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diagrams/layout1.xml" ContentType="application/vnd.openxmlformats-officedocument.drawingml.diagramLayout+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notesSlides/notesSlide13.xml" ContentType="application/vnd.openxmlformats-officedocument.presentationml.notesSlide+xml"/>
  <Override PartName="/ppt/slides/slide119.xml" ContentType="application/vnd.openxmlformats-officedocument.presentationml.slide+xml"/>
  <Override PartName="/ppt/slides/slide148.xml" ContentType="application/vnd.openxmlformats-officedocument.presentationml.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slides/slide138.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s/slide139.xml" ContentType="application/vnd.openxmlformats-officedocument.presentationml.slide+xml"/>
  <Override PartName="/ppt/slides/slide157.xml" ContentType="application/vnd.openxmlformats-officedocument.presentationml.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diagrams/data1.xml" ContentType="application/vnd.openxmlformats-officedocument.drawingml.diagramData+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167"/>
  </p:notesMasterIdLst>
  <p:handoutMasterIdLst>
    <p:handoutMasterId r:id="rId168"/>
  </p:handoutMasterIdLst>
  <p:sldIdLst>
    <p:sldId id="526" r:id="rId2"/>
    <p:sldId id="527" r:id="rId3"/>
    <p:sldId id="528" r:id="rId4"/>
    <p:sldId id="529" r:id="rId5"/>
    <p:sldId id="530" r:id="rId6"/>
    <p:sldId id="531" r:id="rId7"/>
    <p:sldId id="532" r:id="rId8"/>
    <p:sldId id="533" r:id="rId9"/>
    <p:sldId id="534" r:id="rId10"/>
    <p:sldId id="535" r:id="rId11"/>
    <p:sldId id="536" r:id="rId12"/>
    <p:sldId id="537" r:id="rId13"/>
    <p:sldId id="538" r:id="rId14"/>
    <p:sldId id="539" r:id="rId15"/>
    <p:sldId id="540" r:id="rId16"/>
    <p:sldId id="541" r:id="rId17"/>
    <p:sldId id="542" r:id="rId18"/>
    <p:sldId id="543" r:id="rId19"/>
    <p:sldId id="544" r:id="rId20"/>
    <p:sldId id="545" r:id="rId21"/>
    <p:sldId id="546" r:id="rId22"/>
    <p:sldId id="491" r:id="rId23"/>
    <p:sldId id="492" r:id="rId24"/>
    <p:sldId id="493" r:id="rId25"/>
    <p:sldId id="494" r:id="rId26"/>
    <p:sldId id="495" r:id="rId27"/>
    <p:sldId id="496" r:id="rId28"/>
    <p:sldId id="497" r:id="rId29"/>
    <p:sldId id="498" r:id="rId30"/>
    <p:sldId id="499" r:id="rId31"/>
    <p:sldId id="500" r:id="rId32"/>
    <p:sldId id="501" r:id="rId33"/>
    <p:sldId id="502" r:id="rId34"/>
    <p:sldId id="382" r:id="rId35"/>
    <p:sldId id="383" r:id="rId36"/>
    <p:sldId id="384" r:id="rId37"/>
    <p:sldId id="385" r:id="rId38"/>
    <p:sldId id="386" r:id="rId39"/>
    <p:sldId id="387" r:id="rId40"/>
    <p:sldId id="388" r:id="rId41"/>
    <p:sldId id="374" r:id="rId42"/>
    <p:sldId id="375" r:id="rId43"/>
    <p:sldId id="376" r:id="rId44"/>
    <p:sldId id="377" r:id="rId45"/>
    <p:sldId id="378" r:id="rId46"/>
    <p:sldId id="379" r:id="rId47"/>
    <p:sldId id="380" r:id="rId48"/>
    <p:sldId id="381" r:id="rId49"/>
    <p:sldId id="433" r:id="rId50"/>
    <p:sldId id="331" r:id="rId51"/>
    <p:sldId id="332" r:id="rId52"/>
    <p:sldId id="333" r:id="rId53"/>
    <p:sldId id="334" r:id="rId54"/>
    <p:sldId id="335" r:id="rId55"/>
    <p:sldId id="336" r:id="rId56"/>
    <p:sldId id="337" r:id="rId57"/>
    <p:sldId id="338" r:id="rId58"/>
    <p:sldId id="339" r:id="rId59"/>
    <p:sldId id="340" r:id="rId60"/>
    <p:sldId id="341" r:id="rId61"/>
    <p:sldId id="342" r:id="rId62"/>
    <p:sldId id="343" r:id="rId63"/>
    <p:sldId id="344" r:id="rId64"/>
    <p:sldId id="345" r:id="rId65"/>
    <p:sldId id="346" r:id="rId66"/>
    <p:sldId id="547" r:id="rId67"/>
    <p:sldId id="347" r:id="rId68"/>
    <p:sldId id="348" r:id="rId69"/>
    <p:sldId id="349" r:id="rId70"/>
    <p:sldId id="350" r:id="rId71"/>
    <p:sldId id="548" r:id="rId72"/>
    <p:sldId id="351" r:id="rId73"/>
    <p:sldId id="352" r:id="rId74"/>
    <p:sldId id="353" r:id="rId75"/>
    <p:sldId id="354" r:id="rId76"/>
    <p:sldId id="355" r:id="rId77"/>
    <p:sldId id="356" r:id="rId78"/>
    <p:sldId id="357" r:id="rId79"/>
    <p:sldId id="358" r:id="rId80"/>
    <p:sldId id="359" r:id="rId81"/>
    <p:sldId id="360" r:id="rId82"/>
    <p:sldId id="364" r:id="rId83"/>
    <p:sldId id="446" r:id="rId84"/>
    <p:sldId id="448" r:id="rId85"/>
    <p:sldId id="449" r:id="rId86"/>
    <p:sldId id="450" r:id="rId87"/>
    <p:sldId id="451" r:id="rId88"/>
    <p:sldId id="452" r:id="rId89"/>
    <p:sldId id="453" r:id="rId90"/>
    <p:sldId id="454" r:id="rId91"/>
    <p:sldId id="455" r:id="rId92"/>
    <p:sldId id="456" r:id="rId93"/>
    <p:sldId id="457" r:id="rId94"/>
    <p:sldId id="458" r:id="rId95"/>
    <p:sldId id="503" r:id="rId96"/>
    <p:sldId id="460" r:id="rId97"/>
    <p:sldId id="461" r:id="rId98"/>
    <p:sldId id="462" r:id="rId99"/>
    <p:sldId id="463" r:id="rId100"/>
    <p:sldId id="464" r:id="rId101"/>
    <p:sldId id="465" r:id="rId102"/>
    <p:sldId id="466" r:id="rId103"/>
    <p:sldId id="467" r:id="rId104"/>
    <p:sldId id="504" r:id="rId105"/>
    <p:sldId id="505" r:id="rId106"/>
    <p:sldId id="470" r:id="rId107"/>
    <p:sldId id="471" r:id="rId108"/>
    <p:sldId id="472" r:id="rId109"/>
    <p:sldId id="506" r:id="rId110"/>
    <p:sldId id="507" r:id="rId111"/>
    <p:sldId id="508" r:id="rId112"/>
    <p:sldId id="509" r:id="rId113"/>
    <p:sldId id="476" r:id="rId114"/>
    <p:sldId id="477" r:id="rId115"/>
    <p:sldId id="510" r:id="rId116"/>
    <p:sldId id="511" r:id="rId117"/>
    <p:sldId id="512" r:id="rId118"/>
    <p:sldId id="513" r:id="rId119"/>
    <p:sldId id="479" r:id="rId120"/>
    <p:sldId id="514" r:id="rId121"/>
    <p:sldId id="515" r:id="rId122"/>
    <p:sldId id="516" r:id="rId123"/>
    <p:sldId id="517" r:id="rId124"/>
    <p:sldId id="518" r:id="rId125"/>
    <p:sldId id="519" r:id="rId126"/>
    <p:sldId id="520" r:id="rId127"/>
    <p:sldId id="521" r:id="rId128"/>
    <p:sldId id="522" r:id="rId129"/>
    <p:sldId id="523" r:id="rId130"/>
    <p:sldId id="524" r:id="rId131"/>
    <p:sldId id="257" r:id="rId132"/>
    <p:sldId id="258" r:id="rId133"/>
    <p:sldId id="259" r:id="rId134"/>
    <p:sldId id="288" r:id="rId135"/>
    <p:sldId id="290" r:id="rId136"/>
    <p:sldId id="260" r:id="rId137"/>
    <p:sldId id="289" r:id="rId138"/>
    <p:sldId id="291" r:id="rId139"/>
    <p:sldId id="296" r:id="rId140"/>
    <p:sldId id="287" r:id="rId141"/>
    <p:sldId id="261" r:id="rId142"/>
    <p:sldId id="263" r:id="rId143"/>
    <p:sldId id="293" r:id="rId144"/>
    <p:sldId id="295" r:id="rId145"/>
    <p:sldId id="262" r:id="rId146"/>
    <p:sldId id="286" r:id="rId147"/>
    <p:sldId id="438" r:id="rId148"/>
    <p:sldId id="264" r:id="rId149"/>
    <p:sldId id="490" r:id="rId150"/>
    <p:sldId id="266" r:id="rId151"/>
    <p:sldId id="268" r:id="rId152"/>
    <p:sldId id="269" r:id="rId153"/>
    <p:sldId id="271" r:id="rId154"/>
    <p:sldId id="273" r:id="rId155"/>
    <p:sldId id="270" r:id="rId156"/>
    <p:sldId id="274" r:id="rId157"/>
    <p:sldId id="434" r:id="rId158"/>
    <p:sldId id="277" r:id="rId159"/>
    <p:sldId id="280" r:id="rId160"/>
    <p:sldId id="281" r:id="rId161"/>
    <p:sldId id="435" r:id="rId162"/>
    <p:sldId id="279" r:id="rId163"/>
    <p:sldId id="282" r:id="rId164"/>
    <p:sldId id="436" r:id="rId165"/>
    <p:sldId id="285" r:id="rId166"/>
  </p:sldIdLst>
  <p:sldSz cx="9144000" cy="6858000" type="screen4x3"/>
  <p:notesSz cx="68580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76" autoAdjust="0"/>
    <p:restoredTop sz="90317" autoAdjust="0"/>
  </p:normalViewPr>
  <p:slideViewPr>
    <p:cSldViewPr>
      <p:cViewPr>
        <p:scale>
          <a:sx n="75" d="100"/>
          <a:sy n="75" d="100"/>
        </p:scale>
        <p:origin x="-33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0"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plotArea>
      <c:layout/>
      <c:pieChart>
        <c:varyColors val="1"/>
        <c:ser>
          <c:idx val="0"/>
          <c:order val="0"/>
          <c:explosion val="25"/>
          <c:dLbls>
            <c:txPr>
              <a:bodyPr/>
              <a:lstStyle/>
              <a:p>
                <a:pPr>
                  <a:defRPr sz="1400"/>
                </a:pPr>
                <a:endParaRPr lang="en-US"/>
              </a:p>
            </c:txPr>
            <c:showVal val="1"/>
            <c:showCatName val="1"/>
            <c:showLeaderLines val="1"/>
          </c:dLbls>
          <c:cat>
            <c:strRef>
              <c:f>Sheet1!$E$4:$E$9</c:f>
              <c:strCache>
                <c:ptCount val="6"/>
                <c:pt idx="0">
                  <c:v>Galvanizing</c:v>
                </c:pt>
                <c:pt idx="1">
                  <c:v>Diecasting</c:v>
                </c:pt>
                <c:pt idx="2">
                  <c:v>Brass and Bronze</c:v>
                </c:pt>
                <c:pt idx="3">
                  <c:v>Rolled zinc</c:v>
                </c:pt>
                <c:pt idx="4">
                  <c:v>Chemicals</c:v>
                </c:pt>
                <c:pt idx="5">
                  <c:v>Other</c:v>
                </c:pt>
              </c:strCache>
            </c:strRef>
          </c:cat>
          <c:val>
            <c:numRef>
              <c:f>Sheet1!$F$4:$F$9</c:f>
              <c:numCache>
                <c:formatCode>0%</c:formatCode>
                <c:ptCount val="6"/>
                <c:pt idx="0">
                  <c:v>0.59000000000000041</c:v>
                </c:pt>
                <c:pt idx="1">
                  <c:v>0.16000000000000011</c:v>
                </c:pt>
                <c:pt idx="2">
                  <c:v>0.1</c:v>
                </c:pt>
                <c:pt idx="3" formatCode="0.00%">
                  <c:v>6.5000000000000099E-2</c:v>
                </c:pt>
                <c:pt idx="4">
                  <c:v>6.0000000000000081E-2</c:v>
                </c:pt>
                <c:pt idx="5" formatCode="0.00%">
                  <c:v>2.5000000000000026E-2</c:v>
                </c:pt>
              </c:numCache>
            </c:numRef>
          </c:val>
        </c:ser>
        <c:dLbls>
          <c:showVal val="1"/>
        </c:dLbls>
        <c:firstSliceAng val="0"/>
      </c:pieChart>
    </c:plotArea>
    <c:plotVisOnly val="1"/>
  </c:chart>
  <c:spPr>
    <a:noFill/>
    <a:effectLst>
      <a:innerShdw blurRad="114300">
        <a:prstClr val="black"/>
      </a:innerShdw>
    </a:effectLst>
  </c:spPr>
  <c:externalData r:id="rId1"/>
</c:chartSpac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526909-BF87-441D-BCB6-195D625ED99C}" type="doc">
      <dgm:prSet loTypeId="urn:microsoft.com/office/officeart/2005/8/layout/vProcess5" loCatId="process" qsTypeId="urn:microsoft.com/office/officeart/2005/8/quickstyle/simple1#2" qsCatId="simple" csTypeId="urn:microsoft.com/office/officeart/2005/8/colors/accent0_3" csCatId="mainScheme" phldr="1"/>
      <dgm:spPr/>
      <dgm:t>
        <a:bodyPr/>
        <a:lstStyle/>
        <a:p>
          <a:endParaRPr lang="en-US"/>
        </a:p>
      </dgm:t>
    </dgm:pt>
    <dgm:pt modelId="{C7F4064F-32BA-4618-86F2-795462C2CC8E}">
      <dgm:prSet phldrT="[Text]"/>
      <dgm:spPr/>
      <dgm:t>
        <a:bodyPr/>
        <a:lstStyle/>
        <a:p>
          <a:r>
            <a:rPr lang="en-US" dirty="0" smtClean="0"/>
            <a:t>Lignite</a:t>
          </a:r>
        </a:p>
        <a:p>
          <a:r>
            <a:rPr lang="en-US" dirty="0" smtClean="0"/>
            <a:t>--aka. “brown coal”; used as fuel for electric power generation</a:t>
          </a:r>
          <a:endParaRPr lang="en-US" dirty="0"/>
        </a:p>
      </dgm:t>
    </dgm:pt>
    <dgm:pt modelId="{56D8F831-0C6D-411A-AC28-9BF750BEFB5E}" type="parTrans" cxnId="{3A48B69D-4A1B-4272-B564-147CE112090A}">
      <dgm:prSet/>
      <dgm:spPr/>
      <dgm:t>
        <a:bodyPr/>
        <a:lstStyle/>
        <a:p>
          <a:endParaRPr lang="en-US"/>
        </a:p>
      </dgm:t>
    </dgm:pt>
    <dgm:pt modelId="{07245E7A-73D2-4DDD-9B10-306812F67116}" type="sibTrans" cxnId="{3A48B69D-4A1B-4272-B564-147CE112090A}">
      <dgm:prSet/>
      <dgm:spPr/>
      <dgm:t>
        <a:bodyPr/>
        <a:lstStyle/>
        <a:p>
          <a:endParaRPr lang="en-US"/>
        </a:p>
      </dgm:t>
    </dgm:pt>
    <dgm:pt modelId="{759D1488-2996-4070-899E-920D8D6F900A}">
      <dgm:prSet phldrT="[Text]"/>
      <dgm:spPr/>
      <dgm:t>
        <a:bodyPr/>
        <a:lstStyle/>
        <a:p>
          <a:r>
            <a:rPr lang="en-US" dirty="0" smtClean="0"/>
            <a:t>Sub-bituminous coal</a:t>
          </a:r>
        </a:p>
        <a:p>
          <a:r>
            <a:rPr lang="en-US" dirty="0" smtClean="0"/>
            <a:t>--used as fuel for steam-electric power generation and in the chemical synthesis industry</a:t>
          </a:r>
          <a:endParaRPr lang="en-US" dirty="0"/>
        </a:p>
      </dgm:t>
    </dgm:pt>
    <dgm:pt modelId="{B8E0818B-3C83-4143-8156-0B1B917779FC}" type="parTrans" cxnId="{DBF8A20B-DD93-4AA1-BFEB-9512DC1B205E}">
      <dgm:prSet/>
      <dgm:spPr/>
      <dgm:t>
        <a:bodyPr/>
        <a:lstStyle/>
        <a:p>
          <a:endParaRPr lang="en-US"/>
        </a:p>
      </dgm:t>
    </dgm:pt>
    <dgm:pt modelId="{08D3C120-7508-4E8D-87DD-6CA949DBE065}" type="sibTrans" cxnId="{DBF8A20B-DD93-4AA1-BFEB-9512DC1B205E}">
      <dgm:prSet/>
      <dgm:spPr/>
      <dgm:t>
        <a:bodyPr/>
        <a:lstStyle/>
        <a:p>
          <a:endParaRPr lang="en-US"/>
        </a:p>
      </dgm:t>
    </dgm:pt>
    <dgm:pt modelId="{AE3D6A33-DF5A-4836-B027-5867CDED6709}">
      <dgm:prSet/>
      <dgm:spPr/>
      <dgm:t>
        <a:bodyPr/>
        <a:lstStyle/>
        <a:p>
          <a:r>
            <a:rPr lang="en-US" dirty="0" smtClean="0"/>
            <a:t>Bituminous coal</a:t>
          </a:r>
        </a:p>
        <a:p>
          <a:r>
            <a:rPr lang="en-US" dirty="0" smtClean="0"/>
            <a:t>-used as fuel for steam-electric power generation and used to make coke (which is used as a fuel and to smelt iron ore in blast furnaces; very little smoke under combustion conditions)</a:t>
          </a:r>
          <a:endParaRPr lang="en-US" dirty="0"/>
        </a:p>
      </dgm:t>
    </dgm:pt>
    <dgm:pt modelId="{C09573DA-3A03-4A7F-89DA-4341C2B82029}" type="parTrans" cxnId="{940FB148-B20B-4EED-9AE3-913B508BFD2F}">
      <dgm:prSet/>
      <dgm:spPr/>
      <dgm:t>
        <a:bodyPr/>
        <a:lstStyle/>
        <a:p>
          <a:endParaRPr lang="en-US"/>
        </a:p>
      </dgm:t>
    </dgm:pt>
    <dgm:pt modelId="{ECBEE63D-B1ED-45C4-865F-C0337B8B546F}" type="sibTrans" cxnId="{940FB148-B20B-4EED-9AE3-913B508BFD2F}">
      <dgm:prSet/>
      <dgm:spPr/>
      <dgm:t>
        <a:bodyPr/>
        <a:lstStyle/>
        <a:p>
          <a:endParaRPr lang="en-US"/>
        </a:p>
      </dgm:t>
    </dgm:pt>
    <dgm:pt modelId="{4CB8873B-8CBA-4DF1-9B57-722CE88D5539}">
      <dgm:prSet/>
      <dgm:spPr/>
      <dgm:t>
        <a:bodyPr/>
        <a:lstStyle/>
        <a:p>
          <a:r>
            <a:rPr lang="en-US" dirty="0" smtClean="0"/>
            <a:t>Anthracite</a:t>
          </a:r>
        </a:p>
        <a:p>
          <a:r>
            <a:rPr lang="en-US" dirty="0" smtClean="0"/>
            <a:t>-hard, glossy, black coal; used mainly for commercial and residential space heating</a:t>
          </a:r>
          <a:endParaRPr lang="en-US" dirty="0"/>
        </a:p>
      </dgm:t>
    </dgm:pt>
    <dgm:pt modelId="{290A25B1-B6A1-44F9-A910-6DA3BFFD09E5}" type="parTrans" cxnId="{A91102BD-2B60-4D68-A7A8-419BF9D40D85}">
      <dgm:prSet/>
      <dgm:spPr/>
      <dgm:t>
        <a:bodyPr/>
        <a:lstStyle/>
        <a:p>
          <a:endParaRPr lang="en-US"/>
        </a:p>
      </dgm:t>
    </dgm:pt>
    <dgm:pt modelId="{BE7A6FF8-7340-4A4F-80A9-CCC077FDF4F6}" type="sibTrans" cxnId="{A91102BD-2B60-4D68-A7A8-419BF9D40D85}">
      <dgm:prSet/>
      <dgm:spPr/>
      <dgm:t>
        <a:bodyPr/>
        <a:lstStyle/>
        <a:p>
          <a:endParaRPr lang="en-US"/>
        </a:p>
      </dgm:t>
    </dgm:pt>
    <dgm:pt modelId="{166CB9DC-A2B6-4ED7-90E4-8438700A48F8}">
      <dgm:prSet/>
      <dgm:spPr/>
      <dgm:t>
        <a:bodyPr/>
        <a:lstStyle/>
        <a:p>
          <a:r>
            <a:rPr lang="en-US" dirty="0" smtClean="0"/>
            <a:t>Graphite</a:t>
          </a:r>
        </a:p>
        <a:p>
          <a:r>
            <a:rPr lang="en-US" dirty="0" smtClean="0"/>
            <a:t>-difficult to ignite (therefore, not used as fuel very commonly); primarily used in pencils and as a lubricant (when powdered)</a:t>
          </a:r>
          <a:endParaRPr lang="en-US" dirty="0"/>
        </a:p>
      </dgm:t>
    </dgm:pt>
    <dgm:pt modelId="{B9FB9B86-9AB7-433E-80D4-709EDC9627C5}" type="parTrans" cxnId="{4D62E8D5-4C55-45F0-A887-B36E1AFAABC1}">
      <dgm:prSet/>
      <dgm:spPr/>
      <dgm:t>
        <a:bodyPr/>
        <a:lstStyle/>
        <a:p>
          <a:endParaRPr lang="en-US"/>
        </a:p>
      </dgm:t>
    </dgm:pt>
    <dgm:pt modelId="{3DD2B61E-8930-4B78-A733-8016A5A801AC}" type="sibTrans" cxnId="{4D62E8D5-4C55-45F0-A887-B36E1AFAABC1}">
      <dgm:prSet/>
      <dgm:spPr/>
      <dgm:t>
        <a:bodyPr/>
        <a:lstStyle/>
        <a:p>
          <a:endParaRPr lang="en-US"/>
        </a:p>
      </dgm:t>
    </dgm:pt>
    <dgm:pt modelId="{1F6D9FFD-4B4A-49C8-AD84-18EDF1959E3D}" type="pres">
      <dgm:prSet presAssocID="{0A526909-BF87-441D-BCB6-195D625ED99C}" presName="outerComposite" presStyleCnt="0">
        <dgm:presLayoutVars>
          <dgm:chMax val="5"/>
          <dgm:dir/>
          <dgm:resizeHandles val="exact"/>
        </dgm:presLayoutVars>
      </dgm:prSet>
      <dgm:spPr/>
      <dgm:t>
        <a:bodyPr/>
        <a:lstStyle/>
        <a:p>
          <a:endParaRPr lang="en-US"/>
        </a:p>
      </dgm:t>
    </dgm:pt>
    <dgm:pt modelId="{9A67CFFD-B798-4827-8198-9E97F55899C3}" type="pres">
      <dgm:prSet presAssocID="{0A526909-BF87-441D-BCB6-195D625ED99C}" presName="dummyMaxCanvas" presStyleCnt="0">
        <dgm:presLayoutVars/>
      </dgm:prSet>
      <dgm:spPr/>
    </dgm:pt>
    <dgm:pt modelId="{85CCF160-47A7-471F-AF1C-25E7CF2B6A87}" type="pres">
      <dgm:prSet presAssocID="{0A526909-BF87-441D-BCB6-195D625ED99C}" presName="FiveNodes_1" presStyleLbl="node1" presStyleIdx="0" presStyleCnt="5">
        <dgm:presLayoutVars>
          <dgm:bulletEnabled val="1"/>
        </dgm:presLayoutVars>
      </dgm:prSet>
      <dgm:spPr/>
      <dgm:t>
        <a:bodyPr/>
        <a:lstStyle/>
        <a:p>
          <a:endParaRPr lang="en-US"/>
        </a:p>
      </dgm:t>
    </dgm:pt>
    <dgm:pt modelId="{8C59E533-1ACA-41E9-96C1-2728094214FD}" type="pres">
      <dgm:prSet presAssocID="{0A526909-BF87-441D-BCB6-195D625ED99C}" presName="FiveNodes_2" presStyleLbl="node1" presStyleIdx="1" presStyleCnt="5">
        <dgm:presLayoutVars>
          <dgm:bulletEnabled val="1"/>
        </dgm:presLayoutVars>
      </dgm:prSet>
      <dgm:spPr/>
      <dgm:t>
        <a:bodyPr/>
        <a:lstStyle/>
        <a:p>
          <a:endParaRPr lang="en-US"/>
        </a:p>
      </dgm:t>
    </dgm:pt>
    <dgm:pt modelId="{821A3E5F-2729-4568-A8CC-868E3F0436E2}" type="pres">
      <dgm:prSet presAssocID="{0A526909-BF87-441D-BCB6-195D625ED99C}" presName="FiveNodes_3" presStyleLbl="node1" presStyleIdx="2" presStyleCnt="5">
        <dgm:presLayoutVars>
          <dgm:bulletEnabled val="1"/>
        </dgm:presLayoutVars>
      </dgm:prSet>
      <dgm:spPr/>
      <dgm:t>
        <a:bodyPr/>
        <a:lstStyle/>
        <a:p>
          <a:endParaRPr lang="en-US"/>
        </a:p>
      </dgm:t>
    </dgm:pt>
    <dgm:pt modelId="{FFD3D59E-BFC4-402B-8DE3-B0573E477688}" type="pres">
      <dgm:prSet presAssocID="{0A526909-BF87-441D-BCB6-195D625ED99C}" presName="FiveNodes_4" presStyleLbl="node1" presStyleIdx="3" presStyleCnt="5">
        <dgm:presLayoutVars>
          <dgm:bulletEnabled val="1"/>
        </dgm:presLayoutVars>
      </dgm:prSet>
      <dgm:spPr/>
      <dgm:t>
        <a:bodyPr/>
        <a:lstStyle/>
        <a:p>
          <a:endParaRPr lang="en-US"/>
        </a:p>
      </dgm:t>
    </dgm:pt>
    <dgm:pt modelId="{CF7663AD-9AC8-46A2-97FA-A8678EA31437}" type="pres">
      <dgm:prSet presAssocID="{0A526909-BF87-441D-BCB6-195D625ED99C}" presName="FiveNodes_5" presStyleLbl="node1" presStyleIdx="4" presStyleCnt="5">
        <dgm:presLayoutVars>
          <dgm:bulletEnabled val="1"/>
        </dgm:presLayoutVars>
      </dgm:prSet>
      <dgm:spPr/>
      <dgm:t>
        <a:bodyPr/>
        <a:lstStyle/>
        <a:p>
          <a:endParaRPr lang="en-US"/>
        </a:p>
      </dgm:t>
    </dgm:pt>
    <dgm:pt modelId="{FE2A5BEF-5D33-456F-B4CF-A7FE2C86CEAD}" type="pres">
      <dgm:prSet presAssocID="{0A526909-BF87-441D-BCB6-195D625ED99C}" presName="FiveConn_1-2" presStyleLbl="fgAccFollowNode1" presStyleIdx="0" presStyleCnt="4">
        <dgm:presLayoutVars>
          <dgm:bulletEnabled val="1"/>
        </dgm:presLayoutVars>
      </dgm:prSet>
      <dgm:spPr/>
      <dgm:t>
        <a:bodyPr/>
        <a:lstStyle/>
        <a:p>
          <a:endParaRPr lang="en-US"/>
        </a:p>
      </dgm:t>
    </dgm:pt>
    <dgm:pt modelId="{0ED53192-D89A-4A1B-BF68-EBB9580DD010}" type="pres">
      <dgm:prSet presAssocID="{0A526909-BF87-441D-BCB6-195D625ED99C}" presName="FiveConn_2-3" presStyleLbl="fgAccFollowNode1" presStyleIdx="1" presStyleCnt="4">
        <dgm:presLayoutVars>
          <dgm:bulletEnabled val="1"/>
        </dgm:presLayoutVars>
      </dgm:prSet>
      <dgm:spPr/>
      <dgm:t>
        <a:bodyPr/>
        <a:lstStyle/>
        <a:p>
          <a:endParaRPr lang="en-US"/>
        </a:p>
      </dgm:t>
    </dgm:pt>
    <dgm:pt modelId="{50D471AA-003F-4CBE-8C87-893FD09B9ED9}" type="pres">
      <dgm:prSet presAssocID="{0A526909-BF87-441D-BCB6-195D625ED99C}" presName="FiveConn_3-4" presStyleLbl="fgAccFollowNode1" presStyleIdx="2" presStyleCnt="4">
        <dgm:presLayoutVars>
          <dgm:bulletEnabled val="1"/>
        </dgm:presLayoutVars>
      </dgm:prSet>
      <dgm:spPr/>
      <dgm:t>
        <a:bodyPr/>
        <a:lstStyle/>
        <a:p>
          <a:endParaRPr lang="en-US"/>
        </a:p>
      </dgm:t>
    </dgm:pt>
    <dgm:pt modelId="{80FC2C9C-A9E4-4DA4-9566-EE15A00D5FB2}" type="pres">
      <dgm:prSet presAssocID="{0A526909-BF87-441D-BCB6-195D625ED99C}" presName="FiveConn_4-5" presStyleLbl="fgAccFollowNode1" presStyleIdx="3" presStyleCnt="4">
        <dgm:presLayoutVars>
          <dgm:bulletEnabled val="1"/>
        </dgm:presLayoutVars>
      </dgm:prSet>
      <dgm:spPr/>
      <dgm:t>
        <a:bodyPr/>
        <a:lstStyle/>
        <a:p>
          <a:endParaRPr lang="en-US"/>
        </a:p>
      </dgm:t>
    </dgm:pt>
    <dgm:pt modelId="{F638154D-81E8-435D-B04D-D5BC5CE274B4}" type="pres">
      <dgm:prSet presAssocID="{0A526909-BF87-441D-BCB6-195D625ED99C}" presName="FiveNodes_1_text" presStyleLbl="node1" presStyleIdx="4" presStyleCnt="5">
        <dgm:presLayoutVars>
          <dgm:bulletEnabled val="1"/>
        </dgm:presLayoutVars>
      </dgm:prSet>
      <dgm:spPr/>
      <dgm:t>
        <a:bodyPr/>
        <a:lstStyle/>
        <a:p>
          <a:endParaRPr lang="en-US"/>
        </a:p>
      </dgm:t>
    </dgm:pt>
    <dgm:pt modelId="{DBEC7F9B-D9CF-44B2-A589-C1BAD667109B}" type="pres">
      <dgm:prSet presAssocID="{0A526909-BF87-441D-BCB6-195D625ED99C}" presName="FiveNodes_2_text" presStyleLbl="node1" presStyleIdx="4" presStyleCnt="5">
        <dgm:presLayoutVars>
          <dgm:bulletEnabled val="1"/>
        </dgm:presLayoutVars>
      </dgm:prSet>
      <dgm:spPr/>
      <dgm:t>
        <a:bodyPr/>
        <a:lstStyle/>
        <a:p>
          <a:endParaRPr lang="en-US"/>
        </a:p>
      </dgm:t>
    </dgm:pt>
    <dgm:pt modelId="{88EB20F1-F028-438F-A8B5-770B283A57FE}" type="pres">
      <dgm:prSet presAssocID="{0A526909-BF87-441D-BCB6-195D625ED99C}" presName="FiveNodes_3_text" presStyleLbl="node1" presStyleIdx="4" presStyleCnt="5">
        <dgm:presLayoutVars>
          <dgm:bulletEnabled val="1"/>
        </dgm:presLayoutVars>
      </dgm:prSet>
      <dgm:spPr/>
      <dgm:t>
        <a:bodyPr/>
        <a:lstStyle/>
        <a:p>
          <a:endParaRPr lang="en-US"/>
        </a:p>
      </dgm:t>
    </dgm:pt>
    <dgm:pt modelId="{52755FBD-C01D-4B5C-9046-ABA2F97A06DE}" type="pres">
      <dgm:prSet presAssocID="{0A526909-BF87-441D-BCB6-195D625ED99C}" presName="FiveNodes_4_text" presStyleLbl="node1" presStyleIdx="4" presStyleCnt="5">
        <dgm:presLayoutVars>
          <dgm:bulletEnabled val="1"/>
        </dgm:presLayoutVars>
      </dgm:prSet>
      <dgm:spPr/>
      <dgm:t>
        <a:bodyPr/>
        <a:lstStyle/>
        <a:p>
          <a:endParaRPr lang="en-US"/>
        </a:p>
      </dgm:t>
    </dgm:pt>
    <dgm:pt modelId="{5695934E-5285-43BD-A575-F0BF4C9EBB3F}" type="pres">
      <dgm:prSet presAssocID="{0A526909-BF87-441D-BCB6-195D625ED99C}" presName="FiveNodes_5_text" presStyleLbl="node1" presStyleIdx="4" presStyleCnt="5">
        <dgm:presLayoutVars>
          <dgm:bulletEnabled val="1"/>
        </dgm:presLayoutVars>
      </dgm:prSet>
      <dgm:spPr/>
      <dgm:t>
        <a:bodyPr/>
        <a:lstStyle/>
        <a:p>
          <a:endParaRPr lang="en-US"/>
        </a:p>
      </dgm:t>
    </dgm:pt>
  </dgm:ptLst>
  <dgm:cxnLst>
    <dgm:cxn modelId="{E1494189-8F03-41CD-8E8C-5A51C876850F}" type="presOf" srcId="{08D3C120-7508-4E8D-87DD-6CA949DBE065}" destId="{0ED53192-D89A-4A1B-BF68-EBB9580DD010}" srcOrd="0" destOrd="0" presId="urn:microsoft.com/office/officeart/2005/8/layout/vProcess5"/>
    <dgm:cxn modelId="{DBF8A20B-DD93-4AA1-BFEB-9512DC1B205E}" srcId="{0A526909-BF87-441D-BCB6-195D625ED99C}" destId="{759D1488-2996-4070-899E-920D8D6F900A}" srcOrd="1" destOrd="0" parTransId="{B8E0818B-3C83-4143-8156-0B1B917779FC}" sibTransId="{08D3C120-7508-4E8D-87DD-6CA949DBE065}"/>
    <dgm:cxn modelId="{670AF30C-C28C-45E7-8E74-46EA2FD96788}" type="presOf" srcId="{AE3D6A33-DF5A-4836-B027-5867CDED6709}" destId="{88EB20F1-F028-438F-A8B5-770B283A57FE}" srcOrd="1" destOrd="0" presId="urn:microsoft.com/office/officeart/2005/8/layout/vProcess5"/>
    <dgm:cxn modelId="{E6EFB06A-BBC9-4AE1-B9D7-F326ADEE5097}" type="presOf" srcId="{166CB9DC-A2B6-4ED7-90E4-8438700A48F8}" destId="{5695934E-5285-43BD-A575-F0BF4C9EBB3F}" srcOrd="1" destOrd="0" presId="urn:microsoft.com/office/officeart/2005/8/layout/vProcess5"/>
    <dgm:cxn modelId="{AD3C2537-614F-4E23-A92E-F6F3816110DD}" type="presOf" srcId="{BE7A6FF8-7340-4A4F-80A9-CCC077FDF4F6}" destId="{80FC2C9C-A9E4-4DA4-9566-EE15A00D5FB2}" srcOrd="0" destOrd="0" presId="urn:microsoft.com/office/officeart/2005/8/layout/vProcess5"/>
    <dgm:cxn modelId="{940FB148-B20B-4EED-9AE3-913B508BFD2F}" srcId="{0A526909-BF87-441D-BCB6-195D625ED99C}" destId="{AE3D6A33-DF5A-4836-B027-5867CDED6709}" srcOrd="2" destOrd="0" parTransId="{C09573DA-3A03-4A7F-89DA-4341C2B82029}" sibTransId="{ECBEE63D-B1ED-45C4-865F-C0337B8B546F}"/>
    <dgm:cxn modelId="{318D350E-78A3-457C-BA7E-C94780B0B648}" type="presOf" srcId="{0A526909-BF87-441D-BCB6-195D625ED99C}" destId="{1F6D9FFD-4B4A-49C8-AD84-18EDF1959E3D}" srcOrd="0" destOrd="0" presId="urn:microsoft.com/office/officeart/2005/8/layout/vProcess5"/>
    <dgm:cxn modelId="{96B61429-430F-4711-98CC-0F9C53CBC383}" type="presOf" srcId="{ECBEE63D-B1ED-45C4-865F-C0337B8B546F}" destId="{50D471AA-003F-4CBE-8C87-893FD09B9ED9}" srcOrd="0" destOrd="0" presId="urn:microsoft.com/office/officeart/2005/8/layout/vProcess5"/>
    <dgm:cxn modelId="{4B977A29-47B8-490C-9A65-95022B2699F2}" type="presOf" srcId="{C7F4064F-32BA-4618-86F2-795462C2CC8E}" destId="{F638154D-81E8-435D-B04D-D5BC5CE274B4}" srcOrd="1" destOrd="0" presId="urn:microsoft.com/office/officeart/2005/8/layout/vProcess5"/>
    <dgm:cxn modelId="{8030A341-2E91-40EC-9835-27945B0308DC}" type="presOf" srcId="{759D1488-2996-4070-899E-920D8D6F900A}" destId="{8C59E533-1ACA-41E9-96C1-2728094214FD}" srcOrd="0" destOrd="0" presId="urn:microsoft.com/office/officeart/2005/8/layout/vProcess5"/>
    <dgm:cxn modelId="{3A48B69D-4A1B-4272-B564-147CE112090A}" srcId="{0A526909-BF87-441D-BCB6-195D625ED99C}" destId="{C7F4064F-32BA-4618-86F2-795462C2CC8E}" srcOrd="0" destOrd="0" parTransId="{56D8F831-0C6D-411A-AC28-9BF750BEFB5E}" sibTransId="{07245E7A-73D2-4DDD-9B10-306812F67116}"/>
    <dgm:cxn modelId="{A91102BD-2B60-4D68-A7A8-419BF9D40D85}" srcId="{0A526909-BF87-441D-BCB6-195D625ED99C}" destId="{4CB8873B-8CBA-4DF1-9B57-722CE88D5539}" srcOrd="3" destOrd="0" parTransId="{290A25B1-B6A1-44F9-A910-6DA3BFFD09E5}" sibTransId="{BE7A6FF8-7340-4A4F-80A9-CCC077FDF4F6}"/>
    <dgm:cxn modelId="{612BD5F2-151C-4B1F-A6E9-BA420F2A260F}" type="presOf" srcId="{AE3D6A33-DF5A-4836-B027-5867CDED6709}" destId="{821A3E5F-2729-4568-A8CC-868E3F0436E2}" srcOrd="0" destOrd="0" presId="urn:microsoft.com/office/officeart/2005/8/layout/vProcess5"/>
    <dgm:cxn modelId="{28DC0279-902F-48FE-8530-7B529D9A82A1}" type="presOf" srcId="{4CB8873B-8CBA-4DF1-9B57-722CE88D5539}" destId="{52755FBD-C01D-4B5C-9046-ABA2F97A06DE}" srcOrd="1" destOrd="0" presId="urn:microsoft.com/office/officeart/2005/8/layout/vProcess5"/>
    <dgm:cxn modelId="{AD9472B3-769C-4B0A-8D8B-EE26DE96FFB7}" type="presOf" srcId="{07245E7A-73D2-4DDD-9B10-306812F67116}" destId="{FE2A5BEF-5D33-456F-B4CF-A7FE2C86CEAD}" srcOrd="0" destOrd="0" presId="urn:microsoft.com/office/officeart/2005/8/layout/vProcess5"/>
    <dgm:cxn modelId="{BB8428A9-3733-4BBA-B33B-DAD3198C9972}" type="presOf" srcId="{759D1488-2996-4070-899E-920D8D6F900A}" destId="{DBEC7F9B-D9CF-44B2-A589-C1BAD667109B}" srcOrd="1" destOrd="0" presId="urn:microsoft.com/office/officeart/2005/8/layout/vProcess5"/>
    <dgm:cxn modelId="{9553CC14-A8FC-4B43-8D76-06C2DC5F39E8}" type="presOf" srcId="{4CB8873B-8CBA-4DF1-9B57-722CE88D5539}" destId="{FFD3D59E-BFC4-402B-8DE3-B0573E477688}" srcOrd="0" destOrd="0" presId="urn:microsoft.com/office/officeart/2005/8/layout/vProcess5"/>
    <dgm:cxn modelId="{4D62E8D5-4C55-45F0-A887-B36E1AFAABC1}" srcId="{0A526909-BF87-441D-BCB6-195D625ED99C}" destId="{166CB9DC-A2B6-4ED7-90E4-8438700A48F8}" srcOrd="4" destOrd="0" parTransId="{B9FB9B86-9AB7-433E-80D4-709EDC9627C5}" sibTransId="{3DD2B61E-8930-4B78-A733-8016A5A801AC}"/>
    <dgm:cxn modelId="{796EA4B3-A2D8-4591-B460-E94F5D293BF0}" type="presOf" srcId="{166CB9DC-A2B6-4ED7-90E4-8438700A48F8}" destId="{CF7663AD-9AC8-46A2-97FA-A8678EA31437}" srcOrd="0" destOrd="0" presId="urn:microsoft.com/office/officeart/2005/8/layout/vProcess5"/>
    <dgm:cxn modelId="{D41C5AA3-BD07-47EF-8425-A0E658453E00}" type="presOf" srcId="{C7F4064F-32BA-4618-86F2-795462C2CC8E}" destId="{85CCF160-47A7-471F-AF1C-25E7CF2B6A87}" srcOrd="0" destOrd="0" presId="urn:microsoft.com/office/officeart/2005/8/layout/vProcess5"/>
    <dgm:cxn modelId="{AD10B660-064F-48CD-99B2-1833C8D7153B}" type="presParOf" srcId="{1F6D9FFD-4B4A-49C8-AD84-18EDF1959E3D}" destId="{9A67CFFD-B798-4827-8198-9E97F55899C3}" srcOrd="0" destOrd="0" presId="urn:microsoft.com/office/officeart/2005/8/layout/vProcess5"/>
    <dgm:cxn modelId="{835C0512-2AE9-4781-BAC4-D0A6B2309E93}" type="presParOf" srcId="{1F6D9FFD-4B4A-49C8-AD84-18EDF1959E3D}" destId="{85CCF160-47A7-471F-AF1C-25E7CF2B6A87}" srcOrd="1" destOrd="0" presId="urn:microsoft.com/office/officeart/2005/8/layout/vProcess5"/>
    <dgm:cxn modelId="{5F8BAA0D-BB6C-42D8-BA20-1312ACBCEC4D}" type="presParOf" srcId="{1F6D9FFD-4B4A-49C8-AD84-18EDF1959E3D}" destId="{8C59E533-1ACA-41E9-96C1-2728094214FD}" srcOrd="2" destOrd="0" presId="urn:microsoft.com/office/officeart/2005/8/layout/vProcess5"/>
    <dgm:cxn modelId="{EF893AAD-1D8A-4DC2-9BF5-18317FA11885}" type="presParOf" srcId="{1F6D9FFD-4B4A-49C8-AD84-18EDF1959E3D}" destId="{821A3E5F-2729-4568-A8CC-868E3F0436E2}" srcOrd="3" destOrd="0" presId="urn:microsoft.com/office/officeart/2005/8/layout/vProcess5"/>
    <dgm:cxn modelId="{079A383D-1C12-45DA-B48A-D9354D1B6618}" type="presParOf" srcId="{1F6D9FFD-4B4A-49C8-AD84-18EDF1959E3D}" destId="{FFD3D59E-BFC4-402B-8DE3-B0573E477688}" srcOrd="4" destOrd="0" presId="urn:microsoft.com/office/officeart/2005/8/layout/vProcess5"/>
    <dgm:cxn modelId="{70DE6805-2B45-4801-9A78-72B27D606E66}" type="presParOf" srcId="{1F6D9FFD-4B4A-49C8-AD84-18EDF1959E3D}" destId="{CF7663AD-9AC8-46A2-97FA-A8678EA31437}" srcOrd="5" destOrd="0" presId="urn:microsoft.com/office/officeart/2005/8/layout/vProcess5"/>
    <dgm:cxn modelId="{1656721A-D1A9-4CBC-830C-FA222FDAF5CF}" type="presParOf" srcId="{1F6D9FFD-4B4A-49C8-AD84-18EDF1959E3D}" destId="{FE2A5BEF-5D33-456F-B4CF-A7FE2C86CEAD}" srcOrd="6" destOrd="0" presId="urn:microsoft.com/office/officeart/2005/8/layout/vProcess5"/>
    <dgm:cxn modelId="{070F9988-0571-4454-BC9E-2130B104FB83}" type="presParOf" srcId="{1F6D9FFD-4B4A-49C8-AD84-18EDF1959E3D}" destId="{0ED53192-D89A-4A1B-BF68-EBB9580DD010}" srcOrd="7" destOrd="0" presId="urn:microsoft.com/office/officeart/2005/8/layout/vProcess5"/>
    <dgm:cxn modelId="{FB6E7128-9B3F-47D3-A343-AD9DD8AAF6E4}" type="presParOf" srcId="{1F6D9FFD-4B4A-49C8-AD84-18EDF1959E3D}" destId="{50D471AA-003F-4CBE-8C87-893FD09B9ED9}" srcOrd="8" destOrd="0" presId="urn:microsoft.com/office/officeart/2005/8/layout/vProcess5"/>
    <dgm:cxn modelId="{EAEC6950-1AA7-4660-8B28-0A3A980BB858}" type="presParOf" srcId="{1F6D9FFD-4B4A-49C8-AD84-18EDF1959E3D}" destId="{80FC2C9C-A9E4-4DA4-9566-EE15A00D5FB2}" srcOrd="9" destOrd="0" presId="urn:microsoft.com/office/officeart/2005/8/layout/vProcess5"/>
    <dgm:cxn modelId="{198C2588-5512-426B-ACC4-F4FDF97C883B}" type="presParOf" srcId="{1F6D9FFD-4B4A-49C8-AD84-18EDF1959E3D}" destId="{F638154D-81E8-435D-B04D-D5BC5CE274B4}" srcOrd="10" destOrd="0" presId="urn:microsoft.com/office/officeart/2005/8/layout/vProcess5"/>
    <dgm:cxn modelId="{36CC535C-6A8A-4483-A2E2-B553494AB694}" type="presParOf" srcId="{1F6D9FFD-4B4A-49C8-AD84-18EDF1959E3D}" destId="{DBEC7F9B-D9CF-44B2-A589-C1BAD667109B}" srcOrd="11" destOrd="0" presId="urn:microsoft.com/office/officeart/2005/8/layout/vProcess5"/>
    <dgm:cxn modelId="{FF61B082-D29B-4ED8-AFB0-2B88E2094DCE}" type="presParOf" srcId="{1F6D9FFD-4B4A-49C8-AD84-18EDF1959E3D}" destId="{88EB20F1-F028-438F-A8B5-770B283A57FE}" srcOrd="12" destOrd="0" presId="urn:microsoft.com/office/officeart/2005/8/layout/vProcess5"/>
    <dgm:cxn modelId="{C09A96A8-388E-42DA-9698-5A6225D25C29}" type="presParOf" srcId="{1F6D9FFD-4B4A-49C8-AD84-18EDF1959E3D}" destId="{52755FBD-C01D-4B5C-9046-ABA2F97A06DE}" srcOrd="13" destOrd="0" presId="urn:microsoft.com/office/officeart/2005/8/layout/vProcess5"/>
    <dgm:cxn modelId="{F0177D2E-5D6C-4389-9D7C-AC4331D1A486}" type="presParOf" srcId="{1F6D9FFD-4B4A-49C8-AD84-18EDF1959E3D}" destId="{5695934E-5285-43BD-A575-F0BF4C9EBB3F}" srcOrd="14" destOrd="0" presId="urn:microsoft.com/office/officeart/2005/8/layout/vProcess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5138"/>
          </a:xfrm>
          <a:prstGeom prst="rect">
            <a:avLst/>
          </a:prstGeom>
        </p:spPr>
        <p:txBody>
          <a:bodyPr vert="horz" lIns="91440" tIns="45720" rIns="91440" bIns="45720" rtlCol="0"/>
          <a:lstStyle>
            <a:lvl1pPr algn="r">
              <a:defRPr sz="1200"/>
            </a:lvl1pPr>
          </a:lstStyle>
          <a:p>
            <a:fld id="{071A222B-942B-489A-AC8D-AABE32BD87BD}" type="datetimeFigureOut">
              <a:rPr lang="en-US" smtClean="0"/>
              <a:pPr/>
              <a:t>11/4/2010</a:t>
            </a:fld>
            <a:endParaRPr lang="en-US"/>
          </a:p>
        </p:txBody>
      </p:sp>
      <p:sp>
        <p:nvSpPr>
          <p:cNvPr id="4" name="Footer Placeholder 3"/>
          <p:cNvSpPr>
            <a:spLocks noGrp="1"/>
          </p:cNvSpPr>
          <p:nvPr>
            <p:ph type="ftr" sz="quarter" idx="2"/>
          </p:nvPr>
        </p:nvSpPr>
        <p:spPr>
          <a:xfrm>
            <a:off x="0" y="8829675"/>
            <a:ext cx="2971800"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675"/>
            <a:ext cx="2971800" cy="465138"/>
          </a:xfrm>
          <a:prstGeom prst="rect">
            <a:avLst/>
          </a:prstGeom>
        </p:spPr>
        <p:txBody>
          <a:bodyPr vert="horz" lIns="91440" tIns="45720" rIns="91440" bIns="45720" rtlCol="0" anchor="b"/>
          <a:lstStyle>
            <a:lvl1pPr algn="r">
              <a:defRPr sz="1200"/>
            </a:lvl1pPr>
          </a:lstStyle>
          <a:p>
            <a:fld id="{4420F07D-43EB-4BD7-BF68-EB0BAE55816D}"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2A1FB675-FE5E-4CD5-AE66-D82D0C1FB7DA}" type="datetimeFigureOut">
              <a:rPr lang="en-US"/>
              <a:pPr>
                <a:defRPr/>
              </a:pPr>
              <a:t>11/4/2010</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D38F54BC-673D-4B19-AA5D-C5C95E1C3C3F}"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en.wikipedia.org/wiki/World" TargetMode="External"/><Relationship Id="rId2" Type="http://schemas.openxmlformats.org/officeDocument/2006/relationships/slide" Target="../slides/slide93.xml"/><Relationship Id="rId1" Type="http://schemas.openxmlformats.org/officeDocument/2006/relationships/notesMaster" Target="../notesMasters/notesMaster1.xml"/><Relationship Id="rId6" Type="http://schemas.openxmlformats.org/officeDocument/2006/relationships/hyperlink" Target="http://en.wikipedia.org/wiki/New_York_City" TargetMode="External"/><Relationship Id="rId5" Type="http://schemas.openxmlformats.org/officeDocument/2006/relationships/hyperlink" Target="http://en.wikipedia.org/wiki/Futures_exchange" TargetMode="External"/><Relationship Id="rId4" Type="http://schemas.openxmlformats.org/officeDocument/2006/relationships/hyperlink" Target="http://en.wikipedia.org/wiki/Commodity"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en.wikipedia.org/wiki/Sub-bituminous_coal" TargetMode="External"/><Relationship Id="rId13" Type="http://schemas.openxmlformats.org/officeDocument/2006/relationships/hyperlink" Target="http://en.wikipedia.org/wiki/Steam_locomotive" TargetMode="External"/><Relationship Id="rId18" Type="http://schemas.openxmlformats.org/officeDocument/2006/relationships/hyperlink" Target="http://en.wikipedia.org/wiki/Graphite" TargetMode="External"/><Relationship Id="rId3" Type="http://schemas.openxmlformats.org/officeDocument/2006/relationships/hyperlink" Target="http://en.wikipedia.org/wiki/Peat" TargetMode="External"/><Relationship Id="rId7" Type="http://schemas.openxmlformats.org/officeDocument/2006/relationships/hyperlink" Target="http://en.wikipedia.org/wiki/Iron_Age" TargetMode="External"/><Relationship Id="rId12" Type="http://schemas.openxmlformats.org/officeDocument/2006/relationships/hyperlink" Target="http://en.wikipedia.org/wiki/Coke_(fuel)" TargetMode="External"/><Relationship Id="rId17" Type="http://schemas.openxmlformats.org/officeDocument/2006/relationships/hyperlink" Target="http://en.wikipedia.org/wiki/Space_heating" TargetMode="External"/><Relationship Id="rId2" Type="http://schemas.openxmlformats.org/officeDocument/2006/relationships/slide" Target="../slides/slide24.xml"/><Relationship Id="rId16" Type="http://schemas.openxmlformats.org/officeDocument/2006/relationships/hyperlink" Target="http://en.wikipedia.org/wiki/Anthracite" TargetMode="External"/><Relationship Id="rId1" Type="http://schemas.openxmlformats.org/officeDocument/2006/relationships/notesMaster" Target="../notesMasters/notesMaster1.xml"/><Relationship Id="rId6" Type="http://schemas.openxmlformats.org/officeDocument/2006/relationships/hyperlink" Target="http://en.wikipedia.org/wiki/Jet_(lignite)" TargetMode="External"/><Relationship Id="rId11" Type="http://schemas.openxmlformats.org/officeDocument/2006/relationships/hyperlink" Target="http://en.wikipedia.org/wiki/Bituminous_coal" TargetMode="External"/><Relationship Id="rId5" Type="http://schemas.openxmlformats.org/officeDocument/2006/relationships/hyperlink" Target="http://en.wikipedia.org/wiki/Lignite" TargetMode="External"/><Relationship Id="rId15" Type="http://schemas.openxmlformats.org/officeDocument/2006/relationships/hyperlink" Target="http://en.wikipedia.org/wiki/Water_heating" TargetMode="External"/><Relationship Id="rId10" Type="http://schemas.openxmlformats.org/officeDocument/2006/relationships/hyperlink" Target="http://en.wikipedia.org/wiki/Chemical_synthesis" TargetMode="External"/><Relationship Id="rId19" Type="http://schemas.openxmlformats.org/officeDocument/2006/relationships/hyperlink" Target="http://en.wikipedia.org/wiki/Lubricant" TargetMode="External"/><Relationship Id="rId4" Type="http://schemas.openxmlformats.org/officeDocument/2006/relationships/hyperlink" Target="http://en.wikipedia.org/wiki/Precursor" TargetMode="External"/><Relationship Id="rId9" Type="http://schemas.openxmlformats.org/officeDocument/2006/relationships/hyperlink" Target="http://en.wikipedia.org/wiki/Aromatic_hydrocarbon" TargetMode="External"/><Relationship Id="rId14" Type="http://schemas.openxmlformats.org/officeDocument/2006/relationships/hyperlink" Target="http://en.wikipedia.org/wiki/Coal"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3245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Diamond, and Metal Ores like Copper, Iron, Gold, and Molybdenum</a:t>
            </a:r>
          </a:p>
          <a:p>
            <a:pPr>
              <a:spcBef>
                <a:spcPct val="0"/>
              </a:spcBef>
            </a:pPr>
            <a:endParaRPr lang="en-US" smtClean="0"/>
          </a:p>
          <a:p>
            <a:pPr>
              <a:spcBef>
                <a:spcPct val="0"/>
              </a:spcBef>
            </a:pPr>
            <a:r>
              <a:rPr lang="en-US" smtClean="0"/>
              <a:t>Ex Copper 0.15%</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p:cNvSpPr>
          <p:nvPr>
            <p:ph type="sldImg"/>
          </p:nvPr>
        </p:nvSpPr>
        <p:spPr bwMode="auto">
          <a:noFill/>
          <a:ln>
            <a:solidFill>
              <a:srgbClr val="000000"/>
            </a:solidFill>
            <a:miter lim="800000"/>
            <a:headEnd/>
            <a:tailEnd/>
          </a:ln>
        </p:spPr>
      </p:sp>
      <p:sp>
        <p:nvSpPr>
          <p:cNvPr id="522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OECD = </a:t>
            </a:r>
            <a:r>
              <a:rPr lang="en-US" b="1" smtClean="0"/>
              <a:t>Organisation for Economic Co-operation and Development</a:t>
            </a:r>
          </a:p>
          <a:p>
            <a:pPr>
              <a:spcBef>
                <a:spcPct val="0"/>
              </a:spcBef>
            </a:pPr>
            <a:endParaRPr lang="en-US" b="1" smtClean="0"/>
          </a:p>
          <a:p>
            <a:pPr>
              <a:spcBef>
                <a:spcPct val="0"/>
              </a:spcBef>
            </a:pPr>
            <a:endParaRPr lang="en-US" smtClean="0"/>
          </a:p>
        </p:txBody>
      </p:sp>
      <p:sp>
        <p:nvSpPr>
          <p:cNvPr id="522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E67993E-7F35-4F4C-B3B1-2ACBD22CFEBF}" type="slidenum">
              <a:rPr lang="en-US"/>
              <a:pPr fontAlgn="base">
                <a:spcBef>
                  <a:spcPct val="0"/>
                </a:spcBef>
                <a:spcAft>
                  <a:spcPct val="0"/>
                </a:spcAft>
              </a:pPr>
              <a:t>32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bwMode="auto">
          <a:noFill/>
          <a:ln>
            <a:solidFill>
              <a:srgbClr val="000000"/>
            </a:solidFill>
            <a:miter lim="800000"/>
            <a:headEnd/>
            <a:tailEnd/>
          </a:ln>
        </p:spPr>
      </p:sp>
      <p:sp>
        <p:nvSpPr>
          <p:cNvPr id="573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http://www.kme.com/en/press_center/discover_copper/a_wide_range_of_uses/</a:t>
            </a:r>
          </a:p>
        </p:txBody>
      </p:sp>
      <p:sp>
        <p:nvSpPr>
          <p:cNvPr id="573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BDEB011-B1B3-44AF-96EF-CEF83D7D1784}" type="slidenum">
              <a:rPr lang="en-US"/>
              <a:pPr fontAlgn="base">
                <a:spcBef>
                  <a:spcPct val="0"/>
                </a:spcBef>
                <a:spcAft>
                  <a:spcPct val="0"/>
                </a:spcAft>
              </a:pPr>
              <a:t>36</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p:cNvSpPr>
          <p:nvPr>
            <p:ph type="sldImg"/>
          </p:nvPr>
        </p:nvSpPr>
        <p:spPr bwMode="auto">
          <a:noFill/>
          <a:ln>
            <a:solidFill>
              <a:srgbClr val="000000"/>
            </a:solidFill>
            <a:miter lim="800000"/>
            <a:headEnd/>
            <a:tailEnd/>
          </a:ln>
        </p:spPr>
      </p:sp>
      <p:sp>
        <p:nvSpPr>
          <p:cNvPr id="6041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http://www.icsg.org/index.php?option=com_content&amp;task=view&amp;id=57&amp;Itemid=60</a:t>
            </a:r>
          </a:p>
          <a:p>
            <a:pPr>
              <a:spcBef>
                <a:spcPct val="0"/>
              </a:spcBef>
            </a:pPr>
            <a:endParaRPr lang="en-US" smtClean="0"/>
          </a:p>
        </p:txBody>
      </p:sp>
      <p:sp>
        <p:nvSpPr>
          <p:cNvPr id="604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D51EC62-8C09-4661-BDDB-875049227CAD}" type="slidenum">
              <a:rPr lang="en-US"/>
              <a:pPr fontAlgn="base">
                <a:spcBef>
                  <a:spcPct val="0"/>
                </a:spcBef>
                <a:spcAft>
                  <a:spcPct val="0"/>
                </a:spcAft>
              </a:pPr>
              <a:t>38</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bwMode="auto">
          <a:noFill/>
          <a:ln>
            <a:solidFill>
              <a:srgbClr val="000000"/>
            </a:solidFill>
            <a:miter lim="800000"/>
            <a:headEnd/>
            <a:tailEnd/>
          </a:ln>
        </p:spPr>
      </p:sp>
      <p:sp>
        <p:nvSpPr>
          <p:cNvPr id="665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http://www.kme.com/en/press_center/discover_copper/a_wide_range_of_uses/</a:t>
            </a:r>
          </a:p>
        </p:txBody>
      </p:sp>
      <p:sp>
        <p:nvSpPr>
          <p:cNvPr id="665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50BD7DC-6E0A-4515-9E75-5F80AE99B78D}" type="slidenum">
              <a:rPr lang="en-US"/>
              <a:pPr fontAlgn="base">
                <a:spcBef>
                  <a:spcPct val="0"/>
                </a:spcBef>
                <a:spcAft>
                  <a:spcPct val="0"/>
                </a:spcAft>
              </a:pPr>
              <a:t>43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192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Include a chart of stock vs forward contract price?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p:cNvSpPr>
          <p:nvPr>
            <p:ph type="sldImg"/>
          </p:nvPr>
        </p:nvSpPr>
        <p:spPr bwMode="auto">
          <a:noFill/>
          <a:ln>
            <a:solidFill>
              <a:srgbClr val="000000"/>
            </a:solidFill>
            <a:miter lim="800000"/>
            <a:headEnd/>
            <a:tailEnd/>
          </a:ln>
        </p:spPr>
      </p:sp>
      <p:sp>
        <p:nvSpPr>
          <p:cNvPr id="890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buFontTx/>
              <a:buChar char="•"/>
            </a:pPr>
            <a:r>
              <a:rPr lang="en-US" smtClean="0">
                <a:latin typeface="Corbel" pitchFamily="34" charset="0"/>
              </a:rPr>
              <a:t>Uranium</a:t>
            </a:r>
          </a:p>
          <a:p>
            <a:pPr>
              <a:spcBef>
                <a:spcPct val="0"/>
              </a:spcBef>
              <a:buFontTx/>
              <a:buChar char="•"/>
            </a:pPr>
            <a:endParaRPr lang="en-US" smtClean="0">
              <a:latin typeface="Corbel" pitchFamily="34" charset="0"/>
            </a:endParaRPr>
          </a:p>
          <a:p>
            <a:pPr>
              <a:spcBef>
                <a:spcPct val="0"/>
              </a:spcBef>
              <a:buFontTx/>
              <a:buChar char="•"/>
            </a:pPr>
            <a:r>
              <a:rPr lang="en-US" smtClean="0">
                <a:latin typeface="Corbel" pitchFamily="34" charset="0"/>
              </a:rPr>
              <a:t>Operating properties to mine Uranium in Canada (Saskatchewan), USA (Wyoming and Nebraska), Kazakhstan</a:t>
            </a:r>
          </a:p>
          <a:p>
            <a:pPr>
              <a:spcBef>
                <a:spcPct val="0"/>
              </a:spcBef>
              <a:buFontTx/>
              <a:buChar char="•"/>
            </a:pPr>
            <a:r>
              <a:rPr lang="en-US" smtClean="0">
                <a:latin typeface="Corbel" pitchFamily="34" charset="0"/>
              </a:rPr>
              <a:t>Development projects: Cigar Lake, Saskatchewan</a:t>
            </a:r>
          </a:p>
          <a:p>
            <a:pPr>
              <a:spcBef>
                <a:spcPct val="0"/>
              </a:spcBef>
              <a:buFontTx/>
              <a:buChar char="•"/>
            </a:pPr>
            <a:r>
              <a:rPr lang="en-US" smtClean="0">
                <a:latin typeface="Corbel" pitchFamily="34" charset="0"/>
              </a:rPr>
              <a:t>Expansion Projects:   Kazakhstan, Saskatchewan</a:t>
            </a:r>
          </a:p>
          <a:p>
            <a:pPr>
              <a:spcBef>
                <a:spcPct val="0"/>
              </a:spcBef>
              <a:buFontTx/>
              <a:buChar char="•"/>
            </a:pPr>
            <a:endParaRPr lang="en-US" smtClean="0">
              <a:latin typeface="Corbel" pitchFamily="34" charset="0"/>
            </a:endParaRPr>
          </a:p>
          <a:p>
            <a:pPr>
              <a:spcBef>
                <a:spcPct val="0"/>
              </a:spcBef>
              <a:buFontTx/>
              <a:buChar char="•"/>
            </a:pPr>
            <a:endParaRPr lang="en-US" smtClean="0"/>
          </a:p>
        </p:txBody>
      </p:sp>
      <p:sp>
        <p:nvSpPr>
          <p:cNvPr id="890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9E2D5AA-E74A-4A00-B23C-4D6F221F3E96}" type="slidenum">
              <a:rPr lang="en-US"/>
              <a:pPr fontAlgn="base">
                <a:spcBef>
                  <a:spcPct val="0"/>
                </a:spcBef>
                <a:spcAft>
                  <a:spcPct val="0"/>
                </a:spcAft>
              </a:pPr>
              <a:t>63</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Rot="1" noChangeAspect="1" noTextEdit="1"/>
          </p:cNvSpPr>
          <p:nvPr>
            <p:ph type="sldImg"/>
          </p:nvPr>
        </p:nvSpPr>
        <p:spPr bwMode="auto">
          <a:noFill/>
          <a:ln>
            <a:solidFill>
              <a:srgbClr val="000000"/>
            </a:solidFill>
            <a:miter lim="800000"/>
            <a:headEnd/>
            <a:tailEnd/>
          </a:ln>
        </p:spPr>
      </p:sp>
      <p:sp>
        <p:nvSpPr>
          <p:cNvPr id="252931"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t>Long Term contract is 2 to 10 years</a:t>
            </a:r>
          </a:p>
          <a:p>
            <a:r>
              <a:rPr lang="en-US" smtClean="0"/>
              <a:t>Global average is 85% of production sold on long term</a:t>
            </a:r>
          </a:p>
          <a:p>
            <a:r>
              <a:rPr lang="en-US" smtClean="0"/>
              <a:t>However, LT contracts do have price escalators in them so there is some exposure to spot prices.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318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Important to note the quality of McArthur River and Cigar Lake reserves.</a:t>
            </a:r>
          </a:p>
          <a:p>
            <a:pPr>
              <a:spcBef>
                <a:spcPct val="0"/>
              </a:spcBef>
            </a:pPr>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p:cNvSpPr>
          <p:nvPr>
            <p:ph type="sldImg"/>
          </p:nvPr>
        </p:nvSpPr>
        <p:spPr bwMode="auto">
          <a:noFill/>
          <a:ln>
            <a:solidFill>
              <a:srgbClr val="000000"/>
            </a:solidFill>
            <a:miter lim="800000"/>
            <a:headEnd/>
            <a:tailEnd/>
          </a:ln>
        </p:spPr>
      </p:sp>
      <p:sp>
        <p:nvSpPr>
          <p:cNvPr id="972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Ground Freezing:  Freeze ground</a:t>
            </a:r>
          </a:p>
          <a:p>
            <a:pPr>
              <a:spcBef>
                <a:spcPct val="0"/>
              </a:spcBef>
            </a:pPr>
            <a:r>
              <a:rPr lang="en-US" smtClean="0"/>
              <a:t>Raisebore Mining:  less invasive technique and involves large amounts of pumping cement into areas areas with weak rock formations</a:t>
            </a:r>
          </a:p>
        </p:txBody>
      </p:sp>
      <p:sp>
        <p:nvSpPr>
          <p:cNvPr id="972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FCA4285-2314-4282-A41D-30D88D84837E}" type="slidenum">
              <a:rPr lang="en-US"/>
              <a:pPr fontAlgn="base">
                <a:spcBef>
                  <a:spcPct val="0"/>
                </a:spcBef>
                <a:spcAft>
                  <a:spcPct val="0"/>
                </a:spcAft>
              </a:pPr>
              <a:t>70</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p:cNvSpPr>
            <a:spLocks noGrp="1" noRot="1" noChangeAspect="1"/>
          </p:cNvSpPr>
          <p:nvPr>
            <p:ph type="sldImg"/>
          </p:nvPr>
        </p:nvSpPr>
        <p:spPr bwMode="auto">
          <a:noFill/>
          <a:ln>
            <a:solidFill>
              <a:srgbClr val="000000"/>
            </a:solidFill>
            <a:miter lim="800000"/>
            <a:headEnd/>
            <a:tailEnd/>
          </a:ln>
        </p:spPr>
      </p:sp>
      <p:sp>
        <p:nvSpPr>
          <p:cNvPr id="11571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TTMN = </a:t>
            </a:r>
            <a:r>
              <a:rPr lang="en-US" b="1" smtClean="0"/>
              <a:t>S&amp;P/TSX Capped Metals &amp; Mining</a:t>
            </a:r>
          </a:p>
          <a:p>
            <a:pPr>
              <a:spcBef>
                <a:spcPct val="0"/>
              </a:spcBef>
            </a:pPr>
            <a:endParaRPr lang="en-US" smtClean="0"/>
          </a:p>
        </p:txBody>
      </p:sp>
      <p:sp>
        <p:nvSpPr>
          <p:cNvPr id="1157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B732C60-B45B-4204-8B4A-0E7E8D5502A3}" type="slidenum">
              <a:rPr lang="en-US"/>
              <a:pPr fontAlgn="base">
                <a:spcBef>
                  <a:spcPct val="0"/>
                </a:spcBef>
                <a:spcAft>
                  <a:spcPct val="0"/>
                </a:spcAft>
              </a:pPr>
              <a:t>88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3552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Uranium</a:t>
            </a:r>
          </a:p>
          <a:p>
            <a:pPr>
              <a:spcBef>
                <a:spcPct val="0"/>
              </a:spcBef>
            </a:pPr>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p:cNvSpPr>
            <a:spLocks noGrp="1" noRot="1" noChangeAspect="1"/>
          </p:cNvSpPr>
          <p:nvPr>
            <p:ph type="sldImg"/>
          </p:nvPr>
        </p:nvSpPr>
        <p:spPr bwMode="auto">
          <a:noFill/>
          <a:ln>
            <a:solidFill>
              <a:srgbClr val="000000"/>
            </a:solidFill>
            <a:miter lim="800000"/>
            <a:headEnd/>
            <a:tailEnd/>
          </a:ln>
        </p:spPr>
      </p:sp>
      <p:sp>
        <p:nvSpPr>
          <p:cNvPr id="1218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smtClean="0"/>
              <a:t>UNYMM1:IND</a:t>
            </a:r>
          </a:p>
          <a:p>
            <a:pPr>
              <a:spcBef>
                <a:spcPct val="0"/>
              </a:spcBef>
            </a:pPr>
            <a:r>
              <a:rPr lang="en-US" b="1" smtClean="0"/>
              <a:t>-coal futures index </a:t>
            </a:r>
          </a:p>
          <a:p>
            <a:pPr>
              <a:spcBef>
                <a:spcPct val="0"/>
              </a:spcBef>
            </a:pPr>
            <a:r>
              <a:rPr lang="en-US" smtClean="0"/>
              <a:t>Nymex (</a:t>
            </a:r>
            <a:r>
              <a:rPr lang="en-US" b="1" smtClean="0"/>
              <a:t>New York Mercantile Exchange</a:t>
            </a:r>
            <a:r>
              <a:rPr lang="en-US" smtClean="0"/>
              <a:t> (NYMEX) is the </a:t>
            </a:r>
            <a:r>
              <a:rPr lang="en-US" smtClean="0">
                <a:hlinkClick r:id="rId3" tooltip="World"/>
              </a:rPr>
              <a:t>world</a:t>
            </a:r>
            <a:r>
              <a:rPr lang="en-US" smtClean="0"/>
              <a:t>'s largest physical </a:t>
            </a:r>
            <a:r>
              <a:rPr lang="en-US" smtClean="0">
                <a:hlinkClick r:id="rId4" tooltip="Commodity"/>
              </a:rPr>
              <a:t>commodity</a:t>
            </a:r>
            <a:r>
              <a:rPr lang="en-US" smtClean="0"/>
              <a:t> </a:t>
            </a:r>
            <a:r>
              <a:rPr lang="en-US" smtClean="0">
                <a:hlinkClick r:id="rId5" tooltip="Futures exchange"/>
              </a:rPr>
              <a:t>futures exchange</a:t>
            </a:r>
            <a:r>
              <a:rPr lang="en-US" smtClean="0"/>
              <a:t>, located in </a:t>
            </a:r>
            <a:r>
              <a:rPr lang="en-US" smtClean="0">
                <a:hlinkClick r:id="rId6" tooltip="New York City"/>
              </a:rPr>
              <a:t>New York City</a:t>
            </a:r>
            <a:r>
              <a:rPr lang="en-US" smtClean="0"/>
              <a:t>)</a:t>
            </a:r>
          </a:p>
          <a:p>
            <a:pPr>
              <a:spcBef>
                <a:spcPct val="0"/>
              </a:spcBef>
            </a:pPr>
            <a:endParaRPr lang="en-US" smtClean="0"/>
          </a:p>
        </p:txBody>
      </p:sp>
      <p:sp>
        <p:nvSpPr>
          <p:cNvPr id="1218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13CF494-8918-4628-8B1E-114C9AA1A23C}" type="slidenum">
              <a:rPr lang="en-US"/>
              <a:pPr fontAlgn="base">
                <a:spcBef>
                  <a:spcPct val="0"/>
                </a:spcBef>
                <a:spcAft>
                  <a:spcPct val="0"/>
                </a:spcAft>
              </a:pPr>
              <a:t>93</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Image Placeholder 1"/>
          <p:cNvSpPr>
            <a:spLocks noGrp="1" noRot="1" noChangeAspect="1"/>
          </p:cNvSpPr>
          <p:nvPr>
            <p:ph type="sldImg"/>
          </p:nvPr>
        </p:nvSpPr>
        <p:spPr bwMode="auto">
          <a:noFill/>
          <a:ln>
            <a:solidFill>
              <a:srgbClr val="000000"/>
            </a:solidFill>
            <a:miter lim="800000"/>
            <a:headEnd/>
            <a:tailEnd/>
          </a:ln>
        </p:spPr>
      </p:sp>
      <p:sp>
        <p:nvSpPr>
          <p:cNvPr id="1341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Coal is their most significant product by production, and as we’ll see in next slide, by revenue and/or profit as well.</a:t>
            </a:r>
          </a:p>
        </p:txBody>
      </p:sp>
      <p:sp>
        <p:nvSpPr>
          <p:cNvPr id="1341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5C79E12-4480-4248-9018-B535922C1508}" type="slidenum">
              <a:rPr lang="en-US"/>
              <a:pPr fontAlgn="base">
                <a:spcBef>
                  <a:spcPct val="0"/>
                </a:spcBef>
                <a:spcAft>
                  <a:spcPct val="0"/>
                </a:spcAft>
              </a:pPr>
              <a:t>104</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lide Image Placeholder 1"/>
          <p:cNvSpPr>
            <a:spLocks noGrp="1" noRot="1" noChangeAspect="1"/>
          </p:cNvSpPr>
          <p:nvPr>
            <p:ph type="sldImg"/>
          </p:nvPr>
        </p:nvSpPr>
        <p:spPr bwMode="auto">
          <a:noFill/>
          <a:ln>
            <a:solidFill>
              <a:srgbClr val="000000"/>
            </a:solidFill>
            <a:miter lim="800000"/>
            <a:headEnd/>
            <a:tailEnd/>
          </a:ln>
        </p:spPr>
      </p:sp>
      <p:sp>
        <p:nvSpPr>
          <p:cNvPr id="1402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Sales are higher in the 2</a:t>
            </a:r>
            <a:r>
              <a:rPr lang="en-US" baseline="30000" smtClean="0"/>
              <a:t>nd</a:t>
            </a:r>
            <a:r>
              <a:rPr lang="en-US" smtClean="0"/>
              <a:t> quarter of 2010 than in 2</a:t>
            </a:r>
            <a:r>
              <a:rPr lang="en-US" baseline="30000" smtClean="0"/>
              <a:t>nd</a:t>
            </a:r>
            <a:r>
              <a:rPr lang="en-US" smtClean="0"/>
              <a:t> quarter of 2009. Possible explanation: didn’t sell some in 2009 due to fall in copper prices in 2008 (still recovering); now selling when copper prices back up</a:t>
            </a:r>
          </a:p>
        </p:txBody>
      </p:sp>
      <p:sp>
        <p:nvSpPr>
          <p:cNvPr id="1402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8B31B1D-654D-4A81-858A-9BE8E64FBB60}" type="slidenum">
              <a:rPr lang="en-US"/>
              <a:pPr fontAlgn="base">
                <a:spcBef>
                  <a:spcPct val="0"/>
                </a:spcBef>
                <a:spcAft>
                  <a:spcPct val="0"/>
                </a:spcAft>
              </a:pPr>
              <a:t>109</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lide Image Placeholder 1"/>
          <p:cNvSpPr>
            <a:spLocks noGrp="1" noRot="1" noChangeAspect="1"/>
          </p:cNvSpPr>
          <p:nvPr>
            <p:ph type="sldImg"/>
          </p:nvPr>
        </p:nvSpPr>
        <p:spPr bwMode="auto">
          <a:noFill/>
          <a:ln>
            <a:solidFill>
              <a:srgbClr val="000000"/>
            </a:solidFill>
            <a:miter lim="800000"/>
            <a:headEnd/>
            <a:tailEnd/>
          </a:ln>
        </p:spPr>
      </p:sp>
      <p:sp>
        <p:nvSpPr>
          <p:cNvPr id="1443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Historically, power that was surplus to Teck’s requirements was sold to customers in Canada and the U.S.</a:t>
            </a:r>
          </a:p>
          <a:p>
            <a:pPr>
              <a:spcBef>
                <a:spcPct val="0"/>
              </a:spcBef>
            </a:pPr>
            <a:r>
              <a:rPr lang="en-US" smtClean="0"/>
              <a:t>Sold 1/3</a:t>
            </a:r>
            <a:r>
              <a:rPr lang="en-US" baseline="30000" smtClean="0"/>
              <a:t>rd</a:t>
            </a:r>
            <a:r>
              <a:rPr lang="en-US" smtClean="0"/>
              <a:t> interest in Waneta Dam to BC Hydro. Transaction closed on March 5, 2010.</a:t>
            </a:r>
          </a:p>
        </p:txBody>
      </p:sp>
      <p:sp>
        <p:nvSpPr>
          <p:cNvPr id="1443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5C4D00E-A4C0-4F06-BDA8-B775F840C502}" type="slidenum">
              <a:rPr lang="en-US"/>
              <a:pPr fontAlgn="base">
                <a:spcBef>
                  <a:spcPct val="0"/>
                </a:spcBef>
                <a:spcAft>
                  <a:spcPct val="0"/>
                </a:spcAft>
              </a:pPr>
              <a:t>112</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Slide Image Placeholder 1"/>
          <p:cNvSpPr>
            <a:spLocks noGrp="1" noRot="1" noChangeAspect="1"/>
          </p:cNvSpPr>
          <p:nvPr>
            <p:ph type="sldImg"/>
          </p:nvPr>
        </p:nvSpPr>
        <p:spPr bwMode="auto">
          <a:noFill/>
          <a:ln>
            <a:solidFill>
              <a:srgbClr val="000000"/>
            </a:solidFill>
            <a:miter lim="800000"/>
            <a:headEnd/>
            <a:tailEnd/>
          </a:ln>
        </p:spPr>
      </p:sp>
      <p:sp>
        <p:nvSpPr>
          <p:cNvPr id="1484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The indicated dispositions represent Teck’s sales of gold-related operations, in accordance with their effort to stop producing gold. </a:t>
            </a:r>
          </a:p>
          <a:p>
            <a:pPr>
              <a:spcBef>
                <a:spcPct val="0"/>
              </a:spcBef>
            </a:pPr>
            <a:r>
              <a:rPr lang="en-US" smtClean="0"/>
              <a:t>Mention proceeds, etc.</a:t>
            </a:r>
          </a:p>
        </p:txBody>
      </p:sp>
      <p:sp>
        <p:nvSpPr>
          <p:cNvPr id="1484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58DB65B-CB0F-413C-9A9E-A142287EE523}" type="slidenum">
              <a:rPr lang="en-US"/>
              <a:pPr fontAlgn="base">
                <a:spcBef>
                  <a:spcPct val="0"/>
                </a:spcBef>
                <a:spcAft>
                  <a:spcPct val="0"/>
                </a:spcAft>
              </a:pPr>
              <a:t>115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Slide Image Placeholder 1"/>
          <p:cNvSpPr>
            <a:spLocks noGrp="1" noRot="1" noChangeAspect="1"/>
          </p:cNvSpPr>
          <p:nvPr>
            <p:ph type="sldImg"/>
          </p:nvPr>
        </p:nvSpPr>
        <p:spPr bwMode="auto">
          <a:noFill/>
          <a:ln>
            <a:solidFill>
              <a:srgbClr val="000000"/>
            </a:solidFill>
            <a:miter lim="800000"/>
            <a:headEnd/>
            <a:tailEnd/>
          </a:ln>
        </p:spPr>
      </p:sp>
      <p:sp>
        <p:nvSpPr>
          <p:cNvPr id="1515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Less Debt then before. Debt to debt-plus-equity ratio and net debt to debt-plus-equity percentages fell significantly.</a:t>
            </a:r>
          </a:p>
        </p:txBody>
      </p:sp>
      <p:sp>
        <p:nvSpPr>
          <p:cNvPr id="1515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B126A3-C665-418E-8092-7424B6D1A236}" type="slidenum">
              <a:rPr lang="en-US"/>
              <a:pPr fontAlgn="base">
                <a:spcBef>
                  <a:spcPct val="0"/>
                </a:spcBef>
                <a:spcAft>
                  <a:spcPct val="0"/>
                </a:spcAft>
              </a:pPr>
              <a:t>117</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Slide Image Placeholder 1"/>
          <p:cNvSpPr>
            <a:spLocks noGrp="1" noRot="1" noChangeAspect="1"/>
          </p:cNvSpPr>
          <p:nvPr>
            <p:ph type="sldImg"/>
          </p:nvPr>
        </p:nvSpPr>
        <p:spPr bwMode="auto">
          <a:noFill/>
          <a:ln>
            <a:solidFill>
              <a:srgbClr val="000000"/>
            </a:solidFill>
            <a:miter lim="800000"/>
            <a:headEnd/>
            <a:tailEnd/>
          </a:ln>
        </p:spPr>
      </p:sp>
      <p:sp>
        <p:nvSpPr>
          <p:cNvPr id="1556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As you’d expect, Teck’s net earnings from continuing operations and net earnings were significantly lower in 2008 than in both 2007 and 2009. This is related to the effects of the global financial crisis, declining prices of Teck’s core products, etc.</a:t>
            </a:r>
          </a:p>
        </p:txBody>
      </p:sp>
      <p:sp>
        <p:nvSpPr>
          <p:cNvPr id="1556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255085E-9BBF-446A-9638-24629782E983}" type="slidenum">
              <a:rPr lang="en-US"/>
              <a:pPr fontAlgn="base">
                <a:spcBef>
                  <a:spcPct val="0"/>
                </a:spcBef>
                <a:spcAft>
                  <a:spcPct val="0"/>
                </a:spcAft>
              </a:pPr>
              <a:t>120</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Slide Image Placeholder 1"/>
          <p:cNvSpPr>
            <a:spLocks noGrp="1" noRot="1" noChangeAspect="1"/>
          </p:cNvSpPr>
          <p:nvPr>
            <p:ph type="sldImg"/>
          </p:nvPr>
        </p:nvSpPr>
        <p:spPr bwMode="auto">
          <a:noFill/>
          <a:ln>
            <a:solidFill>
              <a:srgbClr val="000000"/>
            </a:solidFill>
            <a:miter lim="800000"/>
            <a:headEnd/>
            <a:tailEnd/>
          </a:ln>
        </p:spPr>
      </p:sp>
      <p:sp>
        <p:nvSpPr>
          <p:cNvPr id="1576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Payments of debt are a significant factor that Teck has been dealing with for some period now. To a certain extent, the declining cash balances in recent quarters and/or years can be attributed to the need to pay off debt.</a:t>
            </a:r>
          </a:p>
        </p:txBody>
      </p:sp>
      <p:sp>
        <p:nvSpPr>
          <p:cNvPr id="1576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88F97BA-1535-479C-9D71-19083D11310D}" type="slidenum">
              <a:rPr lang="en-US"/>
              <a:pPr fontAlgn="base">
                <a:spcBef>
                  <a:spcPct val="0"/>
                </a:spcBef>
                <a:spcAft>
                  <a:spcPct val="0"/>
                </a:spcAft>
              </a:pPr>
              <a:t>121</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Slide Image Placeholder 1"/>
          <p:cNvSpPr>
            <a:spLocks noGrp="1" noRot="1" noChangeAspect="1"/>
          </p:cNvSpPr>
          <p:nvPr>
            <p:ph type="sldImg"/>
          </p:nvPr>
        </p:nvSpPr>
        <p:spPr bwMode="auto">
          <a:noFill/>
          <a:ln>
            <a:solidFill>
              <a:srgbClr val="000000"/>
            </a:solidFill>
            <a:miter lim="800000"/>
            <a:headEnd/>
            <a:tailEnd/>
          </a:ln>
        </p:spPr>
      </p:sp>
      <p:sp>
        <p:nvSpPr>
          <p:cNvPr id="1597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Quick glance at the 3</a:t>
            </a:r>
            <a:r>
              <a:rPr lang="en-US" baseline="30000" smtClean="0"/>
              <a:t>rd</a:t>
            </a:r>
            <a:r>
              <a:rPr lang="en-US" smtClean="0"/>
              <a:t> quarter balance sheet (came out october 26).</a:t>
            </a:r>
          </a:p>
        </p:txBody>
      </p:sp>
      <p:sp>
        <p:nvSpPr>
          <p:cNvPr id="1597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1B0C2DB-161E-4521-88EA-830638839B00}" type="slidenum">
              <a:rPr lang="en-US"/>
              <a:pPr fontAlgn="base">
                <a:spcBef>
                  <a:spcPct val="0"/>
                </a:spcBef>
                <a:spcAft>
                  <a:spcPct val="0"/>
                </a:spcAft>
              </a:pPr>
              <a:t>122</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Slide Image Placeholder 1"/>
          <p:cNvSpPr>
            <a:spLocks noGrp="1" noRot="1" noChangeAspect="1"/>
          </p:cNvSpPr>
          <p:nvPr>
            <p:ph type="sldImg"/>
          </p:nvPr>
        </p:nvSpPr>
        <p:spPr bwMode="auto">
          <a:noFill/>
          <a:ln>
            <a:solidFill>
              <a:srgbClr val="000000"/>
            </a:solidFill>
            <a:miter lim="800000"/>
            <a:headEnd/>
            <a:tailEnd/>
          </a:ln>
        </p:spPr>
      </p:sp>
      <p:sp>
        <p:nvSpPr>
          <p:cNvPr id="1617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Drastic decrease in short term debt, due primarily to the retiring of the bridge debt associated with the Fording Canadian Coal Trust acquisition.</a:t>
            </a:r>
          </a:p>
        </p:txBody>
      </p:sp>
      <p:sp>
        <p:nvSpPr>
          <p:cNvPr id="1617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255969A-5F34-4A59-B9FF-33D2210C0DBA}" type="slidenum">
              <a:rPr lang="en-US"/>
              <a:pPr fontAlgn="base">
                <a:spcBef>
                  <a:spcPct val="0"/>
                </a:spcBef>
                <a:spcAft>
                  <a:spcPct val="0"/>
                </a:spcAft>
              </a:pPr>
              <a:t>123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spect="1" noTextEdit="1"/>
          </p:cNvSpPr>
          <p:nvPr>
            <p:ph type="sldImg"/>
          </p:nvPr>
        </p:nvSpPr>
        <p:spPr bwMode="auto">
          <a:noFill/>
          <a:ln>
            <a:solidFill>
              <a:srgbClr val="000000"/>
            </a:solidFill>
            <a:miter lim="800000"/>
            <a:headEnd/>
            <a:tailEnd/>
          </a:ln>
        </p:spPr>
      </p:sp>
      <p:sp>
        <p:nvSpPr>
          <p:cNvPr id="240643"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t>A Qualified personal is an engineer or geoscientist with 5 years experience in the mineral exploration processes.</a:t>
            </a:r>
          </a:p>
          <a:p>
            <a:endParaRPr lang="en-US" smtClean="0"/>
          </a:p>
          <a:p>
            <a:endParaRPr lang="en-US" smtClean="0"/>
          </a:p>
          <a:p>
            <a:r>
              <a:rPr lang="en-US" smtClean="0"/>
              <a:t>Mineral Resource: amount of mineral </a:t>
            </a:r>
          </a:p>
          <a:p>
            <a:endParaRPr lang="en-US" smtClean="0"/>
          </a:p>
          <a:p>
            <a:r>
              <a:rPr lang="en-US" smtClean="0"/>
              <a:t>Conduct feasibility analysis</a:t>
            </a:r>
          </a:p>
          <a:p>
            <a:endParaRPr lang="en-US" smtClean="0"/>
          </a:p>
          <a:p>
            <a:r>
              <a:rPr lang="en-US" smtClean="0"/>
              <a:t>Mineral Reserve: Mineable portion of Mineral Resource given feasibility </a:t>
            </a:r>
          </a:p>
          <a:p>
            <a:endParaRPr lang="en-US" altLang="zh-TW" smtClean="0">
              <a:cs typeface="新細明體"/>
            </a:endParaRPr>
          </a:p>
          <a:p>
            <a:endParaRPr lang="en-US" altLang="zh-TW" smtClean="0">
              <a:cs typeface="新細明體"/>
            </a:endParaRPr>
          </a:p>
          <a:p>
            <a:r>
              <a:rPr lang="en-US" altLang="zh-TW" sz="300" b="1" smtClean="0">
                <a:cs typeface="新細明體"/>
              </a:rPr>
              <a:t>A Mineral Reserve is the economically mineable part of a Measured or Indicated Mineral Resource demonstrated by at least a Preliminary Feasibility Study. This Study must include adequate information on mining, processing, metallurgical, economic and other relevant factors that demonstrate, at the time of reporting, that economic extraction can be justified. A Mineral Reserve includes diluting materials and allowances for losses that may occur when the material is mined. </a:t>
            </a:r>
          </a:p>
          <a:p>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Slide Image Placeholder 1"/>
          <p:cNvSpPr>
            <a:spLocks noGrp="1" noRot="1" noChangeAspect="1"/>
          </p:cNvSpPr>
          <p:nvPr>
            <p:ph type="sldImg"/>
          </p:nvPr>
        </p:nvSpPr>
        <p:spPr bwMode="auto">
          <a:noFill/>
          <a:ln>
            <a:solidFill>
              <a:srgbClr val="000000"/>
            </a:solidFill>
            <a:miter lim="800000"/>
            <a:headEnd/>
            <a:tailEnd/>
          </a:ln>
        </p:spPr>
      </p:sp>
      <p:sp>
        <p:nvSpPr>
          <p:cNvPr id="1638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As we saw in the financial highlights, net earnings were drastically lower in 2008.</a:t>
            </a:r>
          </a:p>
        </p:txBody>
      </p:sp>
      <p:sp>
        <p:nvSpPr>
          <p:cNvPr id="1638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D44373A-E2FF-49BF-821D-2870AAA92EFD}" type="slidenum">
              <a:rPr lang="en-US"/>
              <a:pPr fontAlgn="base">
                <a:spcBef>
                  <a:spcPct val="0"/>
                </a:spcBef>
                <a:spcAft>
                  <a:spcPct val="0"/>
                </a:spcAft>
              </a:pPr>
              <a:t>124</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Slide Image Placeholder 1"/>
          <p:cNvSpPr>
            <a:spLocks noGrp="1" noRot="1" noChangeAspect="1"/>
          </p:cNvSpPr>
          <p:nvPr>
            <p:ph type="sldImg"/>
          </p:nvPr>
        </p:nvSpPr>
        <p:spPr bwMode="auto">
          <a:noFill/>
          <a:ln>
            <a:solidFill>
              <a:srgbClr val="000000"/>
            </a:solidFill>
            <a:miter lim="800000"/>
            <a:headEnd/>
            <a:tailEnd/>
          </a:ln>
        </p:spPr>
      </p:sp>
      <p:sp>
        <p:nvSpPr>
          <p:cNvPr id="1658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The change in cash flow estimates and accretion relating to asset retirement obligations at closed properties are recognized in other income (expense)</a:t>
            </a:r>
          </a:p>
        </p:txBody>
      </p:sp>
      <p:sp>
        <p:nvSpPr>
          <p:cNvPr id="1658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612A3EE-7A91-4F15-BE74-397541DD57CB}" type="slidenum">
              <a:rPr lang="en-US"/>
              <a:pPr fontAlgn="base">
                <a:spcBef>
                  <a:spcPct val="0"/>
                </a:spcBef>
                <a:spcAft>
                  <a:spcPct val="0"/>
                </a:spcAft>
              </a:pPr>
              <a:t>125</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Slide Image Placeholder 1"/>
          <p:cNvSpPr>
            <a:spLocks noGrp="1" noRot="1" noChangeAspect="1"/>
          </p:cNvSpPr>
          <p:nvPr>
            <p:ph type="sldImg"/>
          </p:nvPr>
        </p:nvSpPr>
        <p:spPr bwMode="auto">
          <a:noFill/>
          <a:ln>
            <a:solidFill>
              <a:srgbClr val="000000"/>
            </a:solidFill>
            <a:miter lim="800000"/>
            <a:headEnd/>
            <a:tailEnd/>
          </a:ln>
        </p:spPr>
      </p:sp>
      <p:sp>
        <p:nvSpPr>
          <p:cNvPr id="16793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Quick glance at the 3</a:t>
            </a:r>
            <a:r>
              <a:rPr lang="en-US" baseline="30000" smtClean="0"/>
              <a:t>rd</a:t>
            </a:r>
            <a:r>
              <a:rPr lang="en-US" smtClean="0"/>
              <a:t> quarter income statement (came out october 26).</a:t>
            </a:r>
          </a:p>
          <a:p>
            <a:pPr>
              <a:spcBef>
                <a:spcPct val="0"/>
              </a:spcBef>
            </a:pPr>
            <a:endParaRPr lang="en-US" smtClean="0"/>
          </a:p>
        </p:txBody>
      </p:sp>
      <p:sp>
        <p:nvSpPr>
          <p:cNvPr id="1679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487A3F7-3A39-4B8C-9FF6-1812EFA7C098}" type="slidenum">
              <a:rPr lang="en-US"/>
              <a:pPr fontAlgn="base">
                <a:spcBef>
                  <a:spcPct val="0"/>
                </a:spcBef>
                <a:spcAft>
                  <a:spcPct val="0"/>
                </a:spcAft>
              </a:pPr>
              <a:t>126</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Slide Image Placeholder 1"/>
          <p:cNvSpPr>
            <a:spLocks noGrp="1" noRot="1" noChangeAspect="1"/>
          </p:cNvSpPr>
          <p:nvPr>
            <p:ph type="sldImg"/>
          </p:nvPr>
        </p:nvSpPr>
        <p:spPr bwMode="auto">
          <a:noFill/>
          <a:ln>
            <a:solidFill>
              <a:srgbClr val="000000"/>
            </a:solidFill>
            <a:miter lim="800000"/>
            <a:headEnd/>
            <a:tailEnd/>
          </a:ln>
        </p:spPr>
      </p:sp>
      <p:sp>
        <p:nvSpPr>
          <p:cNvPr id="1699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Large value for business acquisitions in 2008 (relative to other years) likely due to purchase of remaining 60% in Fording Canadian Coal Trust.</a:t>
            </a:r>
          </a:p>
          <a:p>
            <a:pPr>
              <a:spcBef>
                <a:spcPct val="0"/>
              </a:spcBef>
            </a:pPr>
            <a:r>
              <a:rPr lang="en-US" smtClean="0"/>
              <a:t>As is issuance of debt (allowed them to purchase). Remember: borrowed about $10b to help fund the purchase.</a:t>
            </a:r>
          </a:p>
        </p:txBody>
      </p:sp>
      <p:sp>
        <p:nvSpPr>
          <p:cNvPr id="1699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8C9FD49-AC6B-4AFC-824C-FAA493A4AA8E}" type="slidenum">
              <a:rPr lang="en-US"/>
              <a:pPr fontAlgn="base">
                <a:spcBef>
                  <a:spcPct val="0"/>
                </a:spcBef>
                <a:spcAft>
                  <a:spcPct val="0"/>
                </a:spcAft>
              </a:pPr>
              <a:t>127</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Slide Image Placeholder 1"/>
          <p:cNvSpPr>
            <a:spLocks noGrp="1" noRot="1" noChangeAspect="1"/>
          </p:cNvSpPr>
          <p:nvPr>
            <p:ph type="sldImg"/>
          </p:nvPr>
        </p:nvSpPr>
        <p:spPr bwMode="auto">
          <a:noFill/>
          <a:ln>
            <a:solidFill>
              <a:srgbClr val="000000"/>
            </a:solidFill>
            <a:miter lim="800000"/>
            <a:headEnd/>
            <a:tailEnd/>
          </a:ln>
        </p:spPr>
      </p:sp>
      <p:sp>
        <p:nvSpPr>
          <p:cNvPr id="17203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Cash flow from operations, before changes in non-cash working capital items, was $675 million in the second quarter compared with $424 million a year ago. The increase in cash flow from a year ago was due to higher operating cash flow from our copper and coal business units as a result of higher sales volumes and base metal prices.</a:t>
            </a:r>
          </a:p>
        </p:txBody>
      </p:sp>
      <p:sp>
        <p:nvSpPr>
          <p:cNvPr id="1720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F38C80D-8B5A-40B3-8D5E-BEC9FADBDA57}" type="slidenum">
              <a:rPr lang="en-US"/>
              <a:pPr fontAlgn="base">
                <a:spcBef>
                  <a:spcPct val="0"/>
                </a:spcBef>
                <a:spcAft>
                  <a:spcPct val="0"/>
                </a:spcAft>
              </a:pPr>
              <a:t>128</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p:cNvSpPr>
          <p:nvPr>
            <p:ph type="sldImg"/>
          </p:nvPr>
        </p:nvSpPr>
        <p:spPr bwMode="auto">
          <a:noFill/>
          <a:ln>
            <a:solidFill>
              <a:srgbClr val="000000"/>
            </a:solidFill>
            <a:miter lim="800000"/>
            <a:headEnd/>
            <a:tailEnd/>
          </a:ln>
        </p:spPr>
      </p:sp>
      <p:sp>
        <p:nvSpPr>
          <p:cNvPr id="1740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Quick glance at the 3</a:t>
            </a:r>
            <a:r>
              <a:rPr lang="en-US" baseline="30000" smtClean="0"/>
              <a:t>rd</a:t>
            </a:r>
            <a:r>
              <a:rPr lang="en-US" smtClean="0"/>
              <a:t> quarter cash flow statement (came out october 26).</a:t>
            </a:r>
          </a:p>
          <a:p>
            <a:pPr>
              <a:spcBef>
                <a:spcPct val="0"/>
              </a:spcBef>
            </a:pPr>
            <a:r>
              <a:rPr lang="en-US" smtClean="0"/>
              <a:t>Note: Negative financing activities means debt is being repayed. </a:t>
            </a:r>
          </a:p>
          <a:p>
            <a:pPr>
              <a:spcBef>
                <a:spcPct val="0"/>
              </a:spcBef>
            </a:pPr>
            <a:endParaRPr lang="en-US" smtClean="0"/>
          </a:p>
        </p:txBody>
      </p:sp>
      <p:sp>
        <p:nvSpPr>
          <p:cNvPr id="1740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991A926-1D30-43EB-A39E-FDED00FC7380}" type="slidenum">
              <a:rPr lang="en-US"/>
              <a:pPr fontAlgn="base">
                <a:spcBef>
                  <a:spcPct val="0"/>
                </a:spcBef>
                <a:spcAft>
                  <a:spcPct val="0"/>
                </a:spcAft>
              </a:pPr>
              <a:t>129</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Slide Image Placeholder 1"/>
          <p:cNvSpPr>
            <a:spLocks noGrp="1" noRot="1" noChangeAspect="1"/>
          </p:cNvSpPr>
          <p:nvPr>
            <p:ph type="sldImg"/>
          </p:nvPr>
        </p:nvSpPr>
        <p:spPr bwMode="auto">
          <a:noFill/>
          <a:ln>
            <a:solidFill>
              <a:srgbClr val="000000"/>
            </a:solidFill>
            <a:miter lim="800000"/>
            <a:headEnd/>
            <a:tailEnd/>
          </a:ln>
        </p:spPr>
      </p:sp>
      <p:sp>
        <p:nvSpPr>
          <p:cNvPr id="1904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904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B786044-28D1-415B-917D-01EBEAC56A6A}" type="slidenum">
              <a:rPr lang="en-US"/>
              <a:pPr fontAlgn="base">
                <a:spcBef>
                  <a:spcPct val="0"/>
                </a:spcBef>
                <a:spcAft>
                  <a:spcPct val="0"/>
                </a:spcAft>
              </a:pPr>
              <a:t>144</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Slide Image Placeholder 1"/>
          <p:cNvSpPr>
            <a:spLocks noGrp="1" noRot="1" noChangeAspect="1"/>
          </p:cNvSpPr>
          <p:nvPr>
            <p:ph type="sldImg"/>
          </p:nvPr>
        </p:nvSpPr>
        <p:spPr bwMode="auto">
          <a:noFill/>
          <a:ln>
            <a:solidFill>
              <a:srgbClr val="000000"/>
            </a:solidFill>
            <a:miter lim="800000"/>
            <a:headEnd/>
            <a:tailEnd/>
          </a:ln>
        </p:spPr>
      </p:sp>
      <p:sp>
        <p:nvSpPr>
          <p:cNvPr id="2037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Cash and Cash equivlants:</a:t>
            </a:r>
          </a:p>
          <a:p>
            <a:pPr>
              <a:spcBef>
                <a:spcPct val="0"/>
              </a:spcBef>
              <a:buFontTx/>
              <a:buChar char="-"/>
            </a:pPr>
            <a:r>
              <a:rPr lang="en-US" smtClean="0">
                <a:latin typeface="Arial" charset="0"/>
                <a:cs typeface="Arial" charset="0"/>
              </a:rPr>
              <a:t>Acquisition of Canplats Resources Corporation for $289 million</a:t>
            </a:r>
          </a:p>
          <a:p>
            <a:pPr>
              <a:spcBef>
                <a:spcPct val="0"/>
              </a:spcBef>
              <a:buFontTx/>
              <a:buChar char="-"/>
            </a:pPr>
            <a:r>
              <a:rPr lang="en-US" smtClean="0"/>
              <a:t>Acquisition of 70% interest in Sociedad Contractual Minera El Morro for $513.0 million in cash </a:t>
            </a:r>
          </a:p>
        </p:txBody>
      </p:sp>
      <p:sp>
        <p:nvSpPr>
          <p:cNvPr id="2037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6E935EA-0D35-418C-B127-316FB719B85D}" type="slidenum">
              <a:rPr lang="en-US"/>
              <a:pPr fontAlgn="base">
                <a:spcBef>
                  <a:spcPct val="0"/>
                </a:spcBef>
                <a:spcAft>
                  <a:spcPct val="0"/>
                </a:spcAft>
              </a:pPr>
              <a:t>156</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Slide Image Placeholder 1"/>
          <p:cNvSpPr>
            <a:spLocks noGrp="1" noRot="1" noChangeAspect="1"/>
          </p:cNvSpPr>
          <p:nvPr>
            <p:ph type="sldImg"/>
          </p:nvPr>
        </p:nvSpPr>
        <p:spPr bwMode="auto">
          <a:noFill/>
          <a:ln>
            <a:solidFill>
              <a:srgbClr val="000000"/>
            </a:solidFill>
            <a:miter lim="800000"/>
            <a:headEnd/>
            <a:tailEnd/>
          </a:ln>
        </p:spPr>
      </p:sp>
      <p:sp>
        <p:nvSpPr>
          <p:cNvPr id="2058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buFontTx/>
              <a:buChar char="-"/>
            </a:pPr>
            <a:r>
              <a:rPr lang="en-US" smtClean="0"/>
              <a:t>$209.7 million from disposition of San Dimas</a:t>
            </a:r>
          </a:p>
          <a:p>
            <a:pPr>
              <a:spcBef>
                <a:spcPct val="0"/>
              </a:spcBef>
              <a:buFontTx/>
              <a:buChar char="-"/>
            </a:pPr>
            <a:r>
              <a:rPr lang="en-US" smtClean="0"/>
              <a:t> Shares, promissory note and convertible note</a:t>
            </a:r>
          </a:p>
        </p:txBody>
      </p:sp>
      <p:sp>
        <p:nvSpPr>
          <p:cNvPr id="2058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EE2641B-B649-45D2-B5FF-4D5EB68FDD76}" type="slidenum">
              <a:rPr lang="en-US"/>
              <a:pPr fontAlgn="base">
                <a:spcBef>
                  <a:spcPct val="0"/>
                </a:spcBef>
                <a:spcAft>
                  <a:spcPct val="0"/>
                </a:spcAft>
              </a:pPr>
              <a:t>157</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Slide Image Placeholder 1"/>
          <p:cNvSpPr>
            <a:spLocks noGrp="1" noRot="1" noChangeAspect="1"/>
          </p:cNvSpPr>
          <p:nvPr>
            <p:ph type="sldImg"/>
          </p:nvPr>
        </p:nvSpPr>
        <p:spPr bwMode="auto">
          <a:noFill/>
          <a:ln>
            <a:solidFill>
              <a:srgbClr val="000000"/>
            </a:solidFill>
            <a:miter lim="800000"/>
            <a:headEnd/>
            <a:tailEnd/>
          </a:ln>
        </p:spPr>
      </p:sp>
      <p:sp>
        <p:nvSpPr>
          <p:cNvPr id="20787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 On June 5, 2009, the Company issued convertible senior notes with an aggregate</a:t>
            </a:r>
          </a:p>
          <a:p>
            <a:pPr>
              <a:spcBef>
                <a:spcPct val="0"/>
              </a:spcBef>
            </a:pPr>
            <a:r>
              <a:rPr lang="en-US" smtClean="0"/>
              <a:t>principal amount of $862.5 million. The notes are unsecured and bear interest at an annual rate of 2.0% payable semiannually</a:t>
            </a:r>
          </a:p>
          <a:p>
            <a:pPr>
              <a:spcBef>
                <a:spcPct val="0"/>
              </a:spcBef>
            </a:pPr>
            <a:r>
              <a:rPr lang="en-US" smtClean="0"/>
              <a:t>in arrears on February 1 and August 1 of each year, beginning on February 1, 2010, and mature on August 1, 2014.</a:t>
            </a:r>
          </a:p>
          <a:p>
            <a:pPr>
              <a:spcBef>
                <a:spcPct val="0"/>
              </a:spcBef>
            </a:pPr>
            <a:r>
              <a:rPr lang="en-US" smtClean="0"/>
              <a:t>- Investments are mostly equities</a:t>
            </a:r>
          </a:p>
        </p:txBody>
      </p:sp>
      <p:sp>
        <p:nvSpPr>
          <p:cNvPr id="2078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5C15F61-7C22-4D23-98B0-88F26592766E}" type="slidenum">
              <a:rPr lang="en-US"/>
              <a:pPr fontAlgn="base">
                <a:spcBef>
                  <a:spcPct val="0"/>
                </a:spcBef>
                <a:spcAft>
                  <a:spcPct val="0"/>
                </a:spcAft>
              </a:pPr>
              <a:t>158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Rot="1" noChangeAspect="1" noTextEdit="1"/>
          </p:cNvSpPr>
          <p:nvPr>
            <p:ph type="sldImg"/>
          </p:nvPr>
        </p:nvSpPr>
        <p:spPr bwMode="auto">
          <a:noFill/>
          <a:ln>
            <a:solidFill>
              <a:srgbClr val="000000"/>
            </a:solidFill>
            <a:miter lim="800000"/>
            <a:headEnd/>
            <a:tailEnd/>
          </a:ln>
        </p:spPr>
      </p:sp>
      <p:sp>
        <p:nvSpPr>
          <p:cNvPr id="245763"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t>Areva – French Company, have mines in Saskatchewan</a:t>
            </a:r>
          </a:p>
          <a:p>
            <a:r>
              <a:rPr lang="en-US" smtClean="0"/>
              <a:t>Rio Tinto – Namibia and Australia</a:t>
            </a:r>
          </a:p>
          <a:p>
            <a:r>
              <a:rPr lang="en-US" smtClean="0"/>
              <a:t>Kazatomprom – Kazahkstan</a:t>
            </a:r>
          </a:p>
          <a:p>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Slide Image Placeholder 1"/>
          <p:cNvSpPr>
            <a:spLocks noGrp="1" noRot="1" noChangeAspect="1"/>
          </p:cNvSpPr>
          <p:nvPr>
            <p:ph type="sldImg"/>
          </p:nvPr>
        </p:nvSpPr>
        <p:spPr bwMode="auto">
          <a:noFill/>
          <a:ln>
            <a:solidFill>
              <a:srgbClr val="000000"/>
            </a:solidFill>
            <a:miter lim="800000"/>
            <a:headEnd/>
            <a:tailEnd/>
          </a:ln>
        </p:spPr>
      </p:sp>
      <p:sp>
        <p:nvSpPr>
          <p:cNvPr id="2129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-Sold 49% stake in Silver Wheaton for 1.6 Billion dollars</a:t>
            </a:r>
          </a:p>
        </p:txBody>
      </p:sp>
      <p:sp>
        <p:nvSpPr>
          <p:cNvPr id="2129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B49AF1A-9651-4DBD-AD63-FCB37BB0E705}" type="slidenum">
              <a:rPr lang="en-US"/>
              <a:pPr fontAlgn="base">
                <a:spcBef>
                  <a:spcPct val="0"/>
                </a:spcBef>
                <a:spcAft>
                  <a:spcPct val="0"/>
                </a:spcAft>
              </a:pPr>
              <a:t>162</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4781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Heap leaching, using sulphuric acid on uranium ore</a:t>
            </a:r>
          </a:p>
          <a:p>
            <a:pPr>
              <a:spcBef>
                <a:spcPct val="0"/>
              </a:spcBef>
            </a:pPr>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bwMode="auto">
          <a:noFill/>
          <a:ln>
            <a:solidFill>
              <a:srgbClr val="000000"/>
            </a:solidFill>
            <a:miter lim="800000"/>
            <a:headEnd/>
            <a:tailEnd/>
          </a:ln>
        </p:spPr>
      </p:sp>
      <p:sp>
        <p:nvSpPr>
          <p:cNvPr id="3993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Arrows indicate procession of type of coal due to pressure applied to dead biotic material as time passes.</a:t>
            </a:r>
          </a:p>
          <a:p>
            <a:pPr>
              <a:spcBef>
                <a:spcPct val="0"/>
              </a:spcBef>
            </a:pPr>
            <a:endParaRPr lang="en-US" smtClean="0"/>
          </a:p>
          <a:p>
            <a:pPr>
              <a:spcBef>
                <a:spcPct val="0"/>
              </a:spcBef>
            </a:pPr>
            <a:r>
              <a:rPr lang="en-US" smtClean="0">
                <a:hlinkClick r:id="rId3" tooltip="Peat"/>
              </a:rPr>
              <a:t>Peat</a:t>
            </a:r>
            <a:r>
              <a:rPr lang="en-US" smtClean="0"/>
              <a:t>, considered to be a </a:t>
            </a:r>
            <a:r>
              <a:rPr lang="en-US" smtClean="0">
                <a:hlinkClick r:id="rId4" tooltip="Precursor"/>
              </a:rPr>
              <a:t>precursor</a:t>
            </a:r>
            <a:r>
              <a:rPr lang="en-US" smtClean="0"/>
              <a:t> of coal, has industrial importance as a fuel in some regions, for example, Ireland and Finland. In its dehydrated form, peat is a highly effective absorbent for fuel and oil spills on land and water</a:t>
            </a:r>
          </a:p>
          <a:p>
            <a:pPr>
              <a:spcBef>
                <a:spcPct val="0"/>
              </a:spcBef>
            </a:pPr>
            <a:r>
              <a:rPr lang="en-US" smtClean="0">
                <a:hlinkClick r:id="rId5" tooltip="Lignite"/>
              </a:rPr>
              <a:t>Lignite</a:t>
            </a:r>
            <a:r>
              <a:rPr lang="en-US" smtClean="0"/>
              <a:t>, also referred to as brown coal, is the lowest rank of coal and used almost exclusively as fuel for electric power generation. </a:t>
            </a:r>
            <a:r>
              <a:rPr lang="en-US" smtClean="0">
                <a:hlinkClick r:id="rId6" tooltip="Jet (lignite)"/>
              </a:rPr>
              <a:t>Jet</a:t>
            </a:r>
            <a:r>
              <a:rPr lang="en-US" smtClean="0"/>
              <a:t> is a compact form of lignite that is sometimes polished and has been used as an ornamental stone since the </a:t>
            </a:r>
            <a:r>
              <a:rPr lang="en-US" smtClean="0">
                <a:hlinkClick r:id="rId7" tooltip="Iron Age"/>
              </a:rPr>
              <a:t>Iron Age</a:t>
            </a:r>
            <a:endParaRPr lang="en-US" smtClean="0"/>
          </a:p>
          <a:p>
            <a:pPr>
              <a:spcBef>
                <a:spcPct val="0"/>
              </a:spcBef>
            </a:pPr>
            <a:r>
              <a:rPr lang="en-US" smtClean="0">
                <a:hlinkClick r:id="rId8" tooltip="Sub-bituminous coal"/>
              </a:rPr>
              <a:t>Sub-bituminous coal</a:t>
            </a:r>
            <a:r>
              <a:rPr lang="en-US" smtClean="0"/>
              <a:t>, whose properties range from those of lignite to those of bituminous coal are used primarily as fuel for steam-electric power generation. Additionally, it is an important source of light </a:t>
            </a:r>
            <a:r>
              <a:rPr lang="en-US" smtClean="0">
                <a:hlinkClick r:id="rId9" tooltip="Aromatic hydrocarbon"/>
              </a:rPr>
              <a:t>aromatic hydrocarbons</a:t>
            </a:r>
            <a:r>
              <a:rPr lang="en-US" smtClean="0"/>
              <a:t> for the </a:t>
            </a:r>
            <a:r>
              <a:rPr lang="en-US" smtClean="0">
                <a:hlinkClick r:id="rId10" tooltip="Chemical synthesis"/>
              </a:rPr>
              <a:t>chemical synthesis</a:t>
            </a:r>
            <a:r>
              <a:rPr lang="en-US" smtClean="0"/>
              <a:t> industry.</a:t>
            </a:r>
          </a:p>
          <a:p>
            <a:pPr>
              <a:spcBef>
                <a:spcPct val="0"/>
              </a:spcBef>
            </a:pPr>
            <a:r>
              <a:rPr lang="en-US" smtClean="0">
                <a:hlinkClick r:id="rId11" tooltip="Bituminous coal"/>
              </a:rPr>
              <a:t>Bituminous coal</a:t>
            </a:r>
            <a:r>
              <a:rPr lang="en-US" smtClean="0"/>
              <a:t>, dense mineral, black but sometimes dark brown, often with well-defined bands of bright and dull material, used primarily as fuel in steam-electric power generation, with substantial quantities also used for heat and power applications in manufacturing and to make </a:t>
            </a:r>
            <a:r>
              <a:rPr lang="en-US" smtClean="0">
                <a:hlinkClick r:id="rId12" tooltip="Coke (fuel)"/>
              </a:rPr>
              <a:t>coke</a:t>
            </a:r>
            <a:endParaRPr lang="en-US" smtClean="0"/>
          </a:p>
          <a:p>
            <a:pPr>
              <a:spcBef>
                <a:spcPct val="0"/>
              </a:spcBef>
            </a:pPr>
            <a:r>
              <a:rPr lang="en-US" i="1" smtClean="0"/>
              <a:t>Steam coal</a:t>
            </a:r>
            <a:r>
              <a:rPr lang="en-US" smtClean="0"/>
              <a:t> is a grade between bituminous coal and anthracite, once widely used as a fuel for </a:t>
            </a:r>
            <a:r>
              <a:rPr lang="en-US" smtClean="0">
                <a:hlinkClick r:id="rId13" tooltip="Steam locomotive"/>
              </a:rPr>
              <a:t>steam locomotives</a:t>
            </a:r>
            <a:r>
              <a:rPr lang="en-US" smtClean="0"/>
              <a:t>. In this specialized use it is sometimes known as </a:t>
            </a:r>
            <a:r>
              <a:rPr lang="en-US" i="1" smtClean="0"/>
              <a:t>sea-coal</a:t>
            </a:r>
            <a:r>
              <a:rPr lang="en-US" smtClean="0"/>
              <a:t> in the U.S.</a:t>
            </a:r>
            <a:r>
              <a:rPr lang="en-US" baseline="30000" smtClean="0">
                <a:hlinkClick r:id="rId14"/>
              </a:rPr>
              <a:t>[2]</a:t>
            </a:r>
            <a:r>
              <a:rPr lang="en-US" smtClean="0"/>
              <a:t> Small steam coal (</a:t>
            </a:r>
            <a:r>
              <a:rPr lang="en-US" i="1" smtClean="0"/>
              <a:t>dry small steam nuts</a:t>
            </a:r>
            <a:r>
              <a:rPr lang="en-US" smtClean="0"/>
              <a:t> or DSSN) was used as a fuel for domestic </a:t>
            </a:r>
            <a:r>
              <a:rPr lang="en-US" smtClean="0">
                <a:hlinkClick r:id="rId15" tooltip="Water heating"/>
              </a:rPr>
              <a:t>water heating</a:t>
            </a:r>
            <a:endParaRPr lang="en-US" smtClean="0"/>
          </a:p>
          <a:p>
            <a:pPr>
              <a:spcBef>
                <a:spcPct val="0"/>
              </a:spcBef>
            </a:pPr>
            <a:r>
              <a:rPr lang="en-US" smtClean="0">
                <a:hlinkClick r:id="rId16" tooltip="Anthracite"/>
              </a:rPr>
              <a:t>Anthracite</a:t>
            </a:r>
            <a:r>
              <a:rPr lang="en-US" smtClean="0"/>
              <a:t>, the highest rank; a harder, glossy, black coal used primarily for residential and commercial </a:t>
            </a:r>
            <a:r>
              <a:rPr lang="en-US" smtClean="0">
                <a:hlinkClick r:id="rId17" tooltip="Space heating"/>
              </a:rPr>
              <a:t>space heating</a:t>
            </a:r>
            <a:r>
              <a:rPr lang="en-US" smtClean="0"/>
              <a:t>. It may be divided further into metamorphically altered bituminous coal and </a:t>
            </a:r>
            <a:r>
              <a:rPr lang="en-US" i="1" smtClean="0"/>
              <a:t>petrified oil</a:t>
            </a:r>
            <a:r>
              <a:rPr lang="en-US" smtClean="0"/>
              <a:t>, as from the deposits in Pennsylvania</a:t>
            </a:r>
          </a:p>
          <a:p>
            <a:pPr>
              <a:spcBef>
                <a:spcPct val="0"/>
              </a:spcBef>
            </a:pPr>
            <a:r>
              <a:rPr lang="en-US" smtClean="0">
                <a:hlinkClick r:id="rId18" tooltip="Graphite"/>
              </a:rPr>
              <a:t>Graphite</a:t>
            </a:r>
            <a:r>
              <a:rPr lang="en-US" smtClean="0"/>
              <a:t>, technically the highest rank, but difficult to ignite and is not so commonly used as fuel: it is mostly used in pencils and, when powdered, as a </a:t>
            </a:r>
            <a:r>
              <a:rPr lang="en-US" smtClean="0">
                <a:hlinkClick r:id="rId19" tooltip="Lubricant"/>
              </a:rPr>
              <a:t>lubricant</a:t>
            </a:r>
            <a:r>
              <a:rPr lang="en-US" smtClean="0"/>
              <a:t>.</a:t>
            </a:r>
          </a:p>
          <a:p>
            <a:pPr>
              <a:spcBef>
                <a:spcPct val="0"/>
              </a:spcBef>
            </a:pPr>
            <a:endParaRPr lang="en-US" smtClean="0"/>
          </a:p>
        </p:txBody>
      </p:sp>
      <p:sp>
        <p:nvSpPr>
          <p:cNvPr id="399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B47BBD7-67C1-4503-8F14-C1A565C9D37F}" type="slidenum">
              <a:rPr lang="en-US"/>
              <a:pPr fontAlgn="base">
                <a:spcBef>
                  <a:spcPct val="0"/>
                </a:spcBef>
                <a:spcAft>
                  <a:spcPct val="0"/>
                </a:spcAft>
              </a:pPr>
              <a:t>24</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p:spPr>
      </p:sp>
      <p:sp>
        <p:nvSpPr>
          <p:cNvPr id="419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OECD = </a:t>
            </a:r>
            <a:r>
              <a:rPr lang="en-US" b="1" smtClean="0"/>
              <a:t>Organisation for Economic Co-operation and Development</a:t>
            </a:r>
          </a:p>
          <a:p>
            <a:pPr>
              <a:spcBef>
                <a:spcPct val="0"/>
              </a:spcBef>
            </a:pPr>
            <a:endParaRPr lang="en-US" b="1" smtClean="0"/>
          </a:p>
          <a:p>
            <a:pPr>
              <a:spcBef>
                <a:spcPct val="0"/>
              </a:spcBef>
            </a:pPr>
            <a:endParaRPr lang="en-US" smtClean="0"/>
          </a:p>
        </p:txBody>
      </p:sp>
      <p:sp>
        <p:nvSpPr>
          <p:cNvPr id="419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4B88EA9-B262-4471-8C1B-D3347770CDFF}" type="slidenum">
              <a:rPr lang="en-US"/>
              <a:pPr fontAlgn="base">
                <a:spcBef>
                  <a:spcPct val="0"/>
                </a:spcBef>
                <a:spcAft>
                  <a:spcPct val="0"/>
                </a:spcAft>
              </a:pPr>
              <a:t>25</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bwMode="auto">
          <a:noFill/>
          <a:ln>
            <a:solidFill>
              <a:srgbClr val="000000"/>
            </a:solidFill>
            <a:miter lim="800000"/>
            <a:headEnd/>
            <a:tailEnd/>
          </a:ln>
        </p:spPr>
      </p:sp>
      <p:sp>
        <p:nvSpPr>
          <p:cNvPr id="4403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Examples of OECD Asia: South Korea, Japan</a:t>
            </a:r>
          </a:p>
          <a:p>
            <a:pPr>
              <a:spcBef>
                <a:spcPct val="0"/>
              </a:spcBef>
            </a:pPr>
            <a:r>
              <a:rPr lang="en-US" smtClean="0"/>
              <a:t>Main member of Non-OECD coal consumers is China. </a:t>
            </a:r>
          </a:p>
        </p:txBody>
      </p:sp>
      <p:sp>
        <p:nvSpPr>
          <p:cNvPr id="440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75067AE-01F9-400C-B8CB-B1E161AABD45}" type="slidenum">
              <a:rPr lang="en-US"/>
              <a:pPr fontAlgn="base">
                <a:spcBef>
                  <a:spcPct val="0"/>
                </a:spcBef>
                <a:spcAft>
                  <a:spcPct val="0"/>
                </a:spcAft>
              </a:pPr>
              <a:t>26</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bwMode="auto">
          <a:noFill/>
          <a:ln>
            <a:solidFill>
              <a:srgbClr val="000000"/>
            </a:solidFill>
            <a:miter lim="800000"/>
            <a:headEnd/>
            <a:tailEnd/>
          </a:ln>
        </p:spPr>
      </p:sp>
      <p:sp>
        <p:nvSpPr>
          <p:cNvPr id="460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Recoverable reserves are those quantities of coal which geological and engineering information indicates with reasonable certainty can</a:t>
            </a:r>
          </a:p>
          <a:p>
            <a:pPr>
              <a:spcBef>
                <a:spcPct val="0"/>
              </a:spcBef>
            </a:pPr>
            <a:r>
              <a:rPr lang="en-US" smtClean="0"/>
              <a:t>be extracted in the future under existing economic and operating conditions.</a:t>
            </a:r>
          </a:p>
        </p:txBody>
      </p:sp>
      <p:sp>
        <p:nvSpPr>
          <p:cNvPr id="460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51FDDD9-5428-420C-B67C-7A7B296E2380}" type="slidenum">
              <a:rPr lang="en-US"/>
              <a:pPr fontAlgn="base">
                <a:spcBef>
                  <a:spcPct val="0"/>
                </a:spcBef>
                <a:spcAft>
                  <a:spcPct val="0"/>
                </a:spcAft>
              </a:pPr>
              <a:t>27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1"/>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Rectangle 38"/>
          <p:cNvSpPr/>
          <p:nvPr/>
        </p:nvSpPr>
        <p:spPr>
          <a:xfrm>
            <a:off x="309563" y="681038"/>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6" name="Rectangle 39"/>
          <p:cNvSpPr/>
          <p:nvPr/>
        </p:nvSpPr>
        <p:spPr>
          <a:xfrm>
            <a:off x="268288" y="681038"/>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7" name="Rectangle 40"/>
          <p:cNvSpPr/>
          <p:nvPr/>
        </p:nvSpPr>
        <p:spPr>
          <a:xfrm>
            <a:off x="249238"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10" name="Rectangle 41"/>
          <p:cNvSpPr/>
          <p:nvPr/>
        </p:nvSpPr>
        <p:spPr>
          <a:xfrm>
            <a:off x="222250" y="681038"/>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11" name="Rectangle 55"/>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12" name="Rectangle 64"/>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13" name="Rectangle 65"/>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14" name="Rectangle 66"/>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lang="en-US" smtClean="0"/>
              <a:t>Click to edit Master title style</a:t>
            </a:r>
            <a:endParaRPr lang="en-US"/>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15" name="Date Placeholder 27"/>
          <p:cNvSpPr>
            <a:spLocks noGrp="1"/>
          </p:cNvSpPr>
          <p:nvPr>
            <p:ph type="dt" sz="half" idx="10"/>
          </p:nvPr>
        </p:nvSpPr>
        <p:spPr/>
        <p:txBody>
          <a:bodyPr/>
          <a:lstStyle>
            <a:lvl1pPr>
              <a:defRPr/>
            </a:lvl1pPr>
            <a:extLst/>
          </a:lstStyle>
          <a:p>
            <a:pPr>
              <a:defRPr/>
            </a:pPr>
            <a:fld id="{006513B6-D894-437F-B7BC-A8760CC2EB14}" type="datetimeFigureOut">
              <a:rPr lang="en-US"/>
              <a:pPr>
                <a:defRPr/>
              </a:pPr>
              <a:t>11/4/2010</a:t>
            </a:fld>
            <a:endParaRPr lang="en-CA"/>
          </a:p>
        </p:txBody>
      </p:sp>
      <p:sp>
        <p:nvSpPr>
          <p:cNvPr id="16" name="Footer Placeholder 16"/>
          <p:cNvSpPr>
            <a:spLocks noGrp="1"/>
          </p:cNvSpPr>
          <p:nvPr>
            <p:ph type="ftr" sz="quarter" idx="11"/>
          </p:nvPr>
        </p:nvSpPr>
        <p:spPr/>
        <p:txBody>
          <a:bodyPr/>
          <a:lstStyle>
            <a:lvl1pPr>
              <a:defRPr/>
            </a:lvl1pPr>
            <a:extLst/>
          </a:lstStyle>
          <a:p>
            <a:pPr>
              <a:defRPr/>
            </a:pPr>
            <a:endParaRPr lang="en-CA"/>
          </a:p>
        </p:txBody>
      </p:sp>
      <p:sp>
        <p:nvSpPr>
          <p:cNvPr id="17" name="Slide Number Placeholder 28"/>
          <p:cNvSpPr>
            <a:spLocks noGrp="1"/>
          </p:cNvSpPr>
          <p:nvPr>
            <p:ph type="sldNum" sz="quarter" idx="12"/>
          </p:nvPr>
        </p:nvSpPr>
        <p:spPr/>
        <p:txBody>
          <a:bodyPr/>
          <a:lstStyle>
            <a:lvl1pPr>
              <a:defRPr/>
            </a:lvl1pPr>
            <a:extLst/>
          </a:lstStyle>
          <a:p>
            <a:pPr>
              <a:defRPr/>
            </a:pPr>
            <a:fld id="{66D57798-975C-41F6-B4DA-651362D0F2F2}" type="slidenum">
              <a:rPr lang="en-CA"/>
              <a:pPr>
                <a:defRPr/>
              </a:pPr>
              <a:t>‹#›</a:t>
            </a:fld>
            <a:endParaRPr lang="en-C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8F7C266F-CB55-44BC-8B62-E46A4D95EEF8}" type="datetimeFigureOut">
              <a:rPr lang="en-US"/>
              <a:pPr>
                <a:defRPr/>
              </a:pPr>
              <a:t>11/4/2010</a:t>
            </a:fld>
            <a:endParaRPr lang="en-CA"/>
          </a:p>
        </p:txBody>
      </p:sp>
      <p:sp>
        <p:nvSpPr>
          <p:cNvPr id="5" name="Footer Placeholder 2"/>
          <p:cNvSpPr>
            <a:spLocks noGrp="1"/>
          </p:cNvSpPr>
          <p:nvPr>
            <p:ph type="ftr" sz="quarter" idx="11"/>
          </p:nvPr>
        </p:nvSpPr>
        <p:spPr/>
        <p:txBody>
          <a:bodyPr/>
          <a:lstStyle>
            <a:lvl1pPr>
              <a:defRPr/>
            </a:lvl1pPr>
          </a:lstStyle>
          <a:p>
            <a:pPr>
              <a:defRPr/>
            </a:pPr>
            <a:endParaRPr lang="en-CA"/>
          </a:p>
        </p:txBody>
      </p:sp>
      <p:sp>
        <p:nvSpPr>
          <p:cNvPr id="6" name="Slide Number Placeholder 22"/>
          <p:cNvSpPr>
            <a:spLocks noGrp="1"/>
          </p:cNvSpPr>
          <p:nvPr>
            <p:ph type="sldNum" sz="quarter" idx="12"/>
          </p:nvPr>
        </p:nvSpPr>
        <p:spPr/>
        <p:txBody>
          <a:bodyPr/>
          <a:lstStyle>
            <a:lvl1pPr>
              <a:defRPr/>
            </a:lvl1pPr>
          </a:lstStyle>
          <a:p>
            <a:pPr>
              <a:defRPr/>
            </a:pPr>
            <a:fld id="{38B64725-13BD-45CE-8F50-D4EFD3F0BB9D}" type="slidenum">
              <a:rPr lang="en-CA"/>
              <a:pPr>
                <a:defRPr/>
              </a:pPr>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A1E2B35D-FDDA-4FF7-89B1-35C462566683}" type="datetimeFigureOut">
              <a:rPr lang="en-US"/>
              <a:pPr>
                <a:defRPr/>
              </a:pPr>
              <a:t>11/4/2010</a:t>
            </a:fld>
            <a:endParaRPr lang="en-CA"/>
          </a:p>
        </p:txBody>
      </p:sp>
      <p:sp>
        <p:nvSpPr>
          <p:cNvPr id="5" name="Footer Placeholder 2"/>
          <p:cNvSpPr>
            <a:spLocks noGrp="1"/>
          </p:cNvSpPr>
          <p:nvPr>
            <p:ph type="ftr" sz="quarter" idx="11"/>
          </p:nvPr>
        </p:nvSpPr>
        <p:spPr/>
        <p:txBody>
          <a:bodyPr/>
          <a:lstStyle>
            <a:lvl1pPr>
              <a:defRPr/>
            </a:lvl1pPr>
          </a:lstStyle>
          <a:p>
            <a:pPr>
              <a:defRPr/>
            </a:pPr>
            <a:endParaRPr lang="en-CA"/>
          </a:p>
        </p:txBody>
      </p:sp>
      <p:sp>
        <p:nvSpPr>
          <p:cNvPr id="6" name="Slide Number Placeholder 22"/>
          <p:cNvSpPr>
            <a:spLocks noGrp="1"/>
          </p:cNvSpPr>
          <p:nvPr>
            <p:ph type="sldNum" sz="quarter" idx="12"/>
          </p:nvPr>
        </p:nvSpPr>
        <p:spPr/>
        <p:txBody>
          <a:bodyPr/>
          <a:lstStyle>
            <a:lvl1pPr>
              <a:defRPr/>
            </a:lvl1pPr>
          </a:lstStyle>
          <a:p>
            <a:pPr>
              <a:defRPr/>
            </a:pPr>
            <a:fld id="{37F514A1-18F6-46A4-82E7-9B3D222F91DB}" type="slidenum">
              <a:rPr lang="en-CA"/>
              <a:pPr>
                <a:defRPr/>
              </a:pPr>
              <a:t>‹#›</a:t>
            </a:fld>
            <a:endParaRPr lang="en-CA"/>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477000" y="6416675"/>
            <a:ext cx="2133600" cy="365125"/>
          </a:xfrm>
        </p:spPr>
        <p:txBody>
          <a:bodyPr/>
          <a:lstStyle>
            <a:lvl1pPr>
              <a:defRPr/>
            </a:lvl1pPr>
          </a:lstStyle>
          <a:p>
            <a:pPr>
              <a:defRPr/>
            </a:pPr>
            <a:fld id="{11B8A198-3BE8-4E7A-8B2E-1662AD47ECBC}" type="datetimeFigureOut">
              <a:rPr lang="en-US"/>
              <a:pPr>
                <a:defRPr/>
              </a:pPr>
              <a:t>11/4/2010</a:t>
            </a:fld>
            <a:endParaRPr lang="en-CA"/>
          </a:p>
        </p:txBody>
      </p:sp>
      <p:sp>
        <p:nvSpPr>
          <p:cNvPr id="3" name="Footer Placeholder 2"/>
          <p:cNvSpPr>
            <a:spLocks noGrp="1"/>
          </p:cNvSpPr>
          <p:nvPr>
            <p:ph type="ftr" sz="quarter" idx="11"/>
          </p:nvPr>
        </p:nvSpPr>
        <p:spPr>
          <a:xfrm>
            <a:off x="914400" y="6416675"/>
            <a:ext cx="5562600" cy="365125"/>
          </a:xfrm>
        </p:spPr>
        <p:txBody>
          <a:bodyPr/>
          <a:lstStyle>
            <a:lvl1pPr>
              <a:defRPr/>
            </a:lvl1pPr>
          </a:lstStyle>
          <a:p>
            <a:pPr>
              <a:defRPr/>
            </a:pPr>
            <a:endParaRPr lang="en-CA"/>
          </a:p>
        </p:txBody>
      </p:sp>
      <p:sp>
        <p:nvSpPr>
          <p:cNvPr id="4" name="Slide Number Placeholder 3"/>
          <p:cNvSpPr>
            <a:spLocks noGrp="1"/>
          </p:cNvSpPr>
          <p:nvPr>
            <p:ph type="sldNum" sz="quarter" idx="12"/>
          </p:nvPr>
        </p:nvSpPr>
        <p:spPr>
          <a:xfrm>
            <a:off x="8610600" y="6416675"/>
            <a:ext cx="457200" cy="365125"/>
          </a:xfrm>
        </p:spPr>
        <p:txBody>
          <a:bodyPr/>
          <a:lstStyle>
            <a:lvl1pPr>
              <a:defRPr/>
            </a:lvl1pPr>
          </a:lstStyle>
          <a:p>
            <a:pPr>
              <a:defRPr/>
            </a:pPr>
            <a:fld id="{4BEAD9EB-5A31-4000-BA50-53F8CE057C56}" type="slidenum">
              <a:rPr lang="en-CA"/>
              <a:pPr>
                <a:defRPr/>
              </a:pPr>
              <a:t>‹#›</a:t>
            </a:fld>
            <a:endParaRPr lang="en-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F29BEF95-63EB-46FA-B977-AC9D454B7160}" type="datetimeFigureOut">
              <a:rPr lang="en-US"/>
              <a:pPr>
                <a:defRPr/>
              </a:pPr>
              <a:t>11/4/2010</a:t>
            </a:fld>
            <a:endParaRPr lang="en-CA"/>
          </a:p>
        </p:txBody>
      </p:sp>
      <p:sp>
        <p:nvSpPr>
          <p:cNvPr id="5" name="Footer Placeholder 2"/>
          <p:cNvSpPr>
            <a:spLocks noGrp="1"/>
          </p:cNvSpPr>
          <p:nvPr>
            <p:ph type="ftr" sz="quarter" idx="11"/>
          </p:nvPr>
        </p:nvSpPr>
        <p:spPr/>
        <p:txBody>
          <a:bodyPr/>
          <a:lstStyle>
            <a:lvl1pPr>
              <a:defRPr/>
            </a:lvl1pPr>
          </a:lstStyle>
          <a:p>
            <a:pPr>
              <a:defRPr/>
            </a:pPr>
            <a:endParaRPr lang="en-CA"/>
          </a:p>
        </p:txBody>
      </p:sp>
      <p:sp>
        <p:nvSpPr>
          <p:cNvPr id="6" name="Slide Number Placeholder 22"/>
          <p:cNvSpPr>
            <a:spLocks noGrp="1"/>
          </p:cNvSpPr>
          <p:nvPr>
            <p:ph type="sldNum" sz="quarter" idx="12"/>
          </p:nvPr>
        </p:nvSpPr>
        <p:spPr/>
        <p:txBody>
          <a:bodyPr/>
          <a:lstStyle>
            <a:lvl1pPr>
              <a:defRPr/>
            </a:lvl1pPr>
          </a:lstStyle>
          <a:p>
            <a:pPr>
              <a:defRPr/>
            </a:pPr>
            <a:fld id="{382DABEA-200A-4D07-8D91-A370E91AAE64}" type="slidenum">
              <a:rPr lang="en-CA"/>
              <a:pPr>
                <a:defRPr/>
              </a:pPr>
              <a:t>‹#›</a:t>
            </a:fld>
            <a:endParaRPr lang="en-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13"/>
          <p:cNvSpPr>
            <a:spLocks/>
          </p:cNvSpPr>
          <p:nvPr/>
        </p:nvSpPr>
        <p:spPr bwMode="auto">
          <a:xfrm>
            <a:off x="4829175" y="1073150"/>
            <a:ext cx="4321175"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endParaRPr>
          </a:p>
        </p:txBody>
      </p:sp>
      <p:sp>
        <p:nvSpPr>
          <p:cNvPr id="5" name="Freeform 14"/>
          <p:cNvSpPr>
            <a:spLocks/>
          </p:cNvSpPr>
          <p:nvPr/>
        </p:nvSpPr>
        <p:spPr bwMode="auto">
          <a:xfrm>
            <a:off x="374650" y="0"/>
            <a:ext cx="5513388" cy="6615113"/>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endParaRPr>
          </a:p>
        </p:txBody>
      </p:sp>
      <p:sp>
        <p:nvSpPr>
          <p:cNvPr id="6" name="Freeform 12"/>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endParaRPr>
          </a:p>
        </p:txBody>
      </p:sp>
      <p:sp>
        <p:nvSpPr>
          <p:cNvPr id="7"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endParaRPr>
          </a:p>
        </p:txBody>
      </p:sp>
      <p:sp>
        <p:nvSpPr>
          <p:cNvPr id="8"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endParaRPr>
          </a:p>
        </p:txBody>
      </p:sp>
      <p:sp>
        <p:nvSpPr>
          <p:cNvPr id="9"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endParaRPr>
          </a:p>
        </p:txBody>
      </p:sp>
      <p:sp>
        <p:nvSpPr>
          <p:cNvPr id="10"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endParaRPr>
          </a:p>
        </p:txBody>
      </p:sp>
      <p:sp>
        <p:nvSpPr>
          <p:cNvPr id="11"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endParaRPr>
          </a:p>
        </p:txBody>
      </p:sp>
      <p:sp>
        <p:nvSpPr>
          <p:cNvPr id="12"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endParaRPr>
          </a:p>
        </p:txBody>
      </p:sp>
      <p:sp>
        <p:nvSpPr>
          <p:cNvPr id="13"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endParaRPr>
          </a:p>
        </p:txBody>
      </p:sp>
      <p:sp>
        <p:nvSpPr>
          <p:cNvPr id="14"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endParaRPr>
          </a:p>
        </p:txBody>
      </p:sp>
      <p:sp>
        <p:nvSpPr>
          <p:cNvPr id="15"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endParaRPr>
          </a:p>
        </p:txBody>
      </p:sp>
      <p:sp>
        <p:nvSpPr>
          <p:cNvPr id="16" name="Freeform 24"/>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endParaRPr>
          </a:p>
        </p:txBody>
      </p:sp>
      <p:sp>
        <p:nvSpPr>
          <p:cNvPr id="17" name="Freeform 25"/>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endParaRPr>
          </a:p>
        </p:txBody>
      </p:sp>
      <p:sp>
        <p:nvSpPr>
          <p:cNvPr id="18"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endParaRPr>
          </a:p>
        </p:txBody>
      </p:sp>
      <p:sp>
        <p:nvSpPr>
          <p:cNvPr id="19" name="Rectangle 6"/>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0" name="Rectangle 7"/>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21" name="Rectangle 8"/>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22" name="Rectangle 9"/>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3" name="Rectangle 10"/>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24" name="Rectangle 11"/>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lang="en-US" smtClean="0"/>
              <a:t>Click to edit Master title style</a:t>
            </a:r>
            <a:endParaRPr lang="en-US"/>
          </a:p>
        </p:txBody>
      </p:sp>
      <p:sp>
        <p:nvSpPr>
          <p:cNvPr id="25" name="Date Placeholder 3"/>
          <p:cNvSpPr>
            <a:spLocks noGrp="1"/>
          </p:cNvSpPr>
          <p:nvPr>
            <p:ph type="dt" sz="half" idx="10"/>
          </p:nvPr>
        </p:nvSpPr>
        <p:spPr/>
        <p:txBody>
          <a:bodyPr/>
          <a:lstStyle>
            <a:lvl1pPr>
              <a:defRPr/>
            </a:lvl1pPr>
            <a:extLst/>
          </a:lstStyle>
          <a:p>
            <a:pPr>
              <a:defRPr/>
            </a:pPr>
            <a:fld id="{B46F27B5-2914-48DF-968C-9BE0DEE2DA43}" type="datetimeFigureOut">
              <a:rPr lang="en-US"/>
              <a:pPr>
                <a:defRPr/>
              </a:pPr>
              <a:t>11/4/2010</a:t>
            </a:fld>
            <a:endParaRPr lang="en-CA"/>
          </a:p>
        </p:txBody>
      </p:sp>
      <p:sp>
        <p:nvSpPr>
          <p:cNvPr id="26" name="Footer Placeholder 4"/>
          <p:cNvSpPr>
            <a:spLocks noGrp="1"/>
          </p:cNvSpPr>
          <p:nvPr>
            <p:ph type="ftr" sz="quarter" idx="11"/>
          </p:nvPr>
        </p:nvSpPr>
        <p:spPr/>
        <p:txBody>
          <a:bodyPr/>
          <a:lstStyle>
            <a:lvl1pPr>
              <a:defRPr/>
            </a:lvl1pPr>
            <a:extLst/>
          </a:lstStyle>
          <a:p>
            <a:pPr>
              <a:defRPr/>
            </a:pPr>
            <a:endParaRPr lang="en-CA"/>
          </a:p>
        </p:txBody>
      </p:sp>
      <p:sp>
        <p:nvSpPr>
          <p:cNvPr id="27" name="Slide Number Placeholder 5"/>
          <p:cNvSpPr>
            <a:spLocks noGrp="1"/>
          </p:cNvSpPr>
          <p:nvPr>
            <p:ph type="sldNum" sz="quarter" idx="12"/>
          </p:nvPr>
        </p:nvSpPr>
        <p:spPr/>
        <p:txBody>
          <a:bodyPr/>
          <a:lstStyle>
            <a:lvl1pPr>
              <a:defRPr/>
            </a:lvl1pPr>
            <a:extLst/>
          </a:lstStyle>
          <a:p>
            <a:pPr>
              <a:defRPr/>
            </a:pPr>
            <a:fld id="{FB998BC8-6ADC-44AB-8BB5-E3E2B313F034}" type="slidenum">
              <a:rPr lang="en-CA"/>
              <a:pPr>
                <a:defRPr/>
              </a:pPr>
              <a:t>‹#›</a:t>
            </a:fld>
            <a:endParaRPr lang="en-C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extLst/>
          </a:lstStyle>
          <a:p>
            <a:pPr>
              <a:defRPr/>
            </a:pPr>
            <a:fld id="{3B2AC96F-B5E0-4F1D-AB5A-ED8BA4E660DD}" type="datetimeFigureOut">
              <a:rPr lang="en-US"/>
              <a:pPr>
                <a:defRPr/>
              </a:pPr>
              <a:t>11/4/2010</a:t>
            </a:fld>
            <a:endParaRPr lang="en-CA"/>
          </a:p>
        </p:txBody>
      </p:sp>
      <p:sp>
        <p:nvSpPr>
          <p:cNvPr id="6" name="Footer Placeholder 5"/>
          <p:cNvSpPr>
            <a:spLocks noGrp="1"/>
          </p:cNvSpPr>
          <p:nvPr>
            <p:ph type="ftr" sz="quarter" idx="11"/>
          </p:nvPr>
        </p:nvSpPr>
        <p:spPr/>
        <p:txBody>
          <a:bodyPr/>
          <a:lstStyle>
            <a:lvl1pPr>
              <a:defRPr/>
            </a:lvl1pPr>
            <a:extLst/>
          </a:lstStyle>
          <a:p>
            <a:pPr>
              <a:defRPr/>
            </a:pPr>
            <a:endParaRPr lang="en-CA"/>
          </a:p>
        </p:txBody>
      </p:sp>
      <p:sp>
        <p:nvSpPr>
          <p:cNvPr id="7" name="Slide Number Placeholder 6"/>
          <p:cNvSpPr>
            <a:spLocks noGrp="1"/>
          </p:cNvSpPr>
          <p:nvPr>
            <p:ph type="sldNum" sz="quarter" idx="12"/>
          </p:nvPr>
        </p:nvSpPr>
        <p:spPr/>
        <p:txBody>
          <a:bodyPr/>
          <a:lstStyle>
            <a:lvl1pPr>
              <a:defRPr/>
            </a:lvl1pPr>
            <a:extLst/>
          </a:lstStyle>
          <a:p>
            <a:pPr>
              <a:defRPr/>
            </a:pPr>
            <a:fld id="{C4D48435-79F2-4503-9B76-19E96751E873}" type="slidenum">
              <a:rPr lang="en-CA"/>
              <a:pPr>
                <a:defRPr/>
              </a:pPr>
              <a:t>‹#›</a:t>
            </a:fld>
            <a:endParaRPr lang="en-C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24"/>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8" name="Rectangle 15"/>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9" name="Rectangle 16"/>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10" name="Rectangle 17"/>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11" name="Rectangle 18"/>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12" name="Rectangle 19"/>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13" name="Rectangle 20"/>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14" name="Rectangle 21"/>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15" name="Rectangle 28"/>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16" name="Rectangle 29"/>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2" name="Title 1"/>
          <p:cNvSpPr>
            <a:spLocks noGrp="1"/>
          </p:cNvSpPr>
          <p:nvPr>
            <p:ph type="title"/>
          </p:nvPr>
        </p:nvSpPr>
        <p:spPr>
          <a:xfrm>
            <a:off x="504824" y="512064"/>
            <a:ext cx="7772400" cy="914400"/>
          </a:xfrm>
        </p:spPr>
        <p:txBody>
          <a:bodyPr/>
          <a:lstStyle>
            <a:lvl1pPr>
              <a:defRPr sz="4000"/>
            </a:lvl1pPr>
            <a:extLst/>
          </a:lstStyle>
          <a:p>
            <a:r>
              <a:rPr lang="en-US" smtClean="0"/>
              <a:t>Click to edit Master title style</a:t>
            </a:r>
            <a:endParaRPr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Date Placeholder 6"/>
          <p:cNvSpPr>
            <a:spLocks noGrp="1"/>
          </p:cNvSpPr>
          <p:nvPr>
            <p:ph type="dt" sz="half" idx="10"/>
          </p:nvPr>
        </p:nvSpPr>
        <p:spPr/>
        <p:txBody>
          <a:bodyPr/>
          <a:lstStyle>
            <a:lvl1pPr>
              <a:defRPr/>
            </a:lvl1pPr>
            <a:extLst/>
          </a:lstStyle>
          <a:p>
            <a:pPr>
              <a:defRPr/>
            </a:pPr>
            <a:fld id="{A545109A-DF2E-45E2-A1E0-237B6EF16A63}" type="datetimeFigureOut">
              <a:rPr lang="en-US"/>
              <a:pPr>
                <a:defRPr/>
              </a:pPr>
              <a:t>11/4/2010</a:t>
            </a:fld>
            <a:endParaRPr lang="en-CA"/>
          </a:p>
        </p:txBody>
      </p:sp>
      <p:sp>
        <p:nvSpPr>
          <p:cNvPr id="18" name="Footer Placeholder 7"/>
          <p:cNvSpPr>
            <a:spLocks noGrp="1"/>
          </p:cNvSpPr>
          <p:nvPr>
            <p:ph type="ftr" sz="quarter" idx="11"/>
          </p:nvPr>
        </p:nvSpPr>
        <p:spPr/>
        <p:txBody>
          <a:bodyPr/>
          <a:lstStyle>
            <a:lvl1pPr>
              <a:defRPr/>
            </a:lvl1pPr>
            <a:extLst/>
          </a:lstStyle>
          <a:p>
            <a:pPr>
              <a:defRPr/>
            </a:pPr>
            <a:endParaRPr lang="en-CA"/>
          </a:p>
        </p:txBody>
      </p:sp>
      <p:sp>
        <p:nvSpPr>
          <p:cNvPr id="19" name="Slide Number Placeholder 8"/>
          <p:cNvSpPr>
            <a:spLocks noGrp="1"/>
          </p:cNvSpPr>
          <p:nvPr>
            <p:ph type="sldNum" sz="quarter" idx="12"/>
          </p:nvPr>
        </p:nvSpPr>
        <p:spPr/>
        <p:txBody>
          <a:bodyPr/>
          <a:lstStyle>
            <a:lvl1pPr>
              <a:defRPr/>
            </a:lvl1pPr>
            <a:extLst/>
          </a:lstStyle>
          <a:p>
            <a:pPr>
              <a:defRPr/>
            </a:pPr>
            <a:fld id="{162C36F7-7DE4-4DDB-9998-9393D91083E0}" type="slidenum">
              <a:rPr lang="en-CA"/>
              <a:pPr>
                <a:defRPr/>
              </a:pPr>
              <a:t>‹#›</a:t>
            </a:fld>
            <a:endParaRPr lang="en-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354B4209-7DC4-4862-82D4-FDD8520B6C39}" type="datetimeFigureOut">
              <a:rPr lang="en-US"/>
              <a:pPr>
                <a:defRPr/>
              </a:pPr>
              <a:t>11/4/2010</a:t>
            </a:fld>
            <a:endParaRPr lang="en-CA"/>
          </a:p>
        </p:txBody>
      </p:sp>
      <p:sp>
        <p:nvSpPr>
          <p:cNvPr id="4" name="Footer Placeholder 2"/>
          <p:cNvSpPr>
            <a:spLocks noGrp="1"/>
          </p:cNvSpPr>
          <p:nvPr>
            <p:ph type="ftr" sz="quarter" idx="11"/>
          </p:nvPr>
        </p:nvSpPr>
        <p:spPr/>
        <p:txBody>
          <a:bodyPr/>
          <a:lstStyle>
            <a:lvl1pPr>
              <a:defRPr/>
            </a:lvl1pPr>
          </a:lstStyle>
          <a:p>
            <a:pPr>
              <a:defRPr/>
            </a:pPr>
            <a:endParaRPr lang="en-CA"/>
          </a:p>
        </p:txBody>
      </p:sp>
      <p:sp>
        <p:nvSpPr>
          <p:cNvPr id="5" name="Slide Number Placeholder 22"/>
          <p:cNvSpPr>
            <a:spLocks noGrp="1"/>
          </p:cNvSpPr>
          <p:nvPr>
            <p:ph type="sldNum" sz="quarter" idx="12"/>
          </p:nvPr>
        </p:nvSpPr>
        <p:spPr/>
        <p:txBody>
          <a:bodyPr/>
          <a:lstStyle>
            <a:lvl1pPr>
              <a:defRPr/>
            </a:lvl1pPr>
          </a:lstStyle>
          <a:p>
            <a:pPr>
              <a:defRPr/>
            </a:pPr>
            <a:fld id="{629F0B22-7805-427C-B835-BE162C9F809A}" type="slidenum">
              <a:rPr lang="en-CA"/>
              <a:pPr>
                <a:defRPr/>
              </a:pPr>
              <a:t>‹#›</a:t>
            </a:fld>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extLst/>
          </a:lstStyle>
          <a:p>
            <a:pPr>
              <a:defRPr/>
            </a:pPr>
            <a:fld id="{3AC9B5C4-FEF9-4488-BAA1-474512F182FA}" type="datetimeFigureOut">
              <a:rPr lang="en-US"/>
              <a:pPr>
                <a:defRPr/>
              </a:pPr>
              <a:t>11/4/2010</a:t>
            </a:fld>
            <a:endParaRPr lang="en-CA"/>
          </a:p>
        </p:txBody>
      </p:sp>
      <p:sp>
        <p:nvSpPr>
          <p:cNvPr id="3" name="Footer Placeholder 2"/>
          <p:cNvSpPr>
            <a:spLocks noGrp="1"/>
          </p:cNvSpPr>
          <p:nvPr>
            <p:ph type="ftr" sz="quarter" idx="11"/>
          </p:nvPr>
        </p:nvSpPr>
        <p:spPr/>
        <p:txBody>
          <a:bodyPr/>
          <a:lstStyle>
            <a:lvl1pPr>
              <a:defRPr/>
            </a:lvl1pPr>
            <a:extLst/>
          </a:lstStyle>
          <a:p>
            <a:pPr>
              <a:defRPr/>
            </a:pPr>
            <a:endParaRPr lang="en-CA"/>
          </a:p>
        </p:txBody>
      </p:sp>
      <p:sp>
        <p:nvSpPr>
          <p:cNvPr id="4" name="Slide Number Placeholder 3"/>
          <p:cNvSpPr>
            <a:spLocks noGrp="1"/>
          </p:cNvSpPr>
          <p:nvPr>
            <p:ph type="sldNum" sz="quarter" idx="12"/>
          </p:nvPr>
        </p:nvSpPr>
        <p:spPr/>
        <p:txBody>
          <a:bodyPr/>
          <a:lstStyle>
            <a:lvl1pPr>
              <a:defRPr/>
            </a:lvl1pPr>
            <a:extLst/>
          </a:lstStyle>
          <a:p>
            <a:pPr>
              <a:defRPr/>
            </a:pPr>
            <a:fld id="{0AF5049B-7CDB-4C59-AC45-E1345D029F14}" type="slidenum">
              <a:rPr lang="en-CA"/>
              <a:pPr>
                <a:defRPr/>
              </a:pPr>
              <a:t>‹#›</a:t>
            </a:fld>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250EBD07-9F8D-465C-A01D-64AA2E3E2D48}" type="datetimeFigureOut">
              <a:rPr lang="en-US"/>
              <a:pPr>
                <a:defRPr/>
              </a:pPr>
              <a:t>11/4/2010</a:t>
            </a:fld>
            <a:endParaRPr lang="en-CA"/>
          </a:p>
        </p:txBody>
      </p:sp>
      <p:sp>
        <p:nvSpPr>
          <p:cNvPr id="6" name="Footer Placeholder 2"/>
          <p:cNvSpPr>
            <a:spLocks noGrp="1"/>
          </p:cNvSpPr>
          <p:nvPr>
            <p:ph type="ftr" sz="quarter" idx="11"/>
          </p:nvPr>
        </p:nvSpPr>
        <p:spPr/>
        <p:txBody>
          <a:bodyPr/>
          <a:lstStyle>
            <a:lvl1pPr>
              <a:defRPr/>
            </a:lvl1pPr>
          </a:lstStyle>
          <a:p>
            <a:pPr>
              <a:defRPr/>
            </a:pPr>
            <a:endParaRPr lang="en-CA"/>
          </a:p>
        </p:txBody>
      </p:sp>
      <p:sp>
        <p:nvSpPr>
          <p:cNvPr id="7" name="Slide Number Placeholder 22"/>
          <p:cNvSpPr>
            <a:spLocks noGrp="1"/>
          </p:cNvSpPr>
          <p:nvPr>
            <p:ph type="sldNum" sz="quarter" idx="12"/>
          </p:nvPr>
        </p:nvSpPr>
        <p:spPr/>
        <p:txBody>
          <a:bodyPr/>
          <a:lstStyle>
            <a:lvl1pPr>
              <a:defRPr/>
            </a:lvl1pPr>
          </a:lstStyle>
          <a:p>
            <a:pPr>
              <a:defRPr/>
            </a:pPr>
            <a:fld id="{099D4678-C7BC-445C-BA7A-06DA1B6BF860}" type="slidenum">
              <a:rPr lang="en-CA"/>
              <a:pPr>
                <a:defRPr/>
              </a:pPr>
              <a:t>‹#›</a:t>
            </a:fld>
            <a:endParaRPr lang="en-C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7"/>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cxnSp>
        <p:nvCxnSpPr>
          <p:cNvPr id="6" name="Straight Connector 8"/>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9"/>
          <p:cNvGrpSpPr>
            <a:grpSpLocks/>
          </p:cNvGrpSpPr>
          <p:nvPr/>
        </p:nvGrpSpPr>
        <p:grpSpPr bwMode="auto">
          <a:xfrm rot="5400000">
            <a:off x="8515351" y="1219200"/>
            <a:ext cx="131762" cy="128587"/>
            <a:chOff x="6668087" y="1297746"/>
            <a:chExt cx="161840" cy="156602"/>
          </a:xfrm>
        </p:grpSpPr>
        <p:cxnSp>
          <p:nvCxnSpPr>
            <p:cNvPr id="8" name="Straight Connector 14"/>
            <p:cNvCxnSpPr/>
            <p:nvPr/>
          </p:nvCxnSpPr>
          <p:spPr>
            <a:xfrm rot="16200000">
              <a:off x="6663593" y="1300308"/>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15"/>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16"/>
            <p:cNvCxnSpPr/>
            <p:nvPr/>
          </p:nvCxnSpPr>
          <p:spPr>
            <a:xfrm rot="5400000" flipH="1">
              <a:off x="6744513" y="1299332"/>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13"/>
          <p:cNvGrpSpPr>
            <a:grpSpLocks/>
          </p:cNvGrpSpPr>
          <p:nvPr/>
        </p:nvGrpSpPr>
        <p:grpSpPr bwMode="auto">
          <a:xfrm rot="5400000">
            <a:off x="8667751" y="1371600"/>
            <a:ext cx="131762" cy="128587"/>
            <a:chOff x="6668087" y="1297746"/>
            <a:chExt cx="161840" cy="156602"/>
          </a:xfrm>
        </p:grpSpPr>
        <p:cxnSp>
          <p:nvCxnSpPr>
            <p:cNvPr id="12" name="Straight Connector 10"/>
            <p:cNvCxnSpPr/>
            <p:nvPr/>
          </p:nvCxnSpPr>
          <p:spPr>
            <a:xfrm rot="16200000">
              <a:off x="6663593" y="1300308"/>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1"/>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2"/>
            <p:cNvCxnSpPr/>
            <p:nvPr/>
          </p:nvCxnSpPr>
          <p:spPr>
            <a:xfrm rot="5400000" flipH="1">
              <a:off x="6744513" y="1299332"/>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17"/>
          <p:cNvGrpSpPr>
            <a:grpSpLocks/>
          </p:cNvGrpSpPr>
          <p:nvPr/>
        </p:nvGrpSpPr>
        <p:grpSpPr bwMode="auto">
          <a:xfrm rot="5400000">
            <a:off x="8320087" y="1474788"/>
            <a:ext cx="131763" cy="128588"/>
            <a:chOff x="6668087" y="1297746"/>
            <a:chExt cx="161840" cy="156602"/>
          </a:xfrm>
        </p:grpSpPr>
        <p:cxnSp>
          <p:nvCxnSpPr>
            <p:cNvPr id="16" name="Straight Connector 18"/>
            <p:cNvCxnSpPr/>
            <p:nvPr/>
          </p:nvCxnSpPr>
          <p:spPr>
            <a:xfrm rot="16200000">
              <a:off x="6663592" y="1300307"/>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9"/>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20"/>
            <p:cNvCxnSpPr/>
            <p:nvPr/>
          </p:nvCxnSpPr>
          <p:spPr>
            <a:xfrm rot="5400000" flipH="1">
              <a:off x="6744512" y="1299332"/>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smtClean="0"/>
              <a:t>Click to edit Master title style</a:t>
            </a:r>
            <a:endParaRPr lang="en-US"/>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smtClean="0"/>
              <a:t>Click icon to add picture</a:t>
            </a:r>
            <a:endParaRPr lang="en-US" noProof="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a:defRPr/>
            </a:lvl1pPr>
            <a:extLst/>
          </a:lstStyle>
          <a:p>
            <a:pPr>
              <a:defRPr/>
            </a:pPr>
            <a:fld id="{E175791A-063C-4D17-9C00-5DBCAE81A7F7}" type="datetimeFigureOut">
              <a:rPr lang="en-US"/>
              <a:pPr>
                <a:defRPr/>
              </a:pPr>
              <a:t>11/4/2010</a:t>
            </a:fld>
            <a:endParaRPr lang="en-CA"/>
          </a:p>
        </p:txBody>
      </p:sp>
      <p:sp>
        <p:nvSpPr>
          <p:cNvPr id="20" name="Footer Placeholder 5"/>
          <p:cNvSpPr>
            <a:spLocks noGrp="1"/>
          </p:cNvSpPr>
          <p:nvPr>
            <p:ph type="ftr" sz="quarter" idx="11"/>
          </p:nvPr>
        </p:nvSpPr>
        <p:spPr>
          <a:xfrm>
            <a:off x="914400" y="55563"/>
            <a:ext cx="5562600" cy="365125"/>
          </a:xfrm>
        </p:spPr>
        <p:txBody>
          <a:bodyPr/>
          <a:lstStyle>
            <a:lvl1pPr>
              <a:defRPr/>
            </a:lvl1pPr>
            <a:extLst/>
          </a:lstStyle>
          <a:p>
            <a:pPr>
              <a:defRPr/>
            </a:pPr>
            <a:endParaRPr lang="en-CA"/>
          </a:p>
        </p:txBody>
      </p:sp>
      <p:sp>
        <p:nvSpPr>
          <p:cNvPr id="21" name="Slide Number Placeholder 6"/>
          <p:cNvSpPr>
            <a:spLocks noGrp="1"/>
          </p:cNvSpPr>
          <p:nvPr>
            <p:ph type="sldNum" sz="quarter" idx="12"/>
          </p:nvPr>
        </p:nvSpPr>
        <p:spPr>
          <a:xfrm>
            <a:off x="8610600" y="55563"/>
            <a:ext cx="457200" cy="365125"/>
          </a:xfrm>
        </p:spPr>
        <p:txBody>
          <a:bodyPr/>
          <a:lstStyle>
            <a:lvl1pPr>
              <a:defRPr/>
            </a:lvl1pPr>
            <a:extLst/>
          </a:lstStyle>
          <a:p>
            <a:pPr>
              <a:defRPr/>
            </a:pPr>
            <a:fld id="{24723E48-0D16-414F-9D59-766245900DA3}" type="slidenum">
              <a:rPr lang="en-CA"/>
              <a:pPr>
                <a:defRPr/>
              </a:pPr>
              <a:t>‹#›</a:t>
            </a:fld>
            <a:endParaRPr lang="en-C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8" name="Rectangle 7"/>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9" name="Rectangle 8"/>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10" name="Rectangle 9"/>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11" name="Rectangle 10"/>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12" name="Rectangle 11"/>
          <p:cNvSpPr/>
          <p:nvPr/>
        </p:nvSpPr>
        <p:spPr>
          <a:xfrm>
            <a:off x="309563" y="681038"/>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15" name="Rectangle 14"/>
          <p:cNvSpPr/>
          <p:nvPr/>
        </p:nvSpPr>
        <p:spPr>
          <a:xfrm>
            <a:off x="268288" y="681038"/>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16" name="Rectangle 15"/>
          <p:cNvSpPr/>
          <p:nvPr/>
        </p:nvSpPr>
        <p:spPr>
          <a:xfrm>
            <a:off x="249238" y="681038"/>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17" name="Rectangle 16"/>
          <p:cNvSpPr/>
          <p:nvPr/>
        </p:nvSpPr>
        <p:spPr>
          <a:xfrm>
            <a:off x="222250" y="681038"/>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a:p>
        </p:txBody>
      </p:sp>
      <p:sp>
        <p:nvSpPr>
          <p:cNvPr id="1036" name="Text Placeholder 12"/>
          <p:cNvSpPr>
            <a:spLocks noGrp="1"/>
          </p:cNvSpPr>
          <p:nvPr>
            <p:ph type="body" idx="1"/>
          </p:nvPr>
        </p:nvSpPr>
        <p:spPr bwMode="auto">
          <a:xfrm>
            <a:off x="914400" y="178435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fontAlgn="auto" latinLnBrk="0" hangingPunct="1">
              <a:spcBef>
                <a:spcPts val="0"/>
              </a:spcBef>
              <a:spcAft>
                <a:spcPts val="0"/>
              </a:spcAft>
              <a:defRPr kumimoji="0" sz="1100" smtClean="0">
                <a:solidFill>
                  <a:schemeClr val="tx2"/>
                </a:solidFill>
                <a:latin typeface="+mn-lt"/>
              </a:defRPr>
            </a:lvl1pPr>
            <a:extLst/>
          </a:lstStyle>
          <a:p>
            <a:pPr>
              <a:defRPr/>
            </a:pPr>
            <a:fld id="{6A7940C5-E66F-41A7-B9C2-19536F272DDD}" type="datetimeFigureOut">
              <a:rPr lang="en-US"/>
              <a:pPr>
                <a:defRPr/>
              </a:pPr>
              <a:t>11/4/2010</a:t>
            </a:fld>
            <a:endParaRPr lang="en-CA"/>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fontAlgn="auto" latinLnBrk="0" hangingPunct="1">
              <a:spcBef>
                <a:spcPts val="0"/>
              </a:spcBef>
              <a:spcAft>
                <a:spcPts val="0"/>
              </a:spcAft>
              <a:defRPr kumimoji="0" sz="1100">
                <a:solidFill>
                  <a:schemeClr val="tx2"/>
                </a:solidFill>
                <a:latin typeface="+mn-lt"/>
              </a:defRPr>
            </a:lvl1pPr>
            <a:extLst/>
          </a:lstStyle>
          <a:p>
            <a:pPr>
              <a:defRPr/>
            </a:pPr>
            <a:endParaRPr lang="en-CA"/>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fontAlgn="auto" latinLnBrk="0" hangingPunct="1">
              <a:spcBef>
                <a:spcPts val="0"/>
              </a:spcBef>
              <a:spcAft>
                <a:spcPts val="0"/>
              </a:spcAft>
              <a:defRPr kumimoji="0" sz="1200" smtClean="0">
                <a:solidFill>
                  <a:schemeClr val="tx2"/>
                </a:solidFill>
                <a:latin typeface="+mn-lt"/>
              </a:defRPr>
            </a:lvl1pPr>
            <a:extLst/>
          </a:lstStyle>
          <a:p>
            <a:pPr>
              <a:defRPr/>
            </a:pPr>
            <a:fld id="{0D303958-7586-49F2-9ACC-36273C5EE2DC}" type="slidenum">
              <a:rPr lang="en-CA"/>
              <a:pPr>
                <a:defRPr/>
              </a:pPr>
              <a:t>‹#›</a:t>
            </a:fld>
            <a:endParaRPr lang="en-CA"/>
          </a:p>
        </p:txBody>
      </p:sp>
    </p:spTree>
  </p:cSld>
  <p:clrMap bg1="dk1" tx1="lt1" bg2="dk2" tx2="lt2" accent1="accent1" accent2="accent2" accent3="accent3" accent4="accent4" accent5="accent5" accent6="accent6" hlink="hlink" folHlink="folHlink"/>
  <p:sldLayoutIdLst>
    <p:sldLayoutId id="2147483793" r:id="rId1"/>
    <p:sldLayoutId id="2147483787" r:id="rId2"/>
    <p:sldLayoutId id="2147483794" r:id="rId3"/>
    <p:sldLayoutId id="2147483795" r:id="rId4"/>
    <p:sldLayoutId id="2147483796" r:id="rId5"/>
    <p:sldLayoutId id="2147483788" r:id="rId6"/>
    <p:sldLayoutId id="2147483797" r:id="rId7"/>
    <p:sldLayoutId id="2147483789" r:id="rId8"/>
    <p:sldLayoutId id="2147483798" r:id="rId9"/>
    <p:sldLayoutId id="2147483790" r:id="rId10"/>
    <p:sldLayoutId id="2147483791" r:id="rId11"/>
    <p:sldLayoutId id="2147483792" r:id="rId12"/>
  </p:sldLayoutIdLst>
  <p:txStyles>
    <p:titleStyle>
      <a:lvl1pPr algn="l" rtl="0" fontAlgn="base">
        <a:spcBef>
          <a:spcPct val="0"/>
        </a:spcBef>
        <a:spcAft>
          <a:spcPct val="0"/>
        </a:spcAft>
        <a:defRPr sz="4000" kern="1200" spc="-100">
          <a:solidFill>
            <a:srgbClr val="F8F8F8"/>
          </a:solidFill>
          <a:latin typeface="+mj-lt"/>
          <a:ea typeface="+mj-ea"/>
          <a:cs typeface="+mj-cs"/>
        </a:defRPr>
      </a:lvl1pPr>
      <a:lvl2pPr algn="l" rtl="0" fontAlgn="base">
        <a:spcBef>
          <a:spcPct val="0"/>
        </a:spcBef>
        <a:spcAft>
          <a:spcPct val="0"/>
        </a:spcAft>
        <a:defRPr sz="4000">
          <a:solidFill>
            <a:srgbClr val="F8F8F8"/>
          </a:solidFill>
          <a:latin typeface="Consolas" pitchFamily="49" charset="0"/>
        </a:defRPr>
      </a:lvl2pPr>
      <a:lvl3pPr algn="l" rtl="0" fontAlgn="base">
        <a:spcBef>
          <a:spcPct val="0"/>
        </a:spcBef>
        <a:spcAft>
          <a:spcPct val="0"/>
        </a:spcAft>
        <a:defRPr sz="4000">
          <a:solidFill>
            <a:srgbClr val="F8F8F8"/>
          </a:solidFill>
          <a:latin typeface="Consolas" pitchFamily="49" charset="0"/>
        </a:defRPr>
      </a:lvl3pPr>
      <a:lvl4pPr algn="l" rtl="0" fontAlgn="base">
        <a:spcBef>
          <a:spcPct val="0"/>
        </a:spcBef>
        <a:spcAft>
          <a:spcPct val="0"/>
        </a:spcAft>
        <a:defRPr sz="4000">
          <a:solidFill>
            <a:srgbClr val="F8F8F8"/>
          </a:solidFill>
          <a:latin typeface="Consolas" pitchFamily="49" charset="0"/>
        </a:defRPr>
      </a:lvl4pPr>
      <a:lvl5pPr algn="l" rtl="0" fontAlgn="base">
        <a:spcBef>
          <a:spcPct val="0"/>
        </a:spcBef>
        <a:spcAft>
          <a:spcPct val="0"/>
        </a:spcAft>
        <a:defRPr sz="4000">
          <a:solidFill>
            <a:srgbClr val="F8F8F8"/>
          </a:solidFill>
          <a:latin typeface="Consolas" pitchFamily="49" charset="0"/>
        </a:defRPr>
      </a:lvl5pPr>
      <a:lvl6pPr marL="457200" algn="l" rtl="0" fontAlgn="base">
        <a:spcBef>
          <a:spcPct val="0"/>
        </a:spcBef>
        <a:spcAft>
          <a:spcPct val="0"/>
        </a:spcAft>
        <a:defRPr sz="4000">
          <a:solidFill>
            <a:srgbClr val="F8F8F8"/>
          </a:solidFill>
          <a:latin typeface="Consolas" pitchFamily="49" charset="0"/>
        </a:defRPr>
      </a:lvl6pPr>
      <a:lvl7pPr marL="914400" algn="l" rtl="0" fontAlgn="base">
        <a:spcBef>
          <a:spcPct val="0"/>
        </a:spcBef>
        <a:spcAft>
          <a:spcPct val="0"/>
        </a:spcAft>
        <a:defRPr sz="4000">
          <a:solidFill>
            <a:srgbClr val="F8F8F8"/>
          </a:solidFill>
          <a:latin typeface="Consolas" pitchFamily="49" charset="0"/>
        </a:defRPr>
      </a:lvl7pPr>
      <a:lvl8pPr marL="1371600" algn="l" rtl="0" fontAlgn="base">
        <a:spcBef>
          <a:spcPct val="0"/>
        </a:spcBef>
        <a:spcAft>
          <a:spcPct val="0"/>
        </a:spcAft>
        <a:defRPr sz="4000">
          <a:solidFill>
            <a:srgbClr val="F8F8F8"/>
          </a:solidFill>
          <a:latin typeface="Consolas" pitchFamily="49" charset="0"/>
        </a:defRPr>
      </a:lvl8pPr>
      <a:lvl9pPr marL="1828800" algn="l" rtl="0" fontAlgn="base">
        <a:spcBef>
          <a:spcPct val="0"/>
        </a:spcBef>
        <a:spcAft>
          <a:spcPct val="0"/>
        </a:spcAft>
        <a:defRPr sz="4000">
          <a:solidFill>
            <a:srgbClr val="F8F8F8"/>
          </a:solidFill>
          <a:latin typeface="Consolas" pitchFamily="49" charset="0"/>
        </a:defRPr>
      </a:lvl9pPr>
      <a:extLst/>
    </p:titleStyle>
    <p:bodyStyle>
      <a:lvl1pPr marL="411163" indent="-342900" algn="l" rtl="0" fontAlgn="base">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fontAlgn="base">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fontAlgn="base">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fontAlgn="base">
        <a:spcBef>
          <a:spcPct val="20000"/>
        </a:spcBef>
        <a:spcAft>
          <a:spcPct val="0"/>
        </a:spcAft>
        <a:buClr>
          <a:srgbClr val="969696"/>
        </a:buClr>
        <a:buFont typeface="Wingdings 3" pitchFamily="18" charset="2"/>
        <a:buChar char=""/>
        <a:defRPr sz="2200" kern="1200">
          <a:solidFill>
            <a:schemeClr val="tx1"/>
          </a:solidFill>
          <a:latin typeface="+mn-lt"/>
          <a:ea typeface="+mn-ea"/>
          <a:cs typeface="+mn-cs"/>
        </a:defRPr>
      </a:lvl4pPr>
      <a:lvl5pPr marL="1481138" indent="-209550" algn="l" rtl="0" fontAlgn="base">
        <a:spcBef>
          <a:spcPct val="20000"/>
        </a:spcBef>
        <a:spcAft>
          <a:spcPct val="0"/>
        </a:spcAft>
        <a:buClr>
          <a:srgbClr val="969696"/>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4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60.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6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algn="ctr" fontAlgn="auto">
              <a:spcAft>
                <a:spcPts val="0"/>
              </a:spcAft>
              <a:defRPr/>
            </a:pPr>
            <a:r>
              <a:rPr lang="en-US" b="1" dirty="0" smtClean="0">
                <a:solidFill>
                  <a:schemeClr val="tx2">
                    <a:satMod val="200000"/>
                  </a:schemeClr>
                </a:solidFill>
                <a:latin typeface="Arial" pitchFamily="34" charset="0"/>
                <a:cs typeface="Arial" pitchFamily="34" charset="0"/>
              </a:rPr>
              <a:t>Canadian Minerals and Materials</a:t>
            </a:r>
            <a:endParaRPr lang="en-US" b="1" dirty="0">
              <a:solidFill>
                <a:schemeClr val="tx2">
                  <a:satMod val="200000"/>
                </a:schemeClr>
              </a:solidFill>
              <a:latin typeface="Arial" pitchFamily="34" charset="0"/>
              <a:cs typeface="Arial" pitchFamily="34" charset="0"/>
            </a:endParaRPr>
          </a:p>
        </p:txBody>
      </p:sp>
      <p:sp>
        <p:nvSpPr>
          <p:cNvPr id="3" name="Content Placeholder 2"/>
          <p:cNvSpPr>
            <a:spLocks noGrp="1"/>
          </p:cNvSpPr>
          <p:nvPr>
            <p:ph idx="4294967295"/>
          </p:nvPr>
        </p:nvSpPr>
        <p:spPr/>
        <p:txBody>
          <a:bodyPr>
            <a:normAutofit lnSpcReduction="10000"/>
          </a:bodyPr>
          <a:lstStyle/>
          <a:p>
            <a:pPr marL="411480" fontAlgn="auto">
              <a:spcAft>
                <a:spcPts val="0"/>
              </a:spcAft>
              <a:buFont typeface="Wingdings"/>
              <a:buChar char=""/>
              <a:defRPr/>
            </a:pPr>
            <a:endParaRPr lang="en-US" dirty="0" smtClean="0"/>
          </a:p>
          <a:p>
            <a:pPr marL="411480" fontAlgn="auto">
              <a:spcAft>
                <a:spcPts val="0"/>
              </a:spcAft>
              <a:buFont typeface="Wingdings"/>
              <a:buChar char=""/>
              <a:defRPr/>
            </a:pPr>
            <a:endParaRPr lang="en-US" dirty="0" smtClean="0"/>
          </a:p>
          <a:p>
            <a:pPr marL="411480" fontAlgn="auto">
              <a:spcAft>
                <a:spcPts val="0"/>
              </a:spcAft>
              <a:buFont typeface="Wingdings"/>
              <a:buChar char=""/>
              <a:defRPr/>
            </a:pPr>
            <a:endParaRPr lang="en-US" dirty="0" smtClean="0"/>
          </a:p>
          <a:p>
            <a:pPr marL="411480" fontAlgn="auto">
              <a:spcAft>
                <a:spcPts val="0"/>
              </a:spcAft>
              <a:buFont typeface="Wingdings"/>
              <a:buChar char=""/>
              <a:defRPr/>
            </a:pPr>
            <a:endParaRPr lang="en-US" dirty="0" smtClean="0"/>
          </a:p>
          <a:p>
            <a:pPr marL="411480" fontAlgn="auto">
              <a:spcAft>
                <a:spcPts val="0"/>
              </a:spcAft>
              <a:buFont typeface="Wingdings"/>
              <a:buChar char=""/>
              <a:defRPr/>
            </a:pPr>
            <a:endParaRPr lang="en-US" dirty="0" smtClean="0"/>
          </a:p>
          <a:p>
            <a:pPr marL="411480" fontAlgn="auto">
              <a:spcAft>
                <a:spcPts val="0"/>
              </a:spcAft>
              <a:buFont typeface="Wingdings"/>
              <a:buNone/>
              <a:defRPr/>
            </a:pPr>
            <a:r>
              <a:rPr lang="en-US" u="sng" dirty="0" smtClean="0">
                <a:latin typeface="Arial" pitchFamily="34" charset="0"/>
                <a:cs typeface="Arial" pitchFamily="34" charset="0"/>
              </a:rPr>
              <a:t>Group 2</a:t>
            </a:r>
          </a:p>
          <a:p>
            <a:pPr marL="411480" fontAlgn="auto">
              <a:spcAft>
                <a:spcPts val="0"/>
              </a:spcAft>
              <a:buFont typeface="Wingdings"/>
              <a:buNone/>
              <a:defRPr/>
            </a:pPr>
            <a:r>
              <a:rPr lang="en-US" dirty="0" smtClean="0">
                <a:latin typeface="Arial" pitchFamily="34" charset="0"/>
                <a:cs typeface="Arial" pitchFamily="34" charset="0"/>
              </a:rPr>
              <a:t>Mike McCann</a:t>
            </a:r>
          </a:p>
          <a:p>
            <a:pPr marL="411480" fontAlgn="auto">
              <a:spcAft>
                <a:spcPts val="0"/>
              </a:spcAft>
              <a:buFont typeface="Wingdings"/>
              <a:buNone/>
              <a:defRPr/>
            </a:pPr>
            <a:r>
              <a:rPr lang="en-US" dirty="0" smtClean="0">
                <a:latin typeface="Arial" pitchFamily="34" charset="0"/>
                <a:cs typeface="Arial" pitchFamily="34" charset="0"/>
              </a:rPr>
              <a:t>Hans </a:t>
            </a:r>
            <a:r>
              <a:rPr lang="en-US" dirty="0" err="1" smtClean="0">
                <a:latin typeface="Arial" pitchFamily="34" charset="0"/>
                <a:cs typeface="Arial" pitchFamily="34" charset="0"/>
              </a:rPr>
              <a:t>Melis</a:t>
            </a:r>
            <a:endParaRPr lang="en-US" dirty="0" smtClean="0">
              <a:latin typeface="Arial" pitchFamily="34" charset="0"/>
              <a:cs typeface="Arial" pitchFamily="34" charset="0"/>
            </a:endParaRPr>
          </a:p>
          <a:p>
            <a:pPr marL="411480" fontAlgn="auto">
              <a:spcAft>
                <a:spcPts val="0"/>
              </a:spcAft>
              <a:buFont typeface="Wingdings"/>
              <a:buNone/>
              <a:defRPr/>
            </a:pPr>
            <a:r>
              <a:rPr lang="en-US" dirty="0" err="1" smtClean="0">
                <a:latin typeface="Arial" pitchFamily="34" charset="0"/>
                <a:cs typeface="Arial" pitchFamily="34" charset="0"/>
              </a:rPr>
              <a:t>Amandeep</a:t>
            </a:r>
            <a:r>
              <a:rPr lang="en-US" dirty="0" smtClean="0">
                <a:latin typeface="Arial" pitchFamily="34" charset="0"/>
                <a:cs typeface="Arial" pitchFamily="34" charset="0"/>
              </a:rPr>
              <a:t> </a:t>
            </a:r>
            <a:r>
              <a:rPr lang="en-US" dirty="0" err="1" smtClean="0">
                <a:latin typeface="Arial" pitchFamily="34" charset="0"/>
                <a:cs typeface="Arial" pitchFamily="34" charset="0"/>
              </a:rPr>
              <a:t>Grewal</a:t>
            </a:r>
            <a:endParaRPr lang="en-US" dirty="0">
              <a:latin typeface="Arial" pitchFamily="34" charset="0"/>
              <a:cs typeface="Arial" pitchFamily="34" charset="0"/>
            </a:endParaRPr>
          </a:p>
        </p:txBody>
      </p:sp>
      <p:pic>
        <p:nvPicPr>
          <p:cNvPr id="225284" name="Picture 2"/>
          <p:cNvPicPr>
            <a:picLocks noChangeAspect="1" noChangeArrowheads="1"/>
          </p:cNvPicPr>
          <p:nvPr/>
        </p:nvPicPr>
        <p:blipFill>
          <a:blip r:embed="rId2" cstate="print"/>
          <a:srcRect/>
          <a:stretch>
            <a:fillRect/>
          </a:stretch>
        </p:blipFill>
        <p:spPr bwMode="auto">
          <a:xfrm>
            <a:off x="3657600" y="2438400"/>
            <a:ext cx="3759200" cy="2819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p:cNvSpPr>
          <p:nvPr>
            <p:ph type="title" idx="4294967295"/>
          </p:nvPr>
        </p:nvSpPr>
        <p:spPr bwMode="auto">
          <a:xfrm>
            <a:off x="914400" y="381000"/>
            <a:ext cx="7772400" cy="914400"/>
          </a:xfrm>
        </p:spPr>
        <p:txBody>
          <a:bodyPr wrap="square" lIns="91440" tIns="45720" rIns="91440" bIns="45720" numCol="1" anchorCtr="0" compatLnSpc="1">
            <a:prstTxWarp prst="textNoShape">
              <a:avLst/>
            </a:prstTxWarp>
          </a:bodyPr>
          <a:lstStyle/>
          <a:p>
            <a:pPr algn="ctr" fontAlgn="auto">
              <a:spcAft>
                <a:spcPts val="0"/>
              </a:spcAft>
              <a:defRPr/>
            </a:pPr>
            <a:r>
              <a:rPr lang="en-US" b="1" dirty="0" smtClean="0">
                <a:solidFill>
                  <a:schemeClr val="tx2">
                    <a:satMod val="200000"/>
                  </a:schemeClr>
                </a:solidFill>
                <a:latin typeface="Arial" pitchFamily="34" charset="0"/>
                <a:cs typeface="Arial" pitchFamily="34" charset="0"/>
              </a:rPr>
              <a:t>Industry Overview</a:t>
            </a:r>
          </a:p>
        </p:txBody>
      </p:sp>
      <p:sp>
        <p:nvSpPr>
          <p:cNvPr id="236547"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latin typeface="Corbel" pitchFamily="34" charset="0"/>
            </a:endParaRPr>
          </a:p>
        </p:txBody>
      </p:sp>
      <p:sp>
        <p:nvSpPr>
          <p:cNvPr id="236548" name="Rectangle 7"/>
          <p:cNvSpPr>
            <a:spLocks/>
          </p:cNvSpPr>
          <p:nvPr/>
        </p:nvSpPr>
        <p:spPr bwMode="auto">
          <a:xfrm>
            <a:off x="990600" y="1295400"/>
            <a:ext cx="7772400" cy="914400"/>
          </a:xfrm>
          <a:prstGeom prst="rect">
            <a:avLst/>
          </a:prstGeom>
          <a:noFill/>
          <a:ln w="9525">
            <a:noFill/>
            <a:miter lim="800000"/>
            <a:headEnd/>
            <a:tailEnd/>
          </a:ln>
        </p:spPr>
        <p:txBody>
          <a:bodyPr/>
          <a:lstStyle/>
          <a:p>
            <a:pPr algn="ctr" eaLnBrk="0" hangingPunct="0"/>
            <a:r>
              <a:rPr lang="en-US" sz="2400">
                <a:solidFill>
                  <a:srgbClr val="F8F8F8"/>
                </a:solidFill>
                <a:cs typeface="Arial" charset="0"/>
              </a:rPr>
              <a:t>S&amp;P/TSX Capped Metals and Mining Index (red) compared with S&amp;P 500 5YR (blue)</a:t>
            </a:r>
            <a:r>
              <a:rPr lang="en-US" sz="2400">
                <a:solidFill>
                  <a:srgbClr val="F8F8F8"/>
                </a:solidFill>
                <a:latin typeface="Consolas" pitchFamily="49" charset="0"/>
              </a:rPr>
              <a:t/>
            </a:r>
            <a:br>
              <a:rPr lang="en-US" sz="2400">
                <a:solidFill>
                  <a:srgbClr val="F8F8F8"/>
                </a:solidFill>
                <a:latin typeface="Consolas" pitchFamily="49" charset="0"/>
              </a:rPr>
            </a:br>
            <a:endParaRPr lang="en-US" sz="2400">
              <a:solidFill>
                <a:srgbClr val="F8F8F8"/>
              </a:solidFill>
              <a:latin typeface="Consolas" pitchFamily="49" charset="0"/>
            </a:endParaRPr>
          </a:p>
        </p:txBody>
      </p:sp>
      <p:pic>
        <p:nvPicPr>
          <p:cNvPr id="236549" name="Picture 8" descr="charting?chart_type=png&amp;lang=EN&amp;line_colour=ff6b00&amp;chart_style=stock_price&amp;period=5YRW&amp;listing_id=TTMN-I&amp;comp_listing_1=TSX-I&amp;line_colour=0099CC&amp;comp_listing_2=&amp;comp_listing_3=null&amp;app=gi&amp;avg_1=&amp;avg_2=&amp;chart_width=625&amp;chart_height=280"/>
          <p:cNvPicPr>
            <a:picLocks noChangeAspect="1" noChangeArrowheads="1"/>
          </p:cNvPicPr>
          <p:nvPr/>
        </p:nvPicPr>
        <p:blipFill>
          <a:blip r:embed="rId2" cstate="print"/>
          <a:srcRect/>
          <a:stretch>
            <a:fillRect/>
          </a:stretch>
        </p:blipFill>
        <p:spPr bwMode="auto">
          <a:xfrm>
            <a:off x="2209800" y="2514600"/>
            <a:ext cx="5915025" cy="2628900"/>
          </a:xfrm>
          <a:prstGeom prst="rect">
            <a:avLst/>
          </a:prstGeom>
          <a:noFill/>
          <a:ln w="9525">
            <a:noFill/>
            <a:miter lim="800000"/>
            <a:headEnd/>
            <a:tailEnd/>
          </a:ln>
        </p:spPr>
      </p:pic>
      <p:pic>
        <p:nvPicPr>
          <p:cNvPr id="236550" name="Picture 9" descr="charting?chart_type=png&amp;lang=EN&amp;line_colour=A9A9A9&amp;chart_style=stock_volume&amp;period=5YRW&amp;listing_id=TTMN-I&amp;x_scale=true&amp;app=gi&amp;chart_width=625&amp;chart_height=100"/>
          <p:cNvPicPr>
            <a:picLocks noChangeAspect="1" noChangeArrowheads="1"/>
          </p:cNvPicPr>
          <p:nvPr/>
        </p:nvPicPr>
        <p:blipFill>
          <a:blip r:embed="rId3" cstate="print"/>
          <a:srcRect/>
          <a:stretch>
            <a:fillRect/>
          </a:stretch>
        </p:blipFill>
        <p:spPr bwMode="auto">
          <a:xfrm>
            <a:off x="2209800" y="5105400"/>
            <a:ext cx="5915025" cy="914400"/>
          </a:xfrm>
          <a:prstGeom prst="rect">
            <a:avLst/>
          </a:prstGeom>
          <a:noFill/>
          <a:ln w="9525">
            <a:noFill/>
            <a:miter lim="800000"/>
            <a:headEnd/>
            <a:tailEnd/>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b="1" dirty="0" smtClean="0">
                <a:solidFill>
                  <a:schemeClr val="tx2">
                    <a:satMod val="200000"/>
                  </a:schemeClr>
                </a:solidFill>
                <a:latin typeface="Arial" pitchFamily="34" charset="0"/>
                <a:cs typeface="Arial" pitchFamily="34" charset="0"/>
              </a:rPr>
              <a:t>Donald R. Lindsay</a:t>
            </a:r>
            <a:endParaRPr lang="en-US" b="1" dirty="0">
              <a:solidFill>
                <a:schemeClr val="tx2">
                  <a:satMod val="200000"/>
                </a:schemeClr>
              </a:solidFill>
              <a:latin typeface="Arial" pitchFamily="34" charset="0"/>
              <a:cs typeface="Arial" pitchFamily="34" charset="0"/>
            </a:endParaRPr>
          </a:p>
        </p:txBody>
      </p:sp>
      <p:sp>
        <p:nvSpPr>
          <p:cNvPr id="129026" name="Content Placeholder 2"/>
          <p:cNvSpPr>
            <a:spLocks noGrp="1"/>
          </p:cNvSpPr>
          <p:nvPr>
            <p:ph idx="1"/>
          </p:nvPr>
        </p:nvSpPr>
        <p:spPr>
          <a:xfrm>
            <a:off x="914400" y="2286000"/>
            <a:ext cx="7772400" cy="4572000"/>
          </a:xfrm>
        </p:spPr>
        <p:txBody>
          <a:bodyPr/>
          <a:lstStyle/>
          <a:p>
            <a:r>
              <a:rPr lang="en-US" sz="1800" dirty="0" smtClean="0">
                <a:latin typeface="Arial" charset="0"/>
                <a:cs typeface="Arial" charset="0"/>
              </a:rPr>
              <a:t>President and CEO since 2005</a:t>
            </a:r>
          </a:p>
          <a:p>
            <a:endParaRPr lang="en-US" sz="1800" dirty="0" smtClean="0">
              <a:latin typeface="Arial" charset="0"/>
              <a:cs typeface="Arial" charset="0"/>
            </a:endParaRPr>
          </a:p>
          <a:p>
            <a:r>
              <a:rPr lang="en-US" sz="1800" dirty="0" smtClean="0">
                <a:latin typeface="Arial" charset="0"/>
                <a:cs typeface="Arial" charset="0"/>
              </a:rPr>
              <a:t>Graduate of Queens University</a:t>
            </a:r>
          </a:p>
          <a:p>
            <a:pPr>
              <a:buFont typeface="Wingdings" pitchFamily="2" charset="2"/>
              <a:buNone/>
            </a:pPr>
            <a:r>
              <a:rPr lang="en-US" sz="1800" dirty="0" smtClean="0">
                <a:latin typeface="Arial" charset="0"/>
                <a:cs typeface="Arial" charset="0"/>
              </a:rPr>
              <a:t>	(B.Sc., </a:t>
            </a:r>
            <a:r>
              <a:rPr lang="en-US" sz="1800" dirty="0" err="1" smtClean="0">
                <a:latin typeface="Arial" charset="0"/>
                <a:cs typeface="Arial" charset="0"/>
              </a:rPr>
              <a:t>Hons</a:t>
            </a:r>
            <a:r>
              <a:rPr lang="en-US" sz="1800" dirty="0" smtClean="0">
                <a:latin typeface="Arial" charset="0"/>
                <a:cs typeface="Arial" charset="0"/>
              </a:rPr>
              <a:t>.) and Harvard Business School (M.B.A.)</a:t>
            </a:r>
          </a:p>
          <a:p>
            <a:pPr>
              <a:buFont typeface="Wingdings" pitchFamily="2" charset="2"/>
              <a:buNone/>
            </a:pPr>
            <a:endParaRPr lang="en-US" sz="1800" dirty="0" smtClean="0">
              <a:latin typeface="Arial" charset="0"/>
              <a:cs typeface="Arial" charset="0"/>
            </a:endParaRPr>
          </a:p>
          <a:p>
            <a:r>
              <a:rPr lang="en-US" sz="1800" dirty="0" smtClean="0">
                <a:latin typeface="Arial" charset="0"/>
                <a:cs typeface="Arial" charset="0"/>
              </a:rPr>
              <a:t>President of CIBC World markets Inc. (investment banking) from 1985 to 2004</a:t>
            </a:r>
          </a:p>
          <a:p>
            <a:endParaRPr lang="en-US" sz="1800" dirty="0" smtClean="0">
              <a:latin typeface="Arial" charset="0"/>
              <a:cs typeface="Arial" charset="0"/>
            </a:endParaRPr>
          </a:p>
          <a:p>
            <a:r>
              <a:rPr lang="en-US" sz="1800" dirty="0" smtClean="0">
                <a:latin typeface="Arial" charset="0"/>
                <a:cs typeface="Arial" charset="0"/>
              </a:rPr>
              <a:t>2009 total compensation: $4,992,038 </a:t>
            </a:r>
          </a:p>
          <a:p>
            <a:pPr>
              <a:buFont typeface="Wingdings" pitchFamily="2" charset="2"/>
              <a:buNone/>
            </a:pPr>
            <a:endParaRPr lang="en-US" dirty="0" smtClean="0"/>
          </a:p>
          <a:p>
            <a:pPr>
              <a:buFont typeface="Wingdings" pitchFamily="2" charset="2"/>
              <a:buNone/>
            </a:pPr>
            <a:endParaRPr lang="en-US" dirty="0" smtClean="0"/>
          </a:p>
        </p:txBody>
      </p:sp>
      <p:pic>
        <p:nvPicPr>
          <p:cNvPr id="5" name="Picture 2"/>
          <p:cNvPicPr>
            <a:picLocks noChangeAspect="1" noChangeArrowheads="1"/>
          </p:cNvPicPr>
          <p:nvPr/>
        </p:nvPicPr>
        <p:blipFill>
          <a:blip r:embed="rId2" cstate="print"/>
          <a:srcRect/>
          <a:stretch>
            <a:fillRect/>
          </a:stretch>
        </p:blipFill>
        <p:spPr bwMode="auto">
          <a:xfrm>
            <a:off x="6705600" y="304800"/>
            <a:ext cx="2209800" cy="2209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b="1" dirty="0" smtClean="0">
                <a:solidFill>
                  <a:schemeClr val="tx2">
                    <a:satMod val="200000"/>
                  </a:schemeClr>
                </a:solidFill>
                <a:latin typeface="Arial" pitchFamily="34" charset="0"/>
                <a:cs typeface="Arial" pitchFamily="34" charset="0"/>
              </a:rPr>
              <a:t>Norman B. </a:t>
            </a:r>
            <a:r>
              <a:rPr lang="en-US" b="1" dirty="0" err="1" smtClean="0">
                <a:solidFill>
                  <a:schemeClr val="tx2">
                    <a:satMod val="200000"/>
                  </a:schemeClr>
                </a:solidFill>
                <a:latin typeface="Arial" pitchFamily="34" charset="0"/>
                <a:cs typeface="Arial" pitchFamily="34" charset="0"/>
              </a:rPr>
              <a:t>Keevil</a:t>
            </a:r>
            <a:endParaRPr lang="en-US" b="1" dirty="0">
              <a:solidFill>
                <a:schemeClr val="tx2">
                  <a:satMod val="200000"/>
                </a:schemeClr>
              </a:solidFill>
              <a:latin typeface="Arial" pitchFamily="34" charset="0"/>
              <a:cs typeface="Arial" pitchFamily="34" charset="0"/>
            </a:endParaRPr>
          </a:p>
        </p:txBody>
      </p:sp>
      <p:sp>
        <p:nvSpPr>
          <p:cNvPr id="130050" name="Content Placeholder 2"/>
          <p:cNvSpPr>
            <a:spLocks noGrp="1"/>
          </p:cNvSpPr>
          <p:nvPr>
            <p:ph idx="1"/>
          </p:nvPr>
        </p:nvSpPr>
        <p:spPr>
          <a:xfrm>
            <a:off x="914400" y="2133600"/>
            <a:ext cx="7772400" cy="4572000"/>
          </a:xfrm>
        </p:spPr>
        <p:txBody>
          <a:bodyPr/>
          <a:lstStyle/>
          <a:p>
            <a:r>
              <a:rPr lang="en-US" sz="1800" dirty="0" smtClean="0">
                <a:latin typeface="Arial" charset="0"/>
                <a:cs typeface="Arial" charset="0"/>
              </a:rPr>
              <a:t>Chairman of the Board since 2001</a:t>
            </a:r>
          </a:p>
          <a:p>
            <a:endParaRPr lang="en-US" sz="1800" dirty="0" smtClean="0">
              <a:latin typeface="Arial" charset="0"/>
              <a:cs typeface="Arial" charset="0"/>
            </a:endParaRPr>
          </a:p>
          <a:p>
            <a:r>
              <a:rPr lang="en-US" sz="1800" dirty="0" smtClean="0">
                <a:latin typeface="Arial" charset="0"/>
                <a:cs typeface="Arial" charset="0"/>
              </a:rPr>
              <a:t>Graduate of the University of </a:t>
            </a:r>
          </a:p>
          <a:p>
            <a:pPr>
              <a:buFont typeface="Wingdings" pitchFamily="2" charset="2"/>
              <a:buNone/>
            </a:pPr>
            <a:r>
              <a:rPr lang="en-US" sz="1800" dirty="0" smtClean="0">
                <a:latin typeface="Arial" charset="0"/>
                <a:cs typeface="Arial" charset="0"/>
              </a:rPr>
              <a:t>	Toronto (B.A. Sc.) and the University of California at Berkeley (Ph. D.)</a:t>
            </a:r>
          </a:p>
          <a:p>
            <a:pPr>
              <a:buFont typeface="Wingdings" pitchFamily="2" charset="2"/>
              <a:buNone/>
            </a:pPr>
            <a:endParaRPr lang="en-US" sz="1800" dirty="0" smtClean="0">
              <a:latin typeface="Arial" charset="0"/>
              <a:cs typeface="Arial" charset="0"/>
            </a:endParaRPr>
          </a:p>
          <a:p>
            <a:r>
              <a:rPr lang="en-US" sz="1800" dirty="0" smtClean="0">
                <a:latin typeface="Arial" charset="0"/>
                <a:cs typeface="Arial" charset="0"/>
              </a:rPr>
              <a:t>Received an honorary LL.D from the University of British Columbia in May 1993.</a:t>
            </a:r>
          </a:p>
          <a:p>
            <a:endParaRPr lang="en-US" sz="1800" dirty="0" smtClean="0">
              <a:latin typeface="Arial" charset="0"/>
              <a:cs typeface="Arial" charset="0"/>
            </a:endParaRPr>
          </a:p>
          <a:p>
            <a:r>
              <a:rPr lang="en-US" sz="1800" dirty="0" smtClean="0">
                <a:latin typeface="Arial" charset="0"/>
                <a:cs typeface="Arial" charset="0"/>
              </a:rPr>
              <a:t>Joined the Board of </a:t>
            </a:r>
            <a:r>
              <a:rPr lang="en-US" sz="1800" dirty="0" err="1" smtClean="0">
                <a:latin typeface="Arial" charset="0"/>
                <a:cs typeface="Arial" charset="0"/>
              </a:rPr>
              <a:t>Teck</a:t>
            </a:r>
            <a:r>
              <a:rPr lang="en-US" sz="1800" dirty="0" smtClean="0">
                <a:latin typeface="Arial" charset="0"/>
                <a:cs typeface="Arial" charset="0"/>
              </a:rPr>
              <a:t> Corporation in 1963 (formerly: VP Exploration at </a:t>
            </a:r>
            <a:r>
              <a:rPr lang="en-US" sz="1800" dirty="0" err="1" smtClean="0">
                <a:latin typeface="Arial" charset="0"/>
                <a:cs typeface="Arial" charset="0"/>
              </a:rPr>
              <a:t>Teck</a:t>
            </a:r>
            <a:r>
              <a:rPr lang="en-US" sz="1800" dirty="0" smtClean="0">
                <a:latin typeface="Arial" charset="0"/>
                <a:cs typeface="Arial" charset="0"/>
              </a:rPr>
              <a:t> from 1962-1968, Executive VP from 1968-1981, President and CEO form 1981-2001)</a:t>
            </a:r>
          </a:p>
          <a:p>
            <a:endParaRPr lang="en-US" sz="1800" dirty="0" smtClean="0">
              <a:latin typeface="Arial" charset="0"/>
              <a:cs typeface="Arial" charset="0"/>
            </a:endParaRPr>
          </a:p>
          <a:p>
            <a:r>
              <a:rPr lang="en-US" sz="1800" dirty="0" smtClean="0">
                <a:latin typeface="Arial" charset="0"/>
                <a:cs typeface="Arial" charset="0"/>
              </a:rPr>
              <a:t>2009 total compensation: $565,450</a:t>
            </a:r>
          </a:p>
          <a:p>
            <a:endParaRPr lang="en-US" dirty="0" smtClean="0"/>
          </a:p>
          <a:p>
            <a:pPr>
              <a:buFont typeface="Wingdings" pitchFamily="2" charset="2"/>
              <a:buNone/>
            </a:pPr>
            <a:endParaRPr lang="en-US" dirty="0" smtClean="0"/>
          </a:p>
          <a:p>
            <a:endParaRPr lang="en-US" dirty="0" smtClean="0"/>
          </a:p>
        </p:txBody>
      </p:sp>
      <p:pic>
        <p:nvPicPr>
          <p:cNvPr id="4" name="Picture 2"/>
          <p:cNvPicPr>
            <a:picLocks noChangeAspect="1" noChangeArrowheads="1"/>
          </p:cNvPicPr>
          <p:nvPr/>
        </p:nvPicPr>
        <p:blipFill>
          <a:blip r:embed="rId2" cstate="print"/>
          <a:srcRect/>
          <a:stretch>
            <a:fillRect/>
          </a:stretch>
        </p:blipFill>
        <p:spPr bwMode="auto">
          <a:xfrm>
            <a:off x="6829927" y="304800"/>
            <a:ext cx="2085473" cy="1981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990600" y="2895600"/>
            <a:ext cx="7772400" cy="914400"/>
          </a:xfrm>
          <a:prstGeom prst="rect">
            <a:avLst/>
          </a:prstGeom>
        </p:spPr>
        <p:txBody>
          <a:bodyPr/>
          <a:lstStyle/>
          <a:p>
            <a:pPr algn="ctr" fontAlgn="auto">
              <a:spcAft>
                <a:spcPts val="0"/>
              </a:spcAft>
              <a:defRPr/>
            </a:pPr>
            <a:r>
              <a:rPr lang="en-US" sz="4000" b="1" spc="-100" dirty="0">
                <a:solidFill>
                  <a:schemeClr val="tx2">
                    <a:satMod val="200000"/>
                  </a:schemeClr>
                </a:solidFill>
                <a:latin typeface="Arial" pitchFamily="34" charset="0"/>
                <a:ea typeface="+mj-ea"/>
                <a:cs typeface="Arial" pitchFamily="34" charset="0"/>
              </a:rPr>
              <a:t>Operations + Events</a:t>
            </a:r>
            <a:r>
              <a:rPr lang="en-US" sz="4000" spc="-100" dirty="0">
                <a:solidFill>
                  <a:schemeClr val="tx2">
                    <a:satMod val="200000"/>
                  </a:schemeClr>
                </a:solidFill>
                <a:latin typeface="+mj-lt"/>
                <a:ea typeface="+mj-ea"/>
                <a:cs typeface="+mj-cs"/>
              </a:rPr>
              <a:t> </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609600"/>
            <a:ext cx="6858000" cy="990600"/>
          </a:xfrm>
        </p:spPr>
        <p:txBody>
          <a:bodyPr/>
          <a:lstStyle/>
          <a:p>
            <a:pPr algn="ctr" fontAlgn="auto">
              <a:spcAft>
                <a:spcPts val="0"/>
              </a:spcAft>
              <a:defRPr/>
            </a:pPr>
            <a:r>
              <a:rPr lang="en-US" cap="none" dirty="0" smtClean="0">
                <a:solidFill>
                  <a:schemeClr val="tx2">
                    <a:satMod val="200000"/>
                  </a:schemeClr>
                </a:solidFill>
                <a:latin typeface="Arial" pitchFamily="34" charset="0"/>
                <a:cs typeface="Arial" pitchFamily="34" charset="0"/>
              </a:rPr>
              <a:t>Operations</a:t>
            </a:r>
            <a:endParaRPr lang="en-CA" cap="none" dirty="0">
              <a:solidFill>
                <a:schemeClr val="tx2">
                  <a:satMod val="200000"/>
                </a:schemeClr>
              </a:solidFill>
              <a:latin typeface="Arial" pitchFamily="34" charset="0"/>
              <a:cs typeface="Arial" pitchFamily="34" charset="0"/>
            </a:endParaRPr>
          </a:p>
        </p:txBody>
      </p:sp>
      <p:pic>
        <p:nvPicPr>
          <p:cNvPr id="132098" name="Picture 5"/>
          <p:cNvPicPr>
            <a:picLocks noChangeAspect="1" noChangeArrowheads="1"/>
          </p:cNvPicPr>
          <p:nvPr/>
        </p:nvPicPr>
        <p:blipFill>
          <a:blip r:embed="rId2" cstate="print"/>
          <a:srcRect/>
          <a:stretch>
            <a:fillRect/>
          </a:stretch>
        </p:blipFill>
        <p:spPr bwMode="auto">
          <a:xfrm>
            <a:off x="1371600" y="1600200"/>
            <a:ext cx="6705600" cy="4724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b="1" dirty="0" smtClean="0">
                <a:solidFill>
                  <a:schemeClr val="tx2">
                    <a:satMod val="200000"/>
                  </a:schemeClr>
                </a:solidFill>
                <a:latin typeface="Arial" pitchFamily="34" charset="0"/>
                <a:cs typeface="Arial" pitchFamily="34" charset="0"/>
              </a:rPr>
              <a:t>2010 Second Quarter Production</a:t>
            </a:r>
            <a:endParaRPr lang="en-US" b="1" dirty="0">
              <a:solidFill>
                <a:schemeClr val="tx2">
                  <a:satMod val="200000"/>
                </a:schemeClr>
              </a:solidFill>
              <a:latin typeface="Arial" pitchFamily="34" charset="0"/>
              <a:cs typeface="Arial" pitchFamily="34" charset="0"/>
            </a:endParaRPr>
          </a:p>
        </p:txBody>
      </p:sp>
      <p:pic>
        <p:nvPicPr>
          <p:cNvPr id="133122" name="Picture 3"/>
          <p:cNvPicPr>
            <a:picLocks noChangeAspect="1" noChangeArrowheads="1"/>
          </p:cNvPicPr>
          <p:nvPr/>
        </p:nvPicPr>
        <p:blipFill>
          <a:blip r:embed="rId3" cstate="print"/>
          <a:srcRect/>
          <a:stretch>
            <a:fillRect/>
          </a:stretch>
        </p:blipFill>
        <p:spPr bwMode="auto">
          <a:xfrm>
            <a:off x="2427288" y="1524000"/>
            <a:ext cx="4506912" cy="4572000"/>
          </a:xfrm>
          <a:prstGeom prst="rect">
            <a:avLst/>
          </a:prstGeom>
          <a:noFill/>
          <a:ln w="9525">
            <a:noFill/>
            <a:miter lim="800000"/>
            <a:headEnd/>
            <a:tailEnd/>
          </a:ln>
        </p:spPr>
      </p:pic>
      <p:sp>
        <p:nvSpPr>
          <p:cNvPr id="4" name="Rounded Rectangle 3"/>
          <p:cNvSpPr/>
          <p:nvPr/>
        </p:nvSpPr>
        <p:spPr>
          <a:xfrm>
            <a:off x="2514600" y="3733800"/>
            <a:ext cx="4343400" cy="182563"/>
          </a:xfrm>
          <a:prstGeom prst="round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fontAlgn="auto">
              <a:spcAft>
                <a:spcPts val="0"/>
              </a:spcAft>
              <a:defRPr/>
            </a:pPr>
            <a:r>
              <a:rPr lang="en-US" b="1" dirty="0" smtClean="0">
                <a:solidFill>
                  <a:schemeClr val="tx2">
                    <a:satMod val="200000"/>
                  </a:schemeClr>
                </a:solidFill>
                <a:latin typeface="Arial" pitchFamily="34" charset="0"/>
                <a:cs typeface="Arial" pitchFamily="34" charset="0"/>
              </a:rPr>
              <a:t>2010 Second Quarter Revenue &amp; Profit by Business Unit</a:t>
            </a:r>
            <a:endParaRPr lang="en-US" b="1" dirty="0">
              <a:solidFill>
                <a:schemeClr val="tx2">
                  <a:satMod val="200000"/>
                </a:schemeClr>
              </a:solidFill>
              <a:latin typeface="Arial" pitchFamily="34" charset="0"/>
              <a:cs typeface="Arial" pitchFamily="34" charset="0"/>
            </a:endParaRPr>
          </a:p>
        </p:txBody>
      </p:sp>
      <p:pic>
        <p:nvPicPr>
          <p:cNvPr id="135170" name="Picture 2"/>
          <p:cNvPicPr>
            <a:picLocks noChangeAspect="1" noChangeArrowheads="1"/>
          </p:cNvPicPr>
          <p:nvPr/>
        </p:nvPicPr>
        <p:blipFill>
          <a:blip r:embed="rId2" cstate="print"/>
          <a:srcRect/>
          <a:stretch>
            <a:fillRect/>
          </a:stretch>
        </p:blipFill>
        <p:spPr bwMode="auto">
          <a:xfrm>
            <a:off x="1914525" y="2057400"/>
            <a:ext cx="5629275" cy="4305300"/>
          </a:xfrm>
          <a:prstGeom prst="rect">
            <a:avLst/>
          </a:prstGeom>
          <a:noFill/>
          <a:ln w="9525">
            <a:noFill/>
            <a:miter lim="800000"/>
            <a:headEnd/>
            <a:tailEnd/>
          </a:ln>
        </p:spPr>
      </p:pic>
      <p:sp>
        <p:nvSpPr>
          <p:cNvPr id="4" name="Rounded Rectangle 3"/>
          <p:cNvSpPr/>
          <p:nvPr/>
        </p:nvSpPr>
        <p:spPr>
          <a:xfrm>
            <a:off x="1981200" y="4419600"/>
            <a:ext cx="5486400" cy="228600"/>
          </a:xfrm>
          <a:prstGeom prst="round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fontAlgn="auto">
              <a:spcAft>
                <a:spcPts val="0"/>
              </a:spcAft>
              <a:defRPr/>
            </a:pPr>
            <a:r>
              <a:rPr lang="en-US" b="1" dirty="0" smtClean="0">
                <a:solidFill>
                  <a:schemeClr val="tx2">
                    <a:satMod val="200000"/>
                  </a:schemeClr>
                </a:solidFill>
                <a:latin typeface="Arial" pitchFamily="34" charset="0"/>
                <a:cs typeface="Arial" pitchFamily="34" charset="0"/>
              </a:rPr>
              <a:t>Summary of Operations - Coal</a:t>
            </a:r>
            <a:endParaRPr lang="en-US" b="1" dirty="0">
              <a:solidFill>
                <a:schemeClr val="tx2">
                  <a:satMod val="200000"/>
                </a:schemeClr>
              </a:solidFill>
              <a:latin typeface="Arial" pitchFamily="34" charset="0"/>
              <a:cs typeface="Arial" pitchFamily="34" charset="0"/>
            </a:endParaRPr>
          </a:p>
        </p:txBody>
      </p:sp>
      <p:sp>
        <p:nvSpPr>
          <p:cNvPr id="3" name="Content Placeholder 2"/>
          <p:cNvSpPr>
            <a:spLocks noGrp="1"/>
          </p:cNvSpPr>
          <p:nvPr>
            <p:ph idx="1"/>
          </p:nvPr>
        </p:nvSpPr>
        <p:spPr>
          <a:xfrm>
            <a:off x="685800" y="1784350"/>
            <a:ext cx="8458200" cy="5073650"/>
          </a:xfrm>
        </p:spPr>
        <p:txBody>
          <a:bodyPr>
            <a:normAutofit fontScale="55000" lnSpcReduction="20000"/>
          </a:bodyPr>
          <a:lstStyle/>
          <a:p>
            <a:pPr marL="411480" fontAlgn="auto">
              <a:spcAft>
                <a:spcPts val="0"/>
              </a:spcAft>
              <a:buFont typeface="Wingdings"/>
              <a:buChar char=""/>
              <a:defRPr/>
            </a:pPr>
            <a:r>
              <a:rPr lang="en-US" sz="3300" dirty="0" smtClean="0">
                <a:latin typeface="Arial" pitchFamily="34" charset="0"/>
                <a:cs typeface="Arial" pitchFamily="34" charset="0"/>
              </a:rPr>
              <a:t>In 2008, purchased 60% stake in Elk Valley Coal Partnership (in addition to the 40% it already owned) from Fording Canadian Coal Trust</a:t>
            </a:r>
          </a:p>
          <a:p>
            <a:pPr marL="411480" fontAlgn="auto">
              <a:spcAft>
                <a:spcPts val="0"/>
              </a:spcAft>
              <a:buFont typeface="Wingdings"/>
              <a:buChar char=""/>
              <a:defRPr/>
            </a:pPr>
            <a:r>
              <a:rPr lang="en-US" sz="3300" i="1" dirty="0" smtClean="0">
                <a:latin typeface="Arial" pitchFamily="34" charset="0"/>
                <a:cs typeface="Arial" pitchFamily="34" charset="0"/>
              </a:rPr>
              <a:t>Operations include:</a:t>
            </a:r>
          </a:p>
          <a:p>
            <a:pPr marL="411480" fontAlgn="auto">
              <a:spcAft>
                <a:spcPts val="0"/>
              </a:spcAft>
              <a:buFont typeface="Wingdings"/>
              <a:buChar char=""/>
              <a:defRPr/>
            </a:pPr>
            <a:r>
              <a:rPr lang="en-US" sz="3300" b="1" dirty="0" smtClean="0">
                <a:latin typeface="Arial" pitchFamily="34" charset="0"/>
                <a:cs typeface="Arial" pitchFamily="34" charset="0"/>
              </a:rPr>
              <a:t>Cardinal River Operations</a:t>
            </a:r>
            <a:r>
              <a:rPr lang="en-US" sz="3300" dirty="0" smtClean="0">
                <a:latin typeface="Arial" pitchFamily="34" charset="0"/>
                <a:cs typeface="Arial" pitchFamily="34" charset="0"/>
                <a:sym typeface="Wingdings" pitchFamily="2" charset="2"/>
              </a:rPr>
              <a:t> </a:t>
            </a:r>
          </a:p>
          <a:p>
            <a:pPr marL="740664" lvl="1" fontAlgn="auto">
              <a:spcAft>
                <a:spcPts val="0"/>
              </a:spcAft>
              <a:buFont typeface="Wingdings"/>
              <a:buChar char=""/>
              <a:defRPr/>
            </a:pPr>
            <a:r>
              <a:rPr lang="en-US" sz="3300" dirty="0" smtClean="0">
                <a:latin typeface="Arial" pitchFamily="34" charset="0"/>
                <a:cs typeface="Arial" pitchFamily="34" charset="0"/>
                <a:sym typeface="Wingdings" pitchFamily="2" charset="2"/>
              </a:rPr>
              <a:t>Located in Alberta</a:t>
            </a:r>
          </a:p>
          <a:p>
            <a:pPr marL="740664" lvl="1" fontAlgn="auto">
              <a:spcAft>
                <a:spcPts val="0"/>
              </a:spcAft>
              <a:buFont typeface="Wingdings"/>
              <a:buChar char=""/>
              <a:defRPr/>
            </a:pPr>
            <a:r>
              <a:rPr lang="en-US" sz="3300" dirty="0" smtClean="0">
                <a:latin typeface="Arial" pitchFamily="34" charset="0"/>
                <a:cs typeface="Arial" pitchFamily="34" charset="0"/>
                <a:sym typeface="Wingdings" pitchFamily="2" charset="2"/>
              </a:rPr>
              <a:t>Pay 2.5% net revenue royalty to each former owner, </a:t>
            </a:r>
            <a:r>
              <a:rPr lang="en-US" sz="3300" dirty="0" err="1" smtClean="0">
                <a:latin typeface="Arial" pitchFamily="34" charset="0"/>
                <a:cs typeface="Arial" pitchFamily="34" charset="0"/>
                <a:sym typeface="Wingdings" pitchFamily="2" charset="2"/>
              </a:rPr>
              <a:t>Luscar</a:t>
            </a:r>
            <a:r>
              <a:rPr lang="en-US" sz="3300" dirty="0" smtClean="0">
                <a:latin typeface="Arial" pitchFamily="34" charset="0"/>
                <a:cs typeface="Arial" pitchFamily="34" charset="0"/>
                <a:sym typeface="Wingdings" pitchFamily="2" charset="2"/>
              </a:rPr>
              <a:t> and CONSOL</a:t>
            </a:r>
          </a:p>
          <a:p>
            <a:pPr marL="740664" lvl="1" fontAlgn="auto">
              <a:spcAft>
                <a:spcPts val="0"/>
              </a:spcAft>
              <a:buFont typeface="Wingdings"/>
              <a:buChar char=""/>
              <a:defRPr/>
            </a:pPr>
            <a:r>
              <a:rPr lang="en-US" sz="3300" dirty="0" smtClean="0">
                <a:latin typeface="Arial" pitchFamily="34" charset="0"/>
                <a:cs typeface="Arial" pitchFamily="34" charset="0"/>
                <a:sym typeface="Wingdings" pitchFamily="2" charset="2"/>
              </a:rPr>
              <a:t>Current annual production capacities of the mine and preparation plant are 2 and 3 million </a:t>
            </a:r>
            <a:r>
              <a:rPr lang="en-US" sz="3300" dirty="0" err="1" smtClean="0">
                <a:latin typeface="Arial" pitchFamily="34" charset="0"/>
                <a:cs typeface="Arial" pitchFamily="34" charset="0"/>
                <a:sym typeface="Wingdings" pitchFamily="2" charset="2"/>
              </a:rPr>
              <a:t>tonnes</a:t>
            </a:r>
            <a:r>
              <a:rPr lang="en-US" sz="3300" dirty="0" smtClean="0">
                <a:latin typeface="Arial" pitchFamily="34" charset="0"/>
                <a:cs typeface="Arial" pitchFamily="34" charset="0"/>
                <a:sym typeface="Wingdings" pitchFamily="2" charset="2"/>
              </a:rPr>
              <a:t> of clean coal, respectively</a:t>
            </a:r>
          </a:p>
          <a:p>
            <a:pPr marL="740664" lvl="1" fontAlgn="auto">
              <a:spcAft>
                <a:spcPts val="0"/>
              </a:spcAft>
              <a:buFont typeface="Wingdings"/>
              <a:buChar char=""/>
              <a:defRPr/>
            </a:pPr>
            <a:r>
              <a:rPr lang="en-US" sz="3300" dirty="0" smtClean="0">
                <a:latin typeface="Arial" pitchFamily="34" charset="0"/>
                <a:cs typeface="Arial" pitchFamily="34" charset="0"/>
                <a:sym typeface="Wingdings" pitchFamily="2" charset="2"/>
              </a:rPr>
              <a:t>Primarily metallurgical coal, some thermal</a:t>
            </a:r>
          </a:p>
          <a:p>
            <a:pPr marL="740664" lvl="1" fontAlgn="auto">
              <a:spcAft>
                <a:spcPts val="0"/>
              </a:spcAft>
              <a:buFont typeface="Wingdings"/>
              <a:buChar char=""/>
              <a:defRPr/>
            </a:pPr>
            <a:r>
              <a:rPr lang="en-US" sz="3300" dirty="0" smtClean="0">
                <a:latin typeface="Arial" pitchFamily="34" charset="0"/>
                <a:cs typeface="Arial" pitchFamily="34" charset="0"/>
                <a:sym typeface="Wingdings" pitchFamily="2" charset="2"/>
              </a:rPr>
              <a:t>Mine life of approximately 27 years at 2009 production rates</a:t>
            </a:r>
          </a:p>
          <a:p>
            <a:pPr marL="411480" fontAlgn="auto">
              <a:spcAft>
                <a:spcPts val="0"/>
              </a:spcAft>
              <a:buFont typeface="Wingdings"/>
              <a:buChar char=""/>
              <a:defRPr/>
            </a:pPr>
            <a:r>
              <a:rPr lang="en-US" sz="3300" b="1" dirty="0" smtClean="0">
                <a:latin typeface="Arial" pitchFamily="34" charset="0"/>
                <a:cs typeface="Arial" pitchFamily="34" charset="0"/>
                <a:sym typeface="Wingdings" pitchFamily="2" charset="2"/>
              </a:rPr>
              <a:t>Coal Mountain Operations</a:t>
            </a:r>
            <a:r>
              <a:rPr lang="en-US" sz="3300" dirty="0" smtClean="0">
                <a:latin typeface="Arial" pitchFamily="34" charset="0"/>
                <a:cs typeface="Arial" pitchFamily="34" charset="0"/>
                <a:sym typeface="Wingdings" pitchFamily="2" charset="2"/>
              </a:rPr>
              <a:t></a:t>
            </a:r>
          </a:p>
          <a:p>
            <a:pPr marL="740664" lvl="1" fontAlgn="auto">
              <a:spcAft>
                <a:spcPts val="0"/>
              </a:spcAft>
              <a:buFont typeface="Wingdings"/>
              <a:buChar char=""/>
              <a:defRPr/>
            </a:pPr>
            <a:r>
              <a:rPr lang="en-US" sz="3300" dirty="0" smtClean="0">
                <a:latin typeface="Arial" pitchFamily="34" charset="0"/>
                <a:cs typeface="Arial" pitchFamily="34" charset="0"/>
                <a:sym typeface="Wingdings" pitchFamily="2" charset="2"/>
              </a:rPr>
              <a:t>Located in southeastern B.C.</a:t>
            </a:r>
          </a:p>
          <a:p>
            <a:pPr marL="740664" lvl="1" fontAlgn="auto">
              <a:spcAft>
                <a:spcPts val="0"/>
              </a:spcAft>
              <a:buFont typeface="Wingdings"/>
              <a:buChar char=""/>
              <a:defRPr/>
            </a:pPr>
            <a:r>
              <a:rPr lang="en-US" sz="3300" dirty="0" smtClean="0">
                <a:latin typeface="Arial" pitchFamily="34" charset="0"/>
                <a:cs typeface="Arial" pitchFamily="34" charset="0"/>
                <a:sym typeface="Wingdings" pitchFamily="2" charset="2"/>
              </a:rPr>
              <a:t>Mine site is 3,836 hectares; 1,016 hectares mined at this time or scheduled for mining</a:t>
            </a:r>
          </a:p>
          <a:p>
            <a:pPr marL="740664" lvl="1" fontAlgn="auto">
              <a:spcAft>
                <a:spcPts val="0"/>
              </a:spcAft>
              <a:buFont typeface="Wingdings"/>
              <a:buChar char=""/>
              <a:defRPr/>
            </a:pPr>
            <a:r>
              <a:rPr lang="en-US" sz="3300" dirty="0" smtClean="0">
                <a:latin typeface="Arial" pitchFamily="34" charset="0"/>
                <a:cs typeface="Arial" pitchFamily="34" charset="0"/>
                <a:sym typeface="Wingdings" pitchFamily="2" charset="2"/>
              </a:rPr>
              <a:t>Both metallurgical and thermal coal</a:t>
            </a:r>
          </a:p>
          <a:p>
            <a:pPr marL="740664" lvl="1" fontAlgn="auto">
              <a:spcAft>
                <a:spcPts val="0"/>
              </a:spcAft>
              <a:buFont typeface="Wingdings"/>
              <a:buChar char=""/>
              <a:defRPr/>
            </a:pPr>
            <a:r>
              <a:rPr lang="en-US" sz="3300" dirty="0" smtClean="0">
                <a:latin typeface="Arial" pitchFamily="34" charset="0"/>
                <a:cs typeface="Arial" pitchFamily="34" charset="0"/>
                <a:sym typeface="Wingdings" pitchFamily="2" charset="2"/>
              </a:rPr>
              <a:t>Current annual production capacities of the mine and preparation plant are 2.7 and 3.5 million </a:t>
            </a:r>
            <a:r>
              <a:rPr lang="en-US" sz="3300" dirty="0" err="1" smtClean="0">
                <a:latin typeface="Arial" pitchFamily="34" charset="0"/>
                <a:cs typeface="Arial" pitchFamily="34" charset="0"/>
                <a:sym typeface="Wingdings" pitchFamily="2" charset="2"/>
              </a:rPr>
              <a:t>tonnes</a:t>
            </a:r>
            <a:r>
              <a:rPr lang="en-US" sz="3300" dirty="0" smtClean="0">
                <a:latin typeface="Arial" pitchFamily="34" charset="0"/>
                <a:cs typeface="Arial" pitchFamily="34" charset="0"/>
                <a:sym typeface="Wingdings" pitchFamily="2" charset="2"/>
              </a:rPr>
              <a:t> of clean coal, respectively</a:t>
            </a:r>
          </a:p>
          <a:p>
            <a:pPr marL="740664" lvl="1" fontAlgn="auto">
              <a:spcAft>
                <a:spcPts val="0"/>
              </a:spcAft>
              <a:buFont typeface="Wingdings"/>
              <a:buChar char=""/>
              <a:defRPr/>
            </a:pPr>
            <a:r>
              <a:rPr lang="en-US" sz="3300" dirty="0" smtClean="0">
                <a:latin typeface="Arial" pitchFamily="34" charset="0"/>
                <a:cs typeface="Arial" pitchFamily="34" charset="0"/>
                <a:sym typeface="Wingdings" pitchFamily="2" charset="2"/>
              </a:rPr>
              <a:t>Mine life of approximately 9 years at 2009 production rates</a:t>
            </a:r>
          </a:p>
          <a:p>
            <a:pPr marL="411480" fontAlgn="auto">
              <a:spcAft>
                <a:spcPts val="0"/>
              </a:spcAft>
              <a:buFont typeface="Wingdings"/>
              <a:buChar char=""/>
              <a:defRPr/>
            </a:pPr>
            <a:endParaRPr lang="en-US"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fontAlgn="auto">
              <a:spcAft>
                <a:spcPts val="0"/>
              </a:spcAft>
              <a:defRPr/>
            </a:pPr>
            <a:r>
              <a:rPr lang="en-US" b="1" dirty="0" smtClean="0">
                <a:solidFill>
                  <a:schemeClr val="tx2">
                    <a:satMod val="200000"/>
                  </a:schemeClr>
                </a:solidFill>
                <a:latin typeface="Arial" pitchFamily="34" charset="0"/>
                <a:cs typeface="Arial" pitchFamily="34" charset="0"/>
              </a:rPr>
              <a:t>Summary of Operations - Coal</a:t>
            </a:r>
            <a:endParaRPr lang="en-US" b="1" dirty="0">
              <a:solidFill>
                <a:schemeClr val="tx2">
                  <a:satMod val="200000"/>
                </a:schemeClr>
              </a:solidFill>
              <a:latin typeface="Arial" pitchFamily="34" charset="0"/>
              <a:cs typeface="Arial" pitchFamily="34" charset="0"/>
            </a:endParaRPr>
          </a:p>
        </p:txBody>
      </p:sp>
      <p:sp>
        <p:nvSpPr>
          <p:cNvPr id="3" name="Content Placeholder 2"/>
          <p:cNvSpPr>
            <a:spLocks noGrp="1"/>
          </p:cNvSpPr>
          <p:nvPr>
            <p:ph idx="1"/>
          </p:nvPr>
        </p:nvSpPr>
        <p:spPr>
          <a:xfrm>
            <a:off x="914400" y="1784350"/>
            <a:ext cx="8229600" cy="5073650"/>
          </a:xfrm>
        </p:spPr>
        <p:txBody>
          <a:bodyPr>
            <a:normAutofit fontScale="62500" lnSpcReduction="20000"/>
          </a:bodyPr>
          <a:lstStyle/>
          <a:p>
            <a:pPr marL="411480" fontAlgn="auto">
              <a:spcAft>
                <a:spcPts val="0"/>
              </a:spcAft>
              <a:buFont typeface="Wingdings"/>
              <a:buChar char=""/>
              <a:defRPr/>
            </a:pPr>
            <a:r>
              <a:rPr lang="en-US" sz="2900" b="1" dirty="0" smtClean="0">
                <a:latin typeface="Arial" pitchFamily="34" charset="0"/>
                <a:cs typeface="Arial" pitchFamily="34" charset="0"/>
                <a:sym typeface="Wingdings" pitchFamily="2" charset="2"/>
              </a:rPr>
              <a:t>Elkview Operations</a:t>
            </a:r>
            <a:r>
              <a:rPr lang="en-US" sz="2900" dirty="0" smtClean="0">
                <a:latin typeface="Arial" pitchFamily="34" charset="0"/>
                <a:cs typeface="Arial" pitchFamily="34" charset="0"/>
                <a:sym typeface="Wingdings" pitchFamily="2" charset="2"/>
              </a:rPr>
              <a:t></a:t>
            </a:r>
          </a:p>
          <a:p>
            <a:pPr marL="740664" lvl="1" fontAlgn="auto">
              <a:spcAft>
                <a:spcPts val="0"/>
              </a:spcAft>
              <a:buFont typeface="Wingdings"/>
              <a:buChar char=""/>
              <a:defRPr/>
            </a:pPr>
            <a:r>
              <a:rPr lang="en-US" sz="2900" dirty="0" smtClean="0">
                <a:latin typeface="Arial" pitchFamily="34" charset="0"/>
                <a:cs typeface="Arial" pitchFamily="34" charset="0"/>
                <a:sym typeface="Wingdings" pitchFamily="2" charset="2"/>
              </a:rPr>
              <a:t>Open-pit coal mine located in southeastern B.C.</a:t>
            </a:r>
          </a:p>
          <a:p>
            <a:pPr marL="740664" lvl="1" fontAlgn="auto">
              <a:spcAft>
                <a:spcPts val="0"/>
              </a:spcAft>
              <a:buFont typeface="Wingdings"/>
              <a:buChar char=""/>
              <a:defRPr/>
            </a:pPr>
            <a:r>
              <a:rPr lang="en-US" sz="2900" dirty="0" smtClean="0">
                <a:latin typeface="Arial" pitchFamily="34" charset="0"/>
                <a:cs typeface="Arial" pitchFamily="34" charset="0"/>
                <a:sym typeface="Wingdings" pitchFamily="2" charset="2"/>
              </a:rPr>
              <a:t>95% partnership; 5% split equally between Nippon Steel Corporation and POSCO</a:t>
            </a:r>
          </a:p>
          <a:p>
            <a:pPr marL="740664" lvl="1" fontAlgn="auto">
              <a:spcAft>
                <a:spcPts val="0"/>
              </a:spcAft>
              <a:buFont typeface="Wingdings"/>
              <a:buChar char=""/>
              <a:defRPr/>
            </a:pPr>
            <a:r>
              <a:rPr lang="en-US" sz="2900" dirty="0" smtClean="0">
                <a:latin typeface="Arial" pitchFamily="34" charset="0"/>
                <a:cs typeface="Arial" pitchFamily="34" charset="0"/>
                <a:sym typeface="Wingdings" pitchFamily="2" charset="2"/>
              </a:rPr>
              <a:t>Mine has 27,054 hectares of coal lands; 3,599 hectares have been mined or are scheduled to be</a:t>
            </a:r>
          </a:p>
          <a:p>
            <a:pPr marL="740664" lvl="1" fontAlgn="auto">
              <a:spcAft>
                <a:spcPts val="0"/>
              </a:spcAft>
              <a:buFont typeface="Wingdings"/>
              <a:buChar char=""/>
              <a:defRPr/>
            </a:pPr>
            <a:r>
              <a:rPr lang="en-US" sz="2900" dirty="0" smtClean="0">
                <a:latin typeface="Arial" pitchFamily="34" charset="0"/>
                <a:cs typeface="Arial" pitchFamily="34" charset="0"/>
                <a:sym typeface="Wingdings" pitchFamily="2" charset="2"/>
              </a:rPr>
              <a:t>Primarily high-quality mid-volatile hard coking coal; some lower grade coking coal</a:t>
            </a:r>
          </a:p>
          <a:p>
            <a:pPr marL="740664" lvl="1" fontAlgn="auto">
              <a:spcAft>
                <a:spcPts val="0"/>
              </a:spcAft>
              <a:buFont typeface="Wingdings"/>
              <a:buChar char=""/>
              <a:defRPr/>
            </a:pPr>
            <a:r>
              <a:rPr lang="en-US" sz="2900" dirty="0" smtClean="0">
                <a:latin typeface="Arial" pitchFamily="34" charset="0"/>
                <a:cs typeface="Arial" pitchFamily="34" charset="0"/>
                <a:sym typeface="Wingdings" pitchFamily="2" charset="2"/>
              </a:rPr>
              <a:t>Current annual production capacities of the mine and preparation plant are 5.6 and 6.5 million </a:t>
            </a:r>
            <a:r>
              <a:rPr lang="en-US" sz="2900" dirty="0" err="1" smtClean="0">
                <a:latin typeface="Arial" pitchFamily="34" charset="0"/>
                <a:cs typeface="Arial" pitchFamily="34" charset="0"/>
                <a:sym typeface="Wingdings" pitchFamily="2" charset="2"/>
              </a:rPr>
              <a:t>tonnes</a:t>
            </a:r>
            <a:r>
              <a:rPr lang="en-US" sz="2900" dirty="0" smtClean="0">
                <a:latin typeface="Arial" pitchFamily="34" charset="0"/>
                <a:cs typeface="Arial" pitchFamily="34" charset="0"/>
                <a:sym typeface="Wingdings" pitchFamily="2" charset="2"/>
              </a:rPr>
              <a:t> of clean coal, respectively</a:t>
            </a:r>
          </a:p>
          <a:p>
            <a:pPr marL="740664" lvl="1" fontAlgn="auto">
              <a:spcAft>
                <a:spcPts val="0"/>
              </a:spcAft>
              <a:buFont typeface="Wingdings"/>
              <a:buChar char=""/>
              <a:defRPr/>
            </a:pPr>
            <a:r>
              <a:rPr lang="en-US" sz="2900" dirty="0" smtClean="0">
                <a:latin typeface="Arial" pitchFamily="34" charset="0"/>
                <a:cs typeface="Arial" pitchFamily="34" charset="0"/>
                <a:sym typeface="Wingdings" pitchFamily="2" charset="2"/>
              </a:rPr>
              <a:t>Mine life of approximately 55 years at 2009 production rates</a:t>
            </a:r>
          </a:p>
          <a:p>
            <a:pPr marL="411480" fontAlgn="auto">
              <a:spcAft>
                <a:spcPts val="0"/>
              </a:spcAft>
              <a:buFont typeface="Wingdings"/>
              <a:buChar char=""/>
              <a:defRPr/>
            </a:pPr>
            <a:r>
              <a:rPr lang="en-US" sz="2900" b="1" dirty="0" smtClean="0">
                <a:latin typeface="Arial" pitchFamily="34" charset="0"/>
                <a:cs typeface="Arial" pitchFamily="34" charset="0"/>
                <a:sym typeface="Wingdings" pitchFamily="2" charset="2"/>
              </a:rPr>
              <a:t>Fording River Operations</a:t>
            </a:r>
            <a:r>
              <a:rPr lang="en-US" sz="2900" dirty="0" smtClean="0">
                <a:latin typeface="Arial" pitchFamily="34" charset="0"/>
                <a:cs typeface="Arial" pitchFamily="34" charset="0"/>
                <a:sym typeface="Wingdings" pitchFamily="2" charset="2"/>
              </a:rPr>
              <a:t></a:t>
            </a:r>
          </a:p>
          <a:p>
            <a:pPr marL="740664" lvl="1" fontAlgn="auto">
              <a:spcAft>
                <a:spcPts val="0"/>
              </a:spcAft>
              <a:buFont typeface="Wingdings"/>
              <a:buChar char=""/>
              <a:defRPr/>
            </a:pPr>
            <a:r>
              <a:rPr lang="en-US" sz="2900" dirty="0" smtClean="0">
                <a:latin typeface="Arial" pitchFamily="34" charset="0"/>
                <a:cs typeface="Arial" pitchFamily="34" charset="0"/>
                <a:sym typeface="Wingdings" pitchFamily="2" charset="2"/>
              </a:rPr>
              <a:t>Located in southeastern B.C.</a:t>
            </a:r>
          </a:p>
          <a:p>
            <a:pPr marL="740664" lvl="1" fontAlgn="auto">
              <a:spcAft>
                <a:spcPts val="0"/>
              </a:spcAft>
              <a:buFont typeface="Wingdings"/>
              <a:buChar char=""/>
              <a:defRPr/>
            </a:pPr>
            <a:r>
              <a:rPr lang="en-US" sz="2900" dirty="0" smtClean="0">
                <a:latin typeface="Arial" pitchFamily="34" charset="0"/>
                <a:cs typeface="Arial" pitchFamily="34" charset="0"/>
                <a:sym typeface="Wingdings" pitchFamily="2" charset="2"/>
              </a:rPr>
              <a:t>Mine has 20,304 hectares of coal lands; 4,263 have been mined or are scheduled to be</a:t>
            </a:r>
          </a:p>
          <a:p>
            <a:pPr marL="740664" lvl="1" fontAlgn="auto">
              <a:spcAft>
                <a:spcPts val="0"/>
              </a:spcAft>
              <a:buFont typeface="Wingdings"/>
              <a:buChar char=""/>
              <a:defRPr/>
            </a:pPr>
            <a:r>
              <a:rPr lang="en-US" sz="2900" dirty="0" smtClean="0">
                <a:latin typeface="Arial" pitchFamily="34" charset="0"/>
                <a:cs typeface="Arial" pitchFamily="34" charset="0"/>
                <a:sym typeface="Wingdings" pitchFamily="2" charset="2"/>
              </a:rPr>
              <a:t>Primarily metallurgical coal; some thermal</a:t>
            </a:r>
          </a:p>
          <a:p>
            <a:pPr marL="740664" lvl="1" fontAlgn="auto">
              <a:spcAft>
                <a:spcPts val="0"/>
              </a:spcAft>
              <a:buFont typeface="Wingdings"/>
              <a:buChar char=""/>
              <a:defRPr/>
            </a:pPr>
            <a:r>
              <a:rPr lang="en-US" sz="2900" dirty="0" smtClean="0">
                <a:latin typeface="Arial" pitchFamily="34" charset="0"/>
                <a:cs typeface="Arial" pitchFamily="34" charset="0"/>
                <a:sym typeface="Wingdings" pitchFamily="2" charset="2"/>
              </a:rPr>
              <a:t>Current annual production capacities of the mine and preparation plant are 8 and 10 million </a:t>
            </a:r>
            <a:r>
              <a:rPr lang="en-US" sz="2900" dirty="0" err="1" smtClean="0">
                <a:latin typeface="Arial" pitchFamily="34" charset="0"/>
                <a:cs typeface="Arial" pitchFamily="34" charset="0"/>
                <a:sym typeface="Wingdings" pitchFamily="2" charset="2"/>
              </a:rPr>
              <a:t>tonnes</a:t>
            </a:r>
            <a:r>
              <a:rPr lang="en-US" sz="2900" dirty="0" smtClean="0">
                <a:latin typeface="Arial" pitchFamily="34" charset="0"/>
                <a:cs typeface="Arial" pitchFamily="34" charset="0"/>
                <a:sym typeface="Wingdings" pitchFamily="2" charset="2"/>
              </a:rPr>
              <a:t> of clean coal, respectively</a:t>
            </a:r>
          </a:p>
          <a:p>
            <a:pPr marL="740664" lvl="1" fontAlgn="auto">
              <a:spcAft>
                <a:spcPts val="0"/>
              </a:spcAft>
              <a:buFont typeface="Wingdings"/>
              <a:buChar char=""/>
              <a:defRPr/>
            </a:pPr>
            <a:r>
              <a:rPr lang="en-US" sz="2900" dirty="0" smtClean="0">
                <a:latin typeface="Arial" pitchFamily="34" charset="0"/>
                <a:cs typeface="Arial" pitchFamily="34" charset="0"/>
                <a:sym typeface="Wingdings" pitchFamily="2" charset="2"/>
              </a:rPr>
              <a:t>Mine life of approximately 41 years at 2009 production rates</a:t>
            </a:r>
          </a:p>
          <a:p>
            <a:pPr marL="411480" fontAlgn="auto">
              <a:spcAft>
                <a:spcPts val="0"/>
              </a:spcAft>
              <a:buFont typeface="Wingdings"/>
              <a:buChar char=""/>
              <a:defRPr/>
            </a:pPr>
            <a:endParaRPr lang="en-US" dirty="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fontAlgn="auto">
              <a:spcAft>
                <a:spcPts val="0"/>
              </a:spcAft>
              <a:defRPr/>
            </a:pPr>
            <a:r>
              <a:rPr lang="en-US" b="1" dirty="0" smtClean="0">
                <a:solidFill>
                  <a:schemeClr val="tx2">
                    <a:satMod val="200000"/>
                  </a:schemeClr>
                </a:solidFill>
                <a:latin typeface="Arial" pitchFamily="34" charset="0"/>
                <a:cs typeface="Arial" pitchFamily="34" charset="0"/>
              </a:rPr>
              <a:t>Summary of Operations - Coal</a:t>
            </a:r>
            <a:endParaRPr lang="en-US" b="1" dirty="0">
              <a:solidFill>
                <a:schemeClr val="tx2">
                  <a:satMod val="200000"/>
                </a:schemeClr>
              </a:solidFill>
              <a:latin typeface="Arial" pitchFamily="34" charset="0"/>
              <a:cs typeface="Arial" pitchFamily="34" charset="0"/>
            </a:endParaRPr>
          </a:p>
        </p:txBody>
      </p:sp>
      <p:sp>
        <p:nvSpPr>
          <p:cNvPr id="3" name="Content Placeholder 2"/>
          <p:cNvSpPr>
            <a:spLocks noGrp="1"/>
          </p:cNvSpPr>
          <p:nvPr>
            <p:ph idx="1"/>
          </p:nvPr>
        </p:nvSpPr>
        <p:spPr>
          <a:xfrm>
            <a:off x="914400" y="1784350"/>
            <a:ext cx="7924800" cy="4921250"/>
          </a:xfrm>
        </p:spPr>
        <p:txBody>
          <a:bodyPr>
            <a:normAutofit fontScale="55000" lnSpcReduction="20000"/>
          </a:bodyPr>
          <a:lstStyle/>
          <a:p>
            <a:pPr marL="411480" fontAlgn="auto">
              <a:spcAft>
                <a:spcPts val="0"/>
              </a:spcAft>
              <a:buFont typeface="Wingdings"/>
              <a:buChar char=""/>
              <a:defRPr/>
            </a:pPr>
            <a:r>
              <a:rPr lang="en-US" sz="3300" b="1" dirty="0" err="1" smtClean="0">
                <a:latin typeface="Arial" pitchFamily="34" charset="0"/>
                <a:cs typeface="Arial" pitchFamily="34" charset="0"/>
                <a:sym typeface="Wingdings" pitchFamily="2" charset="2"/>
              </a:rPr>
              <a:t>Greenhills</a:t>
            </a:r>
            <a:r>
              <a:rPr lang="en-US" sz="3300" b="1" dirty="0" smtClean="0">
                <a:latin typeface="Arial" pitchFamily="34" charset="0"/>
                <a:cs typeface="Arial" pitchFamily="34" charset="0"/>
                <a:sym typeface="Wingdings" pitchFamily="2" charset="2"/>
              </a:rPr>
              <a:t> Operations</a:t>
            </a:r>
            <a:r>
              <a:rPr lang="en-US" sz="3300" dirty="0" smtClean="0">
                <a:latin typeface="Arial" pitchFamily="34" charset="0"/>
                <a:cs typeface="Arial" pitchFamily="34" charset="0"/>
                <a:sym typeface="Wingdings" pitchFamily="2" charset="2"/>
              </a:rPr>
              <a:t></a:t>
            </a:r>
          </a:p>
          <a:p>
            <a:pPr marL="740664" lvl="1" fontAlgn="auto">
              <a:spcAft>
                <a:spcPts val="0"/>
              </a:spcAft>
              <a:buFont typeface="Wingdings"/>
              <a:buChar char=""/>
              <a:defRPr/>
            </a:pPr>
            <a:r>
              <a:rPr lang="en-US" sz="3300" dirty="0" smtClean="0">
                <a:latin typeface="Arial" pitchFamily="34" charset="0"/>
                <a:cs typeface="Arial" pitchFamily="34" charset="0"/>
                <a:sym typeface="Wingdings" pitchFamily="2" charset="2"/>
              </a:rPr>
              <a:t>Located in southeastern B.C.</a:t>
            </a:r>
          </a:p>
          <a:p>
            <a:pPr marL="740664" lvl="1" fontAlgn="auto">
              <a:spcAft>
                <a:spcPts val="0"/>
              </a:spcAft>
              <a:buFont typeface="Wingdings"/>
              <a:buChar char=""/>
              <a:defRPr/>
            </a:pPr>
            <a:r>
              <a:rPr lang="en-US" sz="3300" dirty="0" smtClean="0">
                <a:latin typeface="Arial" pitchFamily="34" charset="0"/>
                <a:cs typeface="Arial" pitchFamily="34" charset="0"/>
                <a:sym typeface="Wingdings" pitchFamily="2" charset="2"/>
              </a:rPr>
              <a:t>Mine has 11,806 hectares of coal lands; 2,265 have been mined or are scheduled to be</a:t>
            </a:r>
          </a:p>
          <a:p>
            <a:pPr marL="740664" lvl="1" fontAlgn="auto">
              <a:spcAft>
                <a:spcPts val="0"/>
              </a:spcAft>
              <a:buFont typeface="Wingdings"/>
              <a:buChar char=""/>
              <a:defRPr/>
            </a:pPr>
            <a:r>
              <a:rPr lang="en-US" sz="3300" dirty="0" smtClean="0">
                <a:latin typeface="Arial" pitchFamily="34" charset="0"/>
                <a:cs typeface="Arial" pitchFamily="34" charset="0"/>
                <a:sym typeface="Wingdings" pitchFamily="2" charset="2"/>
              </a:rPr>
              <a:t>80% interest; 20% owned by POSCAN</a:t>
            </a:r>
          </a:p>
          <a:p>
            <a:pPr marL="740664" lvl="1" fontAlgn="auto">
              <a:spcAft>
                <a:spcPts val="0"/>
              </a:spcAft>
              <a:buFont typeface="Wingdings"/>
              <a:buChar char=""/>
              <a:defRPr/>
            </a:pPr>
            <a:r>
              <a:rPr lang="en-US" sz="3300" dirty="0" smtClean="0">
                <a:latin typeface="Arial" pitchFamily="34" charset="0"/>
                <a:cs typeface="Arial" pitchFamily="34" charset="0"/>
                <a:sym typeface="Wingdings" pitchFamily="2" charset="2"/>
              </a:rPr>
              <a:t>Primarily metallurgical coal; some thermal</a:t>
            </a:r>
          </a:p>
          <a:p>
            <a:pPr marL="740664" lvl="1" fontAlgn="auto">
              <a:spcAft>
                <a:spcPts val="0"/>
              </a:spcAft>
              <a:buFont typeface="Wingdings"/>
              <a:buChar char=""/>
              <a:defRPr/>
            </a:pPr>
            <a:r>
              <a:rPr lang="en-US" sz="3300" dirty="0" smtClean="0">
                <a:latin typeface="Arial" pitchFamily="34" charset="0"/>
                <a:cs typeface="Arial" pitchFamily="34" charset="0"/>
                <a:sym typeface="Wingdings" pitchFamily="2" charset="2"/>
              </a:rPr>
              <a:t>Current annual production capacities of the mine and preparation plant (on a 100% basis) are 4 and 4.5 million </a:t>
            </a:r>
            <a:r>
              <a:rPr lang="en-US" sz="3300" dirty="0" err="1" smtClean="0">
                <a:latin typeface="Arial" pitchFamily="34" charset="0"/>
                <a:cs typeface="Arial" pitchFamily="34" charset="0"/>
                <a:sym typeface="Wingdings" pitchFamily="2" charset="2"/>
              </a:rPr>
              <a:t>tonnes</a:t>
            </a:r>
            <a:r>
              <a:rPr lang="en-US" sz="3300" dirty="0" smtClean="0">
                <a:latin typeface="Arial" pitchFamily="34" charset="0"/>
                <a:cs typeface="Arial" pitchFamily="34" charset="0"/>
                <a:sym typeface="Wingdings" pitchFamily="2" charset="2"/>
              </a:rPr>
              <a:t> of clean coal, respectively</a:t>
            </a:r>
          </a:p>
          <a:p>
            <a:pPr marL="740664" lvl="1" fontAlgn="auto">
              <a:spcAft>
                <a:spcPts val="0"/>
              </a:spcAft>
              <a:buFont typeface="Wingdings"/>
              <a:buChar char=""/>
              <a:defRPr/>
            </a:pPr>
            <a:r>
              <a:rPr lang="en-US" sz="3300" dirty="0" smtClean="0">
                <a:latin typeface="Arial" pitchFamily="34" charset="0"/>
                <a:cs typeface="Arial" pitchFamily="34" charset="0"/>
                <a:sym typeface="Wingdings" pitchFamily="2" charset="2"/>
              </a:rPr>
              <a:t>Mine life of approximately 25 years at 2009 production rates</a:t>
            </a:r>
          </a:p>
          <a:p>
            <a:pPr marL="411480" fontAlgn="auto">
              <a:spcAft>
                <a:spcPts val="0"/>
              </a:spcAft>
              <a:buFont typeface="Wingdings"/>
              <a:buChar char=""/>
              <a:defRPr/>
            </a:pPr>
            <a:r>
              <a:rPr lang="en-US" sz="3300" b="1" dirty="0" smtClean="0">
                <a:latin typeface="Arial" pitchFamily="34" charset="0"/>
                <a:cs typeface="Arial" pitchFamily="34" charset="0"/>
                <a:sym typeface="Wingdings" pitchFamily="2" charset="2"/>
              </a:rPr>
              <a:t>Line Creek Operations</a:t>
            </a:r>
            <a:r>
              <a:rPr lang="en-US" sz="3300" dirty="0" smtClean="0">
                <a:latin typeface="Arial" pitchFamily="34" charset="0"/>
                <a:cs typeface="Arial" pitchFamily="34" charset="0"/>
                <a:sym typeface="Wingdings" pitchFamily="2" charset="2"/>
              </a:rPr>
              <a:t></a:t>
            </a:r>
          </a:p>
          <a:p>
            <a:pPr marL="740664" lvl="1" fontAlgn="auto">
              <a:spcAft>
                <a:spcPts val="0"/>
              </a:spcAft>
              <a:buFont typeface="Wingdings"/>
              <a:buChar char=""/>
              <a:defRPr/>
            </a:pPr>
            <a:r>
              <a:rPr lang="en-US" sz="3300" dirty="0" smtClean="0">
                <a:latin typeface="Arial" pitchFamily="34" charset="0"/>
                <a:cs typeface="Arial" pitchFamily="34" charset="0"/>
                <a:sym typeface="Wingdings" pitchFamily="2" charset="2"/>
              </a:rPr>
              <a:t>Located in southeastern B.C.</a:t>
            </a:r>
          </a:p>
          <a:p>
            <a:pPr marL="740664" lvl="1" fontAlgn="auto">
              <a:spcAft>
                <a:spcPts val="0"/>
              </a:spcAft>
              <a:buFont typeface="Wingdings"/>
              <a:buChar char=""/>
              <a:defRPr/>
            </a:pPr>
            <a:r>
              <a:rPr lang="en-US" sz="3300" dirty="0" smtClean="0">
                <a:latin typeface="Arial" pitchFamily="34" charset="0"/>
                <a:cs typeface="Arial" pitchFamily="34" charset="0"/>
                <a:sym typeface="Wingdings" pitchFamily="2" charset="2"/>
              </a:rPr>
              <a:t>Mine has 8,183 hectares of coal lands; 2,267 have been mined or are scheduled to be</a:t>
            </a:r>
          </a:p>
          <a:p>
            <a:pPr marL="740664" lvl="1" fontAlgn="auto">
              <a:spcAft>
                <a:spcPts val="0"/>
              </a:spcAft>
              <a:buFont typeface="Wingdings"/>
              <a:buChar char=""/>
              <a:defRPr/>
            </a:pPr>
            <a:r>
              <a:rPr lang="en-US" sz="3300" dirty="0" smtClean="0">
                <a:latin typeface="Arial" pitchFamily="34" charset="0"/>
                <a:cs typeface="Arial" pitchFamily="34" charset="0"/>
                <a:sym typeface="Wingdings" pitchFamily="2" charset="2"/>
              </a:rPr>
              <a:t>Produces metallurgical and thermal coal</a:t>
            </a:r>
          </a:p>
          <a:p>
            <a:pPr marL="740664" lvl="1" fontAlgn="auto">
              <a:spcAft>
                <a:spcPts val="0"/>
              </a:spcAft>
              <a:buFont typeface="Wingdings"/>
              <a:buChar char=""/>
              <a:defRPr/>
            </a:pPr>
            <a:r>
              <a:rPr lang="en-US" sz="3300" dirty="0" smtClean="0">
                <a:latin typeface="Arial" pitchFamily="34" charset="0"/>
                <a:cs typeface="Arial" pitchFamily="34" charset="0"/>
                <a:sym typeface="Wingdings" pitchFamily="2" charset="2"/>
              </a:rPr>
              <a:t>Current annual production capacities of the mine and preparation plant are 2.5 and 3.5 million </a:t>
            </a:r>
            <a:r>
              <a:rPr lang="en-US" sz="3300" dirty="0" err="1" smtClean="0">
                <a:latin typeface="Arial" pitchFamily="34" charset="0"/>
                <a:cs typeface="Arial" pitchFamily="34" charset="0"/>
                <a:sym typeface="Wingdings" pitchFamily="2" charset="2"/>
              </a:rPr>
              <a:t>tonnes</a:t>
            </a:r>
            <a:r>
              <a:rPr lang="en-US" sz="3300" dirty="0" smtClean="0">
                <a:latin typeface="Arial" pitchFamily="34" charset="0"/>
                <a:cs typeface="Arial" pitchFamily="34" charset="0"/>
                <a:sym typeface="Wingdings" pitchFamily="2" charset="2"/>
              </a:rPr>
              <a:t> of clean coal, respectively</a:t>
            </a:r>
          </a:p>
          <a:p>
            <a:pPr marL="740664" lvl="1" fontAlgn="auto">
              <a:spcAft>
                <a:spcPts val="0"/>
              </a:spcAft>
              <a:buFont typeface="Wingdings"/>
              <a:buChar char=""/>
              <a:defRPr/>
            </a:pPr>
            <a:r>
              <a:rPr lang="en-US" sz="3300" dirty="0" smtClean="0">
                <a:latin typeface="Arial" pitchFamily="34" charset="0"/>
                <a:cs typeface="Arial" pitchFamily="34" charset="0"/>
                <a:sym typeface="Wingdings" pitchFamily="2" charset="2"/>
              </a:rPr>
              <a:t>Mine life of approximately 10 years at 2009 production rates</a:t>
            </a:r>
          </a:p>
          <a:p>
            <a:pPr marL="740664" lvl="1" fontAlgn="auto">
              <a:spcAft>
                <a:spcPts val="0"/>
              </a:spcAft>
              <a:buFont typeface="Wingdings"/>
              <a:buChar char=""/>
              <a:defRPr/>
            </a:pPr>
            <a:endParaRPr lang="en-US" dirty="0" smtClean="0">
              <a:sym typeface="Wingdings" pitchFamily="2" charset="2"/>
            </a:endParaRPr>
          </a:p>
          <a:p>
            <a:pPr marL="740664" lvl="1" fontAlgn="auto">
              <a:spcAft>
                <a:spcPts val="0"/>
              </a:spcAft>
              <a:buFont typeface="Wingdings"/>
              <a:buChar char=""/>
              <a:defRPr/>
            </a:pPr>
            <a:endParaRPr lang="en-US" dirty="0" smtClean="0">
              <a:sym typeface="Wingdings" pitchFamily="2" charset="2"/>
            </a:endParaRPr>
          </a:p>
          <a:p>
            <a:pPr marL="740664" lvl="1" fontAlgn="auto">
              <a:spcAft>
                <a:spcPts val="0"/>
              </a:spcAft>
              <a:buFont typeface="Wingdings"/>
              <a:buChar char=""/>
              <a:defRPr/>
            </a:pPr>
            <a:endParaRPr lang="en-US" dirty="0" smtClean="0">
              <a:sym typeface="Wingdings" pitchFamily="2" charset="2"/>
            </a:endParaRPr>
          </a:p>
          <a:p>
            <a:pPr marL="740664" lvl="1" fontAlgn="auto">
              <a:spcAft>
                <a:spcPts val="0"/>
              </a:spcAft>
              <a:buFont typeface="Wingdings"/>
              <a:buChar char=""/>
              <a:defRPr/>
            </a:pPr>
            <a:endParaRPr lang="en-US" dirty="0" smtClean="0">
              <a:sym typeface="Wingdings" pitchFamily="2" charset="2"/>
            </a:endParaRPr>
          </a:p>
          <a:p>
            <a:pPr marL="740664" lvl="1" fontAlgn="auto">
              <a:spcAft>
                <a:spcPts val="0"/>
              </a:spcAft>
              <a:buFont typeface="Wingdings"/>
              <a:buChar char=""/>
              <a:defRPr/>
            </a:pPr>
            <a:endParaRPr lang="en-US" dirty="0" smtClean="0">
              <a:sym typeface="Wingdings" pitchFamily="2" charset="2"/>
            </a:endParaRPr>
          </a:p>
          <a:p>
            <a:pPr marL="740664" lvl="1" fontAlgn="auto">
              <a:spcAft>
                <a:spcPts val="0"/>
              </a:spcAft>
              <a:buFont typeface="Wingdings"/>
              <a:buChar char=""/>
              <a:defRPr/>
            </a:pPr>
            <a:endParaRPr lang="en-US" dirty="0" smtClean="0">
              <a:sym typeface="Wingdings" pitchFamily="2" charset="2"/>
            </a:endParaRPr>
          </a:p>
          <a:p>
            <a:pPr marL="411480" fontAlgn="auto">
              <a:spcAft>
                <a:spcPts val="0"/>
              </a:spcAft>
              <a:buFont typeface="Wingdings"/>
              <a:buChar char=""/>
              <a:defRPr/>
            </a:pPr>
            <a:endParaRPr lang="en-US"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12763"/>
            <a:ext cx="8077200" cy="914400"/>
          </a:xfrm>
        </p:spPr>
        <p:txBody>
          <a:bodyPr/>
          <a:lstStyle/>
          <a:p>
            <a:pPr algn="ctr" fontAlgn="auto">
              <a:spcAft>
                <a:spcPts val="0"/>
              </a:spcAft>
              <a:defRPr/>
            </a:pPr>
            <a:r>
              <a:rPr lang="en-US" b="1" dirty="0" smtClean="0">
                <a:solidFill>
                  <a:schemeClr val="tx2">
                    <a:satMod val="200000"/>
                  </a:schemeClr>
                </a:solidFill>
                <a:latin typeface="Arial" pitchFamily="34" charset="0"/>
                <a:cs typeface="Arial" pitchFamily="34" charset="0"/>
              </a:rPr>
              <a:t>Summary of Operations - Copper</a:t>
            </a:r>
            <a:endParaRPr lang="en-US" b="1" dirty="0">
              <a:solidFill>
                <a:schemeClr val="tx2">
                  <a:satMod val="200000"/>
                </a:schemeClr>
              </a:solidFill>
              <a:latin typeface="Arial" pitchFamily="34" charset="0"/>
              <a:cs typeface="Arial" pitchFamily="34" charset="0"/>
            </a:endParaRPr>
          </a:p>
        </p:txBody>
      </p:sp>
      <p:sp>
        <p:nvSpPr>
          <p:cNvPr id="139266" name="Content Placeholder 2"/>
          <p:cNvSpPr>
            <a:spLocks noGrp="1"/>
          </p:cNvSpPr>
          <p:nvPr>
            <p:ph idx="1"/>
          </p:nvPr>
        </p:nvSpPr>
        <p:spPr>
          <a:xfrm>
            <a:off x="609600" y="1524000"/>
            <a:ext cx="4267200" cy="4768850"/>
          </a:xfrm>
        </p:spPr>
        <p:txBody>
          <a:bodyPr/>
          <a:lstStyle/>
          <a:p>
            <a:r>
              <a:rPr lang="en-US" sz="1800" smtClean="0">
                <a:latin typeface="Arial" charset="0"/>
                <a:cs typeface="Arial" charset="0"/>
              </a:rPr>
              <a:t>Highland Valley Copper</a:t>
            </a:r>
            <a:r>
              <a:rPr lang="en-US" sz="1800" smtClean="0">
                <a:latin typeface="Arial" charset="0"/>
                <a:cs typeface="Arial" charset="0"/>
                <a:sym typeface="Wingdings" pitchFamily="2" charset="2"/>
              </a:rPr>
              <a:t></a:t>
            </a:r>
          </a:p>
          <a:p>
            <a:pPr lvl="1"/>
            <a:r>
              <a:rPr lang="en-US" sz="1800" smtClean="0">
                <a:latin typeface="Arial" charset="0"/>
                <a:cs typeface="Arial" charset="0"/>
                <a:sym typeface="Wingdings" pitchFamily="2" charset="2"/>
              </a:rPr>
              <a:t>Open pit mine located near Kamloops, B.C.</a:t>
            </a:r>
          </a:p>
          <a:p>
            <a:pPr lvl="1"/>
            <a:r>
              <a:rPr lang="en-US" sz="1800" smtClean="0">
                <a:latin typeface="Arial" charset="0"/>
                <a:cs typeface="Arial" charset="0"/>
                <a:sym typeface="Wingdings" pitchFamily="2" charset="2"/>
              </a:rPr>
              <a:t>97.5% interest</a:t>
            </a:r>
          </a:p>
          <a:p>
            <a:pPr lvl="1"/>
            <a:r>
              <a:rPr lang="en-US" sz="1800" smtClean="0">
                <a:latin typeface="Arial" charset="0"/>
                <a:cs typeface="Arial" charset="0"/>
                <a:sym typeface="Wingdings" pitchFamily="2" charset="2"/>
              </a:rPr>
              <a:t>Produces copper as well as significant quantities of molybdenum</a:t>
            </a:r>
          </a:p>
          <a:p>
            <a:pPr lvl="1"/>
            <a:r>
              <a:rPr lang="en-US" sz="1800" smtClean="0">
                <a:latin typeface="Arial" charset="0"/>
                <a:cs typeface="Arial" charset="0"/>
                <a:sym typeface="Wingdings" pitchFamily="2" charset="2"/>
              </a:rPr>
              <a:t>Two-stage mine expansion underway; expected to increase mine life to 2020</a:t>
            </a:r>
          </a:p>
          <a:p>
            <a:pPr lvl="1"/>
            <a:endParaRPr lang="en-US" sz="1800" smtClean="0">
              <a:sym typeface="Wingdings" pitchFamily="2" charset="2"/>
            </a:endParaRPr>
          </a:p>
          <a:p>
            <a:pPr lvl="1"/>
            <a:endParaRPr lang="en-US" sz="1800" smtClean="0"/>
          </a:p>
        </p:txBody>
      </p:sp>
      <p:pic>
        <p:nvPicPr>
          <p:cNvPr id="139267" name="Picture 3"/>
          <p:cNvPicPr>
            <a:picLocks noChangeAspect="1" noChangeArrowheads="1"/>
          </p:cNvPicPr>
          <p:nvPr/>
        </p:nvPicPr>
        <p:blipFill>
          <a:blip r:embed="rId3" cstate="print"/>
          <a:srcRect/>
          <a:stretch>
            <a:fillRect/>
          </a:stretch>
        </p:blipFill>
        <p:spPr bwMode="auto">
          <a:xfrm>
            <a:off x="5181600" y="1828800"/>
            <a:ext cx="3810000" cy="3713163"/>
          </a:xfrm>
          <a:prstGeom prst="rect">
            <a:avLst/>
          </a:prstGeom>
          <a:noFill/>
          <a:ln w="9525">
            <a:noFill/>
            <a:miter lim="800000"/>
            <a:headEnd/>
            <a:tailEnd/>
          </a:ln>
        </p:spPr>
      </p:pic>
      <p:sp>
        <p:nvSpPr>
          <p:cNvPr id="5" name="Rounded Rectangle 4"/>
          <p:cNvSpPr/>
          <p:nvPr/>
        </p:nvSpPr>
        <p:spPr>
          <a:xfrm>
            <a:off x="5334000" y="3124200"/>
            <a:ext cx="3657600" cy="201613"/>
          </a:xfrm>
          <a:prstGeom prst="round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p:cNvSpPr>
          <p:nvPr>
            <p:ph type="title" idx="4294967295"/>
          </p:nvPr>
        </p:nvSpPr>
        <p:spPr bwMode="auto"/>
        <p:txBody>
          <a:bodyPr wrap="square" lIns="91440" tIns="45720" rIns="91440" bIns="45720" numCol="1" anchorCtr="0" compatLnSpc="1">
            <a:prstTxWarp prst="textNoShape">
              <a:avLst/>
            </a:prstTxWarp>
          </a:bodyPr>
          <a:lstStyle/>
          <a:p>
            <a:pPr algn="ctr" fontAlgn="auto">
              <a:spcAft>
                <a:spcPts val="0"/>
              </a:spcAft>
              <a:defRPr/>
            </a:pPr>
            <a:r>
              <a:rPr lang="en-US" b="1" dirty="0" smtClean="0">
                <a:solidFill>
                  <a:schemeClr val="tx2">
                    <a:satMod val="200000"/>
                  </a:schemeClr>
                </a:solidFill>
                <a:latin typeface="Arial" pitchFamily="34" charset="0"/>
                <a:cs typeface="Arial" pitchFamily="34" charset="0"/>
              </a:rPr>
              <a:t>Main Minerals produced in Canada	</a:t>
            </a:r>
          </a:p>
        </p:txBody>
      </p:sp>
      <p:sp>
        <p:nvSpPr>
          <p:cNvPr id="237571" name="Rectangle 3"/>
          <p:cNvSpPr>
            <a:spLocks noGrp="1"/>
          </p:cNvSpPr>
          <p:nvPr>
            <p:ph type="body" idx="4294967295"/>
          </p:nvPr>
        </p:nvSpPr>
        <p:spPr/>
        <p:txBody>
          <a:bodyPr/>
          <a:lstStyle/>
          <a:p>
            <a:pPr>
              <a:buFont typeface="Wingdings" pitchFamily="2" charset="2"/>
              <a:buNone/>
            </a:pPr>
            <a:endParaRPr lang="en-US" smtClean="0"/>
          </a:p>
          <a:p>
            <a:pPr lvl="1"/>
            <a:endParaRPr lang="en-US" smtClean="0"/>
          </a:p>
        </p:txBody>
      </p:sp>
      <p:pic>
        <p:nvPicPr>
          <p:cNvPr id="237572" name="Picture 2"/>
          <p:cNvPicPr>
            <a:picLocks noChangeAspect="1" noChangeArrowheads="1"/>
          </p:cNvPicPr>
          <p:nvPr/>
        </p:nvPicPr>
        <p:blipFill>
          <a:blip r:embed="rId2" cstate="print"/>
          <a:srcRect/>
          <a:stretch>
            <a:fillRect/>
          </a:stretch>
        </p:blipFill>
        <p:spPr bwMode="auto">
          <a:xfrm>
            <a:off x="1066800" y="1905000"/>
            <a:ext cx="7524750" cy="4171950"/>
          </a:xfrm>
          <a:prstGeom prst="rect">
            <a:avLst/>
          </a:prstGeom>
          <a:noFill/>
          <a:ln w="9525">
            <a:noFill/>
            <a:miter lim="800000"/>
            <a:headEnd/>
            <a:tailEnd/>
          </a:ln>
        </p:spPr>
      </p:pic>
      <p:sp>
        <p:nvSpPr>
          <p:cNvPr id="7" name="Rectangle 6"/>
          <p:cNvSpPr/>
          <p:nvPr/>
        </p:nvSpPr>
        <p:spPr>
          <a:xfrm>
            <a:off x="1143000" y="2590800"/>
            <a:ext cx="7391400" cy="152400"/>
          </a:xfrm>
          <a:prstGeom prst="rect">
            <a:avLst/>
          </a:prstGeom>
          <a:solidFill>
            <a:srgbClr val="FFFF00">
              <a:alpha val="39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1143000" y="3505200"/>
            <a:ext cx="7391400" cy="381000"/>
          </a:xfrm>
          <a:prstGeom prst="rect">
            <a:avLst/>
          </a:prstGeom>
          <a:solidFill>
            <a:srgbClr val="FFFF00">
              <a:alpha val="39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Rectangle 6"/>
          <p:cNvSpPr/>
          <p:nvPr/>
        </p:nvSpPr>
        <p:spPr>
          <a:xfrm>
            <a:off x="1143000" y="4419600"/>
            <a:ext cx="7391400" cy="152400"/>
          </a:xfrm>
          <a:prstGeom prst="rect">
            <a:avLst/>
          </a:prstGeom>
          <a:solidFill>
            <a:srgbClr val="FFFF00">
              <a:alpha val="39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12763"/>
            <a:ext cx="8077200" cy="914400"/>
          </a:xfrm>
        </p:spPr>
        <p:txBody>
          <a:bodyPr/>
          <a:lstStyle/>
          <a:p>
            <a:pPr algn="ctr" fontAlgn="auto">
              <a:spcAft>
                <a:spcPts val="0"/>
              </a:spcAft>
              <a:defRPr/>
            </a:pPr>
            <a:r>
              <a:rPr lang="en-US" b="1" dirty="0" smtClean="0">
                <a:solidFill>
                  <a:schemeClr val="tx2">
                    <a:satMod val="200000"/>
                  </a:schemeClr>
                </a:solidFill>
                <a:latin typeface="Arial" pitchFamily="34" charset="0"/>
                <a:cs typeface="Arial" pitchFamily="34" charset="0"/>
              </a:rPr>
              <a:t>Summary of Operations - Copper</a:t>
            </a:r>
            <a:endParaRPr lang="en-US" b="1" dirty="0">
              <a:solidFill>
                <a:schemeClr val="tx2">
                  <a:satMod val="200000"/>
                </a:schemeClr>
              </a:solidFill>
              <a:latin typeface="Arial" pitchFamily="34" charset="0"/>
              <a:cs typeface="Arial" pitchFamily="34" charset="0"/>
            </a:endParaRPr>
          </a:p>
        </p:txBody>
      </p:sp>
      <p:sp>
        <p:nvSpPr>
          <p:cNvPr id="141314" name="Content Placeholder 2"/>
          <p:cNvSpPr>
            <a:spLocks noGrp="1"/>
          </p:cNvSpPr>
          <p:nvPr>
            <p:ph idx="1"/>
          </p:nvPr>
        </p:nvSpPr>
        <p:spPr>
          <a:xfrm>
            <a:off x="914400" y="1784350"/>
            <a:ext cx="7696200" cy="4540250"/>
          </a:xfrm>
        </p:spPr>
        <p:txBody>
          <a:bodyPr/>
          <a:lstStyle/>
          <a:p>
            <a:r>
              <a:rPr lang="en-US" sz="1800" i="1" smtClean="0">
                <a:latin typeface="Arial" charset="0"/>
                <a:cs typeface="Arial" charset="0"/>
              </a:rPr>
              <a:t>Additional Copper Operations:</a:t>
            </a:r>
          </a:p>
          <a:p>
            <a:endParaRPr lang="en-US" sz="1800" smtClean="0">
              <a:latin typeface="Arial" charset="0"/>
              <a:cs typeface="Arial" charset="0"/>
            </a:endParaRPr>
          </a:p>
          <a:p>
            <a:r>
              <a:rPr lang="en-US" sz="1800" b="1" smtClean="0">
                <a:latin typeface="Arial" charset="0"/>
                <a:cs typeface="Arial" charset="0"/>
              </a:rPr>
              <a:t>Antamina</a:t>
            </a:r>
            <a:r>
              <a:rPr lang="en-US" sz="1800" smtClean="0">
                <a:latin typeface="Arial" charset="0"/>
                <a:cs typeface="Arial" charset="0"/>
                <a:sym typeface="Wingdings" pitchFamily="2" charset="2"/>
              </a:rPr>
              <a:t></a:t>
            </a:r>
          </a:p>
          <a:p>
            <a:pPr lvl="1"/>
            <a:r>
              <a:rPr lang="en-US" sz="1800" smtClean="0">
                <a:latin typeface="Arial" charset="0"/>
                <a:cs typeface="Arial" charset="0"/>
                <a:sym typeface="Wingdings" pitchFamily="2" charset="2"/>
              </a:rPr>
              <a:t>Open pit operation located in the Andes mountain range (270km north of Lima, Peru)</a:t>
            </a:r>
          </a:p>
          <a:p>
            <a:pPr lvl="1"/>
            <a:r>
              <a:rPr lang="en-US" sz="1800" smtClean="0">
                <a:latin typeface="Arial" charset="0"/>
                <a:cs typeface="Arial" charset="0"/>
                <a:sym typeface="Wingdings" pitchFamily="2" charset="2"/>
              </a:rPr>
              <a:t>22.5% interest; partners are BHP Billiton (33.75%), Xstrata plc (33.75%), and Mitsubishi Corporation (10%)</a:t>
            </a:r>
          </a:p>
          <a:p>
            <a:pPr lvl="1"/>
            <a:r>
              <a:rPr lang="en-US" sz="1800" smtClean="0">
                <a:latin typeface="Arial" charset="0"/>
                <a:cs typeface="Arial" charset="0"/>
                <a:sym typeface="Wingdings" pitchFamily="2" charset="2"/>
              </a:rPr>
              <a:t>Produces copper, zinc, molybdenum, and lead/bismuth concentrates</a:t>
            </a:r>
          </a:p>
          <a:p>
            <a:r>
              <a:rPr lang="en-US" sz="1800" b="1" smtClean="0">
                <a:latin typeface="Arial" charset="0"/>
                <a:cs typeface="Arial" charset="0"/>
                <a:sym typeface="Wingdings" pitchFamily="2" charset="2"/>
              </a:rPr>
              <a:t>Quebrada Blanca</a:t>
            </a:r>
            <a:r>
              <a:rPr lang="en-US" sz="1800" smtClean="0">
                <a:latin typeface="Arial" charset="0"/>
                <a:cs typeface="Arial" charset="0"/>
                <a:sym typeface="Wingdings" pitchFamily="2" charset="2"/>
              </a:rPr>
              <a:t></a:t>
            </a:r>
          </a:p>
          <a:p>
            <a:pPr lvl="1"/>
            <a:r>
              <a:rPr lang="en-US" sz="1800" smtClean="0">
                <a:latin typeface="Arial" charset="0"/>
                <a:cs typeface="Arial" charset="0"/>
                <a:sym typeface="Wingdings" pitchFamily="2" charset="2"/>
              </a:rPr>
              <a:t>Open pit operation in northern Chile</a:t>
            </a:r>
          </a:p>
          <a:p>
            <a:pPr lvl="1"/>
            <a:r>
              <a:rPr lang="en-US" sz="1800" smtClean="0">
                <a:latin typeface="Arial" charset="0"/>
                <a:cs typeface="Arial" charset="0"/>
                <a:sym typeface="Wingdings" pitchFamily="2" charset="2"/>
              </a:rPr>
              <a:t>76.5% interest; partners are </a:t>
            </a:r>
            <a:r>
              <a:rPr lang="en-US" sz="1800" smtClean="0">
                <a:latin typeface="Arial" charset="0"/>
                <a:cs typeface="Arial" charset="0"/>
              </a:rPr>
              <a:t>Inversiones Mineras S.A. (“IMSA”) at 13.5% and Empresa Nacional de Minera (“ENAMI”) at 10%</a:t>
            </a:r>
          </a:p>
          <a:p>
            <a:endParaRPr lang="en-US" sz="1800" smtClean="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12763"/>
            <a:ext cx="8001000" cy="914400"/>
          </a:xfrm>
        </p:spPr>
        <p:txBody>
          <a:bodyPr/>
          <a:lstStyle/>
          <a:p>
            <a:pPr algn="ctr" fontAlgn="auto">
              <a:spcAft>
                <a:spcPts val="0"/>
              </a:spcAft>
              <a:defRPr/>
            </a:pPr>
            <a:r>
              <a:rPr lang="en-US" b="1" dirty="0" smtClean="0">
                <a:solidFill>
                  <a:schemeClr val="tx2">
                    <a:satMod val="200000"/>
                  </a:schemeClr>
                </a:solidFill>
                <a:latin typeface="Arial" pitchFamily="34" charset="0"/>
                <a:cs typeface="Arial" pitchFamily="34" charset="0"/>
              </a:rPr>
              <a:t>Summary of Operations - Copper</a:t>
            </a:r>
            <a:endParaRPr lang="en-US" b="1" dirty="0">
              <a:solidFill>
                <a:schemeClr val="tx2">
                  <a:satMod val="200000"/>
                </a:schemeClr>
              </a:solidFill>
              <a:latin typeface="Arial" pitchFamily="34" charset="0"/>
              <a:cs typeface="Arial" pitchFamily="34" charset="0"/>
            </a:endParaRPr>
          </a:p>
        </p:txBody>
      </p:sp>
      <p:sp>
        <p:nvSpPr>
          <p:cNvPr id="3" name="Content Placeholder 2"/>
          <p:cNvSpPr>
            <a:spLocks noGrp="1"/>
          </p:cNvSpPr>
          <p:nvPr>
            <p:ph idx="1"/>
          </p:nvPr>
        </p:nvSpPr>
        <p:spPr/>
        <p:txBody>
          <a:bodyPr>
            <a:normAutofit fontScale="70000" lnSpcReduction="20000"/>
          </a:bodyPr>
          <a:lstStyle/>
          <a:p>
            <a:pPr marL="411480" fontAlgn="auto">
              <a:spcAft>
                <a:spcPts val="0"/>
              </a:spcAft>
              <a:buFont typeface="Wingdings"/>
              <a:buChar char=""/>
              <a:defRPr/>
            </a:pPr>
            <a:r>
              <a:rPr lang="en-US" b="1" dirty="0" smtClean="0">
                <a:latin typeface="Arial" pitchFamily="34" charset="0"/>
                <a:cs typeface="Arial" pitchFamily="34" charset="0"/>
                <a:sym typeface="Wingdings" pitchFamily="2" charset="2"/>
              </a:rPr>
              <a:t>Carmen de </a:t>
            </a:r>
            <a:r>
              <a:rPr lang="en-US" b="1" dirty="0" err="1" smtClean="0">
                <a:latin typeface="Arial" pitchFamily="34" charset="0"/>
                <a:cs typeface="Arial" pitchFamily="34" charset="0"/>
                <a:sym typeface="Wingdings" pitchFamily="2" charset="2"/>
              </a:rPr>
              <a:t>Andacollo</a:t>
            </a:r>
            <a:r>
              <a:rPr lang="en-US" dirty="0" smtClean="0">
                <a:latin typeface="Arial" pitchFamily="34" charset="0"/>
                <a:cs typeface="Arial" pitchFamily="34" charset="0"/>
                <a:sym typeface="Wingdings" pitchFamily="2" charset="2"/>
              </a:rPr>
              <a:t></a:t>
            </a:r>
          </a:p>
          <a:p>
            <a:pPr marL="740664" lvl="1" fontAlgn="auto">
              <a:spcAft>
                <a:spcPts val="0"/>
              </a:spcAft>
              <a:buFont typeface="Wingdings"/>
              <a:buChar char=""/>
              <a:defRPr/>
            </a:pPr>
            <a:r>
              <a:rPr lang="en-US" dirty="0" smtClean="0">
                <a:latin typeface="Arial" pitchFamily="34" charset="0"/>
                <a:cs typeface="Arial" pitchFamily="34" charset="0"/>
                <a:sym typeface="Wingdings" pitchFamily="2" charset="2"/>
              </a:rPr>
              <a:t>Open pit operation located in central Chile</a:t>
            </a:r>
          </a:p>
          <a:p>
            <a:pPr marL="740664" lvl="1" fontAlgn="auto">
              <a:spcAft>
                <a:spcPts val="0"/>
              </a:spcAft>
              <a:buFont typeface="Wingdings"/>
              <a:buChar char=""/>
              <a:defRPr/>
            </a:pPr>
            <a:r>
              <a:rPr lang="en-US" dirty="0" smtClean="0">
                <a:latin typeface="Arial" pitchFamily="34" charset="0"/>
                <a:cs typeface="Arial" pitchFamily="34" charset="0"/>
                <a:sym typeface="Wingdings" pitchFamily="2" charset="2"/>
              </a:rPr>
              <a:t>90% interest; ENAMI holds 10%</a:t>
            </a:r>
          </a:p>
          <a:p>
            <a:pPr marL="411480" fontAlgn="auto">
              <a:spcAft>
                <a:spcPts val="0"/>
              </a:spcAft>
              <a:buFont typeface="Wingdings"/>
              <a:buChar char=""/>
              <a:defRPr/>
            </a:pPr>
            <a:r>
              <a:rPr lang="en-US" b="1" dirty="0" smtClean="0">
                <a:latin typeface="Arial" pitchFamily="34" charset="0"/>
                <a:cs typeface="Arial" pitchFamily="34" charset="0"/>
                <a:sym typeface="Wingdings" pitchFamily="2" charset="2"/>
              </a:rPr>
              <a:t>Duck Pond Operations</a:t>
            </a:r>
            <a:r>
              <a:rPr lang="en-US" dirty="0" smtClean="0">
                <a:latin typeface="Arial" pitchFamily="34" charset="0"/>
                <a:cs typeface="Arial" pitchFamily="34" charset="0"/>
                <a:sym typeface="Wingdings" pitchFamily="2" charset="2"/>
              </a:rPr>
              <a:t></a:t>
            </a:r>
          </a:p>
          <a:p>
            <a:pPr marL="740664" lvl="1" fontAlgn="auto">
              <a:spcAft>
                <a:spcPts val="0"/>
              </a:spcAft>
              <a:buFont typeface="Wingdings"/>
              <a:buChar char=""/>
              <a:defRPr/>
            </a:pPr>
            <a:r>
              <a:rPr lang="en-US" dirty="0" smtClean="0">
                <a:latin typeface="Arial" pitchFamily="34" charset="0"/>
                <a:cs typeface="Arial" pitchFamily="34" charset="0"/>
                <a:sym typeface="Wingdings" pitchFamily="2" charset="2"/>
              </a:rPr>
              <a:t>Both open pit and underground operation located in central Newfoundland</a:t>
            </a:r>
          </a:p>
          <a:p>
            <a:pPr marL="740664" lvl="1" fontAlgn="auto">
              <a:spcAft>
                <a:spcPts val="0"/>
              </a:spcAft>
              <a:buFont typeface="Wingdings"/>
              <a:buChar char=""/>
              <a:defRPr/>
            </a:pPr>
            <a:r>
              <a:rPr lang="en-US" dirty="0" smtClean="0">
                <a:latin typeface="Arial" pitchFamily="34" charset="0"/>
                <a:cs typeface="Arial" pitchFamily="34" charset="0"/>
                <a:sym typeface="Wingdings" pitchFamily="2" charset="2"/>
              </a:rPr>
              <a:t>100% interest after acquisition of </a:t>
            </a:r>
            <a:r>
              <a:rPr lang="en-US" dirty="0" err="1" smtClean="0">
                <a:latin typeface="Arial" pitchFamily="34" charset="0"/>
                <a:cs typeface="Arial" pitchFamily="34" charset="0"/>
                <a:sym typeface="Wingdings" pitchFamily="2" charset="2"/>
              </a:rPr>
              <a:t>Aur</a:t>
            </a:r>
            <a:r>
              <a:rPr lang="en-US" dirty="0" smtClean="0">
                <a:latin typeface="Arial" pitchFamily="34" charset="0"/>
                <a:cs typeface="Arial" pitchFamily="34" charset="0"/>
                <a:sym typeface="Wingdings" pitchFamily="2" charset="2"/>
              </a:rPr>
              <a:t> Resources Inc. in 2007</a:t>
            </a:r>
          </a:p>
          <a:p>
            <a:pPr marL="740664" lvl="1" fontAlgn="auto">
              <a:spcAft>
                <a:spcPts val="0"/>
              </a:spcAft>
              <a:buFont typeface="Wingdings"/>
              <a:buChar char=""/>
              <a:defRPr/>
            </a:pPr>
            <a:r>
              <a:rPr lang="en-US" dirty="0" smtClean="0">
                <a:latin typeface="Arial" pitchFamily="34" charset="0"/>
                <a:cs typeface="Arial" pitchFamily="34" charset="0"/>
                <a:sym typeface="Wingdings" pitchFamily="2" charset="2"/>
              </a:rPr>
              <a:t>Produces copper and zinc concentrates</a:t>
            </a:r>
          </a:p>
          <a:p>
            <a:pPr marL="411480" fontAlgn="auto">
              <a:spcAft>
                <a:spcPts val="0"/>
              </a:spcAft>
              <a:buFont typeface="Wingdings"/>
              <a:buChar char=""/>
              <a:defRPr/>
            </a:pPr>
            <a:r>
              <a:rPr lang="en-US" b="1" dirty="0" smtClean="0">
                <a:latin typeface="Arial" pitchFamily="34" charset="0"/>
                <a:cs typeface="Arial" pitchFamily="34" charset="0"/>
                <a:sym typeface="Wingdings" pitchFamily="2" charset="2"/>
              </a:rPr>
              <a:t>Galore Creek Project</a:t>
            </a:r>
            <a:r>
              <a:rPr lang="en-US" dirty="0" smtClean="0">
                <a:latin typeface="Arial" pitchFamily="34" charset="0"/>
                <a:cs typeface="Arial" pitchFamily="34" charset="0"/>
                <a:sym typeface="Wingdings" pitchFamily="2" charset="2"/>
              </a:rPr>
              <a:t></a:t>
            </a:r>
          </a:p>
          <a:p>
            <a:pPr marL="740664" lvl="1" fontAlgn="auto">
              <a:spcAft>
                <a:spcPts val="0"/>
              </a:spcAft>
              <a:buFont typeface="Wingdings"/>
              <a:buChar char=""/>
              <a:defRPr/>
            </a:pPr>
            <a:r>
              <a:rPr lang="en-US" dirty="0" smtClean="0">
                <a:latin typeface="Arial" pitchFamily="34" charset="0"/>
                <a:cs typeface="Arial" pitchFamily="34" charset="0"/>
                <a:sym typeface="Wingdings" pitchFamily="2" charset="2"/>
              </a:rPr>
              <a:t>One of world’s largest undeveloped copper-gold deposit located in northwestern B.C.</a:t>
            </a:r>
          </a:p>
          <a:p>
            <a:pPr marL="740664" lvl="1" fontAlgn="auto">
              <a:spcAft>
                <a:spcPts val="0"/>
              </a:spcAft>
              <a:buFont typeface="Wingdings"/>
              <a:buChar char=""/>
              <a:defRPr/>
            </a:pPr>
            <a:r>
              <a:rPr lang="en-US" dirty="0" smtClean="0">
                <a:latin typeface="Arial" pitchFamily="34" charset="0"/>
                <a:cs typeface="Arial" pitchFamily="34" charset="0"/>
                <a:sym typeface="Wingdings" pitchFamily="2" charset="2"/>
              </a:rPr>
              <a:t>50/50 partnership formed in 2007 with </a:t>
            </a:r>
            <a:r>
              <a:rPr lang="en-US" dirty="0" err="1" smtClean="0">
                <a:latin typeface="Arial" pitchFamily="34" charset="0"/>
                <a:cs typeface="Arial" pitchFamily="34" charset="0"/>
                <a:sym typeface="Wingdings" pitchFamily="2" charset="2"/>
              </a:rPr>
              <a:t>NovaGold</a:t>
            </a:r>
            <a:r>
              <a:rPr lang="en-US" dirty="0" smtClean="0">
                <a:latin typeface="Arial" pitchFamily="34" charset="0"/>
                <a:cs typeface="Arial" pitchFamily="34" charset="0"/>
                <a:sym typeface="Wingdings" pitchFamily="2" charset="2"/>
              </a:rPr>
              <a:t> Resources Inc. to develop site</a:t>
            </a:r>
          </a:p>
          <a:p>
            <a:pPr marL="740664" lvl="1" fontAlgn="auto">
              <a:spcAft>
                <a:spcPts val="0"/>
              </a:spcAft>
              <a:buFont typeface="Wingdings"/>
              <a:buChar char=""/>
              <a:defRPr/>
            </a:pPr>
            <a:r>
              <a:rPr lang="en-US" dirty="0" smtClean="0">
                <a:latin typeface="Arial" pitchFamily="34" charset="0"/>
                <a:cs typeface="Arial" pitchFamily="34" charset="0"/>
                <a:sym typeface="Wingdings" pitchFamily="2" charset="2"/>
              </a:rPr>
              <a:t>Construction activities suspended in 2007; since 2008 studies and further evaluation aimed at optimizing project underway</a:t>
            </a:r>
            <a:endParaRPr lang="en-US" dirty="0" smtClean="0">
              <a:latin typeface="Arial" pitchFamily="34" charset="0"/>
              <a:cs typeface="Arial" pitchFamily="34" charset="0"/>
            </a:endParaRPr>
          </a:p>
          <a:p>
            <a:pPr marL="411480" fontAlgn="auto">
              <a:spcAft>
                <a:spcPts val="0"/>
              </a:spcAft>
              <a:buFont typeface="Wingdings"/>
              <a:buChar char=""/>
              <a:defRPr/>
            </a:pPr>
            <a:endParaRPr lang="en-US" dirty="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fontAlgn="auto">
              <a:spcAft>
                <a:spcPts val="0"/>
              </a:spcAft>
              <a:defRPr/>
            </a:pPr>
            <a:r>
              <a:rPr lang="en-US" b="1" dirty="0" smtClean="0">
                <a:solidFill>
                  <a:schemeClr val="tx2">
                    <a:satMod val="200000"/>
                  </a:schemeClr>
                </a:solidFill>
                <a:latin typeface="Arial" pitchFamily="34" charset="0"/>
                <a:cs typeface="Arial" pitchFamily="34" charset="0"/>
              </a:rPr>
              <a:t>Summary of Operations - Zinc</a:t>
            </a:r>
            <a:endParaRPr lang="en-US" b="1" dirty="0">
              <a:solidFill>
                <a:schemeClr val="tx2">
                  <a:satMod val="200000"/>
                </a:schemeClr>
              </a:solidFill>
              <a:latin typeface="Arial" pitchFamily="34" charset="0"/>
              <a:cs typeface="Arial" pitchFamily="34" charset="0"/>
            </a:endParaRPr>
          </a:p>
        </p:txBody>
      </p:sp>
      <p:sp>
        <p:nvSpPr>
          <p:cNvPr id="3" name="Content Placeholder 2"/>
          <p:cNvSpPr>
            <a:spLocks noGrp="1"/>
          </p:cNvSpPr>
          <p:nvPr>
            <p:ph idx="1"/>
          </p:nvPr>
        </p:nvSpPr>
        <p:spPr>
          <a:xfrm>
            <a:off x="381000" y="1295400"/>
            <a:ext cx="4876800" cy="4845050"/>
          </a:xfrm>
        </p:spPr>
        <p:txBody>
          <a:bodyPr>
            <a:normAutofit fontScale="25000" lnSpcReduction="20000"/>
          </a:bodyPr>
          <a:lstStyle/>
          <a:p>
            <a:pPr marL="411480" fontAlgn="auto">
              <a:spcAft>
                <a:spcPts val="0"/>
              </a:spcAft>
              <a:buFont typeface="Wingdings"/>
              <a:buChar char=""/>
              <a:defRPr/>
            </a:pPr>
            <a:r>
              <a:rPr lang="en-US" sz="7200" b="1" dirty="0" smtClean="0">
                <a:latin typeface="Arial" pitchFamily="34" charset="0"/>
                <a:cs typeface="Arial" pitchFamily="34" charset="0"/>
              </a:rPr>
              <a:t>Trail Operations</a:t>
            </a:r>
            <a:r>
              <a:rPr lang="en-US" sz="7200" dirty="0" smtClean="0">
                <a:latin typeface="Arial" pitchFamily="34" charset="0"/>
                <a:cs typeface="Arial" pitchFamily="34" charset="0"/>
                <a:sym typeface="Wingdings" pitchFamily="2" charset="2"/>
              </a:rPr>
              <a:t></a:t>
            </a:r>
          </a:p>
          <a:p>
            <a:pPr marL="740664" lvl="1" fontAlgn="auto">
              <a:spcAft>
                <a:spcPts val="0"/>
              </a:spcAft>
              <a:buFont typeface="Wingdings"/>
              <a:buChar char=""/>
              <a:defRPr/>
            </a:pPr>
            <a:r>
              <a:rPr lang="en-US" sz="7200" dirty="0" smtClean="0">
                <a:latin typeface="Arial" pitchFamily="34" charset="0"/>
                <a:cs typeface="Arial" pitchFamily="34" charset="0"/>
                <a:sym typeface="Wingdings" pitchFamily="2" charset="2"/>
              </a:rPr>
              <a:t>Located in B.C.</a:t>
            </a:r>
          </a:p>
          <a:p>
            <a:pPr marL="740664" lvl="1" fontAlgn="auto">
              <a:spcAft>
                <a:spcPts val="0"/>
              </a:spcAft>
              <a:buFont typeface="Wingdings"/>
              <a:buChar char=""/>
              <a:defRPr/>
            </a:pPr>
            <a:r>
              <a:rPr lang="en-US" sz="7200" dirty="0" smtClean="0">
                <a:latin typeface="Arial" pitchFamily="34" charset="0"/>
                <a:cs typeface="Arial" pitchFamily="34" charset="0"/>
                <a:sym typeface="Wingdings" pitchFamily="2" charset="2"/>
              </a:rPr>
              <a:t>Includes </a:t>
            </a:r>
            <a:r>
              <a:rPr lang="en-US" sz="7200" dirty="0" smtClean="0">
                <a:latin typeface="Arial" pitchFamily="34" charset="0"/>
                <a:cs typeface="Arial" pitchFamily="34" charset="0"/>
              </a:rPr>
              <a:t>one of the world’s largest fully integrated zinc and lead smelting and refining complexes and the </a:t>
            </a:r>
            <a:r>
              <a:rPr lang="en-US" sz="7200" dirty="0" err="1" smtClean="0">
                <a:latin typeface="Arial" pitchFamily="34" charset="0"/>
                <a:cs typeface="Arial" pitchFamily="34" charset="0"/>
              </a:rPr>
              <a:t>Waneta</a:t>
            </a:r>
            <a:r>
              <a:rPr lang="en-US" sz="7200" dirty="0" smtClean="0">
                <a:latin typeface="Arial" pitchFamily="34" charset="0"/>
                <a:cs typeface="Arial" pitchFamily="34" charset="0"/>
              </a:rPr>
              <a:t> hydroelectric dam and transmission system.</a:t>
            </a:r>
          </a:p>
          <a:p>
            <a:pPr marL="740664" lvl="1" fontAlgn="auto">
              <a:spcAft>
                <a:spcPts val="0"/>
              </a:spcAft>
              <a:buFont typeface="Wingdings"/>
              <a:buChar char=""/>
              <a:defRPr/>
            </a:pPr>
            <a:r>
              <a:rPr lang="en-US" sz="7200" dirty="0" err="1" smtClean="0">
                <a:latin typeface="Arial" pitchFamily="34" charset="0"/>
                <a:cs typeface="Arial" pitchFamily="34" charset="0"/>
                <a:sym typeface="Wingdings" pitchFamily="2" charset="2"/>
              </a:rPr>
              <a:t>Waneta</a:t>
            </a:r>
            <a:r>
              <a:rPr lang="en-US" sz="7200" dirty="0" smtClean="0">
                <a:latin typeface="Arial" pitchFamily="34" charset="0"/>
                <a:cs typeface="Arial" pitchFamily="34" charset="0"/>
                <a:sym typeface="Wingdings" pitchFamily="2" charset="2"/>
              </a:rPr>
              <a:t> Dam provides power to the metallurgical operations</a:t>
            </a:r>
          </a:p>
          <a:p>
            <a:pPr marL="740664" lvl="1" fontAlgn="auto">
              <a:spcAft>
                <a:spcPts val="0"/>
              </a:spcAft>
              <a:buFont typeface="Wingdings"/>
              <a:buChar char=""/>
              <a:defRPr/>
            </a:pPr>
            <a:r>
              <a:rPr lang="en-US" sz="7200" dirty="0" smtClean="0">
                <a:latin typeface="Arial" pitchFamily="34" charset="0"/>
                <a:cs typeface="Arial" pitchFamily="34" charset="0"/>
              </a:rPr>
              <a:t>The metallurgical operations produce refined zinc and lead and a variety of precious and specialty metals, chemicals and fertilizer products</a:t>
            </a:r>
            <a:endParaRPr lang="en-US" sz="7200" dirty="0" smtClean="0">
              <a:latin typeface="Arial" pitchFamily="34" charset="0"/>
              <a:cs typeface="Arial" pitchFamily="34" charset="0"/>
              <a:sym typeface="Wingdings" pitchFamily="2" charset="2"/>
            </a:endParaRPr>
          </a:p>
          <a:p>
            <a:pPr marL="740664" lvl="1" fontAlgn="auto">
              <a:spcAft>
                <a:spcPts val="0"/>
              </a:spcAft>
              <a:buFont typeface="Wingdings"/>
              <a:buChar char=""/>
              <a:defRPr/>
            </a:pPr>
            <a:r>
              <a:rPr lang="en-US" sz="7200" dirty="0" smtClean="0">
                <a:latin typeface="Arial" pitchFamily="34" charset="0"/>
                <a:cs typeface="Arial" pitchFamily="34" charset="0"/>
                <a:sym typeface="Wingdings" pitchFamily="2" charset="2"/>
              </a:rPr>
              <a:t>Sold one-third interest in </a:t>
            </a:r>
            <a:r>
              <a:rPr lang="en-US" sz="7200" dirty="0" err="1" smtClean="0">
                <a:latin typeface="Arial" pitchFamily="34" charset="0"/>
                <a:cs typeface="Arial" pitchFamily="34" charset="0"/>
                <a:sym typeface="Wingdings" pitchFamily="2" charset="2"/>
              </a:rPr>
              <a:t>Waneta</a:t>
            </a:r>
            <a:r>
              <a:rPr lang="en-US" sz="7200" dirty="0" smtClean="0">
                <a:latin typeface="Arial" pitchFamily="34" charset="0"/>
                <a:cs typeface="Arial" pitchFamily="34" charset="0"/>
                <a:sym typeface="Wingdings" pitchFamily="2" charset="2"/>
              </a:rPr>
              <a:t> Dam to BC Hydro in 2009 for $825 million</a:t>
            </a:r>
          </a:p>
          <a:p>
            <a:pPr marL="740664" lvl="1" fontAlgn="auto">
              <a:spcAft>
                <a:spcPts val="0"/>
              </a:spcAft>
              <a:buFont typeface="Wingdings"/>
              <a:buChar char=""/>
              <a:defRPr/>
            </a:pPr>
            <a:r>
              <a:rPr lang="en-US" sz="7200" dirty="0" smtClean="0">
                <a:latin typeface="Arial" pitchFamily="34" charset="0"/>
                <a:cs typeface="Arial" pitchFamily="34" charset="0"/>
              </a:rPr>
              <a:t>The company's Red Dog mine in Alaska supplies 50% of Trail's zinc concentrate requirements, and all the production of the Pend Oreille zinc mine in nearby Washington State is trucked to Trail.</a:t>
            </a:r>
          </a:p>
          <a:p>
            <a:pPr marL="411480" fontAlgn="auto">
              <a:spcAft>
                <a:spcPts val="0"/>
              </a:spcAft>
              <a:buFont typeface="Wingdings"/>
              <a:buChar char=""/>
              <a:defRPr/>
            </a:pPr>
            <a:endParaRPr lang="en-US" dirty="0"/>
          </a:p>
        </p:txBody>
      </p:sp>
      <p:pic>
        <p:nvPicPr>
          <p:cNvPr id="143363" name="Picture 2"/>
          <p:cNvPicPr>
            <a:picLocks noChangeAspect="1" noChangeArrowheads="1"/>
          </p:cNvPicPr>
          <p:nvPr/>
        </p:nvPicPr>
        <p:blipFill>
          <a:blip r:embed="rId3" cstate="print"/>
          <a:srcRect/>
          <a:stretch>
            <a:fillRect/>
          </a:stretch>
        </p:blipFill>
        <p:spPr bwMode="auto">
          <a:xfrm>
            <a:off x="5430838" y="2057400"/>
            <a:ext cx="3560762" cy="3657600"/>
          </a:xfrm>
          <a:prstGeom prst="rect">
            <a:avLst/>
          </a:prstGeom>
          <a:noFill/>
          <a:ln w="9525">
            <a:noFill/>
            <a:miter lim="800000"/>
            <a:headEnd/>
            <a:tailEnd/>
          </a:ln>
        </p:spPr>
      </p:pic>
      <p:sp>
        <p:nvSpPr>
          <p:cNvPr id="7" name="Rounded Rectangle 6"/>
          <p:cNvSpPr/>
          <p:nvPr/>
        </p:nvSpPr>
        <p:spPr>
          <a:xfrm>
            <a:off x="5562600" y="3941763"/>
            <a:ext cx="3429000" cy="163512"/>
          </a:xfrm>
          <a:prstGeom prst="round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fontAlgn="auto">
              <a:spcAft>
                <a:spcPts val="0"/>
              </a:spcAft>
              <a:defRPr/>
            </a:pPr>
            <a:r>
              <a:rPr lang="en-US" b="1" dirty="0" smtClean="0">
                <a:solidFill>
                  <a:schemeClr val="tx2">
                    <a:satMod val="200000"/>
                  </a:schemeClr>
                </a:solidFill>
                <a:latin typeface="Arial" pitchFamily="34" charset="0"/>
                <a:cs typeface="Arial" pitchFamily="34" charset="0"/>
              </a:rPr>
              <a:t>Summary of Operations - Zinc</a:t>
            </a:r>
            <a:endParaRPr lang="en-US" b="1" dirty="0">
              <a:solidFill>
                <a:schemeClr val="tx2">
                  <a:satMod val="200000"/>
                </a:schemeClr>
              </a:solidFill>
              <a:latin typeface="Arial" pitchFamily="34" charset="0"/>
              <a:cs typeface="Arial" pitchFamily="34" charset="0"/>
            </a:endParaRPr>
          </a:p>
        </p:txBody>
      </p:sp>
      <p:sp>
        <p:nvSpPr>
          <p:cNvPr id="145410" name="Content Placeholder 2"/>
          <p:cNvSpPr>
            <a:spLocks noGrp="1"/>
          </p:cNvSpPr>
          <p:nvPr>
            <p:ph idx="1"/>
          </p:nvPr>
        </p:nvSpPr>
        <p:spPr/>
        <p:txBody>
          <a:bodyPr/>
          <a:lstStyle/>
          <a:p>
            <a:r>
              <a:rPr lang="en-US" sz="1800" i="1" smtClean="0">
                <a:latin typeface="Arial" charset="0"/>
                <a:cs typeface="Arial" charset="0"/>
              </a:rPr>
              <a:t>Additional Zinc Operations:</a:t>
            </a:r>
            <a:endParaRPr lang="en-US" sz="1800" smtClean="0">
              <a:latin typeface="Arial" charset="0"/>
              <a:cs typeface="Arial" charset="0"/>
            </a:endParaRPr>
          </a:p>
          <a:p>
            <a:r>
              <a:rPr lang="en-US" sz="1800" b="1" smtClean="0">
                <a:latin typeface="Arial" charset="0"/>
                <a:cs typeface="Arial" charset="0"/>
              </a:rPr>
              <a:t>Red Dog Operations</a:t>
            </a:r>
            <a:r>
              <a:rPr lang="en-US" sz="1800" smtClean="0">
                <a:latin typeface="Arial" charset="0"/>
                <a:cs typeface="Arial" charset="0"/>
                <a:sym typeface="Wingdings" pitchFamily="2" charset="2"/>
              </a:rPr>
              <a:t></a:t>
            </a:r>
          </a:p>
          <a:p>
            <a:pPr lvl="1"/>
            <a:r>
              <a:rPr lang="en-US" sz="1800" smtClean="0">
                <a:latin typeface="Arial" charset="0"/>
                <a:cs typeface="Arial" charset="0"/>
                <a:sym typeface="Wingdings" pitchFamily="2" charset="2"/>
              </a:rPr>
              <a:t>One of world’s largest zinc mines, located in northwest Alaska, U.S.A.</a:t>
            </a:r>
          </a:p>
          <a:p>
            <a:pPr lvl="1"/>
            <a:r>
              <a:rPr lang="en-US" sz="1800" smtClean="0">
                <a:latin typeface="Arial" charset="0"/>
                <a:cs typeface="Arial" charset="0"/>
                <a:sym typeface="Wingdings" pitchFamily="2" charset="2"/>
              </a:rPr>
              <a:t>Produces zinc and lead concentrate</a:t>
            </a:r>
          </a:p>
          <a:p>
            <a:pPr lvl="1"/>
            <a:r>
              <a:rPr lang="en-US" sz="1800" smtClean="0">
                <a:latin typeface="Arial" charset="0"/>
                <a:cs typeface="Arial" charset="0"/>
                <a:sym typeface="Wingdings" pitchFamily="2" charset="2"/>
              </a:rPr>
              <a:t>Due to weather conditions, usually ship to customers between early July and late October</a:t>
            </a:r>
          </a:p>
          <a:p>
            <a:r>
              <a:rPr lang="en-US" sz="1800" b="1" smtClean="0">
                <a:latin typeface="Arial" charset="0"/>
                <a:cs typeface="Arial" charset="0"/>
                <a:sym typeface="Wingdings" pitchFamily="2" charset="2"/>
              </a:rPr>
              <a:t>Pend Oreille Operations</a:t>
            </a:r>
            <a:r>
              <a:rPr lang="en-US" sz="1800" smtClean="0">
                <a:latin typeface="Arial" charset="0"/>
                <a:cs typeface="Arial" charset="0"/>
                <a:sym typeface="Wingdings" pitchFamily="2" charset="2"/>
              </a:rPr>
              <a:t></a:t>
            </a:r>
          </a:p>
          <a:p>
            <a:pPr lvl="1"/>
            <a:r>
              <a:rPr lang="en-US" sz="1800" smtClean="0">
                <a:latin typeface="Arial" charset="0"/>
                <a:cs typeface="Arial" charset="0"/>
                <a:sym typeface="Wingdings" pitchFamily="2" charset="2"/>
              </a:rPr>
              <a:t>Located in northeastern Washington State</a:t>
            </a:r>
          </a:p>
          <a:p>
            <a:pPr lvl="1"/>
            <a:r>
              <a:rPr lang="en-US" sz="1800" smtClean="0">
                <a:latin typeface="Arial" charset="0"/>
                <a:cs typeface="Arial" charset="0"/>
                <a:sym typeface="Wingdings" pitchFamily="2" charset="2"/>
              </a:rPr>
              <a:t>Produced zinc and lead concentrates</a:t>
            </a:r>
          </a:p>
          <a:p>
            <a:pPr lvl="1"/>
            <a:r>
              <a:rPr lang="en-US" sz="1800" smtClean="0">
                <a:latin typeface="Arial" charset="0"/>
                <a:cs typeface="Arial" charset="0"/>
                <a:sym typeface="Wingdings" pitchFamily="2" charset="2"/>
              </a:rPr>
              <a:t>Mine shut down in February 2009 and placed on care because of low zinc prices and reduced metal demand</a:t>
            </a:r>
          </a:p>
          <a:p>
            <a:pPr lvl="1"/>
            <a:r>
              <a:rPr lang="en-US" sz="1800" smtClean="0">
                <a:latin typeface="Arial" charset="0"/>
                <a:cs typeface="Arial" charset="0"/>
                <a:sym typeface="Wingdings" pitchFamily="2" charset="2"/>
              </a:rPr>
              <a:t>Site kept ready in anticipation of restart</a:t>
            </a:r>
            <a:endParaRPr lang="en-US" sz="1800" smtClean="0">
              <a:latin typeface="Arial" charset="0"/>
              <a:cs typeface="Arial" charset="0"/>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fontAlgn="auto">
              <a:spcAft>
                <a:spcPts val="0"/>
              </a:spcAft>
              <a:defRPr/>
            </a:pPr>
            <a:r>
              <a:rPr lang="en-US" b="1" dirty="0" smtClean="0">
                <a:solidFill>
                  <a:schemeClr val="tx2">
                    <a:satMod val="200000"/>
                  </a:schemeClr>
                </a:solidFill>
                <a:latin typeface="Arial" pitchFamily="34" charset="0"/>
                <a:cs typeface="Arial" pitchFamily="34" charset="0"/>
              </a:rPr>
              <a:t>Summary of Operations - Energy</a:t>
            </a:r>
            <a:endParaRPr lang="en-US" b="1" dirty="0">
              <a:solidFill>
                <a:schemeClr val="tx2">
                  <a:satMod val="200000"/>
                </a:schemeClr>
              </a:solidFill>
              <a:latin typeface="Arial" pitchFamily="34" charset="0"/>
              <a:cs typeface="Arial" pitchFamily="34" charset="0"/>
            </a:endParaRPr>
          </a:p>
        </p:txBody>
      </p:sp>
      <p:sp>
        <p:nvSpPr>
          <p:cNvPr id="3" name="Content Placeholder 2"/>
          <p:cNvSpPr>
            <a:spLocks noGrp="1"/>
          </p:cNvSpPr>
          <p:nvPr>
            <p:ph idx="1"/>
          </p:nvPr>
        </p:nvSpPr>
        <p:spPr/>
        <p:txBody>
          <a:bodyPr>
            <a:normAutofit fontScale="70000" lnSpcReduction="20000"/>
          </a:bodyPr>
          <a:lstStyle/>
          <a:p>
            <a:pPr marL="411480" fontAlgn="auto">
              <a:spcAft>
                <a:spcPts val="0"/>
              </a:spcAft>
              <a:buFont typeface="Wingdings"/>
              <a:buChar char=""/>
              <a:defRPr/>
            </a:pPr>
            <a:r>
              <a:rPr lang="en-US" b="1" dirty="0" smtClean="0">
                <a:latin typeface="Arial" pitchFamily="34" charset="0"/>
                <a:cs typeface="Arial" pitchFamily="34" charset="0"/>
              </a:rPr>
              <a:t>Fort Hills</a:t>
            </a:r>
            <a:r>
              <a:rPr lang="en-US" dirty="0" smtClean="0">
                <a:latin typeface="Arial" pitchFamily="34" charset="0"/>
                <a:cs typeface="Arial" pitchFamily="34" charset="0"/>
                <a:sym typeface="Wingdings" pitchFamily="2" charset="2"/>
              </a:rPr>
              <a:t></a:t>
            </a:r>
          </a:p>
          <a:p>
            <a:pPr marL="740664" lvl="1" fontAlgn="auto">
              <a:spcAft>
                <a:spcPts val="0"/>
              </a:spcAft>
              <a:buFont typeface="Wingdings"/>
              <a:buChar char=""/>
              <a:defRPr/>
            </a:pPr>
            <a:r>
              <a:rPr lang="en-US" dirty="0" smtClean="0">
                <a:latin typeface="Arial" pitchFamily="34" charset="0"/>
                <a:cs typeface="Arial" pitchFamily="34" charset="0"/>
                <a:sym typeface="Wingdings" pitchFamily="2" charset="2"/>
              </a:rPr>
              <a:t>Located in Northern Alberta</a:t>
            </a:r>
          </a:p>
          <a:p>
            <a:pPr marL="740664" lvl="1" fontAlgn="auto">
              <a:spcAft>
                <a:spcPts val="0"/>
              </a:spcAft>
              <a:buFont typeface="Wingdings"/>
              <a:buChar char=""/>
              <a:defRPr/>
            </a:pPr>
            <a:r>
              <a:rPr lang="en-US" dirty="0" smtClean="0">
                <a:latin typeface="Arial" pitchFamily="34" charset="0"/>
                <a:cs typeface="Arial" pitchFamily="34" charset="0"/>
                <a:sym typeface="Wingdings" pitchFamily="2" charset="2"/>
              </a:rPr>
              <a:t>20% interest in the Fort Hills Energy Limited Partnership which owns the Fort Kills oil sands project; partners are UTS (20%) and Suncor Energy Inc. (60%) who is the project operator</a:t>
            </a:r>
          </a:p>
          <a:p>
            <a:pPr marL="740664" lvl="1" fontAlgn="auto">
              <a:spcAft>
                <a:spcPts val="0"/>
              </a:spcAft>
              <a:buFont typeface="Wingdings"/>
              <a:buChar char=""/>
              <a:defRPr/>
            </a:pPr>
            <a:endParaRPr lang="en-US" dirty="0" smtClean="0">
              <a:latin typeface="Arial" pitchFamily="34" charset="0"/>
              <a:cs typeface="Arial" pitchFamily="34" charset="0"/>
              <a:sym typeface="Wingdings" pitchFamily="2" charset="2"/>
            </a:endParaRPr>
          </a:p>
          <a:p>
            <a:pPr marL="411480" fontAlgn="auto">
              <a:spcAft>
                <a:spcPts val="0"/>
              </a:spcAft>
              <a:buFont typeface="Wingdings"/>
              <a:buChar char=""/>
              <a:defRPr/>
            </a:pPr>
            <a:r>
              <a:rPr lang="en-US" b="1" dirty="0" smtClean="0">
                <a:latin typeface="Arial" pitchFamily="34" charset="0"/>
                <a:cs typeface="Arial" pitchFamily="34" charset="0"/>
                <a:sym typeface="Wingdings" pitchFamily="2" charset="2"/>
              </a:rPr>
              <a:t>Frontier &amp; Equinox</a:t>
            </a:r>
            <a:r>
              <a:rPr lang="en-US" dirty="0" smtClean="0">
                <a:latin typeface="Arial" pitchFamily="34" charset="0"/>
                <a:cs typeface="Arial" pitchFamily="34" charset="0"/>
                <a:sym typeface="Wingdings" pitchFamily="2" charset="2"/>
              </a:rPr>
              <a:t></a:t>
            </a:r>
          </a:p>
          <a:p>
            <a:pPr marL="740664" lvl="1" fontAlgn="auto">
              <a:spcAft>
                <a:spcPts val="0"/>
              </a:spcAft>
              <a:buFont typeface="Wingdings"/>
              <a:buChar char=""/>
              <a:defRPr/>
            </a:pPr>
            <a:r>
              <a:rPr lang="en-US" dirty="0" smtClean="0">
                <a:latin typeface="Arial" pitchFamily="34" charset="0"/>
                <a:cs typeface="Arial" pitchFamily="34" charset="0"/>
                <a:sym typeface="Wingdings" pitchFamily="2" charset="2"/>
              </a:rPr>
              <a:t>Two oil sands mine projects located in Athabasca Oil Sands of Alberta</a:t>
            </a:r>
          </a:p>
          <a:p>
            <a:pPr marL="740664" lvl="1" fontAlgn="auto">
              <a:spcAft>
                <a:spcPts val="0"/>
              </a:spcAft>
              <a:buFont typeface="Wingdings"/>
              <a:buChar char=""/>
              <a:defRPr/>
            </a:pPr>
            <a:r>
              <a:rPr lang="en-US" dirty="0" smtClean="0">
                <a:latin typeface="Arial" pitchFamily="34" charset="0"/>
                <a:cs typeface="Arial" pitchFamily="34" charset="0"/>
              </a:rPr>
              <a:t>The Equinox project consists of approximately 2,890 hectares of oil sands leases and the Frontier project consists of approximately 26,112 hectares of oil sands leases. </a:t>
            </a:r>
          </a:p>
          <a:p>
            <a:pPr marL="740664" lvl="1" fontAlgn="auto">
              <a:spcAft>
                <a:spcPts val="0"/>
              </a:spcAft>
              <a:buFont typeface="Wingdings"/>
              <a:buChar char=""/>
              <a:defRPr/>
            </a:pPr>
            <a:r>
              <a:rPr lang="en-US" dirty="0" smtClean="0">
                <a:latin typeface="Arial" pitchFamily="34" charset="0"/>
                <a:cs typeface="Arial" pitchFamily="34" charset="0"/>
                <a:sym typeface="Wingdings" pitchFamily="2" charset="2"/>
              </a:rPr>
              <a:t>Plant testing and engineering studies continue</a:t>
            </a:r>
          </a:p>
          <a:p>
            <a:pPr marL="740664" lvl="1" fontAlgn="auto">
              <a:spcAft>
                <a:spcPts val="0"/>
              </a:spcAft>
              <a:buFont typeface="Wingdings"/>
              <a:buChar char=""/>
              <a:defRPr/>
            </a:pPr>
            <a:r>
              <a:rPr lang="en-US" dirty="0" smtClean="0">
                <a:latin typeface="Arial" pitchFamily="34" charset="0"/>
                <a:cs typeface="Arial" pitchFamily="34" charset="0"/>
                <a:sym typeface="Wingdings" pitchFamily="2" charset="2"/>
              </a:rPr>
              <a:t>Data analysis concerning design assumptions expected in 2010</a:t>
            </a:r>
          </a:p>
          <a:p>
            <a:pPr marL="411480" fontAlgn="auto">
              <a:spcAft>
                <a:spcPts val="0"/>
              </a:spcAft>
              <a:buFont typeface="Wingdings"/>
              <a:buChar char=""/>
              <a:defRPr/>
            </a:pPr>
            <a:endParaRPr lang="en-US" dirty="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fontAlgn="auto">
              <a:spcAft>
                <a:spcPts val="0"/>
              </a:spcAft>
              <a:defRPr/>
            </a:pPr>
            <a:r>
              <a:rPr lang="en-US" b="1" dirty="0" smtClean="0">
                <a:solidFill>
                  <a:schemeClr val="tx2">
                    <a:satMod val="200000"/>
                  </a:schemeClr>
                </a:solidFill>
                <a:latin typeface="Arial" pitchFamily="34" charset="0"/>
                <a:cs typeface="Arial" pitchFamily="34" charset="0"/>
              </a:rPr>
              <a:t>Major Dispositions</a:t>
            </a:r>
            <a:endParaRPr lang="en-US" b="1" dirty="0">
              <a:solidFill>
                <a:schemeClr val="tx2">
                  <a:satMod val="200000"/>
                </a:schemeClr>
              </a:solidFill>
              <a:latin typeface="Arial" pitchFamily="34" charset="0"/>
              <a:cs typeface="Arial" pitchFamily="34" charset="0"/>
            </a:endParaRPr>
          </a:p>
        </p:txBody>
      </p:sp>
      <p:sp>
        <p:nvSpPr>
          <p:cNvPr id="147458" name="Content Placeholder 2"/>
          <p:cNvSpPr>
            <a:spLocks noGrp="1"/>
          </p:cNvSpPr>
          <p:nvPr>
            <p:ph idx="1"/>
          </p:nvPr>
        </p:nvSpPr>
        <p:spPr>
          <a:xfrm>
            <a:off x="914400" y="1524000"/>
            <a:ext cx="7772400" cy="4572000"/>
          </a:xfrm>
        </p:spPr>
        <p:txBody>
          <a:bodyPr/>
          <a:lstStyle/>
          <a:p>
            <a:r>
              <a:rPr lang="en-US" sz="1800" smtClean="0">
                <a:latin typeface="Arial" charset="0"/>
                <a:cs typeface="Arial" charset="0"/>
              </a:rPr>
              <a:t>No longer a producer of Gold</a:t>
            </a:r>
          </a:p>
          <a:p>
            <a:r>
              <a:rPr lang="en-US" sz="1800" smtClean="0">
                <a:latin typeface="Arial" charset="0"/>
                <a:cs typeface="Arial" charset="0"/>
              </a:rPr>
              <a:t>Will identify gold and then engage in definition drilling + engineering studies</a:t>
            </a:r>
          </a:p>
          <a:p>
            <a:r>
              <a:rPr lang="en-US" sz="1800" smtClean="0">
                <a:latin typeface="Arial" charset="0"/>
                <a:cs typeface="Arial" charset="0"/>
              </a:rPr>
              <a:t>Will sell those resources when in a position to maximize returns </a:t>
            </a:r>
          </a:p>
        </p:txBody>
      </p:sp>
      <p:pic>
        <p:nvPicPr>
          <p:cNvPr id="147459" name="Picture 4"/>
          <p:cNvPicPr>
            <a:picLocks noChangeAspect="1" noChangeArrowheads="1"/>
          </p:cNvPicPr>
          <p:nvPr/>
        </p:nvPicPr>
        <p:blipFill>
          <a:blip r:embed="rId3" cstate="print"/>
          <a:srcRect/>
          <a:stretch>
            <a:fillRect/>
          </a:stretch>
        </p:blipFill>
        <p:spPr bwMode="auto">
          <a:xfrm>
            <a:off x="1600200" y="2971800"/>
            <a:ext cx="6278563" cy="3657600"/>
          </a:xfrm>
          <a:prstGeom prst="rect">
            <a:avLst/>
          </a:prstGeom>
          <a:noFill/>
          <a:ln w="9525">
            <a:noFill/>
            <a:miter lim="800000"/>
            <a:headEnd/>
            <a:tailEnd/>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fontAlgn="auto">
              <a:spcAft>
                <a:spcPts val="0"/>
              </a:spcAft>
              <a:defRPr/>
            </a:pPr>
            <a:r>
              <a:rPr lang="en-US" b="1" dirty="0" smtClean="0">
                <a:solidFill>
                  <a:schemeClr val="tx2">
                    <a:satMod val="200000"/>
                  </a:schemeClr>
                </a:solidFill>
                <a:latin typeface="Arial" pitchFamily="34" charset="0"/>
                <a:cs typeface="Arial" pitchFamily="34" charset="0"/>
              </a:rPr>
              <a:t>Fording Canadian Coal Trust Acquisition</a:t>
            </a:r>
            <a:endParaRPr lang="en-US" b="1" dirty="0">
              <a:solidFill>
                <a:schemeClr val="tx2">
                  <a:satMod val="200000"/>
                </a:schemeClr>
              </a:solidFill>
              <a:latin typeface="Arial" pitchFamily="34" charset="0"/>
              <a:cs typeface="Arial" pitchFamily="34" charset="0"/>
            </a:endParaRPr>
          </a:p>
        </p:txBody>
      </p:sp>
      <p:sp>
        <p:nvSpPr>
          <p:cNvPr id="149506" name="Content Placeholder 2"/>
          <p:cNvSpPr>
            <a:spLocks noGrp="1"/>
          </p:cNvSpPr>
          <p:nvPr>
            <p:ph idx="1"/>
          </p:nvPr>
        </p:nvSpPr>
        <p:spPr>
          <a:xfrm>
            <a:off x="914400" y="2133600"/>
            <a:ext cx="7696200" cy="4419600"/>
          </a:xfrm>
        </p:spPr>
        <p:txBody>
          <a:bodyPr/>
          <a:lstStyle/>
          <a:p>
            <a:r>
              <a:rPr lang="en-US" sz="1800" smtClean="0">
                <a:latin typeface="Arial" charset="0"/>
                <a:cs typeface="Arial" charset="0"/>
              </a:rPr>
              <a:t>In 2008, purchased 60% stake in Elk Valley Coal Partnership (in addition to the 40% it already owned) from Fording Canadian Coal Trust for $14b</a:t>
            </a:r>
          </a:p>
          <a:p>
            <a:r>
              <a:rPr lang="en-US" sz="1800" smtClean="0">
                <a:latin typeface="Arial" charset="0"/>
                <a:cs typeface="Arial" charset="0"/>
              </a:rPr>
              <a:t>Elk Valley Coal Partnership renamed to Teck Coal Limited</a:t>
            </a:r>
          </a:p>
          <a:p>
            <a:r>
              <a:rPr lang="en-US" sz="1800" smtClean="0">
                <a:latin typeface="Arial" charset="0"/>
                <a:cs typeface="Arial" charset="0"/>
              </a:rPr>
              <a:t>Incurred approximately $10b in debt (included a $5.8b short-term bridge loan due)</a:t>
            </a:r>
          </a:p>
          <a:p>
            <a:r>
              <a:rPr lang="en-US" sz="1800" smtClean="0">
                <a:latin typeface="Arial" charset="0"/>
                <a:cs typeface="Arial" charset="0"/>
              </a:rPr>
              <a:t>Global financial crisis hit around the same time</a:t>
            </a:r>
          </a:p>
          <a:p>
            <a:r>
              <a:rPr lang="en-US" sz="1800" smtClean="0">
                <a:latin typeface="Arial" charset="0"/>
                <a:cs typeface="Arial" charset="0"/>
              </a:rPr>
              <a:t>Prices of Teck products such as coal and copper fell significantly</a:t>
            </a:r>
          </a:p>
          <a:p>
            <a:r>
              <a:rPr lang="en-US" sz="1800" smtClean="0">
                <a:latin typeface="Arial" charset="0"/>
                <a:cs typeface="Arial" charset="0"/>
              </a:rPr>
              <a:t>Result: Teck stock plummeted</a:t>
            </a:r>
          </a:p>
          <a:p>
            <a:r>
              <a:rPr lang="en-US" sz="1800" smtClean="0">
                <a:latin typeface="Arial" charset="0"/>
                <a:cs typeface="Arial" charset="0"/>
              </a:rPr>
              <a:t>In response: suspended dividends, sold assets, cut 1,400 jobs (13% of workforce) </a:t>
            </a:r>
          </a:p>
          <a:p>
            <a:r>
              <a:rPr lang="en-US" sz="1800" smtClean="0">
                <a:latin typeface="Arial" charset="0"/>
                <a:cs typeface="Arial" charset="0"/>
              </a:rPr>
              <a:t>Stock climbed significantly in 2009</a:t>
            </a:r>
          </a:p>
          <a:p>
            <a:endParaRPr lang="en-US" sz="1800" smtClean="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fontAlgn="auto">
              <a:spcAft>
                <a:spcPts val="0"/>
              </a:spcAft>
              <a:defRPr/>
            </a:pPr>
            <a:r>
              <a:rPr lang="en-US" b="1" dirty="0" smtClean="0">
                <a:solidFill>
                  <a:schemeClr val="tx2">
                    <a:satMod val="200000"/>
                  </a:schemeClr>
                </a:solidFill>
                <a:latin typeface="Arial" pitchFamily="34" charset="0"/>
                <a:cs typeface="Arial" pitchFamily="34" charset="0"/>
              </a:rPr>
              <a:t>Current Debt Situation</a:t>
            </a:r>
            <a:endParaRPr lang="en-US" b="1" dirty="0">
              <a:solidFill>
                <a:schemeClr val="tx2">
                  <a:satMod val="200000"/>
                </a:schemeClr>
              </a:solidFill>
              <a:latin typeface="Arial" pitchFamily="34" charset="0"/>
              <a:cs typeface="Arial" pitchFamily="34" charset="0"/>
            </a:endParaRPr>
          </a:p>
        </p:txBody>
      </p:sp>
      <p:sp>
        <p:nvSpPr>
          <p:cNvPr id="3" name="Content Placeholder 2"/>
          <p:cNvSpPr>
            <a:spLocks noGrp="1"/>
          </p:cNvSpPr>
          <p:nvPr>
            <p:ph idx="1"/>
          </p:nvPr>
        </p:nvSpPr>
        <p:spPr>
          <a:xfrm>
            <a:off x="914400" y="1784350"/>
            <a:ext cx="7772400" cy="4768850"/>
          </a:xfrm>
        </p:spPr>
        <p:txBody>
          <a:bodyPr>
            <a:normAutofit fontScale="62500" lnSpcReduction="20000"/>
          </a:bodyPr>
          <a:lstStyle/>
          <a:p>
            <a:pPr marL="411480" fontAlgn="auto">
              <a:spcAft>
                <a:spcPts val="0"/>
              </a:spcAft>
              <a:buFont typeface="Wingdings"/>
              <a:buChar char=""/>
              <a:defRPr/>
            </a:pPr>
            <a:r>
              <a:rPr lang="en-US" sz="2900" dirty="0" smtClean="0">
                <a:latin typeface="Arial" pitchFamily="34" charset="0"/>
                <a:cs typeface="Arial" pitchFamily="34" charset="0"/>
              </a:rPr>
              <a:t>In April 2010, </a:t>
            </a:r>
            <a:r>
              <a:rPr lang="en-US" sz="2900" dirty="0" err="1" smtClean="0">
                <a:latin typeface="Arial" pitchFamily="34" charset="0"/>
                <a:cs typeface="Arial" pitchFamily="34" charset="0"/>
              </a:rPr>
              <a:t>Teck</a:t>
            </a:r>
            <a:r>
              <a:rPr lang="en-US" sz="2900" dirty="0" smtClean="0">
                <a:latin typeface="Arial" pitchFamily="34" charset="0"/>
                <a:cs typeface="Arial" pitchFamily="34" charset="0"/>
              </a:rPr>
              <a:t> repaid the remaining bank debt associated with the purchase of Fording Canadian Coal Trust </a:t>
            </a:r>
          </a:p>
          <a:p>
            <a:pPr marL="411480" fontAlgn="auto">
              <a:spcAft>
                <a:spcPts val="0"/>
              </a:spcAft>
              <a:buFont typeface="Wingdings"/>
              <a:buChar char=""/>
              <a:defRPr/>
            </a:pPr>
            <a:endParaRPr lang="en-US" sz="2900" dirty="0" smtClean="0">
              <a:latin typeface="Arial" pitchFamily="34" charset="0"/>
              <a:cs typeface="Arial" pitchFamily="34" charset="0"/>
            </a:endParaRPr>
          </a:p>
          <a:p>
            <a:pPr marL="411480" fontAlgn="auto">
              <a:spcAft>
                <a:spcPts val="0"/>
              </a:spcAft>
              <a:buFont typeface="Wingdings"/>
              <a:buChar char=""/>
              <a:defRPr/>
            </a:pPr>
            <a:endParaRPr lang="en-US" sz="2900" dirty="0" smtClean="0">
              <a:latin typeface="Arial" pitchFamily="34" charset="0"/>
              <a:cs typeface="Arial" pitchFamily="34" charset="0"/>
            </a:endParaRPr>
          </a:p>
          <a:p>
            <a:pPr marL="411480" fontAlgn="auto">
              <a:spcAft>
                <a:spcPts val="0"/>
              </a:spcAft>
              <a:buFont typeface="Wingdings"/>
              <a:buChar char=""/>
              <a:defRPr/>
            </a:pPr>
            <a:endParaRPr lang="en-US" sz="2900" dirty="0" smtClean="0">
              <a:latin typeface="Arial" pitchFamily="34" charset="0"/>
              <a:cs typeface="Arial" pitchFamily="34" charset="0"/>
            </a:endParaRPr>
          </a:p>
          <a:p>
            <a:pPr marL="411480" fontAlgn="auto">
              <a:spcAft>
                <a:spcPts val="0"/>
              </a:spcAft>
              <a:buFont typeface="Wingdings"/>
              <a:buChar char=""/>
              <a:defRPr/>
            </a:pPr>
            <a:endParaRPr lang="en-US" sz="2900" dirty="0" smtClean="0">
              <a:latin typeface="Arial" pitchFamily="34" charset="0"/>
              <a:cs typeface="Arial" pitchFamily="34" charset="0"/>
            </a:endParaRPr>
          </a:p>
          <a:p>
            <a:pPr marL="411480" fontAlgn="auto">
              <a:spcAft>
                <a:spcPts val="0"/>
              </a:spcAft>
              <a:buFont typeface="Wingdings"/>
              <a:buChar char=""/>
              <a:defRPr/>
            </a:pPr>
            <a:endParaRPr lang="en-US" sz="2900" dirty="0" smtClean="0">
              <a:latin typeface="Arial" pitchFamily="34" charset="0"/>
              <a:cs typeface="Arial" pitchFamily="34" charset="0"/>
            </a:endParaRPr>
          </a:p>
          <a:p>
            <a:pPr marL="411480" fontAlgn="auto">
              <a:spcAft>
                <a:spcPts val="0"/>
              </a:spcAft>
              <a:buFont typeface="Wingdings"/>
              <a:buChar char=""/>
              <a:defRPr/>
            </a:pPr>
            <a:endParaRPr lang="en-US" sz="2900" dirty="0" smtClean="0">
              <a:latin typeface="Arial" pitchFamily="34" charset="0"/>
              <a:cs typeface="Arial" pitchFamily="34" charset="0"/>
            </a:endParaRPr>
          </a:p>
          <a:p>
            <a:pPr marL="411480" fontAlgn="auto">
              <a:spcAft>
                <a:spcPts val="0"/>
              </a:spcAft>
              <a:buFont typeface="Wingdings"/>
              <a:buChar char=""/>
              <a:defRPr/>
            </a:pPr>
            <a:endParaRPr lang="en-US" sz="2900" dirty="0" smtClean="0">
              <a:latin typeface="Arial" pitchFamily="34" charset="0"/>
              <a:cs typeface="Arial" pitchFamily="34" charset="0"/>
            </a:endParaRPr>
          </a:p>
          <a:p>
            <a:pPr marL="411480" fontAlgn="auto">
              <a:spcAft>
                <a:spcPts val="0"/>
              </a:spcAft>
              <a:buFont typeface="Wingdings"/>
              <a:buChar char=""/>
              <a:defRPr/>
            </a:pPr>
            <a:endParaRPr lang="en-US" sz="2900" dirty="0" smtClean="0">
              <a:latin typeface="Arial" pitchFamily="34" charset="0"/>
              <a:cs typeface="Arial" pitchFamily="34" charset="0"/>
            </a:endParaRPr>
          </a:p>
          <a:p>
            <a:pPr marL="411480" fontAlgn="auto">
              <a:spcAft>
                <a:spcPts val="0"/>
              </a:spcAft>
              <a:buFont typeface="Wingdings"/>
              <a:buChar char=""/>
              <a:defRPr/>
            </a:pPr>
            <a:endParaRPr lang="en-US" sz="2900" dirty="0" smtClean="0">
              <a:latin typeface="Arial" pitchFamily="34" charset="0"/>
              <a:cs typeface="Arial" pitchFamily="34" charset="0"/>
            </a:endParaRPr>
          </a:p>
          <a:p>
            <a:pPr marL="411480" fontAlgn="auto">
              <a:spcAft>
                <a:spcPts val="0"/>
              </a:spcAft>
              <a:buFont typeface="Wingdings"/>
              <a:buChar char=""/>
              <a:defRPr/>
            </a:pPr>
            <a:r>
              <a:rPr lang="en-US" sz="2900" dirty="0" smtClean="0">
                <a:latin typeface="Arial" pitchFamily="34" charset="0"/>
                <a:cs typeface="Arial" pitchFamily="34" charset="0"/>
              </a:rPr>
              <a:t>Credit ratings reported in 2010 Third Quarter report:</a:t>
            </a:r>
          </a:p>
          <a:p>
            <a:pPr marL="740664" lvl="1" fontAlgn="auto">
              <a:spcAft>
                <a:spcPts val="0"/>
              </a:spcAft>
              <a:buFont typeface="Wingdings"/>
              <a:buChar char=""/>
              <a:defRPr/>
            </a:pPr>
            <a:r>
              <a:rPr lang="en-US" sz="2900" dirty="0" smtClean="0">
                <a:latin typeface="Arial" pitchFamily="34" charset="0"/>
                <a:cs typeface="Arial" pitchFamily="34" charset="0"/>
              </a:rPr>
              <a:t>Moody’s: Baa3 with positive outlook</a:t>
            </a:r>
          </a:p>
          <a:p>
            <a:pPr marL="740664" lvl="1" fontAlgn="auto">
              <a:spcAft>
                <a:spcPts val="0"/>
              </a:spcAft>
              <a:buFont typeface="Wingdings"/>
              <a:buChar char=""/>
              <a:defRPr/>
            </a:pPr>
            <a:r>
              <a:rPr lang="en-US" sz="2900" dirty="0" smtClean="0">
                <a:latin typeface="Arial" pitchFamily="34" charset="0"/>
                <a:cs typeface="Arial" pitchFamily="34" charset="0"/>
              </a:rPr>
              <a:t>Standard &amp; Poor’s: BBB with stable outlook</a:t>
            </a:r>
          </a:p>
          <a:p>
            <a:pPr marL="740664" lvl="1" fontAlgn="auto">
              <a:spcAft>
                <a:spcPts val="0"/>
              </a:spcAft>
              <a:buFont typeface="Wingdings"/>
              <a:buChar char=""/>
              <a:defRPr/>
            </a:pPr>
            <a:r>
              <a:rPr lang="en-US" sz="2900" dirty="0" smtClean="0">
                <a:latin typeface="Arial" pitchFamily="34" charset="0"/>
                <a:cs typeface="Arial" pitchFamily="34" charset="0"/>
              </a:rPr>
              <a:t>Dominion Bond Rating Services: BBB (low) with positive trend</a:t>
            </a:r>
          </a:p>
          <a:p>
            <a:pPr marL="740664" lvl="1" fontAlgn="auto">
              <a:spcAft>
                <a:spcPts val="0"/>
              </a:spcAft>
              <a:buFont typeface="Wingdings"/>
              <a:buChar char=""/>
              <a:defRPr/>
            </a:pPr>
            <a:r>
              <a:rPr lang="en-US" sz="2900" dirty="0" smtClean="0">
                <a:latin typeface="Arial" pitchFamily="34" charset="0"/>
                <a:cs typeface="Arial" pitchFamily="34" charset="0"/>
              </a:rPr>
              <a:t>Fitch Ratings: BBB- with stable outlook</a:t>
            </a:r>
          </a:p>
          <a:p>
            <a:pPr marL="740664" lvl="1" fontAlgn="auto">
              <a:spcAft>
                <a:spcPts val="0"/>
              </a:spcAft>
              <a:buFont typeface="Wingdings"/>
              <a:buChar char=""/>
              <a:defRPr/>
            </a:pPr>
            <a:endParaRPr lang="en-US" sz="1600" dirty="0" smtClean="0"/>
          </a:p>
          <a:p>
            <a:pPr marL="740664" lvl="1" fontAlgn="auto">
              <a:spcAft>
                <a:spcPts val="0"/>
              </a:spcAft>
              <a:buFont typeface="Wingdings"/>
              <a:buChar char=""/>
              <a:defRPr/>
            </a:pPr>
            <a:endParaRPr lang="en-US" sz="1600" dirty="0" smtClean="0"/>
          </a:p>
        </p:txBody>
      </p:sp>
      <p:pic>
        <p:nvPicPr>
          <p:cNvPr id="150531" name="Picture 3"/>
          <p:cNvPicPr>
            <a:picLocks noChangeAspect="1" noChangeArrowheads="1"/>
          </p:cNvPicPr>
          <p:nvPr/>
        </p:nvPicPr>
        <p:blipFill>
          <a:blip r:embed="rId3" cstate="print"/>
          <a:srcRect/>
          <a:stretch>
            <a:fillRect/>
          </a:stretch>
        </p:blipFill>
        <p:spPr bwMode="auto">
          <a:xfrm>
            <a:off x="1871663" y="2557462"/>
            <a:ext cx="5748337" cy="2166938"/>
          </a:xfrm>
          <a:prstGeom prst="rect">
            <a:avLst/>
          </a:prstGeom>
          <a:noFill/>
          <a:ln w="9525">
            <a:noFill/>
            <a:miter lim="800000"/>
            <a:headEnd/>
            <a:tailEnd/>
          </a:ln>
        </p:spPr>
      </p:pic>
      <p:sp>
        <p:nvSpPr>
          <p:cNvPr id="6" name="Rounded Rectangle 5"/>
          <p:cNvSpPr/>
          <p:nvPr/>
        </p:nvSpPr>
        <p:spPr>
          <a:xfrm>
            <a:off x="6172200" y="4084638"/>
            <a:ext cx="1371600" cy="411162"/>
          </a:xfrm>
          <a:prstGeom prst="round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33400"/>
            <a:ext cx="8001000" cy="935038"/>
          </a:xfrm>
        </p:spPr>
        <p:txBody>
          <a:bodyPr/>
          <a:lstStyle/>
          <a:p>
            <a:pPr algn="ctr" fontAlgn="auto">
              <a:spcAft>
                <a:spcPts val="0"/>
              </a:spcAft>
              <a:defRPr/>
            </a:pPr>
            <a:r>
              <a:rPr lang="en-US" b="1" dirty="0" smtClean="0">
                <a:solidFill>
                  <a:schemeClr val="tx2">
                    <a:satMod val="200000"/>
                  </a:schemeClr>
                </a:solidFill>
                <a:latin typeface="Arial" pitchFamily="34" charset="0"/>
                <a:cs typeface="Arial" pitchFamily="34" charset="0"/>
              </a:rPr>
              <a:t>Agreement with Canadian Pacific Railway</a:t>
            </a:r>
            <a:endParaRPr lang="en-US" b="1" dirty="0">
              <a:solidFill>
                <a:schemeClr val="tx2">
                  <a:satMod val="200000"/>
                </a:schemeClr>
              </a:solidFill>
              <a:latin typeface="Arial" pitchFamily="34" charset="0"/>
              <a:cs typeface="Arial" pitchFamily="34" charset="0"/>
            </a:endParaRPr>
          </a:p>
        </p:txBody>
      </p:sp>
      <p:sp>
        <p:nvSpPr>
          <p:cNvPr id="152578" name="Content Placeholder 2"/>
          <p:cNvSpPr>
            <a:spLocks noGrp="1"/>
          </p:cNvSpPr>
          <p:nvPr>
            <p:ph idx="1"/>
          </p:nvPr>
        </p:nvSpPr>
        <p:spPr>
          <a:xfrm>
            <a:off x="914400" y="2057400"/>
            <a:ext cx="7772400" cy="4572000"/>
          </a:xfrm>
        </p:spPr>
        <p:txBody>
          <a:bodyPr/>
          <a:lstStyle/>
          <a:p>
            <a:r>
              <a:rPr lang="en-US" sz="1800" smtClean="0">
                <a:latin typeface="Arial" charset="0"/>
                <a:cs typeface="Arial" charset="0"/>
              </a:rPr>
              <a:t>10-year agreement announced on Oct. 6, 2010 to transport Teck’s steelmaking coal from 5 mines in southeast B.C. to ports in the Vancouver area</a:t>
            </a:r>
          </a:p>
          <a:p>
            <a:endParaRPr lang="en-US" sz="1800" smtClean="0">
              <a:latin typeface="Arial" charset="0"/>
              <a:cs typeface="Arial" charset="0"/>
            </a:endParaRPr>
          </a:p>
          <a:p>
            <a:r>
              <a:rPr lang="en-US" sz="1800" smtClean="0">
                <a:latin typeface="Arial" charset="0"/>
                <a:cs typeface="Arial" charset="0"/>
              </a:rPr>
              <a:t>Agreement provides for investments to be made by CP to enhance coal handling capacity</a:t>
            </a:r>
          </a:p>
          <a:p>
            <a:endParaRPr lang="en-US" sz="1800" smtClean="0">
              <a:latin typeface="Arial" charset="0"/>
              <a:cs typeface="Arial" charset="0"/>
            </a:endParaRPr>
          </a:p>
          <a:p>
            <a:r>
              <a:rPr lang="en-US" sz="1800" smtClean="0">
                <a:latin typeface="Arial" charset="0"/>
                <a:cs typeface="Arial" charset="0"/>
              </a:rPr>
              <a:t>Supports Teck’s growth strategy and ability to deliver to key markets in a timely fashion</a:t>
            </a:r>
          </a:p>
          <a:p>
            <a:endParaRPr lang="en-US" sz="1800" smtClean="0">
              <a:latin typeface="Arial" charset="0"/>
              <a:cs typeface="Arial" charset="0"/>
            </a:endParaRPr>
          </a:p>
          <a:p>
            <a:r>
              <a:rPr lang="en-US" sz="1800" smtClean="0">
                <a:latin typeface="Arial" charset="0"/>
                <a:cs typeface="Arial" charset="0"/>
              </a:rPr>
              <a:t>Agreement commences April 1, 2011</a:t>
            </a:r>
          </a:p>
        </p:txBody>
      </p:sp>
      <p:pic>
        <p:nvPicPr>
          <p:cNvPr id="152579" name="Picture 2"/>
          <p:cNvPicPr>
            <a:picLocks noChangeAspect="1" noChangeArrowheads="1"/>
          </p:cNvPicPr>
          <p:nvPr/>
        </p:nvPicPr>
        <p:blipFill>
          <a:blip r:embed="rId2" cstate="print"/>
          <a:srcRect/>
          <a:stretch>
            <a:fillRect/>
          </a:stretch>
        </p:blipFill>
        <p:spPr bwMode="auto">
          <a:xfrm>
            <a:off x="7848600" y="5562600"/>
            <a:ext cx="1122363" cy="114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895600"/>
            <a:ext cx="7772400" cy="914400"/>
          </a:xfrm>
        </p:spPr>
        <p:txBody>
          <a:bodyPr/>
          <a:lstStyle/>
          <a:p>
            <a:pPr algn="ctr" fontAlgn="auto">
              <a:spcAft>
                <a:spcPts val="0"/>
              </a:spcAft>
              <a:defRPr/>
            </a:pPr>
            <a:r>
              <a:rPr lang="en-US" b="1" dirty="0" smtClean="0">
                <a:solidFill>
                  <a:schemeClr val="tx2">
                    <a:satMod val="200000"/>
                  </a:schemeClr>
                </a:solidFill>
                <a:latin typeface="Arial" pitchFamily="34" charset="0"/>
                <a:cs typeface="Arial" pitchFamily="34" charset="0"/>
              </a:rPr>
              <a:t>Financial</a:t>
            </a:r>
            <a:r>
              <a:rPr lang="en-US" dirty="0" smtClean="0">
                <a:solidFill>
                  <a:schemeClr val="tx2">
                    <a:satMod val="200000"/>
                  </a:schemeClr>
                </a:solidFill>
                <a:latin typeface="Arial" pitchFamily="34" charset="0"/>
                <a:cs typeface="Arial" pitchFamily="34" charset="0"/>
              </a:rPr>
              <a:t> </a:t>
            </a:r>
            <a:r>
              <a:rPr lang="en-US" b="1" dirty="0" smtClean="0">
                <a:solidFill>
                  <a:schemeClr val="tx2">
                    <a:satMod val="200000"/>
                  </a:schemeClr>
                </a:solidFill>
                <a:latin typeface="Arial" pitchFamily="34" charset="0"/>
                <a:cs typeface="Arial" pitchFamily="34" charset="0"/>
              </a:rPr>
              <a:t>Analysis </a:t>
            </a:r>
            <a:endParaRPr lang="en-US" b="1" dirty="0">
              <a:solidFill>
                <a:schemeClr val="tx2">
                  <a:satMod val="200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p:cNvSpPr>
          <p:nvPr>
            <p:ph type="title" idx="4294967295"/>
          </p:nvPr>
        </p:nvSpPr>
        <p:spPr bwMode="auto"/>
        <p:txBody>
          <a:bodyPr wrap="square" lIns="91440" tIns="45720" rIns="91440" bIns="45720" numCol="1" anchorCtr="0" compatLnSpc="1">
            <a:prstTxWarp prst="textNoShape">
              <a:avLst/>
            </a:prstTxWarp>
          </a:bodyPr>
          <a:lstStyle/>
          <a:p>
            <a:pPr algn="ctr" fontAlgn="auto">
              <a:spcAft>
                <a:spcPts val="0"/>
              </a:spcAft>
              <a:defRPr/>
            </a:pPr>
            <a:r>
              <a:rPr lang="en-US" b="1" dirty="0" smtClean="0">
                <a:solidFill>
                  <a:schemeClr val="tx2">
                    <a:satMod val="200000"/>
                  </a:schemeClr>
                </a:solidFill>
                <a:latin typeface="Arial" pitchFamily="34" charset="0"/>
                <a:cs typeface="Arial" pitchFamily="34" charset="0"/>
              </a:rPr>
              <a:t>Main Cost and Revenue Drivers</a:t>
            </a:r>
          </a:p>
        </p:txBody>
      </p:sp>
      <p:sp>
        <p:nvSpPr>
          <p:cNvPr id="238595" name="Rectangle 3"/>
          <p:cNvSpPr>
            <a:spLocks noGrp="1"/>
          </p:cNvSpPr>
          <p:nvPr>
            <p:ph type="body" idx="4294967295"/>
          </p:nvPr>
        </p:nvSpPr>
        <p:spPr/>
        <p:txBody>
          <a:bodyPr/>
          <a:lstStyle/>
          <a:p>
            <a:pPr>
              <a:lnSpc>
                <a:spcPct val="90000"/>
              </a:lnSpc>
            </a:pPr>
            <a:r>
              <a:rPr lang="en-US" sz="2600" smtClean="0">
                <a:latin typeface="Arial" charset="0"/>
                <a:cs typeface="Arial" charset="0"/>
              </a:rPr>
              <a:t>Revenue Driver: Commodity Price and FX</a:t>
            </a:r>
          </a:p>
          <a:p>
            <a:pPr lvl="1">
              <a:lnSpc>
                <a:spcPct val="90000"/>
              </a:lnSpc>
            </a:pPr>
            <a:r>
              <a:rPr lang="en-US" sz="2200" smtClean="0">
                <a:latin typeface="Arial" charset="0"/>
                <a:cs typeface="Arial" charset="0"/>
              </a:rPr>
              <a:t>Hedging Strategies vary considerably</a:t>
            </a:r>
          </a:p>
          <a:p>
            <a:pPr lvl="1">
              <a:lnSpc>
                <a:spcPct val="90000"/>
              </a:lnSpc>
            </a:pPr>
            <a:endParaRPr lang="en-US" sz="2200" smtClean="0">
              <a:latin typeface="Arial" charset="0"/>
              <a:cs typeface="Arial" charset="0"/>
            </a:endParaRPr>
          </a:p>
          <a:p>
            <a:pPr lvl="1">
              <a:lnSpc>
                <a:spcPct val="90000"/>
              </a:lnSpc>
              <a:buFont typeface="Wingdings" pitchFamily="2" charset="2"/>
              <a:buNone/>
            </a:pPr>
            <a:endParaRPr lang="en-US" sz="2200" smtClean="0">
              <a:latin typeface="Arial" charset="0"/>
              <a:cs typeface="Arial" charset="0"/>
            </a:endParaRPr>
          </a:p>
          <a:p>
            <a:pPr>
              <a:lnSpc>
                <a:spcPct val="90000"/>
              </a:lnSpc>
            </a:pPr>
            <a:r>
              <a:rPr lang="en-US" sz="2600" smtClean="0">
                <a:latin typeface="Arial" charset="0"/>
                <a:cs typeface="Arial" charset="0"/>
              </a:rPr>
              <a:t>Cost of land acquisition and mine construction</a:t>
            </a:r>
          </a:p>
          <a:p>
            <a:pPr>
              <a:lnSpc>
                <a:spcPct val="90000"/>
              </a:lnSpc>
            </a:pPr>
            <a:endParaRPr lang="en-US" sz="2600" smtClean="0">
              <a:latin typeface="Arial" charset="0"/>
              <a:cs typeface="Arial" charset="0"/>
            </a:endParaRPr>
          </a:p>
          <a:p>
            <a:pPr>
              <a:lnSpc>
                <a:spcPct val="90000"/>
              </a:lnSpc>
            </a:pPr>
            <a:r>
              <a:rPr lang="en-US" sz="2600" smtClean="0">
                <a:latin typeface="Arial" charset="0"/>
                <a:cs typeface="Arial" charset="0"/>
              </a:rPr>
              <a:t>Cost Drivers: Operating Expenses</a:t>
            </a:r>
          </a:p>
          <a:p>
            <a:pPr lvl="1">
              <a:lnSpc>
                <a:spcPct val="90000"/>
              </a:lnSpc>
            </a:pPr>
            <a:r>
              <a:rPr lang="en-US" sz="2200" smtClean="0">
                <a:latin typeface="Arial" charset="0"/>
                <a:cs typeface="Arial" charset="0"/>
              </a:rPr>
              <a:t>Fuel Costs</a:t>
            </a:r>
          </a:p>
          <a:p>
            <a:pPr lvl="1">
              <a:lnSpc>
                <a:spcPct val="90000"/>
              </a:lnSpc>
            </a:pPr>
            <a:r>
              <a:rPr lang="en-US" sz="2200" smtClean="0">
                <a:latin typeface="Arial" charset="0"/>
                <a:cs typeface="Arial" charset="0"/>
              </a:rPr>
              <a:t>Energy Costs</a:t>
            </a:r>
          </a:p>
          <a:p>
            <a:pPr lvl="1">
              <a:lnSpc>
                <a:spcPct val="90000"/>
              </a:lnSpc>
            </a:pPr>
            <a:r>
              <a:rPr lang="en-US" sz="2200" smtClean="0">
                <a:latin typeface="Arial" charset="0"/>
                <a:cs typeface="Arial" charset="0"/>
              </a:rPr>
              <a:t>Labor Costs</a:t>
            </a:r>
          </a:p>
          <a:p>
            <a:pPr lvl="1">
              <a:lnSpc>
                <a:spcPct val="90000"/>
              </a:lnSpc>
            </a:pPr>
            <a:r>
              <a:rPr lang="en-US" sz="2200" smtClean="0">
                <a:latin typeface="Arial" charset="0"/>
                <a:cs typeface="Arial" charset="0"/>
              </a:rPr>
              <a:t>Maintenance Costs</a:t>
            </a:r>
          </a:p>
          <a:p>
            <a:pPr lvl="1">
              <a:lnSpc>
                <a:spcPct val="90000"/>
              </a:lnSpc>
            </a:pPr>
            <a:endParaRPr lang="en-US" sz="2200" smtClean="0"/>
          </a:p>
          <a:p>
            <a:pPr lvl="1">
              <a:lnSpc>
                <a:spcPct val="90000"/>
              </a:lnSpc>
              <a:buFont typeface="Wingdings" pitchFamily="2" charset="2"/>
              <a:buNone/>
            </a:pPr>
            <a:endParaRPr lang="en-US" sz="2200" smtClean="0"/>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fontAlgn="auto">
              <a:spcAft>
                <a:spcPts val="0"/>
              </a:spcAft>
              <a:defRPr/>
            </a:pPr>
            <a:r>
              <a:rPr lang="en-US" b="1" dirty="0" smtClean="0">
                <a:solidFill>
                  <a:schemeClr val="tx2">
                    <a:satMod val="200000"/>
                  </a:schemeClr>
                </a:solidFill>
                <a:latin typeface="Arial" pitchFamily="34" charset="0"/>
                <a:cs typeface="Arial" pitchFamily="34" charset="0"/>
              </a:rPr>
              <a:t>Financial Highlights</a:t>
            </a:r>
            <a:endParaRPr lang="en-US" b="1" dirty="0">
              <a:solidFill>
                <a:schemeClr val="tx2">
                  <a:satMod val="200000"/>
                </a:schemeClr>
              </a:solidFill>
              <a:latin typeface="Arial" pitchFamily="34" charset="0"/>
              <a:cs typeface="Arial" pitchFamily="34" charset="0"/>
            </a:endParaRPr>
          </a:p>
        </p:txBody>
      </p:sp>
      <p:pic>
        <p:nvPicPr>
          <p:cNvPr id="154626" name="Picture 2"/>
          <p:cNvPicPr>
            <a:picLocks noGrp="1" noChangeAspect="1" noChangeArrowheads="1"/>
          </p:cNvPicPr>
          <p:nvPr>
            <p:ph idx="1"/>
          </p:nvPr>
        </p:nvPicPr>
        <p:blipFill>
          <a:blip r:embed="rId3" cstate="print"/>
          <a:srcRect/>
          <a:stretch>
            <a:fillRect/>
          </a:stretch>
        </p:blipFill>
        <p:spPr>
          <a:xfrm>
            <a:off x="1295400" y="2208213"/>
            <a:ext cx="6858000" cy="3506787"/>
          </a:xfrm>
        </p:spPr>
      </p:pic>
      <p:sp>
        <p:nvSpPr>
          <p:cNvPr id="4" name="Rounded Rectangle 3"/>
          <p:cNvSpPr/>
          <p:nvPr/>
        </p:nvSpPr>
        <p:spPr>
          <a:xfrm>
            <a:off x="5181600" y="3276600"/>
            <a:ext cx="2895600" cy="284163"/>
          </a:xfrm>
          <a:prstGeom prst="round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2057400" cy="6192838"/>
          </a:xfrm>
        </p:spPr>
        <p:txBody>
          <a:bodyPr/>
          <a:lstStyle/>
          <a:p>
            <a:pPr fontAlgn="auto">
              <a:spcAft>
                <a:spcPts val="0"/>
              </a:spcAft>
              <a:defRPr/>
            </a:pPr>
            <a:r>
              <a:rPr lang="en-US" b="1" dirty="0" smtClean="0">
                <a:solidFill>
                  <a:schemeClr val="tx2">
                    <a:satMod val="200000"/>
                  </a:schemeClr>
                </a:solidFill>
                <a:latin typeface="Arial" pitchFamily="34" charset="0"/>
                <a:cs typeface="Arial" pitchFamily="34" charset="0"/>
              </a:rPr>
              <a:t>2</a:t>
            </a:r>
            <a:r>
              <a:rPr lang="en-US" b="1" baseline="30000" dirty="0" smtClean="0">
                <a:solidFill>
                  <a:schemeClr val="tx2">
                    <a:satMod val="200000"/>
                  </a:schemeClr>
                </a:solidFill>
                <a:latin typeface="Arial" pitchFamily="34" charset="0"/>
                <a:cs typeface="Arial" pitchFamily="34" charset="0"/>
              </a:rPr>
              <a:t>nd</a:t>
            </a:r>
            <a:r>
              <a:rPr lang="en-US" b="1" dirty="0" smtClean="0">
                <a:solidFill>
                  <a:schemeClr val="tx2">
                    <a:satMod val="200000"/>
                  </a:schemeClr>
                </a:solidFill>
                <a:latin typeface="Arial" pitchFamily="34" charset="0"/>
                <a:cs typeface="Arial" pitchFamily="34" charset="0"/>
              </a:rPr>
              <a:t> Qtr Balance Sheet</a:t>
            </a:r>
            <a:endParaRPr lang="en-US" b="1" dirty="0">
              <a:solidFill>
                <a:schemeClr val="tx2">
                  <a:satMod val="200000"/>
                </a:schemeClr>
              </a:solidFill>
              <a:latin typeface="Arial" pitchFamily="34" charset="0"/>
              <a:cs typeface="Arial" pitchFamily="34" charset="0"/>
            </a:endParaRPr>
          </a:p>
        </p:txBody>
      </p:sp>
      <p:pic>
        <p:nvPicPr>
          <p:cNvPr id="156674" name="Picture 4"/>
          <p:cNvPicPr>
            <a:picLocks noChangeAspect="1" noChangeArrowheads="1"/>
          </p:cNvPicPr>
          <p:nvPr/>
        </p:nvPicPr>
        <p:blipFill>
          <a:blip r:embed="rId3" cstate="print"/>
          <a:srcRect/>
          <a:stretch>
            <a:fillRect/>
          </a:stretch>
        </p:blipFill>
        <p:spPr bwMode="auto">
          <a:xfrm>
            <a:off x="2971800" y="533400"/>
            <a:ext cx="5638800" cy="6172200"/>
          </a:xfrm>
          <a:prstGeom prst="rect">
            <a:avLst/>
          </a:prstGeom>
          <a:noFill/>
          <a:ln w="9525">
            <a:noFill/>
            <a:miter lim="800000"/>
            <a:headEnd/>
            <a:tailEnd/>
          </a:ln>
        </p:spPr>
      </p:pic>
      <p:sp>
        <p:nvSpPr>
          <p:cNvPr id="4" name="Rounded Rectangle 3"/>
          <p:cNvSpPr/>
          <p:nvPr/>
        </p:nvSpPr>
        <p:spPr>
          <a:xfrm>
            <a:off x="3048000" y="4876800"/>
            <a:ext cx="5486400" cy="173038"/>
          </a:xfrm>
          <a:prstGeom prst="round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ounded Rectangle 6"/>
          <p:cNvSpPr/>
          <p:nvPr/>
        </p:nvSpPr>
        <p:spPr>
          <a:xfrm>
            <a:off x="3124200" y="1884363"/>
            <a:ext cx="5486400" cy="173037"/>
          </a:xfrm>
          <a:prstGeom prst="round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2057400" cy="6192838"/>
          </a:xfrm>
        </p:spPr>
        <p:txBody>
          <a:bodyPr/>
          <a:lstStyle/>
          <a:p>
            <a:pPr fontAlgn="auto">
              <a:spcAft>
                <a:spcPts val="0"/>
              </a:spcAft>
              <a:defRPr/>
            </a:pPr>
            <a:r>
              <a:rPr lang="en-US" b="1" dirty="0" smtClean="0">
                <a:solidFill>
                  <a:schemeClr val="tx2">
                    <a:satMod val="200000"/>
                  </a:schemeClr>
                </a:solidFill>
                <a:latin typeface="Arial" pitchFamily="34" charset="0"/>
                <a:cs typeface="Arial" pitchFamily="34" charset="0"/>
              </a:rPr>
              <a:t>3</a:t>
            </a:r>
            <a:r>
              <a:rPr lang="en-US" b="1" baseline="30000" dirty="0" smtClean="0">
                <a:solidFill>
                  <a:schemeClr val="tx2">
                    <a:satMod val="200000"/>
                  </a:schemeClr>
                </a:solidFill>
                <a:latin typeface="Arial" pitchFamily="34" charset="0"/>
                <a:cs typeface="Arial" pitchFamily="34" charset="0"/>
              </a:rPr>
              <a:t>rd</a:t>
            </a:r>
            <a:r>
              <a:rPr lang="en-US" b="1" dirty="0" smtClean="0">
                <a:solidFill>
                  <a:schemeClr val="tx2">
                    <a:satMod val="200000"/>
                  </a:schemeClr>
                </a:solidFill>
                <a:latin typeface="Arial" pitchFamily="34" charset="0"/>
                <a:cs typeface="Arial" pitchFamily="34" charset="0"/>
              </a:rPr>
              <a:t> Qtr Balance Sheet</a:t>
            </a:r>
            <a:endParaRPr lang="en-US" b="1" dirty="0">
              <a:solidFill>
                <a:schemeClr val="tx2">
                  <a:satMod val="200000"/>
                </a:schemeClr>
              </a:solidFill>
              <a:latin typeface="Arial" pitchFamily="34" charset="0"/>
              <a:cs typeface="Arial" pitchFamily="34" charset="0"/>
            </a:endParaRPr>
          </a:p>
        </p:txBody>
      </p:sp>
      <p:pic>
        <p:nvPicPr>
          <p:cNvPr id="158722" name="Picture 2"/>
          <p:cNvPicPr>
            <a:picLocks noChangeAspect="1" noChangeArrowheads="1"/>
          </p:cNvPicPr>
          <p:nvPr/>
        </p:nvPicPr>
        <p:blipFill>
          <a:blip r:embed="rId3" cstate="print"/>
          <a:srcRect/>
          <a:stretch>
            <a:fillRect/>
          </a:stretch>
        </p:blipFill>
        <p:spPr bwMode="auto">
          <a:xfrm>
            <a:off x="2971800" y="533400"/>
            <a:ext cx="5691188" cy="6172200"/>
          </a:xfrm>
          <a:prstGeom prst="rect">
            <a:avLst/>
          </a:prstGeom>
          <a:noFill/>
          <a:ln w="9525">
            <a:noFill/>
            <a:miter lim="800000"/>
            <a:headEnd/>
            <a:tailEnd/>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457200"/>
            <a:ext cx="2057400" cy="6192838"/>
          </a:xfrm>
          <a:prstGeom prst="rect">
            <a:avLst/>
          </a:prstGeom>
        </p:spPr>
        <p:txBody>
          <a:bodyPr/>
          <a:lstStyle/>
          <a:p>
            <a:pPr fontAlgn="auto">
              <a:spcAft>
                <a:spcPts val="0"/>
              </a:spcAft>
              <a:defRPr/>
            </a:pPr>
            <a:r>
              <a:rPr lang="en-US" sz="4000" b="1" spc="-100" dirty="0">
                <a:solidFill>
                  <a:schemeClr val="tx2">
                    <a:satMod val="200000"/>
                  </a:schemeClr>
                </a:solidFill>
                <a:latin typeface="Arial" pitchFamily="34" charset="0"/>
                <a:ea typeface="+mj-ea"/>
                <a:cs typeface="Arial" pitchFamily="34" charset="0"/>
              </a:rPr>
              <a:t>Annual Balance Sheet</a:t>
            </a:r>
          </a:p>
        </p:txBody>
      </p:sp>
      <p:pic>
        <p:nvPicPr>
          <p:cNvPr id="160770" name="Content Placeholder 6"/>
          <p:cNvPicPr>
            <a:picLocks noGrp="1"/>
          </p:cNvPicPr>
          <p:nvPr>
            <p:ph idx="1"/>
          </p:nvPr>
        </p:nvPicPr>
        <p:blipFill>
          <a:blip r:embed="rId3" cstate="print"/>
          <a:srcRect/>
          <a:stretch>
            <a:fillRect/>
          </a:stretch>
        </p:blipFill>
        <p:spPr>
          <a:xfrm>
            <a:off x="2514600" y="1143000"/>
            <a:ext cx="6400800" cy="5486400"/>
          </a:xfrm>
        </p:spPr>
      </p:pic>
      <p:sp>
        <p:nvSpPr>
          <p:cNvPr id="5" name="Rounded Rectangle 4"/>
          <p:cNvSpPr/>
          <p:nvPr/>
        </p:nvSpPr>
        <p:spPr>
          <a:xfrm>
            <a:off x="2514600" y="5181600"/>
            <a:ext cx="6400800" cy="136525"/>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457200"/>
            <a:ext cx="2590800" cy="6192838"/>
          </a:xfrm>
          <a:prstGeom prst="rect">
            <a:avLst/>
          </a:prstGeom>
        </p:spPr>
        <p:txBody>
          <a:bodyPr/>
          <a:lstStyle/>
          <a:p>
            <a:pPr fontAlgn="auto">
              <a:spcAft>
                <a:spcPts val="0"/>
              </a:spcAft>
              <a:defRPr/>
            </a:pPr>
            <a:r>
              <a:rPr lang="en-US" sz="4000" b="1" spc="-100" dirty="0">
                <a:solidFill>
                  <a:schemeClr val="tx2">
                    <a:satMod val="200000"/>
                  </a:schemeClr>
                </a:solidFill>
                <a:latin typeface="Arial" pitchFamily="34" charset="0"/>
                <a:ea typeface="+mj-ea"/>
                <a:cs typeface="Arial" pitchFamily="34" charset="0"/>
              </a:rPr>
              <a:t>Annual Income Statement</a:t>
            </a:r>
          </a:p>
        </p:txBody>
      </p:sp>
      <p:pic>
        <p:nvPicPr>
          <p:cNvPr id="162818" name="Picture 4"/>
          <p:cNvPicPr>
            <a:picLocks noChangeAspect="1" noChangeArrowheads="1"/>
          </p:cNvPicPr>
          <p:nvPr/>
        </p:nvPicPr>
        <p:blipFill>
          <a:blip r:embed="rId3" cstate="print"/>
          <a:srcRect/>
          <a:stretch>
            <a:fillRect/>
          </a:stretch>
        </p:blipFill>
        <p:spPr bwMode="auto">
          <a:xfrm>
            <a:off x="2971800" y="1371600"/>
            <a:ext cx="5867400" cy="4953000"/>
          </a:xfrm>
          <a:prstGeom prst="rect">
            <a:avLst/>
          </a:prstGeom>
          <a:noFill/>
          <a:ln w="9525">
            <a:noFill/>
            <a:miter lim="800000"/>
            <a:headEnd/>
            <a:tailEnd/>
          </a:ln>
        </p:spPr>
      </p:pic>
      <p:sp>
        <p:nvSpPr>
          <p:cNvPr id="6" name="Rounded Rectangle 5"/>
          <p:cNvSpPr/>
          <p:nvPr/>
        </p:nvSpPr>
        <p:spPr>
          <a:xfrm>
            <a:off x="2971800" y="4876800"/>
            <a:ext cx="5867400" cy="165100"/>
          </a:xfrm>
          <a:prstGeom prst="round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381000"/>
            <a:ext cx="2590800" cy="6192838"/>
          </a:xfrm>
          <a:prstGeom prst="rect">
            <a:avLst/>
          </a:prstGeom>
        </p:spPr>
        <p:txBody>
          <a:bodyPr/>
          <a:lstStyle/>
          <a:p>
            <a:pPr fontAlgn="auto">
              <a:spcAft>
                <a:spcPts val="0"/>
              </a:spcAft>
              <a:defRPr/>
            </a:pPr>
            <a:r>
              <a:rPr lang="en-US" sz="4000" b="1" dirty="0">
                <a:latin typeface="Arial" pitchFamily="34" charset="0"/>
                <a:cs typeface="Arial" pitchFamily="34" charset="0"/>
              </a:rPr>
              <a:t>2</a:t>
            </a:r>
            <a:r>
              <a:rPr lang="en-US" sz="4000" b="1" baseline="30000" dirty="0">
                <a:latin typeface="Arial" pitchFamily="34" charset="0"/>
                <a:cs typeface="Arial" pitchFamily="34" charset="0"/>
              </a:rPr>
              <a:t>nd</a:t>
            </a:r>
            <a:r>
              <a:rPr lang="en-US" sz="4000" b="1" dirty="0">
                <a:latin typeface="Arial" pitchFamily="34" charset="0"/>
                <a:cs typeface="Arial" pitchFamily="34" charset="0"/>
              </a:rPr>
              <a:t> Qtr</a:t>
            </a:r>
            <a:r>
              <a:rPr lang="en-US" sz="4000" b="1" spc="-100" dirty="0">
                <a:solidFill>
                  <a:schemeClr val="tx2">
                    <a:satMod val="200000"/>
                  </a:schemeClr>
                </a:solidFill>
                <a:latin typeface="Arial" pitchFamily="34" charset="0"/>
                <a:ea typeface="+mj-ea"/>
                <a:cs typeface="Arial" pitchFamily="34" charset="0"/>
              </a:rPr>
              <a:t> Income Statement</a:t>
            </a:r>
          </a:p>
        </p:txBody>
      </p:sp>
      <p:pic>
        <p:nvPicPr>
          <p:cNvPr id="164866" name="Picture 4"/>
          <p:cNvPicPr>
            <a:picLocks noChangeAspect="1" noChangeArrowheads="1"/>
          </p:cNvPicPr>
          <p:nvPr/>
        </p:nvPicPr>
        <p:blipFill>
          <a:blip r:embed="rId3" cstate="print"/>
          <a:srcRect/>
          <a:stretch>
            <a:fillRect/>
          </a:stretch>
        </p:blipFill>
        <p:spPr bwMode="auto">
          <a:xfrm>
            <a:off x="3657600" y="381000"/>
            <a:ext cx="4572000" cy="6324600"/>
          </a:xfrm>
          <a:prstGeom prst="rect">
            <a:avLst/>
          </a:prstGeom>
          <a:noFill/>
          <a:ln w="9525">
            <a:noFill/>
            <a:miter lim="800000"/>
            <a:headEnd/>
            <a:tailEnd/>
          </a:ln>
        </p:spPr>
      </p:pic>
      <p:sp>
        <p:nvSpPr>
          <p:cNvPr id="7" name="Rounded Rectangle 6"/>
          <p:cNvSpPr/>
          <p:nvPr/>
        </p:nvSpPr>
        <p:spPr>
          <a:xfrm>
            <a:off x="3810000" y="3263900"/>
            <a:ext cx="4419600" cy="165100"/>
          </a:xfrm>
          <a:prstGeom prst="round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381000"/>
            <a:ext cx="2590800" cy="6192838"/>
          </a:xfrm>
          <a:prstGeom prst="rect">
            <a:avLst/>
          </a:prstGeom>
        </p:spPr>
        <p:txBody>
          <a:bodyPr/>
          <a:lstStyle/>
          <a:p>
            <a:pPr fontAlgn="auto">
              <a:spcAft>
                <a:spcPts val="0"/>
              </a:spcAft>
              <a:defRPr/>
            </a:pPr>
            <a:r>
              <a:rPr lang="en-US" sz="4000" b="1" dirty="0">
                <a:latin typeface="Arial" pitchFamily="34" charset="0"/>
                <a:cs typeface="Arial" pitchFamily="34" charset="0"/>
              </a:rPr>
              <a:t>3</a:t>
            </a:r>
            <a:r>
              <a:rPr lang="en-US" sz="4000" b="1" baseline="30000" dirty="0">
                <a:latin typeface="Arial" pitchFamily="34" charset="0"/>
                <a:cs typeface="Arial" pitchFamily="34" charset="0"/>
              </a:rPr>
              <a:t>rd</a:t>
            </a:r>
            <a:r>
              <a:rPr lang="en-US" sz="4000" b="1" dirty="0">
                <a:latin typeface="Arial" pitchFamily="34" charset="0"/>
                <a:cs typeface="Arial" pitchFamily="34" charset="0"/>
              </a:rPr>
              <a:t> Qtr</a:t>
            </a:r>
            <a:r>
              <a:rPr lang="en-US" sz="4000" b="1" spc="-100" dirty="0">
                <a:solidFill>
                  <a:schemeClr val="tx2">
                    <a:satMod val="200000"/>
                  </a:schemeClr>
                </a:solidFill>
                <a:latin typeface="Arial" pitchFamily="34" charset="0"/>
                <a:ea typeface="+mj-ea"/>
                <a:cs typeface="Arial" pitchFamily="34" charset="0"/>
              </a:rPr>
              <a:t> Income Statement</a:t>
            </a:r>
          </a:p>
        </p:txBody>
      </p:sp>
      <p:pic>
        <p:nvPicPr>
          <p:cNvPr id="166914" name="Picture 3"/>
          <p:cNvPicPr>
            <a:picLocks noChangeAspect="1" noChangeArrowheads="1"/>
          </p:cNvPicPr>
          <p:nvPr/>
        </p:nvPicPr>
        <p:blipFill>
          <a:blip r:embed="rId3" cstate="print"/>
          <a:srcRect/>
          <a:stretch>
            <a:fillRect/>
          </a:stretch>
        </p:blipFill>
        <p:spPr bwMode="auto">
          <a:xfrm>
            <a:off x="3657600" y="381000"/>
            <a:ext cx="4572000" cy="6283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81000" y="381000"/>
            <a:ext cx="2590800" cy="6192838"/>
          </a:xfrm>
          <a:prstGeom prst="rect">
            <a:avLst/>
          </a:prstGeom>
        </p:spPr>
        <p:txBody>
          <a:bodyPr/>
          <a:lstStyle/>
          <a:p>
            <a:pPr fontAlgn="auto">
              <a:spcAft>
                <a:spcPts val="0"/>
              </a:spcAft>
              <a:defRPr/>
            </a:pPr>
            <a:r>
              <a:rPr lang="en-US" sz="4000" b="1" spc="-100" dirty="0">
                <a:solidFill>
                  <a:schemeClr val="tx2">
                    <a:satMod val="200000"/>
                  </a:schemeClr>
                </a:solidFill>
                <a:latin typeface="Arial" pitchFamily="34" charset="0"/>
                <a:ea typeface="+mj-ea"/>
                <a:cs typeface="Arial" pitchFamily="34" charset="0"/>
              </a:rPr>
              <a:t>Annual Cash Flow Statement</a:t>
            </a:r>
          </a:p>
        </p:txBody>
      </p:sp>
      <p:pic>
        <p:nvPicPr>
          <p:cNvPr id="168962" name="Picture 6"/>
          <p:cNvPicPr>
            <a:picLocks noChangeAspect="1" noChangeArrowheads="1"/>
          </p:cNvPicPr>
          <p:nvPr/>
        </p:nvPicPr>
        <p:blipFill>
          <a:blip r:embed="rId3" cstate="print"/>
          <a:srcRect/>
          <a:stretch>
            <a:fillRect/>
          </a:stretch>
        </p:blipFill>
        <p:spPr bwMode="auto">
          <a:xfrm>
            <a:off x="3124200" y="609600"/>
            <a:ext cx="5715000" cy="6019800"/>
          </a:xfrm>
          <a:prstGeom prst="rect">
            <a:avLst/>
          </a:prstGeom>
          <a:noFill/>
          <a:ln w="9525">
            <a:noFill/>
            <a:miter lim="800000"/>
            <a:headEnd/>
            <a:tailEnd/>
          </a:ln>
        </p:spPr>
      </p:pic>
      <p:sp>
        <p:nvSpPr>
          <p:cNvPr id="4" name="Rounded Rectangle 3"/>
          <p:cNvSpPr/>
          <p:nvPr/>
        </p:nvSpPr>
        <p:spPr>
          <a:xfrm>
            <a:off x="3200400" y="3505200"/>
            <a:ext cx="5638800" cy="165100"/>
          </a:xfrm>
          <a:prstGeom prst="round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ounded Rectangle 7"/>
          <p:cNvSpPr/>
          <p:nvPr/>
        </p:nvSpPr>
        <p:spPr>
          <a:xfrm>
            <a:off x="3200400" y="4267200"/>
            <a:ext cx="5638800" cy="165100"/>
          </a:xfrm>
          <a:prstGeom prst="round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81000" y="381000"/>
            <a:ext cx="2590800" cy="6192838"/>
          </a:xfrm>
          <a:prstGeom prst="rect">
            <a:avLst/>
          </a:prstGeom>
        </p:spPr>
        <p:txBody>
          <a:bodyPr/>
          <a:lstStyle/>
          <a:p>
            <a:pPr fontAlgn="auto">
              <a:spcAft>
                <a:spcPts val="0"/>
              </a:spcAft>
              <a:defRPr/>
            </a:pPr>
            <a:r>
              <a:rPr lang="en-US" sz="4000" b="1" dirty="0">
                <a:latin typeface="Arial" pitchFamily="34" charset="0"/>
                <a:cs typeface="Arial" pitchFamily="34" charset="0"/>
              </a:rPr>
              <a:t>2</a:t>
            </a:r>
            <a:r>
              <a:rPr lang="en-US" sz="4000" b="1" baseline="30000" dirty="0">
                <a:latin typeface="Arial" pitchFamily="34" charset="0"/>
                <a:cs typeface="Arial" pitchFamily="34" charset="0"/>
              </a:rPr>
              <a:t>nd</a:t>
            </a:r>
            <a:r>
              <a:rPr lang="en-US" sz="4000" b="1" dirty="0">
                <a:latin typeface="Arial" pitchFamily="34" charset="0"/>
                <a:cs typeface="Arial" pitchFamily="34" charset="0"/>
              </a:rPr>
              <a:t> Qtr</a:t>
            </a:r>
            <a:r>
              <a:rPr lang="en-US" sz="4000" b="1" spc="-100" dirty="0">
                <a:solidFill>
                  <a:schemeClr val="tx2">
                    <a:satMod val="200000"/>
                  </a:schemeClr>
                </a:solidFill>
                <a:latin typeface="Arial" pitchFamily="34" charset="0"/>
                <a:ea typeface="+mj-ea"/>
                <a:cs typeface="Arial" pitchFamily="34" charset="0"/>
              </a:rPr>
              <a:t> Cash Flow Statement</a:t>
            </a:r>
          </a:p>
        </p:txBody>
      </p:sp>
      <p:pic>
        <p:nvPicPr>
          <p:cNvPr id="171010" name="Picture 5"/>
          <p:cNvPicPr>
            <a:picLocks noChangeAspect="1" noChangeArrowheads="1"/>
          </p:cNvPicPr>
          <p:nvPr/>
        </p:nvPicPr>
        <p:blipFill>
          <a:blip r:embed="rId3" cstate="print"/>
          <a:srcRect/>
          <a:stretch>
            <a:fillRect/>
          </a:stretch>
        </p:blipFill>
        <p:spPr bwMode="auto">
          <a:xfrm>
            <a:off x="3200400" y="304800"/>
            <a:ext cx="5638800" cy="6553200"/>
          </a:xfrm>
          <a:prstGeom prst="rect">
            <a:avLst/>
          </a:prstGeom>
          <a:noFill/>
          <a:ln w="9525">
            <a:noFill/>
            <a:miter lim="800000"/>
            <a:headEnd/>
            <a:tailEnd/>
          </a:ln>
        </p:spPr>
      </p:pic>
      <p:sp>
        <p:nvSpPr>
          <p:cNvPr id="4" name="Rounded Rectangle 3"/>
          <p:cNvSpPr/>
          <p:nvPr/>
        </p:nvSpPr>
        <p:spPr>
          <a:xfrm>
            <a:off x="7620000" y="2895600"/>
            <a:ext cx="1219200" cy="209550"/>
          </a:xfrm>
          <a:prstGeom prst="round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81000" y="381000"/>
            <a:ext cx="2590800" cy="6192838"/>
          </a:xfrm>
          <a:prstGeom prst="rect">
            <a:avLst/>
          </a:prstGeom>
        </p:spPr>
        <p:txBody>
          <a:bodyPr/>
          <a:lstStyle/>
          <a:p>
            <a:pPr fontAlgn="auto">
              <a:spcAft>
                <a:spcPts val="0"/>
              </a:spcAft>
              <a:defRPr/>
            </a:pPr>
            <a:r>
              <a:rPr lang="en-US" sz="4000" b="1" dirty="0">
                <a:latin typeface="Arial" pitchFamily="34" charset="0"/>
                <a:cs typeface="Arial" pitchFamily="34" charset="0"/>
              </a:rPr>
              <a:t>3</a:t>
            </a:r>
            <a:r>
              <a:rPr lang="en-US" sz="4000" b="1" baseline="30000" dirty="0">
                <a:latin typeface="Arial" pitchFamily="34" charset="0"/>
                <a:cs typeface="Arial" pitchFamily="34" charset="0"/>
              </a:rPr>
              <a:t>rd</a:t>
            </a:r>
            <a:r>
              <a:rPr lang="en-US" sz="4000" b="1" dirty="0">
                <a:latin typeface="Arial" pitchFamily="34" charset="0"/>
                <a:cs typeface="Arial" pitchFamily="34" charset="0"/>
              </a:rPr>
              <a:t> Qtr</a:t>
            </a:r>
            <a:r>
              <a:rPr lang="en-US" sz="4000" b="1" spc="-100" dirty="0">
                <a:solidFill>
                  <a:schemeClr val="tx2">
                    <a:satMod val="200000"/>
                  </a:schemeClr>
                </a:solidFill>
                <a:latin typeface="Arial" pitchFamily="34" charset="0"/>
                <a:cs typeface="Arial" pitchFamily="34" charset="0"/>
              </a:rPr>
              <a:t> </a:t>
            </a:r>
            <a:r>
              <a:rPr lang="en-US" sz="4000" b="1" spc="-100" dirty="0">
                <a:solidFill>
                  <a:schemeClr val="tx2">
                    <a:satMod val="200000"/>
                  </a:schemeClr>
                </a:solidFill>
                <a:latin typeface="Arial" pitchFamily="34" charset="0"/>
                <a:ea typeface="+mj-ea"/>
                <a:cs typeface="Arial" pitchFamily="34" charset="0"/>
              </a:rPr>
              <a:t>Cash Flow Statement</a:t>
            </a:r>
          </a:p>
        </p:txBody>
      </p:sp>
      <p:pic>
        <p:nvPicPr>
          <p:cNvPr id="173058" name="Picture 2"/>
          <p:cNvPicPr>
            <a:picLocks noChangeAspect="1" noChangeArrowheads="1"/>
          </p:cNvPicPr>
          <p:nvPr/>
        </p:nvPicPr>
        <p:blipFill>
          <a:blip r:embed="rId3" cstate="print"/>
          <a:srcRect/>
          <a:stretch>
            <a:fillRect/>
          </a:stretch>
        </p:blipFill>
        <p:spPr bwMode="auto">
          <a:xfrm>
            <a:off x="3254375" y="304800"/>
            <a:ext cx="5562600" cy="647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p:cNvSpPr>
          <p:nvPr>
            <p:ph type="title" idx="4294967295"/>
          </p:nvPr>
        </p:nvSpPr>
        <p:spPr bwMode="auto"/>
        <p:txBody>
          <a:bodyPr wrap="square" lIns="91440" tIns="45720" rIns="91440" bIns="45720" numCol="1" anchorCtr="0" compatLnSpc="1">
            <a:prstTxWarp prst="textNoShape">
              <a:avLst/>
            </a:prstTxWarp>
          </a:bodyPr>
          <a:lstStyle/>
          <a:p>
            <a:pPr algn="ctr">
              <a:defRPr/>
            </a:pPr>
            <a:r>
              <a:rPr lang="en-US" b="1" dirty="0" smtClean="0">
                <a:latin typeface="Arial" pitchFamily="34" charset="0"/>
                <a:cs typeface="Arial" pitchFamily="34" charset="0"/>
              </a:rPr>
              <a:t>Important Terminology</a:t>
            </a:r>
          </a:p>
        </p:txBody>
      </p:sp>
      <p:sp>
        <p:nvSpPr>
          <p:cNvPr id="239619" name="Rectangle 5"/>
          <p:cNvSpPr>
            <a:spLocks noGrp="1"/>
          </p:cNvSpPr>
          <p:nvPr>
            <p:ph type="body" idx="4294967295"/>
          </p:nvPr>
        </p:nvSpPr>
        <p:spPr/>
        <p:txBody>
          <a:bodyPr/>
          <a:lstStyle/>
          <a:p>
            <a:r>
              <a:rPr lang="en-CA" altLang="zh-TW" dirty="0" smtClean="0">
                <a:latin typeface="Arial" charset="0"/>
                <a:ea typeface="微軟正黑體"/>
                <a:cs typeface="微軟正黑體"/>
              </a:rPr>
              <a:t>“Mineral Resource”</a:t>
            </a:r>
          </a:p>
          <a:p>
            <a:pPr lvl="1"/>
            <a:r>
              <a:rPr lang="en-CA" altLang="zh-TW" dirty="0" smtClean="0">
                <a:latin typeface="Arial" charset="0"/>
                <a:ea typeface="微軟正黑體"/>
                <a:cs typeface="微軟正黑體"/>
              </a:rPr>
              <a:t>Inferred Mineral Resource      (L)</a:t>
            </a:r>
          </a:p>
          <a:p>
            <a:pPr lvl="1"/>
            <a:r>
              <a:rPr lang="en-CA" altLang="zh-TW" dirty="0" smtClean="0">
                <a:latin typeface="Arial" charset="0"/>
                <a:ea typeface="微軟正黑體"/>
                <a:cs typeface="微軟正黑體"/>
              </a:rPr>
              <a:t>Indicated Mineral Resource    (M)</a:t>
            </a:r>
          </a:p>
          <a:p>
            <a:pPr lvl="1"/>
            <a:r>
              <a:rPr lang="en-CA" altLang="zh-TW" dirty="0" smtClean="0">
                <a:latin typeface="Arial" charset="0"/>
                <a:ea typeface="微軟正黑體"/>
                <a:cs typeface="微軟正黑體"/>
              </a:rPr>
              <a:t>Measured Mineral Resource   (H)</a:t>
            </a:r>
          </a:p>
          <a:p>
            <a:pPr lvl="1"/>
            <a:endParaRPr lang="en-CA" altLang="zh-TW" sz="2000" dirty="0" smtClean="0">
              <a:latin typeface="Arial" charset="0"/>
              <a:ea typeface="微軟正黑體"/>
              <a:cs typeface="微軟正黑體"/>
            </a:endParaRPr>
          </a:p>
          <a:p>
            <a:r>
              <a:rPr lang="en-CA" altLang="zh-TW" dirty="0" smtClean="0">
                <a:latin typeface="Arial" charset="0"/>
                <a:ea typeface="微軟正黑體"/>
                <a:cs typeface="微軟正黑體"/>
              </a:rPr>
              <a:t>“Mineral Reserve”</a:t>
            </a:r>
          </a:p>
          <a:p>
            <a:pPr lvl="1"/>
            <a:r>
              <a:rPr lang="en-CA" altLang="zh-TW" dirty="0" smtClean="0">
                <a:latin typeface="Arial" charset="0"/>
                <a:ea typeface="微軟正黑體"/>
                <a:cs typeface="微軟正黑體"/>
              </a:rPr>
              <a:t>Probable Mineral Reserve       (L)</a:t>
            </a:r>
          </a:p>
          <a:p>
            <a:pPr lvl="1"/>
            <a:r>
              <a:rPr lang="en-CA" altLang="zh-TW" dirty="0" smtClean="0">
                <a:latin typeface="Arial" charset="0"/>
                <a:ea typeface="微軟正黑體"/>
                <a:cs typeface="微軟正黑體"/>
              </a:rPr>
              <a:t>Proven Mineral Reserve          (H)</a:t>
            </a:r>
          </a:p>
          <a:p>
            <a:endParaRPr lang="en-US" dirty="0" smtClean="0">
              <a:latin typeface="Arial" charset="0"/>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33400"/>
            <a:ext cx="7772400" cy="914400"/>
          </a:xfrm>
        </p:spPr>
        <p:txBody>
          <a:bodyPr/>
          <a:lstStyle/>
          <a:p>
            <a:pPr algn="ctr" fontAlgn="auto">
              <a:spcAft>
                <a:spcPts val="0"/>
              </a:spcAft>
              <a:defRPr/>
            </a:pPr>
            <a:r>
              <a:rPr lang="en-US" b="1" dirty="0" smtClean="0">
                <a:solidFill>
                  <a:schemeClr val="tx2">
                    <a:satMod val="200000"/>
                  </a:schemeClr>
                </a:solidFill>
                <a:latin typeface="Arial" pitchFamily="34" charset="0"/>
                <a:cs typeface="Arial" pitchFamily="34" charset="0"/>
              </a:rPr>
              <a:t>Recommendation</a:t>
            </a:r>
            <a:endParaRPr lang="en-US" b="1" dirty="0">
              <a:solidFill>
                <a:schemeClr val="tx2">
                  <a:satMod val="200000"/>
                </a:schemeClr>
              </a:solidFill>
              <a:latin typeface="Arial" pitchFamily="34" charset="0"/>
              <a:cs typeface="Arial" pitchFamily="34" charset="0"/>
            </a:endParaRPr>
          </a:p>
        </p:txBody>
      </p:sp>
      <p:sp>
        <p:nvSpPr>
          <p:cNvPr id="5" name="Rectangle 4"/>
          <p:cNvSpPr/>
          <p:nvPr/>
        </p:nvSpPr>
        <p:spPr>
          <a:xfrm>
            <a:off x="2209800" y="2819400"/>
            <a:ext cx="5577840" cy="1569660"/>
          </a:xfrm>
          <a:prstGeom prst="rect">
            <a:avLst/>
          </a:prstGeom>
          <a:no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en-US" sz="9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j-lt"/>
                <a:ea typeface="+mj-ea"/>
                <a:cs typeface="+mj-cs"/>
              </a:rPr>
              <a:t>HOLD</a:t>
            </a:r>
            <a:endParaRPr lang="en-US" sz="9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2743200"/>
            <a:ext cx="6858000" cy="990600"/>
          </a:xfrm>
        </p:spPr>
        <p:txBody>
          <a:bodyPr/>
          <a:lstStyle/>
          <a:p>
            <a:pPr algn="ctr" fontAlgn="auto">
              <a:spcAft>
                <a:spcPts val="0"/>
              </a:spcAft>
              <a:defRPr/>
            </a:pPr>
            <a:r>
              <a:rPr lang="en-US" cap="none" dirty="0" smtClean="0">
                <a:solidFill>
                  <a:schemeClr val="tx2">
                    <a:satMod val="200000"/>
                  </a:schemeClr>
                </a:solidFill>
                <a:latin typeface="Arial" pitchFamily="34" charset="0"/>
                <a:cs typeface="Arial" pitchFamily="34" charset="0"/>
              </a:rPr>
              <a:t>Goldcorp</a:t>
            </a:r>
            <a:endParaRPr lang="en-CA" cap="none" dirty="0">
              <a:solidFill>
                <a:schemeClr val="tx2">
                  <a:satMod val="200000"/>
                </a:schemeClr>
              </a:solidFill>
              <a:latin typeface="Arial" pitchFamily="34" charset="0"/>
              <a:cs typeface="Arial" pitchFamily="34" charset="0"/>
            </a:endParaRPr>
          </a:p>
        </p:txBody>
      </p:sp>
      <p:pic>
        <p:nvPicPr>
          <p:cNvPr id="176130" name="Picture 2"/>
          <p:cNvPicPr>
            <a:picLocks noChangeAspect="1" noChangeArrowheads="1"/>
          </p:cNvPicPr>
          <p:nvPr/>
        </p:nvPicPr>
        <p:blipFill>
          <a:blip r:embed="rId2" cstate="print"/>
          <a:srcRect/>
          <a:stretch>
            <a:fillRect/>
          </a:stretch>
        </p:blipFill>
        <p:spPr bwMode="auto">
          <a:xfrm>
            <a:off x="4876800" y="1600200"/>
            <a:ext cx="3352800" cy="585788"/>
          </a:xfrm>
          <a:prstGeom prst="rect">
            <a:avLst/>
          </a:prstGeom>
          <a:noFill/>
          <a:ln w="9525">
            <a:noFill/>
            <a:miter lim="800000"/>
            <a:headEnd/>
            <a:tailEnd/>
          </a:ln>
        </p:spPr>
      </p:pic>
      <p:pic>
        <p:nvPicPr>
          <p:cNvPr id="176131" name="Picture 3"/>
          <p:cNvPicPr>
            <a:picLocks noChangeAspect="1" noChangeArrowheads="1"/>
          </p:cNvPicPr>
          <p:nvPr/>
        </p:nvPicPr>
        <p:blipFill>
          <a:blip r:embed="rId3" cstate="print"/>
          <a:srcRect/>
          <a:stretch>
            <a:fillRect/>
          </a:stretch>
        </p:blipFill>
        <p:spPr bwMode="auto">
          <a:xfrm>
            <a:off x="1143000" y="3962400"/>
            <a:ext cx="2895600" cy="21764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533400"/>
            <a:ext cx="6858000" cy="990600"/>
          </a:xfrm>
        </p:spPr>
        <p:txBody>
          <a:bodyPr>
            <a:normAutofit/>
          </a:bodyPr>
          <a:lstStyle/>
          <a:p>
            <a:pPr algn="ctr" fontAlgn="auto">
              <a:spcAft>
                <a:spcPts val="0"/>
              </a:spcAft>
              <a:defRPr/>
            </a:pPr>
            <a:r>
              <a:rPr lang="en-US" cap="none" dirty="0" smtClean="0">
                <a:solidFill>
                  <a:schemeClr val="tx2">
                    <a:satMod val="200000"/>
                  </a:schemeClr>
                </a:solidFill>
                <a:latin typeface="Arial" pitchFamily="34" charset="0"/>
                <a:cs typeface="Arial" pitchFamily="34" charset="0"/>
              </a:rPr>
              <a:t>Market Profile</a:t>
            </a:r>
            <a:endParaRPr lang="en-CA" cap="none" dirty="0">
              <a:solidFill>
                <a:schemeClr val="tx2">
                  <a:satMod val="200000"/>
                </a:schemeClr>
              </a:solidFill>
              <a:latin typeface="Arial" pitchFamily="34" charset="0"/>
              <a:cs typeface="Arial" pitchFamily="34" charset="0"/>
            </a:endParaRPr>
          </a:p>
        </p:txBody>
      </p:sp>
      <p:sp>
        <p:nvSpPr>
          <p:cNvPr id="177154" name="TextBox 3"/>
          <p:cNvSpPr txBox="1">
            <a:spLocks noChangeArrowheads="1"/>
          </p:cNvSpPr>
          <p:nvPr/>
        </p:nvSpPr>
        <p:spPr bwMode="auto">
          <a:xfrm>
            <a:off x="685800" y="2133600"/>
            <a:ext cx="4267200" cy="369888"/>
          </a:xfrm>
          <a:prstGeom prst="rect">
            <a:avLst/>
          </a:prstGeom>
          <a:noFill/>
          <a:ln w="9525">
            <a:noFill/>
            <a:miter lim="800000"/>
            <a:headEnd/>
            <a:tailEnd/>
          </a:ln>
        </p:spPr>
        <p:txBody>
          <a:bodyPr>
            <a:spAutoFit/>
          </a:bodyPr>
          <a:lstStyle/>
          <a:p>
            <a:endParaRPr lang="en-CA">
              <a:latin typeface="Corbel" pitchFamily="34" charset="0"/>
            </a:endParaRPr>
          </a:p>
        </p:txBody>
      </p:sp>
      <p:graphicFrame>
        <p:nvGraphicFramePr>
          <p:cNvPr id="5" name="Table 4"/>
          <p:cNvGraphicFramePr>
            <a:graphicFrameLocks noGrp="1"/>
          </p:cNvGraphicFramePr>
          <p:nvPr/>
        </p:nvGraphicFramePr>
        <p:xfrm>
          <a:off x="533400" y="1676400"/>
          <a:ext cx="3788279" cy="4334381"/>
        </p:xfrm>
        <a:graphic>
          <a:graphicData uri="http://schemas.openxmlformats.org/drawingml/2006/table">
            <a:tbl>
              <a:tblPr firstRow="1" bandRow="1">
                <a:tableStyleId>{5C22544A-7EE6-4342-B048-85BDC9FD1C3A}</a:tableStyleId>
              </a:tblPr>
              <a:tblGrid>
                <a:gridCol w="1678305"/>
                <a:gridCol w="2109974"/>
              </a:tblGrid>
              <a:tr h="783771">
                <a:tc gridSpan="2">
                  <a:txBody>
                    <a:bodyPr/>
                    <a:lstStyle/>
                    <a:p>
                      <a:pPr algn="ctr"/>
                      <a:r>
                        <a:rPr lang="en-US" dirty="0" smtClean="0">
                          <a:solidFill>
                            <a:schemeClr val="tx1"/>
                          </a:solidFill>
                          <a:latin typeface="Arial" pitchFamily="34" charset="0"/>
                          <a:cs typeface="Arial" pitchFamily="34" charset="0"/>
                        </a:rPr>
                        <a:t>Stock Summary (TSX: G-T)</a:t>
                      </a:r>
                    </a:p>
                    <a:p>
                      <a:pPr algn="ctr"/>
                      <a:r>
                        <a:rPr lang="en-US" dirty="0" smtClean="0">
                          <a:solidFill>
                            <a:schemeClr val="tx1"/>
                          </a:solidFill>
                          <a:latin typeface="Arial" pitchFamily="34" charset="0"/>
                          <a:cs typeface="Arial" pitchFamily="34" charset="0"/>
                        </a:rPr>
                        <a:t>(As of November 03, 2010)</a:t>
                      </a:r>
                      <a:endParaRPr lang="en-CA" dirty="0">
                        <a:solidFill>
                          <a:schemeClr val="tx1"/>
                        </a:solidFill>
                        <a:latin typeface="Arial" pitchFamily="34" charset="0"/>
                        <a:cs typeface="Arial" pitchFamily="34" charset="0"/>
                      </a:endParaRPr>
                    </a:p>
                  </a:txBody>
                  <a:tcPr>
                    <a:solidFill>
                      <a:schemeClr val="accent1">
                        <a:alpha val="49000"/>
                      </a:schemeClr>
                    </a:solidFill>
                  </a:tcPr>
                </a:tc>
                <a:tc hMerge="1">
                  <a:txBody>
                    <a:bodyPr/>
                    <a:lstStyle/>
                    <a:p>
                      <a:endParaRPr lang="en-CA" dirty="0"/>
                    </a:p>
                  </a:txBody>
                  <a:tcPr/>
                </a:tc>
              </a:tr>
              <a:tr h="454090">
                <a:tc>
                  <a:txBody>
                    <a:bodyPr/>
                    <a:lstStyle/>
                    <a:p>
                      <a:r>
                        <a:rPr lang="en-CA" dirty="0">
                          <a:solidFill>
                            <a:schemeClr val="tx1"/>
                          </a:solidFill>
                          <a:latin typeface="Arial" pitchFamily="34" charset="0"/>
                          <a:cs typeface="Arial" pitchFamily="34" charset="0"/>
                        </a:rPr>
                        <a:t>Open</a:t>
                      </a:r>
                    </a:p>
                  </a:txBody>
                  <a:tcPr anchor="ctr">
                    <a:solidFill>
                      <a:schemeClr val="accent1">
                        <a:alpha val="49000"/>
                      </a:schemeClr>
                    </a:solidFill>
                  </a:tcPr>
                </a:tc>
                <a:tc>
                  <a:txBody>
                    <a:bodyPr/>
                    <a:lstStyle/>
                    <a:p>
                      <a:r>
                        <a:rPr lang="en-CA" dirty="0" smtClean="0">
                          <a:solidFill>
                            <a:schemeClr val="tx1"/>
                          </a:solidFill>
                          <a:latin typeface="Arial" pitchFamily="34" charset="0"/>
                          <a:cs typeface="Arial" pitchFamily="34" charset="0"/>
                        </a:rPr>
                        <a:t>45.14 CAD</a:t>
                      </a:r>
                      <a:endParaRPr lang="en-CA" dirty="0">
                        <a:solidFill>
                          <a:schemeClr val="tx1"/>
                        </a:solidFill>
                        <a:latin typeface="Arial" pitchFamily="34" charset="0"/>
                        <a:cs typeface="Arial" pitchFamily="34" charset="0"/>
                      </a:endParaRPr>
                    </a:p>
                  </a:txBody>
                  <a:tcPr anchor="ctr">
                    <a:solidFill>
                      <a:schemeClr val="accent1">
                        <a:alpha val="49000"/>
                      </a:schemeClr>
                    </a:solidFill>
                  </a:tcPr>
                </a:tc>
              </a:tr>
              <a:tr h="454090">
                <a:tc>
                  <a:txBody>
                    <a:bodyPr/>
                    <a:lstStyle/>
                    <a:p>
                      <a:r>
                        <a:rPr lang="en-US" dirty="0" smtClean="0">
                          <a:solidFill>
                            <a:schemeClr val="tx1"/>
                          </a:solidFill>
                          <a:latin typeface="Arial" pitchFamily="34" charset="0"/>
                          <a:cs typeface="Arial" pitchFamily="34" charset="0"/>
                        </a:rPr>
                        <a:t>Change</a:t>
                      </a:r>
                      <a:endParaRPr lang="en-CA" dirty="0">
                        <a:solidFill>
                          <a:schemeClr val="tx1"/>
                        </a:solidFill>
                        <a:latin typeface="Arial" pitchFamily="34" charset="0"/>
                        <a:cs typeface="Arial" pitchFamily="34" charset="0"/>
                      </a:endParaRPr>
                    </a:p>
                  </a:txBody>
                  <a:tcPr anchor="ctr">
                    <a:solidFill>
                      <a:schemeClr val="accent1">
                        <a:alpha val="49000"/>
                      </a:schemeClr>
                    </a:solidFill>
                  </a:tcPr>
                </a:tc>
                <a:tc>
                  <a:txBody>
                    <a:bodyPr/>
                    <a:lstStyle/>
                    <a:p>
                      <a:r>
                        <a:rPr lang="en-CA" dirty="0" smtClean="0">
                          <a:solidFill>
                            <a:schemeClr val="tx1"/>
                          </a:solidFill>
                          <a:latin typeface="Arial" pitchFamily="34" charset="0"/>
                          <a:cs typeface="Arial" pitchFamily="34" charset="0"/>
                        </a:rPr>
                        <a:t>-0.49 (-1.08%)</a:t>
                      </a:r>
                      <a:endParaRPr lang="en-CA" dirty="0">
                        <a:solidFill>
                          <a:schemeClr val="tx1"/>
                        </a:solidFill>
                        <a:latin typeface="Arial" pitchFamily="34" charset="0"/>
                        <a:cs typeface="Arial" pitchFamily="34" charset="0"/>
                      </a:endParaRPr>
                    </a:p>
                  </a:txBody>
                  <a:tcPr anchor="ctr">
                    <a:solidFill>
                      <a:schemeClr val="accent1">
                        <a:alpha val="49000"/>
                      </a:schemeClr>
                    </a:solidFill>
                  </a:tcPr>
                </a:tc>
              </a:tr>
              <a:tr h="454090">
                <a:tc>
                  <a:txBody>
                    <a:bodyPr/>
                    <a:lstStyle/>
                    <a:p>
                      <a:r>
                        <a:rPr lang="en-CA" dirty="0">
                          <a:solidFill>
                            <a:schemeClr val="tx1"/>
                          </a:solidFill>
                          <a:latin typeface="Arial" pitchFamily="34" charset="0"/>
                          <a:cs typeface="Arial" pitchFamily="34" charset="0"/>
                        </a:rPr>
                        <a:t>High</a:t>
                      </a:r>
                    </a:p>
                  </a:txBody>
                  <a:tcPr anchor="ctr">
                    <a:solidFill>
                      <a:schemeClr val="accent1">
                        <a:alpha val="49000"/>
                      </a:schemeClr>
                    </a:solidFill>
                  </a:tcPr>
                </a:tc>
                <a:tc>
                  <a:txBody>
                    <a:bodyPr/>
                    <a:lstStyle/>
                    <a:p>
                      <a:r>
                        <a:rPr lang="en-CA" dirty="0" smtClean="0">
                          <a:solidFill>
                            <a:schemeClr val="tx1"/>
                          </a:solidFill>
                          <a:latin typeface="Arial" pitchFamily="34" charset="0"/>
                          <a:cs typeface="Arial" pitchFamily="34" charset="0"/>
                        </a:rPr>
                        <a:t>45.26</a:t>
                      </a:r>
                      <a:endParaRPr lang="en-CA" dirty="0">
                        <a:solidFill>
                          <a:schemeClr val="tx1"/>
                        </a:solidFill>
                        <a:latin typeface="Arial" pitchFamily="34" charset="0"/>
                        <a:cs typeface="Arial" pitchFamily="34" charset="0"/>
                      </a:endParaRPr>
                    </a:p>
                  </a:txBody>
                  <a:tcPr anchor="ctr">
                    <a:solidFill>
                      <a:schemeClr val="accent1">
                        <a:alpha val="49000"/>
                      </a:schemeClr>
                    </a:solidFill>
                  </a:tcPr>
                </a:tc>
              </a:tr>
              <a:tr h="454090">
                <a:tc>
                  <a:txBody>
                    <a:bodyPr/>
                    <a:lstStyle/>
                    <a:p>
                      <a:r>
                        <a:rPr lang="en-CA">
                          <a:solidFill>
                            <a:schemeClr val="tx1"/>
                          </a:solidFill>
                          <a:latin typeface="Arial" pitchFamily="34" charset="0"/>
                          <a:cs typeface="Arial" pitchFamily="34" charset="0"/>
                        </a:rPr>
                        <a:t>Low</a:t>
                      </a:r>
                    </a:p>
                  </a:txBody>
                  <a:tcPr anchor="ctr">
                    <a:solidFill>
                      <a:schemeClr val="accent1">
                        <a:alpha val="49000"/>
                      </a:schemeClr>
                    </a:solidFill>
                  </a:tcPr>
                </a:tc>
                <a:tc>
                  <a:txBody>
                    <a:bodyPr/>
                    <a:lstStyle/>
                    <a:p>
                      <a:r>
                        <a:rPr lang="en-CA" dirty="0" smtClean="0">
                          <a:solidFill>
                            <a:schemeClr val="tx1"/>
                          </a:solidFill>
                          <a:latin typeface="Arial" pitchFamily="34" charset="0"/>
                          <a:cs typeface="Arial" pitchFamily="34" charset="0"/>
                        </a:rPr>
                        <a:t>44.15</a:t>
                      </a:r>
                      <a:endParaRPr lang="en-CA" dirty="0">
                        <a:solidFill>
                          <a:schemeClr val="tx1"/>
                        </a:solidFill>
                        <a:latin typeface="Arial" pitchFamily="34" charset="0"/>
                        <a:cs typeface="Arial" pitchFamily="34" charset="0"/>
                      </a:endParaRPr>
                    </a:p>
                  </a:txBody>
                  <a:tcPr anchor="ctr">
                    <a:solidFill>
                      <a:schemeClr val="accent1">
                        <a:alpha val="49000"/>
                      </a:schemeClr>
                    </a:solidFill>
                  </a:tcPr>
                </a:tc>
              </a:tr>
              <a:tr h="454090">
                <a:tc>
                  <a:txBody>
                    <a:bodyPr/>
                    <a:lstStyle/>
                    <a:p>
                      <a:r>
                        <a:rPr lang="en-CA" dirty="0" smtClean="0">
                          <a:solidFill>
                            <a:schemeClr val="tx1"/>
                          </a:solidFill>
                          <a:latin typeface="Arial" pitchFamily="34" charset="0"/>
                          <a:cs typeface="Arial" pitchFamily="34" charset="0"/>
                        </a:rPr>
                        <a:t>52-Week</a:t>
                      </a:r>
                    </a:p>
                    <a:p>
                      <a:r>
                        <a:rPr lang="en-CA" dirty="0" smtClean="0">
                          <a:solidFill>
                            <a:schemeClr val="tx1"/>
                          </a:solidFill>
                          <a:latin typeface="Arial" pitchFamily="34" charset="0"/>
                          <a:cs typeface="Arial" pitchFamily="34" charset="0"/>
                        </a:rPr>
                        <a:t> </a:t>
                      </a:r>
                      <a:r>
                        <a:rPr lang="en-CA" dirty="0">
                          <a:solidFill>
                            <a:schemeClr val="tx1"/>
                          </a:solidFill>
                          <a:latin typeface="Arial" pitchFamily="34" charset="0"/>
                          <a:cs typeface="Arial" pitchFamily="34" charset="0"/>
                        </a:rPr>
                        <a:t>Range </a:t>
                      </a:r>
                    </a:p>
                  </a:txBody>
                  <a:tcPr anchor="ctr">
                    <a:solidFill>
                      <a:schemeClr val="accent1">
                        <a:alpha val="49000"/>
                      </a:schemeClr>
                    </a:solidFill>
                  </a:tcPr>
                </a:tc>
                <a:tc>
                  <a:txBody>
                    <a:bodyPr/>
                    <a:lstStyle/>
                    <a:p>
                      <a:r>
                        <a:rPr lang="en-CA" dirty="0" smtClean="0">
                          <a:solidFill>
                            <a:schemeClr val="tx1"/>
                          </a:solidFill>
                          <a:latin typeface="Arial" pitchFamily="34" charset="0"/>
                          <a:cs typeface="Arial" pitchFamily="34" charset="0"/>
                        </a:rPr>
                        <a:t>35.12– 48.37</a:t>
                      </a:r>
                      <a:endParaRPr lang="en-CA" dirty="0">
                        <a:solidFill>
                          <a:schemeClr val="tx1"/>
                        </a:solidFill>
                        <a:latin typeface="Arial" pitchFamily="34" charset="0"/>
                        <a:cs typeface="Arial" pitchFamily="34" charset="0"/>
                      </a:endParaRPr>
                    </a:p>
                  </a:txBody>
                  <a:tcPr anchor="ctr">
                    <a:solidFill>
                      <a:schemeClr val="accent1">
                        <a:alpha val="49000"/>
                      </a:schemeClr>
                    </a:solidFill>
                  </a:tcPr>
                </a:tc>
              </a:tr>
              <a:tr h="454090">
                <a:tc>
                  <a:txBody>
                    <a:bodyPr/>
                    <a:lstStyle/>
                    <a:p>
                      <a:r>
                        <a:rPr lang="en-US" dirty="0" smtClean="0">
                          <a:solidFill>
                            <a:schemeClr val="tx1"/>
                          </a:solidFill>
                          <a:latin typeface="Arial" pitchFamily="34" charset="0"/>
                          <a:cs typeface="Arial" pitchFamily="34" charset="0"/>
                        </a:rPr>
                        <a:t>Shares </a:t>
                      </a:r>
                    </a:p>
                    <a:p>
                      <a:r>
                        <a:rPr lang="en-US" dirty="0" smtClean="0">
                          <a:solidFill>
                            <a:schemeClr val="tx1"/>
                          </a:solidFill>
                          <a:latin typeface="Arial" pitchFamily="34" charset="0"/>
                          <a:cs typeface="Arial" pitchFamily="34" charset="0"/>
                        </a:rPr>
                        <a:t>Outstanding </a:t>
                      </a:r>
                      <a:endParaRPr lang="en-CA" dirty="0">
                        <a:solidFill>
                          <a:schemeClr val="tx1"/>
                        </a:solidFill>
                        <a:latin typeface="Arial" pitchFamily="34" charset="0"/>
                        <a:cs typeface="Arial" pitchFamily="34" charset="0"/>
                      </a:endParaRPr>
                    </a:p>
                  </a:txBody>
                  <a:tcPr anchor="ctr">
                    <a:solidFill>
                      <a:schemeClr val="accent1">
                        <a:alpha val="49000"/>
                      </a:schemeClr>
                    </a:solidFill>
                  </a:tcPr>
                </a:tc>
                <a:tc>
                  <a:txBody>
                    <a:bodyPr/>
                    <a:lstStyle/>
                    <a:p>
                      <a:r>
                        <a:rPr lang="en-CA" dirty="0" smtClean="0">
                          <a:solidFill>
                            <a:schemeClr val="tx1"/>
                          </a:solidFill>
                          <a:latin typeface="Arial" pitchFamily="34" charset="0"/>
                          <a:cs typeface="Arial" pitchFamily="34" charset="0"/>
                        </a:rPr>
                        <a:t>736.207 million</a:t>
                      </a:r>
                      <a:endParaRPr lang="en-CA" dirty="0">
                        <a:solidFill>
                          <a:schemeClr val="tx1"/>
                        </a:solidFill>
                        <a:latin typeface="Arial" pitchFamily="34" charset="0"/>
                        <a:cs typeface="Arial" pitchFamily="34" charset="0"/>
                      </a:endParaRPr>
                    </a:p>
                  </a:txBody>
                  <a:tcPr anchor="ctr">
                    <a:solidFill>
                      <a:schemeClr val="accent1">
                        <a:alpha val="49000"/>
                      </a:schemeClr>
                    </a:solidFill>
                  </a:tcPr>
                </a:tc>
              </a:tr>
              <a:tr h="454090">
                <a:tc>
                  <a:txBody>
                    <a:bodyPr/>
                    <a:lstStyle/>
                    <a:p>
                      <a:r>
                        <a:rPr lang="en-US" dirty="0" smtClean="0">
                          <a:solidFill>
                            <a:schemeClr val="tx1"/>
                          </a:solidFill>
                          <a:latin typeface="Arial" pitchFamily="34" charset="0"/>
                          <a:cs typeface="Arial" pitchFamily="34" charset="0"/>
                        </a:rPr>
                        <a:t>Market Cap.</a:t>
                      </a:r>
                      <a:endParaRPr lang="en-CA" dirty="0">
                        <a:solidFill>
                          <a:schemeClr val="tx1"/>
                        </a:solidFill>
                        <a:latin typeface="Arial" pitchFamily="34" charset="0"/>
                        <a:cs typeface="Arial" pitchFamily="34" charset="0"/>
                      </a:endParaRPr>
                    </a:p>
                  </a:txBody>
                  <a:tcPr anchor="ctr">
                    <a:solidFill>
                      <a:schemeClr val="accent1">
                        <a:alpha val="49000"/>
                      </a:schemeClr>
                    </a:solidFill>
                  </a:tcPr>
                </a:tc>
                <a:tc>
                  <a:txBody>
                    <a:bodyPr/>
                    <a:lstStyle/>
                    <a:p>
                      <a:r>
                        <a:rPr lang="en-CA" dirty="0" smtClean="0">
                          <a:solidFill>
                            <a:schemeClr val="tx1"/>
                          </a:solidFill>
                          <a:latin typeface="Arial" pitchFamily="34" charset="0"/>
                          <a:cs typeface="Arial" pitchFamily="34" charset="0"/>
                        </a:rPr>
                        <a:t>$33,052.60 million</a:t>
                      </a:r>
                      <a:endParaRPr lang="en-CA" dirty="0">
                        <a:solidFill>
                          <a:schemeClr val="tx1"/>
                        </a:solidFill>
                        <a:latin typeface="Arial" pitchFamily="34" charset="0"/>
                        <a:cs typeface="Arial" pitchFamily="34" charset="0"/>
                      </a:endParaRPr>
                    </a:p>
                  </a:txBody>
                  <a:tcPr anchor="ctr">
                    <a:solidFill>
                      <a:schemeClr val="accent1">
                        <a:alpha val="49000"/>
                      </a:schemeClr>
                    </a:solidFill>
                  </a:tcPr>
                </a:tc>
              </a:tr>
            </a:tbl>
          </a:graphicData>
        </a:graphic>
      </p:graphicFrame>
      <p:graphicFrame>
        <p:nvGraphicFramePr>
          <p:cNvPr id="7" name="Table 6"/>
          <p:cNvGraphicFramePr>
            <a:graphicFrameLocks noGrp="1"/>
          </p:cNvGraphicFramePr>
          <p:nvPr/>
        </p:nvGraphicFramePr>
        <p:xfrm>
          <a:off x="4572000" y="1676400"/>
          <a:ext cx="3962400" cy="2194559"/>
        </p:xfrm>
        <a:graphic>
          <a:graphicData uri="http://schemas.openxmlformats.org/drawingml/2006/table">
            <a:tbl>
              <a:tblPr firstRow="1" bandRow="1">
                <a:tableStyleId>{5C22544A-7EE6-4342-B048-85BDC9FD1C3A}</a:tableStyleId>
              </a:tblPr>
              <a:tblGrid>
                <a:gridCol w="2150545"/>
                <a:gridCol w="1811855"/>
              </a:tblGrid>
              <a:tr h="667910">
                <a:tc gridSpan="2">
                  <a:txBody>
                    <a:bodyPr/>
                    <a:lstStyle/>
                    <a:p>
                      <a:pPr algn="ctr"/>
                      <a:r>
                        <a:rPr lang="en-US" dirty="0" smtClean="0">
                          <a:solidFill>
                            <a:schemeClr val="tx1"/>
                          </a:solidFill>
                          <a:latin typeface="Arial" pitchFamily="34" charset="0"/>
                          <a:cs typeface="Arial" pitchFamily="34" charset="0"/>
                        </a:rPr>
                        <a:t>Valuation</a:t>
                      </a:r>
                    </a:p>
                    <a:p>
                      <a:pPr algn="ctr"/>
                      <a:r>
                        <a:rPr lang="en-US" dirty="0" smtClean="0">
                          <a:solidFill>
                            <a:schemeClr val="tx1"/>
                          </a:solidFill>
                          <a:latin typeface="Arial" pitchFamily="34" charset="0"/>
                          <a:cs typeface="Arial" pitchFamily="34" charset="0"/>
                        </a:rPr>
                        <a:t>(As of November</a:t>
                      </a:r>
                      <a:r>
                        <a:rPr lang="en-US" baseline="0" dirty="0" smtClean="0">
                          <a:solidFill>
                            <a:schemeClr val="tx1"/>
                          </a:solidFill>
                          <a:latin typeface="Arial" pitchFamily="34" charset="0"/>
                          <a:cs typeface="Arial" pitchFamily="34" charset="0"/>
                        </a:rPr>
                        <a:t> 03</a:t>
                      </a:r>
                      <a:r>
                        <a:rPr lang="en-US" dirty="0" smtClean="0">
                          <a:solidFill>
                            <a:schemeClr val="tx1"/>
                          </a:solidFill>
                          <a:latin typeface="Arial" pitchFamily="34" charset="0"/>
                          <a:cs typeface="Arial" pitchFamily="34" charset="0"/>
                        </a:rPr>
                        <a:t>, 2010)</a:t>
                      </a:r>
                      <a:endParaRPr lang="en-CA" dirty="0">
                        <a:solidFill>
                          <a:schemeClr val="tx1"/>
                        </a:solidFill>
                        <a:latin typeface="Arial" pitchFamily="34" charset="0"/>
                        <a:cs typeface="Arial" pitchFamily="34" charset="0"/>
                      </a:endParaRPr>
                    </a:p>
                  </a:txBody>
                  <a:tcPr>
                    <a:solidFill>
                      <a:schemeClr val="accent1">
                        <a:tint val="40000"/>
                        <a:alpha val="49000"/>
                      </a:schemeClr>
                    </a:solidFill>
                  </a:tcPr>
                </a:tc>
                <a:tc hMerge="1">
                  <a:txBody>
                    <a:bodyPr/>
                    <a:lstStyle/>
                    <a:p>
                      <a:endParaRPr lang="en-CA" dirty="0"/>
                    </a:p>
                  </a:txBody>
                  <a:tcPr/>
                </a:tc>
              </a:tr>
              <a:tr h="322689">
                <a:tc>
                  <a:txBody>
                    <a:bodyPr/>
                    <a:lstStyle/>
                    <a:p>
                      <a:r>
                        <a:rPr lang="en-CA" dirty="0">
                          <a:solidFill>
                            <a:schemeClr val="tx1"/>
                          </a:solidFill>
                          <a:latin typeface="Arial" pitchFamily="34" charset="0"/>
                          <a:cs typeface="Arial" pitchFamily="34" charset="0"/>
                        </a:rPr>
                        <a:t>ROE</a:t>
                      </a:r>
                    </a:p>
                  </a:txBody>
                  <a:tcPr anchor="ctr">
                    <a:solidFill>
                      <a:schemeClr val="accent1">
                        <a:tint val="40000"/>
                        <a:alpha val="49000"/>
                      </a:schemeClr>
                    </a:solidFill>
                  </a:tcPr>
                </a:tc>
                <a:tc>
                  <a:txBody>
                    <a:bodyPr/>
                    <a:lstStyle/>
                    <a:p>
                      <a:r>
                        <a:rPr lang="en-CA" dirty="0" smtClean="0">
                          <a:solidFill>
                            <a:schemeClr val="tx1"/>
                          </a:solidFill>
                          <a:latin typeface="Arial" pitchFamily="34" charset="0"/>
                          <a:cs typeface="Arial" pitchFamily="34" charset="0"/>
                        </a:rPr>
                        <a:t>7.82%</a:t>
                      </a:r>
                      <a:endParaRPr lang="en-CA" dirty="0">
                        <a:solidFill>
                          <a:schemeClr val="tx1"/>
                        </a:solidFill>
                        <a:latin typeface="Arial" pitchFamily="34" charset="0"/>
                        <a:cs typeface="Arial" pitchFamily="34" charset="0"/>
                      </a:endParaRPr>
                    </a:p>
                  </a:txBody>
                  <a:tcPr anchor="ctr">
                    <a:solidFill>
                      <a:schemeClr val="accent1">
                        <a:tint val="40000"/>
                        <a:alpha val="49000"/>
                      </a:schemeClr>
                    </a:solidFill>
                  </a:tcPr>
                </a:tc>
              </a:tr>
              <a:tr h="386963">
                <a:tc>
                  <a:txBody>
                    <a:bodyPr/>
                    <a:lstStyle/>
                    <a:p>
                      <a:r>
                        <a:rPr lang="en-US" dirty="0" smtClean="0">
                          <a:solidFill>
                            <a:schemeClr val="tx1"/>
                          </a:solidFill>
                          <a:latin typeface="Arial" pitchFamily="34" charset="0"/>
                          <a:cs typeface="Arial" pitchFamily="34" charset="0"/>
                        </a:rPr>
                        <a:t>EPS</a:t>
                      </a:r>
                      <a:endParaRPr lang="en-CA" dirty="0">
                        <a:solidFill>
                          <a:schemeClr val="tx1"/>
                        </a:solidFill>
                        <a:latin typeface="Arial" pitchFamily="34" charset="0"/>
                        <a:cs typeface="Arial" pitchFamily="34" charset="0"/>
                      </a:endParaRPr>
                    </a:p>
                  </a:txBody>
                  <a:tcPr anchor="ctr">
                    <a:solidFill>
                      <a:schemeClr val="accent1">
                        <a:tint val="40000"/>
                        <a:alpha val="49000"/>
                      </a:schemeClr>
                    </a:solidFill>
                  </a:tcPr>
                </a:tc>
                <a:tc>
                  <a:txBody>
                    <a:bodyPr/>
                    <a:lstStyle/>
                    <a:p>
                      <a:r>
                        <a:rPr lang="en-US" dirty="0" smtClean="0">
                          <a:solidFill>
                            <a:schemeClr val="tx1"/>
                          </a:solidFill>
                          <a:latin typeface="Arial" pitchFamily="34" charset="0"/>
                          <a:cs typeface="Arial" pitchFamily="34" charset="0"/>
                        </a:rPr>
                        <a:t>1.83</a:t>
                      </a:r>
                      <a:endParaRPr lang="en-CA" dirty="0">
                        <a:solidFill>
                          <a:schemeClr val="tx1"/>
                        </a:solidFill>
                        <a:latin typeface="Arial" pitchFamily="34" charset="0"/>
                        <a:cs typeface="Arial" pitchFamily="34" charset="0"/>
                      </a:endParaRPr>
                    </a:p>
                  </a:txBody>
                  <a:tcPr anchor="ctr">
                    <a:solidFill>
                      <a:schemeClr val="accent1">
                        <a:tint val="40000"/>
                        <a:alpha val="49000"/>
                      </a:schemeClr>
                    </a:solidFill>
                  </a:tcPr>
                </a:tc>
              </a:tr>
              <a:tr h="386963">
                <a:tc>
                  <a:txBody>
                    <a:bodyPr/>
                    <a:lstStyle/>
                    <a:p>
                      <a:r>
                        <a:rPr lang="en-US" dirty="0" smtClean="0">
                          <a:solidFill>
                            <a:schemeClr val="tx1"/>
                          </a:solidFill>
                          <a:latin typeface="Arial" pitchFamily="34" charset="0"/>
                          <a:cs typeface="Arial" pitchFamily="34" charset="0"/>
                        </a:rPr>
                        <a:t>P/E</a:t>
                      </a:r>
                      <a:endParaRPr lang="en-CA" dirty="0">
                        <a:solidFill>
                          <a:schemeClr val="tx1"/>
                        </a:solidFill>
                        <a:latin typeface="Arial" pitchFamily="34" charset="0"/>
                        <a:cs typeface="Arial" pitchFamily="34" charset="0"/>
                      </a:endParaRPr>
                    </a:p>
                  </a:txBody>
                  <a:tcPr anchor="ctr">
                    <a:solidFill>
                      <a:schemeClr val="accent1">
                        <a:tint val="40000"/>
                        <a:alpha val="49000"/>
                      </a:schemeClr>
                    </a:solidFill>
                  </a:tcPr>
                </a:tc>
                <a:tc>
                  <a:txBody>
                    <a:bodyPr/>
                    <a:lstStyle/>
                    <a:p>
                      <a:r>
                        <a:rPr lang="en-CA" dirty="0" smtClean="0">
                          <a:solidFill>
                            <a:schemeClr val="tx1"/>
                          </a:solidFill>
                          <a:latin typeface="Arial" pitchFamily="34" charset="0"/>
                          <a:cs typeface="Arial" pitchFamily="34" charset="0"/>
                        </a:rPr>
                        <a:t>24.53</a:t>
                      </a:r>
                      <a:endParaRPr lang="en-CA" dirty="0">
                        <a:solidFill>
                          <a:schemeClr val="tx1"/>
                        </a:solidFill>
                        <a:latin typeface="Arial" pitchFamily="34" charset="0"/>
                        <a:cs typeface="Arial" pitchFamily="34" charset="0"/>
                      </a:endParaRPr>
                    </a:p>
                  </a:txBody>
                  <a:tcPr anchor="ctr">
                    <a:solidFill>
                      <a:schemeClr val="accent1">
                        <a:tint val="40000"/>
                        <a:alpha val="49000"/>
                      </a:schemeClr>
                    </a:solidFill>
                  </a:tcPr>
                </a:tc>
              </a:tr>
              <a:tr h="386963">
                <a:tc>
                  <a:txBody>
                    <a:bodyPr/>
                    <a:lstStyle/>
                    <a:p>
                      <a:r>
                        <a:rPr lang="en-CA" dirty="0">
                          <a:solidFill>
                            <a:schemeClr val="tx1"/>
                          </a:solidFill>
                          <a:latin typeface="Arial" pitchFamily="34" charset="0"/>
                          <a:cs typeface="Arial" pitchFamily="34" charset="0"/>
                        </a:rPr>
                        <a:t>Dividend Yield </a:t>
                      </a:r>
                    </a:p>
                  </a:txBody>
                  <a:tcPr anchor="ctr">
                    <a:solidFill>
                      <a:schemeClr val="accent1">
                        <a:tint val="40000"/>
                        <a:alpha val="49000"/>
                      </a:schemeClr>
                    </a:solidFill>
                  </a:tcPr>
                </a:tc>
                <a:tc>
                  <a:txBody>
                    <a:bodyPr/>
                    <a:lstStyle/>
                    <a:p>
                      <a:r>
                        <a:rPr lang="en-CA" dirty="0" smtClean="0">
                          <a:solidFill>
                            <a:schemeClr val="tx1"/>
                          </a:solidFill>
                          <a:latin typeface="Arial" pitchFamily="34" charset="0"/>
                          <a:cs typeface="Arial" pitchFamily="34" charset="0"/>
                        </a:rPr>
                        <a:t>0.80</a:t>
                      </a:r>
                      <a:endParaRPr lang="en-CA" dirty="0">
                        <a:solidFill>
                          <a:schemeClr val="tx1"/>
                        </a:solidFill>
                        <a:latin typeface="Arial" pitchFamily="34" charset="0"/>
                        <a:cs typeface="Arial" pitchFamily="34" charset="0"/>
                      </a:endParaRPr>
                    </a:p>
                  </a:txBody>
                  <a:tcPr anchor="ctr">
                    <a:solidFill>
                      <a:schemeClr val="accent1">
                        <a:tint val="40000"/>
                        <a:alpha val="49000"/>
                      </a:schemeClr>
                    </a:solidFill>
                  </a:tcPr>
                </a:tc>
              </a:tr>
            </a:tbl>
          </a:graphicData>
        </a:graphic>
      </p:graphicFrame>
      <p:graphicFrame>
        <p:nvGraphicFramePr>
          <p:cNvPr id="6" name="Table 5"/>
          <p:cNvGraphicFramePr>
            <a:graphicFrameLocks noGrp="1"/>
          </p:cNvGraphicFramePr>
          <p:nvPr/>
        </p:nvGraphicFramePr>
        <p:xfrm>
          <a:off x="4572000" y="4114800"/>
          <a:ext cx="3962400" cy="2133599"/>
        </p:xfrm>
        <a:graphic>
          <a:graphicData uri="http://schemas.openxmlformats.org/drawingml/2006/table">
            <a:tbl>
              <a:tblPr firstRow="1" bandRow="1">
                <a:tableStyleId>{5C22544A-7EE6-4342-B048-85BDC9FD1C3A}</a:tableStyleId>
              </a:tblPr>
              <a:tblGrid>
                <a:gridCol w="2150545"/>
                <a:gridCol w="1811855"/>
              </a:tblGrid>
              <a:tr h="779228">
                <a:tc gridSpan="2">
                  <a:txBody>
                    <a:bodyPr/>
                    <a:lstStyle/>
                    <a:p>
                      <a:pPr algn="ctr"/>
                      <a:r>
                        <a:rPr lang="en-US" dirty="0" smtClean="0">
                          <a:solidFill>
                            <a:schemeClr val="tx1"/>
                          </a:solidFill>
                          <a:latin typeface="Arial" pitchFamily="34" charset="0"/>
                          <a:cs typeface="Arial" pitchFamily="34" charset="0"/>
                        </a:rPr>
                        <a:t>Stock Summary (NYSE: GG)</a:t>
                      </a:r>
                    </a:p>
                    <a:p>
                      <a:pPr algn="ctr"/>
                      <a:r>
                        <a:rPr lang="en-US" dirty="0" smtClean="0">
                          <a:solidFill>
                            <a:schemeClr val="tx1"/>
                          </a:solidFill>
                          <a:latin typeface="Arial" pitchFamily="34" charset="0"/>
                          <a:cs typeface="Arial" pitchFamily="34" charset="0"/>
                        </a:rPr>
                        <a:t>(As of November</a:t>
                      </a:r>
                      <a:r>
                        <a:rPr lang="en-US" baseline="0" dirty="0" smtClean="0">
                          <a:solidFill>
                            <a:schemeClr val="tx1"/>
                          </a:solidFill>
                          <a:latin typeface="Arial" pitchFamily="34" charset="0"/>
                          <a:cs typeface="Arial" pitchFamily="34" charset="0"/>
                        </a:rPr>
                        <a:t> 03</a:t>
                      </a:r>
                      <a:r>
                        <a:rPr lang="en-US" dirty="0" smtClean="0">
                          <a:solidFill>
                            <a:schemeClr val="tx1"/>
                          </a:solidFill>
                          <a:latin typeface="Arial" pitchFamily="34" charset="0"/>
                          <a:cs typeface="Arial" pitchFamily="34" charset="0"/>
                        </a:rPr>
                        <a:t>, 2010)</a:t>
                      </a:r>
                      <a:endParaRPr lang="en-CA" dirty="0">
                        <a:solidFill>
                          <a:schemeClr val="tx1"/>
                        </a:solidFill>
                        <a:latin typeface="Arial" pitchFamily="34" charset="0"/>
                        <a:cs typeface="Arial" pitchFamily="34" charset="0"/>
                      </a:endParaRPr>
                    </a:p>
                  </a:txBody>
                  <a:tcPr>
                    <a:solidFill>
                      <a:schemeClr val="accent1">
                        <a:tint val="40000"/>
                        <a:alpha val="49000"/>
                      </a:schemeClr>
                    </a:solidFill>
                  </a:tcPr>
                </a:tc>
                <a:tc hMerge="1">
                  <a:txBody>
                    <a:bodyPr/>
                    <a:lstStyle/>
                    <a:p>
                      <a:endParaRPr lang="en-CA" dirty="0"/>
                    </a:p>
                  </a:txBody>
                  <a:tcPr/>
                </a:tc>
              </a:tr>
              <a:tr h="451457">
                <a:tc>
                  <a:txBody>
                    <a:bodyPr/>
                    <a:lstStyle/>
                    <a:p>
                      <a:r>
                        <a:rPr lang="en-CA" dirty="0" smtClean="0">
                          <a:solidFill>
                            <a:schemeClr val="tx1"/>
                          </a:solidFill>
                          <a:latin typeface="Arial" pitchFamily="34" charset="0"/>
                          <a:cs typeface="Arial" pitchFamily="34" charset="0"/>
                        </a:rPr>
                        <a:t>Open</a:t>
                      </a:r>
                      <a:endParaRPr lang="en-CA" dirty="0">
                        <a:solidFill>
                          <a:schemeClr val="tx1"/>
                        </a:solidFill>
                        <a:latin typeface="Arial" pitchFamily="34" charset="0"/>
                        <a:cs typeface="Arial" pitchFamily="34" charset="0"/>
                      </a:endParaRPr>
                    </a:p>
                  </a:txBody>
                  <a:tcPr anchor="ctr">
                    <a:solidFill>
                      <a:schemeClr val="accent1">
                        <a:tint val="40000"/>
                        <a:alpha val="49000"/>
                      </a:schemeClr>
                    </a:solidFill>
                  </a:tcPr>
                </a:tc>
                <a:tc>
                  <a:txBody>
                    <a:bodyPr/>
                    <a:lstStyle/>
                    <a:p>
                      <a:r>
                        <a:rPr lang="en-CA" dirty="0" smtClean="0">
                          <a:solidFill>
                            <a:schemeClr val="tx1"/>
                          </a:solidFill>
                          <a:latin typeface="Arial" pitchFamily="34" charset="0"/>
                          <a:cs typeface="Arial" pitchFamily="34" charset="0"/>
                        </a:rPr>
                        <a:t>44.58 USD</a:t>
                      </a:r>
                      <a:endParaRPr lang="en-CA" dirty="0">
                        <a:solidFill>
                          <a:schemeClr val="tx1"/>
                        </a:solidFill>
                        <a:latin typeface="Arial" pitchFamily="34" charset="0"/>
                        <a:cs typeface="Arial" pitchFamily="34" charset="0"/>
                      </a:endParaRPr>
                    </a:p>
                  </a:txBody>
                  <a:tcPr anchor="ctr">
                    <a:solidFill>
                      <a:schemeClr val="accent1">
                        <a:tint val="40000"/>
                        <a:alpha val="49000"/>
                      </a:schemeClr>
                    </a:solidFill>
                  </a:tcPr>
                </a:tc>
              </a:tr>
              <a:tr h="451457">
                <a:tc>
                  <a:txBody>
                    <a:bodyPr/>
                    <a:lstStyle/>
                    <a:p>
                      <a:r>
                        <a:rPr lang="en-US" dirty="0" smtClean="0">
                          <a:solidFill>
                            <a:schemeClr val="tx1"/>
                          </a:solidFill>
                          <a:latin typeface="Arial" pitchFamily="34" charset="0"/>
                          <a:cs typeface="Arial" pitchFamily="34" charset="0"/>
                        </a:rPr>
                        <a:t>Change</a:t>
                      </a:r>
                      <a:endParaRPr lang="en-CA" dirty="0">
                        <a:solidFill>
                          <a:schemeClr val="tx1"/>
                        </a:solidFill>
                        <a:latin typeface="Arial" pitchFamily="34" charset="0"/>
                        <a:cs typeface="Arial" pitchFamily="34" charset="0"/>
                      </a:endParaRPr>
                    </a:p>
                  </a:txBody>
                  <a:tcPr anchor="ctr">
                    <a:solidFill>
                      <a:schemeClr val="accent1">
                        <a:tint val="40000"/>
                        <a:alpha val="49000"/>
                      </a:schemeClr>
                    </a:solidFill>
                  </a:tcPr>
                </a:tc>
                <a:tc>
                  <a:txBody>
                    <a:bodyPr/>
                    <a:lstStyle/>
                    <a:p>
                      <a:r>
                        <a:rPr lang="en-CA" dirty="0" smtClean="0">
                          <a:solidFill>
                            <a:schemeClr val="tx1"/>
                          </a:solidFill>
                          <a:latin typeface="Arial" pitchFamily="34" charset="0"/>
                          <a:cs typeface="Arial" pitchFamily="34" charset="0"/>
                        </a:rPr>
                        <a:t>-0.41 (-0.91%)</a:t>
                      </a:r>
                      <a:endParaRPr lang="en-CA" dirty="0">
                        <a:solidFill>
                          <a:schemeClr val="tx1"/>
                        </a:solidFill>
                        <a:latin typeface="Arial" pitchFamily="34" charset="0"/>
                        <a:cs typeface="Arial" pitchFamily="34" charset="0"/>
                      </a:endParaRPr>
                    </a:p>
                  </a:txBody>
                  <a:tcPr anchor="ctr">
                    <a:solidFill>
                      <a:schemeClr val="accent1">
                        <a:tint val="40000"/>
                        <a:alpha val="49000"/>
                      </a:schemeClr>
                    </a:solidFill>
                  </a:tcPr>
                </a:tc>
              </a:tr>
              <a:tr h="451457">
                <a:tc>
                  <a:txBody>
                    <a:bodyPr/>
                    <a:lstStyle/>
                    <a:p>
                      <a:r>
                        <a:rPr lang="en-CA" dirty="0">
                          <a:solidFill>
                            <a:schemeClr val="tx1"/>
                          </a:solidFill>
                          <a:latin typeface="Arial" pitchFamily="34" charset="0"/>
                          <a:cs typeface="Arial" pitchFamily="34" charset="0"/>
                        </a:rPr>
                        <a:t>52wk Range:</a:t>
                      </a:r>
                    </a:p>
                  </a:txBody>
                  <a:tcPr anchor="ctr">
                    <a:solidFill>
                      <a:schemeClr val="accent1">
                        <a:tint val="40000"/>
                        <a:alpha val="49000"/>
                      </a:schemeClr>
                    </a:solidFill>
                  </a:tcPr>
                </a:tc>
                <a:tc>
                  <a:txBody>
                    <a:bodyPr/>
                    <a:lstStyle/>
                    <a:p>
                      <a:r>
                        <a:rPr lang="en-CA" dirty="0" smtClean="0">
                          <a:solidFill>
                            <a:schemeClr val="tx1"/>
                          </a:solidFill>
                          <a:latin typeface="Arial" pitchFamily="34" charset="0"/>
                          <a:cs typeface="Arial" pitchFamily="34" charset="0"/>
                        </a:rPr>
                        <a:t>32.84 – 47.41</a:t>
                      </a:r>
                      <a:endParaRPr lang="en-CA" dirty="0">
                        <a:solidFill>
                          <a:schemeClr val="tx1"/>
                        </a:solidFill>
                        <a:latin typeface="Arial" pitchFamily="34" charset="0"/>
                        <a:cs typeface="Arial" pitchFamily="34" charset="0"/>
                      </a:endParaRPr>
                    </a:p>
                  </a:txBody>
                  <a:tcPr anchor="ctr">
                    <a:solidFill>
                      <a:schemeClr val="accent1">
                        <a:tint val="40000"/>
                        <a:alpha val="49000"/>
                      </a:schemeClr>
                    </a:solidFill>
                  </a:tcPr>
                </a:tc>
              </a:tr>
            </a:tbl>
          </a:graphicData>
        </a:graphic>
      </p:graphicFrame>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533400"/>
            <a:ext cx="6858000" cy="990600"/>
          </a:xfrm>
        </p:spPr>
        <p:txBody>
          <a:bodyPr>
            <a:normAutofit/>
          </a:bodyPr>
          <a:lstStyle/>
          <a:p>
            <a:pPr algn="ctr" fontAlgn="auto">
              <a:spcAft>
                <a:spcPts val="0"/>
              </a:spcAft>
              <a:defRPr/>
            </a:pPr>
            <a:r>
              <a:rPr lang="en-US" cap="none" dirty="0" smtClean="0">
                <a:solidFill>
                  <a:schemeClr val="tx2">
                    <a:satMod val="200000"/>
                  </a:schemeClr>
                </a:solidFill>
                <a:latin typeface="Arial" pitchFamily="34" charset="0"/>
                <a:cs typeface="Arial" pitchFamily="34" charset="0"/>
              </a:rPr>
              <a:t>1- Yr Price Movement</a:t>
            </a:r>
            <a:endParaRPr lang="en-CA" cap="none" dirty="0">
              <a:solidFill>
                <a:schemeClr val="tx2">
                  <a:satMod val="200000"/>
                </a:schemeClr>
              </a:solidFill>
              <a:latin typeface="Arial" pitchFamily="34" charset="0"/>
              <a:cs typeface="Arial" pitchFamily="34" charset="0"/>
            </a:endParaRPr>
          </a:p>
        </p:txBody>
      </p:sp>
      <p:pic>
        <p:nvPicPr>
          <p:cNvPr id="178178" name="Picture 2"/>
          <p:cNvPicPr>
            <a:picLocks noChangeAspect="1" noChangeArrowheads="1"/>
          </p:cNvPicPr>
          <p:nvPr/>
        </p:nvPicPr>
        <p:blipFill>
          <a:blip r:embed="rId2" cstate="print"/>
          <a:srcRect/>
          <a:stretch>
            <a:fillRect/>
          </a:stretch>
        </p:blipFill>
        <p:spPr bwMode="auto">
          <a:xfrm>
            <a:off x="1143000" y="1752600"/>
            <a:ext cx="7239000" cy="46307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1" name="Picture 2"/>
          <p:cNvPicPr>
            <a:picLocks noChangeAspect="1" noChangeArrowheads="1"/>
          </p:cNvPicPr>
          <p:nvPr/>
        </p:nvPicPr>
        <p:blipFill>
          <a:blip r:embed="rId2" cstate="print"/>
          <a:srcRect/>
          <a:stretch>
            <a:fillRect/>
          </a:stretch>
        </p:blipFill>
        <p:spPr bwMode="auto">
          <a:xfrm>
            <a:off x="1066800" y="1828800"/>
            <a:ext cx="7339013" cy="4643438"/>
          </a:xfrm>
          <a:prstGeom prst="rect">
            <a:avLst/>
          </a:prstGeom>
          <a:noFill/>
          <a:ln w="9525">
            <a:noFill/>
            <a:miter lim="800000"/>
            <a:headEnd/>
            <a:tailEnd/>
          </a:ln>
        </p:spPr>
      </p:pic>
      <p:sp>
        <p:nvSpPr>
          <p:cNvPr id="6" name="Title 1"/>
          <p:cNvSpPr txBox="1">
            <a:spLocks/>
          </p:cNvSpPr>
          <p:nvPr/>
        </p:nvSpPr>
        <p:spPr>
          <a:xfrm>
            <a:off x="1066800" y="533400"/>
            <a:ext cx="6858000" cy="990600"/>
          </a:xfrm>
          <a:prstGeom prst="rect">
            <a:avLst/>
          </a:prstGeom>
        </p:spPr>
        <p:txBody>
          <a:bodyPr>
            <a:normAutofit/>
          </a:bodyPr>
          <a:lstStyle/>
          <a:p>
            <a:pPr algn="ctr" fontAlgn="auto">
              <a:spcAft>
                <a:spcPts val="0"/>
              </a:spcAft>
              <a:defRPr/>
            </a:pPr>
            <a:r>
              <a:rPr lang="en-US" sz="4000" b="1" spc="-100" dirty="0">
                <a:solidFill>
                  <a:schemeClr val="tx2">
                    <a:satMod val="200000"/>
                  </a:schemeClr>
                </a:solidFill>
                <a:latin typeface="Arial" pitchFamily="34" charset="0"/>
                <a:ea typeface="+mj-ea"/>
                <a:cs typeface="Arial" pitchFamily="34" charset="0"/>
              </a:rPr>
              <a:t>1 – Yr Return vs. S&amp;P/TSX</a:t>
            </a:r>
            <a:endParaRPr lang="en-CA" sz="4000" b="1" spc="-100" dirty="0">
              <a:solidFill>
                <a:schemeClr val="tx2">
                  <a:satMod val="200000"/>
                </a:schemeClr>
              </a:solidFill>
              <a:latin typeface="Arial" pitchFamily="34" charset="0"/>
              <a:ea typeface="+mj-ea"/>
              <a:cs typeface="Arial" pitchFamily="34" charset="0"/>
            </a:endParaRP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914400" y="533400"/>
            <a:ext cx="6858000" cy="990600"/>
          </a:xfrm>
          <a:prstGeom prst="rect">
            <a:avLst/>
          </a:prstGeom>
        </p:spPr>
        <p:txBody>
          <a:bodyPr>
            <a:normAutofit/>
          </a:bodyPr>
          <a:lstStyle/>
          <a:p>
            <a:pPr algn="ctr" fontAlgn="auto">
              <a:spcAft>
                <a:spcPts val="0"/>
              </a:spcAft>
              <a:defRPr/>
            </a:pPr>
            <a:r>
              <a:rPr lang="en-US" sz="4000" b="1" spc="-100" dirty="0">
                <a:solidFill>
                  <a:schemeClr val="tx2">
                    <a:satMod val="200000"/>
                  </a:schemeClr>
                </a:solidFill>
                <a:latin typeface="Arial" pitchFamily="34" charset="0"/>
                <a:ea typeface="+mj-ea"/>
                <a:cs typeface="Arial" pitchFamily="34" charset="0"/>
              </a:rPr>
              <a:t>1- Yr Return vs. TTMN-I </a:t>
            </a:r>
            <a:endParaRPr lang="en-CA" sz="4000" b="1" spc="-100" dirty="0">
              <a:solidFill>
                <a:schemeClr val="tx2">
                  <a:satMod val="200000"/>
                </a:schemeClr>
              </a:solidFill>
              <a:latin typeface="Arial" pitchFamily="34" charset="0"/>
              <a:ea typeface="+mj-ea"/>
              <a:cs typeface="Arial" pitchFamily="34" charset="0"/>
            </a:endParaRPr>
          </a:p>
        </p:txBody>
      </p:sp>
      <p:pic>
        <p:nvPicPr>
          <p:cNvPr id="180226" name="Picture 2"/>
          <p:cNvPicPr>
            <a:picLocks noChangeAspect="1" noChangeArrowheads="1"/>
          </p:cNvPicPr>
          <p:nvPr/>
        </p:nvPicPr>
        <p:blipFill>
          <a:blip r:embed="rId2" cstate="print"/>
          <a:srcRect/>
          <a:stretch>
            <a:fillRect/>
          </a:stretch>
        </p:blipFill>
        <p:spPr bwMode="auto">
          <a:xfrm>
            <a:off x="762000" y="1676400"/>
            <a:ext cx="7385050" cy="4738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533400"/>
            <a:ext cx="6858000" cy="990600"/>
          </a:xfrm>
        </p:spPr>
        <p:txBody>
          <a:bodyPr>
            <a:normAutofit/>
          </a:bodyPr>
          <a:lstStyle/>
          <a:p>
            <a:pPr algn="ctr" fontAlgn="auto">
              <a:spcAft>
                <a:spcPts val="0"/>
              </a:spcAft>
              <a:defRPr/>
            </a:pPr>
            <a:r>
              <a:rPr lang="en-US" cap="none" dirty="0" smtClean="0">
                <a:solidFill>
                  <a:schemeClr val="tx2">
                    <a:satMod val="200000"/>
                  </a:schemeClr>
                </a:solidFill>
                <a:latin typeface="Arial" pitchFamily="34" charset="0"/>
                <a:cs typeface="Arial" pitchFamily="34" charset="0"/>
              </a:rPr>
              <a:t>5- Yr Price Movement</a:t>
            </a:r>
            <a:endParaRPr lang="en-CA" cap="none" dirty="0">
              <a:solidFill>
                <a:schemeClr val="tx2">
                  <a:satMod val="200000"/>
                </a:schemeClr>
              </a:solidFill>
              <a:latin typeface="Arial" pitchFamily="34" charset="0"/>
              <a:cs typeface="Arial" pitchFamily="34" charset="0"/>
            </a:endParaRPr>
          </a:p>
        </p:txBody>
      </p:sp>
      <p:pic>
        <p:nvPicPr>
          <p:cNvPr id="181250" name="Picture 2"/>
          <p:cNvPicPr>
            <a:picLocks noChangeAspect="1" noChangeArrowheads="1"/>
          </p:cNvPicPr>
          <p:nvPr/>
        </p:nvPicPr>
        <p:blipFill>
          <a:blip r:embed="rId2" cstate="print"/>
          <a:srcRect/>
          <a:stretch>
            <a:fillRect/>
          </a:stretch>
        </p:blipFill>
        <p:spPr bwMode="auto">
          <a:xfrm>
            <a:off x="598488" y="1752600"/>
            <a:ext cx="7962900" cy="47609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57200"/>
            <a:ext cx="7315200" cy="990600"/>
          </a:xfrm>
        </p:spPr>
        <p:txBody>
          <a:bodyPr/>
          <a:lstStyle/>
          <a:p>
            <a:pPr algn="ctr" fontAlgn="auto">
              <a:spcAft>
                <a:spcPts val="0"/>
              </a:spcAft>
              <a:defRPr/>
            </a:pPr>
            <a:r>
              <a:rPr lang="en-US" cap="none" dirty="0" smtClean="0">
                <a:solidFill>
                  <a:schemeClr val="tx2">
                    <a:satMod val="200000"/>
                  </a:schemeClr>
                </a:solidFill>
                <a:latin typeface="Arial" pitchFamily="34" charset="0"/>
                <a:cs typeface="Arial" pitchFamily="34" charset="0"/>
              </a:rPr>
              <a:t>5- Yr Return Vs. S&amp;P / TSX</a:t>
            </a:r>
            <a:endParaRPr lang="en-CA" cap="none" dirty="0">
              <a:solidFill>
                <a:schemeClr val="tx2">
                  <a:satMod val="200000"/>
                </a:schemeClr>
              </a:solidFill>
              <a:latin typeface="Arial" pitchFamily="34" charset="0"/>
              <a:cs typeface="Arial" pitchFamily="34" charset="0"/>
            </a:endParaRPr>
          </a:p>
        </p:txBody>
      </p:sp>
      <p:pic>
        <p:nvPicPr>
          <p:cNvPr id="182274" name="Picture 3"/>
          <p:cNvPicPr>
            <a:picLocks noChangeAspect="1" noChangeArrowheads="1"/>
          </p:cNvPicPr>
          <p:nvPr/>
        </p:nvPicPr>
        <p:blipFill>
          <a:blip r:embed="rId2" cstate="print"/>
          <a:srcRect/>
          <a:stretch>
            <a:fillRect/>
          </a:stretch>
        </p:blipFill>
        <p:spPr bwMode="auto">
          <a:xfrm>
            <a:off x="762000" y="1752600"/>
            <a:ext cx="7848600" cy="4730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533400"/>
            <a:ext cx="6858000" cy="990600"/>
          </a:xfrm>
        </p:spPr>
        <p:txBody>
          <a:bodyPr>
            <a:normAutofit/>
          </a:bodyPr>
          <a:lstStyle/>
          <a:p>
            <a:pPr algn="ctr" fontAlgn="auto">
              <a:spcAft>
                <a:spcPts val="0"/>
              </a:spcAft>
              <a:defRPr/>
            </a:pPr>
            <a:r>
              <a:rPr lang="en-US" cap="none" dirty="0" smtClean="0">
                <a:solidFill>
                  <a:schemeClr val="tx2">
                    <a:satMod val="200000"/>
                  </a:schemeClr>
                </a:solidFill>
                <a:latin typeface="Arial" pitchFamily="34" charset="0"/>
                <a:cs typeface="Arial" pitchFamily="34" charset="0"/>
              </a:rPr>
              <a:t>5- Yr Return vs. </a:t>
            </a:r>
            <a:r>
              <a:rPr lang="en-US" cap="none" spc="-100" dirty="0" smtClean="0">
                <a:solidFill>
                  <a:schemeClr val="tx2">
                    <a:satMod val="200000"/>
                  </a:schemeClr>
                </a:solidFill>
                <a:latin typeface="Arial" pitchFamily="34" charset="0"/>
                <a:cs typeface="Arial" pitchFamily="34" charset="0"/>
              </a:rPr>
              <a:t>TTMN-I</a:t>
            </a:r>
            <a:endParaRPr lang="en-CA" cap="none" dirty="0">
              <a:solidFill>
                <a:schemeClr val="tx2">
                  <a:satMod val="200000"/>
                </a:schemeClr>
              </a:solidFill>
              <a:latin typeface="Arial" pitchFamily="34" charset="0"/>
              <a:cs typeface="Arial" pitchFamily="34" charset="0"/>
            </a:endParaRPr>
          </a:p>
        </p:txBody>
      </p:sp>
      <p:pic>
        <p:nvPicPr>
          <p:cNvPr id="183298" name="Picture 2"/>
          <p:cNvPicPr>
            <a:picLocks noChangeAspect="1" noChangeArrowheads="1"/>
          </p:cNvPicPr>
          <p:nvPr/>
        </p:nvPicPr>
        <p:blipFill>
          <a:blip r:embed="rId2" cstate="print"/>
          <a:srcRect/>
          <a:stretch>
            <a:fillRect/>
          </a:stretch>
        </p:blipFill>
        <p:spPr bwMode="auto">
          <a:xfrm>
            <a:off x="838200" y="1676400"/>
            <a:ext cx="7710488" cy="45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2"/>
          <p:cNvPicPr>
            <a:picLocks noChangeAspect="1" noChangeArrowheads="1"/>
          </p:cNvPicPr>
          <p:nvPr/>
        </p:nvPicPr>
        <p:blipFill>
          <a:blip r:embed="rId2" cstate="print"/>
          <a:srcRect/>
          <a:stretch>
            <a:fillRect/>
          </a:stretch>
        </p:blipFill>
        <p:spPr bwMode="auto">
          <a:xfrm>
            <a:off x="1219200" y="1600200"/>
            <a:ext cx="7475538" cy="4791075"/>
          </a:xfrm>
          <a:prstGeom prst="rect">
            <a:avLst/>
          </a:prstGeom>
          <a:noFill/>
          <a:ln w="9525">
            <a:noFill/>
            <a:miter lim="800000"/>
            <a:headEnd/>
            <a:tailEnd/>
          </a:ln>
        </p:spPr>
      </p:pic>
      <p:sp>
        <p:nvSpPr>
          <p:cNvPr id="6" name="Rectangle 5"/>
          <p:cNvSpPr/>
          <p:nvPr/>
        </p:nvSpPr>
        <p:spPr>
          <a:xfrm>
            <a:off x="1219200" y="533400"/>
            <a:ext cx="7467600" cy="708025"/>
          </a:xfrm>
          <a:prstGeom prst="rect">
            <a:avLst/>
          </a:prstGeom>
        </p:spPr>
        <p:txBody>
          <a:bodyPr>
            <a:spAutoFit/>
          </a:bodyPr>
          <a:lstStyle/>
          <a:p>
            <a:pPr algn="ctr" fontAlgn="auto">
              <a:spcBef>
                <a:spcPts val="0"/>
              </a:spcBef>
              <a:spcAft>
                <a:spcPts val="0"/>
              </a:spcAft>
              <a:defRPr/>
            </a:pPr>
            <a:r>
              <a:rPr lang="en-US" sz="4000" b="1" dirty="0">
                <a:latin typeface="Arial" pitchFamily="34" charset="0"/>
                <a:cs typeface="Arial" pitchFamily="34" charset="0"/>
              </a:rPr>
              <a:t>5- Yr Return Vs. </a:t>
            </a:r>
            <a:r>
              <a:rPr lang="en-US" sz="4000" b="1" spc="-100" dirty="0">
                <a:latin typeface="Arial" pitchFamily="34" charset="0"/>
                <a:cs typeface="Arial" pitchFamily="34" charset="0"/>
              </a:rPr>
              <a:t>Price of Gold</a:t>
            </a:r>
            <a:endParaRPr lang="en-CA" sz="40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3"/>
          <p:cNvSpPr>
            <a:spLocks noGrp="1"/>
          </p:cNvSpPr>
          <p:nvPr>
            <p:ph type="body" idx="4294967295"/>
          </p:nvPr>
        </p:nvSpPr>
        <p:spPr>
          <a:xfrm>
            <a:off x="1600200" y="0"/>
            <a:ext cx="4876800" cy="1447800"/>
          </a:xfrm>
        </p:spPr>
        <p:txBody>
          <a:bodyPr>
            <a:normAutofit fontScale="32500" lnSpcReduction="20000"/>
          </a:bodyPr>
          <a:lstStyle/>
          <a:p>
            <a:pPr marL="411480" fontAlgn="auto">
              <a:spcAft>
                <a:spcPts val="0"/>
              </a:spcAft>
              <a:buFont typeface="Wingdings" pitchFamily="2" charset="2"/>
              <a:buNone/>
              <a:defRPr/>
            </a:pPr>
            <a:endParaRPr lang="en-US" dirty="0" smtClean="0"/>
          </a:p>
          <a:p>
            <a:pPr marL="411480" fontAlgn="auto">
              <a:spcAft>
                <a:spcPts val="0"/>
              </a:spcAft>
              <a:buFont typeface="Wingdings" pitchFamily="2" charset="2"/>
              <a:buNone/>
              <a:defRPr/>
            </a:pPr>
            <a:endParaRPr lang="en-US" sz="12300" dirty="0" smtClean="0"/>
          </a:p>
          <a:p>
            <a:pPr marL="411480" algn="ctr" fontAlgn="auto">
              <a:spcAft>
                <a:spcPts val="0"/>
              </a:spcAft>
              <a:buFont typeface="Wingdings" pitchFamily="2" charset="2"/>
              <a:buNone/>
              <a:defRPr/>
            </a:pPr>
            <a:r>
              <a:rPr lang="en-US" sz="12300" b="1" dirty="0" smtClean="0">
                <a:latin typeface="Arial" pitchFamily="34" charset="0"/>
                <a:cs typeface="Arial" pitchFamily="34" charset="0"/>
              </a:rPr>
              <a:t>Uranium</a:t>
            </a:r>
          </a:p>
          <a:p>
            <a:pPr marL="411480" fontAlgn="auto">
              <a:spcAft>
                <a:spcPts val="0"/>
              </a:spcAft>
              <a:buFont typeface="Wingdings"/>
              <a:buChar char=""/>
              <a:defRPr/>
            </a:pPr>
            <a:endParaRPr lang="en-US" sz="4000" dirty="0" smtClean="0"/>
          </a:p>
        </p:txBody>
      </p:sp>
      <p:pic>
        <p:nvPicPr>
          <p:cNvPr id="241667" name="Picture 2"/>
          <p:cNvPicPr>
            <a:picLocks noChangeAspect="1" noChangeArrowheads="1"/>
          </p:cNvPicPr>
          <p:nvPr/>
        </p:nvPicPr>
        <p:blipFill>
          <a:blip r:embed="rId2" cstate="print"/>
          <a:srcRect/>
          <a:stretch>
            <a:fillRect/>
          </a:stretch>
        </p:blipFill>
        <p:spPr bwMode="auto">
          <a:xfrm>
            <a:off x="1143000" y="3733800"/>
            <a:ext cx="3733800" cy="2509838"/>
          </a:xfrm>
          <a:prstGeom prst="rect">
            <a:avLst/>
          </a:prstGeom>
          <a:noFill/>
          <a:ln w="9525">
            <a:noFill/>
            <a:miter lim="800000"/>
            <a:headEnd/>
            <a:tailEnd/>
          </a:ln>
        </p:spPr>
      </p:pic>
      <p:pic>
        <p:nvPicPr>
          <p:cNvPr id="241668" name="Picture 3"/>
          <p:cNvPicPr>
            <a:picLocks noChangeAspect="1" noChangeArrowheads="1"/>
          </p:cNvPicPr>
          <p:nvPr/>
        </p:nvPicPr>
        <p:blipFill>
          <a:blip r:embed="rId3" cstate="print"/>
          <a:srcRect/>
          <a:stretch>
            <a:fillRect/>
          </a:stretch>
        </p:blipFill>
        <p:spPr bwMode="auto">
          <a:xfrm>
            <a:off x="5715000" y="1143000"/>
            <a:ext cx="2667000" cy="2667000"/>
          </a:xfrm>
          <a:prstGeom prst="rect">
            <a:avLst/>
          </a:prstGeom>
          <a:noFill/>
          <a:ln w="9525">
            <a:noFill/>
            <a:miter lim="800000"/>
            <a:headEnd/>
            <a:tailEnd/>
          </a:ln>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fontAlgn="auto">
              <a:spcAft>
                <a:spcPts val="0"/>
              </a:spcAft>
              <a:defRPr/>
            </a:pPr>
            <a:r>
              <a:rPr lang="en-US" dirty="0" smtClean="0">
                <a:solidFill>
                  <a:schemeClr val="tx2">
                    <a:satMod val="200000"/>
                  </a:schemeClr>
                </a:solidFill>
                <a:latin typeface="Arial" pitchFamily="34" charset="0"/>
                <a:cs typeface="Arial" pitchFamily="34" charset="0"/>
              </a:rPr>
              <a:t>Common Share Structure</a:t>
            </a:r>
            <a:endParaRPr lang="en-US" dirty="0">
              <a:solidFill>
                <a:schemeClr val="tx2">
                  <a:satMod val="200000"/>
                </a:schemeClr>
              </a:solidFill>
              <a:latin typeface="Arial" pitchFamily="34" charset="0"/>
              <a:cs typeface="Arial" pitchFamily="34" charset="0"/>
            </a:endParaRPr>
          </a:p>
        </p:txBody>
      </p:sp>
      <p:sp>
        <p:nvSpPr>
          <p:cNvPr id="185346" name="Rectangle 3"/>
          <p:cNvSpPr>
            <a:spLocks noChangeArrowheads="1"/>
          </p:cNvSpPr>
          <p:nvPr/>
        </p:nvSpPr>
        <p:spPr bwMode="auto">
          <a:xfrm>
            <a:off x="762000" y="1447800"/>
            <a:ext cx="7924800" cy="1477963"/>
          </a:xfrm>
          <a:prstGeom prst="rect">
            <a:avLst/>
          </a:prstGeom>
          <a:noFill/>
          <a:ln w="9525">
            <a:noFill/>
            <a:miter lim="800000"/>
            <a:headEnd/>
            <a:tailEnd/>
          </a:ln>
        </p:spPr>
        <p:txBody>
          <a:bodyPr>
            <a:spAutoFit/>
          </a:bodyPr>
          <a:lstStyle/>
          <a:p>
            <a:pPr>
              <a:buFont typeface="Arial" charset="0"/>
              <a:buChar char="•"/>
            </a:pPr>
            <a:r>
              <a:rPr lang="en-US">
                <a:cs typeface="Arial" charset="0"/>
              </a:rPr>
              <a:t>At December 31, 2009 had a total of 9.2 million warrants outstanding</a:t>
            </a:r>
          </a:p>
          <a:p>
            <a:endParaRPr lang="en-US">
              <a:latin typeface="Corbel" pitchFamily="34" charset="0"/>
            </a:endParaRPr>
          </a:p>
          <a:p>
            <a:endParaRPr lang="en-US">
              <a:latin typeface="Corbel" pitchFamily="34" charset="0"/>
            </a:endParaRPr>
          </a:p>
          <a:p>
            <a:endParaRPr lang="en-US">
              <a:latin typeface="Corbel" pitchFamily="34" charset="0"/>
            </a:endParaRPr>
          </a:p>
          <a:p>
            <a:endParaRPr lang="en-US">
              <a:latin typeface="Corbel" pitchFamily="34" charset="0"/>
            </a:endParaRPr>
          </a:p>
        </p:txBody>
      </p:sp>
      <p:pic>
        <p:nvPicPr>
          <p:cNvPr id="185347" name="Picture 2"/>
          <p:cNvPicPr>
            <a:picLocks noChangeAspect="1" noChangeArrowheads="1"/>
          </p:cNvPicPr>
          <p:nvPr/>
        </p:nvPicPr>
        <p:blipFill>
          <a:blip r:embed="rId2" cstate="print"/>
          <a:srcRect/>
          <a:stretch>
            <a:fillRect/>
          </a:stretch>
        </p:blipFill>
        <p:spPr bwMode="auto">
          <a:xfrm>
            <a:off x="990600" y="3657600"/>
            <a:ext cx="7016750" cy="2968625"/>
          </a:xfrm>
          <a:prstGeom prst="rect">
            <a:avLst/>
          </a:prstGeom>
          <a:noFill/>
          <a:ln w="9525">
            <a:noFill/>
            <a:miter lim="800000"/>
            <a:headEnd/>
            <a:tailEnd/>
          </a:ln>
        </p:spPr>
      </p:pic>
      <p:graphicFrame>
        <p:nvGraphicFramePr>
          <p:cNvPr id="5" name="Content Placeholder 4"/>
          <p:cNvGraphicFramePr>
            <a:graphicFrameLocks noGrp="1"/>
          </p:cNvGraphicFramePr>
          <p:nvPr>
            <p:ph idx="1"/>
          </p:nvPr>
        </p:nvGraphicFramePr>
        <p:xfrm>
          <a:off x="1219200" y="2057400"/>
          <a:ext cx="6306965" cy="1343377"/>
        </p:xfrm>
        <a:graphic>
          <a:graphicData uri="http://schemas.openxmlformats.org/drawingml/2006/table">
            <a:tbl>
              <a:tblPr firstRow="1" bandRow="1">
                <a:tableStyleId>{5C22544A-7EE6-4342-B048-85BDC9FD1C3A}</a:tableStyleId>
              </a:tblPr>
              <a:tblGrid>
                <a:gridCol w="1741805"/>
                <a:gridCol w="1668780"/>
                <a:gridCol w="1448190"/>
                <a:gridCol w="1448190"/>
              </a:tblGrid>
              <a:tr h="470183">
                <a:tc>
                  <a:txBody>
                    <a:bodyPr/>
                    <a:lstStyle/>
                    <a:p>
                      <a:endParaRPr lang="en-CA" sz="2800" dirty="0">
                        <a:solidFill>
                          <a:schemeClr val="tx1"/>
                        </a:solidFill>
                        <a:latin typeface="Arial" pitchFamily="34" charset="0"/>
                        <a:cs typeface="Arial" pitchFamily="34" charset="0"/>
                      </a:endParaRPr>
                    </a:p>
                  </a:txBody>
                  <a:tcPr>
                    <a:solidFill>
                      <a:schemeClr val="accent1">
                        <a:alpha val="30000"/>
                      </a:schemeClr>
                    </a:solidFill>
                  </a:tcPr>
                </a:tc>
                <a:tc>
                  <a:txBody>
                    <a:bodyPr/>
                    <a:lstStyle/>
                    <a:p>
                      <a:pPr algn="ctr"/>
                      <a:r>
                        <a:rPr lang="en-CA" sz="2800" dirty="0" smtClean="0">
                          <a:solidFill>
                            <a:schemeClr val="tx1"/>
                          </a:solidFill>
                          <a:latin typeface="Arial" pitchFamily="34" charset="0"/>
                          <a:cs typeface="Arial" pitchFamily="34" charset="0"/>
                        </a:rPr>
                        <a:t>2010</a:t>
                      </a:r>
                      <a:endParaRPr lang="en-CA" sz="2800" dirty="0">
                        <a:solidFill>
                          <a:schemeClr val="tx1"/>
                        </a:solidFill>
                        <a:latin typeface="Arial" pitchFamily="34" charset="0"/>
                        <a:cs typeface="Arial" pitchFamily="34" charset="0"/>
                      </a:endParaRPr>
                    </a:p>
                  </a:txBody>
                  <a:tcPr>
                    <a:solidFill>
                      <a:schemeClr val="accent1">
                        <a:alpha val="30000"/>
                      </a:schemeClr>
                    </a:solidFill>
                  </a:tcPr>
                </a:tc>
                <a:tc>
                  <a:txBody>
                    <a:bodyPr/>
                    <a:lstStyle/>
                    <a:p>
                      <a:pPr algn="ctr"/>
                      <a:r>
                        <a:rPr lang="en-CA" sz="2800" dirty="0" smtClean="0">
                          <a:solidFill>
                            <a:schemeClr val="tx1"/>
                          </a:solidFill>
                          <a:latin typeface="Arial" pitchFamily="34" charset="0"/>
                          <a:cs typeface="Arial" pitchFamily="34" charset="0"/>
                        </a:rPr>
                        <a:t>2009</a:t>
                      </a:r>
                      <a:endParaRPr lang="en-CA" sz="2800" dirty="0">
                        <a:solidFill>
                          <a:schemeClr val="tx1"/>
                        </a:solidFill>
                        <a:latin typeface="Arial" pitchFamily="34" charset="0"/>
                        <a:cs typeface="Arial" pitchFamily="34" charset="0"/>
                      </a:endParaRPr>
                    </a:p>
                  </a:txBody>
                  <a:tcPr>
                    <a:solidFill>
                      <a:schemeClr val="accent1">
                        <a:alpha val="30000"/>
                      </a:schemeClr>
                    </a:solidFill>
                  </a:tcPr>
                </a:tc>
                <a:tc>
                  <a:txBody>
                    <a:bodyPr/>
                    <a:lstStyle/>
                    <a:p>
                      <a:pPr algn="ctr"/>
                      <a:r>
                        <a:rPr lang="en-CA" sz="2800" dirty="0" smtClean="0">
                          <a:solidFill>
                            <a:schemeClr val="tx1"/>
                          </a:solidFill>
                          <a:latin typeface="Arial" pitchFamily="34" charset="0"/>
                          <a:cs typeface="Arial" pitchFamily="34" charset="0"/>
                        </a:rPr>
                        <a:t>2008</a:t>
                      </a:r>
                      <a:endParaRPr lang="en-CA" sz="2800" dirty="0">
                        <a:solidFill>
                          <a:schemeClr val="tx1"/>
                        </a:solidFill>
                        <a:latin typeface="Arial" pitchFamily="34" charset="0"/>
                        <a:cs typeface="Arial" pitchFamily="34" charset="0"/>
                      </a:endParaRPr>
                    </a:p>
                  </a:txBody>
                  <a:tcPr>
                    <a:solidFill>
                      <a:schemeClr val="accent1">
                        <a:alpha val="30000"/>
                      </a:schemeClr>
                    </a:solidFill>
                  </a:tcPr>
                </a:tc>
              </a:tr>
              <a:tr h="825217">
                <a:tc>
                  <a:txBody>
                    <a:bodyPr/>
                    <a:lstStyle/>
                    <a:p>
                      <a:r>
                        <a:rPr lang="en-CA" sz="2800" dirty="0" smtClean="0">
                          <a:solidFill>
                            <a:schemeClr val="tx1"/>
                          </a:solidFill>
                          <a:latin typeface="Arial" pitchFamily="34" charset="0"/>
                          <a:cs typeface="Arial" pitchFamily="34" charset="0"/>
                        </a:rPr>
                        <a:t>SHARES</a:t>
                      </a:r>
                      <a:endParaRPr lang="en-CA" sz="2800" dirty="0">
                        <a:solidFill>
                          <a:schemeClr val="tx1"/>
                        </a:solidFill>
                        <a:latin typeface="Arial" pitchFamily="34" charset="0"/>
                        <a:cs typeface="Arial" pitchFamily="34" charset="0"/>
                      </a:endParaRPr>
                    </a:p>
                  </a:txBody>
                  <a:tcPr>
                    <a:solidFill>
                      <a:schemeClr val="accent1">
                        <a:alpha val="30000"/>
                      </a:schemeClr>
                    </a:solidFill>
                  </a:tcPr>
                </a:tc>
                <a:tc>
                  <a:txBody>
                    <a:bodyPr/>
                    <a:lstStyle/>
                    <a:p>
                      <a:pPr algn="ctr"/>
                      <a:r>
                        <a:rPr lang="en-CA" sz="2800" dirty="0" smtClean="0">
                          <a:solidFill>
                            <a:schemeClr val="tx1"/>
                          </a:solidFill>
                          <a:latin typeface="Arial" pitchFamily="34" charset="0"/>
                          <a:cs typeface="Arial" pitchFamily="34" charset="0"/>
                        </a:rPr>
                        <a:t>734.79M</a:t>
                      </a:r>
                      <a:endParaRPr lang="en-CA" sz="2800" dirty="0">
                        <a:solidFill>
                          <a:schemeClr val="tx1"/>
                        </a:solidFill>
                        <a:latin typeface="Arial" pitchFamily="34" charset="0"/>
                        <a:cs typeface="Arial" pitchFamily="34" charset="0"/>
                      </a:endParaRPr>
                    </a:p>
                  </a:txBody>
                  <a:tcPr>
                    <a:solidFill>
                      <a:schemeClr val="accent1">
                        <a:alpha val="30000"/>
                      </a:schemeClr>
                    </a:solidFill>
                  </a:tcPr>
                </a:tc>
                <a:tc>
                  <a:txBody>
                    <a:bodyPr/>
                    <a:lstStyle/>
                    <a:p>
                      <a:pPr algn="ctr"/>
                      <a:r>
                        <a:rPr lang="en-CA" sz="2800" dirty="0" smtClean="0">
                          <a:solidFill>
                            <a:schemeClr val="tx1"/>
                          </a:solidFill>
                          <a:latin typeface="Arial" pitchFamily="34" charset="0"/>
                          <a:cs typeface="Arial" pitchFamily="34" charset="0"/>
                        </a:rPr>
                        <a:t>733.5M</a:t>
                      </a:r>
                      <a:endParaRPr lang="en-CA" sz="2800" dirty="0">
                        <a:solidFill>
                          <a:schemeClr val="tx1"/>
                        </a:solidFill>
                        <a:latin typeface="Arial" pitchFamily="34" charset="0"/>
                        <a:cs typeface="Arial" pitchFamily="34" charset="0"/>
                      </a:endParaRPr>
                    </a:p>
                  </a:txBody>
                  <a:tcPr>
                    <a:solidFill>
                      <a:schemeClr val="accent1">
                        <a:alpha val="30000"/>
                      </a:schemeClr>
                    </a:solidFill>
                  </a:tcPr>
                </a:tc>
                <a:tc>
                  <a:txBody>
                    <a:bodyPr/>
                    <a:lstStyle/>
                    <a:p>
                      <a:pPr algn="ctr"/>
                      <a:r>
                        <a:rPr lang="en-CA" sz="2800" dirty="0" smtClean="0">
                          <a:solidFill>
                            <a:schemeClr val="tx1"/>
                          </a:solidFill>
                          <a:latin typeface="Arial" pitchFamily="34" charset="0"/>
                          <a:cs typeface="Arial" pitchFamily="34" charset="0"/>
                        </a:rPr>
                        <a:t>729.6M</a:t>
                      </a:r>
                      <a:endParaRPr lang="en-CA" sz="2800" dirty="0">
                        <a:solidFill>
                          <a:schemeClr val="tx1"/>
                        </a:solidFill>
                        <a:latin typeface="Arial" pitchFamily="34" charset="0"/>
                        <a:cs typeface="Arial" pitchFamily="34" charset="0"/>
                      </a:endParaRPr>
                    </a:p>
                  </a:txBody>
                  <a:tcPr>
                    <a:solidFill>
                      <a:schemeClr val="accent1">
                        <a:alpha val="30000"/>
                      </a:schemeClr>
                    </a:solidFill>
                  </a:tcPr>
                </a:tc>
              </a:tr>
            </a:tbl>
          </a:graphicData>
        </a:graphic>
      </p:graphicFrame>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609600"/>
            <a:ext cx="6858000" cy="990600"/>
          </a:xfrm>
        </p:spPr>
        <p:txBody>
          <a:bodyPr/>
          <a:lstStyle/>
          <a:p>
            <a:pPr algn="ctr" fontAlgn="auto">
              <a:spcAft>
                <a:spcPts val="0"/>
              </a:spcAft>
              <a:defRPr/>
            </a:pPr>
            <a:r>
              <a:rPr lang="en-US" cap="none" dirty="0" smtClean="0">
                <a:solidFill>
                  <a:schemeClr val="tx2">
                    <a:satMod val="200000"/>
                  </a:schemeClr>
                </a:solidFill>
                <a:latin typeface="Arial" pitchFamily="34" charset="0"/>
                <a:cs typeface="Arial" pitchFamily="34" charset="0"/>
              </a:rPr>
              <a:t>History</a:t>
            </a:r>
            <a:endParaRPr lang="en-CA" cap="none" dirty="0">
              <a:solidFill>
                <a:schemeClr val="tx2">
                  <a:satMod val="200000"/>
                </a:schemeClr>
              </a:solidFill>
              <a:latin typeface="Arial" pitchFamily="34" charset="0"/>
              <a:cs typeface="Arial" pitchFamily="34" charset="0"/>
            </a:endParaRPr>
          </a:p>
        </p:txBody>
      </p:sp>
      <p:sp>
        <p:nvSpPr>
          <p:cNvPr id="4" name="TextBox 3"/>
          <p:cNvSpPr txBox="1"/>
          <p:nvPr/>
        </p:nvSpPr>
        <p:spPr>
          <a:xfrm>
            <a:off x="685800" y="1752600"/>
            <a:ext cx="8305800" cy="5216525"/>
          </a:xfrm>
          <a:prstGeom prst="rect">
            <a:avLst/>
          </a:prstGeom>
          <a:noFill/>
        </p:spPr>
        <p:txBody>
          <a:bodyPr>
            <a:spAutoFit/>
          </a:bodyPr>
          <a:lstStyle/>
          <a:p>
            <a:pPr fontAlgn="auto">
              <a:spcBef>
                <a:spcPts val="0"/>
              </a:spcBef>
              <a:spcAft>
                <a:spcPts val="0"/>
              </a:spcAft>
              <a:buFont typeface="Arial" pitchFamily="34" charset="0"/>
              <a:buChar char="•"/>
              <a:defRPr/>
            </a:pPr>
            <a:r>
              <a:rPr lang="en-US" dirty="0">
                <a:latin typeface="Arial" pitchFamily="34" charset="0"/>
                <a:cs typeface="Arial" pitchFamily="34" charset="0"/>
              </a:rPr>
              <a:t>Began in 1989 when Robert McEwen bought control of two mining companies</a:t>
            </a:r>
          </a:p>
          <a:p>
            <a:pPr lvl="1" fontAlgn="auto">
              <a:spcBef>
                <a:spcPts val="0"/>
              </a:spcBef>
              <a:spcAft>
                <a:spcPts val="0"/>
              </a:spcAft>
              <a:buFont typeface="Arial" pitchFamily="34" charset="0"/>
              <a:buChar char="•"/>
              <a:defRPr/>
            </a:pPr>
            <a:endParaRPr lang="en-US" dirty="0">
              <a:latin typeface="Arial" pitchFamily="34" charset="0"/>
              <a:cs typeface="Arial" pitchFamily="34" charset="0"/>
            </a:endParaRPr>
          </a:p>
          <a:p>
            <a:pPr lvl="1" fontAlgn="auto">
              <a:spcBef>
                <a:spcPts val="0"/>
              </a:spcBef>
              <a:spcAft>
                <a:spcPts val="0"/>
              </a:spcAft>
              <a:buFont typeface="Arial" pitchFamily="34" charset="0"/>
              <a:buChar char="•"/>
              <a:defRPr/>
            </a:pPr>
            <a:r>
              <a:rPr lang="en-US" dirty="0">
                <a:latin typeface="Arial" pitchFamily="34" charset="0"/>
                <a:cs typeface="Arial" pitchFamily="34" charset="0"/>
              </a:rPr>
              <a:t>Stepped aside from Goldcorp in 2005</a:t>
            </a:r>
          </a:p>
          <a:p>
            <a:pPr lvl="1" fontAlgn="auto">
              <a:spcBef>
                <a:spcPts val="0"/>
              </a:spcBef>
              <a:spcAft>
                <a:spcPts val="0"/>
              </a:spcAft>
              <a:defRPr/>
            </a:pPr>
            <a:endParaRPr lang="en-US" dirty="0">
              <a:latin typeface="Arial" pitchFamily="34" charset="0"/>
              <a:cs typeface="Arial" pitchFamily="34" charset="0"/>
            </a:endParaRPr>
          </a:p>
          <a:p>
            <a:pPr fontAlgn="auto">
              <a:spcBef>
                <a:spcPts val="0"/>
              </a:spcBef>
              <a:spcAft>
                <a:spcPts val="0"/>
              </a:spcAft>
              <a:buFont typeface="Arial" pitchFamily="34" charset="0"/>
              <a:buChar char="•"/>
              <a:defRPr/>
            </a:pPr>
            <a:r>
              <a:rPr lang="en-US" dirty="0">
                <a:latin typeface="Arial" pitchFamily="34" charset="0"/>
                <a:cs typeface="Arial" pitchFamily="34" charset="0"/>
              </a:rPr>
              <a:t>In 1990, he hired a new management and changed the board of directors for both companies</a:t>
            </a:r>
          </a:p>
          <a:p>
            <a:pPr fontAlgn="auto">
              <a:spcBef>
                <a:spcPts val="0"/>
              </a:spcBef>
              <a:spcAft>
                <a:spcPts val="0"/>
              </a:spcAft>
              <a:defRPr/>
            </a:pPr>
            <a:endParaRPr lang="en-US" dirty="0">
              <a:latin typeface="Arial" pitchFamily="34" charset="0"/>
              <a:cs typeface="Arial" pitchFamily="34" charset="0"/>
            </a:endParaRPr>
          </a:p>
          <a:p>
            <a:pPr fontAlgn="auto">
              <a:spcBef>
                <a:spcPts val="0"/>
              </a:spcBef>
              <a:spcAft>
                <a:spcPts val="0"/>
              </a:spcAft>
              <a:buFont typeface="Arial" pitchFamily="34" charset="0"/>
              <a:buChar char="•"/>
              <a:defRPr/>
            </a:pPr>
            <a:r>
              <a:rPr lang="en-US" dirty="0">
                <a:latin typeface="Arial" pitchFamily="34" charset="0"/>
                <a:cs typeface="Arial" pitchFamily="34" charset="0"/>
              </a:rPr>
              <a:t>In 1994, four mining companies merged to create Goldcorp Inc.</a:t>
            </a:r>
          </a:p>
          <a:p>
            <a:pPr fontAlgn="auto">
              <a:spcBef>
                <a:spcPts val="0"/>
              </a:spcBef>
              <a:spcAft>
                <a:spcPts val="0"/>
              </a:spcAft>
              <a:buFont typeface="Arial" pitchFamily="34" charset="0"/>
              <a:buChar char="•"/>
              <a:defRPr/>
            </a:pPr>
            <a:endParaRPr lang="en-US" dirty="0">
              <a:latin typeface="Arial" pitchFamily="34" charset="0"/>
              <a:cs typeface="Arial" pitchFamily="34" charset="0"/>
            </a:endParaRPr>
          </a:p>
          <a:p>
            <a:pPr marL="228600" indent="-228600" fontAlgn="auto">
              <a:spcBef>
                <a:spcPts val="1800"/>
              </a:spcBef>
              <a:spcAft>
                <a:spcPts val="0"/>
              </a:spcAft>
              <a:buClr>
                <a:schemeClr val="accent1"/>
              </a:buClr>
              <a:buSzPct val="130000"/>
              <a:buFont typeface="Arial" pitchFamily="34" charset="0"/>
              <a:buChar char="•"/>
              <a:defRPr/>
            </a:pPr>
            <a:r>
              <a:rPr lang="en-US" dirty="0">
                <a:latin typeface="Arial" pitchFamily="34" charset="0"/>
                <a:cs typeface="Arial" pitchFamily="34" charset="0"/>
              </a:rPr>
              <a:t>Transformed Goldcorp from a collection of small companies into a mining powerhouse</a:t>
            </a:r>
          </a:p>
          <a:p>
            <a:pPr marL="228600" indent="-228600" fontAlgn="auto">
              <a:spcBef>
                <a:spcPts val="1800"/>
              </a:spcBef>
              <a:spcAft>
                <a:spcPts val="0"/>
              </a:spcAft>
              <a:buClr>
                <a:schemeClr val="accent1"/>
              </a:buClr>
              <a:buSzPct val="130000"/>
              <a:buFont typeface="Arial" pitchFamily="34" charset="0"/>
              <a:buChar char="•"/>
              <a:defRPr/>
            </a:pPr>
            <a:r>
              <a:rPr lang="en-US" dirty="0">
                <a:latin typeface="Arial" pitchFamily="34" charset="0"/>
                <a:cs typeface="Arial" pitchFamily="34" charset="0"/>
              </a:rPr>
              <a:t>Overcame many challenges: bid to extract the gold he believed all along was at Red Lake, lawsuits, family feud, debilitating strike, and a death threat.</a:t>
            </a:r>
          </a:p>
          <a:p>
            <a:pPr marL="228600" indent="-228600" fontAlgn="auto">
              <a:spcBef>
                <a:spcPts val="1800"/>
              </a:spcBef>
              <a:spcAft>
                <a:spcPts val="0"/>
              </a:spcAft>
              <a:buClr>
                <a:schemeClr val="accent1"/>
              </a:buClr>
              <a:buSzPct val="130000"/>
              <a:buFont typeface="Arial" pitchFamily="34" charset="0"/>
              <a:buChar char="•"/>
              <a:defRPr/>
            </a:pPr>
            <a:endParaRPr lang="en-US" dirty="0">
              <a:latin typeface="+mn-lt"/>
            </a:endParaRPr>
          </a:p>
          <a:p>
            <a:pPr fontAlgn="auto">
              <a:spcBef>
                <a:spcPts val="0"/>
              </a:spcBef>
              <a:spcAft>
                <a:spcPts val="0"/>
              </a:spcAft>
              <a:buFont typeface="Arial" pitchFamily="34" charset="0"/>
              <a:buChar char="•"/>
              <a:defRPr/>
            </a:pPr>
            <a:endParaRPr lang="en-US" dirty="0">
              <a:latin typeface="+mn-lt"/>
            </a:endParaRPr>
          </a:p>
          <a:p>
            <a:pPr fontAlgn="auto">
              <a:spcBef>
                <a:spcPts val="0"/>
              </a:spcBef>
              <a:spcAft>
                <a:spcPts val="0"/>
              </a:spcAft>
              <a:defRPr/>
            </a:pPr>
            <a:endParaRPr lang="en-US" dirty="0">
              <a:latin typeface="+mn-lt"/>
            </a:endParaRP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457200"/>
            <a:ext cx="6858000" cy="990600"/>
          </a:xfrm>
        </p:spPr>
        <p:txBody>
          <a:bodyPr/>
          <a:lstStyle/>
          <a:p>
            <a:pPr algn="ctr" fontAlgn="auto">
              <a:spcAft>
                <a:spcPts val="0"/>
              </a:spcAft>
              <a:defRPr/>
            </a:pPr>
            <a:r>
              <a:rPr lang="en-US" cap="none" dirty="0" smtClean="0">
                <a:solidFill>
                  <a:schemeClr val="tx2">
                    <a:satMod val="200000"/>
                  </a:schemeClr>
                </a:solidFill>
                <a:latin typeface="Arial" pitchFamily="34" charset="0"/>
                <a:cs typeface="Arial" pitchFamily="34" charset="0"/>
              </a:rPr>
              <a:t>Overview</a:t>
            </a:r>
            <a:r>
              <a:rPr lang="en-US" dirty="0" smtClean="0">
                <a:solidFill>
                  <a:schemeClr val="tx2">
                    <a:satMod val="200000"/>
                  </a:schemeClr>
                </a:solidFill>
              </a:rPr>
              <a:t/>
            </a:r>
            <a:br>
              <a:rPr lang="en-US" dirty="0" smtClean="0">
                <a:solidFill>
                  <a:schemeClr val="tx2">
                    <a:satMod val="200000"/>
                  </a:schemeClr>
                </a:solidFill>
              </a:rPr>
            </a:br>
            <a:endParaRPr lang="en-CA" dirty="0">
              <a:solidFill>
                <a:schemeClr val="tx2">
                  <a:satMod val="200000"/>
                </a:schemeClr>
              </a:solidFill>
            </a:endParaRPr>
          </a:p>
        </p:txBody>
      </p:sp>
      <p:sp>
        <p:nvSpPr>
          <p:cNvPr id="187394" name="TextBox 3"/>
          <p:cNvSpPr txBox="1">
            <a:spLocks noChangeArrowheads="1"/>
          </p:cNvSpPr>
          <p:nvPr/>
        </p:nvSpPr>
        <p:spPr bwMode="auto">
          <a:xfrm>
            <a:off x="838200" y="1066800"/>
            <a:ext cx="7924800" cy="6740525"/>
          </a:xfrm>
          <a:prstGeom prst="rect">
            <a:avLst/>
          </a:prstGeom>
          <a:noFill/>
          <a:ln w="9525">
            <a:noFill/>
            <a:miter lim="800000"/>
            <a:headEnd/>
            <a:tailEnd/>
          </a:ln>
        </p:spPr>
        <p:txBody>
          <a:bodyPr>
            <a:spAutoFit/>
          </a:bodyPr>
          <a:lstStyle/>
          <a:p>
            <a:pPr>
              <a:buFont typeface="Arial" charset="0"/>
              <a:buChar char="•"/>
            </a:pPr>
            <a:endParaRPr lang="en-US">
              <a:latin typeface="Corbel" pitchFamily="34" charset="0"/>
            </a:endParaRPr>
          </a:p>
          <a:p>
            <a:pPr>
              <a:buFont typeface="Arial" charset="0"/>
              <a:buChar char="•"/>
            </a:pPr>
            <a:r>
              <a:rPr lang="en-US">
                <a:cs typeface="Arial" charset="0"/>
              </a:rPr>
              <a:t>A gold producer engaged in the operating, exploration, development and acquisition of  precious metal properties</a:t>
            </a:r>
          </a:p>
          <a:p>
            <a:endParaRPr lang="en-US">
              <a:cs typeface="Arial" charset="0"/>
            </a:endParaRPr>
          </a:p>
          <a:p>
            <a:pPr>
              <a:buFont typeface="Arial" charset="0"/>
              <a:buChar char="•"/>
            </a:pPr>
            <a:r>
              <a:rPr lang="en-US">
                <a:cs typeface="Arial" charset="0"/>
              </a:rPr>
              <a:t>One of the world’s lowest cost and fastest growing multi-million ounce gold producers with operations throughout the Americas.</a:t>
            </a:r>
          </a:p>
          <a:p>
            <a:endParaRPr lang="en-US">
              <a:cs typeface="Arial" charset="0"/>
            </a:endParaRPr>
          </a:p>
          <a:p>
            <a:pPr>
              <a:buFont typeface="Arial" charset="0"/>
              <a:buChar char="•"/>
            </a:pPr>
            <a:r>
              <a:rPr lang="en-US">
                <a:cs typeface="Arial" charset="0"/>
              </a:rPr>
              <a:t>Setup mines in countries which have low political risk</a:t>
            </a:r>
          </a:p>
          <a:p>
            <a:pPr>
              <a:buFont typeface="Arial" charset="0"/>
              <a:buChar char="•"/>
            </a:pPr>
            <a:endParaRPr lang="en-US">
              <a:cs typeface="Arial" charset="0"/>
            </a:endParaRPr>
          </a:p>
          <a:p>
            <a:pPr>
              <a:buFont typeface="Arial" charset="0"/>
              <a:buChar char="•"/>
            </a:pPr>
            <a:r>
              <a:rPr lang="en-US">
                <a:cs typeface="Arial" charset="0"/>
              </a:rPr>
              <a:t>Growth company that performs  lots of acquisitions </a:t>
            </a:r>
          </a:p>
          <a:p>
            <a:endParaRPr lang="en-US">
              <a:cs typeface="Arial" charset="0"/>
            </a:endParaRPr>
          </a:p>
          <a:p>
            <a:pPr>
              <a:buFont typeface="Arial" charset="0"/>
              <a:buChar char="•"/>
            </a:pPr>
            <a:r>
              <a:rPr lang="en-US">
                <a:cs typeface="Arial" charset="0"/>
              </a:rPr>
              <a:t>Does not hedge their gold prices </a:t>
            </a:r>
          </a:p>
          <a:p>
            <a:endParaRPr lang="en-US">
              <a:cs typeface="Arial" charset="0"/>
            </a:endParaRPr>
          </a:p>
          <a:p>
            <a:pPr>
              <a:buFont typeface="Arial" charset="0"/>
              <a:buChar char="•"/>
            </a:pPr>
            <a:r>
              <a:rPr lang="en-US">
                <a:cs typeface="Arial" charset="0"/>
              </a:rPr>
              <a:t>Has paid monthly dividends to shareholders since 2003  ($0.15 CAD)</a:t>
            </a:r>
          </a:p>
          <a:p>
            <a:pPr>
              <a:buFont typeface="Arial" charset="0"/>
              <a:buChar char="•"/>
            </a:pPr>
            <a:endParaRPr lang="en-US">
              <a:cs typeface="Arial" charset="0"/>
            </a:endParaRPr>
          </a:p>
          <a:p>
            <a:pPr>
              <a:buFont typeface="Arial" charset="0"/>
              <a:buChar char="•"/>
            </a:pPr>
            <a:r>
              <a:rPr lang="en-US">
                <a:cs typeface="Arial" charset="0"/>
              </a:rPr>
              <a:t>Zero  net debt position with an undrawn credit facility of $1.5 Billion </a:t>
            </a:r>
          </a:p>
          <a:p>
            <a:pPr>
              <a:buFont typeface="Arial" charset="0"/>
              <a:buChar char="•"/>
            </a:pPr>
            <a:endParaRPr lang="en-US">
              <a:cs typeface="Arial" charset="0"/>
            </a:endParaRPr>
          </a:p>
          <a:p>
            <a:pPr>
              <a:buFont typeface="Arial" charset="0"/>
              <a:buChar char="•"/>
            </a:pPr>
            <a:r>
              <a:rPr lang="en-US">
                <a:cs typeface="Arial" charset="0"/>
              </a:rPr>
              <a:t>Increased gold production to 2.42 million ounces in 2009</a:t>
            </a:r>
          </a:p>
          <a:p>
            <a:pPr>
              <a:buFont typeface="Arial" charset="0"/>
              <a:buChar char="•"/>
            </a:pPr>
            <a:endParaRPr lang="en-US">
              <a:cs typeface="Arial" charset="0"/>
            </a:endParaRPr>
          </a:p>
          <a:p>
            <a:pPr lvl="1">
              <a:buFont typeface="Arial" charset="0"/>
              <a:buChar char="•"/>
            </a:pPr>
            <a:r>
              <a:rPr lang="en-US">
                <a:cs typeface="Arial" charset="0"/>
              </a:rPr>
              <a:t>Sixth consecutive year of gold reserve growth</a:t>
            </a:r>
          </a:p>
          <a:p>
            <a:pPr>
              <a:buFont typeface="Arial" charset="0"/>
              <a:buChar char="•"/>
            </a:pPr>
            <a:endParaRPr lang="en-US">
              <a:latin typeface="Corbel" pitchFamily="34" charset="0"/>
            </a:endParaRPr>
          </a:p>
          <a:p>
            <a:pPr>
              <a:buFont typeface="Arial" charset="0"/>
              <a:buChar char="•"/>
            </a:pPr>
            <a:endParaRPr lang="en-US">
              <a:latin typeface="Corbel" pitchFamily="34" charset="0"/>
            </a:endParaRPr>
          </a:p>
          <a:p>
            <a:pPr>
              <a:buFont typeface="Arial" charset="0"/>
              <a:buChar char="•"/>
            </a:pPr>
            <a:endParaRPr lang="en-US">
              <a:latin typeface="Corbel" pitchFamily="34" charset="0"/>
            </a:endParaRPr>
          </a:p>
          <a:p>
            <a:pPr>
              <a:buFont typeface="Arial" charset="0"/>
              <a:buChar char="•"/>
            </a:pPr>
            <a:endParaRPr lang="en-US">
              <a:latin typeface="Corbel" pitchFamily="34" charset="0"/>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533400"/>
            <a:ext cx="6858000" cy="990600"/>
          </a:xfrm>
        </p:spPr>
        <p:txBody>
          <a:bodyPr/>
          <a:lstStyle/>
          <a:p>
            <a:pPr algn="ctr" fontAlgn="auto">
              <a:spcAft>
                <a:spcPts val="0"/>
              </a:spcAft>
              <a:defRPr/>
            </a:pPr>
            <a:r>
              <a:rPr lang="en-US" cap="none" dirty="0" smtClean="0">
                <a:solidFill>
                  <a:schemeClr val="tx2">
                    <a:satMod val="200000"/>
                  </a:schemeClr>
                </a:solidFill>
                <a:latin typeface="Arial" pitchFamily="34" charset="0"/>
                <a:cs typeface="Arial" pitchFamily="34" charset="0"/>
              </a:rPr>
              <a:t>Current issues</a:t>
            </a:r>
            <a:r>
              <a:rPr lang="en-US" dirty="0" smtClean="0">
                <a:solidFill>
                  <a:schemeClr val="tx2">
                    <a:satMod val="200000"/>
                  </a:schemeClr>
                </a:solidFill>
              </a:rPr>
              <a:t/>
            </a:r>
            <a:br>
              <a:rPr lang="en-US" dirty="0" smtClean="0">
                <a:solidFill>
                  <a:schemeClr val="tx2">
                    <a:satMod val="200000"/>
                  </a:schemeClr>
                </a:solidFill>
              </a:rPr>
            </a:br>
            <a:endParaRPr lang="en-CA" dirty="0">
              <a:solidFill>
                <a:schemeClr val="tx2">
                  <a:satMod val="200000"/>
                </a:schemeClr>
              </a:solidFill>
            </a:endParaRPr>
          </a:p>
        </p:txBody>
      </p:sp>
      <p:sp>
        <p:nvSpPr>
          <p:cNvPr id="188418" name="TextBox 3"/>
          <p:cNvSpPr txBox="1">
            <a:spLocks noChangeArrowheads="1"/>
          </p:cNvSpPr>
          <p:nvPr/>
        </p:nvSpPr>
        <p:spPr bwMode="auto">
          <a:xfrm>
            <a:off x="838200" y="1066800"/>
            <a:ext cx="7924800" cy="1477963"/>
          </a:xfrm>
          <a:prstGeom prst="rect">
            <a:avLst/>
          </a:prstGeom>
          <a:noFill/>
          <a:ln w="9525">
            <a:noFill/>
            <a:miter lim="800000"/>
            <a:headEnd/>
            <a:tailEnd/>
          </a:ln>
        </p:spPr>
        <p:txBody>
          <a:bodyPr>
            <a:spAutoFit/>
          </a:bodyPr>
          <a:lstStyle/>
          <a:p>
            <a:pPr>
              <a:buFont typeface="Arial" charset="0"/>
              <a:buChar char="•"/>
            </a:pPr>
            <a:endParaRPr lang="en-US">
              <a:latin typeface="Corbel" pitchFamily="34" charset="0"/>
            </a:endParaRPr>
          </a:p>
          <a:p>
            <a:pPr>
              <a:buFont typeface="Arial" charset="0"/>
              <a:buChar char="•"/>
            </a:pPr>
            <a:endParaRPr lang="en-US">
              <a:latin typeface="Corbel" pitchFamily="34" charset="0"/>
            </a:endParaRPr>
          </a:p>
          <a:p>
            <a:pPr>
              <a:buFont typeface="Arial" charset="0"/>
              <a:buChar char="•"/>
            </a:pPr>
            <a:endParaRPr lang="en-US">
              <a:latin typeface="Corbel" pitchFamily="34" charset="0"/>
            </a:endParaRPr>
          </a:p>
          <a:p>
            <a:pPr>
              <a:buFont typeface="Arial" charset="0"/>
              <a:buChar char="•"/>
            </a:pPr>
            <a:endParaRPr lang="en-US">
              <a:latin typeface="Corbel" pitchFamily="34" charset="0"/>
            </a:endParaRPr>
          </a:p>
          <a:p>
            <a:pPr>
              <a:buFont typeface="Arial" charset="0"/>
              <a:buChar char="•"/>
            </a:pPr>
            <a:endParaRPr lang="en-US">
              <a:latin typeface="Corbel" pitchFamily="34" charset="0"/>
            </a:endParaRPr>
          </a:p>
        </p:txBody>
      </p:sp>
      <p:sp>
        <p:nvSpPr>
          <p:cNvPr id="188419" name="TextBox 4"/>
          <p:cNvSpPr txBox="1">
            <a:spLocks noChangeArrowheads="1"/>
          </p:cNvSpPr>
          <p:nvPr/>
        </p:nvSpPr>
        <p:spPr bwMode="auto">
          <a:xfrm>
            <a:off x="609600" y="1524000"/>
            <a:ext cx="7924800" cy="3970338"/>
          </a:xfrm>
          <a:prstGeom prst="rect">
            <a:avLst/>
          </a:prstGeom>
          <a:noFill/>
          <a:ln w="9525">
            <a:noFill/>
            <a:miter lim="800000"/>
            <a:headEnd/>
            <a:tailEnd/>
          </a:ln>
        </p:spPr>
        <p:txBody>
          <a:bodyPr>
            <a:spAutoFit/>
          </a:bodyPr>
          <a:lstStyle/>
          <a:p>
            <a:pPr>
              <a:buFont typeface="Arial" charset="0"/>
              <a:buChar char="•"/>
            </a:pPr>
            <a:r>
              <a:rPr lang="en-US">
                <a:cs typeface="Arial" charset="0"/>
              </a:rPr>
              <a:t>$10 million donation to the Simon Fraser University downtown campus</a:t>
            </a:r>
          </a:p>
          <a:p>
            <a:pPr lvl="1">
              <a:buFont typeface="Arial" charset="0"/>
              <a:buChar char="•"/>
            </a:pPr>
            <a:r>
              <a:rPr lang="en-US">
                <a:cs typeface="Arial" charset="0"/>
              </a:rPr>
              <a:t>University’s new arts complex will be named the Goldcorp Centre for the Arts</a:t>
            </a:r>
          </a:p>
          <a:p>
            <a:pPr lvl="1"/>
            <a:endParaRPr lang="en-US">
              <a:cs typeface="Arial" charset="0"/>
            </a:endParaRPr>
          </a:p>
          <a:p>
            <a:pPr>
              <a:buFont typeface="Arial" charset="0"/>
              <a:buChar char="•"/>
            </a:pPr>
            <a:r>
              <a:rPr lang="en-CA">
                <a:cs typeface="Arial" charset="0"/>
              </a:rPr>
              <a:t>Goldcorp’s Peñasquito Mine achieves commercial production</a:t>
            </a:r>
          </a:p>
          <a:p>
            <a:pPr lvl="1">
              <a:buFont typeface="Arial" charset="0"/>
              <a:buChar char="•"/>
            </a:pPr>
            <a:r>
              <a:rPr lang="en-US">
                <a:cs typeface="Arial" charset="0"/>
              </a:rPr>
              <a:t>On track to meet 2010 gold production guidance of 180,000 ounces</a:t>
            </a:r>
          </a:p>
          <a:p>
            <a:endParaRPr lang="en-US">
              <a:cs typeface="Arial" charset="0"/>
            </a:endParaRPr>
          </a:p>
          <a:p>
            <a:pPr>
              <a:buFont typeface="Arial" charset="0"/>
              <a:buChar char="•"/>
            </a:pPr>
            <a:r>
              <a:rPr lang="en-US">
                <a:cs typeface="Arial" charset="0"/>
              </a:rPr>
              <a:t>Los Filos Mine (Mexico) Wins Coveted Silver Helmet Award for Best Safety Record  </a:t>
            </a:r>
          </a:p>
          <a:p>
            <a:pPr>
              <a:buFont typeface="Arial" charset="0"/>
              <a:buChar char="•"/>
            </a:pPr>
            <a:endParaRPr lang="en-US">
              <a:cs typeface="Arial" charset="0"/>
            </a:endParaRPr>
          </a:p>
          <a:p>
            <a:pPr>
              <a:buFont typeface="Arial" charset="0"/>
              <a:buChar char="•"/>
            </a:pPr>
            <a:r>
              <a:rPr lang="en-US">
                <a:cs typeface="Arial" charset="0"/>
              </a:rPr>
              <a:t>Gold prices at $1350 / oz</a:t>
            </a:r>
          </a:p>
          <a:p>
            <a:endParaRPr lang="en-US">
              <a:cs typeface="Arial" charset="0"/>
            </a:endParaRPr>
          </a:p>
          <a:p>
            <a:endParaRPr lang="en-CA">
              <a:latin typeface="Corbel" pitchFamily="34" charset="0"/>
            </a:endParaRPr>
          </a:p>
          <a:p>
            <a:pPr lvl="1"/>
            <a:endParaRPr lang="en-US">
              <a:latin typeface="Corbel" pitchFamily="34" charset="0"/>
            </a:endParaRPr>
          </a:p>
        </p:txBody>
      </p:sp>
      <p:pic>
        <p:nvPicPr>
          <p:cNvPr id="188420" name="Picture 2"/>
          <p:cNvPicPr>
            <a:picLocks noChangeAspect="1" noChangeArrowheads="1"/>
          </p:cNvPicPr>
          <p:nvPr/>
        </p:nvPicPr>
        <p:blipFill>
          <a:blip r:embed="rId2" cstate="print"/>
          <a:srcRect/>
          <a:stretch>
            <a:fillRect/>
          </a:stretch>
        </p:blipFill>
        <p:spPr bwMode="auto">
          <a:xfrm>
            <a:off x="5257800" y="4114800"/>
            <a:ext cx="1905000" cy="2381250"/>
          </a:xfrm>
          <a:prstGeom prst="rect">
            <a:avLst/>
          </a:prstGeom>
          <a:noFill/>
          <a:ln w="9525">
            <a:noFill/>
            <a:miter lim="800000"/>
            <a:headEnd/>
            <a:tailEnd/>
          </a:ln>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381000"/>
            <a:ext cx="6858000" cy="990600"/>
          </a:xfrm>
        </p:spPr>
        <p:txBody>
          <a:bodyPr/>
          <a:lstStyle/>
          <a:p>
            <a:pPr algn="ctr" fontAlgn="auto">
              <a:spcAft>
                <a:spcPts val="0"/>
              </a:spcAft>
              <a:defRPr/>
            </a:pPr>
            <a:r>
              <a:rPr lang="en-US" cap="none" dirty="0" smtClean="0">
                <a:solidFill>
                  <a:schemeClr val="tx2">
                    <a:satMod val="200000"/>
                  </a:schemeClr>
                </a:solidFill>
                <a:latin typeface="Arial" pitchFamily="34" charset="0"/>
                <a:cs typeface="Arial" pitchFamily="34" charset="0"/>
              </a:rPr>
              <a:t>Recent Acquisitions and Dispositions</a:t>
            </a:r>
            <a:r>
              <a:rPr lang="en-US" dirty="0" smtClean="0">
                <a:solidFill>
                  <a:schemeClr val="tx2">
                    <a:satMod val="200000"/>
                  </a:schemeClr>
                </a:solidFill>
              </a:rPr>
              <a:t/>
            </a:r>
            <a:br>
              <a:rPr lang="en-US" dirty="0" smtClean="0">
                <a:solidFill>
                  <a:schemeClr val="tx2">
                    <a:satMod val="200000"/>
                  </a:schemeClr>
                </a:solidFill>
              </a:rPr>
            </a:br>
            <a:endParaRPr lang="en-CA" dirty="0">
              <a:solidFill>
                <a:schemeClr val="tx2">
                  <a:satMod val="200000"/>
                </a:schemeClr>
              </a:solidFill>
            </a:endParaRPr>
          </a:p>
        </p:txBody>
      </p:sp>
      <p:sp>
        <p:nvSpPr>
          <p:cNvPr id="189442" name="TextBox 3"/>
          <p:cNvSpPr txBox="1">
            <a:spLocks noChangeArrowheads="1"/>
          </p:cNvSpPr>
          <p:nvPr/>
        </p:nvSpPr>
        <p:spPr bwMode="auto">
          <a:xfrm>
            <a:off x="838200" y="1066800"/>
            <a:ext cx="7924800" cy="1200150"/>
          </a:xfrm>
          <a:prstGeom prst="rect">
            <a:avLst/>
          </a:prstGeom>
          <a:noFill/>
          <a:ln w="9525">
            <a:noFill/>
            <a:miter lim="800000"/>
            <a:headEnd/>
            <a:tailEnd/>
          </a:ln>
        </p:spPr>
        <p:txBody>
          <a:bodyPr>
            <a:spAutoFit/>
          </a:bodyPr>
          <a:lstStyle/>
          <a:p>
            <a:pPr>
              <a:buFont typeface="Arial" charset="0"/>
              <a:buChar char="•"/>
            </a:pPr>
            <a:endParaRPr lang="en-US">
              <a:latin typeface="Corbel" pitchFamily="34" charset="0"/>
            </a:endParaRPr>
          </a:p>
          <a:p>
            <a:pPr>
              <a:buFont typeface="Arial" charset="0"/>
              <a:buChar char="•"/>
            </a:pPr>
            <a:endParaRPr lang="en-US">
              <a:latin typeface="Corbel" pitchFamily="34" charset="0"/>
            </a:endParaRPr>
          </a:p>
          <a:p>
            <a:pPr>
              <a:buFont typeface="Arial" charset="0"/>
              <a:buChar char="•"/>
            </a:pPr>
            <a:endParaRPr lang="en-US">
              <a:latin typeface="Corbel" pitchFamily="34" charset="0"/>
            </a:endParaRPr>
          </a:p>
          <a:p>
            <a:pPr>
              <a:buFont typeface="Arial" charset="0"/>
              <a:buChar char="•"/>
            </a:pPr>
            <a:endParaRPr lang="en-US">
              <a:latin typeface="Corbel" pitchFamily="34" charset="0"/>
            </a:endParaRPr>
          </a:p>
        </p:txBody>
      </p:sp>
      <p:sp>
        <p:nvSpPr>
          <p:cNvPr id="189443" name="TextBox 4"/>
          <p:cNvSpPr txBox="1">
            <a:spLocks noChangeArrowheads="1"/>
          </p:cNvSpPr>
          <p:nvPr/>
        </p:nvSpPr>
        <p:spPr bwMode="auto">
          <a:xfrm>
            <a:off x="457200" y="2209800"/>
            <a:ext cx="8077200" cy="4524375"/>
          </a:xfrm>
          <a:prstGeom prst="rect">
            <a:avLst/>
          </a:prstGeom>
          <a:noFill/>
          <a:ln w="9525">
            <a:noFill/>
            <a:miter lim="800000"/>
            <a:headEnd/>
            <a:tailEnd/>
          </a:ln>
        </p:spPr>
        <p:txBody>
          <a:bodyPr>
            <a:spAutoFit/>
          </a:bodyPr>
          <a:lstStyle/>
          <a:p>
            <a:pPr lvl="1">
              <a:buFont typeface="Arial" charset="0"/>
              <a:buChar char="•"/>
            </a:pPr>
            <a:r>
              <a:rPr lang="en-US">
                <a:cs typeface="Arial" charset="0"/>
              </a:rPr>
              <a:t>Sold investment in Terrane Metals Corp to Thompson Creek Metals Inc.</a:t>
            </a:r>
          </a:p>
          <a:p>
            <a:pPr lvl="1"/>
            <a:endParaRPr lang="en-US">
              <a:cs typeface="Arial" charset="0"/>
            </a:endParaRPr>
          </a:p>
          <a:p>
            <a:pPr lvl="1">
              <a:buFont typeface="Arial" charset="0"/>
              <a:buChar char="•"/>
            </a:pPr>
            <a:r>
              <a:rPr lang="en-US">
                <a:cs typeface="Arial" charset="0"/>
              </a:rPr>
              <a:t>Acquisition Of Andean Resources</a:t>
            </a:r>
          </a:p>
          <a:p>
            <a:pPr lvl="2">
              <a:buFont typeface="Arial" charset="0"/>
              <a:buChar char="•"/>
            </a:pPr>
            <a:r>
              <a:rPr lang="en-US">
                <a:cs typeface="Arial" charset="0"/>
              </a:rPr>
              <a:t>Located in the Santa Cruz province of Argentina</a:t>
            </a:r>
          </a:p>
          <a:p>
            <a:pPr lvl="2"/>
            <a:endParaRPr lang="en-US">
              <a:cs typeface="Arial" charset="0"/>
            </a:endParaRPr>
          </a:p>
          <a:p>
            <a:pPr lvl="1">
              <a:buFont typeface="Arial" charset="0"/>
              <a:buChar char="•"/>
            </a:pPr>
            <a:r>
              <a:rPr lang="en-US">
                <a:cs typeface="Arial" charset="0"/>
              </a:rPr>
              <a:t>Disposition of the San Dimas gold-silver mine in Mexico </a:t>
            </a:r>
          </a:p>
          <a:p>
            <a:pPr lvl="2">
              <a:buFont typeface="Arial" charset="0"/>
              <a:buChar char="•"/>
            </a:pPr>
            <a:r>
              <a:rPr lang="en-US">
                <a:cs typeface="Arial" charset="0"/>
              </a:rPr>
              <a:t>Sold to Primero Mining Corp. </a:t>
            </a:r>
          </a:p>
          <a:p>
            <a:pPr lvl="1"/>
            <a:endParaRPr lang="en-US">
              <a:cs typeface="Arial" charset="0"/>
            </a:endParaRPr>
          </a:p>
          <a:p>
            <a:pPr lvl="1">
              <a:buFont typeface="Arial" charset="0"/>
              <a:buChar char="•"/>
            </a:pPr>
            <a:r>
              <a:rPr lang="en-US">
                <a:cs typeface="Arial" charset="0"/>
              </a:rPr>
              <a:t>Acquisition of  Canplats Resources </a:t>
            </a:r>
          </a:p>
          <a:p>
            <a:pPr lvl="1"/>
            <a:endParaRPr lang="en-US">
              <a:cs typeface="Arial" charset="0"/>
            </a:endParaRPr>
          </a:p>
          <a:p>
            <a:pPr lvl="1">
              <a:buFont typeface="Arial" charset="0"/>
              <a:buChar char="•"/>
            </a:pPr>
            <a:r>
              <a:rPr lang="en-US">
                <a:cs typeface="Arial" charset="0"/>
              </a:rPr>
              <a:t>Acquisition of 70% interest in El Morro project</a:t>
            </a:r>
          </a:p>
          <a:p>
            <a:pPr lvl="2">
              <a:buFont typeface="Arial" charset="0"/>
              <a:buChar char="•"/>
            </a:pPr>
            <a:r>
              <a:rPr lang="en-US">
                <a:cs typeface="Arial" charset="0"/>
              </a:rPr>
              <a:t> Advanced stage copper-gold project located in north-central Chile</a:t>
            </a:r>
          </a:p>
          <a:p>
            <a:pPr lvl="2"/>
            <a:endParaRPr lang="en-US">
              <a:cs typeface="Arial" charset="0"/>
            </a:endParaRPr>
          </a:p>
          <a:p>
            <a:pPr lvl="1">
              <a:buFont typeface="Arial" charset="0"/>
              <a:buChar char="•"/>
            </a:pPr>
            <a:r>
              <a:rPr lang="en-US">
                <a:cs typeface="Arial" charset="0"/>
              </a:rPr>
              <a:t>Acquisition of Gold Eagle Mines Ltd. (2009)</a:t>
            </a:r>
          </a:p>
          <a:p>
            <a:pPr lvl="1">
              <a:buFont typeface="Arial" charset="0"/>
              <a:buChar char="•"/>
            </a:pPr>
            <a:endParaRPr lang="en-US">
              <a:cs typeface="Arial" charset="0"/>
            </a:endParaRPr>
          </a:p>
          <a:p>
            <a:pPr lvl="2"/>
            <a:endParaRPr lang="en-CA">
              <a:latin typeface="Corbel" pitchFamily="34" charset="0"/>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2"/>
          <p:cNvPicPr>
            <a:picLocks noChangeAspect="1" noChangeArrowheads="1"/>
          </p:cNvPicPr>
          <p:nvPr/>
        </p:nvPicPr>
        <p:blipFill>
          <a:blip r:embed="rId2" cstate="print"/>
          <a:srcRect/>
          <a:stretch>
            <a:fillRect/>
          </a:stretch>
        </p:blipFill>
        <p:spPr bwMode="auto">
          <a:xfrm>
            <a:off x="2362200" y="1447800"/>
            <a:ext cx="4572000" cy="5054600"/>
          </a:xfrm>
          <a:prstGeom prst="rect">
            <a:avLst/>
          </a:prstGeom>
          <a:noFill/>
          <a:ln w="9525">
            <a:noFill/>
            <a:miter lim="800000"/>
            <a:headEnd/>
            <a:tailEnd/>
          </a:ln>
        </p:spPr>
      </p:pic>
      <p:sp>
        <p:nvSpPr>
          <p:cNvPr id="2" name="Title 1"/>
          <p:cNvSpPr>
            <a:spLocks noGrp="1"/>
          </p:cNvSpPr>
          <p:nvPr>
            <p:ph type="ctrTitle"/>
          </p:nvPr>
        </p:nvSpPr>
        <p:spPr>
          <a:xfrm>
            <a:off x="1371600" y="533400"/>
            <a:ext cx="6858000" cy="990600"/>
          </a:xfrm>
        </p:spPr>
        <p:txBody>
          <a:bodyPr/>
          <a:lstStyle/>
          <a:p>
            <a:pPr algn="ctr" fontAlgn="auto">
              <a:spcAft>
                <a:spcPts val="0"/>
              </a:spcAft>
              <a:defRPr/>
            </a:pPr>
            <a:r>
              <a:rPr lang="en-US" cap="none" dirty="0" smtClean="0">
                <a:solidFill>
                  <a:schemeClr val="tx2">
                    <a:satMod val="200000"/>
                  </a:schemeClr>
                </a:solidFill>
                <a:latin typeface="Arial" pitchFamily="34" charset="0"/>
                <a:cs typeface="Arial" pitchFamily="34" charset="0"/>
              </a:rPr>
              <a:t>Operations</a:t>
            </a:r>
            <a:endParaRPr lang="en-CA" cap="none" dirty="0">
              <a:solidFill>
                <a:schemeClr val="tx2">
                  <a:satMod val="200000"/>
                </a:schemeClr>
              </a:solidFill>
              <a:latin typeface="Arial" pitchFamily="34" charset="0"/>
              <a:cs typeface="Arial" pitchFamily="34" charset="0"/>
            </a:endParaRPr>
          </a:p>
        </p:txBody>
      </p:sp>
      <p:graphicFrame>
        <p:nvGraphicFramePr>
          <p:cNvPr id="4" name="Table 3"/>
          <p:cNvGraphicFramePr>
            <a:graphicFrameLocks noGrp="1"/>
          </p:cNvGraphicFramePr>
          <p:nvPr/>
        </p:nvGraphicFramePr>
        <p:xfrm>
          <a:off x="457200" y="1371600"/>
          <a:ext cx="1524000" cy="5203825"/>
        </p:xfrm>
        <a:graphic>
          <a:graphicData uri="http://schemas.openxmlformats.org/drawingml/2006/table">
            <a:tbl>
              <a:tblPr firstRow="1" bandRow="1">
                <a:tableStyleId>{5C22544A-7EE6-4342-B048-85BDC9FD1C3A}</a:tableStyleId>
              </a:tblPr>
              <a:tblGrid>
                <a:gridCol w="1524000"/>
              </a:tblGrid>
              <a:tr h="473075">
                <a:tc>
                  <a:txBody>
                    <a:bodyPr/>
                    <a:lstStyle/>
                    <a:p>
                      <a:r>
                        <a:rPr lang="en-US" dirty="0" smtClean="0"/>
                        <a:t>Operational</a:t>
                      </a:r>
                      <a:endParaRPr lang="en-US" dirty="0"/>
                    </a:p>
                  </a:txBody>
                  <a:tcPr/>
                </a:tc>
              </a:tr>
              <a:tr h="473075">
                <a:tc>
                  <a:txBody>
                    <a:bodyPr/>
                    <a:lstStyle/>
                    <a:p>
                      <a:r>
                        <a:rPr lang="en-US" dirty="0" smtClean="0"/>
                        <a:t>Red Lake</a:t>
                      </a:r>
                      <a:endParaRPr lang="en-US" dirty="0"/>
                    </a:p>
                  </a:txBody>
                  <a:tcPr/>
                </a:tc>
              </a:tr>
              <a:tr h="473075">
                <a:tc>
                  <a:txBody>
                    <a:bodyPr/>
                    <a:lstStyle/>
                    <a:p>
                      <a:r>
                        <a:rPr lang="en-US" dirty="0" err="1" smtClean="0"/>
                        <a:t>Alumbrera</a:t>
                      </a:r>
                      <a:endParaRPr lang="en-US" dirty="0" smtClean="0"/>
                    </a:p>
                  </a:txBody>
                  <a:tcPr/>
                </a:tc>
              </a:tr>
              <a:tr h="473075">
                <a:tc>
                  <a:txBody>
                    <a:bodyPr/>
                    <a:lstStyle/>
                    <a:p>
                      <a:r>
                        <a:rPr lang="en-US" dirty="0" smtClean="0"/>
                        <a:t>Porcupine</a:t>
                      </a:r>
                      <a:endParaRPr lang="en-US" dirty="0"/>
                    </a:p>
                  </a:txBody>
                  <a:tcPr/>
                </a:tc>
              </a:tr>
              <a:tr h="473075">
                <a:tc>
                  <a:txBody>
                    <a:bodyPr/>
                    <a:lstStyle/>
                    <a:p>
                      <a:r>
                        <a:rPr lang="en-US" dirty="0" err="1" smtClean="0"/>
                        <a:t>Musselwhite</a:t>
                      </a:r>
                      <a:endParaRPr lang="en-US" dirty="0"/>
                    </a:p>
                  </a:txBody>
                  <a:tcPr/>
                </a:tc>
              </a:tr>
              <a:tr h="473075">
                <a:tc>
                  <a:txBody>
                    <a:bodyPr/>
                    <a:lstStyle/>
                    <a:p>
                      <a:r>
                        <a:rPr lang="en-US" dirty="0" smtClean="0"/>
                        <a:t>Wharf</a:t>
                      </a:r>
                      <a:endParaRPr lang="en-US" dirty="0"/>
                    </a:p>
                  </a:txBody>
                  <a:tcPr/>
                </a:tc>
              </a:tr>
              <a:tr h="473075">
                <a:tc>
                  <a:txBody>
                    <a:bodyPr/>
                    <a:lstStyle/>
                    <a:p>
                      <a:r>
                        <a:rPr lang="en-US" dirty="0" smtClean="0"/>
                        <a:t>Marigold</a:t>
                      </a:r>
                      <a:endParaRPr lang="en-US" dirty="0"/>
                    </a:p>
                  </a:txBody>
                  <a:tcPr/>
                </a:tc>
              </a:tr>
              <a:tr h="473075">
                <a:tc>
                  <a:txBody>
                    <a:bodyPr/>
                    <a:lstStyle/>
                    <a:p>
                      <a:r>
                        <a:rPr lang="en-US" dirty="0" smtClean="0"/>
                        <a:t>El </a:t>
                      </a:r>
                      <a:r>
                        <a:rPr lang="en-US" dirty="0" err="1" smtClean="0"/>
                        <a:t>Sauzal</a:t>
                      </a:r>
                      <a:endParaRPr lang="en-US" dirty="0"/>
                    </a:p>
                  </a:txBody>
                  <a:tcPr/>
                </a:tc>
              </a:tr>
              <a:tr h="473075">
                <a:tc>
                  <a:txBody>
                    <a:bodyPr/>
                    <a:lstStyle/>
                    <a:p>
                      <a:r>
                        <a:rPr lang="en-US" dirty="0" smtClean="0"/>
                        <a:t>Marlin</a:t>
                      </a:r>
                      <a:endParaRPr lang="en-US" dirty="0"/>
                    </a:p>
                  </a:txBody>
                  <a:tcPr/>
                </a:tc>
              </a:tr>
              <a:tr h="473075">
                <a:tc>
                  <a:txBody>
                    <a:bodyPr/>
                    <a:lstStyle/>
                    <a:p>
                      <a:r>
                        <a:rPr lang="en-US" dirty="0" smtClean="0"/>
                        <a:t>San Martin</a:t>
                      </a:r>
                      <a:endParaRPr lang="en-US" dirty="0"/>
                    </a:p>
                  </a:txBody>
                  <a:tcPr/>
                </a:tc>
              </a:tr>
              <a:tr h="473075">
                <a:tc>
                  <a:txBody>
                    <a:bodyPr/>
                    <a:lstStyle/>
                    <a:p>
                      <a:r>
                        <a:rPr lang="en-US" dirty="0" smtClean="0"/>
                        <a:t>Los </a:t>
                      </a:r>
                      <a:r>
                        <a:rPr lang="en-US" dirty="0" err="1" smtClean="0"/>
                        <a:t>Filos</a:t>
                      </a:r>
                      <a:endParaRPr lang="en-US" dirty="0"/>
                    </a:p>
                  </a:txBody>
                  <a:tcPr/>
                </a:tc>
              </a:tr>
            </a:tbl>
          </a:graphicData>
        </a:graphic>
      </p:graphicFrame>
      <p:graphicFrame>
        <p:nvGraphicFramePr>
          <p:cNvPr id="5" name="Table 4"/>
          <p:cNvGraphicFramePr>
            <a:graphicFrameLocks noGrp="1"/>
          </p:cNvGraphicFramePr>
          <p:nvPr/>
        </p:nvGraphicFramePr>
        <p:xfrm>
          <a:off x="7315200" y="1371600"/>
          <a:ext cx="1524000" cy="3951605"/>
        </p:xfrm>
        <a:graphic>
          <a:graphicData uri="http://schemas.openxmlformats.org/drawingml/2006/table">
            <a:tbl>
              <a:tblPr firstRow="1" bandRow="1">
                <a:tableStyleId>{5C22544A-7EE6-4342-B048-85BDC9FD1C3A}</a:tableStyleId>
              </a:tblPr>
              <a:tblGrid>
                <a:gridCol w="1524000"/>
              </a:tblGrid>
              <a:tr h="473075">
                <a:tc>
                  <a:txBody>
                    <a:bodyPr/>
                    <a:lstStyle/>
                    <a:p>
                      <a:r>
                        <a:rPr lang="en-US" dirty="0" smtClean="0"/>
                        <a:t>Developing</a:t>
                      </a:r>
                      <a:endParaRPr lang="en-US" dirty="0"/>
                    </a:p>
                  </a:txBody>
                  <a:tcPr/>
                </a:tc>
              </a:tr>
              <a:tr h="473075">
                <a:tc>
                  <a:txBody>
                    <a:bodyPr/>
                    <a:lstStyle/>
                    <a:p>
                      <a:r>
                        <a:rPr lang="en-US" dirty="0" smtClean="0"/>
                        <a:t>Éléonore</a:t>
                      </a:r>
                      <a:endParaRPr lang="en-US" dirty="0"/>
                    </a:p>
                  </a:txBody>
                  <a:tcPr/>
                </a:tc>
              </a:tr>
              <a:tr h="473075">
                <a:tc>
                  <a:txBody>
                    <a:bodyPr/>
                    <a:lstStyle/>
                    <a:p>
                      <a:r>
                        <a:rPr lang="en-US" u="none" dirty="0" smtClean="0"/>
                        <a:t>Cerro</a:t>
                      </a:r>
                      <a:r>
                        <a:rPr lang="en-US" u="none" baseline="0" dirty="0" smtClean="0"/>
                        <a:t> Blanco</a:t>
                      </a:r>
                      <a:endParaRPr lang="en-US" u="none" dirty="0"/>
                    </a:p>
                  </a:txBody>
                  <a:tcPr/>
                </a:tc>
              </a:tr>
              <a:tr h="473075">
                <a:tc>
                  <a:txBody>
                    <a:bodyPr/>
                    <a:lstStyle/>
                    <a:p>
                      <a:r>
                        <a:rPr lang="en-US" u="none" dirty="0" smtClean="0"/>
                        <a:t>Dee JV/South Arturo</a:t>
                      </a:r>
                      <a:endParaRPr lang="en-US" u="none" dirty="0"/>
                    </a:p>
                  </a:txBody>
                  <a:tcPr/>
                </a:tc>
              </a:tr>
              <a:tr h="473075">
                <a:tc>
                  <a:txBody>
                    <a:bodyPr/>
                    <a:lstStyle/>
                    <a:p>
                      <a:pPr algn="l"/>
                      <a:r>
                        <a:rPr lang="en-US" u="none" dirty="0" smtClean="0"/>
                        <a:t>Peñasquito</a:t>
                      </a:r>
                      <a:endParaRPr lang="en-US" u="none" dirty="0"/>
                    </a:p>
                  </a:txBody>
                  <a:tcPr/>
                </a:tc>
              </a:tr>
              <a:tr h="473075">
                <a:tc>
                  <a:txBody>
                    <a:bodyPr/>
                    <a:lstStyle/>
                    <a:p>
                      <a:r>
                        <a:rPr lang="en-US" u="none" dirty="0" smtClean="0"/>
                        <a:t>Camino </a:t>
                      </a:r>
                      <a:r>
                        <a:rPr lang="en-US" u="none" dirty="0" err="1" smtClean="0"/>
                        <a:t>Rojo</a:t>
                      </a:r>
                      <a:endParaRPr lang="en-US" u="none" dirty="0"/>
                    </a:p>
                  </a:txBody>
                  <a:tcPr/>
                </a:tc>
              </a:tr>
              <a:tr h="473075">
                <a:tc>
                  <a:txBody>
                    <a:bodyPr/>
                    <a:lstStyle/>
                    <a:p>
                      <a:r>
                        <a:rPr lang="en-US" u="none" dirty="0" smtClean="0"/>
                        <a:t>Pueblo Viejo</a:t>
                      </a:r>
                      <a:endParaRPr lang="en-US" u="none" dirty="0"/>
                    </a:p>
                  </a:txBody>
                  <a:tcPr/>
                </a:tc>
              </a:tr>
              <a:tr h="473075">
                <a:tc>
                  <a:txBody>
                    <a:bodyPr/>
                    <a:lstStyle/>
                    <a:p>
                      <a:r>
                        <a:rPr lang="en-US" dirty="0" smtClean="0"/>
                        <a:t>El Morro</a:t>
                      </a:r>
                      <a:endParaRPr lang="en-US" dirty="0"/>
                    </a:p>
                  </a:txBody>
                  <a:tcPr/>
                </a:tc>
              </a:tr>
            </a:tbl>
          </a:graphicData>
        </a:graphic>
      </p:graphicFrame>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fontAlgn="auto">
              <a:spcAft>
                <a:spcPts val="0"/>
              </a:spcAft>
              <a:defRPr/>
            </a:pPr>
            <a:r>
              <a:rPr lang="en-US" b="1" dirty="0" smtClean="0">
                <a:solidFill>
                  <a:schemeClr val="tx2">
                    <a:satMod val="200000"/>
                  </a:schemeClr>
                </a:solidFill>
                <a:latin typeface="Arial" pitchFamily="34" charset="0"/>
                <a:cs typeface="Arial" pitchFamily="34" charset="0"/>
              </a:rPr>
              <a:t>Production</a:t>
            </a:r>
            <a:endParaRPr lang="en-US" b="1" dirty="0">
              <a:solidFill>
                <a:schemeClr val="tx2">
                  <a:satMod val="200000"/>
                </a:schemeClr>
              </a:solidFill>
              <a:latin typeface="Arial" pitchFamily="34" charset="0"/>
              <a:cs typeface="Arial" pitchFamily="34" charset="0"/>
            </a:endParaRPr>
          </a:p>
        </p:txBody>
      </p:sp>
      <p:pic>
        <p:nvPicPr>
          <p:cNvPr id="192514" name="Picture 2"/>
          <p:cNvPicPr>
            <a:picLocks noChangeAspect="1" noChangeArrowheads="1"/>
          </p:cNvPicPr>
          <p:nvPr/>
        </p:nvPicPr>
        <p:blipFill>
          <a:blip r:embed="rId2" cstate="print"/>
          <a:srcRect/>
          <a:stretch>
            <a:fillRect/>
          </a:stretch>
        </p:blipFill>
        <p:spPr bwMode="auto">
          <a:xfrm>
            <a:off x="1905000" y="1600200"/>
            <a:ext cx="5486400" cy="4987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2"/>
          <p:cNvPicPr>
            <a:picLocks noChangeAspect="1" noChangeArrowheads="1"/>
          </p:cNvPicPr>
          <p:nvPr/>
        </p:nvPicPr>
        <p:blipFill>
          <a:blip r:embed="rId2" cstate="print"/>
          <a:srcRect/>
          <a:stretch>
            <a:fillRect/>
          </a:stretch>
        </p:blipFill>
        <p:spPr bwMode="auto">
          <a:xfrm>
            <a:off x="762000" y="1295400"/>
            <a:ext cx="7874000" cy="5253038"/>
          </a:xfrm>
          <a:prstGeom prst="rect">
            <a:avLst/>
          </a:prstGeom>
          <a:noFill/>
          <a:ln w="9525">
            <a:noFill/>
            <a:miter lim="800000"/>
            <a:headEnd/>
            <a:tailEnd/>
          </a:ln>
        </p:spPr>
      </p:pic>
      <p:sp>
        <p:nvSpPr>
          <p:cNvPr id="4" name="Title 1"/>
          <p:cNvSpPr>
            <a:spLocks noGrp="1"/>
          </p:cNvSpPr>
          <p:nvPr>
            <p:ph type="title"/>
          </p:nvPr>
        </p:nvSpPr>
        <p:spPr>
          <a:xfrm>
            <a:off x="762000" y="457200"/>
            <a:ext cx="7772400" cy="914400"/>
          </a:xfrm>
        </p:spPr>
        <p:txBody>
          <a:bodyPr/>
          <a:lstStyle/>
          <a:p>
            <a:pPr algn="ctr" fontAlgn="auto">
              <a:spcAft>
                <a:spcPts val="0"/>
              </a:spcAft>
              <a:defRPr/>
            </a:pPr>
            <a:r>
              <a:rPr lang="en-US" b="1" dirty="0" smtClean="0">
                <a:solidFill>
                  <a:schemeClr val="tx2">
                    <a:satMod val="200000"/>
                  </a:schemeClr>
                </a:solidFill>
                <a:latin typeface="Arial" pitchFamily="34" charset="0"/>
                <a:cs typeface="Arial" pitchFamily="34" charset="0"/>
              </a:rPr>
              <a:t>Production</a:t>
            </a:r>
            <a:endParaRPr lang="en-US" b="1" dirty="0">
              <a:solidFill>
                <a:schemeClr val="tx2">
                  <a:satMod val="200000"/>
                </a:schemeClr>
              </a:solidFill>
              <a:latin typeface="Arial" pitchFamily="34" charset="0"/>
              <a:cs typeface="Arial" pitchFamily="34" charset="0"/>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533400"/>
            <a:ext cx="6858000" cy="990600"/>
          </a:xfrm>
        </p:spPr>
        <p:txBody>
          <a:bodyPr/>
          <a:lstStyle/>
          <a:p>
            <a:pPr algn="ctr" fontAlgn="auto">
              <a:spcAft>
                <a:spcPts val="0"/>
              </a:spcAft>
              <a:defRPr/>
            </a:pPr>
            <a:r>
              <a:rPr lang="en-US" cap="none" dirty="0" smtClean="0">
                <a:solidFill>
                  <a:schemeClr val="tx2">
                    <a:satMod val="200000"/>
                  </a:schemeClr>
                </a:solidFill>
                <a:latin typeface="Arial" pitchFamily="34" charset="0"/>
                <a:cs typeface="Arial" pitchFamily="34" charset="0"/>
              </a:rPr>
              <a:t>Red lake</a:t>
            </a:r>
            <a:r>
              <a:rPr lang="en-US" dirty="0" smtClean="0">
                <a:solidFill>
                  <a:schemeClr val="tx2">
                    <a:satMod val="200000"/>
                  </a:schemeClr>
                </a:solidFill>
              </a:rPr>
              <a:t/>
            </a:r>
            <a:br>
              <a:rPr lang="en-US" dirty="0" smtClean="0">
                <a:solidFill>
                  <a:schemeClr val="tx2">
                    <a:satMod val="200000"/>
                  </a:schemeClr>
                </a:solidFill>
              </a:rPr>
            </a:br>
            <a:r>
              <a:rPr lang="en-US" dirty="0" smtClean="0">
                <a:solidFill>
                  <a:schemeClr val="tx2">
                    <a:satMod val="200000"/>
                  </a:schemeClr>
                </a:solidFill>
              </a:rPr>
              <a:t/>
            </a:r>
            <a:br>
              <a:rPr lang="en-US" dirty="0" smtClean="0">
                <a:solidFill>
                  <a:schemeClr val="tx2">
                    <a:satMod val="200000"/>
                  </a:schemeClr>
                </a:solidFill>
              </a:rPr>
            </a:br>
            <a:endParaRPr lang="en-CA" dirty="0">
              <a:solidFill>
                <a:schemeClr val="tx2">
                  <a:satMod val="200000"/>
                </a:schemeClr>
              </a:solidFill>
            </a:endParaRPr>
          </a:p>
        </p:txBody>
      </p:sp>
      <p:sp>
        <p:nvSpPr>
          <p:cNvPr id="194562" name="TextBox 3"/>
          <p:cNvSpPr txBox="1">
            <a:spLocks noChangeArrowheads="1"/>
          </p:cNvSpPr>
          <p:nvPr/>
        </p:nvSpPr>
        <p:spPr bwMode="auto">
          <a:xfrm>
            <a:off x="685800" y="1447800"/>
            <a:ext cx="4876800" cy="5940425"/>
          </a:xfrm>
          <a:prstGeom prst="rect">
            <a:avLst/>
          </a:prstGeom>
          <a:noFill/>
          <a:ln w="9525">
            <a:noFill/>
            <a:miter lim="800000"/>
            <a:headEnd/>
            <a:tailEnd/>
          </a:ln>
        </p:spPr>
        <p:txBody>
          <a:bodyPr>
            <a:spAutoFit/>
          </a:bodyPr>
          <a:lstStyle/>
          <a:p>
            <a:pPr>
              <a:buFont typeface="Arial" charset="0"/>
              <a:buChar char="•"/>
            </a:pPr>
            <a:r>
              <a:rPr lang="en-US">
                <a:cs typeface="Arial" charset="0"/>
              </a:rPr>
              <a:t>Goldcorp invested $7 million in exploration costs in 1995 and found a high-grade gold mineralization </a:t>
            </a:r>
          </a:p>
          <a:p>
            <a:endParaRPr lang="en-US">
              <a:cs typeface="Arial" charset="0"/>
            </a:endParaRPr>
          </a:p>
          <a:p>
            <a:pPr>
              <a:buFont typeface="Arial" charset="0"/>
              <a:buChar char="•"/>
            </a:pPr>
            <a:r>
              <a:rPr lang="en-US">
                <a:cs typeface="Arial" charset="0"/>
              </a:rPr>
              <a:t>Canada’s largest gold mine</a:t>
            </a:r>
          </a:p>
          <a:p>
            <a:pPr>
              <a:buFont typeface="Arial" charset="0"/>
              <a:buChar char="•"/>
            </a:pPr>
            <a:endParaRPr lang="en-US">
              <a:cs typeface="Arial" charset="0"/>
            </a:endParaRPr>
          </a:p>
          <a:p>
            <a:pPr>
              <a:buFont typeface="Arial" charset="0"/>
              <a:buChar char="•"/>
            </a:pPr>
            <a:r>
              <a:rPr lang="en-US">
                <a:cs typeface="Arial" charset="0"/>
              </a:rPr>
              <a:t>One of the worlds richest mines and </a:t>
            </a:r>
          </a:p>
          <a:p>
            <a:r>
              <a:rPr lang="en-US">
                <a:cs typeface="Arial" charset="0"/>
              </a:rPr>
              <a:t>   lowest cost producer </a:t>
            </a:r>
          </a:p>
          <a:p>
            <a:endParaRPr lang="en-US">
              <a:cs typeface="Arial" charset="0"/>
            </a:endParaRPr>
          </a:p>
          <a:p>
            <a:pPr>
              <a:buFont typeface="Arial" charset="0"/>
              <a:buChar char="•"/>
            </a:pPr>
            <a:r>
              <a:rPr lang="en-US">
                <a:cs typeface="Arial" charset="0"/>
              </a:rPr>
              <a:t>In 2009 produced 623,000 oz at a cost of $280 / oz.</a:t>
            </a:r>
          </a:p>
          <a:p>
            <a:pPr lvl="1">
              <a:buFont typeface="Arial" charset="0"/>
              <a:buChar char="•"/>
            </a:pPr>
            <a:r>
              <a:rPr lang="en-US">
                <a:cs typeface="Arial" charset="0"/>
              </a:rPr>
              <a:t>650,000 oz estimated for 2010</a:t>
            </a:r>
          </a:p>
          <a:p>
            <a:pPr lvl="1"/>
            <a:endParaRPr lang="en-US">
              <a:cs typeface="Arial" charset="0"/>
            </a:endParaRPr>
          </a:p>
          <a:p>
            <a:pPr>
              <a:buFont typeface="Arial" charset="0"/>
              <a:buChar char="•"/>
            </a:pPr>
            <a:r>
              <a:rPr lang="en-US">
                <a:cs typeface="Arial" charset="0"/>
              </a:rPr>
              <a:t>Consists of two operating complexes: </a:t>
            </a:r>
          </a:p>
          <a:p>
            <a:pPr lvl="1">
              <a:buFont typeface="Arial" charset="0"/>
              <a:buChar char="•"/>
            </a:pPr>
            <a:r>
              <a:rPr lang="en-US">
                <a:cs typeface="Arial" charset="0"/>
              </a:rPr>
              <a:t>The Red Lake Complex</a:t>
            </a:r>
          </a:p>
          <a:p>
            <a:pPr lvl="1">
              <a:buFont typeface="Arial" charset="0"/>
              <a:buChar char="•"/>
            </a:pPr>
            <a:r>
              <a:rPr lang="en-US">
                <a:cs typeface="Arial" charset="0"/>
              </a:rPr>
              <a:t>Campbell Complex</a:t>
            </a:r>
          </a:p>
          <a:p>
            <a:pPr lvl="1"/>
            <a:endParaRPr lang="en-US">
              <a:cs typeface="Arial" charset="0"/>
            </a:endParaRPr>
          </a:p>
          <a:p>
            <a:pPr>
              <a:buFont typeface="Arial" charset="0"/>
              <a:buChar char="•"/>
            </a:pPr>
            <a:r>
              <a:rPr lang="en-US">
                <a:cs typeface="Arial" charset="0"/>
              </a:rPr>
              <a:t>A $32 million exploration investment is planned for 2010 </a:t>
            </a:r>
          </a:p>
          <a:p>
            <a:pPr lvl="1">
              <a:buFont typeface="Arial" charset="0"/>
              <a:buChar char="•"/>
            </a:pPr>
            <a:endParaRPr lang="en-US" sz="2000">
              <a:latin typeface="Corbel" pitchFamily="34" charset="0"/>
            </a:endParaRPr>
          </a:p>
          <a:p>
            <a:pPr>
              <a:buFont typeface="Arial" charset="0"/>
              <a:buChar char="•"/>
            </a:pPr>
            <a:endParaRPr lang="en-US">
              <a:latin typeface="Corbel" pitchFamily="34" charset="0"/>
            </a:endParaRPr>
          </a:p>
        </p:txBody>
      </p:sp>
      <p:pic>
        <p:nvPicPr>
          <p:cNvPr id="194563" name="Picture 2"/>
          <p:cNvPicPr>
            <a:picLocks noChangeAspect="1" noChangeArrowheads="1"/>
          </p:cNvPicPr>
          <p:nvPr/>
        </p:nvPicPr>
        <p:blipFill>
          <a:blip r:embed="rId2" cstate="print"/>
          <a:srcRect/>
          <a:stretch>
            <a:fillRect/>
          </a:stretch>
        </p:blipFill>
        <p:spPr bwMode="auto">
          <a:xfrm>
            <a:off x="5715000" y="2286000"/>
            <a:ext cx="3287713" cy="4197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fontAlgn="auto">
              <a:spcAft>
                <a:spcPts val="0"/>
              </a:spcAft>
              <a:defRPr/>
            </a:pPr>
            <a:r>
              <a:rPr lang="en-US" b="1" dirty="0" smtClean="0">
                <a:solidFill>
                  <a:schemeClr val="tx2">
                    <a:satMod val="200000"/>
                  </a:schemeClr>
                </a:solidFill>
                <a:latin typeface="Arial" pitchFamily="34" charset="0"/>
                <a:cs typeface="Arial" pitchFamily="34" charset="0"/>
              </a:rPr>
              <a:t>Pueblo Viejo</a:t>
            </a:r>
            <a:r>
              <a:rPr lang="en-US" dirty="0" smtClean="0">
                <a:solidFill>
                  <a:schemeClr val="tx2">
                    <a:satMod val="200000"/>
                  </a:schemeClr>
                </a:solidFill>
              </a:rPr>
              <a:t/>
            </a:r>
            <a:br>
              <a:rPr lang="en-US" dirty="0" smtClean="0">
                <a:solidFill>
                  <a:schemeClr val="tx2">
                    <a:satMod val="200000"/>
                  </a:schemeClr>
                </a:solidFill>
              </a:rPr>
            </a:br>
            <a:endParaRPr lang="en-US" dirty="0">
              <a:solidFill>
                <a:schemeClr val="tx2">
                  <a:satMod val="200000"/>
                </a:schemeClr>
              </a:solidFill>
            </a:endParaRPr>
          </a:p>
        </p:txBody>
      </p:sp>
      <p:sp>
        <p:nvSpPr>
          <p:cNvPr id="195586" name="Content Placeholder 2"/>
          <p:cNvSpPr>
            <a:spLocks noGrp="1"/>
          </p:cNvSpPr>
          <p:nvPr>
            <p:ph idx="1"/>
          </p:nvPr>
        </p:nvSpPr>
        <p:spPr/>
        <p:txBody>
          <a:bodyPr/>
          <a:lstStyle/>
          <a:p>
            <a:r>
              <a:rPr lang="en-US" sz="1800" smtClean="0">
                <a:latin typeface="Arial" charset="0"/>
                <a:cs typeface="Arial" charset="0"/>
              </a:rPr>
              <a:t>Located in the Dominican Republic</a:t>
            </a:r>
          </a:p>
          <a:p>
            <a:r>
              <a:rPr lang="en-US" sz="1800" smtClean="0">
                <a:latin typeface="Arial" charset="0"/>
                <a:cs typeface="Arial" charset="0"/>
              </a:rPr>
              <a:t>One of the largest gold assets in the world with a projected mine life of more than 25 years </a:t>
            </a:r>
          </a:p>
          <a:p>
            <a:r>
              <a:rPr lang="en-US" sz="1800" smtClean="0">
                <a:latin typeface="Arial" charset="0"/>
                <a:cs typeface="Arial" charset="0"/>
              </a:rPr>
              <a:t>Partnership with Barrick Gold Corporation</a:t>
            </a:r>
          </a:p>
          <a:p>
            <a:r>
              <a:rPr lang="en-US" sz="1800" smtClean="0">
                <a:latin typeface="Arial" charset="0"/>
                <a:cs typeface="Arial" charset="0"/>
              </a:rPr>
              <a:t>Has a a 23.7 million ounce proven and probable gold reserve</a:t>
            </a:r>
          </a:p>
          <a:p>
            <a:pPr lvl="1"/>
            <a:r>
              <a:rPr lang="en-US" sz="1800" smtClean="0">
                <a:latin typeface="Arial" charset="0"/>
                <a:cs typeface="Arial" charset="0"/>
              </a:rPr>
              <a:t>Goldcorp’s interest represents 9.5 million ounces</a:t>
            </a:r>
          </a:p>
          <a:p>
            <a:r>
              <a:rPr lang="en-US" sz="1800" smtClean="0">
                <a:latin typeface="Arial" charset="0"/>
                <a:cs typeface="Arial" charset="0"/>
              </a:rPr>
              <a:t>Project is advancing on schedule with first gold expected in the fourth quarter of 2011 </a:t>
            </a:r>
          </a:p>
          <a:p>
            <a:r>
              <a:rPr lang="en-US" sz="1800" smtClean="0">
                <a:latin typeface="Arial" charset="0"/>
                <a:cs typeface="Arial" charset="0"/>
              </a:rPr>
              <a:t>Goldcorp's 40% share of estimated annual gold production in its first five years is 415,000-450,000 ounces at a total cash cost of $250-$275 per ounce.</a:t>
            </a:r>
          </a:p>
          <a:p>
            <a:pPr>
              <a:buFont typeface="Wingdings" pitchFamily="2" charset="2"/>
              <a:buNone/>
            </a:pPr>
            <a:endParaRPr lang="en-US" smtClean="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p:cNvSpPr>
          <p:nvPr>
            <p:ph type="title" idx="4294967295"/>
          </p:nvPr>
        </p:nvSpPr>
        <p:spPr bwMode="auto"/>
        <p:txBody>
          <a:bodyPr wrap="square" lIns="91440" tIns="45720" rIns="91440" bIns="45720" numCol="1" anchorCtr="0" compatLnSpc="1">
            <a:prstTxWarp prst="textNoShape">
              <a:avLst/>
            </a:prstTxWarp>
          </a:bodyPr>
          <a:lstStyle/>
          <a:p>
            <a:pPr algn="ctr" fontAlgn="auto">
              <a:spcAft>
                <a:spcPts val="0"/>
              </a:spcAft>
              <a:defRPr/>
            </a:pPr>
            <a:r>
              <a:rPr lang="en-US" b="1" dirty="0" smtClean="0">
                <a:solidFill>
                  <a:schemeClr val="tx2">
                    <a:satMod val="200000"/>
                  </a:schemeClr>
                </a:solidFill>
                <a:latin typeface="Arial" pitchFamily="34" charset="0"/>
                <a:cs typeface="Arial" pitchFamily="34" charset="0"/>
              </a:rPr>
              <a:t>Uranium</a:t>
            </a:r>
            <a:r>
              <a:rPr lang="en-US" dirty="0" smtClean="0">
                <a:solidFill>
                  <a:schemeClr val="tx2">
                    <a:satMod val="200000"/>
                  </a:schemeClr>
                </a:solidFill>
                <a:latin typeface="Arial" pitchFamily="34" charset="0"/>
                <a:cs typeface="Arial" pitchFamily="34" charset="0"/>
              </a:rPr>
              <a:t>	</a:t>
            </a:r>
          </a:p>
        </p:txBody>
      </p:sp>
      <p:sp>
        <p:nvSpPr>
          <p:cNvPr id="242691" name="Rectangle 3"/>
          <p:cNvSpPr>
            <a:spLocks noGrp="1"/>
          </p:cNvSpPr>
          <p:nvPr>
            <p:ph type="body" idx="4294967295"/>
          </p:nvPr>
        </p:nvSpPr>
        <p:spPr/>
        <p:txBody>
          <a:bodyPr/>
          <a:lstStyle/>
          <a:p>
            <a:r>
              <a:rPr lang="en-US" smtClean="0">
                <a:latin typeface="Arial" charset="0"/>
                <a:cs typeface="Arial" charset="0"/>
              </a:rPr>
              <a:t>About Uranium</a:t>
            </a:r>
          </a:p>
          <a:p>
            <a:r>
              <a:rPr lang="en-US" smtClean="0">
                <a:latin typeface="Arial" charset="0"/>
                <a:cs typeface="Arial" charset="0"/>
              </a:rPr>
              <a:t>Major Producers</a:t>
            </a:r>
          </a:p>
          <a:p>
            <a:r>
              <a:rPr lang="en-US" smtClean="0">
                <a:latin typeface="Arial" charset="0"/>
                <a:cs typeface="Arial" charset="0"/>
              </a:rPr>
              <a:t>Global Reserves</a:t>
            </a:r>
          </a:p>
          <a:p>
            <a:r>
              <a:rPr lang="en-US" smtClean="0">
                <a:latin typeface="Arial" charset="0"/>
                <a:cs typeface="Arial" charset="0"/>
              </a:rPr>
              <a:t>Competitors</a:t>
            </a:r>
          </a:p>
          <a:p>
            <a:r>
              <a:rPr lang="en-US" smtClean="0">
                <a:latin typeface="Arial" charset="0"/>
                <a:cs typeface="Arial" charset="0"/>
              </a:rPr>
              <a:t>Price</a:t>
            </a:r>
          </a:p>
          <a:p>
            <a:r>
              <a:rPr lang="en-US" smtClean="0">
                <a:latin typeface="Arial" charset="0"/>
                <a:cs typeface="Arial" charset="0"/>
              </a:rPr>
              <a:t>Supply and Demand</a:t>
            </a:r>
          </a:p>
          <a:p>
            <a:endParaRPr lang="en-US" smtClean="0"/>
          </a:p>
          <a:p>
            <a:endParaRPr lang="en-US" smtClean="0"/>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81000"/>
            <a:ext cx="7772400" cy="914400"/>
          </a:xfrm>
        </p:spPr>
        <p:txBody>
          <a:bodyPr/>
          <a:lstStyle/>
          <a:p>
            <a:pPr algn="ctr" fontAlgn="auto">
              <a:spcAft>
                <a:spcPts val="0"/>
              </a:spcAft>
              <a:defRPr/>
            </a:pPr>
            <a:r>
              <a:rPr lang="en-US" b="1" dirty="0" smtClean="0">
                <a:solidFill>
                  <a:schemeClr val="tx2">
                    <a:satMod val="200000"/>
                  </a:schemeClr>
                </a:solidFill>
                <a:latin typeface="Arial" pitchFamily="34" charset="0"/>
                <a:cs typeface="Arial" pitchFamily="34" charset="0"/>
              </a:rPr>
              <a:t>Reserves (2009)</a:t>
            </a:r>
            <a:endParaRPr lang="en-US" b="1" dirty="0">
              <a:solidFill>
                <a:schemeClr val="tx2">
                  <a:satMod val="200000"/>
                </a:schemeClr>
              </a:solidFill>
              <a:latin typeface="Arial" pitchFamily="34" charset="0"/>
              <a:cs typeface="Arial" pitchFamily="34" charset="0"/>
            </a:endParaRPr>
          </a:p>
        </p:txBody>
      </p:sp>
      <p:pic>
        <p:nvPicPr>
          <p:cNvPr id="196610" name="Picture 1" descr="http://www.goldcorp.com/_templates/2/source/title_line.gif"/>
          <p:cNvPicPr>
            <a:picLocks noChangeAspect="1" noChangeArrowheads="1"/>
          </p:cNvPicPr>
          <p:nvPr/>
        </p:nvPicPr>
        <p:blipFill>
          <a:blip r:embed="rId2" cstate="print"/>
          <a:srcRect/>
          <a:stretch>
            <a:fillRect/>
          </a:stretch>
        </p:blipFill>
        <p:spPr bwMode="auto">
          <a:xfrm>
            <a:off x="0" y="0"/>
            <a:ext cx="5153025" cy="28575"/>
          </a:xfrm>
          <a:prstGeom prst="rect">
            <a:avLst/>
          </a:prstGeom>
          <a:noFill/>
          <a:ln w="9525">
            <a:noFill/>
            <a:miter lim="800000"/>
            <a:headEnd/>
            <a:tailEnd/>
          </a:ln>
        </p:spPr>
      </p:pic>
      <p:pic>
        <p:nvPicPr>
          <p:cNvPr id="196611" name="Picture 2"/>
          <p:cNvPicPr>
            <a:picLocks noChangeAspect="1" noChangeArrowheads="1"/>
          </p:cNvPicPr>
          <p:nvPr/>
        </p:nvPicPr>
        <p:blipFill>
          <a:blip r:embed="rId3" cstate="print"/>
          <a:srcRect/>
          <a:stretch>
            <a:fillRect/>
          </a:stretch>
        </p:blipFill>
        <p:spPr bwMode="auto">
          <a:xfrm>
            <a:off x="1447800" y="1066800"/>
            <a:ext cx="6648450" cy="55546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895600"/>
            <a:ext cx="7772400" cy="914400"/>
          </a:xfrm>
        </p:spPr>
        <p:txBody>
          <a:bodyPr/>
          <a:lstStyle/>
          <a:p>
            <a:pPr algn="ctr" fontAlgn="auto">
              <a:spcAft>
                <a:spcPts val="0"/>
              </a:spcAft>
              <a:defRPr/>
            </a:pPr>
            <a:r>
              <a:rPr lang="en-US" b="1" dirty="0" smtClean="0">
                <a:solidFill>
                  <a:schemeClr val="tx2">
                    <a:satMod val="200000"/>
                  </a:schemeClr>
                </a:solidFill>
                <a:latin typeface="Arial" pitchFamily="34" charset="0"/>
                <a:cs typeface="Arial" pitchFamily="34" charset="0"/>
              </a:rPr>
              <a:t>Management</a:t>
            </a:r>
            <a:r>
              <a:rPr lang="en-US" dirty="0" smtClean="0">
                <a:solidFill>
                  <a:schemeClr val="tx2">
                    <a:satMod val="200000"/>
                  </a:schemeClr>
                </a:solidFill>
                <a:latin typeface="Arial" pitchFamily="34" charset="0"/>
                <a:cs typeface="Arial" pitchFamily="34" charset="0"/>
              </a:rPr>
              <a:t> </a:t>
            </a:r>
            <a:endParaRPr lang="en-US" dirty="0">
              <a:solidFill>
                <a:schemeClr val="tx2">
                  <a:satMod val="200000"/>
                </a:schemeClr>
              </a:solidFill>
              <a:latin typeface="Arial" pitchFamily="34" charset="0"/>
              <a:cs typeface="Arial" pitchFamily="34" charset="0"/>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fontAlgn="auto">
              <a:spcAft>
                <a:spcPts val="0"/>
              </a:spcAft>
              <a:defRPr/>
            </a:pPr>
            <a:r>
              <a:rPr lang="en-US" b="1" dirty="0" smtClean="0">
                <a:solidFill>
                  <a:schemeClr val="tx2">
                    <a:satMod val="200000"/>
                  </a:schemeClr>
                </a:solidFill>
                <a:latin typeface="Arial" pitchFamily="34" charset="0"/>
                <a:cs typeface="Arial" pitchFamily="34" charset="0"/>
              </a:rPr>
              <a:t>Charles A. </a:t>
            </a:r>
            <a:r>
              <a:rPr lang="en-US" b="1" dirty="0" err="1" smtClean="0">
                <a:solidFill>
                  <a:schemeClr val="tx2">
                    <a:satMod val="200000"/>
                  </a:schemeClr>
                </a:solidFill>
                <a:latin typeface="Arial" pitchFamily="34" charset="0"/>
                <a:cs typeface="Arial" pitchFamily="34" charset="0"/>
              </a:rPr>
              <a:t>Jeannes</a:t>
            </a:r>
            <a:r>
              <a:rPr lang="en-US" b="1" dirty="0" smtClean="0">
                <a:solidFill>
                  <a:schemeClr val="tx2">
                    <a:satMod val="200000"/>
                  </a:schemeClr>
                </a:solidFill>
                <a:latin typeface="Arial" pitchFamily="34" charset="0"/>
                <a:cs typeface="Arial" pitchFamily="34" charset="0"/>
              </a:rPr>
              <a:t/>
            </a:r>
            <a:br>
              <a:rPr lang="en-US" b="1" dirty="0" smtClean="0">
                <a:solidFill>
                  <a:schemeClr val="tx2">
                    <a:satMod val="200000"/>
                  </a:schemeClr>
                </a:solidFill>
                <a:latin typeface="Arial" pitchFamily="34" charset="0"/>
                <a:cs typeface="Arial" pitchFamily="34" charset="0"/>
              </a:rPr>
            </a:br>
            <a:r>
              <a:rPr lang="en-US" b="1" dirty="0" smtClean="0">
                <a:solidFill>
                  <a:schemeClr val="tx2">
                    <a:satMod val="200000"/>
                  </a:schemeClr>
                </a:solidFill>
                <a:latin typeface="Arial" pitchFamily="34" charset="0"/>
                <a:cs typeface="Arial" pitchFamily="34" charset="0"/>
              </a:rPr>
              <a:t>[CEO and President]</a:t>
            </a:r>
            <a:endParaRPr lang="en-US" b="1" dirty="0">
              <a:solidFill>
                <a:schemeClr val="tx2">
                  <a:satMod val="200000"/>
                </a:schemeClr>
              </a:solidFill>
              <a:latin typeface="Arial" pitchFamily="34" charset="0"/>
              <a:cs typeface="Arial" pitchFamily="34" charset="0"/>
            </a:endParaRPr>
          </a:p>
        </p:txBody>
      </p:sp>
      <p:pic>
        <p:nvPicPr>
          <p:cNvPr id="198658" name="Content Placeholder 3" descr="Charles.jpg"/>
          <p:cNvPicPr>
            <a:picLocks noGrp="1" noChangeAspect="1"/>
          </p:cNvPicPr>
          <p:nvPr>
            <p:ph idx="1"/>
          </p:nvPr>
        </p:nvPicPr>
        <p:blipFill>
          <a:blip r:embed="rId2" cstate="print"/>
          <a:srcRect/>
          <a:stretch>
            <a:fillRect/>
          </a:stretch>
        </p:blipFill>
        <p:spPr>
          <a:xfrm>
            <a:off x="4648200" y="2286000"/>
            <a:ext cx="4019550" cy="2593975"/>
          </a:xfrm>
        </p:spPr>
      </p:pic>
      <p:sp>
        <p:nvSpPr>
          <p:cNvPr id="198659" name="TextBox 4"/>
          <p:cNvSpPr txBox="1">
            <a:spLocks noChangeArrowheads="1"/>
          </p:cNvSpPr>
          <p:nvPr/>
        </p:nvSpPr>
        <p:spPr bwMode="auto">
          <a:xfrm>
            <a:off x="533400" y="2133600"/>
            <a:ext cx="3810000" cy="4800600"/>
          </a:xfrm>
          <a:prstGeom prst="rect">
            <a:avLst/>
          </a:prstGeom>
          <a:noFill/>
          <a:ln w="9525">
            <a:noFill/>
            <a:miter lim="800000"/>
            <a:headEnd/>
            <a:tailEnd/>
          </a:ln>
        </p:spPr>
        <p:txBody>
          <a:bodyPr>
            <a:spAutoFit/>
          </a:bodyPr>
          <a:lstStyle/>
          <a:p>
            <a:pPr>
              <a:buFont typeface="Arial" charset="0"/>
              <a:buChar char="•"/>
            </a:pPr>
            <a:r>
              <a:rPr lang="en-US">
                <a:cs typeface="Arial" charset="0"/>
              </a:rPr>
              <a:t>Appointed CEO and President in December 2008</a:t>
            </a:r>
          </a:p>
          <a:p>
            <a:endParaRPr lang="en-US">
              <a:cs typeface="Arial" charset="0"/>
            </a:endParaRPr>
          </a:p>
          <a:p>
            <a:pPr>
              <a:buFont typeface="Arial" charset="0"/>
              <a:buChar char="•"/>
            </a:pPr>
            <a:r>
              <a:rPr lang="en-US">
                <a:cs typeface="Arial" charset="0"/>
              </a:rPr>
              <a:t>Previously was Executive Vice President, Corporate Development</a:t>
            </a:r>
          </a:p>
          <a:p>
            <a:endParaRPr lang="en-US">
              <a:cs typeface="Arial" charset="0"/>
            </a:endParaRPr>
          </a:p>
          <a:p>
            <a:pPr>
              <a:buFont typeface="Arial" charset="0"/>
              <a:buChar char="•"/>
            </a:pPr>
            <a:r>
              <a:rPr lang="en-US">
                <a:cs typeface="Arial" charset="0"/>
              </a:rPr>
              <a:t>Former Executive Vice President, Administration, General Counsel and Secretary of Glamis Gold (1999 -2006)</a:t>
            </a:r>
          </a:p>
          <a:p>
            <a:pPr>
              <a:buFont typeface="Arial" charset="0"/>
              <a:buChar char="•"/>
            </a:pPr>
            <a:endParaRPr lang="en-US">
              <a:cs typeface="Arial" charset="0"/>
            </a:endParaRPr>
          </a:p>
          <a:p>
            <a:pPr>
              <a:buFont typeface="Arial" charset="0"/>
              <a:buChar char="•"/>
            </a:pPr>
            <a:r>
              <a:rPr lang="en-US">
                <a:cs typeface="Arial" charset="0"/>
              </a:rPr>
              <a:t>Has broad experience in mining transactions, public and private financing, permitting and international regulation</a:t>
            </a:r>
          </a:p>
          <a:p>
            <a:pPr>
              <a:buFont typeface="Arial" charset="0"/>
              <a:buChar char="•"/>
            </a:pPr>
            <a:endParaRPr lang="en-US">
              <a:latin typeface="Corbel" pitchFamily="34" charset="0"/>
            </a:endParaRPr>
          </a:p>
          <a:p>
            <a:pPr>
              <a:buFont typeface="Arial" charset="0"/>
              <a:buChar char="•"/>
            </a:pPr>
            <a:endParaRPr lang="en-US">
              <a:latin typeface="Corbel" pitchFamily="34" charset="0"/>
            </a:endParaRPr>
          </a:p>
        </p:txBody>
      </p:sp>
      <p:sp>
        <p:nvSpPr>
          <p:cNvPr id="198660" name="TextBox 5"/>
          <p:cNvSpPr txBox="1">
            <a:spLocks noChangeArrowheads="1"/>
          </p:cNvSpPr>
          <p:nvPr/>
        </p:nvSpPr>
        <p:spPr bwMode="auto">
          <a:xfrm>
            <a:off x="4572000" y="5257800"/>
            <a:ext cx="4419600" cy="1200150"/>
          </a:xfrm>
          <a:prstGeom prst="rect">
            <a:avLst/>
          </a:prstGeom>
          <a:noFill/>
          <a:ln w="9525">
            <a:noFill/>
            <a:miter lim="800000"/>
            <a:headEnd/>
            <a:tailEnd/>
          </a:ln>
        </p:spPr>
        <p:txBody>
          <a:bodyPr>
            <a:spAutoFit/>
          </a:bodyPr>
          <a:lstStyle/>
          <a:p>
            <a:pPr>
              <a:buFont typeface="Arial" charset="0"/>
              <a:buChar char="•"/>
            </a:pPr>
            <a:r>
              <a:rPr lang="en-US">
                <a:cs typeface="Arial" charset="0"/>
              </a:rPr>
              <a:t>B.A.  from  the University of Nevada and Law degree (Honors) from the University of Arizona</a:t>
            </a:r>
          </a:p>
          <a:p>
            <a:endParaRPr lang="en-US">
              <a:latin typeface="Corbel" pitchFamily="34" charset="0"/>
            </a:endParaRPr>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8382000" cy="914400"/>
          </a:xfrm>
        </p:spPr>
        <p:txBody>
          <a:bodyPr/>
          <a:lstStyle/>
          <a:p>
            <a:pPr algn="ctr" fontAlgn="auto">
              <a:spcAft>
                <a:spcPts val="0"/>
              </a:spcAft>
              <a:defRPr/>
            </a:pPr>
            <a:r>
              <a:rPr lang="en-US" b="1" dirty="0" smtClean="0">
                <a:solidFill>
                  <a:schemeClr val="tx2">
                    <a:satMod val="200000"/>
                  </a:schemeClr>
                </a:solidFill>
                <a:latin typeface="Arial" pitchFamily="34" charset="0"/>
                <a:cs typeface="Arial" pitchFamily="34" charset="0"/>
              </a:rPr>
              <a:t>Lindsay Hall </a:t>
            </a:r>
            <a:br>
              <a:rPr lang="en-US" b="1" dirty="0" smtClean="0">
                <a:solidFill>
                  <a:schemeClr val="tx2">
                    <a:satMod val="200000"/>
                  </a:schemeClr>
                </a:solidFill>
                <a:latin typeface="Arial" pitchFamily="34" charset="0"/>
                <a:cs typeface="Arial" pitchFamily="34" charset="0"/>
              </a:rPr>
            </a:br>
            <a:r>
              <a:rPr lang="en-US" b="1" dirty="0" smtClean="0">
                <a:solidFill>
                  <a:schemeClr val="tx2">
                    <a:satMod val="200000"/>
                  </a:schemeClr>
                </a:solidFill>
                <a:latin typeface="Arial" pitchFamily="34" charset="0"/>
                <a:cs typeface="Arial" pitchFamily="34" charset="0"/>
              </a:rPr>
              <a:t>[Executive Vice President and CFO]</a:t>
            </a:r>
            <a:endParaRPr lang="en-US" dirty="0">
              <a:solidFill>
                <a:schemeClr val="tx2">
                  <a:satMod val="200000"/>
                </a:schemeClr>
              </a:solidFill>
              <a:latin typeface="Arial" pitchFamily="34" charset="0"/>
              <a:cs typeface="Arial" pitchFamily="34" charset="0"/>
            </a:endParaRPr>
          </a:p>
        </p:txBody>
      </p:sp>
      <p:sp>
        <p:nvSpPr>
          <p:cNvPr id="199682" name="TextBox 4"/>
          <p:cNvSpPr txBox="1">
            <a:spLocks noChangeArrowheads="1"/>
          </p:cNvSpPr>
          <p:nvPr/>
        </p:nvSpPr>
        <p:spPr bwMode="auto">
          <a:xfrm>
            <a:off x="533400" y="2133600"/>
            <a:ext cx="3810000" cy="3416300"/>
          </a:xfrm>
          <a:prstGeom prst="rect">
            <a:avLst/>
          </a:prstGeom>
          <a:noFill/>
          <a:ln w="9525">
            <a:noFill/>
            <a:miter lim="800000"/>
            <a:headEnd/>
            <a:tailEnd/>
          </a:ln>
        </p:spPr>
        <p:txBody>
          <a:bodyPr>
            <a:spAutoFit/>
          </a:bodyPr>
          <a:lstStyle/>
          <a:p>
            <a:pPr>
              <a:buFont typeface="Arial" charset="0"/>
              <a:buChar char="•"/>
            </a:pPr>
            <a:r>
              <a:rPr lang="en-US">
                <a:cs typeface="Arial" charset="0"/>
              </a:rPr>
              <a:t>Appointed Executive Vice-President and CFO on April 2006</a:t>
            </a:r>
          </a:p>
          <a:p>
            <a:pPr>
              <a:buFont typeface="Arial" charset="0"/>
              <a:buChar char="•"/>
            </a:pPr>
            <a:endParaRPr lang="en-US">
              <a:cs typeface="Arial" charset="0"/>
            </a:endParaRPr>
          </a:p>
          <a:p>
            <a:pPr>
              <a:buFont typeface="Arial" charset="0"/>
              <a:buChar char="•"/>
            </a:pPr>
            <a:r>
              <a:rPr lang="en-US">
                <a:cs typeface="Arial" charset="0"/>
              </a:rPr>
              <a:t>Previously held the position of Vice-President, Finance, for Westcoast Energy</a:t>
            </a:r>
          </a:p>
          <a:p>
            <a:pPr>
              <a:buFont typeface="Arial" charset="0"/>
              <a:buChar char="•"/>
            </a:pPr>
            <a:endParaRPr lang="en-US">
              <a:cs typeface="Arial" charset="0"/>
            </a:endParaRPr>
          </a:p>
          <a:p>
            <a:pPr>
              <a:buFont typeface="Arial" charset="0"/>
              <a:buChar char="•"/>
            </a:pPr>
            <a:r>
              <a:rPr lang="en-US">
                <a:cs typeface="Arial" charset="0"/>
              </a:rPr>
              <a:t>Chartered Accountant with extensive experience in senior financial positions in the energy industry</a:t>
            </a:r>
          </a:p>
          <a:p>
            <a:pPr>
              <a:buFont typeface="Arial" charset="0"/>
              <a:buChar char="•"/>
            </a:pPr>
            <a:endParaRPr lang="en-US">
              <a:latin typeface="Corbel" pitchFamily="34" charset="0"/>
            </a:endParaRPr>
          </a:p>
        </p:txBody>
      </p:sp>
      <p:sp>
        <p:nvSpPr>
          <p:cNvPr id="199683" name="TextBox 5"/>
          <p:cNvSpPr txBox="1">
            <a:spLocks noChangeArrowheads="1"/>
          </p:cNvSpPr>
          <p:nvPr/>
        </p:nvSpPr>
        <p:spPr bwMode="auto">
          <a:xfrm>
            <a:off x="4572000" y="5257800"/>
            <a:ext cx="4419600" cy="923925"/>
          </a:xfrm>
          <a:prstGeom prst="rect">
            <a:avLst/>
          </a:prstGeom>
          <a:noFill/>
          <a:ln w="9525">
            <a:noFill/>
            <a:miter lim="800000"/>
            <a:headEnd/>
            <a:tailEnd/>
          </a:ln>
        </p:spPr>
        <p:txBody>
          <a:bodyPr>
            <a:spAutoFit/>
          </a:bodyPr>
          <a:lstStyle/>
          <a:p>
            <a:pPr>
              <a:buFont typeface="Arial" charset="0"/>
              <a:buChar char="•"/>
            </a:pPr>
            <a:r>
              <a:rPr lang="en-US">
                <a:cs typeface="Arial" charset="0"/>
              </a:rPr>
              <a:t>B.A. in Economics and a Bachelor of Commerce (Honors) from the University of Manitoba</a:t>
            </a:r>
          </a:p>
        </p:txBody>
      </p:sp>
      <p:pic>
        <p:nvPicPr>
          <p:cNvPr id="8" name="Picture 7"/>
          <p:cNvPicPr>
            <a:picLocks noChangeAspect="1"/>
          </p:cNvPicPr>
          <p:nvPr/>
        </p:nvPicPr>
        <p:blipFill>
          <a:blip r:embed="rId2" cstate="print"/>
          <a:stretch>
            <a:fillRect/>
          </a:stretch>
        </p:blipFill>
        <p:spPr>
          <a:xfrm>
            <a:off x="5562600" y="2438400"/>
            <a:ext cx="1905000" cy="1905000"/>
          </a:xfrm>
          <a:prstGeom prst="rect">
            <a:avLst/>
          </a:prstGeom>
          <a:effectLst>
            <a:glow rad="101600">
              <a:schemeClr val="accent1">
                <a:alpha val="75000"/>
              </a:schemeClr>
            </a:glow>
          </a:effectLst>
        </p:spPr>
      </p:pic>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895600"/>
            <a:ext cx="7772400" cy="914400"/>
          </a:xfrm>
        </p:spPr>
        <p:txBody>
          <a:bodyPr/>
          <a:lstStyle/>
          <a:p>
            <a:pPr algn="ctr" fontAlgn="auto">
              <a:spcAft>
                <a:spcPts val="0"/>
              </a:spcAft>
              <a:defRPr/>
            </a:pPr>
            <a:r>
              <a:rPr lang="en-US" b="1" dirty="0" smtClean="0">
                <a:solidFill>
                  <a:schemeClr val="tx2">
                    <a:satMod val="200000"/>
                  </a:schemeClr>
                </a:solidFill>
                <a:latin typeface="Arial" pitchFamily="34" charset="0"/>
                <a:cs typeface="Arial" pitchFamily="34" charset="0"/>
              </a:rPr>
              <a:t>Financial Analysis </a:t>
            </a:r>
            <a:endParaRPr lang="en-US" b="1" dirty="0">
              <a:solidFill>
                <a:schemeClr val="tx2">
                  <a:satMod val="200000"/>
                </a:schemeClr>
              </a:solidFill>
              <a:latin typeface="Arial" pitchFamily="34" charset="0"/>
              <a:cs typeface="Arial" pitchFamily="34" charset="0"/>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fontAlgn="auto">
              <a:spcAft>
                <a:spcPts val="0"/>
              </a:spcAft>
              <a:defRPr/>
            </a:pPr>
            <a:r>
              <a:rPr lang="en-US" b="1" dirty="0" smtClean="0">
                <a:solidFill>
                  <a:schemeClr val="tx2">
                    <a:satMod val="200000"/>
                  </a:schemeClr>
                </a:solidFill>
                <a:latin typeface="Arial" pitchFamily="34" charset="0"/>
                <a:cs typeface="Arial" pitchFamily="34" charset="0"/>
              </a:rPr>
              <a:t>Financial</a:t>
            </a:r>
            <a:r>
              <a:rPr lang="en-US" dirty="0" smtClean="0">
                <a:solidFill>
                  <a:schemeClr val="tx2">
                    <a:satMod val="200000"/>
                  </a:schemeClr>
                </a:solidFill>
                <a:latin typeface="Arial" pitchFamily="34" charset="0"/>
                <a:cs typeface="Arial" pitchFamily="34" charset="0"/>
              </a:rPr>
              <a:t> </a:t>
            </a:r>
            <a:r>
              <a:rPr lang="en-US" b="1" dirty="0" smtClean="0">
                <a:solidFill>
                  <a:schemeClr val="tx2">
                    <a:satMod val="200000"/>
                  </a:schemeClr>
                </a:solidFill>
                <a:latin typeface="Arial" pitchFamily="34" charset="0"/>
                <a:cs typeface="Arial" pitchFamily="34" charset="0"/>
              </a:rPr>
              <a:t>Highlights</a:t>
            </a:r>
            <a:endParaRPr lang="en-US" b="1" dirty="0">
              <a:solidFill>
                <a:schemeClr val="tx2">
                  <a:satMod val="200000"/>
                </a:schemeClr>
              </a:solidFill>
              <a:latin typeface="Arial" pitchFamily="34" charset="0"/>
              <a:cs typeface="Arial" pitchFamily="34" charset="0"/>
            </a:endParaRPr>
          </a:p>
        </p:txBody>
      </p:sp>
      <p:pic>
        <p:nvPicPr>
          <p:cNvPr id="201730" name="Picture 2"/>
          <p:cNvPicPr>
            <a:picLocks noGrp="1" noChangeAspect="1" noChangeArrowheads="1"/>
          </p:cNvPicPr>
          <p:nvPr>
            <p:ph idx="1"/>
          </p:nvPr>
        </p:nvPicPr>
        <p:blipFill>
          <a:blip r:embed="rId2" cstate="print"/>
          <a:srcRect/>
          <a:stretch>
            <a:fillRect/>
          </a:stretch>
        </p:blipFill>
        <p:spPr>
          <a:xfrm>
            <a:off x="838200" y="1905000"/>
            <a:ext cx="7640638" cy="4343400"/>
          </a:xfrm>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772400" cy="914400"/>
          </a:xfrm>
        </p:spPr>
        <p:txBody>
          <a:bodyPr/>
          <a:lstStyle/>
          <a:p>
            <a:pPr fontAlgn="auto">
              <a:spcAft>
                <a:spcPts val="0"/>
              </a:spcAft>
              <a:defRPr/>
            </a:pPr>
            <a:r>
              <a:rPr lang="en-US" b="1" dirty="0" smtClean="0">
                <a:solidFill>
                  <a:schemeClr val="tx2">
                    <a:satMod val="200000"/>
                  </a:schemeClr>
                </a:solidFill>
                <a:latin typeface="Arial" pitchFamily="34" charset="0"/>
                <a:cs typeface="Arial" pitchFamily="34" charset="0"/>
              </a:rPr>
              <a:t>2</a:t>
            </a:r>
            <a:r>
              <a:rPr lang="en-US" b="1" baseline="30000" dirty="0" smtClean="0">
                <a:solidFill>
                  <a:schemeClr val="tx2">
                    <a:satMod val="200000"/>
                  </a:schemeClr>
                </a:solidFill>
                <a:latin typeface="Arial" pitchFamily="34" charset="0"/>
                <a:cs typeface="Arial" pitchFamily="34" charset="0"/>
              </a:rPr>
              <a:t>nd</a:t>
            </a:r>
            <a:r>
              <a:rPr lang="en-US" b="1" dirty="0" smtClean="0">
                <a:solidFill>
                  <a:schemeClr val="tx2">
                    <a:satMod val="200000"/>
                  </a:schemeClr>
                </a:solidFill>
                <a:latin typeface="Arial" pitchFamily="34" charset="0"/>
                <a:cs typeface="Arial" pitchFamily="34" charset="0"/>
              </a:rPr>
              <a:t> Qtr </a:t>
            </a:r>
            <a:br>
              <a:rPr lang="en-US" b="1" dirty="0" smtClean="0">
                <a:solidFill>
                  <a:schemeClr val="tx2">
                    <a:satMod val="200000"/>
                  </a:schemeClr>
                </a:solidFill>
                <a:latin typeface="Arial" pitchFamily="34" charset="0"/>
                <a:cs typeface="Arial" pitchFamily="34" charset="0"/>
              </a:rPr>
            </a:br>
            <a:r>
              <a:rPr lang="en-US" b="1" dirty="0" smtClean="0">
                <a:solidFill>
                  <a:schemeClr val="tx2">
                    <a:satMod val="200000"/>
                  </a:schemeClr>
                </a:solidFill>
                <a:latin typeface="Arial" pitchFamily="34" charset="0"/>
                <a:cs typeface="Arial" pitchFamily="34" charset="0"/>
              </a:rPr>
              <a:t>Balance </a:t>
            </a:r>
            <a:br>
              <a:rPr lang="en-US" b="1" dirty="0" smtClean="0">
                <a:solidFill>
                  <a:schemeClr val="tx2">
                    <a:satMod val="200000"/>
                  </a:schemeClr>
                </a:solidFill>
                <a:latin typeface="Arial" pitchFamily="34" charset="0"/>
                <a:cs typeface="Arial" pitchFamily="34" charset="0"/>
              </a:rPr>
            </a:br>
            <a:r>
              <a:rPr lang="en-US" b="1" dirty="0" smtClean="0">
                <a:solidFill>
                  <a:schemeClr val="tx2">
                    <a:satMod val="200000"/>
                  </a:schemeClr>
                </a:solidFill>
                <a:latin typeface="Arial" pitchFamily="34" charset="0"/>
                <a:cs typeface="Arial" pitchFamily="34" charset="0"/>
              </a:rPr>
              <a:t>Sheet</a:t>
            </a:r>
            <a:endParaRPr lang="en-US" b="1" dirty="0">
              <a:solidFill>
                <a:schemeClr val="tx2">
                  <a:satMod val="200000"/>
                </a:schemeClr>
              </a:solidFill>
              <a:latin typeface="Arial" pitchFamily="34" charset="0"/>
              <a:cs typeface="Arial" pitchFamily="34" charset="0"/>
            </a:endParaRPr>
          </a:p>
        </p:txBody>
      </p:sp>
      <p:pic>
        <p:nvPicPr>
          <p:cNvPr id="202754" name="Picture 2"/>
          <p:cNvPicPr>
            <a:picLocks noChangeAspect="1" noChangeArrowheads="1"/>
          </p:cNvPicPr>
          <p:nvPr/>
        </p:nvPicPr>
        <p:blipFill>
          <a:blip r:embed="rId3" cstate="print"/>
          <a:srcRect/>
          <a:stretch>
            <a:fillRect/>
          </a:stretch>
        </p:blipFill>
        <p:spPr bwMode="auto">
          <a:xfrm>
            <a:off x="3429000" y="242888"/>
            <a:ext cx="5486400" cy="6615112"/>
          </a:xfrm>
          <a:prstGeom prst="rect">
            <a:avLst/>
          </a:prstGeom>
          <a:noFill/>
          <a:ln w="9525">
            <a:noFill/>
            <a:miter lim="800000"/>
            <a:headEnd/>
            <a:tailEnd/>
          </a:ln>
        </p:spPr>
      </p:pic>
      <p:sp>
        <p:nvSpPr>
          <p:cNvPr id="7" name="Rectangle 6"/>
          <p:cNvSpPr/>
          <p:nvPr/>
        </p:nvSpPr>
        <p:spPr>
          <a:xfrm>
            <a:off x="3429000" y="838200"/>
            <a:ext cx="5486400" cy="152400"/>
          </a:xfrm>
          <a:prstGeom prst="rect">
            <a:avLst/>
          </a:prstGeom>
          <a:solidFill>
            <a:srgbClr val="FFFF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3429000" y="2209800"/>
            <a:ext cx="5486400" cy="152400"/>
          </a:xfrm>
          <a:prstGeom prst="rect">
            <a:avLst/>
          </a:prstGeom>
          <a:solidFill>
            <a:srgbClr val="FFFF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p:nvSpPr>
        <p:spPr>
          <a:xfrm>
            <a:off x="3429000" y="2743200"/>
            <a:ext cx="5486400" cy="152400"/>
          </a:xfrm>
          <a:prstGeom prst="rect">
            <a:avLst/>
          </a:prstGeom>
          <a:solidFill>
            <a:srgbClr val="FFFF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772400" cy="914400"/>
          </a:xfrm>
        </p:spPr>
        <p:txBody>
          <a:bodyPr/>
          <a:lstStyle/>
          <a:p>
            <a:pPr fontAlgn="auto">
              <a:spcAft>
                <a:spcPts val="0"/>
              </a:spcAft>
              <a:defRPr/>
            </a:pPr>
            <a:r>
              <a:rPr lang="en-US" b="1" dirty="0" smtClean="0">
                <a:solidFill>
                  <a:schemeClr val="tx2">
                    <a:satMod val="200000"/>
                  </a:schemeClr>
                </a:solidFill>
                <a:latin typeface="Arial" pitchFamily="34" charset="0"/>
                <a:cs typeface="Arial" pitchFamily="34" charset="0"/>
              </a:rPr>
              <a:t>3</a:t>
            </a:r>
            <a:r>
              <a:rPr lang="en-US" b="1" baseline="30000" dirty="0" smtClean="0">
                <a:solidFill>
                  <a:schemeClr val="tx2">
                    <a:satMod val="200000"/>
                  </a:schemeClr>
                </a:solidFill>
                <a:latin typeface="Arial" pitchFamily="34" charset="0"/>
                <a:cs typeface="Arial" pitchFamily="34" charset="0"/>
              </a:rPr>
              <a:t>rd</a:t>
            </a:r>
            <a:r>
              <a:rPr lang="en-US" b="1" dirty="0" smtClean="0">
                <a:solidFill>
                  <a:schemeClr val="tx2">
                    <a:satMod val="200000"/>
                  </a:schemeClr>
                </a:solidFill>
                <a:latin typeface="Arial" pitchFamily="34" charset="0"/>
                <a:cs typeface="Arial" pitchFamily="34" charset="0"/>
              </a:rPr>
              <a:t> Qtr </a:t>
            </a:r>
            <a:br>
              <a:rPr lang="en-US" b="1" dirty="0" smtClean="0">
                <a:solidFill>
                  <a:schemeClr val="tx2">
                    <a:satMod val="200000"/>
                  </a:schemeClr>
                </a:solidFill>
                <a:latin typeface="Arial" pitchFamily="34" charset="0"/>
                <a:cs typeface="Arial" pitchFamily="34" charset="0"/>
              </a:rPr>
            </a:br>
            <a:r>
              <a:rPr lang="en-US" b="1" dirty="0" smtClean="0">
                <a:solidFill>
                  <a:schemeClr val="tx2">
                    <a:satMod val="200000"/>
                  </a:schemeClr>
                </a:solidFill>
                <a:latin typeface="Arial" pitchFamily="34" charset="0"/>
                <a:cs typeface="Arial" pitchFamily="34" charset="0"/>
              </a:rPr>
              <a:t>Balance </a:t>
            </a:r>
            <a:br>
              <a:rPr lang="en-US" b="1" dirty="0" smtClean="0">
                <a:solidFill>
                  <a:schemeClr val="tx2">
                    <a:satMod val="200000"/>
                  </a:schemeClr>
                </a:solidFill>
                <a:latin typeface="Arial" pitchFamily="34" charset="0"/>
                <a:cs typeface="Arial" pitchFamily="34" charset="0"/>
              </a:rPr>
            </a:br>
            <a:r>
              <a:rPr lang="en-US" b="1" dirty="0" smtClean="0">
                <a:solidFill>
                  <a:schemeClr val="tx2">
                    <a:satMod val="200000"/>
                  </a:schemeClr>
                </a:solidFill>
                <a:latin typeface="Arial" pitchFamily="34" charset="0"/>
                <a:cs typeface="Arial" pitchFamily="34" charset="0"/>
              </a:rPr>
              <a:t>Sheet</a:t>
            </a:r>
            <a:endParaRPr lang="en-US" b="1" dirty="0">
              <a:solidFill>
                <a:schemeClr val="tx2">
                  <a:satMod val="200000"/>
                </a:schemeClr>
              </a:solidFill>
              <a:latin typeface="Arial" pitchFamily="34" charset="0"/>
              <a:cs typeface="Arial" pitchFamily="34" charset="0"/>
            </a:endParaRPr>
          </a:p>
        </p:txBody>
      </p:sp>
      <p:pic>
        <p:nvPicPr>
          <p:cNvPr id="204802" name="Picture 4"/>
          <p:cNvPicPr>
            <a:picLocks noChangeAspect="1" noChangeArrowheads="1"/>
          </p:cNvPicPr>
          <p:nvPr/>
        </p:nvPicPr>
        <p:blipFill>
          <a:blip r:embed="rId3" cstate="print"/>
          <a:srcRect/>
          <a:stretch>
            <a:fillRect/>
          </a:stretch>
        </p:blipFill>
        <p:spPr bwMode="auto">
          <a:xfrm>
            <a:off x="3505200" y="0"/>
            <a:ext cx="5568950" cy="6705600"/>
          </a:xfrm>
          <a:prstGeom prst="rect">
            <a:avLst/>
          </a:prstGeom>
          <a:noFill/>
          <a:ln w="9525">
            <a:noFill/>
            <a:miter lim="800000"/>
            <a:headEnd/>
            <a:tailEnd/>
          </a:ln>
        </p:spPr>
      </p:pic>
      <p:sp>
        <p:nvSpPr>
          <p:cNvPr id="7" name="Rectangle 6"/>
          <p:cNvSpPr/>
          <p:nvPr/>
        </p:nvSpPr>
        <p:spPr>
          <a:xfrm>
            <a:off x="3505200" y="609600"/>
            <a:ext cx="5486400" cy="152400"/>
          </a:xfrm>
          <a:prstGeom prst="rect">
            <a:avLst/>
          </a:prstGeom>
          <a:solidFill>
            <a:srgbClr val="FFFF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Rectangle 11"/>
          <p:cNvSpPr/>
          <p:nvPr/>
        </p:nvSpPr>
        <p:spPr>
          <a:xfrm>
            <a:off x="3505200" y="2514600"/>
            <a:ext cx="5638800" cy="152400"/>
          </a:xfrm>
          <a:prstGeom prst="rect">
            <a:avLst/>
          </a:prstGeom>
          <a:solidFill>
            <a:srgbClr val="FFFF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914400"/>
          </a:xfrm>
        </p:spPr>
        <p:txBody>
          <a:bodyPr/>
          <a:lstStyle/>
          <a:p>
            <a:pPr fontAlgn="auto">
              <a:spcAft>
                <a:spcPts val="0"/>
              </a:spcAft>
              <a:defRPr/>
            </a:pPr>
            <a:r>
              <a:rPr lang="en-US" b="1" dirty="0" smtClean="0">
                <a:solidFill>
                  <a:schemeClr val="tx2">
                    <a:satMod val="200000"/>
                  </a:schemeClr>
                </a:solidFill>
                <a:latin typeface="Arial" pitchFamily="34" charset="0"/>
                <a:cs typeface="Arial" pitchFamily="34" charset="0"/>
              </a:rPr>
              <a:t>Annual </a:t>
            </a:r>
            <a:br>
              <a:rPr lang="en-US" b="1" dirty="0" smtClean="0">
                <a:solidFill>
                  <a:schemeClr val="tx2">
                    <a:satMod val="200000"/>
                  </a:schemeClr>
                </a:solidFill>
                <a:latin typeface="Arial" pitchFamily="34" charset="0"/>
                <a:cs typeface="Arial" pitchFamily="34" charset="0"/>
              </a:rPr>
            </a:br>
            <a:r>
              <a:rPr lang="en-US" b="1" dirty="0" smtClean="0">
                <a:solidFill>
                  <a:schemeClr val="tx2">
                    <a:satMod val="200000"/>
                  </a:schemeClr>
                </a:solidFill>
                <a:latin typeface="Arial" pitchFamily="34" charset="0"/>
                <a:cs typeface="Arial" pitchFamily="34" charset="0"/>
              </a:rPr>
              <a:t>Balance</a:t>
            </a:r>
            <a:br>
              <a:rPr lang="en-US" b="1" dirty="0" smtClean="0">
                <a:solidFill>
                  <a:schemeClr val="tx2">
                    <a:satMod val="200000"/>
                  </a:schemeClr>
                </a:solidFill>
                <a:latin typeface="Arial" pitchFamily="34" charset="0"/>
                <a:cs typeface="Arial" pitchFamily="34" charset="0"/>
              </a:rPr>
            </a:br>
            <a:r>
              <a:rPr lang="en-US" b="1" dirty="0" smtClean="0">
                <a:solidFill>
                  <a:schemeClr val="tx2">
                    <a:satMod val="200000"/>
                  </a:schemeClr>
                </a:solidFill>
                <a:latin typeface="Arial" pitchFamily="34" charset="0"/>
                <a:cs typeface="Arial" pitchFamily="34" charset="0"/>
              </a:rPr>
              <a:t>Sheet</a:t>
            </a:r>
            <a:endParaRPr lang="en-US" b="1" dirty="0">
              <a:solidFill>
                <a:schemeClr val="tx2">
                  <a:satMod val="200000"/>
                </a:schemeClr>
              </a:solidFill>
              <a:latin typeface="Arial" pitchFamily="34" charset="0"/>
              <a:cs typeface="Arial" pitchFamily="34" charset="0"/>
            </a:endParaRPr>
          </a:p>
        </p:txBody>
      </p:sp>
      <p:pic>
        <p:nvPicPr>
          <p:cNvPr id="206850" name="Picture 2"/>
          <p:cNvPicPr>
            <a:picLocks noChangeAspect="1" noChangeArrowheads="1"/>
          </p:cNvPicPr>
          <p:nvPr/>
        </p:nvPicPr>
        <p:blipFill>
          <a:blip r:embed="rId3" cstate="print"/>
          <a:srcRect/>
          <a:stretch>
            <a:fillRect/>
          </a:stretch>
        </p:blipFill>
        <p:spPr bwMode="auto">
          <a:xfrm>
            <a:off x="2971800" y="152400"/>
            <a:ext cx="6086475" cy="6553200"/>
          </a:xfrm>
          <a:prstGeom prst="rect">
            <a:avLst/>
          </a:prstGeom>
          <a:noFill/>
          <a:ln w="9525">
            <a:noFill/>
            <a:miter lim="800000"/>
            <a:headEnd/>
            <a:tailEnd/>
          </a:ln>
        </p:spPr>
      </p:pic>
      <p:sp>
        <p:nvSpPr>
          <p:cNvPr id="4" name="Rectangle 3"/>
          <p:cNvSpPr/>
          <p:nvPr/>
        </p:nvSpPr>
        <p:spPr>
          <a:xfrm>
            <a:off x="2971800" y="914400"/>
            <a:ext cx="6019800" cy="152400"/>
          </a:xfrm>
          <a:prstGeom prst="rect">
            <a:avLst/>
          </a:prstGeom>
          <a:solidFill>
            <a:srgbClr val="FFFF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2971800" y="2743200"/>
            <a:ext cx="6019800" cy="152400"/>
          </a:xfrm>
          <a:prstGeom prst="rect">
            <a:avLst/>
          </a:prstGeom>
          <a:solidFill>
            <a:srgbClr val="FFFF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2971800" y="3657600"/>
            <a:ext cx="6019800" cy="152400"/>
          </a:xfrm>
          <a:prstGeom prst="rect">
            <a:avLst/>
          </a:prstGeom>
          <a:solidFill>
            <a:srgbClr val="FFFF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p:nvSpPr>
        <p:spPr>
          <a:xfrm>
            <a:off x="2971800" y="4419600"/>
            <a:ext cx="6019800" cy="152400"/>
          </a:xfrm>
          <a:prstGeom prst="rect">
            <a:avLst/>
          </a:prstGeom>
          <a:solidFill>
            <a:srgbClr val="FFFF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12763"/>
            <a:ext cx="8229600" cy="935037"/>
          </a:xfrm>
        </p:spPr>
        <p:txBody>
          <a:bodyPr/>
          <a:lstStyle/>
          <a:p>
            <a:pPr fontAlgn="auto">
              <a:spcAft>
                <a:spcPts val="0"/>
              </a:spcAft>
              <a:defRPr/>
            </a:pPr>
            <a:r>
              <a:rPr lang="en-US" b="1" dirty="0" smtClean="0">
                <a:solidFill>
                  <a:schemeClr val="tx2">
                    <a:satMod val="200000"/>
                  </a:schemeClr>
                </a:solidFill>
                <a:latin typeface="Arial" pitchFamily="34" charset="0"/>
                <a:cs typeface="Arial" pitchFamily="34" charset="0"/>
              </a:rPr>
              <a:t>Annual</a:t>
            </a:r>
            <a:br>
              <a:rPr lang="en-US" b="1" dirty="0" smtClean="0">
                <a:solidFill>
                  <a:schemeClr val="tx2">
                    <a:satMod val="200000"/>
                  </a:schemeClr>
                </a:solidFill>
                <a:latin typeface="Arial" pitchFamily="34" charset="0"/>
                <a:cs typeface="Arial" pitchFamily="34" charset="0"/>
              </a:rPr>
            </a:br>
            <a:r>
              <a:rPr lang="en-US" b="1" dirty="0" smtClean="0">
                <a:solidFill>
                  <a:schemeClr val="tx2">
                    <a:satMod val="200000"/>
                  </a:schemeClr>
                </a:solidFill>
                <a:latin typeface="Arial" pitchFamily="34" charset="0"/>
                <a:cs typeface="Arial" pitchFamily="34" charset="0"/>
              </a:rPr>
              <a:t>Income </a:t>
            </a:r>
            <a:br>
              <a:rPr lang="en-US" b="1" dirty="0" smtClean="0">
                <a:solidFill>
                  <a:schemeClr val="tx2">
                    <a:satMod val="200000"/>
                  </a:schemeClr>
                </a:solidFill>
                <a:latin typeface="Arial" pitchFamily="34" charset="0"/>
                <a:cs typeface="Arial" pitchFamily="34" charset="0"/>
              </a:rPr>
            </a:br>
            <a:r>
              <a:rPr lang="en-US" b="1" dirty="0" smtClean="0">
                <a:solidFill>
                  <a:schemeClr val="tx2">
                    <a:satMod val="200000"/>
                  </a:schemeClr>
                </a:solidFill>
                <a:latin typeface="Arial" pitchFamily="34" charset="0"/>
                <a:cs typeface="Arial" pitchFamily="34" charset="0"/>
              </a:rPr>
              <a:t>Statement </a:t>
            </a:r>
            <a:endParaRPr lang="en-US" b="1" dirty="0">
              <a:solidFill>
                <a:schemeClr val="tx2">
                  <a:satMod val="200000"/>
                </a:schemeClr>
              </a:solidFill>
              <a:latin typeface="Arial" pitchFamily="34" charset="0"/>
              <a:cs typeface="Arial" pitchFamily="34" charset="0"/>
            </a:endParaRPr>
          </a:p>
        </p:txBody>
      </p:sp>
      <p:pic>
        <p:nvPicPr>
          <p:cNvPr id="208898" name="Picture 2"/>
          <p:cNvPicPr>
            <a:picLocks noChangeAspect="1" noChangeArrowheads="1"/>
          </p:cNvPicPr>
          <p:nvPr/>
        </p:nvPicPr>
        <p:blipFill>
          <a:blip r:embed="rId2" cstate="print"/>
          <a:srcRect/>
          <a:stretch>
            <a:fillRect/>
          </a:stretch>
        </p:blipFill>
        <p:spPr bwMode="auto">
          <a:xfrm>
            <a:off x="2971800" y="152400"/>
            <a:ext cx="6061075" cy="6477000"/>
          </a:xfrm>
          <a:prstGeom prst="rect">
            <a:avLst/>
          </a:prstGeom>
          <a:noFill/>
          <a:ln w="9525">
            <a:noFill/>
            <a:miter lim="800000"/>
            <a:headEnd/>
            <a:tailEnd/>
          </a:ln>
        </p:spPr>
      </p:pic>
      <p:sp>
        <p:nvSpPr>
          <p:cNvPr id="4" name="Rectangle 3"/>
          <p:cNvSpPr/>
          <p:nvPr/>
        </p:nvSpPr>
        <p:spPr>
          <a:xfrm>
            <a:off x="2971800" y="3352800"/>
            <a:ext cx="6172200" cy="152400"/>
          </a:xfrm>
          <a:prstGeom prst="rect">
            <a:avLst/>
          </a:prstGeom>
          <a:solidFill>
            <a:srgbClr val="FFFF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2971800" y="2743200"/>
            <a:ext cx="6019800" cy="152400"/>
          </a:xfrm>
          <a:prstGeom prst="rect">
            <a:avLst/>
          </a:prstGeom>
          <a:solidFill>
            <a:srgbClr val="FFFF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p:cNvSpPr>
          <p:nvPr>
            <p:ph type="title" idx="4294967295"/>
          </p:nvPr>
        </p:nvSpPr>
        <p:spPr bwMode="auto"/>
        <p:txBody>
          <a:bodyPr wrap="square" lIns="91440" tIns="45720" rIns="91440" bIns="45720" numCol="1" anchorCtr="0" compatLnSpc="1">
            <a:prstTxWarp prst="textNoShape">
              <a:avLst/>
            </a:prstTxWarp>
          </a:bodyPr>
          <a:lstStyle/>
          <a:p>
            <a:pPr algn="ctr" fontAlgn="auto">
              <a:spcAft>
                <a:spcPts val="0"/>
              </a:spcAft>
              <a:defRPr/>
            </a:pPr>
            <a:r>
              <a:rPr lang="en-US" b="1" dirty="0" smtClean="0">
                <a:solidFill>
                  <a:schemeClr val="tx2">
                    <a:satMod val="200000"/>
                  </a:schemeClr>
                </a:solidFill>
                <a:latin typeface="Arial" pitchFamily="34" charset="0"/>
                <a:cs typeface="Arial" pitchFamily="34" charset="0"/>
              </a:rPr>
              <a:t>About Uranium</a:t>
            </a:r>
            <a:r>
              <a:rPr lang="en-US" dirty="0" smtClean="0">
                <a:solidFill>
                  <a:schemeClr val="tx2">
                    <a:satMod val="200000"/>
                  </a:schemeClr>
                </a:solidFill>
                <a:latin typeface="Arial" pitchFamily="34" charset="0"/>
                <a:cs typeface="Arial" pitchFamily="34" charset="0"/>
              </a:rPr>
              <a:t>	</a:t>
            </a:r>
          </a:p>
        </p:txBody>
      </p:sp>
      <p:sp>
        <p:nvSpPr>
          <p:cNvPr id="243715" name="Rectangle 5"/>
          <p:cNvSpPr>
            <a:spLocks/>
          </p:cNvSpPr>
          <p:nvPr/>
        </p:nvSpPr>
        <p:spPr bwMode="auto">
          <a:xfrm>
            <a:off x="914400" y="1447800"/>
            <a:ext cx="7772400" cy="4572000"/>
          </a:xfrm>
          <a:prstGeom prst="rect">
            <a:avLst/>
          </a:prstGeom>
          <a:noFill/>
          <a:ln w="9525">
            <a:noFill/>
            <a:miter lim="800000"/>
            <a:headEnd/>
            <a:tailEnd/>
          </a:ln>
        </p:spPr>
        <p:txBody>
          <a:bodyPr/>
          <a:lstStyle/>
          <a:p>
            <a:pPr marL="411163" indent="-342900" eaLnBrk="0" hangingPunct="0">
              <a:spcBef>
                <a:spcPts val="700"/>
              </a:spcBef>
              <a:buClr>
                <a:schemeClr val="tx2"/>
              </a:buClr>
              <a:buSzPct val="95000"/>
              <a:buFont typeface="Wingdings" pitchFamily="2" charset="2"/>
              <a:buChar char=""/>
            </a:pPr>
            <a:r>
              <a:rPr lang="en-US" sz="2800">
                <a:cs typeface="Arial" charset="0"/>
              </a:rPr>
              <a:t>Uranium is found usually in low concentrations so it is very volume-intensive mining</a:t>
            </a:r>
          </a:p>
          <a:p>
            <a:pPr marL="411163" indent="-342900" eaLnBrk="0" hangingPunct="0">
              <a:spcBef>
                <a:spcPts val="700"/>
              </a:spcBef>
              <a:buClr>
                <a:schemeClr val="tx2"/>
              </a:buClr>
              <a:buSzPct val="95000"/>
              <a:buFont typeface="Wingdings" pitchFamily="2" charset="2"/>
              <a:buChar char=""/>
            </a:pPr>
            <a:r>
              <a:rPr lang="en-US" sz="2800">
                <a:cs typeface="Arial" charset="0"/>
              </a:rPr>
              <a:t>It is only found in economical, given current prices, in a few areas</a:t>
            </a:r>
          </a:p>
          <a:p>
            <a:pPr marL="411163" indent="-342900" eaLnBrk="0" hangingPunct="0">
              <a:spcBef>
                <a:spcPts val="700"/>
              </a:spcBef>
              <a:buClr>
                <a:schemeClr val="tx2"/>
              </a:buClr>
              <a:buSzPct val="95000"/>
              <a:buFont typeface="Wingdings" pitchFamily="2" charset="2"/>
              <a:buChar char=""/>
            </a:pPr>
            <a:endParaRPr lang="en-US" sz="2800">
              <a:latin typeface="Corbel" pitchFamily="34" charset="0"/>
            </a:endParaRPr>
          </a:p>
        </p:txBody>
      </p:sp>
      <p:pic>
        <p:nvPicPr>
          <p:cNvPr id="243716" name="Picture 5"/>
          <p:cNvPicPr>
            <a:picLocks noChangeAspect="1" noChangeArrowheads="1"/>
          </p:cNvPicPr>
          <p:nvPr/>
        </p:nvPicPr>
        <p:blipFill>
          <a:blip r:embed="rId2" cstate="print"/>
          <a:srcRect/>
          <a:stretch>
            <a:fillRect/>
          </a:stretch>
        </p:blipFill>
        <p:spPr bwMode="auto">
          <a:xfrm>
            <a:off x="2971800" y="3886200"/>
            <a:ext cx="3048000" cy="2795588"/>
          </a:xfrm>
          <a:prstGeom prst="rect">
            <a:avLst/>
          </a:prstGeom>
          <a:noFill/>
          <a:ln w="9525">
            <a:noFill/>
            <a:miter lim="800000"/>
            <a:headEnd/>
            <a:tailEnd/>
          </a:ln>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7772400" cy="914400"/>
          </a:xfrm>
        </p:spPr>
        <p:txBody>
          <a:bodyPr/>
          <a:lstStyle/>
          <a:p>
            <a:pPr fontAlgn="auto">
              <a:spcAft>
                <a:spcPts val="0"/>
              </a:spcAft>
              <a:defRPr/>
            </a:pPr>
            <a:r>
              <a:rPr lang="en-US" b="1" dirty="0" smtClean="0">
                <a:solidFill>
                  <a:schemeClr val="tx2">
                    <a:satMod val="200000"/>
                  </a:schemeClr>
                </a:solidFill>
                <a:latin typeface="Arial" pitchFamily="34" charset="0"/>
                <a:cs typeface="Arial" pitchFamily="34" charset="0"/>
              </a:rPr>
              <a:t>2</a:t>
            </a:r>
            <a:r>
              <a:rPr lang="en-US" b="1" baseline="30000" dirty="0" smtClean="0">
                <a:solidFill>
                  <a:schemeClr val="tx2">
                    <a:satMod val="200000"/>
                  </a:schemeClr>
                </a:solidFill>
                <a:latin typeface="Arial" pitchFamily="34" charset="0"/>
                <a:cs typeface="Arial" pitchFamily="34" charset="0"/>
              </a:rPr>
              <a:t>nd</a:t>
            </a:r>
            <a:r>
              <a:rPr lang="en-US" b="1" dirty="0" smtClean="0">
                <a:solidFill>
                  <a:schemeClr val="tx2">
                    <a:satMod val="200000"/>
                  </a:schemeClr>
                </a:solidFill>
                <a:latin typeface="Arial" pitchFamily="34" charset="0"/>
                <a:cs typeface="Arial" pitchFamily="34" charset="0"/>
              </a:rPr>
              <a:t> Qtr</a:t>
            </a:r>
            <a:br>
              <a:rPr lang="en-US" b="1" dirty="0" smtClean="0">
                <a:solidFill>
                  <a:schemeClr val="tx2">
                    <a:satMod val="200000"/>
                  </a:schemeClr>
                </a:solidFill>
                <a:latin typeface="Arial" pitchFamily="34" charset="0"/>
                <a:cs typeface="Arial" pitchFamily="34" charset="0"/>
              </a:rPr>
            </a:br>
            <a:r>
              <a:rPr lang="en-US" b="1" dirty="0" smtClean="0">
                <a:solidFill>
                  <a:schemeClr val="tx2">
                    <a:satMod val="200000"/>
                  </a:schemeClr>
                </a:solidFill>
                <a:latin typeface="Arial" pitchFamily="34" charset="0"/>
                <a:cs typeface="Arial" pitchFamily="34" charset="0"/>
              </a:rPr>
              <a:t>Income </a:t>
            </a:r>
            <a:br>
              <a:rPr lang="en-US" b="1" dirty="0" smtClean="0">
                <a:solidFill>
                  <a:schemeClr val="tx2">
                    <a:satMod val="200000"/>
                  </a:schemeClr>
                </a:solidFill>
                <a:latin typeface="Arial" pitchFamily="34" charset="0"/>
                <a:cs typeface="Arial" pitchFamily="34" charset="0"/>
              </a:rPr>
            </a:br>
            <a:r>
              <a:rPr lang="en-US" b="1" dirty="0" smtClean="0">
                <a:solidFill>
                  <a:schemeClr val="tx2">
                    <a:satMod val="200000"/>
                  </a:schemeClr>
                </a:solidFill>
                <a:latin typeface="Arial" pitchFamily="34" charset="0"/>
                <a:cs typeface="Arial" pitchFamily="34" charset="0"/>
              </a:rPr>
              <a:t>Statement</a:t>
            </a:r>
            <a:endParaRPr lang="en-US" b="1" dirty="0">
              <a:solidFill>
                <a:schemeClr val="tx2">
                  <a:satMod val="200000"/>
                </a:schemeClr>
              </a:solidFill>
              <a:latin typeface="Arial" pitchFamily="34" charset="0"/>
              <a:cs typeface="Arial" pitchFamily="34" charset="0"/>
            </a:endParaRPr>
          </a:p>
        </p:txBody>
      </p:sp>
      <p:pic>
        <p:nvPicPr>
          <p:cNvPr id="209922" name="Picture 2"/>
          <p:cNvPicPr>
            <a:picLocks noChangeAspect="1" noChangeArrowheads="1"/>
          </p:cNvPicPr>
          <p:nvPr/>
        </p:nvPicPr>
        <p:blipFill>
          <a:blip r:embed="rId2" cstate="print"/>
          <a:srcRect/>
          <a:stretch>
            <a:fillRect/>
          </a:stretch>
        </p:blipFill>
        <p:spPr bwMode="auto">
          <a:xfrm>
            <a:off x="2971800" y="381000"/>
            <a:ext cx="6053138" cy="6248400"/>
          </a:xfrm>
          <a:prstGeom prst="rect">
            <a:avLst/>
          </a:prstGeom>
          <a:noFill/>
          <a:ln w="9525">
            <a:noFill/>
            <a:miter lim="800000"/>
            <a:headEnd/>
            <a:tailEnd/>
          </a:ln>
        </p:spPr>
      </p:pic>
      <p:sp>
        <p:nvSpPr>
          <p:cNvPr id="4" name="Rectangle 3"/>
          <p:cNvSpPr/>
          <p:nvPr/>
        </p:nvSpPr>
        <p:spPr>
          <a:xfrm>
            <a:off x="2971800" y="1219200"/>
            <a:ext cx="6172200" cy="152400"/>
          </a:xfrm>
          <a:prstGeom prst="rect">
            <a:avLst/>
          </a:prstGeom>
          <a:solidFill>
            <a:srgbClr val="FFFF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2971800" y="3124200"/>
            <a:ext cx="6019800" cy="152400"/>
          </a:xfrm>
          <a:prstGeom prst="rect">
            <a:avLst/>
          </a:prstGeom>
          <a:solidFill>
            <a:srgbClr val="FFFF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2971800" y="3429000"/>
            <a:ext cx="6019800" cy="152400"/>
          </a:xfrm>
          <a:prstGeom prst="rect">
            <a:avLst/>
          </a:prstGeom>
          <a:solidFill>
            <a:srgbClr val="FFFF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914400"/>
          </a:xfrm>
        </p:spPr>
        <p:txBody>
          <a:bodyPr/>
          <a:lstStyle/>
          <a:p>
            <a:pPr fontAlgn="auto">
              <a:spcAft>
                <a:spcPts val="0"/>
              </a:spcAft>
              <a:defRPr/>
            </a:pPr>
            <a:r>
              <a:rPr lang="en-US" b="1" dirty="0" smtClean="0">
                <a:solidFill>
                  <a:schemeClr val="tx2">
                    <a:satMod val="200000"/>
                  </a:schemeClr>
                </a:solidFill>
                <a:latin typeface="Arial" pitchFamily="34" charset="0"/>
                <a:cs typeface="Arial" pitchFamily="34" charset="0"/>
              </a:rPr>
              <a:t>3</a:t>
            </a:r>
            <a:r>
              <a:rPr lang="en-US" b="1" baseline="30000" dirty="0" smtClean="0">
                <a:solidFill>
                  <a:schemeClr val="tx2">
                    <a:satMod val="200000"/>
                  </a:schemeClr>
                </a:solidFill>
                <a:latin typeface="Arial" pitchFamily="34" charset="0"/>
                <a:cs typeface="Arial" pitchFamily="34" charset="0"/>
              </a:rPr>
              <a:t>rd</a:t>
            </a:r>
            <a:r>
              <a:rPr lang="en-US" b="1" dirty="0" smtClean="0">
                <a:solidFill>
                  <a:schemeClr val="tx2">
                    <a:satMod val="200000"/>
                  </a:schemeClr>
                </a:solidFill>
                <a:latin typeface="Arial" pitchFamily="34" charset="0"/>
                <a:cs typeface="Arial" pitchFamily="34" charset="0"/>
              </a:rPr>
              <a:t> Quarter</a:t>
            </a:r>
            <a:br>
              <a:rPr lang="en-US" b="1" dirty="0" smtClean="0">
                <a:solidFill>
                  <a:schemeClr val="tx2">
                    <a:satMod val="200000"/>
                  </a:schemeClr>
                </a:solidFill>
                <a:latin typeface="Arial" pitchFamily="34" charset="0"/>
                <a:cs typeface="Arial" pitchFamily="34" charset="0"/>
              </a:rPr>
            </a:br>
            <a:r>
              <a:rPr lang="en-US" b="1" dirty="0" smtClean="0">
                <a:solidFill>
                  <a:schemeClr val="tx2">
                    <a:satMod val="200000"/>
                  </a:schemeClr>
                </a:solidFill>
                <a:latin typeface="Arial" pitchFamily="34" charset="0"/>
                <a:cs typeface="Arial" pitchFamily="34" charset="0"/>
              </a:rPr>
              <a:t>Income </a:t>
            </a:r>
            <a:br>
              <a:rPr lang="en-US" b="1" dirty="0" smtClean="0">
                <a:solidFill>
                  <a:schemeClr val="tx2">
                    <a:satMod val="200000"/>
                  </a:schemeClr>
                </a:solidFill>
                <a:latin typeface="Arial" pitchFamily="34" charset="0"/>
                <a:cs typeface="Arial" pitchFamily="34" charset="0"/>
              </a:rPr>
            </a:br>
            <a:r>
              <a:rPr lang="en-US" b="1" dirty="0" smtClean="0">
                <a:solidFill>
                  <a:schemeClr val="tx2">
                    <a:satMod val="200000"/>
                  </a:schemeClr>
                </a:solidFill>
                <a:latin typeface="Arial" pitchFamily="34" charset="0"/>
                <a:cs typeface="Arial" pitchFamily="34" charset="0"/>
              </a:rPr>
              <a:t>Statement</a:t>
            </a:r>
            <a:endParaRPr lang="en-US" b="1" dirty="0">
              <a:solidFill>
                <a:schemeClr val="tx2">
                  <a:satMod val="200000"/>
                </a:schemeClr>
              </a:solidFill>
              <a:latin typeface="Arial" pitchFamily="34" charset="0"/>
              <a:cs typeface="Arial" pitchFamily="34" charset="0"/>
            </a:endParaRPr>
          </a:p>
        </p:txBody>
      </p:sp>
      <p:pic>
        <p:nvPicPr>
          <p:cNvPr id="210946" name="Picture 2"/>
          <p:cNvPicPr>
            <a:picLocks noChangeAspect="1" noChangeArrowheads="1"/>
          </p:cNvPicPr>
          <p:nvPr/>
        </p:nvPicPr>
        <p:blipFill>
          <a:blip r:embed="rId2" cstate="print"/>
          <a:srcRect/>
          <a:stretch>
            <a:fillRect/>
          </a:stretch>
        </p:blipFill>
        <p:spPr bwMode="auto">
          <a:xfrm>
            <a:off x="3276600" y="0"/>
            <a:ext cx="5826125" cy="6705600"/>
          </a:xfrm>
          <a:prstGeom prst="rect">
            <a:avLst/>
          </a:prstGeom>
          <a:noFill/>
          <a:ln w="9525">
            <a:noFill/>
            <a:miter lim="800000"/>
            <a:headEnd/>
            <a:tailEnd/>
          </a:ln>
        </p:spPr>
      </p:pic>
      <p:sp>
        <p:nvSpPr>
          <p:cNvPr id="4" name="Rectangle 3"/>
          <p:cNvSpPr/>
          <p:nvPr/>
        </p:nvSpPr>
        <p:spPr>
          <a:xfrm>
            <a:off x="3276600" y="838200"/>
            <a:ext cx="5867400" cy="152400"/>
          </a:xfrm>
          <a:prstGeom prst="rect">
            <a:avLst/>
          </a:prstGeom>
          <a:solidFill>
            <a:srgbClr val="FFFF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3276600" y="2514600"/>
            <a:ext cx="5867400" cy="152400"/>
          </a:xfrm>
          <a:prstGeom prst="rect">
            <a:avLst/>
          </a:prstGeom>
          <a:solidFill>
            <a:srgbClr val="FFFF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p:nvSpPr>
        <p:spPr>
          <a:xfrm>
            <a:off x="3276600" y="2362200"/>
            <a:ext cx="5867400" cy="152400"/>
          </a:xfrm>
          <a:prstGeom prst="rect">
            <a:avLst/>
          </a:prstGeom>
          <a:solidFill>
            <a:srgbClr val="FFFF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7772400" cy="914400"/>
          </a:xfrm>
        </p:spPr>
        <p:txBody>
          <a:bodyPr/>
          <a:lstStyle/>
          <a:p>
            <a:pPr fontAlgn="auto">
              <a:spcAft>
                <a:spcPts val="0"/>
              </a:spcAft>
              <a:defRPr/>
            </a:pPr>
            <a:r>
              <a:rPr lang="en-US" b="1" dirty="0" smtClean="0">
                <a:solidFill>
                  <a:schemeClr val="tx2">
                    <a:satMod val="200000"/>
                  </a:schemeClr>
                </a:solidFill>
                <a:latin typeface="Arial" pitchFamily="34" charset="0"/>
                <a:cs typeface="Arial" pitchFamily="34" charset="0"/>
              </a:rPr>
              <a:t>Annual</a:t>
            </a:r>
            <a:br>
              <a:rPr lang="en-US" b="1" dirty="0" smtClean="0">
                <a:solidFill>
                  <a:schemeClr val="tx2">
                    <a:satMod val="200000"/>
                  </a:schemeClr>
                </a:solidFill>
                <a:latin typeface="Arial" pitchFamily="34" charset="0"/>
                <a:cs typeface="Arial" pitchFamily="34" charset="0"/>
              </a:rPr>
            </a:br>
            <a:r>
              <a:rPr lang="en-US" b="1" dirty="0" smtClean="0">
                <a:solidFill>
                  <a:schemeClr val="tx2">
                    <a:satMod val="200000"/>
                  </a:schemeClr>
                </a:solidFill>
                <a:latin typeface="Arial" pitchFamily="34" charset="0"/>
                <a:cs typeface="Arial" pitchFamily="34" charset="0"/>
              </a:rPr>
              <a:t>Statement</a:t>
            </a:r>
            <a:br>
              <a:rPr lang="en-US" b="1" dirty="0" smtClean="0">
                <a:solidFill>
                  <a:schemeClr val="tx2">
                    <a:satMod val="200000"/>
                  </a:schemeClr>
                </a:solidFill>
                <a:latin typeface="Arial" pitchFamily="34" charset="0"/>
                <a:cs typeface="Arial" pitchFamily="34" charset="0"/>
              </a:rPr>
            </a:br>
            <a:r>
              <a:rPr lang="en-US" b="1" dirty="0" smtClean="0">
                <a:solidFill>
                  <a:schemeClr val="tx2">
                    <a:satMod val="200000"/>
                  </a:schemeClr>
                </a:solidFill>
                <a:latin typeface="Arial" pitchFamily="34" charset="0"/>
                <a:cs typeface="Arial" pitchFamily="34" charset="0"/>
              </a:rPr>
              <a:t>of CF</a:t>
            </a:r>
            <a:endParaRPr lang="en-US" b="1" dirty="0">
              <a:solidFill>
                <a:schemeClr val="tx2">
                  <a:satMod val="200000"/>
                </a:schemeClr>
              </a:solidFill>
              <a:latin typeface="Arial" pitchFamily="34" charset="0"/>
              <a:cs typeface="Arial" pitchFamily="34" charset="0"/>
            </a:endParaRPr>
          </a:p>
        </p:txBody>
      </p:sp>
      <p:pic>
        <p:nvPicPr>
          <p:cNvPr id="211970" name="Picture 2"/>
          <p:cNvPicPr>
            <a:picLocks noChangeAspect="1" noChangeArrowheads="1"/>
          </p:cNvPicPr>
          <p:nvPr/>
        </p:nvPicPr>
        <p:blipFill>
          <a:blip r:embed="rId3" cstate="print"/>
          <a:srcRect/>
          <a:stretch>
            <a:fillRect/>
          </a:stretch>
        </p:blipFill>
        <p:spPr bwMode="auto">
          <a:xfrm>
            <a:off x="3429000" y="152400"/>
            <a:ext cx="5607050" cy="6553200"/>
          </a:xfrm>
          <a:prstGeom prst="rect">
            <a:avLst/>
          </a:prstGeom>
          <a:noFill/>
          <a:ln w="9525">
            <a:noFill/>
            <a:miter lim="800000"/>
            <a:headEnd/>
            <a:tailEnd/>
          </a:ln>
        </p:spPr>
      </p:pic>
      <p:sp>
        <p:nvSpPr>
          <p:cNvPr id="4" name="Rectangle 3"/>
          <p:cNvSpPr/>
          <p:nvPr/>
        </p:nvSpPr>
        <p:spPr>
          <a:xfrm>
            <a:off x="3429000" y="3048000"/>
            <a:ext cx="5486400" cy="152400"/>
          </a:xfrm>
          <a:prstGeom prst="rect">
            <a:avLst/>
          </a:prstGeom>
          <a:solidFill>
            <a:srgbClr val="FFFF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3429000" y="5105400"/>
            <a:ext cx="5562600" cy="152400"/>
          </a:xfrm>
          <a:prstGeom prst="rect">
            <a:avLst/>
          </a:prstGeom>
          <a:solidFill>
            <a:srgbClr val="FFFF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3429000" y="6477000"/>
            <a:ext cx="5486400" cy="152400"/>
          </a:xfrm>
          <a:prstGeom prst="rect">
            <a:avLst/>
          </a:prstGeom>
          <a:solidFill>
            <a:srgbClr val="FFFF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7772400" cy="914400"/>
          </a:xfrm>
        </p:spPr>
        <p:txBody>
          <a:bodyPr/>
          <a:lstStyle/>
          <a:p>
            <a:pPr fontAlgn="auto">
              <a:spcAft>
                <a:spcPts val="0"/>
              </a:spcAft>
              <a:defRPr/>
            </a:pPr>
            <a:r>
              <a:rPr lang="en-US" b="1" dirty="0" smtClean="0">
                <a:solidFill>
                  <a:schemeClr val="tx2">
                    <a:satMod val="200000"/>
                  </a:schemeClr>
                </a:solidFill>
                <a:latin typeface="Arial" pitchFamily="34" charset="0"/>
                <a:cs typeface="Arial" pitchFamily="34" charset="0"/>
              </a:rPr>
              <a:t>2</a:t>
            </a:r>
            <a:r>
              <a:rPr lang="en-US" b="1" baseline="30000" dirty="0" smtClean="0">
                <a:solidFill>
                  <a:schemeClr val="tx2">
                    <a:satMod val="200000"/>
                  </a:schemeClr>
                </a:solidFill>
                <a:latin typeface="Arial" pitchFamily="34" charset="0"/>
                <a:cs typeface="Arial" pitchFamily="34" charset="0"/>
              </a:rPr>
              <a:t>nd</a:t>
            </a:r>
            <a:r>
              <a:rPr lang="en-US" b="1" dirty="0" smtClean="0">
                <a:solidFill>
                  <a:schemeClr val="tx2">
                    <a:satMod val="200000"/>
                  </a:schemeClr>
                </a:solidFill>
                <a:latin typeface="Arial" pitchFamily="34" charset="0"/>
                <a:cs typeface="Arial" pitchFamily="34" charset="0"/>
              </a:rPr>
              <a:t> Quarter</a:t>
            </a:r>
            <a:br>
              <a:rPr lang="en-US" b="1" dirty="0" smtClean="0">
                <a:solidFill>
                  <a:schemeClr val="tx2">
                    <a:satMod val="200000"/>
                  </a:schemeClr>
                </a:solidFill>
                <a:latin typeface="Arial" pitchFamily="34" charset="0"/>
                <a:cs typeface="Arial" pitchFamily="34" charset="0"/>
              </a:rPr>
            </a:br>
            <a:r>
              <a:rPr lang="en-US" b="1" dirty="0" smtClean="0">
                <a:solidFill>
                  <a:schemeClr val="tx2">
                    <a:satMod val="200000"/>
                  </a:schemeClr>
                </a:solidFill>
                <a:latin typeface="Arial" pitchFamily="34" charset="0"/>
                <a:cs typeface="Arial" pitchFamily="34" charset="0"/>
              </a:rPr>
              <a:t>Statement</a:t>
            </a:r>
            <a:br>
              <a:rPr lang="en-US" b="1" dirty="0" smtClean="0">
                <a:solidFill>
                  <a:schemeClr val="tx2">
                    <a:satMod val="200000"/>
                  </a:schemeClr>
                </a:solidFill>
                <a:latin typeface="Arial" pitchFamily="34" charset="0"/>
                <a:cs typeface="Arial" pitchFamily="34" charset="0"/>
              </a:rPr>
            </a:br>
            <a:r>
              <a:rPr lang="en-US" b="1" dirty="0" smtClean="0">
                <a:solidFill>
                  <a:schemeClr val="tx2">
                    <a:satMod val="200000"/>
                  </a:schemeClr>
                </a:solidFill>
                <a:latin typeface="Arial" pitchFamily="34" charset="0"/>
                <a:cs typeface="Arial" pitchFamily="34" charset="0"/>
              </a:rPr>
              <a:t>of CF</a:t>
            </a:r>
            <a:endParaRPr lang="en-US" b="1" dirty="0">
              <a:solidFill>
                <a:schemeClr val="tx2">
                  <a:satMod val="200000"/>
                </a:schemeClr>
              </a:solidFill>
              <a:latin typeface="Arial" pitchFamily="34" charset="0"/>
              <a:cs typeface="Arial" pitchFamily="34" charset="0"/>
            </a:endParaRPr>
          </a:p>
        </p:txBody>
      </p:sp>
      <p:pic>
        <p:nvPicPr>
          <p:cNvPr id="214018" name="Picture 2"/>
          <p:cNvPicPr>
            <a:picLocks noChangeAspect="1" noChangeArrowheads="1"/>
          </p:cNvPicPr>
          <p:nvPr/>
        </p:nvPicPr>
        <p:blipFill>
          <a:blip r:embed="rId2" cstate="print"/>
          <a:srcRect/>
          <a:stretch>
            <a:fillRect/>
          </a:stretch>
        </p:blipFill>
        <p:spPr bwMode="auto">
          <a:xfrm>
            <a:off x="3048000" y="117475"/>
            <a:ext cx="5943600" cy="6572250"/>
          </a:xfrm>
          <a:prstGeom prst="rect">
            <a:avLst/>
          </a:prstGeom>
          <a:noFill/>
          <a:ln w="9525">
            <a:noFill/>
            <a:miter lim="800000"/>
            <a:headEnd/>
            <a:tailEnd/>
          </a:ln>
        </p:spPr>
      </p:pic>
      <p:sp>
        <p:nvSpPr>
          <p:cNvPr id="5" name="Rectangle 4"/>
          <p:cNvSpPr/>
          <p:nvPr/>
        </p:nvSpPr>
        <p:spPr>
          <a:xfrm>
            <a:off x="3048000" y="1447800"/>
            <a:ext cx="5867400" cy="152400"/>
          </a:xfrm>
          <a:prstGeom prst="rect">
            <a:avLst/>
          </a:prstGeom>
          <a:solidFill>
            <a:srgbClr val="FFFF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3048000" y="2667000"/>
            <a:ext cx="5943600" cy="152400"/>
          </a:xfrm>
          <a:prstGeom prst="rect">
            <a:avLst/>
          </a:prstGeom>
          <a:solidFill>
            <a:srgbClr val="FFFF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flipV="1">
            <a:off x="3048000" y="3733800"/>
            <a:ext cx="5943600" cy="304800"/>
          </a:xfrm>
          <a:prstGeom prst="rect">
            <a:avLst/>
          </a:prstGeom>
          <a:solidFill>
            <a:srgbClr val="FFFF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p:nvSpPr>
        <p:spPr>
          <a:xfrm>
            <a:off x="3048000" y="4953000"/>
            <a:ext cx="5943600" cy="152400"/>
          </a:xfrm>
          <a:prstGeom prst="rect">
            <a:avLst/>
          </a:prstGeom>
          <a:solidFill>
            <a:srgbClr val="FFFF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7772400" cy="914400"/>
          </a:xfrm>
        </p:spPr>
        <p:txBody>
          <a:bodyPr/>
          <a:lstStyle/>
          <a:p>
            <a:pPr fontAlgn="auto">
              <a:spcAft>
                <a:spcPts val="0"/>
              </a:spcAft>
              <a:defRPr/>
            </a:pPr>
            <a:r>
              <a:rPr lang="en-US" b="1" dirty="0" smtClean="0">
                <a:solidFill>
                  <a:schemeClr val="tx2">
                    <a:satMod val="200000"/>
                  </a:schemeClr>
                </a:solidFill>
                <a:latin typeface="Arial" pitchFamily="34" charset="0"/>
                <a:cs typeface="Arial" pitchFamily="34" charset="0"/>
              </a:rPr>
              <a:t>3</a:t>
            </a:r>
            <a:r>
              <a:rPr lang="en-US" b="1" baseline="30000" dirty="0" smtClean="0">
                <a:solidFill>
                  <a:schemeClr val="tx2">
                    <a:satMod val="200000"/>
                  </a:schemeClr>
                </a:solidFill>
                <a:latin typeface="Arial" pitchFamily="34" charset="0"/>
                <a:cs typeface="Arial" pitchFamily="34" charset="0"/>
              </a:rPr>
              <a:t>rd</a:t>
            </a:r>
            <a:r>
              <a:rPr lang="en-US" b="1" dirty="0" smtClean="0">
                <a:solidFill>
                  <a:schemeClr val="tx2">
                    <a:satMod val="200000"/>
                  </a:schemeClr>
                </a:solidFill>
                <a:latin typeface="Arial" pitchFamily="34" charset="0"/>
                <a:cs typeface="Arial" pitchFamily="34" charset="0"/>
              </a:rPr>
              <a:t> Quarter</a:t>
            </a:r>
            <a:br>
              <a:rPr lang="en-US" b="1" dirty="0" smtClean="0">
                <a:solidFill>
                  <a:schemeClr val="tx2">
                    <a:satMod val="200000"/>
                  </a:schemeClr>
                </a:solidFill>
                <a:latin typeface="Arial" pitchFamily="34" charset="0"/>
                <a:cs typeface="Arial" pitchFamily="34" charset="0"/>
              </a:rPr>
            </a:br>
            <a:r>
              <a:rPr lang="en-US" b="1" dirty="0" smtClean="0">
                <a:solidFill>
                  <a:schemeClr val="tx2">
                    <a:satMod val="200000"/>
                  </a:schemeClr>
                </a:solidFill>
                <a:latin typeface="Arial" pitchFamily="34" charset="0"/>
                <a:cs typeface="Arial" pitchFamily="34" charset="0"/>
              </a:rPr>
              <a:t>Statement</a:t>
            </a:r>
            <a:br>
              <a:rPr lang="en-US" b="1" dirty="0" smtClean="0">
                <a:solidFill>
                  <a:schemeClr val="tx2">
                    <a:satMod val="200000"/>
                  </a:schemeClr>
                </a:solidFill>
                <a:latin typeface="Arial" pitchFamily="34" charset="0"/>
                <a:cs typeface="Arial" pitchFamily="34" charset="0"/>
              </a:rPr>
            </a:br>
            <a:r>
              <a:rPr lang="en-US" b="1" dirty="0" smtClean="0">
                <a:solidFill>
                  <a:schemeClr val="tx2">
                    <a:satMod val="200000"/>
                  </a:schemeClr>
                </a:solidFill>
                <a:latin typeface="Arial" pitchFamily="34" charset="0"/>
                <a:cs typeface="Arial" pitchFamily="34" charset="0"/>
              </a:rPr>
              <a:t>of CF</a:t>
            </a:r>
            <a:endParaRPr lang="en-US" b="1" dirty="0">
              <a:solidFill>
                <a:schemeClr val="tx2">
                  <a:satMod val="200000"/>
                </a:schemeClr>
              </a:solidFill>
              <a:latin typeface="Arial" pitchFamily="34" charset="0"/>
              <a:cs typeface="Arial" pitchFamily="34" charset="0"/>
            </a:endParaRPr>
          </a:p>
        </p:txBody>
      </p:sp>
      <p:pic>
        <p:nvPicPr>
          <p:cNvPr id="215042" name="Picture 2"/>
          <p:cNvPicPr>
            <a:picLocks noChangeAspect="1" noChangeArrowheads="1"/>
          </p:cNvPicPr>
          <p:nvPr/>
        </p:nvPicPr>
        <p:blipFill>
          <a:blip r:embed="rId2" cstate="print"/>
          <a:srcRect/>
          <a:stretch>
            <a:fillRect/>
          </a:stretch>
        </p:blipFill>
        <p:spPr bwMode="auto">
          <a:xfrm>
            <a:off x="3352800" y="93663"/>
            <a:ext cx="5791200" cy="6764337"/>
          </a:xfrm>
          <a:prstGeom prst="rect">
            <a:avLst/>
          </a:prstGeom>
          <a:noFill/>
          <a:ln w="9525">
            <a:noFill/>
            <a:miter lim="800000"/>
            <a:headEnd/>
            <a:tailEnd/>
          </a:ln>
        </p:spPr>
      </p:pic>
      <p:sp>
        <p:nvSpPr>
          <p:cNvPr id="12" name="Rectangle 11"/>
          <p:cNvSpPr/>
          <p:nvPr/>
        </p:nvSpPr>
        <p:spPr>
          <a:xfrm>
            <a:off x="3352800" y="914400"/>
            <a:ext cx="5943600" cy="152400"/>
          </a:xfrm>
          <a:prstGeom prst="rect">
            <a:avLst/>
          </a:prstGeom>
          <a:solidFill>
            <a:srgbClr val="FFFF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ectangle 12"/>
          <p:cNvSpPr/>
          <p:nvPr/>
        </p:nvSpPr>
        <p:spPr>
          <a:xfrm>
            <a:off x="3352800" y="1676400"/>
            <a:ext cx="5943600" cy="152400"/>
          </a:xfrm>
          <a:prstGeom prst="rect">
            <a:avLst/>
          </a:prstGeom>
          <a:solidFill>
            <a:srgbClr val="FFFF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ectangle 14"/>
          <p:cNvSpPr/>
          <p:nvPr/>
        </p:nvSpPr>
        <p:spPr>
          <a:xfrm>
            <a:off x="3352800" y="2590800"/>
            <a:ext cx="5943600" cy="152400"/>
          </a:xfrm>
          <a:prstGeom prst="rect">
            <a:avLst/>
          </a:prstGeom>
          <a:solidFill>
            <a:srgbClr val="FFFF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7772400" cy="914400"/>
          </a:xfrm>
        </p:spPr>
        <p:txBody>
          <a:bodyPr/>
          <a:lstStyle/>
          <a:p>
            <a:pPr algn="ctr" fontAlgn="auto">
              <a:spcAft>
                <a:spcPts val="0"/>
              </a:spcAft>
              <a:defRPr/>
            </a:pPr>
            <a:r>
              <a:rPr lang="en-US" b="1" dirty="0" smtClean="0">
                <a:solidFill>
                  <a:schemeClr val="tx2">
                    <a:satMod val="200000"/>
                  </a:schemeClr>
                </a:solidFill>
                <a:latin typeface="Arial" pitchFamily="34" charset="0"/>
                <a:cs typeface="Arial" pitchFamily="34" charset="0"/>
              </a:rPr>
              <a:t>Recommendation</a:t>
            </a:r>
            <a:r>
              <a:rPr lang="en-US" dirty="0" smtClean="0">
                <a:solidFill>
                  <a:schemeClr val="tx2">
                    <a:satMod val="200000"/>
                  </a:schemeClr>
                </a:solidFill>
              </a:rPr>
              <a:t/>
            </a:r>
            <a:br>
              <a:rPr lang="en-US" dirty="0" smtClean="0">
                <a:solidFill>
                  <a:schemeClr val="tx2">
                    <a:satMod val="200000"/>
                  </a:schemeClr>
                </a:solidFill>
              </a:rPr>
            </a:br>
            <a:r>
              <a:rPr lang="en-US" dirty="0" smtClean="0">
                <a:solidFill>
                  <a:schemeClr val="tx2">
                    <a:satMod val="200000"/>
                  </a:schemeClr>
                </a:solidFill>
              </a:rPr>
              <a:t/>
            </a:r>
            <a:br>
              <a:rPr lang="en-US" dirty="0" smtClean="0">
                <a:solidFill>
                  <a:schemeClr val="tx2">
                    <a:satMod val="200000"/>
                  </a:schemeClr>
                </a:solidFill>
              </a:rPr>
            </a:br>
            <a:endParaRPr lang="en-US" dirty="0">
              <a:solidFill>
                <a:schemeClr val="tx2">
                  <a:satMod val="200000"/>
                </a:schemeClr>
              </a:solidFill>
            </a:endParaRPr>
          </a:p>
        </p:txBody>
      </p:sp>
      <p:sp>
        <p:nvSpPr>
          <p:cNvPr id="4" name="Title 1"/>
          <p:cNvSpPr txBox="1">
            <a:spLocks/>
          </p:cNvSpPr>
          <p:nvPr/>
        </p:nvSpPr>
        <p:spPr>
          <a:xfrm>
            <a:off x="838200" y="3276600"/>
            <a:ext cx="7772400" cy="914400"/>
          </a:xfrm>
          <a:prstGeom prst="rect">
            <a:avLst/>
          </a:prstGeom>
        </p:spPr>
        <p:txBody>
          <a:bodyPr/>
          <a:lstStyle/>
          <a:p>
            <a:pPr algn="ctr" fontAlgn="auto">
              <a:spcAft>
                <a:spcPts val="0"/>
              </a:spcAft>
              <a:defRPr/>
            </a:pPr>
            <a:r>
              <a:rPr lang="en-US" sz="4800" b="1" spc="-100" dirty="0">
                <a:solidFill>
                  <a:srgbClr val="FFFF00"/>
                </a:solidFill>
                <a:latin typeface="Arial" pitchFamily="34" charset="0"/>
                <a:ea typeface="+mj-ea"/>
                <a:cs typeface="Arial" pitchFamily="34" charset="0"/>
              </a:rPr>
              <a:t>Hold</a:t>
            </a:r>
            <a:r>
              <a:rPr lang="en-US" sz="4000" spc="-100" dirty="0">
                <a:solidFill>
                  <a:schemeClr val="tx2">
                    <a:satMod val="200000"/>
                  </a:schemeClr>
                </a:solidFill>
                <a:latin typeface="+mj-lt"/>
                <a:ea typeface="+mj-ea"/>
                <a:cs typeface="+mj-cs"/>
              </a:rPr>
              <a:t/>
            </a:r>
            <a:br>
              <a:rPr lang="en-US" sz="4000" spc="-100" dirty="0">
                <a:solidFill>
                  <a:schemeClr val="tx2">
                    <a:satMod val="200000"/>
                  </a:schemeClr>
                </a:solidFill>
                <a:latin typeface="+mj-lt"/>
                <a:ea typeface="+mj-ea"/>
                <a:cs typeface="+mj-cs"/>
              </a:rPr>
            </a:br>
            <a:r>
              <a:rPr lang="en-US" sz="4000" spc="-100" dirty="0">
                <a:solidFill>
                  <a:schemeClr val="tx2">
                    <a:satMod val="200000"/>
                  </a:schemeClr>
                </a:solidFill>
                <a:latin typeface="+mj-lt"/>
                <a:ea typeface="+mj-ea"/>
                <a:cs typeface="+mj-cs"/>
              </a:rPr>
              <a:t/>
            </a:r>
            <a:br>
              <a:rPr lang="en-US" sz="4000" spc="-100" dirty="0">
                <a:solidFill>
                  <a:schemeClr val="tx2">
                    <a:satMod val="200000"/>
                  </a:schemeClr>
                </a:solidFill>
                <a:latin typeface="+mj-lt"/>
                <a:ea typeface="+mj-ea"/>
                <a:cs typeface="+mj-cs"/>
              </a:rPr>
            </a:br>
            <a:endParaRPr lang="en-US" sz="4000" spc="-100" dirty="0">
              <a:solidFill>
                <a:schemeClr val="tx2">
                  <a:satMod val="200000"/>
                </a:schemeClr>
              </a:solidFill>
              <a:latin typeface="+mj-lt"/>
              <a:ea typeface="+mj-ea"/>
              <a:cs typeface="+mj-cs"/>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p:cNvSpPr>
          <p:nvPr>
            <p:ph type="title" idx="4294967295"/>
          </p:nvPr>
        </p:nvSpPr>
        <p:spPr bwMode="auto"/>
        <p:txBody>
          <a:bodyPr wrap="square" lIns="91440" tIns="45720" rIns="91440" bIns="45720" numCol="1" anchorCtr="0" compatLnSpc="1">
            <a:prstTxWarp prst="textNoShape">
              <a:avLst/>
            </a:prstTxWarp>
          </a:bodyPr>
          <a:lstStyle/>
          <a:p>
            <a:pPr algn="ctr">
              <a:defRPr/>
            </a:pPr>
            <a:r>
              <a:rPr lang="en-US" b="1" dirty="0" smtClean="0">
                <a:latin typeface="Arial" pitchFamily="34" charset="0"/>
                <a:cs typeface="Arial" pitchFamily="34" charset="0"/>
              </a:rPr>
              <a:t>Major Uranium Producers</a:t>
            </a:r>
          </a:p>
        </p:txBody>
      </p:sp>
      <p:pic>
        <p:nvPicPr>
          <p:cNvPr id="244739" name="Picture 4"/>
          <p:cNvPicPr>
            <a:picLocks noChangeAspect="1" noChangeArrowheads="1"/>
          </p:cNvPicPr>
          <p:nvPr/>
        </p:nvPicPr>
        <p:blipFill>
          <a:blip r:embed="rId3" cstate="print"/>
          <a:srcRect/>
          <a:stretch>
            <a:fillRect/>
          </a:stretch>
        </p:blipFill>
        <p:spPr bwMode="auto">
          <a:xfrm>
            <a:off x="2514600" y="1905000"/>
            <a:ext cx="4191000" cy="4079875"/>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p:cNvSpPr>
          <p:nvPr>
            <p:ph type="title" idx="4294967295"/>
          </p:nvPr>
        </p:nvSpPr>
        <p:spPr bwMode="auto"/>
        <p:txBody>
          <a:bodyPr wrap="square" lIns="91440" tIns="45720" rIns="91440" bIns="45720" numCol="1" anchorCtr="0" compatLnSpc="1">
            <a:prstTxWarp prst="textNoShape">
              <a:avLst/>
            </a:prstTxWarp>
          </a:bodyPr>
          <a:lstStyle/>
          <a:p>
            <a:pPr algn="ctr" fontAlgn="auto">
              <a:spcAft>
                <a:spcPts val="0"/>
              </a:spcAft>
              <a:defRPr/>
            </a:pPr>
            <a:r>
              <a:rPr lang="en-US" b="1" dirty="0" smtClean="0">
                <a:solidFill>
                  <a:schemeClr val="tx2">
                    <a:satMod val="200000"/>
                  </a:schemeClr>
                </a:solidFill>
                <a:latin typeface="Arial" pitchFamily="34" charset="0"/>
                <a:cs typeface="Arial" pitchFamily="34" charset="0"/>
              </a:rPr>
              <a:t>Mining Uranium</a:t>
            </a:r>
          </a:p>
        </p:txBody>
      </p:sp>
      <p:sp>
        <p:nvSpPr>
          <p:cNvPr id="246787" name="Rectangle 3"/>
          <p:cNvSpPr>
            <a:spLocks noGrp="1"/>
          </p:cNvSpPr>
          <p:nvPr>
            <p:ph type="body" idx="4294967295"/>
          </p:nvPr>
        </p:nvSpPr>
        <p:spPr/>
        <p:txBody>
          <a:bodyPr/>
          <a:lstStyle/>
          <a:p>
            <a:r>
              <a:rPr lang="en-US" sz="2600" smtClean="0">
                <a:latin typeface="Arial" charset="0"/>
                <a:cs typeface="Arial" charset="0"/>
              </a:rPr>
              <a:t> Mined using: </a:t>
            </a:r>
          </a:p>
          <a:p>
            <a:pPr lvl="1"/>
            <a:r>
              <a:rPr lang="en-US" sz="2200" smtClean="0">
                <a:latin typeface="Arial" charset="0"/>
                <a:cs typeface="Arial" charset="0"/>
              </a:rPr>
              <a:t>Open Pit</a:t>
            </a:r>
          </a:p>
          <a:p>
            <a:pPr lvl="1"/>
            <a:r>
              <a:rPr lang="en-US" sz="2200" smtClean="0">
                <a:latin typeface="Arial" charset="0"/>
                <a:cs typeface="Arial" charset="0"/>
              </a:rPr>
              <a:t>Shaft Mining</a:t>
            </a:r>
          </a:p>
          <a:p>
            <a:pPr lvl="1"/>
            <a:r>
              <a:rPr lang="en-US" sz="2200" smtClean="0">
                <a:latin typeface="Arial" charset="0"/>
                <a:cs typeface="Arial" charset="0"/>
              </a:rPr>
              <a:t>Heap Leaching</a:t>
            </a:r>
          </a:p>
          <a:p>
            <a:pPr lvl="1"/>
            <a:r>
              <a:rPr lang="en-US" sz="2200" smtClean="0">
                <a:latin typeface="Arial" charset="0"/>
                <a:cs typeface="Arial" charset="0"/>
              </a:rPr>
              <a:t>Solution Mining</a:t>
            </a:r>
          </a:p>
          <a:p>
            <a:pPr lvl="1">
              <a:buFont typeface="Wingdings" pitchFamily="2" charset="2"/>
              <a:buNone/>
            </a:pPr>
            <a:endParaRPr lang="en-US" sz="2200" smtClean="0">
              <a:latin typeface="Arial" charset="0"/>
              <a:cs typeface="Arial" charset="0"/>
            </a:endParaRPr>
          </a:p>
          <a:p>
            <a:r>
              <a:rPr lang="en-US" sz="2400" smtClean="0">
                <a:latin typeface="Arial" charset="0"/>
                <a:cs typeface="Arial" charset="0"/>
              </a:rPr>
              <a:t>Uranium is generally used for nuclear power plants</a:t>
            </a:r>
          </a:p>
          <a:p>
            <a:r>
              <a:rPr lang="en-US" sz="2400" smtClean="0">
                <a:latin typeface="Arial" charset="0"/>
                <a:cs typeface="Arial" charset="0"/>
              </a:rPr>
              <a:t>Uranium is required to be processed</a:t>
            </a:r>
          </a:p>
          <a:p>
            <a:pPr lvl="1"/>
            <a:r>
              <a:rPr lang="en-US" sz="2000" smtClean="0">
                <a:latin typeface="Arial" charset="0"/>
                <a:cs typeface="Arial" charset="0"/>
              </a:rPr>
              <a:t>Grinding into a uniform granulate then chemically treated to form “yellow cake” which is sold on the market as U3O8</a:t>
            </a:r>
          </a:p>
          <a:p>
            <a:pPr lvl="1">
              <a:buFont typeface="Wingdings" pitchFamily="2" charset="2"/>
              <a:buNone/>
            </a:pPr>
            <a:endParaRPr lang="en-US" sz="2200" smtClean="0"/>
          </a:p>
          <a:p>
            <a:pPr lvl="1">
              <a:buFont typeface="Wingdings" pitchFamily="2" charset="2"/>
              <a:buNone/>
            </a:pPr>
            <a:endParaRPr lang="en-US" sz="2200" smtClean="0"/>
          </a:p>
          <a:p>
            <a:pPr lvl="1">
              <a:buFont typeface="Wingdings" pitchFamily="2" charset="2"/>
              <a:buNone/>
            </a:pPr>
            <a:endParaRPr lang="en-US" sz="2200" smtClean="0"/>
          </a:p>
          <a:p>
            <a:pPr lvl="1">
              <a:buFont typeface="Wingdings" pitchFamily="2" charset="2"/>
              <a:buNone/>
            </a:pPr>
            <a:endParaRPr lang="en-US" sz="2200" smtClean="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p:cNvSpPr>
          <p:nvPr>
            <p:ph type="title" idx="4294967295"/>
          </p:nvPr>
        </p:nvSpPr>
        <p:spPr bwMode="auto"/>
        <p:txBody>
          <a:bodyPr wrap="square" lIns="91440" tIns="45720" rIns="91440" bIns="45720" numCol="1" anchorCtr="0" compatLnSpc="1">
            <a:prstTxWarp prst="textNoShape">
              <a:avLst/>
            </a:prstTxWarp>
          </a:bodyPr>
          <a:lstStyle/>
          <a:p>
            <a:pPr algn="ctr" fontAlgn="auto">
              <a:spcAft>
                <a:spcPts val="0"/>
              </a:spcAft>
              <a:defRPr/>
            </a:pPr>
            <a:r>
              <a:rPr lang="en-US" b="1" dirty="0" smtClean="0">
                <a:solidFill>
                  <a:schemeClr val="tx2">
                    <a:satMod val="200000"/>
                  </a:schemeClr>
                </a:solidFill>
                <a:latin typeface="Arial" pitchFamily="34" charset="0"/>
                <a:cs typeface="Arial" pitchFamily="34" charset="0"/>
              </a:rPr>
              <a:t>Uranium Price</a:t>
            </a:r>
          </a:p>
        </p:txBody>
      </p:sp>
      <p:pic>
        <p:nvPicPr>
          <p:cNvPr id="248835" name="Picture 6"/>
          <p:cNvPicPr>
            <a:picLocks noGrp="1" noChangeAspect="1" noChangeArrowheads="1"/>
          </p:cNvPicPr>
          <p:nvPr>
            <p:ph type="body" idx="4294967295"/>
          </p:nvPr>
        </p:nvPicPr>
        <p:blipFill>
          <a:blip r:embed="rId2" cstate="print"/>
          <a:srcRect/>
          <a:stretch>
            <a:fillRect/>
          </a:stretch>
        </p:blipFill>
        <p:spPr>
          <a:xfrm>
            <a:off x="2133600" y="2057400"/>
            <a:ext cx="5486400" cy="3227388"/>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3"/>
          <p:cNvSpPr>
            <a:spLocks noGrp="1"/>
          </p:cNvSpPr>
          <p:nvPr>
            <p:ph type="body" idx="4294967295"/>
          </p:nvPr>
        </p:nvSpPr>
        <p:spPr>
          <a:xfrm>
            <a:off x="762000" y="762000"/>
            <a:ext cx="7772400" cy="4572000"/>
          </a:xfrm>
        </p:spPr>
        <p:txBody>
          <a:bodyPr/>
          <a:lstStyle/>
          <a:p>
            <a:pPr algn="ctr">
              <a:buFont typeface="Wingdings" pitchFamily="2" charset="2"/>
              <a:buNone/>
            </a:pPr>
            <a:endParaRPr lang="en-US" smtClean="0"/>
          </a:p>
          <a:p>
            <a:pPr>
              <a:buFont typeface="Wingdings" pitchFamily="2" charset="2"/>
              <a:buNone/>
            </a:pPr>
            <a:endParaRPr lang="en-US" smtClean="0"/>
          </a:p>
          <a:p>
            <a:pPr>
              <a:buFont typeface="Wingdings" pitchFamily="2" charset="2"/>
              <a:buNone/>
            </a:pPr>
            <a:endParaRPr lang="en-US" smtClean="0"/>
          </a:p>
          <a:p>
            <a:pPr algn="ctr">
              <a:buFont typeface="Wingdings" pitchFamily="2" charset="2"/>
              <a:buNone/>
            </a:pPr>
            <a:r>
              <a:rPr lang="en-US" sz="4000" smtClean="0">
                <a:latin typeface="Arial" charset="0"/>
                <a:cs typeface="Arial" charset="0"/>
              </a:rPr>
              <a:t>Industry Overview</a:t>
            </a:r>
          </a:p>
          <a:p>
            <a:pPr>
              <a:buFont typeface="Wingdings" pitchFamily="2" charset="2"/>
              <a:buNone/>
            </a:pPr>
            <a:endParaRPr lang="en-US" smtClean="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p:cNvSpPr>
          <p:nvPr>
            <p:ph type="title" idx="4294967295"/>
          </p:nvPr>
        </p:nvSpPr>
        <p:spPr bwMode="auto">
          <a:xfrm>
            <a:off x="914400" y="381000"/>
            <a:ext cx="7772400" cy="914400"/>
          </a:xfrm>
        </p:spPr>
        <p:txBody>
          <a:bodyPr wrap="square" lIns="91440" tIns="45720" rIns="91440" bIns="45720" numCol="1" anchorCtr="0" compatLnSpc="1">
            <a:prstTxWarp prst="textNoShape">
              <a:avLst/>
            </a:prstTxWarp>
          </a:bodyPr>
          <a:lstStyle/>
          <a:p>
            <a:pPr algn="ctr" fontAlgn="auto">
              <a:spcAft>
                <a:spcPts val="0"/>
              </a:spcAft>
              <a:defRPr/>
            </a:pPr>
            <a:r>
              <a:rPr lang="en-US" b="1" dirty="0" smtClean="0">
                <a:solidFill>
                  <a:schemeClr val="tx2">
                    <a:satMod val="200000"/>
                  </a:schemeClr>
                </a:solidFill>
                <a:latin typeface="Arial" pitchFamily="34" charset="0"/>
                <a:cs typeface="Arial" pitchFamily="34" charset="0"/>
              </a:rPr>
              <a:t>World Reserves</a:t>
            </a:r>
          </a:p>
        </p:txBody>
      </p:sp>
      <p:pic>
        <p:nvPicPr>
          <p:cNvPr id="249859" name="Picture 4"/>
          <p:cNvPicPr>
            <a:picLocks noChangeAspect="1" noChangeArrowheads="1"/>
          </p:cNvPicPr>
          <p:nvPr/>
        </p:nvPicPr>
        <p:blipFill>
          <a:blip r:embed="rId2" cstate="print"/>
          <a:srcRect/>
          <a:stretch>
            <a:fillRect/>
          </a:stretch>
        </p:blipFill>
        <p:spPr bwMode="auto">
          <a:xfrm>
            <a:off x="1219200" y="1143000"/>
            <a:ext cx="4572000" cy="2928938"/>
          </a:xfrm>
          <a:prstGeom prst="rect">
            <a:avLst/>
          </a:prstGeom>
          <a:noFill/>
          <a:ln w="9525">
            <a:noFill/>
            <a:miter lim="800000"/>
            <a:headEnd/>
            <a:tailEnd/>
          </a:ln>
        </p:spPr>
      </p:pic>
      <p:pic>
        <p:nvPicPr>
          <p:cNvPr id="249860" name="Picture 5"/>
          <p:cNvPicPr>
            <a:picLocks noChangeAspect="1" noChangeArrowheads="1"/>
          </p:cNvPicPr>
          <p:nvPr/>
        </p:nvPicPr>
        <p:blipFill>
          <a:blip r:embed="rId3" cstate="print"/>
          <a:srcRect/>
          <a:stretch>
            <a:fillRect/>
          </a:stretch>
        </p:blipFill>
        <p:spPr bwMode="auto">
          <a:xfrm>
            <a:off x="2819400" y="4114800"/>
            <a:ext cx="5791200" cy="2598738"/>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p:cNvSpPr>
          <p:nvPr>
            <p:ph type="title" idx="4294967295"/>
          </p:nvPr>
        </p:nvSpPr>
        <p:spPr bwMode="auto"/>
        <p:txBody>
          <a:bodyPr wrap="square" lIns="91440" tIns="45720" rIns="91440" bIns="45720" numCol="1" anchorCtr="0" compatLnSpc="1">
            <a:prstTxWarp prst="textNoShape">
              <a:avLst/>
            </a:prstTxWarp>
          </a:bodyPr>
          <a:lstStyle/>
          <a:p>
            <a:pPr algn="ctr"/>
            <a:r>
              <a:rPr lang="en-US" b="1" dirty="0" smtClean="0">
                <a:latin typeface="Arial" charset="0"/>
              </a:rPr>
              <a:t>Grade of Global Uranium</a:t>
            </a:r>
          </a:p>
        </p:txBody>
      </p:sp>
      <p:pic>
        <p:nvPicPr>
          <p:cNvPr id="250883" name="Picture 3"/>
          <p:cNvPicPr>
            <a:picLocks noGrp="1" noChangeAspect="1" noChangeArrowheads="1"/>
          </p:cNvPicPr>
          <p:nvPr>
            <p:ph type="body" idx="4294967295"/>
          </p:nvPr>
        </p:nvPicPr>
        <p:blipFill>
          <a:blip r:embed="rId2" cstate="print"/>
          <a:srcRect/>
          <a:stretch>
            <a:fillRect/>
          </a:stretch>
        </p:blipFill>
        <p:spPr>
          <a:xfrm>
            <a:off x="914400" y="1524000"/>
            <a:ext cx="7772400" cy="4572000"/>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fontAlgn="auto">
              <a:spcAft>
                <a:spcPts val="0"/>
              </a:spcAft>
              <a:defRPr/>
            </a:pPr>
            <a:r>
              <a:rPr lang="en-US" b="1" dirty="0" smtClean="0">
                <a:solidFill>
                  <a:schemeClr val="tx2">
                    <a:satMod val="200000"/>
                  </a:schemeClr>
                </a:solidFill>
                <a:latin typeface="Arial" pitchFamily="34" charset="0"/>
                <a:cs typeface="Arial" pitchFamily="34" charset="0"/>
              </a:rPr>
              <a:t>Coal</a:t>
            </a:r>
            <a:endParaRPr lang="en-US" b="1" dirty="0">
              <a:solidFill>
                <a:schemeClr val="tx2">
                  <a:satMod val="200000"/>
                </a:schemeClr>
              </a:solidFill>
              <a:latin typeface="Arial" pitchFamily="34" charset="0"/>
              <a:cs typeface="Arial" pitchFamily="34" charset="0"/>
            </a:endParaRPr>
          </a:p>
        </p:txBody>
      </p:sp>
      <p:pic>
        <p:nvPicPr>
          <p:cNvPr id="3" name="Picture 2"/>
          <p:cNvPicPr>
            <a:picLocks noChangeAspect="1" noChangeArrowheads="1"/>
          </p:cNvPicPr>
          <p:nvPr/>
        </p:nvPicPr>
        <p:blipFill>
          <a:blip r:embed="rId2" cstate="print"/>
          <a:srcRect/>
          <a:stretch>
            <a:fillRect/>
          </a:stretch>
        </p:blipFill>
        <p:spPr bwMode="auto">
          <a:xfrm>
            <a:off x="6324600" y="4800600"/>
            <a:ext cx="1851025" cy="1295400"/>
          </a:xfrm>
          <a:prstGeom prst="rect">
            <a:avLst/>
          </a:prstGeom>
          <a:noFill/>
          <a:ln w="9525">
            <a:noFill/>
            <a:miter lim="800000"/>
            <a:headEnd/>
            <a:tailEnd/>
          </a:ln>
          <a:effectLst>
            <a:outerShdw blurRad="50800" dist="38100" dir="5400000" sx="103000" sy="103000" algn="t" rotWithShape="0">
              <a:schemeClr val="tx1">
                <a:alpha val="38000"/>
              </a:schemeClr>
            </a:outerShdw>
          </a:effectLst>
        </p:spPr>
      </p:pic>
      <p:pic>
        <p:nvPicPr>
          <p:cNvPr id="4" name="Picture 3"/>
          <p:cNvPicPr>
            <a:picLocks noChangeAspect="1" noChangeArrowheads="1"/>
          </p:cNvPicPr>
          <p:nvPr/>
        </p:nvPicPr>
        <p:blipFill>
          <a:blip r:embed="rId3" cstate="print"/>
          <a:srcRect/>
          <a:stretch>
            <a:fillRect/>
          </a:stretch>
        </p:blipFill>
        <p:spPr bwMode="auto">
          <a:xfrm>
            <a:off x="762000" y="1752600"/>
            <a:ext cx="4495800" cy="3675063"/>
          </a:xfrm>
          <a:prstGeom prst="rect">
            <a:avLst/>
          </a:prstGeom>
          <a:noFill/>
          <a:ln w="9525">
            <a:noFill/>
            <a:miter lim="800000"/>
            <a:headEnd/>
            <a:tailEnd/>
          </a:ln>
          <a:effectLst>
            <a:outerShdw blurRad="50800" dist="50800" dir="5400000" sx="102000" sy="102000" algn="ctr" rotWithShape="0">
              <a:schemeClr val="tx1">
                <a:alpha val="74000"/>
              </a:schemeClr>
            </a:outerShdw>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fontAlgn="auto">
              <a:spcAft>
                <a:spcPts val="0"/>
              </a:spcAft>
              <a:defRPr/>
            </a:pPr>
            <a:r>
              <a:rPr lang="en-US" b="1" dirty="0" smtClean="0">
                <a:solidFill>
                  <a:schemeClr val="tx2">
                    <a:satMod val="200000"/>
                  </a:schemeClr>
                </a:solidFill>
                <a:latin typeface="Arial" pitchFamily="34" charset="0"/>
                <a:cs typeface="Arial" pitchFamily="34" charset="0"/>
              </a:rPr>
              <a:t>Coal</a:t>
            </a:r>
            <a:endParaRPr lang="en-US" b="1" dirty="0">
              <a:solidFill>
                <a:schemeClr val="tx2">
                  <a:satMod val="200000"/>
                </a:schemeClr>
              </a:solidFill>
              <a:latin typeface="Arial" pitchFamily="34" charset="0"/>
              <a:cs typeface="Arial" pitchFamily="34" charset="0"/>
            </a:endParaRPr>
          </a:p>
        </p:txBody>
      </p:sp>
      <p:sp>
        <p:nvSpPr>
          <p:cNvPr id="37890" name="Content Placeholder 2"/>
          <p:cNvSpPr>
            <a:spLocks noGrp="1"/>
          </p:cNvSpPr>
          <p:nvPr>
            <p:ph idx="1"/>
          </p:nvPr>
        </p:nvSpPr>
        <p:spPr/>
        <p:txBody>
          <a:bodyPr/>
          <a:lstStyle/>
          <a:p>
            <a:r>
              <a:rPr lang="en-US" sz="2400" smtClean="0">
                <a:latin typeface="Arial" charset="0"/>
                <a:cs typeface="Arial" charset="0"/>
              </a:rPr>
              <a:t>Readily combustible sedimentary rock; fossil fuel</a:t>
            </a:r>
          </a:p>
          <a:p>
            <a:r>
              <a:rPr lang="en-US" sz="2400" smtClean="0">
                <a:latin typeface="Arial" charset="0"/>
                <a:cs typeface="Arial" charset="0"/>
              </a:rPr>
              <a:t>Black (or brownish-black) </a:t>
            </a:r>
          </a:p>
          <a:p>
            <a:r>
              <a:rPr lang="en-US" sz="2400" smtClean="0">
                <a:latin typeface="Arial" charset="0"/>
                <a:cs typeface="Arial" charset="0"/>
              </a:rPr>
              <a:t>Occurs in rock strata</a:t>
            </a:r>
          </a:p>
          <a:p>
            <a:pPr lvl="1"/>
            <a:r>
              <a:rPr lang="en-US" sz="2400" smtClean="0">
                <a:latin typeface="Arial" charset="0"/>
                <a:cs typeface="Arial" charset="0"/>
              </a:rPr>
              <a:t>In layers or veins called coal beds or coal seams</a:t>
            </a:r>
          </a:p>
          <a:p>
            <a:r>
              <a:rPr lang="en-US" sz="2400" smtClean="0">
                <a:latin typeface="Arial" charset="0"/>
                <a:cs typeface="Arial" charset="0"/>
              </a:rPr>
              <a:t>Mining methods: modern surface mining and underground mining</a:t>
            </a:r>
          </a:p>
          <a:p>
            <a:r>
              <a:rPr lang="en-US" sz="2400" smtClean="0">
                <a:latin typeface="Arial" charset="0"/>
                <a:cs typeface="Arial" charset="0"/>
              </a:rPr>
              <a:t>Comprised mainly of carbon</a:t>
            </a:r>
          </a:p>
          <a:p>
            <a:pPr lvl="1"/>
            <a:r>
              <a:rPr lang="en-US" sz="2400" smtClean="0">
                <a:latin typeface="Arial" charset="0"/>
                <a:cs typeface="Arial" charset="0"/>
              </a:rPr>
              <a:t>Formed over time as plant matter settles in layers at the bottom of bodies of water; covered by sediment and metamorphoses into coal</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fontAlgn="auto">
              <a:spcAft>
                <a:spcPts val="0"/>
              </a:spcAft>
              <a:defRPr/>
            </a:pPr>
            <a:r>
              <a:rPr lang="en-US" b="1" dirty="0" smtClean="0">
                <a:solidFill>
                  <a:schemeClr val="tx2">
                    <a:satMod val="200000"/>
                  </a:schemeClr>
                </a:solidFill>
                <a:latin typeface="Arial" pitchFamily="34" charset="0"/>
                <a:cs typeface="Arial" pitchFamily="34" charset="0"/>
              </a:rPr>
              <a:t>Important Types of Coal</a:t>
            </a:r>
            <a:endParaRPr lang="en-US" b="1" dirty="0">
              <a:solidFill>
                <a:schemeClr val="tx2">
                  <a:satMod val="200000"/>
                </a:schemeClr>
              </a:solidFill>
              <a:latin typeface="Arial" pitchFamily="34" charset="0"/>
              <a:cs typeface="Arial" pitchFamily="34" charset="0"/>
            </a:endParaRPr>
          </a:p>
        </p:txBody>
      </p:sp>
      <p:graphicFrame>
        <p:nvGraphicFramePr>
          <p:cNvPr id="5" name="Content Placeholder 4"/>
          <p:cNvGraphicFramePr>
            <a:graphicFrameLocks noGrp="1"/>
          </p:cNvGraphicFramePr>
          <p:nvPr>
            <p:ph idx="1"/>
          </p:nvPr>
        </p:nvGraphicFramePr>
        <p:xfrm>
          <a:off x="609600" y="1447800"/>
          <a:ext cx="8229600"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fontAlgn="auto">
              <a:spcAft>
                <a:spcPts val="0"/>
              </a:spcAft>
              <a:defRPr/>
            </a:pPr>
            <a:r>
              <a:rPr lang="en-US" sz="3500" b="1" dirty="0" smtClean="0">
                <a:solidFill>
                  <a:schemeClr val="tx2">
                    <a:satMod val="200000"/>
                  </a:schemeClr>
                </a:solidFill>
                <a:latin typeface="Arial" pitchFamily="34" charset="0"/>
                <a:cs typeface="Arial" pitchFamily="34" charset="0"/>
              </a:rPr>
              <a:t>World Coal Production (by region)</a:t>
            </a:r>
            <a:endParaRPr lang="en-US" sz="3500" b="1" dirty="0">
              <a:solidFill>
                <a:schemeClr val="tx2">
                  <a:satMod val="200000"/>
                </a:schemeClr>
              </a:solidFill>
              <a:latin typeface="Arial" pitchFamily="34" charset="0"/>
              <a:cs typeface="Arial" pitchFamily="34" charset="0"/>
            </a:endParaRPr>
          </a:p>
        </p:txBody>
      </p:sp>
      <p:pic>
        <p:nvPicPr>
          <p:cNvPr id="40962" name="Picture 2"/>
          <p:cNvPicPr>
            <a:picLocks noChangeAspect="1" noChangeArrowheads="1"/>
          </p:cNvPicPr>
          <p:nvPr/>
        </p:nvPicPr>
        <p:blipFill>
          <a:blip r:embed="rId3" cstate="print"/>
          <a:srcRect/>
          <a:stretch>
            <a:fillRect/>
          </a:stretch>
        </p:blipFill>
        <p:spPr bwMode="auto">
          <a:xfrm>
            <a:off x="1447800" y="1524000"/>
            <a:ext cx="3581400" cy="4953000"/>
          </a:xfrm>
          <a:prstGeom prst="rect">
            <a:avLst/>
          </a:prstGeom>
          <a:noFill/>
          <a:ln w="9525">
            <a:noFill/>
            <a:miter lim="800000"/>
            <a:headEnd/>
            <a:tailEnd/>
          </a:ln>
        </p:spPr>
      </p:pic>
      <p:sp>
        <p:nvSpPr>
          <p:cNvPr id="40963" name="TextBox 4"/>
          <p:cNvSpPr txBox="1">
            <a:spLocks noChangeArrowheads="1"/>
          </p:cNvSpPr>
          <p:nvPr/>
        </p:nvSpPr>
        <p:spPr bwMode="auto">
          <a:xfrm>
            <a:off x="5867400" y="2971800"/>
            <a:ext cx="2209800" cy="1754188"/>
          </a:xfrm>
          <a:prstGeom prst="rect">
            <a:avLst/>
          </a:prstGeom>
          <a:noFill/>
          <a:ln w="9525">
            <a:noFill/>
            <a:miter lim="800000"/>
            <a:headEnd/>
            <a:tailEnd/>
          </a:ln>
        </p:spPr>
        <p:txBody>
          <a:bodyPr>
            <a:spAutoFit/>
          </a:bodyPr>
          <a:lstStyle/>
          <a:p>
            <a:r>
              <a:rPr lang="en-US" b="1" dirty="0">
                <a:latin typeface="Corbel" pitchFamily="34" charset="0"/>
              </a:rPr>
              <a:t>Units:   </a:t>
            </a:r>
            <a:r>
              <a:rPr lang="en-US" dirty="0">
                <a:latin typeface="Corbel" pitchFamily="34" charset="0"/>
              </a:rPr>
              <a:t>quadrillion Btu (British thermal unit ~ approximate amount needed to heat 1 pound of water  1 °F)</a:t>
            </a:r>
          </a:p>
        </p:txBody>
      </p:sp>
      <p:sp>
        <p:nvSpPr>
          <p:cNvPr id="40964" name="TextBox 5"/>
          <p:cNvSpPr txBox="1">
            <a:spLocks noChangeArrowheads="1"/>
          </p:cNvSpPr>
          <p:nvPr/>
        </p:nvSpPr>
        <p:spPr bwMode="auto">
          <a:xfrm>
            <a:off x="1828800" y="6324600"/>
            <a:ext cx="3505200" cy="246063"/>
          </a:xfrm>
          <a:prstGeom prst="rect">
            <a:avLst/>
          </a:prstGeom>
          <a:noFill/>
          <a:ln w="9525">
            <a:noFill/>
            <a:miter lim="800000"/>
            <a:headEnd/>
            <a:tailEnd/>
          </a:ln>
        </p:spPr>
        <p:txBody>
          <a:bodyPr>
            <a:spAutoFit/>
          </a:bodyPr>
          <a:lstStyle/>
          <a:p>
            <a:r>
              <a:rPr lang="en-US" sz="1000">
                <a:latin typeface="Corbel" pitchFamily="34" charset="0"/>
              </a:rPr>
              <a:t>Source: </a:t>
            </a:r>
            <a:r>
              <a:rPr lang="en-US" sz="1000" b="1">
                <a:latin typeface="Corbel" pitchFamily="34" charset="0"/>
              </a:rPr>
              <a:t>U.S. Energy Information Administration</a:t>
            </a:r>
            <a:endParaRPr lang="en-US" sz="1000">
              <a:latin typeface="Corbel"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fontAlgn="auto">
              <a:spcAft>
                <a:spcPts val="0"/>
              </a:spcAft>
              <a:defRPr/>
            </a:pPr>
            <a:r>
              <a:rPr lang="en-US" b="1" dirty="0" smtClean="0">
                <a:solidFill>
                  <a:schemeClr val="tx2">
                    <a:satMod val="200000"/>
                  </a:schemeClr>
                </a:solidFill>
                <a:latin typeface="Arial" pitchFamily="34" charset="0"/>
                <a:cs typeface="Arial" pitchFamily="34" charset="0"/>
              </a:rPr>
              <a:t>World Coal Consumption</a:t>
            </a:r>
            <a:endParaRPr lang="en-US" b="1" dirty="0">
              <a:solidFill>
                <a:schemeClr val="tx2">
                  <a:satMod val="200000"/>
                </a:schemeClr>
              </a:solidFill>
              <a:latin typeface="Arial" pitchFamily="34" charset="0"/>
              <a:cs typeface="Arial" pitchFamily="34" charset="0"/>
            </a:endParaRPr>
          </a:p>
        </p:txBody>
      </p:sp>
      <p:pic>
        <p:nvPicPr>
          <p:cNvPr id="43010" name="Picture 2"/>
          <p:cNvPicPr>
            <a:picLocks noChangeAspect="1" noChangeArrowheads="1"/>
          </p:cNvPicPr>
          <p:nvPr/>
        </p:nvPicPr>
        <p:blipFill>
          <a:blip r:embed="rId3" cstate="print"/>
          <a:srcRect/>
          <a:stretch>
            <a:fillRect/>
          </a:stretch>
        </p:blipFill>
        <p:spPr bwMode="auto">
          <a:xfrm>
            <a:off x="762000" y="1600200"/>
            <a:ext cx="3648075" cy="2981325"/>
          </a:xfrm>
          <a:prstGeom prst="rect">
            <a:avLst/>
          </a:prstGeom>
          <a:noFill/>
          <a:ln w="9525">
            <a:noFill/>
            <a:miter lim="800000"/>
            <a:headEnd/>
            <a:tailEnd/>
          </a:ln>
        </p:spPr>
      </p:pic>
      <p:pic>
        <p:nvPicPr>
          <p:cNvPr id="43011" name="Picture 3"/>
          <p:cNvPicPr>
            <a:picLocks noChangeAspect="1" noChangeArrowheads="1"/>
          </p:cNvPicPr>
          <p:nvPr/>
        </p:nvPicPr>
        <p:blipFill>
          <a:blip r:embed="rId4" cstate="print"/>
          <a:srcRect/>
          <a:stretch>
            <a:fillRect/>
          </a:stretch>
        </p:blipFill>
        <p:spPr bwMode="auto">
          <a:xfrm>
            <a:off x="4924425" y="3571875"/>
            <a:ext cx="3762375" cy="2981325"/>
          </a:xfrm>
          <a:prstGeom prst="rect">
            <a:avLst/>
          </a:prstGeom>
          <a:noFill/>
          <a:ln w="9525">
            <a:noFill/>
            <a:miter lim="800000"/>
            <a:headEnd/>
            <a:tailEnd/>
          </a:ln>
        </p:spPr>
      </p:pic>
      <p:sp>
        <p:nvSpPr>
          <p:cNvPr id="43012" name="TextBox 6"/>
          <p:cNvSpPr txBox="1">
            <a:spLocks noChangeArrowheads="1"/>
          </p:cNvSpPr>
          <p:nvPr/>
        </p:nvSpPr>
        <p:spPr bwMode="auto">
          <a:xfrm>
            <a:off x="838200" y="4572000"/>
            <a:ext cx="3505200" cy="246063"/>
          </a:xfrm>
          <a:prstGeom prst="rect">
            <a:avLst/>
          </a:prstGeom>
          <a:noFill/>
          <a:ln w="9525">
            <a:noFill/>
            <a:miter lim="800000"/>
            <a:headEnd/>
            <a:tailEnd/>
          </a:ln>
        </p:spPr>
        <p:txBody>
          <a:bodyPr>
            <a:spAutoFit/>
          </a:bodyPr>
          <a:lstStyle/>
          <a:p>
            <a:r>
              <a:rPr lang="en-US" sz="1000">
                <a:latin typeface="Corbel" pitchFamily="34" charset="0"/>
              </a:rPr>
              <a:t>Source: </a:t>
            </a:r>
            <a:r>
              <a:rPr lang="en-US" sz="1000" b="1">
                <a:latin typeface="Corbel" pitchFamily="34" charset="0"/>
              </a:rPr>
              <a:t>U.S. Energy Information Administration</a:t>
            </a:r>
            <a:endParaRPr lang="en-US" sz="1000">
              <a:latin typeface="Corbel" pitchFamily="34" charset="0"/>
            </a:endParaRPr>
          </a:p>
        </p:txBody>
      </p:sp>
      <p:sp>
        <p:nvSpPr>
          <p:cNvPr id="43013" name="TextBox 7"/>
          <p:cNvSpPr txBox="1">
            <a:spLocks noChangeArrowheads="1"/>
          </p:cNvSpPr>
          <p:nvPr/>
        </p:nvSpPr>
        <p:spPr bwMode="auto">
          <a:xfrm>
            <a:off x="5029200" y="6553200"/>
            <a:ext cx="3505200" cy="246063"/>
          </a:xfrm>
          <a:prstGeom prst="rect">
            <a:avLst/>
          </a:prstGeom>
          <a:noFill/>
          <a:ln w="9525">
            <a:noFill/>
            <a:miter lim="800000"/>
            <a:headEnd/>
            <a:tailEnd/>
          </a:ln>
        </p:spPr>
        <p:txBody>
          <a:bodyPr>
            <a:spAutoFit/>
          </a:bodyPr>
          <a:lstStyle/>
          <a:p>
            <a:r>
              <a:rPr lang="en-US" sz="1000">
                <a:latin typeface="Corbel" pitchFamily="34" charset="0"/>
              </a:rPr>
              <a:t>Source: </a:t>
            </a:r>
            <a:r>
              <a:rPr lang="en-US" sz="1000" b="1">
                <a:latin typeface="Corbel" pitchFamily="34" charset="0"/>
              </a:rPr>
              <a:t>U.S. Energy Information Administration</a:t>
            </a:r>
            <a:endParaRPr lang="en-US" sz="1000">
              <a:latin typeface="Corbel"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12763"/>
            <a:ext cx="8077200" cy="914400"/>
          </a:xfrm>
        </p:spPr>
        <p:txBody>
          <a:bodyPr/>
          <a:lstStyle/>
          <a:p>
            <a:pPr algn="ctr" fontAlgn="auto">
              <a:spcAft>
                <a:spcPts val="0"/>
              </a:spcAft>
              <a:defRPr/>
            </a:pPr>
            <a:r>
              <a:rPr lang="en-US" b="1" dirty="0" smtClean="0">
                <a:solidFill>
                  <a:schemeClr val="tx2">
                    <a:satMod val="200000"/>
                  </a:schemeClr>
                </a:solidFill>
                <a:latin typeface="Arial" pitchFamily="34" charset="0"/>
                <a:cs typeface="Arial" pitchFamily="34" charset="0"/>
              </a:rPr>
              <a:t>World Recoverable Coal Reserves</a:t>
            </a:r>
            <a:endParaRPr lang="en-US" b="1" dirty="0">
              <a:solidFill>
                <a:schemeClr val="tx2">
                  <a:satMod val="200000"/>
                </a:schemeClr>
              </a:solidFill>
              <a:latin typeface="Arial" pitchFamily="34" charset="0"/>
              <a:cs typeface="Arial" pitchFamily="34" charset="0"/>
            </a:endParaRPr>
          </a:p>
        </p:txBody>
      </p:sp>
      <p:sp>
        <p:nvSpPr>
          <p:cNvPr id="45058" name="TextBox 2"/>
          <p:cNvSpPr txBox="1">
            <a:spLocks noChangeArrowheads="1"/>
          </p:cNvSpPr>
          <p:nvPr/>
        </p:nvSpPr>
        <p:spPr bwMode="auto">
          <a:xfrm>
            <a:off x="1143000" y="1371600"/>
            <a:ext cx="5715000" cy="646113"/>
          </a:xfrm>
          <a:prstGeom prst="rect">
            <a:avLst/>
          </a:prstGeom>
          <a:noFill/>
          <a:ln w="9525">
            <a:noFill/>
            <a:miter lim="800000"/>
            <a:headEnd/>
            <a:tailEnd/>
          </a:ln>
        </p:spPr>
        <p:txBody>
          <a:bodyPr>
            <a:spAutoFit/>
          </a:bodyPr>
          <a:lstStyle/>
          <a:p>
            <a:r>
              <a:rPr lang="en-US">
                <a:latin typeface="Corbel" pitchFamily="34" charset="0"/>
              </a:rPr>
              <a:t>-as of January 1, 2008</a:t>
            </a:r>
          </a:p>
          <a:p>
            <a:r>
              <a:rPr lang="en-US">
                <a:latin typeface="Corbel" pitchFamily="34" charset="0"/>
              </a:rPr>
              <a:t>-unit of measurement: billion short tons</a:t>
            </a:r>
          </a:p>
        </p:txBody>
      </p:sp>
      <p:pic>
        <p:nvPicPr>
          <p:cNvPr id="45059" name="Picture 2"/>
          <p:cNvPicPr>
            <a:picLocks noChangeAspect="1" noChangeArrowheads="1"/>
          </p:cNvPicPr>
          <p:nvPr/>
        </p:nvPicPr>
        <p:blipFill>
          <a:blip r:embed="rId3" cstate="print"/>
          <a:srcRect/>
          <a:stretch>
            <a:fillRect/>
          </a:stretch>
        </p:blipFill>
        <p:spPr bwMode="auto">
          <a:xfrm>
            <a:off x="838200" y="2438400"/>
            <a:ext cx="7562850" cy="3724275"/>
          </a:xfrm>
          <a:prstGeom prst="rect">
            <a:avLst/>
          </a:prstGeom>
          <a:noFill/>
          <a:ln w="9525">
            <a:noFill/>
            <a:miter lim="800000"/>
            <a:headEnd/>
            <a:tailEnd/>
          </a:ln>
        </p:spPr>
      </p:pic>
      <p:sp>
        <p:nvSpPr>
          <p:cNvPr id="45060" name="TextBox 4"/>
          <p:cNvSpPr txBox="1">
            <a:spLocks noChangeArrowheads="1"/>
          </p:cNvSpPr>
          <p:nvPr/>
        </p:nvSpPr>
        <p:spPr bwMode="auto">
          <a:xfrm>
            <a:off x="990600" y="6172200"/>
            <a:ext cx="3505200" cy="246063"/>
          </a:xfrm>
          <a:prstGeom prst="rect">
            <a:avLst/>
          </a:prstGeom>
          <a:noFill/>
          <a:ln w="9525">
            <a:noFill/>
            <a:miter lim="800000"/>
            <a:headEnd/>
            <a:tailEnd/>
          </a:ln>
        </p:spPr>
        <p:txBody>
          <a:bodyPr>
            <a:spAutoFit/>
          </a:bodyPr>
          <a:lstStyle/>
          <a:p>
            <a:r>
              <a:rPr lang="en-US" sz="1000">
                <a:latin typeface="Corbel" pitchFamily="34" charset="0"/>
              </a:rPr>
              <a:t>Source: </a:t>
            </a:r>
            <a:r>
              <a:rPr lang="en-US" sz="1000" b="1">
                <a:latin typeface="Corbel" pitchFamily="34" charset="0"/>
              </a:rPr>
              <a:t>U.S. Energy Information Administration</a:t>
            </a:r>
            <a:endParaRPr lang="en-US" sz="1000">
              <a:latin typeface="Corbel"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fontAlgn="auto">
              <a:spcAft>
                <a:spcPts val="0"/>
              </a:spcAft>
              <a:defRPr/>
            </a:pPr>
            <a:r>
              <a:rPr lang="en-US" b="1" dirty="0" smtClean="0">
                <a:solidFill>
                  <a:schemeClr val="tx2">
                    <a:satMod val="200000"/>
                  </a:schemeClr>
                </a:solidFill>
                <a:latin typeface="Arial" pitchFamily="34" charset="0"/>
                <a:cs typeface="Arial" pitchFamily="34" charset="0"/>
              </a:rPr>
              <a:t>Coal Futures</a:t>
            </a:r>
            <a:endParaRPr lang="en-US" b="1" dirty="0">
              <a:solidFill>
                <a:schemeClr val="tx2">
                  <a:satMod val="200000"/>
                </a:schemeClr>
              </a:solidFill>
              <a:latin typeface="Arial" pitchFamily="34" charset="0"/>
              <a:cs typeface="Arial" pitchFamily="34" charset="0"/>
            </a:endParaRPr>
          </a:p>
        </p:txBody>
      </p:sp>
      <p:pic>
        <p:nvPicPr>
          <p:cNvPr id="47106" name="Picture 2"/>
          <p:cNvPicPr>
            <a:picLocks noChangeAspect="1" noChangeArrowheads="1"/>
          </p:cNvPicPr>
          <p:nvPr/>
        </p:nvPicPr>
        <p:blipFill>
          <a:blip r:embed="rId2" cstate="print"/>
          <a:srcRect/>
          <a:stretch>
            <a:fillRect/>
          </a:stretch>
        </p:blipFill>
        <p:spPr bwMode="auto">
          <a:xfrm>
            <a:off x="1981200" y="1600200"/>
            <a:ext cx="5553075" cy="3981450"/>
          </a:xfrm>
          <a:prstGeom prst="rect">
            <a:avLst/>
          </a:prstGeom>
          <a:noFill/>
          <a:ln w="9525">
            <a:noFill/>
            <a:miter lim="800000"/>
            <a:headEnd/>
            <a:tailEnd/>
          </a:ln>
        </p:spPr>
      </p:pic>
      <p:sp>
        <p:nvSpPr>
          <p:cNvPr id="47107" name="TextBox 4"/>
          <p:cNvSpPr txBox="1">
            <a:spLocks noChangeArrowheads="1"/>
          </p:cNvSpPr>
          <p:nvPr/>
        </p:nvSpPr>
        <p:spPr bwMode="auto">
          <a:xfrm>
            <a:off x="1981200" y="6096000"/>
            <a:ext cx="5562600" cy="369888"/>
          </a:xfrm>
          <a:prstGeom prst="rect">
            <a:avLst/>
          </a:prstGeom>
          <a:noFill/>
          <a:ln w="9525">
            <a:noFill/>
            <a:miter lim="800000"/>
            <a:headEnd/>
            <a:tailEnd/>
          </a:ln>
        </p:spPr>
        <p:txBody>
          <a:bodyPr>
            <a:spAutoFit/>
          </a:bodyPr>
          <a:lstStyle/>
          <a:p>
            <a:r>
              <a:rPr lang="en-US">
                <a:cs typeface="Arial" charset="0"/>
              </a:rPr>
              <a:t>-(5 year trend; per metric tonne)</a:t>
            </a:r>
            <a:endParaRPr lang="en-US">
              <a:latin typeface="Corbel"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fontAlgn="auto">
              <a:spcAft>
                <a:spcPts val="0"/>
              </a:spcAft>
              <a:defRPr/>
            </a:pPr>
            <a:r>
              <a:rPr lang="en-US" b="1" dirty="0" smtClean="0">
                <a:solidFill>
                  <a:schemeClr val="tx2">
                    <a:satMod val="200000"/>
                  </a:schemeClr>
                </a:solidFill>
                <a:latin typeface="Arial" pitchFamily="34" charset="0"/>
                <a:cs typeface="Arial" pitchFamily="34" charset="0"/>
              </a:rPr>
              <a:t>Zinc</a:t>
            </a:r>
            <a:endParaRPr lang="en-US" b="1" dirty="0">
              <a:solidFill>
                <a:schemeClr val="tx2">
                  <a:satMod val="200000"/>
                </a:schemeClr>
              </a:solidFill>
              <a:latin typeface="Arial" pitchFamily="34" charset="0"/>
              <a:cs typeface="Arial" pitchFamily="34" charset="0"/>
            </a:endParaRPr>
          </a:p>
        </p:txBody>
      </p:sp>
      <p:pic>
        <p:nvPicPr>
          <p:cNvPr id="6146" name="Picture 2"/>
          <p:cNvPicPr>
            <a:picLocks noChangeAspect="1" noChangeArrowheads="1"/>
          </p:cNvPicPr>
          <p:nvPr/>
        </p:nvPicPr>
        <p:blipFill>
          <a:blip r:embed="rId2" cstate="print"/>
          <a:srcRect/>
          <a:stretch>
            <a:fillRect/>
          </a:stretch>
        </p:blipFill>
        <p:spPr bwMode="auto">
          <a:xfrm>
            <a:off x="838200" y="1524000"/>
            <a:ext cx="4157663" cy="3124200"/>
          </a:xfrm>
          <a:prstGeom prst="rect">
            <a:avLst/>
          </a:prstGeom>
          <a:noFill/>
          <a:ln w="9525">
            <a:noFill/>
            <a:miter lim="800000"/>
            <a:headEnd/>
            <a:tailEnd/>
          </a:ln>
          <a:effectLst>
            <a:outerShdw blurRad="50800" dist="50800" dir="5400000" sx="104000" sy="104000" algn="ctr" rotWithShape="0">
              <a:schemeClr val="tx1">
                <a:alpha val="39000"/>
              </a:schemeClr>
            </a:outerShdw>
          </a:effectLst>
        </p:spPr>
      </p:pic>
      <p:pic>
        <p:nvPicPr>
          <p:cNvPr id="48131" name="Picture 4"/>
          <p:cNvPicPr>
            <a:picLocks noChangeAspect="1" noChangeArrowheads="1"/>
          </p:cNvPicPr>
          <p:nvPr/>
        </p:nvPicPr>
        <p:blipFill>
          <a:blip r:embed="rId3" cstate="print"/>
          <a:srcRect/>
          <a:stretch>
            <a:fillRect/>
          </a:stretch>
        </p:blipFill>
        <p:spPr bwMode="auto">
          <a:xfrm>
            <a:off x="6400800" y="4495800"/>
            <a:ext cx="1447800" cy="1004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p:cNvSpPr>
          <p:nvPr>
            <p:ph type="title" idx="4294967295"/>
          </p:nvPr>
        </p:nvSpPr>
        <p:spPr bwMode="auto"/>
        <p:txBody>
          <a:bodyPr wrap="square" lIns="91440" tIns="45720" rIns="91440" bIns="45720" numCol="1" anchorCtr="0" compatLnSpc="1">
            <a:prstTxWarp prst="textNoShape">
              <a:avLst/>
            </a:prstTxWarp>
          </a:bodyPr>
          <a:lstStyle/>
          <a:p>
            <a:pPr algn="ctr" fontAlgn="auto">
              <a:spcAft>
                <a:spcPts val="0"/>
              </a:spcAft>
              <a:defRPr/>
            </a:pPr>
            <a:r>
              <a:rPr lang="en-US" sz="3600" b="1" dirty="0" smtClean="0">
                <a:solidFill>
                  <a:schemeClr val="tx2">
                    <a:satMod val="200000"/>
                  </a:schemeClr>
                </a:solidFill>
                <a:latin typeface="Arial" pitchFamily="34" charset="0"/>
                <a:cs typeface="Arial" pitchFamily="34" charset="0"/>
              </a:rPr>
              <a:t>Industry Overview: Canadian Materials and Metals</a:t>
            </a:r>
            <a:r>
              <a:rPr lang="en-US" sz="3600" dirty="0" smtClean="0">
                <a:solidFill>
                  <a:schemeClr val="tx2">
                    <a:satMod val="200000"/>
                  </a:schemeClr>
                </a:solidFill>
              </a:rPr>
              <a:t>	</a:t>
            </a:r>
          </a:p>
        </p:txBody>
      </p:sp>
      <p:sp>
        <p:nvSpPr>
          <p:cNvPr id="227331" name="Rectangle 3"/>
          <p:cNvSpPr>
            <a:spLocks noGrp="1"/>
          </p:cNvSpPr>
          <p:nvPr>
            <p:ph type="body" idx="4294967295"/>
          </p:nvPr>
        </p:nvSpPr>
        <p:spPr/>
        <p:txBody>
          <a:bodyPr/>
          <a:lstStyle/>
          <a:p>
            <a:r>
              <a:rPr lang="en-US" smtClean="0">
                <a:latin typeface="Arial" charset="0"/>
                <a:cs typeface="Arial" charset="0"/>
              </a:rPr>
              <a:t>Industry Characteristics</a:t>
            </a:r>
          </a:p>
          <a:p>
            <a:r>
              <a:rPr lang="en-US" smtClean="0">
                <a:latin typeface="Arial" charset="0"/>
                <a:cs typeface="Arial" charset="0"/>
              </a:rPr>
              <a:t>Uranium</a:t>
            </a:r>
          </a:p>
          <a:p>
            <a:r>
              <a:rPr lang="en-US" smtClean="0">
                <a:latin typeface="Arial" charset="0"/>
                <a:cs typeface="Arial" charset="0"/>
              </a:rPr>
              <a:t>Coal</a:t>
            </a:r>
          </a:p>
          <a:p>
            <a:r>
              <a:rPr lang="en-US" smtClean="0">
                <a:latin typeface="Arial" charset="0"/>
                <a:cs typeface="Arial" charset="0"/>
              </a:rPr>
              <a:t>Zinc</a:t>
            </a:r>
          </a:p>
          <a:p>
            <a:r>
              <a:rPr lang="en-US" smtClean="0">
                <a:latin typeface="Arial" charset="0"/>
                <a:cs typeface="Arial" charset="0"/>
              </a:rPr>
              <a:t>Copper</a:t>
            </a:r>
          </a:p>
          <a:p>
            <a:r>
              <a:rPr lang="en-US" smtClean="0">
                <a:latin typeface="Arial" charset="0"/>
                <a:cs typeface="Arial" charset="0"/>
              </a:rPr>
              <a:t>Gold</a:t>
            </a:r>
          </a:p>
          <a:p>
            <a:endParaRPr lang="en-US" smtClean="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fontAlgn="auto">
              <a:spcAft>
                <a:spcPts val="0"/>
              </a:spcAft>
              <a:defRPr/>
            </a:pPr>
            <a:r>
              <a:rPr lang="en-US" b="1" dirty="0" smtClean="0">
                <a:solidFill>
                  <a:schemeClr val="tx2">
                    <a:satMod val="200000"/>
                  </a:schemeClr>
                </a:solidFill>
                <a:latin typeface="Arial" pitchFamily="34" charset="0"/>
                <a:cs typeface="Arial" pitchFamily="34" charset="0"/>
              </a:rPr>
              <a:t>Zinc</a:t>
            </a:r>
            <a:endParaRPr lang="en-US" b="1" dirty="0">
              <a:solidFill>
                <a:schemeClr val="tx2">
                  <a:satMod val="200000"/>
                </a:schemeClr>
              </a:solidFill>
              <a:latin typeface="Arial" pitchFamily="34" charset="0"/>
              <a:cs typeface="Arial" pitchFamily="34" charset="0"/>
            </a:endParaRPr>
          </a:p>
        </p:txBody>
      </p:sp>
      <p:sp>
        <p:nvSpPr>
          <p:cNvPr id="5" name="Content Placeholder 2"/>
          <p:cNvSpPr>
            <a:spLocks noGrp="1"/>
          </p:cNvSpPr>
          <p:nvPr>
            <p:ph idx="1"/>
          </p:nvPr>
        </p:nvSpPr>
        <p:spPr/>
        <p:txBody>
          <a:bodyPr>
            <a:normAutofit lnSpcReduction="10000"/>
          </a:bodyPr>
          <a:lstStyle/>
          <a:p>
            <a:pPr marL="411480" fontAlgn="auto">
              <a:spcAft>
                <a:spcPts val="0"/>
              </a:spcAft>
              <a:buFont typeface="Wingdings"/>
              <a:buChar char=""/>
              <a:defRPr/>
            </a:pPr>
            <a:r>
              <a:rPr lang="en-US" sz="2500" dirty="0" smtClean="0">
                <a:latin typeface="Arial" pitchFamily="34" charset="0"/>
                <a:cs typeface="Arial" pitchFamily="34" charset="0"/>
              </a:rPr>
              <a:t>Also known as </a:t>
            </a:r>
            <a:r>
              <a:rPr lang="en-US" sz="2500" i="1" dirty="0" err="1" smtClean="0">
                <a:latin typeface="Arial" pitchFamily="34" charset="0"/>
                <a:cs typeface="Arial" pitchFamily="34" charset="0"/>
              </a:rPr>
              <a:t>spelter</a:t>
            </a:r>
            <a:endParaRPr lang="en-US" sz="2500" i="1" dirty="0" smtClean="0">
              <a:latin typeface="Arial" pitchFamily="34" charset="0"/>
              <a:cs typeface="Arial" pitchFamily="34" charset="0"/>
            </a:endParaRPr>
          </a:p>
          <a:p>
            <a:pPr marL="411480" fontAlgn="auto">
              <a:spcAft>
                <a:spcPts val="0"/>
              </a:spcAft>
              <a:buFont typeface="Wingdings"/>
              <a:buChar char=""/>
              <a:defRPr/>
            </a:pPr>
            <a:endParaRPr lang="en-US" sz="2500" i="1" dirty="0" smtClean="0">
              <a:latin typeface="Arial" pitchFamily="34" charset="0"/>
              <a:cs typeface="Arial" pitchFamily="34" charset="0"/>
            </a:endParaRPr>
          </a:p>
          <a:p>
            <a:pPr marL="411480" fontAlgn="auto">
              <a:spcAft>
                <a:spcPts val="0"/>
              </a:spcAft>
              <a:buFont typeface="Wingdings"/>
              <a:buChar char=""/>
              <a:defRPr/>
            </a:pPr>
            <a:r>
              <a:rPr lang="en-US" sz="2500" dirty="0" smtClean="0">
                <a:latin typeface="Arial" pitchFamily="34" charset="0"/>
                <a:cs typeface="Arial" pitchFamily="34" charset="0"/>
              </a:rPr>
              <a:t>A metallic chemical element; 24</a:t>
            </a:r>
            <a:r>
              <a:rPr lang="en-US" sz="2500" baseline="30000" dirty="0" smtClean="0">
                <a:latin typeface="Arial" pitchFamily="34" charset="0"/>
                <a:cs typeface="Arial" pitchFamily="34" charset="0"/>
              </a:rPr>
              <a:t>th</a:t>
            </a:r>
            <a:r>
              <a:rPr lang="en-US" sz="2500" dirty="0" smtClean="0">
                <a:latin typeface="Arial" pitchFamily="34" charset="0"/>
                <a:cs typeface="Arial" pitchFamily="34" charset="0"/>
              </a:rPr>
              <a:t> most abundant element in Earth’s crust</a:t>
            </a:r>
          </a:p>
          <a:p>
            <a:pPr marL="411480" fontAlgn="auto">
              <a:spcAft>
                <a:spcPts val="0"/>
              </a:spcAft>
              <a:buFont typeface="Wingdings"/>
              <a:buChar char=""/>
              <a:defRPr/>
            </a:pPr>
            <a:endParaRPr lang="en-US" sz="2500" dirty="0" smtClean="0">
              <a:latin typeface="Arial" pitchFamily="34" charset="0"/>
              <a:cs typeface="Arial" pitchFamily="34" charset="0"/>
            </a:endParaRPr>
          </a:p>
          <a:p>
            <a:pPr marL="411480" fontAlgn="auto">
              <a:spcAft>
                <a:spcPts val="0"/>
              </a:spcAft>
              <a:buFont typeface="Wingdings"/>
              <a:buChar char=""/>
              <a:defRPr/>
            </a:pPr>
            <a:r>
              <a:rPr lang="en-US" sz="2500" dirty="0" smtClean="0">
                <a:latin typeface="Arial" pitchFamily="34" charset="0"/>
                <a:cs typeface="Arial" pitchFamily="34" charset="0"/>
              </a:rPr>
              <a:t>4</a:t>
            </a:r>
            <a:r>
              <a:rPr lang="en-US" sz="2500" baseline="30000" dirty="0" smtClean="0">
                <a:latin typeface="Arial" pitchFamily="34" charset="0"/>
                <a:cs typeface="Arial" pitchFamily="34" charset="0"/>
              </a:rPr>
              <a:t>th</a:t>
            </a:r>
            <a:r>
              <a:rPr lang="en-US" sz="2500" dirty="0" smtClean="0">
                <a:latin typeface="Arial" pitchFamily="34" charset="0"/>
                <a:cs typeface="Arial" pitchFamily="34" charset="0"/>
              </a:rPr>
              <a:t> most common metal in use (follows iron, aluminum, and copper); annual production is approximately 10 </a:t>
            </a:r>
            <a:r>
              <a:rPr lang="en-US" sz="2500" dirty="0" err="1" smtClean="0">
                <a:latin typeface="Arial" pitchFamily="34" charset="0"/>
                <a:cs typeface="Arial" pitchFamily="34" charset="0"/>
              </a:rPr>
              <a:t>megatonnes</a:t>
            </a:r>
            <a:endParaRPr lang="en-US" sz="2500" dirty="0" smtClean="0">
              <a:latin typeface="Arial" pitchFamily="34" charset="0"/>
              <a:cs typeface="Arial" pitchFamily="34" charset="0"/>
            </a:endParaRPr>
          </a:p>
          <a:p>
            <a:pPr marL="411480" fontAlgn="auto">
              <a:spcAft>
                <a:spcPts val="0"/>
              </a:spcAft>
              <a:buFont typeface="Wingdings"/>
              <a:buChar char=""/>
              <a:defRPr/>
            </a:pPr>
            <a:endParaRPr lang="en-US" sz="2500" dirty="0" smtClean="0">
              <a:latin typeface="Arial" pitchFamily="34" charset="0"/>
              <a:cs typeface="Arial" pitchFamily="34" charset="0"/>
            </a:endParaRPr>
          </a:p>
          <a:p>
            <a:pPr marL="411480" fontAlgn="auto">
              <a:spcAft>
                <a:spcPts val="0"/>
              </a:spcAft>
              <a:buFont typeface="Wingdings"/>
              <a:buChar char=""/>
              <a:defRPr/>
            </a:pPr>
            <a:r>
              <a:rPr lang="en-US" sz="2500" dirty="0" smtClean="0">
                <a:latin typeface="Arial" pitchFamily="34" charset="0"/>
                <a:cs typeface="Arial" pitchFamily="34" charset="0"/>
              </a:rPr>
              <a:t>Largest deposits that can be exploited are located in Australia, Asia, and the U.S.</a:t>
            </a:r>
          </a:p>
          <a:p>
            <a:pPr marL="411480" fontAlgn="auto">
              <a:spcAft>
                <a:spcPts val="0"/>
              </a:spcAft>
              <a:buFont typeface="Wingdings"/>
              <a:buChar char=""/>
              <a:defRPr/>
            </a:pPr>
            <a:endParaRPr lang="en-US"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fontAlgn="auto">
              <a:spcAft>
                <a:spcPts val="0"/>
              </a:spcAft>
              <a:defRPr/>
            </a:pPr>
            <a:r>
              <a:rPr lang="en-US" b="1" dirty="0" smtClean="0">
                <a:solidFill>
                  <a:schemeClr val="tx2">
                    <a:satMod val="200000"/>
                  </a:schemeClr>
                </a:solidFill>
                <a:latin typeface="Arial" pitchFamily="34" charset="0"/>
                <a:cs typeface="Arial" pitchFamily="34" charset="0"/>
              </a:rPr>
              <a:t>Primary Uses of Zinc</a:t>
            </a:r>
            <a:endParaRPr lang="en-US" b="1" dirty="0">
              <a:solidFill>
                <a:schemeClr val="tx2">
                  <a:satMod val="200000"/>
                </a:schemeClr>
              </a:solidFill>
              <a:latin typeface="Arial" pitchFamily="34" charset="0"/>
              <a:cs typeface="Arial" pitchFamily="34" charset="0"/>
            </a:endParaRPr>
          </a:p>
        </p:txBody>
      </p:sp>
      <p:graphicFrame>
        <p:nvGraphicFramePr>
          <p:cNvPr id="4" name="Chart 3"/>
          <p:cNvGraphicFramePr/>
          <p:nvPr/>
        </p:nvGraphicFramePr>
        <p:xfrm>
          <a:off x="1295400" y="1219200"/>
          <a:ext cx="7086600" cy="4648200"/>
        </p:xfrm>
        <a:graphic>
          <a:graphicData uri="http://schemas.openxmlformats.org/drawingml/2006/chart">
            <c:chart xmlns:c="http://schemas.openxmlformats.org/drawingml/2006/chart" xmlns:r="http://schemas.openxmlformats.org/officeDocument/2006/relationships" r:id="rId2"/>
          </a:graphicData>
        </a:graphic>
      </p:graphicFrame>
      <p:sp>
        <p:nvSpPr>
          <p:cNvPr id="50179" name="Content Placeholder 2"/>
          <p:cNvSpPr>
            <a:spLocks noGrp="1"/>
          </p:cNvSpPr>
          <p:nvPr>
            <p:ph idx="1"/>
          </p:nvPr>
        </p:nvSpPr>
        <p:spPr>
          <a:xfrm>
            <a:off x="1219200" y="5638800"/>
            <a:ext cx="6858000" cy="806450"/>
          </a:xfrm>
        </p:spPr>
        <p:txBody>
          <a:bodyPr/>
          <a:lstStyle/>
          <a:p>
            <a:r>
              <a:rPr lang="en-US" sz="1400" dirty="0" smtClean="0">
                <a:latin typeface="Arial" charset="0"/>
                <a:cs typeface="Arial" charset="0"/>
              </a:rPr>
              <a:t>Galvanizing: </a:t>
            </a:r>
            <a:r>
              <a:rPr lang="en-US" sz="1400" dirty="0" smtClean="0"/>
              <a:t>applying a protective metallic coating to an underlying piece of metal</a:t>
            </a:r>
          </a:p>
          <a:p>
            <a:r>
              <a:rPr lang="en-US" sz="1400" dirty="0" err="1" smtClean="0">
                <a:latin typeface="Arial" charset="0"/>
                <a:cs typeface="Arial" charset="0"/>
              </a:rPr>
              <a:t>Diecasting</a:t>
            </a:r>
            <a:r>
              <a:rPr lang="en-US" sz="1400" dirty="0" smtClean="0">
                <a:latin typeface="Arial" charset="0"/>
                <a:cs typeface="Arial" charset="0"/>
              </a:rPr>
              <a:t>: metal casting process (for tools, etc.)</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fontAlgn="auto">
              <a:spcAft>
                <a:spcPts val="0"/>
              </a:spcAft>
              <a:defRPr/>
            </a:pPr>
            <a:r>
              <a:rPr lang="en-US" b="1" dirty="0" smtClean="0">
                <a:solidFill>
                  <a:schemeClr val="tx2">
                    <a:satMod val="200000"/>
                  </a:schemeClr>
                </a:solidFill>
                <a:latin typeface="Arial" pitchFamily="34" charset="0"/>
                <a:cs typeface="Arial" pitchFamily="34" charset="0"/>
              </a:rPr>
              <a:t>World Zinc Output (2006)</a:t>
            </a:r>
            <a:endParaRPr lang="en-US" b="1" dirty="0">
              <a:solidFill>
                <a:schemeClr val="tx2">
                  <a:satMod val="200000"/>
                </a:schemeClr>
              </a:solidFill>
              <a:latin typeface="Arial" pitchFamily="34" charset="0"/>
              <a:cs typeface="Arial" pitchFamily="34" charset="0"/>
            </a:endParaRPr>
          </a:p>
        </p:txBody>
      </p:sp>
      <p:pic>
        <p:nvPicPr>
          <p:cNvPr id="51202" name="Picture 2"/>
          <p:cNvPicPr>
            <a:picLocks noChangeAspect="1" noChangeArrowheads="1"/>
          </p:cNvPicPr>
          <p:nvPr/>
        </p:nvPicPr>
        <p:blipFill>
          <a:blip r:embed="rId3" cstate="print"/>
          <a:srcRect/>
          <a:stretch>
            <a:fillRect/>
          </a:stretch>
        </p:blipFill>
        <p:spPr bwMode="auto">
          <a:xfrm>
            <a:off x="1371600" y="1752600"/>
            <a:ext cx="6789738" cy="3062288"/>
          </a:xfrm>
          <a:prstGeom prst="rect">
            <a:avLst/>
          </a:prstGeom>
          <a:noFill/>
          <a:ln w="9525">
            <a:noFill/>
            <a:miter lim="800000"/>
            <a:headEnd/>
            <a:tailEnd/>
          </a:ln>
        </p:spPr>
      </p:pic>
      <p:sp>
        <p:nvSpPr>
          <p:cNvPr id="51203" name="TextBox 6"/>
          <p:cNvSpPr txBox="1">
            <a:spLocks noChangeArrowheads="1"/>
          </p:cNvSpPr>
          <p:nvPr/>
        </p:nvSpPr>
        <p:spPr bwMode="auto">
          <a:xfrm>
            <a:off x="1447800" y="5105400"/>
            <a:ext cx="6477000" cy="1200150"/>
          </a:xfrm>
          <a:prstGeom prst="rect">
            <a:avLst/>
          </a:prstGeom>
          <a:noFill/>
          <a:ln w="9525">
            <a:noFill/>
            <a:miter lim="800000"/>
            <a:headEnd/>
            <a:tailEnd/>
          </a:ln>
        </p:spPr>
        <p:txBody>
          <a:bodyPr>
            <a:spAutoFit/>
          </a:bodyPr>
          <a:lstStyle/>
          <a:p>
            <a:r>
              <a:rPr lang="en-US">
                <a:latin typeface="Corbel" pitchFamily="34" charset="0"/>
              </a:rPr>
              <a:t>-Roughly 70% of the world's zinc comes from mining processes (remaining 30% comes from recycling secondary zinc)</a:t>
            </a:r>
          </a:p>
          <a:p>
            <a:r>
              <a:rPr lang="en-US">
                <a:latin typeface="Corbel" pitchFamily="34" charset="0"/>
              </a:rPr>
              <a:t>-At the current rate of consumption, the largest zinc reserves are estimated to become depleted by 2027</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fontAlgn="auto">
              <a:spcAft>
                <a:spcPts val="0"/>
              </a:spcAft>
              <a:defRPr/>
            </a:pPr>
            <a:r>
              <a:rPr lang="en-US" b="1" dirty="0" smtClean="0">
                <a:solidFill>
                  <a:schemeClr val="tx2">
                    <a:satMod val="200000"/>
                  </a:schemeClr>
                </a:solidFill>
                <a:latin typeface="Arial" pitchFamily="34" charset="0"/>
                <a:cs typeface="Arial" pitchFamily="34" charset="0"/>
              </a:rPr>
              <a:t>Zinc Prices (5 year trend)</a:t>
            </a:r>
            <a:endParaRPr lang="en-US" b="1" dirty="0">
              <a:solidFill>
                <a:schemeClr val="tx2">
                  <a:satMod val="200000"/>
                </a:schemeClr>
              </a:solidFill>
              <a:latin typeface="Arial" pitchFamily="34" charset="0"/>
              <a:cs typeface="Arial" pitchFamily="34" charset="0"/>
            </a:endParaRPr>
          </a:p>
        </p:txBody>
      </p:sp>
      <p:sp>
        <p:nvSpPr>
          <p:cNvPr id="53250" name="TextBox 3"/>
          <p:cNvSpPr txBox="1">
            <a:spLocks noChangeArrowheads="1"/>
          </p:cNvSpPr>
          <p:nvPr/>
        </p:nvSpPr>
        <p:spPr bwMode="auto">
          <a:xfrm>
            <a:off x="2057400" y="5943600"/>
            <a:ext cx="4191000" cy="369888"/>
          </a:xfrm>
          <a:prstGeom prst="rect">
            <a:avLst/>
          </a:prstGeom>
          <a:noFill/>
          <a:ln w="9525">
            <a:noFill/>
            <a:miter lim="800000"/>
            <a:headEnd/>
            <a:tailEnd/>
          </a:ln>
        </p:spPr>
        <p:txBody>
          <a:bodyPr>
            <a:spAutoFit/>
          </a:bodyPr>
          <a:lstStyle/>
          <a:p>
            <a:r>
              <a:rPr lang="en-US">
                <a:cs typeface="Arial" charset="0"/>
              </a:rPr>
              <a:t>-(5 year trend; per pound)</a:t>
            </a:r>
            <a:endParaRPr lang="en-US">
              <a:latin typeface="Corbel" pitchFamily="34" charset="0"/>
            </a:endParaRPr>
          </a:p>
        </p:txBody>
      </p:sp>
      <p:pic>
        <p:nvPicPr>
          <p:cNvPr id="53251" name="Picture 2"/>
          <p:cNvPicPr>
            <a:picLocks noChangeAspect="1" noChangeArrowheads="1"/>
          </p:cNvPicPr>
          <p:nvPr/>
        </p:nvPicPr>
        <p:blipFill>
          <a:blip r:embed="rId2" cstate="print"/>
          <a:srcRect/>
          <a:stretch>
            <a:fillRect/>
          </a:stretch>
        </p:blipFill>
        <p:spPr bwMode="auto">
          <a:xfrm>
            <a:off x="2076450" y="1524000"/>
            <a:ext cx="5314950" cy="3810000"/>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fontAlgn="auto">
              <a:spcAft>
                <a:spcPts val="0"/>
              </a:spcAft>
              <a:defRPr/>
            </a:pPr>
            <a:r>
              <a:rPr lang="en-US" b="1" dirty="0" smtClean="0">
                <a:solidFill>
                  <a:schemeClr val="tx2">
                    <a:satMod val="200000"/>
                  </a:schemeClr>
                </a:solidFill>
                <a:latin typeface="Arial" pitchFamily="34" charset="0"/>
                <a:cs typeface="Arial" pitchFamily="34" charset="0"/>
              </a:rPr>
              <a:t>Copper</a:t>
            </a:r>
            <a:endParaRPr lang="en-US" b="1" dirty="0">
              <a:solidFill>
                <a:schemeClr val="tx2">
                  <a:satMod val="200000"/>
                </a:schemeClr>
              </a:solidFill>
              <a:latin typeface="Arial" pitchFamily="34" charset="0"/>
              <a:cs typeface="Arial" pitchFamily="34" charset="0"/>
            </a:endParaRPr>
          </a:p>
        </p:txBody>
      </p:sp>
      <p:pic>
        <p:nvPicPr>
          <p:cNvPr id="54274" name="Picture 2"/>
          <p:cNvPicPr>
            <a:picLocks noChangeAspect="1" noChangeArrowheads="1"/>
          </p:cNvPicPr>
          <p:nvPr/>
        </p:nvPicPr>
        <p:blipFill>
          <a:blip r:embed="rId2" cstate="print"/>
          <a:srcRect/>
          <a:stretch>
            <a:fillRect/>
          </a:stretch>
        </p:blipFill>
        <p:spPr bwMode="auto">
          <a:xfrm>
            <a:off x="1447800" y="2590800"/>
            <a:ext cx="3581400" cy="2922588"/>
          </a:xfrm>
          <a:prstGeom prst="rect">
            <a:avLst/>
          </a:prstGeom>
          <a:noFill/>
          <a:ln w="9525">
            <a:noFill/>
            <a:miter lim="800000"/>
            <a:headEnd/>
            <a:tailEnd/>
          </a:ln>
        </p:spPr>
      </p:pic>
      <p:pic>
        <p:nvPicPr>
          <p:cNvPr id="54275" name="Picture 3"/>
          <p:cNvPicPr>
            <a:picLocks noChangeAspect="1" noChangeArrowheads="1"/>
          </p:cNvPicPr>
          <p:nvPr/>
        </p:nvPicPr>
        <p:blipFill>
          <a:blip r:embed="rId3" cstate="print"/>
          <a:srcRect/>
          <a:stretch>
            <a:fillRect/>
          </a:stretch>
        </p:blipFill>
        <p:spPr bwMode="auto">
          <a:xfrm>
            <a:off x="6019800" y="1143000"/>
            <a:ext cx="1905000" cy="1590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fontAlgn="auto">
              <a:spcAft>
                <a:spcPts val="0"/>
              </a:spcAft>
              <a:defRPr/>
            </a:pPr>
            <a:r>
              <a:rPr lang="en-US" b="1" dirty="0" smtClean="0">
                <a:solidFill>
                  <a:schemeClr val="tx2">
                    <a:satMod val="200000"/>
                  </a:schemeClr>
                </a:solidFill>
                <a:latin typeface="Arial" pitchFamily="34" charset="0"/>
                <a:cs typeface="Arial" pitchFamily="34" charset="0"/>
              </a:rPr>
              <a:t>Properties of Copper</a:t>
            </a:r>
            <a:endParaRPr lang="en-US" b="1" dirty="0">
              <a:solidFill>
                <a:schemeClr val="tx2">
                  <a:satMod val="200000"/>
                </a:schemeClr>
              </a:solidFill>
              <a:latin typeface="Arial" pitchFamily="34" charset="0"/>
              <a:cs typeface="Arial" pitchFamily="34" charset="0"/>
            </a:endParaRPr>
          </a:p>
        </p:txBody>
      </p:sp>
      <p:sp>
        <p:nvSpPr>
          <p:cNvPr id="55298" name="Content Placeholder 2"/>
          <p:cNvSpPr>
            <a:spLocks noGrp="1"/>
          </p:cNvSpPr>
          <p:nvPr>
            <p:ph idx="1"/>
          </p:nvPr>
        </p:nvSpPr>
        <p:spPr/>
        <p:txBody>
          <a:bodyPr/>
          <a:lstStyle/>
          <a:p>
            <a:r>
              <a:rPr lang="en-US" sz="2400" b="1" smtClean="0">
                <a:latin typeface="Arial" charset="0"/>
                <a:cs typeface="Arial" charset="0"/>
              </a:rPr>
              <a:t>Good conductor</a:t>
            </a:r>
          </a:p>
          <a:p>
            <a:pPr lvl="1"/>
            <a:r>
              <a:rPr lang="en-US" sz="2400" smtClean="0">
                <a:latin typeface="Arial" charset="0"/>
                <a:cs typeface="Arial" charset="0"/>
              </a:rPr>
              <a:t>Electrical wire</a:t>
            </a:r>
          </a:p>
          <a:p>
            <a:r>
              <a:rPr lang="en-US" sz="2400" b="1" smtClean="0">
                <a:latin typeface="Arial" charset="0"/>
                <a:cs typeface="Arial" charset="0"/>
              </a:rPr>
              <a:t>Slow corrosion and heats well</a:t>
            </a:r>
          </a:p>
          <a:p>
            <a:pPr lvl="1"/>
            <a:r>
              <a:rPr lang="en-US" sz="2400" smtClean="0">
                <a:latin typeface="Arial" charset="0"/>
                <a:cs typeface="Arial" charset="0"/>
              </a:rPr>
              <a:t>Plumbing and heating applications</a:t>
            </a:r>
          </a:p>
          <a:p>
            <a:pPr lvl="1"/>
            <a:r>
              <a:rPr lang="en-US" sz="2400" smtClean="0">
                <a:latin typeface="Arial" charset="0"/>
                <a:cs typeface="Arial" charset="0"/>
              </a:rPr>
              <a:t>Cooking utensils</a:t>
            </a:r>
          </a:p>
          <a:p>
            <a:r>
              <a:rPr lang="en-US" sz="2400" smtClean="0">
                <a:latin typeface="Arial" charset="0"/>
                <a:cs typeface="Arial" charset="0"/>
              </a:rPr>
              <a:t> </a:t>
            </a:r>
            <a:r>
              <a:rPr lang="en-US" sz="2400" b="1" smtClean="0">
                <a:latin typeface="Arial" charset="0"/>
                <a:cs typeface="Arial" charset="0"/>
              </a:rPr>
              <a:t>Durable</a:t>
            </a:r>
            <a:r>
              <a:rPr lang="en-US" sz="2400" smtClean="0">
                <a:latin typeface="Arial" charset="0"/>
                <a:cs typeface="Arial" charset="0"/>
              </a:rPr>
              <a:t> </a:t>
            </a:r>
          </a:p>
          <a:p>
            <a:pPr lvl="1"/>
            <a:r>
              <a:rPr lang="en-US" sz="2400" smtClean="0">
                <a:latin typeface="Arial" charset="0"/>
                <a:cs typeface="Arial" charset="0"/>
              </a:rPr>
              <a:t>Coins</a:t>
            </a:r>
          </a:p>
          <a:p>
            <a:r>
              <a:rPr lang="en-US" sz="2400" b="1" smtClean="0">
                <a:latin typeface="Arial" charset="0"/>
                <a:cs typeface="Arial" charset="0"/>
              </a:rPr>
              <a:t>Used for making various alloys</a:t>
            </a:r>
          </a:p>
          <a:p>
            <a:pPr lvl="1"/>
            <a:r>
              <a:rPr lang="en-US" sz="2400" smtClean="0">
                <a:latin typeface="Arial" charset="0"/>
                <a:cs typeface="Arial" charset="0"/>
              </a:rPr>
              <a:t>Bronze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fontAlgn="auto">
              <a:spcAft>
                <a:spcPts val="0"/>
              </a:spcAft>
              <a:defRPr/>
            </a:pPr>
            <a:r>
              <a:rPr lang="en-US" b="1" dirty="0" smtClean="0">
                <a:solidFill>
                  <a:schemeClr val="tx2">
                    <a:satMod val="200000"/>
                  </a:schemeClr>
                </a:solidFill>
                <a:latin typeface="Arial" pitchFamily="34" charset="0"/>
                <a:cs typeface="Arial" pitchFamily="34" charset="0"/>
              </a:rPr>
              <a:t>Copper Usage</a:t>
            </a:r>
            <a:endParaRPr lang="en-US" b="1" dirty="0">
              <a:solidFill>
                <a:schemeClr val="tx2">
                  <a:satMod val="200000"/>
                </a:schemeClr>
              </a:solidFill>
              <a:latin typeface="Arial" pitchFamily="34" charset="0"/>
              <a:cs typeface="Arial" pitchFamily="34" charset="0"/>
            </a:endParaRPr>
          </a:p>
        </p:txBody>
      </p:sp>
      <p:pic>
        <p:nvPicPr>
          <p:cNvPr id="56322" name="Picture 2"/>
          <p:cNvPicPr>
            <a:picLocks noChangeAspect="1" noChangeArrowheads="1"/>
          </p:cNvPicPr>
          <p:nvPr/>
        </p:nvPicPr>
        <p:blipFill>
          <a:blip r:embed="rId3" cstate="print"/>
          <a:srcRect/>
          <a:stretch>
            <a:fillRect/>
          </a:stretch>
        </p:blipFill>
        <p:spPr bwMode="auto">
          <a:xfrm>
            <a:off x="1981200" y="1676400"/>
            <a:ext cx="5773738" cy="4248150"/>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fontAlgn="auto">
              <a:spcAft>
                <a:spcPts val="0"/>
              </a:spcAft>
              <a:defRPr/>
            </a:pPr>
            <a:r>
              <a:rPr lang="en-US" b="1" dirty="0" smtClean="0">
                <a:solidFill>
                  <a:schemeClr val="tx2">
                    <a:satMod val="200000"/>
                  </a:schemeClr>
                </a:solidFill>
                <a:latin typeface="Arial" pitchFamily="34" charset="0"/>
                <a:cs typeface="Arial" pitchFamily="34" charset="0"/>
              </a:rPr>
              <a:t>World Copper Production</a:t>
            </a:r>
            <a:endParaRPr lang="en-US" b="1" dirty="0">
              <a:solidFill>
                <a:schemeClr val="tx2">
                  <a:satMod val="200000"/>
                </a:schemeClr>
              </a:solidFill>
              <a:latin typeface="Arial" pitchFamily="34" charset="0"/>
              <a:cs typeface="Arial" pitchFamily="34" charset="0"/>
            </a:endParaRPr>
          </a:p>
        </p:txBody>
      </p:sp>
      <p:pic>
        <p:nvPicPr>
          <p:cNvPr id="58370" name="Picture 2"/>
          <p:cNvPicPr>
            <a:picLocks noChangeAspect="1" noChangeArrowheads="1"/>
          </p:cNvPicPr>
          <p:nvPr/>
        </p:nvPicPr>
        <p:blipFill>
          <a:blip r:embed="rId2" cstate="print"/>
          <a:srcRect/>
          <a:stretch>
            <a:fillRect/>
          </a:stretch>
        </p:blipFill>
        <p:spPr bwMode="auto">
          <a:xfrm>
            <a:off x="1828800" y="1905000"/>
            <a:ext cx="6218238" cy="3962400"/>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2"/>
          <p:cNvPicPr>
            <a:picLocks noChangeAspect="1" noChangeArrowheads="1"/>
          </p:cNvPicPr>
          <p:nvPr/>
        </p:nvPicPr>
        <p:blipFill>
          <a:blip r:embed="rId3" cstate="print"/>
          <a:srcRect/>
          <a:stretch>
            <a:fillRect/>
          </a:stretch>
        </p:blipFill>
        <p:spPr bwMode="auto">
          <a:xfrm>
            <a:off x="1524000" y="228600"/>
            <a:ext cx="6759575" cy="6096000"/>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fontAlgn="auto">
              <a:spcAft>
                <a:spcPts val="0"/>
              </a:spcAft>
              <a:defRPr/>
            </a:pPr>
            <a:r>
              <a:rPr lang="en-US" b="1" dirty="0" smtClean="0">
                <a:solidFill>
                  <a:schemeClr val="tx2">
                    <a:satMod val="200000"/>
                  </a:schemeClr>
                </a:solidFill>
                <a:latin typeface="Arial" pitchFamily="34" charset="0"/>
                <a:cs typeface="Arial" pitchFamily="34" charset="0"/>
              </a:rPr>
              <a:t>Spot Price of Copper</a:t>
            </a:r>
            <a:endParaRPr lang="en-US" b="1" dirty="0">
              <a:solidFill>
                <a:schemeClr val="tx2">
                  <a:satMod val="200000"/>
                </a:schemeClr>
              </a:solidFill>
              <a:latin typeface="Arial" pitchFamily="34" charset="0"/>
              <a:cs typeface="Arial" pitchFamily="34" charset="0"/>
            </a:endParaRPr>
          </a:p>
        </p:txBody>
      </p:sp>
      <p:pic>
        <p:nvPicPr>
          <p:cNvPr id="61442" name="Picture 2"/>
          <p:cNvPicPr>
            <a:picLocks noChangeAspect="1" noChangeArrowheads="1"/>
          </p:cNvPicPr>
          <p:nvPr/>
        </p:nvPicPr>
        <p:blipFill>
          <a:blip r:embed="rId2" cstate="print"/>
          <a:srcRect/>
          <a:stretch>
            <a:fillRect/>
          </a:stretch>
        </p:blipFill>
        <p:spPr bwMode="auto">
          <a:xfrm>
            <a:off x="990600" y="1524000"/>
            <a:ext cx="7561263" cy="4714875"/>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p:cNvSpPr>
          <p:nvPr>
            <p:ph type="title" idx="4294967295"/>
          </p:nvPr>
        </p:nvSpPr>
        <p:spPr bwMode="auto"/>
        <p:txBody>
          <a:bodyPr wrap="square" lIns="91440" tIns="45720" rIns="91440" bIns="45720" numCol="1" anchorCtr="0" compatLnSpc="1">
            <a:prstTxWarp prst="textNoShape">
              <a:avLst/>
            </a:prstTxWarp>
          </a:bodyPr>
          <a:lstStyle/>
          <a:p>
            <a:pPr algn="ctr" fontAlgn="auto">
              <a:spcAft>
                <a:spcPts val="0"/>
              </a:spcAft>
              <a:defRPr/>
            </a:pPr>
            <a:r>
              <a:rPr lang="en-US" b="1" dirty="0" smtClean="0">
                <a:solidFill>
                  <a:schemeClr val="tx2">
                    <a:satMod val="200000"/>
                  </a:schemeClr>
                </a:solidFill>
                <a:latin typeface="Arial" pitchFamily="34" charset="0"/>
                <a:cs typeface="Arial" pitchFamily="34" charset="0"/>
              </a:rPr>
              <a:t>Industry</a:t>
            </a:r>
            <a:r>
              <a:rPr lang="en-US" dirty="0" smtClean="0">
                <a:solidFill>
                  <a:schemeClr val="tx2">
                    <a:satMod val="200000"/>
                  </a:schemeClr>
                </a:solidFill>
                <a:latin typeface="Arial" pitchFamily="34" charset="0"/>
                <a:cs typeface="Arial" pitchFamily="34" charset="0"/>
              </a:rPr>
              <a:t> </a:t>
            </a:r>
            <a:r>
              <a:rPr lang="en-US" b="1" dirty="0" smtClean="0">
                <a:solidFill>
                  <a:schemeClr val="tx2">
                    <a:satMod val="200000"/>
                  </a:schemeClr>
                </a:solidFill>
                <a:latin typeface="Arial" pitchFamily="34" charset="0"/>
                <a:cs typeface="Arial" pitchFamily="34" charset="0"/>
              </a:rPr>
              <a:t>Characteristics</a:t>
            </a:r>
            <a:r>
              <a:rPr lang="en-US" dirty="0" smtClean="0">
                <a:solidFill>
                  <a:schemeClr val="tx2">
                    <a:satMod val="200000"/>
                  </a:schemeClr>
                </a:solidFill>
              </a:rPr>
              <a:t>	</a:t>
            </a:r>
          </a:p>
        </p:txBody>
      </p:sp>
      <p:sp>
        <p:nvSpPr>
          <p:cNvPr id="228355" name="Rectangle 3"/>
          <p:cNvSpPr>
            <a:spLocks noGrp="1"/>
          </p:cNvSpPr>
          <p:nvPr>
            <p:ph type="body" idx="4294967295"/>
          </p:nvPr>
        </p:nvSpPr>
        <p:spPr/>
        <p:txBody>
          <a:bodyPr/>
          <a:lstStyle/>
          <a:p>
            <a:r>
              <a:rPr lang="en-US" smtClean="0">
                <a:latin typeface="Arial" charset="0"/>
                <a:cs typeface="Arial" charset="0"/>
              </a:rPr>
              <a:t>Capital Intensive</a:t>
            </a:r>
          </a:p>
          <a:p>
            <a:endParaRPr lang="en-US" smtClean="0">
              <a:latin typeface="Arial" charset="0"/>
              <a:cs typeface="Arial" charset="0"/>
            </a:endParaRPr>
          </a:p>
          <a:p>
            <a:r>
              <a:rPr lang="en-US" smtClean="0">
                <a:latin typeface="Arial" charset="0"/>
                <a:cs typeface="Arial" charset="0"/>
              </a:rPr>
              <a:t>Consolidating</a:t>
            </a:r>
          </a:p>
          <a:p>
            <a:endParaRPr lang="en-US" smtClean="0">
              <a:latin typeface="Arial" charset="0"/>
              <a:cs typeface="Arial" charset="0"/>
            </a:endParaRPr>
          </a:p>
          <a:p>
            <a:r>
              <a:rPr lang="en-US" smtClean="0">
                <a:latin typeface="Arial" charset="0"/>
                <a:cs typeface="Arial" charset="0"/>
              </a:rPr>
              <a:t>Sensitive to Business Cycle</a:t>
            </a:r>
          </a:p>
          <a:p>
            <a:endParaRPr lang="en-US" smtClean="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fontAlgn="auto">
              <a:spcAft>
                <a:spcPts val="0"/>
              </a:spcAft>
              <a:defRPr/>
            </a:pPr>
            <a:r>
              <a:rPr lang="en-US" b="1" dirty="0" smtClean="0">
                <a:solidFill>
                  <a:schemeClr val="tx2">
                    <a:satMod val="200000"/>
                  </a:schemeClr>
                </a:solidFill>
                <a:latin typeface="Arial" pitchFamily="34" charset="0"/>
                <a:cs typeface="Arial" pitchFamily="34" charset="0"/>
              </a:rPr>
              <a:t>Futures Price of Copper</a:t>
            </a:r>
            <a:endParaRPr lang="en-US" b="1" dirty="0">
              <a:solidFill>
                <a:schemeClr val="tx2">
                  <a:satMod val="200000"/>
                </a:schemeClr>
              </a:solidFill>
              <a:latin typeface="Arial" pitchFamily="34" charset="0"/>
              <a:cs typeface="Arial" pitchFamily="34" charset="0"/>
            </a:endParaRPr>
          </a:p>
        </p:txBody>
      </p:sp>
      <p:pic>
        <p:nvPicPr>
          <p:cNvPr id="62466" name="Picture 2"/>
          <p:cNvPicPr>
            <a:picLocks noChangeAspect="1" noChangeArrowheads="1"/>
          </p:cNvPicPr>
          <p:nvPr/>
        </p:nvPicPr>
        <p:blipFill>
          <a:blip r:embed="rId2" cstate="print"/>
          <a:srcRect/>
          <a:stretch>
            <a:fillRect/>
          </a:stretch>
        </p:blipFill>
        <p:spPr bwMode="auto">
          <a:xfrm>
            <a:off x="1752600" y="1905000"/>
            <a:ext cx="6711950" cy="4057650"/>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fontAlgn="auto">
              <a:spcAft>
                <a:spcPts val="0"/>
              </a:spcAft>
              <a:defRPr/>
            </a:pPr>
            <a:r>
              <a:rPr lang="en-US" b="1" dirty="0" smtClean="0">
                <a:solidFill>
                  <a:schemeClr val="tx2">
                    <a:satMod val="200000"/>
                  </a:schemeClr>
                </a:solidFill>
                <a:latin typeface="Arial" pitchFamily="34" charset="0"/>
                <a:cs typeface="Arial" pitchFamily="34" charset="0"/>
              </a:rPr>
              <a:t>Gold</a:t>
            </a:r>
            <a:endParaRPr lang="en-US" b="1" dirty="0">
              <a:solidFill>
                <a:schemeClr val="tx2">
                  <a:satMod val="200000"/>
                </a:schemeClr>
              </a:solidFill>
              <a:latin typeface="Arial" pitchFamily="34" charset="0"/>
              <a:cs typeface="Arial" pitchFamily="34" charset="0"/>
            </a:endParaRPr>
          </a:p>
        </p:txBody>
      </p:sp>
      <p:pic>
        <p:nvPicPr>
          <p:cNvPr id="63490" name="Picture 3"/>
          <p:cNvPicPr>
            <a:picLocks noChangeAspect="1" noChangeArrowheads="1"/>
          </p:cNvPicPr>
          <p:nvPr/>
        </p:nvPicPr>
        <p:blipFill>
          <a:blip r:embed="rId2" cstate="print"/>
          <a:srcRect/>
          <a:stretch>
            <a:fillRect/>
          </a:stretch>
        </p:blipFill>
        <p:spPr bwMode="auto">
          <a:xfrm>
            <a:off x="1066800" y="2667000"/>
            <a:ext cx="4033838" cy="3200400"/>
          </a:xfrm>
          <a:prstGeom prst="rect">
            <a:avLst/>
          </a:prstGeom>
          <a:noFill/>
          <a:ln w="9525">
            <a:noFill/>
            <a:miter lim="800000"/>
            <a:headEnd/>
            <a:tailEnd/>
          </a:ln>
        </p:spPr>
      </p:pic>
      <p:pic>
        <p:nvPicPr>
          <p:cNvPr id="63491" name="Picture 4"/>
          <p:cNvPicPr>
            <a:picLocks noChangeAspect="1" noChangeArrowheads="1"/>
          </p:cNvPicPr>
          <p:nvPr/>
        </p:nvPicPr>
        <p:blipFill>
          <a:blip r:embed="rId3" cstate="print"/>
          <a:srcRect/>
          <a:stretch>
            <a:fillRect/>
          </a:stretch>
        </p:blipFill>
        <p:spPr bwMode="auto">
          <a:xfrm>
            <a:off x="5867400" y="1066800"/>
            <a:ext cx="2438400" cy="2749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fontAlgn="auto">
              <a:spcAft>
                <a:spcPts val="0"/>
              </a:spcAft>
              <a:defRPr/>
            </a:pPr>
            <a:r>
              <a:rPr lang="en-US" b="1" dirty="0" smtClean="0">
                <a:solidFill>
                  <a:schemeClr val="tx2">
                    <a:satMod val="200000"/>
                  </a:schemeClr>
                </a:solidFill>
                <a:latin typeface="Arial" pitchFamily="34" charset="0"/>
                <a:cs typeface="Arial" pitchFamily="34" charset="0"/>
              </a:rPr>
              <a:t>Properties of Gold</a:t>
            </a:r>
            <a:endParaRPr lang="en-US" b="1" dirty="0">
              <a:solidFill>
                <a:schemeClr val="tx2">
                  <a:satMod val="200000"/>
                </a:schemeClr>
              </a:solidFill>
              <a:latin typeface="Arial" pitchFamily="34" charset="0"/>
              <a:cs typeface="Arial" pitchFamily="34" charset="0"/>
            </a:endParaRPr>
          </a:p>
        </p:txBody>
      </p:sp>
      <p:sp>
        <p:nvSpPr>
          <p:cNvPr id="64514" name="Content Placeholder 2"/>
          <p:cNvSpPr>
            <a:spLocks noGrp="1"/>
          </p:cNvSpPr>
          <p:nvPr>
            <p:ph idx="1"/>
          </p:nvPr>
        </p:nvSpPr>
        <p:spPr/>
        <p:txBody>
          <a:bodyPr/>
          <a:lstStyle/>
          <a:p>
            <a:r>
              <a:rPr lang="en-US" sz="2400" b="1" smtClean="0">
                <a:latin typeface="Arial" charset="0"/>
                <a:cs typeface="Arial" charset="0"/>
              </a:rPr>
              <a:t>Malleable and ductile</a:t>
            </a:r>
          </a:p>
          <a:p>
            <a:pPr lvl="1"/>
            <a:r>
              <a:rPr lang="en-US" sz="2400" smtClean="0">
                <a:latin typeface="Arial" charset="0"/>
                <a:cs typeface="Arial" charset="0"/>
              </a:rPr>
              <a:t>Jewelry</a:t>
            </a:r>
          </a:p>
          <a:p>
            <a:r>
              <a:rPr lang="en-US" sz="2400" b="1" smtClean="0">
                <a:latin typeface="Arial" charset="0"/>
                <a:cs typeface="Arial" charset="0"/>
              </a:rPr>
              <a:t>Superior conductivity</a:t>
            </a:r>
          </a:p>
          <a:p>
            <a:pPr lvl="1"/>
            <a:r>
              <a:rPr lang="en-US" sz="2400" smtClean="0">
                <a:latin typeface="Arial" charset="0"/>
                <a:cs typeface="Arial" charset="0"/>
              </a:rPr>
              <a:t>Electrical components</a:t>
            </a:r>
          </a:p>
          <a:p>
            <a:r>
              <a:rPr lang="en-US" sz="2400" b="1" smtClean="0">
                <a:latin typeface="Arial" charset="0"/>
                <a:cs typeface="Arial" charset="0"/>
              </a:rPr>
              <a:t>Used for making various alloys</a:t>
            </a:r>
          </a:p>
          <a:p>
            <a:pPr lvl="1"/>
            <a:r>
              <a:rPr lang="en-US" sz="2400" smtClean="0">
                <a:latin typeface="Arial" charset="0"/>
                <a:cs typeface="Arial" charset="0"/>
              </a:rPr>
              <a:t>Restorative dentistry</a:t>
            </a:r>
          </a:p>
          <a:p>
            <a:r>
              <a:rPr lang="en-US" sz="2400" b="1" smtClean="0">
                <a:latin typeface="Arial" charset="0"/>
                <a:cs typeface="Arial" charset="0"/>
              </a:rPr>
              <a:t>Holds value</a:t>
            </a:r>
          </a:p>
          <a:p>
            <a:pPr lvl="1"/>
            <a:r>
              <a:rPr lang="en-US" sz="2400" smtClean="0">
                <a:latin typeface="Arial" charset="0"/>
                <a:cs typeface="Arial" charset="0"/>
              </a:rPr>
              <a:t>Used as a investment tool to hedge against inflation</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fontAlgn="auto">
              <a:spcAft>
                <a:spcPts val="0"/>
              </a:spcAft>
              <a:defRPr/>
            </a:pPr>
            <a:r>
              <a:rPr lang="en-US" b="1" dirty="0" smtClean="0">
                <a:solidFill>
                  <a:schemeClr val="tx2">
                    <a:satMod val="200000"/>
                  </a:schemeClr>
                </a:solidFill>
                <a:latin typeface="Arial" pitchFamily="34" charset="0"/>
                <a:cs typeface="Arial" pitchFamily="34" charset="0"/>
              </a:rPr>
              <a:t>Gold Usage</a:t>
            </a:r>
            <a:endParaRPr lang="en-US" b="1" dirty="0">
              <a:solidFill>
                <a:schemeClr val="tx2">
                  <a:satMod val="200000"/>
                </a:schemeClr>
              </a:solidFill>
              <a:latin typeface="Arial" pitchFamily="34" charset="0"/>
              <a:cs typeface="Arial" pitchFamily="34" charset="0"/>
            </a:endParaRPr>
          </a:p>
        </p:txBody>
      </p:sp>
      <p:pic>
        <p:nvPicPr>
          <p:cNvPr id="65538" name="Picture 2"/>
          <p:cNvPicPr>
            <a:picLocks noChangeAspect="1" noChangeArrowheads="1"/>
          </p:cNvPicPr>
          <p:nvPr/>
        </p:nvPicPr>
        <p:blipFill>
          <a:blip r:embed="rId3" cstate="print"/>
          <a:srcRect/>
          <a:stretch>
            <a:fillRect/>
          </a:stretch>
        </p:blipFill>
        <p:spPr bwMode="auto">
          <a:xfrm>
            <a:off x="2209800" y="1676400"/>
            <a:ext cx="5348288" cy="4438650"/>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fontAlgn="auto">
              <a:spcAft>
                <a:spcPts val="0"/>
              </a:spcAft>
              <a:defRPr/>
            </a:pPr>
            <a:r>
              <a:rPr lang="en-US" b="1" dirty="0" smtClean="0">
                <a:solidFill>
                  <a:schemeClr val="tx2">
                    <a:satMod val="200000"/>
                  </a:schemeClr>
                </a:solidFill>
                <a:latin typeface="Arial" pitchFamily="34" charset="0"/>
                <a:cs typeface="Arial" pitchFamily="34" charset="0"/>
              </a:rPr>
              <a:t>World Gold Production</a:t>
            </a:r>
            <a:endParaRPr lang="en-US" b="1" dirty="0">
              <a:solidFill>
                <a:schemeClr val="tx2">
                  <a:satMod val="200000"/>
                </a:schemeClr>
              </a:solidFill>
              <a:latin typeface="Arial" pitchFamily="34" charset="0"/>
              <a:cs typeface="Arial" pitchFamily="34" charset="0"/>
            </a:endParaRPr>
          </a:p>
        </p:txBody>
      </p:sp>
      <p:pic>
        <p:nvPicPr>
          <p:cNvPr id="67586" name="Picture 2"/>
          <p:cNvPicPr>
            <a:picLocks noChangeAspect="1" noChangeArrowheads="1"/>
          </p:cNvPicPr>
          <p:nvPr/>
        </p:nvPicPr>
        <p:blipFill>
          <a:blip r:embed="rId2" cstate="print"/>
          <a:srcRect/>
          <a:stretch>
            <a:fillRect/>
          </a:stretch>
        </p:blipFill>
        <p:spPr bwMode="auto">
          <a:xfrm>
            <a:off x="2057400" y="1600200"/>
            <a:ext cx="5334000" cy="4811713"/>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fontAlgn="auto">
              <a:spcAft>
                <a:spcPts val="0"/>
              </a:spcAft>
              <a:defRPr/>
            </a:pPr>
            <a:r>
              <a:rPr lang="en-US" b="1" dirty="0" smtClean="0">
                <a:solidFill>
                  <a:schemeClr val="tx2">
                    <a:satMod val="200000"/>
                  </a:schemeClr>
                </a:solidFill>
                <a:latin typeface="Arial" pitchFamily="34" charset="0"/>
                <a:cs typeface="Arial" pitchFamily="34" charset="0"/>
              </a:rPr>
              <a:t>World Gold Production</a:t>
            </a:r>
            <a:endParaRPr lang="en-US" b="1" dirty="0">
              <a:solidFill>
                <a:schemeClr val="tx2">
                  <a:satMod val="200000"/>
                </a:schemeClr>
              </a:solidFill>
              <a:latin typeface="Arial" pitchFamily="34" charset="0"/>
              <a:cs typeface="Arial" pitchFamily="34" charset="0"/>
            </a:endParaRPr>
          </a:p>
        </p:txBody>
      </p:sp>
      <p:pic>
        <p:nvPicPr>
          <p:cNvPr id="68610" name="Picture 2"/>
          <p:cNvPicPr>
            <a:picLocks noChangeAspect="1" noChangeArrowheads="1"/>
          </p:cNvPicPr>
          <p:nvPr/>
        </p:nvPicPr>
        <p:blipFill>
          <a:blip r:embed="rId2" cstate="print"/>
          <a:srcRect/>
          <a:stretch>
            <a:fillRect/>
          </a:stretch>
        </p:blipFill>
        <p:spPr bwMode="auto">
          <a:xfrm>
            <a:off x="685800" y="1524000"/>
            <a:ext cx="7924800" cy="5110163"/>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12763"/>
            <a:ext cx="9601200" cy="914400"/>
          </a:xfrm>
        </p:spPr>
        <p:txBody>
          <a:bodyPr/>
          <a:lstStyle/>
          <a:p>
            <a:pPr algn="ctr" fontAlgn="auto">
              <a:spcAft>
                <a:spcPts val="0"/>
              </a:spcAft>
              <a:defRPr/>
            </a:pPr>
            <a:r>
              <a:rPr lang="en-US" b="1" dirty="0" smtClean="0">
                <a:solidFill>
                  <a:schemeClr val="tx2">
                    <a:satMod val="200000"/>
                  </a:schemeClr>
                </a:solidFill>
                <a:latin typeface="Arial" pitchFamily="34" charset="0"/>
                <a:cs typeface="Arial" pitchFamily="34" charset="0"/>
              </a:rPr>
              <a:t>World Production and Usage of Gold</a:t>
            </a:r>
            <a:endParaRPr lang="en-US" b="1" dirty="0">
              <a:solidFill>
                <a:schemeClr val="tx2">
                  <a:satMod val="200000"/>
                </a:schemeClr>
              </a:solidFill>
              <a:latin typeface="Arial" pitchFamily="34" charset="0"/>
              <a:cs typeface="Arial" pitchFamily="34" charset="0"/>
            </a:endParaRPr>
          </a:p>
        </p:txBody>
      </p:sp>
      <p:pic>
        <p:nvPicPr>
          <p:cNvPr id="69634" name="Picture 2"/>
          <p:cNvPicPr>
            <a:picLocks noChangeAspect="1" noChangeArrowheads="1"/>
          </p:cNvPicPr>
          <p:nvPr/>
        </p:nvPicPr>
        <p:blipFill>
          <a:blip r:embed="rId2" cstate="print"/>
          <a:srcRect/>
          <a:stretch>
            <a:fillRect/>
          </a:stretch>
        </p:blipFill>
        <p:spPr bwMode="auto">
          <a:xfrm>
            <a:off x="838200" y="1524000"/>
            <a:ext cx="7861300" cy="4962525"/>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fontAlgn="auto">
              <a:spcAft>
                <a:spcPts val="0"/>
              </a:spcAft>
              <a:defRPr/>
            </a:pPr>
            <a:r>
              <a:rPr lang="en-US" b="1" dirty="0" smtClean="0">
                <a:solidFill>
                  <a:schemeClr val="tx2">
                    <a:satMod val="200000"/>
                  </a:schemeClr>
                </a:solidFill>
                <a:latin typeface="Arial" pitchFamily="34" charset="0"/>
                <a:cs typeface="Arial" pitchFamily="34" charset="0"/>
              </a:rPr>
              <a:t>Spot Price of Gold</a:t>
            </a:r>
            <a:endParaRPr lang="en-US" b="1" dirty="0">
              <a:solidFill>
                <a:schemeClr val="tx2">
                  <a:satMod val="200000"/>
                </a:schemeClr>
              </a:solidFill>
              <a:latin typeface="Arial" pitchFamily="34" charset="0"/>
              <a:cs typeface="Arial" pitchFamily="34" charset="0"/>
            </a:endParaRPr>
          </a:p>
        </p:txBody>
      </p:sp>
      <p:pic>
        <p:nvPicPr>
          <p:cNvPr id="70658" name="Picture 2"/>
          <p:cNvPicPr>
            <a:picLocks noChangeAspect="1" noChangeArrowheads="1"/>
          </p:cNvPicPr>
          <p:nvPr/>
        </p:nvPicPr>
        <p:blipFill>
          <a:blip r:embed="rId2" cstate="print"/>
          <a:srcRect/>
          <a:stretch>
            <a:fillRect/>
          </a:stretch>
        </p:blipFill>
        <p:spPr bwMode="auto">
          <a:xfrm>
            <a:off x="1066800" y="1752600"/>
            <a:ext cx="7689850" cy="4705350"/>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fontAlgn="auto">
              <a:spcAft>
                <a:spcPts val="0"/>
              </a:spcAft>
              <a:defRPr/>
            </a:pPr>
            <a:r>
              <a:rPr lang="en-US" b="1" dirty="0" smtClean="0">
                <a:solidFill>
                  <a:schemeClr val="tx2">
                    <a:satMod val="200000"/>
                  </a:schemeClr>
                </a:solidFill>
                <a:latin typeface="Arial" pitchFamily="34" charset="0"/>
                <a:cs typeface="Arial" pitchFamily="34" charset="0"/>
              </a:rPr>
              <a:t>Futures Price of Gold</a:t>
            </a:r>
            <a:endParaRPr lang="en-US" b="1" dirty="0">
              <a:solidFill>
                <a:schemeClr val="tx2">
                  <a:satMod val="200000"/>
                </a:schemeClr>
              </a:solidFill>
              <a:latin typeface="Arial" pitchFamily="34" charset="0"/>
              <a:cs typeface="Arial" pitchFamily="34" charset="0"/>
            </a:endParaRPr>
          </a:p>
        </p:txBody>
      </p:sp>
      <p:pic>
        <p:nvPicPr>
          <p:cNvPr id="71682" name="Picture 2"/>
          <p:cNvPicPr>
            <a:picLocks noChangeAspect="1" noChangeArrowheads="1"/>
          </p:cNvPicPr>
          <p:nvPr/>
        </p:nvPicPr>
        <p:blipFill>
          <a:blip r:embed="rId2" cstate="print"/>
          <a:srcRect/>
          <a:stretch>
            <a:fillRect/>
          </a:stretch>
        </p:blipFill>
        <p:spPr bwMode="auto">
          <a:xfrm>
            <a:off x="1600200" y="2057400"/>
            <a:ext cx="7083425" cy="4267200"/>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Rectangle 4"/>
          <p:cNvSpPr>
            <a:spLocks noGrp="1"/>
          </p:cNvSpPr>
          <p:nvPr>
            <p:ph type="ctrTitle" idx="4294967295"/>
          </p:nvPr>
        </p:nvSpPr>
        <p:spPr bwMode="auto">
          <a:xfrm>
            <a:off x="685800" y="2667000"/>
            <a:ext cx="7772400" cy="1470025"/>
          </a:xfrm>
        </p:spPr>
        <p:txBody>
          <a:bodyPr wrap="square" lIns="91440" tIns="45720" rIns="91440" bIns="45720" numCol="1" anchorCtr="0" compatLnSpc="1">
            <a:prstTxWarp prst="textNoShape">
              <a:avLst/>
            </a:prstTxWarp>
          </a:bodyPr>
          <a:lstStyle/>
          <a:p>
            <a:pPr algn="ctr" fontAlgn="auto">
              <a:spcAft>
                <a:spcPts val="0"/>
              </a:spcAft>
              <a:defRPr/>
            </a:pPr>
            <a:r>
              <a:rPr lang="en-US" b="1" dirty="0" err="1" smtClean="0">
                <a:solidFill>
                  <a:schemeClr val="tx2">
                    <a:satMod val="200000"/>
                  </a:schemeClr>
                </a:solidFill>
                <a:latin typeface="Arial" pitchFamily="34" charset="0"/>
                <a:cs typeface="Arial" pitchFamily="34" charset="0"/>
              </a:rPr>
              <a:t>Cameco</a:t>
            </a:r>
            <a:endParaRPr lang="en-US" b="1" dirty="0" smtClean="0">
              <a:solidFill>
                <a:schemeClr val="tx2">
                  <a:satMod val="200000"/>
                </a:schemeClr>
              </a:solidFill>
              <a:latin typeface="Arial" pitchFamily="34" charset="0"/>
              <a:cs typeface="Arial" pitchFamily="34" charset="0"/>
            </a:endParaRPr>
          </a:p>
        </p:txBody>
      </p:sp>
      <p:pic>
        <p:nvPicPr>
          <p:cNvPr id="72706" name="Picture 4"/>
          <p:cNvPicPr>
            <a:picLocks noChangeAspect="1" noChangeArrowheads="1"/>
          </p:cNvPicPr>
          <p:nvPr/>
        </p:nvPicPr>
        <p:blipFill>
          <a:blip r:embed="rId2" cstate="print"/>
          <a:srcRect/>
          <a:stretch>
            <a:fillRect/>
          </a:stretch>
        </p:blipFill>
        <p:spPr bwMode="auto">
          <a:xfrm>
            <a:off x="6019800" y="609600"/>
            <a:ext cx="2590800" cy="1882775"/>
          </a:xfrm>
          <a:prstGeom prst="rect">
            <a:avLst/>
          </a:prstGeom>
          <a:noFill/>
          <a:ln w="9525">
            <a:noFill/>
            <a:miter lim="800000"/>
            <a:headEnd/>
            <a:tailEnd/>
          </a:ln>
        </p:spPr>
      </p:pic>
      <p:pic>
        <p:nvPicPr>
          <p:cNvPr id="72707" name="Picture 5"/>
          <p:cNvPicPr>
            <a:picLocks noChangeAspect="1" noChangeArrowheads="1"/>
          </p:cNvPicPr>
          <p:nvPr/>
        </p:nvPicPr>
        <p:blipFill>
          <a:blip r:embed="rId3" cstate="print"/>
          <a:srcRect/>
          <a:stretch>
            <a:fillRect/>
          </a:stretch>
        </p:blipFill>
        <p:spPr bwMode="auto">
          <a:xfrm>
            <a:off x="762000" y="4038600"/>
            <a:ext cx="2946400" cy="220980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p:cNvSpPr>
          <p:nvPr>
            <p:ph type="title" idx="4294967295"/>
          </p:nvPr>
        </p:nvSpPr>
        <p:spPr bwMode="auto"/>
        <p:txBody>
          <a:bodyPr wrap="square" lIns="91440" tIns="45720" rIns="91440" bIns="45720" numCol="1" anchorCtr="0" compatLnSpc="1">
            <a:prstTxWarp prst="textNoShape">
              <a:avLst/>
            </a:prstTxWarp>
          </a:bodyPr>
          <a:lstStyle/>
          <a:p>
            <a:pPr algn="ctr" fontAlgn="auto">
              <a:spcAft>
                <a:spcPts val="0"/>
              </a:spcAft>
              <a:defRPr/>
            </a:pPr>
            <a:r>
              <a:rPr lang="en-US" b="1" dirty="0" smtClean="0">
                <a:solidFill>
                  <a:schemeClr val="tx2">
                    <a:satMod val="200000"/>
                  </a:schemeClr>
                </a:solidFill>
                <a:latin typeface="Arial" pitchFamily="34" charset="0"/>
                <a:cs typeface="Arial" pitchFamily="34" charset="0"/>
              </a:rPr>
              <a:t>Industry Characteristics: Types of Mining	</a:t>
            </a:r>
          </a:p>
        </p:txBody>
      </p:sp>
      <p:sp>
        <p:nvSpPr>
          <p:cNvPr id="229379" name="Rectangle 3"/>
          <p:cNvSpPr>
            <a:spLocks noGrp="1"/>
          </p:cNvSpPr>
          <p:nvPr>
            <p:ph type="body" idx="4294967295"/>
          </p:nvPr>
        </p:nvSpPr>
        <p:spPr/>
        <p:txBody>
          <a:bodyPr/>
          <a:lstStyle/>
          <a:p>
            <a:r>
              <a:rPr lang="en-US" smtClean="0">
                <a:latin typeface="Arial" charset="0"/>
                <a:cs typeface="Arial" charset="0"/>
              </a:rPr>
              <a:t>Types of Surface Mining</a:t>
            </a:r>
          </a:p>
          <a:p>
            <a:pPr lvl="1"/>
            <a:r>
              <a:rPr lang="en-US" smtClean="0">
                <a:latin typeface="Arial" charset="0"/>
                <a:cs typeface="Arial" charset="0"/>
              </a:rPr>
              <a:t>Strip Mining</a:t>
            </a:r>
          </a:p>
          <a:p>
            <a:pPr lvl="1"/>
            <a:r>
              <a:rPr lang="en-US" smtClean="0">
                <a:latin typeface="Arial" charset="0"/>
                <a:cs typeface="Arial" charset="0"/>
              </a:rPr>
              <a:t>Open-pit Mining</a:t>
            </a:r>
          </a:p>
          <a:p>
            <a:pPr lvl="1"/>
            <a:r>
              <a:rPr lang="en-US" smtClean="0">
                <a:latin typeface="Arial" charset="0"/>
                <a:cs typeface="Arial" charset="0"/>
              </a:rPr>
              <a:t>Mountaintop Removal</a:t>
            </a:r>
          </a:p>
          <a:p>
            <a:pPr lvl="1"/>
            <a:r>
              <a:rPr lang="en-US" smtClean="0">
                <a:latin typeface="Arial" charset="0"/>
                <a:cs typeface="Arial" charset="0"/>
              </a:rPr>
              <a:t>Dredging</a:t>
            </a:r>
          </a:p>
          <a:p>
            <a:pPr lvl="1"/>
            <a:r>
              <a:rPr lang="en-US" smtClean="0">
                <a:latin typeface="Arial" charset="0"/>
                <a:cs typeface="Arial" charset="0"/>
              </a:rPr>
              <a:t>Highwall mining</a:t>
            </a:r>
          </a:p>
          <a:p>
            <a:r>
              <a:rPr lang="en-US" smtClean="0">
                <a:latin typeface="Arial" charset="0"/>
                <a:cs typeface="Arial" charset="0"/>
              </a:rPr>
              <a:t>Shaft Mining</a:t>
            </a:r>
          </a:p>
          <a:p>
            <a:r>
              <a:rPr lang="en-US" smtClean="0">
                <a:latin typeface="Arial" charset="0"/>
                <a:cs typeface="Arial" charset="0"/>
              </a:rPr>
              <a:t>Solution Mining</a:t>
            </a:r>
          </a:p>
          <a:p>
            <a:pPr lvl="1">
              <a:buFont typeface="Wingdings" pitchFamily="2" charset="2"/>
              <a:buNone/>
            </a:pPr>
            <a:endParaRPr lang="en-US" smtClean="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57200"/>
            <a:ext cx="6858000" cy="990600"/>
          </a:xfrm>
        </p:spPr>
        <p:txBody>
          <a:bodyPr>
            <a:normAutofit/>
          </a:bodyPr>
          <a:lstStyle/>
          <a:p>
            <a:pPr algn="ctr" fontAlgn="auto">
              <a:spcAft>
                <a:spcPts val="0"/>
              </a:spcAft>
              <a:defRPr/>
            </a:pPr>
            <a:r>
              <a:rPr lang="en-US" cap="none" dirty="0" smtClean="0">
                <a:solidFill>
                  <a:schemeClr val="tx2">
                    <a:satMod val="200000"/>
                  </a:schemeClr>
                </a:solidFill>
                <a:latin typeface="Arial" pitchFamily="34" charset="0"/>
                <a:cs typeface="Arial" pitchFamily="34" charset="0"/>
              </a:rPr>
              <a:t>Market Profile</a:t>
            </a:r>
            <a:endParaRPr lang="en-CA" cap="none" dirty="0">
              <a:solidFill>
                <a:schemeClr val="tx2">
                  <a:satMod val="200000"/>
                </a:schemeClr>
              </a:solidFill>
              <a:latin typeface="Arial" pitchFamily="34" charset="0"/>
              <a:cs typeface="Arial" pitchFamily="34" charset="0"/>
            </a:endParaRPr>
          </a:p>
        </p:txBody>
      </p:sp>
      <p:sp>
        <p:nvSpPr>
          <p:cNvPr id="73730" name="TextBox 3"/>
          <p:cNvSpPr txBox="1">
            <a:spLocks noChangeArrowheads="1"/>
          </p:cNvSpPr>
          <p:nvPr/>
        </p:nvSpPr>
        <p:spPr bwMode="auto">
          <a:xfrm>
            <a:off x="685800" y="2133600"/>
            <a:ext cx="4267200" cy="369888"/>
          </a:xfrm>
          <a:prstGeom prst="rect">
            <a:avLst/>
          </a:prstGeom>
          <a:noFill/>
          <a:ln w="9525">
            <a:noFill/>
            <a:miter lim="800000"/>
            <a:headEnd/>
            <a:tailEnd/>
          </a:ln>
        </p:spPr>
        <p:txBody>
          <a:bodyPr>
            <a:spAutoFit/>
          </a:bodyPr>
          <a:lstStyle/>
          <a:p>
            <a:endParaRPr lang="en-CA">
              <a:latin typeface="Corbel" pitchFamily="34" charset="0"/>
            </a:endParaRPr>
          </a:p>
        </p:txBody>
      </p:sp>
      <p:graphicFrame>
        <p:nvGraphicFramePr>
          <p:cNvPr id="5" name="Table 4"/>
          <p:cNvGraphicFramePr>
            <a:graphicFrameLocks noGrp="1"/>
          </p:cNvGraphicFramePr>
          <p:nvPr/>
        </p:nvGraphicFramePr>
        <p:xfrm>
          <a:off x="533400" y="1676400"/>
          <a:ext cx="3787775" cy="4334510"/>
        </p:xfrm>
        <a:graphic>
          <a:graphicData uri="http://schemas.openxmlformats.org/drawingml/2006/table">
            <a:tbl>
              <a:tblPr/>
              <a:tblGrid>
                <a:gridCol w="1677988"/>
                <a:gridCol w="2109787"/>
              </a:tblGrid>
              <a:tr h="78422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cs typeface="Arial" charset="0"/>
                        </a:rPr>
                        <a:t>Stock Summary (TSX: CCO-T)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cs typeface="Arial" charset="0"/>
                        </a:rPr>
                        <a:t>(As of November 3, 2010)</a:t>
                      </a:r>
                      <a:endParaRPr kumimoji="0" lang="en-CA" sz="1800" b="1"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2F2F2">
                        <a:alpha val="49019"/>
                      </a:srgbClr>
                    </a:solidFill>
                  </a:tcPr>
                </a:tc>
                <a:tc hMerge="1">
                  <a:txBody>
                    <a:bodyPr/>
                    <a:lstStyle/>
                    <a:p>
                      <a:endParaRPr lang="en-US"/>
                    </a:p>
                  </a:txBody>
                  <a:tcPr/>
                </a:tc>
              </a:tr>
              <a:tr h="4540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1800" b="0" i="0" u="none" strike="noStrike" cap="none" normalizeH="0" baseline="0" smtClean="0">
                          <a:ln>
                            <a:noFill/>
                          </a:ln>
                          <a:solidFill>
                            <a:schemeClr val="tx1"/>
                          </a:solidFill>
                          <a:effectLst/>
                          <a:latin typeface="Arial" charset="0"/>
                          <a:cs typeface="Arial" charset="0"/>
                        </a:rPr>
                        <a:t>Open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alpha val="49019"/>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1800" b="0" i="0" u="none" strike="noStrike" cap="none" normalizeH="0" baseline="0" smtClean="0">
                          <a:ln>
                            <a:noFill/>
                          </a:ln>
                          <a:solidFill>
                            <a:schemeClr val="tx1"/>
                          </a:solidFill>
                          <a:effectLst/>
                          <a:latin typeface="Arial" charset="0"/>
                          <a:cs typeface="Arial" charset="0"/>
                        </a:rPr>
                        <a:t>31.69 CAD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alpha val="49019"/>
                      </a:srgbClr>
                    </a:solidFill>
                  </a:tcPr>
                </a:tc>
              </a:tr>
              <a:tr h="4540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Arial" charset="0"/>
                        </a:rPr>
                        <a:t>Change</a:t>
                      </a:r>
                      <a:endParaRPr kumimoji="0" lang="en-CA" sz="1800" b="0" i="0" u="none" strike="noStrike" cap="none" normalizeH="0" baseline="0" smtClean="0">
                        <a:ln>
                          <a:noFill/>
                        </a:ln>
                        <a:solidFill>
                          <a:schemeClr val="tx1"/>
                        </a:solidFill>
                        <a:effectLst/>
                        <a:latin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alpha val="49019"/>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1800" b="0" i="0" u="none" strike="noStrike" cap="none" normalizeH="0" baseline="0" smtClean="0">
                          <a:ln>
                            <a:noFill/>
                          </a:ln>
                          <a:solidFill>
                            <a:schemeClr val="tx1"/>
                          </a:solidFill>
                          <a:effectLst/>
                          <a:latin typeface="Arial" charset="0"/>
                          <a:cs typeface="Arial" charset="0"/>
                        </a:rPr>
                        <a:t>-0.20 (-.63%)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alpha val="49019"/>
                      </a:srgbClr>
                    </a:solidFill>
                  </a:tcPr>
                </a:tc>
              </a:tr>
              <a:tr h="4540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1800" b="0" i="0" u="none" strike="noStrike" cap="none" normalizeH="0" baseline="0" smtClean="0">
                          <a:ln>
                            <a:noFill/>
                          </a:ln>
                          <a:solidFill>
                            <a:schemeClr val="tx1"/>
                          </a:solidFill>
                          <a:effectLst/>
                          <a:latin typeface="Arial" charset="0"/>
                          <a:cs typeface="Arial" charset="0"/>
                        </a:rPr>
                        <a:t>High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alpha val="49019"/>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1800" b="0" i="0" u="none" strike="noStrike" cap="none" normalizeH="0" baseline="0" smtClean="0">
                          <a:ln>
                            <a:noFill/>
                          </a:ln>
                          <a:solidFill>
                            <a:schemeClr val="tx1"/>
                          </a:solidFill>
                          <a:effectLst/>
                          <a:latin typeface="Arial" charset="0"/>
                          <a:cs typeface="Arial" charset="0"/>
                        </a:rPr>
                        <a:t>32.29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alpha val="49019"/>
                      </a:srgbClr>
                    </a:solidFill>
                  </a:tcPr>
                </a:tc>
              </a:tr>
              <a:tr h="4540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1800" b="0" i="0" u="none" strike="noStrike" cap="none" normalizeH="0" baseline="0" smtClean="0">
                          <a:ln>
                            <a:noFill/>
                          </a:ln>
                          <a:solidFill>
                            <a:schemeClr val="tx1"/>
                          </a:solidFill>
                          <a:effectLst/>
                          <a:latin typeface="Arial" charset="0"/>
                          <a:cs typeface="Arial" charset="0"/>
                        </a:rPr>
                        <a:t>Low</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alpha val="49019"/>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1800" b="0" i="0" u="none" strike="noStrike" cap="none" normalizeH="0" baseline="0" smtClean="0">
                          <a:ln>
                            <a:noFill/>
                          </a:ln>
                          <a:solidFill>
                            <a:schemeClr val="tx1"/>
                          </a:solidFill>
                          <a:effectLst/>
                          <a:latin typeface="Arial" charset="0"/>
                          <a:cs typeface="Arial" charset="0"/>
                        </a:rPr>
                        <a:t>31.33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alpha val="49019"/>
                      </a:srgbClr>
                    </a:solidFill>
                  </a:tcPr>
                </a:tc>
              </a:tr>
              <a:tr h="4540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1800" b="0" i="0" u="none" strike="noStrike" cap="none" normalizeH="0" baseline="0" smtClean="0">
                          <a:ln>
                            <a:noFill/>
                          </a:ln>
                          <a:solidFill>
                            <a:schemeClr val="tx1"/>
                          </a:solidFill>
                          <a:effectLst/>
                          <a:latin typeface="Arial" charset="0"/>
                          <a:cs typeface="Arial" charset="0"/>
                        </a:rPr>
                        <a:t>52-Week</a:t>
                      </a:r>
                    </a:p>
                    <a:p>
                      <a:pPr marL="0" marR="0" lvl="0" indent="0" algn="l" defTabSz="914400" rtl="0" eaLnBrk="1" fontAlgn="base" latinLnBrk="0" hangingPunct="1">
                        <a:lnSpc>
                          <a:spcPct val="100000"/>
                        </a:lnSpc>
                        <a:spcBef>
                          <a:spcPct val="0"/>
                        </a:spcBef>
                        <a:spcAft>
                          <a:spcPct val="0"/>
                        </a:spcAft>
                        <a:buClrTx/>
                        <a:buSzTx/>
                        <a:buFontTx/>
                        <a:buNone/>
                        <a:tabLst/>
                      </a:pPr>
                      <a:r>
                        <a:rPr kumimoji="0" lang="en-CA" sz="1800" b="0" i="0" u="none" strike="noStrike" cap="none" normalizeH="0" baseline="0" smtClean="0">
                          <a:ln>
                            <a:noFill/>
                          </a:ln>
                          <a:solidFill>
                            <a:schemeClr val="tx1"/>
                          </a:solidFill>
                          <a:effectLst/>
                          <a:latin typeface="Arial" charset="0"/>
                          <a:cs typeface="Arial" charset="0"/>
                        </a:rPr>
                        <a:t> Range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alpha val="49019"/>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1800" b="0" i="0" u="none" strike="noStrike" cap="none" normalizeH="0" baseline="0" smtClean="0">
                          <a:ln>
                            <a:noFill/>
                          </a:ln>
                          <a:solidFill>
                            <a:schemeClr val="tx1"/>
                          </a:solidFill>
                          <a:effectLst/>
                          <a:latin typeface="Arial" charset="0"/>
                          <a:cs typeface="Arial" charset="0"/>
                        </a:rPr>
                        <a:t>22.14– 35.00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alpha val="49019"/>
                      </a:srgbClr>
                    </a:solidFill>
                  </a:tcPr>
                </a:tc>
              </a:tr>
              <a:tr h="4540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Arial" charset="0"/>
                        </a:rPr>
                        <a:t>Shares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Arial" charset="0"/>
                        </a:rPr>
                        <a:t>Outstanding </a:t>
                      </a:r>
                      <a:endParaRPr kumimoji="0" lang="en-CA" sz="1800" b="0" i="0" u="none" strike="noStrike" cap="none" normalizeH="0" baseline="0" smtClean="0">
                        <a:ln>
                          <a:noFill/>
                        </a:ln>
                        <a:solidFill>
                          <a:schemeClr val="tx1"/>
                        </a:solidFill>
                        <a:effectLst/>
                        <a:latin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alpha val="49019"/>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1800" b="0" i="0" u="none" strike="noStrike" cap="none" normalizeH="0" baseline="0" smtClean="0">
                          <a:ln>
                            <a:noFill/>
                          </a:ln>
                          <a:solidFill>
                            <a:schemeClr val="tx1"/>
                          </a:solidFill>
                          <a:effectLst/>
                          <a:latin typeface="Arial" charset="0"/>
                          <a:cs typeface="Arial" charset="0"/>
                        </a:rPr>
                        <a:t>393.03 million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alpha val="49019"/>
                      </a:srgbClr>
                    </a:solidFill>
                  </a:tcPr>
                </a:tc>
              </a:tr>
              <a:tr h="4540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Arial" charset="0"/>
                        </a:rPr>
                        <a:t>Market Cap.</a:t>
                      </a:r>
                      <a:endParaRPr kumimoji="0" lang="en-CA" sz="1800" b="0" i="0" u="none" strike="noStrike" cap="none" normalizeH="0" baseline="0" smtClean="0">
                        <a:ln>
                          <a:noFill/>
                        </a:ln>
                        <a:solidFill>
                          <a:schemeClr val="tx1"/>
                        </a:solidFill>
                        <a:effectLst/>
                        <a:latin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alpha val="49019"/>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1800" b="0" i="0" u="none" strike="noStrike" cap="none" normalizeH="0" baseline="0" smtClean="0">
                          <a:ln>
                            <a:noFill/>
                          </a:ln>
                          <a:solidFill>
                            <a:schemeClr val="tx1"/>
                          </a:solidFill>
                          <a:effectLst/>
                          <a:latin typeface="Arial" charset="0"/>
                          <a:cs typeface="Arial" charset="0"/>
                        </a:rPr>
                        <a:t>$12,399.97 million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alpha val="49019"/>
                      </a:srgbClr>
                    </a:solidFill>
                  </a:tcPr>
                </a:tc>
              </a:tr>
            </a:tbl>
          </a:graphicData>
        </a:graphic>
      </p:graphicFrame>
      <p:graphicFrame>
        <p:nvGraphicFramePr>
          <p:cNvPr id="14403" name="Group 67"/>
          <p:cNvGraphicFramePr>
            <a:graphicFrameLocks noGrp="1"/>
          </p:cNvGraphicFramePr>
          <p:nvPr/>
        </p:nvGraphicFramePr>
        <p:xfrm>
          <a:off x="4572000" y="1676400"/>
          <a:ext cx="3962400" cy="2196148"/>
        </p:xfrm>
        <a:graphic>
          <a:graphicData uri="http://schemas.openxmlformats.org/drawingml/2006/table">
            <a:tbl>
              <a:tblPr/>
              <a:tblGrid>
                <a:gridCol w="2151063"/>
                <a:gridCol w="1811337"/>
              </a:tblGrid>
              <a:tr h="668338">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cs typeface="Arial" charset="0"/>
                        </a:rPr>
                        <a:t>Valuation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cs typeface="Arial" charset="0"/>
                        </a:rPr>
                        <a:t>(As of November 3, 2010)</a:t>
                      </a:r>
                      <a:endParaRPr kumimoji="0" lang="en-CA" sz="1800" b="1"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2F2F2">
                        <a:alpha val="49019"/>
                      </a:srgbClr>
                    </a:solidFill>
                  </a:tcPr>
                </a:tc>
                <a:tc hMerge="1">
                  <a:txBody>
                    <a:bodyPr/>
                    <a:lstStyle/>
                    <a:p>
                      <a:endParaRPr lang="en-US"/>
                    </a:p>
                  </a:txBody>
                  <a:tcPr/>
                </a:tc>
              </a:tr>
              <a:tr h="3222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1800" b="0" i="0" u="none" strike="noStrike" cap="none" normalizeH="0" baseline="0" smtClean="0">
                          <a:ln>
                            <a:noFill/>
                          </a:ln>
                          <a:solidFill>
                            <a:schemeClr val="tx1"/>
                          </a:solidFill>
                          <a:effectLst/>
                          <a:latin typeface="Arial" charset="0"/>
                          <a:cs typeface="Arial" charset="0"/>
                        </a:rPr>
                        <a:t>ROE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alpha val="49019"/>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1800" b="0" i="0" u="none" strike="noStrike" cap="none" normalizeH="0" baseline="0" smtClean="0">
                          <a:ln>
                            <a:noFill/>
                          </a:ln>
                          <a:solidFill>
                            <a:schemeClr val="tx1"/>
                          </a:solidFill>
                          <a:effectLst/>
                          <a:latin typeface="Arial" charset="0"/>
                          <a:cs typeface="Arial" charset="0"/>
                        </a:rPr>
                        <a:t>19.79%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alpha val="49019"/>
                      </a:srgbClr>
                    </a:solidFill>
                  </a:tcPr>
                </a:tc>
              </a:tr>
              <a:tr h="387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Arial" charset="0"/>
                        </a:rPr>
                        <a:t>EPS</a:t>
                      </a:r>
                      <a:endParaRPr kumimoji="0" lang="en-CA" sz="1800" b="0" i="0" u="none" strike="noStrike" cap="none" normalizeH="0" baseline="0" smtClean="0">
                        <a:ln>
                          <a:noFill/>
                        </a:ln>
                        <a:solidFill>
                          <a:schemeClr val="tx1"/>
                        </a:solidFill>
                        <a:effectLst/>
                        <a:latin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alpha val="49019"/>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Arial" charset="0"/>
                        </a:rPr>
                        <a:t>2.50</a:t>
                      </a:r>
                      <a:endParaRPr kumimoji="0" lang="en-CA" sz="1800" b="0" i="0" u="none" strike="noStrike" cap="none" normalizeH="0" baseline="0" smtClean="0">
                        <a:ln>
                          <a:noFill/>
                        </a:ln>
                        <a:solidFill>
                          <a:schemeClr val="tx1"/>
                        </a:solidFill>
                        <a:effectLst/>
                        <a:latin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alpha val="49019"/>
                      </a:srgbClr>
                    </a:solidFill>
                  </a:tcPr>
                </a:tc>
              </a:tr>
              <a:tr h="387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Arial" charset="0"/>
                        </a:rPr>
                        <a:t>P/E</a:t>
                      </a:r>
                      <a:endParaRPr kumimoji="0" lang="en-CA" sz="1800" b="0" i="0" u="none" strike="noStrike" cap="none" normalizeH="0" baseline="0" smtClean="0">
                        <a:ln>
                          <a:noFill/>
                        </a:ln>
                        <a:solidFill>
                          <a:schemeClr val="tx1"/>
                        </a:solidFill>
                        <a:effectLst/>
                        <a:latin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alpha val="49019"/>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1800" b="0" i="0" u="none" strike="noStrike" cap="none" normalizeH="0" baseline="0" smtClean="0">
                          <a:ln>
                            <a:noFill/>
                          </a:ln>
                          <a:solidFill>
                            <a:schemeClr val="tx1"/>
                          </a:solidFill>
                          <a:effectLst/>
                          <a:latin typeface="Arial" charset="0"/>
                          <a:cs typeface="Arial" charset="0"/>
                        </a:rPr>
                        <a:t>12.62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alpha val="49019"/>
                      </a:srgbClr>
                    </a:solidFill>
                  </a:tcPr>
                </a:tc>
              </a:tr>
              <a:tr h="387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1800" b="0" i="0" u="none" strike="noStrike" cap="none" normalizeH="0" baseline="0" smtClean="0">
                          <a:ln>
                            <a:noFill/>
                          </a:ln>
                          <a:solidFill>
                            <a:schemeClr val="tx1"/>
                          </a:solidFill>
                          <a:effectLst/>
                          <a:latin typeface="Arial" charset="0"/>
                          <a:cs typeface="Arial" charset="0"/>
                        </a:rPr>
                        <a:t>Dividend Yield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alpha val="49019"/>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1800" b="0" i="0" u="none" strike="noStrike" cap="none" normalizeH="0" baseline="0" smtClean="0">
                          <a:ln>
                            <a:noFill/>
                          </a:ln>
                          <a:solidFill>
                            <a:schemeClr val="tx1"/>
                          </a:solidFill>
                          <a:effectLst/>
                          <a:latin typeface="Arial" charset="0"/>
                          <a:cs typeface="Arial" charset="0"/>
                        </a:rPr>
                        <a:t>0.90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alpha val="49019"/>
                      </a:srgbClr>
                    </a:solidFill>
                  </a:tcPr>
                </a:tc>
              </a:tr>
            </a:tbl>
          </a:graphicData>
        </a:graphic>
      </p:graphicFrame>
      <p:graphicFrame>
        <p:nvGraphicFramePr>
          <p:cNvPr id="14404" name="Group 68"/>
          <p:cNvGraphicFramePr>
            <a:graphicFrameLocks noGrp="1"/>
          </p:cNvGraphicFramePr>
          <p:nvPr/>
        </p:nvGraphicFramePr>
        <p:xfrm>
          <a:off x="4572000" y="4114800"/>
          <a:ext cx="3962400" cy="2132013"/>
        </p:xfrm>
        <a:graphic>
          <a:graphicData uri="http://schemas.openxmlformats.org/drawingml/2006/table">
            <a:tbl>
              <a:tblPr/>
              <a:tblGrid>
                <a:gridCol w="2151063"/>
                <a:gridCol w="1811337"/>
              </a:tblGrid>
              <a:tr h="779463">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cs typeface="Arial" charset="0"/>
                        </a:rPr>
                        <a:t>Stock Summary (TSX: CCJ)</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cs typeface="Arial" charset="0"/>
                        </a:rPr>
                        <a:t>(As of November 3, 2010)</a:t>
                      </a:r>
                      <a:endParaRPr kumimoji="0" lang="en-CA" sz="1800" b="1"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2F2F2">
                        <a:alpha val="49019"/>
                      </a:srgbClr>
                    </a:solidFill>
                  </a:tcPr>
                </a:tc>
                <a:tc hMerge="1">
                  <a:txBody>
                    <a:bodyPr/>
                    <a:lstStyle/>
                    <a:p>
                      <a:endParaRPr lang="en-US"/>
                    </a:p>
                  </a:txBody>
                  <a:tcPr/>
                </a:tc>
              </a:tr>
              <a:tr h="4508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1800" b="0" i="0" u="none" strike="noStrike" cap="none" normalizeH="0" baseline="0" smtClean="0">
                          <a:ln>
                            <a:noFill/>
                          </a:ln>
                          <a:solidFill>
                            <a:schemeClr val="tx1"/>
                          </a:solidFill>
                          <a:effectLst/>
                          <a:latin typeface="Arial" charset="0"/>
                          <a:cs typeface="Arial" charset="0"/>
                        </a:rPr>
                        <a:t>Open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alpha val="49019"/>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1800" b="0" i="0" u="none" strike="noStrike" cap="none" normalizeH="0" baseline="0" smtClean="0">
                          <a:ln>
                            <a:noFill/>
                          </a:ln>
                          <a:solidFill>
                            <a:schemeClr val="tx1"/>
                          </a:solidFill>
                          <a:effectLst/>
                          <a:latin typeface="Arial" charset="0"/>
                          <a:cs typeface="Arial" charset="0"/>
                        </a:rPr>
                        <a:t>31.50 USD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alpha val="49019"/>
                      </a:srgbClr>
                    </a:solidFill>
                  </a:tcPr>
                </a:tc>
              </a:tr>
              <a:tr h="4508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Arial" charset="0"/>
                        </a:rPr>
                        <a:t>Change</a:t>
                      </a:r>
                      <a:endParaRPr kumimoji="0" lang="en-CA" sz="1800" b="0" i="0" u="none" strike="noStrike" cap="none" normalizeH="0" baseline="0" smtClean="0">
                        <a:ln>
                          <a:noFill/>
                        </a:ln>
                        <a:solidFill>
                          <a:schemeClr val="tx1"/>
                        </a:solidFill>
                        <a:effectLst/>
                        <a:latin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alpha val="49019"/>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1800" b="0" i="0" u="none" strike="noStrike" cap="none" normalizeH="0" baseline="0" smtClean="0">
                          <a:ln>
                            <a:noFill/>
                          </a:ln>
                          <a:solidFill>
                            <a:schemeClr val="tx1"/>
                          </a:solidFill>
                          <a:effectLst/>
                          <a:latin typeface="Arial" charset="0"/>
                          <a:cs typeface="Arial" charset="0"/>
                        </a:rPr>
                        <a:t>0.11 (-0.35%)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alpha val="49019"/>
                      </a:srgbClr>
                    </a:solidFill>
                  </a:tcPr>
                </a:tc>
              </a:tr>
              <a:tr h="4508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1800" b="0" i="0" u="none" strike="noStrike" cap="none" normalizeH="0" baseline="0" smtClean="0">
                          <a:ln>
                            <a:noFill/>
                          </a:ln>
                          <a:solidFill>
                            <a:schemeClr val="tx1"/>
                          </a:solidFill>
                          <a:effectLst/>
                          <a:latin typeface="Arial" charset="0"/>
                          <a:cs typeface="Arial" charset="0"/>
                        </a:rPr>
                        <a:t>52wk Range: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alpha val="49019"/>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1800" b="0" i="0" u="none" strike="noStrike" cap="none" normalizeH="0" baseline="0" smtClean="0">
                          <a:ln>
                            <a:noFill/>
                          </a:ln>
                          <a:solidFill>
                            <a:schemeClr val="tx1"/>
                          </a:solidFill>
                          <a:effectLst/>
                          <a:latin typeface="Arial" charset="0"/>
                          <a:cs typeface="Arial" charset="0"/>
                        </a:rPr>
                        <a:t>20.70 – 33.74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alpha val="49019"/>
                      </a:srgbClr>
                    </a:solidFill>
                  </a:tcPr>
                </a:tc>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533400"/>
            <a:ext cx="6858000" cy="990600"/>
          </a:xfrm>
        </p:spPr>
        <p:txBody>
          <a:bodyPr>
            <a:normAutofit/>
          </a:bodyPr>
          <a:lstStyle/>
          <a:p>
            <a:pPr algn="ctr" fontAlgn="auto">
              <a:spcAft>
                <a:spcPts val="0"/>
              </a:spcAft>
              <a:defRPr/>
            </a:pPr>
            <a:r>
              <a:rPr lang="en-US" cap="none" dirty="0" smtClean="0">
                <a:solidFill>
                  <a:schemeClr val="tx2">
                    <a:satMod val="200000"/>
                  </a:schemeClr>
                </a:solidFill>
                <a:latin typeface="Arial" pitchFamily="34" charset="0"/>
                <a:cs typeface="Arial" pitchFamily="34" charset="0"/>
              </a:rPr>
              <a:t>1- Yr Price Movement</a:t>
            </a:r>
            <a:endParaRPr lang="en-CA" cap="none" dirty="0">
              <a:solidFill>
                <a:schemeClr val="tx2">
                  <a:satMod val="200000"/>
                </a:schemeClr>
              </a:solidFill>
              <a:latin typeface="Arial" pitchFamily="34" charset="0"/>
              <a:cs typeface="Arial" pitchFamily="34" charset="0"/>
            </a:endParaRPr>
          </a:p>
        </p:txBody>
      </p:sp>
      <p:pic>
        <p:nvPicPr>
          <p:cNvPr id="74754" name="Picture 10" descr="charting?chart_type=png&amp;lang=EN&amp;line_colour=ff6b00&amp;chart_style=stock_price&amp;period=1YRD&amp;listing_id=CCO-T&amp;comp_listing_1=&amp;comp_listing_2=&amp;comp_listing_3=null&amp;app=gi&amp;avg_1=&amp;avg_2=&amp;chart_width=625&amp;chart_height=280"/>
          <p:cNvPicPr>
            <a:picLocks noChangeAspect="1" noChangeArrowheads="1"/>
          </p:cNvPicPr>
          <p:nvPr/>
        </p:nvPicPr>
        <p:blipFill>
          <a:blip r:embed="rId2" cstate="print"/>
          <a:srcRect/>
          <a:stretch>
            <a:fillRect/>
          </a:stretch>
        </p:blipFill>
        <p:spPr bwMode="auto">
          <a:xfrm>
            <a:off x="1676400" y="2133600"/>
            <a:ext cx="5915025" cy="2628900"/>
          </a:xfrm>
          <a:prstGeom prst="rect">
            <a:avLst/>
          </a:prstGeom>
          <a:noFill/>
          <a:ln w="9525">
            <a:noFill/>
            <a:miter lim="800000"/>
            <a:headEnd/>
            <a:tailEnd/>
          </a:ln>
        </p:spPr>
      </p:pic>
      <p:pic>
        <p:nvPicPr>
          <p:cNvPr id="74755" name="Picture 11" descr="charting?chart_type=png&amp;lang=EN&amp;line_colour=A9A9A9&amp;chart_style=stock_volume&amp;period=1YRD&amp;listing_id=CCO-T&amp;x_scale=true&amp;app=gi&amp;chart_width=625&amp;chart_height=100"/>
          <p:cNvPicPr>
            <a:picLocks noChangeAspect="1" noChangeArrowheads="1"/>
          </p:cNvPicPr>
          <p:nvPr/>
        </p:nvPicPr>
        <p:blipFill>
          <a:blip r:embed="rId3" cstate="print"/>
          <a:srcRect/>
          <a:stretch>
            <a:fillRect/>
          </a:stretch>
        </p:blipFill>
        <p:spPr bwMode="auto">
          <a:xfrm>
            <a:off x="1676400" y="4800600"/>
            <a:ext cx="5915025" cy="914400"/>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914400" y="457200"/>
            <a:ext cx="6858000" cy="990600"/>
          </a:xfrm>
          <a:prstGeom prst="rect">
            <a:avLst/>
          </a:prstGeom>
        </p:spPr>
        <p:txBody>
          <a:bodyPr>
            <a:normAutofit/>
          </a:bodyPr>
          <a:lstStyle/>
          <a:p>
            <a:pPr algn="ctr" fontAlgn="auto">
              <a:spcBef>
                <a:spcPts val="0"/>
              </a:spcBef>
              <a:spcAft>
                <a:spcPts val="0"/>
              </a:spcAft>
              <a:defRPr/>
            </a:pPr>
            <a:r>
              <a:rPr lang="en-US" sz="4000" b="1" spc="-100" dirty="0">
                <a:solidFill>
                  <a:schemeClr val="tx2">
                    <a:satMod val="200000"/>
                  </a:schemeClr>
                </a:solidFill>
                <a:latin typeface="Arial" pitchFamily="34" charset="0"/>
                <a:ea typeface="+mj-ea"/>
                <a:cs typeface="Arial" pitchFamily="34" charset="0"/>
              </a:rPr>
              <a:t>1- Yr Return Vs. S&amp;P/TSX</a:t>
            </a:r>
            <a:r>
              <a:rPr lang="en-US" sz="4000" b="1" spc="-100" dirty="0">
                <a:solidFill>
                  <a:schemeClr val="tx2">
                    <a:satMod val="200000"/>
                  </a:schemeClr>
                </a:solidFill>
                <a:latin typeface="+mj-lt"/>
                <a:ea typeface="+mj-ea"/>
                <a:cs typeface="+mj-cs"/>
              </a:rPr>
              <a:t> </a:t>
            </a:r>
            <a:endParaRPr lang="en-CA" sz="4000" b="1" spc="-100" dirty="0">
              <a:solidFill>
                <a:schemeClr val="tx2">
                  <a:satMod val="200000"/>
                </a:schemeClr>
              </a:solidFill>
              <a:latin typeface="+mj-lt"/>
              <a:ea typeface="+mj-ea"/>
              <a:cs typeface="+mj-cs"/>
            </a:endParaRPr>
          </a:p>
        </p:txBody>
      </p:sp>
      <p:pic>
        <p:nvPicPr>
          <p:cNvPr id="75778" name="Picture 4" descr="charting?chart_type=png&amp;lang=EN&amp;line_colour=ff6b00&amp;chart_style=stock_price&amp;period=1YRD&amp;listing_id=CCO-T&amp;comp_listing_1=TSX-I&amp;line_colour=0099CC&amp;comp_listing_2=&amp;comp_listing_3=null&amp;app=gi&amp;avg_1=&amp;avg_2=&amp;chart_width=625&amp;chart_height=280"/>
          <p:cNvPicPr>
            <a:picLocks noChangeAspect="1" noChangeArrowheads="1"/>
          </p:cNvPicPr>
          <p:nvPr/>
        </p:nvPicPr>
        <p:blipFill>
          <a:blip r:embed="rId2" cstate="print"/>
          <a:srcRect/>
          <a:stretch>
            <a:fillRect/>
          </a:stretch>
        </p:blipFill>
        <p:spPr bwMode="auto">
          <a:xfrm>
            <a:off x="1905000" y="2438400"/>
            <a:ext cx="5915025" cy="2628900"/>
          </a:xfrm>
          <a:prstGeom prst="rect">
            <a:avLst/>
          </a:prstGeom>
          <a:noFill/>
          <a:ln w="9525">
            <a:noFill/>
            <a:miter lim="800000"/>
            <a:headEnd/>
            <a:tailEnd/>
          </a:ln>
        </p:spPr>
      </p:pic>
      <p:pic>
        <p:nvPicPr>
          <p:cNvPr id="75779" name="Picture 5" descr="charting?chart_type=png&amp;lang=EN&amp;line_colour=A9A9A9&amp;chart_style=stock_volume&amp;period=1YRD&amp;listing_id=CCO-T&amp;x_scale=true&amp;app=gi&amp;chart_width=625&amp;chart_height=100"/>
          <p:cNvPicPr>
            <a:picLocks noChangeAspect="1" noChangeArrowheads="1"/>
          </p:cNvPicPr>
          <p:nvPr/>
        </p:nvPicPr>
        <p:blipFill>
          <a:blip r:embed="rId3" cstate="print"/>
          <a:srcRect/>
          <a:stretch>
            <a:fillRect/>
          </a:stretch>
        </p:blipFill>
        <p:spPr bwMode="auto">
          <a:xfrm>
            <a:off x="1905000" y="5105400"/>
            <a:ext cx="5915025" cy="914400"/>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914400" y="533400"/>
            <a:ext cx="6858000" cy="990600"/>
          </a:xfrm>
          <a:prstGeom prst="rect">
            <a:avLst/>
          </a:prstGeom>
        </p:spPr>
        <p:txBody>
          <a:bodyPr>
            <a:normAutofit/>
          </a:bodyPr>
          <a:lstStyle/>
          <a:p>
            <a:pPr algn="ctr" fontAlgn="auto">
              <a:spcBef>
                <a:spcPts val="0"/>
              </a:spcBef>
              <a:spcAft>
                <a:spcPts val="0"/>
              </a:spcAft>
              <a:defRPr/>
            </a:pPr>
            <a:r>
              <a:rPr lang="en-US" sz="4000" b="1" spc="-100" dirty="0">
                <a:solidFill>
                  <a:schemeClr val="tx2">
                    <a:satMod val="200000"/>
                  </a:schemeClr>
                </a:solidFill>
                <a:latin typeface="Arial" pitchFamily="34" charset="0"/>
                <a:ea typeface="+mj-ea"/>
                <a:cs typeface="Arial" pitchFamily="34" charset="0"/>
              </a:rPr>
              <a:t>1- Yr Return vs. TTMN-I </a:t>
            </a:r>
            <a:endParaRPr lang="en-CA" sz="4000" b="1" spc="-100" dirty="0">
              <a:solidFill>
                <a:schemeClr val="tx2">
                  <a:satMod val="200000"/>
                </a:schemeClr>
              </a:solidFill>
              <a:latin typeface="Arial" pitchFamily="34" charset="0"/>
              <a:ea typeface="+mj-ea"/>
              <a:cs typeface="Arial" pitchFamily="34" charset="0"/>
            </a:endParaRPr>
          </a:p>
        </p:txBody>
      </p:sp>
      <p:pic>
        <p:nvPicPr>
          <p:cNvPr id="76802" name="Picture 4" descr="charting?chart_type=png&amp;lang=EN&amp;line_colour=ff6b00&amp;chart_style=stock_price&amp;period=1YRD&amp;listing_id=CCO-T&amp;comp_listing_1=TTMN-I&amp;line_colour=0099CC&amp;comp_listing_2=&amp;comp_listing_3=null&amp;app=gi&amp;avg_1=&amp;avg_2=&amp;chart_width=625&amp;chart_height=280"/>
          <p:cNvPicPr>
            <a:picLocks noChangeAspect="1" noChangeArrowheads="1"/>
          </p:cNvPicPr>
          <p:nvPr/>
        </p:nvPicPr>
        <p:blipFill>
          <a:blip r:embed="rId2" cstate="print"/>
          <a:srcRect/>
          <a:stretch>
            <a:fillRect/>
          </a:stretch>
        </p:blipFill>
        <p:spPr bwMode="auto">
          <a:xfrm>
            <a:off x="1219200" y="1752600"/>
            <a:ext cx="6477000" cy="2878138"/>
          </a:xfrm>
          <a:prstGeom prst="rect">
            <a:avLst/>
          </a:prstGeom>
          <a:noFill/>
          <a:ln w="9525">
            <a:noFill/>
            <a:miter lim="800000"/>
            <a:headEnd/>
            <a:tailEnd/>
          </a:ln>
        </p:spPr>
      </p:pic>
      <p:pic>
        <p:nvPicPr>
          <p:cNvPr id="76803" name="Picture 5" descr="charting?chart_type=png&amp;lang=EN&amp;line_colour=A9A9A9&amp;chart_style=stock_volume&amp;period=1YRD&amp;listing_id=CCO-T&amp;x_scale=true&amp;app=gi&amp;chart_width=625&amp;chart_height=100"/>
          <p:cNvPicPr>
            <a:picLocks noChangeAspect="1" noChangeArrowheads="1"/>
          </p:cNvPicPr>
          <p:nvPr/>
        </p:nvPicPr>
        <p:blipFill>
          <a:blip r:embed="rId3" cstate="print"/>
          <a:srcRect/>
          <a:stretch>
            <a:fillRect/>
          </a:stretch>
        </p:blipFill>
        <p:spPr bwMode="auto">
          <a:xfrm>
            <a:off x="1219200" y="4660900"/>
            <a:ext cx="6477000" cy="1000125"/>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57200"/>
            <a:ext cx="6858000" cy="990600"/>
          </a:xfrm>
        </p:spPr>
        <p:txBody>
          <a:bodyPr>
            <a:normAutofit/>
          </a:bodyPr>
          <a:lstStyle/>
          <a:p>
            <a:pPr algn="ctr" fontAlgn="auto">
              <a:spcAft>
                <a:spcPts val="0"/>
              </a:spcAft>
              <a:defRPr/>
            </a:pPr>
            <a:r>
              <a:rPr lang="en-US" cap="none" dirty="0" smtClean="0">
                <a:solidFill>
                  <a:schemeClr val="tx2">
                    <a:satMod val="200000"/>
                  </a:schemeClr>
                </a:solidFill>
                <a:latin typeface="Arial" pitchFamily="34" charset="0"/>
                <a:cs typeface="Arial" pitchFamily="34" charset="0"/>
              </a:rPr>
              <a:t>5- Yr Price Movement</a:t>
            </a:r>
            <a:endParaRPr lang="en-CA" cap="none" dirty="0">
              <a:solidFill>
                <a:schemeClr val="tx2">
                  <a:satMod val="200000"/>
                </a:schemeClr>
              </a:solidFill>
              <a:latin typeface="Arial" pitchFamily="34" charset="0"/>
              <a:cs typeface="Arial" pitchFamily="34" charset="0"/>
            </a:endParaRPr>
          </a:p>
        </p:txBody>
      </p:sp>
      <p:pic>
        <p:nvPicPr>
          <p:cNvPr id="77826" name="Picture 4" descr="charting?chart_type=png&amp;lang=EN&amp;line_colour=ff6b00&amp;chart_style=stock_price&amp;period=5YRW&amp;listing_id=CCO-T&amp;comp_listing_1=&amp;comp_listing_2=&amp;comp_listing_3=null&amp;app=gi&amp;avg_1=&amp;avg_2=&amp;chart_width=625&amp;chart_height=280"/>
          <p:cNvPicPr>
            <a:picLocks noChangeAspect="1" noChangeArrowheads="1"/>
          </p:cNvPicPr>
          <p:nvPr/>
        </p:nvPicPr>
        <p:blipFill>
          <a:blip r:embed="rId2" cstate="print"/>
          <a:srcRect/>
          <a:stretch>
            <a:fillRect/>
          </a:stretch>
        </p:blipFill>
        <p:spPr bwMode="auto">
          <a:xfrm>
            <a:off x="1371600" y="2341563"/>
            <a:ext cx="6477000" cy="2878137"/>
          </a:xfrm>
          <a:prstGeom prst="rect">
            <a:avLst/>
          </a:prstGeom>
          <a:noFill/>
          <a:ln w="9525">
            <a:noFill/>
            <a:miter lim="800000"/>
            <a:headEnd/>
            <a:tailEnd/>
          </a:ln>
        </p:spPr>
      </p:pic>
      <p:pic>
        <p:nvPicPr>
          <p:cNvPr id="77827" name="Picture 5" descr="charting?chart_type=png&amp;lang=EN&amp;line_colour=A9A9A9&amp;chart_style=stock_volume&amp;period=5YRW&amp;listing_id=CCO-T&amp;x_scale=true&amp;app=gi&amp;chart_width=625&amp;chart_height=100"/>
          <p:cNvPicPr>
            <a:picLocks noChangeAspect="1" noChangeArrowheads="1"/>
          </p:cNvPicPr>
          <p:nvPr/>
        </p:nvPicPr>
        <p:blipFill>
          <a:blip r:embed="rId3" cstate="print"/>
          <a:srcRect/>
          <a:stretch>
            <a:fillRect/>
          </a:stretch>
        </p:blipFill>
        <p:spPr bwMode="auto">
          <a:xfrm>
            <a:off x="1371600" y="5181600"/>
            <a:ext cx="6477000" cy="1000125"/>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4" descr="charting?chart_type=png&amp;lang=EN&amp;line_colour=ff6b00&amp;chart_style=stock_price&amp;period=5YRW&amp;listing_id=CCO-T&amp;comp_listing_1=TSX-I&amp;line_colour=0099CC&amp;comp_listing_2=&amp;comp_listing_3=null&amp;app=gi&amp;avg_1=&amp;avg_2=&amp;chart_width=625&amp;chart_height=280"/>
          <p:cNvPicPr>
            <a:picLocks noChangeAspect="1" noChangeArrowheads="1"/>
          </p:cNvPicPr>
          <p:nvPr/>
        </p:nvPicPr>
        <p:blipFill>
          <a:blip r:embed="rId2" cstate="print"/>
          <a:srcRect/>
          <a:stretch>
            <a:fillRect/>
          </a:stretch>
        </p:blipFill>
        <p:spPr bwMode="auto">
          <a:xfrm>
            <a:off x="1600200" y="2316163"/>
            <a:ext cx="6705600" cy="2979737"/>
          </a:xfrm>
          <a:prstGeom prst="rect">
            <a:avLst/>
          </a:prstGeom>
          <a:noFill/>
          <a:ln w="9525">
            <a:noFill/>
            <a:miter lim="800000"/>
            <a:headEnd/>
            <a:tailEnd/>
          </a:ln>
        </p:spPr>
      </p:pic>
      <p:pic>
        <p:nvPicPr>
          <p:cNvPr id="78850" name="Picture 5" descr="charting?chart_type=png&amp;lang=EN&amp;line_colour=A9A9A9&amp;chart_style=stock_volume&amp;period=5YRW&amp;listing_id=CCO-T&amp;x_scale=true&amp;app=gi&amp;chart_width=625&amp;chart_height=100"/>
          <p:cNvPicPr>
            <a:picLocks noChangeAspect="1" noChangeArrowheads="1"/>
          </p:cNvPicPr>
          <p:nvPr/>
        </p:nvPicPr>
        <p:blipFill>
          <a:blip r:embed="rId3" cstate="print"/>
          <a:srcRect/>
          <a:stretch>
            <a:fillRect/>
          </a:stretch>
        </p:blipFill>
        <p:spPr bwMode="auto">
          <a:xfrm>
            <a:off x="1600200" y="5257800"/>
            <a:ext cx="6705600" cy="1036638"/>
          </a:xfrm>
          <a:prstGeom prst="rect">
            <a:avLst/>
          </a:prstGeom>
          <a:noFill/>
          <a:ln w="9525">
            <a:noFill/>
            <a:miter lim="800000"/>
            <a:headEnd/>
            <a:tailEnd/>
          </a:ln>
        </p:spPr>
      </p:pic>
      <p:sp>
        <p:nvSpPr>
          <p:cNvPr id="78851" name="Rectangle 5"/>
          <p:cNvSpPr>
            <a:spLocks noChangeArrowheads="1"/>
          </p:cNvSpPr>
          <p:nvPr/>
        </p:nvSpPr>
        <p:spPr bwMode="auto">
          <a:xfrm>
            <a:off x="533400" y="533400"/>
            <a:ext cx="8077200" cy="708025"/>
          </a:xfrm>
          <a:prstGeom prst="rect">
            <a:avLst/>
          </a:prstGeom>
          <a:noFill/>
          <a:ln w="9525">
            <a:noFill/>
            <a:miter lim="800000"/>
            <a:headEnd/>
            <a:tailEnd/>
          </a:ln>
        </p:spPr>
        <p:txBody>
          <a:bodyPr>
            <a:spAutoFit/>
          </a:bodyPr>
          <a:lstStyle/>
          <a:p>
            <a:pPr algn="ctr"/>
            <a:r>
              <a:rPr lang="en-US" sz="4000" b="1">
                <a:cs typeface="Arial" charset="0"/>
              </a:rPr>
              <a:t>5- Yr Return Vs. S&amp;P/TSX</a:t>
            </a:r>
            <a:endParaRPr lang="en-CA" sz="4000" b="1">
              <a:cs typeface="Arial"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4" descr="charting?chart_type=png&amp;lang=EN&amp;line_colour=ff6b00&amp;chart_style=stock_price&amp;period=5YRW&amp;listing_id=CCO-T&amp;comp_listing_1=TTMN-I&amp;line_colour=0099CC&amp;comp_listing_2=&amp;comp_listing_3=null&amp;app=gi&amp;avg_1=&amp;avg_2=&amp;chart_width=625&amp;chart_height=280"/>
          <p:cNvPicPr>
            <a:picLocks noChangeAspect="1" noChangeArrowheads="1"/>
          </p:cNvPicPr>
          <p:nvPr/>
        </p:nvPicPr>
        <p:blipFill>
          <a:blip r:embed="rId2" cstate="print"/>
          <a:srcRect/>
          <a:stretch>
            <a:fillRect/>
          </a:stretch>
        </p:blipFill>
        <p:spPr bwMode="auto">
          <a:xfrm>
            <a:off x="1524000" y="2024063"/>
            <a:ext cx="6553200" cy="2911475"/>
          </a:xfrm>
          <a:prstGeom prst="rect">
            <a:avLst/>
          </a:prstGeom>
          <a:noFill/>
          <a:ln w="9525">
            <a:noFill/>
            <a:miter lim="800000"/>
            <a:headEnd/>
            <a:tailEnd/>
          </a:ln>
        </p:spPr>
      </p:pic>
      <p:pic>
        <p:nvPicPr>
          <p:cNvPr id="79874" name="Picture 5" descr="charting?chart_type=png&amp;lang=EN&amp;line_colour=A9A9A9&amp;chart_style=stock_volume&amp;period=5YRW&amp;listing_id=CCO-T&amp;x_scale=true&amp;app=gi&amp;chart_width=625&amp;chart_height=100"/>
          <p:cNvPicPr>
            <a:picLocks noChangeAspect="1" noChangeArrowheads="1"/>
          </p:cNvPicPr>
          <p:nvPr/>
        </p:nvPicPr>
        <p:blipFill>
          <a:blip r:embed="rId3" cstate="print"/>
          <a:srcRect/>
          <a:stretch>
            <a:fillRect/>
          </a:stretch>
        </p:blipFill>
        <p:spPr bwMode="auto">
          <a:xfrm>
            <a:off x="1524000" y="4876800"/>
            <a:ext cx="6553200" cy="1012825"/>
          </a:xfrm>
          <a:prstGeom prst="rect">
            <a:avLst/>
          </a:prstGeom>
          <a:noFill/>
          <a:ln w="9525">
            <a:noFill/>
            <a:miter lim="800000"/>
            <a:headEnd/>
            <a:tailEnd/>
          </a:ln>
        </p:spPr>
      </p:pic>
      <p:sp>
        <p:nvSpPr>
          <p:cNvPr id="79875" name="Rectangle 5"/>
          <p:cNvSpPr>
            <a:spLocks noChangeArrowheads="1"/>
          </p:cNvSpPr>
          <p:nvPr/>
        </p:nvSpPr>
        <p:spPr bwMode="auto">
          <a:xfrm>
            <a:off x="609600" y="533400"/>
            <a:ext cx="8077200" cy="708025"/>
          </a:xfrm>
          <a:prstGeom prst="rect">
            <a:avLst/>
          </a:prstGeom>
          <a:noFill/>
          <a:ln w="9525">
            <a:noFill/>
            <a:miter lim="800000"/>
            <a:headEnd/>
            <a:tailEnd/>
          </a:ln>
        </p:spPr>
        <p:txBody>
          <a:bodyPr>
            <a:spAutoFit/>
          </a:bodyPr>
          <a:lstStyle/>
          <a:p>
            <a:pPr algn="ctr"/>
            <a:r>
              <a:rPr lang="en-US" sz="4000" b="1">
                <a:cs typeface="Arial" charset="0"/>
              </a:rPr>
              <a:t>5- Yr Return Vs. TTMN-I</a:t>
            </a:r>
            <a:endParaRPr lang="en-CA" sz="4000" b="1">
              <a:cs typeface="Arial"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5"/>
          <p:cNvSpPr>
            <a:spLocks noChangeArrowheads="1"/>
          </p:cNvSpPr>
          <p:nvPr/>
        </p:nvSpPr>
        <p:spPr bwMode="auto">
          <a:xfrm>
            <a:off x="533400" y="533400"/>
            <a:ext cx="8305800" cy="708025"/>
          </a:xfrm>
          <a:prstGeom prst="rect">
            <a:avLst/>
          </a:prstGeom>
          <a:noFill/>
          <a:ln w="9525">
            <a:noFill/>
            <a:miter lim="800000"/>
            <a:headEnd/>
            <a:tailEnd/>
          </a:ln>
        </p:spPr>
        <p:txBody>
          <a:bodyPr>
            <a:spAutoFit/>
          </a:bodyPr>
          <a:lstStyle/>
          <a:p>
            <a:pPr algn="ctr"/>
            <a:r>
              <a:rPr lang="en-US" sz="4000" b="1">
                <a:cs typeface="Arial" charset="0"/>
              </a:rPr>
              <a:t>5- Yr Return Vs. Price of Uranium</a:t>
            </a:r>
            <a:endParaRPr lang="en-CA" sz="4000" b="1">
              <a:cs typeface="Arial" charset="0"/>
            </a:endParaRPr>
          </a:p>
        </p:txBody>
      </p:sp>
      <p:pic>
        <p:nvPicPr>
          <p:cNvPr id="80898" name="Picture 4" descr="charting?chart_type=png&amp;lang=EN&amp;line_colour=ff6b00&amp;chart_style=stock_price&amp;period=5YRW&amp;listing_id=CCO-T&amp;comp_listing_1=XUX-FT&amp;line_colour=0099CC&amp;comp_listing_2=&amp;comp_listing_3=null&amp;app=gi&amp;avg_1=&amp;avg_2=&amp;chart_width=625&amp;chart_height=280"/>
          <p:cNvPicPr>
            <a:picLocks noChangeAspect="1" noChangeArrowheads="1"/>
          </p:cNvPicPr>
          <p:nvPr/>
        </p:nvPicPr>
        <p:blipFill>
          <a:blip r:embed="rId3" cstate="print"/>
          <a:srcRect/>
          <a:stretch>
            <a:fillRect/>
          </a:stretch>
        </p:blipFill>
        <p:spPr bwMode="auto">
          <a:xfrm>
            <a:off x="1524000" y="2209800"/>
            <a:ext cx="6477000" cy="2878138"/>
          </a:xfrm>
          <a:prstGeom prst="rect">
            <a:avLst/>
          </a:prstGeom>
          <a:noFill/>
          <a:ln w="9525">
            <a:noFill/>
            <a:miter lim="800000"/>
            <a:headEnd/>
            <a:tailEnd/>
          </a:ln>
        </p:spPr>
      </p:pic>
      <p:pic>
        <p:nvPicPr>
          <p:cNvPr id="80899" name="Picture 5" descr="charting?chart_type=png&amp;lang=EN&amp;line_colour=A9A9A9&amp;chart_style=stock_volume&amp;period=5YRW&amp;listing_id=CCO-T&amp;x_scale=true&amp;app=gi&amp;chart_width=625&amp;chart_height=100"/>
          <p:cNvPicPr>
            <a:picLocks noChangeAspect="1" noChangeArrowheads="1"/>
          </p:cNvPicPr>
          <p:nvPr/>
        </p:nvPicPr>
        <p:blipFill>
          <a:blip r:embed="rId4" cstate="print"/>
          <a:srcRect/>
          <a:stretch>
            <a:fillRect/>
          </a:stretch>
        </p:blipFill>
        <p:spPr bwMode="auto">
          <a:xfrm>
            <a:off x="1524000" y="5094288"/>
            <a:ext cx="6477000" cy="1000125"/>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fontAlgn="auto">
              <a:spcAft>
                <a:spcPts val="0"/>
              </a:spcAft>
              <a:defRPr/>
            </a:pPr>
            <a:r>
              <a:rPr lang="en-US" b="1" dirty="0" smtClean="0">
                <a:solidFill>
                  <a:schemeClr val="tx2">
                    <a:satMod val="200000"/>
                  </a:schemeClr>
                </a:solidFill>
                <a:latin typeface="Arial" pitchFamily="34" charset="0"/>
                <a:cs typeface="Arial" pitchFamily="34" charset="0"/>
              </a:rPr>
              <a:t>Common Share Structure</a:t>
            </a:r>
            <a:endParaRPr lang="en-US" b="1" dirty="0">
              <a:solidFill>
                <a:schemeClr val="tx2">
                  <a:satMod val="200000"/>
                </a:schemeClr>
              </a:solidFill>
              <a:latin typeface="Arial" pitchFamily="34" charset="0"/>
              <a:cs typeface="Arial" pitchFamily="34" charset="0"/>
            </a:endParaRPr>
          </a:p>
        </p:txBody>
      </p:sp>
      <p:pic>
        <p:nvPicPr>
          <p:cNvPr id="82946" name="Picture 5"/>
          <p:cNvPicPr>
            <a:picLocks noChangeAspect="1" noChangeArrowheads="1"/>
          </p:cNvPicPr>
          <p:nvPr/>
        </p:nvPicPr>
        <p:blipFill>
          <a:blip r:embed="rId2" cstate="print"/>
          <a:srcRect/>
          <a:stretch>
            <a:fillRect/>
          </a:stretch>
        </p:blipFill>
        <p:spPr bwMode="auto">
          <a:xfrm>
            <a:off x="1371600" y="1676400"/>
            <a:ext cx="7086600" cy="41386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533400"/>
            <a:ext cx="6858000" cy="990600"/>
          </a:xfrm>
        </p:spPr>
        <p:txBody>
          <a:bodyPr/>
          <a:lstStyle/>
          <a:p>
            <a:pPr algn="ctr" fontAlgn="auto">
              <a:spcAft>
                <a:spcPts val="0"/>
              </a:spcAft>
              <a:defRPr/>
            </a:pPr>
            <a:r>
              <a:rPr lang="en-US" cap="none" dirty="0" smtClean="0">
                <a:solidFill>
                  <a:schemeClr val="tx2">
                    <a:satMod val="200000"/>
                  </a:schemeClr>
                </a:solidFill>
                <a:latin typeface="Arial" pitchFamily="34" charset="0"/>
                <a:cs typeface="Arial" pitchFamily="34" charset="0"/>
              </a:rPr>
              <a:t>History</a:t>
            </a:r>
            <a:endParaRPr lang="en-CA" cap="none" dirty="0">
              <a:solidFill>
                <a:schemeClr val="tx2">
                  <a:satMod val="200000"/>
                </a:schemeClr>
              </a:solidFill>
              <a:latin typeface="Arial" pitchFamily="34" charset="0"/>
              <a:cs typeface="Arial" pitchFamily="34" charset="0"/>
            </a:endParaRPr>
          </a:p>
        </p:txBody>
      </p:sp>
      <p:sp>
        <p:nvSpPr>
          <p:cNvPr id="83970" name="TextBox 3"/>
          <p:cNvSpPr txBox="1">
            <a:spLocks noChangeArrowheads="1"/>
          </p:cNvSpPr>
          <p:nvPr/>
        </p:nvSpPr>
        <p:spPr bwMode="auto">
          <a:xfrm>
            <a:off x="685800" y="1524000"/>
            <a:ext cx="8305800" cy="6740525"/>
          </a:xfrm>
          <a:prstGeom prst="rect">
            <a:avLst/>
          </a:prstGeom>
          <a:noFill/>
          <a:ln w="9525">
            <a:noFill/>
            <a:miter lim="800000"/>
            <a:headEnd/>
            <a:tailEnd/>
          </a:ln>
        </p:spPr>
        <p:txBody>
          <a:bodyPr>
            <a:spAutoFit/>
          </a:bodyPr>
          <a:lstStyle/>
          <a:p>
            <a:pPr>
              <a:buFont typeface="Arial" charset="0"/>
              <a:buChar char="•"/>
            </a:pPr>
            <a:r>
              <a:rPr lang="en-US">
                <a:cs typeface="Arial" charset="0"/>
              </a:rPr>
              <a:t>Created by the merger of two Crown corporations-Saskatchewan Mining Development Corporation and Eldorado Nuclear Limited in 1998</a:t>
            </a:r>
          </a:p>
          <a:p>
            <a:pPr lvl="1"/>
            <a:endParaRPr lang="en-US">
              <a:cs typeface="Arial" charset="0"/>
            </a:endParaRPr>
          </a:p>
          <a:p>
            <a:pPr>
              <a:buFont typeface="Arial" charset="0"/>
              <a:buChar char="•"/>
            </a:pPr>
            <a:r>
              <a:rPr lang="en-US">
                <a:cs typeface="Arial" charset="0"/>
              </a:rPr>
              <a:t>In 1991 completes its IPO and shares begin trading on the Toronto and Montreal exchanges</a:t>
            </a:r>
          </a:p>
          <a:p>
            <a:endParaRPr lang="en-US">
              <a:cs typeface="Arial" charset="0"/>
            </a:endParaRPr>
          </a:p>
          <a:p>
            <a:pPr>
              <a:buFont typeface="Arial" charset="0"/>
              <a:buChar char="•"/>
            </a:pPr>
            <a:r>
              <a:rPr lang="en-US">
                <a:cs typeface="Arial" charset="0"/>
              </a:rPr>
              <a:t>In 1996 shares begin trading on the NYSE and forms a subsidiary named Cameco Gold to conduct the company’s gold business</a:t>
            </a:r>
          </a:p>
          <a:p>
            <a:pPr>
              <a:buFont typeface="Arial" charset="0"/>
              <a:buChar char="•"/>
            </a:pPr>
            <a:endParaRPr lang="en-US">
              <a:cs typeface="Arial" charset="0"/>
            </a:endParaRPr>
          </a:p>
          <a:p>
            <a:pPr>
              <a:buFont typeface="Arial" charset="0"/>
              <a:buChar char="•"/>
            </a:pPr>
            <a:r>
              <a:rPr lang="en-US">
                <a:cs typeface="Arial" charset="0"/>
              </a:rPr>
              <a:t>Period of expansion as CCO moved into USA, Kyrgyzstan, and Central in 1997-1998</a:t>
            </a:r>
          </a:p>
          <a:p>
            <a:pPr>
              <a:buFont typeface="Arial" charset="0"/>
              <a:buChar char="•"/>
            </a:pPr>
            <a:endParaRPr lang="en-US">
              <a:cs typeface="Arial" charset="0"/>
            </a:endParaRPr>
          </a:p>
          <a:p>
            <a:pPr>
              <a:buFont typeface="Arial" charset="0"/>
              <a:buChar char="•"/>
            </a:pPr>
            <a:r>
              <a:rPr lang="en-US">
                <a:cs typeface="Arial" charset="0"/>
              </a:rPr>
              <a:t>McArthur River mine in Saskatchewan achieves full production and becomes the worlds 3</a:t>
            </a:r>
            <a:r>
              <a:rPr lang="en-US" baseline="30000">
                <a:cs typeface="Arial" charset="0"/>
              </a:rPr>
              <a:t>rd</a:t>
            </a:r>
            <a:r>
              <a:rPr lang="en-US">
                <a:cs typeface="Arial" charset="0"/>
              </a:rPr>
              <a:t> largest high-grade uranium mine in 2000</a:t>
            </a:r>
          </a:p>
          <a:p>
            <a:pPr>
              <a:buFont typeface="Arial" charset="0"/>
              <a:buChar char="•"/>
            </a:pPr>
            <a:endParaRPr lang="en-US">
              <a:cs typeface="Arial" charset="0"/>
            </a:endParaRPr>
          </a:p>
          <a:p>
            <a:pPr>
              <a:buFont typeface="Arial" charset="0"/>
              <a:buChar char="•"/>
            </a:pPr>
            <a:r>
              <a:rPr lang="en-US">
                <a:cs typeface="Arial" charset="0"/>
              </a:rPr>
              <a:t>2000-2002 expands into the energy sector, acquiring stakes in Bruce Power, an Ontario based nuclear power company</a:t>
            </a:r>
          </a:p>
          <a:p>
            <a:pPr>
              <a:buFont typeface="Arial" charset="0"/>
              <a:buChar char="•"/>
            </a:pPr>
            <a:endParaRPr lang="en-US">
              <a:latin typeface="Corbel" pitchFamily="34" charset="0"/>
            </a:endParaRPr>
          </a:p>
          <a:p>
            <a:pPr>
              <a:buFont typeface="Arial" charset="0"/>
              <a:buChar char="•"/>
            </a:pPr>
            <a:endParaRPr lang="en-US">
              <a:latin typeface="Corbel" pitchFamily="34" charset="0"/>
            </a:endParaRPr>
          </a:p>
          <a:p>
            <a:pPr>
              <a:buFont typeface="Arial" charset="0"/>
              <a:buChar char="•"/>
            </a:pPr>
            <a:endParaRPr lang="en-US">
              <a:latin typeface="Corbel" pitchFamily="34" charset="0"/>
            </a:endParaRPr>
          </a:p>
          <a:p>
            <a:pPr>
              <a:buFont typeface="Arial" charset="0"/>
              <a:buChar char="•"/>
            </a:pPr>
            <a:endParaRPr lang="en-US">
              <a:latin typeface="Corbel" pitchFamily="34" charset="0"/>
            </a:endParaRPr>
          </a:p>
          <a:p>
            <a:pPr>
              <a:buFont typeface="Arial" charset="0"/>
              <a:buChar char="•"/>
            </a:pPr>
            <a:endParaRPr lang="en-US">
              <a:latin typeface="Corbel" pitchFamily="34" charset="0"/>
            </a:endParaRPr>
          </a:p>
          <a:p>
            <a:pPr>
              <a:buFont typeface="Arial" charset="0"/>
              <a:buChar char="•"/>
            </a:pPr>
            <a:endParaRPr lang="en-US">
              <a:latin typeface="Corbel" pitchFamily="34" charset="0"/>
            </a:endParaRPr>
          </a:p>
          <a:p>
            <a:endParaRPr lang="en-US">
              <a:latin typeface="Corbel"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p:cNvSpPr>
          <p:nvPr>
            <p:ph type="title" idx="4294967295"/>
          </p:nvPr>
        </p:nvSpPr>
        <p:spPr bwMode="auto"/>
        <p:txBody>
          <a:bodyPr wrap="square" lIns="91440" tIns="45720" rIns="91440" bIns="45720" numCol="1" anchorCtr="0" compatLnSpc="1">
            <a:prstTxWarp prst="textNoShape">
              <a:avLst/>
            </a:prstTxWarp>
          </a:bodyPr>
          <a:lstStyle/>
          <a:p>
            <a:pPr algn="ctr" fontAlgn="auto">
              <a:spcAft>
                <a:spcPts val="0"/>
              </a:spcAft>
              <a:defRPr/>
            </a:pPr>
            <a:r>
              <a:rPr lang="en-US" b="1" dirty="0" smtClean="0">
                <a:solidFill>
                  <a:schemeClr val="tx2">
                    <a:satMod val="200000"/>
                  </a:schemeClr>
                </a:solidFill>
                <a:latin typeface="Arial" pitchFamily="34" charset="0"/>
                <a:cs typeface="Arial" pitchFamily="34" charset="0"/>
              </a:rPr>
              <a:t>Surface Mining</a:t>
            </a:r>
            <a:r>
              <a:rPr lang="en-US" b="1" dirty="0" smtClean="0">
                <a:solidFill>
                  <a:schemeClr val="tx2">
                    <a:satMod val="200000"/>
                  </a:schemeClr>
                </a:solidFill>
              </a:rPr>
              <a:t>	</a:t>
            </a:r>
          </a:p>
        </p:txBody>
      </p:sp>
      <p:sp>
        <p:nvSpPr>
          <p:cNvPr id="230403" name="Rectangle 3"/>
          <p:cNvSpPr>
            <a:spLocks noGrp="1"/>
          </p:cNvSpPr>
          <p:nvPr>
            <p:ph type="body" idx="4294967295"/>
          </p:nvPr>
        </p:nvSpPr>
        <p:spPr/>
        <p:txBody>
          <a:bodyPr/>
          <a:lstStyle/>
          <a:p>
            <a:endParaRPr lang="en-US" smtClean="0"/>
          </a:p>
          <a:p>
            <a:endParaRPr lang="en-US" smtClean="0"/>
          </a:p>
          <a:p>
            <a:endParaRPr lang="en-US" smtClean="0"/>
          </a:p>
        </p:txBody>
      </p:sp>
      <p:sp>
        <p:nvSpPr>
          <p:cNvPr id="230404" name="Rectangle 4"/>
          <p:cNvSpPr>
            <a:spLocks/>
          </p:cNvSpPr>
          <p:nvPr/>
        </p:nvSpPr>
        <p:spPr bwMode="auto">
          <a:xfrm>
            <a:off x="1066800" y="1936750"/>
            <a:ext cx="7772400" cy="4572000"/>
          </a:xfrm>
          <a:prstGeom prst="rect">
            <a:avLst/>
          </a:prstGeom>
          <a:noFill/>
          <a:ln w="9525">
            <a:noFill/>
            <a:miter lim="800000"/>
            <a:headEnd/>
            <a:tailEnd/>
          </a:ln>
        </p:spPr>
        <p:txBody>
          <a:bodyPr/>
          <a:lstStyle/>
          <a:p>
            <a:pPr marL="411163" indent="-342900" eaLnBrk="0" hangingPunct="0">
              <a:spcBef>
                <a:spcPts val="700"/>
              </a:spcBef>
              <a:buClr>
                <a:schemeClr val="tx2"/>
              </a:buClr>
              <a:buSzPct val="95000"/>
              <a:buFont typeface="Wingdings" pitchFamily="2" charset="2"/>
              <a:buChar char=""/>
            </a:pPr>
            <a:r>
              <a:rPr lang="en-US" sz="3000">
                <a:cs typeface="Arial" charset="0"/>
              </a:rPr>
              <a:t>Strip Mining</a:t>
            </a:r>
          </a:p>
          <a:p>
            <a:pPr marL="411163" indent="-342900" eaLnBrk="0" hangingPunct="0">
              <a:spcBef>
                <a:spcPts val="700"/>
              </a:spcBef>
              <a:buClr>
                <a:schemeClr val="tx2"/>
              </a:buClr>
              <a:buSzPct val="95000"/>
              <a:buFont typeface="Wingdings" pitchFamily="2" charset="2"/>
              <a:buChar char=""/>
            </a:pPr>
            <a:endParaRPr lang="en-US" sz="3000">
              <a:latin typeface="Corbel" pitchFamily="34" charset="0"/>
            </a:endParaRPr>
          </a:p>
        </p:txBody>
      </p:sp>
      <p:pic>
        <p:nvPicPr>
          <p:cNvPr id="230405" name="Picture 5"/>
          <p:cNvPicPr>
            <a:picLocks noChangeAspect="1" noChangeArrowheads="1"/>
          </p:cNvPicPr>
          <p:nvPr/>
        </p:nvPicPr>
        <p:blipFill>
          <a:blip r:embed="rId2" cstate="print"/>
          <a:srcRect/>
          <a:stretch>
            <a:fillRect/>
          </a:stretch>
        </p:blipFill>
        <p:spPr bwMode="auto">
          <a:xfrm>
            <a:off x="2438400" y="2438400"/>
            <a:ext cx="4648200" cy="3687763"/>
          </a:xfrm>
          <a:prstGeom prst="rect">
            <a:avLst/>
          </a:prstGeom>
          <a:no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57200"/>
            <a:ext cx="6858000" cy="990600"/>
          </a:xfrm>
        </p:spPr>
        <p:txBody>
          <a:bodyPr/>
          <a:lstStyle/>
          <a:p>
            <a:pPr algn="ctr" fontAlgn="auto">
              <a:spcAft>
                <a:spcPts val="0"/>
              </a:spcAft>
              <a:defRPr/>
            </a:pPr>
            <a:r>
              <a:rPr lang="en-US" cap="none" dirty="0" smtClean="0">
                <a:solidFill>
                  <a:schemeClr val="tx2">
                    <a:satMod val="200000"/>
                  </a:schemeClr>
                </a:solidFill>
                <a:latin typeface="Arial" pitchFamily="34" charset="0"/>
                <a:cs typeface="Arial" pitchFamily="34" charset="0"/>
              </a:rPr>
              <a:t>History</a:t>
            </a:r>
            <a:endParaRPr lang="en-CA" cap="none" dirty="0">
              <a:solidFill>
                <a:schemeClr val="tx2">
                  <a:satMod val="200000"/>
                </a:schemeClr>
              </a:solidFill>
              <a:latin typeface="Arial" pitchFamily="34" charset="0"/>
              <a:cs typeface="Arial" pitchFamily="34" charset="0"/>
            </a:endParaRPr>
          </a:p>
        </p:txBody>
      </p:sp>
      <p:sp>
        <p:nvSpPr>
          <p:cNvPr id="84994" name="TextBox 3"/>
          <p:cNvSpPr txBox="1">
            <a:spLocks noChangeArrowheads="1"/>
          </p:cNvSpPr>
          <p:nvPr/>
        </p:nvSpPr>
        <p:spPr bwMode="auto">
          <a:xfrm>
            <a:off x="685800" y="1219200"/>
            <a:ext cx="8305800" cy="3970338"/>
          </a:xfrm>
          <a:prstGeom prst="rect">
            <a:avLst/>
          </a:prstGeom>
          <a:noFill/>
          <a:ln w="9525">
            <a:noFill/>
            <a:miter lim="800000"/>
            <a:headEnd/>
            <a:tailEnd/>
          </a:ln>
        </p:spPr>
        <p:txBody>
          <a:bodyPr>
            <a:spAutoFit/>
          </a:bodyPr>
          <a:lstStyle/>
          <a:p>
            <a:pPr>
              <a:buFont typeface="Arial" charset="0"/>
              <a:buChar char="•"/>
            </a:pPr>
            <a:endParaRPr lang="en-US">
              <a:cs typeface="Arial" charset="0"/>
            </a:endParaRPr>
          </a:p>
          <a:p>
            <a:pPr>
              <a:buFont typeface="Arial" charset="0"/>
              <a:buChar char="•"/>
            </a:pPr>
            <a:r>
              <a:rPr lang="en-US">
                <a:cs typeface="Arial" charset="0"/>
              </a:rPr>
              <a:t>2004 begins construction on mines in Inkai, Kazakhstan and Cigar Lake, Saskatchewan, and creates consolidates gold operations into Centerra Gold</a:t>
            </a:r>
          </a:p>
          <a:p>
            <a:pPr>
              <a:buFont typeface="Arial" charset="0"/>
              <a:buChar char="•"/>
            </a:pPr>
            <a:endParaRPr lang="en-US">
              <a:cs typeface="Arial" charset="0"/>
            </a:endParaRPr>
          </a:p>
          <a:p>
            <a:pPr>
              <a:buFont typeface="Arial" charset="0"/>
              <a:buChar char="•"/>
            </a:pPr>
            <a:r>
              <a:rPr lang="en-US">
                <a:cs typeface="Arial" charset="0"/>
              </a:rPr>
              <a:t>2008 expands into Western Australia, and signs memorandums of intent to further exploration and production in Kazatomprom, the national uranium producer of Kazakhstan</a:t>
            </a:r>
          </a:p>
          <a:p>
            <a:pPr>
              <a:buFont typeface="Arial" charset="0"/>
              <a:buChar char="•"/>
            </a:pPr>
            <a:endParaRPr lang="en-US">
              <a:cs typeface="Arial" charset="0"/>
            </a:endParaRPr>
          </a:p>
          <a:p>
            <a:pPr>
              <a:buFont typeface="Arial" charset="0"/>
              <a:buChar char="•"/>
            </a:pPr>
            <a:r>
              <a:rPr lang="en-US">
                <a:cs typeface="Arial" charset="0"/>
              </a:rPr>
              <a:t>In 2009, Cameco announces they opened an office in India to help serve sales functions</a:t>
            </a:r>
          </a:p>
          <a:p>
            <a:pPr>
              <a:buFont typeface="Arial" charset="0"/>
              <a:buChar char="•"/>
            </a:pPr>
            <a:endParaRPr lang="en-US">
              <a:cs typeface="Arial" charset="0"/>
            </a:endParaRPr>
          </a:p>
          <a:p>
            <a:pPr>
              <a:buFont typeface="Arial" charset="0"/>
              <a:buChar char="•"/>
            </a:pPr>
            <a:endParaRPr lang="en-US">
              <a:latin typeface="Corbel" pitchFamily="34" charset="0"/>
            </a:endParaRPr>
          </a:p>
          <a:p>
            <a:pPr>
              <a:buFont typeface="Arial" charset="0"/>
              <a:buChar char="•"/>
            </a:pPr>
            <a:endParaRPr lang="en-US">
              <a:latin typeface="Corbel" pitchFamily="34" charset="0"/>
            </a:endParaRPr>
          </a:p>
          <a:p>
            <a:endParaRPr lang="en-US">
              <a:latin typeface="Corbel" pitchFamily="34"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381000"/>
            <a:ext cx="6858000" cy="990600"/>
          </a:xfrm>
        </p:spPr>
        <p:txBody>
          <a:bodyPr/>
          <a:lstStyle/>
          <a:p>
            <a:pPr algn="ctr" fontAlgn="auto">
              <a:spcAft>
                <a:spcPts val="0"/>
              </a:spcAft>
              <a:defRPr/>
            </a:pPr>
            <a:r>
              <a:rPr lang="en-US" cap="none" dirty="0" smtClean="0">
                <a:solidFill>
                  <a:schemeClr val="tx2">
                    <a:satMod val="200000"/>
                  </a:schemeClr>
                </a:solidFill>
                <a:latin typeface="Arial" pitchFamily="34" charset="0"/>
                <a:cs typeface="Arial" pitchFamily="34" charset="0"/>
              </a:rPr>
              <a:t>Overview</a:t>
            </a:r>
            <a:r>
              <a:rPr lang="en-US" dirty="0" smtClean="0">
                <a:solidFill>
                  <a:schemeClr val="tx2">
                    <a:satMod val="200000"/>
                  </a:schemeClr>
                </a:solidFill>
              </a:rPr>
              <a:t/>
            </a:r>
            <a:br>
              <a:rPr lang="en-US" dirty="0" smtClean="0">
                <a:solidFill>
                  <a:schemeClr val="tx2">
                    <a:satMod val="200000"/>
                  </a:schemeClr>
                </a:solidFill>
              </a:rPr>
            </a:br>
            <a:endParaRPr lang="en-CA" dirty="0">
              <a:solidFill>
                <a:schemeClr val="tx2">
                  <a:satMod val="200000"/>
                </a:schemeClr>
              </a:solidFill>
            </a:endParaRPr>
          </a:p>
        </p:txBody>
      </p:sp>
      <p:sp>
        <p:nvSpPr>
          <p:cNvPr id="86018" name="TextBox 3"/>
          <p:cNvSpPr txBox="1">
            <a:spLocks noChangeArrowheads="1"/>
          </p:cNvSpPr>
          <p:nvPr/>
        </p:nvSpPr>
        <p:spPr bwMode="auto">
          <a:xfrm>
            <a:off x="838200" y="1066800"/>
            <a:ext cx="7924800" cy="5438775"/>
          </a:xfrm>
          <a:prstGeom prst="rect">
            <a:avLst/>
          </a:prstGeom>
          <a:noFill/>
          <a:ln w="9525">
            <a:noFill/>
            <a:miter lim="800000"/>
            <a:headEnd/>
            <a:tailEnd/>
          </a:ln>
        </p:spPr>
        <p:txBody>
          <a:bodyPr>
            <a:spAutoFit/>
          </a:bodyPr>
          <a:lstStyle/>
          <a:p>
            <a:pPr>
              <a:buFont typeface="Arial" charset="0"/>
              <a:buNone/>
            </a:pPr>
            <a:endParaRPr lang="en-US">
              <a:cs typeface="Arial" charset="0"/>
            </a:endParaRPr>
          </a:p>
          <a:p>
            <a:pPr>
              <a:buFont typeface="Arial" charset="0"/>
              <a:buChar char="•"/>
            </a:pPr>
            <a:r>
              <a:rPr lang="en-US">
                <a:cs typeface="Arial" charset="0"/>
              </a:rPr>
              <a:t>One of the world’s largest uranium producers, accounting for 16% of the world’s production in 2009</a:t>
            </a:r>
          </a:p>
          <a:p>
            <a:endParaRPr lang="en-US">
              <a:cs typeface="Arial" charset="0"/>
            </a:endParaRPr>
          </a:p>
          <a:p>
            <a:pPr>
              <a:buFont typeface="Arial" charset="0"/>
              <a:buChar char="•"/>
            </a:pPr>
            <a:r>
              <a:rPr lang="en-US">
                <a:cs typeface="Arial" charset="0"/>
              </a:rPr>
              <a:t>Have controlling interest in the world’s high-grade reserves with ore grades up to 100 times the world average</a:t>
            </a:r>
          </a:p>
          <a:p>
            <a:pPr>
              <a:buFont typeface="Arial" charset="0"/>
              <a:buChar char="•"/>
            </a:pPr>
            <a:endParaRPr lang="en-US">
              <a:cs typeface="Arial" charset="0"/>
            </a:endParaRPr>
          </a:p>
          <a:p>
            <a:pPr>
              <a:buFont typeface="Arial" charset="0"/>
              <a:buChar char="•"/>
            </a:pPr>
            <a:r>
              <a:rPr lang="en-US">
                <a:cs typeface="Arial" charset="0"/>
              </a:rPr>
              <a:t>Relative low-cost operation</a:t>
            </a:r>
          </a:p>
          <a:p>
            <a:endParaRPr lang="en-US" i="1">
              <a:cs typeface="Arial" charset="0"/>
            </a:endParaRPr>
          </a:p>
          <a:p>
            <a:pPr>
              <a:buFont typeface="Arial" charset="0"/>
              <a:buChar char="•"/>
            </a:pPr>
            <a:r>
              <a:rPr lang="en-US">
                <a:cs typeface="Arial" charset="0"/>
              </a:rPr>
              <a:t>Approximately 480 million pounds of proven and probable reserves </a:t>
            </a:r>
          </a:p>
          <a:p>
            <a:endParaRPr lang="en-US" i="1">
              <a:cs typeface="Arial" charset="0"/>
            </a:endParaRPr>
          </a:p>
          <a:p>
            <a:pPr>
              <a:buFont typeface="Arial" charset="0"/>
              <a:buChar char="•"/>
            </a:pPr>
            <a:r>
              <a:rPr lang="en-US">
                <a:cs typeface="Arial" charset="0"/>
              </a:rPr>
              <a:t>Business segments in Uranium Production, Fuel Services, Electricity, and Exploration</a:t>
            </a:r>
          </a:p>
          <a:p>
            <a:pPr>
              <a:buFont typeface="Arial" charset="0"/>
              <a:buChar char="•"/>
            </a:pPr>
            <a:endParaRPr lang="en-US" i="1">
              <a:cs typeface="Arial" charset="0"/>
            </a:endParaRPr>
          </a:p>
          <a:p>
            <a:pPr>
              <a:spcBef>
                <a:spcPct val="30000"/>
              </a:spcBef>
              <a:buFont typeface="Arial" charset="0"/>
              <a:buChar char="•"/>
            </a:pPr>
            <a:endParaRPr lang="en-US">
              <a:latin typeface="Corbel" pitchFamily="34" charset="0"/>
            </a:endParaRPr>
          </a:p>
          <a:p>
            <a:pPr>
              <a:buFont typeface="Arial" charset="0"/>
              <a:buChar char="•"/>
            </a:pPr>
            <a:endParaRPr lang="en-US" i="1">
              <a:latin typeface="Corbel" pitchFamily="34" charset="0"/>
            </a:endParaRPr>
          </a:p>
          <a:p>
            <a:pPr>
              <a:buFont typeface="Arial" charset="0"/>
              <a:buChar char="•"/>
            </a:pPr>
            <a:endParaRPr lang="en-US">
              <a:latin typeface="Corbel" pitchFamily="34" charset="0"/>
            </a:endParaRPr>
          </a:p>
          <a:p>
            <a:pPr>
              <a:buFont typeface="Arial" charset="0"/>
              <a:buChar char="•"/>
            </a:pPr>
            <a:endParaRPr lang="en-US">
              <a:latin typeface="Corbel" pitchFamily="34" charset="0"/>
            </a:endParaRPr>
          </a:p>
          <a:p>
            <a:pPr>
              <a:buFont typeface="Arial" charset="0"/>
              <a:buChar char="•"/>
            </a:pPr>
            <a:endParaRPr lang="en-US">
              <a:latin typeface="Corbel" pitchFamily="34"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381000"/>
            <a:ext cx="6858000" cy="990600"/>
          </a:xfrm>
        </p:spPr>
        <p:txBody>
          <a:bodyPr/>
          <a:lstStyle/>
          <a:p>
            <a:pPr algn="ctr" fontAlgn="auto">
              <a:spcAft>
                <a:spcPts val="0"/>
              </a:spcAft>
              <a:defRPr/>
            </a:pPr>
            <a:r>
              <a:rPr lang="en-US" cap="none" dirty="0" smtClean="0">
                <a:solidFill>
                  <a:schemeClr val="tx2">
                    <a:satMod val="200000"/>
                  </a:schemeClr>
                </a:solidFill>
                <a:latin typeface="Arial" pitchFamily="34" charset="0"/>
                <a:cs typeface="Arial" pitchFamily="34" charset="0"/>
              </a:rPr>
              <a:t>Overview</a:t>
            </a:r>
            <a:r>
              <a:rPr lang="en-US" dirty="0" smtClean="0">
                <a:solidFill>
                  <a:schemeClr val="tx2">
                    <a:satMod val="200000"/>
                  </a:schemeClr>
                </a:solidFill>
              </a:rPr>
              <a:t/>
            </a:r>
            <a:br>
              <a:rPr lang="en-US" dirty="0" smtClean="0">
                <a:solidFill>
                  <a:schemeClr val="tx2">
                    <a:satMod val="200000"/>
                  </a:schemeClr>
                </a:solidFill>
              </a:rPr>
            </a:br>
            <a:endParaRPr lang="en-CA" dirty="0">
              <a:solidFill>
                <a:schemeClr val="tx2">
                  <a:satMod val="200000"/>
                </a:schemeClr>
              </a:solidFill>
            </a:endParaRPr>
          </a:p>
        </p:txBody>
      </p:sp>
      <p:sp>
        <p:nvSpPr>
          <p:cNvPr id="87042" name="TextBox 3"/>
          <p:cNvSpPr txBox="1">
            <a:spLocks noChangeArrowheads="1"/>
          </p:cNvSpPr>
          <p:nvPr/>
        </p:nvSpPr>
        <p:spPr bwMode="auto">
          <a:xfrm>
            <a:off x="838200" y="1066800"/>
            <a:ext cx="7924800" cy="7134225"/>
          </a:xfrm>
          <a:prstGeom prst="rect">
            <a:avLst/>
          </a:prstGeom>
          <a:noFill/>
          <a:ln w="9525">
            <a:noFill/>
            <a:miter lim="800000"/>
            <a:headEnd/>
            <a:tailEnd/>
          </a:ln>
        </p:spPr>
        <p:txBody>
          <a:bodyPr>
            <a:spAutoFit/>
          </a:bodyPr>
          <a:lstStyle/>
          <a:p>
            <a:pPr>
              <a:spcBef>
                <a:spcPct val="30000"/>
              </a:spcBef>
            </a:pPr>
            <a:r>
              <a:rPr lang="en-US" sz="2400" b="1">
                <a:cs typeface="Arial" charset="0"/>
              </a:rPr>
              <a:t>Uranium Production</a:t>
            </a:r>
          </a:p>
          <a:p>
            <a:pPr>
              <a:spcBef>
                <a:spcPct val="30000"/>
              </a:spcBef>
              <a:buFont typeface="Arial" charset="0"/>
              <a:buChar char="•"/>
            </a:pPr>
            <a:r>
              <a:rPr lang="en-US">
                <a:cs typeface="Arial" charset="0"/>
              </a:rPr>
              <a:t>Operating properties to mine Uranium in Canada (Saskatchewan), USA (Wyoming and Nebraska), Kazakhstan</a:t>
            </a:r>
          </a:p>
          <a:p>
            <a:pPr>
              <a:spcBef>
                <a:spcPct val="30000"/>
              </a:spcBef>
              <a:buFont typeface="Arial" charset="0"/>
              <a:buChar char="•"/>
            </a:pPr>
            <a:r>
              <a:rPr lang="en-US">
                <a:cs typeface="Arial" charset="0"/>
              </a:rPr>
              <a:t>Development projects: Cigar Lake, Saskatchewan</a:t>
            </a:r>
          </a:p>
          <a:p>
            <a:pPr>
              <a:spcBef>
                <a:spcPct val="30000"/>
              </a:spcBef>
              <a:buFont typeface="Arial" charset="0"/>
              <a:buChar char="•"/>
            </a:pPr>
            <a:r>
              <a:rPr lang="en-US">
                <a:cs typeface="Arial" charset="0"/>
              </a:rPr>
              <a:t>Expansion Projects:   Kazakhstan, Saskatchewan</a:t>
            </a:r>
            <a:endParaRPr lang="en-US" i="1">
              <a:cs typeface="Arial" charset="0"/>
            </a:endParaRPr>
          </a:p>
          <a:p>
            <a:r>
              <a:rPr lang="en-US">
                <a:cs typeface="Arial" charset="0"/>
              </a:rPr>
              <a:t>Fuel Services (conversion and enrichment services)</a:t>
            </a:r>
          </a:p>
          <a:p>
            <a:pPr>
              <a:buFont typeface="Arial" charset="0"/>
              <a:buChar char="•"/>
            </a:pPr>
            <a:r>
              <a:rPr lang="en-US">
                <a:cs typeface="Arial" charset="0"/>
              </a:rPr>
              <a:t>Ontario and United Kingdom</a:t>
            </a:r>
          </a:p>
          <a:p>
            <a:endParaRPr lang="en-US" sz="2400">
              <a:cs typeface="Arial" charset="0"/>
            </a:endParaRPr>
          </a:p>
          <a:p>
            <a:r>
              <a:rPr lang="en-US" sz="2400" b="1">
                <a:cs typeface="Arial" charset="0"/>
              </a:rPr>
              <a:t>Exploration Projects</a:t>
            </a:r>
          </a:p>
          <a:p>
            <a:pPr>
              <a:buFont typeface="Arial" charset="0"/>
              <a:buChar char="•"/>
            </a:pPr>
            <a:r>
              <a:rPr lang="en-US">
                <a:cs typeface="Arial" charset="0"/>
              </a:rPr>
              <a:t>United States, Mongolia, Kazakhstan, Saskatchewan, Australia, South America</a:t>
            </a:r>
          </a:p>
          <a:p>
            <a:endParaRPr lang="en-US">
              <a:cs typeface="Arial" charset="0"/>
            </a:endParaRPr>
          </a:p>
          <a:p>
            <a:endParaRPr lang="en-US" sz="2000">
              <a:cs typeface="Arial" charset="0"/>
            </a:endParaRPr>
          </a:p>
          <a:p>
            <a:r>
              <a:rPr lang="en-US" sz="2400" b="1">
                <a:cs typeface="Arial" charset="0"/>
              </a:rPr>
              <a:t>Electricity</a:t>
            </a:r>
          </a:p>
          <a:p>
            <a:pPr>
              <a:buFont typeface="Arial" charset="0"/>
              <a:buChar char="•"/>
            </a:pPr>
            <a:r>
              <a:rPr lang="en-US">
                <a:cs typeface="Arial" charset="0"/>
              </a:rPr>
              <a:t>Own 31.6% stake in Bruce Power Limited Partnership which operates four nuclear reactors in South Ontario</a:t>
            </a:r>
          </a:p>
          <a:p>
            <a:pPr>
              <a:buFont typeface="Arial" charset="0"/>
              <a:buChar char="•"/>
            </a:pPr>
            <a:r>
              <a:rPr lang="en-US">
                <a:cs typeface="Arial" charset="0"/>
              </a:rPr>
              <a:t>Generate 15% of Ontario’s electricity</a:t>
            </a:r>
          </a:p>
          <a:p>
            <a:endParaRPr lang="en-US">
              <a:cs typeface="Arial" charset="0"/>
            </a:endParaRPr>
          </a:p>
          <a:p>
            <a:pPr>
              <a:spcBef>
                <a:spcPct val="30000"/>
              </a:spcBef>
              <a:buFont typeface="Arial" charset="0"/>
              <a:buChar char="•"/>
            </a:pPr>
            <a:endParaRPr lang="en-US">
              <a:latin typeface="Corbel" pitchFamily="34" charset="0"/>
            </a:endParaRPr>
          </a:p>
          <a:p>
            <a:pPr>
              <a:buFont typeface="Arial" charset="0"/>
              <a:buChar char="•"/>
            </a:pPr>
            <a:endParaRPr lang="en-US" i="1">
              <a:latin typeface="Corbel" pitchFamily="34" charset="0"/>
            </a:endParaRPr>
          </a:p>
          <a:p>
            <a:pPr>
              <a:buFont typeface="Arial" charset="0"/>
              <a:buChar char="•"/>
            </a:pPr>
            <a:endParaRPr lang="en-US">
              <a:latin typeface="Corbel" pitchFamily="34" charset="0"/>
            </a:endParaRPr>
          </a:p>
          <a:p>
            <a:pPr>
              <a:buFont typeface="Arial" charset="0"/>
              <a:buChar char="•"/>
            </a:pPr>
            <a:endParaRPr lang="en-US">
              <a:latin typeface="Corbel" pitchFamily="34" charset="0"/>
            </a:endParaRPr>
          </a:p>
          <a:p>
            <a:pPr>
              <a:buFont typeface="Arial" charset="0"/>
              <a:buChar char="•"/>
            </a:pPr>
            <a:endParaRPr lang="en-US">
              <a:latin typeface="Corbel" pitchFamily="34"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533400"/>
            <a:ext cx="6858000" cy="990600"/>
          </a:xfrm>
        </p:spPr>
        <p:txBody>
          <a:bodyPr/>
          <a:lstStyle/>
          <a:p>
            <a:pPr algn="ctr" fontAlgn="auto">
              <a:spcAft>
                <a:spcPts val="0"/>
              </a:spcAft>
              <a:defRPr/>
            </a:pPr>
            <a:r>
              <a:rPr lang="en-US" cap="none" dirty="0" smtClean="0">
                <a:solidFill>
                  <a:schemeClr val="tx2">
                    <a:satMod val="200000"/>
                  </a:schemeClr>
                </a:solidFill>
                <a:latin typeface="Arial" pitchFamily="34" charset="0"/>
                <a:cs typeface="Arial" pitchFamily="34" charset="0"/>
              </a:rPr>
              <a:t>Global Presence</a:t>
            </a:r>
            <a:r>
              <a:rPr lang="en-US" dirty="0" smtClean="0">
                <a:solidFill>
                  <a:schemeClr val="tx2">
                    <a:satMod val="200000"/>
                  </a:schemeClr>
                </a:solidFill>
              </a:rPr>
              <a:t/>
            </a:r>
            <a:br>
              <a:rPr lang="en-US" dirty="0" smtClean="0">
                <a:solidFill>
                  <a:schemeClr val="tx2">
                    <a:satMod val="200000"/>
                  </a:schemeClr>
                </a:solidFill>
              </a:rPr>
            </a:br>
            <a:endParaRPr lang="en-CA" dirty="0">
              <a:solidFill>
                <a:schemeClr val="tx2">
                  <a:satMod val="200000"/>
                </a:schemeClr>
              </a:solidFill>
            </a:endParaRPr>
          </a:p>
        </p:txBody>
      </p:sp>
      <p:sp>
        <p:nvSpPr>
          <p:cNvPr id="88066" name="TextBox 3"/>
          <p:cNvSpPr txBox="1">
            <a:spLocks noChangeArrowheads="1"/>
          </p:cNvSpPr>
          <p:nvPr/>
        </p:nvSpPr>
        <p:spPr bwMode="auto">
          <a:xfrm>
            <a:off x="838200" y="1066800"/>
            <a:ext cx="7924800" cy="1477963"/>
          </a:xfrm>
          <a:prstGeom prst="rect">
            <a:avLst/>
          </a:prstGeom>
          <a:noFill/>
          <a:ln w="9525">
            <a:noFill/>
            <a:miter lim="800000"/>
            <a:headEnd/>
            <a:tailEnd/>
          </a:ln>
        </p:spPr>
        <p:txBody>
          <a:bodyPr>
            <a:spAutoFit/>
          </a:bodyPr>
          <a:lstStyle/>
          <a:p>
            <a:pPr>
              <a:buFont typeface="Arial" charset="0"/>
              <a:buChar char="•"/>
            </a:pPr>
            <a:endParaRPr lang="en-US">
              <a:latin typeface="Corbel" pitchFamily="34" charset="0"/>
            </a:endParaRPr>
          </a:p>
          <a:p>
            <a:pPr>
              <a:buFont typeface="Arial" charset="0"/>
              <a:buChar char="•"/>
            </a:pPr>
            <a:endParaRPr lang="en-US">
              <a:latin typeface="Corbel" pitchFamily="34" charset="0"/>
            </a:endParaRPr>
          </a:p>
          <a:p>
            <a:pPr>
              <a:buFont typeface="Arial" charset="0"/>
              <a:buChar char="•"/>
            </a:pPr>
            <a:endParaRPr lang="en-US">
              <a:latin typeface="Corbel" pitchFamily="34" charset="0"/>
            </a:endParaRPr>
          </a:p>
          <a:p>
            <a:pPr>
              <a:buFont typeface="Arial" charset="0"/>
              <a:buChar char="•"/>
            </a:pPr>
            <a:endParaRPr lang="en-US">
              <a:latin typeface="Corbel" pitchFamily="34" charset="0"/>
            </a:endParaRPr>
          </a:p>
          <a:p>
            <a:pPr>
              <a:buFont typeface="Arial" charset="0"/>
              <a:buChar char="•"/>
            </a:pPr>
            <a:endParaRPr lang="en-US">
              <a:latin typeface="Corbel" pitchFamily="34" charset="0"/>
            </a:endParaRPr>
          </a:p>
        </p:txBody>
      </p:sp>
      <p:sp>
        <p:nvSpPr>
          <p:cNvPr id="88067" name="TextBox 4"/>
          <p:cNvSpPr txBox="1">
            <a:spLocks noChangeArrowheads="1"/>
          </p:cNvSpPr>
          <p:nvPr/>
        </p:nvSpPr>
        <p:spPr bwMode="auto">
          <a:xfrm>
            <a:off x="609600" y="1524000"/>
            <a:ext cx="7924800" cy="923925"/>
          </a:xfrm>
          <a:prstGeom prst="rect">
            <a:avLst/>
          </a:prstGeom>
          <a:noFill/>
          <a:ln w="9525">
            <a:noFill/>
            <a:miter lim="800000"/>
            <a:headEnd/>
            <a:tailEnd/>
          </a:ln>
        </p:spPr>
        <p:txBody>
          <a:bodyPr>
            <a:spAutoFit/>
          </a:bodyPr>
          <a:lstStyle/>
          <a:p>
            <a:pPr lvl="1">
              <a:buFont typeface="Arial" charset="0"/>
              <a:buChar char="•"/>
            </a:pPr>
            <a:endParaRPr lang="en-US">
              <a:latin typeface="Corbel" pitchFamily="34" charset="0"/>
            </a:endParaRPr>
          </a:p>
          <a:p>
            <a:pPr>
              <a:buFont typeface="Arial" charset="0"/>
              <a:buChar char="•"/>
            </a:pPr>
            <a:endParaRPr lang="en-CA">
              <a:latin typeface="Corbel" pitchFamily="34" charset="0"/>
            </a:endParaRPr>
          </a:p>
          <a:p>
            <a:pPr lvl="1"/>
            <a:endParaRPr lang="en-US">
              <a:latin typeface="Corbel" pitchFamily="34" charset="0"/>
            </a:endParaRPr>
          </a:p>
        </p:txBody>
      </p:sp>
      <p:pic>
        <p:nvPicPr>
          <p:cNvPr id="88068" name="Picture 2"/>
          <p:cNvPicPr>
            <a:picLocks noChangeAspect="1" noChangeArrowheads="1"/>
          </p:cNvPicPr>
          <p:nvPr/>
        </p:nvPicPr>
        <p:blipFill>
          <a:blip r:embed="rId3" cstate="print"/>
          <a:srcRect/>
          <a:stretch>
            <a:fillRect/>
          </a:stretch>
        </p:blipFill>
        <p:spPr bwMode="auto">
          <a:xfrm>
            <a:off x="1600200" y="1676400"/>
            <a:ext cx="5794375" cy="487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381000"/>
            <a:ext cx="6858000" cy="990600"/>
          </a:xfrm>
        </p:spPr>
        <p:txBody>
          <a:bodyPr/>
          <a:lstStyle/>
          <a:p>
            <a:pPr algn="ctr" fontAlgn="auto">
              <a:spcAft>
                <a:spcPts val="0"/>
              </a:spcAft>
              <a:defRPr/>
            </a:pPr>
            <a:r>
              <a:rPr lang="en-US" cap="none" dirty="0" smtClean="0">
                <a:solidFill>
                  <a:schemeClr val="tx2">
                    <a:satMod val="200000"/>
                  </a:schemeClr>
                </a:solidFill>
                <a:latin typeface="Arial" pitchFamily="34" charset="0"/>
                <a:cs typeface="Arial" pitchFamily="34" charset="0"/>
              </a:rPr>
              <a:t>Recent Acquisitions and Dispositions</a:t>
            </a:r>
            <a:r>
              <a:rPr lang="en-US" dirty="0" smtClean="0">
                <a:solidFill>
                  <a:schemeClr val="tx2">
                    <a:satMod val="200000"/>
                  </a:schemeClr>
                </a:solidFill>
              </a:rPr>
              <a:t/>
            </a:r>
            <a:br>
              <a:rPr lang="en-US" dirty="0" smtClean="0">
                <a:solidFill>
                  <a:schemeClr val="tx2">
                    <a:satMod val="200000"/>
                  </a:schemeClr>
                </a:solidFill>
              </a:rPr>
            </a:br>
            <a:endParaRPr lang="en-CA" dirty="0">
              <a:solidFill>
                <a:schemeClr val="tx2">
                  <a:satMod val="200000"/>
                </a:schemeClr>
              </a:solidFill>
            </a:endParaRPr>
          </a:p>
        </p:txBody>
      </p:sp>
      <p:sp>
        <p:nvSpPr>
          <p:cNvPr id="90114" name="TextBox 3"/>
          <p:cNvSpPr txBox="1">
            <a:spLocks noChangeArrowheads="1"/>
          </p:cNvSpPr>
          <p:nvPr/>
        </p:nvSpPr>
        <p:spPr bwMode="auto">
          <a:xfrm>
            <a:off x="838200" y="1066800"/>
            <a:ext cx="7924800" cy="1200150"/>
          </a:xfrm>
          <a:prstGeom prst="rect">
            <a:avLst/>
          </a:prstGeom>
          <a:noFill/>
          <a:ln w="9525">
            <a:noFill/>
            <a:miter lim="800000"/>
            <a:headEnd/>
            <a:tailEnd/>
          </a:ln>
        </p:spPr>
        <p:txBody>
          <a:bodyPr>
            <a:spAutoFit/>
          </a:bodyPr>
          <a:lstStyle/>
          <a:p>
            <a:pPr>
              <a:buFont typeface="Arial" charset="0"/>
              <a:buChar char="•"/>
            </a:pPr>
            <a:endParaRPr lang="en-US">
              <a:latin typeface="Corbel" pitchFamily="34" charset="0"/>
            </a:endParaRPr>
          </a:p>
          <a:p>
            <a:pPr>
              <a:buFont typeface="Arial" charset="0"/>
              <a:buChar char="•"/>
            </a:pPr>
            <a:endParaRPr lang="en-US">
              <a:latin typeface="Corbel" pitchFamily="34" charset="0"/>
            </a:endParaRPr>
          </a:p>
          <a:p>
            <a:pPr>
              <a:buFont typeface="Arial" charset="0"/>
              <a:buChar char="•"/>
            </a:pPr>
            <a:endParaRPr lang="en-US">
              <a:latin typeface="Corbel" pitchFamily="34" charset="0"/>
            </a:endParaRPr>
          </a:p>
          <a:p>
            <a:pPr>
              <a:buFont typeface="Arial" charset="0"/>
              <a:buChar char="•"/>
            </a:pPr>
            <a:endParaRPr lang="en-US">
              <a:latin typeface="Corbel" pitchFamily="34" charset="0"/>
            </a:endParaRPr>
          </a:p>
        </p:txBody>
      </p:sp>
      <p:sp>
        <p:nvSpPr>
          <p:cNvPr id="90115" name="TextBox 4"/>
          <p:cNvSpPr txBox="1">
            <a:spLocks noChangeArrowheads="1"/>
          </p:cNvSpPr>
          <p:nvPr/>
        </p:nvSpPr>
        <p:spPr bwMode="auto">
          <a:xfrm>
            <a:off x="533400" y="1752600"/>
            <a:ext cx="8077200" cy="3694113"/>
          </a:xfrm>
          <a:prstGeom prst="rect">
            <a:avLst/>
          </a:prstGeom>
          <a:noFill/>
          <a:ln w="9525">
            <a:noFill/>
            <a:miter lim="800000"/>
            <a:headEnd/>
            <a:tailEnd/>
          </a:ln>
        </p:spPr>
        <p:txBody>
          <a:bodyPr>
            <a:spAutoFit/>
          </a:bodyPr>
          <a:lstStyle/>
          <a:p>
            <a:pPr lvl="1">
              <a:buFont typeface="Arial" charset="0"/>
              <a:buChar char="•"/>
            </a:pPr>
            <a:r>
              <a:rPr lang="en-US">
                <a:cs typeface="Arial" charset="0"/>
              </a:rPr>
              <a:t>Sold shares in Centerra Gold Inc., Cameco’s gold segment, $872 million </a:t>
            </a:r>
          </a:p>
          <a:p>
            <a:pPr lvl="2">
              <a:buFont typeface="Arial" charset="0"/>
              <a:buChar char="•"/>
            </a:pPr>
            <a:r>
              <a:rPr lang="en-US">
                <a:cs typeface="Arial" charset="0"/>
              </a:rPr>
              <a:t> transferred $260 million to Kyrgyzaltyn to compensate Kyrgyz Republic for their stake in Centerra  </a:t>
            </a:r>
          </a:p>
          <a:p>
            <a:pPr lvl="2">
              <a:buFont typeface="Arial" charset="0"/>
              <a:buChar char="•"/>
            </a:pPr>
            <a:r>
              <a:rPr lang="en-US">
                <a:cs typeface="Arial" charset="0"/>
              </a:rPr>
              <a:t>After tax gain to CCO was $374million</a:t>
            </a:r>
          </a:p>
          <a:p>
            <a:pPr lvl="1"/>
            <a:endParaRPr lang="en-US">
              <a:cs typeface="Arial" charset="0"/>
            </a:endParaRPr>
          </a:p>
          <a:p>
            <a:pPr lvl="1">
              <a:buFont typeface="Arial" charset="0"/>
              <a:buChar char="•"/>
            </a:pPr>
            <a:r>
              <a:rPr lang="en-US">
                <a:cs typeface="Arial" charset="0"/>
              </a:rPr>
              <a:t>Acquisition in 2008 for $346 million to acquire a 70% interest of mine in Western Australia</a:t>
            </a:r>
          </a:p>
          <a:p>
            <a:pPr lvl="1">
              <a:buFont typeface="Arial" charset="0"/>
              <a:buChar char="•"/>
            </a:pPr>
            <a:endParaRPr lang="en-US">
              <a:cs typeface="Arial" charset="0"/>
            </a:endParaRPr>
          </a:p>
          <a:p>
            <a:pPr lvl="1">
              <a:buFont typeface="Arial" charset="0"/>
              <a:buChar char="•"/>
            </a:pPr>
            <a:r>
              <a:rPr lang="en-US">
                <a:cs typeface="Arial" charset="0"/>
              </a:rPr>
              <a:t>Adds potential for low-cost and diversifies the production by geography and deposit type</a:t>
            </a:r>
          </a:p>
          <a:p>
            <a:pPr lvl="1">
              <a:buFont typeface="Arial" charset="0"/>
              <a:buChar char="•"/>
            </a:pPr>
            <a:endParaRPr lang="en-US">
              <a:latin typeface="Corbel" pitchFamily="34" charset="0"/>
            </a:endParaRPr>
          </a:p>
          <a:p>
            <a:pPr lvl="1"/>
            <a:endParaRPr lang="en-US">
              <a:latin typeface="Corbel" pitchFamily="34" charset="0"/>
            </a:endParaRPr>
          </a:p>
          <a:p>
            <a:pPr lvl="2"/>
            <a:endParaRPr lang="en-CA">
              <a:latin typeface="Corbel" pitchFamily="34"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fontAlgn="auto">
              <a:spcAft>
                <a:spcPts val="0"/>
              </a:spcAft>
              <a:defRPr/>
            </a:pPr>
            <a:r>
              <a:rPr lang="en-US" b="1" dirty="0" smtClean="0">
                <a:solidFill>
                  <a:schemeClr val="tx2">
                    <a:satMod val="200000"/>
                  </a:schemeClr>
                </a:solidFill>
                <a:latin typeface="Arial" pitchFamily="34" charset="0"/>
                <a:cs typeface="Arial" pitchFamily="34" charset="0"/>
              </a:rPr>
              <a:t>Production (2009)</a:t>
            </a:r>
            <a:endParaRPr lang="en-US" b="1" dirty="0">
              <a:solidFill>
                <a:schemeClr val="tx2">
                  <a:satMod val="200000"/>
                </a:schemeClr>
              </a:solidFill>
              <a:latin typeface="Arial" pitchFamily="34" charset="0"/>
              <a:cs typeface="Arial" pitchFamily="34" charset="0"/>
            </a:endParaRPr>
          </a:p>
        </p:txBody>
      </p:sp>
      <p:pic>
        <p:nvPicPr>
          <p:cNvPr id="91138" name="Picture 4"/>
          <p:cNvPicPr>
            <a:picLocks noChangeAspect="1" noChangeArrowheads="1"/>
          </p:cNvPicPr>
          <p:nvPr/>
        </p:nvPicPr>
        <p:blipFill>
          <a:blip r:embed="rId2" cstate="print"/>
          <a:srcRect/>
          <a:stretch>
            <a:fillRect/>
          </a:stretch>
        </p:blipFill>
        <p:spPr bwMode="auto">
          <a:xfrm>
            <a:off x="838200" y="1447800"/>
            <a:ext cx="7772400" cy="2514600"/>
          </a:xfrm>
          <a:prstGeom prst="rect">
            <a:avLst/>
          </a:prstGeom>
          <a:noFill/>
          <a:ln w="9525">
            <a:noFill/>
            <a:miter lim="800000"/>
            <a:headEnd/>
            <a:tailEnd/>
          </a:ln>
        </p:spPr>
      </p:pic>
      <p:pic>
        <p:nvPicPr>
          <p:cNvPr id="91139" name="Picture 5"/>
          <p:cNvPicPr>
            <a:picLocks noChangeAspect="1" noChangeArrowheads="1"/>
          </p:cNvPicPr>
          <p:nvPr/>
        </p:nvPicPr>
        <p:blipFill>
          <a:blip r:embed="rId3" cstate="print"/>
          <a:srcRect/>
          <a:stretch>
            <a:fillRect/>
          </a:stretch>
        </p:blipFill>
        <p:spPr bwMode="auto">
          <a:xfrm>
            <a:off x="914400" y="4114800"/>
            <a:ext cx="7696200" cy="2460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p:cNvSpPr>
          <p:nvPr>
            <p:ph type="title" idx="4294967295"/>
          </p:nvPr>
        </p:nvSpPr>
        <p:spPr bwMode="auto"/>
        <p:txBody>
          <a:bodyPr wrap="square" lIns="91440" tIns="45720" rIns="91440" bIns="45720" numCol="1" anchorCtr="0" compatLnSpc="1">
            <a:prstTxWarp prst="textNoShape">
              <a:avLst/>
            </a:prstTxWarp>
          </a:bodyPr>
          <a:lstStyle/>
          <a:p>
            <a:pPr algn="ctr"/>
            <a:r>
              <a:rPr lang="en-US" sz="3600" b="1" smtClean="0">
                <a:latin typeface="Arial" charset="0"/>
              </a:rPr>
              <a:t>Spot and Long-term Sales Contracts</a:t>
            </a:r>
          </a:p>
        </p:txBody>
      </p:sp>
      <p:pic>
        <p:nvPicPr>
          <p:cNvPr id="251907" name="Picture 2"/>
          <p:cNvPicPr>
            <a:picLocks noGrp="1" noChangeAspect="1" noChangeArrowheads="1"/>
          </p:cNvPicPr>
          <p:nvPr>
            <p:ph type="body" idx="4294967295"/>
          </p:nvPr>
        </p:nvPicPr>
        <p:blipFill>
          <a:blip r:embed="rId3" cstate="print"/>
          <a:srcRect/>
          <a:stretch>
            <a:fillRect/>
          </a:stretch>
        </p:blipFill>
        <p:spPr>
          <a:xfrm>
            <a:off x="914400" y="1841500"/>
            <a:ext cx="7772400" cy="4456113"/>
          </a:xfr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200"/>
            <a:ext cx="7772400" cy="914400"/>
          </a:xfrm>
        </p:spPr>
        <p:txBody>
          <a:bodyPr/>
          <a:lstStyle/>
          <a:p>
            <a:pPr algn="ctr" fontAlgn="auto">
              <a:spcAft>
                <a:spcPts val="0"/>
              </a:spcAft>
              <a:defRPr/>
            </a:pPr>
            <a:r>
              <a:rPr lang="en-US" b="1" dirty="0" smtClean="0">
                <a:solidFill>
                  <a:schemeClr val="tx2">
                    <a:satMod val="200000"/>
                  </a:schemeClr>
                </a:solidFill>
                <a:latin typeface="Arial" pitchFamily="34" charset="0"/>
                <a:cs typeface="Arial" pitchFamily="34" charset="0"/>
              </a:rPr>
              <a:t>Reserves (2009)</a:t>
            </a:r>
            <a:endParaRPr lang="en-US" b="1" dirty="0">
              <a:solidFill>
                <a:schemeClr val="tx2">
                  <a:satMod val="200000"/>
                </a:schemeClr>
              </a:solidFill>
              <a:latin typeface="Arial" pitchFamily="34" charset="0"/>
              <a:cs typeface="Arial" pitchFamily="34" charset="0"/>
            </a:endParaRPr>
          </a:p>
        </p:txBody>
      </p:sp>
      <p:pic>
        <p:nvPicPr>
          <p:cNvPr id="92162" name="Picture 1" descr="http://www.goldcorp.com/_templates/2/source/title_line.gif"/>
          <p:cNvPicPr>
            <a:picLocks noChangeAspect="1" noChangeArrowheads="1"/>
          </p:cNvPicPr>
          <p:nvPr/>
        </p:nvPicPr>
        <p:blipFill>
          <a:blip r:embed="rId3" cstate="print"/>
          <a:srcRect/>
          <a:stretch>
            <a:fillRect/>
          </a:stretch>
        </p:blipFill>
        <p:spPr bwMode="auto">
          <a:xfrm>
            <a:off x="0" y="0"/>
            <a:ext cx="5153025" cy="28575"/>
          </a:xfrm>
          <a:prstGeom prst="rect">
            <a:avLst/>
          </a:prstGeom>
          <a:noFill/>
          <a:ln w="9525">
            <a:noFill/>
            <a:miter lim="800000"/>
            <a:headEnd/>
            <a:tailEnd/>
          </a:ln>
        </p:spPr>
      </p:pic>
      <p:pic>
        <p:nvPicPr>
          <p:cNvPr id="92163" name="Picture 2"/>
          <p:cNvPicPr>
            <a:picLocks noChangeAspect="1" noChangeArrowheads="1"/>
          </p:cNvPicPr>
          <p:nvPr/>
        </p:nvPicPr>
        <p:blipFill>
          <a:blip r:embed="rId4" cstate="print"/>
          <a:srcRect/>
          <a:stretch>
            <a:fillRect/>
          </a:stretch>
        </p:blipFill>
        <p:spPr bwMode="auto">
          <a:xfrm>
            <a:off x="762000" y="1905000"/>
            <a:ext cx="8135938" cy="3886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457200"/>
            <a:ext cx="6858000" cy="990600"/>
          </a:xfrm>
        </p:spPr>
        <p:txBody>
          <a:bodyPr/>
          <a:lstStyle/>
          <a:p>
            <a:pPr algn="ctr" fontAlgn="auto">
              <a:spcAft>
                <a:spcPts val="0"/>
              </a:spcAft>
              <a:defRPr/>
            </a:pPr>
            <a:r>
              <a:rPr lang="en-US" cap="none" dirty="0" smtClean="0">
                <a:solidFill>
                  <a:schemeClr val="tx2">
                    <a:satMod val="200000"/>
                  </a:schemeClr>
                </a:solidFill>
                <a:latin typeface="Arial" pitchFamily="34" charset="0"/>
                <a:cs typeface="Arial" pitchFamily="34" charset="0"/>
              </a:rPr>
              <a:t>Current Issues</a:t>
            </a:r>
            <a:r>
              <a:rPr lang="en-US" dirty="0" smtClean="0">
                <a:solidFill>
                  <a:schemeClr val="tx2">
                    <a:satMod val="200000"/>
                  </a:schemeClr>
                </a:solidFill>
              </a:rPr>
              <a:t/>
            </a:r>
            <a:br>
              <a:rPr lang="en-US" dirty="0" smtClean="0">
                <a:solidFill>
                  <a:schemeClr val="tx2">
                    <a:satMod val="200000"/>
                  </a:schemeClr>
                </a:solidFill>
              </a:rPr>
            </a:br>
            <a:r>
              <a:rPr lang="en-US" dirty="0" smtClean="0">
                <a:solidFill>
                  <a:schemeClr val="tx2">
                    <a:satMod val="200000"/>
                  </a:schemeClr>
                </a:solidFill>
              </a:rPr>
              <a:t/>
            </a:r>
            <a:br>
              <a:rPr lang="en-US" dirty="0" smtClean="0">
                <a:solidFill>
                  <a:schemeClr val="tx2">
                    <a:satMod val="200000"/>
                  </a:schemeClr>
                </a:solidFill>
              </a:rPr>
            </a:br>
            <a:endParaRPr lang="en-CA" dirty="0">
              <a:solidFill>
                <a:schemeClr val="tx2">
                  <a:satMod val="200000"/>
                </a:schemeClr>
              </a:solidFill>
            </a:endParaRPr>
          </a:p>
        </p:txBody>
      </p:sp>
      <p:sp>
        <p:nvSpPr>
          <p:cNvPr id="94210" name="TextBox 3"/>
          <p:cNvSpPr txBox="1">
            <a:spLocks noChangeArrowheads="1"/>
          </p:cNvSpPr>
          <p:nvPr/>
        </p:nvSpPr>
        <p:spPr bwMode="auto">
          <a:xfrm>
            <a:off x="685800" y="1447800"/>
            <a:ext cx="4876800" cy="677863"/>
          </a:xfrm>
          <a:prstGeom prst="rect">
            <a:avLst/>
          </a:prstGeom>
          <a:noFill/>
          <a:ln w="9525">
            <a:noFill/>
            <a:miter lim="800000"/>
            <a:headEnd/>
            <a:tailEnd/>
          </a:ln>
        </p:spPr>
        <p:txBody>
          <a:bodyPr>
            <a:spAutoFit/>
          </a:bodyPr>
          <a:lstStyle/>
          <a:p>
            <a:pPr lvl="1">
              <a:buFont typeface="Arial" charset="0"/>
              <a:buChar char="•"/>
            </a:pPr>
            <a:endParaRPr lang="en-US" sz="2000">
              <a:latin typeface="Corbel" pitchFamily="34" charset="0"/>
            </a:endParaRPr>
          </a:p>
          <a:p>
            <a:pPr>
              <a:buFont typeface="Arial" charset="0"/>
              <a:buChar char="•"/>
            </a:pPr>
            <a:endParaRPr lang="en-US">
              <a:latin typeface="Corbel" pitchFamily="34" charset="0"/>
            </a:endParaRPr>
          </a:p>
        </p:txBody>
      </p:sp>
      <p:pic>
        <p:nvPicPr>
          <p:cNvPr id="94211" name="Picture 3"/>
          <p:cNvPicPr>
            <a:picLocks noChangeAspect="1" noChangeArrowheads="1"/>
          </p:cNvPicPr>
          <p:nvPr/>
        </p:nvPicPr>
        <p:blipFill>
          <a:blip r:embed="rId2" cstate="print"/>
          <a:srcRect/>
          <a:stretch>
            <a:fillRect/>
          </a:stretch>
        </p:blipFill>
        <p:spPr bwMode="auto">
          <a:xfrm>
            <a:off x="1600200" y="2209800"/>
            <a:ext cx="5953125" cy="4191000"/>
          </a:xfrm>
          <a:prstGeom prst="rect">
            <a:avLst/>
          </a:prstGeom>
          <a:noFill/>
          <a:ln w="9525">
            <a:noFill/>
            <a:miter lim="800000"/>
            <a:headEnd/>
            <a:tailEnd/>
          </a:ln>
        </p:spPr>
      </p:pic>
      <p:sp>
        <p:nvSpPr>
          <p:cNvPr id="7" name="Title 1"/>
          <p:cNvSpPr txBox="1">
            <a:spLocks/>
          </p:cNvSpPr>
          <p:nvPr/>
        </p:nvSpPr>
        <p:spPr>
          <a:xfrm>
            <a:off x="1066800" y="1447800"/>
            <a:ext cx="6858000" cy="990600"/>
          </a:xfrm>
          <a:prstGeom prst="rect">
            <a:avLst/>
          </a:prstGeom>
        </p:spPr>
        <p:txBody>
          <a:bodyPr/>
          <a:lstStyle/>
          <a:p>
            <a:pPr marR="9144" fontAlgn="auto">
              <a:spcBef>
                <a:spcPts val="0"/>
              </a:spcBef>
              <a:spcAft>
                <a:spcPts val="0"/>
              </a:spcAft>
              <a:buFont typeface="Arial" pitchFamily="34" charset="0"/>
              <a:buChar char="•"/>
              <a:defRPr/>
            </a:pPr>
            <a:r>
              <a:rPr lang="en-US" dirty="0">
                <a:latin typeface="Arial" pitchFamily="34" charset="0"/>
                <a:cs typeface="Arial" pitchFamily="34" charset="0"/>
              </a:rPr>
              <a:t>World demand for Uranium is increasing at a 3% rate per year</a:t>
            </a:r>
            <a:r>
              <a:rPr lang="en-US" b="1" cap="all" dirty="0">
                <a:solidFill>
                  <a:schemeClr val="tx2">
                    <a:satMod val="200000"/>
                  </a:schemeClr>
                </a:solidFill>
                <a:effectLst>
                  <a:reflection blurRad="12700" stA="34000" endA="740" endPos="53000" dir="5400000" sy="-100000" algn="bl" rotWithShape="0"/>
                </a:effectLst>
                <a:latin typeface="+mn-lt"/>
                <a:ea typeface="+mj-ea"/>
                <a:cs typeface="+mj-cs"/>
              </a:rPr>
              <a:t/>
            </a:r>
            <a:br>
              <a:rPr lang="en-US" b="1" cap="all" dirty="0">
                <a:solidFill>
                  <a:schemeClr val="tx2">
                    <a:satMod val="200000"/>
                  </a:schemeClr>
                </a:solidFill>
                <a:effectLst>
                  <a:reflection blurRad="12700" stA="34000" endA="740" endPos="53000" dir="5400000" sy="-100000" algn="bl" rotWithShape="0"/>
                </a:effectLst>
                <a:latin typeface="+mn-lt"/>
                <a:ea typeface="+mj-ea"/>
                <a:cs typeface="+mj-cs"/>
              </a:rPr>
            </a:br>
            <a:endParaRPr lang="en-CA" b="1" cap="all" dirty="0">
              <a:solidFill>
                <a:schemeClr val="tx2">
                  <a:satMod val="200000"/>
                </a:schemeClr>
              </a:solidFill>
              <a:effectLst>
                <a:reflection blurRad="12700" stA="34000" endA="740" endPos="53000" dir="5400000" sy="-100000" algn="bl" rotWithShape="0"/>
              </a:effectLst>
              <a:latin typeface="+mn-lt"/>
              <a:ea typeface="+mj-ea"/>
              <a:cs typeface="+mj-cs"/>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fontAlgn="auto">
              <a:spcAft>
                <a:spcPts val="0"/>
              </a:spcAft>
              <a:defRPr/>
            </a:pPr>
            <a:r>
              <a:rPr lang="en-US" b="1" dirty="0" smtClean="0">
                <a:solidFill>
                  <a:schemeClr val="tx2">
                    <a:satMod val="200000"/>
                  </a:schemeClr>
                </a:solidFill>
                <a:latin typeface="Arial" pitchFamily="34" charset="0"/>
                <a:cs typeface="Arial" pitchFamily="34" charset="0"/>
              </a:rPr>
              <a:t>World Uranium Outlook</a:t>
            </a:r>
            <a:endParaRPr lang="en-US" b="1" dirty="0">
              <a:solidFill>
                <a:schemeClr val="tx2">
                  <a:satMod val="200000"/>
                </a:schemeClr>
              </a:solidFill>
              <a:latin typeface="Arial" pitchFamily="34" charset="0"/>
              <a:cs typeface="Arial" pitchFamily="34" charset="0"/>
            </a:endParaRPr>
          </a:p>
        </p:txBody>
      </p:sp>
      <p:pic>
        <p:nvPicPr>
          <p:cNvPr id="95234" name="Picture 2"/>
          <p:cNvPicPr>
            <a:picLocks noChangeAspect="1" noChangeArrowheads="1"/>
          </p:cNvPicPr>
          <p:nvPr/>
        </p:nvPicPr>
        <p:blipFill>
          <a:blip r:embed="rId2" cstate="print"/>
          <a:srcRect/>
          <a:stretch>
            <a:fillRect/>
          </a:stretch>
        </p:blipFill>
        <p:spPr bwMode="auto">
          <a:xfrm>
            <a:off x="1066800" y="2057400"/>
            <a:ext cx="7143750" cy="3781425"/>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p:cNvSpPr>
          <p:nvPr>
            <p:ph type="title" idx="4294967295"/>
          </p:nvPr>
        </p:nvSpPr>
        <p:spPr bwMode="auto"/>
        <p:txBody>
          <a:bodyPr wrap="square" lIns="91440" tIns="45720" rIns="91440" bIns="45720" numCol="1" anchorCtr="0" compatLnSpc="1">
            <a:prstTxWarp prst="textNoShape">
              <a:avLst/>
            </a:prstTxWarp>
          </a:bodyPr>
          <a:lstStyle/>
          <a:p>
            <a:pPr algn="ctr" fontAlgn="auto">
              <a:spcAft>
                <a:spcPts val="0"/>
              </a:spcAft>
              <a:defRPr/>
            </a:pPr>
            <a:r>
              <a:rPr lang="en-US" b="1" dirty="0" smtClean="0">
                <a:solidFill>
                  <a:schemeClr val="tx2">
                    <a:satMod val="200000"/>
                  </a:schemeClr>
                </a:solidFill>
                <a:latin typeface="Arial" pitchFamily="34" charset="0"/>
                <a:cs typeface="Arial" pitchFamily="34" charset="0"/>
              </a:rPr>
              <a:t>Open Pit Mining</a:t>
            </a:r>
          </a:p>
        </p:txBody>
      </p:sp>
      <p:sp>
        <p:nvSpPr>
          <p:cNvPr id="231427" name="Rectangle 3"/>
          <p:cNvSpPr>
            <a:spLocks noGrp="1"/>
          </p:cNvSpPr>
          <p:nvPr>
            <p:ph type="body" idx="4294967295"/>
          </p:nvPr>
        </p:nvSpPr>
        <p:spPr/>
        <p:txBody>
          <a:bodyPr/>
          <a:lstStyle/>
          <a:p>
            <a:r>
              <a:rPr lang="en-US" smtClean="0">
                <a:latin typeface="Arial" charset="0"/>
                <a:cs typeface="Arial" charset="0"/>
              </a:rPr>
              <a:t>Open Pit Mining</a:t>
            </a:r>
          </a:p>
          <a:p>
            <a:endParaRPr lang="en-US" smtClean="0"/>
          </a:p>
        </p:txBody>
      </p:sp>
      <p:pic>
        <p:nvPicPr>
          <p:cNvPr id="231428" name="Picture 4"/>
          <p:cNvPicPr>
            <a:picLocks noChangeAspect="1" noChangeArrowheads="1"/>
          </p:cNvPicPr>
          <p:nvPr/>
        </p:nvPicPr>
        <p:blipFill>
          <a:blip r:embed="rId3" cstate="print"/>
          <a:srcRect/>
          <a:stretch>
            <a:fillRect/>
          </a:stretch>
        </p:blipFill>
        <p:spPr bwMode="auto">
          <a:xfrm>
            <a:off x="1295400" y="2514600"/>
            <a:ext cx="3733800" cy="2528888"/>
          </a:xfrm>
          <a:prstGeom prst="rect">
            <a:avLst/>
          </a:prstGeom>
          <a:noFill/>
          <a:ln w="9525">
            <a:noFill/>
            <a:miter lim="800000"/>
            <a:headEnd/>
            <a:tailEnd/>
          </a:ln>
        </p:spPr>
      </p:pic>
      <p:pic>
        <p:nvPicPr>
          <p:cNvPr id="231429" name="Picture 5"/>
          <p:cNvPicPr>
            <a:picLocks noChangeAspect="1" noChangeArrowheads="1"/>
          </p:cNvPicPr>
          <p:nvPr/>
        </p:nvPicPr>
        <p:blipFill>
          <a:blip r:embed="rId4" cstate="print"/>
          <a:srcRect/>
          <a:stretch>
            <a:fillRect/>
          </a:stretch>
        </p:blipFill>
        <p:spPr bwMode="auto">
          <a:xfrm>
            <a:off x="5105400" y="3886200"/>
            <a:ext cx="3352800" cy="2419350"/>
          </a:xfrm>
          <a:prstGeom prst="rect">
            <a:avLst/>
          </a:prstGeom>
          <a:noFill/>
          <a:ln w="9525">
            <a:noFill/>
            <a:miter lim="800000"/>
            <a:headEnd/>
            <a:tailEnd/>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81000"/>
            <a:ext cx="7772400" cy="914400"/>
          </a:xfrm>
        </p:spPr>
        <p:txBody>
          <a:bodyPr/>
          <a:lstStyle/>
          <a:p>
            <a:pPr algn="ctr" fontAlgn="auto">
              <a:spcAft>
                <a:spcPts val="0"/>
              </a:spcAft>
              <a:defRPr/>
            </a:pPr>
            <a:r>
              <a:rPr lang="en-US" b="1" dirty="0" smtClean="0">
                <a:solidFill>
                  <a:schemeClr val="tx2">
                    <a:satMod val="200000"/>
                  </a:schemeClr>
                </a:solidFill>
                <a:latin typeface="Arial" pitchFamily="34" charset="0"/>
                <a:cs typeface="Arial" pitchFamily="34" charset="0"/>
              </a:rPr>
              <a:t>Current Issues</a:t>
            </a:r>
            <a:endParaRPr lang="en-US" b="1" dirty="0">
              <a:solidFill>
                <a:schemeClr val="tx2">
                  <a:satMod val="200000"/>
                </a:schemeClr>
              </a:solidFill>
              <a:latin typeface="Arial" pitchFamily="34" charset="0"/>
              <a:cs typeface="Arial" pitchFamily="34" charset="0"/>
            </a:endParaRPr>
          </a:p>
        </p:txBody>
      </p:sp>
      <p:pic>
        <p:nvPicPr>
          <p:cNvPr id="96258" name="Picture 1" descr="http://www.goldcorp.com/_templates/2/source/title_line.gif"/>
          <p:cNvPicPr>
            <a:picLocks noChangeAspect="1" noChangeArrowheads="1"/>
          </p:cNvPicPr>
          <p:nvPr/>
        </p:nvPicPr>
        <p:blipFill>
          <a:blip r:embed="rId3" cstate="print"/>
          <a:srcRect/>
          <a:stretch>
            <a:fillRect/>
          </a:stretch>
        </p:blipFill>
        <p:spPr bwMode="auto">
          <a:xfrm>
            <a:off x="0" y="0"/>
            <a:ext cx="5153025" cy="28575"/>
          </a:xfrm>
          <a:prstGeom prst="rect">
            <a:avLst/>
          </a:prstGeom>
          <a:noFill/>
          <a:ln w="9525">
            <a:noFill/>
            <a:miter lim="800000"/>
            <a:headEnd/>
            <a:tailEnd/>
          </a:ln>
        </p:spPr>
      </p:pic>
      <p:sp>
        <p:nvSpPr>
          <p:cNvPr id="6" name="Title 1"/>
          <p:cNvSpPr txBox="1">
            <a:spLocks/>
          </p:cNvSpPr>
          <p:nvPr/>
        </p:nvSpPr>
        <p:spPr>
          <a:xfrm>
            <a:off x="990600" y="1371600"/>
            <a:ext cx="7620000" cy="5029200"/>
          </a:xfrm>
          <a:prstGeom prst="rect">
            <a:avLst/>
          </a:prstGeom>
        </p:spPr>
        <p:txBody>
          <a:bodyPr/>
          <a:lstStyle/>
          <a:p>
            <a:pPr>
              <a:buFont typeface="Arial" charset="0"/>
              <a:buChar char="•"/>
            </a:pPr>
            <a:r>
              <a:rPr lang="en-US" sz="2000">
                <a:solidFill>
                  <a:srgbClr val="F8F8F8"/>
                </a:solidFill>
                <a:cs typeface="Arial" charset="0"/>
              </a:rPr>
              <a:t>McArthur Lake, </a:t>
            </a:r>
            <a:r>
              <a:rPr lang="en-US" sz="2000">
                <a:solidFill>
                  <a:srgbClr val="F8F8F8"/>
                </a:solidFill>
              </a:rPr>
              <a:t>Saskatchewan</a:t>
            </a:r>
            <a:endParaRPr lang="en-US" sz="2000">
              <a:solidFill>
                <a:srgbClr val="F8F8F8"/>
              </a:solidFill>
              <a:cs typeface="Arial" charset="0"/>
            </a:endParaRPr>
          </a:p>
          <a:p>
            <a:pPr lvl="1">
              <a:buFont typeface="Arial" charset="0"/>
              <a:buChar char="•"/>
            </a:pPr>
            <a:r>
              <a:rPr lang="en-US" sz="2000">
                <a:solidFill>
                  <a:srgbClr val="F8F8F8"/>
                </a:solidFill>
                <a:cs typeface="Arial" charset="0"/>
              </a:rPr>
              <a:t>Owns 83.33%: World’s largest, high grade uranium mine</a:t>
            </a:r>
          </a:p>
          <a:p>
            <a:pPr lvl="1">
              <a:buFont typeface="Arial" charset="0"/>
              <a:buChar char="•"/>
            </a:pPr>
            <a:r>
              <a:rPr lang="en-US" sz="2000">
                <a:solidFill>
                  <a:srgbClr val="F8F8F8"/>
                </a:solidFill>
                <a:cs typeface="Arial" charset="0"/>
              </a:rPr>
              <a:t>Ore grades at McArthur are  19.5%, 100x world’s average</a:t>
            </a:r>
          </a:p>
          <a:p>
            <a:pPr lvl="1">
              <a:buFont typeface="Arial" charset="0"/>
              <a:buChar char="•"/>
            </a:pPr>
            <a:r>
              <a:rPr lang="en-US" sz="2000">
                <a:solidFill>
                  <a:srgbClr val="F8F8F8"/>
                </a:solidFill>
                <a:cs typeface="Arial" charset="0"/>
              </a:rPr>
              <a:t>Problems with the mine extends to significant groundwater and weak rock formations</a:t>
            </a:r>
          </a:p>
          <a:p>
            <a:pPr lvl="1">
              <a:buFont typeface="Arial" charset="0"/>
              <a:buChar char="•"/>
            </a:pPr>
            <a:r>
              <a:rPr lang="en-US" sz="2000">
                <a:solidFill>
                  <a:srgbClr val="F8F8F8"/>
                </a:solidFill>
                <a:cs typeface="Arial" charset="0"/>
              </a:rPr>
              <a:t>Solution: Ground Freezing and Raisebore Mining have been successful so far</a:t>
            </a:r>
          </a:p>
          <a:p>
            <a:pPr lvl="1">
              <a:buFont typeface="Arial" charset="0"/>
              <a:buChar char="•"/>
            </a:pPr>
            <a:r>
              <a:rPr lang="en-US" sz="2000">
                <a:solidFill>
                  <a:srgbClr val="F8F8F8"/>
                </a:solidFill>
                <a:cs typeface="Arial" charset="0"/>
              </a:rPr>
              <a:t>Workers accepted new contract on November 1, 2010</a:t>
            </a:r>
          </a:p>
          <a:p>
            <a:pPr>
              <a:buFont typeface="Arial" charset="0"/>
              <a:buChar char="•"/>
            </a:pPr>
            <a:endParaRPr lang="en-US">
              <a:solidFill>
                <a:srgbClr val="F8F8F8"/>
              </a:solidFill>
            </a:endParaRPr>
          </a:p>
          <a:p>
            <a:pPr>
              <a:buFont typeface="Arial" charset="0"/>
              <a:buChar char="•"/>
            </a:pPr>
            <a:r>
              <a:rPr lang="en-US">
                <a:solidFill>
                  <a:srgbClr val="F8F8F8"/>
                </a:solidFill>
              </a:rPr>
              <a:t>Key Lake, Saskatchewan</a:t>
            </a:r>
            <a:endParaRPr lang="en-US" sz="2000">
              <a:solidFill>
                <a:srgbClr val="F8F8F8"/>
              </a:solidFill>
              <a:cs typeface="Arial" charset="0"/>
            </a:endParaRPr>
          </a:p>
          <a:p>
            <a:pPr lvl="1">
              <a:buFont typeface="Arial" charset="0"/>
              <a:buChar char="•"/>
            </a:pPr>
            <a:r>
              <a:rPr lang="en-US" sz="2000">
                <a:solidFill>
                  <a:srgbClr val="F8F8F8"/>
                </a:solidFill>
                <a:cs typeface="Arial" charset="0"/>
              </a:rPr>
              <a:t>Owns 69.805%: World’s largest uranium mill in the world</a:t>
            </a:r>
          </a:p>
          <a:p>
            <a:pPr lvl="1">
              <a:buFont typeface="Arial" charset="0"/>
              <a:buChar char="•"/>
            </a:pPr>
            <a:r>
              <a:rPr lang="en-US" sz="2000">
                <a:solidFill>
                  <a:srgbClr val="F8F8F8"/>
                </a:solidFill>
                <a:cs typeface="Arial" charset="0"/>
              </a:rPr>
              <a:t>Refines raw ore into sellable “yellow cake”</a:t>
            </a:r>
          </a:p>
          <a:p>
            <a:pPr lvl="1"/>
            <a:endParaRPr lang="en-US" sz="2000">
              <a:solidFill>
                <a:srgbClr val="F8F8F8"/>
              </a:solidFill>
              <a:cs typeface="Arial"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p:cNvSpPr>
          <p:nvPr>
            <p:ph type="title"/>
          </p:nvPr>
        </p:nvSpPr>
        <p:spPr bwMode="auto">
          <a:noFill/>
        </p:spPr>
        <p:txBody>
          <a:bodyPr wrap="square" lIns="91440" tIns="45720" rIns="91440" bIns="45720" numCol="1" anchorCtr="0" compatLnSpc="1">
            <a:prstTxWarp prst="textNoShape">
              <a:avLst/>
            </a:prstTxWarp>
          </a:bodyPr>
          <a:lstStyle/>
          <a:p>
            <a:pPr algn="ctr"/>
            <a:r>
              <a:rPr lang="en-US" smtClean="0">
                <a:latin typeface="Arial" charset="0"/>
              </a:rPr>
              <a:t>Current Issues (Cont)</a:t>
            </a:r>
          </a:p>
        </p:txBody>
      </p:sp>
      <p:sp>
        <p:nvSpPr>
          <p:cNvPr id="253955" name="Rectangle 3"/>
          <p:cNvSpPr>
            <a:spLocks noGrp="1"/>
          </p:cNvSpPr>
          <p:nvPr>
            <p:ph type="body" idx="1"/>
          </p:nvPr>
        </p:nvSpPr>
        <p:spPr/>
        <p:txBody>
          <a:bodyPr/>
          <a:lstStyle/>
          <a:p>
            <a:r>
              <a:rPr lang="en-US" smtClean="0">
                <a:latin typeface="Arial" charset="0"/>
              </a:rPr>
              <a:t>Cigar Lake</a:t>
            </a:r>
            <a:endParaRPr lang="en-US" smtClean="0">
              <a:solidFill>
                <a:srgbClr val="F8F8F8"/>
              </a:solidFill>
              <a:latin typeface="Arial" charset="0"/>
            </a:endParaRPr>
          </a:p>
          <a:p>
            <a:pPr lvl="1"/>
            <a:r>
              <a:rPr lang="en-US" smtClean="0">
                <a:solidFill>
                  <a:srgbClr val="F8F8F8"/>
                </a:solidFill>
                <a:latin typeface="Arial" charset="0"/>
              </a:rPr>
              <a:t>World’s second largest high grade deposit, with grades that are 100x world average (Avg Grade 17.3%)</a:t>
            </a:r>
          </a:p>
          <a:p>
            <a:pPr lvl="1"/>
            <a:r>
              <a:rPr lang="en-US" smtClean="0">
                <a:solidFill>
                  <a:srgbClr val="F8F8F8"/>
                </a:solidFill>
                <a:latin typeface="Arial" charset="0"/>
              </a:rPr>
              <a:t>209.3 “proven” and “probable” million pounds</a:t>
            </a:r>
          </a:p>
          <a:p>
            <a:pPr lvl="1"/>
            <a:r>
              <a:rPr lang="en-US" smtClean="0">
                <a:solidFill>
                  <a:srgbClr val="F8F8F8"/>
                </a:solidFill>
                <a:latin typeface="Arial" charset="0"/>
              </a:rPr>
              <a:t>50% owner (Areva, 37%)</a:t>
            </a:r>
          </a:p>
          <a:p>
            <a:pPr lvl="1"/>
            <a:r>
              <a:rPr lang="en-US" smtClean="0">
                <a:solidFill>
                  <a:srgbClr val="F8F8F8"/>
                </a:solidFill>
                <a:latin typeface="Arial" charset="0"/>
              </a:rPr>
              <a:t>Mine construction began in 2005 but with setbacks, mid-2013</a:t>
            </a:r>
          </a:p>
          <a:p>
            <a:pPr lvl="1"/>
            <a:r>
              <a:rPr lang="en-US" smtClean="0">
                <a:solidFill>
                  <a:srgbClr val="F8F8F8"/>
                </a:solidFill>
                <a:latin typeface="Arial" charset="0"/>
              </a:rPr>
              <a:t>Use available refinery capacity located in Saskatchewan</a:t>
            </a:r>
          </a:p>
          <a:p>
            <a:endParaRPr lang="en-US" smtClean="0">
              <a:latin typeface="Arial" charset="0"/>
            </a:endParaRPr>
          </a:p>
          <a:p>
            <a:endParaRPr lang="en-US" smtClean="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895600"/>
            <a:ext cx="7772400" cy="914400"/>
          </a:xfrm>
        </p:spPr>
        <p:txBody>
          <a:bodyPr/>
          <a:lstStyle/>
          <a:p>
            <a:pPr algn="ctr" fontAlgn="auto">
              <a:spcAft>
                <a:spcPts val="0"/>
              </a:spcAft>
              <a:defRPr/>
            </a:pPr>
            <a:r>
              <a:rPr lang="en-US" dirty="0" smtClean="0">
                <a:solidFill>
                  <a:schemeClr val="tx2">
                    <a:satMod val="200000"/>
                  </a:schemeClr>
                </a:solidFill>
                <a:latin typeface="Arial" pitchFamily="34" charset="0"/>
                <a:cs typeface="Arial" pitchFamily="34" charset="0"/>
              </a:rPr>
              <a:t>Management</a:t>
            </a:r>
            <a:r>
              <a:rPr lang="en-US" dirty="0" smtClean="0">
                <a:solidFill>
                  <a:schemeClr val="tx2">
                    <a:satMod val="200000"/>
                  </a:schemeClr>
                </a:solidFill>
              </a:rPr>
              <a:t> </a:t>
            </a:r>
            <a:endParaRPr lang="en-US" dirty="0">
              <a:solidFill>
                <a:schemeClr val="tx2">
                  <a:satMod val="200000"/>
                </a:schemeClr>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12763"/>
            <a:ext cx="8915400" cy="914400"/>
          </a:xfrm>
        </p:spPr>
        <p:txBody>
          <a:bodyPr wrap="square" lIns="91440" tIns="45720" rIns="91440" bIns="45720" numCol="1" anchorCtr="0" compatLnSpc="1">
            <a:prstTxWarp prst="textNoShape">
              <a:avLst/>
            </a:prstTxWarp>
          </a:bodyPr>
          <a:lstStyle/>
          <a:p>
            <a:pPr algn="ctr"/>
            <a:r>
              <a:rPr lang="en-US" b="1" smtClean="0">
                <a:latin typeface="Arial" charset="0"/>
                <a:cs typeface="Arial" charset="0"/>
              </a:rPr>
              <a:t>Gerald W. Grandey </a:t>
            </a:r>
            <a:br>
              <a:rPr lang="en-US" b="1" smtClean="0">
                <a:latin typeface="Arial" charset="0"/>
                <a:cs typeface="Arial" charset="0"/>
              </a:rPr>
            </a:br>
            <a:r>
              <a:rPr lang="en-US" b="1" smtClean="0">
                <a:latin typeface="Arial" charset="0"/>
                <a:cs typeface="Arial" charset="0"/>
              </a:rPr>
              <a:t>[CEO]</a:t>
            </a:r>
          </a:p>
        </p:txBody>
      </p:sp>
      <p:sp>
        <p:nvSpPr>
          <p:cNvPr id="99330" name="TextBox 4"/>
          <p:cNvSpPr txBox="1">
            <a:spLocks noChangeArrowheads="1"/>
          </p:cNvSpPr>
          <p:nvPr/>
        </p:nvSpPr>
        <p:spPr bwMode="auto">
          <a:xfrm>
            <a:off x="533400" y="2133600"/>
            <a:ext cx="3810000" cy="4800600"/>
          </a:xfrm>
          <a:prstGeom prst="rect">
            <a:avLst/>
          </a:prstGeom>
          <a:noFill/>
          <a:ln w="9525">
            <a:noFill/>
            <a:miter lim="800000"/>
            <a:headEnd/>
            <a:tailEnd/>
          </a:ln>
        </p:spPr>
        <p:txBody>
          <a:bodyPr>
            <a:spAutoFit/>
          </a:bodyPr>
          <a:lstStyle/>
          <a:p>
            <a:pPr>
              <a:buFont typeface="Arial" charset="0"/>
              <a:buChar char="•"/>
            </a:pPr>
            <a:r>
              <a:rPr lang="en-US">
                <a:cs typeface="Arial" charset="0"/>
              </a:rPr>
              <a:t>Appointed CEO on January 1, 2003</a:t>
            </a:r>
          </a:p>
          <a:p>
            <a:endParaRPr lang="en-US">
              <a:cs typeface="Arial" charset="0"/>
            </a:endParaRPr>
          </a:p>
          <a:p>
            <a:pPr>
              <a:buFont typeface="Arial" charset="0"/>
              <a:buChar char="•"/>
            </a:pPr>
            <a:r>
              <a:rPr lang="en-US">
                <a:cs typeface="Arial" charset="0"/>
              </a:rPr>
              <a:t>Appointed President and elected as a director on CCO board May, 2000</a:t>
            </a:r>
          </a:p>
          <a:p>
            <a:endParaRPr lang="en-US">
              <a:cs typeface="Arial" charset="0"/>
            </a:endParaRPr>
          </a:p>
          <a:p>
            <a:pPr>
              <a:buFont typeface="Arial" charset="0"/>
              <a:buChar char="•"/>
            </a:pPr>
            <a:r>
              <a:rPr lang="en-US">
                <a:cs typeface="Arial" charset="0"/>
              </a:rPr>
              <a:t>Joined Cameco in 1993 and promoted to senior VP 1997</a:t>
            </a:r>
          </a:p>
          <a:p>
            <a:pPr>
              <a:buFont typeface="Arial" charset="0"/>
              <a:buChar char="•"/>
            </a:pPr>
            <a:endParaRPr lang="en-US">
              <a:cs typeface="Arial" charset="0"/>
            </a:endParaRPr>
          </a:p>
          <a:p>
            <a:pPr>
              <a:buFont typeface="Arial" charset="0"/>
              <a:buChar char="•"/>
            </a:pPr>
            <a:r>
              <a:rPr lang="en-US">
                <a:cs typeface="Arial" charset="0"/>
              </a:rPr>
              <a:t>Former chair of the World Nuclear Association</a:t>
            </a:r>
          </a:p>
          <a:p>
            <a:pPr>
              <a:buFont typeface="Arial" charset="0"/>
              <a:buChar char="•"/>
            </a:pPr>
            <a:endParaRPr lang="en-US">
              <a:cs typeface="Arial" charset="0"/>
            </a:endParaRPr>
          </a:p>
          <a:p>
            <a:pPr>
              <a:buFont typeface="Arial" charset="0"/>
              <a:buChar char="•"/>
            </a:pPr>
            <a:r>
              <a:rPr lang="en-US">
                <a:cs typeface="Arial" charset="0"/>
              </a:rPr>
              <a:t>Law degree from Northwestern and BA in geophysical engineering</a:t>
            </a:r>
          </a:p>
          <a:p>
            <a:pPr>
              <a:buFont typeface="Arial" charset="0"/>
              <a:buChar char="•"/>
            </a:pPr>
            <a:endParaRPr lang="en-US">
              <a:latin typeface="Corbel" pitchFamily="34" charset="0"/>
            </a:endParaRPr>
          </a:p>
          <a:p>
            <a:pPr>
              <a:buFont typeface="Arial" charset="0"/>
              <a:buChar char="•"/>
            </a:pPr>
            <a:endParaRPr lang="en-US">
              <a:latin typeface="Corbel" pitchFamily="34" charset="0"/>
            </a:endParaRPr>
          </a:p>
        </p:txBody>
      </p:sp>
      <p:sp>
        <p:nvSpPr>
          <p:cNvPr id="99331" name="TextBox 5"/>
          <p:cNvSpPr txBox="1">
            <a:spLocks noChangeArrowheads="1"/>
          </p:cNvSpPr>
          <p:nvPr/>
        </p:nvSpPr>
        <p:spPr bwMode="auto">
          <a:xfrm>
            <a:off x="4572000" y="5257800"/>
            <a:ext cx="4419600" cy="366713"/>
          </a:xfrm>
          <a:prstGeom prst="rect">
            <a:avLst/>
          </a:prstGeom>
          <a:noFill/>
          <a:ln w="9525">
            <a:noFill/>
            <a:miter lim="800000"/>
            <a:headEnd/>
            <a:tailEnd/>
          </a:ln>
        </p:spPr>
        <p:txBody>
          <a:bodyPr>
            <a:spAutoFit/>
          </a:bodyPr>
          <a:lstStyle/>
          <a:p>
            <a:endParaRPr lang="en-US">
              <a:latin typeface="Corbel" pitchFamily="34" charset="0"/>
            </a:endParaRPr>
          </a:p>
        </p:txBody>
      </p:sp>
      <p:pic>
        <p:nvPicPr>
          <p:cNvPr id="99332" name="Picture 8"/>
          <p:cNvPicPr>
            <a:picLocks noChangeAspect="1" noChangeArrowheads="1"/>
          </p:cNvPicPr>
          <p:nvPr/>
        </p:nvPicPr>
        <p:blipFill>
          <a:blip r:embed="rId2" cstate="print"/>
          <a:srcRect/>
          <a:stretch>
            <a:fillRect/>
          </a:stretch>
        </p:blipFill>
        <p:spPr bwMode="auto">
          <a:xfrm>
            <a:off x="4800600" y="1981200"/>
            <a:ext cx="3306763" cy="4019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33400"/>
            <a:ext cx="7772400" cy="914400"/>
          </a:xfrm>
        </p:spPr>
        <p:txBody>
          <a:bodyPr wrap="square" lIns="91440" tIns="45720" rIns="91440" bIns="45720" numCol="1" anchorCtr="0" compatLnSpc="1">
            <a:prstTxWarp prst="textNoShape">
              <a:avLst/>
            </a:prstTxWarp>
          </a:bodyPr>
          <a:lstStyle/>
          <a:p>
            <a:pPr algn="ctr" fontAlgn="auto">
              <a:spcAft>
                <a:spcPts val="0"/>
              </a:spcAft>
              <a:defRPr/>
            </a:pPr>
            <a:r>
              <a:rPr lang="en-US" b="1" dirty="0" smtClean="0">
                <a:solidFill>
                  <a:schemeClr val="tx2">
                    <a:satMod val="200000"/>
                  </a:schemeClr>
                </a:solidFill>
                <a:latin typeface="Arial" pitchFamily="34" charset="0"/>
                <a:cs typeface="Arial" pitchFamily="34" charset="0"/>
              </a:rPr>
              <a:t>Tim S. </a:t>
            </a:r>
            <a:r>
              <a:rPr lang="en-US" b="1" dirty="0" err="1" smtClean="0">
                <a:solidFill>
                  <a:schemeClr val="tx2">
                    <a:satMod val="200000"/>
                  </a:schemeClr>
                </a:solidFill>
                <a:latin typeface="Arial" pitchFamily="34" charset="0"/>
                <a:cs typeface="Arial" pitchFamily="34" charset="0"/>
              </a:rPr>
              <a:t>Gitzel</a:t>
            </a:r>
            <a:r>
              <a:rPr lang="en-US" b="1" dirty="0" smtClean="0">
                <a:solidFill>
                  <a:schemeClr val="tx2">
                    <a:satMod val="200000"/>
                  </a:schemeClr>
                </a:solidFill>
                <a:latin typeface="Arial" pitchFamily="34" charset="0"/>
                <a:cs typeface="Arial" pitchFamily="34" charset="0"/>
              </a:rPr>
              <a:t> </a:t>
            </a:r>
            <a:br>
              <a:rPr lang="en-US" b="1" dirty="0" smtClean="0">
                <a:solidFill>
                  <a:schemeClr val="tx2">
                    <a:satMod val="200000"/>
                  </a:schemeClr>
                </a:solidFill>
                <a:latin typeface="Arial" pitchFamily="34" charset="0"/>
                <a:cs typeface="Arial" pitchFamily="34" charset="0"/>
              </a:rPr>
            </a:br>
            <a:r>
              <a:rPr lang="en-US" b="1" dirty="0" smtClean="0">
                <a:solidFill>
                  <a:schemeClr val="tx2">
                    <a:satMod val="200000"/>
                  </a:schemeClr>
                </a:solidFill>
                <a:latin typeface="Arial" pitchFamily="34" charset="0"/>
                <a:cs typeface="Arial" pitchFamily="34" charset="0"/>
              </a:rPr>
              <a:t>[President and COO]</a:t>
            </a:r>
            <a:endParaRPr lang="en-US" dirty="0" smtClean="0">
              <a:solidFill>
                <a:schemeClr val="tx2">
                  <a:satMod val="200000"/>
                </a:schemeClr>
              </a:solidFill>
              <a:latin typeface="Arial" pitchFamily="34" charset="0"/>
              <a:cs typeface="Arial" pitchFamily="34" charset="0"/>
            </a:endParaRPr>
          </a:p>
        </p:txBody>
      </p:sp>
      <p:sp>
        <p:nvSpPr>
          <p:cNvPr id="100354" name="TextBox 4"/>
          <p:cNvSpPr txBox="1">
            <a:spLocks noChangeArrowheads="1"/>
          </p:cNvSpPr>
          <p:nvPr/>
        </p:nvSpPr>
        <p:spPr bwMode="auto">
          <a:xfrm>
            <a:off x="533400" y="2133600"/>
            <a:ext cx="3810000" cy="3694113"/>
          </a:xfrm>
          <a:prstGeom prst="rect">
            <a:avLst/>
          </a:prstGeom>
          <a:noFill/>
          <a:ln w="9525">
            <a:noFill/>
            <a:miter lim="800000"/>
            <a:headEnd/>
            <a:tailEnd/>
          </a:ln>
        </p:spPr>
        <p:txBody>
          <a:bodyPr>
            <a:spAutoFit/>
          </a:bodyPr>
          <a:lstStyle/>
          <a:p>
            <a:pPr>
              <a:buFont typeface="Arial" charset="0"/>
              <a:buChar char="•"/>
            </a:pPr>
            <a:r>
              <a:rPr lang="en-US">
                <a:cs typeface="Arial" charset="0"/>
              </a:rPr>
              <a:t>Appointed President May 14, 2010</a:t>
            </a:r>
          </a:p>
          <a:p>
            <a:pPr>
              <a:buFont typeface="Arial" charset="0"/>
              <a:buChar char="•"/>
            </a:pPr>
            <a:endParaRPr lang="en-US">
              <a:cs typeface="Arial" charset="0"/>
            </a:endParaRPr>
          </a:p>
          <a:p>
            <a:pPr>
              <a:buFont typeface="Arial" charset="0"/>
              <a:buChar char="•"/>
            </a:pPr>
            <a:r>
              <a:rPr lang="en-US">
                <a:cs typeface="Arial" charset="0"/>
              </a:rPr>
              <a:t>Appointed Senior VP and COO January 9, 2007</a:t>
            </a:r>
          </a:p>
          <a:p>
            <a:pPr>
              <a:buFont typeface="Arial" charset="0"/>
              <a:buChar char="•"/>
            </a:pPr>
            <a:endParaRPr lang="en-US">
              <a:cs typeface="Arial" charset="0"/>
            </a:endParaRPr>
          </a:p>
          <a:p>
            <a:pPr>
              <a:buFont typeface="Arial" charset="0"/>
              <a:buChar char="•"/>
            </a:pPr>
            <a:r>
              <a:rPr lang="en-US">
                <a:cs typeface="Arial" charset="0"/>
              </a:rPr>
              <a:t>Extensive experience in the uranium industry from working for 16 in senior roles in various uranium related firms</a:t>
            </a:r>
          </a:p>
          <a:p>
            <a:pPr>
              <a:buFont typeface="Arial" charset="0"/>
              <a:buChar char="•"/>
            </a:pPr>
            <a:endParaRPr lang="en-US">
              <a:cs typeface="Arial" charset="0"/>
            </a:endParaRPr>
          </a:p>
          <a:p>
            <a:pPr>
              <a:buFont typeface="Arial" charset="0"/>
              <a:buChar char="•"/>
            </a:pPr>
            <a:r>
              <a:rPr lang="en-US">
                <a:cs typeface="Arial" charset="0"/>
              </a:rPr>
              <a:t>Practiced as a lawyer in Saskatchewan </a:t>
            </a:r>
          </a:p>
          <a:p>
            <a:pPr>
              <a:buFont typeface="Arial" charset="0"/>
              <a:buChar char="•"/>
            </a:pPr>
            <a:endParaRPr lang="en-US">
              <a:latin typeface="Corbel" pitchFamily="34" charset="0"/>
            </a:endParaRPr>
          </a:p>
        </p:txBody>
      </p:sp>
      <p:pic>
        <p:nvPicPr>
          <p:cNvPr id="100357" name="Picture 5"/>
          <p:cNvPicPr>
            <a:picLocks noChangeAspect="1" noChangeArrowheads="1"/>
          </p:cNvPicPr>
          <p:nvPr/>
        </p:nvPicPr>
        <p:blipFill>
          <a:blip r:embed="rId2" cstate="print"/>
          <a:srcRect/>
          <a:stretch>
            <a:fillRect/>
          </a:stretch>
        </p:blipFill>
        <p:spPr bwMode="auto">
          <a:xfrm>
            <a:off x="5105400" y="2133600"/>
            <a:ext cx="2886075" cy="3267075"/>
          </a:xfrm>
          <a:prstGeom prst="rect">
            <a:avLst/>
          </a:prstGeom>
          <a:noFill/>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895600"/>
            <a:ext cx="7772400" cy="914400"/>
          </a:xfrm>
        </p:spPr>
        <p:txBody>
          <a:bodyPr/>
          <a:lstStyle/>
          <a:p>
            <a:pPr algn="ctr" fontAlgn="auto">
              <a:spcAft>
                <a:spcPts val="0"/>
              </a:spcAft>
              <a:defRPr/>
            </a:pPr>
            <a:r>
              <a:rPr lang="en-US" b="1" dirty="0" smtClean="0">
                <a:solidFill>
                  <a:schemeClr val="tx2">
                    <a:satMod val="200000"/>
                  </a:schemeClr>
                </a:solidFill>
                <a:latin typeface="Arial" pitchFamily="34" charset="0"/>
                <a:cs typeface="Arial" pitchFamily="34" charset="0"/>
              </a:rPr>
              <a:t>Financial Analysis </a:t>
            </a:r>
            <a:endParaRPr lang="en-US" b="1" dirty="0">
              <a:solidFill>
                <a:schemeClr val="tx2">
                  <a:satMod val="200000"/>
                </a:schemeClr>
              </a:solidFill>
              <a:latin typeface="Arial" pitchFamily="34" charset="0"/>
              <a:cs typeface="Arial" pitchFamily="34"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2438400" cy="3581400"/>
          </a:xfrm>
        </p:spPr>
        <p:txBody>
          <a:bodyPr/>
          <a:lstStyle/>
          <a:p>
            <a:pPr fontAlgn="auto">
              <a:spcAft>
                <a:spcPts val="0"/>
              </a:spcAft>
              <a:defRPr/>
            </a:pPr>
            <a:r>
              <a:rPr lang="en-US" b="1" dirty="0" smtClean="0">
                <a:solidFill>
                  <a:schemeClr val="tx2">
                    <a:satMod val="200000"/>
                  </a:schemeClr>
                </a:solidFill>
                <a:latin typeface="Arial" pitchFamily="34" charset="0"/>
                <a:cs typeface="Arial" pitchFamily="34" charset="0"/>
              </a:rPr>
              <a:t>2</a:t>
            </a:r>
            <a:r>
              <a:rPr lang="en-US" b="1" baseline="30000" dirty="0" smtClean="0">
                <a:solidFill>
                  <a:schemeClr val="tx2">
                    <a:satMod val="200000"/>
                  </a:schemeClr>
                </a:solidFill>
                <a:latin typeface="Arial" pitchFamily="34" charset="0"/>
                <a:cs typeface="Arial" pitchFamily="34" charset="0"/>
              </a:rPr>
              <a:t>nd</a:t>
            </a:r>
            <a:r>
              <a:rPr lang="en-US" b="1" dirty="0" smtClean="0">
                <a:solidFill>
                  <a:schemeClr val="tx2">
                    <a:satMod val="200000"/>
                  </a:schemeClr>
                </a:solidFill>
                <a:latin typeface="Arial" pitchFamily="34" charset="0"/>
                <a:cs typeface="Arial" pitchFamily="34" charset="0"/>
              </a:rPr>
              <a:t> Qtr Balance Sheet</a:t>
            </a:r>
            <a:endParaRPr lang="en-US" b="1" dirty="0">
              <a:solidFill>
                <a:schemeClr val="tx2">
                  <a:satMod val="200000"/>
                </a:schemeClr>
              </a:solidFill>
              <a:latin typeface="Arial" pitchFamily="34" charset="0"/>
              <a:cs typeface="Arial" pitchFamily="34" charset="0"/>
            </a:endParaRPr>
          </a:p>
        </p:txBody>
      </p:sp>
      <p:pic>
        <p:nvPicPr>
          <p:cNvPr id="102402" name="Picture 8"/>
          <p:cNvPicPr>
            <a:picLocks noChangeAspect="1" noChangeArrowheads="1"/>
          </p:cNvPicPr>
          <p:nvPr/>
        </p:nvPicPr>
        <p:blipFill>
          <a:blip r:embed="rId2" cstate="print"/>
          <a:srcRect/>
          <a:stretch>
            <a:fillRect/>
          </a:stretch>
        </p:blipFill>
        <p:spPr bwMode="auto">
          <a:xfrm>
            <a:off x="2971800" y="0"/>
            <a:ext cx="5803900" cy="6858000"/>
          </a:xfrm>
          <a:prstGeom prst="rect">
            <a:avLst/>
          </a:prstGeom>
          <a:noFill/>
          <a:ln w="9525">
            <a:noFill/>
            <a:miter lim="800000"/>
            <a:headEnd/>
            <a:tailEnd/>
          </a:ln>
        </p:spPr>
      </p:pic>
      <p:sp>
        <p:nvSpPr>
          <p:cNvPr id="5" name="Rectangle 4"/>
          <p:cNvSpPr/>
          <p:nvPr/>
        </p:nvSpPr>
        <p:spPr>
          <a:xfrm>
            <a:off x="3276600" y="1219200"/>
            <a:ext cx="5410200" cy="228600"/>
          </a:xfrm>
          <a:prstGeom prst="rect">
            <a:avLst/>
          </a:pr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2438400" cy="4516438"/>
          </a:xfrm>
        </p:spPr>
        <p:txBody>
          <a:bodyPr wrap="square" lIns="91440" tIns="45720" rIns="91440" bIns="45720" numCol="1" anchorCtr="0" compatLnSpc="1">
            <a:prstTxWarp prst="textNoShape">
              <a:avLst/>
            </a:prstTxWarp>
          </a:bodyPr>
          <a:lstStyle/>
          <a:p>
            <a:pPr fontAlgn="auto">
              <a:spcAft>
                <a:spcPts val="0"/>
              </a:spcAft>
              <a:defRPr/>
            </a:pPr>
            <a:r>
              <a:rPr lang="en-US" b="1" dirty="0" smtClean="0">
                <a:solidFill>
                  <a:schemeClr val="tx2">
                    <a:satMod val="200000"/>
                  </a:schemeClr>
                </a:solidFill>
                <a:latin typeface="Arial" pitchFamily="34" charset="0"/>
                <a:cs typeface="Arial" pitchFamily="34" charset="0"/>
              </a:rPr>
              <a:t>Annual (2009 YE) Balance Sheet</a:t>
            </a:r>
            <a:r>
              <a:rPr lang="en-US" b="1" dirty="0" smtClean="0">
                <a:solidFill>
                  <a:schemeClr val="tx2">
                    <a:satMod val="200000"/>
                  </a:schemeClr>
                </a:solidFill>
              </a:rPr>
              <a:t/>
            </a:r>
            <a:br>
              <a:rPr lang="en-US" b="1" dirty="0" smtClean="0">
                <a:solidFill>
                  <a:schemeClr val="tx2">
                    <a:satMod val="200000"/>
                  </a:schemeClr>
                </a:solidFill>
              </a:rPr>
            </a:br>
            <a:endParaRPr lang="en-US" sz="3800" b="1" dirty="0" smtClean="0">
              <a:solidFill>
                <a:schemeClr val="tx2">
                  <a:satMod val="200000"/>
                </a:schemeClr>
              </a:solidFill>
            </a:endParaRPr>
          </a:p>
        </p:txBody>
      </p:sp>
      <p:pic>
        <p:nvPicPr>
          <p:cNvPr id="103426" name="Picture 4"/>
          <p:cNvPicPr>
            <a:picLocks noChangeAspect="1" noChangeArrowheads="1"/>
          </p:cNvPicPr>
          <p:nvPr/>
        </p:nvPicPr>
        <p:blipFill>
          <a:blip r:embed="rId2" cstate="print"/>
          <a:srcRect/>
          <a:stretch>
            <a:fillRect/>
          </a:stretch>
        </p:blipFill>
        <p:spPr bwMode="auto">
          <a:xfrm>
            <a:off x="2954338" y="0"/>
            <a:ext cx="6189662" cy="6858000"/>
          </a:xfrm>
          <a:prstGeom prst="rect">
            <a:avLst/>
          </a:prstGeom>
          <a:noFill/>
          <a:ln w="9525">
            <a:noFill/>
            <a:miter lim="800000"/>
            <a:headEnd/>
            <a:tailEnd/>
          </a:ln>
        </p:spPr>
      </p:pic>
      <p:sp>
        <p:nvSpPr>
          <p:cNvPr id="8" name="Rectangle 7"/>
          <p:cNvSpPr/>
          <p:nvPr/>
        </p:nvSpPr>
        <p:spPr>
          <a:xfrm>
            <a:off x="3124200" y="4648200"/>
            <a:ext cx="5943600" cy="152400"/>
          </a:xfrm>
          <a:prstGeom prst="rect">
            <a:avLst/>
          </a:pr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p:nvSpPr>
        <p:spPr>
          <a:xfrm>
            <a:off x="3124200" y="3962400"/>
            <a:ext cx="5943600" cy="152400"/>
          </a:xfrm>
          <a:prstGeom prst="rect">
            <a:avLst/>
          </a:pr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p:nvSpPr>
        <p:spPr>
          <a:xfrm>
            <a:off x="3124200" y="1219200"/>
            <a:ext cx="6019800" cy="152400"/>
          </a:xfrm>
          <a:prstGeom prst="rect">
            <a:avLst/>
          </a:pr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p:nvPr/>
        </p:nvSpPr>
        <p:spPr>
          <a:xfrm>
            <a:off x="3124200" y="1066800"/>
            <a:ext cx="6019800" cy="152400"/>
          </a:xfrm>
          <a:prstGeom prst="rect">
            <a:avLst/>
          </a:pr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Rectangle 11"/>
          <p:cNvSpPr/>
          <p:nvPr/>
        </p:nvSpPr>
        <p:spPr>
          <a:xfrm>
            <a:off x="3124200" y="1524000"/>
            <a:ext cx="6019800" cy="152400"/>
          </a:xfrm>
          <a:prstGeom prst="rect">
            <a:avLst/>
          </a:pr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2819400" cy="4038600"/>
          </a:xfrm>
        </p:spPr>
        <p:txBody>
          <a:bodyPr wrap="square" lIns="91440" tIns="45720" rIns="91440" bIns="45720" numCol="1" anchorCtr="0" compatLnSpc="1">
            <a:prstTxWarp prst="textNoShape">
              <a:avLst/>
            </a:prstTxWarp>
          </a:bodyPr>
          <a:lstStyle/>
          <a:p>
            <a:pPr fontAlgn="auto">
              <a:spcAft>
                <a:spcPts val="0"/>
              </a:spcAft>
              <a:defRPr/>
            </a:pPr>
            <a:r>
              <a:rPr lang="en-US" b="1" dirty="0" smtClean="0">
                <a:solidFill>
                  <a:schemeClr val="tx2">
                    <a:satMod val="200000"/>
                  </a:schemeClr>
                </a:solidFill>
                <a:latin typeface="Arial" pitchFamily="34" charset="0"/>
                <a:cs typeface="Arial" pitchFamily="34" charset="0"/>
              </a:rPr>
              <a:t>Annual</a:t>
            </a:r>
            <a:br>
              <a:rPr lang="en-US" b="1" dirty="0" smtClean="0">
                <a:solidFill>
                  <a:schemeClr val="tx2">
                    <a:satMod val="200000"/>
                  </a:schemeClr>
                </a:solidFill>
                <a:latin typeface="Arial" pitchFamily="34" charset="0"/>
                <a:cs typeface="Arial" pitchFamily="34" charset="0"/>
              </a:rPr>
            </a:br>
            <a:r>
              <a:rPr lang="en-US" b="1" dirty="0" smtClean="0">
                <a:solidFill>
                  <a:schemeClr val="tx2">
                    <a:satMod val="200000"/>
                  </a:schemeClr>
                </a:solidFill>
                <a:latin typeface="Arial" pitchFamily="34" charset="0"/>
                <a:cs typeface="Arial" pitchFamily="34" charset="0"/>
              </a:rPr>
              <a:t>Income </a:t>
            </a:r>
            <a:br>
              <a:rPr lang="en-US" b="1" dirty="0" smtClean="0">
                <a:solidFill>
                  <a:schemeClr val="tx2">
                    <a:satMod val="200000"/>
                  </a:schemeClr>
                </a:solidFill>
                <a:latin typeface="Arial" pitchFamily="34" charset="0"/>
                <a:cs typeface="Arial" pitchFamily="34" charset="0"/>
              </a:rPr>
            </a:br>
            <a:r>
              <a:rPr lang="en-US" b="1" dirty="0" smtClean="0">
                <a:solidFill>
                  <a:schemeClr val="tx2">
                    <a:satMod val="200000"/>
                  </a:schemeClr>
                </a:solidFill>
                <a:latin typeface="Arial" pitchFamily="34" charset="0"/>
                <a:cs typeface="Arial" pitchFamily="34" charset="0"/>
              </a:rPr>
              <a:t>Statement </a:t>
            </a:r>
          </a:p>
        </p:txBody>
      </p:sp>
      <p:pic>
        <p:nvPicPr>
          <p:cNvPr id="104450" name="Picture 5"/>
          <p:cNvPicPr>
            <a:picLocks noChangeAspect="1" noChangeArrowheads="1"/>
          </p:cNvPicPr>
          <p:nvPr/>
        </p:nvPicPr>
        <p:blipFill>
          <a:blip r:embed="rId2" cstate="print"/>
          <a:srcRect/>
          <a:stretch>
            <a:fillRect/>
          </a:stretch>
        </p:blipFill>
        <p:spPr bwMode="auto">
          <a:xfrm>
            <a:off x="2743200" y="381000"/>
            <a:ext cx="6324600" cy="6257925"/>
          </a:xfrm>
          <a:prstGeom prst="rect">
            <a:avLst/>
          </a:prstGeom>
          <a:noFill/>
          <a:ln w="9525">
            <a:noFill/>
            <a:miter lim="800000"/>
            <a:headEnd/>
            <a:tailEnd/>
          </a:ln>
        </p:spPr>
      </p:pic>
      <p:sp>
        <p:nvSpPr>
          <p:cNvPr id="4" name="Rectangle 3"/>
          <p:cNvSpPr/>
          <p:nvPr/>
        </p:nvSpPr>
        <p:spPr>
          <a:xfrm>
            <a:off x="2895600" y="2286000"/>
            <a:ext cx="6019800" cy="152400"/>
          </a:xfrm>
          <a:prstGeom prst="rect">
            <a:avLst/>
          </a:pr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2895600" y="2438400"/>
            <a:ext cx="6019800" cy="152400"/>
          </a:xfrm>
          <a:prstGeom prst="rect">
            <a:avLst/>
          </a:pr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2895600" y="2590800"/>
            <a:ext cx="6019800" cy="152400"/>
          </a:xfrm>
          <a:prstGeom prst="rect">
            <a:avLst/>
          </a:pr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2895600" y="2743200"/>
            <a:ext cx="6019800" cy="152400"/>
          </a:xfrm>
          <a:prstGeom prst="rect">
            <a:avLst/>
          </a:pr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2895600" y="3581400"/>
            <a:ext cx="6019800" cy="152400"/>
          </a:xfrm>
          <a:prstGeom prst="rect">
            <a:avLst/>
          </a:pr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2667000" cy="4114800"/>
          </a:xfrm>
        </p:spPr>
        <p:txBody>
          <a:bodyPr wrap="square" lIns="91440" tIns="45720" rIns="91440" bIns="45720" numCol="1" anchorCtr="0" compatLnSpc="1">
            <a:prstTxWarp prst="textNoShape">
              <a:avLst/>
            </a:prstTxWarp>
          </a:bodyPr>
          <a:lstStyle/>
          <a:p>
            <a:pPr fontAlgn="auto">
              <a:spcAft>
                <a:spcPts val="0"/>
              </a:spcAft>
              <a:defRPr/>
            </a:pPr>
            <a:r>
              <a:rPr lang="en-US" sz="3800" b="1" dirty="0" smtClean="0">
                <a:solidFill>
                  <a:schemeClr val="tx2">
                    <a:satMod val="200000"/>
                  </a:schemeClr>
                </a:solidFill>
                <a:latin typeface="Arial" pitchFamily="34" charset="0"/>
                <a:cs typeface="Arial" pitchFamily="34" charset="0"/>
              </a:rPr>
              <a:t>Quarterly</a:t>
            </a:r>
            <a:br>
              <a:rPr lang="en-US" sz="3800" b="1" dirty="0" smtClean="0">
                <a:solidFill>
                  <a:schemeClr val="tx2">
                    <a:satMod val="200000"/>
                  </a:schemeClr>
                </a:solidFill>
                <a:latin typeface="Arial" pitchFamily="34" charset="0"/>
                <a:cs typeface="Arial" pitchFamily="34" charset="0"/>
              </a:rPr>
            </a:br>
            <a:r>
              <a:rPr lang="en-US" sz="3800" b="1" dirty="0" smtClean="0">
                <a:solidFill>
                  <a:schemeClr val="tx2">
                    <a:satMod val="200000"/>
                  </a:schemeClr>
                </a:solidFill>
                <a:latin typeface="Arial" pitchFamily="34" charset="0"/>
                <a:cs typeface="Arial" pitchFamily="34" charset="0"/>
              </a:rPr>
              <a:t>Income </a:t>
            </a:r>
            <a:br>
              <a:rPr lang="en-US" sz="3800" b="1" dirty="0" smtClean="0">
                <a:solidFill>
                  <a:schemeClr val="tx2">
                    <a:satMod val="200000"/>
                  </a:schemeClr>
                </a:solidFill>
                <a:latin typeface="Arial" pitchFamily="34" charset="0"/>
                <a:cs typeface="Arial" pitchFamily="34" charset="0"/>
              </a:rPr>
            </a:br>
            <a:r>
              <a:rPr lang="en-US" sz="3800" b="1" dirty="0" smtClean="0">
                <a:solidFill>
                  <a:schemeClr val="tx2">
                    <a:satMod val="200000"/>
                  </a:schemeClr>
                </a:solidFill>
                <a:latin typeface="Arial" pitchFamily="34" charset="0"/>
                <a:cs typeface="Arial" pitchFamily="34" charset="0"/>
              </a:rPr>
              <a:t>Statement</a:t>
            </a:r>
          </a:p>
        </p:txBody>
      </p:sp>
      <p:pic>
        <p:nvPicPr>
          <p:cNvPr id="105474" name="Picture 4"/>
          <p:cNvPicPr>
            <a:picLocks noChangeAspect="1" noChangeArrowheads="1"/>
          </p:cNvPicPr>
          <p:nvPr/>
        </p:nvPicPr>
        <p:blipFill>
          <a:blip r:embed="rId2" cstate="print"/>
          <a:srcRect/>
          <a:stretch>
            <a:fillRect/>
          </a:stretch>
        </p:blipFill>
        <p:spPr bwMode="auto">
          <a:xfrm>
            <a:off x="2738990" y="381000"/>
            <a:ext cx="6405010" cy="6503988"/>
          </a:xfrm>
          <a:prstGeom prst="rect">
            <a:avLst/>
          </a:prstGeom>
          <a:noFill/>
          <a:ln w="9525">
            <a:noFill/>
            <a:miter lim="800000"/>
            <a:headEnd/>
            <a:tailEnd/>
          </a:ln>
        </p:spPr>
      </p:pic>
      <p:sp>
        <p:nvSpPr>
          <p:cNvPr id="5" name="Rectangle 4"/>
          <p:cNvSpPr/>
          <p:nvPr/>
        </p:nvSpPr>
        <p:spPr>
          <a:xfrm>
            <a:off x="2743200" y="2895600"/>
            <a:ext cx="6172200" cy="152400"/>
          </a:xfrm>
          <a:prstGeom prst="rect">
            <a:avLst/>
          </a:pr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2743200" y="2590800"/>
            <a:ext cx="6172200" cy="152400"/>
          </a:xfrm>
          <a:prstGeom prst="rect">
            <a:avLst/>
          </a:pr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p:nvSpPr>
        <p:spPr>
          <a:xfrm>
            <a:off x="2514600" y="4495800"/>
            <a:ext cx="6400800" cy="152400"/>
          </a:xfrm>
          <a:prstGeom prst="rect">
            <a:avLst/>
          </a:pr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p:nvSpPr>
        <p:spPr>
          <a:xfrm>
            <a:off x="2667000" y="5410200"/>
            <a:ext cx="6324600" cy="152400"/>
          </a:xfrm>
          <a:prstGeom prst="rect">
            <a:avLst/>
          </a:pr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p:cNvSpPr>
          <p:nvPr>
            <p:ph type="title" idx="4294967295"/>
          </p:nvPr>
        </p:nvSpPr>
        <p:spPr bwMode="auto"/>
        <p:txBody>
          <a:bodyPr wrap="square" lIns="91440" tIns="45720" rIns="91440" bIns="45720" numCol="1" anchorCtr="0" compatLnSpc="1">
            <a:prstTxWarp prst="textNoShape">
              <a:avLst/>
            </a:prstTxWarp>
          </a:bodyPr>
          <a:lstStyle/>
          <a:p>
            <a:pPr algn="ctr" fontAlgn="auto">
              <a:spcAft>
                <a:spcPts val="0"/>
              </a:spcAft>
              <a:defRPr/>
            </a:pPr>
            <a:r>
              <a:rPr lang="en-US" b="1" dirty="0" smtClean="0">
                <a:solidFill>
                  <a:schemeClr val="tx2">
                    <a:satMod val="200000"/>
                  </a:schemeClr>
                </a:solidFill>
                <a:latin typeface="Arial" pitchFamily="34" charset="0"/>
                <a:cs typeface="Arial" pitchFamily="34" charset="0"/>
              </a:rPr>
              <a:t>Underground Shaft Mining</a:t>
            </a:r>
          </a:p>
        </p:txBody>
      </p:sp>
      <p:pic>
        <p:nvPicPr>
          <p:cNvPr id="233475" name="Picture 3"/>
          <p:cNvPicPr>
            <a:picLocks noGrp="1" noChangeAspect="1" noChangeArrowheads="1"/>
          </p:cNvPicPr>
          <p:nvPr>
            <p:ph type="body" idx="4294967295"/>
          </p:nvPr>
        </p:nvPicPr>
        <p:blipFill>
          <a:blip r:embed="rId2" cstate="print"/>
          <a:srcRect/>
          <a:stretch>
            <a:fillRect/>
          </a:stretch>
        </p:blipFill>
        <p:spPr>
          <a:xfrm>
            <a:off x="1905000" y="2057400"/>
            <a:ext cx="5943600" cy="3495675"/>
          </a:xfr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7772400" cy="914400"/>
          </a:xfrm>
        </p:spPr>
        <p:txBody>
          <a:bodyPr/>
          <a:lstStyle/>
          <a:p>
            <a:pPr fontAlgn="auto">
              <a:spcAft>
                <a:spcPts val="0"/>
              </a:spcAft>
              <a:defRPr/>
            </a:pPr>
            <a:r>
              <a:rPr lang="en-US" dirty="0" smtClean="0">
                <a:solidFill>
                  <a:schemeClr val="tx2">
                    <a:satMod val="200000"/>
                  </a:schemeClr>
                </a:solidFill>
                <a:latin typeface="Arial" pitchFamily="34" charset="0"/>
                <a:cs typeface="Arial" pitchFamily="34" charset="0"/>
              </a:rPr>
              <a:t>Annual</a:t>
            </a:r>
            <a:br>
              <a:rPr lang="en-US" dirty="0" smtClean="0">
                <a:solidFill>
                  <a:schemeClr val="tx2">
                    <a:satMod val="200000"/>
                  </a:schemeClr>
                </a:solidFill>
                <a:latin typeface="Arial" pitchFamily="34" charset="0"/>
                <a:cs typeface="Arial" pitchFamily="34" charset="0"/>
              </a:rPr>
            </a:br>
            <a:r>
              <a:rPr lang="en-US" dirty="0" smtClean="0">
                <a:solidFill>
                  <a:schemeClr val="tx2">
                    <a:satMod val="200000"/>
                  </a:schemeClr>
                </a:solidFill>
                <a:latin typeface="Arial" pitchFamily="34" charset="0"/>
                <a:cs typeface="Arial" pitchFamily="34" charset="0"/>
              </a:rPr>
              <a:t>Statement</a:t>
            </a:r>
            <a:br>
              <a:rPr lang="en-US" dirty="0" smtClean="0">
                <a:solidFill>
                  <a:schemeClr val="tx2">
                    <a:satMod val="200000"/>
                  </a:schemeClr>
                </a:solidFill>
                <a:latin typeface="Arial" pitchFamily="34" charset="0"/>
                <a:cs typeface="Arial" pitchFamily="34" charset="0"/>
              </a:rPr>
            </a:br>
            <a:r>
              <a:rPr lang="en-US" dirty="0" smtClean="0">
                <a:solidFill>
                  <a:schemeClr val="tx2">
                    <a:satMod val="200000"/>
                  </a:schemeClr>
                </a:solidFill>
                <a:latin typeface="Arial" pitchFamily="34" charset="0"/>
                <a:cs typeface="Arial" pitchFamily="34" charset="0"/>
              </a:rPr>
              <a:t>of CF</a:t>
            </a:r>
            <a:endParaRPr lang="en-US" dirty="0">
              <a:solidFill>
                <a:schemeClr val="tx2">
                  <a:satMod val="200000"/>
                </a:schemeClr>
              </a:solidFill>
              <a:latin typeface="Arial" pitchFamily="34" charset="0"/>
              <a:cs typeface="Arial" pitchFamily="34" charset="0"/>
            </a:endParaRPr>
          </a:p>
        </p:txBody>
      </p:sp>
      <p:pic>
        <p:nvPicPr>
          <p:cNvPr id="106498" name="Picture 4"/>
          <p:cNvPicPr>
            <a:picLocks noChangeAspect="1" noChangeArrowheads="1"/>
          </p:cNvPicPr>
          <p:nvPr/>
        </p:nvPicPr>
        <p:blipFill>
          <a:blip r:embed="rId2" cstate="print"/>
          <a:srcRect/>
          <a:stretch>
            <a:fillRect/>
          </a:stretch>
        </p:blipFill>
        <p:spPr bwMode="auto">
          <a:xfrm>
            <a:off x="3429000" y="0"/>
            <a:ext cx="5380038" cy="6858000"/>
          </a:xfrm>
          <a:prstGeom prst="rect">
            <a:avLst/>
          </a:prstGeom>
          <a:noFill/>
          <a:ln w="9525">
            <a:noFill/>
            <a:miter lim="800000"/>
            <a:headEnd/>
            <a:tailEnd/>
          </a:ln>
        </p:spPr>
      </p:pic>
      <p:sp>
        <p:nvSpPr>
          <p:cNvPr id="4" name="Rectangle 3"/>
          <p:cNvSpPr/>
          <p:nvPr/>
        </p:nvSpPr>
        <p:spPr>
          <a:xfrm>
            <a:off x="3505200" y="1143000"/>
            <a:ext cx="5181600" cy="533400"/>
          </a:xfrm>
          <a:prstGeom prst="rect">
            <a:avLst/>
          </a:pr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3505200" y="2133600"/>
            <a:ext cx="5181600" cy="228600"/>
          </a:xfrm>
          <a:prstGeom prst="rect">
            <a:avLst/>
          </a:pr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3505200" y="2895600"/>
            <a:ext cx="5181600" cy="381000"/>
          </a:xfrm>
          <a:prstGeom prst="rect">
            <a:avLst/>
          </a:pr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p:nvSpPr>
        <p:spPr>
          <a:xfrm>
            <a:off x="3505200" y="3429000"/>
            <a:ext cx="5181600" cy="152400"/>
          </a:xfrm>
          <a:prstGeom prst="rect">
            <a:avLst/>
          </a:pr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p:nvSpPr>
        <p:spPr>
          <a:xfrm>
            <a:off x="3505200" y="4114800"/>
            <a:ext cx="5181600" cy="228600"/>
          </a:xfrm>
          <a:prstGeom prst="rect">
            <a:avLst/>
          </a:pr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p:nvPr/>
        </p:nvSpPr>
        <p:spPr>
          <a:xfrm>
            <a:off x="3505200" y="4343400"/>
            <a:ext cx="5181600" cy="228600"/>
          </a:xfrm>
          <a:prstGeom prst="rect">
            <a:avLst/>
          </a:pr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7772400" cy="914400"/>
          </a:xfrm>
        </p:spPr>
        <p:txBody>
          <a:bodyPr/>
          <a:lstStyle/>
          <a:p>
            <a:pPr fontAlgn="auto">
              <a:spcAft>
                <a:spcPts val="0"/>
              </a:spcAft>
              <a:defRPr/>
            </a:pPr>
            <a:r>
              <a:rPr lang="en-US" dirty="0" smtClean="0">
                <a:solidFill>
                  <a:schemeClr val="tx2">
                    <a:satMod val="200000"/>
                  </a:schemeClr>
                </a:solidFill>
                <a:latin typeface="Arial" pitchFamily="34" charset="0"/>
                <a:cs typeface="Arial" pitchFamily="34" charset="0"/>
              </a:rPr>
              <a:t>Quarterly</a:t>
            </a:r>
            <a:br>
              <a:rPr lang="en-US" dirty="0" smtClean="0">
                <a:solidFill>
                  <a:schemeClr val="tx2">
                    <a:satMod val="200000"/>
                  </a:schemeClr>
                </a:solidFill>
                <a:latin typeface="Arial" pitchFamily="34" charset="0"/>
                <a:cs typeface="Arial" pitchFamily="34" charset="0"/>
              </a:rPr>
            </a:br>
            <a:r>
              <a:rPr lang="en-US" dirty="0" smtClean="0">
                <a:solidFill>
                  <a:schemeClr val="tx2">
                    <a:satMod val="200000"/>
                  </a:schemeClr>
                </a:solidFill>
                <a:latin typeface="Arial" pitchFamily="34" charset="0"/>
                <a:cs typeface="Arial" pitchFamily="34" charset="0"/>
              </a:rPr>
              <a:t>Statement</a:t>
            </a:r>
            <a:br>
              <a:rPr lang="en-US" dirty="0" smtClean="0">
                <a:solidFill>
                  <a:schemeClr val="tx2">
                    <a:satMod val="200000"/>
                  </a:schemeClr>
                </a:solidFill>
                <a:latin typeface="Arial" pitchFamily="34" charset="0"/>
                <a:cs typeface="Arial" pitchFamily="34" charset="0"/>
              </a:rPr>
            </a:br>
            <a:r>
              <a:rPr lang="en-US" dirty="0" smtClean="0">
                <a:solidFill>
                  <a:schemeClr val="tx2">
                    <a:satMod val="200000"/>
                  </a:schemeClr>
                </a:solidFill>
                <a:latin typeface="Arial" pitchFamily="34" charset="0"/>
                <a:cs typeface="Arial" pitchFamily="34" charset="0"/>
              </a:rPr>
              <a:t>of CF</a:t>
            </a:r>
            <a:endParaRPr lang="en-US" dirty="0">
              <a:solidFill>
                <a:schemeClr val="tx2">
                  <a:satMod val="200000"/>
                </a:schemeClr>
              </a:solidFill>
              <a:latin typeface="Arial" pitchFamily="34" charset="0"/>
              <a:cs typeface="Arial" pitchFamily="34" charset="0"/>
            </a:endParaRPr>
          </a:p>
        </p:txBody>
      </p:sp>
      <p:pic>
        <p:nvPicPr>
          <p:cNvPr id="107522" name="Picture 4"/>
          <p:cNvPicPr>
            <a:picLocks noChangeAspect="1" noChangeArrowheads="1"/>
          </p:cNvPicPr>
          <p:nvPr/>
        </p:nvPicPr>
        <p:blipFill>
          <a:blip r:embed="rId2" cstate="print"/>
          <a:srcRect/>
          <a:stretch>
            <a:fillRect/>
          </a:stretch>
        </p:blipFill>
        <p:spPr bwMode="auto">
          <a:xfrm>
            <a:off x="3505200" y="0"/>
            <a:ext cx="5419725" cy="6858000"/>
          </a:xfrm>
          <a:prstGeom prst="rect">
            <a:avLst/>
          </a:prstGeom>
          <a:noFill/>
          <a:ln w="9525">
            <a:noFill/>
            <a:miter lim="800000"/>
            <a:headEnd/>
            <a:tailEnd/>
          </a:ln>
        </p:spPr>
      </p:pic>
      <p:sp>
        <p:nvSpPr>
          <p:cNvPr id="4" name="Rectangle 3"/>
          <p:cNvSpPr/>
          <p:nvPr/>
        </p:nvSpPr>
        <p:spPr>
          <a:xfrm>
            <a:off x="3733800" y="1676400"/>
            <a:ext cx="5181600" cy="76200"/>
          </a:xfrm>
          <a:prstGeom prst="rect">
            <a:avLst/>
          </a:pr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3733800" y="1905000"/>
            <a:ext cx="5181600" cy="76200"/>
          </a:xfrm>
          <a:prstGeom prst="rect">
            <a:avLst/>
          </a:pr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3733800" y="2590800"/>
            <a:ext cx="5181600" cy="76200"/>
          </a:xfrm>
          <a:prstGeom prst="rect">
            <a:avLst/>
          </a:pr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3657600" y="4038600"/>
            <a:ext cx="5181600" cy="76200"/>
          </a:xfrm>
          <a:prstGeom prst="rect">
            <a:avLst/>
          </a:pr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533400"/>
            <a:ext cx="7772400" cy="914400"/>
          </a:xfrm>
        </p:spPr>
        <p:txBody>
          <a:bodyPr/>
          <a:lstStyle/>
          <a:p>
            <a:pPr algn="ctr" fontAlgn="auto">
              <a:spcAft>
                <a:spcPts val="0"/>
              </a:spcAft>
              <a:defRPr/>
            </a:pPr>
            <a:r>
              <a:rPr lang="en-US" b="1" dirty="0" smtClean="0">
                <a:solidFill>
                  <a:schemeClr val="tx2">
                    <a:satMod val="200000"/>
                  </a:schemeClr>
                </a:solidFill>
                <a:latin typeface="Arial" pitchFamily="34" charset="0"/>
                <a:cs typeface="Arial" pitchFamily="34" charset="0"/>
              </a:rPr>
              <a:t>Recommendation</a:t>
            </a:r>
            <a:endParaRPr lang="en-US" b="1" dirty="0">
              <a:solidFill>
                <a:schemeClr val="tx2">
                  <a:satMod val="200000"/>
                </a:schemeClr>
              </a:solidFill>
              <a:latin typeface="Arial" pitchFamily="34" charset="0"/>
              <a:cs typeface="Arial" pitchFamily="34" charset="0"/>
            </a:endParaRPr>
          </a:p>
        </p:txBody>
      </p:sp>
      <p:sp>
        <p:nvSpPr>
          <p:cNvPr id="5" name="Rectangle 4"/>
          <p:cNvSpPr/>
          <p:nvPr/>
        </p:nvSpPr>
        <p:spPr>
          <a:xfrm>
            <a:off x="1984375" y="2838450"/>
            <a:ext cx="5577840" cy="1569660"/>
          </a:xfrm>
          <a:prstGeom prst="rect">
            <a:avLst/>
          </a:prstGeom>
          <a:no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en-US" sz="9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j-lt"/>
                <a:ea typeface="+mj-ea"/>
                <a:cs typeface="+mj-cs"/>
              </a:rPr>
              <a:t>HOLD</a:t>
            </a:r>
            <a:endParaRPr lang="en-US" sz="9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219200" y="2514600"/>
            <a:ext cx="6858000" cy="990600"/>
          </a:xfrm>
          <a:prstGeom prst="rect">
            <a:avLst/>
          </a:prstGeom>
        </p:spPr>
        <p:txBody>
          <a:bodyPr/>
          <a:lstStyle/>
          <a:p>
            <a:pPr algn="ctr" fontAlgn="auto">
              <a:spcAft>
                <a:spcPts val="0"/>
              </a:spcAft>
              <a:defRPr/>
            </a:pPr>
            <a:r>
              <a:rPr lang="en-US" sz="4000" spc="-100" dirty="0" err="1">
                <a:solidFill>
                  <a:schemeClr val="tx2">
                    <a:satMod val="200000"/>
                  </a:schemeClr>
                </a:solidFill>
                <a:latin typeface="Arial" pitchFamily="34" charset="0"/>
                <a:ea typeface="+mj-ea"/>
                <a:cs typeface="Arial" pitchFamily="34" charset="0"/>
              </a:rPr>
              <a:t>Teck</a:t>
            </a:r>
            <a:r>
              <a:rPr lang="en-US" sz="4000" spc="-100" dirty="0">
                <a:solidFill>
                  <a:schemeClr val="tx2">
                    <a:satMod val="200000"/>
                  </a:schemeClr>
                </a:solidFill>
                <a:latin typeface="Arial" pitchFamily="34" charset="0"/>
                <a:ea typeface="+mj-ea"/>
                <a:cs typeface="Arial" pitchFamily="34" charset="0"/>
              </a:rPr>
              <a:t> Resources Ltd.</a:t>
            </a:r>
            <a:r>
              <a:rPr lang="en-US" sz="4000" spc="-100" dirty="0">
                <a:solidFill>
                  <a:schemeClr val="tx2">
                    <a:satMod val="200000"/>
                  </a:schemeClr>
                </a:solidFill>
                <a:latin typeface="+mj-lt"/>
                <a:ea typeface="+mj-ea"/>
                <a:cs typeface="+mj-cs"/>
              </a:rPr>
              <a:t/>
            </a:r>
            <a:br>
              <a:rPr lang="en-US" sz="4000" spc="-100" dirty="0">
                <a:solidFill>
                  <a:schemeClr val="tx2">
                    <a:satMod val="200000"/>
                  </a:schemeClr>
                </a:solidFill>
                <a:latin typeface="+mj-lt"/>
                <a:ea typeface="+mj-ea"/>
                <a:cs typeface="+mj-cs"/>
              </a:rPr>
            </a:br>
            <a:r>
              <a:rPr lang="en-US" sz="4000" spc="-100" dirty="0">
                <a:solidFill>
                  <a:schemeClr val="tx2">
                    <a:satMod val="200000"/>
                  </a:schemeClr>
                </a:solidFill>
                <a:latin typeface="+mj-lt"/>
                <a:ea typeface="+mj-ea"/>
                <a:cs typeface="+mj-cs"/>
              </a:rPr>
              <a:t/>
            </a:r>
            <a:br>
              <a:rPr lang="en-US" sz="4000" spc="-100" dirty="0">
                <a:solidFill>
                  <a:schemeClr val="tx2">
                    <a:satMod val="200000"/>
                  </a:schemeClr>
                </a:solidFill>
                <a:latin typeface="+mj-lt"/>
                <a:ea typeface="+mj-ea"/>
                <a:cs typeface="+mj-cs"/>
              </a:rPr>
            </a:br>
            <a:endParaRPr lang="en-CA" sz="4000" spc="-100" dirty="0">
              <a:solidFill>
                <a:schemeClr val="tx2">
                  <a:satMod val="200000"/>
                </a:schemeClr>
              </a:solidFill>
              <a:latin typeface="+mj-lt"/>
              <a:ea typeface="+mj-ea"/>
              <a:cs typeface="+mj-cs"/>
            </a:endParaRPr>
          </a:p>
        </p:txBody>
      </p:sp>
      <p:pic>
        <p:nvPicPr>
          <p:cNvPr id="109570" name="Picture 2"/>
          <p:cNvPicPr>
            <a:picLocks noChangeAspect="1" noChangeArrowheads="1"/>
          </p:cNvPicPr>
          <p:nvPr/>
        </p:nvPicPr>
        <p:blipFill>
          <a:blip r:embed="rId2" cstate="print"/>
          <a:srcRect/>
          <a:stretch>
            <a:fillRect/>
          </a:stretch>
        </p:blipFill>
        <p:spPr bwMode="auto">
          <a:xfrm>
            <a:off x="6248400" y="1371600"/>
            <a:ext cx="1795463" cy="762000"/>
          </a:xfrm>
          <a:prstGeom prst="rect">
            <a:avLst/>
          </a:prstGeom>
          <a:noFill/>
          <a:ln w="9525">
            <a:noFill/>
            <a:miter lim="800000"/>
            <a:headEnd/>
            <a:tailEnd/>
          </a:ln>
        </p:spPr>
      </p:pic>
      <p:pic>
        <p:nvPicPr>
          <p:cNvPr id="109571" name="Picture 3"/>
          <p:cNvPicPr>
            <a:picLocks noChangeAspect="1" noChangeArrowheads="1"/>
          </p:cNvPicPr>
          <p:nvPr/>
        </p:nvPicPr>
        <p:blipFill>
          <a:blip r:embed="rId3" cstate="print"/>
          <a:srcRect/>
          <a:stretch>
            <a:fillRect/>
          </a:stretch>
        </p:blipFill>
        <p:spPr bwMode="auto">
          <a:xfrm>
            <a:off x="1295400" y="3962400"/>
            <a:ext cx="3586163" cy="2286000"/>
          </a:xfrm>
          <a:prstGeom prst="rect">
            <a:avLst/>
          </a:prstGeom>
          <a:noFill/>
          <a:ln w="9525">
            <a:noFill/>
            <a:miter lim="800000"/>
            <a:headEnd/>
            <a:tailEnd/>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895600"/>
            <a:ext cx="7772400" cy="914400"/>
          </a:xfrm>
        </p:spPr>
        <p:txBody>
          <a:bodyPr/>
          <a:lstStyle/>
          <a:p>
            <a:pPr algn="ctr" fontAlgn="auto">
              <a:spcAft>
                <a:spcPts val="0"/>
              </a:spcAft>
              <a:defRPr/>
            </a:pPr>
            <a:r>
              <a:rPr lang="en-US" dirty="0" err="1" smtClean="0">
                <a:solidFill>
                  <a:schemeClr val="tx2">
                    <a:satMod val="200000"/>
                  </a:schemeClr>
                </a:solidFill>
                <a:latin typeface="Arial" pitchFamily="34" charset="0"/>
                <a:cs typeface="Arial" pitchFamily="34" charset="0"/>
              </a:rPr>
              <a:t>Teck</a:t>
            </a:r>
            <a:r>
              <a:rPr lang="en-US" dirty="0" smtClean="0">
                <a:solidFill>
                  <a:schemeClr val="tx2">
                    <a:satMod val="200000"/>
                  </a:schemeClr>
                </a:solidFill>
                <a:latin typeface="Arial" pitchFamily="34" charset="0"/>
                <a:cs typeface="Arial" pitchFamily="34" charset="0"/>
              </a:rPr>
              <a:t> Stock Snapshot </a:t>
            </a:r>
            <a:endParaRPr lang="en-US" dirty="0">
              <a:solidFill>
                <a:schemeClr val="tx2">
                  <a:satMod val="200000"/>
                </a:schemeClr>
              </a:solidFill>
              <a:latin typeface="Arial" pitchFamily="34" charset="0"/>
              <a:cs typeface="Arial" pitchFamily="34"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533400"/>
            <a:ext cx="6858000" cy="990600"/>
          </a:xfrm>
        </p:spPr>
        <p:txBody>
          <a:bodyPr>
            <a:normAutofit/>
          </a:bodyPr>
          <a:lstStyle/>
          <a:p>
            <a:pPr algn="ctr" fontAlgn="auto">
              <a:spcAft>
                <a:spcPts val="0"/>
              </a:spcAft>
              <a:defRPr/>
            </a:pPr>
            <a:r>
              <a:rPr lang="en-US" cap="none" dirty="0" err="1" smtClean="0">
                <a:solidFill>
                  <a:schemeClr val="tx2">
                    <a:satMod val="200000"/>
                  </a:schemeClr>
                </a:solidFill>
                <a:latin typeface="Arial" pitchFamily="34" charset="0"/>
                <a:cs typeface="Arial" pitchFamily="34" charset="0"/>
              </a:rPr>
              <a:t>Teck</a:t>
            </a:r>
            <a:r>
              <a:rPr lang="en-US" cap="none" dirty="0" smtClean="0">
                <a:solidFill>
                  <a:schemeClr val="tx2">
                    <a:satMod val="200000"/>
                  </a:schemeClr>
                </a:solidFill>
                <a:latin typeface="Arial" pitchFamily="34" charset="0"/>
                <a:cs typeface="Arial" pitchFamily="34" charset="0"/>
              </a:rPr>
              <a:t> Snapshot</a:t>
            </a:r>
            <a:endParaRPr lang="en-CA" cap="none" dirty="0">
              <a:solidFill>
                <a:schemeClr val="tx2">
                  <a:satMod val="200000"/>
                </a:schemeClr>
              </a:solidFill>
              <a:latin typeface="Arial" pitchFamily="34" charset="0"/>
              <a:cs typeface="Arial" pitchFamily="34" charset="0"/>
            </a:endParaRPr>
          </a:p>
        </p:txBody>
      </p:sp>
      <p:sp>
        <p:nvSpPr>
          <p:cNvPr id="111618" name="TextBox 3"/>
          <p:cNvSpPr txBox="1">
            <a:spLocks noChangeArrowheads="1"/>
          </p:cNvSpPr>
          <p:nvPr/>
        </p:nvSpPr>
        <p:spPr bwMode="auto">
          <a:xfrm>
            <a:off x="685800" y="2133600"/>
            <a:ext cx="4267200" cy="369888"/>
          </a:xfrm>
          <a:prstGeom prst="rect">
            <a:avLst/>
          </a:prstGeom>
          <a:noFill/>
          <a:ln w="9525">
            <a:noFill/>
            <a:miter lim="800000"/>
            <a:headEnd/>
            <a:tailEnd/>
          </a:ln>
        </p:spPr>
        <p:txBody>
          <a:bodyPr>
            <a:spAutoFit/>
          </a:bodyPr>
          <a:lstStyle/>
          <a:p>
            <a:endParaRPr lang="en-CA">
              <a:latin typeface="Corbel" pitchFamily="34" charset="0"/>
            </a:endParaRPr>
          </a:p>
        </p:txBody>
      </p:sp>
      <p:graphicFrame>
        <p:nvGraphicFramePr>
          <p:cNvPr id="5" name="Table 4"/>
          <p:cNvGraphicFramePr>
            <a:graphicFrameLocks noGrp="1"/>
          </p:cNvGraphicFramePr>
          <p:nvPr/>
        </p:nvGraphicFramePr>
        <p:xfrm>
          <a:off x="533400" y="1841500"/>
          <a:ext cx="3788279" cy="4788471"/>
        </p:xfrm>
        <a:graphic>
          <a:graphicData uri="http://schemas.openxmlformats.org/drawingml/2006/table">
            <a:tbl>
              <a:tblPr firstRow="1" bandRow="1">
                <a:tableStyleId>{5C22544A-7EE6-4342-B048-85BDC9FD1C3A}</a:tableStyleId>
              </a:tblPr>
              <a:tblGrid>
                <a:gridCol w="1678305"/>
                <a:gridCol w="2109974"/>
              </a:tblGrid>
              <a:tr h="783771">
                <a:tc gridSpan="2">
                  <a:txBody>
                    <a:bodyPr/>
                    <a:lstStyle/>
                    <a:p>
                      <a:pPr algn="ctr"/>
                      <a:r>
                        <a:rPr lang="en-US" dirty="0" smtClean="0">
                          <a:solidFill>
                            <a:schemeClr val="tx1"/>
                          </a:solidFill>
                        </a:rPr>
                        <a:t>Stock Summary (TSX: TCK.B)</a:t>
                      </a:r>
                    </a:p>
                    <a:p>
                      <a:pPr algn="ctr"/>
                      <a:r>
                        <a:rPr lang="en-US" dirty="0" smtClean="0">
                          <a:solidFill>
                            <a:schemeClr val="tx1"/>
                          </a:solidFill>
                        </a:rPr>
                        <a:t>(As of October 20, 2010)</a:t>
                      </a:r>
                      <a:endParaRPr lang="en-CA" dirty="0">
                        <a:solidFill>
                          <a:schemeClr val="tx1"/>
                        </a:solidFill>
                      </a:endParaRPr>
                    </a:p>
                  </a:txBody>
                  <a:tcPr>
                    <a:solidFill>
                      <a:schemeClr val="accent1">
                        <a:tint val="40000"/>
                        <a:alpha val="49000"/>
                      </a:schemeClr>
                    </a:solidFill>
                  </a:tcPr>
                </a:tc>
                <a:tc hMerge="1">
                  <a:txBody>
                    <a:bodyPr/>
                    <a:lstStyle/>
                    <a:p>
                      <a:endParaRPr lang="en-CA" dirty="0"/>
                    </a:p>
                  </a:txBody>
                  <a:tcPr/>
                </a:tc>
              </a:tr>
              <a:tr h="454090">
                <a:tc>
                  <a:txBody>
                    <a:bodyPr/>
                    <a:lstStyle/>
                    <a:p>
                      <a:r>
                        <a:rPr lang="en-US" dirty="0" smtClean="0">
                          <a:solidFill>
                            <a:schemeClr val="tx1"/>
                          </a:solidFill>
                        </a:rPr>
                        <a:t>Current Price</a:t>
                      </a:r>
                      <a:endParaRPr lang="en-CA" dirty="0">
                        <a:solidFill>
                          <a:schemeClr val="tx1"/>
                        </a:solidFill>
                      </a:endParaRPr>
                    </a:p>
                  </a:txBody>
                  <a:tcPr anchor="ctr">
                    <a:solidFill>
                      <a:schemeClr val="accent1">
                        <a:tint val="40000"/>
                        <a:alpha val="49000"/>
                      </a:schemeClr>
                    </a:solidFill>
                  </a:tcPr>
                </a:tc>
                <a:tc>
                  <a:txBody>
                    <a:bodyPr/>
                    <a:lstStyle/>
                    <a:p>
                      <a:r>
                        <a:rPr lang="en-US" dirty="0" smtClean="0">
                          <a:solidFill>
                            <a:schemeClr val="tx1"/>
                          </a:solidFill>
                        </a:rPr>
                        <a:t>45.31 CAD</a:t>
                      </a:r>
                      <a:endParaRPr lang="en-CA" dirty="0">
                        <a:solidFill>
                          <a:schemeClr val="tx1"/>
                        </a:solidFill>
                      </a:endParaRPr>
                    </a:p>
                  </a:txBody>
                  <a:tcPr anchor="ctr">
                    <a:solidFill>
                      <a:schemeClr val="accent1">
                        <a:tint val="40000"/>
                        <a:alpha val="49000"/>
                      </a:schemeClr>
                    </a:solidFill>
                  </a:tcPr>
                </a:tc>
              </a:tr>
              <a:tr h="454090">
                <a:tc>
                  <a:txBody>
                    <a:bodyPr/>
                    <a:lstStyle/>
                    <a:p>
                      <a:r>
                        <a:rPr lang="en-CA" dirty="0">
                          <a:solidFill>
                            <a:schemeClr val="tx1"/>
                          </a:solidFill>
                        </a:rPr>
                        <a:t>Open</a:t>
                      </a:r>
                    </a:p>
                  </a:txBody>
                  <a:tcPr anchor="ctr">
                    <a:solidFill>
                      <a:schemeClr val="accent1">
                        <a:tint val="40000"/>
                        <a:alpha val="49000"/>
                      </a:schemeClr>
                    </a:solidFill>
                  </a:tcPr>
                </a:tc>
                <a:tc>
                  <a:txBody>
                    <a:bodyPr/>
                    <a:lstStyle/>
                    <a:p>
                      <a:r>
                        <a:rPr lang="en-CA" dirty="0" smtClean="0">
                          <a:solidFill>
                            <a:schemeClr val="tx1"/>
                          </a:solidFill>
                        </a:rPr>
                        <a:t>43.90</a:t>
                      </a:r>
                      <a:endParaRPr lang="en-CA" dirty="0">
                        <a:solidFill>
                          <a:schemeClr val="tx1"/>
                        </a:solidFill>
                      </a:endParaRPr>
                    </a:p>
                  </a:txBody>
                  <a:tcPr anchor="ctr">
                    <a:solidFill>
                      <a:schemeClr val="accent1">
                        <a:tint val="40000"/>
                        <a:alpha val="49000"/>
                      </a:schemeClr>
                    </a:solidFill>
                  </a:tcPr>
                </a:tc>
              </a:tr>
              <a:tr h="454090">
                <a:tc>
                  <a:txBody>
                    <a:bodyPr/>
                    <a:lstStyle/>
                    <a:p>
                      <a:r>
                        <a:rPr lang="en-US" dirty="0" smtClean="0">
                          <a:solidFill>
                            <a:schemeClr val="tx1"/>
                          </a:solidFill>
                        </a:rPr>
                        <a:t>Change</a:t>
                      </a:r>
                      <a:endParaRPr lang="en-CA" dirty="0">
                        <a:solidFill>
                          <a:schemeClr val="tx1"/>
                        </a:solidFill>
                      </a:endParaRPr>
                    </a:p>
                  </a:txBody>
                  <a:tcPr anchor="ctr">
                    <a:solidFill>
                      <a:schemeClr val="accent1">
                        <a:tint val="40000"/>
                        <a:alpha val="49000"/>
                      </a:schemeClr>
                    </a:solidFill>
                  </a:tcPr>
                </a:tc>
                <a:tc>
                  <a:txBody>
                    <a:bodyPr/>
                    <a:lstStyle/>
                    <a:p>
                      <a:r>
                        <a:rPr lang="en-CA" dirty="0" smtClean="0">
                          <a:solidFill>
                            <a:schemeClr val="tx1"/>
                          </a:solidFill>
                        </a:rPr>
                        <a:t>+1.42 (+3.24%)</a:t>
                      </a:r>
                      <a:endParaRPr lang="en-CA" dirty="0">
                        <a:solidFill>
                          <a:schemeClr val="tx1"/>
                        </a:solidFill>
                      </a:endParaRPr>
                    </a:p>
                  </a:txBody>
                  <a:tcPr anchor="ctr">
                    <a:solidFill>
                      <a:schemeClr val="accent1">
                        <a:tint val="40000"/>
                        <a:alpha val="49000"/>
                      </a:schemeClr>
                    </a:solidFill>
                  </a:tcPr>
                </a:tc>
              </a:tr>
              <a:tr h="454090">
                <a:tc>
                  <a:txBody>
                    <a:bodyPr/>
                    <a:lstStyle/>
                    <a:p>
                      <a:r>
                        <a:rPr lang="en-CA" dirty="0">
                          <a:solidFill>
                            <a:schemeClr val="tx1"/>
                          </a:solidFill>
                        </a:rPr>
                        <a:t>High</a:t>
                      </a:r>
                    </a:p>
                  </a:txBody>
                  <a:tcPr anchor="ctr">
                    <a:solidFill>
                      <a:schemeClr val="accent1">
                        <a:tint val="40000"/>
                        <a:alpha val="49000"/>
                      </a:schemeClr>
                    </a:solidFill>
                  </a:tcPr>
                </a:tc>
                <a:tc>
                  <a:txBody>
                    <a:bodyPr/>
                    <a:lstStyle/>
                    <a:p>
                      <a:r>
                        <a:rPr lang="en-CA" dirty="0" smtClean="0">
                          <a:solidFill>
                            <a:schemeClr val="tx1"/>
                          </a:solidFill>
                        </a:rPr>
                        <a:t>45.75</a:t>
                      </a:r>
                      <a:endParaRPr lang="en-CA" dirty="0">
                        <a:solidFill>
                          <a:schemeClr val="tx1"/>
                        </a:solidFill>
                      </a:endParaRPr>
                    </a:p>
                  </a:txBody>
                  <a:tcPr anchor="ctr">
                    <a:solidFill>
                      <a:schemeClr val="accent1">
                        <a:tint val="40000"/>
                        <a:alpha val="49000"/>
                      </a:schemeClr>
                    </a:solidFill>
                  </a:tcPr>
                </a:tc>
              </a:tr>
              <a:tr h="454090">
                <a:tc>
                  <a:txBody>
                    <a:bodyPr/>
                    <a:lstStyle/>
                    <a:p>
                      <a:r>
                        <a:rPr lang="en-CA">
                          <a:solidFill>
                            <a:schemeClr val="tx1"/>
                          </a:solidFill>
                        </a:rPr>
                        <a:t>Low</a:t>
                      </a:r>
                    </a:p>
                  </a:txBody>
                  <a:tcPr anchor="ctr">
                    <a:solidFill>
                      <a:schemeClr val="accent1">
                        <a:tint val="40000"/>
                        <a:alpha val="49000"/>
                      </a:schemeClr>
                    </a:solidFill>
                  </a:tcPr>
                </a:tc>
                <a:tc>
                  <a:txBody>
                    <a:bodyPr/>
                    <a:lstStyle/>
                    <a:p>
                      <a:r>
                        <a:rPr lang="en-CA" dirty="0" smtClean="0">
                          <a:solidFill>
                            <a:schemeClr val="tx1"/>
                          </a:solidFill>
                        </a:rPr>
                        <a:t>43.90</a:t>
                      </a:r>
                      <a:endParaRPr lang="en-CA" dirty="0">
                        <a:solidFill>
                          <a:schemeClr val="tx1"/>
                        </a:solidFill>
                      </a:endParaRPr>
                    </a:p>
                  </a:txBody>
                  <a:tcPr anchor="ctr">
                    <a:solidFill>
                      <a:schemeClr val="accent1">
                        <a:tint val="40000"/>
                        <a:alpha val="49000"/>
                      </a:schemeClr>
                    </a:solidFill>
                  </a:tcPr>
                </a:tc>
              </a:tr>
              <a:tr h="454090">
                <a:tc>
                  <a:txBody>
                    <a:bodyPr/>
                    <a:lstStyle/>
                    <a:p>
                      <a:r>
                        <a:rPr lang="en-CA" dirty="0" smtClean="0">
                          <a:solidFill>
                            <a:schemeClr val="tx1"/>
                          </a:solidFill>
                        </a:rPr>
                        <a:t>52-Week</a:t>
                      </a:r>
                    </a:p>
                    <a:p>
                      <a:r>
                        <a:rPr lang="en-CA" dirty="0" smtClean="0">
                          <a:solidFill>
                            <a:schemeClr val="tx1"/>
                          </a:solidFill>
                        </a:rPr>
                        <a:t> </a:t>
                      </a:r>
                      <a:r>
                        <a:rPr lang="en-CA" dirty="0">
                          <a:solidFill>
                            <a:schemeClr val="tx1"/>
                          </a:solidFill>
                        </a:rPr>
                        <a:t>Range </a:t>
                      </a:r>
                    </a:p>
                  </a:txBody>
                  <a:tcPr anchor="ctr">
                    <a:solidFill>
                      <a:schemeClr val="accent1">
                        <a:tint val="40000"/>
                        <a:alpha val="49000"/>
                      </a:schemeClr>
                    </a:solidFill>
                  </a:tcPr>
                </a:tc>
                <a:tc>
                  <a:txBody>
                    <a:bodyPr/>
                    <a:lstStyle/>
                    <a:p>
                      <a:r>
                        <a:rPr lang="en-CA" dirty="0" smtClean="0">
                          <a:solidFill>
                            <a:schemeClr val="tx1"/>
                          </a:solidFill>
                        </a:rPr>
                        <a:t>29.76– 46.92</a:t>
                      </a:r>
                      <a:endParaRPr lang="en-CA" dirty="0">
                        <a:solidFill>
                          <a:schemeClr val="tx1"/>
                        </a:solidFill>
                      </a:endParaRPr>
                    </a:p>
                  </a:txBody>
                  <a:tcPr anchor="ctr">
                    <a:solidFill>
                      <a:schemeClr val="accent1">
                        <a:tint val="40000"/>
                        <a:alpha val="49000"/>
                      </a:schemeClr>
                    </a:solidFill>
                  </a:tcPr>
                </a:tc>
              </a:tr>
              <a:tr h="454090">
                <a:tc>
                  <a:txBody>
                    <a:bodyPr/>
                    <a:lstStyle/>
                    <a:p>
                      <a:r>
                        <a:rPr lang="en-US" dirty="0" smtClean="0">
                          <a:solidFill>
                            <a:schemeClr val="tx1"/>
                          </a:solidFill>
                        </a:rPr>
                        <a:t>Shares </a:t>
                      </a:r>
                    </a:p>
                    <a:p>
                      <a:r>
                        <a:rPr lang="en-US" dirty="0" smtClean="0">
                          <a:solidFill>
                            <a:schemeClr val="tx1"/>
                          </a:solidFill>
                        </a:rPr>
                        <a:t>Outstanding </a:t>
                      </a:r>
                      <a:endParaRPr lang="en-CA" dirty="0">
                        <a:solidFill>
                          <a:schemeClr val="tx1"/>
                        </a:solidFill>
                      </a:endParaRPr>
                    </a:p>
                  </a:txBody>
                  <a:tcPr anchor="ctr">
                    <a:solidFill>
                      <a:schemeClr val="accent1">
                        <a:tint val="40000"/>
                        <a:alpha val="49000"/>
                      </a:schemeClr>
                    </a:solidFill>
                  </a:tcPr>
                </a:tc>
                <a:tc>
                  <a:txBody>
                    <a:bodyPr/>
                    <a:lstStyle/>
                    <a:p>
                      <a:r>
                        <a:rPr lang="en-CA" dirty="0" smtClean="0">
                          <a:solidFill>
                            <a:schemeClr val="tx1"/>
                          </a:solidFill>
                        </a:rPr>
                        <a:t>580.14 million</a:t>
                      </a:r>
                      <a:endParaRPr lang="en-CA" dirty="0">
                        <a:solidFill>
                          <a:schemeClr val="tx1"/>
                        </a:solidFill>
                      </a:endParaRPr>
                    </a:p>
                  </a:txBody>
                  <a:tcPr anchor="ctr">
                    <a:solidFill>
                      <a:schemeClr val="accent1">
                        <a:tint val="40000"/>
                        <a:alpha val="49000"/>
                      </a:schemeClr>
                    </a:solidFill>
                  </a:tcPr>
                </a:tc>
              </a:tr>
              <a:tr h="454090">
                <a:tc>
                  <a:txBody>
                    <a:bodyPr/>
                    <a:lstStyle/>
                    <a:p>
                      <a:r>
                        <a:rPr lang="en-US" dirty="0" smtClean="0">
                          <a:solidFill>
                            <a:schemeClr val="tx1"/>
                          </a:solidFill>
                        </a:rPr>
                        <a:t>Market Cap.</a:t>
                      </a:r>
                      <a:endParaRPr lang="en-CA" dirty="0">
                        <a:solidFill>
                          <a:schemeClr val="tx1"/>
                        </a:solidFill>
                      </a:endParaRPr>
                    </a:p>
                  </a:txBody>
                  <a:tcPr anchor="ctr">
                    <a:solidFill>
                      <a:schemeClr val="accent1">
                        <a:tint val="40000"/>
                        <a:alpha val="49000"/>
                      </a:schemeClr>
                    </a:solidFill>
                  </a:tcPr>
                </a:tc>
                <a:tc>
                  <a:txBody>
                    <a:bodyPr/>
                    <a:lstStyle/>
                    <a:p>
                      <a:r>
                        <a:rPr lang="en-CA" dirty="0" smtClean="0">
                          <a:solidFill>
                            <a:schemeClr val="tx1"/>
                          </a:solidFill>
                        </a:rPr>
                        <a:t>$26,710.92 million</a:t>
                      </a:r>
                      <a:endParaRPr lang="en-CA" dirty="0">
                        <a:solidFill>
                          <a:schemeClr val="tx1"/>
                        </a:solidFill>
                      </a:endParaRPr>
                    </a:p>
                  </a:txBody>
                  <a:tcPr anchor="ctr">
                    <a:solidFill>
                      <a:schemeClr val="accent1">
                        <a:tint val="40000"/>
                        <a:alpha val="49000"/>
                      </a:schemeClr>
                    </a:solidFill>
                  </a:tcPr>
                </a:tc>
              </a:tr>
            </a:tbl>
          </a:graphicData>
        </a:graphic>
      </p:graphicFrame>
      <p:graphicFrame>
        <p:nvGraphicFramePr>
          <p:cNvPr id="7" name="Table 6"/>
          <p:cNvGraphicFramePr>
            <a:graphicFrameLocks noGrp="1"/>
          </p:cNvGraphicFramePr>
          <p:nvPr/>
        </p:nvGraphicFramePr>
        <p:xfrm>
          <a:off x="4800600" y="1828800"/>
          <a:ext cx="3733800" cy="2103120"/>
        </p:xfrm>
        <a:graphic>
          <a:graphicData uri="http://schemas.openxmlformats.org/drawingml/2006/table">
            <a:tbl>
              <a:tblPr firstRow="1" bandRow="1">
                <a:tableStyleId>{5C22544A-7EE6-4342-B048-85BDC9FD1C3A}</a:tableStyleId>
              </a:tblPr>
              <a:tblGrid>
                <a:gridCol w="2026475"/>
                <a:gridCol w="1707325"/>
              </a:tblGrid>
              <a:tr h="598336">
                <a:tc gridSpan="2">
                  <a:txBody>
                    <a:bodyPr/>
                    <a:lstStyle/>
                    <a:p>
                      <a:pPr algn="ctr"/>
                      <a:r>
                        <a:rPr lang="en-US" dirty="0" smtClean="0">
                          <a:solidFill>
                            <a:schemeClr val="tx1"/>
                          </a:solidFill>
                        </a:rPr>
                        <a:t>Valuation</a:t>
                      </a:r>
                    </a:p>
                    <a:p>
                      <a:pPr algn="ctr"/>
                      <a:r>
                        <a:rPr lang="en-US" dirty="0" smtClean="0">
                          <a:solidFill>
                            <a:schemeClr val="tx1"/>
                          </a:solidFill>
                        </a:rPr>
                        <a:t>(As of October 20, 2010)</a:t>
                      </a:r>
                      <a:endParaRPr lang="en-CA" dirty="0">
                        <a:solidFill>
                          <a:schemeClr val="tx1"/>
                        </a:solidFill>
                      </a:endParaRPr>
                    </a:p>
                  </a:txBody>
                  <a:tcPr>
                    <a:solidFill>
                      <a:schemeClr val="accent1">
                        <a:tint val="40000"/>
                        <a:alpha val="49000"/>
                      </a:schemeClr>
                    </a:solidFill>
                  </a:tcPr>
                </a:tc>
                <a:tc hMerge="1">
                  <a:txBody>
                    <a:bodyPr/>
                    <a:lstStyle/>
                    <a:p>
                      <a:endParaRPr lang="en-CA" dirty="0"/>
                    </a:p>
                  </a:txBody>
                  <a:tcPr/>
                </a:tc>
              </a:tr>
              <a:tr h="341906">
                <a:tc>
                  <a:txBody>
                    <a:bodyPr/>
                    <a:lstStyle/>
                    <a:p>
                      <a:r>
                        <a:rPr lang="en-CA" dirty="0">
                          <a:solidFill>
                            <a:schemeClr val="tx1"/>
                          </a:solidFill>
                        </a:rPr>
                        <a:t>ROE</a:t>
                      </a:r>
                    </a:p>
                  </a:txBody>
                  <a:tcPr anchor="ctr">
                    <a:solidFill>
                      <a:schemeClr val="accent1">
                        <a:tint val="40000"/>
                        <a:alpha val="49000"/>
                      </a:schemeClr>
                    </a:solidFill>
                  </a:tcPr>
                </a:tc>
                <a:tc>
                  <a:txBody>
                    <a:bodyPr/>
                    <a:lstStyle/>
                    <a:p>
                      <a:r>
                        <a:rPr lang="en-CA" dirty="0" smtClean="0">
                          <a:solidFill>
                            <a:schemeClr val="tx1"/>
                          </a:solidFill>
                        </a:rPr>
                        <a:t>14.42%</a:t>
                      </a:r>
                      <a:endParaRPr lang="en-CA" dirty="0">
                        <a:solidFill>
                          <a:schemeClr val="tx1"/>
                        </a:solidFill>
                      </a:endParaRPr>
                    </a:p>
                  </a:txBody>
                  <a:tcPr anchor="ctr">
                    <a:solidFill>
                      <a:schemeClr val="accent1">
                        <a:tint val="40000"/>
                        <a:alpha val="49000"/>
                      </a:schemeClr>
                    </a:solidFill>
                  </a:tcPr>
                </a:tc>
              </a:tr>
              <a:tr h="341906">
                <a:tc>
                  <a:txBody>
                    <a:bodyPr/>
                    <a:lstStyle/>
                    <a:p>
                      <a:r>
                        <a:rPr lang="en-US" dirty="0" smtClean="0">
                          <a:solidFill>
                            <a:schemeClr val="tx1"/>
                          </a:solidFill>
                        </a:rPr>
                        <a:t>EPS</a:t>
                      </a:r>
                      <a:endParaRPr lang="en-CA" dirty="0">
                        <a:solidFill>
                          <a:schemeClr val="tx1"/>
                        </a:solidFill>
                      </a:endParaRPr>
                    </a:p>
                  </a:txBody>
                  <a:tcPr anchor="ctr">
                    <a:solidFill>
                      <a:schemeClr val="accent1">
                        <a:tint val="40000"/>
                        <a:alpha val="49000"/>
                      </a:schemeClr>
                    </a:solidFill>
                  </a:tcPr>
                </a:tc>
                <a:tc>
                  <a:txBody>
                    <a:bodyPr/>
                    <a:lstStyle/>
                    <a:p>
                      <a:r>
                        <a:rPr lang="en-US" dirty="0" smtClean="0">
                          <a:solidFill>
                            <a:schemeClr val="tx1"/>
                          </a:solidFill>
                        </a:rPr>
                        <a:t>3.28</a:t>
                      </a:r>
                      <a:endParaRPr lang="en-CA" dirty="0">
                        <a:solidFill>
                          <a:schemeClr val="tx1"/>
                        </a:solidFill>
                      </a:endParaRPr>
                    </a:p>
                  </a:txBody>
                  <a:tcPr anchor="ctr">
                    <a:solidFill>
                      <a:schemeClr val="accent1">
                        <a:tint val="40000"/>
                        <a:alpha val="49000"/>
                      </a:schemeClr>
                    </a:solidFill>
                  </a:tcPr>
                </a:tc>
              </a:tr>
              <a:tr h="341906">
                <a:tc>
                  <a:txBody>
                    <a:bodyPr/>
                    <a:lstStyle/>
                    <a:p>
                      <a:r>
                        <a:rPr lang="en-US" dirty="0" smtClean="0">
                          <a:solidFill>
                            <a:schemeClr val="tx1"/>
                          </a:solidFill>
                        </a:rPr>
                        <a:t>P/E</a:t>
                      </a:r>
                      <a:endParaRPr lang="en-CA" dirty="0">
                        <a:solidFill>
                          <a:schemeClr val="tx1"/>
                        </a:solidFill>
                      </a:endParaRPr>
                    </a:p>
                  </a:txBody>
                  <a:tcPr anchor="ctr">
                    <a:solidFill>
                      <a:schemeClr val="accent1">
                        <a:tint val="40000"/>
                        <a:alpha val="49000"/>
                      </a:schemeClr>
                    </a:solidFill>
                  </a:tcPr>
                </a:tc>
                <a:tc>
                  <a:txBody>
                    <a:bodyPr/>
                    <a:lstStyle/>
                    <a:p>
                      <a:r>
                        <a:rPr lang="en-CA" dirty="0" smtClean="0">
                          <a:solidFill>
                            <a:schemeClr val="tx1"/>
                          </a:solidFill>
                        </a:rPr>
                        <a:t>13.81</a:t>
                      </a:r>
                      <a:endParaRPr lang="en-CA" dirty="0">
                        <a:solidFill>
                          <a:schemeClr val="tx1"/>
                        </a:solidFill>
                      </a:endParaRPr>
                    </a:p>
                  </a:txBody>
                  <a:tcPr anchor="ctr">
                    <a:solidFill>
                      <a:schemeClr val="accent1">
                        <a:tint val="40000"/>
                        <a:alpha val="49000"/>
                      </a:schemeClr>
                    </a:solidFill>
                  </a:tcPr>
                </a:tc>
              </a:tr>
              <a:tr h="341906">
                <a:tc>
                  <a:txBody>
                    <a:bodyPr/>
                    <a:lstStyle/>
                    <a:p>
                      <a:r>
                        <a:rPr lang="en-CA" dirty="0">
                          <a:solidFill>
                            <a:schemeClr val="tx1"/>
                          </a:solidFill>
                        </a:rPr>
                        <a:t>Dividend Yield </a:t>
                      </a:r>
                    </a:p>
                  </a:txBody>
                  <a:tcPr anchor="ctr">
                    <a:solidFill>
                      <a:schemeClr val="accent1">
                        <a:tint val="40000"/>
                        <a:alpha val="49000"/>
                      </a:schemeClr>
                    </a:solidFill>
                  </a:tcPr>
                </a:tc>
                <a:tc>
                  <a:txBody>
                    <a:bodyPr/>
                    <a:lstStyle/>
                    <a:p>
                      <a:r>
                        <a:rPr lang="en-CA" dirty="0" smtClean="0">
                          <a:solidFill>
                            <a:schemeClr val="tx1"/>
                          </a:solidFill>
                        </a:rPr>
                        <a:t>0.44%</a:t>
                      </a:r>
                      <a:endParaRPr lang="en-CA" dirty="0">
                        <a:solidFill>
                          <a:schemeClr val="tx1"/>
                        </a:solidFill>
                      </a:endParaRPr>
                    </a:p>
                  </a:txBody>
                  <a:tcPr anchor="ctr">
                    <a:solidFill>
                      <a:schemeClr val="accent1">
                        <a:tint val="40000"/>
                        <a:alpha val="49000"/>
                      </a:schemeClr>
                    </a:solidFill>
                  </a:tcPr>
                </a:tc>
              </a:tr>
            </a:tbl>
          </a:graphicData>
        </a:graphic>
      </p:graphicFrame>
      <p:graphicFrame>
        <p:nvGraphicFramePr>
          <p:cNvPr id="6" name="Table 5"/>
          <p:cNvGraphicFramePr>
            <a:graphicFrameLocks noGrp="1"/>
          </p:cNvGraphicFramePr>
          <p:nvPr/>
        </p:nvGraphicFramePr>
        <p:xfrm>
          <a:off x="4800600" y="4114800"/>
          <a:ext cx="3733800" cy="2514598"/>
        </p:xfrm>
        <a:graphic>
          <a:graphicData uri="http://schemas.openxmlformats.org/drawingml/2006/table">
            <a:tbl>
              <a:tblPr firstRow="1" bandRow="1">
                <a:tableStyleId>{5C22544A-7EE6-4342-B048-85BDC9FD1C3A}</a:tableStyleId>
              </a:tblPr>
              <a:tblGrid>
                <a:gridCol w="2026474"/>
                <a:gridCol w="1707326"/>
              </a:tblGrid>
              <a:tr h="757990">
                <a:tc gridSpan="2">
                  <a:txBody>
                    <a:bodyPr/>
                    <a:lstStyle/>
                    <a:p>
                      <a:pPr algn="ctr"/>
                      <a:r>
                        <a:rPr lang="en-US" dirty="0" smtClean="0">
                          <a:solidFill>
                            <a:schemeClr val="tx1"/>
                          </a:solidFill>
                        </a:rPr>
                        <a:t>Stock Summary (NYSE: TCK)</a:t>
                      </a:r>
                    </a:p>
                    <a:p>
                      <a:pPr algn="ctr"/>
                      <a:r>
                        <a:rPr lang="en-US" dirty="0" smtClean="0">
                          <a:solidFill>
                            <a:schemeClr val="tx1"/>
                          </a:solidFill>
                        </a:rPr>
                        <a:t>(As of October 20, 2010)</a:t>
                      </a:r>
                      <a:endParaRPr lang="en-CA" dirty="0">
                        <a:solidFill>
                          <a:schemeClr val="tx1"/>
                        </a:solidFill>
                      </a:endParaRPr>
                    </a:p>
                  </a:txBody>
                  <a:tcPr>
                    <a:solidFill>
                      <a:schemeClr val="accent1">
                        <a:tint val="40000"/>
                        <a:alpha val="49000"/>
                      </a:schemeClr>
                    </a:solidFill>
                  </a:tcPr>
                </a:tc>
                <a:tc hMerge="1">
                  <a:txBody>
                    <a:bodyPr/>
                    <a:lstStyle/>
                    <a:p>
                      <a:endParaRPr lang="en-CA" dirty="0"/>
                    </a:p>
                  </a:txBody>
                  <a:tcPr/>
                </a:tc>
              </a:tr>
              <a:tr h="439152">
                <a:tc>
                  <a:txBody>
                    <a:bodyPr/>
                    <a:lstStyle/>
                    <a:p>
                      <a:r>
                        <a:rPr lang="en-US" dirty="0" smtClean="0">
                          <a:solidFill>
                            <a:schemeClr val="tx1"/>
                          </a:solidFill>
                        </a:rPr>
                        <a:t>Current Price</a:t>
                      </a:r>
                      <a:endParaRPr lang="en-CA" dirty="0">
                        <a:solidFill>
                          <a:schemeClr val="tx1"/>
                        </a:solidFill>
                      </a:endParaRPr>
                    </a:p>
                  </a:txBody>
                  <a:tcPr anchor="ctr">
                    <a:solidFill>
                      <a:schemeClr val="accent1">
                        <a:tint val="40000"/>
                        <a:alpha val="49000"/>
                      </a:schemeClr>
                    </a:solidFill>
                  </a:tcPr>
                </a:tc>
                <a:tc>
                  <a:txBody>
                    <a:bodyPr/>
                    <a:lstStyle/>
                    <a:p>
                      <a:r>
                        <a:rPr lang="en-US" dirty="0" smtClean="0">
                          <a:solidFill>
                            <a:schemeClr val="tx1"/>
                          </a:solidFill>
                        </a:rPr>
                        <a:t>44.40 USD</a:t>
                      </a:r>
                      <a:endParaRPr lang="en-CA" dirty="0">
                        <a:solidFill>
                          <a:schemeClr val="tx1"/>
                        </a:solidFill>
                      </a:endParaRPr>
                    </a:p>
                  </a:txBody>
                  <a:tcPr anchor="ctr">
                    <a:solidFill>
                      <a:schemeClr val="accent1">
                        <a:tint val="40000"/>
                        <a:alpha val="49000"/>
                      </a:schemeClr>
                    </a:solidFill>
                  </a:tcPr>
                </a:tc>
              </a:tr>
              <a:tr h="439152">
                <a:tc>
                  <a:txBody>
                    <a:bodyPr/>
                    <a:lstStyle/>
                    <a:p>
                      <a:r>
                        <a:rPr lang="en-CA" dirty="0" smtClean="0">
                          <a:solidFill>
                            <a:schemeClr val="tx1"/>
                          </a:solidFill>
                        </a:rPr>
                        <a:t>Open</a:t>
                      </a:r>
                      <a:endParaRPr lang="en-CA" dirty="0">
                        <a:solidFill>
                          <a:schemeClr val="tx1"/>
                        </a:solidFill>
                      </a:endParaRPr>
                    </a:p>
                  </a:txBody>
                  <a:tcPr anchor="ctr">
                    <a:solidFill>
                      <a:schemeClr val="accent1">
                        <a:tint val="40000"/>
                        <a:alpha val="49000"/>
                      </a:schemeClr>
                    </a:solidFill>
                  </a:tcPr>
                </a:tc>
                <a:tc>
                  <a:txBody>
                    <a:bodyPr/>
                    <a:lstStyle/>
                    <a:p>
                      <a:r>
                        <a:rPr lang="en-CA" dirty="0" smtClean="0">
                          <a:solidFill>
                            <a:schemeClr val="tx1"/>
                          </a:solidFill>
                        </a:rPr>
                        <a:t>42.75</a:t>
                      </a:r>
                      <a:endParaRPr lang="en-CA" dirty="0">
                        <a:solidFill>
                          <a:schemeClr val="tx1"/>
                        </a:solidFill>
                      </a:endParaRPr>
                    </a:p>
                  </a:txBody>
                  <a:tcPr anchor="ctr">
                    <a:solidFill>
                      <a:schemeClr val="accent1">
                        <a:tint val="40000"/>
                        <a:alpha val="49000"/>
                      </a:schemeClr>
                    </a:solidFill>
                  </a:tcPr>
                </a:tc>
              </a:tr>
              <a:tr h="439152">
                <a:tc>
                  <a:txBody>
                    <a:bodyPr/>
                    <a:lstStyle/>
                    <a:p>
                      <a:r>
                        <a:rPr lang="en-US" dirty="0" smtClean="0">
                          <a:solidFill>
                            <a:schemeClr val="tx1"/>
                          </a:solidFill>
                        </a:rPr>
                        <a:t>Change</a:t>
                      </a:r>
                      <a:endParaRPr lang="en-CA" dirty="0">
                        <a:solidFill>
                          <a:schemeClr val="tx1"/>
                        </a:solidFill>
                      </a:endParaRPr>
                    </a:p>
                  </a:txBody>
                  <a:tcPr anchor="ctr">
                    <a:solidFill>
                      <a:schemeClr val="accent1">
                        <a:tint val="40000"/>
                        <a:alpha val="49000"/>
                      </a:schemeClr>
                    </a:solidFill>
                  </a:tcPr>
                </a:tc>
                <a:tc>
                  <a:txBody>
                    <a:bodyPr/>
                    <a:lstStyle/>
                    <a:p>
                      <a:r>
                        <a:rPr lang="en-CA" dirty="0" smtClean="0">
                          <a:solidFill>
                            <a:schemeClr val="tx1"/>
                          </a:solidFill>
                        </a:rPr>
                        <a:t>+1.87 (+4.40%)</a:t>
                      </a:r>
                      <a:endParaRPr lang="en-CA" dirty="0">
                        <a:solidFill>
                          <a:schemeClr val="tx1"/>
                        </a:solidFill>
                      </a:endParaRPr>
                    </a:p>
                  </a:txBody>
                  <a:tcPr anchor="ctr">
                    <a:solidFill>
                      <a:schemeClr val="accent1">
                        <a:tint val="40000"/>
                        <a:alpha val="49000"/>
                      </a:schemeClr>
                    </a:solidFill>
                  </a:tcPr>
                </a:tc>
              </a:tr>
              <a:tr h="439152">
                <a:tc>
                  <a:txBody>
                    <a:bodyPr/>
                    <a:lstStyle/>
                    <a:p>
                      <a:r>
                        <a:rPr lang="en-CA">
                          <a:solidFill>
                            <a:schemeClr val="tx1"/>
                          </a:solidFill>
                        </a:rPr>
                        <a:t>52wk Range:</a:t>
                      </a:r>
                    </a:p>
                  </a:txBody>
                  <a:tcPr anchor="ctr">
                    <a:solidFill>
                      <a:schemeClr val="accent1">
                        <a:tint val="40000"/>
                        <a:alpha val="49000"/>
                      </a:schemeClr>
                    </a:solidFill>
                  </a:tcPr>
                </a:tc>
                <a:tc>
                  <a:txBody>
                    <a:bodyPr/>
                    <a:lstStyle/>
                    <a:p>
                      <a:r>
                        <a:rPr lang="en-CA" dirty="0" smtClean="0">
                          <a:solidFill>
                            <a:schemeClr val="tx1"/>
                          </a:solidFill>
                        </a:rPr>
                        <a:t>27.59 – 46.92</a:t>
                      </a:r>
                      <a:endParaRPr lang="en-CA" dirty="0">
                        <a:solidFill>
                          <a:schemeClr val="tx1"/>
                        </a:solidFill>
                      </a:endParaRPr>
                    </a:p>
                  </a:txBody>
                  <a:tcPr anchor="ctr">
                    <a:solidFill>
                      <a:schemeClr val="accent1">
                        <a:tint val="40000"/>
                        <a:alpha val="49000"/>
                      </a:schemeClr>
                    </a:solidFill>
                  </a:tcPr>
                </a:tc>
              </a:tr>
            </a:tbl>
          </a:graphicData>
        </a:graphic>
      </p:graphicFrame>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57200"/>
            <a:ext cx="6858000" cy="990600"/>
          </a:xfrm>
        </p:spPr>
        <p:txBody>
          <a:bodyPr>
            <a:normAutofit/>
          </a:bodyPr>
          <a:lstStyle/>
          <a:p>
            <a:pPr algn="ctr" fontAlgn="auto">
              <a:spcAft>
                <a:spcPts val="0"/>
              </a:spcAft>
              <a:defRPr/>
            </a:pPr>
            <a:r>
              <a:rPr lang="en-US" cap="none" dirty="0" smtClean="0">
                <a:solidFill>
                  <a:schemeClr val="tx2">
                    <a:satMod val="200000"/>
                  </a:schemeClr>
                </a:solidFill>
                <a:latin typeface="Arial" pitchFamily="34" charset="0"/>
                <a:cs typeface="Arial" pitchFamily="34" charset="0"/>
              </a:rPr>
              <a:t>1- Yr Price Movement</a:t>
            </a:r>
            <a:endParaRPr lang="en-CA" cap="none" dirty="0">
              <a:solidFill>
                <a:schemeClr val="tx2">
                  <a:satMod val="200000"/>
                </a:schemeClr>
              </a:solidFill>
              <a:latin typeface="Arial" pitchFamily="34" charset="0"/>
              <a:cs typeface="Arial" pitchFamily="34" charset="0"/>
            </a:endParaRPr>
          </a:p>
        </p:txBody>
      </p:sp>
      <p:pic>
        <p:nvPicPr>
          <p:cNvPr id="112642" name="Picture 2"/>
          <p:cNvPicPr>
            <a:picLocks noChangeAspect="1" noChangeArrowheads="1"/>
          </p:cNvPicPr>
          <p:nvPr/>
        </p:nvPicPr>
        <p:blipFill>
          <a:blip r:embed="rId2" cstate="print"/>
          <a:srcRect/>
          <a:stretch>
            <a:fillRect/>
          </a:stretch>
        </p:blipFill>
        <p:spPr bwMode="auto">
          <a:xfrm>
            <a:off x="1571625" y="2133600"/>
            <a:ext cx="6276975" cy="3933825"/>
          </a:xfrm>
          <a:prstGeom prst="rect">
            <a:avLst/>
          </a:prstGeom>
          <a:noFill/>
          <a:ln w="9525">
            <a:noFill/>
            <a:miter lim="800000"/>
            <a:headEnd/>
            <a:tailEnd/>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57200"/>
            <a:ext cx="7010400" cy="990600"/>
          </a:xfrm>
        </p:spPr>
        <p:txBody>
          <a:bodyPr/>
          <a:lstStyle/>
          <a:p>
            <a:pPr algn="ctr" fontAlgn="auto">
              <a:spcAft>
                <a:spcPts val="0"/>
              </a:spcAft>
              <a:defRPr/>
            </a:pPr>
            <a:r>
              <a:rPr lang="en-US" cap="none" dirty="0" smtClean="0">
                <a:solidFill>
                  <a:schemeClr val="tx2">
                    <a:satMod val="200000"/>
                  </a:schemeClr>
                </a:solidFill>
                <a:latin typeface="Arial" pitchFamily="34" charset="0"/>
                <a:cs typeface="Arial" pitchFamily="34" charset="0"/>
              </a:rPr>
              <a:t>1- Yr Return Vs. S&amp;P/TSX</a:t>
            </a:r>
            <a:endParaRPr lang="en-CA" cap="none" dirty="0">
              <a:solidFill>
                <a:schemeClr val="tx2">
                  <a:satMod val="200000"/>
                </a:schemeClr>
              </a:solidFill>
              <a:latin typeface="Arial" pitchFamily="34" charset="0"/>
              <a:cs typeface="Arial" pitchFamily="34" charset="0"/>
            </a:endParaRPr>
          </a:p>
        </p:txBody>
      </p:sp>
      <p:pic>
        <p:nvPicPr>
          <p:cNvPr id="113666" name="Picture 2"/>
          <p:cNvPicPr>
            <a:picLocks noChangeAspect="1" noChangeArrowheads="1"/>
          </p:cNvPicPr>
          <p:nvPr/>
        </p:nvPicPr>
        <p:blipFill>
          <a:blip r:embed="rId2" cstate="print"/>
          <a:srcRect/>
          <a:stretch>
            <a:fillRect/>
          </a:stretch>
        </p:blipFill>
        <p:spPr bwMode="auto">
          <a:xfrm>
            <a:off x="1600200" y="2133600"/>
            <a:ext cx="6248400" cy="3927475"/>
          </a:xfrm>
          <a:prstGeom prst="rect">
            <a:avLst/>
          </a:prstGeom>
          <a:noFill/>
          <a:ln w="9525">
            <a:noFill/>
            <a:miter lim="800000"/>
            <a:headEnd/>
            <a:tailEnd/>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57200"/>
            <a:ext cx="7010400" cy="990600"/>
          </a:xfrm>
        </p:spPr>
        <p:txBody>
          <a:bodyPr/>
          <a:lstStyle/>
          <a:p>
            <a:pPr algn="ctr" fontAlgn="auto">
              <a:spcAft>
                <a:spcPts val="0"/>
              </a:spcAft>
              <a:defRPr/>
            </a:pPr>
            <a:r>
              <a:rPr lang="en-US" cap="none" dirty="0" smtClean="0">
                <a:solidFill>
                  <a:schemeClr val="tx2">
                    <a:satMod val="200000"/>
                  </a:schemeClr>
                </a:solidFill>
                <a:latin typeface="Arial" pitchFamily="34" charset="0"/>
                <a:cs typeface="Arial" pitchFamily="34" charset="0"/>
              </a:rPr>
              <a:t>1- Yr Return Vs</a:t>
            </a:r>
            <a:r>
              <a:rPr lang="en-US" dirty="0" smtClean="0">
                <a:solidFill>
                  <a:schemeClr val="tx2">
                    <a:satMod val="200000"/>
                  </a:schemeClr>
                </a:solidFill>
                <a:latin typeface="Arial" pitchFamily="34" charset="0"/>
                <a:cs typeface="Arial" pitchFamily="34" charset="0"/>
              </a:rPr>
              <a:t>. TTMN-I</a:t>
            </a:r>
            <a:endParaRPr lang="en-CA" dirty="0">
              <a:solidFill>
                <a:schemeClr val="tx2">
                  <a:satMod val="200000"/>
                </a:schemeClr>
              </a:solidFill>
              <a:latin typeface="Arial" pitchFamily="34" charset="0"/>
              <a:cs typeface="Arial" pitchFamily="34" charset="0"/>
            </a:endParaRPr>
          </a:p>
        </p:txBody>
      </p:sp>
      <p:pic>
        <p:nvPicPr>
          <p:cNvPr id="114690" name="Picture 2"/>
          <p:cNvPicPr>
            <a:picLocks noChangeAspect="1" noChangeArrowheads="1"/>
          </p:cNvPicPr>
          <p:nvPr/>
        </p:nvPicPr>
        <p:blipFill>
          <a:blip r:embed="rId3" cstate="print"/>
          <a:srcRect/>
          <a:stretch>
            <a:fillRect/>
          </a:stretch>
        </p:blipFill>
        <p:spPr bwMode="auto">
          <a:xfrm>
            <a:off x="1657350" y="2133600"/>
            <a:ext cx="6191250" cy="3962400"/>
          </a:xfrm>
          <a:prstGeom prst="rect">
            <a:avLst/>
          </a:prstGeom>
          <a:noFill/>
          <a:ln w="9525">
            <a:noFill/>
            <a:miter lim="800000"/>
            <a:headEnd/>
            <a:tailEnd/>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57200"/>
            <a:ext cx="6858000" cy="990600"/>
          </a:xfrm>
        </p:spPr>
        <p:txBody>
          <a:bodyPr>
            <a:normAutofit/>
          </a:bodyPr>
          <a:lstStyle/>
          <a:p>
            <a:pPr algn="ctr" fontAlgn="auto">
              <a:spcAft>
                <a:spcPts val="0"/>
              </a:spcAft>
              <a:defRPr/>
            </a:pPr>
            <a:r>
              <a:rPr lang="en-US" dirty="0" smtClean="0">
                <a:solidFill>
                  <a:schemeClr val="tx2">
                    <a:satMod val="200000"/>
                  </a:schemeClr>
                </a:solidFill>
                <a:latin typeface="Arial" pitchFamily="34" charset="0"/>
                <a:cs typeface="Arial" pitchFamily="34" charset="0"/>
              </a:rPr>
              <a:t>5- </a:t>
            </a:r>
            <a:r>
              <a:rPr lang="en-US" cap="none" dirty="0" smtClean="0">
                <a:solidFill>
                  <a:schemeClr val="tx2">
                    <a:satMod val="200000"/>
                  </a:schemeClr>
                </a:solidFill>
                <a:latin typeface="Arial" pitchFamily="34" charset="0"/>
                <a:cs typeface="Arial" pitchFamily="34" charset="0"/>
              </a:rPr>
              <a:t>Yr</a:t>
            </a:r>
            <a:r>
              <a:rPr lang="en-US" dirty="0" smtClean="0">
                <a:solidFill>
                  <a:schemeClr val="tx2">
                    <a:satMod val="200000"/>
                  </a:schemeClr>
                </a:solidFill>
                <a:latin typeface="Arial" pitchFamily="34" charset="0"/>
                <a:cs typeface="Arial" pitchFamily="34" charset="0"/>
              </a:rPr>
              <a:t> </a:t>
            </a:r>
            <a:r>
              <a:rPr lang="en-US" cap="none" dirty="0" smtClean="0">
                <a:solidFill>
                  <a:schemeClr val="tx2">
                    <a:satMod val="200000"/>
                  </a:schemeClr>
                </a:solidFill>
                <a:latin typeface="Arial" pitchFamily="34" charset="0"/>
                <a:cs typeface="Arial" pitchFamily="34" charset="0"/>
              </a:rPr>
              <a:t>Price Movement</a:t>
            </a:r>
            <a:endParaRPr lang="en-CA" dirty="0">
              <a:solidFill>
                <a:schemeClr val="tx2">
                  <a:satMod val="200000"/>
                </a:schemeClr>
              </a:solidFill>
              <a:latin typeface="Arial" pitchFamily="34" charset="0"/>
              <a:cs typeface="Arial" pitchFamily="34" charset="0"/>
            </a:endParaRPr>
          </a:p>
        </p:txBody>
      </p:sp>
      <p:pic>
        <p:nvPicPr>
          <p:cNvPr id="116738" name="Picture 2"/>
          <p:cNvPicPr>
            <a:picLocks noChangeAspect="1" noChangeArrowheads="1"/>
          </p:cNvPicPr>
          <p:nvPr/>
        </p:nvPicPr>
        <p:blipFill>
          <a:blip r:embed="rId2" cstate="print"/>
          <a:srcRect/>
          <a:stretch>
            <a:fillRect/>
          </a:stretch>
        </p:blipFill>
        <p:spPr bwMode="auto">
          <a:xfrm>
            <a:off x="1600200" y="2122488"/>
            <a:ext cx="6248400" cy="3973512"/>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p:cNvSpPr>
          <p:nvPr>
            <p:ph type="title" idx="4294967295"/>
          </p:nvPr>
        </p:nvSpPr>
        <p:spPr bwMode="auto"/>
        <p:txBody>
          <a:bodyPr wrap="square" lIns="91440" tIns="45720" rIns="91440" bIns="45720" numCol="1" anchorCtr="0" compatLnSpc="1">
            <a:prstTxWarp prst="textNoShape">
              <a:avLst/>
            </a:prstTxWarp>
          </a:bodyPr>
          <a:lstStyle/>
          <a:p>
            <a:pPr algn="ctr" fontAlgn="auto">
              <a:spcAft>
                <a:spcPts val="0"/>
              </a:spcAft>
              <a:defRPr/>
            </a:pPr>
            <a:r>
              <a:rPr lang="en-US" b="1" dirty="0" smtClean="0">
                <a:solidFill>
                  <a:schemeClr val="tx2">
                    <a:satMod val="200000"/>
                  </a:schemeClr>
                </a:solidFill>
                <a:latin typeface="Arial" pitchFamily="34" charset="0"/>
                <a:cs typeface="Arial" pitchFamily="34" charset="0"/>
              </a:rPr>
              <a:t>Solution Mining</a:t>
            </a:r>
          </a:p>
        </p:txBody>
      </p:sp>
      <p:pic>
        <p:nvPicPr>
          <p:cNvPr id="234499" name="Picture 3"/>
          <p:cNvPicPr>
            <a:picLocks noGrp="1" noChangeAspect="1" noChangeArrowheads="1"/>
          </p:cNvPicPr>
          <p:nvPr>
            <p:ph type="body" idx="4294967295"/>
          </p:nvPr>
        </p:nvPicPr>
        <p:blipFill>
          <a:blip r:embed="rId3" cstate="print"/>
          <a:srcRect/>
          <a:stretch>
            <a:fillRect/>
          </a:stretch>
        </p:blipFill>
        <p:spPr>
          <a:xfrm>
            <a:off x="1676400" y="1676400"/>
            <a:ext cx="6019800" cy="3541713"/>
          </a:xfr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57200"/>
            <a:ext cx="7086600" cy="990600"/>
          </a:xfrm>
        </p:spPr>
        <p:txBody>
          <a:bodyPr/>
          <a:lstStyle/>
          <a:p>
            <a:pPr algn="ctr" fontAlgn="auto">
              <a:spcAft>
                <a:spcPts val="0"/>
              </a:spcAft>
              <a:defRPr/>
            </a:pPr>
            <a:r>
              <a:rPr lang="en-US" cap="none" dirty="0" smtClean="0">
                <a:solidFill>
                  <a:schemeClr val="tx2">
                    <a:satMod val="200000"/>
                  </a:schemeClr>
                </a:solidFill>
                <a:latin typeface="Arial" pitchFamily="34" charset="0"/>
                <a:cs typeface="Arial" pitchFamily="34" charset="0"/>
              </a:rPr>
              <a:t>5- Yr Return Vs. </a:t>
            </a:r>
            <a:r>
              <a:rPr lang="en-US" dirty="0" err="1" smtClean="0">
                <a:solidFill>
                  <a:schemeClr val="tx2">
                    <a:satMod val="200000"/>
                  </a:schemeClr>
                </a:solidFill>
                <a:latin typeface="Arial" pitchFamily="34" charset="0"/>
                <a:cs typeface="Arial" pitchFamily="34" charset="0"/>
              </a:rPr>
              <a:t>S&amp;p</a:t>
            </a:r>
            <a:r>
              <a:rPr lang="en-US" dirty="0" smtClean="0">
                <a:solidFill>
                  <a:schemeClr val="tx2">
                    <a:satMod val="200000"/>
                  </a:schemeClr>
                </a:solidFill>
                <a:latin typeface="Arial" pitchFamily="34" charset="0"/>
                <a:cs typeface="Arial" pitchFamily="34" charset="0"/>
              </a:rPr>
              <a:t>/TSX</a:t>
            </a:r>
            <a:endParaRPr lang="en-CA" dirty="0">
              <a:solidFill>
                <a:schemeClr val="tx2">
                  <a:satMod val="200000"/>
                </a:schemeClr>
              </a:solidFill>
              <a:latin typeface="Arial" pitchFamily="34" charset="0"/>
              <a:cs typeface="Arial" pitchFamily="34" charset="0"/>
            </a:endParaRPr>
          </a:p>
        </p:txBody>
      </p:sp>
      <p:pic>
        <p:nvPicPr>
          <p:cNvPr id="117762" name="Picture 3"/>
          <p:cNvPicPr>
            <a:picLocks noChangeAspect="1" noChangeArrowheads="1"/>
          </p:cNvPicPr>
          <p:nvPr/>
        </p:nvPicPr>
        <p:blipFill>
          <a:blip r:embed="rId2" cstate="print"/>
          <a:srcRect/>
          <a:stretch>
            <a:fillRect/>
          </a:stretch>
        </p:blipFill>
        <p:spPr bwMode="auto">
          <a:xfrm>
            <a:off x="1600200" y="2095500"/>
            <a:ext cx="6200775" cy="3944938"/>
          </a:xfrm>
          <a:prstGeom prst="rect">
            <a:avLst/>
          </a:prstGeom>
          <a:noFill/>
          <a:ln w="9525">
            <a:noFill/>
            <a:miter lim="800000"/>
            <a:headEnd/>
            <a:tailEnd/>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609600"/>
            <a:ext cx="7086600" cy="990600"/>
          </a:xfrm>
        </p:spPr>
        <p:txBody>
          <a:bodyPr/>
          <a:lstStyle/>
          <a:p>
            <a:pPr algn="ctr" fontAlgn="auto">
              <a:spcAft>
                <a:spcPts val="0"/>
              </a:spcAft>
              <a:defRPr/>
            </a:pPr>
            <a:r>
              <a:rPr lang="en-US" cap="none" dirty="0" smtClean="0">
                <a:solidFill>
                  <a:schemeClr val="tx2">
                    <a:satMod val="200000"/>
                  </a:schemeClr>
                </a:solidFill>
                <a:latin typeface="Arial" pitchFamily="34" charset="0"/>
                <a:cs typeface="Arial" pitchFamily="34" charset="0"/>
              </a:rPr>
              <a:t>5- Yr Return Vs. </a:t>
            </a:r>
            <a:r>
              <a:rPr lang="en-US" dirty="0" smtClean="0">
                <a:solidFill>
                  <a:schemeClr val="tx2">
                    <a:satMod val="200000"/>
                  </a:schemeClr>
                </a:solidFill>
                <a:latin typeface="Arial" pitchFamily="34" charset="0"/>
                <a:cs typeface="Arial" pitchFamily="34" charset="0"/>
              </a:rPr>
              <a:t>TTMN-I</a:t>
            </a:r>
            <a:endParaRPr lang="en-CA" dirty="0">
              <a:solidFill>
                <a:schemeClr val="tx2">
                  <a:satMod val="200000"/>
                </a:schemeClr>
              </a:solidFill>
              <a:latin typeface="Arial" pitchFamily="34" charset="0"/>
              <a:cs typeface="Arial" pitchFamily="34" charset="0"/>
            </a:endParaRPr>
          </a:p>
        </p:txBody>
      </p:sp>
      <p:pic>
        <p:nvPicPr>
          <p:cNvPr id="118786" name="Picture 2"/>
          <p:cNvPicPr>
            <a:picLocks noChangeAspect="1" noChangeArrowheads="1"/>
          </p:cNvPicPr>
          <p:nvPr/>
        </p:nvPicPr>
        <p:blipFill>
          <a:blip r:embed="rId2" cstate="print"/>
          <a:srcRect/>
          <a:stretch>
            <a:fillRect/>
          </a:stretch>
        </p:blipFill>
        <p:spPr bwMode="auto">
          <a:xfrm>
            <a:off x="1600200" y="2057400"/>
            <a:ext cx="6243638" cy="3962400"/>
          </a:xfrm>
          <a:prstGeom prst="rect">
            <a:avLst/>
          </a:prstGeom>
          <a:noFill/>
          <a:ln w="9525">
            <a:noFill/>
            <a:miter lim="800000"/>
            <a:headEnd/>
            <a:tailEnd/>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0"/>
            <a:ext cx="8077200" cy="990600"/>
          </a:xfrm>
        </p:spPr>
        <p:txBody>
          <a:bodyPr/>
          <a:lstStyle/>
          <a:p>
            <a:pPr algn="ctr" fontAlgn="auto">
              <a:spcAft>
                <a:spcPts val="0"/>
              </a:spcAft>
              <a:defRPr/>
            </a:pPr>
            <a:r>
              <a:rPr lang="en-US" cap="none" dirty="0" smtClean="0">
                <a:solidFill>
                  <a:schemeClr val="tx2">
                    <a:satMod val="200000"/>
                  </a:schemeClr>
                </a:solidFill>
                <a:latin typeface="Arial" pitchFamily="34" charset="0"/>
                <a:cs typeface="Arial" pitchFamily="34" charset="0"/>
              </a:rPr>
              <a:t>5- Yr Return Vs. Price Of Copper</a:t>
            </a:r>
            <a:endParaRPr lang="en-CA" cap="none" dirty="0">
              <a:solidFill>
                <a:schemeClr val="tx2">
                  <a:satMod val="200000"/>
                </a:schemeClr>
              </a:solidFill>
              <a:latin typeface="Arial" pitchFamily="34" charset="0"/>
              <a:cs typeface="Arial" pitchFamily="34" charset="0"/>
            </a:endParaRPr>
          </a:p>
        </p:txBody>
      </p:sp>
      <p:pic>
        <p:nvPicPr>
          <p:cNvPr id="119810" name="Picture 2"/>
          <p:cNvPicPr>
            <a:picLocks noChangeAspect="1" noChangeArrowheads="1"/>
          </p:cNvPicPr>
          <p:nvPr/>
        </p:nvPicPr>
        <p:blipFill>
          <a:blip r:embed="rId2" cstate="print"/>
          <a:srcRect/>
          <a:stretch>
            <a:fillRect/>
          </a:stretch>
        </p:blipFill>
        <p:spPr bwMode="auto">
          <a:xfrm>
            <a:off x="1371600" y="2133600"/>
            <a:ext cx="6553200" cy="4154488"/>
          </a:xfrm>
          <a:prstGeom prst="rect">
            <a:avLst/>
          </a:prstGeom>
          <a:noFill/>
          <a:ln w="9525">
            <a:noFill/>
            <a:miter lim="800000"/>
            <a:headEnd/>
            <a:tailEnd/>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457200"/>
            <a:ext cx="7543800" cy="990600"/>
          </a:xfrm>
        </p:spPr>
        <p:txBody>
          <a:bodyPr/>
          <a:lstStyle/>
          <a:p>
            <a:pPr algn="ctr" fontAlgn="auto">
              <a:spcAft>
                <a:spcPts val="0"/>
              </a:spcAft>
              <a:defRPr/>
            </a:pPr>
            <a:r>
              <a:rPr lang="en-US" cap="none" dirty="0" smtClean="0">
                <a:solidFill>
                  <a:schemeClr val="tx2">
                    <a:satMod val="200000"/>
                  </a:schemeClr>
                </a:solidFill>
                <a:latin typeface="Arial" pitchFamily="34" charset="0"/>
                <a:cs typeface="Arial" pitchFamily="34" charset="0"/>
              </a:rPr>
              <a:t>5- Yr Return Vs. NYMEX Spec Coal MNTH</a:t>
            </a:r>
            <a:endParaRPr lang="en-CA" cap="none" dirty="0">
              <a:solidFill>
                <a:schemeClr val="tx2">
                  <a:satMod val="200000"/>
                </a:schemeClr>
              </a:solidFill>
              <a:latin typeface="Arial" pitchFamily="34" charset="0"/>
              <a:cs typeface="Arial" pitchFamily="34" charset="0"/>
            </a:endParaRPr>
          </a:p>
        </p:txBody>
      </p:sp>
      <p:pic>
        <p:nvPicPr>
          <p:cNvPr id="120834" name="Picture 2"/>
          <p:cNvPicPr>
            <a:picLocks noChangeAspect="1" noChangeArrowheads="1"/>
          </p:cNvPicPr>
          <p:nvPr/>
        </p:nvPicPr>
        <p:blipFill>
          <a:blip r:embed="rId3" cstate="print"/>
          <a:srcRect/>
          <a:stretch>
            <a:fillRect/>
          </a:stretch>
        </p:blipFill>
        <p:spPr bwMode="auto">
          <a:xfrm>
            <a:off x="1600200" y="1981200"/>
            <a:ext cx="6248400" cy="4486275"/>
          </a:xfrm>
          <a:prstGeom prst="rect">
            <a:avLst/>
          </a:prstGeom>
          <a:noFill/>
          <a:ln w="9525">
            <a:noFill/>
            <a:miter lim="800000"/>
            <a:headEnd/>
            <a:tailEnd/>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fontAlgn="auto">
              <a:spcAft>
                <a:spcPts val="0"/>
              </a:spcAft>
              <a:defRPr/>
            </a:pPr>
            <a:r>
              <a:rPr lang="en-US" b="1" dirty="0" smtClean="0">
                <a:solidFill>
                  <a:schemeClr val="tx2">
                    <a:satMod val="200000"/>
                  </a:schemeClr>
                </a:solidFill>
                <a:latin typeface="Arial" pitchFamily="34" charset="0"/>
                <a:cs typeface="Arial" pitchFamily="34" charset="0"/>
              </a:rPr>
              <a:t>Shareholders’ Equity</a:t>
            </a:r>
            <a:endParaRPr lang="en-US" b="1" dirty="0">
              <a:solidFill>
                <a:schemeClr val="tx2">
                  <a:satMod val="200000"/>
                </a:schemeClr>
              </a:solidFill>
              <a:latin typeface="Arial" pitchFamily="34" charset="0"/>
              <a:cs typeface="Arial" pitchFamily="34" charset="0"/>
            </a:endParaRPr>
          </a:p>
        </p:txBody>
      </p:sp>
      <p:sp>
        <p:nvSpPr>
          <p:cNvPr id="122882" name="Content Placeholder 2"/>
          <p:cNvSpPr>
            <a:spLocks noGrp="1"/>
          </p:cNvSpPr>
          <p:nvPr>
            <p:ph idx="1"/>
          </p:nvPr>
        </p:nvSpPr>
        <p:spPr/>
        <p:txBody>
          <a:bodyPr/>
          <a:lstStyle/>
          <a:p>
            <a:r>
              <a:rPr lang="en-US" u="sng" dirty="0" smtClean="0">
                <a:latin typeface="Arial" charset="0"/>
                <a:cs typeface="Arial" charset="0"/>
              </a:rPr>
              <a:t>Brief Overview</a:t>
            </a:r>
          </a:p>
          <a:p>
            <a:endParaRPr lang="en-US" dirty="0" smtClean="0">
              <a:latin typeface="Arial" charset="0"/>
              <a:cs typeface="Arial" charset="0"/>
            </a:endParaRPr>
          </a:p>
          <a:p>
            <a:pPr lvl="1"/>
            <a:r>
              <a:rPr lang="en-US" sz="1800" i="1" dirty="0" smtClean="0">
                <a:latin typeface="Arial" charset="0"/>
                <a:cs typeface="Arial" charset="0"/>
              </a:rPr>
              <a:t>Authorized share capital</a:t>
            </a:r>
            <a:r>
              <a:rPr lang="en-US" sz="1800" dirty="0" smtClean="0">
                <a:latin typeface="Arial" charset="0"/>
                <a:cs typeface="Arial" charset="0"/>
              </a:rPr>
              <a:t>: unlimited Class A common shares, unlimited Class B subordinate voting shares, and unlimited preferred shares, all without par value.</a:t>
            </a:r>
          </a:p>
          <a:p>
            <a:pPr lvl="2"/>
            <a:r>
              <a:rPr lang="en-US" sz="1800" dirty="0" smtClean="0">
                <a:latin typeface="Arial" charset="0"/>
                <a:cs typeface="Arial" charset="0"/>
              </a:rPr>
              <a:t>Class A </a:t>
            </a:r>
            <a:r>
              <a:rPr lang="en-US" sz="1800" dirty="0" smtClean="0">
                <a:latin typeface="Arial" charset="0"/>
                <a:cs typeface="Arial" charset="0"/>
                <a:sym typeface="Wingdings" pitchFamily="2" charset="2"/>
              </a:rPr>
              <a:t> 100 votes per share; convertible into Class B shares.</a:t>
            </a:r>
          </a:p>
          <a:p>
            <a:pPr lvl="2"/>
            <a:r>
              <a:rPr lang="en-US" sz="1800" dirty="0" smtClean="0">
                <a:latin typeface="Arial" charset="0"/>
                <a:cs typeface="Arial" charset="0"/>
                <a:sym typeface="Wingdings" pitchFamily="2" charset="2"/>
              </a:rPr>
              <a:t>Class B  1 vote per share</a:t>
            </a:r>
          </a:p>
          <a:p>
            <a:pPr lvl="2"/>
            <a:r>
              <a:rPr lang="en-US" sz="1800" dirty="0" smtClean="0">
                <a:latin typeface="Arial" charset="0"/>
                <a:cs typeface="Arial" charset="0"/>
              </a:rPr>
              <a:t>Dual class share structure allows the </a:t>
            </a:r>
            <a:r>
              <a:rPr lang="en-US" sz="1800" dirty="0" err="1" smtClean="0">
                <a:latin typeface="Arial" charset="0"/>
                <a:cs typeface="Arial" charset="0"/>
              </a:rPr>
              <a:t>Keevil</a:t>
            </a:r>
            <a:r>
              <a:rPr lang="en-US" sz="1800" dirty="0" smtClean="0">
                <a:latin typeface="Arial" charset="0"/>
                <a:cs typeface="Arial" charset="0"/>
              </a:rPr>
              <a:t> family to keep control of the company.</a:t>
            </a:r>
            <a:endParaRPr lang="en-US" sz="1800" dirty="0" smtClean="0">
              <a:latin typeface="Arial" charset="0"/>
              <a:cs typeface="Arial" charset="0"/>
              <a:sym typeface="Wingdings" pitchFamily="2" charset="2"/>
            </a:endParaRPr>
          </a:p>
          <a:p>
            <a:pPr lvl="2"/>
            <a:endParaRPr lang="en-US" dirty="0" smtClean="0">
              <a:latin typeface="Arial" charset="0"/>
              <a:cs typeface="Arial" charset="0"/>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fontAlgn="auto">
              <a:spcAft>
                <a:spcPts val="0"/>
              </a:spcAft>
              <a:defRPr/>
            </a:pPr>
            <a:r>
              <a:rPr lang="en-US" b="1" dirty="0" smtClean="0">
                <a:solidFill>
                  <a:schemeClr val="tx2">
                    <a:satMod val="200000"/>
                  </a:schemeClr>
                </a:solidFill>
                <a:latin typeface="Arial" pitchFamily="34" charset="0"/>
                <a:cs typeface="Arial" pitchFamily="34" charset="0"/>
              </a:rPr>
              <a:t>Shareholders’ Equity</a:t>
            </a:r>
            <a:endParaRPr lang="en-US" b="1" dirty="0">
              <a:solidFill>
                <a:schemeClr val="tx2">
                  <a:satMod val="200000"/>
                </a:schemeClr>
              </a:solidFill>
              <a:latin typeface="Arial" pitchFamily="34" charset="0"/>
              <a:cs typeface="Arial" pitchFamily="34" charset="0"/>
            </a:endParaRPr>
          </a:p>
        </p:txBody>
      </p:sp>
      <p:sp>
        <p:nvSpPr>
          <p:cNvPr id="5" name="Content Placeholder 4"/>
          <p:cNvSpPr>
            <a:spLocks noGrp="1"/>
          </p:cNvSpPr>
          <p:nvPr>
            <p:ph idx="1"/>
          </p:nvPr>
        </p:nvSpPr>
        <p:spPr/>
        <p:txBody>
          <a:bodyPr>
            <a:normAutofit lnSpcReduction="10000"/>
          </a:bodyPr>
          <a:lstStyle/>
          <a:p>
            <a:pPr marL="411480" fontAlgn="auto">
              <a:spcAft>
                <a:spcPts val="0"/>
              </a:spcAft>
              <a:buFont typeface="Wingdings"/>
              <a:buChar char=""/>
              <a:defRPr/>
            </a:pPr>
            <a:endParaRPr lang="en-US" dirty="0" smtClean="0"/>
          </a:p>
          <a:p>
            <a:pPr marL="411480" fontAlgn="auto">
              <a:spcAft>
                <a:spcPts val="0"/>
              </a:spcAft>
              <a:buFont typeface="Wingdings"/>
              <a:buChar char=""/>
              <a:defRPr/>
            </a:pPr>
            <a:endParaRPr lang="en-US" dirty="0" smtClean="0"/>
          </a:p>
          <a:p>
            <a:pPr marL="411480" fontAlgn="auto">
              <a:spcAft>
                <a:spcPts val="0"/>
              </a:spcAft>
              <a:buFont typeface="Wingdings"/>
              <a:buChar char=""/>
              <a:defRPr/>
            </a:pPr>
            <a:endParaRPr lang="en-US" dirty="0" smtClean="0"/>
          </a:p>
          <a:p>
            <a:pPr marL="411480" fontAlgn="auto">
              <a:spcAft>
                <a:spcPts val="0"/>
              </a:spcAft>
              <a:buFont typeface="Wingdings"/>
              <a:buChar char=""/>
              <a:defRPr/>
            </a:pPr>
            <a:endParaRPr lang="en-US" dirty="0" smtClean="0"/>
          </a:p>
          <a:p>
            <a:pPr marL="411480" fontAlgn="auto">
              <a:spcAft>
                <a:spcPts val="0"/>
              </a:spcAft>
              <a:buFont typeface="Wingdings"/>
              <a:buChar char=""/>
              <a:defRPr/>
            </a:pPr>
            <a:endParaRPr lang="en-US" dirty="0" smtClean="0"/>
          </a:p>
          <a:p>
            <a:pPr marL="411480" fontAlgn="auto">
              <a:spcAft>
                <a:spcPts val="0"/>
              </a:spcAft>
              <a:buFont typeface="Wingdings"/>
              <a:buChar char=""/>
              <a:defRPr/>
            </a:pPr>
            <a:endParaRPr lang="en-US" sz="1800" dirty="0" smtClean="0">
              <a:latin typeface="Arial" pitchFamily="34" charset="0"/>
              <a:cs typeface="Arial" pitchFamily="34" charset="0"/>
            </a:endParaRPr>
          </a:p>
          <a:p>
            <a:pPr marL="411480" fontAlgn="auto">
              <a:spcAft>
                <a:spcPts val="0"/>
              </a:spcAft>
              <a:buFont typeface="Wingdings"/>
              <a:buChar char=""/>
              <a:defRPr/>
            </a:pPr>
            <a:r>
              <a:rPr lang="en-US" sz="1800" dirty="0" smtClean="0">
                <a:latin typeface="Arial" pitchFamily="34" charset="0"/>
                <a:cs typeface="Arial" pitchFamily="34" charset="0"/>
              </a:rPr>
              <a:t>Share split in 2007</a:t>
            </a:r>
          </a:p>
          <a:p>
            <a:pPr marL="411480" fontAlgn="auto">
              <a:spcAft>
                <a:spcPts val="0"/>
              </a:spcAft>
              <a:buFont typeface="Wingdings"/>
              <a:buChar char=""/>
              <a:defRPr/>
            </a:pPr>
            <a:r>
              <a:rPr lang="en-US" sz="1800" dirty="0" smtClean="0">
                <a:latin typeface="Arial" pitchFamily="34" charset="0"/>
                <a:cs typeface="Arial" pitchFamily="34" charset="0"/>
              </a:rPr>
              <a:t>Private placement of Class B shares to China Investment Corporation in 2009</a:t>
            </a:r>
          </a:p>
          <a:p>
            <a:pPr marL="740664" lvl="1" fontAlgn="auto">
              <a:spcAft>
                <a:spcPts val="0"/>
              </a:spcAft>
              <a:buFont typeface="Wingdings"/>
              <a:buChar char=""/>
              <a:defRPr/>
            </a:pPr>
            <a:r>
              <a:rPr lang="en-US" sz="1800" dirty="0" smtClean="0">
                <a:latin typeface="Arial" pitchFamily="34" charset="0"/>
                <a:cs typeface="Arial" pitchFamily="34" charset="0"/>
              </a:rPr>
              <a:t>Issued approximately 101.3 million shares for this purpose; proceeds = roughly $1.5b</a:t>
            </a:r>
          </a:p>
        </p:txBody>
      </p:sp>
      <p:pic>
        <p:nvPicPr>
          <p:cNvPr id="123907" name="Picture 5"/>
          <p:cNvPicPr>
            <a:picLocks noChangeAspect="1" noChangeArrowheads="1"/>
          </p:cNvPicPr>
          <p:nvPr/>
        </p:nvPicPr>
        <p:blipFill>
          <a:blip r:embed="rId2" cstate="print"/>
          <a:srcRect/>
          <a:stretch>
            <a:fillRect/>
          </a:stretch>
        </p:blipFill>
        <p:spPr bwMode="auto">
          <a:xfrm>
            <a:off x="895350" y="1600200"/>
            <a:ext cx="7715250" cy="2905125"/>
          </a:xfrm>
          <a:prstGeom prst="rect">
            <a:avLst/>
          </a:prstGeom>
          <a:noFill/>
          <a:ln w="9525">
            <a:noFill/>
            <a:miter lim="800000"/>
            <a:headEnd/>
            <a:tailEnd/>
          </a:ln>
        </p:spPr>
      </p:pic>
      <p:sp>
        <p:nvSpPr>
          <p:cNvPr id="6" name="Rounded Rectangle 5"/>
          <p:cNvSpPr/>
          <p:nvPr/>
        </p:nvSpPr>
        <p:spPr>
          <a:xfrm>
            <a:off x="914400" y="2362200"/>
            <a:ext cx="7620000" cy="152400"/>
          </a:xfrm>
          <a:prstGeom prst="round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ounded Rectangle 6"/>
          <p:cNvSpPr/>
          <p:nvPr/>
        </p:nvSpPr>
        <p:spPr>
          <a:xfrm>
            <a:off x="990600" y="3962400"/>
            <a:ext cx="7543800" cy="152400"/>
          </a:xfrm>
          <a:prstGeom prst="round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895600"/>
            <a:ext cx="7772400" cy="914400"/>
          </a:xfrm>
        </p:spPr>
        <p:txBody>
          <a:bodyPr/>
          <a:lstStyle/>
          <a:p>
            <a:pPr algn="ctr" fontAlgn="auto">
              <a:spcAft>
                <a:spcPts val="0"/>
              </a:spcAft>
              <a:defRPr/>
            </a:pPr>
            <a:r>
              <a:rPr lang="en-US" dirty="0" smtClean="0">
                <a:solidFill>
                  <a:schemeClr val="tx2">
                    <a:satMod val="200000"/>
                  </a:schemeClr>
                </a:solidFill>
                <a:latin typeface="Arial" pitchFamily="34" charset="0"/>
                <a:cs typeface="Arial" pitchFamily="34" charset="0"/>
              </a:rPr>
              <a:t>Company Details </a:t>
            </a:r>
            <a:endParaRPr lang="en-US" dirty="0">
              <a:solidFill>
                <a:schemeClr val="tx2">
                  <a:satMod val="200000"/>
                </a:schemeClr>
              </a:solidFill>
              <a:latin typeface="Arial" pitchFamily="34" charset="0"/>
              <a:cs typeface="Arial" pitchFamily="34"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533400"/>
            <a:ext cx="6858000" cy="990600"/>
          </a:xfrm>
        </p:spPr>
        <p:txBody>
          <a:bodyPr/>
          <a:lstStyle/>
          <a:p>
            <a:pPr algn="ctr" fontAlgn="auto">
              <a:spcAft>
                <a:spcPts val="0"/>
              </a:spcAft>
              <a:defRPr/>
            </a:pPr>
            <a:r>
              <a:rPr lang="en-US" cap="none" dirty="0" smtClean="0">
                <a:solidFill>
                  <a:schemeClr val="tx2">
                    <a:satMod val="200000"/>
                  </a:schemeClr>
                </a:solidFill>
                <a:latin typeface="Arial" pitchFamily="34" charset="0"/>
                <a:cs typeface="Arial" pitchFamily="34" charset="0"/>
              </a:rPr>
              <a:t>Company History</a:t>
            </a:r>
            <a:endParaRPr lang="en-CA" cap="none" dirty="0">
              <a:solidFill>
                <a:schemeClr val="tx2">
                  <a:satMod val="200000"/>
                </a:schemeClr>
              </a:solidFill>
              <a:latin typeface="Arial" pitchFamily="34" charset="0"/>
              <a:cs typeface="Arial" pitchFamily="34" charset="0"/>
            </a:endParaRPr>
          </a:p>
        </p:txBody>
      </p:sp>
      <p:sp>
        <p:nvSpPr>
          <p:cNvPr id="4" name="TextBox 3"/>
          <p:cNvSpPr txBox="1"/>
          <p:nvPr/>
        </p:nvSpPr>
        <p:spPr>
          <a:xfrm>
            <a:off x="685800" y="1752600"/>
            <a:ext cx="8305800" cy="4016375"/>
          </a:xfrm>
          <a:prstGeom prst="rect">
            <a:avLst/>
          </a:prstGeom>
          <a:noFill/>
        </p:spPr>
        <p:txBody>
          <a:bodyPr>
            <a:spAutoFit/>
          </a:bodyPr>
          <a:lstStyle/>
          <a:p>
            <a:pPr marL="228600" indent="-228600" fontAlgn="auto">
              <a:spcBef>
                <a:spcPts val="1800"/>
              </a:spcBef>
              <a:spcAft>
                <a:spcPts val="0"/>
              </a:spcAft>
              <a:buClr>
                <a:schemeClr val="accent1"/>
              </a:buClr>
              <a:buSzPct val="130000"/>
              <a:defRPr/>
            </a:pPr>
            <a:endParaRPr lang="en-US" dirty="0">
              <a:latin typeface="Arial" pitchFamily="34" charset="0"/>
              <a:cs typeface="Arial" pitchFamily="34" charset="0"/>
            </a:endParaRPr>
          </a:p>
          <a:p>
            <a:pPr marL="228600" indent="-228600" fontAlgn="auto">
              <a:spcBef>
                <a:spcPts val="1800"/>
              </a:spcBef>
              <a:spcAft>
                <a:spcPts val="0"/>
              </a:spcAft>
              <a:buClr>
                <a:schemeClr val="accent1"/>
              </a:buClr>
              <a:buSzPct val="130000"/>
              <a:buFont typeface="Arial" pitchFamily="34" charset="0"/>
              <a:buChar char="•"/>
              <a:defRPr/>
            </a:pPr>
            <a:r>
              <a:rPr lang="en-US" dirty="0">
                <a:latin typeface="Arial" pitchFamily="34" charset="0"/>
                <a:cs typeface="Arial" pitchFamily="34" charset="0"/>
              </a:rPr>
              <a:t>Formerly known as </a:t>
            </a:r>
            <a:r>
              <a:rPr lang="en-US" dirty="0" err="1">
                <a:latin typeface="Arial" pitchFamily="34" charset="0"/>
                <a:cs typeface="Arial" pitchFamily="34" charset="0"/>
              </a:rPr>
              <a:t>Teck</a:t>
            </a:r>
            <a:r>
              <a:rPr lang="en-US" dirty="0">
                <a:latin typeface="Arial" pitchFamily="34" charset="0"/>
                <a:cs typeface="Arial" pitchFamily="34" charset="0"/>
              </a:rPr>
              <a:t> Cominco (changed to </a:t>
            </a:r>
            <a:r>
              <a:rPr lang="en-US" dirty="0" err="1">
                <a:latin typeface="Arial" pitchFamily="34" charset="0"/>
                <a:cs typeface="Arial" pitchFamily="34" charset="0"/>
              </a:rPr>
              <a:t>Teck</a:t>
            </a:r>
            <a:r>
              <a:rPr lang="en-US" dirty="0">
                <a:latin typeface="Arial" pitchFamily="34" charset="0"/>
                <a:cs typeface="Arial" pitchFamily="34" charset="0"/>
              </a:rPr>
              <a:t> Resources Ltd. in April of 2009)</a:t>
            </a:r>
          </a:p>
          <a:p>
            <a:pPr marL="685800" lvl="1" indent="-228600" fontAlgn="auto">
              <a:spcBef>
                <a:spcPts val="1800"/>
              </a:spcBef>
              <a:spcAft>
                <a:spcPts val="0"/>
              </a:spcAft>
              <a:buClr>
                <a:schemeClr val="accent1"/>
              </a:buClr>
              <a:buSzPct val="130000"/>
              <a:buFont typeface="Arial" pitchFamily="34" charset="0"/>
              <a:buChar char="•"/>
              <a:defRPr/>
            </a:pPr>
            <a:r>
              <a:rPr lang="en-US" dirty="0">
                <a:latin typeface="Arial" pitchFamily="34" charset="0"/>
                <a:cs typeface="Arial" pitchFamily="34" charset="0"/>
              </a:rPr>
              <a:t>Cominco started in 1906 as The Consolidated Mining and Smelting Company of Canada (became Cominco in 1966)</a:t>
            </a:r>
          </a:p>
          <a:p>
            <a:pPr marL="685800" lvl="1" indent="-228600" fontAlgn="auto">
              <a:spcBef>
                <a:spcPts val="1800"/>
              </a:spcBef>
              <a:spcAft>
                <a:spcPts val="0"/>
              </a:spcAft>
              <a:buClr>
                <a:schemeClr val="accent1"/>
              </a:buClr>
              <a:buSzPct val="130000"/>
              <a:buFont typeface="Arial" pitchFamily="34" charset="0"/>
              <a:buChar char="•"/>
              <a:defRPr/>
            </a:pPr>
            <a:r>
              <a:rPr lang="en-US" dirty="0" err="1">
                <a:latin typeface="Arial" pitchFamily="34" charset="0"/>
                <a:cs typeface="Arial" pitchFamily="34" charset="0"/>
              </a:rPr>
              <a:t>Teck</a:t>
            </a:r>
            <a:r>
              <a:rPr lang="en-US" dirty="0">
                <a:latin typeface="Arial" pitchFamily="34" charset="0"/>
                <a:cs typeface="Arial" pitchFamily="34" charset="0"/>
              </a:rPr>
              <a:t> started in 1913 as </a:t>
            </a:r>
            <a:r>
              <a:rPr lang="en-US" dirty="0" err="1">
                <a:latin typeface="Arial" pitchFamily="34" charset="0"/>
                <a:cs typeface="Arial" pitchFamily="34" charset="0"/>
              </a:rPr>
              <a:t>Teck</a:t>
            </a:r>
            <a:r>
              <a:rPr lang="en-US" dirty="0">
                <a:latin typeface="Arial" pitchFamily="34" charset="0"/>
                <a:cs typeface="Arial" pitchFamily="34" charset="0"/>
              </a:rPr>
              <a:t>-Hughes Gold Mines Limited</a:t>
            </a:r>
          </a:p>
          <a:p>
            <a:pPr marL="228600" indent="-228600" fontAlgn="auto">
              <a:spcBef>
                <a:spcPts val="1800"/>
              </a:spcBef>
              <a:spcAft>
                <a:spcPts val="0"/>
              </a:spcAft>
              <a:buClr>
                <a:schemeClr val="accent1"/>
              </a:buClr>
              <a:buSzPct val="130000"/>
              <a:buFont typeface="Arial" pitchFamily="34" charset="0"/>
              <a:buChar char="•"/>
              <a:defRPr/>
            </a:pPr>
            <a:endParaRPr lang="en-US" dirty="0">
              <a:latin typeface="Arial" pitchFamily="34" charset="0"/>
              <a:cs typeface="Arial" pitchFamily="34" charset="0"/>
            </a:endParaRPr>
          </a:p>
          <a:p>
            <a:pPr marL="228600" indent="-228600" fontAlgn="auto">
              <a:spcBef>
                <a:spcPts val="1800"/>
              </a:spcBef>
              <a:spcAft>
                <a:spcPts val="0"/>
              </a:spcAft>
              <a:buClr>
                <a:schemeClr val="accent1"/>
              </a:buClr>
              <a:buSzPct val="130000"/>
              <a:buFont typeface="Arial" pitchFamily="34" charset="0"/>
              <a:buChar char="•"/>
              <a:defRPr/>
            </a:pPr>
            <a:r>
              <a:rPr lang="en-US" dirty="0">
                <a:latin typeface="Arial" pitchFamily="34" charset="0"/>
                <a:cs typeface="Arial" pitchFamily="34" charset="0"/>
              </a:rPr>
              <a:t>Merger between </a:t>
            </a:r>
            <a:r>
              <a:rPr lang="en-US" dirty="0" err="1">
                <a:latin typeface="Arial" pitchFamily="34" charset="0"/>
                <a:cs typeface="Arial" pitchFamily="34" charset="0"/>
              </a:rPr>
              <a:t>Teck</a:t>
            </a:r>
            <a:r>
              <a:rPr lang="en-US" dirty="0">
                <a:latin typeface="Arial" pitchFamily="34" charset="0"/>
                <a:cs typeface="Arial" pitchFamily="34" charset="0"/>
              </a:rPr>
              <a:t> and Cominco occurred in July 2001</a:t>
            </a:r>
          </a:p>
          <a:p>
            <a:pPr fontAlgn="auto">
              <a:spcBef>
                <a:spcPts val="0"/>
              </a:spcBef>
              <a:spcAft>
                <a:spcPts val="0"/>
              </a:spcAft>
              <a:buFont typeface="Arial" pitchFamily="34" charset="0"/>
              <a:buChar char="•"/>
              <a:defRPr/>
            </a:pPr>
            <a:endParaRPr lang="en-US" dirty="0">
              <a:latin typeface="+mn-lt"/>
            </a:endParaRPr>
          </a:p>
          <a:p>
            <a:pPr fontAlgn="auto">
              <a:spcBef>
                <a:spcPts val="0"/>
              </a:spcBef>
              <a:spcAft>
                <a:spcPts val="0"/>
              </a:spcAft>
              <a:defRPr/>
            </a:pPr>
            <a:endParaRPr lang="en-US" dirty="0">
              <a:latin typeface="+mn-lt"/>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381000"/>
            <a:ext cx="6858000" cy="990600"/>
          </a:xfrm>
        </p:spPr>
        <p:txBody>
          <a:bodyPr>
            <a:normAutofit fontScale="90000"/>
          </a:bodyPr>
          <a:lstStyle/>
          <a:p>
            <a:pPr algn="ctr" fontAlgn="auto">
              <a:spcAft>
                <a:spcPts val="0"/>
              </a:spcAft>
              <a:defRPr/>
            </a:pPr>
            <a:r>
              <a:rPr lang="en-US" sz="4400" cap="none" dirty="0" smtClean="0">
                <a:solidFill>
                  <a:schemeClr val="tx2">
                    <a:satMod val="200000"/>
                  </a:schemeClr>
                </a:solidFill>
                <a:latin typeface="Arial" pitchFamily="34" charset="0"/>
                <a:cs typeface="Arial" pitchFamily="34" charset="0"/>
              </a:rPr>
              <a:t>Company Overview</a:t>
            </a:r>
            <a:r>
              <a:rPr lang="en-US" dirty="0" smtClean="0">
                <a:solidFill>
                  <a:schemeClr val="tx2">
                    <a:satMod val="200000"/>
                  </a:schemeClr>
                </a:solidFill>
              </a:rPr>
              <a:t/>
            </a:r>
            <a:br>
              <a:rPr lang="en-US" dirty="0" smtClean="0">
                <a:solidFill>
                  <a:schemeClr val="tx2">
                    <a:satMod val="200000"/>
                  </a:schemeClr>
                </a:solidFill>
              </a:rPr>
            </a:br>
            <a:endParaRPr lang="en-CA" dirty="0">
              <a:solidFill>
                <a:schemeClr val="tx2">
                  <a:satMod val="200000"/>
                </a:schemeClr>
              </a:solidFill>
            </a:endParaRPr>
          </a:p>
        </p:txBody>
      </p:sp>
      <p:sp>
        <p:nvSpPr>
          <p:cNvPr id="126978" name="TextBox 3"/>
          <p:cNvSpPr txBox="1">
            <a:spLocks noChangeArrowheads="1"/>
          </p:cNvSpPr>
          <p:nvPr/>
        </p:nvSpPr>
        <p:spPr bwMode="auto">
          <a:xfrm>
            <a:off x="838200" y="1066800"/>
            <a:ext cx="7924800" cy="5908675"/>
          </a:xfrm>
          <a:prstGeom prst="rect">
            <a:avLst/>
          </a:prstGeom>
          <a:noFill/>
          <a:ln w="9525">
            <a:noFill/>
            <a:miter lim="800000"/>
            <a:headEnd/>
            <a:tailEnd/>
          </a:ln>
        </p:spPr>
        <p:txBody>
          <a:bodyPr>
            <a:spAutoFit/>
          </a:bodyPr>
          <a:lstStyle/>
          <a:p>
            <a:pPr>
              <a:buFont typeface="Arial" charset="0"/>
              <a:buChar char="•"/>
            </a:pPr>
            <a:endParaRPr lang="en-US" dirty="0">
              <a:latin typeface="Corbel" pitchFamily="34" charset="0"/>
            </a:endParaRPr>
          </a:p>
          <a:p>
            <a:pPr>
              <a:buFont typeface="Arial" charset="0"/>
              <a:buChar char="•"/>
            </a:pPr>
            <a:endParaRPr lang="en-US" dirty="0">
              <a:cs typeface="Arial" charset="0"/>
            </a:endParaRPr>
          </a:p>
          <a:p>
            <a:pPr>
              <a:buFont typeface="Arial" charset="0"/>
              <a:buChar char="•"/>
            </a:pPr>
            <a:r>
              <a:rPr lang="en-US" dirty="0">
                <a:cs typeface="Arial" charset="0"/>
              </a:rPr>
              <a:t>Largest diversified mining, mineral processing, and metallurgical company in Canada</a:t>
            </a:r>
          </a:p>
          <a:p>
            <a:pPr>
              <a:buFont typeface="Arial" charset="0"/>
              <a:buChar char="•"/>
            </a:pPr>
            <a:endParaRPr lang="en-US" dirty="0">
              <a:cs typeface="Arial" charset="0"/>
            </a:endParaRPr>
          </a:p>
          <a:p>
            <a:pPr>
              <a:buFont typeface="Arial" charset="0"/>
              <a:buChar char="•"/>
            </a:pPr>
            <a:r>
              <a:rPr lang="en-US" dirty="0">
                <a:cs typeface="Arial" charset="0"/>
              </a:rPr>
              <a:t>Owns or has an interest in 13 mines, located in Canada, the U.S., Chile, and Peru.</a:t>
            </a:r>
          </a:p>
          <a:p>
            <a:pPr>
              <a:buFont typeface="Arial" charset="0"/>
              <a:buChar char="•"/>
            </a:pPr>
            <a:endParaRPr lang="en-US" dirty="0">
              <a:cs typeface="Arial" charset="0"/>
            </a:endParaRPr>
          </a:p>
          <a:p>
            <a:pPr>
              <a:buFont typeface="Arial" charset="0"/>
              <a:buChar char="•"/>
            </a:pPr>
            <a:r>
              <a:rPr lang="en-US" dirty="0">
                <a:cs typeface="Arial" charset="0"/>
              </a:rPr>
              <a:t>Runs one metallurgical complex in Canada</a:t>
            </a:r>
          </a:p>
          <a:p>
            <a:pPr>
              <a:buFont typeface="Arial" charset="0"/>
              <a:buChar char="•"/>
            </a:pPr>
            <a:endParaRPr lang="en-US" dirty="0">
              <a:cs typeface="Arial" charset="0"/>
            </a:endParaRPr>
          </a:p>
          <a:p>
            <a:pPr>
              <a:buFont typeface="Arial" charset="0"/>
              <a:buChar char="•"/>
            </a:pPr>
            <a:r>
              <a:rPr lang="en-US" dirty="0">
                <a:cs typeface="Arial" charset="0"/>
              </a:rPr>
              <a:t>Headquartered in Vancouver, B.C.</a:t>
            </a:r>
          </a:p>
          <a:p>
            <a:pPr>
              <a:buFont typeface="Arial" charset="0"/>
              <a:buChar char="•"/>
            </a:pPr>
            <a:endParaRPr lang="en-US" dirty="0">
              <a:cs typeface="Arial" charset="0"/>
            </a:endParaRPr>
          </a:p>
          <a:p>
            <a:pPr>
              <a:buFont typeface="Arial" charset="0"/>
              <a:buChar char="•"/>
            </a:pPr>
            <a:r>
              <a:rPr lang="en-US" dirty="0">
                <a:cs typeface="Arial" charset="0"/>
              </a:rPr>
              <a:t>Production focused on cooper, zinc, coal, molybdenum and specialty metals</a:t>
            </a:r>
          </a:p>
          <a:p>
            <a:pPr>
              <a:buFont typeface="Arial" charset="0"/>
              <a:buChar char="•"/>
            </a:pPr>
            <a:endParaRPr lang="en-US" dirty="0">
              <a:cs typeface="Arial" charset="0"/>
            </a:endParaRPr>
          </a:p>
          <a:p>
            <a:pPr>
              <a:buFont typeface="Arial" charset="0"/>
              <a:buChar char="•"/>
            </a:pPr>
            <a:r>
              <a:rPr lang="en-US" dirty="0">
                <a:cs typeface="Arial" charset="0"/>
              </a:rPr>
              <a:t>Also hold interests in oil sands development assets</a:t>
            </a:r>
          </a:p>
          <a:p>
            <a:pPr>
              <a:buFont typeface="Arial" charset="0"/>
              <a:buChar char="•"/>
            </a:pPr>
            <a:endParaRPr lang="en-US" dirty="0">
              <a:cs typeface="Arial" charset="0"/>
            </a:endParaRPr>
          </a:p>
          <a:p>
            <a:pPr>
              <a:buFont typeface="Arial" charset="0"/>
              <a:buChar char="•"/>
            </a:pPr>
            <a:endParaRPr lang="en-US" dirty="0">
              <a:cs typeface="Arial" charset="0"/>
            </a:endParaRPr>
          </a:p>
          <a:p>
            <a:pPr>
              <a:buFont typeface="Arial" charset="0"/>
              <a:buChar char="•"/>
            </a:pPr>
            <a:endParaRPr lang="en-US" dirty="0">
              <a:latin typeface="Corbel" pitchFamily="34" charset="0"/>
            </a:endParaRPr>
          </a:p>
          <a:p>
            <a:pPr>
              <a:buFont typeface="Arial" charset="0"/>
              <a:buChar char="•"/>
            </a:pPr>
            <a:endParaRPr lang="en-US" dirty="0">
              <a:latin typeface="Corbel" pitchFamily="34" charset="0"/>
            </a:endParaRPr>
          </a:p>
          <a:p>
            <a:pPr>
              <a:buFont typeface="Arial" charset="0"/>
              <a:buChar char="•"/>
            </a:pPr>
            <a:endParaRPr lang="en-US" dirty="0">
              <a:latin typeface="Corbel" pitchFamily="34"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895600"/>
            <a:ext cx="7772400" cy="914400"/>
          </a:xfrm>
        </p:spPr>
        <p:txBody>
          <a:bodyPr/>
          <a:lstStyle/>
          <a:p>
            <a:pPr algn="ctr" fontAlgn="auto">
              <a:spcAft>
                <a:spcPts val="0"/>
              </a:spcAft>
              <a:defRPr/>
            </a:pPr>
            <a:r>
              <a:rPr lang="en-US" b="1" dirty="0" smtClean="0">
                <a:solidFill>
                  <a:schemeClr val="tx2">
                    <a:satMod val="200000"/>
                  </a:schemeClr>
                </a:solidFill>
                <a:latin typeface="Arial" pitchFamily="34" charset="0"/>
                <a:cs typeface="Arial" pitchFamily="34" charset="0"/>
              </a:rPr>
              <a:t>Management</a:t>
            </a:r>
            <a:r>
              <a:rPr lang="en-US" dirty="0" smtClean="0">
                <a:solidFill>
                  <a:schemeClr val="tx2">
                    <a:satMod val="200000"/>
                  </a:schemeClr>
                </a:solidFill>
                <a:latin typeface="Arial" pitchFamily="34" charset="0"/>
                <a:cs typeface="Arial" pitchFamily="34" charset="0"/>
              </a:rPr>
              <a:t> </a:t>
            </a:r>
            <a:endParaRPr lang="en-US" dirty="0">
              <a:solidFill>
                <a:schemeClr val="tx2">
                  <a:satMod val="200000"/>
                </a:schemeClr>
              </a:solidFill>
              <a:latin typeface="Arial" pitchFamily="34" charset="0"/>
              <a:cs typeface="Arial" pitchFamily="34" charset="0"/>
            </a:endParaRP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1667</TotalTime>
  <Words>5434</Words>
  <Application>Microsoft Office PowerPoint</Application>
  <PresentationFormat>On-screen Show (4:3)</PresentationFormat>
  <Paragraphs>935</Paragraphs>
  <Slides>165</Slides>
  <Notes>40</Notes>
  <HiddenSlides>0</HiddenSlides>
  <MMClips>0</MMClips>
  <ScaleCrop>false</ScaleCrop>
  <HeadingPairs>
    <vt:vector size="4" baseType="variant">
      <vt:variant>
        <vt:lpstr>Theme</vt:lpstr>
      </vt:variant>
      <vt:variant>
        <vt:i4>1</vt:i4>
      </vt:variant>
      <vt:variant>
        <vt:lpstr>Slide Titles</vt:lpstr>
      </vt:variant>
      <vt:variant>
        <vt:i4>165</vt:i4>
      </vt:variant>
    </vt:vector>
  </HeadingPairs>
  <TitlesOfParts>
    <vt:vector size="166" baseType="lpstr">
      <vt:lpstr>Metro</vt:lpstr>
      <vt:lpstr>Canadian Minerals and Materials</vt:lpstr>
      <vt:lpstr>Slide 2</vt:lpstr>
      <vt:lpstr>Industry Overview: Canadian Materials and Metals </vt:lpstr>
      <vt:lpstr>Industry Characteristics </vt:lpstr>
      <vt:lpstr>Industry Characteristics: Types of Mining </vt:lpstr>
      <vt:lpstr>Surface Mining </vt:lpstr>
      <vt:lpstr>Open Pit Mining</vt:lpstr>
      <vt:lpstr>Underground Shaft Mining</vt:lpstr>
      <vt:lpstr>Solution Mining</vt:lpstr>
      <vt:lpstr>Industry Overview</vt:lpstr>
      <vt:lpstr>Main Minerals produced in Canada </vt:lpstr>
      <vt:lpstr>Main Cost and Revenue Drivers</vt:lpstr>
      <vt:lpstr>Important Terminology</vt:lpstr>
      <vt:lpstr>Slide 14</vt:lpstr>
      <vt:lpstr>Uranium </vt:lpstr>
      <vt:lpstr>About Uranium </vt:lpstr>
      <vt:lpstr>Major Uranium Producers</vt:lpstr>
      <vt:lpstr>Mining Uranium</vt:lpstr>
      <vt:lpstr>Uranium Price</vt:lpstr>
      <vt:lpstr>World Reserves</vt:lpstr>
      <vt:lpstr>Grade of Global Uranium</vt:lpstr>
      <vt:lpstr>Coal</vt:lpstr>
      <vt:lpstr>Coal</vt:lpstr>
      <vt:lpstr>Important Types of Coal</vt:lpstr>
      <vt:lpstr>World Coal Production (by region)</vt:lpstr>
      <vt:lpstr>World Coal Consumption</vt:lpstr>
      <vt:lpstr>World Recoverable Coal Reserves</vt:lpstr>
      <vt:lpstr>Coal Futures</vt:lpstr>
      <vt:lpstr>Zinc</vt:lpstr>
      <vt:lpstr>Zinc</vt:lpstr>
      <vt:lpstr>Primary Uses of Zinc</vt:lpstr>
      <vt:lpstr>World Zinc Output (2006)</vt:lpstr>
      <vt:lpstr>Zinc Prices (5 year trend)</vt:lpstr>
      <vt:lpstr>Copper</vt:lpstr>
      <vt:lpstr>Properties of Copper</vt:lpstr>
      <vt:lpstr>Copper Usage</vt:lpstr>
      <vt:lpstr>World Copper Production</vt:lpstr>
      <vt:lpstr>Slide 38</vt:lpstr>
      <vt:lpstr>Spot Price of Copper</vt:lpstr>
      <vt:lpstr>Futures Price of Copper</vt:lpstr>
      <vt:lpstr>Gold</vt:lpstr>
      <vt:lpstr>Properties of Gold</vt:lpstr>
      <vt:lpstr>Gold Usage</vt:lpstr>
      <vt:lpstr>World Gold Production</vt:lpstr>
      <vt:lpstr>World Gold Production</vt:lpstr>
      <vt:lpstr>World Production and Usage of Gold</vt:lpstr>
      <vt:lpstr>Spot Price of Gold</vt:lpstr>
      <vt:lpstr>Futures Price of Gold</vt:lpstr>
      <vt:lpstr>Cameco</vt:lpstr>
      <vt:lpstr>Market Profile</vt:lpstr>
      <vt:lpstr>1- Yr Price Movement</vt:lpstr>
      <vt:lpstr>Slide 52</vt:lpstr>
      <vt:lpstr>Slide 53</vt:lpstr>
      <vt:lpstr>5- Yr Price Movement</vt:lpstr>
      <vt:lpstr>Slide 55</vt:lpstr>
      <vt:lpstr>Slide 56</vt:lpstr>
      <vt:lpstr>Slide 57</vt:lpstr>
      <vt:lpstr>Common Share Structure</vt:lpstr>
      <vt:lpstr>History</vt:lpstr>
      <vt:lpstr>History</vt:lpstr>
      <vt:lpstr>Overview </vt:lpstr>
      <vt:lpstr>Overview </vt:lpstr>
      <vt:lpstr>Global Presence </vt:lpstr>
      <vt:lpstr>Recent Acquisitions and Dispositions </vt:lpstr>
      <vt:lpstr>Production (2009)</vt:lpstr>
      <vt:lpstr>Spot and Long-term Sales Contracts</vt:lpstr>
      <vt:lpstr>Reserves (2009)</vt:lpstr>
      <vt:lpstr>Current Issues  </vt:lpstr>
      <vt:lpstr>World Uranium Outlook</vt:lpstr>
      <vt:lpstr>Current Issues</vt:lpstr>
      <vt:lpstr>Current Issues (Cont)</vt:lpstr>
      <vt:lpstr>Management </vt:lpstr>
      <vt:lpstr>Gerald W. Grandey  [CEO]</vt:lpstr>
      <vt:lpstr>Tim S. Gitzel  [President and COO]</vt:lpstr>
      <vt:lpstr>Financial Analysis </vt:lpstr>
      <vt:lpstr>2nd Qtr Balance Sheet</vt:lpstr>
      <vt:lpstr>Annual (2009 YE) Balance Sheet </vt:lpstr>
      <vt:lpstr>Annual Income  Statement </vt:lpstr>
      <vt:lpstr>Quarterly Income  Statement</vt:lpstr>
      <vt:lpstr>Annual Statement of CF</vt:lpstr>
      <vt:lpstr>Quarterly Statement of CF</vt:lpstr>
      <vt:lpstr>Recommendation</vt:lpstr>
      <vt:lpstr>Slide 83</vt:lpstr>
      <vt:lpstr>Teck Stock Snapshot </vt:lpstr>
      <vt:lpstr>Teck Snapshot</vt:lpstr>
      <vt:lpstr>1- Yr Price Movement</vt:lpstr>
      <vt:lpstr>1- Yr Return Vs. S&amp;P/TSX</vt:lpstr>
      <vt:lpstr>1- Yr Return Vs. TTMN-I</vt:lpstr>
      <vt:lpstr>5- Yr Price Movement</vt:lpstr>
      <vt:lpstr>5- Yr Return Vs. S&amp;p/TSX</vt:lpstr>
      <vt:lpstr>5- Yr Return Vs. TTMN-I</vt:lpstr>
      <vt:lpstr>5- Yr Return Vs. Price Of Copper</vt:lpstr>
      <vt:lpstr>5- Yr Return Vs. NYMEX Spec Coal MNTH</vt:lpstr>
      <vt:lpstr>Shareholders’ Equity</vt:lpstr>
      <vt:lpstr>Shareholders’ Equity</vt:lpstr>
      <vt:lpstr>Company Details </vt:lpstr>
      <vt:lpstr>Company History</vt:lpstr>
      <vt:lpstr>Company Overview </vt:lpstr>
      <vt:lpstr>Management </vt:lpstr>
      <vt:lpstr>Donald R. Lindsay</vt:lpstr>
      <vt:lpstr>Norman B. Keevil</vt:lpstr>
      <vt:lpstr>Slide 102</vt:lpstr>
      <vt:lpstr>Operations</vt:lpstr>
      <vt:lpstr>2010 Second Quarter Production</vt:lpstr>
      <vt:lpstr>2010 Second Quarter Revenue &amp; Profit by Business Unit</vt:lpstr>
      <vt:lpstr>Summary of Operations - Coal</vt:lpstr>
      <vt:lpstr>Summary of Operations - Coal</vt:lpstr>
      <vt:lpstr>Summary of Operations - Coal</vt:lpstr>
      <vt:lpstr>Summary of Operations - Copper</vt:lpstr>
      <vt:lpstr>Summary of Operations - Copper</vt:lpstr>
      <vt:lpstr>Summary of Operations - Copper</vt:lpstr>
      <vt:lpstr>Summary of Operations - Zinc</vt:lpstr>
      <vt:lpstr>Summary of Operations - Zinc</vt:lpstr>
      <vt:lpstr>Summary of Operations - Energy</vt:lpstr>
      <vt:lpstr>Major Dispositions</vt:lpstr>
      <vt:lpstr>Fording Canadian Coal Trust Acquisition</vt:lpstr>
      <vt:lpstr>Current Debt Situation</vt:lpstr>
      <vt:lpstr>Agreement with Canadian Pacific Railway</vt:lpstr>
      <vt:lpstr>Financial Analysis </vt:lpstr>
      <vt:lpstr>Financial Highlights</vt:lpstr>
      <vt:lpstr>2nd Qtr Balance Sheet</vt:lpstr>
      <vt:lpstr>3rd Qtr Balance Sheet</vt:lpstr>
      <vt:lpstr>Slide 123</vt:lpstr>
      <vt:lpstr>Slide 124</vt:lpstr>
      <vt:lpstr>Slide 125</vt:lpstr>
      <vt:lpstr>Slide 126</vt:lpstr>
      <vt:lpstr>Slide 127</vt:lpstr>
      <vt:lpstr>Slide 128</vt:lpstr>
      <vt:lpstr>Slide 129</vt:lpstr>
      <vt:lpstr>Recommendation</vt:lpstr>
      <vt:lpstr>Goldcorp</vt:lpstr>
      <vt:lpstr>Market Profile</vt:lpstr>
      <vt:lpstr>1- Yr Price Movement</vt:lpstr>
      <vt:lpstr>Slide 134</vt:lpstr>
      <vt:lpstr>Slide 135</vt:lpstr>
      <vt:lpstr>5- Yr Price Movement</vt:lpstr>
      <vt:lpstr>5- Yr Return Vs. S&amp;P / TSX</vt:lpstr>
      <vt:lpstr>5- Yr Return vs. TTMN-I</vt:lpstr>
      <vt:lpstr>Slide 139</vt:lpstr>
      <vt:lpstr>Common Share Structure</vt:lpstr>
      <vt:lpstr>History</vt:lpstr>
      <vt:lpstr>Overview </vt:lpstr>
      <vt:lpstr>Current issues </vt:lpstr>
      <vt:lpstr>Recent Acquisitions and Dispositions </vt:lpstr>
      <vt:lpstr>Operations</vt:lpstr>
      <vt:lpstr>Production</vt:lpstr>
      <vt:lpstr>Production</vt:lpstr>
      <vt:lpstr>Red lake  </vt:lpstr>
      <vt:lpstr>Pueblo Viejo </vt:lpstr>
      <vt:lpstr>Reserves (2009)</vt:lpstr>
      <vt:lpstr>Management </vt:lpstr>
      <vt:lpstr>Charles A. Jeannes [CEO and President]</vt:lpstr>
      <vt:lpstr>Lindsay Hall  [Executive Vice President and CFO]</vt:lpstr>
      <vt:lpstr>Financial Analysis </vt:lpstr>
      <vt:lpstr>Financial Highlights</vt:lpstr>
      <vt:lpstr>2nd Qtr  Balance  Sheet</vt:lpstr>
      <vt:lpstr>3rd Qtr  Balance  Sheet</vt:lpstr>
      <vt:lpstr>Annual  Balance Sheet</vt:lpstr>
      <vt:lpstr>Annual Income  Statement </vt:lpstr>
      <vt:lpstr>2nd Qtr Income  Statement</vt:lpstr>
      <vt:lpstr>3rd Quarter Income  Statement</vt:lpstr>
      <vt:lpstr>Annual Statement of CF</vt:lpstr>
      <vt:lpstr>2nd Quarter Statement of CF</vt:lpstr>
      <vt:lpstr>3rd Quarter Statement of CF</vt:lpstr>
      <vt:lpstr>Recommendation  </vt:lpstr>
    </vt:vector>
  </TitlesOfParts>
  <Company>Simon Fraser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Goldcorp</dc:title>
  <dc:creator>SFU</dc:creator>
  <cp:lastModifiedBy> </cp:lastModifiedBy>
  <cp:revision>515</cp:revision>
  <dcterms:created xsi:type="dcterms:W3CDTF">2010-10-16T20:15:10Z</dcterms:created>
  <dcterms:modified xsi:type="dcterms:W3CDTF">2010-11-04T17:24:32Z</dcterms:modified>
</cp:coreProperties>
</file>