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1.xml" ContentType="application/vnd.openxmlformats-officedocument.drawingml.chart+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2.xml" ContentType="application/vnd.openxmlformats-officedocument.drawingml.chart+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263"/>
  </p:notesMasterIdLst>
  <p:sldIdLst>
    <p:sldId id="343" r:id="rId2"/>
    <p:sldId id="344" r:id="rId3"/>
    <p:sldId id="345" r:id="rId4"/>
    <p:sldId id="346" r:id="rId5"/>
    <p:sldId id="347" r:id="rId6"/>
    <p:sldId id="348" r:id="rId7"/>
    <p:sldId id="349" r:id="rId8"/>
    <p:sldId id="350" r:id="rId9"/>
    <p:sldId id="351" r:id="rId10"/>
    <p:sldId id="352" r:id="rId11"/>
    <p:sldId id="353" r:id="rId12"/>
    <p:sldId id="354" r:id="rId13"/>
    <p:sldId id="355" r:id="rId14"/>
    <p:sldId id="356" r:id="rId15"/>
    <p:sldId id="357" r:id="rId16"/>
    <p:sldId id="358" r:id="rId17"/>
    <p:sldId id="359" r:id="rId18"/>
    <p:sldId id="360" r:id="rId19"/>
    <p:sldId id="361" r:id="rId20"/>
    <p:sldId id="413" r:id="rId21"/>
    <p:sldId id="365" r:id="rId22"/>
    <p:sldId id="366" r:id="rId23"/>
    <p:sldId id="367" r:id="rId24"/>
    <p:sldId id="368" r:id="rId25"/>
    <p:sldId id="369" r:id="rId26"/>
    <p:sldId id="370" r:id="rId27"/>
    <p:sldId id="371" r:id="rId28"/>
    <p:sldId id="372" r:id="rId29"/>
    <p:sldId id="373" r:id="rId30"/>
    <p:sldId id="415" r:id="rId31"/>
    <p:sldId id="374" r:id="rId32"/>
    <p:sldId id="414" r:id="rId33"/>
    <p:sldId id="375" r:id="rId34"/>
    <p:sldId id="376" r:id="rId35"/>
    <p:sldId id="417" r:id="rId36"/>
    <p:sldId id="418" r:id="rId37"/>
    <p:sldId id="377" r:id="rId38"/>
    <p:sldId id="378" r:id="rId39"/>
    <p:sldId id="379" r:id="rId40"/>
    <p:sldId id="380" r:id="rId41"/>
    <p:sldId id="416" r:id="rId42"/>
    <p:sldId id="381" r:id="rId43"/>
    <p:sldId id="382" r:id="rId44"/>
    <p:sldId id="383" r:id="rId45"/>
    <p:sldId id="384" r:id="rId46"/>
    <p:sldId id="385" r:id="rId47"/>
    <p:sldId id="386" r:id="rId48"/>
    <p:sldId id="387" r:id="rId49"/>
    <p:sldId id="388" r:id="rId50"/>
    <p:sldId id="389" r:id="rId51"/>
    <p:sldId id="390" r:id="rId52"/>
    <p:sldId id="419" r:id="rId53"/>
    <p:sldId id="392" r:id="rId54"/>
    <p:sldId id="393" r:id="rId55"/>
    <p:sldId id="394" r:id="rId56"/>
    <p:sldId id="395" r:id="rId57"/>
    <p:sldId id="396" r:id="rId58"/>
    <p:sldId id="397" r:id="rId59"/>
    <p:sldId id="398" r:id="rId60"/>
    <p:sldId id="399" r:id="rId61"/>
    <p:sldId id="400" r:id="rId62"/>
    <p:sldId id="401" r:id="rId63"/>
    <p:sldId id="402" r:id="rId64"/>
    <p:sldId id="421" r:id="rId65"/>
    <p:sldId id="403" r:id="rId66"/>
    <p:sldId id="420" r:id="rId67"/>
    <p:sldId id="404" r:id="rId68"/>
    <p:sldId id="405" r:id="rId69"/>
    <p:sldId id="406" r:id="rId70"/>
    <p:sldId id="407" r:id="rId71"/>
    <p:sldId id="408" r:id="rId72"/>
    <p:sldId id="409" r:id="rId73"/>
    <p:sldId id="410" r:id="rId74"/>
    <p:sldId id="411" r:id="rId75"/>
    <p:sldId id="412" r:id="rId76"/>
    <p:sldId id="422" r:id="rId77"/>
    <p:sldId id="558" r:id="rId78"/>
    <p:sldId id="559" r:id="rId79"/>
    <p:sldId id="560" r:id="rId80"/>
    <p:sldId id="561" r:id="rId81"/>
    <p:sldId id="562" r:id="rId82"/>
    <p:sldId id="563" r:id="rId83"/>
    <p:sldId id="564" r:id="rId84"/>
    <p:sldId id="565" r:id="rId85"/>
    <p:sldId id="566" r:id="rId86"/>
    <p:sldId id="567" r:id="rId87"/>
    <p:sldId id="568" r:id="rId88"/>
    <p:sldId id="569" r:id="rId89"/>
    <p:sldId id="570" r:id="rId90"/>
    <p:sldId id="571" r:id="rId91"/>
    <p:sldId id="572" r:id="rId92"/>
    <p:sldId id="573" r:id="rId93"/>
    <p:sldId id="574" r:id="rId94"/>
    <p:sldId id="575" r:id="rId95"/>
    <p:sldId id="576" r:id="rId96"/>
    <p:sldId id="577" r:id="rId97"/>
    <p:sldId id="578" r:id="rId98"/>
    <p:sldId id="579" r:id="rId99"/>
    <p:sldId id="580" r:id="rId100"/>
    <p:sldId id="581" r:id="rId101"/>
    <p:sldId id="582" r:id="rId102"/>
    <p:sldId id="583" r:id="rId103"/>
    <p:sldId id="584" r:id="rId104"/>
    <p:sldId id="585" r:id="rId105"/>
    <p:sldId id="586" r:id="rId106"/>
    <p:sldId id="587" r:id="rId107"/>
    <p:sldId id="588" r:id="rId108"/>
    <p:sldId id="589" r:id="rId109"/>
    <p:sldId id="590" r:id="rId110"/>
    <p:sldId id="591" r:id="rId111"/>
    <p:sldId id="592" r:id="rId112"/>
    <p:sldId id="593" r:id="rId113"/>
    <p:sldId id="594" r:id="rId114"/>
    <p:sldId id="595" r:id="rId115"/>
    <p:sldId id="596" r:id="rId116"/>
    <p:sldId id="597" r:id="rId117"/>
    <p:sldId id="598" r:id="rId118"/>
    <p:sldId id="599" r:id="rId119"/>
    <p:sldId id="600" r:id="rId120"/>
    <p:sldId id="601" r:id="rId121"/>
    <p:sldId id="602" r:id="rId122"/>
    <p:sldId id="603" r:id="rId123"/>
    <p:sldId id="604" r:id="rId124"/>
    <p:sldId id="605" r:id="rId125"/>
    <p:sldId id="606" r:id="rId126"/>
    <p:sldId id="607" r:id="rId127"/>
    <p:sldId id="608" r:id="rId128"/>
    <p:sldId id="609" r:id="rId129"/>
    <p:sldId id="610" r:id="rId130"/>
    <p:sldId id="483" r:id="rId131"/>
    <p:sldId id="484" r:id="rId132"/>
    <p:sldId id="485" r:id="rId133"/>
    <p:sldId id="486" r:id="rId134"/>
    <p:sldId id="487" r:id="rId135"/>
    <p:sldId id="488" r:id="rId136"/>
    <p:sldId id="489" r:id="rId137"/>
    <p:sldId id="490" r:id="rId138"/>
    <p:sldId id="491" r:id="rId139"/>
    <p:sldId id="492" r:id="rId140"/>
    <p:sldId id="493" r:id="rId141"/>
    <p:sldId id="494" r:id="rId142"/>
    <p:sldId id="495" r:id="rId143"/>
    <p:sldId id="496" r:id="rId144"/>
    <p:sldId id="497" r:id="rId145"/>
    <p:sldId id="498" r:id="rId146"/>
    <p:sldId id="499" r:id="rId147"/>
    <p:sldId id="500" r:id="rId148"/>
    <p:sldId id="501" r:id="rId149"/>
    <p:sldId id="502" r:id="rId150"/>
    <p:sldId id="503" r:id="rId151"/>
    <p:sldId id="504" r:id="rId152"/>
    <p:sldId id="505" r:id="rId153"/>
    <p:sldId id="506" r:id="rId154"/>
    <p:sldId id="507" r:id="rId155"/>
    <p:sldId id="508" r:id="rId156"/>
    <p:sldId id="509" r:id="rId157"/>
    <p:sldId id="510" r:id="rId158"/>
    <p:sldId id="511" r:id="rId159"/>
    <p:sldId id="512" r:id="rId160"/>
    <p:sldId id="513" r:id="rId161"/>
    <p:sldId id="514" r:id="rId162"/>
    <p:sldId id="515" r:id="rId163"/>
    <p:sldId id="516" r:id="rId164"/>
    <p:sldId id="517" r:id="rId165"/>
    <p:sldId id="518" r:id="rId166"/>
    <p:sldId id="519" r:id="rId167"/>
    <p:sldId id="520" r:id="rId168"/>
    <p:sldId id="521" r:id="rId169"/>
    <p:sldId id="522" r:id="rId170"/>
    <p:sldId id="523" r:id="rId171"/>
    <p:sldId id="524" r:id="rId172"/>
    <p:sldId id="525" r:id="rId173"/>
    <p:sldId id="526" r:id="rId174"/>
    <p:sldId id="527" r:id="rId175"/>
    <p:sldId id="528" r:id="rId176"/>
    <p:sldId id="529" r:id="rId177"/>
    <p:sldId id="530" r:id="rId178"/>
    <p:sldId id="531" r:id="rId179"/>
    <p:sldId id="532" r:id="rId180"/>
    <p:sldId id="533" r:id="rId181"/>
    <p:sldId id="534" r:id="rId182"/>
    <p:sldId id="535" r:id="rId183"/>
    <p:sldId id="536" r:id="rId184"/>
    <p:sldId id="537" r:id="rId185"/>
    <p:sldId id="538" r:id="rId186"/>
    <p:sldId id="539" r:id="rId187"/>
    <p:sldId id="540" r:id="rId188"/>
    <p:sldId id="541" r:id="rId189"/>
    <p:sldId id="542" r:id="rId190"/>
    <p:sldId id="543" r:id="rId191"/>
    <p:sldId id="544" r:id="rId192"/>
    <p:sldId id="545" r:id="rId193"/>
    <p:sldId id="546" r:id="rId194"/>
    <p:sldId id="547" r:id="rId195"/>
    <p:sldId id="548" r:id="rId196"/>
    <p:sldId id="549" r:id="rId197"/>
    <p:sldId id="550" r:id="rId198"/>
    <p:sldId id="551" r:id="rId199"/>
    <p:sldId id="423" r:id="rId200"/>
    <p:sldId id="424" r:id="rId201"/>
    <p:sldId id="425" r:id="rId202"/>
    <p:sldId id="426" r:id="rId203"/>
    <p:sldId id="427" r:id="rId204"/>
    <p:sldId id="428" r:id="rId205"/>
    <p:sldId id="429" r:id="rId206"/>
    <p:sldId id="430" r:id="rId207"/>
    <p:sldId id="431" r:id="rId208"/>
    <p:sldId id="432" r:id="rId209"/>
    <p:sldId id="433" r:id="rId210"/>
    <p:sldId id="434" r:id="rId211"/>
    <p:sldId id="435" r:id="rId212"/>
    <p:sldId id="436" r:id="rId213"/>
    <p:sldId id="437" r:id="rId214"/>
    <p:sldId id="438" r:id="rId215"/>
    <p:sldId id="439" r:id="rId216"/>
    <p:sldId id="440" r:id="rId217"/>
    <p:sldId id="441" r:id="rId218"/>
    <p:sldId id="442" r:id="rId219"/>
    <p:sldId id="443" r:id="rId220"/>
    <p:sldId id="444" r:id="rId221"/>
    <p:sldId id="445" r:id="rId222"/>
    <p:sldId id="446" r:id="rId223"/>
    <p:sldId id="447" r:id="rId224"/>
    <p:sldId id="448" r:id="rId225"/>
    <p:sldId id="449" r:id="rId226"/>
    <p:sldId id="450" r:id="rId227"/>
    <p:sldId id="451" r:id="rId228"/>
    <p:sldId id="452" r:id="rId229"/>
    <p:sldId id="453" r:id="rId230"/>
    <p:sldId id="454" r:id="rId231"/>
    <p:sldId id="455" r:id="rId232"/>
    <p:sldId id="456" r:id="rId233"/>
    <p:sldId id="457" r:id="rId234"/>
    <p:sldId id="458" r:id="rId235"/>
    <p:sldId id="459" r:id="rId236"/>
    <p:sldId id="460" r:id="rId237"/>
    <p:sldId id="461" r:id="rId238"/>
    <p:sldId id="462" r:id="rId239"/>
    <p:sldId id="463" r:id="rId240"/>
    <p:sldId id="464" r:id="rId241"/>
    <p:sldId id="465" r:id="rId242"/>
    <p:sldId id="466" r:id="rId243"/>
    <p:sldId id="467" r:id="rId244"/>
    <p:sldId id="468" r:id="rId245"/>
    <p:sldId id="469" r:id="rId246"/>
    <p:sldId id="470" r:id="rId247"/>
    <p:sldId id="471" r:id="rId248"/>
    <p:sldId id="472" r:id="rId249"/>
    <p:sldId id="473" r:id="rId250"/>
    <p:sldId id="474" r:id="rId251"/>
    <p:sldId id="475" r:id="rId252"/>
    <p:sldId id="476" r:id="rId253"/>
    <p:sldId id="477" r:id="rId254"/>
    <p:sldId id="552" r:id="rId255"/>
    <p:sldId id="553" r:id="rId256"/>
    <p:sldId id="554" r:id="rId257"/>
    <p:sldId id="555" r:id="rId258"/>
    <p:sldId id="556" r:id="rId259"/>
    <p:sldId id="557" r:id="rId260"/>
    <p:sldId id="481" r:id="rId261"/>
    <p:sldId id="482" r:id="rId2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22" autoAdjust="0"/>
    <p:restoredTop sz="91223" autoAdjust="0"/>
  </p:normalViewPr>
  <p:slideViewPr>
    <p:cSldViewPr>
      <p:cViewPr>
        <p:scale>
          <a:sx n="70" d="100"/>
          <a:sy n="70" d="100"/>
        </p:scale>
        <p:origin x="-58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notesMaster" Target="notesMasters/notes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Gross Margin</c:v>
                </c:pt>
              </c:strCache>
            </c:strRef>
          </c:tx>
          <c:spPr>
            <a:gradFill rotWithShape="1">
              <a:gsLst>
                <a:gs pos="0">
                  <a:schemeClr val="accent5">
                    <a:tint val="73000"/>
                    <a:satMod val="150000"/>
                  </a:schemeClr>
                </a:gs>
                <a:gs pos="25000">
                  <a:schemeClr val="accent5">
                    <a:tint val="96000"/>
                    <a:shade val="80000"/>
                    <a:satMod val="105000"/>
                  </a:schemeClr>
                </a:gs>
                <a:gs pos="38000">
                  <a:schemeClr val="accent5">
                    <a:tint val="96000"/>
                    <a:shade val="59000"/>
                    <a:satMod val="120000"/>
                  </a:schemeClr>
                </a:gs>
                <a:gs pos="55000">
                  <a:schemeClr val="accent5">
                    <a:shade val="57000"/>
                    <a:satMod val="120000"/>
                  </a:schemeClr>
                </a:gs>
                <a:gs pos="80000">
                  <a:schemeClr val="accent5">
                    <a:shade val="56000"/>
                    <a:satMod val="145000"/>
                  </a:schemeClr>
                </a:gs>
                <a:gs pos="88000">
                  <a:schemeClr val="accent5">
                    <a:shade val="63000"/>
                    <a:satMod val="160000"/>
                  </a:schemeClr>
                </a:gs>
                <a:gs pos="100000">
                  <a:schemeClr val="accent5">
                    <a:tint val="99555"/>
                    <a:satMod val="155000"/>
                  </a:schemeClr>
                </a:gs>
              </a:gsLst>
              <a:lin ang="5400000" scaled="1"/>
            </a:gradFill>
            <a:ln w="9525" cap="flat" cmpd="sng" algn="ctr">
              <a:solidFill>
                <a:schemeClr val="accent5">
                  <a:shade val="60000"/>
                  <a:satMod val="300000"/>
                </a:schemeClr>
              </a:solidFill>
              <a:prstDash val="solid"/>
            </a:ln>
            <a:effectLst>
              <a:glow rad="63500">
                <a:schemeClr val="accent3">
                  <a:satMod val="175000"/>
                  <a:alpha val="40000"/>
                </a:schemeClr>
              </a:glow>
            </a:effectLst>
          </c:spPr>
          <c:invertIfNegative val="0"/>
          <c:cat>
            <c:strRef>
              <c:f>Sheet1!$A$2:$A$4</c:f>
              <c:strCache>
                <c:ptCount val="3"/>
                <c:pt idx="0">
                  <c:v>Uranium</c:v>
                </c:pt>
                <c:pt idx="1">
                  <c:v>Fuel Services</c:v>
                </c:pt>
                <c:pt idx="2">
                  <c:v>Electricity</c:v>
                </c:pt>
              </c:strCache>
            </c:strRef>
          </c:cat>
          <c:val>
            <c:numRef>
              <c:f>Sheet1!$B$2:$B$4</c:f>
              <c:numCache>
                <c:formatCode>0.00</c:formatCode>
                <c:ptCount val="3"/>
                <c:pt idx="0">
                  <c:v>0.3910891089108911</c:v>
                </c:pt>
                <c:pt idx="1">
                  <c:v>0.17704918032786884</c:v>
                </c:pt>
                <c:pt idx="2">
                  <c:v>0.25467289719626168</c:v>
                </c:pt>
              </c:numCache>
            </c:numRef>
          </c:val>
        </c:ser>
        <c:dLbls>
          <c:showLegendKey val="0"/>
          <c:showVal val="1"/>
          <c:showCatName val="0"/>
          <c:showSerName val="0"/>
          <c:showPercent val="0"/>
          <c:showBubbleSize val="0"/>
        </c:dLbls>
        <c:gapWidth val="75"/>
        <c:axId val="155759744"/>
        <c:axId val="155761280"/>
      </c:barChart>
      <c:catAx>
        <c:axId val="155759744"/>
        <c:scaling>
          <c:orientation val="minMax"/>
        </c:scaling>
        <c:delete val="0"/>
        <c:axPos val="b"/>
        <c:majorTickMark val="none"/>
        <c:minorTickMark val="none"/>
        <c:tickLblPos val="nextTo"/>
        <c:crossAx val="155761280"/>
        <c:crosses val="autoZero"/>
        <c:auto val="1"/>
        <c:lblAlgn val="ctr"/>
        <c:lblOffset val="100"/>
        <c:noMultiLvlLbl val="0"/>
      </c:catAx>
      <c:valAx>
        <c:axId val="155761280"/>
        <c:scaling>
          <c:orientation val="minMax"/>
        </c:scaling>
        <c:delete val="0"/>
        <c:axPos val="l"/>
        <c:numFmt formatCode="0.00" sourceLinked="1"/>
        <c:majorTickMark val="none"/>
        <c:minorTickMark val="none"/>
        <c:tickLblPos val="nextTo"/>
        <c:crossAx val="155759744"/>
        <c:crosses val="autoZero"/>
        <c:crossBetween val="between"/>
      </c:valAx>
    </c:plotArea>
    <c:legend>
      <c:legendPos val="b"/>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barChart>
        <c:barDir val="col"/>
        <c:grouping val="clustered"/>
        <c:varyColors val="0"/>
        <c:ser>
          <c:idx val="0"/>
          <c:order val="0"/>
          <c:invertIfNegative val="0"/>
          <c:cat>
            <c:numRef>
              <c:f>Sheet1!$A$2:$A$13</c:f>
              <c:numCache>
                <c:formatCode>General</c:formatCode>
                <c:ptCount val="12"/>
                <c:pt idx="0">
                  <c:v>2001</c:v>
                </c:pt>
                <c:pt idx="1">
                  <c:v>2002</c:v>
                </c:pt>
                <c:pt idx="2">
                  <c:v>2003</c:v>
                </c:pt>
                <c:pt idx="3">
                  <c:v>2004</c:v>
                </c:pt>
                <c:pt idx="4">
                  <c:v>2005</c:v>
                </c:pt>
                <c:pt idx="5">
                  <c:v>2006</c:v>
                </c:pt>
                <c:pt idx="6">
                  <c:v>2007</c:v>
                </c:pt>
                <c:pt idx="7">
                  <c:v>2008</c:v>
                </c:pt>
                <c:pt idx="8">
                  <c:v>2009</c:v>
                </c:pt>
                <c:pt idx="9">
                  <c:v>2010</c:v>
                </c:pt>
                <c:pt idx="10">
                  <c:v>2011</c:v>
                </c:pt>
                <c:pt idx="11">
                  <c:v>2012</c:v>
                </c:pt>
              </c:numCache>
            </c:numRef>
          </c:cat>
          <c:val>
            <c:numRef>
              <c:f>Sheet1!$B$2:$B$13</c:f>
              <c:numCache>
                <c:formatCode>_("$"* #,##0.00_);_("$"* \(#,##0.00\);_("$"* "-"??_);_(@_)</c:formatCode>
                <c:ptCount val="12"/>
                <c:pt idx="0">
                  <c:v>8.4000000000000005E-2</c:v>
                </c:pt>
                <c:pt idx="1">
                  <c:v>8.4000000000000005E-2</c:v>
                </c:pt>
                <c:pt idx="2">
                  <c:v>0.1</c:v>
                </c:pt>
                <c:pt idx="3">
                  <c:v>0.1</c:v>
                </c:pt>
                <c:pt idx="4">
                  <c:v>0.12</c:v>
                </c:pt>
                <c:pt idx="5">
                  <c:v>0.16</c:v>
                </c:pt>
                <c:pt idx="6">
                  <c:v>0.2</c:v>
                </c:pt>
                <c:pt idx="7">
                  <c:v>0.24</c:v>
                </c:pt>
                <c:pt idx="8">
                  <c:v>0.24</c:v>
                </c:pt>
                <c:pt idx="9">
                  <c:v>0.28000000000000003</c:v>
                </c:pt>
                <c:pt idx="10">
                  <c:v>0.4</c:v>
                </c:pt>
                <c:pt idx="11">
                  <c:v>0.4</c:v>
                </c:pt>
              </c:numCache>
            </c:numRef>
          </c:val>
        </c:ser>
        <c:dLbls>
          <c:showLegendKey val="0"/>
          <c:showVal val="1"/>
          <c:showCatName val="0"/>
          <c:showSerName val="0"/>
          <c:showPercent val="0"/>
          <c:showBubbleSize val="0"/>
        </c:dLbls>
        <c:gapWidth val="75"/>
        <c:axId val="156125824"/>
        <c:axId val="156135808"/>
      </c:barChart>
      <c:catAx>
        <c:axId val="156125824"/>
        <c:scaling>
          <c:orientation val="minMax"/>
        </c:scaling>
        <c:delete val="0"/>
        <c:axPos val="b"/>
        <c:numFmt formatCode="General" sourceLinked="1"/>
        <c:majorTickMark val="none"/>
        <c:minorTickMark val="none"/>
        <c:tickLblPos val="nextTo"/>
        <c:crossAx val="156135808"/>
        <c:crosses val="autoZero"/>
        <c:auto val="1"/>
        <c:lblAlgn val="ctr"/>
        <c:lblOffset val="100"/>
        <c:noMultiLvlLbl val="0"/>
      </c:catAx>
      <c:valAx>
        <c:axId val="156135808"/>
        <c:scaling>
          <c:orientation val="minMax"/>
        </c:scaling>
        <c:delete val="0"/>
        <c:axPos val="l"/>
        <c:numFmt formatCode="_(&quot;$&quot;* #,##0.00_);_(&quot;$&quot;* \(#,##0.00\);_(&quot;$&quot;* &quot;-&quot;??_);_(@_)" sourceLinked="1"/>
        <c:majorTickMark val="none"/>
        <c:minorTickMark val="none"/>
        <c:tickLblPos val="nextTo"/>
        <c:crossAx val="15612582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hart>
    <c:title>
      <c:tx>
        <c:rich>
          <a:bodyPr/>
          <a:lstStyle/>
          <a:p>
            <a:pPr>
              <a:defRPr/>
            </a:pPr>
            <a:r>
              <a:rPr lang="en-CA"/>
              <a:t>World Uranium Producers</a:t>
            </a:r>
          </a:p>
          <a:p>
            <a:pPr>
              <a:defRPr/>
            </a:pPr>
            <a:endParaRPr lang="en-CA"/>
          </a:p>
        </c:rich>
      </c:tx>
      <c:layout>
        <c:manualLayout>
          <c:xMode val="edge"/>
          <c:yMode val="edge"/>
          <c:x val="0.3073507217847769"/>
          <c:y val="6.4239238575776139E-2"/>
        </c:manualLayout>
      </c:layout>
      <c:overlay val="0"/>
    </c:title>
    <c:autoTitleDeleted val="0"/>
    <c:plotArea>
      <c:layout/>
      <c:pieChart>
        <c:varyColors val="1"/>
        <c:ser>
          <c:idx val="0"/>
          <c:order val="0"/>
          <c:dLbls>
            <c:showLegendKey val="0"/>
            <c:showVal val="0"/>
            <c:showCatName val="1"/>
            <c:showSerName val="0"/>
            <c:showPercent val="1"/>
            <c:showBubbleSize val="0"/>
            <c:showLeaderLines val="1"/>
          </c:dLbls>
          <c:cat>
            <c:strRef>
              <c:f>Sheet1!$A$12:$A$20</c:f>
              <c:strCache>
                <c:ptCount val="9"/>
                <c:pt idx="0">
                  <c:v>KazAtomProm</c:v>
                </c:pt>
                <c:pt idx="1">
                  <c:v>Areva Resources Canada</c:v>
                </c:pt>
                <c:pt idx="2">
                  <c:v>Cameco</c:v>
                </c:pt>
                <c:pt idx="3">
                  <c:v>ARMZ - Uranium One</c:v>
                </c:pt>
                <c:pt idx="4">
                  <c:v>Rio Tinto</c:v>
                </c:pt>
                <c:pt idx="5">
                  <c:v>BHP Billiton</c:v>
                </c:pt>
                <c:pt idx="6">
                  <c:v>Navoi</c:v>
                </c:pt>
                <c:pt idx="7">
                  <c:v>Paladin</c:v>
                </c:pt>
                <c:pt idx="8">
                  <c:v>Other</c:v>
                </c:pt>
              </c:strCache>
            </c:strRef>
          </c:cat>
          <c:val>
            <c:numRef>
              <c:f>Sheet1!$C$12:$C$20</c:f>
              <c:numCache>
                <c:formatCode>General</c:formatCode>
                <c:ptCount val="9"/>
                <c:pt idx="0">
                  <c:v>17</c:v>
                </c:pt>
                <c:pt idx="1">
                  <c:v>16</c:v>
                </c:pt>
                <c:pt idx="2">
                  <c:v>16</c:v>
                </c:pt>
                <c:pt idx="3">
                  <c:v>13</c:v>
                </c:pt>
                <c:pt idx="4">
                  <c:v>8</c:v>
                </c:pt>
                <c:pt idx="5">
                  <c:v>6</c:v>
                </c:pt>
                <c:pt idx="6">
                  <c:v>5</c:v>
                </c:pt>
                <c:pt idx="7">
                  <c:v>4</c:v>
                </c:pt>
                <c:pt idx="8">
                  <c:v>15</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diagrams/_rels/data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D399B-1609-47EF-895A-B6E0A18EB4A2}" type="doc">
      <dgm:prSet loTypeId="urn:microsoft.com/office/officeart/2005/8/layout/hProcess11" loCatId="process" qsTypeId="urn:microsoft.com/office/officeart/2005/8/quickstyle/simple1" qsCatId="simple" csTypeId="urn:microsoft.com/office/officeart/2005/8/colors/accent1_2" csCatId="accent1" phldr="1"/>
      <dgm:spPr/>
    </dgm:pt>
    <dgm:pt modelId="{68E674B4-125D-41F0-936C-DCD910FBAE60}">
      <dgm:prSet phldrT="[Text]" custT="1"/>
      <dgm:spPr/>
      <dgm:t>
        <a:bodyPr/>
        <a:lstStyle/>
        <a:p>
          <a:r>
            <a:rPr lang="en-US" sz="1800" dirty="0" smtClean="0">
              <a:solidFill>
                <a:schemeClr val="tx1"/>
              </a:solidFill>
              <a:cs typeface="Arial" charset="0"/>
            </a:rPr>
            <a:t>Robert McEwen bought control of two mining companies</a:t>
          </a:r>
          <a:endParaRPr lang="en-CA" sz="1800" dirty="0">
            <a:solidFill>
              <a:schemeClr val="tx1"/>
            </a:solidFill>
          </a:endParaRPr>
        </a:p>
      </dgm:t>
    </dgm:pt>
    <dgm:pt modelId="{2E7714FE-6DF7-44E1-BEE8-63E123CE8543}" type="parTrans" cxnId="{FFA94910-4D15-445D-A1D4-28F17FA6A5A9}">
      <dgm:prSet/>
      <dgm:spPr/>
      <dgm:t>
        <a:bodyPr/>
        <a:lstStyle/>
        <a:p>
          <a:endParaRPr lang="en-CA"/>
        </a:p>
      </dgm:t>
    </dgm:pt>
    <dgm:pt modelId="{4E8CB777-790E-4DB8-BF45-4C45F185AADB}" type="sibTrans" cxnId="{FFA94910-4D15-445D-A1D4-28F17FA6A5A9}">
      <dgm:prSet/>
      <dgm:spPr/>
      <dgm:t>
        <a:bodyPr/>
        <a:lstStyle/>
        <a:p>
          <a:endParaRPr lang="en-CA"/>
        </a:p>
      </dgm:t>
    </dgm:pt>
    <dgm:pt modelId="{59B12A29-8E39-45A1-89B6-228FE539E9A1}">
      <dgm:prSet phldrT="[Text]" custT="1"/>
      <dgm:spPr/>
      <dgm:t>
        <a:bodyPr/>
        <a:lstStyle/>
        <a:p>
          <a:r>
            <a:rPr lang="en-CA" sz="1800" b="0" i="0" dirty="0" smtClean="0">
              <a:solidFill>
                <a:schemeClr val="tx1"/>
              </a:solidFill>
              <a:latin typeface="+mn-lt"/>
              <a:ea typeface="+mn-ea"/>
              <a:cs typeface="+mn-cs"/>
            </a:rPr>
            <a:t>Goldcorp has been transferred from a collection of small companies into a mining powerhouse</a:t>
          </a:r>
          <a:endParaRPr lang="en-CA" sz="1800" dirty="0">
            <a:solidFill>
              <a:schemeClr val="tx1"/>
            </a:solidFill>
          </a:endParaRPr>
        </a:p>
      </dgm:t>
    </dgm:pt>
    <dgm:pt modelId="{A1568CE5-93C8-4697-98CD-98A5874A024C}" type="parTrans" cxnId="{7F2FECD6-32E3-4C77-BEAA-D45946B9E045}">
      <dgm:prSet/>
      <dgm:spPr/>
      <dgm:t>
        <a:bodyPr/>
        <a:lstStyle/>
        <a:p>
          <a:endParaRPr lang="en-CA"/>
        </a:p>
      </dgm:t>
    </dgm:pt>
    <dgm:pt modelId="{11AF7C18-F8B9-4E09-968B-D54B107CDCB9}" type="sibTrans" cxnId="{7F2FECD6-32E3-4C77-BEAA-D45946B9E045}">
      <dgm:prSet/>
      <dgm:spPr/>
      <dgm:t>
        <a:bodyPr/>
        <a:lstStyle/>
        <a:p>
          <a:endParaRPr lang="en-CA"/>
        </a:p>
      </dgm:t>
    </dgm:pt>
    <dgm:pt modelId="{C71B862F-91BB-4792-AC47-A4322AB6E344}">
      <dgm:prSet phldrT="[Text]" custT="1"/>
      <dgm:spPr/>
      <dgm:t>
        <a:bodyPr/>
        <a:lstStyle/>
        <a:p>
          <a:r>
            <a:rPr lang="en-US" sz="1800" dirty="0" smtClean="0">
              <a:solidFill>
                <a:schemeClr val="tx1"/>
              </a:solidFill>
              <a:cs typeface="Arial" charset="0"/>
            </a:rPr>
            <a:t>Four mining companies have been merged to create Goldcorp Inc.</a:t>
          </a:r>
          <a:endParaRPr lang="en-CA" sz="1800" dirty="0">
            <a:solidFill>
              <a:schemeClr val="tx1"/>
            </a:solidFill>
          </a:endParaRPr>
        </a:p>
      </dgm:t>
    </dgm:pt>
    <dgm:pt modelId="{D8878441-66ED-4247-9E8B-A84A3072BD96}" type="parTrans" cxnId="{5F0613A7-2913-4B76-B15C-7F5F35A1B90E}">
      <dgm:prSet/>
      <dgm:spPr/>
      <dgm:t>
        <a:bodyPr/>
        <a:lstStyle/>
        <a:p>
          <a:endParaRPr lang="en-CA"/>
        </a:p>
      </dgm:t>
    </dgm:pt>
    <dgm:pt modelId="{3EA59CCF-8D5B-4723-9EEF-399F40571376}" type="sibTrans" cxnId="{5F0613A7-2913-4B76-B15C-7F5F35A1B90E}">
      <dgm:prSet/>
      <dgm:spPr/>
      <dgm:t>
        <a:bodyPr/>
        <a:lstStyle/>
        <a:p>
          <a:endParaRPr lang="en-CA"/>
        </a:p>
      </dgm:t>
    </dgm:pt>
    <dgm:pt modelId="{DF03026A-F1F2-4695-8538-2B14A5D11E35}" type="pres">
      <dgm:prSet presAssocID="{DABD399B-1609-47EF-895A-B6E0A18EB4A2}" presName="Name0" presStyleCnt="0">
        <dgm:presLayoutVars>
          <dgm:dir/>
          <dgm:resizeHandles val="exact"/>
        </dgm:presLayoutVars>
      </dgm:prSet>
      <dgm:spPr/>
    </dgm:pt>
    <dgm:pt modelId="{E7336D72-849A-4C3F-B8A8-F151115B0B8D}" type="pres">
      <dgm:prSet presAssocID="{DABD399B-1609-47EF-895A-B6E0A18EB4A2}" presName="arrow" presStyleLbl="bgShp" presStyleIdx="0" presStyleCnt="1" custScaleX="98959" custScaleY="16397"/>
      <dgm:spPr/>
      <dgm:t>
        <a:bodyPr/>
        <a:lstStyle/>
        <a:p>
          <a:endParaRPr lang="en-CA"/>
        </a:p>
      </dgm:t>
    </dgm:pt>
    <dgm:pt modelId="{DA36EA3D-76AC-4C45-9CC1-50E926333DCB}" type="pres">
      <dgm:prSet presAssocID="{DABD399B-1609-47EF-895A-B6E0A18EB4A2}" presName="points" presStyleCnt="0"/>
      <dgm:spPr/>
    </dgm:pt>
    <dgm:pt modelId="{3CF2D4EC-2B4A-4157-A143-D1D73595DA27}" type="pres">
      <dgm:prSet presAssocID="{68E674B4-125D-41F0-936C-DCD910FBAE60}" presName="compositeA" presStyleCnt="0"/>
      <dgm:spPr/>
    </dgm:pt>
    <dgm:pt modelId="{87CB24AD-387B-4AED-ACE9-A05AF0A03A31}" type="pres">
      <dgm:prSet presAssocID="{68E674B4-125D-41F0-936C-DCD910FBAE60}" presName="textA" presStyleLbl="revTx" presStyleIdx="0" presStyleCnt="3">
        <dgm:presLayoutVars>
          <dgm:bulletEnabled val="1"/>
        </dgm:presLayoutVars>
      </dgm:prSet>
      <dgm:spPr/>
      <dgm:t>
        <a:bodyPr/>
        <a:lstStyle/>
        <a:p>
          <a:endParaRPr lang="en-CA"/>
        </a:p>
      </dgm:t>
    </dgm:pt>
    <dgm:pt modelId="{926E7329-0268-4109-8093-9287592D1D6E}" type="pres">
      <dgm:prSet presAssocID="{68E674B4-125D-41F0-936C-DCD910FBAE60}" presName="circleA" presStyleLbl="node1" presStyleIdx="0" presStyleCnt="3" custLinFactNeighborX="-67301">
        <dgm:style>
          <a:lnRef idx="0">
            <a:schemeClr val="accent1"/>
          </a:lnRef>
          <a:fillRef idx="3">
            <a:schemeClr val="accent1"/>
          </a:fillRef>
          <a:effectRef idx="3">
            <a:schemeClr val="accent1"/>
          </a:effectRef>
          <a:fontRef idx="minor">
            <a:schemeClr val="lt1"/>
          </a:fontRef>
        </dgm:style>
      </dgm:prSet>
      <dgm:spPr>
        <a:blipFill rotWithShape="0">
          <a:blip xmlns:r="http://schemas.openxmlformats.org/officeDocument/2006/relationships" r:embed="rId1"/>
          <a:stretch>
            <a:fillRect/>
          </a:stretch>
        </a:blipFill>
      </dgm:spPr>
      <dgm:t>
        <a:bodyPr/>
        <a:lstStyle/>
        <a:p>
          <a:endParaRPr lang="en-CA"/>
        </a:p>
      </dgm:t>
    </dgm:pt>
    <dgm:pt modelId="{ABA37E54-0BC9-42A9-848A-0B2F2E15A2B5}" type="pres">
      <dgm:prSet presAssocID="{68E674B4-125D-41F0-936C-DCD910FBAE60}" presName="spaceA" presStyleCnt="0"/>
      <dgm:spPr/>
    </dgm:pt>
    <dgm:pt modelId="{3C9C9565-37E8-49F7-8B99-DA36DE46FAB3}" type="pres">
      <dgm:prSet presAssocID="{4E8CB777-790E-4DB8-BF45-4C45F185AADB}" presName="space" presStyleCnt="0"/>
      <dgm:spPr/>
    </dgm:pt>
    <dgm:pt modelId="{EC6ECF6D-69F0-4E99-A9DA-112FD7336842}" type="pres">
      <dgm:prSet presAssocID="{59B12A29-8E39-45A1-89B6-228FE539E9A1}" presName="compositeB" presStyleCnt="0"/>
      <dgm:spPr/>
    </dgm:pt>
    <dgm:pt modelId="{0EB589C1-B185-49E1-BA8D-BC09B31BE02A}" type="pres">
      <dgm:prSet presAssocID="{59B12A29-8E39-45A1-89B6-228FE539E9A1}" presName="textB" presStyleLbl="revTx" presStyleIdx="1" presStyleCnt="3" custLinFactNeighborX="-2652">
        <dgm:presLayoutVars>
          <dgm:bulletEnabled val="1"/>
        </dgm:presLayoutVars>
      </dgm:prSet>
      <dgm:spPr/>
      <dgm:t>
        <a:bodyPr/>
        <a:lstStyle/>
        <a:p>
          <a:endParaRPr lang="en-CA"/>
        </a:p>
      </dgm:t>
    </dgm:pt>
    <dgm:pt modelId="{2A424997-7B64-4773-9221-5A75A3DBE6CD}" type="pres">
      <dgm:prSet presAssocID="{59B12A29-8E39-45A1-89B6-228FE539E9A1}" presName="circleB" presStyleLbl="node1" presStyleIdx="1" presStyleCnt="3" custLinFactX="-142234" custLinFactNeighborX="-200000">
        <dgm:style>
          <a:lnRef idx="0">
            <a:schemeClr val="accent1"/>
          </a:lnRef>
          <a:fillRef idx="3">
            <a:schemeClr val="accent1"/>
          </a:fillRef>
          <a:effectRef idx="3">
            <a:schemeClr val="accent1"/>
          </a:effectRef>
          <a:fontRef idx="minor">
            <a:schemeClr val="lt1"/>
          </a:fontRef>
        </dgm:style>
      </dgm:prSet>
      <dgm:spPr>
        <a:blipFill rotWithShape="0">
          <a:blip xmlns:r="http://schemas.openxmlformats.org/officeDocument/2006/relationships" r:embed="rId2"/>
          <a:stretch>
            <a:fillRect/>
          </a:stretch>
        </a:blipFill>
      </dgm:spPr>
      <dgm:t>
        <a:bodyPr/>
        <a:lstStyle/>
        <a:p>
          <a:endParaRPr lang="en-CA"/>
        </a:p>
      </dgm:t>
    </dgm:pt>
    <dgm:pt modelId="{D22D1F85-DA72-4308-B516-72E74106FBDB}" type="pres">
      <dgm:prSet presAssocID="{59B12A29-8E39-45A1-89B6-228FE539E9A1}" presName="spaceB" presStyleCnt="0"/>
      <dgm:spPr/>
    </dgm:pt>
    <dgm:pt modelId="{4AC38E7D-6C95-4CD1-B7C0-792C7C42A6A4}" type="pres">
      <dgm:prSet presAssocID="{11AF7C18-F8B9-4E09-968B-D54B107CDCB9}" presName="space" presStyleCnt="0"/>
      <dgm:spPr/>
    </dgm:pt>
    <dgm:pt modelId="{4D607FD1-EEF3-4876-BD11-44EF41A8B01D}" type="pres">
      <dgm:prSet presAssocID="{C71B862F-91BB-4792-AC47-A4322AB6E344}" presName="compositeA" presStyleCnt="0"/>
      <dgm:spPr/>
    </dgm:pt>
    <dgm:pt modelId="{45F1B4F7-A18D-4A0E-8814-7CD4653D9DFE}" type="pres">
      <dgm:prSet presAssocID="{C71B862F-91BB-4792-AC47-A4322AB6E344}" presName="textA" presStyleLbl="revTx" presStyleIdx="2" presStyleCnt="3" custScaleX="106262" custScaleY="40022" custLinFactY="81008" custLinFactNeighborX="2993" custLinFactNeighborY="100000">
        <dgm:presLayoutVars>
          <dgm:bulletEnabled val="1"/>
        </dgm:presLayoutVars>
      </dgm:prSet>
      <dgm:spPr/>
      <dgm:t>
        <a:bodyPr/>
        <a:lstStyle/>
        <a:p>
          <a:endParaRPr lang="en-CA"/>
        </a:p>
      </dgm:t>
    </dgm:pt>
    <dgm:pt modelId="{46A3A22B-FD96-494D-A983-B0FC4D8C2B35}" type="pres">
      <dgm:prSet presAssocID="{C71B862F-91BB-4792-AC47-A4322AB6E344}" presName="circleA" presStyleLbl="node1" presStyleIdx="2" presStyleCnt="3" custLinFactX="100000" custLinFactNeighborX="129979" custLinFactNeighborY="61399">
        <dgm:style>
          <a:lnRef idx="0">
            <a:schemeClr val="accent1"/>
          </a:lnRef>
          <a:fillRef idx="3">
            <a:schemeClr val="accent1"/>
          </a:fillRef>
          <a:effectRef idx="3">
            <a:schemeClr val="accent1"/>
          </a:effectRef>
          <a:fontRef idx="minor">
            <a:schemeClr val="lt1"/>
          </a:fontRef>
        </dgm:style>
      </dgm:prSet>
      <dgm:spPr>
        <a:blipFill rotWithShape="0">
          <a:blip xmlns:r="http://schemas.openxmlformats.org/officeDocument/2006/relationships" r:embed="rId3"/>
          <a:stretch>
            <a:fillRect/>
          </a:stretch>
        </a:blipFill>
      </dgm:spPr>
      <dgm:t>
        <a:bodyPr/>
        <a:lstStyle/>
        <a:p>
          <a:endParaRPr lang="en-CA"/>
        </a:p>
      </dgm:t>
    </dgm:pt>
    <dgm:pt modelId="{B4E06581-51D9-4BAB-98D4-CD5AD95B5907}" type="pres">
      <dgm:prSet presAssocID="{C71B862F-91BB-4792-AC47-A4322AB6E344}" presName="spaceA" presStyleCnt="0"/>
      <dgm:spPr/>
    </dgm:pt>
  </dgm:ptLst>
  <dgm:cxnLst>
    <dgm:cxn modelId="{074310AC-97C8-46D5-8E7F-4B464F99C4E3}" type="presOf" srcId="{DABD399B-1609-47EF-895A-B6E0A18EB4A2}" destId="{DF03026A-F1F2-4695-8538-2B14A5D11E35}" srcOrd="0" destOrd="0" presId="urn:microsoft.com/office/officeart/2005/8/layout/hProcess11"/>
    <dgm:cxn modelId="{FFA94910-4D15-445D-A1D4-28F17FA6A5A9}" srcId="{DABD399B-1609-47EF-895A-B6E0A18EB4A2}" destId="{68E674B4-125D-41F0-936C-DCD910FBAE60}" srcOrd="0" destOrd="0" parTransId="{2E7714FE-6DF7-44E1-BEE8-63E123CE8543}" sibTransId="{4E8CB777-790E-4DB8-BF45-4C45F185AADB}"/>
    <dgm:cxn modelId="{E45C61FF-B5FA-4BFC-A74E-B43015A57F86}" type="presOf" srcId="{59B12A29-8E39-45A1-89B6-228FE539E9A1}" destId="{0EB589C1-B185-49E1-BA8D-BC09B31BE02A}" srcOrd="0" destOrd="0" presId="urn:microsoft.com/office/officeart/2005/8/layout/hProcess11"/>
    <dgm:cxn modelId="{101E0A0C-C6E4-45B2-BE78-5EA6927D4EE7}" type="presOf" srcId="{68E674B4-125D-41F0-936C-DCD910FBAE60}" destId="{87CB24AD-387B-4AED-ACE9-A05AF0A03A31}" srcOrd="0" destOrd="0" presId="urn:microsoft.com/office/officeart/2005/8/layout/hProcess11"/>
    <dgm:cxn modelId="{7F2FECD6-32E3-4C77-BEAA-D45946B9E045}" srcId="{DABD399B-1609-47EF-895A-B6E0A18EB4A2}" destId="{59B12A29-8E39-45A1-89B6-228FE539E9A1}" srcOrd="1" destOrd="0" parTransId="{A1568CE5-93C8-4697-98CD-98A5874A024C}" sibTransId="{11AF7C18-F8B9-4E09-968B-D54B107CDCB9}"/>
    <dgm:cxn modelId="{5C6E3B11-55F6-45A0-BE56-8201FEB752A2}" type="presOf" srcId="{C71B862F-91BB-4792-AC47-A4322AB6E344}" destId="{45F1B4F7-A18D-4A0E-8814-7CD4653D9DFE}" srcOrd="0" destOrd="0" presId="urn:microsoft.com/office/officeart/2005/8/layout/hProcess11"/>
    <dgm:cxn modelId="{5F0613A7-2913-4B76-B15C-7F5F35A1B90E}" srcId="{DABD399B-1609-47EF-895A-B6E0A18EB4A2}" destId="{C71B862F-91BB-4792-AC47-A4322AB6E344}" srcOrd="2" destOrd="0" parTransId="{D8878441-66ED-4247-9E8B-A84A3072BD96}" sibTransId="{3EA59CCF-8D5B-4723-9EEF-399F40571376}"/>
    <dgm:cxn modelId="{80B6E229-D9C3-4160-B597-A68D9060DBFA}" type="presParOf" srcId="{DF03026A-F1F2-4695-8538-2B14A5D11E35}" destId="{E7336D72-849A-4C3F-B8A8-F151115B0B8D}" srcOrd="0" destOrd="0" presId="urn:microsoft.com/office/officeart/2005/8/layout/hProcess11"/>
    <dgm:cxn modelId="{AFAD9793-00AF-43A4-9A37-5731528FC7C7}" type="presParOf" srcId="{DF03026A-F1F2-4695-8538-2B14A5D11E35}" destId="{DA36EA3D-76AC-4C45-9CC1-50E926333DCB}" srcOrd="1" destOrd="0" presId="urn:microsoft.com/office/officeart/2005/8/layout/hProcess11"/>
    <dgm:cxn modelId="{AE1DD84E-155A-4EA0-9803-F0217265BB66}" type="presParOf" srcId="{DA36EA3D-76AC-4C45-9CC1-50E926333DCB}" destId="{3CF2D4EC-2B4A-4157-A143-D1D73595DA27}" srcOrd="0" destOrd="0" presId="urn:microsoft.com/office/officeart/2005/8/layout/hProcess11"/>
    <dgm:cxn modelId="{BE548424-FD4B-4277-B184-E92E54A9B7D8}" type="presParOf" srcId="{3CF2D4EC-2B4A-4157-A143-D1D73595DA27}" destId="{87CB24AD-387B-4AED-ACE9-A05AF0A03A31}" srcOrd="0" destOrd="0" presId="urn:microsoft.com/office/officeart/2005/8/layout/hProcess11"/>
    <dgm:cxn modelId="{FDB2D4D6-E239-4DD5-B7B8-E714689AE7E6}" type="presParOf" srcId="{3CF2D4EC-2B4A-4157-A143-D1D73595DA27}" destId="{926E7329-0268-4109-8093-9287592D1D6E}" srcOrd="1" destOrd="0" presId="urn:microsoft.com/office/officeart/2005/8/layout/hProcess11"/>
    <dgm:cxn modelId="{F7973BFB-AEC8-4516-8E4A-AD59CF7EB20C}" type="presParOf" srcId="{3CF2D4EC-2B4A-4157-A143-D1D73595DA27}" destId="{ABA37E54-0BC9-42A9-848A-0B2F2E15A2B5}" srcOrd="2" destOrd="0" presId="urn:microsoft.com/office/officeart/2005/8/layout/hProcess11"/>
    <dgm:cxn modelId="{88BC209E-69EB-44C9-8B20-21D16AFB0BE3}" type="presParOf" srcId="{DA36EA3D-76AC-4C45-9CC1-50E926333DCB}" destId="{3C9C9565-37E8-49F7-8B99-DA36DE46FAB3}" srcOrd="1" destOrd="0" presId="urn:microsoft.com/office/officeart/2005/8/layout/hProcess11"/>
    <dgm:cxn modelId="{965A5792-9438-4E05-AD9F-0245AEAEBE86}" type="presParOf" srcId="{DA36EA3D-76AC-4C45-9CC1-50E926333DCB}" destId="{EC6ECF6D-69F0-4E99-A9DA-112FD7336842}" srcOrd="2" destOrd="0" presId="urn:microsoft.com/office/officeart/2005/8/layout/hProcess11"/>
    <dgm:cxn modelId="{DA8C7807-0568-4EC9-BE18-FE476A9F28C3}" type="presParOf" srcId="{EC6ECF6D-69F0-4E99-A9DA-112FD7336842}" destId="{0EB589C1-B185-49E1-BA8D-BC09B31BE02A}" srcOrd="0" destOrd="0" presId="urn:microsoft.com/office/officeart/2005/8/layout/hProcess11"/>
    <dgm:cxn modelId="{02C11649-3314-4C61-9A74-6045E6945003}" type="presParOf" srcId="{EC6ECF6D-69F0-4E99-A9DA-112FD7336842}" destId="{2A424997-7B64-4773-9221-5A75A3DBE6CD}" srcOrd="1" destOrd="0" presId="urn:microsoft.com/office/officeart/2005/8/layout/hProcess11"/>
    <dgm:cxn modelId="{AD160C6B-F9A7-4A9C-865A-49C40751C82A}" type="presParOf" srcId="{EC6ECF6D-69F0-4E99-A9DA-112FD7336842}" destId="{D22D1F85-DA72-4308-B516-72E74106FBDB}" srcOrd="2" destOrd="0" presId="urn:microsoft.com/office/officeart/2005/8/layout/hProcess11"/>
    <dgm:cxn modelId="{393061C2-695A-442A-8644-827D9EB5067F}" type="presParOf" srcId="{DA36EA3D-76AC-4C45-9CC1-50E926333DCB}" destId="{4AC38E7D-6C95-4CD1-B7C0-792C7C42A6A4}" srcOrd="3" destOrd="0" presId="urn:microsoft.com/office/officeart/2005/8/layout/hProcess11"/>
    <dgm:cxn modelId="{4F2CF21D-BF9E-4DF9-82DE-9FF8CC05EBFC}" type="presParOf" srcId="{DA36EA3D-76AC-4C45-9CC1-50E926333DCB}" destId="{4D607FD1-EEF3-4876-BD11-44EF41A8B01D}" srcOrd="4" destOrd="0" presId="urn:microsoft.com/office/officeart/2005/8/layout/hProcess11"/>
    <dgm:cxn modelId="{1FE3018D-0251-4DE5-BC1A-35C7A5ABA416}" type="presParOf" srcId="{4D607FD1-EEF3-4876-BD11-44EF41A8B01D}" destId="{45F1B4F7-A18D-4A0E-8814-7CD4653D9DFE}" srcOrd="0" destOrd="0" presId="urn:microsoft.com/office/officeart/2005/8/layout/hProcess11"/>
    <dgm:cxn modelId="{5769F849-5169-4320-A37E-3C88C4FC59C5}" type="presParOf" srcId="{4D607FD1-EEF3-4876-BD11-44EF41A8B01D}" destId="{46A3A22B-FD96-494D-A983-B0FC4D8C2B35}" srcOrd="1" destOrd="0" presId="urn:microsoft.com/office/officeart/2005/8/layout/hProcess11"/>
    <dgm:cxn modelId="{0F0D9280-E939-41D8-B9D8-470EDA91B2C3}" type="presParOf" srcId="{4D607FD1-EEF3-4876-BD11-44EF41A8B01D}" destId="{B4E06581-51D9-4BAB-98D4-CD5AD95B590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86517A-C6BB-44DF-BD7B-641F6DE06F46}"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CA"/>
        </a:p>
      </dgm:t>
    </dgm:pt>
    <dgm:pt modelId="{8D0356DC-154B-4FE4-8042-D088F4EC7DD4}">
      <dgm:prSet phldrT="[Text]"/>
      <dgm:spPr/>
      <dgm:t>
        <a:bodyPr/>
        <a:lstStyle/>
        <a:p>
          <a:r>
            <a:rPr lang="en-CA" dirty="0" smtClean="0"/>
            <a:t>Industry-leading Gold Production Growth</a:t>
          </a:r>
          <a:endParaRPr lang="en-CA" dirty="0"/>
        </a:p>
      </dgm:t>
    </dgm:pt>
    <dgm:pt modelId="{EBFA51C3-A539-4906-AE00-9ADB2373D9B7}" type="parTrans" cxnId="{80FDA88E-6DD7-4692-80C0-F49C1EA43A21}">
      <dgm:prSet/>
      <dgm:spPr/>
      <dgm:t>
        <a:bodyPr/>
        <a:lstStyle/>
        <a:p>
          <a:endParaRPr lang="en-CA"/>
        </a:p>
      </dgm:t>
    </dgm:pt>
    <dgm:pt modelId="{93CAA774-B4D8-4C74-9B78-43FCEB269737}" type="sibTrans" cxnId="{80FDA88E-6DD7-4692-80C0-F49C1EA43A21}">
      <dgm:prSet/>
      <dgm:spPr>
        <a:noFill/>
      </dgm:spPr>
      <dgm:t>
        <a:bodyPr/>
        <a:lstStyle/>
        <a:p>
          <a:endParaRPr lang="en-CA"/>
        </a:p>
      </dgm:t>
    </dgm:pt>
    <dgm:pt modelId="{696CBE0B-0C5E-4C9C-BD6C-D2AF0CF39E43}">
      <dgm:prSet phldrT="[Text]"/>
      <dgm:spPr/>
      <dgm:t>
        <a:bodyPr/>
        <a:lstStyle/>
        <a:p>
          <a:r>
            <a:rPr lang="en-CA" dirty="0" smtClean="0"/>
            <a:t>Low Production Costs</a:t>
          </a:r>
          <a:endParaRPr lang="en-CA" dirty="0"/>
        </a:p>
      </dgm:t>
    </dgm:pt>
    <dgm:pt modelId="{E61541A7-EEB7-4F75-ABBC-8333BA857C49}" type="parTrans" cxnId="{1B548782-B84E-4A2D-A337-7C0ACEFE11BC}">
      <dgm:prSet/>
      <dgm:spPr/>
      <dgm:t>
        <a:bodyPr/>
        <a:lstStyle/>
        <a:p>
          <a:endParaRPr lang="en-CA"/>
        </a:p>
      </dgm:t>
    </dgm:pt>
    <dgm:pt modelId="{42CE0385-62F5-4C8F-B21F-9A8B70D7E3CD}" type="sibTrans" cxnId="{1B548782-B84E-4A2D-A337-7C0ACEFE11BC}">
      <dgm:prSet/>
      <dgm:spPr/>
      <dgm:t>
        <a:bodyPr/>
        <a:lstStyle/>
        <a:p>
          <a:endParaRPr lang="en-CA"/>
        </a:p>
      </dgm:t>
    </dgm:pt>
    <dgm:pt modelId="{EED013AB-0087-4A4A-B4D8-7B636324FCDB}">
      <dgm:prSet phldrT="[Text]"/>
      <dgm:spPr/>
      <dgm:t>
        <a:bodyPr/>
        <a:lstStyle/>
        <a:p>
          <a:r>
            <a:rPr lang="en-CA" dirty="0" smtClean="0"/>
            <a:t>Strong Balance Sheet</a:t>
          </a:r>
          <a:endParaRPr lang="en-CA" dirty="0"/>
        </a:p>
      </dgm:t>
    </dgm:pt>
    <dgm:pt modelId="{1A8130C7-8B88-4CEC-B25E-C783E068100B}" type="parTrans" cxnId="{16C8373E-D6CF-41C6-B55E-442C2786AB9E}">
      <dgm:prSet/>
      <dgm:spPr/>
      <dgm:t>
        <a:bodyPr/>
        <a:lstStyle/>
        <a:p>
          <a:endParaRPr lang="en-CA"/>
        </a:p>
      </dgm:t>
    </dgm:pt>
    <dgm:pt modelId="{CCBD0BE7-F282-4E39-870E-5E83CC936CD7}" type="sibTrans" cxnId="{16C8373E-D6CF-41C6-B55E-442C2786AB9E}">
      <dgm:prSet/>
      <dgm:spPr/>
      <dgm:t>
        <a:bodyPr/>
        <a:lstStyle/>
        <a:p>
          <a:endParaRPr lang="en-CA"/>
        </a:p>
      </dgm:t>
    </dgm:pt>
    <dgm:pt modelId="{CB6070BE-F313-4340-A922-9B7755F82E16}">
      <dgm:prSet phldrT="[Text]"/>
      <dgm:spPr/>
      <dgm:t>
        <a:bodyPr/>
        <a:lstStyle/>
        <a:p>
          <a:r>
            <a:rPr lang="en-CA" dirty="0" smtClean="0"/>
            <a:t>Active Dividend Policy</a:t>
          </a:r>
          <a:endParaRPr lang="en-CA" dirty="0"/>
        </a:p>
      </dgm:t>
    </dgm:pt>
    <dgm:pt modelId="{80355A62-DEF7-4210-BD45-7C63B4D7E54F}" type="parTrans" cxnId="{7057AA23-1587-40EB-A6B8-7A34B34E73BC}">
      <dgm:prSet/>
      <dgm:spPr/>
      <dgm:t>
        <a:bodyPr/>
        <a:lstStyle/>
        <a:p>
          <a:endParaRPr lang="en-CA"/>
        </a:p>
      </dgm:t>
    </dgm:pt>
    <dgm:pt modelId="{901FC613-8705-4956-AE77-BC39E5F44C18}" type="sibTrans" cxnId="{7057AA23-1587-40EB-A6B8-7A34B34E73BC}">
      <dgm:prSet/>
      <dgm:spPr/>
      <dgm:t>
        <a:bodyPr/>
        <a:lstStyle/>
        <a:p>
          <a:endParaRPr lang="en-CA"/>
        </a:p>
      </dgm:t>
    </dgm:pt>
    <dgm:pt modelId="{814E815C-D473-4B2C-A60D-025D5E76EB32}">
      <dgm:prSet phldrT="[Text]"/>
      <dgm:spPr/>
      <dgm:t>
        <a:bodyPr/>
        <a:lstStyle/>
        <a:p>
          <a:r>
            <a:rPr lang="en-CA" dirty="0" smtClean="0"/>
            <a:t>Good relationships with employees and business partners</a:t>
          </a:r>
          <a:endParaRPr lang="en-CA" dirty="0"/>
        </a:p>
      </dgm:t>
    </dgm:pt>
    <dgm:pt modelId="{DC76925B-0416-482D-B5D2-1C59B54C3E5C}" type="parTrans" cxnId="{A1B05962-F01B-4F3D-A80E-F2ADE2F21DB7}">
      <dgm:prSet/>
      <dgm:spPr/>
      <dgm:t>
        <a:bodyPr/>
        <a:lstStyle/>
        <a:p>
          <a:endParaRPr lang="en-CA"/>
        </a:p>
      </dgm:t>
    </dgm:pt>
    <dgm:pt modelId="{793ED500-CC07-4178-BE78-2BA1D3C75BAC}" type="sibTrans" cxnId="{A1B05962-F01B-4F3D-A80E-F2ADE2F21DB7}">
      <dgm:prSet/>
      <dgm:spPr/>
      <dgm:t>
        <a:bodyPr/>
        <a:lstStyle/>
        <a:p>
          <a:endParaRPr lang="en-CA"/>
        </a:p>
      </dgm:t>
    </dgm:pt>
    <dgm:pt modelId="{76961DE5-D229-41CF-9687-70239D1EDA14}">
      <dgm:prSet/>
      <dgm:spPr/>
      <dgm:t>
        <a:bodyPr/>
        <a:lstStyle/>
        <a:p>
          <a:r>
            <a:rPr lang="en-CA" dirty="0" smtClean="0"/>
            <a:t>Low Political Risk Areas</a:t>
          </a:r>
          <a:endParaRPr lang="en-CA" dirty="0"/>
        </a:p>
      </dgm:t>
    </dgm:pt>
    <dgm:pt modelId="{AA5C3DDB-051C-40D2-85F1-56179030893B}" type="parTrans" cxnId="{CC327155-88B4-4D3F-9E3B-555720433CA5}">
      <dgm:prSet/>
      <dgm:spPr/>
      <dgm:t>
        <a:bodyPr/>
        <a:lstStyle/>
        <a:p>
          <a:endParaRPr lang="en-CA"/>
        </a:p>
      </dgm:t>
    </dgm:pt>
    <dgm:pt modelId="{1E703CF8-DC7A-4D4F-850B-852D2CCF82D9}" type="sibTrans" cxnId="{CC327155-88B4-4D3F-9E3B-555720433CA5}">
      <dgm:prSet/>
      <dgm:spPr/>
      <dgm:t>
        <a:bodyPr/>
        <a:lstStyle/>
        <a:p>
          <a:endParaRPr lang="en-CA"/>
        </a:p>
      </dgm:t>
    </dgm:pt>
    <dgm:pt modelId="{6773CAA3-3735-409F-8BCF-6648C072E2CB}" type="pres">
      <dgm:prSet presAssocID="{DA86517A-C6BB-44DF-BD7B-641F6DE06F46}" presName="Name0" presStyleCnt="0">
        <dgm:presLayoutVars>
          <dgm:dir/>
          <dgm:resizeHandles val="exact"/>
        </dgm:presLayoutVars>
      </dgm:prSet>
      <dgm:spPr/>
      <dgm:t>
        <a:bodyPr/>
        <a:lstStyle/>
        <a:p>
          <a:endParaRPr lang="en-CA"/>
        </a:p>
      </dgm:t>
    </dgm:pt>
    <dgm:pt modelId="{B72883ED-6411-4707-97BC-6A358744A4C3}" type="pres">
      <dgm:prSet presAssocID="{DA86517A-C6BB-44DF-BD7B-641F6DE06F46}" presName="cycle" presStyleCnt="0"/>
      <dgm:spPr/>
    </dgm:pt>
    <dgm:pt modelId="{426D608D-E41F-479A-B94A-E71DCA908551}" type="pres">
      <dgm:prSet presAssocID="{8D0356DC-154B-4FE4-8042-D088F4EC7DD4}" presName="nodeFirstNode" presStyleLbl="node1" presStyleIdx="0" presStyleCnt="6" custRadScaleRad="79452" custRadScaleInc="-84851">
        <dgm:presLayoutVars>
          <dgm:bulletEnabled val="1"/>
        </dgm:presLayoutVars>
      </dgm:prSet>
      <dgm:spPr/>
      <dgm:t>
        <a:bodyPr/>
        <a:lstStyle/>
        <a:p>
          <a:endParaRPr lang="en-CA"/>
        </a:p>
      </dgm:t>
    </dgm:pt>
    <dgm:pt modelId="{975FD07E-1200-4750-A926-4E0710B32D8B}" type="pres">
      <dgm:prSet presAssocID="{93CAA774-B4D8-4C74-9B78-43FCEB269737}" presName="sibTransFirstNode" presStyleLbl="bgShp" presStyleIdx="0" presStyleCnt="1" custFlipVert="1" custFlipHor="1" custScaleX="5812" custScaleY="1876" custLinFactNeighborX="86897" custLinFactNeighborY="50344" custRadScaleRad="57739" custRadScaleInc="-2147483648"/>
      <dgm:spPr>
        <a:prstGeom prst="mathPlus">
          <a:avLst/>
        </a:prstGeom>
      </dgm:spPr>
      <dgm:t>
        <a:bodyPr/>
        <a:lstStyle/>
        <a:p>
          <a:endParaRPr lang="en-CA"/>
        </a:p>
      </dgm:t>
    </dgm:pt>
    <dgm:pt modelId="{56454CE5-4CD5-4578-874E-75DBED686CC5}" type="pres">
      <dgm:prSet presAssocID="{696CBE0B-0C5E-4C9C-BD6C-D2AF0CF39E43}" presName="nodeFollowingNodes" presStyleLbl="node1" presStyleIdx="1" presStyleCnt="6" custRadScaleRad="73304" custRadScaleInc="-42131">
        <dgm:presLayoutVars>
          <dgm:bulletEnabled val="1"/>
        </dgm:presLayoutVars>
      </dgm:prSet>
      <dgm:spPr/>
      <dgm:t>
        <a:bodyPr/>
        <a:lstStyle/>
        <a:p>
          <a:endParaRPr lang="en-CA"/>
        </a:p>
      </dgm:t>
    </dgm:pt>
    <dgm:pt modelId="{FD010E59-2A5B-441D-B68C-815E1196C4CB}" type="pres">
      <dgm:prSet presAssocID="{76961DE5-D229-41CF-9687-70239D1EDA14}" presName="nodeFollowingNodes" presStyleLbl="node1" presStyleIdx="2" presStyleCnt="6" custRadScaleRad="54986" custRadScaleInc="300097">
        <dgm:presLayoutVars>
          <dgm:bulletEnabled val="1"/>
        </dgm:presLayoutVars>
      </dgm:prSet>
      <dgm:spPr/>
      <dgm:t>
        <a:bodyPr/>
        <a:lstStyle/>
        <a:p>
          <a:endParaRPr lang="en-CA"/>
        </a:p>
      </dgm:t>
    </dgm:pt>
    <dgm:pt modelId="{0DC91846-1F4F-4E9E-9DB5-8430D03F17CA}" type="pres">
      <dgm:prSet presAssocID="{EED013AB-0087-4A4A-B4D8-7B636324FCDB}" presName="nodeFollowingNodes" presStyleLbl="node1" presStyleIdx="3" presStyleCnt="6" custRadScaleRad="45656" custRadScaleInc="-185149">
        <dgm:presLayoutVars>
          <dgm:bulletEnabled val="1"/>
        </dgm:presLayoutVars>
      </dgm:prSet>
      <dgm:spPr/>
      <dgm:t>
        <a:bodyPr/>
        <a:lstStyle/>
        <a:p>
          <a:endParaRPr lang="en-CA"/>
        </a:p>
      </dgm:t>
    </dgm:pt>
    <dgm:pt modelId="{86079A3B-5CAD-489D-8428-04A65A2DCF67}" type="pres">
      <dgm:prSet presAssocID="{CB6070BE-F313-4340-A922-9B7755F82E16}" presName="nodeFollowingNodes" presStyleLbl="node1" presStyleIdx="4" presStyleCnt="6" custRadScaleRad="74175" custRadScaleInc="-23990">
        <dgm:presLayoutVars>
          <dgm:bulletEnabled val="1"/>
        </dgm:presLayoutVars>
      </dgm:prSet>
      <dgm:spPr/>
      <dgm:t>
        <a:bodyPr/>
        <a:lstStyle/>
        <a:p>
          <a:endParaRPr lang="en-CA"/>
        </a:p>
      </dgm:t>
    </dgm:pt>
    <dgm:pt modelId="{A372199B-6A30-4D04-B5B6-75D368768406}" type="pres">
      <dgm:prSet presAssocID="{814E815C-D473-4B2C-A60D-025D5E76EB32}" presName="nodeFollowingNodes" presStyleLbl="node1" presStyleIdx="5" presStyleCnt="6" custRadScaleRad="67266" custRadScaleInc="-316019">
        <dgm:presLayoutVars>
          <dgm:bulletEnabled val="1"/>
        </dgm:presLayoutVars>
      </dgm:prSet>
      <dgm:spPr/>
      <dgm:t>
        <a:bodyPr/>
        <a:lstStyle/>
        <a:p>
          <a:endParaRPr lang="en-CA"/>
        </a:p>
      </dgm:t>
    </dgm:pt>
  </dgm:ptLst>
  <dgm:cxnLst>
    <dgm:cxn modelId="{E7817E92-0AD4-414B-BF3F-74EEEFEB1831}" type="presOf" srcId="{814E815C-D473-4B2C-A60D-025D5E76EB32}" destId="{A372199B-6A30-4D04-B5B6-75D368768406}" srcOrd="0" destOrd="0" presId="urn:microsoft.com/office/officeart/2005/8/layout/cycle3"/>
    <dgm:cxn modelId="{80FDA88E-6DD7-4692-80C0-F49C1EA43A21}" srcId="{DA86517A-C6BB-44DF-BD7B-641F6DE06F46}" destId="{8D0356DC-154B-4FE4-8042-D088F4EC7DD4}" srcOrd="0" destOrd="0" parTransId="{EBFA51C3-A539-4906-AE00-9ADB2373D9B7}" sibTransId="{93CAA774-B4D8-4C74-9B78-43FCEB269737}"/>
    <dgm:cxn modelId="{A1B05962-F01B-4F3D-A80E-F2ADE2F21DB7}" srcId="{DA86517A-C6BB-44DF-BD7B-641F6DE06F46}" destId="{814E815C-D473-4B2C-A60D-025D5E76EB32}" srcOrd="5" destOrd="0" parTransId="{DC76925B-0416-482D-B5D2-1C59B54C3E5C}" sibTransId="{793ED500-CC07-4178-BE78-2BA1D3C75BAC}"/>
    <dgm:cxn modelId="{7057AA23-1587-40EB-A6B8-7A34B34E73BC}" srcId="{DA86517A-C6BB-44DF-BD7B-641F6DE06F46}" destId="{CB6070BE-F313-4340-A922-9B7755F82E16}" srcOrd="4" destOrd="0" parTransId="{80355A62-DEF7-4210-BD45-7C63B4D7E54F}" sibTransId="{901FC613-8705-4956-AE77-BC39E5F44C18}"/>
    <dgm:cxn modelId="{0516A5B7-FB6E-419D-88B7-A189E1D8FFC7}" type="presOf" srcId="{93CAA774-B4D8-4C74-9B78-43FCEB269737}" destId="{975FD07E-1200-4750-A926-4E0710B32D8B}" srcOrd="0" destOrd="0" presId="urn:microsoft.com/office/officeart/2005/8/layout/cycle3"/>
    <dgm:cxn modelId="{15A3D71D-0864-4111-AEF6-DFDB4AFD0A3E}" type="presOf" srcId="{CB6070BE-F313-4340-A922-9B7755F82E16}" destId="{86079A3B-5CAD-489D-8428-04A65A2DCF67}" srcOrd="0" destOrd="0" presId="urn:microsoft.com/office/officeart/2005/8/layout/cycle3"/>
    <dgm:cxn modelId="{997074E7-EE66-46A7-88EA-A8B26EC38D4E}" type="presOf" srcId="{8D0356DC-154B-4FE4-8042-D088F4EC7DD4}" destId="{426D608D-E41F-479A-B94A-E71DCA908551}" srcOrd="0" destOrd="0" presId="urn:microsoft.com/office/officeart/2005/8/layout/cycle3"/>
    <dgm:cxn modelId="{1B548782-B84E-4A2D-A337-7C0ACEFE11BC}" srcId="{DA86517A-C6BB-44DF-BD7B-641F6DE06F46}" destId="{696CBE0B-0C5E-4C9C-BD6C-D2AF0CF39E43}" srcOrd="1" destOrd="0" parTransId="{E61541A7-EEB7-4F75-ABBC-8333BA857C49}" sibTransId="{42CE0385-62F5-4C8F-B21F-9A8B70D7E3CD}"/>
    <dgm:cxn modelId="{D5BAA079-CC50-44BE-BCBF-D4FCCF509B9F}" type="presOf" srcId="{76961DE5-D229-41CF-9687-70239D1EDA14}" destId="{FD010E59-2A5B-441D-B68C-815E1196C4CB}" srcOrd="0" destOrd="0" presId="urn:microsoft.com/office/officeart/2005/8/layout/cycle3"/>
    <dgm:cxn modelId="{DB4C3F1C-C7FC-41DF-87A9-E9C43694859C}" type="presOf" srcId="{DA86517A-C6BB-44DF-BD7B-641F6DE06F46}" destId="{6773CAA3-3735-409F-8BCF-6648C072E2CB}" srcOrd="0" destOrd="0" presId="urn:microsoft.com/office/officeart/2005/8/layout/cycle3"/>
    <dgm:cxn modelId="{7ED19313-ACAC-4256-A885-D18E720481CB}" type="presOf" srcId="{696CBE0B-0C5E-4C9C-BD6C-D2AF0CF39E43}" destId="{56454CE5-4CD5-4578-874E-75DBED686CC5}" srcOrd="0" destOrd="0" presId="urn:microsoft.com/office/officeart/2005/8/layout/cycle3"/>
    <dgm:cxn modelId="{CC327155-88B4-4D3F-9E3B-555720433CA5}" srcId="{DA86517A-C6BB-44DF-BD7B-641F6DE06F46}" destId="{76961DE5-D229-41CF-9687-70239D1EDA14}" srcOrd="2" destOrd="0" parTransId="{AA5C3DDB-051C-40D2-85F1-56179030893B}" sibTransId="{1E703CF8-DC7A-4D4F-850B-852D2CCF82D9}"/>
    <dgm:cxn modelId="{B398BB17-0D1A-47D6-B6C5-55EEF6C48C66}" type="presOf" srcId="{EED013AB-0087-4A4A-B4D8-7B636324FCDB}" destId="{0DC91846-1F4F-4E9E-9DB5-8430D03F17CA}" srcOrd="0" destOrd="0" presId="urn:microsoft.com/office/officeart/2005/8/layout/cycle3"/>
    <dgm:cxn modelId="{16C8373E-D6CF-41C6-B55E-442C2786AB9E}" srcId="{DA86517A-C6BB-44DF-BD7B-641F6DE06F46}" destId="{EED013AB-0087-4A4A-B4D8-7B636324FCDB}" srcOrd="3" destOrd="0" parTransId="{1A8130C7-8B88-4CEC-B25E-C783E068100B}" sibTransId="{CCBD0BE7-F282-4E39-870E-5E83CC936CD7}"/>
    <dgm:cxn modelId="{3B9F47A3-67FA-40BE-A996-7C3DCE079B0B}" type="presParOf" srcId="{6773CAA3-3735-409F-8BCF-6648C072E2CB}" destId="{B72883ED-6411-4707-97BC-6A358744A4C3}" srcOrd="0" destOrd="0" presId="urn:microsoft.com/office/officeart/2005/8/layout/cycle3"/>
    <dgm:cxn modelId="{94541CC7-DE54-42F8-8EEC-72A4CEFE16DC}" type="presParOf" srcId="{B72883ED-6411-4707-97BC-6A358744A4C3}" destId="{426D608D-E41F-479A-B94A-E71DCA908551}" srcOrd="0" destOrd="0" presId="urn:microsoft.com/office/officeart/2005/8/layout/cycle3"/>
    <dgm:cxn modelId="{248CFE9D-0384-4FE6-BF03-6E978CE482E7}" type="presParOf" srcId="{B72883ED-6411-4707-97BC-6A358744A4C3}" destId="{975FD07E-1200-4750-A926-4E0710B32D8B}" srcOrd="1" destOrd="0" presId="urn:microsoft.com/office/officeart/2005/8/layout/cycle3"/>
    <dgm:cxn modelId="{C9BFA8B0-A346-44CD-A90D-29DE2719FA55}" type="presParOf" srcId="{B72883ED-6411-4707-97BC-6A358744A4C3}" destId="{56454CE5-4CD5-4578-874E-75DBED686CC5}" srcOrd="2" destOrd="0" presId="urn:microsoft.com/office/officeart/2005/8/layout/cycle3"/>
    <dgm:cxn modelId="{8AA90020-BF18-47D9-B4DA-1B26F0004DC3}" type="presParOf" srcId="{B72883ED-6411-4707-97BC-6A358744A4C3}" destId="{FD010E59-2A5B-441D-B68C-815E1196C4CB}" srcOrd="3" destOrd="0" presId="urn:microsoft.com/office/officeart/2005/8/layout/cycle3"/>
    <dgm:cxn modelId="{8837961B-F2D4-4033-BEDC-B34436213EC6}" type="presParOf" srcId="{B72883ED-6411-4707-97BC-6A358744A4C3}" destId="{0DC91846-1F4F-4E9E-9DB5-8430D03F17CA}" srcOrd="4" destOrd="0" presId="urn:microsoft.com/office/officeart/2005/8/layout/cycle3"/>
    <dgm:cxn modelId="{F310D989-D35A-4708-B129-51E0F5D5E502}" type="presParOf" srcId="{B72883ED-6411-4707-97BC-6A358744A4C3}" destId="{86079A3B-5CAD-489D-8428-04A65A2DCF67}" srcOrd="5" destOrd="0" presId="urn:microsoft.com/office/officeart/2005/8/layout/cycle3"/>
    <dgm:cxn modelId="{DA1FEC4E-4C66-4F99-8814-61A9E8A3BA5B}" type="presParOf" srcId="{B72883ED-6411-4707-97BC-6A358744A4C3}" destId="{A372199B-6A30-4D04-B5B6-75D368768406}"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FE0C3E-0E68-47BD-8919-838E312D6C4C}" type="doc">
      <dgm:prSet loTypeId="urn:microsoft.com/office/officeart/2005/8/layout/cycle6" loCatId="cycle" qsTypeId="urn:microsoft.com/office/officeart/2005/8/quickstyle/3d1" qsCatId="3D" csTypeId="urn:microsoft.com/office/officeart/2005/8/colors/accent3_1" csCatId="accent3" phldr="1"/>
      <dgm:spPr/>
      <dgm:t>
        <a:bodyPr/>
        <a:lstStyle/>
        <a:p>
          <a:endParaRPr lang="en-CA"/>
        </a:p>
      </dgm:t>
    </dgm:pt>
    <dgm:pt modelId="{6308CE06-468A-4966-9C78-212A5E2F8434}">
      <dgm:prSet phldrT="[Text]" custT="1"/>
      <dgm:spPr/>
      <dgm:t>
        <a:bodyPr/>
        <a:lstStyle/>
        <a:p>
          <a:r>
            <a:rPr lang="en-CA" sz="1600" dirty="0" smtClean="0"/>
            <a:t>World-class assets</a:t>
          </a:r>
        </a:p>
      </dgm:t>
    </dgm:pt>
    <dgm:pt modelId="{7CB37246-7620-4F3C-9058-43D42DE10539}" type="parTrans" cxnId="{6E314E93-C1F2-478F-BD78-A1127A400B7C}">
      <dgm:prSet/>
      <dgm:spPr/>
      <dgm:t>
        <a:bodyPr/>
        <a:lstStyle/>
        <a:p>
          <a:endParaRPr lang="en-CA"/>
        </a:p>
      </dgm:t>
    </dgm:pt>
    <dgm:pt modelId="{454ADA50-E4B9-43FE-B1FA-3767CBB03C78}" type="sibTrans" cxnId="{6E314E93-C1F2-478F-BD78-A1127A400B7C}">
      <dgm:prSet/>
      <dgm:spPr/>
      <dgm:t>
        <a:bodyPr/>
        <a:lstStyle/>
        <a:p>
          <a:endParaRPr lang="en-CA"/>
        </a:p>
      </dgm:t>
    </dgm:pt>
    <dgm:pt modelId="{1CBCA7C6-6230-4A9A-864F-416ABD5F9D2E}">
      <dgm:prSet phldrT="[Text]" custT="1"/>
      <dgm:spPr/>
      <dgm:t>
        <a:bodyPr/>
        <a:lstStyle/>
        <a:p>
          <a:r>
            <a:rPr lang="en-CA" sz="1600" dirty="0" smtClean="0"/>
            <a:t>Employee expertise</a:t>
          </a:r>
          <a:endParaRPr lang="en-CA" sz="1600" dirty="0"/>
        </a:p>
      </dgm:t>
    </dgm:pt>
    <dgm:pt modelId="{4143FD69-DB9F-404E-BFB2-0C63AC974325}" type="parTrans" cxnId="{E59582CC-EBAE-4F0F-9AA1-EB9362A7A324}">
      <dgm:prSet/>
      <dgm:spPr/>
      <dgm:t>
        <a:bodyPr/>
        <a:lstStyle/>
        <a:p>
          <a:endParaRPr lang="en-CA"/>
        </a:p>
      </dgm:t>
    </dgm:pt>
    <dgm:pt modelId="{D9539D18-0C32-4131-914B-C6712029A30A}" type="sibTrans" cxnId="{E59582CC-EBAE-4F0F-9AA1-EB9362A7A324}">
      <dgm:prSet/>
      <dgm:spPr/>
      <dgm:t>
        <a:bodyPr/>
        <a:lstStyle/>
        <a:p>
          <a:endParaRPr lang="en-CA"/>
        </a:p>
      </dgm:t>
    </dgm:pt>
    <dgm:pt modelId="{F320CC2E-CA75-4B6C-92A2-1156F284A6E4}">
      <dgm:prSet phldrT="[Text]" custT="1"/>
      <dgm:spPr/>
      <dgm:t>
        <a:bodyPr/>
        <a:lstStyle/>
        <a:p>
          <a:r>
            <a:rPr lang="en-CA" sz="1600" dirty="0" smtClean="0"/>
            <a:t>Strong customer relationships</a:t>
          </a:r>
          <a:endParaRPr lang="en-CA" sz="1600" dirty="0"/>
        </a:p>
      </dgm:t>
    </dgm:pt>
    <dgm:pt modelId="{1E081785-0136-4B8E-A1E8-6BD0B4D40474}" type="parTrans" cxnId="{A01BA4EA-828D-44C9-BB84-7C99B8C9CD05}">
      <dgm:prSet/>
      <dgm:spPr/>
      <dgm:t>
        <a:bodyPr/>
        <a:lstStyle/>
        <a:p>
          <a:endParaRPr lang="en-CA"/>
        </a:p>
      </dgm:t>
    </dgm:pt>
    <dgm:pt modelId="{6D8BD73E-63F2-4DC2-B5C1-B6CA91707540}" type="sibTrans" cxnId="{A01BA4EA-828D-44C9-BB84-7C99B8C9CD05}">
      <dgm:prSet/>
      <dgm:spPr/>
      <dgm:t>
        <a:bodyPr/>
        <a:lstStyle/>
        <a:p>
          <a:endParaRPr lang="en-CA"/>
        </a:p>
      </dgm:t>
    </dgm:pt>
    <dgm:pt modelId="{4B209154-D5E4-41F0-BD0A-7EF3CAA76011}">
      <dgm:prSet phldrT="[Text]" custT="1"/>
      <dgm:spPr/>
      <dgm:t>
        <a:bodyPr/>
        <a:lstStyle/>
        <a:p>
          <a:r>
            <a:rPr lang="en-CA" sz="1600" dirty="0" smtClean="0"/>
            <a:t>Uranium price leverage</a:t>
          </a:r>
          <a:endParaRPr lang="en-CA" sz="1600" dirty="0"/>
        </a:p>
      </dgm:t>
    </dgm:pt>
    <dgm:pt modelId="{F9B909AC-52F7-4916-9BD3-DDFCED043667}" type="parTrans" cxnId="{1CFF4F14-96E9-4ACF-83A4-D0CC89420E25}">
      <dgm:prSet/>
      <dgm:spPr/>
      <dgm:t>
        <a:bodyPr/>
        <a:lstStyle/>
        <a:p>
          <a:endParaRPr lang="en-CA"/>
        </a:p>
      </dgm:t>
    </dgm:pt>
    <dgm:pt modelId="{A09D4F78-4F3C-4AEB-A1CC-57E5A87B38C1}" type="sibTrans" cxnId="{1CFF4F14-96E9-4ACF-83A4-D0CC89420E25}">
      <dgm:prSet/>
      <dgm:spPr/>
      <dgm:t>
        <a:bodyPr/>
        <a:lstStyle/>
        <a:p>
          <a:endParaRPr lang="en-CA"/>
        </a:p>
      </dgm:t>
    </dgm:pt>
    <dgm:pt modelId="{FD0C22BE-3C6B-4F95-B608-5C6D4A2908DC}">
      <dgm:prSet phldrT="[Text]" custT="1"/>
      <dgm:spPr/>
      <dgm:t>
        <a:bodyPr/>
        <a:lstStyle/>
        <a:p>
          <a:r>
            <a:rPr lang="en-CA" sz="1600" dirty="0" smtClean="0"/>
            <a:t>Financial Strength</a:t>
          </a:r>
          <a:endParaRPr lang="en-CA" sz="1600" dirty="0"/>
        </a:p>
      </dgm:t>
    </dgm:pt>
    <dgm:pt modelId="{E1BE3A98-C599-46AF-A8A7-83DAC85D9E2F}" type="parTrans" cxnId="{75534373-A1D9-44C0-AD2D-5217CE9EC528}">
      <dgm:prSet/>
      <dgm:spPr/>
      <dgm:t>
        <a:bodyPr/>
        <a:lstStyle/>
        <a:p>
          <a:endParaRPr lang="en-CA"/>
        </a:p>
      </dgm:t>
    </dgm:pt>
    <dgm:pt modelId="{7D44AA0C-5297-4F52-8A8A-203C619C3A40}" type="sibTrans" cxnId="{75534373-A1D9-44C0-AD2D-5217CE9EC528}">
      <dgm:prSet/>
      <dgm:spPr/>
      <dgm:t>
        <a:bodyPr/>
        <a:lstStyle/>
        <a:p>
          <a:endParaRPr lang="en-CA"/>
        </a:p>
      </dgm:t>
    </dgm:pt>
    <dgm:pt modelId="{14FCCEC3-4E46-4F59-8959-77794B54785A}">
      <dgm:prSet phldrT="[Text]" custT="1"/>
      <dgm:spPr/>
      <dgm:t>
        <a:bodyPr/>
        <a:lstStyle/>
        <a:p>
          <a:r>
            <a:rPr lang="en-CA" sz="1600" dirty="0" smtClean="0"/>
            <a:t>Disciplined portfolio management</a:t>
          </a:r>
          <a:endParaRPr lang="en-CA" sz="1600" dirty="0"/>
        </a:p>
      </dgm:t>
    </dgm:pt>
    <dgm:pt modelId="{FA0D27D1-DE54-4AF2-83B9-D3284071BA6F}" type="parTrans" cxnId="{FF09A0F2-B595-43F3-9ADD-149D4B620B99}">
      <dgm:prSet/>
      <dgm:spPr/>
      <dgm:t>
        <a:bodyPr/>
        <a:lstStyle/>
        <a:p>
          <a:endParaRPr lang="en-CA"/>
        </a:p>
      </dgm:t>
    </dgm:pt>
    <dgm:pt modelId="{B5722414-46CD-4587-87C1-AE1C99E27BD5}" type="sibTrans" cxnId="{FF09A0F2-B595-43F3-9ADD-149D4B620B99}">
      <dgm:prSet/>
      <dgm:spPr/>
      <dgm:t>
        <a:bodyPr/>
        <a:lstStyle/>
        <a:p>
          <a:endParaRPr lang="en-CA"/>
        </a:p>
      </dgm:t>
    </dgm:pt>
    <dgm:pt modelId="{5BB1A383-1387-4EE7-92EE-FFB8CC0BEC58}">
      <dgm:prSet phldrT="[Text]" custT="1"/>
      <dgm:spPr/>
      <dgm:t>
        <a:bodyPr/>
        <a:lstStyle/>
        <a:p>
          <a:r>
            <a:rPr lang="en-CA" sz="1600" dirty="0" smtClean="0"/>
            <a:t>Focus risk management</a:t>
          </a:r>
        </a:p>
      </dgm:t>
    </dgm:pt>
    <dgm:pt modelId="{4276A795-B050-4ADA-9B62-44B564F98F83}" type="parTrans" cxnId="{BA003ED8-B951-43A8-89CE-1D5E71BA5009}">
      <dgm:prSet/>
      <dgm:spPr/>
      <dgm:t>
        <a:bodyPr/>
        <a:lstStyle/>
        <a:p>
          <a:endParaRPr lang="en-CA"/>
        </a:p>
      </dgm:t>
    </dgm:pt>
    <dgm:pt modelId="{4F1D99EA-2256-4F88-ADC9-CD89DAAA0D75}" type="sibTrans" cxnId="{BA003ED8-B951-43A8-89CE-1D5E71BA5009}">
      <dgm:prSet/>
      <dgm:spPr/>
      <dgm:t>
        <a:bodyPr/>
        <a:lstStyle/>
        <a:p>
          <a:endParaRPr lang="en-CA"/>
        </a:p>
      </dgm:t>
    </dgm:pt>
    <dgm:pt modelId="{2A1F39BF-7B84-4BC9-AC03-DF77FBC1E8A0}">
      <dgm:prSet phldrT="[Text]" custT="1"/>
      <dgm:spPr/>
      <dgm:t>
        <a:bodyPr/>
        <a:lstStyle/>
        <a:p>
          <a:r>
            <a:rPr lang="en-CA" sz="1600" dirty="0" smtClean="0"/>
            <a:t>Innovation</a:t>
          </a:r>
          <a:endParaRPr lang="en-CA" sz="1400" dirty="0" smtClean="0"/>
        </a:p>
      </dgm:t>
    </dgm:pt>
    <dgm:pt modelId="{9A732CDF-36E1-4941-A80A-61FBCEB15645}" type="parTrans" cxnId="{1C17192C-F824-4CF9-8627-34F122B90736}">
      <dgm:prSet/>
      <dgm:spPr/>
      <dgm:t>
        <a:bodyPr/>
        <a:lstStyle/>
        <a:p>
          <a:endParaRPr lang="en-CA"/>
        </a:p>
      </dgm:t>
    </dgm:pt>
    <dgm:pt modelId="{3DE9BE49-EAE8-4983-AE6B-D87E9F4E6D33}" type="sibTrans" cxnId="{1C17192C-F824-4CF9-8627-34F122B90736}">
      <dgm:prSet/>
      <dgm:spPr/>
      <dgm:t>
        <a:bodyPr/>
        <a:lstStyle/>
        <a:p>
          <a:endParaRPr lang="en-CA"/>
        </a:p>
      </dgm:t>
    </dgm:pt>
    <dgm:pt modelId="{6198BB81-82BA-41B0-B5F5-C8A7201F919B}">
      <dgm:prSet phldrT="[Text]" custT="1"/>
      <dgm:spPr/>
      <dgm:t>
        <a:bodyPr/>
        <a:lstStyle/>
        <a:p>
          <a:r>
            <a:rPr lang="en-CA" sz="1600" dirty="0" smtClean="0"/>
            <a:t>Reputation</a:t>
          </a:r>
          <a:endParaRPr lang="en-CA" sz="1400" dirty="0" smtClean="0"/>
        </a:p>
      </dgm:t>
    </dgm:pt>
    <dgm:pt modelId="{9059EEF9-5508-4078-8BD7-85E40037E555}" type="parTrans" cxnId="{64445E9A-F007-4D6A-87B7-D48FD4AF6992}">
      <dgm:prSet/>
      <dgm:spPr/>
      <dgm:t>
        <a:bodyPr/>
        <a:lstStyle/>
        <a:p>
          <a:endParaRPr lang="en-CA"/>
        </a:p>
      </dgm:t>
    </dgm:pt>
    <dgm:pt modelId="{55888C37-A18D-4FAF-A2C9-A36DA5FE1256}" type="sibTrans" cxnId="{64445E9A-F007-4D6A-87B7-D48FD4AF6992}">
      <dgm:prSet/>
      <dgm:spPr/>
      <dgm:t>
        <a:bodyPr/>
        <a:lstStyle/>
        <a:p>
          <a:endParaRPr lang="en-CA" sz="2000"/>
        </a:p>
      </dgm:t>
    </dgm:pt>
    <dgm:pt modelId="{98685A85-4B6E-4C88-A50F-1557CDBD8D5C}" type="pres">
      <dgm:prSet presAssocID="{D2FE0C3E-0E68-47BD-8919-838E312D6C4C}" presName="cycle" presStyleCnt="0">
        <dgm:presLayoutVars>
          <dgm:dir/>
          <dgm:resizeHandles val="exact"/>
        </dgm:presLayoutVars>
      </dgm:prSet>
      <dgm:spPr/>
      <dgm:t>
        <a:bodyPr/>
        <a:lstStyle/>
        <a:p>
          <a:endParaRPr lang="en-CA"/>
        </a:p>
      </dgm:t>
    </dgm:pt>
    <dgm:pt modelId="{7D962FE0-D1ED-4AF5-93E3-0F795F05BBD4}" type="pres">
      <dgm:prSet presAssocID="{6308CE06-468A-4966-9C78-212A5E2F8434}" presName="node" presStyleLbl="node1" presStyleIdx="0" presStyleCnt="9" custScaleX="134613" custScaleY="117723">
        <dgm:presLayoutVars>
          <dgm:bulletEnabled val="1"/>
        </dgm:presLayoutVars>
      </dgm:prSet>
      <dgm:spPr/>
      <dgm:t>
        <a:bodyPr/>
        <a:lstStyle/>
        <a:p>
          <a:endParaRPr lang="en-CA"/>
        </a:p>
      </dgm:t>
    </dgm:pt>
    <dgm:pt modelId="{C2B95CEC-7E5B-417E-95CC-3E6B826F3A2F}" type="pres">
      <dgm:prSet presAssocID="{6308CE06-468A-4966-9C78-212A5E2F8434}" presName="spNode" presStyleCnt="0"/>
      <dgm:spPr/>
      <dgm:t>
        <a:bodyPr/>
        <a:lstStyle/>
        <a:p>
          <a:endParaRPr lang="en-CA"/>
        </a:p>
      </dgm:t>
    </dgm:pt>
    <dgm:pt modelId="{DED46816-1679-40EC-A2D2-CACBDF00885C}" type="pres">
      <dgm:prSet presAssocID="{454ADA50-E4B9-43FE-B1FA-3767CBB03C78}" presName="sibTrans" presStyleLbl="sibTrans1D1" presStyleIdx="0" presStyleCnt="9"/>
      <dgm:spPr/>
      <dgm:t>
        <a:bodyPr/>
        <a:lstStyle/>
        <a:p>
          <a:endParaRPr lang="en-CA"/>
        </a:p>
      </dgm:t>
    </dgm:pt>
    <dgm:pt modelId="{6DB7E712-59F6-46F0-975C-EB38769C21EE}" type="pres">
      <dgm:prSet presAssocID="{1CBCA7C6-6230-4A9A-864F-416ABD5F9D2E}" presName="node" presStyleLbl="node1" presStyleIdx="1" presStyleCnt="9" custScaleX="134498" custScaleY="117618">
        <dgm:presLayoutVars>
          <dgm:bulletEnabled val="1"/>
        </dgm:presLayoutVars>
      </dgm:prSet>
      <dgm:spPr/>
      <dgm:t>
        <a:bodyPr/>
        <a:lstStyle/>
        <a:p>
          <a:endParaRPr lang="en-CA"/>
        </a:p>
      </dgm:t>
    </dgm:pt>
    <dgm:pt modelId="{00F12959-5A63-4C35-AEB5-9F8A399972EE}" type="pres">
      <dgm:prSet presAssocID="{1CBCA7C6-6230-4A9A-864F-416ABD5F9D2E}" presName="spNode" presStyleCnt="0"/>
      <dgm:spPr/>
      <dgm:t>
        <a:bodyPr/>
        <a:lstStyle/>
        <a:p>
          <a:endParaRPr lang="en-CA"/>
        </a:p>
      </dgm:t>
    </dgm:pt>
    <dgm:pt modelId="{52F6E4B3-3018-473D-A39D-56A15DB820F9}" type="pres">
      <dgm:prSet presAssocID="{D9539D18-0C32-4131-914B-C6712029A30A}" presName="sibTrans" presStyleLbl="sibTrans1D1" presStyleIdx="1" presStyleCnt="9"/>
      <dgm:spPr/>
      <dgm:t>
        <a:bodyPr/>
        <a:lstStyle/>
        <a:p>
          <a:endParaRPr lang="en-CA"/>
        </a:p>
      </dgm:t>
    </dgm:pt>
    <dgm:pt modelId="{7B9EB32F-F564-4105-A8AE-9DB5418C8276}" type="pres">
      <dgm:prSet presAssocID="{F320CC2E-CA75-4B6C-92A2-1156F284A6E4}" presName="node" presStyleLbl="node1" presStyleIdx="2" presStyleCnt="9" custScaleX="134498" custScaleY="117618">
        <dgm:presLayoutVars>
          <dgm:bulletEnabled val="1"/>
        </dgm:presLayoutVars>
      </dgm:prSet>
      <dgm:spPr/>
      <dgm:t>
        <a:bodyPr/>
        <a:lstStyle/>
        <a:p>
          <a:endParaRPr lang="en-CA"/>
        </a:p>
      </dgm:t>
    </dgm:pt>
    <dgm:pt modelId="{7FDC1955-32DF-44CB-99D1-1B0D622076F5}" type="pres">
      <dgm:prSet presAssocID="{F320CC2E-CA75-4B6C-92A2-1156F284A6E4}" presName="spNode" presStyleCnt="0"/>
      <dgm:spPr/>
      <dgm:t>
        <a:bodyPr/>
        <a:lstStyle/>
        <a:p>
          <a:endParaRPr lang="en-CA"/>
        </a:p>
      </dgm:t>
    </dgm:pt>
    <dgm:pt modelId="{2F5F5659-E732-4B20-9BA6-364D23E6B436}" type="pres">
      <dgm:prSet presAssocID="{6D8BD73E-63F2-4DC2-B5C1-B6CA91707540}" presName="sibTrans" presStyleLbl="sibTrans1D1" presStyleIdx="2" presStyleCnt="9"/>
      <dgm:spPr/>
      <dgm:t>
        <a:bodyPr/>
        <a:lstStyle/>
        <a:p>
          <a:endParaRPr lang="en-CA"/>
        </a:p>
      </dgm:t>
    </dgm:pt>
    <dgm:pt modelId="{982A7F65-14DC-47E0-9762-C76D7B099951}" type="pres">
      <dgm:prSet presAssocID="{4B209154-D5E4-41F0-BD0A-7EF3CAA76011}" presName="node" presStyleLbl="node1" presStyleIdx="3" presStyleCnt="9" custScaleX="134498" custScaleY="117618">
        <dgm:presLayoutVars>
          <dgm:bulletEnabled val="1"/>
        </dgm:presLayoutVars>
      </dgm:prSet>
      <dgm:spPr/>
      <dgm:t>
        <a:bodyPr/>
        <a:lstStyle/>
        <a:p>
          <a:endParaRPr lang="en-CA"/>
        </a:p>
      </dgm:t>
    </dgm:pt>
    <dgm:pt modelId="{5434918A-B728-4F4D-835C-3ED34BE79597}" type="pres">
      <dgm:prSet presAssocID="{4B209154-D5E4-41F0-BD0A-7EF3CAA76011}" presName="spNode" presStyleCnt="0"/>
      <dgm:spPr/>
      <dgm:t>
        <a:bodyPr/>
        <a:lstStyle/>
        <a:p>
          <a:endParaRPr lang="en-CA"/>
        </a:p>
      </dgm:t>
    </dgm:pt>
    <dgm:pt modelId="{90DDF4B6-045E-465B-A36E-52EA5A4AE36C}" type="pres">
      <dgm:prSet presAssocID="{A09D4F78-4F3C-4AEB-A1CC-57E5A87B38C1}" presName="sibTrans" presStyleLbl="sibTrans1D1" presStyleIdx="3" presStyleCnt="9"/>
      <dgm:spPr/>
      <dgm:t>
        <a:bodyPr/>
        <a:lstStyle/>
        <a:p>
          <a:endParaRPr lang="en-CA"/>
        </a:p>
      </dgm:t>
    </dgm:pt>
    <dgm:pt modelId="{C8BD2EF7-447C-45B2-A8D2-A81714DA0E57}" type="pres">
      <dgm:prSet presAssocID="{FD0C22BE-3C6B-4F95-B608-5C6D4A2908DC}" presName="node" presStyleLbl="node1" presStyleIdx="4" presStyleCnt="9" custScaleX="134498" custScaleY="117618">
        <dgm:presLayoutVars>
          <dgm:bulletEnabled val="1"/>
        </dgm:presLayoutVars>
      </dgm:prSet>
      <dgm:spPr/>
      <dgm:t>
        <a:bodyPr/>
        <a:lstStyle/>
        <a:p>
          <a:endParaRPr lang="en-CA"/>
        </a:p>
      </dgm:t>
    </dgm:pt>
    <dgm:pt modelId="{580D342F-973F-45D6-9515-6FA95E21199E}" type="pres">
      <dgm:prSet presAssocID="{FD0C22BE-3C6B-4F95-B608-5C6D4A2908DC}" presName="spNode" presStyleCnt="0"/>
      <dgm:spPr/>
      <dgm:t>
        <a:bodyPr/>
        <a:lstStyle/>
        <a:p>
          <a:endParaRPr lang="en-CA"/>
        </a:p>
      </dgm:t>
    </dgm:pt>
    <dgm:pt modelId="{99D41725-2A6B-4475-A129-683DAF094080}" type="pres">
      <dgm:prSet presAssocID="{7D44AA0C-5297-4F52-8A8A-203C619C3A40}" presName="sibTrans" presStyleLbl="sibTrans1D1" presStyleIdx="4" presStyleCnt="9"/>
      <dgm:spPr/>
      <dgm:t>
        <a:bodyPr/>
        <a:lstStyle/>
        <a:p>
          <a:endParaRPr lang="en-CA"/>
        </a:p>
      </dgm:t>
    </dgm:pt>
    <dgm:pt modelId="{AF8176FB-A62C-43FB-9635-A8B29E188A74}" type="pres">
      <dgm:prSet presAssocID="{14FCCEC3-4E46-4F59-8959-77794B54785A}" presName="node" presStyleLbl="node1" presStyleIdx="5" presStyleCnt="9" custScaleX="149703" custScaleY="117618">
        <dgm:presLayoutVars>
          <dgm:bulletEnabled val="1"/>
        </dgm:presLayoutVars>
      </dgm:prSet>
      <dgm:spPr/>
      <dgm:t>
        <a:bodyPr/>
        <a:lstStyle/>
        <a:p>
          <a:endParaRPr lang="en-CA"/>
        </a:p>
      </dgm:t>
    </dgm:pt>
    <dgm:pt modelId="{C8593AA4-517B-41C4-8295-275193B17EAE}" type="pres">
      <dgm:prSet presAssocID="{14FCCEC3-4E46-4F59-8959-77794B54785A}" presName="spNode" presStyleCnt="0"/>
      <dgm:spPr/>
      <dgm:t>
        <a:bodyPr/>
        <a:lstStyle/>
        <a:p>
          <a:endParaRPr lang="en-CA"/>
        </a:p>
      </dgm:t>
    </dgm:pt>
    <dgm:pt modelId="{D7C51628-4149-4C43-B055-DAEA087BBF86}" type="pres">
      <dgm:prSet presAssocID="{B5722414-46CD-4587-87C1-AE1C99E27BD5}" presName="sibTrans" presStyleLbl="sibTrans1D1" presStyleIdx="5" presStyleCnt="9"/>
      <dgm:spPr/>
      <dgm:t>
        <a:bodyPr/>
        <a:lstStyle/>
        <a:p>
          <a:endParaRPr lang="en-CA"/>
        </a:p>
      </dgm:t>
    </dgm:pt>
    <dgm:pt modelId="{3281795C-82F0-46FC-A4A4-F8552E0F5A97}" type="pres">
      <dgm:prSet presAssocID="{5BB1A383-1387-4EE7-92EE-FFB8CC0BEC58}" presName="node" presStyleLbl="node1" presStyleIdx="6" presStyleCnt="9" custScaleX="156581" custScaleY="117618">
        <dgm:presLayoutVars>
          <dgm:bulletEnabled val="1"/>
        </dgm:presLayoutVars>
      </dgm:prSet>
      <dgm:spPr/>
      <dgm:t>
        <a:bodyPr/>
        <a:lstStyle/>
        <a:p>
          <a:endParaRPr lang="en-CA"/>
        </a:p>
      </dgm:t>
    </dgm:pt>
    <dgm:pt modelId="{9DD08C97-7D94-4715-80EE-A36B3DC01FB4}" type="pres">
      <dgm:prSet presAssocID="{5BB1A383-1387-4EE7-92EE-FFB8CC0BEC58}" presName="spNode" presStyleCnt="0"/>
      <dgm:spPr/>
      <dgm:t>
        <a:bodyPr/>
        <a:lstStyle/>
        <a:p>
          <a:endParaRPr lang="en-CA"/>
        </a:p>
      </dgm:t>
    </dgm:pt>
    <dgm:pt modelId="{14A8F7BD-D826-4FFC-B4D2-0E628332C594}" type="pres">
      <dgm:prSet presAssocID="{4F1D99EA-2256-4F88-ADC9-CD89DAAA0D75}" presName="sibTrans" presStyleLbl="sibTrans1D1" presStyleIdx="6" presStyleCnt="9"/>
      <dgm:spPr/>
      <dgm:t>
        <a:bodyPr/>
        <a:lstStyle/>
        <a:p>
          <a:endParaRPr lang="en-CA"/>
        </a:p>
      </dgm:t>
    </dgm:pt>
    <dgm:pt modelId="{5E19F652-7187-43B5-B0C9-BEFEEAEE6FE9}" type="pres">
      <dgm:prSet presAssocID="{2A1F39BF-7B84-4BC9-AC03-DF77FBC1E8A0}" presName="node" presStyleLbl="node1" presStyleIdx="7" presStyleCnt="9" custScaleX="134498" custScaleY="117618">
        <dgm:presLayoutVars>
          <dgm:bulletEnabled val="1"/>
        </dgm:presLayoutVars>
      </dgm:prSet>
      <dgm:spPr/>
      <dgm:t>
        <a:bodyPr/>
        <a:lstStyle/>
        <a:p>
          <a:endParaRPr lang="en-CA"/>
        </a:p>
      </dgm:t>
    </dgm:pt>
    <dgm:pt modelId="{50C3F3AB-04D9-41B0-9B44-2A16643BFFD6}" type="pres">
      <dgm:prSet presAssocID="{2A1F39BF-7B84-4BC9-AC03-DF77FBC1E8A0}" presName="spNode" presStyleCnt="0"/>
      <dgm:spPr/>
      <dgm:t>
        <a:bodyPr/>
        <a:lstStyle/>
        <a:p>
          <a:endParaRPr lang="en-CA"/>
        </a:p>
      </dgm:t>
    </dgm:pt>
    <dgm:pt modelId="{C406F814-FF6E-4035-8CC7-769FB47D484E}" type="pres">
      <dgm:prSet presAssocID="{3DE9BE49-EAE8-4983-AE6B-D87E9F4E6D33}" presName="sibTrans" presStyleLbl="sibTrans1D1" presStyleIdx="7" presStyleCnt="9"/>
      <dgm:spPr/>
      <dgm:t>
        <a:bodyPr/>
        <a:lstStyle/>
        <a:p>
          <a:endParaRPr lang="en-CA"/>
        </a:p>
      </dgm:t>
    </dgm:pt>
    <dgm:pt modelId="{2737E5E1-D614-491C-AA18-6B761A497B43}" type="pres">
      <dgm:prSet presAssocID="{6198BB81-82BA-41B0-B5F5-C8A7201F919B}" presName="node" presStyleLbl="node1" presStyleIdx="8" presStyleCnt="9" custScaleX="134498" custScaleY="117618">
        <dgm:presLayoutVars>
          <dgm:bulletEnabled val="1"/>
        </dgm:presLayoutVars>
      </dgm:prSet>
      <dgm:spPr/>
      <dgm:t>
        <a:bodyPr/>
        <a:lstStyle/>
        <a:p>
          <a:endParaRPr lang="en-CA"/>
        </a:p>
      </dgm:t>
    </dgm:pt>
    <dgm:pt modelId="{973E0E27-AA65-4286-9A8D-39CEE41D2071}" type="pres">
      <dgm:prSet presAssocID="{6198BB81-82BA-41B0-B5F5-C8A7201F919B}" presName="spNode" presStyleCnt="0"/>
      <dgm:spPr/>
      <dgm:t>
        <a:bodyPr/>
        <a:lstStyle/>
        <a:p>
          <a:endParaRPr lang="en-CA"/>
        </a:p>
      </dgm:t>
    </dgm:pt>
    <dgm:pt modelId="{A95FB9D0-6AA9-4B67-B0CB-3F3CB20219FE}" type="pres">
      <dgm:prSet presAssocID="{55888C37-A18D-4FAF-A2C9-A36DA5FE1256}" presName="sibTrans" presStyleLbl="sibTrans1D1" presStyleIdx="8" presStyleCnt="9"/>
      <dgm:spPr/>
      <dgm:t>
        <a:bodyPr/>
        <a:lstStyle/>
        <a:p>
          <a:endParaRPr lang="en-CA"/>
        </a:p>
      </dgm:t>
    </dgm:pt>
  </dgm:ptLst>
  <dgm:cxnLst>
    <dgm:cxn modelId="{FF09A0F2-B595-43F3-9ADD-149D4B620B99}" srcId="{D2FE0C3E-0E68-47BD-8919-838E312D6C4C}" destId="{14FCCEC3-4E46-4F59-8959-77794B54785A}" srcOrd="5" destOrd="0" parTransId="{FA0D27D1-DE54-4AF2-83B9-D3284071BA6F}" sibTransId="{B5722414-46CD-4587-87C1-AE1C99E27BD5}"/>
    <dgm:cxn modelId="{37538783-320B-4C7E-8519-958EA2C05BB8}" type="presOf" srcId="{1CBCA7C6-6230-4A9A-864F-416ABD5F9D2E}" destId="{6DB7E712-59F6-46F0-975C-EB38769C21EE}" srcOrd="0" destOrd="0" presId="urn:microsoft.com/office/officeart/2005/8/layout/cycle6"/>
    <dgm:cxn modelId="{0FE1AF19-777D-45A2-926F-9ABF64B73507}" type="presOf" srcId="{3DE9BE49-EAE8-4983-AE6B-D87E9F4E6D33}" destId="{C406F814-FF6E-4035-8CC7-769FB47D484E}" srcOrd="0" destOrd="0" presId="urn:microsoft.com/office/officeart/2005/8/layout/cycle6"/>
    <dgm:cxn modelId="{70C9E140-F0CC-40DC-8A12-50FFD998EB12}" type="presOf" srcId="{B5722414-46CD-4587-87C1-AE1C99E27BD5}" destId="{D7C51628-4149-4C43-B055-DAEA087BBF86}" srcOrd="0" destOrd="0" presId="urn:microsoft.com/office/officeart/2005/8/layout/cycle6"/>
    <dgm:cxn modelId="{CEAA7468-5294-4486-BDAA-CD4241C698F2}" type="presOf" srcId="{D9539D18-0C32-4131-914B-C6712029A30A}" destId="{52F6E4B3-3018-473D-A39D-56A15DB820F9}" srcOrd="0" destOrd="0" presId="urn:microsoft.com/office/officeart/2005/8/layout/cycle6"/>
    <dgm:cxn modelId="{B11475CE-F8C7-4428-AEF1-DAA0C6DF9586}" type="presOf" srcId="{6198BB81-82BA-41B0-B5F5-C8A7201F919B}" destId="{2737E5E1-D614-491C-AA18-6B761A497B43}" srcOrd="0" destOrd="0" presId="urn:microsoft.com/office/officeart/2005/8/layout/cycle6"/>
    <dgm:cxn modelId="{A16D327F-A73F-42E2-BE4C-C57AF4B59301}" type="presOf" srcId="{454ADA50-E4B9-43FE-B1FA-3767CBB03C78}" destId="{DED46816-1679-40EC-A2D2-CACBDF00885C}" srcOrd="0" destOrd="0" presId="urn:microsoft.com/office/officeart/2005/8/layout/cycle6"/>
    <dgm:cxn modelId="{6E314E93-C1F2-478F-BD78-A1127A400B7C}" srcId="{D2FE0C3E-0E68-47BD-8919-838E312D6C4C}" destId="{6308CE06-468A-4966-9C78-212A5E2F8434}" srcOrd="0" destOrd="0" parTransId="{7CB37246-7620-4F3C-9058-43D42DE10539}" sibTransId="{454ADA50-E4B9-43FE-B1FA-3767CBB03C78}"/>
    <dgm:cxn modelId="{C47993D4-49DD-417D-AB68-F4E6F30FC34F}" type="presOf" srcId="{D2FE0C3E-0E68-47BD-8919-838E312D6C4C}" destId="{98685A85-4B6E-4C88-A50F-1557CDBD8D5C}" srcOrd="0" destOrd="0" presId="urn:microsoft.com/office/officeart/2005/8/layout/cycle6"/>
    <dgm:cxn modelId="{75534373-A1D9-44C0-AD2D-5217CE9EC528}" srcId="{D2FE0C3E-0E68-47BD-8919-838E312D6C4C}" destId="{FD0C22BE-3C6B-4F95-B608-5C6D4A2908DC}" srcOrd="4" destOrd="0" parTransId="{E1BE3A98-C599-46AF-A8A7-83DAC85D9E2F}" sibTransId="{7D44AA0C-5297-4F52-8A8A-203C619C3A40}"/>
    <dgm:cxn modelId="{E92D10F8-D44C-4745-8BBC-3AFF2EFE86E6}" type="presOf" srcId="{7D44AA0C-5297-4F52-8A8A-203C619C3A40}" destId="{99D41725-2A6B-4475-A129-683DAF094080}" srcOrd="0" destOrd="0" presId="urn:microsoft.com/office/officeart/2005/8/layout/cycle6"/>
    <dgm:cxn modelId="{64D4279A-9F8D-440C-BB0D-B4903ECAC1E2}" type="presOf" srcId="{14FCCEC3-4E46-4F59-8959-77794B54785A}" destId="{AF8176FB-A62C-43FB-9635-A8B29E188A74}" srcOrd="0" destOrd="0" presId="urn:microsoft.com/office/officeart/2005/8/layout/cycle6"/>
    <dgm:cxn modelId="{A01BA4EA-828D-44C9-BB84-7C99B8C9CD05}" srcId="{D2FE0C3E-0E68-47BD-8919-838E312D6C4C}" destId="{F320CC2E-CA75-4B6C-92A2-1156F284A6E4}" srcOrd="2" destOrd="0" parTransId="{1E081785-0136-4B8E-A1E8-6BD0B4D40474}" sibTransId="{6D8BD73E-63F2-4DC2-B5C1-B6CA91707540}"/>
    <dgm:cxn modelId="{38FB90CF-671A-4F5E-B230-48776DAE4E4A}" type="presOf" srcId="{5BB1A383-1387-4EE7-92EE-FFB8CC0BEC58}" destId="{3281795C-82F0-46FC-A4A4-F8552E0F5A97}" srcOrd="0" destOrd="0" presId="urn:microsoft.com/office/officeart/2005/8/layout/cycle6"/>
    <dgm:cxn modelId="{BA003ED8-B951-43A8-89CE-1D5E71BA5009}" srcId="{D2FE0C3E-0E68-47BD-8919-838E312D6C4C}" destId="{5BB1A383-1387-4EE7-92EE-FFB8CC0BEC58}" srcOrd="6" destOrd="0" parTransId="{4276A795-B050-4ADA-9B62-44B564F98F83}" sibTransId="{4F1D99EA-2256-4F88-ADC9-CD89DAAA0D75}"/>
    <dgm:cxn modelId="{1C17192C-F824-4CF9-8627-34F122B90736}" srcId="{D2FE0C3E-0E68-47BD-8919-838E312D6C4C}" destId="{2A1F39BF-7B84-4BC9-AC03-DF77FBC1E8A0}" srcOrd="7" destOrd="0" parTransId="{9A732CDF-36E1-4941-A80A-61FBCEB15645}" sibTransId="{3DE9BE49-EAE8-4983-AE6B-D87E9F4E6D33}"/>
    <dgm:cxn modelId="{9F300577-7FB1-47B1-B9FA-2444426AB800}" type="presOf" srcId="{55888C37-A18D-4FAF-A2C9-A36DA5FE1256}" destId="{A95FB9D0-6AA9-4B67-B0CB-3F3CB20219FE}" srcOrd="0" destOrd="0" presId="urn:microsoft.com/office/officeart/2005/8/layout/cycle6"/>
    <dgm:cxn modelId="{B5E0A79A-EC70-4A04-9ACB-8B45CB01C5DF}" type="presOf" srcId="{4F1D99EA-2256-4F88-ADC9-CD89DAAA0D75}" destId="{14A8F7BD-D826-4FFC-B4D2-0E628332C594}" srcOrd="0" destOrd="0" presId="urn:microsoft.com/office/officeart/2005/8/layout/cycle6"/>
    <dgm:cxn modelId="{6D8F1113-8BDA-4FE4-A9F7-D9271FD98627}" type="presOf" srcId="{A09D4F78-4F3C-4AEB-A1CC-57E5A87B38C1}" destId="{90DDF4B6-045E-465B-A36E-52EA5A4AE36C}" srcOrd="0" destOrd="0" presId="urn:microsoft.com/office/officeart/2005/8/layout/cycle6"/>
    <dgm:cxn modelId="{64445E9A-F007-4D6A-87B7-D48FD4AF6992}" srcId="{D2FE0C3E-0E68-47BD-8919-838E312D6C4C}" destId="{6198BB81-82BA-41B0-B5F5-C8A7201F919B}" srcOrd="8" destOrd="0" parTransId="{9059EEF9-5508-4078-8BD7-85E40037E555}" sibTransId="{55888C37-A18D-4FAF-A2C9-A36DA5FE1256}"/>
    <dgm:cxn modelId="{D15BB188-D8A9-4408-9E7A-60BADE38C406}" type="presOf" srcId="{2A1F39BF-7B84-4BC9-AC03-DF77FBC1E8A0}" destId="{5E19F652-7187-43B5-B0C9-BEFEEAEE6FE9}" srcOrd="0" destOrd="0" presId="urn:microsoft.com/office/officeart/2005/8/layout/cycle6"/>
    <dgm:cxn modelId="{4C031C70-4002-4D05-9233-0D2BEEE88C35}" type="presOf" srcId="{F320CC2E-CA75-4B6C-92A2-1156F284A6E4}" destId="{7B9EB32F-F564-4105-A8AE-9DB5418C8276}" srcOrd="0" destOrd="0" presId="urn:microsoft.com/office/officeart/2005/8/layout/cycle6"/>
    <dgm:cxn modelId="{1CFF4F14-96E9-4ACF-83A4-D0CC89420E25}" srcId="{D2FE0C3E-0E68-47BD-8919-838E312D6C4C}" destId="{4B209154-D5E4-41F0-BD0A-7EF3CAA76011}" srcOrd="3" destOrd="0" parTransId="{F9B909AC-52F7-4916-9BD3-DDFCED043667}" sibTransId="{A09D4F78-4F3C-4AEB-A1CC-57E5A87B38C1}"/>
    <dgm:cxn modelId="{228A4944-687A-466C-BBA8-A3F57819EBEC}" type="presOf" srcId="{6D8BD73E-63F2-4DC2-B5C1-B6CA91707540}" destId="{2F5F5659-E732-4B20-9BA6-364D23E6B436}" srcOrd="0" destOrd="0" presId="urn:microsoft.com/office/officeart/2005/8/layout/cycle6"/>
    <dgm:cxn modelId="{2153BAC0-E773-4D65-AB06-C2F3B8135973}" type="presOf" srcId="{6308CE06-468A-4966-9C78-212A5E2F8434}" destId="{7D962FE0-D1ED-4AF5-93E3-0F795F05BBD4}" srcOrd="0" destOrd="0" presId="urn:microsoft.com/office/officeart/2005/8/layout/cycle6"/>
    <dgm:cxn modelId="{A1802499-760E-458A-B5D5-08E2D43400F0}" type="presOf" srcId="{FD0C22BE-3C6B-4F95-B608-5C6D4A2908DC}" destId="{C8BD2EF7-447C-45B2-A8D2-A81714DA0E57}" srcOrd="0" destOrd="0" presId="urn:microsoft.com/office/officeart/2005/8/layout/cycle6"/>
    <dgm:cxn modelId="{7D0107B4-4C56-43A6-A350-B2119015B891}" type="presOf" srcId="{4B209154-D5E4-41F0-BD0A-7EF3CAA76011}" destId="{982A7F65-14DC-47E0-9762-C76D7B099951}" srcOrd="0" destOrd="0" presId="urn:microsoft.com/office/officeart/2005/8/layout/cycle6"/>
    <dgm:cxn modelId="{E59582CC-EBAE-4F0F-9AA1-EB9362A7A324}" srcId="{D2FE0C3E-0E68-47BD-8919-838E312D6C4C}" destId="{1CBCA7C6-6230-4A9A-864F-416ABD5F9D2E}" srcOrd="1" destOrd="0" parTransId="{4143FD69-DB9F-404E-BFB2-0C63AC974325}" sibTransId="{D9539D18-0C32-4131-914B-C6712029A30A}"/>
    <dgm:cxn modelId="{B9B34FF9-3463-410E-9740-CB005AD69825}" type="presParOf" srcId="{98685A85-4B6E-4C88-A50F-1557CDBD8D5C}" destId="{7D962FE0-D1ED-4AF5-93E3-0F795F05BBD4}" srcOrd="0" destOrd="0" presId="urn:microsoft.com/office/officeart/2005/8/layout/cycle6"/>
    <dgm:cxn modelId="{4A30009B-F572-40B1-88B1-6AEFEF60120D}" type="presParOf" srcId="{98685A85-4B6E-4C88-A50F-1557CDBD8D5C}" destId="{C2B95CEC-7E5B-417E-95CC-3E6B826F3A2F}" srcOrd="1" destOrd="0" presId="urn:microsoft.com/office/officeart/2005/8/layout/cycle6"/>
    <dgm:cxn modelId="{F64C50E0-520E-4647-83A2-76EFC1E3154D}" type="presParOf" srcId="{98685A85-4B6E-4C88-A50F-1557CDBD8D5C}" destId="{DED46816-1679-40EC-A2D2-CACBDF00885C}" srcOrd="2" destOrd="0" presId="urn:microsoft.com/office/officeart/2005/8/layout/cycle6"/>
    <dgm:cxn modelId="{6904E105-A297-4AE1-BC08-3684512DF733}" type="presParOf" srcId="{98685A85-4B6E-4C88-A50F-1557CDBD8D5C}" destId="{6DB7E712-59F6-46F0-975C-EB38769C21EE}" srcOrd="3" destOrd="0" presId="urn:microsoft.com/office/officeart/2005/8/layout/cycle6"/>
    <dgm:cxn modelId="{41E100A0-E04F-42E3-9BCD-484DAA447FD7}" type="presParOf" srcId="{98685A85-4B6E-4C88-A50F-1557CDBD8D5C}" destId="{00F12959-5A63-4C35-AEB5-9F8A399972EE}" srcOrd="4" destOrd="0" presId="urn:microsoft.com/office/officeart/2005/8/layout/cycle6"/>
    <dgm:cxn modelId="{4B24230B-3388-443C-9677-B9CE0541128D}" type="presParOf" srcId="{98685A85-4B6E-4C88-A50F-1557CDBD8D5C}" destId="{52F6E4B3-3018-473D-A39D-56A15DB820F9}" srcOrd="5" destOrd="0" presId="urn:microsoft.com/office/officeart/2005/8/layout/cycle6"/>
    <dgm:cxn modelId="{A7AD4FDE-55AA-424A-8BF8-541536311AD6}" type="presParOf" srcId="{98685A85-4B6E-4C88-A50F-1557CDBD8D5C}" destId="{7B9EB32F-F564-4105-A8AE-9DB5418C8276}" srcOrd="6" destOrd="0" presId="urn:microsoft.com/office/officeart/2005/8/layout/cycle6"/>
    <dgm:cxn modelId="{DC2A80DA-39DD-459D-BD7C-443A46EEE0AF}" type="presParOf" srcId="{98685A85-4B6E-4C88-A50F-1557CDBD8D5C}" destId="{7FDC1955-32DF-44CB-99D1-1B0D622076F5}" srcOrd="7" destOrd="0" presId="urn:microsoft.com/office/officeart/2005/8/layout/cycle6"/>
    <dgm:cxn modelId="{69E2525B-91E4-4A8D-99B6-C9EDEA3BEC7F}" type="presParOf" srcId="{98685A85-4B6E-4C88-A50F-1557CDBD8D5C}" destId="{2F5F5659-E732-4B20-9BA6-364D23E6B436}" srcOrd="8" destOrd="0" presId="urn:microsoft.com/office/officeart/2005/8/layout/cycle6"/>
    <dgm:cxn modelId="{DE3958FC-C4B5-464A-A48A-BB3A08A8BB5C}" type="presParOf" srcId="{98685A85-4B6E-4C88-A50F-1557CDBD8D5C}" destId="{982A7F65-14DC-47E0-9762-C76D7B099951}" srcOrd="9" destOrd="0" presId="urn:microsoft.com/office/officeart/2005/8/layout/cycle6"/>
    <dgm:cxn modelId="{62089683-29EA-427C-8C9C-A037E569581C}" type="presParOf" srcId="{98685A85-4B6E-4C88-A50F-1557CDBD8D5C}" destId="{5434918A-B728-4F4D-835C-3ED34BE79597}" srcOrd="10" destOrd="0" presId="urn:microsoft.com/office/officeart/2005/8/layout/cycle6"/>
    <dgm:cxn modelId="{52C5C6B0-13F4-4173-8F39-376BDD341F7C}" type="presParOf" srcId="{98685A85-4B6E-4C88-A50F-1557CDBD8D5C}" destId="{90DDF4B6-045E-465B-A36E-52EA5A4AE36C}" srcOrd="11" destOrd="0" presId="urn:microsoft.com/office/officeart/2005/8/layout/cycle6"/>
    <dgm:cxn modelId="{2CCEA66A-5146-407A-BB34-9ECEE665343F}" type="presParOf" srcId="{98685A85-4B6E-4C88-A50F-1557CDBD8D5C}" destId="{C8BD2EF7-447C-45B2-A8D2-A81714DA0E57}" srcOrd="12" destOrd="0" presId="urn:microsoft.com/office/officeart/2005/8/layout/cycle6"/>
    <dgm:cxn modelId="{7BD9C076-B08B-44C3-BFFC-BC5E4064E228}" type="presParOf" srcId="{98685A85-4B6E-4C88-A50F-1557CDBD8D5C}" destId="{580D342F-973F-45D6-9515-6FA95E21199E}" srcOrd="13" destOrd="0" presId="urn:microsoft.com/office/officeart/2005/8/layout/cycle6"/>
    <dgm:cxn modelId="{D93BC8D5-FAE8-4864-B731-7BCB88D70F0E}" type="presParOf" srcId="{98685A85-4B6E-4C88-A50F-1557CDBD8D5C}" destId="{99D41725-2A6B-4475-A129-683DAF094080}" srcOrd="14" destOrd="0" presId="urn:microsoft.com/office/officeart/2005/8/layout/cycle6"/>
    <dgm:cxn modelId="{69D95625-F585-49EE-9716-CBA12D66D229}" type="presParOf" srcId="{98685A85-4B6E-4C88-A50F-1557CDBD8D5C}" destId="{AF8176FB-A62C-43FB-9635-A8B29E188A74}" srcOrd="15" destOrd="0" presId="urn:microsoft.com/office/officeart/2005/8/layout/cycle6"/>
    <dgm:cxn modelId="{3281119B-6E38-44D1-9028-944AF2323969}" type="presParOf" srcId="{98685A85-4B6E-4C88-A50F-1557CDBD8D5C}" destId="{C8593AA4-517B-41C4-8295-275193B17EAE}" srcOrd="16" destOrd="0" presId="urn:microsoft.com/office/officeart/2005/8/layout/cycle6"/>
    <dgm:cxn modelId="{DB3C7ECA-93B5-48AC-86EB-C24554308903}" type="presParOf" srcId="{98685A85-4B6E-4C88-A50F-1557CDBD8D5C}" destId="{D7C51628-4149-4C43-B055-DAEA087BBF86}" srcOrd="17" destOrd="0" presId="urn:microsoft.com/office/officeart/2005/8/layout/cycle6"/>
    <dgm:cxn modelId="{D017ADB0-58BE-4395-AAC7-B5F40B2962EF}" type="presParOf" srcId="{98685A85-4B6E-4C88-A50F-1557CDBD8D5C}" destId="{3281795C-82F0-46FC-A4A4-F8552E0F5A97}" srcOrd="18" destOrd="0" presId="urn:microsoft.com/office/officeart/2005/8/layout/cycle6"/>
    <dgm:cxn modelId="{BAA8A9BE-03D1-442B-93D0-6584BEF0CA91}" type="presParOf" srcId="{98685A85-4B6E-4C88-A50F-1557CDBD8D5C}" destId="{9DD08C97-7D94-4715-80EE-A36B3DC01FB4}" srcOrd="19" destOrd="0" presId="urn:microsoft.com/office/officeart/2005/8/layout/cycle6"/>
    <dgm:cxn modelId="{4202E01D-CAFE-452C-A201-DD57C3D89578}" type="presParOf" srcId="{98685A85-4B6E-4C88-A50F-1557CDBD8D5C}" destId="{14A8F7BD-D826-4FFC-B4D2-0E628332C594}" srcOrd="20" destOrd="0" presId="urn:microsoft.com/office/officeart/2005/8/layout/cycle6"/>
    <dgm:cxn modelId="{35DAEAED-812C-49B3-AA8C-CA4345C266BE}" type="presParOf" srcId="{98685A85-4B6E-4C88-A50F-1557CDBD8D5C}" destId="{5E19F652-7187-43B5-B0C9-BEFEEAEE6FE9}" srcOrd="21" destOrd="0" presId="urn:microsoft.com/office/officeart/2005/8/layout/cycle6"/>
    <dgm:cxn modelId="{C71E55CA-D0AE-44C2-85AD-70F87F51C014}" type="presParOf" srcId="{98685A85-4B6E-4C88-A50F-1557CDBD8D5C}" destId="{50C3F3AB-04D9-41B0-9B44-2A16643BFFD6}" srcOrd="22" destOrd="0" presId="urn:microsoft.com/office/officeart/2005/8/layout/cycle6"/>
    <dgm:cxn modelId="{511C8457-0EB4-4F70-84B2-3963286B41F5}" type="presParOf" srcId="{98685A85-4B6E-4C88-A50F-1557CDBD8D5C}" destId="{C406F814-FF6E-4035-8CC7-769FB47D484E}" srcOrd="23" destOrd="0" presId="urn:microsoft.com/office/officeart/2005/8/layout/cycle6"/>
    <dgm:cxn modelId="{FBC73D4C-0B75-4425-A562-AA9EA6DB1226}" type="presParOf" srcId="{98685A85-4B6E-4C88-A50F-1557CDBD8D5C}" destId="{2737E5E1-D614-491C-AA18-6B761A497B43}" srcOrd="24" destOrd="0" presId="urn:microsoft.com/office/officeart/2005/8/layout/cycle6"/>
    <dgm:cxn modelId="{D65E989D-BD51-4212-A564-69F5E5E616C4}" type="presParOf" srcId="{98685A85-4B6E-4C88-A50F-1557CDBD8D5C}" destId="{973E0E27-AA65-4286-9A8D-39CEE41D2071}" srcOrd="25" destOrd="0" presId="urn:microsoft.com/office/officeart/2005/8/layout/cycle6"/>
    <dgm:cxn modelId="{115381D8-A0C4-467A-9C4C-04688CBA10FF}" type="presParOf" srcId="{98685A85-4B6E-4C88-A50F-1557CDBD8D5C}" destId="{A95FB9D0-6AA9-4B67-B0CB-3F3CB20219FE}" srcOrd="26"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9EF542-D371-439C-8091-E21E40F5FE58}" type="doc">
      <dgm:prSet loTypeId="urn:microsoft.com/office/officeart/2005/8/layout/arrow2" loCatId="process" qsTypeId="urn:microsoft.com/office/officeart/2009/2/quickstyle/3d8" qsCatId="3D" csTypeId="urn:microsoft.com/office/officeart/2005/8/colors/accent0_3" csCatId="mainScheme" phldr="1"/>
      <dgm:spPr>
        <a:scene3d>
          <a:camera prst="orthographicFront" zoom="82000"/>
          <a:lightRig rig="morning" dir="t">
            <a:rot lat="0" lon="0" rev="20400000"/>
          </a:lightRig>
        </a:scene3d>
      </dgm:spPr>
      <dgm:t>
        <a:bodyPr/>
        <a:lstStyle/>
        <a:p>
          <a:endParaRPr lang="en-CA"/>
        </a:p>
      </dgm:t>
    </dgm:pt>
    <dgm:pt modelId="{9EDE8A48-2DD2-46B4-A013-05AD8EA8ADA5}">
      <dgm:prSet phldrT="[Text]"/>
      <dgm:spPr/>
      <dgm:t>
        <a:bodyPr/>
        <a:lstStyle/>
        <a:p>
          <a:r>
            <a:rPr lang="en-CA" dirty="0" smtClean="0">
              <a:solidFill>
                <a:schemeClr val="bg1"/>
              </a:solidFill>
            </a:rPr>
            <a:t>Exploration</a:t>
          </a:r>
          <a:endParaRPr lang="en-CA" dirty="0">
            <a:solidFill>
              <a:schemeClr val="bg1"/>
            </a:solidFill>
          </a:endParaRPr>
        </a:p>
      </dgm:t>
    </dgm:pt>
    <dgm:pt modelId="{3B077D68-19FF-44E8-AEF4-C948A0FB4A30}" type="parTrans" cxnId="{9E5C8870-0A0F-4DCB-9477-7D8113991F95}">
      <dgm:prSet/>
      <dgm:spPr/>
      <dgm:t>
        <a:bodyPr/>
        <a:lstStyle/>
        <a:p>
          <a:endParaRPr lang="en-CA"/>
        </a:p>
      </dgm:t>
    </dgm:pt>
    <dgm:pt modelId="{FA4C185B-E9A4-4652-86C3-6AC9AB746774}" type="sibTrans" cxnId="{9E5C8870-0A0F-4DCB-9477-7D8113991F95}">
      <dgm:prSet/>
      <dgm:spPr/>
      <dgm:t>
        <a:bodyPr/>
        <a:lstStyle/>
        <a:p>
          <a:endParaRPr lang="en-CA"/>
        </a:p>
      </dgm:t>
    </dgm:pt>
    <dgm:pt modelId="{DE6070AB-FDDF-4DC9-8A98-0073A954C6AF}">
      <dgm:prSet phldrT="[Text]"/>
      <dgm:spPr/>
      <dgm:t>
        <a:bodyPr/>
        <a:lstStyle/>
        <a:p>
          <a:r>
            <a:rPr lang="en-CA" dirty="0" smtClean="0">
              <a:solidFill>
                <a:schemeClr val="bg1"/>
              </a:solidFill>
            </a:rPr>
            <a:t>Mining</a:t>
          </a:r>
          <a:endParaRPr lang="en-CA" dirty="0">
            <a:solidFill>
              <a:schemeClr val="bg1"/>
            </a:solidFill>
          </a:endParaRPr>
        </a:p>
      </dgm:t>
    </dgm:pt>
    <dgm:pt modelId="{03FB1A41-4047-44B3-8D5E-3F09B75B0026}" type="parTrans" cxnId="{9176CF68-A1F5-4B4E-82DF-0644DF80CF90}">
      <dgm:prSet/>
      <dgm:spPr/>
      <dgm:t>
        <a:bodyPr/>
        <a:lstStyle/>
        <a:p>
          <a:endParaRPr lang="en-CA"/>
        </a:p>
      </dgm:t>
    </dgm:pt>
    <dgm:pt modelId="{F808CC4F-E031-43BA-B700-1EEA5C5C1116}" type="sibTrans" cxnId="{9176CF68-A1F5-4B4E-82DF-0644DF80CF90}">
      <dgm:prSet/>
      <dgm:spPr/>
      <dgm:t>
        <a:bodyPr/>
        <a:lstStyle/>
        <a:p>
          <a:endParaRPr lang="en-CA"/>
        </a:p>
      </dgm:t>
    </dgm:pt>
    <dgm:pt modelId="{5C270626-94EE-41AA-A81E-8DB1D7D6310A}">
      <dgm:prSet phldrT="[Text]"/>
      <dgm:spPr/>
      <dgm:t>
        <a:bodyPr/>
        <a:lstStyle/>
        <a:p>
          <a:r>
            <a:rPr lang="en-CA" dirty="0" smtClean="0">
              <a:solidFill>
                <a:schemeClr val="bg1"/>
              </a:solidFill>
            </a:rPr>
            <a:t>Fuel &amp; Power</a:t>
          </a:r>
          <a:endParaRPr lang="en-CA" dirty="0">
            <a:solidFill>
              <a:schemeClr val="bg1"/>
            </a:solidFill>
          </a:endParaRPr>
        </a:p>
      </dgm:t>
    </dgm:pt>
    <dgm:pt modelId="{BA8C0A22-345F-4496-8091-4CE58A55B827}" type="parTrans" cxnId="{214BF2AC-897A-40ED-8F60-5EE96E62D3A0}">
      <dgm:prSet/>
      <dgm:spPr/>
      <dgm:t>
        <a:bodyPr/>
        <a:lstStyle/>
        <a:p>
          <a:endParaRPr lang="en-CA"/>
        </a:p>
      </dgm:t>
    </dgm:pt>
    <dgm:pt modelId="{738F9BE8-0892-4159-A8EE-2AE185FC2750}" type="sibTrans" cxnId="{214BF2AC-897A-40ED-8F60-5EE96E62D3A0}">
      <dgm:prSet/>
      <dgm:spPr/>
      <dgm:t>
        <a:bodyPr/>
        <a:lstStyle/>
        <a:p>
          <a:endParaRPr lang="en-CA"/>
        </a:p>
      </dgm:t>
    </dgm:pt>
    <dgm:pt modelId="{A83B25C7-4B88-4190-BABF-E83672A6FD17}" type="pres">
      <dgm:prSet presAssocID="{539EF542-D371-439C-8091-E21E40F5FE58}" presName="arrowDiagram" presStyleCnt="0">
        <dgm:presLayoutVars>
          <dgm:chMax val="5"/>
          <dgm:dir/>
          <dgm:resizeHandles val="exact"/>
        </dgm:presLayoutVars>
      </dgm:prSet>
      <dgm:spPr/>
      <dgm:t>
        <a:bodyPr/>
        <a:lstStyle/>
        <a:p>
          <a:endParaRPr lang="en-CA"/>
        </a:p>
      </dgm:t>
    </dgm:pt>
    <dgm:pt modelId="{8BAC7D14-E057-4FAE-AF70-693925B3A28B}" type="pres">
      <dgm:prSet presAssocID="{539EF542-D371-439C-8091-E21E40F5FE58}" presName="arrow" presStyleLbl="bgShp" presStyleIdx="0" presStyleCnt="1"/>
      <dgm:spPr/>
    </dgm:pt>
    <dgm:pt modelId="{13146F9C-1562-4668-83AA-D9D6459B4F62}" type="pres">
      <dgm:prSet presAssocID="{539EF542-D371-439C-8091-E21E40F5FE58}" presName="arrowDiagram3" presStyleCnt="0"/>
      <dgm:spPr/>
    </dgm:pt>
    <dgm:pt modelId="{C148A49C-B4E6-41EA-82AD-3FEF67EF6618}" type="pres">
      <dgm:prSet presAssocID="{9EDE8A48-2DD2-46B4-A013-05AD8EA8ADA5}" presName="bullet3a" presStyleLbl="node1" presStyleIdx="0" presStyleCnt="3"/>
      <dgm:spPr/>
    </dgm:pt>
    <dgm:pt modelId="{DBF00EAE-3FA5-4342-9423-6F6E79677114}" type="pres">
      <dgm:prSet presAssocID="{9EDE8A48-2DD2-46B4-A013-05AD8EA8ADA5}" presName="textBox3a" presStyleLbl="revTx" presStyleIdx="0" presStyleCnt="3" custLinFactNeighborY="-47959">
        <dgm:presLayoutVars>
          <dgm:bulletEnabled val="1"/>
        </dgm:presLayoutVars>
      </dgm:prSet>
      <dgm:spPr/>
      <dgm:t>
        <a:bodyPr/>
        <a:lstStyle/>
        <a:p>
          <a:endParaRPr lang="en-CA"/>
        </a:p>
      </dgm:t>
    </dgm:pt>
    <dgm:pt modelId="{A984F65C-4FB0-4A33-ACB7-8DFEB37329A3}" type="pres">
      <dgm:prSet presAssocID="{DE6070AB-FDDF-4DC9-8A98-0073A954C6AF}" presName="bullet3b" presStyleLbl="node1" presStyleIdx="1" presStyleCnt="3"/>
      <dgm:spPr/>
    </dgm:pt>
    <dgm:pt modelId="{91E8FC07-31AE-484F-A7EA-C1862F20AE86}" type="pres">
      <dgm:prSet presAssocID="{DE6070AB-FDDF-4DC9-8A98-0073A954C6AF}" presName="textBox3b" presStyleLbl="revTx" presStyleIdx="1" presStyleCnt="3" custLinFactNeighborX="11179" custLinFactNeighborY="-14248">
        <dgm:presLayoutVars>
          <dgm:bulletEnabled val="1"/>
        </dgm:presLayoutVars>
      </dgm:prSet>
      <dgm:spPr/>
      <dgm:t>
        <a:bodyPr/>
        <a:lstStyle/>
        <a:p>
          <a:endParaRPr lang="en-CA"/>
        </a:p>
      </dgm:t>
    </dgm:pt>
    <dgm:pt modelId="{9A2B0851-7ED7-483B-9A3A-4758F0D55A78}" type="pres">
      <dgm:prSet presAssocID="{5C270626-94EE-41AA-A81E-8DB1D7D6310A}" presName="bullet3c" presStyleLbl="node1" presStyleIdx="2" presStyleCnt="3"/>
      <dgm:spPr/>
    </dgm:pt>
    <dgm:pt modelId="{AB87C907-486B-4D39-8C26-E1E520A6D392}" type="pres">
      <dgm:prSet presAssocID="{5C270626-94EE-41AA-A81E-8DB1D7D6310A}" presName="textBox3c" presStyleLbl="revTx" presStyleIdx="2" presStyleCnt="3" custLinFactNeighborX="-774" custLinFactNeighborY="-11024">
        <dgm:presLayoutVars>
          <dgm:bulletEnabled val="1"/>
        </dgm:presLayoutVars>
      </dgm:prSet>
      <dgm:spPr/>
      <dgm:t>
        <a:bodyPr/>
        <a:lstStyle/>
        <a:p>
          <a:endParaRPr lang="en-CA"/>
        </a:p>
      </dgm:t>
    </dgm:pt>
  </dgm:ptLst>
  <dgm:cxnLst>
    <dgm:cxn modelId="{85BFC56C-267A-4A7A-B040-A363565EBE87}" type="presOf" srcId="{539EF542-D371-439C-8091-E21E40F5FE58}" destId="{A83B25C7-4B88-4190-BABF-E83672A6FD17}" srcOrd="0" destOrd="0" presId="urn:microsoft.com/office/officeart/2005/8/layout/arrow2"/>
    <dgm:cxn modelId="{9829525B-9CDC-4628-BD98-2F1C4C32ABBE}" type="presOf" srcId="{DE6070AB-FDDF-4DC9-8A98-0073A954C6AF}" destId="{91E8FC07-31AE-484F-A7EA-C1862F20AE86}" srcOrd="0" destOrd="0" presId="urn:microsoft.com/office/officeart/2005/8/layout/arrow2"/>
    <dgm:cxn modelId="{B4E9C59D-BE12-46FD-BE05-E75873A18C12}" type="presOf" srcId="{5C270626-94EE-41AA-A81E-8DB1D7D6310A}" destId="{AB87C907-486B-4D39-8C26-E1E520A6D392}" srcOrd="0" destOrd="0" presId="urn:microsoft.com/office/officeart/2005/8/layout/arrow2"/>
    <dgm:cxn modelId="{214BF2AC-897A-40ED-8F60-5EE96E62D3A0}" srcId="{539EF542-D371-439C-8091-E21E40F5FE58}" destId="{5C270626-94EE-41AA-A81E-8DB1D7D6310A}" srcOrd="2" destOrd="0" parTransId="{BA8C0A22-345F-4496-8091-4CE58A55B827}" sibTransId="{738F9BE8-0892-4159-A8EE-2AE185FC2750}"/>
    <dgm:cxn modelId="{9176CF68-A1F5-4B4E-82DF-0644DF80CF90}" srcId="{539EF542-D371-439C-8091-E21E40F5FE58}" destId="{DE6070AB-FDDF-4DC9-8A98-0073A954C6AF}" srcOrd="1" destOrd="0" parTransId="{03FB1A41-4047-44B3-8D5E-3F09B75B0026}" sibTransId="{F808CC4F-E031-43BA-B700-1EEA5C5C1116}"/>
    <dgm:cxn modelId="{9E5C8870-0A0F-4DCB-9477-7D8113991F95}" srcId="{539EF542-D371-439C-8091-E21E40F5FE58}" destId="{9EDE8A48-2DD2-46B4-A013-05AD8EA8ADA5}" srcOrd="0" destOrd="0" parTransId="{3B077D68-19FF-44E8-AEF4-C948A0FB4A30}" sibTransId="{FA4C185B-E9A4-4652-86C3-6AC9AB746774}"/>
    <dgm:cxn modelId="{F397216F-89CB-4941-9ABA-5E2330785DC3}" type="presOf" srcId="{9EDE8A48-2DD2-46B4-A013-05AD8EA8ADA5}" destId="{DBF00EAE-3FA5-4342-9423-6F6E79677114}" srcOrd="0" destOrd="0" presId="urn:microsoft.com/office/officeart/2005/8/layout/arrow2"/>
    <dgm:cxn modelId="{EF7035F0-A0AF-4DB3-AD00-35837573072A}" type="presParOf" srcId="{A83B25C7-4B88-4190-BABF-E83672A6FD17}" destId="{8BAC7D14-E057-4FAE-AF70-693925B3A28B}" srcOrd="0" destOrd="0" presId="urn:microsoft.com/office/officeart/2005/8/layout/arrow2"/>
    <dgm:cxn modelId="{5CE2180A-22AB-4ECC-8D40-1AB7F0634E8C}" type="presParOf" srcId="{A83B25C7-4B88-4190-BABF-E83672A6FD17}" destId="{13146F9C-1562-4668-83AA-D9D6459B4F62}" srcOrd="1" destOrd="0" presId="urn:microsoft.com/office/officeart/2005/8/layout/arrow2"/>
    <dgm:cxn modelId="{28D872DF-E359-40F9-9622-0E1C575CB043}" type="presParOf" srcId="{13146F9C-1562-4668-83AA-D9D6459B4F62}" destId="{C148A49C-B4E6-41EA-82AD-3FEF67EF6618}" srcOrd="0" destOrd="0" presId="urn:microsoft.com/office/officeart/2005/8/layout/arrow2"/>
    <dgm:cxn modelId="{8F0E9F1F-E765-49B6-8095-128A4FC1AFF1}" type="presParOf" srcId="{13146F9C-1562-4668-83AA-D9D6459B4F62}" destId="{DBF00EAE-3FA5-4342-9423-6F6E79677114}" srcOrd="1" destOrd="0" presId="urn:microsoft.com/office/officeart/2005/8/layout/arrow2"/>
    <dgm:cxn modelId="{AD125FDF-7595-46D4-89DC-F429F24AD3E0}" type="presParOf" srcId="{13146F9C-1562-4668-83AA-D9D6459B4F62}" destId="{A984F65C-4FB0-4A33-ACB7-8DFEB37329A3}" srcOrd="2" destOrd="0" presId="urn:microsoft.com/office/officeart/2005/8/layout/arrow2"/>
    <dgm:cxn modelId="{2EB248E0-C4ED-49E5-BEE9-1FF351D12AC4}" type="presParOf" srcId="{13146F9C-1562-4668-83AA-D9D6459B4F62}" destId="{91E8FC07-31AE-484F-A7EA-C1862F20AE86}" srcOrd="3" destOrd="0" presId="urn:microsoft.com/office/officeart/2005/8/layout/arrow2"/>
    <dgm:cxn modelId="{F547D4AC-9571-4A28-80CA-B71AFEABC350}" type="presParOf" srcId="{13146F9C-1562-4668-83AA-D9D6459B4F62}" destId="{9A2B0851-7ED7-483B-9A3A-4758F0D55A78}" srcOrd="4" destOrd="0" presId="urn:microsoft.com/office/officeart/2005/8/layout/arrow2"/>
    <dgm:cxn modelId="{0FCD9E3F-36F0-4276-8976-EB908E0CE2BE}" type="presParOf" srcId="{13146F9C-1562-4668-83AA-D9D6459B4F62}" destId="{AB87C907-486B-4D39-8C26-E1E520A6D392}"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D21117-15D7-4112-A109-9BBC27A79CB0}"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CA"/>
        </a:p>
      </dgm:t>
    </dgm:pt>
    <dgm:pt modelId="{2BA52109-41D5-446A-B939-4069CAFD5277}">
      <dgm:prSet phldrT="[Text]"/>
      <dgm:spPr>
        <a:effectLst/>
        <a:scene3d>
          <a:camera prst="orthographicFront"/>
          <a:lightRig rig="flat" dir="t"/>
        </a:scene3d>
        <a:sp3d prstMaterial="plastic">
          <a:bevelB w="88900" h="31750" prst="angle"/>
        </a:sp3d>
      </dgm:spPr>
      <dgm:t>
        <a:bodyPr/>
        <a:lstStyle/>
        <a:p>
          <a:r>
            <a:rPr lang="en-CA" dirty="0" smtClean="0"/>
            <a:t>Strategy</a:t>
          </a:r>
          <a:endParaRPr lang="en-CA" dirty="0"/>
        </a:p>
      </dgm:t>
    </dgm:pt>
    <dgm:pt modelId="{3876FAFA-15F9-4764-8405-303AF2B25F65}" type="parTrans" cxnId="{5398DF1F-A268-4D0A-82B8-A16D2A9C352C}">
      <dgm:prSet/>
      <dgm:spPr/>
      <dgm:t>
        <a:bodyPr/>
        <a:lstStyle/>
        <a:p>
          <a:endParaRPr lang="en-CA"/>
        </a:p>
      </dgm:t>
    </dgm:pt>
    <dgm:pt modelId="{99A5DD7B-7B39-4538-85BD-226491676D7D}" type="sibTrans" cxnId="{5398DF1F-A268-4D0A-82B8-A16D2A9C352C}">
      <dgm:prSet/>
      <dgm:spPr/>
      <dgm:t>
        <a:bodyPr/>
        <a:lstStyle/>
        <a:p>
          <a:endParaRPr lang="en-CA"/>
        </a:p>
      </dgm:t>
    </dgm:pt>
    <dgm:pt modelId="{09306C67-7DC1-484F-A88B-26924BD05A8A}">
      <dgm:prSet phldrT="[Text]"/>
      <dgm:spPr>
        <a:effectLst/>
        <a:scene3d>
          <a:camera prst="orthographicFront"/>
          <a:lightRig rig="flat" dir="t"/>
        </a:scene3d>
        <a:sp3d prstMaterial="plastic">
          <a:bevelB w="88900" h="31750" prst="angle"/>
        </a:sp3d>
      </dgm:spPr>
      <dgm:t>
        <a:bodyPr/>
        <a:lstStyle/>
        <a:p>
          <a:r>
            <a:rPr lang="en-CA" dirty="0" smtClean="0"/>
            <a:t>Major Projects</a:t>
          </a:r>
          <a:endParaRPr lang="en-CA" dirty="0"/>
        </a:p>
      </dgm:t>
    </dgm:pt>
    <dgm:pt modelId="{6F9F0D06-22BC-4989-9F46-5F23FA68300D}" type="parTrans" cxnId="{BAE292BD-EF8B-431C-8D01-0A4095A74678}">
      <dgm:prSet/>
      <dgm:spPr/>
      <dgm:t>
        <a:bodyPr/>
        <a:lstStyle/>
        <a:p>
          <a:endParaRPr lang="en-CA"/>
        </a:p>
      </dgm:t>
    </dgm:pt>
    <dgm:pt modelId="{4D14F2D9-6624-4080-AE9E-2891984F4945}" type="sibTrans" cxnId="{BAE292BD-EF8B-431C-8D01-0A4095A74678}">
      <dgm:prSet/>
      <dgm:spPr/>
      <dgm:t>
        <a:bodyPr/>
        <a:lstStyle/>
        <a:p>
          <a:endParaRPr lang="en-CA"/>
        </a:p>
      </dgm:t>
    </dgm:pt>
    <dgm:pt modelId="{187204F8-8CEC-496C-A626-1B53D3342CB1}">
      <dgm:prSet phldrT="[Text]"/>
      <dgm:spPr/>
      <dgm:t>
        <a:bodyPr/>
        <a:lstStyle/>
        <a:p>
          <a:r>
            <a:rPr lang="en-CA" dirty="0" smtClean="0">
              <a:solidFill>
                <a:schemeClr val="tx1"/>
              </a:solidFill>
            </a:rPr>
            <a:t>Athabasca Basin</a:t>
          </a:r>
          <a:endParaRPr lang="en-CA" dirty="0">
            <a:solidFill>
              <a:schemeClr val="tx1"/>
            </a:solidFill>
          </a:endParaRPr>
        </a:p>
      </dgm:t>
    </dgm:pt>
    <dgm:pt modelId="{D9DA0B29-7D38-4183-AC68-26FAF8711E1F}" type="parTrans" cxnId="{6989FDCD-E677-4055-949B-DC490846B2FF}">
      <dgm:prSet/>
      <dgm:spPr/>
      <dgm:t>
        <a:bodyPr/>
        <a:lstStyle/>
        <a:p>
          <a:endParaRPr lang="en-CA"/>
        </a:p>
      </dgm:t>
    </dgm:pt>
    <dgm:pt modelId="{6656EF61-33FE-41D4-BBC1-DCD65A62FF94}" type="sibTrans" cxnId="{6989FDCD-E677-4055-949B-DC490846B2FF}">
      <dgm:prSet/>
      <dgm:spPr/>
      <dgm:t>
        <a:bodyPr/>
        <a:lstStyle/>
        <a:p>
          <a:endParaRPr lang="en-CA"/>
        </a:p>
      </dgm:t>
    </dgm:pt>
    <dgm:pt modelId="{C876EC44-CE7F-43D6-8B6C-A8C4B1FEDE67}">
      <dgm:prSet phldrT="[Text]"/>
      <dgm:spPr>
        <a:effectLst/>
        <a:scene3d>
          <a:camera prst="orthographicFront"/>
          <a:lightRig rig="flat" dir="t"/>
        </a:scene3d>
        <a:sp3d prstMaterial="plastic">
          <a:bevelB w="88900" h="31750" prst="angle"/>
        </a:sp3d>
      </dgm:spPr>
      <dgm:t>
        <a:bodyPr/>
        <a:lstStyle/>
        <a:p>
          <a:r>
            <a:rPr lang="en-CA" dirty="0" smtClean="0"/>
            <a:t>Investments</a:t>
          </a:r>
          <a:endParaRPr lang="en-CA" dirty="0"/>
        </a:p>
      </dgm:t>
    </dgm:pt>
    <dgm:pt modelId="{36BF10DC-EA0E-4E07-A359-70C0F70EA06F}" type="parTrans" cxnId="{CE0C7AAF-D73D-4060-B501-C562507C4754}">
      <dgm:prSet/>
      <dgm:spPr/>
      <dgm:t>
        <a:bodyPr/>
        <a:lstStyle/>
        <a:p>
          <a:endParaRPr lang="en-CA"/>
        </a:p>
      </dgm:t>
    </dgm:pt>
    <dgm:pt modelId="{4B6B1614-C4A1-42F4-9B82-92791EA7B3CA}" type="sibTrans" cxnId="{CE0C7AAF-D73D-4060-B501-C562507C4754}">
      <dgm:prSet/>
      <dgm:spPr/>
      <dgm:t>
        <a:bodyPr/>
        <a:lstStyle/>
        <a:p>
          <a:endParaRPr lang="en-CA"/>
        </a:p>
      </dgm:t>
    </dgm:pt>
    <dgm:pt modelId="{FF061F2F-FE8F-42C8-89B1-2825B35C66CE}">
      <dgm:prSet phldrT="[Text]"/>
      <dgm:spPr/>
      <dgm:t>
        <a:bodyPr/>
        <a:lstStyle/>
        <a:p>
          <a:r>
            <a:rPr lang="en-CA" dirty="0" smtClean="0">
              <a:solidFill>
                <a:schemeClr val="tx1"/>
              </a:solidFill>
            </a:rPr>
            <a:t>Australia</a:t>
          </a:r>
          <a:endParaRPr lang="en-CA" dirty="0">
            <a:solidFill>
              <a:schemeClr val="tx1"/>
            </a:solidFill>
          </a:endParaRPr>
        </a:p>
      </dgm:t>
    </dgm:pt>
    <dgm:pt modelId="{52DB3D62-70CF-438D-8FF7-DC20C1DD554F}" type="parTrans" cxnId="{F026EB24-A4F2-4060-A259-B5021EC80C2B}">
      <dgm:prSet/>
      <dgm:spPr/>
      <dgm:t>
        <a:bodyPr/>
        <a:lstStyle/>
        <a:p>
          <a:endParaRPr lang="en-CA"/>
        </a:p>
      </dgm:t>
    </dgm:pt>
    <dgm:pt modelId="{6A0AAA07-E75F-450C-AADC-C89EDFA4B264}" type="sibTrans" cxnId="{F026EB24-A4F2-4060-A259-B5021EC80C2B}">
      <dgm:prSet/>
      <dgm:spPr/>
      <dgm:t>
        <a:bodyPr/>
        <a:lstStyle/>
        <a:p>
          <a:endParaRPr lang="en-CA"/>
        </a:p>
      </dgm:t>
    </dgm:pt>
    <dgm:pt modelId="{B5BC4FC8-8655-4C7A-803D-F1AA81BC3F17}">
      <dgm:prSet phldrT="[Text]"/>
      <dgm:spPr/>
      <dgm:t>
        <a:bodyPr/>
        <a:lstStyle/>
        <a:p>
          <a:r>
            <a:rPr lang="en-CA" dirty="0" smtClean="0">
              <a:solidFill>
                <a:schemeClr val="tx1"/>
              </a:solidFill>
            </a:rPr>
            <a:t>Mongolia</a:t>
          </a:r>
          <a:endParaRPr lang="en-CA" dirty="0">
            <a:solidFill>
              <a:schemeClr val="tx1"/>
            </a:solidFill>
          </a:endParaRPr>
        </a:p>
      </dgm:t>
    </dgm:pt>
    <dgm:pt modelId="{95C91DF4-8DB2-4BE2-BF4B-E527EE18D647}" type="parTrans" cxnId="{4D0DCA3F-5626-47F2-9A5B-6D03A4F927AF}">
      <dgm:prSet/>
      <dgm:spPr/>
      <dgm:t>
        <a:bodyPr/>
        <a:lstStyle/>
        <a:p>
          <a:endParaRPr lang="en-CA"/>
        </a:p>
      </dgm:t>
    </dgm:pt>
    <dgm:pt modelId="{CA13C3EC-7883-49EC-B577-BC149F8457E9}" type="sibTrans" cxnId="{4D0DCA3F-5626-47F2-9A5B-6D03A4F927AF}">
      <dgm:prSet/>
      <dgm:spPr/>
      <dgm:t>
        <a:bodyPr/>
        <a:lstStyle/>
        <a:p>
          <a:endParaRPr lang="en-CA"/>
        </a:p>
      </dgm:t>
    </dgm:pt>
    <dgm:pt modelId="{EB911C4A-A46E-447B-8395-0895929C9E43}">
      <dgm:prSet phldrT="[Text]"/>
      <dgm:spPr/>
      <dgm:t>
        <a:bodyPr/>
        <a:lstStyle/>
        <a:p>
          <a:r>
            <a:rPr lang="en-CA" dirty="0" smtClean="0">
              <a:solidFill>
                <a:schemeClr val="tx1"/>
              </a:solidFill>
            </a:rPr>
            <a:t>Nunavut</a:t>
          </a:r>
          <a:endParaRPr lang="en-CA" dirty="0">
            <a:solidFill>
              <a:schemeClr val="tx1"/>
            </a:solidFill>
          </a:endParaRPr>
        </a:p>
      </dgm:t>
    </dgm:pt>
    <dgm:pt modelId="{1374EB0B-5682-451A-AF11-FCD323BFA174}" type="parTrans" cxnId="{9904A512-A2BB-4B4B-B3D3-E63269AF4436}">
      <dgm:prSet/>
      <dgm:spPr/>
      <dgm:t>
        <a:bodyPr/>
        <a:lstStyle/>
        <a:p>
          <a:endParaRPr lang="en-CA"/>
        </a:p>
      </dgm:t>
    </dgm:pt>
    <dgm:pt modelId="{C7F058F6-3622-4D79-9375-23B153A520D1}" type="sibTrans" cxnId="{9904A512-A2BB-4B4B-B3D3-E63269AF4436}">
      <dgm:prSet/>
      <dgm:spPr/>
      <dgm:t>
        <a:bodyPr/>
        <a:lstStyle/>
        <a:p>
          <a:endParaRPr lang="en-CA"/>
        </a:p>
      </dgm:t>
    </dgm:pt>
    <dgm:pt modelId="{D7241B50-3C45-4C11-ACA7-889BC5405ADF}">
      <dgm:prSet phldrT="[Text]"/>
      <dgm:spPr/>
      <dgm:t>
        <a:bodyPr/>
        <a:lstStyle/>
        <a:p>
          <a:r>
            <a:rPr lang="en-CA" dirty="0" smtClean="0"/>
            <a:t>Hold the world most prospective areas for uranium</a:t>
          </a:r>
          <a:endParaRPr lang="en-CA" dirty="0"/>
        </a:p>
      </dgm:t>
    </dgm:pt>
    <dgm:pt modelId="{2AB73F49-1A3B-4225-A901-E9E4FE980305}" type="parTrans" cxnId="{BE34F8AA-3627-4436-8179-2CECBEE0F3F6}">
      <dgm:prSet/>
      <dgm:spPr/>
      <dgm:t>
        <a:bodyPr/>
        <a:lstStyle/>
        <a:p>
          <a:endParaRPr lang="en-CA"/>
        </a:p>
      </dgm:t>
    </dgm:pt>
    <dgm:pt modelId="{326E77DE-548A-4103-A526-840A08ECBA0F}" type="sibTrans" cxnId="{BE34F8AA-3627-4436-8179-2CECBEE0F3F6}">
      <dgm:prSet/>
      <dgm:spPr/>
      <dgm:t>
        <a:bodyPr/>
        <a:lstStyle/>
        <a:p>
          <a:endParaRPr lang="en-CA"/>
        </a:p>
      </dgm:t>
    </dgm:pt>
    <dgm:pt modelId="{3A602C41-3560-4ED9-A503-70727F0A6655}">
      <dgm:prSet phldrT="[Text]"/>
      <dgm:spPr/>
      <dgm:t>
        <a:bodyPr/>
        <a:lstStyle/>
        <a:p>
          <a:r>
            <a:rPr lang="en-CA" dirty="0" smtClean="0"/>
            <a:t>Enter into joint venture and strategic alliances </a:t>
          </a:r>
          <a:endParaRPr lang="en-CA" dirty="0"/>
        </a:p>
      </dgm:t>
    </dgm:pt>
    <dgm:pt modelId="{8C7E0D1B-198F-4DDF-9266-AA10441910B1}" type="parTrans" cxnId="{2AEDFF92-7246-4E31-97A2-6D508452FD65}">
      <dgm:prSet/>
      <dgm:spPr/>
      <dgm:t>
        <a:bodyPr/>
        <a:lstStyle/>
        <a:p>
          <a:endParaRPr lang="en-CA"/>
        </a:p>
      </dgm:t>
    </dgm:pt>
    <dgm:pt modelId="{23715442-865D-4868-A95F-8737DC9122F7}" type="sibTrans" cxnId="{2AEDFF92-7246-4E31-97A2-6D508452FD65}">
      <dgm:prSet/>
      <dgm:spPr/>
      <dgm:t>
        <a:bodyPr/>
        <a:lstStyle/>
        <a:p>
          <a:endParaRPr lang="en-CA"/>
        </a:p>
      </dgm:t>
    </dgm:pt>
    <dgm:pt modelId="{9520C2F8-FCB3-4FC6-BBB3-DCE787AAEBCB}">
      <dgm:prSet phldrT="[Text]"/>
      <dgm:spPr>
        <a:effectLst/>
        <a:scene3d>
          <a:camera prst="orthographicFront"/>
          <a:lightRig rig="flat" dir="t"/>
        </a:scene3d>
        <a:sp3d prstMaterial="plastic">
          <a:bevelB w="88900" h="31750" prst="angle"/>
        </a:sp3d>
      </dgm:spPr>
      <dgm:t>
        <a:bodyPr/>
        <a:lstStyle/>
        <a:p>
          <a:r>
            <a:rPr lang="en-CA" dirty="0" smtClean="0"/>
            <a:t>Reserves</a:t>
          </a:r>
          <a:endParaRPr lang="en-CA" dirty="0"/>
        </a:p>
      </dgm:t>
    </dgm:pt>
    <dgm:pt modelId="{9878C306-36C2-45CD-A7E9-3F0B65AA51CE}" type="parTrans" cxnId="{FD53B973-F46A-4A60-8509-0DEB067E0ACA}">
      <dgm:prSet/>
      <dgm:spPr/>
      <dgm:t>
        <a:bodyPr/>
        <a:lstStyle/>
        <a:p>
          <a:endParaRPr lang="en-CA"/>
        </a:p>
      </dgm:t>
    </dgm:pt>
    <dgm:pt modelId="{37E22405-3310-46CB-8CE1-B6221D0BE458}" type="sibTrans" cxnId="{FD53B973-F46A-4A60-8509-0DEB067E0ACA}">
      <dgm:prSet/>
      <dgm:spPr/>
      <dgm:t>
        <a:bodyPr/>
        <a:lstStyle/>
        <a:p>
          <a:endParaRPr lang="en-CA"/>
        </a:p>
      </dgm:t>
    </dgm:pt>
    <dgm:pt modelId="{4898A866-2CB8-44FC-AF88-1CD0EEF03501}">
      <dgm:prSet phldrT="[Text]"/>
      <dgm:spPr/>
      <dgm:t>
        <a:bodyPr/>
        <a:lstStyle/>
        <a:p>
          <a:r>
            <a:rPr lang="en-CA" dirty="0" smtClean="0"/>
            <a:t>Build partnerships with numerous large and small companies</a:t>
          </a:r>
          <a:endParaRPr lang="en-CA" dirty="0"/>
        </a:p>
      </dgm:t>
    </dgm:pt>
    <dgm:pt modelId="{F7B4E5D7-480B-449A-BFB7-82FC45518873}" type="parTrans" cxnId="{36BD42FD-EB4D-46CD-87A7-092DE0E6A5D7}">
      <dgm:prSet/>
      <dgm:spPr/>
      <dgm:t>
        <a:bodyPr/>
        <a:lstStyle/>
        <a:p>
          <a:endParaRPr lang="en-CA"/>
        </a:p>
      </dgm:t>
    </dgm:pt>
    <dgm:pt modelId="{AA69788E-BD10-4079-9B04-15184F200E18}" type="sibTrans" cxnId="{36BD42FD-EB4D-46CD-87A7-092DE0E6A5D7}">
      <dgm:prSet/>
      <dgm:spPr/>
      <dgm:t>
        <a:bodyPr/>
        <a:lstStyle/>
        <a:p>
          <a:endParaRPr lang="en-CA"/>
        </a:p>
      </dgm:t>
    </dgm:pt>
    <dgm:pt modelId="{7467176A-2470-46EC-A06C-015240ACF701}">
      <dgm:prSet phldrT="[Text]"/>
      <dgm:spPr/>
      <dgm:t>
        <a:bodyPr/>
        <a:lstStyle/>
        <a:p>
          <a:r>
            <a:rPr lang="en-CA" dirty="0" smtClean="0"/>
            <a:t>21.4% interest in UEX</a:t>
          </a:r>
          <a:endParaRPr lang="en-CA" dirty="0"/>
        </a:p>
      </dgm:t>
    </dgm:pt>
    <dgm:pt modelId="{C577E175-578B-4E47-B1D6-59B6187929BF}" type="parTrans" cxnId="{7C3E7934-BFCE-4153-AED5-7747F400DD55}">
      <dgm:prSet/>
      <dgm:spPr/>
      <dgm:t>
        <a:bodyPr/>
        <a:lstStyle/>
        <a:p>
          <a:endParaRPr lang="en-CA"/>
        </a:p>
      </dgm:t>
    </dgm:pt>
    <dgm:pt modelId="{53C9B56B-0925-4226-8D6C-ED2D33DFF44D}" type="sibTrans" cxnId="{7C3E7934-BFCE-4153-AED5-7747F400DD55}">
      <dgm:prSet/>
      <dgm:spPr/>
      <dgm:t>
        <a:bodyPr/>
        <a:lstStyle/>
        <a:p>
          <a:endParaRPr lang="en-CA"/>
        </a:p>
      </dgm:t>
    </dgm:pt>
    <dgm:pt modelId="{36C03D1C-76BB-4CFE-A8CD-07308BE045AB}">
      <dgm:prSet phldrT="[Text]"/>
      <dgm:spPr/>
      <dgm:t>
        <a:bodyPr/>
        <a:lstStyle/>
        <a:p>
          <a:r>
            <a:rPr lang="en-CA" dirty="0" smtClean="0"/>
            <a:t>50% interest in MINERGIA</a:t>
          </a:r>
          <a:endParaRPr lang="en-CA" dirty="0"/>
        </a:p>
      </dgm:t>
    </dgm:pt>
    <dgm:pt modelId="{D3401B17-498B-4E4E-A20B-8AA47AE10285}" type="parTrans" cxnId="{CACD51DE-030E-4D6C-B984-E9DCBE7FFC09}">
      <dgm:prSet/>
      <dgm:spPr/>
      <dgm:t>
        <a:bodyPr/>
        <a:lstStyle/>
        <a:p>
          <a:endParaRPr lang="en-CA"/>
        </a:p>
      </dgm:t>
    </dgm:pt>
    <dgm:pt modelId="{A79A8120-5DA1-41EE-A569-23D91E39B74D}" type="sibTrans" cxnId="{CACD51DE-030E-4D6C-B984-E9DCBE7FFC09}">
      <dgm:prSet/>
      <dgm:spPr/>
      <dgm:t>
        <a:bodyPr/>
        <a:lstStyle/>
        <a:p>
          <a:endParaRPr lang="en-CA"/>
        </a:p>
      </dgm:t>
    </dgm:pt>
    <dgm:pt modelId="{C49CFEBB-B344-48C4-8B90-A4952E662F31}">
      <dgm:prSet phldrT="[Text]"/>
      <dgm:spPr/>
      <dgm:t>
        <a:bodyPr/>
        <a:lstStyle/>
        <a:p>
          <a:r>
            <a:rPr lang="en-CA" dirty="0" smtClean="0"/>
            <a:t>11% interest in </a:t>
          </a:r>
          <a:r>
            <a:rPr lang="en-CA" dirty="0" err="1" smtClean="0"/>
            <a:t>GoviEx</a:t>
          </a:r>
          <a:endParaRPr lang="en-CA" dirty="0"/>
        </a:p>
      </dgm:t>
    </dgm:pt>
    <dgm:pt modelId="{B6A0667A-E6EC-4C10-9C11-3ACC0D14F0D1}" type="parTrans" cxnId="{B5C4BF4B-14E4-4B47-9153-4BB5C025D174}">
      <dgm:prSet/>
      <dgm:spPr/>
      <dgm:t>
        <a:bodyPr/>
        <a:lstStyle/>
        <a:p>
          <a:endParaRPr lang="en-CA"/>
        </a:p>
      </dgm:t>
    </dgm:pt>
    <dgm:pt modelId="{78AFFCB7-038D-4F15-809D-FC1CFCB084D0}" type="sibTrans" cxnId="{B5C4BF4B-14E4-4B47-9153-4BB5C025D174}">
      <dgm:prSet/>
      <dgm:spPr/>
      <dgm:t>
        <a:bodyPr/>
        <a:lstStyle/>
        <a:p>
          <a:endParaRPr lang="en-CA"/>
        </a:p>
      </dgm:t>
    </dgm:pt>
    <dgm:pt modelId="{2946E607-2365-40D8-8E26-2F2AC4C3AC7C}">
      <dgm:prSet phldrT="[Text]"/>
      <dgm:spPr/>
      <dgm:t>
        <a:bodyPr/>
        <a:lstStyle/>
        <a:p>
          <a:r>
            <a:rPr lang="en-CA" dirty="0" smtClean="0">
              <a:solidFill>
                <a:schemeClr val="tx1"/>
              </a:solidFill>
            </a:rPr>
            <a:t>Sufficient proven and probable reserves</a:t>
          </a:r>
          <a:endParaRPr lang="en-CA" dirty="0">
            <a:solidFill>
              <a:schemeClr val="tx1"/>
            </a:solidFill>
          </a:endParaRPr>
        </a:p>
      </dgm:t>
    </dgm:pt>
    <dgm:pt modelId="{EEE5FE16-9D57-45A5-B8EB-6B9E8635C3EE}" type="parTrans" cxnId="{2DA5DCCE-231B-4EC1-BC6A-51DDB88A9222}">
      <dgm:prSet/>
      <dgm:spPr/>
      <dgm:t>
        <a:bodyPr/>
        <a:lstStyle/>
        <a:p>
          <a:endParaRPr lang="en-CA"/>
        </a:p>
      </dgm:t>
    </dgm:pt>
    <dgm:pt modelId="{9BCAAC1A-C316-4D5A-A28C-844EA832514A}" type="sibTrans" cxnId="{2DA5DCCE-231B-4EC1-BC6A-51DDB88A9222}">
      <dgm:prSet/>
      <dgm:spPr/>
      <dgm:t>
        <a:bodyPr/>
        <a:lstStyle/>
        <a:p>
          <a:endParaRPr lang="en-CA"/>
        </a:p>
      </dgm:t>
    </dgm:pt>
    <dgm:pt modelId="{23CCEE49-FF7D-4722-A662-29F7B7474B34}">
      <dgm:prSet phldrT="[Text]"/>
      <dgm:spPr/>
      <dgm:t>
        <a:bodyPr/>
        <a:lstStyle/>
        <a:p>
          <a:r>
            <a:rPr lang="en-CA" dirty="0" smtClean="0">
              <a:solidFill>
                <a:schemeClr val="tx1"/>
              </a:solidFill>
            </a:rPr>
            <a:t>Extensive mineral resources</a:t>
          </a:r>
          <a:endParaRPr lang="en-CA" dirty="0">
            <a:solidFill>
              <a:schemeClr val="tx1"/>
            </a:solidFill>
          </a:endParaRPr>
        </a:p>
      </dgm:t>
    </dgm:pt>
    <dgm:pt modelId="{4D63FA1D-7ADD-4CC0-BD41-21972DC80AAF}" type="parTrans" cxnId="{70D6DEF7-25F8-4B8E-A0F9-2FE566AFB93B}">
      <dgm:prSet/>
      <dgm:spPr/>
      <dgm:t>
        <a:bodyPr/>
        <a:lstStyle/>
        <a:p>
          <a:endParaRPr lang="en-CA"/>
        </a:p>
      </dgm:t>
    </dgm:pt>
    <dgm:pt modelId="{669B2E6E-938C-4E17-9930-1A113745532A}" type="sibTrans" cxnId="{70D6DEF7-25F8-4B8E-A0F9-2FE566AFB93B}">
      <dgm:prSet/>
      <dgm:spPr/>
      <dgm:t>
        <a:bodyPr/>
        <a:lstStyle/>
        <a:p>
          <a:endParaRPr lang="en-CA"/>
        </a:p>
      </dgm:t>
    </dgm:pt>
    <dgm:pt modelId="{E1298362-3A56-4674-824C-E17195257CB7}" type="pres">
      <dgm:prSet presAssocID="{13D21117-15D7-4112-A109-9BBC27A79CB0}" presName="linear" presStyleCnt="0">
        <dgm:presLayoutVars>
          <dgm:animLvl val="lvl"/>
          <dgm:resizeHandles val="exact"/>
        </dgm:presLayoutVars>
      </dgm:prSet>
      <dgm:spPr/>
      <dgm:t>
        <a:bodyPr/>
        <a:lstStyle/>
        <a:p>
          <a:endParaRPr lang="en-CA"/>
        </a:p>
      </dgm:t>
    </dgm:pt>
    <dgm:pt modelId="{D08E147F-8A72-42AC-953B-CF38D9729EB7}" type="pres">
      <dgm:prSet presAssocID="{2BA52109-41D5-446A-B939-4069CAFD5277}" presName="parentText" presStyleLbl="node1" presStyleIdx="0" presStyleCnt="4">
        <dgm:presLayoutVars>
          <dgm:chMax val="0"/>
          <dgm:bulletEnabled val="1"/>
        </dgm:presLayoutVars>
      </dgm:prSet>
      <dgm:spPr/>
      <dgm:t>
        <a:bodyPr/>
        <a:lstStyle/>
        <a:p>
          <a:endParaRPr lang="en-CA"/>
        </a:p>
      </dgm:t>
    </dgm:pt>
    <dgm:pt modelId="{9F2E227A-5BE3-4D1A-9CC5-5E7EBB4A84F2}" type="pres">
      <dgm:prSet presAssocID="{2BA52109-41D5-446A-B939-4069CAFD5277}" presName="childText" presStyleLbl="revTx" presStyleIdx="0" presStyleCnt="4">
        <dgm:presLayoutVars>
          <dgm:bulletEnabled val="1"/>
        </dgm:presLayoutVars>
      </dgm:prSet>
      <dgm:spPr/>
      <dgm:t>
        <a:bodyPr/>
        <a:lstStyle/>
        <a:p>
          <a:endParaRPr lang="en-CA"/>
        </a:p>
      </dgm:t>
    </dgm:pt>
    <dgm:pt modelId="{6ABCAAC8-C93C-40CC-91D0-E1EACBFB4EC8}" type="pres">
      <dgm:prSet presAssocID="{09306C67-7DC1-484F-A88B-26924BD05A8A}" presName="parentText" presStyleLbl="node1" presStyleIdx="1" presStyleCnt="4">
        <dgm:presLayoutVars>
          <dgm:chMax val="0"/>
          <dgm:bulletEnabled val="1"/>
        </dgm:presLayoutVars>
      </dgm:prSet>
      <dgm:spPr/>
      <dgm:t>
        <a:bodyPr/>
        <a:lstStyle/>
        <a:p>
          <a:endParaRPr lang="en-CA"/>
        </a:p>
      </dgm:t>
    </dgm:pt>
    <dgm:pt modelId="{F95ED485-2601-4D2F-962B-AAC7ECBA2B2D}" type="pres">
      <dgm:prSet presAssocID="{09306C67-7DC1-484F-A88B-26924BD05A8A}" presName="childText" presStyleLbl="revTx" presStyleIdx="1" presStyleCnt="4">
        <dgm:presLayoutVars>
          <dgm:bulletEnabled val="1"/>
        </dgm:presLayoutVars>
      </dgm:prSet>
      <dgm:spPr/>
      <dgm:t>
        <a:bodyPr/>
        <a:lstStyle/>
        <a:p>
          <a:endParaRPr lang="en-CA"/>
        </a:p>
      </dgm:t>
    </dgm:pt>
    <dgm:pt modelId="{62AC8D29-423F-4194-B86F-095E0415F78A}" type="pres">
      <dgm:prSet presAssocID="{C876EC44-CE7F-43D6-8B6C-A8C4B1FEDE67}" presName="parentText" presStyleLbl="node1" presStyleIdx="2" presStyleCnt="4">
        <dgm:presLayoutVars>
          <dgm:chMax val="0"/>
          <dgm:bulletEnabled val="1"/>
        </dgm:presLayoutVars>
      </dgm:prSet>
      <dgm:spPr/>
      <dgm:t>
        <a:bodyPr/>
        <a:lstStyle/>
        <a:p>
          <a:endParaRPr lang="en-CA"/>
        </a:p>
      </dgm:t>
    </dgm:pt>
    <dgm:pt modelId="{31FAA1F5-67A0-4B9D-8D59-417B421F9C6E}" type="pres">
      <dgm:prSet presAssocID="{C876EC44-CE7F-43D6-8B6C-A8C4B1FEDE67}" presName="childText" presStyleLbl="revTx" presStyleIdx="2" presStyleCnt="4">
        <dgm:presLayoutVars>
          <dgm:bulletEnabled val="1"/>
        </dgm:presLayoutVars>
      </dgm:prSet>
      <dgm:spPr/>
      <dgm:t>
        <a:bodyPr/>
        <a:lstStyle/>
        <a:p>
          <a:endParaRPr lang="en-CA"/>
        </a:p>
      </dgm:t>
    </dgm:pt>
    <dgm:pt modelId="{F97F9A08-842A-483B-B8D2-7ED4A6889607}" type="pres">
      <dgm:prSet presAssocID="{9520C2F8-FCB3-4FC6-BBB3-DCE787AAEBCB}" presName="parentText" presStyleLbl="node1" presStyleIdx="3" presStyleCnt="4">
        <dgm:presLayoutVars>
          <dgm:chMax val="0"/>
          <dgm:bulletEnabled val="1"/>
        </dgm:presLayoutVars>
      </dgm:prSet>
      <dgm:spPr/>
      <dgm:t>
        <a:bodyPr/>
        <a:lstStyle/>
        <a:p>
          <a:endParaRPr lang="en-CA"/>
        </a:p>
      </dgm:t>
    </dgm:pt>
    <dgm:pt modelId="{79A9F051-AC4B-4F0C-9127-39AF3A473F80}" type="pres">
      <dgm:prSet presAssocID="{9520C2F8-FCB3-4FC6-BBB3-DCE787AAEBCB}" presName="childText" presStyleLbl="revTx" presStyleIdx="3" presStyleCnt="4">
        <dgm:presLayoutVars>
          <dgm:bulletEnabled val="1"/>
        </dgm:presLayoutVars>
      </dgm:prSet>
      <dgm:spPr/>
      <dgm:t>
        <a:bodyPr/>
        <a:lstStyle/>
        <a:p>
          <a:endParaRPr lang="en-CA"/>
        </a:p>
      </dgm:t>
    </dgm:pt>
  </dgm:ptLst>
  <dgm:cxnLst>
    <dgm:cxn modelId="{BAE292BD-EF8B-431C-8D01-0A4095A74678}" srcId="{13D21117-15D7-4112-A109-9BBC27A79CB0}" destId="{09306C67-7DC1-484F-A88B-26924BD05A8A}" srcOrd="1" destOrd="0" parTransId="{6F9F0D06-22BC-4989-9F46-5F23FA68300D}" sibTransId="{4D14F2D9-6624-4080-AE9E-2891984F4945}"/>
    <dgm:cxn modelId="{5398DF1F-A268-4D0A-82B8-A16D2A9C352C}" srcId="{13D21117-15D7-4112-A109-9BBC27A79CB0}" destId="{2BA52109-41D5-446A-B939-4069CAFD5277}" srcOrd="0" destOrd="0" parTransId="{3876FAFA-15F9-4764-8405-303AF2B25F65}" sibTransId="{99A5DD7B-7B39-4538-85BD-226491676D7D}"/>
    <dgm:cxn modelId="{CE0C7AAF-D73D-4060-B501-C562507C4754}" srcId="{13D21117-15D7-4112-A109-9BBC27A79CB0}" destId="{C876EC44-CE7F-43D6-8B6C-A8C4B1FEDE67}" srcOrd="2" destOrd="0" parTransId="{36BF10DC-EA0E-4E07-A359-70C0F70EA06F}" sibTransId="{4B6B1614-C4A1-42F4-9B82-92791EA7B3CA}"/>
    <dgm:cxn modelId="{889AD80A-70A7-4661-BCF9-B82504977338}" type="presOf" srcId="{9520C2F8-FCB3-4FC6-BBB3-DCE787AAEBCB}" destId="{F97F9A08-842A-483B-B8D2-7ED4A6889607}" srcOrd="0" destOrd="0" presId="urn:microsoft.com/office/officeart/2005/8/layout/vList2"/>
    <dgm:cxn modelId="{6989FDCD-E677-4055-949B-DC490846B2FF}" srcId="{09306C67-7DC1-484F-A88B-26924BD05A8A}" destId="{187204F8-8CEC-496C-A626-1B53D3342CB1}" srcOrd="0" destOrd="0" parTransId="{D9DA0B29-7D38-4183-AC68-26FAF8711E1F}" sibTransId="{6656EF61-33FE-41D4-BBC1-DCD65A62FF94}"/>
    <dgm:cxn modelId="{7C3E7934-BFCE-4153-AED5-7747F400DD55}" srcId="{C876EC44-CE7F-43D6-8B6C-A8C4B1FEDE67}" destId="{7467176A-2470-46EC-A06C-015240ACF701}" srcOrd="0" destOrd="0" parTransId="{C577E175-578B-4E47-B1D6-59B6187929BF}" sibTransId="{53C9B56B-0925-4226-8D6C-ED2D33DFF44D}"/>
    <dgm:cxn modelId="{36BD42FD-EB4D-46CD-87A7-092DE0E6A5D7}" srcId="{2BA52109-41D5-446A-B939-4069CAFD5277}" destId="{4898A866-2CB8-44FC-AF88-1CD0EEF03501}" srcOrd="1" destOrd="0" parTransId="{F7B4E5D7-480B-449A-BFB7-82FC45518873}" sibTransId="{AA69788E-BD10-4079-9B04-15184F200E18}"/>
    <dgm:cxn modelId="{B5C4BF4B-14E4-4B47-9153-4BB5C025D174}" srcId="{C876EC44-CE7F-43D6-8B6C-A8C4B1FEDE67}" destId="{C49CFEBB-B344-48C4-8B90-A4952E662F31}" srcOrd="2" destOrd="0" parTransId="{B6A0667A-E6EC-4C10-9C11-3ACC0D14F0D1}" sibTransId="{78AFFCB7-038D-4F15-809D-FC1CFCB084D0}"/>
    <dgm:cxn modelId="{D10DCCF0-BB13-4B91-921A-60D30D850475}" type="presOf" srcId="{3A602C41-3560-4ED9-A503-70727F0A6655}" destId="{9F2E227A-5BE3-4D1A-9CC5-5E7EBB4A84F2}" srcOrd="0" destOrd="2" presId="urn:microsoft.com/office/officeart/2005/8/layout/vList2"/>
    <dgm:cxn modelId="{9FDEEF6D-0A61-4393-9439-23F129485C87}" type="presOf" srcId="{23CCEE49-FF7D-4722-A662-29F7B7474B34}" destId="{79A9F051-AC4B-4F0C-9127-39AF3A473F80}" srcOrd="0" destOrd="1" presId="urn:microsoft.com/office/officeart/2005/8/layout/vList2"/>
    <dgm:cxn modelId="{70D6DEF7-25F8-4B8E-A0F9-2FE566AFB93B}" srcId="{9520C2F8-FCB3-4FC6-BBB3-DCE787AAEBCB}" destId="{23CCEE49-FF7D-4722-A662-29F7B7474B34}" srcOrd="1" destOrd="0" parTransId="{4D63FA1D-7ADD-4CC0-BD41-21972DC80AAF}" sibTransId="{669B2E6E-938C-4E17-9930-1A113745532A}"/>
    <dgm:cxn modelId="{2DA5DCCE-231B-4EC1-BC6A-51DDB88A9222}" srcId="{9520C2F8-FCB3-4FC6-BBB3-DCE787AAEBCB}" destId="{2946E607-2365-40D8-8E26-2F2AC4C3AC7C}" srcOrd="0" destOrd="0" parTransId="{EEE5FE16-9D57-45A5-B8EB-6B9E8635C3EE}" sibTransId="{9BCAAC1A-C316-4D5A-A28C-844EA832514A}"/>
    <dgm:cxn modelId="{50184CCC-B2D7-49D7-872A-29BA8C81CDFE}" type="presOf" srcId="{2BA52109-41D5-446A-B939-4069CAFD5277}" destId="{D08E147F-8A72-42AC-953B-CF38D9729EB7}" srcOrd="0" destOrd="0" presId="urn:microsoft.com/office/officeart/2005/8/layout/vList2"/>
    <dgm:cxn modelId="{8192E547-64BC-43C4-AABD-9134DBD96A47}" type="presOf" srcId="{B5BC4FC8-8655-4C7A-803D-F1AA81BC3F17}" destId="{F95ED485-2601-4D2F-962B-AAC7ECBA2B2D}" srcOrd="0" destOrd="2" presId="urn:microsoft.com/office/officeart/2005/8/layout/vList2"/>
    <dgm:cxn modelId="{4D3565F4-C3BC-43A1-9F56-E6B841E98FB1}" type="presOf" srcId="{7467176A-2470-46EC-A06C-015240ACF701}" destId="{31FAA1F5-67A0-4B9D-8D59-417B421F9C6E}" srcOrd="0" destOrd="0" presId="urn:microsoft.com/office/officeart/2005/8/layout/vList2"/>
    <dgm:cxn modelId="{569516F8-BE05-4045-8B63-EC84401DCE52}" type="presOf" srcId="{36C03D1C-76BB-4CFE-A8CD-07308BE045AB}" destId="{31FAA1F5-67A0-4B9D-8D59-417B421F9C6E}" srcOrd="0" destOrd="1" presId="urn:microsoft.com/office/officeart/2005/8/layout/vList2"/>
    <dgm:cxn modelId="{9904A512-A2BB-4B4B-B3D3-E63269AF4436}" srcId="{09306C67-7DC1-484F-A88B-26924BD05A8A}" destId="{EB911C4A-A46E-447B-8395-0895929C9E43}" srcOrd="3" destOrd="0" parTransId="{1374EB0B-5682-451A-AF11-FCD323BFA174}" sibTransId="{C7F058F6-3622-4D79-9375-23B153A520D1}"/>
    <dgm:cxn modelId="{8959603A-65E4-491F-8C12-D64BEC9E31DF}" type="presOf" srcId="{C49CFEBB-B344-48C4-8B90-A4952E662F31}" destId="{31FAA1F5-67A0-4B9D-8D59-417B421F9C6E}" srcOrd="0" destOrd="2" presId="urn:microsoft.com/office/officeart/2005/8/layout/vList2"/>
    <dgm:cxn modelId="{FD53B973-F46A-4A60-8509-0DEB067E0ACA}" srcId="{13D21117-15D7-4112-A109-9BBC27A79CB0}" destId="{9520C2F8-FCB3-4FC6-BBB3-DCE787AAEBCB}" srcOrd="3" destOrd="0" parTransId="{9878C306-36C2-45CD-A7E9-3F0B65AA51CE}" sibTransId="{37E22405-3310-46CB-8CE1-B6221D0BE458}"/>
    <dgm:cxn modelId="{A0E87C1D-CE22-453F-9CE0-43D1AADD589F}" type="presOf" srcId="{4898A866-2CB8-44FC-AF88-1CD0EEF03501}" destId="{9F2E227A-5BE3-4D1A-9CC5-5E7EBB4A84F2}" srcOrd="0" destOrd="1" presId="urn:microsoft.com/office/officeart/2005/8/layout/vList2"/>
    <dgm:cxn modelId="{2AEDFF92-7246-4E31-97A2-6D508452FD65}" srcId="{2BA52109-41D5-446A-B939-4069CAFD5277}" destId="{3A602C41-3560-4ED9-A503-70727F0A6655}" srcOrd="2" destOrd="0" parTransId="{8C7E0D1B-198F-4DDF-9266-AA10441910B1}" sibTransId="{23715442-865D-4868-A95F-8737DC9122F7}"/>
    <dgm:cxn modelId="{F026EB24-A4F2-4060-A259-B5021EC80C2B}" srcId="{09306C67-7DC1-484F-A88B-26924BD05A8A}" destId="{FF061F2F-FE8F-42C8-89B1-2825B35C66CE}" srcOrd="1" destOrd="0" parTransId="{52DB3D62-70CF-438D-8FF7-DC20C1DD554F}" sibTransId="{6A0AAA07-E75F-450C-AADC-C89EDFA4B264}"/>
    <dgm:cxn modelId="{6F8930FF-C15C-48A7-B1EC-8EAEBC924D35}" type="presOf" srcId="{D7241B50-3C45-4C11-ACA7-889BC5405ADF}" destId="{9F2E227A-5BE3-4D1A-9CC5-5E7EBB4A84F2}" srcOrd="0" destOrd="0" presId="urn:microsoft.com/office/officeart/2005/8/layout/vList2"/>
    <dgm:cxn modelId="{8BBD78F4-61E4-49CA-8F38-EA488677D528}" type="presOf" srcId="{2946E607-2365-40D8-8E26-2F2AC4C3AC7C}" destId="{79A9F051-AC4B-4F0C-9127-39AF3A473F80}" srcOrd="0" destOrd="0" presId="urn:microsoft.com/office/officeart/2005/8/layout/vList2"/>
    <dgm:cxn modelId="{EBCC41F1-ABBA-40C2-9424-79FDC10B4C27}" type="presOf" srcId="{C876EC44-CE7F-43D6-8B6C-A8C4B1FEDE67}" destId="{62AC8D29-423F-4194-B86F-095E0415F78A}" srcOrd="0" destOrd="0" presId="urn:microsoft.com/office/officeart/2005/8/layout/vList2"/>
    <dgm:cxn modelId="{195CD0C7-9055-4DCF-B131-3DB33F76CE8A}" type="presOf" srcId="{13D21117-15D7-4112-A109-9BBC27A79CB0}" destId="{E1298362-3A56-4674-824C-E17195257CB7}" srcOrd="0" destOrd="0" presId="urn:microsoft.com/office/officeart/2005/8/layout/vList2"/>
    <dgm:cxn modelId="{CACD51DE-030E-4D6C-B984-E9DCBE7FFC09}" srcId="{C876EC44-CE7F-43D6-8B6C-A8C4B1FEDE67}" destId="{36C03D1C-76BB-4CFE-A8CD-07308BE045AB}" srcOrd="1" destOrd="0" parTransId="{D3401B17-498B-4E4E-A20B-8AA47AE10285}" sibTransId="{A79A8120-5DA1-41EE-A569-23D91E39B74D}"/>
    <dgm:cxn modelId="{E12073DC-06A5-42C6-AAB0-67626FA56996}" type="presOf" srcId="{09306C67-7DC1-484F-A88B-26924BD05A8A}" destId="{6ABCAAC8-C93C-40CC-91D0-E1EACBFB4EC8}" srcOrd="0" destOrd="0" presId="urn:microsoft.com/office/officeart/2005/8/layout/vList2"/>
    <dgm:cxn modelId="{7BF1319D-4138-49EF-B461-F626395C39AB}" type="presOf" srcId="{187204F8-8CEC-496C-A626-1B53D3342CB1}" destId="{F95ED485-2601-4D2F-962B-AAC7ECBA2B2D}" srcOrd="0" destOrd="0" presId="urn:microsoft.com/office/officeart/2005/8/layout/vList2"/>
    <dgm:cxn modelId="{BE34F8AA-3627-4436-8179-2CECBEE0F3F6}" srcId="{2BA52109-41D5-446A-B939-4069CAFD5277}" destId="{D7241B50-3C45-4C11-ACA7-889BC5405ADF}" srcOrd="0" destOrd="0" parTransId="{2AB73F49-1A3B-4225-A901-E9E4FE980305}" sibTransId="{326E77DE-548A-4103-A526-840A08ECBA0F}"/>
    <dgm:cxn modelId="{671FA0C8-9901-4A90-BF1B-08F38A38A36D}" type="presOf" srcId="{EB911C4A-A46E-447B-8395-0895929C9E43}" destId="{F95ED485-2601-4D2F-962B-AAC7ECBA2B2D}" srcOrd="0" destOrd="3" presId="urn:microsoft.com/office/officeart/2005/8/layout/vList2"/>
    <dgm:cxn modelId="{AFA04375-1CB6-407F-ACBE-DAF5792EF29C}" type="presOf" srcId="{FF061F2F-FE8F-42C8-89B1-2825B35C66CE}" destId="{F95ED485-2601-4D2F-962B-AAC7ECBA2B2D}" srcOrd="0" destOrd="1" presId="urn:microsoft.com/office/officeart/2005/8/layout/vList2"/>
    <dgm:cxn modelId="{4D0DCA3F-5626-47F2-9A5B-6D03A4F927AF}" srcId="{09306C67-7DC1-484F-A88B-26924BD05A8A}" destId="{B5BC4FC8-8655-4C7A-803D-F1AA81BC3F17}" srcOrd="2" destOrd="0" parTransId="{95C91DF4-8DB2-4BE2-BF4B-E527EE18D647}" sibTransId="{CA13C3EC-7883-49EC-B577-BC149F8457E9}"/>
    <dgm:cxn modelId="{2F7CB882-A83F-4FA0-B0D2-6FF56B67619A}" type="presParOf" srcId="{E1298362-3A56-4674-824C-E17195257CB7}" destId="{D08E147F-8A72-42AC-953B-CF38D9729EB7}" srcOrd="0" destOrd="0" presId="urn:microsoft.com/office/officeart/2005/8/layout/vList2"/>
    <dgm:cxn modelId="{F5412D4C-18B2-4814-BCCB-832699D07BE5}" type="presParOf" srcId="{E1298362-3A56-4674-824C-E17195257CB7}" destId="{9F2E227A-5BE3-4D1A-9CC5-5E7EBB4A84F2}" srcOrd="1" destOrd="0" presId="urn:microsoft.com/office/officeart/2005/8/layout/vList2"/>
    <dgm:cxn modelId="{99781857-9843-49EC-ACCD-3690E002F53B}" type="presParOf" srcId="{E1298362-3A56-4674-824C-E17195257CB7}" destId="{6ABCAAC8-C93C-40CC-91D0-E1EACBFB4EC8}" srcOrd="2" destOrd="0" presId="urn:microsoft.com/office/officeart/2005/8/layout/vList2"/>
    <dgm:cxn modelId="{27D0DFB7-8671-480E-9B6F-7AD12FFFE98E}" type="presParOf" srcId="{E1298362-3A56-4674-824C-E17195257CB7}" destId="{F95ED485-2601-4D2F-962B-AAC7ECBA2B2D}" srcOrd="3" destOrd="0" presId="urn:microsoft.com/office/officeart/2005/8/layout/vList2"/>
    <dgm:cxn modelId="{40C3572C-7A69-4BDA-A6EF-6BD3B9539F39}" type="presParOf" srcId="{E1298362-3A56-4674-824C-E17195257CB7}" destId="{62AC8D29-423F-4194-B86F-095E0415F78A}" srcOrd="4" destOrd="0" presId="urn:microsoft.com/office/officeart/2005/8/layout/vList2"/>
    <dgm:cxn modelId="{319D3352-6D51-4C3E-B2EA-51317AD8450F}" type="presParOf" srcId="{E1298362-3A56-4674-824C-E17195257CB7}" destId="{31FAA1F5-67A0-4B9D-8D59-417B421F9C6E}" srcOrd="5" destOrd="0" presId="urn:microsoft.com/office/officeart/2005/8/layout/vList2"/>
    <dgm:cxn modelId="{5362E6E8-6E92-4A17-9F91-45A73BAC7E0B}" type="presParOf" srcId="{E1298362-3A56-4674-824C-E17195257CB7}" destId="{F97F9A08-842A-483B-B8D2-7ED4A6889607}" srcOrd="6" destOrd="0" presId="urn:microsoft.com/office/officeart/2005/8/layout/vList2"/>
    <dgm:cxn modelId="{015E0747-535D-425E-8D92-B9C9BC39388F}" type="presParOf" srcId="{E1298362-3A56-4674-824C-E17195257CB7}" destId="{79A9F051-AC4B-4F0C-9127-39AF3A473F80}"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0ADFFC-7A6A-45C5-89D9-FF8BB8A33C24}" type="doc">
      <dgm:prSet loTypeId="urn:microsoft.com/office/officeart/2008/layout/LinedList" loCatId="list" qsTypeId="urn:microsoft.com/office/officeart/2005/8/quickstyle/3d4" qsCatId="3D" csTypeId="urn:microsoft.com/office/officeart/2005/8/colors/accent2_5" csCatId="accent2" phldr="1"/>
      <dgm:spPr/>
      <dgm:t>
        <a:bodyPr/>
        <a:lstStyle/>
        <a:p>
          <a:endParaRPr lang="en-CA"/>
        </a:p>
      </dgm:t>
    </dgm:pt>
    <dgm:pt modelId="{71AF468E-C844-49A9-A0F8-D6BA6587251F}">
      <dgm:prSet phldrT="[Text]" custT="1"/>
      <dgm:spPr/>
      <dgm:t>
        <a:bodyPr/>
        <a:lstStyle/>
        <a:p>
          <a:r>
            <a:rPr lang="en-CA" sz="2800" dirty="0" smtClean="0"/>
            <a:t>Kintyre</a:t>
          </a:r>
        </a:p>
        <a:p>
          <a:r>
            <a:rPr lang="en-CA" sz="2000" dirty="0" smtClean="0"/>
            <a:t>owns 70% interest </a:t>
          </a:r>
        </a:p>
      </dgm:t>
    </dgm:pt>
    <dgm:pt modelId="{194CCD05-D9AB-49C4-824B-1EF7D34033DF}" type="parTrans" cxnId="{3B761E09-ABC1-4DFC-A02E-C07179195E6E}">
      <dgm:prSet/>
      <dgm:spPr/>
      <dgm:t>
        <a:bodyPr/>
        <a:lstStyle/>
        <a:p>
          <a:endParaRPr lang="en-CA"/>
        </a:p>
      </dgm:t>
    </dgm:pt>
    <dgm:pt modelId="{0B3AE5A4-016B-4666-B560-1132A7280664}" type="sibTrans" cxnId="{3B761E09-ABC1-4DFC-A02E-C07179195E6E}">
      <dgm:prSet/>
      <dgm:spPr/>
      <dgm:t>
        <a:bodyPr/>
        <a:lstStyle/>
        <a:p>
          <a:endParaRPr lang="en-CA"/>
        </a:p>
      </dgm:t>
    </dgm:pt>
    <dgm:pt modelId="{C888046E-C5FC-4DFF-B809-86C5039EFB11}">
      <dgm:prSet phldrT="[Text]" custT="1"/>
      <dgm:spPr/>
      <dgm:t>
        <a:bodyPr/>
        <a:lstStyle/>
        <a:p>
          <a:r>
            <a:rPr lang="en-CA" sz="2800" dirty="0" smtClean="0"/>
            <a:t>Angela</a:t>
          </a:r>
        </a:p>
        <a:p>
          <a:r>
            <a:rPr lang="en-CA" sz="2000" dirty="0" smtClean="0"/>
            <a:t>owns 50% interest</a:t>
          </a:r>
          <a:endParaRPr lang="en-CA" sz="2000" dirty="0"/>
        </a:p>
      </dgm:t>
    </dgm:pt>
    <dgm:pt modelId="{C350DFDD-10C9-484B-ADC6-DE256BB17E28}" type="parTrans" cxnId="{FDE0A2AD-B6A1-4813-BF5A-644219BA26C0}">
      <dgm:prSet/>
      <dgm:spPr/>
      <dgm:t>
        <a:bodyPr/>
        <a:lstStyle/>
        <a:p>
          <a:endParaRPr lang="en-CA"/>
        </a:p>
      </dgm:t>
    </dgm:pt>
    <dgm:pt modelId="{5BE44DF9-DE74-494B-991E-0A316876203B}" type="sibTrans" cxnId="{FDE0A2AD-B6A1-4813-BF5A-644219BA26C0}">
      <dgm:prSet/>
      <dgm:spPr/>
      <dgm:t>
        <a:bodyPr/>
        <a:lstStyle/>
        <a:p>
          <a:endParaRPr lang="en-CA"/>
        </a:p>
      </dgm:t>
    </dgm:pt>
    <dgm:pt modelId="{B5308310-9B5F-488B-A3A0-3A8B63DA43F7}">
      <dgm:prSet phldrT="[Text]" custT="1"/>
      <dgm:spPr/>
      <dgm:t>
        <a:bodyPr/>
        <a:lstStyle/>
        <a:p>
          <a:r>
            <a:rPr lang="en-CA" sz="2800" dirty="0" smtClean="0"/>
            <a:t>Arnhem Land</a:t>
          </a:r>
        </a:p>
        <a:p>
          <a:r>
            <a:rPr lang="en-CA" sz="2000" dirty="0" smtClean="0"/>
            <a:t>owns 100% interest</a:t>
          </a:r>
        </a:p>
      </dgm:t>
    </dgm:pt>
    <dgm:pt modelId="{30B07709-606F-4E87-896F-8BE027751C9E}" type="parTrans" cxnId="{4BBEEA6F-B3C5-4A00-A79F-92CA62833DFC}">
      <dgm:prSet/>
      <dgm:spPr/>
      <dgm:t>
        <a:bodyPr/>
        <a:lstStyle/>
        <a:p>
          <a:endParaRPr lang="en-CA"/>
        </a:p>
      </dgm:t>
    </dgm:pt>
    <dgm:pt modelId="{5096189D-279B-4F95-9ABD-842795A7A168}" type="sibTrans" cxnId="{4BBEEA6F-B3C5-4A00-A79F-92CA62833DFC}">
      <dgm:prSet/>
      <dgm:spPr/>
      <dgm:t>
        <a:bodyPr/>
        <a:lstStyle/>
        <a:p>
          <a:endParaRPr lang="en-CA"/>
        </a:p>
      </dgm:t>
    </dgm:pt>
    <dgm:pt modelId="{C7479D7F-46B4-4DF8-B8CF-64D4A5D95EDB}">
      <dgm:prSet phldrT="[Text]" custT="1"/>
      <dgm:spPr/>
      <dgm:t>
        <a:bodyPr/>
        <a:lstStyle/>
        <a:p>
          <a:r>
            <a:rPr lang="en-CA" sz="2800" dirty="0" err="1" smtClean="0"/>
            <a:t>Ashburton-Turee</a:t>
          </a:r>
          <a:r>
            <a:rPr lang="en-CA" sz="2800" dirty="0" smtClean="0"/>
            <a:t> Creek</a:t>
          </a:r>
        </a:p>
        <a:p>
          <a:r>
            <a:rPr lang="en-CA" sz="2000" dirty="0" smtClean="0"/>
            <a:t>owns 50% interest  in </a:t>
          </a:r>
          <a:r>
            <a:rPr lang="en-CA" sz="2000" dirty="0" err="1" smtClean="0"/>
            <a:t>Ashburton</a:t>
          </a:r>
          <a:r>
            <a:rPr lang="en-CA" sz="2000" dirty="0" smtClean="0"/>
            <a:t>, 70% interest in </a:t>
          </a:r>
          <a:r>
            <a:rPr lang="en-CA" sz="2000" dirty="0" err="1" smtClean="0"/>
            <a:t>Turee</a:t>
          </a:r>
          <a:r>
            <a:rPr lang="en-CA" sz="2000" dirty="0" smtClean="0"/>
            <a:t> Creek</a:t>
          </a:r>
        </a:p>
      </dgm:t>
    </dgm:pt>
    <dgm:pt modelId="{557984BE-B243-4115-AD13-135CCDDB839B}" type="parTrans" cxnId="{7EC41FEC-57D2-40BF-B556-9F6613C8D297}">
      <dgm:prSet/>
      <dgm:spPr/>
      <dgm:t>
        <a:bodyPr/>
        <a:lstStyle/>
        <a:p>
          <a:endParaRPr lang="en-CA"/>
        </a:p>
      </dgm:t>
    </dgm:pt>
    <dgm:pt modelId="{2FA0D5A2-2A24-42F4-B373-897B0B70A36D}" type="sibTrans" cxnId="{7EC41FEC-57D2-40BF-B556-9F6613C8D297}">
      <dgm:prSet/>
      <dgm:spPr/>
      <dgm:t>
        <a:bodyPr/>
        <a:lstStyle/>
        <a:p>
          <a:endParaRPr lang="en-CA"/>
        </a:p>
      </dgm:t>
    </dgm:pt>
    <dgm:pt modelId="{51C2CF18-ED0D-4EC8-B9A8-F9A5F234B008}">
      <dgm:prSet phldrT="[Text]" custT="1"/>
      <dgm:spPr/>
      <dgm:t>
        <a:bodyPr/>
        <a:lstStyle/>
        <a:p>
          <a:r>
            <a:rPr lang="en-CA" sz="2800" dirty="0" smtClean="0"/>
            <a:t>Paterson-</a:t>
          </a:r>
          <a:r>
            <a:rPr lang="en-CA" sz="2800" dirty="0" err="1" smtClean="0"/>
            <a:t>Rudall</a:t>
          </a:r>
          <a:r>
            <a:rPr lang="en-CA" sz="2800" dirty="0" smtClean="0"/>
            <a:t> River</a:t>
          </a:r>
        </a:p>
        <a:p>
          <a:r>
            <a:rPr lang="en-CA" sz="2000" dirty="0" smtClean="0"/>
            <a:t>owns 60% interest</a:t>
          </a:r>
        </a:p>
      </dgm:t>
    </dgm:pt>
    <dgm:pt modelId="{874A7E7D-A6F7-4BEF-95C0-701A5D2FD024}" type="parTrans" cxnId="{876084E6-2EDB-4C50-8766-08429464FB91}">
      <dgm:prSet/>
      <dgm:spPr/>
      <dgm:t>
        <a:bodyPr/>
        <a:lstStyle/>
        <a:p>
          <a:endParaRPr lang="en-CA"/>
        </a:p>
      </dgm:t>
    </dgm:pt>
    <dgm:pt modelId="{CE6C0289-7FA1-483F-9304-3DFD3C6408BB}" type="sibTrans" cxnId="{876084E6-2EDB-4C50-8766-08429464FB91}">
      <dgm:prSet/>
      <dgm:spPr/>
      <dgm:t>
        <a:bodyPr/>
        <a:lstStyle/>
        <a:p>
          <a:endParaRPr lang="en-CA"/>
        </a:p>
      </dgm:t>
    </dgm:pt>
    <dgm:pt modelId="{2566FB14-DC71-40B7-B015-9C8CD6A05A37}">
      <dgm:prSet phldrT="[Text]" custT="1"/>
      <dgm:spPr/>
      <dgm:t>
        <a:bodyPr/>
        <a:lstStyle/>
        <a:p>
          <a:pPr algn="ctr"/>
          <a:r>
            <a:rPr kumimoji="0" lang="en-CA" sz="3600" b="1" kern="1200" cap="all" baseline="0" dirty="0" smtClean="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rPr>
            <a:t>Australia</a:t>
          </a:r>
          <a:endParaRPr kumimoji="0" lang="en-CA" sz="3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endParaRPr>
        </a:p>
      </dgm:t>
    </dgm:pt>
    <dgm:pt modelId="{93AB887B-4BC6-4DE0-86C5-66E48A7DDD09}" type="sibTrans" cxnId="{0AD26E6F-D0F5-484F-9800-DB8CE37C1B01}">
      <dgm:prSet/>
      <dgm:spPr/>
      <dgm:t>
        <a:bodyPr/>
        <a:lstStyle/>
        <a:p>
          <a:endParaRPr lang="en-CA"/>
        </a:p>
      </dgm:t>
    </dgm:pt>
    <dgm:pt modelId="{FA40603C-1757-4978-8160-7F5142241BA7}" type="parTrans" cxnId="{0AD26E6F-D0F5-484F-9800-DB8CE37C1B01}">
      <dgm:prSet/>
      <dgm:spPr/>
      <dgm:t>
        <a:bodyPr/>
        <a:lstStyle/>
        <a:p>
          <a:endParaRPr lang="en-CA"/>
        </a:p>
      </dgm:t>
    </dgm:pt>
    <dgm:pt modelId="{A5483DCE-4A67-4BA9-9E3A-7253349C4F33}" type="pres">
      <dgm:prSet presAssocID="{930ADFFC-7A6A-45C5-89D9-FF8BB8A33C24}" presName="vert0" presStyleCnt="0">
        <dgm:presLayoutVars>
          <dgm:dir/>
          <dgm:animOne val="branch"/>
          <dgm:animLvl val="lvl"/>
        </dgm:presLayoutVars>
      </dgm:prSet>
      <dgm:spPr/>
      <dgm:t>
        <a:bodyPr/>
        <a:lstStyle/>
        <a:p>
          <a:endParaRPr lang="en-CA"/>
        </a:p>
      </dgm:t>
    </dgm:pt>
    <dgm:pt modelId="{287FA282-5C43-4932-8AEB-350D0E2639B1}" type="pres">
      <dgm:prSet presAssocID="{2566FB14-DC71-40B7-B015-9C8CD6A05A37}" presName="thickLine" presStyleLbl="alignNode1" presStyleIdx="0" presStyleCnt="1"/>
      <dgm:spPr/>
      <dgm:t>
        <a:bodyPr/>
        <a:lstStyle/>
        <a:p>
          <a:endParaRPr lang="en-CA"/>
        </a:p>
      </dgm:t>
    </dgm:pt>
    <dgm:pt modelId="{E5B263F2-2672-44CF-BB9C-30E6628DF353}" type="pres">
      <dgm:prSet presAssocID="{2566FB14-DC71-40B7-B015-9C8CD6A05A37}" presName="horz1" presStyleCnt="0"/>
      <dgm:spPr/>
      <dgm:t>
        <a:bodyPr/>
        <a:lstStyle/>
        <a:p>
          <a:endParaRPr lang="en-CA"/>
        </a:p>
      </dgm:t>
    </dgm:pt>
    <dgm:pt modelId="{18A1596F-E126-4440-84BD-77ADCCF80526}" type="pres">
      <dgm:prSet presAssocID="{2566FB14-DC71-40B7-B015-9C8CD6A05A37}" presName="tx1" presStyleLbl="revTx" presStyleIdx="0" presStyleCnt="6" custScaleX="162548"/>
      <dgm:spPr/>
      <dgm:t>
        <a:bodyPr/>
        <a:lstStyle/>
        <a:p>
          <a:endParaRPr lang="en-CA"/>
        </a:p>
      </dgm:t>
    </dgm:pt>
    <dgm:pt modelId="{A0CCFB61-569A-4B0C-90C2-164203A28F2E}" type="pres">
      <dgm:prSet presAssocID="{2566FB14-DC71-40B7-B015-9C8CD6A05A37}" presName="vert1" presStyleCnt="0"/>
      <dgm:spPr/>
      <dgm:t>
        <a:bodyPr/>
        <a:lstStyle/>
        <a:p>
          <a:endParaRPr lang="en-CA"/>
        </a:p>
      </dgm:t>
    </dgm:pt>
    <dgm:pt modelId="{23B14C7A-B1C7-4598-9E0D-6F90A80B22D4}" type="pres">
      <dgm:prSet presAssocID="{71AF468E-C844-49A9-A0F8-D6BA6587251F}" presName="vertSpace2a" presStyleCnt="0"/>
      <dgm:spPr/>
      <dgm:t>
        <a:bodyPr/>
        <a:lstStyle/>
        <a:p>
          <a:endParaRPr lang="en-CA"/>
        </a:p>
      </dgm:t>
    </dgm:pt>
    <dgm:pt modelId="{5B7ED985-6CED-4297-8932-1E75D86C8229}" type="pres">
      <dgm:prSet presAssocID="{71AF468E-C844-49A9-A0F8-D6BA6587251F}" presName="horz2" presStyleCnt="0"/>
      <dgm:spPr/>
      <dgm:t>
        <a:bodyPr/>
        <a:lstStyle/>
        <a:p>
          <a:endParaRPr lang="en-CA"/>
        </a:p>
      </dgm:t>
    </dgm:pt>
    <dgm:pt modelId="{EF8AF2A0-ECAE-4EA3-8624-BB2065C38C7B}" type="pres">
      <dgm:prSet presAssocID="{71AF468E-C844-49A9-A0F8-D6BA6587251F}" presName="horzSpace2" presStyleCnt="0"/>
      <dgm:spPr/>
      <dgm:t>
        <a:bodyPr/>
        <a:lstStyle/>
        <a:p>
          <a:endParaRPr lang="en-CA"/>
        </a:p>
      </dgm:t>
    </dgm:pt>
    <dgm:pt modelId="{E0DB7638-FEBC-43B0-81B9-BF342E71DAF1}" type="pres">
      <dgm:prSet presAssocID="{71AF468E-C844-49A9-A0F8-D6BA6587251F}" presName="tx2" presStyleLbl="revTx" presStyleIdx="1" presStyleCnt="6"/>
      <dgm:spPr/>
      <dgm:t>
        <a:bodyPr/>
        <a:lstStyle/>
        <a:p>
          <a:endParaRPr lang="en-CA"/>
        </a:p>
      </dgm:t>
    </dgm:pt>
    <dgm:pt modelId="{05E15C92-653C-4DE9-80D2-D59F463D22B8}" type="pres">
      <dgm:prSet presAssocID="{71AF468E-C844-49A9-A0F8-D6BA6587251F}" presName="vert2" presStyleCnt="0"/>
      <dgm:spPr/>
      <dgm:t>
        <a:bodyPr/>
        <a:lstStyle/>
        <a:p>
          <a:endParaRPr lang="en-CA"/>
        </a:p>
      </dgm:t>
    </dgm:pt>
    <dgm:pt modelId="{DE4AD1D7-FB12-4C1C-A748-D62B1769C59E}" type="pres">
      <dgm:prSet presAssocID="{71AF468E-C844-49A9-A0F8-D6BA6587251F}" presName="thinLine2b" presStyleLbl="callout" presStyleIdx="0" presStyleCnt="5"/>
      <dgm:spPr/>
      <dgm:t>
        <a:bodyPr/>
        <a:lstStyle/>
        <a:p>
          <a:endParaRPr lang="en-CA"/>
        </a:p>
      </dgm:t>
    </dgm:pt>
    <dgm:pt modelId="{46D9BD99-5916-40EC-A95A-05FB00B07D6F}" type="pres">
      <dgm:prSet presAssocID="{71AF468E-C844-49A9-A0F8-D6BA6587251F}" presName="vertSpace2b" presStyleCnt="0"/>
      <dgm:spPr/>
      <dgm:t>
        <a:bodyPr/>
        <a:lstStyle/>
        <a:p>
          <a:endParaRPr lang="en-CA"/>
        </a:p>
      </dgm:t>
    </dgm:pt>
    <dgm:pt modelId="{41EC7147-D5F9-4E15-B3F4-CD6CC1CD31C2}" type="pres">
      <dgm:prSet presAssocID="{C888046E-C5FC-4DFF-B809-86C5039EFB11}" presName="horz2" presStyleCnt="0"/>
      <dgm:spPr/>
      <dgm:t>
        <a:bodyPr/>
        <a:lstStyle/>
        <a:p>
          <a:endParaRPr lang="en-CA"/>
        </a:p>
      </dgm:t>
    </dgm:pt>
    <dgm:pt modelId="{F18F8AE2-A1F9-477A-BC25-2B5BFB92413E}" type="pres">
      <dgm:prSet presAssocID="{C888046E-C5FC-4DFF-B809-86C5039EFB11}" presName="horzSpace2" presStyleCnt="0"/>
      <dgm:spPr/>
      <dgm:t>
        <a:bodyPr/>
        <a:lstStyle/>
        <a:p>
          <a:endParaRPr lang="en-CA"/>
        </a:p>
      </dgm:t>
    </dgm:pt>
    <dgm:pt modelId="{C6D3B267-EF6E-449D-8641-E335D59E3681}" type="pres">
      <dgm:prSet presAssocID="{C888046E-C5FC-4DFF-B809-86C5039EFB11}" presName="tx2" presStyleLbl="revTx" presStyleIdx="2" presStyleCnt="6"/>
      <dgm:spPr/>
      <dgm:t>
        <a:bodyPr/>
        <a:lstStyle/>
        <a:p>
          <a:endParaRPr lang="en-CA"/>
        </a:p>
      </dgm:t>
    </dgm:pt>
    <dgm:pt modelId="{31DB1C36-88FF-4862-B630-4A7B38963BF0}" type="pres">
      <dgm:prSet presAssocID="{C888046E-C5FC-4DFF-B809-86C5039EFB11}" presName="vert2" presStyleCnt="0"/>
      <dgm:spPr/>
      <dgm:t>
        <a:bodyPr/>
        <a:lstStyle/>
        <a:p>
          <a:endParaRPr lang="en-CA"/>
        </a:p>
      </dgm:t>
    </dgm:pt>
    <dgm:pt modelId="{534F1E90-1B39-41BA-AB5D-D68BF52C8A34}" type="pres">
      <dgm:prSet presAssocID="{C888046E-C5FC-4DFF-B809-86C5039EFB11}" presName="thinLine2b" presStyleLbl="callout" presStyleIdx="1" presStyleCnt="5"/>
      <dgm:spPr/>
      <dgm:t>
        <a:bodyPr/>
        <a:lstStyle/>
        <a:p>
          <a:endParaRPr lang="en-CA"/>
        </a:p>
      </dgm:t>
    </dgm:pt>
    <dgm:pt modelId="{67FD7B24-2BA5-44F0-8DB3-15EA51A349CD}" type="pres">
      <dgm:prSet presAssocID="{C888046E-C5FC-4DFF-B809-86C5039EFB11}" presName="vertSpace2b" presStyleCnt="0"/>
      <dgm:spPr/>
      <dgm:t>
        <a:bodyPr/>
        <a:lstStyle/>
        <a:p>
          <a:endParaRPr lang="en-CA"/>
        </a:p>
      </dgm:t>
    </dgm:pt>
    <dgm:pt modelId="{F2F46C6D-39A1-405D-9676-1DCBB88115FB}" type="pres">
      <dgm:prSet presAssocID="{B5308310-9B5F-488B-A3A0-3A8B63DA43F7}" presName="horz2" presStyleCnt="0"/>
      <dgm:spPr/>
      <dgm:t>
        <a:bodyPr/>
        <a:lstStyle/>
        <a:p>
          <a:endParaRPr lang="en-CA"/>
        </a:p>
      </dgm:t>
    </dgm:pt>
    <dgm:pt modelId="{30E97990-021B-485C-81B3-BA152C6941BF}" type="pres">
      <dgm:prSet presAssocID="{B5308310-9B5F-488B-A3A0-3A8B63DA43F7}" presName="horzSpace2" presStyleCnt="0"/>
      <dgm:spPr/>
      <dgm:t>
        <a:bodyPr/>
        <a:lstStyle/>
        <a:p>
          <a:endParaRPr lang="en-CA"/>
        </a:p>
      </dgm:t>
    </dgm:pt>
    <dgm:pt modelId="{F1B15F8B-74E9-4006-AF5E-4C8A2396D8F6}" type="pres">
      <dgm:prSet presAssocID="{B5308310-9B5F-488B-A3A0-3A8B63DA43F7}" presName="tx2" presStyleLbl="revTx" presStyleIdx="3" presStyleCnt="6"/>
      <dgm:spPr/>
      <dgm:t>
        <a:bodyPr/>
        <a:lstStyle/>
        <a:p>
          <a:endParaRPr lang="en-CA"/>
        </a:p>
      </dgm:t>
    </dgm:pt>
    <dgm:pt modelId="{D70689F7-213D-4A19-8C31-306EDB2ED627}" type="pres">
      <dgm:prSet presAssocID="{B5308310-9B5F-488B-A3A0-3A8B63DA43F7}" presName="vert2" presStyleCnt="0"/>
      <dgm:spPr/>
      <dgm:t>
        <a:bodyPr/>
        <a:lstStyle/>
        <a:p>
          <a:endParaRPr lang="en-CA"/>
        </a:p>
      </dgm:t>
    </dgm:pt>
    <dgm:pt modelId="{F68EF013-0078-44F8-B8A6-C10F758D0164}" type="pres">
      <dgm:prSet presAssocID="{B5308310-9B5F-488B-A3A0-3A8B63DA43F7}" presName="thinLine2b" presStyleLbl="callout" presStyleIdx="2" presStyleCnt="5"/>
      <dgm:spPr/>
      <dgm:t>
        <a:bodyPr/>
        <a:lstStyle/>
        <a:p>
          <a:endParaRPr lang="en-CA"/>
        </a:p>
      </dgm:t>
    </dgm:pt>
    <dgm:pt modelId="{B58D71A9-7FC8-4348-B6AE-36AD17FE0EC1}" type="pres">
      <dgm:prSet presAssocID="{B5308310-9B5F-488B-A3A0-3A8B63DA43F7}" presName="vertSpace2b" presStyleCnt="0"/>
      <dgm:spPr/>
      <dgm:t>
        <a:bodyPr/>
        <a:lstStyle/>
        <a:p>
          <a:endParaRPr lang="en-CA"/>
        </a:p>
      </dgm:t>
    </dgm:pt>
    <dgm:pt modelId="{9BD6FD38-525C-4C79-8BE2-007BFFC4B7AA}" type="pres">
      <dgm:prSet presAssocID="{C7479D7F-46B4-4DF8-B8CF-64D4A5D95EDB}" presName="horz2" presStyleCnt="0"/>
      <dgm:spPr/>
      <dgm:t>
        <a:bodyPr/>
        <a:lstStyle/>
        <a:p>
          <a:endParaRPr lang="en-CA"/>
        </a:p>
      </dgm:t>
    </dgm:pt>
    <dgm:pt modelId="{E2DF792F-0A59-4FFB-8A19-D5750390E5C9}" type="pres">
      <dgm:prSet presAssocID="{C7479D7F-46B4-4DF8-B8CF-64D4A5D95EDB}" presName="horzSpace2" presStyleCnt="0"/>
      <dgm:spPr/>
      <dgm:t>
        <a:bodyPr/>
        <a:lstStyle/>
        <a:p>
          <a:endParaRPr lang="en-CA"/>
        </a:p>
      </dgm:t>
    </dgm:pt>
    <dgm:pt modelId="{7C4D5C1A-347B-429A-A3A7-BCFED77329AA}" type="pres">
      <dgm:prSet presAssocID="{C7479D7F-46B4-4DF8-B8CF-64D4A5D95EDB}" presName="tx2" presStyleLbl="revTx" presStyleIdx="4" presStyleCnt="6"/>
      <dgm:spPr/>
      <dgm:t>
        <a:bodyPr/>
        <a:lstStyle/>
        <a:p>
          <a:endParaRPr lang="en-CA"/>
        </a:p>
      </dgm:t>
    </dgm:pt>
    <dgm:pt modelId="{7A6D8DA6-6B56-4FEE-8766-9A9EC862E9F0}" type="pres">
      <dgm:prSet presAssocID="{C7479D7F-46B4-4DF8-B8CF-64D4A5D95EDB}" presName="vert2" presStyleCnt="0"/>
      <dgm:spPr/>
      <dgm:t>
        <a:bodyPr/>
        <a:lstStyle/>
        <a:p>
          <a:endParaRPr lang="en-CA"/>
        </a:p>
      </dgm:t>
    </dgm:pt>
    <dgm:pt modelId="{5E2AE7EB-923B-45C1-8222-B89F8BCC86EB}" type="pres">
      <dgm:prSet presAssocID="{C7479D7F-46B4-4DF8-B8CF-64D4A5D95EDB}" presName="thinLine2b" presStyleLbl="callout" presStyleIdx="3" presStyleCnt="5"/>
      <dgm:spPr/>
      <dgm:t>
        <a:bodyPr/>
        <a:lstStyle/>
        <a:p>
          <a:endParaRPr lang="en-CA"/>
        </a:p>
      </dgm:t>
    </dgm:pt>
    <dgm:pt modelId="{2BFA94C5-54BA-4E2B-8F8D-DCC90B6B6AB4}" type="pres">
      <dgm:prSet presAssocID="{C7479D7F-46B4-4DF8-B8CF-64D4A5D95EDB}" presName="vertSpace2b" presStyleCnt="0"/>
      <dgm:spPr/>
      <dgm:t>
        <a:bodyPr/>
        <a:lstStyle/>
        <a:p>
          <a:endParaRPr lang="en-CA"/>
        </a:p>
      </dgm:t>
    </dgm:pt>
    <dgm:pt modelId="{62AEDC61-0649-46C0-950D-AFEC34A3027F}" type="pres">
      <dgm:prSet presAssocID="{51C2CF18-ED0D-4EC8-B9A8-F9A5F234B008}" presName="horz2" presStyleCnt="0"/>
      <dgm:spPr/>
      <dgm:t>
        <a:bodyPr/>
        <a:lstStyle/>
        <a:p>
          <a:endParaRPr lang="en-CA"/>
        </a:p>
      </dgm:t>
    </dgm:pt>
    <dgm:pt modelId="{F7BADC27-F801-4E6F-AAF3-C53E5FE1A074}" type="pres">
      <dgm:prSet presAssocID="{51C2CF18-ED0D-4EC8-B9A8-F9A5F234B008}" presName="horzSpace2" presStyleCnt="0"/>
      <dgm:spPr/>
      <dgm:t>
        <a:bodyPr/>
        <a:lstStyle/>
        <a:p>
          <a:endParaRPr lang="en-CA"/>
        </a:p>
      </dgm:t>
    </dgm:pt>
    <dgm:pt modelId="{65EF5668-D356-4564-89BF-F368FF306C1E}" type="pres">
      <dgm:prSet presAssocID="{51C2CF18-ED0D-4EC8-B9A8-F9A5F234B008}" presName="tx2" presStyleLbl="revTx" presStyleIdx="5" presStyleCnt="6"/>
      <dgm:spPr/>
      <dgm:t>
        <a:bodyPr/>
        <a:lstStyle/>
        <a:p>
          <a:endParaRPr lang="en-CA"/>
        </a:p>
      </dgm:t>
    </dgm:pt>
    <dgm:pt modelId="{1E3EDF78-3293-4AAE-8A59-27C208E6406B}" type="pres">
      <dgm:prSet presAssocID="{51C2CF18-ED0D-4EC8-B9A8-F9A5F234B008}" presName="vert2" presStyleCnt="0"/>
      <dgm:spPr/>
      <dgm:t>
        <a:bodyPr/>
        <a:lstStyle/>
        <a:p>
          <a:endParaRPr lang="en-CA"/>
        </a:p>
      </dgm:t>
    </dgm:pt>
    <dgm:pt modelId="{C0D7F743-A4D2-4B66-A65F-3AAAEFDCD760}" type="pres">
      <dgm:prSet presAssocID="{51C2CF18-ED0D-4EC8-B9A8-F9A5F234B008}" presName="thinLine2b" presStyleLbl="callout" presStyleIdx="4" presStyleCnt="5"/>
      <dgm:spPr/>
      <dgm:t>
        <a:bodyPr/>
        <a:lstStyle/>
        <a:p>
          <a:endParaRPr lang="en-CA"/>
        </a:p>
      </dgm:t>
    </dgm:pt>
    <dgm:pt modelId="{A5534FB5-C597-4273-BBC3-E80F2A7C9E01}" type="pres">
      <dgm:prSet presAssocID="{51C2CF18-ED0D-4EC8-B9A8-F9A5F234B008}" presName="vertSpace2b" presStyleCnt="0"/>
      <dgm:spPr/>
      <dgm:t>
        <a:bodyPr/>
        <a:lstStyle/>
        <a:p>
          <a:endParaRPr lang="en-CA"/>
        </a:p>
      </dgm:t>
    </dgm:pt>
  </dgm:ptLst>
  <dgm:cxnLst>
    <dgm:cxn modelId="{7253583F-40F6-4FD8-AC1F-5E5CEE619853}" type="presOf" srcId="{C888046E-C5FC-4DFF-B809-86C5039EFB11}" destId="{C6D3B267-EF6E-449D-8641-E335D59E3681}" srcOrd="0" destOrd="0" presId="urn:microsoft.com/office/officeart/2008/layout/LinedList"/>
    <dgm:cxn modelId="{3B761E09-ABC1-4DFC-A02E-C07179195E6E}" srcId="{2566FB14-DC71-40B7-B015-9C8CD6A05A37}" destId="{71AF468E-C844-49A9-A0F8-D6BA6587251F}" srcOrd="0" destOrd="0" parTransId="{194CCD05-D9AB-49C4-824B-1EF7D34033DF}" sibTransId="{0B3AE5A4-016B-4666-B560-1132A7280664}"/>
    <dgm:cxn modelId="{F9ABB570-14B7-4B56-8DC0-DD47FCEDF141}" type="presOf" srcId="{51C2CF18-ED0D-4EC8-B9A8-F9A5F234B008}" destId="{65EF5668-D356-4564-89BF-F368FF306C1E}" srcOrd="0" destOrd="0" presId="urn:microsoft.com/office/officeart/2008/layout/LinedList"/>
    <dgm:cxn modelId="{E24C7900-A659-47B6-A0EE-A1F08A4E2395}" type="presOf" srcId="{B5308310-9B5F-488B-A3A0-3A8B63DA43F7}" destId="{F1B15F8B-74E9-4006-AF5E-4C8A2396D8F6}" srcOrd="0" destOrd="0" presId="urn:microsoft.com/office/officeart/2008/layout/LinedList"/>
    <dgm:cxn modelId="{D809F892-6B62-4607-8182-7BAC608DD58F}" type="presOf" srcId="{71AF468E-C844-49A9-A0F8-D6BA6587251F}" destId="{E0DB7638-FEBC-43B0-81B9-BF342E71DAF1}" srcOrd="0" destOrd="0" presId="urn:microsoft.com/office/officeart/2008/layout/LinedList"/>
    <dgm:cxn modelId="{876084E6-2EDB-4C50-8766-08429464FB91}" srcId="{2566FB14-DC71-40B7-B015-9C8CD6A05A37}" destId="{51C2CF18-ED0D-4EC8-B9A8-F9A5F234B008}" srcOrd="4" destOrd="0" parTransId="{874A7E7D-A6F7-4BEF-95C0-701A5D2FD024}" sibTransId="{CE6C0289-7FA1-483F-9304-3DFD3C6408BB}"/>
    <dgm:cxn modelId="{0A5C01D4-BBDF-4B09-A692-3521BBB5C8CA}" type="presOf" srcId="{C7479D7F-46B4-4DF8-B8CF-64D4A5D95EDB}" destId="{7C4D5C1A-347B-429A-A3A7-BCFED77329AA}" srcOrd="0" destOrd="0" presId="urn:microsoft.com/office/officeart/2008/layout/LinedList"/>
    <dgm:cxn modelId="{4BBEEA6F-B3C5-4A00-A79F-92CA62833DFC}" srcId="{2566FB14-DC71-40B7-B015-9C8CD6A05A37}" destId="{B5308310-9B5F-488B-A3A0-3A8B63DA43F7}" srcOrd="2" destOrd="0" parTransId="{30B07709-606F-4E87-896F-8BE027751C9E}" sibTransId="{5096189D-279B-4F95-9ABD-842795A7A168}"/>
    <dgm:cxn modelId="{0AD26E6F-D0F5-484F-9800-DB8CE37C1B01}" srcId="{930ADFFC-7A6A-45C5-89D9-FF8BB8A33C24}" destId="{2566FB14-DC71-40B7-B015-9C8CD6A05A37}" srcOrd="0" destOrd="0" parTransId="{FA40603C-1757-4978-8160-7F5142241BA7}" sibTransId="{93AB887B-4BC6-4DE0-86C5-66E48A7DDD09}"/>
    <dgm:cxn modelId="{7EC41FEC-57D2-40BF-B556-9F6613C8D297}" srcId="{2566FB14-DC71-40B7-B015-9C8CD6A05A37}" destId="{C7479D7F-46B4-4DF8-B8CF-64D4A5D95EDB}" srcOrd="3" destOrd="0" parTransId="{557984BE-B243-4115-AD13-135CCDDB839B}" sibTransId="{2FA0D5A2-2A24-42F4-B373-897B0B70A36D}"/>
    <dgm:cxn modelId="{FDE0A2AD-B6A1-4813-BF5A-644219BA26C0}" srcId="{2566FB14-DC71-40B7-B015-9C8CD6A05A37}" destId="{C888046E-C5FC-4DFF-B809-86C5039EFB11}" srcOrd="1" destOrd="0" parTransId="{C350DFDD-10C9-484B-ADC6-DE256BB17E28}" sibTransId="{5BE44DF9-DE74-494B-991E-0A316876203B}"/>
    <dgm:cxn modelId="{D3A210AE-F677-47A8-83AD-3DFCE3D529BF}" type="presOf" srcId="{930ADFFC-7A6A-45C5-89D9-FF8BB8A33C24}" destId="{A5483DCE-4A67-4BA9-9E3A-7253349C4F33}" srcOrd="0" destOrd="0" presId="urn:microsoft.com/office/officeart/2008/layout/LinedList"/>
    <dgm:cxn modelId="{573DF98A-C647-4C34-A76C-BF426C34DE8D}" type="presOf" srcId="{2566FB14-DC71-40B7-B015-9C8CD6A05A37}" destId="{18A1596F-E126-4440-84BD-77ADCCF80526}" srcOrd="0" destOrd="0" presId="urn:microsoft.com/office/officeart/2008/layout/LinedList"/>
    <dgm:cxn modelId="{2ED82CCF-FA67-4085-8C1C-22E724F9310A}" type="presParOf" srcId="{A5483DCE-4A67-4BA9-9E3A-7253349C4F33}" destId="{287FA282-5C43-4932-8AEB-350D0E2639B1}" srcOrd="0" destOrd="0" presId="urn:microsoft.com/office/officeart/2008/layout/LinedList"/>
    <dgm:cxn modelId="{B9B33C22-8B85-482C-BCDA-39C806CAACB9}" type="presParOf" srcId="{A5483DCE-4A67-4BA9-9E3A-7253349C4F33}" destId="{E5B263F2-2672-44CF-BB9C-30E6628DF353}" srcOrd="1" destOrd="0" presId="urn:microsoft.com/office/officeart/2008/layout/LinedList"/>
    <dgm:cxn modelId="{6AFA5760-2FA5-4625-BD05-C267E6576F18}" type="presParOf" srcId="{E5B263F2-2672-44CF-BB9C-30E6628DF353}" destId="{18A1596F-E126-4440-84BD-77ADCCF80526}" srcOrd="0" destOrd="0" presId="urn:microsoft.com/office/officeart/2008/layout/LinedList"/>
    <dgm:cxn modelId="{8590C19C-490F-4319-B30B-EF82D5182E7F}" type="presParOf" srcId="{E5B263F2-2672-44CF-BB9C-30E6628DF353}" destId="{A0CCFB61-569A-4B0C-90C2-164203A28F2E}" srcOrd="1" destOrd="0" presId="urn:microsoft.com/office/officeart/2008/layout/LinedList"/>
    <dgm:cxn modelId="{C299774F-5E76-4200-8C8C-21AD37313F8A}" type="presParOf" srcId="{A0CCFB61-569A-4B0C-90C2-164203A28F2E}" destId="{23B14C7A-B1C7-4598-9E0D-6F90A80B22D4}" srcOrd="0" destOrd="0" presId="urn:microsoft.com/office/officeart/2008/layout/LinedList"/>
    <dgm:cxn modelId="{11DB9B88-FFD2-4696-9F99-04AA488176FE}" type="presParOf" srcId="{A0CCFB61-569A-4B0C-90C2-164203A28F2E}" destId="{5B7ED985-6CED-4297-8932-1E75D86C8229}" srcOrd="1" destOrd="0" presId="urn:microsoft.com/office/officeart/2008/layout/LinedList"/>
    <dgm:cxn modelId="{7A42E151-641A-45E4-B605-C78F87FED478}" type="presParOf" srcId="{5B7ED985-6CED-4297-8932-1E75D86C8229}" destId="{EF8AF2A0-ECAE-4EA3-8624-BB2065C38C7B}" srcOrd="0" destOrd="0" presId="urn:microsoft.com/office/officeart/2008/layout/LinedList"/>
    <dgm:cxn modelId="{152EC178-8631-4CC6-A8D6-D8C37600879B}" type="presParOf" srcId="{5B7ED985-6CED-4297-8932-1E75D86C8229}" destId="{E0DB7638-FEBC-43B0-81B9-BF342E71DAF1}" srcOrd="1" destOrd="0" presId="urn:microsoft.com/office/officeart/2008/layout/LinedList"/>
    <dgm:cxn modelId="{33D96996-D402-44E1-9385-4C1083538AD7}" type="presParOf" srcId="{5B7ED985-6CED-4297-8932-1E75D86C8229}" destId="{05E15C92-653C-4DE9-80D2-D59F463D22B8}" srcOrd="2" destOrd="0" presId="urn:microsoft.com/office/officeart/2008/layout/LinedList"/>
    <dgm:cxn modelId="{75ED5A51-88F6-479A-8724-D4F267955904}" type="presParOf" srcId="{A0CCFB61-569A-4B0C-90C2-164203A28F2E}" destId="{DE4AD1D7-FB12-4C1C-A748-D62B1769C59E}" srcOrd="2" destOrd="0" presId="urn:microsoft.com/office/officeart/2008/layout/LinedList"/>
    <dgm:cxn modelId="{EDEC55CA-7AFF-49BE-93F8-56E63FEA3622}" type="presParOf" srcId="{A0CCFB61-569A-4B0C-90C2-164203A28F2E}" destId="{46D9BD99-5916-40EC-A95A-05FB00B07D6F}" srcOrd="3" destOrd="0" presId="urn:microsoft.com/office/officeart/2008/layout/LinedList"/>
    <dgm:cxn modelId="{BC875CC4-A593-4415-8320-8AAD03DAD95F}" type="presParOf" srcId="{A0CCFB61-569A-4B0C-90C2-164203A28F2E}" destId="{41EC7147-D5F9-4E15-B3F4-CD6CC1CD31C2}" srcOrd="4" destOrd="0" presId="urn:microsoft.com/office/officeart/2008/layout/LinedList"/>
    <dgm:cxn modelId="{7CFF502F-5CC1-46C9-86BC-B2111BB0EBF2}" type="presParOf" srcId="{41EC7147-D5F9-4E15-B3F4-CD6CC1CD31C2}" destId="{F18F8AE2-A1F9-477A-BC25-2B5BFB92413E}" srcOrd="0" destOrd="0" presId="urn:microsoft.com/office/officeart/2008/layout/LinedList"/>
    <dgm:cxn modelId="{ADBD4D9D-C475-43C2-9416-62C2656DE754}" type="presParOf" srcId="{41EC7147-D5F9-4E15-B3F4-CD6CC1CD31C2}" destId="{C6D3B267-EF6E-449D-8641-E335D59E3681}" srcOrd="1" destOrd="0" presId="urn:microsoft.com/office/officeart/2008/layout/LinedList"/>
    <dgm:cxn modelId="{98333755-D030-4A70-9774-DDB71D9C19F7}" type="presParOf" srcId="{41EC7147-D5F9-4E15-B3F4-CD6CC1CD31C2}" destId="{31DB1C36-88FF-4862-B630-4A7B38963BF0}" srcOrd="2" destOrd="0" presId="urn:microsoft.com/office/officeart/2008/layout/LinedList"/>
    <dgm:cxn modelId="{D9AC9A66-BC19-4858-B47E-46BEADA7BCD3}" type="presParOf" srcId="{A0CCFB61-569A-4B0C-90C2-164203A28F2E}" destId="{534F1E90-1B39-41BA-AB5D-D68BF52C8A34}" srcOrd="5" destOrd="0" presId="urn:microsoft.com/office/officeart/2008/layout/LinedList"/>
    <dgm:cxn modelId="{5AD4E970-3F59-4A07-8198-F524D5E9F54E}" type="presParOf" srcId="{A0CCFB61-569A-4B0C-90C2-164203A28F2E}" destId="{67FD7B24-2BA5-44F0-8DB3-15EA51A349CD}" srcOrd="6" destOrd="0" presId="urn:microsoft.com/office/officeart/2008/layout/LinedList"/>
    <dgm:cxn modelId="{71AA0C49-59F2-4853-ADB4-7D74BB836EC8}" type="presParOf" srcId="{A0CCFB61-569A-4B0C-90C2-164203A28F2E}" destId="{F2F46C6D-39A1-405D-9676-1DCBB88115FB}" srcOrd="7" destOrd="0" presId="urn:microsoft.com/office/officeart/2008/layout/LinedList"/>
    <dgm:cxn modelId="{B8ABC8A7-F43B-4446-B02C-7AC7A0A24675}" type="presParOf" srcId="{F2F46C6D-39A1-405D-9676-1DCBB88115FB}" destId="{30E97990-021B-485C-81B3-BA152C6941BF}" srcOrd="0" destOrd="0" presId="urn:microsoft.com/office/officeart/2008/layout/LinedList"/>
    <dgm:cxn modelId="{3CFCE28F-38CD-4A00-8B2E-2F28B1765590}" type="presParOf" srcId="{F2F46C6D-39A1-405D-9676-1DCBB88115FB}" destId="{F1B15F8B-74E9-4006-AF5E-4C8A2396D8F6}" srcOrd="1" destOrd="0" presId="urn:microsoft.com/office/officeart/2008/layout/LinedList"/>
    <dgm:cxn modelId="{CB670036-690A-4042-89A4-F396E3EC20F8}" type="presParOf" srcId="{F2F46C6D-39A1-405D-9676-1DCBB88115FB}" destId="{D70689F7-213D-4A19-8C31-306EDB2ED627}" srcOrd="2" destOrd="0" presId="urn:microsoft.com/office/officeart/2008/layout/LinedList"/>
    <dgm:cxn modelId="{3E361707-57F4-4AE6-8757-75D0CC356EB6}" type="presParOf" srcId="{A0CCFB61-569A-4B0C-90C2-164203A28F2E}" destId="{F68EF013-0078-44F8-B8A6-C10F758D0164}" srcOrd="8" destOrd="0" presId="urn:microsoft.com/office/officeart/2008/layout/LinedList"/>
    <dgm:cxn modelId="{4430F332-2348-413D-BDD2-AED989A49D8A}" type="presParOf" srcId="{A0CCFB61-569A-4B0C-90C2-164203A28F2E}" destId="{B58D71A9-7FC8-4348-B6AE-36AD17FE0EC1}" srcOrd="9" destOrd="0" presId="urn:microsoft.com/office/officeart/2008/layout/LinedList"/>
    <dgm:cxn modelId="{BBA5E63F-F7D2-42BE-BC17-ADD02F307EE9}" type="presParOf" srcId="{A0CCFB61-569A-4B0C-90C2-164203A28F2E}" destId="{9BD6FD38-525C-4C79-8BE2-007BFFC4B7AA}" srcOrd="10" destOrd="0" presId="urn:microsoft.com/office/officeart/2008/layout/LinedList"/>
    <dgm:cxn modelId="{7379E914-8AAD-421D-9180-084A8E850FB6}" type="presParOf" srcId="{9BD6FD38-525C-4C79-8BE2-007BFFC4B7AA}" destId="{E2DF792F-0A59-4FFB-8A19-D5750390E5C9}" srcOrd="0" destOrd="0" presId="urn:microsoft.com/office/officeart/2008/layout/LinedList"/>
    <dgm:cxn modelId="{45B4C6F9-A0E1-4CD5-B6F7-25FA17D7E4BD}" type="presParOf" srcId="{9BD6FD38-525C-4C79-8BE2-007BFFC4B7AA}" destId="{7C4D5C1A-347B-429A-A3A7-BCFED77329AA}" srcOrd="1" destOrd="0" presId="urn:microsoft.com/office/officeart/2008/layout/LinedList"/>
    <dgm:cxn modelId="{6E55283F-385C-447E-88CD-4A3674CCE9C6}" type="presParOf" srcId="{9BD6FD38-525C-4C79-8BE2-007BFFC4B7AA}" destId="{7A6D8DA6-6B56-4FEE-8766-9A9EC862E9F0}" srcOrd="2" destOrd="0" presId="urn:microsoft.com/office/officeart/2008/layout/LinedList"/>
    <dgm:cxn modelId="{2568B3B6-525D-4B67-AB0F-C9A3A51957B3}" type="presParOf" srcId="{A0CCFB61-569A-4B0C-90C2-164203A28F2E}" destId="{5E2AE7EB-923B-45C1-8222-B89F8BCC86EB}" srcOrd="11" destOrd="0" presId="urn:microsoft.com/office/officeart/2008/layout/LinedList"/>
    <dgm:cxn modelId="{F7800502-13E0-48E7-81C0-B59F73BB0346}" type="presParOf" srcId="{A0CCFB61-569A-4B0C-90C2-164203A28F2E}" destId="{2BFA94C5-54BA-4E2B-8F8D-DCC90B6B6AB4}" srcOrd="12" destOrd="0" presId="urn:microsoft.com/office/officeart/2008/layout/LinedList"/>
    <dgm:cxn modelId="{EC3FCD98-DE52-4215-AD76-78CB34A6FC1E}" type="presParOf" srcId="{A0CCFB61-569A-4B0C-90C2-164203A28F2E}" destId="{62AEDC61-0649-46C0-950D-AFEC34A3027F}" srcOrd="13" destOrd="0" presId="urn:microsoft.com/office/officeart/2008/layout/LinedList"/>
    <dgm:cxn modelId="{6EB58A5E-39C1-4E20-99DB-DDC42B50F255}" type="presParOf" srcId="{62AEDC61-0649-46C0-950D-AFEC34A3027F}" destId="{F7BADC27-F801-4E6F-AAF3-C53E5FE1A074}" srcOrd="0" destOrd="0" presId="urn:microsoft.com/office/officeart/2008/layout/LinedList"/>
    <dgm:cxn modelId="{BBC1E981-EEE4-4F77-901E-0FC8C7A5C2B4}" type="presParOf" srcId="{62AEDC61-0649-46C0-950D-AFEC34A3027F}" destId="{65EF5668-D356-4564-89BF-F368FF306C1E}" srcOrd="1" destOrd="0" presId="urn:microsoft.com/office/officeart/2008/layout/LinedList"/>
    <dgm:cxn modelId="{75164789-4D76-4F60-8379-B4B320B3C563}" type="presParOf" srcId="{62AEDC61-0649-46C0-950D-AFEC34A3027F}" destId="{1E3EDF78-3293-4AAE-8A59-27C208E6406B}" srcOrd="2" destOrd="0" presId="urn:microsoft.com/office/officeart/2008/layout/LinedList"/>
    <dgm:cxn modelId="{BDB77EC7-1E0B-4438-8A77-5755C5C44DFD}" type="presParOf" srcId="{A0CCFB61-569A-4B0C-90C2-164203A28F2E}" destId="{C0D7F743-A4D2-4B66-A65F-3AAAEFDCD760}" srcOrd="14" destOrd="0" presId="urn:microsoft.com/office/officeart/2008/layout/LinedList"/>
    <dgm:cxn modelId="{301F4912-8CAC-47C3-AFA8-CE486D8715BA}" type="presParOf" srcId="{A0CCFB61-569A-4B0C-90C2-164203A28F2E}" destId="{A5534FB5-C597-4273-BBC3-E80F2A7C9E01}" srcOrd="15" destOrd="0" presId="urn:microsoft.com/office/officeart/2008/layout/LinedList"/>
  </dgm:cxnLst>
  <dgm:bg/>
  <dgm:whole>
    <a:ln>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0.04768</cdr:x>
      <cdr:y>0.08283</cdr:y>
    </cdr:from>
    <cdr:to>
      <cdr:x>0.2918</cdr:x>
      <cdr:y>0.1833</cdr:y>
    </cdr:to>
    <cdr:sp macro="" textlink="">
      <cdr:nvSpPr>
        <cdr:cNvPr id="2" name="TextBox 1"/>
        <cdr:cNvSpPr txBox="1"/>
      </cdr:nvSpPr>
      <cdr:spPr>
        <a:xfrm xmlns:a="http://schemas.openxmlformats.org/drawingml/2006/main">
          <a:off x="436011" y="474866"/>
          <a:ext cx="2232248" cy="576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CA"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D63452-485F-46DE-84A4-1659D8CF42AB}" type="datetimeFigureOut">
              <a:rPr lang="en-CA" smtClean="0"/>
              <a:pPr/>
              <a:t>20/11/2012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5F0F7F-DB6A-491E-A8E3-BC2E9DAD4C4E}" type="slidenum">
              <a:rPr lang="en-CA" smtClean="0"/>
              <a:pPr/>
              <a:t>‹#›</a:t>
            </a:fld>
            <a:endParaRPr lang="en-CA"/>
          </a:p>
        </p:txBody>
      </p:sp>
    </p:spTree>
    <p:extLst>
      <p:ext uri="{BB962C8B-B14F-4D97-AF65-F5344CB8AC3E}">
        <p14:creationId xmlns:p14="http://schemas.microsoft.com/office/powerpoint/2010/main" val="3079699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en.wikipedia.org/wiki/Goldcorp"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en.wikipedia.org/wiki/USD"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en.wikipedia.org/wiki/Cigar_Lake_Mine" TargetMode="External"/><Relationship Id="rId2" Type="http://schemas.openxmlformats.org/officeDocument/2006/relationships/slide" Target="../slides/slide138.xml"/><Relationship Id="rId1" Type="http://schemas.openxmlformats.org/officeDocument/2006/relationships/notesMaster" Target="../notesMasters/notesMaster1.xml"/><Relationship Id="rId4" Type="http://schemas.openxmlformats.org/officeDocument/2006/relationships/hyperlink" Target="http://en.wikipedia.org/wiki/Saskatchewan"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en.wikipedia.org/wiki/Pressurized_heavy_water_reactor" TargetMode="External"/><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The data reported for each of the natural resources sectors reflect the value of primary industries and related downstream manufacturing industries as of October 2010. “Minerals” includes uranium and coal mining. “Balance of trade” is the difference between the total exports and the total imports of goods. Services and capital flows are not included.</a:t>
            </a:r>
            <a:endParaRPr lang="zh-CN" altLang="en-US" dirty="0"/>
          </a:p>
        </p:txBody>
      </p:sp>
      <p:sp>
        <p:nvSpPr>
          <p:cNvPr id="4" name="灯片编号占位符 3"/>
          <p:cNvSpPr>
            <a:spLocks noGrp="1"/>
          </p:cNvSpPr>
          <p:nvPr>
            <p:ph type="sldNum" sz="quarter" idx="10"/>
          </p:nvPr>
        </p:nvSpPr>
        <p:spPr/>
        <p:txBody>
          <a:bodyPr/>
          <a:lstStyle/>
          <a:p>
            <a:fld id="{D13C11B0-AC92-4191-BAD9-1B01BBFFE2F3}" type="slidenum">
              <a:rPr lang="zh-CN" altLang="en-US" smtClean="0"/>
              <a:pPr/>
              <a:t>5</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provincial governments are responsible for mining – the exploration for and the development and extraction of mineral resources, as well as he construction, management, reclamation and closure of mine sites – within their jurisdiction.</a:t>
            </a:r>
          </a:p>
          <a:p>
            <a:r>
              <a:rPr lang="en-US" sz="1200" dirty="0" smtClean="0"/>
              <a:t>Direct federal involvement in the regulation of mining operations is limited and specific in nature. It includes uranium in the context of the nuclear fuel cycle (i.e., from exploration through to the final disposal of reactor and mine waste), mineral activities related to federal Crown corporations, and mineral activities on federal lands and in offshore areas.</a:t>
            </a:r>
          </a:p>
          <a:p>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21</a:t>
            </a:fld>
            <a:endParaRPr lang="zh-CN" altLang="en-US"/>
          </a:p>
        </p:txBody>
      </p:sp>
    </p:spTree>
    <p:extLst>
      <p:ext uri="{BB962C8B-B14F-4D97-AF65-F5344CB8AC3E}">
        <p14:creationId xmlns:p14="http://schemas.microsoft.com/office/powerpoint/2010/main" val="9496078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With a market cap of $18.8 billion</a:t>
            </a:r>
            <a:r>
              <a:rPr lang="en-CA" baseline="0" dirty="0" smtClean="0"/>
              <a:t> and an implied beta of 3.44 (which is fairly high) compared to some of its competitors in the industry such as Vale (Beta = 1.53) and Goldcorp. (Beta = 0.53). The operating profit margin  however shows considerable potential growth and EPS growth rate is higher than the industry average growth rate of 30.5%. Current ratio of 3.48 displays the vast amount of assets (probable reserves + proven reserves) the company has at its disposal.</a:t>
            </a:r>
            <a:endParaRPr lang="en-US" dirty="0"/>
          </a:p>
        </p:txBody>
      </p:sp>
      <p:sp>
        <p:nvSpPr>
          <p:cNvPr id="4" name="Slide Number Placeholder 3"/>
          <p:cNvSpPr>
            <a:spLocks noGrp="1"/>
          </p:cNvSpPr>
          <p:nvPr>
            <p:ph type="sldNum" sz="quarter" idx="10"/>
          </p:nvPr>
        </p:nvSpPr>
        <p:spPr/>
        <p:txBody>
          <a:bodyPr/>
          <a:lstStyle/>
          <a:p>
            <a:fld id="{6DC7B24C-4E81-42FB-9135-98A4B35D593B}" type="slidenum">
              <a:rPr lang="en-US" smtClean="0"/>
              <a:t>243</a:t>
            </a:fld>
            <a:endParaRPr lang="en-US"/>
          </a:p>
        </p:txBody>
      </p:sp>
    </p:spTree>
    <p:extLst>
      <p:ext uri="{BB962C8B-B14F-4D97-AF65-F5344CB8AC3E}">
        <p14:creationId xmlns:p14="http://schemas.microsoft.com/office/powerpoint/2010/main" val="37392844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chart above</a:t>
            </a:r>
            <a:r>
              <a:rPr lang="en-CA" baseline="0" dirty="0" smtClean="0"/>
              <a:t> represents the stock performance over 5 years time. The stock hit its all time low during the 2008 financial collapse and has recovered considerably since reflecting a strong fundamental business model, even though the commodity prices and demand has been fairly volatile since.</a:t>
            </a:r>
          </a:p>
          <a:p>
            <a:r>
              <a:rPr lang="en-CA" baseline="0" dirty="0" smtClean="0"/>
              <a:t>From the graph below, one can see that the stock currently is under its 200 DMA for the year 2012 and is expected to rise further into the new year as the seasonal demand picks up.</a:t>
            </a:r>
            <a:endParaRPr lang="en-US" dirty="0"/>
          </a:p>
        </p:txBody>
      </p:sp>
      <p:sp>
        <p:nvSpPr>
          <p:cNvPr id="4" name="Slide Number Placeholder 3"/>
          <p:cNvSpPr>
            <a:spLocks noGrp="1"/>
          </p:cNvSpPr>
          <p:nvPr>
            <p:ph type="sldNum" sz="quarter" idx="10"/>
          </p:nvPr>
        </p:nvSpPr>
        <p:spPr/>
        <p:txBody>
          <a:bodyPr/>
          <a:lstStyle/>
          <a:p>
            <a:fld id="{6DC7B24C-4E81-42FB-9135-98A4B35D593B}" type="slidenum">
              <a:rPr lang="en-US" smtClean="0"/>
              <a:t>244</a:t>
            </a:fld>
            <a:endParaRPr lang="en-US"/>
          </a:p>
        </p:txBody>
      </p:sp>
    </p:spTree>
    <p:extLst>
      <p:ext uri="{BB962C8B-B14F-4D97-AF65-F5344CB8AC3E}">
        <p14:creationId xmlns:p14="http://schemas.microsoft.com/office/powerpoint/2010/main" val="3400744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In the northern territories sub-surface lands include hard-rock minerals, precious gems and coal. The rights to these materials are administered through the </a:t>
            </a:r>
            <a:r>
              <a:rPr lang="en-US" altLang="zh-CN" sz="1200" b="1" dirty="0" smtClean="0"/>
              <a:t>Northwest Territories and Nunavut Mining Regulations</a:t>
            </a:r>
            <a:r>
              <a:rPr lang="en-US" altLang="zh-CN" sz="1200" dirty="0" smtClean="0"/>
              <a:t>   (formerly known as the Canada Mining Regulations) and the </a:t>
            </a:r>
            <a:r>
              <a:rPr lang="en-US" altLang="zh-CN" sz="1200" b="1" dirty="0" smtClean="0"/>
              <a:t>Territorial Coal Regulations </a:t>
            </a:r>
            <a:r>
              <a:rPr lang="en-US" altLang="zh-CN" sz="1200" dirty="0" smtClean="0"/>
              <a:t> . There is a distinction between sub-surface minerals and surface mineral substances that have specific purposes such as carving stone and building materials. These special use surface minerals are administered through the </a:t>
            </a:r>
            <a:r>
              <a:rPr lang="en-US" altLang="zh-CN" sz="1200" b="1" dirty="0" smtClean="0"/>
              <a:t>Territorial Quarry Regulations</a:t>
            </a:r>
            <a:r>
              <a:rPr lang="en-US" altLang="zh-CN" sz="1200" dirty="0" smtClean="0"/>
              <a:t>  .</a:t>
            </a:r>
            <a:endParaRPr lang="zh-CN" altLang="en-US" sz="1200" dirty="0" smtClean="0"/>
          </a:p>
          <a:p>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22</a:t>
            </a:fld>
            <a:endParaRPr lang="zh-CN" altLang="en-US"/>
          </a:p>
        </p:txBody>
      </p:sp>
    </p:spTree>
    <p:extLst>
      <p:ext uri="{BB962C8B-B14F-4D97-AF65-F5344CB8AC3E}">
        <p14:creationId xmlns:p14="http://schemas.microsoft.com/office/powerpoint/2010/main" val="4214011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the </a:t>
            </a:r>
            <a:r>
              <a:rPr lang="en-CA" sz="1200" b="0" i="0" kern="1200" dirty="0" smtClean="0">
                <a:solidFill>
                  <a:schemeClr val="tx1"/>
                </a:solidFill>
                <a:latin typeface="+mn-lt"/>
                <a:ea typeface="+mn-ea"/>
                <a:cs typeface="+mn-cs"/>
              </a:rPr>
              <a:t>NI43-101 regulation governs all information disclosure</a:t>
            </a:r>
            <a:r>
              <a:rPr lang="en-CA" sz="1200" b="0" i="0" kern="1200" baseline="0" dirty="0" smtClean="0">
                <a:solidFill>
                  <a:schemeClr val="tx1"/>
                </a:solidFill>
                <a:latin typeface="+mn-lt"/>
                <a:ea typeface="+mn-ea"/>
                <a:cs typeface="+mn-cs"/>
              </a:rPr>
              <a:t> for Canadian minerals and mining companies. </a:t>
            </a:r>
            <a:r>
              <a:rPr lang="en-CA" sz="1200" b="0" i="0" kern="1200" dirty="0" smtClean="0">
                <a:solidFill>
                  <a:schemeClr val="tx1"/>
                </a:solidFill>
                <a:latin typeface="+mn-lt"/>
                <a:ea typeface="+mn-ea"/>
                <a:cs typeface="+mn-cs"/>
              </a:rPr>
              <a:t>National Instrument 43-101 (NI 43-101) is a rule developed by the Canadian Securities Administrators (CSA) and administered by the provincial securities commissions that govern how issuers disclose scientific and technical information about their mineral projects to the public. It covers oral statements as well as written documents and websites. It requires that all disclosure be based on advice by a "qualified person" and in some circumstances that the person be independent of the issuer and the property.  This rule is important to understand because it sets</a:t>
            </a:r>
            <a:r>
              <a:rPr lang="en-CA" sz="1200" b="0" i="0" kern="1200" baseline="0" dirty="0" smtClean="0">
                <a:solidFill>
                  <a:schemeClr val="tx1"/>
                </a:solidFill>
                <a:latin typeface="+mn-lt"/>
                <a:ea typeface="+mn-ea"/>
                <a:cs typeface="+mn-cs"/>
              </a:rPr>
              <a:t> the standard for all companies involved in this sector.  Reliance on a qualified person  This standard is currently under revision,</a:t>
            </a:r>
            <a:endParaRPr lang="en-CA" dirty="0" smtClean="0"/>
          </a:p>
          <a:p>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23</a:t>
            </a:fld>
            <a:endParaRPr lang="zh-CN" altLang="en-US"/>
          </a:p>
        </p:txBody>
      </p:sp>
    </p:spTree>
    <p:extLst>
      <p:ext uri="{BB962C8B-B14F-4D97-AF65-F5344CB8AC3E}">
        <p14:creationId xmlns:p14="http://schemas.microsoft.com/office/powerpoint/2010/main" val="370539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600" dirty="0" smtClean="0"/>
              <a:t>The Policy affirms provincial jurisdiction over mining, delineates a role for the federal government in minerals and metals that is tied to other federal responsibilities, and commits the government to pursuing partnerships with stakeholders in addressing issues within its jurisdiction.</a:t>
            </a:r>
          </a:p>
          <a:p>
            <a:pPr marL="2857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600" dirty="0" smtClean="0"/>
              <a:t>As part of this process, Natural Resources Canada published an issues paper entitled “Sustainable Development and Minerals and Metals” in 1995</a:t>
            </a:r>
            <a:r>
              <a:rPr lang="en-US" sz="1600" i="1" dirty="0" smtClean="0"/>
              <a:t>.</a:t>
            </a:r>
            <a:endParaRPr lang="en-US" sz="1600" dirty="0" smtClean="0"/>
          </a:p>
          <a:p>
            <a:pPr marL="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600" dirty="0" smtClean="0"/>
          </a:p>
          <a:p>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24</a:t>
            </a:fld>
            <a:endParaRPr lang="zh-CN" altLang="en-US"/>
          </a:p>
        </p:txBody>
      </p:sp>
    </p:spTree>
    <p:extLst>
      <p:ext uri="{BB962C8B-B14F-4D97-AF65-F5344CB8AC3E}">
        <p14:creationId xmlns:p14="http://schemas.microsoft.com/office/powerpoint/2010/main" val="377431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As we look ahead to the future of Canada's minerals and metals industry, dramatic change is occurring. This change is brought on by several challenges: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For example, in </a:t>
            </a:r>
            <a:r>
              <a:rPr lang="en-US" sz="1200" i="1" dirty="0" smtClean="0"/>
              <a:t>Creating Opportunity</a:t>
            </a:r>
            <a:r>
              <a:rPr lang="en-US" sz="1200" dirty="0" smtClean="0"/>
              <a:t>, the Government acknowledged that sustainable development must be integrated into the way the Government defines its business and makes its decisions. It also made jobs and growth the </a:t>
            </a:r>
            <a:r>
              <a:rPr lang="en-US" sz="1200" dirty="0" err="1" smtClean="0"/>
              <a:t>centrepiece</a:t>
            </a:r>
            <a:r>
              <a:rPr lang="en-US" sz="1200" dirty="0" smtClean="0"/>
              <a:t> of its agenda for the 1990s, and committed itself to the renewal of Canada's rural regions. In </a:t>
            </a:r>
            <a:r>
              <a:rPr lang="en-US" sz="1200" i="1" dirty="0" smtClean="0"/>
              <a:t>A Guide to Green Government</a:t>
            </a:r>
            <a:r>
              <a:rPr lang="en-US" sz="1200" dirty="0" smtClean="0"/>
              <a:t>, the Government elaborated upon its commitment to a sustainable development approach. All ministers undertook to ensure that the concept is given due consideration in their respective mandates.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25</a:t>
            </a:fld>
            <a:endParaRPr lang="zh-CN" altLang="en-US"/>
          </a:p>
        </p:txBody>
      </p:sp>
    </p:spTree>
    <p:extLst>
      <p:ext uri="{BB962C8B-B14F-4D97-AF65-F5344CB8AC3E}">
        <p14:creationId xmlns:p14="http://schemas.microsoft.com/office/powerpoint/2010/main" val="3665533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dirty="0" smtClean="0"/>
              <a:t>In December 2010, Canadian reserves of copper were estimated at around 10.7 Mt, an increase of 47% (3.5 Mt) compared to one year earlier.</a:t>
            </a:r>
          </a:p>
          <a:p>
            <a:r>
              <a:rPr lang="en-US" altLang="zh-CN" sz="1200" dirty="0" smtClean="0"/>
              <a:t> In British Columbia, additions to copper reserves occurred at the Gibraltar mine (1.08 Mt) and at three new mines: Mt. Milligan (1.06 Mt), Copper Mountain (757 000 t), and New Afton (450 000 t). Increases were also recorded by the Highland Valley mine in British Columbia, by Xstrata’s Sudbury operations in Ontario, at the new </a:t>
            </a:r>
            <a:r>
              <a:rPr lang="en-US" altLang="zh-CN" sz="1200" dirty="0" err="1" smtClean="0"/>
              <a:t>Bracemac</a:t>
            </a:r>
            <a:r>
              <a:rPr lang="en-US" altLang="zh-CN" sz="1200" dirty="0" smtClean="0"/>
              <a:t>-MacLeod mine in Quebec, and at the </a:t>
            </a:r>
            <a:r>
              <a:rPr lang="en-US" altLang="zh-CN" sz="1200" dirty="0" err="1" smtClean="0"/>
              <a:t>Minto</a:t>
            </a:r>
            <a:r>
              <a:rPr lang="en-US" altLang="zh-CN" sz="1200" dirty="0" smtClean="0"/>
              <a:t> mine in the Yukon. Decreases occurred at the Kidd Creek mine (48 000 t), at Vale’s Ontario operations (46 000 t), and at the </a:t>
            </a:r>
            <a:r>
              <a:rPr lang="en-US" altLang="zh-CN" sz="1200" dirty="0" err="1" smtClean="0"/>
              <a:t>Voisey’s</a:t>
            </a:r>
            <a:r>
              <a:rPr lang="en-US" altLang="zh-CN" sz="1200" dirty="0" smtClean="0"/>
              <a:t> Bay mine (38 000 t) in Newfoundland and Labrador. </a:t>
            </a:r>
          </a:p>
          <a:p>
            <a:r>
              <a:rPr lang="en-US" altLang="zh-CN" sz="1200" dirty="0" smtClean="0"/>
              <a:t>Since 2005, copper reserves have been on an increasing trend.</a:t>
            </a:r>
            <a:endParaRPr lang="zh-CN" altLang="en-US" sz="1200" dirty="0" smtClean="0"/>
          </a:p>
          <a:p>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28</a:t>
            </a:fld>
            <a:endParaRPr lang="zh-CN" altLang="en-US"/>
          </a:p>
        </p:txBody>
      </p:sp>
    </p:spTree>
    <p:extLst>
      <p:ext uri="{BB962C8B-B14F-4D97-AF65-F5344CB8AC3E}">
        <p14:creationId xmlns:p14="http://schemas.microsoft.com/office/powerpoint/2010/main" val="626223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price of copper has historically been unstable, and it quintupled from the 60-year low of US$0.60/</a:t>
            </a:r>
            <a:r>
              <a:rPr lang="en-US" dirty="0" err="1" smtClean="0"/>
              <a:t>lb</a:t>
            </a:r>
            <a:r>
              <a:rPr lang="en-US" dirty="0" smtClean="0"/>
              <a:t> (US$1.32/kg) in June 1999 to US$3.75 per pound (US$8.27/kg) in May 2006. It dropped to US$2.40/</a:t>
            </a:r>
            <a:r>
              <a:rPr lang="en-US" dirty="0" err="1" smtClean="0"/>
              <a:t>lb</a:t>
            </a:r>
            <a:r>
              <a:rPr lang="en-US" dirty="0" smtClean="0"/>
              <a:t> (US$5.29/kg) in February 2007, then rebounded to US$3.50/</a:t>
            </a:r>
            <a:r>
              <a:rPr lang="en-US" dirty="0" err="1" smtClean="0"/>
              <a:t>lb</a:t>
            </a:r>
            <a:r>
              <a:rPr lang="en-US" dirty="0" smtClean="0"/>
              <a:t> (US$7.71/kg) in April 2007.</a:t>
            </a:r>
            <a:r>
              <a:rPr lang="en-US" baseline="30000" dirty="0" smtClean="0"/>
              <a:t> </a:t>
            </a:r>
            <a:r>
              <a:rPr lang="en-US" dirty="0" smtClean="0"/>
              <a:t>In February 2009, weakening global demand and a steep fall in commodity prices since the previous year's highs left copper prices at US$1.51/lb.</a:t>
            </a:r>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31</a:t>
            </a:fld>
            <a:endParaRPr lang="zh-CN" altLang="en-US"/>
          </a:p>
        </p:txBody>
      </p:sp>
    </p:spTree>
    <p:extLst>
      <p:ext uri="{BB962C8B-B14F-4D97-AF65-F5344CB8AC3E}">
        <p14:creationId xmlns:p14="http://schemas.microsoft.com/office/powerpoint/2010/main" val="1082280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Copper is currently much more expensive than </a:t>
            </a:r>
            <a:r>
              <a:rPr lang="en-US" dirty="0" err="1" smtClean="0">
                <a:effectLst/>
              </a:rPr>
              <a:t>aluminium</a:t>
            </a:r>
            <a:r>
              <a:rPr lang="en-US" dirty="0" smtClean="0">
                <a:effectLst/>
              </a:rPr>
              <a:t> in terms of US$/</a:t>
            </a:r>
            <a:r>
              <a:rPr lang="en-US" dirty="0" err="1" smtClean="0">
                <a:effectLst/>
              </a:rPr>
              <a:t>tonne</a:t>
            </a:r>
            <a:r>
              <a:rPr lang="en-US" dirty="0" smtClean="0">
                <a:effectLst/>
              </a:rPr>
              <a:t>. As the price of copper has recently moved ahead much faster than the price of </a:t>
            </a:r>
            <a:r>
              <a:rPr lang="en-US" dirty="0" err="1" smtClean="0">
                <a:effectLst/>
              </a:rPr>
              <a:t>aluminium</a:t>
            </a:r>
            <a:r>
              <a:rPr lang="en-US" dirty="0" smtClean="0">
                <a:effectLst/>
              </a:rPr>
              <a:t>, the ratio of copper and </a:t>
            </a:r>
            <a:r>
              <a:rPr lang="en-US" dirty="0" err="1" smtClean="0">
                <a:effectLst/>
              </a:rPr>
              <a:t>aluminium</a:t>
            </a:r>
            <a:r>
              <a:rPr lang="en-US" dirty="0" smtClean="0">
                <a:effectLst/>
              </a:rPr>
              <a:t> prices has increased. The simple comparison of the two metals in terms of price per </a:t>
            </a:r>
            <a:r>
              <a:rPr lang="en-US" dirty="0" err="1" smtClean="0">
                <a:effectLst/>
              </a:rPr>
              <a:t>tonne</a:t>
            </a:r>
            <a:r>
              <a:rPr lang="en-US" dirty="0" smtClean="0">
                <a:effectLst/>
              </a:rPr>
              <a:t> is in some respects misleading, since </a:t>
            </a:r>
            <a:r>
              <a:rPr lang="en-US" dirty="0" err="1" smtClean="0">
                <a:effectLst/>
              </a:rPr>
              <a:t>aluminium</a:t>
            </a:r>
            <a:r>
              <a:rPr lang="en-US" dirty="0" smtClean="0">
                <a:effectLst/>
              </a:rPr>
              <a:t> is a much lighter metal than copper (2.7 g/cm3 compared to 8.9 g/cm3), though its conductivity is lower (61% of copper). For many cable applications a more meaningful comparison of the metals is the cost per unit conductance; on this basis a </a:t>
            </a:r>
            <a:r>
              <a:rPr lang="en-US" dirty="0" err="1" smtClean="0">
                <a:effectLst/>
              </a:rPr>
              <a:t>tonne</a:t>
            </a:r>
            <a:r>
              <a:rPr lang="en-US" dirty="0" smtClean="0">
                <a:effectLst/>
              </a:rPr>
              <a:t> of </a:t>
            </a:r>
            <a:r>
              <a:rPr lang="en-US" dirty="0" err="1" smtClean="0">
                <a:effectLst/>
              </a:rPr>
              <a:t>aluminium</a:t>
            </a:r>
            <a:r>
              <a:rPr lang="en-US" dirty="0" smtClean="0">
                <a:effectLst/>
              </a:rPr>
              <a:t> is close to 2.0 times as effective as a </a:t>
            </a:r>
            <a:r>
              <a:rPr lang="en-US" dirty="0" err="1" smtClean="0">
                <a:effectLst/>
              </a:rPr>
              <a:t>tonne</a:t>
            </a:r>
            <a:r>
              <a:rPr lang="en-US" dirty="0" smtClean="0">
                <a:effectLst/>
              </a:rPr>
              <a:t> of copper. The price of </a:t>
            </a:r>
            <a:r>
              <a:rPr lang="en-US" dirty="0" err="1" smtClean="0">
                <a:effectLst/>
              </a:rPr>
              <a:t>aluminium</a:t>
            </a:r>
            <a:r>
              <a:rPr lang="en-US" dirty="0" smtClean="0">
                <a:effectLst/>
              </a:rPr>
              <a:t>, already lower than copper in terms of US$/</a:t>
            </a:r>
            <a:r>
              <a:rPr lang="en-US" dirty="0" err="1" smtClean="0">
                <a:effectLst/>
              </a:rPr>
              <a:t>tonne</a:t>
            </a:r>
            <a:r>
              <a:rPr lang="en-US" dirty="0" smtClean="0">
                <a:effectLst/>
              </a:rPr>
              <a:t>, needs to be divided by 2.0 to give a comparison on the basis of electrical performance, which makes the cost difference even wider. </a:t>
            </a:r>
            <a:endParaRPr lang="en-US" dirty="0" smtClean="0"/>
          </a:p>
          <a:p>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33</a:t>
            </a:fld>
            <a:endParaRPr lang="zh-CN" altLang="en-US"/>
          </a:p>
        </p:txBody>
      </p:sp>
    </p:spTree>
    <p:extLst>
      <p:ext uri="{BB962C8B-B14F-4D97-AF65-F5344CB8AC3E}">
        <p14:creationId xmlns:p14="http://schemas.microsoft.com/office/powerpoint/2010/main" val="181686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CA" dirty="0" smtClean="0"/>
              <a:t>Coking (metallurgical) coal is used in steel making and thermal (steam) coal is used in power generation.</a:t>
            </a:r>
            <a:endParaRPr lang="en-CA" dirty="0"/>
          </a:p>
        </p:txBody>
      </p:sp>
      <p:sp>
        <p:nvSpPr>
          <p:cNvPr id="4" name="灯片编号占位符 3"/>
          <p:cNvSpPr>
            <a:spLocks noGrp="1"/>
          </p:cNvSpPr>
          <p:nvPr>
            <p:ph type="sldNum" sz="quarter" idx="10"/>
          </p:nvPr>
        </p:nvSpPr>
        <p:spPr/>
        <p:txBody>
          <a:bodyPr/>
          <a:lstStyle/>
          <a:p>
            <a:fld id="{425F0F7F-DB6A-491E-A8E3-BC2E9DAD4C4E}" type="slidenum">
              <a:rPr lang="en-CA" smtClean="0"/>
              <a:pPr/>
              <a:t>35</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CA" dirty="0"/>
          </a:p>
        </p:txBody>
      </p:sp>
      <p:sp>
        <p:nvSpPr>
          <p:cNvPr id="4" name="灯片编号占位符 3"/>
          <p:cNvSpPr>
            <a:spLocks noGrp="1"/>
          </p:cNvSpPr>
          <p:nvPr>
            <p:ph type="sldNum" sz="quarter" idx="10"/>
          </p:nvPr>
        </p:nvSpPr>
        <p:spPr/>
        <p:txBody>
          <a:bodyPr/>
          <a:lstStyle/>
          <a:p>
            <a:fld id="{425F0F7F-DB6A-491E-A8E3-BC2E9DAD4C4E}" type="slidenum">
              <a:rPr lang="en-CA" smtClean="0"/>
              <a:pPr/>
              <a:t>36</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altLang="zh-CN" dirty="0" smtClean="0"/>
              <a:t>In 2009, Canada held 16% of the total global mineral</a:t>
            </a:r>
            <a:r>
              <a:rPr lang="en-CA" altLang="zh-CN" baseline="0" dirty="0" smtClean="0"/>
              <a:t> exploration budget.  In 2010, they accounted for 19%, making them the global leader in mineral exploration expenditure.  An aggressive exploration budget may indicate that Canada will continue to seek global dominance in mineral exploration.  Another note: the United States increased their exploration budget, passing Peru in 2010.</a:t>
            </a:r>
            <a:endParaRPr lang="en-CA" altLang="zh-CN" dirty="0" smtClean="0"/>
          </a:p>
          <a:p>
            <a:endParaRPr lang="zh-CN" altLang="en-US" dirty="0"/>
          </a:p>
        </p:txBody>
      </p:sp>
      <p:sp>
        <p:nvSpPr>
          <p:cNvPr id="4" name="灯片编号占位符 3"/>
          <p:cNvSpPr>
            <a:spLocks noGrp="1"/>
          </p:cNvSpPr>
          <p:nvPr>
            <p:ph type="sldNum" sz="quarter" idx="10"/>
          </p:nvPr>
        </p:nvSpPr>
        <p:spPr/>
        <p:txBody>
          <a:bodyPr/>
          <a:lstStyle/>
          <a:p>
            <a:fld id="{D13C11B0-AC92-4191-BAD9-1B01BBFFE2F3}" type="slidenum">
              <a:rPr lang="zh-CN" altLang="en-US" smtClean="0"/>
              <a:pPr/>
              <a:t>6</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Canada has a large coal endowment. British Columbia, Alberta and Saskatchewan have the largest known reserves and resources in Canada that are actively mined. Coal is also mined in Nova Scotia and New Brunswick. Coal reserves and resources have been identified in Yukon, Ontario, Newfoundland and Labrador, Northwest Territories and Nunavut, but these resources are not currently mined.</a:t>
            </a:r>
          </a:p>
          <a:p>
            <a:r>
              <a:rPr lang="en-US" sz="1200" dirty="0" smtClean="0"/>
              <a:t>Canada currently holds 8.7 billion </a:t>
            </a:r>
            <a:r>
              <a:rPr lang="en-US" sz="1200" dirty="0" err="1" smtClean="0"/>
              <a:t>tonnes</a:t>
            </a:r>
            <a:r>
              <a:rPr lang="en-US" sz="1200" dirty="0" smtClean="0"/>
              <a:t> of proved resources of coal-in-place, which are the resources in known deposits that have been carefully measured and assessed. Of that amount, 6.6 billion </a:t>
            </a:r>
            <a:r>
              <a:rPr lang="en-US" sz="1200" dirty="0" err="1" smtClean="0"/>
              <a:t>tonnes</a:t>
            </a:r>
            <a:r>
              <a:rPr lang="en-US" sz="1200" dirty="0" smtClean="0"/>
              <a:t> are deemed recoverable using existing technology under current and expected local economic conditions. At today’s production rate, these recoverable resources will last about 100 years.</a:t>
            </a:r>
          </a:p>
          <a:p>
            <a:r>
              <a:rPr lang="en-US" sz="1200" dirty="0" smtClean="0"/>
              <a:t>The geological resource in Canada is far larger, however. In addition to the proved resources, there are 190 billion </a:t>
            </a:r>
            <a:r>
              <a:rPr lang="en-US" sz="1200" dirty="0" err="1" smtClean="0"/>
              <a:t>tonnes</a:t>
            </a:r>
            <a:r>
              <a:rPr lang="en-US" sz="1200" dirty="0" smtClean="0"/>
              <a:t> of estimated resources of coal-in-place, which is the indicated and inferred tonnage with foreseeable economic interest. This estimate includes amounts that could exist in unexplored extensions of known deposits or in undiscovered deposits in known coal-bearing areas, as well as amounts inferred from </a:t>
            </a:r>
            <a:r>
              <a:rPr lang="en-US" sz="1200" dirty="0" err="1" smtClean="0"/>
              <a:t>favourable</a:t>
            </a:r>
            <a:r>
              <a:rPr lang="en-US" sz="1200" dirty="0" smtClean="0"/>
              <a:t> geological conditions. Speculative amounts are not included.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38</a:t>
            </a:fld>
            <a:endParaRPr lang="zh-CN" altLang="en-US"/>
          </a:p>
        </p:txBody>
      </p:sp>
    </p:spTree>
    <p:extLst>
      <p:ext uri="{BB962C8B-B14F-4D97-AF65-F5344CB8AC3E}">
        <p14:creationId xmlns:p14="http://schemas.microsoft.com/office/powerpoint/2010/main" val="376752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Annual coal production in Canada has remained relatively steady since 1990, hovering between 65 and 75 million </a:t>
            </a:r>
            <a:r>
              <a:rPr lang="en-US" dirty="0" err="1" smtClean="0">
                <a:effectLst/>
              </a:rPr>
              <a:t>tonnes</a:t>
            </a:r>
            <a:r>
              <a:rPr lang="en-US" dirty="0" smtClean="0">
                <a:effectLst/>
              </a:rPr>
              <a:t>. Canada produces both thermal and metallurgical coals. This graph illustrates in millions of tons the amount of thermal and metallurgical coals produced between 1990 and 2007. In 2007, 70 million </a:t>
            </a:r>
            <a:r>
              <a:rPr lang="en-US" dirty="0" err="1" smtClean="0">
                <a:effectLst/>
              </a:rPr>
              <a:t>tonnes</a:t>
            </a:r>
            <a:r>
              <a:rPr lang="en-US" dirty="0" smtClean="0">
                <a:effectLst/>
              </a:rPr>
              <a:t> of coal were produced.</a:t>
            </a:r>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40</a:t>
            </a:fld>
            <a:endParaRPr lang="zh-CN" altLang="en-US"/>
          </a:p>
        </p:txBody>
      </p:sp>
    </p:spTree>
    <p:extLst>
      <p:ext uri="{BB962C8B-B14F-4D97-AF65-F5344CB8AC3E}">
        <p14:creationId xmlns:p14="http://schemas.microsoft.com/office/powerpoint/2010/main" val="607583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CA" b="1" dirty="0" smtClean="0"/>
              <a:t>Surface mining</a:t>
            </a:r>
            <a:r>
              <a:rPr lang="en-CA" dirty="0" smtClean="0"/>
              <a:t> is used to produce most of the coal because it is less expensive than underground mining. Surface mining can be used when the coal is buried less than 200 feet underground.</a:t>
            </a:r>
          </a:p>
          <a:p>
            <a:r>
              <a:rPr lang="en-CA" dirty="0" smtClean="0"/>
              <a:t>In surface mining, giant machines remove the top soil and layers of rock known as "overburden" to expose the coal seam. Once the mining is finished, the dirt and rock are returned to the pit, the topsoil is replaced, and the area is replanted.</a:t>
            </a:r>
          </a:p>
          <a:p>
            <a:r>
              <a:rPr lang="en-CA" b="1" dirty="0" smtClean="0"/>
              <a:t>Underground mining</a:t>
            </a:r>
            <a:r>
              <a:rPr lang="en-CA" dirty="0" smtClean="0"/>
              <a:t>, sometimes called deep mining, is used when the coal is buried several hundred feet below the surface. Some underground mines are 1,000 feet deep. To remove coal in these underground mines, miners ride elevators down deep mine shafts where they run machines that dig out the coal.</a:t>
            </a:r>
          </a:p>
          <a:p>
            <a:endParaRPr lang="en-CA" dirty="0"/>
          </a:p>
        </p:txBody>
      </p:sp>
      <p:sp>
        <p:nvSpPr>
          <p:cNvPr id="4" name="灯片编号占位符 3"/>
          <p:cNvSpPr>
            <a:spLocks noGrp="1"/>
          </p:cNvSpPr>
          <p:nvPr>
            <p:ph type="sldNum" sz="quarter" idx="10"/>
          </p:nvPr>
        </p:nvSpPr>
        <p:spPr/>
        <p:txBody>
          <a:bodyPr/>
          <a:lstStyle/>
          <a:p>
            <a:fld id="{425F0F7F-DB6A-491E-A8E3-BC2E9DAD4C4E}" type="slidenum">
              <a:rPr lang="en-CA" smtClean="0"/>
              <a:pPr/>
              <a:t>41</a:t>
            </a:fld>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Coal exports are vital to the Canadian coal industry, with more than 40 per cent of production being exported. In 2007, Canada exported 31 million </a:t>
            </a:r>
            <a:r>
              <a:rPr lang="en-US" sz="1200" dirty="0" err="1" smtClean="0"/>
              <a:t>tonnes</a:t>
            </a:r>
            <a:r>
              <a:rPr lang="en-US" sz="1200" dirty="0" smtClean="0"/>
              <a:t> of coal valued at $2.9 billion. While Canada is a mid-size coal producer, it is a significant exporter of metallurgical coal, which accounts for about 90% of Canada’s coal exports.</a:t>
            </a:r>
          </a:p>
          <a:p>
            <a:r>
              <a:rPr lang="en-US" sz="1200" dirty="0" smtClean="0"/>
              <a:t>Canada exports coal to many countries. Asia is Canada’s primary export area, accounting for more than half of its exports, and Japan is the country that imports the most coal. Canada also exports significant volumes of coal to a number of European countries, the United States, Mexico and Latin American countries.</a:t>
            </a:r>
          </a:p>
          <a:p>
            <a:r>
              <a:rPr lang="en-US" sz="1200" dirty="0" smtClean="0"/>
              <a:t>Canadian coal exports are mainly from Elk Valley Coal’s five coal mines in British Columbia, with smaller volumes from mines in Alberta. About 90% of exports were shipped by sea through coal terminals in Vancouver while the rest was shipped through terminals in Prince Rupert in northern British Columbia.</a:t>
            </a:r>
          </a:p>
          <a:p>
            <a:r>
              <a:rPr lang="en-US" sz="1200" dirty="0" smtClean="0"/>
              <a:t>While Canada is an exporter of coal, it also imports coal into central and eastern Canada. This is mainly due to geography since it is cheaper to obtain coal from the east and central regions of the United States than from the western provinces. Canada imported 19 million </a:t>
            </a:r>
            <a:r>
              <a:rPr lang="en-US" sz="1200" dirty="0" err="1" smtClean="0"/>
              <a:t>tonnes</a:t>
            </a:r>
            <a:r>
              <a:rPr lang="en-US" sz="1200" dirty="0" smtClean="0"/>
              <a:t> of coal in 2007, of which about 80 per cent was thermal coal for electricity generation in Ontario, Nova Scotia and New Brunswick. The largest imports were from the United States, with smaller volumes from Colombia, Venezuela and Russia.</a:t>
            </a:r>
          </a:p>
          <a:p>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42</a:t>
            </a:fld>
            <a:endParaRPr lang="zh-CN" altLang="en-US"/>
          </a:p>
        </p:txBody>
      </p:sp>
    </p:spTree>
    <p:extLst>
      <p:ext uri="{BB962C8B-B14F-4D97-AF65-F5344CB8AC3E}">
        <p14:creationId xmlns:p14="http://schemas.microsoft.com/office/powerpoint/2010/main" val="1269439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This graph illustrates, in millions of tons, the amount of coal that Canada exports and imports. Canada exports coal to many countries. Asia is Canada’s primary export area, accounting for more than half of its exports. Canada also imports coal into central and eastern Canada. This is mainly due to geography since it is cheaper to obtain coal from the east and central regions of the United States than from the western provinces. Canada imported 19 million </a:t>
            </a:r>
            <a:r>
              <a:rPr lang="en-US" dirty="0" err="1" smtClean="0">
                <a:effectLst/>
              </a:rPr>
              <a:t>tonnes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43</a:t>
            </a:fld>
            <a:endParaRPr lang="zh-CN" altLang="en-US"/>
          </a:p>
        </p:txBody>
      </p:sp>
    </p:spTree>
    <p:extLst>
      <p:ext uri="{BB962C8B-B14F-4D97-AF65-F5344CB8AC3E}">
        <p14:creationId xmlns:p14="http://schemas.microsoft.com/office/powerpoint/2010/main" val="4015055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On the export market, Canadian coking-coal exporters have benefited from strong price increases in recent years. These increases were the result of continuing demand increases and tight supply on global coal markets. About 70 per cent of domestic coal production is consumed by electricity-generation plants adjacent to coal mines, commonly referred to as “mine mouth” operations. Where production and consumption operations are integrated, coal is not priced as if on the market. Its price is merely the cost of mining the coal.</a:t>
            </a:r>
          </a:p>
          <a:p>
            <a:r>
              <a:rPr lang="en-US" sz="1200" dirty="0" smtClean="0"/>
              <a:t>The remaining volumes of coal consumed in Canada are imported and purchased at the prevailing global market price.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44</a:t>
            </a:fld>
            <a:endParaRPr lang="zh-CN" altLang="en-US"/>
          </a:p>
        </p:txBody>
      </p:sp>
    </p:spTree>
    <p:extLst>
      <p:ext uri="{BB962C8B-B14F-4D97-AF65-F5344CB8AC3E}">
        <p14:creationId xmlns:p14="http://schemas.microsoft.com/office/powerpoint/2010/main" val="1243248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This graph illustrates Canada's coal consumption between 1990 and 2006. Canada consumed 58 million </a:t>
            </a:r>
            <a:r>
              <a:rPr lang="en-US" dirty="0" err="1" smtClean="0">
                <a:effectLst/>
              </a:rPr>
              <a:t>tonnes</a:t>
            </a:r>
            <a:r>
              <a:rPr lang="en-US" dirty="0" smtClean="0">
                <a:effectLst/>
              </a:rPr>
              <a:t> of coal in 2006. Most of this coal (51 million </a:t>
            </a:r>
            <a:r>
              <a:rPr lang="en-US" dirty="0" err="1" smtClean="0">
                <a:effectLst/>
              </a:rPr>
              <a:t>tonnes</a:t>
            </a:r>
            <a:r>
              <a:rPr lang="en-US" dirty="0" smtClean="0">
                <a:effectLst/>
              </a:rPr>
              <a:t>) was used to generate electricity.</a:t>
            </a:r>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46</a:t>
            </a:fld>
            <a:endParaRPr lang="zh-CN" altLang="en-US"/>
          </a:p>
        </p:txBody>
      </p:sp>
    </p:spTree>
    <p:extLst>
      <p:ext uri="{BB962C8B-B14F-4D97-AF65-F5344CB8AC3E}">
        <p14:creationId xmlns:p14="http://schemas.microsoft.com/office/powerpoint/2010/main" val="1381394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coal industry is composed of firms that mine coal. Large private-sector firms include </a:t>
            </a:r>
            <a:r>
              <a:rPr lang="en-US" sz="1200" dirty="0" err="1" smtClean="0"/>
              <a:t>Sherritt</a:t>
            </a:r>
            <a:r>
              <a:rPr lang="en-US" sz="1200" dirty="0" smtClean="0"/>
              <a:t> International, Fording Canadian Coal Trust and </a:t>
            </a:r>
            <a:r>
              <a:rPr lang="en-US" sz="1200" dirty="0" err="1" smtClean="0"/>
              <a:t>Teck</a:t>
            </a:r>
            <a:r>
              <a:rPr lang="en-US" sz="1200" dirty="0" smtClean="0"/>
              <a:t> Cominco Limited.</a:t>
            </a:r>
          </a:p>
          <a:p>
            <a:r>
              <a:rPr lang="en-US" sz="1200" dirty="0" smtClean="0"/>
              <a:t>A number of firms provide services to coal producers in fields such as exploration, equipment supply, engineering services and transportation (e.g., the rail carriers Canadian National and Canadian Pacific).</a:t>
            </a:r>
          </a:p>
          <a:p>
            <a:r>
              <a:rPr lang="en-US" sz="1200" dirty="0" smtClean="0"/>
              <a:t>Some power-generating companies not only use coal for electricity generation but also own coal mines or are involved in coal production (e.g., </a:t>
            </a:r>
            <a:r>
              <a:rPr lang="en-US" sz="1200" dirty="0" err="1" smtClean="0"/>
              <a:t>TransAlta</a:t>
            </a:r>
            <a:r>
              <a:rPr lang="en-US" sz="1200" dirty="0" smtClean="0"/>
              <a:t> Corporation, NB Power). Other power companies (e.g., Ontario Power Generation) generate electricity from purchased coal.</a:t>
            </a:r>
          </a:p>
          <a:p>
            <a:r>
              <a:rPr lang="en-US" sz="1200" dirty="0" smtClean="0"/>
              <a:t>The Coal Association of Canada represents the interests of coal producers, service companies and major users.</a:t>
            </a:r>
          </a:p>
          <a:p>
            <a:r>
              <a:rPr lang="en-US" sz="1200" dirty="0" smtClean="0"/>
              <a:t>In Canada, the provinces regulate the mining of publicly owned coal. Provincial departments and agencies, such as British Columbia’s Ministry of Energy, Mines and Petroleum Resources, therefore play an important role in the regulation of coal production in Canada.</a:t>
            </a:r>
          </a:p>
          <a:p>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47</a:t>
            </a:fld>
            <a:endParaRPr lang="zh-CN" altLang="en-US"/>
          </a:p>
        </p:txBody>
      </p:sp>
    </p:spTree>
    <p:extLst>
      <p:ext uri="{BB962C8B-B14F-4D97-AF65-F5344CB8AC3E}">
        <p14:creationId xmlns:p14="http://schemas.microsoft.com/office/powerpoint/2010/main" val="3050339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Canada is the world’s second largest metallurgical coal supplier. Canada’s metallurgical coal production and exports will benefit from the growing global demand for metallurgical coal in the short to medium term, as global demand is forecasted to exceed supply. Long-term growth will depend on the global economy and steel-industry development because Canada’s metallurgical coal is export oriented. Thermal coal production is expected to be stable.</a:t>
            </a:r>
          </a:p>
          <a:p>
            <a:r>
              <a:rPr lang="en-US" sz="1200" dirty="0" smtClean="0"/>
              <a:t>Canada’s coal consumption could eventually decline as a result of measures to reduce greenhouse gas emissions, such as the closure or retrofitting of existing coal-fired generation facilities. The development and implementation of new technologies such as carbon capture and storage and clean coal could, however, help sustain the use of coal for electricity generation in a carbon-constrained future.</a:t>
            </a:r>
          </a:p>
          <a:p>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48</a:t>
            </a:fld>
            <a:endParaRPr lang="zh-CN" altLang="en-US"/>
          </a:p>
        </p:txBody>
      </p:sp>
    </p:spTree>
    <p:extLst>
      <p:ext uri="{BB962C8B-B14F-4D97-AF65-F5344CB8AC3E}">
        <p14:creationId xmlns:p14="http://schemas.microsoft.com/office/powerpoint/2010/main" val="1492940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13C11B0-AC92-4191-BAD9-1B01BBFFE2F3}" type="slidenum">
              <a:rPr lang="zh-CN" altLang="en-US" smtClean="0"/>
              <a:pPr/>
              <a:t>49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It is a bar chart indicating the percent change from one year to the next of contained metal in resources by metal from 2008 to 2010.</a:t>
            </a:r>
            <a:endParaRPr lang="zh-CN" altLang="en-US" dirty="0"/>
          </a:p>
        </p:txBody>
      </p:sp>
      <p:sp>
        <p:nvSpPr>
          <p:cNvPr id="4" name="灯片编号占位符 3"/>
          <p:cNvSpPr>
            <a:spLocks noGrp="1"/>
          </p:cNvSpPr>
          <p:nvPr>
            <p:ph type="sldNum" sz="quarter" idx="10"/>
          </p:nvPr>
        </p:nvSpPr>
        <p:spPr/>
        <p:txBody>
          <a:bodyPr/>
          <a:lstStyle/>
          <a:p>
            <a:fld id="{D13C11B0-AC92-4191-BAD9-1B01BBFFE2F3}" type="slidenum">
              <a:rPr lang="zh-CN" altLang="en-US" smtClean="0"/>
              <a:pPr/>
              <a:t>8</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Uranium is one of the heaviest and more common elements in the earth's crust. Its most distinctive physical property is its radioactivity, which contributes largely to the natural background radiation of the earth. Deposits of sufficient size and grade are required to make mining economically feasible. Locating such uranium deposits generally involves either ground or airborne radiometric surveys in areas of </a:t>
            </a:r>
            <a:r>
              <a:rPr lang="en-US" sz="1200" dirty="0" err="1" smtClean="0"/>
              <a:t>favourable</a:t>
            </a:r>
            <a:r>
              <a:rPr lang="en-US" sz="1200" dirty="0" smtClean="0"/>
              <a:t> geology, followed by drilling programs to more accurately delineate the deposit size and grade, prior to making a decision to develop a mine.</a:t>
            </a:r>
          </a:p>
          <a:p>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54</a:t>
            </a:fld>
            <a:endParaRPr lang="zh-CN" altLang="en-US"/>
          </a:p>
        </p:txBody>
      </p:sp>
    </p:spTree>
    <p:extLst>
      <p:ext uri="{BB962C8B-B14F-4D97-AF65-F5344CB8AC3E}">
        <p14:creationId xmlns:p14="http://schemas.microsoft.com/office/powerpoint/2010/main" val="2869347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Mining uranium deposits presents several technical challenges in terms of ground water, rock properties and radiation protection. Uranium producers overcome these challenges to mine very high-grade deposits by developing innovative ground freezing techniques and mechanized, "non-entry" underground-mining methods. For lower-grade deposits, more traditional open-pit and underground mining methods are used. Safety is complicated by the presence of radioactive radon gas. This potential hazard is minimized by using powerful ventilation systems in underground mines, as well as remote-controlled and specially shielded equipment.</a:t>
            </a:r>
          </a:p>
          <a:p>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55</a:t>
            </a:fld>
            <a:endParaRPr lang="zh-CN" altLang="en-US"/>
          </a:p>
        </p:txBody>
      </p:sp>
    </p:spTree>
    <p:extLst>
      <p:ext uri="{BB962C8B-B14F-4D97-AF65-F5344CB8AC3E}">
        <p14:creationId xmlns:p14="http://schemas.microsoft.com/office/powerpoint/2010/main" val="2928856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1" dirty="0" smtClean="0"/>
              <a:t>Milling </a:t>
            </a:r>
          </a:p>
          <a:p>
            <a:pPr lvl="1"/>
            <a:r>
              <a:rPr lang="en-US" sz="1200" dirty="0" smtClean="0"/>
              <a:t>Ore is crushed and processed in mills, generally located at or near the mines, to isolate uranium by using chemical processes that remove impurities. A fine powder, called "yellowcake", is the resulting product and is packed in 55 U.S. gallon ring-sealed drums containing approximately one-half </a:t>
            </a:r>
            <a:r>
              <a:rPr lang="en-US" sz="1200" dirty="0" err="1" smtClean="0"/>
              <a:t>tonne</a:t>
            </a:r>
            <a:r>
              <a:rPr lang="en-US" sz="1200" dirty="0" smtClean="0"/>
              <a:t> of yellowcake. All waste and water from the mine and mill tailings area is treated prior to release.</a:t>
            </a:r>
          </a:p>
          <a:p>
            <a:r>
              <a:rPr lang="en-US" sz="1200" b="1" dirty="0" smtClean="0"/>
              <a:t>Refining</a:t>
            </a:r>
          </a:p>
          <a:p>
            <a:pPr lvl="1"/>
            <a:r>
              <a:rPr lang="en-US" sz="1200" dirty="0" smtClean="0"/>
              <a:t>The yellowcake produced at the mills is about 70% uranium. At a refinery, in Canada at Blind River, Ontario, it is further processed to remove impurities, then chemically converted to uranium trioxide, a form suitable for further processing.</a:t>
            </a:r>
          </a:p>
          <a:p>
            <a:r>
              <a:rPr lang="en-US" sz="1200" b="1" dirty="0" smtClean="0"/>
              <a:t>Conversion</a:t>
            </a:r>
          </a:p>
          <a:p>
            <a:pPr lvl="1"/>
            <a:r>
              <a:rPr lang="en-US" sz="1200" dirty="0" smtClean="0"/>
              <a:t>Additional processing at a "conversion" facility, in Canada at Port Hope, Ontario, is required to chemically transform the product to either uranium dioxide, for CANDU reactor fuel, or uranium hexafluoride, the feedstock for enriched light water reactor fuel. Most reactors outside Canada are light water reactors that use enriched uranium fuel.</a:t>
            </a:r>
          </a:p>
          <a:p>
            <a:r>
              <a:rPr lang="en-US" sz="1200" b="1" dirty="0" smtClean="0"/>
              <a:t>Fuel Fabrication</a:t>
            </a:r>
          </a:p>
          <a:p>
            <a:pPr lvl="1"/>
            <a:r>
              <a:rPr lang="en-US" sz="1200" dirty="0" smtClean="0"/>
              <a:t>In Canada, natural uranium dioxide powder, packaged in drums at the conversion plant, is shipped to one of the two fuel fabricators. Currently, both fuel fabricators manufacture only uranium fuel assemblies comprised of natural uranium. The uranium dioxide powder is first pressed into cylindrical shapes and "fired" to produce fuel pellets. The pellets, about 2 cm long and 1 cm in diameter, are then trucked to a plant where they are placed in 50 cm-long zirconium alloy tubes, and fastened together into 10 cm-diameter fuel bundles for CANDU-type reactors in Canada and abroad.</a:t>
            </a:r>
          </a:p>
          <a:p>
            <a:pPr lvl="1"/>
            <a:r>
              <a:rPr lang="en-US" sz="1200" dirty="0" smtClean="0"/>
              <a:t>All natural uranium hexafluoride produced in Canada is transported in specially designed steel shipping containers to enrichment plants in the U.S., France, the U.K., Germany or the Netherlands.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57</a:t>
            </a:fld>
            <a:endParaRPr lang="zh-CN" altLang="en-US"/>
          </a:p>
        </p:txBody>
      </p:sp>
    </p:spTree>
    <p:extLst>
      <p:ext uri="{BB962C8B-B14F-4D97-AF65-F5344CB8AC3E}">
        <p14:creationId xmlns:p14="http://schemas.microsoft.com/office/powerpoint/2010/main" val="5139788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dirty="0" smtClean="0"/>
              <a:t>During 2010, Canadian reserves of zinc declined by about 117 000 t (3%) to a year-end total of approximately 4.13 million </a:t>
            </a:r>
            <a:r>
              <a:rPr lang="en-US" altLang="zh-CN" sz="1200" dirty="0" err="1" smtClean="0"/>
              <a:t>tonnes</a:t>
            </a:r>
            <a:r>
              <a:rPr lang="en-US" altLang="zh-CN" sz="1200" dirty="0" smtClean="0"/>
              <a:t> (Mt). </a:t>
            </a:r>
          </a:p>
          <a:p>
            <a:r>
              <a:rPr lang="en-US" altLang="zh-CN" sz="1200" dirty="0" smtClean="0"/>
              <a:t>The greatest reduction in zinc reserves was recorded at the Kidd Creek mine in Timmins, Ontario. </a:t>
            </a:r>
          </a:p>
          <a:p>
            <a:r>
              <a:rPr lang="en-US" altLang="zh-CN" sz="1200" dirty="0" smtClean="0"/>
              <a:t>As the result of lower tonnage and grades, Kidd Creek’s reserves decreased by 134 000 t. Decreases were also recorded at the </a:t>
            </a:r>
            <a:r>
              <a:rPr lang="en-US" altLang="zh-CN" sz="1200" dirty="0" err="1" smtClean="0"/>
              <a:t>LaRonde</a:t>
            </a:r>
            <a:r>
              <a:rPr lang="en-US" altLang="zh-CN" sz="1200" dirty="0" smtClean="0"/>
              <a:t> mine in Quebec (98 000 t) and the Brunswick No. 12 mine in New Brunswick (78 000 t), which is nearing the end of its mine life. The only addition to zinc reserves (362 000 t) occurred at the new </a:t>
            </a:r>
            <a:r>
              <a:rPr lang="en-US" altLang="zh-CN" sz="1200" dirty="0" err="1" smtClean="0"/>
              <a:t>Bracemac</a:t>
            </a:r>
            <a:r>
              <a:rPr lang="en-US" altLang="zh-CN" sz="1200" dirty="0" smtClean="0"/>
              <a:t>-MacLeod mine in Mattagami, Quebec.</a:t>
            </a:r>
            <a:endParaRPr lang="zh-CN" altLang="en-US" sz="1200" dirty="0" smtClean="0"/>
          </a:p>
          <a:p>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67</a:t>
            </a:fld>
            <a:endParaRPr lang="zh-CN" altLang="en-US"/>
          </a:p>
        </p:txBody>
      </p:sp>
    </p:spTree>
    <p:extLst>
      <p:ext uri="{BB962C8B-B14F-4D97-AF65-F5344CB8AC3E}">
        <p14:creationId xmlns:p14="http://schemas.microsoft.com/office/powerpoint/2010/main" val="2604066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There was 1473 </a:t>
            </a:r>
            <a:r>
              <a:rPr lang="en-US" altLang="zh-CN" sz="1200" dirty="0" err="1" smtClean="0"/>
              <a:t>tonnes</a:t>
            </a:r>
            <a:r>
              <a:rPr lang="en-US" altLang="zh-CN" sz="1200" dirty="0" smtClean="0"/>
              <a:t> (t) of gold contained in Canadian mine reserves in December 2010. This represents an increase of 60% (555 t) compared to December 2009. The largest addition to gold reserves came from the new Canadian </a:t>
            </a:r>
            <a:r>
              <a:rPr lang="en-US" altLang="zh-CN" sz="1200" dirty="0" err="1" smtClean="0"/>
              <a:t>Malartic</a:t>
            </a:r>
            <a:r>
              <a:rPr lang="en-US" altLang="zh-CN" sz="1200" dirty="0" smtClean="0"/>
              <a:t> mine in Val-d’Or, Quebec, which added 278 t, followed by the soon-to-be-re-opened Young-Davidson mine in </a:t>
            </a:r>
            <a:r>
              <a:rPr lang="en-US" altLang="zh-CN" sz="1200" dirty="0" err="1" smtClean="0"/>
              <a:t>Matachewan</a:t>
            </a:r>
            <a:r>
              <a:rPr lang="en-US" altLang="zh-CN" sz="1200" dirty="0" smtClean="0"/>
              <a:t>, Ontario, the New Afton mine in British Columbia, and the recently opened Timmins mine in Ontario with 88 t, 33 t, and 27 t, respectively. In total, two new mines and five re-opened mines added to the gold reserves total in 2010. A 13-t decrease in gold reserves was recorded at the Black Fox mine near Timmins, Ontario. Since 2005, gold reserves have been on an increasing trend.</a:t>
            </a:r>
            <a:endParaRPr lang="zh-CN" altLang="en-US" sz="1200" dirty="0" smtClean="0"/>
          </a:p>
          <a:p>
            <a:endParaRPr lang="en-US" dirty="0"/>
          </a:p>
        </p:txBody>
      </p:sp>
      <p:sp>
        <p:nvSpPr>
          <p:cNvPr id="4" name="Slide Number Placeholder 3"/>
          <p:cNvSpPr>
            <a:spLocks noGrp="1"/>
          </p:cNvSpPr>
          <p:nvPr>
            <p:ph type="sldNum" sz="quarter" idx="10"/>
          </p:nvPr>
        </p:nvSpPr>
        <p:spPr/>
        <p:txBody>
          <a:bodyPr/>
          <a:lstStyle/>
          <a:p>
            <a:fld id="{D13C11B0-AC92-4191-BAD9-1B01BBFFE2F3}" type="slidenum">
              <a:rPr lang="zh-CN" altLang="en-US" smtClean="0"/>
              <a:pPr/>
              <a:t>70</a:t>
            </a:fld>
            <a:endParaRPr lang="zh-CN" altLang="en-US"/>
          </a:p>
        </p:txBody>
      </p:sp>
    </p:spTree>
    <p:extLst>
      <p:ext uri="{BB962C8B-B14F-4D97-AF65-F5344CB8AC3E}">
        <p14:creationId xmlns:p14="http://schemas.microsoft.com/office/powerpoint/2010/main" val="4036339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p:spPr>
      </p:sp>
      <p:sp>
        <p:nvSpPr>
          <p:cNvPr id="309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09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80DEE8-CCBA-4690-90AD-504CF957C849}" type="slidenum">
              <a:rPr lang="en-CA">
                <a:latin typeface="Arial" pitchFamily="34" charset="0"/>
                <a:cs typeface="Arial" pitchFamily="34" charset="0"/>
              </a:rPr>
              <a:pPr/>
              <a:t>77</a:t>
            </a:fld>
            <a:endParaRPr lang="en-CA">
              <a:latin typeface="Arial" pitchFamily="34" charset="0"/>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p:spPr>
      </p:sp>
      <p:sp>
        <p:nvSpPr>
          <p:cNvPr id="311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dirty="0" smtClean="0"/>
              <a:t>Stock</a:t>
            </a:r>
            <a:r>
              <a:rPr lang="en-CA" baseline="0" dirty="0" smtClean="0"/>
              <a:t> price was decreasing last week</a:t>
            </a:r>
          </a:p>
          <a:p>
            <a:pPr>
              <a:spcBef>
                <a:spcPct val="0"/>
              </a:spcBef>
            </a:pPr>
            <a:endParaRPr lang="en-CA" baseline="0" dirty="0" smtClean="0"/>
          </a:p>
          <a:p>
            <a:pPr>
              <a:spcBef>
                <a:spcPct val="0"/>
              </a:spcBef>
            </a:pPr>
            <a:r>
              <a:rPr lang="en-CA" baseline="0" dirty="0" smtClean="0"/>
              <a:t>They do pay dividends to their shareholders</a:t>
            </a:r>
            <a:endParaRPr lang="en-CA" dirty="0" smtClean="0"/>
          </a:p>
        </p:txBody>
      </p:sp>
      <p:sp>
        <p:nvSpPr>
          <p:cNvPr id="311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3C8B4C-D2E9-4AD9-B21B-CDCC8AFB33C0}" type="slidenum">
              <a:rPr lang="en-CA">
                <a:latin typeface="Arial" pitchFamily="34" charset="0"/>
                <a:cs typeface="Arial" pitchFamily="34" charset="0"/>
              </a:rPr>
              <a:pPr/>
              <a:t>78</a:t>
            </a:fld>
            <a:endParaRPr lang="en-CA">
              <a:latin typeface="Arial" pitchFamily="34" charset="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p:spPr>
      </p:sp>
      <p:sp>
        <p:nvSpPr>
          <p:cNvPr id="312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12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08F1F0-33F7-4155-BFC5-B6769C57D941}" type="slidenum">
              <a:rPr lang="en-CA">
                <a:latin typeface="Arial" pitchFamily="34" charset="0"/>
                <a:cs typeface="Arial" pitchFamily="34" charset="0"/>
              </a:rPr>
              <a:pPr/>
              <a:t>81</a:t>
            </a:fld>
            <a:endParaRPr lang="en-CA">
              <a:latin typeface="Arial" pitchFamily="34" charset="0"/>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p:spPr>
      </p:sp>
      <p:sp>
        <p:nvSpPr>
          <p:cNvPr id="315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15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43BBAA-2547-4F4E-8382-CC765B0E712E}" type="slidenum">
              <a:rPr lang="en-CA">
                <a:latin typeface="Arial" pitchFamily="34" charset="0"/>
                <a:cs typeface="Arial" pitchFamily="34" charset="0"/>
              </a:rPr>
              <a:pPr/>
              <a:t>82</a:t>
            </a:fld>
            <a:endParaRPr lang="en-CA">
              <a:latin typeface="Arial" pitchFamily="34" charset="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p:spPr>
      </p:sp>
      <p:sp>
        <p:nvSpPr>
          <p:cNvPr id="3133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13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CACF56-C1F5-4566-A049-57972B3ED8EC}" type="slidenum">
              <a:rPr lang="en-CA">
                <a:latin typeface="Arial" pitchFamily="34" charset="0"/>
                <a:cs typeface="Arial" pitchFamily="34" charset="0"/>
              </a:rPr>
              <a:pPr/>
              <a:t>83</a:t>
            </a:fld>
            <a:endParaRPr lang="en-CA">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lnSpcReduction="10000"/>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b="1" i="1" dirty="0" smtClean="0"/>
              <a:t>Inferred Mineral Resource</a:t>
            </a:r>
            <a:r>
              <a:rPr lang="en-US" altLang="zh-CN" sz="2400" b="1" dirty="0" smtClean="0"/>
              <a:t> </a:t>
            </a:r>
            <a:r>
              <a:rPr lang="en-US" altLang="zh-CN" sz="2400" dirty="0" smtClean="0"/>
              <a:t>is that part of a mineral resource for which tonnage, grade and mineral content can be estimated with a low level of confidence. It is inferred from geological evidence and assumed but not verified geological/or grade continuity. It is based on information gathered through appropriate techniques from location such as outcrops, trenches, pits, workings and drill holes which may be of limited or uncertain quality and reliability.</a:t>
            </a:r>
            <a:endParaRPr lang="zh-CN" altLang="en-US" sz="2400" dirty="0" smtClean="0"/>
          </a:p>
          <a:p>
            <a:endParaRPr lang="en-CA" dirty="0"/>
          </a:p>
        </p:txBody>
      </p:sp>
      <p:sp>
        <p:nvSpPr>
          <p:cNvPr id="4" name="灯片编号占位符 3"/>
          <p:cNvSpPr>
            <a:spLocks noGrp="1"/>
          </p:cNvSpPr>
          <p:nvPr>
            <p:ph type="sldNum" sz="quarter" idx="10"/>
          </p:nvPr>
        </p:nvSpPr>
        <p:spPr/>
        <p:txBody>
          <a:bodyPr/>
          <a:lstStyle/>
          <a:p>
            <a:fld id="{425F0F7F-DB6A-491E-A8E3-BC2E9DAD4C4E}" type="slidenum">
              <a:rPr lang="en-CA" smtClean="0"/>
              <a:pPr/>
              <a:t>15</a:t>
            </a:fld>
            <a:endParaRPr lang="en-C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p:spPr>
      </p:sp>
      <p:sp>
        <p:nvSpPr>
          <p:cNvPr id="314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14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188350-DFAE-4CFF-8866-BFFD44F4574B}" type="slidenum">
              <a:rPr lang="en-CA">
                <a:latin typeface="Arial" pitchFamily="34" charset="0"/>
                <a:cs typeface="Arial" pitchFamily="34" charset="0"/>
              </a:rPr>
              <a:pPr/>
              <a:t>84</a:t>
            </a:fld>
            <a:endParaRPr lang="en-CA">
              <a:latin typeface="Arial" pitchFamily="34" charset="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p:spPr>
      </p:sp>
      <p:sp>
        <p:nvSpPr>
          <p:cNvPr id="316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16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E8C0DF-4C94-482A-B32D-846270C91A48}" type="slidenum">
              <a:rPr lang="en-CA">
                <a:latin typeface="Arial" pitchFamily="34" charset="0"/>
                <a:cs typeface="Arial" pitchFamily="34" charset="0"/>
              </a:rPr>
              <a:pPr/>
              <a:t>85</a:t>
            </a:fld>
            <a:endParaRPr lang="en-CA">
              <a:latin typeface="Arial" pitchFamily="34" charset="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noFill/>
          <a:ln>
            <a:solidFill>
              <a:srgbClr val="000000"/>
            </a:solidFill>
            <a:miter lim="800000"/>
            <a:headEnd/>
            <a:tailEnd/>
          </a:ln>
        </p:spPr>
      </p:sp>
      <p:sp>
        <p:nvSpPr>
          <p:cNvPr id="3174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17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7C9C6B-91F2-4FD8-B04A-C4EED8E437F2}" type="slidenum">
              <a:rPr lang="en-CA">
                <a:latin typeface="Arial" pitchFamily="34" charset="0"/>
                <a:cs typeface="Arial" pitchFamily="34" charset="0"/>
              </a:rPr>
              <a:pPr/>
              <a:t>86</a:t>
            </a:fld>
            <a:endParaRPr lang="en-CA">
              <a:latin typeface="Arial" pitchFamily="34" charset="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p:spPr>
      </p:sp>
      <p:sp>
        <p:nvSpPr>
          <p:cNvPr id="3205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20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00D403-8B02-4F1B-A8B8-91340FF3BB56}" type="slidenum">
              <a:rPr lang="en-CA">
                <a:latin typeface="Arial" pitchFamily="34" charset="0"/>
                <a:cs typeface="Arial" pitchFamily="34" charset="0"/>
              </a:rPr>
              <a:pPr/>
              <a:t>87</a:t>
            </a:fld>
            <a:endParaRPr lang="en-CA">
              <a:latin typeface="Arial" pitchFamily="34" charset="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p:spPr>
      </p:sp>
      <p:sp>
        <p:nvSpPr>
          <p:cNvPr id="3184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18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AF6A39-7BAE-40F3-9118-9C6FC0F03217}" type="slidenum">
              <a:rPr lang="en-CA">
                <a:latin typeface="Arial" pitchFamily="34" charset="0"/>
                <a:cs typeface="Arial" pitchFamily="34" charset="0"/>
              </a:rPr>
              <a:pPr/>
              <a:t>88</a:t>
            </a:fld>
            <a:endParaRPr lang="en-CA">
              <a:latin typeface="Arial" pitchFamily="34" charset="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noFill/>
          <a:ln>
            <a:solidFill>
              <a:srgbClr val="000000"/>
            </a:solidFill>
            <a:miter lim="800000"/>
            <a:headEnd/>
            <a:tailEnd/>
          </a:ln>
        </p:spPr>
      </p:sp>
      <p:sp>
        <p:nvSpPr>
          <p:cNvPr id="3194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19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BCD92C-2C2B-4136-A9F0-6C2CBD6848BB}" type="slidenum">
              <a:rPr lang="en-CA">
                <a:latin typeface="Arial" pitchFamily="34" charset="0"/>
                <a:cs typeface="Arial" pitchFamily="34" charset="0"/>
              </a:rPr>
              <a:pPr/>
              <a:t>89</a:t>
            </a:fld>
            <a:endParaRPr lang="en-CA">
              <a:latin typeface="Arial" pitchFamily="34" charset="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noFill/>
          <a:ln>
            <a:solidFill>
              <a:srgbClr val="000000"/>
            </a:solidFill>
            <a:miter lim="800000"/>
            <a:headEnd/>
            <a:tailEnd/>
          </a:ln>
        </p:spPr>
      </p:sp>
      <p:sp>
        <p:nvSpPr>
          <p:cNvPr id="3215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21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20FD57-59D7-45FA-8CA7-B4FF8B54FE00}" type="slidenum">
              <a:rPr lang="en-CA">
                <a:latin typeface="Arial" pitchFamily="34" charset="0"/>
                <a:cs typeface="Arial" pitchFamily="34" charset="0"/>
              </a:rPr>
              <a:pPr/>
              <a:t>90</a:t>
            </a:fld>
            <a:endParaRPr lang="en-CA">
              <a:latin typeface="Arial" pitchFamily="34" charset="0"/>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p:spPr>
      </p:sp>
      <p:sp>
        <p:nvSpPr>
          <p:cNvPr id="3246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dirty="0" smtClean="0"/>
          </a:p>
        </p:txBody>
      </p:sp>
      <p:sp>
        <p:nvSpPr>
          <p:cNvPr id="324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61C695-A257-463B-A46E-A25B28AC5363}" type="slidenum">
              <a:rPr lang="en-CA">
                <a:latin typeface="Arial" pitchFamily="34" charset="0"/>
                <a:cs typeface="Arial" pitchFamily="34" charset="0"/>
              </a:rPr>
              <a:pPr/>
              <a:t>93</a:t>
            </a:fld>
            <a:endParaRPr lang="en-CA">
              <a:latin typeface="Arial" pitchFamily="34" charset="0"/>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latin typeface="+mn-lt"/>
                <a:ea typeface="+mn-ea"/>
                <a:cs typeface="+mn-cs"/>
              </a:rPr>
              <a:t>Who was the founder and former Chairman and CEO of </a:t>
            </a:r>
            <a:r>
              <a:rPr lang="en-CA" sz="1200" b="0" i="0" kern="1200" dirty="0" smtClean="0">
                <a:solidFill>
                  <a:schemeClr val="tx1"/>
                </a:solidFill>
                <a:latin typeface="+mn-lt"/>
                <a:ea typeface="+mn-ea"/>
                <a:cs typeface="+mn-cs"/>
                <a:hlinkClick r:id="rId3" tooltip="Goldcorp"/>
              </a:rPr>
              <a:t>Goldcorp</a:t>
            </a:r>
            <a:r>
              <a:rPr lang="en-CA" sz="1200" b="0" i="0" kern="1200" dirty="0" smtClean="0">
                <a:solidFill>
                  <a:schemeClr val="tx1"/>
                </a:solidFill>
                <a:latin typeface="+mn-lt"/>
                <a:ea typeface="+mn-ea"/>
                <a:cs typeface="+mn-cs"/>
              </a:rPr>
              <a:t> Inc.</a:t>
            </a:r>
          </a:p>
          <a:p>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pPr/>
              <a:t>94</a:t>
            </a:fld>
            <a:endParaRPr lang="en-CA"/>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auto">
              <a:spcAft>
                <a:spcPts val="0"/>
              </a:spcAft>
              <a:buFont typeface="Arial" charset="0"/>
              <a:buChar char="•"/>
              <a:defRPr/>
            </a:pPr>
            <a:r>
              <a:rPr lang="en-CA" sz="1200" b="0" i="0" kern="1200" dirty="0" smtClean="0">
                <a:solidFill>
                  <a:schemeClr val="tx1"/>
                </a:solidFill>
                <a:latin typeface="+mn-lt"/>
                <a:ea typeface="+mn-ea"/>
                <a:cs typeface="+mn-cs"/>
              </a:rPr>
              <a:t>In 1990 McEwen stepped into the mining industry, where he transformed Goldcorp from a collection of small companies into a mining powerhouse.</a:t>
            </a:r>
          </a:p>
          <a:p>
            <a:pPr fontAlgn="auto">
              <a:spcAft>
                <a:spcPts val="0"/>
              </a:spcAft>
              <a:buFont typeface="Arial" charset="0"/>
              <a:buChar char="•"/>
              <a:defRPr/>
            </a:pPr>
            <a:r>
              <a:rPr lang="en-CA" sz="1200" b="0" i="0" kern="1200" dirty="0" smtClean="0">
                <a:solidFill>
                  <a:schemeClr val="tx1"/>
                </a:solidFill>
                <a:latin typeface="+mn-lt"/>
                <a:ea typeface="+mn-ea"/>
                <a:cs typeface="+mn-cs"/>
              </a:rPr>
              <a:t>Since 1993, when McEwen started re-structuring Goldcorp, its market capitalization has grown from $50 million </a:t>
            </a:r>
            <a:r>
              <a:rPr lang="en-CA" sz="1200" b="0" i="0" kern="1200" dirty="0" smtClean="0">
                <a:solidFill>
                  <a:schemeClr val="tx1"/>
                </a:solidFill>
                <a:latin typeface="+mn-lt"/>
                <a:ea typeface="+mn-ea"/>
                <a:cs typeface="+mn-cs"/>
                <a:hlinkClick r:id="rId3" tooltip="USD"/>
              </a:rPr>
              <a:t>USD</a:t>
            </a:r>
            <a:r>
              <a:rPr lang="en-CA" sz="1200" b="0" i="0" kern="1200" dirty="0" smtClean="0">
                <a:solidFill>
                  <a:schemeClr val="tx1"/>
                </a:solidFill>
                <a:latin typeface="+mn-lt"/>
                <a:ea typeface="+mn-ea"/>
                <a:cs typeface="+mn-cs"/>
              </a:rPr>
              <a:t> to over $10 billion and Goldcorp's share price has increased at a 31% compound annual growth rate.</a:t>
            </a:r>
          </a:p>
        </p:txBody>
      </p:sp>
      <p:sp>
        <p:nvSpPr>
          <p:cNvPr id="4" name="Slide Number Placeholder 3"/>
          <p:cNvSpPr>
            <a:spLocks noGrp="1"/>
          </p:cNvSpPr>
          <p:nvPr>
            <p:ph type="sldNum" sz="quarter" idx="10"/>
          </p:nvPr>
        </p:nvSpPr>
        <p:spPr/>
        <p:txBody>
          <a:bodyPr/>
          <a:lstStyle/>
          <a:p>
            <a:fld id="{2581BC47-C207-4247-A021-ADD50330007E}" type="slidenum">
              <a:rPr lang="en-CA" smtClean="0"/>
              <a:pPr/>
              <a:t>95</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b="0" i="0" dirty="0" smtClean="0"/>
              <a:t>Indicated resources </a:t>
            </a:r>
            <a:r>
              <a:rPr lang="en-US" altLang="zh-CN" dirty="0" smtClean="0"/>
              <a:t>are simply economic mineral occurrences that have been sampled (from locations such as outcrops, trenches, pits and </a:t>
            </a:r>
            <a:r>
              <a:rPr lang="en-US" altLang="zh-CN" dirty="0" err="1" smtClean="0"/>
              <a:t>drillholes</a:t>
            </a:r>
            <a:r>
              <a:rPr lang="en-US" altLang="zh-CN" dirty="0" smtClean="0"/>
              <a:t>) to a point where an estimate has been made, at a reasonable level of confidence, of their contained metal, grade, tonnage, shape, densities, physical characteristics</a:t>
            </a:r>
            <a:endParaRPr lang="en-CA" dirty="0"/>
          </a:p>
        </p:txBody>
      </p:sp>
      <p:sp>
        <p:nvSpPr>
          <p:cNvPr id="4" name="灯片编号占位符 3"/>
          <p:cNvSpPr>
            <a:spLocks noGrp="1"/>
          </p:cNvSpPr>
          <p:nvPr>
            <p:ph type="sldNum" sz="quarter" idx="10"/>
          </p:nvPr>
        </p:nvSpPr>
        <p:spPr/>
        <p:txBody>
          <a:bodyPr/>
          <a:lstStyle/>
          <a:p>
            <a:fld id="{425F0F7F-DB6A-491E-A8E3-BC2E9DAD4C4E}" type="slidenum">
              <a:rPr lang="en-CA" smtClean="0"/>
              <a:pPr/>
              <a:t>16</a:t>
            </a:fld>
            <a:endParaRPr lang="en-CA"/>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p:spPr>
      </p:sp>
      <p:sp>
        <p:nvSpPr>
          <p:cNvPr id="327683"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sz="1200" dirty="0" smtClean="0"/>
              <a:t>1.Pursue industry-leading gold production growth 2.Maintain low production costs</a:t>
            </a:r>
            <a:r>
              <a:rPr lang="en-CA" sz="1200" baseline="0" dirty="0" smtClean="0"/>
              <a:t> 3.</a:t>
            </a:r>
            <a:r>
              <a:rPr lang="en-CA" sz="1200" dirty="0" smtClean="0"/>
              <a:t>Focus on areas of the world with low political risk</a:t>
            </a:r>
          </a:p>
          <a:p>
            <a:r>
              <a:rPr lang="en-CA" sz="1200" dirty="0" smtClean="0"/>
              <a:t>4.Manage the strong balance sheet to fund growth internally</a:t>
            </a:r>
            <a:r>
              <a:rPr lang="en-CA" sz="1200" baseline="0" dirty="0" smtClean="0"/>
              <a:t> 5.</a:t>
            </a:r>
            <a:r>
              <a:rPr lang="en-CA" sz="1200" dirty="0" smtClean="0"/>
              <a:t>Invest with discipline</a:t>
            </a:r>
            <a:r>
              <a:rPr lang="en-CA" sz="1200" baseline="0" dirty="0" smtClean="0"/>
              <a:t> and</a:t>
            </a:r>
            <a:r>
              <a:rPr lang="en-CA" sz="1200" dirty="0" smtClean="0"/>
              <a:t> return value to shareholders through an active dividend policy</a:t>
            </a:r>
          </a:p>
          <a:p>
            <a:r>
              <a:rPr lang="en-CA" sz="1200" dirty="0" smtClean="0"/>
              <a:t>6.Maintain</a:t>
            </a:r>
            <a:r>
              <a:rPr lang="en-CA" sz="1200" baseline="0" dirty="0" smtClean="0"/>
              <a:t> a good relationships with employees and business partners</a:t>
            </a:r>
            <a:endParaRPr lang="en-CA" dirty="0" smtClean="0"/>
          </a:p>
        </p:txBody>
      </p:sp>
      <p:sp>
        <p:nvSpPr>
          <p:cNvPr id="327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5E6907-7CD7-4E79-A8D7-741DEE118AEA}" type="slidenum">
              <a:rPr lang="en-CA">
                <a:latin typeface="Arial" pitchFamily="34" charset="0"/>
                <a:cs typeface="Arial" pitchFamily="34" charset="0"/>
              </a:rPr>
              <a:pPr/>
              <a:t>96</a:t>
            </a:fld>
            <a:endParaRPr lang="en-CA">
              <a:latin typeface="Arial" pitchFamily="34" charset="0"/>
              <a:cs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Production</a:t>
            </a:r>
            <a:r>
              <a:rPr lang="en-CA" baseline="0" dirty="0" smtClean="0"/>
              <a:t> will be i</a:t>
            </a:r>
            <a:r>
              <a:rPr lang="en-CA" dirty="0" smtClean="0"/>
              <a:t>ncreased</a:t>
            </a:r>
            <a:r>
              <a:rPr lang="en-CA" baseline="0" dirty="0" smtClean="0"/>
              <a:t> b</a:t>
            </a:r>
            <a:r>
              <a:rPr lang="en-CA" dirty="0" smtClean="0"/>
              <a:t>y 70% over</a:t>
            </a:r>
            <a:r>
              <a:rPr lang="en-CA" baseline="0" dirty="0" smtClean="0"/>
              <a:t> the next 5 yrs</a:t>
            </a:r>
            <a:endParaRPr lang="en-CA" dirty="0"/>
          </a:p>
        </p:txBody>
      </p:sp>
      <p:sp>
        <p:nvSpPr>
          <p:cNvPr id="4" name="Slide Number Placeholder 3"/>
          <p:cNvSpPr>
            <a:spLocks noGrp="1"/>
          </p:cNvSpPr>
          <p:nvPr>
            <p:ph type="sldNum" sz="quarter" idx="10"/>
          </p:nvPr>
        </p:nvSpPr>
        <p:spPr/>
        <p:txBody>
          <a:bodyPr/>
          <a:lstStyle/>
          <a:p>
            <a:fld id="{2581BC47-C207-4247-A021-ADD50330007E}" type="slidenum">
              <a:rPr lang="en-CA" smtClean="0"/>
              <a:pPr/>
              <a:t>98</a:t>
            </a:fld>
            <a:endParaRPr lang="en-CA"/>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i="0" kern="1200" dirty="0" smtClean="0">
                <a:solidFill>
                  <a:schemeClr val="tx1"/>
                </a:solidFill>
                <a:latin typeface="+mn-lt"/>
                <a:ea typeface="+mn-ea"/>
                <a:cs typeface="+mn-cs"/>
              </a:rPr>
              <a:t>increased the dividend over 200%</a:t>
            </a:r>
            <a:endParaRPr lang="en-CA" dirty="0"/>
          </a:p>
        </p:txBody>
      </p:sp>
      <p:sp>
        <p:nvSpPr>
          <p:cNvPr id="4" name="Slide Number Placeholder 3"/>
          <p:cNvSpPr>
            <a:spLocks noGrp="1"/>
          </p:cNvSpPr>
          <p:nvPr>
            <p:ph type="sldNum" sz="quarter" idx="10"/>
          </p:nvPr>
        </p:nvSpPr>
        <p:spPr/>
        <p:txBody>
          <a:bodyPr/>
          <a:lstStyle/>
          <a:p>
            <a:fld id="{2581BC47-C207-4247-A021-ADD50330007E}" type="slidenum">
              <a:rPr lang="en-CA" smtClean="0"/>
              <a:pPr/>
              <a:t>100</a:t>
            </a:fld>
            <a:endParaRPr lang="en-CA"/>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2581BC47-C207-4247-A021-ADD50330007E}" type="slidenum">
              <a:rPr lang="en-CA" smtClean="0"/>
              <a:pPr/>
              <a:t>101</a:t>
            </a:fld>
            <a:endParaRPr lang="en-CA"/>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p:spPr>
      </p:sp>
      <p:sp>
        <p:nvSpPr>
          <p:cNvPr id="3266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b="0" dirty="0" smtClean="0"/>
          </a:p>
        </p:txBody>
      </p:sp>
      <p:sp>
        <p:nvSpPr>
          <p:cNvPr id="326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5BF6BC-1FEB-47DB-B78E-553D9FCC0749}" type="slidenum">
              <a:rPr lang="en-CA">
                <a:latin typeface="Arial" pitchFamily="34" charset="0"/>
                <a:cs typeface="Arial" pitchFamily="34" charset="0"/>
              </a:rPr>
              <a:pPr/>
              <a:t>102</a:t>
            </a:fld>
            <a:endParaRPr lang="en-CA">
              <a:latin typeface="Arial" pitchFamily="34" charset="0"/>
              <a:cs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i="0" kern="1200" dirty="0" smtClean="0">
                <a:solidFill>
                  <a:schemeClr val="tx1"/>
                </a:solidFill>
                <a:latin typeface="+mn-lt"/>
                <a:ea typeface="+mn-ea"/>
                <a:cs typeface="+mn-cs"/>
              </a:rPr>
              <a:t>Goldcorp’s operating assets include five mines in Canada, and the USA, three mines in Mexico, and two in Central and South America.</a:t>
            </a:r>
          </a:p>
        </p:txBody>
      </p:sp>
      <p:sp>
        <p:nvSpPr>
          <p:cNvPr id="4" name="Slide Number Placeholder 3"/>
          <p:cNvSpPr>
            <a:spLocks noGrp="1"/>
          </p:cNvSpPr>
          <p:nvPr>
            <p:ph type="sldNum" sz="quarter" idx="10"/>
          </p:nvPr>
        </p:nvSpPr>
        <p:spPr/>
        <p:txBody>
          <a:bodyPr/>
          <a:lstStyle/>
          <a:p>
            <a:fld id="{2581BC47-C207-4247-A021-ADD50330007E}" type="slidenum">
              <a:rPr lang="en-CA" smtClean="0"/>
              <a:pPr/>
              <a:t>104</a:t>
            </a:fld>
            <a:endParaRPr lang="en-CA"/>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pPr/>
              <a:t>105</a:t>
            </a:fld>
            <a:endParaRPr lang="en-CA"/>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i="0" kern="1200" dirty="0" smtClean="0">
                <a:solidFill>
                  <a:schemeClr val="tx1"/>
                </a:solidFill>
                <a:latin typeface="+mn-lt"/>
                <a:ea typeface="+mn-ea"/>
                <a:cs typeface="+mn-cs"/>
              </a:rPr>
              <a:t>increased 8% to nearly 65 million ounces</a:t>
            </a:r>
            <a:endParaRPr lang="en-CA" dirty="0"/>
          </a:p>
        </p:txBody>
      </p:sp>
      <p:sp>
        <p:nvSpPr>
          <p:cNvPr id="4" name="Slide Number Placeholder 3"/>
          <p:cNvSpPr>
            <a:spLocks noGrp="1"/>
          </p:cNvSpPr>
          <p:nvPr>
            <p:ph type="sldNum" sz="quarter" idx="10"/>
          </p:nvPr>
        </p:nvSpPr>
        <p:spPr/>
        <p:txBody>
          <a:bodyPr/>
          <a:lstStyle/>
          <a:p>
            <a:fld id="{2581BC47-C207-4247-A021-ADD50330007E}" type="slidenum">
              <a:rPr lang="en-CA" smtClean="0"/>
              <a:pPr/>
              <a:t>113</a:t>
            </a:fld>
            <a:endParaRPr lang="en-CA"/>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p:spPr>
      </p:sp>
      <p:sp>
        <p:nvSpPr>
          <p:cNvPr id="334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34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79D7B8-9E67-4DDB-9AB3-F6737CB83B54}" type="slidenum">
              <a:rPr lang="en-CA">
                <a:latin typeface="Arial" pitchFamily="34" charset="0"/>
                <a:cs typeface="Arial" pitchFamily="34" charset="0"/>
              </a:rPr>
              <a:pPr/>
              <a:t>116</a:t>
            </a:fld>
            <a:endParaRPr lang="en-CA">
              <a:latin typeface="Arial" pitchFamily="34" charset="0"/>
              <a:cs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p:spPr>
      </p:sp>
      <p:sp>
        <p:nvSpPr>
          <p:cNvPr id="334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z="1200" b="0" i="0" kern="1200" dirty="0" smtClean="0">
                <a:solidFill>
                  <a:schemeClr val="tx1"/>
                </a:solidFill>
                <a:latin typeface="+mn-lt"/>
                <a:ea typeface="+mn-ea"/>
                <a:cs typeface="+mn-cs"/>
              </a:rPr>
              <a:t> undergraduate degree from the University of Montana</a:t>
            </a:r>
            <a:endParaRPr lang="en-CA" dirty="0" smtClean="0"/>
          </a:p>
        </p:txBody>
      </p:sp>
      <p:sp>
        <p:nvSpPr>
          <p:cNvPr id="334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79D7B8-9E67-4DDB-9AB3-F6737CB83B54}" type="slidenum">
              <a:rPr lang="en-CA">
                <a:latin typeface="Arial" pitchFamily="34" charset="0"/>
                <a:cs typeface="Arial" pitchFamily="34" charset="0"/>
              </a:rPr>
              <a:pPr/>
              <a:t>117</a:t>
            </a:fld>
            <a:endParaRPr lang="en-CA">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b="0" i="0" dirty="0" smtClean="0"/>
              <a:t>Measured resources </a:t>
            </a:r>
            <a:r>
              <a:rPr lang="en-US" altLang="zh-CN" dirty="0" smtClean="0"/>
              <a:t>are indicated resources that have undergone enough further sampling that a 'competent person' (defined by the norms of the relevant mining code; usually a geologist) has declared them to be an acceptable estimate, at a high degree of confidence, of the grade, tonnage, shape, densities, physical characteristics and mineral content of the mineral occurrence</a:t>
            </a:r>
            <a:endParaRPr lang="en-CA" dirty="0"/>
          </a:p>
        </p:txBody>
      </p:sp>
      <p:sp>
        <p:nvSpPr>
          <p:cNvPr id="4" name="灯片编号占位符 3"/>
          <p:cNvSpPr>
            <a:spLocks noGrp="1"/>
          </p:cNvSpPr>
          <p:nvPr>
            <p:ph type="sldNum" sz="quarter" idx="10"/>
          </p:nvPr>
        </p:nvSpPr>
        <p:spPr/>
        <p:txBody>
          <a:bodyPr/>
          <a:lstStyle/>
          <a:p>
            <a:fld id="{425F0F7F-DB6A-491E-A8E3-BC2E9DAD4C4E}" type="slidenum">
              <a:rPr lang="en-CA" smtClean="0"/>
              <a:pPr/>
              <a:t>17</a:t>
            </a:fld>
            <a:endParaRPr lang="en-CA"/>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p:spPr>
      </p:sp>
      <p:sp>
        <p:nvSpPr>
          <p:cNvPr id="334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dirty="0" smtClean="0"/>
          </a:p>
        </p:txBody>
      </p:sp>
      <p:sp>
        <p:nvSpPr>
          <p:cNvPr id="334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79D7B8-9E67-4DDB-9AB3-F6737CB83B54}" type="slidenum">
              <a:rPr lang="en-CA">
                <a:latin typeface="Arial" pitchFamily="34" charset="0"/>
                <a:cs typeface="Arial" pitchFamily="34" charset="0"/>
              </a:rPr>
              <a:pPr/>
              <a:t>118</a:t>
            </a:fld>
            <a:endParaRPr lang="en-CA">
              <a:latin typeface="Arial" pitchFamily="34" charset="0"/>
              <a:cs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bwMode="auto">
          <a:noFill/>
          <a:ln>
            <a:solidFill>
              <a:srgbClr val="000000"/>
            </a:solidFill>
            <a:miter lim="800000"/>
            <a:headEnd/>
            <a:tailEnd/>
          </a:ln>
        </p:spPr>
      </p:sp>
      <p:sp>
        <p:nvSpPr>
          <p:cNvPr id="3368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36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0162EE-5263-4DD3-B4BF-638F07D4E0CC}" type="slidenum">
              <a:rPr lang="en-CA">
                <a:latin typeface="Arial" pitchFamily="34" charset="0"/>
                <a:cs typeface="Arial" pitchFamily="34" charset="0"/>
              </a:rPr>
              <a:pPr/>
              <a:t>119</a:t>
            </a:fld>
            <a:endParaRPr lang="en-CA">
              <a:latin typeface="Arial" pitchFamily="34" charset="0"/>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CA" dirty="0" smtClean="0"/>
              <a:t>No </a:t>
            </a:r>
            <a:r>
              <a:rPr lang="en-CA" sz="1200" b="0" i="0" kern="1200" dirty="0" smtClean="0">
                <a:solidFill>
                  <a:schemeClr val="tx1"/>
                </a:solidFill>
                <a:latin typeface="+mn-lt"/>
                <a:ea typeface="+mn-ea"/>
                <a:cs typeface="+mn-cs"/>
              </a:rPr>
              <a:t>Property, plant and equipment</a:t>
            </a:r>
          </a:p>
          <a:p>
            <a:pPr marL="228600" indent="-228600">
              <a:buAutoNum type="arabicPeriod"/>
            </a:pPr>
            <a:r>
              <a:rPr lang="en-CA" sz="1200" b="0" i="0" kern="1200" dirty="0" smtClean="0">
                <a:solidFill>
                  <a:schemeClr val="tx1"/>
                </a:solidFill>
                <a:latin typeface="+mn-lt"/>
                <a:ea typeface="+mn-ea"/>
                <a:cs typeface="+mn-cs"/>
              </a:rPr>
              <a:t>Strong</a:t>
            </a:r>
            <a:r>
              <a:rPr lang="en-CA" sz="1200" b="0" i="0" kern="1200" baseline="0" dirty="0" smtClean="0">
                <a:solidFill>
                  <a:schemeClr val="tx1"/>
                </a:solidFill>
                <a:latin typeface="+mn-lt"/>
                <a:ea typeface="+mn-ea"/>
                <a:cs typeface="+mn-cs"/>
              </a:rPr>
              <a:t> Balance Sheet since Assets&gt;Liabilities so much</a:t>
            </a:r>
          </a:p>
          <a:p>
            <a:pPr marL="228600" indent="-228600">
              <a:buAutoNum type="arabicPeriod"/>
            </a:pPr>
            <a:r>
              <a:rPr lang="en-CA" sz="1200" b="0" i="0" kern="1200" baseline="0" dirty="0" smtClean="0">
                <a:solidFill>
                  <a:schemeClr val="tx1"/>
                </a:solidFill>
                <a:latin typeface="+mn-lt"/>
                <a:ea typeface="+mn-ea"/>
                <a:cs typeface="+mn-cs"/>
              </a:rPr>
              <a:t>Low </a:t>
            </a:r>
            <a:r>
              <a:rPr lang="en-CA" sz="1200" b="0" i="0" kern="1200" dirty="0" smtClean="0">
                <a:solidFill>
                  <a:schemeClr val="tx1"/>
                </a:solidFill>
                <a:latin typeface="+mn-lt"/>
                <a:ea typeface="+mn-ea"/>
                <a:cs typeface="+mn-cs"/>
              </a:rPr>
              <a:t>Liabilities-to-Equity Ratio (=0.36)</a:t>
            </a:r>
          </a:p>
        </p:txBody>
      </p:sp>
      <p:sp>
        <p:nvSpPr>
          <p:cNvPr id="4" name="Slide Number Placeholder 3"/>
          <p:cNvSpPr>
            <a:spLocks noGrp="1"/>
          </p:cNvSpPr>
          <p:nvPr>
            <p:ph type="sldNum" sz="quarter" idx="10"/>
          </p:nvPr>
        </p:nvSpPr>
        <p:spPr/>
        <p:txBody>
          <a:bodyPr/>
          <a:lstStyle/>
          <a:p>
            <a:fld id="{2581BC47-C207-4247-A021-ADD50330007E}" type="slidenum">
              <a:rPr lang="en-CA" smtClean="0"/>
              <a:pPr/>
              <a:t>122</a:t>
            </a:fld>
            <a:endParaRPr lang="en-CA"/>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p:spPr>
      </p:sp>
      <p:sp>
        <p:nvSpPr>
          <p:cNvPr id="3450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45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0012F8-4208-41CE-83FC-345B6D68C7D6}" type="slidenum">
              <a:rPr lang="en-CA">
                <a:latin typeface="Arial" pitchFamily="34" charset="0"/>
                <a:cs typeface="Arial" pitchFamily="34" charset="0"/>
              </a:rPr>
              <a:pPr/>
              <a:t>129</a:t>
            </a:fld>
            <a:endParaRPr lang="en-CA">
              <a:latin typeface="Arial" pitchFamily="34" charset="0"/>
              <a:cs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effectLst/>
                <a:latin typeface="+mn-lt"/>
                <a:ea typeface="+mn-ea"/>
                <a:cs typeface="+mn-cs"/>
              </a:rPr>
              <a:t>S&amp;P/TSX Composite</a:t>
            </a:r>
          </a:p>
        </p:txBody>
      </p:sp>
      <p:sp>
        <p:nvSpPr>
          <p:cNvPr id="4" name="Slide Number Placeholder 3"/>
          <p:cNvSpPr>
            <a:spLocks noGrp="1"/>
          </p:cNvSpPr>
          <p:nvPr>
            <p:ph type="sldNum" sz="quarter" idx="10"/>
          </p:nvPr>
        </p:nvSpPr>
        <p:spPr/>
        <p:txBody>
          <a:bodyPr/>
          <a:lstStyle/>
          <a:p>
            <a:fld id="{425F0F7F-DB6A-491E-A8E3-BC2E9DAD4C4E}" type="slidenum">
              <a:rPr lang="en-CA" smtClean="0"/>
              <a:t>132</a:t>
            </a:fld>
            <a:endParaRPr lang="en-CA"/>
          </a:p>
        </p:txBody>
      </p:sp>
    </p:spTree>
    <p:extLst>
      <p:ext uri="{BB962C8B-B14F-4D97-AF65-F5344CB8AC3E}">
        <p14:creationId xmlns:p14="http://schemas.microsoft.com/office/powerpoint/2010/main" val="41561414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136</a:t>
            </a:fld>
            <a:endParaRPr lang="en-CA"/>
          </a:p>
        </p:txBody>
      </p:sp>
    </p:spTree>
    <p:extLst>
      <p:ext uri="{BB962C8B-B14F-4D97-AF65-F5344CB8AC3E}">
        <p14:creationId xmlns:p14="http://schemas.microsoft.com/office/powerpoint/2010/main" val="6812027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Uranium bubble</a:t>
            </a:r>
            <a:r>
              <a:rPr lang="en-CA" baseline="0" dirty="0" smtClean="0"/>
              <a:t> of 2007. The upward trend for the prices of uranium was already apparent since 2003. </a:t>
            </a:r>
            <a:r>
              <a:rPr lang="en-CA" sz="1200" b="0" i="0" kern="1200" dirty="0" smtClean="0">
                <a:solidFill>
                  <a:schemeClr val="tx1"/>
                </a:solidFill>
                <a:effectLst/>
                <a:latin typeface="+mn-lt"/>
                <a:ea typeface="+mn-ea"/>
                <a:cs typeface="+mn-cs"/>
              </a:rPr>
              <a:t> A possible direct cause for the bubble is the flooding of the </a:t>
            </a:r>
            <a:r>
              <a:rPr lang="en-CA" sz="1200" b="0" i="0" u="none" strike="noStrike" kern="1200" dirty="0" smtClean="0">
                <a:solidFill>
                  <a:schemeClr val="bg1"/>
                </a:solidFill>
                <a:effectLst/>
                <a:latin typeface="+mn-lt"/>
                <a:ea typeface="+mn-ea"/>
                <a:cs typeface="+mn-cs"/>
                <a:hlinkClick r:id="rId3" tooltip="Cigar Lake Mine"/>
              </a:rPr>
              <a:t>Cigar Lake Mine</a:t>
            </a:r>
            <a:r>
              <a:rPr lang="en-CA" sz="1200" b="0" i="0" u="none" kern="1200" dirty="0" smtClean="0">
                <a:solidFill>
                  <a:schemeClr val="bg1"/>
                </a:solidFill>
                <a:effectLst/>
                <a:latin typeface="+mn-lt"/>
                <a:ea typeface="+mn-ea"/>
                <a:cs typeface="+mn-cs"/>
              </a:rPr>
              <a:t>, </a:t>
            </a:r>
            <a:r>
              <a:rPr lang="en-CA" sz="1200" b="0" i="0" u="none" strike="noStrike" kern="1200" dirty="0" smtClean="0">
                <a:solidFill>
                  <a:schemeClr val="bg1"/>
                </a:solidFill>
                <a:effectLst/>
                <a:latin typeface="+mn-lt"/>
                <a:ea typeface="+mn-ea"/>
                <a:cs typeface="+mn-cs"/>
                <a:hlinkClick r:id="rId4" tooltip="Saskatchewan"/>
              </a:rPr>
              <a:t>Saskatchewan</a:t>
            </a:r>
            <a:r>
              <a:rPr lang="en-CA" sz="1200" b="0" i="0" u="none" kern="1200" dirty="0" smtClean="0">
                <a:solidFill>
                  <a:schemeClr val="bg1"/>
                </a:solidFill>
                <a:effectLst/>
                <a:latin typeface="+mn-lt"/>
                <a:ea typeface="+mn-ea"/>
                <a:cs typeface="+mn-cs"/>
              </a:rPr>
              <a:t>, </a:t>
            </a:r>
            <a:r>
              <a:rPr lang="en-CA" sz="1200" b="0" i="0" kern="1200" dirty="0" smtClean="0">
                <a:solidFill>
                  <a:schemeClr val="tx1"/>
                </a:solidFill>
                <a:effectLst/>
                <a:latin typeface="+mn-lt"/>
                <a:ea typeface="+mn-ea"/>
                <a:cs typeface="+mn-cs"/>
              </a:rPr>
              <a:t>which has the largest undeveloped high-grade uranium ore deposits in the world. </a:t>
            </a:r>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138</a:t>
            </a:fld>
            <a:endParaRPr lang="en-CA"/>
          </a:p>
        </p:txBody>
      </p:sp>
    </p:spTree>
    <p:extLst>
      <p:ext uri="{BB962C8B-B14F-4D97-AF65-F5344CB8AC3E}">
        <p14:creationId xmlns:p14="http://schemas.microsoft.com/office/powerpoint/2010/main" val="34281452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smtClean="0"/>
              <a:t>Cameco</a:t>
            </a:r>
            <a:r>
              <a:rPr lang="en-CA" baseline="0" dirty="0" smtClean="0"/>
              <a:t> is short for</a:t>
            </a:r>
            <a:r>
              <a:rPr lang="en-CA" sz="1200" b="0" i="0" kern="1200" dirty="0" smtClean="0">
                <a:solidFill>
                  <a:schemeClr val="tx1"/>
                </a:solidFill>
                <a:effectLst/>
                <a:latin typeface="+mn-lt"/>
                <a:ea typeface="+mn-ea"/>
                <a:cs typeface="+mn-cs"/>
              </a:rPr>
              <a:t> </a:t>
            </a:r>
            <a:r>
              <a:rPr lang="en-CA" sz="1200" b="1" i="0" kern="1200" dirty="0" smtClean="0">
                <a:solidFill>
                  <a:schemeClr val="tx1"/>
                </a:solidFill>
                <a:effectLst/>
                <a:latin typeface="+mn-lt"/>
                <a:ea typeface="+mn-ea"/>
                <a:cs typeface="+mn-cs"/>
              </a:rPr>
              <a:t>Ca</a:t>
            </a:r>
            <a:r>
              <a:rPr lang="en-CA" sz="1200" b="0" i="0" kern="1200" dirty="0" smtClean="0">
                <a:solidFill>
                  <a:schemeClr val="tx1"/>
                </a:solidFill>
                <a:effectLst/>
                <a:latin typeface="+mn-lt"/>
                <a:ea typeface="+mn-ea"/>
                <a:cs typeface="+mn-cs"/>
              </a:rPr>
              <a:t>nadian </a:t>
            </a:r>
            <a:r>
              <a:rPr lang="en-CA" sz="1200" b="1" i="0" kern="1200" dirty="0" smtClean="0">
                <a:solidFill>
                  <a:schemeClr val="tx1"/>
                </a:solidFill>
                <a:effectLst/>
                <a:latin typeface="+mn-lt"/>
                <a:ea typeface="+mn-ea"/>
                <a:cs typeface="+mn-cs"/>
              </a:rPr>
              <a:t>M</a:t>
            </a:r>
            <a:r>
              <a:rPr lang="en-CA" sz="1200" b="0" i="0" kern="1200" dirty="0" smtClean="0">
                <a:solidFill>
                  <a:schemeClr val="tx1"/>
                </a:solidFill>
                <a:effectLst/>
                <a:latin typeface="+mn-lt"/>
                <a:ea typeface="+mn-ea"/>
                <a:cs typeface="+mn-cs"/>
              </a:rPr>
              <a:t>ining and </a:t>
            </a:r>
            <a:r>
              <a:rPr lang="en-CA" sz="1200" b="1" i="0" kern="1200" dirty="0" smtClean="0">
                <a:solidFill>
                  <a:schemeClr val="tx1"/>
                </a:solidFill>
                <a:effectLst/>
                <a:latin typeface="+mn-lt"/>
                <a:ea typeface="+mn-ea"/>
                <a:cs typeface="+mn-cs"/>
              </a:rPr>
              <a:t>E</a:t>
            </a:r>
            <a:r>
              <a:rPr lang="en-CA" sz="1200" b="0" i="0" kern="1200" dirty="0" smtClean="0">
                <a:solidFill>
                  <a:schemeClr val="tx1"/>
                </a:solidFill>
                <a:effectLst/>
                <a:latin typeface="+mn-lt"/>
                <a:ea typeface="+mn-ea"/>
                <a:cs typeface="+mn-cs"/>
              </a:rPr>
              <a:t>nergy </a:t>
            </a:r>
            <a:r>
              <a:rPr lang="en-CA" sz="1200" b="1" i="0" kern="1200" dirty="0" smtClean="0">
                <a:solidFill>
                  <a:schemeClr val="tx1"/>
                </a:solidFill>
                <a:effectLst/>
                <a:latin typeface="+mn-lt"/>
                <a:ea typeface="+mn-ea"/>
                <a:cs typeface="+mn-cs"/>
              </a:rPr>
              <a:t>Co</a:t>
            </a:r>
            <a:r>
              <a:rPr lang="en-CA" sz="1200" b="0" i="0" kern="1200" dirty="0" smtClean="0">
                <a:solidFill>
                  <a:schemeClr val="tx1"/>
                </a:solidFill>
                <a:effectLst/>
                <a:latin typeface="+mn-lt"/>
                <a:ea typeface="+mn-ea"/>
                <a:cs typeface="+mn-cs"/>
              </a:rPr>
              <a:t>rporation. It</a:t>
            </a:r>
            <a:r>
              <a:rPr lang="en-CA" sz="1200" b="0" i="0" kern="1200" baseline="0" dirty="0" smtClean="0">
                <a:solidFill>
                  <a:schemeClr val="tx1"/>
                </a:solidFill>
                <a:effectLst/>
                <a:latin typeface="+mn-lt"/>
                <a:ea typeface="+mn-ea"/>
                <a:cs typeface="+mn-cs"/>
              </a:rPr>
              <a:t> is formed in 1988. Initially provincial government owned 62% interest of </a:t>
            </a:r>
            <a:r>
              <a:rPr lang="en-CA" sz="1200" b="0" i="0" kern="1200" baseline="0" dirty="0" err="1" smtClean="0">
                <a:solidFill>
                  <a:schemeClr val="tx1"/>
                </a:solidFill>
                <a:effectLst/>
                <a:latin typeface="+mn-lt"/>
                <a:ea typeface="+mn-ea"/>
                <a:cs typeface="+mn-cs"/>
              </a:rPr>
              <a:t>Cameco</a:t>
            </a:r>
            <a:r>
              <a:rPr lang="en-CA" sz="1200" b="0" i="0" kern="1200" baseline="0" dirty="0" smtClean="0">
                <a:solidFill>
                  <a:schemeClr val="tx1"/>
                </a:solidFill>
                <a:effectLst/>
                <a:latin typeface="+mn-lt"/>
                <a:ea typeface="+mn-ea"/>
                <a:cs typeface="+mn-cs"/>
              </a:rPr>
              <a:t> and federal government owned 38% interest of </a:t>
            </a:r>
            <a:r>
              <a:rPr lang="en-CA" sz="1200" b="0" i="0" kern="1200" baseline="0" dirty="0" err="1" smtClean="0">
                <a:solidFill>
                  <a:schemeClr val="tx1"/>
                </a:solidFill>
                <a:effectLst/>
                <a:latin typeface="+mn-lt"/>
                <a:ea typeface="+mn-ea"/>
                <a:cs typeface="+mn-cs"/>
              </a:rPr>
              <a:t>Cameco</a:t>
            </a:r>
            <a:r>
              <a:rPr lang="en-CA" sz="1200" b="0" i="0" kern="1200" baseline="0" dirty="0" smtClean="0">
                <a:solidFill>
                  <a:schemeClr val="tx1"/>
                </a:solidFill>
                <a:effectLst/>
                <a:latin typeface="+mn-lt"/>
                <a:ea typeface="+mn-ea"/>
                <a:cs typeface="+mn-cs"/>
              </a:rPr>
              <a:t>. </a:t>
            </a:r>
            <a:r>
              <a:rPr lang="en-CA" sz="1200" b="0" i="0" kern="1200" baseline="0" dirty="0" err="1" smtClean="0">
                <a:solidFill>
                  <a:schemeClr val="tx1"/>
                </a:solidFill>
                <a:effectLst/>
                <a:latin typeface="+mn-lt"/>
                <a:ea typeface="+mn-ea"/>
                <a:cs typeface="+mn-cs"/>
              </a:rPr>
              <a:t>Cameco</a:t>
            </a:r>
            <a:r>
              <a:rPr lang="en-CA" sz="1200" b="0" i="0" kern="1200" baseline="0" dirty="0" smtClean="0">
                <a:solidFill>
                  <a:schemeClr val="tx1"/>
                </a:solidFill>
                <a:effectLst/>
                <a:latin typeface="+mn-lt"/>
                <a:ea typeface="+mn-ea"/>
                <a:cs typeface="+mn-cs"/>
              </a:rPr>
              <a:t> is privatized in February 2002. Its head office is located in Saskatoon, Saskatchewan. </a:t>
            </a:r>
            <a:r>
              <a:rPr lang="en-CA" sz="1200" b="0" i="0" kern="1200" baseline="0" dirty="0" err="1" smtClean="0">
                <a:solidFill>
                  <a:schemeClr val="tx1"/>
                </a:solidFill>
                <a:effectLst/>
                <a:latin typeface="+mn-lt"/>
                <a:ea typeface="+mn-ea"/>
                <a:cs typeface="+mn-cs"/>
              </a:rPr>
              <a:t>Cameco</a:t>
            </a:r>
            <a:r>
              <a:rPr lang="en-CA" sz="1200" b="0" i="0" kern="1200" baseline="0" dirty="0" smtClean="0">
                <a:solidFill>
                  <a:schemeClr val="tx1"/>
                </a:solidFill>
                <a:effectLst/>
                <a:latin typeface="+mn-lt"/>
                <a:ea typeface="+mn-ea"/>
                <a:cs typeface="+mn-cs"/>
              </a:rPr>
              <a:t> is the third world’s largest uranium producer with uranium assets on three continents. </a:t>
            </a:r>
            <a:r>
              <a:rPr lang="en-CA" sz="1200" b="0" i="0" kern="1200" baseline="0" dirty="0" err="1" smtClean="0">
                <a:solidFill>
                  <a:schemeClr val="tx1"/>
                </a:solidFill>
                <a:effectLst/>
                <a:latin typeface="+mn-lt"/>
                <a:ea typeface="+mn-ea"/>
                <a:cs typeface="+mn-cs"/>
              </a:rPr>
              <a:t>Cameco</a:t>
            </a:r>
            <a:r>
              <a:rPr lang="en-CA" sz="1200" b="0" i="0" kern="1200" baseline="0" dirty="0" smtClean="0">
                <a:solidFill>
                  <a:schemeClr val="tx1"/>
                </a:solidFill>
                <a:effectLst/>
                <a:latin typeface="+mn-lt"/>
                <a:ea typeface="+mn-ea"/>
                <a:cs typeface="+mn-cs"/>
              </a:rPr>
              <a:t> accounts for 16% of the world’s uranium production in 2011. There are nearly 3500 people in the company.</a:t>
            </a:r>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139</a:t>
            </a:fld>
            <a:endParaRPr lang="en-CA"/>
          </a:p>
        </p:txBody>
      </p:sp>
    </p:spTree>
    <p:extLst>
      <p:ext uri="{BB962C8B-B14F-4D97-AF65-F5344CB8AC3E}">
        <p14:creationId xmlns:p14="http://schemas.microsoft.com/office/powerpoint/2010/main" val="9389366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140</a:t>
            </a:fld>
            <a:endParaRPr lang="en-CA"/>
          </a:p>
        </p:txBody>
      </p:sp>
    </p:spTree>
    <p:extLst>
      <p:ext uri="{BB962C8B-B14F-4D97-AF65-F5344CB8AC3E}">
        <p14:creationId xmlns:p14="http://schemas.microsoft.com/office/powerpoint/2010/main" val="26460233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p:txBody>
      </p:sp>
      <p:sp>
        <p:nvSpPr>
          <p:cNvPr id="4" name="Slide Number Placeholder 3"/>
          <p:cNvSpPr>
            <a:spLocks noGrp="1"/>
          </p:cNvSpPr>
          <p:nvPr>
            <p:ph type="sldNum" sz="quarter" idx="10"/>
          </p:nvPr>
        </p:nvSpPr>
        <p:spPr/>
        <p:txBody>
          <a:bodyPr/>
          <a:lstStyle/>
          <a:p>
            <a:fld id="{425F0F7F-DB6A-491E-A8E3-BC2E9DAD4C4E}" type="slidenum">
              <a:rPr lang="en-CA" smtClean="0"/>
              <a:t>141</a:t>
            </a:fld>
            <a:endParaRPr lang="en-CA"/>
          </a:p>
        </p:txBody>
      </p:sp>
    </p:spTree>
    <p:extLst>
      <p:ext uri="{BB962C8B-B14F-4D97-AF65-F5344CB8AC3E}">
        <p14:creationId xmlns:p14="http://schemas.microsoft.com/office/powerpoint/2010/main" val="2669698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lnSpcReduction="10000"/>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b="1" dirty="0" smtClean="0"/>
              <a:t>A </a:t>
            </a:r>
            <a:r>
              <a:rPr lang="en-US" altLang="zh-CN" sz="2400" b="1" i="1" dirty="0" smtClean="0"/>
              <a:t>Probable Ore Reserve</a:t>
            </a:r>
            <a:r>
              <a:rPr lang="en-US" altLang="zh-CN" sz="2400" b="1" dirty="0" smtClean="0"/>
              <a:t> </a:t>
            </a:r>
            <a:r>
              <a:rPr lang="en-US" altLang="zh-CN" sz="2400" dirty="0" smtClean="0"/>
              <a:t>is the part of Indicated resources that can be mined in an economically viable fashion, and in some circumstances, a Measured Mineral Resource. It includes diluting material and allowances for losses which may occur when the material is mined. A Probable Ore Reserve has a lower level of confidence than a Proved Ore Reserve but is of sufficient quality to serve as the basis for decision on the development of deposit.</a:t>
            </a:r>
            <a:endParaRPr lang="zh-CN" altLang="en-US" sz="2400" dirty="0" smtClean="0"/>
          </a:p>
          <a:p>
            <a:endParaRPr lang="en-CA" dirty="0"/>
          </a:p>
        </p:txBody>
      </p:sp>
      <p:sp>
        <p:nvSpPr>
          <p:cNvPr id="4" name="灯片编号占位符 3"/>
          <p:cNvSpPr>
            <a:spLocks noGrp="1"/>
          </p:cNvSpPr>
          <p:nvPr>
            <p:ph type="sldNum" sz="quarter" idx="10"/>
          </p:nvPr>
        </p:nvSpPr>
        <p:spPr/>
        <p:txBody>
          <a:bodyPr/>
          <a:lstStyle/>
          <a:p>
            <a:fld id="{425F0F7F-DB6A-491E-A8E3-BC2E9DAD4C4E}" type="slidenum">
              <a:rPr lang="en-CA" smtClean="0"/>
              <a:pPr/>
              <a:t>18</a:t>
            </a:fld>
            <a:endParaRPr lang="en-CA"/>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World-class</a:t>
            </a:r>
            <a:r>
              <a:rPr lang="en-CA" baseline="0" dirty="0" smtClean="0"/>
              <a:t> assets: extensive reserves and resources, large portfolio of low-cost mining operations and geographically diverse uranium assets with controlling interests in the world’s largest high-grade uranium reserves</a:t>
            </a:r>
          </a:p>
          <a:p>
            <a:r>
              <a:rPr lang="en-CA" baseline="0" dirty="0" smtClean="0"/>
              <a:t>Employee expertise: Filled with talented and creative people who are committed to achieving </a:t>
            </a:r>
            <a:r>
              <a:rPr lang="en-CA" baseline="0" dirty="0" err="1" smtClean="0"/>
              <a:t>Cameco’s</a:t>
            </a:r>
            <a:r>
              <a:rPr lang="en-CA" baseline="0" dirty="0" smtClean="0"/>
              <a:t> strategy</a:t>
            </a:r>
          </a:p>
          <a:p>
            <a:r>
              <a:rPr lang="en-CA" baseline="0" dirty="0" smtClean="0"/>
              <a:t>Strong customer relationships: large creditworthy customers that continue to need uranium, even during weak economic conditions</a:t>
            </a:r>
          </a:p>
          <a:p>
            <a:r>
              <a:rPr lang="en-CA" baseline="0" dirty="0" smtClean="0"/>
              <a:t>Uranium price leverage: plans to increase production of uranium, combined with company’s contracting strategy so that </a:t>
            </a:r>
            <a:r>
              <a:rPr lang="en-CA" baseline="0" dirty="0" err="1" smtClean="0"/>
              <a:t>Cameco</a:t>
            </a:r>
            <a:r>
              <a:rPr lang="en-CA" baseline="0" dirty="0" smtClean="0"/>
              <a:t> can leverage when uranium prices go up or down.</a:t>
            </a:r>
          </a:p>
          <a:p>
            <a:r>
              <a:rPr lang="en-CA" baseline="0" dirty="0" smtClean="0"/>
              <a:t>Financial Strength: Strong financial position to proceed with its growth plans</a:t>
            </a:r>
          </a:p>
          <a:p>
            <a:r>
              <a:rPr lang="en-CA" baseline="0" dirty="0" smtClean="0"/>
              <a:t>Disciplined portfolio management: it has a disciplined portfolio management process that incorporates all capital projects into a single capital plan and uses a stage gate decision process.</a:t>
            </a:r>
          </a:p>
          <a:p>
            <a:r>
              <a:rPr lang="en-CA" baseline="0" dirty="0" smtClean="0"/>
              <a:t>Focused risk management: it has a formal enterprise-wide risk management process that it </a:t>
            </a:r>
            <a:r>
              <a:rPr lang="en-CA" baseline="0" dirty="0" err="1" smtClean="0"/>
              <a:t>applys</a:t>
            </a:r>
            <a:r>
              <a:rPr lang="en-CA" baseline="0" dirty="0" smtClean="0"/>
              <a:t> consistently and systematically across the </a:t>
            </a:r>
            <a:r>
              <a:rPr lang="en-CA" baseline="0" dirty="0" err="1" smtClean="0"/>
              <a:t>oranization</a:t>
            </a:r>
            <a:r>
              <a:rPr lang="en-CA" baseline="0" dirty="0" smtClean="0"/>
              <a:t>,</a:t>
            </a:r>
          </a:p>
          <a:p>
            <a:r>
              <a:rPr lang="en-CA" baseline="0" dirty="0" smtClean="0"/>
              <a:t>Innovation: always looking for ways to improve processes, to increase safety and environment performance, and reduce costs.</a:t>
            </a:r>
          </a:p>
          <a:p>
            <a:r>
              <a:rPr lang="en-CA" baseline="0" dirty="0" smtClean="0"/>
              <a:t>Reputation: recognized as a reliable supplier and business partner, strong community supporter and employer of </a:t>
            </a:r>
            <a:r>
              <a:rPr lang="en-CA" baseline="0" dirty="0" err="1" smtClean="0"/>
              <a:t>chice</a:t>
            </a:r>
            <a:r>
              <a:rPr lang="en-CA" baseline="0" dirty="0" smtClean="0"/>
              <a:t>.</a:t>
            </a:r>
          </a:p>
        </p:txBody>
      </p:sp>
      <p:sp>
        <p:nvSpPr>
          <p:cNvPr id="4" name="Slide Number Placeholder 3"/>
          <p:cNvSpPr>
            <a:spLocks noGrp="1"/>
          </p:cNvSpPr>
          <p:nvPr>
            <p:ph type="sldNum" sz="quarter" idx="10"/>
          </p:nvPr>
        </p:nvSpPr>
        <p:spPr/>
        <p:txBody>
          <a:bodyPr/>
          <a:lstStyle/>
          <a:p>
            <a:fld id="{425F0F7F-DB6A-491E-A8E3-BC2E9DAD4C4E}" type="slidenum">
              <a:rPr lang="en-CA" smtClean="0"/>
              <a:t>142</a:t>
            </a:fld>
            <a:endParaRPr lang="en-CA"/>
          </a:p>
        </p:txBody>
      </p:sp>
    </p:spTree>
    <p:extLst>
      <p:ext uri="{BB962C8B-B14F-4D97-AF65-F5344CB8AC3E}">
        <p14:creationId xmlns:p14="http://schemas.microsoft.com/office/powerpoint/2010/main" val="30967196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err="1" smtClean="0">
                <a:solidFill>
                  <a:schemeClr val="tx1"/>
                </a:solidFill>
                <a:latin typeface="+mn-lt"/>
                <a:ea typeface="+mn-ea"/>
                <a:cs typeface="+mn-cs"/>
              </a:rPr>
              <a:t>Cameco</a:t>
            </a:r>
            <a:r>
              <a:rPr lang="en-CA" sz="1200" b="0" i="0" u="none" strike="noStrike" kern="1200" baseline="0" dirty="0" smtClean="0">
                <a:solidFill>
                  <a:schemeClr val="tx1"/>
                </a:solidFill>
                <a:latin typeface="+mn-lt"/>
                <a:ea typeface="+mn-ea"/>
                <a:cs typeface="+mn-cs"/>
              </a:rPr>
              <a:t> has a strategy and process in place to increase its annual production to 40 million pounds by 2018. It advances each project through a stage gate process that includes several defined decision points in the assessment and development stages. At each point, it will re-evaluate the project based on current economic, competitive, social, legal, political and environmental considerations. If it continues to meet its criteria, it proceeds to the next stage. This process allows </a:t>
            </a:r>
            <a:r>
              <a:rPr lang="en-CA" sz="1200" b="0" i="0" u="none" strike="noStrike" kern="1200" baseline="0" dirty="0" err="1" smtClean="0">
                <a:solidFill>
                  <a:schemeClr val="tx1"/>
                </a:solidFill>
                <a:latin typeface="+mn-lt"/>
                <a:ea typeface="+mn-ea"/>
                <a:cs typeface="+mn-cs"/>
              </a:rPr>
              <a:t>Cameco</a:t>
            </a:r>
            <a:r>
              <a:rPr lang="en-CA" sz="1200" b="0" i="0" u="none" strike="noStrike" kern="1200" baseline="0" dirty="0" smtClean="0">
                <a:solidFill>
                  <a:schemeClr val="tx1"/>
                </a:solidFill>
                <a:latin typeface="+mn-lt"/>
                <a:ea typeface="+mn-ea"/>
                <a:cs typeface="+mn-cs"/>
              </a:rPr>
              <a:t> to build a pipeline of projects ready for a production decision.</a:t>
            </a:r>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143</a:t>
            </a:fld>
            <a:endParaRPr lang="en-CA"/>
          </a:p>
        </p:txBody>
      </p:sp>
    </p:spTree>
    <p:extLst>
      <p:ext uri="{BB962C8B-B14F-4D97-AF65-F5344CB8AC3E}">
        <p14:creationId xmlns:p14="http://schemas.microsoft.com/office/powerpoint/2010/main" val="10244818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CA" dirty="0" smtClean="0"/>
              <a:t>The chart shows the mix of projects it had when it</a:t>
            </a:r>
            <a:r>
              <a:rPr lang="en-CA" baseline="0" dirty="0" smtClean="0"/>
              <a:t> </a:t>
            </a:r>
            <a:r>
              <a:rPr lang="en-CA" dirty="0" smtClean="0"/>
              <a:t>started its Double U strategy in 2008 and how</a:t>
            </a:r>
            <a:r>
              <a:rPr lang="en-CA" baseline="0" dirty="0" smtClean="0"/>
              <a:t> it </a:t>
            </a:r>
            <a:r>
              <a:rPr lang="en-CA" dirty="0" smtClean="0"/>
              <a:t>expects each of these sources to progress towards achieving its 2018 production goal.</a:t>
            </a:r>
          </a:p>
          <a:p>
            <a:pPr marL="171450" indent="-171450">
              <a:buFont typeface="Arial" pitchFamily="34" charset="0"/>
              <a:buChar char="•"/>
            </a:pPr>
            <a:r>
              <a:rPr lang="en-CA" dirty="0" smtClean="0"/>
              <a:t>Many of these projects are in the early stage. Depending on the results of its evaluation activities or changing market signals, the mix of projects to reach its 2018 goal may change.</a:t>
            </a:r>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144</a:t>
            </a:fld>
            <a:endParaRPr lang="en-CA"/>
          </a:p>
        </p:txBody>
      </p:sp>
    </p:spTree>
    <p:extLst>
      <p:ext uri="{BB962C8B-B14F-4D97-AF65-F5344CB8AC3E}">
        <p14:creationId xmlns:p14="http://schemas.microsoft.com/office/powerpoint/2010/main" val="9431694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bar chart shows</a:t>
            </a:r>
            <a:r>
              <a:rPr lang="en-US" baseline="0" dirty="0" smtClean="0"/>
              <a:t> each of the business segments’ gross margin. </a:t>
            </a:r>
            <a:r>
              <a:rPr lang="en-US" dirty="0" smtClean="0"/>
              <a:t>These</a:t>
            </a:r>
            <a:r>
              <a:rPr lang="en-US" baseline="0" dirty="0" smtClean="0"/>
              <a:t> two pie charts show the proportion of </a:t>
            </a:r>
            <a:r>
              <a:rPr lang="en-US" baseline="0" dirty="0" err="1" smtClean="0"/>
              <a:t>Cameco’s</a:t>
            </a:r>
            <a:r>
              <a:rPr lang="en-US" baseline="0" dirty="0" smtClean="0"/>
              <a:t> three business segments in revenue and gross profit of 2011. </a:t>
            </a:r>
            <a:endParaRPr lang="en-US" dirty="0"/>
          </a:p>
        </p:txBody>
      </p:sp>
      <p:sp>
        <p:nvSpPr>
          <p:cNvPr id="4" name="Slide Number Placeholder 3"/>
          <p:cNvSpPr>
            <a:spLocks noGrp="1"/>
          </p:cNvSpPr>
          <p:nvPr>
            <p:ph type="sldNum" sz="quarter" idx="10"/>
          </p:nvPr>
        </p:nvSpPr>
        <p:spPr/>
        <p:txBody>
          <a:bodyPr/>
          <a:lstStyle/>
          <a:p>
            <a:fld id="{425F0F7F-DB6A-491E-A8E3-BC2E9DAD4C4E}" type="slidenum">
              <a:rPr lang="en-CA" smtClean="0"/>
              <a:t>145</a:t>
            </a:fld>
            <a:endParaRPr lang="en-CA"/>
          </a:p>
        </p:txBody>
      </p:sp>
    </p:spTree>
    <p:extLst>
      <p:ext uri="{BB962C8B-B14F-4D97-AF65-F5344CB8AC3E}">
        <p14:creationId xmlns:p14="http://schemas.microsoft.com/office/powerpoint/2010/main" val="36139749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Uranium production volumes in 2011 were 2% lower</a:t>
            </a:r>
            <a:r>
              <a:rPr lang="en-CA" baseline="0" dirty="0" smtClean="0"/>
              <a:t> than 2010 due to lower production from Smith Ranch-Highland and </a:t>
            </a:r>
            <a:r>
              <a:rPr lang="en-CA" baseline="0" dirty="0" err="1" smtClean="0"/>
              <a:t>Inkai</a:t>
            </a:r>
            <a:r>
              <a:rPr lang="en-CA" baseline="0" dirty="0" smtClean="0"/>
              <a:t>. </a:t>
            </a:r>
          </a:p>
          <a:p>
            <a:r>
              <a:rPr lang="en-CA" baseline="0" dirty="0" smtClean="0"/>
              <a:t>Uranium revenues this year were up 19% compared to 2010, due to an 11% increase in sales volumes and an increase of 7% in the Canadian dollar average realized price. Sales volumes in 2011 were higher than 2010 due to some customers deferring 2010 deliveries under contracts until 2011. </a:t>
            </a:r>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146</a:t>
            </a:fld>
            <a:endParaRPr lang="en-CA"/>
          </a:p>
        </p:txBody>
      </p:sp>
    </p:spTree>
    <p:extLst>
      <p:ext uri="{BB962C8B-B14F-4D97-AF65-F5344CB8AC3E}">
        <p14:creationId xmlns:p14="http://schemas.microsoft.com/office/powerpoint/2010/main" val="28341834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solidFill>
                  <a:srgbClr val="FF0000"/>
                </a:solidFill>
              </a:rPr>
              <a:t>Third</a:t>
            </a:r>
            <a:r>
              <a:rPr lang="en-CA" baseline="0" dirty="0" smtClean="0">
                <a:solidFill>
                  <a:srgbClr val="FF0000"/>
                </a:solidFill>
              </a:rPr>
              <a:t> quarter</a:t>
            </a:r>
          </a:p>
          <a:p>
            <a:r>
              <a:rPr lang="en-CA" dirty="0" smtClean="0"/>
              <a:t>Net earnings increase compared to 2010 were</a:t>
            </a:r>
            <a:r>
              <a:rPr lang="en-CA" baseline="0" dirty="0" smtClean="0"/>
              <a:t> probably impacted by higher mark-to-market gains on foreign exchange derivatives.</a:t>
            </a:r>
          </a:p>
          <a:p>
            <a:r>
              <a:rPr lang="en-CA" baseline="0" dirty="0" err="1" smtClean="0"/>
              <a:t>Cameco</a:t>
            </a:r>
            <a:r>
              <a:rPr lang="en-CA" baseline="0" dirty="0" smtClean="0"/>
              <a:t> uses adjusted net earnings to reflects the matching of the underlying financial performance for the reporting period.</a:t>
            </a:r>
            <a:endParaRPr lang="en-CA" dirty="0" smtClean="0"/>
          </a:p>
          <a:p>
            <a:r>
              <a:rPr lang="en-CA" dirty="0" smtClean="0"/>
              <a:t>Its adjusted</a:t>
            </a:r>
            <a:r>
              <a:rPr lang="en-CA" baseline="0" dirty="0" smtClean="0"/>
              <a:t> net earnings reduced compared to the third quarter of 2011</a:t>
            </a:r>
            <a:r>
              <a:rPr lang="en-CA" dirty="0" smtClean="0"/>
              <a:t> mainly due to: </a:t>
            </a:r>
          </a:p>
          <a:p>
            <a:pPr marL="171450" indent="-171450">
              <a:buFont typeface="Arial" pitchFamily="34" charset="0"/>
              <a:buChar char="•"/>
            </a:pPr>
            <a:r>
              <a:rPr lang="en-CA" dirty="0" smtClean="0"/>
              <a:t>Lower earnings from</a:t>
            </a:r>
            <a:r>
              <a:rPr lang="en-CA" baseline="0" dirty="0" smtClean="0"/>
              <a:t> its uranium business based on lower sales volumes, lower realized prices and higher costs</a:t>
            </a:r>
          </a:p>
          <a:p>
            <a:pPr marL="171450" indent="-171450">
              <a:buFont typeface="Arial" pitchFamily="34" charset="0"/>
              <a:buChar char="•"/>
            </a:pPr>
            <a:r>
              <a:rPr lang="en-CA" baseline="0" dirty="0" smtClean="0"/>
              <a:t>Higher expenditures for exploration and administration</a:t>
            </a:r>
          </a:p>
          <a:p>
            <a:pPr marL="171450" indent="-171450">
              <a:buFont typeface="Arial" pitchFamily="34" charset="0"/>
              <a:buChar char="•"/>
            </a:pPr>
            <a:r>
              <a:rPr lang="en-CA" baseline="0" dirty="0" smtClean="0"/>
              <a:t>Partially offset by higher earnings from its electricity business due to an increase in sales and lower costs </a:t>
            </a:r>
          </a:p>
          <a:p>
            <a:pPr marL="0" indent="0">
              <a:buFont typeface="Arial" pitchFamily="34" charset="0"/>
              <a:buNone/>
            </a:pPr>
            <a:r>
              <a:rPr lang="en-CA" baseline="0" dirty="0" smtClean="0"/>
              <a:t>Nine months</a:t>
            </a:r>
          </a:p>
          <a:p>
            <a:pPr marL="0" indent="0">
              <a:buFont typeface="Arial" pitchFamily="34" charset="0"/>
              <a:buNone/>
            </a:pPr>
            <a:r>
              <a:rPr lang="en-CA" baseline="0" dirty="0" smtClean="0"/>
              <a:t>The adjusted net earnings change has the same reasons as three months financial results, there is another reason is that a $30 million (US) contract termination charge</a:t>
            </a:r>
          </a:p>
          <a:p>
            <a:pPr marL="0" indent="0">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147</a:t>
            </a:fld>
            <a:endParaRPr lang="en-CA"/>
          </a:p>
        </p:txBody>
      </p:sp>
    </p:spTree>
    <p:extLst>
      <p:ext uri="{BB962C8B-B14F-4D97-AF65-F5344CB8AC3E}">
        <p14:creationId xmlns:p14="http://schemas.microsoft.com/office/powerpoint/2010/main" val="7688872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outlook reflects the growth expenditures necessary</a:t>
            </a:r>
            <a:r>
              <a:rPr lang="en-CA" baseline="0" dirty="0" smtClean="0"/>
              <a:t> to help </a:t>
            </a:r>
            <a:r>
              <a:rPr lang="en-CA" baseline="0" dirty="0" err="1" smtClean="0"/>
              <a:t>Cameco</a:t>
            </a:r>
            <a:r>
              <a:rPr lang="en-CA" baseline="0" dirty="0" smtClean="0"/>
              <a:t> achieve its strategy.</a:t>
            </a:r>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148</a:t>
            </a:fld>
            <a:endParaRPr lang="en-CA"/>
          </a:p>
        </p:txBody>
      </p:sp>
    </p:spTree>
    <p:extLst>
      <p:ext uri="{BB962C8B-B14F-4D97-AF65-F5344CB8AC3E}">
        <p14:creationId xmlns:p14="http://schemas.microsoft.com/office/powerpoint/2010/main" val="9928070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Long-term debt</a:t>
            </a:r>
            <a:r>
              <a:rPr lang="en-CA" baseline="0" dirty="0" smtClean="0"/>
              <a:t> obligations increase the risk of default but also prove the company is in a strong expanding plan.</a:t>
            </a:r>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150</a:t>
            </a:fld>
            <a:endParaRPr lang="en-CA"/>
          </a:p>
        </p:txBody>
      </p:sp>
    </p:spTree>
    <p:extLst>
      <p:ext uri="{BB962C8B-B14F-4D97-AF65-F5344CB8AC3E}">
        <p14:creationId xmlns:p14="http://schemas.microsoft.com/office/powerpoint/2010/main" val="7946155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Bar</a:t>
            </a:r>
            <a:r>
              <a:rPr lang="en-CA" baseline="0" dirty="0" smtClean="0"/>
              <a:t> chart of </a:t>
            </a:r>
            <a:r>
              <a:rPr lang="en-CA" baseline="0" smtClean="0"/>
              <a:t>dividends paied </a:t>
            </a:r>
            <a:r>
              <a:rPr lang="en-CA" baseline="0" dirty="0" smtClean="0"/>
              <a:t>out per year from 2001-2012</a:t>
            </a:r>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151</a:t>
            </a:fld>
            <a:endParaRPr lang="en-CA"/>
          </a:p>
        </p:txBody>
      </p:sp>
    </p:spTree>
    <p:extLst>
      <p:ext uri="{BB962C8B-B14F-4D97-AF65-F5344CB8AC3E}">
        <p14:creationId xmlns:p14="http://schemas.microsoft.com/office/powerpoint/2010/main" val="3401022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152</a:t>
            </a:fld>
            <a:endParaRPr lang="en-CA"/>
          </a:p>
        </p:txBody>
      </p:sp>
    </p:spTree>
    <p:extLst>
      <p:ext uri="{BB962C8B-B14F-4D97-AF65-F5344CB8AC3E}">
        <p14:creationId xmlns:p14="http://schemas.microsoft.com/office/powerpoint/2010/main" val="387382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lnSpcReduction="10000"/>
          </a:bodyPr>
          <a:lstStyle/>
          <a:p>
            <a:pPr lvl="1"/>
            <a:r>
              <a:rPr lang="en-US" altLang="zh-CN" sz="2400" b="1" dirty="0" smtClean="0"/>
              <a:t>A </a:t>
            </a:r>
            <a:r>
              <a:rPr lang="en-US" altLang="zh-CN" sz="2400" b="1" i="1" dirty="0" smtClean="0"/>
              <a:t>Proven Ore Reserve</a:t>
            </a:r>
            <a:r>
              <a:rPr lang="en-US" altLang="zh-CN" sz="2400" b="1" dirty="0" smtClean="0"/>
              <a:t> </a:t>
            </a:r>
            <a:r>
              <a:rPr lang="en-US" altLang="zh-CN" sz="2400" dirty="0" smtClean="0"/>
              <a:t>is the part of Measured resources that can be mined in an economically viable fashion. It includes diluting materials and allowances for losses which occur when the material is mined.</a:t>
            </a:r>
          </a:p>
          <a:p>
            <a:pPr lvl="1"/>
            <a:r>
              <a:rPr lang="en-US" altLang="zh-CN" sz="2400" dirty="0" smtClean="0"/>
              <a:t>A Proven Ore Reserve represents the highest confidence category of reserve estimate. The style of mineralization or other factors could mean that Proven Ore Reserves are not achievable in some deposits</a:t>
            </a:r>
            <a:endParaRPr lang="zh-CN" altLang="en-US" sz="2400" dirty="0" smtClean="0"/>
          </a:p>
          <a:p>
            <a:endParaRPr lang="en-CA" dirty="0"/>
          </a:p>
        </p:txBody>
      </p:sp>
      <p:sp>
        <p:nvSpPr>
          <p:cNvPr id="4" name="灯片编号占位符 3"/>
          <p:cNvSpPr>
            <a:spLocks noGrp="1"/>
          </p:cNvSpPr>
          <p:nvPr>
            <p:ph type="sldNum" sz="quarter" idx="10"/>
          </p:nvPr>
        </p:nvSpPr>
        <p:spPr/>
        <p:txBody>
          <a:bodyPr/>
          <a:lstStyle/>
          <a:p>
            <a:fld id="{425F0F7F-DB6A-491E-A8E3-BC2E9DAD4C4E}" type="slidenum">
              <a:rPr lang="en-CA" smtClean="0"/>
              <a:pPr/>
              <a:t>19</a:t>
            </a:fld>
            <a:endParaRPr lang="en-CA"/>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smtClean="0"/>
              <a:t>Cameco</a:t>
            </a:r>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153</a:t>
            </a:fld>
            <a:endParaRPr lang="en-CA"/>
          </a:p>
        </p:txBody>
      </p:sp>
    </p:spTree>
    <p:extLst>
      <p:ext uri="{BB962C8B-B14F-4D97-AF65-F5344CB8AC3E}">
        <p14:creationId xmlns:p14="http://schemas.microsoft.com/office/powerpoint/2010/main" val="38157165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Strategy</a:t>
            </a:r>
          </a:p>
          <a:p>
            <a:pPr marL="171450" indent="-171450">
              <a:buFont typeface="Arial" pitchFamily="34" charset="0"/>
              <a:buChar char="•"/>
            </a:pPr>
            <a:r>
              <a:rPr lang="en-CA" sz="1200" b="0" i="0" kern="1200" dirty="0" err="1" smtClean="0">
                <a:solidFill>
                  <a:schemeClr val="tx1"/>
                </a:solidFill>
                <a:effectLst/>
                <a:latin typeface="+mn-lt"/>
                <a:ea typeface="+mn-ea"/>
                <a:cs typeface="+mn-cs"/>
              </a:rPr>
              <a:t>Cameco's</a:t>
            </a:r>
            <a:r>
              <a:rPr lang="en-CA" sz="1200" b="0" i="0" kern="1200" dirty="0" smtClean="0">
                <a:solidFill>
                  <a:schemeClr val="tx1"/>
                </a:solidFill>
                <a:effectLst/>
                <a:latin typeface="+mn-lt"/>
                <a:ea typeface="+mn-ea"/>
                <a:cs typeface="+mn-cs"/>
              </a:rPr>
              <a:t> uranium exploration strategy is designed to leverage its industry leadership and financial strength to expand and diversify its base of quality assets.</a:t>
            </a:r>
          </a:p>
          <a:p>
            <a:pPr marL="171450" indent="-171450">
              <a:buFont typeface="Arial" pitchFamily="34" charset="0"/>
              <a:buChar char="•"/>
            </a:pPr>
            <a:r>
              <a:rPr lang="en-CA" sz="1200" b="0" i="0" kern="1200" dirty="0" err="1" smtClean="0">
                <a:solidFill>
                  <a:schemeClr val="tx1"/>
                </a:solidFill>
                <a:effectLst/>
                <a:latin typeface="+mn-lt"/>
                <a:ea typeface="+mn-ea"/>
                <a:cs typeface="+mn-cs"/>
              </a:rPr>
              <a:t>Cameco</a:t>
            </a:r>
            <a:r>
              <a:rPr lang="en-CA" sz="1200" b="0" i="0" kern="1200" dirty="0" smtClean="0">
                <a:solidFill>
                  <a:schemeClr val="tx1"/>
                </a:solidFill>
                <a:effectLst/>
                <a:latin typeface="+mn-lt"/>
                <a:ea typeface="+mn-ea"/>
                <a:cs typeface="+mn-cs"/>
              </a:rPr>
              <a:t> has maintained an active exploration program through uranium market cycles preserving its knowledge base. Since 1988 </a:t>
            </a:r>
            <a:r>
              <a:rPr lang="en-CA" sz="1200" b="0" i="0" kern="1200" dirty="0" err="1" smtClean="0">
                <a:solidFill>
                  <a:schemeClr val="tx1"/>
                </a:solidFill>
                <a:effectLst/>
                <a:latin typeface="+mn-lt"/>
                <a:ea typeface="+mn-ea"/>
                <a:cs typeface="+mn-cs"/>
              </a:rPr>
              <a:t>Cameco</a:t>
            </a:r>
            <a:r>
              <a:rPr lang="en-CA" sz="1200" b="0" i="0" kern="1200" dirty="0" smtClean="0">
                <a:solidFill>
                  <a:schemeClr val="tx1"/>
                </a:solidFill>
                <a:effectLst/>
                <a:latin typeface="+mn-lt"/>
                <a:ea typeface="+mn-ea"/>
                <a:cs typeface="+mn-cs"/>
              </a:rPr>
              <a:t> has</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assembled about 4.8 million hectares of </a:t>
            </a:r>
            <a:r>
              <a:rPr lang="en-CA" sz="1200" b="0" i="0" kern="1200" dirty="0" err="1" smtClean="0">
                <a:solidFill>
                  <a:schemeClr val="tx1"/>
                </a:solidFill>
                <a:effectLst/>
                <a:latin typeface="+mn-lt"/>
                <a:ea typeface="+mn-ea"/>
                <a:cs typeface="+mn-cs"/>
              </a:rPr>
              <a:t>Cameco</a:t>
            </a:r>
            <a:r>
              <a:rPr lang="en-CA" sz="1200" b="0" i="0" kern="1200" dirty="0" smtClean="0">
                <a:solidFill>
                  <a:schemeClr val="tx1"/>
                </a:solidFill>
                <a:effectLst/>
                <a:latin typeface="+mn-lt"/>
                <a:ea typeface="+mn-ea"/>
                <a:cs typeface="+mn-cs"/>
              </a:rPr>
              <a:t> and partner-operated lands in the world's most prospective areas for uranium including the Athabasca Basin where</a:t>
            </a:r>
            <a:r>
              <a:rPr lang="en-CA" sz="1200" b="0" i="0" kern="1200" baseline="0" dirty="0" smtClean="0">
                <a:solidFill>
                  <a:schemeClr val="tx1"/>
                </a:solidFill>
                <a:effectLst/>
                <a:latin typeface="+mn-lt"/>
                <a:ea typeface="+mn-ea"/>
                <a:cs typeface="+mn-cs"/>
              </a:rPr>
              <a:t> </a:t>
            </a:r>
            <a:r>
              <a:rPr lang="en-CA" sz="1200" b="0" i="0" kern="1200" baseline="0" dirty="0" err="1" smtClean="0">
                <a:solidFill>
                  <a:schemeClr val="tx1"/>
                </a:solidFill>
                <a:effectLst/>
                <a:latin typeface="+mn-lt"/>
                <a:ea typeface="+mn-ea"/>
                <a:cs typeface="+mn-cs"/>
              </a:rPr>
              <a:t>Cameco</a:t>
            </a:r>
            <a:r>
              <a:rPr lang="en-CA" sz="1200" b="0" i="0" kern="1200" dirty="0" smtClean="0">
                <a:solidFill>
                  <a:schemeClr val="tx1"/>
                </a:solidFill>
                <a:effectLst/>
                <a:latin typeface="+mn-lt"/>
                <a:ea typeface="+mn-ea"/>
                <a:cs typeface="+mn-cs"/>
              </a:rPr>
              <a:t> holds a dominant land position. Being consistently</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engaged in uranium exploration over the long term allows </a:t>
            </a:r>
            <a:r>
              <a:rPr lang="en-CA" sz="1200" b="0" i="0" kern="1200" dirty="0" err="1" smtClean="0">
                <a:solidFill>
                  <a:schemeClr val="tx1"/>
                </a:solidFill>
                <a:effectLst/>
                <a:latin typeface="+mn-lt"/>
                <a:ea typeface="+mn-ea"/>
                <a:cs typeface="+mn-cs"/>
              </a:rPr>
              <a:t>Cameco</a:t>
            </a:r>
            <a:r>
              <a:rPr lang="en-CA" sz="1200" b="0" i="0" kern="1200" dirty="0" smtClean="0">
                <a:solidFill>
                  <a:schemeClr val="tx1"/>
                </a:solidFill>
                <a:effectLst/>
                <a:latin typeface="+mn-lt"/>
                <a:ea typeface="+mn-ea"/>
                <a:cs typeface="+mn-cs"/>
              </a:rPr>
              <a:t> to preserve knowledge and talent and recognize opportunities.</a:t>
            </a:r>
          </a:p>
          <a:p>
            <a:pPr marL="171450" indent="-171450">
              <a:buFont typeface="Arial" pitchFamily="34" charset="0"/>
              <a:buChar char="•"/>
            </a:pPr>
            <a:r>
              <a:rPr lang="en-CA" sz="1200" b="0" i="0" kern="1200" dirty="0" err="1" smtClean="0">
                <a:solidFill>
                  <a:schemeClr val="tx1"/>
                </a:solidFill>
                <a:effectLst/>
                <a:latin typeface="+mn-lt"/>
                <a:ea typeface="+mn-ea"/>
                <a:cs typeface="+mn-cs"/>
              </a:rPr>
              <a:t>Cameco's</a:t>
            </a:r>
            <a:r>
              <a:rPr lang="en-CA" sz="1200" b="0" i="0" kern="1200" dirty="0" smtClean="0">
                <a:solidFill>
                  <a:schemeClr val="tx1"/>
                </a:solidFill>
                <a:effectLst/>
                <a:latin typeface="+mn-lt"/>
                <a:ea typeface="+mn-ea"/>
                <a:cs typeface="+mn-cs"/>
              </a:rPr>
              <a:t> long-term commitment to uranium, combined with</a:t>
            </a:r>
            <a:r>
              <a:rPr lang="en-CA" sz="1200" b="0" i="0" kern="1200" baseline="0" dirty="0" smtClean="0">
                <a:solidFill>
                  <a:schemeClr val="tx1"/>
                </a:solidFill>
                <a:effectLst/>
                <a:latin typeface="+mn-lt"/>
                <a:ea typeface="+mn-ea"/>
                <a:cs typeface="+mn-cs"/>
              </a:rPr>
              <a:t> </a:t>
            </a:r>
            <a:r>
              <a:rPr lang="en-CA" sz="1200" b="0" i="0" kern="1200" baseline="0" dirty="0" err="1" smtClean="0">
                <a:solidFill>
                  <a:schemeClr val="tx1"/>
                </a:solidFill>
                <a:effectLst/>
                <a:latin typeface="+mn-lt"/>
                <a:ea typeface="+mn-ea"/>
                <a:cs typeface="+mn-cs"/>
              </a:rPr>
              <a:t>company’’s</a:t>
            </a:r>
            <a:r>
              <a:rPr lang="en-CA" sz="1200" b="0" i="0" kern="1200" dirty="0" smtClean="0">
                <a:solidFill>
                  <a:schemeClr val="tx1"/>
                </a:solidFill>
                <a:effectLst/>
                <a:latin typeface="+mn-lt"/>
                <a:ea typeface="+mn-ea"/>
                <a:cs typeface="+mn-cs"/>
              </a:rPr>
              <a:t> record for sustainability, financial strength, and in-house geological and mining expertise, makes itself a partner of choice for juniors as well as larger players. Through partnerships and conditional equity investments </a:t>
            </a:r>
            <a:r>
              <a:rPr lang="en-CA" sz="1200" b="0" i="0" kern="1200" dirty="0" err="1" smtClean="0">
                <a:solidFill>
                  <a:schemeClr val="tx1"/>
                </a:solidFill>
                <a:effectLst/>
                <a:latin typeface="+mn-lt"/>
                <a:ea typeface="+mn-ea"/>
                <a:cs typeface="+mn-cs"/>
              </a:rPr>
              <a:t>Cameco</a:t>
            </a:r>
            <a:r>
              <a:rPr lang="en-CA" sz="1200" b="0" i="0" kern="1200" dirty="0" smtClean="0">
                <a:solidFill>
                  <a:schemeClr val="tx1"/>
                </a:solidFill>
                <a:effectLst/>
                <a:latin typeface="+mn-lt"/>
                <a:ea typeface="+mn-ea"/>
                <a:cs typeface="+mn-cs"/>
              </a:rPr>
              <a:t> seeks to expand the reach of the technical and financial resources it</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commits to exploration. The</a:t>
            </a:r>
            <a:r>
              <a:rPr lang="en-CA" sz="1200" b="0" i="0" kern="1200" baseline="0" dirty="0" smtClean="0">
                <a:solidFill>
                  <a:schemeClr val="tx1"/>
                </a:solidFill>
                <a:effectLst/>
                <a:latin typeface="+mn-lt"/>
                <a:ea typeface="+mn-ea"/>
                <a:cs typeface="+mn-cs"/>
              </a:rPr>
              <a:t> company</a:t>
            </a:r>
            <a:r>
              <a:rPr lang="en-CA" sz="1200" b="0" i="0" kern="1200" dirty="0" smtClean="0">
                <a:solidFill>
                  <a:schemeClr val="tx1"/>
                </a:solidFill>
                <a:effectLst/>
                <a:latin typeface="+mn-lt"/>
                <a:ea typeface="+mn-ea"/>
                <a:cs typeface="+mn-cs"/>
              </a:rPr>
              <a:t> has forged relationships with numerous companies large and small and have entered into joint ventures and strategic alliances with rights to obtain majority ownership in and develop significant discoveries.</a:t>
            </a:r>
          </a:p>
          <a:p>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154</a:t>
            </a:fld>
            <a:endParaRPr lang="en-CA"/>
          </a:p>
        </p:txBody>
      </p:sp>
    </p:spTree>
    <p:extLst>
      <p:ext uri="{BB962C8B-B14F-4D97-AF65-F5344CB8AC3E}">
        <p14:creationId xmlns:p14="http://schemas.microsoft.com/office/powerpoint/2010/main" val="35199089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155</a:t>
            </a:fld>
            <a:endParaRPr lang="en-CA"/>
          </a:p>
        </p:txBody>
      </p:sp>
    </p:spTree>
    <p:extLst>
      <p:ext uri="{BB962C8B-B14F-4D97-AF65-F5344CB8AC3E}">
        <p14:creationId xmlns:p14="http://schemas.microsoft.com/office/powerpoint/2010/main" val="37377400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157</a:t>
            </a:fld>
            <a:endParaRPr lang="en-CA"/>
          </a:p>
        </p:txBody>
      </p:sp>
    </p:spTree>
    <p:extLst>
      <p:ext uri="{BB962C8B-B14F-4D97-AF65-F5344CB8AC3E}">
        <p14:creationId xmlns:p14="http://schemas.microsoft.com/office/powerpoint/2010/main" val="24504589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158</a:t>
            </a:fld>
            <a:endParaRPr lang="en-CA"/>
          </a:p>
        </p:txBody>
      </p:sp>
    </p:spTree>
    <p:extLst>
      <p:ext uri="{BB962C8B-B14F-4D97-AF65-F5344CB8AC3E}">
        <p14:creationId xmlns:p14="http://schemas.microsoft.com/office/powerpoint/2010/main" val="4384056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smtClean="0">
                <a:solidFill>
                  <a:schemeClr val="tx1"/>
                </a:solidFill>
              </a:rPr>
              <a:t>Current exploration is focused</a:t>
            </a:r>
            <a:r>
              <a:rPr lang="en-CA" sz="1200" baseline="0" dirty="0" smtClean="0">
                <a:solidFill>
                  <a:schemeClr val="tx1"/>
                </a:solidFill>
              </a:rPr>
              <a:t> in the southern portion of the two claims</a:t>
            </a:r>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159</a:t>
            </a:fld>
            <a:endParaRPr lang="en-CA"/>
          </a:p>
        </p:txBody>
      </p:sp>
    </p:spTree>
    <p:extLst>
      <p:ext uri="{BB962C8B-B14F-4D97-AF65-F5344CB8AC3E}">
        <p14:creationId xmlns:p14="http://schemas.microsoft.com/office/powerpoint/2010/main" val="23898108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167</a:t>
            </a:fld>
            <a:endParaRPr lang="en-CA"/>
          </a:p>
        </p:txBody>
      </p:sp>
    </p:spTree>
    <p:extLst>
      <p:ext uri="{BB962C8B-B14F-4D97-AF65-F5344CB8AC3E}">
        <p14:creationId xmlns:p14="http://schemas.microsoft.com/office/powerpoint/2010/main" val="41818630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169</a:t>
            </a:fld>
            <a:endParaRPr lang="en-CA"/>
          </a:p>
        </p:txBody>
      </p:sp>
    </p:spTree>
    <p:extLst>
      <p:ext uri="{BB962C8B-B14F-4D97-AF65-F5344CB8AC3E}">
        <p14:creationId xmlns:p14="http://schemas.microsoft.com/office/powerpoint/2010/main" val="10313052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McArthur</a:t>
            </a:r>
            <a:r>
              <a:rPr lang="en-CA" baseline="0" dirty="0" smtClean="0"/>
              <a:t> river currently has four zones with delineated mineral reserves (zones 1 to 4).</a:t>
            </a:r>
          </a:p>
          <a:p>
            <a:r>
              <a:rPr lang="en-CA" baseline="0" dirty="0" smtClean="0"/>
              <a:t>Parts of zone 1, 2, 3 and 4 also have mineral </a:t>
            </a:r>
            <a:r>
              <a:rPr lang="en-CA" baseline="0" dirty="0" err="1" smtClean="0"/>
              <a:t>resouces</a:t>
            </a:r>
            <a:r>
              <a:rPr lang="en-CA" baseline="0" dirty="0" smtClean="0"/>
              <a:t>. In </a:t>
            </a:r>
            <a:r>
              <a:rPr lang="en-CA" baseline="0" dirty="0" err="1" smtClean="0"/>
              <a:t>addtion</a:t>
            </a:r>
            <a:r>
              <a:rPr lang="en-CA" baseline="0" dirty="0" smtClean="0"/>
              <a:t> zones A and B to the north contain mineral sources. </a:t>
            </a:r>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pPr/>
              <a:t>170</a:t>
            </a:fld>
            <a:endParaRPr lang="en-CA"/>
          </a:p>
        </p:txBody>
      </p:sp>
    </p:spTree>
    <p:extLst>
      <p:ext uri="{BB962C8B-B14F-4D97-AF65-F5344CB8AC3E}">
        <p14:creationId xmlns:p14="http://schemas.microsoft.com/office/powerpoint/2010/main" val="29975896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171</a:t>
            </a:fld>
            <a:endParaRPr lang="en-CA"/>
          </a:p>
        </p:txBody>
      </p:sp>
    </p:spTree>
    <p:extLst>
      <p:ext uri="{BB962C8B-B14F-4D97-AF65-F5344CB8AC3E}">
        <p14:creationId xmlns:p14="http://schemas.microsoft.com/office/powerpoint/2010/main" val="3083848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 Inferred Mineral Resource is that part of a Mineral Resource for which tonnage, grade and mineral content (quantity and grade or quality in the CIM Standards) can be</a:t>
            </a:r>
            <a:r>
              <a:rPr lang="en-CA" baseline="0" dirty="0" smtClean="0"/>
              <a:t> </a:t>
            </a:r>
            <a:r>
              <a:rPr lang="en-CA" dirty="0" smtClean="0"/>
              <a:t>estimated based</a:t>
            </a:r>
            <a:r>
              <a:rPr lang="en-CA" baseline="0" dirty="0" smtClean="0"/>
              <a:t> </a:t>
            </a:r>
            <a:r>
              <a:rPr lang="en-CA" dirty="0" smtClean="0"/>
              <a:t>on geological evidence and assumed, but not verified, geological and/or grade continuity.  In Canada, this assumption must also be reasonable.  The information on which the estimates are based, may be limited or of uncertain quality and reliability.  It has a lower level of confidence than that applying to an Indicated Mineral Resource.  Due to the uncertainty attached to Inferred Mineral Resources, it cannot be assumed that all or a portion of such resource will be upgraded to an Indicated or Measured Mineral Resource as a result of more exploration. </a:t>
            </a:r>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pPr/>
              <a:t>20</a:t>
            </a:fld>
            <a:endParaRPr lang="en-CA"/>
          </a:p>
        </p:txBody>
      </p:sp>
    </p:spTree>
    <p:extLst>
      <p:ext uri="{BB962C8B-B14F-4D97-AF65-F5344CB8AC3E}">
        <p14:creationId xmlns:p14="http://schemas.microsoft.com/office/powerpoint/2010/main" val="35279801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2011:</a:t>
            </a:r>
          </a:p>
          <a:p>
            <a:r>
              <a:rPr lang="en-CA" dirty="0" err="1" smtClean="0"/>
              <a:t>Cameco</a:t>
            </a:r>
            <a:endParaRPr lang="en-CA" dirty="0" smtClean="0"/>
          </a:p>
          <a:p>
            <a:pPr marL="171450" indent="-171450">
              <a:buFont typeface="Arial" pitchFamily="34" charset="0"/>
              <a:buChar char="•"/>
            </a:pPr>
            <a:r>
              <a:rPr lang="en-CA" baseline="0" dirty="0" smtClean="0"/>
              <a:t>completed remediation of the underground</a:t>
            </a:r>
          </a:p>
          <a:p>
            <a:pPr marL="171450" indent="-171450">
              <a:buFont typeface="Arial" pitchFamily="34" charset="0"/>
              <a:buChar char="•"/>
            </a:pPr>
            <a:r>
              <a:rPr lang="en-CA" baseline="0" dirty="0" smtClean="0"/>
              <a:t>Resumed underground construction in the south end of the mine</a:t>
            </a:r>
          </a:p>
          <a:p>
            <a:pPr marL="171450" indent="-171450">
              <a:buFont typeface="Arial" pitchFamily="34" charset="0"/>
              <a:buChar char="•"/>
            </a:pPr>
            <a:r>
              <a:rPr lang="en-CA" baseline="0" dirty="0" smtClean="0"/>
              <a:t>Completed the sinking of shaft 2 to the 480 level in early 2012</a:t>
            </a:r>
          </a:p>
          <a:p>
            <a:pPr marL="171450" indent="-171450">
              <a:buFont typeface="Arial" pitchFamily="34" charset="0"/>
              <a:buChar char="•"/>
            </a:pPr>
            <a:r>
              <a:rPr lang="en-CA" baseline="0" dirty="0" smtClean="0"/>
              <a:t>Substantially completed the ore </a:t>
            </a:r>
            <a:r>
              <a:rPr lang="en-CA" baseline="0" dirty="0" err="1" smtClean="0"/>
              <a:t>loadout</a:t>
            </a:r>
            <a:r>
              <a:rPr lang="en-CA" baseline="0" dirty="0" smtClean="0"/>
              <a:t> facility</a:t>
            </a:r>
          </a:p>
          <a:p>
            <a:pPr marL="0" indent="0">
              <a:buFont typeface="Arial" pitchFamily="34" charset="0"/>
              <a:buNone/>
            </a:pPr>
            <a:r>
              <a:rPr lang="en-CA" baseline="0" dirty="0" smtClean="0"/>
              <a:t>In 2012:</a:t>
            </a:r>
          </a:p>
          <a:p>
            <a:pPr marL="0" indent="0">
              <a:buFont typeface="Arial" pitchFamily="34" charset="0"/>
              <a:buNone/>
            </a:pPr>
            <a:r>
              <a:rPr lang="en-CA" baseline="0" dirty="0" err="1" smtClean="0"/>
              <a:t>Cameco</a:t>
            </a:r>
            <a:endParaRPr lang="en-CA" baseline="0" dirty="0" smtClean="0"/>
          </a:p>
          <a:p>
            <a:pPr marL="171450" indent="-171450">
              <a:buFont typeface="Arial" pitchFamily="34" charset="0"/>
              <a:buChar char="•"/>
            </a:pPr>
            <a:r>
              <a:rPr lang="en-CA" baseline="0" dirty="0" smtClean="0"/>
              <a:t>Expects to complete the sinking of shaft 2 to its final depth of 500 metres</a:t>
            </a:r>
          </a:p>
          <a:p>
            <a:pPr marL="171450" indent="-171450">
              <a:buFont typeface="Arial" pitchFamily="34" charset="0"/>
              <a:buChar char="•"/>
            </a:pPr>
            <a:r>
              <a:rPr lang="en-CA" baseline="0" dirty="0" smtClean="0"/>
              <a:t>Begin installing shaft 2 infrastructure, including construction of a concrete ventilation partition, installation of electrical cable, water services, ore slurry pipes and hoist systems</a:t>
            </a:r>
          </a:p>
          <a:p>
            <a:pPr marL="171450" indent="-171450">
              <a:buFont typeface="Arial" pitchFamily="34" charset="0"/>
              <a:buChar char="•"/>
            </a:pPr>
            <a:endParaRPr lang="en-CA" baseline="0" dirty="0" smtClean="0"/>
          </a:p>
        </p:txBody>
      </p:sp>
      <p:sp>
        <p:nvSpPr>
          <p:cNvPr id="4" name="Slide Number Placeholder 3"/>
          <p:cNvSpPr>
            <a:spLocks noGrp="1"/>
          </p:cNvSpPr>
          <p:nvPr>
            <p:ph type="sldNum" sz="quarter" idx="10"/>
          </p:nvPr>
        </p:nvSpPr>
        <p:spPr/>
        <p:txBody>
          <a:bodyPr/>
          <a:lstStyle/>
          <a:p>
            <a:fld id="{425F0F7F-DB6A-491E-A8E3-BC2E9DAD4C4E}" type="slidenum">
              <a:rPr lang="en-CA" smtClean="0"/>
              <a:pPr/>
              <a:t>172</a:t>
            </a:fld>
            <a:endParaRPr lang="en-CA"/>
          </a:p>
        </p:txBody>
      </p:sp>
    </p:spTree>
    <p:extLst>
      <p:ext uri="{BB962C8B-B14F-4D97-AF65-F5344CB8AC3E}">
        <p14:creationId xmlns:p14="http://schemas.microsoft.com/office/powerpoint/2010/main" val="4210431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 </a:t>
            </a:r>
            <a:r>
              <a:rPr lang="en-CA" sz="1200" b="0" i="0" kern="1200" dirty="0" err="1" smtClean="0">
                <a:solidFill>
                  <a:schemeClr val="tx1"/>
                </a:solidFill>
                <a:effectLst/>
                <a:latin typeface="+mn-lt"/>
                <a:ea typeface="+mn-ea"/>
                <a:cs typeface="+mn-cs"/>
              </a:rPr>
              <a:t>Candu</a:t>
            </a:r>
            <a:r>
              <a:rPr lang="en-CA" sz="1200" b="0" i="0" kern="1200" baseline="0" smtClean="0">
                <a:solidFill>
                  <a:schemeClr val="tx1"/>
                </a:solidFill>
                <a:effectLst/>
                <a:latin typeface="+mn-lt"/>
                <a:ea typeface="+mn-ea"/>
                <a:cs typeface="+mn-cs"/>
              </a:rPr>
              <a:t> </a:t>
            </a:r>
            <a:r>
              <a:rPr lang="en-CA" sz="1200" b="0" i="0" kern="1200" smtClean="0">
                <a:solidFill>
                  <a:schemeClr val="tx1"/>
                </a:solidFill>
                <a:effectLst/>
                <a:latin typeface="+mn-lt"/>
                <a:ea typeface="+mn-ea"/>
                <a:cs typeface="+mn-cs"/>
              </a:rPr>
              <a:t>reactor </a:t>
            </a:r>
            <a:r>
              <a:rPr lang="en-CA" sz="1200" b="0" i="0" kern="1200" dirty="0" smtClean="0">
                <a:solidFill>
                  <a:schemeClr val="tx1"/>
                </a:solidFill>
                <a:effectLst/>
                <a:latin typeface="+mn-lt"/>
                <a:ea typeface="+mn-ea"/>
                <a:cs typeface="+mn-cs"/>
              </a:rPr>
              <a:t>is a Canadian-invented, </a:t>
            </a:r>
            <a:r>
              <a:rPr lang="en-CA" sz="1200" b="0" i="0" u="none" strike="noStrike" kern="1200" dirty="0" smtClean="0">
                <a:solidFill>
                  <a:schemeClr val="tx1"/>
                </a:solidFill>
                <a:effectLst/>
                <a:latin typeface="+mn-lt"/>
                <a:ea typeface="+mn-ea"/>
                <a:cs typeface="+mn-cs"/>
                <a:hlinkClick r:id="rId3" tooltip="Pressurized heavy water reactor"/>
              </a:rPr>
              <a:t>pressurized heavy water reactor</a:t>
            </a:r>
            <a:r>
              <a:rPr lang="en-CA" sz="1200" b="0" i="0"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181</a:t>
            </a:fld>
            <a:endParaRPr lang="en-CA"/>
          </a:p>
        </p:txBody>
      </p:sp>
    </p:spTree>
    <p:extLst>
      <p:ext uri="{BB962C8B-B14F-4D97-AF65-F5344CB8AC3E}">
        <p14:creationId xmlns:p14="http://schemas.microsoft.com/office/powerpoint/2010/main" val="19497685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err="1" smtClean="0"/>
              <a:t>Nukem</a:t>
            </a:r>
            <a:r>
              <a:rPr lang="en-CA" dirty="0" smtClean="0"/>
              <a:t> Energy a </a:t>
            </a:r>
            <a:r>
              <a:rPr lang="en-CA" dirty="0" err="1" smtClean="0"/>
              <a:t>german</a:t>
            </a:r>
            <a:r>
              <a:rPr lang="en-CA" dirty="0" smtClean="0"/>
              <a:t> company</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effectLst/>
                <a:latin typeface="+mn-lt"/>
                <a:ea typeface="+mn-ea"/>
                <a:cs typeface="+mn-cs"/>
              </a:rPr>
              <a:t>Since the 1970s, </a:t>
            </a:r>
            <a:r>
              <a:rPr lang="en-CA" sz="1200" b="0" i="0" kern="1200" dirty="0" err="1" smtClean="0">
                <a:solidFill>
                  <a:schemeClr val="tx1"/>
                </a:solidFill>
                <a:effectLst/>
                <a:latin typeface="+mn-lt"/>
                <a:ea typeface="+mn-ea"/>
                <a:cs typeface="+mn-cs"/>
              </a:rPr>
              <a:t>Nukem</a:t>
            </a:r>
            <a:r>
              <a:rPr lang="en-CA" sz="1200" b="0" i="0" kern="1200" dirty="0" smtClean="0">
                <a:solidFill>
                  <a:schemeClr val="tx1"/>
                </a:solidFill>
                <a:effectLst/>
                <a:latin typeface="+mn-lt"/>
                <a:ea typeface="+mn-ea"/>
                <a:cs typeface="+mn-cs"/>
              </a:rPr>
              <a:t> has transitioned from playing a modest role in uranium brokerage to becoming one of the world's largest intermediaries in the international nuclear fuel market.</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The company markets nuclear fuel components to utilities in North and South America, Western Europe and the Far East.</a:t>
            </a:r>
            <a:endParaRPr lang="en-CA" dirty="0"/>
          </a:p>
        </p:txBody>
      </p:sp>
      <p:sp>
        <p:nvSpPr>
          <p:cNvPr id="4" name="Slide Number Placeholder 3"/>
          <p:cNvSpPr>
            <a:spLocks noGrp="1"/>
          </p:cNvSpPr>
          <p:nvPr>
            <p:ph type="sldNum" sz="quarter" idx="10"/>
          </p:nvPr>
        </p:nvSpPr>
        <p:spPr/>
        <p:txBody>
          <a:bodyPr/>
          <a:lstStyle/>
          <a:p>
            <a:fld id="{425F0F7F-DB6A-491E-A8E3-BC2E9DAD4C4E}" type="slidenum">
              <a:rPr lang="en-CA" smtClean="0"/>
              <a:t>184</a:t>
            </a:fld>
            <a:endParaRPr lang="en-CA"/>
          </a:p>
        </p:txBody>
      </p:sp>
    </p:spTree>
    <p:extLst>
      <p:ext uri="{BB962C8B-B14F-4D97-AF65-F5344CB8AC3E}">
        <p14:creationId xmlns:p14="http://schemas.microsoft.com/office/powerpoint/2010/main" val="41079956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5F0F7F-DB6A-491E-A8E3-BC2E9DAD4C4E}" type="slidenum">
              <a:rPr lang="en-CA" smtClean="0"/>
              <a:t>188</a:t>
            </a:fld>
            <a:endParaRPr lang="en-CA"/>
          </a:p>
        </p:txBody>
      </p:sp>
    </p:spTree>
    <p:extLst>
      <p:ext uri="{BB962C8B-B14F-4D97-AF65-F5344CB8AC3E}">
        <p14:creationId xmlns:p14="http://schemas.microsoft.com/office/powerpoint/2010/main" val="35015555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smtClean="0">
                <a:latin typeface="Calibri" pitchFamily="34" charset="0"/>
                <a:cs typeface="Calibri" pitchFamily="34" charset="0"/>
              </a:rPr>
              <a:t>Red Dog is located in northwest Alaska and is one of the world’s largest zinc mines. Red Dog’s gross profit before depreciation and amortization was $547 million, compared with $571 million in 2010. The lower 2011 gross profit was mainly due to lower metal prices and lower sales volumes as a result of the timing of shipments. In 2011, zinc production at Red Dog was 572,200 tonnes compared to 538,000 tonnes in 2010. This was due to record mill throughput. Lead production in 2011 was 84,000 tonnes compared to 109,900 in 2010 due to lower ore grades and lower recoveries from near-surface weathered ore from the </a:t>
            </a:r>
            <a:r>
              <a:rPr lang="en-CA" sz="1200" dirty="0" err="1" smtClean="0">
                <a:latin typeface="Calibri" pitchFamily="34" charset="0"/>
                <a:cs typeface="Calibri" pitchFamily="34" charset="0"/>
              </a:rPr>
              <a:t>Aqqaluk</a:t>
            </a:r>
            <a:r>
              <a:rPr lang="en-CA" sz="1200" dirty="0" smtClean="0">
                <a:latin typeface="Calibri" pitchFamily="34" charset="0"/>
                <a:cs typeface="Calibri" pitchFamily="34" charset="0"/>
              </a:rPr>
              <a:t> pit. 2012 production is expected to be in the range of 525,000 to 545,000 tonnes of zinc contained in concentrate and approximately 70,000 tonnes of lead contained in concentrate.</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Trail Operations in B.C. is one of the world’s largest fully integrated zinc and lead smelting and refining complexes. It has a two-thirds interest in the </a:t>
            </a:r>
            <a:r>
              <a:rPr lang="en-CA" dirty="0" err="1" smtClean="0"/>
              <a:t>Waneta</a:t>
            </a:r>
            <a:r>
              <a:rPr lang="en-CA" dirty="0" smtClean="0"/>
              <a:t> hydroelectric dam as well as ownership of the related transmission system. The </a:t>
            </a:r>
            <a:r>
              <a:rPr lang="en-CA" dirty="0" err="1" smtClean="0"/>
              <a:t>Waneta</a:t>
            </a:r>
            <a:r>
              <a:rPr lang="en-CA" dirty="0" smtClean="0"/>
              <a:t> Dam provides low-cost, clean, renewable power to the metallurgical operations. Trail Operations contributed $256 million to gross profits before depreciation and amortization in 2011, compared with $155 million in 2010. The increase in gross profit was due primarily to higher prices for silver and higher production and sales volumes of zinc, lead and silver. Refined zinc production totalled 291,200 tonnes in 2011, compared with 278,300 tonnes the previous year. This increase is due, in part, to improved performance of the zinc electrolytic plant.</a:t>
            </a:r>
            <a:endParaRPr lang="en-US" b="1" dirty="0" smtClean="0"/>
          </a:p>
          <a:p>
            <a:endParaRPr lang="en-US" dirty="0"/>
          </a:p>
        </p:txBody>
      </p:sp>
      <p:sp>
        <p:nvSpPr>
          <p:cNvPr id="4" name="Slide Number Placeholder 3"/>
          <p:cNvSpPr>
            <a:spLocks noGrp="1"/>
          </p:cNvSpPr>
          <p:nvPr>
            <p:ph type="sldNum" sz="quarter" idx="10"/>
          </p:nvPr>
        </p:nvSpPr>
        <p:spPr/>
        <p:txBody>
          <a:bodyPr/>
          <a:lstStyle/>
          <a:p>
            <a:fld id="{6DC7B24C-4E81-42FB-9135-98A4B35D593B}" type="slidenum">
              <a:rPr lang="en-US" smtClean="0"/>
              <a:t>219</a:t>
            </a:fld>
            <a:endParaRPr lang="en-US"/>
          </a:p>
        </p:txBody>
      </p:sp>
    </p:spTree>
    <p:extLst>
      <p:ext uri="{BB962C8B-B14F-4D97-AF65-F5344CB8AC3E}">
        <p14:creationId xmlns:p14="http://schemas.microsoft.com/office/powerpoint/2010/main" val="4071209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http://www.cbo.gov/publication/43694</a:t>
            </a:r>
            <a:endParaRPr lang="en-US" dirty="0"/>
          </a:p>
        </p:txBody>
      </p:sp>
      <p:sp>
        <p:nvSpPr>
          <p:cNvPr id="4" name="Slide Number Placeholder 3"/>
          <p:cNvSpPr>
            <a:spLocks noGrp="1"/>
          </p:cNvSpPr>
          <p:nvPr>
            <p:ph type="sldNum" sz="quarter" idx="10"/>
          </p:nvPr>
        </p:nvSpPr>
        <p:spPr/>
        <p:txBody>
          <a:bodyPr/>
          <a:lstStyle/>
          <a:p>
            <a:fld id="{6DC7B24C-4E81-42FB-9135-98A4B35D593B}" type="slidenum">
              <a:rPr lang="en-US" smtClean="0"/>
              <a:t>231</a:t>
            </a:fld>
            <a:endParaRPr lang="en-US"/>
          </a:p>
        </p:txBody>
      </p:sp>
    </p:spTree>
    <p:extLst>
      <p:ext uri="{BB962C8B-B14F-4D97-AF65-F5344CB8AC3E}">
        <p14:creationId xmlns:p14="http://schemas.microsoft.com/office/powerpoint/2010/main" val="8134768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“The outlook for the world economy has deteriorated,” analysts led by Chief Economist Peter Hooper wrote in the report. “While new policy stimulus from the ECB and US Federal Reserve has underpinned equity and commodity prices in recent weeks, disappointing recoveries in the United States and Japan have left us little choice but to reduce our forecasts for global growth.”</a:t>
            </a:r>
            <a:endParaRPr lang="en-US" dirty="0"/>
          </a:p>
        </p:txBody>
      </p:sp>
      <p:sp>
        <p:nvSpPr>
          <p:cNvPr id="4" name="Slide Number Placeholder 3"/>
          <p:cNvSpPr>
            <a:spLocks noGrp="1"/>
          </p:cNvSpPr>
          <p:nvPr>
            <p:ph type="sldNum" sz="quarter" idx="10"/>
          </p:nvPr>
        </p:nvSpPr>
        <p:spPr/>
        <p:txBody>
          <a:bodyPr/>
          <a:lstStyle/>
          <a:p>
            <a:fld id="{6DC7B24C-4E81-42FB-9135-98A4B35D593B}" type="slidenum">
              <a:rPr lang="en-US" smtClean="0"/>
              <a:t>232</a:t>
            </a:fld>
            <a:endParaRPr lang="en-US"/>
          </a:p>
        </p:txBody>
      </p:sp>
    </p:spTree>
    <p:extLst>
      <p:ext uri="{BB962C8B-B14F-4D97-AF65-F5344CB8AC3E}">
        <p14:creationId xmlns:p14="http://schemas.microsoft.com/office/powerpoint/2010/main" val="31261045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Compared</a:t>
            </a:r>
            <a:r>
              <a:rPr lang="en-CA" baseline="0" dirty="0" smtClean="0"/>
              <a:t> to the other provinces, since 2009, BC has witnessed an increase in expenditure %age from 11% in 2009 to 15% in 2011. As </a:t>
            </a:r>
            <a:r>
              <a:rPr lang="en-CA" baseline="0" dirty="0" err="1" smtClean="0"/>
              <a:t>Teck</a:t>
            </a:r>
            <a:r>
              <a:rPr lang="en-CA" baseline="0" dirty="0" smtClean="0"/>
              <a:t> resources have most of their mining projects currently operating in BC, this is a net positive for the company.</a:t>
            </a:r>
            <a:endParaRPr lang="en-US" dirty="0"/>
          </a:p>
        </p:txBody>
      </p:sp>
      <p:sp>
        <p:nvSpPr>
          <p:cNvPr id="4" name="Slide Number Placeholder 3"/>
          <p:cNvSpPr>
            <a:spLocks noGrp="1"/>
          </p:cNvSpPr>
          <p:nvPr>
            <p:ph type="sldNum" sz="quarter" idx="10"/>
          </p:nvPr>
        </p:nvSpPr>
        <p:spPr/>
        <p:txBody>
          <a:bodyPr/>
          <a:lstStyle/>
          <a:p>
            <a:fld id="{6DC7B24C-4E81-42FB-9135-98A4B35D593B}" type="slidenum">
              <a:rPr lang="en-US" smtClean="0"/>
              <a:t>234</a:t>
            </a:fld>
            <a:endParaRPr lang="en-US"/>
          </a:p>
        </p:txBody>
      </p:sp>
    </p:spTree>
    <p:extLst>
      <p:ext uri="{BB962C8B-B14F-4D97-AF65-F5344CB8AC3E}">
        <p14:creationId xmlns:p14="http://schemas.microsoft.com/office/powerpoint/2010/main" val="14955809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 can be seen from the chart, BC also spends the second most</a:t>
            </a:r>
            <a:r>
              <a:rPr lang="en-CA" baseline="0" dirty="0" smtClean="0"/>
              <a:t> provincially on the extraction of Base metals such as Copper at $107.7 million next only to Ontario that spends $118.6 million</a:t>
            </a:r>
            <a:endParaRPr lang="en-US" dirty="0"/>
          </a:p>
        </p:txBody>
      </p:sp>
      <p:sp>
        <p:nvSpPr>
          <p:cNvPr id="4" name="Slide Number Placeholder 3"/>
          <p:cNvSpPr>
            <a:spLocks noGrp="1"/>
          </p:cNvSpPr>
          <p:nvPr>
            <p:ph type="sldNum" sz="quarter" idx="10"/>
          </p:nvPr>
        </p:nvSpPr>
        <p:spPr/>
        <p:txBody>
          <a:bodyPr/>
          <a:lstStyle/>
          <a:p>
            <a:fld id="{6DC7B24C-4E81-42FB-9135-98A4B35D593B}" type="slidenum">
              <a:rPr lang="en-US" smtClean="0"/>
              <a:t>235</a:t>
            </a:fld>
            <a:endParaRPr lang="en-US"/>
          </a:p>
        </p:txBody>
      </p:sp>
    </p:spTree>
    <p:extLst>
      <p:ext uri="{BB962C8B-B14F-4D97-AF65-F5344CB8AC3E}">
        <p14:creationId xmlns:p14="http://schemas.microsoft.com/office/powerpoint/2010/main" val="35532038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above</a:t>
            </a:r>
            <a:r>
              <a:rPr lang="en-CA" baseline="0" dirty="0" smtClean="0"/>
              <a:t> daily chart of </a:t>
            </a:r>
            <a:r>
              <a:rPr lang="en-CA" baseline="0" dirty="0" err="1" smtClean="0"/>
              <a:t>Teck</a:t>
            </a:r>
            <a:r>
              <a:rPr lang="en-CA" baseline="0" dirty="0" smtClean="0"/>
              <a:t> resources represents the stock performance for the year 2012. The chart shows the stock bottoming out near its Oct 2009 low of around $26 and has been on an uptrend since September.</a:t>
            </a:r>
            <a:endParaRPr lang="en-US" dirty="0"/>
          </a:p>
        </p:txBody>
      </p:sp>
      <p:sp>
        <p:nvSpPr>
          <p:cNvPr id="4" name="Slide Number Placeholder 3"/>
          <p:cNvSpPr>
            <a:spLocks noGrp="1"/>
          </p:cNvSpPr>
          <p:nvPr>
            <p:ph type="sldNum" sz="quarter" idx="10"/>
          </p:nvPr>
        </p:nvSpPr>
        <p:spPr/>
        <p:txBody>
          <a:bodyPr/>
          <a:lstStyle/>
          <a:p>
            <a:fld id="{6DC7B24C-4E81-42FB-9135-98A4B35D593B}" type="slidenum">
              <a:rPr lang="en-US" smtClean="0"/>
              <a:t>242</a:t>
            </a:fld>
            <a:endParaRPr lang="en-US"/>
          </a:p>
        </p:txBody>
      </p:sp>
    </p:spTree>
    <p:extLst>
      <p:ext uri="{BB962C8B-B14F-4D97-AF65-F5344CB8AC3E}">
        <p14:creationId xmlns:p14="http://schemas.microsoft.com/office/powerpoint/2010/main" val="2967684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7D7A1E3-A685-4C59-904C-6A26C95151EA}" type="datetimeFigureOut">
              <a:rPr lang="en-CA" smtClean="0"/>
              <a:pPr/>
              <a:t>20/11/2012</a:t>
            </a:fld>
            <a:endParaRPr lang="en-CA"/>
          </a:p>
        </p:txBody>
      </p:sp>
      <p:sp>
        <p:nvSpPr>
          <p:cNvPr id="19" name="Footer Placeholder 18"/>
          <p:cNvSpPr>
            <a:spLocks noGrp="1"/>
          </p:cNvSpPr>
          <p:nvPr>
            <p:ph type="ftr" sz="quarter" idx="11"/>
          </p:nvPr>
        </p:nvSpPr>
        <p:spPr/>
        <p:txBody>
          <a:bodyPr/>
          <a:lstStyle/>
          <a:p>
            <a:endParaRPr lang="en-CA"/>
          </a:p>
        </p:txBody>
      </p:sp>
      <p:sp>
        <p:nvSpPr>
          <p:cNvPr id="27" name="Slide Number Placeholder 26"/>
          <p:cNvSpPr>
            <a:spLocks noGrp="1"/>
          </p:cNvSpPr>
          <p:nvPr>
            <p:ph type="sldNum" sz="quarter" idx="12"/>
          </p:nvPr>
        </p:nvSpPr>
        <p:spPr/>
        <p:txBody>
          <a:bodyPr/>
          <a:lstStyle/>
          <a:p>
            <a:fld id="{9D18B481-AFEB-46C3-9335-A2EFEE42BA8A}" type="slidenum">
              <a:rPr lang="en-CA" smtClean="0"/>
              <a:pPr/>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7D7A1E3-A685-4C59-904C-6A26C95151EA}" type="datetimeFigureOut">
              <a:rPr lang="en-CA" smtClean="0"/>
              <a:pPr/>
              <a:t>20/11/2012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D18B481-AFEB-46C3-9335-A2EFEE42BA8A}"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7D7A1E3-A685-4C59-904C-6A26C95151EA}" type="datetimeFigureOut">
              <a:rPr lang="en-CA" smtClean="0"/>
              <a:pPr/>
              <a:t>20/11/2012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D18B481-AFEB-46C3-9335-A2EFEE42BA8A}"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7D7A1E3-A685-4C59-904C-6A26C95151EA}" type="datetimeFigureOut">
              <a:rPr lang="en-CA" smtClean="0"/>
              <a:pPr/>
              <a:t>20/11/2012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D18B481-AFEB-46C3-9335-A2EFEE42BA8A}"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7D7A1E3-A685-4C59-904C-6A26C95151EA}" type="datetimeFigureOut">
              <a:rPr lang="en-CA" smtClean="0"/>
              <a:pPr/>
              <a:t>20/11/2012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D18B481-AFEB-46C3-9335-A2EFEE42BA8A}" type="slidenum">
              <a:rPr lang="en-CA" smtClean="0"/>
              <a:pPr/>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7D7A1E3-A685-4C59-904C-6A26C95151EA}" type="datetimeFigureOut">
              <a:rPr lang="en-CA" smtClean="0"/>
              <a:pPr/>
              <a:t>20/11/2012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D18B481-AFEB-46C3-9335-A2EFEE42BA8A}"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7D7A1E3-A685-4C59-904C-6A26C95151EA}" type="datetimeFigureOut">
              <a:rPr lang="en-CA" smtClean="0"/>
              <a:pPr/>
              <a:t>20/11/2012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D18B481-AFEB-46C3-9335-A2EFEE42BA8A}"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87D7A1E3-A685-4C59-904C-6A26C95151EA}" type="datetimeFigureOut">
              <a:rPr lang="en-CA" smtClean="0"/>
              <a:pPr/>
              <a:t>20/11/2012</a:t>
            </a:fld>
            <a:endParaRPr lang="en-CA"/>
          </a:p>
        </p:txBody>
      </p:sp>
      <p:sp>
        <p:nvSpPr>
          <p:cNvPr id="8" name="Slide Number Placeholder 7"/>
          <p:cNvSpPr>
            <a:spLocks noGrp="1"/>
          </p:cNvSpPr>
          <p:nvPr>
            <p:ph type="sldNum" sz="quarter" idx="11"/>
          </p:nvPr>
        </p:nvSpPr>
        <p:spPr/>
        <p:txBody>
          <a:bodyPr/>
          <a:lstStyle/>
          <a:p>
            <a:fld id="{9D18B481-AFEB-46C3-9335-A2EFEE42BA8A}" type="slidenum">
              <a:rPr lang="en-CA" smtClean="0"/>
              <a:pPr/>
              <a:t>‹#›</a:t>
            </a:fld>
            <a:endParaRPr lang="en-CA"/>
          </a:p>
        </p:txBody>
      </p:sp>
      <p:sp>
        <p:nvSpPr>
          <p:cNvPr id="9" name="Footer Placeholder 8"/>
          <p:cNvSpPr>
            <a:spLocks noGrp="1"/>
          </p:cNvSpPr>
          <p:nvPr>
            <p:ph type="ftr" sz="quarter" idx="12"/>
          </p:nvPr>
        </p:nvSpPr>
        <p:spPr/>
        <p:txBody>
          <a:bodyPr/>
          <a:lstStyle/>
          <a:p>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7A1E3-A685-4C59-904C-6A26C95151EA}" type="datetimeFigureOut">
              <a:rPr lang="en-CA" smtClean="0"/>
              <a:pPr/>
              <a:t>20/11/2012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D18B481-AFEB-46C3-9335-A2EFEE42BA8A}"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7D7A1E3-A685-4C59-904C-6A26C95151EA}" type="datetimeFigureOut">
              <a:rPr lang="en-CA" smtClean="0"/>
              <a:pPr/>
              <a:t>20/11/2012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8156448" y="6422064"/>
            <a:ext cx="762000" cy="365125"/>
          </a:xfrm>
        </p:spPr>
        <p:txBody>
          <a:bodyPr/>
          <a:lstStyle/>
          <a:p>
            <a:fld id="{9D18B481-AFEB-46C3-9335-A2EFEE42BA8A}"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87D7A1E3-A685-4C59-904C-6A26C95151EA}" type="datetimeFigureOut">
              <a:rPr lang="en-CA" smtClean="0"/>
              <a:pPr/>
              <a:t>20/11/2012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D18B481-AFEB-46C3-9335-A2EFEE42BA8A}"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87D7A1E3-A685-4C59-904C-6A26C95151EA}" type="datetimeFigureOut">
              <a:rPr lang="en-CA" smtClean="0"/>
              <a:pPr/>
              <a:t>20/11/2012</a:t>
            </a:fld>
            <a:endParaRPr lang="en-CA"/>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CA"/>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9D18B481-AFEB-46C3-9335-A2EFEE42BA8A}" type="slidenum">
              <a:rPr lang="en-CA" smtClean="0"/>
              <a:pPr/>
              <a:t>‹#›</a:t>
            </a:fld>
            <a:endParaRPr lang="en-CA"/>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eg"/><Relationship Id="rId1" Type="http://schemas.openxmlformats.org/officeDocument/2006/relationships/slideLayout" Target="../slideLayouts/slideLayout1.xml"/><Relationship Id="rId5" Type="http://schemas.openxmlformats.org/officeDocument/2006/relationships/image" Target="../media/image104.jpg"/><Relationship Id="rId4" Type="http://schemas.openxmlformats.org/officeDocument/2006/relationships/image" Target="../media/image103.jpg"/></Relationships>
</file>

<file path=ppt/slides/_rels/slide13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17.png"/></Relationships>
</file>

<file path=ppt/slides/_rels/slide1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gif"/><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gif"/><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gif"/><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8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82.gif"/><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94.xml"/><Relationship Id="rId1" Type="http://schemas.openxmlformats.org/officeDocument/2006/relationships/slideLayout" Target="../slideLayouts/slideLayout5.xml"/><Relationship Id="rId4" Type="http://schemas.openxmlformats.org/officeDocument/2006/relationships/image" Target="../media/image185.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232.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101.xml"/><Relationship Id="rId1" Type="http://schemas.openxmlformats.org/officeDocument/2006/relationships/slideLayout" Target="../slideLayouts/slideLayout8.xml"/><Relationship Id="rId4" Type="http://schemas.openxmlformats.org/officeDocument/2006/relationships/image" Target="../media/image197.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upload.wikimedia.org/wikipedia/commons/f/f0/NatCopper.jpg" TargetMode="Externa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1916832"/>
            <a:ext cx="6480048" cy="2301240"/>
          </a:xfrm>
        </p:spPr>
        <p:txBody>
          <a:bodyPr>
            <a:normAutofit/>
            <a:scene3d>
              <a:camera prst="orthographicFront"/>
              <a:lightRig rig="soft" dir="t">
                <a:rot lat="0" lon="0" rev="10800000"/>
              </a:lightRig>
            </a:scene3d>
            <a:sp3d>
              <a:bevelT w="27940" h="12700"/>
              <a:contourClr>
                <a:srgbClr val="DDDDDD"/>
              </a:contourClr>
            </a:sp3d>
          </a:bodyPr>
          <a:lstStyle/>
          <a:p>
            <a:pPr algn="ctr"/>
            <a:r>
              <a:rPr lang="en-US" altLang="zh-CN" sz="4800" cap="none" spc="150" dirty="0" smtClean="0">
                <a:ln w="11430"/>
                <a:solidFill>
                  <a:srgbClr val="F8F8F8"/>
                </a:solidFill>
                <a:effectLst>
                  <a:outerShdw blurRad="25400" algn="tl" rotWithShape="0">
                    <a:srgbClr val="000000">
                      <a:alpha val="43000"/>
                    </a:srgbClr>
                  </a:outerShdw>
                </a:effectLst>
                <a:latin typeface="Arial" charset="0"/>
                <a:cs typeface="Arial" charset="0"/>
              </a:rPr>
              <a:t>Canadian Minerals and Materials</a:t>
            </a:r>
            <a:endParaRPr lang="en-US" altLang="zh-CN" sz="4800" cap="none" spc="150" dirty="0" smtClean="0">
              <a:ln w="11430"/>
              <a:solidFill>
                <a:srgbClr val="F8F8F8"/>
              </a:solidFill>
              <a:effectLst>
                <a:outerShdw blurRad="25400" algn="tl" rotWithShape="0">
                  <a:srgbClr val="000000">
                    <a:alpha val="43000"/>
                  </a:srgbClr>
                </a:outerShdw>
              </a:effectLst>
              <a:cs typeface="Arial" charset="0"/>
            </a:endParaRPr>
          </a:p>
        </p:txBody>
      </p:sp>
      <p:sp>
        <p:nvSpPr>
          <p:cNvPr id="3" name="Subtitle 2"/>
          <p:cNvSpPr>
            <a:spLocks noGrp="1"/>
          </p:cNvSpPr>
          <p:nvPr>
            <p:ph type="subTitle" idx="1"/>
          </p:nvPr>
        </p:nvSpPr>
        <p:spPr>
          <a:xfrm>
            <a:off x="971600" y="4077072"/>
            <a:ext cx="7416824" cy="2256656"/>
          </a:xfrm>
        </p:spPr>
        <p:txBody>
          <a:bodyPr>
            <a:normAutofit/>
            <a:scene3d>
              <a:camera prst="orthographicFront"/>
              <a:lightRig rig="soft" dir="t">
                <a:rot lat="0" lon="0" rev="10800000"/>
              </a:lightRig>
            </a:scene3d>
            <a:sp3d>
              <a:bevelT w="27940" h="12700"/>
              <a:contourClr>
                <a:srgbClr val="DDDDDD"/>
              </a:contourClr>
            </a:sp3d>
          </a:bodyPr>
          <a:lstStyle/>
          <a:p>
            <a:pPr algn="r">
              <a:lnSpc>
                <a:spcPct val="80000"/>
              </a:lnSpc>
            </a:pPr>
            <a:r>
              <a:rPr lang="en-US" altLang="zh-CN" sz="2200" b="1" spc="150" dirty="0" smtClean="0">
                <a:ln w="11430"/>
                <a:solidFill>
                  <a:srgbClr val="F8F8F8"/>
                </a:solidFill>
                <a:effectLst>
                  <a:outerShdw blurRad="25400" algn="tl" rotWithShape="0">
                    <a:srgbClr val="000000">
                      <a:alpha val="43000"/>
                    </a:srgbClr>
                  </a:outerShdw>
                </a:effectLst>
              </a:rPr>
              <a:t>BUS 417: Security Analysis</a:t>
            </a:r>
          </a:p>
          <a:p>
            <a:pPr algn="r">
              <a:lnSpc>
                <a:spcPct val="80000"/>
              </a:lnSpc>
            </a:pPr>
            <a:r>
              <a:rPr lang="en-US" altLang="zh-CN" sz="2200" b="1" spc="150" dirty="0" smtClean="0">
                <a:ln w="11430"/>
                <a:solidFill>
                  <a:srgbClr val="F8F8F8"/>
                </a:solidFill>
                <a:effectLst>
                  <a:outerShdw blurRad="25400" algn="tl" rotWithShape="0">
                    <a:srgbClr val="000000">
                      <a:alpha val="43000"/>
                    </a:srgbClr>
                  </a:outerShdw>
                </a:effectLst>
              </a:rPr>
              <a:t>Joanna Chen</a:t>
            </a:r>
          </a:p>
          <a:p>
            <a:pPr>
              <a:lnSpc>
                <a:spcPct val="80000"/>
              </a:lnSpc>
            </a:pPr>
            <a:r>
              <a:rPr lang="en-US" altLang="zh-CN" sz="2200" b="1" spc="150" dirty="0" smtClean="0">
                <a:ln w="11430"/>
                <a:solidFill>
                  <a:srgbClr val="F8F8F8"/>
                </a:solidFill>
                <a:effectLst>
                  <a:outerShdw blurRad="25400" algn="tl" rotWithShape="0">
                    <a:srgbClr val="000000">
                      <a:alpha val="43000"/>
                    </a:srgbClr>
                  </a:outerShdw>
                </a:effectLst>
              </a:rPr>
              <a:t>Dennis Lo </a:t>
            </a:r>
          </a:p>
          <a:p>
            <a:pPr algn="r">
              <a:lnSpc>
                <a:spcPct val="80000"/>
              </a:lnSpc>
            </a:pPr>
            <a:r>
              <a:rPr lang="en-US" altLang="zh-CN" sz="2200" b="1" spc="150" dirty="0" err="1" smtClean="0">
                <a:ln w="11430"/>
                <a:solidFill>
                  <a:srgbClr val="F8F8F8"/>
                </a:solidFill>
                <a:effectLst>
                  <a:outerShdw blurRad="25400" algn="tl" rotWithShape="0">
                    <a:srgbClr val="000000">
                      <a:alpha val="43000"/>
                    </a:srgbClr>
                  </a:outerShdw>
                </a:effectLst>
              </a:rPr>
              <a:t>Yonghan</a:t>
            </a:r>
            <a:r>
              <a:rPr lang="en-US" altLang="zh-CN" sz="2200" b="1" spc="150" dirty="0" smtClean="0">
                <a:ln w="11430"/>
                <a:solidFill>
                  <a:srgbClr val="F8F8F8"/>
                </a:solidFill>
                <a:effectLst>
                  <a:outerShdw blurRad="25400" algn="tl" rotWithShape="0">
                    <a:srgbClr val="000000">
                      <a:alpha val="43000"/>
                    </a:srgbClr>
                  </a:outerShdw>
                </a:effectLst>
              </a:rPr>
              <a:t> </a:t>
            </a:r>
            <a:r>
              <a:rPr lang="en-US" altLang="zh-CN" sz="2200" b="1" spc="150" dirty="0" err="1" smtClean="0">
                <a:ln w="11430"/>
                <a:solidFill>
                  <a:srgbClr val="F8F8F8"/>
                </a:solidFill>
                <a:effectLst>
                  <a:outerShdw blurRad="25400" algn="tl" rotWithShape="0">
                    <a:srgbClr val="000000">
                      <a:alpha val="43000"/>
                    </a:srgbClr>
                  </a:outerShdw>
                </a:effectLst>
              </a:rPr>
              <a:t>Xu</a:t>
            </a:r>
            <a:endParaRPr lang="en-US" altLang="zh-CN" sz="2200" b="1" spc="150" dirty="0" smtClean="0">
              <a:ln w="11430"/>
              <a:solidFill>
                <a:srgbClr val="F8F8F8"/>
              </a:solidFill>
              <a:effectLst>
                <a:outerShdw blurRad="25400" algn="tl" rotWithShape="0">
                  <a:srgbClr val="000000">
                    <a:alpha val="43000"/>
                  </a:srgbClr>
                </a:outerShdw>
              </a:effectLst>
            </a:endParaRPr>
          </a:p>
          <a:p>
            <a:pPr algn="r">
              <a:lnSpc>
                <a:spcPct val="80000"/>
              </a:lnSpc>
            </a:pPr>
            <a:r>
              <a:rPr lang="en-US" altLang="zh-CN" sz="2200" b="1" spc="150" dirty="0" smtClean="0">
                <a:ln w="11430"/>
                <a:solidFill>
                  <a:srgbClr val="F8F8F8"/>
                </a:solidFill>
                <a:effectLst>
                  <a:outerShdw blurRad="25400" algn="tl" rotWithShape="0">
                    <a:srgbClr val="000000">
                      <a:alpha val="43000"/>
                    </a:srgbClr>
                  </a:outerShdw>
                </a:effectLst>
              </a:rPr>
              <a:t>Michael Liu</a:t>
            </a:r>
          </a:p>
          <a:p>
            <a:pPr algn="r">
              <a:lnSpc>
                <a:spcPct val="80000"/>
              </a:lnSpc>
            </a:pPr>
            <a:endParaRPr lang="en-US" altLang="zh-CN" sz="2200" b="1" spc="150" dirty="0" smtClean="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7879260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075"/>
            <a:ext cx="9108504" cy="6754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66580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7467600" cy="1143000"/>
          </a:xfrm>
        </p:spPr>
        <p:txBody>
          <a:bodyPr/>
          <a:lstStyle/>
          <a:p>
            <a:pPr algn="ctr"/>
            <a:r>
              <a:rPr lang="en-CA" sz="3600" dirty="0" smtClean="0"/>
              <a:t>Dividends over past 5 yrs</a:t>
            </a:r>
            <a:endParaRPr lang="en-CA" sz="3600" dirty="0"/>
          </a:p>
        </p:txBody>
      </p:sp>
      <p:pic>
        <p:nvPicPr>
          <p:cNvPr id="1026" name="Picture 2"/>
          <p:cNvPicPr>
            <a:picLocks noChangeAspect="1" noChangeArrowheads="1"/>
          </p:cNvPicPr>
          <p:nvPr/>
        </p:nvPicPr>
        <p:blipFill>
          <a:blip r:embed="rId3"/>
          <a:srcRect/>
          <a:stretch>
            <a:fillRect/>
          </a:stretch>
        </p:blipFill>
        <p:spPr bwMode="auto">
          <a:xfrm>
            <a:off x="1715689" y="1819273"/>
            <a:ext cx="5928145" cy="3967181"/>
          </a:xfrm>
          <a:prstGeom prst="rect">
            <a:avLst/>
          </a:prstGeom>
          <a:noFill/>
          <a:ln w="9525">
            <a:noFill/>
            <a:miter lim="800000"/>
            <a:headEnd/>
            <a:tailEnd/>
          </a:ln>
          <a:effectLst/>
        </p:spPr>
      </p:pic>
      <p:sp>
        <p:nvSpPr>
          <p:cNvPr id="5" name="TextBox 4"/>
          <p:cNvSpPr txBox="1"/>
          <p:nvPr/>
        </p:nvSpPr>
        <p:spPr>
          <a:xfrm>
            <a:off x="3857620" y="6438149"/>
            <a:ext cx="5098255" cy="276999"/>
          </a:xfrm>
          <a:prstGeom prst="rect">
            <a:avLst/>
          </a:prstGeom>
          <a:noFill/>
        </p:spPr>
        <p:txBody>
          <a:bodyPr wrap="none" rtlCol="0">
            <a:spAutoFit/>
          </a:bodyPr>
          <a:lstStyle/>
          <a:p>
            <a:r>
              <a:rPr lang="en-CA" sz="1200" i="1" dirty="0" smtClean="0"/>
              <a:t>Source: http://www.goldcorp.com/files/april-24-2012/financial-highlights.html</a:t>
            </a:r>
            <a:endParaRPr lang="en-CA" sz="1200" i="1" dirty="0"/>
          </a:p>
        </p:txBody>
      </p:sp>
    </p:spTree>
    <p:extLst>
      <p:ext uri="{BB962C8B-B14F-4D97-AF65-F5344CB8AC3E}">
        <p14:creationId xmlns:p14="http://schemas.microsoft.com/office/powerpoint/2010/main" val="395002229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Macroeconomic Facts</a:t>
            </a:r>
            <a:endParaRPr lang="en-CA" sz="3600" dirty="0"/>
          </a:p>
        </p:txBody>
      </p:sp>
      <p:sp>
        <p:nvSpPr>
          <p:cNvPr id="3" name="Content Placeholder 2"/>
          <p:cNvSpPr>
            <a:spLocks noGrp="1"/>
          </p:cNvSpPr>
          <p:nvPr>
            <p:ph idx="1"/>
          </p:nvPr>
        </p:nvSpPr>
        <p:spPr/>
        <p:txBody>
          <a:bodyPr>
            <a:normAutofit/>
          </a:bodyPr>
          <a:lstStyle/>
          <a:p>
            <a:r>
              <a:rPr lang="en-CA" sz="1800" dirty="0" smtClean="0"/>
              <a:t>Gold prices surged past $1,700 in the summer 2012</a:t>
            </a:r>
          </a:p>
          <a:p>
            <a:r>
              <a:rPr lang="en-CA" sz="1800" dirty="0" smtClean="0"/>
              <a:t>A recent fallback on the gold price</a:t>
            </a:r>
          </a:p>
          <a:p>
            <a:pPr lvl="1"/>
            <a:r>
              <a:rPr lang="en-CA" sz="1800" dirty="0" smtClean="0"/>
              <a:t>U.S. fiscal cliff </a:t>
            </a:r>
          </a:p>
          <a:p>
            <a:pPr lvl="1"/>
            <a:r>
              <a:rPr lang="en-CA" sz="1800" dirty="0" smtClean="0"/>
              <a:t>Euro zone recession</a:t>
            </a:r>
          </a:p>
          <a:p>
            <a:pPr lvl="1"/>
            <a:r>
              <a:rPr lang="en-CA" sz="1800" dirty="0" smtClean="0"/>
              <a:t>Federal Reserve's vow to keep interest rates low until at least 2014</a:t>
            </a:r>
          </a:p>
          <a:p>
            <a:r>
              <a:rPr lang="en-CA" sz="1800" dirty="0" smtClean="0"/>
              <a:t>Increase in Gold trade on Nov 19</a:t>
            </a:r>
            <a:r>
              <a:rPr lang="en-CA" sz="1800" baseline="30000" dirty="0" smtClean="0"/>
              <a:t>th</a:t>
            </a:r>
            <a:r>
              <a:rPr lang="en-CA" sz="1800" dirty="0" smtClean="0"/>
              <a:t>, 2012</a:t>
            </a:r>
          </a:p>
          <a:p>
            <a:pPr lvl="1"/>
            <a:r>
              <a:rPr lang="en-CA" sz="1800" dirty="0" smtClean="0"/>
              <a:t>Greek debt negotiations</a:t>
            </a:r>
          </a:p>
          <a:p>
            <a:pPr lvl="1"/>
            <a:r>
              <a:rPr lang="en-CA" sz="1800" dirty="0" smtClean="0"/>
              <a:t>Prospect of a political compromise regarding the U.S. fiscal cliff</a:t>
            </a:r>
          </a:p>
          <a:p>
            <a:r>
              <a:rPr lang="en-CA" sz="1800" dirty="0" smtClean="0"/>
              <a:t>Gold futures for December delivery jumped to $1,732.10 on Nov 19</a:t>
            </a:r>
            <a:r>
              <a:rPr lang="en-CA" sz="1800" baseline="30000" dirty="0" smtClean="0"/>
              <a:t>th</a:t>
            </a:r>
            <a:r>
              <a:rPr lang="en-CA" sz="1800" dirty="0" smtClean="0"/>
              <a:t>, 2012</a:t>
            </a:r>
          </a:p>
          <a:p>
            <a:r>
              <a:rPr lang="en-CA" sz="1800" dirty="0" smtClean="0"/>
              <a:t>Gold prices are likely to continue to move upward</a:t>
            </a:r>
          </a:p>
        </p:txBody>
      </p:sp>
    </p:spTree>
    <p:extLst>
      <p:ext uri="{BB962C8B-B14F-4D97-AF65-F5344CB8AC3E}">
        <p14:creationId xmlns:p14="http://schemas.microsoft.com/office/powerpoint/2010/main" val="166884802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a:bodyPr>
          <a:lstStyle/>
          <a:p>
            <a:pPr algn="ctr" fontAlgn="auto">
              <a:spcAft>
                <a:spcPts val="0"/>
              </a:spcAft>
              <a:defRPr/>
            </a:pPr>
            <a:r>
              <a:rPr lang="en-US" sz="3600" dirty="0" smtClean="0"/>
              <a:t>Recent Acquisition History</a:t>
            </a:r>
            <a:endParaRPr lang="en-US" sz="3600" dirty="0"/>
          </a:p>
        </p:txBody>
      </p:sp>
      <p:sp>
        <p:nvSpPr>
          <p:cNvPr id="3" name="Content Placeholder 2"/>
          <p:cNvSpPr>
            <a:spLocks noGrp="1"/>
          </p:cNvSpPr>
          <p:nvPr>
            <p:ph idx="1"/>
          </p:nvPr>
        </p:nvSpPr>
        <p:spPr>
          <a:xfrm>
            <a:off x="457200" y="1524000"/>
            <a:ext cx="8229600" cy="4602163"/>
          </a:xfrm>
        </p:spPr>
        <p:txBody>
          <a:bodyPr rtlCol="0">
            <a:normAutofit/>
          </a:bodyPr>
          <a:lstStyle/>
          <a:p>
            <a:pPr fontAlgn="auto">
              <a:spcAft>
                <a:spcPts val="0"/>
              </a:spcAft>
              <a:buFont typeface="Arial" charset="0"/>
              <a:buChar char="•"/>
              <a:defRPr/>
            </a:pPr>
            <a:r>
              <a:rPr lang="en-US" sz="1800" dirty="0" smtClean="0">
                <a:solidFill>
                  <a:schemeClr val="tx1">
                    <a:lumMod val="85000"/>
                    <a:lumOff val="15000"/>
                  </a:schemeClr>
                </a:solidFill>
                <a:cs typeface="Arial" charset="0"/>
              </a:rPr>
              <a:t>2006:</a:t>
            </a:r>
          </a:p>
          <a:p>
            <a:pPr lvl="1">
              <a:buFont typeface="Arial" charset="0"/>
              <a:buChar char="•"/>
              <a:defRPr/>
            </a:pPr>
            <a:r>
              <a:rPr lang="en-US" sz="1800" dirty="0" err="1" smtClean="0">
                <a:solidFill>
                  <a:schemeClr val="tx1">
                    <a:lumMod val="85000"/>
                    <a:lumOff val="15000"/>
                  </a:schemeClr>
                </a:solidFill>
                <a:cs typeface="Arial" charset="0"/>
              </a:rPr>
              <a:t>Eleonore</a:t>
            </a:r>
            <a:r>
              <a:rPr lang="en-US" sz="1800" dirty="0" smtClean="0">
                <a:solidFill>
                  <a:schemeClr val="tx1">
                    <a:lumMod val="85000"/>
                    <a:lumOff val="15000"/>
                  </a:schemeClr>
                </a:solidFill>
                <a:cs typeface="Arial" charset="0"/>
              </a:rPr>
              <a:t> gold project from Virginia Gold Mines Ltd.</a:t>
            </a:r>
          </a:p>
          <a:p>
            <a:pPr lvl="1">
              <a:buFont typeface="Arial" charset="0"/>
              <a:buChar char="•"/>
              <a:defRPr/>
            </a:pPr>
            <a:r>
              <a:rPr lang="en-US" sz="1800" dirty="0" smtClean="0">
                <a:solidFill>
                  <a:schemeClr val="tx1">
                    <a:lumMod val="85000"/>
                    <a:lumOff val="15000"/>
                  </a:schemeClr>
                </a:solidFill>
                <a:cs typeface="Arial" charset="0"/>
              </a:rPr>
              <a:t>Placer Dome assets from </a:t>
            </a:r>
            <a:r>
              <a:rPr lang="en-US" sz="1800" dirty="0" err="1" smtClean="0">
                <a:solidFill>
                  <a:schemeClr val="tx1">
                    <a:lumMod val="85000"/>
                    <a:lumOff val="15000"/>
                  </a:schemeClr>
                </a:solidFill>
                <a:cs typeface="Arial" charset="0"/>
              </a:rPr>
              <a:t>Barrick</a:t>
            </a:r>
            <a:r>
              <a:rPr lang="en-US" sz="1800" dirty="0" smtClean="0">
                <a:solidFill>
                  <a:schemeClr val="tx1">
                    <a:lumMod val="85000"/>
                    <a:lumOff val="15000"/>
                  </a:schemeClr>
                </a:solidFill>
                <a:cs typeface="Arial" charset="0"/>
              </a:rPr>
              <a:t> Gold for $1.6 billion</a:t>
            </a:r>
          </a:p>
          <a:p>
            <a:pPr lvl="1">
              <a:buFont typeface="Arial" charset="0"/>
              <a:buChar char="•"/>
              <a:defRPr/>
            </a:pPr>
            <a:r>
              <a:rPr lang="en-US" sz="1800" dirty="0" err="1" smtClean="0">
                <a:solidFill>
                  <a:schemeClr val="tx1">
                    <a:lumMod val="85000"/>
                    <a:lumOff val="15000"/>
                  </a:schemeClr>
                </a:solidFill>
                <a:cs typeface="Arial" charset="0"/>
              </a:rPr>
              <a:t>Glamis</a:t>
            </a:r>
            <a:r>
              <a:rPr lang="en-US" sz="1800" dirty="0" smtClean="0">
                <a:solidFill>
                  <a:schemeClr val="tx1">
                    <a:lumMod val="85000"/>
                    <a:lumOff val="15000"/>
                  </a:schemeClr>
                </a:solidFill>
                <a:cs typeface="Arial" charset="0"/>
              </a:rPr>
              <a:t> Gold, creating one of the world’s largest gold companies</a:t>
            </a:r>
          </a:p>
          <a:p>
            <a:pPr fontAlgn="auto">
              <a:spcAft>
                <a:spcPts val="0"/>
              </a:spcAft>
              <a:buFont typeface="Arial" charset="0"/>
              <a:buChar char="•"/>
              <a:defRPr/>
            </a:pPr>
            <a:endParaRPr lang="en-US" sz="1800" dirty="0" smtClean="0">
              <a:solidFill>
                <a:schemeClr val="tx1">
                  <a:lumMod val="85000"/>
                  <a:lumOff val="15000"/>
                </a:schemeClr>
              </a:solidFill>
              <a:cs typeface="Arial" charset="0"/>
            </a:endParaRPr>
          </a:p>
          <a:p>
            <a:pPr fontAlgn="auto">
              <a:spcAft>
                <a:spcPts val="0"/>
              </a:spcAft>
              <a:buFont typeface="Arial" charset="0"/>
              <a:buChar char="•"/>
              <a:defRPr/>
            </a:pPr>
            <a:r>
              <a:rPr lang="en-US" sz="1800" dirty="0" smtClean="0">
                <a:solidFill>
                  <a:schemeClr val="tx1">
                    <a:lumMod val="85000"/>
                    <a:lumOff val="15000"/>
                  </a:schemeClr>
                </a:solidFill>
                <a:cs typeface="Arial" charset="0"/>
              </a:rPr>
              <a:t>2008:</a:t>
            </a:r>
          </a:p>
          <a:p>
            <a:pPr lvl="1">
              <a:buFont typeface="Arial" charset="0"/>
              <a:buChar char="•"/>
              <a:defRPr/>
            </a:pPr>
            <a:r>
              <a:rPr lang="en-US" sz="1800" dirty="0" smtClean="0">
                <a:solidFill>
                  <a:schemeClr val="tx1">
                    <a:lumMod val="85000"/>
                    <a:lumOff val="15000"/>
                  </a:schemeClr>
                </a:solidFill>
                <a:cs typeface="Arial" charset="0"/>
              </a:rPr>
              <a:t>Disposed of Silver Wheaton for $1.57 billion</a:t>
            </a:r>
          </a:p>
          <a:p>
            <a:pPr lvl="1">
              <a:buFont typeface="Arial" charset="0"/>
              <a:buChar char="•"/>
              <a:defRPr/>
            </a:pPr>
            <a:r>
              <a:rPr lang="en-US" sz="1800" dirty="0" smtClean="0">
                <a:solidFill>
                  <a:schemeClr val="tx1">
                    <a:lumMod val="85000"/>
                    <a:lumOff val="15000"/>
                  </a:schemeClr>
                </a:solidFill>
                <a:cs typeface="Arial" charset="0"/>
              </a:rPr>
              <a:t>Gold Eagle Mines (adjacent to Red Lake mine)</a:t>
            </a:r>
          </a:p>
          <a:p>
            <a:pPr fontAlgn="auto">
              <a:spcAft>
                <a:spcPts val="0"/>
              </a:spcAft>
              <a:buFont typeface="Arial" charset="0"/>
              <a:buChar char="•"/>
              <a:defRPr/>
            </a:pPr>
            <a:endParaRPr lang="en-US" sz="1800" dirty="0" smtClean="0">
              <a:solidFill>
                <a:schemeClr val="tx1">
                  <a:lumMod val="85000"/>
                  <a:lumOff val="15000"/>
                </a:schemeClr>
              </a:solidFill>
              <a:cs typeface="Arial" charset="0"/>
            </a:endParaRPr>
          </a:p>
          <a:p>
            <a:pPr fontAlgn="auto">
              <a:spcAft>
                <a:spcPts val="0"/>
              </a:spcAft>
              <a:buFont typeface="Arial" charset="0"/>
              <a:buChar char="•"/>
              <a:defRPr/>
            </a:pPr>
            <a:r>
              <a:rPr lang="en-US" sz="1800" dirty="0" smtClean="0">
                <a:solidFill>
                  <a:schemeClr val="tx1">
                    <a:lumMod val="85000"/>
                    <a:lumOff val="15000"/>
                  </a:schemeClr>
                </a:solidFill>
                <a:cs typeface="Arial" charset="0"/>
              </a:rPr>
              <a:t>2010:</a:t>
            </a:r>
          </a:p>
          <a:p>
            <a:pPr lvl="1">
              <a:buFont typeface="Arial" charset="0"/>
              <a:buChar char="•"/>
              <a:defRPr/>
            </a:pPr>
            <a:r>
              <a:rPr lang="en-US" sz="1800" dirty="0" smtClean="0">
                <a:solidFill>
                  <a:schemeClr val="tx1">
                    <a:lumMod val="85000"/>
                    <a:lumOff val="15000"/>
                  </a:schemeClr>
                </a:solidFill>
                <a:cs typeface="Arial" charset="0"/>
              </a:rPr>
              <a:t>70% interest in El Morro project</a:t>
            </a:r>
          </a:p>
          <a:p>
            <a:pPr lvl="1">
              <a:buFont typeface="Arial" charset="0"/>
              <a:buChar char="•"/>
              <a:defRPr/>
            </a:pPr>
            <a:r>
              <a:rPr lang="en-US" sz="1800" dirty="0" smtClean="0">
                <a:solidFill>
                  <a:schemeClr val="tx1">
                    <a:lumMod val="85000"/>
                    <a:lumOff val="15000"/>
                  </a:schemeClr>
                </a:solidFill>
                <a:cs typeface="Arial" charset="0"/>
              </a:rPr>
              <a:t>Andean Resources for $3.4 billion</a:t>
            </a:r>
          </a:p>
          <a:p>
            <a:pPr fontAlgn="auto">
              <a:spcAft>
                <a:spcPts val="0"/>
              </a:spcAft>
              <a:buFont typeface="Arial" charset="0"/>
              <a:buChar char="•"/>
              <a:defRPr/>
            </a:pPr>
            <a:endParaRPr lang="en-US" sz="1800" dirty="0">
              <a:solidFill>
                <a:schemeClr val="tx1">
                  <a:lumMod val="85000"/>
                  <a:lumOff val="15000"/>
                </a:schemeClr>
              </a:solidFill>
              <a:cs typeface="Arial" charset="0"/>
            </a:endParaRPr>
          </a:p>
        </p:txBody>
      </p:sp>
    </p:spTree>
    <p:extLst>
      <p:ext uri="{BB962C8B-B14F-4D97-AF65-F5344CB8AC3E}">
        <p14:creationId xmlns:p14="http://schemas.microsoft.com/office/powerpoint/2010/main" val="18211284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2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Operating Mines &amp; Development Projects</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36865" name="Picture 1"/>
          <p:cNvPicPr>
            <a:picLocks noChangeAspect="1" noChangeArrowheads="1"/>
          </p:cNvPicPr>
          <p:nvPr/>
        </p:nvPicPr>
        <p:blipFill>
          <a:blip r:embed="rId2"/>
          <a:srcRect/>
          <a:stretch>
            <a:fillRect/>
          </a:stretch>
        </p:blipFill>
        <p:spPr bwMode="auto">
          <a:xfrm>
            <a:off x="2286000" y="1652606"/>
            <a:ext cx="4572000" cy="4419600"/>
          </a:xfrm>
          <a:prstGeom prst="rect">
            <a:avLst/>
          </a:prstGeom>
          <a:noFill/>
          <a:ln w="9525">
            <a:noFill/>
            <a:miter lim="800000"/>
            <a:headEnd/>
            <a:tailEnd/>
          </a:ln>
          <a:effectLst/>
        </p:spPr>
      </p:pic>
    </p:spTree>
    <p:extLst>
      <p:ext uri="{BB962C8B-B14F-4D97-AF65-F5344CB8AC3E}">
        <p14:creationId xmlns:p14="http://schemas.microsoft.com/office/powerpoint/2010/main" val="313990424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1143000"/>
          </a:xfrm>
        </p:spPr>
        <p:txBody>
          <a:bodyPr/>
          <a:lstStyle/>
          <a:p>
            <a:pPr algn="ctr"/>
            <a:r>
              <a:rPr lang="en-CA" sz="3600" dirty="0" smtClean="0"/>
              <a:t>Operating Mines &amp; Development Projects</a:t>
            </a:r>
            <a:endParaRPr lang="en-CA" sz="3600" dirty="0"/>
          </a:p>
        </p:txBody>
      </p:sp>
      <p:sp>
        <p:nvSpPr>
          <p:cNvPr id="3" name="Content Placeholder 2"/>
          <p:cNvSpPr>
            <a:spLocks noGrp="1"/>
          </p:cNvSpPr>
          <p:nvPr>
            <p:ph idx="1"/>
          </p:nvPr>
        </p:nvSpPr>
        <p:spPr/>
        <p:txBody>
          <a:bodyPr/>
          <a:lstStyle/>
          <a:p>
            <a:endParaRPr lang="en-CA"/>
          </a:p>
        </p:txBody>
      </p:sp>
      <p:pic>
        <p:nvPicPr>
          <p:cNvPr id="81922" name="Picture 2"/>
          <p:cNvPicPr>
            <a:picLocks noChangeAspect="1" noChangeArrowheads="1"/>
          </p:cNvPicPr>
          <p:nvPr/>
        </p:nvPicPr>
        <p:blipFill>
          <a:blip r:embed="rId3"/>
          <a:srcRect/>
          <a:stretch>
            <a:fillRect/>
          </a:stretch>
        </p:blipFill>
        <p:spPr bwMode="auto">
          <a:xfrm>
            <a:off x="52388" y="1071546"/>
            <a:ext cx="9039225" cy="5753100"/>
          </a:xfrm>
          <a:prstGeom prst="rect">
            <a:avLst/>
          </a:prstGeom>
          <a:noFill/>
          <a:ln w="9525">
            <a:noFill/>
            <a:miter lim="800000"/>
            <a:headEnd/>
            <a:tailEnd/>
          </a:ln>
          <a:effectLst/>
        </p:spPr>
      </p:pic>
      <p:cxnSp>
        <p:nvCxnSpPr>
          <p:cNvPr id="6" name="Straight Arrow Connector 5"/>
          <p:cNvCxnSpPr/>
          <p:nvPr/>
        </p:nvCxnSpPr>
        <p:spPr>
          <a:xfrm>
            <a:off x="1000100" y="1785926"/>
            <a:ext cx="6429420" cy="5000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071538" y="3357562"/>
            <a:ext cx="5857916" cy="242889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5103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
            <a:ext cx="8229600" cy="1143000"/>
          </a:xfrm>
        </p:spPr>
        <p:txBody>
          <a:bodyPr>
            <a:normAutofit fontScale="90000"/>
          </a:bodyPr>
          <a:lstStyle/>
          <a:p>
            <a:pPr algn="ctr"/>
            <a:r>
              <a:rPr lang="en-CA" sz="3600" dirty="0" smtClean="0"/>
              <a:t>Highlights on Operation Results (2012 Q3)</a:t>
            </a:r>
            <a:endParaRPr lang="en-CA" sz="3600" dirty="0"/>
          </a:p>
        </p:txBody>
      </p:sp>
      <p:pic>
        <p:nvPicPr>
          <p:cNvPr id="7170" name="Picture 2"/>
          <p:cNvPicPr>
            <a:picLocks noChangeAspect="1" noChangeArrowheads="1"/>
          </p:cNvPicPr>
          <p:nvPr/>
        </p:nvPicPr>
        <p:blipFill>
          <a:blip r:embed="rId3"/>
          <a:srcRect/>
          <a:stretch>
            <a:fillRect/>
          </a:stretch>
        </p:blipFill>
        <p:spPr bwMode="auto">
          <a:xfrm>
            <a:off x="1076325" y="1147784"/>
            <a:ext cx="6991350" cy="5353050"/>
          </a:xfrm>
          <a:prstGeom prst="rect">
            <a:avLst/>
          </a:prstGeom>
          <a:noFill/>
          <a:ln w="9525">
            <a:noFill/>
            <a:miter lim="800000"/>
            <a:headEnd/>
            <a:tailEnd/>
          </a:ln>
          <a:effectLst/>
        </p:spPr>
      </p:pic>
      <p:sp>
        <p:nvSpPr>
          <p:cNvPr id="5" name="Rectangle 4"/>
          <p:cNvSpPr/>
          <p:nvPr/>
        </p:nvSpPr>
        <p:spPr>
          <a:xfrm>
            <a:off x="1142976" y="2285992"/>
            <a:ext cx="6929486" cy="1428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1142976" y="3286124"/>
            <a:ext cx="6929486"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7007617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66" y="357174"/>
            <a:ext cx="8229600" cy="1143000"/>
          </a:xfrm>
        </p:spPr>
        <p:txBody>
          <a:bodyPr>
            <a:normAutofit/>
          </a:bodyPr>
          <a:lstStyle/>
          <a:p>
            <a:r>
              <a:rPr lang="en-CA" sz="3600" dirty="0" smtClean="0"/>
              <a:t>Red Lake (Canada)</a:t>
            </a:r>
            <a:endParaRPr lang="en-CA" sz="3600" dirty="0"/>
          </a:p>
        </p:txBody>
      </p:sp>
      <p:sp>
        <p:nvSpPr>
          <p:cNvPr id="3" name="Content Placeholder 2"/>
          <p:cNvSpPr>
            <a:spLocks noGrp="1"/>
          </p:cNvSpPr>
          <p:nvPr>
            <p:ph idx="1"/>
          </p:nvPr>
        </p:nvSpPr>
        <p:spPr>
          <a:xfrm>
            <a:off x="457200" y="1500174"/>
            <a:ext cx="5614998" cy="5357826"/>
          </a:xfrm>
        </p:spPr>
        <p:txBody>
          <a:bodyPr>
            <a:noAutofit/>
          </a:bodyPr>
          <a:lstStyle/>
          <a:p>
            <a:pPr>
              <a:buClr>
                <a:schemeClr val="tx1"/>
              </a:buClr>
            </a:pPr>
            <a:r>
              <a:rPr lang="en-CA" sz="1800" dirty="0" smtClean="0">
                <a:cs typeface="Arial" charset="0"/>
              </a:rPr>
              <a:t>Gold mine located in Ontario, Canada</a:t>
            </a:r>
          </a:p>
          <a:p>
            <a:pPr>
              <a:buClr>
                <a:schemeClr val="tx1"/>
              </a:buClr>
            </a:pPr>
            <a:r>
              <a:rPr lang="en-US" sz="1800" dirty="0" smtClean="0">
                <a:cs typeface="Arial" charset="0"/>
              </a:rPr>
              <a:t>One of the richest gold mines in the world</a:t>
            </a:r>
          </a:p>
          <a:p>
            <a:pPr>
              <a:buClr>
                <a:schemeClr val="tx1"/>
              </a:buClr>
            </a:pPr>
            <a:r>
              <a:rPr lang="en-US" sz="1800" dirty="0" smtClean="0">
                <a:solidFill>
                  <a:schemeClr val="tx1">
                    <a:lumMod val="85000"/>
                    <a:lumOff val="15000"/>
                  </a:schemeClr>
                </a:solidFill>
                <a:cs typeface="Arial" charset="0"/>
              </a:rPr>
              <a:t>And also the lowest cost of production</a:t>
            </a:r>
            <a:endParaRPr lang="en-CA" sz="1800" dirty="0" smtClean="0">
              <a:cs typeface="Arial" charset="0"/>
            </a:endParaRPr>
          </a:p>
          <a:p>
            <a:pPr>
              <a:buClr>
                <a:schemeClr val="tx1"/>
              </a:buClr>
            </a:pPr>
            <a:r>
              <a:rPr lang="en-CA" sz="1800" dirty="0" smtClean="0">
                <a:cs typeface="Arial" charset="0"/>
              </a:rPr>
              <a:t>Contains the world's richest grade gold </a:t>
            </a:r>
            <a:r>
              <a:rPr lang="en-CA" sz="1800" dirty="0" smtClean="0"/>
              <a:t>ore</a:t>
            </a:r>
          </a:p>
          <a:p>
            <a:pPr lvl="1">
              <a:buClr>
                <a:schemeClr val="tx1"/>
              </a:buClr>
            </a:pPr>
            <a:r>
              <a:rPr lang="en-CA" sz="1800" dirty="0" smtClean="0"/>
              <a:t>2 troy ounces of gold per metric ton</a:t>
            </a:r>
            <a:endParaRPr lang="en-US" sz="1800" dirty="0" smtClean="0">
              <a:cs typeface="Arial" charset="0"/>
            </a:endParaRPr>
          </a:p>
          <a:p>
            <a:pPr>
              <a:buClr>
                <a:schemeClr val="tx1"/>
              </a:buClr>
            </a:pPr>
            <a:r>
              <a:rPr lang="en-US" sz="1800" dirty="0" smtClean="0">
                <a:cs typeface="Arial" charset="0"/>
              </a:rPr>
              <a:t>Goldcorp invested $7 million in exploration in 1995</a:t>
            </a:r>
          </a:p>
          <a:p>
            <a:pPr>
              <a:buClr>
                <a:schemeClr val="tx1"/>
              </a:buClr>
            </a:pPr>
            <a:r>
              <a:rPr lang="en-US" sz="1800" dirty="0" smtClean="0">
                <a:cs typeface="Arial" charset="0"/>
              </a:rPr>
              <a:t>Produced 622,000 ounces of gold in 2011</a:t>
            </a:r>
          </a:p>
          <a:p>
            <a:pPr lvl="1">
              <a:buClr>
                <a:schemeClr val="tx1"/>
              </a:buClr>
            </a:pPr>
            <a:r>
              <a:rPr lang="en-US" sz="1800" dirty="0" smtClean="0">
                <a:cs typeface="Arial" charset="0"/>
              </a:rPr>
              <a:t>Largest gold production mine</a:t>
            </a:r>
          </a:p>
          <a:p>
            <a:pPr>
              <a:buClr>
                <a:schemeClr val="tx1"/>
              </a:buClr>
            </a:pPr>
            <a:endParaRPr lang="en-US" sz="1800" dirty="0" smtClean="0">
              <a:solidFill>
                <a:schemeClr val="tx1">
                  <a:lumMod val="85000"/>
                  <a:lumOff val="15000"/>
                </a:schemeClr>
              </a:solidFill>
              <a:cs typeface="Arial" charset="0"/>
            </a:endParaRPr>
          </a:p>
        </p:txBody>
      </p:sp>
      <p:pic>
        <p:nvPicPr>
          <p:cNvPr id="8194" name="Picture 2"/>
          <p:cNvPicPr>
            <a:picLocks noChangeAspect="1" noChangeArrowheads="1"/>
          </p:cNvPicPr>
          <p:nvPr/>
        </p:nvPicPr>
        <p:blipFill>
          <a:blip r:embed="rId2"/>
          <a:srcRect/>
          <a:stretch>
            <a:fillRect/>
          </a:stretch>
        </p:blipFill>
        <p:spPr bwMode="auto">
          <a:xfrm>
            <a:off x="6000760" y="466748"/>
            <a:ext cx="3038475" cy="6248400"/>
          </a:xfrm>
          <a:prstGeom prst="rect">
            <a:avLst/>
          </a:prstGeom>
          <a:noFill/>
          <a:ln w="9525">
            <a:noFill/>
            <a:miter lim="800000"/>
            <a:headEnd/>
            <a:tailEnd/>
          </a:ln>
          <a:effectLst/>
        </p:spPr>
      </p:pic>
    </p:spTree>
    <p:extLst>
      <p:ext uri="{BB962C8B-B14F-4D97-AF65-F5344CB8AC3E}">
        <p14:creationId xmlns:p14="http://schemas.microsoft.com/office/powerpoint/2010/main" val="206111252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err="1" smtClean="0"/>
              <a:t>Peñasquito</a:t>
            </a:r>
            <a:r>
              <a:rPr lang="en-CA" sz="3600" dirty="0" smtClean="0"/>
              <a:t> (Mexico)</a:t>
            </a:r>
            <a:endParaRPr lang="en-CA" sz="3600" dirty="0"/>
          </a:p>
        </p:txBody>
      </p:sp>
      <p:sp>
        <p:nvSpPr>
          <p:cNvPr id="3" name="Content Placeholder 2"/>
          <p:cNvSpPr>
            <a:spLocks noGrp="1"/>
          </p:cNvSpPr>
          <p:nvPr>
            <p:ph idx="1"/>
          </p:nvPr>
        </p:nvSpPr>
        <p:spPr/>
        <p:txBody>
          <a:bodyPr/>
          <a:lstStyle/>
          <a:p>
            <a:r>
              <a:rPr lang="en-CA" sz="1800" dirty="0" smtClean="0"/>
              <a:t>Gold, silver, lead and zinc mine</a:t>
            </a:r>
          </a:p>
          <a:p>
            <a:r>
              <a:rPr lang="en-CA" sz="1800" dirty="0" smtClean="0"/>
              <a:t>Located in Zacatecas State, Mexico</a:t>
            </a:r>
          </a:p>
          <a:p>
            <a:r>
              <a:rPr lang="en-CA" sz="1800" dirty="0" smtClean="0"/>
              <a:t>The fifth largest silver mine in the world and the second largest in Mexico</a:t>
            </a:r>
          </a:p>
          <a:p>
            <a:r>
              <a:rPr lang="en-CA" sz="1800" dirty="0" smtClean="0"/>
              <a:t>Wholly owned by Goldcorp through a Mexican subsidiary</a:t>
            </a:r>
          </a:p>
          <a:p>
            <a:r>
              <a:rPr lang="en-CA" sz="1800" dirty="0" smtClean="0"/>
              <a:t>Generated approximately $360 million in cash flow from operations in 2011</a:t>
            </a:r>
          </a:p>
          <a:p>
            <a:r>
              <a:rPr lang="en-CA" sz="1800" dirty="0" smtClean="0"/>
              <a:t>First year production (including by-products and gold) has already approached 1,000,000 ounces</a:t>
            </a:r>
          </a:p>
          <a:p>
            <a:r>
              <a:rPr lang="en-CA" sz="1800" dirty="0" smtClean="0"/>
              <a:t>Expected to bring a bright future to Goldcorp </a:t>
            </a:r>
          </a:p>
        </p:txBody>
      </p:sp>
      <p:pic>
        <p:nvPicPr>
          <p:cNvPr id="4" name="Picture 2" descr="http://zapateando2.files.wordpress.com/2009/01/028n1est-1.jpg"/>
          <p:cNvPicPr>
            <a:picLocks noChangeAspect="1" noChangeArrowheads="1"/>
          </p:cNvPicPr>
          <p:nvPr/>
        </p:nvPicPr>
        <p:blipFill>
          <a:blip r:embed="rId2"/>
          <a:srcRect/>
          <a:stretch>
            <a:fillRect/>
          </a:stretch>
        </p:blipFill>
        <p:spPr bwMode="auto">
          <a:xfrm>
            <a:off x="5599856" y="4429132"/>
            <a:ext cx="3163139" cy="2119304"/>
          </a:xfrm>
          <a:prstGeom prst="rect">
            <a:avLst/>
          </a:prstGeom>
          <a:noFill/>
        </p:spPr>
      </p:pic>
    </p:spTree>
    <p:extLst>
      <p:ext uri="{BB962C8B-B14F-4D97-AF65-F5344CB8AC3E}">
        <p14:creationId xmlns:p14="http://schemas.microsoft.com/office/powerpoint/2010/main" val="303698715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CA"/>
          </a:p>
        </p:txBody>
      </p:sp>
      <p:pic>
        <p:nvPicPr>
          <p:cNvPr id="100355" name="Picture 3"/>
          <p:cNvPicPr>
            <a:picLocks noChangeAspect="1" noChangeArrowheads="1"/>
          </p:cNvPicPr>
          <p:nvPr/>
        </p:nvPicPr>
        <p:blipFill>
          <a:blip r:embed="rId2"/>
          <a:srcRect/>
          <a:stretch>
            <a:fillRect/>
          </a:stretch>
        </p:blipFill>
        <p:spPr bwMode="auto">
          <a:xfrm>
            <a:off x="71438" y="638666"/>
            <a:ext cx="8929718" cy="5790730"/>
          </a:xfrm>
          <a:prstGeom prst="rect">
            <a:avLst/>
          </a:prstGeom>
          <a:noFill/>
          <a:ln w="9525">
            <a:noFill/>
            <a:miter lim="800000"/>
            <a:headEnd/>
            <a:tailEnd/>
          </a:ln>
          <a:effectLst/>
        </p:spPr>
      </p:pic>
      <p:sp>
        <p:nvSpPr>
          <p:cNvPr id="6" name="TextBox 5"/>
          <p:cNvSpPr txBox="1"/>
          <p:nvPr/>
        </p:nvSpPr>
        <p:spPr>
          <a:xfrm>
            <a:off x="3643306" y="6572272"/>
            <a:ext cx="5520614" cy="276999"/>
          </a:xfrm>
          <a:prstGeom prst="rect">
            <a:avLst/>
          </a:prstGeom>
          <a:noFill/>
        </p:spPr>
        <p:txBody>
          <a:bodyPr wrap="none" rtlCol="0">
            <a:spAutoFit/>
          </a:bodyPr>
          <a:lstStyle/>
          <a:p>
            <a:r>
              <a:rPr lang="en-CA" sz="1200" i="1" dirty="0" smtClean="0"/>
              <a:t>Source: http://www.goldcorp.com/files/april-24-2012/operational-highlights.html</a:t>
            </a:r>
            <a:endParaRPr lang="en-CA" sz="1200" i="1" dirty="0"/>
          </a:p>
        </p:txBody>
      </p:sp>
    </p:spTree>
    <p:extLst>
      <p:ext uri="{BB962C8B-B14F-4D97-AF65-F5344CB8AC3E}">
        <p14:creationId xmlns:p14="http://schemas.microsoft.com/office/powerpoint/2010/main" val="20281349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smtClean="0"/>
              <a:t>Gold Resources (2010)</a:t>
            </a:r>
            <a:endParaRPr lang="en-CA" sz="3600" dirty="0"/>
          </a:p>
        </p:txBody>
      </p:sp>
      <p:pic>
        <p:nvPicPr>
          <p:cNvPr id="5122" name="Picture 2"/>
          <p:cNvPicPr>
            <a:picLocks noChangeAspect="1" noChangeArrowheads="1"/>
          </p:cNvPicPr>
          <p:nvPr/>
        </p:nvPicPr>
        <p:blipFill>
          <a:blip r:embed="rId2"/>
          <a:srcRect/>
          <a:stretch>
            <a:fillRect/>
          </a:stretch>
        </p:blipFill>
        <p:spPr bwMode="auto">
          <a:xfrm>
            <a:off x="214282" y="1714488"/>
            <a:ext cx="8679121" cy="4357718"/>
          </a:xfrm>
          <a:prstGeom prst="rect">
            <a:avLst/>
          </a:prstGeom>
          <a:noFill/>
          <a:ln w="9525">
            <a:noFill/>
            <a:miter lim="800000"/>
            <a:headEnd/>
            <a:tailEnd/>
          </a:ln>
          <a:effectLst/>
        </p:spPr>
      </p:pic>
      <p:sp>
        <p:nvSpPr>
          <p:cNvPr id="4" name="TextBox 3"/>
          <p:cNvSpPr txBox="1"/>
          <p:nvPr/>
        </p:nvSpPr>
        <p:spPr>
          <a:xfrm>
            <a:off x="1928794" y="6429396"/>
            <a:ext cx="6656374" cy="276999"/>
          </a:xfrm>
          <a:prstGeom prst="rect">
            <a:avLst/>
          </a:prstGeom>
          <a:noFill/>
        </p:spPr>
        <p:txBody>
          <a:bodyPr wrap="none" rtlCol="0">
            <a:spAutoFit/>
          </a:bodyPr>
          <a:lstStyle/>
          <a:p>
            <a:r>
              <a:rPr lang="en-CA" sz="1200" i="1" dirty="0" smtClean="0"/>
              <a:t>Source: http://www.goldcorp.com/files/doc_financial/Goldcorp_2010AnnualReport_FINAL_FullBook.pdf</a:t>
            </a:r>
            <a:endParaRPr lang="en-CA" sz="1200" i="1" dirty="0"/>
          </a:p>
        </p:txBody>
      </p:sp>
      <p:sp>
        <p:nvSpPr>
          <p:cNvPr id="5" name="Oval 4"/>
          <p:cNvSpPr/>
          <p:nvPr/>
        </p:nvSpPr>
        <p:spPr>
          <a:xfrm>
            <a:off x="6357950" y="5786454"/>
            <a:ext cx="928694" cy="2857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70088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44624"/>
            <a:ext cx="9071992"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98341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smtClean="0"/>
              <a:t>Gold Resources (2011)</a:t>
            </a:r>
            <a:endParaRPr lang="en-CA" sz="3600" dirty="0"/>
          </a:p>
        </p:txBody>
      </p:sp>
      <p:pic>
        <p:nvPicPr>
          <p:cNvPr id="83970" name="Picture 2"/>
          <p:cNvPicPr>
            <a:picLocks noChangeAspect="1" noChangeArrowheads="1"/>
          </p:cNvPicPr>
          <p:nvPr/>
        </p:nvPicPr>
        <p:blipFill>
          <a:blip r:embed="rId2"/>
          <a:srcRect/>
          <a:stretch>
            <a:fillRect/>
          </a:stretch>
        </p:blipFill>
        <p:spPr bwMode="auto">
          <a:xfrm>
            <a:off x="285720" y="2143116"/>
            <a:ext cx="8642624" cy="3857652"/>
          </a:xfrm>
          <a:prstGeom prst="rect">
            <a:avLst/>
          </a:prstGeom>
          <a:noFill/>
          <a:ln w="9525">
            <a:noFill/>
            <a:miter lim="800000"/>
            <a:headEnd/>
            <a:tailEnd/>
          </a:ln>
          <a:effectLst/>
        </p:spPr>
      </p:pic>
      <p:sp>
        <p:nvSpPr>
          <p:cNvPr id="4" name="Oval 3"/>
          <p:cNvSpPr/>
          <p:nvPr/>
        </p:nvSpPr>
        <p:spPr>
          <a:xfrm>
            <a:off x="6572264" y="5786454"/>
            <a:ext cx="928694" cy="2857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2701972" y="6438149"/>
            <a:ext cx="6656374" cy="276999"/>
          </a:xfrm>
          <a:prstGeom prst="rect">
            <a:avLst/>
          </a:prstGeom>
          <a:noFill/>
        </p:spPr>
        <p:txBody>
          <a:bodyPr wrap="none" rtlCol="0">
            <a:spAutoFit/>
          </a:bodyPr>
          <a:lstStyle/>
          <a:p>
            <a:r>
              <a:rPr lang="en-CA" sz="1200" i="1" dirty="0" smtClean="0"/>
              <a:t>Source: http://www.goldcorp.com/files/april-24-2012/_docs/Goldcorp_AR%202011_R&amp;R.pdf</a:t>
            </a:r>
            <a:endParaRPr lang="en-CA" sz="1200" i="1" dirty="0"/>
          </a:p>
        </p:txBody>
      </p:sp>
    </p:spTree>
    <p:extLst>
      <p:ext uri="{BB962C8B-B14F-4D97-AF65-F5344CB8AC3E}">
        <p14:creationId xmlns:p14="http://schemas.microsoft.com/office/powerpoint/2010/main" val="67568779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smtClean="0"/>
              <a:t>Gold Reserves (2010)</a:t>
            </a:r>
            <a:endParaRPr lang="en-CA" sz="3600" dirty="0"/>
          </a:p>
        </p:txBody>
      </p:sp>
      <p:sp>
        <p:nvSpPr>
          <p:cNvPr id="6" name="TextBox 5"/>
          <p:cNvSpPr txBox="1"/>
          <p:nvPr/>
        </p:nvSpPr>
        <p:spPr>
          <a:xfrm>
            <a:off x="1928794" y="6438149"/>
            <a:ext cx="6656374" cy="276999"/>
          </a:xfrm>
          <a:prstGeom prst="rect">
            <a:avLst/>
          </a:prstGeom>
          <a:noFill/>
        </p:spPr>
        <p:txBody>
          <a:bodyPr wrap="none" rtlCol="0">
            <a:spAutoFit/>
          </a:bodyPr>
          <a:lstStyle/>
          <a:p>
            <a:r>
              <a:rPr lang="en-CA" sz="1200" i="1" dirty="0" smtClean="0"/>
              <a:t>Source: http://www.goldcorp.com/files/doc_financial/Goldcorp_2010AnnualReport_FINAL_FullBook.pdf</a:t>
            </a:r>
            <a:endParaRPr lang="en-CA" sz="1200" i="1" dirty="0"/>
          </a:p>
        </p:txBody>
      </p:sp>
      <p:pic>
        <p:nvPicPr>
          <p:cNvPr id="6146" name="Picture 2"/>
          <p:cNvPicPr>
            <a:picLocks noChangeAspect="1" noChangeArrowheads="1"/>
          </p:cNvPicPr>
          <p:nvPr/>
        </p:nvPicPr>
        <p:blipFill>
          <a:blip r:embed="rId2"/>
          <a:srcRect/>
          <a:stretch>
            <a:fillRect/>
          </a:stretch>
        </p:blipFill>
        <p:spPr bwMode="auto">
          <a:xfrm>
            <a:off x="214314" y="1571612"/>
            <a:ext cx="8715436" cy="4357718"/>
          </a:xfrm>
          <a:prstGeom prst="rect">
            <a:avLst/>
          </a:prstGeom>
          <a:noFill/>
          <a:ln w="9525">
            <a:noFill/>
            <a:miter lim="800000"/>
            <a:headEnd/>
            <a:tailEnd/>
          </a:ln>
          <a:effectLst/>
        </p:spPr>
      </p:pic>
      <p:sp>
        <p:nvSpPr>
          <p:cNvPr id="7" name="Oval 6"/>
          <p:cNvSpPr/>
          <p:nvPr/>
        </p:nvSpPr>
        <p:spPr>
          <a:xfrm>
            <a:off x="7929586" y="5643578"/>
            <a:ext cx="928694" cy="2857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706917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smtClean="0"/>
              <a:t>Gold Reserves (2011)</a:t>
            </a:r>
            <a:endParaRPr lang="en-CA" sz="3600" dirty="0"/>
          </a:p>
        </p:txBody>
      </p:sp>
      <p:pic>
        <p:nvPicPr>
          <p:cNvPr id="82947" name="Picture 3"/>
          <p:cNvPicPr>
            <a:picLocks noChangeAspect="1" noChangeArrowheads="1"/>
          </p:cNvPicPr>
          <p:nvPr/>
        </p:nvPicPr>
        <p:blipFill>
          <a:blip r:embed="rId2"/>
          <a:srcRect/>
          <a:stretch>
            <a:fillRect/>
          </a:stretch>
        </p:blipFill>
        <p:spPr bwMode="auto">
          <a:xfrm>
            <a:off x="214282" y="1643050"/>
            <a:ext cx="8721577" cy="3929089"/>
          </a:xfrm>
          <a:prstGeom prst="rect">
            <a:avLst/>
          </a:prstGeom>
          <a:noFill/>
          <a:ln w="9525">
            <a:noFill/>
            <a:miter lim="800000"/>
            <a:headEnd/>
            <a:tailEnd/>
          </a:ln>
          <a:effectLst/>
        </p:spPr>
      </p:pic>
      <p:sp>
        <p:nvSpPr>
          <p:cNvPr id="6" name="Rectangle 5"/>
          <p:cNvSpPr/>
          <p:nvPr/>
        </p:nvSpPr>
        <p:spPr>
          <a:xfrm>
            <a:off x="285720" y="4429132"/>
            <a:ext cx="8501122"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2701972" y="6438149"/>
            <a:ext cx="6656374" cy="276999"/>
          </a:xfrm>
          <a:prstGeom prst="rect">
            <a:avLst/>
          </a:prstGeom>
          <a:noFill/>
        </p:spPr>
        <p:txBody>
          <a:bodyPr wrap="none" rtlCol="0">
            <a:spAutoFit/>
          </a:bodyPr>
          <a:lstStyle/>
          <a:p>
            <a:r>
              <a:rPr lang="en-CA" sz="1200" i="1" dirty="0" smtClean="0"/>
              <a:t>Source: http://www.goldcorp.com/files/april-24-2012/_docs/Goldcorp_AR%202011_R&amp;R.pdf</a:t>
            </a:r>
            <a:endParaRPr lang="en-CA" sz="1200" i="1" dirty="0"/>
          </a:p>
        </p:txBody>
      </p:sp>
      <p:sp>
        <p:nvSpPr>
          <p:cNvPr id="9" name="Oval 8"/>
          <p:cNvSpPr/>
          <p:nvPr/>
        </p:nvSpPr>
        <p:spPr>
          <a:xfrm>
            <a:off x="8143900" y="5286388"/>
            <a:ext cx="928694" cy="2857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1885420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smtClean="0"/>
              <a:t> Growth of Gold Reserve </a:t>
            </a:r>
            <a:endParaRPr lang="en-CA" sz="3600" dirty="0"/>
          </a:p>
        </p:txBody>
      </p:sp>
      <p:pic>
        <p:nvPicPr>
          <p:cNvPr id="84994" name="Picture 2"/>
          <p:cNvPicPr>
            <a:picLocks noChangeAspect="1" noChangeArrowheads="1"/>
          </p:cNvPicPr>
          <p:nvPr/>
        </p:nvPicPr>
        <p:blipFill>
          <a:blip r:embed="rId3"/>
          <a:srcRect/>
          <a:stretch>
            <a:fillRect/>
          </a:stretch>
        </p:blipFill>
        <p:spPr bwMode="auto">
          <a:xfrm>
            <a:off x="2357422" y="1785926"/>
            <a:ext cx="4572032" cy="4206712"/>
          </a:xfrm>
          <a:prstGeom prst="rect">
            <a:avLst/>
          </a:prstGeom>
          <a:noFill/>
          <a:ln w="9525">
            <a:noFill/>
            <a:miter lim="800000"/>
            <a:headEnd/>
            <a:tailEnd/>
          </a:ln>
          <a:effectLst/>
        </p:spPr>
      </p:pic>
      <p:sp>
        <p:nvSpPr>
          <p:cNvPr id="4" name="TextBox 3"/>
          <p:cNvSpPr txBox="1"/>
          <p:nvPr/>
        </p:nvSpPr>
        <p:spPr>
          <a:xfrm>
            <a:off x="3786182" y="6438149"/>
            <a:ext cx="5098255" cy="276999"/>
          </a:xfrm>
          <a:prstGeom prst="rect">
            <a:avLst/>
          </a:prstGeom>
          <a:noFill/>
        </p:spPr>
        <p:txBody>
          <a:bodyPr wrap="none" rtlCol="0">
            <a:spAutoFit/>
          </a:bodyPr>
          <a:lstStyle/>
          <a:p>
            <a:r>
              <a:rPr lang="en-CA" sz="1200" i="1" dirty="0" smtClean="0"/>
              <a:t>Source: http://www.goldcorp.com/files/april-24-2012/financial-highlights.html</a:t>
            </a:r>
            <a:endParaRPr lang="en-CA" sz="1200" i="1" dirty="0"/>
          </a:p>
        </p:txBody>
      </p:sp>
    </p:spTree>
    <p:extLst>
      <p:ext uri="{BB962C8B-B14F-4D97-AF65-F5344CB8AC3E}">
        <p14:creationId xmlns:p14="http://schemas.microsoft.com/office/powerpoint/2010/main" val="115033757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Key Facts</a:t>
            </a:r>
            <a:endParaRPr lang="en-CA" sz="3600" dirty="0"/>
          </a:p>
        </p:txBody>
      </p:sp>
      <p:sp>
        <p:nvSpPr>
          <p:cNvPr id="3" name="Content Placeholder 2"/>
          <p:cNvSpPr>
            <a:spLocks noGrp="1"/>
          </p:cNvSpPr>
          <p:nvPr>
            <p:ph idx="1"/>
          </p:nvPr>
        </p:nvSpPr>
        <p:spPr/>
        <p:txBody>
          <a:bodyPr/>
          <a:lstStyle/>
          <a:p>
            <a:r>
              <a:rPr lang="en-CA" sz="2400" dirty="0" smtClean="0"/>
              <a:t>Finding cost per ounce of gold = $14</a:t>
            </a:r>
          </a:p>
          <a:p>
            <a:r>
              <a:rPr lang="en-CA" sz="2400" dirty="0" smtClean="0"/>
              <a:t>Increases in Gold Reserve:</a:t>
            </a:r>
          </a:p>
          <a:p>
            <a:pPr lvl="1"/>
            <a:r>
              <a:rPr lang="en-CA" sz="2400" dirty="0" smtClean="0"/>
              <a:t>20% from a higher gold price</a:t>
            </a:r>
          </a:p>
          <a:p>
            <a:pPr lvl="1"/>
            <a:r>
              <a:rPr lang="en-CA" sz="2400" dirty="0" smtClean="0"/>
              <a:t>80% from drilling success</a:t>
            </a:r>
            <a:endParaRPr lang="en-CA" sz="2400" dirty="0"/>
          </a:p>
        </p:txBody>
      </p:sp>
    </p:spTree>
    <p:extLst>
      <p:ext uri="{BB962C8B-B14F-4D97-AF65-F5344CB8AC3E}">
        <p14:creationId xmlns:p14="http://schemas.microsoft.com/office/powerpoint/2010/main" val="275047599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564904"/>
            <a:ext cx="8229600" cy="1143000"/>
          </a:xfrm>
        </p:spPr>
        <p:txBody>
          <a:bodyPr/>
          <a:lstStyle/>
          <a:p>
            <a:r>
              <a:rPr lang="en-CA" b="1" dirty="0" smtClean="0"/>
              <a:t>Management</a:t>
            </a:r>
            <a:endParaRPr lang="en-CA" b="1" dirty="0"/>
          </a:p>
        </p:txBody>
      </p:sp>
    </p:spTree>
    <p:extLst>
      <p:ext uri="{BB962C8B-B14F-4D97-AF65-F5344CB8AC3E}">
        <p14:creationId xmlns:p14="http://schemas.microsoft.com/office/powerpoint/2010/main" val="347596746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dirty="0" smtClean="0"/>
              <a:t>Management</a:t>
            </a:r>
            <a:endParaRPr lang="en-US" dirty="0"/>
          </a:p>
        </p:txBody>
      </p:sp>
      <p:sp>
        <p:nvSpPr>
          <p:cNvPr id="3" name="Content Placeholder 2"/>
          <p:cNvSpPr>
            <a:spLocks noGrp="1"/>
          </p:cNvSpPr>
          <p:nvPr>
            <p:ph idx="1"/>
          </p:nvPr>
        </p:nvSpPr>
        <p:spPr>
          <a:xfrm>
            <a:off x="428596" y="1142984"/>
            <a:ext cx="6286544" cy="4983179"/>
          </a:xfrm>
        </p:spPr>
        <p:txBody>
          <a:bodyPr rtlCol="0">
            <a:normAutofit/>
          </a:bodyPr>
          <a:lstStyle/>
          <a:p>
            <a:pPr>
              <a:buNone/>
            </a:pPr>
            <a:r>
              <a:rPr lang="en-CA" sz="2800" dirty="0" smtClean="0"/>
              <a:t>Charles A. Jeannes</a:t>
            </a:r>
          </a:p>
          <a:p>
            <a:pPr>
              <a:buNone/>
            </a:pPr>
            <a:r>
              <a:rPr lang="en-CA" sz="2400" dirty="0" smtClean="0"/>
              <a:t>President and Chief Executive Officer (CEO)</a:t>
            </a:r>
          </a:p>
          <a:p>
            <a:pPr>
              <a:buNone/>
            </a:pPr>
            <a:endParaRPr lang="en-CA" sz="1800" dirty="0" smtClean="0"/>
          </a:p>
          <a:p>
            <a:r>
              <a:rPr lang="en-US" sz="1800" dirty="0" smtClean="0">
                <a:cs typeface="Arial" charset="0"/>
              </a:rPr>
              <a:t>Appointed in December 2008</a:t>
            </a:r>
          </a:p>
          <a:p>
            <a:r>
              <a:rPr lang="en-US" sz="1800" dirty="0" smtClean="0">
                <a:cs typeface="Arial" charset="0"/>
              </a:rPr>
              <a:t>Former Executive Vice President, </a:t>
            </a:r>
            <a:r>
              <a:rPr lang="en-CA" sz="1800" dirty="0" smtClean="0"/>
              <a:t>Corporate Development from Nov 2006 to Dec 2008</a:t>
            </a:r>
          </a:p>
          <a:p>
            <a:r>
              <a:rPr lang="en-CA" sz="1800" dirty="0" smtClean="0"/>
              <a:t>Former Executive Vice President in Administration, General Counsel and Secretary of </a:t>
            </a:r>
            <a:r>
              <a:rPr lang="en-CA" sz="1800" dirty="0" err="1" smtClean="0"/>
              <a:t>Glamis</a:t>
            </a:r>
            <a:r>
              <a:rPr lang="en-CA" sz="1800" dirty="0" smtClean="0"/>
              <a:t> Gold from 1999 to 2006</a:t>
            </a:r>
          </a:p>
          <a:p>
            <a:r>
              <a:rPr lang="en-US" sz="1800" dirty="0" smtClean="0">
                <a:cs typeface="Arial" charset="0"/>
              </a:rPr>
              <a:t>B.A. from  the University of Nevada and </a:t>
            </a:r>
            <a:r>
              <a:rPr lang="en-CA" sz="1800" dirty="0" smtClean="0"/>
              <a:t>graduate degree </a:t>
            </a:r>
            <a:r>
              <a:rPr lang="en-US" sz="1800" dirty="0" smtClean="0">
                <a:cs typeface="Arial" charset="0"/>
              </a:rPr>
              <a:t>from the University of Arizona of Law</a:t>
            </a:r>
          </a:p>
          <a:p>
            <a:r>
              <a:rPr lang="en-CA" sz="1800" dirty="0" smtClean="0"/>
              <a:t>Broad experience in law, mining transactions, public and private financing, permitting and international regulation</a:t>
            </a:r>
            <a:endParaRPr lang="en-US" sz="1800" dirty="0">
              <a:cs typeface="Arial" charset="0"/>
            </a:endParaRPr>
          </a:p>
          <a:p>
            <a:pPr fontAlgn="auto">
              <a:spcAft>
                <a:spcPts val="0"/>
              </a:spcAft>
              <a:buFont typeface="Arial" charset="0"/>
              <a:buChar char="•"/>
              <a:defRPr/>
            </a:pPr>
            <a:endParaRPr lang="en-US" sz="1800" dirty="0">
              <a:cs typeface="Arial" charset="0"/>
            </a:endParaRPr>
          </a:p>
        </p:txBody>
      </p:sp>
      <p:pic>
        <p:nvPicPr>
          <p:cNvPr id="38918" name="Picture 6" descr="http://www.goldcorp.com/files/images/Chuck-Jeannes_lo-res.png"/>
          <p:cNvPicPr>
            <a:picLocks noChangeAspect="1" noChangeArrowheads="1"/>
          </p:cNvPicPr>
          <p:nvPr/>
        </p:nvPicPr>
        <p:blipFill>
          <a:blip r:embed="rId3"/>
          <a:srcRect/>
          <a:stretch>
            <a:fillRect/>
          </a:stretch>
        </p:blipFill>
        <p:spPr bwMode="auto">
          <a:xfrm>
            <a:off x="7263317" y="4214818"/>
            <a:ext cx="1809277" cy="2428893"/>
          </a:xfrm>
          <a:prstGeom prst="rect">
            <a:avLst/>
          </a:prstGeom>
          <a:noFill/>
        </p:spPr>
      </p:pic>
    </p:spTree>
    <p:extLst>
      <p:ext uri="{BB962C8B-B14F-4D97-AF65-F5344CB8AC3E}">
        <p14:creationId xmlns:p14="http://schemas.microsoft.com/office/powerpoint/2010/main" val="276717785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dirty="0" smtClean="0"/>
              <a:t>Management</a:t>
            </a:r>
            <a:endParaRPr lang="en-US" dirty="0"/>
          </a:p>
        </p:txBody>
      </p:sp>
      <p:sp>
        <p:nvSpPr>
          <p:cNvPr id="3" name="Content Placeholder 2"/>
          <p:cNvSpPr>
            <a:spLocks noGrp="1"/>
          </p:cNvSpPr>
          <p:nvPr>
            <p:ph idx="1"/>
          </p:nvPr>
        </p:nvSpPr>
        <p:spPr>
          <a:xfrm>
            <a:off x="428596" y="1142984"/>
            <a:ext cx="6929486" cy="4983179"/>
          </a:xfrm>
        </p:spPr>
        <p:txBody>
          <a:bodyPr rtlCol="0">
            <a:normAutofit/>
          </a:bodyPr>
          <a:lstStyle/>
          <a:p>
            <a:pPr>
              <a:buNone/>
            </a:pPr>
            <a:r>
              <a:rPr lang="en-CA" sz="2800" dirty="0" smtClean="0"/>
              <a:t>George R. Burns</a:t>
            </a:r>
          </a:p>
          <a:p>
            <a:pPr>
              <a:buNone/>
            </a:pPr>
            <a:r>
              <a:rPr lang="en-CA" sz="2400" dirty="0" smtClean="0"/>
              <a:t>Executive Vice President and Chief Operating Officer (COO)</a:t>
            </a:r>
          </a:p>
          <a:p>
            <a:pPr>
              <a:buNone/>
            </a:pPr>
            <a:endParaRPr lang="en-CA" sz="1800" dirty="0" smtClean="0"/>
          </a:p>
          <a:p>
            <a:r>
              <a:rPr lang="en-CA" sz="1800" dirty="0" smtClean="0"/>
              <a:t>Appointed in August 2012</a:t>
            </a:r>
          </a:p>
          <a:p>
            <a:r>
              <a:rPr lang="en-CA" sz="1800" dirty="0" smtClean="0"/>
              <a:t>Former Senior Vice President, Mexican Operations and Vice President, Canada and United States respectively</a:t>
            </a:r>
          </a:p>
          <a:p>
            <a:r>
              <a:rPr lang="en-CA" sz="1800" dirty="0" smtClean="0"/>
              <a:t>Former Chief Operating Officer &amp; Vice President of </a:t>
            </a:r>
            <a:r>
              <a:rPr lang="en-CA" sz="1800" dirty="0" err="1" smtClean="0"/>
              <a:t>Centerra</a:t>
            </a:r>
            <a:r>
              <a:rPr lang="en-CA" sz="1800" dirty="0" smtClean="0"/>
              <a:t> Gold, Inc., Former Vice President of Asarco, Inc., and Former Vice President of Cyprus Minerals Company, Inc.</a:t>
            </a:r>
          </a:p>
          <a:p>
            <a:r>
              <a:rPr lang="en-CA" sz="1800" dirty="0" smtClean="0"/>
              <a:t>Bachelor of Science degree in Mining Engineering from the University of Montana</a:t>
            </a:r>
          </a:p>
          <a:p>
            <a:r>
              <a:rPr lang="en-CA" sz="1800" dirty="0" smtClean="0"/>
              <a:t>30 years of experience in the mineral sector including executive, operations, development and engineering leadership roles in gold, copper and coal operations</a:t>
            </a:r>
            <a:endParaRPr lang="en-US" sz="1800" dirty="0">
              <a:cs typeface="Arial" charset="0"/>
            </a:endParaRPr>
          </a:p>
          <a:p>
            <a:pPr fontAlgn="auto">
              <a:spcAft>
                <a:spcPts val="0"/>
              </a:spcAft>
              <a:buFont typeface="Arial" charset="0"/>
              <a:buChar char="•"/>
              <a:defRPr/>
            </a:pPr>
            <a:endParaRPr lang="en-US" sz="1800" dirty="0">
              <a:cs typeface="Arial" charset="0"/>
            </a:endParaRPr>
          </a:p>
        </p:txBody>
      </p:sp>
    </p:spTree>
    <p:extLst>
      <p:ext uri="{BB962C8B-B14F-4D97-AF65-F5344CB8AC3E}">
        <p14:creationId xmlns:p14="http://schemas.microsoft.com/office/powerpoint/2010/main" val="306325002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dirty="0" smtClean="0"/>
              <a:t>Management</a:t>
            </a:r>
            <a:endParaRPr lang="en-US" dirty="0"/>
          </a:p>
        </p:txBody>
      </p:sp>
      <p:sp>
        <p:nvSpPr>
          <p:cNvPr id="3" name="Content Placeholder 2"/>
          <p:cNvSpPr>
            <a:spLocks noGrp="1"/>
          </p:cNvSpPr>
          <p:nvPr>
            <p:ph idx="1"/>
          </p:nvPr>
        </p:nvSpPr>
        <p:spPr>
          <a:xfrm>
            <a:off x="428596" y="1142984"/>
            <a:ext cx="6858048" cy="4983179"/>
          </a:xfrm>
        </p:spPr>
        <p:txBody>
          <a:bodyPr rtlCol="0">
            <a:normAutofit/>
          </a:bodyPr>
          <a:lstStyle/>
          <a:p>
            <a:pPr>
              <a:buNone/>
            </a:pPr>
            <a:r>
              <a:rPr lang="en-CA" sz="2800" dirty="0" smtClean="0"/>
              <a:t>Lindsay Hall</a:t>
            </a:r>
          </a:p>
          <a:p>
            <a:pPr>
              <a:buNone/>
            </a:pPr>
            <a:r>
              <a:rPr lang="en-CA" sz="2400" dirty="0" smtClean="0"/>
              <a:t>Executive Vice President &amp; Chief Financial Officer (CFO)</a:t>
            </a:r>
          </a:p>
          <a:p>
            <a:pPr>
              <a:buNone/>
            </a:pPr>
            <a:endParaRPr lang="en-CA" sz="1800" dirty="0" smtClean="0"/>
          </a:p>
          <a:p>
            <a:r>
              <a:rPr lang="en-CA" sz="1800" dirty="0" smtClean="0"/>
              <a:t>Appointed in April 2006</a:t>
            </a:r>
          </a:p>
          <a:p>
            <a:r>
              <a:rPr lang="en-CA" sz="1800" dirty="0" smtClean="0"/>
              <a:t>Chartered Accountant with extensive experience in senior financial positions in the energy industry </a:t>
            </a:r>
          </a:p>
          <a:p>
            <a:r>
              <a:rPr lang="en-CA" sz="1800" dirty="0" smtClean="0"/>
              <a:t>Former Treasurer &amp; Vice President of Duke Energy Corp. and Vice President-Finance of </a:t>
            </a:r>
            <a:r>
              <a:rPr lang="en-CA" sz="1800" dirty="0" err="1" smtClean="0"/>
              <a:t>Westcoast</a:t>
            </a:r>
            <a:r>
              <a:rPr lang="en-CA" sz="1800" dirty="0" smtClean="0"/>
              <a:t> Energy, Inc</a:t>
            </a:r>
          </a:p>
          <a:p>
            <a:r>
              <a:rPr lang="en-CA" sz="1800" dirty="0" smtClean="0"/>
              <a:t>B.A. in Economics and Bachelor of Commerce from the University </a:t>
            </a:r>
            <a:r>
              <a:rPr lang="en-CA" sz="1800" smtClean="0"/>
              <a:t>of Manitoba</a:t>
            </a:r>
            <a:endParaRPr lang="en-CA" sz="1800" dirty="0" smtClean="0"/>
          </a:p>
        </p:txBody>
      </p:sp>
    </p:spTree>
    <p:extLst>
      <p:ext uri="{BB962C8B-B14F-4D97-AF65-F5344CB8AC3E}">
        <p14:creationId xmlns:p14="http://schemas.microsoft.com/office/powerpoint/2010/main" val="31996228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219200"/>
          </a:xfrm>
        </p:spPr>
        <p:txBody>
          <a:bodyPr>
            <a:normAutofit/>
          </a:bodyPr>
          <a:lstStyle/>
          <a:p>
            <a:pPr fontAlgn="auto">
              <a:spcAft>
                <a:spcPts val="0"/>
              </a:spcAft>
              <a:defRPr/>
            </a:pPr>
            <a:r>
              <a:rPr lang="en-US" b="1" dirty="0" smtClean="0"/>
              <a:t>Analysis of Financial Statements</a:t>
            </a:r>
            <a:endParaRPr lang="en-US" b="1" dirty="0"/>
          </a:p>
        </p:txBody>
      </p:sp>
    </p:spTree>
    <p:extLst>
      <p:ext uri="{BB962C8B-B14F-4D97-AF65-F5344CB8AC3E}">
        <p14:creationId xmlns:p14="http://schemas.microsoft.com/office/powerpoint/2010/main" val="26038155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16665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srcRect/>
          <a:stretch>
            <a:fillRect/>
          </a:stretch>
        </p:blipFill>
        <p:spPr bwMode="auto">
          <a:xfrm>
            <a:off x="2609878" y="355340"/>
            <a:ext cx="6248402" cy="6288328"/>
          </a:xfrm>
          <a:prstGeom prst="rect">
            <a:avLst/>
          </a:prstGeom>
          <a:noFill/>
          <a:ln w="9525">
            <a:noFill/>
            <a:miter lim="800000"/>
            <a:headEnd/>
            <a:tailEnd/>
          </a:ln>
          <a:effectLst/>
        </p:spPr>
      </p:pic>
      <p:sp>
        <p:nvSpPr>
          <p:cNvPr id="5" name="Title 1"/>
          <p:cNvSpPr txBox="1">
            <a:spLocks/>
          </p:cNvSpPr>
          <p:nvPr/>
        </p:nvSpPr>
        <p:spPr>
          <a:xfrm>
            <a:off x="285720" y="2857496"/>
            <a:ext cx="2643206" cy="1143000"/>
          </a:xfrm>
          <a:prstGeom prst="rect">
            <a:avLst/>
          </a:prstGeom>
        </p:spPr>
        <p:txBody>
          <a:bodyPr vert="horz" lIns="45720" rIns="45720" anchor="ctr">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Financial Highlights</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59178933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smtClean="0"/>
              <a:t>Financial Highlights</a:t>
            </a:r>
            <a:endParaRPr lang="en-CA" sz="3600" dirty="0"/>
          </a:p>
        </p:txBody>
      </p:sp>
      <p:pic>
        <p:nvPicPr>
          <p:cNvPr id="99330" name="Picture 2"/>
          <p:cNvPicPr>
            <a:picLocks noChangeAspect="1" noChangeArrowheads="1"/>
          </p:cNvPicPr>
          <p:nvPr/>
        </p:nvPicPr>
        <p:blipFill>
          <a:blip r:embed="rId2"/>
          <a:srcRect/>
          <a:stretch>
            <a:fillRect/>
          </a:stretch>
        </p:blipFill>
        <p:spPr bwMode="auto">
          <a:xfrm>
            <a:off x="1685925" y="3786190"/>
            <a:ext cx="2952750" cy="2152650"/>
          </a:xfrm>
          <a:prstGeom prst="rect">
            <a:avLst/>
          </a:prstGeom>
          <a:noFill/>
          <a:ln w="9525">
            <a:noFill/>
            <a:miter lim="800000"/>
            <a:headEnd/>
            <a:tailEnd/>
          </a:ln>
          <a:effectLst/>
        </p:spPr>
      </p:pic>
      <p:pic>
        <p:nvPicPr>
          <p:cNvPr id="99331" name="Picture 3"/>
          <p:cNvPicPr>
            <a:picLocks noChangeAspect="1" noChangeArrowheads="1"/>
          </p:cNvPicPr>
          <p:nvPr/>
        </p:nvPicPr>
        <p:blipFill>
          <a:blip r:embed="rId3"/>
          <a:srcRect/>
          <a:stretch>
            <a:fillRect/>
          </a:stretch>
        </p:blipFill>
        <p:spPr bwMode="auto">
          <a:xfrm>
            <a:off x="1685925" y="1643050"/>
            <a:ext cx="2886075" cy="2190750"/>
          </a:xfrm>
          <a:prstGeom prst="rect">
            <a:avLst/>
          </a:prstGeom>
          <a:noFill/>
          <a:ln w="9525">
            <a:noFill/>
            <a:miter lim="800000"/>
            <a:headEnd/>
            <a:tailEnd/>
          </a:ln>
          <a:effectLst/>
        </p:spPr>
      </p:pic>
      <p:pic>
        <p:nvPicPr>
          <p:cNvPr id="99334" name="Picture 6"/>
          <p:cNvPicPr>
            <a:picLocks noChangeAspect="1" noChangeArrowheads="1"/>
          </p:cNvPicPr>
          <p:nvPr/>
        </p:nvPicPr>
        <p:blipFill>
          <a:blip r:embed="rId4"/>
          <a:srcRect/>
          <a:stretch>
            <a:fillRect/>
          </a:stretch>
        </p:blipFill>
        <p:spPr bwMode="auto">
          <a:xfrm>
            <a:off x="4572000" y="1643050"/>
            <a:ext cx="2886075" cy="4295775"/>
          </a:xfrm>
          <a:prstGeom prst="rect">
            <a:avLst/>
          </a:prstGeom>
          <a:noFill/>
          <a:ln w="9525">
            <a:noFill/>
            <a:miter lim="800000"/>
            <a:headEnd/>
            <a:tailEnd/>
          </a:ln>
          <a:effectLst/>
        </p:spPr>
      </p:pic>
      <p:sp>
        <p:nvSpPr>
          <p:cNvPr id="14" name="TextBox 13"/>
          <p:cNvSpPr txBox="1"/>
          <p:nvPr/>
        </p:nvSpPr>
        <p:spPr>
          <a:xfrm>
            <a:off x="3857620" y="6438149"/>
            <a:ext cx="5098255" cy="276999"/>
          </a:xfrm>
          <a:prstGeom prst="rect">
            <a:avLst/>
          </a:prstGeom>
          <a:noFill/>
        </p:spPr>
        <p:txBody>
          <a:bodyPr wrap="none" rtlCol="0">
            <a:spAutoFit/>
          </a:bodyPr>
          <a:lstStyle/>
          <a:p>
            <a:r>
              <a:rPr lang="en-CA" sz="1200" i="1" dirty="0" smtClean="0"/>
              <a:t>Source: http://www.goldcorp.com/files/april-24-2012/financial-highlights.html</a:t>
            </a:r>
            <a:endParaRPr lang="en-CA" sz="1200" i="1" dirty="0"/>
          </a:p>
        </p:txBody>
      </p:sp>
    </p:spTree>
    <p:extLst>
      <p:ext uri="{BB962C8B-B14F-4D97-AF65-F5344CB8AC3E}">
        <p14:creationId xmlns:p14="http://schemas.microsoft.com/office/powerpoint/2010/main" val="289537290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571480"/>
          </a:xfrm>
        </p:spPr>
        <p:txBody>
          <a:bodyPr>
            <a:normAutofit fontScale="90000"/>
          </a:bodyPr>
          <a:lstStyle/>
          <a:p>
            <a:r>
              <a:rPr lang="en-US" sz="3600" dirty="0" smtClean="0"/>
              <a:t>2012 Q3 Balance Sheet</a:t>
            </a:r>
            <a:endParaRPr lang="en-CA" sz="3600" dirty="0"/>
          </a:p>
        </p:txBody>
      </p:sp>
      <p:pic>
        <p:nvPicPr>
          <p:cNvPr id="4" name="Picture 2"/>
          <p:cNvPicPr>
            <a:picLocks noChangeAspect="1" noChangeArrowheads="1"/>
          </p:cNvPicPr>
          <p:nvPr/>
        </p:nvPicPr>
        <p:blipFill>
          <a:blip r:embed="rId3"/>
          <a:srcRect/>
          <a:stretch>
            <a:fillRect/>
          </a:stretch>
        </p:blipFill>
        <p:spPr bwMode="auto">
          <a:xfrm>
            <a:off x="1928794" y="487992"/>
            <a:ext cx="5357850" cy="6261604"/>
          </a:xfrm>
          <a:prstGeom prst="rect">
            <a:avLst/>
          </a:prstGeom>
          <a:noFill/>
          <a:ln w="9525">
            <a:noFill/>
            <a:miter lim="800000"/>
            <a:headEnd/>
            <a:tailEnd/>
          </a:ln>
          <a:effectLst/>
        </p:spPr>
      </p:pic>
      <p:sp>
        <p:nvSpPr>
          <p:cNvPr id="11" name="Rectangle 10"/>
          <p:cNvSpPr/>
          <p:nvPr/>
        </p:nvSpPr>
        <p:spPr>
          <a:xfrm>
            <a:off x="1714480" y="1428736"/>
            <a:ext cx="5429288" cy="1428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1714480" y="5286388"/>
            <a:ext cx="5429288" cy="1428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6476387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571504"/>
          </a:xfrm>
        </p:spPr>
        <p:txBody>
          <a:bodyPr>
            <a:normAutofit fontScale="90000"/>
          </a:bodyPr>
          <a:lstStyle/>
          <a:p>
            <a:r>
              <a:rPr lang="en-CA" sz="3600" dirty="0" smtClean="0"/>
              <a:t>2011 Annual Balance Sheet</a:t>
            </a:r>
            <a:endParaRPr lang="en-CA" sz="3600" dirty="0"/>
          </a:p>
        </p:txBody>
      </p:sp>
      <p:pic>
        <p:nvPicPr>
          <p:cNvPr id="101378" name="Picture 2"/>
          <p:cNvPicPr>
            <a:picLocks noChangeAspect="1" noChangeArrowheads="1"/>
          </p:cNvPicPr>
          <p:nvPr/>
        </p:nvPicPr>
        <p:blipFill>
          <a:blip r:embed="rId2"/>
          <a:srcRect/>
          <a:stretch>
            <a:fillRect/>
          </a:stretch>
        </p:blipFill>
        <p:spPr bwMode="auto">
          <a:xfrm>
            <a:off x="1785918" y="571480"/>
            <a:ext cx="5688552" cy="6232860"/>
          </a:xfrm>
          <a:prstGeom prst="rect">
            <a:avLst/>
          </a:prstGeom>
          <a:noFill/>
          <a:ln w="9525">
            <a:noFill/>
            <a:miter lim="800000"/>
            <a:headEnd/>
            <a:tailEnd/>
          </a:ln>
          <a:effectLst/>
        </p:spPr>
      </p:pic>
      <p:sp>
        <p:nvSpPr>
          <p:cNvPr id="4" name="Rectangle 3"/>
          <p:cNvSpPr/>
          <p:nvPr/>
        </p:nvSpPr>
        <p:spPr>
          <a:xfrm>
            <a:off x="1714480" y="1500174"/>
            <a:ext cx="6000792" cy="1428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8889249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06" y="2000240"/>
            <a:ext cx="2857520" cy="2286016"/>
          </a:xfrm>
        </p:spPr>
        <p:txBody>
          <a:bodyPr/>
          <a:lstStyle/>
          <a:p>
            <a:r>
              <a:rPr lang="en-CA" sz="3600" dirty="0" smtClean="0"/>
              <a:t>2011 Annual Income Statement</a:t>
            </a:r>
            <a:endParaRPr lang="en-CA" sz="3600" dirty="0"/>
          </a:p>
        </p:txBody>
      </p:sp>
      <p:pic>
        <p:nvPicPr>
          <p:cNvPr id="102402" name="Picture 2"/>
          <p:cNvPicPr>
            <a:picLocks noChangeAspect="1" noChangeArrowheads="1"/>
          </p:cNvPicPr>
          <p:nvPr/>
        </p:nvPicPr>
        <p:blipFill>
          <a:blip r:embed="rId2"/>
          <a:srcRect/>
          <a:stretch>
            <a:fillRect/>
          </a:stretch>
        </p:blipFill>
        <p:spPr bwMode="auto">
          <a:xfrm>
            <a:off x="3000364" y="-24"/>
            <a:ext cx="4572032" cy="5362684"/>
          </a:xfrm>
          <a:prstGeom prst="rect">
            <a:avLst/>
          </a:prstGeom>
          <a:noFill/>
          <a:ln w="9525">
            <a:noFill/>
            <a:miter lim="800000"/>
            <a:headEnd/>
            <a:tailEnd/>
          </a:ln>
          <a:effectLst/>
        </p:spPr>
      </p:pic>
      <p:pic>
        <p:nvPicPr>
          <p:cNvPr id="5" name="Picture 4"/>
          <p:cNvPicPr>
            <a:picLocks noChangeAspect="1" noChangeArrowheads="1"/>
          </p:cNvPicPr>
          <p:nvPr/>
        </p:nvPicPr>
        <p:blipFill>
          <a:blip r:embed="rId3"/>
          <a:srcRect/>
          <a:stretch>
            <a:fillRect/>
          </a:stretch>
        </p:blipFill>
        <p:spPr bwMode="auto">
          <a:xfrm>
            <a:off x="3000364" y="5357826"/>
            <a:ext cx="4572032" cy="1444265"/>
          </a:xfrm>
          <a:prstGeom prst="rect">
            <a:avLst/>
          </a:prstGeom>
          <a:noFill/>
          <a:ln w="9525">
            <a:noFill/>
            <a:miter lim="800000"/>
            <a:headEnd/>
            <a:tailEnd/>
          </a:ln>
          <a:effectLst/>
        </p:spPr>
      </p:pic>
    </p:spTree>
    <p:extLst>
      <p:ext uri="{BB962C8B-B14F-4D97-AF65-F5344CB8AC3E}">
        <p14:creationId xmlns:p14="http://schemas.microsoft.com/office/powerpoint/2010/main" val="313742043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714380"/>
          </a:xfrm>
        </p:spPr>
        <p:txBody>
          <a:bodyPr/>
          <a:lstStyle/>
          <a:p>
            <a:r>
              <a:rPr lang="en-US" sz="3600" dirty="0" smtClean="0"/>
              <a:t>2012 Q3 Income Statement</a:t>
            </a:r>
            <a:endParaRPr lang="en-CA" sz="3600" dirty="0"/>
          </a:p>
        </p:txBody>
      </p:sp>
      <p:pic>
        <p:nvPicPr>
          <p:cNvPr id="105475" name="Picture 3"/>
          <p:cNvPicPr>
            <a:picLocks noChangeAspect="1" noChangeArrowheads="1"/>
          </p:cNvPicPr>
          <p:nvPr/>
        </p:nvPicPr>
        <p:blipFill>
          <a:blip r:embed="rId2"/>
          <a:srcRect/>
          <a:stretch>
            <a:fillRect/>
          </a:stretch>
        </p:blipFill>
        <p:spPr bwMode="auto">
          <a:xfrm>
            <a:off x="1428728" y="642918"/>
            <a:ext cx="6344956" cy="4629169"/>
          </a:xfrm>
          <a:prstGeom prst="rect">
            <a:avLst/>
          </a:prstGeom>
          <a:noFill/>
          <a:ln w="9525">
            <a:noFill/>
            <a:miter lim="800000"/>
            <a:headEnd/>
            <a:tailEnd/>
          </a:ln>
          <a:effectLst/>
        </p:spPr>
      </p:pic>
      <p:pic>
        <p:nvPicPr>
          <p:cNvPr id="105476" name="Picture 4"/>
          <p:cNvPicPr>
            <a:picLocks noChangeAspect="1" noChangeArrowheads="1"/>
          </p:cNvPicPr>
          <p:nvPr/>
        </p:nvPicPr>
        <p:blipFill>
          <a:blip r:embed="rId3"/>
          <a:srcRect/>
          <a:stretch>
            <a:fillRect/>
          </a:stretch>
        </p:blipFill>
        <p:spPr bwMode="auto">
          <a:xfrm>
            <a:off x="1500166" y="5286388"/>
            <a:ext cx="6215106" cy="1409098"/>
          </a:xfrm>
          <a:prstGeom prst="rect">
            <a:avLst/>
          </a:prstGeom>
          <a:noFill/>
          <a:ln w="9525">
            <a:noFill/>
            <a:miter lim="800000"/>
            <a:headEnd/>
            <a:tailEnd/>
          </a:ln>
          <a:effectLst/>
        </p:spPr>
      </p:pic>
    </p:spTree>
    <p:extLst>
      <p:ext uri="{BB962C8B-B14F-4D97-AF65-F5344CB8AC3E}">
        <p14:creationId xmlns:p14="http://schemas.microsoft.com/office/powerpoint/2010/main" val="75011907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714380"/>
          </a:xfrm>
        </p:spPr>
        <p:txBody>
          <a:bodyPr/>
          <a:lstStyle/>
          <a:p>
            <a:r>
              <a:rPr lang="en-CA" sz="3600" dirty="0" smtClean="0"/>
              <a:t>2011 Annual Cash Flow Statement</a:t>
            </a:r>
            <a:endParaRPr lang="en-CA" sz="3600" dirty="0"/>
          </a:p>
        </p:txBody>
      </p:sp>
      <p:pic>
        <p:nvPicPr>
          <p:cNvPr id="103427" name="Picture 3"/>
          <p:cNvPicPr>
            <a:picLocks noChangeAspect="1" noChangeArrowheads="1"/>
          </p:cNvPicPr>
          <p:nvPr/>
        </p:nvPicPr>
        <p:blipFill>
          <a:blip r:embed="rId2"/>
          <a:srcRect/>
          <a:stretch>
            <a:fillRect/>
          </a:stretch>
        </p:blipFill>
        <p:spPr bwMode="auto">
          <a:xfrm>
            <a:off x="2000232" y="625346"/>
            <a:ext cx="5214974" cy="6161240"/>
          </a:xfrm>
          <a:prstGeom prst="rect">
            <a:avLst/>
          </a:prstGeom>
          <a:noFill/>
          <a:ln w="9525">
            <a:noFill/>
            <a:miter lim="800000"/>
            <a:headEnd/>
            <a:tailEnd/>
          </a:ln>
          <a:effectLst/>
        </p:spPr>
      </p:pic>
    </p:spTree>
    <p:extLst>
      <p:ext uri="{BB962C8B-B14F-4D97-AF65-F5344CB8AC3E}">
        <p14:creationId xmlns:p14="http://schemas.microsoft.com/office/powerpoint/2010/main" val="137037462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571504"/>
          </a:xfrm>
        </p:spPr>
        <p:txBody>
          <a:bodyPr>
            <a:normAutofit fontScale="90000"/>
          </a:bodyPr>
          <a:lstStyle/>
          <a:p>
            <a:r>
              <a:rPr lang="en-US" sz="3600" dirty="0" smtClean="0"/>
              <a:t>2012 Q3 Cash Flow Statement</a:t>
            </a:r>
            <a:endParaRPr lang="en-CA" sz="3600" dirty="0"/>
          </a:p>
        </p:txBody>
      </p:sp>
      <p:pic>
        <p:nvPicPr>
          <p:cNvPr id="104450" name="Picture 2"/>
          <p:cNvPicPr>
            <a:picLocks noChangeAspect="1" noChangeArrowheads="1"/>
          </p:cNvPicPr>
          <p:nvPr/>
        </p:nvPicPr>
        <p:blipFill>
          <a:blip r:embed="rId2"/>
          <a:srcRect/>
          <a:stretch>
            <a:fillRect/>
          </a:stretch>
        </p:blipFill>
        <p:spPr bwMode="auto">
          <a:xfrm>
            <a:off x="1857356" y="517604"/>
            <a:ext cx="5505452" cy="6268982"/>
          </a:xfrm>
          <a:prstGeom prst="rect">
            <a:avLst/>
          </a:prstGeom>
          <a:noFill/>
          <a:ln w="9525">
            <a:noFill/>
            <a:miter lim="800000"/>
            <a:headEnd/>
            <a:tailEnd/>
          </a:ln>
          <a:effectLst/>
        </p:spPr>
      </p:pic>
    </p:spTree>
    <p:extLst>
      <p:ext uri="{BB962C8B-B14F-4D97-AF65-F5344CB8AC3E}">
        <p14:creationId xmlns:p14="http://schemas.microsoft.com/office/powerpoint/2010/main" val="138564234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smtClean="0"/>
              <a:t>Conclusions</a:t>
            </a:r>
            <a:endParaRPr lang="en-CA" sz="3600" dirty="0"/>
          </a:p>
        </p:txBody>
      </p:sp>
      <p:sp>
        <p:nvSpPr>
          <p:cNvPr id="3" name="Content Placeholder 2"/>
          <p:cNvSpPr>
            <a:spLocks noGrp="1"/>
          </p:cNvSpPr>
          <p:nvPr>
            <p:ph idx="1"/>
          </p:nvPr>
        </p:nvSpPr>
        <p:spPr/>
        <p:txBody>
          <a:bodyPr/>
          <a:lstStyle/>
          <a:p>
            <a:r>
              <a:rPr lang="en-CA" sz="2400" dirty="0" smtClean="0"/>
              <a:t>Continuous Growth of Dividend</a:t>
            </a:r>
          </a:p>
          <a:p>
            <a:r>
              <a:rPr lang="en-CA" sz="2400" dirty="0" smtClean="0"/>
              <a:t>Expected Increase in Gold Price</a:t>
            </a:r>
          </a:p>
          <a:p>
            <a:r>
              <a:rPr lang="en-CA" sz="2400" dirty="0" smtClean="0"/>
              <a:t>Reliable Production Growth</a:t>
            </a:r>
          </a:p>
          <a:p>
            <a:r>
              <a:rPr lang="en-CA" sz="2400" dirty="0" smtClean="0"/>
              <a:t>Diversified Asset Mix</a:t>
            </a:r>
          </a:p>
          <a:p>
            <a:pPr lvl="1"/>
            <a:r>
              <a:rPr lang="en-CA" sz="2000" dirty="0" smtClean="0"/>
              <a:t>Mines and Projects are well diversified and distributed over countries in Americas</a:t>
            </a:r>
          </a:p>
          <a:p>
            <a:pPr lvl="1"/>
            <a:r>
              <a:rPr lang="en-CA" sz="2000" dirty="0" smtClean="0"/>
              <a:t>Low political risk</a:t>
            </a:r>
          </a:p>
          <a:p>
            <a:r>
              <a:rPr lang="en-CA" sz="2400" dirty="0" smtClean="0"/>
              <a:t>Strong Balance Sheet</a:t>
            </a:r>
          </a:p>
          <a:p>
            <a:r>
              <a:rPr lang="en-CA" sz="2400" dirty="0" smtClean="0"/>
              <a:t>Recent price decrease = time to buy </a:t>
            </a:r>
            <a:endParaRPr lang="en-CA" sz="2400" dirty="0"/>
          </a:p>
        </p:txBody>
      </p:sp>
    </p:spTree>
    <p:extLst>
      <p:ext uri="{BB962C8B-B14F-4D97-AF65-F5344CB8AC3E}">
        <p14:creationId xmlns:p14="http://schemas.microsoft.com/office/powerpoint/2010/main" val="18890268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47800"/>
            <a:ext cx="8229600" cy="2667000"/>
          </a:xfrm>
        </p:spPr>
        <p:txBody>
          <a:bodyPr>
            <a:normAutofit fontScale="90000"/>
          </a:bodyPr>
          <a:lstStyle/>
          <a:p>
            <a:pPr algn="ctr" fontAlgn="auto">
              <a:spcAft>
                <a:spcPts val="0"/>
              </a:spcAft>
              <a:defRPr/>
            </a:pPr>
            <a:r>
              <a:rPr lang="en-US" dirty="0" smtClean="0"/>
              <a:t/>
            </a:r>
            <a:br>
              <a:rPr lang="en-US" dirty="0" smtClean="0"/>
            </a:br>
            <a:r>
              <a:rPr lang="en-US" dirty="0"/>
              <a:t/>
            </a:r>
            <a:br>
              <a:rPr lang="en-US" dirty="0"/>
            </a:br>
            <a:r>
              <a:rPr lang="en-US" sz="4900" dirty="0" smtClean="0"/>
              <a:t>Recommendation</a:t>
            </a:r>
            <a:r>
              <a:rPr lang="en-US" dirty="0" smtClean="0"/>
              <a:t/>
            </a:r>
            <a:br>
              <a:rPr lang="en-US" dirty="0" smtClean="0"/>
            </a:br>
            <a:r>
              <a:rPr lang="en-US" dirty="0" smtClean="0"/>
              <a:t/>
            </a:r>
            <a:br>
              <a:rPr lang="en-US" dirty="0" smtClean="0"/>
            </a:br>
            <a:r>
              <a:rPr lang="en-US" sz="4900" dirty="0" smtClean="0">
                <a:solidFill>
                  <a:srgbClr val="FF0000"/>
                </a:solidFill>
              </a:rPr>
              <a:t>BUY!</a:t>
            </a:r>
            <a:r>
              <a:rPr lang="en-US" dirty="0" smtClean="0"/>
              <a:t/>
            </a:r>
            <a:br>
              <a:rPr lang="en-US" dirty="0" smtClean="0"/>
            </a:br>
            <a:r>
              <a:rPr lang="en-US" dirty="0" smtClean="0"/>
              <a:t/>
            </a:r>
            <a:br>
              <a:rPr lang="en-US" dirty="0" smtClean="0"/>
            </a:br>
            <a:endParaRPr lang="en-US" dirty="0">
              <a:solidFill>
                <a:srgbClr val="FF0000"/>
              </a:solidFill>
            </a:endParaRPr>
          </a:p>
        </p:txBody>
      </p:sp>
      <p:pic>
        <p:nvPicPr>
          <p:cNvPr id="2050" name="Picture 2" descr="http://www.mining.com/wp-content/uploads/2012/09/Gold-miners-looking-cheerful-again-300x250.jpg"/>
          <p:cNvPicPr>
            <a:picLocks noChangeAspect="1" noChangeArrowheads="1"/>
          </p:cNvPicPr>
          <p:nvPr/>
        </p:nvPicPr>
        <p:blipFill>
          <a:blip r:embed="rId3"/>
          <a:srcRect/>
          <a:stretch>
            <a:fillRect/>
          </a:stretch>
        </p:blipFill>
        <p:spPr bwMode="auto">
          <a:xfrm>
            <a:off x="5786446" y="4143380"/>
            <a:ext cx="2857500" cy="2381250"/>
          </a:xfrm>
          <a:prstGeom prst="rect">
            <a:avLst/>
          </a:prstGeom>
          <a:noFill/>
        </p:spPr>
      </p:pic>
    </p:spTree>
    <p:extLst>
      <p:ext uri="{BB962C8B-B14F-4D97-AF65-F5344CB8AC3E}">
        <p14:creationId xmlns:p14="http://schemas.microsoft.com/office/powerpoint/2010/main" val="28816093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678126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499761"/>
            <a:ext cx="4106226" cy="3385623"/>
          </a:xfrm>
          <a:prstGeom prst="ellipse">
            <a:avLst/>
          </a:prstGeom>
          <a:ln>
            <a:noFill/>
          </a:ln>
          <a:effectLst>
            <a:softEdge rad="112500"/>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60648"/>
            <a:ext cx="3474013" cy="225567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0"/>
            <a:ext cx="4644008" cy="3483006"/>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11" y="2636912"/>
            <a:ext cx="4341679" cy="4341679"/>
          </a:xfrm>
          <a:prstGeom prst="rect">
            <a:avLst/>
          </a:prstGeom>
          <a:ln>
            <a:noFill/>
          </a:ln>
          <a:effectLst>
            <a:softEdge rad="112500"/>
          </a:effectLst>
        </p:spPr>
      </p:pic>
    </p:spTree>
    <p:extLst>
      <p:ext uri="{BB962C8B-B14F-4D97-AF65-F5344CB8AC3E}">
        <p14:creationId xmlns:p14="http://schemas.microsoft.com/office/powerpoint/2010/main" val="1559003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135095"/>
            <a:ext cx="8229600" cy="629609"/>
          </a:xfrm>
        </p:spPr>
        <p:txBody>
          <a:bodyPr>
            <a:noAutofit/>
          </a:bodyPr>
          <a:lstStyle/>
          <a:p>
            <a:pPr algn="ctr"/>
            <a:r>
              <a:rPr lang="en-CA" sz="3600" dirty="0"/>
              <a:t>Stock Snapshot</a:t>
            </a:r>
          </a:p>
        </p:txBody>
      </p:sp>
      <p:sp>
        <p:nvSpPr>
          <p:cNvPr id="5" name="Rectangle 4"/>
          <p:cNvSpPr>
            <a:spLocks noChangeArrowheads="1"/>
          </p:cNvSpPr>
          <p:nvPr/>
        </p:nvSpPr>
        <p:spPr bwMode="auto">
          <a:xfrm>
            <a:off x="2428875" y="3697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08898"/>
            <a:ext cx="7129040" cy="5291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231886675"/>
              </p:ext>
            </p:extLst>
          </p:nvPr>
        </p:nvGraphicFramePr>
        <p:xfrm>
          <a:off x="3635896" y="5718892"/>
          <a:ext cx="4286250" cy="605790"/>
        </p:xfrm>
        <a:graphic>
          <a:graphicData uri="http://schemas.openxmlformats.org/drawingml/2006/table">
            <a:tbl>
              <a:tblPr/>
              <a:tblGrid>
                <a:gridCol w="2132246"/>
                <a:gridCol w="2154004"/>
              </a:tblGrid>
              <a:tr h="115446">
                <a:tc>
                  <a:txBody>
                    <a:bodyPr/>
                    <a:lstStyle/>
                    <a:p>
                      <a:pPr algn="l" fontAlgn="b"/>
                      <a:r>
                        <a:rPr lang="en-CA" dirty="0">
                          <a:solidFill>
                            <a:schemeClr val="bg1"/>
                          </a:solidFill>
                          <a:effectLst/>
                        </a:rPr>
                        <a:t>Shares </a:t>
                      </a:r>
                      <a:r>
                        <a:rPr lang="en-CA" dirty="0" smtClean="0">
                          <a:solidFill>
                            <a:schemeClr val="bg1"/>
                          </a:solidFill>
                          <a:effectLst/>
                        </a:rPr>
                        <a:t>Outstanding</a:t>
                      </a:r>
                      <a:r>
                        <a:rPr lang="en-CA" dirty="0" smtClean="0">
                          <a:effectLst/>
                        </a:rPr>
                        <a:t>:</a:t>
                      </a:r>
                      <a:endParaRPr lang="en-CA" dirty="0">
                        <a:effectLst/>
                      </a:endParaRPr>
                    </a:p>
                  </a:txBody>
                  <a:tcPr marL="47625" marR="47625" marT="28575" marB="28575" anchor="b">
                    <a:lnL>
                      <a:noFill/>
                    </a:lnL>
                    <a:lnR>
                      <a:noFill/>
                    </a:lnR>
                    <a:lnT>
                      <a:noFill/>
                    </a:lnT>
                    <a:lnB w="9525" cap="flat" cmpd="sng" algn="ctr">
                      <a:solidFill>
                        <a:srgbClr val="C0E407"/>
                      </a:solidFill>
                      <a:prstDash val="solid"/>
                      <a:round/>
                      <a:headEnd type="none" w="med" len="med"/>
                      <a:tailEnd type="none" w="med" len="med"/>
                    </a:lnB>
                  </a:tcPr>
                </a:tc>
                <a:tc>
                  <a:txBody>
                    <a:bodyPr/>
                    <a:lstStyle/>
                    <a:p>
                      <a:pPr algn="r" fontAlgn="b"/>
                      <a:r>
                        <a:rPr lang="en-CA" dirty="0">
                          <a:solidFill>
                            <a:srgbClr val="000000"/>
                          </a:solidFill>
                          <a:effectLst/>
                        </a:rPr>
                        <a:t>395,349,044</a:t>
                      </a:r>
                    </a:p>
                  </a:txBody>
                  <a:tcPr marL="47625" marR="47625" marT="28575" marB="28575" anchor="b">
                    <a:lnL>
                      <a:noFill/>
                    </a:lnL>
                    <a:lnR>
                      <a:noFill/>
                    </a:lnR>
                    <a:lnT>
                      <a:noFill/>
                    </a:lnT>
                    <a:lnB w="9525" cap="flat" cmpd="sng" algn="ctr">
                      <a:solidFill>
                        <a:srgbClr val="80E407"/>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80401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normAutofit/>
          </a:bodyPr>
          <a:lstStyle/>
          <a:p>
            <a:pPr algn="ctr"/>
            <a:r>
              <a:rPr lang="en-CA" sz="3600" dirty="0"/>
              <a:t>1-Year Stock </a:t>
            </a:r>
            <a:r>
              <a:rPr lang="en-CA" sz="3600" dirty="0" smtClean="0"/>
              <a:t>Price V.S. 20 &amp; 100 MAVG</a:t>
            </a:r>
            <a:endParaRPr lang="en-CA" sz="3600"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90672"/>
            <a:ext cx="9142052" cy="4200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25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116632"/>
            <a:ext cx="7467600" cy="1143000"/>
          </a:xfrm>
        </p:spPr>
        <p:txBody>
          <a:bodyPr>
            <a:normAutofit/>
          </a:bodyPr>
          <a:lstStyle/>
          <a:p>
            <a:pPr algn="ctr"/>
            <a:r>
              <a:rPr lang="en-CA" sz="3600" dirty="0" smtClean="0"/>
              <a:t>1-Year Stock Price V.S. TSX-I &amp; TTMN-I </a:t>
            </a:r>
            <a:endParaRPr lang="en-CA" sz="3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6832"/>
            <a:ext cx="9144000" cy="420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336649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4624"/>
            <a:ext cx="9143999" cy="1143000"/>
          </a:xfrm>
        </p:spPr>
        <p:txBody>
          <a:bodyPr>
            <a:noAutofit/>
          </a:bodyPr>
          <a:lstStyle/>
          <a:p>
            <a:pPr algn="ctr"/>
            <a:r>
              <a:rPr lang="en-CA" sz="3600" dirty="0"/>
              <a:t>5-Year Stock Performance V.S. 20 &amp; </a:t>
            </a:r>
            <a:r>
              <a:rPr lang="en-CA" sz="3600" dirty="0" smtClean="0"/>
              <a:t>100 </a:t>
            </a:r>
            <a:r>
              <a:rPr lang="en-CA" sz="3600" dirty="0"/>
              <a:t>MAVG</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824"/>
            <a:ext cx="9143999" cy="420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2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92" y="44624"/>
            <a:ext cx="8363272" cy="1143000"/>
          </a:xfrm>
        </p:spPr>
        <p:txBody>
          <a:bodyPr>
            <a:normAutofit/>
          </a:bodyPr>
          <a:lstStyle/>
          <a:p>
            <a:pPr algn="ctr"/>
            <a:r>
              <a:rPr lang="en-CA" sz="3600" dirty="0"/>
              <a:t>5</a:t>
            </a:r>
            <a:r>
              <a:rPr lang="en-CA" sz="3600" dirty="0" smtClean="0"/>
              <a:t>-Year Stock Price V.S. TSX-I &amp; TTMN-I </a:t>
            </a:r>
            <a:endParaRPr lang="en-CA" sz="3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2816"/>
            <a:ext cx="9143999" cy="426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25602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pPr algn="ctr"/>
            <a:r>
              <a:rPr lang="en-CA" sz="3600" dirty="0"/>
              <a:t>10-Year Stock Performance V.S. 20 &amp; </a:t>
            </a:r>
            <a:r>
              <a:rPr lang="en-CA" sz="3600" dirty="0" smtClean="0"/>
              <a:t>100 </a:t>
            </a:r>
            <a:r>
              <a:rPr lang="en-CA" sz="3600" dirty="0"/>
              <a:t>MAVG</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44824"/>
            <a:ext cx="9143999" cy="421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4759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86800" cy="1143000"/>
          </a:xfrm>
        </p:spPr>
        <p:txBody>
          <a:bodyPr>
            <a:normAutofit/>
          </a:bodyPr>
          <a:lstStyle/>
          <a:p>
            <a:pPr algn="ctr"/>
            <a:r>
              <a:rPr lang="en-CA" sz="3600" dirty="0" smtClean="0"/>
              <a:t>10-Year Stock Price V.S. TSX-I &amp; TTMN-I </a:t>
            </a:r>
            <a:endParaRPr lang="en-CA" sz="3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824"/>
            <a:ext cx="9144000" cy="420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03761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808" y="274638"/>
            <a:ext cx="7467600" cy="1143000"/>
          </a:xfrm>
        </p:spPr>
        <p:txBody>
          <a:bodyPr/>
          <a:lstStyle/>
          <a:p>
            <a:pPr algn="ctr"/>
            <a:r>
              <a:rPr lang="en-CA" dirty="0" smtClean="0"/>
              <a:t>Max</a:t>
            </a:r>
            <a:endParaRPr lang="en-CA"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2816"/>
            <a:ext cx="9157325" cy="421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135178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16632"/>
            <a:ext cx="3779912" cy="1011414"/>
          </a:xfrm>
        </p:spPr>
        <p:txBody>
          <a:bodyPr>
            <a:noAutofit/>
          </a:bodyPr>
          <a:lstStyle/>
          <a:p>
            <a:r>
              <a:rPr lang="en-CA" sz="3600" dirty="0"/>
              <a:t>Company Overview</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87416" y="980728"/>
            <a:ext cx="5256584" cy="5256584"/>
          </a:xfrm>
          <a:prstGeom prst="rect">
            <a:avLst/>
          </a:prstGeom>
          <a:ln>
            <a:noFill/>
          </a:ln>
          <a:effectLst>
            <a:outerShdw blurRad="190500" algn="tl" rotWithShape="0">
              <a:srgbClr val="000000">
                <a:alpha val="70000"/>
              </a:srgbClr>
            </a:outerShdw>
          </a:effectLst>
        </p:spPr>
      </p:pic>
      <p:sp>
        <p:nvSpPr>
          <p:cNvPr id="8" name="TextBox 7"/>
          <p:cNvSpPr txBox="1"/>
          <p:nvPr/>
        </p:nvSpPr>
        <p:spPr>
          <a:xfrm>
            <a:off x="-36512" y="980728"/>
            <a:ext cx="3888432" cy="5816977"/>
          </a:xfrm>
          <a:prstGeom prst="rect">
            <a:avLst/>
          </a:prstGeom>
          <a:noFill/>
        </p:spPr>
        <p:txBody>
          <a:bodyPr wrap="square" rtlCol="0">
            <a:spAutoFit/>
          </a:bodyPr>
          <a:lstStyle/>
          <a:p>
            <a:endParaRPr lang="en-CA" sz="2000" dirty="0" smtClean="0"/>
          </a:p>
          <a:p>
            <a:pPr marL="342900" indent="-342900">
              <a:buFont typeface="Arial" pitchFamily="34" charset="0"/>
              <a:buChar char="•"/>
            </a:pPr>
            <a:r>
              <a:rPr lang="en-CA" sz="1600" dirty="0" smtClean="0"/>
              <a:t>Formed in 1988</a:t>
            </a:r>
          </a:p>
          <a:p>
            <a:pPr marL="342900" indent="-342900">
              <a:buFont typeface="Arial" pitchFamily="34" charset="0"/>
              <a:buChar char="•"/>
            </a:pPr>
            <a:endParaRPr lang="en-CA" sz="1600" dirty="0" smtClean="0"/>
          </a:p>
          <a:p>
            <a:pPr marL="342900" indent="-342900">
              <a:buFont typeface="Arial" pitchFamily="34" charset="0"/>
              <a:buChar char="•"/>
            </a:pPr>
            <a:r>
              <a:rPr lang="en-CA" sz="1600" dirty="0" smtClean="0"/>
              <a:t>Initially owned 62% by the provincial government and 38% by the federal government</a:t>
            </a:r>
          </a:p>
          <a:p>
            <a:pPr marL="342900" indent="-342900">
              <a:buFont typeface="Arial" pitchFamily="34" charset="0"/>
              <a:buChar char="•"/>
            </a:pPr>
            <a:endParaRPr lang="en-CA" sz="1600" dirty="0"/>
          </a:p>
          <a:p>
            <a:pPr marL="342900" indent="-342900">
              <a:buFont typeface="Arial" pitchFamily="34" charset="0"/>
              <a:buChar char="•"/>
            </a:pPr>
            <a:r>
              <a:rPr lang="en-CA" sz="1600" dirty="0" smtClean="0"/>
              <a:t>Full privatization in February 2002</a:t>
            </a:r>
          </a:p>
          <a:p>
            <a:pPr marL="342900" indent="-342900">
              <a:buFont typeface="Arial" pitchFamily="34" charset="0"/>
              <a:buChar char="•"/>
            </a:pPr>
            <a:endParaRPr lang="en-CA" sz="1600" dirty="0" smtClean="0"/>
          </a:p>
          <a:p>
            <a:pPr marL="342900" indent="-342900">
              <a:buFont typeface="Arial" pitchFamily="34" charset="0"/>
              <a:buChar char="•"/>
            </a:pPr>
            <a:r>
              <a:rPr lang="en-CA" sz="1600" dirty="0" smtClean="0"/>
              <a:t>Head office in Saskatoon, Saskatchewan</a:t>
            </a:r>
          </a:p>
          <a:p>
            <a:pPr marL="342900" indent="-342900">
              <a:buFont typeface="Arial" pitchFamily="34" charset="0"/>
              <a:buChar char="•"/>
            </a:pPr>
            <a:endParaRPr lang="en-CA" sz="1600" dirty="0" smtClean="0"/>
          </a:p>
          <a:p>
            <a:pPr marL="342900" indent="-342900">
              <a:buFont typeface="Arial" pitchFamily="34" charset="0"/>
              <a:buChar char="•"/>
            </a:pPr>
            <a:r>
              <a:rPr lang="en-CA" sz="1600" dirty="0" smtClean="0"/>
              <a:t>The third largest uranium producer in the world</a:t>
            </a:r>
          </a:p>
          <a:p>
            <a:pPr marL="342900" indent="-342900">
              <a:buFont typeface="Arial" pitchFamily="34" charset="0"/>
              <a:buChar char="•"/>
            </a:pPr>
            <a:endParaRPr lang="en-CA" sz="1600" dirty="0" smtClean="0"/>
          </a:p>
          <a:p>
            <a:pPr marL="342900" indent="-342900">
              <a:buFont typeface="Arial" pitchFamily="34" charset="0"/>
              <a:buChar char="•"/>
            </a:pPr>
            <a:r>
              <a:rPr lang="en-CA" sz="1600" dirty="0" smtClean="0"/>
              <a:t>With uranium assets on three continents</a:t>
            </a:r>
          </a:p>
          <a:p>
            <a:pPr marL="342900" indent="-342900">
              <a:buFont typeface="Arial" pitchFamily="34" charset="0"/>
              <a:buChar char="•"/>
            </a:pPr>
            <a:endParaRPr lang="en-CA" sz="1600" dirty="0" smtClean="0"/>
          </a:p>
          <a:p>
            <a:pPr marL="342900" indent="-342900">
              <a:buFont typeface="Arial" pitchFamily="34" charset="0"/>
              <a:buChar char="•"/>
            </a:pPr>
            <a:r>
              <a:rPr lang="en-CA" sz="1600" dirty="0" smtClean="0"/>
              <a:t>Accounts for 16% of the world’s uranium production</a:t>
            </a:r>
          </a:p>
          <a:p>
            <a:pPr marL="342900" indent="-342900">
              <a:buFont typeface="Arial" pitchFamily="34" charset="0"/>
              <a:buChar char="•"/>
            </a:pPr>
            <a:endParaRPr lang="en-CA" sz="1600" dirty="0" smtClean="0"/>
          </a:p>
          <a:p>
            <a:pPr marL="342900" indent="-342900">
              <a:buFont typeface="Arial" pitchFamily="34" charset="0"/>
              <a:buChar char="•"/>
            </a:pPr>
            <a:r>
              <a:rPr lang="en-CA" sz="1600" dirty="0" smtClean="0"/>
              <a:t>Employs nearly 3,500 people</a:t>
            </a:r>
          </a:p>
          <a:p>
            <a:pPr marL="342900" indent="-342900">
              <a:buFont typeface="Arial" pitchFamily="34" charset="0"/>
              <a:buChar char="•"/>
            </a:pPr>
            <a:endParaRPr lang="en-CA" sz="1600" dirty="0"/>
          </a:p>
        </p:txBody>
      </p:sp>
    </p:spTree>
    <p:extLst>
      <p:ext uri="{BB962C8B-B14F-4D97-AF65-F5344CB8AC3E}">
        <p14:creationId xmlns:p14="http://schemas.microsoft.com/office/powerpoint/2010/main" val="31295046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848816" y="274638"/>
            <a:ext cx="7467600" cy="1143000"/>
          </a:xfrm>
        </p:spPr>
        <p:txBody>
          <a:bodyPr>
            <a:normAutofit fontScale="90000"/>
          </a:bodyPr>
          <a:lstStyle/>
          <a:p>
            <a:r>
              <a:rPr lang="en-US" altLang="zh-CN" dirty="0" smtClean="0"/>
              <a:t>Mineral Resource Classification</a:t>
            </a:r>
          </a:p>
        </p:txBody>
      </p:sp>
      <p:sp>
        <p:nvSpPr>
          <p:cNvPr id="16387" name="Rectangle 3"/>
          <p:cNvSpPr>
            <a:spLocks noGrp="1"/>
          </p:cNvSpPr>
          <p:nvPr>
            <p:ph type="body" idx="1"/>
          </p:nvPr>
        </p:nvSpPr>
        <p:spPr/>
        <p:txBody>
          <a:bodyPr/>
          <a:lstStyle/>
          <a:p>
            <a:r>
              <a:rPr lang="en-US" altLang="zh-CN" dirty="0" smtClean="0"/>
              <a:t>Mineral Resources</a:t>
            </a:r>
          </a:p>
          <a:p>
            <a:pPr>
              <a:buFont typeface="Arial" charset="0"/>
              <a:buNone/>
            </a:pPr>
            <a:r>
              <a:rPr lang="en-US" altLang="zh-CN" sz="2000" dirty="0" smtClean="0"/>
              <a:t>	Mineral resources that are potentially valuable, and for which reasonable prospects exist for eventual economic extraction</a:t>
            </a:r>
            <a:endParaRPr lang="en-US" altLang="zh-CN" dirty="0" smtClean="0"/>
          </a:p>
          <a:p>
            <a:pPr lvl="1"/>
            <a:endParaRPr lang="en-US" altLang="zh-CN" dirty="0" smtClean="0"/>
          </a:p>
          <a:p>
            <a:r>
              <a:rPr lang="en-US" altLang="zh-CN" dirty="0" smtClean="0"/>
              <a:t>Mineral Reserves</a:t>
            </a:r>
          </a:p>
          <a:p>
            <a:pPr>
              <a:buFont typeface="Arial" charset="0"/>
              <a:buNone/>
            </a:pPr>
            <a:r>
              <a:rPr lang="en-US" altLang="zh-CN" sz="2000" dirty="0" smtClean="0"/>
              <a:t>	Mineral reserves or Ore reserves that are valuable and legally and economically and technically feasible to extract</a:t>
            </a:r>
          </a:p>
        </p:txBody>
      </p:sp>
      <p:sp>
        <p:nvSpPr>
          <p:cNvPr id="16388" name="Rectangle 4"/>
          <p:cNvSpPr>
            <a:spLocks noChangeArrowheads="1"/>
          </p:cNvSpPr>
          <p:nvPr/>
        </p:nvSpPr>
        <p:spPr bwMode="auto">
          <a:xfrm>
            <a:off x="0" y="0"/>
            <a:ext cx="128588" cy="290513"/>
          </a:xfrm>
          <a:prstGeom prst="rect">
            <a:avLst/>
          </a:prstGeom>
          <a:noFill/>
          <a:ln w="9525">
            <a:noFill/>
            <a:miter lim="800000"/>
            <a:headEnd/>
            <a:tailEnd/>
          </a:ln>
          <a:effectLst/>
        </p:spPr>
        <p:txBody>
          <a:bodyPr wrap="none" lIns="38088" tIns="7935" rIns="38088" bIns="7935" anchor="ctr">
            <a:spAutoFit/>
          </a:bodyPr>
          <a:lstStyle/>
          <a:p>
            <a:r>
              <a:rPr lang="zh-CN" altLang="en-US">
                <a:latin typeface="Calibri" pitchFamily="34" charset="0"/>
              </a:rPr>
              <a:t> </a:t>
            </a:r>
          </a:p>
        </p:txBody>
      </p:sp>
      <p:sp>
        <p:nvSpPr>
          <p:cNvPr id="16389" name="Rectangle 5"/>
          <p:cNvSpPr>
            <a:spLocks noChangeArrowheads="1"/>
          </p:cNvSpPr>
          <p:nvPr/>
        </p:nvSpPr>
        <p:spPr bwMode="auto">
          <a:xfrm>
            <a:off x="0" y="0"/>
            <a:ext cx="128588" cy="290513"/>
          </a:xfrm>
          <a:prstGeom prst="rect">
            <a:avLst/>
          </a:prstGeom>
          <a:noFill/>
          <a:ln w="9525">
            <a:noFill/>
            <a:miter lim="800000"/>
            <a:headEnd/>
            <a:tailEnd/>
          </a:ln>
          <a:effectLst/>
        </p:spPr>
        <p:txBody>
          <a:bodyPr wrap="none" lIns="38088" tIns="7935" rIns="38088" bIns="7935" anchor="ctr">
            <a:spAutoFit/>
          </a:bodyPr>
          <a:lstStyle/>
          <a:p>
            <a:r>
              <a:rPr lang="zh-CN" altLang="en-US">
                <a:latin typeface="Calibri" pitchFamily="34" charset="0"/>
              </a:rPr>
              <a:t> </a:t>
            </a:r>
          </a:p>
        </p:txBody>
      </p:sp>
      <p:sp>
        <p:nvSpPr>
          <p:cNvPr id="16390" name="Rectangle 6"/>
          <p:cNvSpPr>
            <a:spLocks noChangeArrowheads="1"/>
          </p:cNvSpPr>
          <p:nvPr/>
        </p:nvSpPr>
        <p:spPr bwMode="auto">
          <a:xfrm>
            <a:off x="0" y="0"/>
            <a:ext cx="128588" cy="290513"/>
          </a:xfrm>
          <a:prstGeom prst="rect">
            <a:avLst/>
          </a:prstGeom>
          <a:noFill/>
          <a:ln w="9525">
            <a:noFill/>
            <a:miter lim="800000"/>
            <a:headEnd/>
            <a:tailEnd/>
          </a:ln>
          <a:effectLst/>
        </p:spPr>
        <p:txBody>
          <a:bodyPr wrap="none" lIns="38088" tIns="7935" rIns="38088" bIns="7935" anchor="ctr">
            <a:spAutoFit/>
          </a:bodyPr>
          <a:lstStyle/>
          <a:p>
            <a:r>
              <a:rPr lang="zh-CN" altLang="en-US">
                <a:latin typeface="Calibri" pitchFamily="34" charset="0"/>
              </a:rPr>
              <a:t> </a:t>
            </a:r>
          </a:p>
        </p:txBody>
      </p:sp>
      <p:sp>
        <p:nvSpPr>
          <p:cNvPr id="16391" name="Rectangle 7"/>
          <p:cNvSpPr>
            <a:spLocks noChangeArrowheads="1"/>
          </p:cNvSpPr>
          <p:nvPr/>
        </p:nvSpPr>
        <p:spPr bwMode="auto">
          <a:xfrm>
            <a:off x="0" y="0"/>
            <a:ext cx="184150" cy="641350"/>
          </a:xfrm>
          <a:prstGeom prst="rect">
            <a:avLst/>
          </a:prstGeom>
          <a:noFill/>
          <a:ln w="9525">
            <a:noFill/>
            <a:miter lim="800000"/>
            <a:headEnd/>
            <a:tailEnd/>
          </a:ln>
          <a:effectLst/>
        </p:spPr>
        <p:txBody>
          <a:bodyPr wrap="none" anchor="ctr">
            <a:spAutoFit/>
          </a:bodyPr>
          <a:lstStyle/>
          <a:p>
            <a:endParaRPr lang="zh-CN" altLang="en-US">
              <a:latin typeface="Calibri" pitchFamily="34" charset="0"/>
            </a:endParaRPr>
          </a:p>
          <a:p>
            <a:pPr eaLnBrk="0" hangingPunct="0"/>
            <a:endParaRPr lang="zh-CN" altLang="en-US">
              <a:latin typeface="Calibri" pitchFamily="34" charset="0"/>
            </a:endParaRPr>
          </a:p>
        </p:txBody>
      </p:sp>
      <p:sp>
        <p:nvSpPr>
          <p:cNvPr id="16392" name="Rectangle 8"/>
          <p:cNvSpPr>
            <a:spLocks noChangeArrowheads="1"/>
          </p:cNvSpPr>
          <p:nvPr/>
        </p:nvSpPr>
        <p:spPr bwMode="auto">
          <a:xfrm>
            <a:off x="0" y="0"/>
            <a:ext cx="184150" cy="641350"/>
          </a:xfrm>
          <a:prstGeom prst="rect">
            <a:avLst/>
          </a:prstGeom>
          <a:noFill/>
          <a:ln w="9525">
            <a:noFill/>
            <a:miter lim="800000"/>
            <a:headEnd/>
            <a:tailEnd/>
          </a:ln>
          <a:effectLst/>
        </p:spPr>
        <p:txBody>
          <a:bodyPr wrap="none" anchor="ctr">
            <a:spAutoFit/>
          </a:bodyPr>
          <a:lstStyle/>
          <a:p>
            <a:endParaRPr lang="zh-CN" altLang="en-US">
              <a:latin typeface="Calibri" pitchFamily="34" charset="0"/>
            </a:endParaRPr>
          </a:p>
          <a:p>
            <a:pPr eaLnBrk="0" hangingPunct="0"/>
            <a:endParaRPr lang="zh-CN" altLang="en-US">
              <a:latin typeface="Calibri" pitchFamily="34" charset="0"/>
            </a:endParaRPr>
          </a:p>
        </p:txBody>
      </p:sp>
      <p:sp>
        <p:nvSpPr>
          <p:cNvPr id="16393" name="Rectangle 9"/>
          <p:cNvSpPr>
            <a:spLocks noChangeArrowheads="1"/>
          </p:cNvSpPr>
          <p:nvPr/>
        </p:nvSpPr>
        <p:spPr bwMode="auto">
          <a:xfrm>
            <a:off x="0" y="0"/>
            <a:ext cx="184150" cy="641350"/>
          </a:xfrm>
          <a:prstGeom prst="rect">
            <a:avLst/>
          </a:prstGeom>
          <a:noFill/>
          <a:ln w="9525">
            <a:noFill/>
            <a:miter lim="800000"/>
            <a:headEnd/>
            <a:tailEnd/>
          </a:ln>
          <a:effectLst/>
        </p:spPr>
        <p:txBody>
          <a:bodyPr wrap="none" anchor="ctr">
            <a:spAutoFit/>
          </a:bodyPr>
          <a:lstStyle/>
          <a:p>
            <a:endParaRPr lang="zh-CN" altLang="en-US">
              <a:latin typeface="Calibri" pitchFamily="34" charset="0"/>
            </a:endParaRPr>
          </a:p>
          <a:p>
            <a:pPr eaLnBrk="0" hangingPunct="0"/>
            <a:endParaRPr lang="zh-CN" altLang="en-US">
              <a:latin typeface="Calibri" pitchFamily="34" charset="0"/>
            </a:endParaRPr>
          </a:p>
        </p:txBody>
      </p:sp>
      <p:sp>
        <p:nvSpPr>
          <p:cNvPr id="16394" name="Rectangle 10"/>
          <p:cNvSpPr>
            <a:spLocks noChangeArrowheads="1"/>
          </p:cNvSpPr>
          <p:nvPr/>
        </p:nvSpPr>
        <p:spPr bwMode="auto">
          <a:xfrm>
            <a:off x="0" y="0"/>
            <a:ext cx="184150" cy="641350"/>
          </a:xfrm>
          <a:prstGeom prst="rect">
            <a:avLst/>
          </a:prstGeom>
          <a:noFill/>
          <a:ln w="9525">
            <a:noFill/>
            <a:miter lim="800000"/>
            <a:headEnd/>
            <a:tailEnd/>
          </a:ln>
          <a:effectLst/>
        </p:spPr>
        <p:txBody>
          <a:bodyPr wrap="none" anchor="ctr">
            <a:spAutoFit/>
          </a:bodyPr>
          <a:lstStyle/>
          <a:p>
            <a:endParaRPr lang="zh-CN" altLang="en-US">
              <a:latin typeface="Calibri" pitchFamily="34" charset="0"/>
            </a:endParaRPr>
          </a:p>
          <a:p>
            <a:pPr eaLnBrk="0" hangingPunct="0"/>
            <a:endParaRPr lang="zh-CN" altLang="en-US">
              <a:latin typeface="Calibri" pitchFamily="34" charset="0"/>
            </a:endParaRPr>
          </a:p>
        </p:txBody>
      </p:sp>
      <p:sp>
        <p:nvSpPr>
          <p:cNvPr id="16395" name="Rectangle 11"/>
          <p:cNvSpPr>
            <a:spLocks noChangeArrowheads="1"/>
          </p:cNvSpPr>
          <p:nvPr/>
        </p:nvSpPr>
        <p:spPr bwMode="auto">
          <a:xfrm>
            <a:off x="0" y="0"/>
            <a:ext cx="184150" cy="641350"/>
          </a:xfrm>
          <a:prstGeom prst="rect">
            <a:avLst/>
          </a:prstGeom>
          <a:noFill/>
          <a:ln w="9525">
            <a:noFill/>
            <a:miter lim="800000"/>
            <a:headEnd/>
            <a:tailEnd/>
          </a:ln>
          <a:effectLst/>
        </p:spPr>
        <p:txBody>
          <a:bodyPr wrap="none" anchor="ctr">
            <a:spAutoFit/>
          </a:bodyPr>
          <a:lstStyle/>
          <a:p>
            <a:endParaRPr lang="zh-CN" altLang="en-US">
              <a:latin typeface="Calibri" pitchFamily="34" charset="0"/>
            </a:endParaRPr>
          </a:p>
          <a:p>
            <a:pPr eaLnBrk="0" hangingPunct="0"/>
            <a:endParaRPr lang="zh-CN" altLang="en-US">
              <a:latin typeface="Calibri" pitchFamily="34" charset="0"/>
            </a:endParaRPr>
          </a:p>
        </p:txBody>
      </p:sp>
      <p:sp>
        <p:nvSpPr>
          <p:cNvPr id="16396" name="Rectangle 12"/>
          <p:cNvSpPr>
            <a:spLocks noChangeArrowheads="1"/>
          </p:cNvSpPr>
          <p:nvPr/>
        </p:nvSpPr>
        <p:spPr bwMode="auto">
          <a:xfrm>
            <a:off x="0" y="0"/>
            <a:ext cx="184150" cy="641350"/>
          </a:xfrm>
          <a:prstGeom prst="rect">
            <a:avLst/>
          </a:prstGeom>
          <a:noFill/>
          <a:ln w="9525">
            <a:noFill/>
            <a:miter lim="800000"/>
            <a:headEnd/>
            <a:tailEnd/>
          </a:ln>
          <a:effectLst/>
        </p:spPr>
        <p:txBody>
          <a:bodyPr wrap="none" anchor="ctr">
            <a:spAutoFit/>
          </a:bodyPr>
          <a:lstStyle/>
          <a:p>
            <a:endParaRPr lang="zh-CN" altLang="en-US">
              <a:latin typeface="Calibri" pitchFamily="34" charset="0"/>
            </a:endParaRPr>
          </a:p>
          <a:p>
            <a:pPr eaLnBrk="0" hangingPunct="0"/>
            <a:endParaRPr lang="zh-CN" altLang="en-US">
              <a:latin typeface="Calibri" pitchFamily="34" charset="0"/>
            </a:endParaRPr>
          </a:p>
        </p:txBody>
      </p:sp>
      <p:sp>
        <p:nvSpPr>
          <p:cNvPr id="16397" name="Rectangle 13"/>
          <p:cNvSpPr>
            <a:spLocks noChangeArrowheads="1"/>
          </p:cNvSpPr>
          <p:nvPr/>
        </p:nvSpPr>
        <p:spPr bwMode="auto">
          <a:xfrm>
            <a:off x="0" y="0"/>
            <a:ext cx="184150" cy="641350"/>
          </a:xfrm>
          <a:prstGeom prst="rect">
            <a:avLst/>
          </a:prstGeom>
          <a:noFill/>
          <a:ln w="9525">
            <a:noFill/>
            <a:miter lim="800000"/>
            <a:headEnd/>
            <a:tailEnd/>
          </a:ln>
          <a:effectLst/>
        </p:spPr>
        <p:txBody>
          <a:bodyPr wrap="none" anchor="ctr">
            <a:spAutoFit/>
          </a:bodyPr>
          <a:lstStyle/>
          <a:p>
            <a:endParaRPr lang="zh-CN" altLang="en-US">
              <a:latin typeface="Calibri" pitchFamily="34" charset="0"/>
            </a:endParaRPr>
          </a:p>
          <a:p>
            <a:pPr eaLnBrk="0" hangingPunct="0"/>
            <a:endParaRPr lang="zh-CN" altLang="en-US">
              <a:latin typeface="Calibri" pitchFamily="34" charset="0"/>
            </a:endParaRPr>
          </a:p>
        </p:txBody>
      </p:sp>
      <p:sp>
        <p:nvSpPr>
          <p:cNvPr id="16398" name="Rectangle 14"/>
          <p:cNvSpPr>
            <a:spLocks noChangeArrowheads="1"/>
          </p:cNvSpPr>
          <p:nvPr/>
        </p:nvSpPr>
        <p:spPr bwMode="auto">
          <a:xfrm>
            <a:off x="0" y="0"/>
            <a:ext cx="184150" cy="641350"/>
          </a:xfrm>
          <a:prstGeom prst="rect">
            <a:avLst/>
          </a:prstGeom>
          <a:noFill/>
          <a:ln w="9525">
            <a:noFill/>
            <a:miter lim="800000"/>
            <a:headEnd/>
            <a:tailEnd/>
          </a:ln>
          <a:effectLst/>
        </p:spPr>
        <p:txBody>
          <a:bodyPr wrap="none" anchor="ctr">
            <a:spAutoFit/>
          </a:bodyPr>
          <a:lstStyle/>
          <a:p>
            <a:endParaRPr lang="zh-CN" altLang="en-US">
              <a:latin typeface="Calibri" pitchFamily="34" charset="0"/>
            </a:endParaRPr>
          </a:p>
          <a:p>
            <a:pPr eaLnBrk="0" hangingPunct="0"/>
            <a:endParaRPr lang="zh-CN" altLang="en-US">
              <a:latin typeface="Calibri" pitchFamily="34" charset="0"/>
            </a:endParaRPr>
          </a:p>
        </p:txBody>
      </p:sp>
    </p:spTree>
    <p:extLst>
      <p:ext uri="{BB962C8B-B14F-4D97-AF65-F5344CB8AC3E}">
        <p14:creationId xmlns:p14="http://schemas.microsoft.com/office/powerpoint/2010/main" val="73350651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808" y="332656"/>
            <a:ext cx="7467600" cy="648072"/>
          </a:xfrm>
        </p:spPr>
        <p:txBody>
          <a:bodyPr>
            <a:normAutofit/>
          </a:bodyPr>
          <a:lstStyle/>
          <a:p>
            <a:pPr algn="ctr"/>
            <a:r>
              <a:rPr lang="en-CA" sz="3600" dirty="0"/>
              <a:t>Continued</a:t>
            </a:r>
            <a:endParaRPr lang="en-CA" sz="3200" dirty="0"/>
          </a:p>
        </p:txBody>
      </p:sp>
      <p:sp>
        <p:nvSpPr>
          <p:cNvPr id="3" name="Content Placeholder 2"/>
          <p:cNvSpPr>
            <a:spLocks noGrp="1"/>
          </p:cNvSpPr>
          <p:nvPr>
            <p:ph idx="1"/>
          </p:nvPr>
        </p:nvSpPr>
        <p:spPr>
          <a:xfrm>
            <a:off x="72008" y="1312168"/>
            <a:ext cx="8748464" cy="4997152"/>
          </a:xfrm>
        </p:spPr>
        <p:txBody>
          <a:bodyPr>
            <a:normAutofit fontScale="85000" lnSpcReduction="10000"/>
          </a:bodyPr>
          <a:lstStyle/>
          <a:p>
            <a:pPr>
              <a:buClrTx/>
            </a:pPr>
            <a:r>
              <a:rPr lang="en-CA" sz="2800" dirty="0" smtClean="0"/>
              <a:t>435 million pounds of proven and probable reserves and extensive resources</a:t>
            </a:r>
          </a:p>
          <a:p>
            <a:pPr marL="0" indent="0">
              <a:buClrTx/>
              <a:buNone/>
            </a:pPr>
            <a:endParaRPr lang="en-CA" sz="2800" dirty="0" smtClean="0"/>
          </a:p>
          <a:p>
            <a:pPr>
              <a:buClrTx/>
            </a:pPr>
            <a:r>
              <a:rPr lang="en-CA" sz="2800" dirty="0" smtClean="0"/>
              <a:t>Holds premier land positions in the world’s most promising areas of new uranium discoveries in Canada and Australia as part of an intensive global exploration program</a:t>
            </a:r>
          </a:p>
          <a:p>
            <a:pPr marL="0" indent="0">
              <a:buClrTx/>
              <a:buNone/>
            </a:pPr>
            <a:endParaRPr lang="en-CA" sz="2800" dirty="0" smtClean="0"/>
          </a:p>
          <a:p>
            <a:pPr>
              <a:buClrTx/>
            </a:pPr>
            <a:r>
              <a:rPr lang="en-CA" sz="2800" dirty="0" smtClean="0"/>
              <a:t>Leading provider of processing services required to produce fuel for nuclear power plants</a:t>
            </a:r>
          </a:p>
          <a:p>
            <a:pPr marL="0" indent="0">
              <a:buClrTx/>
              <a:buNone/>
            </a:pPr>
            <a:endParaRPr lang="en-CA" sz="2800" dirty="0" smtClean="0"/>
          </a:p>
          <a:p>
            <a:pPr>
              <a:buClrTx/>
            </a:pPr>
            <a:r>
              <a:rPr lang="en-CA" sz="2800" dirty="0"/>
              <a:t>G</a:t>
            </a:r>
            <a:r>
              <a:rPr lang="en-CA" sz="2800" dirty="0" smtClean="0"/>
              <a:t>enerates 1,000 </a:t>
            </a:r>
            <a:r>
              <a:rPr lang="en-CA" sz="2800" dirty="0"/>
              <a:t>m</a:t>
            </a:r>
            <a:r>
              <a:rPr lang="en-CA" sz="2800" dirty="0" smtClean="0"/>
              <a:t>egawatts of clean electricity through a partnership in North America’s largest nuclear generating station located in Ontario</a:t>
            </a:r>
          </a:p>
          <a:p>
            <a:endParaRPr lang="en-CA" dirty="0"/>
          </a:p>
        </p:txBody>
      </p:sp>
    </p:spTree>
    <p:extLst>
      <p:ext uri="{BB962C8B-B14F-4D97-AF65-F5344CB8AC3E}">
        <p14:creationId xmlns:p14="http://schemas.microsoft.com/office/powerpoint/2010/main" val="2813632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16632"/>
            <a:ext cx="7467600" cy="1143000"/>
          </a:xfrm>
        </p:spPr>
        <p:txBody>
          <a:bodyPr>
            <a:normAutofit/>
          </a:bodyPr>
          <a:lstStyle/>
          <a:p>
            <a:pPr algn="ctr"/>
            <a:r>
              <a:rPr lang="en-CA" sz="3600" dirty="0" smtClean="0"/>
              <a:t>Company Strategy</a:t>
            </a:r>
            <a:endParaRPr lang="en-CA" sz="3600" dirty="0"/>
          </a:p>
        </p:txBody>
      </p:sp>
      <p:sp>
        <p:nvSpPr>
          <p:cNvPr id="7" name="Content Placeholder 6"/>
          <p:cNvSpPr>
            <a:spLocks noGrp="1"/>
          </p:cNvSpPr>
          <p:nvPr>
            <p:ph idx="1"/>
          </p:nvPr>
        </p:nvSpPr>
        <p:spPr>
          <a:xfrm>
            <a:off x="179512" y="1340768"/>
            <a:ext cx="8568952" cy="5400600"/>
          </a:xfrm>
        </p:spPr>
        <p:txBody>
          <a:bodyPr/>
          <a:lstStyle/>
          <a:p>
            <a:r>
              <a:rPr lang="en-CA" dirty="0" smtClean="0"/>
              <a:t>Focus on uranium segment</a:t>
            </a:r>
          </a:p>
          <a:p>
            <a:endParaRPr lang="en-CA" dirty="0" smtClean="0"/>
          </a:p>
          <a:p>
            <a:r>
              <a:rPr lang="en-CA" dirty="0" smtClean="0"/>
              <a:t>Replace depleted mineral reserves</a:t>
            </a:r>
          </a:p>
          <a:p>
            <a:endParaRPr lang="en-CA" dirty="0" smtClean="0"/>
          </a:p>
          <a:p>
            <a:r>
              <a:rPr lang="en-CA" dirty="0" smtClean="0"/>
              <a:t>Looking for acquisition opportunities</a:t>
            </a:r>
          </a:p>
          <a:p>
            <a:endParaRPr lang="en-CA" dirty="0"/>
          </a:p>
        </p:txBody>
      </p:sp>
    </p:spTree>
    <p:extLst>
      <p:ext uri="{BB962C8B-B14F-4D97-AF65-F5344CB8AC3E}">
        <p14:creationId xmlns:p14="http://schemas.microsoft.com/office/powerpoint/2010/main" val="380051385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116632"/>
            <a:ext cx="8229600" cy="648072"/>
          </a:xfrm>
        </p:spPr>
        <p:txBody>
          <a:bodyPr>
            <a:normAutofit/>
          </a:bodyPr>
          <a:lstStyle/>
          <a:p>
            <a:pPr algn="ctr"/>
            <a:r>
              <a:rPr lang="en-CA" sz="3600" dirty="0" smtClean="0"/>
              <a:t>Strengths</a:t>
            </a:r>
            <a:endParaRPr lang="en-CA" sz="3600" dirty="0"/>
          </a:p>
        </p:txBody>
      </p:sp>
      <p:graphicFrame>
        <p:nvGraphicFramePr>
          <p:cNvPr id="6" name="Diagram 5"/>
          <p:cNvGraphicFramePr/>
          <p:nvPr>
            <p:extLst>
              <p:ext uri="{D42A27DB-BD31-4B8C-83A1-F6EECF244321}">
                <p14:modId xmlns:p14="http://schemas.microsoft.com/office/powerpoint/2010/main" val="1345671572"/>
              </p:ext>
            </p:extLst>
          </p:nvPr>
        </p:nvGraphicFramePr>
        <p:xfrm>
          <a:off x="-73024" y="980728"/>
          <a:ext cx="9217024" cy="5589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333064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normAutofit/>
          </a:bodyPr>
          <a:lstStyle/>
          <a:p>
            <a:pPr algn="ctr"/>
            <a:r>
              <a:rPr lang="en-CA" sz="3600" dirty="0" smtClean="0"/>
              <a:t>Uranium </a:t>
            </a:r>
            <a:r>
              <a:rPr lang="en-CA" sz="3600" dirty="0"/>
              <a:t>G</a:t>
            </a:r>
            <a:r>
              <a:rPr lang="en-CA" sz="3600" dirty="0" smtClean="0"/>
              <a:t>rowing </a:t>
            </a:r>
            <a:r>
              <a:rPr lang="en-CA" sz="3600" dirty="0"/>
              <a:t>P</a:t>
            </a:r>
            <a:r>
              <a:rPr lang="en-CA" sz="3600" dirty="0" smtClean="0"/>
              <a:t>roduction</a:t>
            </a:r>
            <a:endParaRPr lang="en-CA" sz="36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496" y="2060849"/>
            <a:ext cx="9059139" cy="3096343"/>
          </a:xfrm>
        </p:spPr>
      </p:pic>
    </p:spTree>
    <p:extLst>
      <p:ext uri="{BB962C8B-B14F-4D97-AF65-F5344CB8AC3E}">
        <p14:creationId xmlns:p14="http://schemas.microsoft.com/office/powerpoint/2010/main" val="202837758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normAutofit/>
          </a:bodyPr>
          <a:lstStyle/>
          <a:p>
            <a:pPr algn="ctr"/>
            <a:r>
              <a:rPr lang="en-CA" sz="3600" dirty="0" smtClean="0"/>
              <a:t>Double U Project Pipeline</a:t>
            </a:r>
            <a:endParaRPr lang="en-CA" sz="36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504" y="1950102"/>
            <a:ext cx="8911505" cy="4143194"/>
          </a:xfrm>
        </p:spPr>
      </p:pic>
    </p:spTree>
    <p:extLst>
      <p:ext uri="{BB962C8B-B14F-4D97-AF65-F5344CB8AC3E}">
        <p14:creationId xmlns:p14="http://schemas.microsoft.com/office/powerpoint/2010/main" val="73542202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1098"/>
            <a:ext cx="7467600" cy="868958"/>
          </a:xfrm>
        </p:spPr>
        <p:txBody>
          <a:bodyPr>
            <a:normAutofit/>
          </a:bodyPr>
          <a:lstStyle/>
          <a:p>
            <a:pPr algn="ctr"/>
            <a:r>
              <a:rPr lang="en-CA" sz="3600" dirty="0" smtClean="0"/>
              <a:t>Business Segments</a:t>
            </a:r>
            <a:endParaRPr lang="en-CA" sz="3600"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90062" y="3789040"/>
            <a:ext cx="4436128" cy="29052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07" y="3789040"/>
            <a:ext cx="4475579" cy="2905200"/>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134715691"/>
              </p:ext>
            </p:extLst>
          </p:nvPr>
        </p:nvGraphicFramePr>
        <p:xfrm>
          <a:off x="1403648" y="764704"/>
          <a:ext cx="5760640" cy="302433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4620680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3" y="260648"/>
            <a:ext cx="8784976" cy="1143000"/>
          </a:xfrm>
        </p:spPr>
        <p:txBody>
          <a:bodyPr>
            <a:normAutofit/>
          </a:bodyPr>
          <a:lstStyle/>
          <a:p>
            <a:pPr algn="ctr"/>
            <a:r>
              <a:rPr lang="en-CA" sz="3600" dirty="0" smtClean="0"/>
              <a:t>Performance of Each Segment</a:t>
            </a:r>
            <a:endParaRPr lang="en-CA" sz="36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92003"/>
            <a:ext cx="9144000" cy="4270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115616" y="2982947"/>
            <a:ext cx="802838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1115617" y="2276872"/>
            <a:ext cx="802838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6382979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44824"/>
            <a:ext cx="9132588" cy="4274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46856" y="156776"/>
            <a:ext cx="8229600" cy="1039976"/>
          </a:xfrm>
        </p:spPr>
        <p:txBody>
          <a:bodyPr>
            <a:normAutofit/>
          </a:bodyPr>
          <a:lstStyle/>
          <a:p>
            <a:pPr algn="ctr"/>
            <a:r>
              <a:rPr lang="en-CA" sz="3600" dirty="0"/>
              <a:t>Financial</a:t>
            </a:r>
            <a:r>
              <a:rPr lang="en-CA" sz="3600" dirty="0" smtClean="0"/>
              <a:t> </a:t>
            </a:r>
            <a:r>
              <a:rPr lang="en-CA" sz="3600" dirty="0"/>
              <a:t>Highlights</a:t>
            </a:r>
          </a:p>
        </p:txBody>
      </p:sp>
      <p:sp>
        <p:nvSpPr>
          <p:cNvPr id="11" name="Rectangle 10"/>
          <p:cNvSpPr/>
          <p:nvPr/>
        </p:nvSpPr>
        <p:spPr>
          <a:xfrm>
            <a:off x="0" y="3284984"/>
            <a:ext cx="9132589"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16508" y="3838302"/>
            <a:ext cx="9132589"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3250794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60648"/>
            <a:ext cx="7467600" cy="1143000"/>
          </a:xfrm>
        </p:spPr>
        <p:txBody>
          <a:bodyPr>
            <a:normAutofit/>
          </a:bodyPr>
          <a:lstStyle/>
          <a:p>
            <a:pPr algn="ctr"/>
            <a:r>
              <a:rPr lang="en-CA" sz="3600" dirty="0" smtClean="0"/>
              <a:t>2012 Financial Outlook</a:t>
            </a:r>
            <a:endParaRPr lang="en-CA" sz="36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8" y="1637782"/>
            <a:ext cx="9036496" cy="469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675722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lstStyle/>
          <a:p>
            <a:pPr algn="ctr"/>
            <a:r>
              <a:rPr lang="en-CA" sz="3600" dirty="0" smtClean="0"/>
              <a:t>Liquidity</a:t>
            </a:r>
            <a:endParaRPr lang="en-CA"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1389"/>
            <a:ext cx="9144000" cy="4993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852398"/>
            <a:ext cx="914400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6165304"/>
            <a:ext cx="914400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78542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p:nvPr>
        </p:nvSpPr>
        <p:spPr>
          <a:xfrm>
            <a:off x="827584" y="274638"/>
            <a:ext cx="7467600" cy="1143000"/>
          </a:xfrm>
        </p:spPr>
        <p:txBody>
          <a:bodyPr>
            <a:noAutofit/>
          </a:bodyPr>
          <a:lstStyle/>
          <a:p>
            <a:pPr lvl="6" algn="ctr" rtl="0">
              <a:spcBef>
                <a:spcPct val="0"/>
              </a:spcBef>
            </a:pPr>
            <a:r>
              <a:rPr lang="en-US" altLang="zh-CN" sz="4000" dirty="0" smtClean="0">
                <a:solidFill>
                  <a:schemeClr val="tx1"/>
                </a:solidFill>
              </a:rPr>
              <a:t/>
            </a:r>
            <a:br>
              <a:rPr lang="en-US" altLang="zh-CN" sz="4000" dirty="0" smtClean="0">
                <a:solidFill>
                  <a:schemeClr val="tx1"/>
                </a:solidFill>
              </a:rPr>
            </a:br>
            <a:r>
              <a:rPr lang="en-US" altLang="zh-CN" sz="4000" dirty="0">
                <a:solidFill>
                  <a:schemeClr val="tx1"/>
                </a:solidFill>
              </a:rPr>
              <a:t/>
            </a:r>
            <a:br>
              <a:rPr lang="en-US" altLang="zh-CN" sz="4000" dirty="0">
                <a:solidFill>
                  <a:schemeClr val="tx1"/>
                </a:solidFill>
              </a:rPr>
            </a:br>
            <a:r>
              <a:rPr lang="en-US" altLang="zh-CN" sz="4000" dirty="0" smtClean="0">
                <a:solidFill>
                  <a:schemeClr val="tx1"/>
                </a:solidFill>
              </a:rPr>
              <a:t>Mineral Resources</a:t>
            </a:r>
            <a:r>
              <a:rPr lang="en-US" altLang="zh-CN" sz="2800" dirty="0">
                <a:solidFill>
                  <a:schemeClr val="tx1"/>
                </a:solidFill>
              </a:rPr>
              <a:t/>
            </a:r>
            <a:br>
              <a:rPr lang="en-US" altLang="zh-CN" sz="2800" dirty="0">
                <a:solidFill>
                  <a:schemeClr val="tx1"/>
                </a:solidFill>
              </a:rPr>
            </a:br>
            <a:r>
              <a:rPr lang="en-US" altLang="zh-CN" sz="2800" dirty="0" smtClean="0">
                <a:solidFill>
                  <a:schemeClr val="tx1"/>
                </a:solidFill>
              </a:rPr>
              <a:t>Inferred Mineral Resource</a:t>
            </a:r>
            <a:r>
              <a:rPr lang="en-US" altLang="zh-CN" sz="1600" i="1" dirty="0" smtClean="0"/>
              <a:t/>
            </a:r>
            <a:br>
              <a:rPr lang="en-US" altLang="zh-CN" sz="1600" i="1" dirty="0" smtClean="0"/>
            </a:br>
            <a:r>
              <a:rPr lang="en-US" altLang="zh-CN" sz="4000" dirty="0" smtClean="0"/>
              <a:t/>
            </a:r>
            <a:br>
              <a:rPr lang="en-US" altLang="zh-CN" sz="4000" dirty="0" smtClean="0"/>
            </a:br>
            <a:endParaRPr lang="zh-CN" altLang="en-US" sz="4000" dirty="0" smtClean="0"/>
          </a:p>
        </p:txBody>
      </p:sp>
      <p:sp>
        <p:nvSpPr>
          <p:cNvPr id="17411" name="Rectangle 3"/>
          <p:cNvSpPr>
            <a:spLocks noGrp="1"/>
          </p:cNvSpPr>
          <p:nvPr>
            <p:ph type="body" idx="1"/>
          </p:nvPr>
        </p:nvSpPr>
        <p:spPr/>
        <p:txBody>
          <a:bodyPr>
            <a:normAutofit/>
          </a:bodyPr>
          <a:lstStyle/>
          <a:p>
            <a:pPr lvl="1"/>
            <a:endParaRPr lang="zh-CN" altLang="en-US" sz="2400" dirty="0" smtClean="0"/>
          </a:p>
        </p:txBody>
      </p:sp>
      <p:pic>
        <p:nvPicPr>
          <p:cNvPr id="4" name="图片 3" descr="TUGresource.jpg"/>
          <p:cNvPicPr>
            <a:picLocks noChangeAspect="1"/>
          </p:cNvPicPr>
          <p:nvPr/>
        </p:nvPicPr>
        <p:blipFill>
          <a:blip r:embed="rId3" cstate="print"/>
          <a:stretch>
            <a:fillRect/>
          </a:stretch>
        </p:blipFill>
        <p:spPr>
          <a:xfrm>
            <a:off x="0" y="1484784"/>
            <a:ext cx="9144000" cy="5256584"/>
          </a:xfrm>
          <a:prstGeom prst="rect">
            <a:avLst/>
          </a:prstGeom>
        </p:spPr>
      </p:pic>
    </p:spTree>
    <p:extLst>
      <p:ext uri="{BB962C8B-B14F-4D97-AF65-F5344CB8AC3E}">
        <p14:creationId xmlns:p14="http://schemas.microsoft.com/office/powerpoint/2010/main" val="145332883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 y="274638"/>
            <a:ext cx="8075240" cy="1143000"/>
          </a:xfrm>
        </p:spPr>
        <p:txBody>
          <a:bodyPr>
            <a:normAutofit/>
          </a:bodyPr>
          <a:lstStyle/>
          <a:p>
            <a:pPr algn="ctr"/>
            <a:r>
              <a:rPr lang="en-CA" sz="3600" dirty="0" smtClean="0"/>
              <a:t>Long-term </a:t>
            </a:r>
            <a:r>
              <a:rPr lang="en-CA" sz="3600" dirty="0"/>
              <a:t>C</a:t>
            </a:r>
            <a:r>
              <a:rPr lang="en-CA" sz="3600" dirty="0" smtClean="0"/>
              <a:t>ontractual Obligations</a:t>
            </a:r>
            <a:endParaRPr lang="en-CA" sz="36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2" y="2420888"/>
            <a:ext cx="9099492" cy="2950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5496" y="4941168"/>
            <a:ext cx="900100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6850922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00" y="44624"/>
            <a:ext cx="7683624" cy="1143000"/>
          </a:xfrm>
        </p:spPr>
        <p:txBody>
          <a:bodyPr>
            <a:noAutofit/>
          </a:bodyPr>
          <a:lstStyle/>
          <a:p>
            <a:pPr algn="ctr"/>
            <a:r>
              <a:rPr lang="en-CA" sz="3600" dirty="0" smtClean="0"/>
              <a:t>Dividends Per Year </a:t>
            </a:r>
            <a:br>
              <a:rPr lang="en-CA" sz="3600" dirty="0" smtClean="0"/>
            </a:br>
            <a:r>
              <a:rPr lang="en-CA" sz="3600" dirty="0" smtClean="0"/>
              <a:t>2001-2012</a:t>
            </a:r>
            <a:endParaRPr lang="en-CA" sz="3600" dirty="0"/>
          </a:p>
        </p:txBody>
      </p:sp>
      <p:graphicFrame>
        <p:nvGraphicFramePr>
          <p:cNvPr id="5" name="Chart 4"/>
          <p:cNvGraphicFramePr>
            <a:graphicFrameLocks/>
          </p:cNvGraphicFramePr>
          <p:nvPr>
            <p:extLst>
              <p:ext uri="{D42A27DB-BD31-4B8C-83A1-F6EECF244321}">
                <p14:modId xmlns:p14="http://schemas.microsoft.com/office/powerpoint/2010/main" val="1981432825"/>
              </p:ext>
            </p:extLst>
          </p:nvPr>
        </p:nvGraphicFramePr>
        <p:xfrm>
          <a:off x="251520" y="1268760"/>
          <a:ext cx="8640960" cy="55859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236291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1296" y="44624"/>
            <a:ext cx="6563072" cy="710952"/>
          </a:xfrm>
        </p:spPr>
        <p:txBody>
          <a:bodyPr>
            <a:normAutofit/>
          </a:bodyPr>
          <a:lstStyle/>
          <a:p>
            <a:pPr algn="ctr"/>
            <a:r>
              <a:rPr lang="en-CA" sz="3600" dirty="0"/>
              <a:t>Business Overview</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5" y="836711"/>
            <a:ext cx="9129635" cy="6070797"/>
          </a:xfrm>
          <a:prstGeom prst="rect">
            <a:avLst/>
          </a:prstGeom>
        </p:spPr>
      </p:pic>
    </p:spTree>
    <p:extLst>
      <p:ext uri="{BB962C8B-B14F-4D97-AF65-F5344CB8AC3E}">
        <p14:creationId xmlns:p14="http://schemas.microsoft.com/office/powerpoint/2010/main" val="152330555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476672"/>
            <a:ext cx="7467600" cy="1143000"/>
          </a:xfrm>
        </p:spPr>
        <p:txBody>
          <a:bodyPr>
            <a:normAutofit/>
          </a:bodyPr>
          <a:lstStyle/>
          <a:p>
            <a:pPr algn="ctr"/>
            <a:r>
              <a:rPr lang="en-US" sz="3600" dirty="0" smtClean="0"/>
              <a:t>Operations</a:t>
            </a:r>
            <a:endParaRPr lang="en-US" dirty="0"/>
          </a:p>
        </p:txBody>
      </p:sp>
      <p:graphicFrame>
        <p:nvGraphicFramePr>
          <p:cNvPr id="4" name="Diagram 3"/>
          <p:cNvGraphicFramePr/>
          <p:nvPr>
            <p:extLst>
              <p:ext uri="{D42A27DB-BD31-4B8C-83A1-F6EECF244321}">
                <p14:modId xmlns:p14="http://schemas.microsoft.com/office/powerpoint/2010/main" val="3416731980"/>
              </p:ext>
            </p:extLst>
          </p:nvPr>
        </p:nvGraphicFramePr>
        <p:xfrm>
          <a:off x="0" y="1340768"/>
          <a:ext cx="9144000" cy="5517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782255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1870009013"/>
              </p:ext>
            </p:extLst>
          </p:nvPr>
        </p:nvGraphicFramePr>
        <p:xfrm>
          <a:off x="72008" y="1340768"/>
          <a:ext cx="8964488" cy="5517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Diagram group"/>
          <p:cNvGrpSpPr/>
          <p:nvPr/>
        </p:nvGrpSpPr>
        <p:grpSpPr>
          <a:xfrm>
            <a:off x="2411760" y="188640"/>
            <a:ext cx="4536504" cy="1003680"/>
            <a:chOff x="324036" y="46691"/>
            <a:chExt cx="4536504" cy="1003680"/>
          </a:xfrm>
        </p:grpSpPr>
        <p:grpSp>
          <p:nvGrpSpPr>
            <p:cNvPr id="5" name="Group 4"/>
            <p:cNvGrpSpPr/>
            <p:nvPr/>
          </p:nvGrpSpPr>
          <p:grpSpPr>
            <a:xfrm>
              <a:off x="324036" y="46691"/>
              <a:ext cx="4536504" cy="1003680"/>
              <a:chOff x="324036" y="46691"/>
              <a:chExt cx="4536504" cy="1003680"/>
            </a:xfrm>
          </p:grpSpPr>
          <p:sp>
            <p:nvSpPr>
              <p:cNvPr id="6" name="Rounded Rectangle 5"/>
              <p:cNvSpPr/>
              <p:nvPr/>
            </p:nvSpPr>
            <p:spPr>
              <a:xfrm>
                <a:off x="324036" y="46691"/>
                <a:ext cx="4536504" cy="1003680"/>
              </a:xfrm>
              <a:prstGeom prst="roundRect">
                <a:avLst/>
              </a:prstGeom>
              <a:ln/>
            </p:spPr>
            <p:style>
              <a:lnRef idx="2">
                <a:schemeClr val="dk1"/>
              </a:lnRef>
              <a:fillRef idx="1">
                <a:schemeClr val="lt1"/>
              </a:fillRef>
              <a:effectRef idx="0">
                <a:schemeClr val="dk1"/>
              </a:effectRef>
              <a:fontRef idx="minor">
                <a:schemeClr val="dk1"/>
              </a:fontRef>
            </p:style>
          </p:sp>
          <p:sp>
            <p:nvSpPr>
              <p:cNvPr id="7" name="Rounded Rectangle 4"/>
              <p:cNvSpPr/>
              <p:nvPr/>
            </p:nvSpPr>
            <p:spPr>
              <a:xfrm>
                <a:off x="373032" y="95687"/>
                <a:ext cx="4438512" cy="905688"/>
              </a:xfrm>
              <a:prstGeom prst="rect">
                <a:avLst/>
              </a:prstGeom>
              <a:ln/>
            </p:spPr>
            <p:style>
              <a:lnRef idx="2">
                <a:schemeClr val="dk1"/>
              </a:lnRef>
              <a:fillRef idx="1">
                <a:schemeClr val="lt1"/>
              </a:fillRef>
              <a:effectRef idx="0">
                <a:schemeClr val="dk1"/>
              </a:effectRef>
              <a:fontRef idx="minor">
                <a:schemeClr val="dk1"/>
              </a:fontRef>
            </p:style>
            <p:txBody>
              <a:bodyPr spcFirstLastPara="0" vert="horz" wrap="square" lIns="171469" tIns="0" rIns="171469" bIns="0" numCol="1" spcCol="1270" anchor="ctr" anchorCtr="0">
                <a:noAutofit/>
              </a:bodyPr>
              <a:lstStyle/>
              <a:p>
                <a:pPr lvl="0" algn="ctr" defTabSz="1511300">
                  <a:lnSpc>
                    <a:spcPct val="90000"/>
                  </a:lnSpc>
                  <a:spcBef>
                    <a:spcPct val="0"/>
                  </a:spcBef>
                  <a:spcAft>
                    <a:spcPct val="35000"/>
                  </a:spcAft>
                </a:pPr>
                <a:r>
                  <a:rPr lang="en-CA" sz="3600" kern="1200" dirty="0" smtClean="0"/>
                  <a:t>Exploration</a:t>
                </a:r>
                <a:endParaRPr lang="en-CA" sz="3400" kern="1200" dirty="0"/>
              </a:p>
            </p:txBody>
          </p:sp>
        </p:grpSp>
      </p:grpSp>
    </p:spTree>
    <p:extLst>
      <p:ext uri="{BB962C8B-B14F-4D97-AF65-F5344CB8AC3E}">
        <p14:creationId xmlns:p14="http://schemas.microsoft.com/office/powerpoint/2010/main" val="71034637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rmAutofit/>
          </a:bodyPr>
          <a:lstStyle/>
          <a:p>
            <a:pPr algn="ctr"/>
            <a:r>
              <a:rPr lang="en-CA" sz="3600" dirty="0" smtClean="0"/>
              <a:t>Exploration Operations Map</a:t>
            </a:r>
            <a:endParaRPr lang="en-CA" sz="3600" dirty="0"/>
          </a:p>
        </p:txBody>
      </p:sp>
      <p:sp>
        <p:nvSpPr>
          <p:cNvPr id="3" name="Content Placeholder 2"/>
          <p:cNvSpPr>
            <a:spLocks noGrp="1"/>
          </p:cNvSpPr>
          <p:nvPr>
            <p:ph idx="1"/>
          </p:nvPr>
        </p:nvSpPr>
        <p:spPr/>
        <p:txBody>
          <a:bodyPr/>
          <a:lstStyle/>
          <a:p>
            <a:endParaRPr lang="en-CA"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56312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
            <a:ext cx="8229600" cy="1143000"/>
          </a:xfrm>
        </p:spPr>
        <p:txBody>
          <a:bodyPr>
            <a:normAutofit/>
          </a:bodyPr>
          <a:lstStyle/>
          <a:p>
            <a:pPr algn="ctr"/>
            <a:r>
              <a:rPr lang="en-CA" sz="3600" b="1" cap="all"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Athabasca Basin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954" y="1268760"/>
            <a:ext cx="9020550" cy="5040560"/>
          </a:xfrm>
        </p:spPr>
      </p:pic>
    </p:spTree>
    <p:extLst>
      <p:ext uri="{BB962C8B-B14F-4D97-AF65-F5344CB8AC3E}">
        <p14:creationId xmlns:p14="http://schemas.microsoft.com/office/powerpoint/2010/main" val="190161549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082013103"/>
              </p:ext>
            </p:extLst>
          </p:nvPr>
        </p:nvGraphicFramePr>
        <p:xfrm>
          <a:off x="36512" y="0"/>
          <a:ext cx="8999984" cy="6741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858556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60648"/>
            <a:ext cx="7772400" cy="720079"/>
          </a:xfrm>
        </p:spPr>
        <p:txBody>
          <a:bodyPr/>
          <a:lstStyle/>
          <a:p>
            <a:pPr algn="ctr"/>
            <a:r>
              <a:rPr lang="en-CA" sz="3600" dirty="0" smtClean="0"/>
              <a:t>Mongolia</a:t>
            </a:r>
            <a:endParaRPr lang="en-CA" dirty="0"/>
          </a:p>
        </p:txBody>
      </p:sp>
      <p:sp>
        <p:nvSpPr>
          <p:cNvPr id="5" name="Subtitle 4"/>
          <p:cNvSpPr>
            <a:spLocks noGrp="1"/>
          </p:cNvSpPr>
          <p:nvPr>
            <p:ph type="subTitle" idx="1"/>
          </p:nvPr>
        </p:nvSpPr>
        <p:spPr>
          <a:xfrm>
            <a:off x="0" y="908720"/>
            <a:ext cx="6961240" cy="2016224"/>
          </a:xfrm>
        </p:spPr>
        <p:txBody>
          <a:bodyPr>
            <a:normAutofit/>
          </a:bodyPr>
          <a:lstStyle/>
          <a:p>
            <a:pPr marL="457200" indent="-457200" algn="l">
              <a:buFont typeface="Arial" pitchFamily="34" charset="0"/>
              <a:buChar char="•"/>
            </a:pPr>
            <a:r>
              <a:rPr lang="en-CA" dirty="0" err="1" smtClean="0">
                <a:solidFill>
                  <a:schemeClr val="tx1"/>
                </a:solidFill>
              </a:rPr>
              <a:t>Cameco</a:t>
            </a:r>
            <a:r>
              <a:rPr lang="en-CA" dirty="0" smtClean="0">
                <a:solidFill>
                  <a:schemeClr val="tx1"/>
                </a:solidFill>
              </a:rPr>
              <a:t> Mongolia LLC</a:t>
            </a:r>
          </a:p>
          <a:p>
            <a:pPr marL="457200" indent="-457200" algn="l">
              <a:buFont typeface="Arial" pitchFamily="34" charset="0"/>
              <a:buChar char="•"/>
            </a:pPr>
            <a:r>
              <a:rPr lang="en-CA" dirty="0" smtClean="0">
                <a:solidFill>
                  <a:schemeClr val="tx1"/>
                </a:solidFill>
              </a:rPr>
              <a:t>Based in </a:t>
            </a:r>
            <a:r>
              <a:rPr lang="en-CA" dirty="0" err="1" smtClean="0">
                <a:solidFill>
                  <a:schemeClr val="tx1"/>
                </a:solidFill>
              </a:rPr>
              <a:t>Ulannbataar</a:t>
            </a:r>
            <a:endParaRPr lang="en-CA" dirty="0" smtClean="0">
              <a:solidFill>
                <a:schemeClr val="tx1"/>
              </a:solidFill>
            </a:endParaRPr>
          </a:p>
          <a:p>
            <a:pPr marL="457200" indent="-457200" algn="l">
              <a:buFont typeface="Arial" pitchFamily="34" charset="0"/>
              <a:buChar char="•"/>
            </a:pPr>
            <a:r>
              <a:rPr lang="en-CA" dirty="0" smtClean="0">
                <a:solidFill>
                  <a:schemeClr val="tx1"/>
                </a:solidFill>
              </a:rPr>
              <a:t>Established in 2005</a:t>
            </a:r>
          </a:p>
          <a:p>
            <a:pPr marL="457200" indent="-457200" algn="l">
              <a:buFont typeface="Arial" pitchFamily="34" charset="0"/>
              <a:buChar char="•"/>
            </a:pPr>
            <a:r>
              <a:rPr lang="en-CA" dirty="0" smtClean="0">
                <a:solidFill>
                  <a:schemeClr val="tx1"/>
                </a:solidFill>
              </a:rPr>
              <a:t>Wholly-owned</a:t>
            </a:r>
          </a:p>
          <a:p>
            <a:pPr marL="457200" indent="-457200" algn="l">
              <a:buFont typeface="Arial" pitchFamily="34" charset="0"/>
              <a:buChar char="•"/>
            </a:pPr>
            <a:r>
              <a:rPr lang="en-CA" dirty="0" smtClean="0">
                <a:solidFill>
                  <a:schemeClr val="tx1"/>
                </a:solidFill>
              </a:rPr>
              <a:t>Finding the next generation of uranium deposits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3284984"/>
            <a:ext cx="5053536" cy="3356992"/>
          </a:xfrm>
          <a:prstGeom prst="rect">
            <a:avLst/>
          </a:prstGeom>
        </p:spPr>
      </p:pic>
      <p:sp>
        <p:nvSpPr>
          <p:cNvPr id="6" name="Subtitle 4"/>
          <p:cNvSpPr txBox="1">
            <a:spLocks/>
          </p:cNvSpPr>
          <p:nvPr/>
        </p:nvSpPr>
        <p:spPr>
          <a:xfrm>
            <a:off x="5090048" y="3068960"/>
            <a:ext cx="4053952" cy="37890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CA" sz="1700" dirty="0" smtClean="0">
              <a:solidFill>
                <a:schemeClr val="tx1"/>
              </a:solidFill>
            </a:endParaRPr>
          </a:p>
        </p:txBody>
      </p:sp>
    </p:spTree>
    <p:extLst>
      <p:ext uri="{BB962C8B-B14F-4D97-AF65-F5344CB8AC3E}">
        <p14:creationId xmlns:p14="http://schemas.microsoft.com/office/powerpoint/2010/main" val="44884284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8032" y="219829"/>
            <a:ext cx="7772400" cy="832907"/>
          </a:xfrm>
        </p:spPr>
        <p:txBody>
          <a:bodyPr>
            <a:noAutofit/>
          </a:bodyPr>
          <a:lstStyle/>
          <a:p>
            <a:pPr lvl="0" algn="ctr"/>
            <a:r>
              <a:rPr lang="en-CA" sz="3600" dirty="0" smtClean="0"/>
              <a:t>Nunavut</a:t>
            </a:r>
            <a:endParaRPr lang="en-CA" dirty="0"/>
          </a:p>
        </p:txBody>
      </p:sp>
      <p:sp>
        <p:nvSpPr>
          <p:cNvPr id="7" name="Subtitle 6"/>
          <p:cNvSpPr>
            <a:spLocks noGrp="1"/>
          </p:cNvSpPr>
          <p:nvPr>
            <p:ph type="subTitle" idx="1"/>
          </p:nvPr>
        </p:nvSpPr>
        <p:spPr>
          <a:xfrm>
            <a:off x="251520" y="1484784"/>
            <a:ext cx="3816424" cy="5040560"/>
          </a:xfrm>
        </p:spPr>
        <p:txBody>
          <a:bodyPr>
            <a:normAutofit/>
          </a:bodyPr>
          <a:lstStyle/>
          <a:p>
            <a:pPr marL="457200" indent="-457200" algn="l">
              <a:buFont typeface="Arial" pitchFamily="34" charset="0"/>
              <a:buChar char="•"/>
            </a:pPr>
            <a:r>
              <a:rPr lang="en-CA" sz="2000" dirty="0" err="1" smtClean="0">
                <a:solidFill>
                  <a:schemeClr val="tx1"/>
                </a:solidFill>
              </a:rPr>
              <a:t>Turqavik</a:t>
            </a:r>
            <a:r>
              <a:rPr lang="en-CA" sz="2000" dirty="0" smtClean="0">
                <a:solidFill>
                  <a:schemeClr val="tx1"/>
                </a:solidFill>
              </a:rPr>
              <a:t>-Aberdeen</a:t>
            </a:r>
          </a:p>
          <a:p>
            <a:pPr marL="457200" indent="-457200" algn="l">
              <a:buFont typeface="Arial" pitchFamily="34" charset="0"/>
              <a:buChar char="•"/>
            </a:pPr>
            <a:endParaRPr lang="en-CA" sz="2000" dirty="0" smtClean="0">
              <a:solidFill>
                <a:schemeClr val="tx1"/>
              </a:solidFill>
            </a:endParaRPr>
          </a:p>
          <a:p>
            <a:pPr marL="457200" indent="-457200" algn="l">
              <a:buFont typeface="Arial" pitchFamily="34" charset="0"/>
              <a:buChar char="•"/>
            </a:pPr>
            <a:r>
              <a:rPr lang="en-CA" sz="2000" dirty="0" smtClean="0">
                <a:solidFill>
                  <a:schemeClr val="tx1"/>
                </a:solidFill>
              </a:rPr>
              <a:t>85km west of Baker Lake</a:t>
            </a:r>
          </a:p>
          <a:p>
            <a:pPr marL="457200" indent="-457200" algn="l">
              <a:buFont typeface="Arial" pitchFamily="34" charset="0"/>
              <a:buChar char="•"/>
            </a:pPr>
            <a:endParaRPr lang="en-CA" sz="2000" dirty="0" smtClean="0">
              <a:solidFill>
                <a:schemeClr val="tx1"/>
              </a:solidFill>
            </a:endParaRPr>
          </a:p>
          <a:p>
            <a:pPr marL="457200" indent="-457200" algn="l">
              <a:buFont typeface="Arial" pitchFamily="34" charset="0"/>
              <a:buChar char="•"/>
            </a:pPr>
            <a:r>
              <a:rPr lang="en-CA" sz="2000" dirty="0" smtClean="0">
                <a:solidFill>
                  <a:schemeClr val="tx1"/>
                </a:solidFill>
              </a:rPr>
              <a:t>100% percent owned</a:t>
            </a:r>
          </a:p>
          <a:p>
            <a:pPr marL="457200" indent="-457200" algn="l">
              <a:buFont typeface="Arial" pitchFamily="34" charset="0"/>
              <a:buChar char="•"/>
            </a:pPr>
            <a:endParaRPr lang="en-CA" sz="2000" dirty="0" smtClean="0">
              <a:solidFill>
                <a:schemeClr val="tx1"/>
              </a:solidFill>
            </a:endParaRPr>
          </a:p>
          <a:p>
            <a:pPr marL="457200" indent="-457200" algn="l">
              <a:buFont typeface="Arial" pitchFamily="34" charset="0"/>
              <a:buChar char="•"/>
            </a:pPr>
            <a:r>
              <a:rPr lang="en-CA" dirty="0"/>
              <a:t>F</a:t>
            </a:r>
            <a:r>
              <a:rPr lang="en-CA" sz="2000" dirty="0" smtClean="0">
                <a:solidFill>
                  <a:schemeClr val="tx1"/>
                </a:solidFill>
              </a:rPr>
              <a:t>ocused in the southern portion of the two claims</a:t>
            </a:r>
          </a:p>
          <a:p>
            <a:pPr marL="457200" indent="-457200" algn="l">
              <a:buFont typeface="Arial" pitchFamily="34" charset="0"/>
              <a:buChar char="•"/>
            </a:pPr>
            <a:endParaRPr lang="en-CA" dirty="0">
              <a:solidFill>
                <a:schemeClr val="tx1"/>
              </a:solidFill>
            </a:endParaRPr>
          </a:p>
        </p:txBody>
      </p:sp>
      <p:pic>
        <p:nvPicPr>
          <p:cNvPr id="6" name="Content Placeholder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013200" y="1184275"/>
            <a:ext cx="5130800" cy="5688013"/>
          </a:xfrm>
        </p:spPr>
      </p:pic>
    </p:spTree>
    <p:extLst>
      <p:ext uri="{BB962C8B-B14F-4D97-AF65-F5344CB8AC3E}">
        <p14:creationId xmlns:p14="http://schemas.microsoft.com/office/powerpoint/2010/main" val="20757633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p:nvPr>
        </p:nvSpPr>
        <p:spPr>
          <a:xfrm>
            <a:off x="899592" y="260648"/>
            <a:ext cx="7467600" cy="1143000"/>
          </a:xfrm>
        </p:spPr>
        <p:txBody>
          <a:bodyPr>
            <a:noAutofit/>
          </a:bodyPr>
          <a:lstStyle/>
          <a:p>
            <a:pPr algn="ctr"/>
            <a:r>
              <a:rPr lang="en-US" altLang="zh-CN" sz="4400" dirty="0" smtClean="0"/>
              <a:t/>
            </a:r>
            <a:br>
              <a:rPr lang="en-US" altLang="zh-CN" sz="4400" dirty="0" smtClean="0"/>
            </a:br>
            <a:r>
              <a:rPr lang="en-US" altLang="zh-CN" sz="4000" dirty="0" smtClean="0"/>
              <a:t>Mineral Resources</a:t>
            </a:r>
            <a:r>
              <a:rPr lang="en-US" altLang="zh-CN" sz="4800" dirty="0" smtClean="0"/>
              <a:t/>
            </a:r>
            <a:br>
              <a:rPr lang="en-US" altLang="zh-CN" sz="4800" dirty="0" smtClean="0"/>
            </a:br>
            <a:r>
              <a:rPr lang="en-US" altLang="zh-CN" sz="2800" dirty="0" smtClean="0"/>
              <a:t>Indicated</a:t>
            </a:r>
            <a:r>
              <a:rPr lang="en-US" altLang="zh-CN" sz="2800" b="1" i="1" dirty="0" smtClean="0"/>
              <a:t> resources</a:t>
            </a:r>
            <a:r>
              <a:rPr lang="zh-CN" altLang="en-US" sz="4000" dirty="0" smtClean="0"/>
              <a:t/>
            </a:r>
            <a:br>
              <a:rPr lang="zh-CN" altLang="en-US" sz="4000" dirty="0" smtClean="0"/>
            </a:br>
            <a:endParaRPr lang="zh-CN" altLang="en-US" sz="4000" dirty="0" smtClean="0"/>
          </a:p>
        </p:txBody>
      </p:sp>
      <p:sp>
        <p:nvSpPr>
          <p:cNvPr id="18435" name="Rectangle 3"/>
          <p:cNvSpPr>
            <a:spLocks noGrp="1"/>
          </p:cNvSpPr>
          <p:nvPr>
            <p:ph type="body" idx="1"/>
          </p:nvPr>
        </p:nvSpPr>
        <p:spPr/>
        <p:txBody>
          <a:bodyPr/>
          <a:lstStyle/>
          <a:p>
            <a:pPr>
              <a:buNone/>
            </a:pPr>
            <a:endParaRPr lang="zh-CN" altLang="en-US" dirty="0" smtClean="0"/>
          </a:p>
        </p:txBody>
      </p:sp>
      <p:pic>
        <p:nvPicPr>
          <p:cNvPr id="5" name="图片 4" descr="6d92e184655345dfa34ff6cba9824177_FrogsLeg_drilling_2_ENG.jpg"/>
          <p:cNvPicPr>
            <a:picLocks noChangeAspect="1"/>
          </p:cNvPicPr>
          <p:nvPr/>
        </p:nvPicPr>
        <p:blipFill>
          <a:blip r:embed="rId3" cstate="print"/>
          <a:stretch>
            <a:fillRect/>
          </a:stretch>
        </p:blipFill>
        <p:spPr>
          <a:xfrm>
            <a:off x="0" y="1628800"/>
            <a:ext cx="9144000" cy="5229200"/>
          </a:xfrm>
          <a:prstGeom prst="rect">
            <a:avLst/>
          </a:prstGeom>
        </p:spPr>
      </p:pic>
    </p:spTree>
    <p:extLst>
      <p:ext uri="{BB962C8B-B14F-4D97-AF65-F5344CB8AC3E}">
        <p14:creationId xmlns:p14="http://schemas.microsoft.com/office/powerpoint/2010/main" val="275085014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464" y="231173"/>
            <a:ext cx="7467600" cy="1143000"/>
          </a:xfrm>
        </p:spPr>
        <p:txBody>
          <a:bodyPr>
            <a:normAutofit/>
          </a:bodyPr>
          <a:lstStyle/>
          <a:p>
            <a:pPr algn="ctr"/>
            <a:r>
              <a:rPr lang="en-CA" sz="3600" dirty="0"/>
              <a:t>Mineral Reserves – </a:t>
            </a:r>
            <a:r>
              <a:rPr lang="en-CA" sz="3600" dirty="0" smtClean="0"/>
              <a:t>2010</a:t>
            </a:r>
            <a:endParaRPr lang="en-CA" sz="3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0848"/>
            <a:ext cx="9143999" cy="4115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75614" y="3039879"/>
            <a:ext cx="648072" cy="31360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6516216" y="3039878"/>
            <a:ext cx="504056" cy="31360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4499992" y="3036787"/>
            <a:ext cx="504057" cy="31360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699792" y="3036787"/>
            <a:ext cx="504056" cy="31360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4902277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normAutofit/>
          </a:bodyPr>
          <a:lstStyle/>
          <a:p>
            <a:pPr algn="ctr"/>
            <a:r>
              <a:rPr lang="en-CA" sz="3600" dirty="0" smtClean="0"/>
              <a:t>Mineral Reserves – 2011</a:t>
            </a:r>
            <a:endParaRPr lang="en-CA" sz="36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6" y="1700808"/>
            <a:ext cx="9075518" cy="4495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524328" y="2636912"/>
            <a:ext cx="648072" cy="3559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6228184" y="2636911"/>
            <a:ext cx="504056" cy="3559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4283968" y="2636910"/>
            <a:ext cx="432048" cy="3559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411760" y="2636910"/>
            <a:ext cx="432048" cy="3559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9849659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53752"/>
            <a:ext cx="7467600" cy="1143000"/>
          </a:xfrm>
        </p:spPr>
        <p:txBody>
          <a:bodyPr>
            <a:normAutofit/>
          </a:bodyPr>
          <a:lstStyle/>
          <a:p>
            <a:pPr algn="ctr"/>
            <a:r>
              <a:rPr lang="en-CA" sz="3600" dirty="0"/>
              <a:t>Mineral </a:t>
            </a:r>
            <a:r>
              <a:rPr lang="en-CA" sz="3600" dirty="0" smtClean="0"/>
              <a:t>Resources </a:t>
            </a:r>
            <a:r>
              <a:rPr lang="en-CA" sz="3600" dirty="0"/>
              <a:t>– </a:t>
            </a:r>
            <a:r>
              <a:rPr lang="en-CA" sz="3600" dirty="0" smtClean="0"/>
              <a:t>2010</a:t>
            </a:r>
            <a:endParaRPr lang="en-CA"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268760"/>
            <a:ext cx="9036496" cy="54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441835" y="2204864"/>
            <a:ext cx="611560" cy="45337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p:cNvSpPr/>
          <p:nvPr/>
        </p:nvSpPr>
        <p:spPr>
          <a:xfrm>
            <a:off x="2987824" y="2204865"/>
            <a:ext cx="504056" cy="4533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5076056" y="2204865"/>
            <a:ext cx="504056" cy="4533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7236296" y="2204865"/>
            <a:ext cx="504056" cy="4533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3761999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116632"/>
            <a:ext cx="8229600" cy="796950"/>
          </a:xfrm>
        </p:spPr>
        <p:txBody>
          <a:bodyPr>
            <a:normAutofit/>
          </a:bodyPr>
          <a:lstStyle/>
          <a:p>
            <a:pPr algn="ctr"/>
            <a:r>
              <a:rPr lang="en-CA" sz="3600" dirty="0" smtClean="0"/>
              <a:t>Mineral Resources - 2011</a:t>
            </a:r>
            <a:endParaRPr lang="en-CA" sz="3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36" y="1340768"/>
            <a:ext cx="911216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460432" y="1844824"/>
            <a:ext cx="611560" cy="43924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7164288" y="1844824"/>
            <a:ext cx="504056" cy="43924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5220072" y="1854345"/>
            <a:ext cx="504056" cy="43924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3203848" y="1844824"/>
            <a:ext cx="504056" cy="43924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7137053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545" y="-17417"/>
            <a:ext cx="7467600" cy="836712"/>
          </a:xfrm>
        </p:spPr>
        <p:txBody>
          <a:bodyPr>
            <a:normAutofit/>
          </a:bodyPr>
          <a:lstStyle/>
          <a:p>
            <a:pPr algn="ctr"/>
            <a:r>
              <a:rPr lang="en-CA" sz="3600" dirty="0"/>
              <a:t>Inferred - </a:t>
            </a:r>
            <a:r>
              <a:rPr lang="en-CA" sz="3600" dirty="0" smtClean="0"/>
              <a:t>2010</a:t>
            </a:r>
            <a:endParaRPr lang="en-CA" sz="36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1649"/>
            <a:ext cx="9144000" cy="596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172400" y="1144018"/>
            <a:ext cx="899592" cy="56693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5868144" y="1144019"/>
            <a:ext cx="683568" cy="56693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022218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527"/>
            <a:ext cx="7467600" cy="835351"/>
          </a:xfrm>
        </p:spPr>
        <p:txBody>
          <a:bodyPr>
            <a:normAutofit/>
          </a:bodyPr>
          <a:lstStyle/>
          <a:p>
            <a:pPr algn="ctr"/>
            <a:r>
              <a:rPr lang="en-CA" sz="3600" dirty="0" smtClean="0"/>
              <a:t>Inferred - 2011</a:t>
            </a:r>
            <a:endParaRPr lang="en-CA" sz="3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878"/>
            <a:ext cx="9144000" cy="596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172400" y="1154824"/>
            <a:ext cx="899592" cy="56650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5724128" y="1148300"/>
            <a:ext cx="720080" cy="56650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3424198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Diagram group"/>
          <p:cNvGrpSpPr/>
          <p:nvPr/>
        </p:nvGrpSpPr>
        <p:grpSpPr>
          <a:xfrm>
            <a:off x="2364844" y="116632"/>
            <a:ext cx="4536504" cy="1003680"/>
            <a:chOff x="324036" y="1588932"/>
            <a:chExt cx="4536504" cy="1003680"/>
          </a:xfrm>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p:grpSpPr>
        <p:grpSp>
          <p:nvGrpSpPr>
            <p:cNvPr id="5" name="Group 4"/>
            <p:cNvGrpSpPr/>
            <p:nvPr/>
          </p:nvGrpSpPr>
          <p:grpSpPr>
            <a:xfrm>
              <a:off x="324036" y="1588932"/>
              <a:ext cx="4536504" cy="1003680"/>
              <a:chOff x="324036" y="1588932"/>
              <a:chExt cx="4536504" cy="1003680"/>
            </a:xfrm>
          </p:grpSpPr>
          <p:sp>
            <p:nvSpPr>
              <p:cNvPr id="6" name="Rounded Rectangle 5"/>
              <p:cNvSpPr/>
              <p:nvPr/>
            </p:nvSpPr>
            <p:spPr>
              <a:xfrm>
                <a:off x="324036" y="1588932"/>
                <a:ext cx="4536504" cy="1003680"/>
              </a:xfrm>
              <a:prstGeom prst="roundRect">
                <a:avLst/>
              </a:prstGeom>
              <a:ln/>
            </p:spPr>
            <p:style>
              <a:lnRef idx="2">
                <a:schemeClr val="dk1"/>
              </a:lnRef>
              <a:fillRef idx="1">
                <a:schemeClr val="lt1"/>
              </a:fillRef>
              <a:effectRef idx="0">
                <a:schemeClr val="dk1"/>
              </a:effectRef>
              <a:fontRef idx="minor">
                <a:schemeClr val="dk1"/>
              </a:fontRef>
            </p:style>
          </p:sp>
          <p:sp>
            <p:nvSpPr>
              <p:cNvPr id="7" name="Rounded Rectangle 4"/>
              <p:cNvSpPr/>
              <p:nvPr/>
            </p:nvSpPr>
            <p:spPr>
              <a:xfrm>
                <a:off x="373032" y="1637928"/>
                <a:ext cx="4438512" cy="905688"/>
              </a:xfrm>
              <a:prstGeom prst="rect">
                <a:avLst/>
              </a:prstGeom>
              <a:ln/>
            </p:spPr>
            <p:style>
              <a:lnRef idx="2">
                <a:schemeClr val="dk1"/>
              </a:lnRef>
              <a:fillRef idx="1">
                <a:schemeClr val="lt1"/>
              </a:fillRef>
              <a:effectRef idx="0">
                <a:schemeClr val="dk1"/>
              </a:effectRef>
              <a:fontRef idx="minor">
                <a:schemeClr val="dk1"/>
              </a:fontRef>
            </p:style>
            <p:txBody>
              <a:bodyPr spcFirstLastPara="0" vert="horz" wrap="square" lIns="171469" tIns="0" rIns="171469" bIns="0" numCol="1" spcCol="1270" anchor="ctr" anchorCtr="0">
                <a:noAutofit/>
              </a:bodyPr>
              <a:lstStyle/>
              <a:p>
                <a:pPr lvl="0" algn="ctr" defTabSz="1511300">
                  <a:lnSpc>
                    <a:spcPct val="90000"/>
                  </a:lnSpc>
                  <a:spcBef>
                    <a:spcPct val="0"/>
                  </a:spcBef>
                  <a:spcAft>
                    <a:spcPct val="35000"/>
                  </a:spcAft>
                </a:pPr>
                <a:r>
                  <a:rPr lang="en-CA" sz="3600" kern="1200" dirty="0" smtClean="0"/>
                  <a:t>Mining</a:t>
                </a:r>
                <a:endParaRPr lang="en-CA" sz="3400" kern="1200" dirty="0"/>
              </a:p>
            </p:txBody>
          </p:sp>
        </p:grpSp>
      </p:grpSp>
      <p:sp>
        <p:nvSpPr>
          <p:cNvPr id="3" name="Vertical Text Placeholder 2"/>
          <p:cNvSpPr>
            <a:spLocks noGrp="1"/>
          </p:cNvSpPr>
          <p:nvPr>
            <p:ph type="body" orient="vert" idx="1"/>
          </p:nvPr>
        </p:nvSpPr>
        <p:spPr>
          <a:xfrm rot="16200000">
            <a:off x="2202168" y="-92961"/>
            <a:ext cx="4739665" cy="8496945"/>
          </a:xfrm>
        </p:spPr>
        <p:txBody>
          <a:bodyPr>
            <a:normAutofit/>
          </a:bodyPr>
          <a:lstStyle/>
          <a:p>
            <a:r>
              <a:rPr lang="en-CA" dirty="0" smtClean="0"/>
              <a:t>McArthur River</a:t>
            </a:r>
          </a:p>
          <a:p>
            <a:r>
              <a:rPr lang="en-CA" dirty="0" smtClean="0"/>
              <a:t>Key Lake</a:t>
            </a:r>
          </a:p>
          <a:p>
            <a:r>
              <a:rPr lang="en-CA" dirty="0" smtClean="0"/>
              <a:t>Rabbit Lake</a:t>
            </a:r>
          </a:p>
          <a:p>
            <a:r>
              <a:rPr lang="en-CA" dirty="0" smtClean="0"/>
              <a:t>Cigar Lake</a:t>
            </a:r>
          </a:p>
          <a:p>
            <a:r>
              <a:rPr lang="en-CA" dirty="0" smtClean="0"/>
              <a:t>Crow Butte</a:t>
            </a:r>
          </a:p>
          <a:p>
            <a:r>
              <a:rPr lang="en-CA" dirty="0" smtClean="0"/>
              <a:t>Smith Ranch-Highland</a:t>
            </a:r>
          </a:p>
          <a:p>
            <a:r>
              <a:rPr lang="en-CA" dirty="0" err="1" smtClean="0"/>
              <a:t>Inkai</a:t>
            </a:r>
            <a:endParaRPr lang="en-CA" dirty="0"/>
          </a:p>
        </p:txBody>
      </p:sp>
    </p:spTree>
    <p:extLst>
      <p:ext uri="{BB962C8B-B14F-4D97-AF65-F5344CB8AC3E}">
        <p14:creationId xmlns:p14="http://schemas.microsoft.com/office/powerpoint/2010/main" val="340927680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773"/>
            <a:ext cx="8229600" cy="1143000"/>
          </a:xfrm>
        </p:spPr>
        <p:txBody>
          <a:bodyPr>
            <a:normAutofit/>
          </a:bodyPr>
          <a:lstStyle/>
          <a:p>
            <a:pPr algn="ctr"/>
            <a:r>
              <a:rPr lang="en-CA" sz="3600" dirty="0" smtClean="0"/>
              <a:t>Mining Operations Map</a:t>
            </a:r>
            <a:endParaRPr lang="en-CA" sz="36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4289"/>
            <a:ext cx="9144000" cy="583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7410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208" y="234766"/>
            <a:ext cx="7467600" cy="792088"/>
          </a:xfrm>
        </p:spPr>
        <p:txBody>
          <a:bodyPr>
            <a:normAutofit/>
          </a:bodyPr>
          <a:lstStyle/>
          <a:p>
            <a:pPr algn="ctr"/>
            <a:r>
              <a:rPr lang="en-CA" sz="3600" b="1" cap="all"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McArthur River/Key Lake</a:t>
            </a:r>
          </a:p>
        </p:txBody>
      </p:sp>
      <p:sp>
        <p:nvSpPr>
          <p:cNvPr id="4" name="TextBox 3"/>
          <p:cNvSpPr txBox="1"/>
          <p:nvPr/>
        </p:nvSpPr>
        <p:spPr>
          <a:xfrm>
            <a:off x="1115616" y="1026854"/>
            <a:ext cx="7776864" cy="984885"/>
          </a:xfrm>
          <a:prstGeom prst="rect">
            <a:avLst/>
          </a:prstGeom>
          <a:noFill/>
        </p:spPr>
        <p:txBody>
          <a:bodyPr wrap="square" rtlCol="0">
            <a:spAutoFit/>
          </a:bodyPr>
          <a:lstStyle/>
          <a:p>
            <a:pPr marL="342900" indent="-342900">
              <a:buFont typeface="Arial" pitchFamily="34" charset="0"/>
              <a:buChar char="•"/>
            </a:pPr>
            <a:r>
              <a:rPr lang="en-CA" sz="2000" dirty="0" err="1" smtClean="0"/>
              <a:t>McArchur</a:t>
            </a:r>
            <a:r>
              <a:rPr lang="en-CA" sz="2000" dirty="0" smtClean="0"/>
              <a:t> River is the world’s </a:t>
            </a:r>
            <a:r>
              <a:rPr lang="en-CA" sz="2000" dirty="0"/>
              <a:t>largest high-grade </a:t>
            </a:r>
            <a:r>
              <a:rPr lang="en-CA" sz="2000" dirty="0" smtClean="0"/>
              <a:t>uranium mine.</a:t>
            </a:r>
          </a:p>
          <a:p>
            <a:pPr marL="342900" indent="-342900">
              <a:buFont typeface="Arial" pitchFamily="34" charset="0"/>
              <a:buChar char="•"/>
            </a:pPr>
            <a:r>
              <a:rPr lang="en-CA" sz="2000" dirty="0" smtClean="0"/>
              <a:t>Key Lake is </a:t>
            </a:r>
            <a:r>
              <a:rPr lang="en-CA" sz="2000" dirty="0"/>
              <a:t>the world’s largest high-grade uranium </a:t>
            </a:r>
            <a:r>
              <a:rPr lang="en-CA" sz="2000" dirty="0" smtClean="0"/>
              <a:t>mill.</a:t>
            </a:r>
            <a:endParaRPr lang="en-CA" sz="2000" dirty="0"/>
          </a:p>
          <a:p>
            <a:pPr algn="ctr"/>
            <a:endParaRPr lang="en-CA" dirty="0"/>
          </a:p>
        </p:txBody>
      </p:sp>
      <p:grpSp>
        <p:nvGrpSpPr>
          <p:cNvPr id="6" name="Group 5"/>
          <p:cNvGrpSpPr/>
          <p:nvPr/>
        </p:nvGrpSpPr>
        <p:grpSpPr>
          <a:xfrm>
            <a:off x="1835696" y="1772816"/>
            <a:ext cx="5616624" cy="5010564"/>
            <a:chOff x="1763688" y="1860364"/>
            <a:chExt cx="5616624" cy="5010564"/>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860364"/>
              <a:ext cx="5616624" cy="501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63688" y="3316049"/>
              <a:ext cx="561662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1763688" y="3748096"/>
              <a:ext cx="5616624" cy="7610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409417946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0"/>
            <a:ext cx="7272808" cy="1052736"/>
          </a:xfrm>
        </p:spPr>
        <p:txBody>
          <a:bodyPr>
            <a:normAutofit/>
          </a:bodyPr>
          <a:lstStyle/>
          <a:p>
            <a:pPr algn="ctr"/>
            <a:r>
              <a:rPr lang="en-CA" sz="3600" dirty="0" smtClean="0"/>
              <a:t>McArthur River</a:t>
            </a:r>
            <a:endParaRPr lang="en-CA" sz="3600" dirty="0"/>
          </a:p>
        </p:txBody>
      </p:sp>
      <p:grpSp>
        <p:nvGrpSpPr>
          <p:cNvPr id="4" name="Group 3"/>
          <p:cNvGrpSpPr/>
          <p:nvPr/>
        </p:nvGrpSpPr>
        <p:grpSpPr>
          <a:xfrm>
            <a:off x="60231" y="692696"/>
            <a:ext cx="8976265" cy="6165304"/>
            <a:chOff x="60231" y="692696"/>
            <a:chExt cx="8976265" cy="6165304"/>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1" y="692696"/>
              <a:ext cx="8976265" cy="616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316416" y="1124744"/>
              <a:ext cx="576064" cy="1728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2555776" y="3140968"/>
              <a:ext cx="576064" cy="1728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7308304" y="5085184"/>
              <a:ext cx="576064" cy="1728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6516216" y="5085184"/>
              <a:ext cx="576064" cy="1728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3347864" y="3140968"/>
              <a:ext cx="576064" cy="1728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4932040" y="1124744"/>
              <a:ext cx="576064" cy="1728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a:off x="4139952" y="1124744"/>
              <a:ext cx="576064" cy="1728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3317317" y="1124744"/>
              <a:ext cx="576064" cy="1728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5724128" y="1124744"/>
              <a:ext cx="576064" cy="1728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7313233" y="1106452"/>
              <a:ext cx="576064" cy="1728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4214168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a:xfrm>
            <a:off x="755576" y="260648"/>
            <a:ext cx="7467600" cy="1143000"/>
          </a:xfrm>
        </p:spPr>
        <p:txBody>
          <a:bodyPr>
            <a:noAutofit/>
          </a:bodyPr>
          <a:lstStyle/>
          <a:p>
            <a:pPr algn="ctr"/>
            <a:r>
              <a:rPr lang="en-US" altLang="zh-CN" sz="4000" dirty="0" smtClean="0"/>
              <a:t>Mineral Resources</a:t>
            </a:r>
            <a:br>
              <a:rPr lang="en-US" altLang="zh-CN" sz="4000" dirty="0" smtClean="0"/>
            </a:br>
            <a:r>
              <a:rPr lang="en-US" altLang="zh-CN" sz="2800" dirty="0" smtClean="0"/>
              <a:t>Measured resources</a:t>
            </a:r>
            <a:endParaRPr lang="zh-CN" altLang="en-US" sz="2800" dirty="0" smtClean="0"/>
          </a:p>
        </p:txBody>
      </p:sp>
      <p:sp>
        <p:nvSpPr>
          <p:cNvPr id="19459" name="Rectangle 3"/>
          <p:cNvSpPr>
            <a:spLocks noGrp="1"/>
          </p:cNvSpPr>
          <p:nvPr>
            <p:ph type="body" idx="1"/>
          </p:nvPr>
        </p:nvSpPr>
        <p:spPr/>
        <p:txBody>
          <a:bodyPr>
            <a:normAutofit/>
          </a:bodyPr>
          <a:lstStyle/>
          <a:p>
            <a:pPr lvl="1">
              <a:buNone/>
            </a:pPr>
            <a:endParaRPr lang="zh-CN" altLang="en-US" dirty="0" smtClean="0"/>
          </a:p>
        </p:txBody>
      </p:sp>
      <p:pic>
        <p:nvPicPr>
          <p:cNvPr id="4" name="图片 3" descr="Current-resources-image.jpg"/>
          <p:cNvPicPr>
            <a:picLocks noChangeAspect="1"/>
          </p:cNvPicPr>
          <p:nvPr/>
        </p:nvPicPr>
        <p:blipFill>
          <a:blip r:embed="rId3" cstate="print"/>
          <a:stretch>
            <a:fillRect/>
          </a:stretch>
        </p:blipFill>
        <p:spPr>
          <a:xfrm>
            <a:off x="0" y="1556792"/>
            <a:ext cx="9144000" cy="5301208"/>
          </a:xfrm>
          <a:prstGeom prst="rect">
            <a:avLst/>
          </a:prstGeom>
        </p:spPr>
      </p:pic>
    </p:spTree>
    <p:extLst>
      <p:ext uri="{BB962C8B-B14F-4D97-AF65-F5344CB8AC3E}">
        <p14:creationId xmlns:p14="http://schemas.microsoft.com/office/powerpoint/2010/main" val="358506318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9036496" cy="936104"/>
          </a:xfrm>
        </p:spPr>
        <p:txBody>
          <a:bodyPr>
            <a:noAutofit/>
          </a:bodyPr>
          <a:lstStyle/>
          <a:p>
            <a:pPr algn="ctr"/>
            <a:r>
              <a:rPr lang="en-CA" sz="4100" dirty="0"/>
              <a:t>Mineral </a:t>
            </a:r>
            <a:r>
              <a:rPr lang="en-CA" sz="4100" dirty="0" smtClean="0"/>
              <a:t>Distribution in</a:t>
            </a:r>
            <a:r>
              <a:rPr lang="en-CA" sz="3600" b="1" cap="all" dirty="0" smtClean="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 </a:t>
            </a:r>
            <a:r>
              <a:rPr lang="en-CA" sz="3600" b="1" cap="all"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McArthur River</a:t>
            </a:r>
          </a:p>
        </p:txBody>
      </p:sp>
      <p:sp>
        <p:nvSpPr>
          <p:cNvPr id="3" name="Content Placeholder 2"/>
          <p:cNvSpPr>
            <a:spLocks noGrp="1"/>
          </p:cNvSpPr>
          <p:nvPr>
            <p:ph idx="1"/>
          </p:nvPr>
        </p:nvSpPr>
        <p:spPr/>
        <p:txBody>
          <a:bodyPr/>
          <a:lstStyle/>
          <a:p>
            <a:endParaRPr lang="en-CA"/>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325128"/>
            <a:ext cx="9071992" cy="5488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574013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2791" y="53752"/>
            <a:ext cx="7755633" cy="926976"/>
          </a:xfrm>
        </p:spPr>
        <p:txBody>
          <a:bodyPr>
            <a:normAutofit fontScale="90000"/>
          </a:bodyPr>
          <a:lstStyle/>
          <a:p>
            <a:pPr algn="ctr"/>
            <a:r>
              <a:rPr lang="en-CA" sz="4000" b="1" cap="all"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Cigar Lake </a:t>
            </a:r>
            <a:r>
              <a:rPr lang="en-CA" dirty="0" smtClean="0"/>
              <a:t>– Development </a:t>
            </a:r>
            <a:r>
              <a:rPr lang="en-CA" dirty="0"/>
              <a:t>P</a:t>
            </a:r>
            <a:r>
              <a:rPr lang="en-CA" dirty="0" smtClean="0"/>
              <a:t>roject</a:t>
            </a:r>
            <a:endParaRPr lang="en-CA" dirty="0"/>
          </a:p>
        </p:txBody>
      </p:sp>
      <p:sp>
        <p:nvSpPr>
          <p:cNvPr id="5" name="TextBox 4"/>
          <p:cNvSpPr txBox="1"/>
          <p:nvPr/>
        </p:nvSpPr>
        <p:spPr>
          <a:xfrm>
            <a:off x="467544" y="1167716"/>
            <a:ext cx="8136904" cy="677108"/>
          </a:xfrm>
          <a:prstGeom prst="rect">
            <a:avLst/>
          </a:prstGeom>
          <a:noFill/>
        </p:spPr>
        <p:txBody>
          <a:bodyPr wrap="square" rtlCol="0">
            <a:spAutoFit/>
          </a:bodyPr>
          <a:lstStyle/>
          <a:p>
            <a:r>
              <a:rPr lang="en-CA" sz="2000" dirty="0"/>
              <a:t>The world’s largest undeveloped high-grade uranium deposit</a:t>
            </a:r>
          </a:p>
          <a:p>
            <a:endParaRPr lang="en-CA" dirty="0"/>
          </a:p>
        </p:txBody>
      </p:sp>
      <p:grpSp>
        <p:nvGrpSpPr>
          <p:cNvPr id="6" name="Group 5"/>
          <p:cNvGrpSpPr/>
          <p:nvPr/>
        </p:nvGrpSpPr>
        <p:grpSpPr>
          <a:xfrm>
            <a:off x="539551" y="1700808"/>
            <a:ext cx="8028250" cy="5112568"/>
            <a:chOff x="539551" y="1700808"/>
            <a:chExt cx="8028250" cy="5112568"/>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700808"/>
              <a:ext cx="8028249"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9551" y="3212976"/>
              <a:ext cx="8028249"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p:cNvSpPr/>
            <p:nvPr/>
          </p:nvSpPr>
          <p:spPr>
            <a:xfrm>
              <a:off x="539552" y="3789040"/>
              <a:ext cx="8028248"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21101706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68958"/>
          </a:xfrm>
        </p:spPr>
        <p:txBody>
          <a:bodyPr>
            <a:noAutofit/>
          </a:bodyPr>
          <a:lstStyle/>
          <a:p>
            <a:pPr algn="ctr"/>
            <a:r>
              <a:rPr lang="en-CA" sz="3600" dirty="0" smtClean="0"/>
              <a:t>Mineral Distribution in </a:t>
            </a:r>
            <a:r>
              <a:rPr lang="en-CA" sz="3600" b="1" cap="all"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Cigar Lake</a:t>
            </a:r>
          </a:p>
        </p:txBody>
      </p:sp>
      <p:sp>
        <p:nvSpPr>
          <p:cNvPr id="3" name="Content Placeholder 2"/>
          <p:cNvSpPr>
            <a:spLocks noGrp="1"/>
          </p:cNvSpPr>
          <p:nvPr>
            <p:ph idx="1"/>
          </p:nvPr>
        </p:nvSpPr>
        <p:spPr/>
        <p:txBody>
          <a:bodyPr/>
          <a:lstStyle/>
          <a:p>
            <a:endParaRPr lang="en-CA"/>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8" y="980728"/>
            <a:ext cx="9036496" cy="57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73432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92088"/>
          </a:xfrm>
        </p:spPr>
        <p:txBody>
          <a:bodyPr>
            <a:normAutofit/>
          </a:bodyPr>
          <a:lstStyle/>
          <a:p>
            <a:pPr algn="ctr"/>
            <a:r>
              <a:rPr lang="en-CA" sz="3600" b="1" cap="all"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Rabbit Lake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636" y="1910241"/>
            <a:ext cx="6732748" cy="488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99592" y="1060574"/>
            <a:ext cx="7200800" cy="1000274"/>
          </a:xfrm>
          <a:prstGeom prst="rect">
            <a:avLst/>
          </a:prstGeom>
          <a:noFill/>
        </p:spPr>
        <p:txBody>
          <a:bodyPr wrap="square" rtlCol="0">
            <a:spAutoFit/>
          </a:bodyPr>
          <a:lstStyle/>
          <a:p>
            <a:pPr marL="285750" indent="-285750">
              <a:buFont typeface="Arial" pitchFamily="34" charset="0"/>
              <a:buChar char="•"/>
            </a:pPr>
            <a:r>
              <a:rPr lang="en-CA" dirty="0"/>
              <a:t>The longest operating uranium production facility in North America</a:t>
            </a:r>
          </a:p>
          <a:p>
            <a:endParaRPr lang="en-CA" sz="500" dirty="0"/>
          </a:p>
          <a:p>
            <a:pPr marL="285750" indent="-285750">
              <a:buFont typeface="Arial" pitchFamily="34" charset="0"/>
              <a:buChar char="•"/>
            </a:pPr>
            <a:r>
              <a:rPr lang="en-CA" dirty="0"/>
              <a:t>The second largest uranium mill in the world</a:t>
            </a:r>
          </a:p>
          <a:p>
            <a:endParaRPr lang="en-CA" dirty="0"/>
          </a:p>
        </p:txBody>
      </p:sp>
      <p:sp>
        <p:nvSpPr>
          <p:cNvPr id="3" name="Rectangle 2"/>
          <p:cNvSpPr/>
          <p:nvPr/>
        </p:nvSpPr>
        <p:spPr>
          <a:xfrm>
            <a:off x="1295636" y="3501008"/>
            <a:ext cx="673274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2615981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720080"/>
          </a:xfrm>
        </p:spPr>
        <p:txBody>
          <a:bodyPr>
            <a:normAutofit/>
          </a:bodyPr>
          <a:lstStyle/>
          <a:p>
            <a:pPr algn="ctr"/>
            <a:r>
              <a:rPr lang="en-CA" sz="3600" b="1" cap="all" dirty="0" err="1">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Inkai</a:t>
            </a:r>
            <a:endParaRPr lang="en-CA" sz="4100" b="1" cap="all"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endParaRPr>
          </a:p>
        </p:txBody>
      </p:sp>
      <p:grpSp>
        <p:nvGrpSpPr>
          <p:cNvPr id="5" name="Group 4"/>
          <p:cNvGrpSpPr/>
          <p:nvPr/>
        </p:nvGrpSpPr>
        <p:grpSpPr>
          <a:xfrm>
            <a:off x="1027828" y="836712"/>
            <a:ext cx="7016336" cy="5943868"/>
            <a:chOff x="1027828" y="836712"/>
            <a:chExt cx="7016336" cy="5943868"/>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836712"/>
              <a:ext cx="7000556" cy="594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27828" y="2348880"/>
              <a:ext cx="7000556"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1027828" y="2852936"/>
              <a:ext cx="7000556" cy="9557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10476133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648" y="1412776"/>
            <a:ext cx="9144000" cy="5445224"/>
          </a:xfrm>
        </p:spPr>
        <p:txBody>
          <a:bodyPr>
            <a:normAutofit/>
          </a:bodyPr>
          <a:lstStyle/>
          <a:p>
            <a:r>
              <a:rPr lang="en-CA" sz="2000" dirty="0" smtClean="0"/>
              <a:t>Refining &amp; Conversion</a:t>
            </a:r>
          </a:p>
          <a:p>
            <a:pPr lvl="1"/>
            <a:r>
              <a:rPr lang="en-CA" sz="2000" dirty="0" smtClean="0"/>
              <a:t>Blind River</a:t>
            </a:r>
          </a:p>
          <a:p>
            <a:pPr lvl="1"/>
            <a:r>
              <a:rPr lang="en-CA" sz="2000" dirty="0" smtClean="0"/>
              <a:t>Port Hope</a:t>
            </a:r>
          </a:p>
          <a:p>
            <a:pPr lvl="1"/>
            <a:r>
              <a:rPr lang="en-CA" sz="2000" dirty="0" err="1" smtClean="0"/>
              <a:t>Springfields</a:t>
            </a:r>
            <a:r>
              <a:rPr lang="en-CA" sz="2000" dirty="0" smtClean="0"/>
              <a:t> (A United Kingdom company)</a:t>
            </a:r>
          </a:p>
          <a:p>
            <a:r>
              <a:rPr lang="en-CA" sz="2000" dirty="0" smtClean="0"/>
              <a:t>Fuel Manufacturing</a:t>
            </a:r>
          </a:p>
          <a:p>
            <a:r>
              <a:rPr lang="en-CA" sz="2000" dirty="0" smtClean="0"/>
              <a:t>Bruce Power</a:t>
            </a:r>
            <a:endParaRPr lang="en-CA" sz="2000" dirty="0"/>
          </a:p>
        </p:txBody>
      </p:sp>
      <p:grpSp>
        <p:nvGrpSpPr>
          <p:cNvPr id="8" name="Diagram group"/>
          <p:cNvGrpSpPr/>
          <p:nvPr/>
        </p:nvGrpSpPr>
        <p:grpSpPr>
          <a:xfrm>
            <a:off x="2411760" y="260648"/>
            <a:ext cx="4536504" cy="1003680"/>
            <a:chOff x="324036" y="3131171"/>
            <a:chExt cx="4536504" cy="1003680"/>
          </a:xfrm>
          <a:scene3d>
            <a:camera prst="orthographicFront">
              <a:rot lat="0" lon="0" rev="0"/>
            </a:camera>
            <a:lightRig rig="glow" dir="t">
              <a:rot lat="0" lon="0" rev="4800000"/>
            </a:lightRig>
          </a:scene3d>
        </p:grpSpPr>
        <p:grpSp>
          <p:nvGrpSpPr>
            <p:cNvPr id="9" name="Group 8"/>
            <p:cNvGrpSpPr/>
            <p:nvPr/>
          </p:nvGrpSpPr>
          <p:grpSpPr>
            <a:xfrm>
              <a:off x="324036" y="3131171"/>
              <a:ext cx="4536504" cy="1003680"/>
              <a:chOff x="324036" y="3131171"/>
              <a:chExt cx="4536504" cy="1003680"/>
            </a:xfrm>
          </p:grpSpPr>
          <p:sp>
            <p:nvSpPr>
              <p:cNvPr id="10" name="Rounded Rectangle 9"/>
              <p:cNvSpPr/>
              <p:nvPr/>
            </p:nvSpPr>
            <p:spPr>
              <a:xfrm>
                <a:off x="324036" y="3131171"/>
                <a:ext cx="4536504" cy="1003680"/>
              </a:xfrm>
              <a:prstGeom prst="roundRect">
                <a:avLst/>
              </a:prstGeom>
              <a:ln/>
            </p:spPr>
            <p:style>
              <a:lnRef idx="2">
                <a:schemeClr val="dk1"/>
              </a:lnRef>
              <a:fillRef idx="1">
                <a:schemeClr val="lt1"/>
              </a:fillRef>
              <a:effectRef idx="0">
                <a:schemeClr val="dk1"/>
              </a:effectRef>
              <a:fontRef idx="minor">
                <a:schemeClr val="dk1"/>
              </a:fontRef>
            </p:style>
          </p:sp>
          <p:sp>
            <p:nvSpPr>
              <p:cNvPr id="11" name="Rounded Rectangle 4"/>
              <p:cNvSpPr/>
              <p:nvPr/>
            </p:nvSpPr>
            <p:spPr>
              <a:xfrm>
                <a:off x="373032" y="3180167"/>
                <a:ext cx="4438512" cy="905688"/>
              </a:xfrm>
              <a:prstGeom prst="rect">
                <a:avLst/>
              </a:prstGeom>
              <a:ln/>
            </p:spPr>
            <p:style>
              <a:lnRef idx="2">
                <a:schemeClr val="dk1"/>
              </a:lnRef>
              <a:fillRef idx="1">
                <a:schemeClr val="lt1"/>
              </a:fillRef>
              <a:effectRef idx="0">
                <a:schemeClr val="dk1"/>
              </a:effectRef>
              <a:fontRef idx="minor">
                <a:schemeClr val="dk1"/>
              </a:fontRef>
            </p:style>
            <p:txBody>
              <a:bodyPr spcFirstLastPara="0" vert="horz" wrap="square" lIns="171469" tIns="0" rIns="171469" bIns="0" numCol="1" spcCol="1270" anchor="ctr" anchorCtr="0">
                <a:noAutofit/>
              </a:bodyPr>
              <a:lstStyle/>
              <a:p>
                <a:pPr lvl="0" algn="ctr" defTabSz="1511300">
                  <a:lnSpc>
                    <a:spcPct val="90000"/>
                  </a:lnSpc>
                  <a:spcBef>
                    <a:spcPct val="0"/>
                  </a:spcBef>
                  <a:spcAft>
                    <a:spcPct val="35000"/>
                  </a:spcAft>
                </a:pPr>
                <a:r>
                  <a:rPr lang="en-CA" sz="3600" kern="1200" dirty="0" smtClean="0"/>
                  <a:t>Fuel &amp; Power</a:t>
                </a:r>
                <a:endParaRPr lang="en-CA" sz="3600" kern="1200" dirty="0"/>
              </a:p>
            </p:txBody>
          </p:sp>
        </p:gr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3501008"/>
            <a:ext cx="6876256" cy="3294015"/>
          </a:xfrm>
          <a:prstGeom prst="rect">
            <a:avLst/>
          </a:prstGeom>
          <a:ln>
            <a:noFill/>
          </a:ln>
          <a:effectLst>
            <a:softEdge rad="112500"/>
          </a:effectLst>
        </p:spPr>
      </p:pic>
    </p:spTree>
    <p:extLst>
      <p:ext uri="{BB962C8B-B14F-4D97-AF65-F5344CB8AC3E}">
        <p14:creationId xmlns:p14="http://schemas.microsoft.com/office/powerpoint/2010/main" val="389251640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18256"/>
            <a:ext cx="8229600" cy="926976"/>
          </a:xfrm>
        </p:spPr>
        <p:txBody>
          <a:bodyPr>
            <a:normAutofit/>
          </a:bodyPr>
          <a:lstStyle/>
          <a:p>
            <a:pPr algn="ctr"/>
            <a:r>
              <a:rPr lang="en-CA" sz="3600" dirty="0" smtClean="0"/>
              <a:t>Refining &amp; Conversion</a:t>
            </a:r>
            <a:endParaRPr lang="en-CA" sz="3600" dirty="0"/>
          </a:p>
        </p:txBody>
      </p:sp>
      <p:sp>
        <p:nvSpPr>
          <p:cNvPr id="3" name="Content Placeholder 2"/>
          <p:cNvSpPr>
            <a:spLocks noGrp="1"/>
          </p:cNvSpPr>
          <p:nvPr>
            <p:ph idx="1"/>
          </p:nvPr>
        </p:nvSpPr>
        <p:spPr>
          <a:xfrm>
            <a:off x="107504" y="836712"/>
            <a:ext cx="8856984" cy="2952328"/>
          </a:xfrm>
        </p:spPr>
        <p:txBody>
          <a:bodyPr>
            <a:normAutofit/>
          </a:bodyPr>
          <a:lstStyle/>
          <a:p>
            <a:r>
              <a:rPr lang="en-CA" sz="2400" dirty="0" smtClean="0"/>
              <a:t>Major supplier of uranium processing services required to produce fuel for the generation of clean electricity by nuclear power plants</a:t>
            </a:r>
          </a:p>
          <a:p>
            <a:r>
              <a:rPr lang="en-CA" sz="2400" dirty="0" smtClean="0"/>
              <a:t>The world’s largest conversion supplier, managing 35% of western world nameplate capacity</a:t>
            </a:r>
          </a:p>
          <a:p>
            <a:r>
              <a:rPr lang="en-CA" sz="2400" dirty="0" smtClean="0"/>
              <a:t>Singed toll-processing agreement with </a:t>
            </a:r>
            <a:r>
              <a:rPr lang="en-CA" sz="2400" dirty="0" err="1" smtClean="0"/>
              <a:t>Springfields</a:t>
            </a:r>
            <a:r>
              <a:rPr lang="en-CA" sz="2400" dirty="0" smtClean="0"/>
              <a:t> Fuels Ltd. in the United Kingdom</a:t>
            </a:r>
          </a:p>
          <a:p>
            <a:endParaRPr lang="en-CA"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3704173"/>
            <a:ext cx="4680520" cy="31092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117817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
            <a:ext cx="8229600" cy="1143000"/>
          </a:xfrm>
        </p:spPr>
        <p:txBody>
          <a:bodyPr>
            <a:normAutofit/>
          </a:bodyPr>
          <a:lstStyle/>
          <a:p>
            <a:pPr algn="ctr"/>
            <a:r>
              <a:rPr lang="en-CA" sz="3600" dirty="0" smtClean="0"/>
              <a:t>Refining &amp; Conversion</a:t>
            </a:r>
            <a:endParaRPr lang="en-CA" sz="36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052736"/>
            <a:ext cx="9077325" cy="580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869992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652934"/>
          </a:xfrm>
        </p:spPr>
        <p:txBody>
          <a:bodyPr>
            <a:noAutofit/>
          </a:bodyPr>
          <a:lstStyle/>
          <a:p>
            <a:pPr algn="ctr"/>
            <a:r>
              <a:rPr lang="en-CA" sz="3600" b="1" cap="all"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Blind River</a:t>
            </a:r>
          </a:p>
        </p:txBody>
      </p:sp>
      <p:sp>
        <p:nvSpPr>
          <p:cNvPr id="3" name="Content Placeholder 2"/>
          <p:cNvSpPr>
            <a:spLocks noGrp="1"/>
          </p:cNvSpPr>
          <p:nvPr>
            <p:ph idx="1"/>
          </p:nvPr>
        </p:nvSpPr>
        <p:spPr>
          <a:xfrm>
            <a:off x="16946" y="620688"/>
            <a:ext cx="9127054" cy="6237312"/>
          </a:xfrm>
        </p:spPr>
        <p:txBody>
          <a:bodyPr>
            <a:normAutofit/>
          </a:bodyPr>
          <a:lstStyle/>
          <a:p>
            <a:r>
              <a:rPr lang="en-CA" sz="1700" dirty="0"/>
              <a:t>W</a:t>
            </a:r>
            <a:r>
              <a:rPr lang="en-CA" sz="1700" dirty="0" smtClean="0"/>
              <a:t>orld's </a:t>
            </a:r>
            <a:r>
              <a:rPr lang="en-CA" sz="1700" dirty="0"/>
              <a:t>largest commercial uranium </a:t>
            </a:r>
            <a:r>
              <a:rPr lang="en-CA" sz="1700" dirty="0" smtClean="0"/>
              <a:t>refinery</a:t>
            </a:r>
          </a:p>
          <a:p>
            <a:endParaRPr lang="en-CA" sz="500" dirty="0" smtClean="0"/>
          </a:p>
          <a:p>
            <a:r>
              <a:rPr lang="en-CA" sz="1700" dirty="0"/>
              <a:t>100% owned by </a:t>
            </a:r>
            <a:r>
              <a:rPr lang="en-CA" sz="1700" dirty="0" err="1" smtClean="0"/>
              <a:t>Cameco</a:t>
            </a:r>
            <a:endParaRPr lang="en-CA" sz="1700" dirty="0" smtClean="0"/>
          </a:p>
          <a:p>
            <a:endParaRPr lang="en-CA" sz="500" dirty="0" smtClean="0"/>
          </a:p>
          <a:p>
            <a:r>
              <a:rPr lang="en-CA" sz="1700" dirty="0"/>
              <a:t>L</a:t>
            </a:r>
            <a:r>
              <a:rPr lang="en-CA" sz="1700" dirty="0" smtClean="0"/>
              <a:t>icensed </a:t>
            </a:r>
            <a:r>
              <a:rPr lang="en-CA" sz="1700" dirty="0"/>
              <a:t>production capacity of 18,000 tonnes of uranium per </a:t>
            </a:r>
            <a:r>
              <a:rPr lang="en-CA" sz="1700" dirty="0" smtClean="0"/>
              <a:t>year</a:t>
            </a:r>
          </a:p>
          <a:p>
            <a:endParaRPr lang="en-CA" sz="500" dirty="0" smtClean="0"/>
          </a:p>
          <a:p>
            <a:r>
              <a:rPr lang="en-CA" sz="1700" dirty="0"/>
              <a:t>I</a:t>
            </a:r>
            <a:r>
              <a:rPr lang="en-CA" sz="1700" dirty="0" smtClean="0"/>
              <a:t>ncludes </a:t>
            </a:r>
            <a:r>
              <a:rPr lang="en-CA" sz="1700" dirty="0"/>
              <a:t>a uranium trioxide (UO</a:t>
            </a:r>
            <a:r>
              <a:rPr lang="en-CA" sz="1700" baseline="-25000" dirty="0"/>
              <a:t>3</a:t>
            </a:r>
            <a:r>
              <a:rPr lang="en-CA" sz="1700" dirty="0"/>
              <a:t>) processing plant, water treatment plant, </a:t>
            </a:r>
            <a:r>
              <a:rPr lang="en-CA" sz="1700" dirty="0" smtClean="0"/>
              <a:t>power </a:t>
            </a:r>
            <a:r>
              <a:rPr lang="en-CA" sz="1700" dirty="0"/>
              <a:t>plant, nitric acid recovery system and analytical lab </a:t>
            </a:r>
            <a:r>
              <a:rPr lang="en-CA" sz="1700" dirty="0" smtClean="0"/>
              <a:t>services</a:t>
            </a:r>
          </a:p>
          <a:p>
            <a:endParaRPr lang="en-CA" sz="500" dirty="0" smtClean="0"/>
          </a:p>
          <a:p>
            <a:r>
              <a:rPr lang="en-CA" sz="1700" dirty="0"/>
              <a:t>S</a:t>
            </a:r>
            <a:r>
              <a:rPr lang="en-CA" sz="1700" dirty="0" smtClean="0"/>
              <a:t>hipping </a:t>
            </a:r>
            <a:r>
              <a:rPr lang="en-CA" sz="1700" dirty="0"/>
              <a:t>UO</a:t>
            </a:r>
            <a:r>
              <a:rPr lang="en-CA" sz="1700" baseline="-25000" dirty="0"/>
              <a:t>3</a:t>
            </a:r>
            <a:r>
              <a:rPr lang="en-CA" sz="1700" dirty="0"/>
              <a:t> to </a:t>
            </a:r>
            <a:r>
              <a:rPr lang="en-CA" sz="1700" dirty="0" err="1"/>
              <a:t>Springfields</a:t>
            </a:r>
            <a:r>
              <a:rPr lang="en-CA" sz="1700" dirty="0"/>
              <a:t>, UK for toll conversion to UF</a:t>
            </a:r>
            <a:r>
              <a:rPr lang="en-CA" sz="1700" baseline="-25000" dirty="0"/>
              <a:t>6</a:t>
            </a:r>
            <a:r>
              <a:rPr lang="en-CA" sz="1700" dirty="0"/>
              <a:t> - utilizing unused production capacity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3140968"/>
            <a:ext cx="3600400" cy="3552395"/>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610" y="3116965"/>
            <a:ext cx="4260362" cy="35523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3343146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652934"/>
          </a:xfrm>
        </p:spPr>
        <p:txBody>
          <a:bodyPr>
            <a:noAutofit/>
          </a:bodyPr>
          <a:lstStyle/>
          <a:p>
            <a:pPr algn="ctr"/>
            <a:r>
              <a:rPr lang="en-CA" sz="3600" b="1" cap="all"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Port Hope</a:t>
            </a:r>
          </a:p>
        </p:txBody>
      </p:sp>
      <p:sp>
        <p:nvSpPr>
          <p:cNvPr id="3" name="Content Placeholder 2"/>
          <p:cNvSpPr>
            <a:spLocks noGrp="1"/>
          </p:cNvSpPr>
          <p:nvPr>
            <p:ph idx="1"/>
          </p:nvPr>
        </p:nvSpPr>
        <p:spPr>
          <a:xfrm>
            <a:off x="0" y="620688"/>
            <a:ext cx="9144000" cy="6237312"/>
          </a:xfrm>
        </p:spPr>
        <p:txBody>
          <a:bodyPr>
            <a:normAutofit/>
          </a:bodyPr>
          <a:lstStyle/>
          <a:p>
            <a:r>
              <a:rPr lang="en-CA" sz="1700" dirty="0"/>
              <a:t>T</a:t>
            </a:r>
            <a:r>
              <a:rPr lang="en-CA" sz="1700" dirty="0" smtClean="0"/>
              <a:t>he </a:t>
            </a:r>
            <a:r>
              <a:rPr lang="en-CA" sz="1700" dirty="0"/>
              <a:t>only uranium conversion facility in Canada and one of only four in the western </a:t>
            </a:r>
            <a:r>
              <a:rPr lang="en-CA" sz="1700" dirty="0" smtClean="0"/>
              <a:t>world</a:t>
            </a:r>
          </a:p>
          <a:p>
            <a:endParaRPr lang="en-CA" sz="500" dirty="0" smtClean="0"/>
          </a:p>
          <a:p>
            <a:r>
              <a:rPr lang="en-CA" sz="1700" dirty="0"/>
              <a:t>100% owned by </a:t>
            </a:r>
            <a:r>
              <a:rPr lang="en-CA" sz="1700" dirty="0" err="1" smtClean="0"/>
              <a:t>Cameco</a:t>
            </a:r>
            <a:r>
              <a:rPr lang="en-CA" sz="1700" dirty="0" smtClean="0"/>
              <a:t> </a:t>
            </a:r>
          </a:p>
          <a:p>
            <a:endParaRPr lang="en-CA" sz="500" dirty="0" smtClean="0"/>
          </a:p>
          <a:p>
            <a:r>
              <a:rPr lang="en-CA" sz="1700" dirty="0"/>
              <a:t>I</a:t>
            </a:r>
            <a:r>
              <a:rPr lang="en-CA" sz="1700" dirty="0" smtClean="0"/>
              <a:t>nclude </a:t>
            </a:r>
            <a:r>
              <a:rPr lang="en-CA" sz="1700" dirty="0"/>
              <a:t>uranium dioxide (UO</a:t>
            </a:r>
            <a:r>
              <a:rPr lang="en-CA" sz="1700" baseline="-25000" dirty="0"/>
              <a:t>2</a:t>
            </a:r>
            <a:r>
              <a:rPr lang="en-CA" sz="1700" dirty="0"/>
              <a:t>) and uranium hexafluoride (UF</a:t>
            </a:r>
            <a:r>
              <a:rPr lang="en-CA" sz="1700" baseline="-25000" dirty="0"/>
              <a:t>6</a:t>
            </a:r>
            <a:r>
              <a:rPr lang="en-CA" sz="1700" dirty="0"/>
              <a:t>) processing plants and technology development </a:t>
            </a:r>
            <a:r>
              <a:rPr lang="en-CA" sz="1700" dirty="0" smtClean="0"/>
              <a:t>laboratories</a:t>
            </a:r>
          </a:p>
          <a:p>
            <a:endParaRPr lang="en-CA" sz="500" dirty="0" smtClean="0"/>
          </a:p>
          <a:p>
            <a:r>
              <a:rPr lang="en-CA" sz="1700" dirty="0"/>
              <a:t>T</a:t>
            </a:r>
            <a:r>
              <a:rPr lang="en-CA" sz="1700" dirty="0" smtClean="0"/>
              <a:t>he </a:t>
            </a:r>
            <a:r>
              <a:rPr lang="en-CA" sz="1700" dirty="0"/>
              <a:t>only supplier of UO</a:t>
            </a:r>
            <a:r>
              <a:rPr lang="en-CA" sz="1700" baseline="-25000" dirty="0"/>
              <a:t>2</a:t>
            </a:r>
            <a:r>
              <a:rPr lang="en-CA" sz="1700" dirty="0"/>
              <a:t> for Canadian-made </a:t>
            </a:r>
            <a:r>
              <a:rPr lang="en-CA" sz="1700" dirty="0" err="1"/>
              <a:t>Candu</a:t>
            </a:r>
            <a:r>
              <a:rPr lang="en-CA" sz="1700" dirty="0"/>
              <a:t> </a:t>
            </a:r>
            <a:r>
              <a:rPr lang="en-CA" sz="1700" dirty="0" smtClean="0"/>
              <a:t>reactors</a:t>
            </a:r>
          </a:p>
          <a:p>
            <a:endParaRPr lang="en-CA" sz="500" dirty="0" smtClean="0"/>
          </a:p>
          <a:p>
            <a:r>
              <a:rPr lang="en-CA" sz="1700" dirty="0" smtClean="0"/>
              <a:t>Employs more than 400 people</a:t>
            </a:r>
          </a:p>
          <a:p>
            <a:endParaRPr lang="en-CA" sz="500" dirty="0" smtClean="0"/>
          </a:p>
          <a:p>
            <a:r>
              <a:rPr lang="en-CA" sz="1700" dirty="0"/>
              <a:t>L</a:t>
            </a:r>
            <a:r>
              <a:rPr lang="en-CA" sz="1700" dirty="0" smtClean="0"/>
              <a:t>icensed </a:t>
            </a:r>
            <a:r>
              <a:rPr lang="en-CA" sz="1700" dirty="0"/>
              <a:t>to produce 12,500 tonnes uranium per year as UF</a:t>
            </a:r>
            <a:r>
              <a:rPr lang="en-CA" sz="1700" baseline="-25000" dirty="0"/>
              <a:t>6</a:t>
            </a:r>
            <a:r>
              <a:rPr lang="en-CA" sz="1700" dirty="0"/>
              <a:t>and 2,800 tonnes uranium per year as </a:t>
            </a:r>
            <a:r>
              <a:rPr lang="en-CA" sz="1700" dirty="0" smtClean="0"/>
              <a:t>UO</a:t>
            </a:r>
            <a:r>
              <a:rPr lang="en-CA" sz="1700" baseline="-25000" dirty="0" smtClean="0"/>
              <a:t>2</a:t>
            </a:r>
          </a:p>
          <a:p>
            <a:endParaRPr lang="en-CA" sz="500" baseline="-25000" dirty="0" smtClean="0"/>
          </a:p>
          <a:p>
            <a:r>
              <a:rPr lang="en-CA" sz="1700" dirty="0" err="1" smtClean="0"/>
              <a:t>Cameco’s</a:t>
            </a:r>
            <a:r>
              <a:rPr lang="en-CA" sz="1700" dirty="0" smtClean="0"/>
              <a:t> research centre</a:t>
            </a:r>
            <a:endParaRPr lang="en-CA" sz="17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372" y="3993976"/>
            <a:ext cx="2857500" cy="28194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873" y="4005064"/>
            <a:ext cx="4227567" cy="28083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518495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a:xfrm>
            <a:off x="899592" y="260648"/>
            <a:ext cx="7467600" cy="1143000"/>
          </a:xfrm>
        </p:spPr>
        <p:txBody>
          <a:bodyPr>
            <a:noAutofit/>
          </a:bodyPr>
          <a:lstStyle/>
          <a:p>
            <a:pPr algn="ctr"/>
            <a:r>
              <a:rPr lang="en-US" altLang="zh-CN" sz="4000" dirty="0" smtClean="0"/>
              <a:t>Mineral Reserves</a:t>
            </a:r>
            <a:r>
              <a:rPr lang="en-US" altLang="zh-CN" sz="5400" dirty="0" smtClean="0"/>
              <a:t/>
            </a:r>
            <a:br>
              <a:rPr lang="en-US" altLang="zh-CN" sz="5400" dirty="0" smtClean="0"/>
            </a:br>
            <a:r>
              <a:rPr lang="en-US" altLang="zh-CN" sz="2800" b="1" dirty="0" smtClean="0"/>
              <a:t>A </a:t>
            </a:r>
            <a:r>
              <a:rPr lang="en-US" altLang="zh-CN" sz="2800" b="1" i="1" dirty="0" smtClean="0"/>
              <a:t>Probable Ore Reserve</a:t>
            </a:r>
            <a:r>
              <a:rPr lang="zh-CN" altLang="en-US" sz="2800" dirty="0" smtClean="0"/>
              <a:t/>
            </a:r>
            <a:br>
              <a:rPr lang="zh-CN" altLang="en-US" sz="2800" dirty="0" smtClean="0"/>
            </a:br>
            <a:endParaRPr lang="zh-CN" altLang="en-US" sz="2800" dirty="0" smtClean="0"/>
          </a:p>
        </p:txBody>
      </p:sp>
      <p:sp>
        <p:nvSpPr>
          <p:cNvPr id="20483" name="Rectangle 3"/>
          <p:cNvSpPr>
            <a:spLocks noGrp="1"/>
          </p:cNvSpPr>
          <p:nvPr>
            <p:ph type="body" idx="1"/>
          </p:nvPr>
        </p:nvSpPr>
        <p:spPr/>
        <p:txBody>
          <a:bodyPr/>
          <a:lstStyle/>
          <a:p>
            <a:endParaRPr lang="zh-CN" altLang="en-US" sz="2400" dirty="0" smtClean="0"/>
          </a:p>
        </p:txBody>
      </p:sp>
      <p:pic>
        <p:nvPicPr>
          <p:cNvPr id="4" name="图片 3" descr="phpThumb_generated_thumbnailjpg.jpg"/>
          <p:cNvPicPr>
            <a:picLocks noChangeAspect="1"/>
          </p:cNvPicPr>
          <p:nvPr/>
        </p:nvPicPr>
        <p:blipFill>
          <a:blip r:embed="rId3" cstate="print"/>
          <a:stretch>
            <a:fillRect/>
          </a:stretch>
        </p:blipFill>
        <p:spPr>
          <a:xfrm>
            <a:off x="0" y="1600200"/>
            <a:ext cx="9144000" cy="5257800"/>
          </a:xfrm>
          <a:prstGeom prst="rect">
            <a:avLst/>
          </a:prstGeom>
        </p:spPr>
      </p:pic>
    </p:spTree>
    <p:extLst>
      <p:ext uri="{BB962C8B-B14F-4D97-AF65-F5344CB8AC3E}">
        <p14:creationId xmlns:p14="http://schemas.microsoft.com/office/powerpoint/2010/main" val="256125693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634082"/>
          </a:xfrm>
        </p:spPr>
        <p:txBody>
          <a:bodyPr>
            <a:noAutofit/>
          </a:bodyPr>
          <a:lstStyle/>
          <a:p>
            <a:pPr algn="ctr"/>
            <a:r>
              <a:rPr lang="en-CA" sz="3600" b="1" cap="all" dirty="0" err="1">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Springfields</a:t>
            </a:r>
            <a:endParaRPr lang="en-CA" sz="3600" b="1" cap="all"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endParaRPr>
          </a:p>
        </p:txBody>
      </p:sp>
      <p:sp>
        <p:nvSpPr>
          <p:cNvPr id="3" name="Content Placeholder 2"/>
          <p:cNvSpPr>
            <a:spLocks noGrp="1"/>
          </p:cNvSpPr>
          <p:nvPr>
            <p:ph idx="1"/>
          </p:nvPr>
        </p:nvSpPr>
        <p:spPr>
          <a:xfrm>
            <a:off x="0" y="620688"/>
            <a:ext cx="9144000" cy="6237312"/>
          </a:xfrm>
        </p:spPr>
        <p:txBody>
          <a:bodyPr/>
          <a:lstStyle/>
          <a:p>
            <a:r>
              <a:rPr lang="en-CA" sz="1700" dirty="0" smtClean="0"/>
              <a:t>The </a:t>
            </a:r>
            <a:r>
              <a:rPr lang="en-CA" sz="1700" dirty="0"/>
              <a:t>world's newest UF</a:t>
            </a:r>
            <a:r>
              <a:rPr lang="en-CA" sz="1700" baseline="-25000" dirty="0"/>
              <a:t>6</a:t>
            </a:r>
            <a:r>
              <a:rPr lang="en-CA" sz="1700" dirty="0"/>
              <a:t> </a:t>
            </a:r>
            <a:r>
              <a:rPr lang="en-CA" sz="1700" dirty="0" smtClean="0"/>
              <a:t>plant</a:t>
            </a:r>
          </a:p>
          <a:p>
            <a:endParaRPr lang="en-CA" sz="1700" dirty="0" smtClean="0"/>
          </a:p>
          <a:p>
            <a:r>
              <a:rPr lang="en-CA" sz="1700" dirty="0" err="1" smtClean="0"/>
              <a:t>Cameco</a:t>
            </a:r>
            <a:r>
              <a:rPr lang="en-CA" sz="1700" dirty="0"/>
              <a:t> controls its capacity through </a:t>
            </a:r>
            <a:r>
              <a:rPr lang="en-CA" sz="1700" dirty="0" smtClean="0"/>
              <a:t>a 10-year </a:t>
            </a:r>
            <a:r>
              <a:rPr lang="en-CA" sz="1700" dirty="0"/>
              <a:t>toll-processing </a:t>
            </a:r>
            <a:r>
              <a:rPr lang="en-CA" sz="1700" dirty="0" smtClean="0"/>
              <a:t>agreement</a:t>
            </a:r>
          </a:p>
          <a:p>
            <a:endParaRPr lang="en-CA" sz="1700" dirty="0" smtClean="0"/>
          </a:p>
          <a:p>
            <a:r>
              <a:rPr lang="en-CA" sz="1700" dirty="0"/>
              <a:t>A</a:t>
            </a:r>
            <a:r>
              <a:rPr lang="en-CA" sz="1700" dirty="0" smtClean="0"/>
              <a:t> </a:t>
            </a:r>
            <a:r>
              <a:rPr lang="en-CA" sz="1700" dirty="0"/>
              <a:t>base quantity of 5 million </a:t>
            </a:r>
            <a:r>
              <a:rPr lang="en-CA" sz="1700" dirty="0" err="1"/>
              <a:t>kgU</a:t>
            </a:r>
            <a:r>
              <a:rPr lang="en-CA" sz="1700" dirty="0"/>
              <a:t> as UO</a:t>
            </a:r>
            <a:r>
              <a:rPr lang="en-CA" sz="1700" baseline="-25000" dirty="0"/>
              <a:t>3</a:t>
            </a:r>
            <a:r>
              <a:rPr lang="en-CA" sz="1700" dirty="0"/>
              <a:t> to UF</a:t>
            </a:r>
            <a:r>
              <a:rPr lang="en-CA" sz="1700" baseline="-25000" dirty="0"/>
              <a:t>6</a:t>
            </a:r>
            <a:r>
              <a:rPr lang="en-CA" sz="1700" dirty="0"/>
              <a:t> for </a:t>
            </a:r>
            <a:r>
              <a:rPr lang="en-CA" sz="1700" dirty="0" err="1" smtClean="0"/>
              <a:t>Cameco</a:t>
            </a:r>
            <a:endParaRPr lang="en-CA" sz="1700" dirty="0" smtClean="0"/>
          </a:p>
          <a:p>
            <a:endParaRPr lang="en-CA" sz="1700" dirty="0" smtClean="0"/>
          </a:p>
          <a:p>
            <a:r>
              <a:rPr lang="en-CA" sz="1700" dirty="0"/>
              <a:t>UO</a:t>
            </a:r>
            <a:r>
              <a:rPr lang="en-CA" sz="1700" baseline="-25000" dirty="0"/>
              <a:t>3</a:t>
            </a:r>
            <a:r>
              <a:rPr lang="en-CA" sz="1700" dirty="0"/>
              <a:t> is shipped from </a:t>
            </a:r>
            <a:r>
              <a:rPr lang="en-CA" sz="1700" dirty="0" err="1"/>
              <a:t>Cameco's</a:t>
            </a:r>
            <a:r>
              <a:rPr lang="en-CA" sz="1700" dirty="0"/>
              <a:t> Blind River </a:t>
            </a:r>
            <a:r>
              <a:rPr lang="en-CA" sz="1700" dirty="0" smtClean="0"/>
              <a:t>refinery</a:t>
            </a:r>
          </a:p>
          <a:p>
            <a:endParaRPr lang="en-CA" sz="1700" dirty="0" smtClean="0"/>
          </a:p>
          <a:p>
            <a:r>
              <a:rPr lang="en-CA" sz="1700" dirty="0" smtClean="0"/>
              <a:t>Shipments from Blind River began in mid-2006</a:t>
            </a:r>
          </a:p>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564809"/>
            <a:ext cx="3292465" cy="3248566"/>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822" y="3564808"/>
            <a:ext cx="4890316" cy="32485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0132067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24942"/>
          </a:xfrm>
        </p:spPr>
        <p:txBody>
          <a:bodyPr>
            <a:normAutofit/>
          </a:bodyPr>
          <a:lstStyle/>
          <a:p>
            <a:pPr algn="ctr"/>
            <a:r>
              <a:rPr lang="en-CA" sz="3600" dirty="0" smtClean="0"/>
              <a:t>Fuel Manufacturing</a:t>
            </a:r>
            <a:endParaRPr lang="en-CA" sz="3600" dirty="0"/>
          </a:p>
        </p:txBody>
      </p:sp>
      <p:sp>
        <p:nvSpPr>
          <p:cNvPr id="6" name="Content Placeholder 2"/>
          <p:cNvSpPr>
            <a:spLocks noGrp="1"/>
          </p:cNvSpPr>
          <p:nvPr>
            <p:ph idx="1"/>
          </p:nvPr>
        </p:nvSpPr>
        <p:spPr>
          <a:xfrm>
            <a:off x="-1" y="4221088"/>
            <a:ext cx="9324529" cy="2664296"/>
          </a:xfrm>
        </p:spPr>
        <p:txBody>
          <a:bodyPr>
            <a:normAutofit lnSpcReduction="10000"/>
          </a:bodyPr>
          <a:lstStyle/>
          <a:p>
            <a:r>
              <a:rPr lang="en-CA" sz="1700" dirty="0"/>
              <a:t>O</a:t>
            </a:r>
            <a:r>
              <a:rPr lang="en-CA" sz="1700" dirty="0" smtClean="0"/>
              <a:t>ne </a:t>
            </a:r>
            <a:r>
              <a:rPr lang="en-CA" sz="1700" dirty="0"/>
              <a:t>of two nuclear fuel manufacturers in </a:t>
            </a:r>
            <a:r>
              <a:rPr lang="en-CA" sz="1700" dirty="0" smtClean="0"/>
              <a:t>Canada</a:t>
            </a:r>
            <a:endParaRPr lang="en-CA" sz="500" dirty="0" smtClean="0"/>
          </a:p>
          <a:p>
            <a:r>
              <a:rPr lang="en-CA" sz="1700" dirty="0" smtClean="0"/>
              <a:t>A 100</a:t>
            </a:r>
            <a:r>
              <a:rPr lang="en-CA" sz="1700" dirty="0"/>
              <a:t>% wholly owned subsidiary of </a:t>
            </a:r>
            <a:r>
              <a:rPr lang="en-CA" sz="1700" dirty="0" err="1" smtClean="0"/>
              <a:t>Cameco</a:t>
            </a:r>
            <a:endParaRPr lang="en-CA" sz="500" dirty="0" smtClean="0"/>
          </a:p>
          <a:p>
            <a:r>
              <a:rPr lang="en-CA" sz="1700" dirty="0"/>
              <a:t>C</a:t>
            </a:r>
            <a:r>
              <a:rPr lang="en-CA" sz="1700" dirty="0" smtClean="0"/>
              <a:t>apacity </a:t>
            </a:r>
            <a:r>
              <a:rPr lang="en-CA" sz="1700" dirty="0"/>
              <a:t>to produce 1,200 tonnes of uranium annually as finished </a:t>
            </a:r>
            <a:r>
              <a:rPr lang="en-CA" sz="1700" dirty="0" smtClean="0"/>
              <a:t>fuel</a:t>
            </a:r>
          </a:p>
          <a:p>
            <a:r>
              <a:rPr lang="en-CA" sz="1800" dirty="0"/>
              <a:t>P</a:t>
            </a:r>
            <a:r>
              <a:rPr lang="en-CA" sz="1800" dirty="0" smtClean="0"/>
              <a:t>roduces </a:t>
            </a:r>
            <a:r>
              <a:rPr lang="en-CA" sz="1800" dirty="0"/>
              <a:t>natural uranium dioxide (UO</a:t>
            </a:r>
            <a:r>
              <a:rPr lang="en-CA" sz="1800" baseline="-25000" dirty="0"/>
              <a:t>2</a:t>
            </a:r>
            <a:r>
              <a:rPr lang="en-CA" sz="1800" dirty="0"/>
              <a:t>) fuel bundles for </a:t>
            </a:r>
            <a:r>
              <a:rPr lang="en-CA" sz="1800" dirty="0" err="1"/>
              <a:t>Candu</a:t>
            </a:r>
            <a:r>
              <a:rPr lang="en-CA" sz="1800" dirty="0"/>
              <a:t> </a:t>
            </a:r>
            <a:r>
              <a:rPr lang="en-CA" sz="1800" dirty="0" smtClean="0"/>
              <a:t>reactors</a:t>
            </a:r>
          </a:p>
          <a:p>
            <a:r>
              <a:rPr lang="en-CA" sz="1800" dirty="0"/>
              <a:t>P</a:t>
            </a:r>
            <a:r>
              <a:rPr lang="en-CA" sz="1800" dirty="0" smtClean="0"/>
              <a:t>rovides </a:t>
            </a:r>
            <a:r>
              <a:rPr lang="en-CA" sz="1800" dirty="0"/>
              <a:t>consulting services and technology transfer to </a:t>
            </a:r>
            <a:r>
              <a:rPr lang="en-CA" sz="1800" dirty="0" err="1"/>
              <a:t>Candu</a:t>
            </a:r>
            <a:r>
              <a:rPr lang="en-CA" sz="1800" dirty="0"/>
              <a:t> operators around the </a:t>
            </a:r>
            <a:r>
              <a:rPr lang="en-CA" sz="1800" dirty="0" smtClean="0"/>
              <a:t>world</a:t>
            </a:r>
            <a:endParaRPr lang="en-CA" sz="500" dirty="0" smtClean="0"/>
          </a:p>
          <a:p>
            <a:r>
              <a:rPr lang="en-CA" sz="1700" dirty="0"/>
              <a:t>S</a:t>
            </a:r>
            <a:r>
              <a:rPr lang="en-CA" sz="1700" dirty="0" smtClean="0"/>
              <a:t>upplier </a:t>
            </a:r>
            <a:r>
              <a:rPr lang="en-CA" sz="1700" dirty="0"/>
              <a:t>of specialized metals and fabrication </a:t>
            </a:r>
            <a:r>
              <a:rPr lang="en-CA" sz="1700" dirty="0" smtClean="0"/>
              <a:t>services</a:t>
            </a:r>
            <a:endParaRPr lang="en-CA" sz="500" dirty="0"/>
          </a:p>
          <a:p>
            <a:r>
              <a:rPr lang="en-CA" sz="1700" dirty="0"/>
              <a:t>Q</a:t>
            </a:r>
            <a:r>
              <a:rPr lang="en-CA" sz="1700" dirty="0" smtClean="0"/>
              <a:t>uality </a:t>
            </a:r>
            <a:r>
              <a:rPr lang="en-CA" sz="1700" dirty="0"/>
              <a:t>assurance program meets CSA Z299.1 </a:t>
            </a:r>
            <a:r>
              <a:rPr lang="en-CA" sz="1700" dirty="0" smtClean="0"/>
              <a:t>standard</a:t>
            </a:r>
            <a:endParaRPr lang="en-CA" sz="500" dirty="0" smtClean="0"/>
          </a:p>
          <a:p>
            <a:r>
              <a:rPr lang="en-CA" sz="1700" dirty="0" smtClean="0"/>
              <a:t>Employs 320 people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2697"/>
            <a:ext cx="9143999" cy="3528391"/>
          </a:xfrm>
          <a:prstGeom prst="rect">
            <a:avLst/>
          </a:prstGeom>
        </p:spPr>
      </p:pic>
    </p:spTree>
    <p:extLst>
      <p:ext uri="{BB962C8B-B14F-4D97-AF65-F5344CB8AC3E}">
        <p14:creationId xmlns:p14="http://schemas.microsoft.com/office/powerpoint/2010/main" val="111948115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27384"/>
            <a:ext cx="8229600" cy="692696"/>
          </a:xfrm>
        </p:spPr>
        <p:txBody>
          <a:bodyPr>
            <a:noAutofit/>
          </a:bodyPr>
          <a:lstStyle/>
          <a:p>
            <a:pPr algn="ctr"/>
            <a:r>
              <a:rPr lang="en-CA" sz="3600" b="1" cap="all"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Bruce Power</a:t>
            </a:r>
          </a:p>
        </p:txBody>
      </p:sp>
      <p:sp>
        <p:nvSpPr>
          <p:cNvPr id="3" name="Content Placeholder 2"/>
          <p:cNvSpPr>
            <a:spLocks noGrp="1"/>
          </p:cNvSpPr>
          <p:nvPr>
            <p:ph idx="1"/>
          </p:nvPr>
        </p:nvSpPr>
        <p:spPr>
          <a:xfrm>
            <a:off x="0" y="764704"/>
            <a:ext cx="9144000" cy="6093296"/>
          </a:xfrm>
        </p:spPr>
        <p:txBody>
          <a:bodyPr>
            <a:normAutofit/>
          </a:bodyPr>
          <a:lstStyle/>
          <a:p>
            <a:r>
              <a:rPr lang="en-CA" sz="1700" dirty="0"/>
              <a:t>T</a:t>
            </a:r>
            <a:r>
              <a:rPr lang="en-CA" sz="1700" dirty="0" smtClean="0"/>
              <a:t>he </a:t>
            </a:r>
            <a:r>
              <a:rPr lang="en-CA" sz="1700" dirty="0"/>
              <a:t>reactors are capable of producing enough electricity to supply about 20% of Ontario's needs</a:t>
            </a:r>
            <a:endParaRPr lang="en-CA" sz="1700" dirty="0" smtClean="0"/>
          </a:p>
          <a:p>
            <a:r>
              <a:rPr lang="en-CA" sz="1700" dirty="0"/>
              <a:t>P</a:t>
            </a:r>
            <a:r>
              <a:rPr lang="en-CA" sz="1700" dirty="0" smtClean="0"/>
              <a:t>roduces </a:t>
            </a:r>
            <a:r>
              <a:rPr lang="en-CA" sz="1700" dirty="0"/>
              <a:t>nuclear electricity through </a:t>
            </a:r>
            <a:r>
              <a:rPr lang="en-CA" sz="1700" dirty="0" err="1" smtClean="0"/>
              <a:t>Cameco’s</a:t>
            </a:r>
            <a:r>
              <a:rPr lang="en-CA" sz="1700" dirty="0" smtClean="0"/>
              <a:t> </a:t>
            </a:r>
            <a:r>
              <a:rPr lang="en-CA" sz="1700" dirty="0"/>
              <a:t>31.6% share of the four Bruce B </a:t>
            </a:r>
            <a:r>
              <a:rPr lang="en-CA" sz="1700" dirty="0" smtClean="0"/>
              <a:t>reactors</a:t>
            </a:r>
          </a:p>
          <a:p>
            <a:r>
              <a:rPr lang="en-CA" sz="1700" dirty="0"/>
              <a:t>T</a:t>
            </a:r>
            <a:r>
              <a:rPr lang="en-CA" sz="1700" dirty="0" smtClean="0"/>
              <a:t>he </a:t>
            </a:r>
            <a:r>
              <a:rPr lang="en-CA" sz="1700" dirty="0"/>
              <a:t>fuel procurement manager to the Bruce reactors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6" y="3390528"/>
            <a:ext cx="3514330" cy="3467472"/>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8" y="2684994"/>
            <a:ext cx="5546663" cy="414424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752" y="1975493"/>
            <a:ext cx="2830069" cy="28300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324593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60648"/>
            <a:ext cx="7467600" cy="1143000"/>
          </a:xfrm>
        </p:spPr>
        <p:txBody>
          <a:bodyPr>
            <a:normAutofit/>
          </a:bodyPr>
          <a:lstStyle/>
          <a:p>
            <a:pPr algn="ctr"/>
            <a:r>
              <a:rPr lang="en-CA" sz="3600" dirty="0" smtClean="0"/>
              <a:t>Competitors</a:t>
            </a:r>
            <a:endParaRPr lang="en-CA" dirty="0"/>
          </a:p>
        </p:txBody>
      </p:sp>
      <p:graphicFrame>
        <p:nvGraphicFramePr>
          <p:cNvPr id="6" name="Chart 5"/>
          <p:cNvGraphicFramePr>
            <a:graphicFrameLocks/>
          </p:cNvGraphicFramePr>
          <p:nvPr>
            <p:extLst>
              <p:ext uri="{D42A27DB-BD31-4B8C-83A1-F6EECF244321}">
                <p14:modId xmlns:p14="http://schemas.microsoft.com/office/powerpoint/2010/main" val="2890877554"/>
              </p:ext>
            </p:extLst>
          </p:nvPr>
        </p:nvGraphicFramePr>
        <p:xfrm>
          <a:off x="251520" y="1124744"/>
          <a:ext cx="9144000" cy="57332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295436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782960"/>
          </a:xfrm>
        </p:spPr>
        <p:txBody>
          <a:bodyPr>
            <a:normAutofit/>
          </a:bodyPr>
          <a:lstStyle/>
          <a:p>
            <a:pPr algn="ctr"/>
            <a:r>
              <a:rPr lang="en-CA" sz="3600" dirty="0"/>
              <a:t>A</a:t>
            </a:r>
            <a:r>
              <a:rPr lang="en-CA" sz="3600" dirty="0" smtClean="0"/>
              <a:t>cquisition</a:t>
            </a:r>
            <a:endParaRPr lang="en-CA" dirty="0"/>
          </a:p>
        </p:txBody>
      </p:sp>
      <p:sp>
        <p:nvSpPr>
          <p:cNvPr id="3" name="Content Placeholder 2"/>
          <p:cNvSpPr>
            <a:spLocks noGrp="1"/>
          </p:cNvSpPr>
          <p:nvPr>
            <p:ph idx="1"/>
          </p:nvPr>
        </p:nvSpPr>
        <p:spPr>
          <a:xfrm>
            <a:off x="0" y="1124744"/>
            <a:ext cx="9144000" cy="5733256"/>
          </a:xfrm>
        </p:spPr>
        <p:txBody>
          <a:bodyPr>
            <a:normAutofit/>
          </a:bodyPr>
          <a:lstStyle/>
          <a:p>
            <a:r>
              <a:rPr lang="en-CA" sz="2400" dirty="0" smtClean="0"/>
              <a:t>2012 – Acquired </a:t>
            </a:r>
            <a:r>
              <a:rPr lang="en-CA" sz="2400" dirty="0" err="1" smtClean="0"/>
              <a:t>Nukem</a:t>
            </a:r>
            <a:r>
              <a:rPr lang="en-CA" sz="2400" dirty="0" smtClean="0"/>
              <a:t> Energy</a:t>
            </a:r>
          </a:p>
          <a:p>
            <a:endParaRPr lang="en-CA" sz="2400" dirty="0" smtClean="0"/>
          </a:p>
          <a:p>
            <a:r>
              <a:rPr lang="en-CA" sz="2400" dirty="0" smtClean="0"/>
              <a:t>2011 – Increased its ownership to 53% controlling Interest in UFP Investments LLC</a:t>
            </a:r>
          </a:p>
          <a:p>
            <a:endParaRPr lang="en-CA" sz="2400" dirty="0"/>
          </a:p>
          <a:p>
            <a:r>
              <a:rPr lang="en-CA" sz="2400" dirty="0" smtClean="0"/>
              <a:t>2008 – Acquired 70% Kintyre projects in Western Australia</a:t>
            </a:r>
            <a:endParaRPr lang="en-CA" sz="2400" dirty="0"/>
          </a:p>
        </p:txBody>
      </p:sp>
    </p:spTree>
    <p:extLst>
      <p:ext uri="{BB962C8B-B14F-4D97-AF65-F5344CB8AC3E}">
        <p14:creationId xmlns:p14="http://schemas.microsoft.com/office/powerpoint/2010/main" val="230346320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778"/>
            <a:ext cx="8229600" cy="724942"/>
          </a:xfrm>
        </p:spPr>
        <p:txBody>
          <a:bodyPr>
            <a:normAutofit/>
          </a:bodyPr>
          <a:lstStyle/>
          <a:p>
            <a:pPr algn="ctr"/>
            <a:r>
              <a:rPr lang="en-CA" sz="3600" dirty="0" smtClean="0"/>
              <a:t>News</a:t>
            </a:r>
            <a:endParaRPr lang="en-CA" dirty="0"/>
          </a:p>
        </p:txBody>
      </p:sp>
      <p:sp>
        <p:nvSpPr>
          <p:cNvPr id="3" name="Content Placeholder 2"/>
          <p:cNvSpPr>
            <a:spLocks noGrp="1"/>
          </p:cNvSpPr>
          <p:nvPr>
            <p:ph idx="1"/>
          </p:nvPr>
        </p:nvSpPr>
        <p:spPr>
          <a:xfrm>
            <a:off x="0" y="980728"/>
            <a:ext cx="9144000" cy="5877272"/>
          </a:xfrm>
        </p:spPr>
        <p:txBody>
          <a:bodyPr>
            <a:normAutofit lnSpcReduction="10000"/>
          </a:bodyPr>
          <a:lstStyle/>
          <a:p>
            <a:r>
              <a:rPr lang="en-CA" sz="2400" dirty="0" smtClean="0"/>
              <a:t>2012 November – Prime Minster Stephen Harper said Canada concluded negotiations with India to export uranium and other nuclear supplies for civilian use.</a:t>
            </a:r>
          </a:p>
          <a:p>
            <a:endParaRPr lang="en-CA" sz="2400" dirty="0" smtClean="0"/>
          </a:p>
          <a:p>
            <a:r>
              <a:rPr lang="en-CA" sz="2400" dirty="0" smtClean="0"/>
              <a:t>2012 – For </a:t>
            </a:r>
            <a:r>
              <a:rPr lang="en-CA" sz="2400" dirty="0"/>
              <a:t>the fourth consecutive time, </a:t>
            </a:r>
            <a:r>
              <a:rPr lang="en-CA" sz="2400" dirty="0" err="1"/>
              <a:t>Cameco</a:t>
            </a:r>
            <a:r>
              <a:rPr lang="en-CA" sz="2400" dirty="0"/>
              <a:t> has received the honour of being named one of Canada's Top 100 Employers in a national competition organized by </a:t>
            </a:r>
            <a:r>
              <a:rPr lang="en-CA" sz="2400" dirty="0" err="1"/>
              <a:t>Mediacorp</a:t>
            </a:r>
            <a:r>
              <a:rPr lang="en-CA" sz="2400" dirty="0"/>
              <a:t> Canada Inc. and published in The Globe and Mail</a:t>
            </a:r>
            <a:r>
              <a:rPr lang="en-CA" sz="2400" dirty="0" smtClean="0"/>
              <a:t>.</a:t>
            </a:r>
          </a:p>
          <a:p>
            <a:endParaRPr lang="en-CA" sz="2400" dirty="0" smtClean="0"/>
          </a:p>
          <a:p>
            <a:r>
              <a:rPr lang="en-CA" sz="2400" dirty="0" smtClean="0"/>
              <a:t>2011 – Uranium Spot price decrease after </a:t>
            </a:r>
            <a:r>
              <a:rPr lang="en-CA" sz="2400" dirty="0" err="1"/>
              <a:t>Tōhoku</a:t>
            </a:r>
            <a:r>
              <a:rPr lang="en-CA" sz="2400" dirty="0"/>
              <a:t> earthquake and tsunami</a:t>
            </a:r>
          </a:p>
          <a:p>
            <a:pPr marL="0" indent="0">
              <a:buNone/>
            </a:pPr>
            <a:endParaRPr lang="en-CA" sz="2400" dirty="0" smtClean="0"/>
          </a:p>
          <a:p>
            <a:r>
              <a:rPr lang="en-CA" sz="2400" dirty="0" smtClean="0"/>
              <a:t>2010 – </a:t>
            </a:r>
            <a:r>
              <a:rPr lang="en-CA" sz="2400" dirty="0" err="1" smtClean="0"/>
              <a:t>Cameco</a:t>
            </a:r>
            <a:r>
              <a:rPr lang="en-CA" sz="2400" dirty="0" smtClean="0"/>
              <a:t> signs </a:t>
            </a:r>
            <a:r>
              <a:rPr lang="en-CA" sz="2400" dirty="0"/>
              <a:t>two key uranium supply agreements with China Guangdong Nuclear Power </a:t>
            </a:r>
            <a:r>
              <a:rPr lang="en-CA" sz="2400" dirty="0" smtClean="0"/>
              <a:t>and China </a:t>
            </a:r>
            <a:r>
              <a:rPr lang="en-CA" sz="2400" dirty="0"/>
              <a:t>Nuclear Energy Industry Corporation for a total commitment of 52 million pounds of uranium </a:t>
            </a:r>
            <a:r>
              <a:rPr lang="en-CA" sz="2400" dirty="0" smtClean="0"/>
              <a:t>concentrate.</a:t>
            </a:r>
            <a:endParaRPr lang="en-CA" sz="3600" dirty="0"/>
          </a:p>
          <a:p>
            <a:endParaRPr lang="en-CA" sz="1800" dirty="0" smtClean="0"/>
          </a:p>
        </p:txBody>
      </p:sp>
    </p:spTree>
    <p:extLst>
      <p:ext uri="{BB962C8B-B14F-4D97-AF65-F5344CB8AC3E}">
        <p14:creationId xmlns:p14="http://schemas.microsoft.com/office/powerpoint/2010/main" val="19381115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564904"/>
            <a:ext cx="8229600" cy="1143000"/>
          </a:xfrm>
        </p:spPr>
        <p:txBody>
          <a:bodyPr/>
          <a:lstStyle/>
          <a:p>
            <a:pPr algn="ctr"/>
            <a:r>
              <a:rPr lang="en-CA" dirty="0" smtClean="0"/>
              <a:t>Management</a:t>
            </a:r>
            <a:endParaRPr lang="en-CA" dirty="0"/>
          </a:p>
        </p:txBody>
      </p:sp>
    </p:spTree>
    <p:extLst>
      <p:ext uri="{BB962C8B-B14F-4D97-AF65-F5344CB8AC3E}">
        <p14:creationId xmlns:p14="http://schemas.microsoft.com/office/powerpoint/2010/main" val="340112116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47" y="2204864"/>
            <a:ext cx="4194866" cy="4669160"/>
          </a:xfrm>
          <a:prstGeom prst="rect">
            <a:avLst/>
          </a:prstGeom>
        </p:spPr>
      </p:pic>
      <p:sp>
        <p:nvSpPr>
          <p:cNvPr id="2" name="Title 1"/>
          <p:cNvSpPr>
            <a:spLocks noGrp="1"/>
          </p:cNvSpPr>
          <p:nvPr>
            <p:ph type="title"/>
          </p:nvPr>
        </p:nvSpPr>
        <p:spPr>
          <a:xfrm>
            <a:off x="1331640" y="-13394"/>
            <a:ext cx="6347048" cy="778098"/>
          </a:xfrm>
        </p:spPr>
        <p:txBody>
          <a:bodyPr>
            <a:normAutofit/>
          </a:bodyPr>
          <a:lstStyle/>
          <a:p>
            <a:pPr algn="ctr"/>
            <a:r>
              <a:rPr lang="en-CA" sz="3600" dirty="0"/>
              <a:t>Management</a:t>
            </a:r>
            <a:endParaRPr lang="en-US" sz="3200" dirty="0"/>
          </a:p>
        </p:txBody>
      </p:sp>
      <p:sp>
        <p:nvSpPr>
          <p:cNvPr id="3" name="Content Placeholder 2"/>
          <p:cNvSpPr>
            <a:spLocks noGrp="1"/>
          </p:cNvSpPr>
          <p:nvPr>
            <p:ph idx="1"/>
          </p:nvPr>
        </p:nvSpPr>
        <p:spPr>
          <a:xfrm>
            <a:off x="35495" y="836712"/>
            <a:ext cx="4917551" cy="6021288"/>
          </a:xfrm>
        </p:spPr>
        <p:txBody>
          <a:bodyPr>
            <a:normAutofit lnSpcReduction="10000"/>
          </a:bodyPr>
          <a:lstStyle/>
          <a:p>
            <a:pPr marL="0" indent="0">
              <a:buNone/>
            </a:pPr>
            <a:r>
              <a:rPr lang="en-US" sz="2400" b="1" dirty="0" smtClean="0"/>
              <a:t>Victor J. </a:t>
            </a:r>
            <a:r>
              <a:rPr lang="en-US" sz="2400" b="1" dirty="0" err="1" smtClean="0"/>
              <a:t>Zaleschuk</a:t>
            </a:r>
            <a:endParaRPr lang="en-US" sz="2400" b="1" dirty="0" smtClean="0"/>
          </a:p>
          <a:p>
            <a:pPr marL="0" indent="0">
              <a:buNone/>
            </a:pPr>
            <a:r>
              <a:rPr lang="en-US" sz="2200" dirty="0" smtClean="0"/>
              <a:t>Chairman</a:t>
            </a:r>
          </a:p>
          <a:p>
            <a:pPr marL="0" indent="0">
              <a:buNone/>
            </a:pPr>
            <a:endParaRPr lang="en-US" sz="2100" dirty="0" smtClean="0"/>
          </a:p>
          <a:p>
            <a:pPr>
              <a:lnSpc>
                <a:spcPct val="160000"/>
              </a:lnSpc>
            </a:pPr>
            <a:r>
              <a:rPr lang="en-US" sz="1800" dirty="0" smtClean="0"/>
              <a:t>Former president and CEO of </a:t>
            </a:r>
            <a:r>
              <a:rPr lang="en-US" sz="1800" dirty="0" err="1" smtClean="0"/>
              <a:t>Nexen</a:t>
            </a:r>
            <a:r>
              <a:rPr lang="en-US" sz="1800" dirty="0" smtClean="0"/>
              <a:t> Inc.</a:t>
            </a:r>
          </a:p>
          <a:p>
            <a:pPr>
              <a:lnSpc>
                <a:spcPct val="160000"/>
              </a:lnSpc>
            </a:pPr>
            <a:r>
              <a:rPr lang="en-US" sz="1800" dirty="0" smtClean="0"/>
              <a:t>Chair of audit committee, human resources &amp; compensation committee of Agrium</a:t>
            </a:r>
          </a:p>
          <a:p>
            <a:pPr>
              <a:lnSpc>
                <a:spcPct val="160000"/>
              </a:lnSpc>
            </a:pPr>
            <a:r>
              <a:rPr lang="en-US" sz="1800" dirty="0" smtClean="0"/>
              <a:t>Chair of finance committee, health, safety environment &amp; social responsibility committee, reserves committee of </a:t>
            </a:r>
            <a:r>
              <a:rPr lang="en-US" sz="1800" dirty="0" err="1" smtClean="0"/>
              <a:t>Nexen</a:t>
            </a:r>
            <a:r>
              <a:rPr lang="en-US" sz="1800" dirty="0" smtClean="0"/>
              <a:t> Inc.</a:t>
            </a:r>
            <a:endParaRPr lang="en-US" sz="1800" dirty="0"/>
          </a:p>
          <a:p>
            <a:pPr>
              <a:lnSpc>
                <a:spcPct val="160000"/>
              </a:lnSpc>
            </a:pPr>
            <a:r>
              <a:rPr lang="en-US" sz="1800" dirty="0" smtClean="0"/>
              <a:t>Chartered accountant, since 1967</a:t>
            </a:r>
            <a:endParaRPr lang="en-US" sz="1800" dirty="0"/>
          </a:p>
          <a:p>
            <a:pPr>
              <a:lnSpc>
                <a:spcPct val="160000"/>
              </a:lnSpc>
            </a:pPr>
            <a:r>
              <a:rPr lang="en-US" sz="1800" dirty="0" smtClean="0"/>
              <a:t>Bachelor of commerce degree from the University of Saskatchewan</a:t>
            </a:r>
          </a:p>
          <a:p>
            <a:pPr marL="0" indent="0">
              <a:buNone/>
            </a:pPr>
            <a:endParaRPr lang="en-US" sz="2300" dirty="0"/>
          </a:p>
          <a:p>
            <a:pPr marL="0" indent="0">
              <a:buNone/>
            </a:pPr>
            <a:endParaRPr lang="en-US" sz="2300" dirty="0" smtClean="0"/>
          </a:p>
          <a:p>
            <a:pPr marL="0" indent="0">
              <a:buNone/>
            </a:pPr>
            <a:endParaRPr lang="en-US" sz="2300" dirty="0"/>
          </a:p>
          <a:p>
            <a:pPr marL="0" indent="0">
              <a:buNone/>
            </a:pPr>
            <a:endParaRPr lang="en-US" sz="2300" dirty="0"/>
          </a:p>
        </p:txBody>
      </p:sp>
    </p:spTree>
    <p:extLst>
      <p:ext uri="{BB962C8B-B14F-4D97-AF65-F5344CB8AC3E}">
        <p14:creationId xmlns:p14="http://schemas.microsoft.com/office/powerpoint/2010/main" val="1752117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380" y="2132856"/>
            <a:ext cx="3598620" cy="4725144"/>
          </a:xfrm>
          <a:prstGeom prst="rect">
            <a:avLst/>
          </a:prstGeom>
        </p:spPr>
      </p:pic>
      <p:sp>
        <p:nvSpPr>
          <p:cNvPr id="2" name="Title 1"/>
          <p:cNvSpPr>
            <a:spLocks noGrp="1"/>
          </p:cNvSpPr>
          <p:nvPr>
            <p:ph type="title"/>
          </p:nvPr>
        </p:nvSpPr>
        <p:spPr>
          <a:xfrm>
            <a:off x="971600" y="44624"/>
            <a:ext cx="7200800" cy="576064"/>
          </a:xfrm>
        </p:spPr>
        <p:txBody>
          <a:bodyPr>
            <a:noAutofit/>
          </a:bodyPr>
          <a:lstStyle/>
          <a:p>
            <a:pPr algn="ctr"/>
            <a:r>
              <a:rPr lang="en-CA" sz="3600" dirty="0"/>
              <a:t>Management</a:t>
            </a:r>
          </a:p>
        </p:txBody>
      </p:sp>
      <p:sp>
        <p:nvSpPr>
          <p:cNvPr id="6" name="Content Placeholder 5"/>
          <p:cNvSpPr>
            <a:spLocks noGrp="1"/>
          </p:cNvSpPr>
          <p:nvPr>
            <p:ph idx="1"/>
          </p:nvPr>
        </p:nvSpPr>
        <p:spPr>
          <a:xfrm>
            <a:off x="72008" y="620688"/>
            <a:ext cx="5473372" cy="6237312"/>
          </a:xfrm>
        </p:spPr>
        <p:txBody>
          <a:bodyPr>
            <a:normAutofit fontScale="25000" lnSpcReduction="20000"/>
          </a:bodyPr>
          <a:lstStyle/>
          <a:p>
            <a:pPr marL="0" indent="0">
              <a:buNone/>
            </a:pPr>
            <a:r>
              <a:rPr lang="en-CA" sz="9600" b="1" dirty="0" smtClean="0"/>
              <a:t>Tim S. </a:t>
            </a:r>
            <a:r>
              <a:rPr lang="en-CA" sz="9600" b="1" dirty="0" err="1" smtClean="0"/>
              <a:t>Gitzel</a:t>
            </a:r>
            <a:endParaRPr lang="en-CA" sz="9600" b="1" dirty="0"/>
          </a:p>
          <a:p>
            <a:pPr marL="0" indent="0">
              <a:buNone/>
            </a:pPr>
            <a:r>
              <a:rPr lang="en-CA" sz="8800" dirty="0" smtClean="0"/>
              <a:t>President and Chief Executive Officer</a:t>
            </a:r>
            <a:endParaRPr lang="en-CA" sz="8800" dirty="0"/>
          </a:p>
          <a:p>
            <a:pPr marL="36576" indent="0">
              <a:buNone/>
            </a:pPr>
            <a:endParaRPr lang="en-CA" sz="7200" dirty="0" smtClean="0"/>
          </a:p>
          <a:p>
            <a:r>
              <a:rPr lang="en-CA" sz="7200" dirty="0" smtClean="0"/>
              <a:t>Appointed </a:t>
            </a:r>
            <a:r>
              <a:rPr lang="en-CA" sz="7200" dirty="0"/>
              <a:t>on July 1, </a:t>
            </a:r>
            <a:r>
              <a:rPr lang="en-CA" sz="7200" dirty="0" smtClean="0"/>
              <a:t>2011</a:t>
            </a:r>
          </a:p>
          <a:p>
            <a:endParaRPr lang="en-CA" sz="7200" dirty="0"/>
          </a:p>
          <a:p>
            <a:r>
              <a:rPr lang="en-CA" sz="7200" dirty="0"/>
              <a:t>More than 25 years </a:t>
            </a:r>
            <a:r>
              <a:rPr lang="en-CA" sz="7200" dirty="0" smtClean="0"/>
              <a:t>of management and legal experience </a:t>
            </a:r>
            <a:r>
              <a:rPr lang="en-CA" sz="7200" dirty="0"/>
              <a:t>in Canadian and international uranium mining </a:t>
            </a:r>
            <a:r>
              <a:rPr lang="en-CA" sz="7200" dirty="0" smtClean="0"/>
              <a:t>industry</a:t>
            </a:r>
          </a:p>
          <a:p>
            <a:pPr marL="0" indent="0">
              <a:buClrTx/>
              <a:buNone/>
            </a:pPr>
            <a:endParaRPr lang="en-CA" sz="7200" dirty="0"/>
          </a:p>
          <a:p>
            <a:r>
              <a:rPr lang="en-CA" sz="7200" dirty="0"/>
              <a:t>Former executive vice president of AREVA, based in Paris, </a:t>
            </a:r>
            <a:r>
              <a:rPr lang="en-CA" sz="7200" dirty="0" smtClean="0"/>
              <a:t>France</a:t>
            </a:r>
          </a:p>
          <a:p>
            <a:endParaRPr lang="en-CA" sz="7200" dirty="0"/>
          </a:p>
          <a:p>
            <a:pPr>
              <a:buClrTx/>
            </a:pPr>
            <a:r>
              <a:rPr lang="en-CA" sz="7200" dirty="0" smtClean="0"/>
              <a:t>Served </a:t>
            </a:r>
            <a:r>
              <a:rPr lang="en-CA" sz="7200" dirty="0"/>
              <a:t>as a lawyer with the firm MacPherson, Leslie and </a:t>
            </a:r>
            <a:r>
              <a:rPr lang="en-CA" sz="7200" dirty="0" err="1"/>
              <a:t>Tyerman</a:t>
            </a:r>
            <a:r>
              <a:rPr lang="en-CA" sz="7200" dirty="0"/>
              <a:t> in Saskatoon</a:t>
            </a:r>
            <a:r>
              <a:rPr lang="en-CA" sz="7200" dirty="0" smtClean="0"/>
              <a:t>.</a:t>
            </a:r>
          </a:p>
          <a:p>
            <a:pPr marL="0" indent="0">
              <a:buNone/>
            </a:pPr>
            <a:endParaRPr lang="en-CA" sz="7200" dirty="0"/>
          </a:p>
          <a:p>
            <a:r>
              <a:rPr lang="en-CA" sz="7200" dirty="0"/>
              <a:t>Currently serves as chair of the World Nuclear Association the co-chair of the 2013 </a:t>
            </a:r>
            <a:r>
              <a:rPr lang="en-CA" sz="7200" dirty="0" err="1"/>
              <a:t>Mastercard</a:t>
            </a:r>
            <a:r>
              <a:rPr lang="en-CA" sz="7200" dirty="0"/>
              <a:t> Memorial Cup and a governor with Junior Achievement of Saskatchewan</a:t>
            </a:r>
          </a:p>
          <a:p>
            <a:pPr>
              <a:buClrTx/>
            </a:pPr>
            <a:endParaRPr lang="en-CA" sz="7200" dirty="0" smtClean="0"/>
          </a:p>
          <a:p>
            <a:pPr>
              <a:buClrTx/>
            </a:pPr>
            <a:r>
              <a:rPr lang="en-CA" sz="7200" dirty="0" smtClean="0"/>
              <a:t>Graduated from the College of Arts &amp;Science and the College of Law at the University of Saskatchewan in 1990</a:t>
            </a:r>
          </a:p>
          <a:p>
            <a:pPr>
              <a:buClrTx/>
            </a:pPr>
            <a:endParaRPr lang="en-CA" sz="2800" dirty="0" smtClean="0"/>
          </a:p>
          <a:p>
            <a:pPr>
              <a:buClrTx/>
            </a:pPr>
            <a:endParaRPr lang="en-CA" sz="2800" dirty="0" smtClean="0"/>
          </a:p>
          <a:p>
            <a:pPr>
              <a:buClrTx/>
            </a:pPr>
            <a:endParaRPr lang="en-CA" sz="2800" dirty="0"/>
          </a:p>
          <a:p>
            <a:pPr>
              <a:buClrTx/>
            </a:pPr>
            <a:endParaRPr lang="en-CA" dirty="0" smtClean="0"/>
          </a:p>
          <a:p>
            <a:pPr marL="0" indent="0">
              <a:buClrTx/>
              <a:buNone/>
            </a:pPr>
            <a:endParaRPr lang="en-CA" dirty="0" smtClean="0"/>
          </a:p>
          <a:p>
            <a:pPr>
              <a:buClrTx/>
            </a:pPr>
            <a:endParaRPr lang="en-CA" dirty="0" smtClean="0"/>
          </a:p>
          <a:p>
            <a:pPr>
              <a:buClrTx/>
            </a:pPr>
            <a:endParaRPr lang="en-CA" dirty="0"/>
          </a:p>
        </p:txBody>
      </p:sp>
    </p:spTree>
    <p:extLst>
      <p:ext uri="{BB962C8B-B14F-4D97-AF65-F5344CB8AC3E}">
        <p14:creationId xmlns:p14="http://schemas.microsoft.com/office/powerpoint/2010/main" val="271034726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3191" y="2276871"/>
            <a:ext cx="3497403" cy="4583071"/>
          </a:xfrm>
          <a:prstGeom prst="rect">
            <a:avLst/>
          </a:prstGeom>
        </p:spPr>
      </p:pic>
      <p:sp>
        <p:nvSpPr>
          <p:cNvPr id="2" name="Title 1"/>
          <p:cNvSpPr>
            <a:spLocks noGrp="1"/>
          </p:cNvSpPr>
          <p:nvPr>
            <p:ph type="title"/>
          </p:nvPr>
        </p:nvSpPr>
        <p:spPr>
          <a:xfrm>
            <a:off x="323528" y="-27384"/>
            <a:ext cx="8352928" cy="720080"/>
          </a:xfrm>
        </p:spPr>
        <p:txBody>
          <a:bodyPr>
            <a:normAutofit/>
          </a:bodyPr>
          <a:lstStyle/>
          <a:p>
            <a:pPr algn="ctr"/>
            <a:r>
              <a:rPr lang="en-CA" sz="3600" dirty="0"/>
              <a:t>Management</a:t>
            </a:r>
            <a:endParaRPr lang="en-CA" sz="3200" dirty="0"/>
          </a:p>
        </p:txBody>
      </p:sp>
      <p:sp>
        <p:nvSpPr>
          <p:cNvPr id="5" name="Content Placeholder 4"/>
          <p:cNvSpPr>
            <a:spLocks noGrp="1"/>
          </p:cNvSpPr>
          <p:nvPr>
            <p:ph idx="1"/>
          </p:nvPr>
        </p:nvSpPr>
        <p:spPr>
          <a:xfrm>
            <a:off x="35496" y="620688"/>
            <a:ext cx="5688632" cy="6237312"/>
          </a:xfrm>
        </p:spPr>
        <p:txBody>
          <a:bodyPr>
            <a:normAutofit fontScale="92500" lnSpcReduction="20000"/>
          </a:bodyPr>
          <a:lstStyle/>
          <a:p>
            <a:pPr marL="0" indent="0">
              <a:buNone/>
            </a:pPr>
            <a:r>
              <a:rPr lang="en-CA" sz="2600" b="1" dirty="0" smtClean="0"/>
              <a:t>Grant </a:t>
            </a:r>
            <a:r>
              <a:rPr lang="en-CA" sz="2600" b="1" dirty="0"/>
              <a:t>E. </a:t>
            </a:r>
            <a:r>
              <a:rPr lang="en-CA" sz="2600" b="1" dirty="0" smtClean="0"/>
              <a:t>Isaac</a:t>
            </a:r>
            <a:endParaRPr lang="en-CA" sz="2600" dirty="0" smtClean="0"/>
          </a:p>
          <a:p>
            <a:pPr marL="0" indent="0">
              <a:buNone/>
            </a:pPr>
            <a:r>
              <a:rPr lang="en-CA" sz="2400" dirty="0" smtClean="0"/>
              <a:t>Senior Vice-President and Chief Financial Officer</a:t>
            </a:r>
          </a:p>
          <a:p>
            <a:pPr marL="0" indent="0">
              <a:buNone/>
            </a:pPr>
            <a:endParaRPr lang="en-CA" sz="1500" dirty="0" smtClean="0"/>
          </a:p>
          <a:p>
            <a:r>
              <a:rPr lang="en-CA" sz="1900" dirty="0"/>
              <a:t>Appointed </a:t>
            </a:r>
            <a:r>
              <a:rPr lang="en-CA" sz="1900" dirty="0" smtClean="0"/>
              <a:t>in July 2011</a:t>
            </a:r>
          </a:p>
          <a:p>
            <a:endParaRPr lang="en-CA" sz="1900" dirty="0"/>
          </a:p>
          <a:p>
            <a:r>
              <a:rPr lang="en-CA" sz="1900" dirty="0" smtClean="0"/>
              <a:t>Dean </a:t>
            </a:r>
            <a:r>
              <a:rPr lang="en-CA" sz="1900" dirty="0"/>
              <a:t>of the Edwards School of Business, University of Saskatchewan from 2006 to </a:t>
            </a:r>
            <a:r>
              <a:rPr lang="en-CA" sz="1900" dirty="0" smtClean="0"/>
              <a:t>2009</a:t>
            </a:r>
          </a:p>
          <a:p>
            <a:endParaRPr lang="en-CA" sz="1900" dirty="0"/>
          </a:p>
          <a:p>
            <a:r>
              <a:rPr lang="en-CA" sz="1900" dirty="0"/>
              <a:t>Professor at the Edwards School of Business, University of Saskatchewan from 2000 to </a:t>
            </a:r>
            <a:r>
              <a:rPr lang="en-CA" sz="1900" dirty="0" smtClean="0"/>
              <a:t>2009</a:t>
            </a:r>
          </a:p>
          <a:p>
            <a:endParaRPr lang="en-CA" sz="1900" dirty="0" smtClean="0"/>
          </a:p>
          <a:p>
            <a:r>
              <a:rPr lang="en-CA" sz="1900" dirty="0" smtClean="0"/>
              <a:t>Author </a:t>
            </a:r>
            <a:r>
              <a:rPr lang="en-CA" sz="1900" dirty="0"/>
              <a:t>of two books on trade and </a:t>
            </a:r>
            <a:r>
              <a:rPr lang="en-CA" sz="1900" dirty="0" smtClean="0"/>
              <a:t>regulations</a:t>
            </a:r>
          </a:p>
          <a:p>
            <a:endParaRPr lang="en-CA" sz="1900" dirty="0" smtClean="0"/>
          </a:p>
          <a:p>
            <a:r>
              <a:rPr lang="en-CA" sz="1900" dirty="0"/>
              <a:t>Currently serving on the boards of Saskatchewan Chamber of Commerce, W. Brett Wilson Centre for Entrepreneurial Excellence, Advisory Committee for the Edwards School of </a:t>
            </a:r>
            <a:r>
              <a:rPr lang="en-CA" sz="1900" dirty="0" smtClean="0"/>
              <a:t>Business</a:t>
            </a:r>
          </a:p>
          <a:p>
            <a:endParaRPr lang="en-CA" sz="1900" dirty="0"/>
          </a:p>
          <a:p>
            <a:r>
              <a:rPr lang="en-CA" sz="1900" dirty="0" smtClean="0"/>
              <a:t>Received </a:t>
            </a:r>
            <a:r>
              <a:rPr lang="en-CA" sz="1900" dirty="0"/>
              <a:t>a bachelor of arts (economics) and a master of arts (economics) from the University of Saskatchewan and a PhD from the London School of </a:t>
            </a:r>
            <a:r>
              <a:rPr lang="en-CA" sz="1900" dirty="0" smtClean="0"/>
              <a:t>Economics</a:t>
            </a:r>
            <a:endParaRPr lang="en-CA" sz="1900" dirty="0"/>
          </a:p>
          <a:p>
            <a:endParaRPr lang="en-CA" sz="1600" dirty="0"/>
          </a:p>
        </p:txBody>
      </p:sp>
    </p:spTree>
    <p:extLst>
      <p:ext uri="{BB962C8B-B14F-4D97-AF65-F5344CB8AC3E}">
        <p14:creationId xmlns:p14="http://schemas.microsoft.com/office/powerpoint/2010/main" val="35589090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a:xfrm>
            <a:off x="848816" y="274638"/>
            <a:ext cx="7467600" cy="1143000"/>
          </a:xfrm>
        </p:spPr>
        <p:txBody>
          <a:bodyPr>
            <a:noAutofit/>
          </a:bodyPr>
          <a:lstStyle/>
          <a:p>
            <a:pPr algn="ctr"/>
            <a:r>
              <a:rPr lang="en-US" altLang="zh-CN" sz="4400" dirty="0" smtClean="0"/>
              <a:t>Mineral Reserves</a:t>
            </a:r>
            <a:r>
              <a:rPr lang="en-US" altLang="zh-CN" sz="5400" dirty="0" smtClean="0"/>
              <a:t/>
            </a:r>
            <a:br>
              <a:rPr lang="en-US" altLang="zh-CN" sz="5400" dirty="0" smtClean="0"/>
            </a:br>
            <a:r>
              <a:rPr lang="en-US" altLang="zh-CN" sz="2800" b="1" dirty="0" smtClean="0"/>
              <a:t>A </a:t>
            </a:r>
            <a:r>
              <a:rPr lang="en-US" altLang="zh-CN" sz="2800" b="1" i="1" dirty="0" smtClean="0"/>
              <a:t>Proven Ore Reserve</a:t>
            </a:r>
            <a:endParaRPr lang="zh-CN" altLang="en-US" sz="2800" dirty="0" smtClean="0"/>
          </a:p>
        </p:txBody>
      </p:sp>
      <p:sp>
        <p:nvSpPr>
          <p:cNvPr id="21507" name="Rectangle 3"/>
          <p:cNvSpPr>
            <a:spLocks noGrp="1"/>
          </p:cNvSpPr>
          <p:nvPr>
            <p:ph type="body" idx="1"/>
          </p:nvPr>
        </p:nvSpPr>
        <p:spPr/>
        <p:txBody>
          <a:bodyPr/>
          <a:lstStyle/>
          <a:p>
            <a:endParaRPr lang="zh-CN" altLang="en-US" sz="2400" dirty="0" smtClean="0"/>
          </a:p>
        </p:txBody>
      </p:sp>
      <p:pic>
        <p:nvPicPr>
          <p:cNvPr id="5" name="图片 4" descr="abiresourceabs.jpg"/>
          <p:cNvPicPr>
            <a:picLocks noChangeAspect="1"/>
          </p:cNvPicPr>
          <p:nvPr/>
        </p:nvPicPr>
        <p:blipFill>
          <a:blip r:embed="rId3" cstate="print"/>
          <a:stretch>
            <a:fillRect/>
          </a:stretch>
        </p:blipFill>
        <p:spPr>
          <a:xfrm>
            <a:off x="539552" y="6663"/>
            <a:ext cx="7966648" cy="6847075"/>
          </a:xfrm>
          <a:prstGeom prst="rect">
            <a:avLst/>
          </a:prstGeom>
        </p:spPr>
      </p:pic>
    </p:spTree>
    <p:extLst>
      <p:ext uri="{BB962C8B-B14F-4D97-AF65-F5344CB8AC3E}">
        <p14:creationId xmlns:p14="http://schemas.microsoft.com/office/powerpoint/2010/main" val="212062269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652" y="2060848"/>
            <a:ext cx="3943347" cy="479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46856" y="44624"/>
            <a:ext cx="8229600" cy="864096"/>
          </a:xfrm>
        </p:spPr>
        <p:txBody>
          <a:bodyPr>
            <a:normAutofit/>
          </a:bodyPr>
          <a:lstStyle/>
          <a:p>
            <a:pPr algn="ctr"/>
            <a:r>
              <a:rPr lang="en-CA" sz="3600" dirty="0" smtClean="0"/>
              <a:t>Management</a:t>
            </a:r>
            <a:endParaRPr lang="en-CA" sz="3200" dirty="0"/>
          </a:p>
        </p:txBody>
      </p:sp>
      <p:sp>
        <p:nvSpPr>
          <p:cNvPr id="3" name="Content Placeholder 2"/>
          <p:cNvSpPr>
            <a:spLocks noGrp="1"/>
          </p:cNvSpPr>
          <p:nvPr>
            <p:ph idx="1"/>
          </p:nvPr>
        </p:nvSpPr>
        <p:spPr>
          <a:xfrm>
            <a:off x="0" y="908720"/>
            <a:ext cx="5220072" cy="5949280"/>
          </a:xfrm>
        </p:spPr>
        <p:txBody>
          <a:bodyPr>
            <a:normAutofit fontScale="40000" lnSpcReduction="20000"/>
          </a:bodyPr>
          <a:lstStyle/>
          <a:p>
            <a:pPr marL="0" indent="0">
              <a:buNone/>
            </a:pPr>
            <a:r>
              <a:rPr lang="en-CA" sz="6000" b="1" dirty="0"/>
              <a:t>Gary M. S. Chad, </a:t>
            </a:r>
            <a:r>
              <a:rPr lang="en-CA" sz="6000" b="1" dirty="0" smtClean="0"/>
              <a:t>Queen’s Counsel</a:t>
            </a:r>
            <a:endParaRPr lang="en-CA" sz="6000" b="1" dirty="0"/>
          </a:p>
          <a:p>
            <a:pPr marL="0" indent="0">
              <a:buNone/>
            </a:pPr>
            <a:r>
              <a:rPr lang="en-CA" sz="5500" dirty="0"/>
              <a:t>Senior Vice-President, Chief Legal Officer and Corporate </a:t>
            </a:r>
            <a:r>
              <a:rPr lang="en-CA" sz="5500" dirty="0" smtClean="0"/>
              <a:t>Secretary</a:t>
            </a:r>
          </a:p>
          <a:p>
            <a:pPr marL="0" indent="0">
              <a:buNone/>
            </a:pPr>
            <a:endParaRPr lang="en-CA" dirty="0" smtClean="0"/>
          </a:p>
          <a:p>
            <a:pPr marL="0" indent="0">
              <a:buNone/>
            </a:pPr>
            <a:endParaRPr lang="en-CA" sz="3400" dirty="0" smtClean="0"/>
          </a:p>
          <a:p>
            <a:r>
              <a:rPr lang="en-CA" sz="4500" dirty="0"/>
              <a:t>Joined </a:t>
            </a:r>
            <a:r>
              <a:rPr lang="en-CA" sz="4500" dirty="0" err="1"/>
              <a:t>Cameco</a:t>
            </a:r>
            <a:r>
              <a:rPr lang="en-CA" sz="4500" dirty="0"/>
              <a:t> in 1990 as general counsel, corporate secretary and assistant to the </a:t>
            </a:r>
            <a:r>
              <a:rPr lang="en-CA" sz="4500" dirty="0" smtClean="0"/>
              <a:t>chair</a:t>
            </a:r>
            <a:endParaRPr lang="en-CA" sz="4500" dirty="0"/>
          </a:p>
          <a:p>
            <a:pPr marL="0" indent="0">
              <a:buNone/>
            </a:pPr>
            <a:endParaRPr lang="en-CA" sz="4500" dirty="0"/>
          </a:p>
          <a:p>
            <a:r>
              <a:rPr lang="en-CA" sz="4500" dirty="0"/>
              <a:t>Assumed </a:t>
            </a:r>
            <a:r>
              <a:rPr lang="en-CA" sz="4500" dirty="0" smtClean="0"/>
              <a:t>in October 2007</a:t>
            </a:r>
          </a:p>
          <a:p>
            <a:endParaRPr lang="en-CA" sz="4500" dirty="0"/>
          </a:p>
          <a:p>
            <a:r>
              <a:rPr lang="en-CA" sz="4500" dirty="0"/>
              <a:t>Received the designation of Queen's Counsel December 20, </a:t>
            </a:r>
            <a:r>
              <a:rPr lang="en-CA" sz="4500" dirty="0" smtClean="0"/>
              <a:t>2006</a:t>
            </a:r>
          </a:p>
          <a:p>
            <a:endParaRPr lang="en-CA" sz="4500" dirty="0"/>
          </a:p>
          <a:p>
            <a:r>
              <a:rPr lang="en-CA" sz="4500" dirty="0"/>
              <a:t>Member of the Law Society of Saskatchewan and the Canadian Bar </a:t>
            </a:r>
            <a:r>
              <a:rPr lang="en-CA" sz="4500" dirty="0" smtClean="0"/>
              <a:t>Association</a:t>
            </a:r>
          </a:p>
          <a:p>
            <a:endParaRPr lang="en-CA" sz="4500" dirty="0"/>
          </a:p>
          <a:p>
            <a:r>
              <a:rPr lang="en-CA" sz="4500" dirty="0" smtClean="0"/>
              <a:t>Previously </a:t>
            </a:r>
            <a:r>
              <a:rPr lang="en-CA" sz="4500" dirty="0"/>
              <a:t>was a partner with the Saskatoon law firm of Robertson Stromberg from 1987 to </a:t>
            </a:r>
            <a:r>
              <a:rPr lang="en-CA" sz="4500" dirty="0" smtClean="0"/>
              <a:t>1990</a:t>
            </a:r>
            <a:endParaRPr lang="en-CA" sz="4500" dirty="0"/>
          </a:p>
          <a:p>
            <a:pPr marL="0" indent="0">
              <a:buNone/>
            </a:pPr>
            <a:endParaRPr lang="en-CA" sz="4500" dirty="0"/>
          </a:p>
          <a:p>
            <a:r>
              <a:rPr lang="en-CA" sz="4500" dirty="0"/>
              <a:t>Received a commerce degree (</a:t>
            </a:r>
            <a:r>
              <a:rPr lang="en-CA" sz="4500" dirty="0" smtClean="0"/>
              <a:t>Honors) </a:t>
            </a:r>
            <a:r>
              <a:rPr lang="en-CA" sz="4500" dirty="0"/>
              <a:t>in 1973 and a law degree in 1977 from the University of </a:t>
            </a:r>
            <a:r>
              <a:rPr lang="en-CA" sz="4500" dirty="0" smtClean="0"/>
              <a:t>Saskatchewan</a:t>
            </a:r>
            <a:endParaRPr lang="en-CA" sz="4500" dirty="0"/>
          </a:p>
          <a:p>
            <a:pPr marL="0" indent="0">
              <a:buNone/>
            </a:pPr>
            <a:endParaRPr lang="en-CA" sz="3400" dirty="0" smtClean="0"/>
          </a:p>
          <a:p>
            <a:pPr marL="0" indent="0">
              <a:buNone/>
            </a:pPr>
            <a:endParaRPr lang="en-CA" dirty="0"/>
          </a:p>
        </p:txBody>
      </p:sp>
    </p:spTree>
    <p:extLst>
      <p:ext uri="{BB962C8B-B14F-4D97-AF65-F5344CB8AC3E}">
        <p14:creationId xmlns:p14="http://schemas.microsoft.com/office/powerpoint/2010/main" val="369633416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8008"/>
            <a:ext cx="8229600" cy="1143000"/>
          </a:xfrm>
        </p:spPr>
        <p:txBody>
          <a:bodyPr/>
          <a:lstStyle/>
          <a:p>
            <a:pPr algn="ctr"/>
            <a:r>
              <a:rPr lang="en-CA" dirty="0" smtClean="0"/>
              <a:t>Financial Reporting Analysis</a:t>
            </a:r>
            <a:endParaRPr lang="en-CA" dirty="0"/>
          </a:p>
        </p:txBody>
      </p:sp>
    </p:spTree>
    <p:extLst>
      <p:ext uri="{BB962C8B-B14F-4D97-AF65-F5344CB8AC3E}">
        <p14:creationId xmlns:p14="http://schemas.microsoft.com/office/powerpoint/2010/main" val="122538211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2592288" cy="1584176"/>
          </a:xfrm>
        </p:spPr>
        <p:txBody>
          <a:bodyPr>
            <a:noAutofit/>
          </a:bodyPr>
          <a:lstStyle/>
          <a:p>
            <a:r>
              <a:rPr lang="en-CA" sz="2800" dirty="0" smtClean="0"/>
              <a:t>Consolidated Statements of Balance </a:t>
            </a:r>
            <a:r>
              <a:rPr lang="en-CA" sz="2800" dirty="0"/>
              <a:t>Sheet </a:t>
            </a:r>
            <a:r>
              <a:rPr lang="en-CA" sz="2800" dirty="0" smtClean="0"/>
              <a:t>(2012 Q3)</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453" y="0"/>
            <a:ext cx="6393051" cy="6858000"/>
          </a:xfrm>
          <a:prstGeom prst="rect">
            <a:avLst/>
          </a:prstGeom>
        </p:spPr>
      </p:pic>
      <p:sp>
        <p:nvSpPr>
          <p:cNvPr id="3" name="Rectangle 2"/>
          <p:cNvSpPr/>
          <p:nvPr/>
        </p:nvSpPr>
        <p:spPr>
          <a:xfrm>
            <a:off x="2715453" y="1197670"/>
            <a:ext cx="6393051"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2715452" y="1898830"/>
            <a:ext cx="6393051"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714904" y="3337522"/>
            <a:ext cx="6393600"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2715453" y="4581128"/>
            <a:ext cx="6393600"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2714903" y="5877272"/>
            <a:ext cx="6393600"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49493755"/>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7504" y="27384"/>
            <a:ext cx="2436738" cy="1961456"/>
          </a:xfrm>
        </p:spPr>
        <p:txBody>
          <a:bodyPr>
            <a:normAutofit/>
          </a:bodyPr>
          <a:lstStyle/>
          <a:p>
            <a:r>
              <a:rPr lang="en-CA" sz="2800" dirty="0" smtClean="0"/>
              <a:t>Consolidated Statements of Balance </a:t>
            </a:r>
            <a:r>
              <a:rPr lang="en-CA" sz="2800" dirty="0"/>
              <a:t>Sheet </a:t>
            </a:r>
            <a:r>
              <a:rPr lang="en-CA" sz="2800" dirty="0" smtClean="0"/>
              <a:t>(2011 Annual</a:t>
            </a:r>
            <a:r>
              <a:rPr lang="en-CA" sz="2800" dirty="0"/>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27384"/>
            <a:ext cx="6581350" cy="6858000"/>
          </a:xfrm>
          <a:prstGeom prst="rect">
            <a:avLst/>
          </a:prstGeom>
        </p:spPr>
      </p:pic>
      <p:sp>
        <p:nvSpPr>
          <p:cNvPr id="6" name="Rectangle 5"/>
          <p:cNvSpPr/>
          <p:nvPr/>
        </p:nvSpPr>
        <p:spPr>
          <a:xfrm>
            <a:off x="2555776" y="1916832"/>
            <a:ext cx="6588223"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555776" y="764704"/>
            <a:ext cx="658135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2544242" y="3312368"/>
            <a:ext cx="6592884"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2555776" y="5877272"/>
            <a:ext cx="6588224"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20727792"/>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6512" y="-171400"/>
            <a:ext cx="2088232" cy="2088232"/>
          </a:xfrm>
        </p:spPr>
        <p:txBody>
          <a:bodyPr>
            <a:normAutofit fontScale="90000"/>
          </a:bodyPr>
          <a:lstStyle/>
          <a:p>
            <a:r>
              <a:rPr lang="en-CA" sz="2800" dirty="0" smtClean="0"/>
              <a:t>Consolidated Statements of Earnings (2011 Annual)</a:t>
            </a:r>
            <a:endParaRPr lang="en-CA" sz="2800"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4378" y="304597"/>
            <a:ext cx="7094002" cy="6059176"/>
          </a:xfrm>
          <a:prstGeom prst="rect">
            <a:avLst/>
          </a:prstGeom>
        </p:spPr>
      </p:pic>
      <p:sp>
        <p:nvSpPr>
          <p:cNvPr id="4" name="Rectangle 3"/>
          <p:cNvSpPr/>
          <p:nvPr/>
        </p:nvSpPr>
        <p:spPr>
          <a:xfrm>
            <a:off x="2034378" y="698513"/>
            <a:ext cx="7111926"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2015208" y="1891788"/>
            <a:ext cx="7128792"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2016983" y="2960948"/>
            <a:ext cx="7127017"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2016983" y="4275449"/>
            <a:ext cx="7128792"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2474001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5494" y="44624"/>
            <a:ext cx="2376266" cy="2088232"/>
          </a:xfrm>
        </p:spPr>
        <p:txBody>
          <a:bodyPr>
            <a:noAutofit/>
          </a:bodyPr>
          <a:lstStyle/>
          <a:p>
            <a:r>
              <a:rPr lang="en-CA" sz="2800" dirty="0" smtClean="0"/>
              <a:t>Consolidated Statements of Earnings (2012 Q3)</a:t>
            </a:r>
            <a:endParaRPr lang="en-CA"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97747"/>
            <a:ext cx="6670487" cy="6399605"/>
          </a:xfrm>
          <a:prstGeom prst="rect">
            <a:avLst/>
          </a:prstGeom>
        </p:spPr>
      </p:pic>
      <p:sp>
        <p:nvSpPr>
          <p:cNvPr id="4" name="Rectangle 3"/>
          <p:cNvSpPr/>
          <p:nvPr/>
        </p:nvSpPr>
        <p:spPr>
          <a:xfrm>
            <a:off x="2411760" y="764704"/>
            <a:ext cx="6670488" cy="2160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411760" y="4509120"/>
            <a:ext cx="6670488" cy="2160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2411760" y="1988840"/>
            <a:ext cx="6670488" cy="2160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2411760" y="3068960"/>
            <a:ext cx="6670488" cy="2160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45102835"/>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7504" y="72008"/>
            <a:ext cx="3024335" cy="1988840"/>
          </a:xfrm>
        </p:spPr>
        <p:txBody>
          <a:bodyPr>
            <a:noAutofit/>
          </a:bodyPr>
          <a:lstStyle/>
          <a:p>
            <a:r>
              <a:rPr lang="en-CA" sz="2800" dirty="0"/>
              <a:t>Consolidated Statements of Cash Flow </a:t>
            </a:r>
            <a:br>
              <a:rPr lang="en-CA" sz="2800" dirty="0"/>
            </a:br>
            <a:r>
              <a:rPr lang="en-CA" sz="2800" dirty="0" smtClean="0"/>
              <a:t>(2011 Annual</a:t>
            </a:r>
            <a:r>
              <a:rPr lang="en-CA" sz="2800" dirty="0"/>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720" y="0"/>
            <a:ext cx="5947784" cy="6858000"/>
          </a:xfrm>
          <a:prstGeom prst="rect">
            <a:avLst/>
          </a:prstGeom>
        </p:spPr>
      </p:pic>
      <p:sp>
        <p:nvSpPr>
          <p:cNvPr id="5" name="Rectangle 4"/>
          <p:cNvSpPr/>
          <p:nvPr/>
        </p:nvSpPr>
        <p:spPr>
          <a:xfrm>
            <a:off x="3160718" y="476672"/>
            <a:ext cx="5947786" cy="15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3131840" y="2795326"/>
            <a:ext cx="6012160" cy="15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3160718" y="791073"/>
            <a:ext cx="5947785" cy="15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3160720" y="3280030"/>
            <a:ext cx="5947784" cy="15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3160719" y="5013176"/>
            <a:ext cx="5951671" cy="15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3131839" y="5657966"/>
            <a:ext cx="5980551" cy="15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1361134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9512" y="53752"/>
            <a:ext cx="3096344" cy="2151112"/>
          </a:xfrm>
        </p:spPr>
        <p:txBody>
          <a:bodyPr>
            <a:noAutofit/>
          </a:bodyPr>
          <a:lstStyle/>
          <a:p>
            <a:r>
              <a:rPr lang="en-CA" sz="2800" dirty="0"/>
              <a:t>Consolidated </a:t>
            </a:r>
            <a:r>
              <a:rPr lang="en-CA" sz="2800" dirty="0" smtClean="0"/>
              <a:t>Statements </a:t>
            </a:r>
            <a:r>
              <a:rPr lang="en-CA" sz="2800" dirty="0"/>
              <a:t>of Cash </a:t>
            </a:r>
            <a:r>
              <a:rPr lang="en-CA" sz="2800" dirty="0" smtClean="0"/>
              <a:t>Flow</a:t>
            </a:r>
            <a:br>
              <a:rPr lang="en-CA" sz="2800" dirty="0" smtClean="0"/>
            </a:br>
            <a:r>
              <a:rPr lang="en-CA" sz="2800" dirty="0" smtClean="0"/>
              <a:t>(2012 Q3)</a:t>
            </a:r>
            <a:endParaRPr lang="en-CA" sz="2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8" y="27384"/>
            <a:ext cx="5542961" cy="6858000"/>
          </a:xfrm>
          <a:prstGeom prst="rect">
            <a:avLst/>
          </a:prstGeom>
        </p:spPr>
      </p:pic>
      <p:sp>
        <p:nvSpPr>
          <p:cNvPr id="5" name="Rectangle 4"/>
          <p:cNvSpPr/>
          <p:nvPr/>
        </p:nvSpPr>
        <p:spPr>
          <a:xfrm>
            <a:off x="3556365" y="3429016"/>
            <a:ext cx="5550484"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3558020" y="2880341"/>
            <a:ext cx="5550484"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3563888" y="5476796"/>
            <a:ext cx="5550484"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3563888" y="5123355"/>
            <a:ext cx="5550484"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3558635" y="5805280"/>
            <a:ext cx="5550484"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8036509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85800"/>
            <a:ext cx="8229600" cy="1143000"/>
          </a:xfrm>
        </p:spPr>
        <p:txBody>
          <a:bodyPr>
            <a:noAutofit/>
          </a:bodyPr>
          <a:lstStyle/>
          <a:p>
            <a:pPr algn="ctr"/>
            <a:r>
              <a:rPr lang="en-US" sz="7200" dirty="0" smtClean="0"/>
              <a:t>Recommend</a:t>
            </a:r>
            <a:endParaRPr lang="en-US" sz="7200" dirty="0"/>
          </a:p>
        </p:txBody>
      </p:sp>
      <p:sp>
        <p:nvSpPr>
          <p:cNvPr id="3" name="Content Placeholder 2"/>
          <p:cNvSpPr>
            <a:spLocks noGrp="1"/>
          </p:cNvSpPr>
          <p:nvPr>
            <p:ph idx="1"/>
          </p:nvPr>
        </p:nvSpPr>
        <p:spPr>
          <a:xfrm>
            <a:off x="2843808" y="2996952"/>
            <a:ext cx="3600400" cy="1368152"/>
          </a:xfrm>
        </p:spPr>
        <p:txBody>
          <a:bodyPr>
            <a:normAutofit fontScale="70000" lnSpcReduction="20000"/>
          </a:bodyPr>
          <a:lstStyle/>
          <a:p>
            <a:pPr marL="0" indent="0" algn="ctr">
              <a:buNone/>
            </a:pPr>
            <a:r>
              <a:rPr lang="en-US" sz="8000" b="1" dirty="0" smtClean="0">
                <a:solidFill>
                  <a:schemeClr val="accent1"/>
                </a:solidFill>
              </a:rPr>
              <a:t>Buy/Hold!</a:t>
            </a:r>
            <a:endParaRPr lang="en-US" sz="8000" b="1" dirty="0">
              <a:solidFill>
                <a:schemeClr val="accent1"/>
              </a:solidFill>
            </a:endParaRPr>
          </a:p>
        </p:txBody>
      </p:sp>
    </p:spTree>
    <p:extLst>
      <p:ext uri="{BB962C8B-B14F-4D97-AF65-F5344CB8AC3E}">
        <p14:creationId xmlns:p14="http://schemas.microsoft.com/office/powerpoint/2010/main" val="204205167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dirty="0" smtClean="0"/>
              <a:t>TECK</a:t>
            </a:r>
            <a:endParaRPr lang="en-US" sz="8000" dirty="0"/>
          </a:p>
        </p:txBody>
      </p:sp>
      <p:sp>
        <p:nvSpPr>
          <p:cNvPr id="3" name="Content Placeholder 2"/>
          <p:cNvSpPr>
            <a:spLocks noGrp="1"/>
          </p:cNvSpPr>
          <p:nvPr>
            <p:ph idx="1"/>
          </p:nvPr>
        </p:nvSpPr>
        <p:spPr/>
        <p:txBody>
          <a:bodyPr/>
          <a:lstStyle/>
          <a:p>
            <a:endParaRPr lang="en-US"/>
          </a:p>
        </p:txBody>
      </p:sp>
      <p:pic>
        <p:nvPicPr>
          <p:cNvPr id="1026" name="Picture 2" descr="C:\Users\yla106\Desktop\417 present images\屏幕快照 2012-11-19 3.59.10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21584"/>
            <a:ext cx="8273835" cy="447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815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852264" y="125760"/>
            <a:ext cx="7470648" cy="1143000"/>
          </a:xfrm>
        </p:spPr>
        <p:txBody>
          <a:bodyPr/>
          <a:lstStyle/>
          <a:p>
            <a:pPr algn="ctr"/>
            <a:r>
              <a:rPr lang="en-US" altLang="zh-CN" sz="4800" dirty="0" smtClean="0"/>
              <a:t>Agenda</a:t>
            </a:r>
            <a:endParaRPr lang="en-US" altLang="zh-CN" dirty="0" smtClean="0"/>
          </a:p>
        </p:txBody>
      </p:sp>
      <p:sp>
        <p:nvSpPr>
          <p:cNvPr id="3" name="Rectangle 2"/>
          <p:cNvSpPr/>
          <p:nvPr/>
        </p:nvSpPr>
        <p:spPr>
          <a:xfrm>
            <a:off x="611560" y="1273398"/>
            <a:ext cx="6312024" cy="5232202"/>
          </a:xfrm>
          <a:prstGeom prst="rect">
            <a:avLst/>
          </a:prstGeom>
        </p:spPr>
        <p:txBody>
          <a:bodyPr wrap="square">
            <a:spAutoFit/>
          </a:bodyPr>
          <a:lstStyle/>
          <a:p>
            <a:pPr fontAlgn="auto">
              <a:spcBef>
                <a:spcPts val="0"/>
              </a:spcBef>
              <a:spcAft>
                <a:spcPts val="0"/>
              </a:spcAft>
              <a:defRPr/>
            </a:pPr>
            <a:r>
              <a:rPr lang="en-CA" sz="3200" dirty="0" smtClean="0">
                <a:latin typeface="+mj-lt"/>
              </a:rPr>
              <a:t>Industry Overview</a:t>
            </a:r>
          </a:p>
          <a:p>
            <a:pPr marL="342900" indent="-342900" fontAlgn="auto">
              <a:spcBef>
                <a:spcPts val="0"/>
              </a:spcBef>
              <a:spcAft>
                <a:spcPts val="0"/>
              </a:spcAft>
              <a:buFont typeface="Arial" pitchFamily="34" charset="0"/>
              <a:buChar char="•"/>
              <a:defRPr/>
            </a:pPr>
            <a:r>
              <a:rPr lang="en-CA" sz="2000" dirty="0" smtClean="0">
                <a:latin typeface="+mj-lt"/>
              </a:rPr>
              <a:t>Facts </a:t>
            </a:r>
          </a:p>
          <a:p>
            <a:pPr marL="342900" indent="-342900" fontAlgn="auto">
              <a:spcBef>
                <a:spcPts val="0"/>
              </a:spcBef>
              <a:spcAft>
                <a:spcPts val="0"/>
              </a:spcAft>
              <a:buFont typeface="Arial" pitchFamily="34" charset="0"/>
              <a:buChar char="•"/>
              <a:defRPr/>
            </a:pPr>
            <a:r>
              <a:rPr lang="en-CA" sz="2000" dirty="0" smtClean="0">
                <a:latin typeface="+mj-lt"/>
              </a:rPr>
              <a:t>Terms</a:t>
            </a:r>
            <a:endParaRPr lang="en-CA" sz="2000" dirty="0">
              <a:latin typeface="+mj-lt"/>
            </a:endParaRPr>
          </a:p>
          <a:p>
            <a:pPr marL="342900" indent="-342900" fontAlgn="auto">
              <a:spcBef>
                <a:spcPts val="0"/>
              </a:spcBef>
              <a:spcAft>
                <a:spcPts val="0"/>
              </a:spcAft>
              <a:buFont typeface="Arial" pitchFamily="34" charset="0"/>
              <a:buChar char="•"/>
              <a:defRPr/>
            </a:pPr>
            <a:r>
              <a:rPr lang="en-CA" sz="2000" dirty="0" smtClean="0">
                <a:latin typeface="+mj-lt"/>
              </a:rPr>
              <a:t>Regulation</a:t>
            </a:r>
          </a:p>
          <a:p>
            <a:pPr fontAlgn="auto">
              <a:spcBef>
                <a:spcPts val="0"/>
              </a:spcBef>
              <a:spcAft>
                <a:spcPts val="0"/>
              </a:spcAft>
              <a:defRPr/>
            </a:pPr>
            <a:r>
              <a:rPr lang="en-CA" sz="3200" dirty="0" smtClean="0">
                <a:latin typeface="+mj-lt"/>
              </a:rPr>
              <a:t>Commodities</a:t>
            </a:r>
            <a:endParaRPr lang="en-CA" sz="3200" dirty="0">
              <a:latin typeface="+mj-lt"/>
            </a:endParaRPr>
          </a:p>
          <a:p>
            <a:pPr marL="342900" indent="-342900" fontAlgn="auto">
              <a:spcBef>
                <a:spcPts val="0"/>
              </a:spcBef>
              <a:spcAft>
                <a:spcPts val="0"/>
              </a:spcAft>
              <a:buFont typeface="Arial" pitchFamily="34" charset="0"/>
              <a:buChar char="•"/>
              <a:defRPr/>
            </a:pPr>
            <a:r>
              <a:rPr lang="en-CA" sz="2000" dirty="0" smtClean="0">
                <a:latin typeface="+mj-lt"/>
              </a:rPr>
              <a:t>Copper</a:t>
            </a:r>
            <a:endParaRPr lang="en-CA" sz="2000" dirty="0">
              <a:latin typeface="+mj-lt"/>
            </a:endParaRPr>
          </a:p>
          <a:p>
            <a:pPr marL="342900" indent="-342900" fontAlgn="auto">
              <a:spcBef>
                <a:spcPts val="0"/>
              </a:spcBef>
              <a:spcAft>
                <a:spcPts val="0"/>
              </a:spcAft>
              <a:buFont typeface="Arial" pitchFamily="34" charset="0"/>
              <a:buChar char="•"/>
              <a:defRPr/>
            </a:pPr>
            <a:r>
              <a:rPr lang="en-CA" sz="2000" dirty="0" smtClean="0">
                <a:latin typeface="+mj-lt"/>
              </a:rPr>
              <a:t>Coal</a:t>
            </a:r>
            <a:endParaRPr lang="en-CA" sz="2000" dirty="0">
              <a:latin typeface="+mj-lt"/>
            </a:endParaRPr>
          </a:p>
          <a:p>
            <a:pPr marL="342900" indent="-342900" fontAlgn="auto">
              <a:spcBef>
                <a:spcPts val="0"/>
              </a:spcBef>
              <a:spcAft>
                <a:spcPts val="0"/>
              </a:spcAft>
              <a:buFont typeface="Arial" pitchFamily="34" charset="0"/>
              <a:buChar char="•"/>
              <a:defRPr/>
            </a:pPr>
            <a:r>
              <a:rPr lang="en-CA" sz="2000" dirty="0" smtClean="0">
                <a:latin typeface="+mj-lt"/>
              </a:rPr>
              <a:t>Zinc</a:t>
            </a:r>
            <a:endParaRPr lang="en-CA" sz="2000" dirty="0">
              <a:latin typeface="+mj-lt"/>
            </a:endParaRPr>
          </a:p>
          <a:p>
            <a:pPr marL="342900" indent="-342900" fontAlgn="auto">
              <a:spcBef>
                <a:spcPts val="0"/>
              </a:spcBef>
              <a:spcAft>
                <a:spcPts val="0"/>
              </a:spcAft>
              <a:buFont typeface="Arial" pitchFamily="34" charset="0"/>
              <a:buChar char="•"/>
              <a:defRPr/>
            </a:pPr>
            <a:r>
              <a:rPr lang="en-CA" sz="2000" dirty="0" smtClean="0">
                <a:latin typeface="+mj-lt"/>
              </a:rPr>
              <a:t>Uranium</a:t>
            </a:r>
            <a:endParaRPr lang="en-CA" sz="2000" dirty="0">
              <a:latin typeface="+mj-lt"/>
            </a:endParaRPr>
          </a:p>
          <a:p>
            <a:pPr marL="342900" indent="-342900" fontAlgn="auto">
              <a:spcBef>
                <a:spcPts val="0"/>
              </a:spcBef>
              <a:spcAft>
                <a:spcPts val="0"/>
              </a:spcAft>
              <a:buFont typeface="Arial" pitchFamily="34" charset="0"/>
              <a:buChar char="•"/>
              <a:defRPr/>
            </a:pPr>
            <a:r>
              <a:rPr lang="en-CA" sz="2000" dirty="0" smtClean="0">
                <a:latin typeface="+mj-lt"/>
              </a:rPr>
              <a:t>Gold</a:t>
            </a:r>
            <a:endParaRPr lang="en-CA" sz="2000" dirty="0">
              <a:latin typeface="+mj-lt"/>
            </a:endParaRPr>
          </a:p>
          <a:p>
            <a:pPr fontAlgn="auto">
              <a:spcBef>
                <a:spcPts val="0"/>
              </a:spcBef>
              <a:spcAft>
                <a:spcPts val="0"/>
              </a:spcAft>
              <a:defRPr/>
            </a:pPr>
            <a:r>
              <a:rPr lang="en-CA" sz="3200" dirty="0" smtClean="0">
                <a:latin typeface="+mj-lt"/>
              </a:rPr>
              <a:t>Companies</a:t>
            </a:r>
          </a:p>
          <a:p>
            <a:pPr marL="342900" indent="-342900" fontAlgn="auto">
              <a:spcBef>
                <a:spcPts val="0"/>
              </a:spcBef>
              <a:spcAft>
                <a:spcPts val="0"/>
              </a:spcAft>
              <a:buFont typeface="Arial" pitchFamily="34" charset="0"/>
              <a:buChar char="•"/>
              <a:defRPr/>
            </a:pPr>
            <a:r>
              <a:rPr lang="en-CA" sz="2000" dirty="0" err="1" smtClean="0">
                <a:latin typeface="+mj-lt"/>
              </a:rPr>
              <a:t>Teck</a:t>
            </a:r>
            <a:endParaRPr lang="en-CA" sz="2000" dirty="0">
              <a:latin typeface="+mj-lt"/>
            </a:endParaRPr>
          </a:p>
          <a:p>
            <a:pPr marL="342900" indent="-342900" fontAlgn="auto">
              <a:spcBef>
                <a:spcPts val="0"/>
              </a:spcBef>
              <a:spcAft>
                <a:spcPts val="0"/>
              </a:spcAft>
              <a:buFont typeface="Arial" pitchFamily="34" charset="0"/>
              <a:buChar char="•"/>
              <a:defRPr/>
            </a:pPr>
            <a:r>
              <a:rPr lang="en-CA" sz="2000" dirty="0" smtClean="0">
                <a:latin typeface="+mj-lt"/>
              </a:rPr>
              <a:t>Goldcorp </a:t>
            </a:r>
            <a:endParaRPr lang="en-CA" sz="2000" dirty="0">
              <a:latin typeface="+mj-lt"/>
            </a:endParaRPr>
          </a:p>
          <a:p>
            <a:pPr marL="342900" indent="-342900" fontAlgn="auto">
              <a:spcBef>
                <a:spcPts val="0"/>
              </a:spcBef>
              <a:spcAft>
                <a:spcPts val="0"/>
              </a:spcAft>
              <a:buFont typeface="Arial" pitchFamily="34" charset="0"/>
              <a:buChar char="•"/>
              <a:defRPr/>
            </a:pPr>
            <a:r>
              <a:rPr lang="en-CA" sz="2000" dirty="0" err="1" smtClean="0">
                <a:latin typeface="+mj-lt"/>
              </a:rPr>
              <a:t>Cameco</a:t>
            </a:r>
            <a:endParaRPr lang="en-CA" sz="2000" dirty="0">
              <a:latin typeface="+mj-lt"/>
            </a:endParaRPr>
          </a:p>
          <a:p>
            <a:pPr lvl="5">
              <a:defRPr/>
            </a:pPr>
            <a:endParaRPr lang="en-CA" dirty="0">
              <a:latin typeface="+mn-lt"/>
              <a:ea typeface="+mn-ea"/>
            </a:endParaRPr>
          </a:p>
        </p:txBody>
      </p:sp>
    </p:spTree>
    <p:extLst>
      <p:ext uri="{BB962C8B-B14F-4D97-AF65-F5344CB8AC3E}">
        <p14:creationId xmlns:p14="http://schemas.microsoft.com/office/powerpoint/2010/main" val="20387014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44624"/>
            <a:ext cx="7467600" cy="1143000"/>
          </a:xfrm>
        </p:spPr>
        <p:txBody>
          <a:bodyPr/>
          <a:lstStyle/>
          <a:p>
            <a:endParaRPr lang="en-CA"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6781"/>
            <a:ext cx="9144000" cy="6766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18873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a:t>
            </a:r>
            <a:r>
              <a:rPr lang="en-US" sz="6000" dirty="0" err="1" smtClean="0"/>
              <a:t>Teck</a:t>
            </a:r>
            <a:endParaRPr lang="en-US" sz="6000" dirty="0"/>
          </a:p>
        </p:txBody>
      </p:sp>
      <p:sp>
        <p:nvSpPr>
          <p:cNvPr id="3" name="Content Placeholder 2"/>
          <p:cNvSpPr>
            <a:spLocks noGrp="1"/>
          </p:cNvSpPr>
          <p:nvPr>
            <p:ph idx="1"/>
          </p:nvPr>
        </p:nvSpPr>
        <p:spPr/>
        <p:txBody>
          <a:bodyPr>
            <a:normAutofit lnSpcReduction="10000"/>
          </a:bodyPr>
          <a:lstStyle/>
          <a:p>
            <a:r>
              <a:rPr lang="en-US" dirty="0" err="1"/>
              <a:t>Teck</a:t>
            </a:r>
            <a:r>
              <a:rPr lang="en-US" dirty="0"/>
              <a:t> is a diversified resource company committed to responsible mining and mineral development with major business units focused on copper, steelmaking coal, zinc and energy. Headquartered in Vancouver, Canada, its shares are listed on the Toronto Stock Exchange under the symbols TCK.A and TCK.B and the New York Stock Exchange under the symbol TCK</a:t>
            </a:r>
          </a:p>
        </p:txBody>
      </p:sp>
    </p:spTree>
    <p:extLst>
      <p:ext uri="{BB962C8B-B14F-4D97-AF65-F5344CB8AC3E}">
        <p14:creationId xmlns:p14="http://schemas.microsoft.com/office/powerpoint/2010/main" val="231201237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7584" y="188640"/>
            <a:ext cx="7467600" cy="1143000"/>
          </a:xfrm>
        </p:spPr>
        <p:txBody>
          <a:bodyPr/>
          <a:lstStyle/>
          <a:p>
            <a:pPr algn="ctr"/>
            <a:r>
              <a:rPr lang="en-CA" dirty="0" smtClean="0"/>
              <a:t>Corporate information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340769"/>
            <a:ext cx="8424936" cy="194421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356992"/>
            <a:ext cx="8424936" cy="172819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5085184"/>
            <a:ext cx="8424936" cy="1415752"/>
          </a:xfrm>
          <a:prstGeom prst="rect">
            <a:avLst/>
          </a:prstGeom>
        </p:spPr>
      </p:pic>
    </p:spTree>
    <p:extLst>
      <p:ext uri="{BB962C8B-B14F-4D97-AF65-F5344CB8AC3E}">
        <p14:creationId xmlns:p14="http://schemas.microsoft.com/office/powerpoint/2010/main" val="365486200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7584" y="274638"/>
            <a:ext cx="7467600" cy="1143000"/>
          </a:xfrm>
        </p:spPr>
        <p:txBody>
          <a:bodyPr>
            <a:normAutofit fontScale="90000"/>
          </a:bodyPr>
          <a:lstStyle/>
          <a:p>
            <a:pPr algn="ctr"/>
            <a:r>
              <a:rPr lang="en-CA" dirty="0" smtClean="0"/>
              <a:t>Shares outstanding and dividends paid</a:t>
            </a:r>
            <a:endParaRPr lang="en-US"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906343498"/>
              </p:ext>
            </p:extLst>
          </p:nvPr>
        </p:nvGraphicFramePr>
        <p:xfrm>
          <a:off x="467544" y="2286744"/>
          <a:ext cx="4022610" cy="2664298"/>
        </p:xfrm>
        <a:graphic>
          <a:graphicData uri="http://schemas.openxmlformats.org/drawingml/2006/table">
            <a:tbl>
              <a:tblPr/>
              <a:tblGrid>
                <a:gridCol w="2011305"/>
                <a:gridCol w="2011305"/>
              </a:tblGrid>
              <a:tr h="1036116">
                <a:tc>
                  <a:txBody>
                    <a:bodyPr/>
                    <a:lstStyle/>
                    <a:p>
                      <a:r>
                        <a:rPr lang="en-US" dirty="0"/>
                        <a:t>Amount per share</a:t>
                      </a:r>
                    </a:p>
                  </a:txBody>
                  <a:tcPr marL="83740" marR="83740" anchor="ctr">
                    <a:lnL>
                      <a:noFill/>
                    </a:lnL>
                    <a:lnR>
                      <a:noFill/>
                    </a:lnR>
                    <a:lnT>
                      <a:noFill/>
                    </a:lnT>
                    <a:lnB>
                      <a:noFill/>
                    </a:lnB>
                  </a:tcPr>
                </a:tc>
                <a:tc>
                  <a:txBody>
                    <a:bodyPr/>
                    <a:lstStyle/>
                    <a:p>
                      <a:r>
                        <a:rPr lang="en-US"/>
                        <a:t>Payment Date</a:t>
                      </a:r>
                    </a:p>
                  </a:txBody>
                  <a:tcPr marL="83740" marR="83740" anchor="ctr">
                    <a:lnL>
                      <a:noFill/>
                    </a:lnL>
                    <a:lnR>
                      <a:noFill/>
                    </a:lnR>
                    <a:lnT>
                      <a:noFill/>
                    </a:lnT>
                    <a:lnB>
                      <a:noFill/>
                    </a:lnB>
                  </a:tcPr>
                </a:tc>
              </a:tr>
              <a:tr h="592066">
                <a:tc>
                  <a:txBody>
                    <a:bodyPr/>
                    <a:lstStyle/>
                    <a:p>
                      <a:r>
                        <a:rPr lang="en-US"/>
                        <a:t>$0.30</a:t>
                      </a:r>
                    </a:p>
                  </a:txBody>
                  <a:tcPr marL="83740" marR="83740" anchor="ctr">
                    <a:lnL>
                      <a:noFill/>
                    </a:lnL>
                    <a:lnR>
                      <a:noFill/>
                    </a:lnR>
                    <a:lnT>
                      <a:noFill/>
                    </a:lnT>
                    <a:lnB>
                      <a:noFill/>
                    </a:lnB>
                  </a:tcPr>
                </a:tc>
                <a:tc>
                  <a:txBody>
                    <a:bodyPr/>
                    <a:lstStyle/>
                    <a:p>
                      <a:r>
                        <a:rPr lang="en-US"/>
                        <a:t>July 5, 2011</a:t>
                      </a:r>
                    </a:p>
                  </a:txBody>
                  <a:tcPr marL="83740" marR="83740" anchor="ctr">
                    <a:lnL>
                      <a:noFill/>
                    </a:lnL>
                    <a:lnR>
                      <a:noFill/>
                    </a:lnR>
                    <a:lnT>
                      <a:noFill/>
                    </a:lnT>
                    <a:lnB>
                      <a:noFill/>
                    </a:lnB>
                  </a:tcPr>
                </a:tc>
              </a:tr>
              <a:tr h="1036116">
                <a:tc>
                  <a:txBody>
                    <a:bodyPr/>
                    <a:lstStyle/>
                    <a:p>
                      <a:r>
                        <a:rPr lang="en-US" dirty="0"/>
                        <a:t>$0.40</a:t>
                      </a:r>
                    </a:p>
                  </a:txBody>
                  <a:tcPr marL="83740" marR="83740" anchor="ctr">
                    <a:lnL>
                      <a:noFill/>
                    </a:lnL>
                    <a:lnR>
                      <a:noFill/>
                    </a:lnR>
                    <a:lnT>
                      <a:noFill/>
                    </a:lnT>
                    <a:lnB>
                      <a:noFill/>
                    </a:lnB>
                  </a:tcPr>
                </a:tc>
                <a:tc>
                  <a:txBody>
                    <a:bodyPr/>
                    <a:lstStyle/>
                    <a:p>
                      <a:r>
                        <a:rPr lang="en-US" dirty="0"/>
                        <a:t>January 3, 2012</a:t>
                      </a:r>
                    </a:p>
                  </a:txBody>
                  <a:tcPr marL="83740" marR="83740" anchor="ctr">
                    <a:lnL>
                      <a:noFill/>
                    </a:lnL>
                    <a:lnR>
                      <a:noFill/>
                    </a:lnR>
                    <a:lnT>
                      <a:noFill/>
                    </a:lnT>
                    <a:lnB>
                      <a:noFill/>
                    </a:lnB>
                  </a:tcPr>
                </a:tc>
              </a:tr>
            </a:tbl>
          </a:graphicData>
        </a:graphic>
      </p:graphicFrame>
      <p:graphicFrame>
        <p:nvGraphicFramePr>
          <p:cNvPr id="8" name="Content Placeholder 7"/>
          <p:cNvGraphicFramePr>
            <a:graphicFrameLocks noGrp="1"/>
          </p:cNvGraphicFramePr>
          <p:nvPr>
            <p:ph sz="half" idx="2"/>
            <p:extLst>
              <p:ext uri="{D42A27DB-BD31-4B8C-83A1-F6EECF244321}">
                <p14:modId xmlns:p14="http://schemas.microsoft.com/office/powerpoint/2010/main" val="3226086485"/>
              </p:ext>
            </p:extLst>
          </p:nvPr>
        </p:nvGraphicFramePr>
        <p:xfrm>
          <a:off x="4716013" y="2420888"/>
          <a:ext cx="3816426" cy="2088232"/>
        </p:xfrm>
        <a:graphic>
          <a:graphicData uri="http://schemas.openxmlformats.org/drawingml/2006/table">
            <a:tbl>
              <a:tblPr/>
              <a:tblGrid>
                <a:gridCol w="1908213"/>
                <a:gridCol w="1908213"/>
              </a:tblGrid>
              <a:tr h="1044116">
                <a:tc>
                  <a:txBody>
                    <a:bodyPr/>
                    <a:lstStyle/>
                    <a:p>
                      <a:r>
                        <a:rPr lang="en-US" dirty="0"/>
                        <a:t>Class A common shares</a:t>
                      </a:r>
                    </a:p>
                  </a:txBody>
                  <a:tcPr anchor="ctr">
                    <a:lnL>
                      <a:noFill/>
                    </a:lnL>
                    <a:lnR>
                      <a:noFill/>
                    </a:lnR>
                    <a:lnT>
                      <a:noFill/>
                    </a:lnT>
                    <a:lnB>
                      <a:noFill/>
                    </a:lnB>
                  </a:tcPr>
                </a:tc>
                <a:tc>
                  <a:txBody>
                    <a:bodyPr/>
                    <a:lstStyle/>
                    <a:p>
                      <a:r>
                        <a:rPr lang="en-US"/>
                        <a:t>9,353,470 </a:t>
                      </a:r>
                    </a:p>
                  </a:txBody>
                  <a:tcPr anchor="ctr">
                    <a:lnL>
                      <a:noFill/>
                    </a:lnL>
                    <a:lnR>
                      <a:noFill/>
                    </a:lnR>
                    <a:lnT>
                      <a:noFill/>
                    </a:lnT>
                    <a:lnB>
                      <a:noFill/>
                    </a:lnB>
                  </a:tcPr>
                </a:tc>
              </a:tr>
              <a:tr h="1044116">
                <a:tc>
                  <a:txBody>
                    <a:bodyPr/>
                    <a:lstStyle/>
                    <a:p>
                      <a:r>
                        <a:rPr lang="en-CA"/>
                        <a:t>Class B subordinate voting shares</a:t>
                      </a:r>
                    </a:p>
                  </a:txBody>
                  <a:tcPr anchor="ctr">
                    <a:lnL>
                      <a:noFill/>
                    </a:lnL>
                    <a:lnR>
                      <a:noFill/>
                    </a:lnR>
                    <a:lnT>
                      <a:noFill/>
                    </a:lnT>
                    <a:lnB>
                      <a:noFill/>
                    </a:lnB>
                  </a:tcPr>
                </a:tc>
                <a:tc>
                  <a:txBody>
                    <a:bodyPr/>
                    <a:lstStyle/>
                    <a:p>
                      <a:r>
                        <a:rPr lang="en-US" dirty="0"/>
                        <a:t>577,204,051</a:t>
                      </a:r>
                    </a:p>
                  </a:txBody>
                  <a:tcPr anchor="ctr">
                    <a:lnL>
                      <a:noFill/>
                    </a:lnL>
                    <a:lnR>
                      <a:noFill/>
                    </a:lnR>
                    <a:lnT>
                      <a:noFill/>
                    </a:lnT>
                    <a:lnB>
                      <a:noFill/>
                    </a:lnB>
                  </a:tcPr>
                </a:tc>
              </a:tr>
            </a:tbl>
          </a:graphicData>
        </a:graphic>
      </p:graphicFrame>
      <p:sp>
        <p:nvSpPr>
          <p:cNvPr id="6" name="Rectangle 5"/>
          <p:cNvSpPr/>
          <p:nvPr/>
        </p:nvSpPr>
        <p:spPr>
          <a:xfrm>
            <a:off x="323528" y="1948190"/>
            <a:ext cx="3611053" cy="338554"/>
          </a:xfrm>
          <a:prstGeom prst="rect">
            <a:avLst/>
          </a:prstGeom>
        </p:spPr>
        <p:txBody>
          <a:bodyPr wrap="none">
            <a:spAutoFit/>
          </a:bodyPr>
          <a:lstStyle/>
          <a:p>
            <a:pPr lvl="0" fontAlgn="base">
              <a:spcBef>
                <a:spcPct val="0"/>
              </a:spcBef>
              <a:spcAft>
                <a:spcPct val="0"/>
              </a:spcAft>
            </a:pPr>
            <a:r>
              <a:rPr lang="en-US" sz="1600" b="1" dirty="0">
                <a:latin typeface="Arial" charset="0"/>
                <a:cs typeface="Arial" charset="0"/>
              </a:rPr>
              <a:t>Dividends on Class A and B shares</a:t>
            </a:r>
          </a:p>
        </p:txBody>
      </p:sp>
      <p:sp>
        <p:nvSpPr>
          <p:cNvPr id="10" name="Rectangle 9"/>
          <p:cNvSpPr/>
          <p:nvPr/>
        </p:nvSpPr>
        <p:spPr>
          <a:xfrm>
            <a:off x="4356969" y="1948190"/>
            <a:ext cx="4572000" cy="338554"/>
          </a:xfrm>
          <a:prstGeom prst="rect">
            <a:avLst/>
          </a:prstGeom>
        </p:spPr>
        <p:txBody>
          <a:bodyPr>
            <a:spAutoFit/>
          </a:bodyPr>
          <a:lstStyle/>
          <a:p>
            <a:pPr lvl="0" fontAlgn="base">
              <a:spcBef>
                <a:spcPct val="0"/>
              </a:spcBef>
              <a:spcAft>
                <a:spcPct val="0"/>
              </a:spcAft>
            </a:pPr>
            <a:r>
              <a:rPr lang="en-US" sz="1600" b="1" dirty="0">
                <a:latin typeface="Arial" charset="0"/>
                <a:cs typeface="Arial" charset="0"/>
              </a:rPr>
              <a:t>Shares Outstanding at December 31, 2011</a:t>
            </a:r>
          </a:p>
        </p:txBody>
      </p:sp>
    </p:spTree>
    <p:extLst>
      <p:ext uri="{BB962C8B-B14F-4D97-AF65-F5344CB8AC3E}">
        <p14:creationId xmlns:p14="http://schemas.microsoft.com/office/powerpoint/2010/main" val="296259354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188640"/>
            <a:ext cx="7467600" cy="868958"/>
          </a:xfrm>
        </p:spPr>
        <p:txBody>
          <a:bodyPr/>
          <a:lstStyle/>
          <a:p>
            <a:pPr algn="ctr"/>
            <a:r>
              <a:rPr lang="en-US" dirty="0" smtClean="0"/>
              <a:t>Stock Summary (type A)</a:t>
            </a:r>
            <a:endParaRPr lang="en-US" dirty="0"/>
          </a:p>
        </p:txBody>
      </p:sp>
      <p:pic>
        <p:nvPicPr>
          <p:cNvPr id="1026" name="Picture 2" descr="C:\Users\yla106\Desktop\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52736"/>
            <a:ext cx="7776864" cy="5489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9383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8816" y="274638"/>
            <a:ext cx="7467600" cy="1143000"/>
          </a:xfrm>
        </p:spPr>
        <p:txBody>
          <a:bodyPr/>
          <a:lstStyle/>
          <a:p>
            <a:pPr algn="ctr"/>
            <a:r>
              <a:rPr kumimoji="1" lang="en-CA" altLang="zh-CN" dirty="0" smtClean="0"/>
              <a:t>Stock Summary (type B) </a:t>
            </a:r>
            <a:endParaRPr kumimoji="1" lang="zh-CN" altLang="en-US" dirty="0"/>
          </a:p>
        </p:txBody>
      </p:sp>
      <p:sp>
        <p:nvSpPr>
          <p:cNvPr id="3" name="内容占位符 2"/>
          <p:cNvSpPr>
            <a:spLocks noGrp="1"/>
          </p:cNvSpPr>
          <p:nvPr>
            <p:ph idx="1"/>
          </p:nvPr>
        </p:nvSpPr>
        <p:spPr/>
        <p:txBody>
          <a:bodyPr/>
          <a:lstStyle/>
          <a:p>
            <a:endParaRPr kumimoji="1" lang="zh-CN" altLang="en-US"/>
          </a:p>
        </p:txBody>
      </p:sp>
      <p:pic>
        <p:nvPicPr>
          <p:cNvPr id="2050" name="Picture 2" descr="C:\Users\yla106\Desktop\417 present images\屏幕快照 2012-11-19 4.05.13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635" y="1340842"/>
            <a:ext cx="8151813" cy="540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56226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6808" y="274638"/>
            <a:ext cx="7467600" cy="1143000"/>
          </a:xfrm>
        </p:spPr>
        <p:txBody>
          <a:bodyPr/>
          <a:lstStyle/>
          <a:p>
            <a:pPr algn="ctr"/>
            <a:r>
              <a:rPr kumimoji="1" lang="en-CA" altLang="zh-CN" dirty="0" smtClean="0"/>
              <a:t>1 Year </a:t>
            </a:r>
            <a:r>
              <a:rPr kumimoji="1" lang="en-CA" altLang="zh-CN" dirty="0"/>
              <a:t>S</a:t>
            </a:r>
            <a:r>
              <a:rPr kumimoji="1" lang="en-CA" altLang="zh-CN" dirty="0" smtClean="0"/>
              <a:t>tock </a:t>
            </a:r>
            <a:r>
              <a:rPr kumimoji="1" lang="en-CA" altLang="zh-CN" dirty="0"/>
              <a:t>P</a:t>
            </a:r>
            <a:r>
              <a:rPr kumimoji="1" lang="en-CA" altLang="zh-CN" dirty="0" smtClean="0"/>
              <a:t>erformance	</a:t>
            </a:r>
            <a:endParaRPr kumimoji="1" lang="zh-CN" altLang="en-US" dirty="0"/>
          </a:p>
        </p:txBody>
      </p:sp>
      <p:sp>
        <p:nvSpPr>
          <p:cNvPr id="3" name="内容占位符 2"/>
          <p:cNvSpPr>
            <a:spLocks noGrp="1"/>
          </p:cNvSpPr>
          <p:nvPr>
            <p:ph idx="1"/>
          </p:nvPr>
        </p:nvSpPr>
        <p:spPr/>
        <p:txBody>
          <a:bodyPr/>
          <a:lstStyle/>
          <a:p>
            <a:endParaRPr kumimoji="1" lang="zh-CN" altLang="en-US"/>
          </a:p>
        </p:txBody>
      </p:sp>
      <p:pic>
        <p:nvPicPr>
          <p:cNvPr id="3074" name="Picture 2" descr="C:\Users\yla106\Desktop\417 present images\屏幕快照 2012-11-19 4.07.21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96" y="1486688"/>
            <a:ext cx="9031304"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96087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274638"/>
            <a:ext cx="7467600" cy="1143000"/>
          </a:xfrm>
        </p:spPr>
        <p:txBody>
          <a:bodyPr/>
          <a:lstStyle/>
          <a:p>
            <a:pPr algn="ctr"/>
            <a:r>
              <a:rPr kumimoji="1" lang="en-CA" altLang="zh-CN" dirty="0" smtClean="0"/>
              <a:t>1 Year </a:t>
            </a:r>
            <a:r>
              <a:rPr kumimoji="1" lang="en-CA" altLang="zh-CN" dirty="0"/>
              <a:t>M</a:t>
            </a:r>
            <a:r>
              <a:rPr kumimoji="1" lang="en-CA" altLang="zh-CN" dirty="0" smtClean="0"/>
              <a:t>oving </a:t>
            </a:r>
            <a:r>
              <a:rPr kumimoji="1" lang="en-CA" altLang="zh-CN" dirty="0"/>
              <a:t>A</a:t>
            </a:r>
            <a:r>
              <a:rPr kumimoji="1" lang="en-CA" altLang="zh-CN" dirty="0" smtClean="0"/>
              <a:t>verage</a:t>
            </a:r>
            <a:endParaRPr kumimoji="1" lang="zh-CN" altLang="en-US" dirty="0"/>
          </a:p>
        </p:txBody>
      </p:sp>
      <p:sp>
        <p:nvSpPr>
          <p:cNvPr id="3" name="内容占位符 2"/>
          <p:cNvSpPr>
            <a:spLocks noGrp="1"/>
          </p:cNvSpPr>
          <p:nvPr>
            <p:ph idx="1"/>
          </p:nvPr>
        </p:nvSpPr>
        <p:spPr/>
        <p:txBody>
          <a:bodyPr/>
          <a:lstStyle/>
          <a:p>
            <a:endParaRPr kumimoji="1" lang="zh-CN" altLang="en-US"/>
          </a:p>
        </p:txBody>
      </p:sp>
      <p:pic>
        <p:nvPicPr>
          <p:cNvPr id="4098" name="Picture 2" descr="C:\Users\yla106\Desktop\417 present images\屏幕快照 2012-11-19 4.09.51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700808"/>
            <a:ext cx="8903691"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91281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274638"/>
            <a:ext cx="7467600" cy="1143000"/>
          </a:xfrm>
        </p:spPr>
        <p:txBody>
          <a:bodyPr>
            <a:normAutofit fontScale="90000"/>
          </a:bodyPr>
          <a:lstStyle/>
          <a:p>
            <a:pPr algn="ctr"/>
            <a:r>
              <a:rPr lang="en-US" altLang="zh-CN" dirty="0" smtClean="0"/>
              <a:t>1 Year vs. S&amp;P/TSX Composite</a:t>
            </a:r>
            <a:endParaRPr kumimoji="1" lang="zh-CN" altLang="en-US" dirty="0"/>
          </a:p>
        </p:txBody>
      </p:sp>
      <p:sp>
        <p:nvSpPr>
          <p:cNvPr id="3" name="内容占位符 2"/>
          <p:cNvSpPr>
            <a:spLocks noGrp="1"/>
          </p:cNvSpPr>
          <p:nvPr>
            <p:ph idx="1"/>
          </p:nvPr>
        </p:nvSpPr>
        <p:spPr/>
        <p:txBody>
          <a:bodyPr/>
          <a:lstStyle/>
          <a:p>
            <a:endParaRPr kumimoji="1" lang="zh-CN" altLang="en-US" dirty="0"/>
          </a:p>
        </p:txBody>
      </p:sp>
      <p:pic>
        <p:nvPicPr>
          <p:cNvPr id="5122" name="Picture 2" descr="C:\Users\yla106\Desktop\417 present images\屏幕快照 2012-11-19 4.11.11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66381"/>
            <a:ext cx="8799513" cy="442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346361"/>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74638"/>
            <a:ext cx="9144000" cy="1143000"/>
          </a:xfrm>
        </p:spPr>
        <p:txBody>
          <a:bodyPr>
            <a:normAutofit fontScale="90000"/>
          </a:bodyPr>
          <a:lstStyle/>
          <a:p>
            <a:pPr algn="ctr"/>
            <a:r>
              <a:rPr lang="en-US" altLang="zh-CN" dirty="0" smtClean="0"/>
              <a:t>1 Year vs. S&amp;P/TSX Metals &amp; Mining Index</a:t>
            </a:r>
            <a:endParaRPr kumimoji="1" lang="zh-CN" altLang="en-US" dirty="0"/>
          </a:p>
        </p:txBody>
      </p:sp>
      <p:sp>
        <p:nvSpPr>
          <p:cNvPr id="3" name="内容占位符 2"/>
          <p:cNvSpPr>
            <a:spLocks noGrp="1"/>
          </p:cNvSpPr>
          <p:nvPr>
            <p:ph idx="1"/>
          </p:nvPr>
        </p:nvSpPr>
        <p:spPr/>
        <p:txBody>
          <a:bodyPr/>
          <a:lstStyle/>
          <a:p>
            <a:endParaRPr kumimoji="1" lang="zh-CN" altLang="en-US"/>
          </a:p>
        </p:txBody>
      </p:sp>
      <p:pic>
        <p:nvPicPr>
          <p:cNvPr id="6146" name="Picture 2" descr="C:\Users\yla106\Desktop\417 present images\屏幕快照 2012-11-19 4.14.01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772816"/>
            <a:ext cx="9021809"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39129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8816" y="274638"/>
            <a:ext cx="7467600" cy="1143000"/>
          </a:xfrm>
        </p:spPr>
        <p:txBody>
          <a:bodyPr/>
          <a:lstStyle/>
          <a:p>
            <a:pPr algn="ctr"/>
            <a:r>
              <a:rPr kumimoji="1" lang="en-CA" altLang="zh-CN" dirty="0" smtClean="0"/>
              <a:t>5 </a:t>
            </a:r>
            <a:r>
              <a:rPr kumimoji="1" lang="en-CA" altLang="zh-CN" dirty="0"/>
              <a:t>Y</a:t>
            </a:r>
            <a:r>
              <a:rPr kumimoji="1" lang="en-CA" altLang="zh-CN" dirty="0" smtClean="0"/>
              <a:t>ear </a:t>
            </a:r>
            <a:r>
              <a:rPr kumimoji="1" lang="en-CA" altLang="zh-CN" dirty="0" err="1" smtClean="0"/>
              <a:t>StockPerformance</a:t>
            </a:r>
            <a:r>
              <a:rPr kumimoji="1" lang="en-CA" altLang="zh-CN" dirty="0" smtClean="0"/>
              <a:t>	</a:t>
            </a:r>
            <a:endParaRPr kumimoji="1" lang="zh-CN" altLang="en-US" dirty="0"/>
          </a:p>
        </p:txBody>
      </p:sp>
      <p:sp>
        <p:nvSpPr>
          <p:cNvPr id="3" name="内容占位符 2"/>
          <p:cNvSpPr>
            <a:spLocks noGrp="1"/>
          </p:cNvSpPr>
          <p:nvPr>
            <p:ph idx="1"/>
          </p:nvPr>
        </p:nvSpPr>
        <p:spPr/>
        <p:txBody>
          <a:bodyPr/>
          <a:lstStyle/>
          <a:p>
            <a:endParaRPr kumimoji="1" lang="zh-CN" altLang="en-US"/>
          </a:p>
        </p:txBody>
      </p:sp>
      <p:pic>
        <p:nvPicPr>
          <p:cNvPr id="7171" name="Picture 3" descr="C:\Users\yla106\Desktop\417 present images\屏幕快照 2012-11-19 4.17.08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776"/>
            <a:ext cx="9096761"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6172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60648"/>
            <a:ext cx="7467600" cy="1143000"/>
          </a:xfrm>
        </p:spPr>
        <p:txBody>
          <a:bodyPr>
            <a:normAutofit/>
          </a:bodyPr>
          <a:lstStyle/>
          <a:p>
            <a:r>
              <a:rPr lang="en-US" sz="4000" dirty="0"/>
              <a:t>Legislation and Regulations</a:t>
            </a:r>
          </a:p>
        </p:txBody>
      </p:sp>
      <p:sp>
        <p:nvSpPr>
          <p:cNvPr id="3" name="Content Placeholder 2"/>
          <p:cNvSpPr>
            <a:spLocks noGrp="1"/>
          </p:cNvSpPr>
          <p:nvPr>
            <p:ph idx="1"/>
          </p:nvPr>
        </p:nvSpPr>
        <p:spPr/>
        <p:txBody>
          <a:bodyPr>
            <a:normAutofit/>
          </a:bodyPr>
          <a:lstStyle/>
          <a:p>
            <a:r>
              <a:rPr lang="en-US" sz="3200" dirty="0"/>
              <a:t>The provincial governments are responsible for </a:t>
            </a:r>
            <a:r>
              <a:rPr lang="en-US" sz="3200" dirty="0" smtClean="0"/>
              <a:t>mining within </a:t>
            </a:r>
            <a:r>
              <a:rPr lang="en-US" sz="3200" dirty="0"/>
              <a:t>their jurisdiction</a:t>
            </a:r>
            <a:r>
              <a:rPr lang="en-US" sz="3200" dirty="0" smtClean="0"/>
              <a:t>.</a:t>
            </a:r>
          </a:p>
          <a:p>
            <a:endParaRPr lang="en-US" sz="3200" dirty="0"/>
          </a:p>
          <a:p>
            <a:r>
              <a:rPr lang="en-US" sz="3200" dirty="0"/>
              <a:t>Direct federal involvement in the regulation of mining operations is limited and specific in nature. </a:t>
            </a:r>
          </a:p>
        </p:txBody>
      </p:sp>
    </p:spTree>
    <p:extLst>
      <p:ext uri="{BB962C8B-B14F-4D97-AF65-F5344CB8AC3E}">
        <p14:creationId xmlns:p14="http://schemas.microsoft.com/office/powerpoint/2010/main" val="117970422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99592" y="274638"/>
            <a:ext cx="7467600" cy="1143000"/>
          </a:xfrm>
        </p:spPr>
        <p:txBody>
          <a:bodyPr/>
          <a:lstStyle/>
          <a:p>
            <a:pPr algn="ctr"/>
            <a:r>
              <a:rPr kumimoji="1" lang="en-CA" altLang="zh-CN" dirty="0" smtClean="0"/>
              <a:t>5 </a:t>
            </a:r>
            <a:r>
              <a:rPr kumimoji="1" lang="en-CA" altLang="zh-CN" dirty="0"/>
              <a:t>Y</a:t>
            </a:r>
            <a:r>
              <a:rPr kumimoji="1" lang="en-CA" altLang="zh-CN" dirty="0" smtClean="0"/>
              <a:t>ear Moving </a:t>
            </a:r>
            <a:r>
              <a:rPr kumimoji="1" lang="en-CA" altLang="zh-CN" dirty="0"/>
              <a:t>A</a:t>
            </a:r>
            <a:r>
              <a:rPr kumimoji="1" lang="en-CA" altLang="zh-CN" dirty="0" smtClean="0"/>
              <a:t>verage</a:t>
            </a:r>
            <a:endParaRPr kumimoji="1" lang="zh-CN" altLang="en-US" dirty="0"/>
          </a:p>
        </p:txBody>
      </p:sp>
      <p:sp>
        <p:nvSpPr>
          <p:cNvPr id="3" name="内容占位符 2"/>
          <p:cNvSpPr>
            <a:spLocks noGrp="1"/>
          </p:cNvSpPr>
          <p:nvPr>
            <p:ph idx="1"/>
          </p:nvPr>
        </p:nvSpPr>
        <p:spPr/>
        <p:txBody>
          <a:bodyPr/>
          <a:lstStyle/>
          <a:p>
            <a:endParaRPr kumimoji="1" lang="zh-CN" altLang="en-US"/>
          </a:p>
        </p:txBody>
      </p:sp>
      <p:pic>
        <p:nvPicPr>
          <p:cNvPr id="8194" name="Picture 2" descr="C:\Users\yla106\Desktop\417 present images\屏幕快照 2012-11-19 4.20.05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42" y="1412776"/>
            <a:ext cx="8939860"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491201"/>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274638"/>
            <a:ext cx="7467600" cy="1143000"/>
          </a:xfrm>
        </p:spPr>
        <p:txBody>
          <a:bodyPr>
            <a:normAutofit fontScale="90000"/>
          </a:bodyPr>
          <a:lstStyle/>
          <a:p>
            <a:pPr algn="ctr"/>
            <a:r>
              <a:rPr lang="en-US" altLang="zh-CN" dirty="0" smtClean="0"/>
              <a:t>5 Year vs. S&amp;P/TSX Composite</a:t>
            </a:r>
            <a:endParaRPr kumimoji="1" lang="zh-CN" altLang="en-US" dirty="0"/>
          </a:p>
        </p:txBody>
      </p:sp>
      <p:sp>
        <p:nvSpPr>
          <p:cNvPr id="3" name="内容占位符 2"/>
          <p:cNvSpPr>
            <a:spLocks noGrp="1"/>
          </p:cNvSpPr>
          <p:nvPr>
            <p:ph idx="1"/>
          </p:nvPr>
        </p:nvSpPr>
        <p:spPr/>
        <p:txBody>
          <a:bodyPr/>
          <a:lstStyle/>
          <a:p>
            <a:endParaRPr kumimoji="1" lang="zh-CN" altLang="en-US"/>
          </a:p>
        </p:txBody>
      </p:sp>
      <p:pic>
        <p:nvPicPr>
          <p:cNvPr id="9218" name="Picture 2" descr="C:\Users\yla106\Desktop\417 present images\屏幕快照 2012-11-19 4.24.24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824"/>
            <a:ext cx="8965890"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89970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20824" y="274638"/>
            <a:ext cx="7467600" cy="1143000"/>
          </a:xfrm>
        </p:spPr>
        <p:txBody>
          <a:bodyPr>
            <a:normAutofit fontScale="90000"/>
          </a:bodyPr>
          <a:lstStyle/>
          <a:p>
            <a:pPr algn="ctr"/>
            <a:r>
              <a:rPr lang="en-US" altLang="zh-CN" dirty="0" smtClean="0"/>
              <a:t>5 Year vs. S&amp;P/TSX Metals &amp; Mining Index</a:t>
            </a:r>
            <a:endParaRPr kumimoji="1" lang="zh-CN" altLang="en-US" dirty="0"/>
          </a:p>
        </p:txBody>
      </p:sp>
      <p:sp>
        <p:nvSpPr>
          <p:cNvPr id="3" name="内容占位符 2"/>
          <p:cNvSpPr>
            <a:spLocks noGrp="1"/>
          </p:cNvSpPr>
          <p:nvPr>
            <p:ph idx="1"/>
          </p:nvPr>
        </p:nvSpPr>
        <p:spPr/>
        <p:txBody>
          <a:bodyPr/>
          <a:lstStyle/>
          <a:p>
            <a:endParaRPr kumimoji="1" lang="zh-CN" altLang="en-US"/>
          </a:p>
        </p:txBody>
      </p:sp>
      <p:pic>
        <p:nvPicPr>
          <p:cNvPr id="10242" name="Picture 2" descr="C:\Users\yla106\Desktop\417 present images\屏幕快照 2012-11-19 4.25.24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12" y="1772817"/>
            <a:ext cx="9069092"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232270"/>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dirty="0"/>
          </a:p>
        </p:txBody>
      </p:sp>
      <p:pic>
        <p:nvPicPr>
          <p:cNvPr id="11266" name="Picture 2" descr="C:\Users\yla106\Desktop\417 present images\屏幕快照 2012-11-19 4.01.20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5" y="1844824"/>
            <a:ext cx="7022081"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186017"/>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2463" y="620688"/>
            <a:ext cx="6419056" cy="1143000"/>
          </a:xfrm>
        </p:spPr>
        <p:txBody>
          <a:bodyPr>
            <a:normAutofit fontScale="90000"/>
          </a:bodyPr>
          <a:lstStyle/>
          <a:p>
            <a:pPr algn="l"/>
            <a:r>
              <a:rPr lang="en-GB" sz="2400" dirty="0" smtClean="0"/>
              <a:t>		</a:t>
            </a:r>
            <a:r>
              <a:rPr lang="en-GB" sz="7200" b="1" dirty="0" err="1" smtClean="0">
                <a:latin typeface="Georgia" pitchFamily="18" charset="0"/>
              </a:rPr>
              <a:t>Teck</a:t>
            </a:r>
            <a:r>
              <a:rPr lang="en-GB" sz="7200" b="1" dirty="0" smtClean="0">
                <a:latin typeface="Georgia" pitchFamily="18" charset="0"/>
              </a:rPr>
              <a:t> Resources</a:t>
            </a:r>
            <a:endParaRPr lang="en-GB" sz="7200" b="1" dirty="0">
              <a:latin typeface="Georgia" pitchFamily="18" charset="0"/>
            </a:endParaRPr>
          </a:p>
        </p:txBody>
      </p:sp>
      <p:sp>
        <p:nvSpPr>
          <p:cNvPr id="5" name="Text Placeholder 4"/>
          <p:cNvSpPr>
            <a:spLocks noGrp="1"/>
          </p:cNvSpPr>
          <p:nvPr>
            <p:ph idx="1"/>
          </p:nvPr>
        </p:nvSpPr>
        <p:spPr>
          <a:xfrm>
            <a:off x="457200" y="2132856"/>
            <a:ext cx="7931224" cy="3993307"/>
          </a:xfrm>
        </p:spPr>
        <p:txBody>
          <a:bodyPr>
            <a:normAutofit/>
          </a:bodyPr>
          <a:lstStyle/>
          <a:p>
            <a:r>
              <a:rPr lang="en-GB" sz="2800" dirty="0" smtClean="0">
                <a:latin typeface="Times New Roman" pitchFamily="18" charset="0"/>
                <a:cs typeface="Times New Roman" pitchFamily="18" charset="0"/>
              </a:rPr>
              <a:t>Company History:</a:t>
            </a:r>
          </a:p>
          <a:p>
            <a:pPr lvl="1"/>
            <a:r>
              <a:rPr lang="en-CA" sz="2400" dirty="0" err="1" smtClean="0">
                <a:latin typeface="Times New Roman" pitchFamily="18" charset="0"/>
                <a:cs typeface="Times New Roman" pitchFamily="18" charset="0"/>
              </a:rPr>
              <a:t>Teck</a:t>
            </a:r>
            <a:r>
              <a:rPr lang="en-CA" sz="2400" dirty="0" smtClean="0">
                <a:latin typeface="Times New Roman" pitchFamily="18" charset="0"/>
                <a:cs typeface="Times New Roman" pitchFamily="18" charset="0"/>
              </a:rPr>
              <a:t> </a:t>
            </a:r>
            <a:r>
              <a:rPr lang="en-CA" sz="2400" dirty="0">
                <a:latin typeface="Times New Roman" pitchFamily="18" charset="0"/>
                <a:cs typeface="Times New Roman" pitchFamily="18" charset="0"/>
              </a:rPr>
              <a:t>began as The </a:t>
            </a:r>
            <a:r>
              <a:rPr lang="en-CA" sz="2400" dirty="0" err="1">
                <a:latin typeface="Times New Roman" pitchFamily="18" charset="0"/>
                <a:cs typeface="Times New Roman" pitchFamily="18" charset="0"/>
              </a:rPr>
              <a:t>Teck</a:t>
            </a:r>
            <a:r>
              <a:rPr lang="en-CA" sz="2400" dirty="0">
                <a:latin typeface="Times New Roman" pitchFamily="18" charset="0"/>
                <a:cs typeface="Times New Roman" pitchFamily="18" charset="0"/>
              </a:rPr>
              <a:t>-Hughes Gold Mines Limited in 1913, to develop a gold discovery by prospectors Sandy McIntyre and James Hughes at Kirkland Lake. The </a:t>
            </a:r>
            <a:r>
              <a:rPr lang="en-CA" sz="2400" dirty="0" err="1">
                <a:latin typeface="Times New Roman" pitchFamily="18" charset="0"/>
                <a:cs typeface="Times New Roman" pitchFamily="18" charset="0"/>
              </a:rPr>
              <a:t>Teck</a:t>
            </a:r>
            <a:r>
              <a:rPr lang="en-CA" sz="2400" dirty="0">
                <a:latin typeface="Times New Roman" pitchFamily="18" charset="0"/>
                <a:cs typeface="Times New Roman" pitchFamily="18" charset="0"/>
              </a:rPr>
              <a:t>-Hughes mine was in production for 50 years until 1965. </a:t>
            </a:r>
            <a:r>
              <a:rPr lang="en-CA" sz="2400" dirty="0" err="1">
                <a:latin typeface="Times New Roman" pitchFamily="18" charset="0"/>
                <a:cs typeface="Times New Roman" pitchFamily="18" charset="0"/>
              </a:rPr>
              <a:t>Teck</a:t>
            </a:r>
            <a:r>
              <a:rPr lang="en-CA" sz="2400" dirty="0">
                <a:latin typeface="Times New Roman" pitchFamily="18" charset="0"/>
                <a:cs typeface="Times New Roman" pitchFamily="18" charset="0"/>
              </a:rPr>
              <a:t> purchased the </a:t>
            </a:r>
            <a:r>
              <a:rPr lang="en-CA" sz="2400" dirty="0" err="1">
                <a:latin typeface="Times New Roman" pitchFamily="18" charset="0"/>
                <a:cs typeface="Times New Roman" pitchFamily="18" charset="0"/>
              </a:rPr>
              <a:t>Beaverdell</a:t>
            </a:r>
            <a:r>
              <a:rPr lang="en-CA" sz="2400" dirty="0">
                <a:latin typeface="Times New Roman" pitchFamily="18" charset="0"/>
                <a:cs typeface="Times New Roman" pitchFamily="18" charset="0"/>
              </a:rPr>
              <a:t> mine in 1969. This silver mine was first explored in 1898 and was in production until 1991.</a:t>
            </a:r>
            <a:endParaRPr lang="en-GB" sz="2400" dirty="0" smtClean="0">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519" y="218964"/>
            <a:ext cx="2252481" cy="1224136"/>
          </a:xfrm>
          <a:prstGeom prst="rect">
            <a:avLst/>
          </a:prstGeom>
        </p:spPr>
      </p:pic>
    </p:spTree>
    <p:extLst>
      <p:ext uri="{BB962C8B-B14F-4D97-AF65-F5344CB8AC3E}">
        <p14:creationId xmlns:p14="http://schemas.microsoft.com/office/powerpoint/2010/main" val="479117075"/>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980728"/>
            <a:ext cx="5729808" cy="701040"/>
          </a:xfrm>
        </p:spPr>
        <p:txBody>
          <a:bodyPr>
            <a:normAutofit fontScale="90000"/>
          </a:bodyPr>
          <a:lstStyle/>
          <a:p>
            <a:r>
              <a:rPr lang="en-GB" dirty="0" smtClean="0"/>
              <a:t>Business Model : Diversified mining</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2060848"/>
            <a:ext cx="6972300" cy="4524375"/>
          </a:xfrm>
        </p:spPr>
      </p:pic>
    </p:spTree>
    <p:extLst>
      <p:ext uri="{BB962C8B-B14F-4D97-AF65-F5344CB8AC3E}">
        <p14:creationId xmlns:p14="http://schemas.microsoft.com/office/powerpoint/2010/main" val="4115368917"/>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74638"/>
            <a:ext cx="7467600" cy="1143000"/>
          </a:xfrm>
        </p:spPr>
        <p:txBody>
          <a:bodyPr/>
          <a:lstStyle/>
          <a:p>
            <a:pPr algn="ctr"/>
            <a:r>
              <a:rPr lang="en-US" dirty="0" smtClean="0"/>
              <a:t>Current </a:t>
            </a:r>
            <a:r>
              <a:rPr lang="en-US" dirty="0"/>
              <a:t>B</a:t>
            </a:r>
            <a:r>
              <a:rPr lang="en-US" dirty="0" smtClean="0"/>
              <a:t>usiness </a:t>
            </a:r>
            <a:r>
              <a:rPr lang="en-US" dirty="0"/>
              <a:t>S</a:t>
            </a:r>
            <a:r>
              <a:rPr lang="en-US" dirty="0" smtClean="0"/>
              <a:t>ectors</a:t>
            </a:r>
            <a:endParaRPr lang="en-US" dirty="0"/>
          </a:p>
        </p:txBody>
      </p:sp>
      <p:sp>
        <p:nvSpPr>
          <p:cNvPr id="3" name="Content Placeholder 2"/>
          <p:cNvSpPr>
            <a:spLocks noGrp="1"/>
          </p:cNvSpPr>
          <p:nvPr>
            <p:ph idx="1"/>
          </p:nvPr>
        </p:nvSpPr>
        <p:spPr>
          <a:xfrm>
            <a:off x="395536" y="1628800"/>
            <a:ext cx="3682752" cy="4525963"/>
          </a:xfrm>
        </p:spPr>
        <p:txBody>
          <a:bodyPr>
            <a:normAutofit/>
          </a:bodyPr>
          <a:lstStyle/>
          <a:p>
            <a:r>
              <a:rPr lang="en-US" sz="2000" b="1" dirty="0"/>
              <a:t>Coal: </a:t>
            </a:r>
            <a:r>
              <a:rPr lang="en-US" sz="2000" dirty="0"/>
              <a:t>As the world’s second largest seaborne exporter of steelmaking coal, grow our participation in this market through our existing resource base, in accordance with the demand of the global steel industry. On average, the reserve life of our six mines is 25 years, with significant resources beyond that. </a:t>
            </a:r>
          </a:p>
        </p:txBody>
      </p:sp>
      <p:pic>
        <p:nvPicPr>
          <p:cNvPr id="2050" name="Picture 2" descr="C:\Users\yla106\Desktop\ces_im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412776"/>
            <a:ext cx="3816424"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37249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p:txBody>
          <a:bodyPr>
            <a:normAutofit fontScale="70000" lnSpcReduction="20000"/>
          </a:bodyPr>
          <a:lstStyle/>
          <a:p>
            <a:r>
              <a:rPr lang="en-US" b="1" dirty="0"/>
              <a:t>Copper:</a:t>
            </a:r>
            <a:r>
              <a:rPr lang="en-US" dirty="0"/>
              <a:t> As a significant copper producer, continue to grow our copper business by optimizing production potential at our existing five mines , develop our extensive portfolio of potentially long-life copper resources and discover new resources in our extensive and highly prospective property portfolio. </a:t>
            </a:r>
          </a:p>
          <a:p>
            <a:r>
              <a:rPr lang="en-US" b="1" dirty="0"/>
              <a:t>Zinc: </a:t>
            </a:r>
            <a:r>
              <a:rPr lang="en-US" dirty="0"/>
              <a:t>As the third largest miner of zinc in the world, secure and improve the value of our long life assets in this business by supporting market growth initiatives. </a:t>
            </a:r>
          </a:p>
          <a:p>
            <a:r>
              <a:rPr lang="en-US" b="1" dirty="0"/>
              <a:t>Gold: </a:t>
            </a:r>
            <a:r>
              <a:rPr lang="en-US" dirty="0"/>
              <a:t>Explore, find, and develop gold resources through our targeted exploration activity in secure jurisdictions, and capture the value accorded to gold properties through periodic divestitures into an opportune gold market. </a:t>
            </a:r>
          </a:p>
          <a:p>
            <a:r>
              <a:rPr lang="en-US" b="1" dirty="0"/>
              <a:t>Energy:</a:t>
            </a:r>
            <a:r>
              <a:rPr lang="en-US" dirty="0"/>
              <a:t> Develop our extensive oil sands resource base into multi-generation oil production.</a:t>
            </a:r>
          </a:p>
          <a:p>
            <a:endParaRPr lang="en-US" dirty="0"/>
          </a:p>
          <a:p>
            <a:endParaRPr lang="en-US" dirty="0"/>
          </a:p>
        </p:txBody>
      </p:sp>
    </p:spTree>
    <p:extLst>
      <p:ext uri="{BB962C8B-B14F-4D97-AF65-F5344CB8AC3E}">
        <p14:creationId xmlns:p14="http://schemas.microsoft.com/office/powerpoint/2010/main" val="2897104081"/>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6808" y="274638"/>
            <a:ext cx="7467600" cy="1143000"/>
          </a:xfrm>
        </p:spPr>
        <p:txBody>
          <a:bodyPr/>
          <a:lstStyle/>
          <a:p>
            <a:pPr algn="ctr"/>
            <a:r>
              <a:rPr lang="en-CA" dirty="0" smtClean="0"/>
              <a:t>Coal Operations</a:t>
            </a:r>
            <a:endParaRPr lang="en-US" dirty="0"/>
          </a:p>
        </p:txBody>
      </p:sp>
      <p:sp>
        <p:nvSpPr>
          <p:cNvPr id="2" name="Content Placeholder 1"/>
          <p:cNvSpPr>
            <a:spLocks noGrp="1"/>
          </p:cNvSpPr>
          <p:nvPr>
            <p:ph idx="1"/>
          </p:nvPr>
        </p:nvSpPr>
        <p:spPr>
          <a:xfrm>
            <a:off x="457200" y="1600200"/>
            <a:ext cx="3970784" cy="4525963"/>
          </a:xfrm>
        </p:spPr>
        <p:txBody>
          <a:bodyPr>
            <a:normAutofit fontScale="70000" lnSpcReduction="20000"/>
          </a:bodyPr>
          <a:lstStyle/>
          <a:p>
            <a:r>
              <a:rPr lang="en-US" b="1" dirty="0" err="1"/>
              <a:t>Quintette</a:t>
            </a:r>
            <a:r>
              <a:rPr lang="en-US" b="1" dirty="0"/>
              <a:t> </a:t>
            </a:r>
            <a:r>
              <a:rPr lang="en-US" b="1" dirty="0" smtClean="0"/>
              <a:t>Project </a:t>
            </a:r>
          </a:p>
          <a:p>
            <a:pPr marL="342900" indent="-342900" algn="just">
              <a:buFont typeface="Arial" pitchFamily="34" charset="0"/>
              <a:buChar char="•"/>
            </a:pPr>
            <a:r>
              <a:rPr lang="en-CA" dirty="0" err="1" smtClean="0"/>
              <a:t>Quintette</a:t>
            </a:r>
            <a:r>
              <a:rPr lang="en-CA" dirty="0" smtClean="0"/>
              <a:t> </a:t>
            </a:r>
            <a:r>
              <a:rPr lang="en-CA" dirty="0"/>
              <a:t>mine in northeast British Columbia (B.C.) has been closed since 2000</a:t>
            </a:r>
            <a:r>
              <a:rPr lang="en-CA" dirty="0" smtClean="0"/>
              <a:t>. A feasibility study to reopen the mine </a:t>
            </a:r>
            <a:r>
              <a:rPr lang="en-CA" dirty="0"/>
              <a:t>was initiated in 2010. Long-lead equipment items, including trucks, shovels and drills have been ordered; preliminary on-site work has commenced; and stakeholder consultation and permitting processes are ongoing. </a:t>
            </a:r>
            <a:r>
              <a:rPr lang="en-CA" dirty="0" smtClean="0"/>
              <a:t>The </a:t>
            </a:r>
            <a:r>
              <a:rPr lang="en-CA" dirty="0"/>
              <a:t>mine could be in production in the second half of 2013.</a:t>
            </a:r>
            <a:endParaRPr lang="en-US" b="1" dirty="0"/>
          </a:p>
          <a:p>
            <a:pPr algn="l"/>
            <a:endParaRPr lang="en-CA"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1700808"/>
            <a:ext cx="3996952" cy="4032448"/>
          </a:xfrm>
          <a:prstGeom prst="rect">
            <a:avLst/>
          </a:prstGeom>
        </p:spPr>
      </p:pic>
    </p:spTree>
    <p:extLst>
      <p:ext uri="{BB962C8B-B14F-4D97-AF65-F5344CB8AC3E}">
        <p14:creationId xmlns:p14="http://schemas.microsoft.com/office/powerpoint/2010/main" val="412975852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CA" dirty="0" smtClean="0"/>
              <a:t>Zinc Operations</a:t>
            </a:r>
            <a:endParaRPr lang="en-US" dirty="0"/>
          </a:p>
        </p:txBody>
      </p:sp>
      <p:sp>
        <p:nvSpPr>
          <p:cNvPr id="2" name="Content Placeholder 1"/>
          <p:cNvSpPr>
            <a:spLocks noGrp="1"/>
          </p:cNvSpPr>
          <p:nvPr>
            <p:ph sz="half" idx="2"/>
          </p:nvPr>
        </p:nvSpPr>
        <p:spPr>
          <a:xfrm>
            <a:off x="395536" y="1340768"/>
            <a:ext cx="4040188" cy="3951288"/>
          </a:xfrm>
        </p:spPr>
        <p:txBody>
          <a:bodyPr>
            <a:normAutofit/>
          </a:bodyPr>
          <a:lstStyle/>
          <a:p>
            <a:pPr marL="342900" indent="-342900" algn="l">
              <a:buFont typeface="Arial" pitchFamily="34" charset="0"/>
              <a:buChar char="•"/>
            </a:pPr>
            <a:r>
              <a:rPr lang="en-US" b="1" dirty="0"/>
              <a:t>Red </a:t>
            </a:r>
            <a:r>
              <a:rPr lang="en-US" b="1" dirty="0" smtClean="0"/>
              <a:t>Dog</a:t>
            </a:r>
          </a:p>
          <a:p>
            <a:r>
              <a:rPr lang="en-CA" dirty="0">
                <a:latin typeface="Calibri" pitchFamily="34" charset="0"/>
                <a:cs typeface="Calibri" pitchFamily="34" charset="0"/>
              </a:rPr>
              <a:t>Red Dog is located in northwest Alaska and is one of the world’s largest zinc mines</a:t>
            </a:r>
            <a:endParaRPr lang="en-US" b="1" dirty="0" smtClean="0"/>
          </a:p>
        </p:txBody>
      </p:sp>
      <p:sp>
        <p:nvSpPr>
          <p:cNvPr id="8" name="Content Placeholder 7"/>
          <p:cNvSpPr>
            <a:spLocks noGrp="1"/>
          </p:cNvSpPr>
          <p:nvPr>
            <p:ph sz="quarter" idx="4"/>
          </p:nvPr>
        </p:nvSpPr>
        <p:spPr>
          <a:xfrm>
            <a:off x="4644008" y="1412776"/>
            <a:ext cx="4041775" cy="3951288"/>
          </a:xfrm>
        </p:spPr>
        <p:txBody>
          <a:bodyPr/>
          <a:lstStyle/>
          <a:p>
            <a:r>
              <a:rPr lang="en-CA" b="1" dirty="0" smtClean="0"/>
              <a:t>Trail Operation</a:t>
            </a:r>
          </a:p>
          <a:p>
            <a:r>
              <a:rPr lang="en-CA" dirty="0"/>
              <a:t>Trail Operations in B.C. is one of the world’s largest fully integrated zinc and lead smelting and refining complexes</a:t>
            </a:r>
            <a:endParaRPr lang="en-CA" b="1" dirty="0" smtClean="0"/>
          </a:p>
          <a:p>
            <a:endParaRPr lang="en-CA" b="1" dirty="0" smtClean="0"/>
          </a:p>
          <a:p>
            <a:endParaRPr lang="en-CA"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501008"/>
            <a:ext cx="4361284" cy="2664296"/>
          </a:xfrm>
          <a:prstGeom prst="rect">
            <a:avLst/>
          </a:prstGeom>
        </p:spPr>
      </p:pic>
      <p:pic>
        <p:nvPicPr>
          <p:cNvPr id="10" name="Content Placeholder 3"/>
          <p:cNvPicPr>
            <a:picLocks noChangeAspect="1"/>
          </p:cNvPicPr>
          <p:nvPr/>
        </p:nvPicPr>
        <p:blipFill>
          <a:blip r:embed="rId4">
            <a:extLst>
              <a:ext uri="{28A0092B-C50C-407E-A947-70E740481C1C}">
                <a14:useLocalDpi xmlns:a14="http://schemas.microsoft.com/office/drawing/2010/main" val="0"/>
              </a:ext>
            </a:extLst>
          </a:blip>
          <a:srcRect t="4527" b="4527"/>
          <a:stretch>
            <a:fillRect/>
          </a:stretch>
        </p:blipFill>
        <p:spPr>
          <a:xfrm>
            <a:off x="4716016" y="3861048"/>
            <a:ext cx="4241853" cy="2476872"/>
          </a:xfrm>
          <a:prstGeom prst="rect">
            <a:avLst/>
          </a:prstGeom>
        </p:spPr>
      </p:pic>
    </p:spTree>
    <p:extLst>
      <p:ext uri="{BB962C8B-B14F-4D97-AF65-F5344CB8AC3E}">
        <p14:creationId xmlns:p14="http://schemas.microsoft.com/office/powerpoint/2010/main" val="27234944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260648"/>
            <a:ext cx="7467600" cy="1143000"/>
          </a:xfrm>
        </p:spPr>
        <p:txBody>
          <a:bodyPr>
            <a:normAutofit/>
          </a:bodyPr>
          <a:lstStyle/>
          <a:p>
            <a:pPr algn="ctr"/>
            <a:r>
              <a:rPr lang="en-US" altLang="zh-CN" sz="4000" dirty="0" smtClean="0"/>
              <a:t>Regulation</a:t>
            </a:r>
            <a:endParaRPr lang="zh-CN" altLang="en-US" sz="4000" dirty="0"/>
          </a:p>
        </p:txBody>
      </p:sp>
      <p:sp>
        <p:nvSpPr>
          <p:cNvPr id="3" name="内容占位符 2"/>
          <p:cNvSpPr>
            <a:spLocks noGrp="1"/>
          </p:cNvSpPr>
          <p:nvPr>
            <p:ph idx="1"/>
          </p:nvPr>
        </p:nvSpPr>
        <p:spPr>
          <a:xfrm>
            <a:off x="560784" y="1600200"/>
            <a:ext cx="7467600" cy="4525963"/>
          </a:xfrm>
        </p:spPr>
        <p:txBody>
          <a:bodyPr/>
          <a:lstStyle/>
          <a:p>
            <a:pPr>
              <a:lnSpc>
                <a:spcPct val="200000"/>
              </a:lnSpc>
            </a:pPr>
            <a:r>
              <a:rPr lang="en-US" altLang="zh-CN" sz="2400" dirty="0" smtClean="0"/>
              <a:t>Northwest </a:t>
            </a:r>
            <a:r>
              <a:rPr lang="en-US" altLang="zh-CN" sz="2400" dirty="0"/>
              <a:t>Territories and Nunavut Mining </a:t>
            </a:r>
            <a:r>
              <a:rPr lang="en-US" altLang="zh-CN" sz="2400" dirty="0" smtClean="0"/>
              <a:t>Regulations</a:t>
            </a:r>
          </a:p>
          <a:p>
            <a:pPr>
              <a:lnSpc>
                <a:spcPct val="200000"/>
              </a:lnSpc>
            </a:pPr>
            <a:r>
              <a:rPr lang="en-US" altLang="zh-CN" sz="2400" dirty="0"/>
              <a:t>Territorial Coal </a:t>
            </a:r>
            <a:r>
              <a:rPr lang="en-US" altLang="zh-CN" sz="2400" dirty="0" smtClean="0"/>
              <a:t>Regulations</a:t>
            </a:r>
          </a:p>
          <a:p>
            <a:pPr>
              <a:lnSpc>
                <a:spcPct val="200000"/>
              </a:lnSpc>
            </a:pPr>
            <a:r>
              <a:rPr lang="en-US" altLang="zh-CN" sz="2400" dirty="0"/>
              <a:t>Territorial Quarry Regulations</a:t>
            </a:r>
            <a:endParaRPr lang="en-US" altLang="zh-CN" sz="2400" dirty="0" smtClean="0"/>
          </a:p>
          <a:p>
            <a:endParaRPr lang="en-US" altLang="zh-CN" sz="2400" b="1" dirty="0" smtClean="0"/>
          </a:p>
          <a:p>
            <a:endParaRPr lang="en-US" altLang="zh-CN" sz="2400" b="1" dirty="0" smtClean="0"/>
          </a:p>
          <a:p>
            <a:endParaRPr lang="zh-CN" altLang="en-US" sz="2400" dirty="0"/>
          </a:p>
        </p:txBody>
      </p:sp>
    </p:spTree>
    <p:extLst>
      <p:ext uri="{BB962C8B-B14F-4D97-AF65-F5344CB8AC3E}">
        <p14:creationId xmlns:p14="http://schemas.microsoft.com/office/powerpoint/2010/main" val="380261163"/>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3568" y="404664"/>
            <a:ext cx="7848872" cy="1080120"/>
          </a:xfrm>
        </p:spPr>
        <p:txBody>
          <a:bodyPr>
            <a:normAutofit fontScale="90000"/>
          </a:bodyPr>
          <a:lstStyle/>
          <a:p>
            <a:pPr algn="ctr"/>
            <a:r>
              <a:rPr lang="en-CA" dirty="0" smtClean="0"/>
              <a:t>Expected Share from Operations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2776"/>
            <a:ext cx="9108504" cy="5077986"/>
          </a:xfrm>
        </p:spPr>
      </p:pic>
    </p:spTree>
    <p:extLst>
      <p:ext uri="{BB962C8B-B14F-4D97-AF65-F5344CB8AC3E}">
        <p14:creationId xmlns:p14="http://schemas.microsoft.com/office/powerpoint/2010/main" val="130010256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5576" y="188640"/>
            <a:ext cx="7560840" cy="917064"/>
          </a:xfrm>
        </p:spPr>
        <p:txBody>
          <a:bodyPr>
            <a:normAutofit/>
          </a:bodyPr>
          <a:lstStyle/>
          <a:p>
            <a:pPr algn="ctr"/>
            <a:r>
              <a:rPr lang="en-CA" dirty="0" smtClean="0"/>
              <a:t>Mines and Refineries of </a:t>
            </a:r>
            <a:r>
              <a:rPr lang="en-CA" dirty="0" err="1"/>
              <a:t>T</a:t>
            </a:r>
            <a:r>
              <a:rPr lang="en-CA" dirty="0" err="1" smtClean="0"/>
              <a:t>eck</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42384933"/>
              </p:ext>
            </p:extLst>
          </p:nvPr>
        </p:nvGraphicFramePr>
        <p:xfrm>
          <a:off x="323528" y="1340770"/>
          <a:ext cx="8496944" cy="5256581"/>
        </p:xfrm>
        <a:graphic>
          <a:graphicData uri="http://schemas.openxmlformats.org/drawingml/2006/table">
            <a:tbl>
              <a:tblPr/>
              <a:tblGrid>
                <a:gridCol w="2278384"/>
                <a:gridCol w="2124291"/>
                <a:gridCol w="2278384"/>
                <a:gridCol w="1815885"/>
              </a:tblGrid>
              <a:tr h="334953">
                <a:tc gridSpan="2">
                  <a:txBody>
                    <a:bodyPr/>
                    <a:lstStyle/>
                    <a:p>
                      <a:r>
                        <a:rPr lang="en-US" sz="1400" b="1" dirty="0" err="1">
                          <a:effectLst/>
                          <a:latin typeface="Arial"/>
                        </a:rPr>
                        <a:t>Teck</a:t>
                      </a:r>
                      <a:r>
                        <a:rPr lang="en-US" sz="1400" b="1" dirty="0">
                          <a:effectLst/>
                          <a:latin typeface="Arial"/>
                        </a:rPr>
                        <a:t> Corporation</a:t>
                      </a:r>
                      <a:endParaRPr lang="en-US" sz="1400" dirty="0">
                        <a:effectLst/>
                        <a:latin typeface="Arial"/>
                      </a:endParaRPr>
                    </a:p>
                  </a:txBody>
                  <a:tcPr marL="71703" marR="71703" marT="14938" marB="29876" anchor="ctr">
                    <a:lnL>
                      <a:noFill/>
                    </a:lnL>
                    <a:lnR>
                      <a:noFill/>
                    </a:lnR>
                    <a:lnT>
                      <a:noFill/>
                    </a:lnT>
                    <a:lnB w="9525" cap="flat" cmpd="sng" algn="ctr">
                      <a:solidFill>
                        <a:srgbClr val="A9A9A9"/>
                      </a:solidFill>
                      <a:prstDash val="solid"/>
                      <a:round/>
                      <a:headEnd type="none" w="med" len="med"/>
                      <a:tailEnd type="none" w="med" len="med"/>
                    </a:lnB>
                  </a:tcPr>
                </a:tc>
                <a:tc hMerge="1">
                  <a:txBody>
                    <a:bodyPr/>
                    <a:lstStyle/>
                    <a:p>
                      <a:endParaRPr lang="en-US"/>
                    </a:p>
                  </a:txBody>
                  <a:tcPr/>
                </a:tc>
                <a:tc gridSpan="2">
                  <a:txBody>
                    <a:bodyPr/>
                    <a:lstStyle/>
                    <a:p>
                      <a:r>
                        <a:rPr lang="en-US" sz="1400" b="1" dirty="0">
                          <a:effectLst/>
                          <a:latin typeface="Arial"/>
                        </a:rPr>
                        <a:t>Cominco Ltd.</a:t>
                      </a:r>
                      <a:endParaRPr lang="en-US" sz="1400" dirty="0">
                        <a:effectLst/>
                        <a:latin typeface="Arial"/>
                      </a:endParaRPr>
                    </a:p>
                  </a:txBody>
                  <a:tcPr marL="71703" marR="71703" marT="14938" marB="29876" anchor="ctr">
                    <a:lnL>
                      <a:noFill/>
                    </a:lnL>
                    <a:lnR>
                      <a:noFill/>
                    </a:lnR>
                    <a:lnT>
                      <a:noFill/>
                    </a:lnT>
                    <a:lnB w="9525" cap="flat" cmpd="sng" algn="ctr">
                      <a:solidFill>
                        <a:srgbClr val="A9A9A9"/>
                      </a:solidFill>
                      <a:prstDash val="solid"/>
                      <a:round/>
                      <a:headEnd type="none" w="med" len="med"/>
                      <a:tailEnd type="none" w="med" len="med"/>
                    </a:lnB>
                  </a:tcPr>
                </a:tc>
                <a:tc hMerge="1">
                  <a:txBody>
                    <a:bodyPr/>
                    <a:lstStyle/>
                    <a:p>
                      <a:endParaRPr lang="en-US"/>
                    </a:p>
                  </a:txBody>
                  <a:tcPr/>
                </a:tc>
              </a:tr>
              <a:tr h="376655">
                <a:tc gridSpan="4">
                  <a:txBody>
                    <a:bodyPr/>
                    <a:lstStyle/>
                    <a:p>
                      <a:pPr fontAlgn="t"/>
                      <a:r>
                        <a:rPr lang="en-US" sz="1400" b="1" dirty="0">
                          <a:solidFill>
                            <a:srgbClr val="000000"/>
                          </a:solidFill>
                          <a:effectLst/>
                          <a:latin typeface="Arial"/>
                        </a:rPr>
                        <a:t>1900 - 1930</a:t>
                      </a:r>
                    </a:p>
                  </a:txBody>
                  <a:tcPr marL="71703" marR="71703" marT="37345" marB="35851">
                    <a:lnL>
                      <a:noFill/>
                    </a:lnL>
                    <a:lnR>
                      <a:noFill/>
                    </a:lnR>
                    <a:lnT w="9525" cap="flat" cmpd="sng" algn="ctr">
                      <a:solidFill>
                        <a:srgbClr val="A9A9A9"/>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648732">
                <a:tc>
                  <a:txBody>
                    <a:bodyPr/>
                    <a:lstStyle/>
                    <a:p>
                      <a:pPr fontAlgn="t"/>
                      <a:r>
                        <a:rPr lang="en-US" sz="1400">
                          <a:effectLst/>
                          <a:latin typeface="Arial"/>
                        </a:rPr>
                        <a:t>Teck-Hughes - gold</a:t>
                      </a:r>
                    </a:p>
                  </a:txBody>
                  <a:tcPr marL="71703" marR="71703" marT="37345" marB="14938">
                    <a:lnL>
                      <a:noFill/>
                    </a:lnL>
                    <a:lnR>
                      <a:noFill/>
                    </a:lnR>
                    <a:lnT>
                      <a:noFill/>
                    </a:lnT>
                    <a:lnB>
                      <a:noFill/>
                    </a:lnB>
                  </a:tcPr>
                </a:tc>
                <a:tc>
                  <a:txBody>
                    <a:bodyPr/>
                    <a:lstStyle/>
                    <a:p>
                      <a:pPr fontAlgn="t"/>
                      <a:r>
                        <a:rPr lang="en-US" sz="1400">
                          <a:effectLst/>
                          <a:latin typeface="Arial"/>
                        </a:rPr>
                        <a:t>1915-1965</a:t>
                      </a:r>
                    </a:p>
                  </a:txBody>
                  <a:tcPr marL="71703" marR="71703" marT="37345" marB="35851">
                    <a:lnL>
                      <a:noFill/>
                    </a:lnL>
                    <a:lnR>
                      <a:noFill/>
                    </a:lnR>
                    <a:lnT>
                      <a:noFill/>
                    </a:lnT>
                    <a:lnB>
                      <a:noFill/>
                    </a:lnB>
                  </a:tcPr>
                </a:tc>
                <a:tc>
                  <a:txBody>
                    <a:bodyPr/>
                    <a:lstStyle/>
                    <a:p>
                      <a:pPr fontAlgn="t"/>
                      <a:r>
                        <a:rPr lang="en-US" sz="1400" dirty="0">
                          <a:effectLst/>
                          <a:latin typeface="Arial"/>
                        </a:rPr>
                        <a:t>Trail - zinc, lead complex</a:t>
                      </a:r>
                    </a:p>
                  </a:txBody>
                  <a:tcPr marL="71703" marR="71703" marT="37345" marB="35851">
                    <a:lnL>
                      <a:noFill/>
                    </a:lnL>
                    <a:lnR>
                      <a:noFill/>
                    </a:lnR>
                    <a:lnT>
                      <a:noFill/>
                    </a:lnT>
                    <a:lnB>
                      <a:noFill/>
                    </a:lnB>
                  </a:tcPr>
                </a:tc>
                <a:tc>
                  <a:txBody>
                    <a:bodyPr/>
                    <a:lstStyle/>
                    <a:p>
                      <a:pPr fontAlgn="t"/>
                      <a:r>
                        <a:rPr lang="en-US" sz="1400" dirty="0">
                          <a:effectLst/>
                          <a:latin typeface="Arial"/>
                        </a:rPr>
                        <a:t>1902-</a:t>
                      </a:r>
                    </a:p>
                  </a:txBody>
                  <a:tcPr marL="71703" marR="71703" marT="37345" marB="35851">
                    <a:lnL>
                      <a:noFill/>
                    </a:lnL>
                    <a:lnR>
                      <a:noFill/>
                    </a:lnR>
                    <a:lnT>
                      <a:noFill/>
                    </a:lnT>
                    <a:lnB>
                      <a:noFill/>
                    </a:lnB>
                  </a:tcPr>
                </a:tc>
              </a:tr>
              <a:tr h="927859">
                <a:tc>
                  <a:txBody>
                    <a:bodyPr/>
                    <a:lstStyle/>
                    <a:p>
                      <a:pPr fontAlgn="t"/>
                      <a:r>
                        <a:rPr lang="en-US" sz="1400">
                          <a:effectLst/>
                          <a:latin typeface="Arial"/>
                        </a:rPr>
                        <a:t>Yukon Consolidated Gold</a:t>
                      </a:r>
                    </a:p>
                  </a:txBody>
                  <a:tcPr marL="71703" marR="71703" marT="37345" marB="37345">
                    <a:lnL>
                      <a:noFill/>
                    </a:lnL>
                    <a:lnR>
                      <a:noFill/>
                    </a:lnR>
                    <a:lnT>
                      <a:noFill/>
                    </a:lnT>
                    <a:lnB w="9525" cap="flat" cmpd="sng" algn="ctr">
                      <a:solidFill>
                        <a:srgbClr val="E1E1E1"/>
                      </a:solidFill>
                      <a:prstDash val="solid"/>
                      <a:round/>
                      <a:headEnd type="none" w="med" len="med"/>
                      <a:tailEnd type="none" w="med" len="med"/>
                    </a:lnB>
                  </a:tcPr>
                </a:tc>
                <a:tc>
                  <a:txBody>
                    <a:bodyPr/>
                    <a:lstStyle/>
                    <a:p>
                      <a:pPr fontAlgn="t"/>
                      <a:r>
                        <a:rPr lang="en-US" sz="1400" dirty="0">
                          <a:effectLst/>
                          <a:latin typeface="Arial"/>
                        </a:rPr>
                        <a:t>1923-1966</a:t>
                      </a:r>
                    </a:p>
                  </a:txBody>
                  <a:tcPr marL="71703" marR="71703" marT="37345" marB="37345">
                    <a:lnL>
                      <a:noFill/>
                    </a:lnL>
                    <a:lnR>
                      <a:noFill/>
                    </a:lnR>
                    <a:lnT>
                      <a:noFill/>
                    </a:lnT>
                    <a:lnB w="9525" cap="flat" cmpd="sng" algn="ctr">
                      <a:solidFill>
                        <a:srgbClr val="E1E1E1"/>
                      </a:solidFill>
                      <a:prstDash val="solid"/>
                      <a:round/>
                      <a:headEnd type="none" w="med" len="med"/>
                      <a:tailEnd type="none" w="med" len="med"/>
                    </a:lnB>
                  </a:tcPr>
                </a:tc>
                <a:tc>
                  <a:txBody>
                    <a:bodyPr/>
                    <a:lstStyle/>
                    <a:p>
                      <a:pPr fontAlgn="t"/>
                      <a:r>
                        <a:rPr lang="en-US" sz="1400">
                          <a:effectLst/>
                          <a:latin typeface="Arial"/>
                        </a:rPr>
                        <a:t>Sulllivan - zinc, lead</a:t>
                      </a:r>
                    </a:p>
                  </a:txBody>
                  <a:tcPr marL="71703" marR="71703" marT="37345" marB="37345">
                    <a:lnL>
                      <a:noFill/>
                    </a:lnL>
                    <a:lnR>
                      <a:noFill/>
                    </a:lnR>
                    <a:lnT>
                      <a:noFill/>
                    </a:lnT>
                    <a:lnB w="9525" cap="flat" cmpd="sng" algn="ctr">
                      <a:solidFill>
                        <a:srgbClr val="E1E1E1"/>
                      </a:solidFill>
                      <a:prstDash val="solid"/>
                      <a:round/>
                      <a:headEnd type="none" w="med" len="med"/>
                      <a:tailEnd type="none" w="med" len="med"/>
                    </a:lnB>
                  </a:tcPr>
                </a:tc>
                <a:tc>
                  <a:txBody>
                    <a:bodyPr/>
                    <a:lstStyle/>
                    <a:p>
                      <a:pPr fontAlgn="t"/>
                      <a:r>
                        <a:rPr lang="en-US" sz="1400" dirty="0">
                          <a:effectLst/>
                          <a:latin typeface="Arial"/>
                        </a:rPr>
                        <a:t>1909-2001</a:t>
                      </a:r>
                    </a:p>
                  </a:txBody>
                  <a:tcPr marL="71703" marR="71703" marT="37345" marB="37345">
                    <a:lnL>
                      <a:noFill/>
                    </a:lnL>
                    <a:lnR>
                      <a:noFill/>
                    </a:lnR>
                    <a:lnT>
                      <a:noFill/>
                    </a:lnT>
                    <a:lnB w="9525" cap="flat" cmpd="sng" algn="ctr">
                      <a:solidFill>
                        <a:srgbClr val="E1E1E1"/>
                      </a:solidFill>
                      <a:prstDash val="solid"/>
                      <a:round/>
                      <a:headEnd type="none" w="med" len="med"/>
                      <a:tailEnd type="none" w="med" len="med"/>
                    </a:lnB>
                  </a:tcPr>
                </a:tc>
              </a:tr>
              <a:tr h="371529">
                <a:tc gridSpan="4">
                  <a:txBody>
                    <a:bodyPr/>
                    <a:lstStyle/>
                    <a:p>
                      <a:pPr fontAlgn="t"/>
                      <a:r>
                        <a:rPr lang="en-US" sz="1400" b="1">
                          <a:solidFill>
                            <a:srgbClr val="000000"/>
                          </a:solidFill>
                          <a:effectLst/>
                          <a:latin typeface="Arial"/>
                        </a:rPr>
                        <a:t>1931 - 1960</a:t>
                      </a:r>
                    </a:p>
                  </a:txBody>
                  <a:tcPr marL="71703" marR="71703" marT="37345" marB="35851">
                    <a:lnL>
                      <a:noFill/>
                    </a:lnL>
                    <a:lnR>
                      <a:noFill/>
                    </a:lnR>
                    <a:lnT w="9525" cap="flat" cmpd="sng" algn="ctr">
                      <a:solidFill>
                        <a:srgbClr val="E1E1E1"/>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648732">
                <a:tc>
                  <a:txBody>
                    <a:bodyPr/>
                    <a:lstStyle/>
                    <a:p>
                      <a:pPr fontAlgn="t"/>
                      <a:r>
                        <a:rPr lang="en-US" sz="1400">
                          <a:effectLst/>
                          <a:latin typeface="Arial"/>
                        </a:rPr>
                        <a:t>Lamaque - gold</a:t>
                      </a:r>
                    </a:p>
                  </a:txBody>
                  <a:tcPr marL="71703" marR="71703" marT="37345" marB="14938">
                    <a:lnL>
                      <a:noFill/>
                    </a:lnL>
                    <a:lnR>
                      <a:noFill/>
                    </a:lnR>
                    <a:lnT>
                      <a:noFill/>
                    </a:lnT>
                    <a:lnB>
                      <a:noFill/>
                    </a:lnB>
                  </a:tcPr>
                </a:tc>
                <a:tc>
                  <a:txBody>
                    <a:bodyPr/>
                    <a:lstStyle/>
                    <a:p>
                      <a:pPr fontAlgn="t"/>
                      <a:r>
                        <a:rPr lang="en-US" sz="1400">
                          <a:effectLst/>
                          <a:latin typeface="Arial"/>
                        </a:rPr>
                        <a:t>1935-1998</a:t>
                      </a:r>
                    </a:p>
                  </a:txBody>
                  <a:tcPr marL="71703" marR="71703" marT="37345" marB="35851">
                    <a:lnL>
                      <a:noFill/>
                    </a:lnL>
                    <a:lnR>
                      <a:noFill/>
                    </a:lnR>
                    <a:lnT>
                      <a:noFill/>
                    </a:lnT>
                    <a:lnB>
                      <a:noFill/>
                    </a:lnB>
                  </a:tcPr>
                </a:tc>
                <a:tc>
                  <a:txBody>
                    <a:bodyPr/>
                    <a:lstStyle/>
                    <a:p>
                      <a:pPr fontAlgn="t"/>
                      <a:r>
                        <a:rPr lang="en-US" sz="1400">
                          <a:effectLst/>
                          <a:latin typeface="Arial"/>
                        </a:rPr>
                        <a:t>Con - gold</a:t>
                      </a:r>
                    </a:p>
                  </a:txBody>
                  <a:tcPr marL="71703" marR="71703" marT="37345" marB="35851">
                    <a:lnL>
                      <a:noFill/>
                    </a:lnL>
                    <a:lnR>
                      <a:noFill/>
                    </a:lnR>
                    <a:lnT>
                      <a:noFill/>
                    </a:lnT>
                    <a:lnB>
                      <a:noFill/>
                    </a:lnB>
                  </a:tcPr>
                </a:tc>
                <a:tc>
                  <a:txBody>
                    <a:bodyPr/>
                    <a:lstStyle/>
                    <a:p>
                      <a:pPr fontAlgn="t"/>
                      <a:r>
                        <a:rPr lang="en-US" sz="1400" dirty="0">
                          <a:effectLst/>
                          <a:latin typeface="Arial"/>
                        </a:rPr>
                        <a:t>1938-1986 </a:t>
                      </a:r>
                      <a:r>
                        <a:rPr lang="en-US" sz="1400" baseline="30000" dirty="0">
                          <a:effectLst/>
                          <a:latin typeface="Arial"/>
                        </a:rPr>
                        <a:t>(2)</a:t>
                      </a:r>
                      <a:endParaRPr lang="en-US" sz="1400" dirty="0">
                        <a:effectLst/>
                        <a:latin typeface="Arial"/>
                      </a:endParaRPr>
                    </a:p>
                  </a:txBody>
                  <a:tcPr marL="71703" marR="71703" marT="37345" marB="35851">
                    <a:lnL>
                      <a:noFill/>
                    </a:lnL>
                    <a:lnR>
                      <a:noFill/>
                    </a:lnR>
                    <a:lnT>
                      <a:noFill/>
                    </a:lnT>
                    <a:lnB>
                      <a:noFill/>
                    </a:lnB>
                  </a:tcPr>
                </a:tc>
              </a:tr>
              <a:tr h="648732">
                <a:tc>
                  <a:txBody>
                    <a:bodyPr/>
                    <a:lstStyle/>
                    <a:p>
                      <a:pPr fontAlgn="t"/>
                      <a:r>
                        <a:rPr lang="en-US" sz="1400">
                          <a:effectLst/>
                          <a:latin typeface="Arial"/>
                        </a:rPr>
                        <a:t>Pickle Crow - gold</a:t>
                      </a:r>
                    </a:p>
                  </a:txBody>
                  <a:tcPr marL="71703" marR="71703" marT="37345" marB="14938">
                    <a:lnL>
                      <a:noFill/>
                    </a:lnL>
                    <a:lnR>
                      <a:noFill/>
                    </a:lnR>
                    <a:lnT>
                      <a:noFill/>
                    </a:lnT>
                    <a:lnB>
                      <a:noFill/>
                    </a:lnB>
                  </a:tcPr>
                </a:tc>
                <a:tc>
                  <a:txBody>
                    <a:bodyPr/>
                    <a:lstStyle/>
                    <a:p>
                      <a:pPr fontAlgn="t"/>
                      <a:r>
                        <a:rPr lang="en-US" sz="1400">
                          <a:effectLst/>
                          <a:latin typeface="Arial"/>
                        </a:rPr>
                        <a:t>1935-1966</a:t>
                      </a:r>
                    </a:p>
                  </a:txBody>
                  <a:tcPr marL="71703" marR="71703" marT="37345" marB="35851">
                    <a:lnL>
                      <a:noFill/>
                    </a:lnL>
                    <a:lnR>
                      <a:noFill/>
                    </a:lnR>
                    <a:lnT>
                      <a:noFill/>
                    </a:lnT>
                    <a:lnB>
                      <a:noFill/>
                    </a:lnB>
                  </a:tcPr>
                </a:tc>
                <a:tc>
                  <a:txBody>
                    <a:bodyPr/>
                    <a:lstStyle/>
                    <a:p>
                      <a:pPr fontAlgn="t"/>
                      <a:r>
                        <a:rPr lang="en-US" sz="1400">
                          <a:effectLst/>
                          <a:latin typeface="Arial"/>
                        </a:rPr>
                        <a:t>Pinchi Lake - mercury</a:t>
                      </a:r>
                    </a:p>
                  </a:txBody>
                  <a:tcPr marL="71703" marR="71703" marT="37345" marB="35851">
                    <a:lnL>
                      <a:noFill/>
                    </a:lnL>
                    <a:lnR>
                      <a:noFill/>
                    </a:lnR>
                    <a:lnT>
                      <a:noFill/>
                    </a:lnT>
                    <a:lnB>
                      <a:noFill/>
                    </a:lnB>
                  </a:tcPr>
                </a:tc>
                <a:tc>
                  <a:txBody>
                    <a:bodyPr/>
                    <a:lstStyle/>
                    <a:p>
                      <a:pPr fontAlgn="t"/>
                      <a:r>
                        <a:rPr lang="en-US" sz="1400">
                          <a:effectLst/>
                          <a:latin typeface="Arial"/>
                        </a:rPr>
                        <a:t>1940-1975</a:t>
                      </a:r>
                    </a:p>
                  </a:txBody>
                  <a:tcPr marL="71703" marR="71703" marT="37345" marB="35851">
                    <a:lnL>
                      <a:noFill/>
                    </a:lnL>
                    <a:lnR>
                      <a:noFill/>
                    </a:lnR>
                    <a:lnT>
                      <a:noFill/>
                    </a:lnT>
                    <a:lnB>
                      <a:noFill/>
                    </a:lnB>
                  </a:tcPr>
                </a:tc>
              </a:tr>
              <a:tr h="648732">
                <a:tc>
                  <a:txBody>
                    <a:bodyPr/>
                    <a:lstStyle/>
                    <a:p>
                      <a:pPr fontAlgn="t"/>
                      <a:r>
                        <a:rPr lang="en-US" sz="1400">
                          <a:effectLst/>
                          <a:latin typeface="Arial"/>
                        </a:rPr>
                        <a:t>Temagami - copper</a:t>
                      </a:r>
                    </a:p>
                  </a:txBody>
                  <a:tcPr marL="71703" marR="71703" marT="37345" marB="14938">
                    <a:lnL>
                      <a:noFill/>
                    </a:lnL>
                    <a:lnR>
                      <a:noFill/>
                    </a:lnR>
                    <a:lnT>
                      <a:noFill/>
                    </a:lnT>
                    <a:lnB>
                      <a:noFill/>
                    </a:lnB>
                  </a:tcPr>
                </a:tc>
                <a:tc>
                  <a:txBody>
                    <a:bodyPr/>
                    <a:lstStyle/>
                    <a:p>
                      <a:pPr fontAlgn="t"/>
                      <a:r>
                        <a:rPr lang="en-US" sz="1400">
                          <a:effectLst/>
                          <a:latin typeface="Arial"/>
                        </a:rPr>
                        <a:t>1956-1972</a:t>
                      </a:r>
                    </a:p>
                  </a:txBody>
                  <a:tcPr marL="71703" marR="71703" marT="37345" marB="35851">
                    <a:lnL>
                      <a:noFill/>
                    </a:lnL>
                    <a:lnR>
                      <a:noFill/>
                    </a:lnR>
                    <a:lnT>
                      <a:noFill/>
                    </a:lnT>
                    <a:lnB>
                      <a:noFill/>
                    </a:lnB>
                  </a:tcPr>
                </a:tc>
                <a:tc>
                  <a:txBody>
                    <a:bodyPr/>
                    <a:lstStyle/>
                    <a:p>
                      <a:pPr fontAlgn="t"/>
                      <a:r>
                        <a:rPr lang="en-US" sz="1400">
                          <a:effectLst/>
                          <a:latin typeface="Arial"/>
                        </a:rPr>
                        <a:t>Bluebell - zinc, lead</a:t>
                      </a:r>
                    </a:p>
                  </a:txBody>
                  <a:tcPr marL="71703" marR="71703" marT="37345" marB="35851">
                    <a:lnL>
                      <a:noFill/>
                    </a:lnL>
                    <a:lnR>
                      <a:noFill/>
                    </a:lnR>
                    <a:lnT>
                      <a:noFill/>
                    </a:lnT>
                    <a:lnB>
                      <a:noFill/>
                    </a:lnB>
                  </a:tcPr>
                </a:tc>
                <a:tc>
                  <a:txBody>
                    <a:bodyPr/>
                    <a:lstStyle/>
                    <a:p>
                      <a:pPr fontAlgn="t"/>
                      <a:r>
                        <a:rPr lang="en-US" sz="1400">
                          <a:effectLst/>
                          <a:latin typeface="Arial"/>
                        </a:rPr>
                        <a:t>1952-1971</a:t>
                      </a:r>
                    </a:p>
                  </a:txBody>
                  <a:tcPr marL="71703" marR="71703" marT="37345" marB="35851">
                    <a:lnL>
                      <a:noFill/>
                    </a:lnL>
                    <a:lnR>
                      <a:noFill/>
                    </a:lnR>
                    <a:lnT>
                      <a:noFill/>
                    </a:lnT>
                    <a:lnB>
                      <a:noFill/>
                    </a:lnB>
                  </a:tcPr>
                </a:tc>
              </a:tr>
              <a:tr h="650657">
                <a:tc>
                  <a:txBody>
                    <a:bodyPr/>
                    <a:lstStyle/>
                    <a:p>
                      <a:pPr fontAlgn="t"/>
                      <a:r>
                        <a:rPr lang="en-US" sz="1400">
                          <a:effectLst/>
                          <a:latin typeface="Arial"/>
                        </a:rPr>
                        <a:t>Mattagami - copper, zinc</a:t>
                      </a:r>
                    </a:p>
                  </a:txBody>
                  <a:tcPr marL="71703" marR="71703" marT="37345" marB="37345">
                    <a:lnL>
                      <a:noFill/>
                    </a:lnL>
                    <a:lnR>
                      <a:noFill/>
                    </a:lnR>
                    <a:lnT>
                      <a:noFill/>
                    </a:lnT>
                    <a:lnB w="9525" cap="flat" cmpd="sng" algn="ctr">
                      <a:solidFill>
                        <a:srgbClr val="E1E1E1"/>
                      </a:solidFill>
                      <a:prstDash val="solid"/>
                      <a:round/>
                      <a:headEnd type="none" w="med" len="med"/>
                      <a:tailEnd type="none" w="med" len="med"/>
                    </a:lnB>
                  </a:tcPr>
                </a:tc>
                <a:tc>
                  <a:txBody>
                    <a:bodyPr/>
                    <a:lstStyle/>
                    <a:p>
                      <a:pPr fontAlgn="t"/>
                      <a:r>
                        <a:rPr lang="en-US" sz="1400">
                          <a:effectLst/>
                          <a:latin typeface="Arial"/>
                        </a:rPr>
                        <a:t>1963-1973 </a:t>
                      </a:r>
                      <a:r>
                        <a:rPr lang="en-US" sz="1400" baseline="30000">
                          <a:effectLst/>
                          <a:latin typeface="Arial"/>
                        </a:rPr>
                        <a:t>(2)</a:t>
                      </a:r>
                      <a:endParaRPr lang="en-US" sz="1400">
                        <a:effectLst/>
                        <a:latin typeface="Arial"/>
                      </a:endParaRPr>
                    </a:p>
                  </a:txBody>
                  <a:tcPr marL="71703" marR="71703" marT="37345" marB="37345">
                    <a:lnL>
                      <a:noFill/>
                    </a:lnL>
                    <a:lnR>
                      <a:noFill/>
                    </a:lnR>
                    <a:lnT>
                      <a:noFill/>
                    </a:lnT>
                    <a:lnB w="9525" cap="flat" cmpd="sng" algn="ctr">
                      <a:solidFill>
                        <a:srgbClr val="E1E1E1"/>
                      </a:solidFill>
                      <a:prstDash val="solid"/>
                      <a:round/>
                      <a:headEnd type="none" w="med" len="med"/>
                      <a:tailEnd type="none" w="med" len="med"/>
                    </a:lnB>
                  </a:tcPr>
                </a:tc>
                <a:tc>
                  <a:txBody>
                    <a:bodyPr/>
                    <a:lstStyle/>
                    <a:p>
                      <a:pPr fontAlgn="t"/>
                      <a:r>
                        <a:rPr lang="en-US" sz="1400">
                          <a:effectLst/>
                          <a:latin typeface="Arial"/>
                        </a:rPr>
                        <a:t>HB - zinc, lead</a:t>
                      </a:r>
                    </a:p>
                  </a:txBody>
                  <a:tcPr marL="71703" marR="71703" marT="37345" marB="37345">
                    <a:lnL>
                      <a:noFill/>
                    </a:lnL>
                    <a:lnR>
                      <a:noFill/>
                    </a:lnR>
                    <a:lnT>
                      <a:noFill/>
                    </a:lnT>
                    <a:lnB w="9525" cap="flat" cmpd="sng" algn="ctr">
                      <a:solidFill>
                        <a:srgbClr val="E1E1E1"/>
                      </a:solidFill>
                      <a:prstDash val="solid"/>
                      <a:round/>
                      <a:headEnd type="none" w="med" len="med"/>
                      <a:tailEnd type="none" w="med" len="med"/>
                    </a:lnB>
                  </a:tcPr>
                </a:tc>
                <a:tc>
                  <a:txBody>
                    <a:bodyPr/>
                    <a:lstStyle/>
                    <a:p>
                      <a:pPr fontAlgn="t"/>
                      <a:r>
                        <a:rPr lang="en-US" sz="1400" dirty="0">
                          <a:effectLst/>
                          <a:latin typeface="Arial"/>
                        </a:rPr>
                        <a:t>1955-1978</a:t>
                      </a:r>
                    </a:p>
                  </a:txBody>
                  <a:tcPr marL="71703" marR="71703" marT="37345" marB="37345">
                    <a:lnL>
                      <a:noFill/>
                    </a:lnL>
                    <a:lnR>
                      <a:noFill/>
                    </a:lnR>
                    <a:lnT>
                      <a:noFill/>
                    </a:lnT>
                    <a:lnB w="9525" cap="flat" cmpd="sng" algn="ctr">
                      <a:solidFill>
                        <a:srgbClr val="E1E1E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99770258"/>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1961-2001</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5788044"/>
              </p:ext>
            </p:extLst>
          </p:nvPr>
        </p:nvGraphicFramePr>
        <p:xfrm>
          <a:off x="251520" y="1340768"/>
          <a:ext cx="8640959" cy="5328594"/>
        </p:xfrm>
        <a:graphic>
          <a:graphicData uri="http://schemas.openxmlformats.org/drawingml/2006/table">
            <a:tbl>
              <a:tblPr/>
              <a:tblGrid>
                <a:gridCol w="2529956"/>
                <a:gridCol w="2358846"/>
                <a:gridCol w="2529956"/>
                <a:gridCol w="1222201"/>
              </a:tblGrid>
              <a:tr h="270138">
                <a:tc gridSpan="4">
                  <a:txBody>
                    <a:bodyPr/>
                    <a:lstStyle/>
                    <a:p>
                      <a:pPr fontAlgn="t"/>
                      <a:r>
                        <a:rPr lang="en-US" sz="1000" b="1" dirty="0">
                          <a:solidFill>
                            <a:srgbClr val="000000"/>
                          </a:solidFill>
                          <a:effectLst/>
                          <a:latin typeface="Arial"/>
                        </a:rPr>
                        <a:t>1961 - 1980</a:t>
                      </a:r>
                    </a:p>
                  </a:txBody>
                  <a:tcPr marL="51380" marR="51380" marT="26761" marB="2569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471694">
                <a:tc>
                  <a:txBody>
                    <a:bodyPr/>
                    <a:lstStyle/>
                    <a:p>
                      <a:pPr fontAlgn="t"/>
                      <a:r>
                        <a:rPr lang="en-US" sz="1000">
                          <a:effectLst/>
                          <a:latin typeface="Arial"/>
                        </a:rPr>
                        <a:t>Silverfields - silver</a:t>
                      </a:r>
                    </a:p>
                  </a:txBody>
                  <a:tcPr marL="51380" marR="51380" marT="26761" marB="10704">
                    <a:lnL>
                      <a:noFill/>
                    </a:lnL>
                    <a:lnR>
                      <a:noFill/>
                    </a:lnR>
                    <a:lnT>
                      <a:noFill/>
                    </a:lnT>
                    <a:lnB>
                      <a:noFill/>
                    </a:lnB>
                  </a:tcPr>
                </a:tc>
                <a:tc>
                  <a:txBody>
                    <a:bodyPr/>
                    <a:lstStyle/>
                    <a:p>
                      <a:pPr fontAlgn="t"/>
                      <a:r>
                        <a:rPr lang="en-US" sz="1000">
                          <a:effectLst/>
                          <a:latin typeface="Arial"/>
                        </a:rPr>
                        <a:t>1965-1983</a:t>
                      </a:r>
                    </a:p>
                  </a:txBody>
                  <a:tcPr marL="51380" marR="51380" marT="26761" marB="25690">
                    <a:lnL>
                      <a:noFill/>
                    </a:lnL>
                    <a:lnR>
                      <a:noFill/>
                    </a:lnR>
                    <a:lnT>
                      <a:noFill/>
                    </a:lnT>
                    <a:lnB>
                      <a:noFill/>
                    </a:lnB>
                  </a:tcPr>
                </a:tc>
                <a:tc>
                  <a:txBody>
                    <a:bodyPr/>
                    <a:lstStyle/>
                    <a:p>
                      <a:pPr fontAlgn="t"/>
                      <a:r>
                        <a:rPr lang="en-US" sz="1000">
                          <a:effectLst/>
                          <a:latin typeface="Arial"/>
                        </a:rPr>
                        <a:t>Pine Point - zinc, lead</a:t>
                      </a:r>
                    </a:p>
                  </a:txBody>
                  <a:tcPr marL="51380" marR="51380" marT="26761" marB="25690">
                    <a:lnL>
                      <a:noFill/>
                    </a:lnL>
                    <a:lnR>
                      <a:noFill/>
                    </a:lnR>
                    <a:lnT>
                      <a:noFill/>
                    </a:lnT>
                    <a:lnB>
                      <a:noFill/>
                    </a:lnB>
                  </a:tcPr>
                </a:tc>
                <a:tc>
                  <a:txBody>
                    <a:bodyPr/>
                    <a:lstStyle/>
                    <a:p>
                      <a:pPr fontAlgn="t"/>
                      <a:r>
                        <a:rPr lang="en-US" sz="1000">
                          <a:effectLst/>
                          <a:latin typeface="Arial"/>
                        </a:rPr>
                        <a:t>1964-1989</a:t>
                      </a:r>
                    </a:p>
                  </a:txBody>
                  <a:tcPr marL="51380" marR="51380" marT="26761" marB="25690">
                    <a:lnL>
                      <a:noFill/>
                    </a:lnL>
                    <a:lnR>
                      <a:noFill/>
                    </a:lnR>
                    <a:lnT>
                      <a:noFill/>
                    </a:lnT>
                    <a:lnB>
                      <a:noFill/>
                    </a:lnB>
                  </a:tcPr>
                </a:tc>
              </a:tr>
              <a:tr h="471694">
                <a:tc>
                  <a:txBody>
                    <a:bodyPr/>
                    <a:lstStyle/>
                    <a:p>
                      <a:pPr fontAlgn="t"/>
                      <a:r>
                        <a:rPr lang="en-US" sz="1000">
                          <a:effectLst/>
                          <a:latin typeface="Arial"/>
                        </a:rPr>
                        <a:t>Tribag - copper</a:t>
                      </a:r>
                    </a:p>
                  </a:txBody>
                  <a:tcPr marL="51380" marR="51380" marT="26761" marB="10704">
                    <a:lnL>
                      <a:noFill/>
                    </a:lnL>
                    <a:lnR>
                      <a:noFill/>
                    </a:lnR>
                    <a:lnT>
                      <a:noFill/>
                    </a:lnT>
                    <a:lnB>
                      <a:noFill/>
                    </a:lnB>
                  </a:tcPr>
                </a:tc>
                <a:tc>
                  <a:txBody>
                    <a:bodyPr/>
                    <a:lstStyle/>
                    <a:p>
                      <a:pPr fontAlgn="t"/>
                      <a:r>
                        <a:rPr lang="en-US" sz="1000">
                          <a:effectLst/>
                          <a:latin typeface="Arial"/>
                        </a:rPr>
                        <a:t>1967-1973 </a:t>
                      </a:r>
                      <a:r>
                        <a:rPr lang="en-US" sz="1000" baseline="30000">
                          <a:effectLst/>
                          <a:latin typeface="Arial"/>
                        </a:rPr>
                        <a:t>(2)</a:t>
                      </a:r>
                      <a:endParaRPr lang="en-US" sz="1000">
                        <a:effectLst/>
                        <a:latin typeface="Arial"/>
                      </a:endParaRPr>
                    </a:p>
                  </a:txBody>
                  <a:tcPr marL="51380" marR="51380" marT="26761" marB="25690">
                    <a:lnL>
                      <a:noFill/>
                    </a:lnL>
                    <a:lnR>
                      <a:noFill/>
                    </a:lnR>
                    <a:lnT>
                      <a:noFill/>
                    </a:lnT>
                    <a:lnB>
                      <a:noFill/>
                    </a:lnB>
                  </a:tcPr>
                </a:tc>
                <a:tc>
                  <a:txBody>
                    <a:bodyPr/>
                    <a:lstStyle/>
                    <a:p>
                      <a:pPr fontAlgn="t"/>
                      <a:r>
                        <a:rPr lang="en-US" sz="1000">
                          <a:effectLst/>
                          <a:latin typeface="Arial"/>
                        </a:rPr>
                        <a:t>Magmont - lead</a:t>
                      </a:r>
                    </a:p>
                  </a:txBody>
                  <a:tcPr marL="51380" marR="51380" marT="26761" marB="25690">
                    <a:lnL>
                      <a:noFill/>
                    </a:lnL>
                    <a:lnR>
                      <a:noFill/>
                    </a:lnR>
                    <a:lnT>
                      <a:noFill/>
                    </a:lnT>
                    <a:lnB>
                      <a:noFill/>
                    </a:lnB>
                  </a:tcPr>
                </a:tc>
                <a:tc>
                  <a:txBody>
                    <a:bodyPr/>
                    <a:lstStyle/>
                    <a:p>
                      <a:pPr fontAlgn="t"/>
                      <a:r>
                        <a:rPr lang="en-US" sz="1000">
                          <a:effectLst/>
                          <a:latin typeface="Arial"/>
                        </a:rPr>
                        <a:t>1968-1994</a:t>
                      </a:r>
                    </a:p>
                  </a:txBody>
                  <a:tcPr marL="51380" marR="51380" marT="26761" marB="25690">
                    <a:lnL>
                      <a:noFill/>
                    </a:lnL>
                    <a:lnR>
                      <a:noFill/>
                    </a:lnR>
                    <a:lnT>
                      <a:noFill/>
                    </a:lnT>
                    <a:lnB>
                      <a:noFill/>
                    </a:lnB>
                  </a:tcPr>
                </a:tc>
              </a:tr>
              <a:tr h="471694">
                <a:tc>
                  <a:txBody>
                    <a:bodyPr/>
                    <a:lstStyle/>
                    <a:p>
                      <a:pPr fontAlgn="t"/>
                      <a:r>
                        <a:rPr lang="en-US" sz="1000">
                          <a:effectLst/>
                          <a:latin typeface="Arial"/>
                        </a:rPr>
                        <a:t>Beaverdell - silver </a:t>
                      </a:r>
                      <a:r>
                        <a:rPr lang="en-US" sz="1000" baseline="30000">
                          <a:effectLst/>
                          <a:latin typeface="Arial"/>
                        </a:rPr>
                        <a:t>(1)</a:t>
                      </a:r>
                      <a:endParaRPr lang="en-US" sz="1000">
                        <a:effectLst/>
                        <a:latin typeface="Arial"/>
                      </a:endParaRPr>
                    </a:p>
                  </a:txBody>
                  <a:tcPr marL="51380" marR="51380" marT="26761" marB="10704">
                    <a:lnL>
                      <a:noFill/>
                    </a:lnL>
                    <a:lnR>
                      <a:noFill/>
                    </a:lnR>
                    <a:lnT>
                      <a:noFill/>
                    </a:lnT>
                    <a:lnB>
                      <a:noFill/>
                    </a:lnB>
                  </a:tcPr>
                </a:tc>
                <a:tc>
                  <a:txBody>
                    <a:bodyPr/>
                    <a:lstStyle/>
                    <a:p>
                      <a:pPr fontAlgn="t"/>
                      <a:r>
                        <a:rPr lang="en-US" sz="1000">
                          <a:effectLst/>
                          <a:latin typeface="Arial"/>
                        </a:rPr>
                        <a:t>1969-1991</a:t>
                      </a:r>
                    </a:p>
                  </a:txBody>
                  <a:tcPr marL="51380" marR="51380" marT="26761" marB="25690">
                    <a:lnL>
                      <a:noFill/>
                    </a:lnL>
                    <a:lnR>
                      <a:noFill/>
                    </a:lnR>
                    <a:lnT>
                      <a:noFill/>
                    </a:lnT>
                    <a:lnB>
                      <a:noFill/>
                    </a:lnB>
                  </a:tcPr>
                </a:tc>
                <a:tc>
                  <a:txBody>
                    <a:bodyPr/>
                    <a:lstStyle/>
                    <a:p>
                      <a:pPr fontAlgn="t"/>
                      <a:r>
                        <a:rPr lang="en-US" sz="1000">
                          <a:effectLst/>
                          <a:latin typeface="Arial"/>
                        </a:rPr>
                        <a:t>Vade - potash</a:t>
                      </a:r>
                    </a:p>
                  </a:txBody>
                  <a:tcPr marL="51380" marR="51380" marT="26761" marB="25690">
                    <a:lnL>
                      <a:noFill/>
                    </a:lnL>
                    <a:lnR>
                      <a:noFill/>
                    </a:lnR>
                    <a:lnT>
                      <a:noFill/>
                    </a:lnT>
                    <a:lnB>
                      <a:noFill/>
                    </a:lnB>
                  </a:tcPr>
                </a:tc>
                <a:tc>
                  <a:txBody>
                    <a:bodyPr/>
                    <a:lstStyle/>
                    <a:p>
                      <a:pPr fontAlgn="t"/>
                      <a:r>
                        <a:rPr lang="en-US" sz="1000">
                          <a:effectLst/>
                          <a:latin typeface="Arial"/>
                        </a:rPr>
                        <a:t>1969-1996 </a:t>
                      </a:r>
                      <a:r>
                        <a:rPr lang="en-US" sz="1000" baseline="30000">
                          <a:effectLst/>
                          <a:latin typeface="Arial"/>
                        </a:rPr>
                        <a:t>(2)</a:t>
                      </a:r>
                      <a:endParaRPr lang="en-US" sz="1000">
                        <a:effectLst/>
                        <a:latin typeface="Arial"/>
                      </a:endParaRPr>
                    </a:p>
                  </a:txBody>
                  <a:tcPr marL="51380" marR="51380" marT="26761" marB="25690">
                    <a:lnL>
                      <a:noFill/>
                    </a:lnL>
                    <a:lnR>
                      <a:noFill/>
                    </a:lnR>
                    <a:lnT>
                      <a:noFill/>
                    </a:lnT>
                    <a:lnB>
                      <a:noFill/>
                    </a:lnB>
                  </a:tcPr>
                </a:tc>
              </a:tr>
              <a:tr h="471694">
                <a:tc>
                  <a:txBody>
                    <a:bodyPr/>
                    <a:lstStyle/>
                    <a:p>
                      <a:pPr fontAlgn="t"/>
                      <a:r>
                        <a:rPr lang="en-US" sz="1000">
                          <a:effectLst/>
                          <a:latin typeface="Arial"/>
                        </a:rPr>
                        <a:t>Newfoundland Zinc</a:t>
                      </a:r>
                    </a:p>
                  </a:txBody>
                  <a:tcPr marL="51380" marR="51380" marT="26761" marB="10704">
                    <a:lnL>
                      <a:noFill/>
                    </a:lnL>
                    <a:lnR>
                      <a:noFill/>
                    </a:lnR>
                    <a:lnT>
                      <a:noFill/>
                    </a:lnT>
                    <a:lnB>
                      <a:noFill/>
                    </a:lnB>
                  </a:tcPr>
                </a:tc>
                <a:tc>
                  <a:txBody>
                    <a:bodyPr/>
                    <a:lstStyle/>
                    <a:p>
                      <a:pPr fontAlgn="t"/>
                      <a:r>
                        <a:rPr lang="en-US" sz="1000">
                          <a:effectLst/>
                          <a:latin typeface="Arial"/>
                        </a:rPr>
                        <a:t>1975-1990</a:t>
                      </a:r>
                    </a:p>
                  </a:txBody>
                  <a:tcPr marL="51380" marR="51380" marT="26761" marB="25690">
                    <a:lnL>
                      <a:noFill/>
                    </a:lnL>
                    <a:lnR>
                      <a:noFill/>
                    </a:lnR>
                    <a:lnT>
                      <a:noFill/>
                    </a:lnT>
                    <a:lnB>
                      <a:noFill/>
                    </a:lnB>
                  </a:tcPr>
                </a:tc>
                <a:tc>
                  <a:txBody>
                    <a:bodyPr/>
                    <a:lstStyle/>
                    <a:p>
                      <a:pPr fontAlgn="t"/>
                      <a:r>
                        <a:rPr lang="en-US" sz="1000">
                          <a:effectLst/>
                          <a:latin typeface="Arial"/>
                        </a:rPr>
                        <a:t>Black Angel - zinc</a:t>
                      </a:r>
                    </a:p>
                  </a:txBody>
                  <a:tcPr marL="51380" marR="51380" marT="26761" marB="25690">
                    <a:lnL>
                      <a:noFill/>
                    </a:lnL>
                    <a:lnR>
                      <a:noFill/>
                    </a:lnR>
                    <a:lnT>
                      <a:noFill/>
                    </a:lnT>
                    <a:lnB>
                      <a:noFill/>
                    </a:lnB>
                  </a:tcPr>
                </a:tc>
                <a:tc>
                  <a:txBody>
                    <a:bodyPr/>
                    <a:lstStyle/>
                    <a:p>
                      <a:pPr fontAlgn="t"/>
                      <a:r>
                        <a:rPr lang="en-US" sz="1000">
                          <a:effectLst/>
                          <a:latin typeface="Arial"/>
                        </a:rPr>
                        <a:t>1973-1986 </a:t>
                      </a:r>
                      <a:r>
                        <a:rPr lang="en-US" sz="1000" baseline="30000">
                          <a:effectLst/>
                          <a:latin typeface="Arial"/>
                        </a:rPr>
                        <a:t>(2)</a:t>
                      </a:r>
                      <a:endParaRPr lang="en-US" sz="1000">
                        <a:effectLst/>
                        <a:latin typeface="Arial"/>
                      </a:endParaRPr>
                    </a:p>
                  </a:txBody>
                  <a:tcPr marL="51380" marR="51380" marT="26761" marB="25690">
                    <a:lnL>
                      <a:noFill/>
                    </a:lnL>
                    <a:lnR>
                      <a:noFill/>
                    </a:lnR>
                    <a:lnT>
                      <a:noFill/>
                    </a:lnT>
                    <a:lnB>
                      <a:noFill/>
                    </a:lnB>
                  </a:tcPr>
                </a:tc>
              </a:tr>
              <a:tr h="471694">
                <a:tc>
                  <a:txBody>
                    <a:bodyPr/>
                    <a:lstStyle/>
                    <a:p>
                      <a:pPr fontAlgn="t"/>
                      <a:r>
                        <a:rPr lang="en-US" sz="1000">
                          <a:effectLst/>
                          <a:latin typeface="Arial"/>
                        </a:rPr>
                        <a:t>Niobec - niobium</a:t>
                      </a:r>
                    </a:p>
                  </a:txBody>
                  <a:tcPr marL="51380" marR="51380" marT="26761" marB="10704">
                    <a:lnL>
                      <a:noFill/>
                    </a:lnL>
                    <a:lnR>
                      <a:noFill/>
                    </a:lnR>
                    <a:lnT>
                      <a:noFill/>
                    </a:lnT>
                    <a:lnB>
                      <a:noFill/>
                    </a:lnB>
                  </a:tcPr>
                </a:tc>
                <a:tc>
                  <a:txBody>
                    <a:bodyPr/>
                    <a:lstStyle/>
                    <a:p>
                      <a:pPr fontAlgn="t"/>
                      <a:r>
                        <a:rPr lang="en-US" sz="1000">
                          <a:effectLst/>
                          <a:latin typeface="Arial"/>
                        </a:rPr>
                        <a:t>1975-2001 </a:t>
                      </a:r>
                      <a:r>
                        <a:rPr lang="en-US" sz="1000" baseline="30000">
                          <a:effectLst/>
                          <a:latin typeface="Arial"/>
                        </a:rPr>
                        <a:t>(2)</a:t>
                      </a:r>
                      <a:endParaRPr lang="en-US" sz="1000">
                        <a:effectLst/>
                        <a:latin typeface="Arial"/>
                      </a:endParaRPr>
                    </a:p>
                  </a:txBody>
                  <a:tcPr marL="51380" marR="51380" marT="26761" marB="25690">
                    <a:lnL>
                      <a:noFill/>
                    </a:lnL>
                    <a:lnR>
                      <a:noFill/>
                    </a:lnR>
                    <a:lnT>
                      <a:noFill/>
                    </a:lnT>
                    <a:lnB>
                      <a:noFill/>
                    </a:lnB>
                  </a:tcPr>
                </a:tc>
                <a:tc>
                  <a:txBody>
                    <a:bodyPr/>
                    <a:lstStyle/>
                    <a:p>
                      <a:pPr fontAlgn="t"/>
                      <a:r>
                        <a:rPr lang="en-US" sz="1000">
                          <a:effectLst/>
                          <a:latin typeface="Arial"/>
                        </a:rPr>
                        <a:t>Rubiales - zinc, lead</a:t>
                      </a:r>
                    </a:p>
                  </a:txBody>
                  <a:tcPr marL="51380" marR="51380" marT="26761" marB="25690">
                    <a:lnL>
                      <a:noFill/>
                    </a:lnL>
                    <a:lnR>
                      <a:noFill/>
                    </a:lnR>
                    <a:lnT>
                      <a:noFill/>
                    </a:lnT>
                    <a:lnB>
                      <a:noFill/>
                    </a:lnB>
                  </a:tcPr>
                </a:tc>
                <a:tc>
                  <a:txBody>
                    <a:bodyPr/>
                    <a:lstStyle/>
                    <a:p>
                      <a:pPr fontAlgn="t"/>
                      <a:r>
                        <a:rPr lang="en-US" sz="1000">
                          <a:effectLst/>
                          <a:latin typeface="Arial"/>
                        </a:rPr>
                        <a:t>1978-1991</a:t>
                      </a:r>
                    </a:p>
                  </a:txBody>
                  <a:tcPr marL="51380" marR="51380" marT="26761" marB="25690">
                    <a:lnL>
                      <a:noFill/>
                    </a:lnL>
                    <a:lnR>
                      <a:noFill/>
                    </a:lnR>
                    <a:lnT>
                      <a:noFill/>
                    </a:lnT>
                    <a:lnB>
                      <a:noFill/>
                    </a:lnB>
                  </a:tcPr>
                </a:tc>
              </a:tr>
              <a:tr h="271538">
                <a:tc>
                  <a:txBody>
                    <a:bodyPr/>
                    <a:lstStyle/>
                    <a:p>
                      <a:pPr fontAlgn="t"/>
                      <a:r>
                        <a:rPr lang="en-US" sz="1000">
                          <a:effectLst/>
                          <a:latin typeface="Arial"/>
                        </a:rPr>
                        <a:t>Afton - copper</a:t>
                      </a:r>
                    </a:p>
                  </a:txBody>
                  <a:tcPr marL="51380" marR="51380" marT="26761" marB="26761">
                    <a:lnL>
                      <a:noFill/>
                    </a:lnL>
                    <a:lnR>
                      <a:noFill/>
                    </a:lnR>
                    <a:lnT>
                      <a:noFill/>
                    </a:lnT>
                    <a:lnB w="9525" cap="flat" cmpd="sng" algn="ctr">
                      <a:solidFill>
                        <a:srgbClr val="E1E1E1"/>
                      </a:solidFill>
                      <a:prstDash val="solid"/>
                      <a:round/>
                      <a:headEnd type="none" w="med" len="med"/>
                      <a:tailEnd type="none" w="med" len="med"/>
                    </a:lnB>
                  </a:tcPr>
                </a:tc>
                <a:tc>
                  <a:txBody>
                    <a:bodyPr/>
                    <a:lstStyle/>
                    <a:p>
                      <a:pPr fontAlgn="t"/>
                      <a:r>
                        <a:rPr lang="en-US" sz="1000">
                          <a:effectLst/>
                          <a:latin typeface="Arial"/>
                        </a:rPr>
                        <a:t>1978-1997</a:t>
                      </a:r>
                    </a:p>
                  </a:txBody>
                  <a:tcPr marL="51380" marR="51380" marT="26761" marB="26761">
                    <a:lnL>
                      <a:noFill/>
                    </a:lnL>
                    <a:lnR>
                      <a:noFill/>
                    </a:lnR>
                    <a:lnT>
                      <a:noFill/>
                    </a:lnT>
                    <a:lnB w="9525" cap="flat" cmpd="sng" algn="ctr">
                      <a:solidFill>
                        <a:srgbClr val="E1E1E1"/>
                      </a:solidFill>
                      <a:prstDash val="solid"/>
                      <a:round/>
                      <a:headEnd type="none" w="med" len="med"/>
                      <a:tailEnd type="none" w="med" len="med"/>
                    </a:lnB>
                  </a:tcPr>
                </a:tc>
                <a:tc>
                  <a:txBody>
                    <a:bodyPr/>
                    <a:lstStyle/>
                    <a:p>
                      <a:pPr fontAlgn="t"/>
                      <a:r>
                        <a:rPr lang="en-US" sz="1000">
                          <a:effectLst/>
                          <a:latin typeface="Arial"/>
                        </a:rPr>
                        <a:t> </a:t>
                      </a:r>
                    </a:p>
                  </a:txBody>
                  <a:tcPr marL="51380" marR="51380" marT="26761" marB="26761">
                    <a:lnL>
                      <a:noFill/>
                    </a:lnL>
                    <a:lnR>
                      <a:noFill/>
                    </a:lnR>
                    <a:lnT>
                      <a:noFill/>
                    </a:lnT>
                    <a:lnB w="9525" cap="flat" cmpd="sng" algn="ctr">
                      <a:solidFill>
                        <a:srgbClr val="E1E1E1"/>
                      </a:solidFill>
                      <a:prstDash val="solid"/>
                      <a:round/>
                      <a:headEnd type="none" w="med" len="med"/>
                      <a:tailEnd type="none" w="med" len="med"/>
                    </a:lnB>
                  </a:tcPr>
                </a:tc>
                <a:tc>
                  <a:txBody>
                    <a:bodyPr/>
                    <a:lstStyle/>
                    <a:p>
                      <a:pPr fontAlgn="t"/>
                      <a:r>
                        <a:rPr lang="en-US" sz="1000">
                          <a:effectLst/>
                          <a:latin typeface="Arial"/>
                        </a:rPr>
                        <a:t> </a:t>
                      </a:r>
                    </a:p>
                  </a:txBody>
                  <a:tcPr marL="51380" marR="51380" marT="26761" marB="26761">
                    <a:lnL>
                      <a:noFill/>
                    </a:lnL>
                    <a:lnR>
                      <a:noFill/>
                    </a:lnR>
                    <a:lnT>
                      <a:noFill/>
                    </a:lnT>
                    <a:lnB w="9525" cap="flat" cmpd="sng" algn="ctr">
                      <a:solidFill>
                        <a:srgbClr val="E1E1E1"/>
                      </a:solidFill>
                      <a:prstDash val="solid"/>
                      <a:round/>
                      <a:headEnd type="none" w="med" len="med"/>
                      <a:tailEnd type="none" w="med" len="med"/>
                    </a:lnB>
                  </a:tcPr>
                </a:tc>
              </a:tr>
              <a:tr h="270138">
                <a:tc gridSpan="4">
                  <a:txBody>
                    <a:bodyPr/>
                    <a:lstStyle/>
                    <a:p>
                      <a:pPr fontAlgn="t"/>
                      <a:r>
                        <a:rPr lang="en-US" sz="1000" b="1">
                          <a:solidFill>
                            <a:srgbClr val="000000"/>
                          </a:solidFill>
                          <a:effectLst/>
                          <a:latin typeface="Arial"/>
                        </a:rPr>
                        <a:t>1981 - 1990</a:t>
                      </a:r>
                    </a:p>
                  </a:txBody>
                  <a:tcPr marL="51380" marR="51380" marT="26761" marB="25690">
                    <a:lnL>
                      <a:noFill/>
                    </a:lnL>
                    <a:lnR>
                      <a:noFill/>
                    </a:lnR>
                    <a:lnT w="9525" cap="flat" cmpd="sng" algn="ctr">
                      <a:solidFill>
                        <a:srgbClr val="E1E1E1"/>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471694">
                <a:tc>
                  <a:txBody>
                    <a:bodyPr/>
                    <a:lstStyle/>
                    <a:p>
                      <a:pPr fontAlgn="t"/>
                      <a:r>
                        <a:rPr lang="en-US" sz="1000">
                          <a:effectLst/>
                          <a:latin typeface="Arial"/>
                        </a:rPr>
                        <a:t>Highmont - copper, moly</a:t>
                      </a:r>
                    </a:p>
                  </a:txBody>
                  <a:tcPr marL="51380" marR="51380" marT="26761" marB="10704">
                    <a:lnL>
                      <a:noFill/>
                    </a:lnL>
                    <a:lnR>
                      <a:noFill/>
                    </a:lnR>
                    <a:lnT>
                      <a:noFill/>
                    </a:lnT>
                    <a:lnB>
                      <a:noFill/>
                    </a:lnB>
                  </a:tcPr>
                </a:tc>
                <a:tc>
                  <a:txBody>
                    <a:bodyPr/>
                    <a:lstStyle/>
                    <a:p>
                      <a:pPr fontAlgn="t"/>
                      <a:r>
                        <a:rPr lang="en-US" sz="1000">
                          <a:effectLst/>
                          <a:latin typeface="Arial"/>
                        </a:rPr>
                        <a:t>1981-1984 </a:t>
                      </a:r>
                      <a:r>
                        <a:rPr lang="en-US" sz="1000" baseline="30000">
                          <a:effectLst/>
                          <a:latin typeface="Arial"/>
                        </a:rPr>
                        <a:t>(3)</a:t>
                      </a:r>
                      <a:endParaRPr lang="en-US" sz="1000">
                        <a:effectLst/>
                        <a:latin typeface="Arial"/>
                      </a:endParaRPr>
                    </a:p>
                  </a:txBody>
                  <a:tcPr marL="51380" marR="51380" marT="26761" marB="25690">
                    <a:lnL>
                      <a:noFill/>
                    </a:lnL>
                    <a:lnR>
                      <a:noFill/>
                    </a:lnR>
                    <a:lnT>
                      <a:noFill/>
                    </a:lnT>
                    <a:lnB>
                      <a:noFill/>
                    </a:lnB>
                  </a:tcPr>
                </a:tc>
                <a:tc>
                  <a:txBody>
                    <a:bodyPr/>
                    <a:lstStyle/>
                    <a:p>
                      <a:pPr fontAlgn="t"/>
                      <a:r>
                        <a:rPr lang="en-US" sz="1000">
                          <a:effectLst/>
                          <a:latin typeface="Arial"/>
                        </a:rPr>
                        <a:t>Polaris - zinc, lead</a:t>
                      </a:r>
                    </a:p>
                  </a:txBody>
                  <a:tcPr marL="51380" marR="51380" marT="26761" marB="25690">
                    <a:lnL>
                      <a:noFill/>
                    </a:lnL>
                    <a:lnR>
                      <a:noFill/>
                    </a:lnR>
                    <a:lnT>
                      <a:noFill/>
                    </a:lnT>
                    <a:lnB>
                      <a:noFill/>
                    </a:lnB>
                  </a:tcPr>
                </a:tc>
                <a:tc>
                  <a:txBody>
                    <a:bodyPr/>
                    <a:lstStyle/>
                    <a:p>
                      <a:pPr fontAlgn="t"/>
                      <a:r>
                        <a:rPr lang="en-US" sz="1000">
                          <a:effectLst/>
                          <a:latin typeface="Arial"/>
                        </a:rPr>
                        <a:t>1982-2002</a:t>
                      </a:r>
                    </a:p>
                  </a:txBody>
                  <a:tcPr marL="51380" marR="51380" marT="26761" marB="25690">
                    <a:lnL>
                      <a:noFill/>
                    </a:lnL>
                    <a:lnR>
                      <a:noFill/>
                    </a:lnR>
                    <a:lnT>
                      <a:noFill/>
                    </a:lnT>
                    <a:lnB>
                      <a:noFill/>
                    </a:lnB>
                  </a:tcPr>
                </a:tc>
              </a:tr>
              <a:tr h="270138">
                <a:tc>
                  <a:txBody>
                    <a:bodyPr/>
                    <a:lstStyle/>
                    <a:p>
                      <a:pPr fontAlgn="t"/>
                      <a:r>
                        <a:rPr lang="en-US" sz="1000">
                          <a:effectLst/>
                          <a:latin typeface="Arial"/>
                        </a:rPr>
                        <a:t>Bullmoose - coal</a:t>
                      </a:r>
                    </a:p>
                  </a:txBody>
                  <a:tcPr marL="51380" marR="51380" marT="26761" marB="10704">
                    <a:lnL>
                      <a:noFill/>
                    </a:lnL>
                    <a:lnR>
                      <a:noFill/>
                    </a:lnR>
                    <a:lnT>
                      <a:noFill/>
                    </a:lnT>
                    <a:lnB>
                      <a:noFill/>
                    </a:lnB>
                  </a:tcPr>
                </a:tc>
                <a:tc>
                  <a:txBody>
                    <a:bodyPr/>
                    <a:lstStyle/>
                    <a:p>
                      <a:pPr fontAlgn="t"/>
                      <a:r>
                        <a:rPr lang="en-US" sz="1000">
                          <a:effectLst/>
                          <a:latin typeface="Arial"/>
                        </a:rPr>
                        <a:t>1983-2003</a:t>
                      </a:r>
                    </a:p>
                  </a:txBody>
                  <a:tcPr marL="51380" marR="51380" marT="26761" marB="25690">
                    <a:lnL>
                      <a:noFill/>
                    </a:lnL>
                    <a:lnR>
                      <a:noFill/>
                    </a:lnR>
                    <a:lnT>
                      <a:noFill/>
                    </a:lnT>
                    <a:lnB>
                      <a:noFill/>
                    </a:lnB>
                  </a:tcPr>
                </a:tc>
                <a:tc>
                  <a:txBody>
                    <a:bodyPr/>
                    <a:lstStyle/>
                    <a:p>
                      <a:pPr fontAlgn="t"/>
                      <a:r>
                        <a:rPr lang="en-US" sz="1000" dirty="0">
                          <a:effectLst/>
                          <a:latin typeface="Arial"/>
                        </a:rPr>
                        <a:t>Valley Copper </a:t>
                      </a:r>
                      <a:r>
                        <a:rPr lang="en-US" sz="1000" baseline="30000" dirty="0">
                          <a:effectLst/>
                          <a:latin typeface="Arial"/>
                        </a:rPr>
                        <a:t>(3)</a:t>
                      </a:r>
                      <a:endParaRPr lang="en-US" sz="1000" dirty="0">
                        <a:effectLst/>
                        <a:latin typeface="Arial"/>
                      </a:endParaRPr>
                    </a:p>
                  </a:txBody>
                  <a:tcPr marL="51380" marR="51380" marT="26761" marB="25690">
                    <a:lnL>
                      <a:noFill/>
                    </a:lnL>
                    <a:lnR>
                      <a:noFill/>
                    </a:lnR>
                    <a:lnT>
                      <a:noFill/>
                    </a:lnT>
                    <a:lnB>
                      <a:noFill/>
                    </a:lnB>
                  </a:tcPr>
                </a:tc>
                <a:tc>
                  <a:txBody>
                    <a:bodyPr/>
                    <a:lstStyle/>
                    <a:p>
                      <a:pPr fontAlgn="t"/>
                      <a:r>
                        <a:rPr lang="en-US" sz="1000">
                          <a:effectLst/>
                          <a:latin typeface="Arial"/>
                        </a:rPr>
                        <a:t>1983-</a:t>
                      </a:r>
                    </a:p>
                  </a:txBody>
                  <a:tcPr marL="51380" marR="51380" marT="26761" marB="25690">
                    <a:lnL>
                      <a:noFill/>
                    </a:lnL>
                    <a:lnR>
                      <a:noFill/>
                    </a:lnR>
                    <a:lnT>
                      <a:noFill/>
                    </a:lnT>
                    <a:lnB>
                      <a:noFill/>
                    </a:lnB>
                  </a:tcPr>
                </a:tc>
              </a:tr>
              <a:tr h="471694">
                <a:tc>
                  <a:txBody>
                    <a:bodyPr/>
                    <a:lstStyle/>
                    <a:p>
                      <a:pPr fontAlgn="t"/>
                      <a:r>
                        <a:rPr lang="en-US" sz="1000">
                          <a:effectLst/>
                          <a:latin typeface="Arial"/>
                        </a:rPr>
                        <a:t>David Bell - gold</a:t>
                      </a:r>
                    </a:p>
                  </a:txBody>
                  <a:tcPr marL="51380" marR="51380" marT="26761" marB="10704">
                    <a:lnL>
                      <a:noFill/>
                    </a:lnL>
                    <a:lnR>
                      <a:noFill/>
                    </a:lnR>
                    <a:lnT>
                      <a:noFill/>
                    </a:lnT>
                    <a:lnB>
                      <a:noFill/>
                    </a:lnB>
                  </a:tcPr>
                </a:tc>
                <a:tc>
                  <a:txBody>
                    <a:bodyPr/>
                    <a:lstStyle/>
                    <a:p>
                      <a:pPr fontAlgn="t"/>
                      <a:r>
                        <a:rPr lang="en-US" sz="1000">
                          <a:effectLst/>
                          <a:latin typeface="Arial"/>
                        </a:rPr>
                        <a:t>1985-2009</a:t>
                      </a:r>
                      <a:r>
                        <a:rPr lang="en-US" sz="1000" baseline="30000">
                          <a:effectLst/>
                          <a:latin typeface="Arial"/>
                        </a:rPr>
                        <a:t>(2)</a:t>
                      </a:r>
                      <a:endParaRPr lang="en-US" sz="1000">
                        <a:effectLst/>
                        <a:latin typeface="Arial"/>
                      </a:endParaRPr>
                    </a:p>
                  </a:txBody>
                  <a:tcPr marL="51380" marR="51380" marT="26761" marB="25690">
                    <a:lnL>
                      <a:noFill/>
                    </a:lnL>
                    <a:lnR>
                      <a:noFill/>
                    </a:lnR>
                    <a:lnT>
                      <a:noFill/>
                    </a:lnT>
                    <a:lnB>
                      <a:noFill/>
                    </a:lnB>
                  </a:tcPr>
                </a:tc>
                <a:tc>
                  <a:txBody>
                    <a:bodyPr/>
                    <a:lstStyle/>
                    <a:p>
                      <a:pPr fontAlgn="t"/>
                      <a:r>
                        <a:rPr lang="en-US" sz="1000">
                          <a:effectLst/>
                          <a:latin typeface="Arial"/>
                        </a:rPr>
                        <a:t>Buckhorn - gold</a:t>
                      </a:r>
                    </a:p>
                  </a:txBody>
                  <a:tcPr marL="51380" marR="51380" marT="26761" marB="25690">
                    <a:lnL>
                      <a:noFill/>
                    </a:lnL>
                    <a:lnR>
                      <a:noFill/>
                    </a:lnR>
                    <a:lnT>
                      <a:noFill/>
                    </a:lnT>
                    <a:lnB>
                      <a:noFill/>
                    </a:lnB>
                  </a:tcPr>
                </a:tc>
                <a:tc>
                  <a:txBody>
                    <a:bodyPr/>
                    <a:lstStyle/>
                    <a:p>
                      <a:pPr fontAlgn="t"/>
                      <a:r>
                        <a:rPr lang="en-US" sz="1000">
                          <a:effectLst/>
                          <a:latin typeface="Arial"/>
                        </a:rPr>
                        <a:t>1984-1991</a:t>
                      </a:r>
                    </a:p>
                  </a:txBody>
                  <a:tcPr marL="51380" marR="51380" marT="26761" marB="25690">
                    <a:lnL>
                      <a:noFill/>
                    </a:lnL>
                    <a:lnR>
                      <a:noFill/>
                    </a:lnR>
                    <a:lnT>
                      <a:noFill/>
                    </a:lnT>
                    <a:lnB>
                      <a:noFill/>
                    </a:lnB>
                  </a:tcPr>
                </a:tc>
              </a:tr>
              <a:tr h="471694">
                <a:tc>
                  <a:txBody>
                    <a:bodyPr/>
                    <a:lstStyle/>
                    <a:p>
                      <a:pPr fontAlgn="t"/>
                      <a:r>
                        <a:rPr lang="en-US" sz="1000">
                          <a:effectLst/>
                          <a:latin typeface="Arial"/>
                        </a:rPr>
                        <a:t>Williams - gold</a:t>
                      </a:r>
                    </a:p>
                  </a:txBody>
                  <a:tcPr marL="51380" marR="51380" marT="26761" marB="10704">
                    <a:lnL>
                      <a:noFill/>
                    </a:lnL>
                    <a:lnR>
                      <a:noFill/>
                    </a:lnR>
                    <a:lnT>
                      <a:noFill/>
                    </a:lnT>
                    <a:lnB>
                      <a:noFill/>
                    </a:lnB>
                  </a:tcPr>
                </a:tc>
                <a:tc>
                  <a:txBody>
                    <a:bodyPr/>
                    <a:lstStyle/>
                    <a:p>
                      <a:pPr fontAlgn="t"/>
                      <a:r>
                        <a:rPr lang="en-US" sz="1000">
                          <a:effectLst/>
                          <a:latin typeface="Arial"/>
                        </a:rPr>
                        <a:t>1985-2009</a:t>
                      </a:r>
                      <a:r>
                        <a:rPr lang="en-US" sz="1000" baseline="30000">
                          <a:effectLst/>
                          <a:latin typeface="Arial"/>
                        </a:rPr>
                        <a:t>(2)</a:t>
                      </a:r>
                      <a:endParaRPr lang="en-US" sz="1000">
                        <a:effectLst/>
                        <a:latin typeface="Arial"/>
                      </a:endParaRPr>
                    </a:p>
                  </a:txBody>
                  <a:tcPr marL="51380" marR="51380" marT="26761" marB="25690">
                    <a:lnL>
                      <a:noFill/>
                    </a:lnL>
                    <a:lnR>
                      <a:noFill/>
                    </a:lnR>
                    <a:lnT>
                      <a:noFill/>
                    </a:lnT>
                    <a:lnB>
                      <a:noFill/>
                    </a:lnB>
                  </a:tcPr>
                </a:tc>
                <a:tc>
                  <a:txBody>
                    <a:bodyPr/>
                    <a:lstStyle/>
                    <a:p>
                      <a:pPr fontAlgn="t"/>
                      <a:r>
                        <a:rPr lang="en-US" sz="1000">
                          <a:effectLst/>
                          <a:latin typeface="Arial"/>
                        </a:rPr>
                        <a:t>Troya - lead, zinc</a:t>
                      </a:r>
                    </a:p>
                  </a:txBody>
                  <a:tcPr marL="51380" marR="51380" marT="26761" marB="25690">
                    <a:lnL>
                      <a:noFill/>
                    </a:lnL>
                    <a:lnR>
                      <a:noFill/>
                    </a:lnR>
                    <a:lnT>
                      <a:noFill/>
                    </a:lnT>
                    <a:lnB>
                      <a:noFill/>
                    </a:lnB>
                  </a:tcPr>
                </a:tc>
                <a:tc>
                  <a:txBody>
                    <a:bodyPr/>
                    <a:lstStyle/>
                    <a:p>
                      <a:pPr fontAlgn="t"/>
                      <a:r>
                        <a:rPr lang="en-US" sz="1000">
                          <a:effectLst/>
                          <a:latin typeface="Arial"/>
                        </a:rPr>
                        <a:t>1987-1993</a:t>
                      </a:r>
                    </a:p>
                  </a:txBody>
                  <a:tcPr marL="51380" marR="51380" marT="26761" marB="25690">
                    <a:lnL>
                      <a:noFill/>
                    </a:lnL>
                    <a:lnR>
                      <a:noFill/>
                    </a:lnR>
                    <a:lnT>
                      <a:noFill/>
                    </a:lnT>
                    <a:lnB>
                      <a:noFill/>
                    </a:lnB>
                  </a:tcPr>
                </a:tc>
              </a:tr>
              <a:tr h="473090">
                <a:tc>
                  <a:txBody>
                    <a:bodyPr/>
                    <a:lstStyle/>
                    <a:p>
                      <a:pPr fontAlgn="t"/>
                      <a:r>
                        <a:rPr lang="en-US" sz="1000">
                          <a:effectLst/>
                          <a:latin typeface="Arial"/>
                        </a:rPr>
                        <a:t> </a:t>
                      </a:r>
                    </a:p>
                  </a:txBody>
                  <a:tcPr marL="51380" marR="51380" marT="26761" marB="26761">
                    <a:lnL>
                      <a:noFill/>
                    </a:lnL>
                    <a:lnR>
                      <a:noFill/>
                    </a:lnR>
                    <a:lnT>
                      <a:noFill/>
                    </a:lnT>
                    <a:lnB w="9525" cap="flat" cmpd="sng" algn="ctr">
                      <a:solidFill>
                        <a:srgbClr val="E1E1E1"/>
                      </a:solidFill>
                      <a:prstDash val="solid"/>
                      <a:round/>
                      <a:headEnd type="none" w="med" len="med"/>
                      <a:tailEnd type="none" w="med" len="med"/>
                    </a:lnB>
                  </a:tcPr>
                </a:tc>
                <a:tc>
                  <a:txBody>
                    <a:bodyPr/>
                    <a:lstStyle/>
                    <a:p>
                      <a:pPr fontAlgn="t"/>
                      <a:r>
                        <a:rPr lang="en-US" sz="1000">
                          <a:effectLst/>
                          <a:latin typeface="Arial"/>
                        </a:rPr>
                        <a:t> </a:t>
                      </a:r>
                    </a:p>
                  </a:txBody>
                  <a:tcPr marL="51380" marR="51380" marT="26761" marB="26761">
                    <a:lnL>
                      <a:noFill/>
                    </a:lnL>
                    <a:lnR>
                      <a:noFill/>
                    </a:lnR>
                    <a:lnT>
                      <a:noFill/>
                    </a:lnT>
                    <a:lnB w="9525" cap="flat" cmpd="sng" algn="ctr">
                      <a:solidFill>
                        <a:srgbClr val="E1E1E1"/>
                      </a:solidFill>
                      <a:prstDash val="solid"/>
                      <a:round/>
                      <a:headEnd type="none" w="med" len="med"/>
                      <a:tailEnd type="none" w="med" len="med"/>
                    </a:lnB>
                  </a:tcPr>
                </a:tc>
                <a:tc>
                  <a:txBody>
                    <a:bodyPr/>
                    <a:lstStyle/>
                    <a:p>
                      <a:pPr fontAlgn="t"/>
                      <a:r>
                        <a:rPr lang="en-US" sz="1000">
                          <a:effectLst/>
                          <a:latin typeface="Arial"/>
                        </a:rPr>
                        <a:t>Red Dog - zinc, lead</a:t>
                      </a:r>
                    </a:p>
                  </a:txBody>
                  <a:tcPr marL="51380" marR="51380" marT="26761" marB="26761">
                    <a:lnL>
                      <a:noFill/>
                    </a:lnL>
                    <a:lnR>
                      <a:noFill/>
                    </a:lnR>
                    <a:lnT>
                      <a:noFill/>
                    </a:lnT>
                    <a:lnB w="9525" cap="flat" cmpd="sng" algn="ctr">
                      <a:solidFill>
                        <a:srgbClr val="E1E1E1"/>
                      </a:solidFill>
                      <a:prstDash val="solid"/>
                      <a:round/>
                      <a:headEnd type="none" w="med" len="med"/>
                      <a:tailEnd type="none" w="med" len="med"/>
                    </a:lnB>
                  </a:tcPr>
                </a:tc>
                <a:tc>
                  <a:txBody>
                    <a:bodyPr/>
                    <a:lstStyle/>
                    <a:p>
                      <a:pPr fontAlgn="t"/>
                      <a:r>
                        <a:rPr lang="en-US" sz="1000" dirty="0">
                          <a:effectLst/>
                          <a:latin typeface="Arial"/>
                        </a:rPr>
                        <a:t>1989-</a:t>
                      </a:r>
                    </a:p>
                  </a:txBody>
                  <a:tcPr marL="51380" marR="51380" marT="26761" marB="26761">
                    <a:lnL>
                      <a:noFill/>
                    </a:lnL>
                    <a:lnR>
                      <a:noFill/>
                    </a:lnR>
                    <a:lnT>
                      <a:noFill/>
                    </a:lnT>
                    <a:lnB w="9525" cap="flat" cmpd="sng" algn="ctr">
                      <a:solidFill>
                        <a:srgbClr val="E1E1E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16732103"/>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1991-2001</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05077901"/>
              </p:ext>
            </p:extLst>
          </p:nvPr>
        </p:nvGraphicFramePr>
        <p:xfrm>
          <a:off x="-3" y="1340765"/>
          <a:ext cx="9144002" cy="5517234"/>
        </p:xfrm>
        <a:graphic>
          <a:graphicData uri="http://schemas.openxmlformats.org/drawingml/2006/table">
            <a:tbl>
              <a:tblPr/>
              <a:tblGrid>
                <a:gridCol w="2677240"/>
                <a:gridCol w="2496170"/>
                <a:gridCol w="2677240"/>
                <a:gridCol w="1293352"/>
              </a:tblGrid>
              <a:tr h="424064">
                <a:tc gridSpan="4">
                  <a:txBody>
                    <a:bodyPr/>
                    <a:lstStyle/>
                    <a:p>
                      <a:pPr fontAlgn="t"/>
                      <a:r>
                        <a:rPr lang="en-US" sz="1500" b="1" dirty="0">
                          <a:solidFill>
                            <a:srgbClr val="000000"/>
                          </a:solidFill>
                          <a:effectLst/>
                          <a:latin typeface="Arial"/>
                        </a:rPr>
                        <a:t>1991 - 2001</a:t>
                      </a:r>
                    </a:p>
                  </a:txBody>
                  <a:tcPr marL="77899" marR="77899" marT="40573" marB="3895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740465">
                <a:tc>
                  <a:txBody>
                    <a:bodyPr/>
                    <a:lstStyle/>
                    <a:p>
                      <a:pPr fontAlgn="t"/>
                      <a:r>
                        <a:rPr lang="en-US" sz="1500">
                          <a:effectLst/>
                          <a:latin typeface="Arial"/>
                        </a:rPr>
                        <a:t>Elkview - coal </a:t>
                      </a:r>
                      <a:r>
                        <a:rPr lang="en-US" sz="1500" baseline="30000">
                          <a:effectLst/>
                          <a:latin typeface="Arial"/>
                        </a:rPr>
                        <a:t>(1)</a:t>
                      </a:r>
                      <a:endParaRPr lang="en-US" sz="1500">
                        <a:effectLst/>
                        <a:latin typeface="Arial"/>
                      </a:endParaRPr>
                    </a:p>
                  </a:txBody>
                  <a:tcPr marL="77899" marR="77899" marT="40573" marB="16229">
                    <a:lnL>
                      <a:noFill/>
                    </a:lnL>
                    <a:lnR>
                      <a:noFill/>
                    </a:lnR>
                    <a:lnT>
                      <a:noFill/>
                    </a:lnT>
                    <a:lnB>
                      <a:noFill/>
                    </a:lnB>
                  </a:tcPr>
                </a:tc>
                <a:tc>
                  <a:txBody>
                    <a:bodyPr/>
                    <a:lstStyle/>
                    <a:p>
                      <a:pPr fontAlgn="t"/>
                      <a:r>
                        <a:rPr lang="en-US" sz="1500">
                          <a:effectLst/>
                          <a:latin typeface="Arial"/>
                        </a:rPr>
                        <a:t>1991-2003 </a:t>
                      </a:r>
                      <a:r>
                        <a:rPr lang="en-US" sz="1500" baseline="30000">
                          <a:effectLst/>
                          <a:latin typeface="Arial"/>
                        </a:rPr>
                        <a:t>(4)</a:t>
                      </a:r>
                      <a:endParaRPr lang="en-US" sz="1500">
                        <a:effectLst/>
                        <a:latin typeface="Arial"/>
                      </a:endParaRPr>
                    </a:p>
                  </a:txBody>
                  <a:tcPr marL="77899" marR="77899" marT="40573" marB="38950">
                    <a:lnL>
                      <a:noFill/>
                    </a:lnL>
                    <a:lnR>
                      <a:noFill/>
                    </a:lnR>
                    <a:lnT>
                      <a:noFill/>
                    </a:lnT>
                    <a:lnB>
                      <a:noFill/>
                    </a:lnB>
                  </a:tcPr>
                </a:tc>
                <a:tc>
                  <a:txBody>
                    <a:bodyPr/>
                    <a:lstStyle/>
                    <a:p>
                      <a:pPr fontAlgn="t"/>
                      <a:r>
                        <a:rPr lang="en-US" sz="1500">
                          <a:effectLst/>
                          <a:latin typeface="Arial"/>
                        </a:rPr>
                        <a:t>Snip - gold</a:t>
                      </a:r>
                    </a:p>
                  </a:txBody>
                  <a:tcPr marL="77899" marR="77899" marT="40573" marB="38950">
                    <a:lnL>
                      <a:noFill/>
                    </a:lnL>
                    <a:lnR>
                      <a:noFill/>
                    </a:lnR>
                    <a:lnT>
                      <a:noFill/>
                    </a:lnT>
                    <a:lnB>
                      <a:noFill/>
                    </a:lnB>
                  </a:tcPr>
                </a:tc>
                <a:tc>
                  <a:txBody>
                    <a:bodyPr/>
                    <a:lstStyle/>
                    <a:p>
                      <a:pPr fontAlgn="t"/>
                      <a:r>
                        <a:rPr lang="en-US" sz="1500">
                          <a:effectLst/>
                          <a:latin typeface="Arial"/>
                        </a:rPr>
                        <a:t>1991-1996 </a:t>
                      </a:r>
                      <a:r>
                        <a:rPr lang="en-US" sz="1500" baseline="30000">
                          <a:effectLst/>
                          <a:latin typeface="Arial"/>
                        </a:rPr>
                        <a:t>(2)</a:t>
                      </a:r>
                      <a:endParaRPr lang="en-US" sz="1500">
                        <a:effectLst/>
                        <a:latin typeface="Arial"/>
                      </a:endParaRPr>
                    </a:p>
                  </a:txBody>
                  <a:tcPr marL="77899" marR="77899" marT="40573" marB="38950">
                    <a:lnL>
                      <a:noFill/>
                    </a:lnL>
                    <a:lnR>
                      <a:noFill/>
                    </a:lnR>
                    <a:lnT>
                      <a:noFill/>
                    </a:lnT>
                    <a:lnB>
                      <a:noFill/>
                    </a:lnB>
                  </a:tcPr>
                </a:tc>
              </a:tr>
              <a:tr h="740465">
                <a:tc>
                  <a:txBody>
                    <a:bodyPr/>
                    <a:lstStyle/>
                    <a:p>
                      <a:pPr fontAlgn="t"/>
                      <a:r>
                        <a:rPr lang="en-US" sz="1500">
                          <a:effectLst/>
                          <a:latin typeface="Arial"/>
                        </a:rPr>
                        <a:t>Quintette - coal</a:t>
                      </a:r>
                    </a:p>
                  </a:txBody>
                  <a:tcPr marL="77899" marR="77899" marT="40573" marB="16229">
                    <a:lnL>
                      <a:noFill/>
                    </a:lnL>
                    <a:lnR>
                      <a:noFill/>
                    </a:lnR>
                    <a:lnT>
                      <a:noFill/>
                    </a:lnT>
                    <a:lnB>
                      <a:noFill/>
                    </a:lnB>
                  </a:tcPr>
                </a:tc>
                <a:tc>
                  <a:txBody>
                    <a:bodyPr/>
                    <a:lstStyle/>
                    <a:p>
                      <a:pPr fontAlgn="t"/>
                      <a:r>
                        <a:rPr lang="en-US" sz="1500">
                          <a:effectLst/>
                          <a:latin typeface="Arial"/>
                        </a:rPr>
                        <a:t>1992-2000</a:t>
                      </a:r>
                    </a:p>
                  </a:txBody>
                  <a:tcPr marL="77899" marR="77899" marT="40573" marB="38950">
                    <a:lnL>
                      <a:noFill/>
                    </a:lnL>
                    <a:lnR>
                      <a:noFill/>
                    </a:lnR>
                    <a:lnT>
                      <a:noFill/>
                    </a:lnT>
                    <a:lnB>
                      <a:noFill/>
                    </a:lnB>
                  </a:tcPr>
                </a:tc>
                <a:tc>
                  <a:txBody>
                    <a:bodyPr/>
                    <a:lstStyle/>
                    <a:p>
                      <a:pPr fontAlgn="t"/>
                      <a:r>
                        <a:rPr lang="en-US" sz="1500">
                          <a:effectLst/>
                          <a:latin typeface="Arial"/>
                        </a:rPr>
                        <a:t>Cajamarquilla - zinc refinery</a:t>
                      </a:r>
                    </a:p>
                  </a:txBody>
                  <a:tcPr marL="77899" marR="77899" marT="40573" marB="38950">
                    <a:lnL>
                      <a:noFill/>
                    </a:lnL>
                    <a:lnR>
                      <a:noFill/>
                    </a:lnR>
                    <a:lnT>
                      <a:noFill/>
                    </a:lnT>
                    <a:lnB>
                      <a:noFill/>
                    </a:lnB>
                  </a:tcPr>
                </a:tc>
                <a:tc>
                  <a:txBody>
                    <a:bodyPr/>
                    <a:lstStyle/>
                    <a:p>
                      <a:pPr fontAlgn="t"/>
                      <a:r>
                        <a:rPr lang="en-US" sz="1500">
                          <a:effectLst/>
                          <a:latin typeface="Arial"/>
                        </a:rPr>
                        <a:t>1995-2004 </a:t>
                      </a:r>
                      <a:r>
                        <a:rPr lang="en-US" sz="1500" baseline="30000">
                          <a:effectLst/>
                          <a:latin typeface="Arial"/>
                        </a:rPr>
                        <a:t>(2)</a:t>
                      </a:r>
                      <a:endParaRPr lang="en-US" sz="1500">
                        <a:effectLst/>
                        <a:latin typeface="Arial"/>
                      </a:endParaRPr>
                    </a:p>
                  </a:txBody>
                  <a:tcPr marL="77899" marR="77899" marT="40573" marB="38950">
                    <a:lnL>
                      <a:noFill/>
                    </a:lnL>
                    <a:lnR>
                      <a:noFill/>
                    </a:lnR>
                    <a:lnT>
                      <a:noFill/>
                    </a:lnT>
                    <a:lnB>
                      <a:noFill/>
                    </a:lnB>
                  </a:tcPr>
                </a:tc>
              </a:tr>
              <a:tr h="740465">
                <a:tc>
                  <a:txBody>
                    <a:bodyPr/>
                    <a:lstStyle/>
                    <a:p>
                      <a:pPr fontAlgn="t"/>
                      <a:r>
                        <a:rPr lang="en-US" sz="1500">
                          <a:effectLst/>
                          <a:latin typeface="Arial"/>
                        </a:rPr>
                        <a:t>Quebrada Blanca - copper</a:t>
                      </a:r>
                    </a:p>
                  </a:txBody>
                  <a:tcPr marL="77899" marR="77899" marT="40573" marB="16229">
                    <a:lnL>
                      <a:noFill/>
                    </a:lnL>
                    <a:lnR>
                      <a:noFill/>
                    </a:lnR>
                    <a:lnT>
                      <a:noFill/>
                    </a:lnT>
                    <a:lnB>
                      <a:noFill/>
                    </a:lnB>
                  </a:tcPr>
                </a:tc>
                <a:tc>
                  <a:txBody>
                    <a:bodyPr/>
                    <a:lstStyle/>
                    <a:p>
                      <a:pPr fontAlgn="t"/>
                      <a:r>
                        <a:rPr lang="en-US" sz="1500">
                          <a:effectLst/>
                          <a:latin typeface="Arial"/>
                        </a:rPr>
                        <a:t>1994-2000 </a:t>
                      </a:r>
                      <a:r>
                        <a:rPr lang="en-US" sz="1500" baseline="30000">
                          <a:effectLst/>
                          <a:latin typeface="Arial"/>
                        </a:rPr>
                        <a:t>(2)</a:t>
                      </a:r>
                      <a:endParaRPr lang="en-US" sz="1500">
                        <a:effectLst/>
                        <a:latin typeface="Arial"/>
                      </a:endParaRPr>
                    </a:p>
                  </a:txBody>
                  <a:tcPr marL="77899" marR="77899" marT="40573" marB="38950">
                    <a:lnL>
                      <a:noFill/>
                    </a:lnL>
                    <a:lnR>
                      <a:noFill/>
                    </a:lnR>
                    <a:lnT>
                      <a:noFill/>
                    </a:lnT>
                    <a:lnB>
                      <a:noFill/>
                    </a:lnB>
                  </a:tcPr>
                </a:tc>
                <a:tc>
                  <a:txBody>
                    <a:bodyPr/>
                    <a:lstStyle/>
                    <a:p>
                      <a:pPr fontAlgn="t"/>
                      <a:r>
                        <a:rPr lang="en-US" sz="1500" dirty="0" err="1">
                          <a:effectLst/>
                          <a:latin typeface="Arial"/>
                        </a:rPr>
                        <a:t>Quebrada</a:t>
                      </a:r>
                      <a:r>
                        <a:rPr lang="en-US" sz="1500" dirty="0">
                          <a:effectLst/>
                          <a:latin typeface="Arial"/>
                        </a:rPr>
                        <a:t> Blanca - copper</a:t>
                      </a:r>
                    </a:p>
                  </a:txBody>
                  <a:tcPr marL="77899" marR="77899" marT="40573" marB="38950">
                    <a:lnL>
                      <a:noFill/>
                    </a:lnL>
                    <a:lnR>
                      <a:noFill/>
                    </a:lnR>
                    <a:lnT>
                      <a:noFill/>
                    </a:lnT>
                    <a:lnB>
                      <a:noFill/>
                    </a:lnB>
                  </a:tcPr>
                </a:tc>
                <a:tc>
                  <a:txBody>
                    <a:bodyPr/>
                    <a:lstStyle/>
                    <a:p>
                      <a:pPr fontAlgn="t"/>
                      <a:r>
                        <a:rPr lang="en-US" sz="1500">
                          <a:effectLst/>
                          <a:latin typeface="Arial"/>
                        </a:rPr>
                        <a:t>1994-2000 </a:t>
                      </a:r>
                      <a:r>
                        <a:rPr lang="en-US" sz="1500" baseline="30000">
                          <a:effectLst/>
                          <a:latin typeface="Arial"/>
                        </a:rPr>
                        <a:t>(2)</a:t>
                      </a:r>
                      <a:endParaRPr lang="en-US" sz="1500">
                        <a:effectLst/>
                        <a:latin typeface="Arial"/>
                      </a:endParaRPr>
                    </a:p>
                  </a:txBody>
                  <a:tcPr marL="77899" marR="77899" marT="40573" marB="38950">
                    <a:lnL>
                      <a:noFill/>
                    </a:lnL>
                    <a:lnR>
                      <a:noFill/>
                    </a:lnR>
                    <a:lnT>
                      <a:noFill/>
                    </a:lnT>
                    <a:lnB>
                      <a:noFill/>
                    </a:lnB>
                  </a:tcPr>
                </a:tc>
              </a:tr>
              <a:tr h="709704">
                <a:tc>
                  <a:txBody>
                    <a:bodyPr/>
                    <a:lstStyle/>
                    <a:p>
                      <a:pPr fontAlgn="t"/>
                      <a:r>
                        <a:rPr lang="en-US" sz="1500">
                          <a:effectLst/>
                          <a:latin typeface="Arial"/>
                        </a:rPr>
                        <a:t>Louvicourt - copper, zinc</a:t>
                      </a:r>
                    </a:p>
                  </a:txBody>
                  <a:tcPr marL="77899" marR="77899" marT="40573" marB="16229">
                    <a:lnL>
                      <a:noFill/>
                    </a:lnL>
                    <a:lnR>
                      <a:noFill/>
                    </a:lnR>
                    <a:lnT>
                      <a:noFill/>
                    </a:lnT>
                    <a:lnB>
                      <a:noFill/>
                    </a:lnB>
                  </a:tcPr>
                </a:tc>
                <a:tc>
                  <a:txBody>
                    <a:bodyPr/>
                    <a:lstStyle/>
                    <a:p>
                      <a:pPr fontAlgn="t"/>
                      <a:r>
                        <a:rPr lang="en-US" sz="1500">
                          <a:effectLst/>
                          <a:latin typeface="Arial"/>
                        </a:rPr>
                        <a:t>1995-2005</a:t>
                      </a:r>
                    </a:p>
                  </a:txBody>
                  <a:tcPr marL="77899" marR="77899" marT="40573" marB="38950">
                    <a:lnL>
                      <a:noFill/>
                    </a:lnL>
                    <a:lnR>
                      <a:noFill/>
                    </a:lnR>
                    <a:lnT>
                      <a:noFill/>
                    </a:lnT>
                    <a:lnB>
                      <a:noFill/>
                    </a:lnB>
                  </a:tcPr>
                </a:tc>
                <a:tc>
                  <a:txBody>
                    <a:bodyPr/>
                    <a:lstStyle/>
                    <a:p>
                      <a:pPr fontAlgn="t"/>
                      <a:r>
                        <a:rPr lang="en-US" sz="1500">
                          <a:effectLst/>
                          <a:latin typeface="Arial"/>
                        </a:rPr>
                        <a:t> </a:t>
                      </a:r>
                    </a:p>
                  </a:txBody>
                  <a:tcPr marL="77899" marR="77899" marT="40573" marB="38950">
                    <a:lnL>
                      <a:noFill/>
                    </a:lnL>
                    <a:lnR>
                      <a:noFill/>
                    </a:lnR>
                    <a:lnT>
                      <a:noFill/>
                    </a:lnT>
                    <a:lnB>
                      <a:noFill/>
                    </a:lnB>
                  </a:tcPr>
                </a:tc>
                <a:tc>
                  <a:txBody>
                    <a:bodyPr/>
                    <a:lstStyle/>
                    <a:p>
                      <a:pPr fontAlgn="t"/>
                      <a:r>
                        <a:rPr lang="en-US" sz="1500">
                          <a:effectLst/>
                          <a:latin typeface="Arial"/>
                        </a:rPr>
                        <a:t> </a:t>
                      </a:r>
                    </a:p>
                  </a:txBody>
                  <a:tcPr marL="77899" marR="77899" marT="40573" marB="38950">
                    <a:lnL>
                      <a:noFill/>
                    </a:lnL>
                    <a:lnR>
                      <a:noFill/>
                    </a:lnR>
                    <a:lnT>
                      <a:noFill/>
                    </a:lnT>
                    <a:lnB>
                      <a:noFill/>
                    </a:lnB>
                  </a:tcPr>
                </a:tc>
              </a:tr>
              <a:tr h="709704">
                <a:tc>
                  <a:txBody>
                    <a:bodyPr/>
                    <a:lstStyle/>
                    <a:p>
                      <a:pPr fontAlgn="t"/>
                      <a:r>
                        <a:rPr lang="en-US" sz="1500">
                          <a:effectLst/>
                          <a:latin typeface="Arial"/>
                        </a:rPr>
                        <a:t>Tarmoola - gold </a:t>
                      </a:r>
                      <a:r>
                        <a:rPr lang="en-US" sz="1500" baseline="30000">
                          <a:effectLst/>
                          <a:latin typeface="Arial"/>
                        </a:rPr>
                        <a:t>(1)</a:t>
                      </a:r>
                      <a:endParaRPr lang="en-US" sz="1500">
                        <a:effectLst/>
                        <a:latin typeface="Arial"/>
                      </a:endParaRPr>
                    </a:p>
                  </a:txBody>
                  <a:tcPr marL="77899" marR="77899" marT="40573" marB="16229">
                    <a:lnL>
                      <a:noFill/>
                    </a:lnL>
                    <a:lnR>
                      <a:noFill/>
                    </a:lnR>
                    <a:lnT>
                      <a:noFill/>
                    </a:lnT>
                    <a:lnB>
                      <a:noFill/>
                    </a:lnB>
                  </a:tcPr>
                </a:tc>
                <a:tc>
                  <a:txBody>
                    <a:bodyPr/>
                    <a:lstStyle/>
                    <a:p>
                      <a:pPr fontAlgn="t"/>
                      <a:r>
                        <a:rPr lang="en-US" sz="1500">
                          <a:effectLst/>
                          <a:latin typeface="Arial"/>
                        </a:rPr>
                        <a:t>1998-2001 </a:t>
                      </a:r>
                      <a:r>
                        <a:rPr lang="en-US" sz="1500" baseline="30000">
                          <a:effectLst/>
                          <a:latin typeface="Arial"/>
                        </a:rPr>
                        <a:t>(2)</a:t>
                      </a:r>
                      <a:endParaRPr lang="en-US" sz="1500">
                        <a:effectLst/>
                        <a:latin typeface="Arial"/>
                      </a:endParaRPr>
                    </a:p>
                  </a:txBody>
                  <a:tcPr marL="77899" marR="77899" marT="40573" marB="38950">
                    <a:lnL>
                      <a:noFill/>
                    </a:lnL>
                    <a:lnR>
                      <a:noFill/>
                    </a:lnR>
                    <a:lnT>
                      <a:noFill/>
                    </a:lnT>
                    <a:lnB>
                      <a:noFill/>
                    </a:lnB>
                  </a:tcPr>
                </a:tc>
                <a:tc>
                  <a:txBody>
                    <a:bodyPr/>
                    <a:lstStyle/>
                    <a:p>
                      <a:pPr fontAlgn="t"/>
                      <a:r>
                        <a:rPr lang="en-US" sz="1500">
                          <a:effectLst/>
                          <a:latin typeface="Arial"/>
                        </a:rPr>
                        <a:t> </a:t>
                      </a:r>
                    </a:p>
                  </a:txBody>
                  <a:tcPr marL="77899" marR="77899" marT="40573" marB="38950">
                    <a:lnL>
                      <a:noFill/>
                    </a:lnL>
                    <a:lnR>
                      <a:noFill/>
                    </a:lnR>
                    <a:lnT>
                      <a:noFill/>
                    </a:lnT>
                    <a:lnB>
                      <a:noFill/>
                    </a:lnB>
                  </a:tcPr>
                </a:tc>
                <a:tc>
                  <a:txBody>
                    <a:bodyPr/>
                    <a:lstStyle/>
                    <a:p>
                      <a:pPr fontAlgn="t"/>
                      <a:r>
                        <a:rPr lang="en-US" sz="1500">
                          <a:effectLst/>
                          <a:latin typeface="Arial"/>
                        </a:rPr>
                        <a:t> </a:t>
                      </a:r>
                    </a:p>
                  </a:txBody>
                  <a:tcPr marL="77899" marR="77899" marT="40573" marB="38950">
                    <a:lnL>
                      <a:noFill/>
                    </a:lnL>
                    <a:lnR>
                      <a:noFill/>
                    </a:lnR>
                    <a:lnT>
                      <a:noFill/>
                    </a:lnT>
                    <a:lnB>
                      <a:noFill/>
                    </a:lnB>
                  </a:tcPr>
                </a:tc>
              </a:tr>
              <a:tr h="709704">
                <a:tc>
                  <a:txBody>
                    <a:bodyPr/>
                    <a:lstStyle/>
                    <a:p>
                      <a:pPr fontAlgn="t"/>
                      <a:r>
                        <a:rPr lang="en-US" sz="1500">
                          <a:effectLst/>
                          <a:latin typeface="Arial"/>
                        </a:rPr>
                        <a:t>Carosue Dam - gold</a:t>
                      </a:r>
                    </a:p>
                  </a:txBody>
                  <a:tcPr marL="77899" marR="77899" marT="40573" marB="16229">
                    <a:lnL>
                      <a:noFill/>
                    </a:lnL>
                    <a:lnR>
                      <a:noFill/>
                    </a:lnR>
                    <a:lnT>
                      <a:noFill/>
                    </a:lnT>
                    <a:lnB>
                      <a:noFill/>
                    </a:lnB>
                  </a:tcPr>
                </a:tc>
                <a:tc>
                  <a:txBody>
                    <a:bodyPr/>
                    <a:lstStyle/>
                    <a:p>
                      <a:pPr fontAlgn="t"/>
                      <a:r>
                        <a:rPr lang="en-US" sz="1500">
                          <a:effectLst/>
                          <a:latin typeface="Arial"/>
                        </a:rPr>
                        <a:t>2000-2001 </a:t>
                      </a:r>
                      <a:r>
                        <a:rPr lang="en-US" sz="1500" baseline="30000">
                          <a:effectLst/>
                          <a:latin typeface="Arial"/>
                        </a:rPr>
                        <a:t>(2)</a:t>
                      </a:r>
                      <a:endParaRPr lang="en-US" sz="1500">
                        <a:effectLst/>
                        <a:latin typeface="Arial"/>
                      </a:endParaRPr>
                    </a:p>
                  </a:txBody>
                  <a:tcPr marL="77899" marR="77899" marT="40573" marB="38950">
                    <a:lnL>
                      <a:noFill/>
                    </a:lnL>
                    <a:lnR>
                      <a:noFill/>
                    </a:lnR>
                    <a:lnT>
                      <a:noFill/>
                    </a:lnT>
                    <a:lnB>
                      <a:noFill/>
                    </a:lnB>
                  </a:tcPr>
                </a:tc>
                <a:tc>
                  <a:txBody>
                    <a:bodyPr/>
                    <a:lstStyle/>
                    <a:p>
                      <a:pPr fontAlgn="t"/>
                      <a:r>
                        <a:rPr lang="en-US" sz="1500">
                          <a:effectLst/>
                          <a:latin typeface="Arial"/>
                        </a:rPr>
                        <a:t> </a:t>
                      </a:r>
                    </a:p>
                  </a:txBody>
                  <a:tcPr marL="77899" marR="77899" marT="40573" marB="38950">
                    <a:lnL>
                      <a:noFill/>
                    </a:lnL>
                    <a:lnR>
                      <a:noFill/>
                    </a:lnR>
                    <a:lnT>
                      <a:noFill/>
                    </a:lnT>
                    <a:lnB>
                      <a:noFill/>
                    </a:lnB>
                  </a:tcPr>
                </a:tc>
                <a:tc>
                  <a:txBody>
                    <a:bodyPr/>
                    <a:lstStyle/>
                    <a:p>
                      <a:pPr fontAlgn="t"/>
                      <a:r>
                        <a:rPr lang="en-US" sz="1500">
                          <a:effectLst/>
                          <a:latin typeface="Arial"/>
                        </a:rPr>
                        <a:t> </a:t>
                      </a:r>
                    </a:p>
                  </a:txBody>
                  <a:tcPr marL="77899" marR="77899" marT="40573" marB="38950">
                    <a:lnL>
                      <a:noFill/>
                    </a:lnL>
                    <a:lnR>
                      <a:noFill/>
                    </a:lnR>
                    <a:lnT>
                      <a:noFill/>
                    </a:lnT>
                    <a:lnB>
                      <a:noFill/>
                    </a:lnB>
                  </a:tcPr>
                </a:tc>
              </a:tr>
              <a:tr h="742663">
                <a:tc>
                  <a:txBody>
                    <a:bodyPr/>
                    <a:lstStyle/>
                    <a:p>
                      <a:pPr fontAlgn="t"/>
                      <a:r>
                        <a:rPr lang="en-US" sz="1500">
                          <a:effectLst/>
                          <a:latin typeface="Arial"/>
                        </a:rPr>
                        <a:t>Antamina - copper, zinc</a:t>
                      </a:r>
                    </a:p>
                  </a:txBody>
                  <a:tcPr marL="77899" marR="77899" marT="40573" marB="40573">
                    <a:lnL>
                      <a:noFill/>
                    </a:lnL>
                    <a:lnR>
                      <a:noFill/>
                    </a:lnR>
                    <a:lnT>
                      <a:noFill/>
                    </a:lnT>
                    <a:lnB w="9525" cap="flat" cmpd="sng" algn="ctr">
                      <a:solidFill>
                        <a:srgbClr val="E1E1E1"/>
                      </a:solidFill>
                      <a:prstDash val="solid"/>
                      <a:round/>
                      <a:headEnd type="none" w="med" len="med"/>
                      <a:tailEnd type="none" w="med" len="med"/>
                    </a:lnB>
                  </a:tcPr>
                </a:tc>
                <a:tc>
                  <a:txBody>
                    <a:bodyPr/>
                    <a:lstStyle/>
                    <a:p>
                      <a:pPr fontAlgn="t"/>
                      <a:r>
                        <a:rPr lang="en-US" sz="1500">
                          <a:effectLst/>
                          <a:latin typeface="Arial"/>
                        </a:rPr>
                        <a:t>2000-</a:t>
                      </a:r>
                    </a:p>
                  </a:txBody>
                  <a:tcPr marL="77899" marR="77899" marT="40573" marB="40573">
                    <a:lnL>
                      <a:noFill/>
                    </a:lnL>
                    <a:lnR>
                      <a:noFill/>
                    </a:lnR>
                    <a:lnT>
                      <a:noFill/>
                    </a:lnT>
                    <a:lnB w="9525" cap="flat" cmpd="sng" algn="ctr">
                      <a:solidFill>
                        <a:srgbClr val="E1E1E1"/>
                      </a:solidFill>
                      <a:prstDash val="solid"/>
                      <a:round/>
                      <a:headEnd type="none" w="med" len="med"/>
                      <a:tailEnd type="none" w="med" len="med"/>
                    </a:lnB>
                  </a:tcPr>
                </a:tc>
                <a:tc>
                  <a:txBody>
                    <a:bodyPr/>
                    <a:lstStyle/>
                    <a:p>
                      <a:endParaRPr lang="en-US" sz="1500"/>
                    </a:p>
                  </a:txBody>
                  <a:tcPr marL="77899" marR="77899" marT="38950" marB="38950">
                    <a:lnL>
                      <a:noFill/>
                    </a:lnL>
                    <a:lnT>
                      <a:noFill/>
                    </a:lnT>
                  </a:tcPr>
                </a:tc>
                <a:tc>
                  <a:txBody>
                    <a:bodyPr/>
                    <a:lstStyle/>
                    <a:p>
                      <a:endParaRPr lang="en-US" sz="1500" dirty="0"/>
                    </a:p>
                  </a:txBody>
                  <a:tcPr marL="77899" marR="77899" marT="38950" marB="38950">
                    <a:lnT>
                      <a:noFill/>
                    </a:lnT>
                  </a:tcPr>
                </a:tc>
              </a:tr>
            </a:tbl>
          </a:graphicData>
        </a:graphic>
      </p:graphicFrame>
    </p:spTree>
    <p:extLst>
      <p:ext uri="{BB962C8B-B14F-4D97-AF65-F5344CB8AC3E}">
        <p14:creationId xmlns:p14="http://schemas.microsoft.com/office/powerpoint/2010/main" val="4210906834"/>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2002-</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43298749"/>
              </p:ext>
            </p:extLst>
          </p:nvPr>
        </p:nvGraphicFramePr>
        <p:xfrm>
          <a:off x="683567" y="1916832"/>
          <a:ext cx="7632849" cy="4464496"/>
        </p:xfrm>
        <a:graphic>
          <a:graphicData uri="http://schemas.openxmlformats.org/drawingml/2006/table">
            <a:tbl>
              <a:tblPr/>
              <a:tblGrid>
                <a:gridCol w="2234795"/>
                <a:gridCol w="2083648"/>
                <a:gridCol w="2234795"/>
                <a:gridCol w="1079611"/>
              </a:tblGrid>
              <a:tr h="266093">
                <a:tc gridSpan="4">
                  <a:txBody>
                    <a:bodyPr/>
                    <a:lstStyle/>
                    <a:p>
                      <a:pPr fontAlgn="t"/>
                      <a:r>
                        <a:rPr lang="en-US" sz="1300" b="1" dirty="0">
                          <a:solidFill>
                            <a:srgbClr val="000000"/>
                          </a:solidFill>
                          <a:effectLst/>
                          <a:latin typeface="Arial"/>
                        </a:rPr>
                        <a:t>2002 -</a:t>
                      </a:r>
                    </a:p>
                  </a:txBody>
                  <a:tcPr marL="63840" marR="63840" marT="33250" marB="3192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266093">
                <a:tc>
                  <a:txBody>
                    <a:bodyPr/>
                    <a:lstStyle/>
                    <a:p>
                      <a:pPr fontAlgn="t"/>
                      <a:r>
                        <a:rPr lang="en-US" sz="1300">
                          <a:effectLst/>
                          <a:latin typeface="Arial"/>
                        </a:rPr>
                        <a:t> </a:t>
                      </a:r>
                    </a:p>
                  </a:txBody>
                  <a:tcPr marL="63840" marR="63840" marT="33250" marB="13300">
                    <a:lnL>
                      <a:noFill/>
                    </a:lnL>
                    <a:lnR>
                      <a:noFill/>
                    </a:lnR>
                    <a:lnT>
                      <a:noFill/>
                    </a:lnT>
                    <a:lnB>
                      <a:noFill/>
                    </a:lnB>
                  </a:tcPr>
                </a:tc>
                <a:tc>
                  <a:txBody>
                    <a:bodyPr/>
                    <a:lstStyle/>
                    <a:p>
                      <a:pPr fontAlgn="t"/>
                      <a:endParaRPr lang="en-US" sz="1300">
                        <a:effectLst/>
                        <a:latin typeface="Arial"/>
                      </a:endParaRPr>
                    </a:p>
                  </a:txBody>
                  <a:tcPr marL="63840" marR="63840" marT="33250" marB="31920">
                    <a:lnL>
                      <a:noFill/>
                    </a:lnL>
                    <a:lnR>
                      <a:noFill/>
                    </a:lnR>
                    <a:lnT>
                      <a:noFill/>
                    </a:lnT>
                    <a:lnB>
                      <a:noFill/>
                    </a:lnB>
                  </a:tcPr>
                </a:tc>
                <a:tc>
                  <a:txBody>
                    <a:bodyPr/>
                    <a:lstStyle/>
                    <a:p>
                      <a:pPr fontAlgn="t"/>
                      <a:r>
                        <a:rPr lang="en-US" sz="1300">
                          <a:effectLst/>
                          <a:latin typeface="Arial"/>
                        </a:rPr>
                        <a:t> </a:t>
                      </a:r>
                    </a:p>
                  </a:txBody>
                  <a:tcPr marL="63840" marR="63840" marT="33250" marB="31920">
                    <a:lnL>
                      <a:noFill/>
                    </a:lnL>
                    <a:lnR>
                      <a:noFill/>
                    </a:lnR>
                    <a:lnT>
                      <a:noFill/>
                    </a:lnT>
                    <a:lnB>
                      <a:noFill/>
                    </a:lnB>
                  </a:tcPr>
                </a:tc>
                <a:tc>
                  <a:txBody>
                    <a:bodyPr/>
                    <a:lstStyle/>
                    <a:p>
                      <a:pPr fontAlgn="t"/>
                      <a:r>
                        <a:rPr lang="en-US" sz="1300">
                          <a:effectLst/>
                          <a:latin typeface="Arial"/>
                        </a:rPr>
                        <a:t> </a:t>
                      </a:r>
                    </a:p>
                  </a:txBody>
                  <a:tcPr marL="63840" marR="63840" marT="33250" marB="31920">
                    <a:lnL>
                      <a:noFill/>
                    </a:lnL>
                    <a:lnR>
                      <a:noFill/>
                    </a:lnR>
                    <a:lnT>
                      <a:noFill/>
                    </a:lnT>
                    <a:lnB>
                      <a:noFill/>
                    </a:lnB>
                  </a:tcPr>
                </a:tc>
              </a:tr>
              <a:tr h="240554">
                <a:tc gridSpan="4">
                  <a:txBody>
                    <a:bodyPr/>
                    <a:lstStyle/>
                    <a:p>
                      <a:r>
                        <a:rPr lang="en-US" sz="1300" b="1">
                          <a:effectLst/>
                          <a:latin typeface="Arial"/>
                        </a:rPr>
                        <a:t>Teck Resources Limited</a:t>
                      </a:r>
                      <a:r>
                        <a:rPr lang="en-US" sz="1300" b="1" baseline="30000">
                          <a:effectLst/>
                          <a:latin typeface="Arial"/>
                        </a:rPr>
                        <a:t> (5)</a:t>
                      </a:r>
                      <a:endParaRPr lang="en-US" sz="1300">
                        <a:effectLst/>
                        <a:latin typeface="Arial"/>
                      </a:endParaRPr>
                    </a:p>
                  </a:txBody>
                  <a:tcPr marL="63840" marR="63840" marT="13300" marB="26600" anchor="ctr">
                    <a:lnL>
                      <a:noFill/>
                    </a:lnL>
                    <a:lnR>
                      <a:noFill/>
                    </a:lnR>
                    <a:lnT>
                      <a:noFill/>
                    </a:lnT>
                    <a:lnB w="9525" cap="flat" cmpd="sng" algn="ctr">
                      <a:solidFill>
                        <a:srgbClr val="A9A9A9"/>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466323">
                <a:tc>
                  <a:txBody>
                    <a:bodyPr/>
                    <a:lstStyle/>
                    <a:p>
                      <a:pPr fontAlgn="t"/>
                      <a:endParaRPr lang="en-US" sz="1300">
                        <a:effectLst/>
                        <a:latin typeface="Arial"/>
                      </a:endParaRPr>
                    </a:p>
                  </a:txBody>
                  <a:tcPr marL="63840" marR="63840" marT="33250" marB="13300">
                    <a:lnL>
                      <a:noFill/>
                    </a:lnL>
                    <a:lnR>
                      <a:noFill/>
                    </a:lnR>
                    <a:lnT w="9525" cap="flat" cmpd="sng" algn="ctr">
                      <a:solidFill>
                        <a:srgbClr val="A9A9A9"/>
                      </a:solidFill>
                      <a:prstDash val="solid"/>
                      <a:round/>
                      <a:headEnd type="none" w="med" len="med"/>
                      <a:tailEnd type="none" w="med" len="med"/>
                    </a:lnT>
                    <a:lnB>
                      <a:noFill/>
                    </a:lnB>
                  </a:tcPr>
                </a:tc>
                <a:tc>
                  <a:txBody>
                    <a:bodyPr/>
                    <a:lstStyle/>
                    <a:p>
                      <a:pPr fontAlgn="t"/>
                      <a:r>
                        <a:rPr lang="en-US" sz="1300">
                          <a:effectLst/>
                          <a:latin typeface="Arial"/>
                        </a:rPr>
                        <a:t>Teck Coal</a:t>
                      </a:r>
                      <a:r>
                        <a:rPr lang="en-US" sz="1300" baseline="30000">
                          <a:effectLst/>
                          <a:latin typeface="Arial"/>
                        </a:rPr>
                        <a:t>(6) </a:t>
                      </a:r>
                      <a:r>
                        <a:rPr lang="en-US" sz="1300">
                          <a:effectLst/>
                          <a:latin typeface="Arial"/>
                        </a:rPr>
                        <a:t>- coal</a:t>
                      </a:r>
                    </a:p>
                  </a:txBody>
                  <a:tcPr marL="63840" marR="63840" marT="33250" marB="31920">
                    <a:lnL>
                      <a:noFill/>
                    </a:lnL>
                    <a:lnR>
                      <a:noFill/>
                    </a:lnR>
                    <a:lnT w="9525" cap="flat" cmpd="sng" algn="ctr">
                      <a:solidFill>
                        <a:srgbClr val="A9A9A9"/>
                      </a:solidFill>
                      <a:prstDash val="solid"/>
                      <a:round/>
                      <a:headEnd type="none" w="med" len="med"/>
                      <a:tailEnd type="none" w="med" len="med"/>
                    </a:lnT>
                    <a:lnB>
                      <a:noFill/>
                    </a:lnB>
                  </a:tcPr>
                </a:tc>
                <a:tc>
                  <a:txBody>
                    <a:bodyPr/>
                    <a:lstStyle/>
                    <a:p>
                      <a:pPr fontAlgn="t"/>
                      <a:r>
                        <a:rPr lang="en-US" sz="1300">
                          <a:effectLst/>
                          <a:latin typeface="Arial"/>
                        </a:rPr>
                        <a:t>2003-</a:t>
                      </a:r>
                    </a:p>
                  </a:txBody>
                  <a:tcPr marL="63840" marR="63840" marT="33250" marB="31920">
                    <a:lnL>
                      <a:noFill/>
                    </a:lnL>
                    <a:lnR>
                      <a:noFill/>
                    </a:lnR>
                    <a:lnT w="9525" cap="flat" cmpd="sng" algn="ctr">
                      <a:solidFill>
                        <a:srgbClr val="A9A9A9"/>
                      </a:solidFill>
                      <a:prstDash val="solid"/>
                      <a:round/>
                      <a:headEnd type="none" w="med" len="med"/>
                      <a:tailEnd type="none" w="med" len="med"/>
                    </a:lnT>
                    <a:lnB>
                      <a:noFill/>
                    </a:lnB>
                  </a:tcPr>
                </a:tc>
                <a:tc>
                  <a:txBody>
                    <a:bodyPr/>
                    <a:lstStyle/>
                    <a:p>
                      <a:pPr fontAlgn="t"/>
                      <a:r>
                        <a:rPr lang="en-US" sz="1300">
                          <a:effectLst/>
                          <a:latin typeface="Arial"/>
                        </a:rPr>
                        <a:t> </a:t>
                      </a:r>
                    </a:p>
                  </a:txBody>
                  <a:tcPr marL="63840" marR="63840" marT="33250" marB="31920">
                    <a:lnL>
                      <a:noFill/>
                    </a:lnL>
                    <a:lnR>
                      <a:noFill/>
                    </a:lnR>
                    <a:lnT w="9525" cap="flat" cmpd="sng" algn="ctr">
                      <a:solidFill>
                        <a:srgbClr val="A9A9A9"/>
                      </a:solidFill>
                      <a:prstDash val="solid"/>
                      <a:round/>
                      <a:headEnd type="none" w="med" len="med"/>
                      <a:tailEnd type="none" w="med" len="med"/>
                    </a:lnT>
                    <a:lnB>
                      <a:noFill/>
                    </a:lnB>
                  </a:tcPr>
                </a:tc>
              </a:tr>
              <a:tr h="466323">
                <a:tc>
                  <a:txBody>
                    <a:bodyPr/>
                    <a:lstStyle/>
                    <a:p>
                      <a:pPr fontAlgn="t"/>
                      <a:r>
                        <a:rPr lang="en-US" sz="1300">
                          <a:effectLst/>
                          <a:latin typeface="Arial"/>
                        </a:rPr>
                        <a:t> </a:t>
                      </a:r>
                    </a:p>
                  </a:txBody>
                  <a:tcPr marL="63840" marR="63840" marT="33250" marB="13300">
                    <a:lnL>
                      <a:noFill/>
                    </a:lnL>
                    <a:lnR>
                      <a:noFill/>
                    </a:lnR>
                    <a:lnT>
                      <a:noFill/>
                    </a:lnT>
                    <a:lnB>
                      <a:noFill/>
                    </a:lnB>
                  </a:tcPr>
                </a:tc>
                <a:tc>
                  <a:txBody>
                    <a:bodyPr/>
                    <a:lstStyle/>
                    <a:p>
                      <a:pPr fontAlgn="t"/>
                      <a:r>
                        <a:rPr lang="en-US" sz="1300">
                          <a:effectLst/>
                          <a:latin typeface="Arial"/>
                        </a:rPr>
                        <a:t>Pend Oreille - zinc</a:t>
                      </a:r>
                    </a:p>
                  </a:txBody>
                  <a:tcPr marL="63840" marR="63840" marT="33250" marB="31920">
                    <a:lnL>
                      <a:noFill/>
                    </a:lnL>
                    <a:lnR>
                      <a:noFill/>
                    </a:lnR>
                    <a:lnT>
                      <a:noFill/>
                    </a:lnT>
                    <a:lnB>
                      <a:noFill/>
                    </a:lnB>
                  </a:tcPr>
                </a:tc>
                <a:tc>
                  <a:txBody>
                    <a:bodyPr/>
                    <a:lstStyle/>
                    <a:p>
                      <a:pPr fontAlgn="t"/>
                      <a:r>
                        <a:rPr lang="en-US" sz="1300">
                          <a:effectLst/>
                          <a:latin typeface="Arial"/>
                        </a:rPr>
                        <a:t>2004-</a:t>
                      </a:r>
                    </a:p>
                  </a:txBody>
                  <a:tcPr marL="63840" marR="63840" marT="33250" marB="31920">
                    <a:lnL>
                      <a:noFill/>
                    </a:lnL>
                    <a:lnR>
                      <a:noFill/>
                    </a:lnR>
                    <a:lnT>
                      <a:noFill/>
                    </a:lnT>
                    <a:lnB>
                      <a:noFill/>
                    </a:lnB>
                  </a:tcPr>
                </a:tc>
                <a:tc>
                  <a:txBody>
                    <a:bodyPr/>
                    <a:lstStyle/>
                    <a:p>
                      <a:pPr fontAlgn="t"/>
                      <a:r>
                        <a:rPr lang="en-US" sz="1300">
                          <a:effectLst/>
                          <a:latin typeface="Arial"/>
                        </a:rPr>
                        <a:t> </a:t>
                      </a:r>
                    </a:p>
                  </a:txBody>
                  <a:tcPr marL="63840" marR="63840" marT="33250" marB="31920">
                    <a:lnL>
                      <a:noFill/>
                    </a:lnL>
                    <a:lnR>
                      <a:noFill/>
                    </a:lnR>
                    <a:lnT>
                      <a:noFill/>
                    </a:lnT>
                    <a:lnB>
                      <a:noFill/>
                    </a:lnB>
                  </a:tcPr>
                </a:tc>
              </a:tr>
              <a:tr h="266093">
                <a:tc>
                  <a:txBody>
                    <a:bodyPr/>
                    <a:lstStyle/>
                    <a:p>
                      <a:pPr fontAlgn="t"/>
                      <a:endParaRPr lang="en-US" sz="1300">
                        <a:effectLst/>
                        <a:latin typeface="Arial"/>
                      </a:endParaRPr>
                    </a:p>
                  </a:txBody>
                  <a:tcPr marL="63840" marR="63840" marT="33250" marB="13300">
                    <a:lnL>
                      <a:noFill/>
                    </a:lnL>
                    <a:lnR>
                      <a:noFill/>
                    </a:lnR>
                    <a:lnT>
                      <a:noFill/>
                    </a:lnT>
                    <a:lnB>
                      <a:noFill/>
                    </a:lnB>
                  </a:tcPr>
                </a:tc>
                <a:tc>
                  <a:txBody>
                    <a:bodyPr/>
                    <a:lstStyle/>
                    <a:p>
                      <a:pPr fontAlgn="t"/>
                      <a:r>
                        <a:rPr lang="en-US" sz="1300">
                          <a:effectLst/>
                          <a:latin typeface="Arial"/>
                        </a:rPr>
                        <a:t>Pogo - gold</a:t>
                      </a:r>
                    </a:p>
                  </a:txBody>
                  <a:tcPr marL="63840" marR="63840" marT="33250" marB="31920">
                    <a:lnL>
                      <a:noFill/>
                    </a:lnL>
                    <a:lnR>
                      <a:noFill/>
                    </a:lnR>
                    <a:lnT>
                      <a:noFill/>
                    </a:lnT>
                    <a:lnB>
                      <a:noFill/>
                    </a:lnB>
                  </a:tcPr>
                </a:tc>
                <a:tc>
                  <a:txBody>
                    <a:bodyPr/>
                    <a:lstStyle/>
                    <a:p>
                      <a:pPr fontAlgn="t"/>
                      <a:r>
                        <a:rPr lang="en-US" sz="1300">
                          <a:effectLst/>
                          <a:latin typeface="Arial"/>
                        </a:rPr>
                        <a:t>2006-2009</a:t>
                      </a:r>
                      <a:r>
                        <a:rPr lang="en-US" sz="1300" baseline="30000">
                          <a:effectLst/>
                          <a:latin typeface="Arial"/>
                        </a:rPr>
                        <a:t>(2)</a:t>
                      </a:r>
                      <a:endParaRPr lang="en-US" sz="1300">
                        <a:effectLst/>
                        <a:latin typeface="Arial"/>
                      </a:endParaRPr>
                    </a:p>
                  </a:txBody>
                  <a:tcPr marL="63840" marR="63840" marT="33250" marB="31920">
                    <a:lnL>
                      <a:noFill/>
                    </a:lnL>
                    <a:lnR>
                      <a:noFill/>
                    </a:lnR>
                    <a:lnT>
                      <a:noFill/>
                    </a:lnT>
                    <a:lnB>
                      <a:noFill/>
                    </a:lnB>
                  </a:tcPr>
                </a:tc>
                <a:tc>
                  <a:txBody>
                    <a:bodyPr/>
                    <a:lstStyle/>
                    <a:p>
                      <a:pPr fontAlgn="t"/>
                      <a:r>
                        <a:rPr lang="en-US" sz="1300">
                          <a:effectLst/>
                          <a:latin typeface="Arial"/>
                        </a:rPr>
                        <a:t> </a:t>
                      </a:r>
                    </a:p>
                  </a:txBody>
                  <a:tcPr marL="63840" marR="63840" marT="33250" marB="31920">
                    <a:lnL>
                      <a:noFill/>
                    </a:lnL>
                    <a:lnR>
                      <a:noFill/>
                    </a:lnR>
                    <a:lnT>
                      <a:noFill/>
                    </a:lnT>
                    <a:lnB>
                      <a:noFill/>
                    </a:lnB>
                  </a:tcPr>
                </a:tc>
              </a:tr>
              <a:tr h="466323">
                <a:tc>
                  <a:txBody>
                    <a:bodyPr/>
                    <a:lstStyle/>
                    <a:p>
                      <a:pPr fontAlgn="t"/>
                      <a:r>
                        <a:rPr lang="en-US" sz="1300">
                          <a:effectLst/>
                          <a:latin typeface="Arial"/>
                        </a:rPr>
                        <a:t> </a:t>
                      </a:r>
                    </a:p>
                  </a:txBody>
                  <a:tcPr marL="63840" marR="63840" marT="33250" marB="13300">
                    <a:lnL>
                      <a:noFill/>
                    </a:lnL>
                    <a:lnR>
                      <a:noFill/>
                    </a:lnR>
                    <a:lnT>
                      <a:noFill/>
                    </a:lnT>
                    <a:lnB>
                      <a:noFill/>
                    </a:lnB>
                  </a:tcPr>
                </a:tc>
                <a:tc>
                  <a:txBody>
                    <a:bodyPr/>
                    <a:lstStyle/>
                    <a:p>
                      <a:pPr fontAlgn="t"/>
                      <a:r>
                        <a:rPr lang="en-US" sz="1300">
                          <a:effectLst/>
                          <a:latin typeface="Arial"/>
                        </a:rPr>
                        <a:t>Lennard Shelf - zinc</a:t>
                      </a:r>
                    </a:p>
                  </a:txBody>
                  <a:tcPr marL="63840" marR="63840" marT="33250" marB="31920">
                    <a:lnL>
                      <a:noFill/>
                    </a:lnL>
                    <a:lnR>
                      <a:noFill/>
                    </a:lnR>
                    <a:lnT>
                      <a:noFill/>
                    </a:lnT>
                    <a:lnB>
                      <a:noFill/>
                    </a:lnB>
                  </a:tcPr>
                </a:tc>
                <a:tc>
                  <a:txBody>
                    <a:bodyPr/>
                    <a:lstStyle/>
                    <a:p>
                      <a:pPr fontAlgn="t"/>
                      <a:r>
                        <a:rPr lang="en-US" sz="1300" dirty="0">
                          <a:effectLst/>
                          <a:latin typeface="Arial"/>
                        </a:rPr>
                        <a:t>2007-2008</a:t>
                      </a:r>
                    </a:p>
                  </a:txBody>
                  <a:tcPr marL="63840" marR="63840" marT="33250" marB="31920">
                    <a:lnL>
                      <a:noFill/>
                    </a:lnL>
                    <a:lnR>
                      <a:noFill/>
                    </a:lnR>
                    <a:lnT>
                      <a:noFill/>
                    </a:lnT>
                    <a:lnB>
                      <a:noFill/>
                    </a:lnB>
                  </a:tcPr>
                </a:tc>
                <a:tc>
                  <a:txBody>
                    <a:bodyPr/>
                    <a:lstStyle/>
                    <a:p>
                      <a:pPr fontAlgn="t"/>
                      <a:r>
                        <a:rPr lang="en-US" sz="1300">
                          <a:effectLst/>
                          <a:latin typeface="Arial"/>
                        </a:rPr>
                        <a:t> </a:t>
                      </a:r>
                    </a:p>
                  </a:txBody>
                  <a:tcPr marL="63840" marR="63840" marT="33250" marB="31920">
                    <a:lnL>
                      <a:noFill/>
                    </a:lnL>
                    <a:lnR>
                      <a:noFill/>
                    </a:lnR>
                    <a:lnT>
                      <a:noFill/>
                    </a:lnT>
                    <a:lnB>
                      <a:noFill/>
                    </a:lnB>
                  </a:tcPr>
                </a:tc>
              </a:tr>
              <a:tr h="666552">
                <a:tc>
                  <a:txBody>
                    <a:bodyPr/>
                    <a:lstStyle/>
                    <a:p>
                      <a:pPr fontAlgn="t"/>
                      <a:r>
                        <a:rPr lang="en-US" sz="1300">
                          <a:effectLst/>
                          <a:latin typeface="Arial"/>
                        </a:rPr>
                        <a:t> </a:t>
                      </a:r>
                    </a:p>
                  </a:txBody>
                  <a:tcPr marL="63840" marR="63840" marT="33250" marB="13300">
                    <a:lnL>
                      <a:noFill/>
                    </a:lnL>
                    <a:lnR>
                      <a:noFill/>
                    </a:lnR>
                    <a:lnT>
                      <a:noFill/>
                    </a:lnT>
                    <a:lnB>
                      <a:noFill/>
                    </a:lnB>
                  </a:tcPr>
                </a:tc>
                <a:tc>
                  <a:txBody>
                    <a:bodyPr/>
                    <a:lstStyle/>
                    <a:p>
                      <a:pPr fontAlgn="t"/>
                      <a:r>
                        <a:rPr lang="it-IT" sz="1300">
                          <a:effectLst/>
                          <a:latin typeface="Arial"/>
                        </a:rPr>
                        <a:t>Carmen de Andacollo - copper </a:t>
                      </a:r>
                      <a:r>
                        <a:rPr lang="it-IT" sz="1300" baseline="30000">
                          <a:effectLst/>
                          <a:latin typeface="Arial"/>
                        </a:rPr>
                        <a:t>(1)</a:t>
                      </a:r>
                      <a:endParaRPr lang="it-IT" sz="1300">
                        <a:effectLst/>
                        <a:latin typeface="Arial"/>
                      </a:endParaRPr>
                    </a:p>
                  </a:txBody>
                  <a:tcPr marL="63840" marR="63840" marT="33250" marB="31920">
                    <a:lnL>
                      <a:noFill/>
                    </a:lnL>
                    <a:lnR>
                      <a:noFill/>
                    </a:lnR>
                    <a:lnT>
                      <a:noFill/>
                    </a:lnT>
                    <a:lnB>
                      <a:noFill/>
                    </a:lnB>
                  </a:tcPr>
                </a:tc>
                <a:tc>
                  <a:txBody>
                    <a:bodyPr/>
                    <a:lstStyle/>
                    <a:p>
                      <a:pPr fontAlgn="t"/>
                      <a:r>
                        <a:rPr lang="en-US" sz="1300">
                          <a:effectLst/>
                          <a:latin typeface="Arial"/>
                        </a:rPr>
                        <a:t>2007-</a:t>
                      </a:r>
                    </a:p>
                  </a:txBody>
                  <a:tcPr marL="63840" marR="63840" marT="33250" marB="31920">
                    <a:lnL>
                      <a:noFill/>
                    </a:lnL>
                    <a:lnR>
                      <a:noFill/>
                    </a:lnR>
                    <a:lnT>
                      <a:noFill/>
                    </a:lnT>
                    <a:lnB>
                      <a:noFill/>
                    </a:lnB>
                  </a:tcPr>
                </a:tc>
                <a:tc>
                  <a:txBody>
                    <a:bodyPr/>
                    <a:lstStyle/>
                    <a:p>
                      <a:pPr fontAlgn="t"/>
                      <a:r>
                        <a:rPr lang="en-US" sz="1300">
                          <a:effectLst/>
                          <a:latin typeface="Arial"/>
                        </a:rPr>
                        <a:t> </a:t>
                      </a:r>
                    </a:p>
                  </a:txBody>
                  <a:tcPr marL="63840" marR="63840" marT="33250" marB="31920">
                    <a:lnL>
                      <a:noFill/>
                    </a:lnL>
                    <a:lnR>
                      <a:noFill/>
                    </a:lnR>
                    <a:lnT>
                      <a:noFill/>
                    </a:lnT>
                    <a:lnB>
                      <a:noFill/>
                    </a:lnB>
                  </a:tcPr>
                </a:tc>
              </a:tr>
              <a:tr h="466323">
                <a:tc>
                  <a:txBody>
                    <a:bodyPr/>
                    <a:lstStyle/>
                    <a:p>
                      <a:pPr fontAlgn="t"/>
                      <a:r>
                        <a:rPr lang="en-US" sz="1300">
                          <a:effectLst/>
                          <a:latin typeface="Arial"/>
                        </a:rPr>
                        <a:t> </a:t>
                      </a:r>
                    </a:p>
                  </a:txBody>
                  <a:tcPr marL="63840" marR="63840" marT="33250" marB="13300">
                    <a:lnL>
                      <a:noFill/>
                    </a:lnL>
                    <a:lnR>
                      <a:noFill/>
                    </a:lnR>
                    <a:lnT>
                      <a:noFill/>
                    </a:lnT>
                    <a:lnB>
                      <a:noFill/>
                    </a:lnB>
                  </a:tcPr>
                </a:tc>
                <a:tc>
                  <a:txBody>
                    <a:bodyPr/>
                    <a:lstStyle/>
                    <a:p>
                      <a:pPr fontAlgn="t"/>
                      <a:r>
                        <a:rPr lang="en-US" sz="1300">
                          <a:effectLst/>
                          <a:latin typeface="Arial"/>
                        </a:rPr>
                        <a:t>Duck Pond - copper, zinc </a:t>
                      </a:r>
                      <a:r>
                        <a:rPr lang="en-US" sz="1300" baseline="30000">
                          <a:effectLst/>
                          <a:latin typeface="Arial"/>
                        </a:rPr>
                        <a:t>(1)</a:t>
                      </a:r>
                      <a:endParaRPr lang="en-US" sz="1300">
                        <a:effectLst/>
                        <a:latin typeface="Arial"/>
                      </a:endParaRPr>
                    </a:p>
                  </a:txBody>
                  <a:tcPr marL="63840" marR="63840" marT="33250" marB="31920">
                    <a:lnL>
                      <a:noFill/>
                    </a:lnL>
                    <a:lnR>
                      <a:noFill/>
                    </a:lnR>
                    <a:lnT>
                      <a:noFill/>
                    </a:lnT>
                    <a:lnB>
                      <a:noFill/>
                    </a:lnB>
                  </a:tcPr>
                </a:tc>
                <a:tc>
                  <a:txBody>
                    <a:bodyPr/>
                    <a:lstStyle/>
                    <a:p>
                      <a:pPr fontAlgn="t"/>
                      <a:r>
                        <a:rPr lang="en-US" sz="1300" dirty="0">
                          <a:effectLst/>
                          <a:latin typeface="Arial"/>
                        </a:rPr>
                        <a:t>2007-</a:t>
                      </a:r>
                    </a:p>
                  </a:txBody>
                  <a:tcPr marL="63840" marR="63840" marT="33250" marB="31920">
                    <a:lnL>
                      <a:noFill/>
                    </a:lnL>
                    <a:lnR>
                      <a:noFill/>
                    </a:lnR>
                    <a:lnT>
                      <a:noFill/>
                    </a:lnT>
                    <a:lnB>
                      <a:noFill/>
                    </a:lnB>
                  </a:tcPr>
                </a:tc>
                <a:tc>
                  <a:txBody>
                    <a:bodyPr/>
                    <a:lstStyle/>
                    <a:p>
                      <a:pPr fontAlgn="t"/>
                      <a:r>
                        <a:rPr lang="en-US" sz="1300">
                          <a:effectLst/>
                          <a:latin typeface="Arial"/>
                        </a:rPr>
                        <a:t> </a:t>
                      </a:r>
                    </a:p>
                  </a:txBody>
                  <a:tcPr marL="63840" marR="63840" marT="33250" marB="31920">
                    <a:lnL>
                      <a:noFill/>
                    </a:lnL>
                    <a:lnR>
                      <a:noFill/>
                    </a:lnR>
                    <a:lnT>
                      <a:noFill/>
                    </a:lnT>
                    <a:lnB>
                      <a:noFill/>
                    </a:lnB>
                  </a:tcPr>
                </a:tc>
              </a:tr>
              <a:tr h="893819">
                <a:tc>
                  <a:txBody>
                    <a:bodyPr/>
                    <a:lstStyle/>
                    <a:p>
                      <a:pPr fontAlgn="t"/>
                      <a:r>
                        <a:rPr lang="en-US" sz="1300">
                          <a:effectLst/>
                          <a:latin typeface="Arial"/>
                        </a:rPr>
                        <a:t> </a:t>
                      </a:r>
                    </a:p>
                  </a:txBody>
                  <a:tcPr marL="63840" marR="63840" marT="33250" marB="33250">
                    <a:lnL>
                      <a:noFill/>
                    </a:lnL>
                    <a:lnR>
                      <a:noFill/>
                    </a:lnR>
                    <a:lnT>
                      <a:noFill/>
                    </a:lnT>
                    <a:lnB w="9525" cap="flat" cmpd="sng" algn="ctr">
                      <a:solidFill>
                        <a:srgbClr val="E1E1E1"/>
                      </a:solidFill>
                      <a:prstDash val="solid"/>
                      <a:round/>
                      <a:headEnd type="none" w="med" len="med"/>
                      <a:tailEnd type="none" w="med" len="med"/>
                    </a:lnB>
                  </a:tcPr>
                </a:tc>
                <a:tc>
                  <a:txBody>
                    <a:bodyPr/>
                    <a:lstStyle/>
                    <a:p>
                      <a:pPr fontAlgn="t"/>
                      <a:r>
                        <a:rPr lang="en-US" sz="1300">
                          <a:effectLst/>
                          <a:latin typeface="Arial"/>
                        </a:rPr>
                        <a:t>Quebrada Blanca - copper </a:t>
                      </a:r>
                      <a:r>
                        <a:rPr lang="en-US" sz="1300" baseline="30000">
                          <a:effectLst/>
                          <a:latin typeface="Arial"/>
                        </a:rPr>
                        <a:t>(1)</a:t>
                      </a:r>
                      <a:endParaRPr lang="en-US" sz="1300">
                        <a:effectLst/>
                        <a:latin typeface="Arial"/>
                      </a:endParaRPr>
                    </a:p>
                  </a:txBody>
                  <a:tcPr marL="63840" marR="63840" marT="33250" marB="33250">
                    <a:lnL>
                      <a:noFill/>
                    </a:lnL>
                    <a:lnR>
                      <a:noFill/>
                    </a:lnR>
                    <a:lnT>
                      <a:noFill/>
                    </a:lnT>
                    <a:lnB w="9525" cap="flat" cmpd="sng" algn="ctr">
                      <a:solidFill>
                        <a:srgbClr val="E1E1E1"/>
                      </a:solidFill>
                      <a:prstDash val="solid"/>
                      <a:round/>
                      <a:headEnd type="none" w="med" len="med"/>
                      <a:tailEnd type="none" w="med" len="med"/>
                    </a:lnB>
                  </a:tcPr>
                </a:tc>
                <a:tc>
                  <a:txBody>
                    <a:bodyPr/>
                    <a:lstStyle/>
                    <a:p>
                      <a:pPr fontAlgn="t"/>
                      <a:r>
                        <a:rPr lang="en-US" sz="1300">
                          <a:effectLst/>
                          <a:latin typeface="Arial"/>
                        </a:rPr>
                        <a:t>2007-</a:t>
                      </a:r>
                    </a:p>
                  </a:txBody>
                  <a:tcPr marL="63840" marR="63840" marT="33250" marB="33250">
                    <a:lnL>
                      <a:noFill/>
                    </a:lnL>
                    <a:lnR>
                      <a:noFill/>
                    </a:lnR>
                    <a:lnT>
                      <a:noFill/>
                    </a:lnT>
                    <a:lnB w="9525" cap="flat" cmpd="sng" algn="ctr">
                      <a:solidFill>
                        <a:srgbClr val="E1E1E1"/>
                      </a:solidFill>
                      <a:prstDash val="solid"/>
                      <a:round/>
                      <a:headEnd type="none" w="med" len="med"/>
                      <a:tailEnd type="none" w="med" len="med"/>
                    </a:lnB>
                  </a:tcPr>
                </a:tc>
                <a:tc>
                  <a:txBody>
                    <a:bodyPr/>
                    <a:lstStyle/>
                    <a:p>
                      <a:endParaRPr lang="en-US" sz="1300" dirty="0"/>
                    </a:p>
                  </a:txBody>
                  <a:tcPr marL="63840" marR="63840" marT="31920" marB="31920">
                    <a:lnL>
                      <a:noFill/>
                    </a:lnL>
                    <a:lnT>
                      <a:noFill/>
                    </a:lnT>
                  </a:tcPr>
                </a:tc>
              </a:tr>
            </a:tbl>
          </a:graphicData>
        </a:graphic>
      </p:graphicFrame>
    </p:spTree>
    <p:extLst>
      <p:ext uri="{BB962C8B-B14F-4D97-AF65-F5344CB8AC3E}">
        <p14:creationId xmlns:p14="http://schemas.microsoft.com/office/powerpoint/2010/main" val="3746808382"/>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6808" y="274638"/>
            <a:ext cx="7467600" cy="1143000"/>
          </a:xfrm>
        </p:spPr>
        <p:txBody>
          <a:bodyPr/>
          <a:lstStyle/>
          <a:p>
            <a:pPr algn="ctr"/>
            <a:r>
              <a:rPr lang="en-CA" dirty="0" smtClean="0"/>
              <a:t>Mineral Reserves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4145682"/>
              </p:ext>
            </p:extLst>
          </p:nvPr>
        </p:nvGraphicFramePr>
        <p:xfrm>
          <a:off x="899592" y="1925637"/>
          <a:ext cx="7344814" cy="4554020"/>
        </p:xfrm>
        <a:graphic>
          <a:graphicData uri="http://schemas.openxmlformats.org/drawingml/2006/table">
            <a:tbl>
              <a:tblPr/>
              <a:tblGrid>
                <a:gridCol w="1475152"/>
                <a:gridCol w="587997"/>
                <a:gridCol w="660208"/>
                <a:gridCol w="660208"/>
                <a:gridCol w="660208"/>
                <a:gridCol w="660208"/>
                <a:gridCol w="701471"/>
                <a:gridCol w="969681"/>
                <a:gridCol w="969681"/>
              </a:tblGrid>
              <a:tr h="184260">
                <a:tc gridSpan="9">
                  <a:txBody>
                    <a:bodyPr/>
                    <a:lstStyle/>
                    <a:p>
                      <a:pPr fontAlgn="t"/>
                      <a:endParaRPr lang="en-US" sz="1000" dirty="0">
                        <a:effectLst/>
                        <a:latin typeface="Arial"/>
                      </a:endParaRPr>
                    </a:p>
                  </a:txBody>
                  <a:tcPr marL="0" marR="35269" marT="10077" marB="10077">
                    <a:lnL>
                      <a:noFill/>
                    </a:lnL>
                    <a:lnR>
                      <a:noFill/>
                    </a:lnR>
                    <a:lnT>
                      <a:noFill/>
                    </a:lnT>
                    <a:lnB w="9525" cap="flat" cmpd="sng" algn="ctr">
                      <a:solidFill>
                        <a:srgbClr val="ECECE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4260">
                <a:tc rowSpan="2">
                  <a:txBody>
                    <a:bodyPr/>
                    <a:lstStyle/>
                    <a:p>
                      <a:pPr fontAlgn="b"/>
                      <a:r>
                        <a:rPr lang="en-US" sz="1000">
                          <a:effectLst/>
                          <a:latin typeface="Arial"/>
                        </a:rPr>
                        <a:t> </a:t>
                      </a: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gridSpan="2">
                  <a:txBody>
                    <a:bodyPr/>
                    <a:lstStyle/>
                    <a:p>
                      <a:pPr algn="ctr" fontAlgn="b"/>
                      <a:r>
                        <a:rPr lang="en-US" sz="1000" b="1">
                          <a:effectLst/>
                          <a:latin typeface="Arial"/>
                        </a:rPr>
                        <a:t>Proven</a:t>
                      </a:r>
                      <a:endParaRPr lang="en-US" sz="1000">
                        <a:effectLst/>
                        <a:latin typeface="Arial"/>
                      </a:endParaRP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000" b="1">
                          <a:effectLst/>
                          <a:latin typeface="Arial"/>
                        </a:rPr>
                        <a:t>Probable</a:t>
                      </a:r>
                      <a:endParaRPr lang="en-US" sz="1000">
                        <a:effectLst/>
                        <a:latin typeface="Arial"/>
                      </a:endParaRP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000" b="1">
                          <a:effectLst/>
                          <a:latin typeface="Arial"/>
                        </a:rPr>
                        <a:t>Total</a:t>
                      </a:r>
                      <a:endParaRPr lang="en-US" sz="1000">
                        <a:effectLst/>
                        <a:latin typeface="Arial"/>
                      </a:endParaRP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000" b="1">
                          <a:effectLst/>
                          <a:latin typeface="Arial"/>
                        </a:rPr>
                        <a:t>Teck Interest</a:t>
                      </a:r>
                      <a:endParaRPr lang="en-US" sz="1000">
                        <a:effectLst/>
                        <a:latin typeface="Arial"/>
                      </a:endParaRP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hMerge="1">
                  <a:txBody>
                    <a:bodyPr/>
                    <a:lstStyle/>
                    <a:p>
                      <a:endParaRPr lang="en-US"/>
                    </a:p>
                  </a:txBody>
                  <a:tcPr/>
                </a:tc>
              </a:tr>
              <a:tr h="672476">
                <a:tc vMerge="1">
                  <a:txBody>
                    <a:bodyPr/>
                    <a:lstStyle/>
                    <a:p>
                      <a:endParaRPr lang="en-US"/>
                    </a:p>
                  </a:txBody>
                  <a:tcPr/>
                </a:tc>
                <a:tc>
                  <a:txBody>
                    <a:bodyPr/>
                    <a:lstStyle/>
                    <a:p>
                      <a:pPr algn="r" fontAlgn="b"/>
                      <a:r>
                        <a:rPr lang="en-US" sz="1000" b="1" dirty="0" err="1">
                          <a:effectLst/>
                          <a:latin typeface="Arial"/>
                        </a:rPr>
                        <a:t>Tonnes</a:t>
                      </a:r>
                      <a:r>
                        <a:rPr lang="en-US" sz="1000" b="1" dirty="0">
                          <a:effectLst/>
                          <a:latin typeface="Arial"/>
                        </a:rPr>
                        <a:t> </a:t>
                      </a:r>
                      <a:r>
                        <a:rPr lang="en-US" sz="1000" dirty="0">
                          <a:effectLst/>
                          <a:latin typeface="Arial"/>
                        </a:rPr>
                        <a:t/>
                      </a:r>
                      <a:br>
                        <a:rPr lang="en-US" sz="1000" dirty="0">
                          <a:effectLst/>
                          <a:latin typeface="Arial"/>
                        </a:rPr>
                      </a:br>
                      <a:r>
                        <a:rPr lang="en-US" sz="1000" b="1" dirty="0">
                          <a:effectLst/>
                          <a:latin typeface="Arial"/>
                        </a:rPr>
                        <a:t>(000's)</a:t>
                      </a:r>
                      <a:endParaRPr lang="en-US" sz="1000" dirty="0">
                        <a:effectLst/>
                        <a:latin typeface="Arial"/>
                      </a:endParaRPr>
                    </a:p>
                  </a:txBody>
                  <a:tcPr marL="0" marR="35269" marT="10077" marB="10077"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b="1">
                          <a:effectLst/>
                          <a:latin typeface="Arial"/>
                        </a:rPr>
                        <a:t>Grade </a:t>
                      </a:r>
                      <a:br>
                        <a:rPr lang="en-US" sz="1000" b="1">
                          <a:effectLst/>
                          <a:latin typeface="Arial"/>
                        </a:rPr>
                      </a:br>
                      <a:r>
                        <a:rPr lang="en-US" sz="1000" b="1">
                          <a:effectLst/>
                          <a:latin typeface="Arial"/>
                        </a:rPr>
                        <a:t>(%)</a:t>
                      </a:r>
                      <a:endParaRPr lang="en-US" sz="1000">
                        <a:effectLst/>
                        <a:latin typeface="Arial"/>
                      </a:endParaRPr>
                    </a:p>
                  </a:txBody>
                  <a:tcPr marL="0" marR="35269" marT="10077" marB="10077"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b="1">
                          <a:effectLst/>
                          <a:latin typeface="Arial"/>
                        </a:rPr>
                        <a:t>Tonnes </a:t>
                      </a:r>
                      <a:br>
                        <a:rPr lang="en-US" sz="1000" b="1">
                          <a:effectLst/>
                          <a:latin typeface="Arial"/>
                        </a:rPr>
                      </a:br>
                      <a:r>
                        <a:rPr lang="en-US" sz="1000" b="1">
                          <a:effectLst/>
                          <a:latin typeface="Arial"/>
                        </a:rPr>
                        <a:t>(000's)</a:t>
                      </a:r>
                      <a:endParaRPr lang="en-US" sz="1000">
                        <a:effectLst/>
                        <a:latin typeface="Arial"/>
                      </a:endParaRPr>
                    </a:p>
                  </a:txBody>
                  <a:tcPr marL="0" marR="35269" marT="10077" marB="10077"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b="1">
                          <a:effectLst/>
                          <a:latin typeface="Arial"/>
                        </a:rPr>
                        <a:t>Grade </a:t>
                      </a:r>
                      <a:br>
                        <a:rPr lang="en-US" sz="1000" b="1">
                          <a:effectLst/>
                          <a:latin typeface="Arial"/>
                        </a:rPr>
                      </a:br>
                      <a:r>
                        <a:rPr lang="en-US" sz="1000" b="1">
                          <a:effectLst/>
                          <a:latin typeface="Arial"/>
                        </a:rPr>
                        <a:t>(%)</a:t>
                      </a:r>
                      <a:endParaRPr lang="en-US" sz="1000">
                        <a:effectLst/>
                        <a:latin typeface="Arial"/>
                      </a:endParaRPr>
                    </a:p>
                  </a:txBody>
                  <a:tcPr marL="0" marR="35269" marT="10077" marB="10077"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b="1">
                          <a:effectLst/>
                          <a:latin typeface="Arial"/>
                        </a:rPr>
                        <a:t>Tonnes</a:t>
                      </a:r>
                      <a:br>
                        <a:rPr lang="en-US" sz="1000" b="1">
                          <a:effectLst/>
                          <a:latin typeface="Arial"/>
                        </a:rPr>
                      </a:br>
                      <a:r>
                        <a:rPr lang="en-US" sz="1000" b="1">
                          <a:effectLst/>
                          <a:latin typeface="Arial"/>
                        </a:rPr>
                        <a:t>(000's)</a:t>
                      </a:r>
                      <a:endParaRPr lang="en-US" sz="1000">
                        <a:effectLst/>
                        <a:latin typeface="Arial"/>
                      </a:endParaRPr>
                    </a:p>
                  </a:txBody>
                  <a:tcPr marL="0" marR="35269" marT="10077" marB="10077"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b="1">
                          <a:effectLst/>
                          <a:latin typeface="Arial"/>
                        </a:rPr>
                        <a:t>Grade </a:t>
                      </a:r>
                      <a:br>
                        <a:rPr lang="en-US" sz="1000" b="1">
                          <a:effectLst/>
                          <a:latin typeface="Arial"/>
                        </a:rPr>
                      </a:br>
                      <a:r>
                        <a:rPr lang="en-US" sz="1000" b="1">
                          <a:effectLst/>
                          <a:latin typeface="Arial"/>
                        </a:rPr>
                        <a:t>(%)</a:t>
                      </a:r>
                      <a:endParaRPr lang="en-US" sz="1000">
                        <a:effectLst/>
                        <a:latin typeface="Arial"/>
                      </a:endParaRPr>
                    </a:p>
                  </a:txBody>
                  <a:tcPr marL="0" marR="35269" marT="10077" marB="10077"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ctr" fontAlgn="b"/>
                      <a:r>
                        <a:rPr lang="en-US" sz="1000" b="1">
                          <a:effectLst/>
                          <a:latin typeface="Arial"/>
                        </a:rPr>
                        <a:t>Teck Ownership</a:t>
                      </a:r>
                      <a:br>
                        <a:rPr lang="en-US" sz="1000" b="1">
                          <a:effectLst/>
                          <a:latin typeface="Arial"/>
                        </a:rPr>
                      </a:br>
                      <a:r>
                        <a:rPr lang="en-US" sz="1000" b="1">
                          <a:effectLst/>
                          <a:latin typeface="Arial"/>
                        </a:rPr>
                        <a:t>(%)</a:t>
                      </a:r>
                      <a:endParaRPr lang="en-US" sz="1000">
                        <a:effectLst/>
                        <a:latin typeface="Arial"/>
                      </a:endParaRPr>
                    </a:p>
                  </a:txBody>
                  <a:tcPr marL="0" marR="35269" marT="10077" marB="10077"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ctr" fontAlgn="b"/>
                      <a:r>
                        <a:rPr lang="en-US" sz="1000" b="1">
                          <a:effectLst/>
                          <a:latin typeface="Arial"/>
                        </a:rPr>
                        <a:t>Recoverable</a:t>
                      </a:r>
                      <a:r>
                        <a:rPr lang="en-US" sz="1000" b="1" baseline="30000">
                          <a:effectLst/>
                          <a:latin typeface="Arial"/>
                        </a:rPr>
                        <a:t>(7)</a:t>
                      </a:r>
                      <a:r>
                        <a:rPr lang="en-US" sz="1000" b="1">
                          <a:effectLst/>
                          <a:latin typeface="Arial"/>
                        </a:rPr>
                        <a:t>Metal</a:t>
                      </a:r>
                      <a:br>
                        <a:rPr lang="en-US" sz="1000" b="1">
                          <a:effectLst/>
                          <a:latin typeface="Arial"/>
                        </a:rPr>
                      </a:br>
                      <a:r>
                        <a:rPr lang="en-US" sz="1000" b="1">
                          <a:effectLst/>
                          <a:latin typeface="Arial"/>
                        </a:rPr>
                        <a:t>(000 t)</a:t>
                      </a:r>
                      <a:endParaRPr lang="en-US" sz="1000">
                        <a:effectLst/>
                        <a:latin typeface="Arial"/>
                      </a:endParaRPr>
                    </a:p>
                  </a:txBody>
                  <a:tcPr marL="0" marR="35269" marT="10077" marB="10077"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r>
              <a:tr h="184260">
                <a:tc>
                  <a:txBody>
                    <a:bodyPr/>
                    <a:lstStyle/>
                    <a:p>
                      <a:pPr fontAlgn="t"/>
                      <a:r>
                        <a:rPr lang="en-US" sz="1000" b="1">
                          <a:effectLst/>
                          <a:latin typeface="Arial"/>
                        </a:rPr>
                        <a:t>Copper</a:t>
                      </a:r>
                      <a:endParaRPr lang="en-US" sz="1000">
                        <a:effectLst/>
                        <a:latin typeface="Arial"/>
                      </a:endParaRP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46998">
                <a:tc>
                  <a:txBody>
                    <a:bodyPr/>
                    <a:lstStyle/>
                    <a:p>
                      <a:pPr fontAlgn="t"/>
                      <a:r>
                        <a:rPr lang="en-US" sz="1000">
                          <a:effectLst/>
                          <a:latin typeface="Arial"/>
                        </a:rPr>
                        <a:t>  Highland Valley Copper</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347,800</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0.34</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325,500</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0.24</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673,300</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0.29</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97.5%</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b="1">
                          <a:effectLst/>
                          <a:latin typeface="Arial"/>
                        </a:rPr>
                        <a:t>1,720</a:t>
                      </a:r>
                      <a:endParaRPr lang="en-US" sz="1000">
                        <a:effectLst/>
                        <a:latin typeface="Arial"/>
                      </a:endParaRP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84260">
                <a:tc gridSpan="9">
                  <a:txBody>
                    <a:bodyPr/>
                    <a:lstStyle/>
                    <a:p>
                      <a:pPr fontAlgn="t"/>
                      <a:r>
                        <a:rPr lang="en-US" sz="1000">
                          <a:effectLst/>
                          <a:latin typeface="Arial"/>
                        </a:rPr>
                        <a:t> </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4260">
                <a:tc gridSpan="9">
                  <a:txBody>
                    <a:bodyPr/>
                    <a:lstStyle/>
                    <a:p>
                      <a:pPr fontAlgn="t"/>
                      <a:r>
                        <a:rPr lang="en-US" sz="1000">
                          <a:effectLst/>
                          <a:latin typeface="Arial"/>
                        </a:rPr>
                        <a:t>  Antamina</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6998">
                <a:tc>
                  <a:txBody>
                    <a:bodyPr/>
                    <a:lstStyle/>
                    <a:p>
                      <a:pPr fontAlgn="t"/>
                      <a:r>
                        <a:rPr lang="en-US" sz="1000">
                          <a:effectLst/>
                          <a:latin typeface="Arial"/>
                        </a:rPr>
                        <a:t>    Copper only ore</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89,800</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1.05</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475,500</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0.95</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565,300</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0.96</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22.5%</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b="1">
                          <a:effectLst/>
                          <a:latin typeface="Arial"/>
                        </a:rPr>
                        <a:t>1,120</a:t>
                      </a:r>
                      <a:endParaRPr lang="en-US" sz="1000">
                        <a:effectLst/>
                        <a:latin typeface="Arial"/>
                      </a:endParaRP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46998">
                <a:tc>
                  <a:txBody>
                    <a:bodyPr/>
                    <a:lstStyle/>
                    <a:p>
                      <a:pPr fontAlgn="t"/>
                      <a:r>
                        <a:rPr lang="en-US" sz="1000">
                          <a:effectLst/>
                          <a:latin typeface="Arial"/>
                        </a:rPr>
                        <a:t>    Copper-zinc ore</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b"/>
                      <a:r>
                        <a:rPr lang="en-US" sz="1000">
                          <a:effectLst/>
                          <a:latin typeface="Arial"/>
                        </a:rPr>
                        <a:t>43,200</a:t>
                      </a: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0.82</a:t>
                      </a: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176,900</a:t>
                      </a: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0.83</a:t>
                      </a: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220,100</a:t>
                      </a: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0.83</a:t>
                      </a: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22.5%</a:t>
                      </a: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b="1">
                          <a:effectLst/>
                          <a:latin typeface="Arial"/>
                        </a:rPr>
                        <a:t>330</a:t>
                      </a:r>
                      <a:endParaRPr lang="en-US" sz="1000">
                        <a:effectLst/>
                        <a:latin typeface="Arial"/>
                      </a:endParaRP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r>
              <a:tr h="346998">
                <a:tc>
                  <a:txBody>
                    <a:bodyPr/>
                    <a:lstStyle/>
                    <a:p>
                      <a:pPr fontAlgn="t"/>
                      <a:endParaRPr lang="en-US" sz="1000">
                        <a:effectLst/>
                        <a:latin typeface="Arial"/>
                      </a:endParaRP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133,000</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0.97</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652,400</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0.91</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785,400</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0.92</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22.5%</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b="1">
                          <a:effectLst/>
                          <a:latin typeface="Arial"/>
                        </a:rPr>
                        <a:t>1,450</a:t>
                      </a:r>
                      <a:endParaRPr lang="en-US" sz="1000">
                        <a:effectLst/>
                        <a:latin typeface="Arial"/>
                      </a:endParaRP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84260">
                <a:tc gridSpan="9">
                  <a:txBody>
                    <a:bodyPr/>
                    <a:lstStyle/>
                    <a:p>
                      <a:pPr fontAlgn="t"/>
                      <a:r>
                        <a:rPr lang="en-US" sz="1000">
                          <a:effectLst/>
                          <a:latin typeface="Arial"/>
                        </a:rPr>
                        <a:t> </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6998">
                <a:tc>
                  <a:txBody>
                    <a:bodyPr/>
                    <a:lstStyle/>
                    <a:p>
                      <a:pPr fontAlgn="t"/>
                      <a:r>
                        <a:rPr lang="en-US" sz="1000">
                          <a:effectLst/>
                          <a:latin typeface="Arial"/>
                        </a:rPr>
                        <a:t>  Quebrada Blanca</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endParaRPr lang="en-US" sz="1000">
                        <a:effectLst/>
                        <a:latin typeface="Arial"/>
                      </a:endParaRP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endParaRPr lang="en-US" sz="1000">
                        <a:effectLst/>
                        <a:latin typeface="Arial"/>
                      </a:endParaRP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endParaRPr lang="en-US" sz="1000">
                        <a:effectLst/>
                        <a:latin typeface="Arial"/>
                      </a:endParaRP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endParaRPr lang="en-US" sz="1000">
                        <a:effectLst/>
                        <a:latin typeface="Arial"/>
                      </a:endParaRP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endParaRPr lang="en-US" sz="1000">
                        <a:effectLst/>
                        <a:latin typeface="Arial"/>
                      </a:endParaRP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endParaRPr lang="en-US" sz="1000">
                        <a:effectLst/>
                        <a:latin typeface="Arial"/>
                      </a:endParaRP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endParaRPr lang="en-US" sz="1000">
                        <a:effectLst/>
                        <a:latin typeface="Arial"/>
                      </a:endParaRP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endParaRPr lang="en-US" sz="1000">
                        <a:effectLst/>
                        <a:latin typeface="Arial"/>
                      </a:endParaRP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46998">
                <a:tc>
                  <a:txBody>
                    <a:bodyPr/>
                    <a:lstStyle/>
                    <a:p>
                      <a:pPr fontAlgn="t"/>
                      <a:r>
                        <a:rPr lang="en-US" sz="1000">
                          <a:effectLst/>
                          <a:latin typeface="Arial"/>
                        </a:rPr>
                        <a:t>    Heap leach</a:t>
                      </a:r>
                      <a:r>
                        <a:rPr lang="en-US" sz="1000" baseline="30000">
                          <a:effectLst/>
                          <a:latin typeface="Arial"/>
                        </a:rPr>
                        <a:t>(2)</a:t>
                      </a:r>
                      <a:endParaRPr lang="en-US" sz="1000">
                        <a:effectLst/>
                        <a:latin typeface="Arial"/>
                      </a:endParaRP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9,900</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0.81</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3,600</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0.83</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13,500</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0.82</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76.5%</a:t>
                      </a: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b="1">
                          <a:effectLst/>
                          <a:latin typeface="Arial"/>
                        </a:rPr>
                        <a:t>70</a:t>
                      </a:r>
                      <a:endParaRPr lang="en-US" sz="1000">
                        <a:effectLst/>
                        <a:latin typeface="Arial"/>
                      </a:endParaRP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46998">
                <a:tc>
                  <a:txBody>
                    <a:bodyPr/>
                    <a:lstStyle/>
                    <a:p>
                      <a:pPr fontAlgn="t"/>
                      <a:r>
                        <a:rPr lang="en-US" sz="1000">
                          <a:effectLst/>
                          <a:latin typeface="Arial"/>
                        </a:rPr>
                        <a:t>    Dump leach</a:t>
                      </a:r>
                      <a:r>
                        <a:rPr lang="en-US" sz="1000" baseline="30000">
                          <a:effectLst/>
                          <a:latin typeface="Arial"/>
                        </a:rPr>
                        <a:t>(2)</a:t>
                      </a:r>
                      <a:endParaRPr lang="en-US" sz="1000">
                        <a:effectLst/>
                        <a:latin typeface="Arial"/>
                      </a:endParaRP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b"/>
                      <a:r>
                        <a:rPr lang="en-US" sz="1000">
                          <a:effectLst/>
                          <a:latin typeface="Arial"/>
                        </a:rPr>
                        <a:t>60,400</a:t>
                      </a: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0.34</a:t>
                      </a: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34,100</a:t>
                      </a: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0.30</a:t>
                      </a: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94,500</a:t>
                      </a: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0.32</a:t>
                      </a: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76.5%</a:t>
                      </a: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b="1">
                          <a:effectLst/>
                          <a:latin typeface="Arial"/>
                        </a:rPr>
                        <a:t>140</a:t>
                      </a:r>
                      <a:endParaRPr lang="en-US" sz="1000">
                        <a:effectLst/>
                        <a:latin typeface="Arial"/>
                      </a:endParaRPr>
                    </a:p>
                  </a:txBody>
                  <a:tcPr marL="0" marR="35269" marT="10077" marB="10077"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r>
              <a:tr h="346998">
                <a:tc>
                  <a:txBody>
                    <a:bodyPr/>
                    <a:lstStyle/>
                    <a:p>
                      <a:pPr fontAlgn="t"/>
                      <a:endParaRPr lang="en-US" sz="1000">
                        <a:effectLst/>
                        <a:latin typeface="Arial"/>
                      </a:endParaRPr>
                    </a:p>
                  </a:txBody>
                  <a:tcPr marL="0" marR="35269" marT="10077" marB="10077">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70,300</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0.40</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37,700</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0.35</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108,000</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0.39</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76.5%</a:t>
                      </a: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b="1" dirty="0">
                          <a:effectLst/>
                          <a:latin typeface="Arial"/>
                        </a:rPr>
                        <a:t>210</a:t>
                      </a:r>
                      <a:endParaRPr lang="en-US" sz="1000" dirty="0">
                        <a:effectLst/>
                        <a:latin typeface="Arial"/>
                      </a:endParaRPr>
                    </a:p>
                  </a:txBody>
                  <a:tcPr marL="0" marR="35269" marT="10077" marB="10077">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1331640" y="1476073"/>
            <a:ext cx="65527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pitchFamily="34" charset="0"/>
                <a:ea typeface="Helvetica"/>
                <a:cs typeface="Arial" pitchFamily="34" charset="0"/>
              </a:rPr>
              <a:t>Mineral Reserves</a:t>
            </a:r>
            <a:r>
              <a:rPr kumimoji="0" lang="en-US" sz="800" b="0" i="0" u="none" strike="noStrike" cap="none" normalizeH="0" baseline="30000" dirty="0" smtClean="0">
                <a:ln>
                  <a:noFill/>
                </a:ln>
                <a:solidFill>
                  <a:srgbClr val="000000"/>
                </a:solidFill>
                <a:effectLst/>
                <a:latin typeface="Arial" pitchFamily="34" charset="0"/>
                <a:ea typeface="Helvetica"/>
                <a:cs typeface="Arial" pitchFamily="34" charset="0"/>
              </a:rPr>
              <a:t>(1)</a:t>
            </a:r>
            <a:r>
              <a:rPr kumimoji="0" lang="en-US" sz="2000" b="0" i="0" u="none" strike="noStrike" cap="none" normalizeH="0" baseline="0" dirty="0" smtClean="0">
                <a:ln>
                  <a:noFill/>
                </a:ln>
                <a:solidFill>
                  <a:srgbClr val="000000"/>
                </a:solidFill>
                <a:effectLst/>
                <a:latin typeface="Arial" pitchFamily="34" charset="0"/>
                <a:ea typeface="Helvetica"/>
                <a:cs typeface="Arial" pitchFamily="34" charset="0"/>
              </a:rPr>
              <a:t> at December 31, 2011</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107275737"/>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5616" y="116632"/>
            <a:ext cx="6804248" cy="983704"/>
          </a:xfrm>
        </p:spPr>
        <p:txBody>
          <a:bodyPr>
            <a:normAutofit fontScale="90000"/>
          </a:bodyPr>
          <a:lstStyle/>
          <a:p>
            <a:pPr algn="ctr"/>
            <a:r>
              <a:rPr lang="en-CA" dirty="0" smtClean="0"/>
              <a:t>Minerals Reserves Continued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11537039"/>
              </p:ext>
            </p:extLst>
          </p:nvPr>
        </p:nvGraphicFramePr>
        <p:xfrm>
          <a:off x="-2" y="1124750"/>
          <a:ext cx="9144000" cy="5733250"/>
        </p:xfrm>
        <a:graphic>
          <a:graphicData uri="http://schemas.openxmlformats.org/drawingml/2006/table">
            <a:tbl>
              <a:tblPr/>
              <a:tblGrid>
                <a:gridCol w="2021008"/>
                <a:gridCol w="805578"/>
                <a:gridCol w="706646"/>
                <a:gridCol w="904507"/>
                <a:gridCol w="805578"/>
                <a:gridCol w="904507"/>
                <a:gridCol w="706646"/>
                <a:gridCol w="961037"/>
                <a:gridCol w="1328493"/>
              </a:tblGrid>
              <a:tr h="196706">
                <a:tc>
                  <a:txBody>
                    <a:bodyPr/>
                    <a:lstStyle/>
                    <a:p>
                      <a:pPr fontAlgn="t"/>
                      <a:r>
                        <a:rPr lang="en-US" sz="800" dirty="0" err="1">
                          <a:effectLst/>
                          <a:latin typeface="Arial"/>
                        </a:rPr>
                        <a:t>Andacollo</a:t>
                      </a:r>
                      <a:endParaRPr lang="en-US" sz="800" dirty="0">
                        <a:effectLst/>
                        <a:latin typeface="Arial"/>
                      </a:endParaRPr>
                    </a:p>
                  </a:txBody>
                  <a:tcPr marL="0" marR="29839" marT="8525" marB="8525">
                    <a:lnL>
                      <a:noFill/>
                    </a:lnL>
                    <a:lnR>
                      <a:noFill/>
                    </a:lnR>
                    <a:lnT>
                      <a:noFill/>
                    </a:lnT>
                    <a:lnB w="9525" cap="flat" cmpd="sng" algn="ctr">
                      <a:solidFill>
                        <a:srgbClr val="ECECEC"/>
                      </a:solidFill>
                      <a:prstDash val="solid"/>
                      <a:round/>
                      <a:headEnd type="none" w="med" len="med"/>
                      <a:tailEnd type="none" w="med" len="med"/>
                    </a:lnB>
                  </a:tcPr>
                </a:tc>
                <a:tc>
                  <a:txBody>
                    <a:bodyPr/>
                    <a:lstStyle/>
                    <a:p>
                      <a:pPr algn="r" fontAlgn="t"/>
                      <a:endParaRPr lang="en-US" sz="800">
                        <a:effectLst/>
                        <a:latin typeface="Arial"/>
                      </a:endParaRPr>
                    </a:p>
                  </a:txBody>
                  <a:tcPr marL="0" marR="29839" marT="8525" marB="8525">
                    <a:lnL>
                      <a:noFill/>
                    </a:lnL>
                    <a:lnR>
                      <a:noFill/>
                    </a:lnR>
                    <a:lnT>
                      <a:noFill/>
                    </a:lnT>
                    <a:lnB w="9525" cap="flat" cmpd="sng" algn="ctr">
                      <a:solidFill>
                        <a:srgbClr val="ECECEC"/>
                      </a:solidFill>
                      <a:prstDash val="solid"/>
                      <a:round/>
                      <a:headEnd type="none" w="med" len="med"/>
                      <a:tailEnd type="none" w="med" len="med"/>
                    </a:lnB>
                  </a:tcPr>
                </a:tc>
                <a:tc>
                  <a:txBody>
                    <a:bodyPr/>
                    <a:lstStyle/>
                    <a:p>
                      <a:pPr algn="r" fontAlgn="t"/>
                      <a:endParaRPr lang="en-US" sz="800">
                        <a:effectLst/>
                        <a:latin typeface="Arial"/>
                      </a:endParaRPr>
                    </a:p>
                  </a:txBody>
                  <a:tcPr marL="0" marR="29839" marT="8525" marB="8525">
                    <a:lnL>
                      <a:noFill/>
                    </a:lnL>
                    <a:lnR>
                      <a:noFill/>
                    </a:lnR>
                    <a:lnT>
                      <a:noFill/>
                    </a:lnT>
                    <a:lnB w="9525" cap="flat" cmpd="sng" algn="ctr">
                      <a:solidFill>
                        <a:srgbClr val="ECECEC"/>
                      </a:solidFill>
                      <a:prstDash val="solid"/>
                      <a:round/>
                      <a:headEnd type="none" w="med" len="med"/>
                      <a:tailEnd type="none" w="med" len="med"/>
                    </a:lnB>
                  </a:tcPr>
                </a:tc>
                <a:tc>
                  <a:txBody>
                    <a:bodyPr/>
                    <a:lstStyle/>
                    <a:p>
                      <a:pPr algn="r" fontAlgn="t"/>
                      <a:endParaRPr lang="en-US" sz="800">
                        <a:effectLst/>
                        <a:latin typeface="Arial"/>
                      </a:endParaRPr>
                    </a:p>
                  </a:txBody>
                  <a:tcPr marL="0" marR="29839" marT="8525" marB="8525">
                    <a:lnL>
                      <a:noFill/>
                    </a:lnL>
                    <a:lnR>
                      <a:noFill/>
                    </a:lnR>
                    <a:lnT>
                      <a:noFill/>
                    </a:lnT>
                    <a:lnB w="9525" cap="flat" cmpd="sng" algn="ctr">
                      <a:solidFill>
                        <a:srgbClr val="ECECEC"/>
                      </a:solidFill>
                      <a:prstDash val="solid"/>
                      <a:round/>
                      <a:headEnd type="none" w="med" len="med"/>
                      <a:tailEnd type="none" w="med" len="med"/>
                    </a:lnB>
                  </a:tcPr>
                </a:tc>
                <a:tc>
                  <a:txBody>
                    <a:bodyPr/>
                    <a:lstStyle/>
                    <a:p>
                      <a:pPr algn="r" fontAlgn="t"/>
                      <a:endParaRPr lang="en-US" sz="800">
                        <a:effectLst/>
                        <a:latin typeface="Arial"/>
                      </a:endParaRPr>
                    </a:p>
                  </a:txBody>
                  <a:tcPr marL="0" marR="29839" marT="8525" marB="8525">
                    <a:lnL>
                      <a:noFill/>
                    </a:lnL>
                    <a:lnR>
                      <a:noFill/>
                    </a:lnR>
                    <a:lnT>
                      <a:noFill/>
                    </a:lnT>
                    <a:lnB w="9525" cap="flat" cmpd="sng" algn="ctr">
                      <a:solidFill>
                        <a:srgbClr val="ECECEC"/>
                      </a:solidFill>
                      <a:prstDash val="solid"/>
                      <a:round/>
                      <a:headEnd type="none" w="med" len="med"/>
                      <a:tailEnd type="none" w="med" len="med"/>
                    </a:lnB>
                  </a:tcPr>
                </a:tc>
                <a:tc>
                  <a:txBody>
                    <a:bodyPr/>
                    <a:lstStyle/>
                    <a:p>
                      <a:pPr algn="r" fontAlgn="t"/>
                      <a:endParaRPr lang="en-US" sz="800">
                        <a:effectLst/>
                        <a:latin typeface="Arial"/>
                      </a:endParaRPr>
                    </a:p>
                  </a:txBody>
                  <a:tcPr marL="0" marR="29839" marT="8525" marB="8525">
                    <a:lnL>
                      <a:noFill/>
                    </a:lnL>
                    <a:lnR>
                      <a:noFill/>
                    </a:lnR>
                    <a:lnT>
                      <a:noFill/>
                    </a:lnT>
                    <a:lnB w="9525" cap="flat" cmpd="sng" algn="ctr">
                      <a:solidFill>
                        <a:srgbClr val="ECECEC"/>
                      </a:solidFill>
                      <a:prstDash val="solid"/>
                      <a:round/>
                      <a:headEnd type="none" w="med" len="med"/>
                      <a:tailEnd type="none" w="med" len="med"/>
                    </a:lnB>
                  </a:tcPr>
                </a:tc>
                <a:tc>
                  <a:txBody>
                    <a:bodyPr/>
                    <a:lstStyle/>
                    <a:p>
                      <a:pPr algn="r" fontAlgn="t"/>
                      <a:endParaRPr lang="en-US" sz="800">
                        <a:effectLst/>
                        <a:latin typeface="Arial"/>
                      </a:endParaRPr>
                    </a:p>
                  </a:txBody>
                  <a:tcPr marL="0" marR="29839" marT="8525" marB="8525">
                    <a:lnL>
                      <a:noFill/>
                    </a:lnL>
                    <a:lnR>
                      <a:noFill/>
                    </a:lnR>
                    <a:lnT>
                      <a:noFill/>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a:noFill/>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a:noFill/>
                    </a:lnT>
                    <a:lnB w="9525" cap="flat" cmpd="sng" algn="ctr">
                      <a:solidFill>
                        <a:srgbClr val="ECECEC"/>
                      </a:solidFill>
                      <a:prstDash val="solid"/>
                      <a:round/>
                      <a:headEnd type="none" w="med" len="med"/>
                      <a:tailEnd type="none" w="med" len="med"/>
                    </a:lnB>
                  </a:tcPr>
                </a:tc>
              </a:tr>
              <a:tr h="196706">
                <a:tc>
                  <a:txBody>
                    <a:bodyPr/>
                    <a:lstStyle/>
                    <a:p>
                      <a:pPr fontAlgn="t"/>
                      <a:r>
                        <a:rPr lang="en-US" sz="800">
                          <a:effectLst/>
                          <a:latin typeface="Arial"/>
                        </a:rPr>
                        <a:t>    Heap leach</a:t>
                      </a:r>
                      <a:r>
                        <a:rPr lang="en-US" sz="800" baseline="30000">
                          <a:effectLst/>
                          <a:latin typeface="Arial"/>
                        </a:rPr>
                        <a:t>(2)</a:t>
                      </a:r>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6,100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0.33</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1,100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0.39</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7,200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0.34</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90%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10</a:t>
                      </a:r>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96706">
                <a:tc gridSpan="9">
                  <a:txBody>
                    <a:bodyPr/>
                    <a:lstStyle/>
                    <a:p>
                      <a:pP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69422">
                <a:tc>
                  <a:txBody>
                    <a:bodyPr/>
                    <a:lstStyle/>
                    <a:p>
                      <a:pPr fontAlgn="t"/>
                      <a:r>
                        <a:rPr lang="en-US" sz="800">
                          <a:effectLst/>
                          <a:latin typeface="Arial"/>
                        </a:rPr>
                        <a:t>  Andacollo - Mill</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162,400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0.38</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314,200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0.34</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476,600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0.35</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90%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1,340</a:t>
                      </a:r>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96706">
                <a:tc>
                  <a:txBody>
                    <a:bodyPr/>
                    <a:lstStyle/>
                    <a:p>
                      <a:pPr fontAlgn="t"/>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69422">
                <a:tc>
                  <a:txBody>
                    <a:bodyPr/>
                    <a:lstStyle/>
                    <a:p>
                      <a:pPr fontAlgn="t"/>
                      <a:r>
                        <a:rPr lang="en-US" sz="800">
                          <a:effectLst/>
                          <a:latin typeface="Arial"/>
                        </a:rPr>
                        <a:t>  Galore</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69,000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0.61</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459,100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0.58</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528,000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0.59</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50%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dirty="0">
                          <a:effectLst/>
                          <a:latin typeface="Arial"/>
                        </a:rPr>
                        <a:t>1,390</a:t>
                      </a:r>
                      <a:endParaRPr lang="en-US" sz="800" dirty="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96706">
                <a:tc>
                  <a:txBody>
                    <a:bodyPr/>
                    <a:lstStyle/>
                    <a:p>
                      <a:pPr fontAlgn="t"/>
                      <a:r>
                        <a:rPr lang="en-US" sz="800">
                          <a:effectLst/>
                          <a:latin typeface="Arial"/>
                        </a:rPr>
                        <a:t>  Duck Pond</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1,900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3.03</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300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2.28</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2,200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2.93</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50</a:t>
                      </a:r>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69422">
                <a:tc>
                  <a:txBody>
                    <a:bodyPr/>
                    <a:lstStyle/>
                    <a:p>
                      <a:pPr fontAlgn="t"/>
                      <a:r>
                        <a:rPr lang="en-US" sz="800">
                          <a:effectLst/>
                          <a:latin typeface="Arial"/>
                        </a:rPr>
                        <a:t>  Relincho</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149,300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0.49</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955,200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0.39</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1,104,500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0.41</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3,910</a:t>
                      </a:r>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96706">
                <a:tc gridSpan="9">
                  <a:txBody>
                    <a:bodyPr/>
                    <a:lstStyle/>
                    <a:p>
                      <a:pP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6706">
                <a:tc>
                  <a:txBody>
                    <a:bodyPr/>
                    <a:lstStyle/>
                    <a:p>
                      <a:pPr fontAlgn="t"/>
                      <a:r>
                        <a:rPr lang="en-US" sz="800" b="1">
                          <a:effectLst/>
                          <a:latin typeface="Arial"/>
                        </a:rPr>
                        <a:t>Molybdenum</a:t>
                      </a:r>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69422">
                <a:tc>
                  <a:txBody>
                    <a:bodyPr/>
                    <a:lstStyle/>
                    <a:p>
                      <a:pPr fontAlgn="t"/>
                      <a:r>
                        <a:rPr lang="en-US" sz="800">
                          <a:effectLst/>
                          <a:latin typeface="Arial"/>
                        </a:rPr>
                        <a:t>  Highland Valley Copper</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347,800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0.008</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325,500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0.009</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673,300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0.008</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97.5%</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40</a:t>
                      </a:r>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69422">
                <a:tc>
                  <a:txBody>
                    <a:bodyPr/>
                    <a:lstStyle/>
                    <a:p>
                      <a:pPr fontAlgn="t"/>
                      <a:r>
                        <a:rPr lang="en-US" sz="800">
                          <a:effectLst/>
                          <a:latin typeface="Arial"/>
                        </a:rPr>
                        <a:t>  Antamina</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89,800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0.033</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475,500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0.027</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565,300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0.028</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22.5%</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26</a:t>
                      </a:r>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69422">
                <a:tc>
                  <a:txBody>
                    <a:bodyPr/>
                    <a:lstStyle/>
                    <a:p>
                      <a:pPr fontAlgn="t"/>
                      <a:r>
                        <a:rPr lang="en-US" sz="800">
                          <a:effectLst/>
                          <a:latin typeface="Arial"/>
                        </a:rPr>
                        <a:t>  Relincho</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149,300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0.024</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955,200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0.020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1,104,500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0.021</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140</a:t>
                      </a:r>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96706">
                <a:tc gridSpan="9">
                  <a:txBody>
                    <a:bodyPr/>
                    <a:lstStyle/>
                    <a:p>
                      <a:pP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6706">
                <a:tc>
                  <a:txBody>
                    <a:bodyPr/>
                    <a:lstStyle/>
                    <a:p>
                      <a:pPr fontAlgn="t"/>
                      <a:r>
                        <a:rPr lang="en-US" sz="800" b="1">
                          <a:effectLst/>
                          <a:latin typeface="Arial"/>
                        </a:rPr>
                        <a:t>Zinc</a:t>
                      </a:r>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96706">
                <a:tc>
                  <a:txBody>
                    <a:bodyPr/>
                    <a:lstStyle/>
                    <a:p>
                      <a:pPr fontAlgn="t"/>
                      <a:r>
                        <a:rPr lang="en-US" sz="800">
                          <a:effectLst/>
                          <a:latin typeface="Arial"/>
                        </a:rPr>
                        <a:t>  Red Dog</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200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14.6</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50,500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16.1</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50,700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16.1</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6,830</a:t>
                      </a:r>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96706">
                <a:tc>
                  <a:txBody>
                    <a:bodyPr/>
                    <a:lstStyle/>
                    <a:p>
                      <a:pPr fontAlgn="t"/>
                      <a:r>
                        <a:rPr lang="en-US" sz="800">
                          <a:effectLst/>
                          <a:latin typeface="Arial"/>
                        </a:rPr>
                        <a:t>  Pend Oreille</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1,600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6.4</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300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4.4</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1,900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6.1</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100</a:t>
                      </a:r>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69422">
                <a:tc>
                  <a:txBody>
                    <a:bodyPr/>
                    <a:lstStyle/>
                    <a:p>
                      <a:pPr fontAlgn="t"/>
                      <a:r>
                        <a:rPr lang="en-US" sz="800">
                          <a:effectLst/>
                          <a:latin typeface="Arial"/>
                        </a:rPr>
                        <a:t>  Antamina</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43,200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1.8</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176,900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2.0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220,100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2.0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22.5%</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790</a:t>
                      </a:r>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96706">
                <a:tc>
                  <a:txBody>
                    <a:bodyPr/>
                    <a:lstStyle/>
                    <a:p>
                      <a:pPr fontAlgn="t"/>
                      <a:r>
                        <a:rPr lang="en-US" sz="800">
                          <a:effectLst/>
                          <a:latin typeface="Arial"/>
                        </a:rPr>
                        <a:t>  Duck Pond</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1,900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4.2</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300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2.3</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2,200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3.9</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60</a:t>
                      </a:r>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96706">
                <a:tc gridSpan="9">
                  <a:txBody>
                    <a:bodyPr/>
                    <a:lstStyle/>
                    <a:p>
                      <a:pP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6706">
                <a:tc>
                  <a:txBody>
                    <a:bodyPr/>
                    <a:lstStyle/>
                    <a:p>
                      <a:pPr fontAlgn="t"/>
                      <a:r>
                        <a:rPr lang="en-US" sz="800" b="1">
                          <a:effectLst/>
                          <a:latin typeface="Arial"/>
                        </a:rPr>
                        <a:t>Lead</a:t>
                      </a:r>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96706">
                <a:tc>
                  <a:txBody>
                    <a:bodyPr/>
                    <a:lstStyle/>
                    <a:p>
                      <a:pPr fontAlgn="t"/>
                      <a:r>
                        <a:rPr lang="en-US" sz="800">
                          <a:effectLst/>
                          <a:latin typeface="Arial"/>
                        </a:rPr>
                        <a:t>  Red Dog</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200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5.4</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50,500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4.1</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50,700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4.1</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100%</a:t>
                      </a: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1,260</a:t>
                      </a:r>
                      <a:endParaRPr lang="en-US" sz="800">
                        <a:effectLst/>
                        <a:latin typeface="Arial"/>
                      </a:endParaRPr>
                    </a:p>
                  </a:txBody>
                  <a:tcPr marL="0" marR="29839" marT="8525" marB="8525">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96706">
                <a:tc>
                  <a:txBody>
                    <a:bodyPr/>
                    <a:lstStyle/>
                    <a:p>
                      <a:pPr fontAlgn="b"/>
                      <a:r>
                        <a:rPr lang="en-US" sz="800">
                          <a:effectLst/>
                          <a:latin typeface="Arial"/>
                        </a:rPr>
                        <a:t>  Pend Oreille</a:t>
                      </a:r>
                    </a:p>
                  </a:txBody>
                  <a:tcPr marL="0" marR="29839" marT="8525" marB="8525"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800">
                          <a:effectLst/>
                          <a:latin typeface="Arial"/>
                        </a:rPr>
                        <a:t>1,600</a:t>
                      </a:r>
                    </a:p>
                  </a:txBody>
                  <a:tcPr marL="0" marR="29839" marT="8525" marB="8525"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800">
                          <a:effectLst/>
                          <a:latin typeface="Arial"/>
                        </a:rPr>
                        <a:t>1.3</a:t>
                      </a:r>
                    </a:p>
                  </a:txBody>
                  <a:tcPr marL="0" marR="29839" marT="8525" marB="8525"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800">
                          <a:effectLst/>
                          <a:latin typeface="Arial"/>
                        </a:rPr>
                        <a:t>300</a:t>
                      </a:r>
                    </a:p>
                  </a:txBody>
                  <a:tcPr marL="0" marR="29839" marT="8525" marB="8525"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800">
                          <a:effectLst/>
                          <a:latin typeface="Arial"/>
                        </a:rPr>
                        <a:t>0.6</a:t>
                      </a:r>
                    </a:p>
                  </a:txBody>
                  <a:tcPr marL="0" marR="29839" marT="8525" marB="8525"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800">
                          <a:effectLst/>
                          <a:latin typeface="Arial"/>
                        </a:rPr>
                        <a:t>1,900</a:t>
                      </a:r>
                    </a:p>
                  </a:txBody>
                  <a:tcPr marL="0" marR="29839" marT="8525" marB="8525"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800">
                          <a:effectLst/>
                          <a:latin typeface="Arial"/>
                        </a:rPr>
                        <a:t>1.2</a:t>
                      </a:r>
                    </a:p>
                  </a:txBody>
                  <a:tcPr marL="0" marR="29839" marT="8525" marB="8525"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800">
                          <a:effectLst/>
                          <a:latin typeface="Arial"/>
                        </a:rPr>
                        <a:t>100%</a:t>
                      </a:r>
                    </a:p>
                  </a:txBody>
                  <a:tcPr marL="0" marR="29839" marT="8525" marB="8525"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800" b="1" dirty="0">
                          <a:effectLst/>
                          <a:latin typeface="Arial"/>
                        </a:rPr>
                        <a:t>20</a:t>
                      </a:r>
                      <a:endParaRPr lang="en-US" sz="800" dirty="0">
                        <a:effectLst/>
                        <a:latin typeface="Arial"/>
                      </a:endParaRPr>
                    </a:p>
                  </a:txBody>
                  <a:tcPr marL="0" marR="29839" marT="8525" marB="8525"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24954347"/>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6632"/>
            <a:ext cx="7467600" cy="936104"/>
          </a:xfrm>
        </p:spPr>
        <p:txBody>
          <a:bodyPr/>
          <a:lstStyle/>
          <a:p>
            <a:r>
              <a:rPr lang="en-CA" dirty="0" smtClean="0"/>
              <a: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1637212"/>
              </p:ext>
            </p:extLst>
          </p:nvPr>
        </p:nvGraphicFramePr>
        <p:xfrm>
          <a:off x="2" y="1052735"/>
          <a:ext cx="9143998" cy="5805264"/>
        </p:xfrm>
        <a:graphic>
          <a:graphicData uri="http://schemas.openxmlformats.org/drawingml/2006/table">
            <a:tbl>
              <a:tblPr/>
              <a:tblGrid>
                <a:gridCol w="3258256"/>
                <a:gridCol w="589607"/>
                <a:gridCol w="662017"/>
                <a:gridCol w="662017"/>
                <a:gridCol w="662017"/>
                <a:gridCol w="662017"/>
                <a:gridCol w="703395"/>
                <a:gridCol w="972336"/>
                <a:gridCol w="972336"/>
              </a:tblGrid>
              <a:tr h="215238">
                <a:tc gridSpan="2">
                  <a:txBody>
                    <a:bodyPr/>
                    <a:lstStyle/>
                    <a:p>
                      <a:pPr algn="ctr" fontAlgn="b"/>
                      <a:r>
                        <a:rPr lang="en-US" sz="800" b="1" dirty="0">
                          <a:effectLst/>
                          <a:latin typeface="Arial"/>
                        </a:rPr>
                        <a:t>Proven</a:t>
                      </a:r>
                      <a:endParaRPr lang="en-US" sz="800" dirty="0">
                        <a:effectLst/>
                        <a:latin typeface="Arial"/>
                      </a:endParaRPr>
                    </a:p>
                  </a:txBody>
                  <a:tcPr marL="0" marR="28322" marT="8092" marB="8092" anchor="b">
                    <a:lnL>
                      <a:noFill/>
                    </a:lnL>
                    <a:lnR>
                      <a:noFill/>
                    </a:lnR>
                    <a:lnT>
                      <a:noFill/>
                    </a:lnT>
                    <a:lnB w="19050" cap="flat" cmpd="sng" algn="ctr">
                      <a:solidFill>
                        <a:srgbClr val="0065BD"/>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800" b="1">
                          <a:effectLst/>
                          <a:latin typeface="Arial"/>
                        </a:rPr>
                        <a:t>Probable</a:t>
                      </a:r>
                      <a:endParaRPr lang="en-US" sz="800">
                        <a:effectLst/>
                        <a:latin typeface="Arial"/>
                      </a:endParaRPr>
                    </a:p>
                  </a:txBody>
                  <a:tcPr marL="0" marR="28322" marT="8092" marB="8092" anchor="b">
                    <a:lnL>
                      <a:noFill/>
                    </a:lnL>
                    <a:lnR>
                      <a:noFill/>
                    </a:lnR>
                    <a:lnT>
                      <a:noFill/>
                    </a:lnT>
                    <a:lnB w="19050" cap="flat" cmpd="sng" algn="ctr">
                      <a:solidFill>
                        <a:srgbClr val="0065BD"/>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800" b="1">
                          <a:effectLst/>
                          <a:latin typeface="Arial"/>
                        </a:rPr>
                        <a:t>Total</a:t>
                      </a:r>
                      <a:endParaRPr lang="en-US" sz="800">
                        <a:effectLst/>
                        <a:latin typeface="Arial"/>
                      </a:endParaRPr>
                    </a:p>
                  </a:txBody>
                  <a:tcPr marL="0" marR="28322" marT="8092" marB="8092" anchor="b">
                    <a:lnL>
                      <a:noFill/>
                    </a:lnL>
                    <a:lnR>
                      <a:noFill/>
                    </a:lnR>
                    <a:lnT>
                      <a:noFill/>
                    </a:lnT>
                    <a:lnB w="19050" cap="flat" cmpd="sng" algn="ctr">
                      <a:solidFill>
                        <a:srgbClr val="0065BD"/>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800" b="1">
                          <a:effectLst/>
                          <a:latin typeface="Arial"/>
                        </a:rPr>
                        <a:t>Teck Interest</a:t>
                      </a:r>
                      <a:endParaRPr lang="en-US" sz="800">
                        <a:effectLst/>
                        <a:latin typeface="Arial"/>
                      </a:endParaRPr>
                    </a:p>
                  </a:txBody>
                  <a:tcPr marL="0" marR="28322" marT="8092" marB="8092" anchor="b">
                    <a:lnL>
                      <a:noFill/>
                    </a:lnL>
                    <a:lnR>
                      <a:noFill/>
                    </a:lnR>
                    <a:lnT>
                      <a:noFill/>
                    </a:lnT>
                    <a:lnB w="19050" cap="flat" cmpd="sng" algn="ctr">
                      <a:solidFill>
                        <a:srgbClr val="0065BD"/>
                      </a:solidFill>
                      <a:prstDash val="solid"/>
                      <a:round/>
                      <a:headEnd type="none" w="med" len="med"/>
                      <a:tailEnd type="none" w="med" len="med"/>
                    </a:lnB>
                  </a:tcPr>
                </a:tc>
                <a:tc hMerge="1">
                  <a:txBody>
                    <a:bodyPr/>
                    <a:lstStyle/>
                    <a:p>
                      <a:endParaRPr lang="en-US"/>
                    </a:p>
                  </a:txBody>
                  <a:tcPr/>
                </a:tc>
                <a:tc>
                  <a:txBody>
                    <a:bodyPr/>
                    <a:lstStyle/>
                    <a:p>
                      <a:endParaRPr lang="en-US" sz="800"/>
                    </a:p>
                  </a:txBody>
                  <a:tcPr marL="38841" marR="38841" marT="19421" marB="19421">
                    <a:lnL>
                      <a:noFill/>
                    </a:lnL>
                  </a:tcPr>
                </a:tc>
              </a:tr>
              <a:tr h="649645">
                <a:tc>
                  <a:txBody>
                    <a:bodyPr/>
                    <a:lstStyle/>
                    <a:p>
                      <a:pPr algn="r" fontAlgn="b"/>
                      <a:r>
                        <a:rPr lang="en-US" sz="800" b="1" dirty="0" err="1">
                          <a:effectLst/>
                          <a:latin typeface="Arial"/>
                        </a:rPr>
                        <a:t>Tonnes</a:t>
                      </a:r>
                      <a:r>
                        <a:rPr lang="en-US" sz="800" b="1" dirty="0">
                          <a:effectLst/>
                          <a:latin typeface="Arial"/>
                        </a:rPr>
                        <a:t/>
                      </a:r>
                      <a:br>
                        <a:rPr lang="en-US" sz="800" b="1" dirty="0">
                          <a:effectLst/>
                          <a:latin typeface="Arial"/>
                        </a:rPr>
                      </a:br>
                      <a:r>
                        <a:rPr lang="en-US" sz="800" b="1" dirty="0">
                          <a:effectLst/>
                          <a:latin typeface="Arial"/>
                        </a:rPr>
                        <a:t>(000's)</a:t>
                      </a:r>
                      <a:endParaRPr lang="en-US" sz="800" dirty="0">
                        <a:effectLst/>
                        <a:latin typeface="Arial"/>
                      </a:endParaRPr>
                    </a:p>
                  </a:txBody>
                  <a:tcPr marL="0" marR="28322" marT="8092" marB="8092"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800" b="1">
                          <a:effectLst/>
                          <a:latin typeface="Arial"/>
                        </a:rPr>
                        <a:t>Grade</a:t>
                      </a:r>
                      <a:br>
                        <a:rPr lang="en-US" sz="800" b="1">
                          <a:effectLst/>
                          <a:latin typeface="Arial"/>
                        </a:rPr>
                      </a:br>
                      <a:r>
                        <a:rPr lang="en-US" sz="800" b="1">
                          <a:effectLst/>
                          <a:latin typeface="Arial"/>
                        </a:rPr>
                        <a:t>(g/t)</a:t>
                      </a:r>
                      <a:r>
                        <a:rPr lang="en-US" sz="800" b="1" baseline="30000">
                          <a:effectLst/>
                          <a:latin typeface="Arial"/>
                        </a:rPr>
                        <a:t>(4)</a:t>
                      </a:r>
                      <a:endParaRPr lang="en-US" sz="800">
                        <a:effectLst/>
                        <a:latin typeface="Arial"/>
                      </a:endParaRPr>
                    </a:p>
                  </a:txBody>
                  <a:tcPr marL="0" marR="28322" marT="8092" marB="8092"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800" b="1">
                          <a:effectLst/>
                          <a:latin typeface="Arial"/>
                        </a:rPr>
                        <a:t>Tonnes </a:t>
                      </a:r>
                      <a:br>
                        <a:rPr lang="en-US" sz="800" b="1">
                          <a:effectLst/>
                          <a:latin typeface="Arial"/>
                        </a:rPr>
                      </a:br>
                      <a:r>
                        <a:rPr lang="en-US" sz="800" b="1">
                          <a:effectLst/>
                          <a:latin typeface="Arial"/>
                        </a:rPr>
                        <a:t>(000's)</a:t>
                      </a:r>
                      <a:endParaRPr lang="en-US" sz="800">
                        <a:effectLst/>
                        <a:latin typeface="Arial"/>
                      </a:endParaRPr>
                    </a:p>
                  </a:txBody>
                  <a:tcPr marL="0" marR="28322" marT="8092" marB="8092"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800" b="1">
                          <a:effectLst/>
                          <a:latin typeface="Arial"/>
                        </a:rPr>
                        <a:t>Grade</a:t>
                      </a:r>
                      <a:br>
                        <a:rPr lang="en-US" sz="800" b="1">
                          <a:effectLst/>
                          <a:latin typeface="Arial"/>
                        </a:rPr>
                      </a:br>
                      <a:r>
                        <a:rPr lang="en-US" sz="800" b="1">
                          <a:effectLst/>
                          <a:latin typeface="Arial"/>
                        </a:rPr>
                        <a:t>(g/t)</a:t>
                      </a:r>
                      <a:r>
                        <a:rPr lang="en-US" sz="800" b="1" baseline="30000">
                          <a:effectLst/>
                          <a:latin typeface="Arial"/>
                        </a:rPr>
                        <a:t>(4)</a:t>
                      </a:r>
                      <a:endParaRPr lang="en-US" sz="800">
                        <a:effectLst/>
                        <a:latin typeface="Arial"/>
                      </a:endParaRPr>
                    </a:p>
                  </a:txBody>
                  <a:tcPr marL="0" marR="28322" marT="8092" marB="8092"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800" b="1">
                          <a:effectLst/>
                          <a:latin typeface="Arial"/>
                        </a:rPr>
                        <a:t>Tonnes</a:t>
                      </a:r>
                      <a:br>
                        <a:rPr lang="en-US" sz="800" b="1">
                          <a:effectLst/>
                          <a:latin typeface="Arial"/>
                        </a:rPr>
                      </a:br>
                      <a:r>
                        <a:rPr lang="en-US" sz="800" b="1">
                          <a:effectLst/>
                          <a:latin typeface="Arial"/>
                        </a:rPr>
                        <a:t>(000's)</a:t>
                      </a:r>
                      <a:endParaRPr lang="en-US" sz="800">
                        <a:effectLst/>
                        <a:latin typeface="Arial"/>
                      </a:endParaRPr>
                    </a:p>
                  </a:txBody>
                  <a:tcPr marL="0" marR="28322" marT="8092" marB="8092"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800" b="1">
                          <a:effectLst/>
                          <a:latin typeface="Arial"/>
                        </a:rPr>
                        <a:t>Grade</a:t>
                      </a:r>
                      <a:br>
                        <a:rPr lang="en-US" sz="800" b="1">
                          <a:effectLst/>
                          <a:latin typeface="Arial"/>
                        </a:rPr>
                      </a:br>
                      <a:r>
                        <a:rPr lang="en-US" sz="800" b="1">
                          <a:effectLst/>
                          <a:latin typeface="Arial"/>
                        </a:rPr>
                        <a:t>(g/t)</a:t>
                      </a:r>
                      <a:r>
                        <a:rPr lang="en-US" sz="800" b="1" baseline="30000">
                          <a:effectLst/>
                          <a:latin typeface="Arial"/>
                        </a:rPr>
                        <a:t>(4)</a:t>
                      </a:r>
                      <a:endParaRPr lang="en-US" sz="800">
                        <a:effectLst/>
                        <a:latin typeface="Arial"/>
                      </a:endParaRPr>
                    </a:p>
                  </a:txBody>
                  <a:tcPr marL="0" marR="28322" marT="8092" marB="8092"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ctr" fontAlgn="b"/>
                      <a:r>
                        <a:rPr lang="en-US" sz="800" b="1">
                          <a:effectLst/>
                          <a:latin typeface="Arial"/>
                        </a:rPr>
                        <a:t>Teck</a:t>
                      </a:r>
                      <a:br>
                        <a:rPr lang="en-US" sz="800" b="1">
                          <a:effectLst/>
                          <a:latin typeface="Arial"/>
                        </a:rPr>
                      </a:br>
                      <a:r>
                        <a:rPr lang="en-US" sz="800" b="1">
                          <a:effectLst/>
                          <a:latin typeface="Arial"/>
                        </a:rPr>
                        <a:t>Ownership (%)</a:t>
                      </a:r>
                      <a:endParaRPr lang="en-US" sz="800">
                        <a:effectLst/>
                        <a:latin typeface="Arial"/>
                      </a:endParaRPr>
                    </a:p>
                  </a:txBody>
                  <a:tcPr marL="0" marR="28322" marT="8092" marB="8092"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ctr" fontAlgn="b"/>
                      <a:r>
                        <a:rPr lang="en-US" sz="800" b="1">
                          <a:effectLst/>
                          <a:latin typeface="Arial"/>
                        </a:rPr>
                        <a:t>Clean Coal</a:t>
                      </a:r>
                      <a:br>
                        <a:rPr lang="en-US" sz="800" b="1">
                          <a:effectLst/>
                          <a:latin typeface="Arial"/>
                        </a:rPr>
                      </a:br>
                      <a:r>
                        <a:rPr lang="en-US" sz="800" b="1">
                          <a:effectLst/>
                          <a:latin typeface="Arial"/>
                        </a:rPr>
                        <a:t>(000 t)</a:t>
                      </a:r>
                      <a:endParaRPr lang="en-US" sz="800">
                        <a:effectLst/>
                        <a:latin typeface="Arial"/>
                      </a:endParaRPr>
                    </a:p>
                  </a:txBody>
                  <a:tcPr marL="0" marR="28322" marT="8092" marB="8092"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endParaRPr lang="en-US" sz="800" dirty="0"/>
                    </a:p>
                  </a:txBody>
                  <a:tcPr marL="38841" marR="38841" marT="19421" marB="19421">
                    <a:lnL>
                      <a:noFill/>
                    </a:lnL>
                  </a:tcPr>
                </a:tc>
              </a:tr>
              <a:tr h="321340">
                <a:tc>
                  <a:txBody>
                    <a:bodyPr/>
                    <a:lstStyle/>
                    <a:p>
                      <a:pPr fontAlgn="t"/>
                      <a:r>
                        <a:rPr lang="en-US" sz="800" b="1">
                          <a:effectLst/>
                          <a:latin typeface="Arial"/>
                        </a:rPr>
                        <a:t>Metallurgical Coal</a:t>
                      </a:r>
                      <a:r>
                        <a:rPr lang="en-US" sz="800" baseline="30000">
                          <a:effectLst/>
                          <a:latin typeface="Arial"/>
                        </a:rPr>
                        <a:t>(3)</a:t>
                      </a:r>
                      <a:endParaRPr lang="en-US" sz="800">
                        <a:effectLst/>
                        <a:latin typeface="Arial"/>
                      </a:endParaRPr>
                    </a:p>
                  </a:txBody>
                  <a:tcPr marL="0" marR="28322" marT="8092" marB="8092">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8322" marT="8092" marB="8092">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r>
                        <a:rPr lang="en-US" sz="800">
                          <a:effectLst/>
                          <a:latin typeface="Arial"/>
                        </a:rPr>
                        <a:t> </a:t>
                      </a:r>
                    </a:p>
                  </a:txBody>
                  <a:tcPr marL="0" marR="28322" marT="8092" marB="8092">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8322" marT="8092" marB="8092">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r>
                        <a:rPr lang="en-US" sz="800">
                          <a:effectLst/>
                          <a:latin typeface="Arial"/>
                        </a:rPr>
                        <a:t> </a:t>
                      </a:r>
                    </a:p>
                  </a:txBody>
                  <a:tcPr marL="0" marR="28322" marT="8092" marB="8092">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8322" marT="8092" marB="8092">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r>
                        <a:rPr lang="en-US" sz="800">
                          <a:effectLst/>
                          <a:latin typeface="Arial"/>
                        </a:rPr>
                        <a:t> </a:t>
                      </a:r>
                    </a:p>
                  </a:txBody>
                  <a:tcPr marL="0" marR="28322" marT="8092" marB="8092">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8322" marT="8092" marB="8092">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8322" marT="8092" marB="8092">
                    <a:lnL>
                      <a:noFill/>
                    </a:lnL>
                    <a:lnR>
                      <a:noFill/>
                    </a:lnR>
                    <a:lnB w="9525" cap="flat" cmpd="sng" algn="ctr">
                      <a:solidFill>
                        <a:srgbClr val="ECECEC"/>
                      </a:solidFill>
                      <a:prstDash val="solid"/>
                      <a:round/>
                      <a:headEnd type="none" w="med" len="med"/>
                      <a:tailEnd type="none" w="med" len="med"/>
                    </a:lnB>
                  </a:tcPr>
                </a:tc>
              </a:tr>
              <a:tr h="335255">
                <a:tc>
                  <a:txBody>
                    <a:bodyPr/>
                    <a:lstStyle/>
                    <a:p>
                      <a:pPr fontAlgn="t"/>
                      <a:r>
                        <a:rPr lang="en-US" sz="800">
                          <a:effectLst/>
                          <a:latin typeface="Arial"/>
                        </a:rPr>
                        <a:t>  Fording River</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53,800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567,700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621,500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621,500</a:t>
                      </a:r>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35255">
                <a:tc>
                  <a:txBody>
                    <a:bodyPr/>
                    <a:lstStyle/>
                    <a:p>
                      <a:pPr fontAlgn="t"/>
                      <a:r>
                        <a:rPr lang="en-US" sz="800">
                          <a:effectLst/>
                          <a:latin typeface="Arial"/>
                        </a:rPr>
                        <a:t>  Elkview</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36,200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178,800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215,000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95%</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204,250</a:t>
                      </a:r>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35255">
                <a:tc>
                  <a:txBody>
                    <a:bodyPr/>
                    <a:lstStyle/>
                    <a:p>
                      <a:pPr fontAlgn="t"/>
                      <a:r>
                        <a:rPr lang="en-US" sz="800" dirty="0">
                          <a:effectLst/>
                          <a:latin typeface="Arial"/>
                        </a:rPr>
                        <a:t>  </a:t>
                      </a:r>
                      <a:r>
                        <a:rPr lang="en-US" sz="800" dirty="0" err="1">
                          <a:effectLst/>
                          <a:latin typeface="Arial"/>
                        </a:rPr>
                        <a:t>Greenhills</a:t>
                      </a:r>
                      <a:endParaRPr lang="en-US" sz="800" dirty="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57,000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13,900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71,000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80%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56,800</a:t>
                      </a:r>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35255">
                <a:tc>
                  <a:txBody>
                    <a:bodyPr/>
                    <a:lstStyle/>
                    <a:p>
                      <a:pPr fontAlgn="t"/>
                      <a:r>
                        <a:rPr lang="en-US" sz="800">
                          <a:effectLst/>
                          <a:latin typeface="Arial"/>
                        </a:rPr>
                        <a:t>  Line Creek</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40,600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22,100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62,700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62,700</a:t>
                      </a:r>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35255">
                <a:tc>
                  <a:txBody>
                    <a:bodyPr/>
                    <a:lstStyle/>
                    <a:p>
                      <a:pPr fontAlgn="t"/>
                      <a:r>
                        <a:rPr lang="en-US" sz="800">
                          <a:effectLst/>
                          <a:latin typeface="Arial"/>
                        </a:rPr>
                        <a:t>  Cardinal River</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13,800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19,300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33,100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33,100</a:t>
                      </a:r>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84903">
                <a:tc gridSpan="9">
                  <a:txBody>
                    <a:bodyPr/>
                    <a:lstStyle/>
                    <a:p>
                      <a:pP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4903">
                <a:tc>
                  <a:txBody>
                    <a:bodyPr/>
                    <a:lstStyle/>
                    <a:p>
                      <a:pPr fontAlgn="t"/>
                      <a:r>
                        <a:rPr lang="en-US" sz="800" b="1">
                          <a:effectLst/>
                          <a:latin typeface="Arial"/>
                        </a:rPr>
                        <a:t>PCI Coal</a:t>
                      </a:r>
                      <a:r>
                        <a:rPr lang="en-US" sz="800" baseline="30000">
                          <a:effectLst/>
                          <a:latin typeface="Arial"/>
                        </a:rPr>
                        <a:t>(3)</a:t>
                      </a:r>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35255">
                <a:tc>
                  <a:txBody>
                    <a:bodyPr/>
                    <a:lstStyle/>
                    <a:p>
                      <a:pPr fontAlgn="t"/>
                      <a:r>
                        <a:rPr lang="en-US" sz="800">
                          <a:effectLst/>
                          <a:latin typeface="Arial"/>
                        </a:rPr>
                        <a:t>  Greenhills</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2,300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600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2,900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80%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2,320</a:t>
                      </a:r>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35255">
                <a:tc>
                  <a:txBody>
                    <a:bodyPr/>
                    <a:lstStyle/>
                    <a:p>
                      <a:pPr fontAlgn="t"/>
                      <a:r>
                        <a:rPr lang="en-US" sz="800">
                          <a:effectLst/>
                          <a:latin typeface="Arial"/>
                        </a:rPr>
                        <a:t>  Coal Mountain</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2,500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12,000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14,500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14,500</a:t>
                      </a:r>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84903">
                <a:tc>
                  <a:txBody>
                    <a:bodyPr/>
                    <a:lstStyle/>
                    <a:p>
                      <a:pPr fontAlgn="t"/>
                      <a:r>
                        <a:rPr lang="en-US" sz="800">
                          <a:effectLst/>
                          <a:latin typeface="Arial"/>
                        </a:rPr>
                        <a:t>  Line Creek</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900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300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1,200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1,200</a:t>
                      </a:r>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84903">
                <a:tc>
                  <a:txBody>
                    <a:bodyPr/>
                    <a:lstStyle/>
                    <a:p>
                      <a:pPr fontAlgn="t"/>
                      <a:r>
                        <a:rPr lang="en-US" sz="800">
                          <a:effectLst/>
                          <a:latin typeface="Arial"/>
                        </a:rPr>
                        <a:t>  Cardinal River</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300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600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900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900</a:t>
                      </a:r>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84903">
                <a:tc gridSpan="9">
                  <a:txBody>
                    <a:bodyPr/>
                    <a:lstStyle/>
                    <a:p>
                      <a:pP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21340">
                <a:tc>
                  <a:txBody>
                    <a:bodyPr/>
                    <a:lstStyle/>
                    <a:p>
                      <a:pPr fontAlgn="t"/>
                      <a:r>
                        <a:rPr lang="en-US" sz="800" b="1">
                          <a:effectLst/>
                          <a:latin typeface="Arial"/>
                        </a:rPr>
                        <a:t>Thermal Coal</a:t>
                      </a:r>
                      <a:r>
                        <a:rPr lang="en-US" sz="800">
                          <a:effectLst/>
                          <a:latin typeface="Arial"/>
                        </a:rPr>
                        <a:t> </a:t>
                      </a:r>
                      <a:r>
                        <a:rPr lang="en-US" sz="800" baseline="30000">
                          <a:effectLst/>
                          <a:latin typeface="Arial"/>
                        </a:rPr>
                        <a:t>(3)</a:t>
                      </a:r>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 </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84903">
                <a:tc>
                  <a:txBody>
                    <a:bodyPr/>
                    <a:lstStyle/>
                    <a:p>
                      <a:pPr fontAlgn="t"/>
                      <a:r>
                        <a:rPr lang="en-US" sz="800">
                          <a:effectLst/>
                          <a:latin typeface="Arial"/>
                        </a:rPr>
                        <a:t>  Fording River</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300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4,700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5,000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5,000</a:t>
                      </a:r>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84903">
                <a:tc>
                  <a:txBody>
                    <a:bodyPr/>
                    <a:lstStyle/>
                    <a:p>
                      <a:pPr fontAlgn="t"/>
                      <a:r>
                        <a:rPr lang="en-US" sz="800">
                          <a:effectLst/>
                          <a:latin typeface="Arial"/>
                        </a:rPr>
                        <a:t>  Greenhills</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500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900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1,400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80%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1,120</a:t>
                      </a:r>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21340">
                <a:tc>
                  <a:txBody>
                    <a:bodyPr/>
                    <a:lstStyle/>
                    <a:p>
                      <a:pPr fontAlgn="t"/>
                      <a:r>
                        <a:rPr lang="en-US" sz="800">
                          <a:effectLst/>
                          <a:latin typeface="Arial"/>
                        </a:rPr>
                        <a:t>  Coal Mountain</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400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1,100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1,400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a:effectLst/>
                          <a:latin typeface="Arial"/>
                        </a:rPr>
                        <a:t>100%</a:t>
                      </a: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800" b="1">
                          <a:effectLst/>
                          <a:latin typeface="Arial"/>
                        </a:rPr>
                        <a:t>1,400</a:t>
                      </a:r>
                      <a:endParaRPr lang="en-US" sz="800">
                        <a:effectLst/>
                        <a:latin typeface="Arial"/>
                      </a:endParaRPr>
                    </a:p>
                  </a:txBody>
                  <a:tcPr marL="0" marR="28322" marT="8092" marB="8092">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35255">
                <a:tc>
                  <a:txBody>
                    <a:bodyPr/>
                    <a:lstStyle/>
                    <a:p>
                      <a:pPr fontAlgn="b"/>
                      <a:r>
                        <a:rPr lang="en-US" sz="800">
                          <a:effectLst/>
                          <a:latin typeface="Arial"/>
                        </a:rPr>
                        <a:t>  Line Creek</a:t>
                      </a:r>
                    </a:p>
                  </a:txBody>
                  <a:tcPr marL="0" marR="28322" marT="8092" marB="8092"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800">
                          <a:effectLst/>
                          <a:latin typeface="Arial"/>
                        </a:rPr>
                        <a:t>1,800</a:t>
                      </a:r>
                    </a:p>
                  </a:txBody>
                  <a:tcPr marL="0" marR="28322" marT="8092" marB="8092"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fontAlgn="b"/>
                      <a:r>
                        <a:rPr lang="en-US" sz="800">
                          <a:effectLst/>
                          <a:latin typeface="Arial"/>
                        </a:rPr>
                        <a:t> </a:t>
                      </a:r>
                    </a:p>
                  </a:txBody>
                  <a:tcPr marL="0" marR="28322" marT="8092" marB="8092"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800">
                          <a:effectLst/>
                          <a:latin typeface="Arial"/>
                        </a:rPr>
                        <a:t>1,500 </a:t>
                      </a:r>
                    </a:p>
                  </a:txBody>
                  <a:tcPr marL="0" marR="28322" marT="8092" marB="8092"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fontAlgn="b"/>
                      <a:r>
                        <a:rPr lang="en-US" sz="800">
                          <a:effectLst/>
                          <a:latin typeface="Arial"/>
                        </a:rPr>
                        <a:t> </a:t>
                      </a:r>
                    </a:p>
                  </a:txBody>
                  <a:tcPr marL="0" marR="28322" marT="8092" marB="8092"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800">
                          <a:effectLst/>
                          <a:latin typeface="Arial"/>
                        </a:rPr>
                        <a:t>3,300</a:t>
                      </a:r>
                    </a:p>
                  </a:txBody>
                  <a:tcPr marL="0" marR="28322" marT="8092" marB="8092"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fontAlgn="b"/>
                      <a:r>
                        <a:rPr lang="en-US" sz="800">
                          <a:effectLst/>
                          <a:latin typeface="Arial"/>
                        </a:rPr>
                        <a:t> </a:t>
                      </a:r>
                    </a:p>
                  </a:txBody>
                  <a:tcPr marL="0" marR="28322" marT="8092" marB="8092"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800">
                          <a:effectLst/>
                          <a:latin typeface="Arial"/>
                        </a:rPr>
                        <a:t>100%</a:t>
                      </a:r>
                    </a:p>
                  </a:txBody>
                  <a:tcPr marL="0" marR="28322" marT="8092" marB="8092"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800" b="1" dirty="0">
                          <a:effectLst/>
                          <a:latin typeface="Arial"/>
                        </a:rPr>
                        <a:t>3,300</a:t>
                      </a:r>
                      <a:endParaRPr lang="en-US" sz="800" dirty="0">
                        <a:effectLst/>
                        <a:latin typeface="Arial"/>
                      </a:endParaRPr>
                    </a:p>
                  </a:txBody>
                  <a:tcPr marL="0" marR="28322" marT="8092" marB="8092"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6842311"/>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83768" y="836712"/>
            <a:ext cx="4114800" cy="701040"/>
          </a:xfrm>
        </p:spPr>
        <p:txBody>
          <a:bodyPr>
            <a:normAutofit fontScale="90000"/>
          </a:bodyPr>
          <a:lstStyle/>
          <a:p>
            <a:r>
              <a:rPr lang="en-CA" dirty="0" smtClean="0"/>
              <a: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72663348"/>
              </p:ext>
            </p:extLst>
          </p:nvPr>
        </p:nvGraphicFramePr>
        <p:xfrm>
          <a:off x="467542" y="1772816"/>
          <a:ext cx="8136905" cy="4752524"/>
        </p:xfrm>
        <a:graphic>
          <a:graphicData uri="http://schemas.openxmlformats.org/drawingml/2006/table">
            <a:tbl>
              <a:tblPr/>
              <a:tblGrid>
                <a:gridCol w="1634237"/>
                <a:gridCol w="651409"/>
                <a:gridCol w="731408"/>
                <a:gridCol w="731408"/>
                <a:gridCol w="731408"/>
                <a:gridCol w="731408"/>
                <a:gridCol w="777121"/>
                <a:gridCol w="1074253"/>
                <a:gridCol w="1074253"/>
              </a:tblGrid>
              <a:tr h="190677">
                <a:tc>
                  <a:txBody>
                    <a:bodyPr/>
                    <a:lstStyle/>
                    <a:p>
                      <a:pPr fontAlgn="t"/>
                      <a:r>
                        <a:rPr lang="en-US" sz="1000" b="1" dirty="0">
                          <a:effectLst/>
                          <a:latin typeface="Arial"/>
                        </a:rPr>
                        <a:t>PCI Coal</a:t>
                      </a:r>
                      <a:r>
                        <a:rPr lang="en-US" sz="1000" baseline="30000" dirty="0">
                          <a:effectLst/>
                          <a:latin typeface="Arial"/>
                        </a:rPr>
                        <a:t>(3)</a:t>
                      </a:r>
                      <a:endParaRPr lang="en-US" sz="1000" dirty="0">
                        <a:effectLst/>
                        <a:latin typeface="Arial"/>
                      </a:endParaRPr>
                    </a:p>
                  </a:txBody>
                  <a:tcPr marL="0" marR="36200" marT="10343" marB="10343">
                    <a:lnL>
                      <a:noFill/>
                    </a:lnL>
                    <a:lnR>
                      <a:noFill/>
                    </a:lnR>
                    <a:lnT>
                      <a:noFill/>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6200" marT="10343" marB="10343">
                    <a:lnL>
                      <a:noFill/>
                    </a:lnL>
                    <a:lnR>
                      <a:noFill/>
                    </a:lnR>
                    <a:lnT>
                      <a:noFill/>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a:noFill/>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6200" marT="10343" marB="10343">
                    <a:lnL>
                      <a:noFill/>
                    </a:lnL>
                    <a:lnR>
                      <a:noFill/>
                    </a:lnR>
                    <a:lnT>
                      <a:noFill/>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a:noFill/>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6200" marT="10343" marB="10343">
                    <a:lnL>
                      <a:noFill/>
                    </a:lnL>
                    <a:lnR>
                      <a:noFill/>
                    </a:lnR>
                    <a:lnT>
                      <a:noFill/>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a:noFill/>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6200" marT="10343" marB="10343">
                    <a:lnL>
                      <a:noFill/>
                    </a:lnL>
                    <a:lnR>
                      <a:noFill/>
                    </a:lnR>
                    <a:lnT>
                      <a:noFill/>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6200" marT="10343" marB="10343">
                    <a:lnL>
                      <a:noFill/>
                    </a:lnL>
                    <a:lnR>
                      <a:noFill/>
                    </a:lnR>
                    <a:lnT>
                      <a:noFill/>
                    </a:lnT>
                    <a:lnB w="9525" cap="flat" cmpd="sng" algn="ctr">
                      <a:solidFill>
                        <a:srgbClr val="ECECEC"/>
                      </a:solidFill>
                      <a:prstDash val="solid"/>
                      <a:round/>
                      <a:headEnd type="none" w="med" len="med"/>
                      <a:tailEnd type="none" w="med" len="med"/>
                    </a:lnB>
                  </a:tcPr>
                </a:tc>
              </a:tr>
              <a:tr h="190677">
                <a:tc>
                  <a:txBody>
                    <a:bodyPr/>
                    <a:lstStyle/>
                    <a:p>
                      <a:pPr fontAlgn="t"/>
                      <a:r>
                        <a:rPr lang="en-US" sz="1000">
                          <a:effectLst/>
                          <a:latin typeface="Arial"/>
                        </a:rPr>
                        <a:t>  Greenhills</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2,300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600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2,900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80%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b="1">
                          <a:effectLst/>
                          <a:latin typeface="Arial"/>
                        </a:rPr>
                        <a:t>2,320</a:t>
                      </a:r>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58568">
                <a:tc>
                  <a:txBody>
                    <a:bodyPr/>
                    <a:lstStyle/>
                    <a:p>
                      <a:pPr fontAlgn="t"/>
                      <a:r>
                        <a:rPr lang="en-US" sz="1000">
                          <a:effectLst/>
                          <a:latin typeface="Arial"/>
                        </a:rPr>
                        <a:t>  Coal Mountain</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2,500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12,000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14,500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100%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b="1">
                          <a:effectLst/>
                          <a:latin typeface="Arial"/>
                        </a:rPr>
                        <a:t>14,500</a:t>
                      </a:r>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90677">
                <a:tc>
                  <a:txBody>
                    <a:bodyPr/>
                    <a:lstStyle/>
                    <a:p>
                      <a:pPr fontAlgn="t"/>
                      <a:r>
                        <a:rPr lang="en-US" sz="1000" dirty="0">
                          <a:effectLst/>
                          <a:latin typeface="Arial"/>
                        </a:rPr>
                        <a:t>  Line Creek</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900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300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1,200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100%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b="1">
                          <a:effectLst/>
                          <a:latin typeface="Arial"/>
                        </a:rPr>
                        <a:t>1,200</a:t>
                      </a:r>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58568">
                <a:tc>
                  <a:txBody>
                    <a:bodyPr/>
                    <a:lstStyle/>
                    <a:p>
                      <a:pPr fontAlgn="t"/>
                      <a:r>
                        <a:rPr lang="en-US" sz="1000">
                          <a:effectLst/>
                          <a:latin typeface="Arial"/>
                        </a:rPr>
                        <a:t>  Cardinal River</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300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600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900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100%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b="1">
                          <a:effectLst/>
                          <a:latin typeface="Arial"/>
                        </a:rPr>
                        <a:t>900</a:t>
                      </a:r>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90677">
                <a:tc gridSpan="9">
                  <a:txBody>
                    <a:bodyPr/>
                    <a:lstStyle/>
                    <a:p>
                      <a:pPr fontAlgn="t"/>
                      <a:r>
                        <a:rPr lang="en-US" sz="1000">
                          <a:effectLst/>
                          <a:latin typeface="Arial"/>
                        </a:rPr>
                        <a:t> </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8568">
                <a:tc>
                  <a:txBody>
                    <a:bodyPr/>
                    <a:lstStyle/>
                    <a:p>
                      <a:pPr fontAlgn="t"/>
                      <a:r>
                        <a:rPr lang="en-US" sz="1000" b="1">
                          <a:effectLst/>
                          <a:latin typeface="Arial"/>
                        </a:rPr>
                        <a:t>Thermal Coal</a:t>
                      </a:r>
                      <a:r>
                        <a:rPr lang="en-US" sz="1000">
                          <a:effectLst/>
                          <a:latin typeface="Arial"/>
                        </a:rPr>
                        <a:t> </a:t>
                      </a:r>
                      <a:r>
                        <a:rPr lang="en-US" sz="1000" baseline="30000">
                          <a:effectLst/>
                          <a:latin typeface="Arial"/>
                        </a:rPr>
                        <a:t>(3)</a:t>
                      </a:r>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90677">
                <a:tc>
                  <a:txBody>
                    <a:bodyPr/>
                    <a:lstStyle/>
                    <a:p>
                      <a:pPr fontAlgn="t"/>
                      <a:r>
                        <a:rPr lang="en-US" sz="1000">
                          <a:effectLst/>
                          <a:latin typeface="Arial"/>
                        </a:rPr>
                        <a:t>  Fording River</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300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4,700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5,000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100%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b="1">
                          <a:effectLst/>
                          <a:latin typeface="Arial"/>
                        </a:rPr>
                        <a:t>5,000</a:t>
                      </a:r>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90677">
                <a:tc>
                  <a:txBody>
                    <a:bodyPr/>
                    <a:lstStyle/>
                    <a:p>
                      <a:pPr fontAlgn="t"/>
                      <a:r>
                        <a:rPr lang="en-US" sz="1000">
                          <a:effectLst/>
                          <a:latin typeface="Arial"/>
                        </a:rPr>
                        <a:t>  Greenhills</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500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900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1,400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80%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b="1">
                          <a:effectLst/>
                          <a:latin typeface="Arial"/>
                        </a:rPr>
                        <a:t>1,120</a:t>
                      </a:r>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58568">
                <a:tc>
                  <a:txBody>
                    <a:bodyPr/>
                    <a:lstStyle/>
                    <a:p>
                      <a:pPr fontAlgn="t"/>
                      <a:r>
                        <a:rPr lang="en-US" sz="1000">
                          <a:effectLst/>
                          <a:latin typeface="Arial"/>
                        </a:rPr>
                        <a:t>  Coal Mountain</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400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1,100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1,400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fontAlgn="t"/>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100%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b="1">
                          <a:effectLst/>
                          <a:latin typeface="Arial"/>
                        </a:rPr>
                        <a:t>1,400</a:t>
                      </a:r>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190677">
                <a:tc>
                  <a:txBody>
                    <a:bodyPr/>
                    <a:lstStyle/>
                    <a:p>
                      <a:pPr fontAlgn="b"/>
                      <a:r>
                        <a:rPr lang="en-US" sz="1000">
                          <a:effectLst/>
                          <a:latin typeface="Arial"/>
                        </a:rPr>
                        <a:t>  Line Creek</a:t>
                      </a: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1,800</a:t>
                      </a: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fontAlgn="b"/>
                      <a:r>
                        <a:rPr lang="en-US" sz="1000">
                          <a:effectLst/>
                          <a:latin typeface="Arial"/>
                        </a:rPr>
                        <a:t> </a:t>
                      </a: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1,500 </a:t>
                      </a: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fontAlgn="b"/>
                      <a:r>
                        <a:rPr lang="en-US" sz="1000">
                          <a:effectLst/>
                          <a:latin typeface="Arial"/>
                        </a:rPr>
                        <a:t> </a:t>
                      </a: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3,300</a:t>
                      </a: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fontAlgn="b"/>
                      <a:r>
                        <a:rPr lang="en-US" sz="1000">
                          <a:effectLst/>
                          <a:latin typeface="Arial"/>
                        </a:rPr>
                        <a:t> </a:t>
                      </a: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100%</a:t>
                      </a: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b="1">
                          <a:effectLst/>
                          <a:latin typeface="Arial"/>
                        </a:rPr>
                        <a:t>3,300</a:t>
                      </a:r>
                      <a:endParaRPr lang="en-US" sz="1000">
                        <a:effectLst/>
                        <a:latin typeface="Arial"/>
                      </a:endParaRP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r>
              <a:tr h="190677">
                <a:tc gridSpan="9">
                  <a:txBody>
                    <a:bodyPr/>
                    <a:lstStyle/>
                    <a:p>
                      <a:pPr fontAlgn="t"/>
                      <a:r>
                        <a:rPr lang="en-US" sz="1000">
                          <a:effectLst/>
                          <a:latin typeface="Arial"/>
                        </a:rPr>
                        <a:t> </a:t>
                      </a:r>
                    </a:p>
                  </a:txBody>
                  <a:tcPr marL="0" marR="36200" marT="10343" marB="10343">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0677">
                <a:tc rowSpan="2">
                  <a:txBody>
                    <a:bodyPr/>
                    <a:lstStyle/>
                    <a:p>
                      <a:pPr fontAlgn="b"/>
                      <a:r>
                        <a:rPr lang="en-US" sz="1000">
                          <a:effectLst/>
                          <a:latin typeface="Arial"/>
                        </a:rPr>
                        <a:t> </a:t>
                      </a: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gridSpan="2">
                  <a:txBody>
                    <a:bodyPr/>
                    <a:lstStyle/>
                    <a:p>
                      <a:pPr algn="ctr" fontAlgn="b"/>
                      <a:r>
                        <a:rPr lang="en-US" sz="1000" b="1">
                          <a:effectLst/>
                          <a:latin typeface="Arial"/>
                        </a:rPr>
                        <a:t>Proven</a:t>
                      </a:r>
                      <a:endParaRPr lang="en-US" sz="1000">
                        <a:effectLst/>
                        <a:latin typeface="Arial"/>
                      </a:endParaRP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000" b="1">
                          <a:effectLst/>
                          <a:latin typeface="Arial"/>
                        </a:rPr>
                        <a:t>Probable</a:t>
                      </a:r>
                      <a:endParaRPr lang="en-US" sz="1000">
                        <a:effectLst/>
                        <a:latin typeface="Arial"/>
                      </a:endParaRP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000" b="1">
                          <a:effectLst/>
                          <a:latin typeface="Arial"/>
                        </a:rPr>
                        <a:t>Total</a:t>
                      </a:r>
                      <a:endParaRPr lang="en-US" sz="1000">
                        <a:effectLst/>
                        <a:latin typeface="Arial"/>
                      </a:endParaRP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000" b="1">
                          <a:effectLst/>
                          <a:latin typeface="Arial"/>
                        </a:rPr>
                        <a:t>Teck Interest</a:t>
                      </a:r>
                      <a:endParaRPr lang="en-US" sz="1000">
                        <a:effectLst/>
                        <a:latin typeface="Arial"/>
                      </a:endParaRP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hMerge="1">
                  <a:txBody>
                    <a:bodyPr/>
                    <a:lstStyle/>
                    <a:p>
                      <a:endParaRPr lang="en-US"/>
                    </a:p>
                  </a:txBody>
                  <a:tcPr/>
                </a:tc>
              </a:tr>
              <a:tr h="694346">
                <a:tc vMerge="1">
                  <a:txBody>
                    <a:bodyPr/>
                    <a:lstStyle/>
                    <a:p>
                      <a:endParaRPr lang="en-US"/>
                    </a:p>
                  </a:txBody>
                  <a:tcPr/>
                </a:tc>
                <a:tc>
                  <a:txBody>
                    <a:bodyPr/>
                    <a:lstStyle/>
                    <a:p>
                      <a:pPr algn="r" fontAlgn="b"/>
                      <a:r>
                        <a:rPr lang="en-US" sz="1000" b="1">
                          <a:effectLst/>
                          <a:latin typeface="Arial"/>
                        </a:rPr>
                        <a:t>Tonnes</a:t>
                      </a:r>
                      <a:br>
                        <a:rPr lang="en-US" sz="1000" b="1">
                          <a:effectLst/>
                          <a:latin typeface="Arial"/>
                        </a:rPr>
                      </a:br>
                      <a:r>
                        <a:rPr lang="en-US" sz="1000" b="1">
                          <a:effectLst/>
                          <a:latin typeface="Arial"/>
                        </a:rPr>
                        <a:t>(000's)</a:t>
                      </a:r>
                      <a:endParaRPr lang="en-US" sz="1000">
                        <a:effectLst/>
                        <a:latin typeface="Arial"/>
                      </a:endParaRPr>
                    </a:p>
                  </a:txBody>
                  <a:tcPr marL="0" marR="36200" marT="10343" marB="10343"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b="1">
                          <a:effectLst/>
                          <a:latin typeface="Arial"/>
                        </a:rPr>
                        <a:t>Grade</a:t>
                      </a:r>
                      <a:br>
                        <a:rPr lang="en-US" sz="1000" b="1">
                          <a:effectLst/>
                          <a:latin typeface="Arial"/>
                        </a:rPr>
                      </a:br>
                      <a:r>
                        <a:rPr lang="en-US" sz="1000" b="1">
                          <a:effectLst/>
                          <a:latin typeface="Arial"/>
                        </a:rPr>
                        <a:t>(g/t)</a:t>
                      </a:r>
                      <a:r>
                        <a:rPr lang="en-US" sz="1000" b="1" baseline="30000">
                          <a:effectLst/>
                          <a:latin typeface="Arial"/>
                        </a:rPr>
                        <a:t>(4)</a:t>
                      </a:r>
                      <a:endParaRPr lang="en-US" sz="1000">
                        <a:effectLst/>
                        <a:latin typeface="Arial"/>
                      </a:endParaRPr>
                    </a:p>
                  </a:txBody>
                  <a:tcPr marL="0" marR="36200" marT="10343" marB="10343"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b="1">
                          <a:effectLst/>
                          <a:latin typeface="Arial"/>
                        </a:rPr>
                        <a:t>Tonnes </a:t>
                      </a:r>
                      <a:br>
                        <a:rPr lang="en-US" sz="1000" b="1">
                          <a:effectLst/>
                          <a:latin typeface="Arial"/>
                        </a:rPr>
                      </a:br>
                      <a:r>
                        <a:rPr lang="en-US" sz="1000" b="1">
                          <a:effectLst/>
                          <a:latin typeface="Arial"/>
                        </a:rPr>
                        <a:t>(000's)</a:t>
                      </a:r>
                      <a:endParaRPr lang="en-US" sz="1000">
                        <a:effectLst/>
                        <a:latin typeface="Arial"/>
                      </a:endParaRPr>
                    </a:p>
                  </a:txBody>
                  <a:tcPr marL="0" marR="36200" marT="10343" marB="10343"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b="1">
                          <a:effectLst/>
                          <a:latin typeface="Arial"/>
                        </a:rPr>
                        <a:t>Grade</a:t>
                      </a:r>
                      <a:br>
                        <a:rPr lang="en-US" sz="1000" b="1">
                          <a:effectLst/>
                          <a:latin typeface="Arial"/>
                        </a:rPr>
                      </a:br>
                      <a:r>
                        <a:rPr lang="en-US" sz="1000" b="1">
                          <a:effectLst/>
                          <a:latin typeface="Arial"/>
                        </a:rPr>
                        <a:t>(g/t)</a:t>
                      </a:r>
                      <a:r>
                        <a:rPr lang="en-US" sz="1000" b="1" baseline="30000">
                          <a:effectLst/>
                          <a:latin typeface="Arial"/>
                        </a:rPr>
                        <a:t>(4)</a:t>
                      </a:r>
                      <a:endParaRPr lang="en-US" sz="1000">
                        <a:effectLst/>
                        <a:latin typeface="Arial"/>
                      </a:endParaRPr>
                    </a:p>
                  </a:txBody>
                  <a:tcPr marL="0" marR="36200" marT="10343" marB="10343"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b="1">
                          <a:effectLst/>
                          <a:latin typeface="Arial"/>
                        </a:rPr>
                        <a:t>Tonnes</a:t>
                      </a:r>
                      <a:br>
                        <a:rPr lang="en-US" sz="1000" b="1">
                          <a:effectLst/>
                          <a:latin typeface="Arial"/>
                        </a:rPr>
                      </a:br>
                      <a:r>
                        <a:rPr lang="en-US" sz="1000" b="1">
                          <a:effectLst/>
                          <a:latin typeface="Arial"/>
                        </a:rPr>
                        <a:t>(000's)</a:t>
                      </a:r>
                      <a:endParaRPr lang="en-US" sz="1000">
                        <a:effectLst/>
                        <a:latin typeface="Arial"/>
                      </a:endParaRPr>
                    </a:p>
                  </a:txBody>
                  <a:tcPr marL="0" marR="36200" marT="10343" marB="10343"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b="1">
                          <a:effectLst/>
                          <a:latin typeface="Arial"/>
                        </a:rPr>
                        <a:t>Grade</a:t>
                      </a:r>
                      <a:br>
                        <a:rPr lang="en-US" sz="1000" b="1">
                          <a:effectLst/>
                          <a:latin typeface="Arial"/>
                        </a:rPr>
                      </a:br>
                      <a:r>
                        <a:rPr lang="en-US" sz="1000" b="1">
                          <a:effectLst/>
                          <a:latin typeface="Arial"/>
                        </a:rPr>
                        <a:t>(g/t)</a:t>
                      </a:r>
                      <a:r>
                        <a:rPr lang="en-US" sz="1000" b="1" baseline="30000">
                          <a:effectLst/>
                          <a:latin typeface="Arial"/>
                        </a:rPr>
                        <a:t>(4)</a:t>
                      </a:r>
                      <a:endParaRPr lang="en-US" sz="1000">
                        <a:effectLst/>
                        <a:latin typeface="Arial"/>
                      </a:endParaRPr>
                    </a:p>
                  </a:txBody>
                  <a:tcPr marL="0" marR="36200" marT="10343" marB="10343"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ctr" fontAlgn="b"/>
                      <a:r>
                        <a:rPr lang="en-US" sz="1000" b="1">
                          <a:effectLst/>
                          <a:latin typeface="Arial"/>
                        </a:rPr>
                        <a:t>Teck Interest</a:t>
                      </a:r>
                      <a:endParaRPr lang="en-US" sz="1000">
                        <a:effectLst/>
                        <a:latin typeface="Arial"/>
                      </a:endParaRPr>
                    </a:p>
                  </a:txBody>
                  <a:tcPr marL="0" marR="36200" marT="10343" marB="10343"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ctr" fontAlgn="b"/>
                      <a:r>
                        <a:rPr lang="en-US" sz="1000" b="1">
                          <a:effectLst/>
                          <a:latin typeface="Arial"/>
                        </a:rPr>
                        <a:t>Recoverable</a:t>
                      </a:r>
                      <a:r>
                        <a:rPr lang="en-US" sz="1000" b="1" baseline="30000">
                          <a:effectLst/>
                          <a:latin typeface="Arial"/>
                        </a:rPr>
                        <a:t>(7)</a:t>
                      </a:r>
                      <a:r>
                        <a:rPr lang="en-US" sz="1000" b="1">
                          <a:effectLst/>
                          <a:latin typeface="Arial"/>
                        </a:rPr>
                        <a:t>Metal</a:t>
                      </a:r>
                      <a:br>
                        <a:rPr lang="en-US" sz="1000" b="1">
                          <a:effectLst/>
                          <a:latin typeface="Arial"/>
                        </a:rPr>
                      </a:br>
                      <a:r>
                        <a:rPr lang="en-US" sz="1000" b="1">
                          <a:effectLst/>
                          <a:latin typeface="Arial"/>
                        </a:rPr>
                        <a:t>(000 oz)</a:t>
                      </a:r>
                      <a:endParaRPr lang="en-US" sz="1000">
                        <a:effectLst/>
                        <a:latin typeface="Arial"/>
                      </a:endParaRPr>
                    </a:p>
                  </a:txBody>
                  <a:tcPr marL="0" marR="36200" marT="10343" marB="10343" anchor="b">
                    <a:lnL>
                      <a:noFill/>
                    </a:lnL>
                    <a:lnR>
                      <a:noFill/>
                    </a:lnR>
                    <a:lnT w="19050" cap="flat" cmpd="sng" algn="ctr">
                      <a:solidFill>
                        <a:srgbClr val="0065BD"/>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r>
              <a:tr h="190677">
                <a:tc>
                  <a:txBody>
                    <a:bodyPr/>
                    <a:lstStyle/>
                    <a:p>
                      <a:pPr fontAlgn="t"/>
                      <a:r>
                        <a:rPr lang="en-US" sz="1000" b="1">
                          <a:effectLst/>
                          <a:latin typeface="Arial"/>
                        </a:rPr>
                        <a:t>Gold</a:t>
                      </a:r>
                      <a:endParaRPr lang="en-US" sz="1000">
                        <a:effectLst/>
                        <a:latin typeface="Arial"/>
                      </a:endParaRPr>
                    </a:p>
                  </a:txBody>
                  <a:tcPr marL="0" marR="36200" marT="10343" marB="10343">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6200" marT="10343" marB="10343">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6200" marT="10343" marB="10343">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6200" marT="10343" marB="10343">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6200" marT="10343" marB="10343">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6200" marT="10343" marB="10343">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6200" marT="10343" marB="10343">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6200" marT="10343" marB="10343">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 </a:t>
                      </a:r>
                    </a:p>
                  </a:txBody>
                  <a:tcPr marL="0" marR="36200" marT="10343" marB="10343">
                    <a:lnL>
                      <a:noFill/>
                    </a:lnL>
                    <a:lnR>
                      <a:noFill/>
                    </a:lnR>
                    <a:lnT w="19050" cap="flat" cmpd="sng" algn="ctr">
                      <a:solidFill>
                        <a:srgbClr val="0065BD"/>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58568">
                <a:tc>
                  <a:txBody>
                    <a:bodyPr/>
                    <a:lstStyle/>
                    <a:p>
                      <a:pPr fontAlgn="t"/>
                      <a:r>
                        <a:rPr lang="en-US" sz="1000">
                          <a:effectLst/>
                          <a:latin typeface="Arial"/>
                        </a:rPr>
                        <a:t>  Andacollo-Mill</a:t>
                      </a:r>
                      <a:r>
                        <a:rPr lang="en-US" sz="1000" baseline="30000">
                          <a:effectLst/>
                          <a:latin typeface="Arial"/>
                        </a:rPr>
                        <a:t>(6)</a:t>
                      </a:r>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162,400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0.13</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314,200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0.11</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476,600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0.12</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a:effectLst/>
                          <a:latin typeface="Arial"/>
                        </a:rPr>
                        <a:t>90%</a:t>
                      </a: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c>
                  <a:txBody>
                    <a:bodyPr/>
                    <a:lstStyle/>
                    <a:p>
                      <a:pPr algn="r" fontAlgn="t"/>
                      <a:r>
                        <a:rPr lang="en-US" sz="1000" b="1">
                          <a:effectLst/>
                          <a:latin typeface="Arial"/>
                        </a:rPr>
                        <a:t>980</a:t>
                      </a:r>
                      <a:endParaRPr lang="en-US" sz="1000">
                        <a:effectLst/>
                        <a:latin typeface="Arial"/>
                      </a:endParaRPr>
                    </a:p>
                  </a:txBody>
                  <a:tcPr marL="0" marR="36200" marT="10343" marB="10343">
                    <a:lnL>
                      <a:noFill/>
                    </a:lnL>
                    <a:lnR>
                      <a:noFill/>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tcPr>
                </a:tc>
              </a:tr>
              <a:tr h="358568">
                <a:tc>
                  <a:txBody>
                    <a:bodyPr/>
                    <a:lstStyle/>
                    <a:p>
                      <a:pPr fontAlgn="b"/>
                      <a:r>
                        <a:rPr lang="en-US" sz="1000">
                          <a:effectLst/>
                          <a:latin typeface="Arial"/>
                        </a:rPr>
                        <a:t>  Galore Creek</a:t>
                      </a: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69,000</a:t>
                      </a: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0.52</a:t>
                      </a: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459,100</a:t>
                      </a: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0.29</a:t>
                      </a: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528,000</a:t>
                      </a: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0.32</a:t>
                      </a: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a:effectLst/>
                          <a:latin typeface="Arial"/>
                        </a:rPr>
                        <a:t>50%</a:t>
                      </a: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c>
                  <a:txBody>
                    <a:bodyPr/>
                    <a:lstStyle/>
                    <a:p>
                      <a:pPr algn="r" fontAlgn="b"/>
                      <a:r>
                        <a:rPr lang="en-US" sz="1000" b="1" dirty="0">
                          <a:effectLst/>
                          <a:latin typeface="Arial"/>
                        </a:rPr>
                        <a:t>2,040</a:t>
                      </a:r>
                      <a:endParaRPr lang="en-US" sz="1000" dirty="0">
                        <a:effectLst/>
                        <a:latin typeface="Arial"/>
                      </a:endParaRPr>
                    </a:p>
                  </a:txBody>
                  <a:tcPr marL="0" marR="36200" marT="10343" marB="10343" anchor="b">
                    <a:lnL>
                      <a:noFill/>
                    </a:lnL>
                    <a:lnR>
                      <a:noFill/>
                    </a:lnR>
                    <a:lnT w="9525" cap="flat" cmpd="sng" algn="ctr">
                      <a:solidFill>
                        <a:srgbClr val="ECECEC"/>
                      </a:solidFill>
                      <a:prstDash val="solid"/>
                      <a:round/>
                      <a:headEnd type="none" w="med" len="med"/>
                      <a:tailEnd type="none" w="med" len="med"/>
                    </a:lnT>
                    <a:lnB w="19050" cap="flat" cmpd="sng" algn="ctr">
                      <a:solidFill>
                        <a:srgbClr val="0065BD"/>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70744263"/>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lstStyle/>
          <a:p>
            <a:pPr algn="ctr"/>
            <a:r>
              <a:rPr lang="en-US" dirty="0" smtClean="0"/>
              <a:t>Financial Strength</a:t>
            </a:r>
            <a:endParaRPr lang="en-US" dirty="0"/>
          </a:p>
        </p:txBody>
      </p:sp>
      <p:sp>
        <p:nvSpPr>
          <p:cNvPr id="3" name="Content Placeholder 2"/>
          <p:cNvSpPr>
            <a:spLocks noGrp="1"/>
          </p:cNvSpPr>
          <p:nvPr>
            <p:ph idx="1"/>
          </p:nvPr>
        </p:nvSpPr>
        <p:spPr/>
        <p:txBody>
          <a:bodyPr>
            <a:normAutofit fontScale="92500" lnSpcReduction="10000"/>
          </a:bodyPr>
          <a:lstStyle/>
          <a:p>
            <a:r>
              <a:rPr lang="en-US" dirty="0"/>
              <a:t>Beginning in late 2008, total debt was reduced by C$8.1 billion over 18 months, contributing to an investment grade credit </a:t>
            </a:r>
            <a:r>
              <a:rPr lang="en-US" dirty="0" smtClean="0"/>
              <a:t>rating.</a:t>
            </a:r>
          </a:p>
          <a:p>
            <a:r>
              <a:rPr lang="en-US" dirty="0" err="1"/>
              <a:t>Teck</a:t>
            </a:r>
            <a:r>
              <a:rPr lang="en-US" dirty="0"/>
              <a:t> currently pays an annual dividend of C$0.60 per share, C$0.30 paid </a:t>
            </a:r>
            <a:r>
              <a:rPr lang="en-US" dirty="0" smtClean="0"/>
              <a:t>semi-annually</a:t>
            </a:r>
          </a:p>
          <a:p>
            <a:r>
              <a:rPr lang="en-US" dirty="0"/>
              <a:t>With increasing copper and coal production, combined with significant reserves and resources, </a:t>
            </a:r>
            <a:r>
              <a:rPr lang="en-US" dirty="0" err="1"/>
              <a:t>Teck</a:t>
            </a:r>
            <a:r>
              <a:rPr lang="en-US" dirty="0"/>
              <a:t> is well positioned for future growth</a:t>
            </a:r>
          </a:p>
        </p:txBody>
      </p:sp>
    </p:spTree>
    <p:extLst>
      <p:ext uri="{BB962C8B-B14F-4D97-AF65-F5344CB8AC3E}">
        <p14:creationId xmlns:p14="http://schemas.microsoft.com/office/powerpoint/2010/main" val="27231122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normAutofit/>
          </a:bodyPr>
          <a:lstStyle/>
          <a:p>
            <a:pPr algn="ctr"/>
            <a:r>
              <a:rPr lang="en-CA" sz="4800" dirty="0"/>
              <a:t>NI43-101</a:t>
            </a:r>
            <a:endParaRPr lang="en-US" sz="4800" dirty="0"/>
          </a:p>
        </p:txBody>
      </p:sp>
      <p:sp>
        <p:nvSpPr>
          <p:cNvPr id="3" name="Content Placeholder 2"/>
          <p:cNvSpPr>
            <a:spLocks noGrp="1"/>
          </p:cNvSpPr>
          <p:nvPr>
            <p:ph idx="1"/>
          </p:nvPr>
        </p:nvSpPr>
        <p:spPr/>
        <p:txBody>
          <a:bodyPr/>
          <a:lstStyle/>
          <a:p>
            <a:pPr>
              <a:buClr>
                <a:schemeClr val="tx1"/>
              </a:buClr>
            </a:pPr>
            <a:r>
              <a:rPr lang="en-CA" dirty="0"/>
              <a:t>Governs the quality of information shared by mining companies in the Canadian industry.</a:t>
            </a:r>
          </a:p>
          <a:p>
            <a:pPr>
              <a:buClr>
                <a:schemeClr val="tx1"/>
              </a:buClr>
            </a:pPr>
            <a:r>
              <a:rPr lang="en-CA" dirty="0"/>
              <a:t>Disclosure is based on the advice of a qualified person</a:t>
            </a:r>
          </a:p>
          <a:p>
            <a:pPr>
              <a:buClr>
                <a:schemeClr val="tx1"/>
              </a:buClr>
            </a:pPr>
            <a:r>
              <a:rPr lang="en-CA" dirty="0"/>
              <a:t>Entitles investors to a standard of information to evaluate investment potential</a:t>
            </a:r>
          </a:p>
          <a:p>
            <a:pPr marL="0" indent="0">
              <a:buNone/>
            </a:pPr>
            <a:endParaRPr lang="en-US" dirty="0"/>
          </a:p>
        </p:txBody>
      </p:sp>
    </p:spTree>
    <p:extLst>
      <p:ext uri="{BB962C8B-B14F-4D97-AF65-F5344CB8AC3E}">
        <p14:creationId xmlns:p14="http://schemas.microsoft.com/office/powerpoint/2010/main" val="1342874236"/>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36912"/>
            <a:ext cx="8229600" cy="1143000"/>
          </a:xfrm>
        </p:spPr>
        <p:txBody>
          <a:bodyPr>
            <a:noAutofit/>
          </a:bodyPr>
          <a:lstStyle/>
          <a:p>
            <a:r>
              <a:rPr lang="en-US" sz="8800" dirty="0" smtClean="0"/>
              <a:t>Economic</a:t>
            </a:r>
            <a:br>
              <a:rPr lang="en-US" sz="8800" dirty="0" smtClean="0"/>
            </a:br>
            <a:r>
              <a:rPr lang="en-US" sz="8800" dirty="0" smtClean="0"/>
              <a:t> Analysis</a:t>
            </a:r>
            <a:endParaRPr lang="en-US" sz="8800" dirty="0"/>
          </a:p>
        </p:txBody>
      </p:sp>
      <p:sp>
        <p:nvSpPr>
          <p:cNvPr id="4" name="Content Placeholder 3"/>
          <p:cNvSpPr>
            <a:spLocks noGrp="1"/>
          </p:cNvSpPr>
          <p:nvPr>
            <p:ph sz="half" idx="2"/>
          </p:nvPr>
        </p:nvSpPr>
        <p:spPr>
          <a:xfrm>
            <a:off x="0" y="1516912"/>
            <a:ext cx="9144000" cy="3941763"/>
          </a:xfrm>
        </p:spPr>
        <p:txBody>
          <a:bodyPr/>
          <a:lstStyle/>
          <a:p>
            <a:endParaRPr lang="en-US" dirty="0"/>
          </a:p>
        </p:txBody>
      </p:sp>
    </p:spTree>
    <p:extLst>
      <p:ext uri="{BB962C8B-B14F-4D97-AF65-F5344CB8AC3E}">
        <p14:creationId xmlns:p14="http://schemas.microsoft.com/office/powerpoint/2010/main" val="4087998394"/>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560" y="332656"/>
            <a:ext cx="7848872" cy="1152128"/>
          </a:xfrm>
        </p:spPr>
        <p:txBody>
          <a:bodyPr>
            <a:normAutofit/>
          </a:bodyPr>
          <a:lstStyle/>
          <a:p>
            <a:pPr algn="ctr"/>
            <a:r>
              <a:rPr lang="en-CA" dirty="0" smtClean="0"/>
              <a:t>Macroeconomic Outlook: USA</a:t>
            </a:r>
            <a:endParaRPr lang="en-US" dirty="0"/>
          </a:p>
        </p:txBody>
      </p:sp>
      <p:sp>
        <p:nvSpPr>
          <p:cNvPr id="5" name="Text Placeholder 4"/>
          <p:cNvSpPr>
            <a:spLocks noGrp="1"/>
          </p:cNvSpPr>
          <p:nvPr>
            <p:ph type="body" idx="1"/>
          </p:nvPr>
        </p:nvSpPr>
        <p:spPr>
          <a:xfrm>
            <a:off x="467544" y="2708920"/>
            <a:ext cx="4023360" cy="720079"/>
          </a:xfrm>
        </p:spPr>
        <p:txBody>
          <a:bodyPr>
            <a:normAutofit fontScale="92500" lnSpcReduction="10000"/>
          </a:bodyPr>
          <a:lstStyle/>
          <a:p>
            <a:r>
              <a:rPr lang="en-CA" dirty="0" smtClean="0"/>
              <a:t>Scenario 1: US goes over the ‘fiscal cliff’</a:t>
            </a:r>
            <a:endParaRPr lang="en-US" dirty="0"/>
          </a:p>
        </p:txBody>
      </p:sp>
      <p:sp>
        <p:nvSpPr>
          <p:cNvPr id="2" name="Content Placeholder 1"/>
          <p:cNvSpPr>
            <a:spLocks noGrp="1"/>
          </p:cNvSpPr>
          <p:nvPr>
            <p:ph sz="half" idx="2"/>
          </p:nvPr>
        </p:nvSpPr>
        <p:spPr>
          <a:xfrm>
            <a:off x="467544" y="3573016"/>
            <a:ext cx="4023360" cy="2921512"/>
          </a:xfrm>
        </p:spPr>
        <p:txBody>
          <a:bodyPr>
            <a:normAutofit fontScale="85000" lnSpcReduction="20000"/>
          </a:bodyPr>
          <a:lstStyle/>
          <a:p>
            <a:pPr marL="342900" indent="-342900" algn="just">
              <a:buFont typeface="Arial" pitchFamily="34" charset="0"/>
              <a:buChar char="•"/>
            </a:pPr>
            <a:r>
              <a:rPr lang="en-CA" dirty="0" smtClean="0"/>
              <a:t>Unemployment </a:t>
            </a:r>
            <a:r>
              <a:rPr lang="en-CA" dirty="0"/>
              <a:t>will rise to 9 percent by Q4 </a:t>
            </a:r>
            <a:r>
              <a:rPr lang="en-CA" dirty="0" smtClean="0"/>
              <a:t>2013</a:t>
            </a:r>
          </a:p>
          <a:p>
            <a:pPr marL="342900" indent="-342900" algn="just">
              <a:buFont typeface="Arial" pitchFamily="34" charset="0"/>
              <a:buChar char="•"/>
            </a:pPr>
            <a:r>
              <a:rPr lang="en-CA" dirty="0" smtClean="0"/>
              <a:t>GDP </a:t>
            </a:r>
            <a:r>
              <a:rPr lang="en-CA" dirty="0"/>
              <a:t>will shrink by 0.5 percent in </a:t>
            </a:r>
            <a:r>
              <a:rPr lang="en-CA" dirty="0" smtClean="0"/>
              <a:t>2013</a:t>
            </a:r>
          </a:p>
          <a:p>
            <a:pPr marL="342900" indent="-342900" algn="just">
              <a:buFont typeface="Arial" pitchFamily="34" charset="0"/>
              <a:buChar char="•"/>
            </a:pPr>
            <a:r>
              <a:rPr lang="en-CA" dirty="0" smtClean="0"/>
              <a:t>The </a:t>
            </a:r>
            <a:r>
              <a:rPr lang="en-CA" dirty="0"/>
              <a:t>deficit will shrink to $641 billion in fiscal 2013  — roughly 4.0 percent of projected </a:t>
            </a:r>
            <a:r>
              <a:rPr lang="en-CA" dirty="0" smtClean="0"/>
              <a:t>GDP</a:t>
            </a:r>
          </a:p>
          <a:p>
            <a:pPr marL="342900" indent="-342900" algn="just">
              <a:buFont typeface="Arial" pitchFamily="34" charset="0"/>
              <a:buChar char="•"/>
            </a:pPr>
            <a:r>
              <a:rPr lang="en-CA" dirty="0" smtClean="0"/>
              <a:t>Inflation </a:t>
            </a:r>
            <a:r>
              <a:rPr lang="en-CA" dirty="0"/>
              <a:t>will remain low in </a:t>
            </a:r>
            <a:r>
              <a:rPr lang="en-CA" dirty="0" smtClean="0"/>
              <a:t>2013</a:t>
            </a:r>
            <a:endParaRPr lang="en-CA" dirty="0"/>
          </a:p>
        </p:txBody>
      </p:sp>
      <p:sp>
        <p:nvSpPr>
          <p:cNvPr id="7" name="Text Placeholder 6"/>
          <p:cNvSpPr>
            <a:spLocks noGrp="1"/>
          </p:cNvSpPr>
          <p:nvPr>
            <p:ph type="body" sz="quarter" idx="3"/>
          </p:nvPr>
        </p:nvSpPr>
        <p:spPr>
          <a:xfrm>
            <a:off x="4716016" y="2780928"/>
            <a:ext cx="4023360" cy="648072"/>
          </a:xfrm>
        </p:spPr>
        <p:txBody>
          <a:bodyPr>
            <a:normAutofit fontScale="92500" lnSpcReduction="20000"/>
          </a:bodyPr>
          <a:lstStyle/>
          <a:p>
            <a:r>
              <a:rPr lang="en-CA" dirty="0" smtClean="0"/>
              <a:t>Scenario 2: Fiscal cliff is avoided</a:t>
            </a:r>
            <a:endParaRPr lang="en-US" dirty="0"/>
          </a:p>
        </p:txBody>
      </p:sp>
      <p:sp>
        <p:nvSpPr>
          <p:cNvPr id="6" name="Content Placeholder 5"/>
          <p:cNvSpPr>
            <a:spLocks noGrp="1"/>
          </p:cNvSpPr>
          <p:nvPr>
            <p:ph sz="quarter" idx="4"/>
          </p:nvPr>
        </p:nvSpPr>
        <p:spPr>
          <a:xfrm>
            <a:off x="4716016" y="3573016"/>
            <a:ext cx="4023360" cy="2921512"/>
          </a:xfrm>
        </p:spPr>
        <p:txBody>
          <a:bodyPr>
            <a:normAutofit/>
          </a:bodyPr>
          <a:lstStyle/>
          <a:p>
            <a:pPr marL="342900" indent="-342900" algn="just">
              <a:buFont typeface="Arial" pitchFamily="34" charset="0"/>
              <a:buChar char="•"/>
            </a:pPr>
            <a:r>
              <a:rPr lang="en-CA" dirty="0" smtClean="0"/>
              <a:t>Unemployment </a:t>
            </a:r>
            <a:r>
              <a:rPr lang="en-CA" dirty="0"/>
              <a:t>will fall to 8 percent by Q4 2013</a:t>
            </a:r>
          </a:p>
          <a:p>
            <a:pPr marL="342900" indent="-342900" algn="just">
              <a:buFont typeface="Arial" pitchFamily="34" charset="0"/>
              <a:buChar char="•"/>
            </a:pPr>
            <a:r>
              <a:rPr lang="en-CA" dirty="0"/>
              <a:t>GDP will grow by 1.7 percent in 2013</a:t>
            </a:r>
          </a:p>
          <a:p>
            <a:pPr marL="342900" indent="-342900" algn="just">
              <a:buFont typeface="Arial" pitchFamily="34" charset="0"/>
              <a:buChar char="•"/>
            </a:pPr>
            <a:r>
              <a:rPr lang="en-CA" dirty="0"/>
              <a:t>The deficit will shrink to $1 trillion from $1.1 trillion in 2012</a:t>
            </a:r>
          </a:p>
          <a:p>
            <a:pPr marL="342900" indent="-342900" algn="just">
              <a:buFont typeface="Arial" pitchFamily="34" charset="0"/>
              <a:buChar char="•"/>
            </a:pPr>
            <a:endParaRPr lang="en-US" b="1" dirty="0"/>
          </a:p>
        </p:txBody>
      </p:sp>
      <p:sp>
        <p:nvSpPr>
          <p:cNvPr id="8" name="TextBox 7"/>
          <p:cNvSpPr txBox="1"/>
          <p:nvPr/>
        </p:nvSpPr>
        <p:spPr>
          <a:xfrm>
            <a:off x="2267744" y="1988840"/>
            <a:ext cx="5256584" cy="646331"/>
          </a:xfrm>
          <a:prstGeom prst="rect">
            <a:avLst/>
          </a:prstGeom>
          <a:noFill/>
        </p:spPr>
        <p:txBody>
          <a:bodyPr wrap="square" rtlCol="0">
            <a:spAutoFit/>
          </a:bodyPr>
          <a:lstStyle/>
          <a:p>
            <a:r>
              <a:rPr lang="en-CA" b="1" dirty="0"/>
              <a:t>Economic Outlook for Fiscal 2013 (Courtesy: CBO)</a:t>
            </a:r>
            <a:endParaRPr lang="en-CA" dirty="0"/>
          </a:p>
          <a:p>
            <a:endParaRPr lang="en-US" dirty="0"/>
          </a:p>
        </p:txBody>
      </p:sp>
    </p:spTree>
    <p:extLst>
      <p:ext uri="{BB962C8B-B14F-4D97-AF65-F5344CB8AC3E}">
        <p14:creationId xmlns:p14="http://schemas.microsoft.com/office/powerpoint/2010/main" val="2398697676"/>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075240" cy="1143000"/>
          </a:xfrm>
        </p:spPr>
        <p:txBody>
          <a:bodyPr/>
          <a:lstStyle/>
          <a:p>
            <a:pPr algn="ctr"/>
            <a:r>
              <a:rPr lang="en-CA" dirty="0" smtClean="0"/>
              <a:t>Macroeconomic Outlook: World</a:t>
            </a:r>
            <a:endParaRPr lang="en-US" dirty="0"/>
          </a:p>
        </p:txBody>
      </p:sp>
      <p:sp>
        <p:nvSpPr>
          <p:cNvPr id="7" name="Content Placeholder 6"/>
          <p:cNvSpPr>
            <a:spLocks noGrp="1"/>
          </p:cNvSpPr>
          <p:nvPr>
            <p:ph idx="1"/>
          </p:nvPr>
        </p:nvSpPr>
        <p:spPr>
          <a:xfrm>
            <a:off x="395536" y="2020824"/>
            <a:ext cx="8136904" cy="1696208"/>
          </a:xfrm>
        </p:spPr>
        <p:txBody>
          <a:bodyPr>
            <a:normAutofit fontScale="62500" lnSpcReduction="20000"/>
          </a:bodyPr>
          <a:lstStyle/>
          <a:p>
            <a:pPr marL="342900" indent="-342900" algn="just">
              <a:buFont typeface="Arial" pitchFamily="34" charset="0"/>
              <a:buChar char="•"/>
            </a:pPr>
            <a:r>
              <a:rPr lang="en-CA" dirty="0"/>
              <a:t>G</a:t>
            </a:r>
            <a:r>
              <a:rPr lang="en-CA" dirty="0" smtClean="0"/>
              <a:t>lobal </a:t>
            </a:r>
            <a:r>
              <a:rPr lang="en-CA" dirty="0"/>
              <a:t>growth </a:t>
            </a:r>
            <a:r>
              <a:rPr lang="en-CA" dirty="0" smtClean="0"/>
              <a:t>forecast 3.2% for 2013(Deutsche Bank)</a:t>
            </a:r>
          </a:p>
          <a:p>
            <a:pPr marL="342900" indent="-342900" algn="just">
              <a:buFont typeface="Arial" pitchFamily="34" charset="0"/>
              <a:buChar char="•"/>
            </a:pPr>
            <a:r>
              <a:rPr lang="en-CA" dirty="0"/>
              <a:t>The global economy will continue to expand, though risks from Europe and the Persian Gulf could slow expansion </a:t>
            </a:r>
            <a:r>
              <a:rPr lang="en-CA" dirty="0" smtClean="0"/>
              <a:t>considerably(Forbes)</a:t>
            </a:r>
          </a:p>
          <a:p>
            <a:pPr marL="342900" indent="-342900" algn="just">
              <a:buFont typeface="Arial" pitchFamily="34" charset="0"/>
              <a:buChar char="•"/>
            </a:pPr>
            <a:r>
              <a:rPr lang="en-CA" dirty="0"/>
              <a:t>2013 forecast has been revised to 3.3% from 3.5% </a:t>
            </a:r>
            <a:r>
              <a:rPr lang="en-CA" dirty="0" smtClean="0"/>
              <a:t>prior(T.D. Canada)</a:t>
            </a:r>
          </a:p>
          <a:p>
            <a:pPr marL="342900" indent="-342900" algn="just">
              <a:buFont typeface="Arial" pitchFamily="34" charset="0"/>
              <a:buChar char="•"/>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717032"/>
            <a:ext cx="8064896" cy="2914650"/>
          </a:xfrm>
          <a:prstGeom prst="rect">
            <a:avLst/>
          </a:prstGeom>
        </p:spPr>
      </p:pic>
    </p:spTree>
    <p:extLst>
      <p:ext uri="{BB962C8B-B14F-4D97-AF65-F5344CB8AC3E}">
        <p14:creationId xmlns:p14="http://schemas.microsoft.com/office/powerpoint/2010/main" val="2122060378"/>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88640"/>
            <a:ext cx="9144000" cy="1080120"/>
          </a:xfrm>
        </p:spPr>
        <p:txBody>
          <a:bodyPr>
            <a:normAutofit fontScale="90000"/>
          </a:bodyPr>
          <a:lstStyle/>
          <a:p>
            <a:pPr algn="ctr"/>
            <a:r>
              <a:rPr lang="en-CA" dirty="0" smtClean="0"/>
              <a:t>Growth Prospects for Mining </a:t>
            </a:r>
            <a:r>
              <a:rPr lang="en-CA" dirty="0"/>
              <a:t>I</a:t>
            </a:r>
            <a:r>
              <a:rPr lang="en-CA" dirty="0" smtClean="0"/>
              <a:t>ndustry in Canada</a:t>
            </a:r>
            <a:endParaRPr lang="en-US" dirty="0"/>
          </a:p>
        </p:txBody>
      </p:sp>
      <p:sp>
        <p:nvSpPr>
          <p:cNvPr id="2" name="Content Placeholder 1"/>
          <p:cNvSpPr>
            <a:spLocks noGrp="1"/>
          </p:cNvSpPr>
          <p:nvPr>
            <p:ph idx="1"/>
          </p:nvPr>
        </p:nvSpPr>
        <p:spPr>
          <a:xfrm>
            <a:off x="457200" y="2020824"/>
            <a:ext cx="8229600" cy="976128"/>
          </a:xfrm>
        </p:spPr>
        <p:txBody>
          <a:bodyPr>
            <a:normAutofit fontScale="70000" lnSpcReduction="20000"/>
          </a:bodyPr>
          <a:lstStyle/>
          <a:p>
            <a:pPr algn="just"/>
            <a:r>
              <a:rPr lang="en-CA" dirty="0" smtClean="0"/>
              <a:t>Forecast for average annual </a:t>
            </a:r>
            <a:r>
              <a:rPr lang="en-CA" dirty="0"/>
              <a:t>industry growth of 3.1% between 2012 and 2017 as Canada's stable business environment </a:t>
            </a:r>
            <a:r>
              <a:rPr lang="en-CA" dirty="0" smtClean="0"/>
              <a:t>attracts consistent investment. (Business Monitor International)</a:t>
            </a:r>
          </a:p>
          <a:p>
            <a:pPr algn="just"/>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3061680"/>
            <a:ext cx="8136904" cy="3429000"/>
          </a:xfrm>
          <a:prstGeom prst="rect">
            <a:avLst/>
          </a:prstGeom>
        </p:spPr>
      </p:pic>
      <p:sp>
        <p:nvSpPr>
          <p:cNvPr id="5" name="TextBox 4"/>
          <p:cNvSpPr txBox="1"/>
          <p:nvPr/>
        </p:nvSpPr>
        <p:spPr>
          <a:xfrm>
            <a:off x="6372200" y="6487488"/>
            <a:ext cx="2376264" cy="230832"/>
          </a:xfrm>
          <a:prstGeom prst="rect">
            <a:avLst/>
          </a:prstGeom>
          <a:noFill/>
        </p:spPr>
        <p:txBody>
          <a:bodyPr wrap="square" rtlCol="0">
            <a:spAutoFit/>
          </a:bodyPr>
          <a:lstStyle/>
          <a:p>
            <a:r>
              <a:rPr lang="en-CA" sz="900" dirty="0" smtClean="0"/>
              <a:t>Graph courtesy: Industrial Info </a:t>
            </a:r>
            <a:r>
              <a:rPr lang="en-CA" sz="900" dirty="0"/>
              <a:t>R</a:t>
            </a:r>
            <a:r>
              <a:rPr lang="en-CA" sz="900" dirty="0" smtClean="0"/>
              <a:t>esources Inc.</a:t>
            </a:r>
            <a:endParaRPr lang="en-US" sz="900" dirty="0"/>
          </a:p>
        </p:txBody>
      </p:sp>
    </p:spTree>
    <p:extLst>
      <p:ext uri="{BB962C8B-B14F-4D97-AF65-F5344CB8AC3E}">
        <p14:creationId xmlns:p14="http://schemas.microsoft.com/office/powerpoint/2010/main" val="1596325939"/>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Provincial Expenditures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577" y="2060848"/>
            <a:ext cx="9167357" cy="3528392"/>
          </a:xfrm>
        </p:spPr>
      </p:pic>
    </p:spTree>
    <p:extLst>
      <p:ext uri="{BB962C8B-B14F-4D97-AF65-F5344CB8AC3E}">
        <p14:creationId xmlns:p14="http://schemas.microsoft.com/office/powerpoint/2010/main" val="3022303495"/>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116632"/>
            <a:ext cx="8363272" cy="1143000"/>
          </a:xfrm>
        </p:spPr>
        <p:txBody>
          <a:bodyPr>
            <a:normAutofit fontScale="90000"/>
          </a:bodyPr>
          <a:lstStyle/>
          <a:p>
            <a:pPr algn="ctr"/>
            <a:r>
              <a:rPr lang="en-CA" dirty="0" smtClean="0"/>
              <a:t>Provincial Expenditure on Commodity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25767" y="1052735"/>
            <a:ext cx="7518641" cy="5846663"/>
          </a:xfrm>
        </p:spPr>
      </p:pic>
    </p:spTree>
    <p:extLst>
      <p:ext uri="{BB962C8B-B14F-4D97-AF65-F5344CB8AC3E}">
        <p14:creationId xmlns:p14="http://schemas.microsoft.com/office/powerpoint/2010/main" val="2417302334"/>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564904"/>
            <a:ext cx="8229600" cy="1143000"/>
          </a:xfrm>
        </p:spPr>
        <p:txBody>
          <a:bodyPr>
            <a:noAutofit/>
          </a:bodyPr>
          <a:lstStyle/>
          <a:p>
            <a:r>
              <a:rPr lang="en-US" sz="8800" dirty="0" smtClean="0"/>
              <a:t>Management </a:t>
            </a:r>
            <a:endParaRPr lang="en-US" sz="8800"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40872134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err="1" smtClean="0"/>
              <a:t>Teck’s</a:t>
            </a:r>
            <a:r>
              <a:rPr lang="en-CA" dirty="0" smtClean="0"/>
              <a:t> Leadership</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1268760"/>
            <a:ext cx="6912768" cy="5408966"/>
          </a:xfrm>
        </p:spPr>
      </p:pic>
    </p:spTree>
    <p:extLst>
      <p:ext uri="{BB962C8B-B14F-4D97-AF65-F5344CB8AC3E}">
        <p14:creationId xmlns:p14="http://schemas.microsoft.com/office/powerpoint/2010/main" val="3587587212"/>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Chairman of the Board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58647"/>
            <a:ext cx="9139214" cy="4606658"/>
          </a:xfrm>
        </p:spPr>
      </p:pic>
    </p:spTree>
    <p:extLst>
      <p:ext uri="{BB962C8B-B14F-4D97-AF65-F5344CB8AC3E}">
        <p14:creationId xmlns:p14="http://schemas.microsoft.com/office/powerpoint/2010/main" val="951778322"/>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6808" y="274638"/>
            <a:ext cx="7467600" cy="1143000"/>
          </a:xfrm>
        </p:spPr>
        <p:txBody>
          <a:bodyPr/>
          <a:lstStyle/>
          <a:p>
            <a:pPr algn="ctr"/>
            <a:r>
              <a:rPr lang="en-CA" dirty="0" smtClean="0"/>
              <a:t>Deputy Chairman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620044"/>
            <a:ext cx="8316416" cy="5222710"/>
          </a:xfrm>
        </p:spPr>
      </p:pic>
    </p:spTree>
    <p:extLst>
      <p:ext uri="{BB962C8B-B14F-4D97-AF65-F5344CB8AC3E}">
        <p14:creationId xmlns:p14="http://schemas.microsoft.com/office/powerpoint/2010/main" val="10551555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noAutofit/>
          </a:bodyPr>
          <a:lstStyle/>
          <a:p>
            <a:pPr algn="ctr"/>
            <a:r>
              <a:rPr lang="en-US" sz="4000" dirty="0"/>
              <a:t>Minerals and Metals Policy of the Government of Canada</a:t>
            </a:r>
          </a:p>
        </p:txBody>
      </p:sp>
      <p:sp>
        <p:nvSpPr>
          <p:cNvPr id="3" name="Content Placeholder 2"/>
          <p:cNvSpPr>
            <a:spLocks noGrp="1"/>
          </p:cNvSpPr>
          <p:nvPr>
            <p:ph idx="1"/>
          </p:nvPr>
        </p:nvSpPr>
        <p:spPr/>
        <p:txBody>
          <a:bodyPr>
            <a:normAutofit fontScale="92500"/>
          </a:bodyPr>
          <a:lstStyle/>
          <a:p>
            <a:pPr>
              <a:lnSpc>
                <a:spcPct val="200000"/>
              </a:lnSpc>
            </a:pPr>
            <a:r>
              <a:rPr lang="en-US" sz="2000" dirty="0" smtClean="0"/>
              <a:t>The </a:t>
            </a:r>
            <a:r>
              <a:rPr lang="en-US" sz="2000" dirty="0"/>
              <a:t>Minerals and Metals Policy of the Government of Canada fulfills important commitments the government made in Creating Opportunity, Mining Agenda and A Guide to Green </a:t>
            </a:r>
            <a:r>
              <a:rPr lang="en-US" sz="2000" dirty="0" smtClean="0"/>
              <a:t>Government</a:t>
            </a:r>
          </a:p>
          <a:p>
            <a:pPr>
              <a:lnSpc>
                <a:spcPct val="200000"/>
              </a:lnSpc>
            </a:pPr>
            <a:r>
              <a:rPr lang="en-US" sz="2000" dirty="0"/>
              <a:t>The Policy was developed after an extensive consultation process involving representatives from federal departments and agencies, provincial and territorial mines ministries, industry, environmental groups, labor, and Aboriginal communities</a:t>
            </a:r>
          </a:p>
        </p:txBody>
      </p:sp>
    </p:spTree>
    <p:extLst>
      <p:ext uri="{BB962C8B-B14F-4D97-AF65-F5344CB8AC3E}">
        <p14:creationId xmlns:p14="http://schemas.microsoft.com/office/powerpoint/2010/main" val="2497233119"/>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8816" y="274638"/>
            <a:ext cx="7467600" cy="1143000"/>
          </a:xfrm>
        </p:spPr>
        <p:txBody>
          <a:bodyPr/>
          <a:lstStyle/>
          <a:p>
            <a:pPr algn="ctr"/>
            <a:r>
              <a:rPr lang="en-CA" dirty="0" smtClean="0"/>
              <a:t>President and CEO</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643685"/>
            <a:ext cx="9144000" cy="4521619"/>
          </a:xfrm>
        </p:spPr>
      </p:pic>
    </p:spTree>
    <p:extLst>
      <p:ext uri="{BB962C8B-B14F-4D97-AF65-F5344CB8AC3E}">
        <p14:creationId xmlns:p14="http://schemas.microsoft.com/office/powerpoint/2010/main" val="3305593161"/>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31224" cy="1143000"/>
          </a:xfrm>
        </p:spPr>
        <p:txBody>
          <a:bodyPr>
            <a:normAutofit fontScale="90000"/>
          </a:bodyPr>
          <a:lstStyle/>
          <a:p>
            <a:r>
              <a:rPr lang="en-US" dirty="0"/>
              <a:t>New Vice President Appointments</a:t>
            </a:r>
          </a:p>
        </p:txBody>
      </p:sp>
      <p:sp>
        <p:nvSpPr>
          <p:cNvPr id="3" name="Content Placeholder 2"/>
          <p:cNvSpPr>
            <a:spLocks noGrp="1"/>
          </p:cNvSpPr>
          <p:nvPr>
            <p:ph idx="1"/>
          </p:nvPr>
        </p:nvSpPr>
        <p:spPr/>
        <p:txBody>
          <a:bodyPr/>
          <a:lstStyle/>
          <a:p>
            <a:r>
              <a:rPr lang="en-US" u="sng" dirty="0" smtClean="0"/>
              <a:t>Keith </a:t>
            </a:r>
            <a:r>
              <a:rPr lang="en-US" u="sng" dirty="0"/>
              <a:t>Stein </a:t>
            </a:r>
            <a:r>
              <a:rPr lang="en-US" dirty="0"/>
              <a:t>to Vice President, Project Development; </a:t>
            </a:r>
            <a:endParaRPr lang="en-US" dirty="0" smtClean="0"/>
          </a:p>
          <a:p>
            <a:r>
              <a:rPr lang="en-US" u="sng" dirty="0" smtClean="0"/>
              <a:t>Bill </a:t>
            </a:r>
            <a:r>
              <a:rPr lang="en-US" u="sng" dirty="0"/>
              <a:t>Fleming </a:t>
            </a:r>
            <a:r>
              <a:rPr lang="en-US" dirty="0"/>
              <a:t>to Vice President, Engineering, Projects and Business </a:t>
            </a:r>
            <a:r>
              <a:rPr lang="en-US" dirty="0" smtClean="0"/>
              <a:t>Improvement, Coal;</a:t>
            </a:r>
          </a:p>
          <a:p>
            <a:r>
              <a:rPr lang="en-US" u="sng" dirty="0" smtClean="0"/>
              <a:t>Robin </a:t>
            </a:r>
            <a:r>
              <a:rPr lang="en-US" u="sng" dirty="0" err="1"/>
              <a:t>Sheremeta</a:t>
            </a:r>
            <a:r>
              <a:rPr lang="en-US" u="sng" dirty="0"/>
              <a:t> </a:t>
            </a:r>
            <a:r>
              <a:rPr lang="en-US" dirty="0"/>
              <a:t>to Vice President, Operations, </a:t>
            </a:r>
            <a:r>
              <a:rPr lang="en-US" dirty="0" smtClean="0"/>
              <a:t>Coal;</a:t>
            </a:r>
          </a:p>
          <a:p>
            <a:r>
              <a:rPr lang="en-US" u="sng" dirty="0" smtClean="0"/>
              <a:t>Bob </a:t>
            </a:r>
            <a:r>
              <a:rPr lang="en-US" u="sng" dirty="0"/>
              <a:t>Kelly </a:t>
            </a:r>
            <a:r>
              <a:rPr lang="en-US" dirty="0"/>
              <a:t>to Vice President, Health &amp; Safety. </a:t>
            </a:r>
          </a:p>
        </p:txBody>
      </p:sp>
    </p:spTree>
    <p:extLst>
      <p:ext uri="{BB962C8B-B14F-4D97-AF65-F5344CB8AC3E}">
        <p14:creationId xmlns:p14="http://schemas.microsoft.com/office/powerpoint/2010/main" val="4286357746"/>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8816" y="274638"/>
            <a:ext cx="7467600" cy="1143000"/>
          </a:xfrm>
        </p:spPr>
        <p:txBody>
          <a:bodyPr/>
          <a:lstStyle/>
          <a:p>
            <a:pPr algn="ctr"/>
            <a:r>
              <a:rPr lang="en-CA" dirty="0" smtClean="0"/>
              <a:t>Technical Analysis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556792"/>
            <a:ext cx="9138154" cy="4438532"/>
          </a:xfrm>
        </p:spPr>
      </p:pic>
    </p:spTree>
    <p:extLst>
      <p:ext uri="{BB962C8B-B14F-4D97-AF65-F5344CB8AC3E}">
        <p14:creationId xmlns:p14="http://schemas.microsoft.com/office/powerpoint/2010/main" val="3117881552"/>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6808" y="274638"/>
            <a:ext cx="7467600" cy="1143000"/>
          </a:xfrm>
        </p:spPr>
        <p:txBody>
          <a:bodyPr/>
          <a:lstStyle/>
          <a:p>
            <a:pPr algn="ctr"/>
            <a:r>
              <a:rPr lang="en-CA" dirty="0" smtClean="0"/>
              <a:t>Key Metrics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57309516"/>
              </p:ext>
            </p:extLst>
          </p:nvPr>
        </p:nvGraphicFramePr>
        <p:xfrm>
          <a:off x="395536" y="2276872"/>
          <a:ext cx="3947170" cy="4176463"/>
        </p:xfrm>
        <a:graphic>
          <a:graphicData uri="http://schemas.openxmlformats.org/drawingml/2006/table">
            <a:tbl>
              <a:tblPr/>
              <a:tblGrid>
                <a:gridCol w="1973585"/>
                <a:gridCol w="1973585"/>
              </a:tblGrid>
              <a:tr h="846283">
                <a:tc>
                  <a:txBody>
                    <a:bodyPr/>
                    <a:lstStyle/>
                    <a:p>
                      <a:pPr algn="l"/>
                      <a:r>
                        <a:rPr lang="en-US" b="0" dirty="0">
                          <a:effectLst/>
                          <a:latin typeface="inherit"/>
                        </a:rPr>
                        <a:t>Sector</a:t>
                      </a:r>
                    </a:p>
                  </a:txBody>
                  <a:tcPr marL="47625" marR="47625" marT="9525" marB="952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US" b="0">
                          <a:effectLst/>
                          <a:latin typeface="inherit"/>
                        </a:rPr>
                        <a:t>Basic Materials</a:t>
                      </a:r>
                    </a:p>
                  </a:txBody>
                  <a:tcPr marL="47625" marR="47625" marT="9525" marB="952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r>
              <a:tr h="1637614">
                <a:tc>
                  <a:txBody>
                    <a:bodyPr/>
                    <a:lstStyle/>
                    <a:p>
                      <a:pPr algn="l"/>
                      <a:r>
                        <a:rPr lang="en-US" b="0" dirty="0">
                          <a:effectLst/>
                          <a:latin typeface="inherit"/>
                        </a:rPr>
                        <a:t>Industry</a:t>
                      </a:r>
                    </a:p>
                  </a:txBody>
                  <a:tcPr marL="47625" marR="47625" marT="9525" marB="952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US" b="0" dirty="0">
                          <a:effectLst/>
                          <a:latin typeface="inherit"/>
                        </a:rPr>
                        <a:t>Industrial Metals &amp; Minerals</a:t>
                      </a:r>
                    </a:p>
                  </a:txBody>
                  <a:tcPr marL="47625" marR="47625" marT="9525" marB="952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r>
              <a:tr h="846283">
                <a:tc>
                  <a:txBody>
                    <a:bodyPr/>
                    <a:lstStyle/>
                    <a:p>
                      <a:pPr algn="l"/>
                      <a:r>
                        <a:rPr lang="en-US" b="0">
                          <a:effectLst/>
                          <a:latin typeface="inherit"/>
                        </a:rPr>
                        <a:t>Market Cap</a:t>
                      </a:r>
                    </a:p>
                  </a:txBody>
                  <a:tcPr marL="47625" marR="47625" marT="9525" marB="952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US" b="0" dirty="0">
                          <a:effectLst/>
                          <a:latin typeface="inherit"/>
                        </a:rPr>
                        <a:t>$18.80B</a:t>
                      </a:r>
                    </a:p>
                  </a:txBody>
                  <a:tcPr marL="47625" marR="47625" marT="9525" marB="952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r>
              <a:tr h="846283">
                <a:tc>
                  <a:txBody>
                    <a:bodyPr/>
                    <a:lstStyle/>
                    <a:p>
                      <a:pPr algn="l"/>
                      <a:r>
                        <a:rPr lang="en-US" b="0">
                          <a:effectLst/>
                          <a:latin typeface="inherit"/>
                        </a:rPr>
                        <a:t>Beta</a:t>
                      </a:r>
                    </a:p>
                  </a:txBody>
                  <a:tcPr marL="47625" marR="47625" marT="9525" marB="952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US" b="0" dirty="0">
                          <a:effectLst/>
                          <a:latin typeface="inherit"/>
                        </a:rPr>
                        <a:t>3.44</a:t>
                      </a:r>
                    </a:p>
                  </a:txBody>
                  <a:tcPr marL="47625" marR="47625" marT="9525" marB="952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2238375" y="3335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671912994"/>
              </p:ext>
            </p:extLst>
          </p:nvPr>
        </p:nvGraphicFramePr>
        <p:xfrm>
          <a:off x="4860032" y="2276872"/>
          <a:ext cx="3947170" cy="4103722"/>
        </p:xfrm>
        <a:graphic>
          <a:graphicData uri="http://schemas.openxmlformats.org/drawingml/2006/table">
            <a:tbl>
              <a:tblPr/>
              <a:tblGrid>
                <a:gridCol w="1973585"/>
                <a:gridCol w="1973585"/>
              </a:tblGrid>
              <a:tr h="1155869">
                <a:tc>
                  <a:txBody>
                    <a:bodyPr/>
                    <a:lstStyle/>
                    <a:p>
                      <a:pPr algn="l"/>
                      <a:r>
                        <a:rPr lang="en-US" b="0" dirty="0">
                          <a:effectLst/>
                          <a:latin typeface="inherit"/>
                        </a:rPr>
                        <a:t>Operating Profit Margin</a:t>
                      </a:r>
                    </a:p>
                  </a:txBody>
                  <a:tcPr marL="47625" marR="47625" marT="9525" marB="952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US" b="0" dirty="0">
                          <a:effectLst/>
                          <a:latin typeface="inherit"/>
                        </a:rPr>
                        <a:t>30.28%</a:t>
                      </a:r>
                    </a:p>
                  </a:txBody>
                  <a:tcPr marL="47625" marR="47625" marT="9525" marB="952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r>
              <a:tr h="1155869">
                <a:tc>
                  <a:txBody>
                    <a:bodyPr/>
                    <a:lstStyle/>
                    <a:p>
                      <a:pPr algn="l"/>
                      <a:r>
                        <a:rPr lang="en-CA" b="0" dirty="0">
                          <a:effectLst/>
                          <a:latin typeface="inherit"/>
                        </a:rPr>
                        <a:t>Earnings Per Share Growth Rate</a:t>
                      </a:r>
                    </a:p>
                  </a:txBody>
                  <a:tcPr marL="47625" marR="47625" marT="9525" marB="952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US" b="0">
                          <a:effectLst/>
                          <a:latin typeface="inherit"/>
                        </a:rPr>
                        <a:t>46.42%</a:t>
                      </a:r>
                    </a:p>
                  </a:txBody>
                  <a:tcPr marL="47625" marR="47625" marT="9525" marB="952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r>
              <a:tr h="597328">
                <a:tc>
                  <a:txBody>
                    <a:bodyPr/>
                    <a:lstStyle/>
                    <a:p>
                      <a:pPr algn="l"/>
                      <a:r>
                        <a:rPr lang="en-US" b="0">
                          <a:effectLst/>
                          <a:latin typeface="inherit"/>
                        </a:rPr>
                        <a:t>Current Ratio</a:t>
                      </a:r>
                    </a:p>
                  </a:txBody>
                  <a:tcPr marL="47625" marR="47625" marT="9525" marB="952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US" b="0">
                          <a:effectLst/>
                          <a:latin typeface="inherit"/>
                        </a:rPr>
                        <a:t>3.48</a:t>
                      </a:r>
                    </a:p>
                  </a:txBody>
                  <a:tcPr marL="47625" marR="47625" marT="9525" marB="952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r>
              <a:tr h="597328">
                <a:tc>
                  <a:txBody>
                    <a:bodyPr/>
                    <a:lstStyle/>
                    <a:p>
                      <a:pPr algn="l"/>
                      <a:r>
                        <a:rPr lang="en-US" b="0" dirty="0">
                          <a:effectLst/>
                          <a:latin typeface="inherit"/>
                        </a:rPr>
                        <a:t>Quick Ratio</a:t>
                      </a:r>
                    </a:p>
                  </a:txBody>
                  <a:tcPr marL="47625" marR="47625" marT="9525" marB="952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US" b="0">
                          <a:effectLst/>
                          <a:latin typeface="inherit"/>
                        </a:rPr>
                        <a:t>2.53</a:t>
                      </a:r>
                    </a:p>
                  </a:txBody>
                  <a:tcPr marL="47625" marR="47625" marT="9525" marB="952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r>
              <a:tr h="597328">
                <a:tc>
                  <a:txBody>
                    <a:bodyPr/>
                    <a:lstStyle/>
                    <a:p>
                      <a:pPr algn="l"/>
                      <a:r>
                        <a:rPr lang="en-US" b="0">
                          <a:effectLst/>
                          <a:latin typeface="inherit"/>
                        </a:rPr>
                        <a:t>Short Interest</a:t>
                      </a:r>
                    </a:p>
                  </a:txBody>
                  <a:tcPr marL="47625" marR="47625" marT="9525" marB="952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US" b="0" dirty="0">
                          <a:effectLst/>
                          <a:latin typeface="inherit"/>
                        </a:rPr>
                        <a:t>1.16%</a:t>
                      </a:r>
                    </a:p>
                  </a:txBody>
                  <a:tcPr marL="47625" marR="47625" marT="9525" marB="952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08380824"/>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9692" y="260648"/>
            <a:ext cx="5544616" cy="701040"/>
          </a:xfrm>
        </p:spPr>
        <p:txBody>
          <a:bodyPr>
            <a:normAutofit/>
          </a:bodyPr>
          <a:lstStyle/>
          <a:p>
            <a:r>
              <a:rPr lang="en-GB" sz="3600" dirty="0" smtClean="0"/>
              <a:t>Stock Performance:</a:t>
            </a:r>
            <a:endParaRPr lang="en-GB" sz="3600"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4479" y="1052736"/>
            <a:ext cx="7123477" cy="3168352"/>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4391624"/>
            <a:ext cx="8496944" cy="2349744"/>
          </a:xfrm>
          <a:prstGeom prst="rect">
            <a:avLst/>
          </a:prstGeom>
        </p:spPr>
      </p:pic>
    </p:spTree>
    <p:extLst>
      <p:ext uri="{BB962C8B-B14F-4D97-AF65-F5344CB8AC3E}">
        <p14:creationId xmlns:p14="http://schemas.microsoft.com/office/powerpoint/2010/main" val="1975230752"/>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2204864"/>
            <a:ext cx="8229600" cy="1143000"/>
          </a:xfrm>
        </p:spPr>
        <p:txBody>
          <a:bodyPr>
            <a:noAutofit/>
          </a:bodyPr>
          <a:lstStyle/>
          <a:p>
            <a:r>
              <a:rPr lang="en-US" sz="7200" dirty="0" smtClean="0"/>
              <a:t>News and Updates</a:t>
            </a:r>
            <a:endParaRPr lang="en-US" sz="7200" dirty="0"/>
          </a:p>
        </p:txBody>
      </p:sp>
    </p:spTree>
    <p:extLst>
      <p:ext uri="{BB962C8B-B14F-4D97-AF65-F5344CB8AC3E}">
        <p14:creationId xmlns:p14="http://schemas.microsoft.com/office/powerpoint/2010/main" val="2022153102"/>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Dividend Increase</a:t>
            </a:r>
          </a:p>
        </p:txBody>
      </p:sp>
      <p:sp>
        <p:nvSpPr>
          <p:cNvPr id="6" name="Content Placeholder 5"/>
          <p:cNvSpPr>
            <a:spLocks noGrp="1"/>
          </p:cNvSpPr>
          <p:nvPr>
            <p:ph idx="1"/>
          </p:nvPr>
        </p:nvSpPr>
        <p:spPr/>
        <p:txBody>
          <a:bodyPr/>
          <a:lstStyle/>
          <a:p>
            <a:r>
              <a:rPr lang="en-US" dirty="0" smtClean="0"/>
              <a:t>it </a:t>
            </a:r>
            <a:r>
              <a:rPr lang="en-US" dirty="0"/>
              <a:t>will pay an eligible dividend of $0.45 per share on its outstanding Class A common shares and Class B subordinate voting shares on January 2, 2013, to shareholders of record at the close of business on December 14, 2012. This represents a 12.5% increase from the previous dividend. </a:t>
            </a:r>
          </a:p>
        </p:txBody>
      </p:sp>
    </p:spTree>
    <p:extLst>
      <p:ext uri="{BB962C8B-B14F-4D97-AF65-F5344CB8AC3E}">
        <p14:creationId xmlns:p14="http://schemas.microsoft.com/office/powerpoint/2010/main" val="2777505511"/>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897" y="188640"/>
            <a:ext cx="8229600" cy="562074"/>
          </a:xfrm>
        </p:spPr>
        <p:txBody>
          <a:bodyPr>
            <a:normAutofit fontScale="90000"/>
          </a:bodyPr>
          <a:lstStyle/>
          <a:p>
            <a:r>
              <a:rPr lang="en-US" dirty="0"/>
              <a:t/>
            </a:r>
            <a:br>
              <a:rPr lang="en-US" dirty="0"/>
            </a:br>
            <a:r>
              <a:rPr lang="en-US" dirty="0"/>
              <a:t>Neptune Coal Terminal Update </a:t>
            </a:r>
          </a:p>
        </p:txBody>
      </p:sp>
      <p:sp>
        <p:nvSpPr>
          <p:cNvPr id="3" name="Content Placeholder 2"/>
          <p:cNvSpPr>
            <a:spLocks noGrp="1"/>
          </p:cNvSpPr>
          <p:nvPr>
            <p:ph idx="1"/>
          </p:nvPr>
        </p:nvSpPr>
        <p:spPr/>
        <p:txBody>
          <a:bodyPr/>
          <a:lstStyle/>
          <a:p>
            <a:endParaRPr lang="en-US" dirty="0"/>
          </a:p>
        </p:txBody>
      </p:sp>
      <p:pic>
        <p:nvPicPr>
          <p:cNvPr id="8194" name="Picture 2" descr="C:\Users\yla106\Desktop\Neptune Coal Terminal Upd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8602354" cy="516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979952"/>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45719"/>
          </a:xfrm>
        </p:spPr>
        <p:txBody>
          <a:bodyPr>
            <a:normAutofit fontScale="90000"/>
          </a:bodyPr>
          <a:lstStyle/>
          <a:p>
            <a:r>
              <a:rPr lang="en-US" dirty="0"/>
              <a:t/>
            </a:r>
            <a:br>
              <a:rPr lang="en-US" dirty="0"/>
            </a:br>
            <a:r>
              <a:rPr lang="en-US" dirty="0"/>
              <a:t>Rail Improvement Update </a:t>
            </a:r>
          </a:p>
        </p:txBody>
      </p:sp>
      <p:sp>
        <p:nvSpPr>
          <p:cNvPr id="3" name="Content Placeholder 2"/>
          <p:cNvSpPr>
            <a:spLocks noGrp="1"/>
          </p:cNvSpPr>
          <p:nvPr>
            <p:ph idx="1"/>
          </p:nvPr>
        </p:nvSpPr>
        <p:spPr>
          <a:xfrm>
            <a:off x="467544" y="1052736"/>
            <a:ext cx="8229600" cy="4525963"/>
          </a:xfrm>
        </p:spPr>
        <p:txBody>
          <a:bodyPr/>
          <a:lstStyle/>
          <a:p>
            <a:endParaRPr lang="en-US" dirty="0"/>
          </a:p>
        </p:txBody>
      </p:sp>
      <p:pic>
        <p:nvPicPr>
          <p:cNvPr id="9218" name="Picture 2" descr="C:\Users\yla106\Desktop\rail upd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36712"/>
            <a:ext cx="8821686"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752615"/>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346050"/>
          </a:xfrm>
        </p:spPr>
        <p:txBody>
          <a:bodyPr>
            <a:normAutofit fontScale="90000"/>
          </a:bodyPr>
          <a:lstStyle/>
          <a:p>
            <a:r>
              <a:rPr lang="en-US" dirty="0"/>
              <a:t/>
            </a:r>
            <a:br>
              <a:rPr lang="en-US" dirty="0"/>
            </a:br>
            <a:r>
              <a:rPr lang="en-US" dirty="0"/>
              <a:t>Highland Valley Copper Update </a:t>
            </a:r>
          </a:p>
        </p:txBody>
      </p:sp>
      <p:pic>
        <p:nvPicPr>
          <p:cNvPr id="10242" name="Picture 2" descr="C:\Users\yla106\Desktop\cop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8639175"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9646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noAutofit/>
          </a:bodyPr>
          <a:lstStyle/>
          <a:p>
            <a:pPr algn="ctr"/>
            <a:r>
              <a:rPr lang="en-US" sz="4000" dirty="0" smtClean="0"/>
              <a:t>Challenges of Canadian Minerals and Metals Industry</a:t>
            </a:r>
            <a:endParaRPr lang="en-US" sz="4000" dirty="0"/>
          </a:p>
        </p:txBody>
      </p:sp>
      <p:sp>
        <p:nvSpPr>
          <p:cNvPr id="3" name="Content Placeholder 2"/>
          <p:cNvSpPr>
            <a:spLocks noGrp="1"/>
          </p:cNvSpPr>
          <p:nvPr>
            <p:ph idx="1"/>
          </p:nvPr>
        </p:nvSpPr>
        <p:spPr/>
        <p:txBody>
          <a:bodyPr/>
          <a:lstStyle/>
          <a:p>
            <a:r>
              <a:rPr lang="en-US" sz="2400" dirty="0" smtClean="0"/>
              <a:t>concerns </a:t>
            </a:r>
            <a:r>
              <a:rPr lang="en-US" sz="2400" dirty="0"/>
              <a:t>about the state of our natural </a:t>
            </a:r>
            <a:r>
              <a:rPr lang="en-US" sz="2400" dirty="0" smtClean="0"/>
              <a:t>environment</a:t>
            </a:r>
            <a:endParaRPr lang="en-US" sz="2400" dirty="0"/>
          </a:p>
          <a:p>
            <a:r>
              <a:rPr lang="en-US" sz="2400" dirty="0"/>
              <a:t>rapidly growing competitive forces brought on by globalization and the emergence of new mineral-producing countries in the developing </a:t>
            </a:r>
            <a:r>
              <a:rPr lang="en-US" sz="2400" dirty="0" smtClean="0"/>
              <a:t>world</a:t>
            </a:r>
            <a:endParaRPr lang="en-US" sz="2400" dirty="0"/>
          </a:p>
          <a:p>
            <a:r>
              <a:rPr lang="en-US" sz="2400" dirty="0"/>
              <a:t>a need for a more efficient and effective federation; and the need to achieve sustainable </a:t>
            </a:r>
            <a:r>
              <a:rPr lang="en-US" sz="2400" dirty="0" smtClean="0"/>
              <a:t>development</a:t>
            </a:r>
            <a:endParaRPr lang="en-US" sz="2400" dirty="0"/>
          </a:p>
          <a:p>
            <a:r>
              <a:rPr lang="en-US" sz="2400" dirty="0"/>
              <a:t>The new Minerals and Metals Policy addresses these challenges and responds to important government commitments. </a:t>
            </a:r>
          </a:p>
        </p:txBody>
      </p:sp>
    </p:spTree>
    <p:extLst>
      <p:ext uri="{BB962C8B-B14F-4D97-AF65-F5344CB8AC3E}">
        <p14:creationId xmlns:p14="http://schemas.microsoft.com/office/powerpoint/2010/main" val="2664275892"/>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2636912"/>
            <a:ext cx="8229600" cy="1143000"/>
          </a:xfrm>
        </p:spPr>
        <p:txBody>
          <a:bodyPr>
            <a:noAutofit/>
          </a:bodyPr>
          <a:lstStyle/>
          <a:p>
            <a:r>
              <a:rPr lang="en-US" sz="6000" dirty="0" smtClean="0"/>
              <a:t>Financial Statement</a:t>
            </a:r>
            <a:endParaRPr lang="en-US" sz="6000" dirty="0"/>
          </a:p>
        </p:txBody>
      </p:sp>
    </p:spTree>
    <p:extLst>
      <p:ext uri="{BB962C8B-B14F-4D97-AF65-F5344CB8AC3E}">
        <p14:creationId xmlns:p14="http://schemas.microsoft.com/office/powerpoint/2010/main" val="693448015"/>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202034"/>
          </a:xfrm>
        </p:spPr>
        <p:txBody>
          <a:bodyPr>
            <a:normAutofit fontScale="90000"/>
          </a:bodyPr>
          <a:lstStyle/>
          <a:p>
            <a:r>
              <a:rPr lang="en-US" dirty="0"/>
              <a:t/>
            </a:r>
            <a:br>
              <a:rPr lang="en-US" dirty="0"/>
            </a:br>
            <a:r>
              <a:rPr lang="en-US" dirty="0"/>
              <a:t>Q3 2012 Highlights</a:t>
            </a:r>
          </a:p>
        </p:txBody>
      </p:sp>
      <p:pic>
        <p:nvPicPr>
          <p:cNvPr id="6146" name="Picture 2" descr="C:\Users\yla106\Desktop\increased volumes and C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86222"/>
            <a:ext cx="7467600"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847545"/>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0026"/>
          </a:xfrm>
        </p:spPr>
        <p:txBody>
          <a:bodyPr>
            <a:normAutofit fontScale="90000"/>
          </a:bodyPr>
          <a:lstStyle/>
          <a:p>
            <a:r>
              <a:rPr lang="en-US" dirty="0"/>
              <a:t/>
            </a:r>
            <a:br>
              <a:rPr lang="en-US" dirty="0"/>
            </a:br>
            <a:r>
              <a:rPr lang="en-US" dirty="0"/>
              <a:t>Adjusted Profit </a:t>
            </a:r>
          </a:p>
        </p:txBody>
      </p:sp>
      <p:pic>
        <p:nvPicPr>
          <p:cNvPr id="7170" name="Picture 2" descr="C:\Users\yla106\Desktop\ajusted prof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15160"/>
            <a:ext cx="8556754" cy="5106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317177"/>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16632"/>
            <a:ext cx="9036496" cy="634082"/>
          </a:xfrm>
        </p:spPr>
        <p:txBody>
          <a:bodyPr>
            <a:noAutofit/>
          </a:bodyPr>
          <a:lstStyle/>
          <a:p>
            <a:pPr algn="ctr"/>
            <a:r>
              <a:rPr lang="en-US" sz="3600" dirty="0" smtClean="0"/>
              <a:t>Interest Expense </a:t>
            </a:r>
            <a:r>
              <a:rPr lang="en-US" sz="3600" dirty="0"/>
              <a:t>R</a:t>
            </a:r>
            <a:r>
              <a:rPr lang="en-US" sz="3600" dirty="0" smtClean="0"/>
              <a:t>educed by </a:t>
            </a:r>
            <a:r>
              <a:rPr lang="en-US" sz="3600" dirty="0"/>
              <a:t>US$250M </a:t>
            </a:r>
          </a:p>
        </p:txBody>
      </p:sp>
      <p:pic>
        <p:nvPicPr>
          <p:cNvPr id="11266" name="Picture 2" descr="C:\Users\yla106\Desktop\interest expen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44" y="1268760"/>
            <a:ext cx="805805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264948"/>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389" y="116632"/>
            <a:ext cx="3211475" cy="1622350"/>
          </a:xfrm>
        </p:spPr>
        <p:txBody>
          <a:bodyPr>
            <a:noAutofit/>
          </a:bodyPr>
          <a:lstStyle/>
          <a:p>
            <a:r>
              <a:rPr lang="en-CA" sz="2800" b="1" cap="all" dirty="0">
                <a:ln w="5000" cmpd="sng">
                  <a:solidFill>
                    <a:schemeClr val="bg1"/>
                  </a:solidFill>
                  <a:prstDash val="solid"/>
                </a:ln>
              </a:rPr>
              <a:t>Consolidated Balance Sheets </a:t>
            </a:r>
            <a:r>
              <a:rPr lang="en-CA" sz="2800" b="1" cap="all" dirty="0" smtClean="0">
                <a:ln w="5000" cmpd="sng">
                  <a:solidFill>
                    <a:schemeClr val="bg1"/>
                  </a:solidFill>
                  <a:prstDash val="solid"/>
                </a:ln>
              </a:rPr>
              <a:t>(2012 Q3)</a:t>
            </a:r>
            <a:endParaRPr lang="en-CA" sz="2800" b="1" cap="all" dirty="0">
              <a:ln w="5000" cmpd="sng">
                <a:solidFill>
                  <a:schemeClr val="bg1"/>
                </a:solidFill>
                <a:prstDash val="solid"/>
              </a:ln>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5050" y="188640"/>
            <a:ext cx="6178950"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1012588"/>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188640"/>
            <a:ext cx="3384376" cy="1745630"/>
          </a:xfrm>
        </p:spPr>
        <p:txBody>
          <a:bodyPr>
            <a:noAutofit/>
          </a:bodyPr>
          <a:lstStyle/>
          <a:p>
            <a:pPr algn="l"/>
            <a:r>
              <a:rPr lang="en-CA" sz="2800" dirty="0" smtClean="0">
                <a:ln w="5000" cmpd="sng">
                  <a:solidFill>
                    <a:schemeClr val="bg1"/>
                  </a:solidFill>
                  <a:prstDash val="solid"/>
                </a:ln>
                <a:solidFill>
                  <a:schemeClr val="tx1"/>
                </a:solidFill>
                <a:effectLst/>
              </a:rPr>
              <a:t>Consolidated Balance Sheets (2011 Annual)</a:t>
            </a:r>
            <a:endParaRPr lang="en-CA" sz="2800" dirty="0">
              <a:ln w="5000" cmpd="sng">
                <a:solidFill>
                  <a:schemeClr val="bg1"/>
                </a:solidFill>
                <a:prstDash val="solid"/>
              </a:ln>
              <a:solidFill>
                <a:schemeClr val="tx1"/>
              </a:solidFill>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5557" y="52323"/>
            <a:ext cx="5948443"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9694750"/>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347864" cy="2492896"/>
          </a:xfrm>
        </p:spPr>
        <p:txBody>
          <a:bodyPr>
            <a:normAutofit/>
          </a:bodyPr>
          <a:lstStyle/>
          <a:p>
            <a:r>
              <a:rPr lang="en-CA" sz="2800" b="1" cap="all" dirty="0">
                <a:ln w="5000" cmpd="sng">
                  <a:solidFill>
                    <a:schemeClr val="bg1"/>
                  </a:solidFill>
                  <a:prstDash val="solid"/>
                </a:ln>
              </a:rPr>
              <a:t>Consolidated Statements of Income </a:t>
            </a:r>
            <a:r>
              <a:rPr lang="en-CA" sz="2800" b="1" cap="all" dirty="0" smtClean="0">
                <a:ln w="5000" cmpd="sng">
                  <a:solidFill>
                    <a:schemeClr val="bg1"/>
                  </a:solidFill>
                  <a:prstDash val="solid"/>
                </a:ln>
              </a:rPr>
              <a:t>(2011 Annual</a:t>
            </a:r>
            <a:r>
              <a:rPr lang="en-CA" sz="2800" b="1" cap="all" dirty="0">
                <a:ln w="5000" cmpd="sng">
                  <a:solidFill>
                    <a:schemeClr val="bg1"/>
                  </a:solidFill>
                  <a:prstDash val="solid"/>
                </a:ln>
              </a:rPr>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4762" y="107999"/>
            <a:ext cx="6249238" cy="6300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944723"/>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2843808" cy="2376264"/>
          </a:xfrm>
        </p:spPr>
        <p:txBody>
          <a:bodyPr>
            <a:noAutofit/>
          </a:bodyPr>
          <a:lstStyle/>
          <a:p>
            <a:r>
              <a:rPr lang="en-CA" sz="2800" b="1" cap="all" dirty="0">
                <a:ln w="5000" cmpd="sng">
                  <a:solidFill>
                    <a:schemeClr val="bg1"/>
                  </a:solidFill>
                  <a:prstDash val="solid"/>
                </a:ln>
              </a:rPr>
              <a:t>Consolidated Statements of Income </a:t>
            </a:r>
            <a:r>
              <a:rPr lang="en-CA" sz="2800" b="1" cap="all" dirty="0" smtClean="0">
                <a:ln w="5000" cmpd="sng">
                  <a:solidFill>
                    <a:schemeClr val="bg1"/>
                  </a:solidFill>
                  <a:prstDash val="solid"/>
                </a:ln>
              </a:rPr>
              <a:t>(2012 Q3)</a:t>
            </a:r>
            <a:endParaRPr lang="en-CA" sz="2800" b="1" cap="all" dirty="0">
              <a:ln w="5000" cmpd="sng">
                <a:solidFill>
                  <a:schemeClr val="bg1"/>
                </a:solidFill>
                <a:prstDash val="solid"/>
              </a:ln>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9393" y="116632"/>
            <a:ext cx="6377103"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672561"/>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5875"/>
            <a:ext cx="2520280" cy="2564904"/>
          </a:xfrm>
        </p:spPr>
        <p:txBody>
          <a:bodyPr>
            <a:normAutofit/>
          </a:bodyPr>
          <a:lstStyle/>
          <a:p>
            <a:r>
              <a:rPr lang="en-CA" sz="2800" b="1" cap="all" dirty="0">
                <a:ln w="5000" cmpd="sng">
                  <a:solidFill>
                    <a:schemeClr val="bg1"/>
                  </a:solidFill>
                  <a:prstDash val="solid"/>
                </a:ln>
              </a:rPr>
              <a:t>Consolidated Statements of Cash Flow </a:t>
            </a:r>
            <a:r>
              <a:rPr lang="en-CA" sz="2800" b="1" cap="all" dirty="0" smtClean="0">
                <a:ln w="5000" cmpd="sng">
                  <a:solidFill>
                    <a:schemeClr val="bg1"/>
                  </a:solidFill>
                  <a:prstDash val="solid"/>
                </a:ln>
              </a:rPr>
              <a:t>(2011 Annual</a:t>
            </a:r>
            <a:r>
              <a:rPr lang="en-CA" sz="2800" b="1" cap="all" dirty="0">
                <a:ln w="5000" cmpd="sng">
                  <a:solidFill>
                    <a:schemeClr val="bg1"/>
                  </a:solidFill>
                  <a:prstDash val="solid"/>
                </a:ln>
              </a:rPr>
              <a: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16632"/>
            <a:ext cx="5511700" cy="669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305"/>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131840" cy="3501008"/>
          </a:xfrm>
        </p:spPr>
        <p:txBody>
          <a:bodyPr>
            <a:normAutofit/>
          </a:bodyPr>
          <a:lstStyle/>
          <a:p>
            <a:r>
              <a:rPr lang="en-CA" sz="3100" b="1" cap="all" dirty="0">
                <a:ln w="5000" cmpd="sng">
                  <a:solidFill>
                    <a:schemeClr val="bg1"/>
                  </a:solidFill>
                  <a:prstDash val="solid"/>
                </a:ln>
              </a:rPr>
              <a:t>Consolidated Statements of Cash Flow </a:t>
            </a:r>
            <a:r>
              <a:rPr lang="en-CA" sz="3100" b="1" cap="all" dirty="0" smtClean="0">
                <a:ln w="5000" cmpd="sng">
                  <a:solidFill>
                    <a:schemeClr val="bg1"/>
                  </a:solidFill>
                  <a:prstDash val="solid"/>
                </a:ln>
              </a:rPr>
              <a:t>(2012 Q3)</a:t>
            </a:r>
            <a:endParaRPr lang="en-CA" sz="3100" b="1" cap="all" dirty="0">
              <a:ln w="5000" cmpd="sng">
                <a:solidFill>
                  <a:schemeClr val="bg1"/>
                </a:solidFill>
                <a:prstDash val="solid"/>
              </a:ln>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16631"/>
            <a:ext cx="5839275" cy="668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43750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a:xfrm>
            <a:off x="848816" y="274638"/>
            <a:ext cx="7467600" cy="1143000"/>
          </a:xfrm>
        </p:spPr>
        <p:txBody>
          <a:bodyPr/>
          <a:lstStyle/>
          <a:p>
            <a:pPr algn="ctr"/>
            <a:r>
              <a:rPr lang="en-US" altLang="zh-CN" dirty="0" smtClean="0"/>
              <a:t>Copper</a:t>
            </a:r>
          </a:p>
        </p:txBody>
      </p:sp>
      <p:pic>
        <p:nvPicPr>
          <p:cNvPr id="22533" name="Picture 5" descr="File:NatCopper.jpg">
            <a:hlinkClick r:id="rId2"/>
          </p:cNvPr>
          <p:cNvPicPr>
            <a:picLocks noChangeAspect="1" noChangeArrowheads="1"/>
          </p:cNvPicPr>
          <p:nvPr/>
        </p:nvPicPr>
        <p:blipFill>
          <a:blip r:embed="rId3" cstate="print"/>
          <a:srcRect/>
          <a:stretch>
            <a:fillRect/>
          </a:stretch>
        </p:blipFill>
        <p:spPr bwMode="auto">
          <a:xfrm>
            <a:off x="2195736" y="1566863"/>
            <a:ext cx="4752975" cy="4497387"/>
          </a:xfrm>
          <a:prstGeom prst="rect">
            <a:avLst/>
          </a:prstGeom>
          <a:noFill/>
        </p:spPr>
      </p:pic>
    </p:spTree>
    <p:extLst>
      <p:ext uri="{BB962C8B-B14F-4D97-AF65-F5344CB8AC3E}">
        <p14:creationId xmlns:p14="http://schemas.microsoft.com/office/powerpoint/2010/main" val="2556737750"/>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808" y="274638"/>
            <a:ext cx="7467600" cy="1143000"/>
          </a:xfrm>
        </p:spPr>
        <p:txBody>
          <a:bodyPr/>
          <a:lstStyle/>
          <a:p>
            <a:pPr algn="ctr"/>
            <a:r>
              <a:rPr lang="en-GB" dirty="0" smtClean="0"/>
              <a:t>Identifying Catalysts</a:t>
            </a:r>
            <a:endParaRPr lang="en-GB" dirty="0"/>
          </a:p>
        </p:txBody>
      </p:sp>
      <p:sp>
        <p:nvSpPr>
          <p:cNvPr id="3" name="Content Placeholder 2"/>
          <p:cNvSpPr>
            <a:spLocks noGrp="1"/>
          </p:cNvSpPr>
          <p:nvPr>
            <p:ph idx="1"/>
          </p:nvPr>
        </p:nvSpPr>
        <p:spPr/>
        <p:txBody>
          <a:bodyPr>
            <a:normAutofit lnSpcReduction="10000"/>
          </a:bodyPr>
          <a:lstStyle/>
          <a:p>
            <a:pPr marL="342900" indent="-342900" algn="l">
              <a:buFont typeface="Arial" pitchFamily="34" charset="0"/>
              <a:buChar char="•"/>
            </a:pPr>
            <a:r>
              <a:rPr lang="en-GB" dirty="0" smtClean="0"/>
              <a:t>Company fundamentals remain strong despite lack of demand</a:t>
            </a:r>
            <a:endParaRPr lang="en-GB" dirty="0"/>
          </a:p>
          <a:p>
            <a:pPr marL="342900" indent="-342900" algn="l">
              <a:buFont typeface="Arial" pitchFamily="34" charset="0"/>
              <a:buChar char="•"/>
            </a:pPr>
            <a:r>
              <a:rPr lang="en-GB" dirty="0" smtClean="0"/>
              <a:t>Metallurgical coal remains high value commodity and is expected to rise in future</a:t>
            </a:r>
            <a:endParaRPr lang="en-GB" dirty="0"/>
          </a:p>
          <a:p>
            <a:pPr marL="342900" indent="-342900" algn="l">
              <a:buFont typeface="Arial" pitchFamily="34" charset="0"/>
              <a:buChar char="•"/>
            </a:pPr>
            <a:r>
              <a:rPr lang="en-GB" dirty="0" smtClean="0"/>
              <a:t>Stock undervalued by as much as 150% (compared to its fair value estimation)</a:t>
            </a:r>
          </a:p>
          <a:p>
            <a:pPr marL="342900" indent="-342900" algn="l">
              <a:buFont typeface="Arial" pitchFamily="34" charset="0"/>
              <a:buChar char="•"/>
            </a:pPr>
            <a:r>
              <a:rPr lang="en-GB" dirty="0" smtClean="0"/>
              <a:t>Cash at hand ($4,402 Million) for potential meaningful </a:t>
            </a:r>
            <a:r>
              <a:rPr lang="en-GB" dirty="0"/>
              <a:t>acquisitions and investments </a:t>
            </a:r>
          </a:p>
          <a:p>
            <a:pPr marL="342900" indent="-342900" algn="l">
              <a:buFont typeface="Arial" pitchFamily="34" charset="0"/>
              <a:buChar char="•"/>
            </a:pPr>
            <a:endParaRPr lang="en-GB" dirty="0"/>
          </a:p>
        </p:txBody>
      </p:sp>
    </p:spTree>
    <p:extLst>
      <p:ext uri="{BB962C8B-B14F-4D97-AF65-F5344CB8AC3E}">
        <p14:creationId xmlns:p14="http://schemas.microsoft.com/office/powerpoint/2010/main" val="975627918"/>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404664"/>
            <a:ext cx="6984776" cy="701040"/>
          </a:xfrm>
        </p:spPr>
        <p:txBody>
          <a:bodyPr>
            <a:normAutofit fontScale="90000"/>
          </a:bodyPr>
          <a:lstStyle/>
          <a:p>
            <a:r>
              <a:rPr lang="en-GB" dirty="0" smtClean="0"/>
              <a:t>Conclusion/Recommendation</a:t>
            </a:r>
            <a:endParaRPr lang="en-GB" dirty="0"/>
          </a:p>
        </p:txBody>
      </p:sp>
      <p:sp>
        <p:nvSpPr>
          <p:cNvPr id="3" name="Content Placeholder 2"/>
          <p:cNvSpPr>
            <a:spLocks noGrp="1"/>
          </p:cNvSpPr>
          <p:nvPr>
            <p:ph idx="1"/>
          </p:nvPr>
        </p:nvSpPr>
        <p:spPr/>
        <p:txBody>
          <a:bodyPr>
            <a:normAutofit fontScale="92500" lnSpcReduction="20000"/>
          </a:bodyPr>
          <a:lstStyle/>
          <a:p>
            <a:pPr algn="l"/>
            <a:r>
              <a:rPr lang="en-GB" dirty="0" smtClean="0"/>
              <a:t>Strong Buy</a:t>
            </a:r>
          </a:p>
          <a:p>
            <a:pPr algn="l"/>
            <a:r>
              <a:rPr lang="en-GB" b="1" i="1" dirty="0" smtClean="0"/>
              <a:t>Buy*</a:t>
            </a:r>
          </a:p>
          <a:p>
            <a:pPr algn="l"/>
            <a:r>
              <a:rPr lang="en-GB" dirty="0" smtClean="0"/>
              <a:t>Neutral</a:t>
            </a:r>
          </a:p>
          <a:p>
            <a:pPr algn="l"/>
            <a:r>
              <a:rPr lang="en-GB" dirty="0" smtClean="0"/>
              <a:t>Hold</a:t>
            </a:r>
          </a:p>
          <a:p>
            <a:pPr algn="l"/>
            <a:r>
              <a:rPr lang="en-GB" dirty="0" smtClean="0"/>
              <a:t>Sell</a:t>
            </a:r>
          </a:p>
          <a:p>
            <a:pPr algn="l"/>
            <a:r>
              <a:rPr lang="en-GB" dirty="0" smtClean="0"/>
              <a:t>Strong Sell</a:t>
            </a:r>
          </a:p>
          <a:p>
            <a:pPr algn="l"/>
            <a:endParaRPr lang="en-GB" dirty="0"/>
          </a:p>
          <a:p>
            <a:pPr algn="l"/>
            <a:r>
              <a:rPr lang="en-GB" dirty="0" smtClean="0"/>
              <a:t>[*</a:t>
            </a:r>
            <a:r>
              <a:rPr lang="en-GB" b="1" dirty="0"/>
              <a:t> Expected to underperform due to lack of activity in short term but </a:t>
            </a:r>
            <a:r>
              <a:rPr lang="en-GB" b="1" dirty="0" smtClean="0"/>
              <a:t>long </a:t>
            </a:r>
            <a:r>
              <a:rPr lang="en-GB" b="1" dirty="0"/>
              <a:t>term potential is good. Recommended for value </a:t>
            </a:r>
            <a:r>
              <a:rPr lang="en-GB" b="1" dirty="0" smtClean="0"/>
              <a:t>investors</a:t>
            </a:r>
            <a:r>
              <a:rPr lang="en-GB" dirty="0" smtClean="0"/>
              <a:t>]</a:t>
            </a:r>
            <a:endParaRPr lang="en-GB" dirty="0"/>
          </a:p>
        </p:txBody>
      </p:sp>
    </p:spTree>
    <p:extLst>
      <p:ext uri="{BB962C8B-B14F-4D97-AF65-F5344CB8AC3E}">
        <p14:creationId xmlns:p14="http://schemas.microsoft.com/office/powerpoint/2010/main" val="18397524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lstStyle/>
          <a:p>
            <a:r>
              <a:rPr lang="en-US" dirty="0" smtClean="0"/>
              <a:t>Copper Facts</a:t>
            </a:r>
            <a:endParaRPr lang="en-US" dirty="0"/>
          </a:p>
        </p:txBody>
      </p:sp>
      <p:sp>
        <p:nvSpPr>
          <p:cNvPr id="3" name="Content Placeholder 2"/>
          <p:cNvSpPr>
            <a:spLocks noGrp="1"/>
          </p:cNvSpPr>
          <p:nvPr>
            <p:ph idx="1"/>
          </p:nvPr>
        </p:nvSpPr>
        <p:spPr/>
        <p:txBody>
          <a:bodyPr>
            <a:normAutofit lnSpcReduction="10000"/>
          </a:bodyPr>
          <a:lstStyle/>
          <a:p>
            <a:r>
              <a:rPr lang="en-US" sz="2000" dirty="0" smtClean="0"/>
              <a:t>Most </a:t>
            </a:r>
            <a:r>
              <a:rPr lang="en-US" sz="2000" dirty="0"/>
              <a:t>copper is mined or extracted as copper sulfides from large open pit mines in porphyry copper deposits that contain 0.4 to 1.0% copper</a:t>
            </a:r>
            <a:r>
              <a:rPr lang="en-US" sz="2000" dirty="0" smtClean="0"/>
              <a:t>.</a:t>
            </a:r>
          </a:p>
          <a:p>
            <a:r>
              <a:rPr lang="en-US" sz="2000" dirty="0" smtClean="0"/>
              <a:t>In </a:t>
            </a:r>
            <a:r>
              <a:rPr lang="en-US" sz="2000" dirty="0"/>
              <a:t>2005, Chile was the top mine producer of copper with at least one-third world share followed by the United States, Indonesia and Peru</a:t>
            </a:r>
            <a:endParaRPr lang="en-CA" sz="2000" dirty="0"/>
          </a:p>
          <a:p>
            <a:r>
              <a:rPr lang="en-CA" sz="2000" dirty="0"/>
              <a:t>95% of all copper ever mined and smelted has been extracted since 1900</a:t>
            </a:r>
          </a:p>
          <a:p>
            <a:r>
              <a:rPr lang="en-CA" sz="2000" dirty="0"/>
              <a:t>The total amount of copper on Earth is vast (around 10</a:t>
            </a:r>
            <a:r>
              <a:rPr lang="en-CA" sz="2000" baseline="30000" dirty="0"/>
              <a:t>14</a:t>
            </a:r>
            <a:r>
              <a:rPr lang="en-CA" sz="2000" dirty="0"/>
              <a:t> tons just in the top kilometer of Earth's crust, or about 5 million years worth at the current rate of extraction)</a:t>
            </a:r>
          </a:p>
          <a:p>
            <a:r>
              <a:rPr lang="en-CA" sz="2000" dirty="0"/>
              <a:t>Various estimates of existing copper reserves available for mining vary from 25 years to 60 </a:t>
            </a:r>
            <a:r>
              <a:rPr lang="en-CA" sz="2000" dirty="0" smtClean="0"/>
              <a:t>years</a:t>
            </a:r>
          </a:p>
          <a:p>
            <a:r>
              <a:rPr lang="en-US" sz="2000" dirty="0"/>
              <a:t>Recycling is a major source of copper in the modern world</a:t>
            </a:r>
            <a:endParaRPr lang="en-CA" sz="2000" dirty="0"/>
          </a:p>
          <a:p>
            <a:endParaRPr lang="en-US" sz="2000" dirty="0"/>
          </a:p>
        </p:txBody>
      </p:sp>
    </p:spTree>
    <p:extLst>
      <p:ext uri="{BB962C8B-B14F-4D97-AF65-F5344CB8AC3E}">
        <p14:creationId xmlns:p14="http://schemas.microsoft.com/office/powerpoint/2010/main" val="42738307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8816" y="274638"/>
            <a:ext cx="7467600" cy="1143000"/>
          </a:xfrm>
        </p:spPr>
        <p:txBody>
          <a:bodyPr/>
          <a:lstStyle/>
          <a:p>
            <a:r>
              <a:rPr lang="en-US" altLang="zh-CN" dirty="0" smtClean="0"/>
              <a:t>Copper Reserves</a:t>
            </a:r>
            <a:endParaRPr lang="zh-CN" altLang="en-US" dirty="0"/>
          </a:p>
        </p:txBody>
      </p:sp>
      <p:sp>
        <p:nvSpPr>
          <p:cNvPr id="3" name="内容占位符 2"/>
          <p:cNvSpPr>
            <a:spLocks noGrp="1"/>
          </p:cNvSpPr>
          <p:nvPr>
            <p:ph idx="1"/>
          </p:nvPr>
        </p:nvSpPr>
        <p:spPr/>
        <p:txBody>
          <a:bodyPr/>
          <a:lstStyle/>
          <a:p>
            <a:r>
              <a:rPr lang="en-US" altLang="zh-CN" sz="1600" dirty="0" smtClean="0"/>
              <a:t>In December 2010, Canadian reserves of copper were estimated at around 10.7 Mt, an increase of 47% (3.5 Mt) compared to one year earlier.</a:t>
            </a:r>
          </a:p>
          <a:p>
            <a:r>
              <a:rPr lang="en-US" altLang="zh-CN" sz="1600" dirty="0" smtClean="0"/>
              <a:t> In British Columbia, additions to copper reserves occurred at </a:t>
            </a:r>
          </a:p>
          <a:p>
            <a:pPr lvl="1"/>
            <a:r>
              <a:rPr lang="en-US" altLang="zh-CN" sz="1600" dirty="0" smtClean="0"/>
              <a:t>the Gibraltar mine (1.08 Mt) </a:t>
            </a:r>
          </a:p>
          <a:p>
            <a:pPr lvl="1"/>
            <a:r>
              <a:rPr lang="en-US" altLang="zh-CN" sz="1600" dirty="0" smtClean="0"/>
              <a:t>Mt. Milligan (1.06 Mt), Copper Mountain (757 000 t)</a:t>
            </a:r>
          </a:p>
          <a:p>
            <a:pPr lvl="1"/>
            <a:r>
              <a:rPr lang="en-US" altLang="zh-CN" sz="1600" dirty="0" smtClean="0"/>
              <a:t>New Afton (450 000 t). </a:t>
            </a:r>
          </a:p>
          <a:p>
            <a:pPr lvl="1"/>
            <a:r>
              <a:rPr lang="en-US" altLang="zh-CN" sz="1600" dirty="0" smtClean="0"/>
              <a:t>Highland Valley mine in British Columbia</a:t>
            </a:r>
          </a:p>
          <a:p>
            <a:pPr lvl="1"/>
            <a:r>
              <a:rPr lang="en-US" altLang="zh-CN" sz="1600" dirty="0" smtClean="0"/>
              <a:t>Xstrata’s Sudbury operations in Ontario</a:t>
            </a:r>
            <a:endParaRPr lang="en-US" altLang="zh-CN" sz="1600" dirty="0"/>
          </a:p>
          <a:p>
            <a:pPr lvl="1"/>
            <a:r>
              <a:rPr lang="en-US" altLang="zh-CN" sz="1600" dirty="0" smtClean="0"/>
              <a:t> new </a:t>
            </a:r>
            <a:r>
              <a:rPr lang="en-US" altLang="zh-CN" sz="1600" dirty="0" err="1" smtClean="0"/>
              <a:t>Bracemac</a:t>
            </a:r>
            <a:r>
              <a:rPr lang="en-US" altLang="zh-CN" sz="1600" dirty="0" smtClean="0"/>
              <a:t>-MacLeod mine in Quebec</a:t>
            </a:r>
            <a:endParaRPr lang="en-US" altLang="zh-CN" sz="1600" dirty="0"/>
          </a:p>
          <a:p>
            <a:pPr lvl="1"/>
            <a:r>
              <a:rPr lang="en-US" altLang="zh-CN" sz="1600" dirty="0" smtClean="0"/>
              <a:t> </a:t>
            </a:r>
            <a:r>
              <a:rPr lang="en-US" altLang="zh-CN" sz="1600" dirty="0" err="1" smtClean="0"/>
              <a:t>Minto</a:t>
            </a:r>
            <a:r>
              <a:rPr lang="en-US" altLang="zh-CN" sz="1600" dirty="0" smtClean="0"/>
              <a:t> mine in the Yukon. </a:t>
            </a:r>
          </a:p>
          <a:p>
            <a:r>
              <a:rPr lang="en-US" altLang="zh-CN" sz="1600" dirty="0" smtClean="0"/>
              <a:t>Decreases occurred at </a:t>
            </a:r>
          </a:p>
          <a:p>
            <a:pPr lvl="1"/>
            <a:r>
              <a:rPr lang="en-US" altLang="zh-CN" sz="1600" dirty="0" smtClean="0"/>
              <a:t>Kidd Creek mine (48 000 t)</a:t>
            </a:r>
          </a:p>
          <a:p>
            <a:pPr lvl="1"/>
            <a:r>
              <a:rPr lang="en-US" altLang="zh-CN" sz="1600" dirty="0" smtClean="0"/>
              <a:t>Vale’s Ontario operations (46 000 t)</a:t>
            </a:r>
          </a:p>
          <a:p>
            <a:pPr lvl="1"/>
            <a:r>
              <a:rPr lang="en-US" altLang="zh-CN" sz="1600" dirty="0" err="1" smtClean="0"/>
              <a:t>Voisey’s</a:t>
            </a:r>
            <a:r>
              <a:rPr lang="en-US" altLang="zh-CN" sz="1600" dirty="0" smtClean="0"/>
              <a:t> Bay mine (38 000 t) in Newfoundland and Labrador. </a:t>
            </a:r>
          </a:p>
          <a:p>
            <a:r>
              <a:rPr lang="en-US" altLang="zh-CN" sz="1600" dirty="0" smtClean="0"/>
              <a:t>Since 2005, copper reserves have been on an increasing trend.</a:t>
            </a:r>
            <a:endParaRPr lang="zh-CN" altLang="en-US" sz="1600" dirty="0"/>
          </a:p>
        </p:txBody>
      </p:sp>
    </p:spTree>
    <p:extLst>
      <p:ext uri="{BB962C8B-B14F-4D97-AF65-F5344CB8AC3E}">
        <p14:creationId xmlns:p14="http://schemas.microsoft.com/office/powerpoint/2010/main" val="36547390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808" y="274638"/>
            <a:ext cx="7467600" cy="1143000"/>
          </a:xfrm>
        </p:spPr>
        <p:txBody>
          <a:bodyPr/>
          <a:lstStyle/>
          <a:p>
            <a:r>
              <a:rPr lang="en-US" dirty="0" smtClean="0"/>
              <a:t>Copper Uses</a:t>
            </a:r>
            <a:endParaRPr lang="en-US" dirty="0"/>
          </a:p>
        </p:txBody>
      </p:sp>
      <p:sp>
        <p:nvSpPr>
          <p:cNvPr id="3" name="Content Placeholder 2"/>
          <p:cNvSpPr>
            <a:spLocks noGrp="1"/>
          </p:cNvSpPr>
          <p:nvPr>
            <p:ph idx="1"/>
          </p:nvPr>
        </p:nvSpPr>
        <p:spPr/>
        <p:txBody>
          <a:bodyPr/>
          <a:lstStyle/>
          <a:p>
            <a:r>
              <a:rPr lang="en-US" dirty="0"/>
              <a:t>The major applications of copper are in electrical wires (60%), roofing and plumbing (20%) and industrial machinery (15%). </a:t>
            </a:r>
            <a:endParaRPr lang="en-CA" dirty="0" smtClean="0"/>
          </a:p>
          <a:p>
            <a:r>
              <a:rPr lang="en-CA" dirty="0" smtClean="0"/>
              <a:t>Copper </a:t>
            </a:r>
            <a:r>
              <a:rPr lang="en-CA" dirty="0"/>
              <a:t>is 100% recyclable </a:t>
            </a:r>
          </a:p>
          <a:p>
            <a:r>
              <a:rPr lang="en-CA" dirty="0"/>
              <a:t>80% of the copper ever mined is still in use today</a:t>
            </a:r>
          </a:p>
          <a:p>
            <a:pPr marL="0" indent="0">
              <a:buNone/>
            </a:pPr>
            <a:endParaRPr lang="en-US" dirty="0"/>
          </a:p>
        </p:txBody>
      </p:sp>
    </p:spTree>
    <p:extLst>
      <p:ext uri="{BB962C8B-B14F-4D97-AF65-F5344CB8AC3E}">
        <p14:creationId xmlns:p14="http://schemas.microsoft.com/office/powerpoint/2010/main" val="4049610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a:xfrm>
            <a:off x="395536" y="332656"/>
            <a:ext cx="8280920" cy="1143000"/>
          </a:xfrm>
        </p:spPr>
        <p:txBody>
          <a:bodyPr>
            <a:noAutofit/>
          </a:bodyPr>
          <a:lstStyle/>
          <a:p>
            <a:pPr algn="ctr"/>
            <a:r>
              <a:rPr lang="en-US" altLang="zh-CN" sz="3200" dirty="0" smtClean="0"/>
              <a:t>Natural Resources Sectors and Canada’s Gross </a:t>
            </a:r>
            <a:r>
              <a:rPr lang="en-US" altLang="zh-CN" sz="3200" dirty="0"/>
              <a:t>D</a:t>
            </a:r>
            <a:r>
              <a:rPr lang="en-US" altLang="zh-CN" sz="3200" dirty="0" smtClean="0"/>
              <a:t>omestic </a:t>
            </a:r>
            <a:r>
              <a:rPr lang="en-US" altLang="zh-CN" sz="3200" dirty="0"/>
              <a:t>P</a:t>
            </a:r>
            <a:r>
              <a:rPr lang="en-US" altLang="zh-CN" sz="3200" dirty="0" smtClean="0"/>
              <a:t>roduct in 2010</a:t>
            </a:r>
            <a:endParaRPr lang="zh-CN" altLang="en-US" sz="3200" dirty="0" smtClean="0"/>
          </a:p>
        </p:txBody>
      </p:sp>
      <p:pic>
        <p:nvPicPr>
          <p:cNvPr id="1026" name="Picture 2" descr="http://www.nrcan.gc.ca/sites/www.nrcan.gc.ca/files/images/stat/images/stat/2012/figure-1-2012-eng.jpg"/>
          <p:cNvPicPr>
            <a:picLocks noChangeAspect="1" noChangeArrowheads="1"/>
          </p:cNvPicPr>
          <p:nvPr/>
        </p:nvPicPr>
        <p:blipFill>
          <a:blip r:embed="rId2" cstate="print"/>
          <a:stretch>
            <a:fillRect/>
          </a:stretch>
        </p:blipFill>
        <p:spPr bwMode="auto">
          <a:xfrm>
            <a:off x="0" y="1916832"/>
            <a:ext cx="9142718" cy="4464496"/>
          </a:xfrm>
          <a:prstGeom prst="rect">
            <a:avLst/>
          </a:prstGeom>
          <a:noFill/>
        </p:spPr>
      </p:pic>
      <p:sp>
        <p:nvSpPr>
          <p:cNvPr id="5" name="矩形 4"/>
          <p:cNvSpPr/>
          <p:nvPr/>
        </p:nvSpPr>
        <p:spPr>
          <a:xfrm>
            <a:off x="1115616" y="5661248"/>
            <a:ext cx="3647793" cy="369332"/>
          </a:xfrm>
          <a:prstGeom prst="rect">
            <a:avLst/>
          </a:prstGeom>
        </p:spPr>
        <p:txBody>
          <a:bodyPr wrap="none">
            <a:spAutoFit/>
          </a:bodyPr>
          <a:lstStyle/>
          <a:p>
            <a:r>
              <a:rPr lang="en-US" altLang="zh-CN" dirty="0" smtClean="0">
                <a:solidFill>
                  <a:srgbClr val="FF0000"/>
                </a:solidFill>
              </a:rPr>
              <a:t>Canada's total GDP was $1 234.9</a:t>
            </a:r>
            <a:endParaRPr lang="zh-CN" altLang="en-US" dirty="0">
              <a:solidFill>
                <a:srgbClr val="FF0000"/>
              </a:solidFill>
            </a:endParaRPr>
          </a:p>
        </p:txBody>
      </p:sp>
    </p:spTree>
    <p:extLst>
      <p:ext uri="{BB962C8B-B14F-4D97-AF65-F5344CB8AC3E}">
        <p14:creationId xmlns:p14="http://schemas.microsoft.com/office/powerpoint/2010/main" val="30289670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CA"/>
          </a:p>
        </p:txBody>
      </p:sp>
      <p:pic>
        <p:nvPicPr>
          <p:cNvPr id="4" name="内容占位符 3" descr="Capture.PN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lstStyle/>
          <a:p>
            <a:pPr algn="ctr"/>
            <a:r>
              <a:rPr lang="en-US" dirty="0" smtClean="0"/>
              <a:t>Copper Spot Price</a:t>
            </a:r>
            <a:endParaRPr lang="en-US" dirty="0"/>
          </a:p>
        </p:txBody>
      </p:sp>
      <p:pic>
        <p:nvPicPr>
          <p:cNvPr id="1025" name="Picture 1" descr="http://www.kitcometals.com/images/line_hori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668463"/>
            <a:ext cx="28575" cy="952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1844824"/>
            <a:ext cx="9144000" cy="5013176"/>
          </a:xfrm>
        </p:spPr>
      </p:pic>
    </p:spTree>
    <p:extLst>
      <p:ext uri="{BB962C8B-B14F-4D97-AF65-F5344CB8AC3E}">
        <p14:creationId xmlns:p14="http://schemas.microsoft.com/office/powerpoint/2010/main" val="13356417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CA"/>
          </a:p>
        </p:txBody>
      </p:sp>
      <p:pic>
        <p:nvPicPr>
          <p:cNvPr id="4" name="内容占位符 3" descr="Capture.PN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normAutofit/>
          </a:bodyPr>
          <a:lstStyle/>
          <a:p>
            <a:pPr algn="ctr"/>
            <a:r>
              <a:rPr lang="en-CA" sz="4000" dirty="0"/>
              <a:t>Copper VS Aluminum</a:t>
            </a:r>
            <a:endParaRPr lang="en-US" sz="40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3608" y="1916832"/>
            <a:ext cx="6840760" cy="3888432"/>
          </a:xfrm>
        </p:spPr>
      </p:pic>
    </p:spTree>
    <p:extLst>
      <p:ext uri="{BB962C8B-B14F-4D97-AF65-F5344CB8AC3E}">
        <p14:creationId xmlns:p14="http://schemas.microsoft.com/office/powerpoint/2010/main" val="6020043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8816" y="274638"/>
            <a:ext cx="7467600" cy="1143000"/>
          </a:xfrm>
        </p:spPr>
        <p:txBody>
          <a:bodyPr/>
          <a:lstStyle/>
          <a:p>
            <a:pPr algn="ctr"/>
            <a:r>
              <a:rPr lang="en-US" altLang="zh-CN" dirty="0" smtClean="0"/>
              <a:t>Coal</a:t>
            </a:r>
            <a:endParaRPr lang="zh-CN" altLang="en-US" dirty="0"/>
          </a:p>
        </p:txBody>
      </p:sp>
      <p:pic>
        <p:nvPicPr>
          <p:cNvPr id="4" name="内容占位符 3" descr="coal-150x150.jpg"/>
          <p:cNvPicPr>
            <a:picLocks noGrp="1" noChangeAspect="1"/>
          </p:cNvPicPr>
          <p:nvPr>
            <p:ph idx="1"/>
          </p:nvPr>
        </p:nvPicPr>
        <p:blipFill>
          <a:blip r:embed="rId2" cstate="print"/>
          <a:stretch>
            <a:fillRect/>
          </a:stretch>
        </p:blipFill>
        <p:spPr>
          <a:xfrm>
            <a:off x="2073976" y="2132856"/>
            <a:ext cx="5003901" cy="3024336"/>
          </a:xfrm>
        </p:spPr>
      </p:pic>
    </p:spTree>
    <p:extLst>
      <p:ext uri="{BB962C8B-B14F-4D97-AF65-F5344CB8AC3E}">
        <p14:creationId xmlns:p14="http://schemas.microsoft.com/office/powerpoint/2010/main" val="25024701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CA" dirty="0" smtClean="0"/>
              <a:t>Types of Coal</a:t>
            </a:r>
            <a:endParaRPr lang="en-CA" dirty="0"/>
          </a:p>
        </p:txBody>
      </p:sp>
      <p:sp>
        <p:nvSpPr>
          <p:cNvPr id="3" name="内容占位符 2"/>
          <p:cNvSpPr>
            <a:spLocks noGrp="1"/>
          </p:cNvSpPr>
          <p:nvPr>
            <p:ph idx="1"/>
          </p:nvPr>
        </p:nvSpPr>
        <p:spPr/>
        <p:txBody>
          <a:bodyPr>
            <a:normAutofit/>
          </a:bodyPr>
          <a:lstStyle/>
          <a:p>
            <a:r>
              <a:rPr lang="en-CA" sz="3600" dirty="0"/>
              <a:t>C</a:t>
            </a:r>
            <a:r>
              <a:rPr lang="en-CA" sz="3600" dirty="0" smtClean="0"/>
              <a:t>oking (metallurgical) coal </a:t>
            </a:r>
          </a:p>
          <a:p>
            <a:r>
              <a:rPr lang="en-CA" sz="3600" dirty="0"/>
              <a:t>S</a:t>
            </a:r>
            <a:r>
              <a:rPr lang="en-CA" sz="3600" dirty="0" smtClean="0"/>
              <a:t>team (thermal) </a:t>
            </a:r>
            <a:r>
              <a:rPr lang="en-CA" sz="3600" dirty="0"/>
              <a:t>c</a:t>
            </a:r>
            <a:r>
              <a:rPr lang="en-CA" sz="3600" dirty="0" smtClean="0"/>
              <a:t>oal</a:t>
            </a:r>
            <a:endParaRPr lang="en-CA" sz="36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CA"/>
          </a:p>
        </p:txBody>
      </p:sp>
      <p:pic>
        <p:nvPicPr>
          <p:cNvPr id="4" name="内容占位符 3" descr="Capture.PNG"/>
          <p:cNvPicPr>
            <a:picLocks noGrp="1" noChangeAspect="1"/>
          </p:cNvPicPr>
          <p:nvPr>
            <p:ph idx="1"/>
          </p:nvPr>
        </p:nvPicPr>
        <p:blipFill>
          <a:blip r:embed="rId3" cstate="print"/>
          <a:stretch>
            <a:fillRect/>
          </a:stretch>
        </p:blipFill>
        <p:spPr>
          <a:xfrm>
            <a:off x="-108520" y="0"/>
            <a:ext cx="9252520" cy="5130087"/>
          </a:xfrm>
        </p:spPr>
      </p:pic>
      <p:pic>
        <p:nvPicPr>
          <p:cNvPr id="5" name="图片 4" descr="Capture.PNG"/>
          <p:cNvPicPr>
            <a:picLocks noChangeAspect="1"/>
          </p:cNvPicPr>
          <p:nvPr/>
        </p:nvPicPr>
        <p:blipFill>
          <a:blip r:embed="rId4" cstate="print"/>
          <a:stretch>
            <a:fillRect/>
          </a:stretch>
        </p:blipFill>
        <p:spPr>
          <a:xfrm>
            <a:off x="0" y="5013176"/>
            <a:ext cx="9144000" cy="2002681"/>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lstStyle/>
          <a:p>
            <a:r>
              <a:rPr lang="en-US" dirty="0" smtClean="0"/>
              <a:t>Coal Facts</a:t>
            </a:r>
            <a:endParaRPr lang="en-US" dirty="0"/>
          </a:p>
        </p:txBody>
      </p:sp>
      <p:sp>
        <p:nvSpPr>
          <p:cNvPr id="3" name="Content Placeholder 2"/>
          <p:cNvSpPr>
            <a:spLocks noGrp="1"/>
          </p:cNvSpPr>
          <p:nvPr>
            <p:ph idx="1"/>
          </p:nvPr>
        </p:nvSpPr>
        <p:spPr/>
        <p:txBody>
          <a:bodyPr>
            <a:normAutofit lnSpcReduction="10000"/>
          </a:bodyPr>
          <a:lstStyle/>
          <a:p>
            <a:r>
              <a:rPr lang="en-CA" sz="2000" dirty="0" smtClean="0"/>
              <a:t>Coal </a:t>
            </a:r>
            <a:r>
              <a:rPr lang="en-CA" sz="2000" dirty="0"/>
              <a:t>provides over 23% of global primary energy needs</a:t>
            </a:r>
          </a:p>
          <a:p>
            <a:r>
              <a:rPr lang="en-US" sz="2000" dirty="0" smtClean="0"/>
              <a:t>Canada </a:t>
            </a:r>
            <a:r>
              <a:rPr lang="en-US" sz="2000" dirty="0"/>
              <a:t>has an abundant coal resource. The largest known reserves are located in the western provinces, which are also Canada’s principal producers. Coal is also mined in Atlantic Canada</a:t>
            </a:r>
            <a:r>
              <a:rPr lang="en-US" sz="2000" dirty="0" smtClean="0"/>
              <a:t>.</a:t>
            </a:r>
          </a:p>
          <a:p>
            <a:r>
              <a:rPr lang="en-CA" sz="2000" dirty="0"/>
              <a:t>Canada ranks tenth in the world in total coal reserves with 4 billion tonnes of bituminous coal. </a:t>
            </a:r>
            <a:endParaRPr lang="en-CA" sz="2000" dirty="0" smtClean="0"/>
          </a:p>
          <a:p>
            <a:r>
              <a:rPr lang="en-CA" sz="2000" dirty="0"/>
              <a:t>Canadian coal is exported to 21 countries on five continents with an annual value of approximately $2 billion</a:t>
            </a:r>
            <a:r>
              <a:rPr lang="en-CA" sz="2000" dirty="0" smtClean="0"/>
              <a:t>.</a:t>
            </a:r>
            <a:endParaRPr lang="en-CA" sz="2000" dirty="0"/>
          </a:p>
          <a:p>
            <a:r>
              <a:rPr lang="en-US" sz="2000" dirty="0" smtClean="0"/>
              <a:t>Canada </a:t>
            </a:r>
            <a:r>
              <a:rPr lang="en-US" sz="2000" dirty="0"/>
              <a:t>also imports coal, primarily for electricity generation, as well as for metallurgical applications.</a:t>
            </a:r>
          </a:p>
          <a:p>
            <a:r>
              <a:rPr lang="en-US" sz="2000" dirty="0"/>
              <a:t>Coal consumption may eventually decline in Canada as a result of environmental policies. It could also continue to thrive with the development of new technologies aimed at reducing air emissions.</a:t>
            </a:r>
          </a:p>
          <a:p>
            <a:endParaRPr lang="en-CA" sz="2000" dirty="0"/>
          </a:p>
          <a:p>
            <a:pPr marL="0" indent="0">
              <a:buNone/>
            </a:pPr>
            <a:endParaRPr lang="en-US" sz="2000" dirty="0"/>
          </a:p>
        </p:txBody>
      </p:sp>
    </p:spTree>
    <p:extLst>
      <p:ext uri="{BB962C8B-B14F-4D97-AF65-F5344CB8AC3E}">
        <p14:creationId xmlns:p14="http://schemas.microsoft.com/office/powerpoint/2010/main" val="25303031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lstStyle/>
          <a:p>
            <a:r>
              <a:rPr lang="en-US" dirty="0" smtClean="0"/>
              <a:t>Coal Reserves</a:t>
            </a:r>
            <a:endParaRPr lang="en-US" dirty="0"/>
          </a:p>
        </p:txBody>
      </p:sp>
      <p:sp>
        <p:nvSpPr>
          <p:cNvPr id="3" name="Content Placeholder 2"/>
          <p:cNvSpPr>
            <a:spLocks noGrp="1"/>
          </p:cNvSpPr>
          <p:nvPr>
            <p:ph idx="1"/>
          </p:nvPr>
        </p:nvSpPr>
        <p:spPr/>
        <p:txBody>
          <a:bodyPr/>
          <a:lstStyle/>
          <a:p>
            <a:pPr>
              <a:lnSpc>
                <a:spcPct val="200000"/>
              </a:lnSpc>
            </a:pPr>
            <a:r>
              <a:rPr lang="en-US" dirty="0"/>
              <a:t>Canada has a large coal endowment. </a:t>
            </a:r>
            <a:endParaRPr lang="en-US" dirty="0" smtClean="0"/>
          </a:p>
          <a:p>
            <a:r>
              <a:rPr lang="en-US" dirty="0" smtClean="0"/>
              <a:t>Canada currently holds 8.7 billion </a:t>
            </a:r>
            <a:r>
              <a:rPr lang="en-US" dirty="0" err="1" smtClean="0"/>
              <a:t>tonnes</a:t>
            </a:r>
            <a:r>
              <a:rPr lang="en-US" dirty="0" smtClean="0"/>
              <a:t> of proved resources of coal-in-place, </a:t>
            </a:r>
          </a:p>
          <a:p>
            <a:r>
              <a:rPr lang="en-US" dirty="0" smtClean="0"/>
              <a:t>The </a:t>
            </a:r>
            <a:r>
              <a:rPr lang="en-US" dirty="0"/>
              <a:t>geological resource in Canada is </a:t>
            </a:r>
            <a:r>
              <a:rPr lang="en-US" dirty="0" smtClean="0"/>
              <a:t>far larger</a:t>
            </a:r>
            <a:endParaRPr lang="en-US" dirty="0"/>
          </a:p>
        </p:txBody>
      </p:sp>
    </p:spTree>
    <p:extLst>
      <p:ext uri="{BB962C8B-B14F-4D97-AF65-F5344CB8AC3E}">
        <p14:creationId xmlns:p14="http://schemas.microsoft.com/office/powerpoint/2010/main" val="29788656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lstStyle/>
          <a:p>
            <a:r>
              <a:rPr lang="en-US" dirty="0" smtClean="0"/>
              <a:t>Coal Uses</a:t>
            </a:r>
            <a:endParaRPr lang="en-US" dirty="0"/>
          </a:p>
        </p:txBody>
      </p:sp>
      <p:sp>
        <p:nvSpPr>
          <p:cNvPr id="3" name="Content Placeholder 2"/>
          <p:cNvSpPr>
            <a:spLocks noGrp="1"/>
          </p:cNvSpPr>
          <p:nvPr>
            <p:ph idx="1"/>
          </p:nvPr>
        </p:nvSpPr>
        <p:spPr/>
        <p:txBody>
          <a:bodyPr/>
          <a:lstStyle/>
          <a:p>
            <a:r>
              <a:rPr lang="en-US" dirty="0" smtClean="0"/>
              <a:t>Over </a:t>
            </a:r>
            <a:r>
              <a:rPr lang="en-US" dirty="0"/>
              <a:t>half of its production is used domestically for electricity generation and various industrial applications. The remaining production is exported</a:t>
            </a:r>
            <a:r>
              <a:rPr lang="en-US" dirty="0" smtClean="0"/>
              <a:t>.</a:t>
            </a:r>
          </a:p>
          <a:p>
            <a:r>
              <a:rPr lang="en-CA" dirty="0"/>
              <a:t>Almost 70% of total global steel production is dependent on coal.</a:t>
            </a:r>
          </a:p>
          <a:p>
            <a:pPr marL="0" indent="0">
              <a:buNone/>
            </a:pPr>
            <a:endParaRPr lang="en-US" dirty="0"/>
          </a:p>
          <a:p>
            <a:endParaRPr lang="en-CA" dirty="0"/>
          </a:p>
          <a:p>
            <a:pPr marL="0" indent="0">
              <a:buNone/>
            </a:pPr>
            <a:endParaRPr lang="en-US" dirty="0"/>
          </a:p>
        </p:txBody>
      </p:sp>
    </p:spTree>
    <p:extLst>
      <p:ext uri="{BB962C8B-B14F-4D97-AF65-F5344CB8AC3E}">
        <p14:creationId xmlns:p14="http://schemas.microsoft.com/office/powerpoint/2010/main" val="2552531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49538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lstStyle/>
          <a:p>
            <a:pPr algn="ctr"/>
            <a:r>
              <a:rPr lang="en-US" dirty="0"/>
              <a:t>Canadian Coal Production</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977619"/>
            <a:ext cx="9144000" cy="4880381"/>
          </a:xfrm>
        </p:spPr>
      </p:pic>
    </p:spTree>
    <p:extLst>
      <p:ext uri="{BB962C8B-B14F-4D97-AF65-F5344CB8AC3E}">
        <p14:creationId xmlns:p14="http://schemas.microsoft.com/office/powerpoint/2010/main" val="11305656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ctr"/>
            <a:r>
              <a:rPr lang="en-CA" sz="4400" dirty="0" smtClean="0"/>
              <a:t/>
            </a:r>
            <a:br>
              <a:rPr lang="en-CA" sz="4400" dirty="0" smtClean="0"/>
            </a:br>
            <a:r>
              <a:rPr lang="en-CA" sz="4400" dirty="0" smtClean="0"/>
              <a:t>Two Types of Coal Mining</a:t>
            </a:r>
            <a:br>
              <a:rPr lang="en-CA" sz="4400" dirty="0" smtClean="0"/>
            </a:br>
            <a:endParaRPr lang="en-CA" sz="4400" dirty="0"/>
          </a:p>
        </p:txBody>
      </p:sp>
      <p:sp>
        <p:nvSpPr>
          <p:cNvPr id="3" name="内容占位符 2"/>
          <p:cNvSpPr>
            <a:spLocks noGrp="1"/>
          </p:cNvSpPr>
          <p:nvPr>
            <p:ph idx="1"/>
          </p:nvPr>
        </p:nvSpPr>
        <p:spPr/>
        <p:txBody>
          <a:bodyPr/>
          <a:lstStyle/>
          <a:p>
            <a:r>
              <a:rPr lang="en-CA" sz="3600" dirty="0" smtClean="0"/>
              <a:t>Surface mining</a:t>
            </a:r>
          </a:p>
          <a:p>
            <a:r>
              <a:rPr lang="en-CA" sz="3600" dirty="0" smtClean="0"/>
              <a:t>Underground mining</a:t>
            </a:r>
          </a:p>
          <a:p>
            <a:endParaRPr lang="en-CA" b="1" dirty="0" smtClean="0"/>
          </a:p>
          <a:p>
            <a:endParaRPr lang="en-CA"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808" y="274638"/>
            <a:ext cx="7467600" cy="1143000"/>
          </a:xfrm>
        </p:spPr>
        <p:txBody>
          <a:bodyPr/>
          <a:lstStyle/>
          <a:p>
            <a:pPr algn="ctr"/>
            <a:r>
              <a:rPr lang="en-US" dirty="0"/>
              <a:t>Exports and Imports</a:t>
            </a:r>
          </a:p>
        </p:txBody>
      </p:sp>
      <p:sp>
        <p:nvSpPr>
          <p:cNvPr id="3" name="Content Placeholder 2"/>
          <p:cNvSpPr>
            <a:spLocks noGrp="1"/>
          </p:cNvSpPr>
          <p:nvPr>
            <p:ph idx="1"/>
          </p:nvPr>
        </p:nvSpPr>
        <p:spPr/>
        <p:txBody>
          <a:bodyPr>
            <a:normAutofit fontScale="92500" lnSpcReduction="20000"/>
          </a:bodyPr>
          <a:lstStyle/>
          <a:p>
            <a:r>
              <a:rPr lang="en-US" sz="2000" dirty="0"/>
              <a:t>M</a:t>
            </a:r>
            <a:r>
              <a:rPr lang="en-US" sz="2000" dirty="0" smtClean="0"/>
              <a:t>ore </a:t>
            </a:r>
            <a:r>
              <a:rPr lang="en-US" sz="2000" dirty="0"/>
              <a:t>than 40 per cent of </a:t>
            </a:r>
            <a:r>
              <a:rPr lang="en-US" sz="2000" dirty="0" smtClean="0"/>
              <a:t>coal production are exported</a:t>
            </a:r>
          </a:p>
          <a:p>
            <a:r>
              <a:rPr lang="en-US" sz="2000" dirty="0" smtClean="0"/>
              <a:t>Canada exports coal to many countries:</a:t>
            </a:r>
          </a:p>
          <a:p>
            <a:pPr lvl="1"/>
            <a:r>
              <a:rPr lang="en-US" sz="2000" dirty="0" smtClean="0"/>
              <a:t>Asia </a:t>
            </a:r>
          </a:p>
          <a:p>
            <a:pPr lvl="1"/>
            <a:r>
              <a:rPr lang="en-US" sz="2000" dirty="0" smtClean="0"/>
              <a:t>Japan </a:t>
            </a:r>
          </a:p>
          <a:p>
            <a:pPr lvl="1"/>
            <a:r>
              <a:rPr lang="en-US" sz="2000" dirty="0" smtClean="0"/>
              <a:t>European countries</a:t>
            </a:r>
          </a:p>
          <a:p>
            <a:pPr lvl="1"/>
            <a:r>
              <a:rPr lang="en-US" sz="2000" dirty="0" smtClean="0"/>
              <a:t>the </a:t>
            </a:r>
            <a:r>
              <a:rPr lang="en-US" sz="2000" dirty="0"/>
              <a:t>United </a:t>
            </a:r>
            <a:r>
              <a:rPr lang="en-US" sz="2000" dirty="0" smtClean="0"/>
              <a:t>States</a:t>
            </a:r>
          </a:p>
          <a:p>
            <a:pPr lvl="1"/>
            <a:r>
              <a:rPr lang="en-US" sz="2000" dirty="0" smtClean="0"/>
              <a:t>Mexico </a:t>
            </a:r>
          </a:p>
          <a:p>
            <a:pPr lvl="1"/>
            <a:r>
              <a:rPr lang="en-US" sz="2000" dirty="0" smtClean="0"/>
              <a:t> </a:t>
            </a:r>
            <a:r>
              <a:rPr lang="en-US" sz="2000" dirty="0"/>
              <a:t>Latin American </a:t>
            </a:r>
            <a:r>
              <a:rPr lang="en-US" sz="2000" dirty="0" smtClean="0"/>
              <a:t>countries</a:t>
            </a:r>
            <a:endParaRPr lang="en-US" sz="2000" dirty="0"/>
          </a:p>
          <a:p>
            <a:r>
              <a:rPr lang="en-US" sz="2000" dirty="0"/>
              <a:t>Canadian coal exports are mainly from Elk Valley Coal’s five coal mines in British Columbia, with smaller volumes from mines in Alberta. </a:t>
            </a:r>
            <a:endParaRPr lang="en-US" sz="2000" dirty="0" smtClean="0"/>
          </a:p>
          <a:p>
            <a:r>
              <a:rPr lang="en-US" sz="2000" dirty="0" smtClean="0"/>
              <a:t>About </a:t>
            </a:r>
            <a:r>
              <a:rPr lang="en-US" sz="2000" dirty="0"/>
              <a:t>90% of exports were shipped by sea through coal terminals in Vancouver while the rest was shipped through terminals in Prince Rupert in northern British Columbia.</a:t>
            </a:r>
          </a:p>
          <a:p>
            <a:r>
              <a:rPr lang="en-US" sz="2000" dirty="0"/>
              <a:t>I</a:t>
            </a:r>
            <a:r>
              <a:rPr lang="en-US" sz="2000" dirty="0" smtClean="0"/>
              <a:t>mports </a:t>
            </a:r>
            <a:r>
              <a:rPr lang="en-US" sz="2000" dirty="0"/>
              <a:t>coal into central and eastern Canada. </a:t>
            </a:r>
          </a:p>
        </p:txBody>
      </p:sp>
    </p:spTree>
    <p:extLst>
      <p:ext uri="{BB962C8B-B14F-4D97-AF65-F5344CB8AC3E}">
        <p14:creationId xmlns:p14="http://schemas.microsoft.com/office/powerpoint/2010/main" val="15542973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Exports and Imports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916832"/>
            <a:ext cx="9144000" cy="4941168"/>
          </a:xfrm>
        </p:spPr>
      </p:pic>
    </p:spTree>
    <p:extLst>
      <p:ext uri="{BB962C8B-B14F-4D97-AF65-F5344CB8AC3E}">
        <p14:creationId xmlns:p14="http://schemas.microsoft.com/office/powerpoint/2010/main" val="23668572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t>
            </a:r>
            <a:r>
              <a:rPr lang="en-US" dirty="0" smtClean="0"/>
              <a:t>rice</a:t>
            </a:r>
            <a:endParaRPr lang="en-US" dirty="0"/>
          </a:p>
        </p:txBody>
      </p:sp>
      <p:sp>
        <p:nvSpPr>
          <p:cNvPr id="3" name="Content Placeholder 2"/>
          <p:cNvSpPr>
            <a:spLocks noGrp="1"/>
          </p:cNvSpPr>
          <p:nvPr>
            <p:ph idx="1"/>
          </p:nvPr>
        </p:nvSpPr>
        <p:spPr/>
        <p:txBody>
          <a:bodyPr/>
          <a:lstStyle/>
          <a:p>
            <a:r>
              <a:rPr lang="en-US" sz="2800" dirty="0"/>
              <a:t>On the export market, Canadian coking-coal exporters have benefited from strong price increases in recent years. </a:t>
            </a:r>
            <a:endParaRPr lang="en-US" sz="2800" dirty="0" smtClean="0"/>
          </a:p>
          <a:p>
            <a:r>
              <a:rPr lang="en-US" sz="2800" dirty="0"/>
              <a:t>C</a:t>
            </a:r>
            <a:r>
              <a:rPr lang="en-US" sz="2800" dirty="0" smtClean="0"/>
              <a:t>oal </a:t>
            </a:r>
            <a:r>
              <a:rPr lang="en-US" sz="2800" dirty="0"/>
              <a:t>is not priced as if on the market. Its price is merely the cost of mining the coal.</a:t>
            </a:r>
          </a:p>
          <a:p>
            <a:r>
              <a:rPr lang="en-US" sz="2800" dirty="0"/>
              <a:t>The remaining volumes of coal consumed in Canada are imported and purchased at the prevailing global market </a:t>
            </a:r>
            <a:r>
              <a:rPr lang="en-US" sz="2800" dirty="0" smtClean="0"/>
              <a:t>price.</a:t>
            </a:r>
            <a:endParaRPr lang="en-US" sz="2800" dirty="0"/>
          </a:p>
          <a:p>
            <a:endParaRPr lang="en-US" dirty="0"/>
          </a:p>
        </p:txBody>
      </p:sp>
    </p:spTree>
    <p:extLst>
      <p:ext uri="{BB962C8B-B14F-4D97-AF65-F5344CB8AC3E}">
        <p14:creationId xmlns:p14="http://schemas.microsoft.com/office/powerpoint/2010/main" val="19280402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808" y="274638"/>
            <a:ext cx="7467600" cy="1143000"/>
          </a:xfrm>
        </p:spPr>
        <p:txBody>
          <a:bodyPr/>
          <a:lstStyle/>
          <a:p>
            <a:pPr algn="ctr"/>
            <a:endParaRPr lang="en-US" dirty="0"/>
          </a:p>
        </p:txBody>
      </p:sp>
      <p:pic>
        <p:nvPicPr>
          <p:cNvPr id="5" name="内容占位符 4" descr="Capture.PNG"/>
          <p:cNvPicPr>
            <a:picLocks noGrp="1" noChangeAspect="1"/>
          </p:cNvPicPr>
          <p:nvPr>
            <p:ph idx="1"/>
          </p:nvPr>
        </p:nvPicPr>
        <p:blipFill>
          <a:blip r:embed="rId2" cstate="print"/>
          <a:stretch>
            <a:fillRect/>
          </a:stretch>
        </p:blipFill>
        <p:spPr>
          <a:xfrm>
            <a:off x="0" y="0"/>
            <a:ext cx="9143999" cy="6858000"/>
          </a:xfrm>
        </p:spPr>
      </p:pic>
    </p:spTree>
    <p:extLst>
      <p:ext uri="{BB962C8B-B14F-4D97-AF65-F5344CB8AC3E}">
        <p14:creationId xmlns:p14="http://schemas.microsoft.com/office/powerpoint/2010/main" val="25462563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7467600" cy="1143000"/>
          </a:xfrm>
        </p:spPr>
        <p:txBody>
          <a:bodyPr/>
          <a:lstStyle/>
          <a:p>
            <a:pPr algn="ctr"/>
            <a:r>
              <a:rPr lang="en-US" dirty="0"/>
              <a:t>Canadian Coal Consumption</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5609" y="1600200"/>
            <a:ext cx="8172782" cy="4525963"/>
          </a:xfrm>
        </p:spPr>
      </p:pic>
    </p:spTree>
    <p:extLst>
      <p:ext uri="{BB962C8B-B14F-4D97-AF65-F5344CB8AC3E}">
        <p14:creationId xmlns:p14="http://schemas.microsoft.com/office/powerpoint/2010/main" val="11697825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Coal Industry Structure</a:t>
            </a:r>
            <a:endParaRPr lang="en-US" dirty="0"/>
          </a:p>
        </p:txBody>
      </p:sp>
      <p:sp>
        <p:nvSpPr>
          <p:cNvPr id="3" name="Content Placeholder 2"/>
          <p:cNvSpPr>
            <a:spLocks noGrp="1"/>
          </p:cNvSpPr>
          <p:nvPr>
            <p:ph idx="1"/>
          </p:nvPr>
        </p:nvSpPr>
        <p:spPr/>
        <p:txBody>
          <a:bodyPr>
            <a:normAutofit fontScale="92500" lnSpcReduction="10000"/>
          </a:bodyPr>
          <a:lstStyle/>
          <a:p>
            <a:r>
              <a:rPr lang="en-US" sz="1800" dirty="0" smtClean="0"/>
              <a:t>Large </a:t>
            </a:r>
            <a:r>
              <a:rPr lang="en-US" sz="1800" dirty="0"/>
              <a:t>private-sector </a:t>
            </a:r>
            <a:r>
              <a:rPr lang="en-US" sz="1800" dirty="0" smtClean="0"/>
              <a:t>firms include </a:t>
            </a:r>
          </a:p>
          <a:p>
            <a:pPr lvl="1"/>
            <a:r>
              <a:rPr lang="en-US" sz="1800" dirty="0" err="1" smtClean="0"/>
              <a:t>Sherritt</a:t>
            </a:r>
            <a:r>
              <a:rPr lang="en-US" sz="1800" dirty="0" smtClean="0"/>
              <a:t> International</a:t>
            </a:r>
          </a:p>
          <a:p>
            <a:pPr lvl="1"/>
            <a:r>
              <a:rPr lang="en-US" sz="1800" dirty="0" smtClean="0"/>
              <a:t>Fording </a:t>
            </a:r>
            <a:r>
              <a:rPr lang="en-US" sz="1800" dirty="0"/>
              <a:t>Canadian Coal Trust </a:t>
            </a:r>
            <a:endParaRPr lang="en-US" sz="1800" dirty="0" smtClean="0"/>
          </a:p>
          <a:p>
            <a:pPr lvl="1"/>
            <a:r>
              <a:rPr lang="en-US" sz="1800" dirty="0" err="1" smtClean="0"/>
              <a:t>Teck</a:t>
            </a:r>
            <a:r>
              <a:rPr lang="en-US" sz="1800" dirty="0" smtClean="0"/>
              <a:t> </a:t>
            </a:r>
            <a:r>
              <a:rPr lang="en-US" sz="1800" dirty="0"/>
              <a:t>Cominco Limited.</a:t>
            </a:r>
          </a:p>
          <a:p>
            <a:r>
              <a:rPr lang="en-US" sz="1800" dirty="0"/>
              <a:t>A number of firms provide services to coal producers in fields such </a:t>
            </a:r>
            <a:r>
              <a:rPr lang="en-US" sz="1800" dirty="0" smtClean="0"/>
              <a:t>as</a:t>
            </a:r>
          </a:p>
          <a:p>
            <a:pPr lvl="1"/>
            <a:r>
              <a:rPr lang="en-US" sz="1800" dirty="0" smtClean="0"/>
              <a:t> exploration</a:t>
            </a:r>
          </a:p>
          <a:p>
            <a:pPr lvl="1"/>
            <a:r>
              <a:rPr lang="en-US" sz="1800" dirty="0" smtClean="0"/>
              <a:t>equipment supply</a:t>
            </a:r>
          </a:p>
          <a:p>
            <a:pPr lvl="1"/>
            <a:r>
              <a:rPr lang="en-US" sz="1800" dirty="0" smtClean="0"/>
              <a:t>engineering </a:t>
            </a:r>
            <a:r>
              <a:rPr lang="en-US" sz="1800" dirty="0"/>
              <a:t>services and transportation (e.g., the rail carriers Canadian National and Canadian Pacific).</a:t>
            </a:r>
          </a:p>
          <a:p>
            <a:r>
              <a:rPr lang="en-US" sz="1800" dirty="0" smtClean="0"/>
              <a:t>Some own </a:t>
            </a:r>
            <a:r>
              <a:rPr lang="en-US" sz="1800" dirty="0"/>
              <a:t>coal mines or are involved in coal production (e.g., </a:t>
            </a:r>
            <a:r>
              <a:rPr lang="en-US" sz="1800" dirty="0" err="1"/>
              <a:t>TransAlta</a:t>
            </a:r>
            <a:r>
              <a:rPr lang="en-US" sz="1800" dirty="0"/>
              <a:t> Corporation, NB Power</a:t>
            </a:r>
            <a:r>
              <a:rPr lang="en-US" sz="1800" dirty="0" smtClean="0"/>
              <a:t>).</a:t>
            </a:r>
          </a:p>
          <a:p>
            <a:r>
              <a:rPr lang="en-US" sz="1800" dirty="0" smtClean="0"/>
              <a:t>Other power </a:t>
            </a:r>
            <a:r>
              <a:rPr lang="en-US" sz="1800" dirty="0"/>
              <a:t>companies (e.g., Ontario Power Generation) generate electricity from purchased coal.</a:t>
            </a:r>
          </a:p>
          <a:p>
            <a:r>
              <a:rPr lang="en-US" sz="1800" dirty="0"/>
              <a:t>The Coal Association of Canada represents the interests of coal producers, service companies and major users.</a:t>
            </a:r>
          </a:p>
          <a:p>
            <a:r>
              <a:rPr lang="en-US" sz="1800" dirty="0"/>
              <a:t>In Canada, the provinces regulate the mining of publicly owned </a:t>
            </a:r>
            <a:r>
              <a:rPr lang="en-US" sz="1800" dirty="0" smtClean="0"/>
              <a:t>coal</a:t>
            </a:r>
            <a:endParaRPr lang="en-US" sz="1800" dirty="0"/>
          </a:p>
        </p:txBody>
      </p:sp>
    </p:spTree>
    <p:extLst>
      <p:ext uri="{BB962C8B-B14F-4D97-AF65-F5344CB8AC3E}">
        <p14:creationId xmlns:p14="http://schemas.microsoft.com/office/powerpoint/2010/main" val="21034477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Coal Outlook</a:t>
            </a:r>
            <a:endParaRPr lang="en-US" dirty="0"/>
          </a:p>
        </p:txBody>
      </p:sp>
      <p:sp>
        <p:nvSpPr>
          <p:cNvPr id="3" name="Content Placeholder 2"/>
          <p:cNvSpPr>
            <a:spLocks noGrp="1"/>
          </p:cNvSpPr>
          <p:nvPr>
            <p:ph idx="1"/>
          </p:nvPr>
        </p:nvSpPr>
        <p:spPr/>
        <p:txBody>
          <a:bodyPr>
            <a:normAutofit lnSpcReduction="10000"/>
          </a:bodyPr>
          <a:lstStyle/>
          <a:p>
            <a:pPr marL="400050"/>
            <a:r>
              <a:rPr lang="en-US" sz="2400" dirty="0"/>
              <a:t>Canada’s metallurgical coal production and exports will benefit from </a:t>
            </a:r>
          </a:p>
          <a:p>
            <a:pPr lvl="1"/>
            <a:r>
              <a:rPr lang="en-US" sz="2400" dirty="0"/>
              <a:t>the growing global demand for metallurgical coal (short to medium term)</a:t>
            </a:r>
          </a:p>
          <a:p>
            <a:pPr lvl="1"/>
            <a:r>
              <a:rPr lang="en-US" sz="2400" dirty="0"/>
              <a:t>the global economy and steel-industry development (Long-term )</a:t>
            </a:r>
          </a:p>
          <a:p>
            <a:r>
              <a:rPr lang="en-US" sz="2400" dirty="0"/>
              <a:t>Canada’s coal consumption could eventually decline </a:t>
            </a:r>
          </a:p>
          <a:p>
            <a:r>
              <a:rPr lang="en-US" sz="2400" dirty="0" smtClean="0"/>
              <a:t>Development </a:t>
            </a:r>
            <a:r>
              <a:rPr lang="en-US" sz="2400" dirty="0"/>
              <a:t>and implementation of new technologies </a:t>
            </a:r>
          </a:p>
          <a:p>
            <a:pPr lvl="1"/>
            <a:r>
              <a:rPr lang="en-US" sz="2400" dirty="0"/>
              <a:t>carbon capture </a:t>
            </a:r>
          </a:p>
          <a:p>
            <a:pPr lvl="1"/>
            <a:r>
              <a:rPr lang="en-US" sz="2400" dirty="0"/>
              <a:t>storage and clean coal</a:t>
            </a:r>
          </a:p>
        </p:txBody>
      </p:sp>
    </p:spTree>
    <p:extLst>
      <p:ext uri="{BB962C8B-B14F-4D97-AF65-F5344CB8AC3E}">
        <p14:creationId xmlns:p14="http://schemas.microsoft.com/office/powerpoint/2010/main" val="11659105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60648"/>
            <a:ext cx="8229600" cy="1156990"/>
          </a:xfrm>
        </p:spPr>
        <p:txBody>
          <a:bodyPr>
            <a:normAutofit fontScale="90000"/>
          </a:bodyPr>
          <a:lstStyle/>
          <a:p>
            <a:pPr lvl="5" algn="ctr">
              <a:defRPr/>
            </a:pPr>
            <a:r>
              <a:rPr lang="en-CA" altLang="zh-CN" sz="2800" dirty="0" smtClean="0"/>
              <a:t/>
            </a:r>
            <a:br>
              <a:rPr lang="en-CA" altLang="zh-CN" sz="2800" dirty="0" smtClean="0"/>
            </a:br>
            <a:r>
              <a:rPr lang="en-CA" altLang="zh-CN" sz="2800" dirty="0" smtClean="0"/>
              <a:t/>
            </a:r>
            <a:br>
              <a:rPr lang="en-CA" altLang="zh-CN" sz="2800" dirty="0" smtClean="0"/>
            </a:br>
            <a:r>
              <a:rPr lang="en-CA" altLang="zh-CN" sz="4900" kern="1200" dirty="0" smtClean="0">
                <a:solidFill>
                  <a:schemeClr val="tx1"/>
                </a:solidFill>
                <a:latin typeface="+mj-lt"/>
                <a:ea typeface="+mj-ea"/>
                <a:cs typeface="+mj-cs"/>
              </a:rPr>
              <a:t>Uranium</a:t>
            </a:r>
            <a:r>
              <a:rPr lang="en-CA" altLang="zh-CN" sz="2800" dirty="0" smtClean="0"/>
              <a:t/>
            </a:r>
            <a:br>
              <a:rPr lang="en-CA" altLang="zh-CN" sz="2800" dirty="0" smtClean="0"/>
            </a:br>
            <a:r>
              <a:rPr lang="en-CA" altLang="zh-CN" sz="2000" dirty="0" smtClean="0"/>
              <a:t/>
            </a:r>
            <a:br>
              <a:rPr lang="en-CA" altLang="zh-CN" sz="2000" dirty="0" smtClean="0"/>
            </a:br>
            <a:endParaRPr lang="zh-CN" altLang="en-US" dirty="0"/>
          </a:p>
        </p:txBody>
      </p:sp>
      <p:pic>
        <p:nvPicPr>
          <p:cNvPr id="4" name="内容占位符 3" descr="uranium.jpg"/>
          <p:cNvPicPr>
            <a:picLocks noGrp="1" noChangeAspect="1"/>
          </p:cNvPicPr>
          <p:nvPr>
            <p:ph idx="1"/>
          </p:nvPr>
        </p:nvPicPr>
        <p:blipFill>
          <a:blip r:embed="rId3" cstate="print"/>
          <a:stretch>
            <a:fillRect/>
          </a:stretch>
        </p:blipFill>
        <p:spPr>
          <a:xfrm>
            <a:off x="2339752" y="2060848"/>
            <a:ext cx="4536504" cy="2952328"/>
          </a:xfrm>
        </p:spPr>
      </p:pic>
    </p:spTree>
    <p:extLst>
      <p:ext uri="{BB962C8B-B14F-4D97-AF65-F5344CB8AC3E}">
        <p14:creationId xmlns:p14="http://schemas.microsoft.com/office/powerpoint/2010/main" val="32878106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274638"/>
            <a:ext cx="7467600" cy="1143000"/>
          </a:xfrm>
        </p:spPr>
        <p:txBody>
          <a:bodyPr>
            <a:normAutofit/>
          </a:bodyPr>
          <a:lstStyle/>
          <a:p>
            <a:pPr algn="ctr"/>
            <a:r>
              <a:rPr lang="en-US" altLang="zh-CN" sz="3200" dirty="0" smtClean="0"/>
              <a:t>Natural Resources Facts</a:t>
            </a:r>
            <a:endParaRPr lang="zh-CN" altLang="en-US" sz="3200" dirty="0"/>
          </a:p>
        </p:txBody>
      </p:sp>
      <p:pic>
        <p:nvPicPr>
          <p:cNvPr id="6" name="内容占位符 5" descr="2A4CHX5FO~P]0@PB4WL]A%K.jpg"/>
          <p:cNvPicPr>
            <a:picLocks noGrp="1" noChangeAspect="1"/>
          </p:cNvPicPr>
          <p:nvPr>
            <p:ph idx="1"/>
          </p:nvPr>
        </p:nvPicPr>
        <p:blipFill>
          <a:blip r:embed="rId3" cstate="print"/>
          <a:stretch>
            <a:fillRect/>
          </a:stretch>
        </p:blipFill>
        <p:spPr>
          <a:xfrm>
            <a:off x="1187624" y="1340768"/>
            <a:ext cx="6660232" cy="5388429"/>
          </a:xfrm>
        </p:spPr>
      </p:pic>
    </p:spTree>
    <p:extLst>
      <p:ext uri="{BB962C8B-B14F-4D97-AF65-F5344CB8AC3E}">
        <p14:creationId xmlns:p14="http://schemas.microsoft.com/office/powerpoint/2010/main" val="14330680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4624"/>
            <a:ext cx="8229600" cy="1143000"/>
          </a:xfrm>
        </p:spPr>
        <p:txBody>
          <a:bodyPr/>
          <a:lstStyle/>
          <a:p>
            <a:pPr algn="ctr"/>
            <a:r>
              <a:rPr lang="en-CA" dirty="0" smtClean="0"/>
              <a:t>Canadian Uranium Facts</a:t>
            </a:r>
            <a:endParaRPr lang="en-CA" dirty="0"/>
          </a:p>
        </p:txBody>
      </p:sp>
      <p:sp>
        <p:nvSpPr>
          <p:cNvPr id="3" name="Content Placeholder 2"/>
          <p:cNvSpPr>
            <a:spLocks noGrp="1"/>
          </p:cNvSpPr>
          <p:nvPr>
            <p:ph idx="1"/>
          </p:nvPr>
        </p:nvSpPr>
        <p:spPr>
          <a:xfrm>
            <a:off x="0" y="1340768"/>
            <a:ext cx="9144000" cy="5517232"/>
          </a:xfrm>
        </p:spPr>
        <p:txBody>
          <a:bodyPr>
            <a:normAutofit fontScale="85000" lnSpcReduction="20000"/>
          </a:bodyPr>
          <a:lstStyle/>
          <a:p>
            <a:r>
              <a:rPr lang="en-CA" dirty="0" smtClean="0"/>
              <a:t>Canada was the world's largest uranium producer for many years, accounting for about 22% of world output, but in 2009 was overtaken by Kazakhstan. </a:t>
            </a:r>
          </a:p>
          <a:p>
            <a:endParaRPr lang="en-CA" dirty="0" smtClean="0"/>
          </a:p>
          <a:p>
            <a:r>
              <a:rPr lang="en-CA" dirty="0" smtClean="0"/>
              <a:t>Production comes mainly from the McArthur River mine in northern Saskatchewan province, which is the largest in the world. </a:t>
            </a:r>
          </a:p>
          <a:p>
            <a:endParaRPr lang="en-CA" dirty="0" smtClean="0"/>
          </a:p>
          <a:p>
            <a:r>
              <a:rPr lang="en-CA" dirty="0" smtClean="0"/>
              <a:t>Production is expected to increase significantly from 2013 as the new Cigar Lake mine comes into operation. </a:t>
            </a:r>
          </a:p>
          <a:p>
            <a:endParaRPr lang="en-CA" dirty="0" smtClean="0"/>
          </a:p>
          <a:p>
            <a:r>
              <a:rPr lang="en-CA" dirty="0" smtClean="0"/>
              <a:t>With known uranium resources of 572,000 tonnes of U3O8 (485,000 </a:t>
            </a:r>
            <a:r>
              <a:rPr lang="en-CA" dirty="0" err="1" smtClean="0"/>
              <a:t>tU</a:t>
            </a:r>
            <a:r>
              <a:rPr lang="en-CA" dirty="0" smtClean="0"/>
              <a:t>), as well as continuing exploration, Canada will have a significant role in meeting future world demand.  </a:t>
            </a:r>
          </a:p>
          <a:p>
            <a:endParaRPr lang="en-CA" dirty="0"/>
          </a:p>
        </p:txBody>
      </p:sp>
    </p:spTree>
    <p:extLst>
      <p:ext uri="{BB962C8B-B14F-4D97-AF65-F5344CB8AC3E}">
        <p14:creationId xmlns:p14="http://schemas.microsoft.com/office/powerpoint/2010/main" val="40518757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dirty="0"/>
              <a:t>Uranium Price</a:t>
            </a:r>
          </a:p>
        </p:txBody>
      </p:sp>
      <p:sp>
        <p:nvSpPr>
          <p:cNvPr id="3" name="Content Placeholder 2"/>
          <p:cNvSpPr>
            <a:spLocks noGrp="1"/>
          </p:cNvSpPr>
          <p:nvPr>
            <p:ph idx="1"/>
          </p:nvPr>
        </p:nvSpPr>
        <p:spPr/>
        <p:txBody>
          <a:bodyPr/>
          <a:lstStyle/>
          <a:p>
            <a:pPr marL="0" indent="0">
              <a:buNone/>
            </a:pPr>
            <a:r>
              <a:rPr lang="en-CA" dirty="0"/>
              <a:t>Uranium does not trade on an open market like other commodities. Buyers and sellers negotiate contracts privately. Prices are published by independent market consultants </a:t>
            </a:r>
            <a:r>
              <a:rPr lang="en-CA" dirty="0" err="1"/>
              <a:t>Ux</a:t>
            </a:r>
            <a:r>
              <a:rPr lang="en-CA" dirty="0"/>
              <a:t> Consulting and </a:t>
            </a:r>
            <a:r>
              <a:rPr lang="en-CA" dirty="0" err="1"/>
              <a:t>TradeTech</a:t>
            </a:r>
            <a:r>
              <a:rPr lang="en-CA" dirty="0"/>
              <a:t>.</a:t>
            </a:r>
          </a:p>
        </p:txBody>
      </p:sp>
    </p:spTree>
    <p:extLst>
      <p:ext uri="{BB962C8B-B14F-4D97-AF65-F5344CB8AC3E}">
        <p14:creationId xmlns:p14="http://schemas.microsoft.com/office/powerpoint/2010/main" val="20159355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normAutofit/>
          </a:bodyPr>
          <a:lstStyle/>
          <a:p>
            <a:pPr algn="ctr"/>
            <a:r>
              <a:rPr lang="en-CA" sz="3600" dirty="0" smtClean="0"/>
              <a:t>Uranium Spot Price – 5 Year</a:t>
            </a:r>
            <a:endParaRPr lang="en-CA" sz="3600"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80728"/>
            <a:ext cx="8712968" cy="569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02621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384"/>
            <a:ext cx="8229600" cy="864096"/>
          </a:xfrm>
        </p:spPr>
        <p:txBody>
          <a:bodyPr>
            <a:normAutofit/>
          </a:bodyPr>
          <a:lstStyle/>
          <a:p>
            <a:pPr algn="ctr"/>
            <a:r>
              <a:rPr lang="en-CA" sz="3200" dirty="0" smtClean="0"/>
              <a:t>Canadian Uranium Resources</a:t>
            </a:r>
            <a:endParaRPr lang="en-CA" sz="32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92695"/>
            <a:ext cx="9144000" cy="616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37871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7467600" cy="1143000"/>
          </a:xfrm>
        </p:spPr>
        <p:txBody>
          <a:bodyPr/>
          <a:lstStyle/>
          <a:p>
            <a:pPr algn="ctr"/>
            <a:r>
              <a:rPr lang="en-US" dirty="0"/>
              <a:t>Exploration</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772816"/>
            <a:ext cx="9144000" cy="5085184"/>
          </a:xfrm>
        </p:spPr>
      </p:pic>
    </p:spTree>
    <p:extLst>
      <p:ext uri="{BB962C8B-B14F-4D97-AF65-F5344CB8AC3E}">
        <p14:creationId xmlns:p14="http://schemas.microsoft.com/office/powerpoint/2010/main" val="38565040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Mining</a:t>
            </a:r>
            <a:endParaRPr lang="en-US" dirty="0"/>
          </a:p>
        </p:txBody>
      </p:sp>
      <p:sp>
        <p:nvSpPr>
          <p:cNvPr id="3" name="Content Placeholder 2"/>
          <p:cNvSpPr>
            <a:spLocks noGrp="1"/>
          </p:cNvSpPr>
          <p:nvPr>
            <p:ph idx="1"/>
          </p:nvPr>
        </p:nvSpPr>
        <p:spPr/>
        <p:txBody>
          <a:bodyPr>
            <a:normAutofit lnSpcReduction="10000"/>
          </a:bodyPr>
          <a:lstStyle/>
          <a:p>
            <a:r>
              <a:rPr lang="en-US" sz="2400" dirty="0"/>
              <a:t>T</a:t>
            </a:r>
            <a:r>
              <a:rPr lang="en-US" sz="2400" dirty="0" smtClean="0"/>
              <a:t>echnical challenges:</a:t>
            </a:r>
          </a:p>
          <a:p>
            <a:pPr lvl="1"/>
            <a:r>
              <a:rPr lang="en-US" sz="2400" dirty="0" smtClean="0"/>
              <a:t>ground water</a:t>
            </a:r>
          </a:p>
          <a:p>
            <a:pPr lvl="1"/>
            <a:r>
              <a:rPr lang="en-US" sz="2400" dirty="0" smtClean="0"/>
              <a:t>rock </a:t>
            </a:r>
            <a:r>
              <a:rPr lang="en-US" sz="2400" dirty="0"/>
              <a:t>properties </a:t>
            </a:r>
            <a:endParaRPr lang="en-US" sz="2400" dirty="0" smtClean="0"/>
          </a:p>
          <a:p>
            <a:pPr lvl="1"/>
            <a:r>
              <a:rPr lang="en-US" sz="2400" dirty="0" smtClean="0"/>
              <a:t>radiation protection</a:t>
            </a:r>
          </a:p>
          <a:p>
            <a:r>
              <a:rPr lang="en-US" sz="2400" dirty="0" smtClean="0"/>
              <a:t>Overcome the challenges:</a:t>
            </a:r>
          </a:p>
          <a:p>
            <a:pPr marL="685800" lvl="1"/>
            <a:r>
              <a:rPr lang="en-US" sz="2400" dirty="0" smtClean="0"/>
              <a:t> </a:t>
            </a:r>
            <a:r>
              <a:rPr lang="en-US" sz="2400" dirty="0"/>
              <a:t>developing innovative ground freezing techniques and </a:t>
            </a:r>
            <a:r>
              <a:rPr lang="en-US" sz="2400" dirty="0" smtClean="0"/>
              <a:t>mechanized</a:t>
            </a:r>
            <a:endParaRPr lang="en-US" sz="2400" dirty="0"/>
          </a:p>
          <a:p>
            <a:pPr marL="685800" lvl="1"/>
            <a:r>
              <a:rPr lang="en-US" sz="2400" dirty="0" smtClean="0"/>
              <a:t>"non-entry</a:t>
            </a:r>
            <a:r>
              <a:rPr lang="en-US" sz="2400" dirty="0"/>
              <a:t>" underground-mining methods. </a:t>
            </a:r>
            <a:endParaRPr lang="en-US" sz="2400" dirty="0" smtClean="0"/>
          </a:p>
          <a:p>
            <a:r>
              <a:rPr lang="en-US" sz="2400" dirty="0" smtClean="0"/>
              <a:t>For </a:t>
            </a:r>
            <a:r>
              <a:rPr lang="en-US" sz="2400" dirty="0"/>
              <a:t>lower-grade deposits, more traditional open-pit and underground mining methods are used</a:t>
            </a:r>
            <a:r>
              <a:rPr lang="en-US" sz="2400" dirty="0" smtClean="0"/>
              <a:t>.</a:t>
            </a:r>
          </a:p>
          <a:p>
            <a:r>
              <a:rPr lang="en-US" sz="2400" dirty="0" smtClean="0"/>
              <a:t>Safety</a:t>
            </a:r>
            <a:endParaRPr lang="en-US" sz="2400" dirty="0"/>
          </a:p>
        </p:txBody>
      </p:sp>
    </p:spTree>
    <p:extLst>
      <p:ext uri="{BB962C8B-B14F-4D97-AF65-F5344CB8AC3E}">
        <p14:creationId xmlns:p14="http://schemas.microsoft.com/office/powerpoint/2010/main" val="2323874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Mining Methods</a:t>
            </a:r>
            <a:endParaRPr lang="en-CA" dirty="0"/>
          </a:p>
        </p:txBody>
      </p:sp>
      <p:sp>
        <p:nvSpPr>
          <p:cNvPr id="5" name="Content Placeholder 4"/>
          <p:cNvSpPr>
            <a:spLocks noGrp="1"/>
          </p:cNvSpPr>
          <p:nvPr>
            <p:ph idx="1"/>
          </p:nvPr>
        </p:nvSpPr>
        <p:spPr/>
        <p:txBody>
          <a:bodyPr/>
          <a:lstStyle/>
          <a:p>
            <a:pPr marL="0" indent="0">
              <a:buNone/>
            </a:pPr>
            <a:r>
              <a:rPr lang="en-CA" dirty="0"/>
              <a:t>Uranium ore is removed from the ground in one of </a:t>
            </a:r>
            <a:r>
              <a:rPr lang="en-CA" dirty="0" smtClean="0"/>
              <a:t>four </a:t>
            </a:r>
            <a:r>
              <a:rPr lang="en-CA" dirty="0"/>
              <a:t>ways depending on the characteristics of the deposit</a:t>
            </a:r>
            <a:r>
              <a:rPr lang="en-CA" dirty="0" smtClean="0"/>
              <a:t>.</a:t>
            </a:r>
          </a:p>
          <a:p>
            <a:pPr marL="0" indent="0">
              <a:buNone/>
            </a:pPr>
            <a:endParaRPr lang="en-CA" dirty="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4599" y="3501008"/>
            <a:ext cx="8961897" cy="2871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86577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Uranium Processing</a:t>
            </a:r>
          </a:p>
        </p:txBody>
      </p:sp>
      <p:sp>
        <p:nvSpPr>
          <p:cNvPr id="3" name="Content Placeholder 2"/>
          <p:cNvSpPr>
            <a:spLocks noGrp="1"/>
          </p:cNvSpPr>
          <p:nvPr>
            <p:ph idx="1"/>
          </p:nvPr>
        </p:nvSpPr>
        <p:spPr/>
        <p:txBody>
          <a:bodyPr/>
          <a:lstStyle/>
          <a:p>
            <a:r>
              <a:rPr lang="en-US" sz="4400" dirty="0"/>
              <a:t>Milling </a:t>
            </a:r>
          </a:p>
          <a:p>
            <a:r>
              <a:rPr lang="en-US" sz="4400" dirty="0" smtClean="0"/>
              <a:t>Refining</a:t>
            </a:r>
            <a:endParaRPr lang="en-US" sz="4400" dirty="0"/>
          </a:p>
          <a:p>
            <a:r>
              <a:rPr lang="en-US" sz="4400" dirty="0" smtClean="0"/>
              <a:t>Conversion</a:t>
            </a:r>
            <a:endParaRPr lang="en-US" sz="4400" dirty="0"/>
          </a:p>
          <a:p>
            <a:r>
              <a:rPr lang="en-US" sz="4400" dirty="0" smtClean="0"/>
              <a:t>Fuel </a:t>
            </a:r>
            <a:r>
              <a:rPr lang="en-US" sz="4400" dirty="0"/>
              <a:t>Fabrication</a:t>
            </a:r>
          </a:p>
          <a:p>
            <a:pPr marL="0" indent="0">
              <a:buNone/>
            </a:pPr>
            <a:endParaRPr lang="en-US" dirty="0"/>
          </a:p>
        </p:txBody>
      </p:sp>
    </p:spTree>
    <p:extLst>
      <p:ext uri="{BB962C8B-B14F-4D97-AF65-F5344CB8AC3E}">
        <p14:creationId xmlns:p14="http://schemas.microsoft.com/office/powerpoint/2010/main" val="3834981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341784"/>
            <a:ext cx="7467600" cy="1143000"/>
          </a:xfrm>
        </p:spPr>
        <p:txBody>
          <a:bodyPr>
            <a:normAutofit fontScale="90000"/>
          </a:bodyPr>
          <a:lstStyle/>
          <a:p>
            <a:pPr algn="ctr"/>
            <a:r>
              <a:rPr lang="en-CA" dirty="0" smtClean="0"/>
              <a:t>Domestic Annual Uranium Production</a:t>
            </a:r>
            <a:endParaRPr lang="en-CA"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88840"/>
            <a:ext cx="9143999" cy="4869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87000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48816" y="274638"/>
            <a:ext cx="7467600" cy="1143000"/>
          </a:xfrm>
        </p:spPr>
        <p:txBody>
          <a:bodyPr>
            <a:normAutofit/>
          </a:bodyPr>
          <a:lstStyle/>
          <a:p>
            <a:pPr algn="ctr"/>
            <a:r>
              <a:rPr lang="en-CA" dirty="0" smtClean="0"/>
              <a:t>Canadian Uranium Exports</a:t>
            </a:r>
            <a:endParaRPr lang="en-CA"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420888"/>
            <a:ext cx="9142744" cy="24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9802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99592" y="485800"/>
            <a:ext cx="7467600" cy="1143000"/>
          </a:xfrm>
        </p:spPr>
        <p:txBody>
          <a:bodyPr>
            <a:noAutofit/>
          </a:bodyPr>
          <a:lstStyle/>
          <a:p>
            <a:pPr algn="ctr"/>
            <a:r>
              <a:rPr lang="en-CA" altLang="zh-CN" sz="3200" dirty="0" smtClean="0"/>
              <a:t/>
            </a:r>
            <a:br>
              <a:rPr lang="en-CA" altLang="zh-CN" sz="3200" dirty="0" smtClean="0"/>
            </a:br>
            <a:r>
              <a:rPr lang="en-CA" altLang="zh-CN" sz="3200" dirty="0" smtClean="0"/>
              <a:t>Global Leader for Exploration Budgets in 2010</a:t>
            </a:r>
            <a:br>
              <a:rPr lang="en-CA" altLang="zh-CN" sz="3200" dirty="0" smtClean="0"/>
            </a:br>
            <a:endParaRPr lang="zh-CN" altLang="en-US" sz="3200"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0" y="1844825"/>
            <a:ext cx="9144000" cy="5013176"/>
          </a:xfrm>
          <a:prstGeom prst="rect">
            <a:avLst/>
          </a:prstGeom>
          <a:noFill/>
          <a:ln w="9525">
            <a:noFill/>
            <a:miter lim="800000"/>
            <a:headEnd/>
            <a:tailEnd/>
          </a:ln>
        </p:spPr>
      </p:pic>
    </p:spTree>
    <p:extLst>
      <p:ext uri="{BB962C8B-B14F-4D97-AF65-F5344CB8AC3E}">
        <p14:creationId xmlns:p14="http://schemas.microsoft.com/office/powerpoint/2010/main" val="11069842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normAutofit fontScale="90000"/>
          </a:bodyPr>
          <a:lstStyle/>
          <a:p>
            <a:pPr algn="ctr"/>
            <a:r>
              <a:rPr lang="en-CA" dirty="0" smtClean="0"/>
              <a:t>The Largest-Producing Uranium </a:t>
            </a:r>
            <a:r>
              <a:rPr lang="en-CA" dirty="0"/>
              <a:t>M</a:t>
            </a:r>
            <a:r>
              <a:rPr lang="en-CA" dirty="0" smtClean="0"/>
              <a:t>ines in 2011</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496" y="2060848"/>
            <a:ext cx="9081061" cy="3888432"/>
          </a:xfrm>
        </p:spPr>
      </p:pic>
    </p:spTree>
    <p:extLst>
      <p:ext uri="{BB962C8B-B14F-4D97-AF65-F5344CB8AC3E}">
        <p14:creationId xmlns:p14="http://schemas.microsoft.com/office/powerpoint/2010/main" val="21464275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6808" y="341784"/>
            <a:ext cx="7467600" cy="1143000"/>
          </a:xfrm>
        </p:spPr>
        <p:txBody>
          <a:bodyPr>
            <a:normAutofit fontScale="90000"/>
          </a:bodyPr>
          <a:lstStyle/>
          <a:p>
            <a:pPr algn="ctr"/>
            <a:r>
              <a:rPr lang="en-CA" altLang="zh-CN" dirty="0" smtClean="0"/>
              <a:t/>
            </a:r>
            <a:br>
              <a:rPr lang="en-CA" altLang="zh-CN" dirty="0" smtClean="0"/>
            </a:br>
            <a:r>
              <a:rPr lang="en-CA" altLang="zh-CN" sz="4900" dirty="0" smtClean="0"/>
              <a:t>Zinc</a:t>
            </a:r>
            <a:r>
              <a:rPr lang="en-CA" altLang="zh-CN" dirty="0" smtClean="0"/>
              <a:t/>
            </a:r>
            <a:br>
              <a:rPr lang="en-CA" altLang="zh-CN" dirty="0" smtClean="0"/>
            </a:br>
            <a:endParaRPr lang="zh-CN" altLang="en-US" dirty="0"/>
          </a:p>
        </p:txBody>
      </p:sp>
      <p:pic>
        <p:nvPicPr>
          <p:cNvPr id="4" name="内容占位符 3" descr="zinc_raw_350_50762f0955a04.jpg"/>
          <p:cNvPicPr>
            <a:picLocks noGrp="1" noChangeAspect="1"/>
          </p:cNvPicPr>
          <p:nvPr>
            <p:ph idx="1"/>
          </p:nvPr>
        </p:nvPicPr>
        <p:blipFill>
          <a:blip r:embed="rId2" cstate="print"/>
          <a:stretch>
            <a:fillRect/>
          </a:stretch>
        </p:blipFill>
        <p:spPr>
          <a:xfrm>
            <a:off x="2349500" y="2212181"/>
            <a:ext cx="4445000" cy="3302000"/>
          </a:xfrm>
        </p:spPr>
      </p:pic>
    </p:spTree>
    <p:extLst>
      <p:ext uri="{BB962C8B-B14F-4D97-AF65-F5344CB8AC3E}">
        <p14:creationId xmlns:p14="http://schemas.microsoft.com/office/powerpoint/2010/main" val="19285391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Zinc Facts</a:t>
            </a:r>
            <a:endParaRPr lang="en-US" dirty="0"/>
          </a:p>
        </p:txBody>
      </p:sp>
      <p:sp>
        <p:nvSpPr>
          <p:cNvPr id="3" name="Content Placeholder 2"/>
          <p:cNvSpPr>
            <a:spLocks noGrp="1"/>
          </p:cNvSpPr>
          <p:nvPr>
            <p:ph idx="1"/>
          </p:nvPr>
        </p:nvSpPr>
        <p:spPr/>
        <p:txBody>
          <a:bodyPr>
            <a:normAutofit lnSpcReduction="10000"/>
          </a:bodyPr>
          <a:lstStyle/>
          <a:p>
            <a:pPr fontAlgn="auto">
              <a:spcAft>
                <a:spcPts val="0"/>
              </a:spcAft>
              <a:defRPr/>
            </a:pPr>
            <a:r>
              <a:rPr lang="en-CA" sz="2400" dirty="0"/>
              <a:t>The element is normally found in association with other base metals such as copper and lead in ores</a:t>
            </a:r>
          </a:p>
          <a:p>
            <a:pPr fontAlgn="auto">
              <a:spcAft>
                <a:spcPts val="0"/>
              </a:spcAft>
              <a:defRPr/>
            </a:pPr>
            <a:r>
              <a:rPr lang="en-CA" sz="2400" dirty="0"/>
              <a:t>Identified world zinc resources total about 1.9 billion tonnes</a:t>
            </a:r>
          </a:p>
          <a:p>
            <a:pPr fontAlgn="auto">
              <a:spcAft>
                <a:spcPts val="0"/>
              </a:spcAft>
              <a:defRPr/>
            </a:pPr>
            <a:r>
              <a:rPr lang="en-CA" sz="2400" dirty="0"/>
              <a:t>Total reserve base of 500 million tonnes has been identified</a:t>
            </a:r>
          </a:p>
          <a:p>
            <a:pPr fontAlgn="auto">
              <a:spcAft>
                <a:spcPts val="0"/>
              </a:spcAft>
              <a:defRPr/>
            </a:pPr>
            <a:r>
              <a:rPr lang="en-CA" sz="2400" dirty="0" smtClean="0"/>
              <a:t>At </a:t>
            </a:r>
            <a:r>
              <a:rPr lang="en-CA" sz="2400" dirty="0"/>
              <a:t>the current rate of consumption, these reserves are estimated to be depleted sometime between 2027 and 2055</a:t>
            </a:r>
          </a:p>
          <a:p>
            <a:pPr fontAlgn="auto">
              <a:spcAft>
                <a:spcPts val="0"/>
              </a:spcAft>
              <a:defRPr/>
            </a:pPr>
            <a:r>
              <a:rPr lang="en-CA" sz="2400" dirty="0"/>
              <a:t>Commercially pure zinc is known as Special High Grade, often abbreviated SHG, and is 99.995% pure</a:t>
            </a:r>
          </a:p>
          <a:p>
            <a:pPr marL="0" indent="0">
              <a:buNone/>
            </a:pPr>
            <a:endParaRPr lang="en-US" sz="2400" dirty="0"/>
          </a:p>
        </p:txBody>
      </p:sp>
    </p:spTree>
    <p:extLst>
      <p:ext uri="{BB962C8B-B14F-4D97-AF65-F5344CB8AC3E}">
        <p14:creationId xmlns:p14="http://schemas.microsoft.com/office/powerpoint/2010/main" val="38449739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Zinc Uses</a:t>
            </a:r>
            <a:endParaRPr lang="en-US" dirty="0"/>
          </a:p>
        </p:txBody>
      </p:sp>
      <p:sp>
        <p:nvSpPr>
          <p:cNvPr id="3" name="Content Placeholder 2"/>
          <p:cNvSpPr>
            <a:spLocks noGrp="1"/>
          </p:cNvSpPr>
          <p:nvPr>
            <p:ph idx="1"/>
          </p:nvPr>
        </p:nvSpPr>
        <p:spPr/>
        <p:txBody>
          <a:bodyPr>
            <a:normAutofit lnSpcReduction="10000"/>
          </a:bodyPr>
          <a:lstStyle/>
          <a:p>
            <a:r>
              <a:rPr lang="en-CA" dirty="0"/>
              <a:t>Brass, which is an alloy of copper and zinc, has been used since at least the 10th century BC</a:t>
            </a:r>
          </a:p>
          <a:p>
            <a:r>
              <a:rPr lang="en-CA" dirty="0"/>
              <a:t>Applications of zinc include:</a:t>
            </a:r>
          </a:p>
          <a:p>
            <a:pPr lvl="2"/>
            <a:r>
              <a:rPr lang="en-CA" dirty="0"/>
              <a:t>Galvanizing (59%) </a:t>
            </a:r>
          </a:p>
          <a:p>
            <a:pPr lvl="2"/>
            <a:r>
              <a:rPr lang="en-CA" dirty="0"/>
              <a:t>Die-casting (16%) </a:t>
            </a:r>
          </a:p>
          <a:p>
            <a:pPr lvl="2"/>
            <a:r>
              <a:rPr lang="en-CA" dirty="0"/>
              <a:t>Brass and bronze(10%) </a:t>
            </a:r>
          </a:p>
          <a:p>
            <a:pPr lvl="2"/>
            <a:r>
              <a:rPr lang="en-CA" dirty="0"/>
              <a:t>Rolled zinc (6.5%) </a:t>
            </a:r>
          </a:p>
          <a:p>
            <a:pPr lvl="2"/>
            <a:r>
              <a:rPr lang="en-CA" dirty="0"/>
              <a:t>Chemicals (6.0%) </a:t>
            </a:r>
          </a:p>
          <a:p>
            <a:pPr lvl="2"/>
            <a:r>
              <a:rPr lang="en-CA" dirty="0"/>
              <a:t>Miscellaneous (2.5%)</a:t>
            </a:r>
          </a:p>
          <a:p>
            <a:pPr marL="0" indent="0">
              <a:buNone/>
            </a:pPr>
            <a:endParaRPr lang="en-US" dirty="0"/>
          </a:p>
        </p:txBody>
      </p:sp>
    </p:spTree>
    <p:extLst>
      <p:ext uri="{BB962C8B-B14F-4D97-AF65-F5344CB8AC3E}">
        <p14:creationId xmlns:p14="http://schemas.microsoft.com/office/powerpoint/2010/main" val="18285110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CA"/>
          </a:p>
        </p:txBody>
      </p:sp>
      <p:pic>
        <p:nvPicPr>
          <p:cNvPr id="4" name="内容占位符 3" descr="Capture.PNG"/>
          <p:cNvPicPr>
            <a:picLocks noGrp="1" noChangeAspect="1"/>
          </p:cNvPicPr>
          <p:nvPr>
            <p:ph idx="1"/>
          </p:nvPr>
        </p:nvPicPr>
        <p:blipFill>
          <a:blip r:embed="rId2" cstate="print"/>
          <a:stretch>
            <a:fillRect/>
          </a:stretch>
        </p:blipFill>
        <p:spPr>
          <a:xfrm>
            <a:off x="-1" y="648072"/>
            <a:ext cx="9144001" cy="4673600"/>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lstStyle/>
          <a:p>
            <a:pPr algn="ctr"/>
            <a:r>
              <a:rPr lang="en-US" dirty="0" smtClean="0"/>
              <a:t>Zinc Spot Price</a:t>
            </a:r>
            <a:endParaRPr lang="en-US" dirty="0"/>
          </a:p>
        </p:txBody>
      </p:sp>
      <p:sp>
        <p:nvSpPr>
          <p:cNvPr id="5" name="TextBox 4"/>
          <p:cNvSpPr txBox="1"/>
          <p:nvPr/>
        </p:nvSpPr>
        <p:spPr>
          <a:xfrm>
            <a:off x="755576" y="3068960"/>
            <a:ext cx="3168352" cy="646331"/>
          </a:xfrm>
          <a:prstGeom prst="rect">
            <a:avLst/>
          </a:prstGeom>
          <a:noFill/>
        </p:spPr>
        <p:txBody>
          <a:bodyPr wrap="square" rtlCol="0">
            <a:spAutoFit/>
          </a:bodyPr>
          <a:lstStyle/>
          <a:p>
            <a:endParaRPr lang="en-US" dirty="0" smtClean="0"/>
          </a:p>
          <a:p>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700808"/>
            <a:ext cx="9144000" cy="5157192"/>
          </a:xfrm>
        </p:spPr>
      </p:pic>
    </p:spTree>
    <p:extLst>
      <p:ext uri="{BB962C8B-B14F-4D97-AF65-F5344CB8AC3E}">
        <p14:creationId xmlns:p14="http://schemas.microsoft.com/office/powerpoint/2010/main" val="6070109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CA"/>
          </a:p>
        </p:txBody>
      </p:sp>
      <p:pic>
        <p:nvPicPr>
          <p:cNvPr id="4" name="内容占位符 3" descr="Capture.PN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Zinc Reserves</a:t>
            </a:r>
            <a:endParaRPr lang="zh-CN" altLang="en-US" dirty="0"/>
          </a:p>
        </p:txBody>
      </p:sp>
      <p:sp>
        <p:nvSpPr>
          <p:cNvPr id="3" name="内容占位符 2"/>
          <p:cNvSpPr>
            <a:spLocks noGrp="1"/>
          </p:cNvSpPr>
          <p:nvPr>
            <p:ph idx="1"/>
          </p:nvPr>
        </p:nvSpPr>
        <p:spPr/>
        <p:txBody>
          <a:bodyPr>
            <a:normAutofit fontScale="92500"/>
          </a:bodyPr>
          <a:lstStyle/>
          <a:p>
            <a:r>
              <a:rPr lang="en-US" altLang="zh-CN" sz="2400" dirty="0" smtClean="0"/>
              <a:t>During 2010, Canadian reserves of zinc declined by about 117 000 t (3%) to a year-end total of approximately 4.13 million </a:t>
            </a:r>
            <a:r>
              <a:rPr lang="en-US" altLang="zh-CN" sz="2400" dirty="0" err="1" smtClean="0"/>
              <a:t>tonnes</a:t>
            </a:r>
            <a:r>
              <a:rPr lang="en-US" altLang="zh-CN" sz="2400" dirty="0" smtClean="0"/>
              <a:t> (Mt). </a:t>
            </a:r>
          </a:p>
          <a:p>
            <a:r>
              <a:rPr lang="en-US" altLang="zh-CN" sz="2400" dirty="0" smtClean="0"/>
              <a:t>The greatest reduction in zinc reserves was recorded at:</a:t>
            </a:r>
          </a:p>
          <a:p>
            <a:pPr lvl="1"/>
            <a:r>
              <a:rPr lang="en-US" altLang="zh-CN" sz="2400" dirty="0" smtClean="0"/>
              <a:t>the Kidd Creek mine in Timmins, Ontario (134 000 t)</a:t>
            </a:r>
          </a:p>
          <a:p>
            <a:pPr lvl="1"/>
            <a:r>
              <a:rPr lang="en-US" altLang="zh-CN" sz="2400" dirty="0" smtClean="0"/>
              <a:t>the </a:t>
            </a:r>
            <a:r>
              <a:rPr lang="en-US" altLang="zh-CN" sz="2400" dirty="0" err="1" smtClean="0"/>
              <a:t>LaRonde</a:t>
            </a:r>
            <a:r>
              <a:rPr lang="en-US" altLang="zh-CN" sz="2400" dirty="0" smtClean="0"/>
              <a:t> mine in Quebec (98 000 t) </a:t>
            </a:r>
            <a:endParaRPr lang="en-US" altLang="zh-CN" sz="2400" dirty="0"/>
          </a:p>
          <a:p>
            <a:pPr lvl="1"/>
            <a:r>
              <a:rPr lang="en-US" altLang="zh-CN" sz="2400" dirty="0" smtClean="0"/>
              <a:t>the Brunswick No. 12 mine in New Brunswick (78 000 t)</a:t>
            </a:r>
          </a:p>
          <a:p>
            <a:r>
              <a:rPr lang="en-US" altLang="zh-CN" sz="2400" dirty="0" smtClean="0"/>
              <a:t>The only addition to zinc reserves (362 000 t) occurred at the new </a:t>
            </a:r>
            <a:r>
              <a:rPr lang="en-US" altLang="zh-CN" sz="2400" dirty="0" err="1" smtClean="0"/>
              <a:t>Bracemac</a:t>
            </a:r>
            <a:r>
              <a:rPr lang="en-US" altLang="zh-CN" sz="2400" dirty="0" smtClean="0"/>
              <a:t>-MacLeod mine in Mattagami, Quebec.</a:t>
            </a:r>
            <a:endParaRPr lang="zh-CN" altLang="en-US" sz="2400" dirty="0"/>
          </a:p>
        </p:txBody>
      </p:sp>
    </p:spTree>
    <p:extLst>
      <p:ext uri="{BB962C8B-B14F-4D97-AF65-F5344CB8AC3E}">
        <p14:creationId xmlns:p14="http://schemas.microsoft.com/office/powerpoint/2010/main" val="39272917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8816" y="274638"/>
            <a:ext cx="7467600" cy="1143000"/>
          </a:xfrm>
        </p:spPr>
        <p:txBody>
          <a:bodyPr/>
          <a:lstStyle/>
          <a:p>
            <a:pPr algn="ctr"/>
            <a:r>
              <a:rPr lang="en-CA" altLang="zh-CN" dirty="0" smtClean="0"/>
              <a:t>Gold</a:t>
            </a:r>
            <a:endParaRPr lang="zh-CN" altLang="en-US" dirty="0"/>
          </a:p>
        </p:txBody>
      </p:sp>
      <p:pic>
        <p:nvPicPr>
          <p:cNvPr id="4" name="内容占位符 3" descr="octagonal_gold.jpg"/>
          <p:cNvPicPr>
            <a:picLocks noGrp="1" noChangeAspect="1"/>
          </p:cNvPicPr>
          <p:nvPr>
            <p:ph idx="1"/>
          </p:nvPr>
        </p:nvPicPr>
        <p:blipFill>
          <a:blip r:embed="rId2" cstate="print"/>
          <a:stretch>
            <a:fillRect/>
          </a:stretch>
        </p:blipFill>
        <p:spPr>
          <a:xfrm>
            <a:off x="1907704" y="1988840"/>
            <a:ext cx="5112568" cy="3240360"/>
          </a:xfrm>
        </p:spPr>
      </p:pic>
    </p:spTree>
    <p:extLst>
      <p:ext uri="{BB962C8B-B14F-4D97-AF65-F5344CB8AC3E}">
        <p14:creationId xmlns:p14="http://schemas.microsoft.com/office/powerpoint/2010/main" val="29447662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 Facts</a:t>
            </a:r>
            <a:endParaRPr lang="en-US" dirty="0"/>
          </a:p>
        </p:txBody>
      </p:sp>
      <p:sp>
        <p:nvSpPr>
          <p:cNvPr id="3" name="Content Placeholder 2"/>
          <p:cNvSpPr>
            <a:spLocks noGrp="1"/>
          </p:cNvSpPr>
          <p:nvPr>
            <p:ph idx="1"/>
          </p:nvPr>
        </p:nvSpPr>
        <p:spPr/>
        <p:txBody>
          <a:bodyPr/>
          <a:lstStyle/>
          <a:p>
            <a:r>
              <a:rPr lang="en-CA" dirty="0"/>
              <a:t>The native metal occurs as nuggets or grains in rocks, in veins and in alluvial deposits</a:t>
            </a:r>
          </a:p>
          <a:p>
            <a:r>
              <a:rPr lang="en-CA" dirty="0"/>
              <a:t>It is mined in shafts or historically by panning through silt</a:t>
            </a:r>
          </a:p>
          <a:p>
            <a:r>
              <a:rPr lang="en-CA" dirty="0"/>
              <a:t>It is chemically stable and conducts electricity</a:t>
            </a:r>
          </a:p>
          <a:p>
            <a:pPr marL="0" indent="0">
              <a:buNone/>
            </a:pPr>
            <a:endParaRPr lang="en-US" dirty="0"/>
          </a:p>
        </p:txBody>
      </p:sp>
    </p:spTree>
    <p:extLst>
      <p:ext uri="{BB962C8B-B14F-4D97-AF65-F5344CB8AC3E}">
        <p14:creationId xmlns:p14="http://schemas.microsoft.com/office/powerpoint/2010/main" val="8980617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274638"/>
            <a:ext cx="7467600" cy="1143000"/>
          </a:xfrm>
        </p:spPr>
        <p:txBody>
          <a:bodyPr>
            <a:noAutofit/>
          </a:bodyPr>
          <a:lstStyle/>
          <a:p>
            <a:pPr algn="ctr"/>
            <a:r>
              <a:rPr lang="en-US" altLang="zh-CN" sz="2800" dirty="0" smtClean="0"/>
              <a:t>Production Decisions Added to Canadian Reserve Totals as of December 31, 2010</a:t>
            </a:r>
            <a:endParaRPr lang="zh-CN" altLang="en-US" sz="2800" dirty="0"/>
          </a:p>
        </p:txBody>
      </p:sp>
      <p:pic>
        <p:nvPicPr>
          <p:cNvPr id="4" name="内容占位符 3" descr="未命名.jpg"/>
          <p:cNvPicPr>
            <a:picLocks noGrp="1" noChangeAspect="1"/>
          </p:cNvPicPr>
          <p:nvPr>
            <p:ph idx="1"/>
          </p:nvPr>
        </p:nvPicPr>
        <p:blipFill>
          <a:blip r:embed="rId2" cstate="print"/>
          <a:stretch>
            <a:fillRect/>
          </a:stretch>
        </p:blipFill>
        <p:spPr>
          <a:xfrm>
            <a:off x="0" y="1700808"/>
            <a:ext cx="9144000" cy="5157192"/>
          </a:xfrm>
        </p:spPr>
      </p:pic>
    </p:spTree>
    <p:extLst>
      <p:ext uri="{BB962C8B-B14F-4D97-AF65-F5344CB8AC3E}">
        <p14:creationId xmlns:p14="http://schemas.microsoft.com/office/powerpoint/2010/main" val="12055192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 Reserves</a:t>
            </a:r>
            <a:endParaRPr lang="en-US" dirty="0"/>
          </a:p>
        </p:txBody>
      </p:sp>
      <p:sp>
        <p:nvSpPr>
          <p:cNvPr id="3" name="Content Placeholder 2"/>
          <p:cNvSpPr>
            <a:spLocks noGrp="1"/>
          </p:cNvSpPr>
          <p:nvPr>
            <p:ph idx="1"/>
          </p:nvPr>
        </p:nvSpPr>
        <p:spPr/>
        <p:txBody>
          <a:bodyPr>
            <a:normAutofit lnSpcReduction="10000"/>
          </a:bodyPr>
          <a:lstStyle/>
          <a:p>
            <a:r>
              <a:rPr lang="en-US" altLang="zh-CN" sz="2400" dirty="0" smtClean="0"/>
              <a:t>1473 </a:t>
            </a:r>
            <a:r>
              <a:rPr lang="en-US" altLang="zh-CN" sz="2400" dirty="0" err="1"/>
              <a:t>tonnes</a:t>
            </a:r>
            <a:r>
              <a:rPr lang="en-US" altLang="zh-CN" sz="2400" dirty="0"/>
              <a:t> (t) of gold contained in Canadian mine reserves in December </a:t>
            </a:r>
            <a:r>
              <a:rPr lang="en-US" altLang="zh-CN" sz="2400" dirty="0" smtClean="0"/>
              <a:t>2010</a:t>
            </a:r>
          </a:p>
          <a:p>
            <a:r>
              <a:rPr lang="en-US" altLang="zh-CN" sz="2400" dirty="0"/>
              <a:t>I</a:t>
            </a:r>
            <a:r>
              <a:rPr lang="en-US" altLang="zh-CN" sz="2400" dirty="0" smtClean="0"/>
              <a:t>ncrease </a:t>
            </a:r>
            <a:r>
              <a:rPr lang="en-US" altLang="zh-CN" sz="2400" dirty="0"/>
              <a:t>of 60% (555 t) compared to December </a:t>
            </a:r>
            <a:r>
              <a:rPr lang="en-US" altLang="zh-CN" sz="2400" dirty="0" smtClean="0"/>
              <a:t>2009.</a:t>
            </a:r>
          </a:p>
          <a:p>
            <a:r>
              <a:rPr lang="en-US" altLang="zh-CN" sz="2400" dirty="0" smtClean="0"/>
              <a:t>The </a:t>
            </a:r>
            <a:r>
              <a:rPr lang="en-US" altLang="zh-CN" sz="2400" dirty="0"/>
              <a:t>largest addition to gold reserves came </a:t>
            </a:r>
            <a:r>
              <a:rPr lang="en-US" altLang="zh-CN" sz="2400" dirty="0" smtClean="0"/>
              <a:t>from:</a:t>
            </a:r>
          </a:p>
          <a:p>
            <a:pPr lvl="1"/>
            <a:r>
              <a:rPr lang="en-US" altLang="zh-CN" sz="2400" dirty="0" smtClean="0"/>
              <a:t> </a:t>
            </a:r>
            <a:r>
              <a:rPr lang="en-US" altLang="zh-CN" sz="2400" dirty="0"/>
              <a:t>the new Canadian </a:t>
            </a:r>
            <a:r>
              <a:rPr lang="en-US" altLang="zh-CN" sz="2400" dirty="0" err="1"/>
              <a:t>Malartic</a:t>
            </a:r>
            <a:r>
              <a:rPr lang="en-US" altLang="zh-CN" sz="2400" dirty="0"/>
              <a:t> mine in Val-d’Or, Quebec, which added 278 </a:t>
            </a:r>
            <a:r>
              <a:rPr lang="en-US" altLang="zh-CN" sz="2400" dirty="0" smtClean="0"/>
              <a:t>t</a:t>
            </a:r>
          </a:p>
          <a:p>
            <a:pPr lvl="1"/>
            <a:r>
              <a:rPr lang="en-US" altLang="zh-CN" sz="2400" dirty="0" smtClean="0"/>
              <a:t>the </a:t>
            </a:r>
            <a:r>
              <a:rPr lang="en-US" altLang="zh-CN" sz="2400" dirty="0"/>
              <a:t>soon-to-be-re-opened Young-Davidson mine in </a:t>
            </a:r>
            <a:r>
              <a:rPr lang="en-US" altLang="zh-CN" sz="2400" dirty="0" err="1"/>
              <a:t>Matachewan</a:t>
            </a:r>
            <a:r>
              <a:rPr lang="en-US" altLang="zh-CN" sz="2400" dirty="0"/>
              <a:t>, </a:t>
            </a:r>
            <a:r>
              <a:rPr lang="en-US" altLang="zh-CN" sz="2400" dirty="0" smtClean="0"/>
              <a:t>Ontario</a:t>
            </a:r>
          </a:p>
          <a:p>
            <a:pPr lvl="1"/>
            <a:r>
              <a:rPr lang="en-US" altLang="zh-CN" sz="2400" dirty="0" smtClean="0"/>
              <a:t>the </a:t>
            </a:r>
            <a:r>
              <a:rPr lang="en-US" altLang="zh-CN" sz="2400" dirty="0"/>
              <a:t>New Afton mine in British </a:t>
            </a:r>
            <a:r>
              <a:rPr lang="en-US" altLang="zh-CN" sz="2400" dirty="0" smtClean="0"/>
              <a:t>Columbia</a:t>
            </a:r>
          </a:p>
          <a:p>
            <a:pPr lvl="1"/>
            <a:r>
              <a:rPr lang="en-US" altLang="zh-CN" sz="2400" dirty="0" smtClean="0"/>
              <a:t>the </a:t>
            </a:r>
            <a:r>
              <a:rPr lang="en-US" altLang="zh-CN" sz="2400" dirty="0"/>
              <a:t>recently opened Timmins mine in Ontario with 88 t, 33 t, and 27 t, </a:t>
            </a:r>
            <a:r>
              <a:rPr lang="en-US" altLang="zh-CN" sz="2400" dirty="0" smtClean="0"/>
              <a:t>respectively </a:t>
            </a:r>
          </a:p>
        </p:txBody>
      </p:sp>
    </p:spTree>
    <p:extLst>
      <p:ext uri="{BB962C8B-B14F-4D97-AF65-F5344CB8AC3E}">
        <p14:creationId xmlns:p14="http://schemas.microsoft.com/office/powerpoint/2010/main" val="15268917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 Uses</a:t>
            </a:r>
            <a:endParaRPr lang="en-US" dirty="0"/>
          </a:p>
        </p:txBody>
      </p:sp>
      <p:sp>
        <p:nvSpPr>
          <p:cNvPr id="3" name="Content Placeholder 2"/>
          <p:cNvSpPr>
            <a:spLocks noGrp="1"/>
          </p:cNvSpPr>
          <p:nvPr>
            <p:ph idx="1"/>
          </p:nvPr>
        </p:nvSpPr>
        <p:spPr/>
        <p:txBody>
          <a:bodyPr/>
          <a:lstStyle/>
          <a:p>
            <a:r>
              <a:rPr lang="en-CA" dirty="0"/>
              <a:t>Gold is used to make jewellery and other art items- 50%</a:t>
            </a:r>
          </a:p>
          <a:p>
            <a:r>
              <a:rPr lang="en-CA" dirty="0"/>
              <a:t>Electronic applications represent a significant amount of the United States’ annual gold consumption- 10%</a:t>
            </a:r>
          </a:p>
          <a:p>
            <a:r>
              <a:rPr lang="en-CA" dirty="0"/>
              <a:t>Dentistry and a variety of other applications. </a:t>
            </a:r>
          </a:p>
          <a:p>
            <a:r>
              <a:rPr lang="en-CA" dirty="0"/>
              <a:t>Held in reserves- 40%</a:t>
            </a:r>
          </a:p>
          <a:p>
            <a:pPr marL="0" indent="0">
              <a:buNone/>
            </a:pPr>
            <a:endParaRPr lang="en-US" dirty="0"/>
          </a:p>
        </p:txBody>
      </p:sp>
    </p:spTree>
    <p:extLst>
      <p:ext uri="{BB962C8B-B14F-4D97-AF65-F5344CB8AC3E}">
        <p14:creationId xmlns:p14="http://schemas.microsoft.com/office/powerpoint/2010/main" val="3008758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7467600" cy="1143000"/>
          </a:xfrm>
        </p:spPr>
        <p:txBody>
          <a:bodyPr/>
          <a:lstStyle/>
          <a:p>
            <a:pPr algn="ctr"/>
            <a:r>
              <a:rPr lang="en-US" dirty="0" smtClean="0"/>
              <a:t>Gold Spot Price</a:t>
            </a:r>
            <a:endParaRPr lang="en-US" dirty="0"/>
          </a:p>
        </p:txBody>
      </p:sp>
      <p:pic>
        <p:nvPicPr>
          <p:cNvPr id="1027" name="Picture 3" descr="C:\Users\Haishan\AppData\Local\Temp\WGC-Gold-price-1.png"/>
          <p:cNvPicPr>
            <a:picLocks noGrp="1" noChangeAspect="1" noChangeArrowheads="1"/>
          </p:cNvPicPr>
          <p:nvPr>
            <p:ph idx="1"/>
          </p:nvPr>
        </p:nvPicPr>
        <p:blipFill>
          <a:blip r:embed="rId2" cstate="print"/>
          <a:srcRect/>
          <a:stretch>
            <a:fillRect/>
          </a:stretch>
        </p:blipFill>
        <p:spPr bwMode="auto">
          <a:xfrm>
            <a:off x="0" y="1556792"/>
            <a:ext cx="9144000" cy="5301208"/>
          </a:xfrm>
          <a:prstGeom prst="rect">
            <a:avLst/>
          </a:prstGeom>
          <a:noFill/>
        </p:spPr>
      </p:pic>
    </p:spTree>
    <p:extLst>
      <p:ext uri="{BB962C8B-B14F-4D97-AF65-F5344CB8AC3E}">
        <p14:creationId xmlns:p14="http://schemas.microsoft.com/office/powerpoint/2010/main" val="1479101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lstStyle/>
          <a:p>
            <a:pPr algn="ctr"/>
            <a:r>
              <a:rPr lang="en-US" dirty="0" smtClean="0"/>
              <a:t>Factors Effect Gold Price</a:t>
            </a:r>
            <a:endParaRPr lang="en-US" dirty="0"/>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560597"/>
            <a:ext cx="9144000" cy="529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0" y="1556792"/>
            <a:ext cx="2627784" cy="6480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n>
                <a:solidFill>
                  <a:schemeClr val="tx1"/>
                </a:solidFill>
              </a:ln>
              <a:solidFill>
                <a:schemeClr val="tx1"/>
              </a:solidFill>
            </a:endParaRPr>
          </a:p>
        </p:txBody>
      </p:sp>
    </p:spTree>
    <p:extLst>
      <p:ext uri="{BB962C8B-B14F-4D97-AF65-F5344CB8AC3E}">
        <p14:creationId xmlns:p14="http://schemas.microsoft.com/office/powerpoint/2010/main" val="14850868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lstStyle/>
          <a:p>
            <a:pPr algn="ctr"/>
            <a:r>
              <a:rPr lang="en-US" dirty="0" smtClean="0"/>
              <a:t>Gold Production</a:t>
            </a:r>
            <a:endParaRPr lang="en-US" dirty="0"/>
          </a:p>
        </p:txBody>
      </p:sp>
      <p:pic>
        <p:nvPicPr>
          <p:cNvPr id="5" name="Content Placeholder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051720" y="1364326"/>
            <a:ext cx="5040560" cy="5305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01285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31382140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CA" dirty="0" smtClean="0"/>
              <a:t>Gold Demand</a:t>
            </a:r>
            <a:endParaRPr lang="en-CA" dirty="0"/>
          </a:p>
        </p:txBody>
      </p:sp>
      <p:pic>
        <p:nvPicPr>
          <p:cNvPr id="4" name="内容占位符 3" descr="Demand_and_supply.gif"/>
          <p:cNvPicPr>
            <a:picLocks noGrp="1" noChangeAspect="1"/>
          </p:cNvPicPr>
          <p:nvPr>
            <p:ph idx="1"/>
          </p:nvPr>
        </p:nvPicPr>
        <p:blipFill>
          <a:blip r:embed="rId2" cstate="print"/>
          <a:stretch>
            <a:fillRect/>
          </a:stretch>
        </p:blipFill>
        <p:spPr>
          <a:xfrm>
            <a:off x="0" y="1268760"/>
            <a:ext cx="9144000" cy="5589240"/>
          </a:xfr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1219200"/>
          </a:xfrm>
        </p:spPr>
        <p:txBody>
          <a:bodyPr/>
          <a:lstStyle/>
          <a:p>
            <a:pPr fontAlgn="auto">
              <a:spcAft>
                <a:spcPts val="0"/>
              </a:spcAft>
              <a:defRPr/>
            </a:pPr>
            <a:r>
              <a:rPr lang="en-US" dirty="0" smtClean="0"/>
              <a:t>GOLDCORP</a:t>
            </a:r>
            <a:endParaRPr lang="en-US" dirty="0"/>
          </a:p>
        </p:txBody>
      </p:sp>
      <p:pic>
        <p:nvPicPr>
          <p:cNvPr id="74754" name="Picture 2" descr="http://tadhfoundation.com/resources/assets/images/Goldcorp_Porcupine_Gold_Mines_Logo_2011.JPG"/>
          <p:cNvPicPr>
            <a:picLocks noChangeAspect="1" noChangeArrowheads="1"/>
          </p:cNvPicPr>
          <p:nvPr/>
        </p:nvPicPr>
        <p:blipFill>
          <a:blip r:embed="rId3"/>
          <a:srcRect/>
          <a:stretch>
            <a:fillRect/>
          </a:stretch>
        </p:blipFill>
        <p:spPr bwMode="auto">
          <a:xfrm>
            <a:off x="142844" y="2016481"/>
            <a:ext cx="8858312" cy="2555527"/>
          </a:xfrm>
          <a:prstGeom prst="rect">
            <a:avLst/>
          </a:prstGeom>
          <a:noFill/>
        </p:spPr>
      </p:pic>
      <p:pic>
        <p:nvPicPr>
          <p:cNvPr id="74756" name="Picture 4" descr="http://marketdepth.typepad.com/.a/6a01157030c108970b0134864ce78f970c-800wi"/>
          <p:cNvPicPr>
            <a:picLocks noChangeAspect="1" noChangeArrowheads="1"/>
          </p:cNvPicPr>
          <p:nvPr/>
        </p:nvPicPr>
        <p:blipFill>
          <a:blip r:embed="rId4"/>
          <a:srcRect/>
          <a:stretch>
            <a:fillRect/>
          </a:stretch>
        </p:blipFill>
        <p:spPr bwMode="auto">
          <a:xfrm>
            <a:off x="6286512" y="4657003"/>
            <a:ext cx="2357454" cy="1772393"/>
          </a:xfrm>
          <a:prstGeom prst="rect">
            <a:avLst/>
          </a:prstGeom>
          <a:noFill/>
        </p:spPr>
      </p:pic>
      <p:pic>
        <p:nvPicPr>
          <p:cNvPr id="74758" name="Picture 6" descr="http://www.proactiveinvestors.com/genera/img/companies/news/goldbullein350_4ffd8caa48d1d.jpg"/>
          <p:cNvPicPr>
            <a:picLocks noChangeAspect="1" noChangeArrowheads="1"/>
          </p:cNvPicPr>
          <p:nvPr/>
        </p:nvPicPr>
        <p:blipFill>
          <a:blip r:embed="rId5"/>
          <a:srcRect/>
          <a:stretch>
            <a:fillRect/>
          </a:stretch>
        </p:blipFill>
        <p:spPr bwMode="auto">
          <a:xfrm>
            <a:off x="428596" y="142852"/>
            <a:ext cx="2357454" cy="1771459"/>
          </a:xfrm>
          <a:prstGeom prst="rect">
            <a:avLst/>
          </a:prstGeom>
          <a:noFill/>
        </p:spPr>
      </p:pic>
      <p:pic>
        <p:nvPicPr>
          <p:cNvPr id="74760" name="Picture 8" descr="http://www.mineralengineering.utoronto.ca/Assets/Mineraleng+Digital+Assets/Archive/Gold.jpg"/>
          <p:cNvPicPr>
            <a:picLocks noChangeAspect="1" noChangeArrowheads="1"/>
          </p:cNvPicPr>
          <p:nvPr/>
        </p:nvPicPr>
        <p:blipFill>
          <a:blip r:embed="rId6" cstate="print"/>
          <a:srcRect/>
          <a:stretch>
            <a:fillRect/>
          </a:stretch>
        </p:blipFill>
        <p:spPr bwMode="auto">
          <a:xfrm>
            <a:off x="3929058" y="4661305"/>
            <a:ext cx="2357454" cy="1768091"/>
          </a:xfrm>
          <a:prstGeom prst="rect">
            <a:avLst/>
          </a:prstGeom>
          <a:noFill/>
        </p:spPr>
      </p:pic>
    </p:spTree>
    <p:extLst>
      <p:ext uri="{BB962C8B-B14F-4D97-AF65-F5344CB8AC3E}">
        <p14:creationId xmlns:p14="http://schemas.microsoft.com/office/powerpoint/2010/main" val="30219791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a:bodyPr>
          <a:lstStyle/>
          <a:p>
            <a:pPr algn="ctr" fontAlgn="auto">
              <a:spcAft>
                <a:spcPts val="0"/>
              </a:spcAft>
              <a:defRPr/>
            </a:pPr>
            <a:r>
              <a:rPr lang="en-CA" sz="3600" dirty="0"/>
              <a:t>Stock Snapshot</a:t>
            </a:r>
            <a:endParaRPr lang="en-US" sz="3600" dirty="0"/>
          </a:p>
        </p:txBody>
      </p:sp>
      <p:pic>
        <p:nvPicPr>
          <p:cNvPr id="1026" name="Picture 2"/>
          <p:cNvPicPr>
            <a:picLocks noChangeAspect="1" noChangeArrowheads="1"/>
          </p:cNvPicPr>
          <p:nvPr/>
        </p:nvPicPr>
        <p:blipFill>
          <a:blip r:embed="rId3"/>
          <a:srcRect/>
          <a:stretch>
            <a:fillRect/>
          </a:stretch>
        </p:blipFill>
        <p:spPr bwMode="auto">
          <a:xfrm>
            <a:off x="1000100" y="868266"/>
            <a:ext cx="7572428" cy="5918320"/>
          </a:xfrm>
          <a:prstGeom prst="rect">
            <a:avLst/>
          </a:prstGeom>
          <a:noFill/>
          <a:ln w="9525">
            <a:noFill/>
            <a:miter lim="800000"/>
            <a:headEnd/>
            <a:tailEnd/>
          </a:ln>
          <a:effectLst/>
        </p:spPr>
      </p:pic>
      <p:sp>
        <p:nvSpPr>
          <p:cNvPr id="10" name="Rectangle 9"/>
          <p:cNvSpPr/>
          <p:nvPr/>
        </p:nvSpPr>
        <p:spPr>
          <a:xfrm>
            <a:off x="857224" y="5143512"/>
            <a:ext cx="2643206"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857224" y="6286520"/>
            <a:ext cx="2643206"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857224" y="6500834"/>
            <a:ext cx="2643206"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857224" y="5572140"/>
            <a:ext cx="2643206"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857224" y="5357826"/>
            <a:ext cx="2643206"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17551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1143000"/>
          </a:xfrm>
        </p:spPr>
        <p:txBody>
          <a:bodyPr/>
          <a:lstStyle/>
          <a:p>
            <a:pPr algn="ctr"/>
            <a:r>
              <a:rPr lang="en-CA" sz="3600" dirty="0" smtClean="0"/>
              <a:t>Shares Outstanding</a:t>
            </a:r>
            <a:endParaRPr lang="en-CA" sz="3600" dirty="0"/>
          </a:p>
        </p:txBody>
      </p:sp>
      <p:pic>
        <p:nvPicPr>
          <p:cNvPr id="1026" name="Picture 2"/>
          <p:cNvPicPr>
            <a:picLocks noChangeAspect="1" noChangeArrowheads="1"/>
          </p:cNvPicPr>
          <p:nvPr/>
        </p:nvPicPr>
        <p:blipFill>
          <a:blip r:embed="rId2"/>
          <a:srcRect/>
          <a:stretch>
            <a:fillRect/>
          </a:stretch>
        </p:blipFill>
        <p:spPr bwMode="auto">
          <a:xfrm>
            <a:off x="-32" y="2285992"/>
            <a:ext cx="11079946" cy="2562238"/>
          </a:xfrm>
          <a:prstGeom prst="rect">
            <a:avLst/>
          </a:prstGeom>
          <a:noFill/>
          <a:ln w="9525">
            <a:noFill/>
            <a:miter lim="800000"/>
            <a:headEnd/>
            <a:tailEnd/>
          </a:ln>
          <a:effectLst/>
        </p:spPr>
      </p:pic>
      <p:sp>
        <p:nvSpPr>
          <p:cNvPr id="6" name="TextBox 5"/>
          <p:cNvSpPr txBox="1"/>
          <p:nvPr/>
        </p:nvSpPr>
        <p:spPr>
          <a:xfrm>
            <a:off x="2643174" y="6438149"/>
            <a:ext cx="6017225" cy="276999"/>
          </a:xfrm>
          <a:prstGeom prst="rect">
            <a:avLst/>
          </a:prstGeom>
          <a:noFill/>
        </p:spPr>
        <p:txBody>
          <a:bodyPr wrap="none" rtlCol="0">
            <a:spAutoFit/>
          </a:bodyPr>
          <a:lstStyle/>
          <a:p>
            <a:r>
              <a:rPr lang="en-CA" sz="1200" i="1" dirty="0" smtClean="0"/>
              <a:t>Source: http://www.goldcorp.com/English/Investor-Resources/Stock-Information/default.aspx</a:t>
            </a:r>
            <a:endParaRPr lang="en-CA" sz="1200" i="1" dirty="0"/>
          </a:p>
        </p:txBody>
      </p:sp>
    </p:spTree>
    <p:extLst>
      <p:ext uri="{BB962C8B-B14F-4D97-AF65-F5344CB8AC3E}">
        <p14:creationId xmlns:p14="http://schemas.microsoft.com/office/powerpoint/2010/main" val="2068368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99592" y="274638"/>
            <a:ext cx="7467600" cy="1143000"/>
          </a:xfrm>
        </p:spPr>
        <p:txBody>
          <a:bodyPr>
            <a:noAutofit/>
          </a:bodyPr>
          <a:lstStyle/>
          <a:p>
            <a:pPr algn="ctr"/>
            <a:r>
              <a:rPr lang="en-US" altLang="zh-CN" sz="2800" dirty="0" smtClean="0"/>
              <a:t>Annual Rates of Change of Canadian Reserves of Selected Major Metals, 2008-10</a:t>
            </a:r>
            <a:endParaRPr lang="zh-CN" altLang="en-US" sz="2800" dirty="0"/>
          </a:p>
        </p:txBody>
      </p:sp>
      <p:pic>
        <p:nvPicPr>
          <p:cNvPr id="4" name="内容占位符 3" descr="4531-fig4-eng.jpg"/>
          <p:cNvPicPr>
            <a:picLocks noGrp="1" noChangeAspect="1"/>
          </p:cNvPicPr>
          <p:nvPr>
            <p:ph idx="1"/>
          </p:nvPr>
        </p:nvPicPr>
        <p:blipFill>
          <a:blip r:embed="rId3" cstate="print"/>
          <a:stretch>
            <a:fillRect/>
          </a:stretch>
        </p:blipFill>
        <p:spPr>
          <a:xfrm>
            <a:off x="0" y="1700808"/>
            <a:ext cx="9144000" cy="5157192"/>
          </a:xfrm>
        </p:spPr>
      </p:pic>
    </p:spTree>
    <p:extLst>
      <p:ext uri="{BB962C8B-B14F-4D97-AF65-F5344CB8AC3E}">
        <p14:creationId xmlns:p14="http://schemas.microsoft.com/office/powerpoint/2010/main" val="32967276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txBody>
          <a:bodyPr/>
          <a:lstStyle/>
          <a:p>
            <a:pPr algn="ctr"/>
            <a:r>
              <a:rPr lang="en-CA" sz="3600" dirty="0" smtClean="0"/>
              <a:t>Max Chart</a:t>
            </a:r>
            <a:endParaRPr lang="en-CA" sz="3600" dirty="0"/>
          </a:p>
        </p:txBody>
      </p:sp>
      <p:pic>
        <p:nvPicPr>
          <p:cNvPr id="3075" name="Picture 3"/>
          <p:cNvPicPr>
            <a:picLocks noChangeAspect="1" noChangeArrowheads="1"/>
          </p:cNvPicPr>
          <p:nvPr/>
        </p:nvPicPr>
        <p:blipFill>
          <a:blip r:embed="rId2"/>
          <a:srcRect/>
          <a:stretch>
            <a:fillRect/>
          </a:stretch>
        </p:blipFill>
        <p:spPr bwMode="auto">
          <a:xfrm>
            <a:off x="-32" y="1214422"/>
            <a:ext cx="9144032" cy="4443486"/>
          </a:xfrm>
          <a:prstGeom prst="rect">
            <a:avLst/>
          </a:prstGeom>
          <a:noFill/>
          <a:ln w="9525">
            <a:noFill/>
            <a:miter lim="800000"/>
            <a:headEnd/>
            <a:tailEnd/>
          </a:ln>
          <a:effectLst/>
        </p:spPr>
      </p:pic>
    </p:spTree>
    <p:extLst>
      <p:ext uri="{BB962C8B-B14F-4D97-AF65-F5344CB8AC3E}">
        <p14:creationId xmlns:p14="http://schemas.microsoft.com/office/powerpoint/2010/main" val="26610370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219200"/>
          </a:xfrm>
        </p:spPr>
        <p:txBody>
          <a:bodyPr>
            <a:normAutofit/>
          </a:bodyPr>
          <a:lstStyle/>
          <a:p>
            <a:pPr algn="ctr" fontAlgn="auto">
              <a:spcAft>
                <a:spcPts val="0"/>
              </a:spcAft>
              <a:defRPr/>
            </a:pPr>
            <a:r>
              <a:rPr lang="en-CA" sz="3600" dirty="0" smtClean="0"/>
              <a:t>1-Year </a:t>
            </a:r>
            <a:r>
              <a:rPr lang="en-CA" sz="3600" dirty="0"/>
              <a:t>Stock Performance</a:t>
            </a:r>
            <a:endParaRPr lang="en-US" sz="3600" dirty="0"/>
          </a:p>
        </p:txBody>
      </p:sp>
      <p:pic>
        <p:nvPicPr>
          <p:cNvPr id="4098" name="Picture 2"/>
          <p:cNvPicPr>
            <a:picLocks noChangeAspect="1" noChangeArrowheads="1"/>
          </p:cNvPicPr>
          <p:nvPr/>
        </p:nvPicPr>
        <p:blipFill>
          <a:blip r:embed="rId3"/>
          <a:srcRect/>
          <a:stretch>
            <a:fillRect/>
          </a:stretch>
        </p:blipFill>
        <p:spPr bwMode="auto">
          <a:xfrm>
            <a:off x="24000" y="1214422"/>
            <a:ext cx="9048594" cy="4519628"/>
          </a:xfrm>
          <a:prstGeom prst="rect">
            <a:avLst/>
          </a:prstGeom>
          <a:noFill/>
          <a:ln w="9525">
            <a:noFill/>
            <a:miter lim="800000"/>
            <a:headEnd/>
            <a:tailEnd/>
          </a:ln>
          <a:effectLst/>
        </p:spPr>
      </p:pic>
    </p:spTree>
    <p:extLst>
      <p:ext uri="{BB962C8B-B14F-4D97-AF65-F5344CB8AC3E}">
        <p14:creationId xmlns:p14="http://schemas.microsoft.com/office/powerpoint/2010/main" val="39044511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0"/>
            <a:ext cx="8229600" cy="1219200"/>
          </a:xfrm>
        </p:spPr>
        <p:txBody>
          <a:bodyPr/>
          <a:lstStyle/>
          <a:p>
            <a:pPr algn="ctr" fontAlgn="auto">
              <a:spcAft>
                <a:spcPts val="0"/>
              </a:spcAft>
              <a:defRPr/>
            </a:pPr>
            <a:r>
              <a:rPr lang="en-US" sz="3200" dirty="0" smtClean="0"/>
              <a:t>1 Year Moving Average</a:t>
            </a:r>
            <a:endParaRPr lang="en-US" sz="3200" dirty="0"/>
          </a:p>
        </p:txBody>
      </p:sp>
      <p:pic>
        <p:nvPicPr>
          <p:cNvPr id="2050" name="Picture 2"/>
          <p:cNvPicPr>
            <a:picLocks noChangeAspect="1" noChangeArrowheads="1"/>
          </p:cNvPicPr>
          <p:nvPr/>
        </p:nvPicPr>
        <p:blipFill>
          <a:blip r:embed="rId3"/>
          <a:srcRect/>
          <a:stretch>
            <a:fillRect/>
          </a:stretch>
        </p:blipFill>
        <p:spPr bwMode="auto">
          <a:xfrm>
            <a:off x="365763" y="1143004"/>
            <a:ext cx="8563955" cy="5286392"/>
          </a:xfrm>
          <a:prstGeom prst="rect">
            <a:avLst/>
          </a:prstGeom>
          <a:noFill/>
          <a:ln w="9525">
            <a:noFill/>
            <a:miter lim="800000"/>
            <a:headEnd/>
            <a:tailEnd/>
          </a:ln>
          <a:effectLst/>
        </p:spPr>
      </p:pic>
    </p:spTree>
    <p:extLst>
      <p:ext uri="{BB962C8B-B14F-4D97-AF65-F5344CB8AC3E}">
        <p14:creationId xmlns:p14="http://schemas.microsoft.com/office/powerpoint/2010/main" val="21280092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0"/>
            <a:ext cx="8229600" cy="1219200"/>
          </a:xfrm>
        </p:spPr>
        <p:txBody>
          <a:bodyPr/>
          <a:lstStyle/>
          <a:p>
            <a:pPr algn="ctr" fontAlgn="auto">
              <a:spcAft>
                <a:spcPts val="0"/>
              </a:spcAft>
              <a:defRPr/>
            </a:pPr>
            <a:r>
              <a:rPr lang="en-US" sz="3600" dirty="0" smtClean="0"/>
              <a:t>1 Year vs. S&amp;P/TSX Composite</a:t>
            </a:r>
            <a:endParaRPr lang="en-US" sz="3600" dirty="0"/>
          </a:p>
        </p:txBody>
      </p:sp>
      <p:pic>
        <p:nvPicPr>
          <p:cNvPr id="3075" name="Picture 3"/>
          <p:cNvPicPr>
            <a:picLocks noChangeAspect="1" noChangeArrowheads="1"/>
          </p:cNvPicPr>
          <p:nvPr/>
        </p:nvPicPr>
        <p:blipFill>
          <a:blip r:embed="rId3"/>
          <a:srcRect/>
          <a:stretch>
            <a:fillRect/>
          </a:stretch>
        </p:blipFill>
        <p:spPr bwMode="auto">
          <a:xfrm>
            <a:off x="214314" y="1045655"/>
            <a:ext cx="8786842" cy="5383741"/>
          </a:xfrm>
          <a:prstGeom prst="rect">
            <a:avLst/>
          </a:prstGeom>
          <a:noFill/>
          <a:ln w="9525">
            <a:noFill/>
            <a:miter lim="800000"/>
            <a:headEnd/>
            <a:tailEnd/>
          </a:ln>
          <a:effectLst/>
        </p:spPr>
      </p:pic>
    </p:spTree>
    <p:extLst>
      <p:ext uri="{BB962C8B-B14F-4D97-AF65-F5344CB8AC3E}">
        <p14:creationId xmlns:p14="http://schemas.microsoft.com/office/powerpoint/2010/main" val="7721642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algn="ctr" fontAlgn="auto">
              <a:spcAft>
                <a:spcPts val="0"/>
              </a:spcAft>
              <a:defRPr/>
            </a:pPr>
            <a:r>
              <a:rPr lang="en-US" sz="3200" dirty="0" smtClean="0"/>
              <a:t>1 Year vs. S&amp;P/TSX Metals &amp; Mining Index</a:t>
            </a:r>
            <a:endParaRPr lang="en-US" sz="3200" dirty="0"/>
          </a:p>
        </p:txBody>
      </p:sp>
      <p:pic>
        <p:nvPicPr>
          <p:cNvPr id="7170" name="Picture 2"/>
          <p:cNvPicPr>
            <a:picLocks noChangeAspect="1" noChangeArrowheads="1"/>
          </p:cNvPicPr>
          <p:nvPr/>
        </p:nvPicPr>
        <p:blipFill>
          <a:blip r:embed="rId3"/>
          <a:srcRect/>
          <a:stretch>
            <a:fillRect/>
          </a:stretch>
        </p:blipFill>
        <p:spPr bwMode="auto">
          <a:xfrm>
            <a:off x="211257" y="1428735"/>
            <a:ext cx="8718461" cy="4314839"/>
          </a:xfrm>
          <a:prstGeom prst="rect">
            <a:avLst/>
          </a:prstGeom>
          <a:noFill/>
          <a:ln w="9525">
            <a:noFill/>
            <a:miter lim="800000"/>
            <a:headEnd/>
            <a:tailEnd/>
          </a:ln>
          <a:effectLst/>
        </p:spPr>
      </p:pic>
    </p:spTree>
    <p:extLst>
      <p:ext uri="{BB962C8B-B14F-4D97-AF65-F5344CB8AC3E}">
        <p14:creationId xmlns:p14="http://schemas.microsoft.com/office/powerpoint/2010/main" val="16039742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219200"/>
          </a:xfrm>
        </p:spPr>
        <p:txBody>
          <a:bodyPr/>
          <a:lstStyle/>
          <a:p>
            <a:pPr algn="ctr" fontAlgn="auto">
              <a:spcAft>
                <a:spcPts val="0"/>
              </a:spcAft>
              <a:defRPr/>
            </a:pPr>
            <a:r>
              <a:rPr lang="en-US" sz="3200" dirty="0"/>
              <a:t>1</a:t>
            </a:r>
            <a:r>
              <a:rPr lang="en-US" sz="3200" dirty="0" smtClean="0"/>
              <a:t> Year vs. Gold</a:t>
            </a:r>
            <a:endParaRPr lang="en-US" sz="3200" dirty="0"/>
          </a:p>
        </p:txBody>
      </p:sp>
      <p:pic>
        <p:nvPicPr>
          <p:cNvPr id="8194" name="Picture 2"/>
          <p:cNvPicPr>
            <a:picLocks noChangeAspect="1" noChangeArrowheads="1"/>
          </p:cNvPicPr>
          <p:nvPr/>
        </p:nvPicPr>
        <p:blipFill>
          <a:blip r:embed="rId3"/>
          <a:srcRect/>
          <a:stretch>
            <a:fillRect/>
          </a:stretch>
        </p:blipFill>
        <p:spPr bwMode="auto">
          <a:xfrm>
            <a:off x="285752" y="1077048"/>
            <a:ext cx="8429652" cy="5171351"/>
          </a:xfrm>
          <a:prstGeom prst="rect">
            <a:avLst/>
          </a:prstGeom>
          <a:noFill/>
          <a:ln w="9525">
            <a:noFill/>
            <a:miter lim="800000"/>
            <a:headEnd/>
            <a:tailEnd/>
          </a:ln>
          <a:effectLst/>
        </p:spPr>
      </p:pic>
    </p:spTree>
    <p:extLst>
      <p:ext uri="{BB962C8B-B14F-4D97-AF65-F5344CB8AC3E}">
        <p14:creationId xmlns:p14="http://schemas.microsoft.com/office/powerpoint/2010/main" val="12422854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algn="ctr" fontAlgn="auto">
              <a:spcAft>
                <a:spcPts val="0"/>
              </a:spcAft>
              <a:defRPr/>
            </a:pPr>
            <a:r>
              <a:rPr lang="en-CA" sz="3200" dirty="0"/>
              <a:t>5-Year Stock Performance</a:t>
            </a:r>
            <a:endParaRPr lang="en-US" sz="3200" dirty="0"/>
          </a:p>
        </p:txBody>
      </p:sp>
      <p:pic>
        <p:nvPicPr>
          <p:cNvPr id="4" name="Picture 2"/>
          <p:cNvPicPr>
            <a:picLocks noChangeAspect="1" noChangeArrowheads="1"/>
          </p:cNvPicPr>
          <p:nvPr/>
        </p:nvPicPr>
        <p:blipFill>
          <a:blip r:embed="rId3"/>
          <a:srcRect/>
          <a:stretch>
            <a:fillRect/>
          </a:stretch>
        </p:blipFill>
        <p:spPr bwMode="auto">
          <a:xfrm>
            <a:off x="285752" y="1048989"/>
            <a:ext cx="8501090" cy="5270849"/>
          </a:xfrm>
          <a:prstGeom prst="rect">
            <a:avLst/>
          </a:prstGeom>
          <a:noFill/>
          <a:ln w="9525">
            <a:noFill/>
            <a:miter lim="800000"/>
            <a:headEnd/>
            <a:tailEnd/>
          </a:ln>
          <a:effectLst/>
        </p:spPr>
      </p:pic>
    </p:spTree>
    <p:extLst>
      <p:ext uri="{BB962C8B-B14F-4D97-AF65-F5344CB8AC3E}">
        <p14:creationId xmlns:p14="http://schemas.microsoft.com/office/powerpoint/2010/main" val="85241196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0"/>
            <a:ext cx="8229600" cy="1219200"/>
          </a:xfrm>
        </p:spPr>
        <p:txBody>
          <a:bodyPr/>
          <a:lstStyle/>
          <a:p>
            <a:pPr algn="ctr" fontAlgn="auto">
              <a:spcAft>
                <a:spcPts val="0"/>
              </a:spcAft>
              <a:defRPr/>
            </a:pPr>
            <a:r>
              <a:rPr lang="en-US" sz="3200" dirty="0" smtClean="0"/>
              <a:t>5-Year Moving Average</a:t>
            </a:r>
            <a:endParaRPr lang="en-US" sz="3200" dirty="0"/>
          </a:p>
        </p:txBody>
      </p:sp>
      <p:pic>
        <p:nvPicPr>
          <p:cNvPr id="1026" name="Picture 2"/>
          <p:cNvPicPr>
            <a:picLocks noChangeAspect="1" noChangeArrowheads="1"/>
          </p:cNvPicPr>
          <p:nvPr/>
        </p:nvPicPr>
        <p:blipFill>
          <a:blip r:embed="rId3"/>
          <a:srcRect/>
          <a:stretch>
            <a:fillRect/>
          </a:stretch>
        </p:blipFill>
        <p:spPr bwMode="auto">
          <a:xfrm>
            <a:off x="120958" y="1142984"/>
            <a:ext cx="8951636" cy="5414961"/>
          </a:xfrm>
          <a:prstGeom prst="rect">
            <a:avLst/>
          </a:prstGeom>
          <a:noFill/>
          <a:ln w="9525">
            <a:noFill/>
            <a:miter lim="800000"/>
            <a:headEnd/>
            <a:tailEnd/>
          </a:ln>
          <a:effectLst/>
        </p:spPr>
      </p:pic>
    </p:spTree>
    <p:extLst>
      <p:ext uri="{BB962C8B-B14F-4D97-AF65-F5344CB8AC3E}">
        <p14:creationId xmlns:p14="http://schemas.microsoft.com/office/powerpoint/2010/main" val="21426419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algn="ctr" fontAlgn="auto">
              <a:spcAft>
                <a:spcPts val="0"/>
              </a:spcAft>
              <a:defRPr/>
            </a:pPr>
            <a:r>
              <a:rPr lang="en-US" sz="3200" dirty="0" smtClean="0"/>
              <a:t>5-Year vs. S&amp;P/TSX Composite</a:t>
            </a:r>
            <a:endParaRPr lang="en-US" sz="3200" dirty="0"/>
          </a:p>
        </p:txBody>
      </p:sp>
      <p:pic>
        <p:nvPicPr>
          <p:cNvPr id="4098" name="Picture 2"/>
          <p:cNvPicPr>
            <a:picLocks noChangeAspect="1" noChangeArrowheads="1"/>
          </p:cNvPicPr>
          <p:nvPr/>
        </p:nvPicPr>
        <p:blipFill>
          <a:blip r:embed="rId3"/>
          <a:srcRect/>
          <a:stretch>
            <a:fillRect/>
          </a:stretch>
        </p:blipFill>
        <p:spPr bwMode="auto">
          <a:xfrm>
            <a:off x="285752" y="939242"/>
            <a:ext cx="8572528" cy="5485371"/>
          </a:xfrm>
          <a:prstGeom prst="rect">
            <a:avLst/>
          </a:prstGeom>
          <a:noFill/>
          <a:ln w="9525">
            <a:noFill/>
            <a:miter lim="800000"/>
            <a:headEnd/>
            <a:tailEnd/>
          </a:ln>
          <a:effectLst/>
        </p:spPr>
      </p:pic>
    </p:spTree>
    <p:extLst>
      <p:ext uri="{BB962C8B-B14F-4D97-AF65-F5344CB8AC3E}">
        <p14:creationId xmlns:p14="http://schemas.microsoft.com/office/powerpoint/2010/main" val="17821045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algn="ctr" fontAlgn="auto">
              <a:spcAft>
                <a:spcPts val="0"/>
              </a:spcAft>
              <a:defRPr/>
            </a:pPr>
            <a:r>
              <a:rPr lang="en-US" sz="3200" dirty="0" smtClean="0"/>
              <a:t>5-Year vs. S&amp;P/TSX Metals &amp; Mining Index</a:t>
            </a:r>
            <a:endParaRPr lang="en-US" sz="3200" dirty="0"/>
          </a:p>
        </p:txBody>
      </p:sp>
      <p:pic>
        <p:nvPicPr>
          <p:cNvPr id="6146" name="Picture 2"/>
          <p:cNvPicPr>
            <a:picLocks noChangeAspect="1" noChangeArrowheads="1"/>
          </p:cNvPicPr>
          <p:nvPr/>
        </p:nvPicPr>
        <p:blipFill>
          <a:blip r:embed="rId3"/>
          <a:srcRect/>
          <a:stretch>
            <a:fillRect/>
          </a:stretch>
        </p:blipFill>
        <p:spPr bwMode="auto">
          <a:xfrm>
            <a:off x="71406" y="1698064"/>
            <a:ext cx="8925326" cy="4467240"/>
          </a:xfrm>
          <a:prstGeom prst="rect">
            <a:avLst/>
          </a:prstGeom>
          <a:noFill/>
          <a:ln w="9525">
            <a:noFill/>
            <a:miter lim="800000"/>
            <a:headEnd/>
            <a:tailEnd/>
          </a:ln>
          <a:effectLst/>
        </p:spPr>
      </p:pic>
    </p:spTree>
    <p:extLst>
      <p:ext uri="{BB962C8B-B14F-4D97-AF65-F5344CB8AC3E}">
        <p14:creationId xmlns:p14="http://schemas.microsoft.com/office/powerpoint/2010/main" val="2596046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188640"/>
            <a:ext cx="7467600" cy="1143000"/>
          </a:xfrm>
        </p:spPr>
        <p:txBody>
          <a:bodyPr>
            <a:normAutofit/>
          </a:bodyPr>
          <a:lstStyle/>
          <a:p>
            <a:pPr algn="ctr"/>
            <a:r>
              <a:rPr lang="en-CA" sz="3200" dirty="0"/>
              <a:t>Mining in Canada</a:t>
            </a:r>
            <a:endParaRPr lang="en-US" sz="3200" dirty="0"/>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556793"/>
            <a:ext cx="9144000" cy="530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85933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algn="ctr" fontAlgn="auto">
              <a:spcAft>
                <a:spcPts val="0"/>
              </a:spcAft>
              <a:defRPr/>
            </a:pPr>
            <a:r>
              <a:rPr lang="en-US" sz="3200" dirty="0" smtClean="0"/>
              <a:t>5-Year vs. Gold</a:t>
            </a:r>
            <a:endParaRPr lang="en-US" sz="3200" dirty="0"/>
          </a:p>
        </p:txBody>
      </p:sp>
      <p:pic>
        <p:nvPicPr>
          <p:cNvPr id="9218" name="Picture 2"/>
          <p:cNvPicPr>
            <a:picLocks noChangeAspect="1" noChangeArrowheads="1"/>
          </p:cNvPicPr>
          <p:nvPr/>
        </p:nvPicPr>
        <p:blipFill>
          <a:blip r:embed="rId3"/>
          <a:srcRect/>
          <a:stretch>
            <a:fillRect/>
          </a:stretch>
        </p:blipFill>
        <p:spPr bwMode="auto">
          <a:xfrm>
            <a:off x="-37303" y="1536713"/>
            <a:ext cx="9181303" cy="4628591"/>
          </a:xfrm>
          <a:prstGeom prst="rect">
            <a:avLst/>
          </a:prstGeom>
          <a:noFill/>
          <a:ln w="9525">
            <a:noFill/>
            <a:miter lim="800000"/>
            <a:headEnd/>
            <a:tailEnd/>
          </a:ln>
          <a:effectLst/>
        </p:spPr>
      </p:pic>
    </p:spTree>
    <p:extLst>
      <p:ext uri="{BB962C8B-B14F-4D97-AF65-F5344CB8AC3E}">
        <p14:creationId xmlns:p14="http://schemas.microsoft.com/office/powerpoint/2010/main" val="209675516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1143000"/>
          </a:xfrm>
        </p:spPr>
        <p:txBody>
          <a:bodyPr/>
          <a:lstStyle/>
          <a:p>
            <a:pPr algn="ctr"/>
            <a:r>
              <a:rPr lang="en-CA" sz="3600" dirty="0" smtClean="0"/>
              <a:t>Trends of Market Cap. over past 4 yrs</a:t>
            </a:r>
            <a:endParaRPr lang="en-CA" sz="3600" dirty="0"/>
          </a:p>
        </p:txBody>
      </p:sp>
      <p:pic>
        <p:nvPicPr>
          <p:cNvPr id="2050" name="Picture 2" descr="http://static.cdn-seekingalpha.com/uploads/2012/11/2381951_13524791427454_rId6_thumb.jpg"/>
          <p:cNvPicPr>
            <a:picLocks noChangeAspect="1" noChangeArrowheads="1"/>
          </p:cNvPicPr>
          <p:nvPr/>
        </p:nvPicPr>
        <p:blipFill>
          <a:blip r:embed="rId2"/>
          <a:srcRect/>
          <a:stretch>
            <a:fillRect/>
          </a:stretch>
        </p:blipFill>
        <p:spPr bwMode="auto">
          <a:xfrm>
            <a:off x="428350" y="1357298"/>
            <a:ext cx="8287054" cy="4954970"/>
          </a:xfrm>
          <a:prstGeom prst="rect">
            <a:avLst/>
          </a:prstGeom>
          <a:noFill/>
        </p:spPr>
      </p:pic>
    </p:spTree>
    <p:extLst>
      <p:ext uri="{BB962C8B-B14F-4D97-AF65-F5344CB8AC3E}">
        <p14:creationId xmlns:p14="http://schemas.microsoft.com/office/powerpoint/2010/main" val="59376813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780" y="2500306"/>
            <a:ext cx="5800740" cy="1143000"/>
          </a:xfrm>
        </p:spPr>
        <p:txBody>
          <a:bodyPr>
            <a:normAutofit/>
          </a:bodyPr>
          <a:lstStyle/>
          <a:p>
            <a:r>
              <a:rPr lang="en-CA" dirty="0" smtClean="0"/>
              <a:t>Company Profile</a:t>
            </a:r>
            <a:endParaRPr lang="en-CA" dirty="0"/>
          </a:p>
        </p:txBody>
      </p:sp>
    </p:spTree>
    <p:extLst>
      <p:ext uri="{BB962C8B-B14F-4D97-AF65-F5344CB8AC3E}">
        <p14:creationId xmlns:p14="http://schemas.microsoft.com/office/powerpoint/2010/main" val="248739380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fontAlgn="auto">
              <a:spcAft>
                <a:spcPts val="0"/>
              </a:spcAft>
              <a:defRPr/>
            </a:pPr>
            <a:r>
              <a:rPr lang="en-US" sz="3600" dirty="0" smtClean="0"/>
              <a:t>Overview</a:t>
            </a:r>
            <a:endParaRPr lang="en-US" sz="3600" dirty="0"/>
          </a:p>
        </p:txBody>
      </p:sp>
      <p:sp>
        <p:nvSpPr>
          <p:cNvPr id="3" name="Content Placeholder 2"/>
          <p:cNvSpPr>
            <a:spLocks noGrp="1"/>
          </p:cNvSpPr>
          <p:nvPr>
            <p:ph idx="1"/>
          </p:nvPr>
        </p:nvSpPr>
        <p:spPr>
          <a:xfrm>
            <a:off x="457200" y="1524000"/>
            <a:ext cx="8229600" cy="4602163"/>
          </a:xfrm>
        </p:spPr>
        <p:txBody>
          <a:bodyPr rtlCol="0">
            <a:noAutofit/>
          </a:bodyPr>
          <a:lstStyle/>
          <a:p>
            <a:pPr fontAlgn="auto">
              <a:spcAft>
                <a:spcPts val="0"/>
              </a:spcAft>
              <a:buFont typeface="Arial" pitchFamily="34" charset="0"/>
              <a:buChar char="•"/>
              <a:defRPr/>
            </a:pPr>
            <a:r>
              <a:rPr lang="en-US" sz="1800" dirty="0" smtClean="0">
                <a:cs typeface="Arial" charset="0"/>
              </a:rPr>
              <a:t>Vancouver based </a:t>
            </a:r>
            <a:r>
              <a:rPr lang="en-CA" sz="1800" dirty="0" smtClean="0">
                <a:cs typeface="Arial" charset="0"/>
              </a:rPr>
              <a:t>gold producer</a:t>
            </a:r>
          </a:p>
          <a:p>
            <a:pPr fontAlgn="auto">
              <a:spcAft>
                <a:spcPts val="0"/>
              </a:spcAft>
              <a:buFont typeface="Arial" pitchFamily="34" charset="0"/>
              <a:buChar char="•"/>
              <a:defRPr/>
            </a:pPr>
            <a:r>
              <a:rPr lang="en-CA" sz="1800" dirty="0" smtClean="0">
                <a:cs typeface="Arial" charset="0"/>
              </a:rPr>
              <a:t>Engaged in the operation, exploration, development and acquisition of precious metal properties</a:t>
            </a:r>
          </a:p>
          <a:p>
            <a:pPr fontAlgn="auto">
              <a:spcAft>
                <a:spcPts val="0"/>
              </a:spcAft>
              <a:buFont typeface="Arial" pitchFamily="34" charset="0"/>
              <a:buChar char="•"/>
              <a:defRPr/>
            </a:pPr>
            <a:r>
              <a:rPr lang="en-US" sz="1800" dirty="0" smtClean="0">
                <a:cs typeface="Arial" charset="0"/>
              </a:rPr>
              <a:t>Operations and development projects throughout the Americas: Canada, USA, Mexico, Guatemala, Argentina</a:t>
            </a:r>
            <a:endParaRPr lang="en-CA" sz="1800" dirty="0" smtClean="0">
              <a:cs typeface="Arial" charset="0"/>
            </a:endParaRPr>
          </a:p>
          <a:p>
            <a:pPr fontAlgn="auto">
              <a:spcAft>
                <a:spcPts val="0"/>
              </a:spcAft>
              <a:buFont typeface="Arial" pitchFamily="34" charset="0"/>
              <a:buChar char="•"/>
              <a:defRPr/>
            </a:pPr>
            <a:r>
              <a:rPr lang="en-US" sz="1800" dirty="0" smtClean="0">
                <a:cs typeface="Arial" charset="0"/>
              </a:rPr>
              <a:t>Other by-products: silver, copper, lead, zinc</a:t>
            </a:r>
          </a:p>
          <a:p>
            <a:pPr>
              <a:buFont typeface="Arial" pitchFamily="34" charset="0"/>
              <a:buChar char="•"/>
              <a:defRPr/>
            </a:pPr>
            <a:r>
              <a:rPr lang="en-US" sz="1800" dirty="0" smtClean="0">
                <a:cs typeface="Arial" charset="0"/>
              </a:rPr>
              <a:t>Production growth leader in the industry</a:t>
            </a:r>
          </a:p>
          <a:p>
            <a:pPr fontAlgn="auto">
              <a:spcAft>
                <a:spcPts val="0"/>
              </a:spcAft>
              <a:buFont typeface="Arial" pitchFamily="34" charset="0"/>
              <a:buChar char="•"/>
              <a:defRPr/>
            </a:pPr>
            <a:r>
              <a:rPr lang="en-US" sz="1800" dirty="0" smtClean="0">
                <a:cs typeface="Arial" charset="0"/>
              </a:rPr>
              <a:t>One of the world’s lowest cost and fastest growing multi-million ounce gold producers</a:t>
            </a:r>
          </a:p>
          <a:p>
            <a:pPr fontAlgn="auto">
              <a:spcAft>
                <a:spcPts val="0"/>
              </a:spcAft>
              <a:buFont typeface="Arial" pitchFamily="34" charset="0"/>
              <a:buChar char="•"/>
              <a:defRPr/>
            </a:pPr>
            <a:r>
              <a:rPr lang="en-CA" sz="1800" dirty="0" smtClean="0"/>
              <a:t>The world’s second largest gold producer based on market capitalization</a:t>
            </a:r>
            <a:endParaRPr lang="en-US" sz="1800" dirty="0" smtClean="0">
              <a:cs typeface="Arial" charset="0"/>
            </a:endParaRPr>
          </a:p>
          <a:p>
            <a:pPr fontAlgn="auto">
              <a:spcAft>
                <a:spcPts val="0"/>
              </a:spcAft>
              <a:buFont typeface="Arial" pitchFamily="34" charset="0"/>
              <a:buChar char="•"/>
              <a:defRPr/>
            </a:pPr>
            <a:r>
              <a:rPr lang="en-US" sz="1800" dirty="0" smtClean="0">
                <a:cs typeface="Arial" charset="0"/>
              </a:rPr>
              <a:t>No hedging of gold price</a:t>
            </a:r>
          </a:p>
          <a:p>
            <a:pPr fontAlgn="auto">
              <a:spcAft>
                <a:spcPts val="0"/>
              </a:spcAft>
              <a:buFont typeface="Arial" pitchFamily="34" charset="0"/>
              <a:buChar char="•"/>
              <a:defRPr/>
            </a:pPr>
            <a:r>
              <a:rPr lang="en-US" sz="1800" dirty="0" smtClean="0">
                <a:cs typeface="Arial" charset="0"/>
              </a:rPr>
              <a:t>Keep expanding by using the profit</a:t>
            </a:r>
          </a:p>
          <a:p>
            <a:pPr fontAlgn="auto">
              <a:spcAft>
                <a:spcPts val="0"/>
              </a:spcAft>
              <a:buFont typeface="Arial" pitchFamily="34" charset="0"/>
              <a:buChar char="•"/>
              <a:defRPr/>
            </a:pPr>
            <a:r>
              <a:rPr lang="en-US" sz="1800" dirty="0" smtClean="0">
                <a:cs typeface="Arial" charset="0"/>
              </a:rPr>
              <a:t>Start paying monthly dividends to shareholders since 2003</a:t>
            </a:r>
          </a:p>
          <a:p>
            <a:pPr fontAlgn="auto">
              <a:spcAft>
                <a:spcPts val="0"/>
              </a:spcAft>
              <a:buFont typeface="Arial" pitchFamily="34" charset="0"/>
              <a:buChar char="•"/>
              <a:defRPr/>
            </a:pPr>
            <a:r>
              <a:rPr lang="en-US" sz="1800" dirty="0" smtClean="0">
                <a:cs typeface="Arial" charset="0"/>
              </a:rPr>
              <a:t>More than $25 million charitable contributions annually</a:t>
            </a:r>
          </a:p>
        </p:txBody>
      </p:sp>
      <p:pic>
        <p:nvPicPr>
          <p:cNvPr id="53250" name="Picture 2" descr="http://www.mining.com/wp-content/uploads/2012/07/goldcorp-logo-333-300x250.jpg"/>
          <p:cNvPicPr>
            <a:picLocks noChangeAspect="1" noChangeArrowheads="1"/>
          </p:cNvPicPr>
          <p:nvPr/>
        </p:nvPicPr>
        <p:blipFill>
          <a:blip r:embed="rId3"/>
          <a:srcRect/>
          <a:stretch>
            <a:fillRect/>
          </a:stretch>
        </p:blipFill>
        <p:spPr bwMode="auto">
          <a:xfrm>
            <a:off x="6958010" y="214290"/>
            <a:ext cx="1971688" cy="1643074"/>
          </a:xfrm>
          <a:prstGeom prst="rect">
            <a:avLst/>
          </a:prstGeom>
          <a:noFill/>
        </p:spPr>
      </p:pic>
    </p:spTree>
    <p:extLst>
      <p:ext uri="{BB962C8B-B14F-4D97-AF65-F5344CB8AC3E}">
        <p14:creationId xmlns:p14="http://schemas.microsoft.com/office/powerpoint/2010/main" val="190396624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z="3200" dirty="0" smtClean="0">
                <a:cs typeface="Arial" charset="0"/>
              </a:rPr>
              <a:t>Robert McEwen </a:t>
            </a:r>
            <a:endParaRPr lang="en-CA" dirty="0" smtClean="0"/>
          </a:p>
          <a:p>
            <a:endParaRPr lang="en-CA" dirty="0"/>
          </a:p>
        </p:txBody>
      </p:sp>
      <p:pic>
        <p:nvPicPr>
          <p:cNvPr id="4" name="Picture 2" descr="http://2.bp.blogspot.com/_iV5yDiKxCdk/SrJ29Mk9XCI/AAAAAAAABoM/mN_o0e9TIv0/s400/mcwewen-sep17.jpg"/>
          <p:cNvPicPr>
            <a:picLocks noChangeAspect="1" noChangeArrowheads="1"/>
          </p:cNvPicPr>
          <p:nvPr/>
        </p:nvPicPr>
        <p:blipFill>
          <a:blip r:embed="rId3"/>
          <a:srcRect/>
          <a:stretch>
            <a:fillRect/>
          </a:stretch>
        </p:blipFill>
        <p:spPr bwMode="auto">
          <a:xfrm>
            <a:off x="2000232" y="2316888"/>
            <a:ext cx="5214974" cy="3898194"/>
          </a:xfrm>
          <a:prstGeom prst="rect">
            <a:avLst/>
          </a:prstGeom>
          <a:noFill/>
        </p:spPr>
      </p:pic>
      <p:sp>
        <p:nvSpPr>
          <p:cNvPr id="5" name="Title 1"/>
          <p:cNvSpPr txBox="1">
            <a:spLocks/>
          </p:cNvSpPr>
          <p:nvPr/>
        </p:nvSpPr>
        <p:spPr>
          <a:xfrm>
            <a:off x="457200" y="-24"/>
            <a:ext cx="8229600" cy="1143000"/>
          </a:xfrm>
          <a:prstGeom prst="rect">
            <a:avLst/>
          </a:prstGeom>
        </p:spPr>
        <p:txBody>
          <a:bodyPr vert="horz" lIns="45720" rIns="4572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mj-lt"/>
                <a:ea typeface="+mj-ea"/>
                <a:cs typeface="+mj-cs"/>
              </a:rPr>
              <a:t>History</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80080294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1143000"/>
          </a:xfrm>
        </p:spPr>
        <p:txBody>
          <a:bodyPr/>
          <a:lstStyle/>
          <a:p>
            <a:r>
              <a:rPr lang="en-US" sz="3600" dirty="0" smtClean="0"/>
              <a:t>History</a:t>
            </a:r>
            <a:endParaRPr lang="en-CA" sz="3600"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928662" y="4071942"/>
            <a:ext cx="652743" cy="369332"/>
          </a:xfrm>
          <a:prstGeom prst="rect">
            <a:avLst/>
          </a:prstGeom>
          <a:noFill/>
        </p:spPr>
        <p:txBody>
          <a:bodyPr wrap="none" rtlCol="0">
            <a:spAutoFit/>
          </a:bodyPr>
          <a:lstStyle/>
          <a:p>
            <a:r>
              <a:rPr lang="en-CA" dirty="0" smtClean="0"/>
              <a:t>1989</a:t>
            </a:r>
            <a:endParaRPr lang="en-CA" dirty="0"/>
          </a:p>
        </p:txBody>
      </p:sp>
      <p:sp>
        <p:nvSpPr>
          <p:cNvPr id="6" name="TextBox 5"/>
          <p:cNvSpPr txBox="1"/>
          <p:nvPr/>
        </p:nvSpPr>
        <p:spPr>
          <a:xfrm>
            <a:off x="2347621" y="4071942"/>
            <a:ext cx="652743" cy="369332"/>
          </a:xfrm>
          <a:prstGeom prst="rect">
            <a:avLst/>
          </a:prstGeom>
          <a:noFill/>
        </p:spPr>
        <p:txBody>
          <a:bodyPr wrap="none" rtlCol="0">
            <a:spAutoFit/>
          </a:bodyPr>
          <a:lstStyle/>
          <a:p>
            <a:r>
              <a:rPr lang="en-CA" dirty="0" smtClean="0"/>
              <a:t>1990</a:t>
            </a:r>
            <a:endParaRPr lang="en-CA" dirty="0"/>
          </a:p>
        </p:txBody>
      </p:sp>
      <p:sp>
        <p:nvSpPr>
          <p:cNvPr id="7" name="TextBox 6"/>
          <p:cNvSpPr txBox="1"/>
          <p:nvPr/>
        </p:nvSpPr>
        <p:spPr>
          <a:xfrm>
            <a:off x="7419719" y="4071942"/>
            <a:ext cx="652743" cy="369332"/>
          </a:xfrm>
          <a:prstGeom prst="rect">
            <a:avLst/>
          </a:prstGeom>
          <a:noFill/>
        </p:spPr>
        <p:txBody>
          <a:bodyPr wrap="none" rtlCol="0">
            <a:spAutoFit/>
          </a:bodyPr>
          <a:lstStyle/>
          <a:p>
            <a:r>
              <a:rPr lang="en-CA" dirty="0" smtClean="0"/>
              <a:t>1994</a:t>
            </a:r>
            <a:endParaRPr lang="en-CA" dirty="0"/>
          </a:p>
        </p:txBody>
      </p:sp>
      <p:cxnSp>
        <p:nvCxnSpPr>
          <p:cNvPr id="11" name="Straight Arrow Connector 10"/>
          <p:cNvCxnSpPr/>
          <p:nvPr/>
        </p:nvCxnSpPr>
        <p:spPr>
          <a:xfrm rot="5400000" flipH="1" flipV="1">
            <a:off x="7358081" y="4500570"/>
            <a:ext cx="35719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857224" y="3357562"/>
            <a:ext cx="35719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V="1">
            <a:off x="2730816" y="4484366"/>
            <a:ext cx="285752" cy="1752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6286512" y="3643314"/>
            <a:ext cx="452596" cy="452596"/>
          </a:xfrm>
          <a:prstGeom prst="ellipse">
            <a:avLst/>
          </a:prstGeom>
          <a:blipFill rotWithShape="0">
            <a:blip r:embed="rId8"/>
            <a:stretch>
              <a:fillRect/>
            </a:stretch>
          </a:blipFill>
        </p:spPr>
        <p:style>
          <a:lnRef idx="0">
            <a:schemeClr val="accent1"/>
          </a:lnRef>
          <a:fillRef idx="3">
            <a:schemeClr val="accent1"/>
          </a:fillRef>
          <a:effectRef idx="3">
            <a:schemeClr val="accent1"/>
          </a:effectRef>
          <a:fontRef idx="minor">
            <a:schemeClr val="lt1"/>
          </a:fontRef>
        </p:style>
      </p:sp>
      <p:sp>
        <p:nvSpPr>
          <p:cNvPr id="14" name="TextBox 13"/>
          <p:cNvSpPr txBox="1"/>
          <p:nvPr/>
        </p:nvSpPr>
        <p:spPr>
          <a:xfrm>
            <a:off x="6143636" y="4071942"/>
            <a:ext cx="652743" cy="369332"/>
          </a:xfrm>
          <a:prstGeom prst="rect">
            <a:avLst/>
          </a:prstGeom>
          <a:noFill/>
        </p:spPr>
        <p:txBody>
          <a:bodyPr wrap="none" rtlCol="0">
            <a:spAutoFit/>
          </a:bodyPr>
          <a:lstStyle/>
          <a:p>
            <a:r>
              <a:rPr lang="en-CA" dirty="0" smtClean="0"/>
              <a:t>1993</a:t>
            </a:r>
            <a:endParaRPr lang="en-CA" dirty="0"/>
          </a:p>
        </p:txBody>
      </p:sp>
      <p:cxnSp>
        <p:nvCxnSpPr>
          <p:cNvPr id="16" name="Straight Arrow Connector 15"/>
          <p:cNvCxnSpPr/>
          <p:nvPr/>
        </p:nvCxnSpPr>
        <p:spPr>
          <a:xfrm rot="16200000" flipH="1">
            <a:off x="6036479" y="3321843"/>
            <a:ext cx="357190"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643438" y="1500174"/>
            <a:ext cx="2428892" cy="2031325"/>
          </a:xfrm>
          <a:prstGeom prst="rect">
            <a:avLst/>
          </a:prstGeom>
          <a:noFill/>
        </p:spPr>
        <p:txBody>
          <a:bodyPr wrap="square" rtlCol="0">
            <a:spAutoFit/>
          </a:bodyPr>
          <a:lstStyle/>
          <a:p>
            <a:r>
              <a:rPr lang="en-CA" dirty="0" smtClean="0"/>
              <a:t>Market capitalization has grown from $50 million to over $10 billion and share price has increased @31% compound annual growth rate</a:t>
            </a:r>
            <a:endParaRPr lang="en-CA" dirty="0"/>
          </a:p>
        </p:txBody>
      </p:sp>
    </p:spTree>
    <p:extLst>
      <p:ext uri="{BB962C8B-B14F-4D97-AF65-F5344CB8AC3E}">
        <p14:creationId xmlns:p14="http://schemas.microsoft.com/office/powerpoint/2010/main" val="254579599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290"/>
            <a:ext cx="8229600" cy="1219200"/>
          </a:xfrm>
        </p:spPr>
        <p:txBody>
          <a:bodyPr/>
          <a:lstStyle/>
          <a:p>
            <a:pPr algn="ctr" fontAlgn="auto">
              <a:spcAft>
                <a:spcPts val="0"/>
              </a:spcAft>
              <a:defRPr/>
            </a:pPr>
            <a:r>
              <a:rPr lang="en-US" sz="3600" dirty="0" smtClean="0"/>
              <a:t>Firm Strategies</a:t>
            </a:r>
            <a:endParaRPr lang="en-US" sz="3600" dirty="0"/>
          </a:p>
        </p:txBody>
      </p:sp>
      <p:graphicFrame>
        <p:nvGraphicFramePr>
          <p:cNvPr id="9" name="Content Placeholder 8"/>
          <p:cNvGraphicFramePr>
            <a:graphicFrameLocks noGrp="1"/>
          </p:cNvGraphicFramePr>
          <p:nvPr>
            <p:ph idx="1"/>
          </p:nvPr>
        </p:nvGraphicFramePr>
        <p:xfrm>
          <a:off x="385762" y="1285860"/>
          <a:ext cx="8401080" cy="4929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904934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lstStyle/>
          <a:p>
            <a:pPr algn="ctr"/>
            <a:r>
              <a:rPr lang="en-CA" sz="3600" dirty="0" smtClean="0"/>
              <a:t>Gold Productions over Past 5 </a:t>
            </a:r>
            <a:r>
              <a:rPr lang="en-CA" sz="3600" dirty="0"/>
              <a:t>Y</a:t>
            </a:r>
            <a:r>
              <a:rPr lang="en-CA" sz="3600" dirty="0" smtClean="0"/>
              <a:t>ears</a:t>
            </a:r>
            <a:endParaRPr lang="en-CA" sz="3600" dirty="0"/>
          </a:p>
        </p:txBody>
      </p:sp>
      <p:pic>
        <p:nvPicPr>
          <p:cNvPr id="91138" name="Picture 2"/>
          <p:cNvPicPr>
            <a:picLocks noChangeAspect="1" noChangeArrowheads="1"/>
          </p:cNvPicPr>
          <p:nvPr/>
        </p:nvPicPr>
        <p:blipFill>
          <a:blip r:embed="rId2"/>
          <a:srcRect/>
          <a:stretch>
            <a:fillRect/>
          </a:stretch>
        </p:blipFill>
        <p:spPr bwMode="auto">
          <a:xfrm>
            <a:off x="971600" y="1646856"/>
            <a:ext cx="7000924" cy="4230416"/>
          </a:xfrm>
          <a:prstGeom prst="rect">
            <a:avLst/>
          </a:prstGeom>
          <a:noFill/>
          <a:ln w="9525">
            <a:noFill/>
            <a:miter lim="800000"/>
            <a:headEnd/>
            <a:tailEnd/>
          </a:ln>
          <a:effectLst/>
        </p:spPr>
      </p:pic>
      <p:sp>
        <p:nvSpPr>
          <p:cNvPr id="5" name="TextBox 4"/>
          <p:cNvSpPr txBox="1"/>
          <p:nvPr/>
        </p:nvSpPr>
        <p:spPr>
          <a:xfrm>
            <a:off x="3857620" y="6438149"/>
            <a:ext cx="5098255" cy="276999"/>
          </a:xfrm>
          <a:prstGeom prst="rect">
            <a:avLst/>
          </a:prstGeom>
          <a:noFill/>
        </p:spPr>
        <p:txBody>
          <a:bodyPr wrap="none" rtlCol="0">
            <a:spAutoFit/>
          </a:bodyPr>
          <a:lstStyle/>
          <a:p>
            <a:r>
              <a:rPr lang="en-CA" sz="1200" i="1" dirty="0" smtClean="0"/>
              <a:t>Source: http://www.goldcorp.com/files/april-24-2012/financial-highlights.html</a:t>
            </a:r>
            <a:endParaRPr lang="en-CA" sz="1200" i="1" dirty="0"/>
          </a:p>
        </p:txBody>
      </p:sp>
    </p:spTree>
    <p:extLst>
      <p:ext uri="{BB962C8B-B14F-4D97-AF65-F5344CB8AC3E}">
        <p14:creationId xmlns:p14="http://schemas.microsoft.com/office/powerpoint/2010/main" val="107938404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16" y="274638"/>
            <a:ext cx="7467600" cy="1143000"/>
          </a:xfrm>
        </p:spPr>
        <p:txBody>
          <a:bodyPr/>
          <a:lstStyle/>
          <a:p>
            <a:pPr algn="ctr"/>
            <a:r>
              <a:rPr lang="en-CA" sz="3600" dirty="0" smtClean="0"/>
              <a:t>Production Forecast</a:t>
            </a:r>
            <a:endParaRPr lang="en-CA" sz="3600" dirty="0"/>
          </a:p>
        </p:txBody>
      </p:sp>
      <p:pic>
        <p:nvPicPr>
          <p:cNvPr id="92162" name="Picture 2"/>
          <p:cNvPicPr>
            <a:picLocks noChangeAspect="1" noChangeArrowheads="1"/>
          </p:cNvPicPr>
          <p:nvPr/>
        </p:nvPicPr>
        <p:blipFill>
          <a:blip r:embed="rId3"/>
          <a:srcRect/>
          <a:stretch>
            <a:fillRect/>
          </a:stretch>
        </p:blipFill>
        <p:spPr bwMode="auto">
          <a:xfrm>
            <a:off x="1751186" y="1814510"/>
            <a:ext cx="5821210" cy="3900506"/>
          </a:xfrm>
          <a:prstGeom prst="rect">
            <a:avLst/>
          </a:prstGeom>
          <a:noFill/>
          <a:ln w="9525">
            <a:noFill/>
            <a:miter lim="800000"/>
            <a:headEnd/>
            <a:tailEnd/>
          </a:ln>
          <a:effectLst/>
        </p:spPr>
      </p:pic>
      <p:sp>
        <p:nvSpPr>
          <p:cNvPr id="5" name="TextBox 4"/>
          <p:cNvSpPr txBox="1"/>
          <p:nvPr/>
        </p:nvSpPr>
        <p:spPr>
          <a:xfrm>
            <a:off x="3857620" y="6438149"/>
            <a:ext cx="5098255" cy="276999"/>
          </a:xfrm>
          <a:prstGeom prst="rect">
            <a:avLst/>
          </a:prstGeom>
          <a:noFill/>
        </p:spPr>
        <p:txBody>
          <a:bodyPr wrap="none" rtlCol="0">
            <a:spAutoFit/>
          </a:bodyPr>
          <a:lstStyle/>
          <a:p>
            <a:r>
              <a:rPr lang="en-CA" sz="1200" i="1" dirty="0" smtClean="0"/>
              <a:t>Source: http://www.goldcorp.com/files/april-24-2012/financial-highlights.html</a:t>
            </a:r>
            <a:endParaRPr lang="en-CA" sz="1200" i="1" dirty="0"/>
          </a:p>
        </p:txBody>
      </p:sp>
    </p:spTree>
    <p:extLst>
      <p:ext uri="{BB962C8B-B14F-4D97-AF65-F5344CB8AC3E}">
        <p14:creationId xmlns:p14="http://schemas.microsoft.com/office/powerpoint/2010/main" val="42183855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274638"/>
            <a:ext cx="7467600" cy="1143000"/>
          </a:xfrm>
        </p:spPr>
        <p:txBody>
          <a:bodyPr>
            <a:normAutofit/>
          </a:bodyPr>
          <a:lstStyle/>
          <a:p>
            <a:pPr algn="ctr"/>
            <a:r>
              <a:rPr lang="en-CA" sz="3600" dirty="0" smtClean="0"/>
              <a:t>Production Costs over past 3 yrs.</a:t>
            </a:r>
            <a:endParaRPr lang="en-CA" sz="3600" dirty="0"/>
          </a:p>
        </p:txBody>
      </p:sp>
      <p:pic>
        <p:nvPicPr>
          <p:cNvPr id="3074" name="Picture 2"/>
          <p:cNvPicPr>
            <a:picLocks noChangeAspect="1" noChangeArrowheads="1"/>
          </p:cNvPicPr>
          <p:nvPr/>
        </p:nvPicPr>
        <p:blipFill>
          <a:blip r:embed="rId2"/>
          <a:srcRect/>
          <a:stretch>
            <a:fillRect/>
          </a:stretch>
        </p:blipFill>
        <p:spPr bwMode="auto">
          <a:xfrm>
            <a:off x="284728" y="2143116"/>
            <a:ext cx="8502114" cy="2928958"/>
          </a:xfrm>
          <a:prstGeom prst="rect">
            <a:avLst/>
          </a:prstGeom>
          <a:noFill/>
          <a:ln w="9525">
            <a:noFill/>
            <a:miter lim="800000"/>
            <a:headEnd/>
            <a:tailEnd/>
          </a:ln>
          <a:effectLst/>
        </p:spPr>
      </p:pic>
      <p:sp>
        <p:nvSpPr>
          <p:cNvPr id="5" name="Rectangle 4"/>
          <p:cNvSpPr/>
          <p:nvPr/>
        </p:nvSpPr>
        <p:spPr>
          <a:xfrm>
            <a:off x="214282" y="2500306"/>
            <a:ext cx="8715436" cy="4286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3857620" y="6438149"/>
            <a:ext cx="5098255" cy="276999"/>
          </a:xfrm>
          <a:prstGeom prst="rect">
            <a:avLst/>
          </a:prstGeom>
          <a:noFill/>
        </p:spPr>
        <p:txBody>
          <a:bodyPr wrap="none" rtlCol="0">
            <a:spAutoFit/>
          </a:bodyPr>
          <a:lstStyle/>
          <a:p>
            <a:r>
              <a:rPr lang="en-CA" sz="1200" i="1" dirty="0" smtClean="0"/>
              <a:t>Source: http://www.goldcorp.com/files/april-24-2012/financial-highlights.html</a:t>
            </a:r>
            <a:endParaRPr lang="en-CA" sz="1200" i="1" dirty="0"/>
          </a:p>
        </p:txBody>
      </p:sp>
    </p:spTree>
    <p:extLst>
      <p:ext uri="{BB962C8B-B14F-4D97-AF65-F5344CB8AC3E}">
        <p14:creationId xmlns:p14="http://schemas.microsoft.com/office/powerpoint/2010/main" val="36571369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5686</TotalTime>
  <Words>11249</Words>
  <Application>Microsoft Office PowerPoint</Application>
  <PresentationFormat>On-screen Show (4:3)</PresentationFormat>
  <Paragraphs>1677</Paragraphs>
  <Slides>261</Slides>
  <Notes>101</Notes>
  <HiddenSlides>0</HiddenSlides>
  <MMClips>0</MMClips>
  <ScaleCrop>false</ScaleCrop>
  <HeadingPairs>
    <vt:vector size="4" baseType="variant">
      <vt:variant>
        <vt:lpstr>Theme</vt:lpstr>
      </vt:variant>
      <vt:variant>
        <vt:i4>1</vt:i4>
      </vt:variant>
      <vt:variant>
        <vt:lpstr>Slide Titles</vt:lpstr>
      </vt:variant>
      <vt:variant>
        <vt:i4>261</vt:i4>
      </vt:variant>
    </vt:vector>
  </HeadingPairs>
  <TitlesOfParts>
    <vt:vector size="262" baseType="lpstr">
      <vt:lpstr>Technic</vt:lpstr>
      <vt:lpstr>Canadian Minerals and Materials</vt:lpstr>
      <vt:lpstr>Agenda</vt:lpstr>
      <vt:lpstr>Natural Resources Sectors and Canada’s Gross Domestic Product in 2010</vt:lpstr>
      <vt:lpstr>PowerPoint Presentation</vt:lpstr>
      <vt:lpstr>Natural Resources Facts</vt:lpstr>
      <vt:lpstr> Global Leader for Exploration Budgets in 2010 </vt:lpstr>
      <vt:lpstr>Production Decisions Added to Canadian Reserve Totals as of December 31, 2010</vt:lpstr>
      <vt:lpstr>Annual Rates of Change of Canadian Reserves of Selected Major Metals, 2008-10</vt:lpstr>
      <vt:lpstr>Mining in Canada</vt:lpstr>
      <vt:lpstr>PowerPoint Presentation</vt:lpstr>
      <vt:lpstr>PowerPoint Presentation</vt:lpstr>
      <vt:lpstr>PowerPoint Presentation</vt:lpstr>
      <vt:lpstr>PowerPoint Presentation</vt:lpstr>
      <vt:lpstr>Mineral Resource Classification</vt:lpstr>
      <vt:lpstr>  Mineral Resources Inferred Mineral Resource  </vt:lpstr>
      <vt:lpstr> Mineral Resources Indicated resources </vt:lpstr>
      <vt:lpstr>Mineral Resources Measured resources</vt:lpstr>
      <vt:lpstr>Mineral Reserves A Probable Ore Reserve </vt:lpstr>
      <vt:lpstr>Mineral Reserves A Proven Ore Reserve</vt:lpstr>
      <vt:lpstr>PowerPoint Presentation</vt:lpstr>
      <vt:lpstr>Legislation and Regulations</vt:lpstr>
      <vt:lpstr>Regulation</vt:lpstr>
      <vt:lpstr>NI43-101</vt:lpstr>
      <vt:lpstr>Minerals and Metals Policy of the Government of Canada</vt:lpstr>
      <vt:lpstr>Challenges of Canadian Minerals and Metals Industry</vt:lpstr>
      <vt:lpstr>Copper</vt:lpstr>
      <vt:lpstr>Copper Facts</vt:lpstr>
      <vt:lpstr>Copper Reserves</vt:lpstr>
      <vt:lpstr>Copper Uses</vt:lpstr>
      <vt:lpstr>PowerPoint Presentation</vt:lpstr>
      <vt:lpstr>Copper Spot Price</vt:lpstr>
      <vt:lpstr>PowerPoint Presentation</vt:lpstr>
      <vt:lpstr>Copper VS Aluminum</vt:lpstr>
      <vt:lpstr>Coal</vt:lpstr>
      <vt:lpstr>Types of Coal</vt:lpstr>
      <vt:lpstr>PowerPoint Presentation</vt:lpstr>
      <vt:lpstr>Coal Facts</vt:lpstr>
      <vt:lpstr>Coal Reserves</vt:lpstr>
      <vt:lpstr>Coal Uses</vt:lpstr>
      <vt:lpstr>Canadian Coal Production</vt:lpstr>
      <vt:lpstr> Two Types of Coal Mining </vt:lpstr>
      <vt:lpstr>Exports and Imports</vt:lpstr>
      <vt:lpstr>Exports and Imports</vt:lpstr>
      <vt:lpstr>Price</vt:lpstr>
      <vt:lpstr>PowerPoint Presentation</vt:lpstr>
      <vt:lpstr>Canadian Coal Consumption</vt:lpstr>
      <vt:lpstr>Coal Industry Structure</vt:lpstr>
      <vt:lpstr>Coal Outlook</vt:lpstr>
      <vt:lpstr>  Uranium  </vt:lpstr>
      <vt:lpstr>Canadian Uranium Facts</vt:lpstr>
      <vt:lpstr>Uranium Price</vt:lpstr>
      <vt:lpstr>Uranium Spot Price – 5 Year</vt:lpstr>
      <vt:lpstr>Canadian Uranium Resources</vt:lpstr>
      <vt:lpstr>Exploration</vt:lpstr>
      <vt:lpstr>Mining</vt:lpstr>
      <vt:lpstr>Mining Methods</vt:lpstr>
      <vt:lpstr>Uranium Processing</vt:lpstr>
      <vt:lpstr>Domestic Annual Uranium Production</vt:lpstr>
      <vt:lpstr>Canadian Uranium Exports</vt:lpstr>
      <vt:lpstr>The Largest-Producing Uranium Mines in 2011</vt:lpstr>
      <vt:lpstr> Zinc </vt:lpstr>
      <vt:lpstr>Zinc Facts</vt:lpstr>
      <vt:lpstr>Zinc Uses</vt:lpstr>
      <vt:lpstr>PowerPoint Presentation</vt:lpstr>
      <vt:lpstr>Zinc Spot Price</vt:lpstr>
      <vt:lpstr>PowerPoint Presentation</vt:lpstr>
      <vt:lpstr>Zinc Reserves</vt:lpstr>
      <vt:lpstr>Gold</vt:lpstr>
      <vt:lpstr>Gold Facts</vt:lpstr>
      <vt:lpstr>Gold Reserves</vt:lpstr>
      <vt:lpstr>Gold Uses</vt:lpstr>
      <vt:lpstr>Gold Spot Price</vt:lpstr>
      <vt:lpstr>Factors Effect Gold Price</vt:lpstr>
      <vt:lpstr>Gold Production</vt:lpstr>
      <vt:lpstr>PowerPoint Presentation</vt:lpstr>
      <vt:lpstr>Gold Demand</vt:lpstr>
      <vt:lpstr>GOLDCORP</vt:lpstr>
      <vt:lpstr>Stock Snapshot</vt:lpstr>
      <vt:lpstr>Shares Outstanding</vt:lpstr>
      <vt:lpstr>Max Chart</vt:lpstr>
      <vt:lpstr>1-Year Stock Performance</vt:lpstr>
      <vt:lpstr>1 Year Moving Average</vt:lpstr>
      <vt:lpstr>1 Year vs. S&amp;P/TSX Composite</vt:lpstr>
      <vt:lpstr>1 Year vs. S&amp;P/TSX Metals &amp; Mining Index</vt:lpstr>
      <vt:lpstr>1 Year vs. Gold</vt:lpstr>
      <vt:lpstr>5-Year Stock Performance</vt:lpstr>
      <vt:lpstr>5-Year Moving Average</vt:lpstr>
      <vt:lpstr>5-Year vs. S&amp;P/TSX Composite</vt:lpstr>
      <vt:lpstr>5-Year vs. S&amp;P/TSX Metals &amp; Mining Index</vt:lpstr>
      <vt:lpstr>5-Year vs. Gold</vt:lpstr>
      <vt:lpstr>Trends of Market Cap. over past 4 yrs</vt:lpstr>
      <vt:lpstr>Company Profile</vt:lpstr>
      <vt:lpstr>Overview</vt:lpstr>
      <vt:lpstr>PowerPoint Presentation</vt:lpstr>
      <vt:lpstr>History</vt:lpstr>
      <vt:lpstr>Firm Strategies</vt:lpstr>
      <vt:lpstr>Gold Productions over Past 5 Years</vt:lpstr>
      <vt:lpstr>Production Forecast</vt:lpstr>
      <vt:lpstr>Production Costs over past 3 yrs.</vt:lpstr>
      <vt:lpstr>Dividends over past 5 yrs</vt:lpstr>
      <vt:lpstr>Macroeconomic Facts</vt:lpstr>
      <vt:lpstr>Recent Acquisition History</vt:lpstr>
      <vt:lpstr>PowerPoint Presentation</vt:lpstr>
      <vt:lpstr>Operating Mines &amp; Development Projects</vt:lpstr>
      <vt:lpstr>Highlights on Operation Results (2012 Q3)</vt:lpstr>
      <vt:lpstr>Red Lake (Canada)</vt:lpstr>
      <vt:lpstr>Peñasquito (Mexico)</vt:lpstr>
      <vt:lpstr>PowerPoint Presentation</vt:lpstr>
      <vt:lpstr>Gold Resources (2010)</vt:lpstr>
      <vt:lpstr>Gold Resources (2011)</vt:lpstr>
      <vt:lpstr>Gold Reserves (2010)</vt:lpstr>
      <vt:lpstr>Gold Reserves (2011)</vt:lpstr>
      <vt:lpstr> Growth of Gold Reserve </vt:lpstr>
      <vt:lpstr>Key Facts</vt:lpstr>
      <vt:lpstr>Management</vt:lpstr>
      <vt:lpstr>Management</vt:lpstr>
      <vt:lpstr>Management</vt:lpstr>
      <vt:lpstr>Management</vt:lpstr>
      <vt:lpstr>Analysis of Financial Statements</vt:lpstr>
      <vt:lpstr>PowerPoint Presentation</vt:lpstr>
      <vt:lpstr>Financial Highlights</vt:lpstr>
      <vt:lpstr>2012 Q3 Balance Sheet</vt:lpstr>
      <vt:lpstr>2011 Annual Balance Sheet</vt:lpstr>
      <vt:lpstr>2011 Annual Income Statement</vt:lpstr>
      <vt:lpstr>2012 Q3 Income Statement</vt:lpstr>
      <vt:lpstr>2011 Annual Cash Flow Statement</vt:lpstr>
      <vt:lpstr>2012 Q3 Cash Flow Statement</vt:lpstr>
      <vt:lpstr>Conclusions</vt:lpstr>
      <vt:lpstr>  Recommendation  BUY!  </vt:lpstr>
      <vt:lpstr>PowerPoint Presentation</vt:lpstr>
      <vt:lpstr>Stock Snapshot</vt:lpstr>
      <vt:lpstr>1-Year Stock Price V.S. 20 &amp; 100 MAVG</vt:lpstr>
      <vt:lpstr>1-Year Stock Price V.S. TSX-I &amp; TTMN-I </vt:lpstr>
      <vt:lpstr>5-Year Stock Performance V.S. 20 &amp; 100 MAVG</vt:lpstr>
      <vt:lpstr>5-Year Stock Price V.S. TSX-I &amp; TTMN-I </vt:lpstr>
      <vt:lpstr>10-Year Stock Performance V.S. 20 &amp; 100 MAVG</vt:lpstr>
      <vt:lpstr>10-Year Stock Price V.S. TSX-I &amp; TTMN-I </vt:lpstr>
      <vt:lpstr>Max</vt:lpstr>
      <vt:lpstr>Company Overview</vt:lpstr>
      <vt:lpstr>Continued</vt:lpstr>
      <vt:lpstr>Company Strategy</vt:lpstr>
      <vt:lpstr>Strengths</vt:lpstr>
      <vt:lpstr>Uranium Growing Production</vt:lpstr>
      <vt:lpstr>Double U Project Pipeline</vt:lpstr>
      <vt:lpstr>Business Segments</vt:lpstr>
      <vt:lpstr>Performance of Each Segment</vt:lpstr>
      <vt:lpstr>Financial Highlights</vt:lpstr>
      <vt:lpstr>2012 Financial Outlook</vt:lpstr>
      <vt:lpstr>Liquidity</vt:lpstr>
      <vt:lpstr>Long-term Contractual Obligations</vt:lpstr>
      <vt:lpstr>Dividends Per Year  2001-2012</vt:lpstr>
      <vt:lpstr>Business Overview</vt:lpstr>
      <vt:lpstr>Operations</vt:lpstr>
      <vt:lpstr>PowerPoint Presentation</vt:lpstr>
      <vt:lpstr>Exploration Operations Map</vt:lpstr>
      <vt:lpstr>Athabasca Basin</vt:lpstr>
      <vt:lpstr>PowerPoint Presentation</vt:lpstr>
      <vt:lpstr>Mongolia</vt:lpstr>
      <vt:lpstr>Nunavut</vt:lpstr>
      <vt:lpstr>Mineral Reserves – 2010</vt:lpstr>
      <vt:lpstr>Mineral Reserves – 2011</vt:lpstr>
      <vt:lpstr>Mineral Resources – 2010</vt:lpstr>
      <vt:lpstr>Mineral Resources - 2011</vt:lpstr>
      <vt:lpstr>Inferred - 2010</vt:lpstr>
      <vt:lpstr>Inferred - 2011</vt:lpstr>
      <vt:lpstr>PowerPoint Presentation</vt:lpstr>
      <vt:lpstr>Mining Operations Map</vt:lpstr>
      <vt:lpstr>McArthur River/Key Lake</vt:lpstr>
      <vt:lpstr>McArthur River</vt:lpstr>
      <vt:lpstr>Mineral Distribution in McArthur River</vt:lpstr>
      <vt:lpstr>Cigar Lake – Development Project</vt:lpstr>
      <vt:lpstr>Mineral Distribution in Cigar Lake</vt:lpstr>
      <vt:lpstr>Rabbit Lake</vt:lpstr>
      <vt:lpstr>Inkai</vt:lpstr>
      <vt:lpstr>PowerPoint Presentation</vt:lpstr>
      <vt:lpstr>Refining &amp; Conversion</vt:lpstr>
      <vt:lpstr>Refining &amp; Conversion</vt:lpstr>
      <vt:lpstr>Blind River</vt:lpstr>
      <vt:lpstr>Port Hope</vt:lpstr>
      <vt:lpstr>Springfields</vt:lpstr>
      <vt:lpstr>Fuel Manufacturing</vt:lpstr>
      <vt:lpstr>Bruce Power</vt:lpstr>
      <vt:lpstr>Competitors</vt:lpstr>
      <vt:lpstr>Acquisition</vt:lpstr>
      <vt:lpstr>News</vt:lpstr>
      <vt:lpstr>Management</vt:lpstr>
      <vt:lpstr>Management</vt:lpstr>
      <vt:lpstr>Management</vt:lpstr>
      <vt:lpstr>Management</vt:lpstr>
      <vt:lpstr>Management</vt:lpstr>
      <vt:lpstr>Financial Reporting Analysis</vt:lpstr>
      <vt:lpstr>Consolidated Statements of Balance Sheet (2012 Q3)</vt:lpstr>
      <vt:lpstr>Consolidated Statements of Balance Sheet (2011 Annual)</vt:lpstr>
      <vt:lpstr>Consolidated Statements of Earnings (2011 Annual)</vt:lpstr>
      <vt:lpstr>Consolidated Statements of Earnings (2012 Q3)</vt:lpstr>
      <vt:lpstr>Consolidated Statements of Cash Flow  (2011 Annual)</vt:lpstr>
      <vt:lpstr>Consolidated Statements of Cash Flow (2012 Q3)</vt:lpstr>
      <vt:lpstr>Recommend</vt:lpstr>
      <vt:lpstr>TECK</vt:lpstr>
      <vt:lpstr>About Teck</vt:lpstr>
      <vt:lpstr>Corporate information</vt:lpstr>
      <vt:lpstr>Shares outstanding and dividends paid</vt:lpstr>
      <vt:lpstr>Stock Summary (type A)</vt:lpstr>
      <vt:lpstr>Stock Summary (type B) </vt:lpstr>
      <vt:lpstr>1 Year Stock Performance </vt:lpstr>
      <vt:lpstr>1 Year Moving Average</vt:lpstr>
      <vt:lpstr>1 Year vs. S&amp;P/TSX Composite</vt:lpstr>
      <vt:lpstr>1 Year vs. S&amp;P/TSX Metals &amp; Mining Index</vt:lpstr>
      <vt:lpstr>5 Year StockPerformance </vt:lpstr>
      <vt:lpstr>5 Year Moving Average</vt:lpstr>
      <vt:lpstr>5 Year vs. S&amp;P/TSX Composite</vt:lpstr>
      <vt:lpstr>5 Year vs. S&amp;P/TSX Metals &amp; Mining Index</vt:lpstr>
      <vt:lpstr>PowerPoint Presentation</vt:lpstr>
      <vt:lpstr>  Teck Resources</vt:lpstr>
      <vt:lpstr>Business Model : Diversified mining</vt:lpstr>
      <vt:lpstr>Current Business Sectors</vt:lpstr>
      <vt:lpstr>Continued…….</vt:lpstr>
      <vt:lpstr>Coal Operations</vt:lpstr>
      <vt:lpstr>Zinc Operations</vt:lpstr>
      <vt:lpstr>Expected Share from Operations</vt:lpstr>
      <vt:lpstr>Mines and Refineries of Teck</vt:lpstr>
      <vt:lpstr>1961-2001</vt:lpstr>
      <vt:lpstr>1991-2001</vt:lpstr>
      <vt:lpstr>2002-</vt:lpstr>
      <vt:lpstr>Mineral Reserves</vt:lpstr>
      <vt:lpstr>Minerals Reserves Continued</vt:lpstr>
      <vt:lpstr>……….</vt:lpstr>
      <vt:lpstr>………….</vt:lpstr>
      <vt:lpstr>Financial Strength</vt:lpstr>
      <vt:lpstr>Economic  Analysis</vt:lpstr>
      <vt:lpstr>Macroeconomic Outlook: USA</vt:lpstr>
      <vt:lpstr>Macroeconomic Outlook: World</vt:lpstr>
      <vt:lpstr>Growth Prospects for Mining Industry in Canada</vt:lpstr>
      <vt:lpstr>Provincial Expenditures</vt:lpstr>
      <vt:lpstr>Provincial Expenditure on Commodity</vt:lpstr>
      <vt:lpstr>Management </vt:lpstr>
      <vt:lpstr>Teck’s Leadership</vt:lpstr>
      <vt:lpstr>Chairman of the Board</vt:lpstr>
      <vt:lpstr>Deputy Chairman</vt:lpstr>
      <vt:lpstr>President and CEO</vt:lpstr>
      <vt:lpstr>New Vice President Appointments</vt:lpstr>
      <vt:lpstr>Technical Analysis</vt:lpstr>
      <vt:lpstr>Key Metrics</vt:lpstr>
      <vt:lpstr>Stock Performance:</vt:lpstr>
      <vt:lpstr>News and Updates</vt:lpstr>
      <vt:lpstr>Dividend Increase</vt:lpstr>
      <vt:lpstr> Neptune Coal Terminal Update </vt:lpstr>
      <vt:lpstr> Rail Improvement Update </vt:lpstr>
      <vt:lpstr> Highland Valley Copper Update </vt:lpstr>
      <vt:lpstr>Financial Statement</vt:lpstr>
      <vt:lpstr> Q3 2012 Highlights</vt:lpstr>
      <vt:lpstr> Adjusted Profit </vt:lpstr>
      <vt:lpstr>Interest Expense Reduced by US$250M </vt:lpstr>
      <vt:lpstr>Consolidated Balance Sheets (2012 Q3)</vt:lpstr>
      <vt:lpstr>Consolidated Balance Sheets (2011 Annual)</vt:lpstr>
      <vt:lpstr>Consolidated Statements of Income (2011 Annual)</vt:lpstr>
      <vt:lpstr>Consolidated Statements of Income (2012 Q3)</vt:lpstr>
      <vt:lpstr>Consolidated Statements of Cash Flow (2011 Annual)</vt:lpstr>
      <vt:lpstr>Consolidated Statements of Cash Flow (2012 Q3)</vt:lpstr>
      <vt:lpstr>Identifying Catalysts</vt:lpstr>
      <vt:lpstr>Conclusion/Recommendation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YongH</dc:creator>
  <cp:lastModifiedBy>gp</cp:lastModifiedBy>
  <cp:revision>266</cp:revision>
  <dcterms:created xsi:type="dcterms:W3CDTF">2012-11-07T05:09:04Z</dcterms:created>
  <dcterms:modified xsi:type="dcterms:W3CDTF">2012-11-20T20:24:56Z</dcterms:modified>
</cp:coreProperties>
</file>