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diagrams/layout1.xml" ContentType="application/vnd.openxmlformats-officedocument.drawingml.diagramLayout+xml"/>
  <Override PartName="/ppt/notesSlides/notesSlide7.xml" ContentType="application/vnd.openxmlformats-officedocument.presentationml.notesSlide+xml"/>
  <Override PartName="/ppt/diagrams/data2.xml" ContentType="application/vnd.openxmlformats-officedocument.drawingml.diagramData+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notesSlides/notesSlide68.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diagrams/quickStyle3.xml" ContentType="application/vnd.openxmlformats-officedocument.drawingml.diagramStyl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diagrams/data3.xml" ContentType="application/vnd.openxmlformats-officedocument.drawingml.diagramData+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diagrams/layout3.xml" ContentType="application/vnd.openxmlformats-officedocument.drawingml.diagramLayout+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drawings/drawing1.xml" ContentType="application/vnd.openxmlformats-officedocument.drawingml.chartshapes+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Override PartName="/ppt/slides/slide148.xml" ContentType="application/vnd.openxmlformats-officedocument.presentationml.slide+xml"/>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9"/>
  </p:notesMasterIdLst>
  <p:handoutMasterIdLst>
    <p:handoutMasterId r:id="rId160"/>
  </p:handoutMasterIdLst>
  <p:sldIdLst>
    <p:sldId id="359" r:id="rId2"/>
    <p:sldId id="360" r:id="rId3"/>
    <p:sldId id="260" r:id="rId4"/>
    <p:sldId id="295" r:id="rId5"/>
    <p:sldId id="261" r:id="rId6"/>
    <p:sldId id="262" r:id="rId7"/>
    <p:sldId id="263" r:id="rId8"/>
    <p:sldId id="425" r:id="rId9"/>
    <p:sldId id="428" r:id="rId10"/>
    <p:sldId id="264" r:id="rId11"/>
    <p:sldId id="265" r:id="rId12"/>
    <p:sldId id="299" r:id="rId13"/>
    <p:sldId id="266" r:id="rId14"/>
    <p:sldId id="267" r:id="rId15"/>
    <p:sldId id="268" r:id="rId16"/>
    <p:sldId id="270" r:id="rId17"/>
    <p:sldId id="271" r:id="rId18"/>
    <p:sldId id="272" r:id="rId19"/>
    <p:sldId id="273" r:id="rId20"/>
    <p:sldId id="274" r:id="rId21"/>
    <p:sldId id="275" r:id="rId22"/>
    <p:sldId id="276" r:id="rId23"/>
    <p:sldId id="296" r:id="rId24"/>
    <p:sldId id="424" r:id="rId25"/>
    <p:sldId id="298" r:id="rId26"/>
    <p:sldId id="301" r:id="rId27"/>
    <p:sldId id="292" r:id="rId28"/>
    <p:sldId id="269" r:id="rId29"/>
    <p:sldId id="426" r:id="rId30"/>
    <p:sldId id="302" r:id="rId31"/>
    <p:sldId id="277" r:id="rId32"/>
    <p:sldId id="278" r:id="rId33"/>
    <p:sldId id="279" r:id="rId34"/>
    <p:sldId id="280" r:id="rId35"/>
    <p:sldId id="281" r:id="rId36"/>
    <p:sldId id="282" r:id="rId37"/>
    <p:sldId id="283" r:id="rId38"/>
    <p:sldId id="303" r:id="rId39"/>
    <p:sldId id="307" r:id="rId40"/>
    <p:sldId id="310" r:id="rId41"/>
    <p:sldId id="285" r:id="rId42"/>
    <p:sldId id="286" r:id="rId43"/>
    <p:sldId id="427" r:id="rId44"/>
    <p:sldId id="287" r:id="rId45"/>
    <p:sldId id="289" r:id="rId46"/>
    <p:sldId id="291" r:id="rId47"/>
    <p:sldId id="284" r:id="rId48"/>
    <p:sldId id="311" r:id="rId49"/>
    <p:sldId id="312" r:id="rId50"/>
    <p:sldId id="313" r:id="rId51"/>
    <p:sldId id="314" r:id="rId52"/>
    <p:sldId id="315" r:id="rId53"/>
    <p:sldId id="316" r:id="rId54"/>
    <p:sldId id="317" r:id="rId55"/>
    <p:sldId id="318" r:id="rId56"/>
    <p:sldId id="319" r:id="rId57"/>
    <p:sldId id="320" r:id="rId58"/>
    <p:sldId id="321" r:id="rId59"/>
    <p:sldId id="322" r:id="rId60"/>
    <p:sldId id="323" r:id="rId61"/>
    <p:sldId id="324" r:id="rId62"/>
    <p:sldId id="325" r:id="rId63"/>
    <p:sldId id="326" r:id="rId64"/>
    <p:sldId id="327" r:id="rId65"/>
    <p:sldId id="328" r:id="rId66"/>
    <p:sldId id="329" r:id="rId67"/>
    <p:sldId id="330" r:id="rId68"/>
    <p:sldId id="332" r:id="rId69"/>
    <p:sldId id="333" r:id="rId70"/>
    <p:sldId id="334" r:id="rId71"/>
    <p:sldId id="335" r:id="rId72"/>
    <p:sldId id="336" r:id="rId73"/>
    <p:sldId id="337" r:id="rId74"/>
    <p:sldId id="338" r:id="rId75"/>
    <p:sldId id="339" r:id="rId76"/>
    <p:sldId id="340" r:id="rId77"/>
    <p:sldId id="341" r:id="rId78"/>
    <p:sldId id="342" r:id="rId79"/>
    <p:sldId id="343" r:id="rId80"/>
    <p:sldId id="344" r:id="rId81"/>
    <p:sldId id="345" r:id="rId82"/>
    <p:sldId id="346" r:id="rId83"/>
    <p:sldId id="347" r:id="rId84"/>
    <p:sldId id="348" r:id="rId85"/>
    <p:sldId id="349" r:id="rId86"/>
    <p:sldId id="350" r:id="rId87"/>
    <p:sldId id="351" r:id="rId88"/>
    <p:sldId id="352" r:id="rId89"/>
    <p:sldId id="353" r:id="rId90"/>
    <p:sldId id="354" r:id="rId91"/>
    <p:sldId id="355" r:id="rId92"/>
    <p:sldId id="356" r:id="rId93"/>
    <p:sldId id="357" r:id="rId94"/>
    <p:sldId id="358" r:id="rId95"/>
    <p:sldId id="361" r:id="rId96"/>
    <p:sldId id="362" r:id="rId97"/>
    <p:sldId id="363" r:id="rId98"/>
    <p:sldId id="364" r:id="rId99"/>
    <p:sldId id="365" r:id="rId100"/>
    <p:sldId id="366" r:id="rId101"/>
    <p:sldId id="367" r:id="rId102"/>
    <p:sldId id="368" r:id="rId103"/>
    <p:sldId id="369" r:id="rId104"/>
    <p:sldId id="370" r:id="rId105"/>
    <p:sldId id="371" r:id="rId106"/>
    <p:sldId id="372" r:id="rId107"/>
    <p:sldId id="373" r:id="rId108"/>
    <p:sldId id="374" r:id="rId109"/>
    <p:sldId id="375" r:id="rId110"/>
    <p:sldId id="376" r:id="rId111"/>
    <p:sldId id="377" r:id="rId112"/>
    <p:sldId id="378" r:id="rId113"/>
    <p:sldId id="379" r:id="rId114"/>
    <p:sldId id="380" r:id="rId115"/>
    <p:sldId id="381" r:id="rId116"/>
    <p:sldId id="382" r:id="rId117"/>
    <p:sldId id="383" r:id="rId118"/>
    <p:sldId id="384" r:id="rId119"/>
    <p:sldId id="385" r:id="rId120"/>
    <p:sldId id="429" r:id="rId121"/>
    <p:sldId id="387" r:id="rId122"/>
    <p:sldId id="388" r:id="rId123"/>
    <p:sldId id="389" r:id="rId124"/>
    <p:sldId id="390" r:id="rId125"/>
    <p:sldId id="391" r:id="rId126"/>
    <p:sldId id="392" r:id="rId127"/>
    <p:sldId id="393" r:id="rId128"/>
    <p:sldId id="394" r:id="rId129"/>
    <p:sldId id="395" r:id="rId130"/>
    <p:sldId id="396" r:id="rId131"/>
    <p:sldId id="397" r:id="rId132"/>
    <p:sldId id="398" r:id="rId133"/>
    <p:sldId id="399" r:id="rId134"/>
    <p:sldId id="400" r:id="rId135"/>
    <p:sldId id="401" r:id="rId136"/>
    <p:sldId id="402" r:id="rId137"/>
    <p:sldId id="403" r:id="rId138"/>
    <p:sldId id="404" r:id="rId139"/>
    <p:sldId id="405" r:id="rId140"/>
    <p:sldId id="406" r:id="rId141"/>
    <p:sldId id="407" r:id="rId142"/>
    <p:sldId id="408" r:id="rId143"/>
    <p:sldId id="409" r:id="rId144"/>
    <p:sldId id="410" r:id="rId145"/>
    <p:sldId id="411" r:id="rId146"/>
    <p:sldId id="412" r:id="rId147"/>
    <p:sldId id="413" r:id="rId148"/>
    <p:sldId id="414" r:id="rId149"/>
    <p:sldId id="415" r:id="rId150"/>
    <p:sldId id="416" r:id="rId151"/>
    <p:sldId id="417" r:id="rId152"/>
    <p:sldId id="418" r:id="rId153"/>
    <p:sldId id="419" r:id="rId154"/>
    <p:sldId id="420" r:id="rId155"/>
    <p:sldId id="421" r:id="rId156"/>
    <p:sldId id="422" r:id="rId157"/>
    <p:sldId id="423" r:id="rId158"/>
  </p:sldIdLst>
  <p:sldSz cx="9144000" cy="6858000" type="screen4x3"/>
  <p:notesSz cx="6797675" cy="9926638"/>
  <p:defaultTex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405" autoAdjust="0"/>
  </p:normalViewPr>
  <p:slideViewPr>
    <p:cSldViewPr>
      <p:cViewPr>
        <p:scale>
          <a:sx n="65" d="100"/>
          <a:sy n="65" d="100"/>
        </p:scale>
        <p:origin x="-240" y="72"/>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style val="34"/>
  <c:chart>
    <c:title/>
    <c:plotArea>
      <c:layout/>
      <c:lineChart>
        <c:grouping val="standard"/>
        <c:ser>
          <c:idx val="1"/>
          <c:order val="1"/>
          <c:tx>
            <c:strRef>
              <c:f>Sheet1!$A$2</c:f>
              <c:strCache>
                <c:ptCount val="1"/>
                <c:pt idx="0">
                  <c:v>Outstanding Common Shares (000s)</c:v>
                </c:pt>
              </c:strCache>
            </c:strRef>
          </c:tx>
          <c:marker>
            <c:symbol val="none"/>
          </c:marker>
          <c:cat>
            <c:numRef>
              <c:f>Sheet1!$B$1:$E$1</c:f>
              <c:numCache>
                <c:formatCode>General</c:formatCode>
                <c:ptCount val="4"/>
                <c:pt idx="0">
                  <c:v>2007</c:v>
                </c:pt>
                <c:pt idx="1">
                  <c:v>2008</c:v>
                </c:pt>
                <c:pt idx="2">
                  <c:v>2009</c:v>
                </c:pt>
                <c:pt idx="3">
                  <c:v>2010</c:v>
                </c:pt>
              </c:numCache>
            </c:numRef>
          </c:cat>
          <c:val>
            <c:numRef>
              <c:f>Sheet1!$B$2:$E$2</c:f>
              <c:numCache>
                <c:formatCode>General</c:formatCode>
                <c:ptCount val="4"/>
                <c:pt idx="0">
                  <c:v>925566</c:v>
                </c:pt>
                <c:pt idx="1">
                  <c:v>935524</c:v>
                </c:pt>
                <c:pt idx="2">
                  <c:v>1559778</c:v>
                </c:pt>
                <c:pt idx="3">
                  <c:v>1565489</c:v>
                </c:pt>
              </c:numCache>
            </c:numRef>
          </c:val>
        </c:ser>
        <c:ser>
          <c:idx val="0"/>
          <c:order val="0"/>
          <c:tx>
            <c:strRef>
              <c:f>Sheet1!$A$2</c:f>
              <c:strCache>
                <c:ptCount val="1"/>
                <c:pt idx="0">
                  <c:v>Outstanding Common Shares (000s)</c:v>
                </c:pt>
              </c:strCache>
            </c:strRef>
          </c:tx>
          <c:marker>
            <c:symbol val="none"/>
          </c:marker>
          <c:cat>
            <c:numRef>
              <c:f>Sheet1!$B$1:$E$1</c:f>
              <c:numCache>
                <c:formatCode>General</c:formatCode>
                <c:ptCount val="4"/>
                <c:pt idx="0">
                  <c:v>2007</c:v>
                </c:pt>
                <c:pt idx="1">
                  <c:v>2008</c:v>
                </c:pt>
                <c:pt idx="2">
                  <c:v>2009</c:v>
                </c:pt>
                <c:pt idx="3">
                  <c:v>2010</c:v>
                </c:pt>
              </c:numCache>
            </c:numRef>
          </c:cat>
          <c:val>
            <c:numRef>
              <c:f>Sheet1!$B$2:$E$2</c:f>
              <c:numCache>
                <c:formatCode>General</c:formatCode>
                <c:ptCount val="4"/>
                <c:pt idx="0">
                  <c:v>925566</c:v>
                </c:pt>
                <c:pt idx="1">
                  <c:v>935524</c:v>
                </c:pt>
                <c:pt idx="2">
                  <c:v>1559778</c:v>
                </c:pt>
                <c:pt idx="3">
                  <c:v>1565489</c:v>
                </c:pt>
              </c:numCache>
            </c:numRef>
          </c:val>
        </c:ser>
        <c:dLbls/>
        <c:marker val="1"/>
        <c:axId val="48200704"/>
        <c:axId val="48255744"/>
      </c:lineChart>
      <c:catAx>
        <c:axId val="48200704"/>
        <c:scaling>
          <c:orientation val="minMax"/>
        </c:scaling>
        <c:axPos val="b"/>
        <c:numFmt formatCode="General" sourceLinked="1"/>
        <c:tickLblPos val="nextTo"/>
        <c:crossAx val="48255744"/>
        <c:crosses val="autoZero"/>
        <c:auto val="1"/>
        <c:lblAlgn val="ctr"/>
        <c:lblOffset val="100"/>
      </c:catAx>
      <c:valAx>
        <c:axId val="48255744"/>
        <c:scaling>
          <c:orientation val="minMax"/>
          <c:max val="1800000"/>
          <c:min val="800000"/>
        </c:scaling>
        <c:axPos val="l"/>
        <c:majorGridlines/>
        <c:numFmt formatCode="General" sourceLinked="1"/>
        <c:tickLblPos val="nextTo"/>
        <c:crossAx val="48200704"/>
        <c:crosses val="autoZero"/>
        <c:crossBetween val="between"/>
        <c:majorUnit val="200000"/>
      </c:valAx>
    </c:plotArea>
    <c:plotVisOnly val="1"/>
    <c:dispBlanksAs val="gap"/>
  </c:chart>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lang val="en-US"/>
  <c:style val="34"/>
  <c:chart>
    <c:title/>
    <c:plotArea>
      <c:layout/>
      <c:lineChart>
        <c:grouping val="standard"/>
        <c:ser>
          <c:idx val="0"/>
          <c:order val="0"/>
          <c:tx>
            <c:strRef>
              <c:f>Sheet1!$A$2</c:f>
              <c:strCache>
                <c:ptCount val="1"/>
                <c:pt idx="0">
                  <c:v>Outstanding Common Shares (000s)</c:v>
                </c:pt>
              </c:strCache>
            </c:strRef>
          </c:tx>
          <c:marker>
            <c:symbol val="none"/>
          </c:marker>
          <c:cat>
            <c:numRef>
              <c:f>Sheet1!$B$1:$E$1</c:f>
              <c:numCache>
                <c:formatCode>General</c:formatCode>
                <c:ptCount val="4"/>
                <c:pt idx="0">
                  <c:v>2007</c:v>
                </c:pt>
                <c:pt idx="1">
                  <c:v>2008</c:v>
                </c:pt>
                <c:pt idx="2">
                  <c:v>2009</c:v>
                </c:pt>
                <c:pt idx="3">
                  <c:v>2010</c:v>
                </c:pt>
              </c:numCache>
            </c:numRef>
          </c:cat>
          <c:val>
            <c:numRef>
              <c:f>Sheet1!$B$2:$E$2</c:f>
              <c:numCache>
                <c:formatCode>General</c:formatCode>
                <c:ptCount val="4"/>
                <c:pt idx="0">
                  <c:v>925566</c:v>
                </c:pt>
                <c:pt idx="1">
                  <c:v>935524</c:v>
                </c:pt>
                <c:pt idx="2">
                  <c:v>1559778</c:v>
                </c:pt>
                <c:pt idx="3">
                  <c:v>1565489</c:v>
                </c:pt>
              </c:numCache>
            </c:numRef>
          </c:val>
        </c:ser>
        <c:dLbls/>
        <c:marker val="1"/>
        <c:axId val="48575232"/>
        <c:axId val="48576768"/>
      </c:lineChart>
      <c:catAx>
        <c:axId val="48575232"/>
        <c:scaling>
          <c:orientation val="minMax"/>
        </c:scaling>
        <c:axPos val="b"/>
        <c:numFmt formatCode="General" sourceLinked="1"/>
        <c:tickLblPos val="nextTo"/>
        <c:crossAx val="48576768"/>
        <c:crosses val="autoZero"/>
        <c:auto val="1"/>
        <c:lblAlgn val="ctr"/>
        <c:lblOffset val="100"/>
      </c:catAx>
      <c:valAx>
        <c:axId val="48576768"/>
        <c:scaling>
          <c:orientation val="minMax"/>
          <c:max val="1800000"/>
          <c:min val="800000"/>
        </c:scaling>
        <c:axPos val="l"/>
        <c:majorGridlines/>
        <c:numFmt formatCode="General" sourceLinked="1"/>
        <c:tickLblPos val="nextTo"/>
        <c:crossAx val="48575232"/>
        <c:crosses val="autoZero"/>
        <c:crossBetween val="between"/>
        <c:majorUnit val="200000"/>
      </c:valAx>
    </c:plotArea>
    <c:plotVisOnly val="1"/>
    <c:dispBlanksAs val="gap"/>
  </c:chart>
  <c:externalData r:id="rId1"/>
</c:chartSpace>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19EE3D-EEAD-4C9F-BEA4-DEAD096F83B8}" type="doc">
      <dgm:prSet loTypeId="urn:microsoft.com/office/officeart/2005/8/layout/default#1" loCatId="list" qsTypeId="urn:microsoft.com/office/officeart/2005/8/quickstyle/simple1" qsCatId="simple" csTypeId="urn:microsoft.com/office/officeart/2005/8/colors/colorful1#1" csCatId="colorful" phldr="1"/>
      <dgm:spPr/>
      <dgm:t>
        <a:bodyPr/>
        <a:lstStyle/>
        <a:p>
          <a:endParaRPr lang="en-US"/>
        </a:p>
      </dgm:t>
    </dgm:pt>
    <dgm:pt modelId="{C6DD48F6-5B8F-41AD-BB7C-548AE5A55AAF}">
      <dgm:prSet phldrT="[Text]"/>
      <dgm:spPr/>
      <dgm:t>
        <a:bodyPr/>
        <a:lstStyle/>
        <a:p>
          <a:r>
            <a:rPr lang="en-US" b="1" dirty="0" smtClean="0"/>
            <a:t>Petroleum gas</a:t>
          </a:r>
          <a:r>
            <a:rPr lang="en-US" b="0" dirty="0" smtClean="0"/>
            <a:t>: </a:t>
          </a:r>
          <a:r>
            <a:rPr lang="en-US" dirty="0" smtClean="0"/>
            <a:t>used for heating, cooking, making plastics</a:t>
          </a:r>
          <a:endParaRPr lang="en-US" dirty="0"/>
        </a:p>
      </dgm:t>
    </dgm:pt>
    <dgm:pt modelId="{45D0F347-51AD-459A-A79C-BAB5A0F06FFE}" type="parTrans" cxnId="{00257CA9-8DB9-4FAC-9CC8-629991C91330}">
      <dgm:prSet/>
      <dgm:spPr/>
      <dgm:t>
        <a:bodyPr/>
        <a:lstStyle/>
        <a:p>
          <a:endParaRPr lang="en-US"/>
        </a:p>
      </dgm:t>
    </dgm:pt>
    <dgm:pt modelId="{A36263CF-31E1-4C36-87B0-7DF7797A8BD7}" type="sibTrans" cxnId="{00257CA9-8DB9-4FAC-9CC8-629991C91330}">
      <dgm:prSet/>
      <dgm:spPr/>
      <dgm:t>
        <a:bodyPr/>
        <a:lstStyle/>
        <a:p>
          <a:endParaRPr lang="en-US"/>
        </a:p>
      </dgm:t>
    </dgm:pt>
    <dgm:pt modelId="{CAB96CDB-6FCF-4FBA-8DC4-A46FD9D3AC1D}">
      <dgm:prSet/>
      <dgm:spPr/>
      <dgm:t>
        <a:bodyPr/>
        <a:lstStyle/>
        <a:p>
          <a:r>
            <a:rPr lang="en-US" b="1" dirty="0" smtClean="0"/>
            <a:t>Gasoline: </a:t>
          </a:r>
          <a:r>
            <a:rPr lang="en-US" dirty="0" smtClean="0"/>
            <a:t>motor fuel</a:t>
          </a:r>
          <a:endParaRPr lang="en-US" dirty="0"/>
        </a:p>
      </dgm:t>
    </dgm:pt>
    <dgm:pt modelId="{65E2AE39-270D-41DE-B8CF-020156B27A64}" type="parTrans" cxnId="{0595B78B-A7F9-459A-AA45-FC0BD0CCEDEF}">
      <dgm:prSet/>
      <dgm:spPr/>
      <dgm:t>
        <a:bodyPr/>
        <a:lstStyle/>
        <a:p>
          <a:endParaRPr lang="en-US"/>
        </a:p>
      </dgm:t>
    </dgm:pt>
    <dgm:pt modelId="{D66220B1-B9E1-471F-92ED-23C2C3C00910}" type="sibTrans" cxnId="{0595B78B-A7F9-459A-AA45-FC0BD0CCEDEF}">
      <dgm:prSet/>
      <dgm:spPr/>
      <dgm:t>
        <a:bodyPr/>
        <a:lstStyle/>
        <a:p>
          <a:endParaRPr lang="en-US"/>
        </a:p>
      </dgm:t>
    </dgm:pt>
    <dgm:pt modelId="{633ADDE9-9C98-4A2B-9B51-1FFC962FB867}">
      <dgm:prSet/>
      <dgm:spPr/>
      <dgm:t>
        <a:bodyPr/>
        <a:lstStyle/>
        <a:p>
          <a:r>
            <a:rPr lang="en-US" b="1" dirty="0" smtClean="0"/>
            <a:t>Gas oil / Diesel </a:t>
          </a:r>
          <a:r>
            <a:rPr lang="en-US" dirty="0" smtClean="0"/>
            <a:t>distillate: used for diesel fuel and heating oil</a:t>
          </a:r>
          <a:endParaRPr lang="en-US" dirty="0"/>
        </a:p>
      </dgm:t>
    </dgm:pt>
    <dgm:pt modelId="{A886BD30-78D2-4494-BF1C-DF3ED43BE706}" type="parTrans" cxnId="{7CAF5A8A-1F90-47D3-8989-93D6E2D2139D}">
      <dgm:prSet/>
      <dgm:spPr/>
      <dgm:t>
        <a:bodyPr/>
        <a:lstStyle/>
        <a:p>
          <a:endParaRPr lang="en-US"/>
        </a:p>
      </dgm:t>
    </dgm:pt>
    <dgm:pt modelId="{2F6DA191-4A04-4D1F-8D16-7A2F025E279B}" type="sibTrans" cxnId="{7CAF5A8A-1F90-47D3-8989-93D6E2D2139D}">
      <dgm:prSet/>
      <dgm:spPr/>
      <dgm:t>
        <a:bodyPr/>
        <a:lstStyle/>
        <a:p>
          <a:endParaRPr lang="en-US"/>
        </a:p>
      </dgm:t>
    </dgm:pt>
    <dgm:pt modelId="{83ED433E-F413-4CB4-8293-DB52ACF0D116}">
      <dgm:prSet/>
      <dgm:spPr/>
      <dgm:t>
        <a:bodyPr/>
        <a:lstStyle/>
        <a:p>
          <a:r>
            <a:rPr lang="en-US" b="1" dirty="0" smtClean="0"/>
            <a:t>Lubricating oil: </a:t>
          </a:r>
          <a:r>
            <a:rPr lang="en-US" dirty="0" smtClean="0"/>
            <a:t>used for motor oil, grease, other lubricants        </a:t>
          </a:r>
          <a:endParaRPr lang="en-US" dirty="0"/>
        </a:p>
      </dgm:t>
    </dgm:pt>
    <dgm:pt modelId="{4402B0B4-F065-4456-889A-BEC45F05CF67}" type="parTrans" cxnId="{B515030C-6008-4B55-86AB-427AB1C6AC07}">
      <dgm:prSet/>
      <dgm:spPr/>
      <dgm:t>
        <a:bodyPr/>
        <a:lstStyle/>
        <a:p>
          <a:endParaRPr lang="en-US"/>
        </a:p>
      </dgm:t>
    </dgm:pt>
    <dgm:pt modelId="{053B5980-098B-4F86-8A7E-7AC443DE5AD7}" type="sibTrans" cxnId="{B515030C-6008-4B55-86AB-427AB1C6AC07}">
      <dgm:prSet/>
      <dgm:spPr/>
      <dgm:t>
        <a:bodyPr/>
        <a:lstStyle/>
        <a:p>
          <a:endParaRPr lang="en-US"/>
        </a:p>
      </dgm:t>
    </dgm:pt>
    <dgm:pt modelId="{55D5BB40-9BD0-46AB-8E2C-8A75B7196E6E}">
      <dgm:prSet/>
      <dgm:spPr/>
      <dgm:t>
        <a:bodyPr/>
        <a:lstStyle/>
        <a:p>
          <a:r>
            <a:rPr lang="en-US" b="1" dirty="0" smtClean="0"/>
            <a:t>Heavy gas or Fuel oil: </a:t>
          </a:r>
          <a:r>
            <a:rPr lang="en-US" dirty="0" smtClean="0"/>
            <a:t>used for industrial fuel</a:t>
          </a:r>
          <a:endParaRPr lang="en-US" dirty="0"/>
        </a:p>
      </dgm:t>
    </dgm:pt>
    <dgm:pt modelId="{89A2926F-B9A1-463B-A27E-5ABDA796B628}" type="parTrans" cxnId="{90653DA1-0F61-4C37-8C3B-D06419E17AC2}">
      <dgm:prSet/>
      <dgm:spPr/>
      <dgm:t>
        <a:bodyPr/>
        <a:lstStyle/>
        <a:p>
          <a:endParaRPr lang="en-US"/>
        </a:p>
      </dgm:t>
    </dgm:pt>
    <dgm:pt modelId="{08698B25-08FC-4A97-A53F-67763329B301}" type="sibTrans" cxnId="{90653DA1-0F61-4C37-8C3B-D06419E17AC2}">
      <dgm:prSet/>
      <dgm:spPr/>
      <dgm:t>
        <a:bodyPr/>
        <a:lstStyle/>
        <a:p>
          <a:endParaRPr lang="en-US"/>
        </a:p>
      </dgm:t>
    </dgm:pt>
    <dgm:pt modelId="{51CC1A4F-86CA-4DB2-9F4A-98805FD01004}">
      <dgm:prSet/>
      <dgm:spPr/>
      <dgm:t>
        <a:bodyPr/>
        <a:lstStyle/>
        <a:p>
          <a:r>
            <a:rPr lang="en-US" b="1" dirty="0" smtClean="0"/>
            <a:t>Residuals : </a:t>
          </a:r>
          <a:r>
            <a:rPr lang="en-US" dirty="0" smtClean="0"/>
            <a:t>coke, asphalt, tar, waxes; starting material for making other products</a:t>
          </a:r>
          <a:endParaRPr lang="en-US" dirty="0"/>
        </a:p>
      </dgm:t>
    </dgm:pt>
    <dgm:pt modelId="{6FB4CCFB-EBC0-4991-B6E8-187F16B4689C}" type="parTrans" cxnId="{241D992D-B44A-497A-963C-175580826E56}">
      <dgm:prSet/>
      <dgm:spPr/>
      <dgm:t>
        <a:bodyPr/>
        <a:lstStyle/>
        <a:p>
          <a:endParaRPr lang="en-US"/>
        </a:p>
      </dgm:t>
    </dgm:pt>
    <dgm:pt modelId="{38E12F66-163F-4155-A43B-6FE9C10C9225}" type="sibTrans" cxnId="{241D992D-B44A-497A-963C-175580826E56}">
      <dgm:prSet/>
      <dgm:spPr/>
      <dgm:t>
        <a:bodyPr/>
        <a:lstStyle/>
        <a:p>
          <a:endParaRPr lang="en-US"/>
        </a:p>
      </dgm:t>
    </dgm:pt>
    <dgm:pt modelId="{A264E88E-E579-4C6F-97C2-F9F4B6A7B31C}">
      <dgm:prSet/>
      <dgm:spPr/>
      <dgm:t>
        <a:bodyPr/>
        <a:lstStyle/>
        <a:p>
          <a:r>
            <a:rPr lang="en-US" b="1" dirty="0" smtClean="0"/>
            <a:t>Kerosene: </a:t>
          </a:r>
          <a:r>
            <a:rPr lang="en-US" dirty="0" smtClean="0"/>
            <a:t>fuel for jet engines and tractors</a:t>
          </a:r>
          <a:endParaRPr lang="en-US" dirty="0"/>
        </a:p>
      </dgm:t>
    </dgm:pt>
    <dgm:pt modelId="{7D8ABCC5-763F-4EBA-B178-7E16666E5B62}" type="parTrans" cxnId="{FDE5081E-E8B1-4F2F-8431-C0618E0D7377}">
      <dgm:prSet/>
      <dgm:spPr/>
      <dgm:t>
        <a:bodyPr/>
        <a:lstStyle/>
        <a:p>
          <a:endParaRPr lang="en-US"/>
        </a:p>
      </dgm:t>
    </dgm:pt>
    <dgm:pt modelId="{CDE0DAE7-FB60-415C-8046-CF053E17FDC7}" type="sibTrans" cxnId="{FDE5081E-E8B1-4F2F-8431-C0618E0D7377}">
      <dgm:prSet/>
      <dgm:spPr/>
      <dgm:t>
        <a:bodyPr/>
        <a:lstStyle/>
        <a:p>
          <a:endParaRPr lang="en-US"/>
        </a:p>
      </dgm:t>
    </dgm:pt>
    <dgm:pt modelId="{F12DBBB9-D5FA-4131-9389-A05DA1852A5B}" type="pres">
      <dgm:prSet presAssocID="{0619EE3D-EEAD-4C9F-BEA4-DEAD096F83B8}" presName="diagram" presStyleCnt="0">
        <dgm:presLayoutVars>
          <dgm:dir/>
          <dgm:resizeHandles val="exact"/>
        </dgm:presLayoutVars>
      </dgm:prSet>
      <dgm:spPr/>
      <dgm:t>
        <a:bodyPr/>
        <a:lstStyle/>
        <a:p>
          <a:endParaRPr lang="zh-CN" altLang="en-US"/>
        </a:p>
      </dgm:t>
    </dgm:pt>
    <dgm:pt modelId="{D7A37B8C-4162-4C12-9EEC-28E354CB4F86}" type="pres">
      <dgm:prSet presAssocID="{C6DD48F6-5B8F-41AD-BB7C-548AE5A55AAF}" presName="node" presStyleLbl="node1" presStyleIdx="0" presStyleCnt="7" custLinFactNeighborX="855" custLinFactNeighborY="2059">
        <dgm:presLayoutVars>
          <dgm:bulletEnabled val="1"/>
        </dgm:presLayoutVars>
      </dgm:prSet>
      <dgm:spPr/>
      <dgm:t>
        <a:bodyPr/>
        <a:lstStyle/>
        <a:p>
          <a:endParaRPr lang="en-US"/>
        </a:p>
      </dgm:t>
    </dgm:pt>
    <dgm:pt modelId="{29F1C08E-EC18-4485-A3CA-7CE06D1E32A9}" type="pres">
      <dgm:prSet presAssocID="{A36263CF-31E1-4C36-87B0-7DF7797A8BD7}" presName="sibTrans" presStyleCnt="0"/>
      <dgm:spPr/>
    </dgm:pt>
    <dgm:pt modelId="{B767B67A-A86C-4A6D-B6AD-CCE18A180412}" type="pres">
      <dgm:prSet presAssocID="{CAB96CDB-6FCF-4FBA-8DC4-A46FD9D3AC1D}" presName="node" presStyleLbl="node1" presStyleIdx="1" presStyleCnt="7">
        <dgm:presLayoutVars>
          <dgm:bulletEnabled val="1"/>
        </dgm:presLayoutVars>
      </dgm:prSet>
      <dgm:spPr/>
      <dgm:t>
        <a:bodyPr/>
        <a:lstStyle/>
        <a:p>
          <a:endParaRPr lang="en-US"/>
        </a:p>
      </dgm:t>
    </dgm:pt>
    <dgm:pt modelId="{30086BF9-97BC-4A59-9DA1-585C7F6EECE0}" type="pres">
      <dgm:prSet presAssocID="{D66220B1-B9E1-471F-92ED-23C2C3C00910}" presName="sibTrans" presStyleCnt="0"/>
      <dgm:spPr/>
    </dgm:pt>
    <dgm:pt modelId="{35657248-22DE-4FED-86C4-54B5873EC8D1}" type="pres">
      <dgm:prSet presAssocID="{A264E88E-E579-4C6F-97C2-F9F4B6A7B31C}" presName="node" presStyleLbl="node1" presStyleIdx="2" presStyleCnt="7">
        <dgm:presLayoutVars>
          <dgm:bulletEnabled val="1"/>
        </dgm:presLayoutVars>
      </dgm:prSet>
      <dgm:spPr/>
      <dgm:t>
        <a:bodyPr/>
        <a:lstStyle/>
        <a:p>
          <a:endParaRPr lang="en-US"/>
        </a:p>
      </dgm:t>
    </dgm:pt>
    <dgm:pt modelId="{B1ADA430-09C3-485C-9ABF-21EC8D524E09}" type="pres">
      <dgm:prSet presAssocID="{CDE0DAE7-FB60-415C-8046-CF053E17FDC7}" presName="sibTrans" presStyleCnt="0"/>
      <dgm:spPr/>
    </dgm:pt>
    <dgm:pt modelId="{8DB31940-EA99-4BB9-B4AE-0BFD7ADD35C8}" type="pres">
      <dgm:prSet presAssocID="{633ADDE9-9C98-4A2B-9B51-1FFC962FB867}" presName="node" presStyleLbl="node1" presStyleIdx="3" presStyleCnt="7">
        <dgm:presLayoutVars>
          <dgm:bulletEnabled val="1"/>
        </dgm:presLayoutVars>
      </dgm:prSet>
      <dgm:spPr/>
      <dgm:t>
        <a:bodyPr/>
        <a:lstStyle/>
        <a:p>
          <a:endParaRPr lang="en-US"/>
        </a:p>
      </dgm:t>
    </dgm:pt>
    <dgm:pt modelId="{83ED3206-1AA8-4470-968B-181A1AD5CB7C}" type="pres">
      <dgm:prSet presAssocID="{2F6DA191-4A04-4D1F-8D16-7A2F025E279B}" presName="sibTrans" presStyleCnt="0"/>
      <dgm:spPr/>
    </dgm:pt>
    <dgm:pt modelId="{51920039-1E83-494D-B251-534085B0A26F}" type="pres">
      <dgm:prSet presAssocID="{83ED433E-F413-4CB4-8293-DB52ACF0D116}" presName="node" presStyleLbl="node1" presStyleIdx="4" presStyleCnt="7">
        <dgm:presLayoutVars>
          <dgm:bulletEnabled val="1"/>
        </dgm:presLayoutVars>
      </dgm:prSet>
      <dgm:spPr/>
      <dgm:t>
        <a:bodyPr/>
        <a:lstStyle/>
        <a:p>
          <a:endParaRPr lang="en-US"/>
        </a:p>
      </dgm:t>
    </dgm:pt>
    <dgm:pt modelId="{0CD412A9-7A9A-414D-941A-016DACE41E56}" type="pres">
      <dgm:prSet presAssocID="{053B5980-098B-4F86-8A7E-7AC443DE5AD7}" presName="sibTrans" presStyleCnt="0"/>
      <dgm:spPr/>
    </dgm:pt>
    <dgm:pt modelId="{D396B84C-2929-4E28-94B3-0DC7C4965AA5}" type="pres">
      <dgm:prSet presAssocID="{55D5BB40-9BD0-46AB-8E2C-8A75B7196E6E}" presName="node" presStyleLbl="node1" presStyleIdx="5" presStyleCnt="7">
        <dgm:presLayoutVars>
          <dgm:bulletEnabled val="1"/>
        </dgm:presLayoutVars>
      </dgm:prSet>
      <dgm:spPr/>
      <dgm:t>
        <a:bodyPr/>
        <a:lstStyle/>
        <a:p>
          <a:endParaRPr lang="en-US"/>
        </a:p>
      </dgm:t>
    </dgm:pt>
    <dgm:pt modelId="{2E85B4E2-FD68-4A3B-99F6-BACFF05C06A5}" type="pres">
      <dgm:prSet presAssocID="{08698B25-08FC-4A97-A53F-67763329B301}" presName="sibTrans" presStyleCnt="0"/>
      <dgm:spPr/>
    </dgm:pt>
    <dgm:pt modelId="{05B1BB9C-9AF4-435A-9FB7-F0CB92A5A62F}" type="pres">
      <dgm:prSet presAssocID="{51CC1A4F-86CA-4DB2-9F4A-98805FD01004}" presName="node" presStyleLbl="node1" presStyleIdx="6" presStyleCnt="7">
        <dgm:presLayoutVars>
          <dgm:bulletEnabled val="1"/>
        </dgm:presLayoutVars>
      </dgm:prSet>
      <dgm:spPr/>
      <dgm:t>
        <a:bodyPr/>
        <a:lstStyle/>
        <a:p>
          <a:endParaRPr lang="en-US"/>
        </a:p>
      </dgm:t>
    </dgm:pt>
  </dgm:ptLst>
  <dgm:cxnLst>
    <dgm:cxn modelId="{A3BB301D-A5DF-4625-8048-55E5D98FF794}" type="presOf" srcId="{0619EE3D-EEAD-4C9F-BEA4-DEAD096F83B8}" destId="{F12DBBB9-D5FA-4131-9389-A05DA1852A5B}" srcOrd="0" destOrd="0" presId="urn:microsoft.com/office/officeart/2005/8/layout/default#1"/>
    <dgm:cxn modelId="{7ACC4F70-F2D1-4AE9-9F37-22F9E7EBAF81}" type="presOf" srcId="{51CC1A4F-86CA-4DB2-9F4A-98805FD01004}" destId="{05B1BB9C-9AF4-435A-9FB7-F0CB92A5A62F}" srcOrd="0" destOrd="0" presId="urn:microsoft.com/office/officeart/2005/8/layout/default#1"/>
    <dgm:cxn modelId="{241D992D-B44A-497A-963C-175580826E56}" srcId="{0619EE3D-EEAD-4C9F-BEA4-DEAD096F83B8}" destId="{51CC1A4F-86CA-4DB2-9F4A-98805FD01004}" srcOrd="6" destOrd="0" parTransId="{6FB4CCFB-EBC0-4991-B6E8-187F16B4689C}" sibTransId="{38E12F66-163F-4155-A43B-6FE9C10C9225}"/>
    <dgm:cxn modelId="{8BF985FF-A978-4385-81A6-5CCA178E43CD}" type="presOf" srcId="{83ED433E-F413-4CB4-8293-DB52ACF0D116}" destId="{51920039-1E83-494D-B251-534085B0A26F}" srcOrd="0" destOrd="0" presId="urn:microsoft.com/office/officeart/2005/8/layout/default#1"/>
    <dgm:cxn modelId="{90653DA1-0F61-4C37-8C3B-D06419E17AC2}" srcId="{0619EE3D-EEAD-4C9F-BEA4-DEAD096F83B8}" destId="{55D5BB40-9BD0-46AB-8E2C-8A75B7196E6E}" srcOrd="5" destOrd="0" parTransId="{89A2926F-B9A1-463B-A27E-5ABDA796B628}" sibTransId="{08698B25-08FC-4A97-A53F-67763329B301}"/>
    <dgm:cxn modelId="{0595B78B-A7F9-459A-AA45-FC0BD0CCEDEF}" srcId="{0619EE3D-EEAD-4C9F-BEA4-DEAD096F83B8}" destId="{CAB96CDB-6FCF-4FBA-8DC4-A46FD9D3AC1D}" srcOrd="1" destOrd="0" parTransId="{65E2AE39-270D-41DE-B8CF-020156B27A64}" sibTransId="{D66220B1-B9E1-471F-92ED-23C2C3C00910}"/>
    <dgm:cxn modelId="{7D1DC0CF-0FC0-45F2-AE13-AD908A76E1BE}" type="presOf" srcId="{CAB96CDB-6FCF-4FBA-8DC4-A46FD9D3AC1D}" destId="{B767B67A-A86C-4A6D-B6AD-CCE18A180412}" srcOrd="0" destOrd="0" presId="urn:microsoft.com/office/officeart/2005/8/layout/default#1"/>
    <dgm:cxn modelId="{D3E9F368-457F-46F6-B2AE-C5E4F2C533DB}" type="presOf" srcId="{A264E88E-E579-4C6F-97C2-F9F4B6A7B31C}" destId="{35657248-22DE-4FED-86C4-54B5873EC8D1}" srcOrd="0" destOrd="0" presId="urn:microsoft.com/office/officeart/2005/8/layout/default#1"/>
    <dgm:cxn modelId="{7CAF5A8A-1F90-47D3-8989-93D6E2D2139D}" srcId="{0619EE3D-EEAD-4C9F-BEA4-DEAD096F83B8}" destId="{633ADDE9-9C98-4A2B-9B51-1FFC962FB867}" srcOrd="3" destOrd="0" parTransId="{A886BD30-78D2-4494-BF1C-DF3ED43BE706}" sibTransId="{2F6DA191-4A04-4D1F-8D16-7A2F025E279B}"/>
    <dgm:cxn modelId="{EBF5980A-05B7-42EF-99F8-5D8D0721382E}" type="presOf" srcId="{C6DD48F6-5B8F-41AD-BB7C-548AE5A55AAF}" destId="{D7A37B8C-4162-4C12-9EEC-28E354CB4F86}" srcOrd="0" destOrd="0" presId="urn:microsoft.com/office/officeart/2005/8/layout/default#1"/>
    <dgm:cxn modelId="{00257CA9-8DB9-4FAC-9CC8-629991C91330}" srcId="{0619EE3D-EEAD-4C9F-BEA4-DEAD096F83B8}" destId="{C6DD48F6-5B8F-41AD-BB7C-548AE5A55AAF}" srcOrd="0" destOrd="0" parTransId="{45D0F347-51AD-459A-A79C-BAB5A0F06FFE}" sibTransId="{A36263CF-31E1-4C36-87B0-7DF7797A8BD7}"/>
    <dgm:cxn modelId="{A57A36C0-8799-478C-BF5D-2EAC8AE719D8}" type="presOf" srcId="{55D5BB40-9BD0-46AB-8E2C-8A75B7196E6E}" destId="{D396B84C-2929-4E28-94B3-0DC7C4965AA5}" srcOrd="0" destOrd="0" presId="urn:microsoft.com/office/officeart/2005/8/layout/default#1"/>
    <dgm:cxn modelId="{B515030C-6008-4B55-86AB-427AB1C6AC07}" srcId="{0619EE3D-EEAD-4C9F-BEA4-DEAD096F83B8}" destId="{83ED433E-F413-4CB4-8293-DB52ACF0D116}" srcOrd="4" destOrd="0" parTransId="{4402B0B4-F065-4456-889A-BEC45F05CF67}" sibTransId="{053B5980-098B-4F86-8A7E-7AC443DE5AD7}"/>
    <dgm:cxn modelId="{D3AAECB5-431C-4BF5-AD52-D3FF345A012B}" type="presOf" srcId="{633ADDE9-9C98-4A2B-9B51-1FFC962FB867}" destId="{8DB31940-EA99-4BB9-B4AE-0BFD7ADD35C8}" srcOrd="0" destOrd="0" presId="urn:microsoft.com/office/officeart/2005/8/layout/default#1"/>
    <dgm:cxn modelId="{FDE5081E-E8B1-4F2F-8431-C0618E0D7377}" srcId="{0619EE3D-EEAD-4C9F-BEA4-DEAD096F83B8}" destId="{A264E88E-E579-4C6F-97C2-F9F4B6A7B31C}" srcOrd="2" destOrd="0" parTransId="{7D8ABCC5-763F-4EBA-B178-7E16666E5B62}" sibTransId="{CDE0DAE7-FB60-415C-8046-CF053E17FDC7}"/>
    <dgm:cxn modelId="{47BF2DC0-DD87-4263-8AD5-CE511E537DC3}" type="presParOf" srcId="{F12DBBB9-D5FA-4131-9389-A05DA1852A5B}" destId="{D7A37B8C-4162-4C12-9EEC-28E354CB4F86}" srcOrd="0" destOrd="0" presId="urn:microsoft.com/office/officeart/2005/8/layout/default#1"/>
    <dgm:cxn modelId="{C7CAF862-EEC6-4CDE-8E1C-D53111C7FBE6}" type="presParOf" srcId="{F12DBBB9-D5FA-4131-9389-A05DA1852A5B}" destId="{29F1C08E-EC18-4485-A3CA-7CE06D1E32A9}" srcOrd="1" destOrd="0" presId="urn:microsoft.com/office/officeart/2005/8/layout/default#1"/>
    <dgm:cxn modelId="{1F777AC9-3834-4E54-B2CB-101EEC522972}" type="presParOf" srcId="{F12DBBB9-D5FA-4131-9389-A05DA1852A5B}" destId="{B767B67A-A86C-4A6D-B6AD-CCE18A180412}" srcOrd="2" destOrd="0" presId="urn:microsoft.com/office/officeart/2005/8/layout/default#1"/>
    <dgm:cxn modelId="{0ABE0A8D-A0CC-4D95-9E8B-FF4E47A10962}" type="presParOf" srcId="{F12DBBB9-D5FA-4131-9389-A05DA1852A5B}" destId="{30086BF9-97BC-4A59-9DA1-585C7F6EECE0}" srcOrd="3" destOrd="0" presId="urn:microsoft.com/office/officeart/2005/8/layout/default#1"/>
    <dgm:cxn modelId="{D6F5C442-A4C7-49C0-ADAC-3472F5BDE229}" type="presParOf" srcId="{F12DBBB9-D5FA-4131-9389-A05DA1852A5B}" destId="{35657248-22DE-4FED-86C4-54B5873EC8D1}" srcOrd="4" destOrd="0" presId="urn:microsoft.com/office/officeart/2005/8/layout/default#1"/>
    <dgm:cxn modelId="{4F65D610-75F0-4436-BBF9-5F4B819A4710}" type="presParOf" srcId="{F12DBBB9-D5FA-4131-9389-A05DA1852A5B}" destId="{B1ADA430-09C3-485C-9ABF-21EC8D524E09}" srcOrd="5" destOrd="0" presId="urn:microsoft.com/office/officeart/2005/8/layout/default#1"/>
    <dgm:cxn modelId="{7A073818-DAB5-47A2-AAA3-6119937F01DC}" type="presParOf" srcId="{F12DBBB9-D5FA-4131-9389-A05DA1852A5B}" destId="{8DB31940-EA99-4BB9-B4AE-0BFD7ADD35C8}" srcOrd="6" destOrd="0" presId="urn:microsoft.com/office/officeart/2005/8/layout/default#1"/>
    <dgm:cxn modelId="{C71C38E3-A1C4-4B29-96FA-39E77281AEC2}" type="presParOf" srcId="{F12DBBB9-D5FA-4131-9389-A05DA1852A5B}" destId="{83ED3206-1AA8-4470-968B-181A1AD5CB7C}" srcOrd="7" destOrd="0" presId="urn:microsoft.com/office/officeart/2005/8/layout/default#1"/>
    <dgm:cxn modelId="{A6220D04-52E8-4A76-95FA-874A61141458}" type="presParOf" srcId="{F12DBBB9-D5FA-4131-9389-A05DA1852A5B}" destId="{51920039-1E83-494D-B251-534085B0A26F}" srcOrd="8" destOrd="0" presId="urn:microsoft.com/office/officeart/2005/8/layout/default#1"/>
    <dgm:cxn modelId="{22C95CDD-BF4C-4449-A6EF-788926E8D133}" type="presParOf" srcId="{F12DBBB9-D5FA-4131-9389-A05DA1852A5B}" destId="{0CD412A9-7A9A-414D-941A-016DACE41E56}" srcOrd="9" destOrd="0" presId="urn:microsoft.com/office/officeart/2005/8/layout/default#1"/>
    <dgm:cxn modelId="{C9C90DDC-BE47-4D87-A6BA-FEE27349E94D}" type="presParOf" srcId="{F12DBBB9-D5FA-4131-9389-A05DA1852A5B}" destId="{D396B84C-2929-4E28-94B3-0DC7C4965AA5}" srcOrd="10" destOrd="0" presId="urn:microsoft.com/office/officeart/2005/8/layout/default#1"/>
    <dgm:cxn modelId="{689F38B3-2DE2-4FD5-BAC6-BA8423E3E08B}" type="presParOf" srcId="{F12DBBB9-D5FA-4131-9389-A05DA1852A5B}" destId="{2E85B4E2-FD68-4A3B-99F6-BACFF05C06A5}" srcOrd="11" destOrd="0" presId="urn:microsoft.com/office/officeart/2005/8/layout/default#1"/>
    <dgm:cxn modelId="{4EBC6931-8E69-46B8-A5DF-6A68EE21810A}" type="presParOf" srcId="{F12DBBB9-D5FA-4131-9389-A05DA1852A5B}" destId="{05B1BB9C-9AF4-435A-9FB7-F0CB92A5A62F}" srcOrd="12" destOrd="0" presId="urn:microsoft.com/office/officeart/2005/8/layout/defaul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F0BDA9-5F24-4A79-85D3-086B6882110B}"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zh-CN" altLang="en-US"/>
        </a:p>
      </dgm:t>
    </dgm:pt>
    <dgm:pt modelId="{A1BFA0EA-42FA-43C7-BD18-C2A75CBF3871}">
      <dgm:prSet phldrT="[Text]"/>
      <dgm:spPr/>
      <dgm:t>
        <a:bodyPr/>
        <a:lstStyle/>
        <a:p>
          <a:r>
            <a:rPr lang="en-CA" altLang="zh-CN" b="1" dirty="0" smtClean="0"/>
            <a:t>Oil sands: </a:t>
          </a:r>
          <a:r>
            <a:rPr lang="en-CA" altLang="zh-CN" dirty="0" smtClean="0"/>
            <a:t>extract bitumen from the ground then process it into a higher quality crude oil</a:t>
          </a:r>
          <a:endParaRPr lang="zh-CN" altLang="en-US" dirty="0"/>
        </a:p>
      </dgm:t>
    </dgm:pt>
    <dgm:pt modelId="{DC895B0B-A807-4B18-AABC-212244C0D235}" type="parTrans" cxnId="{637C409C-1414-43EA-B714-A5E923BF3394}">
      <dgm:prSet/>
      <dgm:spPr/>
      <dgm:t>
        <a:bodyPr/>
        <a:lstStyle/>
        <a:p>
          <a:endParaRPr lang="zh-CN" altLang="en-US"/>
        </a:p>
      </dgm:t>
    </dgm:pt>
    <dgm:pt modelId="{83F3899E-25EC-473F-89A1-8EC08DC78934}" type="sibTrans" cxnId="{637C409C-1414-43EA-B714-A5E923BF3394}">
      <dgm:prSet/>
      <dgm:spPr/>
      <dgm:t>
        <a:bodyPr/>
        <a:lstStyle/>
        <a:p>
          <a:endParaRPr lang="zh-CN" altLang="en-US"/>
        </a:p>
      </dgm:t>
    </dgm:pt>
    <dgm:pt modelId="{68A88F7A-8503-4A6B-BDB1-D439ADF95822}">
      <dgm:prSet phldrT="[Text]"/>
      <dgm:spPr/>
      <dgm:t>
        <a:bodyPr/>
        <a:lstStyle/>
        <a:p>
          <a:r>
            <a:rPr lang="en-CA" altLang="zh-CN" u="sng" dirty="0" smtClean="0"/>
            <a:t>Higher cost </a:t>
          </a:r>
          <a:r>
            <a:rPr lang="en-CA" altLang="zh-CN" dirty="0" smtClean="0"/>
            <a:t>due to addition production cost to turn it into synthetic crude oil</a:t>
          </a:r>
          <a:endParaRPr lang="zh-CN" altLang="en-US" dirty="0"/>
        </a:p>
      </dgm:t>
    </dgm:pt>
    <dgm:pt modelId="{8DD70B9E-41F9-4BCC-8B86-275B5C6090EA}" type="parTrans" cxnId="{CB326D6E-5C5D-4C19-B930-0312182BF34E}">
      <dgm:prSet/>
      <dgm:spPr/>
      <dgm:t>
        <a:bodyPr/>
        <a:lstStyle/>
        <a:p>
          <a:endParaRPr lang="zh-CN" altLang="en-US"/>
        </a:p>
      </dgm:t>
    </dgm:pt>
    <dgm:pt modelId="{543CBFE3-511F-472C-B0CA-FE5B5D61BD70}" type="sibTrans" cxnId="{CB326D6E-5C5D-4C19-B930-0312182BF34E}">
      <dgm:prSet/>
      <dgm:spPr/>
      <dgm:t>
        <a:bodyPr/>
        <a:lstStyle/>
        <a:p>
          <a:endParaRPr lang="zh-CN" altLang="en-US"/>
        </a:p>
      </dgm:t>
    </dgm:pt>
    <dgm:pt modelId="{05269C37-2C66-463F-BE4A-06C23F00F374}">
      <dgm:prSet phldrT="[Text]"/>
      <dgm:spPr/>
      <dgm:t>
        <a:bodyPr/>
        <a:lstStyle/>
        <a:p>
          <a:r>
            <a:rPr lang="en-CA" altLang="zh-CN" b="1" dirty="0" smtClean="0"/>
            <a:t>Conventional oil: </a:t>
          </a:r>
          <a:r>
            <a:rPr lang="en-CA" altLang="zh-CN" dirty="0" smtClean="0"/>
            <a:t>naturally occur oil that can be used immediately</a:t>
          </a:r>
          <a:endParaRPr lang="zh-CN" altLang="en-US" dirty="0"/>
        </a:p>
      </dgm:t>
    </dgm:pt>
    <dgm:pt modelId="{10DAC595-E49F-496C-B40D-0842BE6F73B4}" type="parTrans" cxnId="{276F1A4F-F876-4FEA-9CE0-2D500B250C8C}">
      <dgm:prSet/>
      <dgm:spPr/>
      <dgm:t>
        <a:bodyPr/>
        <a:lstStyle/>
        <a:p>
          <a:endParaRPr lang="zh-CN" altLang="en-US"/>
        </a:p>
      </dgm:t>
    </dgm:pt>
    <dgm:pt modelId="{7692E8C7-3DFA-4970-948B-B280681BD5C6}" type="sibTrans" cxnId="{276F1A4F-F876-4FEA-9CE0-2D500B250C8C}">
      <dgm:prSet/>
      <dgm:spPr/>
      <dgm:t>
        <a:bodyPr/>
        <a:lstStyle/>
        <a:p>
          <a:endParaRPr lang="zh-CN" altLang="en-US"/>
        </a:p>
      </dgm:t>
    </dgm:pt>
    <dgm:pt modelId="{7E874E13-65D3-4302-8CD2-817210B3EA4A}">
      <dgm:prSet phldrT="[Text]"/>
      <dgm:spPr/>
      <dgm:t>
        <a:bodyPr/>
        <a:lstStyle/>
        <a:p>
          <a:r>
            <a:rPr lang="en-CA" altLang="zh-CN" b="1" dirty="0" smtClean="0"/>
            <a:t>Off shore drilling</a:t>
          </a:r>
          <a:endParaRPr lang="zh-CN" altLang="en-US" dirty="0"/>
        </a:p>
      </dgm:t>
    </dgm:pt>
    <dgm:pt modelId="{0FE77A93-7165-4DFB-94FA-580C2F45B277}" type="parTrans" cxnId="{2FD32B7C-D3D0-423D-B172-FAE0B6457258}">
      <dgm:prSet/>
      <dgm:spPr/>
      <dgm:t>
        <a:bodyPr/>
        <a:lstStyle/>
        <a:p>
          <a:endParaRPr lang="zh-CN" altLang="en-US"/>
        </a:p>
      </dgm:t>
    </dgm:pt>
    <dgm:pt modelId="{F3EF39B7-365D-4CA3-B27F-7723364CF979}" type="sibTrans" cxnId="{2FD32B7C-D3D0-423D-B172-FAE0B6457258}">
      <dgm:prSet/>
      <dgm:spPr/>
      <dgm:t>
        <a:bodyPr/>
        <a:lstStyle/>
        <a:p>
          <a:endParaRPr lang="zh-CN" altLang="en-US"/>
        </a:p>
      </dgm:t>
    </dgm:pt>
    <dgm:pt modelId="{AD68DD8B-AC3E-481A-912A-0FB5C98B2F48}">
      <dgm:prSet/>
      <dgm:spPr/>
      <dgm:t>
        <a:bodyPr/>
        <a:lstStyle/>
        <a:p>
          <a:r>
            <a:rPr lang="en-CA" altLang="zh-CN" dirty="0" smtClean="0"/>
            <a:t>2 methods currently used to extract </a:t>
          </a:r>
          <a:r>
            <a:rPr lang="en-CA" altLang="zh-CN" i="1" dirty="0" smtClean="0"/>
            <a:t>bitumen</a:t>
          </a:r>
          <a:r>
            <a:rPr lang="en-CA" altLang="zh-CN" dirty="0" smtClean="0"/>
            <a:t> from the ground: </a:t>
          </a:r>
        </a:p>
      </dgm:t>
    </dgm:pt>
    <dgm:pt modelId="{32B0F2A0-5043-4EAA-8755-7F4AF346E8C8}" type="parTrans" cxnId="{2CDAFF12-CFC2-498D-B7FB-9E906FAF7A87}">
      <dgm:prSet/>
      <dgm:spPr/>
      <dgm:t>
        <a:bodyPr/>
        <a:lstStyle/>
        <a:p>
          <a:endParaRPr lang="zh-CN" altLang="en-US"/>
        </a:p>
      </dgm:t>
    </dgm:pt>
    <dgm:pt modelId="{9F3E499D-B4AC-46D8-AB57-4A77F1091C7F}" type="sibTrans" cxnId="{2CDAFF12-CFC2-498D-B7FB-9E906FAF7A87}">
      <dgm:prSet/>
      <dgm:spPr/>
      <dgm:t>
        <a:bodyPr/>
        <a:lstStyle/>
        <a:p>
          <a:endParaRPr lang="zh-CN" altLang="en-US"/>
        </a:p>
      </dgm:t>
    </dgm:pt>
    <dgm:pt modelId="{AC4FC9A1-4451-4926-AA3D-F72F59B489D2}">
      <dgm:prSet/>
      <dgm:spPr/>
      <dgm:t>
        <a:bodyPr/>
        <a:lstStyle/>
        <a:p>
          <a:r>
            <a:rPr lang="en-CA" altLang="zh-CN" b="1" smtClean="0"/>
            <a:t>Open </a:t>
          </a:r>
          <a:r>
            <a:rPr lang="en-CA" altLang="zh-CN" b="1" dirty="0" smtClean="0"/>
            <a:t>pit mining: </a:t>
          </a:r>
          <a:r>
            <a:rPr lang="en-CA" altLang="zh-CN" dirty="0" smtClean="0"/>
            <a:t>extract oil deposit near the surface</a:t>
          </a:r>
        </a:p>
      </dgm:t>
    </dgm:pt>
    <dgm:pt modelId="{0CE074A3-E0FA-4023-9016-959765C20662}" type="parTrans" cxnId="{D586D299-AAB8-4183-ABE2-0803DCE25466}">
      <dgm:prSet/>
      <dgm:spPr/>
      <dgm:t>
        <a:bodyPr/>
        <a:lstStyle/>
        <a:p>
          <a:endParaRPr lang="zh-CN" altLang="en-US"/>
        </a:p>
      </dgm:t>
    </dgm:pt>
    <dgm:pt modelId="{F7FC8D43-F175-4F78-B2C0-27D923862C1F}" type="sibTrans" cxnId="{D586D299-AAB8-4183-ABE2-0803DCE25466}">
      <dgm:prSet/>
      <dgm:spPr/>
      <dgm:t>
        <a:bodyPr/>
        <a:lstStyle/>
        <a:p>
          <a:endParaRPr lang="zh-CN" altLang="en-US"/>
        </a:p>
      </dgm:t>
    </dgm:pt>
    <dgm:pt modelId="{E3C59CDF-795B-49D8-AF5D-95E86B38D089}">
      <dgm:prSet/>
      <dgm:spPr/>
      <dgm:t>
        <a:bodyPr/>
        <a:lstStyle/>
        <a:p>
          <a:r>
            <a:rPr lang="en-CA" altLang="zh-CN" b="1" i="1" smtClean="0">
              <a:effectLst/>
            </a:rPr>
            <a:t>In </a:t>
          </a:r>
          <a:r>
            <a:rPr lang="en-CA" altLang="zh-CN" b="1" i="1" dirty="0" smtClean="0">
              <a:effectLst/>
            </a:rPr>
            <a:t>situ </a:t>
          </a:r>
          <a:r>
            <a:rPr lang="en-CA" altLang="zh-CN" b="1" dirty="0" smtClean="0"/>
            <a:t>(in place): </a:t>
          </a:r>
          <a:r>
            <a:rPr lang="en-CA" altLang="zh-CN" dirty="0" smtClean="0"/>
            <a:t>extract deeper oil deposit</a:t>
          </a:r>
        </a:p>
      </dgm:t>
    </dgm:pt>
    <dgm:pt modelId="{F182A980-254B-46E6-A563-7A5F20BF1073}" type="parTrans" cxnId="{DDDA8C65-845F-46B2-A051-AD389DF1AAC3}">
      <dgm:prSet/>
      <dgm:spPr/>
      <dgm:t>
        <a:bodyPr/>
        <a:lstStyle/>
        <a:p>
          <a:endParaRPr lang="zh-CN" altLang="en-US"/>
        </a:p>
      </dgm:t>
    </dgm:pt>
    <dgm:pt modelId="{9B767ACB-3F25-4855-AC59-F99A91119E44}" type="sibTrans" cxnId="{DDDA8C65-845F-46B2-A051-AD389DF1AAC3}">
      <dgm:prSet/>
      <dgm:spPr/>
      <dgm:t>
        <a:bodyPr/>
        <a:lstStyle/>
        <a:p>
          <a:endParaRPr lang="zh-CN" altLang="en-US"/>
        </a:p>
      </dgm:t>
    </dgm:pt>
    <dgm:pt modelId="{937EFE1C-2575-4241-B798-7085A840AFB0}">
      <dgm:prSet phldrT="[Text]"/>
      <dgm:spPr/>
      <dgm:t>
        <a:bodyPr/>
        <a:lstStyle/>
        <a:p>
          <a:r>
            <a:rPr lang="en-US" altLang="zh-CN" dirty="0" smtClean="0"/>
            <a:t>No additional processing cost</a:t>
          </a:r>
          <a:endParaRPr lang="zh-CN" altLang="en-US" dirty="0"/>
        </a:p>
      </dgm:t>
    </dgm:pt>
    <dgm:pt modelId="{EB0EE4FA-A0B5-4EC7-BC8C-CE0C31B6D4B1}" type="parTrans" cxnId="{AB76FF74-3AAF-4D75-88F3-51629B1B9457}">
      <dgm:prSet/>
      <dgm:spPr/>
      <dgm:t>
        <a:bodyPr/>
        <a:lstStyle/>
        <a:p>
          <a:endParaRPr lang="zh-CN" altLang="en-US"/>
        </a:p>
      </dgm:t>
    </dgm:pt>
    <dgm:pt modelId="{CB01C2AF-DD9D-4ED4-B484-1D033F3520DB}" type="sibTrans" cxnId="{AB76FF74-3AAF-4D75-88F3-51629B1B9457}">
      <dgm:prSet/>
      <dgm:spPr/>
      <dgm:t>
        <a:bodyPr/>
        <a:lstStyle/>
        <a:p>
          <a:endParaRPr lang="zh-CN" altLang="en-US"/>
        </a:p>
      </dgm:t>
    </dgm:pt>
    <dgm:pt modelId="{6D69F304-1FD8-4326-A7AB-973F355BFD6A}" type="pres">
      <dgm:prSet presAssocID="{23F0BDA9-5F24-4A79-85D3-086B6882110B}" presName="linear" presStyleCnt="0">
        <dgm:presLayoutVars>
          <dgm:animLvl val="lvl"/>
          <dgm:resizeHandles val="exact"/>
        </dgm:presLayoutVars>
      </dgm:prSet>
      <dgm:spPr/>
      <dgm:t>
        <a:bodyPr/>
        <a:lstStyle/>
        <a:p>
          <a:endParaRPr lang="en-US"/>
        </a:p>
      </dgm:t>
    </dgm:pt>
    <dgm:pt modelId="{85C25EAB-DCC2-4351-B910-71108F87D335}" type="pres">
      <dgm:prSet presAssocID="{A1BFA0EA-42FA-43C7-BD18-C2A75CBF3871}" presName="parentText" presStyleLbl="node1" presStyleIdx="0" presStyleCnt="2">
        <dgm:presLayoutVars>
          <dgm:chMax val="0"/>
          <dgm:bulletEnabled val="1"/>
        </dgm:presLayoutVars>
      </dgm:prSet>
      <dgm:spPr/>
      <dgm:t>
        <a:bodyPr/>
        <a:lstStyle/>
        <a:p>
          <a:endParaRPr lang="zh-CN" altLang="en-US"/>
        </a:p>
      </dgm:t>
    </dgm:pt>
    <dgm:pt modelId="{69905876-993E-402F-B92D-9C2919F353C8}" type="pres">
      <dgm:prSet presAssocID="{A1BFA0EA-42FA-43C7-BD18-C2A75CBF3871}" presName="childText" presStyleLbl="revTx" presStyleIdx="0" presStyleCnt="2">
        <dgm:presLayoutVars>
          <dgm:bulletEnabled val="1"/>
        </dgm:presLayoutVars>
      </dgm:prSet>
      <dgm:spPr/>
      <dgm:t>
        <a:bodyPr/>
        <a:lstStyle/>
        <a:p>
          <a:endParaRPr lang="zh-CN" altLang="en-US"/>
        </a:p>
      </dgm:t>
    </dgm:pt>
    <dgm:pt modelId="{ABB191D3-AF9E-4CE0-9FD3-08DB36089931}" type="pres">
      <dgm:prSet presAssocID="{05269C37-2C66-463F-BE4A-06C23F00F374}" presName="parentText" presStyleLbl="node1" presStyleIdx="1" presStyleCnt="2">
        <dgm:presLayoutVars>
          <dgm:chMax val="0"/>
          <dgm:bulletEnabled val="1"/>
        </dgm:presLayoutVars>
      </dgm:prSet>
      <dgm:spPr/>
      <dgm:t>
        <a:bodyPr/>
        <a:lstStyle/>
        <a:p>
          <a:endParaRPr lang="zh-CN" altLang="en-US"/>
        </a:p>
      </dgm:t>
    </dgm:pt>
    <dgm:pt modelId="{75920441-3928-42A4-85E1-ABEA2DEB5FF6}" type="pres">
      <dgm:prSet presAssocID="{05269C37-2C66-463F-BE4A-06C23F00F374}" presName="childText" presStyleLbl="revTx" presStyleIdx="1" presStyleCnt="2">
        <dgm:presLayoutVars>
          <dgm:bulletEnabled val="1"/>
        </dgm:presLayoutVars>
      </dgm:prSet>
      <dgm:spPr/>
      <dgm:t>
        <a:bodyPr/>
        <a:lstStyle/>
        <a:p>
          <a:endParaRPr lang="zh-CN" altLang="en-US"/>
        </a:p>
      </dgm:t>
    </dgm:pt>
  </dgm:ptLst>
  <dgm:cxnLst>
    <dgm:cxn modelId="{8AF2FADF-5348-440B-B7F9-422F1CEE1E79}" type="presOf" srcId="{937EFE1C-2575-4241-B798-7085A840AFB0}" destId="{75920441-3928-42A4-85E1-ABEA2DEB5FF6}" srcOrd="0" destOrd="0" presId="urn:microsoft.com/office/officeart/2005/8/layout/vList2"/>
    <dgm:cxn modelId="{2CDAFF12-CFC2-498D-B7FB-9E906FAF7A87}" srcId="{A1BFA0EA-42FA-43C7-BD18-C2A75CBF3871}" destId="{AD68DD8B-AC3E-481A-912A-0FB5C98B2F48}" srcOrd="1" destOrd="0" parTransId="{32B0F2A0-5043-4EAA-8755-7F4AF346E8C8}" sibTransId="{9F3E499D-B4AC-46D8-AB57-4A77F1091C7F}"/>
    <dgm:cxn modelId="{276F1A4F-F876-4FEA-9CE0-2D500B250C8C}" srcId="{23F0BDA9-5F24-4A79-85D3-086B6882110B}" destId="{05269C37-2C66-463F-BE4A-06C23F00F374}" srcOrd="1" destOrd="0" parTransId="{10DAC595-E49F-496C-B40D-0842BE6F73B4}" sibTransId="{7692E8C7-3DFA-4970-948B-B280681BD5C6}"/>
    <dgm:cxn modelId="{30515239-0E92-4771-BCF6-17B704D9D4BA}" type="presOf" srcId="{05269C37-2C66-463F-BE4A-06C23F00F374}" destId="{ABB191D3-AF9E-4CE0-9FD3-08DB36089931}" srcOrd="0" destOrd="0" presId="urn:microsoft.com/office/officeart/2005/8/layout/vList2"/>
    <dgm:cxn modelId="{FFF8D923-A73F-41DD-BDC9-11485555D275}" type="presOf" srcId="{7E874E13-65D3-4302-8CD2-817210B3EA4A}" destId="{75920441-3928-42A4-85E1-ABEA2DEB5FF6}" srcOrd="0" destOrd="1" presId="urn:microsoft.com/office/officeart/2005/8/layout/vList2"/>
    <dgm:cxn modelId="{AB76FF74-3AAF-4D75-88F3-51629B1B9457}" srcId="{05269C37-2C66-463F-BE4A-06C23F00F374}" destId="{937EFE1C-2575-4241-B798-7085A840AFB0}" srcOrd="0" destOrd="0" parTransId="{EB0EE4FA-A0B5-4EC7-BC8C-CE0C31B6D4B1}" sibTransId="{CB01C2AF-DD9D-4ED4-B484-1D033F3520DB}"/>
    <dgm:cxn modelId="{6F1CC421-D895-4FAE-9FBC-B6BB7D2A3DDC}" type="presOf" srcId="{68A88F7A-8503-4A6B-BDB1-D439ADF95822}" destId="{69905876-993E-402F-B92D-9C2919F353C8}" srcOrd="0" destOrd="0" presId="urn:microsoft.com/office/officeart/2005/8/layout/vList2"/>
    <dgm:cxn modelId="{FBD4C853-EBCC-4900-83D2-4EBB2D84D4FC}" type="presOf" srcId="{AC4FC9A1-4451-4926-AA3D-F72F59B489D2}" destId="{69905876-993E-402F-B92D-9C2919F353C8}" srcOrd="0" destOrd="2" presId="urn:microsoft.com/office/officeart/2005/8/layout/vList2"/>
    <dgm:cxn modelId="{DDDA8C65-845F-46B2-A051-AD389DF1AAC3}" srcId="{AD68DD8B-AC3E-481A-912A-0FB5C98B2F48}" destId="{E3C59CDF-795B-49D8-AF5D-95E86B38D089}" srcOrd="1" destOrd="0" parTransId="{F182A980-254B-46E6-A563-7A5F20BF1073}" sibTransId="{9B767ACB-3F25-4855-AC59-F99A91119E44}"/>
    <dgm:cxn modelId="{759C316A-4366-4604-A955-C00F0AFB8CD4}" type="presOf" srcId="{23F0BDA9-5F24-4A79-85D3-086B6882110B}" destId="{6D69F304-1FD8-4326-A7AB-973F355BFD6A}" srcOrd="0" destOrd="0" presId="urn:microsoft.com/office/officeart/2005/8/layout/vList2"/>
    <dgm:cxn modelId="{D586D299-AAB8-4183-ABE2-0803DCE25466}" srcId="{AD68DD8B-AC3E-481A-912A-0FB5C98B2F48}" destId="{AC4FC9A1-4451-4926-AA3D-F72F59B489D2}" srcOrd="0" destOrd="0" parTransId="{0CE074A3-E0FA-4023-9016-959765C20662}" sibTransId="{F7FC8D43-F175-4F78-B2C0-27D923862C1F}"/>
    <dgm:cxn modelId="{0B4FC9DB-2768-4F8A-B307-7995ADA502A0}" type="presOf" srcId="{E3C59CDF-795B-49D8-AF5D-95E86B38D089}" destId="{69905876-993E-402F-B92D-9C2919F353C8}" srcOrd="0" destOrd="3" presId="urn:microsoft.com/office/officeart/2005/8/layout/vList2"/>
    <dgm:cxn modelId="{175CB0B0-70DF-48A3-89FF-785BBA943CD6}" type="presOf" srcId="{A1BFA0EA-42FA-43C7-BD18-C2A75CBF3871}" destId="{85C25EAB-DCC2-4351-B910-71108F87D335}" srcOrd="0" destOrd="0" presId="urn:microsoft.com/office/officeart/2005/8/layout/vList2"/>
    <dgm:cxn modelId="{C1C7A486-E83D-4A09-ADC4-F7404E3ABF3D}" type="presOf" srcId="{AD68DD8B-AC3E-481A-912A-0FB5C98B2F48}" destId="{69905876-993E-402F-B92D-9C2919F353C8}" srcOrd="0" destOrd="1" presId="urn:microsoft.com/office/officeart/2005/8/layout/vList2"/>
    <dgm:cxn modelId="{2FD32B7C-D3D0-423D-B172-FAE0B6457258}" srcId="{05269C37-2C66-463F-BE4A-06C23F00F374}" destId="{7E874E13-65D3-4302-8CD2-817210B3EA4A}" srcOrd="1" destOrd="0" parTransId="{0FE77A93-7165-4DFB-94FA-580C2F45B277}" sibTransId="{F3EF39B7-365D-4CA3-B27F-7723364CF979}"/>
    <dgm:cxn modelId="{CB326D6E-5C5D-4C19-B930-0312182BF34E}" srcId="{A1BFA0EA-42FA-43C7-BD18-C2A75CBF3871}" destId="{68A88F7A-8503-4A6B-BDB1-D439ADF95822}" srcOrd="0" destOrd="0" parTransId="{8DD70B9E-41F9-4BCC-8B86-275B5C6090EA}" sibTransId="{543CBFE3-511F-472C-B0CA-FE5B5D61BD70}"/>
    <dgm:cxn modelId="{637C409C-1414-43EA-B714-A5E923BF3394}" srcId="{23F0BDA9-5F24-4A79-85D3-086B6882110B}" destId="{A1BFA0EA-42FA-43C7-BD18-C2A75CBF3871}" srcOrd="0" destOrd="0" parTransId="{DC895B0B-A807-4B18-AABC-212244C0D235}" sibTransId="{83F3899E-25EC-473F-89A1-8EC08DC78934}"/>
    <dgm:cxn modelId="{8519F838-E439-4C2B-95DE-1F25E15CD08A}" type="presParOf" srcId="{6D69F304-1FD8-4326-A7AB-973F355BFD6A}" destId="{85C25EAB-DCC2-4351-B910-71108F87D335}" srcOrd="0" destOrd="0" presId="urn:microsoft.com/office/officeart/2005/8/layout/vList2"/>
    <dgm:cxn modelId="{28A2DE9C-A5AF-4038-A969-B5BDC43CD950}" type="presParOf" srcId="{6D69F304-1FD8-4326-A7AB-973F355BFD6A}" destId="{69905876-993E-402F-B92D-9C2919F353C8}" srcOrd="1" destOrd="0" presId="urn:microsoft.com/office/officeart/2005/8/layout/vList2"/>
    <dgm:cxn modelId="{D632BAAB-2AD7-4E7C-86AC-F36FE4040E9E}" type="presParOf" srcId="{6D69F304-1FD8-4326-A7AB-973F355BFD6A}" destId="{ABB191D3-AF9E-4CE0-9FD3-08DB36089931}" srcOrd="2" destOrd="0" presId="urn:microsoft.com/office/officeart/2005/8/layout/vList2"/>
    <dgm:cxn modelId="{374D8553-546F-4AA7-B71C-531D78F9E145}" type="presParOf" srcId="{6D69F304-1FD8-4326-A7AB-973F355BFD6A}" destId="{75920441-3928-42A4-85E1-ABEA2DEB5FF6}" srcOrd="3"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570B6E-2A71-402F-A5F2-C687B98553C1}" type="doc">
      <dgm:prSet loTypeId="urn:microsoft.com/office/officeart/2005/8/layout/hProcess9" loCatId="process" qsTypeId="urn:microsoft.com/office/officeart/2005/8/quickstyle/simple1" qsCatId="simple" csTypeId="urn:microsoft.com/office/officeart/2005/8/colors/colorful4" csCatId="colorful" phldr="1"/>
      <dgm:spPr/>
    </dgm:pt>
    <dgm:pt modelId="{D218854B-4A82-4804-A6C2-28D35EFA1BEC}">
      <dgm:prSet phldrT="[Text]" custT="1"/>
      <dgm:spPr/>
      <dgm:t>
        <a:bodyPr/>
        <a:lstStyle/>
        <a:p>
          <a:r>
            <a:rPr lang="en-CA" altLang="zh-CN" sz="1500" b="1" dirty="0" smtClean="0"/>
            <a:t>Extraction</a:t>
          </a:r>
          <a:r>
            <a:rPr lang="en-CA" altLang="zh-CN" sz="1500" dirty="0" smtClean="0"/>
            <a:t>: Separate bitumen from oil sands. (not required for in situ )</a:t>
          </a:r>
          <a:endParaRPr lang="zh-CN" altLang="en-US" sz="1500" dirty="0"/>
        </a:p>
      </dgm:t>
    </dgm:pt>
    <dgm:pt modelId="{D7F10D1F-FFF7-4933-B84D-05FBA6655D12}" type="parTrans" cxnId="{2A0C8444-6F34-426F-A361-6529585EA86E}">
      <dgm:prSet/>
      <dgm:spPr/>
      <dgm:t>
        <a:bodyPr/>
        <a:lstStyle/>
        <a:p>
          <a:endParaRPr lang="zh-CN" altLang="en-US"/>
        </a:p>
      </dgm:t>
    </dgm:pt>
    <dgm:pt modelId="{1EABC406-D9CA-430C-9891-DE6B5CFA23EC}" type="sibTrans" cxnId="{2A0C8444-6F34-426F-A361-6529585EA86E}">
      <dgm:prSet/>
      <dgm:spPr/>
      <dgm:t>
        <a:bodyPr/>
        <a:lstStyle/>
        <a:p>
          <a:endParaRPr lang="zh-CN" altLang="en-US"/>
        </a:p>
      </dgm:t>
    </dgm:pt>
    <dgm:pt modelId="{FAAB66AB-11D6-4E4E-A35F-127342872C4A}">
      <dgm:prSet custT="1"/>
      <dgm:spPr/>
      <dgm:t>
        <a:bodyPr/>
        <a:lstStyle/>
        <a:p>
          <a:r>
            <a:rPr lang="en-CA" altLang="zh-CN" sz="1500" dirty="0" smtClean="0"/>
            <a:t>Bitumen is heated and sent to drums where excess carbon (petroleum coke) is removed. </a:t>
          </a:r>
        </a:p>
      </dgm:t>
    </dgm:pt>
    <dgm:pt modelId="{2AFE4148-271D-4020-9030-49DC5FE332C8}" type="parTrans" cxnId="{CA2BBF01-83DA-4A66-8FB9-42BF1E9BDB74}">
      <dgm:prSet/>
      <dgm:spPr/>
      <dgm:t>
        <a:bodyPr/>
        <a:lstStyle/>
        <a:p>
          <a:endParaRPr lang="zh-CN" altLang="en-US"/>
        </a:p>
      </dgm:t>
    </dgm:pt>
    <dgm:pt modelId="{05BBA212-933A-4C01-8A8A-49FC6AD0B162}" type="sibTrans" cxnId="{CA2BBF01-83DA-4A66-8FB9-42BF1E9BDB74}">
      <dgm:prSet/>
      <dgm:spPr/>
      <dgm:t>
        <a:bodyPr/>
        <a:lstStyle/>
        <a:p>
          <a:endParaRPr lang="zh-CN" altLang="en-US"/>
        </a:p>
      </dgm:t>
    </dgm:pt>
    <dgm:pt modelId="{5363824C-538F-489B-9BF6-1D645D48FD83}">
      <dgm:prSet custT="1"/>
      <dgm:spPr/>
      <dgm:t>
        <a:bodyPr/>
        <a:lstStyle/>
        <a:p>
          <a:r>
            <a:rPr lang="en-CA" altLang="zh-CN" sz="1500" dirty="0" smtClean="0"/>
            <a:t>Superheated hydrocarbon vapours sent to fractionators where vapour condenses into naphtha, kerosene and gas oil. </a:t>
          </a:r>
        </a:p>
      </dgm:t>
    </dgm:pt>
    <dgm:pt modelId="{904196DC-8739-440E-AF51-E19E2AA3D7EB}" type="parTrans" cxnId="{203FEBCC-BC76-4341-B355-0A0B678AE8B7}">
      <dgm:prSet/>
      <dgm:spPr/>
      <dgm:t>
        <a:bodyPr/>
        <a:lstStyle/>
        <a:p>
          <a:endParaRPr lang="zh-CN" altLang="en-US"/>
        </a:p>
      </dgm:t>
    </dgm:pt>
    <dgm:pt modelId="{1BDE2D60-8AA6-400F-A4FD-E6F8FECBAD11}" type="sibTrans" cxnId="{203FEBCC-BC76-4341-B355-0A0B678AE8B7}">
      <dgm:prSet/>
      <dgm:spPr/>
      <dgm:t>
        <a:bodyPr/>
        <a:lstStyle/>
        <a:p>
          <a:endParaRPr lang="zh-CN" altLang="en-US"/>
        </a:p>
      </dgm:t>
    </dgm:pt>
    <dgm:pt modelId="{2FE1AAD5-56C3-4054-9DF1-4AA5E8C033A2}">
      <dgm:prSet custT="1"/>
      <dgm:spPr/>
      <dgm:t>
        <a:bodyPr/>
        <a:lstStyle/>
        <a:p>
          <a:r>
            <a:rPr lang="en-CA" altLang="zh-CN" sz="1500" dirty="0" smtClean="0"/>
            <a:t>End product is Synthetic Crude Oil </a:t>
          </a:r>
        </a:p>
      </dgm:t>
    </dgm:pt>
    <dgm:pt modelId="{22E934A5-5072-4041-8F43-CFA8E514199B}" type="parTrans" cxnId="{667D1BDE-8523-4E0F-871F-8D4897B9C7E8}">
      <dgm:prSet/>
      <dgm:spPr/>
      <dgm:t>
        <a:bodyPr/>
        <a:lstStyle/>
        <a:p>
          <a:endParaRPr lang="zh-CN" altLang="en-US"/>
        </a:p>
      </dgm:t>
    </dgm:pt>
    <dgm:pt modelId="{B4DF9F0C-C3F1-4825-A611-CD0296B0AE60}" type="sibTrans" cxnId="{667D1BDE-8523-4E0F-871F-8D4897B9C7E8}">
      <dgm:prSet/>
      <dgm:spPr/>
      <dgm:t>
        <a:bodyPr/>
        <a:lstStyle/>
        <a:p>
          <a:endParaRPr lang="zh-CN" altLang="en-US"/>
        </a:p>
      </dgm:t>
    </dgm:pt>
    <dgm:pt modelId="{4546AC59-2869-45A5-8F17-64FD072093DB}">
      <dgm:prSet custT="1"/>
      <dgm:spPr/>
      <dgm:t>
        <a:bodyPr/>
        <a:lstStyle/>
        <a:p>
          <a:r>
            <a:rPr lang="en-CA" altLang="zh-CN" sz="1500" dirty="0" smtClean="0"/>
            <a:t> Shipped via underground pipelines to </a:t>
          </a:r>
          <a:r>
            <a:rPr lang="en-CA" altLang="zh-CN" sz="1500" b="1" dirty="0" smtClean="0"/>
            <a:t>refinery</a:t>
          </a:r>
          <a:r>
            <a:rPr lang="en-CA" altLang="zh-CN" sz="1500" dirty="0" smtClean="0"/>
            <a:t> and refined into jet fuels, gasoline and other petroleum products.</a:t>
          </a:r>
        </a:p>
      </dgm:t>
    </dgm:pt>
    <dgm:pt modelId="{7B4427E0-DE73-4F5A-960A-8F4FB8732E4F}" type="parTrans" cxnId="{C56B55D5-9FB0-40B4-A3C6-9727396BF240}">
      <dgm:prSet/>
      <dgm:spPr/>
      <dgm:t>
        <a:bodyPr/>
        <a:lstStyle/>
        <a:p>
          <a:endParaRPr lang="zh-CN" altLang="en-US"/>
        </a:p>
      </dgm:t>
    </dgm:pt>
    <dgm:pt modelId="{456ED16D-F85B-4CE7-BB20-A5C30508DD74}" type="sibTrans" cxnId="{C56B55D5-9FB0-40B4-A3C6-9727396BF240}">
      <dgm:prSet/>
      <dgm:spPr/>
      <dgm:t>
        <a:bodyPr/>
        <a:lstStyle/>
        <a:p>
          <a:endParaRPr lang="zh-CN" altLang="en-US"/>
        </a:p>
      </dgm:t>
    </dgm:pt>
    <dgm:pt modelId="{019D1D5E-E2C5-4D2D-97C2-04F5DC13EF52}" type="pres">
      <dgm:prSet presAssocID="{BD570B6E-2A71-402F-A5F2-C687B98553C1}" presName="CompostProcess" presStyleCnt="0">
        <dgm:presLayoutVars>
          <dgm:dir/>
          <dgm:resizeHandles val="exact"/>
        </dgm:presLayoutVars>
      </dgm:prSet>
      <dgm:spPr/>
    </dgm:pt>
    <dgm:pt modelId="{6AD4FE73-7AA9-4F56-9868-021C4A0D7F17}" type="pres">
      <dgm:prSet presAssocID="{BD570B6E-2A71-402F-A5F2-C687B98553C1}" presName="arrow" presStyleLbl="bgShp" presStyleIdx="0" presStyleCnt="1"/>
      <dgm:spPr/>
    </dgm:pt>
    <dgm:pt modelId="{8018F3A4-E92B-4DF6-9C8E-F3423DF228AC}" type="pres">
      <dgm:prSet presAssocID="{BD570B6E-2A71-402F-A5F2-C687B98553C1}" presName="linearProcess" presStyleCnt="0"/>
      <dgm:spPr/>
    </dgm:pt>
    <dgm:pt modelId="{631CA1B9-65E1-4F1C-B40C-2BD1E5E87AD4}" type="pres">
      <dgm:prSet presAssocID="{D218854B-4A82-4804-A6C2-28D35EFA1BEC}" presName="textNode" presStyleLbl="node1" presStyleIdx="0" presStyleCnt="5">
        <dgm:presLayoutVars>
          <dgm:bulletEnabled val="1"/>
        </dgm:presLayoutVars>
      </dgm:prSet>
      <dgm:spPr/>
      <dgm:t>
        <a:bodyPr/>
        <a:lstStyle/>
        <a:p>
          <a:endParaRPr lang="zh-CN" altLang="en-US"/>
        </a:p>
      </dgm:t>
    </dgm:pt>
    <dgm:pt modelId="{1F9241F8-07CF-4FE5-B39F-B1CF473138CA}" type="pres">
      <dgm:prSet presAssocID="{1EABC406-D9CA-430C-9891-DE6B5CFA23EC}" presName="sibTrans" presStyleCnt="0"/>
      <dgm:spPr/>
    </dgm:pt>
    <dgm:pt modelId="{1DABC566-5092-41D4-BBDC-A7F52C258D7C}" type="pres">
      <dgm:prSet presAssocID="{FAAB66AB-11D6-4E4E-A35F-127342872C4A}" presName="textNode" presStyleLbl="node1" presStyleIdx="1" presStyleCnt="5">
        <dgm:presLayoutVars>
          <dgm:bulletEnabled val="1"/>
        </dgm:presLayoutVars>
      </dgm:prSet>
      <dgm:spPr/>
      <dgm:t>
        <a:bodyPr/>
        <a:lstStyle/>
        <a:p>
          <a:endParaRPr lang="zh-CN" altLang="en-US"/>
        </a:p>
      </dgm:t>
    </dgm:pt>
    <dgm:pt modelId="{C0C43EA1-74F6-408C-B832-EBE565F8F833}" type="pres">
      <dgm:prSet presAssocID="{05BBA212-933A-4C01-8A8A-49FC6AD0B162}" presName="sibTrans" presStyleCnt="0"/>
      <dgm:spPr/>
    </dgm:pt>
    <dgm:pt modelId="{E5B55595-C90B-470E-B610-6036BB517B61}" type="pres">
      <dgm:prSet presAssocID="{5363824C-538F-489B-9BF6-1D645D48FD83}" presName="textNode" presStyleLbl="node1" presStyleIdx="2" presStyleCnt="5">
        <dgm:presLayoutVars>
          <dgm:bulletEnabled val="1"/>
        </dgm:presLayoutVars>
      </dgm:prSet>
      <dgm:spPr/>
      <dgm:t>
        <a:bodyPr/>
        <a:lstStyle/>
        <a:p>
          <a:endParaRPr lang="zh-CN" altLang="en-US"/>
        </a:p>
      </dgm:t>
    </dgm:pt>
    <dgm:pt modelId="{AFA3C596-89F0-4C57-A8ED-0181A0DE2D96}" type="pres">
      <dgm:prSet presAssocID="{1BDE2D60-8AA6-400F-A4FD-E6F8FECBAD11}" presName="sibTrans" presStyleCnt="0"/>
      <dgm:spPr/>
    </dgm:pt>
    <dgm:pt modelId="{1F06C1AA-12FC-4138-BEDE-906D0236EEF5}" type="pres">
      <dgm:prSet presAssocID="{2FE1AAD5-56C3-4054-9DF1-4AA5E8C033A2}" presName="textNode" presStyleLbl="node1" presStyleIdx="3" presStyleCnt="5">
        <dgm:presLayoutVars>
          <dgm:bulletEnabled val="1"/>
        </dgm:presLayoutVars>
      </dgm:prSet>
      <dgm:spPr/>
      <dgm:t>
        <a:bodyPr/>
        <a:lstStyle/>
        <a:p>
          <a:endParaRPr lang="zh-CN" altLang="en-US"/>
        </a:p>
      </dgm:t>
    </dgm:pt>
    <dgm:pt modelId="{8DE7A9D4-791B-4916-A1FA-13391CE71025}" type="pres">
      <dgm:prSet presAssocID="{B4DF9F0C-C3F1-4825-A611-CD0296B0AE60}" presName="sibTrans" presStyleCnt="0"/>
      <dgm:spPr/>
    </dgm:pt>
    <dgm:pt modelId="{DB0CD5E0-10EB-4088-8633-45A3BABB65D2}" type="pres">
      <dgm:prSet presAssocID="{4546AC59-2869-45A5-8F17-64FD072093DB}" presName="textNode" presStyleLbl="node1" presStyleIdx="4" presStyleCnt="5">
        <dgm:presLayoutVars>
          <dgm:bulletEnabled val="1"/>
        </dgm:presLayoutVars>
      </dgm:prSet>
      <dgm:spPr/>
      <dgm:t>
        <a:bodyPr/>
        <a:lstStyle/>
        <a:p>
          <a:endParaRPr lang="zh-CN" altLang="en-US"/>
        </a:p>
      </dgm:t>
    </dgm:pt>
  </dgm:ptLst>
  <dgm:cxnLst>
    <dgm:cxn modelId="{76B0913F-B873-4670-803A-5572A42135BB}" type="presOf" srcId="{FAAB66AB-11D6-4E4E-A35F-127342872C4A}" destId="{1DABC566-5092-41D4-BBDC-A7F52C258D7C}" srcOrd="0" destOrd="0" presId="urn:microsoft.com/office/officeart/2005/8/layout/hProcess9"/>
    <dgm:cxn modelId="{2A0C8444-6F34-426F-A361-6529585EA86E}" srcId="{BD570B6E-2A71-402F-A5F2-C687B98553C1}" destId="{D218854B-4A82-4804-A6C2-28D35EFA1BEC}" srcOrd="0" destOrd="0" parTransId="{D7F10D1F-FFF7-4933-B84D-05FBA6655D12}" sibTransId="{1EABC406-D9CA-430C-9891-DE6B5CFA23EC}"/>
    <dgm:cxn modelId="{DC619A5B-0EA2-45F7-995C-6DF5881B8D8D}" type="presOf" srcId="{4546AC59-2869-45A5-8F17-64FD072093DB}" destId="{DB0CD5E0-10EB-4088-8633-45A3BABB65D2}" srcOrd="0" destOrd="0" presId="urn:microsoft.com/office/officeart/2005/8/layout/hProcess9"/>
    <dgm:cxn modelId="{C56B55D5-9FB0-40B4-A3C6-9727396BF240}" srcId="{BD570B6E-2A71-402F-A5F2-C687B98553C1}" destId="{4546AC59-2869-45A5-8F17-64FD072093DB}" srcOrd="4" destOrd="0" parTransId="{7B4427E0-DE73-4F5A-960A-8F4FB8732E4F}" sibTransId="{456ED16D-F85B-4CE7-BB20-A5C30508DD74}"/>
    <dgm:cxn modelId="{BECA872B-84D4-4E73-BC39-35CBB2E1998C}" type="presOf" srcId="{5363824C-538F-489B-9BF6-1D645D48FD83}" destId="{E5B55595-C90B-470E-B610-6036BB517B61}" srcOrd="0" destOrd="0" presId="urn:microsoft.com/office/officeart/2005/8/layout/hProcess9"/>
    <dgm:cxn modelId="{F5E82B55-8563-49B7-8BC8-CD14529505F2}" type="presOf" srcId="{D218854B-4A82-4804-A6C2-28D35EFA1BEC}" destId="{631CA1B9-65E1-4F1C-B40C-2BD1E5E87AD4}" srcOrd="0" destOrd="0" presId="urn:microsoft.com/office/officeart/2005/8/layout/hProcess9"/>
    <dgm:cxn modelId="{203FEBCC-BC76-4341-B355-0A0B678AE8B7}" srcId="{BD570B6E-2A71-402F-A5F2-C687B98553C1}" destId="{5363824C-538F-489B-9BF6-1D645D48FD83}" srcOrd="2" destOrd="0" parTransId="{904196DC-8739-440E-AF51-E19E2AA3D7EB}" sibTransId="{1BDE2D60-8AA6-400F-A4FD-E6F8FECBAD11}"/>
    <dgm:cxn modelId="{4BF0A7B8-08BB-4EA1-AED0-CEC06D17E745}" type="presOf" srcId="{BD570B6E-2A71-402F-A5F2-C687B98553C1}" destId="{019D1D5E-E2C5-4D2D-97C2-04F5DC13EF52}" srcOrd="0" destOrd="0" presId="urn:microsoft.com/office/officeart/2005/8/layout/hProcess9"/>
    <dgm:cxn modelId="{9C38722B-4263-4C9A-B3CF-2433764E323B}" type="presOf" srcId="{2FE1AAD5-56C3-4054-9DF1-4AA5E8C033A2}" destId="{1F06C1AA-12FC-4138-BEDE-906D0236EEF5}" srcOrd="0" destOrd="0" presId="urn:microsoft.com/office/officeart/2005/8/layout/hProcess9"/>
    <dgm:cxn modelId="{667D1BDE-8523-4E0F-871F-8D4897B9C7E8}" srcId="{BD570B6E-2A71-402F-A5F2-C687B98553C1}" destId="{2FE1AAD5-56C3-4054-9DF1-4AA5E8C033A2}" srcOrd="3" destOrd="0" parTransId="{22E934A5-5072-4041-8F43-CFA8E514199B}" sibTransId="{B4DF9F0C-C3F1-4825-A611-CD0296B0AE60}"/>
    <dgm:cxn modelId="{CA2BBF01-83DA-4A66-8FB9-42BF1E9BDB74}" srcId="{BD570B6E-2A71-402F-A5F2-C687B98553C1}" destId="{FAAB66AB-11D6-4E4E-A35F-127342872C4A}" srcOrd="1" destOrd="0" parTransId="{2AFE4148-271D-4020-9030-49DC5FE332C8}" sibTransId="{05BBA212-933A-4C01-8A8A-49FC6AD0B162}"/>
    <dgm:cxn modelId="{5839F644-7F8B-4CE8-B5FB-687AD263B407}" type="presParOf" srcId="{019D1D5E-E2C5-4D2D-97C2-04F5DC13EF52}" destId="{6AD4FE73-7AA9-4F56-9868-021C4A0D7F17}" srcOrd="0" destOrd="0" presId="urn:microsoft.com/office/officeart/2005/8/layout/hProcess9"/>
    <dgm:cxn modelId="{F9B30F1E-F3BF-4843-937F-E9053F5DF80E}" type="presParOf" srcId="{019D1D5E-E2C5-4D2D-97C2-04F5DC13EF52}" destId="{8018F3A4-E92B-4DF6-9C8E-F3423DF228AC}" srcOrd="1" destOrd="0" presId="urn:microsoft.com/office/officeart/2005/8/layout/hProcess9"/>
    <dgm:cxn modelId="{44955792-8C10-44FB-85F6-73297211AD37}" type="presParOf" srcId="{8018F3A4-E92B-4DF6-9C8E-F3423DF228AC}" destId="{631CA1B9-65E1-4F1C-B40C-2BD1E5E87AD4}" srcOrd="0" destOrd="0" presId="urn:microsoft.com/office/officeart/2005/8/layout/hProcess9"/>
    <dgm:cxn modelId="{E790E7E8-2854-4763-B3FB-8D5A141D81E6}" type="presParOf" srcId="{8018F3A4-E92B-4DF6-9C8E-F3423DF228AC}" destId="{1F9241F8-07CF-4FE5-B39F-B1CF473138CA}" srcOrd="1" destOrd="0" presId="urn:microsoft.com/office/officeart/2005/8/layout/hProcess9"/>
    <dgm:cxn modelId="{C5E25971-85E8-453F-834F-E948A55DD120}" type="presParOf" srcId="{8018F3A4-E92B-4DF6-9C8E-F3423DF228AC}" destId="{1DABC566-5092-41D4-BBDC-A7F52C258D7C}" srcOrd="2" destOrd="0" presId="urn:microsoft.com/office/officeart/2005/8/layout/hProcess9"/>
    <dgm:cxn modelId="{C8B36AA5-A4BC-468B-9E4E-8DBDF73FF4F0}" type="presParOf" srcId="{8018F3A4-E92B-4DF6-9C8E-F3423DF228AC}" destId="{C0C43EA1-74F6-408C-B832-EBE565F8F833}" srcOrd="3" destOrd="0" presId="urn:microsoft.com/office/officeart/2005/8/layout/hProcess9"/>
    <dgm:cxn modelId="{6FB64FA8-938F-4BE2-A24A-D98CE9EED5AB}" type="presParOf" srcId="{8018F3A4-E92B-4DF6-9C8E-F3423DF228AC}" destId="{E5B55595-C90B-470E-B610-6036BB517B61}" srcOrd="4" destOrd="0" presId="urn:microsoft.com/office/officeart/2005/8/layout/hProcess9"/>
    <dgm:cxn modelId="{EFD50D90-60E9-4711-8971-E9325A109C5C}" type="presParOf" srcId="{8018F3A4-E92B-4DF6-9C8E-F3423DF228AC}" destId="{AFA3C596-89F0-4C57-A8ED-0181A0DE2D96}" srcOrd="5" destOrd="0" presId="urn:microsoft.com/office/officeart/2005/8/layout/hProcess9"/>
    <dgm:cxn modelId="{CFD7317F-BF7C-4621-BE8F-5D26645D27E2}" type="presParOf" srcId="{8018F3A4-E92B-4DF6-9C8E-F3423DF228AC}" destId="{1F06C1AA-12FC-4138-BEDE-906D0236EEF5}" srcOrd="6" destOrd="0" presId="urn:microsoft.com/office/officeart/2005/8/layout/hProcess9"/>
    <dgm:cxn modelId="{C1AF8CE3-255D-4A7D-A63B-E2D28D13AC61}" type="presParOf" srcId="{8018F3A4-E92B-4DF6-9C8E-F3423DF228AC}" destId="{8DE7A9D4-791B-4916-A1FA-13391CE71025}" srcOrd="7" destOrd="0" presId="urn:microsoft.com/office/officeart/2005/8/layout/hProcess9"/>
    <dgm:cxn modelId="{54B14840-8695-4D4D-B6A6-D3C119EF54BA}" type="presParOf" srcId="{8018F3A4-E92B-4DF6-9C8E-F3423DF228AC}" destId="{DB0CD5E0-10EB-4088-8633-45A3BABB65D2}" srcOrd="8" destOrd="0" presId="urn:microsoft.com/office/officeart/2005/8/layout/hProcess9"/>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7A37B8C-4162-4C12-9EEC-28E354CB4F86}">
      <dsp:nvSpPr>
        <dsp:cNvPr id="0" name=""/>
        <dsp:cNvSpPr/>
      </dsp:nvSpPr>
      <dsp:spPr>
        <a:xfrm>
          <a:off x="745491" y="30136"/>
          <a:ext cx="2260773" cy="135646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Petroleum gas</a:t>
          </a:r>
          <a:r>
            <a:rPr lang="en-US" sz="1800" b="0" kern="1200" dirty="0" smtClean="0"/>
            <a:t>: </a:t>
          </a:r>
          <a:r>
            <a:rPr lang="en-US" sz="1800" kern="1200" dirty="0" smtClean="0"/>
            <a:t>used for heating, cooking, making plastics</a:t>
          </a:r>
          <a:endParaRPr lang="en-US" sz="1800" kern="1200" dirty="0"/>
        </a:p>
      </dsp:txBody>
      <dsp:txXfrm>
        <a:off x="745491" y="30136"/>
        <a:ext cx="2260773" cy="1356464"/>
      </dsp:txXfrm>
    </dsp:sp>
    <dsp:sp modelId="{B767B67A-A86C-4A6D-B6AD-CCE18A180412}">
      <dsp:nvSpPr>
        <dsp:cNvPr id="0" name=""/>
        <dsp:cNvSpPr/>
      </dsp:nvSpPr>
      <dsp:spPr>
        <a:xfrm>
          <a:off x="3213013" y="2207"/>
          <a:ext cx="2260773" cy="135646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Gasoline: </a:t>
          </a:r>
          <a:r>
            <a:rPr lang="en-US" sz="1800" kern="1200" dirty="0" smtClean="0"/>
            <a:t>motor fuel</a:t>
          </a:r>
          <a:endParaRPr lang="en-US" sz="1800" kern="1200" dirty="0"/>
        </a:p>
      </dsp:txBody>
      <dsp:txXfrm>
        <a:off x="3213013" y="2207"/>
        <a:ext cx="2260773" cy="1356464"/>
      </dsp:txXfrm>
    </dsp:sp>
    <dsp:sp modelId="{35657248-22DE-4FED-86C4-54B5873EC8D1}">
      <dsp:nvSpPr>
        <dsp:cNvPr id="0" name=""/>
        <dsp:cNvSpPr/>
      </dsp:nvSpPr>
      <dsp:spPr>
        <a:xfrm>
          <a:off x="5699864" y="2207"/>
          <a:ext cx="2260773" cy="1356464"/>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Kerosene: </a:t>
          </a:r>
          <a:r>
            <a:rPr lang="en-US" sz="1800" kern="1200" dirty="0" smtClean="0"/>
            <a:t>fuel for jet engines and tractors</a:t>
          </a:r>
          <a:endParaRPr lang="en-US" sz="1800" kern="1200" dirty="0"/>
        </a:p>
      </dsp:txBody>
      <dsp:txXfrm>
        <a:off x="5699864" y="2207"/>
        <a:ext cx="2260773" cy="1356464"/>
      </dsp:txXfrm>
    </dsp:sp>
    <dsp:sp modelId="{8DB31940-EA99-4BB9-B4AE-0BFD7ADD35C8}">
      <dsp:nvSpPr>
        <dsp:cNvPr id="0" name=""/>
        <dsp:cNvSpPr/>
      </dsp:nvSpPr>
      <dsp:spPr>
        <a:xfrm>
          <a:off x="726162" y="1584748"/>
          <a:ext cx="2260773" cy="1356464"/>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Gas oil / Diesel </a:t>
          </a:r>
          <a:r>
            <a:rPr lang="en-US" sz="1800" kern="1200" dirty="0" smtClean="0"/>
            <a:t>distillate: used for diesel fuel and heating oil</a:t>
          </a:r>
          <a:endParaRPr lang="en-US" sz="1800" kern="1200" dirty="0"/>
        </a:p>
      </dsp:txBody>
      <dsp:txXfrm>
        <a:off x="726162" y="1584748"/>
        <a:ext cx="2260773" cy="1356464"/>
      </dsp:txXfrm>
    </dsp:sp>
    <dsp:sp modelId="{51920039-1E83-494D-B251-534085B0A26F}">
      <dsp:nvSpPr>
        <dsp:cNvPr id="0" name=""/>
        <dsp:cNvSpPr/>
      </dsp:nvSpPr>
      <dsp:spPr>
        <a:xfrm>
          <a:off x="3213013" y="1584748"/>
          <a:ext cx="2260773" cy="1356464"/>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Lubricating oil: </a:t>
          </a:r>
          <a:r>
            <a:rPr lang="en-US" sz="1800" kern="1200" dirty="0" smtClean="0"/>
            <a:t>used for motor oil, grease, other lubricants        </a:t>
          </a:r>
          <a:endParaRPr lang="en-US" sz="1800" kern="1200" dirty="0"/>
        </a:p>
      </dsp:txBody>
      <dsp:txXfrm>
        <a:off x="3213013" y="1584748"/>
        <a:ext cx="2260773" cy="1356464"/>
      </dsp:txXfrm>
    </dsp:sp>
    <dsp:sp modelId="{D396B84C-2929-4E28-94B3-0DC7C4965AA5}">
      <dsp:nvSpPr>
        <dsp:cNvPr id="0" name=""/>
        <dsp:cNvSpPr/>
      </dsp:nvSpPr>
      <dsp:spPr>
        <a:xfrm>
          <a:off x="5699864" y="1584748"/>
          <a:ext cx="2260773" cy="135646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Heavy gas or Fuel oil: </a:t>
          </a:r>
          <a:r>
            <a:rPr lang="en-US" sz="1800" kern="1200" dirty="0" smtClean="0"/>
            <a:t>used for industrial fuel</a:t>
          </a:r>
          <a:endParaRPr lang="en-US" sz="1800" kern="1200" dirty="0"/>
        </a:p>
      </dsp:txBody>
      <dsp:txXfrm>
        <a:off x="5699864" y="1584748"/>
        <a:ext cx="2260773" cy="1356464"/>
      </dsp:txXfrm>
    </dsp:sp>
    <dsp:sp modelId="{05B1BB9C-9AF4-435A-9FB7-F0CB92A5A62F}">
      <dsp:nvSpPr>
        <dsp:cNvPr id="0" name=""/>
        <dsp:cNvSpPr/>
      </dsp:nvSpPr>
      <dsp:spPr>
        <a:xfrm>
          <a:off x="3213013" y="3167290"/>
          <a:ext cx="2260773" cy="135646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Residuals : </a:t>
          </a:r>
          <a:r>
            <a:rPr lang="en-US" sz="1800" kern="1200" dirty="0" smtClean="0"/>
            <a:t>coke, asphalt, tar, waxes; starting material for making other products</a:t>
          </a:r>
          <a:endParaRPr lang="en-US" sz="1800" kern="1200" dirty="0"/>
        </a:p>
      </dsp:txBody>
      <dsp:txXfrm>
        <a:off x="3213013" y="3167290"/>
        <a:ext cx="2260773" cy="1356464"/>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43.pn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6.png"/></Relationships>
</file>

<file path=ppt/drawings/drawing1.xml><?xml version="1.0" encoding="utf-8"?>
<c:userShapes xmlns:c="http://schemas.openxmlformats.org/drawingml/2006/chart">
  <cdr:relSizeAnchor xmlns:cdr="http://schemas.openxmlformats.org/drawingml/2006/chartDrawing">
    <cdr:from>
      <cdr:x>0</cdr:x>
      <cdr:y>0</cdr:y>
    </cdr:from>
    <cdr:to>
      <cdr:x>1</cdr:x>
      <cdr:y>1</cdr:y>
    </cdr:to>
    <cdr:pic>
      <cdr:nvPicPr>
        <cdr:cNvPr id="2" name="Picture 1" descr="common shares.png"/>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4139952" y="0"/>
          <a:ext cx="4662264" cy="3027784"/>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zh-CN" altLang="en-US"/>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48201383-F1EF-4039-9502-F8C21629A1E3}" type="datetimeFigureOut">
              <a:rPr lang="zh-CN" altLang="en-US" smtClean="0"/>
              <a:pPr/>
              <a:t>2011-3-28</a:t>
            </a:fld>
            <a:endParaRPr lang="zh-CN" altLang="en-US"/>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zh-CN" altLang="en-US"/>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D6B9F0A2-DB1A-4FE1-80D5-19480E9F49F6}" type="slidenum">
              <a:rPr lang="zh-CN" altLang="en-US" smtClean="0"/>
              <a:pPr/>
              <a:t>‹#›</a:t>
            </a:fld>
            <a:endParaRPr lang="zh-CN" altLang="en-US"/>
          </a:p>
        </p:txBody>
      </p:sp>
    </p:spTree>
    <p:extLst>
      <p:ext uri="{BB962C8B-B14F-4D97-AF65-F5344CB8AC3E}">
        <p14:creationId xmlns:p14="http://schemas.microsoft.com/office/powerpoint/2010/main" xmlns="" val="16618873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zh-CN" alt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A83BDC7E-8D41-4842-8951-80C6C6DA818E}" type="datetimeFigureOut">
              <a:rPr lang="zh-CN" altLang="en-US" smtClean="0"/>
              <a:pPr/>
              <a:t>2011-3-28</a:t>
            </a:fld>
            <a:endParaRPr lang="zh-CN" alt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zh-CN" alt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AC0C6424-9F17-4597-888A-DC2BC097EFDA}" type="slidenum">
              <a:rPr lang="zh-CN" altLang="en-US" smtClean="0"/>
              <a:pPr/>
              <a:t>‹#›</a:t>
            </a:fld>
            <a:endParaRPr lang="zh-CN" altLang="en-US"/>
          </a:p>
        </p:txBody>
      </p:sp>
    </p:spTree>
    <p:extLst>
      <p:ext uri="{BB962C8B-B14F-4D97-AF65-F5344CB8AC3E}">
        <p14:creationId xmlns:p14="http://schemas.microsoft.com/office/powerpoint/2010/main" xmlns="" val="2009175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energy.alberta.ca/OilSands/809.asp" TargetMode="External"/><Relationship Id="rId7" Type="http://schemas.openxmlformats.org/officeDocument/2006/relationships/hyperlink" Target="http://www.energy.alberta.ca/OilSands/831.asp"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www.energy.alberta.ca/OilSands/582.asp" TargetMode="External"/><Relationship Id="rId5" Type="http://schemas.openxmlformats.org/officeDocument/2006/relationships/hyperlink" Target="http://www.energy.alberta.ca/OurBusiness/1076.asp" TargetMode="External"/><Relationship Id="rId4" Type="http://schemas.openxmlformats.org/officeDocument/2006/relationships/hyperlink" Target="http://www.qp.alberta.ca/574.cfm?page=M17.cfm&amp;leg_type=Acts&amp;isbncln=9780779723966"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capp.ca/getdoc.aspx?dt=PDF&amp;docID=180184"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capp.ca/getdoc.aspx?dt=PDF&amp;docID=180184"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en.wikipedia.org/wiki/Share_price" TargetMode="External"/><Relationship Id="rId2" Type="http://schemas.openxmlformats.org/officeDocument/2006/relationships/slide" Target="../slides/slide47.xml"/><Relationship Id="rId1" Type="http://schemas.openxmlformats.org/officeDocument/2006/relationships/notesMaster" Target="../notesMasters/notesMaster1.xml"/><Relationship Id="rId5" Type="http://schemas.openxmlformats.org/officeDocument/2006/relationships/hyperlink" Target="http://en.wikipedia.org/wiki/Publicly_traded_company" TargetMode="External"/><Relationship Id="rId4" Type="http://schemas.openxmlformats.org/officeDocument/2006/relationships/hyperlink" Target="http://en.wikipedia.org/wiki/Shares_outstanding"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referenceforbusiness.com/history2/84/Suncor-Energy-Inc.html#ixzz1GiNs1DJW"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ic.gc.ca/eic/site/cis-sic.nsf/eng/h_00003.html"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www.ic.gc.ca/eic/site/cis-sic.nsf/eng/h_00005.html#standard_of_living"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http://science.howstuffworks.com/environmental/energy/oil-refining2.htm</a:t>
            </a:r>
            <a:endParaRPr lang="en-US" dirty="0"/>
          </a:p>
        </p:txBody>
      </p:sp>
      <p:sp>
        <p:nvSpPr>
          <p:cNvPr id="4" name="Slide Number Placeholder 3"/>
          <p:cNvSpPr>
            <a:spLocks noGrp="1"/>
          </p:cNvSpPr>
          <p:nvPr>
            <p:ph type="sldNum" sz="quarter" idx="10"/>
          </p:nvPr>
        </p:nvSpPr>
        <p:spPr/>
        <p:txBody>
          <a:bodyPr/>
          <a:lstStyle/>
          <a:p>
            <a:fld id="{7E542604-CC7E-4391-96DB-72EAC9420DC8}" type="slidenum">
              <a:rPr lang="zh-CN" altLang="en-US" smtClean="0"/>
              <a:pPr/>
              <a:t>3</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ltLang="zh-CN" dirty="0" smtClean="0"/>
              <a:t>Oil sand is a naturally occurring mixture of sand, clay or other minerals, water and bitumen, which is a heavy and extremely viscous oil that must be treated before it can be used by refineries to produce usable fuels such as gasoline and diesel. Bitumen is so viscous that at room temperature it acts much like cold molasses. A variety of treatment methods are currently available to oil sands producers and new methods are put into practice as more research is completed and new technology is developed.</a:t>
            </a:r>
            <a:endParaRPr lang="zh-CN" altLang="en-US" dirty="0"/>
          </a:p>
        </p:txBody>
      </p:sp>
      <p:sp>
        <p:nvSpPr>
          <p:cNvPr id="4" name="Slide Number Placeholder 3"/>
          <p:cNvSpPr>
            <a:spLocks noGrp="1"/>
          </p:cNvSpPr>
          <p:nvPr>
            <p:ph type="sldNum" sz="quarter" idx="10"/>
          </p:nvPr>
        </p:nvSpPr>
        <p:spPr/>
        <p:txBody>
          <a:bodyPr/>
          <a:lstStyle/>
          <a:p>
            <a:fld id="{7E542604-CC7E-4391-96DB-72EAC9420DC8}" type="slidenum">
              <a:rPr lang="zh-CN" altLang="en-US" smtClean="0"/>
              <a:pPr/>
              <a:t>15</a:t>
            </a:fld>
            <a:endParaRPr lang="zh-CN" altLang="en-US"/>
          </a:p>
        </p:txBody>
      </p:sp>
    </p:spTree>
    <p:extLst>
      <p:ext uri="{BB962C8B-B14F-4D97-AF65-F5344CB8AC3E}">
        <p14:creationId xmlns:p14="http://schemas.microsoft.com/office/powerpoint/2010/main" xmlns="" val="1084366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ltLang="zh-CN" dirty="0" smtClean="0"/>
              <a:t>Surface mining is used when the bitumen deposits are close to the surface, using truck and shovel technology. The sands are transported to a processing facility where hot water is used to separate the bitumen from the sands. Only 20 per cent of all oil sands is close enough to the surface to be mined.</a:t>
            </a:r>
            <a:br>
              <a:rPr lang="en-CA" altLang="zh-CN" dirty="0" smtClean="0"/>
            </a:br>
            <a:endParaRPr lang="en-CA" altLang="zh-CN" dirty="0" smtClean="0"/>
          </a:p>
          <a:p>
            <a:r>
              <a:rPr lang="en-CA" altLang="zh-CN" dirty="0" smtClean="0"/>
              <a:t>In situ production recovers deposits that are deeper underground, using techniques that are similar to conventional oil production. Advanced drilling technology is used, typically injecting steam or solvents into the reservoir to mobilize the thick bitumen so it can be pumped to the surface through wells. Steam-assisted gravity drainage (SAGD) uses parallel pairs of horizontal wells, one drilled for steam injection and one for oil recovery.</a:t>
            </a:r>
          </a:p>
          <a:p>
            <a:endParaRPr lang="en-CA" altLang="zh-CN" dirty="0" smtClean="0"/>
          </a:p>
          <a:p>
            <a:r>
              <a:rPr lang="en-CA" altLang="zh-CN" dirty="0" smtClean="0"/>
              <a:t>1. "Open pit mining" resembles conventional mining techniques and is effective in extracting oil sands deposits near the surface. </a:t>
            </a:r>
          </a:p>
          <a:p>
            <a:r>
              <a:rPr lang="en-CA" altLang="zh-CN" dirty="0" smtClean="0"/>
              <a:t>2. “In situ” reaches deeper deposits. </a:t>
            </a:r>
            <a:r>
              <a:rPr lang="en-CA" altLang="zh-CN" i="1" dirty="0" smtClean="0">
                <a:effectLst/>
              </a:rPr>
              <a:t>In situ </a:t>
            </a:r>
            <a:r>
              <a:rPr lang="en-CA" altLang="zh-CN" dirty="0" smtClean="0"/>
              <a:t>extraction involves the use of steam to heat and separate bitumen from the surrounding sands, causing it to pool closer to the surface. The bitumen is then pumped from these pools using horizontal drain wells. To date, Canadian oil sands producers have employed each method almost equally, but future production will likely shift to emphasize </a:t>
            </a:r>
            <a:r>
              <a:rPr lang="en-CA" altLang="zh-CN" i="1" dirty="0" smtClean="0">
                <a:effectLst/>
              </a:rPr>
              <a:t>in situ</a:t>
            </a:r>
            <a:r>
              <a:rPr lang="en-CA" altLang="zh-CN" dirty="0" smtClean="0"/>
              <a:t> extraction.</a:t>
            </a:r>
          </a:p>
          <a:p>
            <a:endParaRPr lang="en-CA" altLang="zh-CN" dirty="0" smtClean="0"/>
          </a:p>
          <a:p>
            <a:r>
              <a:rPr lang="en-CA" altLang="zh-CN" dirty="0" smtClean="0"/>
              <a:t>Once extracted, oil sands producers must add lighter hydrocarbons to the bitumen to allow it to flow through pipelines. Upgraders then process some of the bitumen into synthetic crude, a relatively light, sweet form of crude oil that can be sold to a traditional oil refinery. Some of the bitumen is also sold in raw form, marketed to specialized refineries with deep conversion capacity. Some oil sands projects have integrated upgrading capacity, while others must send their raw bitumen production to another facility.</a:t>
            </a:r>
          </a:p>
        </p:txBody>
      </p:sp>
      <p:sp>
        <p:nvSpPr>
          <p:cNvPr id="4" name="Slide Number Placeholder 3"/>
          <p:cNvSpPr>
            <a:spLocks noGrp="1"/>
          </p:cNvSpPr>
          <p:nvPr>
            <p:ph type="sldNum" sz="quarter" idx="10"/>
          </p:nvPr>
        </p:nvSpPr>
        <p:spPr/>
        <p:txBody>
          <a:bodyPr/>
          <a:lstStyle/>
          <a:p>
            <a:fld id="{7E542604-CC7E-4391-96DB-72EAC9420DC8}" type="slidenum">
              <a:rPr lang="zh-CN" altLang="en-US" smtClean="0"/>
              <a:pPr/>
              <a:t>16</a:t>
            </a:fld>
            <a:endParaRPr lang="zh-CN" altLang="en-US"/>
          </a:p>
        </p:txBody>
      </p:sp>
    </p:spTree>
    <p:extLst>
      <p:ext uri="{BB962C8B-B14F-4D97-AF65-F5344CB8AC3E}">
        <p14:creationId xmlns:p14="http://schemas.microsoft.com/office/powerpoint/2010/main" xmlns="" val="363784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altLang="zh-CN" dirty="0" smtClean="0"/>
              <a:t>To handle these challenges, the industry uses large, stable, self-contained platforms to drill wells</a:t>
            </a:r>
          </a:p>
          <a:p>
            <a:endParaRPr lang="en-CA" altLang="zh-CN" dirty="0" smtClean="0"/>
          </a:p>
          <a:p>
            <a:r>
              <a:rPr lang="en-CA" altLang="zh-CN" b="1" dirty="0" smtClean="0"/>
              <a:t>3 types of wells:</a:t>
            </a:r>
            <a:r>
              <a:rPr lang="en-CA" altLang="zh-CN" dirty="0" smtClean="0"/>
              <a:t> exploration, delineation and development </a:t>
            </a:r>
          </a:p>
          <a:p>
            <a:pPr lvl="1"/>
            <a:r>
              <a:rPr lang="en-CA" altLang="zh-CN" b="1" dirty="0" smtClean="0"/>
              <a:t>-Exploration: </a:t>
            </a:r>
            <a:r>
              <a:rPr lang="en-CA" altLang="zh-CN" dirty="0" smtClean="0"/>
              <a:t> confirm whether geological formations identified from seismic surveys do contain hydrocarbons. </a:t>
            </a:r>
          </a:p>
          <a:p>
            <a:pPr lvl="1"/>
            <a:r>
              <a:rPr lang="en-CA" altLang="zh-CN" dirty="0" smtClean="0"/>
              <a:t>-If results are promising, a company may drill </a:t>
            </a:r>
            <a:r>
              <a:rPr lang="en-CA" altLang="zh-CN" b="1" dirty="0" smtClean="0"/>
              <a:t>delineation wells </a:t>
            </a:r>
            <a:r>
              <a:rPr lang="en-CA" altLang="zh-CN" dirty="0" smtClean="0"/>
              <a:t>into different areas of the formation to confirm the formation’s size as well as characteristics of the hydrocarbon resources. </a:t>
            </a:r>
          </a:p>
          <a:p>
            <a:pPr lvl="1"/>
            <a:r>
              <a:rPr lang="en-CA" altLang="zh-CN" dirty="0" smtClean="0"/>
              <a:t>-Then decides whether it will be economically attractive to produce the resource. If test results are favourable, the company will proceed to the third stage, drilling a </a:t>
            </a:r>
            <a:r>
              <a:rPr lang="en-CA" altLang="zh-CN" b="1" dirty="0" smtClean="0"/>
              <a:t>development well.</a:t>
            </a:r>
            <a:endParaRPr lang="zh-CN" altLang="en-US" b="1" dirty="0" smtClean="0"/>
          </a:p>
          <a:p>
            <a:endParaRPr lang="zh-CN" altLang="en-US" dirty="0"/>
          </a:p>
        </p:txBody>
      </p:sp>
      <p:sp>
        <p:nvSpPr>
          <p:cNvPr id="4" name="Slide Number Placeholder 3"/>
          <p:cNvSpPr>
            <a:spLocks noGrp="1"/>
          </p:cNvSpPr>
          <p:nvPr>
            <p:ph type="sldNum" sz="quarter" idx="10"/>
          </p:nvPr>
        </p:nvSpPr>
        <p:spPr/>
        <p:txBody>
          <a:bodyPr/>
          <a:lstStyle/>
          <a:p>
            <a:fld id="{7E542604-CC7E-4391-96DB-72EAC9420DC8}" type="slidenum">
              <a:rPr lang="zh-CN" altLang="en-US" smtClean="0"/>
              <a:pPr/>
              <a:t>18</a:t>
            </a:fld>
            <a:endParaRPr lang="zh-CN" altLang="en-US"/>
          </a:p>
        </p:txBody>
      </p:sp>
    </p:spTree>
    <p:extLst>
      <p:ext uri="{BB962C8B-B14F-4D97-AF65-F5344CB8AC3E}">
        <p14:creationId xmlns:p14="http://schemas.microsoft.com/office/powerpoint/2010/main" xmlns="" val="4286450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90000"/>
              </a:lnSpc>
            </a:pPr>
            <a:r>
              <a:rPr lang="en-US" b="1" dirty="0" smtClean="0"/>
              <a:t>http://www.oilsandsdevelopers.ca/index.php/oil-sands-technologies/in-situ/the-process-2/toe-to-heel-air-injection-thai/</a:t>
            </a:r>
          </a:p>
          <a:p>
            <a:pPr>
              <a:lnSpc>
                <a:spcPct val="90000"/>
              </a:lnSpc>
            </a:pPr>
            <a:r>
              <a:rPr lang="en-US" b="1" dirty="0" smtClean="0"/>
              <a:t>CSS Advantages:</a:t>
            </a:r>
            <a:endParaRPr lang="en-US" dirty="0" smtClean="0"/>
          </a:p>
          <a:p>
            <a:pPr>
              <a:lnSpc>
                <a:spcPct val="90000"/>
              </a:lnSpc>
            </a:pPr>
            <a:r>
              <a:rPr lang="en-US" dirty="0" smtClean="0"/>
              <a:t>Robust, proven technology</a:t>
            </a:r>
          </a:p>
          <a:p>
            <a:pPr>
              <a:lnSpc>
                <a:spcPct val="90000"/>
              </a:lnSpc>
            </a:pPr>
            <a:r>
              <a:rPr lang="en-US" dirty="0" smtClean="0"/>
              <a:t>Requires 1 well bore (reduced capital investment)</a:t>
            </a:r>
          </a:p>
          <a:p>
            <a:pPr>
              <a:lnSpc>
                <a:spcPct val="90000"/>
              </a:lnSpc>
            </a:pPr>
            <a:r>
              <a:rPr lang="en-US" dirty="0" smtClean="0"/>
              <a:t>Adaptable to thinner inter-bedded reservoirs</a:t>
            </a:r>
          </a:p>
          <a:p>
            <a:pPr>
              <a:lnSpc>
                <a:spcPct val="90000"/>
              </a:lnSpc>
            </a:pPr>
            <a:endParaRPr lang="en-US" b="1" dirty="0" smtClean="0"/>
          </a:p>
          <a:p>
            <a:pPr>
              <a:lnSpc>
                <a:spcPct val="90000"/>
              </a:lnSpc>
            </a:pPr>
            <a:r>
              <a:rPr lang="en-US" b="1" dirty="0" smtClean="0"/>
              <a:t>CSS Disadvantages:</a:t>
            </a:r>
            <a:endParaRPr lang="en-US" dirty="0" smtClean="0"/>
          </a:p>
          <a:p>
            <a:pPr>
              <a:lnSpc>
                <a:spcPct val="90000"/>
              </a:lnSpc>
            </a:pPr>
            <a:r>
              <a:rPr lang="en-US" dirty="0" smtClean="0"/>
              <a:t>Lower recovery factor (approx. 20%)</a:t>
            </a:r>
          </a:p>
          <a:p>
            <a:endParaRPr lang="en-US" dirty="0" smtClean="0"/>
          </a:p>
          <a:p>
            <a:r>
              <a:rPr lang="en-US" dirty="0" smtClean="0"/>
              <a:t>http://www.oilsandsdevelopers.ca/index.php/oil-sands-technologies/in-situ/the-process-2/cyclic-steam-stimulation-css/</a:t>
            </a:r>
          </a:p>
          <a:p>
            <a:r>
              <a:rPr lang="en-US" dirty="0" smtClean="0"/>
              <a:t>The CSS in-situ method involves injecting the high-pressure steam into the reservoir for several weeks. Once the reservoir is filled with steam, the </a:t>
            </a:r>
          </a:p>
          <a:p>
            <a:r>
              <a:rPr lang="en-US" dirty="0" smtClean="0"/>
              <a:t>reservoir is left to “soak” for several weeks. The heat softens the bitumen and the water dilutes and separates the bitumen from the sand. The pressure creates cracks and openings through which the bitumen can flow back into the steam injector wells. In the ensuing production phase, the bitumen is pumped up the same well through which the steam was injected. The CSS method is currently used at Imperial Oil’s Cold Lake project and CNRL’s Wolf Lake-Primrose project.</a:t>
            </a:r>
            <a:endParaRPr lang="en-US" dirty="0"/>
          </a:p>
        </p:txBody>
      </p:sp>
      <p:sp>
        <p:nvSpPr>
          <p:cNvPr id="4" name="Slide Number Placeholder 3"/>
          <p:cNvSpPr>
            <a:spLocks noGrp="1"/>
          </p:cNvSpPr>
          <p:nvPr>
            <p:ph type="sldNum" sz="quarter" idx="10"/>
          </p:nvPr>
        </p:nvSpPr>
        <p:spPr/>
        <p:txBody>
          <a:bodyPr/>
          <a:lstStyle/>
          <a:p>
            <a:fld id="{7E542604-CC7E-4391-96DB-72EAC9420DC8}" type="slidenum">
              <a:rPr lang="zh-CN" altLang="en-US" smtClean="0"/>
              <a:pPr/>
              <a:t>19</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http://www.oilsandsdevelopers.ca/index.php/oil-sands-technologies/in-situ/the-process-2/toe-to-heel-air-injection-thai/</a:t>
            </a:r>
            <a:endParaRPr lang="en-US" dirty="0"/>
          </a:p>
        </p:txBody>
      </p:sp>
      <p:sp>
        <p:nvSpPr>
          <p:cNvPr id="4" name="Slide Number Placeholder 3"/>
          <p:cNvSpPr>
            <a:spLocks noGrp="1"/>
          </p:cNvSpPr>
          <p:nvPr>
            <p:ph type="sldNum" sz="quarter" idx="10"/>
          </p:nvPr>
        </p:nvSpPr>
        <p:spPr/>
        <p:txBody>
          <a:bodyPr/>
          <a:lstStyle/>
          <a:p>
            <a:fld id="{7E542604-CC7E-4391-96DB-72EAC9420DC8}" type="slidenum">
              <a:rPr lang="zh-CN" altLang="en-US" smtClean="0"/>
              <a:pPr/>
              <a:t>20</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http://www.oilsandsdevelopers.ca/index.php/oil-sands-technologies/in-situ/the-process-2/toe-to-heel-air-injection-thai/</a:t>
            </a:r>
          </a:p>
          <a:p>
            <a:r>
              <a:rPr lang="en-US" dirty="0" smtClean="0"/>
              <a:t>Combinations of solvents are injected into the ground using injection wells and equipment similar to SAGD.</a:t>
            </a:r>
          </a:p>
          <a:p>
            <a:r>
              <a:rPr lang="en-US" dirty="0" smtClean="0"/>
              <a:t>Vaporized hydrocarbon solvents are injected into the reservoir, reducing the viscosity of bitumen by “dissolving” it in the solvent rather than by heating it and thereby causing it to drain into a horizontal production well.</a:t>
            </a:r>
          </a:p>
          <a:p>
            <a:r>
              <a:rPr lang="en-US" dirty="0" smtClean="0"/>
              <a:t>Cold solvent technology is a non-thermal in-situ production method that results in as much as 85 per cent fewer GHG emissions than thermal processes; however, it also takes considerably longer to produce the oil.</a:t>
            </a:r>
          </a:p>
          <a:p>
            <a:r>
              <a:rPr lang="en-US" dirty="0" smtClean="0"/>
              <a:t>Solvent-steam technology uses solvents along with steam to increase the efficiency of steam-assisted oil sands production while still minimizing environmental impacts.</a:t>
            </a:r>
          </a:p>
          <a:p>
            <a:r>
              <a:rPr lang="en-US" dirty="0" err="1" smtClean="0"/>
              <a:t>Laricina</a:t>
            </a:r>
            <a:r>
              <a:rPr lang="en-US" dirty="0" smtClean="0"/>
              <a:t> Energy Ltd. has explored the possibility of using solvents with steam in different geologic formations using Genetic Algorithms software, a computer program that mimics the genetic process in order to find the best possible solvent-steam recipe for getting the most oil out of a reservoir.</a:t>
            </a:r>
          </a:p>
          <a:p>
            <a:r>
              <a:rPr lang="en-US" dirty="0" smtClean="0"/>
              <a:t>Using solvents instead of steam could mean reducing the operating steam-to-oil (SOR)* ratios by 30 per cent, with the accompanying reduction in GHG emissions.</a:t>
            </a:r>
          </a:p>
          <a:p>
            <a:r>
              <a:rPr lang="en-US" dirty="0" smtClean="0"/>
              <a:t>*Note: SOR is the volume of steam required to produce one unit volume of oil. The lower the SOR, the more efficiently the steam is utilized and the lower the associated fuel costs.</a:t>
            </a:r>
          </a:p>
          <a:p>
            <a:r>
              <a:rPr lang="en-US" dirty="0" smtClean="0"/>
              <a:t>To date, solvent use is still in the development stage and is not yet commercially applicable.</a:t>
            </a:r>
          </a:p>
          <a:p>
            <a:endParaRPr lang="en-US" dirty="0"/>
          </a:p>
        </p:txBody>
      </p:sp>
      <p:sp>
        <p:nvSpPr>
          <p:cNvPr id="4" name="Slide Number Placeholder 3"/>
          <p:cNvSpPr>
            <a:spLocks noGrp="1"/>
          </p:cNvSpPr>
          <p:nvPr>
            <p:ph type="sldNum" sz="quarter" idx="10"/>
          </p:nvPr>
        </p:nvSpPr>
        <p:spPr/>
        <p:txBody>
          <a:bodyPr/>
          <a:lstStyle/>
          <a:p>
            <a:fld id="{7E542604-CC7E-4391-96DB-72EAC9420DC8}" type="slidenum">
              <a:rPr lang="zh-CN" altLang="en-US" smtClean="0"/>
              <a:pPr/>
              <a:t>21</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http://www.oilsandsdevelopers.ca/index.php/oil-sands-technologies/in-situ/the-process-2/toe-to-heel-air-injection-thai/</a:t>
            </a:r>
          </a:p>
          <a:p>
            <a:r>
              <a:rPr lang="en-US" dirty="0" smtClean="0"/>
              <a:t>Like CSS and SAGD, THAI technology also uses heat to reduce the viscosity of the bitumen; however, the heat is generated underground by the combustion of a small portion of the bitumen in the ore </a:t>
            </a:r>
            <a:r>
              <a:rPr lang="en-US" dirty="0" err="1" smtClean="0"/>
              <a:t>body.Employed</a:t>
            </a:r>
            <a:r>
              <a:rPr lang="en-US" dirty="0" smtClean="0"/>
              <a:t> chiefly by </a:t>
            </a:r>
            <a:r>
              <a:rPr lang="en-US" dirty="0" err="1" smtClean="0"/>
              <a:t>Petrobank</a:t>
            </a:r>
            <a:r>
              <a:rPr lang="en-US" dirty="0" smtClean="0"/>
              <a:t> Energy and Resources Ltd., THAI technology uses two wells; a vertical air injection well with a horizontal production </a:t>
            </a:r>
            <a:r>
              <a:rPr lang="en-US" dirty="0" err="1" smtClean="0"/>
              <a:t>well.Rather</a:t>
            </a:r>
            <a:r>
              <a:rPr lang="en-US" dirty="0" smtClean="0"/>
              <a:t> than steam, THAI technology injects air and then relies on underground combustion of a portion of the oil in the ground to generate the heat required to “melt” the remainder of the bitumen and allow it to flow into the production well. Air is injected into an injection well where the process ignites oil in the reservoir where it smolders like the embers of a campfire and creates a vertical wall of hot embers. This firewall moves from the injection well (the toe) to the production well (the heel), pushed forward by the pressure of the injected air, causing the heavier oil components to burn and softening the lighter components causing them to flow ahead of the firewall and into the production well where they can be pumped to the surface. THAI technology has the potential to be much less energy intensive than other in-situ technologies because the bitumen “cokes”, meaning it sheds heavy carbon molecules as it moves through the ground towards the production well. This results in a lighter, partially upgraded oil product being brought to the surface, meaning less life-cycle GHG emissions overall as it also reduces the amount of energy-intensive upgrading the produced oil has to undergo. As well, minimal natural gas is used in the process and, as there is little steam required, very little water is used.</a:t>
            </a:r>
          </a:p>
          <a:p>
            <a:r>
              <a:rPr lang="en-US" dirty="0" smtClean="0"/>
              <a:t>Overall, THAI technology produces 50 per cent fewer GHGs than other oil sands production methods, requires very low water use and, like other in-situ projects, has a minimal surface footprint.</a:t>
            </a:r>
          </a:p>
          <a:p>
            <a:endParaRPr lang="en-US" dirty="0"/>
          </a:p>
        </p:txBody>
      </p:sp>
      <p:sp>
        <p:nvSpPr>
          <p:cNvPr id="4" name="Slide Number Placeholder 3"/>
          <p:cNvSpPr>
            <a:spLocks noGrp="1"/>
          </p:cNvSpPr>
          <p:nvPr>
            <p:ph type="sldNum" sz="quarter" idx="10"/>
          </p:nvPr>
        </p:nvSpPr>
        <p:spPr/>
        <p:txBody>
          <a:bodyPr/>
          <a:lstStyle/>
          <a:p>
            <a:fld id="{7E542604-CC7E-4391-96DB-72EAC9420DC8}" type="slidenum">
              <a:rPr lang="zh-CN" altLang="en-US" smtClean="0"/>
              <a:pPr/>
              <a:t>22</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ltLang="zh-CN" sz="1200" b="0" i="0" kern="1200" dirty="0" smtClean="0">
                <a:solidFill>
                  <a:schemeClr val="tx1"/>
                </a:solidFill>
                <a:effectLst/>
                <a:latin typeface="+mn-lt"/>
                <a:ea typeface="+mn-ea"/>
                <a:cs typeface="+mn-cs"/>
              </a:rPr>
              <a:t>Canada’s oil sands deposits contain as much as 173 billion barrels of economically viable oil, second only in size to Saudi Arabia</a:t>
            </a:r>
          </a:p>
          <a:p>
            <a:r>
              <a:rPr lang="en-CA" altLang="zh-CN" sz="1200" b="0" i="0" kern="1200" dirty="0" smtClean="0">
                <a:solidFill>
                  <a:schemeClr val="tx1"/>
                </a:solidFill>
                <a:effectLst/>
                <a:latin typeface="+mn-lt"/>
                <a:ea typeface="+mn-ea"/>
                <a:cs typeface="+mn-cs"/>
              </a:rPr>
              <a:t>Current oil sands production is about one million barrels of oil per day. By 2020, production is expected to grow to almost four million barrels per day. There is the potential for over 100 years of production.</a:t>
            </a:r>
          </a:p>
          <a:p>
            <a:r>
              <a:rPr lang="en-CA" altLang="zh-CN" sz="1200" b="0" i="0" kern="1200" dirty="0" smtClean="0">
                <a:solidFill>
                  <a:schemeClr val="tx1"/>
                </a:solidFill>
                <a:effectLst/>
                <a:latin typeface="+mn-lt"/>
                <a:ea typeface="+mn-ea"/>
                <a:cs typeface="+mn-cs"/>
              </a:rPr>
              <a:t>There are three deposits of oil sands in Alberta. The largest is near Fort McMurray but there are two more near Peace River and Cold Lake (see map). There are currently more than 20 active mining and in-situ oil sands projects in these three areas.</a:t>
            </a:r>
          </a:p>
          <a:p>
            <a:r>
              <a:rPr lang="en-CA" altLang="zh-CN" sz="1200" b="0" i="0" kern="1200" dirty="0" smtClean="0">
                <a:solidFill>
                  <a:schemeClr val="tx1"/>
                </a:solidFill>
                <a:effectLst/>
                <a:latin typeface="+mn-lt"/>
                <a:ea typeface="+mn-ea"/>
                <a:cs typeface="+mn-cs"/>
              </a:rPr>
              <a:t>The oil in the oil sands is called bitumen. Bitumen is extra heavy oil that does not flow in its natural state (it is as thick as peanut butter). It must be processed, or upgraded, to resemble light crude oil. There are two kinds of oil sands production -- mining and in situ.</a:t>
            </a:r>
          </a:p>
          <a:p>
            <a:r>
              <a:rPr lang="en-CA" altLang="zh-CN" sz="1200" b="0" i="0" kern="1200" dirty="0" smtClean="0">
                <a:solidFill>
                  <a:schemeClr val="tx1"/>
                </a:solidFill>
                <a:effectLst/>
                <a:latin typeface="+mn-lt"/>
                <a:ea typeface="+mn-ea"/>
                <a:cs typeface="+mn-cs"/>
              </a:rPr>
              <a:t>Surface mining is used when the bitumen deposits are close to the surface, using truck and shovel technology. The sands are transported to a processing facility where hot water is used to separate the bitumen from the sands. Only 20 per cent of all oil sands is close enough to the surface to be mined.</a:t>
            </a:r>
            <a:br>
              <a:rPr lang="en-CA" altLang="zh-CN" sz="1200" b="0" i="0" kern="1200" dirty="0" smtClean="0">
                <a:solidFill>
                  <a:schemeClr val="tx1"/>
                </a:solidFill>
                <a:effectLst/>
                <a:latin typeface="+mn-lt"/>
                <a:ea typeface="+mn-ea"/>
                <a:cs typeface="+mn-cs"/>
              </a:rPr>
            </a:br>
            <a:r>
              <a:rPr lang="en-CA" altLang="zh-CN" sz="1200" b="0" i="0" kern="1200" dirty="0" smtClean="0">
                <a:solidFill>
                  <a:schemeClr val="tx1"/>
                </a:solidFill>
                <a:effectLst/>
                <a:latin typeface="+mn-lt"/>
                <a:ea typeface="+mn-ea"/>
                <a:cs typeface="+mn-cs"/>
              </a:rPr>
              <a:t/>
            </a:r>
            <a:br>
              <a:rPr lang="en-CA" altLang="zh-CN" sz="1200" b="0" i="0" kern="1200" dirty="0" smtClean="0">
                <a:solidFill>
                  <a:schemeClr val="tx1"/>
                </a:solidFill>
                <a:effectLst/>
                <a:latin typeface="+mn-lt"/>
                <a:ea typeface="+mn-ea"/>
                <a:cs typeface="+mn-cs"/>
              </a:rPr>
            </a:br>
            <a:endParaRPr lang="en-CA" altLang="zh-CN" sz="1200" b="0" i="0" kern="1200" dirty="0" smtClean="0">
              <a:solidFill>
                <a:schemeClr val="tx1"/>
              </a:solidFill>
              <a:effectLst/>
              <a:latin typeface="+mn-lt"/>
              <a:ea typeface="+mn-ea"/>
              <a:cs typeface="+mn-cs"/>
            </a:endParaRPr>
          </a:p>
          <a:p>
            <a:r>
              <a:rPr lang="en-CA" altLang="zh-CN" sz="1200" b="0" i="0" kern="1200" dirty="0" smtClean="0">
                <a:solidFill>
                  <a:schemeClr val="tx1"/>
                </a:solidFill>
                <a:effectLst/>
                <a:latin typeface="+mn-lt"/>
                <a:ea typeface="+mn-ea"/>
                <a:cs typeface="+mn-cs"/>
              </a:rPr>
              <a:t>In situ production recovers deposits that are deeper underground, using techniques that are similar to conventional oil production. Advanced drilling technology is used, typically injecting steam or solvents into the reservoir to mobilize the thick bitumen so it can be pumped to the surface through wells. Steam-assisted gravity drainage (SAGD) uses parallel pairs of horizontal wells, one drilled for steam injection and one for oil recovery.</a:t>
            </a:r>
          </a:p>
          <a:p>
            <a:r>
              <a:rPr lang="en-CA" altLang="zh-CN" sz="1200" b="0" i="0" kern="1200" dirty="0" smtClean="0">
                <a:solidFill>
                  <a:schemeClr val="tx1"/>
                </a:solidFill>
                <a:effectLst/>
                <a:latin typeface="+mn-lt"/>
                <a:ea typeface="+mn-ea"/>
                <a:cs typeface="+mn-cs"/>
              </a:rPr>
              <a:t>The oil sands are owned by the people of Canada through their governments. Companies buy rights to access the resource, and pay royalties to government on their production.</a:t>
            </a:r>
          </a:p>
          <a:p>
            <a:endParaRPr lang="zh-CN" altLang="en-US" dirty="0"/>
          </a:p>
        </p:txBody>
      </p:sp>
      <p:sp>
        <p:nvSpPr>
          <p:cNvPr id="4" name="Slide Number Placeholder 3"/>
          <p:cNvSpPr>
            <a:spLocks noGrp="1"/>
          </p:cNvSpPr>
          <p:nvPr>
            <p:ph type="sldNum" sz="quarter" idx="10"/>
          </p:nvPr>
        </p:nvSpPr>
        <p:spPr/>
        <p:txBody>
          <a:bodyPr/>
          <a:lstStyle/>
          <a:p>
            <a:fld id="{AC0C6424-9F17-4597-888A-DC2BC097EFDA}" type="slidenum">
              <a:rPr lang="zh-CN" altLang="en-US" smtClean="0"/>
              <a:pPr/>
              <a:t>23</a:t>
            </a:fld>
            <a:endParaRPr lang="zh-CN" altLang="en-US"/>
          </a:p>
        </p:txBody>
      </p:sp>
    </p:spTree>
    <p:extLst>
      <p:ext uri="{BB962C8B-B14F-4D97-AF65-F5344CB8AC3E}">
        <p14:creationId xmlns:p14="http://schemas.microsoft.com/office/powerpoint/2010/main" xmlns="" val="349447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ltLang="zh-CN" b="1" dirty="0" smtClean="0"/>
              <a:t>About Oil Sands Tenure</a:t>
            </a:r>
          </a:p>
          <a:p>
            <a:r>
              <a:rPr lang="en-CA" altLang="zh-CN" dirty="0" smtClean="0"/>
              <a:t>The term tenure describes the system through which Crown-owned mineral rights, including oil sands rights, are leased and administered. By facilitating the leasing of these rights, the tenure system makes it possible for individuals and companies to explore for and develop Alberta's mineral resources for the benefit of the citizens of the province.</a:t>
            </a:r>
          </a:p>
          <a:p>
            <a:r>
              <a:rPr lang="en-CA" altLang="zh-CN" dirty="0" smtClean="0"/>
              <a:t>The viability of Alberta's economy and its non-renewable resource industries depends on the orderly development of the province's oil, gas, oil sand and other mineral resources. It is important that both the people of Alberta and producers realize an acceptable return from the development of these resources. At the same time, non-renewable resources must be managed in a manner that considers the environment and promotes sustainable development.</a:t>
            </a:r>
          </a:p>
          <a:p>
            <a:r>
              <a:rPr lang="en-CA" altLang="zh-CN" b="1" dirty="0" smtClean="0"/>
              <a:t>How to Acquire Oil Sands Rights</a:t>
            </a:r>
          </a:p>
          <a:p>
            <a:r>
              <a:rPr lang="en-CA" altLang="zh-CN" dirty="0" smtClean="0"/>
              <a:t>The following is a general summary of the necessary steps towards acquiring oil sands rights. More detailed guidelines can be found in the </a:t>
            </a:r>
            <a:r>
              <a:rPr lang="en-CA" altLang="zh-CN" dirty="0" smtClean="0">
                <a:hlinkClick r:id="rId3" tooltip="Link to Tenure Guidelines"/>
              </a:rPr>
              <a:t>Oil Sands Tenure Guidelines</a:t>
            </a:r>
            <a:r>
              <a:rPr lang="en-CA" altLang="zh-CN" dirty="0" smtClean="0"/>
              <a:t>.</a:t>
            </a:r>
          </a:p>
          <a:p>
            <a:r>
              <a:rPr lang="en-CA" altLang="zh-CN" dirty="0" smtClean="0"/>
              <a:t>In order to acquire oil sands rights, a corporation must be registered to conduct business in the Province of Alberta and comply with Section 23 of the </a:t>
            </a:r>
            <a:r>
              <a:rPr lang="en-CA" altLang="zh-CN" dirty="0" smtClean="0">
                <a:hlinkClick r:id="rId4" tooltip="External Link to Mines and Minerals Act"/>
              </a:rPr>
              <a:t>Mines and Minerals Act</a:t>
            </a:r>
            <a:r>
              <a:rPr lang="en-CA" altLang="zh-CN" dirty="0" smtClean="0"/>
              <a:t>. Crown-owned oil sands rights are disposed by means of agreements under Section 16 of the </a:t>
            </a:r>
            <a:r>
              <a:rPr lang="en-CA" altLang="zh-CN" dirty="0" smtClean="0">
                <a:hlinkClick r:id="rId4" tooltip="External Link to Mines and Minerals Act"/>
              </a:rPr>
              <a:t>Mines and Minerals Act</a:t>
            </a:r>
            <a:r>
              <a:rPr lang="en-CA" altLang="zh-CN" dirty="0" smtClean="0"/>
              <a:t>. Oil sands agreements convey the right to “drill for, win, work, recover and remove” oil sands that are owned by the Crown.</a:t>
            </a:r>
          </a:p>
          <a:p>
            <a:r>
              <a:rPr lang="en-CA" altLang="zh-CN" dirty="0" smtClean="0"/>
              <a:t>There are two types of Oil Sands agreements:</a:t>
            </a:r>
          </a:p>
          <a:p>
            <a:r>
              <a:rPr lang="en-CA" altLang="zh-CN" dirty="0" smtClean="0"/>
              <a:t>Permits that are issued for a term of 5 years. </a:t>
            </a:r>
          </a:p>
          <a:p>
            <a:r>
              <a:rPr lang="en-CA" altLang="zh-CN" dirty="0" smtClean="0"/>
              <a:t>Leases that are issued for a term of 15 years. </a:t>
            </a:r>
          </a:p>
          <a:p>
            <a:r>
              <a:rPr lang="en-CA" altLang="zh-CN" dirty="0" smtClean="0"/>
              <a:t>There are two ways to acquire an Oil Sands agreement:</a:t>
            </a:r>
          </a:p>
          <a:p>
            <a:r>
              <a:rPr lang="en-CA" altLang="zh-CN" dirty="0" smtClean="0"/>
              <a:t>By way of a registered transfer (that is, to buy into an existing agreement). The Department does not participate in the negotiations between the lease holders and the interested buyer. The transfer can either convey the entire agreement or just a specified interest. Contact: </a:t>
            </a:r>
            <a:r>
              <a:rPr lang="en-CA" altLang="zh-CN" dirty="0" err="1" smtClean="0"/>
              <a:t>Retha</a:t>
            </a:r>
            <a:r>
              <a:rPr lang="en-CA" altLang="zh-CN" dirty="0" smtClean="0"/>
              <a:t> </a:t>
            </a:r>
            <a:r>
              <a:rPr lang="en-CA" altLang="zh-CN" dirty="0" err="1" smtClean="0"/>
              <a:t>Purkis</a:t>
            </a:r>
            <a:r>
              <a:rPr lang="en-CA" altLang="zh-CN" dirty="0" smtClean="0"/>
              <a:t> – Manager, P&amp;NG Sales and Registrations, 780-422-9426. </a:t>
            </a:r>
          </a:p>
          <a:p>
            <a:r>
              <a:rPr lang="en-CA" altLang="zh-CN" dirty="0" smtClean="0"/>
              <a:t>By way of public sale. To acquire by public sale, the interested stakeholder must meet the following criteria: </a:t>
            </a:r>
          </a:p>
          <a:p>
            <a:pPr lvl="1"/>
            <a:r>
              <a:rPr lang="en-CA" altLang="zh-CN" dirty="0" smtClean="0"/>
              <a:t>Be an active Tenure client (obtain a unique client identifier from the Department). </a:t>
            </a:r>
          </a:p>
          <a:p>
            <a:pPr lvl="1"/>
            <a:r>
              <a:rPr lang="en-CA" altLang="zh-CN" dirty="0" smtClean="0"/>
              <a:t>Have an </a:t>
            </a:r>
            <a:r>
              <a:rPr lang="en-CA" altLang="zh-CN" dirty="0" smtClean="0">
                <a:hlinkClick r:id="rId5" tooltip="Link to ETS"/>
              </a:rPr>
              <a:t>Electronic Transfer System (ETS)</a:t>
            </a:r>
            <a:r>
              <a:rPr lang="en-CA" altLang="zh-CN" dirty="0" smtClean="0"/>
              <a:t> account. Contact: Agnes Kilmarnock, Supervisor - Crown Land Data Services, 780-422-1378. </a:t>
            </a:r>
          </a:p>
          <a:p>
            <a:pPr lvl="1"/>
            <a:r>
              <a:rPr lang="en-CA" altLang="zh-CN" dirty="0" smtClean="0"/>
              <a:t>Have an </a:t>
            </a:r>
            <a:r>
              <a:rPr lang="en-CA" altLang="zh-CN" dirty="0" smtClean="0">
                <a:hlinkClick r:id="rId6" tooltip="Link to Oil Sands Forms"/>
              </a:rPr>
              <a:t>Electronic Funds Transfer (EFT)</a:t>
            </a:r>
            <a:r>
              <a:rPr lang="en-CA" altLang="zh-CN" dirty="0" smtClean="0"/>
              <a:t> account. Contact: Chris </a:t>
            </a:r>
            <a:r>
              <a:rPr lang="en-CA" altLang="zh-CN" dirty="0" err="1" smtClean="0"/>
              <a:t>Rudland</a:t>
            </a:r>
            <a:r>
              <a:rPr lang="en-CA" altLang="zh-CN" dirty="0" smtClean="0"/>
              <a:t> - Manager, P&amp;NG Sales and Registrations, 780-422-9426. </a:t>
            </a:r>
          </a:p>
          <a:p>
            <a:pPr lvl="1"/>
            <a:r>
              <a:rPr lang="en-CA" altLang="zh-CN" dirty="0" smtClean="0"/>
              <a:t>Provide a GST registration number to the Department or be liable to pay the Goods and Services Tax. Contact: </a:t>
            </a:r>
            <a:r>
              <a:rPr lang="en-CA" altLang="zh-CN" dirty="0" err="1" smtClean="0"/>
              <a:t>Yasmin</a:t>
            </a:r>
            <a:r>
              <a:rPr lang="en-CA" altLang="zh-CN" dirty="0" smtClean="0"/>
              <a:t> </a:t>
            </a:r>
            <a:r>
              <a:rPr lang="en-CA" altLang="zh-CN" dirty="0" err="1" smtClean="0"/>
              <a:t>Suleman</a:t>
            </a:r>
            <a:r>
              <a:rPr lang="en-CA" altLang="zh-CN" dirty="0" smtClean="0"/>
              <a:t> - Business Analyst, Financial Services, 780-422-5860. </a:t>
            </a:r>
          </a:p>
          <a:p>
            <a:r>
              <a:rPr lang="en-CA" altLang="zh-CN" dirty="0" smtClean="0"/>
              <a:t>Note: All sale parcels are published </a:t>
            </a:r>
            <a:r>
              <a:rPr lang="en-CA" altLang="zh-CN" dirty="0" smtClean="0">
                <a:hlinkClick r:id="rId7" tooltip="Link to Oil Sands Public Offerings"/>
              </a:rPr>
              <a:t>here</a:t>
            </a:r>
            <a:r>
              <a:rPr lang="en-CA" altLang="zh-CN" dirty="0" smtClean="0"/>
              <a:t>, eight weeks prior to the date of the sale.</a:t>
            </a:r>
          </a:p>
          <a:p>
            <a:endParaRPr lang="zh-CN" altLang="en-US" dirty="0"/>
          </a:p>
        </p:txBody>
      </p:sp>
      <p:sp>
        <p:nvSpPr>
          <p:cNvPr id="4" name="Slide Number Placeholder 3"/>
          <p:cNvSpPr>
            <a:spLocks noGrp="1"/>
          </p:cNvSpPr>
          <p:nvPr>
            <p:ph type="sldNum" sz="quarter" idx="10"/>
          </p:nvPr>
        </p:nvSpPr>
        <p:spPr/>
        <p:txBody>
          <a:bodyPr/>
          <a:lstStyle/>
          <a:p>
            <a:fld id="{AC0C6424-9F17-4597-888A-DC2BC097EFDA}" type="slidenum">
              <a:rPr lang="zh-CN" altLang="en-US" smtClean="0"/>
              <a:pPr/>
              <a:t>25</a:t>
            </a:fld>
            <a:endParaRPr lang="zh-CN" altLang="en-US"/>
          </a:p>
        </p:txBody>
      </p:sp>
    </p:spTree>
    <p:extLst>
      <p:ext uri="{BB962C8B-B14F-4D97-AF65-F5344CB8AC3E}">
        <p14:creationId xmlns:p14="http://schemas.microsoft.com/office/powerpoint/2010/main" xmlns="" val="41239451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ltLang="zh-CN" dirty="0" smtClean="0"/>
              <a:t>83% </a:t>
            </a:r>
            <a:r>
              <a:rPr lang="en-CA" altLang="zh-CN" dirty="0" err="1" smtClean="0"/>
              <a:t>alberta</a:t>
            </a:r>
            <a:endParaRPr lang="en-CA" altLang="zh-CN" dirty="0" smtClean="0"/>
          </a:p>
          <a:p>
            <a:r>
              <a:rPr lang="en-CA" altLang="zh-CN" dirty="0" smtClean="0"/>
              <a:t>88% increase from 2009</a:t>
            </a:r>
            <a:endParaRPr lang="zh-CN" altLang="en-US" dirty="0"/>
          </a:p>
        </p:txBody>
      </p:sp>
      <p:sp>
        <p:nvSpPr>
          <p:cNvPr id="4" name="Slide Number Placeholder 3"/>
          <p:cNvSpPr>
            <a:spLocks noGrp="1"/>
          </p:cNvSpPr>
          <p:nvPr>
            <p:ph type="sldNum" sz="quarter" idx="10"/>
          </p:nvPr>
        </p:nvSpPr>
        <p:spPr/>
        <p:txBody>
          <a:bodyPr/>
          <a:lstStyle/>
          <a:p>
            <a:fld id="{AC0C6424-9F17-4597-888A-DC2BC097EFDA}" type="slidenum">
              <a:rPr lang="zh-CN" altLang="en-US" smtClean="0"/>
              <a:pPr/>
              <a:t>26</a:t>
            </a:fld>
            <a:endParaRPr lang="zh-CN" altLang="en-US"/>
          </a:p>
        </p:txBody>
      </p:sp>
    </p:spTree>
    <p:extLst>
      <p:ext uri="{BB962C8B-B14F-4D97-AF65-F5344CB8AC3E}">
        <p14:creationId xmlns:p14="http://schemas.microsoft.com/office/powerpoint/2010/main" xmlns="" val="1548072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http://www.canadiannaturalgas.ca/faq/</a:t>
            </a:r>
          </a:p>
          <a:p>
            <a:r>
              <a:rPr lang="en-US" b="1" dirty="0" smtClean="0"/>
              <a:t>What is natural gas?</a:t>
            </a:r>
          </a:p>
          <a:p>
            <a:r>
              <a:rPr lang="en-US" dirty="0" smtClean="0"/>
              <a:t>Natural gas is naturally occurring hydrocarbon gas. Hydrocarbons are a class of organic compounds consisting of only carbon and hydrogen. Natural gas consists primarily of methane, but also ethane, propane, butane, pentanes and heavier hydrocarbons. </a:t>
            </a:r>
          </a:p>
          <a:p>
            <a:endParaRPr lang="en-US" dirty="0"/>
          </a:p>
        </p:txBody>
      </p:sp>
      <p:sp>
        <p:nvSpPr>
          <p:cNvPr id="4" name="Slide Number Placeholder 3"/>
          <p:cNvSpPr>
            <a:spLocks noGrp="1"/>
          </p:cNvSpPr>
          <p:nvPr>
            <p:ph type="sldNum" sz="quarter" idx="10"/>
          </p:nvPr>
        </p:nvSpPr>
        <p:spPr/>
        <p:txBody>
          <a:bodyPr/>
          <a:lstStyle/>
          <a:p>
            <a:fld id="{7E542604-CC7E-4391-96DB-72EAC9420DC8}" type="slidenum">
              <a:rPr lang="zh-CN" altLang="en-US" smtClean="0"/>
              <a:pPr/>
              <a:t>5</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2008 net export revenue totaled $28 billion making it the second largest contributor to Canada’s energy trade surplus. </a:t>
            </a:r>
          </a:p>
          <a:p>
            <a:r>
              <a:rPr lang="en-US" dirty="0" smtClean="0"/>
              <a:t>North America has over a century of natural gas supply at today’s consumption levels. This abundant supply will ensure that natural gas continues to be a capable, reliable, secure, safe, and environmentally acceptable fuel. </a:t>
            </a:r>
            <a:endParaRPr lang="en-US" dirty="0"/>
          </a:p>
        </p:txBody>
      </p:sp>
      <p:sp>
        <p:nvSpPr>
          <p:cNvPr id="4" name="Slide Number Placeholder 3"/>
          <p:cNvSpPr>
            <a:spLocks noGrp="1"/>
          </p:cNvSpPr>
          <p:nvPr>
            <p:ph type="sldNum" sz="quarter" idx="10"/>
          </p:nvPr>
        </p:nvSpPr>
        <p:spPr/>
        <p:txBody>
          <a:bodyPr/>
          <a:lstStyle/>
          <a:p>
            <a:fld id="{7E542604-CC7E-4391-96DB-72EAC9420DC8}" type="slidenum">
              <a:rPr lang="zh-CN" altLang="en-US" smtClean="0"/>
              <a:pPr/>
              <a:t>31</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1" dirty="0" smtClean="0"/>
              <a:t>http://futures.tradingcharts.com/chart/NG/M</a:t>
            </a:r>
          </a:p>
          <a:p>
            <a:endParaRPr lang="en-US" altLang="zh-CN" b="1" dirty="0" smtClean="0"/>
          </a:p>
          <a:p>
            <a:r>
              <a:rPr lang="en-US" altLang="zh-CN" b="1" dirty="0" smtClean="0"/>
              <a:t>Y-AXIS measures price per MMBTU:</a:t>
            </a:r>
          </a:p>
          <a:p>
            <a:pPr marL="171450" indent="-171450">
              <a:buFontTx/>
              <a:buChar char="-"/>
            </a:pPr>
            <a:r>
              <a:rPr lang="en-US" altLang="zh-CN" dirty="0" smtClean="0"/>
              <a:t>A BTU (British thermal unit) is the amount of heat required to increase the temperature of a pint of water (which weighs exactly 16 ounces) by one degree Fahrenheit. Since BTUs are measurements of energy consumption, they can be converted directly to kilowatt-hours (3412 BTUs = 1 kWh) or joules (1 BTU = 1,055.06 joules). A wooden kitchen match produce approximately 1 BTU, and air conditioners for household use typically produce between 5,000 and 15,000 BTU.</a:t>
            </a:r>
          </a:p>
          <a:p>
            <a:pPr marL="171450" indent="-171450">
              <a:buFontTx/>
              <a:buChar char="-"/>
            </a:pPr>
            <a:endParaRPr lang="en-US" altLang="zh-CN" dirty="0" smtClean="0"/>
          </a:p>
          <a:p>
            <a:endParaRPr lang="en-US" altLang="zh-CN" dirty="0" smtClean="0"/>
          </a:p>
          <a:p>
            <a:r>
              <a:rPr lang="en-US" altLang="zh-CN" b="1" dirty="0" smtClean="0"/>
              <a:t>Candle stick graph.</a:t>
            </a:r>
            <a:r>
              <a:rPr lang="en-US" altLang="zh-CN" dirty="0" smtClean="0"/>
              <a:t> Shows the highs and lows of the stock price in every month as well as the opening and closing price. The dot is the closing price.</a:t>
            </a:r>
          </a:p>
          <a:p>
            <a:endParaRPr lang="en-US" altLang="zh-CN" dirty="0" smtClean="0"/>
          </a:p>
          <a:p>
            <a:r>
              <a:rPr lang="en-US" altLang="zh-CN" dirty="0" smtClean="0"/>
              <a:t>The blue, red, and grey represent moving averages.</a:t>
            </a:r>
          </a:p>
          <a:p>
            <a:pPr>
              <a:buFontTx/>
              <a:buChar char="-"/>
            </a:pPr>
            <a:r>
              <a:rPr lang="en-US" altLang="zh-CN" dirty="0" smtClean="0"/>
              <a:t>Grey line is 18 day moving average</a:t>
            </a:r>
          </a:p>
          <a:p>
            <a:pPr>
              <a:buFontTx/>
              <a:buChar char="-"/>
            </a:pPr>
            <a:r>
              <a:rPr lang="en-US" altLang="zh-CN" dirty="0" smtClean="0"/>
              <a:t>Blue line is 9 day</a:t>
            </a:r>
          </a:p>
          <a:p>
            <a:pPr>
              <a:buFontTx/>
              <a:buChar char="-"/>
            </a:pPr>
            <a:r>
              <a:rPr lang="en-US" altLang="zh-CN" dirty="0" smtClean="0"/>
              <a:t>Red line is 4 day</a:t>
            </a:r>
          </a:p>
          <a:p>
            <a:endParaRPr lang="en-US" altLang="zh-CN" dirty="0" smtClean="0"/>
          </a:p>
          <a:p>
            <a:r>
              <a:rPr lang="en-US" altLang="zh-CN" b="1" dirty="0" smtClean="0"/>
              <a:t>Reasons for price fluctuations:</a:t>
            </a:r>
            <a:endParaRPr lang="en-US" altLang="zh-CN" dirty="0" smtClean="0"/>
          </a:p>
          <a:p>
            <a:r>
              <a:rPr lang="en-US" altLang="zh-CN" dirty="0" smtClean="0"/>
              <a:t>In 2008, Hurricane Ike, in the golf of Mexico, struck the Texas coast and caused refineries to close, causing shortage in supply, and driving up prices. </a:t>
            </a:r>
          </a:p>
          <a:p>
            <a:r>
              <a:rPr lang="en-US" altLang="zh-CN" dirty="0" smtClean="0"/>
              <a:t>In 2008 – early 2009, the recession hit and drove down the price.</a:t>
            </a:r>
          </a:p>
          <a:p>
            <a:r>
              <a:rPr lang="en-US" altLang="zh-CN" dirty="0" smtClean="0"/>
              <a:t>Currently, the decreasing prices have led people to believe that the natural gas isn’t profitable, and so fewer are willing to mine conventional natural gas, lowering the supply and driving the prices up again. </a:t>
            </a:r>
          </a:p>
          <a:p>
            <a:endParaRPr lang="en-US" altLang="zh-CN" dirty="0" smtClean="0"/>
          </a:p>
          <a:p>
            <a:r>
              <a:rPr lang="en-US" b="1" dirty="0" smtClean="0"/>
              <a:t>Why do natural gas prices fluctuate?</a:t>
            </a:r>
          </a:p>
          <a:p>
            <a:r>
              <a:rPr lang="en-US" dirty="0" smtClean="0"/>
              <a:t>North American natural gas prices are set in an open continental marketplace and are subject to the forces of supply and demand. A variety of factors put pressure on the supply/demand balance and increase and decreases the market price of natural gas.</a:t>
            </a:r>
          </a:p>
          <a:p>
            <a:r>
              <a:rPr lang="en-US" dirty="0" smtClean="0"/>
              <a:t>On the supply side, these pressures include:</a:t>
            </a:r>
          </a:p>
          <a:p>
            <a:r>
              <a:rPr lang="en-US" dirty="0" smtClean="0"/>
              <a:t>plateaus in natural gas production from the conventional supply basins in North America and slower than expected development of new gas supplies such as liquefied natural gas, </a:t>
            </a:r>
            <a:r>
              <a:rPr lang="en-US" dirty="0" err="1" smtClean="0"/>
              <a:t>coalbed</a:t>
            </a:r>
            <a:r>
              <a:rPr lang="en-US" dirty="0" smtClean="0"/>
              <a:t> methane, and arctic gas.</a:t>
            </a:r>
          </a:p>
          <a:p>
            <a:r>
              <a:rPr lang="en-US" dirty="0" smtClean="0"/>
              <a:t>high oil prices which can put pressure on natural gas as an alternative fuel in industrial applications.</a:t>
            </a:r>
          </a:p>
          <a:p>
            <a:r>
              <a:rPr lang="en-US" dirty="0" smtClean="0"/>
              <a:t>occasional production disruptions (e.g. due to hurricanes).</a:t>
            </a:r>
          </a:p>
          <a:p>
            <a:r>
              <a:rPr lang="en-US" dirty="0" smtClean="0"/>
              <a:t>On the demand side, these pressures include:</a:t>
            </a:r>
          </a:p>
          <a:p>
            <a:r>
              <a:rPr lang="en-US" dirty="0" smtClean="0"/>
              <a:t>generally strong North American economic growth increasing demand for natural gas</a:t>
            </a:r>
          </a:p>
          <a:p>
            <a:r>
              <a:rPr lang="en-US" dirty="0" smtClean="0"/>
              <a:t>substitution between certain higher priced petroleum based products and natural gas, particularly for some industrial and heating uses</a:t>
            </a:r>
          </a:p>
          <a:p>
            <a:r>
              <a:rPr lang="en-US" dirty="0" smtClean="0"/>
              <a:t>stronger natural gas demand by homeowners, schools, and businesses motivated by environmental concerns to seek efficient, clean and reliable natural gas based energy</a:t>
            </a:r>
          </a:p>
          <a:p>
            <a:r>
              <a:rPr lang="en-US" dirty="0" smtClean="0"/>
              <a:t>colder than normal winter weather</a:t>
            </a:r>
          </a:p>
          <a:p>
            <a:endParaRPr lang="en-US" altLang="zh-CN" dirty="0" smtClean="0"/>
          </a:p>
          <a:p>
            <a:pPr marL="171450" indent="-171450">
              <a:buFontTx/>
              <a:buChar char="-"/>
            </a:pPr>
            <a:endParaRPr lang="en-US" altLang="zh-CN" dirty="0" smtClean="0"/>
          </a:p>
        </p:txBody>
      </p:sp>
      <p:sp>
        <p:nvSpPr>
          <p:cNvPr id="4" name="Slide Number Placeholder 3"/>
          <p:cNvSpPr>
            <a:spLocks noGrp="1"/>
          </p:cNvSpPr>
          <p:nvPr>
            <p:ph type="sldNum" sz="quarter" idx="10"/>
          </p:nvPr>
        </p:nvSpPr>
        <p:spPr/>
        <p:txBody>
          <a:bodyPr/>
          <a:lstStyle/>
          <a:p>
            <a:fld id="{7E542604-CC7E-4391-96DB-72EAC9420DC8}" type="slidenum">
              <a:rPr lang="zh-CN" altLang="en-US" smtClean="0"/>
              <a:pPr/>
              <a:t>32</a:t>
            </a:fld>
            <a:endParaRPr lang="zh-CN" altLang="en-US"/>
          </a:p>
        </p:txBody>
      </p:sp>
    </p:spTree>
    <p:extLst>
      <p:ext uri="{BB962C8B-B14F-4D97-AF65-F5344CB8AC3E}">
        <p14:creationId xmlns:p14="http://schemas.microsoft.com/office/powerpoint/2010/main" xmlns="" val="23690728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Natural gas prices are set in an open continental marketplace and are subject to forces of supply and demand</a:t>
            </a:r>
          </a:p>
          <a:p>
            <a:endParaRPr lang="en-US" dirty="0" smtClean="0"/>
          </a:p>
          <a:p>
            <a:r>
              <a:rPr lang="en-US" dirty="0" smtClean="0"/>
              <a:t>A variety of factors put pressure on the supply/demand balance and increase and decreases the market price of natural gas.</a:t>
            </a:r>
            <a:endParaRPr lang="en-US" dirty="0"/>
          </a:p>
        </p:txBody>
      </p:sp>
      <p:sp>
        <p:nvSpPr>
          <p:cNvPr id="4" name="Slide Number Placeholder 3"/>
          <p:cNvSpPr>
            <a:spLocks noGrp="1"/>
          </p:cNvSpPr>
          <p:nvPr>
            <p:ph type="sldNum" sz="quarter" idx="10"/>
          </p:nvPr>
        </p:nvSpPr>
        <p:spPr/>
        <p:txBody>
          <a:bodyPr/>
          <a:lstStyle/>
          <a:p>
            <a:fld id="{7E542604-CC7E-4391-96DB-72EAC9420DC8}" type="slidenum">
              <a:rPr lang="zh-CN" altLang="en-US" smtClean="0"/>
              <a:pPr/>
              <a:t>33</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ltLang="zh-CN" dirty="0" smtClean="0"/>
              <a:t>http://www.neb.gc.ca/clf-nsi/rnrgynfmtn/sttstc/mrktblntrlgsprdctn/mrktblntrlgsprdctn-eng.html</a:t>
            </a:r>
          </a:p>
          <a:p>
            <a:endParaRPr lang="en-CA" altLang="zh-CN" dirty="0" smtClean="0"/>
          </a:p>
          <a:p>
            <a:r>
              <a:rPr lang="en-US" dirty="0" smtClean="0"/>
              <a:t>Natural gas is found in many parts of Canada with producing regions concentrated </a:t>
            </a:r>
            <a:r>
              <a:rPr lang="en-US" b="1" dirty="0" smtClean="0"/>
              <a:t>primarily </a:t>
            </a:r>
            <a:r>
              <a:rPr lang="en-US" dirty="0" smtClean="0"/>
              <a:t>in the western provinces (</a:t>
            </a:r>
            <a:r>
              <a:rPr lang="en-US" b="1" dirty="0" smtClean="0"/>
              <a:t>B.C., Alberta and Saskatchewan</a:t>
            </a:r>
            <a:r>
              <a:rPr lang="en-US" dirty="0" smtClean="0"/>
              <a:t>), and </a:t>
            </a:r>
            <a:r>
              <a:rPr lang="en-US" b="1" dirty="0" smtClean="0"/>
              <a:t>offshore fields in Canada’s Maritimes, with minor production in Ontario and Northern Canada</a:t>
            </a:r>
            <a:r>
              <a:rPr lang="en-US" dirty="0" smtClean="0"/>
              <a:t>.</a:t>
            </a:r>
            <a:endParaRPr lang="zh-CN" altLang="en-US" dirty="0"/>
          </a:p>
        </p:txBody>
      </p:sp>
      <p:sp>
        <p:nvSpPr>
          <p:cNvPr id="4" name="Slide Number Placeholder 3"/>
          <p:cNvSpPr>
            <a:spLocks noGrp="1"/>
          </p:cNvSpPr>
          <p:nvPr>
            <p:ph type="sldNum" sz="quarter" idx="10"/>
          </p:nvPr>
        </p:nvSpPr>
        <p:spPr/>
        <p:txBody>
          <a:bodyPr/>
          <a:lstStyle/>
          <a:p>
            <a:fld id="{7E542604-CC7E-4391-96DB-72EAC9420DC8}" type="slidenum">
              <a:rPr lang="zh-CN" altLang="en-US" smtClean="0"/>
              <a:pPr/>
              <a:t>34</a:t>
            </a:fld>
            <a:endParaRPr lang="zh-CN" altLang="en-US"/>
          </a:p>
        </p:txBody>
      </p:sp>
    </p:spTree>
    <p:extLst>
      <p:ext uri="{BB962C8B-B14F-4D97-AF65-F5344CB8AC3E}">
        <p14:creationId xmlns:p14="http://schemas.microsoft.com/office/powerpoint/2010/main" xmlns="" val="2679939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What is unconventional gas?</a:t>
            </a:r>
          </a:p>
          <a:p>
            <a:r>
              <a:rPr lang="en-US" dirty="0" smtClean="0"/>
              <a:t>“Unconventional” gas is the same substance as “conventional” natural gas. The key difference is the manner and ease with which the resource is extracted. Natural gas comes from both ‘conventional’ (easier to produce) and ‘unconventional’ (more difficult to produce) geological formations. Unconventional gas reservoirs include tight gas, coal bed methane, gas hydrates, and shale gas. While most potential unconventional gas reservoirs have been known for many years only recently have technological advancements in drilling and wellbore stimulation allowed for the economic extraction of these resources.</a:t>
            </a:r>
          </a:p>
          <a:p>
            <a:endParaRPr lang="en-CA" altLang="zh-CN" dirty="0" smtClean="0"/>
          </a:p>
          <a:p>
            <a:r>
              <a:rPr lang="en-CA" altLang="zh-CN" dirty="0" smtClean="0"/>
              <a:t>Renewable natural gas is methane obtained</a:t>
            </a:r>
          </a:p>
          <a:p>
            <a:r>
              <a:rPr lang="en-CA" altLang="zh-CN" dirty="0" smtClean="0"/>
              <a:t>from biomass which has been upgraded to</a:t>
            </a:r>
          </a:p>
          <a:p>
            <a:r>
              <a:rPr lang="en-CA" altLang="zh-CN" dirty="0" smtClean="0"/>
              <a:t>a quality similar to fossil natural gas. By</a:t>
            </a:r>
          </a:p>
          <a:p>
            <a:r>
              <a:rPr lang="en-CA" altLang="zh-CN" dirty="0" smtClean="0"/>
              <a:t>upgrading the quality to that of natural</a:t>
            </a:r>
          </a:p>
          <a:p>
            <a:r>
              <a:rPr lang="en-CA" altLang="zh-CN" dirty="0" smtClean="0"/>
              <a:t>gas, it becomes possible to distribute the</a:t>
            </a:r>
          </a:p>
          <a:p>
            <a:r>
              <a:rPr lang="en-CA" altLang="zh-CN" dirty="0" smtClean="0"/>
              <a:t>gas to customers through the existing</a:t>
            </a:r>
          </a:p>
          <a:p>
            <a:r>
              <a:rPr lang="en-CA" altLang="zh-CN" dirty="0" smtClean="0"/>
              <a:t>natural gas pipeline system and burned</a:t>
            </a:r>
          </a:p>
          <a:p>
            <a:r>
              <a:rPr lang="en-CA" altLang="zh-CN" dirty="0" smtClean="0"/>
              <a:t>within existing appliances</a:t>
            </a:r>
            <a:endParaRPr lang="zh-CN" altLang="en-US" dirty="0"/>
          </a:p>
        </p:txBody>
      </p:sp>
      <p:sp>
        <p:nvSpPr>
          <p:cNvPr id="4" name="Slide Number Placeholder 3"/>
          <p:cNvSpPr>
            <a:spLocks noGrp="1"/>
          </p:cNvSpPr>
          <p:nvPr>
            <p:ph type="sldNum" sz="quarter" idx="10"/>
          </p:nvPr>
        </p:nvSpPr>
        <p:spPr/>
        <p:txBody>
          <a:bodyPr/>
          <a:lstStyle/>
          <a:p>
            <a:fld id="{7E542604-CC7E-4391-96DB-72EAC9420DC8}" type="slidenum">
              <a:rPr lang="zh-CN" altLang="en-US" smtClean="0"/>
              <a:pPr/>
              <a:t>35</a:t>
            </a:fld>
            <a:endParaRPr lang="zh-CN" altLang="en-US"/>
          </a:p>
        </p:txBody>
      </p:sp>
    </p:spTree>
    <p:extLst>
      <p:ext uri="{BB962C8B-B14F-4D97-AF65-F5344CB8AC3E}">
        <p14:creationId xmlns:p14="http://schemas.microsoft.com/office/powerpoint/2010/main" xmlns="" val="27325129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ltLang="zh-CN" sz="1200" dirty="0" smtClean="0"/>
              <a:t>In coal seams, methane is primarily stored by adsorption to solid hydrocarbon molecules. </a:t>
            </a:r>
          </a:p>
          <a:p>
            <a:endParaRPr lang="en-CA" altLang="zh-CN" sz="1200" dirty="0" smtClean="0"/>
          </a:p>
          <a:p>
            <a:r>
              <a:rPr lang="en-US" b="1" dirty="0" smtClean="0"/>
              <a:t>What is unconventional gas?</a:t>
            </a:r>
          </a:p>
          <a:p>
            <a:r>
              <a:rPr lang="en-US" dirty="0" smtClean="0"/>
              <a:t>“Unconventional” gas is the same substance as “conventional” natural gas. The key difference is the manner and ease with which the resource is extracted. Natural gas comes from both ‘conventional’ (easier to produce) and ‘unconventional’ (more difficult to produce) geological formations. Unconventional gas reservoirs include tight gas, coal bed methane, gas hydrates, and shale gas. While most potential unconventional gas reservoirs have been known for many years only recently have technological advancements in drilling and wellbore stimulation allowed for the economic extraction of these resources.</a:t>
            </a:r>
          </a:p>
          <a:p>
            <a:endParaRPr lang="zh-CN" altLang="en-US" dirty="0"/>
          </a:p>
        </p:txBody>
      </p:sp>
      <p:sp>
        <p:nvSpPr>
          <p:cNvPr id="4" name="Slide Number Placeholder 3"/>
          <p:cNvSpPr>
            <a:spLocks noGrp="1"/>
          </p:cNvSpPr>
          <p:nvPr>
            <p:ph type="sldNum" sz="quarter" idx="10"/>
          </p:nvPr>
        </p:nvSpPr>
        <p:spPr/>
        <p:txBody>
          <a:bodyPr/>
          <a:lstStyle/>
          <a:p>
            <a:fld id="{7E542604-CC7E-4391-96DB-72EAC9420DC8}" type="slidenum">
              <a:rPr lang="zh-CN" altLang="en-US" smtClean="0"/>
              <a:pPr/>
              <a:t>36</a:t>
            </a:fld>
            <a:endParaRPr lang="zh-CN" altLang="en-US"/>
          </a:p>
        </p:txBody>
      </p:sp>
    </p:spTree>
    <p:extLst>
      <p:ext uri="{BB962C8B-B14F-4D97-AF65-F5344CB8AC3E}">
        <p14:creationId xmlns:p14="http://schemas.microsoft.com/office/powerpoint/2010/main" xmlns="" val="1743084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How is natural gas produced?</a:t>
            </a:r>
          </a:p>
          <a:p>
            <a:r>
              <a:rPr lang="en-US" dirty="0" smtClean="0"/>
              <a:t>Natural gas is brought to the surface from a reservoir using gas wells. Pipeline gathering systems transport gas from individual wells to processing plants. Processed natural gas consists almost entirely of methane, with most other hydrocarbon components (byproducts) and non-hydrocarbon components removed from the natural gas either at processing facilities at the gas field or at plants located along the pipeline system. </a:t>
            </a:r>
          </a:p>
          <a:p>
            <a:r>
              <a:rPr lang="en-US" dirty="0" err="1" smtClean="0"/>
              <a:t>Fracking</a:t>
            </a:r>
            <a:r>
              <a:rPr lang="en-US" dirty="0" smtClean="0"/>
              <a:t>: http://www.theglobeandmail.com/report-on-business/industry-news/energy-and-resources/how-fracking-works/article1755918/?from=1874941</a:t>
            </a:r>
            <a:endParaRPr lang="en-US" dirty="0"/>
          </a:p>
        </p:txBody>
      </p:sp>
      <p:sp>
        <p:nvSpPr>
          <p:cNvPr id="4" name="Slide Number Placeholder 3"/>
          <p:cNvSpPr>
            <a:spLocks noGrp="1"/>
          </p:cNvSpPr>
          <p:nvPr>
            <p:ph type="sldNum" sz="quarter" idx="10"/>
          </p:nvPr>
        </p:nvSpPr>
        <p:spPr/>
        <p:txBody>
          <a:bodyPr/>
          <a:lstStyle/>
          <a:p>
            <a:fld id="{7E542604-CC7E-4391-96DB-72EAC9420DC8}" type="slidenum">
              <a:rPr lang="zh-CN" altLang="en-US" smtClean="0"/>
              <a:pPr/>
              <a:t>37</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ltLang="zh-CN" dirty="0" smtClean="0"/>
              <a:t>http://www.energy.alberta.ca/AboutUs.asp</a:t>
            </a:r>
          </a:p>
          <a:p>
            <a:r>
              <a:rPr lang="en-CA" altLang="zh-CN" dirty="0" smtClean="0">
                <a:hlinkClick r:id="rId3"/>
              </a:rPr>
              <a:t>http://www.capp.ca/getdoc.aspx?dt=PDF&amp;docID=180184</a:t>
            </a:r>
            <a:endParaRPr lang="zh-CN" altLang="en-US" dirty="0"/>
          </a:p>
        </p:txBody>
      </p:sp>
      <p:sp>
        <p:nvSpPr>
          <p:cNvPr id="4" name="Slide Number Placeholder 3"/>
          <p:cNvSpPr>
            <a:spLocks noGrp="1"/>
          </p:cNvSpPr>
          <p:nvPr>
            <p:ph type="sldNum" sz="quarter" idx="10"/>
          </p:nvPr>
        </p:nvSpPr>
        <p:spPr/>
        <p:txBody>
          <a:bodyPr/>
          <a:lstStyle/>
          <a:p>
            <a:fld id="{7E542604-CC7E-4391-96DB-72EAC9420DC8}" type="slidenum">
              <a:rPr lang="zh-CN" altLang="en-US" smtClean="0"/>
              <a:pPr/>
              <a:t>41</a:t>
            </a:fld>
            <a:endParaRPr lang="zh-CN" altLang="en-US"/>
          </a:p>
        </p:txBody>
      </p:sp>
    </p:spTree>
    <p:extLst>
      <p:ext uri="{BB962C8B-B14F-4D97-AF65-F5344CB8AC3E}">
        <p14:creationId xmlns:p14="http://schemas.microsoft.com/office/powerpoint/2010/main" xmlns="" val="25164732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ltLang="zh-CN" dirty="0" smtClean="0">
                <a:hlinkClick r:id="rId3"/>
              </a:rPr>
              <a:t>http://www.capp.ca/getdoc.aspx?dt=PDF&amp;docID=180184</a:t>
            </a:r>
            <a:endParaRPr lang="en-CA" altLang="zh-CN" dirty="0" smtClean="0"/>
          </a:p>
          <a:p>
            <a:r>
              <a:rPr lang="en-CA" altLang="zh-CN" dirty="0" smtClean="0"/>
              <a:t>Oil </a:t>
            </a:r>
          </a:p>
          <a:p>
            <a:pPr lvl="1"/>
            <a:r>
              <a:rPr lang="en-CA" altLang="zh-CN" sz="1600" dirty="0" smtClean="0"/>
              <a:t>Drilling activity driven by resource plays – </a:t>
            </a:r>
            <a:r>
              <a:rPr lang="en-CA" altLang="zh-CN" sz="1600" dirty="0" err="1" smtClean="0"/>
              <a:t>Cardium</a:t>
            </a:r>
            <a:r>
              <a:rPr lang="en-CA" altLang="zh-CN" sz="1600" dirty="0" smtClean="0"/>
              <a:t>, </a:t>
            </a:r>
            <a:r>
              <a:rPr lang="en-CA" altLang="zh-CN" sz="1600" dirty="0" err="1" smtClean="0"/>
              <a:t>Bakken</a:t>
            </a:r>
            <a:r>
              <a:rPr lang="en-CA" altLang="zh-CN" sz="1600" dirty="0" smtClean="0"/>
              <a:t> etc. (triple </a:t>
            </a:r>
            <a:r>
              <a:rPr lang="en-CA" altLang="zh-CN" sz="1600" dirty="0" err="1" smtClean="0"/>
              <a:t>vs</a:t>
            </a:r>
            <a:r>
              <a:rPr lang="en-CA" altLang="zh-CN" sz="1600" dirty="0" smtClean="0"/>
              <a:t> year ago)</a:t>
            </a:r>
          </a:p>
          <a:p>
            <a:pPr lvl="1"/>
            <a:r>
              <a:rPr lang="en-CA" altLang="zh-CN" sz="1600" dirty="0" smtClean="0"/>
              <a:t>Record land sales in Alberta driven by </a:t>
            </a:r>
            <a:r>
              <a:rPr lang="en-CA" altLang="zh-CN" sz="1600" dirty="0" err="1" smtClean="0"/>
              <a:t>Cardium</a:t>
            </a:r>
            <a:r>
              <a:rPr lang="en-CA" altLang="zh-CN" sz="1600" dirty="0" smtClean="0"/>
              <a:t> play</a:t>
            </a:r>
          </a:p>
          <a:p>
            <a:pPr lvl="1"/>
            <a:r>
              <a:rPr lang="en-CA" altLang="zh-CN" sz="1600" dirty="0" smtClean="0"/>
              <a:t>Oil sands projects back on the table</a:t>
            </a:r>
          </a:p>
          <a:p>
            <a:endParaRPr lang="zh-CN" altLang="en-US" dirty="0"/>
          </a:p>
        </p:txBody>
      </p:sp>
      <p:sp>
        <p:nvSpPr>
          <p:cNvPr id="4" name="Slide Number Placeholder 3"/>
          <p:cNvSpPr>
            <a:spLocks noGrp="1"/>
          </p:cNvSpPr>
          <p:nvPr>
            <p:ph type="sldNum" sz="quarter" idx="10"/>
          </p:nvPr>
        </p:nvSpPr>
        <p:spPr/>
        <p:txBody>
          <a:bodyPr/>
          <a:lstStyle/>
          <a:p>
            <a:fld id="{7E542604-CC7E-4391-96DB-72EAC9420DC8}" type="slidenum">
              <a:rPr lang="zh-CN" altLang="en-US" smtClean="0"/>
              <a:pPr/>
              <a:t>42</a:t>
            </a:fld>
            <a:endParaRPr lang="zh-CN" altLang="en-US"/>
          </a:p>
        </p:txBody>
      </p:sp>
    </p:spTree>
    <p:extLst>
      <p:ext uri="{BB962C8B-B14F-4D97-AF65-F5344CB8AC3E}">
        <p14:creationId xmlns:p14="http://schemas.microsoft.com/office/powerpoint/2010/main" xmlns="" val="41079598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ltLang="zh-CN" b="1" dirty="0" smtClean="0"/>
              <a:t>http://www.theglobeandmail.com/globe-investor/markets/stocks/competitors/?q=SU-T</a:t>
            </a:r>
          </a:p>
          <a:p>
            <a:r>
              <a:rPr lang="en-CA" altLang="zh-CN" b="1" dirty="0" smtClean="0"/>
              <a:t>Market capitalization</a:t>
            </a:r>
            <a:r>
              <a:rPr lang="en-CA" altLang="zh-CN" dirty="0" smtClean="0"/>
              <a:t> (often </a:t>
            </a:r>
            <a:r>
              <a:rPr lang="en-CA" altLang="zh-CN" b="1" dirty="0" smtClean="0"/>
              <a:t>market cap</a:t>
            </a:r>
            <a:r>
              <a:rPr lang="en-CA" altLang="zh-CN" dirty="0" smtClean="0"/>
              <a:t>) is a measurement of size of a business enterprise (corporation) equal to the </a:t>
            </a:r>
            <a:r>
              <a:rPr lang="en-CA" altLang="zh-CN" dirty="0" smtClean="0">
                <a:hlinkClick r:id="rId3"/>
              </a:rPr>
              <a:t>share price</a:t>
            </a:r>
            <a:r>
              <a:rPr lang="en-CA" altLang="zh-CN" dirty="0" smtClean="0"/>
              <a:t> times the number of </a:t>
            </a:r>
            <a:r>
              <a:rPr lang="en-CA" altLang="zh-CN" dirty="0" smtClean="0">
                <a:hlinkClick r:id="rId4"/>
              </a:rPr>
              <a:t>shares outstanding</a:t>
            </a:r>
            <a:r>
              <a:rPr lang="en-CA" altLang="zh-CN" dirty="0" smtClean="0"/>
              <a:t> (shares that have been authorized, issued, and purchased by investors) of a </a:t>
            </a:r>
            <a:r>
              <a:rPr lang="en-CA" altLang="zh-CN" dirty="0" smtClean="0">
                <a:hlinkClick r:id="rId5" tooltip="Publicly traded company"/>
              </a:rPr>
              <a:t>publicly traded company</a:t>
            </a:r>
            <a:r>
              <a:rPr lang="en-CA" altLang="zh-CN" dirty="0" smtClean="0"/>
              <a:t>. </a:t>
            </a:r>
          </a:p>
          <a:p>
            <a:r>
              <a:rPr lang="en-CA" altLang="zh-CN" b="1" dirty="0" smtClean="0"/>
              <a:t>What Does </a:t>
            </a:r>
            <a:r>
              <a:rPr lang="en-CA" altLang="zh-CN" b="1" i="1" dirty="0" smtClean="0"/>
              <a:t>Market Capitalization</a:t>
            </a:r>
            <a:r>
              <a:rPr lang="en-CA" altLang="zh-CN" b="1" dirty="0" smtClean="0"/>
              <a:t> Mean?</a:t>
            </a:r>
            <a:r>
              <a:rPr lang="en-CA" altLang="zh-CN" dirty="0" smtClean="0"/>
              <a:t/>
            </a:r>
            <a:br>
              <a:rPr lang="en-CA" altLang="zh-CN" dirty="0" smtClean="0"/>
            </a:br>
            <a:r>
              <a:rPr lang="en-CA" altLang="zh-CN" dirty="0" smtClean="0"/>
              <a:t>The total dollar market value of all of a company's outstanding shares. Market capitalization is calculated by multiplying a company's shares outstanding by the current market price of one share. The investment community uses this figure to determining a company's size, as opposed to sales or total asset figures.</a:t>
            </a:r>
            <a:endParaRPr lang="zh-CN" altLang="en-US" dirty="0"/>
          </a:p>
        </p:txBody>
      </p:sp>
      <p:sp>
        <p:nvSpPr>
          <p:cNvPr id="4" name="Slide Number Placeholder 3"/>
          <p:cNvSpPr>
            <a:spLocks noGrp="1"/>
          </p:cNvSpPr>
          <p:nvPr>
            <p:ph type="sldNum" sz="quarter" idx="10"/>
          </p:nvPr>
        </p:nvSpPr>
        <p:spPr/>
        <p:txBody>
          <a:bodyPr/>
          <a:lstStyle/>
          <a:p>
            <a:fld id="{7E542604-CC7E-4391-96DB-72EAC9420DC8}" type="slidenum">
              <a:rPr lang="zh-CN" altLang="en-US" smtClean="0"/>
              <a:pPr/>
              <a:t>47</a:t>
            </a:fld>
            <a:endParaRPr lang="zh-CN" altLang="en-US"/>
          </a:p>
        </p:txBody>
      </p:sp>
    </p:spTree>
    <p:extLst>
      <p:ext uri="{BB962C8B-B14F-4D97-AF65-F5344CB8AC3E}">
        <p14:creationId xmlns:p14="http://schemas.microsoft.com/office/powerpoint/2010/main" xmlns="" val="1182520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US" dirty="0" smtClean="0"/>
          </a:p>
          <a:p>
            <a:r>
              <a:rPr lang="en-US" b="1" dirty="0" smtClean="0"/>
              <a:t>Upstream:</a:t>
            </a:r>
            <a:endParaRPr lang="en-US" dirty="0" smtClean="0"/>
          </a:p>
          <a:p>
            <a:r>
              <a:rPr lang="en-US" dirty="0" smtClean="0"/>
              <a:t>Because Alberta accounts for more than 80 per cent of Canada's oil and gas production, many upstream businesses are based in Alberta and most have their head offices in Calgary.</a:t>
            </a:r>
          </a:p>
          <a:p>
            <a:endParaRPr lang="en-US" dirty="0" smtClean="0"/>
          </a:p>
          <a:p>
            <a:r>
              <a:rPr lang="en-US" b="1" dirty="0" smtClean="0"/>
              <a:t>Midstream: </a:t>
            </a:r>
            <a:r>
              <a:rPr lang="en-US" dirty="0" smtClean="0"/>
              <a:t>Processes, stores, markets and transports commodities such as crude oil, natural gas, natural gas liquids (NGLs, mainly ethane, propane and butane) and </a:t>
            </a:r>
            <a:r>
              <a:rPr lang="en-US" dirty="0" err="1" smtClean="0"/>
              <a:t>sulphur</a:t>
            </a:r>
            <a:r>
              <a:rPr lang="en-US" dirty="0" smtClean="0"/>
              <a:t> </a:t>
            </a:r>
          </a:p>
          <a:p>
            <a:r>
              <a:rPr lang="en-US" dirty="0" smtClean="0"/>
              <a:t>Transmission pipeline companies are a major part of the midstream petroleum industry. Most of these companies are also based in Calgary, although their activities extend across the country, into the United States and sometimes abroad.</a:t>
            </a:r>
          </a:p>
          <a:p>
            <a:endParaRPr lang="en-US" dirty="0" smtClean="0"/>
          </a:p>
          <a:p>
            <a:r>
              <a:rPr lang="en-US" b="1" dirty="0" smtClean="0"/>
              <a:t>Downstream: </a:t>
            </a:r>
          </a:p>
          <a:p>
            <a:endParaRPr lang="en-US" dirty="0" smtClean="0"/>
          </a:p>
          <a:p>
            <a:r>
              <a:rPr lang="en-US" dirty="0" smtClean="0"/>
              <a:t>Although many downstream companies are headquartered in Calgary, the largest </a:t>
            </a:r>
            <a:r>
              <a:rPr lang="en-US" dirty="0" err="1" smtClean="0"/>
              <a:t>centres</a:t>
            </a:r>
            <a:r>
              <a:rPr lang="en-US" dirty="0" smtClean="0"/>
              <a:t> of activity are near Sarnia, Ontario, and Edmonton, Alberta. The downstream industry touches every province and territory-wherever consumers are located-and provides thousands of products such as gasoline, diesel, jet fuel, heating oil, asphalt, lubricants, synthetic rubber, plastics, fertilizers, antifreeze, pesticides, pharmaceuticals, natural gas and propane.</a:t>
            </a:r>
          </a:p>
          <a:p>
            <a:endParaRPr lang="en-US" dirty="0" smtClean="0"/>
          </a:p>
          <a:p>
            <a:r>
              <a:rPr lang="en-US" dirty="0" smtClean="0"/>
              <a:t>The upstream petroleum industry in Canada includes more than 1,000 exploration and production companies as well as hundreds of associated service businesses such as seismic and drilling contractors, service rig operators, engineering firms and various scientific, technical, service and supply companies.</a:t>
            </a:r>
          </a:p>
          <a:p>
            <a:endParaRPr lang="en-US" dirty="0" smtClean="0"/>
          </a:p>
          <a:p>
            <a:endParaRPr lang="en-US" dirty="0" smtClean="0"/>
          </a:p>
          <a:p>
            <a:r>
              <a:rPr lang="en-US" dirty="0" smtClean="0"/>
              <a:t>The Canadian upstream petroleum industry has attained an international reputation for excellence in many areas including:</a:t>
            </a:r>
          </a:p>
          <a:p>
            <a:endParaRPr lang="en-US" dirty="0" smtClean="0"/>
          </a:p>
          <a:p>
            <a:r>
              <a:rPr lang="en-US" dirty="0" smtClean="0"/>
              <a:t>    * high-tech exploration and production methods</a:t>
            </a:r>
          </a:p>
          <a:p>
            <a:r>
              <a:rPr lang="en-US" dirty="0" smtClean="0"/>
              <a:t>    * cold-climate operations</a:t>
            </a:r>
          </a:p>
          <a:p>
            <a:r>
              <a:rPr lang="en-US" dirty="0" smtClean="0"/>
              <a:t>    * development of oil sands, heavy oil and sour gas</a:t>
            </a:r>
          </a:p>
          <a:p>
            <a:r>
              <a:rPr lang="en-US" dirty="0" smtClean="0"/>
              <a:t>    * gas processing, </a:t>
            </a:r>
            <a:r>
              <a:rPr lang="en-US" dirty="0" err="1" smtClean="0"/>
              <a:t>sulphur</a:t>
            </a:r>
            <a:r>
              <a:rPr lang="en-US" dirty="0" smtClean="0"/>
              <a:t> extraction and heavy oil upgrading</a:t>
            </a:r>
          </a:p>
          <a:p>
            <a:r>
              <a:rPr lang="en-US" dirty="0" smtClean="0"/>
              <a:t>    * construction and operation of pipelines</a:t>
            </a:r>
          </a:p>
          <a:p>
            <a:r>
              <a:rPr lang="en-US" dirty="0" smtClean="0"/>
              <a:t>    * specialized controls and computer applications</a:t>
            </a:r>
          </a:p>
          <a:p>
            <a:r>
              <a:rPr lang="en-US" dirty="0" smtClean="0"/>
              <a:t>    * services, equipment and training for environmental protection and safety</a:t>
            </a:r>
          </a:p>
          <a:p>
            <a:r>
              <a:rPr lang="en-US" dirty="0" smtClean="0"/>
              <a:t>    * more</a:t>
            </a:r>
          </a:p>
          <a:p>
            <a:endParaRPr lang="en-US" dirty="0" smtClean="0"/>
          </a:p>
          <a:p>
            <a:r>
              <a:rPr lang="en-US" dirty="0" smtClean="0"/>
              <a:t> </a:t>
            </a:r>
            <a:endParaRPr lang="en-US" dirty="0"/>
          </a:p>
        </p:txBody>
      </p:sp>
      <p:sp>
        <p:nvSpPr>
          <p:cNvPr id="4" name="Slide Number Placeholder 3"/>
          <p:cNvSpPr>
            <a:spLocks noGrp="1"/>
          </p:cNvSpPr>
          <p:nvPr>
            <p:ph type="sldNum" sz="quarter" idx="10"/>
          </p:nvPr>
        </p:nvSpPr>
        <p:spPr/>
        <p:txBody>
          <a:bodyPr/>
          <a:lstStyle/>
          <a:p>
            <a:fld id="{7E542604-CC7E-4391-96DB-72EAC9420DC8}" type="slidenum">
              <a:rPr lang="zh-CN" altLang="en-US" smtClean="0"/>
              <a:pPr/>
              <a:t>6</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Oil</a:t>
            </a:r>
            <a:r>
              <a:rPr lang="en-US" baseline="0" dirty="0" smtClean="0"/>
              <a:t> sands </a:t>
            </a:r>
            <a:r>
              <a:rPr lang="en-US" baseline="0" dirty="0" err="1" smtClean="0"/>
              <a:t>upgrader</a:t>
            </a:r>
            <a:endParaRPr lang="en-CA" dirty="0"/>
          </a:p>
        </p:txBody>
      </p:sp>
      <p:sp>
        <p:nvSpPr>
          <p:cNvPr id="4" name="Slide Number Placeholder 3"/>
          <p:cNvSpPr>
            <a:spLocks noGrp="1"/>
          </p:cNvSpPr>
          <p:nvPr>
            <p:ph type="sldNum" sz="quarter" idx="10"/>
          </p:nvPr>
        </p:nvSpPr>
        <p:spPr/>
        <p:txBody>
          <a:bodyPr/>
          <a:lstStyle/>
          <a:p>
            <a:fld id="{D90232BE-B8A6-48B5-8BEA-4960B8F6BC30}" type="slidenum">
              <a:rPr lang="en-US" smtClean="0"/>
              <a:pPr/>
              <a:t>48</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D90232BE-B8A6-48B5-8BEA-4960B8F6BC30}" type="slidenum">
              <a:rPr lang="en-US" smtClean="0"/>
              <a:pPr/>
              <a:t>49</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D90232BE-B8A6-48B5-8BEA-4960B8F6BC30}" type="slidenum">
              <a:rPr lang="en-US" smtClean="0"/>
              <a:pPr/>
              <a:t>50</a:t>
            </a:fld>
            <a:endParaRPr lang="en-US"/>
          </a:p>
        </p:txBody>
      </p:sp>
    </p:spTree>
    <p:extLst>
      <p:ext uri="{BB962C8B-B14F-4D97-AF65-F5344CB8AC3E}">
        <p14:creationId xmlns:p14="http://schemas.microsoft.com/office/powerpoint/2010/main" xmlns="" val="25015194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CN" sz="1200" kern="1200" baseline="0" dirty="0" smtClean="0">
                <a:solidFill>
                  <a:schemeClr val="tx1"/>
                </a:solidFill>
                <a:latin typeface="+mn-lt"/>
                <a:ea typeface="+mn-ea"/>
                <a:cs typeface="+mn-cs"/>
              </a:rPr>
              <a:t>The merger increased Suncor’s asset base by $35.8 billion, including goodwill, and long-term debt by $4.4 billion.</a:t>
            </a:r>
            <a:endParaRPr lang="zh-CN" altLang="en-US" dirty="0"/>
          </a:p>
        </p:txBody>
      </p:sp>
      <p:sp>
        <p:nvSpPr>
          <p:cNvPr id="4" name="Slide Number Placeholder 3"/>
          <p:cNvSpPr>
            <a:spLocks noGrp="1"/>
          </p:cNvSpPr>
          <p:nvPr>
            <p:ph type="sldNum" sz="quarter" idx="10"/>
          </p:nvPr>
        </p:nvSpPr>
        <p:spPr/>
        <p:txBody>
          <a:bodyPr/>
          <a:lstStyle/>
          <a:p>
            <a:fld id="{D90232BE-B8A6-48B5-8BEA-4960B8F6BC30}" type="slidenum">
              <a:rPr lang="en-US" smtClean="0"/>
              <a:pPr/>
              <a:t>55</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b="1" dirty="0" smtClean="0"/>
              <a:t>Oil Sands Development Beginning in the 1960s</a:t>
            </a:r>
            <a:endParaRPr lang="en-CA"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Oil sands development eventually would account for 85 percent of the company's crude oil, but when Sun Oil began building its presence in the business during the mid-1960s the field was regarded as experimental, its financial viability in dispute. Nevertheless, the company committed its resources to the business, beginning construction of the Great Canadian Oil Sands plant at Fort McMurray in 1964. The 45,000-barrel-a-day plant was finished five days ahead of schedule, its opening in 1967 heralding the debut of the first commercial-scale oil sands processing facility.</a:t>
            </a: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u="none" strike="noStrike"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In 1967, we pioneered commercial development of Canada's Athabasca oil sands — one of the world's largest petroleum resource basins. Since then, Suncor has grown to become a globally competitive, Canadian-based integrated energy company with a balanced portfolio of high-quality assets, a strong balance sheet and significant growth prospects.</a:t>
            </a:r>
            <a:r>
              <a:rPr lang="en-CA" sz="1200" u="none" strike="noStrike" kern="1200" dirty="0" smtClean="0">
                <a:solidFill>
                  <a:schemeClr val="tx1"/>
                </a:solidFill>
                <a:latin typeface="+mn-lt"/>
                <a:ea typeface="+mn-ea"/>
                <a:cs typeface="+mn-cs"/>
              </a:rPr>
              <a:t/>
            </a:r>
            <a:br>
              <a:rPr lang="en-CA" sz="1200" u="none" strike="noStrike" kern="1200" dirty="0" smtClean="0">
                <a:solidFill>
                  <a:schemeClr val="tx1"/>
                </a:solidFill>
                <a:latin typeface="+mn-lt"/>
                <a:ea typeface="+mn-ea"/>
                <a:cs typeface="+mn-cs"/>
              </a:rPr>
            </a:br>
            <a:endParaRPr lang="en-CA" sz="1200" u="none" strike="noStrike"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u="none" strike="noStrike"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u="none" strike="noStrike" kern="1200" dirty="0" smtClean="0">
                <a:solidFill>
                  <a:schemeClr val="tx1"/>
                </a:solidFill>
                <a:latin typeface="+mn-lt"/>
                <a:ea typeface="+mn-ea"/>
                <a:cs typeface="+mn-cs"/>
              </a:rPr>
              <a:t>Read more: </a:t>
            </a:r>
            <a:r>
              <a:rPr lang="en-CA" sz="1200" u="none" strike="noStrike" kern="1200" dirty="0" smtClean="0">
                <a:solidFill>
                  <a:schemeClr val="tx1"/>
                </a:solidFill>
                <a:latin typeface="+mn-lt"/>
                <a:ea typeface="+mn-ea"/>
                <a:cs typeface="+mn-cs"/>
                <a:hlinkClick r:id="rId3"/>
              </a:rPr>
              <a:t>Suncor Energy Inc. - Company Profile, Information, Business Description, History, Background Information on Suncor Energy Inc.</a:t>
            </a:r>
            <a:r>
              <a:rPr lang="en-CA" sz="1200" u="none" strike="noStrike" kern="1200" dirty="0" smtClean="0">
                <a:solidFill>
                  <a:schemeClr val="tx1"/>
                </a:solidFill>
                <a:latin typeface="+mn-lt"/>
                <a:ea typeface="+mn-ea"/>
                <a:cs typeface="+mn-cs"/>
              </a:rPr>
              <a:t> </a:t>
            </a:r>
            <a:r>
              <a:rPr lang="en-CA" sz="1200" u="none" strike="noStrike" kern="1200" dirty="0" smtClean="0">
                <a:solidFill>
                  <a:schemeClr val="tx1"/>
                </a:solidFill>
                <a:latin typeface="+mn-lt"/>
                <a:ea typeface="+mn-ea"/>
                <a:cs typeface="+mn-cs"/>
                <a:hlinkClick r:id="rId3"/>
              </a:rPr>
              <a:t>http://www.referenceforbusiness.com/history2/84/Suncor-Energy-Inc.html#ixzz1GiNs1DJW</a:t>
            </a:r>
            <a:r>
              <a:rPr lang="en-CA" sz="1200" u="none" strike="noStrike" kern="1200" dirty="0" smtClean="0">
                <a:solidFill>
                  <a:schemeClr val="tx1"/>
                </a:solidFill>
                <a:latin typeface="+mn-lt"/>
                <a:ea typeface="+mn-ea"/>
                <a:cs typeface="+mn-cs"/>
              </a:rPr>
              <a:t/>
            </a:r>
            <a:br>
              <a:rPr lang="en-CA" sz="1200" u="none" strike="noStrike" kern="1200" dirty="0" smtClean="0">
                <a:solidFill>
                  <a:schemeClr val="tx1"/>
                </a:solidFill>
                <a:latin typeface="+mn-lt"/>
                <a:ea typeface="+mn-ea"/>
                <a:cs typeface="+mn-cs"/>
              </a:rPr>
            </a:br>
            <a:endParaRPr lang="en-CA" sz="1200" u="none" strike="noStrike" kern="1200" dirty="0" smtClean="0">
              <a:solidFill>
                <a:schemeClr val="tx1"/>
              </a:solidFill>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D90232BE-B8A6-48B5-8BEA-4960B8F6BC30}" type="slidenum">
              <a:rPr lang="en-US" smtClean="0"/>
              <a:pPr/>
              <a:t>57</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kern="1200" baseline="0" dirty="0" smtClean="0">
                <a:solidFill>
                  <a:schemeClr val="tx1"/>
                </a:solidFill>
                <a:latin typeface="+mn-lt"/>
                <a:ea typeface="+mn-ea"/>
                <a:cs typeface="+mn-cs"/>
              </a:rPr>
              <a:t>Oil sands: </a:t>
            </a:r>
            <a:r>
              <a:rPr lang="en-CA" dirty="0" smtClean="0"/>
              <a:t>Its Oil Sands division produces bitumen recovered from oil sands through mining and in-situ technology, and upgrades it into refinery feedstock, diesel fuel, and by-products. Its products include gasoline and distillates.</a:t>
            </a:r>
            <a:r>
              <a:rPr lang="en-US" sz="1200" kern="1200" baseline="0" dirty="0" smtClean="0">
                <a:solidFill>
                  <a:schemeClr val="tx1"/>
                </a:solidFill>
                <a:latin typeface="+mn-lt"/>
                <a:ea typeface="+mn-ea"/>
                <a:cs typeface="+mn-cs"/>
              </a:rPr>
              <a:t>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Natural Gas: </a:t>
            </a:r>
            <a:r>
              <a:rPr lang="en-CA" dirty="0" smtClean="0"/>
              <a:t>The company’s Natural Gas division acquires, explores, develops, and produces natural gas, natural gas liquids, oil, and by-products from reserves located primarily in western Canada and the United States Rockies. It also has operations in Alaska, the Northwest Territories, and the Arctic Islands</a:t>
            </a:r>
            <a:endParaRPr lang="en-CA"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r>
              <a:rPr lang="en-US" dirty="0" smtClean="0"/>
              <a:t>International and offshore: </a:t>
            </a:r>
            <a:r>
              <a:rPr lang="en-CA" dirty="0" smtClean="0"/>
              <a:t>Suncor Energy Inc.’s East Coast Canada engages in the exploration and production activities in offshore Newfoundland and Labrador. </a:t>
            </a:r>
            <a:endParaRPr lang="en-CA"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r>
              <a:rPr lang="en-US" dirty="0" smtClean="0"/>
              <a:t>Refining and Marketing: </a:t>
            </a:r>
            <a:r>
              <a:rPr lang="en-CA" dirty="0" smtClean="0"/>
              <a:t>Suncor Energy Inc.’s Refining and Marketing division refines crude oil for petroleum and petrochemical products; and produces ethanol, and specialty lubricants and waxes. This division sells its products to retail, commercial, and industrial customers principally in Canada and Colorado, as well as in other parts of the United States and Europe. It also transports crude oil through company-owned pipelines in Wyoming and Colorado. </a:t>
            </a:r>
          </a:p>
          <a:p>
            <a:endParaRPr lang="en-US" dirty="0" smtClean="0"/>
          </a:p>
          <a:p>
            <a:r>
              <a:rPr lang="en-CA" dirty="0" smtClean="0"/>
              <a:t>focused principally on buying and selling futures contracts and other derivative instruments based on the commodities that it produces</a:t>
            </a:r>
          </a:p>
          <a:p>
            <a:endParaRPr lang="en-US" sz="1200" kern="1200" baseline="0" dirty="0" smtClean="0">
              <a:solidFill>
                <a:schemeClr val="tx1"/>
              </a:solidFill>
              <a:latin typeface="+mn-lt"/>
              <a:ea typeface="+mn-ea"/>
              <a:cs typeface="+mn-cs"/>
            </a:endParaRPr>
          </a:p>
          <a:p>
            <a:endParaRPr lang="en-CA" sz="1200" kern="1200" baseline="0" dirty="0" smtClean="0">
              <a:solidFill>
                <a:schemeClr val="tx1"/>
              </a:solidFill>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D90232BE-B8A6-48B5-8BEA-4960B8F6BC30}" type="slidenum">
              <a:rPr lang="en-US" smtClean="0"/>
              <a:pPr/>
              <a:t>58</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D90232BE-B8A6-48B5-8BEA-4960B8F6BC30}" type="slidenum">
              <a:rPr lang="en-US" smtClean="0"/>
              <a:pPr/>
              <a:t>59</a:t>
            </a:fld>
            <a:endParaRPr lang="en-US"/>
          </a:p>
        </p:txBody>
      </p:sp>
    </p:spTree>
    <p:extLst>
      <p:ext uri="{BB962C8B-B14F-4D97-AF65-F5344CB8AC3E}">
        <p14:creationId xmlns:p14="http://schemas.microsoft.com/office/powerpoint/2010/main" xmlns="" val="8421390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Its Oil Sands division produces bitumen recovered from oil sands through mining and in-situ technology, and upgrades it into refinery feedstock, diesel fuel, and by-products. Its products include gasoline and distillates.</a:t>
            </a:r>
            <a:r>
              <a:rPr lang="en-US" sz="1200" kern="1200" baseline="0" dirty="0" smtClean="0">
                <a:solidFill>
                  <a:schemeClr val="tx1"/>
                </a:solidFill>
                <a:latin typeface="+mn-lt"/>
                <a:ea typeface="+mn-ea"/>
                <a:cs typeface="+mn-cs"/>
              </a:rPr>
              <a:t> </a:t>
            </a:r>
          </a:p>
          <a:p>
            <a:endParaRPr lang="en-US" dirty="0"/>
          </a:p>
        </p:txBody>
      </p:sp>
      <p:sp>
        <p:nvSpPr>
          <p:cNvPr id="4" name="灯片编号占位符 3"/>
          <p:cNvSpPr>
            <a:spLocks noGrp="1"/>
          </p:cNvSpPr>
          <p:nvPr>
            <p:ph type="sldNum" sz="quarter" idx="10"/>
          </p:nvPr>
        </p:nvSpPr>
        <p:spPr/>
        <p:txBody>
          <a:bodyPr/>
          <a:lstStyle/>
          <a:p>
            <a:fld id="{D90232BE-B8A6-48B5-8BEA-4960B8F6BC30}" type="slidenum">
              <a:rPr lang="en-US" smtClean="0"/>
              <a:pPr/>
              <a:t>60</a:t>
            </a:fld>
            <a:endParaRPr lang="en-US"/>
          </a:p>
        </p:txBody>
      </p:sp>
    </p:spTree>
    <p:extLst>
      <p:ext uri="{BB962C8B-B14F-4D97-AF65-F5344CB8AC3E}">
        <p14:creationId xmlns:p14="http://schemas.microsoft.com/office/powerpoint/2010/main" xmlns="" val="27372143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D90232BE-B8A6-48B5-8BEA-4960B8F6BC30}" type="slidenum">
              <a:rPr lang="en-US" smtClean="0"/>
              <a:pPr/>
              <a:t>64</a:t>
            </a:fld>
            <a:endParaRPr lang="en-US"/>
          </a:p>
        </p:txBody>
      </p:sp>
    </p:spTree>
    <p:extLst>
      <p:ext uri="{BB962C8B-B14F-4D97-AF65-F5344CB8AC3E}">
        <p14:creationId xmlns:p14="http://schemas.microsoft.com/office/powerpoint/2010/main" xmlns="" val="27290677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D90232BE-B8A6-48B5-8BEA-4960B8F6BC30}" type="slidenum">
              <a:rPr lang="en-US" smtClean="0"/>
              <a:pPr/>
              <a:t>66</a:t>
            </a:fld>
            <a:endParaRPr lang="en-US"/>
          </a:p>
        </p:txBody>
      </p:sp>
    </p:spTree>
    <p:extLst>
      <p:ext uri="{BB962C8B-B14F-4D97-AF65-F5344CB8AC3E}">
        <p14:creationId xmlns:p14="http://schemas.microsoft.com/office/powerpoint/2010/main" xmlns="" val="4025306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ltLang="zh-CN" b="1" dirty="0" smtClean="0"/>
              <a:t>http://www40.statcan.gc.ca/l01/cst01/gdps04a-eng.htm</a:t>
            </a:r>
          </a:p>
          <a:p>
            <a:r>
              <a:rPr lang="en-CA" altLang="zh-CN" b="1" dirty="0" smtClean="0"/>
              <a:t>http://www.tmx.com/en/pdf/OilGas_Presentation.pdf</a:t>
            </a:r>
          </a:p>
          <a:p>
            <a:r>
              <a:rPr lang="en-CA" altLang="zh-CN" b="1" dirty="0" smtClean="0"/>
              <a:t>Understanding GDP and Economic Growth</a:t>
            </a:r>
          </a:p>
          <a:p>
            <a:r>
              <a:rPr lang="en-CA" altLang="zh-CN" dirty="0" smtClean="0"/>
              <a:t>Economic growth is often measured as the percentage increase in GDP, adjusted for inflation, from one year over an earlier year. Trend growth rates for an economy, sector or industry are calculated over a series of years. In </a:t>
            </a:r>
            <a:r>
              <a:rPr lang="en-CA" altLang="zh-CN" i="1" dirty="0" smtClean="0"/>
              <a:t>Canadian Industry Statistics</a:t>
            </a:r>
            <a:r>
              <a:rPr lang="en-CA" altLang="zh-CN" dirty="0" smtClean="0"/>
              <a:t>, the </a:t>
            </a:r>
            <a:r>
              <a:rPr lang="en-CA" altLang="zh-CN" dirty="0" smtClean="0">
                <a:hlinkClick r:id="rId3"/>
              </a:rPr>
              <a:t>compound annual growth rate (CAGR)</a:t>
            </a:r>
            <a:r>
              <a:rPr lang="en-CA" altLang="zh-CN" dirty="0" smtClean="0"/>
              <a:t> is frequently used to depict trends in real GDP growth and other economic indicators.</a:t>
            </a:r>
          </a:p>
          <a:p>
            <a:r>
              <a:rPr lang="en-CA" altLang="zh-CN" dirty="0" smtClean="0"/>
              <a:t>GDP growth is an important economic indicator. It measures progress or the rate of expansion of the economy's capacity to produce output (goods and services). It is examined as a measure of the short term stability or instability of the economy. GDP growth is also reflective of the future consumption possibilities for a nation and is the main source of improvements to our </a:t>
            </a:r>
            <a:r>
              <a:rPr lang="en-CA" altLang="zh-CN" dirty="0" smtClean="0">
                <a:hlinkClick r:id="rId4"/>
              </a:rPr>
              <a:t>standard of living</a:t>
            </a:r>
            <a:r>
              <a:rPr lang="en-CA" altLang="zh-CN" dirty="0" smtClean="0"/>
              <a:t> over time.</a:t>
            </a:r>
          </a:p>
          <a:p>
            <a:r>
              <a:rPr lang="en-CA" altLang="zh-CN" dirty="0" smtClean="0"/>
              <a:t>Economic growth occurs from accumulating human capital (knowledge and skills), investing in physical capital (factories, machinery and equipment) and the implementation of new technologies in the production process.</a:t>
            </a:r>
          </a:p>
          <a:p>
            <a:r>
              <a:rPr lang="en-CA" altLang="zh-CN" dirty="0" smtClean="0"/>
              <a:t>With benefits to economic growth come costs. One cost to economic growth is that in order to increase the consumption possibilities for tomorrow, we have to forego some consumption today. To maintain economic growth more effort has to be placed on the production of technology and capital in order to produce goods for future consumption, rather than the production of goods for current consumption.</a:t>
            </a:r>
          </a:p>
          <a:p>
            <a:r>
              <a:rPr lang="en-CA" altLang="zh-CN" dirty="0" smtClean="0"/>
              <a:t>Other costs may occur from sustaining a high rate of economic growth, such as resource and environmental degradation. However, the impact faster economic growth has on our environment and resources are not reflected in the measure GDP growth.</a:t>
            </a:r>
          </a:p>
          <a:p>
            <a:endParaRPr lang="en-CA" altLang="zh-CN" dirty="0" smtClean="0"/>
          </a:p>
          <a:p>
            <a:endParaRPr lang="en-CA" altLang="zh-CN" dirty="0" smtClean="0"/>
          </a:p>
          <a:p>
            <a:r>
              <a:rPr lang="en-CA" altLang="zh-CN" dirty="0" smtClean="0"/>
              <a:t>Overview</a:t>
            </a:r>
          </a:p>
          <a:p>
            <a:r>
              <a:rPr lang="en-CA" altLang="zh-CN" dirty="0" smtClean="0"/>
              <a:t>According to the Oil and Gas Journal (OGJ), </a:t>
            </a:r>
          </a:p>
          <a:p>
            <a:r>
              <a:rPr lang="en-CA" altLang="zh-CN" dirty="0" smtClean="0"/>
              <a:t>-Canada had 178 billion barrels of proven oil reserves as of January 2009, second only to Saudi Arabia. </a:t>
            </a:r>
          </a:p>
          <a:p>
            <a:endParaRPr lang="en-CA" altLang="zh-CN" dirty="0" smtClean="0"/>
          </a:p>
          <a:p>
            <a:r>
              <a:rPr lang="en-CA" altLang="zh-CN" dirty="0" smtClean="0"/>
              <a:t>-The bulk of these reserves (over 95 percent) are oil sands deposits in Alberta, which are more difficult to extract and process than conventional crude oil. </a:t>
            </a:r>
          </a:p>
          <a:p>
            <a:endParaRPr lang="en-CA" altLang="zh-CN" dirty="0" smtClean="0"/>
          </a:p>
          <a:p>
            <a:r>
              <a:rPr lang="en-CA" altLang="zh-CN" dirty="0" smtClean="0"/>
              <a:t>-Canada is a net exporter of oil, with 2008 net exports of 1.0 million </a:t>
            </a:r>
            <a:r>
              <a:rPr lang="en-CA" altLang="zh-CN" dirty="0" err="1" smtClean="0"/>
              <a:t>bbl</a:t>
            </a:r>
            <a:r>
              <a:rPr lang="en-CA" altLang="zh-CN" dirty="0" smtClean="0"/>
              <a:t>/d (Barrel Per Day). Almost all of the countries exports flow to the United States, and it is consistently the top supplier of U.S. oil imports.</a:t>
            </a:r>
          </a:p>
          <a:p>
            <a:endParaRPr lang="zh-CN" altLang="en-US" dirty="0"/>
          </a:p>
        </p:txBody>
      </p:sp>
      <p:sp>
        <p:nvSpPr>
          <p:cNvPr id="4" name="Slide Number Placeholder 3"/>
          <p:cNvSpPr>
            <a:spLocks noGrp="1"/>
          </p:cNvSpPr>
          <p:nvPr>
            <p:ph type="sldNum" sz="quarter" idx="10"/>
          </p:nvPr>
        </p:nvSpPr>
        <p:spPr/>
        <p:txBody>
          <a:bodyPr/>
          <a:lstStyle/>
          <a:p>
            <a:fld id="{7E542604-CC7E-4391-96DB-72EAC9420DC8}" type="slidenum">
              <a:rPr lang="zh-CN" altLang="en-US" smtClean="0"/>
              <a:pPr/>
              <a:t>7</a:t>
            </a:fld>
            <a:endParaRPr lang="zh-CN" altLang="en-US"/>
          </a:p>
        </p:txBody>
      </p:sp>
    </p:spTree>
    <p:extLst>
      <p:ext uri="{BB962C8B-B14F-4D97-AF65-F5344CB8AC3E}">
        <p14:creationId xmlns:p14="http://schemas.microsoft.com/office/powerpoint/2010/main" xmlns="" val="33239865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Strategic focus to improve profitability as </a:t>
            </a:r>
          </a:p>
          <a:p>
            <a:r>
              <a:rPr lang="en-US" dirty="0" smtClean="0"/>
              <a:t>measured by ROCE</a:t>
            </a:r>
          </a:p>
          <a:p>
            <a:r>
              <a:rPr lang="en-US" dirty="0" smtClean="0"/>
              <a:t>• High-grading portfolio</a:t>
            </a:r>
          </a:p>
          <a:p>
            <a:r>
              <a:rPr lang="en-US" dirty="0" smtClean="0"/>
              <a:t>do not meet return  – Sell assets that </a:t>
            </a:r>
          </a:p>
          <a:p>
            <a:r>
              <a:rPr lang="en-US" dirty="0" smtClean="0"/>
              <a:t>criteria, regardless of volume impact</a:t>
            </a:r>
          </a:p>
          <a:p>
            <a:r>
              <a:rPr lang="en-US" dirty="0" smtClean="0"/>
              <a:t>– Shift capital to most profitable plays</a:t>
            </a:r>
          </a:p>
          <a:p>
            <a:r>
              <a:rPr lang="en-US" dirty="0" smtClean="0"/>
              <a:t>• Improve lifting costs and G&amp;A to </a:t>
            </a:r>
          </a:p>
          <a:p>
            <a:r>
              <a:rPr lang="en-US" dirty="0" smtClean="0"/>
              <a:t>become low cost producer</a:t>
            </a:r>
          </a:p>
          <a:p>
            <a:r>
              <a:rPr lang="en-US" dirty="0" smtClean="0"/>
              <a:t>• Acquire better drilling inventory with a </a:t>
            </a:r>
          </a:p>
          <a:p>
            <a:r>
              <a:rPr lang="en-US" dirty="0" smtClean="0"/>
              <a:t>shift towards unconventional gas</a:t>
            </a:r>
          </a:p>
          <a:p>
            <a:r>
              <a:rPr lang="en-US" dirty="0" smtClean="0"/>
              <a:t>• Further planned asset sales of 220 </a:t>
            </a:r>
          </a:p>
          <a:p>
            <a:r>
              <a:rPr lang="en-US" dirty="0" err="1" smtClean="0"/>
              <a:t>mmcfe</a:t>
            </a:r>
            <a:r>
              <a:rPr lang="en-US" dirty="0" smtClean="0"/>
              <a:t>/d in 2011, pending market </a:t>
            </a:r>
          </a:p>
          <a:p>
            <a:r>
              <a:rPr lang="en-US" dirty="0" smtClean="0"/>
              <a:t>conditions</a:t>
            </a:r>
            <a:endParaRPr lang="en-US" dirty="0"/>
          </a:p>
        </p:txBody>
      </p:sp>
      <p:sp>
        <p:nvSpPr>
          <p:cNvPr id="4" name="灯片编号占位符 3"/>
          <p:cNvSpPr>
            <a:spLocks noGrp="1"/>
          </p:cNvSpPr>
          <p:nvPr>
            <p:ph type="sldNum" sz="quarter" idx="10"/>
          </p:nvPr>
        </p:nvSpPr>
        <p:spPr/>
        <p:txBody>
          <a:bodyPr/>
          <a:lstStyle/>
          <a:p>
            <a:fld id="{D90232BE-B8A6-48B5-8BEA-4960B8F6BC30}" type="slidenum">
              <a:rPr lang="en-US" smtClean="0"/>
              <a:pPr/>
              <a:t>67</a:t>
            </a:fld>
            <a:endParaRPr lang="en-US"/>
          </a:p>
        </p:txBody>
      </p:sp>
    </p:spTree>
    <p:extLst>
      <p:ext uri="{BB962C8B-B14F-4D97-AF65-F5344CB8AC3E}">
        <p14:creationId xmlns:p14="http://schemas.microsoft.com/office/powerpoint/2010/main" xmlns="" val="6223955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CA" dirty="0" smtClean="0"/>
              <a:t>Suncor Energy Inc.’s Refining and Marketing division refines crude oil for petroleum and petrochemical products; and produces ethanol, and specialty lubricants and waxes. This division sells its products to retail, commercial, and industrial customers principally in Canada and Colorado, as well as in other parts of the United States and Europe. It also transports crude oil through company-owned pipelines in Wyoming and Colorado. </a:t>
            </a:r>
          </a:p>
          <a:p>
            <a:endParaRPr lang="en-US" dirty="0" smtClean="0"/>
          </a:p>
          <a:p>
            <a:r>
              <a:rPr lang="en-CA" dirty="0" smtClean="0"/>
              <a:t>focused principally on buying and selling futures contracts and other derivative instruments based on the commodities that it produces</a:t>
            </a:r>
          </a:p>
          <a:p>
            <a:endParaRPr lang="en-US" dirty="0"/>
          </a:p>
        </p:txBody>
      </p:sp>
      <p:sp>
        <p:nvSpPr>
          <p:cNvPr id="4" name="灯片编号占位符 3"/>
          <p:cNvSpPr>
            <a:spLocks noGrp="1"/>
          </p:cNvSpPr>
          <p:nvPr>
            <p:ph type="sldNum" sz="quarter" idx="10"/>
          </p:nvPr>
        </p:nvSpPr>
        <p:spPr/>
        <p:txBody>
          <a:bodyPr/>
          <a:lstStyle/>
          <a:p>
            <a:fld id="{D90232BE-B8A6-48B5-8BEA-4960B8F6BC30}" type="slidenum">
              <a:rPr lang="en-US" smtClean="0"/>
              <a:pPr/>
              <a:t>68</a:t>
            </a:fld>
            <a:endParaRPr lang="en-US"/>
          </a:p>
        </p:txBody>
      </p:sp>
    </p:spTree>
    <p:extLst>
      <p:ext uri="{BB962C8B-B14F-4D97-AF65-F5344CB8AC3E}">
        <p14:creationId xmlns:p14="http://schemas.microsoft.com/office/powerpoint/2010/main" xmlns="" val="16564315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D90232BE-B8A6-48B5-8BEA-4960B8F6BC30}" type="slidenum">
              <a:rPr lang="en-US" smtClean="0"/>
              <a:pPr/>
              <a:t>73</a:t>
            </a:fld>
            <a:endParaRPr lang="en-US"/>
          </a:p>
        </p:txBody>
      </p:sp>
    </p:spTree>
    <p:extLst>
      <p:ext uri="{BB962C8B-B14F-4D97-AF65-F5344CB8AC3E}">
        <p14:creationId xmlns:p14="http://schemas.microsoft.com/office/powerpoint/2010/main" xmlns="" val="30555659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D90232BE-B8A6-48B5-8BEA-4960B8F6BC30}" type="slidenum">
              <a:rPr lang="en-US" smtClean="0"/>
              <a:pPr/>
              <a:t>78</a:t>
            </a:fld>
            <a:endParaRPr lang="en-US"/>
          </a:p>
        </p:txBody>
      </p:sp>
    </p:spTree>
    <p:extLst>
      <p:ext uri="{BB962C8B-B14F-4D97-AF65-F5344CB8AC3E}">
        <p14:creationId xmlns:p14="http://schemas.microsoft.com/office/powerpoint/2010/main" xmlns="" val="34359802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D90232BE-B8A6-48B5-8BEA-4960B8F6BC30}" type="slidenum">
              <a:rPr lang="en-US" smtClean="0"/>
              <a:pPr/>
              <a:t>79</a:t>
            </a:fld>
            <a:endParaRPr lang="en-US" dirty="0"/>
          </a:p>
        </p:txBody>
      </p:sp>
    </p:spTree>
    <p:extLst>
      <p:ext uri="{BB962C8B-B14F-4D97-AF65-F5344CB8AC3E}">
        <p14:creationId xmlns:p14="http://schemas.microsoft.com/office/powerpoint/2010/main" xmlns="" val="36797055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Increase</a:t>
            </a:r>
            <a:r>
              <a:rPr lang="en-US" baseline="0" dirty="0" smtClean="0"/>
              <a:t> in A/R </a:t>
            </a:r>
            <a:r>
              <a:rPr lang="en-US" baseline="0" dirty="0" smtClean="0">
                <a:sym typeface="Wingdings" pitchFamily="2" charset="2"/>
              </a:rPr>
              <a:t> higher sales </a:t>
            </a:r>
          </a:p>
          <a:p>
            <a:r>
              <a:rPr lang="en-US" baseline="0" dirty="0" smtClean="0">
                <a:sym typeface="Wingdings" pitchFamily="2" charset="2"/>
              </a:rPr>
              <a:t>Good will  majorly comes from acquisition of petro </a:t>
            </a:r>
            <a:r>
              <a:rPr lang="en-US" baseline="0" dirty="0" err="1" smtClean="0">
                <a:sym typeface="Wingdings" pitchFamily="2" charset="2"/>
              </a:rPr>
              <a:t>canada</a:t>
            </a:r>
            <a:r>
              <a:rPr lang="en-US" baseline="0" dirty="0" smtClean="0">
                <a:sym typeface="Wingdings" pitchFamily="2" charset="2"/>
              </a:rPr>
              <a:t> </a:t>
            </a:r>
            <a:endParaRPr lang="en-US" dirty="0"/>
          </a:p>
        </p:txBody>
      </p:sp>
      <p:sp>
        <p:nvSpPr>
          <p:cNvPr id="4" name="灯片编号占位符 3"/>
          <p:cNvSpPr>
            <a:spLocks noGrp="1"/>
          </p:cNvSpPr>
          <p:nvPr>
            <p:ph type="sldNum" sz="quarter" idx="10"/>
          </p:nvPr>
        </p:nvSpPr>
        <p:spPr/>
        <p:txBody>
          <a:bodyPr/>
          <a:lstStyle/>
          <a:p>
            <a:fld id="{D90232BE-B8A6-48B5-8BEA-4960B8F6BC30}" type="slidenum">
              <a:rPr lang="en-US" smtClean="0"/>
              <a:pPr/>
              <a:t>80</a:t>
            </a:fld>
            <a:endParaRPr lang="en-US" dirty="0"/>
          </a:p>
        </p:txBody>
      </p:sp>
    </p:spTree>
    <p:extLst>
      <p:ext uri="{BB962C8B-B14F-4D97-AF65-F5344CB8AC3E}">
        <p14:creationId xmlns:p14="http://schemas.microsoft.com/office/powerpoint/2010/main" xmlns="" val="934750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Upstream production for 2010 averaged 561,100 </a:t>
            </a:r>
            <a:r>
              <a:rPr lang="en-US" sz="1200" b="0" i="0" u="none" strike="noStrike" kern="1200" baseline="0" dirty="0" err="1" smtClean="0">
                <a:solidFill>
                  <a:schemeClr val="tx1"/>
                </a:solidFill>
                <a:latin typeface="+mn-lt"/>
                <a:ea typeface="+mn-ea"/>
                <a:cs typeface="+mn-cs"/>
              </a:rPr>
              <a:t>boe</a:t>
            </a:r>
            <a:r>
              <a:rPr lang="en-US" sz="1200" b="0" i="0" u="none" strike="noStrike" kern="1200" baseline="0" dirty="0" smtClean="0">
                <a:solidFill>
                  <a:schemeClr val="tx1"/>
                </a:solidFill>
                <a:latin typeface="+mn-lt"/>
                <a:ea typeface="+mn-ea"/>
                <a:cs typeface="+mn-cs"/>
              </a:rPr>
              <a:t> per day (</a:t>
            </a:r>
            <a:r>
              <a:rPr lang="en-US" sz="1200" b="0" i="0" u="none" strike="noStrike" kern="1200" baseline="0" dirty="0" err="1" smtClean="0">
                <a:solidFill>
                  <a:schemeClr val="tx1"/>
                </a:solidFill>
                <a:latin typeface="+mn-lt"/>
                <a:ea typeface="+mn-ea"/>
                <a:cs typeface="+mn-cs"/>
              </a:rPr>
              <a:t>boe</a:t>
            </a:r>
            <a:r>
              <a:rPr lang="en-US" sz="1200" b="0" i="0" u="none" strike="noStrike" kern="1200" baseline="0" dirty="0" smtClean="0">
                <a:solidFill>
                  <a:schemeClr val="tx1"/>
                </a:solidFill>
                <a:latin typeface="+mn-lt"/>
                <a:ea typeface="+mn-ea"/>
                <a:cs typeface="+mn-cs"/>
              </a:rPr>
              <a:t>/d), compared to 411,700 </a:t>
            </a:r>
            <a:r>
              <a:rPr lang="en-US" sz="1200" b="0" i="0" u="none" strike="noStrike" kern="1200" baseline="0" dirty="0" err="1" smtClean="0">
                <a:solidFill>
                  <a:schemeClr val="tx1"/>
                </a:solidFill>
                <a:latin typeface="+mn-lt"/>
                <a:ea typeface="+mn-ea"/>
                <a:cs typeface="+mn-cs"/>
              </a:rPr>
              <a:t>boe</a:t>
            </a:r>
            <a:r>
              <a:rPr lang="en-US" sz="1200" b="0" i="0" u="none" strike="noStrike" kern="1200" baseline="0" dirty="0" smtClean="0">
                <a:solidFill>
                  <a:schemeClr val="tx1"/>
                </a:solidFill>
                <a:latin typeface="+mn-lt"/>
                <a:ea typeface="+mn-ea"/>
                <a:cs typeface="+mn-cs"/>
              </a:rPr>
              <a:t>/d in 2009. Total sales of refined petroleum products averaged 87,800 cubic </a:t>
            </a:r>
            <a:r>
              <a:rPr lang="en-US" sz="1200" b="0" i="0" u="none" strike="noStrike" kern="1200" baseline="0" dirty="0" err="1" smtClean="0">
                <a:solidFill>
                  <a:schemeClr val="tx1"/>
                </a:solidFill>
                <a:latin typeface="+mn-lt"/>
                <a:ea typeface="+mn-ea"/>
                <a:cs typeface="+mn-cs"/>
              </a:rPr>
              <a:t>metres</a:t>
            </a:r>
            <a:r>
              <a:rPr lang="en-US" sz="1200" b="0" i="0" u="none" strike="noStrike" kern="1200" baseline="0" dirty="0" smtClean="0">
                <a:solidFill>
                  <a:schemeClr val="tx1"/>
                </a:solidFill>
                <a:latin typeface="+mn-lt"/>
                <a:ea typeface="+mn-ea"/>
                <a:cs typeface="+mn-cs"/>
              </a:rPr>
              <a:t> per day (m3/d) during 2010, up from 54,900 m3/d in 2009. Both production and sales volumes increases were primarily due to the additional volumes resulting from the merger.</a:t>
            </a:r>
            <a:endParaRPr lang="en-US" dirty="0"/>
          </a:p>
        </p:txBody>
      </p:sp>
      <p:sp>
        <p:nvSpPr>
          <p:cNvPr id="4" name="灯片编号占位符 3"/>
          <p:cNvSpPr>
            <a:spLocks noGrp="1"/>
          </p:cNvSpPr>
          <p:nvPr>
            <p:ph type="sldNum" sz="quarter" idx="10"/>
          </p:nvPr>
        </p:nvSpPr>
        <p:spPr/>
        <p:txBody>
          <a:bodyPr/>
          <a:lstStyle/>
          <a:p>
            <a:fld id="{D90232BE-B8A6-48B5-8BEA-4960B8F6BC30}" type="slidenum">
              <a:rPr lang="en-US" smtClean="0"/>
              <a:pPr/>
              <a:t>82</a:t>
            </a:fld>
            <a:endParaRPr lang="en-US"/>
          </a:p>
        </p:txBody>
      </p:sp>
    </p:spTree>
    <p:extLst>
      <p:ext uri="{BB962C8B-B14F-4D97-AF65-F5344CB8AC3E}">
        <p14:creationId xmlns:p14="http://schemas.microsoft.com/office/powerpoint/2010/main" xmlns="" val="16078951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D90232BE-B8A6-48B5-8BEA-4960B8F6BC30}" type="slidenum">
              <a:rPr lang="en-US" smtClean="0"/>
              <a:pPr/>
              <a:t>83</a:t>
            </a:fld>
            <a:endParaRPr lang="en-US"/>
          </a:p>
        </p:txBody>
      </p:sp>
    </p:spTree>
    <p:extLst>
      <p:ext uri="{BB962C8B-B14F-4D97-AF65-F5344CB8AC3E}">
        <p14:creationId xmlns:p14="http://schemas.microsoft.com/office/powerpoint/2010/main" xmlns="" val="18580513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Financing income was $30 million in 2010, compared to</a:t>
            </a:r>
          </a:p>
          <a:p>
            <a:r>
              <a:rPr lang="en-US" sz="1200" b="0" i="0" u="none" strike="noStrike" kern="1200" baseline="0" dirty="0" smtClean="0">
                <a:solidFill>
                  <a:schemeClr val="tx1"/>
                </a:solidFill>
                <a:latin typeface="+mn-lt"/>
                <a:ea typeface="+mn-ea"/>
                <a:cs typeface="+mn-cs"/>
              </a:rPr>
              <a:t>stronger Canadian dollar relative to the U.S. dollar. financing income of $488 million in 2009, largely due</a:t>
            </a:r>
          </a:p>
          <a:p>
            <a:r>
              <a:rPr lang="en-US" sz="1200" b="0" i="0" u="none" strike="noStrike" kern="1200" baseline="0" dirty="0" smtClean="0">
                <a:solidFill>
                  <a:schemeClr val="tx1"/>
                </a:solidFill>
                <a:latin typeface="+mn-lt"/>
                <a:ea typeface="+mn-ea"/>
                <a:cs typeface="+mn-cs"/>
              </a:rPr>
              <a:t>to lower foreign exchange gains on U.S. dollar</a:t>
            </a:r>
          </a:p>
          <a:p>
            <a:r>
              <a:rPr lang="en-US" sz="1200" b="0" i="0" u="none" strike="noStrike" kern="1200" baseline="0" dirty="0" smtClean="0">
                <a:solidFill>
                  <a:schemeClr val="tx1"/>
                </a:solidFill>
                <a:latin typeface="+mn-lt"/>
                <a:ea typeface="+mn-ea"/>
                <a:cs typeface="+mn-cs"/>
              </a:rPr>
              <a:t>Suncor recognized a pre-tax gain of $295 million</a:t>
            </a:r>
          </a:p>
          <a:p>
            <a:r>
              <a:rPr lang="en-US" sz="1200" b="0" i="0" u="none" strike="noStrike" kern="1200" baseline="0" dirty="0" smtClean="0">
                <a:solidFill>
                  <a:schemeClr val="tx1"/>
                </a:solidFill>
                <a:latin typeface="+mn-lt"/>
                <a:ea typeface="+mn-ea"/>
                <a:cs typeface="+mn-cs"/>
              </a:rPr>
              <a:t>denominated long-term debt in 2010.</a:t>
            </a:r>
            <a:endParaRPr lang="en-US" dirty="0"/>
          </a:p>
        </p:txBody>
      </p:sp>
      <p:sp>
        <p:nvSpPr>
          <p:cNvPr id="4" name="灯片编号占位符 3"/>
          <p:cNvSpPr>
            <a:spLocks noGrp="1"/>
          </p:cNvSpPr>
          <p:nvPr>
            <p:ph type="sldNum" sz="quarter" idx="10"/>
          </p:nvPr>
        </p:nvSpPr>
        <p:spPr/>
        <p:txBody>
          <a:bodyPr/>
          <a:lstStyle/>
          <a:p>
            <a:fld id="{D90232BE-B8A6-48B5-8BEA-4960B8F6BC30}" type="slidenum">
              <a:rPr lang="en-US" smtClean="0"/>
              <a:pPr/>
              <a:t>84</a:t>
            </a:fld>
            <a:endParaRPr lang="en-US" dirty="0"/>
          </a:p>
        </p:txBody>
      </p:sp>
    </p:spTree>
    <p:extLst>
      <p:ext uri="{BB962C8B-B14F-4D97-AF65-F5344CB8AC3E}">
        <p14:creationId xmlns:p14="http://schemas.microsoft.com/office/powerpoint/2010/main" xmlns="" val="39314248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D90232BE-B8A6-48B5-8BEA-4960B8F6BC30}" type="slidenum">
              <a:rPr lang="en-US" smtClean="0"/>
              <a:pPr/>
              <a:t>85</a:t>
            </a:fld>
            <a:endParaRPr lang="en-US" dirty="0"/>
          </a:p>
        </p:txBody>
      </p:sp>
    </p:spTree>
    <p:extLst>
      <p:ext uri="{BB962C8B-B14F-4D97-AF65-F5344CB8AC3E}">
        <p14:creationId xmlns:p14="http://schemas.microsoft.com/office/powerpoint/2010/main" xmlns="" val="2036851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7E542604-CC7E-4391-96DB-72EAC9420DC8}" type="slidenum">
              <a:rPr lang="zh-CN" altLang="en-US" smtClean="0"/>
              <a:pPr/>
              <a:t>10</a:t>
            </a:fld>
            <a:endParaRPr lang="zh-CN" altLang="en-US"/>
          </a:p>
        </p:txBody>
      </p:sp>
    </p:spTree>
    <p:extLst>
      <p:ext uri="{BB962C8B-B14F-4D97-AF65-F5344CB8AC3E}">
        <p14:creationId xmlns:p14="http://schemas.microsoft.com/office/powerpoint/2010/main" xmlns="" val="21387283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D90232BE-B8A6-48B5-8BEA-4960B8F6BC30}" type="slidenum">
              <a:rPr lang="en-US" smtClean="0"/>
              <a:pPr/>
              <a:t>86</a:t>
            </a:fld>
            <a:endParaRPr lang="en-US" dirty="0"/>
          </a:p>
        </p:txBody>
      </p:sp>
    </p:spTree>
    <p:extLst>
      <p:ext uri="{BB962C8B-B14F-4D97-AF65-F5344CB8AC3E}">
        <p14:creationId xmlns:p14="http://schemas.microsoft.com/office/powerpoint/2010/main" xmlns="" val="36797055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zh-CN" altLang="en-US" dirty="0"/>
          </a:p>
        </p:txBody>
      </p:sp>
      <p:sp>
        <p:nvSpPr>
          <p:cNvPr id="4" name="Slide Number Placeholder 3"/>
          <p:cNvSpPr>
            <a:spLocks noGrp="1"/>
          </p:cNvSpPr>
          <p:nvPr>
            <p:ph type="sldNum" sz="quarter" idx="10"/>
          </p:nvPr>
        </p:nvSpPr>
        <p:spPr/>
        <p:txBody>
          <a:bodyPr/>
          <a:lstStyle/>
          <a:p>
            <a:fld id="{D90232BE-B8A6-48B5-8BEA-4960B8F6BC30}" type="slidenum">
              <a:rPr lang="en-US" smtClean="0"/>
              <a:pPr/>
              <a:t>87</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CN" sz="1200" kern="1200" baseline="0" dirty="0" smtClean="0">
                <a:solidFill>
                  <a:schemeClr val="tx1"/>
                </a:solidFill>
                <a:latin typeface="+mn-lt"/>
                <a:ea typeface="+mn-ea"/>
                <a:cs typeface="+mn-cs"/>
              </a:rPr>
              <a:t>Spending has been primarily focused on exploration drilling in Libya, development pending in the U.K. and Syria, and exploration drilling in Norway.</a:t>
            </a:r>
          </a:p>
        </p:txBody>
      </p:sp>
      <p:sp>
        <p:nvSpPr>
          <p:cNvPr id="4" name="Slide Number Placeholder 3"/>
          <p:cNvSpPr>
            <a:spLocks noGrp="1"/>
          </p:cNvSpPr>
          <p:nvPr>
            <p:ph type="sldNum" sz="quarter" idx="10"/>
          </p:nvPr>
        </p:nvSpPr>
        <p:spPr/>
        <p:txBody>
          <a:bodyPr/>
          <a:lstStyle/>
          <a:p>
            <a:fld id="{D90232BE-B8A6-48B5-8BEA-4960B8F6BC30}" type="slidenum">
              <a:rPr lang="en-US" smtClean="0"/>
              <a:pPr/>
              <a:t>89</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D90232BE-B8A6-48B5-8BEA-4960B8F6BC30}" type="slidenum">
              <a:rPr lang="en-US" smtClean="0"/>
              <a:pPr/>
              <a:t>95</a:t>
            </a:fld>
            <a:endParaRPr lang="en-US"/>
          </a:p>
        </p:txBody>
      </p:sp>
    </p:spTree>
    <p:extLst>
      <p:ext uri="{BB962C8B-B14F-4D97-AF65-F5344CB8AC3E}">
        <p14:creationId xmlns:p14="http://schemas.microsoft.com/office/powerpoint/2010/main" xmlns="" val="5036184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0232BE-B8A6-48B5-8BEA-4960B8F6BC30}" type="slidenum">
              <a:rPr lang="en-US" smtClean="0"/>
              <a:pPr/>
              <a:t>99</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Crescent Point now has more than 6,500 net low-risk drilling locations in inventory, representing more than 450,000 </a:t>
            </a:r>
            <a:r>
              <a:rPr lang="en-US" dirty="0" err="1" smtClean="0"/>
              <a:t>boe/d</a:t>
            </a:r>
            <a:r>
              <a:rPr lang="en-US" dirty="0" smtClean="0"/>
              <a:t> of risked potential production additions. This depth of drilling inventory positions the Company well for long-term sustainable growth in production, reserves and NAV and also provides support for long-term dividends. </a:t>
            </a:r>
          </a:p>
          <a:p>
            <a:endParaRPr lang="en-US" dirty="0"/>
          </a:p>
        </p:txBody>
      </p:sp>
      <p:sp>
        <p:nvSpPr>
          <p:cNvPr id="4" name="Slide Number Placeholder 3"/>
          <p:cNvSpPr>
            <a:spLocks noGrp="1"/>
          </p:cNvSpPr>
          <p:nvPr>
            <p:ph type="sldNum" sz="quarter" idx="10"/>
          </p:nvPr>
        </p:nvSpPr>
        <p:spPr/>
        <p:txBody>
          <a:bodyPr/>
          <a:lstStyle/>
          <a:p>
            <a:fld id="{D90232BE-B8A6-48B5-8BEA-4960B8F6BC30}" type="slidenum">
              <a:rPr lang="en-US" smtClean="0"/>
              <a:pPr/>
              <a:t>116</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Note the significant trading activity increase from Q1 to Q3 and Q4</a:t>
            </a:r>
            <a:endParaRPr lang="en-CA" dirty="0"/>
          </a:p>
        </p:txBody>
      </p:sp>
      <p:sp>
        <p:nvSpPr>
          <p:cNvPr id="4" name="Slide Number Placeholder 3"/>
          <p:cNvSpPr>
            <a:spLocks noGrp="1"/>
          </p:cNvSpPr>
          <p:nvPr>
            <p:ph type="sldNum" sz="quarter" idx="10"/>
          </p:nvPr>
        </p:nvSpPr>
        <p:spPr/>
        <p:txBody>
          <a:bodyPr/>
          <a:lstStyle/>
          <a:p>
            <a:fld id="{7E542604-CC7E-4391-96DB-72EAC9420DC8}" type="slidenum">
              <a:rPr lang="zh-CN" altLang="en-US" smtClean="0"/>
              <a:pPr/>
              <a:t>121</a:t>
            </a:fld>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Large</a:t>
            </a:r>
            <a:r>
              <a:rPr lang="en-CA" baseline="0" dirty="0" smtClean="0"/>
              <a:t> drop due to 2008 financial crisis , </a:t>
            </a:r>
            <a:r>
              <a:rPr lang="en-CA" sz="1200" kern="1200" baseline="0" dirty="0" smtClean="0">
                <a:solidFill>
                  <a:schemeClr val="tx1"/>
                </a:solidFill>
                <a:latin typeface="+mn-lt"/>
                <a:ea typeface="+mn-ea"/>
                <a:cs typeface="+mn-cs"/>
              </a:rPr>
              <a:t>U.S. $34 per barrel early in 2009. </a:t>
            </a:r>
            <a:endParaRPr lang="en-CA" dirty="0"/>
          </a:p>
        </p:txBody>
      </p:sp>
      <p:sp>
        <p:nvSpPr>
          <p:cNvPr id="4" name="Slide Number Placeholder 3"/>
          <p:cNvSpPr>
            <a:spLocks noGrp="1"/>
          </p:cNvSpPr>
          <p:nvPr>
            <p:ph type="sldNum" sz="quarter" idx="10"/>
          </p:nvPr>
        </p:nvSpPr>
        <p:spPr/>
        <p:txBody>
          <a:bodyPr/>
          <a:lstStyle/>
          <a:p>
            <a:fld id="{7E542604-CC7E-4391-96DB-72EAC9420DC8}" type="slidenum">
              <a:rPr lang="zh-CN" altLang="en-US" smtClean="0"/>
              <a:pPr/>
              <a:t>123</a:t>
            </a:fld>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Gradual run-up with large runs ups in recent year due to rise</a:t>
            </a:r>
            <a:r>
              <a:rPr lang="en-CA" baseline="0" dirty="0" smtClean="0"/>
              <a:t> in oil </a:t>
            </a:r>
            <a:endParaRPr lang="en-CA" dirty="0"/>
          </a:p>
        </p:txBody>
      </p:sp>
      <p:sp>
        <p:nvSpPr>
          <p:cNvPr id="4" name="Slide Number Placeholder 3"/>
          <p:cNvSpPr>
            <a:spLocks noGrp="1"/>
          </p:cNvSpPr>
          <p:nvPr>
            <p:ph type="sldNum" sz="quarter" idx="10"/>
          </p:nvPr>
        </p:nvSpPr>
        <p:spPr/>
        <p:txBody>
          <a:bodyPr/>
          <a:lstStyle/>
          <a:p>
            <a:fld id="{7E542604-CC7E-4391-96DB-72EAC9420DC8}" type="slidenum">
              <a:rPr lang="zh-CN" altLang="en-US" smtClean="0"/>
              <a:pPr/>
              <a:t>124</a:t>
            </a:fld>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Under performance</a:t>
            </a:r>
            <a:r>
              <a:rPr lang="en-CA" baseline="0" dirty="0" smtClean="0"/>
              <a:t> in latter half of the year</a:t>
            </a:r>
            <a:endParaRPr lang="en-CA" dirty="0"/>
          </a:p>
        </p:txBody>
      </p:sp>
      <p:sp>
        <p:nvSpPr>
          <p:cNvPr id="4" name="Slide Number Placeholder 3"/>
          <p:cNvSpPr>
            <a:spLocks noGrp="1"/>
          </p:cNvSpPr>
          <p:nvPr>
            <p:ph type="sldNum" sz="quarter" idx="10"/>
          </p:nvPr>
        </p:nvSpPr>
        <p:spPr/>
        <p:txBody>
          <a:bodyPr/>
          <a:lstStyle/>
          <a:p>
            <a:fld id="{7E542604-CC7E-4391-96DB-72EAC9420DC8}" type="slidenum">
              <a:rPr lang="zh-CN" altLang="en-US" smtClean="0"/>
              <a:pPr/>
              <a:t>125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a:p>
        </p:txBody>
      </p:sp>
      <p:sp>
        <p:nvSpPr>
          <p:cNvPr id="4" name="Slide Number Placeholder 3"/>
          <p:cNvSpPr>
            <a:spLocks noGrp="1"/>
          </p:cNvSpPr>
          <p:nvPr>
            <p:ph type="sldNum" sz="quarter" idx="10"/>
          </p:nvPr>
        </p:nvSpPr>
        <p:spPr/>
        <p:txBody>
          <a:bodyPr/>
          <a:lstStyle/>
          <a:p>
            <a:fld id="{7E542604-CC7E-4391-96DB-72EAC9420DC8}" type="slidenum">
              <a:rPr lang="zh-CN" altLang="en-US" smtClean="0"/>
              <a:pPr/>
              <a:t>11</a:t>
            </a:fld>
            <a:endParaRPr lang="zh-CN" altLang="en-US"/>
          </a:p>
        </p:txBody>
      </p:sp>
    </p:spTree>
    <p:extLst>
      <p:ext uri="{BB962C8B-B14F-4D97-AF65-F5344CB8AC3E}">
        <p14:creationId xmlns:p14="http://schemas.microsoft.com/office/powerpoint/2010/main" xmlns="" val="37773071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Underperformance with collates</a:t>
            </a:r>
            <a:r>
              <a:rPr lang="en-CA" baseline="0" dirty="0" smtClean="0"/>
              <a:t> with </a:t>
            </a:r>
            <a:r>
              <a:rPr lang="en-CA" baseline="0" dirty="0" err="1" smtClean="0"/>
              <a:t>moveing</a:t>
            </a:r>
            <a:r>
              <a:rPr lang="en-CA" baseline="0" dirty="0" smtClean="0"/>
              <a:t> averages poor performance when stocks are in a trading range rather then a trading trend </a:t>
            </a:r>
            <a:endParaRPr lang="en-CA" dirty="0"/>
          </a:p>
        </p:txBody>
      </p:sp>
      <p:sp>
        <p:nvSpPr>
          <p:cNvPr id="4" name="Slide Number Placeholder 3"/>
          <p:cNvSpPr>
            <a:spLocks noGrp="1"/>
          </p:cNvSpPr>
          <p:nvPr>
            <p:ph type="sldNum" sz="quarter" idx="10"/>
          </p:nvPr>
        </p:nvSpPr>
        <p:spPr/>
        <p:txBody>
          <a:bodyPr/>
          <a:lstStyle/>
          <a:p>
            <a:fld id="{7E542604-CC7E-4391-96DB-72EAC9420DC8}" type="slidenum">
              <a:rPr lang="zh-CN" altLang="en-US" smtClean="0"/>
              <a:pPr/>
              <a:t>129</a:t>
            </a:fld>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Pure play and only significant asset is </a:t>
            </a:r>
            <a:r>
              <a:rPr lang="en-CA" dirty="0" err="1" smtClean="0"/>
              <a:t>syncrude</a:t>
            </a:r>
            <a:r>
              <a:rPr lang="en-CA" dirty="0" smtClean="0"/>
              <a:t> ownership </a:t>
            </a:r>
          </a:p>
          <a:p>
            <a:endParaRPr lang="en-CA" dirty="0" smtClean="0"/>
          </a:p>
          <a:p>
            <a:r>
              <a:rPr lang="en-CA" dirty="0" smtClean="0"/>
              <a:t>Gradually increase </a:t>
            </a:r>
            <a:r>
              <a:rPr lang="en-CA" dirty="0" err="1" smtClean="0"/>
              <a:t>syncrude</a:t>
            </a:r>
            <a:r>
              <a:rPr lang="en-CA" dirty="0" smtClean="0"/>
              <a:t> ownership from 11.74% to</a:t>
            </a:r>
            <a:r>
              <a:rPr lang="en-CA" baseline="0" dirty="0" smtClean="0"/>
              <a:t> current ownership of 36.74%</a:t>
            </a:r>
            <a:endParaRPr lang="en-CA" dirty="0"/>
          </a:p>
        </p:txBody>
      </p:sp>
      <p:sp>
        <p:nvSpPr>
          <p:cNvPr id="4" name="Slide Number Placeholder 3"/>
          <p:cNvSpPr>
            <a:spLocks noGrp="1"/>
          </p:cNvSpPr>
          <p:nvPr>
            <p:ph type="sldNum" sz="quarter" idx="10"/>
          </p:nvPr>
        </p:nvSpPr>
        <p:spPr/>
        <p:txBody>
          <a:bodyPr/>
          <a:lstStyle/>
          <a:p>
            <a:fld id="{7E542604-CC7E-4391-96DB-72EAC9420DC8}" type="slidenum">
              <a:rPr lang="zh-CN" altLang="en-US" smtClean="0"/>
              <a:pPr/>
              <a:t>130</a:t>
            </a:fld>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kern="1200" baseline="0" dirty="0" err="1" smtClean="0">
                <a:solidFill>
                  <a:schemeClr val="tx1"/>
                </a:solidFill>
                <a:latin typeface="+mn-lt"/>
                <a:ea typeface="+mn-ea"/>
                <a:cs typeface="+mn-cs"/>
              </a:rPr>
              <a:t>Syncrude</a:t>
            </a:r>
            <a:r>
              <a:rPr lang="en-CA" sz="1200" kern="1200" baseline="0" dirty="0" smtClean="0">
                <a:solidFill>
                  <a:schemeClr val="tx1"/>
                </a:solidFill>
                <a:latin typeface="+mn-lt"/>
                <a:ea typeface="+mn-ea"/>
                <a:cs typeface="+mn-cs"/>
              </a:rPr>
              <a:t> Canada and Imperial Oil Resources entered into the MSA in late 2006. The agreement is directed at improving operational performance by enabling </a:t>
            </a:r>
            <a:r>
              <a:rPr lang="en-CA" sz="1200" kern="1200" baseline="0" dirty="0" err="1" smtClean="0">
                <a:solidFill>
                  <a:schemeClr val="tx1"/>
                </a:solidFill>
                <a:latin typeface="+mn-lt"/>
                <a:ea typeface="+mn-ea"/>
                <a:cs typeface="+mn-cs"/>
              </a:rPr>
              <a:t>Syncrude</a:t>
            </a:r>
            <a:r>
              <a:rPr lang="en-CA" sz="1200" kern="1200" baseline="0" dirty="0" smtClean="0">
                <a:solidFill>
                  <a:schemeClr val="tx1"/>
                </a:solidFill>
                <a:latin typeface="+mn-lt"/>
                <a:ea typeface="+mn-ea"/>
                <a:cs typeface="+mn-cs"/>
              </a:rPr>
              <a:t> to access Imperial Oil/ExxonMobil’s global best practices, systems and senior management expertise. The MSA also provides ExxonMobil’s project management support for </a:t>
            </a:r>
            <a:r>
              <a:rPr lang="en-CA" sz="1200" kern="1200" baseline="0" dirty="0" err="1" smtClean="0">
                <a:solidFill>
                  <a:schemeClr val="tx1"/>
                </a:solidFill>
                <a:latin typeface="+mn-lt"/>
                <a:ea typeface="+mn-ea"/>
                <a:cs typeface="+mn-cs"/>
              </a:rPr>
              <a:t>Syncrude’s</a:t>
            </a:r>
            <a:r>
              <a:rPr lang="en-CA" sz="1200" kern="1200" baseline="0" dirty="0" smtClean="0">
                <a:solidFill>
                  <a:schemeClr val="tx1"/>
                </a:solidFill>
                <a:latin typeface="+mn-lt"/>
                <a:ea typeface="+mn-ea"/>
                <a:cs typeface="+mn-cs"/>
              </a:rPr>
              <a:t> large capital projects, including expansions. The initial term of the agreement is 10 years with 5-year renewal provisions; Imperial Oil Resources receives service fees, and potential fee incentives if certain performance targets are met. </a:t>
            </a:r>
            <a:endParaRPr lang="en-CA" dirty="0"/>
          </a:p>
        </p:txBody>
      </p:sp>
      <p:sp>
        <p:nvSpPr>
          <p:cNvPr id="4" name="Slide Number Placeholder 3"/>
          <p:cNvSpPr>
            <a:spLocks noGrp="1"/>
          </p:cNvSpPr>
          <p:nvPr>
            <p:ph type="sldNum" sz="quarter" idx="10"/>
          </p:nvPr>
        </p:nvSpPr>
        <p:spPr/>
        <p:txBody>
          <a:bodyPr/>
          <a:lstStyle/>
          <a:p>
            <a:fld id="{7E542604-CC7E-4391-96DB-72EAC9420DC8}" type="slidenum">
              <a:rPr lang="zh-CN" altLang="en-US" smtClean="0"/>
              <a:pPr/>
              <a:t>131</a:t>
            </a:fld>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7E542604-CC7E-4391-96DB-72EAC9420DC8}" type="slidenum">
              <a:rPr lang="zh-CN" altLang="en-US" smtClean="0"/>
              <a:pPr/>
              <a:t>132</a:t>
            </a:fld>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kern="1200" baseline="0" dirty="0" smtClean="0">
                <a:solidFill>
                  <a:schemeClr val="tx1"/>
                </a:solidFill>
                <a:latin typeface="+mn-lt"/>
                <a:ea typeface="+mn-ea"/>
                <a:cs typeface="+mn-cs"/>
              </a:rPr>
              <a:t>Based on the current annual production outlook for 2011 of 110 million barrels, or 40 million barrels net to Canadian Oil Sands, </a:t>
            </a:r>
            <a:r>
              <a:rPr lang="en-CA" sz="1200" kern="1200" baseline="0" dirty="0" err="1" smtClean="0">
                <a:solidFill>
                  <a:schemeClr val="tx1"/>
                </a:solidFill>
                <a:latin typeface="+mn-lt"/>
                <a:ea typeface="+mn-ea"/>
                <a:cs typeface="+mn-cs"/>
              </a:rPr>
              <a:t>Syncrude’s</a:t>
            </a:r>
            <a:r>
              <a:rPr lang="en-CA" sz="1200" kern="1200" baseline="0" dirty="0" smtClean="0">
                <a:solidFill>
                  <a:schemeClr val="tx1"/>
                </a:solidFill>
                <a:latin typeface="+mn-lt"/>
                <a:ea typeface="+mn-ea"/>
                <a:cs typeface="+mn-cs"/>
              </a:rPr>
              <a:t> estimated proved plus probable reserve life is approximately 44 years. </a:t>
            </a:r>
          </a:p>
        </p:txBody>
      </p:sp>
      <p:sp>
        <p:nvSpPr>
          <p:cNvPr id="4" name="Slide Number Placeholder 3"/>
          <p:cNvSpPr>
            <a:spLocks noGrp="1"/>
          </p:cNvSpPr>
          <p:nvPr>
            <p:ph type="sldNum" sz="quarter" idx="10"/>
          </p:nvPr>
        </p:nvSpPr>
        <p:spPr/>
        <p:txBody>
          <a:bodyPr/>
          <a:lstStyle/>
          <a:p>
            <a:fld id="{7E542604-CC7E-4391-96DB-72EAC9420DC8}" type="slidenum">
              <a:rPr lang="zh-CN" altLang="en-US" smtClean="0"/>
              <a:pPr/>
              <a:t>136</a:t>
            </a:fld>
            <a:endParaRPr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baseline="0" dirty="0" smtClean="0">
                <a:solidFill>
                  <a:schemeClr val="tx1"/>
                </a:solidFill>
                <a:latin typeface="+mn-lt"/>
                <a:ea typeface="+mn-ea"/>
                <a:cs typeface="+mn-cs"/>
              </a:rPr>
              <a:t>second highest production year on record </a:t>
            </a:r>
          </a:p>
          <a:p>
            <a:endParaRPr lang="en-CA" dirty="0"/>
          </a:p>
        </p:txBody>
      </p:sp>
      <p:sp>
        <p:nvSpPr>
          <p:cNvPr id="4" name="Slide Number Placeholder 3"/>
          <p:cNvSpPr>
            <a:spLocks noGrp="1"/>
          </p:cNvSpPr>
          <p:nvPr>
            <p:ph type="sldNum" sz="quarter" idx="10"/>
          </p:nvPr>
        </p:nvSpPr>
        <p:spPr/>
        <p:txBody>
          <a:bodyPr/>
          <a:lstStyle/>
          <a:p>
            <a:fld id="{7E542604-CC7E-4391-96DB-72EAC9420DC8}" type="slidenum">
              <a:rPr lang="zh-CN" altLang="en-US" smtClean="0"/>
              <a:pPr/>
              <a:t>138</a:t>
            </a:fld>
            <a:endParaRPr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kern="1200" baseline="0" dirty="0" smtClean="0">
                <a:solidFill>
                  <a:schemeClr val="tx1"/>
                </a:solidFill>
                <a:latin typeface="+mn-lt"/>
                <a:ea typeface="+mn-ea"/>
                <a:cs typeface="+mn-cs"/>
              </a:rPr>
              <a:t>50 per cent or 200,000 barrels per day later this decade </a:t>
            </a:r>
            <a:endParaRPr lang="en-CA" dirty="0"/>
          </a:p>
        </p:txBody>
      </p:sp>
      <p:sp>
        <p:nvSpPr>
          <p:cNvPr id="4" name="Slide Number Placeholder 3"/>
          <p:cNvSpPr>
            <a:spLocks noGrp="1"/>
          </p:cNvSpPr>
          <p:nvPr>
            <p:ph type="sldNum" sz="quarter" idx="10"/>
          </p:nvPr>
        </p:nvSpPr>
        <p:spPr/>
        <p:txBody>
          <a:bodyPr/>
          <a:lstStyle/>
          <a:p>
            <a:fld id="{7E542604-CC7E-4391-96DB-72EAC9420DC8}" type="slidenum">
              <a:rPr lang="zh-CN" altLang="en-US" smtClean="0"/>
              <a:pPr/>
              <a:t>139</a:t>
            </a:fld>
            <a:endParaRPr lang="zh-CN"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7E542604-CC7E-4391-96DB-72EAC9420DC8}" type="slidenum">
              <a:rPr lang="zh-CN" altLang="en-US" smtClean="0"/>
              <a:pPr/>
              <a:t>145</a:t>
            </a:fld>
            <a:endParaRPr lang="zh-CN"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baseline="0" dirty="0" smtClean="0">
                <a:solidFill>
                  <a:schemeClr val="tx1"/>
                </a:solidFill>
                <a:latin typeface="+mn-lt"/>
                <a:ea typeface="+mn-ea"/>
                <a:cs typeface="+mn-cs"/>
              </a:rPr>
              <a:t>FX gains and losses are primarily the result of changes in the Canadian dollar value of our U.S. dollar denominated long-term debt caused by fluctuations in U.S. and Canadian dollar exchange rates. </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baseline="0" dirty="0" smtClean="0">
                <a:solidFill>
                  <a:schemeClr val="tx1"/>
                </a:solidFill>
                <a:latin typeface="+mn-lt"/>
                <a:ea typeface="+mn-ea"/>
                <a:cs typeface="+mn-cs"/>
              </a:rPr>
              <a:t>The FX gains on long-term debt in 2010 were the result of a strengthening in the value of the Canadian dollar relative to the U.S. dollar from $0.96 U.S./</a:t>
            </a:r>
            <a:r>
              <a:rPr lang="en-CA" sz="1200" kern="1200" baseline="0" dirty="0" err="1" smtClean="0">
                <a:solidFill>
                  <a:schemeClr val="tx1"/>
                </a:solidFill>
                <a:latin typeface="+mn-lt"/>
                <a:ea typeface="+mn-ea"/>
                <a:cs typeface="+mn-cs"/>
              </a:rPr>
              <a:t>Cdn</a:t>
            </a:r>
            <a:r>
              <a:rPr lang="en-CA" sz="1200" kern="1200" baseline="0" dirty="0" smtClean="0">
                <a:solidFill>
                  <a:schemeClr val="tx1"/>
                </a:solidFill>
                <a:latin typeface="+mn-lt"/>
                <a:ea typeface="+mn-ea"/>
                <a:cs typeface="+mn-cs"/>
              </a:rPr>
              <a:t> at December 31, 2009 to $1.01 U.S./</a:t>
            </a:r>
            <a:r>
              <a:rPr lang="en-CA" sz="1200" kern="1200" baseline="0" dirty="0" err="1" smtClean="0">
                <a:solidFill>
                  <a:schemeClr val="tx1"/>
                </a:solidFill>
                <a:latin typeface="+mn-lt"/>
                <a:ea typeface="+mn-ea"/>
                <a:cs typeface="+mn-cs"/>
              </a:rPr>
              <a:t>Cdn</a:t>
            </a:r>
            <a:r>
              <a:rPr lang="en-CA" sz="1200" kern="1200" baseline="0" dirty="0" smtClean="0">
                <a:solidFill>
                  <a:schemeClr val="tx1"/>
                </a:solidFill>
                <a:latin typeface="+mn-lt"/>
                <a:ea typeface="+mn-ea"/>
                <a:cs typeface="+mn-cs"/>
              </a:rPr>
              <a:t> at December 31, 2010. </a:t>
            </a: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baseline="0" dirty="0" smtClean="0">
                <a:solidFill>
                  <a:schemeClr val="tx1"/>
                </a:solidFill>
                <a:latin typeface="+mn-lt"/>
                <a:ea typeface="+mn-ea"/>
                <a:cs typeface="+mn-cs"/>
              </a:rPr>
              <a:t>The Corporation did not have any foreign currency hedges in place at December 31, 2010, and as at February 23, 2011, we do not intend to enter into any new currency hedge positions. The Corporation may, however, hedge foreign currency exchange rates in the future, depending on the business environment and growth opportunities. </a:t>
            </a: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baseline="0" dirty="0" smtClean="0">
              <a:solidFill>
                <a:schemeClr val="tx1"/>
              </a:solidFill>
              <a:latin typeface="+mn-lt"/>
              <a:ea typeface="+mn-ea"/>
              <a:cs typeface="+mn-cs"/>
            </a:endParaRPr>
          </a:p>
          <a:p>
            <a:endParaRPr lang="en-CA"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baseline="0" dirty="0" smtClean="0">
                <a:solidFill>
                  <a:schemeClr val="tx1"/>
                </a:solidFill>
                <a:latin typeface="+mn-lt"/>
                <a:ea typeface="+mn-ea"/>
                <a:cs typeface="+mn-cs"/>
              </a:rPr>
              <a:t>Canadian Oil Sands prefers to remain un-hedged on crude oil prices; however, during periods of significant capital spending and financing requirements, management has in the past, and may again, hedge prices and exchange rates to reduce revenue and cash flow volatility to the Corporation. Canadian Oil Sands did not have any crude oil price hedges in place for 2010 or 2009. Instead, a strong balance sheet was used to mitigate the risk around crude oil price </a:t>
            </a:r>
            <a:r>
              <a:rPr lang="en-CA" sz="1200" kern="1200" baseline="0" dirty="0" err="1" smtClean="0">
                <a:solidFill>
                  <a:schemeClr val="tx1"/>
                </a:solidFill>
                <a:latin typeface="+mn-lt"/>
                <a:ea typeface="+mn-ea"/>
                <a:cs typeface="+mn-cs"/>
              </a:rPr>
              <a:t>movements.As</a:t>
            </a:r>
            <a:r>
              <a:rPr lang="en-CA" sz="1200" kern="1200" baseline="0" dirty="0" smtClean="0">
                <a:solidFill>
                  <a:schemeClr val="tx1"/>
                </a:solidFill>
                <a:latin typeface="+mn-lt"/>
                <a:ea typeface="+mn-ea"/>
                <a:cs typeface="+mn-cs"/>
              </a:rPr>
              <a:t> at February 23, 2011, and based on current expectations, the Corporation remains un-hedged on its crude oil price exposure. </a:t>
            </a:r>
          </a:p>
          <a:p>
            <a:endParaRPr lang="en-CA" dirty="0"/>
          </a:p>
        </p:txBody>
      </p:sp>
      <p:sp>
        <p:nvSpPr>
          <p:cNvPr id="4" name="Slide Number Placeholder 3"/>
          <p:cNvSpPr>
            <a:spLocks noGrp="1"/>
          </p:cNvSpPr>
          <p:nvPr>
            <p:ph type="sldNum" sz="quarter" idx="10"/>
          </p:nvPr>
        </p:nvSpPr>
        <p:spPr/>
        <p:txBody>
          <a:bodyPr/>
          <a:lstStyle/>
          <a:p>
            <a:fld id="{7E542604-CC7E-4391-96DB-72EAC9420DC8}" type="slidenum">
              <a:rPr lang="zh-CN" altLang="en-US" smtClean="0"/>
              <a:pPr/>
              <a:t>146</a:t>
            </a:fld>
            <a:endParaRPr lang="zh-CN"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baseline="0" dirty="0" smtClean="0">
                <a:solidFill>
                  <a:schemeClr val="tx1"/>
                </a:solidFill>
                <a:latin typeface="+mn-lt"/>
                <a:ea typeface="+mn-ea"/>
                <a:cs typeface="+mn-cs"/>
              </a:rPr>
              <a:t>In 2010, cash from operating activities exceeded </a:t>
            </a:r>
            <a:r>
              <a:rPr lang="en-CA" sz="1200" kern="1200" baseline="0" dirty="0" err="1" smtClean="0">
                <a:solidFill>
                  <a:schemeClr val="tx1"/>
                </a:solidFill>
                <a:latin typeface="+mn-lt"/>
                <a:ea typeface="+mn-ea"/>
                <a:cs typeface="+mn-cs"/>
              </a:rPr>
              <a:t>Unitholder</a:t>
            </a:r>
            <a:r>
              <a:rPr lang="en-CA" sz="1200" kern="1200" baseline="0" dirty="0" smtClean="0">
                <a:solidFill>
                  <a:schemeClr val="tx1"/>
                </a:solidFill>
                <a:latin typeface="+mn-lt"/>
                <a:ea typeface="+mn-ea"/>
                <a:cs typeface="+mn-cs"/>
              </a:rPr>
              <a:t> distributions by $323 million. Cash from operating activities, along with opening cash balances and </a:t>
            </a:r>
            <a:r>
              <a:rPr lang="en-CA" sz="1200" kern="1200" baseline="0" dirty="0" err="1" smtClean="0">
                <a:solidFill>
                  <a:schemeClr val="tx1"/>
                </a:solidFill>
                <a:latin typeface="+mn-lt"/>
                <a:ea typeface="+mn-ea"/>
                <a:cs typeface="+mn-cs"/>
              </a:rPr>
              <a:t>drawdowns</a:t>
            </a:r>
            <a:r>
              <a:rPr lang="en-CA" sz="1200" kern="1200" baseline="0" dirty="0" smtClean="0">
                <a:solidFill>
                  <a:schemeClr val="tx1"/>
                </a:solidFill>
                <a:latin typeface="+mn-lt"/>
                <a:ea typeface="+mn-ea"/>
                <a:cs typeface="+mn-cs"/>
              </a:rPr>
              <a:t> on the operating credit facility were sufficient to fund the Corporation’s capital expenditures, contributions to the reclamation trust fund, and </a:t>
            </a:r>
            <a:r>
              <a:rPr lang="en-CA" sz="1200" kern="1200" baseline="0" dirty="0" err="1" smtClean="0">
                <a:solidFill>
                  <a:schemeClr val="tx1"/>
                </a:solidFill>
                <a:latin typeface="+mn-lt"/>
                <a:ea typeface="+mn-ea"/>
                <a:cs typeface="+mn-cs"/>
              </a:rPr>
              <a:t>Unitholder</a:t>
            </a:r>
            <a:r>
              <a:rPr lang="en-CA" sz="1200" kern="1200" baseline="0" dirty="0" smtClean="0">
                <a:solidFill>
                  <a:schemeClr val="tx1"/>
                </a:solidFill>
                <a:latin typeface="+mn-lt"/>
                <a:ea typeface="+mn-ea"/>
                <a:cs typeface="+mn-cs"/>
              </a:rPr>
              <a:t> distributions. </a:t>
            </a:r>
          </a:p>
          <a:p>
            <a:endParaRPr lang="en-CA"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baseline="0" dirty="0" err="1" smtClean="0">
                <a:solidFill>
                  <a:schemeClr val="tx1"/>
                </a:solidFill>
                <a:latin typeface="+mn-lt"/>
                <a:ea typeface="+mn-ea"/>
                <a:cs typeface="+mn-cs"/>
              </a:rPr>
              <a:t>Unitholder</a:t>
            </a:r>
            <a:r>
              <a:rPr lang="en-CA" sz="1200" kern="1200" baseline="0" dirty="0" smtClean="0">
                <a:solidFill>
                  <a:schemeClr val="tx1"/>
                </a:solidFill>
                <a:latin typeface="+mn-lt"/>
                <a:ea typeface="+mn-ea"/>
                <a:cs typeface="+mn-cs"/>
              </a:rPr>
              <a:t> distributions in 2010 exceeded net income by $10 million, reflecting the impact of non-cash expenses included in the calculation of net income such as depreciation, depletion and accretion. These non-cash items do not affect the Corporation’s cash from operating activities or ability to pay dividends over the near term. </a:t>
            </a:r>
          </a:p>
          <a:p>
            <a:endParaRPr lang="en-CA"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baseline="0" dirty="0" smtClean="0">
                <a:solidFill>
                  <a:schemeClr val="tx1"/>
                </a:solidFill>
                <a:latin typeface="+mn-lt"/>
                <a:ea typeface="+mn-ea"/>
                <a:cs typeface="+mn-cs"/>
              </a:rPr>
              <a:t>On January 27, 2011, the Corporation declared a quarterly dividend of $0.20 per Share in respect of the first quarter of 2011 for a total distribution of approximately $97 million. The dividend will be paid on February 28, 2011 to Shareholders of record on February 22, 2011. </a:t>
            </a:r>
          </a:p>
          <a:p>
            <a:endParaRPr lang="en-CA" dirty="0"/>
          </a:p>
        </p:txBody>
      </p:sp>
      <p:sp>
        <p:nvSpPr>
          <p:cNvPr id="4" name="Slide Number Placeholder 3"/>
          <p:cNvSpPr>
            <a:spLocks noGrp="1"/>
          </p:cNvSpPr>
          <p:nvPr>
            <p:ph type="sldNum" sz="quarter" idx="10"/>
          </p:nvPr>
        </p:nvSpPr>
        <p:spPr/>
        <p:txBody>
          <a:bodyPr/>
          <a:lstStyle/>
          <a:p>
            <a:fld id="{7E542604-CC7E-4391-96DB-72EAC9420DC8}" type="slidenum">
              <a:rPr lang="zh-CN" altLang="en-US" smtClean="0"/>
              <a:pPr/>
              <a:t>147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ltLang="zh-CN" dirty="0" smtClean="0"/>
              <a:t>Gasoline is refined from oil, the</a:t>
            </a:r>
          </a:p>
          <a:p>
            <a:pPr marL="0" indent="0">
              <a:buNone/>
            </a:pPr>
            <a:r>
              <a:rPr lang="en-CA" altLang="zh-CN" dirty="0" smtClean="0"/>
              <a:t>price you pay at the pump generally follows</a:t>
            </a:r>
          </a:p>
          <a:p>
            <a:r>
              <a:rPr lang="en-CA" altLang="zh-CN" dirty="0" smtClean="0"/>
              <a:t>the ups and downs of the oil markets.</a:t>
            </a:r>
          </a:p>
          <a:p>
            <a:r>
              <a:rPr lang="en-CA" altLang="zh-CN" sz="1200" b="1" i="0" u="none" strike="noStrike" kern="1200" baseline="0" dirty="0" smtClean="0">
                <a:solidFill>
                  <a:schemeClr val="tx1"/>
                </a:solidFill>
                <a:latin typeface="+mn-lt"/>
                <a:ea typeface="+mn-ea"/>
                <a:cs typeface="+mn-cs"/>
              </a:rPr>
              <a:t>What is OPEC?</a:t>
            </a:r>
          </a:p>
          <a:p>
            <a:r>
              <a:rPr lang="en-CA" altLang="zh-CN" sz="1200" b="0" i="0" u="none" strike="noStrike" kern="1200" baseline="0" dirty="0" smtClean="0">
                <a:solidFill>
                  <a:schemeClr val="tx1"/>
                </a:solidFill>
                <a:latin typeface="+mn-lt"/>
                <a:ea typeface="+mn-ea"/>
                <a:cs typeface="+mn-cs"/>
              </a:rPr>
              <a:t>The Organization of the Petroleum Exporting</a:t>
            </a:r>
          </a:p>
          <a:p>
            <a:r>
              <a:rPr lang="en-CA" altLang="zh-CN" sz="1200" b="0" i="0" u="none" strike="noStrike" kern="1200" baseline="0" dirty="0" smtClean="0">
                <a:solidFill>
                  <a:schemeClr val="tx1"/>
                </a:solidFill>
                <a:latin typeface="+mn-lt"/>
                <a:ea typeface="+mn-ea"/>
                <a:cs typeface="+mn-cs"/>
              </a:rPr>
              <a:t>Countries (OPEC) is a </a:t>
            </a:r>
            <a:r>
              <a:rPr lang="en-CA" altLang="zh-CN" sz="1200" b="0" i="0" u="none" strike="noStrike" kern="1200" baseline="0" dirty="0" err="1" smtClean="0">
                <a:solidFill>
                  <a:schemeClr val="tx1"/>
                </a:solidFill>
                <a:latin typeface="+mn-lt"/>
                <a:ea typeface="+mn-ea"/>
                <a:cs typeface="+mn-cs"/>
              </a:rPr>
              <a:t>permanent,intergovernmental</a:t>
            </a:r>
            <a:r>
              <a:rPr lang="en-CA" altLang="zh-CN" sz="1200" b="0" i="0" u="none" strike="noStrike" kern="1200" baseline="0" dirty="0" smtClean="0">
                <a:solidFill>
                  <a:schemeClr val="tx1"/>
                </a:solidFill>
                <a:latin typeface="+mn-lt"/>
                <a:ea typeface="+mn-ea"/>
                <a:cs typeface="+mn-cs"/>
              </a:rPr>
              <a:t> Organization, representing</a:t>
            </a:r>
          </a:p>
          <a:p>
            <a:r>
              <a:rPr lang="en-CA" altLang="zh-CN" sz="1200" b="0" i="0" u="none" strike="noStrike" kern="1200" baseline="0" dirty="0" smtClean="0">
                <a:solidFill>
                  <a:schemeClr val="tx1"/>
                </a:solidFill>
                <a:latin typeface="+mn-lt"/>
                <a:ea typeface="+mn-ea"/>
                <a:cs typeface="+mn-cs"/>
              </a:rPr>
              <a:t>12 countries: Algeria, Angola, Ecuador,</a:t>
            </a:r>
          </a:p>
          <a:p>
            <a:r>
              <a:rPr lang="en-CA" altLang="zh-CN" sz="1200" b="0" i="0" u="none" strike="noStrike" kern="1200" baseline="0" dirty="0" smtClean="0">
                <a:solidFill>
                  <a:schemeClr val="tx1"/>
                </a:solidFill>
                <a:latin typeface="+mn-lt"/>
                <a:ea typeface="+mn-ea"/>
                <a:cs typeface="+mn-cs"/>
              </a:rPr>
              <a:t>Islamic Republic of Iran, Iraq, Kuwait,</a:t>
            </a:r>
          </a:p>
          <a:p>
            <a:r>
              <a:rPr lang="en-CA" altLang="zh-CN" sz="1200" b="0" i="0" u="none" strike="noStrike" kern="1200" baseline="0" dirty="0" smtClean="0">
                <a:solidFill>
                  <a:schemeClr val="tx1"/>
                </a:solidFill>
                <a:latin typeface="+mn-lt"/>
                <a:ea typeface="+mn-ea"/>
                <a:cs typeface="+mn-cs"/>
              </a:rPr>
              <a:t>Socialist People’s Libyan Arab Jamahiriya,</a:t>
            </a:r>
          </a:p>
          <a:p>
            <a:r>
              <a:rPr lang="en-CA" altLang="zh-CN" sz="1200" b="0" i="0" u="none" strike="noStrike" kern="1200" baseline="0" dirty="0" smtClean="0">
                <a:solidFill>
                  <a:schemeClr val="tx1"/>
                </a:solidFill>
                <a:latin typeface="+mn-lt"/>
                <a:ea typeface="+mn-ea"/>
                <a:cs typeface="+mn-cs"/>
              </a:rPr>
              <a:t>Nigeria, Qatar, </a:t>
            </a:r>
            <a:r>
              <a:rPr lang="en-CA" altLang="zh-CN" sz="1200" b="1" i="0" u="none" strike="noStrike" kern="1200" baseline="0" dirty="0" smtClean="0">
                <a:solidFill>
                  <a:schemeClr val="tx1"/>
                </a:solidFill>
                <a:latin typeface="+mn-lt"/>
                <a:ea typeface="+mn-ea"/>
                <a:cs typeface="+mn-cs"/>
              </a:rPr>
              <a:t>Saudi Arabia</a:t>
            </a:r>
            <a:r>
              <a:rPr lang="en-CA" altLang="zh-CN" sz="1200" b="0" i="0" u="none" strike="noStrike" kern="1200" baseline="0" dirty="0" smtClean="0">
                <a:solidFill>
                  <a:schemeClr val="tx1"/>
                </a:solidFill>
                <a:latin typeface="+mn-lt"/>
                <a:ea typeface="+mn-ea"/>
                <a:cs typeface="+mn-cs"/>
              </a:rPr>
              <a:t>, United Arab</a:t>
            </a:r>
          </a:p>
          <a:p>
            <a:r>
              <a:rPr lang="en-CA" altLang="zh-CN" sz="1200" b="0" i="0" u="none" strike="noStrike" kern="1200" baseline="0" dirty="0" smtClean="0">
                <a:solidFill>
                  <a:schemeClr val="tx1"/>
                </a:solidFill>
                <a:latin typeface="+mn-lt"/>
                <a:ea typeface="+mn-ea"/>
                <a:cs typeface="+mn-cs"/>
              </a:rPr>
              <a:t>Emirates and </a:t>
            </a:r>
            <a:r>
              <a:rPr lang="en-CA" altLang="zh-CN" sz="1200" b="1" i="0" u="none" strike="noStrike" kern="1200" baseline="0" dirty="0" smtClean="0">
                <a:solidFill>
                  <a:schemeClr val="tx1"/>
                </a:solidFill>
                <a:latin typeface="+mn-lt"/>
                <a:ea typeface="+mn-ea"/>
                <a:cs typeface="+mn-cs"/>
              </a:rPr>
              <a:t>Venezuela</a:t>
            </a:r>
            <a:r>
              <a:rPr lang="en-CA" altLang="zh-CN" sz="1200" b="0" i="0" u="none" strike="noStrike" kern="1200" baseline="0" dirty="0" smtClean="0">
                <a:solidFill>
                  <a:schemeClr val="tx1"/>
                </a:solidFill>
                <a:latin typeface="+mn-lt"/>
                <a:ea typeface="+mn-ea"/>
                <a:cs typeface="+mn-cs"/>
              </a:rPr>
              <a:t>. The Organization</a:t>
            </a:r>
          </a:p>
          <a:p>
            <a:r>
              <a:rPr lang="en-CA" altLang="zh-CN" sz="1200" b="0" i="0" u="none" strike="noStrike" kern="1200" baseline="0" dirty="0" smtClean="0">
                <a:solidFill>
                  <a:schemeClr val="tx1"/>
                </a:solidFill>
                <a:latin typeface="+mn-lt"/>
                <a:ea typeface="+mn-ea"/>
                <a:cs typeface="+mn-cs"/>
              </a:rPr>
              <a:t>has its headquarters in Vienna, Austria.</a:t>
            </a:r>
          </a:p>
          <a:p>
            <a:r>
              <a:rPr lang="en-CA" altLang="zh-CN" sz="1200" b="0" i="0" u="none" strike="noStrike" kern="1200" baseline="0" dirty="0" smtClean="0">
                <a:solidFill>
                  <a:schemeClr val="tx1"/>
                </a:solidFill>
                <a:latin typeface="+mn-lt"/>
                <a:ea typeface="+mn-ea"/>
                <a:cs typeface="+mn-cs"/>
              </a:rPr>
              <a:t>Because its members produce over 37% of</a:t>
            </a:r>
          </a:p>
          <a:p>
            <a:r>
              <a:rPr lang="en-CA" altLang="zh-CN" sz="1200" b="0" i="0" u="none" strike="noStrike" kern="1200" baseline="0" dirty="0" smtClean="0">
                <a:solidFill>
                  <a:schemeClr val="tx1"/>
                </a:solidFill>
                <a:latin typeface="+mn-lt"/>
                <a:ea typeface="+mn-ea"/>
                <a:cs typeface="+mn-cs"/>
              </a:rPr>
              <a:t>the world’s crude oil and have more than two</a:t>
            </a:r>
          </a:p>
          <a:p>
            <a:r>
              <a:rPr lang="en-CA" altLang="zh-CN" sz="1200" b="0" i="0" u="none" strike="noStrike" kern="1200" baseline="0" dirty="0" smtClean="0">
                <a:solidFill>
                  <a:schemeClr val="tx1"/>
                </a:solidFill>
                <a:latin typeface="+mn-lt"/>
                <a:ea typeface="+mn-ea"/>
                <a:cs typeface="+mn-cs"/>
              </a:rPr>
              <a:t>-thirds of the world’s estimated crude oil</a:t>
            </a:r>
          </a:p>
          <a:p>
            <a:r>
              <a:rPr lang="en-CA" altLang="zh-CN" sz="1200" b="0" i="0" u="none" strike="noStrike" kern="1200" baseline="0" dirty="0" smtClean="0">
                <a:solidFill>
                  <a:schemeClr val="tx1"/>
                </a:solidFill>
                <a:latin typeface="+mn-lt"/>
                <a:ea typeface="+mn-ea"/>
                <a:cs typeface="+mn-cs"/>
              </a:rPr>
              <a:t>reserves, OPEC has significant influence on</a:t>
            </a:r>
          </a:p>
          <a:p>
            <a:r>
              <a:rPr lang="en-CA" altLang="zh-CN" sz="1200" b="0" i="0" u="none" strike="noStrike" kern="1200" baseline="0" dirty="0" smtClean="0">
                <a:solidFill>
                  <a:schemeClr val="tx1"/>
                </a:solidFill>
                <a:latin typeface="+mn-lt"/>
                <a:ea typeface="+mn-ea"/>
                <a:cs typeface="+mn-cs"/>
              </a:rPr>
              <a:t>world oil prices. OPEC members are also the</a:t>
            </a:r>
          </a:p>
          <a:p>
            <a:r>
              <a:rPr lang="en-CA" altLang="zh-CN" sz="1200" b="0" i="0" u="none" strike="noStrike" kern="1200" baseline="0" dirty="0" smtClean="0">
                <a:solidFill>
                  <a:schemeClr val="tx1"/>
                </a:solidFill>
                <a:latin typeface="+mn-lt"/>
                <a:ea typeface="+mn-ea"/>
                <a:cs typeface="+mn-cs"/>
              </a:rPr>
              <a:t>only countries that have “spare production</a:t>
            </a:r>
          </a:p>
          <a:p>
            <a:r>
              <a:rPr lang="en-CA" altLang="zh-CN" sz="1200" b="0" i="0" u="none" strike="noStrike" kern="1200" baseline="0" dirty="0" smtClean="0">
                <a:solidFill>
                  <a:schemeClr val="tx1"/>
                </a:solidFill>
                <a:latin typeface="+mn-lt"/>
                <a:ea typeface="+mn-ea"/>
                <a:cs typeface="+mn-cs"/>
              </a:rPr>
              <a:t>capacity” and the ability to bring more oil</a:t>
            </a:r>
          </a:p>
          <a:p>
            <a:r>
              <a:rPr lang="en-CA" altLang="zh-CN" sz="1200" b="0" i="0" u="none" strike="noStrike" kern="1200" baseline="0" dirty="0" smtClean="0">
                <a:solidFill>
                  <a:schemeClr val="tx1"/>
                </a:solidFill>
                <a:latin typeface="+mn-lt"/>
                <a:ea typeface="+mn-ea"/>
                <a:cs typeface="+mn-cs"/>
              </a:rPr>
              <a:t>into production relatively quickly.</a:t>
            </a:r>
          </a:p>
          <a:p>
            <a:r>
              <a:rPr lang="en-CA" altLang="zh-CN" sz="1200" b="0" i="0" u="none" strike="noStrike" kern="1200" baseline="0" dirty="0" smtClean="0">
                <a:solidFill>
                  <a:schemeClr val="tx1"/>
                </a:solidFill>
                <a:latin typeface="+mn-lt"/>
                <a:ea typeface="+mn-ea"/>
                <a:cs typeface="+mn-cs"/>
              </a:rPr>
              <a:t>OPEC's objective is to co-ordinate and unify</a:t>
            </a:r>
          </a:p>
          <a:p>
            <a:r>
              <a:rPr lang="en-CA" altLang="zh-CN" sz="1200" b="0" i="0" u="none" strike="noStrike" kern="1200" baseline="0" dirty="0" smtClean="0">
                <a:solidFill>
                  <a:schemeClr val="tx1"/>
                </a:solidFill>
                <a:latin typeface="+mn-lt"/>
                <a:ea typeface="+mn-ea"/>
                <a:cs typeface="+mn-cs"/>
              </a:rPr>
              <a:t>petroleum policies among Member</a:t>
            </a:r>
          </a:p>
          <a:p>
            <a:r>
              <a:rPr lang="en-CA" altLang="zh-CN" sz="1200" b="0" i="0" u="none" strike="noStrike" kern="1200" baseline="0" dirty="0" smtClean="0">
                <a:solidFill>
                  <a:schemeClr val="tx1"/>
                </a:solidFill>
                <a:latin typeface="+mn-lt"/>
                <a:ea typeface="+mn-ea"/>
                <a:cs typeface="+mn-cs"/>
              </a:rPr>
              <a:t>Countries, in order to secure fair and stable</a:t>
            </a:r>
          </a:p>
          <a:p>
            <a:r>
              <a:rPr lang="en-CA" altLang="zh-CN" sz="1200" b="0" i="0" u="none" strike="noStrike" kern="1200" baseline="0" dirty="0" smtClean="0">
                <a:solidFill>
                  <a:schemeClr val="tx1"/>
                </a:solidFill>
                <a:latin typeface="+mn-lt"/>
                <a:ea typeface="+mn-ea"/>
                <a:cs typeface="+mn-cs"/>
              </a:rPr>
              <a:t>prices for petroleum producers; an efficient,</a:t>
            </a:r>
          </a:p>
          <a:p>
            <a:r>
              <a:rPr lang="en-CA" altLang="zh-CN" sz="1200" b="0" i="0" u="none" strike="noStrike" kern="1200" baseline="0" dirty="0" smtClean="0">
                <a:solidFill>
                  <a:schemeClr val="tx1"/>
                </a:solidFill>
                <a:latin typeface="+mn-lt"/>
                <a:ea typeface="+mn-ea"/>
                <a:cs typeface="+mn-cs"/>
              </a:rPr>
              <a:t>economic and regular supply of petroleum to</a:t>
            </a:r>
          </a:p>
          <a:p>
            <a:r>
              <a:rPr lang="en-CA" altLang="zh-CN" sz="1200" b="0" i="0" u="none" strike="noStrike" kern="1200" baseline="0" dirty="0" smtClean="0">
                <a:solidFill>
                  <a:schemeClr val="tx1"/>
                </a:solidFill>
                <a:latin typeface="+mn-lt"/>
                <a:ea typeface="+mn-ea"/>
                <a:cs typeface="+mn-cs"/>
              </a:rPr>
              <a:t>consuming nations; and a fair return on</a:t>
            </a:r>
          </a:p>
          <a:p>
            <a:r>
              <a:rPr lang="en-CA" altLang="zh-CN" sz="1200" b="0" i="0" u="none" strike="noStrike" kern="1200" baseline="0" dirty="0" smtClean="0">
                <a:solidFill>
                  <a:schemeClr val="tx1"/>
                </a:solidFill>
                <a:latin typeface="+mn-lt"/>
                <a:ea typeface="+mn-ea"/>
                <a:cs typeface="+mn-cs"/>
              </a:rPr>
              <a:t>capital to those investing in the industry.</a:t>
            </a:r>
          </a:p>
          <a:p>
            <a:endParaRPr lang="zh-CN" altLang="en-US" dirty="0" smtClean="0"/>
          </a:p>
          <a:p>
            <a:endParaRPr lang="en-CA" altLang="zh-CN" dirty="0"/>
          </a:p>
        </p:txBody>
      </p:sp>
      <p:sp>
        <p:nvSpPr>
          <p:cNvPr id="4" name="Slide Number Placeholder 3"/>
          <p:cNvSpPr>
            <a:spLocks noGrp="1"/>
          </p:cNvSpPr>
          <p:nvPr>
            <p:ph type="sldNum" sz="quarter" idx="10"/>
          </p:nvPr>
        </p:nvSpPr>
        <p:spPr/>
        <p:txBody>
          <a:bodyPr/>
          <a:lstStyle/>
          <a:p>
            <a:fld id="{AC0C6424-9F17-4597-888A-DC2BC097EFDA}" type="slidenum">
              <a:rPr lang="zh-CN" altLang="en-US" smtClean="0"/>
              <a:pPr/>
              <a:t>12</a:t>
            </a:fld>
            <a:endParaRPr lang="zh-CN" altLang="en-US"/>
          </a:p>
        </p:txBody>
      </p:sp>
    </p:spTree>
    <p:extLst>
      <p:ext uri="{BB962C8B-B14F-4D97-AF65-F5344CB8AC3E}">
        <p14:creationId xmlns:p14="http://schemas.microsoft.com/office/powerpoint/2010/main" xmlns="" val="95381383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baseline="0" dirty="0" smtClean="0">
                <a:solidFill>
                  <a:schemeClr val="tx1"/>
                </a:solidFill>
                <a:latin typeface="+mn-lt"/>
                <a:ea typeface="+mn-ea"/>
                <a:cs typeface="+mn-cs"/>
              </a:rPr>
              <a:t>Our 2010 realized selling price averaged $80.53 per barrel, an increase from $69.47 per barrel in 2009, as the price for U.S. dollar WTI oil continued to strengthen through 2010 after reaching lows of U.S. $34 per barrel early in 2009. </a:t>
            </a:r>
          </a:p>
          <a:p>
            <a:endParaRPr lang="en-CA"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baseline="0" dirty="0" smtClean="0">
                <a:solidFill>
                  <a:schemeClr val="tx1"/>
                </a:solidFill>
                <a:latin typeface="+mn-lt"/>
                <a:ea typeface="+mn-ea"/>
                <a:cs typeface="+mn-cs"/>
              </a:rPr>
              <a:t>Partially offsetting these higher oil prices, the Canadian dollar was stronger in 2010, averaging $0.97 U.S./</a:t>
            </a:r>
            <a:r>
              <a:rPr lang="en-CA" sz="1200" kern="1200" baseline="0" dirty="0" err="1" smtClean="0">
                <a:solidFill>
                  <a:schemeClr val="tx1"/>
                </a:solidFill>
                <a:latin typeface="+mn-lt"/>
                <a:ea typeface="+mn-ea"/>
                <a:cs typeface="+mn-cs"/>
              </a:rPr>
              <a:t>Cdn</a:t>
            </a:r>
            <a:r>
              <a:rPr lang="en-CA" sz="1200" kern="1200" baseline="0" dirty="0" smtClean="0">
                <a:solidFill>
                  <a:schemeClr val="tx1"/>
                </a:solidFill>
                <a:latin typeface="+mn-lt"/>
                <a:ea typeface="+mn-ea"/>
                <a:cs typeface="+mn-cs"/>
              </a:rPr>
              <a:t> and closing at $1.01 U.S./</a:t>
            </a:r>
            <a:r>
              <a:rPr lang="en-CA" sz="1200" kern="1200" baseline="0" dirty="0" err="1" smtClean="0">
                <a:solidFill>
                  <a:schemeClr val="tx1"/>
                </a:solidFill>
                <a:latin typeface="+mn-lt"/>
                <a:ea typeface="+mn-ea"/>
                <a:cs typeface="+mn-cs"/>
              </a:rPr>
              <a:t>Cdn</a:t>
            </a:r>
            <a:r>
              <a:rPr lang="en-CA" sz="1200" kern="1200" baseline="0" dirty="0" smtClean="0">
                <a:solidFill>
                  <a:schemeClr val="tx1"/>
                </a:solidFill>
                <a:latin typeface="+mn-lt"/>
                <a:ea typeface="+mn-ea"/>
                <a:cs typeface="+mn-cs"/>
              </a:rPr>
              <a:t> at December 31, 2010 compared with a $0.88 U.S./</a:t>
            </a:r>
            <a:r>
              <a:rPr lang="en-CA" sz="1200" kern="1200" baseline="0" dirty="0" err="1" smtClean="0">
                <a:solidFill>
                  <a:schemeClr val="tx1"/>
                </a:solidFill>
                <a:latin typeface="+mn-lt"/>
                <a:ea typeface="+mn-ea"/>
                <a:cs typeface="+mn-cs"/>
              </a:rPr>
              <a:t>Cdn</a:t>
            </a:r>
            <a:r>
              <a:rPr lang="en-CA" sz="1200" kern="1200" baseline="0" dirty="0" smtClean="0">
                <a:solidFill>
                  <a:schemeClr val="tx1"/>
                </a:solidFill>
                <a:latin typeface="+mn-lt"/>
                <a:ea typeface="+mn-ea"/>
                <a:cs typeface="+mn-cs"/>
              </a:rPr>
              <a:t> average rate in 2009. </a:t>
            </a:r>
          </a:p>
          <a:p>
            <a:endParaRPr lang="en-CA" dirty="0"/>
          </a:p>
        </p:txBody>
      </p:sp>
      <p:sp>
        <p:nvSpPr>
          <p:cNvPr id="4" name="Slide Number Placeholder 3"/>
          <p:cNvSpPr>
            <a:spLocks noGrp="1"/>
          </p:cNvSpPr>
          <p:nvPr>
            <p:ph type="sldNum" sz="quarter" idx="10"/>
          </p:nvPr>
        </p:nvSpPr>
        <p:spPr/>
        <p:txBody>
          <a:bodyPr/>
          <a:lstStyle/>
          <a:p>
            <a:fld id="{7E542604-CC7E-4391-96DB-72EAC9420DC8}" type="slidenum">
              <a:rPr lang="zh-CN" altLang="en-US" smtClean="0"/>
              <a:pPr/>
              <a:t>151</a:t>
            </a:fld>
            <a:endParaRPr lang="zh-CN"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baseline="0" smtClean="0">
                <a:solidFill>
                  <a:schemeClr val="tx1"/>
                </a:solidFill>
                <a:latin typeface="+mn-lt"/>
                <a:ea typeface="+mn-ea"/>
                <a:cs typeface="+mn-cs"/>
              </a:rPr>
              <a:t>Capital expenditures in 2010 rose to $506 million compared with $409 million in 2009, as spending began on large multi-year capital projects to replace or relocate four of Syncrude’s five mining trains and to support Syncrude’s tailings management plans. </a:t>
            </a:r>
          </a:p>
          <a:p>
            <a:endParaRPr lang="en-CA"/>
          </a:p>
        </p:txBody>
      </p:sp>
      <p:sp>
        <p:nvSpPr>
          <p:cNvPr id="4" name="Slide Number Placeholder 3"/>
          <p:cNvSpPr>
            <a:spLocks noGrp="1"/>
          </p:cNvSpPr>
          <p:nvPr>
            <p:ph type="sldNum" sz="quarter" idx="10"/>
          </p:nvPr>
        </p:nvSpPr>
        <p:spPr/>
        <p:txBody>
          <a:bodyPr/>
          <a:lstStyle/>
          <a:p>
            <a:fld id="{7E542604-CC7E-4391-96DB-72EAC9420DC8}" type="slidenum">
              <a:rPr lang="zh-CN" altLang="en-US" smtClean="0"/>
              <a:pPr/>
              <a:t>154</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http://www.eia.gov/countries/index.cfm?view=production</a:t>
            </a:r>
            <a:endParaRPr lang="en-US" dirty="0"/>
          </a:p>
        </p:txBody>
      </p:sp>
      <p:sp>
        <p:nvSpPr>
          <p:cNvPr id="4" name="Slide Number Placeholder 3"/>
          <p:cNvSpPr>
            <a:spLocks noGrp="1"/>
          </p:cNvSpPr>
          <p:nvPr>
            <p:ph type="sldNum" sz="quarter" idx="10"/>
          </p:nvPr>
        </p:nvSpPr>
        <p:spPr/>
        <p:txBody>
          <a:bodyPr/>
          <a:lstStyle/>
          <a:p>
            <a:fld id="{AC0C6424-9F17-4597-888A-DC2BC097EFDA}" type="slidenum">
              <a:rPr lang="zh-CN" altLang="en-US" smtClean="0"/>
              <a:pPr/>
              <a:t>13</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r>
              <a:rPr lang="en-US" altLang="zh-CN" dirty="0" smtClean="0"/>
              <a:t> </a:t>
            </a:r>
            <a:r>
              <a:rPr lang="en-US" altLang="zh-CN" b="1" dirty="0" smtClean="0"/>
              <a:t>Light crude oil</a:t>
            </a:r>
            <a:r>
              <a:rPr lang="en-US" altLang="zh-CN" dirty="0" smtClean="0"/>
              <a:t>: liquid petroleum with a gravity of 28°API or higher</a:t>
            </a:r>
            <a:br>
              <a:rPr lang="en-US" altLang="zh-CN" dirty="0" smtClean="0"/>
            </a:br>
            <a:endParaRPr lang="en-US" altLang="zh-CN" dirty="0" smtClean="0"/>
          </a:p>
          <a:p>
            <a:pPr>
              <a:buFontTx/>
              <a:buChar char="•"/>
            </a:pPr>
            <a:r>
              <a:rPr lang="en-US" altLang="zh-CN" dirty="0" smtClean="0"/>
              <a:t> </a:t>
            </a:r>
            <a:r>
              <a:rPr lang="en-US" altLang="zh-CN" b="1" dirty="0" smtClean="0"/>
              <a:t>Heavy crude oil</a:t>
            </a:r>
            <a:r>
              <a:rPr lang="en-US" altLang="zh-CN" dirty="0" smtClean="0"/>
              <a:t>: liquid petroleum with a gravity below 28°API</a:t>
            </a:r>
            <a:br>
              <a:rPr lang="en-US" altLang="zh-CN" dirty="0" smtClean="0"/>
            </a:br>
            <a:endParaRPr lang="en-US" altLang="zh-CN" dirty="0" smtClean="0"/>
          </a:p>
          <a:p>
            <a:pPr>
              <a:buFontTx/>
              <a:buChar char="•"/>
            </a:pPr>
            <a:r>
              <a:rPr lang="en-US" altLang="zh-CN" dirty="0" smtClean="0"/>
              <a:t> </a:t>
            </a:r>
            <a:r>
              <a:rPr lang="en-US" altLang="zh-CN" b="1" dirty="0" smtClean="0"/>
              <a:t>Bitumen</a:t>
            </a:r>
            <a:r>
              <a:rPr lang="en-US" altLang="zh-CN" dirty="0" smtClean="0"/>
              <a:t>: petroleum in semi-solid or solid form that is found in bituminous sands. It is so heavy (gravity below 12°API) and viscous that it will not flow unless heated or diluted.</a:t>
            </a:r>
            <a:br>
              <a:rPr lang="en-US" altLang="zh-CN" dirty="0" smtClean="0"/>
            </a:br>
            <a:endParaRPr lang="en-US" altLang="zh-CN" dirty="0" smtClean="0"/>
          </a:p>
          <a:p>
            <a:pPr>
              <a:buFontTx/>
              <a:buChar char="•"/>
            </a:pPr>
            <a:r>
              <a:rPr lang="en-US" altLang="zh-CN" dirty="0" smtClean="0"/>
              <a:t> </a:t>
            </a:r>
            <a:r>
              <a:rPr lang="en-US" altLang="zh-CN" b="1" dirty="0" smtClean="0"/>
              <a:t>Synthetic crude oil</a:t>
            </a:r>
            <a:r>
              <a:rPr lang="en-US" altLang="zh-CN" dirty="0" smtClean="0"/>
              <a:t>: a product similar to a high-quality light crude oil. It is made by refining or upgrading heavy oil or bitumen.</a:t>
            </a:r>
            <a:br>
              <a:rPr lang="en-US" altLang="zh-CN" dirty="0" smtClean="0"/>
            </a:br>
            <a:endParaRPr lang="en-US" altLang="zh-CN" dirty="0" smtClean="0"/>
          </a:p>
          <a:p>
            <a:pPr>
              <a:buFontTx/>
              <a:buChar char="•"/>
            </a:pPr>
            <a:r>
              <a:rPr lang="en-US" altLang="zh-CN" dirty="0" smtClean="0"/>
              <a:t> </a:t>
            </a:r>
            <a:r>
              <a:rPr lang="en-US" altLang="zh-CN" b="1" dirty="0" smtClean="0"/>
              <a:t>Condensates</a:t>
            </a:r>
            <a:r>
              <a:rPr lang="en-US" altLang="zh-CN" dirty="0" smtClean="0"/>
              <a:t>: hydrocarbons recovered from a natural gas reservoir. </a:t>
            </a:r>
            <a:br>
              <a:rPr lang="en-US" altLang="zh-CN" dirty="0" smtClean="0"/>
            </a:br>
            <a:endParaRPr lang="en-US" altLang="zh-CN" dirty="0" smtClean="0"/>
          </a:p>
          <a:p>
            <a:pPr>
              <a:buFontTx/>
              <a:buChar char="•"/>
            </a:pPr>
            <a:r>
              <a:rPr lang="en-US" altLang="zh-CN" dirty="0" smtClean="0"/>
              <a:t> </a:t>
            </a:r>
            <a:r>
              <a:rPr lang="en-US" altLang="zh-CN" b="1" dirty="0" smtClean="0"/>
              <a:t>Pentanes</a:t>
            </a:r>
            <a:r>
              <a:rPr lang="en-US" altLang="zh-CN" dirty="0" smtClean="0"/>
              <a:t>: hydrocarbons containing molecules of 5 carbon atoms and 12 hydrogen atoms. </a:t>
            </a:r>
          </a:p>
          <a:p>
            <a:endParaRPr lang="zh-CN" altLang="en-US" dirty="0" smtClean="0"/>
          </a:p>
          <a:p>
            <a:endParaRPr lang="zh-CN" altLang="en-US" dirty="0"/>
          </a:p>
        </p:txBody>
      </p:sp>
      <p:sp>
        <p:nvSpPr>
          <p:cNvPr id="4" name="Slide Number Placeholder 3"/>
          <p:cNvSpPr>
            <a:spLocks noGrp="1"/>
          </p:cNvSpPr>
          <p:nvPr>
            <p:ph type="sldNum" sz="quarter" idx="10"/>
          </p:nvPr>
        </p:nvSpPr>
        <p:spPr/>
        <p:txBody>
          <a:bodyPr/>
          <a:lstStyle/>
          <a:p>
            <a:fld id="{7E542604-CC7E-4391-96DB-72EAC9420DC8}" type="slidenum">
              <a:rPr lang="zh-CN" altLang="en-US" smtClean="0"/>
              <a:pPr/>
              <a:t>14</a:t>
            </a:fld>
            <a:endParaRPr lang="zh-CN" altLang="en-US"/>
          </a:p>
        </p:txBody>
      </p:sp>
    </p:spTree>
    <p:extLst>
      <p:ext uri="{BB962C8B-B14F-4D97-AF65-F5344CB8AC3E}">
        <p14:creationId xmlns:p14="http://schemas.microsoft.com/office/powerpoint/2010/main" xmlns="" val="2649025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altLang="zh-CN"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ltLang="zh-CN" smtClean="0"/>
              <a:t>Click to edit Master subtitle style</a:t>
            </a:r>
            <a:endParaRPr kumimoji="0" lang="en-US"/>
          </a:p>
        </p:txBody>
      </p:sp>
      <p:sp>
        <p:nvSpPr>
          <p:cNvPr id="16" name="Date Placeholder 15"/>
          <p:cNvSpPr>
            <a:spLocks noGrp="1"/>
          </p:cNvSpPr>
          <p:nvPr>
            <p:ph type="dt" sz="half" idx="10"/>
          </p:nvPr>
        </p:nvSpPr>
        <p:spPr/>
        <p:txBody>
          <a:bodyPr/>
          <a:lstStyle/>
          <a:p>
            <a:fld id="{1399DE26-6541-41F5-AB0D-7FF3EAD3129E}" type="datetimeFigureOut">
              <a:rPr lang="fr-FR" altLang="zh-CN" smtClean="0"/>
              <a:pPr/>
              <a:t>28/03/2011</a:t>
            </a:fld>
            <a:endParaRPr lang="fr-FR" altLang="zh-CN"/>
          </a:p>
        </p:txBody>
      </p:sp>
      <p:sp>
        <p:nvSpPr>
          <p:cNvPr id="2" name="Footer Placeholder 1"/>
          <p:cNvSpPr>
            <a:spLocks noGrp="1"/>
          </p:cNvSpPr>
          <p:nvPr>
            <p:ph type="ftr" sz="quarter" idx="11"/>
          </p:nvPr>
        </p:nvSpPr>
        <p:spPr/>
        <p:txBody>
          <a:bodyPr/>
          <a:lstStyle/>
          <a:p>
            <a:endParaRPr lang="zh-CN" altLang="zh-CN"/>
          </a:p>
        </p:txBody>
      </p:sp>
      <p:sp>
        <p:nvSpPr>
          <p:cNvPr id="15" name="Slide Number Placeholder 14"/>
          <p:cNvSpPr>
            <a:spLocks noGrp="1"/>
          </p:cNvSpPr>
          <p:nvPr>
            <p:ph type="sldNum" sz="quarter" idx="12"/>
          </p:nvPr>
        </p:nvSpPr>
        <p:spPr>
          <a:xfrm>
            <a:off x="8229600" y="6473952"/>
            <a:ext cx="758952" cy="246888"/>
          </a:xfrm>
        </p:spPr>
        <p:txBody>
          <a:bodyPr/>
          <a:lstStyle/>
          <a:p>
            <a:fld id="{1217F4D5-1985-416A-B0BC-DE4D251C9BEB}" type="slidenum">
              <a:rPr lang="fr-FR" altLang="zh-CN" smtClean="0"/>
              <a:pPr/>
              <a:t>‹#›</a:t>
            </a:fld>
            <a:endParaRPr lang="fr-FR"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ltLang="zh-CN"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altLang="zh-CN" smtClean="0"/>
              <a:t>Click to edit Master text styles</a:t>
            </a:r>
          </a:p>
          <a:p>
            <a:pPr lvl="1" eaLnBrk="1" latinLnBrk="0" hangingPunct="1"/>
            <a:r>
              <a:rPr lang="en-US" altLang="zh-CN" smtClean="0"/>
              <a:t>Second level</a:t>
            </a:r>
          </a:p>
          <a:p>
            <a:pPr lvl="2" eaLnBrk="1" latinLnBrk="0" hangingPunct="1"/>
            <a:r>
              <a:rPr lang="en-US" altLang="zh-CN" smtClean="0"/>
              <a:t>Third level</a:t>
            </a:r>
          </a:p>
          <a:p>
            <a:pPr lvl="3" eaLnBrk="1" latinLnBrk="0" hangingPunct="1"/>
            <a:r>
              <a:rPr lang="en-US" altLang="zh-CN" smtClean="0"/>
              <a:t>Fourth level</a:t>
            </a:r>
          </a:p>
          <a:p>
            <a:pPr lvl="4" eaLnBrk="1" latinLnBrk="0" hangingPunct="1"/>
            <a:r>
              <a:rPr lang="en-US" altLang="zh-CN" smtClean="0"/>
              <a:t>Fifth level</a:t>
            </a:r>
            <a:endParaRPr kumimoji="0" lang="en-US"/>
          </a:p>
        </p:txBody>
      </p:sp>
      <p:sp>
        <p:nvSpPr>
          <p:cNvPr id="4" name="Date Placeholder 3"/>
          <p:cNvSpPr>
            <a:spLocks noGrp="1"/>
          </p:cNvSpPr>
          <p:nvPr>
            <p:ph type="dt" sz="half" idx="10"/>
          </p:nvPr>
        </p:nvSpPr>
        <p:spPr/>
        <p:txBody>
          <a:bodyPr/>
          <a:lstStyle/>
          <a:p>
            <a:fld id="{1399DE26-6541-41F5-AB0D-7FF3EAD3129E}" type="datetimeFigureOut">
              <a:rPr lang="fr-FR" altLang="zh-CN" smtClean="0"/>
              <a:pPr/>
              <a:t>28/03/2011</a:t>
            </a:fld>
            <a:endParaRPr lang="fr-FR" altLang="zh-CN"/>
          </a:p>
        </p:txBody>
      </p:sp>
      <p:sp>
        <p:nvSpPr>
          <p:cNvPr id="5" name="Footer Placeholder 4"/>
          <p:cNvSpPr>
            <a:spLocks noGrp="1"/>
          </p:cNvSpPr>
          <p:nvPr>
            <p:ph type="ftr" sz="quarter" idx="11"/>
          </p:nvPr>
        </p:nvSpPr>
        <p:spPr/>
        <p:txBody>
          <a:bodyPr/>
          <a:lstStyle/>
          <a:p>
            <a:endParaRPr lang="zh-CN" altLang="zh-CN"/>
          </a:p>
        </p:txBody>
      </p:sp>
      <p:sp>
        <p:nvSpPr>
          <p:cNvPr id="6" name="Slide Number Placeholder 5"/>
          <p:cNvSpPr>
            <a:spLocks noGrp="1"/>
          </p:cNvSpPr>
          <p:nvPr>
            <p:ph type="sldNum" sz="quarter" idx="12"/>
          </p:nvPr>
        </p:nvSpPr>
        <p:spPr/>
        <p:txBody>
          <a:bodyPr/>
          <a:lstStyle/>
          <a:p>
            <a:fld id="{1217F4D5-1985-416A-B0BC-DE4D251C9BEB}" type="slidenum">
              <a:rPr lang="fr-FR" altLang="zh-CN" smtClean="0"/>
              <a:pPr/>
              <a:t>‹#›</a:t>
            </a:fld>
            <a:endParaRPr lang="fr-FR"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altLang="zh-CN"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altLang="zh-CN" smtClean="0"/>
              <a:t>Click to edit Master text styles</a:t>
            </a:r>
          </a:p>
          <a:p>
            <a:pPr lvl="1" eaLnBrk="1" latinLnBrk="0" hangingPunct="1"/>
            <a:r>
              <a:rPr lang="en-US" altLang="zh-CN" smtClean="0"/>
              <a:t>Second level</a:t>
            </a:r>
          </a:p>
          <a:p>
            <a:pPr lvl="2" eaLnBrk="1" latinLnBrk="0" hangingPunct="1"/>
            <a:r>
              <a:rPr lang="en-US" altLang="zh-CN" smtClean="0"/>
              <a:t>Third level</a:t>
            </a:r>
          </a:p>
          <a:p>
            <a:pPr lvl="3" eaLnBrk="1" latinLnBrk="0" hangingPunct="1"/>
            <a:r>
              <a:rPr lang="en-US" altLang="zh-CN" smtClean="0"/>
              <a:t>Fourth level</a:t>
            </a:r>
          </a:p>
          <a:p>
            <a:pPr lvl="4" eaLnBrk="1" latinLnBrk="0" hangingPunct="1"/>
            <a:r>
              <a:rPr lang="en-US" altLang="zh-CN" smtClean="0"/>
              <a:t>Fifth level</a:t>
            </a:r>
            <a:endParaRPr kumimoji="0" lang="en-US"/>
          </a:p>
        </p:txBody>
      </p:sp>
      <p:sp>
        <p:nvSpPr>
          <p:cNvPr id="4" name="Date Placeholder 3"/>
          <p:cNvSpPr>
            <a:spLocks noGrp="1"/>
          </p:cNvSpPr>
          <p:nvPr>
            <p:ph type="dt" sz="half" idx="10"/>
          </p:nvPr>
        </p:nvSpPr>
        <p:spPr/>
        <p:txBody>
          <a:bodyPr/>
          <a:lstStyle/>
          <a:p>
            <a:fld id="{1399DE26-6541-41F5-AB0D-7FF3EAD3129E}" type="datetimeFigureOut">
              <a:rPr lang="fr-FR" altLang="zh-CN" smtClean="0"/>
              <a:pPr/>
              <a:t>28/03/2011</a:t>
            </a:fld>
            <a:endParaRPr lang="fr-FR" altLang="zh-CN"/>
          </a:p>
        </p:txBody>
      </p:sp>
      <p:sp>
        <p:nvSpPr>
          <p:cNvPr id="5" name="Footer Placeholder 4"/>
          <p:cNvSpPr>
            <a:spLocks noGrp="1"/>
          </p:cNvSpPr>
          <p:nvPr>
            <p:ph type="ftr" sz="quarter" idx="11"/>
          </p:nvPr>
        </p:nvSpPr>
        <p:spPr/>
        <p:txBody>
          <a:bodyPr/>
          <a:lstStyle/>
          <a:p>
            <a:endParaRPr lang="zh-CN" altLang="zh-CN"/>
          </a:p>
        </p:txBody>
      </p:sp>
      <p:sp>
        <p:nvSpPr>
          <p:cNvPr id="6" name="Slide Number Placeholder 5"/>
          <p:cNvSpPr>
            <a:spLocks noGrp="1"/>
          </p:cNvSpPr>
          <p:nvPr>
            <p:ph type="sldNum" sz="quarter" idx="12"/>
          </p:nvPr>
        </p:nvSpPr>
        <p:spPr/>
        <p:txBody>
          <a:bodyPr/>
          <a:lstStyle/>
          <a:p>
            <a:fld id="{1217F4D5-1985-416A-B0BC-DE4D251C9BEB}" type="slidenum">
              <a:rPr lang="fr-FR" altLang="zh-CN" smtClean="0"/>
              <a:pPr/>
              <a:t>‹#›</a:t>
            </a:fld>
            <a:endParaRPr lang="fr-FR"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ltLang="zh-CN"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altLang="zh-CN" smtClean="0"/>
              <a:t>Click to edit Master text styles</a:t>
            </a:r>
          </a:p>
          <a:p>
            <a:pPr lvl="1" eaLnBrk="1" latinLnBrk="0" hangingPunct="1"/>
            <a:r>
              <a:rPr lang="en-US" altLang="zh-CN" smtClean="0"/>
              <a:t>Second level</a:t>
            </a:r>
          </a:p>
          <a:p>
            <a:pPr lvl="2" eaLnBrk="1" latinLnBrk="0" hangingPunct="1"/>
            <a:r>
              <a:rPr lang="en-US" altLang="zh-CN" smtClean="0"/>
              <a:t>Third level</a:t>
            </a:r>
          </a:p>
          <a:p>
            <a:pPr lvl="3" eaLnBrk="1" latinLnBrk="0" hangingPunct="1"/>
            <a:r>
              <a:rPr lang="en-US" altLang="zh-CN" smtClean="0"/>
              <a:t>Fourth level</a:t>
            </a:r>
          </a:p>
          <a:p>
            <a:pPr lvl="4" eaLnBrk="1" latinLnBrk="0" hangingPunct="1"/>
            <a:r>
              <a:rPr lang="en-US" altLang="zh-CN" smtClean="0"/>
              <a:t>Fifth level</a:t>
            </a:r>
            <a:endParaRPr kumimoji="0" lang="en-US"/>
          </a:p>
        </p:txBody>
      </p:sp>
      <p:sp>
        <p:nvSpPr>
          <p:cNvPr id="25" name="Date Placeholder 24"/>
          <p:cNvSpPr>
            <a:spLocks noGrp="1"/>
          </p:cNvSpPr>
          <p:nvPr>
            <p:ph type="dt" sz="half" idx="10"/>
          </p:nvPr>
        </p:nvSpPr>
        <p:spPr/>
        <p:txBody>
          <a:bodyPr/>
          <a:lstStyle/>
          <a:p>
            <a:fld id="{1399DE26-6541-41F5-AB0D-7FF3EAD3129E}" type="datetimeFigureOut">
              <a:rPr lang="fr-FR" altLang="zh-CN" smtClean="0"/>
              <a:pPr/>
              <a:t>28/03/2011</a:t>
            </a:fld>
            <a:endParaRPr lang="fr-FR" altLang="zh-CN"/>
          </a:p>
        </p:txBody>
      </p:sp>
      <p:sp>
        <p:nvSpPr>
          <p:cNvPr id="19" name="Footer Placeholder 18"/>
          <p:cNvSpPr>
            <a:spLocks noGrp="1"/>
          </p:cNvSpPr>
          <p:nvPr>
            <p:ph type="ftr" sz="quarter" idx="11"/>
          </p:nvPr>
        </p:nvSpPr>
        <p:spPr>
          <a:xfrm>
            <a:off x="3581400" y="76200"/>
            <a:ext cx="2895600" cy="288925"/>
          </a:xfrm>
        </p:spPr>
        <p:txBody>
          <a:bodyPr/>
          <a:lstStyle/>
          <a:p>
            <a:endParaRPr lang="zh-CN" altLang="zh-CN"/>
          </a:p>
        </p:txBody>
      </p:sp>
      <p:sp>
        <p:nvSpPr>
          <p:cNvPr id="16" name="Slide Number Placeholder 15"/>
          <p:cNvSpPr>
            <a:spLocks noGrp="1"/>
          </p:cNvSpPr>
          <p:nvPr>
            <p:ph type="sldNum" sz="quarter" idx="12"/>
          </p:nvPr>
        </p:nvSpPr>
        <p:spPr>
          <a:xfrm>
            <a:off x="8229600" y="6473952"/>
            <a:ext cx="758952" cy="246888"/>
          </a:xfrm>
        </p:spPr>
        <p:txBody>
          <a:bodyPr/>
          <a:lstStyle/>
          <a:p>
            <a:fld id="{1217F4D5-1985-416A-B0BC-DE4D251C9BEB}" type="slidenum">
              <a:rPr lang="fr-FR" altLang="zh-CN" smtClean="0"/>
              <a:pPr/>
              <a:t>‹#›</a:t>
            </a:fld>
            <a:endParaRPr lang="fr-FR"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ltLang="zh-CN" smtClean="0"/>
              <a:t>Click to edit Master text styles</a:t>
            </a:r>
          </a:p>
        </p:txBody>
      </p:sp>
      <p:sp>
        <p:nvSpPr>
          <p:cNvPr id="19" name="Date Placeholder 18"/>
          <p:cNvSpPr>
            <a:spLocks noGrp="1"/>
          </p:cNvSpPr>
          <p:nvPr>
            <p:ph type="dt" sz="half" idx="10"/>
          </p:nvPr>
        </p:nvSpPr>
        <p:spPr/>
        <p:txBody>
          <a:bodyPr/>
          <a:lstStyle/>
          <a:p>
            <a:fld id="{1399DE26-6541-41F5-AB0D-7FF3EAD3129E}" type="datetimeFigureOut">
              <a:rPr lang="fr-FR" altLang="zh-CN" smtClean="0"/>
              <a:pPr/>
              <a:t>28/03/2011</a:t>
            </a:fld>
            <a:endParaRPr lang="fr-FR" altLang="zh-CN"/>
          </a:p>
        </p:txBody>
      </p:sp>
      <p:sp>
        <p:nvSpPr>
          <p:cNvPr id="11" name="Footer Placeholder 10"/>
          <p:cNvSpPr>
            <a:spLocks noGrp="1"/>
          </p:cNvSpPr>
          <p:nvPr>
            <p:ph type="ftr" sz="quarter" idx="11"/>
          </p:nvPr>
        </p:nvSpPr>
        <p:spPr/>
        <p:txBody>
          <a:bodyPr/>
          <a:lstStyle/>
          <a:p>
            <a:endParaRPr lang="zh-CN" altLang="zh-CN"/>
          </a:p>
        </p:txBody>
      </p:sp>
      <p:sp>
        <p:nvSpPr>
          <p:cNvPr id="16" name="Slide Number Placeholder 15"/>
          <p:cNvSpPr>
            <a:spLocks noGrp="1"/>
          </p:cNvSpPr>
          <p:nvPr>
            <p:ph type="sldNum" sz="quarter" idx="12"/>
          </p:nvPr>
        </p:nvSpPr>
        <p:spPr/>
        <p:txBody>
          <a:bodyPr/>
          <a:lstStyle/>
          <a:p>
            <a:fld id="{1217F4D5-1985-416A-B0BC-DE4D251C9BEB}" type="slidenum">
              <a:rPr lang="fr-FR" altLang="zh-CN" smtClean="0"/>
              <a:pPr/>
              <a:t>‹#›</a:t>
            </a:fld>
            <a:endParaRPr lang="fr-FR" altLang="zh-CN"/>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altLang="zh-CN"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altLang="zh-CN"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ltLang="zh-CN" smtClean="0"/>
              <a:t>Click to edit Master text styles</a:t>
            </a:r>
          </a:p>
          <a:p>
            <a:pPr lvl="1" eaLnBrk="1" latinLnBrk="0" hangingPunct="1"/>
            <a:r>
              <a:rPr lang="en-US" altLang="zh-CN" smtClean="0"/>
              <a:t>Second level</a:t>
            </a:r>
          </a:p>
          <a:p>
            <a:pPr lvl="2" eaLnBrk="1" latinLnBrk="0" hangingPunct="1"/>
            <a:r>
              <a:rPr lang="en-US" altLang="zh-CN" smtClean="0"/>
              <a:t>Third level</a:t>
            </a:r>
          </a:p>
          <a:p>
            <a:pPr lvl="3" eaLnBrk="1" latinLnBrk="0" hangingPunct="1"/>
            <a:r>
              <a:rPr lang="en-US" altLang="zh-CN" smtClean="0"/>
              <a:t>Fourth level</a:t>
            </a:r>
          </a:p>
          <a:p>
            <a:pPr lvl="4" eaLnBrk="1" latinLnBrk="0" hangingPunct="1"/>
            <a:r>
              <a:rPr lang="en-US" altLang="zh-CN"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ltLang="zh-CN" smtClean="0"/>
              <a:t>Click to edit Master text styles</a:t>
            </a:r>
          </a:p>
          <a:p>
            <a:pPr lvl="1" eaLnBrk="1" latinLnBrk="0" hangingPunct="1"/>
            <a:r>
              <a:rPr lang="en-US" altLang="zh-CN" smtClean="0"/>
              <a:t>Second level</a:t>
            </a:r>
          </a:p>
          <a:p>
            <a:pPr lvl="2" eaLnBrk="1" latinLnBrk="0" hangingPunct="1"/>
            <a:r>
              <a:rPr lang="en-US" altLang="zh-CN" smtClean="0"/>
              <a:t>Third level</a:t>
            </a:r>
          </a:p>
          <a:p>
            <a:pPr lvl="3" eaLnBrk="1" latinLnBrk="0" hangingPunct="1"/>
            <a:r>
              <a:rPr lang="en-US" altLang="zh-CN" smtClean="0"/>
              <a:t>Fourth level</a:t>
            </a:r>
          </a:p>
          <a:p>
            <a:pPr lvl="4" eaLnBrk="1" latinLnBrk="0" hangingPunct="1"/>
            <a:r>
              <a:rPr lang="en-US" altLang="zh-CN" smtClean="0"/>
              <a:t>Fifth level</a:t>
            </a:r>
            <a:endParaRPr kumimoji="0" lang="en-US"/>
          </a:p>
        </p:txBody>
      </p:sp>
      <p:sp>
        <p:nvSpPr>
          <p:cNvPr id="21" name="Date Placeholder 20"/>
          <p:cNvSpPr>
            <a:spLocks noGrp="1"/>
          </p:cNvSpPr>
          <p:nvPr>
            <p:ph type="dt" sz="half" idx="10"/>
          </p:nvPr>
        </p:nvSpPr>
        <p:spPr/>
        <p:txBody>
          <a:bodyPr/>
          <a:lstStyle/>
          <a:p>
            <a:fld id="{1399DE26-6541-41F5-AB0D-7FF3EAD3129E}" type="datetimeFigureOut">
              <a:rPr lang="fr-FR" altLang="zh-CN" smtClean="0"/>
              <a:pPr/>
              <a:t>28/03/2011</a:t>
            </a:fld>
            <a:endParaRPr lang="fr-FR" altLang="zh-CN"/>
          </a:p>
        </p:txBody>
      </p:sp>
      <p:sp>
        <p:nvSpPr>
          <p:cNvPr id="10" name="Footer Placeholder 9"/>
          <p:cNvSpPr>
            <a:spLocks noGrp="1"/>
          </p:cNvSpPr>
          <p:nvPr>
            <p:ph type="ftr" sz="quarter" idx="11"/>
          </p:nvPr>
        </p:nvSpPr>
        <p:spPr/>
        <p:txBody>
          <a:bodyPr/>
          <a:lstStyle/>
          <a:p>
            <a:endParaRPr lang="zh-CN" altLang="zh-CN"/>
          </a:p>
        </p:txBody>
      </p:sp>
      <p:sp>
        <p:nvSpPr>
          <p:cNvPr id="31" name="Slide Number Placeholder 30"/>
          <p:cNvSpPr>
            <a:spLocks noGrp="1"/>
          </p:cNvSpPr>
          <p:nvPr>
            <p:ph type="sldNum" sz="quarter" idx="12"/>
          </p:nvPr>
        </p:nvSpPr>
        <p:spPr/>
        <p:txBody>
          <a:bodyPr/>
          <a:lstStyle/>
          <a:p>
            <a:fld id="{1217F4D5-1985-416A-B0BC-DE4D251C9BEB}" type="slidenum">
              <a:rPr lang="fr-FR" altLang="zh-CN" smtClean="0"/>
              <a:pPr/>
              <a:t>‹#›</a:t>
            </a:fld>
            <a:endParaRPr lang="fr-FR"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altLang="zh-CN"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ltLang="zh-CN"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ltLang="zh-CN"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ltLang="zh-CN" smtClean="0"/>
              <a:t>Click to edit Master text styles</a:t>
            </a:r>
          </a:p>
          <a:p>
            <a:pPr lvl="1" eaLnBrk="1" latinLnBrk="0" hangingPunct="1"/>
            <a:r>
              <a:rPr lang="en-US" altLang="zh-CN" smtClean="0"/>
              <a:t>Second level</a:t>
            </a:r>
          </a:p>
          <a:p>
            <a:pPr lvl="2" eaLnBrk="1" latinLnBrk="0" hangingPunct="1"/>
            <a:r>
              <a:rPr lang="en-US" altLang="zh-CN" smtClean="0"/>
              <a:t>Third level</a:t>
            </a:r>
          </a:p>
          <a:p>
            <a:pPr lvl="3" eaLnBrk="1" latinLnBrk="0" hangingPunct="1"/>
            <a:r>
              <a:rPr lang="en-US" altLang="zh-CN" smtClean="0"/>
              <a:t>Fourth level</a:t>
            </a:r>
          </a:p>
          <a:p>
            <a:pPr lvl="4" eaLnBrk="1" latinLnBrk="0" hangingPunct="1"/>
            <a:r>
              <a:rPr lang="en-US" altLang="zh-CN"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ltLang="zh-CN" smtClean="0"/>
              <a:t>Click to edit Master text styles</a:t>
            </a:r>
          </a:p>
          <a:p>
            <a:pPr lvl="1" eaLnBrk="1" latinLnBrk="0" hangingPunct="1"/>
            <a:r>
              <a:rPr lang="en-US" altLang="zh-CN" smtClean="0"/>
              <a:t>Second level</a:t>
            </a:r>
          </a:p>
          <a:p>
            <a:pPr lvl="2" eaLnBrk="1" latinLnBrk="0" hangingPunct="1"/>
            <a:r>
              <a:rPr lang="en-US" altLang="zh-CN" smtClean="0"/>
              <a:t>Third level</a:t>
            </a:r>
          </a:p>
          <a:p>
            <a:pPr lvl="3" eaLnBrk="1" latinLnBrk="0" hangingPunct="1"/>
            <a:r>
              <a:rPr lang="en-US" altLang="zh-CN" smtClean="0"/>
              <a:t>Fourth level</a:t>
            </a:r>
          </a:p>
          <a:p>
            <a:pPr lvl="4" eaLnBrk="1" latinLnBrk="0" hangingPunct="1"/>
            <a:r>
              <a:rPr lang="en-US" altLang="zh-CN" smtClean="0"/>
              <a:t>Fifth level</a:t>
            </a:r>
            <a:endParaRPr kumimoji="0" lang="en-US"/>
          </a:p>
        </p:txBody>
      </p:sp>
      <p:sp>
        <p:nvSpPr>
          <p:cNvPr id="10" name="Date Placeholder 9"/>
          <p:cNvSpPr>
            <a:spLocks noGrp="1"/>
          </p:cNvSpPr>
          <p:nvPr>
            <p:ph type="dt" sz="half" idx="10"/>
          </p:nvPr>
        </p:nvSpPr>
        <p:spPr/>
        <p:txBody>
          <a:bodyPr/>
          <a:lstStyle/>
          <a:p>
            <a:fld id="{1399DE26-6541-41F5-AB0D-7FF3EAD3129E}" type="datetimeFigureOut">
              <a:rPr lang="fr-FR" altLang="zh-CN" smtClean="0"/>
              <a:pPr/>
              <a:t>28/03/2011</a:t>
            </a:fld>
            <a:endParaRPr lang="fr-FR" altLang="zh-CN"/>
          </a:p>
        </p:txBody>
      </p:sp>
      <p:sp>
        <p:nvSpPr>
          <p:cNvPr id="6" name="Footer Placeholder 5"/>
          <p:cNvSpPr>
            <a:spLocks noGrp="1"/>
          </p:cNvSpPr>
          <p:nvPr>
            <p:ph type="ftr" sz="quarter" idx="11"/>
          </p:nvPr>
        </p:nvSpPr>
        <p:spPr/>
        <p:txBody>
          <a:bodyPr/>
          <a:lstStyle/>
          <a:p>
            <a:endParaRPr lang="zh-CN" altLang="zh-CN"/>
          </a:p>
        </p:txBody>
      </p:sp>
      <p:sp>
        <p:nvSpPr>
          <p:cNvPr id="7" name="Slide Number Placeholder 6"/>
          <p:cNvSpPr>
            <a:spLocks noGrp="1"/>
          </p:cNvSpPr>
          <p:nvPr>
            <p:ph type="sldNum" sz="quarter" idx="12"/>
          </p:nvPr>
        </p:nvSpPr>
        <p:spPr>
          <a:xfrm>
            <a:off x="8229600" y="6477000"/>
            <a:ext cx="762000" cy="246888"/>
          </a:xfrm>
        </p:spPr>
        <p:txBody>
          <a:bodyPr/>
          <a:lstStyle/>
          <a:p>
            <a:fld id="{1217F4D5-1985-416A-B0BC-DE4D251C9BEB}" type="slidenum">
              <a:rPr lang="fr-FR" altLang="zh-CN" smtClean="0"/>
              <a:pPr/>
              <a:t>‹#›</a:t>
            </a:fld>
            <a:endParaRPr lang="fr-FR" altLang="zh-CN"/>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altLang="zh-CN" smtClean="0"/>
              <a:t>Click to edit Master title style</a:t>
            </a:r>
            <a:endParaRPr kumimoji="0" lang="en-US"/>
          </a:p>
        </p:txBody>
      </p:sp>
      <p:sp>
        <p:nvSpPr>
          <p:cNvPr id="12" name="Date Placeholder 11"/>
          <p:cNvSpPr>
            <a:spLocks noGrp="1"/>
          </p:cNvSpPr>
          <p:nvPr>
            <p:ph type="dt" sz="half" idx="10"/>
          </p:nvPr>
        </p:nvSpPr>
        <p:spPr/>
        <p:txBody>
          <a:bodyPr/>
          <a:lstStyle/>
          <a:p>
            <a:fld id="{1399DE26-6541-41F5-AB0D-7FF3EAD3129E}" type="datetimeFigureOut">
              <a:rPr lang="fr-FR" altLang="zh-CN" smtClean="0"/>
              <a:pPr/>
              <a:t>28/03/2011</a:t>
            </a:fld>
            <a:endParaRPr lang="fr-FR" altLang="zh-CN"/>
          </a:p>
        </p:txBody>
      </p:sp>
      <p:sp>
        <p:nvSpPr>
          <p:cNvPr id="21" name="Footer Placeholder 20"/>
          <p:cNvSpPr>
            <a:spLocks noGrp="1"/>
          </p:cNvSpPr>
          <p:nvPr>
            <p:ph type="ftr" sz="quarter" idx="11"/>
          </p:nvPr>
        </p:nvSpPr>
        <p:spPr/>
        <p:txBody>
          <a:bodyPr/>
          <a:lstStyle/>
          <a:p>
            <a:endParaRPr lang="zh-CN" altLang="zh-CN"/>
          </a:p>
        </p:txBody>
      </p:sp>
      <p:sp>
        <p:nvSpPr>
          <p:cNvPr id="6" name="Slide Number Placeholder 5"/>
          <p:cNvSpPr>
            <a:spLocks noGrp="1"/>
          </p:cNvSpPr>
          <p:nvPr>
            <p:ph type="sldNum" sz="quarter" idx="12"/>
          </p:nvPr>
        </p:nvSpPr>
        <p:spPr/>
        <p:txBody>
          <a:bodyPr/>
          <a:lstStyle/>
          <a:p>
            <a:fld id="{1217F4D5-1985-416A-B0BC-DE4D251C9BEB}" type="slidenum">
              <a:rPr lang="fr-FR" altLang="zh-CN" smtClean="0"/>
              <a:pPr/>
              <a:t>‹#›</a:t>
            </a:fld>
            <a:endParaRPr lang="fr-FR"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399DE26-6541-41F5-AB0D-7FF3EAD3129E}" type="datetimeFigureOut">
              <a:rPr lang="fr-FR" altLang="zh-CN" smtClean="0"/>
              <a:pPr/>
              <a:t>28/03/2011</a:t>
            </a:fld>
            <a:endParaRPr lang="fr-FR" altLang="zh-CN"/>
          </a:p>
        </p:txBody>
      </p:sp>
      <p:sp>
        <p:nvSpPr>
          <p:cNvPr id="24" name="Footer Placeholder 23"/>
          <p:cNvSpPr>
            <a:spLocks noGrp="1"/>
          </p:cNvSpPr>
          <p:nvPr>
            <p:ph type="ftr" sz="quarter" idx="11"/>
          </p:nvPr>
        </p:nvSpPr>
        <p:spPr/>
        <p:txBody>
          <a:bodyPr/>
          <a:lstStyle/>
          <a:p>
            <a:endParaRPr lang="zh-CN" altLang="zh-CN"/>
          </a:p>
        </p:txBody>
      </p:sp>
      <p:sp>
        <p:nvSpPr>
          <p:cNvPr id="7" name="Slide Number Placeholder 6"/>
          <p:cNvSpPr>
            <a:spLocks noGrp="1"/>
          </p:cNvSpPr>
          <p:nvPr>
            <p:ph type="sldNum" sz="quarter" idx="12"/>
          </p:nvPr>
        </p:nvSpPr>
        <p:spPr/>
        <p:txBody>
          <a:bodyPr/>
          <a:lstStyle/>
          <a:p>
            <a:fld id="{1217F4D5-1985-416A-B0BC-DE4D251C9BEB}" type="slidenum">
              <a:rPr lang="fr-FR" altLang="zh-CN" smtClean="0"/>
              <a:pPr/>
              <a:t>‹#›</a:t>
            </a:fld>
            <a:endParaRPr lang="fr-FR"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altLang="zh-CN"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ltLang="zh-CN"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ltLang="zh-CN" smtClean="0"/>
              <a:t>Click to edit Master text styles</a:t>
            </a:r>
          </a:p>
          <a:p>
            <a:pPr lvl="1" eaLnBrk="1" latinLnBrk="0" hangingPunct="1"/>
            <a:r>
              <a:rPr lang="en-US" altLang="zh-CN" smtClean="0"/>
              <a:t>Second level</a:t>
            </a:r>
          </a:p>
          <a:p>
            <a:pPr lvl="2" eaLnBrk="1" latinLnBrk="0" hangingPunct="1"/>
            <a:r>
              <a:rPr lang="en-US" altLang="zh-CN" smtClean="0"/>
              <a:t>Third level</a:t>
            </a:r>
          </a:p>
          <a:p>
            <a:pPr lvl="3" eaLnBrk="1" latinLnBrk="0" hangingPunct="1"/>
            <a:r>
              <a:rPr lang="en-US" altLang="zh-CN" smtClean="0"/>
              <a:t>Fourth level</a:t>
            </a:r>
          </a:p>
          <a:p>
            <a:pPr lvl="4" eaLnBrk="1" latinLnBrk="0" hangingPunct="1"/>
            <a:r>
              <a:rPr lang="en-US" altLang="zh-CN" smtClean="0"/>
              <a:t>Fifth level</a:t>
            </a:r>
            <a:endParaRPr kumimoji="0" lang="en-US"/>
          </a:p>
        </p:txBody>
      </p:sp>
      <p:sp>
        <p:nvSpPr>
          <p:cNvPr id="25" name="Date Placeholder 24"/>
          <p:cNvSpPr>
            <a:spLocks noGrp="1"/>
          </p:cNvSpPr>
          <p:nvPr>
            <p:ph type="dt" sz="half" idx="10"/>
          </p:nvPr>
        </p:nvSpPr>
        <p:spPr/>
        <p:txBody>
          <a:bodyPr/>
          <a:lstStyle/>
          <a:p>
            <a:fld id="{1399DE26-6541-41F5-AB0D-7FF3EAD3129E}" type="datetimeFigureOut">
              <a:rPr lang="fr-FR" altLang="zh-CN" smtClean="0"/>
              <a:pPr/>
              <a:t>28/03/2011</a:t>
            </a:fld>
            <a:endParaRPr lang="fr-FR" altLang="zh-CN"/>
          </a:p>
        </p:txBody>
      </p:sp>
      <p:sp>
        <p:nvSpPr>
          <p:cNvPr id="29" name="Footer Placeholder 28"/>
          <p:cNvSpPr>
            <a:spLocks noGrp="1"/>
          </p:cNvSpPr>
          <p:nvPr>
            <p:ph type="ftr" sz="quarter" idx="11"/>
          </p:nvPr>
        </p:nvSpPr>
        <p:spPr/>
        <p:txBody>
          <a:bodyPr/>
          <a:lstStyle/>
          <a:p>
            <a:endParaRPr lang="zh-CN" altLang="zh-CN"/>
          </a:p>
        </p:txBody>
      </p:sp>
      <p:sp>
        <p:nvSpPr>
          <p:cNvPr id="7" name="Slide Number Placeholder 6"/>
          <p:cNvSpPr>
            <a:spLocks noGrp="1"/>
          </p:cNvSpPr>
          <p:nvPr>
            <p:ph type="sldNum" sz="quarter" idx="12"/>
          </p:nvPr>
        </p:nvSpPr>
        <p:spPr/>
        <p:txBody>
          <a:bodyPr/>
          <a:lstStyle/>
          <a:p>
            <a:fld id="{1217F4D5-1985-416A-B0BC-DE4D251C9BEB}" type="slidenum">
              <a:rPr lang="fr-FR" altLang="zh-CN" smtClean="0"/>
              <a:pPr/>
              <a:t>‹#›</a:t>
            </a:fld>
            <a:endParaRPr lang="fr-FR"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ltLang="zh-CN" smtClean="0"/>
              <a:t>Click icon to add picture</a:t>
            </a:r>
            <a:endParaRPr kumimoji="0" lang="en-US" dirty="0"/>
          </a:p>
        </p:txBody>
      </p:sp>
      <p:sp>
        <p:nvSpPr>
          <p:cNvPr id="7" name="Date Placeholder 6"/>
          <p:cNvSpPr>
            <a:spLocks noGrp="1"/>
          </p:cNvSpPr>
          <p:nvPr>
            <p:ph type="dt" sz="half" idx="10"/>
          </p:nvPr>
        </p:nvSpPr>
        <p:spPr/>
        <p:txBody>
          <a:bodyPr/>
          <a:lstStyle/>
          <a:p>
            <a:fld id="{1399DE26-6541-41F5-AB0D-7FF3EAD3129E}" type="datetimeFigureOut">
              <a:rPr lang="fr-FR" altLang="zh-CN" smtClean="0"/>
              <a:pPr/>
              <a:t>28/03/2011</a:t>
            </a:fld>
            <a:endParaRPr lang="fr-FR" altLang="zh-CN"/>
          </a:p>
        </p:txBody>
      </p:sp>
      <p:sp>
        <p:nvSpPr>
          <p:cNvPr id="5" name="Footer Placeholder 4"/>
          <p:cNvSpPr>
            <a:spLocks noGrp="1"/>
          </p:cNvSpPr>
          <p:nvPr>
            <p:ph type="ftr" sz="quarter" idx="11"/>
          </p:nvPr>
        </p:nvSpPr>
        <p:spPr/>
        <p:txBody>
          <a:bodyPr/>
          <a:lstStyle/>
          <a:p>
            <a:endParaRPr lang="zh-CN" altLang="zh-CN"/>
          </a:p>
        </p:txBody>
      </p:sp>
      <p:sp>
        <p:nvSpPr>
          <p:cNvPr id="31" name="Slide Number Placeholder 30"/>
          <p:cNvSpPr>
            <a:spLocks noGrp="1"/>
          </p:cNvSpPr>
          <p:nvPr>
            <p:ph type="sldNum" sz="quarter" idx="12"/>
          </p:nvPr>
        </p:nvSpPr>
        <p:spPr/>
        <p:txBody>
          <a:bodyPr/>
          <a:lstStyle/>
          <a:p>
            <a:fld id="{1217F4D5-1985-416A-B0BC-DE4D251C9BEB}" type="slidenum">
              <a:rPr lang="fr-FR" altLang="zh-CN" smtClean="0"/>
              <a:pPr/>
              <a:t>‹#›</a:t>
            </a:fld>
            <a:endParaRPr lang="fr-FR" altLang="zh-CN"/>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altLang="zh-CN"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ltLang="zh-CN"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altLang="zh-CN" smtClean="0"/>
              <a:t>Click to edit Master text styles</a:t>
            </a:r>
          </a:p>
          <a:p>
            <a:pPr lvl="1" eaLnBrk="1" latinLnBrk="0" hangingPunct="1"/>
            <a:r>
              <a:rPr kumimoji="0" lang="en-US" altLang="zh-CN" smtClean="0"/>
              <a:t>Second level</a:t>
            </a:r>
          </a:p>
          <a:p>
            <a:pPr lvl="2" eaLnBrk="1" latinLnBrk="0" hangingPunct="1"/>
            <a:r>
              <a:rPr kumimoji="0" lang="en-US" altLang="zh-CN" smtClean="0"/>
              <a:t>Third level</a:t>
            </a:r>
          </a:p>
          <a:p>
            <a:pPr lvl="3" eaLnBrk="1" latinLnBrk="0" hangingPunct="1"/>
            <a:r>
              <a:rPr kumimoji="0" lang="en-US" altLang="zh-CN" smtClean="0"/>
              <a:t>Fourth level</a:t>
            </a:r>
          </a:p>
          <a:p>
            <a:pPr lvl="4" eaLnBrk="1" latinLnBrk="0" hangingPunct="1"/>
            <a:r>
              <a:rPr kumimoji="0" lang="en-US" altLang="zh-CN"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1399DE26-6541-41F5-AB0D-7FF3EAD3129E}" type="datetimeFigureOut">
              <a:rPr lang="fr-FR" altLang="zh-CN" smtClean="0"/>
              <a:pPr/>
              <a:t>28/03/2011</a:t>
            </a:fld>
            <a:endParaRPr lang="fr-FR" altLang="zh-CN"/>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zh-CN" altLang="zh-CN"/>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1217F4D5-1985-416A-B0BC-DE4D251C9BEB}" type="slidenum">
              <a:rPr lang="fr-FR" altLang="zh-CN" smtClean="0"/>
              <a:pPr/>
              <a:t>‹#›</a:t>
            </a:fld>
            <a:endParaRPr lang="fr-FR" altLang="zh-CN"/>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altLang="zh-CN"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10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qp.alberta.ca/574.cfm?page=M17.cfm&amp;leg_type=Acts&amp;isbncln=9780779723966"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hyperlink" Target="http://www.theglobeandmail.com/globe-investor/markets/stocks/summary/?q=TRP-T" TargetMode="External"/><Relationship Id="rId13" Type="http://schemas.openxmlformats.org/officeDocument/2006/relationships/hyperlink" Target="http://www.theglobeandmail.com/globe-investor/markets/stocks/summary/?q=COS-T" TargetMode="External"/><Relationship Id="rId3" Type="http://schemas.openxmlformats.org/officeDocument/2006/relationships/hyperlink" Target="http://www.theglobeandmail.com/globe-investor/markets/stocks/summary/?q=ECP-T" TargetMode="External"/><Relationship Id="rId7" Type="http://schemas.openxmlformats.org/officeDocument/2006/relationships/hyperlink" Target="http://www.theglobeandmail.com/globe-investor/markets/stocks/summary/?q=CVE-T" TargetMode="External"/><Relationship Id="rId12" Type="http://schemas.openxmlformats.org/officeDocument/2006/relationships/hyperlink" Target="http://www.theglobeandmail.com/globe-investor/markets/stocks/summary/?q=ENB-T"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www.theglobeandmail.com/globe-investor/markets/stocks/summary/?q=IMO-T" TargetMode="External"/><Relationship Id="rId11" Type="http://schemas.openxmlformats.org/officeDocument/2006/relationships/hyperlink" Target="http://www.theglobeandmail.com/globe-investor/markets/stocks/summary/?q=TLM-T" TargetMode="External"/><Relationship Id="rId5" Type="http://schemas.openxmlformats.org/officeDocument/2006/relationships/hyperlink" Target="http://www.theglobeandmail.com/globe-investor/markets/stocks/summary/?q=CNQ-T" TargetMode="External"/><Relationship Id="rId10" Type="http://schemas.openxmlformats.org/officeDocument/2006/relationships/hyperlink" Target="http://www.theglobeandmail.com/globe-investor/markets/stocks/summary/?q=ECA-T" TargetMode="External"/><Relationship Id="rId4" Type="http://schemas.openxmlformats.org/officeDocument/2006/relationships/hyperlink" Target="http://www.theglobeandmail.com/globe-investor/markets/stocks/summary/?q=SU-T" TargetMode="External"/><Relationship Id="rId9" Type="http://schemas.openxmlformats.org/officeDocument/2006/relationships/hyperlink" Target="http://www.theglobeandmail.com/globe-investor/markets/stocks/summary/?q=HSE-T"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oleObject" Target="../embeddings/oleObject2.bin"/><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5.xml"/><Relationship Id="rId1" Type="http://schemas.openxmlformats.org/officeDocument/2006/relationships/vmlDrawing" Target="../drawings/vmlDrawing4.vml"/><Relationship Id="rId5" Type="http://schemas.openxmlformats.org/officeDocument/2006/relationships/oleObject" Target="../embeddings/oleObject4.bin"/><Relationship Id="rId4" Type="http://schemas.openxmlformats.org/officeDocument/2006/relationships/image" Target="../media/image40.png"/></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6.xml"/><Relationship Id="rId1" Type="http://schemas.openxmlformats.org/officeDocument/2006/relationships/vmlDrawing" Target="../drawings/vmlDrawing5.vml"/><Relationship Id="rId5" Type="http://schemas.openxmlformats.org/officeDocument/2006/relationships/oleObject" Target="../embeddings/oleObject5.bin"/><Relationship Id="rId4" Type="http://schemas.openxmlformats.org/officeDocument/2006/relationships/image" Target="../media/image42.png"/></Relationships>
</file>

<file path=ppt/slides/_rels/slide5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6.xml"/><Relationship Id="rId1" Type="http://schemas.openxmlformats.org/officeDocument/2006/relationships/vmlDrawing" Target="../drawings/vmlDrawing6.vml"/><Relationship Id="rId5" Type="http://schemas.openxmlformats.org/officeDocument/2006/relationships/oleObject" Target="../embeddings/oleObject6.bin"/><Relationship Id="rId4" Type="http://schemas.openxmlformats.org/officeDocument/2006/relationships/chart" Target="../charts/char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oleObject" Target="../embeddings/oleObject7.bin"/></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oleObject" Target="../embeddings/oleObject8.bin"/></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oleObject" Target="../embeddings/oleObject9.bin"/></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oleObject" Target="../embeddings/oleObject10.bin"/></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oleObject" Target="../embeddings/oleObject11.bin"/><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oleObject" Target="../embeddings/oleObject12.bin"/></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oleObject" Target="../embeddings/oleObject13.bin"/><Relationship Id="rId5" Type="http://schemas.openxmlformats.org/officeDocument/2006/relationships/image" Target="../media/image48.jpeg"/><Relationship Id="rId4" Type="http://schemas.openxmlformats.org/officeDocument/2006/relationships/image" Target="../media/image47.jpeg"/></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14.vml"/></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vmlDrawing" Target="../drawings/vmlDrawing16.vml"/><Relationship Id="rId5" Type="http://schemas.openxmlformats.org/officeDocument/2006/relationships/oleObject" Target="../embeddings/oleObject16.bin"/><Relationship Id="rId4" Type="http://schemas.openxmlformats.org/officeDocument/2006/relationships/image" Target="../media/image55.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vmlDrawing" Target="../drawings/vmlDrawing17.vml"/><Relationship Id="rId4" Type="http://schemas.openxmlformats.org/officeDocument/2006/relationships/oleObject" Target="../embeddings/oleObject17.bin"/></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oleObject" Target="../embeddings/oleObject18.bin"/><Relationship Id="rId5" Type="http://schemas.openxmlformats.org/officeDocument/2006/relationships/image" Target="../media/image57.png"/><Relationship Id="rId4" Type="http://schemas.openxmlformats.org/officeDocument/2006/relationships/image" Target="../media/image56.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vmlDrawing" Target="../drawings/vmlDrawing19.vml"/><Relationship Id="rId4" Type="http://schemas.openxmlformats.org/officeDocument/2006/relationships/oleObject" Target="../embeddings/oleObject19.bin"/></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vmlDrawing" Target="../drawings/vmlDrawing20.vml"/><Relationship Id="rId4" Type="http://schemas.openxmlformats.org/officeDocument/2006/relationships/oleObject" Target="../embeddings/oleObject20.bin"/></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2.xml"/><Relationship Id="rId1" Type="http://schemas.openxmlformats.org/officeDocument/2006/relationships/vmlDrawing" Target="../drawings/vmlDrawing21.vml"/><Relationship Id="rId4" Type="http://schemas.openxmlformats.org/officeDocument/2006/relationships/oleObject" Target="../embeddings/oleObject21.bin"/></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8.xml"/><Relationship Id="rId1" Type="http://schemas.openxmlformats.org/officeDocument/2006/relationships/vmlDrawing" Target="../drawings/vmlDrawing22.vml"/><Relationship Id="rId4" Type="http://schemas.openxmlformats.org/officeDocument/2006/relationships/oleObject" Target="../embeddings/oleObject22.bin"/></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vmlDrawing" Target="../drawings/vmlDrawing23.vml"/><Relationship Id="rId5" Type="http://schemas.openxmlformats.org/officeDocument/2006/relationships/oleObject" Target="../embeddings/oleObject23.bin"/><Relationship Id="rId4" Type="http://schemas.openxmlformats.org/officeDocument/2006/relationships/image" Target="../media/image61.jpeg"/></Relationships>
</file>

<file path=ppt/slides/_rels/slide74.xml.rels><?xml version="1.0" encoding="UTF-8" standalone="yes"?>
<Relationships xmlns="http://schemas.openxmlformats.org/package/2006/relationships"><Relationship Id="rId8" Type="http://schemas.openxmlformats.org/officeDocument/2006/relationships/oleObject" Target="../embeddings/oleObject24.bin"/><Relationship Id="rId3" Type="http://schemas.openxmlformats.org/officeDocument/2006/relationships/hyperlink" Target="http://www.suncor.com/en/about/879.aspx" TargetMode="External"/><Relationship Id="rId7" Type="http://schemas.openxmlformats.org/officeDocument/2006/relationships/hyperlink" Target="http://www.suncor.com/en/about/3114.aspx" TargetMode="External"/><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hyperlink" Target="http://www.suncor.com/en/about/864.aspx" TargetMode="External"/><Relationship Id="rId5" Type="http://schemas.openxmlformats.org/officeDocument/2006/relationships/hyperlink" Target="http://www.suncor.com/en/about/869.aspx" TargetMode="External"/><Relationship Id="rId4" Type="http://schemas.openxmlformats.org/officeDocument/2006/relationships/hyperlink" Target="http://www.suncor.com/en/about/819.aspx"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2.xml"/><Relationship Id="rId1" Type="http://schemas.openxmlformats.org/officeDocument/2006/relationships/vmlDrawing" Target="../drawings/vmlDrawing25.vml"/></Relationships>
</file>

<file path=ppt/slides/_rels/slide7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vmlDrawing" Target="../drawings/vmlDrawing26.vml"/><Relationship Id="rId5" Type="http://schemas.openxmlformats.org/officeDocument/2006/relationships/oleObject" Target="../embeddings/oleObject26.bin"/><Relationship Id="rId4" Type="http://schemas.openxmlformats.org/officeDocument/2006/relationships/image" Target="../media/image63.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6.xml"/><Relationship Id="rId1" Type="http://schemas.openxmlformats.org/officeDocument/2006/relationships/vmlDrawing" Target="../drawings/vmlDrawing27.vml"/><Relationship Id="rId5" Type="http://schemas.openxmlformats.org/officeDocument/2006/relationships/oleObject" Target="../embeddings/oleObject27.bin"/><Relationship Id="rId4" Type="http://schemas.openxmlformats.org/officeDocument/2006/relationships/image" Target="../media/image64.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6.xml"/><Relationship Id="rId1" Type="http://schemas.openxmlformats.org/officeDocument/2006/relationships/vmlDrawing" Target="../drawings/vmlDrawing28.vml"/><Relationship Id="rId5" Type="http://schemas.openxmlformats.org/officeDocument/2006/relationships/oleObject" Target="../embeddings/oleObject28.bin"/><Relationship Id="rId4" Type="http://schemas.openxmlformats.org/officeDocument/2006/relationships/image" Target="../media/image65.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vmlDrawing" Target="../drawings/vmlDrawing29.vml"/><Relationship Id="rId5" Type="http://schemas.openxmlformats.org/officeDocument/2006/relationships/oleObject" Target="../embeddings/oleObject29.bin"/><Relationship Id="rId4" Type="http://schemas.openxmlformats.org/officeDocument/2006/relationships/image" Target="../media/image66.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vmlDrawing" Target="../drawings/vmlDrawing30.vml"/><Relationship Id="rId5" Type="http://schemas.openxmlformats.org/officeDocument/2006/relationships/oleObject" Target="../embeddings/oleObject30.bin"/><Relationship Id="rId4" Type="http://schemas.openxmlformats.org/officeDocument/2006/relationships/image" Target="../media/image67.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vmlDrawing" Target="../drawings/vmlDrawing31.vml"/><Relationship Id="rId5" Type="http://schemas.openxmlformats.org/officeDocument/2006/relationships/oleObject" Target="../embeddings/oleObject31.bin"/><Relationship Id="rId4" Type="http://schemas.openxmlformats.org/officeDocument/2006/relationships/image" Target="../media/image68.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vmlDrawing" Target="../drawings/vmlDrawing32.vml"/><Relationship Id="rId5" Type="http://schemas.openxmlformats.org/officeDocument/2006/relationships/oleObject" Target="../embeddings/oleObject32.bin"/><Relationship Id="rId4" Type="http://schemas.openxmlformats.org/officeDocument/2006/relationships/image" Target="../media/image69.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6.xml"/><Relationship Id="rId1" Type="http://schemas.openxmlformats.org/officeDocument/2006/relationships/vmlDrawing" Target="../drawings/vmlDrawing33.vml"/><Relationship Id="rId5" Type="http://schemas.openxmlformats.org/officeDocument/2006/relationships/oleObject" Target="../embeddings/oleObject33.bin"/><Relationship Id="rId4" Type="http://schemas.openxmlformats.org/officeDocument/2006/relationships/image" Target="../media/image70.png"/></Relationships>
</file>

<file path=ppt/slides/_rels/slide8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6.xml"/><Relationship Id="rId1" Type="http://schemas.openxmlformats.org/officeDocument/2006/relationships/vmlDrawing" Target="../drawings/vmlDrawing34.vml"/><Relationship Id="rId4" Type="http://schemas.openxmlformats.org/officeDocument/2006/relationships/oleObject" Target="../embeddings/oleObject34.bin"/></Relationships>
</file>

<file path=ppt/slides/_rels/slide8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notesSlide" Target="../notesSlides/notesSlide52.xml"/><Relationship Id="rId7" Type="http://schemas.openxmlformats.org/officeDocument/2006/relationships/image" Target="../media/image74.png"/><Relationship Id="rId2" Type="http://schemas.openxmlformats.org/officeDocument/2006/relationships/slideLayout" Target="../slideLayouts/slideLayout6.xml"/><Relationship Id="rId1" Type="http://schemas.openxmlformats.org/officeDocument/2006/relationships/vmlDrawing" Target="../drawings/vmlDrawing35.vml"/><Relationship Id="rId6" Type="http://schemas.openxmlformats.org/officeDocument/2006/relationships/image" Target="../media/image73.png"/><Relationship Id="rId5" Type="http://schemas.openxmlformats.org/officeDocument/2006/relationships/oleObject" Target="../embeddings/oleObject35.bin"/><Relationship Id="rId4" Type="http://schemas.openxmlformats.org/officeDocument/2006/relationships/image" Target="../media/image72.png"/></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2.xml"/><Relationship Id="rId1" Type="http://schemas.openxmlformats.org/officeDocument/2006/relationships/vmlDrawing" Target="../drawings/vmlDrawing36.vml"/></Relationships>
</file>

<file path=ppt/slides/_rels/slide9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6.xml"/><Relationship Id="rId1" Type="http://schemas.openxmlformats.org/officeDocument/2006/relationships/vmlDrawing" Target="../drawings/vmlDrawing37.vml"/><Relationship Id="rId4" Type="http://schemas.openxmlformats.org/officeDocument/2006/relationships/oleObject" Target="../embeddings/oleObject37.bin"/></Relationships>
</file>

<file path=ppt/slides/_rels/slide9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6.xml"/><Relationship Id="rId1" Type="http://schemas.openxmlformats.org/officeDocument/2006/relationships/vmlDrawing" Target="../drawings/vmlDrawing38.vml"/><Relationship Id="rId4" Type="http://schemas.openxmlformats.org/officeDocument/2006/relationships/oleObject" Target="../embeddings/oleObject38.bin"/></Relationships>
</file>

<file path=ppt/slides/_rels/slide9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6.xml"/><Relationship Id="rId1" Type="http://schemas.openxmlformats.org/officeDocument/2006/relationships/vmlDrawing" Target="../drawings/vmlDrawing39.vml"/><Relationship Id="rId4" Type="http://schemas.openxmlformats.org/officeDocument/2006/relationships/oleObject" Target="../embeddings/oleObject39.bin"/></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2.xml"/><Relationship Id="rId1" Type="http://schemas.openxmlformats.org/officeDocument/2006/relationships/vmlDrawing" Target="../drawings/vmlDrawing40.vml"/></Relationships>
</file>

<file path=ppt/slides/_rels/slide9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69676" y="-99392"/>
            <a:ext cx="10783958" cy="6957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itle 3"/>
          <p:cNvSpPr>
            <a:spLocks noGrp="1"/>
          </p:cNvSpPr>
          <p:nvPr>
            <p:ph type="ctrTitle"/>
          </p:nvPr>
        </p:nvSpPr>
        <p:spPr/>
        <p:txBody>
          <a:bodyPr/>
          <a:lstStyle/>
          <a:p>
            <a:r>
              <a:rPr lang="fr-CA" altLang="zh-CN" dirty="0">
                <a:solidFill>
                  <a:schemeClr val="bg1"/>
                </a:solidFill>
              </a:rPr>
              <a:t>Canadian </a:t>
            </a:r>
            <a:r>
              <a:rPr lang="fr-CA" altLang="zh-CN" dirty="0" err="1">
                <a:solidFill>
                  <a:schemeClr val="bg1"/>
                </a:solidFill>
              </a:rPr>
              <a:t>Oil</a:t>
            </a:r>
            <a:r>
              <a:rPr lang="fr-CA" altLang="zh-CN" dirty="0">
                <a:solidFill>
                  <a:schemeClr val="bg1"/>
                </a:solidFill>
              </a:rPr>
              <a:t> and </a:t>
            </a:r>
            <a:r>
              <a:rPr lang="fr-CA" altLang="zh-CN" dirty="0" err="1">
                <a:solidFill>
                  <a:schemeClr val="bg1"/>
                </a:solidFill>
              </a:rPr>
              <a:t>Gas</a:t>
            </a:r>
            <a:r>
              <a:rPr lang="fr-CA" altLang="zh-CN" dirty="0">
                <a:solidFill>
                  <a:schemeClr val="bg1"/>
                </a:solidFill>
              </a:rPr>
              <a:t> </a:t>
            </a:r>
            <a:r>
              <a:rPr lang="fr-CA" altLang="zh-CN" dirty="0" err="1" smtClean="0">
                <a:solidFill>
                  <a:schemeClr val="bg1"/>
                </a:solidFill>
              </a:rPr>
              <a:t>Companies</a:t>
            </a:r>
            <a:endParaRPr lang="zh-CN" altLang="en-US" dirty="0"/>
          </a:p>
        </p:txBody>
      </p:sp>
      <p:sp>
        <p:nvSpPr>
          <p:cNvPr id="5" name="Subtitle 4"/>
          <p:cNvSpPr>
            <a:spLocks noGrp="1"/>
          </p:cNvSpPr>
          <p:nvPr>
            <p:ph type="subTitle" idx="1"/>
          </p:nvPr>
        </p:nvSpPr>
        <p:spPr>
          <a:xfrm>
            <a:off x="899592" y="4509120"/>
            <a:ext cx="8458200" cy="914400"/>
          </a:xfrm>
        </p:spPr>
        <p:txBody>
          <a:bodyPr/>
          <a:lstStyle/>
          <a:p>
            <a:r>
              <a:rPr lang="en-CA" altLang="zh-CN" dirty="0" smtClean="0">
                <a:solidFill>
                  <a:schemeClr val="bg1"/>
                </a:solidFill>
                <a:effectLst>
                  <a:outerShdw blurRad="38100" dist="38100" dir="2700000" algn="tl">
                    <a:srgbClr val="000000">
                      <a:alpha val="43137"/>
                    </a:srgbClr>
                  </a:outerShdw>
                </a:effectLst>
              </a:rPr>
              <a:t>Suncor, Crescent Point, Canadian Oil Sands</a:t>
            </a:r>
            <a:endParaRPr lang="zh-CN" altLang="en-US" dirty="0" smtClean="0">
              <a:solidFill>
                <a:schemeClr val="bg1"/>
              </a:solidFill>
              <a:effectLst>
                <a:outerShdw blurRad="38100" dist="38100" dir="2700000" algn="tl">
                  <a:srgbClr val="000000">
                    <a:alpha val="43137"/>
                  </a:srgbClr>
                </a:outerShdw>
              </a:effectLst>
            </a:endParaRPr>
          </a:p>
          <a:p>
            <a:endParaRPr lang="zh-CN" altLang="en-US" dirty="0">
              <a:effectLst>
                <a:outerShdw blurRad="38100" dist="38100" dir="2700000" algn="tl">
                  <a:srgbClr val="000000">
                    <a:alpha val="43137"/>
                  </a:srgbClr>
                </a:outerShdw>
              </a:effectLst>
            </a:endParaRPr>
          </a:p>
        </p:txBody>
      </p:sp>
      <p:sp>
        <p:nvSpPr>
          <p:cNvPr id="2" name="TextBox 1"/>
          <p:cNvSpPr txBox="1"/>
          <p:nvPr/>
        </p:nvSpPr>
        <p:spPr>
          <a:xfrm>
            <a:off x="-468560" y="6237312"/>
            <a:ext cx="8152873" cy="369332"/>
          </a:xfrm>
          <a:prstGeom prst="rect">
            <a:avLst/>
          </a:prstGeom>
          <a:noFill/>
        </p:spPr>
        <p:txBody>
          <a:bodyPr wrap="none" rtlCol="0">
            <a:spAutoFit/>
          </a:bodyPr>
          <a:lstStyle/>
          <a:p>
            <a:r>
              <a:rPr lang="en-CA" altLang="zh-CN" dirty="0" smtClean="0">
                <a:solidFill>
                  <a:schemeClr val="bg1"/>
                </a:solidFill>
              </a:rPr>
              <a:t>Prepared by Group 5: Sandy Tzu </a:t>
            </a:r>
            <a:r>
              <a:rPr lang="en-CA" altLang="zh-CN" dirty="0" err="1" smtClean="0">
                <a:solidFill>
                  <a:schemeClr val="bg1"/>
                </a:solidFill>
              </a:rPr>
              <a:t>Ju</a:t>
            </a:r>
            <a:r>
              <a:rPr lang="en-CA" altLang="zh-CN" dirty="0" smtClean="0">
                <a:solidFill>
                  <a:schemeClr val="bg1"/>
                </a:solidFill>
              </a:rPr>
              <a:t> Chen, Vincent Chen, Jenny Song, </a:t>
            </a:r>
            <a:r>
              <a:rPr lang="en-CA" altLang="zh-CN" dirty="0" err="1" smtClean="0">
                <a:solidFill>
                  <a:schemeClr val="bg1"/>
                </a:solidFill>
              </a:rPr>
              <a:t>Cuong</a:t>
            </a:r>
            <a:endParaRPr lang="zh-CN" altLang="en-US" dirty="0">
              <a:solidFill>
                <a:schemeClr val="bg1"/>
              </a:solidFill>
            </a:endParaRPr>
          </a:p>
        </p:txBody>
      </p:sp>
    </p:spTree>
    <p:extLst>
      <p:ext uri="{BB962C8B-B14F-4D97-AF65-F5344CB8AC3E}">
        <p14:creationId xmlns:p14="http://schemas.microsoft.com/office/powerpoint/2010/main" xmlns="" val="27397310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n-CA" altLang="zh-CN" dirty="0" smtClean="0"/>
              <a:t>Canadian oil production key stats</a:t>
            </a:r>
            <a:endParaRPr lang="zh-CN" alt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04171" y="3119916"/>
            <a:ext cx="5807138" cy="37110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971600" y="1124744"/>
            <a:ext cx="7488832" cy="1754326"/>
          </a:xfrm>
          <a:prstGeom prst="rect">
            <a:avLst/>
          </a:prstGeom>
          <a:noFill/>
        </p:spPr>
        <p:txBody>
          <a:bodyPr wrap="square" rtlCol="0">
            <a:spAutoFit/>
          </a:bodyPr>
          <a:lstStyle/>
          <a:p>
            <a:r>
              <a:rPr lang="en-CA" altLang="zh-CN" dirty="0" smtClean="0"/>
              <a:t>-Canada had 175 billion barrels of proven oil reserves as of Dec 2010</a:t>
            </a:r>
          </a:p>
          <a:p>
            <a:endParaRPr lang="en-CA" altLang="zh-CN" dirty="0" smtClean="0"/>
          </a:p>
          <a:p>
            <a:r>
              <a:rPr lang="en-CA" altLang="zh-CN" dirty="0" smtClean="0"/>
              <a:t>-Over 95 percent are oil sands deposits in Alberta, which are more difficult to extract and process than conventional crude oil. </a:t>
            </a:r>
          </a:p>
          <a:p>
            <a:endParaRPr lang="en-CA" altLang="zh-CN" dirty="0" smtClean="0"/>
          </a:p>
          <a:p>
            <a:r>
              <a:rPr lang="en-CA" altLang="zh-CN" dirty="0" smtClean="0"/>
              <a:t>-Canada is consistently the top supplier of U.S. oil imports.</a:t>
            </a:r>
          </a:p>
        </p:txBody>
      </p:sp>
    </p:spTree>
    <p:extLst>
      <p:ext uri="{BB962C8B-B14F-4D97-AF65-F5344CB8AC3E}">
        <p14:creationId xmlns:p14="http://schemas.microsoft.com/office/powerpoint/2010/main" xmlns="" val="196033549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icture 7.jp2"/>
          <p:cNvPicPr>
            <a:picLocks noGrp="1" noChangeAspect="1"/>
          </p:cNvPicPr>
          <p:nvPr>
            <p:ph idx="1"/>
          </p:nvPr>
        </p:nvPicPr>
        <p:blipFill>
          <a:blip r:embed="rId2" cstate="print"/>
          <a:srcRect l="-10657" r="-10657"/>
          <a:stretch>
            <a:fillRect/>
          </a:stretch>
        </p:blipFill>
        <p:spPr>
          <a:xfrm>
            <a:off x="-609600" y="457200"/>
            <a:ext cx="10375419" cy="6019800"/>
          </a:xfrm>
        </p:spPr>
      </p:pic>
      <p:sp>
        <p:nvSpPr>
          <p:cNvPr id="2" name="Title 1"/>
          <p:cNvSpPr>
            <a:spLocks noGrp="1"/>
          </p:cNvSpPr>
          <p:nvPr>
            <p:ph type="title"/>
          </p:nvPr>
        </p:nvSpPr>
        <p:spPr/>
        <p:txBody>
          <a:bodyPr/>
          <a:lstStyle/>
          <a:p>
            <a:endParaRPr lang="en-US" dirty="0"/>
          </a:p>
        </p:txBody>
      </p:sp>
      <p:sp>
        <p:nvSpPr>
          <p:cNvPr id="5" name="Rectangle 4"/>
          <p:cNvSpPr/>
          <p:nvPr/>
        </p:nvSpPr>
        <p:spPr>
          <a:xfrm>
            <a:off x="5562600" y="5791200"/>
            <a:ext cx="1447800" cy="381000"/>
          </a:xfrm>
          <a:prstGeom prst="rect">
            <a:avLst/>
          </a:prstGeom>
          <a:noFill/>
          <a:ln w="476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7848600" y="5486400"/>
            <a:ext cx="762000" cy="381000"/>
          </a:xfrm>
          <a:prstGeom prst="rect">
            <a:avLst/>
          </a:prstGeom>
          <a:noFill/>
          <a:ln w="476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74867865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Company Update </a:t>
            </a:r>
            <a:endParaRPr lang="en-US" dirty="0"/>
          </a:p>
        </p:txBody>
      </p:sp>
      <p:sp>
        <p:nvSpPr>
          <p:cNvPr id="3" name="Content Placeholder 2"/>
          <p:cNvSpPr>
            <a:spLocks noGrp="1"/>
          </p:cNvSpPr>
          <p:nvPr>
            <p:ph idx="1"/>
          </p:nvPr>
        </p:nvSpPr>
        <p:spPr>
          <a:xfrm>
            <a:off x="762000" y="1295400"/>
            <a:ext cx="7924800" cy="5257800"/>
          </a:xfrm>
        </p:spPr>
        <p:txBody>
          <a:bodyPr>
            <a:noAutofit/>
          </a:bodyPr>
          <a:lstStyle/>
          <a:p>
            <a:pPr>
              <a:buFont typeface="Arial"/>
              <a:buChar char="•"/>
            </a:pPr>
            <a:r>
              <a:rPr lang="en-US" sz="2200" dirty="0" smtClean="0"/>
              <a:t> Drilling </a:t>
            </a:r>
            <a:r>
              <a:rPr lang="en-US" sz="2200" dirty="0"/>
              <a:t>inventory of</a:t>
            </a:r>
            <a:r>
              <a:rPr lang="en-US" sz="2200" dirty="0" smtClean="0"/>
              <a:t> 6,000 </a:t>
            </a:r>
            <a:r>
              <a:rPr lang="en-US" sz="2200" dirty="0"/>
              <a:t>locations</a:t>
            </a:r>
          </a:p>
          <a:p>
            <a:pPr lvl="0">
              <a:buFont typeface="Arial"/>
              <a:buChar char="•"/>
            </a:pPr>
            <a:r>
              <a:rPr lang="en-US" sz="2200" dirty="0"/>
              <a:t> New production record: 69,779 </a:t>
            </a:r>
            <a:r>
              <a:rPr lang="en-US" sz="2200" dirty="0" err="1"/>
              <a:t>boe/</a:t>
            </a:r>
            <a:r>
              <a:rPr lang="en-US" sz="2200" dirty="0" err="1" smtClean="0"/>
              <a:t>d</a:t>
            </a:r>
            <a:r>
              <a:rPr lang="en-US" sz="2200" dirty="0" smtClean="0"/>
              <a:t> in 4</a:t>
            </a:r>
            <a:r>
              <a:rPr lang="en-US" sz="2200" baseline="30000" dirty="0" smtClean="0"/>
              <a:t>th</a:t>
            </a:r>
            <a:r>
              <a:rPr lang="en-US" sz="2200" dirty="0" smtClean="0"/>
              <a:t> Quarter 2010</a:t>
            </a:r>
          </a:p>
          <a:p>
            <a:pPr lvl="0">
              <a:buFont typeface="Arial"/>
              <a:buChar char="•"/>
            </a:pPr>
            <a:r>
              <a:rPr lang="en-US" sz="2200" dirty="0" smtClean="0"/>
              <a:t> Total proved reserves of 223 </a:t>
            </a:r>
            <a:r>
              <a:rPr lang="en-US" sz="2200" dirty="0" err="1" smtClean="0"/>
              <a:t>mmboe</a:t>
            </a:r>
            <a:endParaRPr lang="en-US" sz="2200" dirty="0" smtClean="0"/>
          </a:p>
          <a:p>
            <a:pPr lvl="0">
              <a:buFont typeface="Arial"/>
              <a:buChar char="•"/>
            </a:pPr>
            <a:r>
              <a:rPr lang="en-US" sz="2200" dirty="0" smtClean="0"/>
              <a:t> Consistent </a:t>
            </a:r>
            <a:r>
              <a:rPr lang="en-US" sz="2200" dirty="0"/>
              <a:t>m</a:t>
            </a:r>
            <a:r>
              <a:rPr lang="en-US" sz="2200" dirty="0" smtClean="0"/>
              <a:t>onthly dividend</a:t>
            </a:r>
            <a:r>
              <a:rPr lang="en-US" sz="2200" dirty="0"/>
              <a:t>: $0.23 per </a:t>
            </a:r>
            <a:r>
              <a:rPr lang="en-US" sz="2200" dirty="0" smtClean="0"/>
              <a:t>share, every month on 15</a:t>
            </a:r>
            <a:r>
              <a:rPr lang="en-US" sz="2200" baseline="30000" dirty="0" smtClean="0"/>
              <a:t>th</a:t>
            </a:r>
            <a:r>
              <a:rPr lang="en-US" sz="2200" dirty="0" smtClean="0"/>
              <a:t>/16</a:t>
            </a:r>
            <a:r>
              <a:rPr lang="en-US" sz="2200" baseline="30000" dirty="0" smtClean="0"/>
              <a:t>th</a:t>
            </a:r>
            <a:r>
              <a:rPr lang="en-US" sz="2200" dirty="0" smtClean="0"/>
              <a:t> </a:t>
            </a:r>
          </a:p>
          <a:p>
            <a:pPr>
              <a:buFont typeface="Arial"/>
              <a:buChar char="•"/>
            </a:pPr>
            <a:r>
              <a:rPr lang="en-US" sz="2200" dirty="0" smtClean="0"/>
              <a:t> </a:t>
            </a:r>
            <a:r>
              <a:rPr lang="en-US" sz="2200" dirty="0"/>
              <a:t> 89% light and medium crude oil and liquids, 11% natural </a:t>
            </a:r>
            <a:r>
              <a:rPr lang="en-US" sz="2200" dirty="0" smtClean="0"/>
              <a:t>gas</a:t>
            </a:r>
          </a:p>
          <a:p>
            <a:pPr lvl="0">
              <a:buFont typeface="Arial"/>
              <a:buChar char="•"/>
            </a:pPr>
            <a:r>
              <a:rPr lang="en-US" sz="2200" dirty="0" smtClean="0"/>
              <a:t> 9 consecutive years of growth in Net Asset Value (“NAV”) per share, production, cash flow, and strong positive technical and development reserve additions</a:t>
            </a:r>
          </a:p>
          <a:p>
            <a:pPr lvl="0">
              <a:buFont typeface="Arial"/>
              <a:buChar char="•"/>
            </a:pPr>
            <a:r>
              <a:rPr lang="en-US" sz="2200" dirty="0" smtClean="0"/>
              <a:t> As </a:t>
            </a:r>
            <a:r>
              <a:rPr lang="en-US" sz="2200" dirty="0"/>
              <a:t>at March 8, 2011, the Company had hedged 55 percent, 44 percent, 35 percent and 19 percent of production, net of royalty interest, for the balance of 2011, 2012, 2013 and the first half of 2014, respectively.</a:t>
            </a:r>
            <a:r>
              <a:rPr lang="en-US" sz="2200" dirty="0" smtClean="0"/>
              <a:t> </a:t>
            </a:r>
            <a:endParaRPr lang="en-US" sz="2200" dirty="0"/>
          </a:p>
        </p:txBody>
      </p:sp>
    </p:spTree>
    <p:extLst>
      <p:ext uri="{BB962C8B-B14F-4D97-AF65-F5344CB8AC3E}">
        <p14:creationId xmlns:p14="http://schemas.microsoft.com/office/powerpoint/2010/main" xmlns="" val="157975532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Company Update</a:t>
            </a:r>
            <a:endParaRPr lang="en-US" dirty="0"/>
          </a:p>
        </p:txBody>
      </p:sp>
      <p:sp>
        <p:nvSpPr>
          <p:cNvPr id="3" name="Content Placeholder 2"/>
          <p:cNvSpPr>
            <a:spLocks noGrp="1"/>
          </p:cNvSpPr>
          <p:nvPr>
            <p:ph idx="1"/>
          </p:nvPr>
        </p:nvSpPr>
        <p:spPr/>
        <p:txBody>
          <a:bodyPr/>
          <a:lstStyle/>
          <a:p>
            <a:pPr lvl="0">
              <a:buFont typeface="Arial"/>
              <a:buChar char="•"/>
            </a:pPr>
            <a:r>
              <a:rPr lang="en-US" dirty="0" smtClean="0"/>
              <a:t>Drilled </a:t>
            </a:r>
            <a:r>
              <a:rPr lang="en-US" dirty="0"/>
              <a:t>406 (302.2 net) wells in 2010 with a 99 percent success rate. </a:t>
            </a:r>
          </a:p>
          <a:p>
            <a:endParaRPr lang="en-US" dirty="0"/>
          </a:p>
        </p:txBody>
      </p:sp>
      <p:pic>
        <p:nvPicPr>
          <p:cNvPr id="4" name="Picture 3" descr="Picture 4.jp2"/>
          <p:cNvPicPr>
            <a:picLocks noChangeAspect="1"/>
          </p:cNvPicPr>
          <p:nvPr/>
        </p:nvPicPr>
        <p:blipFill>
          <a:blip r:embed="rId2" cstate="print"/>
          <a:stretch>
            <a:fillRect/>
          </a:stretch>
        </p:blipFill>
        <p:spPr>
          <a:xfrm>
            <a:off x="-40" y="2996952"/>
            <a:ext cx="9144000" cy="3048000"/>
          </a:xfrm>
          <a:prstGeom prst="rect">
            <a:avLst/>
          </a:prstGeom>
        </p:spPr>
      </p:pic>
    </p:spTree>
    <p:extLst>
      <p:ext uri="{BB962C8B-B14F-4D97-AF65-F5344CB8AC3E}">
        <p14:creationId xmlns:p14="http://schemas.microsoft.com/office/powerpoint/2010/main" xmlns="" val="51063347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Growth</a:t>
            </a:r>
            <a:endParaRPr lang="en-US" dirty="0"/>
          </a:p>
        </p:txBody>
      </p:sp>
      <p:pic>
        <p:nvPicPr>
          <p:cNvPr id="6" name="Content Placeholder 5" descr="Picture 1.jp2"/>
          <p:cNvPicPr>
            <a:picLocks noGrp="1" noChangeAspect="1"/>
          </p:cNvPicPr>
          <p:nvPr>
            <p:ph idx="1"/>
          </p:nvPr>
        </p:nvPicPr>
        <p:blipFill>
          <a:blip r:embed="rId2" cstate="print"/>
          <a:srcRect l="-80818" r="-80818"/>
          <a:stretch>
            <a:fillRect/>
          </a:stretch>
        </p:blipFill>
        <p:spPr>
          <a:xfrm>
            <a:off x="-3962400" y="1124744"/>
            <a:ext cx="12954000" cy="5733256"/>
          </a:xfrm>
        </p:spPr>
      </p:pic>
      <p:pic>
        <p:nvPicPr>
          <p:cNvPr id="7" name="Picture 6" descr="Picture 2.jp2"/>
          <p:cNvPicPr>
            <a:picLocks noChangeAspect="1"/>
          </p:cNvPicPr>
          <p:nvPr/>
        </p:nvPicPr>
        <p:blipFill>
          <a:blip r:embed="rId3" cstate="print"/>
          <a:stretch>
            <a:fillRect/>
          </a:stretch>
        </p:blipFill>
        <p:spPr>
          <a:xfrm>
            <a:off x="4905375" y="1124744"/>
            <a:ext cx="4238625" cy="5733256"/>
          </a:xfrm>
          <a:prstGeom prst="rect">
            <a:avLst/>
          </a:prstGeom>
        </p:spPr>
      </p:pic>
    </p:spTree>
    <p:extLst>
      <p:ext uri="{BB962C8B-B14F-4D97-AF65-F5344CB8AC3E}">
        <p14:creationId xmlns:p14="http://schemas.microsoft.com/office/powerpoint/2010/main" xmlns="" val="373379851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Growth</a:t>
            </a:r>
            <a:endParaRPr lang="en-US" dirty="0"/>
          </a:p>
        </p:txBody>
      </p:sp>
      <p:pic>
        <p:nvPicPr>
          <p:cNvPr id="6" name="Content Placeholder 5" descr="Picture 3.jp2"/>
          <p:cNvPicPr>
            <a:picLocks noGrp="1" noChangeAspect="1"/>
          </p:cNvPicPr>
          <p:nvPr>
            <p:ph idx="1"/>
          </p:nvPr>
        </p:nvPicPr>
        <p:blipFill>
          <a:blip r:embed="rId2" cstate="print"/>
          <a:srcRect l="-65867" r="-65867"/>
          <a:stretch>
            <a:fillRect/>
          </a:stretch>
        </p:blipFill>
        <p:spPr>
          <a:xfrm>
            <a:off x="-2052736" y="1234327"/>
            <a:ext cx="9289032" cy="5623673"/>
          </a:xfrm>
        </p:spPr>
      </p:pic>
      <p:pic>
        <p:nvPicPr>
          <p:cNvPr id="8" name="Picture 7" descr="Picture 5.jp2"/>
          <p:cNvPicPr>
            <a:picLocks noChangeAspect="1"/>
          </p:cNvPicPr>
          <p:nvPr/>
        </p:nvPicPr>
        <p:blipFill>
          <a:blip r:embed="rId3" cstate="print"/>
          <a:stretch>
            <a:fillRect/>
          </a:stretch>
        </p:blipFill>
        <p:spPr>
          <a:xfrm>
            <a:off x="4800600" y="1234327"/>
            <a:ext cx="4163888" cy="5606752"/>
          </a:xfrm>
          <a:prstGeom prst="rect">
            <a:avLst/>
          </a:prstGeom>
        </p:spPr>
      </p:pic>
    </p:spTree>
    <p:extLst>
      <p:ext uri="{BB962C8B-B14F-4D97-AF65-F5344CB8AC3E}">
        <p14:creationId xmlns:p14="http://schemas.microsoft.com/office/powerpoint/2010/main" xmlns="" val="382254306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Officers</a:t>
            </a:r>
            <a:endParaRPr lang="en-US" dirty="0"/>
          </a:p>
        </p:txBody>
      </p:sp>
      <p:sp>
        <p:nvSpPr>
          <p:cNvPr id="3" name="Content Placeholder 2"/>
          <p:cNvSpPr>
            <a:spLocks noGrp="1"/>
          </p:cNvSpPr>
          <p:nvPr>
            <p:ph idx="1"/>
          </p:nvPr>
        </p:nvSpPr>
        <p:spPr>
          <a:xfrm>
            <a:off x="2057400" y="1295400"/>
            <a:ext cx="6629400" cy="4830763"/>
          </a:xfrm>
        </p:spPr>
        <p:txBody>
          <a:bodyPr>
            <a:normAutofit fontScale="77500" lnSpcReduction="20000"/>
          </a:bodyPr>
          <a:lstStyle/>
          <a:p>
            <a:r>
              <a:rPr lang="en-US" b="1" dirty="0" smtClean="0"/>
              <a:t>Scott </a:t>
            </a:r>
            <a:r>
              <a:rPr lang="en-US" b="1" dirty="0" err="1" smtClean="0"/>
              <a:t>Saxberg</a:t>
            </a:r>
            <a:endParaRPr lang="en-US" b="1" dirty="0" smtClean="0"/>
          </a:p>
          <a:p>
            <a:pPr>
              <a:buFont typeface="Arial"/>
              <a:buChar char="•"/>
            </a:pPr>
            <a:r>
              <a:rPr lang="en-US" dirty="0" smtClean="0"/>
              <a:t> President and CEO</a:t>
            </a:r>
          </a:p>
          <a:p>
            <a:pPr>
              <a:buFont typeface="Arial"/>
              <a:buChar char="•"/>
            </a:pPr>
            <a:r>
              <a:rPr lang="en-US" dirty="0" smtClean="0"/>
              <a:t> Bachelor </a:t>
            </a:r>
            <a:r>
              <a:rPr lang="en-US" dirty="0"/>
              <a:t>of Science in Mechanical Engineering from the University of Manitoba</a:t>
            </a:r>
            <a:r>
              <a:rPr lang="en-US" dirty="0" smtClean="0"/>
              <a:t> </a:t>
            </a:r>
          </a:p>
          <a:p>
            <a:pPr>
              <a:buFont typeface="Arial"/>
              <a:buChar char="•"/>
            </a:pPr>
            <a:r>
              <a:rPr lang="en-US" dirty="0" smtClean="0"/>
              <a:t> Over 18 </a:t>
            </a:r>
            <a:r>
              <a:rPr lang="en-US" dirty="0"/>
              <a:t>years of experience in the oil and gas industry</a:t>
            </a:r>
            <a:r>
              <a:rPr lang="en-US" dirty="0" smtClean="0"/>
              <a:t> </a:t>
            </a:r>
          </a:p>
          <a:p>
            <a:pPr>
              <a:buFont typeface="Arial"/>
              <a:buChar char="•"/>
            </a:pPr>
            <a:endParaRPr lang="en-US" dirty="0" smtClean="0"/>
          </a:p>
          <a:p>
            <a:r>
              <a:rPr lang="en-US" b="1" dirty="0" smtClean="0"/>
              <a:t>Greg Tisdale</a:t>
            </a:r>
          </a:p>
          <a:p>
            <a:pPr>
              <a:buFont typeface="Arial"/>
              <a:buChar char="•"/>
            </a:pPr>
            <a:r>
              <a:rPr lang="en-US" dirty="0" smtClean="0"/>
              <a:t> Chief Financial Officer</a:t>
            </a:r>
          </a:p>
          <a:p>
            <a:pPr>
              <a:buFont typeface="Arial"/>
              <a:buChar char="•"/>
            </a:pPr>
            <a:r>
              <a:rPr lang="en-US" dirty="0" smtClean="0"/>
              <a:t> Bachelor of Commerce from University of Alberta</a:t>
            </a:r>
          </a:p>
          <a:p>
            <a:pPr>
              <a:buFont typeface="Arial"/>
              <a:buChar char="•"/>
            </a:pPr>
            <a:r>
              <a:rPr lang="en-US" dirty="0" smtClean="0"/>
              <a:t>Chartered Accountant</a:t>
            </a:r>
            <a:endParaRPr lang="en-US" dirty="0"/>
          </a:p>
        </p:txBody>
      </p:sp>
      <p:pic>
        <p:nvPicPr>
          <p:cNvPr id="5" name="Picture 4" descr="Picture 6.jp2"/>
          <p:cNvPicPr>
            <a:picLocks noChangeAspect="1"/>
          </p:cNvPicPr>
          <p:nvPr/>
        </p:nvPicPr>
        <p:blipFill>
          <a:blip r:embed="rId2" cstate="print"/>
          <a:stretch>
            <a:fillRect/>
          </a:stretch>
        </p:blipFill>
        <p:spPr>
          <a:xfrm>
            <a:off x="198546" y="1196752"/>
            <a:ext cx="1905000" cy="2857500"/>
          </a:xfrm>
          <a:prstGeom prst="rect">
            <a:avLst/>
          </a:prstGeom>
        </p:spPr>
      </p:pic>
    </p:spTree>
    <p:extLst>
      <p:ext uri="{BB962C8B-B14F-4D97-AF65-F5344CB8AC3E}">
        <p14:creationId xmlns:p14="http://schemas.microsoft.com/office/powerpoint/2010/main" xmlns="" val="245840222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Strategies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Three-part Business Strategy:</a:t>
            </a:r>
          </a:p>
          <a:p>
            <a:pPr marL="457200" indent="-457200">
              <a:buAutoNum type="arabicPeriod"/>
            </a:pPr>
            <a:r>
              <a:rPr lang="en-US" u="sng" dirty="0" smtClean="0"/>
              <a:t>Acquire</a:t>
            </a:r>
          </a:p>
          <a:p>
            <a:pPr marL="457200" lvl="4" indent="-457200">
              <a:buFont typeface="Arial"/>
              <a:buChar char="•"/>
            </a:pPr>
            <a:r>
              <a:rPr lang="en-US" dirty="0"/>
              <a:t>U</a:t>
            </a:r>
            <a:r>
              <a:rPr lang="en-US" dirty="0" smtClean="0"/>
              <a:t>ses </a:t>
            </a:r>
            <a:r>
              <a:rPr lang="en-US" dirty="0"/>
              <a:t>its excellent balance sheet and growth capital to acquire focused, long-life, high-quality reserves and production in</a:t>
            </a:r>
            <a:r>
              <a:rPr lang="en-US" dirty="0" smtClean="0"/>
              <a:t> Western Canada</a:t>
            </a:r>
          </a:p>
          <a:p>
            <a:pPr marL="457200" indent="-457200">
              <a:buFont typeface="Arial" pitchFamily="34" charset="0"/>
              <a:buAutoNum type="arabicPeriod"/>
            </a:pPr>
            <a:r>
              <a:rPr lang="en-US" u="sng" dirty="0"/>
              <a:t>Develop and </a:t>
            </a:r>
            <a:r>
              <a:rPr lang="en-US" u="sng" dirty="0" smtClean="0"/>
              <a:t>Exploit</a:t>
            </a:r>
          </a:p>
          <a:p>
            <a:pPr marL="457200" indent="-457200">
              <a:buFont typeface="Arial"/>
              <a:buChar char="•"/>
            </a:pPr>
            <a:r>
              <a:rPr lang="en-US" dirty="0"/>
              <a:t>U</a:t>
            </a:r>
            <a:r>
              <a:rPr lang="en-US" dirty="0" smtClean="0"/>
              <a:t>ses </a:t>
            </a:r>
            <a:r>
              <a:rPr lang="en-US" dirty="0"/>
              <a:t>its large, low-risk drilling inventory to maintain production, reserves and </a:t>
            </a:r>
            <a:r>
              <a:rPr lang="en-US" dirty="0" smtClean="0"/>
              <a:t>dividends; Currently has </a:t>
            </a:r>
            <a:r>
              <a:rPr lang="en-US" dirty="0"/>
              <a:t>more </a:t>
            </a:r>
            <a:r>
              <a:rPr lang="en-US" dirty="0" smtClean="0"/>
              <a:t>than 6,000 locations. Crescent </a:t>
            </a:r>
            <a:r>
              <a:rPr lang="en-US" dirty="0"/>
              <a:t>Point’s project portfolio has become an industry leader among companies of our size</a:t>
            </a:r>
            <a:r>
              <a:rPr lang="en-US" dirty="0" smtClean="0"/>
              <a:t>.</a:t>
            </a:r>
          </a:p>
          <a:p>
            <a:pPr marL="457200" indent="-457200">
              <a:buAutoNum type="arabicPeriod" startAt="3"/>
            </a:pPr>
            <a:r>
              <a:rPr lang="en-US" u="sng" dirty="0" smtClean="0"/>
              <a:t>Manage Risk</a:t>
            </a:r>
          </a:p>
          <a:p>
            <a:pPr marL="457200" indent="-457200">
              <a:buFont typeface="Arial"/>
              <a:buChar char="•"/>
            </a:pPr>
            <a:r>
              <a:rPr lang="en-US" dirty="0"/>
              <a:t>S</a:t>
            </a:r>
            <a:r>
              <a:rPr lang="en-US" dirty="0" smtClean="0"/>
              <a:t>trives </a:t>
            </a:r>
            <a:r>
              <a:rPr lang="en-US" dirty="0"/>
              <a:t>to manage the risks associated with the oil and gas industry and to provide long-term stability to its dividends.</a:t>
            </a:r>
            <a:r>
              <a:rPr lang="en-US" dirty="0" smtClean="0"/>
              <a:t> </a:t>
            </a:r>
          </a:p>
          <a:p>
            <a:pPr marL="457200" lvl="4" indent="-457200">
              <a:buFont typeface="Arial"/>
              <a:buChar char="•"/>
            </a:pPr>
            <a:r>
              <a:rPr lang="en-US" dirty="0"/>
              <a:t>M</a:t>
            </a:r>
            <a:r>
              <a:rPr lang="en-US" dirty="0" smtClean="0"/>
              <a:t>aintain </a:t>
            </a:r>
            <a:r>
              <a:rPr lang="en-US" dirty="0"/>
              <a:t>a conservative balance sheet with significant unutilized lines of credit</a:t>
            </a:r>
            <a:r>
              <a:rPr lang="en-US" dirty="0" smtClean="0"/>
              <a:t>.</a:t>
            </a:r>
          </a:p>
          <a:p>
            <a:pPr marL="457200" lvl="4" indent="-457200">
              <a:buFont typeface="Arial"/>
              <a:buChar char="•"/>
            </a:pPr>
            <a:r>
              <a:rPr lang="en-US" dirty="0"/>
              <a:t>T</a:t>
            </a:r>
            <a:r>
              <a:rPr lang="en-US" dirty="0" smtClean="0"/>
              <a:t>arget </a:t>
            </a:r>
            <a:r>
              <a:rPr lang="en-US" dirty="0"/>
              <a:t>a debt to cash flow of 1.0 times or less.</a:t>
            </a:r>
            <a:r>
              <a:rPr lang="en-US" dirty="0" smtClean="0"/>
              <a:t> </a:t>
            </a:r>
          </a:p>
          <a:p>
            <a:pPr marL="457200" lvl="4" indent="-457200">
              <a:buFont typeface="Arial"/>
              <a:buChar char="•"/>
            </a:pPr>
            <a:r>
              <a:rPr lang="en-US" dirty="0" smtClean="0"/>
              <a:t>Hedges </a:t>
            </a:r>
            <a:r>
              <a:rPr lang="en-US" dirty="0"/>
              <a:t>commodity prices, using a rolling 36-month price risk management </a:t>
            </a:r>
            <a:r>
              <a:rPr lang="en-US" dirty="0" smtClean="0"/>
              <a:t>program (swaps</a:t>
            </a:r>
            <a:r>
              <a:rPr lang="en-US" dirty="0"/>
              <a:t>, collars and put option </a:t>
            </a:r>
            <a:r>
              <a:rPr lang="en-US" dirty="0" smtClean="0"/>
              <a:t>instruments)</a:t>
            </a:r>
          </a:p>
          <a:p>
            <a:pPr marL="457200" indent="-457200">
              <a:buFont typeface="Arial"/>
              <a:buChar char="•"/>
            </a:pPr>
            <a:endParaRPr lang="en-US" dirty="0" smtClean="0"/>
          </a:p>
        </p:txBody>
      </p:sp>
    </p:spTree>
    <p:extLst>
      <p:ext uri="{BB962C8B-B14F-4D97-AF65-F5344CB8AC3E}">
        <p14:creationId xmlns:p14="http://schemas.microsoft.com/office/powerpoint/2010/main" xmlns="" val="320697656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Strategies - Acquisitions</a:t>
            </a:r>
            <a:endParaRPr lang="en-US" dirty="0"/>
          </a:p>
        </p:txBody>
      </p:sp>
      <p:sp>
        <p:nvSpPr>
          <p:cNvPr id="3" name="Content Placeholder 2"/>
          <p:cNvSpPr>
            <a:spLocks noGrp="1"/>
          </p:cNvSpPr>
          <p:nvPr>
            <p:ph idx="1"/>
          </p:nvPr>
        </p:nvSpPr>
        <p:spPr>
          <a:xfrm>
            <a:off x="762000" y="1341437"/>
            <a:ext cx="8153400" cy="4830763"/>
          </a:xfrm>
        </p:spPr>
        <p:txBody>
          <a:bodyPr/>
          <a:lstStyle/>
          <a:p>
            <a:pPr>
              <a:buFont typeface="Arial"/>
              <a:buChar char="•"/>
            </a:pPr>
            <a:r>
              <a:rPr lang="en-US" dirty="0"/>
              <a:t> Bulldog Energy </a:t>
            </a:r>
            <a:r>
              <a:rPr lang="en-US" dirty="0" smtClean="0"/>
              <a:t>Inc. (2005)</a:t>
            </a:r>
          </a:p>
          <a:p>
            <a:pPr>
              <a:buFont typeface="Arial"/>
              <a:buChar char="•"/>
            </a:pPr>
            <a:r>
              <a:rPr lang="en-US" dirty="0"/>
              <a:t> Mission Oil &amp; Gas Inc.</a:t>
            </a:r>
            <a:r>
              <a:rPr lang="en-US" dirty="0" smtClean="0"/>
              <a:t> (2007) – largest acquisition to date</a:t>
            </a:r>
          </a:p>
          <a:p>
            <a:pPr>
              <a:buFont typeface="Arial"/>
              <a:buChar char="•"/>
            </a:pPr>
            <a:r>
              <a:rPr lang="en-US" dirty="0" smtClean="0"/>
              <a:t> </a:t>
            </a:r>
            <a:r>
              <a:rPr lang="en-US" dirty="0" err="1" smtClean="0"/>
              <a:t>Innova</a:t>
            </a:r>
            <a:r>
              <a:rPr lang="en-US" dirty="0" smtClean="0"/>
              <a:t> </a:t>
            </a:r>
            <a:r>
              <a:rPr lang="en-US" dirty="0"/>
              <a:t>Exploration Ltd.</a:t>
            </a:r>
            <a:r>
              <a:rPr lang="en-US" dirty="0" smtClean="0"/>
              <a:t> (2007)</a:t>
            </a:r>
          </a:p>
          <a:p>
            <a:pPr>
              <a:buFont typeface="Arial"/>
              <a:buChar char="•"/>
            </a:pPr>
            <a:r>
              <a:rPr lang="en-US" dirty="0" smtClean="0"/>
              <a:t> Pilot </a:t>
            </a:r>
            <a:r>
              <a:rPr lang="en-US" dirty="0"/>
              <a:t>Energy Ltd.</a:t>
            </a:r>
            <a:r>
              <a:rPr lang="en-US" dirty="0" smtClean="0"/>
              <a:t> (2008)</a:t>
            </a:r>
          </a:p>
          <a:p>
            <a:pPr>
              <a:buFont typeface="Arial"/>
              <a:buChar char="•"/>
            </a:pPr>
            <a:r>
              <a:rPr lang="en-US" dirty="0" smtClean="0"/>
              <a:t> </a:t>
            </a:r>
            <a:r>
              <a:rPr lang="en-US" dirty="0" err="1" smtClean="0"/>
              <a:t>Landex</a:t>
            </a:r>
            <a:r>
              <a:rPr lang="en-US" dirty="0" smtClean="0"/>
              <a:t> </a:t>
            </a:r>
            <a:r>
              <a:rPr lang="en-US" dirty="0"/>
              <a:t>Petroleum Corp.</a:t>
            </a:r>
            <a:r>
              <a:rPr lang="en-US" dirty="0" smtClean="0"/>
              <a:t> (2008)</a:t>
            </a:r>
          </a:p>
          <a:p>
            <a:pPr>
              <a:buFont typeface="Arial"/>
              <a:buChar char="•"/>
            </a:pPr>
            <a:r>
              <a:rPr lang="en-US" dirty="0" smtClean="0"/>
              <a:t> Talisman Energy Inc. (2009)</a:t>
            </a:r>
          </a:p>
          <a:p>
            <a:pPr>
              <a:buFont typeface="Arial"/>
              <a:buChar char="•"/>
            </a:pPr>
            <a:r>
              <a:rPr lang="en-US" dirty="0" err="1" smtClean="0"/>
              <a:t>Rylan</a:t>
            </a:r>
            <a:r>
              <a:rPr lang="en-US" dirty="0" smtClean="0"/>
              <a:t> Oil Corp. (2010)</a:t>
            </a:r>
            <a:endParaRPr lang="en-US" dirty="0"/>
          </a:p>
        </p:txBody>
      </p:sp>
    </p:spTree>
    <p:extLst>
      <p:ext uri="{BB962C8B-B14F-4D97-AF65-F5344CB8AC3E}">
        <p14:creationId xmlns:p14="http://schemas.microsoft.com/office/powerpoint/2010/main" xmlns="" val="213866692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icture 2.jp2"/>
          <p:cNvPicPr>
            <a:picLocks noChangeAspect="1"/>
          </p:cNvPicPr>
          <p:nvPr/>
        </p:nvPicPr>
        <p:blipFill>
          <a:blip r:embed="rId2" cstate="print"/>
          <a:srcRect t="-155412" b="-155412"/>
          <a:stretch>
            <a:fillRect/>
          </a:stretch>
        </p:blipFill>
        <p:spPr>
          <a:xfrm>
            <a:off x="0" y="304800"/>
            <a:ext cx="9144000" cy="5181600"/>
          </a:xfrm>
          <a:prstGeom prst="rect">
            <a:avLst/>
          </a:prstGeom>
        </p:spPr>
      </p:pic>
      <p:sp>
        <p:nvSpPr>
          <p:cNvPr id="2" name="Title 1"/>
          <p:cNvSpPr>
            <a:spLocks noGrp="1"/>
          </p:cNvSpPr>
          <p:nvPr>
            <p:ph type="title"/>
          </p:nvPr>
        </p:nvSpPr>
        <p:spPr/>
        <p:txBody>
          <a:bodyPr/>
          <a:lstStyle/>
          <a:p>
            <a:r>
              <a:rPr lang="en-US" dirty="0" smtClean="0"/>
              <a:t>Strategies- Development and Exploit</a:t>
            </a:r>
            <a:endParaRPr lang="en-US" dirty="0"/>
          </a:p>
        </p:txBody>
      </p:sp>
      <p:sp>
        <p:nvSpPr>
          <p:cNvPr id="3" name="Content Placeholder 2"/>
          <p:cNvSpPr>
            <a:spLocks noGrp="1"/>
          </p:cNvSpPr>
          <p:nvPr>
            <p:ph idx="1"/>
          </p:nvPr>
        </p:nvSpPr>
        <p:spPr>
          <a:xfrm>
            <a:off x="228600" y="1283764"/>
            <a:ext cx="8686800" cy="4525963"/>
          </a:xfrm>
        </p:spPr>
        <p:txBody>
          <a:bodyPr/>
          <a:lstStyle/>
          <a:p>
            <a:pPr lvl="0">
              <a:buFont typeface="Arial"/>
              <a:buChar char="•"/>
            </a:pPr>
            <a:r>
              <a:rPr lang="en-US" dirty="0" smtClean="0"/>
              <a:t> 89</a:t>
            </a:r>
            <a:r>
              <a:rPr lang="en-US" dirty="0"/>
              <a:t>% light and medium crude oil and liquids, 11% natural gas</a:t>
            </a:r>
          </a:p>
          <a:p>
            <a:endParaRPr lang="en-US" dirty="0"/>
          </a:p>
        </p:txBody>
      </p:sp>
      <p:pic>
        <p:nvPicPr>
          <p:cNvPr id="5" name="Picture 4" descr="Picture 6.jp2"/>
          <p:cNvPicPr>
            <a:picLocks noChangeAspect="1"/>
          </p:cNvPicPr>
          <p:nvPr/>
        </p:nvPicPr>
        <p:blipFill>
          <a:blip r:embed="rId3" cstate="print"/>
          <a:stretch>
            <a:fillRect/>
          </a:stretch>
        </p:blipFill>
        <p:spPr>
          <a:xfrm>
            <a:off x="-1" y="3733800"/>
            <a:ext cx="9144001" cy="1168400"/>
          </a:xfrm>
          <a:prstGeom prst="rect">
            <a:avLst/>
          </a:prstGeom>
        </p:spPr>
      </p:pic>
      <p:pic>
        <p:nvPicPr>
          <p:cNvPr id="6" name="Picture 5" descr="Picture 5.jp2"/>
          <p:cNvPicPr>
            <a:picLocks noChangeAspect="1"/>
          </p:cNvPicPr>
          <p:nvPr/>
        </p:nvPicPr>
        <p:blipFill>
          <a:blip r:embed="rId4" cstate="print"/>
          <a:stretch>
            <a:fillRect/>
          </a:stretch>
        </p:blipFill>
        <p:spPr>
          <a:xfrm>
            <a:off x="0" y="5181600"/>
            <a:ext cx="9144000" cy="1314450"/>
          </a:xfrm>
          <a:prstGeom prst="rect">
            <a:avLst/>
          </a:prstGeom>
        </p:spPr>
      </p:pic>
    </p:spTree>
    <p:extLst>
      <p:ext uri="{BB962C8B-B14F-4D97-AF65-F5344CB8AC3E}">
        <p14:creationId xmlns:p14="http://schemas.microsoft.com/office/powerpoint/2010/main" xmlns="" val="265595542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Strategies – Manage Risk</a:t>
            </a:r>
            <a:endParaRPr lang="en-US" dirty="0"/>
          </a:p>
        </p:txBody>
      </p:sp>
      <p:pic>
        <p:nvPicPr>
          <p:cNvPr id="4" name="Content Placeholder 3" descr="Picture 8.jp2"/>
          <p:cNvPicPr>
            <a:picLocks noGrp="1" noChangeAspect="1"/>
          </p:cNvPicPr>
          <p:nvPr>
            <p:ph idx="1"/>
          </p:nvPr>
        </p:nvPicPr>
        <p:blipFill>
          <a:blip r:embed="rId2" cstate="print"/>
          <a:srcRect l="-5364" r="-5364"/>
          <a:stretch>
            <a:fillRect/>
          </a:stretch>
        </p:blipFill>
        <p:spPr>
          <a:xfrm>
            <a:off x="-228600" y="1066800"/>
            <a:ext cx="9372600" cy="5713306"/>
          </a:xfrm>
        </p:spPr>
      </p:pic>
    </p:spTree>
    <p:extLst>
      <p:ext uri="{BB962C8B-B14F-4D97-AF65-F5344CB8AC3E}">
        <p14:creationId xmlns:p14="http://schemas.microsoft.com/office/powerpoint/2010/main" xmlns="" val="2589349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ltLang="zh-CN" dirty="0" smtClean="0"/>
              <a:t>Canadian Oil Reserve and supply</a:t>
            </a:r>
            <a:endParaRPr lang="zh-CN" altLang="en-US" dirty="0"/>
          </a:p>
        </p:txBody>
      </p:sp>
      <p:pic>
        <p:nvPicPr>
          <p:cNvPr id="3077"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5536" y="1340768"/>
            <a:ext cx="8376142" cy="50411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875601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Strategies – Manage Risk</a:t>
            </a:r>
            <a:endParaRPr lang="en-US" dirty="0"/>
          </a:p>
        </p:txBody>
      </p:sp>
      <p:pic>
        <p:nvPicPr>
          <p:cNvPr id="4" name="Content Placeholder 3" descr="Picture 1.jp2"/>
          <p:cNvPicPr>
            <a:picLocks noGrp="1" noChangeAspect="1"/>
          </p:cNvPicPr>
          <p:nvPr>
            <p:ph idx="1"/>
          </p:nvPr>
        </p:nvPicPr>
        <p:blipFill>
          <a:blip r:embed="rId2" cstate="print"/>
          <a:srcRect t="-13700" b="-13700"/>
          <a:stretch>
            <a:fillRect/>
          </a:stretch>
        </p:blipFill>
        <p:spPr>
          <a:xfrm>
            <a:off x="228600" y="990600"/>
            <a:ext cx="8750353" cy="5334000"/>
          </a:xfrm>
        </p:spPr>
      </p:pic>
    </p:spTree>
    <p:extLst>
      <p:ext uri="{BB962C8B-B14F-4D97-AF65-F5344CB8AC3E}">
        <p14:creationId xmlns:p14="http://schemas.microsoft.com/office/powerpoint/2010/main" xmlns="" val="145893398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Strategies – Manage Risk</a:t>
            </a:r>
            <a:endParaRPr lang="en-US" dirty="0"/>
          </a:p>
        </p:txBody>
      </p:sp>
      <p:pic>
        <p:nvPicPr>
          <p:cNvPr id="4" name="Content Placeholder 3" descr="Picture 3.jp2"/>
          <p:cNvPicPr>
            <a:picLocks noGrp="1" noChangeAspect="1"/>
          </p:cNvPicPr>
          <p:nvPr>
            <p:ph idx="1"/>
          </p:nvPr>
        </p:nvPicPr>
        <p:blipFill>
          <a:blip r:embed="rId2" cstate="print"/>
          <a:srcRect t="-63616" b="-63616"/>
          <a:stretch>
            <a:fillRect/>
          </a:stretch>
        </p:blipFill>
        <p:spPr>
          <a:xfrm>
            <a:off x="0" y="304800"/>
            <a:ext cx="9144000" cy="5867400"/>
          </a:xfrm>
        </p:spPr>
      </p:pic>
      <p:sp>
        <p:nvSpPr>
          <p:cNvPr id="7" name="TextBox 6"/>
          <p:cNvSpPr txBox="1"/>
          <p:nvPr/>
        </p:nvSpPr>
        <p:spPr>
          <a:xfrm>
            <a:off x="0" y="1143000"/>
            <a:ext cx="2392638" cy="369332"/>
          </a:xfrm>
          <a:prstGeom prst="rect">
            <a:avLst/>
          </a:prstGeom>
          <a:noFill/>
        </p:spPr>
        <p:txBody>
          <a:bodyPr wrap="square" rtlCol="0">
            <a:spAutoFit/>
          </a:bodyPr>
          <a:lstStyle/>
          <a:p>
            <a:r>
              <a:rPr lang="en-US" dirty="0" smtClean="0">
                <a:solidFill>
                  <a:schemeClr val="bg1"/>
                </a:solidFill>
              </a:rPr>
              <a:t>Hedging Results</a:t>
            </a:r>
            <a:endParaRPr lang="en-US" dirty="0">
              <a:solidFill>
                <a:schemeClr val="bg1"/>
              </a:solidFill>
            </a:endParaRPr>
          </a:p>
        </p:txBody>
      </p:sp>
    </p:spTree>
    <p:extLst>
      <p:ext uri="{BB962C8B-B14F-4D97-AF65-F5344CB8AC3E}">
        <p14:creationId xmlns:p14="http://schemas.microsoft.com/office/powerpoint/2010/main" xmlns="" val="207106901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7924800" cy="685800"/>
          </a:xfrm>
        </p:spPr>
        <p:txBody>
          <a:bodyPr/>
          <a:lstStyle/>
          <a:p>
            <a:r>
              <a:rPr lang="en-US" dirty="0" smtClean="0"/>
              <a:t>Consolidated Balance Sheets</a:t>
            </a:r>
            <a:endParaRPr lang="en-US" dirty="0"/>
          </a:p>
        </p:txBody>
      </p:sp>
      <p:pic>
        <p:nvPicPr>
          <p:cNvPr id="4" name="Content Placeholder 3" descr="Picture 9.jp2"/>
          <p:cNvPicPr>
            <a:picLocks noGrp="1" noChangeAspect="1"/>
          </p:cNvPicPr>
          <p:nvPr>
            <p:ph idx="1"/>
          </p:nvPr>
        </p:nvPicPr>
        <p:blipFill>
          <a:blip r:embed="rId2" cstate="print"/>
          <a:srcRect l="-31003" r="-31003"/>
          <a:stretch>
            <a:fillRect/>
          </a:stretch>
        </p:blipFill>
        <p:spPr>
          <a:xfrm>
            <a:off x="-2133600" y="685801"/>
            <a:ext cx="13487400" cy="6172200"/>
          </a:xfrm>
        </p:spPr>
      </p:pic>
    </p:spTree>
    <p:extLst>
      <p:ext uri="{BB962C8B-B14F-4D97-AF65-F5344CB8AC3E}">
        <p14:creationId xmlns:p14="http://schemas.microsoft.com/office/powerpoint/2010/main" xmlns="" val="400100683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7924800" cy="838200"/>
          </a:xfrm>
        </p:spPr>
        <p:txBody>
          <a:bodyPr>
            <a:noAutofit/>
          </a:bodyPr>
          <a:lstStyle/>
          <a:p>
            <a:r>
              <a:rPr lang="en-US" sz="3000" dirty="0" smtClean="0"/>
              <a:t>Consolidated Statements of Earnings</a:t>
            </a:r>
            <a:endParaRPr lang="en-US" sz="3000" dirty="0"/>
          </a:p>
        </p:txBody>
      </p:sp>
      <p:pic>
        <p:nvPicPr>
          <p:cNvPr id="4" name="Content Placeholder 3" descr="Picture 10.jp2"/>
          <p:cNvPicPr>
            <a:picLocks noGrp="1" noChangeAspect="1"/>
          </p:cNvPicPr>
          <p:nvPr>
            <p:ph idx="1"/>
          </p:nvPr>
        </p:nvPicPr>
        <p:blipFill>
          <a:blip r:embed="rId2" cstate="print"/>
          <a:srcRect l="-29561" r="-29561"/>
          <a:stretch>
            <a:fillRect/>
          </a:stretch>
        </p:blipFill>
        <p:spPr>
          <a:xfrm>
            <a:off x="-2209800" y="914400"/>
            <a:ext cx="13639800" cy="5943600"/>
          </a:xfrm>
        </p:spPr>
      </p:pic>
    </p:spTree>
    <p:extLst>
      <p:ext uri="{BB962C8B-B14F-4D97-AF65-F5344CB8AC3E}">
        <p14:creationId xmlns:p14="http://schemas.microsoft.com/office/powerpoint/2010/main" xmlns="" val="401176734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7924800" cy="914400"/>
          </a:xfrm>
        </p:spPr>
        <p:txBody>
          <a:bodyPr>
            <a:normAutofit/>
          </a:bodyPr>
          <a:lstStyle/>
          <a:p>
            <a:r>
              <a:rPr lang="en-US" sz="3000" dirty="0" smtClean="0"/>
              <a:t>Consolidated Statements of Cash Flows</a:t>
            </a:r>
            <a:endParaRPr lang="en-US" sz="3000" dirty="0"/>
          </a:p>
        </p:txBody>
      </p:sp>
      <p:pic>
        <p:nvPicPr>
          <p:cNvPr id="4" name="Content Placeholder 3" descr="Picture 2.jp2"/>
          <p:cNvPicPr>
            <a:picLocks noGrp="1" noChangeAspect="1"/>
          </p:cNvPicPr>
          <p:nvPr>
            <p:ph idx="1"/>
          </p:nvPr>
        </p:nvPicPr>
        <p:blipFill>
          <a:blip r:embed="rId2" cstate="print"/>
          <a:srcRect l="-31110" r="-31110"/>
          <a:stretch>
            <a:fillRect/>
          </a:stretch>
        </p:blipFill>
        <p:spPr>
          <a:xfrm>
            <a:off x="-2286000" y="914400"/>
            <a:ext cx="13716000" cy="5943600"/>
          </a:xfrm>
        </p:spPr>
      </p:pic>
    </p:spTree>
    <p:extLst>
      <p:ext uri="{BB962C8B-B14F-4D97-AF65-F5344CB8AC3E}">
        <p14:creationId xmlns:p14="http://schemas.microsoft.com/office/powerpoint/2010/main" xmlns="" val="382276497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8640"/>
            <a:ext cx="8686800" cy="838200"/>
          </a:xfrm>
        </p:spPr>
        <p:txBody>
          <a:bodyPr/>
          <a:lstStyle/>
          <a:p>
            <a:r>
              <a:rPr lang="en-US" dirty="0" smtClean="0"/>
              <a:t>Summary of Quarterly Results</a:t>
            </a:r>
            <a:endParaRPr lang="en-US" dirty="0"/>
          </a:p>
        </p:txBody>
      </p:sp>
      <p:pic>
        <p:nvPicPr>
          <p:cNvPr id="4" name="Content Placeholder 3" descr="Picture 7.jp2"/>
          <p:cNvPicPr>
            <a:picLocks noGrp="1" noChangeAspect="1"/>
          </p:cNvPicPr>
          <p:nvPr>
            <p:ph idx="1"/>
          </p:nvPr>
        </p:nvPicPr>
        <p:blipFill>
          <a:blip r:embed="rId2" cstate="print"/>
          <a:srcRect l="-6075" r="-6075"/>
          <a:stretch>
            <a:fillRect/>
          </a:stretch>
        </p:blipFill>
        <p:spPr>
          <a:xfrm>
            <a:off x="-457200" y="990600"/>
            <a:ext cx="10058400" cy="5867400"/>
          </a:xfrm>
        </p:spPr>
      </p:pic>
    </p:spTree>
    <p:extLst>
      <p:ext uri="{BB962C8B-B14F-4D97-AF65-F5344CB8AC3E}">
        <p14:creationId xmlns:p14="http://schemas.microsoft.com/office/powerpoint/2010/main" xmlns="" val="13764329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Outlook</a:t>
            </a:r>
            <a:endParaRPr lang="en-US" dirty="0"/>
          </a:p>
        </p:txBody>
      </p:sp>
      <p:sp>
        <p:nvSpPr>
          <p:cNvPr id="3" name="Content Placeholder 2"/>
          <p:cNvSpPr>
            <a:spLocks noGrp="1"/>
          </p:cNvSpPr>
          <p:nvPr>
            <p:ph idx="1"/>
          </p:nvPr>
        </p:nvSpPr>
        <p:spPr/>
        <p:txBody>
          <a:bodyPr>
            <a:normAutofit fontScale="92500" lnSpcReduction="10000"/>
          </a:bodyPr>
          <a:lstStyle/>
          <a:p>
            <a:pPr>
              <a:buFont typeface="Arial"/>
              <a:buChar char="•"/>
            </a:pPr>
            <a:r>
              <a:rPr lang="en-US" dirty="0"/>
              <a:t> Detailed five-year growth planning </a:t>
            </a:r>
            <a:r>
              <a:rPr lang="en-US" dirty="0" smtClean="0"/>
              <a:t>model </a:t>
            </a:r>
          </a:p>
          <a:p>
            <a:pPr>
              <a:buFont typeface="Arial"/>
              <a:buChar char="•"/>
            </a:pPr>
            <a:r>
              <a:rPr lang="en-US" dirty="0" smtClean="0"/>
              <a:t>Including </a:t>
            </a:r>
            <a:r>
              <a:rPr lang="en-US" dirty="0"/>
              <a:t>the Bakken and Three Forks,</a:t>
            </a:r>
            <a:r>
              <a:rPr lang="en-US" dirty="0" smtClean="0"/>
              <a:t> Crescent Point has </a:t>
            </a:r>
            <a:r>
              <a:rPr lang="en-US" dirty="0"/>
              <a:t>planned 14 net development and exploration wells for the area in 2011</a:t>
            </a:r>
            <a:r>
              <a:rPr lang="en-US" dirty="0" smtClean="0"/>
              <a:t>.</a:t>
            </a:r>
          </a:p>
          <a:p>
            <a:pPr>
              <a:buFont typeface="Arial"/>
              <a:buChar char="•"/>
            </a:pPr>
            <a:r>
              <a:rPr lang="en-US" dirty="0" smtClean="0"/>
              <a:t> Spend approximately:</a:t>
            </a:r>
          </a:p>
          <a:p>
            <a:pPr lvl="4"/>
            <a:r>
              <a:rPr lang="en-US" dirty="0"/>
              <a:t>-</a:t>
            </a:r>
            <a:r>
              <a:rPr lang="en-US" dirty="0" smtClean="0"/>
              <a:t>62 </a:t>
            </a:r>
            <a:r>
              <a:rPr lang="en-US" dirty="0"/>
              <a:t>percent of its 2011 budget in the </a:t>
            </a:r>
            <a:r>
              <a:rPr lang="en-US" dirty="0" err="1"/>
              <a:t>Viewfield</a:t>
            </a:r>
            <a:r>
              <a:rPr lang="en-US" dirty="0"/>
              <a:t> </a:t>
            </a:r>
            <a:r>
              <a:rPr lang="en-US" dirty="0" err="1" smtClean="0"/>
              <a:t>Bakken</a:t>
            </a:r>
            <a:r>
              <a:rPr lang="en-US" dirty="0" smtClean="0"/>
              <a:t> resource play</a:t>
            </a:r>
          </a:p>
          <a:p>
            <a:pPr lvl="4"/>
            <a:r>
              <a:rPr lang="en-US" dirty="0"/>
              <a:t>-</a:t>
            </a:r>
            <a:r>
              <a:rPr lang="en-US" dirty="0" smtClean="0"/>
              <a:t>16 </a:t>
            </a:r>
            <a:r>
              <a:rPr lang="en-US" dirty="0"/>
              <a:t>percent in the Lower Shaunavon resource play,</a:t>
            </a:r>
            <a:r>
              <a:rPr lang="en-US" dirty="0" smtClean="0"/>
              <a:t> </a:t>
            </a:r>
          </a:p>
          <a:p>
            <a:pPr lvl="4"/>
            <a:r>
              <a:rPr lang="en-US" dirty="0" smtClean="0"/>
              <a:t>- a </a:t>
            </a:r>
            <a:r>
              <a:rPr lang="en-US" dirty="0"/>
              <a:t>combined 10 percent in the Flat Lake Bakken resource</a:t>
            </a:r>
            <a:r>
              <a:rPr lang="en-US" dirty="0" smtClean="0"/>
              <a:t> play </a:t>
            </a:r>
            <a:r>
              <a:rPr lang="en-US" dirty="0"/>
              <a:t>and the emerging plays in southern Alberta.</a:t>
            </a:r>
            <a:r>
              <a:rPr lang="en-US" dirty="0" smtClean="0"/>
              <a:t> </a:t>
            </a:r>
          </a:p>
          <a:p>
            <a:pPr lvl="4">
              <a:buFont typeface="Arial"/>
              <a:buChar char="•"/>
            </a:pPr>
            <a:r>
              <a:rPr lang="en-US" dirty="0" smtClean="0"/>
              <a:t> Expects </a:t>
            </a:r>
            <a:r>
              <a:rPr lang="en-US" dirty="0"/>
              <a:t>to drill approximately 311 net wells in </a:t>
            </a:r>
            <a:r>
              <a:rPr lang="en-US" dirty="0" smtClean="0"/>
              <a:t>2011</a:t>
            </a:r>
          </a:p>
          <a:p>
            <a:pPr lvl="4">
              <a:buFont typeface="Arial"/>
              <a:buChar char="•"/>
            </a:pPr>
            <a:r>
              <a:rPr lang="en-US" dirty="0" smtClean="0"/>
              <a:t> Spend </a:t>
            </a:r>
            <a:r>
              <a:rPr lang="en-US" dirty="0"/>
              <a:t>$101 million on facilities infrastructure, primarily in the Bakken and Lower Shaunavon resource plays. </a:t>
            </a:r>
          </a:p>
        </p:txBody>
      </p:sp>
    </p:spTree>
    <p:extLst>
      <p:ext uri="{BB962C8B-B14F-4D97-AF65-F5344CB8AC3E}">
        <p14:creationId xmlns:p14="http://schemas.microsoft.com/office/powerpoint/2010/main" xmlns="" val="39715312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sp>
        <p:nvSpPr>
          <p:cNvPr id="3" name="Content Placeholder 2"/>
          <p:cNvSpPr>
            <a:spLocks noGrp="1"/>
          </p:cNvSpPr>
          <p:nvPr>
            <p:ph idx="1"/>
          </p:nvPr>
        </p:nvSpPr>
        <p:spPr/>
        <p:txBody>
          <a:bodyPr/>
          <a:lstStyle/>
          <a:p>
            <a:pPr>
              <a:buFont typeface="Arial"/>
              <a:buChar char="•"/>
            </a:pPr>
            <a:r>
              <a:rPr lang="en-US" dirty="0" smtClean="0"/>
              <a:t> High</a:t>
            </a:r>
            <a:r>
              <a:rPr lang="en-US" dirty="0"/>
              <a:t>-quality reserve base and development drilling </a:t>
            </a:r>
            <a:r>
              <a:rPr lang="en-US" dirty="0" smtClean="0"/>
              <a:t>inventory</a:t>
            </a:r>
          </a:p>
          <a:p>
            <a:pPr>
              <a:buFont typeface="Arial"/>
              <a:buChar char="•"/>
            </a:pPr>
            <a:r>
              <a:rPr lang="en-US" dirty="0"/>
              <a:t> </a:t>
            </a:r>
            <a:r>
              <a:rPr lang="en-US" dirty="0" smtClean="0"/>
              <a:t>Excellent </a:t>
            </a:r>
            <a:r>
              <a:rPr lang="en-US" dirty="0"/>
              <a:t>balance </a:t>
            </a:r>
            <a:r>
              <a:rPr lang="en-US" dirty="0" smtClean="0"/>
              <a:t>sheet</a:t>
            </a:r>
          </a:p>
          <a:p>
            <a:pPr>
              <a:buFont typeface="Arial"/>
              <a:buChar char="•"/>
            </a:pPr>
            <a:r>
              <a:rPr lang="en-US" dirty="0" smtClean="0"/>
              <a:t> Solid </a:t>
            </a:r>
            <a:r>
              <a:rPr lang="en-US" dirty="0"/>
              <a:t>risk management </a:t>
            </a:r>
            <a:r>
              <a:rPr lang="en-US" dirty="0" smtClean="0"/>
              <a:t>program</a:t>
            </a:r>
          </a:p>
          <a:p>
            <a:pPr>
              <a:buFont typeface="Arial"/>
              <a:buChar char="•"/>
            </a:pPr>
            <a:r>
              <a:rPr lang="en-US" dirty="0" smtClean="0"/>
              <a:t> Potential production additions</a:t>
            </a:r>
          </a:p>
          <a:p>
            <a:pPr>
              <a:buFont typeface="Arial"/>
              <a:buChar char="•"/>
            </a:pPr>
            <a:endParaRPr lang="en-US" dirty="0"/>
          </a:p>
        </p:txBody>
      </p:sp>
    </p:spTree>
    <p:extLst>
      <p:ext uri="{BB962C8B-B14F-4D97-AF65-F5344CB8AC3E}">
        <p14:creationId xmlns:p14="http://schemas.microsoft.com/office/powerpoint/2010/main" xmlns="" val="372909432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a:t>
            </a:r>
            <a:endParaRPr lang="en-US" dirty="0"/>
          </a:p>
        </p:txBody>
      </p:sp>
      <p:sp>
        <p:nvSpPr>
          <p:cNvPr id="3" name="Content Placeholder 2"/>
          <p:cNvSpPr>
            <a:spLocks noGrp="1"/>
          </p:cNvSpPr>
          <p:nvPr>
            <p:ph idx="1"/>
          </p:nvPr>
        </p:nvSpPr>
        <p:spPr/>
        <p:txBody>
          <a:bodyPr>
            <a:normAutofit/>
          </a:bodyPr>
          <a:lstStyle/>
          <a:p>
            <a:pPr algn="ctr"/>
            <a:endParaRPr lang="en-US" sz="3000" b="1" dirty="0" smtClean="0"/>
          </a:p>
          <a:p>
            <a:pPr algn="ctr"/>
            <a:endParaRPr lang="en-US" sz="3000" b="1" dirty="0" smtClean="0"/>
          </a:p>
          <a:p>
            <a:pPr algn="ctr"/>
            <a:endParaRPr lang="en-US" sz="3000" b="1" dirty="0" smtClean="0"/>
          </a:p>
          <a:p>
            <a:pPr algn="ctr"/>
            <a:r>
              <a:rPr lang="en-US" sz="3000" b="1" dirty="0" smtClean="0"/>
              <a:t>BUY!</a:t>
            </a:r>
            <a:endParaRPr lang="en-US" sz="3000" b="1" dirty="0"/>
          </a:p>
        </p:txBody>
      </p:sp>
    </p:spTree>
    <p:extLst>
      <p:ext uri="{BB962C8B-B14F-4D97-AF65-F5344CB8AC3E}">
        <p14:creationId xmlns:p14="http://schemas.microsoft.com/office/powerpoint/2010/main" xmlns="" val="187131316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Ngoc\AppData\Local\Temp\msohtmlclip1\01\clip_image001.png"/>
          <p:cNvPicPr>
            <a:picLocks noChangeAspect="1" noChangeArrowheads="1"/>
          </p:cNvPicPr>
          <p:nvPr/>
        </p:nvPicPr>
        <p:blipFill>
          <a:blip r:embed="rId2" cstate="print"/>
          <a:srcRect/>
          <a:stretch>
            <a:fillRect/>
          </a:stretch>
        </p:blipFill>
        <p:spPr bwMode="auto">
          <a:xfrm>
            <a:off x="827584" y="332656"/>
            <a:ext cx="7661653" cy="6525344"/>
          </a:xfrm>
          <a:prstGeom prst="rect">
            <a:avLst/>
          </a:prstGeom>
          <a:noFill/>
        </p:spPr>
      </p:pic>
    </p:spTree>
    <p:extLst>
      <p:ext uri="{BB962C8B-B14F-4D97-AF65-F5344CB8AC3E}">
        <p14:creationId xmlns:p14="http://schemas.microsoft.com/office/powerpoint/2010/main" xmlns="" val="2973768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altLang="zh-CN" b="1" dirty="0"/>
              <a:t>How is the price of oil determined?</a:t>
            </a:r>
            <a:br>
              <a:rPr lang="en-CA" altLang="zh-CN" b="1" dirty="0"/>
            </a:br>
            <a:endParaRPr lang="zh-CN" altLang="en-US" dirty="0"/>
          </a:p>
        </p:txBody>
      </p:sp>
      <p:sp>
        <p:nvSpPr>
          <p:cNvPr id="3" name="Content Placeholder 2"/>
          <p:cNvSpPr>
            <a:spLocks noGrp="1"/>
          </p:cNvSpPr>
          <p:nvPr>
            <p:ph idx="1"/>
          </p:nvPr>
        </p:nvSpPr>
        <p:spPr/>
        <p:txBody>
          <a:bodyPr>
            <a:normAutofit/>
          </a:bodyPr>
          <a:lstStyle/>
          <a:p>
            <a:r>
              <a:rPr lang="en-CA" altLang="zh-CN" dirty="0" smtClean="0"/>
              <a:t>Worldwide </a:t>
            </a:r>
            <a:r>
              <a:rPr lang="en-CA" altLang="zh-CN" dirty="0"/>
              <a:t>supply and </a:t>
            </a:r>
            <a:r>
              <a:rPr lang="en-CA" altLang="zh-CN" dirty="0" smtClean="0"/>
              <a:t>demand</a:t>
            </a:r>
          </a:p>
          <a:p>
            <a:r>
              <a:rPr lang="en-CA" altLang="zh-CN" dirty="0" smtClean="0"/>
              <a:t>Climate </a:t>
            </a:r>
            <a:r>
              <a:rPr lang="en-CA" altLang="zh-CN" dirty="0"/>
              <a:t>related events like hurricanes.</a:t>
            </a:r>
          </a:p>
          <a:p>
            <a:r>
              <a:rPr lang="en-CA" altLang="zh-CN" dirty="0"/>
              <a:t>W</a:t>
            </a:r>
            <a:r>
              <a:rPr lang="en-CA" altLang="zh-CN" dirty="0" smtClean="0"/>
              <a:t>ar </a:t>
            </a:r>
            <a:r>
              <a:rPr lang="en-CA" altLang="zh-CN" dirty="0"/>
              <a:t>and political unrest in some major producing regions.</a:t>
            </a:r>
          </a:p>
          <a:p>
            <a:r>
              <a:rPr lang="en-CA" altLang="zh-CN" dirty="0"/>
              <a:t>OPEC (Organization of the Petroleum</a:t>
            </a:r>
          </a:p>
          <a:p>
            <a:r>
              <a:rPr lang="en-CA" altLang="zh-CN" dirty="0"/>
              <a:t>Exporting </a:t>
            </a:r>
            <a:r>
              <a:rPr lang="en-CA" altLang="zh-CN" dirty="0" smtClean="0"/>
              <a:t>Countries)</a:t>
            </a:r>
          </a:p>
          <a:p>
            <a:r>
              <a:rPr lang="en-CA" altLang="zh-CN" dirty="0" smtClean="0"/>
              <a:t>Value </a:t>
            </a:r>
            <a:r>
              <a:rPr lang="en-CA" altLang="zh-CN" dirty="0"/>
              <a:t>of the U.S. dollar (the </a:t>
            </a:r>
            <a:r>
              <a:rPr lang="en-CA" altLang="zh-CN" dirty="0" smtClean="0"/>
              <a:t>currency </a:t>
            </a:r>
            <a:r>
              <a:rPr lang="en-CA" altLang="zh-CN" dirty="0"/>
              <a:t>a</a:t>
            </a:r>
            <a:r>
              <a:rPr lang="en-CA" altLang="zh-CN" dirty="0" smtClean="0"/>
              <a:t>t </a:t>
            </a:r>
            <a:r>
              <a:rPr lang="en-CA" altLang="zh-CN" dirty="0"/>
              <a:t>which crude oil is traded globally</a:t>
            </a:r>
            <a:r>
              <a:rPr lang="en-CA" altLang="zh-CN" dirty="0" smtClean="0"/>
              <a:t>)</a:t>
            </a:r>
            <a:endParaRPr lang="en-CA" altLang="zh-CN" dirty="0"/>
          </a:p>
          <a:p>
            <a:endParaRPr lang="zh-CN" altLang="en-US" dirty="0"/>
          </a:p>
        </p:txBody>
      </p:sp>
    </p:spTree>
    <p:extLst>
      <p:ext uri="{BB962C8B-B14F-4D97-AF65-F5344CB8AC3E}">
        <p14:creationId xmlns:p14="http://schemas.microsoft.com/office/powerpoint/2010/main" xmlns="" val="28077038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Company Snapshot</a:t>
            </a:r>
            <a:endParaRPr lang="en-CA" dirty="0"/>
          </a:p>
        </p:txBody>
      </p:sp>
      <p:pic>
        <p:nvPicPr>
          <p:cNvPr id="55298" name="Picture 2" descr="C:\DOCUME~1\dcc8\LOCALS~1\Temp\msohtmlclip1\01\clip_image001.png"/>
          <p:cNvPicPr>
            <a:picLocks noChangeAspect="1" noChangeArrowheads="1"/>
          </p:cNvPicPr>
          <p:nvPr/>
        </p:nvPicPr>
        <p:blipFill>
          <a:blip r:embed="rId2" cstate="print"/>
          <a:srcRect/>
          <a:stretch>
            <a:fillRect/>
          </a:stretch>
        </p:blipFill>
        <p:spPr bwMode="auto">
          <a:xfrm>
            <a:off x="467544" y="1124744"/>
            <a:ext cx="8379307" cy="5256584"/>
          </a:xfrm>
          <a:prstGeom prst="rect">
            <a:avLst/>
          </a:prstGeom>
          <a:noFill/>
        </p:spPr>
      </p:pic>
    </p:spTree>
    <p:extLst>
      <p:ext uri="{BB962C8B-B14F-4D97-AF65-F5344CB8AC3E}">
        <p14:creationId xmlns:p14="http://schemas.microsoft.com/office/powerpoint/2010/main" xmlns="" val="359226475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Trading Activity</a:t>
            </a:r>
            <a:endParaRPr lang="en-CA" dirty="0"/>
          </a:p>
        </p:txBody>
      </p:sp>
      <p:pic>
        <p:nvPicPr>
          <p:cNvPr id="23554" name="Picture 2" descr="C:\Users\Ngoc\AppData\Local\Temp\msohtmlclip1\01\clip_image001.png"/>
          <p:cNvPicPr>
            <a:picLocks noChangeAspect="1" noChangeArrowheads="1"/>
          </p:cNvPicPr>
          <p:nvPr/>
        </p:nvPicPr>
        <p:blipFill>
          <a:blip r:embed="rId3" cstate="print"/>
          <a:srcRect/>
          <a:stretch>
            <a:fillRect/>
          </a:stretch>
        </p:blipFill>
        <p:spPr bwMode="auto">
          <a:xfrm>
            <a:off x="0" y="2348880"/>
            <a:ext cx="9143999" cy="4509120"/>
          </a:xfrm>
          <a:prstGeom prst="rect">
            <a:avLst/>
          </a:prstGeom>
          <a:noFill/>
        </p:spPr>
      </p:pic>
    </p:spTree>
    <p:extLst>
      <p:ext uri="{BB962C8B-B14F-4D97-AF65-F5344CB8AC3E}">
        <p14:creationId xmlns:p14="http://schemas.microsoft.com/office/powerpoint/2010/main" xmlns="" val="32303075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1 Year Stock Movement</a:t>
            </a:r>
            <a:endParaRPr lang="en-CA"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755576" y="1124744"/>
            <a:ext cx="7848872" cy="5520925"/>
          </a:xfrm>
          <a:prstGeom prst="rect">
            <a:avLst/>
          </a:prstGeom>
          <a:noFill/>
          <a:ln w="9525">
            <a:noFill/>
            <a:miter lim="800000"/>
            <a:headEnd/>
            <a:tailEnd/>
          </a:ln>
        </p:spPr>
      </p:pic>
    </p:spTree>
    <p:extLst>
      <p:ext uri="{BB962C8B-B14F-4D97-AF65-F5344CB8AC3E}">
        <p14:creationId xmlns:p14="http://schemas.microsoft.com/office/powerpoint/2010/main" xmlns="" val="212996663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5 Year Stock Movement</a:t>
            </a:r>
            <a:endParaRPr lang="en-CA" dirty="0"/>
          </a:p>
        </p:txBody>
      </p:sp>
      <p:pic>
        <p:nvPicPr>
          <p:cNvPr id="4098" name="Picture 2"/>
          <p:cNvPicPr>
            <a:picLocks noChangeAspect="1" noChangeArrowheads="1"/>
          </p:cNvPicPr>
          <p:nvPr/>
        </p:nvPicPr>
        <p:blipFill>
          <a:blip r:embed="rId3" cstate="print"/>
          <a:srcRect/>
          <a:stretch>
            <a:fillRect/>
          </a:stretch>
        </p:blipFill>
        <p:spPr bwMode="auto">
          <a:xfrm>
            <a:off x="539552" y="1124744"/>
            <a:ext cx="7992888" cy="5536475"/>
          </a:xfrm>
          <a:prstGeom prst="rect">
            <a:avLst/>
          </a:prstGeom>
          <a:noFill/>
          <a:ln w="9525">
            <a:noFill/>
            <a:miter lim="800000"/>
            <a:headEnd/>
            <a:tailEnd/>
          </a:ln>
        </p:spPr>
      </p:pic>
    </p:spTree>
    <p:extLst>
      <p:ext uri="{BB962C8B-B14F-4D97-AF65-F5344CB8AC3E}">
        <p14:creationId xmlns:p14="http://schemas.microsoft.com/office/powerpoint/2010/main" xmlns="" val="364789891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Max Year Stock Movement</a:t>
            </a:r>
            <a:endParaRPr lang="en-CA" dirty="0"/>
          </a:p>
        </p:txBody>
      </p:sp>
      <p:pic>
        <p:nvPicPr>
          <p:cNvPr id="5122" name="Picture 2"/>
          <p:cNvPicPr>
            <a:picLocks noChangeAspect="1" noChangeArrowheads="1"/>
          </p:cNvPicPr>
          <p:nvPr/>
        </p:nvPicPr>
        <p:blipFill>
          <a:blip r:embed="rId3" cstate="print"/>
          <a:srcRect/>
          <a:stretch>
            <a:fillRect/>
          </a:stretch>
        </p:blipFill>
        <p:spPr bwMode="auto">
          <a:xfrm>
            <a:off x="467544" y="1124744"/>
            <a:ext cx="7995530" cy="5472608"/>
          </a:xfrm>
          <a:prstGeom prst="rect">
            <a:avLst/>
          </a:prstGeom>
          <a:noFill/>
          <a:ln w="9525">
            <a:noFill/>
            <a:miter lim="800000"/>
            <a:headEnd/>
            <a:tailEnd/>
          </a:ln>
        </p:spPr>
      </p:pic>
    </p:spTree>
    <p:extLst>
      <p:ext uri="{BB962C8B-B14F-4D97-AF65-F5344CB8AC3E}">
        <p14:creationId xmlns:p14="http://schemas.microsoft.com/office/powerpoint/2010/main" xmlns="" val="15227100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COS vs. S&amp;P/TSX EQ WGHT OIL &amp; GAS</a:t>
            </a:r>
            <a:endParaRPr lang="en-CA" dirty="0"/>
          </a:p>
        </p:txBody>
      </p:sp>
      <p:pic>
        <p:nvPicPr>
          <p:cNvPr id="6147" name="Picture 3"/>
          <p:cNvPicPr>
            <a:picLocks noChangeAspect="1" noChangeArrowheads="1"/>
          </p:cNvPicPr>
          <p:nvPr/>
        </p:nvPicPr>
        <p:blipFill>
          <a:blip r:embed="rId3" cstate="print"/>
          <a:srcRect/>
          <a:stretch>
            <a:fillRect/>
          </a:stretch>
        </p:blipFill>
        <p:spPr bwMode="auto">
          <a:xfrm>
            <a:off x="539552" y="1052736"/>
            <a:ext cx="8064896" cy="5572575"/>
          </a:xfrm>
          <a:prstGeom prst="rect">
            <a:avLst/>
          </a:prstGeom>
          <a:noFill/>
          <a:ln w="9525">
            <a:noFill/>
            <a:miter lim="800000"/>
            <a:headEnd/>
            <a:tailEnd/>
          </a:ln>
        </p:spPr>
      </p:pic>
    </p:spTree>
    <p:extLst>
      <p:ext uri="{BB962C8B-B14F-4D97-AF65-F5344CB8AC3E}">
        <p14:creationId xmlns:p14="http://schemas.microsoft.com/office/powerpoint/2010/main" xmlns="" val="293957088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COS vs. Light Crude Oil</a:t>
            </a:r>
            <a:endParaRPr lang="en-CA" dirty="0"/>
          </a:p>
        </p:txBody>
      </p:sp>
      <p:pic>
        <p:nvPicPr>
          <p:cNvPr id="7170" name="Picture 2"/>
          <p:cNvPicPr>
            <a:picLocks noChangeAspect="1" noChangeArrowheads="1"/>
          </p:cNvPicPr>
          <p:nvPr/>
        </p:nvPicPr>
        <p:blipFill>
          <a:blip r:embed="rId2" cstate="print"/>
          <a:srcRect/>
          <a:stretch>
            <a:fillRect/>
          </a:stretch>
        </p:blipFill>
        <p:spPr bwMode="auto">
          <a:xfrm>
            <a:off x="467544" y="1124744"/>
            <a:ext cx="8136904" cy="5635225"/>
          </a:xfrm>
          <a:prstGeom prst="rect">
            <a:avLst/>
          </a:prstGeom>
          <a:noFill/>
          <a:ln w="9525">
            <a:noFill/>
            <a:miter lim="800000"/>
            <a:headEnd/>
            <a:tailEnd/>
          </a:ln>
        </p:spPr>
      </p:pic>
    </p:spTree>
    <p:extLst>
      <p:ext uri="{BB962C8B-B14F-4D97-AF65-F5344CB8AC3E}">
        <p14:creationId xmlns:p14="http://schemas.microsoft.com/office/powerpoint/2010/main" xmlns="" val="408731442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Total Shareholder Returns</a:t>
            </a:r>
            <a:endParaRPr lang="en-CA" dirty="0"/>
          </a:p>
        </p:txBody>
      </p:sp>
      <p:pic>
        <p:nvPicPr>
          <p:cNvPr id="3074" name="Picture 2" descr="C:\Users\Ngoc\AppData\Local\Temp\msohtmlclip1\01\clip_image001.png"/>
          <p:cNvPicPr>
            <a:picLocks noChangeAspect="1" noChangeArrowheads="1"/>
          </p:cNvPicPr>
          <p:nvPr/>
        </p:nvPicPr>
        <p:blipFill>
          <a:blip r:embed="rId2" cstate="print"/>
          <a:srcRect/>
          <a:stretch>
            <a:fillRect/>
          </a:stretch>
        </p:blipFill>
        <p:spPr bwMode="auto">
          <a:xfrm>
            <a:off x="323528" y="1196752"/>
            <a:ext cx="8480485" cy="5184576"/>
          </a:xfrm>
          <a:prstGeom prst="rect">
            <a:avLst/>
          </a:prstGeom>
          <a:noFill/>
        </p:spPr>
      </p:pic>
    </p:spTree>
    <p:extLst>
      <p:ext uri="{BB962C8B-B14F-4D97-AF65-F5344CB8AC3E}">
        <p14:creationId xmlns:p14="http://schemas.microsoft.com/office/powerpoint/2010/main" xmlns="" val="314907920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COS 200 Day Moving Average </a:t>
            </a:r>
            <a:endParaRPr lang="en-CA" dirty="0"/>
          </a:p>
        </p:txBody>
      </p:sp>
      <p:pic>
        <p:nvPicPr>
          <p:cNvPr id="1026" name="Picture 2"/>
          <p:cNvPicPr>
            <a:picLocks noChangeAspect="1" noChangeArrowheads="1"/>
          </p:cNvPicPr>
          <p:nvPr/>
        </p:nvPicPr>
        <p:blipFill>
          <a:blip r:embed="rId2" cstate="print"/>
          <a:srcRect/>
          <a:stretch>
            <a:fillRect/>
          </a:stretch>
        </p:blipFill>
        <p:spPr bwMode="auto">
          <a:xfrm>
            <a:off x="611560" y="1124744"/>
            <a:ext cx="8136904" cy="5582892"/>
          </a:xfrm>
          <a:prstGeom prst="rect">
            <a:avLst/>
          </a:prstGeom>
          <a:noFill/>
          <a:ln w="9525">
            <a:noFill/>
            <a:miter lim="800000"/>
            <a:headEnd/>
            <a:tailEnd/>
          </a:ln>
        </p:spPr>
      </p:pic>
    </p:spTree>
    <p:extLst>
      <p:ext uri="{BB962C8B-B14F-4D97-AF65-F5344CB8AC3E}">
        <p14:creationId xmlns:p14="http://schemas.microsoft.com/office/powerpoint/2010/main" xmlns="" val="413692638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COS 100 Day Moving Average </a:t>
            </a:r>
            <a:endParaRPr lang="en-CA" dirty="0"/>
          </a:p>
        </p:txBody>
      </p:sp>
      <p:pic>
        <p:nvPicPr>
          <p:cNvPr id="2050" name="Picture 2"/>
          <p:cNvPicPr>
            <a:picLocks noChangeAspect="1" noChangeArrowheads="1"/>
          </p:cNvPicPr>
          <p:nvPr/>
        </p:nvPicPr>
        <p:blipFill>
          <a:blip r:embed="rId3" cstate="print"/>
          <a:srcRect/>
          <a:stretch>
            <a:fillRect/>
          </a:stretch>
        </p:blipFill>
        <p:spPr bwMode="auto">
          <a:xfrm>
            <a:off x="539552" y="1052736"/>
            <a:ext cx="8208912" cy="5605147"/>
          </a:xfrm>
          <a:prstGeom prst="rect">
            <a:avLst/>
          </a:prstGeom>
          <a:noFill/>
          <a:ln w="9525">
            <a:noFill/>
            <a:miter lim="800000"/>
            <a:headEnd/>
            <a:tailEnd/>
          </a:ln>
        </p:spPr>
      </p:pic>
    </p:spTree>
    <p:extLst>
      <p:ext uri="{BB962C8B-B14F-4D97-AF65-F5344CB8AC3E}">
        <p14:creationId xmlns:p14="http://schemas.microsoft.com/office/powerpoint/2010/main" xmlns="" val="8254472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ltLang="zh-CN" dirty="0" smtClean="0"/>
              <a:t>Crude Oil Market Timeline</a:t>
            </a:r>
            <a:endParaRPr lang="zh-CN" altLang="en-US" dirty="0"/>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87624" y="1196752"/>
            <a:ext cx="6845904" cy="53114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5699283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ntitled picture.png"/>
          <p:cNvPicPr>
            <a:picLocks noChangeAspect="1"/>
          </p:cNvPicPr>
          <p:nvPr/>
        </p:nvPicPr>
        <p:blipFill>
          <a:blip r:embed="rId3" cstate="print">
            <a:duotone>
              <a:schemeClr val="bg2">
                <a:shade val="45000"/>
                <a:satMod val="135000"/>
              </a:schemeClr>
              <a:prstClr val="white"/>
            </a:duotone>
          </a:blip>
          <a:stretch>
            <a:fillRect/>
          </a:stretch>
        </p:blipFill>
        <p:spPr>
          <a:xfrm>
            <a:off x="0" y="1"/>
            <a:ext cx="9182100" cy="6857999"/>
          </a:xfrm>
          <a:prstGeom prst="rect">
            <a:avLst/>
          </a:prstGeom>
          <a:noFill/>
          <a:ln>
            <a:noFill/>
          </a:ln>
        </p:spPr>
      </p:pic>
      <p:sp>
        <p:nvSpPr>
          <p:cNvPr id="2" name="Title 1"/>
          <p:cNvSpPr>
            <a:spLocks noGrp="1"/>
          </p:cNvSpPr>
          <p:nvPr>
            <p:ph type="title"/>
          </p:nvPr>
        </p:nvSpPr>
        <p:spPr/>
        <p:txBody>
          <a:bodyPr/>
          <a:lstStyle/>
          <a:p>
            <a:r>
              <a:rPr lang="en-CA" dirty="0" smtClean="0"/>
              <a:t>Background</a:t>
            </a:r>
            <a:endParaRPr lang="en-CA" dirty="0"/>
          </a:p>
        </p:txBody>
      </p:sp>
      <p:sp>
        <p:nvSpPr>
          <p:cNvPr id="3" name="Content Placeholder 2"/>
          <p:cNvSpPr>
            <a:spLocks noGrp="1"/>
          </p:cNvSpPr>
          <p:nvPr>
            <p:ph idx="1"/>
          </p:nvPr>
        </p:nvSpPr>
        <p:spPr/>
        <p:txBody>
          <a:bodyPr>
            <a:normAutofit/>
          </a:bodyPr>
          <a:lstStyle/>
          <a:p>
            <a:r>
              <a:rPr lang="en-CA" dirty="0" smtClean="0"/>
              <a:t>Formed in 1995 as the largest joint venture owner of the </a:t>
            </a:r>
            <a:r>
              <a:rPr lang="en-CA" dirty="0" err="1" smtClean="0"/>
              <a:t>Syncrude</a:t>
            </a:r>
            <a:r>
              <a:rPr lang="en-CA" dirty="0" smtClean="0"/>
              <a:t> Projects</a:t>
            </a:r>
          </a:p>
          <a:p>
            <a:endParaRPr lang="en-CA" dirty="0" smtClean="0"/>
          </a:p>
          <a:p>
            <a:r>
              <a:rPr lang="en-CA" dirty="0" smtClean="0"/>
              <a:t>Owns 36.74% of the </a:t>
            </a:r>
            <a:r>
              <a:rPr lang="en-CA" dirty="0" err="1" smtClean="0"/>
              <a:t>Syncrude</a:t>
            </a:r>
            <a:r>
              <a:rPr lang="en-CA" dirty="0" smtClean="0"/>
              <a:t> Projects</a:t>
            </a:r>
          </a:p>
          <a:p>
            <a:endParaRPr lang="en-CA" dirty="0" smtClean="0"/>
          </a:p>
          <a:p>
            <a:r>
              <a:rPr lang="en-CA" dirty="0" smtClean="0"/>
              <a:t>On Dec 31, 2010 , COS completed its conversion from an income trust to a corporate structure</a:t>
            </a:r>
          </a:p>
          <a:p>
            <a:endParaRPr lang="en-CA" dirty="0" smtClean="0"/>
          </a:p>
        </p:txBody>
      </p:sp>
    </p:spTree>
    <p:extLst>
      <p:ext uri="{BB962C8B-B14F-4D97-AF65-F5344CB8AC3E}">
        <p14:creationId xmlns:p14="http://schemas.microsoft.com/office/powerpoint/2010/main" xmlns="" val="312950161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ntitled picture1.png"/>
          <p:cNvPicPr>
            <a:picLocks noChangeAspect="1"/>
          </p:cNvPicPr>
          <p:nvPr/>
        </p:nvPicPr>
        <p:blipFill>
          <a:blip r:embed="rId3" cstate="print">
            <a:duotone>
              <a:schemeClr val="bg2">
                <a:shade val="45000"/>
                <a:satMod val="135000"/>
              </a:schemeClr>
              <a:prstClr val="white"/>
            </a:duotone>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CA" dirty="0" err="1" smtClean="0"/>
              <a:t>Syncrude</a:t>
            </a:r>
            <a:r>
              <a:rPr lang="en-CA" dirty="0" smtClean="0"/>
              <a:t> Oil</a:t>
            </a:r>
            <a:endParaRPr lang="en-CA" dirty="0"/>
          </a:p>
        </p:txBody>
      </p:sp>
      <p:sp>
        <p:nvSpPr>
          <p:cNvPr id="3" name="Content Placeholder 2"/>
          <p:cNvSpPr>
            <a:spLocks noGrp="1"/>
          </p:cNvSpPr>
          <p:nvPr>
            <p:ph idx="1"/>
          </p:nvPr>
        </p:nvSpPr>
        <p:spPr/>
        <p:txBody>
          <a:bodyPr>
            <a:normAutofit lnSpcReduction="10000"/>
          </a:bodyPr>
          <a:lstStyle/>
          <a:p>
            <a:r>
              <a:rPr lang="en-CA" sz="2400" dirty="0" err="1" smtClean="0"/>
              <a:t>Syncrude</a:t>
            </a:r>
            <a:r>
              <a:rPr lang="en-CA" sz="2400" dirty="0" smtClean="0"/>
              <a:t> operates in the Athabasca Oil Sands region</a:t>
            </a:r>
          </a:p>
          <a:p>
            <a:endParaRPr lang="en-CA" sz="2400" dirty="0" smtClean="0"/>
          </a:p>
          <a:p>
            <a:r>
              <a:rPr lang="en-CA" sz="2400" dirty="0" err="1" smtClean="0"/>
              <a:t>Syncrude</a:t>
            </a:r>
            <a:r>
              <a:rPr lang="en-CA" sz="2400" dirty="0" smtClean="0"/>
              <a:t> consortium was formed in 1964, initial objectives of research</a:t>
            </a:r>
          </a:p>
          <a:p>
            <a:endParaRPr lang="en-CA" sz="2400" dirty="0" smtClean="0"/>
          </a:p>
          <a:p>
            <a:r>
              <a:rPr lang="en-CA" sz="2400" dirty="0" smtClean="0"/>
              <a:t>Construction began in 1973, and the first barrel of oil was shipped in 1978. The billionth barrel of oil was shipped in 1998. </a:t>
            </a:r>
          </a:p>
          <a:p>
            <a:endParaRPr lang="en-CA" sz="2400" dirty="0" smtClean="0"/>
          </a:p>
          <a:p>
            <a:r>
              <a:rPr lang="en-CA" sz="2400" dirty="0" smtClean="0"/>
              <a:t>Management Service Agreement entered into with Imperial Oil Resources in late 2006</a:t>
            </a:r>
            <a:endParaRPr lang="en-CA" sz="2400" dirty="0"/>
          </a:p>
        </p:txBody>
      </p:sp>
    </p:spTree>
    <p:extLst>
      <p:ext uri="{BB962C8B-B14F-4D97-AF65-F5344CB8AC3E}">
        <p14:creationId xmlns:p14="http://schemas.microsoft.com/office/powerpoint/2010/main" xmlns="" val="221098895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cstate="print"/>
          <a:srcRect/>
          <a:stretch>
            <a:fillRect/>
          </a:stretch>
        </p:blipFill>
        <p:spPr bwMode="auto">
          <a:xfrm>
            <a:off x="611560" y="1556792"/>
            <a:ext cx="7652812" cy="4635006"/>
          </a:xfrm>
          <a:prstGeom prst="rect">
            <a:avLst/>
          </a:prstGeom>
          <a:noFill/>
          <a:ln w="9525">
            <a:noFill/>
            <a:miter lim="800000"/>
            <a:headEnd/>
            <a:tailEnd/>
          </a:ln>
        </p:spPr>
      </p:pic>
      <p:sp>
        <p:nvSpPr>
          <p:cNvPr id="7" name="TextBox 6"/>
          <p:cNvSpPr txBox="1"/>
          <p:nvPr/>
        </p:nvSpPr>
        <p:spPr>
          <a:xfrm>
            <a:off x="467544" y="332656"/>
            <a:ext cx="8280920" cy="707886"/>
          </a:xfrm>
          <a:prstGeom prst="rect">
            <a:avLst/>
          </a:prstGeom>
          <a:noFill/>
        </p:spPr>
        <p:txBody>
          <a:bodyPr wrap="square" rtlCol="0">
            <a:spAutoFit/>
          </a:bodyPr>
          <a:lstStyle/>
          <a:p>
            <a:pPr algn="ctr"/>
            <a:r>
              <a:rPr lang="en-CA" sz="4000" dirty="0" smtClean="0"/>
              <a:t>The </a:t>
            </a:r>
            <a:r>
              <a:rPr lang="en-CA" sz="4000" dirty="0" err="1" smtClean="0"/>
              <a:t>Syncrude</a:t>
            </a:r>
            <a:r>
              <a:rPr lang="en-CA" sz="4000" dirty="0" smtClean="0"/>
              <a:t> Projects Joint Owners</a:t>
            </a:r>
            <a:endParaRPr lang="en-CA" sz="4000" dirty="0"/>
          </a:p>
        </p:txBody>
      </p:sp>
    </p:spTree>
    <p:extLst>
      <p:ext uri="{BB962C8B-B14F-4D97-AF65-F5344CB8AC3E}">
        <p14:creationId xmlns:p14="http://schemas.microsoft.com/office/powerpoint/2010/main" xmlns="" val="207479407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ntitled picture4.png"/>
          <p:cNvPicPr>
            <a:picLocks noChangeAspect="1"/>
          </p:cNvPicPr>
          <p:nvPr/>
        </p:nvPicPr>
        <p:blipFill>
          <a:blip r:embed="rId2" cstate="print">
            <a:duotone>
              <a:schemeClr val="bg2">
                <a:shade val="45000"/>
                <a:satMod val="135000"/>
              </a:schemeClr>
              <a:prstClr val="white"/>
            </a:duotone>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CA" dirty="0" err="1" smtClean="0"/>
              <a:t>Syncrude</a:t>
            </a:r>
            <a:r>
              <a:rPr lang="en-CA" dirty="0" smtClean="0"/>
              <a:t> Oil Production</a:t>
            </a:r>
            <a:endParaRPr lang="en-CA" dirty="0"/>
          </a:p>
        </p:txBody>
      </p:sp>
      <p:sp>
        <p:nvSpPr>
          <p:cNvPr id="3" name="Content Placeholder 2"/>
          <p:cNvSpPr>
            <a:spLocks noGrp="1"/>
          </p:cNvSpPr>
          <p:nvPr>
            <p:ph idx="1"/>
          </p:nvPr>
        </p:nvSpPr>
        <p:spPr/>
        <p:txBody>
          <a:bodyPr>
            <a:normAutofit/>
          </a:bodyPr>
          <a:lstStyle/>
          <a:p>
            <a:pPr lvl="1">
              <a:buFont typeface="Arial" pitchFamily="34" charset="0"/>
              <a:buChar char="•"/>
            </a:pPr>
            <a:r>
              <a:rPr lang="en-US" sz="2400" dirty="0" err="1" smtClean="0"/>
              <a:t>Syncrude</a:t>
            </a:r>
            <a:r>
              <a:rPr lang="en-US" sz="2400" dirty="0" smtClean="0"/>
              <a:t> currently produces a single, high-quality light synthetic crude oil </a:t>
            </a:r>
          </a:p>
          <a:p>
            <a:pPr lvl="1">
              <a:buFont typeface="Arial" pitchFamily="34" charset="0"/>
              <a:buChar char="•"/>
            </a:pPr>
            <a:endParaRPr lang="en-US" sz="2400" dirty="0" smtClean="0"/>
          </a:p>
          <a:p>
            <a:pPr lvl="1">
              <a:buFont typeface="Arial" pitchFamily="34" charset="0"/>
              <a:buChar char="•"/>
            </a:pPr>
            <a:r>
              <a:rPr lang="en-US" sz="2400" dirty="0" smtClean="0"/>
              <a:t>The final product is sent by pipeline to three Edmonton area refineries and to pipeline terminals which ship it to refineries in Canada and the United States</a:t>
            </a:r>
          </a:p>
          <a:p>
            <a:pPr lvl="1">
              <a:buFont typeface="Arial" pitchFamily="34" charset="0"/>
              <a:buChar char="•"/>
            </a:pPr>
            <a:endParaRPr lang="en-US" sz="2400" dirty="0" smtClean="0"/>
          </a:p>
          <a:p>
            <a:pPr lvl="1">
              <a:buFont typeface="Arial" pitchFamily="34" charset="0"/>
              <a:buChar char="•"/>
            </a:pPr>
            <a:r>
              <a:rPr lang="en-US" sz="2400" dirty="0" smtClean="0"/>
              <a:t>Each </a:t>
            </a:r>
            <a:r>
              <a:rPr lang="en-US" sz="2400" dirty="0" err="1" smtClean="0"/>
              <a:t>Syncrude</a:t>
            </a:r>
            <a:r>
              <a:rPr lang="en-US" sz="2400" dirty="0" smtClean="0"/>
              <a:t> participant receives its share of production in kind and is responsible for the subsequent marketing</a:t>
            </a:r>
          </a:p>
        </p:txBody>
      </p:sp>
    </p:spTree>
    <p:extLst>
      <p:ext uri="{BB962C8B-B14F-4D97-AF65-F5344CB8AC3E}">
        <p14:creationId xmlns:p14="http://schemas.microsoft.com/office/powerpoint/2010/main" xmlns="" val="246297756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Syncrude</a:t>
            </a:r>
            <a:r>
              <a:rPr lang="en-CA" dirty="0" smtClean="0"/>
              <a:t> Deposits</a:t>
            </a:r>
            <a:endParaRPr lang="en-CA" dirty="0"/>
          </a:p>
        </p:txBody>
      </p:sp>
      <p:sp>
        <p:nvSpPr>
          <p:cNvPr id="3" name="Content Placeholder 2"/>
          <p:cNvSpPr>
            <a:spLocks noGrp="1"/>
          </p:cNvSpPr>
          <p:nvPr>
            <p:ph idx="1"/>
          </p:nvPr>
        </p:nvSpPr>
        <p:spPr>
          <a:xfrm>
            <a:off x="457200" y="1600200"/>
            <a:ext cx="5554960" cy="4525963"/>
          </a:xfrm>
        </p:spPr>
        <p:txBody>
          <a:bodyPr>
            <a:normAutofit/>
          </a:bodyPr>
          <a:lstStyle/>
          <a:p>
            <a:r>
              <a:rPr lang="en-CA" sz="2400" dirty="0" smtClean="0"/>
              <a:t>Three major reserves of oil sands in the province of Alberta; Peace River </a:t>
            </a:r>
            <a:r>
              <a:rPr lang="en-CA" sz="2400" dirty="0" err="1" smtClean="0"/>
              <a:t>Althabasca</a:t>
            </a:r>
            <a:r>
              <a:rPr lang="en-CA" sz="2400" dirty="0" smtClean="0"/>
              <a:t> and Cold Lake</a:t>
            </a:r>
          </a:p>
          <a:p>
            <a:r>
              <a:rPr lang="en-CA" sz="2400" dirty="0" smtClean="0"/>
              <a:t>Combined estimated reserves of one trillion barrels of bitumen, spanning 140,400 square kilometres.</a:t>
            </a:r>
          </a:p>
          <a:p>
            <a:r>
              <a:rPr lang="en-CA" sz="2400" dirty="0" err="1" smtClean="0"/>
              <a:t>Althabasca</a:t>
            </a:r>
            <a:r>
              <a:rPr lang="en-CA" sz="2400" dirty="0" smtClean="0"/>
              <a:t> reserves is the largest out of the three in terms of size and potential </a:t>
            </a:r>
            <a:endParaRPr lang="en-CA" sz="2400" dirty="0"/>
          </a:p>
        </p:txBody>
      </p:sp>
      <p:pic>
        <p:nvPicPr>
          <p:cNvPr id="2050" name="Picture 2" descr="C:\School\Security Analysis\map-of-oil-sands-deposit.bmp"/>
          <p:cNvPicPr>
            <a:picLocks noChangeAspect="1" noChangeArrowheads="1"/>
          </p:cNvPicPr>
          <p:nvPr/>
        </p:nvPicPr>
        <p:blipFill>
          <a:blip r:embed="rId2" cstate="print"/>
          <a:srcRect/>
          <a:stretch>
            <a:fillRect/>
          </a:stretch>
        </p:blipFill>
        <p:spPr bwMode="auto">
          <a:xfrm>
            <a:off x="6023173" y="1484784"/>
            <a:ext cx="3120827" cy="4953693"/>
          </a:xfrm>
          <a:prstGeom prst="rect">
            <a:avLst/>
          </a:prstGeom>
          <a:noFill/>
        </p:spPr>
      </p:pic>
    </p:spTree>
    <p:extLst>
      <p:ext uri="{BB962C8B-B14F-4D97-AF65-F5344CB8AC3E}">
        <p14:creationId xmlns:p14="http://schemas.microsoft.com/office/powerpoint/2010/main" xmlns="" val="141951334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Syncrude</a:t>
            </a:r>
            <a:r>
              <a:rPr lang="en-CA" dirty="0" smtClean="0"/>
              <a:t> Deposits</a:t>
            </a:r>
            <a:endParaRPr lang="en-CA" dirty="0"/>
          </a:p>
        </p:txBody>
      </p:sp>
      <p:pic>
        <p:nvPicPr>
          <p:cNvPr id="103426" name="Picture 2" descr="C:\Users\Ngoc\AppData\Local\Temp\msohtmlclip1\01\clip_image001.png"/>
          <p:cNvPicPr>
            <a:picLocks noChangeAspect="1" noChangeArrowheads="1"/>
          </p:cNvPicPr>
          <p:nvPr/>
        </p:nvPicPr>
        <p:blipFill>
          <a:blip r:embed="rId2" cstate="print"/>
          <a:srcRect/>
          <a:stretch>
            <a:fillRect/>
          </a:stretch>
        </p:blipFill>
        <p:spPr bwMode="auto">
          <a:xfrm>
            <a:off x="4400550" y="1819275"/>
            <a:ext cx="4743450" cy="5038725"/>
          </a:xfrm>
          <a:prstGeom prst="rect">
            <a:avLst/>
          </a:prstGeom>
          <a:noFill/>
        </p:spPr>
      </p:pic>
      <p:sp>
        <p:nvSpPr>
          <p:cNvPr id="7" name="TextBox 6"/>
          <p:cNvSpPr txBox="1"/>
          <p:nvPr/>
        </p:nvSpPr>
        <p:spPr>
          <a:xfrm>
            <a:off x="0" y="1196752"/>
            <a:ext cx="4355976" cy="4524315"/>
          </a:xfrm>
          <a:prstGeom prst="rect">
            <a:avLst/>
          </a:prstGeom>
          <a:noFill/>
        </p:spPr>
        <p:txBody>
          <a:bodyPr wrap="square" rtlCol="0">
            <a:spAutoFit/>
          </a:bodyPr>
          <a:lstStyle/>
          <a:p>
            <a:pPr>
              <a:buFont typeface="Arial" pitchFamily="34" charset="0"/>
              <a:buChar char="•"/>
            </a:pPr>
            <a:endParaRPr lang="en-CA" sz="2400" dirty="0" smtClean="0"/>
          </a:p>
          <a:p>
            <a:pPr>
              <a:buFont typeface="Arial" pitchFamily="34" charset="0"/>
              <a:buChar char="•"/>
            </a:pPr>
            <a:endParaRPr lang="en-CA" sz="2400" dirty="0" smtClean="0"/>
          </a:p>
          <a:p>
            <a:pPr>
              <a:buFont typeface="Arial" pitchFamily="34" charset="0"/>
              <a:buChar char="•"/>
            </a:pPr>
            <a:r>
              <a:rPr lang="en-CA" sz="2400" dirty="0" err="1" smtClean="0"/>
              <a:t>Syncrude</a:t>
            </a:r>
            <a:r>
              <a:rPr lang="en-CA" sz="2400" dirty="0" smtClean="0"/>
              <a:t> has a vast resource base to support its future growth </a:t>
            </a:r>
          </a:p>
          <a:p>
            <a:pPr>
              <a:buFont typeface="Arial" pitchFamily="34" charset="0"/>
              <a:buChar char="•"/>
            </a:pPr>
            <a:endParaRPr lang="en-CA" sz="2400" dirty="0" smtClean="0"/>
          </a:p>
          <a:p>
            <a:pPr>
              <a:buFont typeface="Arial" pitchFamily="34" charset="0"/>
              <a:buChar char="•"/>
            </a:pPr>
            <a:r>
              <a:rPr lang="en-CA" sz="2400" dirty="0" smtClean="0"/>
              <a:t>Only the Mildred Lake mine and the Aurora North mine are under active development </a:t>
            </a:r>
          </a:p>
          <a:p>
            <a:pPr>
              <a:buFont typeface="Arial" pitchFamily="34" charset="0"/>
              <a:buChar char="•"/>
            </a:pPr>
            <a:endParaRPr lang="en-CA" sz="2400" dirty="0" smtClean="0"/>
          </a:p>
          <a:p>
            <a:pPr>
              <a:buFont typeface="Arial" pitchFamily="34" charset="0"/>
              <a:buChar char="•"/>
            </a:pPr>
            <a:r>
              <a:rPr lang="en-CA" sz="2400" dirty="0" smtClean="0"/>
              <a:t>The largest block of leases east of the Athabasca River is yet to be developed</a:t>
            </a:r>
            <a:endParaRPr lang="en-CA" sz="2400" dirty="0"/>
          </a:p>
        </p:txBody>
      </p:sp>
    </p:spTree>
    <p:extLst>
      <p:ext uri="{BB962C8B-B14F-4D97-AF65-F5344CB8AC3E}">
        <p14:creationId xmlns:p14="http://schemas.microsoft.com/office/powerpoint/2010/main" xmlns="" val="60092376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Syncrude</a:t>
            </a:r>
            <a:r>
              <a:rPr lang="en-CA" dirty="0" smtClean="0"/>
              <a:t> Reserves </a:t>
            </a:r>
            <a:endParaRPr lang="en-CA" dirty="0"/>
          </a:p>
        </p:txBody>
      </p:sp>
      <p:pic>
        <p:nvPicPr>
          <p:cNvPr id="104450" name="Picture 2" descr="C:\Users\Ngoc\AppData\Local\Temp\msohtmlclip1\01\clip_image001.png"/>
          <p:cNvPicPr>
            <a:picLocks noChangeAspect="1" noChangeArrowheads="1"/>
          </p:cNvPicPr>
          <p:nvPr/>
        </p:nvPicPr>
        <p:blipFill>
          <a:blip r:embed="rId3" cstate="print"/>
          <a:srcRect/>
          <a:stretch>
            <a:fillRect/>
          </a:stretch>
        </p:blipFill>
        <p:spPr bwMode="auto">
          <a:xfrm>
            <a:off x="2339752" y="1208543"/>
            <a:ext cx="4824536" cy="5649457"/>
          </a:xfrm>
          <a:prstGeom prst="rect">
            <a:avLst/>
          </a:prstGeom>
          <a:noFill/>
        </p:spPr>
      </p:pic>
    </p:spTree>
    <p:extLst>
      <p:ext uri="{BB962C8B-B14F-4D97-AF65-F5344CB8AC3E}">
        <p14:creationId xmlns:p14="http://schemas.microsoft.com/office/powerpoint/2010/main" xmlns="" val="429404033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Syncrude</a:t>
            </a:r>
            <a:r>
              <a:rPr lang="en-CA" dirty="0" smtClean="0"/>
              <a:t> Oil Production</a:t>
            </a:r>
            <a:endParaRPr lang="en-CA" dirty="0"/>
          </a:p>
        </p:txBody>
      </p:sp>
      <p:graphicFrame>
        <p:nvGraphicFramePr>
          <p:cNvPr id="4" name="Content Placeholder 3"/>
          <p:cNvGraphicFramePr>
            <a:graphicFrameLocks noGrp="1"/>
          </p:cNvGraphicFramePr>
          <p:nvPr>
            <p:ph idx="1"/>
          </p:nvPr>
        </p:nvGraphicFramePr>
        <p:xfrm>
          <a:off x="539552" y="1916832"/>
          <a:ext cx="8219255" cy="3587176"/>
        </p:xfrm>
        <a:graphic>
          <a:graphicData uri="http://schemas.openxmlformats.org/drawingml/2006/table">
            <a:tbl>
              <a:tblPr firstRow="1" bandRow="1">
                <a:tableStyleId>{5C22544A-7EE6-4342-B048-85BDC9FD1C3A}</a:tableStyleId>
              </a:tblPr>
              <a:tblGrid>
                <a:gridCol w="1643851"/>
                <a:gridCol w="1643851"/>
                <a:gridCol w="1643851"/>
                <a:gridCol w="1643851"/>
                <a:gridCol w="1643851"/>
              </a:tblGrid>
              <a:tr h="668194">
                <a:tc>
                  <a:txBody>
                    <a:bodyPr/>
                    <a:lstStyle/>
                    <a:p>
                      <a:endParaRPr lang="en-CA" dirty="0"/>
                    </a:p>
                  </a:txBody>
                  <a:tcPr/>
                </a:tc>
                <a:tc>
                  <a:txBody>
                    <a:bodyPr/>
                    <a:lstStyle/>
                    <a:p>
                      <a:r>
                        <a:rPr lang="en-CA" dirty="0" smtClean="0"/>
                        <a:t>Total Production </a:t>
                      </a:r>
                      <a:endParaRPr lang="en-CA" dirty="0"/>
                    </a:p>
                  </a:txBody>
                  <a:tcPr/>
                </a:tc>
                <a:tc>
                  <a:txBody>
                    <a:bodyPr/>
                    <a:lstStyle/>
                    <a:p>
                      <a:r>
                        <a:rPr lang="en-CA" dirty="0" smtClean="0"/>
                        <a:t>Daily Average</a:t>
                      </a:r>
                    </a:p>
                    <a:p>
                      <a:r>
                        <a:rPr lang="en-CA" dirty="0" smtClean="0"/>
                        <a:t>Production</a:t>
                      </a:r>
                      <a:endParaRPr lang="en-CA" dirty="0"/>
                    </a:p>
                  </a:txBody>
                  <a:tcPr/>
                </a:tc>
                <a:tc>
                  <a:txBody>
                    <a:bodyPr/>
                    <a:lstStyle/>
                    <a:p>
                      <a:r>
                        <a:rPr lang="en-CA" dirty="0" smtClean="0"/>
                        <a:t>Canadian Oil Sands</a:t>
                      </a:r>
                      <a:r>
                        <a:rPr lang="en-CA" baseline="0" dirty="0" smtClean="0"/>
                        <a:t> Total Production</a:t>
                      </a:r>
                      <a:endParaRPr lang="en-CA" dirty="0"/>
                    </a:p>
                  </a:txBody>
                  <a:tcPr/>
                </a:tc>
                <a:tc>
                  <a:txBody>
                    <a:bodyPr/>
                    <a:lstStyle/>
                    <a:p>
                      <a:r>
                        <a:rPr lang="en-CA" dirty="0" smtClean="0"/>
                        <a:t>Canadian Oil Sand Daily Average</a:t>
                      </a:r>
                      <a:endParaRPr lang="en-CA" dirty="0"/>
                    </a:p>
                  </a:txBody>
                  <a:tcPr/>
                </a:tc>
              </a:tr>
              <a:tr h="668194">
                <a:tc>
                  <a:txBody>
                    <a:bodyPr/>
                    <a:lstStyle/>
                    <a:p>
                      <a:pPr algn="ctr"/>
                      <a:r>
                        <a:rPr lang="en-CA" sz="1800" b="1" dirty="0" smtClean="0"/>
                        <a:t>2010</a:t>
                      </a:r>
                      <a:endParaRPr lang="en-CA" sz="1800" b="1" dirty="0"/>
                    </a:p>
                  </a:txBody>
                  <a:tcPr/>
                </a:tc>
                <a:tc>
                  <a:txBody>
                    <a:bodyPr/>
                    <a:lstStyle/>
                    <a:p>
                      <a:pPr algn="ctr"/>
                      <a:r>
                        <a:rPr lang="en-CA" b="1" dirty="0" smtClean="0"/>
                        <a:t>107</a:t>
                      </a:r>
                      <a:r>
                        <a:rPr lang="en-CA" b="1" baseline="0" dirty="0" smtClean="0"/>
                        <a:t> Mil</a:t>
                      </a:r>
                      <a:endParaRPr lang="en-CA" b="1" dirty="0"/>
                    </a:p>
                  </a:txBody>
                  <a:tcPr/>
                </a:tc>
                <a:tc>
                  <a:txBody>
                    <a:bodyPr/>
                    <a:lstStyle/>
                    <a:p>
                      <a:pPr algn="ctr"/>
                      <a:r>
                        <a:rPr lang="en-CA" b="1" dirty="0" smtClean="0"/>
                        <a:t>293,150</a:t>
                      </a:r>
                      <a:endParaRPr lang="en-CA" b="1" dirty="0"/>
                    </a:p>
                  </a:txBody>
                  <a:tcPr/>
                </a:tc>
                <a:tc>
                  <a:txBody>
                    <a:bodyPr/>
                    <a:lstStyle/>
                    <a:p>
                      <a:pPr algn="ctr"/>
                      <a:r>
                        <a:rPr lang="en-CA" b="1" dirty="0" smtClean="0"/>
                        <a:t>39.3 Mil</a:t>
                      </a:r>
                      <a:endParaRPr lang="en-CA" b="1" dirty="0"/>
                    </a:p>
                  </a:txBody>
                  <a:tcPr/>
                </a:tc>
                <a:tc>
                  <a:txBody>
                    <a:bodyPr/>
                    <a:lstStyle/>
                    <a:p>
                      <a:pPr algn="ctr"/>
                      <a:r>
                        <a:rPr lang="en-CA" b="1" dirty="0" smtClean="0"/>
                        <a:t>107,671</a:t>
                      </a:r>
                      <a:endParaRPr lang="en-CA" b="1" dirty="0"/>
                    </a:p>
                  </a:txBody>
                  <a:tcPr/>
                </a:tc>
              </a:tr>
              <a:tr h="668194">
                <a:tc>
                  <a:txBody>
                    <a:bodyPr/>
                    <a:lstStyle/>
                    <a:p>
                      <a:pPr algn="ctr"/>
                      <a:r>
                        <a:rPr lang="en-CA" sz="1800" b="1" dirty="0" smtClean="0"/>
                        <a:t>2009</a:t>
                      </a:r>
                      <a:endParaRPr lang="en-CA" sz="1800" b="1" dirty="0"/>
                    </a:p>
                  </a:txBody>
                  <a:tcPr/>
                </a:tc>
                <a:tc>
                  <a:txBody>
                    <a:bodyPr/>
                    <a:lstStyle/>
                    <a:p>
                      <a:pPr algn="ctr"/>
                      <a:r>
                        <a:rPr lang="en-CA" b="1" dirty="0" smtClean="0"/>
                        <a:t>102.2 Mil</a:t>
                      </a:r>
                      <a:endParaRPr lang="en-CA" b="1" dirty="0"/>
                    </a:p>
                  </a:txBody>
                  <a:tcPr/>
                </a:tc>
                <a:tc>
                  <a:txBody>
                    <a:bodyPr/>
                    <a:lstStyle/>
                    <a:p>
                      <a:pPr algn="ctr"/>
                      <a:r>
                        <a:rPr lang="en-CA" b="1" dirty="0" smtClean="0"/>
                        <a:t>280,000</a:t>
                      </a:r>
                      <a:endParaRPr lang="en-CA" b="1" dirty="0"/>
                    </a:p>
                  </a:txBody>
                  <a:tcPr/>
                </a:tc>
                <a:tc>
                  <a:txBody>
                    <a:bodyPr/>
                    <a:lstStyle/>
                    <a:p>
                      <a:pPr algn="ctr"/>
                      <a:r>
                        <a:rPr lang="en-CA" b="1" dirty="0" smtClean="0"/>
                        <a:t>37.5 Mil</a:t>
                      </a:r>
                      <a:endParaRPr lang="en-CA" b="1" dirty="0"/>
                    </a:p>
                  </a:txBody>
                  <a:tcPr/>
                </a:tc>
                <a:tc>
                  <a:txBody>
                    <a:bodyPr/>
                    <a:lstStyle/>
                    <a:p>
                      <a:pPr algn="ctr"/>
                      <a:r>
                        <a:rPr lang="en-CA" b="1" dirty="0" smtClean="0"/>
                        <a:t>102,900</a:t>
                      </a:r>
                      <a:endParaRPr lang="en-CA" b="1" dirty="0"/>
                    </a:p>
                  </a:txBody>
                  <a:tcPr/>
                </a:tc>
              </a:tr>
              <a:tr h="668194">
                <a:tc>
                  <a:txBody>
                    <a:bodyPr/>
                    <a:lstStyle/>
                    <a:p>
                      <a:pPr algn="ctr"/>
                      <a:r>
                        <a:rPr lang="en-CA" sz="1800" b="1" dirty="0" smtClean="0"/>
                        <a:t>2008</a:t>
                      </a:r>
                      <a:endParaRPr lang="en-CA" sz="1800" b="1" dirty="0"/>
                    </a:p>
                  </a:txBody>
                  <a:tcPr/>
                </a:tc>
                <a:tc>
                  <a:txBody>
                    <a:bodyPr/>
                    <a:lstStyle/>
                    <a:p>
                      <a:pPr algn="ctr"/>
                      <a:r>
                        <a:rPr lang="en-CA" b="1" dirty="0" smtClean="0"/>
                        <a:t>105.8 Mil</a:t>
                      </a:r>
                      <a:endParaRPr lang="en-CA" b="1" dirty="0"/>
                    </a:p>
                  </a:txBody>
                  <a:tcPr/>
                </a:tc>
                <a:tc>
                  <a:txBody>
                    <a:bodyPr/>
                    <a:lstStyle/>
                    <a:p>
                      <a:pPr algn="ctr"/>
                      <a:r>
                        <a:rPr lang="en-CA" b="1" dirty="0" smtClean="0"/>
                        <a:t>289,100</a:t>
                      </a:r>
                      <a:endParaRPr lang="en-CA" b="1" dirty="0"/>
                    </a:p>
                  </a:txBody>
                  <a:tcPr/>
                </a:tc>
                <a:tc>
                  <a:txBody>
                    <a:bodyPr/>
                    <a:lstStyle/>
                    <a:p>
                      <a:pPr algn="ctr"/>
                      <a:r>
                        <a:rPr lang="en-CA" b="1" dirty="0" smtClean="0"/>
                        <a:t>38.9 Mil</a:t>
                      </a:r>
                      <a:endParaRPr lang="en-CA" b="1" dirty="0"/>
                    </a:p>
                  </a:txBody>
                  <a:tcPr/>
                </a:tc>
                <a:tc>
                  <a:txBody>
                    <a:bodyPr/>
                    <a:lstStyle/>
                    <a:p>
                      <a:pPr algn="ctr"/>
                      <a:r>
                        <a:rPr lang="en-CA" b="1" dirty="0" smtClean="0"/>
                        <a:t>106,200</a:t>
                      </a:r>
                      <a:endParaRPr lang="en-CA" b="1" dirty="0"/>
                    </a:p>
                  </a:txBody>
                  <a:tcPr/>
                </a:tc>
              </a:tr>
              <a:tr h="668194">
                <a:tc>
                  <a:txBody>
                    <a:bodyPr/>
                    <a:lstStyle/>
                    <a:p>
                      <a:pPr algn="ctr"/>
                      <a:r>
                        <a:rPr lang="en-CA" sz="1800" b="1" dirty="0" smtClean="0"/>
                        <a:t>2007</a:t>
                      </a:r>
                      <a:endParaRPr lang="en-CA" sz="1800" b="1" dirty="0"/>
                    </a:p>
                  </a:txBody>
                  <a:tcPr/>
                </a:tc>
                <a:tc>
                  <a:txBody>
                    <a:bodyPr/>
                    <a:lstStyle/>
                    <a:p>
                      <a:pPr algn="ctr"/>
                      <a:r>
                        <a:rPr lang="en-CA" b="1" dirty="0" smtClean="0"/>
                        <a:t>111 Mil</a:t>
                      </a:r>
                      <a:endParaRPr lang="en-CA" b="1" dirty="0"/>
                    </a:p>
                  </a:txBody>
                  <a:tcPr/>
                </a:tc>
                <a:tc>
                  <a:txBody>
                    <a:bodyPr/>
                    <a:lstStyle/>
                    <a:p>
                      <a:pPr algn="ctr"/>
                      <a:r>
                        <a:rPr lang="en-CA" b="1" dirty="0" smtClean="0"/>
                        <a:t>304,109</a:t>
                      </a:r>
                      <a:endParaRPr lang="en-CA" b="1" dirty="0"/>
                    </a:p>
                  </a:txBody>
                  <a:tcPr/>
                </a:tc>
                <a:tc>
                  <a:txBody>
                    <a:bodyPr/>
                    <a:lstStyle/>
                    <a:p>
                      <a:pPr algn="ctr"/>
                      <a:r>
                        <a:rPr lang="en-CA" b="1" dirty="0" smtClean="0"/>
                        <a:t>40.78 Mil</a:t>
                      </a:r>
                      <a:endParaRPr lang="en-CA" b="1" dirty="0"/>
                    </a:p>
                  </a:txBody>
                  <a:tcPr/>
                </a:tc>
                <a:tc>
                  <a:txBody>
                    <a:bodyPr/>
                    <a:lstStyle/>
                    <a:p>
                      <a:pPr algn="ctr"/>
                      <a:r>
                        <a:rPr lang="en-CA" b="1" dirty="0" smtClean="0"/>
                        <a:t>111,726</a:t>
                      </a:r>
                      <a:endParaRPr lang="en-CA" b="1" dirty="0"/>
                    </a:p>
                  </a:txBody>
                  <a:tcPr/>
                </a:tc>
              </a:tr>
            </a:tbl>
          </a:graphicData>
        </a:graphic>
      </p:graphicFrame>
    </p:spTree>
    <p:extLst>
      <p:ext uri="{BB962C8B-B14F-4D97-AF65-F5344CB8AC3E}">
        <p14:creationId xmlns:p14="http://schemas.microsoft.com/office/powerpoint/2010/main" xmlns="" val="90113040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Syncrude</a:t>
            </a:r>
            <a:r>
              <a:rPr lang="en-CA" dirty="0" smtClean="0"/>
              <a:t> Oil Production</a:t>
            </a:r>
            <a:endParaRPr lang="en-CA" dirty="0"/>
          </a:p>
        </p:txBody>
      </p:sp>
      <p:pic>
        <p:nvPicPr>
          <p:cNvPr id="101378" name="Picture 2" descr="C:\Users\Ngoc\AppData\Local\Temp\msohtmlclip1\01\clip_image001.png"/>
          <p:cNvPicPr>
            <a:picLocks noChangeAspect="1" noChangeArrowheads="1"/>
          </p:cNvPicPr>
          <p:nvPr/>
        </p:nvPicPr>
        <p:blipFill>
          <a:blip r:embed="rId3" cstate="print"/>
          <a:srcRect/>
          <a:stretch>
            <a:fillRect/>
          </a:stretch>
        </p:blipFill>
        <p:spPr bwMode="auto">
          <a:xfrm>
            <a:off x="1979712" y="1412776"/>
            <a:ext cx="5276836" cy="5040560"/>
          </a:xfrm>
          <a:prstGeom prst="rect">
            <a:avLst/>
          </a:prstGeom>
          <a:noFill/>
        </p:spPr>
      </p:pic>
    </p:spTree>
    <p:extLst>
      <p:ext uri="{BB962C8B-B14F-4D97-AF65-F5344CB8AC3E}">
        <p14:creationId xmlns:p14="http://schemas.microsoft.com/office/powerpoint/2010/main" xmlns="" val="132894173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Syncrude</a:t>
            </a:r>
            <a:r>
              <a:rPr lang="en-CA" dirty="0" smtClean="0"/>
              <a:t> Projected Growth</a:t>
            </a:r>
            <a:endParaRPr lang="en-CA" dirty="0"/>
          </a:p>
        </p:txBody>
      </p:sp>
      <p:pic>
        <p:nvPicPr>
          <p:cNvPr id="102402" name="Picture 2" descr="C:\Users\Ngoc\AppData\Local\Temp\msohtmlclip1\01\clip_image001.png"/>
          <p:cNvPicPr>
            <a:picLocks noChangeAspect="1" noChangeArrowheads="1"/>
          </p:cNvPicPr>
          <p:nvPr/>
        </p:nvPicPr>
        <p:blipFill>
          <a:blip r:embed="rId3" cstate="print"/>
          <a:srcRect/>
          <a:stretch>
            <a:fillRect/>
          </a:stretch>
        </p:blipFill>
        <p:spPr bwMode="auto">
          <a:xfrm>
            <a:off x="1763688" y="1340768"/>
            <a:ext cx="5762625" cy="5095875"/>
          </a:xfrm>
          <a:prstGeom prst="rect">
            <a:avLst/>
          </a:prstGeom>
          <a:noFill/>
        </p:spPr>
      </p:pic>
    </p:spTree>
    <p:extLst>
      <p:ext uri="{BB962C8B-B14F-4D97-AF65-F5344CB8AC3E}">
        <p14:creationId xmlns:p14="http://schemas.microsoft.com/office/powerpoint/2010/main" xmlns="" val="15305064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815"/>
            <a:ext cx="8229600" cy="1143000"/>
          </a:xfrm>
        </p:spPr>
        <p:txBody>
          <a:bodyPr>
            <a:normAutofit/>
          </a:bodyPr>
          <a:lstStyle/>
          <a:p>
            <a:pPr lvl="1" algn="ctr" rtl="0">
              <a:spcBef>
                <a:spcPct val="0"/>
              </a:spcBef>
            </a:pPr>
            <a:r>
              <a:rPr lang="en-CA" altLang="zh-CN" sz="3500" dirty="0" smtClean="0"/>
              <a:t>Type of crude oil produced in Canada</a:t>
            </a:r>
            <a:endParaRPr lang="zh-CN" altLang="en-US" sz="3500" dirty="0"/>
          </a:p>
        </p:txBody>
      </p:sp>
      <p:sp>
        <p:nvSpPr>
          <p:cNvPr id="3" name="Content Placeholder 2"/>
          <p:cNvSpPr>
            <a:spLocks noGrp="1"/>
          </p:cNvSpPr>
          <p:nvPr>
            <p:ph idx="1"/>
          </p:nvPr>
        </p:nvSpPr>
        <p:spPr>
          <a:xfrm>
            <a:off x="457200" y="1124744"/>
            <a:ext cx="8229600" cy="5400600"/>
          </a:xfrm>
        </p:spPr>
        <p:txBody>
          <a:bodyPr>
            <a:normAutofit/>
          </a:bodyPr>
          <a:lstStyle/>
          <a:p>
            <a:pPr>
              <a:buFontTx/>
              <a:buChar char="•"/>
            </a:pPr>
            <a:r>
              <a:rPr lang="en-CA" altLang="zh-CN" sz="2000" b="1" dirty="0"/>
              <a:t>C</a:t>
            </a:r>
            <a:r>
              <a:rPr lang="en-CA" altLang="zh-CN" sz="2000" b="1" dirty="0" smtClean="0"/>
              <a:t>onventional crude oil: </a:t>
            </a:r>
            <a:r>
              <a:rPr lang="en-CA" altLang="zh-CN" sz="2000" dirty="0" smtClean="0"/>
              <a:t>Refers to oil containing light, medium and heavy hydrocarbons based on </a:t>
            </a:r>
            <a:r>
              <a:rPr lang="en-CA" altLang="zh-CN" sz="2000" b="1" dirty="0" smtClean="0"/>
              <a:t>American Petroleum Gravity </a:t>
            </a:r>
            <a:r>
              <a:rPr lang="en-CA" altLang="zh-CN" sz="2000" dirty="0" smtClean="0"/>
              <a:t>(API) gravity and viscosity</a:t>
            </a:r>
          </a:p>
          <a:p>
            <a:pPr lvl="1"/>
            <a:r>
              <a:rPr lang="en-CA" altLang="zh-CN" sz="2000" dirty="0" smtClean="0"/>
              <a:t>Heavy crude oil: Thick consistency that does not flow easily </a:t>
            </a:r>
          </a:p>
          <a:p>
            <a:pPr lvl="1"/>
            <a:r>
              <a:rPr lang="en-CA" altLang="zh-CN" sz="2000" dirty="0" smtClean="0"/>
              <a:t>Light crude oil : can flow naturally to the surface </a:t>
            </a:r>
          </a:p>
          <a:p>
            <a:pPr lvl="1"/>
            <a:endParaRPr lang="en-CA" altLang="zh-CN" sz="500" dirty="0" smtClean="0"/>
          </a:p>
          <a:p>
            <a:r>
              <a:rPr lang="en-US" altLang="zh-CN" sz="2000" b="1" dirty="0" smtClean="0"/>
              <a:t>Bitumen</a:t>
            </a:r>
            <a:r>
              <a:rPr lang="en-US" altLang="zh-CN" sz="2000" dirty="0" smtClean="0"/>
              <a:t>: </a:t>
            </a:r>
            <a:r>
              <a:rPr lang="en-CA" altLang="zh-CN" sz="2000" dirty="0" smtClean="0"/>
              <a:t>Heavy and extremely viscous oil from oil sands and must be treated before it can be used by refineries to produce usable fuels</a:t>
            </a:r>
          </a:p>
          <a:p>
            <a:endParaRPr lang="en-CA" altLang="zh-CN" sz="500" dirty="0" smtClean="0"/>
          </a:p>
          <a:p>
            <a:r>
              <a:rPr lang="en-CA" altLang="zh-CN" sz="2000" b="1" dirty="0" smtClean="0"/>
              <a:t>Sweet crude oil (light/heavy) </a:t>
            </a:r>
            <a:r>
              <a:rPr lang="en-CA" altLang="zh-CN" sz="2000" dirty="0" smtClean="0"/>
              <a:t>: lower content of </a:t>
            </a:r>
            <a:r>
              <a:rPr lang="en-CA" altLang="zh-CN" sz="2000" dirty="0" err="1" smtClean="0"/>
              <a:t>Sulfur</a:t>
            </a:r>
            <a:endParaRPr lang="en-CA" altLang="zh-CN" sz="2000" dirty="0" smtClean="0"/>
          </a:p>
          <a:p>
            <a:endParaRPr lang="en-CA" altLang="zh-CN" sz="500" dirty="0" smtClean="0"/>
          </a:p>
          <a:p>
            <a:r>
              <a:rPr lang="en-CA" altLang="zh-CN" sz="2000" b="1" dirty="0" smtClean="0"/>
              <a:t>Sour crude oil (light/heavy) </a:t>
            </a:r>
            <a:r>
              <a:rPr lang="en-CA" altLang="zh-CN" sz="2000" dirty="0" smtClean="0"/>
              <a:t>: higher content </a:t>
            </a:r>
            <a:r>
              <a:rPr lang="en-CA" altLang="zh-CN" sz="2000" dirty="0" err="1" smtClean="0"/>
              <a:t>Sulfur</a:t>
            </a:r>
            <a:endParaRPr lang="en-CA" altLang="zh-CN" sz="2000" dirty="0" smtClean="0"/>
          </a:p>
          <a:p>
            <a:endParaRPr lang="en-CA" altLang="zh-CN" sz="500" dirty="0" smtClean="0"/>
          </a:p>
          <a:p>
            <a:pPr>
              <a:buFontTx/>
              <a:buChar char="•"/>
            </a:pPr>
            <a:r>
              <a:rPr lang="en-US" altLang="zh-CN" sz="2000" b="1" dirty="0" smtClean="0"/>
              <a:t>Synthetic crude oil</a:t>
            </a:r>
            <a:r>
              <a:rPr lang="en-US" altLang="zh-CN" sz="2000" dirty="0" smtClean="0"/>
              <a:t>: low sulfur light crude oil. It is made by refining or upgrading heavy oil or bitumen or extracts from oil sands</a:t>
            </a:r>
          </a:p>
          <a:p>
            <a:pPr>
              <a:buFontTx/>
              <a:buChar char="•"/>
            </a:pPr>
            <a:endParaRPr lang="en-US" altLang="zh-CN" sz="500" dirty="0"/>
          </a:p>
          <a:p>
            <a:pPr>
              <a:buFontTx/>
              <a:buChar char="•"/>
            </a:pPr>
            <a:r>
              <a:rPr lang="en-US" altLang="zh-CN" sz="2000" b="1" dirty="0" smtClean="0"/>
              <a:t>Condensates</a:t>
            </a:r>
            <a:r>
              <a:rPr lang="en-US" altLang="zh-CN" sz="2000" dirty="0" smtClean="0"/>
              <a:t>: hydrocarbons recovered from a natural gas reservoir.</a:t>
            </a:r>
          </a:p>
          <a:p>
            <a:pPr>
              <a:buFontTx/>
              <a:buChar char="•"/>
            </a:pPr>
            <a:endParaRPr lang="en-US" altLang="zh-CN" sz="500" dirty="0" smtClean="0"/>
          </a:p>
          <a:p>
            <a:pPr>
              <a:buFontTx/>
              <a:buChar char="•"/>
            </a:pPr>
            <a:r>
              <a:rPr lang="en-US" altLang="zh-CN" sz="2000" b="1" dirty="0" smtClean="0"/>
              <a:t>Pentanes</a:t>
            </a:r>
            <a:r>
              <a:rPr lang="en-US" altLang="zh-CN" sz="2000" dirty="0" smtClean="0"/>
              <a:t>: hydrocarbons containing molecules of 5 carbon atoms and 12 hydrogen atoms. </a:t>
            </a:r>
          </a:p>
          <a:p>
            <a:endParaRPr lang="zh-CN" altLang="en-US" sz="2000" dirty="0" smtClean="0"/>
          </a:p>
          <a:p>
            <a:pPr marL="457200" lvl="1" indent="0">
              <a:buNone/>
            </a:pPr>
            <a:endParaRPr lang="en-CA" altLang="zh-CN" dirty="0" smtClean="0"/>
          </a:p>
          <a:p>
            <a:pPr marL="457200" lvl="1" indent="0">
              <a:buNone/>
            </a:pPr>
            <a:endParaRPr lang="en-CA" altLang="zh-CN" dirty="0" smtClean="0"/>
          </a:p>
          <a:p>
            <a:pPr>
              <a:buFontTx/>
              <a:buChar char="•"/>
            </a:pPr>
            <a:endParaRPr lang="en-CA" altLang="zh-CN" dirty="0" smtClean="0"/>
          </a:p>
          <a:p>
            <a:pPr>
              <a:buFontTx/>
              <a:buChar char="•"/>
            </a:pPr>
            <a:endParaRPr lang="en-US" altLang="zh-CN" dirty="0"/>
          </a:p>
        </p:txBody>
      </p:sp>
    </p:spTree>
    <p:extLst>
      <p:ext uri="{BB962C8B-B14F-4D97-AF65-F5344CB8AC3E}">
        <p14:creationId xmlns:p14="http://schemas.microsoft.com/office/powerpoint/2010/main" xmlns="" val="76920042"/>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Canadian Oil Sands Management</a:t>
            </a:r>
            <a:endParaRPr lang="en-CA" dirty="0"/>
          </a:p>
        </p:txBody>
      </p:sp>
      <p:sp>
        <p:nvSpPr>
          <p:cNvPr id="3" name="Content Placeholder 2"/>
          <p:cNvSpPr>
            <a:spLocks noGrp="1"/>
          </p:cNvSpPr>
          <p:nvPr>
            <p:ph idx="1"/>
          </p:nvPr>
        </p:nvSpPr>
        <p:spPr>
          <a:xfrm>
            <a:off x="4427984" y="1600200"/>
            <a:ext cx="4464496" cy="4925144"/>
          </a:xfrm>
        </p:spPr>
        <p:txBody>
          <a:bodyPr>
            <a:normAutofit/>
          </a:bodyPr>
          <a:lstStyle/>
          <a:p>
            <a:r>
              <a:rPr lang="en-CA" sz="2400" dirty="0" smtClean="0"/>
              <a:t>Became President and Chief Executive Officer in 2001</a:t>
            </a:r>
          </a:p>
          <a:p>
            <a:r>
              <a:rPr lang="en-CA" sz="2400" dirty="0" smtClean="0"/>
              <a:t>More then 25 years experience in the energy sector, with a corporate finance focus</a:t>
            </a:r>
          </a:p>
          <a:p>
            <a:r>
              <a:rPr lang="en-CA" sz="2400" dirty="0" smtClean="0"/>
              <a:t>Previously held positions include CFO of Gulf Canada and Vice President Finance at TransCanada Pipelines</a:t>
            </a:r>
            <a:endParaRPr lang="en-CA" sz="2400" dirty="0"/>
          </a:p>
        </p:txBody>
      </p:sp>
      <p:pic>
        <p:nvPicPr>
          <p:cNvPr id="3074" name="Picture 2" descr="C:\School\Security Analysis\Marcel.JPG"/>
          <p:cNvPicPr>
            <a:picLocks noChangeAspect="1" noChangeArrowheads="1"/>
          </p:cNvPicPr>
          <p:nvPr/>
        </p:nvPicPr>
        <p:blipFill>
          <a:blip r:embed="rId2" cstate="print"/>
          <a:srcRect/>
          <a:stretch>
            <a:fillRect/>
          </a:stretch>
        </p:blipFill>
        <p:spPr bwMode="auto">
          <a:xfrm>
            <a:off x="179512" y="2924944"/>
            <a:ext cx="3312368" cy="3709852"/>
          </a:xfrm>
          <a:prstGeom prst="rect">
            <a:avLst/>
          </a:prstGeom>
          <a:noFill/>
        </p:spPr>
      </p:pic>
      <p:sp>
        <p:nvSpPr>
          <p:cNvPr id="5" name="TextBox 4"/>
          <p:cNvSpPr txBox="1"/>
          <p:nvPr/>
        </p:nvSpPr>
        <p:spPr>
          <a:xfrm>
            <a:off x="0" y="2132856"/>
            <a:ext cx="4283968" cy="830997"/>
          </a:xfrm>
          <a:prstGeom prst="rect">
            <a:avLst/>
          </a:prstGeom>
          <a:noFill/>
        </p:spPr>
        <p:txBody>
          <a:bodyPr wrap="square" rtlCol="0">
            <a:spAutoFit/>
          </a:bodyPr>
          <a:lstStyle/>
          <a:p>
            <a:r>
              <a:rPr lang="en-CA" sz="2400" dirty="0" smtClean="0"/>
              <a:t>President and Chief Executive Officer: Marcel R. Coutu</a:t>
            </a:r>
            <a:endParaRPr lang="en-CA" sz="2400" dirty="0"/>
          </a:p>
        </p:txBody>
      </p:sp>
    </p:spTree>
    <p:extLst>
      <p:ext uri="{BB962C8B-B14F-4D97-AF65-F5344CB8AC3E}">
        <p14:creationId xmlns:p14="http://schemas.microsoft.com/office/powerpoint/2010/main" xmlns="" val="211041454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Canadian Oil Sands Management</a:t>
            </a:r>
            <a:endParaRPr lang="en-CA" dirty="0"/>
          </a:p>
        </p:txBody>
      </p:sp>
      <p:sp>
        <p:nvSpPr>
          <p:cNvPr id="3" name="Content Placeholder 2"/>
          <p:cNvSpPr>
            <a:spLocks noGrp="1"/>
          </p:cNvSpPr>
          <p:nvPr>
            <p:ph idx="1"/>
          </p:nvPr>
        </p:nvSpPr>
        <p:spPr>
          <a:xfrm>
            <a:off x="4427984" y="1600200"/>
            <a:ext cx="4464496" cy="4925144"/>
          </a:xfrm>
        </p:spPr>
        <p:txBody>
          <a:bodyPr>
            <a:normAutofit/>
          </a:bodyPr>
          <a:lstStyle/>
          <a:p>
            <a:r>
              <a:rPr lang="en-CA" sz="2400" dirty="0" smtClean="0"/>
              <a:t>Join Canadian Oil Sands in 2002 as Treasurer, and promoted to CFO in 2007 </a:t>
            </a:r>
          </a:p>
          <a:p>
            <a:r>
              <a:rPr lang="en-CA" sz="2400" dirty="0" smtClean="0"/>
              <a:t>Previously held senior finance positions with EnCana Corporation, Pan Canadian Energy and </a:t>
            </a:r>
            <a:r>
              <a:rPr lang="en-CA" sz="2400" dirty="0" err="1" smtClean="0"/>
              <a:t>Pricewaterhouse</a:t>
            </a:r>
            <a:r>
              <a:rPr lang="en-CA" sz="2400" dirty="0" smtClean="0"/>
              <a:t> Cooper</a:t>
            </a:r>
          </a:p>
          <a:p>
            <a:r>
              <a:rPr lang="en-CA" sz="2400" dirty="0" smtClean="0"/>
              <a:t>CFA and CA designation with a BBA from the University of Calgary</a:t>
            </a:r>
            <a:endParaRPr lang="en-CA" sz="2400" dirty="0"/>
          </a:p>
        </p:txBody>
      </p:sp>
      <p:sp>
        <p:nvSpPr>
          <p:cNvPr id="5" name="TextBox 4"/>
          <p:cNvSpPr txBox="1"/>
          <p:nvPr/>
        </p:nvSpPr>
        <p:spPr>
          <a:xfrm>
            <a:off x="0" y="2132856"/>
            <a:ext cx="4283968" cy="830997"/>
          </a:xfrm>
          <a:prstGeom prst="rect">
            <a:avLst/>
          </a:prstGeom>
          <a:noFill/>
        </p:spPr>
        <p:txBody>
          <a:bodyPr wrap="square" rtlCol="0">
            <a:spAutoFit/>
          </a:bodyPr>
          <a:lstStyle/>
          <a:p>
            <a:r>
              <a:rPr lang="en-CA" sz="2400" dirty="0" smtClean="0"/>
              <a:t>Chief Financial Officer: Ryan M. </a:t>
            </a:r>
            <a:r>
              <a:rPr lang="en-CA" sz="2400" dirty="0" err="1" smtClean="0"/>
              <a:t>Kubik</a:t>
            </a:r>
            <a:endParaRPr lang="en-CA" sz="2400" dirty="0"/>
          </a:p>
        </p:txBody>
      </p:sp>
      <p:pic>
        <p:nvPicPr>
          <p:cNvPr id="4098" name="Picture 2"/>
          <p:cNvPicPr>
            <a:picLocks noChangeAspect="1" noChangeArrowheads="1"/>
          </p:cNvPicPr>
          <p:nvPr/>
        </p:nvPicPr>
        <p:blipFill>
          <a:blip r:embed="rId2" cstate="print"/>
          <a:srcRect/>
          <a:stretch>
            <a:fillRect/>
          </a:stretch>
        </p:blipFill>
        <p:spPr bwMode="auto">
          <a:xfrm>
            <a:off x="179512" y="3068960"/>
            <a:ext cx="3214643" cy="3600400"/>
          </a:xfrm>
          <a:prstGeom prst="rect">
            <a:avLst/>
          </a:prstGeom>
          <a:noFill/>
          <a:ln w="9525">
            <a:noFill/>
            <a:miter lim="800000"/>
            <a:headEnd/>
            <a:tailEnd/>
          </a:ln>
        </p:spPr>
      </p:pic>
    </p:spTree>
    <p:extLst>
      <p:ext uri="{BB962C8B-B14F-4D97-AF65-F5344CB8AC3E}">
        <p14:creationId xmlns:p14="http://schemas.microsoft.com/office/powerpoint/2010/main" xmlns="" val="85785217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Canadian Oil Sands Management</a:t>
            </a:r>
            <a:endParaRPr lang="en-CA" dirty="0"/>
          </a:p>
        </p:txBody>
      </p:sp>
      <p:sp>
        <p:nvSpPr>
          <p:cNvPr id="3" name="Content Placeholder 2"/>
          <p:cNvSpPr>
            <a:spLocks noGrp="1"/>
          </p:cNvSpPr>
          <p:nvPr>
            <p:ph idx="1"/>
          </p:nvPr>
        </p:nvSpPr>
        <p:spPr>
          <a:xfrm>
            <a:off x="4427984" y="1600200"/>
            <a:ext cx="4464496" cy="4925144"/>
          </a:xfrm>
        </p:spPr>
        <p:txBody>
          <a:bodyPr>
            <a:normAutofit/>
          </a:bodyPr>
          <a:lstStyle/>
          <a:p>
            <a:r>
              <a:rPr lang="en-CA" sz="2400" dirty="0" smtClean="0"/>
              <a:t>Join Canadian Oil Sands in 2005 as COO</a:t>
            </a:r>
          </a:p>
          <a:p>
            <a:r>
              <a:rPr lang="en-CA" sz="2400" dirty="0" smtClean="0"/>
              <a:t>Previously held senior Vice President with Suncor Energy and senior positions with Shell Canada Limited</a:t>
            </a:r>
          </a:p>
          <a:p>
            <a:r>
              <a:rPr lang="en-CA" sz="2400" dirty="0" smtClean="0"/>
              <a:t>Holds a Bachelor of Chemical Engineering degree from the University of Waterloo</a:t>
            </a:r>
          </a:p>
        </p:txBody>
      </p:sp>
      <p:sp>
        <p:nvSpPr>
          <p:cNvPr id="5" name="TextBox 4"/>
          <p:cNvSpPr txBox="1"/>
          <p:nvPr/>
        </p:nvSpPr>
        <p:spPr>
          <a:xfrm>
            <a:off x="0" y="2132856"/>
            <a:ext cx="4283968" cy="830997"/>
          </a:xfrm>
          <a:prstGeom prst="rect">
            <a:avLst/>
          </a:prstGeom>
          <a:noFill/>
        </p:spPr>
        <p:txBody>
          <a:bodyPr wrap="square" rtlCol="0">
            <a:spAutoFit/>
          </a:bodyPr>
          <a:lstStyle/>
          <a:p>
            <a:r>
              <a:rPr lang="en-CA" sz="2400" dirty="0" smtClean="0"/>
              <a:t>Chief Operations Officer: Trevor R. Roberts</a:t>
            </a:r>
            <a:endParaRPr lang="en-CA" sz="2400" dirty="0"/>
          </a:p>
        </p:txBody>
      </p:sp>
      <p:pic>
        <p:nvPicPr>
          <p:cNvPr id="6" name="Content Placeholder 5" descr="Trevor-COO.JPG"/>
          <p:cNvPicPr>
            <a:picLocks noChangeAspect="1"/>
          </p:cNvPicPr>
          <p:nvPr/>
        </p:nvPicPr>
        <p:blipFill>
          <a:blip r:embed="rId2" cstate="print"/>
          <a:srcRect/>
          <a:stretch>
            <a:fillRect/>
          </a:stretch>
        </p:blipFill>
        <p:spPr>
          <a:xfrm>
            <a:off x="251521" y="2924944"/>
            <a:ext cx="3528392" cy="3743325"/>
          </a:xfrm>
          <a:prstGeom prst="rect">
            <a:avLst/>
          </a:prstGeom>
        </p:spPr>
      </p:pic>
    </p:spTree>
    <p:extLst>
      <p:ext uri="{BB962C8B-B14F-4D97-AF65-F5344CB8AC3E}">
        <p14:creationId xmlns:p14="http://schemas.microsoft.com/office/powerpoint/2010/main" xmlns="" val="420361786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ntitled picture3.png"/>
          <p:cNvPicPr>
            <a:picLocks noChangeAspect="1"/>
          </p:cNvPicPr>
          <p:nvPr/>
        </p:nvPicPr>
        <p:blipFill>
          <a:blip r:embed="rId2" cstate="print">
            <a:duotone>
              <a:schemeClr val="bg2">
                <a:shade val="45000"/>
                <a:satMod val="135000"/>
              </a:schemeClr>
              <a:prstClr val="white"/>
            </a:duotone>
          </a:blip>
          <a:stretch>
            <a:fillRect/>
          </a:stretch>
        </p:blipFill>
        <p:spPr>
          <a:xfrm>
            <a:off x="0" y="0"/>
            <a:ext cx="9143999" cy="6858000"/>
          </a:xfrm>
          <a:prstGeom prst="rect">
            <a:avLst/>
          </a:prstGeom>
        </p:spPr>
      </p:pic>
      <p:sp>
        <p:nvSpPr>
          <p:cNvPr id="2" name="Title 1"/>
          <p:cNvSpPr>
            <a:spLocks noGrp="1"/>
          </p:cNvSpPr>
          <p:nvPr>
            <p:ph type="title"/>
          </p:nvPr>
        </p:nvSpPr>
        <p:spPr/>
        <p:txBody>
          <a:bodyPr/>
          <a:lstStyle/>
          <a:p>
            <a:r>
              <a:rPr lang="en-CA" dirty="0" smtClean="0"/>
              <a:t>Canadian Oil Sands Strategic Plan</a:t>
            </a:r>
            <a:endParaRPr lang="en-CA" dirty="0"/>
          </a:p>
        </p:txBody>
      </p:sp>
      <p:sp>
        <p:nvSpPr>
          <p:cNvPr id="3" name="Content Placeholder 2"/>
          <p:cNvSpPr>
            <a:spLocks noGrp="1"/>
          </p:cNvSpPr>
          <p:nvPr>
            <p:ph idx="1"/>
          </p:nvPr>
        </p:nvSpPr>
        <p:spPr>
          <a:xfrm>
            <a:off x="457200" y="1600200"/>
            <a:ext cx="8435280" cy="5069160"/>
          </a:xfrm>
        </p:spPr>
        <p:txBody>
          <a:bodyPr>
            <a:normAutofit fontScale="62500" lnSpcReduction="20000"/>
          </a:bodyPr>
          <a:lstStyle/>
          <a:p>
            <a:pPr>
              <a:lnSpc>
                <a:spcPct val="160000"/>
              </a:lnSpc>
            </a:pPr>
            <a:r>
              <a:rPr lang="en-CA" sz="4600" dirty="0" smtClean="0"/>
              <a:t>Capital Management</a:t>
            </a:r>
            <a:r>
              <a:rPr lang="en-CA" dirty="0" smtClean="0"/>
              <a:t>: </a:t>
            </a:r>
            <a:r>
              <a:rPr lang="en-CA" sz="2600" dirty="0" smtClean="0"/>
              <a:t>Manage net debt in anticipation of funding major sustaining capital projects. Maintain discipline of paying a quarterly dividend and growth opportunities. </a:t>
            </a:r>
          </a:p>
          <a:p>
            <a:pPr>
              <a:lnSpc>
                <a:spcPct val="160000"/>
              </a:lnSpc>
            </a:pPr>
            <a:r>
              <a:rPr lang="en-CA" sz="4100" dirty="0" smtClean="0"/>
              <a:t>Operations</a:t>
            </a:r>
            <a:r>
              <a:rPr lang="en-CA" dirty="0" smtClean="0"/>
              <a:t>: </a:t>
            </a:r>
            <a:r>
              <a:rPr lang="en-CA" sz="2600" dirty="0" smtClean="0"/>
              <a:t>Sustain production rates to average 350,000 barrels per day at </a:t>
            </a:r>
            <a:r>
              <a:rPr lang="en-CA" sz="2600" dirty="0" err="1" smtClean="0"/>
              <a:t>Syncrude</a:t>
            </a:r>
            <a:r>
              <a:rPr lang="en-CA" sz="2600" dirty="0" smtClean="0"/>
              <a:t>. </a:t>
            </a:r>
          </a:p>
          <a:p>
            <a:pPr>
              <a:lnSpc>
                <a:spcPct val="160000"/>
              </a:lnSpc>
            </a:pPr>
            <a:r>
              <a:rPr lang="en-CA" sz="4100" dirty="0" smtClean="0"/>
              <a:t>Growth</a:t>
            </a:r>
            <a:r>
              <a:rPr lang="en-CA" dirty="0" smtClean="0"/>
              <a:t>: </a:t>
            </a:r>
            <a:r>
              <a:rPr lang="en-CA" sz="2600" dirty="0" smtClean="0"/>
              <a:t>Proceed with construction of mine trains at Aurora South and </a:t>
            </a:r>
            <a:r>
              <a:rPr lang="en-CA" sz="2600" dirty="0" err="1" smtClean="0"/>
              <a:t>upgrader</a:t>
            </a:r>
            <a:r>
              <a:rPr lang="en-CA" sz="2600" dirty="0" smtClean="0"/>
              <a:t> debottleneck following project sanctioning by </a:t>
            </a:r>
            <a:r>
              <a:rPr lang="en-CA" sz="2600" dirty="0" err="1" smtClean="0"/>
              <a:t>Syncrude</a:t>
            </a:r>
            <a:r>
              <a:rPr lang="en-CA" sz="2600" dirty="0" smtClean="0"/>
              <a:t> owners. </a:t>
            </a:r>
          </a:p>
          <a:p>
            <a:pPr>
              <a:lnSpc>
                <a:spcPct val="160000"/>
              </a:lnSpc>
            </a:pPr>
            <a:r>
              <a:rPr lang="en-CA" sz="4100" dirty="0" smtClean="0"/>
              <a:t>Sustainability</a:t>
            </a:r>
            <a:r>
              <a:rPr lang="en-CA" dirty="0" smtClean="0"/>
              <a:t>: </a:t>
            </a:r>
            <a:r>
              <a:rPr lang="en-CA" sz="2600" dirty="0" smtClean="0"/>
              <a:t>Complete the </a:t>
            </a:r>
            <a:r>
              <a:rPr lang="en-CA" sz="2600" dirty="0" err="1" smtClean="0"/>
              <a:t>Syncrude</a:t>
            </a:r>
            <a:r>
              <a:rPr lang="en-CA" sz="2600" dirty="0" smtClean="0"/>
              <a:t> Emissions Reduction project by the end of 2011, thereby leading to a 60 per cent reduction in sulphur dioxide emissions. </a:t>
            </a:r>
            <a:endParaRPr lang="en-CA" sz="2600" dirty="0"/>
          </a:p>
        </p:txBody>
      </p:sp>
    </p:spTree>
    <p:extLst>
      <p:ext uri="{BB962C8B-B14F-4D97-AF65-F5344CB8AC3E}">
        <p14:creationId xmlns:p14="http://schemas.microsoft.com/office/powerpoint/2010/main" xmlns="" val="306418041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COS Sensitivity Analysis </a:t>
            </a:r>
            <a:endParaRPr lang="en-CA" dirty="0"/>
          </a:p>
        </p:txBody>
      </p:sp>
      <p:pic>
        <p:nvPicPr>
          <p:cNvPr id="109570" name="Picture 2" descr="C:\Users\Ngoc\AppData\Local\Temp\msohtmlclip1\01\clip_image001.png"/>
          <p:cNvPicPr>
            <a:picLocks noChangeAspect="1" noChangeArrowheads="1"/>
          </p:cNvPicPr>
          <p:nvPr/>
        </p:nvPicPr>
        <p:blipFill>
          <a:blip r:embed="rId2" cstate="print"/>
          <a:srcRect/>
          <a:stretch>
            <a:fillRect/>
          </a:stretch>
        </p:blipFill>
        <p:spPr bwMode="auto">
          <a:xfrm>
            <a:off x="251521" y="1484784"/>
            <a:ext cx="8892480" cy="4320480"/>
          </a:xfrm>
          <a:prstGeom prst="rect">
            <a:avLst/>
          </a:prstGeom>
          <a:noFill/>
        </p:spPr>
      </p:pic>
    </p:spTree>
    <p:extLst>
      <p:ext uri="{BB962C8B-B14F-4D97-AF65-F5344CB8AC3E}">
        <p14:creationId xmlns:p14="http://schemas.microsoft.com/office/powerpoint/2010/main" xmlns="" val="40298114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Operating Cost per Barrel</a:t>
            </a:r>
            <a:endParaRPr lang="en-CA" dirty="0"/>
          </a:p>
        </p:txBody>
      </p:sp>
      <p:pic>
        <p:nvPicPr>
          <p:cNvPr id="1026" name="Picture 2" descr="C:\Users\Ngoc\AppData\Local\Temp\msohtmlclip1\01\clip_image001.png"/>
          <p:cNvPicPr>
            <a:picLocks noChangeAspect="1" noChangeArrowheads="1"/>
          </p:cNvPicPr>
          <p:nvPr/>
        </p:nvPicPr>
        <p:blipFill>
          <a:blip r:embed="rId3" cstate="print"/>
          <a:srcRect/>
          <a:stretch>
            <a:fillRect/>
          </a:stretch>
        </p:blipFill>
        <p:spPr bwMode="auto">
          <a:xfrm>
            <a:off x="251520" y="1772816"/>
            <a:ext cx="8681783" cy="4752528"/>
          </a:xfrm>
          <a:prstGeom prst="rect">
            <a:avLst/>
          </a:prstGeom>
          <a:noFill/>
        </p:spPr>
      </p:pic>
    </p:spTree>
    <p:extLst>
      <p:ext uri="{BB962C8B-B14F-4D97-AF65-F5344CB8AC3E}">
        <p14:creationId xmlns:p14="http://schemas.microsoft.com/office/powerpoint/2010/main" xmlns="" val="175840931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Net Income per Barrel</a:t>
            </a:r>
            <a:endParaRPr lang="en-CA" dirty="0"/>
          </a:p>
        </p:txBody>
      </p:sp>
      <p:pic>
        <p:nvPicPr>
          <p:cNvPr id="106498" name="Picture 2" descr="C:\Users\Ngoc\AppData\Local\Temp\msohtmlclip1\01\clip_image001.png"/>
          <p:cNvPicPr>
            <a:picLocks noChangeAspect="1" noChangeArrowheads="1"/>
          </p:cNvPicPr>
          <p:nvPr/>
        </p:nvPicPr>
        <p:blipFill>
          <a:blip r:embed="rId3" cstate="print"/>
          <a:srcRect/>
          <a:stretch>
            <a:fillRect/>
          </a:stretch>
        </p:blipFill>
        <p:spPr bwMode="auto">
          <a:xfrm>
            <a:off x="683568" y="1268760"/>
            <a:ext cx="7857740" cy="5112568"/>
          </a:xfrm>
          <a:prstGeom prst="rect">
            <a:avLst/>
          </a:prstGeom>
          <a:noFill/>
        </p:spPr>
      </p:pic>
    </p:spTree>
    <p:extLst>
      <p:ext uri="{BB962C8B-B14F-4D97-AF65-F5344CB8AC3E}">
        <p14:creationId xmlns:p14="http://schemas.microsoft.com/office/powerpoint/2010/main" xmlns="" val="220992008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COS Distributions</a:t>
            </a:r>
            <a:endParaRPr lang="en-CA" dirty="0"/>
          </a:p>
        </p:txBody>
      </p:sp>
      <p:pic>
        <p:nvPicPr>
          <p:cNvPr id="108546" name="Picture 2" descr="C:\Users\Ngoc\AppData\Local\Temp\msohtmlclip1\01\clip_image001.png"/>
          <p:cNvPicPr>
            <a:picLocks noChangeAspect="1" noChangeArrowheads="1"/>
          </p:cNvPicPr>
          <p:nvPr/>
        </p:nvPicPr>
        <p:blipFill>
          <a:blip r:embed="rId3" cstate="print"/>
          <a:srcRect/>
          <a:stretch>
            <a:fillRect/>
          </a:stretch>
        </p:blipFill>
        <p:spPr bwMode="auto">
          <a:xfrm>
            <a:off x="0" y="1700808"/>
            <a:ext cx="9144000" cy="5157192"/>
          </a:xfrm>
          <a:prstGeom prst="rect">
            <a:avLst/>
          </a:prstGeom>
          <a:noFill/>
        </p:spPr>
      </p:pic>
    </p:spTree>
    <p:extLst>
      <p:ext uri="{BB962C8B-B14F-4D97-AF65-F5344CB8AC3E}">
        <p14:creationId xmlns:p14="http://schemas.microsoft.com/office/powerpoint/2010/main" xmlns="" val="13139064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COS Obligations and Commitments</a:t>
            </a:r>
            <a:endParaRPr lang="en-CA" dirty="0"/>
          </a:p>
        </p:txBody>
      </p:sp>
      <p:pic>
        <p:nvPicPr>
          <p:cNvPr id="112642" name="Picture 2" descr="C:\Users\Ngoc\AppData\Local\Temp\msohtmlclip1\01\clip_image001.png"/>
          <p:cNvPicPr>
            <a:picLocks noChangeAspect="1" noChangeArrowheads="1"/>
          </p:cNvPicPr>
          <p:nvPr/>
        </p:nvPicPr>
        <p:blipFill>
          <a:blip r:embed="rId2" cstate="print"/>
          <a:srcRect/>
          <a:stretch>
            <a:fillRect/>
          </a:stretch>
        </p:blipFill>
        <p:spPr bwMode="auto">
          <a:xfrm>
            <a:off x="0" y="1124744"/>
            <a:ext cx="9144000" cy="5544616"/>
          </a:xfrm>
          <a:prstGeom prst="rect">
            <a:avLst/>
          </a:prstGeom>
          <a:noFill/>
        </p:spPr>
      </p:pic>
    </p:spTree>
    <p:extLst>
      <p:ext uri="{BB962C8B-B14F-4D97-AF65-F5344CB8AC3E}">
        <p14:creationId xmlns:p14="http://schemas.microsoft.com/office/powerpoint/2010/main" xmlns="" val="322571429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8058"/>
          </a:xfrm>
        </p:spPr>
        <p:txBody>
          <a:bodyPr>
            <a:noAutofit/>
          </a:bodyPr>
          <a:lstStyle/>
          <a:p>
            <a:r>
              <a:rPr lang="en-CA" sz="2800" dirty="0" smtClean="0"/>
              <a:t>2010 Financial and Operating Highlights</a:t>
            </a:r>
            <a:endParaRPr lang="en-CA" sz="2800" dirty="0"/>
          </a:p>
        </p:txBody>
      </p:sp>
      <p:pic>
        <p:nvPicPr>
          <p:cNvPr id="5122" name="Picture 2" descr="C:\Users\Ngoc\AppData\Local\Temp\msohtmlclip1\01\clip_image001.png"/>
          <p:cNvPicPr>
            <a:picLocks noChangeAspect="1" noChangeArrowheads="1"/>
          </p:cNvPicPr>
          <p:nvPr/>
        </p:nvPicPr>
        <p:blipFill>
          <a:blip r:embed="rId2" cstate="print"/>
          <a:srcRect/>
          <a:stretch>
            <a:fillRect/>
          </a:stretch>
        </p:blipFill>
        <p:spPr bwMode="auto">
          <a:xfrm>
            <a:off x="539552" y="836712"/>
            <a:ext cx="8136904" cy="6021288"/>
          </a:xfrm>
          <a:prstGeom prst="rect">
            <a:avLst/>
          </a:prstGeom>
          <a:noFill/>
        </p:spPr>
      </p:pic>
    </p:spTree>
    <p:extLst>
      <p:ext uri="{BB962C8B-B14F-4D97-AF65-F5344CB8AC3E}">
        <p14:creationId xmlns:p14="http://schemas.microsoft.com/office/powerpoint/2010/main" xmlns="" val="1118902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618" y="332656"/>
            <a:ext cx="8229600" cy="1143000"/>
          </a:xfrm>
        </p:spPr>
        <p:txBody>
          <a:bodyPr/>
          <a:lstStyle/>
          <a:p>
            <a:r>
              <a:rPr lang="en-US" altLang="zh-CN" dirty="0" smtClean="0"/>
              <a:t>Oil sand</a:t>
            </a:r>
            <a:endParaRPr lang="zh-CN" altLang="en-US"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5746" y="1934070"/>
            <a:ext cx="4643344" cy="45149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683568" y="1268760"/>
            <a:ext cx="7847700" cy="646331"/>
          </a:xfrm>
          <a:prstGeom prst="rect">
            <a:avLst/>
          </a:prstGeom>
          <a:noFill/>
        </p:spPr>
        <p:txBody>
          <a:bodyPr wrap="square" rtlCol="0">
            <a:spAutoFit/>
          </a:bodyPr>
          <a:lstStyle/>
          <a:p>
            <a:r>
              <a:rPr lang="en-CA" altLang="zh-CN" dirty="0" smtClean="0"/>
              <a:t>-Oil sand is a naturally occurring mixture of sand, clay or other minerals, water and bitumen</a:t>
            </a:r>
            <a:endParaRPr lang="zh-CN" altLang="en-US" dirty="0"/>
          </a:p>
        </p:txBody>
      </p:sp>
    </p:spTree>
    <p:extLst>
      <p:ext uri="{BB962C8B-B14F-4D97-AF65-F5344CB8AC3E}">
        <p14:creationId xmlns:p14="http://schemas.microsoft.com/office/powerpoint/2010/main" xmlns="" val="2261599190"/>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COS 5 Year Financial Highlights</a:t>
            </a:r>
            <a:endParaRPr lang="en-CA" dirty="0"/>
          </a:p>
        </p:txBody>
      </p:sp>
      <p:pic>
        <p:nvPicPr>
          <p:cNvPr id="105474" name="Picture 2" descr="C:\Users\Ngoc\AppData\Local\Temp\msohtmlclip1\01\clip_image001.png"/>
          <p:cNvPicPr>
            <a:picLocks noChangeAspect="1" noChangeArrowheads="1"/>
          </p:cNvPicPr>
          <p:nvPr/>
        </p:nvPicPr>
        <p:blipFill>
          <a:blip r:embed="rId2" cstate="print"/>
          <a:srcRect/>
          <a:stretch>
            <a:fillRect/>
          </a:stretch>
        </p:blipFill>
        <p:spPr bwMode="auto">
          <a:xfrm>
            <a:off x="611560" y="1196752"/>
            <a:ext cx="8064896" cy="5453823"/>
          </a:xfrm>
          <a:prstGeom prst="rect">
            <a:avLst/>
          </a:prstGeom>
          <a:noFill/>
        </p:spPr>
      </p:pic>
    </p:spTree>
    <p:extLst>
      <p:ext uri="{BB962C8B-B14F-4D97-AF65-F5344CB8AC3E}">
        <p14:creationId xmlns:p14="http://schemas.microsoft.com/office/powerpoint/2010/main" xmlns="" val="332583891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COS Quarterly Results</a:t>
            </a:r>
            <a:endParaRPr lang="en-CA" dirty="0"/>
          </a:p>
        </p:txBody>
      </p:sp>
      <p:pic>
        <p:nvPicPr>
          <p:cNvPr id="107522" name="Picture 2" descr="C:\Users\Ngoc\AppData\Local\Temp\msohtmlclip1\01\clip_image001.png"/>
          <p:cNvPicPr>
            <a:picLocks noChangeAspect="1" noChangeArrowheads="1"/>
          </p:cNvPicPr>
          <p:nvPr/>
        </p:nvPicPr>
        <p:blipFill>
          <a:blip r:embed="rId3" cstate="print"/>
          <a:srcRect/>
          <a:stretch>
            <a:fillRect/>
          </a:stretch>
        </p:blipFill>
        <p:spPr bwMode="auto">
          <a:xfrm>
            <a:off x="0" y="1268760"/>
            <a:ext cx="8748464" cy="5589240"/>
          </a:xfrm>
          <a:prstGeom prst="rect">
            <a:avLst/>
          </a:prstGeom>
          <a:noFill/>
        </p:spPr>
      </p:pic>
      <p:sp>
        <p:nvSpPr>
          <p:cNvPr id="4" name="Left Arrow 3"/>
          <p:cNvSpPr/>
          <p:nvPr/>
        </p:nvSpPr>
        <p:spPr>
          <a:xfrm>
            <a:off x="8855968" y="3933056"/>
            <a:ext cx="288032"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Left Arrow 4"/>
          <p:cNvSpPr/>
          <p:nvPr/>
        </p:nvSpPr>
        <p:spPr>
          <a:xfrm>
            <a:off x="8855968" y="2564904"/>
            <a:ext cx="288032"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Left Arrow 5"/>
          <p:cNvSpPr/>
          <p:nvPr/>
        </p:nvSpPr>
        <p:spPr>
          <a:xfrm>
            <a:off x="8855968" y="4653136"/>
            <a:ext cx="288032"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xmlns="" val="265491279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Canadian Oil Sands Financial Report</a:t>
            </a:r>
            <a:endParaRPr lang="en-CA" dirty="0"/>
          </a:p>
        </p:txBody>
      </p:sp>
      <p:pic>
        <p:nvPicPr>
          <p:cNvPr id="94210" name="Picture 2" descr="C:\Users\Ngoc\AppData\Local\Temp\msohtmlclip1\01\clip_image001.png"/>
          <p:cNvPicPr>
            <a:picLocks noChangeAspect="1" noChangeArrowheads="1"/>
          </p:cNvPicPr>
          <p:nvPr/>
        </p:nvPicPr>
        <p:blipFill>
          <a:blip r:embed="rId2" cstate="print"/>
          <a:srcRect/>
          <a:stretch>
            <a:fillRect/>
          </a:stretch>
        </p:blipFill>
        <p:spPr bwMode="auto">
          <a:xfrm>
            <a:off x="1763688" y="1111574"/>
            <a:ext cx="5688632" cy="5746426"/>
          </a:xfrm>
          <a:prstGeom prst="rect">
            <a:avLst/>
          </a:prstGeom>
          <a:noFill/>
        </p:spPr>
      </p:pic>
      <p:sp>
        <p:nvSpPr>
          <p:cNvPr id="4" name="Left Arrow 3"/>
          <p:cNvSpPr/>
          <p:nvPr/>
        </p:nvSpPr>
        <p:spPr>
          <a:xfrm>
            <a:off x="7524328" y="3789040"/>
            <a:ext cx="288032"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Left Arrow 4"/>
          <p:cNvSpPr/>
          <p:nvPr/>
        </p:nvSpPr>
        <p:spPr>
          <a:xfrm>
            <a:off x="7524328" y="6641976"/>
            <a:ext cx="288032"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xmlns="" val="209963862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Canadian Oil Sands Financial Report</a:t>
            </a:r>
            <a:endParaRPr lang="en-CA" dirty="0"/>
          </a:p>
        </p:txBody>
      </p:sp>
      <p:pic>
        <p:nvPicPr>
          <p:cNvPr id="5122" name="Picture 2" descr="C:\Users\Ngoc\AppData\Local\Temp\msohtmlclip1\01\clip_image001.png"/>
          <p:cNvPicPr>
            <a:picLocks noChangeAspect="1" noChangeArrowheads="1"/>
          </p:cNvPicPr>
          <p:nvPr/>
        </p:nvPicPr>
        <p:blipFill>
          <a:blip r:embed="rId2" cstate="print"/>
          <a:srcRect/>
          <a:stretch>
            <a:fillRect/>
          </a:stretch>
        </p:blipFill>
        <p:spPr bwMode="auto">
          <a:xfrm>
            <a:off x="1403648" y="1124744"/>
            <a:ext cx="6743700" cy="5438775"/>
          </a:xfrm>
          <a:prstGeom prst="rect">
            <a:avLst/>
          </a:prstGeom>
          <a:noFill/>
        </p:spPr>
      </p:pic>
      <p:sp>
        <p:nvSpPr>
          <p:cNvPr id="4" name="Left Arrow 3"/>
          <p:cNvSpPr/>
          <p:nvPr/>
        </p:nvSpPr>
        <p:spPr>
          <a:xfrm>
            <a:off x="8172400" y="4221088"/>
            <a:ext cx="288032"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Left Arrow 4"/>
          <p:cNvSpPr/>
          <p:nvPr/>
        </p:nvSpPr>
        <p:spPr>
          <a:xfrm>
            <a:off x="8172400" y="5301208"/>
            <a:ext cx="288032"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Left Arrow 5"/>
          <p:cNvSpPr/>
          <p:nvPr/>
        </p:nvSpPr>
        <p:spPr>
          <a:xfrm>
            <a:off x="8100392" y="1916832"/>
            <a:ext cx="288032"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xmlns="" val="329004070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Canadian Oil Sands Financial Report</a:t>
            </a:r>
            <a:endParaRPr lang="en-CA" dirty="0"/>
          </a:p>
        </p:txBody>
      </p:sp>
      <p:pic>
        <p:nvPicPr>
          <p:cNvPr id="93186" name="Picture 2" descr="C:\Users\Ngoc\AppData\Local\Temp\msohtmlclip1\01\clip_image001.png"/>
          <p:cNvPicPr>
            <a:picLocks noChangeAspect="1" noChangeArrowheads="1"/>
          </p:cNvPicPr>
          <p:nvPr/>
        </p:nvPicPr>
        <p:blipFill>
          <a:blip r:embed="rId3" cstate="print"/>
          <a:srcRect/>
          <a:stretch>
            <a:fillRect/>
          </a:stretch>
        </p:blipFill>
        <p:spPr bwMode="auto">
          <a:xfrm>
            <a:off x="1475656" y="1124744"/>
            <a:ext cx="6273479" cy="5733256"/>
          </a:xfrm>
          <a:prstGeom prst="rect">
            <a:avLst/>
          </a:prstGeom>
          <a:noFill/>
        </p:spPr>
      </p:pic>
      <p:sp>
        <p:nvSpPr>
          <p:cNvPr id="4" name="Left Arrow 3"/>
          <p:cNvSpPr/>
          <p:nvPr/>
        </p:nvSpPr>
        <p:spPr>
          <a:xfrm>
            <a:off x="7740352" y="3068960"/>
            <a:ext cx="288032"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Left Arrow 5"/>
          <p:cNvSpPr/>
          <p:nvPr/>
        </p:nvSpPr>
        <p:spPr>
          <a:xfrm>
            <a:off x="7740352" y="3933056"/>
            <a:ext cx="288032"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Left Arrow 6"/>
          <p:cNvSpPr/>
          <p:nvPr/>
        </p:nvSpPr>
        <p:spPr>
          <a:xfrm>
            <a:off x="7740352" y="4725144"/>
            <a:ext cx="288032"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Left Arrow 7"/>
          <p:cNvSpPr/>
          <p:nvPr/>
        </p:nvSpPr>
        <p:spPr>
          <a:xfrm>
            <a:off x="7740352" y="5877272"/>
            <a:ext cx="288032"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Left Arrow 8"/>
          <p:cNvSpPr/>
          <p:nvPr/>
        </p:nvSpPr>
        <p:spPr>
          <a:xfrm>
            <a:off x="7740352" y="5589240"/>
            <a:ext cx="288032"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xmlns="" val="47107395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Canadian Oil Sands Financial Report</a:t>
            </a:r>
            <a:endParaRPr lang="en-CA" dirty="0"/>
          </a:p>
        </p:txBody>
      </p:sp>
      <p:pic>
        <p:nvPicPr>
          <p:cNvPr id="95234" name="Picture 2" descr="C:\Users\Ngoc\AppData\Local\Temp\msohtmlclip1\01\clip_image001.png"/>
          <p:cNvPicPr>
            <a:picLocks noChangeAspect="1" noChangeArrowheads="1"/>
          </p:cNvPicPr>
          <p:nvPr/>
        </p:nvPicPr>
        <p:blipFill>
          <a:blip r:embed="rId2" cstate="print"/>
          <a:srcRect/>
          <a:stretch>
            <a:fillRect/>
          </a:stretch>
        </p:blipFill>
        <p:spPr bwMode="auto">
          <a:xfrm>
            <a:off x="1187624" y="1268760"/>
            <a:ext cx="6610350" cy="5019675"/>
          </a:xfrm>
          <a:prstGeom prst="rect">
            <a:avLst/>
          </a:prstGeom>
          <a:noFill/>
        </p:spPr>
      </p:pic>
      <p:sp>
        <p:nvSpPr>
          <p:cNvPr id="4" name="Left Arrow 3"/>
          <p:cNvSpPr/>
          <p:nvPr/>
        </p:nvSpPr>
        <p:spPr>
          <a:xfrm>
            <a:off x="7812360" y="4797152"/>
            <a:ext cx="288032"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Left Arrow 4"/>
          <p:cNvSpPr/>
          <p:nvPr/>
        </p:nvSpPr>
        <p:spPr>
          <a:xfrm>
            <a:off x="7812360" y="4077072"/>
            <a:ext cx="288032"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xmlns="" val="28036742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Canadian Oil Sands 2011 Outlook</a:t>
            </a:r>
            <a:endParaRPr lang="en-CA" dirty="0"/>
          </a:p>
        </p:txBody>
      </p:sp>
      <p:pic>
        <p:nvPicPr>
          <p:cNvPr id="113666" name="Picture 2" descr="C:\Users\Ngoc\AppData\Local\Temp\msohtmlclip1\01\clip_image001.png"/>
          <p:cNvPicPr>
            <a:picLocks noChangeAspect="1" noChangeArrowheads="1"/>
          </p:cNvPicPr>
          <p:nvPr/>
        </p:nvPicPr>
        <p:blipFill>
          <a:blip r:embed="rId2" cstate="print"/>
          <a:srcRect/>
          <a:stretch>
            <a:fillRect/>
          </a:stretch>
        </p:blipFill>
        <p:spPr bwMode="auto">
          <a:xfrm>
            <a:off x="0" y="1340768"/>
            <a:ext cx="8728150" cy="4896544"/>
          </a:xfrm>
          <a:prstGeom prst="rect">
            <a:avLst/>
          </a:prstGeom>
          <a:noFill/>
        </p:spPr>
      </p:pic>
    </p:spTree>
    <p:extLst>
      <p:ext uri="{BB962C8B-B14F-4D97-AF65-F5344CB8AC3E}">
        <p14:creationId xmlns:p14="http://schemas.microsoft.com/office/powerpoint/2010/main" xmlns="" val="237749623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C:\Users\Ngoc\AppData\Local\Temp\msohtmlclip1\01\clip_image001.png"/>
          <p:cNvPicPr>
            <a:picLocks noChangeAspect="1" noChangeArrowheads="1"/>
          </p:cNvPicPr>
          <p:nvPr/>
        </p:nvPicPr>
        <p:blipFill>
          <a:blip r:embed="rId2" cstate="print">
            <a:grayscl/>
          </a:blip>
          <a:srcRect/>
          <a:stretch>
            <a:fillRect/>
          </a:stretch>
        </p:blipFill>
        <p:spPr bwMode="auto">
          <a:xfrm>
            <a:off x="0" y="0"/>
            <a:ext cx="9145464" cy="6858000"/>
          </a:xfrm>
          <a:prstGeom prst="rect">
            <a:avLst/>
          </a:prstGeom>
          <a:noFill/>
        </p:spPr>
      </p:pic>
      <p:sp>
        <p:nvSpPr>
          <p:cNvPr id="2" name="Title 1"/>
          <p:cNvSpPr>
            <a:spLocks noGrp="1"/>
          </p:cNvSpPr>
          <p:nvPr>
            <p:ph type="title"/>
          </p:nvPr>
        </p:nvSpPr>
        <p:spPr/>
        <p:txBody>
          <a:bodyPr>
            <a:normAutofit/>
          </a:bodyPr>
          <a:lstStyle/>
          <a:p>
            <a:r>
              <a:rPr lang="en-CA" dirty="0" smtClean="0"/>
              <a:t>Recommendation</a:t>
            </a:r>
            <a:endParaRPr lang="en-CA" dirty="0"/>
          </a:p>
        </p:txBody>
      </p:sp>
      <p:sp>
        <p:nvSpPr>
          <p:cNvPr id="5" name="TextBox 4"/>
          <p:cNvSpPr txBox="1"/>
          <p:nvPr/>
        </p:nvSpPr>
        <p:spPr>
          <a:xfrm>
            <a:off x="2411760" y="3284984"/>
            <a:ext cx="4464496" cy="1569660"/>
          </a:xfrm>
          <a:prstGeom prst="rect">
            <a:avLst/>
          </a:prstGeom>
          <a:noFill/>
        </p:spPr>
        <p:txBody>
          <a:bodyPr wrap="square" rtlCol="0">
            <a:spAutoFit/>
          </a:bodyPr>
          <a:lstStyle/>
          <a:p>
            <a:pPr algn="ctr"/>
            <a:r>
              <a:rPr lang="en-CA" sz="9600" dirty="0" smtClean="0">
                <a:solidFill>
                  <a:srgbClr val="FFC000"/>
                </a:solidFill>
              </a:rPr>
              <a:t>BUY</a:t>
            </a:r>
            <a:endParaRPr lang="en-CA" sz="9600" dirty="0">
              <a:solidFill>
                <a:srgbClr val="FFC000"/>
              </a:solidFill>
            </a:endParaRPr>
          </a:p>
        </p:txBody>
      </p:sp>
    </p:spTree>
    <p:extLst>
      <p:ext uri="{BB962C8B-B14F-4D97-AF65-F5344CB8AC3E}">
        <p14:creationId xmlns:p14="http://schemas.microsoft.com/office/powerpoint/2010/main" xmlns="" val="1993992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altLang="zh-CN" dirty="0" smtClean="0"/>
              <a:t>Oil Sands &amp; Conventional crude oil</a:t>
            </a:r>
            <a:br>
              <a:rPr lang="en-CA" altLang="zh-CN" dirty="0" smtClean="0"/>
            </a:br>
            <a:endParaRPr lang="zh-CN" altLang="en-US" dirty="0"/>
          </a:p>
        </p:txBody>
      </p:sp>
      <p:graphicFrame>
        <p:nvGraphicFramePr>
          <p:cNvPr id="4" name="Diagram 3"/>
          <p:cNvGraphicFramePr/>
          <p:nvPr>
            <p:extLst>
              <p:ext uri="{D42A27DB-BD31-4B8C-83A1-F6EECF244321}">
                <p14:modId xmlns:p14="http://schemas.microsoft.com/office/powerpoint/2010/main" xmlns="" val="3769341699"/>
              </p:ext>
            </p:extLst>
          </p:nvPr>
        </p:nvGraphicFramePr>
        <p:xfrm>
          <a:off x="1403648" y="1268760"/>
          <a:ext cx="6408712"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0923125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TW" dirty="0" smtClean="0"/>
              <a:t>Oil sands: Synthetic crude oil process</a:t>
            </a:r>
            <a:endParaRPr lang="zh-CN" alt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3336568412"/>
              </p:ext>
            </p:extLst>
          </p:nvPr>
        </p:nvGraphicFramePr>
        <p:xfrm>
          <a:off x="457200" y="980728"/>
          <a:ext cx="8579296" cy="5544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42778087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Crude oil: Offshore drilling</a:t>
            </a:r>
            <a:endParaRPr lang="zh-CN" altLang="en-US" dirty="0"/>
          </a:p>
        </p:txBody>
      </p:sp>
      <p:sp>
        <p:nvSpPr>
          <p:cNvPr id="3" name="Content Placeholder 2"/>
          <p:cNvSpPr>
            <a:spLocks noGrp="1"/>
          </p:cNvSpPr>
          <p:nvPr>
            <p:ph idx="1"/>
          </p:nvPr>
        </p:nvSpPr>
        <p:spPr/>
        <p:txBody>
          <a:bodyPr>
            <a:normAutofit/>
          </a:bodyPr>
          <a:lstStyle/>
          <a:p>
            <a:r>
              <a:rPr lang="en-CA" altLang="zh-CN" sz="2500" dirty="0" smtClean="0"/>
              <a:t>Drill wells to confirm whether crude oil or natural gas is present deep within the earth. </a:t>
            </a:r>
          </a:p>
          <a:p>
            <a:endParaRPr lang="en-CA" altLang="zh-CN" sz="2500" dirty="0" smtClean="0"/>
          </a:p>
          <a:p>
            <a:pPr marL="0" indent="0">
              <a:buNone/>
            </a:pPr>
            <a:r>
              <a:rPr lang="en-CA" altLang="zh-CN" sz="2500" dirty="0" smtClean="0"/>
              <a:t>1. Geoscientists determine the best location to search for 	these resources</a:t>
            </a:r>
          </a:p>
          <a:p>
            <a:pPr marL="0" indent="0">
              <a:buNone/>
            </a:pPr>
            <a:r>
              <a:rPr lang="en-CA" altLang="zh-CN" sz="2500" dirty="0" smtClean="0"/>
              <a:t>2. Rig workers drill deep into the sea floor</a:t>
            </a:r>
          </a:p>
          <a:p>
            <a:pPr marL="0" indent="0">
              <a:buNone/>
            </a:pPr>
            <a:endParaRPr lang="en-CA" altLang="zh-CN" sz="2500" dirty="0" smtClean="0"/>
          </a:p>
          <a:p>
            <a:r>
              <a:rPr lang="en-CA" altLang="zh-CN" sz="2500" dirty="0" smtClean="0"/>
              <a:t>Exploration drilling rigs used off the coast of Atlantic Canada are called Mobile Offshore Drilling Units (</a:t>
            </a:r>
            <a:r>
              <a:rPr lang="en-CA" altLang="zh-CN" sz="2500" b="1" dirty="0" smtClean="0"/>
              <a:t>MODUs</a:t>
            </a:r>
            <a:r>
              <a:rPr lang="en-CA" altLang="zh-CN" sz="2500" dirty="0" smtClean="0"/>
              <a:t>).</a:t>
            </a:r>
          </a:p>
          <a:p>
            <a:endParaRPr lang="zh-CN" altLang="en-US" sz="2500" dirty="0"/>
          </a:p>
        </p:txBody>
      </p:sp>
    </p:spTree>
    <p:extLst>
      <p:ext uri="{BB962C8B-B14F-4D97-AF65-F5344CB8AC3E}">
        <p14:creationId xmlns:p14="http://schemas.microsoft.com/office/powerpoint/2010/main" xmlns="" val="519776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770984" cy="1143000"/>
          </a:xfrm>
        </p:spPr>
        <p:txBody>
          <a:bodyPr>
            <a:normAutofit fontScale="90000"/>
          </a:bodyPr>
          <a:lstStyle/>
          <a:p>
            <a:r>
              <a:rPr lang="en-US" sz="3300" b="1" dirty="0" smtClean="0"/>
              <a:t>In-situ Technology: Cyclic Steam Stimulation (CSS)</a:t>
            </a:r>
            <a:r>
              <a:rPr lang="en-US" sz="2800" b="1" dirty="0" smtClean="0"/>
              <a:t/>
            </a:r>
            <a:br>
              <a:rPr lang="en-US" sz="2800" b="1" dirty="0" smtClean="0"/>
            </a:br>
            <a:r>
              <a:rPr lang="en-US" sz="2500" dirty="0" smtClean="0"/>
              <a:t> </a:t>
            </a:r>
            <a:endParaRPr lang="en-US" sz="2500" dirty="0"/>
          </a:p>
        </p:txBody>
      </p:sp>
      <p:pic>
        <p:nvPicPr>
          <p:cNvPr id="2050" name="Picture 2"/>
          <p:cNvPicPr>
            <a:picLocks noGrp="1" noChangeAspect="1" noChangeArrowheads="1"/>
          </p:cNvPicPr>
          <p:nvPr>
            <p:ph idx="1"/>
          </p:nvPr>
        </p:nvPicPr>
        <p:blipFill>
          <a:blip r:embed="rId3" cstate="print"/>
          <a:srcRect/>
          <a:stretch>
            <a:fillRect/>
          </a:stretch>
        </p:blipFill>
        <p:spPr bwMode="auto">
          <a:xfrm>
            <a:off x="5004048" y="1114228"/>
            <a:ext cx="3819767" cy="5450753"/>
          </a:xfrm>
          <a:prstGeom prst="rect">
            <a:avLst/>
          </a:prstGeom>
          <a:noFill/>
          <a:ln w="9525">
            <a:noFill/>
            <a:miter lim="800000"/>
            <a:headEnd/>
            <a:tailEnd/>
          </a:ln>
        </p:spPr>
      </p:pic>
      <p:sp>
        <p:nvSpPr>
          <p:cNvPr id="5" name="TextBox 4"/>
          <p:cNvSpPr txBox="1"/>
          <p:nvPr/>
        </p:nvSpPr>
        <p:spPr>
          <a:xfrm>
            <a:off x="395536" y="1556792"/>
            <a:ext cx="4248472" cy="4401205"/>
          </a:xfrm>
          <a:prstGeom prst="rect">
            <a:avLst/>
          </a:prstGeom>
          <a:noFill/>
        </p:spPr>
        <p:txBody>
          <a:bodyPr wrap="square" rtlCol="0">
            <a:spAutoFit/>
          </a:bodyPr>
          <a:lstStyle/>
          <a:p>
            <a:r>
              <a:rPr lang="en-US" sz="2000" dirty="0" smtClean="0"/>
              <a:t>-Inject </a:t>
            </a:r>
            <a:r>
              <a:rPr lang="en-US" sz="2000" b="1" dirty="0" smtClean="0"/>
              <a:t>high-pressure steam </a:t>
            </a:r>
            <a:r>
              <a:rPr lang="en-US" sz="2000" dirty="0" smtClean="0"/>
              <a:t>into the reservoir where heat softens bitumen and water dilutes and </a:t>
            </a:r>
            <a:r>
              <a:rPr lang="en-US" sz="2000" b="1" dirty="0" smtClean="0"/>
              <a:t>separates bitumen from sand </a:t>
            </a:r>
          </a:p>
          <a:p>
            <a:endParaRPr lang="en-US" sz="2000" dirty="0" smtClean="0"/>
          </a:p>
          <a:p>
            <a:r>
              <a:rPr lang="en-US" sz="2000" dirty="0" smtClean="0"/>
              <a:t>-The pressure creates cracks and openings through which the bitumen can flow back into the steam injector wells</a:t>
            </a:r>
          </a:p>
          <a:p>
            <a:endParaRPr lang="en-US" sz="2000" dirty="0" smtClean="0"/>
          </a:p>
          <a:p>
            <a:r>
              <a:rPr lang="en-US" sz="2000" dirty="0" smtClean="0"/>
              <a:t>The </a:t>
            </a:r>
            <a:r>
              <a:rPr lang="en-US" sz="2000" b="1" dirty="0" smtClean="0"/>
              <a:t>CSS </a:t>
            </a:r>
            <a:r>
              <a:rPr lang="en-US" sz="2000" dirty="0" smtClean="0"/>
              <a:t>method is currently used at </a:t>
            </a:r>
            <a:r>
              <a:rPr lang="en-US" sz="2000" b="1" dirty="0" smtClean="0"/>
              <a:t>Imperial Oil’s Cold Lake project </a:t>
            </a:r>
            <a:r>
              <a:rPr lang="en-US" sz="2000" dirty="0" smtClean="0"/>
              <a:t>and </a:t>
            </a:r>
            <a:r>
              <a:rPr lang="en-US" sz="2000" b="1" dirty="0" smtClean="0"/>
              <a:t>CNRL’s Wolf Lake-Primrose project.</a:t>
            </a:r>
            <a:endParaRPr lang="en-US" sz="2000" b="1" dirty="0"/>
          </a:p>
        </p:txBody>
      </p:sp>
    </p:spTree>
    <p:extLst>
      <p:ext uri="{BB962C8B-B14F-4D97-AF65-F5344CB8AC3E}">
        <p14:creationId xmlns:p14="http://schemas.microsoft.com/office/powerpoint/2010/main" xmlns="" val="23310794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ltLang="zh-CN" dirty="0" smtClean="0"/>
              <a:t>AGENDA</a:t>
            </a:r>
            <a:endParaRPr lang="zh-CN" altLang="en-US" dirty="0"/>
          </a:p>
        </p:txBody>
      </p:sp>
      <p:sp>
        <p:nvSpPr>
          <p:cNvPr id="3" name="Content Placeholder 2"/>
          <p:cNvSpPr>
            <a:spLocks noGrp="1"/>
          </p:cNvSpPr>
          <p:nvPr>
            <p:ph idx="1"/>
          </p:nvPr>
        </p:nvSpPr>
        <p:spPr/>
        <p:txBody>
          <a:bodyPr>
            <a:normAutofit fontScale="62500" lnSpcReduction="20000"/>
          </a:bodyPr>
          <a:lstStyle/>
          <a:p>
            <a:r>
              <a:rPr lang="en-CA" altLang="zh-CN" dirty="0" smtClean="0"/>
              <a:t>Oil and gas industry overview</a:t>
            </a:r>
          </a:p>
          <a:p>
            <a:pPr lvl="1"/>
            <a:r>
              <a:rPr lang="en-CA" altLang="zh-CN" dirty="0" smtClean="0"/>
              <a:t>Crude oil introduction</a:t>
            </a:r>
          </a:p>
          <a:p>
            <a:pPr lvl="1"/>
            <a:r>
              <a:rPr lang="en-CA" altLang="zh-CN" dirty="0" smtClean="0"/>
              <a:t>Key stats of crude oil</a:t>
            </a:r>
          </a:p>
          <a:p>
            <a:pPr lvl="1"/>
            <a:r>
              <a:rPr lang="en-CA" altLang="zh-CN" dirty="0" smtClean="0"/>
              <a:t>Oil Sands technology</a:t>
            </a:r>
          </a:p>
          <a:p>
            <a:pPr lvl="1"/>
            <a:r>
              <a:rPr lang="en-CA" altLang="zh-CN" dirty="0" smtClean="0"/>
              <a:t>Oil production and reserves</a:t>
            </a:r>
          </a:p>
          <a:p>
            <a:r>
              <a:rPr lang="en-CA" altLang="zh-CN" dirty="0" smtClean="0"/>
              <a:t>Natural gas introduction</a:t>
            </a:r>
          </a:p>
          <a:p>
            <a:pPr lvl="1"/>
            <a:r>
              <a:rPr lang="en-CA" altLang="zh-CN" dirty="0" smtClean="0"/>
              <a:t>Key stats of natural gas</a:t>
            </a:r>
          </a:p>
          <a:p>
            <a:pPr lvl="1"/>
            <a:r>
              <a:rPr lang="en-CA" altLang="zh-CN" dirty="0" smtClean="0"/>
              <a:t>Natural gas production and reserves</a:t>
            </a:r>
          </a:p>
          <a:p>
            <a:r>
              <a:rPr lang="en-CA" altLang="zh-CN" dirty="0" smtClean="0"/>
              <a:t>Drilling activities and reserve remaining in Canada</a:t>
            </a:r>
          </a:p>
          <a:p>
            <a:r>
              <a:rPr lang="en-CA" altLang="zh-CN" dirty="0" smtClean="0"/>
              <a:t>Canadian oil and gas industry outlook</a:t>
            </a:r>
          </a:p>
          <a:p>
            <a:r>
              <a:rPr lang="en-CA" altLang="zh-CN" dirty="0" smtClean="0"/>
              <a:t>Company Analysis</a:t>
            </a:r>
          </a:p>
          <a:p>
            <a:pPr marL="0" indent="0">
              <a:buNone/>
            </a:pPr>
            <a:r>
              <a:rPr lang="en-CA" altLang="zh-CN" b="1" dirty="0" smtClean="0"/>
              <a:t>	1. Suncor</a:t>
            </a:r>
          </a:p>
          <a:p>
            <a:pPr marL="0" indent="0">
              <a:buNone/>
            </a:pPr>
            <a:r>
              <a:rPr lang="en-CA" altLang="zh-CN" b="1" dirty="0" smtClean="0"/>
              <a:t>	2. Crescent Point</a:t>
            </a:r>
          </a:p>
          <a:p>
            <a:pPr marL="0" indent="0">
              <a:buNone/>
            </a:pPr>
            <a:r>
              <a:rPr lang="en-CA" altLang="zh-CN" b="1" dirty="0" smtClean="0"/>
              <a:t>	3. Canadian Oil Sands</a:t>
            </a:r>
            <a:endParaRPr lang="zh-CN" altLang="en-US" b="1" dirty="0"/>
          </a:p>
        </p:txBody>
      </p:sp>
    </p:spTree>
    <p:extLst>
      <p:ext uri="{BB962C8B-B14F-4D97-AF65-F5344CB8AC3E}">
        <p14:creationId xmlns:p14="http://schemas.microsoft.com/office/powerpoint/2010/main" xmlns="" val="17772398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000" b="1" dirty="0" smtClean="0"/>
              <a:t>In-situ Technology: Steam Assisted Gravity Drainage (SAGD)</a:t>
            </a:r>
            <a:r>
              <a:rPr lang="en-US" sz="3000" dirty="0" smtClean="0"/>
              <a:t> </a:t>
            </a:r>
            <a:endParaRPr lang="en-US" sz="3000" dirty="0"/>
          </a:p>
        </p:txBody>
      </p:sp>
      <p:sp>
        <p:nvSpPr>
          <p:cNvPr id="3" name="Content Placeholder 2"/>
          <p:cNvSpPr>
            <a:spLocks noGrp="1"/>
          </p:cNvSpPr>
          <p:nvPr>
            <p:ph idx="1"/>
          </p:nvPr>
        </p:nvSpPr>
        <p:spPr>
          <a:xfrm>
            <a:off x="457200" y="1484784"/>
            <a:ext cx="3466728" cy="4641379"/>
          </a:xfrm>
        </p:spPr>
        <p:txBody>
          <a:bodyPr>
            <a:normAutofit/>
          </a:bodyPr>
          <a:lstStyle/>
          <a:p>
            <a:r>
              <a:rPr lang="en-US" sz="2000" dirty="0" smtClean="0"/>
              <a:t>Employs 2 horizontal wells: 1 injection well with high pressure steam and 1 production well (lower well) which the softened bitumen continuously flows so it can be pumped to the surface. </a:t>
            </a:r>
            <a:endParaRPr lang="en-US" sz="2000" dirty="0"/>
          </a:p>
        </p:txBody>
      </p:sp>
      <p:pic>
        <p:nvPicPr>
          <p:cNvPr id="3074" name="Picture 2"/>
          <p:cNvPicPr>
            <a:picLocks noChangeAspect="1" noChangeArrowheads="1"/>
          </p:cNvPicPr>
          <p:nvPr/>
        </p:nvPicPr>
        <p:blipFill>
          <a:blip r:embed="rId3" cstate="print"/>
          <a:srcRect/>
          <a:stretch>
            <a:fillRect/>
          </a:stretch>
        </p:blipFill>
        <p:spPr bwMode="auto">
          <a:xfrm>
            <a:off x="3995936" y="1700808"/>
            <a:ext cx="4762500" cy="4286250"/>
          </a:xfrm>
          <a:prstGeom prst="rect">
            <a:avLst/>
          </a:prstGeom>
          <a:noFill/>
          <a:ln w="9525">
            <a:noFill/>
            <a:miter lim="800000"/>
            <a:headEnd/>
            <a:tailEnd/>
          </a:ln>
        </p:spPr>
      </p:pic>
    </p:spTree>
    <p:extLst>
      <p:ext uri="{BB962C8B-B14F-4D97-AF65-F5344CB8AC3E}">
        <p14:creationId xmlns:p14="http://schemas.microsoft.com/office/powerpoint/2010/main" xmlns="" val="13142356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500" b="1" dirty="0" smtClean="0"/>
              <a:t>In-situ Technology: VAPEX and Solvent Technology</a:t>
            </a:r>
            <a:br>
              <a:rPr lang="en-US" sz="3500" b="1" dirty="0" smtClean="0"/>
            </a:br>
            <a:endParaRPr lang="en-US" sz="3500" dirty="0"/>
          </a:p>
        </p:txBody>
      </p:sp>
      <p:sp>
        <p:nvSpPr>
          <p:cNvPr id="3" name="Content Placeholder 2"/>
          <p:cNvSpPr>
            <a:spLocks noGrp="1"/>
          </p:cNvSpPr>
          <p:nvPr>
            <p:ph idx="1"/>
          </p:nvPr>
        </p:nvSpPr>
        <p:spPr/>
        <p:txBody>
          <a:bodyPr>
            <a:normAutofit/>
          </a:bodyPr>
          <a:lstStyle/>
          <a:p>
            <a:r>
              <a:rPr lang="en-US" sz="2000" dirty="0" smtClean="0"/>
              <a:t>Combinations of solvents are injected into the ground using injection wells and equipment similar to SAGD.</a:t>
            </a:r>
          </a:p>
          <a:p>
            <a:r>
              <a:rPr lang="en-US" sz="2000" dirty="0" smtClean="0"/>
              <a:t>Vaporized hydrocarbon solvents are injected into the reservoir, reducing the viscosity of bitumen by “dissolving” it in the solvent rather than by heating it and thereby causing it to drain into a horizontal production well.</a:t>
            </a:r>
          </a:p>
          <a:p>
            <a:r>
              <a:rPr lang="en-US" sz="2000" b="1" dirty="0" smtClean="0"/>
              <a:t>Pros &amp; Cons</a:t>
            </a:r>
          </a:p>
          <a:p>
            <a:r>
              <a:rPr lang="en-US" sz="2000" dirty="0" smtClean="0"/>
              <a:t>Pros: Reduce operating steam-to-oil (SOR) ratios by 30 % and 85 % fewer GHG emissions.</a:t>
            </a:r>
          </a:p>
          <a:p>
            <a:r>
              <a:rPr lang="en-US" sz="2000" dirty="0" smtClean="0"/>
              <a:t>Cons: Decreased efficiency: longer to produce oil</a:t>
            </a:r>
          </a:p>
          <a:p>
            <a:endParaRPr lang="en-US" sz="2000" dirty="0"/>
          </a:p>
        </p:txBody>
      </p:sp>
    </p:spTree>
    <p:extLst>
      <p:ext uri="{BB962C8B-B14F-4D97-AF65-F5344CB8AC3E}">
        <p14:creationId xmlns:p14="http://schemas.microsoft.com/office/powerpoint/2010/main" xmlns="" val="8224892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In-situ Technology: Toe-to-Heel Air Injection (THAI)</a:t>
            </a:r>
            <a:endParaRPr lang="en-US" b="1" dirty="0"/>
          </a:p>
        </p:txBody>
      </p:sp>
      <p:pic>
        <p:nvPicPr>
          <p:cNvPr id="4098" name="Picture 2"/>
          <p:cNvPicPr>
            <a:picLocks noGrp="1" noChangeAspect="1" noChangeArrowheads="1"/>
          </p:cNvPicPr>
          <p:nvPr>
            <p:ph idx="1"/>
          </p:nvPr>
        </p:nvPicPr>
        <p:blipFill>
          <a:blip r:embed="rId3" cstate="print"/>
          <a:stretch>
            <a:fillRect/>
          </a:stretch>
        </p:blipFill>
        <p:spPr bwMode="auto">
          <a:xfrm>
            <a:off x="4499992" y="1760681"/>
            <a:ext cx="3796175" cy="4525962"/>
          </a:xfrm>
          <a:prstGeom prst="rect">
            <a:avLst/>
          </a:prstGeom>
          <a:noFill/>
          <a:ln w="9525">
            <a:noFill/>
            <a:miter lim="800000"/>
            <a:headEnd/>
            <a:tailEnd/>
          </a:ln>
        </p:spPr>
      </p:pic>
      <p:sp>
        <p:nvSpPr>
          <p:cNvPr id="5" name="TextBox 4"/>
          <p:cNvSpPr txBox="1"/>
          <p:nvPr/>
        </p:nvSpPr>
        <p:spPr>
          <a:xfrm>
            <a:off x="251520" y="1772816"/>
            <a:ext cx="4032448" cy="4247317"/>
          </a:xfrm>
          <a:prstGeom prst="rect">
            <a:avLst/>
          </a:prstGeom>
          <a:noFill/>
        </p:spPr>
        <p:txBody>
          <a:bodyPr wrap="square" rtlCol="0">
            <a:spAutoFit/>
          </a:bodyPr>
          <a:lstStyle/>
          <a:p>
            <a:r>
              <a:rPr lang="en-US" dirty="0" smtClean="0"/>
              <a:t>-THAI uses two wells; a vertical air injection well with a horizontal production well</a:t>
            </a:r>
          </a:p>
          <a:p>
            <a:endParaRPr lang="en-US" dirty="0" smtClean="0"/>
          </a:p>
          <a:p>
            <a:r>
              <a:rPr lang="en-US" dirty="0" smtClean="0"/>
              <a:t>-Injects air and then relies on underground combustion of a portion of the oil in the ground to generate the heat required to “melt” the remainder of the bitumen and allow it to flow into the production well. 	</a:t>
            </a:r>
          </a:p>
          <a:p>
            <a:r>
              <a:rPr lang="en-US" b="1" dirty="0" smtClean="0"/>
              <a:t>Pros:</a:t>
            </a:r>
          </a:p>
          <a:p>
            <a:r>
              <a:rPr lang="en-US" dirty="0" smtClean="0"/>
              <a:t>-much less energy intensive than other in-situ technologies</a:t>
            </a:r>
          </a:p>
          <a:p>
            <a:r>
              <a:rPr lang="en-US" dirty="0" smtClean="0"/>
              <a:t>-50 % lower GHGs than other oil sands production methods and low water use </a:t>
            </a:r>
            <a:endParaRPr lang="en-US" dirty="0"/>
          </a:p>
        </p:txBody>
      </p:sp>
    </p:spTree>
    <p:extLst>
      <p:ext uri="{BB962C8B-B14F-4D97-AF65-F5344CB8AC3E}">
        <p14:creationId xmlns:p14="http://schemas.microsoft.com/office/powerpoint/2010/main" xmlns="" val="16260709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ltLang="zh-CN" dirty="0">
                <a:solidFill>
                  <a:schemeClr val="tx1"/>
                </a:solidFill>
                <a:effectLst/>
              </a:rPr>
              <a:t>Canada’s oil sands deposits </a:t>
            </a:r>
            <a:endParaRPr lang="zh-CN" altLang="en-US" dirty="0"/>
          </a:p>
        </p:txBody>
      </p:sp>
      <p:sp>
        <p:nvSpPr>
          <p:cNvPr id="3" name="Content Placeholder 2"/>
          <p:cNvSpPr>
            <a:spLocks noGrp="1"/>
          </p:cNvSpPr>
          <p:nvPr>
            <p:ph idx="1"/>
          </p:nvPr>
        </p:nvSpPr>
        <p:spPr/>
        <p:txBody>
          <a:bodyPr>
            <a:normAutofit/>
          </a:bodyPr>
          <a:lstStyle/>
          <a:p>
            <a:r>
              <a:rPr lang="en-CA" altLang="zh-CN" dirty="0" smtClean="0">
                <a:solidFill>
                  <a:schemeClr val="tx1"/>
                </a:solidFill>
              </a:rPr>
              <a:t>170 </a:t>
            </a:r>
            <a:r>
              <a:rPr lang="en-CA" altLang="zh-CN" dirty="0">
                <a:solidFill>
                  <a:schemeClr val="tx1"/>
                </a:solidFill>
              </a:rPr>
              <a:t>billion barrels of economically viable </a:t>
            </a:r>
            <a:r>
              <a:rPr lang="en-CA" altLang="zh-CN" dirty="0" smtClean="0">
                <a:solidFill>
                  <a:schemeClr val="tx1"/>
                </a:solidFill>
              </a:rPr>
              <a:t>oil</a:t>
            </a:r>
          </a:p>
          <a:p>
            <a:r>
              <a:rPr lang="en-CA" altLang="zh-CN" dirty="0">
                <a:solidFill>
                  <a:schemeClr val="tx1"/>
                </a:solidFill>
              </a:rPr>
              <a:t>Current oil sands production is about </a:t>
            </a:r>
            <a:r>
              <a:rPr lang="en-CA" altLang="zh-CN" dirty="0" smtClean="0">
                <a:solidFill>
                  <a:schemeClr val="tx1"/>
                </a:solidFill>
              </a:rPr>
              <a:t>1.3 (out of total 3.29 M bbl/day) million </a:t>
            </a:r>
            <a:r>
              <a:rPr lang="en-CA" altLang="zh-CN" dirty="0">
                <a:solidFill>
                  <a:schemeClr val="tx1"/>
                </a:solidFill>
              </a:rPr>
              <a:t>barrels of oil per </a:t>
            </a:r>
            <a:r>
              <a:rPr lang="en-CA" altLang="zh-CN" dirty="0" smtClean="0">
                <a:solidFill>
                  <a:schemeClr val="tx1"/>
                </a:solidFill>
              </a:rPr>
              <a:t>day in 2009</a:t>
            </a:r>
          </a:p>
          <a:p>
            <a:endParaRPr lang="zh-CN" altLang="en-US" dirty="0"/>
          </a:p>
        </p:txBody>
      </p:sp>
      <p:pic>
        <p:nvPicPr>
          <p:cNvPr id="3072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52463" y="3573016"/>
            <a:ext cx="7839075" cy="3105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317877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OIL SANDS DEPOSITS AND PROJECTS</a:t>
            </a:r>
            <a:endParaRPr lang="en-US" dirty="0"/>
          </a:p>
        </p:txBody>
      </p:sp>
      <p:pic>
        <p:nvPicPr>
          <p:cNvPr id="163842" name="Picture 2"/>
          <p:cNvPicPr>
            <a:picLocks noGrp="1" noChangeAspect="1" noChangeArrowheads="1"/>
          </p:cNvPicPr>
          <p:nvPr>
            <p:ph idx="1"/>
          </p:nvPr>
        </p:nvPicPr>
        <p:blipFill>
          <a:blip r:embed="rId2" cstate="print"/>
          <a:srcRect/>
          <a:stretch>
            <a:fillRect/>
          </a:stretch>
        </p:blipFill>
        <p:spPr bwMode="auto">
          <a:xfrm>
            <a:off x="395536" y="1340768"/>
            <a:ext cx="8482343" cy="5276251"/>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altLang="zh-CN" b="1" dirty="0"/>
              <a:t>Oil Sands Rights</a:t>
            </a:r>
            <a:br>
              <a:rPr lang="en-CA" altLang="zh-CN" b="1" dirty="0"/>
            </a:br>
            <a:endParaRPr lang="zh-CN" altLang="en-US" dirty="0"/>
          </a:p>
        </p:txBody>
      </p:sp>
      <p:sp>
        <p:nvSpPr>
          <p:cNvPr id="3" name="Content Placeholder 2"/>
          <p:cNvSpPr>
            <a:spLocks noGrp="1"/>
          </p:cNvSpPr>
          <p:nvPr>
            <p:ph idx="1"/>
          </p:nvPr>
        </p:nvSpPr>
        <p:spPr>
          <a:xfrm>
            <a:off x="323528" y="1268760"/>
            <a:ext cx="8686800" cy="5043190"/>
          </a:xfrm>
        </p:spPr>
        <p:txBody>
          <a:bodyPr>
            <a:normAutofit fontScale="70000" lnSpcReduction="20000"/>
          </a:bodyPr>
          <a:lstStyle/>
          <a:p>
            <a:r>
              <a:rPr lang="en-CA" altLang="zh-CN" b="1" dirty="0"/>
              <a:t>Oil Sands Tenure</a:t>
            </a:r>
          </a:p>
          <a:p>
            <a:pPr lvl="1"/>
            <a:r>
              <a:rPr lang="en-CA" altLang="zh-CN" dirty="0" smtClean="0"/>
              <a:t>Crown-owned </a:t>
            </a:r>
            <a:r>
              <a:rPr lang="en-CA" altLang="zh-CN" dirty="0"/>
              <a:t>mineral rights, including oil sands rights, are leased and </a:t>
            </a:r>
            <a:r>
              <a:rPr lang="en-CA" altLang="zh-CN" dirty="0" smtClean="0"/>
              <a:t>administered</a:t>
            </a:r>
          </a:p>
          <a:p>
            <a:r>
              <a:rPr lang="en-CA" altLang="zh-CN" b="1" dirty="0"/>
              <a:t>How to Acquire Oil Sands Rights</a:t>
            </a:r>
          </a:p>
          <a:p>
            <a:pPr lvl="1"/>
            <a:r>
              <a:rPr lang="en-CA" altLang="zh-CN" dirty="0"/>
              <a:t>a corporation must be registered to conduct business in the Province of Alberta and comply with Section </a:t>
            </a:r>
            <a:r>
              <a:rPr lang="en-CA" altLang="zh-CN" dirty="0" smtClean="0"/>
              <a:t>23 and 16 </a:t>
            </a:r>
            <a:r>
              <a:rPr lang="en-CA" altLang="zh-CN" dirty="0"/>
              <a:t>of the </a:t>
            </a:r>
            <a:r>
              <a:rPr lang="en-CA" altLang="zh-CN" dirty="0">
                <a:hlinkClick r:id="rId3" tooltip="External Link to Mines and Minerals Act"/>
              </a:rPr>
              <a:t>Mines and Minerals </a:t>
            </a:r>
            <a:r>
              <a:rPr lang="en-CA" altLang="zh-CN" dirty="0" smtClean="0">
                <a:hlinkClick r:id="rId3" tooltip="External Link to Mines and Minerals Act"/>
              </a:rPr>
              <a:t>Act</a:t>
            </a:r>
            <a:endParaRPr lang="en-CA" altLang="zh-CN" dirty="0" smtClean="0"/>
          </a:p>
          <a:p>
            <a:pPr lvl="1"/>
            <a:r>
              <a:rPr lang="en-CA" altLang="zh-CN" dirty="0" smtClean="0"/>
              <a:t>Oil </a:t>
            </a:r>
            <a:r>
              <a:rPr lang="en-CA" altLang="zh-CN" dirty="0"/>
              <a:t>sands agreements convey the right to “drill for, win, work, recover and remove” oil sands that are owned by the Crown</a:t>
            </a:r>
            <a:r>
              <a:rPr lang="en-CA" altLang="zh-CN" dirty="0" smtClean="0"/>
              <a:t>.</a:t>
            </a:r>
            <a:endParaRPr lang="en-CA" altLang="zh-CN" b="1" dirty="0" smtClean="0"/>
          </a:p>
          <a:p>
            <a:r>
              <a:rPr lang="en-CA" altLang="zh-CN" b="1" dirty="0" smtClean="0"/>
              <a:t>2 </a:t>
            </a:r>
            <a:r>
              <a:rPr lang="en-CA" altLang="zh-CN" b="1" dirty="0"/>
              <a:t>types of Oil Sands </a:t>
            </a:r>
            <a:r>
              <a:rPr lang="en-CA" altLang="zh-CN" b="1" dirty="0" smtClean="0"/>
              <a:t> agreements</a:t>
            </a:r>
          </a:p>
          <a:p>
            <a:pPr lvl="1"/>
            <a:r>
              <a:rPr lang="en-CA" altLang="zh-CN" dirty="0" smtClean="0"/>
              <a:t>Permits </a:t>
            </a:r>
            <a:r>
              <a:rPr lang="en-CA" altLang="zh-CN" dirty="0"/>
              <a:t>that are issued for a term of 5 years. </a:t>
            </a:r>
          </a:p>
          <a:p>
            <a:pPr lvl="1"/>
            <a:r>
              <a:rPr lang="en-CA" altLang="zh-CN" dirty="0"/>
              <a:t>Leases that are issued for a term of 15 years. </a:t>
            </a:r>
            <a:endParaRPr lang="en-CA" altLang="zh-CN" dirty="0" smtClean="0"/>
          </a:p>
          <a:p>
            <a:r>
              <a:rPr lang="en-CA" altLang="zh-CN" b="1" dirty="0" smtClean="0"/>
              <a:t>2 </a:t>
            </a:r>
            <a:r>
              <a:rPr lang="en-CA" altLang="zh-CN" b="1" dirty="0"/>
              <a:t>ways to acquire Oil Sands </a:t>
            </a:r>
            <a:r>
              <a:rPr lang="en-CA" altLang="zh-CN" b="1" dirty="0" smtClean="0"/>
              <a:t>agreements</a:t>
            </a:r>
          </a:p>
          <a:p>
            <a:pPr lvl="1"/>
            <a:r>
              <a:rPr lang="en-CA" altLang="zh-CN" dirty="0" smtClean="0"/>
              <a:t>By a </a:t>
            </a:r>
            <a:r>
              <a:rPr lang="en-CA" altLang="zh-CN" dirty="0"/>
              <a:t>registered transfer </a:t>
            </a:r>
            <a:r>
              <a:rPr lang="en-CA" altLang="zh-CN" dirty="0" smtClean="0"/>
              <a:t>(to </a:t>
            </a:r>
            <a:r>
              <a:rPr lang="en-CA" altLang="zh-CN" dirty="0"/>
              <a:t>buy into an existing agreement</a:t>
            </a:r>
            <a:r>
              <a:rPr lang="en-CA" altLang="zh-CN" dirty="0" smtClean="0"/>
              <a:t>)</a:t>
            </a:r>
          </a:p>
          <a:p>
            <a:pPr lvl="1"/>
            <a:r>
              <a:rPr lang="en-CA" altLang="zh-CN" dirty="0" smtClean="0"/>
              <a:t>By public sale by meeting a standard criteria: 1) active tenure client 2)have Electronic Transfer System (ETS) account 3) have EFT account</a:t>
            </a:r>
            <a:endParaRPr lang="en-CA" altLang="zh-CN" dirty="0"/>
          </a:p>
          <a:p>
            <a:pPr lvl="1"/>
            <a:endParaRPr lang="en-CA" altLang="zh-CN" dirty="0"/>
          </a:p>
          <a:p>
            <a:pPr lvl="1"/>
            <a:endParaRPr lang="zh-CN" altLang="en-US" dirty="0"/>
          </a:p>
        </p:txBody>
      </p:sp>
    </p:spTree>
    <p:extLst>
      <p:ext uri="{BB962C8B-B14F-4D97-AF65-F5344CB8AC3E}">
        <p14:creationId xmlns:p14="http://schemas.microsoft.com/office/powerpoint/2010/main" xmlns="" val="14093112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4088" y="457200"/>
            <a:ext cx="3627512" cy="838200"/>
          </a:xfrm>
        </p:spPr>
        <p:txBody>
          <a:bodyPr>
            <a:noAutofit/>
          </a:bodyPr>
          <a:lstStyle/>
          <a:p>
            <a:r>
              <a:rPr lang="en-CA" altLang="zh-CN" sz="2000" dirty="0" smtClean="0"/>
              <a:t>2010 crown land sales western </a:t>
            </a:r>
            <a:r>
              <a:rPr lang="en-CA" altLang="zh-CN" sz="2000" dirty="0" err="1" smtClean="0"/>
              <a:t>canada</a:t>
            </a:r>
            <a:r>
              <a:rPr lang="en-CA" altLang="zh-CN" sz="2000" dirty="0" smtClean="0"/>
              <a:t> and </a:t>
            </a:r>
            <a:r>
              <a:rPr lang="en-CA" altLang="zh-CN" sz="2000" dirty="0" err="1" smtClean="0"/>
              <a:t>canada</a:t>
            </a:r>
            <a:r>
              <a:rPr lang="en-CA" altLang="zh-CN" sz="2000" dirty="0" smtClean="0"/>
              <a:t> lands</a:t>
            </a:r>
            <a:endParaRPr lang="zh-CN" altLang="en-US" sz="2000" dirty="0"/>
          </a:p>
        </p:txBody>
      </p:sp>
      <p:pic>
        <p:nvPicPr>
          <p:cNvPr id="31749"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7504" y="219730"/>
            <a:ext cx="4932399" cy="65685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1750"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181600" y="3140968"/>
            <a:ext cx="3962400" cy="17297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3491880" y="1196752"/>
            <a:ext cx="474810" cy="369332"/>
          </a:xfrm>
          <a:prstGeom prst="rect">
            <a:avLst/>
          </a:prstGeom>
          <a:noFill/>
        </p:spPr>
        <p:txBody>
          <a:bodyPr wrap="none" rtlCol="0">
            <a:spAutoFit/>
          </a:bodyPr>
          <a:lstStyle/>
          <a:p>
            <a:r>
              <a:rPr lang="en-CA" altLang="zh-CN" b="1" dirty="0" smtClean="0">
                <a:solidFill>
                  <a:srgbClr val="FF0000"/>
                </a:solidFill>
                <a:sym typeface="Wingdings" pitchFamily="2" charset="2"/>
              </a:rPr>
              <a:t> </a:t>
            </a:r>
            <a:endParaRPr lang="zh-CN" altLang="en-US" b="1" dirty="0">
              <a:solidFill>
                <a:srgbClr val="FF0000"/>
              </a:solidFill>
            </a:endParaRPr>
          </a:p>
        </p:txBody>
      </p:sp>
      <p:sp>
        <p:nvSpPr>
          <p:cNvPr id="10" name="TextBox 9"/>
          <p:cNvSpPr txBox="1"/>
          <p:nvPr/>
        </p:nvSpPr>
        <p:spPr>
          <a:xfrm>
            <a:off x="6752110" y="4235330"/>
            <a:ext cx="410690" cy="369332"/>
          </a:xfrm>
          <a:prstGeom prst="rect">
            <a:avLst/>
          </a:prstGeom>
          <a:noFill/>
        </p:spPr>
        <p:txBody>
          <a:bodyPr wrap="none" rtlCol="0">
            <a:spAutoFit/>
          </a:bodyPr>
          <a:lstStyle/>
          <a:p>
            <a:r>
              <a:rPr lang="en-CA" altLang="zh-CN" b="1" dirty="0" smtClean="0">
                <a:solidFill>
                  <a:srgbClr val="FF0000"/>
                </a:solidFill>
                <a:sym typeface="Wingdings" pitchFamily="2" charset="2"/>
              </a:rPr>
              <a:t></a:t>
            </a:r>
            <a:endParaRPr lang="zh-CN" altLang="en-US" b="1" dirty="0">
              <a:solidFill>
                <a:srgbClr val="FF0000"/>
              </a:solidFill>
            </a:endParaRPr>
          </a:p>
        </p:txBody>
      </p:sp>
    </p:spTree>
    <p:extLst>
      <p:ext uri="{BB962C8B-B14F-4D97-AF65-F5344CB8AC3E}">
        <p14:creationId xmlns:p14="http://schemas.microsoft.com/office/powerpoint/2010/main" xmlns="" val="9778892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dirty="0" smtClean="0"/>
              <a:t>Acquisition activity</a:t>
            </a:r>
            <a:endParaRPr lang="zh-CN" altLang="en-US" dirty="0"/>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9552" y="1236961"/>
            <a:ext cx="8044089" cy="56210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02816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ltLang="zh-CN" dirty="0" smtClean="0"/>
              <a:t>Canadian Oil Production</a:t>
            </a:r>
            <a:endParaRPr lang="zh-CN" altLang="en-US"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99592" y="2420888"/>
            <a:ext cx="7501671" cy="42484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899592" y="1196752"/>
            <a:ext cx="7416824" cy="923330"/>
          </a:xfrm>
          <a:prstGeom prst="rect">
            <a:avLst/>
          </a:prstGeom>
          <a:noFill/>
        </p:spPr>
        <p:txBody>
          <a:bodyPr wrap="square" rtlCol="0">
            <a:spAutoFit/>
          </a:bodyPr>
          <a:lstStyle/>
          <a:p>
            <a:r>
              <a:rPr lang="en-CA" altLang="zh-CN" b="1" dirty="0" smtClean="0"/>
              <a:t>Source:  </a:t>
            </a:r>
            <a:r>
              <a:rPr lang="en-CA" altLang="zh-CN" dirty="0" smtClean="0"/>
              <a:t>Western Canada Sedimentary Basin (WCSB); the oil sands deposits of northern Alberta; and offshore fields in the Atlantic Ocean. Alberta contains the largest share of Canada’s oil production</a:t>
            </a:r>
            <a:endParaRPr lang="zh-CN" altLang="en-US" dirty="0"/>
          </a:p>
        </p:txBody>
      </p:sp>
      <p:pic>
        <p:nvPicPr>
          <p:cNvPr id="105473" name="Picture 1"/>
          <p:cNvPicPr>
            <a:picLocks noChangeAspect="1" noChangeArrowheads="1"/>
          </p:cNvPicPr>
          <p:nvPr/>
        </p:nvPicPr>
        <p:blipFill>
          <a:blip r:embed="rId3" cstate="print"/>
          <a:srcRect/>
          <a:stretch>
            <a:fillRect/>
          </a:stretch>
        </p:blipFill>
        <p:spPr bwMode="auto">
          <a:xfrm>
            <a:off x="5219700" y="2060848"/>
            <a:ext cx="3924300" cy="561975"/>
          </a:xfrm>
          <a:prstGeom prst="rect">
            <a:avLst/>
          </a:prstGeom>
          <a:noFill/>
          <a:ln w="9525">
            <a:noFill/>
            <a:miter lim="800000"/>
            <a:headEnd/>
            <a:tailEnd/>
          </a:ln>
        </p:spPr>
      </p:pic>
    </p:spTree>
    <p:extLst>
      <p:ext uri="{BB962C8B-B14F-4D97-AF65-F5344CB8AC3E}">
        <p14:creationId xmlns:p14="http://schemas.microsoft.com/office/powerpoint/2010/main" xmlns="" val="14723990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Access to current and new oil markets</a:t>
            </a:r>
            <a:endParaRPr lang="en-US" dirty="0"/>
          </a:p>
        </p:txBody>
      </p:sp>
      <p:pic>
        <p:nvPicPr>
          <p:cNvPr id="165890" name="Picture 2"/>
          <p:cNvPicPr>
            <a:picLocks noGrp="1" noChangeAspect="1" noChangeArrowheads="1"/>
          </p:cNvPicPr>
          <p:nvPr>
            <p:ph idx="1"/>
          </p:nvPr>
        </p:nvPicPr>
        <p:blipFill>
          <a:blip r:embed="rId2" cstate="print"/>
          <a:srcRect/>
          <a:stretch>
            <a:fillRect/>
          </a:stretch>
        </p:blipFill>
        <p:spPr bwMode="auto">
          <a:xfrm>
            <a:off x="611560" y="1340768"/>
            <a:ext cx="8064896" cy="5204271"/>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Underlying products from crude oil</a:t>
            </a:r>
            <a:endParaRPr lang="en-US" dirty="0"/>
          </a:p>
        </p:txBody>
      </p:sp>
      <p:graphicFrame>
        <p:nvGraphicFramePr>
          <p:cNvPr id="4" name="Content Placeholder 3"/>
          <p:cNvGraphicFramePr>
            <a:graphicFrameLocks noGrp="1"/>
          </p:cNvGraphicFramePr>
          <p:nvPr>
            <p:ph idx="1"/>
          </p:nvPr>
        </p:nvGraphicFramePr>
        <p:xfrm>
          <a:off x="304800" y="1554163"/>
          <a:ext cx="8686800"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1649287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CA" altLang="zh-CN" dirty="0" smtClean="0"/>
              <a:t>Canada natural gas</a:t>
            </a:r>
            <a:endParaRPr lang="zh-CN" altLang="en-US" dirty="0"/>
          </a:p>
        </p:txBody>
      </p:sp>
      <p:sp>
        <p:nvSpPr>
          <p:cNvPr id="5" name="Subtitle 4"/>
          <p:cNvSpPr>
            <a:spLocks noGrp="1"/>
          </p:cNvSpPr>
          <p:nvPr>
            <p:ph type="subTitle" idx="1"/>
          </p:nvPr>
        </p:nvSpPr>
        <p:spPr>
          <a:xfrm>
            <a:off x="450912" y="5229200"/>
            <a:ext cx="8458200" cy="914400"/>
          </a:xfrm>
        </p:spPr>
        <p:txBody>
          <a:bodyPr/>
          <a:lstStyle/>
          <a:p>
            <a:r>
              <a:rPr lang="en-CA" altLang="zh-CN" dirty="0" smtClean="0"/>
              <a:t>Overview and Industry Analysis</a:t>
            </a:r>
            <a:endParaRPr lang="zh-CN" altLang="en-US" dirty="0"/>
          </a:p>
        </p:txBody>
      </p:sp>
      <p:pic>
        <p:nvPicPr>
          <p:cNvPr id="3686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35696" y="476672"/>
            <a:ext cx="5688632" cy="42636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7980983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47664" y="3001553"/>
            <a:ext cx="6036178" cy="36678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a:xfrm>
            <a:off x="467544" y="-17727"/>
            <a:ext cx="8229600" cy="1143000"/>
          </a:xfrm>
        </p:spPr>
        <p:txBody>
          <a:bodyPr/>
          <a:lstStyle/>
          <a:p>
            <a:r>
              <a:rPr lang="en-US" altLang="zh-CN" b="1" dirty="0" smtClean="0"/>
              <a:t>Natural Gas-Key factors</a:t>
            </a:r>
            <a:endParaRPr lang="zh-CN" altLang="en-US" b="1" dirty="0"/>
          </a:p>
        </p:txBody>
      </p:sp>
      <p:sp>
        <p:nvSpPr>
          <p:cNvPr id="3" name="Content Placeholder 2"/>
          <p:cNvSpPr>
            <a:spLocks noGrp="1"/>
          </p:cNvSpPr>
          <p:nvPr>
            <p:ph idx="1"/>
          </p:nvPr>
        </p:nvSpPr>
        <p:spPr>
          <a:xfrm>
            <a:off x="467544" y="620688"/>
            <a:ext cx="8229600" cy="4525963"/>
          </a:xfrm>
        </p:spPr>
        <p:txBody>
          <a:bodyPr>
            <a:normAutofit/>
          </a:bodyPr>
          <a:lstStyle/>
          <a:p>
            <a:endParaRPr lang="en-CA" altLang="zh-CN" sz="2000" dirty="0" smtClean="0"/>
          </a:p>
          <a:p>
            <a:r>
              <a:rPr lang="en-CA" altLang="zh-CN" sz="2000" dirty="0"/>
              <a:t>W</a:t>
            </a:r>
            <a:r>
              <a:rPr lang="en-CA" altLang="zh-CN" sz="2000" dirty="0" smtClean="0"/>
              <a:t>holesale prices in 2010 (Jan to Sept) averaged $4.60/</a:t>
            </a:r>
            <a:r>
              <a:rPr lang="en-CA" altLang="zh-CN" sz="2000" dirty="0" err="1" smtClean="0"/>
              <a:t>MMbtu</a:t>
            </a:r>
            <a:r>
              <a:rPr lang="en-CA" altLang="zh-CN" sz="2000" dirty="0" smtClean="0"/>
              <a:t>, 34% below the 5-year average of $7/</a:t>
            </a:r>
            <a:r>
              <a:rPr lang="en-CA" altLang="zh-CN" sz="2000" dirty="0" err="1" smtClean="0"/>
              <a:t>MMBtu</a:t>
            </a:r>
            <a:r>
              <a:rPr lang="en-CA" altLang="zh-CN" sz="2000" dirty="0" smtClean="0"/>
              <a:t>.</a:t>
            </a:r>
          </a:p>
          <a:p>
            <a:r>
              <a:rPr lang="en-CA" altLang="zh-CN" sz="2000" dirty="0" smtClean="0"/>
              <a:t>Canada had 57.9 trillion cubic feet (</a:t>
            </a:r>
            <a:r>
              <a:rPr lang="en-CA" altLang="zh-CN" sz="2000" dirty="0" err="1" smtClean="0"/>
              <a:t>Tcf</a:t>
            </a:r>
            <a:r>
              <a:rPr lang="en-CA" altLang="zh-CN" sz="2000" dirty="0" smtClean="0"/>
              <a:t>) of proven natural gas reserves in January 2009</a:t>
            </a:r>
          </a:p>
          <a:p>
            <a:r>
              <a:rPr lang="en-US" altLang="zh-TW" sz="2000" dirty="0"/>
              <a:t>M</a:t>
            </a:r>
            <a:r>
              <a:rPr lang="en-CA" altLang="zh-CN" sz="2000" dirty="0" err="1" smtClean="0"/>
              <a:t>oderate</a:t>
            </a:r>
            <a:r>
              <a:rPr lang="en-CA" altLang="zh-CN" sz="2000" dirty="0" smtClean="0"/>
              <a:t> </a:t>
            </a:r>
            <a:r>
              <a:rPr lang="en-CA" altLang="zh-CN" sz="2000" dirty="0"/>
              <a:t>post-recession demand growth </a:t>
            </a:r>
            <a:r>
              <a:rPr lang="en-CA" altLang="zh-CN" sz="2000" dirty="0" smtClean="0"/>
              <a:t>provide</a:t>
            </a:r>
            <a:r>
              <a:rPr lang="zh-TW" altLang="en-US" sz="2000" dirty="0" smtClean="0"/>
              <a:t> </a:t>
            </a:r>
            <a:r>
              <a:rPr lang="en-CA" altLang="zh-CN" sz="2000" dirty="0" smtClean="0"/>
              <a:t>market </a:t>
            </a:r>
            <a:r>
              <a:rPr lang="en-CA" altLang="zh-CN" sz="2000" dirty="0"/>
              <a:t>conditions for lower prices which are a direct benefit for gas consumers. </a:t>
            </a:r>
            <a:endParaRPr lang="en-CA" altLang="zh-CN" sz="2000" dirty="0" smtClean="0"/>
          </a:p>
          <a:p>
            <a:endParaRPr lang="zh-CN" altLang="en-US" sz="2000" dirty="0"/>
          </a:p>
        </p:txBody>
      </p:sp>
    </p:spTree>
    <p:extLst>
      <p:ext uri="{BB962C8B-B14F-4D97-AF65-F5344CB8AC3E}">
        <p14:creationId xmlns:p14="http://schemas.microsoft.com/office/powerpoint/2010/main" xmlns="" val="23576358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03160"/>
            <a:ext cx="8229600" cy="1143000"/>
          </a:xfrm>
        </p:spPr>
        <p:txBody>
          <a:bodyPr/>
          <a:lstStyle/>
          <a:p>
            <a:r>
              <a:rPr lang="en-US" altLang="zh-CN" dirty="0" smtClean="0"/>
              <a:t>Natural oil gas price</a:t>
            </a:r>
            <a:endParaRPr lang="zh-CN" altLang="en-US"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03648" y="1484784"/>
            <a:ext cx="6552880" cy="49413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179512" y="1772816"/>
            <a:ext cx="1224136"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b="1" dirty="0" smtClean="0"/>
              <a:t>Highs and lows of stock price</a:t>
            </a:r>
            <a:endParaRPr lang="zh-CN" altLang="en-US" b="1" dirty="0"/>
          </a:p>
        </p:txBody>
      </p:sp>
      <p:sp>
        <p:nvSpPr>
          <p:cNvPr id="5" name="TextBox 4"/>
          <p:cNvSpPr txBox="1"/>
          <p:nvPr/>
        </p:nvSpPr>
        <p:spPr>
          <a:xfrm>
            <a:off x="179512" y="3284984"/>
            <a:ext cx="1224136" cy="147732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b="1" dirty="0" smtClean="0">
                <a:solidFill>
                  <a:srgbClr val="00B0F0"/>
                </a:solidFill>
              </a:rPr>
              <a:t>Blue</a:t>
            </a:r>
            <a:r>
              <a:rPr lang="en-US" altLang="zh-CN" b="1" dirty="0" smtClean="0"/>
              <a:t>, </a:t>
            </a:r>
            <a:r>
              <a:rPr lang="en-US" altLang="zh-CN" b="1" dirty="0" smtClean="0">
                <a:solidFill>
                  <a:srgbClr val="FF0000"/>
                </a:solidFill>
              </a:rPr>
              <a:t>red</a:t>
            </a:r>
            <a:r>
              <a:rPr lang="en-US" altLang="zh-CN" b="1" dirty="0" smtClean="0"/>
              <a:t> and </a:t>
            </a:r>
            <a:r>
              <a:rPr lang="en-US" altLang="zh-CN" b="1" dirty="0" smtClean="0">
                <a:solidFill>
                  <a:schemeClr val="bg1">
                    <a:lumMod val="50000"/>
                  </a:schemeClr>
                </a:solidFill>
              </a:rPr>
              <a:t>grey</a:t>
            </a:r>
            <a:r>
              <a:rPr lang="en-US" altLang="zh-CN" b="1" dirty="0" smtClean="0"/>
              <a:t> are moving </a:t>
            </a:r>
            <a:r>
              <a:rPr lang="en-US" altLang="zh-CN" b="1" dirty="0" err="1" smtClean="0"/>
              <a:t>avg</a:t>
            </a:r>
            <a:endParaRPr lang="zh-CN" altLang="en-US" b="1" dirty="0"/>
          </a:p>
        </p:txBody>
      </p:sp>
      <p:sp>
        <p:nvSpPr>
          <p:cNvPr id="6" name="TextBox 5"/>
          <p:cNvSpPr txBox="1"/>
          <p:nvPr/>
        </p:nvSpPr>
        <p:spPr>
          <a:xfrm>
            <a:off x="3347864" y="6426125"/>
            <a:ext cx="4608664"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r"/>
            <a:r>
              <a:rPr lang="en-US" altLang="zh-CN" dirty="0" smtClean="0"/>
              <a:t>			</a:t>
            </a:r>
            <a:r>
              <a:rPr lang="en-US" altLang="zh-CN" b="1" dirty="0" smtClean="0"/>
              <a:t>X-AXIS: YEAR</a:t>
            </a:r>
            <a:endParaRPr lang="zh-CN" altLang="en-US" b="1" dirty="0"/>
          </a:p>
        </p:txBody>
      </p:sp>
      <p:sp>
        <p:nvSpPr>
          <p:cNvPr id="7" name="TextBox 6"/>
          <p:cNvSpPr txBox="1"/>
          <p:nvPr/>
        </p:nvSpPr>
        <p:spPr>
          <a:xfrm>
            <a:off x="3347864" y="1052736"/>
            <a:ext cx="4464496"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r"/>
            <a:r>
              <a:rPr lang="en-US" altLang="zh-CN" b="1" dirty="0" smtClean="0"/>
              <a:t>Y-AXIS: price per MMBTU </a:t>
            </a:r>
            <a:endParaRPr lang="zh-CN" altLang="en-US" b="1" dirty="0"/>
          </a:p>
        </p:txBody>
      </p:sp>
    </p:spTree>
    <p:extLst>
      <p:ext uri="{BB962C8B-B14F-4D97-AF65-F5344CB8AC3E}">
        <p14:creationId xmlns:p14="http://schemas.microsoft.com/office/powerpoint/2010/main" xmlns="" val="1078506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Natural gas price fluctuations</a:t>
            </a:r>
            <a:endParaRPr lang="en-US" dirty="0"/>
          </a:p>
        </p:txBody>
      </p:sp>
      <p:sp>
        <p:nvSpPr>
          <p:cNvPr id="3" name="Content Placeholder 2"/>
          <p:cNvSpPr>
            <a:spLocks noGrp="1"/>
          </p:cNvSpPr>
          <p:nvPr>
            <p:ph idx="1"/>
          </p:nvPr>
        </p:nvSpPr>
        <p:spPr/>
        <p:txBody>
          <a:bodyPr>
            <a:normAutofit fontScale="62500" lnSpcReduction="20000"/>
          </a:bodyPr>
          <a:lstStyle/>
          <a:p>
            <a:pPr>
              <a:buNone/>
            </a:pPr>
            <a:r>
              <a:rPr lang="en-US" dirty="0" smtClean="0">
                <a:effectLst>
                  <a:outerShdw blurRad="38100" dist="38100" dir="2700000" algn="tl">
                    <a:srgbClr val="000000">
                      <a:alpha val="43137"/>
                    </a:srgbClr>
                  </a:outerShdw>
                </a:effectLst>
              </a:rPr>
              <a:t>Supply side influences:</a:t>
            </a:r>
          </a:p>
          <a:p>
            <a:r>
              <a:rPr lang="en-US" b="1" dirty="0" smtClean="0"/>
              <a:t>Production efficiency and output</a:t>
            </a:r>
            <a:r>
              <a:rPr lang="en-US" dirty="0" smtClean="0"/>
              <a:t>: slower than expected development of new gas supplies such as liquefied natural gas, </a:t>
            </a:r>
            <a:r>
              <a:rPr lang="en-US" dirty="0" err="1" smtClean="0"/>
              <a:t>coalbed</a:t>
            </a:r>
            <a:r>
              <a:rPr lang="en-US" dirty="0" smtClean="0"/>
              <a:t> methane, and arctic gas.</a:t>
            </a:r>
          </a:p>
          <a:p>
            <a:r>
              <a:rPr lang="en-US" b="1" dirty="0" smtClean="0"/>
              <a:t>Substitutes: </a:t>
            </a:r>
            <a:r>
              <a:rPr lang="en-US" dirty="0" smtClean="0"/>
              <a:t>high oil prices which can put pressure on natural gas as an alternative fuel in industrial applications.</a:t>
            </a:r>
          </a:p>
          <a:p>
            <a:r>
              <a:rPr lang="en-US" b="1" dirty="0" smtClean="0"/>
              <a:t>Environmental factors: </a:t>
            </a:r>
            <a:r>
              <a:rPr lang="en-US" dirty="0" smtClean="0"/>
              <a:t>occasional production disruptions (e.g. due to hurricanes).</a:t>
            </a:r>
          </a:p>
          <a:p>
            <a:pPr>
              <a:buNone/>
            </a:pPr>
            <a:r>
              <a:rPr lang="en-US" dirty="0" smtClean="0">
                <a:effectLst>
                  <a:outerShdw blurRad="38100" dist="38100" dir="2700000" algn="tl">
                    <a:srgbClr val="000000">
                      <a:alpha val="43137"/>
                    </a:srgbClr>
                  </a:outerShdw>
                </a:effectLst>
              </a:rPr>
              <a:t>Demand side influences:</a:t>
            </a:r>
          </a:p>
          <a:p>
            <a:r>
              <a:rPr lang="en-US" b="1" dirty="0" smtClean="0"/>
              <a:t>Economic state: </a:t>
            </a:r>
            <a:r>
              <a:rPr lang="en-US" dirty="0" smtClean="0"/>
              <a:t>growth increases demand for natural gas </a:t>
            </a:r>
          </a:p>
          <a:p>
            <a:r>
              <a:rPr lang="en-US" b="1" dirty="0" smtClean="0"/>
              <a:t>Substitution:</a:t>
            </a:r>
            <a:r>
              <a:rPr lang="en-US" dirty="0" smtClean="0"/>
              <a:t> Higher priced petroleum based products and natural gas for some industrial and heating uses</a:t>
            </a:r>
          </a:p>
          <a:p>
            <a:r>
              <a:rPr lang="en-US" b="1" dirty="0" smtClean="0"/>
              <a:t>Natural gas demand: </a:t>
            </a:r>
            <a:r>
              <a:rPr lang="en-US" dirty="0" smtClean="0"/>
              <a:t>homeowners, schools &amp; businesses motivated by environmental concerns to seek efficient, clean and reliable natural gas based energy</a:t>
            </a:r>
          </a:p>
          <a:p>
            <a:r>
              <a:rPr lang="en-US" b="1" dirty="0" smtClean="0"/>
              <a:t>Seasonality: </a:t>
            </a:r>
            <a:r>
              <a:rPr lang="en-US" dirty="0" smtClean="0"/>
              <a:t>Colder than normal winter weather</a:t>
            </a:r>
          </a:p>
          <a:p>
            <a:endParaRPr lang="en-US" dirty="0"/>
          </a:p>
        </p:txBody>
      </p:sp>
    </p:spTree>
    <p:extLst>
      <p:ext uri="{BB962C8B-B14F-4D97-AF65-F5344CB8AC3E}">
        <p14:creationId xmlns:p14="http://schemas.microsoft.com/office/powerpoint/2010/main" xmlns="" val="3528696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altLang="zh-CN" dirty="0" smtClean="0"/>
              <a:t>Sources of Canadian Natural Gas Production</a:t>
            </a:r>
            <a:endParaRPr lang="zh-CN" altLang="en-US" dirty="0"/>
          </a:p>
        </p:txBody>
      </p:sp>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5576" y="1844824"/>
            <a:ext cx="7680890" cy="42916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ectangle 4"/>
          <p:cNvSpPr/>
          <p:nvPr/>
        </p:nvSpPr>
        <p:spPr>
          <a:xfrm>
            <a:off x="6588224" y="5013176"/>
            <a:ext cx="1656184" cy="288032"/>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 name="Rectangle 6"/>
          <p:cNvSpPr/>
          <p:nvPr/>
        </p:nvSpPr>
        <p:spPr>
          <a:xfrm>
            <a:off x="6588224" y="4653136"/>
            <a:ext cx="1656184" cy="288032"/>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Rectangle 7"/>
          <p:cNvSpPr/>
          <p:nvPr/>
        </p:nvSpPr>
        <p:spPr>
          <a:xfrm>
            <a:off x="6516216" y="3212976"/>
            <a:ext cx="1656184" cy="288032"/>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Rectangle 8"/>
          <p:cNvSpPr/>
          <p:nvPr/>
        </p:nvSpPr>
        <p:spPr>
          <a:xfrm>
            <a:off x="6588224" y="4293096"/>
            <a:ext cx="1656184" cy="288032"/>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xmlns="" val="30572295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Conventional &amp; unconventional gas</a:t>
            </a:r>
            <a:endParaRPr lang="zh-CN" altLang="en-US" dirty="0"/>
          </a:p>
        </p:txBody>
      </p:sp>
      <p:sp>
        <p:nvSpPr>
          <p:cNvPr id="3" name="Content Placeholder 2"/>
          <p:cNvSpPr>
            <a:spLocks noGrp="1"/>
          </p:cNvSpPr>
          <p:nvPr>
            <p:ph idx="1"/>
          </p:nvPr>
        </p:nvSpPr>
        <p:spPr/>
        <p:txBody>
          <a:bodyPr>
            <a:normAutofit/>
          </a:bodyPr>
          <a:lstStyle/>
          <a:p>
            <a:r>
              <a:rPr lang="en-CA" altLang="zh-CN" sz="2000" b="1" dirty="0" smtClean="0">
                <a:effectLst>
                  <a:outerShdw blurRad="38100" dist="38100" dir="2700000" algn="tl">
                    <a:srgbClr val="000000">
                      <a:alpha val="43137"/>
                    </a:srgbClr>
                  </a:outerShdw>
                </a:effectLst>
              </a:rPr>
              <a:t>Conventional gas/shale gas</a:t>
            </a:r>
            <a:r>
              <a:rPr lang="en-CA" altLang="zh-CN" sz="2000" b="1" dirty="0" smtClean="0"/>
              <a:t>: </a:t>
            </a:r>
            <a:r>
              <a:rPr lang="en-CA" altLang="zh-CN" sz="2000" dirty="0" smtClean="0"/>
              <a:t>Shale gas is natural gas stored in organic rich rocks such as dark-coloured shale and sandstone</a:t>
            </a:r>
          </a:p>
          <a:p>
            <a:r>
              <a:rPr lang="en-CA" altLang="zh-CN" sz="2000" dirty="0" smtClean="0"/>
              <a:t>less costly to drill via traditional vertical wells  </a:t>
            </a:r>
          </a:p>
          <a:p>
            <a:r>
              <a:rPr lang="en-CA" altLang="zh-CN" sz="2000" dirty="0" smtClean="0"/>
              <a:t>A conventional gas well may be fully depleted in 5 years and becoming increasingly scarce and harder to pinpoint geographically</a:t>
            </a:r>
          </a:p>
          <a:p>
            <a:endParaRPr lang="en-CA" altLang="zh-CN" sz="1000" dirty="0" smtClean="0"/>
          </a:p>
          <a:p>
            <a:r>
              <a:rPr lang="en-CA" altLang="zh-CN" sz="2000" b="1" dirty="0" smtClean="0">
                <a:effectLst>
                  <a:outerShdw blurRad="38100" dist="38100" dir="2700000" algn="tl">
                    <a:srgbClr val="000000">
                      <a:alpha val="43137"/>
                    </a:srgbClr>
                  </a:outerShdw>
                </a:effectLst>
              </a:rPr>
              <a:t>Unconventional natural gas</a:t>
            </a:r>
            <a:r>
              <a:rPr lang="en-CA" altLang="zh-CN" sz="2000" dirty="0" smtClean="0"/>
              <a:t>: gas contained in low porosity formations typically spread over larger geographic areas </a:t>
            </a:r>
          </a:p>
          <a:p>
            <a:r>
              <a:rPr lang="en-CA" altLang="zh-CN" sz="2000" dirty="0" smtClean="0"/>
              <a:t>Pinpointing reservoirs and choosing drilling sites is easier</a:t>
            </a:r>
          </a:p>
          <a:p>
            <a:r>
              <a:rPr lang="en-CA" altLang="zh-CN" sz="2000" dirty="0" smtClean="0"/>
              <a:t>Production is costly requiring specialized horizontal drilling, completion</a:t>
            </a:r>
          </a:p>
          <a:p>
            <a:pPr marL="0" indent="0">
              <a:buNone/>
            </a:pPr>
            <a:r>
              <a:rPr lang="en-CA" altLang="zh-CN" sz="2000" dirty="0" smtClean="0"/>
              <a:t>(</a:t>
            </a:r>
            <a:r>
              <a:rPr lang="en-CA" altLang="zh-CN" sz="2000" dirty="0" err="1" smtClean="0"/>
              <a:t>fracking</a:t>
            </a:r>
            <a:r>
              <a:rPr lang="en-CA" altLang="zh-CN" sz="2000" dirty="0" smtClean="0"/>
              <a:t>), and production technology that allow economic gas flow rates</a:t>
            </a:r>
          </a:p>
          <a:p>
            <a:endParaRPr lang="zh-CN" altLang="en-US" sz="2000" dirty="0"/>
          </a:p>
        </p:txBody>
      </p:sp>
    </p:spTree>
    <p:extLst>
      <p:ext uri="{BB962C8B-B14F-4D97-AF65-F5344CB8AC3E}">
        <p14:creationId xmlns:p14="http://schemas.microsoft.com/office/powerpoint/2010/main" xmlns="" val="31662561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Unconventional gas type</a:t>
            </a:r>
            <a:endParaRPr lang="zh-CN" altLang="en-US" dirty="0"/>
          </a:p>
        </p:txBody>
      </p:sp>
      <p:sp>
        <p:nvSpPr>
          <p:cNvPr id="3" name="Content Placeholder 2"/>
          <p:cNvSpPr>
            <a:spLocks noGrp="1"/>
          </p:cNvSpPr>
          <p:nvPr>
            <p:ph idx="1"/>
          </p:nvPr>
        </p:nvSpPr>
        <p:spPr/>
        <p:txBody>
          <a:bodyPr>
            <a:normAutofit/>
          </a:bodyPr>
          <a:lstStyle/>
          <a:p>
            <a:r>
              <a:rPr lang="en-CA" altLang="zh-CN" sz="2000" b="1" dirty="0" smtClean="0"/>
              <a:t>Shale Gas: </a:t>
            </a:r>
            <a:r>
              <a:rPr lang="en-CA" altLang="zh-CN" sz="2000" dirty="0"/>
              <a:t>F</a:t>
            </a:r>
            <a:r>
              <a:rPr lang="en-CA" altLang="zh-CN" sz="2000" dirty="0" smtClean="0"/>
              <a:t>ound </a:t>
            </a:r>
            <a:r>
              <a:rPr lang="en-CA" altLang="zh-CN" sz="2000" dirty="0"/>
              <a:t>in extremely fine-grained, essentially impermeable sedimentary rocks requiring </a:t>
            </a:r>
            <a:r>
              <a:rPr lang="en-CA" altLang="zh-CN" sz="2000" u="sng" dirty="0"/>
              <a:t>complex reservoir stimulation</a:t>
            </a:r>
            <a:r>
              <a:rPr lang="en-CA" altLang="zh-CN" sz="2000" dirty="0"/>
              <a:t> to help the natural gas flow. </a:t>
            </a:r>
            <a:endParaRPr lang="en-CA" altLang="zh-CN" sz="2000" dirty="0" smtClean="0"/>
          </a:p>
          <a:p>
            <a:endParaRPr lang="en-CA" altLang="zh-CN" sz="2000" dirty="0"/>
          </a:p>
          <a:p>
            <a:r>
              <a:rPr lang="en-CA" altLang="zh-CN" sz="2000" b="1" dirty="0"/>
              <a:t>Tight </a:t>
            </a:r>
            <a:r>
              <a:rPr lang="en-CA" altLang="zh-CN" sz="2000" b="1" dirty="0" smtClean="0"/>
              <a:t>Gas: </a:t>
            </a:r>
            <a:r>
              <a:rPr lang="en-CA" altLang="zh-CN" sz="2000" dirty="0" smtClean="0"/>
              <a:t>Found </a:t>
            </a:r>
            <a:r>
              <a:rPr lang="en-CA" altLang="zh-CN" sz="2000" dirty="0"/>
              <a:t>in the pore space of sedimentary rocks that have very low permeability. Reservoir stimulation is required to recover tight gas resources</a:t>
            </a:r>
            <a:r>
              <a:rPr lang="en-CA" altLang="zh-CN" sz="2000" dirty="0" smtClean="0"/>
              <a:t>.</a:t>
            </a:r>
          </a:p>
          <a:p>
            <a:pPr marL="0" indent="0">
              <a:buNone/>
            </a:pPr>
            <a:r>
              <a:rPr lang="en-CA" altLang="zh-CN" sz="2000" dirty="0" smtClean="0"/>
              <a:t> </a:t>
            </a:r>
            <a:endParaRPr lang="en-CA" altLang="zh-CN" sz="2000" dirty="0"/>
          </a:p>
          <a:p>
            <a:r>
              <a:rPr lang="en-CA" altLang="zh-CN" sz="2000" b="1" dirty="0"/>
              <a:t>Coal Bed </a:t>
            </a:r>
            <a:r>
              <a:rPr lang="en-CA" altLang="zh-CN" sz="2000" b="1" dirty="0" smtClean="0"/>
              <a:t>Methane: </a:t>
            </a:r>
            <a:r>
              <a:rPr lang="en-CA" altLang="zh-CN" sz="2000" dirty="0" smtClean="0"/>
              <a:t>Formed </a:t>
            </a:r>
            <a:r>
              <a:rPr lang="en-CA" altLang="zh-CN" sz="2000" dirty="0"/>
              <a:t>during the process of </a:t>
            </a:r>
            <a:r>
              <a:rPr lang="en-CA" altLang="zh-CN" sz="2000" dirty="0" smtClean="0"/>
              <a:t>coalification where  </a:t>
            </a:r>
            <a:r>
              <a:rPr lang="en-CA" altLang="zh-CN" sz="2000" dirty="0"/>
              <a:t>methane is </a:t>
            </a:r>
            <a:r>
              <a:rPr lang="en-CA" altLang="zh-CN" sz="2000" dirty="0" smtClean="0"/>
              <a:t>trapped </a:t>
            </a:r>
            <a:r>
              <a:rPr lang="en-CA" altLang="zh-CN" sz="2000" dirty="0"/>
              <a:t>as peat turns </a:t>
            </a:r>
            <a:r>
              <a:rPr lang="en-CA" altLang="zh-CN" sz="2000" dirty="0" smtClean="0"/>
              <a:t>into </a:t>
            </a:r>
            <a:r>
              <a:rPr lang="en-CA" altLang="zh-CN" sz="2000" dirty="0"/>
              <a:t>coal. </a:t>
            </a:r>
            <a:r>
              <a:rPr lang="en-CA" altLang="zh-CN" sz="2000" dirty="0" smtClean="0"/>
              <a:t>A </a:t>
            </a:r>
            <a:r>
              <a:rPr lang="en-CA" altLang="zh-CN" sz="2000" dirty="0"/>
              <a:t>range of reservoir stimulation methods are used to recover the resource. </a:t>
            </a:r>
            <a:endParaRPr lang="zh-CN" altLang="en-US" sz="2000" dirty="0"/>
          </a:p>
        </p:txBody>
      </p:sp>
    </p:spTree>
    <p:extLst>
      <p:ext uri="{BB962C8B-B14F-4D97-AF65-F5344CB8AC3E}">
        <p14:creationId xmlns:p14="http://schemas.microsoft.com/office/powerpoint/2010/main" xmlns="" val="16776264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Natural gas: Technology</a:t>
            </a:r>
            <a:endParaRPr lang="en-US" dirty="0"/>
          </a:p>
        </p:txBody>
      </p:sp>
      <p:sp>
        <p:nvSpPr>
          <p:cNvPr id="3" name="Content Placeholder 2"/>
          <p:cNvSpPr>
            <a:spLocks noGrp="1"/>
          </p:cNvSpPr>
          <p:nvPr>
            <p:ph idx="1"/>
          </p:nvPr>
        </p:nvSpPr>
        <p:spPr/>
        <p:txBody>
          <a:bodyPr>
            <a:normAutofit/>
          </a:bodyPr>
          <a:lstStyle/>
          <a:p>
            <a:r>
              <a:rPr lang="en-US" sz="2000" b="1" dirty="0" smtClean="0"/>
              <a:t>How is natural gas produced?</a:t>
            </a:r>
            <a:r>
              <a:rPr lang="en-US" sz="2000" dirty="0" smtClean="0"/>
              <a:t> </a:t>
            </a:r>
          </a:p>
          <a:p>
            <a:pPr>
              <a:buNone/>
            </a:pPr>
            <a:r>
              <a:rPr lang="en-US" sz="2000" dirty="0" smtClean="0"/>
              <a:t>Natural gas is brought to the surface from a reservoir using gas wells and to processing plants</a:t>
            </a:r>
          </a:p>
          <a:p>
            <a:endParaRPr lang="en-US" sz="2000" b="1" dirty="0" smtClean="0"/>
          </a:p>
          <a:p>
            <a:r>
              <a:rPr lang="en-US" sz="2000" b="1" dirty="0" smtClean="0"/>
              <a:t>Technology: </a:t>
            </a:r>
          </a:p>
          <a:p>
            <a:pPr lvl="1"/>
            <a:r>
              <a:rPr lang="en-US" sz="1800" b="1" dirty="0" smtClean="0"/>
              <a:t>Shale gas </a:t>
            </a:r>
            <a:r>
              <a:rPr lang="en-US" sz="1800" b="1" dirty="0" err="1" smtClean="0"/>
              <a:t>fracking</a:t>
            </a:r>
            <a:r>
              <a:rPr lang="en-US" sz="1800" b="1" dirty="0" smtClean="0"/>
              <a:t>: </a:t>
            </a:r>
            <a:r>
              <a:rPr lang="en-US" sz="1800" dirty="0" smtClean="0"/>
              <a:t>Input water pressure and sand via horizontal well bore to fracture shale, forcing gas to expand and pumped to surface from the vertical drilled well bore</a:t>
            </a:r>
          </a:p>
          <a:p>
            <a:pPr>
              <a:buNone/>
            </a:pPr>
            <a:endParaRPr lang="en-US" sz="1800" dirty="0" smtClean="0"/>
          </a:p>
          <a:p>
            <a:pPr>
              <a:buNone/>
            </a:pPr>
            <a:endParaRPr lang="en-US" sz="1800" dirty="0" smtClean="0"/>
          </a:p>
          <a:p>
            <a:pPr>
              <a:buNone/>
            </a:pPr>
            <a:endParaRPr lang="en-US" sz="1800" dirty="0"/>
          </a:p>
        </p:txBody>
      </p:sp>
    </p:spTree>
    <p:extLst>
      <p:ext uri="{BB962C8B-B14F-4D97-AF65-F5344CB8AC3E}">
        <p14:creationId xmlns:p14="http://schemas.microsoft.com/office/powerpoint/2010/main" xmlns="" val="36806219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altLang="zh-CN" dirty="0"/>
              <a:t>Drilling activity-Canada </a:t>
            </a:r>
            <a:br>
              <a:rPr lang="en-CA" altLang="zh-CN" dirty="0"/>
            </a:br>
            <a:endParaRPr lang="zh-CN" altLang="en-US" dirty="0"/>
          </a:p>
        </p:txBody>
      </p:sp>
      <p:sp>
        <p:nvSpPr>
          <p:cNvPr id="3" name="Content Placeholder 2"/>
          <p:cNvSpPr>
            <a:spLocks noGrp="1"/>
          </p:cNvSpPr>
          <p:nvPr>
            <p:ph idx="1"/>
          </p:nvPr>
        </p:nvSpPr>
        <p:spPr/>
        <p:txBody>
          <a:bodyPr>
            <a:normAutofit fontScale="62500" lnSpcReduction="20000"/>
          </a:bodyPr>
          <a:lstStyle/>
          <a:p>
            <a:r>
              <a:rPr lang="en-CA" altLang="zh-CN" b="1" dirty="0" smtClean="0"/>
              <a:t>Test/exploration </a:t>
            </a:r>
            <a:r>
              <a:rPr lang="en-CA" altLang="zh-CN" b="1" dirty="0"/>
              <a:t>nearby productive area or inspection for productive reservoir:</a:t>
            </a:r>
          </a:p>
          <a:p>
            <a:pPr lvl="1"/>
            <a:r>
              <a:rPr lang="en-CA" altLang="zh-CN" dirty="0"/>
              <a:t>New field wildcat</a:t>
            </a:r>
          </a:p>
          <a:p>
            <a:pPr lvl="1"/>
            <a:r>
              <a:rPr lang="en-CA" altLang="zh-CN" dirty="0"/>
              <a:t>New pool wildcat</a:t>
            </a:r>
          </a:p>
          <a:p>
            <a:pPr lvl="1"/>
            <a:r>
              <a:rPr lang="en-CA" altLang="zh-CN" dirty="0"/>
              <a:t>Deeper pool test (within productive area of developed pools to explore deeper unknown prospects)</a:t>
            </a:r>
          </a:p>
          <a:p>
            <a:pPr lvl="1"/>
            <a:r>
              <a:rPr lang="en-CA" altLang="zh-CN" dirty="0"/>
              <a:t>Shallower pool test</a:t>
            </a:r>
          </a:p>
          <a:p>
            <a:pPr lvl="1"/>
            <a:r>
              <a:rPr lang="en-CA" altLang="zh-CN" dirty="0"/>
              <a:t>Outposts</a:t>
            </a:r>
          </a:p>
          <a:p>
            <a:pPr lvl="1"/>
            <a:r>
              <a:rPr lang="en-CA" altLang="zh-CN" dirty="0" smtClean="0"/>
              <a:t>Stratigraphic test</a:t>
            </a:r>
            <a:endParaRPr lang="en-CA" altLang="zh-CN" dirty="0"/>
          </a:p>
          <a:p>
            <a:r>
              <a:rPr lang="en-CA" altLang="zh-CN" b="1" dirty="0"/>
              <a:t>Dry development hole: </a:t>
            </a:r>
            <a:r>
              <a:rPr lang="en-CA" altLang="zh-CN" dirty="0"/>
              <a:t>the well is not completed for production and is abandoned</a:t>
            </a:r>
          </a:p>
          <a:p>
            <a:r>
              <a:rPr lang="en-CA" altLang="zh-CN" b="1" dirty="0" smtClean="0"/>
              <a:t>Active development </a:t>
            </a:r>
            <a:r>
              <a:rPr lang="en-CA" altLang="zh-CN" b="1" dirty="0"/>
              <a:t>wells:</a:t>
            </a:r>
          </a:p>
          <a:p>
            <a:pPr lvl="1"/>
            <a:r>
              <a:rPr lang="en-CA" altLang="zh-CN" dirty="0"/>
              <a:t>Bitumen Wells</a:t>
            </a:r>
          </a:p>
          <a:p>
            <a:pPr lvl="1"/>
            <a:r>
              <a:rPr lang="en-CA" altLang="zh-CN" dirty="0"/>
              <a:t>Service Wells</a:t>
            </a:r>
          </a:p>
          <a:p>
            <a:pPr lvl="1"/>
            <a:r>
              <a:rPr lang="en-CA" altLang="zh-CN" dirty="0"/>
              <a:t>Miscellaneous Wells ( storage wells)</a:t>
            </a:r>
            <a:endParaRPr lang="zh-CN" altLang="en-US" dirty="0"/>
          </a:p>
        </p:txBody>
      </p:sp>
    </p:spTree>
    <p:extLst>
      <p:ext uri="{BB962C8B-B14F-4D97-AF65-F5344CB8AC3E}">
        <p14:creationId xmlns:p14="http://schemas.microsoft.com/office/powerpoint/2010/main" xmlns="" val="35986936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ltLang="zh-CN" dirty="0" smtClean="0"/>
              <a:t>overall drilling 2009</a:t>
            </a:r>
            <a:endParaRPr lang="zh-CN" altLang="en-US" dirty="0"/>
          </a:p>
        </p:txBody>
      </p:sp>
      <p:sp>
        <p:nvSpPr>
          <p:cNvPr id="5" name="Right Arrow 4"/>
          <p:cNvSpPr/>
          <p:nvPr/>
        </p:nvSpPr>
        <p:spPr>
          <a:xfrm>
            <a:off x="415114" y="2849506"/>
            <a:ext cx="432048" cy="4571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pic>
        <p:nvPicPr>
          <p:cNvPr id="35843"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9750" y="1164039"/>
            <a:ext cx="8834250" cy="52172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Right Arrow 5"/>
          <p:cNvSpPr/>
          <p:nvPr/>
        </p:nvSpPr>
        <p:spPr>
          <a:xfrm>
            <a:off x="0" y="5877272"/>
            <a:ext cx="432048" cy="4571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Tree>
    <p:extLst>
      <p:ext uri="{BB962C8B-B14F-4D97-AF65-F5344CB8AC3E}">
        <p14:creationId xmlns:p14="http://schemas.microsoft.com/office/powerpoint/2010/main" xmlns="" val="39089704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Underlying products from crude oil</a:t>
            </a:r>
            <a:endParaRPr lang="zh-CN" altLang="en-US" dirty="0"/>
          </a:p>
        </p:txBody>
      </p:sp>
      <p:pic>
        <p:nvPicPr>
          <p:cNvPr id="135169" name="Picture 1"/>
          <p:cNvPicPr>
            <a:picLocks noChangeAspect="1" noChangeArrowheads="1"/>
          </p:cNvPicPr>
          <p:nvPr/>
        </p:nvPicPr>
        <p:blipFill>
          <a:blip r:embed="rId2" cstate="print"/>
          <a:srcRect/>
          <a:stretch>
            <a:fillRect/>
          </a:stretch>
        </p:blipFill>
        <p:spPr bwMode="auto">
          <a:xfrm>
            <a:off x="395536" y="1412776"/>
            <a:ext cx="8315198" cy="4977901"/>
          </a:xfrm>
          <a:prstGeom prst="rect">
            <a:avLst/>
          </a:prstGeom>
          <a:noFill/>
          <a:ln w="9525">
            <a:noFill/>
            <a:miter lim="800000"/>
            <a:headEnd/>
            <a:tailEnd/>
          </a:ln>
        </p:spPr>
      </p:pic>
    </p:spTree>
    <p:extLst>
      <p:ext uri="{BB962C8B-B14F-4D97-AF65-F5344CB8AC3E}">
        <p14:creationId xmlns:p14="http://schemas.microsoft.com/office/powerpoint/2010/main" xmlns="" val="15720495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214" y="260648"/>
            <a:ext cx="8308032" cy="838200"/>
          </a:xfrm>
        </p:spPr>
        <p:txBody>
          <a:bodyPr>
            <a:normAutofit/>
          </a:bodyPr>
          <a:lstStyle/>
          <a:p>
            <a:r>
              <a:rPr lang="en-CA" altLang="zh-CN" dirty="0" smtClean="0"/>
              <a:t>Remaining Reserves</a:t>
            </a:r>
            <a:r>
              <a:rPr lang="en-CA" altLang="zh-CN" dirty="0"/>
              <a:t> </a:t>
            </a:r>
            <a:r>
              <a:rPr lang="en-CA" altLang="zh-CN" dirty="0" smtClean="0"/>
              <a:t>of oil &amp; gas</a:t>
            </a:r>
            <a:endParaRPr lang="zh-CN" altLang="en-US" dirty="0"/>
          </a:p>
        </p:txBody>
      </p:sp>
      <p:pic>
        <p:nvPicPr>
          <p:cNvPr id="45059"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04607" y="4005064"/>
            <a:ext cx="7324725" cy="2714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5060"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04608" y="1052736"/>
            <a:ext cx="7324725" cy="2838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73046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CN" dirty="0" smtClean="0"/>
              <a:t>Industry </a:t>
            </a:r>
            <a:r>
              <a:rPr lang="en-US" altLang="zh-TW" dirty="0" smtClean="0"/>
              <a:t>Analysis: Canada’s advantage</a:t>
            </a:r>
            <a:endParaRPr lang="zh-CN" altLang="en-US" dirty="0"/>
          </a:p>
        </p:txBody>
      </p:sp>
      <p:sp>
        <p:nvSpPr>
          <p:cNvPr id="3" name="Content Placeholder 2"/>
          <p:cNvSpPr>
            <a:spLocks noGrp="1"/>
          </p:cNvSpPr>
          <p:nvPr>
            <p:ph idx="1"/>
          </p:nvPr>
        </p:nvSpPr>
        <p:spPr>
          <a:xfrm>
            <a:off x="457200" y="1600200"/>
            <a:ext cx="4978895" cy="4525963"/>
          </a:xfrm>
        </p:spPr>
        <p:txBody>
          <a:bodyPr>
            <a:normAutofit/>
          </a:bodyPr>
          <a:lstStyle/>
          <a:p>
            <a:r>
              <a:rPr lang="en-US" altLang="zh-CN" sz="2000" dirty="0" smtClean="0">
                <a:latin typeface="+mj-lt"/>
              </a:rPr>
              <a:t>Rich resources</a:t>
            </a:r>
          </a:p>
          <a:p>
            <a:r>
              <a:rPr lang="en-US" altLang="zh-CN" sz="2000" dirty="0" smtClean="0">
                <a:latin typeface="+mj-lt"/>
              </a:rPr>
              <a:t>Supportive government structure</a:t>
            </a:r>
          </a:p>
          <a:p>
            <a:pPr lvl="1"/>
            <a:r>
              <a:rPr lang="en-CA" altLang="zh-CN" sz="1600" b="1" dirty="0" smtClean="0">
                <a:latin typeface="+mj-lt"/>
              </a:rPr>
              <a:t>Alberta Energy</a:t>
            </a:r>
            <a:endParaRPr lang="en-US" altLang="zh-CN" sz="1600" dirty="0" smtClean="0">
              <a:latin typeface="+mj-lt"/>
            </a:endParaRPr>
          </a:p>
          <a:p>
            <a:r>
              <a:rPr lang="en-US" altLang="zh-CN" sz="2000" dirty="0" smtClean="0">
                <a:latin typeface="+mj-lt"/>
              </a:rPr>
              <a:t>“</a:t>
            </a:r>
            <a:r>
              <a:rPr lang="en-US" altLang="zh-CN" sz="2000" u="sng" dirty="0" smtClean="0">
                <a:latin typeface="+mj-lt"/>
              </a:rPr>
              <a:t>Open for business</a:t>
            </a:r>
            <a:r>
              <a:rPr lang="en-US" altLang="zh-CN" sz="2000" dirty="0" smtClean="0">
                <a:latin typeface="+mj-lt"/>
              </a:rPr>
              <a:t>” approach.</a:t>
            </a:r>
          </a:p>
          <a:p>
            <a:r>
              <a:rPr lang="en-US" altLang="zh-CN" sz="2000" dirty="0" smtClean="0">
                <a:latin typeface="+mj-lt"/>
              </a:rPr>
              <a:t>Established infrastructure</a:t>
            </a:r>
          </a:p>
          <a:p>
            <a:r>
              <a:rPr lang="en-US" altLang="zh-CN" sz="2000" dirty="0" smtClean="0">
                <a:latin typeface="+mj-lt"/>
              </a:rPr>
              <a:t>Well-established skills and capacity</a:t>
            </a:r>
          </a:p>
          <a:p>
            <a:r>
              <a:rPr lang="en-US" altLang="zh-CN" sz="2000" dirty="0" smtClean="0">
                <a:latin typeface="+mj-lt"/>
              </a:rPr>
              <a:t>Technology advancement increases production of non-conventional gas</a:t>
            </a:r>
          </a:p>
          <a:p>
            <a:endParaRPr lang="zh-CN" altLang="en-US" sz="2000" dirty="0">
              <a:latin typeface="+mj-lt"/>
            </a:endParaRPr>
          </a:p>
        </p:txBody>
      </p:sp>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92080" y="1484784"/>
            <a:ext cx="3394061" cy="20867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560934" y="3868165"/>
            <a:ext cx="3126863" cy="30115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398016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CN" dirty="0" smtClean="0"/>
              <a:t>Industry </a:t>
            </a:r>
            <a:r>
              <a:rPr lang="en-US" altLang="zh-TW" dirty="0" smtClean="0"/>
              <a:t>Analysis: Risks and constraints</a:t>
            </a:r>
            <a:endParaRPr lang="zh-CN" altLang="en-US" dirty="0"/>
          </a:p>
        </p:txBody>
      </p:sp>
      <p:sp>
        <p:nvSpPr>
          <p:cNvPr id="3" name="Content Placeholder 2"/>
          <p:cNvSpPr>
            <a:spLocks noGrp="1"/>
          </p:cNvSpPr>
          <p:nvPr>
            <p:ph idx="1"/>
          </p:nvPr>
        </p:nvSpPr>
        <p:spPr/>
        <p:txBody>
          <a:bodyPr>
            <a:normAutofit lnSpcReduction="10000"/>
          </a:bodyPr>
          <a:lstStyle/>
          <a:p>
            <a:r>
              <a:rPr lang="en-CA" altLang="zh-CN" sz="2000" b="1" dirty="0" smtClean="0"/>
              <a:t>Crude </a:t>
            </a:r>
            <a:r>
              <a:rPr lang="en-CA" altLang="zh-CN" sz="2000" b="1" dirty="0"/>
              <a:t>oil and oil </a:t>
            </a:r>
            <a:r>
              <a:rPr lang="en-CA" altLang="zh-CN" sz="2000" b="1" dirty="0" smtClean="0"/>
              <a:t>sands</a:t>
            </a:r>
            <a:endParaRPr lang="en-CA" altLang="zh-CN" sz="2000" b="1" dirty="0"/>
          </a:p>
          <a:p>
            <a:pPr lvl="1"/>
            <a:r>
              <a:rPr lang="en-CA" altLang="zh-CN" sz="2000" dirty="0" smtClean="0"/>
              <a:t> </a:t>
            </a:r>
            <a:r>
              <a:rPr lang="en-CA" altLang="zh-CN" sz="2000" dirty="0"/>
              <a:t>Oil Price stable</a:t>
            </a:r>
          </a:p>
          <a:p>
            <a:pPr lvl="1"/>
            <a:r>
              <a:rPr lang="en-US" altLang="zh-CN" sz="2000" dirty="0" smtClean="0"/>
              <a:t>Local / regional environmental &amp; social impacts</a:t>
            </a:r>
          </a:p>
          <a:p>
            <a:pPr lvl="1"/>
            <a:r>
              <a:rPr lang="en-US" altLang="zh-CN" sz="2000" dirty="0" smtClean="0"/>
              <a:t>Global climate change</a:t>
            </a:r>
          </a:p>
          <a:p>
            <a:pPr lvl="1"/>
            <a:r>
              <a:rPr lang="en-US" altLang="zh-CN" sz="2000" dirty="0" smtClean="0"/>
              <a:t>Role of fossil fuels in future energy system.</a:t>
            </a:r>
          </a:p>
          <a:p>
            <a:pPr lvl="1"/>
            <a:endParaRPr lang="en-US" altLang="zh-CN" sz="1600" dirty="0" smtClean="0"/>
          </a:p>
          <a:p>
            <a:r>
              <a:rPr lang="en-US" altLang="zh-CN" sz="2000" b="1" dirty="0" smtClean="0"/>
              <a:t>Risk of natural gas</a:t>
            </a:r>
          </a:p>
          <a:p>
            <a:pPr lvl="1"/>
            <a:r>
              <a:rPr lang="en-US" altLang="zh-CN" sz="2000" dirty="0" smtClean="0"/>
              <a:t>Strong global competition  </a:t>
            </a:r>
            <a:r>
              <a:rPr lang="en-CA" altLang="zh-CN" sz="2000" dirty="0" smtClean="0"/>
              <a:t>against</a:t>
            </a:r>
            <a:r>
              <a:rPr lang="en-CA" altLang="ja-JP" sz="2000" dirty="0" smtClean="0"/>
              <a:t> </a:t>
            </a:r>
            <a:r>
              <a:rPr lang="en-US" altLang="ja-JP" sz="2000" dirty="0"/>
              <a:t>g</a:t>
            </a:r>
            <a:r>
              <a:rPr lang="en-US" altLang="zh-CN" sz="2000" dirty="0" smtClean="0"/>
              <a:t>eographic, cost and infrastructure challenges.</a:t>
            </a:r>
          </a:p>
          <a:p>
            <a:pPr lvl="1"/>
            <a:r>
              <a:rPr lang="en-US" altLang="zh-CN" sz="2000" dirty="0" smtClean="0"/>
              <a:t>Shale gas pipeline safety concerns</a:t>
            </a:r>
          </a:p>
          <a:p>
            <a:pPr lvl="1"/>
            <a:r>
              <a:rPr lang="en-US" altLang="zh-CN" sz="2000" dirty="0" smtClean="0"/>
              <a:t>Prices remain low</a:t>
            </a:r>
          </a:p>
          <a:p>
            <a:pPr lvl="1"/>
            <a:r>
              <a:rPr lang="en-US" altLang="zh-CN" sz="2000" dirty="0" smtClean="0"/>
              <a:t>Potential competitiveness impacts - e.g., climate policy in B.C.</a:t>
            </a:r>
          </a:p>
          <a:p>
            <a:pPr lvl="1"/>
            <a:r>
              <a:rPr lang="en-US" altLang="zh-CN" sz="2000" dirty="0"/>
              <a:t>J</a:t>
            </a:r>
            <a:r>
              <a:rPr lang="en-US" altLang="zh-CN" sz="2000" dirty="0" smtClean="0"/>
              <a:t>urisdictional overlap &amp; complexity - e.g., Species-at-risk (caribou)</a:t>
            </a:r>
          </a:p>
          <a:p>
            <a:pPr marL="457200" lvl="1" indent="0">
              <a:buNone/>
            </a:pPr>
            <a:endParaRPr lang="en-US" altLang="zh-CN" sz="2000" dirty="0" smtClean="0"/>
          </a:p>
          <a:p>
            <a:pPr lvl="1"/>
            <a:endParaRPr lang="zh-CN" altLang="en-US" sz="2000" dirty="0"/>
          </a:p>
        </p:txBody>
      </p:sp>
    </p:spTree>
    <p:extLst>
      <p:ext uri="{BB962C8B-B14F-4D97-AF65-F5344CB8AC3E}">
        <p14:creationId xmlns:p14="http://schemas.microsoft.com/office/powerpoint/2010/main" xmlns="" val="39403135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CA" altLang="zh-CN" b="1" dirty="0" smtClean="0"/>
              <a:t>Competitive travel distance btw both target markets</a:t>
            </a:r>
            <a:br>
              <a:rPr lang="en-CA" altLang="zh-CN" b="1" dirty="0" smtClean="0"/>
            </a:br>
            <a:endParaRPr lang="en-US" dirty="0"/>
          </a:p>
        </p:txBody>
      </p:sp>
      <p:pic>
        <p:nvPicPr>
          <p:cNvPr id="166914" name="Picture 2"/>
          <p:cNvPicPr>
            <a:picLocks noGrp="1" noChangeAspect="1" noChangeArrowheads="1"/>
          </p:cNvPicPr>
          <p:nvPr>
            <p:ph idx="1"/>
          </p:nvPr>
        </p:nvPicPr>
        <p:blipFill>
          <a:blip r:embed="rId2" cstate="print"/>
          <a:srcRect/>
          <a:stretch>
            <a:fillRect/>
          </a:stretch>
        </p:blipFill>
        <p:spPr bwMode="auto">
          <a:xfrm>
            <a:off x="323528" y="1412776"/>
            <a:ext cx="8606238" cy="4955381"/>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dirty="0" smtClean="0"/>
              <a:t>Industry </a:t>
            </a:r>
            <a:r>
              <a:rPr lang="en-US" altLang="zh-TW" dirty="0" smtClean="0"/>
              <a:t>Analysis: Outlook</a:t>
            </a:r>
            <a:endParaRPr lang="zh-CN" altLang="en-US" dirty="0"/>
          </a:p>
        </p:txBody>
      </p:sp>
      <p:sp>
        <p:nvSpPr>
          <p:cNvPr id="3" name="Content Placeholder 2"/>
          <p:cNvSpPr>
            <a:spLocks noGrp="1"/>
          </p:cNvSpPr>
          <p:nvPr>
            <p:ph idx="1"/>
          </p:nvPr>
        </p:nvSpPr>
        <p:spPr/>
        <p:txBody>
          <a:bodyPr>
            <a:normAutofit fontScale="77500" lnSpcReduction="20000"/>
          </a:bodyPr>
          <a:lstStyle/>
          <a:p>
            <a:r>
              <a:rPr lang="en-CA" altLang="zh-CN" dirty="0" smtClean="0"/>
              <a:t>Economic recovery boosts </a:t>
            </a:r>
            <a:r>
              <a:rPr lang="en-CA" altLang="zh-CN" b="1" dirty="0" smtClean="0"/>
              <a:t>energy demand growth</a:t>
            </a:r>
          </a:p>
          <a:p>
            <a:r>
              <a:rPr lang="en-CA" altLang="zh-CN" dirty="0" smtClean="0"/>
              <a:t>Increasing role for </a:t>
            </a:r>
            <a:r>
              <a:rPr lang="en-CA" altLang="zh-CN" b="1" dirty="0" smtClean="0"/>
              <a:t>renewables</a:t>
            </a:r>
          </a:p>
          <a:p>
            <a:r>
              <a:rPr lang="en-CA" altLang="zh-CN" dirty="0" smtClean="0"/>
              <a:t>Increase number of </a:t>
            </a:r>
            <a:r>
              <a:rPr lang="en-CA" altLang="zh-CN" b="1" dirty="0" smtClean="0"/>
              <a:t>deeper horizontal wells</a:t>
            </a:r>
          </a:p>
          <a:p>
            <a:r>
              <a:rPr lang="en-CA" altLang="zh-CN" dirty="0"/>
              <a:t>C</a:t>
            </a:r>
            <a:r>
              <a:rPr lang="en-CA" altLang="zh-CN" dirty="0" smtClean="0"/>
              <a:t>ontinuing reliance on </a:t>
            </a:r>
            <a:r>
              <a:rPr lang="en-CA" altLang="zh-CN" b="1" dirty="0" smtClean="0"/>
              <a:t>hydrocarbons</a:t>
            </a:r>
          </a:p>
          <a:p>
            <a:r>
              <a:rPr lang="en-CA" altLang="zh-CN" dirty="0"/>
              <a:t>I</a:t>
            </a:r>
            <a:r>
              <a:rPr lang="en-CA" altLang="zh-CN" dirty="0" smtClean="0"/>
              <a:t>ncrease role for </a:t>
            </a:r>
            <a:r>
              <a:rPr lang="en-CA" altLang="zh-CN" b="1" dirty="0" smtClean="0"/>
              <a:t>non-conventional crude oil &amp; natural gas</a:t>
            </a:r>
          </a:p>
          <a:p>
            <a:r>
              <a:rPr lang="en-CA" altLang="zh-CN" dirty="0" smtClean="0"/>
              <a:t>Increase </a:t>
            </a:r>
            <a:r>
              <a:rPr lang="en-CA" altLang="zh-CN" b="1" dirty="0" smtClean="0"/>
              <a:t>global investment interest </a:t>
            </a:r>
            <a:r>
              <a:rPr lang="en-CA" altLang="zh-CN" dirty="0" smtClean="0"/>
              <a:t>: China, Japan, Korea</a:t>
            </a:r>
          </a:p>
          <a:p>
            <a:endParaRPr lang="en-CA" altLang="zh-CN" dirty="0" smtClean="0"/>
          </a:p>
          <a:p>
            <a:r>
              <a:rPr lang="en-CA" altLang="zh-CN" dirty="0" smtClean="0"/>
              <a:t>To sustain growth:</a:t>
            </a:r>
          </a:p>
          <a:p>
            <a:pPr lvl="1"/>
            <a:r>
              <a:rPr lang="en-CA" altLang="zh-CN" dirty="0" smtClean="0"/>
              <a:t>Production Process </a:t>
            </a:r>
            <a:r>
              <a:rPr lang="en-CA" altLang="zh-CN" dirty="0" err="1" smtClean="0"/>
              <a:t>eg</a:t>
            </a:r>
            <a:r>
              <a:rPr lang="en-CA" altLang="zh-CN" dirty="0" smtClean="0"/>
              <a:t>: efficiency and maximized output</a:t>
            </a:r>
          </a:p>
          <a:p>
            <a:pPr lvl="1"/>
            <a:r>
              <a:rPr lang="en-CA" altLang="zh-CN" dirty="0" smtClean="0"/>
              <a:t>Cost competiveness </a:t>
            </a:r>
            <a:r>
              <a:rPr lang="en-CA" altLang="zh-CN" dirty="0" err="1" smtClean="0"/>
              <a:t>eg</a:t>
            </a:r>
            <a:r>
              <a:rPr lang="en-CA" altLang="zh-CN" dirty="0" smtClean="0"/>
              <a:t>: travel distance challenge	</a:t>
            </a:r>
          </a:p>
          <a:p>
            <a:pPr lvl="1"/>
            <a:r>
              <a:rPr lang="en-CA" altLang="zh-CN" dirty="0" smtClean="0"/>
              <a:t>Environmental performance </a:t>
            </a:r>
            <a:r>
              <a:rPr lang="en-CA" altLang="zh-CN" dirty="0" err="1" smtClean="0"/>
              <a:t>eg</a:t>
            </a:r>
            <a:r>
              <a:rPr lang="en-CA" altLang="zh-CN" dirty="0" smtClean="0"/>
              <a:t>: water, air, surrounding</a:t>
            </a:r>
          </a:p>
          <a:p>
            <a:pPr lvl="1"/>
            <a:r>
              <a:rPr lang="en-CA" altLang="zh-CN" dirty="0" smtClean="0"/>
              <a:t>Technology advancement </a:t>
            </a:r>
          </a:p>
          <a:p>
            <a:endParaRPr lang="zh-CN" altLang="en-US" dirty="0"/>
          </a:p>
        </p:txBody>
      </p:sp>
    </p:spTree>
    <p:extLst>
      <p:ext uri="{BB962C8B-B14F-4D97-AF65-F5344CB8AC3E}">
        <p14:creationId xmlns:p14="http://schemas.microsoft.com/office/powerpoint/2010/main" xmlns="" val="26892517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5815"/>
            <a:ext cx="8229600" cy="1143000"/>
          </a:xfrm>
        </p:spPr>
        <p:txBody>
          <a:bodyPr>
            <a:normAutofit fontScale="90000"/>
          </a:bodyPr>
          <a:lstStyle/>
          <a:p>
            <a:r>
              <a:rPr lang="en-US" altLang="zh-CN" dirty="0" smtClean="0"/>
              <a:t>Trend: Canada’s crude oil and gas price</a:t>
            </a:r>
            <a:endParaRPr lang="zh-CN" altLang="en-US" dirty="0"/>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1520" y="1340768"/>
            <a:ext cx="8689074" cy="47525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998107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TW" dirty="0" smtClean="0"/>
              <a:t>Trend: Total Return Performance of</a:t>
            </a:r>
            <a:r>
              <a:rPr lang="zh-TW" altLang="en-US" dirty="0" smtClean="0"/>
              <a:t> </a:t>
            </a:r>
            <a:r>
              <a:rPr lang="en-US" altLang="zh-TW" dirty="0" smtClean="0"/>
              <a:t>Canadian Energy Sector</a:t>
            </a:r>
            <a:endParaRPr lang="zh-CN" altLang="en-US" dirty="0"/>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5536" y="1484784"/>
            <a:ext cx="8500576" cy="49859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9131327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143000"/>
          </a:xfrm>
        </p:spPr>
        <p:txBody>
          <a:bodyPr>
            <a:normAutofit fontScale="90000"/>
          </a:bodyPr>
          <a:lstStyle/>
          <a:p>
            <a:r>
              <a:rPr lang="en-US" altLang="zh-TW" sz="3500" b="1" dirty="0" smtClean="0"/>
              <a:t>Top players by market capitalization</a:t>
            </a:r>
            <a:endParaRPr lang="zh-CN" altLang="en-US" sz="3500" b="1" dirty="0"/>
          </a:p>
        </p:txBody>
      </p:sp>
      <p:graphicFrame>
        <p:nvGraphicFramePr>
          <p:cNvPr id="3" name="Table 2"/>
          <p:cNvGraphicFramePr>
            <a:graphicFrameLocks noGrp="1"/>
          </p:cNvGraphicFramePr>
          <p:nvPr>
            <p:extLst>
              <p:ext uri="{D42A27DB-BD31-4B8C-83A1-F6EECF244321}">
                <p14:modId xmlns:p14="http://schemas.microsoft.com/office/powerpoint/2010/main" xmlns="" val="568393408"/>
              </p:ext>
            </p:extLst>
          </p:nvPr>
        </p:nvGraphicFramePr>
        <p:xfrm>
          <a:off x="827584" y="1484784"/>
          <a:ext cx="7560835" cy="4605999"/>
        </p:xfrm>
        <a:graphic>
          <a:graphicData uri="http://schemas.openxmlformats.org/drawingml/2006/table">
            <a:tbl>
              <a:tblPr/>
              <a:tblGrid>
                <a:gridCol w="1759845"/>
                <a:gridCol w="760434"/>
                <a:gridCol w="1260139"/>
                <a:gridCol w="1260139"/>
                <a:gridCol w="1260139"/>
                <a:gridCol w="1260139"/>
              </a:tblGrid>
              <a:tr h="419071">
                <a:tc>
                  <a:txBody>
                    <a:bodyPr/>
                    <a:lstStyle/>
                    <a:p>
                      <a:r>
                        <a:rPr lang="en-CA" sz="1500" b="1" dirty="0"/>
                        <a:t>Stock </a:t>
                      </a:r>
                    </a:p>
                  </a:txBody>
                  <a:tcPr marL="41907" marR="41907" marT="20954" marB="20954" anchor="ctr">
                    <a:lnL>
                      <a:noFill/>
                    </a:lnL>
                    <a:lnR>
                      <a:noFill/>
                    </a:lnR>
                    <a:lnT>
                      <a:noFill/>
                    </a:lnT>
                    <a:lnB>
                      <a:noFill/>
                    </a:lnB>
                  </a:tcPr>
                </a:tc>
                <a:tc>
                  <a:txBody>
                    <a:bodyPr/>
                    <a:lstStyle/>
                    <a:p>
                      <a:r>
                        <a:rPr lang="en-CA" sz="1500" b="1" dirty="0"/>
                        <a:t>Latest Price </a:t>
                      </a:r>
                    </a:p>
                  </a:txBody>
                  <a:tcPr marL="41907" marR="41907" marT="20954" marB="20954" anchor="ctr">
                    <a:lnL>
                      <a:noFill/>
                    </a:lnL>
                    <a:lnR>
                      <a:noFill/>
                    </a:lnR>
                    <a:lnT>
                      <a:noFill/>
                    </a:lnT>
                    <a:lnB>
                      <a:noFill/>
                    </a:lnB>
                  </a:tcPr>
                </a:tc>
                <a:tc>
                  <a:txBody>
                    <a:bodyPr/>
                    <a:lstStyle/>
                    <a:p>
                      <a:r>
                        <a:rPr lang="en-CA" sz="1500" b="1" dirty="0"/>
                        <a:t>5-day % </a:t>
                      </a:r>
                      <a:r>
                        <a:rPr lang="en-CA" sz="1500" b="1" dirty="0" err="1"/>
                        <a:t>Chg</a:t>
                      </a:r>
                      <a:r>
                        <a:rPr lang="en-CA" sz="1500" b="1" dirty="0"/>
                        <a:t> </a:t>
                      </a:r>
                    </a:p>
                  </a:txBody>
                  <a:tcPr marL="41907" marR="41907" marT="20954" marB="20954" anchor="ctr">
                    <a:lnL>
                      <a:noFill/>
                    </a:lnL>
                    <a:lnR>
                      <a:noFill/>
                    </a:lnR>
                    <a:lnT>
                      <a:noFill/>
                    </a:lnT>
                    <a:lnB>
                      <a:noFill/>
                    </a:lnB>
                  </a:tcPr>
                </a:tc>
                <a:tc>
                  <a:txBody>
                    <a:bodyPr/>
                    <a:lstStyle/>
                    <a:p>
                      <a:r>
                        <a:rPr lang="en-CA" sz="1500" b="1" dirty="0"/>
                        <a:t>1-year % </a:t>
                      </a:r>
                      <a:r>
                        <a:rPr lang="en-CA" sz="1500" b="1" dirty="0" err="1"/>
                        <a:t>Chg</a:t>
                      </a:r>
                      <a:r>
                        <a:rPr lang="en-CA" sz="1500" b="1" dirty="0"/>
                        <a:t> </a:t>
                      </a:r>
                    </a:p>
                  </a:txBody>
                  <a:tcPr marL="41907" marR="41907" marT="20954" marB="20954" anchor="ctr">
                    <a:lnL>
                      <a:noFill/>
                    </a:lnL>
                    <a:lnR>
                      <a:noFill/>
                    </a:lnR>
                    <a:lnT>
                      <a:noFill/>
                    </a:lnT>
                    <a:lnB>
                      <a:noFill/>
                    </a:lnB>
                  </a:tcPr>
                </a:tc>
                <a:tc>
                  <a:txBody>
                    <a:bodyPr/>
                    <a:lstStyle/>
                    <a:p>
                      <a:r>
                        <a:rPr lang="en-CA" sz="1500" b="1" dirty="0"/>
                        <a:t>Market Cap </a:t>
                      </a:r>
                    </a:p>
                  </a:txBody>
                  <a:tcPr marL="41907" marR="41907" marT="20954" marB="20954" anchor="ctr">
                    <a:lnL>
                      <a:noFill/>
                    </a:lnL>
                    <a:lnR>
                      <a:noFill/>
                    </a:lnR>
                    <a:lnT>
                      <a:noFill/>
                    </a:lnT>
                    <a:lnB>
                      <a:noFill/>
                    </a:lnB>
                  </a:tcPr>
                </a:tc>
                <a:tc>
                  <a:txBody>
                    <a:bodyPr/>
                    <a:lstStyle/>
                    <a:p>
                      <a:r>
                        <a:rPr lang="en-CA" sz="1500" b="1" dirty="0"/>
                        <a:t>Yield </a:t>
                      </a:r>
                    </a:p>
                  </a:txBody>
                  <a:tcPr marL="41907" marR="41907" marT="20954" marB="20954" anchor="ctr">
                    <a:lnL>
                      <a:noFill/>
                    </a:lnL>
                    <a:lnR>
                      <a:noFill/>
                    </a:lnR>
                    <a:lnT>
                      <a:noFill/>
                    </a:lnT>
                    <a:lnB>
                      <a:noFill/>
                    </a:lnB>
                  </a:tcPr>
                </a:tc>
              </a:tr>
              <a:tr h="293349">
                <a:tc>
                  <a:txBody>
                    <a:bodyPr/>
                    <a:lstStyle/>
                    <a:p>
                      <a:r>
                        <a:rPr lang="en-CA" sz="1500">
                          <a:hlinkClick r:id="rId3"/>
                        </a:rPr>
                        <a:t>Ecopetrol S.A.</a:t>
                      </a:r>
                      <a:endParaRPr lang="en-CA" sz="1500"/>
                    </a:p>
                  </a:txBody>
                  <a:tcPr marL="41907" marR="41907" marT="20954" marB="20954" anchor="ctr">
                    <a:lnL>
                      <a:noFill/>
                    </a:lnL>
                    <a:lnR>
                      <a:noFill/>
                    </a:lnR>
                    <a:lnT>
                      <a:noFill/>
                    </a:lnT>
                    <a:lnB>
                      <a:noFill/>
                    </a:lnB>
                  </a:tcPr>
                </a:tc>
                <a:tc>
                  <a:txBody>
                    <a:bodyPr/>
                    <a:lstStyle/>
                    <a:p>
                      <a:r>
                        <a:rPr lang="en-US" altLang="zh-CN" sz="1500"/>
                        <a:t>39.16</a:t>
                      </a:r>
                    </a:p>
                  </a:txBody>
                  <a:tcPr marL="41907" marR="41907" marT="20954" marB="20954" anchor="ctr">
                    <a:lnL>
                      <a:noFill/>
                    </a:lnL>
                    <a:lnR>
                      <a:noFill/>
                    </a:lnR>
                    <a:lnT>
                      <a:noFill/>
                    </a:lnT>
                    <a:lnB>
                      <a:noFill/>
                    </a:lnB>
                  </a:tcPr>
                </a:tc>
                <a:tc>
                  <a:txBody>
                    <a:bodyPr/>
                    <a:lstStyle/>
                    <a:p>
                      <a:r>
                        <a:rPr lang="en-US" altLang="zh-CN" sz="1500"/>
                        <a:t>-3.05</a:t>
                      </a:r>
                    </a:p>
                  </a:txBody>
                  <a:tcPr marL="41907" marR="41907" marT="20954" marB="20954" anchor="ctr">
                    <a:lnL>
                      <a:noFill/>
                    </a:lnL>
                    <a:lnR>
                      <a:noFill/>
                    </a:lnR>
                    <a:lnT>
                      <a:noFill/>
                    </a:lnT>
                    <a:lnB>
                      <a:noFill/>
                    </a:lnB>
                  </a:tcPr>
                </a:tc>
                <a:tc>
                  <a:txBody>
                    <a:bodyPr/>
                    <a:lstStyle/>
                    <a:p>
                      <a:r>
                        <a:rPr lang="en-US" altLang="zh-CN" sz="1500" dirty="0"/>
                        <a:t>--</a:t>
                      </a:r>
                    </a:p>
                  </a:txBody>
                  <a:tcPr marL="41907" marR="41907" marT="20954" marB="20954" anchor="ctr">
                    <a:lnL>
                      <a:noFill/>
                    </a:lnL>
                    <a:lnR>
                      <a:noFill/>
                    </a:lnR>
                    <a:lnT>
                      <a:noFill/>
                    </a:lnT>
                    <a:lnB>
                      <a:noFill/>
                    </a:lnB>
                  </a:tcPr>
                </a:tc>
                <a:tc>
                  <a:txBody>
                    <a:bodyPr/>
                    <a:lstStyle/>
                    <a:p>
                      <a:r>
                        <a:rPr lang="en-US" altLang="zh-CN" sz="1500" dirty="0"/>
                        <a:t>79,245.35</a:t>
                      </a:r>
                    </a:p>
                  </a:txBody>
                  <a:tcPr marL="41907" marR="41907" marT="20954" marB="20954" anchor="ctr">
                    <a:lnL>
                      <a:noFill/>
                    </a:lnL>
                    <a:lnR>
                      <a:noFill/>
                    </a:lnR>
                    <a:lnT>
                      <a:noFill/>
                    </a:lnT>
                    <a:lnB>
                      <a:noFill/>
                    </a:lnB>
                  </a:tcPr>
                </a:tc>
                <a:tc>
                  <a:txBody>
                    <a:bodyPr/>
                    <a:lstStyle/>
                    <a:p>
                      <a:r>
                        <a:rPr lang="en-US" altLang="zh-CN" sz="1500"/>
                        <a:t>--</a:t>
                      </a:r>
                    </a:p>
                  </a:txBody>
                  <a:tcPr marL="41907" marR="41907" marT="20954" marB="20954" anchor="ctr">
                    <a:lnL>
                      <a:noFill/>
                    </a:lnL>
                    <a:lnR>
                      <a:noFill/>
                    </a:lnR>
                    <a:lnT>
                      <a:noFill/>
                    </a:lnT>
                    <a:lnB>
                      <a:noFill/>
                    </a:lnB>
                  </a:tcPr>
                </a:tc>
              </a:tr>
              <a:tr h="293349">
                <a:tc>
                  <a:txBody>
                    <a:bodyPr/>
                    <a:lstStyle/>
                    <a:p>
                      <a:r>
                        <a:rPr lang="en-CA" sz="1500" dirty="0">
                          <a:hlinkClick r:id="rId4"/>
                        </a:rPr>
                        <a:t>Suncor Energy</a:t>
                      </a:r>
                      <a:endParaRPr lang="en-CA" sz="1500" dirty="0"/>
                    </a:p>
                  </a:txBody>
                  <a:tcPr marL="41907" marR="41907" marT="20954" marB="20954" anchor="ctr">
                    <a:lnL>
                      <a:noFill/>
                    </a:lnL>
                    <a:lnR>
                      <a:noFill/>
                    </a:lnR>
                    <a:lnT>
                      <a:noFill/>
                    </a:lnT>
                    <a:lnB>
                      <a:noFill/>
                    </a:lnB>
                    <a:solidFill>
                      <a:srgbClr val="92D050"/>
                    </a:solidFill>
                  </a:tcPr>
                </a:tc>
                <a:tc>
                  <a:txBody>
                    <a:bodyPr/>
                    <a:lstStyle/>
                    <a:p>
                      <a:r>
                        <a:rPr lang="en-US" altLang="zh-CN" sz="1500" dirty="0"/>
                        <a:t>44.12</a:t>
                      </a:r>
                    </a:p>
                  </a:txBody>
                  <a:tcPr marL="41907" marR="41907" marT="20954" marB="20954" anchor="ctr">
                    <a:lnL>
                      <a:noFill/>
                    </a:lnL>
                    <a:lnR>
                      <a:noFill/>
                    </a:lnR>
                    <a:lnT>
                      <a:noFill/>
                    </a:lnT>
                    <a:lnB>
                      <a:noFill/>
                    </a:lnB>
                    <a:solidFill>
                      <a:srgbClr val="92D050"/>
                    </a:solidFill>
                  </a:tcPr>
                </a:tc>
                <a:tc>
                  <a:txBody>
                    <a:bodyPr/>
                    <a:lstStyle/>
                    <a:p>
                      <a:r>
                        <a:rPr lang="en-US" altLang="zh-CN" sz="1500" dirty="0"/>
                        <a:t>2.39</a:t>
                      </a:r>
                    </a:p>
                  </a:txBody>
                  <a:tcPr marL="41907" marR="41907" marT="20954" marB="20954" anchor="ctr">
                    <a:lnL>
                      <a:noFill/>
                    </a:lnL>
                    <a:lnR>
                      <a:noFill/>
                    </a:lnR>
                    <a:lnT>
                      <a:noFill/>
                    </a:lnT>
                    <a:lnB>
                      <a:noFill/>
                    </a:lnB>
                    <a:solidFill>
                      <a:srgbClr val="92D050"/>
                    </a:solidFill>
                  </a:tcPr>
                </a:tc>
                <a:tc>
                  <a:txBody>
                    <a:bodyPr/>
                    <a:lstStyle/>
                    <a:p>
                      <a:r>
                        <a:rPr lang="en-US" altLang="zh-CN" sz="1500" dirty="0"/>
                        <a:t>42.88</a:t>
                      </a:r>
                    </a:p>
                  </a:txBody>
                  <a:tcPr marL="41907" marR="41907" marT="20954" marB="20954" anchor="ctr">
                    <a:lnL>
                      <a:noFill/>
                    </a:lnL>
                    <a:lnR>
                      <a:noFill/>
                    </a:lnR>
                    <a:lnT>
                      <a:noFill/>
                    </a:lnT>
                    <a:lnB>
                      <a:noFill/>
                    </a:lnB>
                    <a:solidFill>
                      <a:srgbClr val="92D050"/>
                    </a:solidFill>
                  </a:tcPr>
                </a:tc>
                <a:tc>
                  <a:txBody>
                    <a:bodyPr/>
                    <a:lstStyle/>
                    <a:p>
                      <a:r>
                        <a:rPr lang="en-US" altLang="zh-CN" sz="1500" dirty="0"/>
                        <a:t>69,069.37</a:t>
                      </a:r>
                    </a:p>
                  </a:txBody>
                  <a:tcPr marL="41907" marR="41907" marT="20954" marB="20954" anchor="ctr">
                    <a:lnL>
                      <a:noFill/>
                    </a:lnL>
                    <a:lnR>
                      <a:noFill/>
                    </a:lnR>
                    <a:lnT>
                      <a:noFill/>
                    </a:lnT>
                    <a:lnB>
                      <a:noFill/>
                    </a:lnB>
                    <a:solidFill>
                      <a:srgbClr val="92D050"/>
                    </a:solidFill>
                  </a:tcPr>
                </a:tc>
                <a:tc>
                  <a:txBody>
                    <a:bodyPr/>
                    <a:lstStyle/>
                    <a:p>
                      <a:r>
                        <a:rPr lang="en-US" altLang="zh-CN" sz="1500" dirty="0"/>
                        <a:t>0.90</a:t>
                      </a:r>
                    </a:p>
                  </a:txBody>
                  <a:tcPr marL="41907" marR="41907" marT="20954" marB="20954" anchor="ctr">
                    <a:lnL>
                      <a:noFill/>
                    </a:lnL>
                    <a:lnR>
                      <a:noFill/>
                    </a:lnR>
                    <a:lnT>
                      <a:noFill/>
                    </a:lnT>
                    <a:lnB>
                      <a:noFill/>
                    </a:lnB>
                    <a:solidFill>
                      <a:srgbClr val="92D050"/>
                    </a:solidFill>
                  </a:tcPr>
                </a:tc>
              </a:tr>
              <a:tr h="670513">
                <a:tc>
                  <a:txBody>
                    <a:bodyPr/>
                    <a:lstStyle/>
                    <a:p>
                      <a:r>
                        <a:rPr lang="en-CA" sz="1500">
                          <a:hlinkClick r:id="rId5"/>
                        </a:rPr>
                        <a:t>Canadian Natural Resources</a:t>
                      </a:r>
                      <a:endParaRPr lang="en-CA" sz="1500"/>
                    </a:p>
                  </a:txBody>
                  <a:tcPr marL="41907" marR="41907" marT="20954" marB="20954" anchor="ctr">
                    <a:lnL>
                      <a:noFill/>
                    </a:lnL>
                    <a:lnR>
                      <a:noFill/>
                    </a:lnR>
                    <a:lnT>
                      <a:noFill/>
                    </a:lnT>
                    <a:lnB>
                      <a:noFill/>
                    </a:lnB>
                  </a:tcPr>
                </a:tc>
                <a:tc>
                  <a:txBody>
                    <a:bodyPr/>
                    <a:lstStyle/>
                    <a:p>
                      <a:r>
                        <a:rPr lang="en-US" altLang="zh-CN" sz="1500" dirty="0"/>
                        <a:t>47.78</a:t>
                      </a:r>
                    </a:p>
                  </a:txBody>
                  <a:tcPr marL="41907" marR="41907" marT="20954" marB="20954" anchor="ctr">
                    <a:lnL>
                      <a:noFill/>
                    </a:lnL>
                    <a:lnR>
                      <a:noFill/>
                    </a:lnR>
                    <a:lnT>
                      <a:noFill/>
                    </a:lnT>
                    <a:lnB>
                      <a:noFill/>
                    </a:lnB>
                  </a:tcPr>
                </a:tc>
                <a:tc>
                  <a:txBody>
                    <a:bodyPr/>
                    <a:lstStyle/>
                    <a:p>
                      <a:r>
                        <a:rPr lang="en-US" altLang="zh-CN" sz="1500" dirty="0"/>
                        <a:t>-0.06</a:t>
                      </a:r>
                    </a:p>
                  </a:txBody>
                  <a:tcPr marL="41907" marR="41907" marT="20954" marB="20954" anchor="ctr">
                    <a:lnL>
                      <a:noFill/>
                    </a:lnL>
                    <a:lnR>
                      <a:noFill/>
                    </a:lnR>
                    <a:lnT>
                      <a:noFill/>
                    </a:lnT>
                    <a:lnB>
                      <a:noFill/>
                    </a:lnB>
                  </a:tcPr>
                </a:tc>
                <a:tc>
                  <a:txBody>
                    <a:bodyPr/>
                    <a:lstStyle/>
                    <a:p>
                      <a:r>
                        <a:rPr lang="en-US" altLang="zh-CN" sz="1500"/>
                        <a:t>33.02</a:t>
                      </a:r>
                    </a:p>
                  </a:txBody>
                  <a:tcPr marL="41907" marR="41907" marT="20954" marB="20954" anchor="ctr">
                    <a:lnL>
                      <a:noFill/>
                    </a:lnL>
                    <a:lnR>
                      <a:noFill/>
                    </a:lnR>
                    <a:lnT>
                      <a:noFill/>
                    </a:lnT>
                    <a:lnB>
                      <a:noFill/>
                    </a:lnB>
                  </a:tcPr>
                </a:tc>
                <a:tc>
                  <a:txBody>
                    <a:bodyPr/>
                    <a:lstStyle/>
                    <a:p>
                      <a:r>
                        <a:rPr lang="en-US" altLang="zh-CN" sz="1500"/>
                        <a:t>51,967.96</a:t>
                      </a:r>
                    </a:p>
                  </a:txBody>
                  <a:tcPr marL="41907" marR="41907" marT="20954" marB="20954" anchor="ctr">
                    <a:lnL>
                      <a:noFill/>
                    </a:lnL>
                    <a:lnR>
                      <a:noFill/>
                    </a:lnR>
                    <a:lnT>
                      <a:noFill/>
                    </a:lnT>
                    <a:lnB>
                      <a:noFill/>
                    </a:lnB>
                  </a:tcPr>
                </a:tc>
                <a:tc>
                  <a:txBody>
                    <a:bodyPr/>
                    <a:lstStyle/>
                    <a:p>
                      <a:r>
                        <a:rPr lang="en-US" altLang="zh-CN" sz="1500"/>
                        <a:t>0.80</a:t>
                      </a:r>
                    </a:p>
                  </a:txBody>
                  <a:tcPr marL="41907" marR="41907" marT="20954" marB="20954" anchor="ctr">
                    <a:lnL>
                      <a:noFill/>
                    </a:lnL>
                    <a:lnR>
                      <a:noFill/>
                    </a:lnR>
                    <a:lnT>
                      <a:noFill/>
                    </a:lnT>
                    <a:lnB>
                      <a:noFill/>
                    </a:lnB>
                  </a:tcPr>
                </a:tc>
              </a:tr>
              <a:tr h="293349">
                <a:tc>
                  <a:txBody>
                    <a:bodyPr/>
                    <a:lstStyle/>
                    <a:p>
                      <a:r>
                        <a:rPr lang="en-CA" sz="1500">
                          <a:hlinkClick r:id="rId6"/>
                        </a:rPr>
                        <a:t>Imperial Oil</a:t>
                      </a:r>
                      <a:endParaRPr lang="en-CA" sz="1500"/>
                    </a:p>
                  </a:txBody>
                  <a:tcPr marL="41907" marR="41907" marT="20954" marB="20954" anchor="ctr">
                    <a:lnL>
                      <a:noFill/>
                    </a:lnL>
                    <a:lnR>
                      <a:noFill/>
                    </a:lnR>
                    <a:lnT>
                      <a:noFill/>
                    </a:lnT>
                    <a:lnB>
                      <a:noFill/>
                    </a:lnB>
                  </a:tcPr>
                </a:tc>
                <a:tc>
                  <a:txBody>
                    <a:bodyPr/>
                    <a:lstStyle/>
                    <a:p>
                      <a:r>
                        <a:rPr lang="en-US" altLang="zh-CN" sz="1500"/>
                        <a:t>50.15</a:t>
                      </a:r>
                    </a:p>
                  </a:txBody>
                  <a:tcPr marL="41907" marR="41907" marT="20954" marB="20954" anchor="ctr">
                    <a:lnL>
                      <a:noFill/>
                    </a:lnL>
                    <a:lnR>
                      <a:noFill/>
                    </a:lnR>
                    <a:lnT>
                      <a:noFill/>
                    </a:lnT>
                    <a:lnB>
                      <a:noFill/>
                    </a:lnB>
                  </a:tcPr>
                </a:tc>
                <a:tc>
                  <a:txBody>
                    <a:bodyPr/>
                    <a:lstStyle/>
                    <a:p>
                      <a:r>
                        <a:rPr lang="en-US" altLang="zh-CN" sz="1500"/>
                        <a:t>0.14</a:t>
                      </a:r>
                    </a:p>
                  </a:txBody>
                  <a:tcPr marL="41907" marR="41907" marT="20954" marB="20954" anchor="ctr">
                    <a:lnL>
                      <a:noFill/>
                    </a:lnL>
                    <a:lnR>
                      <a:noFill/>
                    </a:lnR>
                    <a:lnT>
                      <a:noFill/>
                    </a:lnT>
                    <a:lnB>
                      <a:noFill/>
                    </a:lnB>
                  </a:tcPr>
                </a:tc>
                <a:tc>
                  <a:txBody>
                    <a:bodyPr/>
                    <a:lstStyle/>
                    <a:p>
                      <a:r>
                        <a:rPr lang="en-US" altLang="zh-CN" sz="1500"/>
                        <a:t>30.02</a:t>
                      </a:r>
                    </a:p>
                  </a:txBody>
                  <a:tcPr marL="41907" marR="41907" marT="20954" marB="20954" anchor="ctr">
                    <a:lnL>
                      <a:noFill/>
                    </a:lnL>
                    <a:lnR>
                      <a:noFill/>
                    </a:lnR>
                    <a:lnT>
                      <a:noFill/>
                    </a:lnT>
                    <a:lnB>
                      <a:noFill/>
                    </a:lnB>
                  </a:tcPr>
                </a:tc>
                <a:tc>
                  <a:txBody>
                    <a:bodyPr/>
                    <a:lstStyle/>
                    <a:p>
                      <a:r>
                        <a:rPr lang="en-US" altLang="zh-CN" sz="1500"/>
                        <a:t>42,507.09</a:t>
                      </a:r>
                    </a:p>
                  </a:txBody>
                  <a:tcPr marL="41907" marR="41907" marT="20954" marB="20954" anchor="ctr">
                    <a:lnL>
                      <a:noFill/>
                    </a:lnL>
                    <a:lnR>
                      <a:noFill/>
                    </a:lnR>
                    <a:lnT>
                      <a:noFill/>
                    </a:lnT>
                    <a:lnB>
                      <a:noFill/>
                    </a:lnB>
                  </a:tcPr>
                </a:tc>
                <a:tc>
                  <a:txBody>
                    <a:bodyPr/>
                    <a:lstStyle/>
                    <a:p>
                      <a:r>
                        <a:rPr lang="en-US" altLang="zh-CN" sz="1500"/>
                        <a:t>0.90</a:t>
                      </a:r>
                    </a:p>
                  </a:txBody>
                  <a:tcPr marL="41907" marR="41907" marT="20954" marB="20954" anchor="ctr">
                    <a:lnL>
                      <a:noFill/>
                    </a:lnL>
                    <a:lnR>
                      <a:noFill/>
                    </a:lnR>
                    <a:lnT>
                      <a:noFill/>
                    </a:lnT>
                    <a:lnB>
                      <a:noFill/>
                    </a:lnB>
                  </a:tcPr>
                </a:tc>
              </a:tr>
              <a:tr h="419071">
                <a:tc>
                  <a:txBody>
                    <a:bodyPr/>
                    <a:lstStyle/>
                    <a:p>
                      <a:r>
                        <a:rPr lang="en-CA" sz="1500">
                          <a:hlinkClick r:id="rId7"/>
                        </a:rPr>
                        <a:t>Cenovus Energy</a:t>
                      </a:r>
                      <a:endParaRPr lang="en-CA" sz="1500"/>
                    </a:p>
                  </a:txBody>
                  <a:tcPr marL="41907" marR="41907" marT="20954" marB="20954" anchor="ctr">
                    <a:lnL>
                      <a:noFill/>
                    </a:lnL>
                    <a:lnR>
                      <a:noFill/>
                    </a:lnR>
                    <a:lnT>
                      <a:noFill/>
                    </a:lnT>
                    <a:lnB>
                      <a:noFill/>
                    </a:lnB>
                  </a:tcPr>
                </a:tc>
                <a:tc>
                  <a:txBody>
                    <a:bodyPr/>
                    <a:lstStyle/>
                    <a:p>
                      <a:r>
                        <a:rPr lang="en-US" altLang="zh-CN" sz="1500"/>
                        <a:t>37.69</a:t>
                      </a:r>
                    </a:p>
                  </a:txBody>
                  <a:tcPr marL="41907" marR="41907" marT="20954" marB="20954" anchor="ctr">
                    <a:lnL>
                      <a:noFill/>
                    </a:lnL>
                    <a:lnR>
                      <a:noFill/>
                    </a:lnR>
                    <a:lnT>
                      <a:noFill/>
                    </a:lnT>
                    <a:lnB>
                      <a:noFill/>
                    </a:lnB>
                  </a:tcPr>
                </a:tc>
                <a:tc>
                  <a:txBody>
                    <a:bodyPr/>
                    <a:lstStyle/>
                    <a:p>
                      <a:r>
                        <a:rPr lang="en-US" altLang="zh-CN" sz="1500"/>
                        <a:t>4.09</a:t>
                      </a:r>
                    </a:p>
                  </a:txBody>
                  <a:tcPr marL="41907" marR="41907" marT="20954" marB="20954" anchor="ctr">
                    <a:lnL>
                      <a:noFill/>
                    </a:lnL>
                    <a:lnR>
                      <a:noFill/>
                    </a:lnR>
                    <a:lnT>
                      <a:noFill/>
                    </a:lnT>
                    <a:lnB>
                      <a:noFill/>
                    </a:lnB>
                  </a:tcPr>
                </a:tc>
                <a:tc>
                  <a:txBody>
                    <a:bodyPr/>
                    <a:lstStyle/>
                    <a:p>
                      <a:r>
                        <a:rPr lang="en-US" altLang="zh-CN" sz="1500"/>
                        <a:t>49.68</a:t>
                      </a:r>
                    </a:p>
                  </a:txBody>
                  <a:tcPr marL="41907" marR="41907" marT="20954" marB="20954" anchor="ctr">
                    <a:lnL>
                      <a:noFill/>
                    </a:lnL>
                    <a:lnR>
                      <a:noFill/>
                    </a:lnR>
                    <a:lnT>
                      <a:noFill/>
                    </a:lnT>
                    <a:lnB>
                      <a:noFill/>
                    </a:lnB>
                  </a:tcPr>
                </a:tc>
                <a:tc>
                  <a:txBody>
                    <a:bodyPr/>
                    <a:lstStyle/>
                    <a:p>
                      <a:r>
                        <a:rPr lang="en-US" altLang="zh-CN" sz="1500"/>
                        <a:t>28,368.32</a:t>
                      </a:r>
                    </a:p>
                  </a:txBody>
                  <a:tcPr marL="41907" marR="41907" marT="20954" marB="20954" anchor="ctr">
                    <a:lnL>
                      <a:noFill/>
                    </a:lnL>
                    <a:lnR>
                      <a:noFill/>
                    </a:lnR>
                    <a:lnT>
                      <a:noFill/>
                    </a:lnT>
                    <a:lnB>
                      <a:noFill/>
                    </a:lnB>
                  </a:tcPr>
                </a:tc>
                <a:tc>
                  <a:txBody>
                    <a:bodyPr/>
                    <a:lstStyle/>
                    <a:p>
                      <a:r>
                        <a:rPr lang="en-US" altLang="zh-CN" sz="1500"/>
                        <a:t>2.10</a:t>
                      </a:r>
                    </a:p>
                  </a:txBody>
                  <a:tcPr marL="41907" marR="41907" marT="20954" marB="20954" anchor="ctr">
                    <a:lnL>
                      <a:noFill/>
                    </a:lnL>
                    <a:lnR>
                      <a:noFill/>
                    </a:lnR>
                    <a:lnT>
                      <a:noFill/>
                    </a:lnT>
                    <a:lnB>
                      <a:noFill/>
                    </a:lnB>
                  </a:tcPr>
                </a:tc>
              </a:tr>
              <a:tr h="419071">
                <a:tc>
                  <a:txBody>
                    <a:bodyPr/>
                    <a:lstStyle/>
                    <a:p>
                      <a:r>
                        <a:rPr lang="en-CA" sz="1500" dirty="0">
                          <a:hlinkClick r:id="rId8"/>
                        </a:rPr>
                        <a:t>TransCanada Corp.</a:t>
                      </a:r>
                      <a:endParaRPr lang="en-CA" sz="1500" dirty="0"/>
                    </a:p>
                  </a:txBody>
                  <a:tcPr marL="41907" marR="41907" marT="20954" marB="20954" anchor="ctr">
                    <a:lnL>
                      <a:noFill/>
                    </a:lnL>
                    <a:lnR>
                      <a:noFill/>
                    </a:lnR>
                    <a:lnT>
                      <a:noFill/>
                    </a:lnT>
                    <a:lnB>
                      <a:noFill/>
                    </a:lnB>
                  </a:tcPr>
                </a:tc>
                <a:tc>
                  <a:txBody>
                    <a:bodyPr/>
                    <a:lstStyle/>
                    <a:p>
                      <a:r>
                        <a:rPr lang="en-US" altLang="zh-CN" sz="1500"/>
                        <a:t>39.20</a:t>
                      </a:r>
                    </a:p>
                  </a:txBody>
                  <a:tcPr marL="41907" marR="41907" marT="20954" marB="20954" anchor="ctr">
                    <a:lnL>
                      <a:noFill/>
                    </a:lnL>
                    <a:lnR>
                      <a:noFill/>
                    </a:lnR>
                    <a:lnT>
                      <a:noFill/>
                    </a:lnT>
                    <a:lnB>
                      <a:noFill/>
                    </a:lnB>
                  </a:tcPr>
                </a:tc>
                <a:tc>
                  <a:txBody>
                    <a:bodyPr/>
                    <a:lstStyle/>
                    <a:p>
                      <a:r>
                        <a:rPr lang="en-US" altLang="zh-CN" sz="1500"/>
                        <a:t>1.42</a:t>
                      </a:r>
                    </a:p>
                  </a:txBody>
                  <a:tcPr marL="41907" marR="41907" marT="20954" marB="20954" anchor="ctr">
                    <a:lnL>
                      <a:noFill/>
                    </a:lnL>
                    <a:lnR>
                      <a:noFill/>
                    </a:lnR>
                    <a:lnT>
                      <a:noFill/>
                    </a:lnT>
                    <a:lnB>
                      <a:noFill/>
                    </a:lnB>
                  </a:tcPr>
                </a:tc>
                <a:tc>
                  <a:txBody>
                    <a:bodyPr/>
                    <a:lstStyle/>
                    <a:p>
                      <a:r>
                        <a:rPr lang="en-US" altLang="zh-CN" sz="1500"/>
                        <a:t>3.65</a:t>
                      </a:r>
                    </a:p>
                  </a:txBody>
                  <a:tcPr marL="41907" marR="41907" marT="20954" marB="20954" anchor="ctr">
                    <a:lnL>
                      <a:noFill/>
                    </a:lnL>
                    <a:lnR>
                      <a:noFill/>
                    </a:lnR>
                    <a:lnT>
                      <a:noFill/>
                    </a:lnT>
                    <a:lnB>
                      <a:noFill/>
                    </a:lnB>
                  </a:tcPr>
                </a:tc>
                <a:tc>
                  <a:txBody>
                    <a:bodyPr/>
                    <a:lstStyle/>
                    <a:p>
                      <a:r>
                        <a:rPr lang="en-US" altLang="zh-CN" sz="1500"/>
                        <a:t>27,292.22</a:t>
                      </a:r>
                    </a:p>
                  </a:txBody>
                  <a:tcPr marL="41907" marR="41907" marT="20954" marB="20954" anchor="ctr">
                    <a:lnL>
                      <a:noFill/>
                    </a:lnL>
                    <a:lnR>
                      <a:noFill/>
                    </a:lnR>
                    <a:lnT>
                      <a:noFill/>
                    </a:lnT>
                    <a:lnB>
                      <a:noFill/>
                    </a:lnB>
                  </a:tcPr>
                </a:tc>
                <a:tc>
                  <a:txBody>
                    <a:bodyPr/>
                    <a:lstStyle/>
                    <a:p>
                      <a:r>
                        <a:rPr lang="en-US" altLang="zh-CN" sz="1500"/>
                        <a:t>4.30</a:t>
                      </a:r>
                    </a:p>
                  </a:txBody>
                  <a:tcPr marL="41907" marR="41907" marT="20954" marB="20954" anchor="ctr">
                    <a:lnL>
                      <a:noFill/>
                    </a:lnL>
                    <a:lnR>
                      <a:noFill/>
                    </a:lnR>
                    <a:lnT>
                      <a:noFill/>
                    </a:lnT>
                    <a:lnB>
                      <a:noFill/>
                    </a:lnB>
                  </a:tcPr>
                </a:tc>
              </a:tr>
              <a:tr h="293349">
                <a:tc>
                  <a:txBody>
                    <a:bodyPr/>
                    <a:lstStyle/>
                    <a:p>
                      <a:r>
                        <a:rPr lang="en-CA" sz="1500">
                          <a:hlinkClick r:id="rId9"/>
                        </a:rPr>
                        <a:t>Husky Energy</a:t>
                      </a:r>
                      <a:endParaRPr lang="en-CA" sz="1500"/>
                    </a:p>
                  </a:txBody>
                  <a:tcPr marL="41907" marR="41907" marT="20954" marB="20954" anchor="ctr">
                    <a:lnL>
                      <a:noFill/>
                    </a:lnL>
                    <a:lnR>
                      <a:noFill/>
                    </a:lnR>
                    <a:lnT>
                      <a:noFill/>
                    </a:lnT>
                    <a:lnB>
                      <a:noFill/>
                    </a:lnB>
                  </a:tcPr>
                </a:tc>
                <a:tc>
                  <a:txBody>
                    <a:bodyPr/>
                    <a:lstStyle/>
                    <a:p>
                      <a:r>
                        <a:rPr lang="en-US" altLang="zh-CN" sz="1500"/>
                        <a:t>29.49</a:t>
                      </a:r>
                    </a:p>
                  </a:txBody>
                  <a:tcPr marL="41907" marR="41907" marT="20954" marB="20954" anchor="ctr">
                    <a:lnL>
                      <a:noFill/>
                    </a:lnL>
                    <a:lnR>
                      <a:noFill/>
                    </a:lnR>
                    <a:lnT>
                      <a:noFill/>
                    </a:lnT>
                    <a:lnB>
                      <a:noFill/>
                    </a:lnB>
                  </a:tcPr>
                </a:tc>
                <a:tc>
                  <a:txBody>
                    <a:bodyPr/>
                    <a:lstStyle/>
                    <a:p>
                      <a:r>
                        <a:rPr lang="en-US" altLang="zh-CN" sz="1500" dirty="0"/>
                        <a:t>-0.71</a:t>
                      </a:r>
                    </a:p>
                  </a:txBody>
                  <a:tcPr marL="41907" marR="41907" marT="20954" marB="20954" anchor="ctr">
                    <a:lnL>
                      <a:noFill/>
                    </a:lnL>
                    <a:lnR>
                      <a:noFill/>
                    </a:lnR>
                    <a:lnT>
                      <a:noFill/>
                    </a:lnT>
                    <a:lnB>
                      <a:noFill/>
                    </a:lnB>
                  </a:tcPr>
                </a:tc>
                <a:tc>
                  <a:txBody>
                    <a:bodyPr/>
                    <a:lstStyle/>
                    <a:p>
                      <a:r>
                        <a:rPr lang="en-US" altLang="zh-CN" sz="1500"/>
                        <a:t>7.43</a:t>
                      </a:r>
                    </a:p>
                  </a:txBody>
                  <a:tcPr marL="41907" marR="41907" marT="20954" marB="20954" anchor="ctr">
                    <a:lnL>
                      <a:noFill/>
                    </a:lnL>
                    <a:lnR>
                      <a:noFill/>
                    </a:lnR>
                    <a:lnT>
                      <a:noFill/>
                    </a:lnT>
                    <a:lnB>
                      <a:noFill/>
                    </a:lnB>
                  </a:tcPr>
                </a:tc>
                <a:tc>
                  <a:txBody>
                    <a:bodyPr/>
                    <a:lstStyle/>
                    <a:p>
                      <a:r>
                        <a:rPr lang="en-US" altLang="zh-CN" sz="1500"/>
                        <a:t>26,267.00</a:t>
                      </a:r>
                    </a:p>
                  </a:txBody>
                  <a:tcPr marL="41907" marR="41907" marT="20954" marB="20954" anchor="ctr">
                    <a:lnL>
                      <a:noFill/>
                    </a:lnL>
                    <a:lnR>
                      <a:noFill/>
                    </a:lnR>
                    <a:lnT>
                      <a:noFill/>
                    </a:lnT>
                    <a:lnB>
                      <a:noFill/>
                    </a:lnB>
                  </a:tcPr>
                </a:tc>
                <a:tc>
                  <a:txBody>
                    <a:bodyPr/>
                    <a:lstStyle/>
                    <a:p>
                      <a:r>
                        <a:rPr lang="en-US" altLang="zh-CN" sz="1500"/>
                        <a:t>4.10</a:t>
                      </a:r>
                    </a:p>
                  </a:txBody>
                  <a:tcPr marL="41907" marR="41907" marT="20954" marB="20954" anchor="ctr">
                    <a:lnL>
                      <a:noFill/>
                    </a:lnL>
                    <a:lnR>
                      <a:noFill/>
                    </a:lnR>
                    <a:lnT>
                      <a:noFill/>
                    </a:lnT>
                    <a:lnB>
                      <a:noFill/>
                    </a:lnB>
                  </a:tcPr>
                </a:tc>
              </a:tr>
              <a:tr h="293349">
                <a:tc>
                  <a:txBody>
                    <a:bodyPr/>
                    <a:lstStyle/>
                    <a:p>
                      <a:r>
                        <a:rPr lang="en-CA" sz="1500" dirty="0">
                          <a:hlinkClick r:id="rId10"/>
                        </a:rPr>
                        <a:t>EnCana Corp.</a:t>
                      </a:r>
                      <a:endParaRPr lang="en-CA" sz="1500" dirty="0"/>
                    </a:p>
                  </a:txBody>
                  <a:tcPr marL="41907" marR="41907" marT="20954" marB="20954" anchor="ctr">
                    <a:lnL>
                      <a:noFill/>
                    </a:lnL>
                    <a:lnR>
                      <a:noFill/>
                    </a:lnR>
                    <a:lnT>
                      <a:noFill/>
                    </a:lnT>
                    <a:lnB>
                      <a:noFill/>
                    </a:lnB>
                  </a:tcPr>
                </a:tc>
                <a:tc>
                  <a:txBody>
                    <a:bodyPr/>
                    <a:lstStyle/>
                    <a:p>
                      <a:r>
                        <a:rPr lang="en-US" altLang="zh-CN" sz="1500"/>
                        <a:t>34.04</a:t>
                      </a:r>
                    </a:p>
                  </a:txBody>
                  <a:tcPr marL="41907" marR="41907" marT="20954" marB="20954" anchor="ctr">
                    <a:lnL>
                      <a:noFill/>
                    </a:lnL>
                    <a:lnR>
                      <a:noFill/>
                    </a:lnR>
                    <a:lnT>
                      <a:noFill/>
                    </a:lnT>
                    <a:lnB>
                      <a:noFill/>
                    </a:lnB>
                  </a:tcPr>
                </a:tc>
                <a:tc>
                  <a:txBody>
                    <a:bodyPr/>
                    <a:lstStyle/>
                    <a:p>
                      <a:r>
                        <a:rPr lang="en-US" altLang="zh-CN" sz="1500"/>
                        <a:t>1.16</a:t>
                      </a:r>
                    </a:p>
                  </a:txBody>
                  <a:tcPr marL="41907" marR="41907" marT="20954" marB="20954" anchor="ctr">
                    <a:lnL>
                      <a:noFill/>
                    </a:lnL>
                    <a:lnR>
                      <a:noFill/>
                    </a:lnR>
                    <a:lnT>
                      <a:noFill/>
                    </a:lnT>
                    <a:lnB>
                      <a:noFill/>
                    </a:lnB>
                  </a:tcPr>
                </a:tc>
                <a:tc>
                  <a:txBody>
                    <a:bodyPr/>
                    <a:lstStyle/>
                    <a:p>
                      <a:r>
                        <a:rPr lang="en-US" altLang="zh-CN" sz="1500"/>
                        <a:t>11.42</a:t>
                      </a:r>
                    </a:p>
                  </a:txBody>
                  <a:tcPr marL="41907" marR="41907" marT="20954" marB="20954" anchor="ctr">
                    <a:lnL>
                      <a:noFill/>
                    </a:lnL>
                    <a:lnR>
                      <a:noFill/>
                    </a:lnR>
                    <a:lnT>
                      <a:noFill/>
                    </a:lnT>
                    <a:lnB>
                      <a:noFill/>
                    </a:lnB>
                  </a:tcPr>
                </a:tc>
                <a:tc>
                  <a:txBody>
                    <a:bodyPr/>
                    <a:lstStyle/>
                    <a:p>
                      <a:r>
                        <a:rPr lang="en-US" altLang="zh-CN" sz="1500"/>
                        <a:t>25,063.65</a:t>
                      </a:r>
                    </a:p>
                  </a:txBody>
                  <a:tcPr marL="41907" marR="41907" marT="20954" marB="20954" anchor="ctr">
                    <a:lnL>
                      <a:noFill/>
                    </a:lnL>
                    <a:lnR>
                      <a:noFill/>
                    </a:lnR>
                    <a:lnT>
                      <a:noFill/>
                    </a:lnT>
                    <a:lnB>
                      <a:noFill/>
                    </a:lnB>
                  </a:tcPr>
                </a:tc>
                <a:tc>
                  <a:txBody>
                    <a:bodyPr/>
                    <a:lstStyle/>
                    <a:p>
                      <a:r>
                        <a:rPr lang="en-US" altLang="zh-CN" sz="1500"/>
                        <a:t>2.30</a:t>
                      </a:r>
                    </a:p>
                  </a:txBody>
                  <a:tcPr marL="41907" marR="41907" marT="20954" marB="20954" anchor="ctr">
                    <a:lnL>
                      <a:noFill/>
                    </a:lnL>
                    <a:lnR>
                      <a:noFill/>
                    </a:lnR>
                    <a:lnT>
                      <a:noFill/>
                    </a:lnT>
                    <a:lnB>
                      <a:noFill/>
                    </a:lnB>
                  </a:tcPr>
                </a:tc>
              </a:tr>
              <a:tr h="419071">
                <a:tc>
                  <a:txBody>
                    <a:bodyPr/>
                    <a:lstStyle/>
                    <a:p>
                      <a:r>
                        <a:rPr lang="en-CA" sz="1500" dirty="0">
                          <a:hlinkClick r:id="rId11"/>
                        </a:rPr>
                        <a:t>Talisman Energy</a:t>
                      </a:r>
                      <a:endParaRPr lang="en-CA" sz="1500" dirty="0"/>
                    </a:p>
                  </a:txBody>
                  <a:tcPr marL="41907" marR="41907" marT="20954" marB="20954" anchor="ctr">
                    <a:lnL>
                      <a:noFill/>
                    </a:lnL>
                    <a:lnR>
                      <a:noFill/>
                    </a:lnR>
                    <a:lnT>
                      <a:noFill/>
                    </a:lnT>
                    <a:lnB>
                      <a:noFill/>
                    </a:lnB>
                  </a:tcPr>
                </a:tc>
                <a:tc>
                  <a:txBody>
                    <a:bodyPr/>
                    <a:lstStyle/>
                    <a:p>
                      <a:r>
                        <a:rPr lang="en-US" altLang="zh-CN" sz="1500"/>
                        <a:t>23.80</a:t>
                      </a:r>
                    </a:p>
                  </a:txBody>
                  <a:tcPr marL="41907" marR="41907" marT="20954" marB="20954" anchor="ctr">
                    <a:lnL>
                      <a:noFill/>
                    </a:lnL>
                    <a:lnR>
                      <a:noFill/>
                    </a:lnR>
                    <a:lnT>
                      <a:noFill/>
                    </a:lnT>
                    <a:lnB>
                      <a:noFill/>
                    </a:lnB>
                  </a:tcPr>
                </a:tc>
                <a:tc>
                  <a:txBody>
                    <a:bodyPr/>
                    <a:lstStyle/>
                    <a:p>
                      <a:r>
                        <a:rPr lang="en-US" altLang="zh-CN" sz="1500" dirty="0"/>
                        <a:t>0.68</a:t>
                      </a:r>
                    </a:p>
                  </a:txBody>
                  <a:tcPr marL="41907" marR="41907" marT="20954" marB="20954" anchor="ctr">
                    <a:lnL>
                      <a:noFill/>
                    </a:lnL>
                    <a:lnR>
                      <a:noFill/>
                    </a:lnR>
                    <a:lnT>
                      <a:noFill/>
                    </a:lnT>
                    <a:lnB>
                      <a:noFill/>
                    </a:lnB>
                  </a:tcPr>
                </a:tc>
                <a:tc>
                  <a:txBody>
                    <a:bodyPr/>
                    <a:lstStyle/>
                    <a:p>
                      <a:r>
                        <a:rPr lang="en-US" altLang="zh-CN" sz="1500"/>
                        <a:t>39.67</a:t>
                      </a:r>
                    </a:p>
                  </a:txBody>
                  <a:tcPr marL="41907" marR="41907" marT="20954" marB="20954" anchor="ctr">
                    <a:lnL>
                      <a:noFill/>
                    </a:lnL>
                    <a:lnR>
                      <a:noFill/>
                    </a:lnR>
                    <a:lnT>
                      <a:noFill/>
                    </a:lnT>
                    <a:lnB>
                      <a:noFill/>
                    </a:lnB>
                  </a:tcPr>
                </a:tc>
                <a:tc>
                  <a:txBody>
                    <a:bodyPr/>
                    <a:lstStyle/>
                    <a:p>
                      <a:r>
                        <a:rPr lang="en-US" altLang="zh-CN" sz="1500"/>
                        <a:t>24,259.12</a:t>
                      </a:r>
                    </a:p>
                  </a:txBody>
                  <a:tcPr marL="41907" marR="41907" marT="20954" marB="20954" anchor="ctr">
                    <a:lnL>
                      <a:noFill/>
                    </a:lnL>
                    <a:lnR>
                      <a:noFill/>
                    </a:lnR>
                    <a:lnT>
                      <a:noFill/>
                    </a:lnT>
                    <a:lnB>
                      <a:noFill/>
                    </a:lnB>
                  </a:tcPr>
                </a:tc>
                <a:tc>
                  <a:txBody>
                    <a:bodyPr/>
                    <a:lstStyle/>
                    <a:p>
                      <a:r>
                        <a:rPr lang="en-US" altLang="zh-CN" sz="1500"/>
                        <a:t>1.10</a:t>
                      </a:r>
                    </a:p>
                  </a:txBody>
                  <a:tcPr marL="41907" marR="41907" marT="20954" marB="20954" anchor="ctr">
                    <a:lnL>
                      <a:noFill/>
                    </a:lnL>
                    <a:lnR>
                      <a:noFill/>
                    </a:lnR>
                    <a:lnT>
                      <a:noFill/>
                    </a:lnT>
                    <a:lnB>
                      <a:noFill/>
                    </a:lnB>
                  </a:tcPr>
                </a:tc>
              </a:tr>
              <a:tr h="293349">
                <a:tc>
                  <a:txBody>
                    <a:bodyPr/>
                    <a:lstStyle/>
                    <a:p>
                      <a:r>
                        <a:rPr lang="en-CA" sz="1500">
                          <a:hlinkClick r:id="rId12"/>
                        </a:rPr>
                        <a:t>Enbridge Inc.</a:t>
                      </a:r>
                      <a:endParaRPr lang="en-CA" sz="1500"/>
                    </a:p>
                  </a:txBody>
                  <a:tcPr marL="41907" marR="41907" marT="20954" marB="20954" anchor="ctr">
                    <a:lnL>
                      <a:noFill/>
                    </a:lnL>
                    <a:lnR>
                      <a:noFill/>
                    </a:lnR>
                    <a:lnT>
                      <a:noFill/>
                    </a:lnT>
                    <a:lnB>
                      <a:noFill/>
                    </a:lnB>
                  </a:tcPr>
                </a:tc>
                <a:tc>
                  <a:txBody>
                    <a:bodyPr/>
                    <a:lstStyle/>
                    <a:p>
                      <a:r>
                        <a:rPr lang="en-US" altLang="zh-CN" sz="1500"/>
                        <a:t>59.70</a:t>
                      </a:r>
                    </a:p>
                  </a:txBody>
                  <a:tcPr marL="41907" marR="41907" marT="20954" marB="20954" anchor="ctr">
                    <a:lnL>
                      <a:noFill/>
                    </a:lnL>
                    <a:lnR>
                      <a:noFill/>
                    </a:lnR>
                    <a:lnT>
                      <a:noFill/>
                    </a:lnT>
                    <a:lnB>
                      <a:noFill/>
                    </a:lnB>
                  </a:tcPr>
                </a:tc>
                <a:tc>
                  <a:txBody>
                    <a:bodyPr/>
                    <a:lstStyle/>
                    <a:p>
                      <a:r>
                        <a:rPr lang="en-US" altLang="zh-CN" sz="1500"/>
                        <a:t>3.65</a:t>
                      </a:r>
                    </a:p>
                  </a:txBody>
                  <a:tcPr marL="41907" marR="41907" marT="20954" marB="20954" anchor="ctr">
                    <a:lnL>
                      <a:noFill/>
                    </a:lnL>
                    <a:lnR>
                      <a:noFill/>
                    </a:lnR>
                    <a:lnT>
                      <a:noFill/>
                    </a:lnT>
                    <a:lnB>
                      <a:noFill/>
                    </a:lnB>
                  </a:tcPr>
                </a:tc>
                <a:tc>
                  <a:txBody>
                    <a:bodyPr/>
                    <a:lstStyle/>
                    <a:p>
                      <a:r>
                        <a:rPr lang="en-US" altLang="zh-CN" sz="1500"/>
                        <a:t>21.42</a:t>
                      </a:r>
                    </a:p>
                  </a:txBody>
                  <a:tcPr marL="41907" marR="41907" marT="20954" marB="20954" anchor="ctr">
                    <a:lnL>
                      <a:noFill/>
                    </a:lnL>
                    <a:lnR>
                      <a:noFill/>
                    </a:lnR>
                    <a:lnT>
                      <a:noFill/>
                    </a:lnT>
                    <a:lnB>
                      <a:noFill/>
                    </a:lnB>
                  </a:tcPr>
                </a:tc>
                <a:tc>
                  <a:txBody>
                    <a:bodyPr/>
                    <a:lstStyle/>
                    <a:p>
                      <a:r>
                        <a:rPr lang="en-US" altLang="zh-CN" sz="1500"/>
                        <a:t>22,268.10</a:t>
                      </a:r>
                    </a:p>
                  </a:txBody>
                  <a:tcPr marL="41907" marR="41907" marT="20954" marB="20954" anchor="ctr">
                    <a:lnL>
                      <a:noFill/>
                    </a:lnL>
                    <a:lnR>
                      <a:noFill/>
                    </a:lnR>
                    <a:lnT>
                      <a:noFill/>
                    </a:lnT>
                    <a:lnB>
                      <a:noFill/>
                    </a:lnB>
                  </a:tcPr>
                </a:tc>
                <a:tc>
                  <a:txBody>
                    <a:bodyPr/>
                    <a:lstStyle/>
                    <a:p>
                      <a:r>
                        <a:rPr lang="en-US" altLang="zh-CN" sz="1500"/>
                        <a:t>3.30</a:t>
                      </a:r>
                    </a:p>
                  </a:txBody>
                  <a:tcPr marL="41907" marR="41907" marT="20954" marB="20954" anchor="ctr">
                    <a:lnL>
                      <a:noFill/>
                    </a:lnL>
                    <a:lnR>
                      <a:noFill/>
                    </a:lnR>
                    <a:lnT>
                      <a:noFill/>
                    </a:lnT>
                    <a:lnB>
                      <a:noFill/>
                    </a:lnB>
                  </a:tcPr>
                </a:tc>
              </a:tr>
              <a:tr h="419071">
                <a:tc>
                  <a:txBody>
                    <a:bodyPr/>
                    <a:lstStyle/>
                    <a:p>
                      <a:r>
                        <a:rPr lang="en-CA" sz="1500" dirty="0">
                          <a:hlinkClick r:id="rId13"/>
                        </a:rPr>
                        <a:t>Canadian Oil Sands</a:t>
                      </a:r>
                      <a:endParaRPr lang="en-CA" sz="1500" dirty="0"/>
                    </a:p>
                  </a:txBody>
                  <a:tcPr marL="41907" marR="41907" marT="20954" marB="20954" anchor="ctr">
                    <a:lnL>
                      <a:noFill/>
                    </a:lnL>
                    <a:lnR>
                      <a:noFill/>
                    </a:lnR>
                    <a:lnT>
                      <a:noFill/>
                    </a:lnT>
                    <a:lnB>
                      <a:noFill/>
                    </a:lnB>
                    <a:solidFill>
                      <a:srgbClr val="92D050"/>
                    </a:solidFill>
                  </a:tcPr>
                </a:tc>
                <a:tc>
                  <a:txBody>
                    <a:bodyPr/>
                    <a:lstStyle/>
                    <a:p>
                      <a:r>
                        <a:rPr lang="en-US" altLang="zh-CN" sz="1500" dirty="0"/>
                        <a:t>31.40</a:t>
                      </a:r>
                    </a:p>
                  </a:txBody>
                  <a:tcPr marL="41907" marR="41907" marT="20954" marB="20954" anchor="ctr">
                    <a:lnL>
                      <a:noFill/>
                    </a:lnL>
                    <a:lnR>
                      <a:noFill/>
                    </a:lnR>
                    <a:lnT>
                      <a:noFill/>
                    </a:lnT>
                    <a:lnB>
                      <a:noFill/>
                    </a:lnB>
                    <a:solidFill>
                      <a:srgbClr val="92D050"/>
                    </a:solidFill>
                  </a:tcPr>
                </a:tc>
                <a:tc>
                  <a:txBody>
                    <a:bodyPr/>
                    <a:lstStyle/>
                    <a:p>
                      <a:r>
                        <a:rPr lang="en-US" altLang="zh-CN" sz="1500" dirty="0"/>
                        <a:t>0.58</a:t>
                      </a:r>
                    </a:p>
                  </a:txBody>
                  <a:tcPr marL="41907" marR="41907" marT="20954" marB="20954" anchor="ctr">
                    <a:lnL>
                      <a:noFill/>
                    </a:lnL>
                    <a:lnR>
                      <a:noFill/>
                    </a:lnR>
                    <a:lnT>
                      <a:noFill/>
                    </a:lnT>
                    <a:lnB>
                      <a:noFill/>
                    </a:lnB>
                    <a:solidFill>
                      <a:srgbClr val="92D050"/>
                    </a:solidFill>
                  </a:tcPr>
                </a:tc>
                <a:tc>
                  <a:txBody>
                    <a:bodyPr/>
                    <a:lstStyle/>
                    <a:p>
                      <a:r>
                        <a:rPr lang="en-US" altLang="zh-CN" sz="1500" dirty="0"/>
                        <a:t>9.26</a:t>
                      </a:r>
                    </a:p>
                  </a:txBody>
                  <a:tcPr marL="41907" marR="41907" marT="20954" marB="20954" anchor="ctr">
                    <a:lnL>
                      <a:noFill/>
                    </a:lnL>
                    <a:lnR>
                      <a:noFill/>
                    </a:lnR>
                    <a:lnT>
                      <a:noFill/>
                    </a:lnT>
                    <a:lnB>
                      <a:noFill/>
                    </a:lnB>
                    <a:solidFill>
                      <a:srgbClr val="92D050"/>
                    </a:solidFill>
                  </a:tcPr>
                </a:tc>
                <a:tc>
                  <a:txBody>
                    <a:bodyPr/>
                    <a:lstStyle/>
                    <a:p>
                      <a:r>
                        <a:rPr lang="en-US" altLang="zh-CN" sz="1500" dirty="0"/>
                        <a:t>15,197.60</a:t>
                      </a:r>
                    </a:p>
                  </a:txBody>
                  <a:tcPr marL="41907" marR="41907" marT="20954" marB="20954" anchor="ctr">
                    <a:lnL>
                      <a:noFill/>
                    </a:lnL>
                    <a:lnR>
                      <a:noFill/>
                    </a:lnR>
                    <a:lnT>
                      <a:noFill/>
                    </a:lnT>
                    <a:lnB>
                      <a:noFill/>
                    </a:lnB>
                    <a:solidFill>
                      <a:srgbClr val="92D050"/>
                    </a:solidFill>
                  </a:tcPr>
                </a:tc>
                <a:tc>
                  <a:txBody>
                    <a:bodyPr/>
                    <a:lstStyle/>
                    <a:p>
                      <a:r>
                        <a:rPr lang="en-US" altLang="zh-CN" sz="1500" dirty="0"/>
                        <a:t>2.60</a:t>
                      </a:r>
                    </a:p>
                  </a:txBody>
                  <a:tcPr marL="41907" marR="41907" marT="20954" marB="20954" anchor="ctr">
                    <a:lnL>
                      <a:noFill/>
                    </a:lnL>
                    <a:lnR>
                      <a:noFill/>
                    </a:lnR>
                    <a:lnT>
                      <a:noFill/>
                    </a:lnT>
                    <a:lnB>
                      <a:noFill/>
                    </a:lnB>
                    <a:solidFill>
                      <a:srgbClr val="92D050"/>
                    </a:solidFill>
                  </a:tcPr>
                </a:tc>
              </a:tr>
            </a:tbl>
          </a:graphicData>
        </a:graphic>
      </p:graphicFrame>
      <p:sp>
        <p:nvSpPr>
          <p:cNvPr id="4" name="TextBox 3"/>
          <p:cNvSpPr txBox="1"/>
          <p:nvPr/>
        </p:nvSpPr>
        <p:spPr>
          <a:xfrm>
            <a:off x="827584" y="6453336"/>
            <a:ext cx="7776864" cy="369332"/>
          </a:xfrm>
          <a:prstGeom prst="rect">
            <a:avLst/>
          </a:prstGeom>
          <a:noFill/>
        </p:spPr>
        <p:txBody>
          <a:bodyPr wrap="square" rtlCol="0">
            <a:spAutoFit/>
          </a:bodyPr>
          <a:lstStyle/>
          <a:p>
            <a:r>
              <a:rPr lang="en-CA" altLang="zh-CN" b="1" dirty="0" smtClean="0"/>
              <a:t>Data taken from Globe and Mail on March 27, 2011</a:t>
            </a:r>
            <a:endParaRPr lang="zh-CN" altLang="en-US" b="1" dirty="0"/>
          </a:p>
        </p:txBody>
      </p:sp>
    </p:spTree>
    <p:extLst>
      <p:ext uri="{BB962C8B-B14F-4D97-AF65-F5344CB8AC3E}">
        <p14:creationId xmlns:p14="http://schemas.microsoft.com/office/powerpoint/2010/main" xmlns="" val="345589361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1111.jpg"/>
          <p:cNvPicPr>
            <a:picLocks noChangeAspect="1"/>
          </p:cNvPicPr>
          <p:nvPr/>
        </p:nvPicPr>
        <p:blipFill>
          <a:blip r:embed="rId3" cstate="print"/>
          <a:stretch>
            <a:fillRect/>
          </a:stretch>
        </p:blipFill>
        <p:spPr>
          <a:xfrm>
            <a:off x="1044" y="0"/>
            <a:ext cx="9141911" cy="6858000"/>
          </a:xfrm>
          <a:prstGeom prst="rect">
            <a:avLst/>
          </a:prstGeom>
        </p:spPr>
      </p:pic>
      <p:pic>
        <p:nvPicPr>
          <p:cNvPr id="1028" name="Picture 4"/>
          <p:cNvPicPr>
            <a:picLocks noChangeAspect="1" noChangeArrowheads="1"/>
          </p:cNvPicPr>
          <p:nvPr/>
        </p:nvPicPr>
        <p:blipFill>
          <a:blip r:embed="rId4" cstate="print"/>
          <a:srcRect/>
          <a:stretch>
            <a:fillRect/>
          </a:stretch>
        </p:blipFill>
        <p:spPr bwMode="auto">
          <a:xfrm>
            <a:off x="0" y="0"/>
            <a:ext cx="3362060" cy="1411610"/>
          </a:xfrm>
          <a:prstGeom prst="rect">
            <a:avLst/>
          </a:prstGeom>
          <a:noFill/>
          <a:ln w="9525">
            <a:noFill/>
            <a:miter lim="800000"/>
            <a:headEnd/>
            <a:tailEnd/>
          </a:ln>
        </p:spPr>
      </p:pic>
    </p:spTree>
    <p:extLst>
      <p:ext uri="{BB962C8B-B14F-4D97-AF65-F5344CB8AC3E}">
        <p14:creationId xmlns:p14="http://schemas.microsoft.com/office/powerpoint/2010/main" xmlns="" val="25272970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457200" y="457200"/>
            <a:ext cx="8229600" cy="1371600"/>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CA" sz="4000" b="0" i="0" u="none" strike="noStrike" kern="1200" cap="none" spc="0" normalizeH="0" baseline="0" noProof="0" dirty="0" smtClean="0">
                <a:ln>
                  <a:solidFill>
                    <a:schemeClr val="accent3">
                      <a:lumMod val="50000"/>
                    </a:schemeClr>
                  </a:solidFill>
                </a:ln>
                <a:solidFill>
                  <a:schemeClr val="bg1"/>
                </a:solidFill>
                <a:effectLst>
                  <a:outerShdw blurRad="50800" dist="38100" dir="5400000" algn="t" rotWithShape="0">
                    <a:prstClr val="black">
                      <a:alpha val="40000"/>
                    </a:prstClr>
                  </a:outerShdw>
                </a:effectLst>
                <a:uLnTx/>
                <a:uFillTx/>
                <a:latin typeface="+mj-lt"/>
                <a:ea typeface="+mj-ea"/>
                <a:cs typeface="+mj-cs"/>
              </a:rPr>
              <a:t>Agenda</a:t>
            </a:r>
            <a:endParaRPr kumimoji="0" lang="en-US" altLang="zh-TW" sz="4000" b="0" i="0" u="none" strike="noStrike" kern="1200" cap="none" spc="0" normalizeH="0" baseline="0" noProof="0" dirty="0">
              <a:ln>
                <a:solidFill>
                  <a:schemeClr val="accent3">
                    <a:lumMod val="50000"/>
                  </a:schemeClr>
                </a:solidFill>
              </a:ln>
              <a:solidFill>
                <a:schemeClr val="bg1"/>
              </a:solidFill>
              <a:effectLst>
                <a:outerShdw blurRad="50800" dist="38100" dir="5400000" algn="t" rotWithShape="0">
                  <a:prstClr val="black">
                    <a:alpha val="40000"/>
                  </a:prstClr>
                </a:outerShdw>
              </a:effectLst>
              <a:uLnTx/>
              <a:uFillTx/>
              <a:latin typeface="+mj-lt"/>
              <a:ea typeface="+mj-ea"/>
              <a:cs typeface="+mj-cs"/>
            </a:endParaRPr>
          </a:p>
        </p:txBody>
      </p:sp>
      <p:sp>
        <p:nvSpPr>
          <p:cNvPr id="5" name="Rectangle 3"/>
          <p:cNvSpPr txBox="1">
            <a:spLocks noChangeArrowheads="1"/>
          </p:cNvSpPr>
          <p:nvPr/>
        </p:nvSpPr>
        <p:spPr>
          <a:xfrm>
            <a:off x="457200" y="1981200"/>
            <a:ext cx="8094663" cy="3886200"/>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ct val="20000"/>
              </a:spcBef>
              <a:spcAft>
                <a:spcPts val="0"/>
              </a:spcAft>
              <a:buClrTx/>
              <a:buSzTx/>
              <a:tabLst/>
              <a:defRPr/>
            </a:pPr>
            <a:endParaRPr kumimoji="0" lang="en-CA" sz="2400" i="0" u="none" strike="noStrike" kern="1200" cap="none" spc="0" normalizeH="0" baseline="0" noProof="0" dirty="0" smtClean="0">
              <a:ln>
                <a:noFill/>
              </a:ln>
              <a:effectLst/>
              <a:uLnTx/>
              <a:uFillTx/>
              <a:latin typeface="+mj-lt"/>
            </a:endParaRPr>
          </a:p>
          <a:p>
            <a:pPr>
              <a:lnSpc>
                <a:spcPct val="90000"/>
              </a:lnSpc>
              <a:spcBef>
                <a:spcPct val="20000"/>
              </a:spcBef>
              <a:buFont typeface="Arial" pitchFamily="34" charset="0"/>
              <a:buChar char="•"/>
            </a:pPr>
            <a:r>
              <a:rPr lang="en-CA" sz="2400" dirty="0" smtClean="0">
                <a:latin typeface="+mj-lt"/>
              </a:rPr>
              <a:t>   Stock Information as of March 15, 2011</a:t>
            </a:r>
          </a:p>
          <a:p>
            <a:pPr>
              <a:lnSpc>
                <a:spcPct val="90000"/>
              </a:lnSpc>
              <a:spcBef>
                <a:spcPct val="20000"/>
              </a:spcBef>
              <a:buFont typeface="Arial" pitchFamily="34" charset="0"/>
              <a:buChar char="•"/>
            </a:pPr>
            <a:r>
              <a:rPr lang="en-CA" sz="2400" dirty="0" smtClean="0">
                <a:latin typeface="+mj-lt"/>
              </a:rPr>
              <a:t>   Company Background</a:t>
            </a:r>
          </a:p>
          <a:p>
            <a:pPr marL="0" marR="0" lvl="0" indent="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CA" sz="2400" b="0" i="0" u="none" strike="noStrike" kern="1200" cap="none" spc="0" normalizeH="0" baseline="0" noProof="0" dirty="0" smtClean="0">
                <a:ln>
                  <a:noFill/>
                </a:ln>
                <a:effectLst/>
                <a:uLnTx/>
                <a:uFillTx/>
                <a:latin typeface="+mn-lt"/>
                <a:ea typeface="+mn-ea"/>
                <a:cs typeface="+mn-cs"/>
              </a:rPr>
              <a:t>   </a:t>
            </a:r>
            <a:r>
              <a:rPr kumimoji="0" lang="en-CA" sz="2400" b="1" i="0" u="none" strike="noStrike" kern="1200" cap="none" spc="0" normalizeH="0" baseline="0" noProof="0" dirty="0" smtClean="0">
                <a:ln>
                  <a:noFill/>
                </a:ln>
                <a:effectLst/>
                <a:uLnTx/>
                <a:uFillTx/>
                <a:latin typeface="+mn-lt"/>
                <a:ea typeface="+mn-ea"/>
                <a:cs typeface="+mn-cs"/>
              </a:rPr>
              <a:t>Management Team</a:t>
            </a:r>
          </a:p>
          <a:p>
            <a:pPr marL="0" marR="0" lvl="0" indent="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CA" sz="2400" b="1" i="0" u="none" strike="noStrike" kern="1200" cap="none" spc="0" normalizeH="0" baseline="0" noProof="0" dirty="0" smtClean="0">
                <a:ln>
                  <a:noFill/>
                </a:ln>
                <a:effectLst/>
                <a:uLnTx/>
                <a:uFillTx/>
                <a:latin typeface="+mn-lt"/>
                <a:ea typeface="+mn-ea"/>
                <a:cs typeface="+mn-cs"/>
              </a:rPr>
              <a:t>   Integrated St</a:t>
            </a:r>
            <a:r>
              <a:rPr kumimoji="0" lang="en-CA" altLang="zh-TW" sz="2400" b="1" i="0" u="none" strike="noStrike" kern="1200" cap="none" spc="0" normalizeH="0" baseline="0" noProof="0" dirty="0" smtClean="0">
                <a:ln>
                  <a:noFill/>
                </a:ln>
                <a:effectLst/>
                <a:uLnTx/>
                <a:uFillTx/>
                <a:latin typeface="+mn-lt"/>
                <a:ea typeface="+mn-ea"/>
                <a:cs typeface="+mn-cs"/>
              </a:rPr>
              <a:t>r</a:t>
            </a:r>
            <a:r>
              <a:rPr kumimoji="0" lang="en-CA" sz="2400" b="1" i="0" u="none" strike="noStrike" kern="1200" cap="none" spc="0" normalizeH="0" baseline="0" noProof="0" dirty="0" smtClean="0">
                <a:ln>
                  <a:noFill/>
                </a:ln>
                <a:effectLst/>
                <a:uLnTx/>
                <a:uFillTx/>
                <a:latin typeface="+mn-lt"/>
                <a:ea typeface="+mn-ea"/>
                <a:cs typeface="+mn-cs"/>
              </a:rPr>
              <a:t>ategy</a:t>
            </a:r>
          </a:p>
          <a:p>
            <a:pPr marL="0" marR="0" lvl="2" indent="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CA" sz="2400" b="1" i="0" u="none" strike="noStrike" kern="1200" cap="none" spc="0" normalizeH="0" baseline="0" noProof="0" dirty="0" smtClean="0">
                <a:ln>
                  <a:noFill/>
                </a:ln>
                <a:effectLst/>
                <a:uLnTx/>
                <a:uFillTx/>
                <a:latin typeface="+mn-lt"/>
                <a:ea typeface="+mn-ea"/>
                <a:cs typeface="+mn-cs"/>
              </a:rPr>
              <a:t>   Analysis on Suncor’s Consolidated Financial Statements</a:t>
            </a:r>
          </a:p>
          <a:p>
            <a:pPr marL="0" marR="0" lvl="0" indent="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CA" sz="2400" b="1" i="0" u="none" strike="noStrike" kern="1200" cap="none" spc="0" normalizeH="0" baseline="0" noProof="0" dirty="0" smtClean="0">
                <a:ln>
                  <a:noFill/>
                </a:ln>
                <a:effectLst/>
                <a:uLnTx/>
                <a:uFillTx/>
                <a:latin typeface="+mn-lt"/>
                <a:ea typeface="+mn-ea"/>
                <a:cs typeface="+mn-cs"/>
              </a:rPr>
              <a:t>   Recommendation</a:t>
            </a:r>
            <a:endParaRPr kumimoji="0" lang="en-US" altLang="zh-TW" sz="2400" b="1" i="0" u="none" strike="noStrike" kern="1200" cap="none" spc="0" normalizeH="0" baseline="0" noProof="0" dirty="0" smtClean="0">
              <a:ln>
                <a:noFill/>
              </a:ln>
              <a:effectLst/>
              <a:uLnTx/>
              <a:uFillTx/>
              <a:latin typeface="+mn-lt"/>
              <a:ea typeface="+mn-ea"/>
              <a:cs typeface="+mn-cs"/>
            </a:endParaRPr>
          </a:p>
        </p:txBody>
      </p:sp>
      <p:graphicFrame>
        <p:nvGraphicFramePr>
          <p:cNvPr id="6" name="Object 4"/>
          <p:cNvGraphicFramePr>
            <a:graphicFrameLocks noChangeAspect="1"/>
          </p:cNvGraphicFramePr>
          <p:nvPr/>
        </p:nvGraphicFramePr>
        <p:xfrm>
          <a:off x="395288" y="6165850"/>
          <a:ext cx="981075" cy="466725"/>
        </p:xfrm>
        <a:graphic>
          <a:graphicData uri="http://schemas.openxmlformats.org/presentationml/2006/ole">
            <p:oleObj spid="_x0000_s2064" name="PBrush" r:id="rId4" imgW="980952" imgH="466543" progId="PBrush">
              <p:embed/>
            </p:oleObj>
          </a:graphicData>
        </a:graphic>
      </p:graphicFrame>
    </p:spTree>
    <p:extLst>
      <p:ext uri="{BB962C8B-B14F-4D97-AF65-F5344CB8AC3E}">
        <p14:creationId xmlns:p14="http://schemas.microsoft.com/office/powerpoint/2010/main" xmlns="" val="3571363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of natural gas</a:t>
            </a:r>
            <a:endParaRPr lang="en-US" dirty="0"/>
          </a:p>
        </p:txBody>
      </p:sp>
      <p:sp>
        <p:nvSpPr>
          <p:cNvPr id="3" name="Content Placeholder 2"/>
          <p:cNvSpPr>
            <a:spLocks noGrp="1"/>
          </p:cNvSpPr>
          <p:nvPr>
            <p:ph idx="1"/>
          </p:nvPr>
        </p:nvSpPr>
        <p:spPr/>
        <p:txBody>
          <a:bodyPr>
            <a:normAutofit/>
          </a:bodyPr>
          <a:lstStyle/>
          <a:p>
            <a:r>
              <a:rPr lang="en-US" sz="2500" dirty="0" smtClean="0"/>
              <a:t>Space and water heating</a:t>
            </a:r>
          </a:p>
          <a:p>
            <a:r>
              <a:rPr lang="en-US" sz="2500" dirty="0" smtClean="0"/>
              <a:t>Climate control systems</a:t>
            </a:r>
          </a:p>
          <a:p>
            <a:r>
              <a:rPr lang="en-US" sz="2500" dirty="0" smtClean="0"/>
              <a:t>Appliances, industrial uses </a:t>
            </a:r>
          </a:p>
          <a:p>
            <a:pPr>
              <a:buNone/>
            </a:pPr>
            <a:r>
              <a:rPr lang="en-US" sz="2500" dirty="0" smtClean="0"/>
              <a:t>ex: processing forest products and manufacturing steel, fertilizers and cement</a:t>
            </a:r>
          </a:p>
          <a:p>
            <a:r>
              <a:rPr lang="en-US" sz="2500" dirty="0" smtClean="0"/>
              <a:t>Electricity generation</a:t>
            </a:r>
          </a:p>
          <a:p>
            <a:r>
              <a:rPr lang="en-US" sz="2500" dirty="0" smtClean="0"/>
              <a:t>Co-generation systems, and transportation.</a:t>
            </a:r>
            <a:endParaRPr lang="en-US" sz="2500" dirty="0"/>
          </a:p>
        </p:txBody>
      </p:sp>
    </p:spTree>
    <p:extLst>
      <p:ext uri="{BB962C8B-B14F-4D97-AF65-F5344CB8AC3E}">
        <p14:creationId xmlns:p14="http://schemas.microsoft.com/office/powerpoint/2010/main" xmlns="" val="181157780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Stock Performance</a:t>
            </a:r>
            <a:endParaRPr lang="en-CA" dirty="0"/>
          </a:p>
        </p:txBody>
      </p:sp>
      <p:pic>
        <p:nvPicPr>
          <p:cNvPr id="4" name="Content Placeholder 3" descr="suncor stock.PNG"/>
          <p:cNvPicPr>
            <a:picLocks noGrp="1" noChangeAspect="1"/>
          </p:cNvPicPr>
          <p:nvPr>
            <p:ph idx="1"/>
          </p:nvPr>
        </p:nvPicPr>
        <p:blipFill>
          <a:blip r:embed="rId4" cstate="print"/>
          <a:stretch>
            <a:fillRect/>
          </a:stretch>
        </p:blipFill>
        <p:spPr>
          <a:xfrm>
            <a:off x="1187624" y="1124744"/>
            <a:ext cx="6696744" cy="5277983"/>
          </a:xfrm>
        </p:spPr>
      </p:pic>
      <p:graphicFrame>
        <p:nvGraphicFramePr>
          <p:cNvPr id="3" name="对象 2"/>
          <p:cNvGraphicFramePr>
            <a:graphicFrameLocks noChangeAspect="1"/>
          </p:cNvGraphicFramePr>
          <p:nvPr>
            <p:extLst>
              <p:ext uri="{D42A27DB-BD31-4B8C-83A1-F6EECF244321}">
                <p14:modId xmlns:p14="http://schemas.microsoft.com/office/powerpoint/2010/main" xmlns="" val="86688107"/>
              </p:ext>
            </p:extLst>
          </p:nvPr>
        </p:nvGraphicFramePr>
        <p:xfrm>
          <a:off x="179512" y="6237312"/>
          <a:ext cx="981075" cy="466725"/>
        </p:xfrm>
        <a:graphic>
          <a:graphicData uri="http://schemas.openxmlformats.org/presentationml/2006/ole">
            <p:oleObj spid="_x0000_s3088" name="PBrush" r:id="rId5" imgW="980952" imgH="466543" progId="PBrush">
              <p:embed/>
            </p:oleObj>
          </a:graphicData>
        </a:graphic>
      </p:graphicFrame>
    </p:spTree>
    <p:extLst>
      <p:ext uri="{BB962C8B-B14F-4D97-AF65-F5344CB8AC3E}">
        <p14:creationId xmlns:p14="http://schemas.microsoft.com/office/powerpoint/2010/main" xmlns="" val="407590370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year Movement</a:t>
            </a:r>
            <a:endParaRPr lang="en-CA" dirty="0"/>
          </a:p>
        </p:txBody>
      </p:sp>
      <p:pic>
        <p:nvPicPr>
          <p:cNvPr id="4" name="Content Placeholder 3" descr="5 year movement.PNG"/>
          <p:cNvPicPr>
            <a:picLocks noGrp="1" noChangeAspect="1"/>
          </p:cNvPicPr>
          <p:nvPr>
            <p:ph idx="1"/>
          </p:nvPr>
        </p:nvPicPr>
        <p:blipFill>
          <a:blip r:embed="rId3" cstate="print"/>
          <a:stretch>
            <a:fillRect/>
          </a:stretch>
        </p:blipFill>
        <p:spPr>
          <a:xfrm>
            <a:off x="899592" y="1412776"/>
            <a:ext cx="7530470" cy="4437787"/>
          </a:xfrm>
        </p:spPr>
      </p:pic>
      <p:graphicFrame>
        <p:nvGraphicFramePr>
          <p:cNvPr id="3" name="对象 2"/>
          <p:cNvGraphicFramePr>
            <a:graphicFrameLocks noChangeAspect="1"/>
          </p:cNvGraphicFramePr>
          <p:nvPr/>
        </p:nvGraphicFramePr>
        <p:xfrm>
          <a:off x="395288" y="6165850"/>
          <a:ext cx="981075" cy="466725"/>
        </p:xfrm>
        <a:graphic>
          <a:graphicData uri="http://schemas.openxmlformats.org/presentationml/2006/ole">
            <p:oleObj spid="_x0000_s4112" name="PBrush" r:id="rId4" imgW="980952" imgH="466543" progId="PBrush">
              <p:embed/>
            </p:oleObj>
          </a:graphicData>
        </a:graphic>
      </p:graphicFrame>
    </p:spTree>
    <p:extLst>
      <p:ext uri="{BB962C8B-B14F-4D97-AF65-F5344CB8AC3E}">
        <p14:creationId xmlns:p14="http://schemas.microsoft.com/office/powerpoint/2010/main" xmlns="" val="244335896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Moving Averages</a:t>
            </a:r>
            <a:endParaRPr lang="en-CA" dirty="0"/>
          </a:p>
        </p:txBody>
      </p:sp>
      <p:sp>
        <p:nvSpPr>
          <p:cNvPr id="8" name="Text Placeholder 7"/>
          <p:cNvSpPr>
            <a:spLocks noGrp="1"/>
          </p:cNvSpPr>
          <p:nvPr>
            <p:ph type="body" idx="1"/>
          </p:nvPr>
        </p:nvSpPr>
        <p:spPr>
          <a:xfrm>
            <a:off x="251520" y="1412776"/>
            <a:ext cx="4290556" cy="639762"/>
          </a:xfrm>
        </p:spPr>
        <p:txBody>
          <a:bodyPr/>
          <a:lstStyle/>
          <a:p>
            <a:r>
              <a:rPr lang="en-US" dirty="0" smtClean="0"/>
              <a:t>1 year period</a:t>
            </a:r>
            <a:endParaRPr lang="en-CA" dirty="0"/>
          </a:p>
        </p:txBody>
      </p:sp>
      <p:pic>
        <p:nvPicPr>
          <p:cNvPr id="6" name="Content Placeholder 5" descr="1yr.PNG"/>
          <p:cNvPicPr>
            <a:picLocks noGrp="1" noChangeAspect="1"/>
          </p:cNvPicPr>
          <p:nvPr>
            <p:ph sz="half" idx="2"/>
          </p:nvPr>
        </p:nvPicPr>
        <p:blipFill>
          <a:blip r:embed="rId3" cstate="print"/>
          <a:stretch>
            <a:fillRect/>
          </a:stretch>
        </p:blipFill>
        <p:spPr>
          <a:xfrm>
            <a:off x="83826" y="2276872"/>
            <a:ext cx="4488174" cy="3888431"/>
          </a:xfrm>
        </p:spPr>
      </p:pic>
      <p:sp>
        <p:nvSpPr>
          <p:cNvPr id="9" name="Text Placeholder 8"/>
          <p:cNvSpPr>
            <a:spLocks noGrp="1"/>
          </p:cNvSpPr>
          <p:nvPr>
            <p:ph type="body" sz="quarter" idx="3"/>
          </p:nvPr>
        </p:nvSpPr>
        <p:spPr>
          <a:xfrm>
            <a:off x="4644008" y="1484784"/>
            <a:ext cx="4292241" cy="639762"/>
          </a:xfrm>
        </p:spPr>
        <p:txBody>
          <a:bodyPr/>
          <a:lstStyle/>
          <a:p>
            <a:r>
              <a:rPr lang="en-US" dirty="0" smtClean="0"/>
              <a:t>5 year period</a:t>
            </a:r>
            <a:endParaRPr lang="en-CA" dirty="0"/>
          </a:p>
        </p:txBody>
      </p:sp>
      <p:pic>
        <p:nvPicPr>
          <p:cNvPr id="7" name="Content Placeholder 6" descr="5yr.PNG"/>
          <p:cNvPicPr>
            <a:picLocks noGrp="1" noChangeAspect="1"/>
          </p:cNvPicPr>
          <p:nvPr>
            <p:ph sz="quarter" idx="4"/>
          </p:nvPr>
        </p:nvPicPr>
        <p:blipFill>
          <a:blip r:embed="rId4" cstate="print"/>
          <a:stretch>
            <a:fillRect/>
          </a:stretch>
        </p:blipFill>
        <p:spPr>
          <a:xfrm>
            <a:off x="4645025" y="2276872"/>
            <a:ext cx="4391471" cy="3888431"/>
          </a:xfrm>
        </p:spPr>
      </p:pic>
      <p:graphicFrame>
        <p:nvGraphicFramePr>
          <p:cNvPr id="3" name="对象 2"/>
          <p:cNvGraphicFramePr>
            <a:graphicFrameLocks noChangeAspect="1"/>
          </p:cNvGraphicFramePr>
          <p:nvPr>
            <p:extLst>
              <p:ext uri="{D42A27DB-BD31-4B8C-83A1-F6EECF244321}">
                <p14:modId xmlns:p14="http://schemas.microsoft.com/office/powerpoint/2010/main" xmlns="" val="640011850"/>
              </p:ext>
            </p:extLst>
          </p:nvPr>
        </p:nvGraphicFramePr>
        <p:xfrm>
          <a:off x="251520" y="332656"/>
          <a:ext cx="981075" cy="466725"/>
        </p:xfrm>
        <a:graphic>
          <a:graphicData uri="http://schemas.openxmlformats.org/presentationml/2006/ole">
            <p:oleObj spid="_x0000_s5136" name="PBrush" r:id="rId5" imgW="980952" imgH="466543" progId="PBrush">
              <p:embed/>
            </p:oleObj>
          </a:graphicData>
        </a:graphic>
      </p:graphicFrame>
      <p:sp>
        <p:nvSpPr>
          <p:cNvPr id="10" name="Title 1"/>
          <p:cNvSpPr txBox="1">
            <a:spLocks/>
          </p:cNvSpPr>
          <p:nvPr/>
        </p:nvSpPr>
        <p:spPr>
          <a:xfrm>
            <a:off x="683568" y="260648"/>
            <a:ext cx="8229600" cy="1143000"/>
          </a:xfrm>
          <a:prstGeom prst="rect">
            <a:avLst/>
          </a:prstGeom>
        </p:spPr>
        <p:txBody>
          <a:bodyPr vert="horz" anchor="ctr">
            <a:norm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ctr"/>
            <a:r>
              <a:rPr lang="en-US" dirty="0" smtClean="0"/>
              <a:t>Moving Averages</a:t>
            </a:r>
            <a:endParaRPr lang="en-CA" dirty="0"/>
          </a:p>
        </p:txBody>
      </p:sp>
    </p:spTree>
    <p:extLst>
      <p:ext uri="{BB962C8B-B14F-4D97-AF65-F5344CB8AC3E}">
        <p14:creationId xmlns:p14="http://schemas.microsoft.com/office/powerpoint/2010/main" xmlns="" val="309983056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a:xfrm>
            <a:off x="467544" y="-25102"/>
            <a:ext cx="8229600" cy="1143000"/>
          </a:xfrm>
        </p:spPr>
        <p:txBody>
          <a:bodyPr>
            <a:normAutofit fontScale="90000"/>
          </a:bodyPr>
          <a:lstStyle/>
          <a:p>
            <a:pPr algn="ctr"/>
            <a:r>
              <a:rPr lang="en-US" dirty="0" smtClean="0"/>
              <a:t>Trading Volumes and Relative Performance</a:t>
            </a:r>
            <a:endParaRPr lang="en-US" dirty="0"/>
          </a:p>
        </p:txBody>
      </p:sp>
      <p:pic>
        <p:nvPicPr>
          <p:cNvPr id="37893"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5576" y="3068960"/>
            <a:ext cx="7486650" cy="3295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Box 7"/>
          <p:cNvSpPr txBox="1"/>
          <p:nvPr/>
        </p:nvSpPr>
        <p:spPr>
          <a:xfrm>
            <a:off x="899592" y="3418066"/>
            <a:ext cx="4896544" cy="369332"/>
          </a:xfrm>
          <a:prstGeom prst="rect">
            <a:avLst/>
          </a:prstGeom>
          <a:noFill/>
        </p:spPr>
        <p:txBody>
          <a:bodyPr wrap="square" rtlCol="0">
            <a:spAutoFit/>
          </a:bodyPr>
          <a:lstStyle/>
          <a:p>
            <a:r>
              <a:rPr lang="en-US" dirty="0" smtClean="0"/>
              <a:t>Outperform: S/P 500 &amp; TSX Composite Index</a:t>
            </a:r>
            <a:endParaRPr lang="en-US" dirty="0"/>
          </a:p>
        </p:txBody>
      </p:sp>
      <p:pic>
        <p:nvPicPr>
          <p:cNvPr id="37895" name="Picture 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69863" y="1124744"/>
            <a:ext cx="7458075" cy="1809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126977" name="Object 1"/>
          <p:cNvGraphicFramePr>
            <a:graphicFrameLocks noChangeAspect="1"/>
          </p:cNvGraphicFramePr>
          <p:nvPr/>
        </p:nvGraphicFramePr>
        <p:xfrm>
          <a:off x="241300" y="330200"/>
          <a:ext cx="977900" cy="457200"/>
        </p:xfrm>
        <a:graphic>
          <a:graphicData uri="http://schemas.openxmlformats.org/presentationml/2006/ole">
            <p:oleObj spid="_x0000_s6160" name="PBrush" r:id="rId5" imgW="980952" imgH="466543" progId="PBrush">
              <p:embed/>
            </p:oleObj>
          </a:graphicData>
        </a:graphic>
      </p:graphicFrame>
    </p:spTree>
    <p:extLst>
      <p:ext uri="{BB962C8B-B14F-4D97-AF65-F5344CB8AC3E}">
        <p14:creationId xmlns:p14="http://schemas.microsoft.com/office/powerpoint/2010/main" xmlns="" val="323060307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zh-CN" dirty="0" smtClean="0"/>
              <a:t>Outstanding Common Shares</a:t>
            </a:r>
            <a:endParaRPr lang="zh-CN" altLang="en-US" dirty="0"/>
          </a:p>
        </p:txBody>
      </p:sp>
      <p:graphicFrame>
        <p:nvGraphicFramePr>
          <p:cNvPr id="3" name="Chart 2"/>
          <p:cNvGraphicFramePr/>
          <p:nvPr>
            <p:extLst>
              <p:ext uri="{D42A27DB-BD31-4B8C-83A1-F6EECF244321}">
                <p14:modId xmlns:p14="http://schemas.microsoft.com/office/powerpoint/2010/main" xmlns="" val="938096693"/>
              </p:ext>
            </p:extLst>
          </p:nvPr>
        </p:nvGraphicFramePr>
        <p:xfrm>
          <a:off x="4139952" y="3573016"/>
          <a:ext cx="4662264" cy="30277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p:cNvGraphicFramePr/>
          <p:nvPr>
            <p:extLst>
              <p:ext uri="{D42A27DB-BD31-4B8C-83A1-F6EECF244321}">
                <p14:modId xmlns:p14="http://schemas.microsoft.com/office/powerpoint/2010/main" xmlns="" val="979426213"/>
              </p:ext>
            </p:extLst>
          </p:nvPr>
        </p:nvGraphicFramePr>
        <p:xfrm>
          <a:off x="1835696" y="1124744"/>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对象 4"/>
          <p:cNvGraphicFramePr>
            <a:graphicFrameLocks noChangeAspect="1"/>
          </p:cNvGraphicFramePr>
          <p:nvPr>
            <p:extLst>
              <p:ext uri="{D42A27DB-BD31-4B8C-83A1-F6EECF244321}">
                <p14:modId xmlns:p14="http://schemas.microsoft.com/office/powerpoint/2010/main" xmlns="" val="715765991"/>
              </p:ext>
            </p:extLst>
          </p:nvPr>
        </p:nvGraphicFramePr>
        <p:xfrm>
          <a:off x="251520" y="6093296"/>
          <a:ext cx="977900" cy="457200"/>
        </p:xfrm>
        <a:graphic>
          <a:graphicData uri="http://schemas.openxmlformats.org/presentationml/2006/ole">
            <p:oleObj spid="_x0000_s43015" name="PBrush" r:id="rId5" imgW="980952" imgH="466543" progId="PBrush">
              <p:embed/>
            </p:oleObj>
          </a:graphicData>
        </a:graphic>
      </p:graphicFrame>
    </p:spTree>
    <p:extLst>
      <p:ext uri="{BB962C8B-B14F-4D97-AF65-F5344CB8AC3E}">
        <p14:creationId xmlns:p14="http://schemas.microsoft.com/office/powerpoint/2010/main" xmlns="" val="22614322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zh-CN" dirty="0" smtClean="0"/>
              <a:t>Merger with Petro-Canada</a:t>
            </a:r>
            <a:endParaRPr lang="zh-CN" altLang="en-US" dirty="0"/>
          </a:p>
        </p:txBody>
      </p:sp>
      <p:sp>
        <p:nvSpPr>
          <p:cNvPr id="3" name="Content Placeholder 2"/>
          <p:cNvSpPr>
            <a:spLocks noGrp="1"/>
          </p:cNvSpPr>
          <p:nvPr>
            <p:ph idx="1"/>
          </p:nvPr>
        </p:nvSpPr>
        <p:spPr/>
        <p:txBody>
          <a:bodyPr>
            <a:normAutofit fontScale="85000" lnSpcReduction="20000"/>
          </a:bodyPr>
          <a:lstStyle/>
          <a:p>
            <a:pPr>
              <a:buFont typeface="Arial" pitchFamily="34" charset="0"/>
              <a:buChar char="•"/>
            </a:pPr>
            <a:r>
              <a:rPr lang="en-US" altLang="zh-CN" dirty="0" smtClean="0"/>
              <a:t>On </a:t>
            </a:r>
            <a:r>
              <a:rPr lang="en-US" altLang="zh-CN" dirty="0"/>
              <a:t>August 1, 2009, Suncor completed its merger </a:t>
            </a:r>
            <a:r>
              <a:rPr lang="en-US" altLang="zh-CN" dirty="0" smtClean="0"/>
              <a:t>with Petro-Canada</a:t>
            </a:r>
          </a:p>
          <a:p>
            <a:pPr>
              <a:buFont typeface="Arial" pitchFamily="34" charset="0"/>
              <a:buChar char="•"/>
            </a:pPr>
            <a:r>
              <a:rPr lang="en-US" altLang="zh-CN" dirty="0" smtClean="0"/>
              <a:t>Accounted as “Business Combination”, Suncor is the acquirer and Petro-Canada is </a:t>
            </a:r>
            <a:r>
              <a:rPr lang="en-US" altLang="zh-CN" dirty="0" err="1" smtClean="0"/>
              <a:t>acquiree</a:t>
            </a:r>
            <a:endParaRPr lang="en-US" altLang="zh-CN" dirty="0"/>
          </a:p>
          <a:p>
            <a:pPr>
              <a:buFont typeface="Arial" pitchFamily="34" charset="0"/>
              <a:buChar char="•"/>
            </a:pPr>
            <a:r>
              <a:rPr lang="en-US" altLang="zh-CN" dirty="0" smtClean="0"/>
              <a:t>Product </a:t>
            </a:r>
            <a:r>
              <a:rPr lang="en-US" altLang="zh-CN" dirty="0"/>
              <a:t>marketing </a:t>
            </a:r>
            <a:r>
              <a:rPr lang="en-US" altLang="zh-CN" dirty="0" smtClean="0"/>
              <a:t>under the </a:t>
            </a:r>
            <a:r>
              <a:rPr lang="en-US" altLang="zh-CN" dirty="0"/>
              <a:t>Petro-Canada </a:t>
            </a:r>
            <a:r>
              <a:rPr lang="en-US" altLang="zh-CN" dirty="0" smtClean="0"/>
              <a:t>brand</a:t>
            </a:r>
          </a:p>
          <a:p>
            <a:pPr>
              <a:buFont typeface="Arial" pitchFamily="34" charset="0"/>
              <a:buChar char="•"/>
            </a:pPr>
            <a:r>
              <a:rPr lang="en-US" altLang="zh-CN" dirty="0" smtClean="0"/>
              <a:t>The </a:t>
            </a:r>
            <a:r>
              <a:rPr lang="en-US" altLang="zh-CN" dirty="0"/>
              <a:t>merger increased Suncor’s asset base by $35.8 billion, including goodwill, and long-term debt by $4.4 </a:t>
            </a:r>
            <a:r>
              <a:rPr lang="en-US" altLang="zh-CN" dirty="0" smtClean="0"/>
              <a:t>billion</a:t>
            </a:r>
          </a:p>
          <a:p>
            <a:pPr>
              <a:buFont typeface="Arial" pitchFamily="34" charset="0"/>
              <a:buChar char="•"/>
            </a:pPr>
            <a:r>
              <a:rPr lang="en-US" altLang="zh-CN" dirty="0" smtClean="0"/>
              <a:t>Solid </a:t>
            </a:r>
            <a:r>
              <a:rPr lang="en-US" altLang="zh-CN" dirty="0"/>
              <a:t>performance from </a:t>
            </a:r>
            <a:r>
              <a:rPr lang="en-US" altLang="zh-CN" dirty="0" smtClean="0"/>
              <a:t>assets during 2010 after </a:t>
            </a:r>
            <a:r>
              <a:rPr lang="en-US" altLang="zh-CN" dirty="0"/>
              <a:t>the August 2009 merger with </a:t>
            </a:r>
            <a:r>
              <a:rPr lang="en-US" altLang="zh-CN" dirty="0" smtClean="0"/>
              <a:t>Petro-Canada</a:t>
            </a:r>
          </a:p>
          <a:p>
            <a:pPr>
              <a:buFont typeface="Arial" pitchFamily="34" charset="0"/>
              <a:buChar char="•"/>
            </a:pPr>
            <a:r>
              <a:rPr lang="en-US" altLang="zh-CN" dirty="0" smtClean="0"/>
              <a:t>Additional upstream production and refining product sales </a:t>
            </a:r>
          </a:p>
          <a:p>
            <a:pPr>
              <a:buFont typeface="Arial" pitchFamily="34" charset="0"/>
              <a:buChar char="•"/>
            </a:pPr>
            <a:endParaRPr lang="en-US" altLang="zh-CN" dirty="0" smtClean="0"/>
          </a:p>
          <a:p>
            <a:pPr>
              <a:buFont typeface="Arial" pitchFamily="34" charset="0"/>
              <a:buChar char="•"/>
            </a:pPr>
            <a:endParaRPr lang="zh-CN" altLang="en-US" dirty="0"/>
          </a:p>
        </p:txBody>
      </p:sp>
      <p:graphicFrame>
        <p:nvGraphicFramePr>
          <p:cNvPr id="185346" name="Object 2"/>
          <p:cNvGraphicFramePr>
            <a:graphicFrameLocks noChangeAspect="1"/>
          </p:cNvGraphicFramePr>
          <p:nvPr/>
        </p:nvGraphicFramePr>
        <p:xfrm>
          <a:off x="241300" y="330200"/>
          <a:ext cx="977900" cy="457200"/>
        </p:xfrm>
        <a:graphic>
          <a:graphicData uri="http://schemas.openxmlformats.org/presentationml/2006/ole">
            <p:oleObj spid="_x0000_s7185" name="PBrush" r:id="rId4" imgW="980952" imgH="466543" progId="PBrush">
              <p:embed/>
            </p:oleObj>
          </a:graphicData>
        </a:graphic>
      </p:graphicFrame>
    </p:spTree>
    <p:extLst>
      <p:ext uri="{BB962C8B-B14F-4D97-AF65-F5344CB8AC3E}">
        <p14:creationId xmlns:p14="http://schemas.microsoft.com/office/powerpoint/2010/main" xmlns="" val="351481621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Merger with Petro-Canada</a:t>
            </a:r>
            <a:endParaRPr lang="zh-CN" altLang="en-US" dirty="0"/>
          </a:p>
        </p:txBody>
      </p:sp>
      <p:pic>
        <p:nvPicPr>
          <p:cNvPr id="4" name="Content Placeholder 3" descr="Purchase allocation.png"/>
          <p:cNvPicPr>
            <a:picLocks noGrp="1" noChangeAspect="1"/>
          </p:cNvPicPr>
          <p:nvPr>
            <p:ph idx="1"/>
          </p:nvPr>
        </p:nvPicPr>
        <p:blipFill>
          <a:blip r:embed="rId3" cstate="print"/>
          <a:stretch>
            <a:fillRect/>
          </a:stretch>
        </p:blipFill>
        <p:spPr>
          <a:xfrm>
            <a:off x="1128612" y="1295400"/>
            <a:ext cx="7191576" cy="4830763"/>
          </a:xfrm>
        </p:spPr>
      </p:pic>
      <p:graphicFrame>
        <p:nvGraphicFramePr>
          <p:cNvPr id="3" name="对象 2"/>
          <p:cNvGraphicFramePr>
            <a:graphicFrameLocks noChangeAspect="1"/>
          </p:cNvGraphicFramePr>
          <p:nvPr>
            <p:extLst>
              <p:ext uri="{D42A27DB-BD31-4B8C-83A1-F6EECF244321}">
                <p14:modId xmlns:p14="http://schemas.microsoft.com/office/powerpoint/2010/main" xmlns="" val="3257028123"/>
              </p:ext>
            </p:extLst>
          </p:nvPr>
        </p:nvGraphicFramePr>
        <p:xfrm>
          <a:off x="21625" y="6093296"/>
          <a:ext cx="981075" cy="466725"/>
        </p:xfrm>
        <a:graphic>
          <a:graphicData uri="http://schemas.openxmlformats.org/presentationml/2006/ole">
            <p:oleObj spid="_x0000_s41991" name="PBrush" r:id="rId4" imgW="980952" imgH="466543" progId="PBrush">
              <p:embed/>
            </p:oleObj>
          </a:graphicData>
        </a:graphic>
      </p:graphicFrame>
    </p:spTree>
    <p:extLst>
      <p:ext uri="{BB962C8B-B14F-4D97-AF65-F5344CB8AC3E}">
        <p14:creationId xmlns:p14="http://schemas.microsoft.com/office/powerpoint/2010/main" xmlns="" val="12181334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Company Profile</a:t>
            </a:r>
            <a:endParaRPr lang="en-CA" dirty="0"/>
          </a:p>
        </p:txBody>
      </p:sp>
      <p:sp>
        <p:nvSpPr>
          <p:cNvPr id="8" name="Content Placeholder 7"/>
          <p:cNvSpPr>
            <a:spLocks noGrp="1"/>
          </p:cNvSpPr>
          <p:nvPr>
            <p:ph idx="1"/>
          </p:nvPr>
        </p:nvSpPr>
        <p:spPr>
          <a:xfrm>
            <a:off x="762000" y="1295400"/>
            <a:ext cx="7924800" cy="5229944"/>
          </a:xfrm>
        </p:spPr>
        <p:txBody>
          <a:bodyPr anchor="ctr">
            <a:noAutofit/>
          </a:bodyPr>
          <a:lstStyle/>
          <a:p>
            <a:pPr marL="533400" indent="-533400"/>
            <a:endParaRPr lang="en-CA" sz="2900" dirty="0"/>
          </a:p>
          <a:p>
            <a:pPr marL="285750" indent="-285750">
              <a:buFont typeface="Arial" pitchFamily="34" charset="0"/>
              <a:buChar char="•"/>
            </a:pPr>
            <a:r>
              <a:rPr lang="en-CA" sz="1600" b="1" dirty="0" smtClean="0"/>
              <a:t>Beginning in the 1960s, Strategically </a:t>
            </a:r>
            <a:r>
              <a:rPr lang="en-CA" sz="1600" b="1" dirty="0"/>
              <a:t>focused on developing one of the </a:t>
            </a:r>
            <a:r>
              <a:rPr lang="en-CA" sz="1600" b="1" dirty="0" smtClean="0"/>
              <a:t>world’s largest </a:t>
            </a:r>
            <a:r>
              <a:rPr lang="en-CA" sz="1600" b="1" dirty="0"/>
              <a:t>petroleum resource basins – Canada’s Athabasca oils sands</a:t>
            </a:r>
          </a:p>
          <a:p>
            <a:pPr marL="533400" indent="-533400"/>
            <a:endParaRPr lang="en-CA" sz="1600" dirty="0"/>
          </a:p>
          <a:p>
            <a:pPr marL="285750" indent="-285750">
              <a:buFont typeface="Arial" pitchFamily="34" charset="0"/>
              <a:buChar char="•"/>
            </a:pPr>
            <a:r>
              <a:rPr lang="en-CA" sz="1600" b="1" dirty="0"/>
              <a:t>Pioneering the industry in 1967 and </a:t>
            </a:r>
            <a:r>
              <a:rPr lang="en-US" altLang="zh-TW" sz="1600" b="1" dirty="0"/>
              <a:t>became a publicly traded company in 1992</a:t>
            </a:r>
          </a:p>
          <a:p>
            <a:pPr marL="533400" indent="-533400"/>
            <a:endParaRPr lang="en-US" altLang="zh-TW" sz="1600" dirty="0"/>
          </a:p>
          <a:p>
            <a:pPr marL="285750" indent="-285750">
              <a:buFont typeface="Arial" pitchFamily="34" charset="0"/>
              <a:buChar char="•"/>
            </a:pPr>
            <a:r>
              <a:rPr lang="en-CA" sz="1600" b="1" dirty="0"/>
              <a:t>The core oil sands business is supported by conventional natural gas </a:t>
            </a:r>
            <a:r>
              <a:rPr lang="en-CA" sz="1600" b="1" dirty="0" smtClean="0"/>
              <a:t>production in </a:t>
            </a:r>
            <a:r>
              <a:rPr lang="en-CA" sz="1600" b="1" dirty="0"/>
              <a:t>Western Canada and downstream refining, marketing and retail businesses </a:t>
            </a:r>
            <a:r>
              <a:rPr lang="en-CA" sz="1600" b="1" dirty="0" smtClean="0"/>
              <a:t>in Ontario </a:t>
            </a:r>
            <a:r>
              <a:rPr lang="en-CA" sz="1600" b="1" dirty="0"/>
              <a:t>and Colorado</a:t>
            </a:r>
            <a:endParaRPr lang="en-US" altLang="zh-TW" sz="1600" b="1" dirty="0"/>
          </a:p>
          <a:p>
            <a:pPr marL="533400" indent="-533400"/>
            <a:endParaRPr lang="en-CA" sz="1600" dirty="0"/>
          </a:p>
          <a:p>
            <a:pPr marL="285750" indent="-285750">
              <a:buFont typeface="Arial" pitchFamily="34" charset="0"/>
              <a:buChar char="•"/>
            </a:pPr>
            <a:r>
              <a:rPr lang="en-CA" sz="1600" b="1" dirty="0"/>
              <a:t>Significant progress since </a:t>
            </a:r>
            <a:r>
              <a:rPr lang="en-CA" sz="1600" b="1" dirty="0" smtClean="0"/>
              <a:t>1992:</a:t>
            </a:r>
          </a:p>
          <a:p>
            <a:pPr marL="914400" lvl="2" indent="0">
              <a:buNone/>
            </a:pPr>
            <a:r>
              <a:rPr lang="en-CA" sz="1600" dirty="0" smtClean="0"/>
              <a:t>- Daily </a:t>
            </a:r>
            <a:r>
              <a:rPr lang="en-CA" sz="1600" dirty="0"/>
              <a:t>oil sands production has more than </a:t>
            </a:r>
            <a:r>
              <a:rPr lang="en-CA" sz="1600" dirty="0" smtClean="0"/>
              <a:t>tripled</a:t>
            </a:r>
          </a:p>
          <a:p>
            <a:pPr marL="914400" lvl="2" indent="0">
              <a:buNone/>
            </a:pPr>
            <a:r>
              <a:rPr lang="en-CA" sz="1600" dirty="0" smtClean="0"/>
              <a:t>- One of the lowest cost producers in North America</a:t>
            </a:r>
          </a:p>
          <a:p>
            <a:pPr marL="914400" lvl="2" indent="0">
              <a:buNone/>
            </a:pPr>
            <a:r>
              <a:rPr lang="en-CA" sz="1600" dirty="0" smtClean="0"/>
              <a:t>- Growth </a:t>
            </a:r>
            <a:r>
              <a:rPr lang="en-CA" sz="1600" dirty="0"/>
              <a:t>in market capitalization ($1 billion to more than $19 billion at the </a:t>
            </a:r>
            <a:r>
              <a:rPr lang="en-CA" sz="1600" dirty="0" smtClean="0"/>
              <a:t>end of 2004</a:t>
            </a:r>
            <a:r>
              <a:rPr lang="en-CA" sz="1600" dirty="0"/>
              <a:t>)</a:t>
            </a:r>
          </a:p>
          <a:p>
            <a:endParaRPr lang="en-CA" sz="1800" b="1" dirty="0" smtClean="0"/>
          </a:p>
          <a:p>
            <a:endParaRPr lang="en-CA" sz="1800" b="1" dirty="0"/>
          </a:p>
          <a:p>
            <a:r>
              <a:rPr lang="en-CA" sz="1800" dirty="0"/>
              <a:t/>
            </a:r>
            <a:br>
              <a:rPr lang="en-CA" sz="1800" dirty="0"/>
            </a:br>
            <a:endParaRPr lang="en-CA" sz="1800" dirty="0"/>
          </a:p>
        </p:txBody>
      </p:sp>
      <p:graphicFrame>
        <p:nvGraphicFramePr>
          <p:cNvPr id="2" name="对象 1"/>
          <p:cNvGraphicFramePr>
            <a:graphicFrameLocks noChangeAspect="1"/>
          </p:cNvGraphicFramePr>
          <p:nvPr>
            <p:extLst>
              <p:ext uri="{D42A27DB-BD31-4B8C-83A1-F6EECF244321}">
                <p14:modId xmlns:p14="http://schemas.microsoft.com/office/powerpoint/2010/main" xmlns="" val="2859918130"/>
              </p:ext>
            </p:extLst>
          </p:nvPr>
        </p:nvGraphicFramePr>
        <p:xfrm>
          <a:off x="107504" y="5805264"/>
          <a:ext cx="981075" cy="466725"/>
        </p:xfrm>
        <a:graphic>
          <a:graphicData uri="http://schemas.openxmlformats.org/presentationml/2006/ole">
            <p:oleObj spid="_x0000_s8209" name="PBrush" r:id="rId4" imgW="980952" imgH="466543" progId="PBrush">
              <p:embed/>
            </p:oleObj>
          </a:graphicData>
        </a:graphic>
      </p:graphicFrame>
    </p:spTree>
    <p:extLst>
      <p:ext uri="{BB962C8B-B14F-4D97-AF65-F5344CB8AC3E}">
        <p14:creationId xmlns:p14="http://schemas.microsoft.com/office/powerpoint/2010/main" xmlns="" val="281919882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Company Profile</a:t>
            </a:r>
            <a:endParaRPr lang="en-CA" dirty="0"/>
          </a:p>
        </p:txBody>
      </p:sp>
      <p:sp>
        <p:nvSpPr>
          <p:cNvPr id="3" name="Content Placeholder 2"/>
          <p:cNvSpPr>
            <a:spLocks noGrp="1"/>
          </p:cNvSpPr>
          <p:nvPr>
            <p:ph idx="1"/>
          </p:nvPr>
        </p:nvSpPr>
        <p:spPr/>
        <p:txBody>
          <a:bodyPr/>
          <a:lstStyle/>
          <a:p>
            <a:pPr marL="342900" lvl="3" indent="-342900"/>
            <a:r>
              <a:rPr lang="en-US" dirty="0"/>
              <a:t>Integrated Energy Company, headquartered in Calgary</a:t>
            </a:r>
          </a:p>
          <a:p>
            <a:pPr marL="0" lvl="3" indent="0">
              <a:buNone/>
            </a:pPr>
            <a:endParaRPr lang="en-US" dirty="0"/>
          </a:p>
          <a:p>
            <a:pPr marL="342900" lvl="3" indent="-342900"/>
            <a:r>
              <a:rPr lang="en-US" dirty="0" smtClean="0"/>
              <a:t>Classified </a:t>
            </a:r>
            <a:r>
              <a:rPr lang="en-US" dirty="0"/>
              <a:t>into the following segments:</a:t>
            </a:r>
          </a:p>
          <a:p>
            <a:pPr marL="0" lvl="3" indent="0">
              <a:buNone/>
            </a:pPr>
            <a:r>
              <a:rPr lang="en-US" dirty="0" smtClean="0"/>
              <a:t>	- Oil Sands</a:t>
            </a:r>
          </a:p>
          <a:p>
            <a:pPr marL="0" lvl="3" indent="0">
              <a:buNone/>
            </a:pPr>
            <a:r>
              <a:rPr lang="en-US" dirty="0" smtClean="0"/>
              <a:t>	- Natural Gas</a:t>
            </a:r>
          </a:p>
          <a:p>
            <a:pPr marL="0" lvl="3" indent="0">
              <a:buNone/>
            </a:pPr>
            <a:r>
              <a:rPr lang="en-US" dirty="0" smtClean="0"/>
              <a:t>	- International and Offshore</a:t>
            </a:r>
          </a:p>
          <a:p>
            <a:pPr marL="0" lvl="3" indent="0">
              <a:buNone/>
            </a:pPr>
            <a:r>
              <a:rPr lang="en-US" dirty="0" smtClean="0"/>
              <a:t>	- Refining and Marketing </a:t>
            </a:r>
          </a:p>
          <a:p>
            <a:pPr marL="0" lvl="3" indent="0">
              <a:buNone/>
            </a:pPr>
            <a:r>
              <a:rPr lang="en-US" dirty="0" smtClean="0"/>
              <a:t>	- Third Party Energy Trading Activities</a:t>
            </a:r>
          </a:p>
          <a:p>
            <a:pPr marL="457200" lvl="3" indent="-457200">
              <a:buFont typeface="Arial" pitchFamily="34" charset="0"/>
              <a:buChar char="•"/>
            </a:pPr>
            <a:endParaRPr lang="en-US" dirty="0" smtClean="0"/>
          </a:p>
          <a:p>
            <a:pPr lvl="1"/>
            <a:endParaRPr lang="en-CA" dirty="0"/>
          </a:p>
        </p:txBody>
      </p:sp>
      <p:graphicFrame>
        <p:nvGraphicFramePr>
          <p:cNvPr id="4" name="对象 3"/>
          <p:cNvGraphicFramePr>
            <a:graphicFrameLocks noChangeAspect="1"/>
          </p:cNvGraphicFramePr>
          <p:nvPr>
            <p:extLst>
              <p:ext uri="{D42A27DB-BD31-4B8C-83A1-F6EECF244321}">
                <p14:modId xmlns:p14="http://schemas.microsoft.com/office/powerpoint/2010/main" xmlns="" val="2424313577"/>
              </p:ext>
            </p:extLst>
          </p:nvPr>
        </p:nvGraphicFramePr>
        <p:xfrm>
          <a:off x="251520" y="5661248"/>
          <a:ext cx="981075" cy="466725"/>
        </p:xfrm>
        <a:graphic>
          <a:graphicData uri="http://schemas.openxmlformats.org/presentationml/2006/ole">
            <p:oleObj spid="_x0000_s9232" name="PBrush" r:id="rId4" imgW="980952" imgH="466543" progId="PBrush">
              <p:embed/>
            </p:oleObj>
          </a:graphicData>
        </a:graphic>
      </p:graphicFrame>
    </p:spTree>
    <p:extLst>
      <p:ext uri="{BB962C8B-B14F-4D97-AF65-F5344CB8AC3E}">
        <p14:creationId xmlns:p14="http://schemas.microsoft.com/office/powerpoint/2010/main" xmlns="" val="150339819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t>Integrated</a:t>
            </a:r>
            <a:r>
              <a:rPr lang="en-US" dirty="0" smtClean="0"/>
              <a:t> Strategy</a:t>
            </a:r>
            <a:endParaRPr lang="en-CA" dirty="0"/>
          </a:p>
        </p:txBody>
      </p:sp>
      <p:pic>
        <p:nvPicPr>
          <p:cNvPr id="4" name="内容占位符 3"/>
          <p:cNvPicPr>
            <a:picLocks noGrp="1" noChangeAspect="1"/>
          </p:cNvPicPr>
          <p:nvPr>
            <p:ph idx="1"/>
          </p:nvPr>
        </p:nvPicPr>
        <p:blipFill>
          <a:blip r:embed="rId4" cstate="print">
            <a:extLst>
              <a:ext uri="{28A0092B-C50C-407E-A947-70E740481C1C}">
                <a14:useLocalDpi xmlns:a14="http://schemas.microsoft.com/office/drawing/2010/main" xmlns="" val="0"/>
              </a:ext>
            </a:extLst>
          </a:blip>
          <a:stretch>
            <a:fillRect/>
          </a:stretch>
        </p:blipFill>
        <p:spPr>
          <a:xfrm>
            <a:off x="251520" y="1340768"/>
            <a:ext cx="8607434" cy="5153667"/>
          </a:xfrm>
        </p:spPr>
      </p:pic>
      <p:graphicFrame>
        <p:nvGraphicFramePr>
          <p:cNvPr id="5" name="对象 4"/>
          <p:cNvGraphicFramePr>
            <a:graphicFrameLocks noChangeAspect="1"/>
          </p:cNvGraphicFramePr>
          <p:nvPr>
            <p:extLst>
              <p:ext uri="{D42A27DB-BD31-4B8C-83A1-F6EECF244321}">
                <p14:modId xmlns:p14="http://schemas.microsoft.com/office/powerpoint/2010/main" xmlns="" val="2681825793"/>
              </p:ext>
            </p:extLst>
          </p:nvPr>
        </p:nvGraphicFramePr>
        <p:xfrm>
          <a:off x="250825" y="333375"/>
          <a:ext cx="981075" cy="466725"/>
        </p:xfrm>
        <a:graphic>
          <a:graphicData uri="http://schemas.openxmlformats.org/presentationml/2006/ole">
            <p:oleObj spid="_x0000_s10256" name="PBrush" r:id="rId5" imgW="980952" imgH="466543" progId="PBrush">
              <p:embed/>
            </p:oleObj>
          </a:graphicData>
        </a:graphic>
      </p:graphicFrame>
    </p:spTree>
    <p:extLst>
      <p:ext uri="{BB962C8B-B14F-4D97-AF65-F5344CB8AC3E}">
        <p14:creationId xmlns:p14="http://schemas.microsoft.com/office/powerpoint/2010/main" xmlns="" val="16619638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Canadian oil </a:t>
            </a:r>
            <a:r>
              <a:rPr lang="en-US" dirty="0"/>
              <a:t>&amp;</a:t>
            </a:r>
            <a:r>
              <a:rPr lang="en-US" dirty="0" smtClean="0"/>
              <a:t> gas industry components</a:t>
            </a:r>
            <a:endParaRPr lang="en-US" dirty="0"/>
          </a:p>
        </p:txBody>
      </p:sp>
      <p:sp>
        <p:nvSpPr>
          <p:cNvPr id="3" name="Content Placeholder 2"/>
          <p:cNvSpPr>
            <a:spLocks noGrp="1"/>
          </p:cNvSpPr>
          <p:nvPr>
            <p:ph idx="1"/>
          </p:nvPr>
        </p:nvSpPr>
        <p:spPr/>
        <p:txBody>
          <a:bodyPr>
            <a:normAutofit/>
          </a:bodyPr>
          <a:lstStyle/>
          <a:p>
            <a:endParaRPr lang="en-US" sz="2000" dirty="0" smtClean="0"/>
          </a:p>
          <a:p>
            <a:r>
              <a:rPr lang="en-US" sz="2000" b="1" dirty="0" smtClean="0"/>
              <a:t>Upstream/ Exploration &amp; Production sector: </a:t>
            </a:r>
            <a:r>
              <a:rPr lang="en-US" sz="2000" dirty="0" smtClean="0"/>
              <a:t>Finds and produces crude oil and natural gas, mostly based in Calgary, Alberta</a:t>
            </a:r>
          </a:p>
          <a:p>
            <a:endParaRPr lang="en-US" sz="2000" dirty="0" smtClean="0"/>
          </a:p>
          <a:p>
            <a:r>
              <a:rPr lang="en-US" sz="2000" b="1" dirty="0" smtClean="0"/>
              <a:t>Midstream: </a:t>
            </a:r>
            <a:r>
              <a:rPr lang="en-US" sz="2000" dirty="0" smtClean="0"/>
              <a:t>Processes, stores, markets and transports commodities such as </a:t>
            </a:r>
            <a:r>
              <a:rPr lang="en-US" sz="2000" b="1" dirty="0" smtClean="0"/>
              <a:t>crude oil, natural gas, natural gas liquids </a:t>
            </a:r>
            <a:r>
              <a:rPr lang="en-US" sz="2000" dirty="0" smtClean="0"/>
              <a:t>(NGLs, mainly ethane, propane and butane) and </a:t>
            </a:r>
            <a:r>
              <a:rPr lang="en-US" sz="2000" b="1" dirty="0" err="1" smtClean="0"/>
              <a:t>sulphur</a:t>
            </a:r>
            <a:r>
              <a:rPr lang="en-US" sz="2000" b="1" dirty="0" smtClean="0"/>
              <a:t> </a:t>
            </a:r>
            <a:r>
              <a:rPr lang="en-US" sz="2000" dirty="0" smtClean="0"/>
              <a:t>to population centers</a:t>
            </a:r>
          </a:p>
          <a:p>
            <a:endParaRPr lang="en-US" sz="2000" dirty="0" smtClean="0"/>
          </a:p>
          <a:p>
            <a:r>
              <a:rPr lang="en-US" sz="2000" b="1" dirty="0" smtClean="0"/>
              <a:t>Downstream: </a:t>
            </a:r>
            <a:r>
              <a:rPr lang="en-US" sz="2000" dirty="0" smtClean="0"/>
              <a:t>Oil refineries, petrochemical plants, petroleum products distributors, retail outlets and natural gas distribution companies, provides underlying products from crude oil and gas</a:t>
            </a:r>
          </a:p>
          <a:p>
            <a:endParaRPr lang="en-US" sz="2000" dirty="0"/>
          </a:p>
        </p:txBody>
      </p:sp>
    </p:spTree>
    <p:extLst>
      <p:ext uri="{BB962C8B-B14F-4D97-AF65-F5344CB8AC3E}">
        <p14:creationId xmlns:p14="http://schemas.microsoft.com/office/powerpoint/2010/main" xmlns="" val="65894017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Oil Sands</a:t>
            </a:r>
            <a:endParaRPr lang="en-US" dirty="0"/>
          </a:p>
        </p:txBody>
      </p:sp>
      <p:sp>
        <p:nvSpPr>
          <p:cNvPr id="3" name="内容占位符 2"/>
          <p:cNvSpPr>
            <a:spLocks noGrp="1"/>
          </p:cNvSpPr>
          <p:nvPr>
            <p:ph idx="1"/>
          </p:nvPr>
        </p:nvSpPr>
        <p:spPr/>
        <p:txBody>
          <a:bodyPr>
            <a:normAutofit/>
          </a:bodyPr>
          <a:lstStyle/>
          <a:p>
            <a:pPr marL="457200" indent="-457200">
              <a:lnSpc>
                <a:spcPct val="90000"/>
              </a:lnSpc>
              <a:buFont typeface="Arial" pitchFamily="34" charset="0"/>
              <a:buChar char="•"/>
            </a:pPr>
            <a:r>
              <a:rPr lang="en-CA" sz="2000" b="1" dirty="0">
                <a:cs typeface="Times New Roman" pitchFamily="18" charset="0"/>
              </a:rPr>
              <a:t>Located near Fort McMurray, Alberta </a:t>
            </a:r>
          </a:p>
          <a:p>
            <a:pPr marL="1257300" lvl="2" indent="-342900">
              <a:lnSpc>
                <a:spcPct val="90000"/>
              </a:lnSpc>
            </a:pPr>
            <a:r>
              <a:rPr lang="en-CA" sz="2000" b="1" dirty="0" smtClean="0">
                <a:cs typeface="Times New Roman" pitchFamily="18" charset="0"/>
              </a:rPr>
              <a:t> </a:t>
            </a:r>
            <a:r>
              <a:rPr lang="en-CA" sz="2000" dirty="0" smtClean="0">
                <a:cs typeface="Times New Roman" pitchFamily="18" charset="0"/>
              </a:rPr>
              <a:t>Recovers </a:t>
            </a:r>
            <a:r>
              <a:rPr lang="en-CA" sz="2000" dirty="0">
                <a:cs typeface="Times New Roman" pitchFamily="18" charset="0"/>
              </a:rPr>
              <a:t>bitumen through mining and </a:t>
            </a:r>
            <a:r>
              <a:rPr lang="en-CA" sz="2000" dirty="0" smtClean="0">
                <a:cs typeface="Times New Roman" pitchFamily="18" charset="0"/>
              </a:rPr>
              <a:t>in-situ</a:t>
            </a:r>
          </a:p>
          <a:p>
            <a:pPr marL="914400" lvl="2" indent="0">
              <a:lnSpc>
                <a:spcPct val="90000"/>
              </a:lnSpc>
              <a:buNone/>
            </a:pPr>
            <a:r>
              <a:rPr lang="en-CA" sz="2000" dirty="0" smtClean="0">
                <a:cs typeface="Times New Roman" pitchFamily="18" charset="0"/>
              </a:rPr>
              <a:t>development </a:t>
            </a:r>
            <a:r>
              <a:rPr lang="en-CA" sz="2000" dirty="0">
                <a:cs typeface="Times New Roman" pitchFamily="18" charset="0"/>
              </a:rPr>
              <a:t>and upgrades it into refinery </a:t>
            </a:r>
            <a:r>
              <a:rPr lang="en-CA" sz="2000" dirty="0" smtClean="0">
                <a:cs typeface="Times New Roman" pitchFamily="18" charset="0"/>
              </a:rPr>
              <a:t>feedstock,</a:t>
            </a:r>
          </a:p>
          <a:p>
            <a:pPr marL="914400" lvl="2" indent="0">
              <a:lnSpc>
                <a:spcPct val="90000"/>
              </a:lnSpc>
              <a:buNone/>
            </a:pPr>
            <a:r>
              <a:rPr lang="en-CA" sz="2000" dirty="0" smtClean="0">
                <a:cs typeface="Times New Roman" pitchFamily="18" charset="0"/>
              </a:rPr>
              <a:t>diesel </a:t>
            </a:r>
            <a:r>
              <a:rPr lang="en-CA" sz="2000" dirty="0">
                <a:cs typeface="Times New Roman" pitchFamily="18" charset="0"/>
              </a:rPr>
              <a:t>fuel and by products. </a:t>
            </a:r>
            <a:endParaRPr lang="en-CA" sz="2000" dirty="0" smtClean="0">
              <a:cs typeface="Times New Roman" pitchFamily="18" charset="0"/>
            </a:endParaRPr>
          </a:p>
          <a:p>
            <a:pPr marL="1257300" lvl="2" indent="-342900">
              <a:lnSpc>
                <a:spcPct val="90000"/>
              </a:lnSpc>
            </a:pPr>
            <a:r>
              <a:rPr lang="en-CA" sz="2000" dirty="0"/>
              <a:t>P</a:t>
            </a:r>
            <a:r>
              <a:rPr lang="en-CA" sz="2000" dirty="0" smtClean="0"/>
              <a:t>roducts </a:t>
            </a:r>
            <a:r>
              <a:rPr lang="en-CA" sz="2000" dirty="0"/>
              <a:t>include gasoline and distillates</a:t>
            </a:r>
            <a:endParaRPr lang="en-CA" sz="2000" b="1" dirty="0" smtClean="0">
              <a:cs typeface="Times New Roman" pitchFamily="18" charset="0"/>
            </a:endParaRPr>
          </a:p>
          <a:p>
            <a:pPr marL="457200" indent="-457200">
              <a:lnSpc>
                <a:spcPct val="90000"/>
              </a:lnSpc>
            </a:pPr>
            <a:endParaRPr lang="en-CA" sz="2000" b="1" dirty="0">
              <a:cs typeface="Times New Roman" pitchFamily="18" charset="0"/>
            </a:endParaRPr>
          </a:p>
          <a:p>
            <a:pPr marL="457200" indent="-457200">
              <a:lnSpc>
                <a:spcPct val="90000"/>
              </a:lnSpc>
              <a:buFont typeface="Arial" pitchFamily="34" charset="0"/>
              <a:buChar char="•"/>
            </a:pPr>
            <a:r>
              <a:rPr lang="en-CA" sz="2000" b="1" dirty="0">
                <a:cs typeface="Times New Roman" pitchFamily="18" charset="0"/>
              </a:rPr>
              <a:t>The foundation of Suncor’s growth strategy and represents the most significant portion of the company’s assets.</a:t>
            </a:r>
          </a:p>
          <a:p>
            <a:pPr marL="457200" indent="-457200">
              <a:lnSpc>
                <a:spcPct val="90000"/>
              </a:lnSpc>
            </a:pPr>
            <a:endParaRPr lang="en-US" altLang="zh-TW" sz="2000" b="1" dirty="0"/>
          </a:p>
          <a:p>
            <a:pPr marL="457200" indent="-457200">
              <a:lnSpc>
                <a:spcPct val="90000"/>
              </a:lnSpc>
              <a:buFont typeface="Arial" pitchFamily="34" charset="0"/>
              <a:buChar char="•"/>
            </a:pPr>
            <a:r>
              <a:rPr lang="en-US" altLang="zh-TW" sz="2000" b="1" dirty="0"/>
              <a:t>Suncor pioneered the world</a:t>
            </a:r>
            <a:r>
              <a:rPr lang="en-US" altLang="zh-TW" sz="2000" b="1" dirty="0">
                <a:latin typeface="Century Gothic"/>
              </a:rPr>
              <a:t>’</a:t>
            </a:r>
            <a:r>
              <a:rPr lang="en-US" altLang="zh-TW" sz="2000" b="1" dirty="0"/>
              <a:t>s first commercially successful oil sands operation in 1967 and </a:t>
            </a:r>
            <a:r>
              <a:rPr lang="en-US" altLang="zh-TW" sz="2000" b="1" dirty="0" smtClean="0"/>
              <a:t>today, </a:t>
            </a:r>
            <a:r>
              <a:rPr lang="en-US" altLang="zh-TW" sz="2000" b="1" dirty="0"/>
              <a:t>the company remains a leader in oil sands development.</a:t>
            </a:r>
            <a:endParaRPr lang="en-US" dirty="0"/>
          </a:p>
        </p:txBody>
      </p:sp>
      <p:graphicFrame>
        <p:nvGraphicFramePr>
          <p:cNvPr id="4" name="对象 3"/>
          <p:cNvGraphicFramePr>
            <a:graphicFrameLocks noChangeAspect="1"/>
          </p:cNvGraphicFramePr>
          <p:nvPr>
            <p:extLst>
              <p:ext uri="{D42A27DB-BD31-4B8C-83A1-F6EECF244321}">
                <p14:modId xmlns:p14="http://schemas.microsoft.com/office/powerpoint/2010/main" xmlns="" val="3916321417"/>
              </p:ext>
            </p:extLst>
          </p:nvPr>
        </p:nvGraphicFramePr>
        <p:xfrm>
          <a:off x="179512" y="5949280"/>
          <a:ext cx="981075" cy="466725"/>
        </p:xfrm>
        <a:graphic>
          <a:graphicData uri="http://schemas.openxmlformats.org/presentationml/2006/ole">
            <p:oleObj spid="_x0000_s40967" name="PBrush" r:id="rId4" imgW="980952" imgH="466543" progId="PBrush">
              <p:embed/>
            </p:oleObj>
          </a:graphicData>
        </a:graphic>
      </p:graphicFrame>
    </p:spTree>
    <p:extLst>
      <p:ext uri="{BB962C8B-B14F-4D97-AF65-F5344CB8AC3E}">
        <p14:creationId xmlns:p14="http://schemas.microsoft.com/office/powerpoint/2010/main" xmlns="" val="424594740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dirty="0" smtClean="0"/>
              <a:t>Oil Sands Production in Canada</a:t>
            </a:r>
            <a:endParaRPr lang="en-US" dirty="0"/>
          </a:p>
        </p:txBody>
      </p:sp>
      <p:pic>
        <p:nvPicPr>
          <p:cNvPr id="4" name="内容占位符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395536" y="1196752"/>
            <a:ext cx="3600400" cy="4830763"/>
          </a:xfrm>
        </p:spPr>
      </p:pic>
      <p:pic>
        <p:nvPicPr>
          <p:cNvPr id="5" name="Picture 4" descr="http://www.canada.com/business/fp/3336511.bin?size=620x400"/>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16016" y="1177899"/>
            <a:ext cx="3888432" cy="2508663"/>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图片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004048" y="3870746"/>
            <a:ext cx="3024336" cy="2317107"/>
          </a:xfrm>
          <a:prstGeom prst="rect">
            <a:avLst/>
          </a:prstGeom>
        </p:spPr>
      </p:pic>
      <p:graphicFrame>
        <p:nvGraphicFramePr>
          <p:cNvPr id="3" name="对象 2"/>
          <p:cNvGraphicFramePr>
            <a:graphicFrameLocks noChangeAspect="1"/>
          </p:cNvGraphicFramePr>
          <p:nvPr>
            <p:extLst>
              <p:ext uri="{D42A27DB-BD31-4B8C-83A1-F6EECF244321}">
                <p14:modId xmlns:p14="http://schemas.microsoft.com/office/powerpoint/2010/main" xmlns="" val="70637975"/>
              </p:ext>
            </p:extLst>
          </p:nvPr>
        </p:nvGraphicFramePr>
        <p:xfrm>
          <a:off x="251520" y="260648"/>
          <a:ext cx="981075" cy="466725"/>
        </p:xfrm>
        <a:graphic>
          <a:graphicData uri="http://schemas.openxmlformats.org/presentationml/2006/ole">
            <p:oleObj spid="_x0000_s11281" name="PBrush" r:id="rId6" imgW="980952" imgH="466543" progId="PBrush">
              <p:embed/>
            </p:oleObj>
          </a:graphicData>
        </a:graphic>
      </p:graphicFrame>
    </p:spTree>
    <p:extLst>
      <p:ext uri="{BB962C8B-B14F-4D97-AF65-F5344CB8AC3E}">
        <p14:creationId xmlns:p14="http://schemas.microsoft.com/office/powerpoint/2010/main" xmlns="" val="155581552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gn="ctr"/>
            <a:r>
              <a:rPr lang="en-US" dirty="0" smtClean="0"/>
              <a:t>Oil Sands – Strategic Partnership with Total </a:t>
            </a:r>
            <a:endParaRPr lang="en-US" dirty="0"/>
          </a:p>
        </p:txBody>
      </p:sp>
      <p:sp>
        <p:nvSpPr>
          <p:cNvPr id="3" name="内容占位符 2"/>
          <p:cNvSpPr>
            <a:spLocks noGrp="1"/>
          </p:cNvSpPr>
          <p:nvPr>
            <p:ph idx="1"/>
          </p:nvPr>
        </p:nvSpPr>
        <p:spPr/>
        <p:txBody>
          <a:bodyPr>
            <a:normAutofit lnSpcReduction="10000"/>
          </a:bodyPr>
          <a:lstStyle/>
          <a:p>
            <a:r>
              <a:rPr lang="en-US" dirty="0" smtClean="0"/>
              <a:t>On December 17 2010</a:t>
            </a:r>
            <a:r>
              <a:rPr lang="en-US" dirty="0"/>
              <a:t>, </a:t>
            </a:r>
            <a:r>
              <a:rPr lang="en-US" dirty="0" smtClean="0"/>
              <a:t>strategic </a:t>
            </a:r>
            <a:r>
              <a:rPr lang="en-US" dirty="0"/>
              <a:t>partnership with Total E&amp;P Canada Ltd. (Total) </a:t>
            </a:r>
            <a:endParaRPr lang="en-US" dirty="0" smtClean="0"/>
          </a:p>
          <a:p>
            <a:pPr marL="0" indent="0">
              <a:buNone/>
            </a:pPr>
            <a:r>
              <a:rPr lang="en-US" dirty="0" smtClean="0"/>
              <a:t>	</a:t>
            </a:r>
            <a:r>
              <a:rPr lang="en-US" sz="2800" dirty="0" smtClean="0"/>
              <a:t>- </a:t>
            </a:r>
            <a:r>
              <a:rPr lang="en-US" sz="2800" dirty="0"/>
              <a:t>together developed two key oil sands mining 	projects: the Fort Hills mine </a:t>
            </a:r>
            <a:r>
              <a:rPr lang="en-US" sz="2800" dirty="0" smtClean="0"/>
              <a:t>(operated by Suncor) 	and </a:t>
            </a:r>
            <a:r>
              <a:rPr lang="en-US" sz="2800" dirty="0"/>
              <a:t>the Joslyn </a:t>
            </a:r>
            <a:r>
              <a:rPr lang="en-US" sz="2800" dirty="0" smtClean="0"/>
              <a:t>mine (operated by Total)</a:t>
            </a:r>
            <a:endParaRPr lang="en-US" sz="2800" dirty="0"/>
          </a:p>
          <a:p>
            <a:r>
              <a:rPr lang="en-US" dirty="0"/>
              <a:t>R</a:t>
            </a:r>
            <a:r>
              <a:rPr lang="en-US" dirty="0" smtClean="0"/>
              <a:t>estarting </a:t>
            </a:r>
            <a:r>
              <a:rPr lang="en-US" dirty="0"/>
              <a:t>construction of the 200,000 barrel per </a:t>
            </a:r>
            <a:r>
              <a:rPr lang="en-US" dirty="0" smtClean="0"/>
              <a:t>day </a:t>
            </a:r>
            <a:r>
              <a:rPr lang="en-US" dirty="0"/>
              <a:t>Voyageur Upgrader at 	Suncor’s oil sands </a:t>
            </a:r>
            <a:r>
              <a:rPr lang="en-US" dirty="0" smtClean="0"/>
              <a:t>operations </a:t>
            </a:r>
            <a:r>
              <a:rPr lang="en-US" dirty="0"/>
              <a:t>north of Fort McMurray, </a:t>
            </a:r>
            <a:r>
              <a:rPr lang="en-US" dirty="0" smtClean="0"/>
              <a:t>Alberta</a:t>
            </a:r>
            <a:endParaRPr lang="en-US" dirty="0"/>
          </a:p>
          <a:p>
            <a:endParaRPr lang="en-US" dirty="0"/>
          </a:p>
        </p:txBody>
      </p:sp>
      <p:graphicFrame>
        <p:nvGraphicFramePr>
          <p:cNvPr id="4" name="对象 3"/>
          <p:cNvGraphicFramePr>
            <a:graphicFrameLocks noChangeAspect="1"/>
          </p:cNvGraphicFramePr>
          <p:nvPr>
            <p:extLst>
              <p:ext uri="{D42A27DB-BD31-4B8C-83A1-F6EECF244321}">
                <p14:modId xmlns:p14="http://schemas.microsoft.com/office/powerpoint/2010/main" xmlns="" val="1264840769"/>
              </p:ext>
            </p:extLst>
          </p:nvPr>
        </p:nvGraphicFramePr>
        <p:xfrm>
          <a:off x="251520" y="5949280"/>
          <a:ext cx="981075" cy="466725"/>
        </p:xfrm>
        <a:graphic>
          <a:graphicData uri="http://schemas.openxmlformats.org/presentationml/2006/ole">
            <p:oleObj spid="_x0000_s12304" name="PBrush" r:id="rId3" imgW="980952" imgH="466543" progId="PBrush">
              <p:embed/>
            </p:oleObj>
          </a:graphicData>
        </a:graphic>
      </p:graphicFrame>
    </p:spTree>
    <p:extLst>
      <p:ext uri="{BB962C8B-B14F-4D97-AF65-F5344CB8AC3E}">
        <p14:creationId xmlns:p14="http://schemas.microsoft.com/office/powerpoint/2010/main" xmlns="" val="357146604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25932" y="188640"/>
            <a:ext cx="8686800" cy="838200"/>
          </a:xfrm>
        </p:spPr>
        <p:txBody>
          <a:bodyPr/>
          <a:lstStyle/>
          <a:p>
            <a:r>
              <a:rPr lang="en-US" dirty="0"/>
              <a:t>Oil Sands – Strategic </a:t>
            </a:r>
            <a:r>
              <a:rPr lang="en-US" dirty="0" smtClean="0"/>
              <a:t>Partnership</a:t>
            </a:r>
            <a:endParaRPr lang="en-US" dirty="0"/>
          </a:p>
        </p:txBody>
      </p:sp>
      <p:pic>
        <p:nvPicPr>
          <p:cNvPr id="4" name="内容占位符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691680" y="952185"/>
            <a:ext cx="5678764" cy="3834673"/>
          </a:xfrm>
        </p:spPr>
      </p:pic>
      <p:pic>
        <p:nvPicPr>
          <p:cNvPr id="5" name="图片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3537" y="4797152"/>
            <a:ext cx="7811591" cy="1962424"/>
          </a:xfrm>
          <a:prstGeom prst="rect">
            <a:avLst/>
          </a:prstGeom>
        </p:spPr>
      </p:pic>
      <p:sp>
        <p:nvSpPr>
          <p:cNvPr id="6" name="Rectangle 4"/>
          <p:cNvSpPr>
            <a:spLocks noChangeArrowheads="1"/>
          </p:cNvSpPr>
          <p:nvPr/>
        </p:nvSpPr>
        <p:spPr bwMode="auto">
          <a:xfrm>
            <a:off x="7452320" y="4817764"/>
            <a:ext cx="1042838" cy="1941812"/>
          </a:xfrm>
          <a:prstGeom prst="rect">
            <a:avLst/>
          </a:prstGeom>
          <a:noFill/>
          <a:ln w="3492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defPPr>
              <a:defRPr lang="en-CA"/>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endParaRPr lang="en-US" sz="4000" dirty="0"/>
          </a:p>
        </p:txBody>
      </p:sp>
    </p:spTree>
    <p:extLst>
      <p:ext uri="{BB962C8B-B14F-4D97-AF65-F5344CB8AC3E}">
        <p14:creationId xmlns:p14="http://schemas.microsoft.com/office/powerpoint/2010/main" xmlns="" val="354264473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55576" y="260648"/>
            <a:ext cx="8686800" cy="838200"/>
          </a:xfrm>
        </p:spPr>
        <p:txBody>
          <a:bodyPr>
            <a:normAutofit fontScale="90000"/>
          </a:bodyPr>
          <a:lstStyle/>
          <a:p>
            <a:pPr algn="ctr"/>
            <a:r>
              <a:rPr lang="en-US" dirty="0" smtClean="0"/>
              <a:t>Oil </a:t>
            </a:r>
            <a:r>
              <a:rPr lang="en-US" dirty="0"/>
              <a:t>S</a:t>
            </a:r>
            <a:r>
              <a:rPr lang="en-US" dirty="0" smtClean="0"/>
              <a:t>ands Production, Price &amp; Earnings</a:t>
            </a:r>
            <a:endParaRPr lang="en-US" dirty="0"/>
          </a:p>
        </p:txBody>
      </p:sp>
      <p:pic>
        <p:nvPicPr>
          <p:cNvPr id="4" name="内容占位符 3"/>
          <p:cNvPicPr>
            <a:picLocks noGrp="1" noChangeAspect="1"/>
          </p:cNvPicPr>
          <p:nvPr>
            <p:ph idx="1"/>
          </p:nvPr>
        </p:nvPicPr>
        <p:blipFill>
          <a:blip r:embed="rId4" cstate="print">
            <a:extLst>
              <a:ext uri="{28A0092B-C50C-407E-A947-70E740481C1C}">
                <a14:useLocalDpi xmlns:a14="http://schemas.microsoft.com/office/drawing/2010/main" xmlns="" val="0"/>
              </a:ext>
            </a:extLst>
          </a:blip>
          <a:stretch>
            <a:fillRect/>
          </a:stretch>
        </p:blipFill>
        <p:spPr>
          <a:xfrm>
            <a:off x="683568" y="1340768"/>
            <a:ext cx="7116169" cy="2600688"/>
          </a:xfrm>
        </p:spPr>
      </p:pic>
      <p:pic>
        <p:nvPicPr>
          <p:cNvPr id="6" name="图片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4293096"/>
            <a:ext cx="3496163" cy="1728192"/>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496163" y="4293096"/>
            <a:ext cx="5647837" cy="1728192"/>
          </a:xfrm>
          <a:prstGeom prst="rect">
            <a:avLst/>
          </a:prstGeom>
        </p:spPr>
      </p:pic>
      <p:graphicFrame>
        <p:nvGraphicFramePr>
          <p:cNvPr id="7" name="对象 6"/>
          <p:cNvGraphicFramePr>
            <a:graphicFrameLocks noChangeAspect="1"/>
          </p:cNvGraphicFramePr>
          <p:nvPr>
            <p:extLst>
              <p:ext uri="{D42A27DB-BD31-4B8C-83A1-F6EECF244321}">
                <p14:modId xmlns:p14="http://schemas.microsoft.com/office/powerpoint/2010/main" xmlns="" val="2188067472"/>
              </p:ext>
            </p:extLst>
          </p:nvPr>
        </p:nvGraphicFramePr>
        <p:xfrm>
          <a:off x="107504" y="332656"/>
          <a:ext cx="981075" cy="466725"/>
        </p:xfrm>
        <a:graphic>
          <a:graphicData uri="http://schemas.openxmlformats.org/presentationml/2006/ole">
            <p:oleObj spid="_x0000_s13328" name="PBrush" r:id="rId7" imgW="980952" imgH="466543" progId="PBrush">
              <p:embed/>
            </p:oleObj>
          </a:graphicData>
        </a:graphic>
      </p:graphicFrame>
    </p:spTree>
    <p:extLst>
      <p:ext uri="{BB962C8B-B14F-4D97-AF65-F5344CB8AC3E}">
        <p14:creationId xmlns:p14="http://schemas.microsoft.com/office/powerpoint/2010/main" xmlns="" val="426444530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504" y="147648"/>
            <a:ext cx="8686800" cy="838200"/>
          </a:xfrm>
        </p:spPr>
        <p:txBody>
          <a:bodyPr/>
          <a:lstStyle/>
          <a:p>
            <a:pPr algn="ctr"/>
            <a:r>
              <a:rPr lang="en-US" dirty="0" smtClean="0"/>
              <a:t>Oil Sands 2011 Outlook</a:t>
            </a:r>
            <a:endParaRPr lang="en-US" dirty="0"/>
          </a:p>
        </p:txBody>
      </p:sp>
      <p:sp>
        <p:nvSpPr>
          <p:cNvPr id="3" name="内容占位符 2"/>
          <p:cNvSpPr>
            <a:spLocks noGrp="1"/>
          </p:cNvSpPr>
          <p:nvPr>
            <p:ph idx="1"/>
          </p:nvPr>
        </p:nvSpPr>
        <p:spPr>
          <a:xfrm>
            <a:off x="755576" y="4005064"/>
            <a:ext cx="7924800" cy="2747495"/>
          </a:xfrm>
        </p:spPr>
        <p:txBody>
          <a:bodyPr>
            <a:normAutofit fontScale="77500" lnSpcReduction="20000"/>
          </a:bodyPr>
          <a:lstStyle/>
          <a:p>
            <a:r>
              <a:rPr lang="en-US" dirty="0" smtClean="0"/>
              <a:t>Oil </a:t>
            </a:r>
            <a:r>
              <a:rPr lang="en-US" dirty="0"/>
              <a:t>Sands production, 280 – 310 </a:t>
            </a:r>
            <a:r>
              <a:rPr lang="en-US" dirty="0" err="1"/>
              <a:t>kbpd</a:t>
            </a:r>
            <a:endParaRPr lang="en-US" dirty="0"/>
          </a:p>
          <a:p>
            <a:pPr marL="0" indent="0">
              <a:buNone/>
            </a:pPr>
            <a:r>
              <a:rPr lang="en-US" dirty="0" smtClean="0"/>
              <a:t>	– </a:t>
            </a:r>
            <a:r>
              <a:rPr lang="en-US" dirty="0"/>
              <a:t>Sales mix % (sweet/sour/bitumen), 47/49/4</a:t>
            </a:r>
          </a:p>
          <a:p>
            <a:pPr marL="0" indent="0">
              <a:buNone/>
            </a:pPr>
            <a:r>
              <a:rPr lang="en-US" dirty="0" smtClean="0"/>
              <a:t>	WTI </a:t>
            </a:r>
            <a:r>
              <a:rPr lang="en-US" dirty="0"/>
              <a:t>@ Cushing less C$7.00 – 8.00 </a:t>
            </a:r>
            <a:endParaRPr lang="en-US" dirty="0" smtClean="0"/>
          </a:p>
          <a:p>
            <a:pPr marL="0" indent="0">
              <a:buNone/>
            </a:pPr>
            <a:r>
              <a:rPr lang="en-US" dirty="0"/>
              <a:t>	</a:t>
            </a:r>
            <a:r>
              <a:rPr lang="en-US" dirty="0" smtClean="0"/>
              <a:t>– </a:t>
            </a:r>
            <a:r>
              <a:rPr lang="en-US" dirty="0"/>
              <a:t>Realization </a:t>
            </a:r>
            <a:r>
              <a:rPr lang="en-US" dirty="0" smtClean="0"/>
              <a:t>on crude </a:t>
            </a:r>
            <a:r>
              <a:rPr lang="en-US" dirty="0"/>
              <a:t>sales basket, </a:t>
            </a:r>
          </a:p>
          <a:p>
            <a:pPr marL="0" indent="0">
              <a:buNone/>
            </a:pPr>
            <a:r>
              <a:rPr lang="en-US" dirty="0" smtClean="0"/>
              <a:t>	– </a:t>
            </a:r>
            <a:r>
              <a:rPr lang="en-US" dirty="0"/>
              <a:t>Cash operating cost (ex </a:t>
            </a:r>
            <a:r>
              <a:rPr lang="en-US" dirty="0" err="1"/>
              <a:t>Syncrude</a:t>
            </a:r>
            <a:r>
              <a:rPr lang="en-US" dirty="0"/>
              <a:t>), $39 – 43/</a:t>
            </a:r>
            <a:r>
              <a:rPr lang="en-US" dirty="0" err="1"/>
              <a:t>bbl</a:t>
            </a:r>
            <a:r>
              <a:rPr lang="en-US" dirty="0"/>
              <a:t>  </a:t>
            </a:r>
          </a:p>
          <a:p>
            <a:r>
              <a:rPr lang="en-US" dirty="0" smtClean="0"/>
              <a:t>• </a:t>
            </a:r>
            <a:r>
              <a:rPr lang="en-US" dirty="0" err="1" smtClean="0"/>
              <a:t>Syncrude</a:t>
            </a:r>
            <a:r>
              <a:rPr lang="en-US" dirty="0" smtClean="0"/>
              <a:t> </a:t>
            </a:r>
            <a:r>
              <a:rPr lang="en-US" dirty="0"/>
              <a:t>production, 35 – 37 </a:t>
            </a:r>
            <a:r>
              <a:rPr lang="en-US" dirty="0" err="1"/>
              <a:t>kbpd</a:t>
            </a:r>
            <a:endParaRPr lang="en-US" dirty="0"/>
          </a:p>
        </p:txBody>
      </p:sp>
      <p:pic>
        <p:nvPicPr>
          <p:cNvPr id="3174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00" y="985848"/>
            <a:ext cx="5328592" cy="2857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174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34892" y="985848"/>
            <a:ext cx="3657600" cy="2857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4" name="对象 3"/>
          <p:cNvGraphicFramePr>
            <a:graphicFrameLocks noChangeAspect="1"/>
          </p:cNvGraphicFramePr>
          <p:nvPr>
            <p:extLst>
              <p:ext uri="{D42A27DB-BD31-4B8C-83A1-F6EECF244321}">
                <p14:modId xmlns:p14="http://schemas.microsoft.com/office/powerpoint/2010/main" xmlns="" val="2959303402"/>
              </p:ext>
            </p:extLst>
          </p:nvPr>
        </p:nvGraphicFramePr>
        <p:xfrm>
          <a:off x="107504" y="260648"/>
          <a:ext cx="981075" cy="466725"/>
        </p:xfrm>
        <a:graphic>
          <a:graphicData uri="http://schemas.openxmlformats.org/presentationml/2006/ole">
            <p:oleObj spid="_x0000_s14352" name="PBrush" r:id="rId5" imgW="980952" imgH="466543" progId="PBrush">
              <p:embed/>
            </p:oleObj>
          </a:graphicData>
        </a:graphic>
      </p:graphicFrame>
    </p:spTree>
    <p:extLst>
      <p:ext uri="{BB962C8B-B14F-4D97-AF65-F5344CB8AC3E}">
        <p14:creationId xmlns:p14="http://schemas.microsoft.com/office/powerpoint/2010/main" xmlns="" val="5568212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dirty="0" smtClean="0"/>
              <a:t>Natural Gas</a:t>
            </a:r>
            <a:endParaRPr lang="en-US" dirty="0"/>
          </a:p>
        </p:txBody>
      </p:sp>
      <p:sp>
        <p:nvSpPr>
          <p:cNvPr id="3" name="内容占位符 2"/>
          <p:cNvSpPr>
            <a:spLocks noGrp="1"/>
          </p:cNvSpPr>
          <p:nvPr>
            <p:ph idx="1"/>
          </p:nvPr>
        </p:nvSpPr>
        <p:spPr/>
        <p:txBody>
          <a:bodyPr>
            <a:normAutofit lnSpcReduction="10000"/>
          </a:bodyPr>
          <a:lstStyle/>
          <a:p>
            <a:pPr marL="342900" indent="-342900">
              <a:buFont typeface="Arial" pitchFamily="34" charset="0"/>
              <a:buChar char="•"/>
            </a:pPr>
            <a:r>
              <a:rPr lang="en-CA" dirty="0" smtClean="0"/>
              <a:t>Acquires</a:t>
            </a:r>
            <a:r>
              <a:rPr lang="en-CA" dirty="0"/>
              <a:t>, explores, develops, and produces natural gas, natural gas liquids, oil, and by-products from reserves located primarily in western Canada and the United States </a:t>
            </a:r>
            <a:r>
              <a:rPr lang="en-CA" dirty="0" smtClean="0"/>
              <a:t>Rockies</a:t>
            </a:r>
          </a:p>
          <a:p>
            <a:pPr marL="342900" indent="-342900">
              <a:buFont typeface="Arial" pitchFamily="34" charset="0"/>
              <a:buChar char="•"/>
            </a:pPr>
            <a:r>
              <a:rPr lang="en-CA" dirty="0" smtClean="0"/>
              <a:t>I</a:t>
            </a:r>
            <a:r>
              <a:rPr lang="en-US" dirty="0" smtClean="0"/>
              <a:t>t also has </a:t>
            </a:r>
            <a:r>
              <a:rPr lang="en-CA" dirty="0" smtClean="0"/>
              <a:t>operations </a:t>
            </a:r>
            <a:r>
              <a:rPr lang="en-CA" dirty="0"/>
              <a:t>in Alaska, the Northwest Territories, and the Arctic </a:t>
            </a:r>
            <a:r>
              <a:rPr lang="en-CA" dirty="0" smtClean="0"/>
              <a:t>Islands</a:t>
            </a:r>
          </a:p>
          <a:p>
            <a:pPr marL="342900" indent="-342900">
              <a:buFont typeface="Arial" pitchFamily="34" charset="0"/>
              <a:buChar char="•"/>
            </a:pPr>
            <a:r>
              <a:rPr lang="en-US" dirty="0" smtClean="0"/>
              <a:t>Produce natural </a:t>
            </a:r>
            <a:r>
              <a:rPr lang="en-US" dirty="0"/>
              <a:t>gas as </a:t>
            </a:r>
            <a:r>
              <a:rPr lang="en-US" dirty="0" smtClean="0"/>
              <a:t>a </a:t>
            </a:r>
            <a:r>
              <a:rPr lang="en-US" dirty="0"/>
              <a:t>natural price hedge </a:t>
            </a:r>
            <a:r>
              <a:rPr lang="en-US" dirty="0" smtClean="0"/>
              <a:t>against </a:t>
            </a:r>
            <a:r>
              <a:rPr lang="en-US" dirty="0"/>
              <a:t>the cost of energy </a:t>
            </a:r>
            <a:r>
              <a:rPr lang="en-US" dirty="0" smtClean="0"/>
              <a:t>consumption </a:t>
            </a:r>
            <a:r>
              <a:rPr lang="en-US" dirty="0"/>
              <a:t>at Suncor’s </a:t>
            </a:r>
            <a:r>
              <a:rPr lang="en-US" dirty="0" smtClean="0"/>
              <a:t>oil </a:t>
            </a:r>
            <a:r>
              <a:rPr lang="en-US" dirty="0"/>
              <a:t>sands operation.</a:t>
            </a:r>
            <a:endParaRPr lang="en-CA" dirty="0" smtClean="0"/>
          </a:p>
          <a:p>
            <a:endParaRPr lang="en-CA" dirty="0">
              <a:solidFill>
                <a:schemeClr val="tx1"/>
              </a:solidFill>
            </a:endParaRPr>
          </a:p>
          <a:p>
            <a:pPr marL="342900" indent="-342900">
              <a:buFont typeface="Arial" pitchFamily="34" charset="0"/>
              <a:buChar char="•"/>
            </a:pPr>
            <a:endParaRPr lang="en-US" dirty="0"/>
          </a:p>
        </p:txBody>
      </p:sp>
      <p:graphicFrame>
        <p:nvGraphicFramePr>
          <p:cNvPr id="4" name="对象 3"/>
          <p:cNvGraphicFramePr>
            <a:graphicFrameLocks noChangeAspect="1"/>
          </p:cNvGraphicFramePr>
          <p:nvPr>
            <p:extLst>
              <p:ext uri="{D42A27DB-BD31-4B8C-83A1-F6EECF244321}">
                <p14:modId xmlns:p14="http://schemas.microsoft.com/office/powerpoint/2010/main" xmlns="" val="3635377466"/>
              </p:ext>
            </p:extLst>
          </p:nvPr>
        </p:nvGraphicFramePr>
        <p:xfrm>
          <a:off x="107504" y="5805264"/>
          <a:ext cx="981075" cy="466725"/>
        </p:xfrm>
        <a:graphic>
          <a:graphicData uri="http://schemas.openxmlformats.org/presentationml/2006/ole">
            <p:oleObj spid="_x0000_s15376" name="PBrush" r:id="rId4" imgW="980952" imgH="466543" progId="PBrush">
              <p:embed/>
            </p:oleObj>
          </a:graphicData>
        </a:graphic>
      </p:graphicFrame>
    </p:spTree>
    <p:extLst>
      <p:ext uri="{BB962C8B-B14F-4D97-AF65-F5344CB8AC3E}">
        <p14:creationId xmlns:p14="http://schemas.microsoft.com/office/powerpoint/2010/main" xmlns="" val="405466033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Natural Gas Production</a:t>
            </a:r>
            <a:endParaRPr lang="en-US" dirty="0"/>
          </a:p>
        </p:txBody>
      </p:sp>
      <p:pic>
        <p:nvPicPr>
          <p:cNvPr id="4" name="内容占位符 3"/>
          <p:cNvPicPr>
            <a:picLocks noGrp="1" noChangeAspect="1"/>
          </p:cNvPicPr>
          <p:nvPr>
            <p:ph idx="1"/>
          </p:nvPr>
        </p:nvPicPr>
        <p:blipFill>
          <a:blip r:embed="rId4" cstate="print">
            <a:extLst>
              <a:ext uri="{28A0092B-C50C-407E-A947-70E740481C1C}">
                <a14:useLocalDpi xmlns:a14="http://schemas.microsoft.com/office/drawing/2010/main" xmlns="" val="0"/>
              </a:ext>
            </a:extLst>
          </a:blip>
          <a:stretch>
            <a:fillRect/>
          </a:stretch>
        </p:blipFill>
        <p:spPr>
          <a:xfrm>
            <a:off x="755576" y="1412776"/>
            <a:ext cx="7059011" cy="2800741"/>
          </a:xfrm>
        </p:spPr>
      </p:pic>
      <p:pic>
        <p:nvPicPr>
          <p:cNvPr id="5" name="图片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828681" y="4293096"/>
            <a:ext cx="3486637" cy="1200318"/>
          </a:xfrm>
          <a:prstGeom prst="rect">
            <a:avLst/>
          </a:prstGeom>
        </p:spPr>
      </p:pic>
      <p:graphicFrame>
        <p:nvGraphicFramePr>
          <p:cNvPr id="6" name="对象 5"/>
          <p:cNvGraphicFramePr>
            <a:graphicFrameLocks noChangeAspect="1"/>
          </p:cNvGraphicFramePr>
          <p:nvPr>
            <p:extLst>
              <p:ext uri="{D42A27DB-BD31-4B8C-83A1-F6EECF244321}">
                <p14:modId xmlns:p14="http://schemas.microsoft.com/office/powerpoint/2010/main" xmlns="" val="1749042914"/>
              </p:ext>
            </p:extLst>
          </p:nvPr>
        </p:nvGraphicFramePr>
        <p:xfrm>
          <a:off x="107950" y="5805488"/>
          <a:ext cx="981075" cy="466725"/>
        </p:xfrm>
        <a:graphic>
          <a:graphicData uri="http://schemas.openxmlformats.org/presentationml/2006/ole">
            <p:oleObj spid="_x0000_s16400" name="PBrush" r:id="rId6" imgW="980952" imgH="466543" progId="PBrush">
              <p:embed/>
            </p:oleObj>
          </a:graphicData>
        </a:graphic>
      </p:graphicFrame>
    </p:spTree>
    <p:extLst>
      <p:ext uri="{BB962C8B-B14F-4D97-AF65-F5344CB8AC3E}">
        <p14:creationId xmlns:p14="http://schemas.microsoft.com/office/powerpoint/2010/main" xmlns="" val="351832527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Marketing and Refining</a:t>
            </a:r>
            <a:endParaRPr lang="en-US" dirty="0"/>
          </a:p>
        </p:txBody>
      </p:sp>
      <p:sp>
        <p:nvSpPr>
          <p:cNvPr id="3" name="内容占位符 2"/>
          <p:cNvSpPr>
            <a:spLocks noGrp="1"/>
          </p:cNvSpPr>
          <p:nvPr>
            <p:ph idx="1"/>
          </p:nvPr>
        </p:nvSpPr>
        <p:spPr/>
        <p:txBody>
          <a:bodyPr>
            <a:normAutofit fontScale="92500" lnSpcReduction="10000"/>
          </a:bodyPr>
          <a:lstStyle/>
          <a:p>
            <a:pPr marL="342900" indent="-342900">
              <a:buFont typeface="Arial" pitchFamily="34" charset="0"/>
              <a:buChar char="•"/>
            </a:pPr>
            <a:r>
              <a:rPr lang="en-CA" dirty="0" smtClean="0"/>
              <a:t>Refines </a:t>
            </a:r>
            <a:r>
              <a:rPr lang="en-CA" dirty="0"/>
              <a:t>crude oil for petroleum and petrochemical </a:t>
            </a:r>
            <a:r>
              <a:rPr lang="en-CA" dirty="0" smtClean="0"/>
              <a:t>products</a:t>
            </a:r>
          </a:p>
          <a:p>
            <a:pPr marL="342900" indent="-342900">
              <a:buFont typeface="Arial" pitchFamily="34" charset="0"/>
              <a:buChar char="•"/>
            </a:pPr>
            <a:r>
              <a:rPr lang="en-CA" dirty="0" smtClean="0"/>
              <a:t>Sells products </a:t>
            </a:r>
            <a:r>
              <a:rPr lang="en-CA" dirty="0"/>
              <a:t>to retail, commercial, and industrial customers principally in Canada and Colorado, as well as in other parts of the United States and </a:t>
            </a:r>
            <a:r>
              <a:rPr lang="en-CA" dirty="0" smtClean="0"/>
              <a:t>Europe</a:t>
            </a:r>
          </a:p>
          <a:p>
            <a:pPr marL="342900" indent="-342900">
              <a:buFont typeface="Arial" pitchFamily="34" charset="0"/>
              <a:buChar char="•"/>
            </a:pPr>
            <a:r>
              <a:rPr lang="en-CA" dirty="0" smtClean="0"/>
              <a:t>Transports </a:t>
            </a:r>
            <a:r>
              <a:rPr lang="en-CA" dirty="0"/>
              <a:t>crude oil through company-owned pipelines in Wyoming and </a:t>
            </a:r>
            <a:r>
              <a:rPr lang="en-CA" dirty="0" smtClean="0"/>
              <a:t>Colorado</a:t>
            </a:r>
          </a:p>
          <a:p>
            <a:pPr marL="342900" indent="-342900">
              <a:buFont typeface="Arial" pitchFamily="34" charset="0"/>
              <a:buChar char="•"/>
            </a:pPr>
            <a:r>
              <a:rPr lang="en-US" dirty="0" smtClean="0"/>
              <a:t>Forecasted </a:t>
            </a:r>
            <a:r>
              <a:rPr lang="en-US" dirty="0"/>
              <a:t>to generate &gt; $1 billion cash flow in </a:t>
            </a:r>
            <a:r>
              <a:rPr lang="en-US" dirty="0" smtClean="0"/>
              <a:t>2011</a:t>
            </a:r>
            <a:endParaRPr lang="en-US" dirty="0"/>
          </a:p>
        </p:txBody>
      </p:sp>
      <p:graphicFrame>
        <p:nvGraphicFramePr>
          <p:cNvPr id="4" name="对象 3"/>
          <p:cNvGraphicFramePr>
            <a:graphicFrameLocks noChangeAspect="1"/>
          </p:cNvGraphicFramePr>
          <p:nvPr>
            <p:extLst>
              <p:ext uri="{D42A27DB-BD31-4B8C-83A1-F6EECF244321}">
                <p14:modId xmlns:p14="http://schemas.microsoft.com/office/powerpoint/2010/main" xmlns="" val="1267577133"/>
              </p:ext>
            </p:extLst>
          </p:nvPr>
        </p:nvGraphicFramePr>
        <p:xfrm>
          <a:off x="179512" y="6093296"/>
          <a:ext cx="981075" cy="466725"/>
        </p:xfrm>
        <a:graphic>
          <a:graphicData uri="http://schemas.openxmlformats.org/presentationml/2006/ole">
            <p:oleObj spid="_x0000_s18448" name="PBrush" r:id="rId4" imgW="980952" imgH="466543" progId="PBrush">
              <p:embed/>
            </p:oleObj>
          </a:graphicData>
        </a:graphic>
      </p:graphicFrame>
    </p:spTree>
    <p:extLst>
      <p:ext uri="{BB962C8B-B14F-4D97-AF65-F5344CB8AC3E}">
        <p14:creationId xmlns:p14="http://schemas.microsoft.com/office/powerpoint/2010/main" xmlns="" val="327153453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Refining Capacity Forecast</a:t>
            </a:r>
            <a:endParaRPr lang="en-US" dirty="0"/>
          </a:p>
        </p:txBody>
      </p:sp>
      <p:pic>
        <p:nvPicPr>
          <p:cNvPr id="4" name="内容占位符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4499992" y="1412776"/>
            <a:ext cx="4172533" cy="4439270"/>
          </a:xfrm>
        </p:spPr>
      </p:pic>
      <p:sp>
        <p:nvSpPr>
          <p:cNvPr id="5" name="TextBox 4"/>
          <p:cNvSpPr txBox="1"/>
          <p:nvPr/>
        </p:nvSpPr>
        <p:spPr>
          <a:xfrm>
            <a:off x="466428" y="1367086"/>
            <a:ext cx="3672408" cy="1938992"/>
          </a:xfrm>
          <a:prstGeom prst="rect">
            <a:avLst/>
          </a:prstGeom>
          <a:noFill/>
        </p:spPr>
        <p:txBody>
          <a:bodyPr wrap="square" rtlCol="0">
            <a:spAutoFit/>
          </a:bodyPr>
          <a:lstStyle/>
          <a:p>
            <a:pPr marL="285750" indent="-285750">
              <a:buFont typeface="Arial" pitchFamily="34" charset="0"/>
              <a:buChar char="•"/>
            </a:pPr>
            <a:r>
              <a:rPr lang="en-US" sz="2400" dirty="0"/>
              <a:t>443,000 bpd of refining capacity, </a:t>
            </a:r>
            <a:r>
              <a:rPr lang="en-US" sz="2400" dirty="0" smtClean="0"/>
              <a:t>roughly </a:t>
            </a:r>
            <a:r>
              <a:rPr lang="en-US" sz="2400" dirty="0"/>
              <a:t>half of which is capable of </a:t>
            </a:r>
            <a:r>
              <a:rPr lang="en-US" sz="2400" dirty="0" smtClean="0"/>
              <a:t>handling </a:t>
            </a:r>
            <a:r>
              <a:rPr lang="en-US" sz="2400" dirty="0"/>
              <a:t>oil sands feeds</a:t>
            </a:r>
          </a:p>
        </p:txBody>
      </p:sp>
      <p:graphicFrame>
        <p:nvGraphicFramePr>
          <p:cNvPr id="6" name="对象 5"/>
          <p:cNvGraphicFramePr>
            <a:graphicFrameLocks noChangeAspect="1"/>
          </p:cNvGraphicFramePr>
          <p:nvPr>
            <p:extLst>
              <p:ext uri="{D42A27DB-BD31-4B8C-83A1-F6EECF244321}">
                <p14:modId xmlns:p14="http://schemas.microsoft.com/office/powerpoint/2010/main" xmlns="" val="1004629232"/>
              </p:ext>
            </p:extLst>
          </p:nvPr>
        </p:nvGraphicFramePr>
        <p:xfrm>
          <a:off x="107950" y="5805488"/>
          <a:ext cx="981075" cy="466725"/>
        </p:xfrm>
        <a:graphic>
          <a:graphicData uri="http://schemas.openxmlformats.org/presentationml/2006/ole">
            <p:oleObj spid="_x0000_s19472" name="PBrush" r:id="rId4" imgW="980952" imgH="466543" progId="PBrush">
              <p:embed/>
            </p:oleObj>
          </a:graphicData>
        </a:graphic>
      </p:graphicFrame>
    </p:spTree>
    <p:extLst>
      <p:ext uri="{BB962C8B-B14F-4D97-AF65-F5344CB8AC3E}">
        <p14:creationId xmlns:p14="http://schemas.microsoft.com/office/powerpoint/2010/main" xmlns="" val="13122121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ltLang="zh-CN" dirty="0" smtClean="0"/>
              <a:t>Canadian Oil and Gas Overview</a:t>
            </a:r>
            <a:endParaRPr lang="zh-CN" altLang="en-US" dirty="0"/>
          </a:p>
        </p:txBody>
      </p:sp>
      <p:sp>
        <p:nvSpPr>
          <p:cNvPr id="3" name="Content Placeholder 2"/>
          <p:cNvSpPr>
            <a:spLocks noGrp="1"/>
          </p:cNvSpPr>
          <p:nvPr>
            <p:ph idx="1"/>
          </p:nvPr>
        </p:nvSpPr>
        <p:spPr/>
        <p:txBody>
          <a:bodyPr>
            <a:normAutofit/>
          </a:bodyPr>
          <a:lstStyle/>
          <a:p>
            <a:pPr marL="0" indent="0">
              <a:buNone/>
            </a:pPr>
            <a:r>
              <a:rPr lang="en-US" altLang="zh-CN" u="sng" dirty="0" smtClean="0"/>
              <a:t>Economic Factors</a:t>
            </a:r>
            <a:endParaRPr lang="en-US" altLang="zh-TW" u="sng" dirty="0" smtClean="0"/>
          </a:p>
          <a:p>
            <a:endParaRPr lang="en-CA" altLang="zh-CN" sz="2000" dirty="0" smtClean="0"/>
          </a:p>
          <a:p>
            <a:r>
              <a:rPr lang="en-CA" altLang="zh-CN" sz="2000" dirty="0" smtClean="0"/>
              <a:t>Mining, Quarrying, and Oil and Gas Extraction sector contributed 9.3 % GDP ($55.3 billion) in 2010 according to </a:t>
            </a:r>
            <a:r>
              <a:rPr lang="en-CA" altLang="zh-CN" sz="2000" i="1" dirty="0" smtClean="0"/>
              <a:t>Statistic Canada</a:t>
            </a:r>
          </a:p>
          <a:p>
            <a:endParaRPr lang="en-CA" altLang="zh-CN" sz="2000" dirty="0" smtClean="0"/>
          </a:p>
          <a:p>
            <a:r>
              <a:rPr lang="en-US" altLang="zh-CN" sz="2000" dirty="0" smtClean="0"/>
              <a:t>Toronto Stock Exchange and TSX Venture Exchange have a total of 439  public oil and gas companies in Canada with total value of $272 Billion</a:t>
            </a:r>
          </a:p>
          <a:p>
            <a:endParaRPr lang="en-US" altLang="zh-CN" sz="2000" dirty="0"/>
          </a:p>
          <a:p>
            <a:r>
              <a:rPr lang="en-CA" altLang="zh-CN" sz="2000" dirty="0" smtClean="0"/>
              <a:t>Oil and Gas accounts for 20% of TSX/TSXV total market capitalization</a:t>
            </a:r>
          </a:p>
          <a:p>
            <a:endParaRPr lang="en-CA" altLang="zh-CN" sz="2000" dirty="0"/>
          </a:p>
          <a:p>
            <a:r>
              <a:rPr lang="en-CA" altLang="zh-CN" sz="2000" dirty="0" smtClean="0"/>
              <a:t>Oil and gas investment spending increased from 34 Billion to approximately 42 Billion in 2010</a:t>
            </a:r>
          </a:p>
          <a:p>
            <a:endParaRPr lang="en-CA" altLang="zh-CN" sz="2000" dirty="0" smtClean="0"/>
          </a:p>
          <a:p>
            <a:endParaRPr lang="en-CA" altLang="zh-CN" sz="2000" dirty="0" smtClean="0"/>
          </a:p>
          <a:p>
            <a:endParaRPr lang="en-CA" altLang="zh-CN" sz="2000" dirty="0" smtClean="0"/>
          </a:p>
          <a:p>
            <a:endParaRPr lang="zh-CN" altLang="en-US" sz="2000" dirty="0"/>
          </a:p>
        </p:txBody>
      </p:sp>
    </p:spTree>
    <p:extLst>
      <p:ext uri="{BB962C8B-B14F-4D97-AF65-F5344CB8AC3E}">
        <p14:creationId xmlns:p14="http://schemas.microsoft.com/office/powerpoint/2010/main" xmlns="" val="151019146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Volumes and Earnings</a:t>
            </a:r>
            <a:endParaRPr lang="en-US" dirty="0"/>
          </a:p>
        </p:txBody>
      </p:sp>
      <p:pic>
        <p:nvPicPr>
          <p:cNvPr id="5" name="图片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552" y="1772816"/>
            <a:ext cx="8209447" cy="3384376"/>
          </a:xfrm>
          <a:prstGeom prst="rect">
            <a:avLst/>
          </a:prstGeom>
        </p:spPr>
      </p:pic>
      <p:sp>
        <p:nvSpPr>
          <p:cNvPr id="7" name="Rectangle 4"/>
          <p:cNvSpPr>
            <a:spLocks noChangeArrowheads="1"/>
          </p:cNvSpPr>
          <p:nvPr/>
        </p:nvSpPr>
        <p:spPr bwMode="auto">
          <a:xfrm>
            <a:off x="539552" y="3250182"/>
            <a:ext cx="8209447" cy="538858"/>
          </a:xfrm>
          <a:prstGeom prst="rect">
            <a:avLst/>
          </a:prstGeom>
          <a:noFill/>
          <a:ln w="3492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defPPr>
              <a:defRPr lang="en-CA"/>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endParaRPr lang="en-US" sz="4000" dirty="0"/>
          </a:p>
        </p:txBody>
      </p:sp>
      <p:sp>
        <p:nvSpPr>
          <p:cNvPr id="8" name="Rectangle 4"/>
          <p:cNvSpPr>
            <a:spLocks noChangeArrowheads="1"/>
          </p:cNvSpPr>
          <p:nvPr/>
        </p:nvSpPr>
        <p:spPr bwMode="auto">
          <a:xfrm>
            <a:off x="539551" y="4778548"/>
            <a:ext cx="8209447" cy="378644"/>
          </a:xfrm>
          <a:prstGeom prst="rect">
            <a:avLst/>
          </a:prstGeom>
          <a:noFill/>
          <a:ln w="3492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defPPr>
              <a:defRPr lang="en-CA"/>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endParaRPr lang="en-US" sz="4000" dirty="0"/>
          </a:p>
        </p:txBody>
      </p:sp>
      <p:graphicFrame>
        <p:nvGraphicFramePr>
          <p:cNvPr id="9" name="对象 8"/>
          <p:cNvGraphicFramePr>
            <a:graphicFrameLocks noChangeAspect="1"/>
          </p:cNvGraphicFramePr>
          <p:nvPr>
            <p:extLst>
              <p:ext uri="{D42A27DB-BD31-4B8C-83A1-F6EECF244321}">
                <p14:modId xmlns:p14="http://schemas.microsoft.com/office/powerpoint/2010/main" xmlns="" val="3882675312"/>
              </p:ext>
            </p:extLst>
          </p:nvPr>
        </p:nvGraphicFramePr>
        <p:xfrm>
          <a:off x="107950" y="5805488"/>
          <a:ext cx="981075" cy="466725"/>
        </p:xfrm>
        <a:graphic>
          <a:graphicData uri="http://schemas.openxmlformats.org/presentationml/2006/ole">
            <p:oleObj spid="_x0000_s20496" name="PBrush" r:id="rId4" imgW="980952" imgH="466543" progId="PBrush">
              <p:embed/>
            </p:oleObj>
          </a:graphicData>
        </a:graphic>
      </p:graphicFrame>
    </p:spTree>
    <p:extLst>
      <p:ext uri="{BB962C8B-B14F-4D97-AF65-F5344CB8AC3E}">
        <p14:creationId xmlns:p14="http://schemas.microsoft.com/office/powerpoint/2010/main" xmlns="" val="133004501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323528" y="2564904"/>
            <a:ext cx="8229600" cy="1143000"/>
          </a:xfrm>
        </p:spPr>
        <p:txBody>
          <a:bodyPr/>
          <a:lstStyle/>
          <a:p>
            <a:r>
              <a:rPr lang="en-US" dirty="0"/>
              <a:t>Suncor’s Management</a:t>
            </a:r>
          </a:p>
        </p:txBody>
      </p:sp>
    </p:spTree>
    <p:extLst>
      <p:ext uri="{BB962C8B-B14F-4D97-AF65-F5344CB8AC3E}">
        <p14:creationId xmlns:p14="http://schemas.microsoft.com/office/powerpoint/2010/main" xmlns="" val="263717491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355976" y="188640"/>
            <a:ext cx="4608512" cy="864096"/>
          </a:xfrm>
        </p:spPr>
        <p:txBody>
          <a:bodyPr>
            <a:noAutofit/>
          </a:bodyPr>
          <a:lstStyle/>
          <a:p>
            <a:r>
              <a:rPr lang="en-US" sz="3200" dirty="0" smtClean="0"/>
              <a:t>Suncor’s Management</a:t>
            </a:r>
            <a:endParaRPr lang="en-US" sz="3200" dirty="0"/>
          </a:p>
        </p:txBody>
      </p:sp>
      <p:sp>
        <p:nvSpPr>
          <p:cNvPr id="3" name="内容占位符 2"/>
          <p:cNvSpPr>
            <a:spLocks noGrp="1"/>
          </p:cNvSpPr>
          <p:nvPr>
            <p:ph idx="1"/>
          </p:nvPr>
        </p:nvSpPr>
        <p:spPr>
          <a:xfrm>
            <a:off x="152400" y="304800"/>
            <a:ext cx="6219800" cy="5745163"/>
          </a:xfrm>
        </p:spPr>
        <p:txBody>
          <a:bodyPr>
            <a:normAutofit/>
          </a:bodyPr>
          <a:lstStyle/>
          <a:p>
            <a:endParaRPr lang="en-US" sz="2000" b="1" dirty="0" smtClean="0"/>
          </a:p>
          <a:p>
            <a:endParaRPr lang="en-US" sz="2000" b="1" dirty="0" smtClean="0"/>
          </a:p>
          <a:p>
            <a:r>
              <a:rPr lang="en-US" sz="2000" b="1" dirty="0" smtClean="0"/>
              <a:t>Richard </a:t>
            </a:r>
            <a:r>
              <a:rPr lang="en-US" sz="2000" b="1" dirty="0"/>
              <a:t>L. George</a:t>
            </a:r>
            <a:br>
              <a:rPr lang="en-US" sz="2000" b="1" dirty="0"/>
            </a:br>
            <a:r>
              <a:rPr lang="en-US" sz="2000" b="1" dirty="0"/>
              <a:t>President &amp; Chief Executive Officer</a:t>
            </a:r>
          </a:p>
          <a:p>
            <a:endParaRPr lang="en-US" sz="2000" dirty="0"/>
          </a:p>
          <a:p>
            <a:pPr marL="342900" indent="-342900">
              <a:buFont typeface="Arial" pitchFamily="34" charset="0"/>
              <a:buChar char="•"/>
            </a:pPr>
            <a:r>
              <a:rPr lang="en-US" sz="2000" dirty="0" smtClean="0"/>
              <a:t>Appointed </a:t>
            </a:r>
            <a:r>
              <a:rPr lang="en-US" sz="2000" dirty="0"/>
              <a:t>president and chief executive officer of Suncor Energy in </a:t>
            </a:r>
            <a:r>
              <a:rPr lang="en-US" sz="2000" dirty="0" smtClean="0"/>
              <a:t>1991</a:t>
            </a:r>
          </a:p>
          <a:p>
            <a:pPr marL="342900" indent="-342900">
              <a:buFont typeface="Arial" pitchFamily="34" charset="0"/>
              <a:buChar char="•"/>
            </a:pPr>
            <a:r>
              <a:rPr lang="en-US" sz="2000" dirty="0"/>
              <a:t>a member of the board of directors of the world’s largest U.S. offshore drilling company, Transocean Offshore </a:t>
            </a:r>
            <a:r>
              <a:rPr lang="en-US" sz="2000" dirty="0" err="1"/>
              <a:t>Deepwater</a:t>
            </a:r>
            <a:r>
              <a:rPr lang="en-US" sz="2000" dirty="0"/>
              <a:t> Drilling </a:t>
            </a:r>
            <a:r>
              <a:rPr lang="en-US" sz="2000" dirty="0" smtClean="0"/>
              <a:t>Inc.</a:t>
            </a:r>
            <a:endParaRPr lang="en-US" sz="2000" dirty="0"/>
          </a:p>
          <a:p>
            <a:pPr marL="342900" indent="-342900">
              <a:buFont typeface="Arial" pitchFamily="34" charset="0"/>
              <a:buChar char="•"/>
            </a:pPr>
            <a:r>
              <a:rPr lang="en-US" sz="2100" dirty="0" smtClean="0"/>
              <a:t>Bachelor </a:t>
            </a:r>
            <a:r>
              <a:rPr lang="en-US" sz="2100" dirty="0"/>
              <a:t>of Science degree in engineering from Colorado State University, a law degree from the University of Houston Law School and is a graduate of the Harvard Business School Program for Management Development</a:t>
            </a:r>
          </a:p>
          <a:p>
            <a:endParaRPr lang="en-US" dirty="0"/>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37362" y="1568797"/>
            <a:ext cx="2016224" cy="25202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4" name="对象 3"/>
          <p:cNvGraphicFramePr>
            <a:graphicFrameLocks noChangeAspect="1"/>
          </p:cNvGraphicFramePr>
          <p:nvPr>
            <p:extLst>
              <p:ext uri="{D42A27DB-BD31-4B8C-83A1-F6EECF244321}">
                <p14:modId xmlns:p14="http://schemas.microsoft.com/office/powerpoint/2010/main" xmlns="" val="1597334802"/>
              </p:ext>
            </p:extLst>
          </p:nvPr>
        </p:nvGraphicFramePr>
        <p:xfrm>
          <a:off x="107950" y="5805488"/>
          <a:ext cx="981075" cy="466725"/>
        </p:xfrm>
        <a:graphic>
          <a:graphicData uri="http://schemas.openxmlformats.org/presentationml/2006/ole">
            <p:oleObj spid="_x0000_s21520" name="PBrush" r:id="rId4" imgW="980952" imgH="466543" progId="PBrush">
              <p:embed/>
            </p:oleObj>
          </a:graphicData>
        </a:graphic>
      </p:graphicFrame>
    </p:spTree>
    <p:extLst>
      <p:ext uri="{BB962C8B-B14F-4D97-AF65-F5344CB8AC3E}">
        <p14:creationId xmlns:p14="http://schemas.microsoft.com/office/powerpoint/2010/main" xmlns="" val="252670643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2"/>
          <p:cNvSpPr txBox="1">
            <a:spLocks/>
          </p:cNvSpPr>
          <p:nvPr/>
        </p:nvSpPr>
        <p:spPr>
          <a:xfrm>
            <a:off x="152400" y="304800"/>
            <a:ext cx="6219800" cy="5745163"/>
          </a:xfrm>
          <a:prstGeom prst="rect">
            <a:avLst/>
          </a:prstGeom>
        </p:spPr>
        <p:txBody>
          <a:bodyPr>
            <a:normAutofit lnSpcReduction="10000"/>
          </a:bodyPr>
          <a:lstStyle>
            <a:lvl1pPr marL="0" indent="0" algn="l" defTabSz="914400" rtl="0" eaLnBrk="1" latinLnBrk="0" hangingPunct="1">
              <a:spcBef>
                <a:spcPct val="20000"/>
              </a:spcBef>
              <a:buFont typeface="Arial" pitchFamily="34" charset="0"/>
              <a:buNone/>
              <a:defRPr lang="en-US" sz="2400" kern="1200" dirty="0" smtClean="0">
                <a:solidFill>
                  <a:schemeClr val="accent3">
                    <a:lumMod val="40000"/>
                    <a:lumOff val="60000"/>
                  </a:schemeClr>
                </a:solidFill>
                <a:latin typeface="+mn-lt"/>
                <a:ea typeface="+mn-ea"/>
                <a:cs typeface="+mn-cs"/>
              </a:defRPr>
            </a:lvl1pPr>
            <a:lvl2pPr marL="0" indent="0" algn="l" defTabSz="914400" rtl="0" eaLnBrk="1" latinLnBrk="0" hangingPunct="1">
              <a:spcBef>
                <a:spcPct val="20000"/>
              </a:spcBef>
              <a:buFont typeface="Arial" pitchFamily="34" charset="0"/>
              <a:buNone/>
              <a:defRPr lang="en-US" sz="2400" kern="1200" dirty="0" smtClean="0">
                <a:solidFill>
                  <a:schemeClr val="accent3">
                    <a:lumMod val="40000"/>
                    <a:lumOff val="60000"/>
                  </a:schemeClr>
                </a:solidFill>
                <a:latin typeface="+mn-lt"/>
                <a:ea typeface="+mn-ea"/>
                <a:cs typeface="+mn-cs"/>
              </a:defRPr>
            </a:lvl2pPr>
            <a:lvl3pPr marL="0" indent="0" algn="l" defTabSz="914400" rtl="0" eaLnBrk="1" latinLnBrk="0" hangingPunct="1">
              <a:spcBef>
                <a:spcPct val="20000"/>
              </a:spcBef>
              <a:buFont typeface="Arial" pitchFamily="34" charset="0"/>
              <a:buNone/>
              <a:defRPr lang="en-US" sz="2400" kern="1200" dirty="0" smtClean="0">
                <a:solidFill>
                  <a:schemeClr val="accent3">
                    <a:lumMod val="40000"/>
                    <a:lumOff val="60000"/>
                  </a:schemeClr>
                </a:solidFill>
                <a:latin typeface="+mn-lt"/>
                <a:ea typeface="+mn-ea"/>
                <a:cs typeface="+mn-cs"/>
              </a:defRPr>
            </a:lvl3pPr>
            <a:lvl4pPr marL="0" indent="0" algn="l" defTabSz="914400" rtl="0" eaLnBrk="1" latinLnBrk="0" hangingPunct="1">
              <a:spcBef>
                <a:spcPct val="20000"/>
              </a:spcBef>
              <a:buFont typeface="Arial" pitchFamily="34" charset="0"/>
              <a:buNone/>
              <a:defRPr lang="en-US" sz="2400" kern="1200" dirty="0" smtClean="0">
                <a:solidFill>
                  <a:schemeClr val="accent3">
                    <a:lumMod val="40000"/>
                    <a:lumOff val="60000"/>
                  </a:schemeClr>
                </a:solidFill>
                <a:latin typeface="+mn-lt"/>
                <a:ea typeface="+mn-ea"/>
                <a:cs typeface="+mn-cs"/>
              </a:defRPr>
            </a:lvl4pPr>
            <a:lvl5pPr marL="0" indent="0" algn="l" defTabSz="914400" rtl="0" eaLnBrk="1" latinLnBrk="0" hangingPunct="1">
              <a:spcBef>
                <a:spcPct val="20000"/>
              </a:spcBef>
              <a:buFont typeface="Arial" pitchFamily="34" charset="0"/>
              <a:buNone/>
              <a:defRPr lang="en-US" sz="2400" kern="1200" dirty="0" smtClean="0">
                <a:solidFill>
                  <a:schemeClr val="accent3">
                    <a:lumMod val="40000"/>
                    <a:lumOff val="6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000" b="1" dirty="0" smtClean="0">
              <a:solidFill>
                <a:schemeClr val="tx1"/>
              </a:solidFill>
            </a:endParaRPr>
          </a:p>
          <a:p>
            <a:endParaRPr lang="en-US" sz="2000" b="1" dirty="0" smtClean="0">
              <a:solidFill>
                <a:schemeClr val="tx1"/>
              </a:solidFill>
            </a:endParaRPr>
          </a:p>
          <a:p>
            <a:r>
              <a:rPr lang="en-US" sz="2000" b="1" dirty="0">
                <a:solidFill>
                  <a:schemeClr val="tx1"/>
                </a:solidFill>
              </a:rPr>
              <a:t>Steven W. Williams</a:t>
            </a:r>
            <a:br>
              <a:rPr lang="en-US" sz="2000" b="1" dirty="0">
                <a:solidFill>
                  <a:schemeClr val="tx1"/>
                </a:solidFill>
              </a:rPr>
            </a:br>
            <a:r>
              <a:rPr lang="en-US" sz="2000" b="1" dirty="0">
                <a:solidFill>
                  <a:schemeClr val="tx1"/>
                </a:solidFill>
              </a:rPr>
              <a:t>Chief Operating </a:t>
            </a:r>
            <a:r>
              <a:rPr lang="en-US" sz="2000" b="1" dirty="0" smtClean="0">
                <a:solidFill>
                  <a:schemeClr val="tx1"/>
                </a:solidFill>
              </a:rPr>
              <a:t>Officer</a:t>
            </a:r>
          </a:p>
          <a:p>
            <a:endParaRPr lang="en-US" sz="2000" dirty="0" smtClean="0">
              <a:solidFill>
                <a:schemeClr val="tx1"/>
              </a:solidFill>
            </a:endParaRPr>
          </a:p>
          <a:p>
            <a:pPr marL="342900" indent="-342900">
              <a:buFont typeface="Arial" pitchFamily="34" charset="0"/>
              <a:buChar char="•"/>
            </a:pPr>
            <a:r>
              <a:rPr lang="en-US" dirty="0" smtClean="0">
                <a:solidFill>
                  <a:schemeClr val="tx1"/>
                </a:solidFill>
              </a:rPr>
              <a:t>Joined Suncor in May 2002</a:t>
            </a:r>
          </a:p>
          <a:p>
            <a:pPr marL="342900" indent="-342900">
              <a:buFont typeface="Arial" pitchFamily="34" charset="0"/>
              <a:buChar char="•"/>
            </a:pPr>
            <a:r>
              <a:rPr lang="en-US" dirty="0" smtClean="0">
                <a:solidFill>
                  <a:schemeClr val="tx1"/>
                </a:solidFill>
              </a:rPr>
              <a:t>Before appointment, he </a:t>
            </a:r>
            <a:r>
              <a:rPr lang="en-US" dirty="0">
                <a:solidFill>
                  <a:schemeClr val="tx1"/>
                </a:solidFill>
              </a:rPr>
              <a:t>was responsible for Octel Corporation's global </a:t>
            </a:r>
            <a:r>
              <a:rPr lang="en-US" dirty="0" smtClean="0">
                <a:solidFill>
                  <a:schemeClr val="tx1"/>
                </a:solidFill>
              </a:rPr>
              <a:t>operation and managed </a:t>
            </a:r>
            <a:r>
              <a:rPr lang="en-US" dirty="0">
                <a:solidFill>
                  <a:schemeClr val="tx1"/>
                </a:solidFill>
              </a:rPr>
              <a:t>the operation of the largest refinery in the United Kingdom for </a:t>
            </a:r>
            <a:r>
              <a:rPr lang="en-US" dirty="0" smtClean="0">
                <a:solidFill>
                  <a:schemeClr val="tx1"/>
                </a:solidFill>
              </a:rPr>
              <a:t>Esso</a:t>
            </a:r>
          </a:p>
          <a:p>
            <a:pPr marL="342900" indent="-342900">
              <a:buFont typeface="Arial" pitchFamily="34" charset="0"/>
              <a:buChar char="•"/>
            </a:pPr>
            <a:r>
              <a:rPr lang="en-US" dirty="0" smtClean="0">
                <a:solidFill>
                  <a:schemeClr val="tx1"/>
                </a:solidFill>
              </a:rPr>
              <a:t>Bachelor </a:t>
            </a:r>
            <a:r>
              <a:rPr lang="en-US" dirty="0">
                <a:solidFill>
                  <a:schemeClr val="tx1"/>
                </a:solidFill>
              </a:rPr>
              <a:t>of Science degree in chemical engineering from Exeter University and </a:t>
            </a:r>
            <a:r>
              <a:rPr lang="en-US" dirty="0" smtClean="0">
                <a:solidFill>
                  <a:schemeClr val="tx1"/>
                </a:solidFill>
              </a:rPr>
              <a:t>graduate from </a:t>
            </a:r>
            <a:r>
              <a:rPr lang="en-US" dirty="0">
                <a:solidFill>
                  <a:schemeClr val="tx1"/>
                </a:solidFill>
              </a:rPr>
              <a:t>the Advanced Management Program at Harvard Business School as well as the Business Economics Program at Oxford University.</a:t>
            </a:r>
          </a:p>
        </p:txBody>
      </p:sp>
      <p:pic>
        <p:nvPicPr>
          <p:cNvPr id="12290" name="Picture 2" descr="Steve Williams, COO, Sunco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654401" y="1067023"/>
            <a:ext cx="2066007" cy="2582509"/>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2" name="对象 1"/>
          <p:cNvGraphicFramePr>
            <a:graphicFrameLocks noChangeAspect="1"/>
          </p:cNvGraphicFramePr>
          <p:nvPr>
            <p:extLst>
              <p:ext uri="{D42A27DB-BD31-4B8C-83A1-F6EECF244321}">
                <p14:modId xmlns:p14="http://schemas.microsoft.com/office/powerpoint/2010/main" xmlns="" val="3932304466"/>
              </p:ext>
            </p:extLst>
          </p:nvPr>
        </p:nvGraphicFramePr>
        <p:xfrm>
          <a:off x="107950" y="5805488"/>
          <a:ext cx="981075" cy="466725"/>
        </p:xfrm>
        <a:graphic>
          <a:graphicData uri="http://schemas.openxmlformats.org/presentationml/2006/ole">
            <p:oleObj spid="_x0000_s22544" name="PBrush" r:id="rId5" imgW="980952" imgH="466543" progId="PBrush">
              <p:embed/>
            </p:oleObj>
          </a:graphicData>
        </a:graphic>
      </p:graphicFrame>
      <p:sp>
        <p:nvSpPr>
          <p:cNvPr id="7" name="标题 1"/>
          <p:cNvSpPr txBox="1">
            <a:spLocks/>
          </p:cNvSpPr>
          <p:nvPr/>
        </p:nvSpPr>
        <p:spPr>
          <a:xfrm>
            <a:off x="4355976" y="0"/>
            <a:ext cx="4608512" cy="864096"/>
          </a:xfrm>
          <a:prstGeom prst="rect">
            <a:avLst/>
          </a:prstGeom>
        </p:spPr>
        <p:txBody>
          <a:bodyPr>
            <a:no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r>
              <a:rPr lang="en-US" sz="3200" smtClean="0"/>
              <a:t>Suncor’s Management</a:t>
            </a:r>
            <a:endParaRPr lang="en-US" sz="3200" dirty="0"/>
          </a:p>
        </p:txBody>
      </p:sp>
    </p:spTree>
    <p:extLst>
      <p:ext uri="{BB962C8B-B14F-4D97-AF65-F5344CB8AC3E}">
        <p14:creationId xmlns:p14="http://schemas.microsoft.com/office/powerpoint/2010/main" xmlns="" val="59903259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Senior Executives</a:t>
            </a:r>
            <a:endParaRPr lang="en-US" dirty="0"/>
          </a:p>
        </p:txBody>
      </p:sp>
      <p:sp>
        <p:nvSpPr>
          <p:cNvPr id="3" name="内容占位符 2"/>
          <p:cNvSpPr>
            <a:spLocks noGrp="1"/>
          </p:cNvSpPr>
          <p:nvPr>
            <p:ph idx="1"/>
          </p:nvPr>
        </p:nvSpPr>
        <p:spPr/>
        <p:txBody>
          <a:bodyPr>
            <a:normAutofit fontScale="62500" lnSpcReduction="20000"/>
          </a:bodyPr>
          <a:lstStyle/>
          <a:p>
            <a:r>
              <a:rPr lang="en-US" b="1" dirty="0">
                <a:hlinkClick r:id="rId3"/>
              </a:rPr>
              <a:t>Kirk Bailey</a:t>
            </a:r>
            <a:r>
              <a:rPr lang="en-US" dirty="0"/>
              <a:t>, executive vice president, Oil Sands Ventures, ensures the successful approvals, development, commissioning and start up of oil sands growth projects planned under Suncor’s strategic partnership with Total.</a:t>
            </a:r>
          </a:p>
          <a:p>
            <a:r>
              <a:rPr lang="en-US" b="1" dirty="0">
                <a:hlinkClick r:id="rId4"/>
              </a:rPr>
              <a:t>Mark Little</a:t>
            </a:r>
            <a:r>
              <a:rPr lang="en-US" dirty="0"/>
              <a:t>, executive vice president, Oil Sands, leads improvements in safety, sustainability and competitiveness at the company's oil sands operation.</a:t>
            </a:r>
          </a:p>
          <a:p>
            <a:r>
              <a:rPr lang="en-US" b="1" dirty="0">
                <a:hlinkClick r:id="rId5"/>
              </a:rPr>
              <a:t>Boris Jackman</a:t>
            </a:r>
            <a:r>
              <a:rPr lang="en-US" dirty="0"/>
              <a:t>, executive vice-president, Refining and Marketing, has overall responsibility for operations at four refineries, as well as industrial and retail marketing of refined products and lubricants under the Petro-Canada brand.</a:t>
            </a:r>
          </a:p>
          <a:p>
            <a:r>
              <a:rPr lang="en-US" b="1" dirty="0">
                <a:hlinkClick r:id="rId6"/>
              </a:rPr>
              <a:t>Mike MacSween</a:t>
            </a:r>
            <a:r>
              <a:rPr lang="en-US" dirty="0"/>
              <a:t>, senior vice-president, In Situ, leads Suncor’s in situ operations. The combined assets of Petro-Canada and Suncor form a significant growth platform for growing in situ oil sands recovery.</a:t>
            </a:r>
          </a:p>
          <a:p>
            <a:r>
              <a:rPr lang="en-US" b="1" dirty="0">
                <a:hlinkClick r:id="rId7"/>
              </a:rPr>
              <a:t>Eric Axford</a:t>
            </a:r>
            <a:r>
              <a:rPr lang="en-US" dirty="0"/>
              <a:t>, senior vice-president, Operations Support, is responsible </a:t>
            </a:r>
            <a:r>
              <a:rPr lang="en-US" dirty="0" err="1" smtClean="0"/>
              <a:t>forensuring</a:t>
            </a:r>
            <a:r>
              <a:rPr lang="en-US" dirty="0" smtClean="0"/>
              <a:t> </a:t>
            </a:r>
            <a:r>
              <a:rPr lang="en-US" dirty="0"/>
              <a:t>safe, reliable and environmentally responsible operations across Suncor’s integrated businesses.</a:t>
            </a:r>
          </a:p>
          <a:p>
            <a:endParaRPr lang="en-US" dirty="0"/>
          </a:p>
        </p:txBody>
      </p:sp>
      <p:graphicFrame>
        <p:nvGraphicFramePr>
          <p:cNvPr id="4" name="对象 3"/>
          <p:cNvGraphicFramePr>
            <a:graphicFrameLocks noChangeAspect="1"/>
          </p:cNvGraphicFramePr>
          <p:nvPr>
            <p:extLst>
              <p:ext uri="{D42A27DB-BD31-4B8C-83A1-F6EECF244321}">
                <p14:modId xmlns:p14="http://schemas.microsoft.com/office/powerpoint/2010/main" xmlns="" val="1173134072"/>
              </p:ext>
            </p:extLst>
          </p:nvPr>
        </p:nvGraphicFramePr>
        <p:xfrm>
          <a:off x="107504" y="6165304"/>
          <a:ext cx="981075" cy="466725"/>
        </p:xfrm>
        <a:graphic>
          <a:graphicData uri="http://schemas.openxmlformats.org/presentationml/2006/ole">
            <p:oleObj spid="_x0000_s23568" name="PBrush" r:id="rId8" imgW="980952" imgH="466543" progId="PBrush">
              <p:embed/>
            </p:oleObj>
          </a:graphicData>
        </a:graphic>
      </p:graphicFrame>
    </p:spTree>
    <p:extLst>
      <p:ext uri="{BB962C8B-B14F-4D97-AF65-F5344CB8AC3E}">
        <p14:creationId xmlns:p14="http://schemas.microsoft.com/office/powerpoint/2010/main" xmlns="" val="140863799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323528" y="2564904"/>
            <a:ext cx="8229600" cy="1143000"/>
          </a:xfrm>
        </p:spPr>
        <p:txBody>
          <a:bodyPr/>
          <a:lstStyle/>
          <a:p>
            <a:r>
              <a:rPr lang="en-US" dirty="0"/>
              <a:t>Suncor’s </a:t>
            </a:r>
            <a:r>
              <a:rPr lang="en-US" dirty="0" smtClean="0"/>
              <a:t>Financial Statements</a:t>
            </a:r>
            <a:endParaRPr lang="en-US" dirty="0"/>
          </a:p>
        </p:txBody>
      </p:sp>
    </p:spTree>
    <p:extLst>
      <p:ext uri="{BB962C8B-B14F-4D97-AF65-F5344CB8AC3E}">
        <p14:creationId xmlns:p14="http://schemas.microsoft.com/office/powerpoint/2010/main" xmlns="" val="318352924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Risk Factors</a:t>
            </a:r>
            <a:endParaRPr lang="en-US" dirty="0"/>
          </a:p>
        </p:txBody>
      </p:sp>
      <p:sp>
        <p:nvSpPr>
          <p:cNvPr id="3" name="内容占位符 2"/>
          <p:cNvSpPr>
            <a:spLocks noGrp="1"/>
          </p:cNvSpPr>
          <p:nvPr>
            <p:ph idx="1"/>
          </p:nvPr>
        </p:nvSpPr>
        <p:spPr/>
        <p:txBody>
          <a:bodyPr/>
          <a:lstStyle/>
          <a:p>
            <a:pPr marL="342900" indent="-342900">
              <a:buFont typeface="Arial" pitchFamily="34" charset="0"/>
              <a:buChar char="•"/>
            </a:pPr>
            <a:r>
              <a:rPr lang="en-US" dirty="0"/>
              <a:t>Commodity prices</a:t>
            </a:r>
          </a:p>
          <a:p>
            <a:pPr marL="342900" indent="-342900">
              <a:buFont typeface="Arial" pitchFamily="34" charset="0"/>
              <a:buChar char="•"/>
            </a:pPr>
            <a:r>
              <a:rPr lang="en-US" dirty="0"/>
              <a:t>Exchange rates</a:t>
            </a:r>
          </a:p>
          <a:p>
            <a:pPr marL="342900" indent="-342900">
              <a:buFont typeface="Arial" pitchFamily="34" charset="0"/>
              <a:buChar char="•"/>
            </a:pPr>
            <a:r>
              <a:rPr lang="en-US" dirty="0"/>
              <a:t>Environmental regulations</a:t>
            </a:r>
          </a:p>
          <a:p>
            <a:pPr marL="342900" indent="-342900">
              <a:buFont typeface="Arial" pitchFamily="34" charset="0"/>
              <a:buChar char="•"/>
            </a:pPr>
            <a:r>
              <a:rPr lang="en-US" dirty="0"/>
              <a:t>Stakeholder support for growth plans</a:t>
            </a:r>
          </a:p>
          <a:p>
            <a:pPr marL="342900" indent="-342900">
              <a:buFont typeface="Arial" pitchFamily="34" charset="0"/>
              <a:buChar char="•"/>
            </a:pPr>
            <a:r>
              <a:rPr lang="en-US" dirty="0"/>
              <a:t>Extreme winter weather</a:t>
            </a:r>
          </a:p>
          <a:p>
            <a:pPr marL="342900" indent="-342900">
              <a:buFont typeface="Arial" pitchFamily="34" charset="0"/>
              <a:buChar char="•"/>
            </a:pPr>
            <a:r>
              <a:rPr lang="en-US" dirty="0"/>
              <a:t>Regional </a:t>
            </a:r>
            <a:r>
              <a:rPr lang="en-US" dirty="0" err="1"/>
              <a:t>labour</a:t>
            </a:r>
            <a:r>
              <a:rPr lang="en-US" dirty="0"/>
              <a:t> issues</a:t>
            </a:r>
          </a:p>
          <a:p>
            <a:pPr marL="342900" indent="-342900">
              <a:buFont typeface="Arial" pitchFamily="34" charset="0"/>
              <a:buChar char="•"/>
            </a:pPr>
            <a:r>
              <a:rPr lang="en-US" altLang="ko-KR" dirty="0">
                <a:ea typeface="Gulim" pitchFamily="34" charset="-127"/>
              </a:rPr>
              <a:t>Each business segment </a:t>
            </a:r>
            <a:r>
              <a:rPr lang="en-US" dirty="0"/>
              <a:t>Risk/Success factors</a:t>
            </a:r>
            <a:r>
              <a:rPr lang="en-US" altLang="ko-KR" dirty="0">
                <a:ea typeface="Gulim" pitchFamily="34" charset="-127"/>
              </a:rPr>
              <a:t> </a:t>
            </a:r>
            <a:endParaRPr lang="en-US" dirty="0"/>
          </a:p>
          <a:p>
            <a:endParaRPr lang="en-US" dirty="0"/>
          </a:p>
        </p:txBody>
      </p:sp>
      <p:graphicFrame>
        <p:nvGraphicFramePr>
          <p:cNvPr id="4" name="对象 3"/>
          <p:cNvGraphicFramePr>
            <a:graphicFrameLocks noChangeAspect="1"/>
          </p:cNvGraphicFramePr>
          <p:nvPr>
            <p:extLst>
              <p:ext uri="{D42A27DB-BD31-4B8C-83A1-F6EECF244321}">
                <p14:modId xmlns:p14="http://schemas.microsoft.com/office/powerpoint/2010/main" xmlns="" val="1664504722"/>
              </p:ext>
            </p:extLst>
          </p:nvPr>
        </p:nvGraphicFramePr>
        <p:xfrm>
          <a:off x="107950" y="6165850"/>
          <a:ext cx="981075" cy="466725"/>
        </p:xfrm>
        <a:graphic>
          <a:graphicData uri="http://schemas.openxmlformats.org/presentationml/2006/ole">
            <p:oleObj spid="_x0000_s24592" name="PBrush" r:id="rId3" imgW="980952" imgH="466543" progId="PBrush">
              <p:embed/>
            </p:oleObj>
          </a:graphicData>
        </a:graphic>
      </p:graphicFrame>
    </p:spTree>
    <p:extLst>
      <p:ext uri="{BB962C8B-B14F-4D97-AF65-F5344CB8AC3E}">
        <p14:creationId xmlns:p14="http://schemas.microsoft.com/office/powerpoint/2010/main" xmlns="" val="166825272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dirty="0" smtClean="0"/>
              <a:t>Price Indicators and Economic Sensitivity</a:t>
            </a:r>
            <a:endParaRPr lang="en-US" dirty="0"/>
          </a:p>
        </p:txBody>
      </p:sp>
      <p:pic>
        <p:nvPicPr>
          <p:cNvPr id="4" name="内容占位符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1115616" y="1268760"/>
            <a:ext cx="7097116" cy="2581635"/>
          </a:xfrm>
        </p:spPr>
      </p:pic>
      <p:pic>
        <p:nvPicPr>
          <p:cNvPr id="5" name="图片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115616" y="4005064"/>
            <a:ext cx="7106642" cy="2476846"/>
          </a:xfrm>
          <a:prstGeom prst="rect">
            <a:avLst/>
          </a:prstGeom>
        </p:spPr>
      </p:pic>
      <p:graphicFrame>
        <p:nvGraphicFramePr>
          <p:cNvPr id="6" name="对象 5"/>
          <p:cNvGraphicFramePr>
            <a:graphicFrameLocks noChangeAspect="1"/>
          </p:cNvGraphicFramePr>
          <p:nvPr>
            <p:extLst>
              <p:ext uri="{D42A27DB-BD31-4B8C-83A1-F6EECF244321}">
                <p14:modId xmlns:p14="http://schemas.microsoft.com/office/powerpoint/2010/main" xmlns="" val="227214086"/>
              </p:ext>
            </p:extLst>
          </p:nvPr>
        </p:nvGraphicFramePr>
        <p:xfrm>
          <a:off x="134541" y="260648"/>
          <a:ext cx="981075" cy="466725"/>
        </p:xfrm>
        <a:graphic>
          <a:graphicData uri="http://schemas.openxmlformats.org/presentationml/2006/ole">
            <p:oleObj spid="_x0000_s25616" name="PBrush" r:id="rId5" imgW="980952" imgH="466543" progId="PBrush">
              <p:embed/>
            </p:oleObj>
          </a:graphicData>
        </a:graphic>
      </p:graphicFrame>
    </p:spTree>
    <p:extLst>
      <p:ext uri="{BB962C8B-B14F-4D97-AF65-F5344CB8AC3E}">
        <p14:creationId xmlns:p14="http://schemas.microsoft.com/office/powerpoint/2010/main" xmlns="" val="53153974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Financial Highlights</a:t>
            </a:r>
            <a:endParaRPr lang="en-US" dirty="0"/>
          </a:p>
        </p:txBody>
      </p:sp>
      <p:pic>
        <p:nvPicPr>
          <p:cNvPr id="3" name="图片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96094" y="1196752"/>
            <a:ext cx="8831418" cy="4536504"/>
          </a:xfrm>
          <a:prstGeom prst="rect">
            <a:avLst/>
          </a:prstGeom>
        </p:spPr>
      </p:pic>
      <p:graphicFrame>
        <p:nvGraphicFramePr>
          <p:cNvPr id="4" name="对象 3"/>
          <p:cNvGraphicFramePr>
            <a:graphicFrameLocks noChangeAspect="1"/>
          </p:cNvGraphicFramePr>
          <p:nvPr>
            <p:extLst>
              <p:ext uri="{D42A27DB-BD31-4B8C-83A1-F6EECF244321}">
                <p14:modId xmlns:p14="http://schemas.microsoft.com/office/powerpoint/2010/main" xmlns="" val="2186219096"/>
              </p:ext>
            </p:extLst>
          </p:nvPr>
        </p:nvGraphicFramePr>
        <p:xfrm>
          <a:off x="26913" y="6093296"/>
          <a:ext cx="981075" cy="466725"/>
        </p:xfrm>
        <a:graphic>
          <a:graphicData uri="http://schemas.openxmlformats.org/presentationml/2006/ole">
            <p:oleObj spid="_x0000_s26640" name="PBrush" r:id="rId5" imgW="980952" imgH="466543" progId="PBrush">
              <p:embed/>
            </p:oleObj>
          </a:graphicData>
        </a:graphic>
      </p:graphicFrame>
    </p:spTree>
    <p:extLst>
      <p:ext uri="{BB962C8B-B14F-4D97-AF65-F5344CB8AC3E}">
        <p14:creationId xmlns:p14="http://schemas.microsoft.com/office/powerpoint/2010/main" xmlns="" val="235986201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323528" y="2564904"/>
            <a:ext cx="8229600" cy="1143000"/>
          </a:xfrm>
        </p:spPr>
        <p:txBody>
          <a:bodyPr/>
          <a:lstStyle/>
          <a:p>
            <a:r>
              <a:rPr lang="en-US" dirty="0" smtClean="0"/>
              <a:t>Consolidated Balance Sheets</a:t>
            </a:r>
            <a:endParaRPr lang="en-US" dirty="0"/>
          </a:p>
        </p:txBody>
      </p:sp>
    </p:spTree>
    <p:extLst>
      <p:ext uri="{BB962C8B-B14F-4D97-AF65-F5344CB8AC3E}">
        <p14:creationId xmlns:p14="http://schemas.microsoft.com/office/powerpoint/2010/main" xmlns="" val="42531844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ltLang="zh-CN" dirty="0" smtClean="0"/>
              <a:t>Oil and gas investment spending</a:t>
            </a:r>
            <a:endParaRPr lang="en-US" dirty="0"/>
          </a:p>
        </p:txBody>
      </p:sp>
      <p:pic>
        <p:nvPicPr>
          <p:cNvPr id="164866" name="Picture 2"/>
          <p:cNvPicPr>
            <a:picLocks noGrp="1" noChangeAspect="1" noChangeArrowheads="1"/>
          </p:cNvPicPr>
          <p:nvPr>
            <p:ph idx="1"/>
          </p:nvPr>
        </p:nvPicPr>
        <p:blipFill>
          <a:blip r:embed="rId2" cstate="print"/>
          <a:srcRect/>
          <a:stretch>
            <a:fillRect/>
          </a:stretch>
        </p:blipFill>
        <p:spPr bwMode="auto">
          <a:xfrm>
            <a:off x="683568" y="1556792"/>
            <a:ext cx="7815260" cy="4865568"/>
          </a:xfrm>
          <a:prstGeom prst="rect">
            <a:avLst/>
          </a:prstGeom>
          <a:noFill/>
          <a:ln w="9525">
            <a:noFill/>
            <a:miter lim="800000"/>
            <a:headEnd/>
            <a:tailEnd/>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55576" y="435546"/>
            <a:ext cx="7628422" cy="59443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4"/>
          <p:cNvSpPr>
            <a:spLocks noChangeArrowheads="1"/>
          </p:cNvSpPr>
          <p:nvPr/>
        </p:nvSpPr>
        <p:spPr bwMode="auto">
          <a:xfrm>
            <a:off x="1021333" y="1112811"/>
            <a:ext cx="7056785" cy="587997"/>
          </a:xfrm>
          <a:prstGeom prst="rect">
            <a:avLst/>
          </a:prstGeom>
          <a:noFill/>
          <a:ln w="3492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defPPr>
              <a:defRPr lang="en-CA"/>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endParaRPr lang="en-US" sz="4000" dirty="0"/>
          </a:p>
        </p:txBody>
      </p:sp>
      <p:sp>
        <p:nvSpPr>
          <p:cNvPr id="5" name="Rectangle 4"/>
          <p:cNvSpPr>
            <a:spLocks noChangeArrowheads="1"/>
          </p:cNvSpPr>
          <p:nvPr/>
        </p:nvSpPr>
        <p:spPr bwMode="auto">
          <a:xfrm>
            <a:off x="899593" y="2570870"/>
            <a:ext cx="7142534" cy="293999"/>
          </a:xfrm>
          <a:prstGeom prst="rect">
            <a:avLst/>
          </a:prstGeom>
          <a:noFill/>
          <a:ln w="3492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defPPr>
              <a:defRPr lang="en-CA"/>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endParaRPr lang="en-US" sz="4000" dirty="0"/>
          </a:p>
        </p:txBody>
      </p:sp>
      <p:graphicFrame>
        <p:nvGraphicFramePr>
          <p:cNvPr id="3" name="对象 2"/>
          <p:cNvGraphicFramePr>
            <a:graphicFrameLocks noChangeAspect="1"/>
          </p:cNvGraphicFramePr>
          <p:nvPr>
            <p:extLst>
              <p:ext uri="{D42A27DB-BD31-4B8C-83A1-F6EECF244321}">
                <p14:modId xmlns:p14="http://schemas.microsoft.com/office/powerpoint/2010/main" xmlns="" val="3088629525"/>
              </p:ext>
            </p:extLst>
          </p:nvPr>
        </p:nvGraphicFramePr>
        <p:xfrm>
          <a:off x="40258" y="6359303"/>
          <a:ext cx="981075" cy="466725"/>
        </p:xfrm>
        <a:graphic>
          <a:graphicData uri="http://schemas.openxmlformats.org/presentationml/2006/ole">
            <p:oleObj spid="_x0000_s27664" name="PBrush" r:id="rId5" imgW="980952" imgH="466543" progId="PBrush">
              <p:embed/>
            </p:oleObj>
          </a:graphicData>
        </a:graphic>
      </p:graphicFrame>
    </p:spTree>
    <p:extLst>
      <p:ext uri="{BB962C8B-B14F-4D97-AF65-F5344CB8AC3E}">
        <p14:creationId xmlns:p14="http://schemas.microsoft.com/office/powerpoint/2010/main" xmlns="" val="79039363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323528" y="2564904"/>
            <a:ext cx="8229600" cy="1143000"/>
          </a:xfrm>
        </p:spPr>
        <p:txBody>
          <a:bodyPr>
            <a:normAutofit fontScale="90000"/>
          </a:bodyPr>
          <a:lstStyle/>
          <a:p>
            <a:r>
              <a:rPr lang="en-US" dirty="0" smtClean="0"/>
              <a:t>Consolidated Statement of Earnings</a:t>
            </a:r>
            <a:endParaRPr lang="en-US" dirty="0"/>
          </a:p>
        </p:txBody>
      </p:sp>
    </p:spTree>
    <p:extLst>
      <p:ext uri="{BB962C8B-B14F-4D97-AF65-F5344CB8AC3E}">
        <p14:creationId xmlns:p14="http://schemas.microsoft.com/office/powerpoint/2010/main" xmlns="" val="30552920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43608" y="0"/>
            <a:ext cx="7056784" cy="6454951"/>
          </a:xfrm>
          <a:prstGeom prst="rect">
            <a:avLst/>
          </a:prstGeom>
        </p:spPr>
      </p:pic>
      <p:sp>
        <p:nvSpPr>
          <p:cNvPr id="5" name="Rectangle 4"/>
          <p:cNvSpPr>
            <a:spLocks noChangeArrowheads="1"/>
          </p:cNvSpPr>
          <p:nvPr/>
        </p:nvSpPr>
        <p:spPr bwMode="auto">
          <a:xfrm>
            <a:off x="1027038" y="874464"/>
            <a:ext cx="7056785" cy="178271"/>
          </a:xfrm>
          <a:prstGeom prst="rect">
            <a:avLst/>
          </a:prstGeom>
          <a:noFill/>
          <a:ln w="3492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defPPr>
              <a:defRPr lang="en-CA"/>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endParaRPr lang="en-US" sz="4000" dirty="0"/>
          </a:p>
        </p:txBody>
      </p:sp>
      <p:sp>
        <p:nvSpPr>
          <p:cNvPr id="7" name="Rectangle 4"/>
          <p:cNvSpPr>
            <a:spLocks noChangeArrowheads="1"/>
          </p:cNvSpPr>
          <p:nvPr/>
        </p:nvSpPr>
        <p:spPr bwMode="auto">
          <a:xfrm>
            <a:off x="1043607" y="6230716"/>
            <a:ext cx="7056785" cy="216024"/>
          </a:xfrm>
          <a:prstGeom prst="rect">
            <a:avLst/>
          </a:prstGeom>
          <a:noFill/>
          <a:ln w="3492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defPPr>
              <a:defRPr lang="en-CA"/>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endParaRPr lang="en-US" sz="4000" dirty="0"/>
          </a:p>
        </p:txBody>
      </p:sp>
      <p:sp>
        <p:nvSpPr>
          <p:cNvPr id="8" name="Rectangle 4"/>
          <p:cNvSpPr>
            <a:spLocks noChangeArrowheads="1"/>
          </p:cNvSpPr>
          <p:nvPr/>
        </p:nvSpPr>
        <p:spPr bwMode="auto">
          <a:xfrm>
            <a:off x="1009303" y="4841540"/>
            <a:ext cx="7056785" cy="216024"/>
          </a:xfrm>
          <a:prstGeom prst="rect">
            <a:avLst/>
          </a:prstGeom>
          <a:noFill/>
          <a:ln w="3492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defPPr>
              <a:defRPr lang="en-CA"/>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endParaRPr lang="en-US" sz="4000" dirty="0"/>
          </a:p>
        </p:txBody>
      </p:sp>
      <p:graphicFrame>
        <p:nvGraphicFramePr>
          <p:cNvPr id="9" name="对象 8"/>
          <p:cNvGraphicFramePr>
            <a:graphicFrameLocks noChangeAspect="1"/>
          </p:cNvGraphicFramePr>
          <p:nvPr>
            <p:extLst>
              <p:ext uri="{D42A27DB-BD31-4B8C-83A1-F6EECF244321}">
                <p14:modId xmlns:p14="http://schemas.microsoft.com/office/powerpoint/2010/main" xmlns="" val="3284126014"/>
              </p:ext>
            </p:extLst>
          </p:nvPr>
        </p:nvGraphicFramePr>
        <p:xfrm>
          <a:off x="72306" y="6338728"/>
          <a:ext cx="981075" cy="466725"/>
        </p:xfrm>
        <a:graphic>
          <a:graphicData uri="http://schemas.openxmlformats.org/presentationml/2006/ole">
            <p:oleObj spid="_x0000_s28688" name="PBrush" r:id="rId5" imgW="980952" imgH="466543" progId="PBrush">
              <p:embed/>
            </p:oleObj>
          </a:graphicData>
        </a:graphic>
      </p:graphicFrame>
    </p:spTree>
    <p:extLst>
      <p:ext uri="{BB962C8B-B14F-4D97-AF65-F5344CB8AC3E}">
        <p14:creationId xmlns:p14="http://schemas.microsoft.com/office/powerpoint/2010/main" xmlns="" val="229467757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dirty="0" smtClean="0"/>
              <a:t>Tripled Net Earnings</a:t>
            </a:r>
            <a:endParaRPr lang="en-US" dirty="0"/>
          </a:p>
        </p:txBody>
      </p:sp>
      <p:sp>
        <p:nvSpPr>
          <p:cNvPr id="4" name="内容占位符 3"/>
          <p:cNvSpPr>
            <a:spLocks noGrp="1"/>
          </p:cNvSpPr>
          <p:nvPr>
            <p:ph idx="1"/>
          </p:nvPr>
        </p:nvSpPr>
        <p:spPr>
          <a:xfrm>
            <a:off x="762000" y="2708920"/>
            <a:ext cx="7924800" cy="3417243"/>
          </a:xfrm>
        </p:spPr>
        <p:txBody>
          <a:bodyPr>
            <a:normAutofit fontScale="85000" lnSpcReduction="20000"/>
          </a:bodyPr>
          <a:lstStyle/>
          <a:p>
            <a:pPr marL="342900" indent="-342900">
              <a:buFont typeface="Arial" pitchFamily="34" charset="0"/>
              <a:buChar char="•"/>
            </a:pPr>
            <a:r>
              <a:rPr lang="en-US" dirty="0"/>
              <a:t>Upstream production for 2010 averaged 561,100 </a:t>
            </a:r>
            <a:r>
              <a:rPr lang="en-US" dirty="0" err="1"/>
              <a:t>boe</a:t>
            </a:r>
            <a:r>
              <a:rPr lang="en-US" dirty="0"/>
              <a:t> per day (</a:t>
            </a:r>
            <a:r>
              <a:rPr lang="en-US" dirty="0" err="1"/>
              <a:t>boe</a:t>
            </a:r>
            <a:r>
              <a:rPr lang="en-US" dirty="0"/>
              <a:t>/d</a:t>
            </a:r>
            <a:r>
              <a:rPr lang="en-US" dirty="0" smtClean="0"/>
              <a:t>), </a:t>
            </a:r>
            <a:r>
              <a:rPr lang="en-US" dirty="0"/>
              <a:t>compared to 411,700 </a:t>
            </a:r>
            <a:r>
              <a:rPr lang="en-US" dirty="0" err="1"/>
              <a:t>boe</a:t>
            </a:r>
            <a:r>
              <a:rPr lang="en-US" dirty="0"/>
              <a:t>/d in </a:t>
            </a:r>
            <a:r>
              <a:rPr lang="en-US" dirty="0" smtClean="0"/>
              <a:t>2009</a:t>
            </a:r>
          </a:p>
          <a:p>
            <a:pPr marL="342900" indent="-342900">
              <a:buFont typeface="Arial" pitchFamily="34" charset="0"/>
              <a:buChar char="•"/>
            </a:pPr>
            <a:r>
              <a:rPr lang="en-US" dirty="0"/>
              <a:t>Total sales of refined petroleum products averaged 87,800 cubic </a:t>
            </a:r>
            <a:r>
              <a:rPr lang="en-US" dirty="0" err="1"/>
              <a:t>metres</a:t>
            </a:r>
            <a:r>
              <a:rPr lang="en-US" dirty="0"/>
              <a:t> per day (m3/d) during 2010, up from 54,900 m3/d in 2009</a:t>
            </a:r>
            <a:endParaRPr lang="en-US" dirty="0" smtClean="0"/>
          </a:p>
          <a:p>
            <a:pPr marL="342900" indent="-342900">
              <a:buFont typeface="Arial" pitchFamily="34" charset="0"/>
              <a:buChar char="•"/>
            </a:pPr>
            <a:r>
              <a:rPr lang="en-US" dirty="0"/>
              <a:t>Both production and sales volumes increases were primarily due to the additional volumes resulting from the merger</a:t>
            </a:r>
          </a:p>
        </p:txBody>
      </p:sp>
      <p:pic>
        <p:nvPicPr>
          <p:cNvPr id="24578"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43607" y="1772816"/>
            <a:ext cx="7568841" cy="792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5" name="对象 4"/>
          <p:cNvGraphicFramePr>
            <a:graphicFrameLocks noChangeAspect="1"/>
          </p:cNvGraphicFramePr>
          <p:nvPr>
            <p:extLst>
              <p:ext uri="{D42A27DB-BD31-4B8C-83A1-F6EECF244321}">
                <p14:modId xmlns:p14="http://schemas.microsoft.com/office/powerpoint/2010/main" xmlns="" val="1661860749"/>
              </p:ext>
            </p:extLst>
          </p:nvPr>
        </p:nvGraphicFramePr>
        <p:xfrm>
          <a:off x="179388" y="6237288"/>
          <a:ext cx="981075" cy="466725"/>
        </p:xfrm>
        <a:graphic>
          <a:graphicData uri="http://schemas.openxmlformats.org/presentationml/2006/ole">
            <p:oleObj spid="_x0000_s29712" name="PBrush" r:id="rId5" imgW="980952" imgH="466543" progId="PBrush">
              <p:embed/>
            </p:oleObj>
          </a:graphicData>
        </a:graphic>
      </p:graphicFrame>
    </p:spTree>
    <p:extLst>
      <p:ext uri="{BB962C8B-B14F-4D97-AF65-F5344CB8AC3E}">
        <p14:creationId xmlns:p14="http://schemas.microsoft.com/office/powerpoint/2010/main" xmlns="" val="155512608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Increase in Operating Expenses</a:t>
            </a:r>
            <a:endParaRPr lang="en-US" dirty="0"/>
          </a:p>
        </p:txBody>
      </p:sp>
      <p:sp>
        <p:nvSpPr>
          <p:cNvPr id="3" name="内容占位符 2"/>
          <p:cNvSpPr>
            <a:spLocks noGrp="1"/>
          </p:cNvSpPr>
          <p:nvPr>
            <p:ph idx="1"/>
          </p:nvPr>
        </p:nvSpPr>
        <p:spPr>
          <a:xfrm>
            <a:off x="762000" y="3068960"/>
            <a:ext cx="7924800" cy="3057203"/>
          </a:xfrm>
        </p:spPr>
        <p:txBody>
          <a:bodyPr>
            <a:normAutofit/>
          </a:bodyPr>
          <a:lstStyle/>
          <a:p>
            <a:pPr marL="342900" indent="-342900">
              <a:buFont typeface="Arial" pitchFamily="34" charset="0"/>
              <a:buChar char="•"/>
            </a:pPr>
            <a:r>
              <a:rPr lang="en-US" sz="1800" b="1" dirty="0"/>
              <a:t>Operating, selling and general expenses </a:t>
            </a:r>
            <a:r>
              <a:rPr lang="en-US" sz="1800" b="1" dirty="0" smtClean="0">
                <a:sym typeface="Wingdings" pitchFamily="2" charset="2"/>
              </a:rPr>
              <a:t> INCREASE</a:t>
            </a:r>
          </a:p>
          <a:p>
            <a:pPr marL="0" indent="0">
              <a:buNone/>
            </a:pPr>
            <a:r>
              <a:rPr lang="en-US" sz="1800" dirty="0" smtClean="0">
                <a:sym typeface="Wingdings" pitchFamily="2" charset="2"/>
              </a:rPr>
              <a:t>	-</a:t>
            </a:r>
            <a:r>
              <a:rPr lang="en-US" sz="1800" dirty="0" smtClean="0"/>
              <a:t>a </a:t>
            </a:r>
            <a:r>
              <a:rPr lang="en-US" sz="1800" dirty="0"/>
              <a:t>full twelve months of legacy Petro-Canada </a:t>
            </a:r>
            <a:r>
              <a:rPr lang="en-US" sz="1800" dirty="0" smtClean="0"/>
              <a:t>operations, whereas 	only 	5 months in 2009</a:t>
            </a:r>
            <a:endParaRPr lang="en-US" sz="1800" dirty="0"/>
          </a:p>
          <a:p>
            <a:pPr marL="342900" indent="-342900">
              <a:buFont typeface="Arial" pitchFamily="34" charset="0"/>
              <a:buChar char="•"/>
            </a:pPr>
            <a:r>
              <a:rPr lang="en-US" sz="1800" b="1" dirty="0" smtClean="0"/>
              <a:t>Depreciation Expenses </a:t>
            </a:r>
            <a:r>
              <a:rPr lang="en-US" sz="1800" b="1" dirty="0" smtClean="0">
                <a:sym typeface="Wingdings" pitchFamily="2" charset="2"/>
              </a:rPr>
              <a:t>INCREASE</a:t>
            </a:r>
          </a:p>
          <a:p>
            <a:pPr marL="0" indent="0">
              <a:buNone/>
            </a:pPr>
            <a:r>
              <a:rPr lang="en-US" sz="1800" dirty="0" smtClean="0">
                <a:sym typeface="Wingdings" pitchFamily="2" charset="2"/>
              </a:rPr>
              <a:t>	- </a:t>
            </a:r>
            <a:r>
              <a:rPr lang="en-US" sz="1800" dirty="0"/>
              <a:t>the </a:t>
            </a:r>
            <a:r>
              <a:rPr lang="en-US" sz="1800" dirty="0" smtClean="0"/>
              <a:t>additional assets </a:t>
            </a:r>
            <a:r>
              <a:rPr lang="en-US" sz="1800" dirty="0"/>
              <a:t>acquired through </a:t>
            </a:r>
            <a:r>
              <a:rPr lang="en-US" sz="1800" dirty="0" smtClean="0"/>
              <a:t>the 	merger </a:t>
            </a:r>
            <a:r>
              <a:rPr lang="en-US" sz="1800" dirty="0"/>
              <a:t>and asset </a:t>
            </a:r>
            <a:r>
              <a:rPr lang="en-US" sz="1800" dirty="0" smtClean="0"/>
              <a:t>	</a:t>
            </a:r>
            <a:r>
              <a:rPr lang="en-US" sz="1800" dirty="0" err="1" smtClean="0"/>
              <a:t>writedowns</a:t>
            </a:r>
            <a:r>
              <a:rPr lang="en-US" sz="1800" dirty="0"/>
              <a:t> </a:t>
            </a:r>
            <a:r>
              <a:rPr lang="en-US" sz="1800" dirty="0" smtClean="0"/>
              <a:t>recorded </a:t>
            </a:r>
            <a:r>
              <a:rPr lang="en-US" sz="1800" dirty="0"/>
              <a:t>in 2010</a:t>
            </a:r>
            <a:r>
              <a:rPr lang="en-US" sz="1800" dirty="0" smtClean="0"/>
              <a:t>.</a:t>
            </a:r>
          </a:p>
          <a:p>
            <a:pPr marL="285750" indent="-285750">
              <a:buFont typeface="Arial" pitchFamily="34" charset="0"/>
              <a:buChar char="•"/>
            </a:pPr>
            <a:r>
              <a:rPr lang="en-US" sz="1800" b="1" dirty="0" smtClean="0"/>
              <a:t>Financing Income </a:t>
            </a:r>
            <a:r>
              <a:rPr lang="en-US" sz="1800" b="1" dirty="0" smtClean="0">
                <a:sym typeface="Wingdings" pitchFamily="2" charset="2"/>
              </a:rPr>
              <a:t> DECREASE</a:t>
            </a:r>
          </a:p>
          <a:p>
            <a:pPr marL="457200" lvl="1" indent="0">
              <a:buNone/>
            </a:pPr>
            <a:r>
              <a:rPr lang="en-US" sz="1800" dirty="0">
                <a:sym typeface="Wingdings" pitchFamily="2" charset="2"/>
              </a:rPr>
              <a:t>	</a:t>
            </a:r>
            <a:r>
              <a:rPr lang="en-US" sz="1800" dirty="0" smtClean="0">
                <a:sym typeface="Wingdings" pitchFamily="2" charset="2"/>
              </a:rPr>
              <a:t>-</a:t>
            </a:r>
            <a:r>
              <a:rPr lang="en-US" sz="1800" dirty="0"/>
              <a:t>lower foreign exchange gains on U.S. </a:t>
            </a:r>
            <a:r>
              <a:rPr lang="en-US" sz="1800" dirty="0" smtClean="0"/>
              <a:t>dollar </a:t>
            </a:r>
            <a:r>
              <a:rPr lang="en-US" sz="1800" dirty="0"/>
              <a:t>denominated </a:t>
            </a:r>
            <a:r>
              <a:rPr lang="en-US" sz="1800" dirty="0" smtClean="0"/>
              <a:t>long-	term </a:t>
            </a:r>
            <a:r>
              <a:rPr lang="en-US" sz="1800" dirty="0"/>
              <a:t>debt in 2010.</a:t>
            </a:r>
            <a:endParaRPr lang="en-US" sz="1800" dirty="0" smtClean="0">
              <a:sym typeface="Wingdings" pitchFamily="2" charset="2"/>
            </a:endParaRPr>
          </a:p>
          <a:p>
            <a:pPr lvl="1"/>
            <a:endParaRPr lang="en-US" sz="1800" dirty="0" smtClean="0"/>
          </a:p>
          <a:p>
            <a:endParaRPr lang="en-US" sz="1800" dirty="0"/>
          </a:p>
        </p:txBody>
      </p:sp>
      <p:pic>
        <p:nvPicPr>
          <p:cNvPr id="25602"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87624" y="1144236"/>
            <a:ext cx="6840760" cy="197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4" name="对象 3"/>
          <p:cNvGraphicFramePr>
            <a:graphicFrameLocks noChangeAspect="1"/>
          </p:cNvGraphicFramePr>
          <p:nvPr>
            <p:extLst>
              <p:ext uri="{D42A27DB-BD31-4B8C-83A1-F6EECF244321}">
                <p14:modId xmlns:p14="http://schemas.microsoft.com/office/powerpoint/2010/main" xmlns="" val="1784980467"/>
              </p:ext>
            </p:extLst>
          </p:nvPr>
        </p:nvGraphicFramePr>
        <p:xfrm>
          <a:off x="179388" y="6237288"/>
          <a:ext cx="981075" cy="466725"/>
        </p:xfrm>
        <a:graphic>
          <a:graphicData uri="http://schemas.openxmlformats.org/presentationml/2006/ole">
            <p:oleObj spid="_x0000_s30736" name="PBrush" r:id="rId5" imgW="980952" imgH="466543" progId="PBrush">
              <p:embed/>
            </p:oleObj>
          </a:graphicData>
        </a:graphic>
      </p:graphicFrame>
    </p:spTree>
    <p:extLst>
      <p:ext uri="{BB962C8B-B14F-4D97-AF65-F5344CB8AC3E}">
        <p14:creationId xmlns:p14="http://schemas.microsoft.com/office/powerpoint/2010/main" xmlns="" val="76887499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Operating Earning in Each Segment</a:t>
            </a:r>
            <a:endParaRPr lang="en-US" dirty="0"/>
          </a:p>
        </p:txBody>
      </p:sp>
      <p:sp>
        <p:nvSpPr>
          <p:cNvPr id="3" name="内容占位符 2"/>
          <p:cNvSpPr>
            <a:spLocks noGrp="1"/>
          </p:cNvSpPr>
          <p:nvPr>
            <p:ph idx="1"/>
          </p:nvPr>
        </p:nvSpPr>
        <p:spPr>
          <a:xfrm>
            <a:off x="395536" y="3501008"/>
            <a:ext cx="7924800" cy="2337123"/>
          </a:xfrm>
        </p:spPr>
        <p:txBody>
          <a:bodyPr/>
          <a:lstStyle/>
          <a:p>
            <a:pPr marL="342900" indent="-342900">
              <a:buFont typeface="Arial" pitchFamily="34" charset="0"/>
              <a:buChar char="•"/>
            </a:pPr>
            <a:r>
              <a:rPr lang="en-US" dirty="0" smtClean="0"/>
              <a:t>Oil Sands division contributed 57% of net earnings in continuing operations</a:t>
            </a:r>
          </a:p>
          <a:p>
            <a:pPr marL="342900" indent="-342900">
              <a:buFont typeface="Arial" pitchFamily="34" charset="0"/>
              <a:buChar char="•"/>
            </a:pPr>
            <a:r>
              <a:rPr lang="en-US" dirty="0" smtClean="0"/>
              <a:t>Refining and Marketing – 29%</a:t>
            </a:r>
          </a:p>
          <a:p>
            <a:pPr marL="342900" indent="-342900">
              <a:buFont typeface="Arial" pitchFamily="34" charset="0"/>
              <a:buChar char="•"/>
            </a:pPr>
            <a:r>
              <a:rPr lang="en-US" dirty="0" smtClean="0"/>
              <a:t>International and Offshore – 37%</a:t>
            </a:r>
            <a:endParaRPr lang="en-US" dirty="0"/>
          </a:p>
        </p:txBody>
      </p:sp>
      <p:pic>
        <p:nvPicPr>
          <p:cNvPr id="2662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51520" y="1340768"/>
            <a:ext cx="8531527" cy="19442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4" name="对象 3"/>
          <p:cNvGraphicFramePr>
            <a:graphicFrameLocks noChangeAspect="1"/>
          </p:cNvGraphicFramePr>
          <p:nvPr>
            <p:extLst>
              <p:ext uri="{D42A27DB-BD31-4B8C-83A1-F6EECF244321}">
                <p14:modId xmlns:p14="http://schemas.microsoft.com/office/powerpoint/2010/main" xmlns="" val="1912021348"/>
              </p:ext>
            </p:extLst>
          </p:nvPr>
        </p:nvGraphicFramePr>
        <p:xfrm>
          <a:off x="179388" y="6237288"/>
          <a:ext cx="981075" cy="466725"/>
        </p:xfrm>
        <a:graphic>
          <a:graphicData uri="http://schemas.openxmlformats.org/presentationml/2006/ole">
            <p:oleObj spid="_x0000_s31760" name="PBrush" r:id="rId5" imgW="980952" imgH="466543" progId="PBrush">
              <p:embed/>
            </p:oleObj>
          </a:graphicData>
        </a:graphic>
      </p:graphicFrame>
    </p:spTree>
    <p:extLst>
      <p:ext uri="{BB962C8B-B14F-4D97-AF65-F5344CB8AC3E}">
        <p14:creationId xmlns:p14="http://schemas.microsoft.com/office/powerpoint/2010/main" xmlns="" val="407549552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323528" y="2564904"/>
            <a:ext cx="8229600" cy="1143000"/>
          </a:xfrm>
        </p:spPr>
        <p:txBody>
          <a:bodyPr>
            <a:normAutofit fontScale="90000"/>
          </a:bodyPr>
          <a:lstStyle/>
          <a:p>
            <a:r>
              <a:rPr lang="en-US" dirty="0" smtClean="0"/>
              <a:t>Consolidated Statements of Cash Flows</a:t>
            </a:r>
            <a:endParaRPr lang="en-US" dirty="0"/>
          </a:p>
        </p:txBody>
      </p:sp>
    </p:spTree>
    <p:extLst>
      <p:ext uri="{BB962C8B-B14F-4D97-AF65-F5344CB8AC3E}">
        <p14:creationId xmlns:p14="http://schemas.microsoft.com/office/powerpoint/2010/main" xmlns="" val="208166558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Operating Activities</a:t>
            </a:r>
            <a:endParaRPr lang="en-US" dirty="0"/>
          </a:p>
        </p:txBody>
      </p:sp>
      <p:pic>
        <p:nvPicPr>
          <p:cNvPr id="2867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7544" y="1700808"/>
            <a:ext cx="8429293" cy="4320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3" name="对象 2"/>
          <p:cNvGraphicFramePr>
            <a:graphicFrameLocks noChangeAspect="1"/>
          </p:cNvGraphicFramePr>
          <p:nvPr>
            <p:extLst>
              <p:ext uri="{D42A27DB-BD31-4B8C-83A1-F6EECF244321}">
                <p14:modId xmlns:p14="http://schemas.microsoft.com/office/powerpoint/2010/main" xmlns="" val="397646605"/>
              </p:ext>
            </p:extLst>
          </p:nvPr>
        </p:nvGraphicFramePr>
        <p:xfrm>
          <a:off x="179388" y="6237288"/>
          <a:ext cx="981075" cy="466725"/>
        </p:xfrm>
        <a:graphic>
          <a:graphicData uri="http://schemas.openxmlformats.org/presentationml/2006/ole">
            <p:oleObj spid="_x0000_s32784" name="PBrush" r:id="rId5" imgW="980952" imgH="466543" progId="PBrush">
              <p:embed/>
            </p:oleObj>
          </a:graphicData>
        </a:graphic>
      </p:graphicFrame>
    </p:spTree>
    <p:extLst>
      <p:ext uri="{BB962C8B-B14F-4D97-AF65-F5344CB8AC3E}">
        <p14:creationId xmlns:p14="http://schemas.microsoft.com/office/powerpoint/2010/main" xmlns="" val="316459382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Investing and Financing Activities</a:t>
            </a:r>
            <a:endParaRPr lang="en-US" dirty="0"/>
          </a:p>
        </p:txBody>
      </p:sp>
      <p:pic>
        <p:nvPicPr>
          <p:cNvPr id="2969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9552" y="1709738"/>
            <a:ext cx="8306360" cy="44555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4"/>
          <p:cNvSpPr>
            <a:spLocks noChangeArrowheads="1"/>
          </p:cNvSpPr>
          <p:nvPr/>
        </p:nvSpPr>
        <p:spPr bwMode="auto">
          <a:xfrm>
            <a:off x="510430" y="3356992"/>
            <a:ext cx="8238033" cy="293999"/>
          </a:xfrm>
          <a:prstGeom prst="rect">
            <a:avLst/>
          </a:prstGeom>
          <a:noFill/>
          <a:ln w="3492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defPPr>
              <a:defRPr lang="en-CA"/>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endParaRPr lang="en-US" sz="4000" dirty="0"/>
          </a:p>
        </p:txBody>
      </p:sp>
      <p:sp>
        <p:nvSpPr>
          <p:cNvPr id="5" name="Rectangle 4"/>
          <p:cNvSpPr>
            <a:spLocks noChangeArrowheads="1"/>
          </p:cNvSpPr>
          <p:nvPr/>
        </p:nvSpPr>
        <p:spPr bwMode="auto">
          <a:xfrm>
            <a:off x="539551" y="4941168"/>
            <a:ext cx="8208911" cy="293999"/>
          </a:xfrm>
          <a:prstGeom prst="rect">
            <a:avLst/>
          </a:prstGeom>
          <a:noFill/>
          <a:ln w="3492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defPPr>
              <a:defRPr lang="en-CA"/>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endParaRPr lang="en-US" sz="4000" dirty="0"/>
          </a:p>
        </p:txBody>
      </p:sp>
      <p:graphicFrame>
        <p:nvGraphicFramePr>
          <p:cNvPr id="3" name="对象 2"/>
          <p:cNvGraphicFramePr>
            <a:graphicFrameLocks noChangeAspect="1"/>
          </p:cNvGraphicFramePr>
          <p:nvPr>
            <p:extLst>
              <p:ext uri="{D42A27DB-BD31-4B8C-83A1-F6EECF244321}">
                <p14:modId xmlns:p14="http://schemas.microsoft.com/office/powerpoint/2010/main" xmlns="" val="1818251415"/>
              </p:ext>
            </p:extLst>
          </p:nvPr>
        </p:nvGraphicFramePr>
        <p:xfrm>
          <a:off x="179388" y="6237288"/>
          <a:ext cx="981075" cy="466725"/>
        </p:xfrm>
        <a:graphic>
          <a:graphicData uri="http://schemas.openxmlformats.org/presentationml/2006/ole">
            <p:oleObj spid="_x0000_s33808" name="PBrush" r:id="rId4" imgW="980952" imgH="466543" progId="PBrush">
              <p:embed/>
            </p:oleObj>
          </a:graphicData>
        </a:graphic>
      </p:graphicFrame>
      <p:sp>
        <p:nvSpPr>
          <p:cNvPr id="7" name="Rectangle 4"/>
          <p:cNvSpPr>
            <a:spLocks noChangeArrowheads="1"/>
          </p:cNvSpPr>
          <p:nvPr/>
        </p:nvSpPr>
        <p:spPr bwMode="auto">
          <a:xfrm>
            <a:off x="467544" y="1844824"/>
            <a:ext cx="8238033" cy="293999"/>
          </a:xfrm>
          <a:prstGeom prst="rect">
            <a:avLst/>
          </a:prstGeom>
          <a:noFill/>
          <a:ln w="3492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defPPr>
              <a:defRPr lang="en-CA"/>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endParaRPr lang="en-US" sz="4000" dirty="0"/>
          </a:p>
        </p:txBody>
      </p:sp>
    </p:spTree>
    <p:extLst>
      <p:ext uri="{BB962C8B-B14F-4D97-AF65-F5344CB8AC3E}">
        <p14:creationId xmlns:p14="http://schemas.microsoft.com/office/powerpoint/2010/main" xmlns="" val="410641270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Capital Expenditure</a:t>
            </a:r>
            <a:endParaRPr lang="zh-CN" altLang="en-US" dirty="0"/>
          </a:p>
        </p:txBody>
      </p:sp>
      <p:pic>
        <p:nvPicPr>
          <p:cNvPr id="3" name="Picture 2" descr="Capex.png"/>
          <p:cNvPicPr>
            <a:picLocks noChangeAspect="1"/>
          </p:cNvPicPr>
          <p:nvPr/>
        </p:nvPicPr>
        <p:blipFill>
          <a:blip r:embed="rId4" cstate="print"/>
          <a:stretch>
            <a:fillRect/>
          </a:stretch>
        </p:blipFill>
        <p:spPr>
          <a:xfrm>
            <a:off x="0" y="1268760"/>
            <a:ext cx="9144000" cy="1937413"/>
          </a:xfrm>
          <a:prstGeom prst="rect">
            <a:avLst/>
          </a:prstGeom>
        </p:spPr>
      </p:pic>
      <p:sp>
        <p:nvSpPr>
          <p:cNvPr id="5" name="TextBox 4"/>
          <p:cNvSpPr txBox="1"/>
          <p:nvPr/>
        </p:nvSpPr>
        <p:spPr>
          <a:xfrm>
            <a:off x="70992" y="3212976"/>
            <a:ext cx="9073008" cy="1477328"/>
          </a:xfrm>
          <a:prstGeom prst="rect">
            <a:avLst/>
          </a:prstGeom>
          <a:noFill/>
        </p:spPr>
        <p:txBody>
          <a:bodyPr wrap="square" rtlCol="0">
            <a:spAutoFit/>
          </a:bodyPr>
          <a:lstStyle/>
          <a:p>
            <a:r>
              <a:rPr lang="en-US" altLang="zh-CN" dirty="0" smtClean="0"/>
              <a:t>Oil Sands:</a:t>
            </a:r>
          </a:p>
          <a:p>
            <a:r>
              <a:rPr lang="en-US" altLang="zh-CN" dirty="0" smtClean="0"/>
              <a:t>Growth spending in 2010 was primarily focused on the construction of </a:t>
            </a:r>
            <a:r>
              <a:rPr lang="en-US" altLang="zh-CN" dirty="0" err="1" smtClean="0"/>
              <a:t>Firebag</a:t>
            </a:r>
            <a:r>
              <a:rPr lang="en-US" altLang="zh-CN" dirty="0" smtClean="0"/>
              <a:t> Stage 3.</a:t>
            </a:r>
          </a:p>
          <a:p>
            <a:endParaRPr lang="en-US" altLang="zh-CN" dirty="0" smtClean="0"/>
          </a:p>
          <a:p>
            <a:endParaRPr lang="zh-CN" altLang="en-US" dirty="0" smtClean="0"/>
          </a:p>
          <a:p>
            <a:r>
              <a:rPr lang="en-US" altLang="zh-CN" dirty="0" smtClean="0"/>
              <a:t> </a:t>
            </a:r>
            <a:endParaRPr lang="zh-CN" altLang="en-US" dirty="0"/>
          </a:p>
        </p:txBody>
      </p:sp>
      <p:graphicFrame>
        <p:nvGraphicFramePr>
          <p:cNvPr id="190466" name="Object 2"/>
          <p:cNvGraphicFramePr>
            <a:graphicFrameLocks noChangeAspect="1"/>
          </p:cNvGraphicFramePr>
          <p:nvPr/>
        </p:nvGraphicFramePr>
        <p:xfrm>
          <a:off x="251520" y="188640"/>
          <a:ext cx="977900" cy="457200"/>
        </p:xfrm>
        <a:graphic>
          <a:graphicData uri="http://schemas.openxmlformats.org/presentationml/2006/ole">
            <p:oleObj spid="_x0000_s34832" name="PBrush" r:id="rId5" imgW="980952" imgH="466543" progId="PBrush">
              <p:embed/>
            </p:oleObj>
          </a:graphicData>
        </a:graphic>
      </p:graphicFrame>
      <p:pic>
        <p:nvPicPr>
          <p:cNvPr id="8" name="Picture 7" descr="FB1.png"/>
          <p:cNvPicPr>
            <a:picLocks noChangeAspect="1"/>
          </p:cNvPicPr>
          <p:nvPr/>
        </p:nvPicPr>
        <p:blipFill>
          <a:blip r:embed="rId6" cstate="print"/>
          <a:stretch>
            <a:fillRect/>
          </a:stretch>
        </p:blipFill>
        <p:spPr>
          <a:xfrm>
            <a:off x="0" y="4221088"/>
            <a:ext cx="3191636" cy="2313936"/>
          </a:xfrm>
          <a:prstGeom prst="rect">
            <a:avLst/>
          </a:prstGeom>
        </p:spPr>
      </p:pic>
      <p:pic>
        <p:nvPicPr>
          <p:cNvPr id="9" name="Picture 8" descr="FB2.png"/>
          <p:cNvPicPr>
            <a:picLocks noChangeAspect="1"/>
          </p:cNvPicPr>
          <p:nvPr/>
        </p:nvPicPr>
        <p:blipFill>
          <a:blip r:embed="rId7" cstate="print"/>
          <a:stretch>
            <a:fillRect/>
          </a:stretch>
        </p:blipFill>
        <p:spPr>
          <a:xfrm>
            <a:off x="3203848" y="4221088"/>
            <a:ext cx="3116364" cy="2273171"/>
          </a:xfrm>
          <a:prstGeom prst="rect">
            <a:avLst/>
          </a:prstGeom>
        </p:spPr>
      </p:pic>
      <p:pic>
        <p:nvPicPr>
          <p:cNvPr id="10" name="Picture 9" descr="FB3.png"/>
          <p:cNvPicPr>
            <a:picLocks noChangeAspect="1"/>
          </p:cNvPicPr>
          <p:nvPr/>
        </p:nvPicPr>
        <p:blipFill>
          <a:blip r:embed="rId8" cstate="print"/>
          <a:stretch>
            <a:fillRect/>
          </a:stretch>
        </p:blipFill>
        <p:spPr>
          <a:xfrm>
            <a:off x="6300192" y="4221088"/>
            <a:ext cx="2843808" cy="2278523"/>
          </a:xfrm>
          <a:prstGeom prst="rect">
            <a:avLst/>
          </a:prstGeom>
        </p:spPr>
      </p:pic>
    </p:spTree>
    <p:extLst>
      <p:ext uri="{BB962C8B-B14F-4D97-AF65-F5344CB8AC3E}">
        <p14:creationId xmlns:p14="http://schemas.microsoft.com/office/powerpoint/2010/main" xmlns="" val="29154638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Canadian economic benefits of oil </a:t>
            </a:r>
            <a:endParaRPr lang="en-US" dirty="0"/>
          </a:p>
        </p:txBody>
      </p:sp>
      <p:pic>
        <p:nvPicPr>
          <p:cNvPr id="167938" name="Picture 2"/>
          <p:cNvPicPr>
            <a:picLocks noGrp="1" noChangeAspect="1" noChangeArrowheads="1"/>
          </p:cNvPicPr>
          <p:nvPr>
            <p:ph idx="1"/>
          </p:nvPr>
        </p:nvPicPr>
        <p:blipFill>
          <a:blip r:embed="rId2" cstate="print"/>
          <a:srcRect/>
          <a:stretch>
            <a:fillRect/>
          </a:stretch>
        </p:blipFill>
        <p:spPr bwMode="auto">
          <a:xfrm>
            <a:off x="611560" y="1556792"/>
            <a:ext cx="8145643" cy="4755157"/>
          </a:xfrm>
          <a:prstGeom prst="rect">
            <a:avLst/>
          </a:prstGeom>
          <a:noFill/>
          <a:ln w="9525">
            <a:noFill/>
            <a:miter lim="800000"/>
            <a:headEnd/>
            <a:tailEnd/>
          </a:ln>
        </p:spPr>
      </p:pic>
      <p:sp>
        <p:nvSpPr>
          <p:cNvPr id="4" name="TextBox 3"/>
          <p:cNvSpPr txBox="1"/>
          <p:nvPr/>
        </p:nvSpPr>
        <p:spPr>
          <a:xfrm>
            <a:off x="611560" y="6309320"/>
            <a:ext cx="8064896" cy="369332"/>
          </a:xfrm>
          <a:prstGeom prst="rect">
            <a:avLst/>
          </a:prstGeom>
          <a:noFill/>
        </p:spPr>
        <p:txBody>
          <a:bodyPr wrap="square" rtlCol="0">
            <a:spAutoFit/>
          </a:bodyPr>
          <a:lstStyle/>
          <a:p>
            <a:r>
              <a:rPr lang="en-US" b="1" dirty="0" smtClean="0"/>
              <a:t>Source: </a:t>
            </a:r>
            <a:r>
              <a:rPr lang="en-US" i="1" dirty="0" smtClean="0"/>
              <a:t>Canadian Energy Research Institute, 2009- over 25 years period</a:t>
            </a:r>
            <a:endParaRPr lang="en-US"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smtClean="0"/>
              <a:t>Firebag</a:t>
            </a:r>
            <a:endParaRPr lang="zh-CN" altLang="en-US" dirty="0"/>
          </a:p>
        </p:txBody>
      </p:sp>
      <p:sp>
        <p:nvSpPr>
          <p:cNvPr id="3" name="Content Placeholder 2"/>
          <p:cNvSpPr>
            <a:spLocks noGrp="1"/>
          </p:cNvSpPr>
          <p:nvPr>
            <p:ph idx="1"/>
          </p:nvPr>
        </p:nvSpPr>
        <p:spPr/>
        <p:txBody>
          <a:bodyPr>
            <a:normAutofit fontScale="77500" lnSpcReduction="20000"/>
          </a:bodyPr>
          <a:lstStyle/>
          <a:p>
            <a:pPr>
              <a:buFont typeface="Arial" pitchFamily="34" charset="0"/>
              <a:buChar char="•"/>
            </a:pPr>
            <a:r>
              <a:rPr lang="en-US" dirty="0" smtClean="0"/>
              <a:t>In-situ </a:t>
            </a:r>
            <a:r>
              <a:rPr lang="en-US" dirty="0"/>
              <a:t>project </a:t>
            </a:r>
            <a:r>
              <a:rPr lang="en-US" dirty="0" smtClean="0"/>
              <a:t>located </a:t>
            </a:r>
            <a:r>
              <a:rPr lang="en-US" dirty="0"/>
              <a:t>on leases known as "</a:t>
            </a:r>
            <a:r>
              <a:rPr lang="en-US" dirty="0" err="1" smtClean="0"/>
              <a:t>Firebag</a:t>
            </a:r>
            <a:r>
              <a:rPr lang="en-US" dirty="0" smtClean="0"/>
              <a:t>“</a:t>
            </a:r>
          </a:p>
          <a:p>
            <a:pPr>
              <a:buFont typeface="Arial" pitchFamily="34" charset="0"/>
              <a:buChar char="•"/>
            </a:pPr>
            <a:r>
              <a:rPr lang="en-US" dirty="0" smtClean="0"/>
              <a:t>Uses </a:t>
            </a:r>
            <a:r>
              <a:rPr lang="en-US" dirty="0"/>
              <a:t>underground wells to inject steam into the oil sands deposits and collect the bitumen released by the heat. </a:t>
            </a:r>
            <a:endParaRPr lang="en-US" dirty="0" smtClean="0"/>
          </a:p>
          <a:p>
            <a:pPr>
              <a:buFont typeface="Arial" pitchFamily="34" charset="0"/>
              <a:buChar char="•"/>
            </a:pPr>
            <a:r>
              <a:rPr lang="en-US" dirty="0" smtClean="0"/>
              <a:t>Uses </a:t>
            </a:r>
            <a:r>
              <a:rPr lang="en-US" dirty="0"/>
              <a:t>recycled water in a closed system for steam generation. No additional surface or groundwater is required and no tailings ponds are </a:t>
            </a:r>
            <a:r>
              <a:rPr lang="en-US" dirty="0" smtClean="0"/>
              <a:t>created</a:t>
            </a:r>
          </a:p>
          <a:p>
            <a:pPr>
              <a:buFont typeface="Arial" pitchFamily="34" charset="0"/>
              <a:buChar char="•"/>
            </a:pPr>
            <a:r>
              <a:rPr lang="en-US" altLang="zh-CN" dirty="0" smtClean="0"/>
              <a:t> The </a:t>
            </a:r>
            <a:r>
              <a:rPr lang="en-US" altLang="zh-CN" dirty="0"/>
              <a:t>planned expansion is targeted to begin production late in the second quarter of 2011, ramping up toward capacity of 62,500 bpd of </a:t>
            </a:r>
            <a:r>
              <a:rPr lang="en-US" altLang="zh-CN" dirty="0" smtClean="0"/>
              <a:t>bitumen over </a:t>
            </a:r>
            <a:r>
              <a:rPr lang="en-US" altLang="zh-CN" dirty="0"/>
              <a:t>approximately 24 months thereafter. The 2010 expenditures focused primarily on construction of cogeneration and central plant facilities and well pads</a:t>
            </a:r>
            <a:endParaRPr lang="zh-CN" altLang="en-US" dirty="0"/>
          </a:p>
          <a:p>
            <a:pPr>
              <a:buFont typeface="Arial" pitchFamily="34" charset="0"/>
              <a:buChar char="•"/>
            </a:pPr>
            <a:endParaRPr lang="zh-CN" altLang="en-US" dirty="0"/>
          </a:p>
        </p:txBody>
      </p:sp>
      <p:graphicFrame>
        <p:nvGraphicFramePr>
          <p:cNvPr id="191490" name="Object 2"/>
          <p:cNvGraphicFramePr>
            <a:graphicFrameLocks noChangeAspect="1"/>
          </p:cNvGraphicFramePr>
          <p:nvPr/>
        </p:nvGraphicFramePr>
        <p:xfrm>
          <a:off x="177800" y="6235700"/>
          <a:ext cx="977900" cy="457200"/>
        </p:xfrm>
        <a:graphic>
          <a:graphicData uri="http://schemas.openxmlformats.org/presentationml/2006/ole">
            <p:oleObj spid="_x0000_s35856" name="PBrush" r:id="rId3" imgW="980952" imgH="466543" progId="PBrush">
              <p:embed/>
            </p:oleObj>
          </a:graphicData>
        </a:graphic>
      </p:graphicFrame>
    </p:spTree>
    <p:extLst>
      <p:ext uri="{BB962C8B-B14F-4D97-AF65-F5344CB8AC3E}">
        <p14:creationId xmlns:p14="http://schemas.microsoft.com/office/powerpoint/2010/main" xmlns="" val="319296521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Debt Repayment in 2011</a:t>
            </a:r>
            <a:endParaRPr lang="en-US" dirty="0"/>
          </a:p>
        </p:txBody>
      </p:sp>
      <p:pic>
        <p:nvPicPr>
          <p:cNvPr id="3" name="图片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55576" y="1688802"/>
            <a:ext cx="7678923" cy="2234487"/>
          </a:xfrm>
          <a:prstGeom prst="rect">
            <a:avLst/>
          </a:prstGeom>
        </p:spPr>
      </p:pic>
      <p:sp>
        <p:nvSpPr>
          <p:cNvPr id="4" name="TextBox 3"/>
          <p:cNvSpPr txBox="1"/>
          <p:nvPr/>
        </p:nvSpPr>
        <p:spPr>
          <a:xfrm>
            <a:off x="539552" y="4293096"/>
            <a:ext cx="7678923" cy="646331"/>
          </a:xfrm>
          <a:prstGeom prst="rect">
            <a:avLst/>
          </a:prstGeom>
          <a:noFill/>
        </p:spPr>
        <p:txBody>
          <a:bodyPr wrap="square" rtlCol="0">
            <a:spAutoFit/>
          </a:bodyPr>
          <a:lstStyle/>
          <a:p>
            <a:pPr marL="285750" indent="-285750">
              <a:buFont typeface="Arial" pitchFamily="34" charset="0"/>
              <a:buChar char="•"/>
            </a:pPr>
            <a:r>
              <a:rPr lang="en-US" dirty="0" smtClean="0"/>
              <a:t>Significant portion of long term debt (20%) needed to be repaid in 2011</a:t>
            </a:r>
          </a:p>
          <a:p>
            <a:pPr marL="285750" indent="-285750">
              <a:buFont typeface="Arial" pitchFamily="34" charset="0"/>
              <a:buChar char="•"/>
            </a:pPr>
            <a:r>
              <a:rPr lang="en-US" dirty="0" smtClean="0"/>
              <a:t>Only 518 millions in 2010</a:t>
            </a:r>
            <a:endParaRPr lang="en-US" dirty="0"/>
          </a:p>
        </p:txBody>
      </p:sp>
      <p:sp>
        <p:nvSpPr>
          <p:cNvPr id="5" name="Rectangle 4"/>
          <p:cNvSpPr>
            <a:spLocks noChangeArrowheads="1"/>
          </p:cNvSpPr>
          <p:nvPr/>
        </p:nvSpPr>
        <p:spPr bwMode="auto">
          <a:xfrm>
            <a:off x="766415" y="2495879"/>
            <a:ext cx="7488834" cy="147000"/>
          </a:xfrm>
          <a:prstGeom prst="rect">
            <a:avLst/>
          </a:prstGeom>
          <a:noFill/>
          <a:ln w="3492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defPPr>
              <a:defRPr lang="en-CA"/>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endParaRPr lang="en-US" sz="4000" dirty="0"/>
          </a:p>
        </p:txBody>
      </p:sp>
      <p:graphicFrame>
        <p:nvGraphicFramePr>
          <p:cNvPr id="6" name="对象 5"/>
          <p:cNvGraphicFramePr>
            <a:graphicFrameLocks noChangeAspect="1"/>
          </p:cNvGraphicFramePr>
          <p:nvPr>
            <p:extLst>
              <p:ext uri="{D42A27DB-BD31-4B8C-83A1-F6EECF244321}">
                <p14:modId xmlns:p14="http://schemas.microsoft.com/office/powerpoint/2010/main" xmlns="" val="3924228326"/>
              </p:ext>
            </p:extLst>
          </p:nvPr>
        </p:nvGraphicFramePr>
        <p:xfrm>
          <a:off x="179388" y="6237288"/>
          <a:ext cx="981075" cy="466725"/>
        </p:xfrm>
        <a:graphic>
          <a:graphicData uri="http://schemas.openxmlformats.org/presentationml/2006/ole">
            <p:oleObj spid="_x0000_s36880" name="PBrush" r:id="rId4" imgW="980952" imgH="466543" progId="PBrush">
              <p:embed/>
            </p:oleObj>
          </a:graphicData>
        </a:graphic>
      </p:graphicFrame>
    </p:spTree>
    <p:extLst>
      <p:ext uri="{BB962C8B-B14F-4D97-AF65-F5344CB8AC3E}">
        <p14:creationId xmlns:p14="http://schemas.microsoft.com/office/powerpoint/2010/main" xmlns="" val="37289996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2011 </a:t>
            </a:r>
            <a:r>
              <a:rPr lang="en-US" dirty="0" err="1" smtClean="0"/>
              <a:t>Capex</a:t>
            </a:r>
            <a:r>
              <a:rPr lang="en-US" dirty="0" smtClean="0"/>
              <a:t> </a:t>
            </a:r>
            <a:r>
              <a:rPr lang="en-US" dirty="0"/>
              <a:t>and C</a:t>
            </a:r>
            <a:r>
              <a:rPr lang="en-US" dirty="0" smtClean="0"/>
              <a:t>ash Flow Outlook</a:t>
            </a:r>
            <a:endParaRPr lang="en-US" dirty="0"/>
          </a:p>
        </p:txBody>
      </p:sp>
      <p:pic>
        <p:nvPicPr>
          <p:cNvPr id="3072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15616" y="1268760"/>
            <a:ext cx="6624736" cy="51271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3" name="对象 2"/>
          <p:cNvGraphicFramePr>
            <a:graphicFrameLocks noChangeAspect="1"/>
          </p:cNvGraphicFramePr>
          <p:nvPr>
            <p:extLst>
              <p:ext uri="{D42A27DB-BD31-4B8C-83A1-F6EECF244321}">
                <p14:modId xmlns:p14="http://schemas.microsoft.com/office/powerpoint/2010/main" xmlns="" val="2741176165"/>
              </p:ext>
            </p:extLst>
          </p:nvPr>
        </p:nvGraphicFramePr>
        <p:xfrm>
          <a:off x="179388" y="6237288"/>
          <a:ext cx="981075" cy="466725"/>
        </p:xfrm>
        <a:graphic>
          <a:graphicData uri="http://schemas.openxmlformats.org/presentationml/2006/ole">
            <p:oleObj spid="_x0000_s37904" name="PBrush" r:id="rId4" imgW="980952" imgH="466543" progId="PBrush">
              <p:embed/>
            </p:oleObj>
          </a:graphicData>
        </a:graphic>
      </p:graphicFrame>
    </p:spTree>
    <p:extLst>
      <p:ext uri="{BB962C8B-B14F-4D97-AF65-F5344CB8AC3E}">
        <p14:creationId xmlns:p14="http://schemas.microsoft.com/office/powerpoint/2010/main" xmlns="" val="323427382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35774" y="404664"/>
            <a:ext cx="8686800" cy="841248"/>
          </a:xfrm>
        </p:spPr>
        <p:txBody>
          <a:bodyPr>
            <a:normAutofit fontScale="90000"/>
          </a:bodyPr>
          <a:lstStyle/>
          <a:p>
            <a:pPr algn="ctr"/>
            <a:r>
              <a:rPr lang="en-US" dirty="0" smtClean="0"/>
              <a:t>	Return on Capital Employed (ROCE)</a:t>
            </a:r>
            <a:endParaRPr lang="en-US" dirty="0"/>
          </a:p>
        </p:txBody>
      </p:sp>
      <p:pic>
        <p:nvPicPr>
          <p:cNvPr id="3277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7544" y="1700212"/>
            <a:ext cx="8376658" cy="44650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182273" name="Object 1"/>
          <p:cNvGraphicFramePr>
            <a:graphicFrameLocks noChangeAspect="1"/>
          </p:cNvGraphicFramePr>
          <p:nvPr/>
        </p:nvGraphicFramePr>
        <p:xfrm>
          <a:off x="177800" y="6235700"/>
          <a:ext cx="977900" cy="457200"/>
        </p:xfrm>
        <a:graphic>
          <a:graphicData uri="http://schemas.openxmlformats.org/presentationml/2006/ole">
            <p:oleObj spid="_x0000_s38928" name="PBrush" r:id="rId4" imgW="980952" imgH="466543" progId="PBrush">
              <p:embed/>
            </p:oleObj>
          </a:graphicData>
        </a:graphic>
      </p:graphicFrame>
    </p:spTree>
    <p:extLst>
      <p:ext uri="{BB962C8B-B14F-4D97-AF65-F5344CB8AC3E}">
        <p14:creationId xmlns:p14="http://schemas.microsoft.com/office/powerpoint/2010/main" xmlns="" val="289861338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Recommendation</a:t>
            </a:r>
            <a:endParaRPr lang="en-US" dirty="0"/>
          </a:p>
        </p:txBody>
      </p:sp>
      <p:sp>
        <p:nvSpPr>
          <p:cNvPr id="3" name="内容占位符 2"/>
          <p:cNvSpPr>
            <a:spLocks noGrp="1"/>
          </p:cNvSpPr>
          <p:nvPr>
            <p:ph idx="1"/>
          </p:nvPr>
        </p:nvSpPr>
        <p:spPr>
          <a:xfrm>
            <a:off x="611560" y="1340768"/>
            <a:ext cx="7924800" cy="4830763"/>
          </a:xfrm>
        </p:spPr>
        <p:txBody>
          <a:bodyPr anchor="ctr">
            <a:normAutofit/>
          </a:bodyPr>
          <a:lstStyle/>
          <a:p>
            <a:pPr marL="0" indent="0" algn="ctr">
              <a:buNone/>
            </a:pPr>
            <a:r>
              <a:rPr lang="en-US" sz="8000" dirty="0" smtClean="0"/>
              <a:t>BUY</a:t>
            </a:r>
            <a:endParaRPr lang="en-US" sz="8000" dirty="0"/>
          </a:p>
        </p:txBody>
      </p:sp>
      <p:graphicFrame>
        <p:nvGraphicFramePr>
          <p:cNvPr id="4" name="对象 3"/>
          <p:cNvGraphicFramePr>
            <a:graphicFrameLocks noChangeAspect="1"/>
          </p:cNvGraphicFramePr>
          <p:nvPr>
            <p:extLst>
              <p:ext uri="{D42A27DB-BD31-4B8C-83A1-F6EECF244321}">
                <p14:modId xmlns:p14="http://schemas.microsoft.com/office/powerpoint/2010/main" xmlns="" val="1562859921"/>
              </p:ext>
            </p:extLst>
          </p:nvPr>
        </p:nvGraphicFramePr>
        <p:xfrm>
          <a:off x="179388" y="6237288"/>
          <a:ext cx="981075" cy="466725"/>
        </p:xfrm>
        <a:graphic>
          <a:graphicData uri="http://schemas.openxmlformats.org/presentationml/2006/ole">
            <p:oleObj spid="_x0000_s39952" name="PBrush" r:id="rId3" imgW="980952" imgH="466543" progId="PBrush">
              <p:embed/>
            </p:oleObj>
          </a:graphicData>
        </a:graphic>
      </p:graphicFrame>
    </p:spTree>
    <p:extLst>
      <p:ext uri="{BB962C8B-B14F-4D97-AF65-F5344CB8AC3E}">
        <p14:creationId xmlns:p14="http://schemas.microsoft.com/office/powerpoint/2010/main" xmlns="" val="1429325478"/>
      </p:ext>
    </p:extLst>
  </p:cSld>
  <p:clrMapOvr>
    <a:masterClrMapping/>
  </p:clrMapOvr>
  <p:transition advClick="0"/>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cstate="print"/>
          <a:stretch>
            <a:fillRect/>
          </a:stretch>
        </p:blipFill>
        <p:spPr>
          <a:xfrm>
            <a:off x="254000" y="990600"/>
            <a:ext cx="8661400" cy="4445000"/>
          </a:xfrm>
          <a:prstGeom prst="rect">
            <a:avLst/>
          </a:prstGeom>
        </p:spPr>
      </p:pic>
    </p:spTree>
    <p:extLst>
      <p:ext uri="{BB962C8B-B14F-4D97-AF65-F5344CB8AC3E}">
        <p14:creationId xmlns:p14="http://schemas.microsoft.com/office/powerpoint/2010/main" xmlns="" val="408219750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Information</a:t>
            </a:r>
            <a:endParaRPr lang="en-US" dirty="0"/>
          </a:p>
        </p:txBody>
      </p:sp>
      <p:sp>
        <p:nvSpPr>
          <p:cNvPr id="3" name="Content Placeholder 2"/>
          <p:cNvSpPr>
            <a:spLocks noGrp="1"/>
          </p:cNvSpPr>
          <p:nvPr>
            <p:ph idx="1"/>
          </p:nvPr>
        </p:nvSpPr>
        <p:spPr/>
        <p:txBody>
          <a:bodyPr/>
          <a:lstStyle/>
          <a:p>
            <a:r>
              <a:rPr lang="en-US" dirty="0" smtClean="0"/>
              <a:t>Ticker symbol: CPG, on TSX</a:t>
            </a:r>
            <a:endParaRPr lang="en-US" dirty="0"/>
          </a:p>
        </p:txBody>
      </p:sp>
      <p:pic>
        <p:nvPicPr>
          <p:cNvPr id="4" name="Picture 3" descr="Picture 1.jp2"/>
          <p:cNvPicPr>
            <a:picLocks noChangeAspect="1"/>
          </p:cNvPicPr>
          <p:nvPr/>
        </p:nvPicPr>
        <p:blipFill>
          <a:blip r:embed="rId2" cstate="print"/>
          <a:stretch>
            <a:fillRect/>
          </a:stretch>
        </p:blipFill>
        <p:spPr>
          <a:xfrm>
            <a:off x="381000" y="1676400"/>
            <a:ext cx="8305800" cy="4953000"/>
          </a:xfrm>
          <a:prstGeom prst="rect">
            <a:avLst/>
          </a:prstGeom>
        </p:spPr>
      </p:pic>
    </p:spTree>
    <p:extLst>
      <p:ext uri="{BB962C8B-B14F-4D97-AF65-F5344CB8AC3E}">
        <p14:creationId xmlns:p14="http://schemas.microsoft.com/office/powerpoint/2010/main" xmlns="" val="1985682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924800" cy="1143000"/>
          </a:xfrm>
        </p:spPr>
        <p:txBody>
          <a:bodyPr/>
          <a:lstStyle/>
          <a:p>
            <a:r>
              <a:rPr lang="en-US" dirty="0" smtClean="0"/>
              <a:t>One-Year Stock Prices</a:t>
            </a:r>
            <a:endParaRPr lang="en-US" dirty="0"/>
          </a:p>
        </p:txBody>
      </p:sp>
      <p:pic>
        <p:nvPicPr>
          <p:cNvPr id="4" name="Content Placeholder 3" descr="Picture 4.jp2"/>
          <p:cNvPicPr>
            <a:picLocks noGrp="1" noChangeAspect="1"/>
          </p:cNvPicPr>
          <p:nvPr>
            <p:ph idx="1"/>
          </p:nvPr>
        </p:nvPicPr>
        <p:blipFill>
          <a:blip r:embed="rId2" cstate="print"/>
          <a:srcRect l="-2440" r="-2440"/>
          <a:stretch>
            <a:fillRect/>
          </a:stretch>
        </p:blipFill>
        <p:spPr>
          <a:xfrm>
            <a:off x="0" y="1295400"/>
            <a:ext cx="8915400" cy="5334000"/>
          </a:xfrm>
        </p:spPr>
      </p:pic>
    </p:spTree>
    <p:extLst>
      <p:ext uri="{BB962C8B-B14F-4D97-AF65-F5344CB8AC3E}">
        <p14:creationId xmlns:p14="http://schemas.microsoft.com/office/powerpoint/2010/main" xmlns="" val="354725601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Five-Year Stock Prices</a:t>
            </a:r>
            <a:endParaRPr lang="en-US" dirty="0"/>
          </a:p>
        </p:txBody>
      </p:sp>
      <p:pic>
        <p:nvPicPr>
          <p:cNvPr id="4" name="Content Placeholder 3" descr="Picture 5.jp2"/>
          <p:cNvPicPr>
            <a:picLocks noGrp="1" noChangeAspect="1"/>
          </p:cNvPicPr>
          <p:nvPr>
            <p:ph idx="1"/>
          </p:nvPr>
        </p:nvPicPr>
        <p:blipFill>
          <a:blip r:embed="rId2" cstate="print"/>
          <a:srcRect l="-1186" r="-1186"/>
          <a:stretch>
            <a:fillRect/>
          </a:stretch>
        </p:blipFill>
        <p:spPr>
          <a:xfrm>
            <a:off x="228600" y="1295400"/>
            <a:ext cx="8686800" cy="5181600"/>
          </a:xfrm>
        </p:spPr>
      </p:pic>
    </p:spTree>
    <p:extLst>
      <p:ext uri="{BB962C8B-B14F-4D97-AF65-F5344CB8AC3E}">
        <p14:creationId xmlns:p14="http://schemas.microsoft.com/office/powerpoint/2010/main" xmlns="" val="405425192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Company Overview</a:t>
            </a:r>
            <a:endParaRPr lang="en-US" dirty="0"/>
          </a:p>
        </p:txBody>
      </p:sp>
      <p:sp>
        <p:nvSpPr>
          <p:cNvPr id="3" name="Content Placeholder 2"/>
          <p:cNvSpPr>
            <a:spLocks noGrp="1"/>
          </p:cNvSpPr>
          <p:nvPr>
            <p:ph idx="1"/>
          </p:nvPr>
        </p:nvSpPr>
        <p:spPr/>
        <p:txBody>
          <a:bodyPr>
            <a:normAutofit fontScale="77500" lnSpcReduction="20000"/>
          </a:bodyPr>
          <a:lstStyle/>
          <a:p>
            <a:pPr>
              <a:buFont typeface="Arial"/>
              <a:buChar char="•"/>
            </a:pPr>
            <a:r>
              <a:rPr lang="en-US" dirty="0" smtClean="0"/>
              <a:t> </a:t>
            </a:r>
            <a:r>
              <a:rPr lang="en-US" dirty="0"/>
              <a:t>Crescent point began as a junior exploration and production company in 2001</a:t>
            </a:r>
            <a:r>
              <a:rPr lang="en-US" dirty="0" smtClean="0"/>
              <a:t>.</a:t>
            </a:r>
          </a:p>
          <a:p>
            <a:pPr>
              <a:buFont typeface="Arial"/>
              <a:buChar char="•"/>
            </a:pPr>
            <a:r>
              <a:rPr lang="en-US" dirty="0" smtClean="0"/>
              <a:t> In </a:t>
            </a:r>
            <a:r>
              <a:rPr lang="en-US" dirty="0"/>
              <a:t>2003, they became an income </a:t>
            </a:r>
            <a:r>
              <a:rPr lang="en-US" dirty="0" smtClean="0"/>
              <a:t>trust with organization </a:t>
            </a:r>
            <a:r>
              <a:rPr lang="en-US" dirty="0"/>
              <a:t>of junior oil and gas companies Crescent Point Energy Ltd. (CPE) and </a:t>
            </a:r>
            <a:r>
              <a:rPr lang="en-US" dirty="0" err="1"/>
              <a:t>Tappit</a:t>
            </a:r>
            <a:r>
              <a:rPr lang="en-US" dirty="0"/>
              <a:t> Resources Ltd.</a:t>
            </a:r>
            <a:endParaRPr lang="en-US" dirty="0" smtClean="0"/>
          </a:p>
          <a:p>
            <a:pPr>
              <a:buFont typeface="Arial"/>
              <a:buChar char="•"/>
            </a:pPr>
            <a:r>
              <a:rPr lang="en-US" dirty="0" smtClean="0"/>
              <a:t> In 2009</a:t>
            </a:r>
            <a:r>
              <a:rPr lang="en-US" dirty="0"/>
              <a:t>, they converted to a dividend </a:t>
            </a:r>
            <a:r>
              <a:rPr lang="en-US" dirty="0" smtClean="0"/>
              <a:t>paying corporation </a:t>
            </a:r>
            <a:r>
              <a:rPr lang="en-US" altLang="zh-CN" dirty="0"/>
              <a:t>upon the Wild River </a:t>
            </a:r>
            <a:r>
              <a:rPr lang="en-US" altLang="zh-CN" dirty="0" smtClean="0"/>
              <a:t>Arrangement, </a:t>
            </a:r>
            <a:r>
              <a:rPr lang="en-US" dirty="0" smtClean="0"/>
              <a:t>and </a:t>
            </a:r>
            <a:r>
              <a:rPr lang="en-US" dirty="0"/>
              <a:t>continued to operate as </a:t>
            </a:r>
            <a:r>
              <a:rPr lang="en-US" dirty="0" smtClean="0"/>
              <a:t>one</a:t>
            </a:r>
          </a:p>
          <a:p>
            <a:pPr>
              <a:buFont typeface="Arial"/>
              <a:buChar char="•"/>
            </a:pPr>
            <a:r>
              <a:rPr lang="en-US" dirty="0" smtClean="0"/>
              <a:t> </a:t>
            </a:r>
            <a:r>
              <a:rPr lang="en-US" dirty="0"/>
              <a:t>Crescent point has a dominant position in two of the largest light and medium oil pools ever discovered in western Canada: the Lower Shaunavon in southwest Saskatchewan and the Bakken in the southeast Saskatchewan.</a:t>
            </a:r>
          </a:p>
          <a:p>
            <a:pPr>
              <a:buFont typeface="Arial"/>
              <a:buChar char="•"/>
            </a:pPr>
            <a:endParaRPr lang="en-US" dirty="0" smtClean="0"/>
          </a:p>
          <a:p>
            <a:pPr>
              <a:buFont typeface="Arial"/>
              <a:buChar char="•"/>
            </a:pPr>
            <a:endParaRPr lang="en-US" dirty="0" smtClean="0"/>
          </a:p>
          <a:p>
            <a:pPr>
              <a:buFont typeface="Arial"/>
              <a:buChar char="•"/>
            </a:pPr>
            <a:endParaRPr lang="en-US" dirty="0"/>
          </a:p>
        </p:txBody>
      </p:sp>
    </p:spTree>
    <p:extLst>
      <p:ext uri="{BB962C8B-B14F-4D97-AF65-F5344CB8AC3E}">
        <p14:creationId xmlns:p14="http://schemas.microsoft.com/office/powerpoint/2010/main" xmlns="" val="308064266"/>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548</TotalTime>
  <Words>9942</Words>
  <Application>Microsoft Office PowerPoint</Application>
  <PresentationFormat>On-screen Show (4:3)</PresentationFormat>
  <Paragraphs>1032</Paragraphs>
  <Slides>157</Slides>
  <Notes>71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157</vt:i4>
      </vt:variant>
    </vt:vector>
  </HeadingPairs>
  <TitlesOfParts>
    <vt:vector size="159" baseType="lpstr">
      <vt:lpstr>Trek</vt:lpstr>
      <vt:lpstr>PBrush</vt:lpstr>
      <vt:lpstr>Canadian Oil and Gas Companies</vt:lpstr>
      <vt:lpstr>AGENDA</vt:lpstr>
      <vt:lpstr>Underlying products from crude oil</vt:lpstr>
      <vt:lpstr>Underlying products from crude oil</vt:lpstr>
      <vt:lpstr>Application of natural gas</vt:lpstr>
      <vt:lpstr>Canadian oil &amp; gas industry components</vt:lpstr>
      <vt:lpstr>Canadian Oil and Gas Overview</vt:lpstr>
      <vt:lpstr>Oil and gas investment spending</vt:lpstr>
      <vt:lpstr>Canadian economic benefits of oil </vt:lpstr>
      <vt:lpstr>Canadian oil production key stats</vt:lpstr>
      <vt:lpstr>Canadian Oil Reserve and supply</vt:lpstr>
      <vt:lpstr>How is the price of oil determined? </vt:lpstr>
      <vt:lpstr>Crude Oil Market Timeline</vt:lpstr>
      <vt:lpstr>Type of crude oil produced in Canada</vt:lpstr>
      <vt:lpstr>Oil sand</vt:lpstr>
      <vt:lpstr>Oil Sands &amp; Conventional crude oil </vt:lpstr>
      <vt:lpstr>Oil sands: Synthetic crude oil process</vt:lpstr>
      <vt:lpstr>Crude oil: Offshore drilling</vt:lpstr>
      <vt:lpstr>In-situ Technology: Cyclic Steam Stimulation (CSS)  </vt:lpstr>
      <vt:lpstr>In-situ Technology: Steam Assisted Gravity Drainage (SAGD) </vt:lpstr>
      <vt:lpstr>In-situ Technology: VAPEX and Solvent Technology </vt:lpstr>
      <vt:lpstr>In-situ Technology: Toe-to-Heel Air Injection (THAI)</vt:lpstr>
      <vt:lpstr>Canada’s oil sands deposits </vt:lpstr>
      <vt:lpstr>OIL SANDS DEPOSITS AND PROJECTS</vt:lpstr>
      <vt:lpstr>Oil Sands Rights </vt:lpstr>
      <vt:lpstr>2010 crown land sales western canada and canada lands</vt:lpstr>
      <vt:lpstr>Acquisition activity</vt:lpstr>
      <vt:lpstr>Canadian Oil Production</vt:lpstr>
      <vt:lpstr>Access to current and new oil markets</vt:lpstr>
      <vt:lpstr>Canada natural gas</vt:lpstr>
      <vt:lpstr>Natural Gas-Key factors</vt:lpstr>
      <vt:lpstr>Natural oil gas price</vt:lpstr>
      <vt:lpstr>Natural gas price fluctuations</vt:lpstr>
      <vt:lpstr>Sources of Canadian Natural Gas Production</vt:lpstr>
      <vt:lpstr>Conventional &amp; unconventional gas</vt:lpstr>
      <vt:lpstr>Unconventional gas type</vt:lpstr>
      <vt:lpstr>Natural gas: Technology</vt:lpstr>
      <vt:lpstr>Drilling activity-Canada  </vt:lpstr>
      <vt:lpstr>overall drilling 2009</vt:lpstr>
      <vt:lpstr>Remaining Reserves of oil &amp; gas</vt:lpstr>
      <vt:lpstr>Industry Analysis: Canada’s advantage</vt:lpstr>
      <vt:lpstr>Industry Analysis: Risks and constraints</vt:lpstr>
      <vt:lpstr>Competitive travel distance btw both target markets </vt:lpstr>
      <vt:lpstr>Industry Analysis: Outlook</vt:lpstr>
      <vt:lpstr>Trend: Canada’s crude oil and gas price</vt:lpstr>
      <vt:lpstr>Trend: Total Return Performance of Canadian Energy Sector</vt:lpstr>
      <vt:lpstr>Top players by market capitalization</vt:lpstr>
      <vt:lpstr>Slide 48</vt:lpstr>
      <vt:lpstr>Slide 49</vt:lpstr>
      <vt:lpstr>Stock Performance</vt:lpstr>
      <vt:lpstr>5 year Movement</vt:lpstr>
      <vt:lpstr>Moving Averages</vt:lpstr>
      <vt:lpstr>Trading Volumes and Relative Performance</vt:lpstr>
      <vt:lpstr>Outstanding Common Shares</vt:lpstr>
      <vt:lpstr>Merger with Petro-Canada</vt:lpstr>
      <vt:lpstr>Merger with Petro-Canada</vt:lpstr>
      <vt:lpstr>Company Profile</vt:lpstr>
      <vt:lpstr>Company Profile</vt:lpstr>
      <vt:lpstr>Integrated Strategy</vt:lpstr>
      <vt:lpstr>Oil Sands</vt:lpstr>
      <vt:lpstr>Oil Sands Production in Canada</vt:lpstr>
      <vt:lpstr>Oil Sands – Strategic Partnership with Total </vt:lpstr>
      <vt:lpstr>Oil Sands – Strategic Partnership</vt:lpstr>
      <vt:lpstr>Oil Sands Production, Price &amp; Earnings</vt:lpstr>
      <vt:lpstr>Oil Sands 2011 Outlook</vt:lpstr>
      <vt:lpstr>Natural Gas</vt:lpstr>
      <vt:lpstr>Natural Gas Production</vt:lpstr>
      <vt:lpstr>Marketing and Refining</vt:lpstr>
      <vt:lpstr>Refining Capacity Forecast</vt:lpstr>
      <vt:lpstr>Volumes and Earnings</vt:lpstr>
      <vt:lpstr>Suncor’s Management</vt:lpstr>
      <vt:lpstr>Suncor’s Management</vt:lpstr>
      <vt:lpstr>Slide 73</vt:lpstr>
      <vt:lpstr>Senior Executives</vt:lpstr>
      <vt:lpstr>Suncor’s Financial Statements</vt:lpstr>
      <vt:lpstr>Risk Factors</vt:lpstr>
      <vt:lpstr>Price Indicators and Economic Sensitivity</vt:lpstr>
      <vt:lpstr>Financial Highlights</vt:lpstr>
      <vt:lpstr>Consolidated Balance Sheets</vt:lpstr>
      <vt:lpstr>Slide 80</vt:lpstr>
      <vt:lpstr>Consolidated Statement of Earnings</vt:lpstr>
      <vt:lpstr>Slide 82</vt:lpstr>
      <vt:lpstr>Tripled Net Earnings</vt:lpstr>
      <vt:lpstr>Increase in Operating Expenses</vt:lpstr>
      <vt:lpstr>Operating Earning in Each Segment</vt:lpstr>
      <vt:lpstr>Consolidated Statements of Cash Flows</vt:lpstr>
      <vt:lpstr>Operating Activities</vt:lpstr>
      <vt:lpstr>Investing and Financing Activities</vt:lpstr>
      <vt:lpstr>Capital Expenditure</vt:lpstr>
      <vt:lpstr>Firebag</vt:lpstr>
      <vt:lpstr>Debt Repayment in 2011</vt:lpstr>
      <vt:lpstr>2011 Capex and Cash Flow Outlook</vt:lpstr>
      <vt:lpstr> Return on Capital Employed (ROCE)</vt:lpstr>
      <vt:lpstr>Recommendation</vt:lpstr>
      <vt:lpstr>Slide 95</vt:lpstr>
      <vt:lpstr>Security Information</vt:lpstr>
      <vt:lpstr>One-Year Stock Prices</vt:lpstr>
      <vt:lpstr>Five-Year Stock Prices</vt:lpstr>
      <vt:lpstr>Company Overview</vt:lpstr>
      <vt:lpstr>Slide 100</vt:lpstr>
      <vt:lpstr>Company Update </vt:lpstr>
      <vt:lpstr>Company Update</vt:lpstr>
      <vt:lpstr>Growth</vt:lpstr>
      <vt:lpstr>Growth</vt:lpstr>
      <vt:lpstr>Officers</vt:lpstr>
      <vt:lpstr>Strategies</vt:lpstr>
      <vt:lpstr>Strategies - Acquisitions</vt:lpstr>
      <vt:lpstr>Strategies- Development and Exploit</vt:lpstr>
      <vt:lpstr>Strategies – Manage Risk</vt:lpstr>
      <vt:lpstr>Strategies – Manage Risk</vt:lpstr>
      <vt:lpstr>Strategies – Manage Risk</vt:lpstr>
      <vt:lpstr>Consolidated Balance Sheets</vt:lpstr>
      <vt:lpstr>Consolidated Statements of Earnings</vt:lpstr>
      <vt:lpstr>Consolidated Statements of Cash Flows</vt:lpstr>
      <vt:lpstr>Summary of Quarterly Results</vt:lpstr>
      <vt:lpstr>Outlook</vt:lpstr>
      <vt:lpstr>Evaluation</vt:lpstr>
      <vt:lpstr>Recommendation</vt:lpstr>
      <vt:lpstr>Slide 119</vt:lpstr>
      <vt:lpstr>Company Snapshot</vt:lpstr>
      <vt:lpstr>Trading Activity</vt:lpstr>
      <vt:lpstr>1 Year Stock Movement</vt:lpstr>
      <vt:lpstr>5 Year Stock Movement</vt:lpstr>
      <vt:lpstr>Max Year Stock Movement</vt:lpstr>
      <vt:lpstr>COS vs. S&amp;P/TSX EQ WGHT OIL &amp; GAS</vt:lpstr>
      <vt:lpstr>COS vs. Light Crude Oil</vt:lpstr>
      <vt:lpstr>Total Shareholder Returns</vt:lpstr>
      <vt:lpstr>COS 200 Day Moving Average </vt:lpstr>
      <vt:lpstr>COS 100 Day Moving Average </vt:lpstr>
      <vt:lpstr>Background</vt:lpstr>
      <vt:lpstr>Syncrude Oil</vt:lpstr>
      <vt:lpstr>Slide 132</vt:lpstr>
      <vt:lpstr>Syncrude Oil Production</vt:lpstr>
      <vt:lpstr>Syncrude Deposits</vt:lpstr>
      <vt:lpstr>Syncrude Deposits</vt:lpstr>
      <vt:lpstr>Syncrude Reserves </vt:lpstr>
      <vt:lpstr>Syncrude Oil Production</vt:lpstr>
      <vt:lpstr>Syncrude Oil Production</vt:lpstr>
      <vt:lpstr>Syncrude Projected Growth</vt:lpstr>
      <vt:lpstr>Canadian Oil Sands Management</vt:lpstr>
      <vt:lpstr>Canadian Oil Sands Management</vt:lpstr>
      <vt:lpstr>Canadian Oil Sands Management</vt:lpstr>
      <vt:lpstr>Canadian Oil Sands Strategic Plan</vt:lpstr>
      <vt:lpstr>COS Sensitivity Analysis </vt:lpstr>
      <vt:lpstr>Operating Cost per Barrel</vt:lpstr>
      <vt:lpstr>Net Income per Barrel</vt:lpstr>
      <vt:lpstr>COS Distributions</vt:lpstr>
      <vt:lpstr>COS Obligations and Commitments</vt:lpstr>
      <vt:lpstr>2010 Financial and Operating Highlights</vt:lpstr>
      <vt:lpstr>COS 5 Year Financial Highlights</vt:lpstr>
      <vt:lpstr>COS Quarterly Results</vt:lpstr>
      <vt:lpstr>Canadian Oil Sands Financial Report</vt:lpstr>
      <vt:lpstr>Canadian Oil Sands Financial Report</vt:lpstr>
      <vt:lpstr>Canadian Oil Sands Financial Report</vt:lpstr>
      <vt:lpstr>Canadian Oil Sands Financial Report</vt:lpstr>
      <vt:lpstr>Canadian Oil Sands 2011 Outlook</vt:lpstr>
      <vt:lpstr>Recommendation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Canadian Oil and Gas Companies</dc:title>
  <dc:creator>Chen</dc:creator>
  <cp:lastModifiedBy>gp</cp:lastModifiedBy>
  <cp:revision>49</cp:revision>
  <cp:lastPrinted>2011-02-07T16:49:52Z</cp:lastPrinted>
  <dcterms:created xsi:type="dcterms:W3CDTF">2011-02-06T23:02:32Z</dcterms:created>
  <dcterms:modified xsi:type="dcterms:W3CDTF">2011-03-29T00:44:57Z</dcterms:modified>
</cp:coreProperties>
</file>