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5"/>
  </p:notesMasterIdLst>
  <p:sldIdLst>
    <p:sldId id="256" r:id="rId2"/>
    <p:sldId id="294" r:id="rId3"/>
    <p:sldId id="305" r:id="rId4"/>
    <p:sldId id="306" r:id="rId5"/>
    <p:sldId id="257" r:id="rId6"/>
    <p:sldId id="258" r:id="rId7"/>
    <p:sldId id="266" r:id="rId8"/>
    <p:sldId id="307" r:id="rId9"/>
    <p:sldId id="276" r:id="rId10"/>
    <p:sldId id="267" r:id="rId11"/>
    <p:sldId id="269" r:id="rId12"/>
    <p:sldId id="304" r:id="rId13"/>
    <p:sldId id="264" r:id="rId14"/>
    <p:sldId id="268" r:id="rId15"/>
    <p:sldId id="296" r:id="rId16"/>
    <p:sldId id="308" r:id="rId17"/>
    <p:sldId id="278" r:id="rId18"/>
    <p:sldId id="279" r:id="rId19"/>
    <p:sldId id="280" r:id="rId20"/>
    <p:sldId id="281" r:id="rId21"/>
    <p:sldId id="282" r:id="rId22"/>
    <p:sldId id="283" r:id="rId23"/>
    <p:sldId id="284" r:id="rId24"/>
    <p:sldId id="285" r:id="rId25"/>
    <p:sldId id="287" r:id="rId26"/>
    <p:sldId id="290" r:id="rId27"/>
    <p:sldId id="309" r:id="rId28"/>
    <p:sldId id="303" r:id="rId29"/>
    <p:sldId id="310" r:id="rId30"/>
    <p:sldId id="292" r:id="rId31"/>
    <p:sldId id="298" r:id="rId32"/>
    <p:sldId id="312" r:id="rId33"/>
    <p:sldId id="259" r:id="rId34"/>
    <p:sldId id="260" r:id="rId35"/>
    <p:sldId id="261" r:id="rId36"/>
    <p:sldId id="297" r:id="rId37"/>
    <p:sldId id="262" r:id="rId38"/>
    <p:sldId id="490" r:id="rId39"/>
    <p:sldId id="491" r:id="rId40"/>
    <p:sldId id="492" r:id="rId41"/>
    <p:sldId id="493" r:id="rId42"/>
    <p:sldId id="494" r:id="rId43"/>
    <p:sldId id="495" r:id="rId44"/>
    <p:sldId id="496" r:id="rId45"/>
    <p:sldId id="497" r:id="rId46"/>
    <p:sldId id="498" r:id="rId47"/>
    <p:sldId id="499" r:id="rId48"/>
    <p:sldId id="500" r:id="rId49"/>
    <p:sldId id="501" r:id="rId50"/>
    <p:sldId id="502" r:id="rId51"/>
    <p:sldId id="503" r:id="rId52"/>
    <p:sldId id="504" r:id="rId53"/>
    <p:sldId id="505" r:id="rId54"/>
    <p:sldId id="506" r:id="rId55"/>
    <p:sldId id="507" r:id="rId56"/>
    <p:sldId id="508" r:id="rId57"/>
    <p:sldId id="509" r:id="rId58"/>
    <p:sldId id="510" r:id="rId59"/>
    <p:sldId id="511" r:id="rId60"/>
    <p:sldId id="512" r:id="rId61"/>
    <p:sldId id="513" r:id="rId62"/>
    <p:sldId id="514" r:id="rId63"/>
    <p:sldId id="515" r:id="rId64"/>
    <p:sldId id="516" r:id="rId65"/>
    <p:sldId id="517" r:id="rId66"/>
    <p:sldId id="518" r:id="rId67"/>
    <p:sldId id="519" r:id="rId68"/>
    <p:sldId id="520" r:id="rId69"/>
    <p:sldId id="521" r:id="rId70"/>
    <p:sldId id="522" r:id="rId71"/>
    <p:sldId id="523" r:id="rId72"/>
    <p:sldId id="524" r:id="rId73"/>
    <p:sldId id="525" r:id="rId74"/>
    <p:sldId id="526" r:id="rId75"/>
    <p:sldId id="527" r:id="rId76"/>
    <p:sldId id="528" r:id="rId77"/>
    <p:sldId id="529" r:id="rId78"/>
    <p:sldId id="530" r:id="rId79"/>
    <p:sldId id="531" r:id="rId80"/>
    <p:sldId id="532" r:id="rId81"/>
    <p:sldId id="533" r:id="rId82"/>
    <p:sldId id="534" r:id="rId83"/>
    <p:sldId id="535" r:id="rId84"/>
    <p:sldId id="536" r:id="rId85"/>
    <p:sldId id="537" r:id="rId86"/>
    <p:sldId id="538" r:id="rId87"/>
    <p:sldId id="539" r:id="rId88"/>
    <p:sldId id="540" r:id="rId89"/>
    <p:sldId id="541" r:id="rId90"/>
    <p:sldId id="542" r:id="rId91"/>
    <p:sldId id="543" r:id="rId92"/>
    <p:sldId id="544" r:id="rId93"/>
    <p:sldId id="545" r:id="rId94"/>
    <p:sldId id="546" r:id="rId95"/>
    <p:sldId id="547" r:id="rId96"/>
    <p:sldId id="548" r:id="rId97"/>
    <p:sldId id="549" r:id="rId98"/>
    <p:sldId id="550" r:id="rId99"/>
    <p:sldId id="551" r:id="rId100"/>
    <p:sldId id="552" r:id="rId101"/>
    <p:sldId id="553" r:id="rId102"/>
    <p:sldId id="554" r:id="rId103"/>
    <p:sldId id="555" r:id="rId104"/>
    <p:sldId id="556" r:id="rId105"/>
    <p:sldId id="379" r:id="rId106"/>
    <p:sldId id="380" r:id="rId107"/>
    <p:sldId id="381" r:id="rId108"/>
    <p:sldId id="382" r:id="rId109"/>
    <p:sldId id="383" r:id="rId110"/>
    <p:sldId id="384" r:id="rId111"/>
    <p:sldId id="385" r:id="rId112"/>
    <p:sldId id="386" r:id="rId113"/>
    <p:sldId id="387" r:id="rId114"/>
    <p:sldId id="388" r:id="rId115"/>
    <p:sldId id="389" r:id="rId116"/>
    <p:sldId id="390" r:id="rId117"/>
    <p:sldId id="391" r:id="rId118"/>
    <p:sldId id="392" r:id="rId119"/>
    <p:sldId id="393" r:id="rId120"/>
    <p:sldId id="394" r:id="rId121"/>
    <p:sldId id="395" r:id="rId122"/>
    <p:sldId id="396" r:id="rId123"/>
    <p:sldId id="397" r:id="rId124"/>
    <p:sldId id="398" r:id="rId125"/>
    <p:sldId id="399" r:id="rId126"/>
    <p:sldId id="400" r:id="rId127"/>
    <p:sldId id="401" r:id="rId128"/>
    <p:sldId id="402" r:id="rId129"/>
    <p:sldId id="403" r:id="rId130"/>
    <p:sldId id="404" r:id="rId131"/>
    <p:sldId id="405" r:id="rId132"/>
    <p:sldId id="406" r:id="rId133"/>
    <p:sldId id="407" r:id="rId134"/>
    <p:sldId id="408" r:id="rId135"/>
    <p:sldId id="409" r:id="rId136"/>
    <p:sldId id="410" r:id="rId137"/>
    <p:sldId id="411" r:id="rId138"/>
    <p:sldId id="412" r:id="rId139"/>
    <p:sldId id="413" r:id="rId140"/>
    <p:sldId id="414" r:id="rId141"/>
    <p:sldId id="415" r:id="rId142"/>
    <p:sldId id="416" r:id="rId143"/>
    <p:sldId id="417" r:id="rId144"/>
    <p:sldId id="557" r:id="rId145"/>
    <p:sldId id="558" r:id="rId146"/>
    <p:sldId id="559" r:id="rId147"/>
    <p:sldId id="560" r:id="rId148"/>
    <p:sldId id="561" r:id="rId149"/>
    <p:sldId id="562" r:id="rId150"/>
    <p:sldId id="563" r:id="rId151"/>
    <p:sldId id="564" r:id="rId152"/>
    <p:sldId id="565" r:id="rId153"/>
    <p:sldId id="566" r:id="rId154"/>
    <p:sldId id="567" r:id="rId155"/>
    <p:sldId id="568" r:id="rId156"/>
    <p:sldId id="569" r:id="rId157"/>
    <p:sldId id="570" r:id="rId158"/>
    <p:sldId id="571" r:id="rId159"/>
    <p:sldId id="572" r:id="rId160"/>
    <p:sldId id="573" r:id="rId161"/>
    <p:sldId id="574" r:id="rId162"/>
    <p:sldId id="575" r:id="rId163"/>
    <p:sldId id="576" r:id="rId164"/>
    <p:sldId id="577" r:id="rId165"/>
    <p:sldId id="578" r:id="rId166"/>
    <p:sldId id="579" r:id="rId167"/>
    <p:sldId id="580" r:id="rId168"/>
    <p:sldId id="581" r:id="rId169"/>
    <p:sldId id="582" r:id="rId170"/>
    <p:sldId id="583" r:id="rId171"/>
    <p:sldId id="584" r:id="rId172"/>
    <p:sldId id="585" r:id="rId173"/>
    <p:sldId id="586" r:id="rId174"/>
    <p:sldId id="587" r:id="rId175"/>
    <p:sldId id="588" r:id="rId176"/>
    <p:sldId id="589" r:id="rId177"/>
    <p:sldId id="590" r:id="rId178"/>
    <p:sldId id="591" r:id="rId179"/>
    <p:sldId id="592" r:id="rId180"/>
    <p:sldId id="593" r:id="rId181"/>
    <p:sldId id="594" r:id="rId182"/>
    <p:sldId id="595" r:id="rId183"/>
    <p:sldId id="596" r:id="rId184"/>
    <p:sldId id="597" r:id="rId185"/>
    <p:sldId id="598" r:id="rId186"/>
    <p:sldId id="599" r:id="rId187"/>
    <p:sldId id="600" r:id="rId188"/>
    <p:sldId id="601" r:id="rId189"/>
    <p:sldId id="602" r:id="rId190"/>
    <p:sldId id="603" r:id="rId191"/>
    <p:sldId id="604" r:id="rId192"/>
    <p:sldId id="605" r:id="rId193"/>
    <p:sldId id="606" r:id="rId194"/>
    <p:sldId id="607" r:id="rId195"/>
    <p:sldId id="608" r:id="rId196"/>
    <p:sldId id="609" r:id="rId197"/>
    <p:sldId id="610" r:id="rId198"/>
    <p:sldId id="611" r:id="rId199"/>
    <p:sldId id="612" r:id="rId200"/>
    <p:sldId id="613" r:id="rId201"/>
    <p:sldId id="614" r:id="rId202"/>
    <p:sldId id="615" r:id="rId203"/>
    <p:sldId id="616" r:id="rId204"/>
    <p:sldId id="617" r:id="rId205"/>
    <p:sldId id="618" r:id="rId206"/>
    <p:sldId id="619" r:id="rId207"/>
    <p:sldId id="620" r:id="rId208"/>
    <p:sldId id="621" r:id="rId209"/>
    <p:sldId id="622" r:id="rId210"/>
    <p:sldId id="623" r:id="rId211"/>
    <p:sldId id="624" r:id="rId212"/>
    <p:sldId id="625" r:id="rId213"/>
    <p:sldId id="626" r:id="rId2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74" autoAdjust="0"/>
  </p:normalViewPr>
  <p:slideViewPr>
    <p:cSldViewPr>
      <p:cViewPr varScale="1">
        <p:scale>
          <a:sx n="57" d="100"/>
          <a:sy n="57" d="100"/>
        </p:scale>
        <p:origin x="-8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presProps" Target="pres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overlay val="0"/>
    </c:title>
    <c:autoTitleDeleted val="0"/>
    <c:plotArea>
      <c:layout/>
      <c:lineChart>
        <c:grouping val="standard"/>
        <c:varyColors val="0"/>
        <c:ser>
          <c:idx val="1"/>
          <c:order val="1"/>
          <c:tx>
            <c:strRef>
              <c:f>Sheet1!$A$2</c:f>
              <c:strCache>
                <c:ptCount val="1"/>
                <c:pt idx="0">
                  <c:v>Outstanding Common Shares (000s)</c:v>
                </c:pt>
              </c:strCache>
            </c:strRef>
          </c:tx>
          <c:marker>
            <c:symbol val="none"/>
          </c:marker>
          <c:cat>
            <c:numRef>
              <c:f>Sheet1!$B$1:$E$1</c:f>
              <c:numCache>
                <c:formatCode>General</c:formatCode>
                <c:ptCount val="4"/>
                <c:pt idx="0">
                  <c:v>2007</c:v>
                </c:pt>
                <c:pt idx="1">
                  <c:v>2008</c:v>
                </c:pt>
                <c:pt idx="2">
                  <c:v>2009</c:v>
                </c:pt>
                <c:pt idx="3">
                  <c:v>2010</c:v>
                </c:pt>
              </c:numCache>
            </c:numRef>
          </c:cat>
          <c:val>
            <c:numRef>
              <c:f>Sheet1!$B$2:$E$2</c:f>
              <c:numCache>
                <c:formatCode>General</c:formatCode>
                <c:ptCount val="4"/>
                <c:pt idx="0">
                  <c:v>925566</c:v>
                </c:pt>
                <c:pt idx="1">
                  <c:v>935524</c:v>
                </c:pt>
                <c:pt idx="2">
                  <c:v>1559778</c:v>
                </c:pt>
                <c:pt idx="3">
                  <c:v>1565489</c:v>
                </c:pt>
              </c:numCache>
            </c:numRef>
          </c:val>
          <c:smooth val="0"/>
        </c:ser>
        <c:ser>
          <c:idx val="0"/>
          <c:order val="0"/>
          <c:tx>
            <c:strRef>
              <c:f>Sheet1!$A$2</c:f>
              <c:strCache>
                <c:ptCount val="1"/>
                <c:pt idx="0">
                  <c:v>Outstanding Common Shares (000s)</c:v>
                </c:pt>
              </c:strCache>
            </c:strRef>
          </c:tx>
          <c:marker>
            <c:symbol val="none"/>
          </c:marker>
          <c:cat>
            <c:numRef>
              <c:f>Sheet1!$B$1:$E$1</c:f>
              <c:numCache>
                <c:formatCode>General</c:formatCode>
                <c:ptCount val="4"/>
                <c:pt idx="0">
                  <c:v>2007</c:v>
                </c:pt>
                <c:pt idx="1">
                  <c:v>2008</c:v>
                </c:pt>
                <c:pt idx="2">
                  <c:v>2009</c:v>
                </c:pt>
                <c:pt idx="3">
                  <c:v>2010</c:v>
                </c:pt>
              </c:numCache>
            </c:numRef>
          </c:cat>
          <c:val>
            <c:numRef>
              <c:f>Sheet1!$B$2:$E$2</c:f>
              <c:numCache>
                <c:formatCode>General</c:formatCode>
                <c:ptCount val="4"/>
                <c:pt idx="0">
                  <c:v>925566</c:v>
                </c:pt>
                <c:pt idx="1">
                  <c:v>935524</c:v>
                </c:pt>
                <c:pt idx="2">
                  <c:v>1559778</c:v>
                </c:pt>
                <c:pt idx="3">
                  <c:v>1565489</c:v>
                </c:pt>
              </c:numCache>
            </c:numRef>
          </c:val>
          <c:smooth val="0"/>
        </c:ser>
        <c:dLbls>
          <c:showLegendKey val="0"/>
          <c:showVal val="0"/>
          <c:showCatName val="0"/>
          <c:showSerName val="0"/>
          <c:showPercent val="0"/>
          <c:showBubbleSize val="0"/>
        </c:dLbls>
        <c:marker val="1"/>
        <c:smooth val="0"/>
        <c:axId val="142435072"/>
        <c:axId val="142436608"/>
      </c:lineChart>
      <c:catAx>
        <c:axId val="142435072"/>
        <c:scaling>
          <c:orientation val="minMax"/>
        </c:scaling>
        <c:delete val="0"/>
        <c:axPos val="b"/>
        <c:numFmt formatCode="General" sourceLinked="1"/>
        <c:majorTickMark val="out"/>
        <c:minorTickMark val="none"/>
        <c:tickLblPos val="nextTo"/>
        <c:crossAx val="142436608"/>
        <c:crosses val="autoZero"/>
        <c:auto val="1"/>
        <c:lblAlgn val="ctr"/>
        <c:lblOffset val="100"/>
        <c:noMultiLvlLbl val="0"/>
      </c:catAx>
      <c:valAx>
        <c:axId val="142436608"/>
        <c:scaling>
          <c:orientation val="minMax"/>
          <c:max val="1800000"/>
          <c:min val="800000"/>
        </c:scaling>
        <c:delete val="0"/>
        <c:axPos val="l"/>
        <c:majorGridlines/>
        <c:numFmt formatCode="General" sourceLinked="1"/>
        <c:majorTickMark val="out"/>
        <c:minorTickMark val="none"/>
        <c:tickLblPos val="nextTo"/>
        <c:crossAx val="142435072"/>
        <c:crosses val="autoZero"/>
        <c:crossBetween val="between"/>
        <c:majorUnit val="20000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overlay val="0"/>
    </c:title>
    <c:autoTitleDeleted val="0"/>
    <c:plotArea>
      <c:layout/>
      <c:lineChart>
        <c:grouping val="standard"/>
        <c:varyColors val="0"/>
        <c:ser>
          <c:idx val="0"/>
          <c:order val="0"/>
          <c:tx>
            <c:strRef>
              <c:f>Sheet1!$A$2</c:f>
              <c:strCache>
                <c:ptCount val="1"/>
                <c:pt idx="0">
                  <c:v>Outstanding Common Shares (000s)</c:v>
                </c:pt>
              </c:strCache>
            </c:strRef>
          </c:tx>
          <c:marker>
            <c:symbol val="none"/>
          </c:marker>
          <c:cat>
            <c:numRef>
              <c:f>Sheet1!$B$1:$E$1</c:f>
              <c:numCache>
                <c:formatCode>General</c:formatCode>
                <c:ptCount val="4"/>
                <c:pt idx="0">
                  <c:v>2007</c:v>
                </c:pt>
                <c:pt idx="1">
                  <c:v>2008</c:v>
                </c:pt>
                <c:pt idx="2">
                  <c:v>2009</c:v>
                </c:pt>
                <c:pt idx="3">
                  <c:v>2010</c:v>
                </c:pt>
              </c:numCache>
            </c:numRef>
          </c:cat>
          <c:val>
            <c:numRef>
              <c:f>Sheet1!$B$2:$E$2</c:f>
              <c:numCache>
                <c:formatCode>General</c:formatCode>
                <c:ptCount val="4"/>
                <c:pt idx="0">
                  <c:v>925566</c:v>
                </c:pt>
                <c:pt idx="1">
                  <c:v>935524</c:v>
                </c:pt>
                <c:pt idx="2">
                  <c:v>1559778</c:v>
                </c:pt>
                <c:pt idx="3">
                  <c:v>1565489</c:v>
                </c:pt>
              </c:numCache>
            </c:numRef>
          </c:val>
          <c:smooth val="0"/>
        </c:ser>
        <c:dLbls>
          <c:showLegendKey val="0"/>
          <c:showVal val="0"/>
          <c:showCatName val="0"/>
          <c:showSerName val="0"/>
          <c:showPercent val="0"/>
          <c:showBubbleSize val="0"/>
        </c:dLbls>
        <c:marker val="1"/>
        <c:smooth val="0"/>
        <c:axId val="142452608"/>
        <c:axId val="142454144"/>
      </c:lineChart>
      <c:catAx>
        <c:axId val="142452608"/>
        <c:scaling>
          <c:orientation val="minMax"/>
        </c:scaling>
        <c:delete val="0"/>
        <c:axPos val="b"/>
        <c:numFmt formatCode="General" sourceLinked="1"/>
        <c:majorTickMark val="out"/>
        <c:minorTickMark val="none"/>
        <c:tickLblPos val="nextTo"/>
        <c:crossAx val="142454144"/>
        <c:crosses val="autoZero"/>
        <c:auto val="1"/>
        <c:lblAlgn val="ctr"/>
        <c:lblOffset val="100"/>
        <c:noMultiLvlLbl val="0"/>
      </c:catAx>
      <c:valAx>
        <c:axId val="142454144"/>
        <c:scaling>
          <c:orientation val="minMax"/>
          <c:max val="1800000"/>
          <c:min val="800000"/>
        </c:scaling>
        <c:delete val="0"/>
        <c:axPos val="l"/>
        <c:majorGridlines/>
        <c:numFmt formatCode="General" sourceLinked="1"/>
        <c:majorTickMark val="out"/>
        <c:minorTickMark val="none"/>
        <c:tickLblPos val="nextTo"/>
        <c:crossAx val="142452608"/>
        <c:crosses val="autoZero"/>
        <c:crossBetween val="between"/>
        <c:majorUnit val="200000"/>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AF2E8B-EA69-483E-80D1-8C843E35F324}"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en-CA"/>
        </a:p>
      </dgm:t>
    </dgm:pt>
    <dgm:pt modelId="{9F427B01-4E28-4C26-BE00-E21855E507FC}">
      <dgm:prSet phldrT="[Text]"/>
      <dgm:spPr/>
      <dgm:t>
        <a:bodyPr/>
        <a:lstStyle/>
        <a:p>
          <a:r>
            <a:rPr lang="en-US" dirty="0" smtClean="0"/>
            <a:t>Upstream</a:t>
          </a:r>
          <a:endParaRPr lang="en-CA" dirty="0"/>
        </a:p>
      </dgm:t>
    </dgm:pt>
    <dgm:pt modelId="{4977F5CF-C9B1-4841-B648-8075907CEBA6}" type="parTrans" cxnId="{A0ACBD4D-EC73-4C44-8D37-F02E113269EB}">
      <dgm:prSet/>
      <dgm:spPr/>
      <dgm:t>
        <a:bodyPr/>
        <a:lstStyle/>
        <a:p>
          <a:endParaRPr lang="en-CA"/>
        </a:p>
      </dgm:t>
    </dgm:pt>
    <dgm:pt modelId="{A5A5474E-44BF-4DEA-80D5-64F7B223450A}" type="sibTrans" cxnId="{A0ACBD4D-EC73-4C44-8D37-F02E113269EB}">
      <dgm:prSet/>
      <dgm:spPr/>
      <dgm:t>
        <a:bodyPr/>
        <a:lstStyle/>
        <a:p>
          <a:endParaRPr lang="en-CA"/>
        </a:p>
      </dgm:t>
    </dgm:pt>
    <dgm:pt modelId="{2E740891-EBC7-4FBA-872F-1964476D2AE2}">
      <dgm:prSet phldrT="[Text]"/>
      <dgm:spPr/>
      <dgm:t>
        <a:bodyPr/>
        <a:lstStyle/>
        <a:p>
          <a:r>
            <a:rPr lang="en-US" b="0" dirty="0" smtClean="0"/>
            <a:t>Exploration &amp; Production sector: Finds and produces crude oil and natural gas, mostly based in Calgary, Alberta</a:t>
          </a:r>
          <a:endParaRPr lang="en-CA" b="0" dirty="0"/>
        </a:p>
      </dgm:t>
    </dgm:pt>
    <dgm:pt modelId="{84E2BB34-C96B-4CF4-BE94-5E3DF8F1AA03}" type="parTrans" cxnId="{5D0604E5-FC0A-4448-828C-E823657DFD58}">
      <dgm:prSet/>
      <dgm:spPr/>
      <dgm:t>
        <a:bodyPr/>
        <a:lstStyle/>
        <a:p>
          <a:endParaRPr lang="en-CA"/>
        </a:p>
      </dgm:t>
    </dgm:pt>
    <dgm:pt modelId="{3FCE2643-0D93-44D1-BAFD-07A6D3278279}" type="sibTrans" cxnId="{5D0604E5-FC0A-4448-828C-E823657DFD58}">
      <dgm:prSet/>
      <dgm:spPr/>
      <dgm:t>
        <a:bodyPr/>
        <a:lstStyle/>
        <a:p>
          <a:endParaRPr lang="en-CA"/>
        </a:p>
      </dgm:t>
    </dgm:pt>
    <dgm:pt modelId="{804F5CCD-EF34-4D15-937B-B6C2883092B7}">
      <dgm:prSet phldrT="[Text]"/>
      <dgm:spPr/>
      <dgm:t>
        <a:bodyPr/>
        <a:lstStyle/>
        <a:p>
          <a:r>
            <a:rPr lang="en-US" dirty="0" smtClean="0"/>
            <a:t>Midstream</a:t>
          </a:r>
          <a:endParaRPr lang="en-CA" dirty="0"/>
        </a:p>
      </dgm:t>
    </dgm:pt>
    <dgm:pt modelId="{C0D46870-A8FA-4E3D-829E-2AE8286B5855}" type="parTrans" cxnId="{93560CC4-A4AB-4EAF-A104-D05551B28F42}">
      <dgm:prSet/>
      <dgm:spPr/>
      <dgm:t>
        <a:bodyPr/>
        <a:lstStyle/>
        <a:p>
          <a:endParaRPr lang="en-CA"/>
        </a:p>
      </dgm:t>
    </dgm:pt>
    <dgm:pt modelId="{95296E22-D041-40F0-9D96-D99061C158BA}" type="sibTrans" cxnId="{93560CC4-A4AB-4EAF-A104-D05551B28F42}">
      <dgm:prSet/>
      <dgm:spPr/>
      <dgm:t>
        <a:bodyPr/>
        <a:lstStyle/>
        <a:p>
          <a:endParaRPr lang="en-CA"/>
        </a:p>
      </dgm:t>
    </dgm:pt>
    <dgm:pt modelId="{8E3AD273-F24F-4D25-9969-229F6009936F}">
      <dgm:prSet phldrT="[Text]"/>
      <dgm:spPr/>
      <dgm:t>
        <a:bodyPr/>
        <a:lstStyle/>
        <a:p>
          <a:r>
            <a:rPr lang="en-US" dirty="0" smtClean="0"/>
            <a:t>Processes, stores, markets and transports commodities such as </a:t>
          </a:r>
          <a:r>
            <a:rPr lang="en-US" b="0" dirty="0" smtClean="0"/>
            <a:t>crude oil, natural gas, </a:t>
          </a:r>
          <a:r>
            <a:rPr lang="en-US" dirty="0" smtClean="0"/>
            <a:t>to population centers</a:t>
          </a:r>
          <a:endParaRPr lang="en-CA" dirty="0"/>
        </a:p>
      </dgm:t>
    </dgm:pt>
    <dgm:pt modelId="{E6E196C9-D832-4062-A5DE-F4DEC35F6260}" type="parTrans" cxnId="{E65DBAAD-37C0-436C-AB9A-A8A953C7646A}">
      <dgm:prSet/>
      <dgm:spPr/>
      <dgm:t>
        <a:bodyPr/>
        <a:lstStyle/>
        <a:p>
          <a:endParaRPr lang="en-CA"/>
        </a:p>
      </dgm:t>
    </dgm:pt>
    <dgm:pt modelId="{E9F02CD3-9790-47CE-B0F9-6EC777DB8B3F}" type="sibTrans" cxnId="{E65DBAAD-37C0-436C-AB9A-A8A953C7646A}">
      <dgm:prSet/>
      <dgm:spPr/>
      <dgm:t>
        <a:bodyPr/>
        <a:lstStyle/>
        <a:p>
          <a:endParaRPr lang="en-CA"/>
        </a:p>
      </dgm:t>
    </dgm:pt>
    <dgm:pt modelId="{1DE2BBDC-FD54-4D58-953B-309E0132383C}">
      <dgm:prSet phldrT="[Text]"/>
      <dgm:spPr/>
      <dgm:t>
        <a:bodyPr/>
        <a:lstStyle/>
        <a:p>
          <a:r>
            <a:rPr lang="en-US" dirty="0" smtClean="0"/>
            <a:t>Downstream</a:t>
          </a:r>
          <a:endParaRPr lang="en-CA" dirty="0"/>
        </a:p>
      </dgm:t>
    </dgm:pt>
    <dgm:pt modelId="{A9C75B20-6761-4C25-B024-99DBDAC64341}" type="parTrans" cxnId="{D3DD7ED9-60C1-470F-849B-D3CD7A877C04}">
      <dgm:prSet/>
      <dgm:spPr/>
      <dgm:t>
        <a:bodyPr/>
        <a:lstStyle/>
        <a:p>
          <a:endParaRPr lang="en-CA"/>
        </a:p>
      </dgm:t>
    </dgm:pt>
    <dgm:pt modelId="{DD8CE9FA-A58E-4FD7-9ACA-B00F12685E0B}" type="sibTrans" cxnId="{D3DD7ED9-60C1-470F-849B-D3CD7A877C04}">
      <dgm:prSet/>
      <dgm:spPr/>
      <dgm:t>
        <a:bodyPr/>
        <a:lstStyle/>
        <a:p>
          <a:endParaRPr lang="en-CA"/>
        </a:p>
      </dgm:t>
    </dgm:pt>
    <dgm:pt modelId="{E347A3FC-DDBD-4924-9656-1945113C0EC9}">
      <dgm:prSet phldrT="[Text]"/>
      <dgm:spPr/>
      <dgm:t>
        <a:bodyPr/>
        <a:lstStyle/>
        <a:p>
          <a:r>
            <a:rPr lang="en-US" dirty="0" smtClean="0"/>
            <a:t>Oil refineries, petrochemical plants, petroleum products distributors, retail outlets and natural gas distribution companies, provide underlying products from crude oil and gas</a:t>
          </a:r>
          <a:endParaRPr lang="en-CA" dirty="0"/>
        </a:p>
      </dgm:t>
    </dgm:pt>
    <dgm:pt modelId="{CFE78DFA-381E-4AED-AF4C-923DD3910ED6}" type="parTrans" cxnId="{5F646FE3-543A-4D37-98B4-9D5FA1E4634B}">
      <dgm:prSet/>
      <dgm:spPr/>
      <dgm:t>
        <a:bodyPr/>
        <a:lstStyle/>
        <a:p>
          <a:endParaRPr lang="en-CA"/>
        </a:p>
      </dgm:t>
    </dgm:pt>
    <dgm:pt modelId="{04F9E9E3-DCE6-43C6-A740-4F9D7FE2FB3B}" type="sibTrans" cxnId="{5F646FE3-543A-4D37-98B4-9D5FA1E4634B}">
      <dgm:prSet/>
      <dgm:spPr/>
      <dgm:t>
        <a:bodyPr/>
        <a:lstStyle/>
        <a:p>
          <a:endParaRPr lang="en-CA"/>
        </a:p>
      </dgm:t>
    </dgm:pt>
    <dgm:pt modelId="{FBCD894F-1A91-456B-BDDE-50FC857C55EE}" type="pres">
      <dgm:prSet presAssocID="{85AF2E8B-EA69-483E-80D1-8C843E35F324}" presName="linearFlow" presStyleCnt="0">
        <dgm:presLayoutVars>
          <dgm:dir/>
          <dgm:animLvl val="lvl"/>
          <dgm:resizeHandles val="exact"/>
        </dgm:presLayoutVars>
      </dgm:prSet>
      <dgm:spPr/>
      <dgm:t>
        <a:bodyPr/>
        <a:lstStyle/>
        <a:p>
          <a:endParaRPr lang="en-CA"/>
        </a:p>
      </dgm:t>
    </dgm:pt>
    <dgm:pt modelId="{70F351E7-67EA-4736-B5C2-7EFE8C4BE879}" type="pres">
      <dgm:prSet presAssocID="{9F427B01-4E28-4C26-BE00-E21855E507FC}" presName="composite" presStyleCnt="0"/>
      <dgm:spPr/>
      <dgm:t>
        <a:bodyPr/>
        <a:lstStyle/>
        <a:p>
          <a:endParaRPr lang="en-CA"/>
        </a:p>
      </dgm:t>
    </dgm:pt>
    <dgm:pt modelId="{ED7C58EB-34DE-4455-95F6-2882ECCF8ECA}" type="pres">
      <dgm:prSet presAssocID="{9F427B01-4E28-4C26-BE00-E21855E507FC}" presName="parentText" presStyleLbl="alignNode1" presStyleIdx="0" presStyleCnt="3">
        <dgm:presLayoutVars>
          <dgm:chMax val="1"/>
          <dgm:bulletEnabled val="1"/>
        </dgm:presLayoutVars>
      </dgm:prSet>
      <dgm:spPr/>
      <dgm:t>
        <a:bodyPr/>
        <a:lstStyle/>
        <a:p>
          <a:endParaRPr lang="en-CA"/>
        </a:p>
      </dgm:t>
    </dgm:pt>
    <dgm:pt modelId="{D4423123-FB74-42EA-8CE5-6F85C176E45E}" type="pres">
      <dgm:prSet presAssocID="{9F427B01-4E28-4C26-BE00-E21855E507FC}" presName="descendantText" presStyleLbl="alignAcc1" presStyleIdx="0" presStyleCnt="3">
        <dgm:presLayoutVars>
          <dgm:bulletEnabled val="1"/>
        </dgm:presLayoutVars>
      </dgm:prSet>
      <dgm:spPr/>
      <dgm:t>
        <a:bodyPr/>
        <a:lstStyle/>
        <a:p>
          <a:endParaRPr lang="en-CA"/>
        </a:p>
      </dgm:t>
    </dgm:pt>
    <dgm:pt modelId="{DD17D224-86E0-498B-8850-87A843DFBFE6}" type="pres">
      <dgm:prSet presAssocID="{A5A5474E-44BF-4DEA-80D5-64F7B223450A}" presName="sp" presStyleCnt="0"/>
      <dgm:spPr/>
      <dgm:t>
        <a:bodyPr/>
        <a:lstStyle/>
        <a:p>
          <a:endParaRPr lang="en-CA"/>
        </a:p>
      </dgm:t>
    </dgm:pt>
    <dgm:pt modelId="{C66A34F9-55EB-4694-B8B4-6065D4DC51D7}" type="pres">
      <dgm:prSet presAssocID="{804F5CCD-EF34-4D15-937B-B6C2883092B7}" presName="composite" presStyleCnt="0"/>
      <dgm:spPr/>
      <dgm:t>
        <a:bodyPr/>
        <a:lstStyle/>
        <a:p>
          <a:endParaRPr lang="en-CA"/>
        </a:p>
      </dgm:t>
    </dgm:pt>
    <dgm:pt modelId="{9DA35471-D6A0-425E-A980-01D2F47F00F5}" type="pres">
      <dgm:prSet presAssocID="{804F5CCD-EF34-4D15-937B-B6C2883092B7}" presName="parentText" presStyleLbl="alignNode1" presStyleIdx="1" presStyleCnt="3">
        <dgm:presLayoutVars>
          <dgm:chMax val="1"/>
          <dgm:bulletEnabled val="1"/>
        </dgm:presLayoutVars>
      </dgm:prSet>
      <dgm:spPr/>
      <dgm:t>
        <a:bodyPr/>
        <a:lstStyle/>
        <a:p>
          <a:endParaRPr lang="en-CA"/>
        </a:p>
      </dgm:t>
    </dgm:pt>
    <dgm:pt modelId="{1E8414E2-5CA2-47A6-97D6-A9CF2963A38B}" type="pres">
      <dgm:prSet presAssocID="{804F5CCD-EF34-4D15-937B-B6C2883092B7}" presName="descendantText" presStyleLbl="alignAcc1" presStyleIdx="1" presStyleCnt="3">
        <dgm:presLayoutVars>
          <dgm:bulletEnabled val="1"/>
        </dgm:presLayoutVars>
      </dgm:prSet>
      <dgm:spPr/>
      <dgm:t>
        <a:bodyPr/>
        <a:lstStyle/>
        <a:p>
          <a:endParaRPr lang="en-CA"/>
        </a:p>
      </dgm:t>
    </dgm:pt>
    <dgm:pt modelId="{7E5B2593-6093-4D85-A807-F4534B5F75E6}" type="pres">
      <dgm:prSet presAssocID="{95296E22-D041-40F0-9D96-D99061C158BA}" presName="sp" presStyleCnt="0"/>
      <dgm:spPr/>
      <dgm:t>
        <a:bodyPr/>
        <a:lstStyle/>
        <a:p>
          <a:endParaRPr lang="en-CA"/>
        </a:p>
      </dgm:t>
    </dgm:pt>
    <dgm:pt modelId="{DA40A3F3-4AD2-43DE-B31F-5E00123572AC}" type="pres">
      <dgm:prSet presAssocID="{1DE2BBDC-FD54-4D58-953B-309E0132383C}" presName="composite" presStyleCnt="0"/>
      <dgm:spPr/>
      <dgm:t>
        <a:bodyPr/>
        <a:lstStyle/>
        <a:p>
          <a:endParaRPr lang="en-CA"/>
        </a:p>
      </dgm:t>
    </dgm:pt>
    <dgm:pt modelId="{9B07EA00-29F7-43D5-A4D9-5E3ACD5F576E}" type="pres">
      <dgm:prSet presAssocID="{1DE2BBDC-FD54-4D58-953B-309E0132383C}" presName="parentText" presStyleLbl="alignNode1" presStyleIdx="2" presStyleCnt="3">
        <dgm:presLayoutVars>
          <dgm:chMax val="1"/>
          <dgm:bulletEnabled val="1"/>
        </dgm:presLayoutVars>
      </dgm:prSet>
      <dgm:spPr/>
      <dgm:t>
        <a:bodyPr/>
        <a:lstStyle/>
        <a:p>
          <a:endParaRPr lang="en-CA"/>
        </a:p>
      </dgm:t>
    </dgm:pt>
    <dgm:pt modelId="{81B82AAC-004F-49F5-A0D0-7FEDAD683AA1}" type="pres">
      <dgm:prSet presAssocID="{1DE2BBDC-FD54-4D58-953B-309E0132383C}" presName="descendantText" presStyleLbl="alignAcc1" presStyleIdx="2" presStyleCnt="3" custLinFactNeighborX="-47" custLinFactNeighborY="719">
        <dgm:presLayoutVars>
          <dgm:bulletEnabled val="1"/>
        </dgm:presLayoutVars>
      </dgm:prSet>
      <dgm:spPr/>
      <dgm:t>
        <a:bodyPr/>
        <a:lstStyle/>
        <a:p>
          <a:endParaRPr lang="en-CA"/>
        </a:p>
      </dgm:t>
    </dgm:pt>
  </dgm:ptLst>
  <dgm:cxnLst>
    <dgm:cxn modelId="{029B74E9-B262-4762-9DF1-841E3CC11DC8}" type="presOf" srcId="{1DE2BBDC-FD54-4D58-953B-309E0132383C}" destId="{9B07EA00-29F7-43D5-A4D9-5E3ACD5F576E}" srcOrd="0" destOrd="0" presId="urn:microsoft.com/office/officeart/2005/8/layout/chevron2"/>
    <dgm:cxn modelId="{78C4E7FF-7D13-4F99-9364-44C3852344B2}" type="presOf" srcId="{2E740891-EBC7-4FBA-872F-1964476D2AE2}" destId="{D4423123-FB74-42EA-8CE5-6F85C176E45E}" srcOrd="0" destOrd="0" presId="urn:microsoft.com/office/officeart/2005/8/layout/chevron2"/>
    <dgm:cxn modelId="{FD14C5EE-DE66-419F-8708-FDAC121E0167}" type="presOf" srcId="{8E3AD273-F24F-4D25-9969-229F6009936F}" destId="{1E8414E2-5CA2-47A6-97D6-A9CF2963A38B}" srcOrd="0" destOrd="0" presId="urn:microsoft.com/office/officeart/2005/8/layout/chevron2"/>
    <dgm:cxn modelId="{E65DBAAD-37C0-436C-AB9A-A8A953C7646A}" srcId="{804F5CCD-EF34-4D15-937B-B6C2883092B7}" destId="{8E3AD273-F24F-4D25-9969-229F6009936F}" srcOrd="0" destOrd="0" parTransId="{E6E196C9-D832-4062-A5DE-F4DEC35F6260}" sibTransId="{E9F02CD3-9790-47CE-B0F9-6EC777DB8B3F}"/>
    <dgm:cxn modelId="{A0ACBD4D-EC73-4C44-8D37-F02E113269EB}" srcId="{85AF2E8B-EA69-483E-80D1-8C843E35F324}" destId="{9F427B01-4E28-4C26-BE00-E21855E507FC}" srcOrd="0" destOrd="0" parTransId="{4977F5CF-C9B1-4841-B648-8075907CEBA6}" sibTransId="{A5A5474E-44BF-4DEA-80D5-64F7B223450A}"/>
    <dgm:cxn modelId="{5D0604E5-FC0A-4448-828C-E823657DFD58}" srcId="{9F427B01-4E28-4C26-BE00-E21855E507FC}" destId="{2E740891-EBC7-4FBA-872F-1964476D2AE2}" srcOrd="0" destOrd="0" parTransId="{84E2BB34-C96B-4CF4-BE94-5E3DF8F1AA03}" sibTransId="{3FCE2643-0D93-44D1-BAFD-07A6D3278279}"/>
    <dgm:cxn modelId="{F23AD98A-58CA-4E57-8205-E89BAEAE6DDC}" type="presOf" srcId="{9F427B01-4E28-4C26-BE00-E21855E507FC}" destId="{ED7C58EB-34DE-4455-95F6-2882ECCF8ECA}" srcOrd="0" destOrd="0" presId="urn:microsoft.com/office/officeart/2005/8/layout/chevron2"/>
    <dgm:cxn modelId="{D3DD7ED9-60C1-470F-849B-D3CD7A877C04}" srcId="{85AF2E8B-EA69-483E-80D1-8C843E35F324}" destId="{1DE2BBDC-FD54-4D58-953B-309E0132383C}" srcOrd="2" destOrd="0" parTransId="{A9C75B20-6761-4C25-B024-99DBDAC64341}" sibTransId="{DD8CE9FA-A58E-4FD7-9ACA-B00F12685E0B}"/>
    <dgm:cxn modelId="{93560CC4-A4AB-4EAF-A104-D05551B28F42}" srcId="{85AF2E8B-EA69-483E-80D1-8C843E35F324}" destId="{804F5CCD-EF34-4D15-937B-B6C2883092B7}" srcOrd="1" destOrd="0" parTransId="{C0D46870-A8FA-4E3D-829E-2AE8286B5855}" sibTransId="{95296E22-D041-40F0-9D96-D99061C158BA}"/>
    <dgm:cxn modelId="{07F03C94-DAFE-4368-933C-574AC71F6282}" type="presOf" srcId="{804F5CCD-EF34-4D15-937B-B6C2883092B7}" destId="{9DA35471-D6A0-425E-A980-01D2F47F00F5}" srcOrd="0" destOrd="0" presId="urn:microsoft.com/office/officeart/2005/8/layout/chevron2"/>
    <dgm:cxn modelId="{5F646FE3-543A-4D37-98B4-9D5FA1E4634B}" srcId="{1DE2BBDC-FD54-4D58-953B-309E0132383C}" destId="{E347A3FC-DDBD-4924-9656-1945113C0EC9}" srcOrd="0" destOrd="0" parTransId="{CFE78DFA-381E-4AED-AF4C-923DD3910ED6}" sibTransId="{04F9E9E3-DCE6-43C6-A740-4F9D7FE2FB3B}"/>
    <dgm:cxn modelId="{09689926-0BCE-4038-9196-D01E4D85DE21}" type="presOf" srcId="{85AF2E8B-EA69-483E-80D1-8C843E35F324}" destId="{FBCD894F-1A91-456B-BDDE-50FC857C55EE}" srcOrd="0" destOrd="0" presId="urn:microsoft.com/office/officeart/2005/8/layout/chevron2"/>
    <dgm:cxn modelId="{7A15EB6E-97C4-4CAB-99ED-18CF8A1F33A1}" type="presOf" srcId="{E347A3FC-DDBD-4924-9656-1945113C0EC9}" destId="{81B82AAC-004F-49F5-A0D0-7FEDAD683AA1}" srcOrd="0" destOrd="0" presId="urn:microsoft.com/office/officeart/2005/8/layout/chevron2"/>
    <dgm:cxn modelId="{01389F1C-E513-47B6-8F1D-E3B702669A9A}" type="presParOf" srcId="{FBCD894F-1A91-456B-BDDE-50FC857C55EE}" destId="{70F351E7-67EA-4736-B5C2-7EFE8C4BE879}" srcOrd="0" destOrd="0" presId="urn:microsoft.com/office/officeart/2005/8/layout/chevron2"/>
    <dgm:cxn modelId="{47809EAB-4BE3-4015-AE4F-DF020C0C41EC}" type="presParOf" srcId="{70F351E7-67EA-4736-B5C2-7EFE8C4BE879}" destId="{ED7C58EB-34DE-4455-95F6-2882ECCF8ECA}" srcOrd="0" destOrd="0" presId="urn:microsoft.com/office/officeart/2005/8/layout/chevron2"/>
    <dgm:cxn modelId="{2CEAD09A-B3B0-4E2E-AC41-D7D760589C7C}" type="presParOf" srcId="{70F351E7-67EA-4736-B5C2-7EFE8C4BE879}" destId="{D4423123-FB74-42EA-8CE5-6F85C176E45E}" srcOrd="1" destOrd="0" presId="urn:microsoft.com/office/officeart/2005/8/layout/chevron2"/>
    <dgm:cxn modelId="{2F5C5828-F03F-4E2C-93E2-E2E9F672B117}" type="presParOf" srcId="{FBCD894F-1A91-456B-BDDE-50FC857C55EE}" destId="{DD17D224-86E0-498B-8850-87A843DFBFE6}" srcOrd="1" destOrd="0" presId="urn:microsoft.com/office/officeart/2005/8/layout/chevron2"/>
    <dgm:cxn modelId="{05A3E1C9-405F-450C-801D-328094C83A70}" type="presParOf" srcId="{FBCD894F-1A91-456B-BDDE-50FC857C55EE}" destId="{C66A34F9-55EB-4694-B8B4-6065D4DC51D7}" srcOrd="2" destOrd="0" presId="urn:microsoft.com/office/officeart/2005/8/layout/chevron2"/>
    <dgm:cxn modelId="{30482606-FC88-4E31-B04B-65935D34E722}" type="presParOf" srcId="{C66A34F9-55EB-4694-B8B4-6065D4DC51D7}" destId="{9DA35471-D6A0-425E-A980-01D2F47F00F5}" srcOrd="0" destOrd="0" presId="urn:microsoft.com/office/officeart/2005/8/layout/chevron2"/>
    <dgm:cxn modelId="{0946CF64-D3FF-42CB-8DCE-B55E63834F7F}" type="presParOf" srcId="{C66A34F9-55EB-4694-B8B4-6065D4DC51D7}" destId="{1E8414E2-5CA2-47A6-97D6-A9CF2963A38B}" srcOrd="1" destOrd="0" presId="urn:microsoft.com/office/officeart/2005/8/layout/chevron2"/>
    <dgm:cxn modelId="{724538F7-E4F2-4ADB-AFB5-5E70BDB0CBD7}" type="presParOf" srcId="{FBCD894F-1A91-456B-BDDE-50FC857C55EE}" destId="{7E5B2593-6093-4D85-A807-F4534B5F75E6}" srcOrd="3" destOrd="0" presId="urn:microsoft.com/office/officeart/2005/8/layout/chevron2"/>
    <dgm:cxn modelId="{334BD7D0-5378-4B9E-9AB1-AD64567D2271}" type="presParOf" srcId="{FBCD894F-1A91-456B-BDDE-50FC857C55EE}" destId="{DA40A3F3-4AD2-43DE-B31F-5E00123572AC}" srcOrd="4" destOrd="0" presId="urn:microsoft.com/office/officeart/2005/8/layout/chevron2"/>
    <dgm:cxn modelId="{0ACCBDBA-7AF9-4756-B44B-F225AD936EE6}" type="presParOf" srcId="{DA40A3F3-4AD2-43DE-B31F-5E00123572AC}" destId="{9B07EA00-29F7-43D5-A4D9-5E3ACD5F576E}" srcOrd="0" destOrd="0" presId="urn:microsoft.com/office/officeart/2005/8/layout/chevron2"/>
    <dgm:cxn modelId="{C9C6526E-7FFC-448D-87CE-C73BF8283B13}" type="presParOf" srcId="{DA40A3F3-4AD2-43DE-B31F-5E00123572AC}" destId="{81B82AAC-004F-49F5-A0D0-7FEDAD683AA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054EA-A9AF-4D23-BF97-7E86D887498F}" type="doc">
      <dgm:prSet loTypeId="urn:microsoft.com/office/officeart/2005/8/layout/venn1" loCatId="relationship" qsTypeId="urn:microsoft.com/office/officeart/2005/8/quickstyle/3d2" qsCatId="3D" csTypeId="urn:microsoft.com/office/officeart/2005/8/colors/colorful2" csCatId="colorful" phldr="1"/>
      <dgm:spPr/>
      <dgm:t>
        <a:bodyPr/>
        <a:lstStyle/>
        <a:p>
          <a:endParaRPr lang="en-CA"/>
        </a:p>
      </dgm:t>
    </dgm:pt>
    <dgm:pt modelId="{46BF7966-7FFF-41D1-9AB1-80995F526AB0}">
      <dgm:prSet phldrT="[Text]"/>
      <dgm:spPr/>
      <dgm:t>
        <a:bodyPr/>
        <a:lstStyle/>
        <a:p>
          <a:r>
            <a:rPr lang="en-US" b="1" dirty="0" smtClean="0"/>
            <a:t>Residuals : </a:t>
          </a:r>
          <a:r>
            <a:rPr lang="en-US" dirty="0" smtClean="0"/>
            <a:t>coke, asphalt, tar, waxes; starting material for making other products</a:t>
          </a:r>
          <a:endParaRPr lang="en-CA" dirty="0"/>
        </a:p>
      </dgm:t>
    </dgm:pt>
    <dgm:pt modelId="{9BBB4079-25FF-486C-8354-34B4E129C130}" type="parTrans" cxnId="{255306EE-4A0C-4649-893D-BF9706FE1538}">
      <dgm:prSet/>
      <dgm:spPr/>
      <dgm:t>
        <a:bodyPr/>
        <a:lstStyle/>
        <a:p>
          <a:endParaRPr lang="en-CA"/>
        </a:p>
      </dgm:t>
    </dgm:pt>
    <dgm:pt modelId="{E72BA170-101B-49E6-A698-CBD5FE622E16}" type="sibTrans" cxnId="{255306EE-4A0C-4649-893D-BF9706FE1538}">
      <dgm:prSet/>
      <dgm:spPr/>
      <dgm:t>
        <a:bodyPr/>
        <a:lstStyle/>
        <a:p>
          <a:endParaRPr lang="en-CA"/>
        </a:p>
      </dgm:t>
    </dgm:pt>
    <dgm:pt modelId="{25D30871-4809-4FE9-9E97-66FF836946A7}">
      <dgm:prSet phldrT="[Text]"/>
      <dgm:spPr/>
      <dgm:t>
        <a:bodyPr/>
        <a:lstStyle/>
        <a:p>
          <a:r>
            <a:rPr lang="en-US" b="1" dirty="0" smtClean="0"/>
            <a:t>Gas oil / Diesel </a:t>
          </a:r>
          <a:r>
            <a:rPr lang="en-US" dirty="0" smtClean="0"/>
            <a:t>distillate: used for diesel fuel and heating oil</a:t>
          </a:r>
          <a:endParaRPr lang="en-CA" dirty="0"/>
        </a:p>
      </dgm:t>
    </dgm:pt>
    <dgm:pt modelId="{7E6311CC-A8A2-4DF2-A867-A6CC06EABCB0}" type="parTrans" cxnId="{61367C91-4117-47ED-8E9A-67A878C9AD51}">
      <dgm:prSet/>
      <dgm:spPr/>
      <dgm:t>
        <a:bodyPr/>
        <a:lstStyle/>
        <a:p>
          <a:endParaRPr lang="en-CA"/>
        </a:p>
      </dgm:t>
    </dgm:pt>
    <dgm:pt modelId="{4585FB64-A71E-4D69-A69A-052158AC9192}" type="sibTrans" cxnId="{61367C91-4117-47ED-8E9A-67A878C9AD51}">
      <dgm:prSet/>
      <dgm:spPr/>
      <dgm:t>
        <a:bodyPr/>
        <a:lstStyle/>
        <a:p>
          <a:endParaRPr lang="en-CA"/>
        </a:p>
      </dgm:t>
    </dgm:pt>
    <dgm:pt modelId="{786326E1-C552-476C-8EA9-881D8212DA88}">
      <dgm:prSet phldrT="[Text]"/>
      <dgm:spPr/>
      <dgm:t>
        <a:bodyPr/>
        <a:lstStyle/>
        <a:p>
          <a:r>
            <a:rPr lang="en-US" b="1" dirty="0" smtClean="0"/>
            <a:t>Heavy gas or Fuel oil: </a:t>
          </a:r>
          <a:r>
            <a:rPr lang="en-US" dirty="0" smtClean="0"/>
            <a:t>used for industrial fuel</a:t>
          </a:r>
          <a:endParaRPr lang="en-CA" dirty="0"/>
        </a:p>
      </dgm:t>
    </dgm:pt>
    <dgm:pt modelId="{A0442020-8305-42EA-A8A0-57E8B6217AE8}" type="sibTrans" cxnId="{A52F06E4-931A-443D-AF09-339164A3E2A9}">
      <dgm:prSet/>
      <dgm:spPr/>
      <dgm:t>
        <a:bodyPr/>
        <a:lstStyle/>
        <a:p>
          <a:endParaRPr lang="en-CA" dirty="0"/>
        </a:p>
      </dgm:t>
    </dgm:pt>
    <dgm:pt modelId="{687C13A1-4148-4795-BB49-BA6A66F69FC7}" type="parTrans" cxnId="{A52F06E4-931A-443D-AF09-339164A3E2A9}">
      <dgm:prSet/>
      <dgm:spPr/>
      <dgm:t>
        <a:bodyPr/>
        <a:lstStyle/>
        <a:p>
          <a:endParaRPr lang="en-CA"/>
        </a:p>
      </dgm:t>
    </dgm:pt>
    <dgm:pt modelId="{8D710B9A-0A52-4379-9852-3CE64BB6B06F}">
      <dgm:prSet/>
      <dgm:spPr/>
      <dgm:t>
        <a:bodyPr/>
        <a:lstStyle/>
        <a:p>
          <a:r>
            <a:rPr lang="en-US" b="1" dirty="0" smtClean="0"/>
            <a:t>Lubricating oil: </a:t>
          </a:r>
          <a:r>
            <a:rPr lang="en-US" dirty="0" smtClean="0"/>
            <a:t>used for motor oil, grease, other lubricants        </a:t>
          </a:r>
          <a:endParaRPr lang="en-US" dirty="0"/>
        </a:p>
      </dgm:t>
    </dgm:pt>
    <dgm:pt modelId="{C72C988D-6373-4FF3-A120-F5C7A0491611}" type="parTrans" cxnId="{FD5370B1-250D-483C-84D9-A188C8D2638A}">
      <dgm:prSet/>
      <dgm:spPr/>
      <dgm:t>
        <a:bodyPr/>
        <a:lstStyle/>
        <a:p>
          <a:endParaRPr lang="en-CA"/>
        </a:p>
      </dgm:t>
    </dgm:pt>
    <dgm:pt modelId="{45E5CBC6-8879-421C-9BB3-8E7B0FECD563}" type="sibTrans" cxnId="{FD5370B1-250D-483C-84D9-A188C8D2638A}">
      <dgm:prSet/>
      <dgm:spPr/>
      <dgm:t>
        <a:bodyPr/>
        <a:lstStyle/>
        <a:p>
          <a:endParaRPr lang="en-CA"/>
        </a:p>
      </dgm:t>
    </dgm:pt>
    <dgm:pt modelId="{D7E1B3A4-60FD-417A-BEFA-D6B78C5D0621}">
      <dgm:prSet/>
      <dgm:spPr/>
      <dgm:t>
        <a:bodyPr/>
        <a:lstStyle/>
        <a:p>
          <a:r>
            <a:rPr lang="en-US" b="1" dirty="0" smtClean="0"/>
            <a:t>Petroleum gas</a:t>
          </a:r>
          <a:r>
            <a:rPr lang="en-US" b="0" dirty="0" smtClean="0"/>
            <a:t>: </a:t>
          </a:r>
          <a:r>
            <a:rPr lang="en-US" dirty="0" smtClean="0"/>
            <a:t>used for heating, cooking, making plastics</a:t>
          </a:r>
          <a:endParaRPr lang="en-US" dirty="0"/>
        </a:p>
      </dgm:t>
    </dgm:pt>
    <dgm:pt modelId="{AAD530A9-32BE-402B-BA53-BC8F099974AD}" type="parTrans" cxnId="{57A9FDED-121C-4AAA-8580-5CAA25CE4D17}">
      <dgm:prSet/>
      <dgm:spPr/>
      <dgm:t>
        <a:bodyPr/>
        <a:lstStyle/>
        <a:p>
          <a:endParaRPr lang="en-CA"/>
        </a:p>
      </dgm:t>
    </dgm:pt>
    <dgm:pt modelId="{CE56B26E-3DA3-4AF5-8CB3-48FC90048E49}" type="sibTrans" cxnId="{57A9FDED-121C-4AAA-8580-5CAA25CE4D17}">
      <dgm:prSet/>
      <dgm:spPr/>
      <dgm:t>
        <a:bodyPr/>
        <a:lstStyle/>
        <a:p>
          <a:endParaRPr lang="en-CA"/>
        </a:p>
      </dgm:t>
    </dgm:pt>
    <dgm:pt modelId="{C1467BFD-25D9-4004-8D8C-608A6C72ED6D}">
      <dgm:prSet/>
      <dgm:spPr/>
      <dgm:t>
        <a:bodyPr/>
        <a:lstStyle/>
        <a:p>
          <a:r>
            <a:rPr lang="en-US" b="1" dirty="0" smtClean="0"/>
            <a:t>Kerosene: </a:t>
          </a:r>
          <a:r>
            <a:rPr lang="en-US" dirty="0" smtClean="0"/>
            <a:t>fuel for jet engines and tractors</a:t>
          </a:r>
          <a:endParaRPr lang="en-US" dirty="0"/>
        </a:p>
      </dgm:t>
    </dgm:pt>
    <dgm:pt modelId="{FAB85163-8305-46E9-BFDB-8E55D6DE1384}" type="parTrans" cxnId="{4940A84F-6704-4610-A2F4-463326C497F7}">
      <dgm:prSet/>
      <dgm:spPr/>
      <dgm:t>
        <a:bodyPr/>
        <a:lstStyle/>
        <a:p>
          <a:endParaRPr lang="en-CA"/>
        </a:p>
      </dgm:t>
    </dgm:pt>
    <dgm:pt modelId="{49641CEA-23B3-4F21-A468-A02673E2BDF4}" type="sibTrans" cxnId="{4940A84F-6704-4610-A2F4-463326C497F7}">
      <dgm:prSet/>
      <dgm:spPr/>
      <dgm:t>
        <a:bodyPr/>
        <a:lstStyle/>
        <a:p>
          <a:endParaRPr lang="en-CA"/>
        </a:p>
      </dgm:t>
    </dgm:pt>
    <dgm:pt modelId="{8A1AEA87-BB6C-4EA8-9A7E-070A75875B2D}">
      <dgm:prSet/>
      <dgm:spPr/>
      <dgm:t>
        <a:bodyPr/>
        <a:lstStyle/>
        <a:p>
          <a:r>
            <a:rPr lang="en-US" b="1" smtClean="0"/>
            <a:t>Gasoline: </a:t>
          </a:r>
          <a:r>
            <a:rPr lang="en-US" smtClean="0"/>
            <a:t>motor fuel</a:t>
          </a:r>
          <a:endParaRPr lang="en-US" dirty="0"/>
        </a:p>
      </dgm:t>
    </dgm:pt>
    <dgm:pt modelId="{F08EB84B-DA64-4BB1-9166-6D0CBC98ADCA}" type="parTrans" cxnId="{3F57F0F4-7656-4626-AF60-2D6701152CF9}">
      <dgm:prSet/>
      <dgm:spPr/>
      <dgm:t>
        <a:bodyPr/>
        <a:lstStyle/>
        <a:p>
          <a:endParaRPr lang="en-CA"/>
        </a:p>
      </dgm:t>
    </dgm:pt>
    <dgm:pt modelId="{7F4FD08C-9835-4F62-B7EC-B715B478A8D2}" type="sibTrans" cxnId="{3F57F0F4-7656-4626-AF60-2D6701152CF9}">
      <dgm:prSet/>
      <dgm:spPr/>
      <dgm:t>
        <a:bodyPr/>
        <a:lstStyle/>
        <a:p>
          <a:endParaRPr lang="en-CA"/>
        </a:p>
      </dgm:t>
    </dgm:pt>
    <dgm:pt modelId="{86D434A3-75B4-4F79-B427-4DDCBE33EF63}" type="pres">
      <dgm:prSet presAssocID="{51B054EA-A9AF-4D23-BF97-7E86D887498F}" presName="compositeShape" presStyleCnt="0">
        <dgm:presLayoutVars>
          <dgm:chMax val="7"/>
          <dgm:dir/>
          <dgm:resizeHandles val="exact"/>
        </dgm:presLayoutVars>
      </dgm:prSet>
      <dgm:spPr/>
      <dgm:t>
        <a:bodyPr/>
        <a:lstStyle/>
        <a:p>
          <a:endParaRPr lang="en-CA"/>
        </a:p>
      </dgm:t>
    </dgm:pt>
    <dgm:pt modelId="{28AEBF83-BE58-4CB5-849E-9588A9C49544}" type="pres">
      <dgm:prSet presAssocID="{46BF7966-7FFF-41D1-9AB1-80995F526AB0}" presName="circ1" presStyleLbl="vennNode1" presStyleIdx="0" presStyleCnt="7"/>
      <dgm:spPr/>
    </dgm:pt>
    <dgm:pt modelId="{6BE118D0-FC06-4F6F-B3CE-5CDB3C9B8466}" type="pres">
      <dgm:prSet presAssocID="{46BF7966-7FFF-41D1-9AB1-80995F526AB0}" presName="circ1Tx" presStyleLbl="revTx" presStyleIdx="0" presStyleCnt="0">
        <dgm:presLayoutVars>
          <dgm:chMax val="0"/>
          <dgm:chPref val="0"/>
          <dgm:bulletEnabled val="1"/>
        </dgm:presLayoutVars>
      </dgm:prSet>
      <dgm:spPr/>
      <dgm:t>
        <a:bodyPr/>
        <a:lstStyle/>
        <a:p>
          <a:endParaRPr lang="en-CA"/>
        </a:p>
      </dgm:t>
    </dgm:pt>
    <dgm:pt modelId="{848C7EA3-886A-406E-A428-E9CFF69DAB70}" type="pres">
      <dgm:prSet presAssocID="{25D30871-4809-4FE9-9E97-66FF836946A7}" presName="circ2" presStyleLbl="vennNode1" presStyleIdx="1" presStyleCnt="7"/>
      <dgm:spPr/>
    </dgm:pt>
    <dgm:pt modelId="{ED959CE2-48C5-4A30-BFC0-F06E06F16BC8}" type="pres">
      <dgm:prSet presAssocID="{25D30871-4809-4FE9-9E97-66FF836946A7}" presName="circ2Tx" presStyleLbl="revTx" presStyleIdx="0" presStyleCnt="0">
        <dgm:presLayoutVars>
          <dgm:chMax val="0"/>
          <dgm:chPref val="0"/>
          <dgm:bulletEnabled val="1"/>
        </dgm:presLayoutVars>
      </dgm:prSet>
      <dgm:spPr/>
      <dgm:t>
        <a:bodyPr/>
        <a:lstStyle/>
        <a:p>
          <a:endParaRPr lang="en-CA"/>
        </a:p>
      </dgm:t>
    </dgm:pt>
    <dgm:pt modelId="{F696564E-4D22-45AD-8AEB-2275D69659D7}" type="pres">
      <dgm:prSet presAssocID="{786326E1-C552-476C-8EA9-881D8212DA88}" presName="circ3" presStyleLbl="vennNode1" presStyleIdx="2" presStyleCnt="7"/>
      <dgm:spPr/>
    </dgm:pt>
    <dgm:pt modelId="{B86DAB7D-2466-4C65-8892-DBA2655AD3CA}" type="pres">
      <dgm:prSet presAssocID="{786326E1-C552-476C-8EA9-881D8212DA88}" presName="circ3Tx" presStyleLbl="revTx" presStyleIdx="0" presStyleCnt="0">
        <dgm:presLayoutVars>
          <dgm:chMax val="0"/>
          <dgm:chPref val="0"/>
          <dgm:bulletEnabled val="1"/>
        </dgm:presLayoutVars>
      </dgm:prSet>
      <dgm:spPr/>
      <dgm:t>
        <a:bodyPr/>
        <a:lstStyle/>
        <a:p>
          <a:endParaRPr lang="en-CA"/>
        </a:p>
      </dgm:t>
    </dgm:pt>
    <dgm:pt modelId="{A7E5DCD5-C9E1-4C9B-A57B-E872F2A727AF}" type="pres">
      <dgm:prSet presAssocID="{8D710B9A-0A52-4379-9852-3CE64BB6B06F}" presName="circ4" presStyleLbl="vennNode1" presStyleIdx="3" presStyleCnt="7"/>
      <dgm:spPr/>
    </dgm:pt>
    <dgm:pt modelId="{DF2447E3-804B-4830-BC5F-C3884E01FBFB}" type="pres">
      <dgm:prSet presAssocID="{8D710B9A-0A52-4379-9852-3CE64BB6B06F}" presName="circ4Tx" presStyleLbl="revTx" presStyleIdx="0" presStyleCnt="0">
        <dgm:presLayoutVars>
          <dgm:chMax val="0"/>
          <dgm:chPref val="0"/>
          <dgm:bulletEnabled val="1"/>
        </dgm:presLayoutVars>
      </dgm:prSet>
      <dgm:spPr/>
      <dgm:t>
        <a:bodyPr/>
        <a:lstStyle/>
        <a:p>
          <a:endParaRPr lang="en-CA"/>
        </a:p>
      </dgm:t>
    </dgm:pt>
    <dgm:pt modelId="{560CEF56-B380-4EE3-B298-42A7EBFB46E5}" type="pres">
      <dgm:prSet presAssocID="{D7E1B3A4-60FD-417A-BEFA-D6B78C5D0621}" presName="circ5" presStyleLbl="vennNode1" presStyleIdx="4" presStyleCnt="7"/>
      <dgm:spPr/>
    </dgm:pt>
    <dgm:pt modelId="{47094E27-39B7-4BC7-AA9A-3132070F16DC}" type="pres">
      <dgm:prSet presAssocID="{D7E1B3A4-60FD-417A-BEFA-D6B78C5D0621}" presName="circ5Tx" presStyleLbl="revTx" presStyleIdx="0" presStyleCnt="0">
        <dgm:presLayoutVars>
          <dgm:chMax val="0"/>
          <dgm:chPref val="0"/>
          <dgm:bulletEnabled val="1"/>
        </dgm:presLayoutVars>
      </dgm:prSet>
      <dgm:spPr/>
      <dgm:t>
        <a:bodyPr/>
        <a:lstStyle/>
        <a:p>
          <a:endParaRPr lang="en-CA"/>
        </a:p>
      </dgm:t>
    </dgm:pt>
    <dgm:pt modelId="{0F1389B0-CE81-4CF0-A2C3-4AC73C57932D}" type="pres">
      <dgm:prSet presAssocID="{C1467BFD-25D9-4004-8D8C-608A6C72ED6D}" presName="circ6" presStyleLbl="vennNode1" presStyleIdx="5" presStyleCnt="7"/>
      <dgm:spPr/>
    </dgm:pt>
    <dgm:pt modelId="{CDA5CF19-EA02-4841-A8FE-A394345D85B9}" type="pres">
      <dgm:prSet presAssocID="{C1467BFD-25D9-4004-8D8C-608A6C72ED6D}" presName="circ6Tx" presStyleLbl="revTx" presStyleIdx="0" presStyleCnt="0">
        <dgm:presLayoutVars>
          <dgm:chMax val="0"/>
          <dgm:chPref val="0"/>
          <dgm:bulletEnabled val="1"/>
        </dgm:presLayoutVars>
      </dgm:prSet>
      <dgm:spPr/>
      <dgm:t>
        <a:bodyPr/>
        <a:lstStyle/>
        <a:p>
          <a:endParaRPr lang="en-CA"/>
        </a:p>
      </dgm:t>
    </dgm:pt>
    <dgm:pt modelId="{F43E555E-0628-4775-A758-FEA5FE09683E}" type="pres">
      <dgm:prSet presAssocID="{8A1AEA87-BB6C-4EA8-9A7E-070A75875B2D}" presName="circ7" presStyleLbl="vennNode1" presStyleIdx="6" presStyleCnt="7"/>
      <dgm:spPr/>
    </dgm:pt>
    <dgm:pt modelId="{108169A2-9EE2-4E2F-AF1C-24F0374C1890}" type="pres">
      <dgm:prSet presAssocID="{8A1AEA87-BB6C-4EA8-9A7E-070A75875B2D}" presName="circ7Tx" presStyleLbl="revTx" presStyleIdx="0" presStyleCnt="0">
        <dgm:presLayoutVars>
          <dgm:chMax val="0"/>
          <dgm:chPref val="0"/>
          <dgm:bulletEnabled val="1"/>
        </dgm:presLayoutVars>
      </dgm:prSet>
      <dgm:spPr/>
      <dgm:t>
        <a:bodyPr/>
        <a:lstStyle/>
        <a:p>
          <a:endParaRPr lang="en-CA"/>
        </a:p>
      </dgm:t>
    </dgm:pt>
  </dgm:ptLst>
  <dgm:cxnLst>
    <dgm:cxn modelId="{255306EE-4A0C-4649-893D-BF9706FE1538}" srcId="{51B054EA-A9AF-4D23-BF97-7E86D887498F}" destId="{46BF7966-7FFF-41D1-9AB1-80995F526AB0}" srcOrd="0" destOrd="0" parTransId="{9BBB4079-25FF-486C-8354-34B4E129C130}" sibTransId="{E72BA170-101B-49E6-A698-CBD5FE622E16}"/>
    <dgm:cxn modelId="{223C7D9E-1BAE-4B3D-8B25-85FD6E7EB5DE}" type="presOf" srcId="{C1467BFD-25D9-4004-8D8C-608A6C72ED6D}" destId="{CDA5CF19-EA02-4841-A8FE-A394345D85B9}" srcOrd="0" destOrd="0" presId="urn:microsoft.com/office/officeart/2005/8/layout/venn1"/>
    <dgm:cxn modelId="{54FEE77C-E9CB-474A-A0A2-9F386D24AAE4}" type="presOf" srcId="{8A1AEA87-BB6C-4EA8-9A7E-070A75875B2D}" destId="{108169A2-9EE2-4E2F-AF1C-24F0374C1890}" srcOrd="0" destOrd="0" presId="urn:microsoft.com/office/officeart/2005/8/layout/venn1"/>
    <dgm:cxn modelId="{9755EE67-FE2C-44E3-BE58-AA6C754C30AC}" type="presOf" srcId="{25D30871-4809-4FE9-9E97-66FF836946A7}" destId="{ED959CE2-48C5-4A30-BFC0-F06E06F16BC8}" srcOrd="0" destOrd="0" presId="urn:microsoft.com/office/officeart/2005/8/layout/venn1"/>
    <dgm:cxn modelId="{9A3FF18B-713F-45B0-80E6-6C295C092720}" type="presOf" srcId="{786326E1-C552-476C-8EA9-881D8212DA88}" destId="{B86DAB7D-2466-4C65-8892-DBA2655AD3CA}" srcOrd="0" destOrd="0" presId="urn:microsoft.com/office/officeart/2005/8/layout/venn1"/>
    <dgm:cxn modelId="{57A9FDED-121C-4AAA-8580-5CAA25CE4D17}" srcId="{51B054EA-A9AF-4D23-BF97-7E86D887498F}" destId="{D7E1B3A4-60FD-417A-BEFA-D6B78C5D0621}" srcOrd="4" destOrd="0" parTransId="{AAD530A9-32BE-402B-BA53-BC8F099974AD}" sibTransId="{CE56B26E-3DA3-4AF5-8CB3-48FC90048E49}"/>
    <dgm:cxn modelId="{4940A84F-6704-4610-A2F4-463326C497F7}" srcId="{51B054EA-A9AF-4D23-BF97-7E86D887498F}" destId="{C1467BFD-25D9-4004-8D8C-608A6C72ED6D}" srcOrd="5" destOrd="0" parTransId="{FAB85163-8305-46E9-BFDB-8E55D6DE1384}" sibTransId="{49641CEA-23B3-4F21-A468-A02673E2BDF4}"/>
    <dgm:cxn modelId="{F2BF0250-C026-4907-8CFF-085400B61072}" type="presOf" srcId="{8D710B9A-0A52-4379-9852-3CE64BB6B06F}" destId="{DF2447E3-804B-4830-BC5F-C3884E01FBFB}" srcOrd="0" destOrd="0" presId="urn:microsoft.com/office/officeart/2005/8/layout/venn1"/>
    <dgm:cxn modelId="{FD5370B1-250D-483C-84D9-A188C8D2638A}" srcId="{51B054EA-A9AF-4D23-BF97-7E86D887498F}" destId="{8D710B9A-0A52-4379-9852-3CE64BB6B06F}" srcOrd="3" destOrd="0" parTransId="{C72C988D-6373-4FF3-A120-F5C7A0491611}" sibTransId="{45E5CBC6-8879-421C-9BB3-8E7B0FECD563}"/>
    <dgm:cxn modelId="{61367C91-4117-47ED-8E9A-67A878C9AD51}" srcId="{51B054EA-A9AF-4D23-BF97-7E86D887498F}" destId="{25D30871-4809-4FE9-9E97-66FF836946A7}" srcOrd="1" destOrd="0" parTransId="{7E6311CC-A8A2-4DF2-A867-A6CC06EABCB0}" sibTransId="{4585FB64-A71E-4D69-A69A-052158AC9192}"/>
    <dgm:cxn modelId="{6F16EBDC-1BC4-45B0-8444-5EB348C7F48B}" type="presOf" srcId="{51B054EA-A9AF-4D23-BF97-7E86D887498F}" destId="{86D434A3-75B4-4F79-B427-4DDCBE33EF63}" srcOrd="0" destOrd="0" presId="urn:microsoft.com/office/officeart/2005/8/layout/venn1"/>
    <dgm:cxn modelId="{71439944-1D60-4DB2-8085-5CE3C49BF7AD}" type="presOf" srcId="{D7E1B3A4-60FD-417A-BEFA-D6B78C5D0621}" destId="{47094E27-39B7-4BC7-AA9A-3132070F16DC}" srcOrd="0" destOrd="0" presId="urn:microsoft.com/office/officeart/2005/8/layout/venn1"/>
    <dgm:cxn modelId="{A52F06E4-931A-443D-AF09-339164A3E2A9}" srcId="{51B054EA-A9AF-4D23-BF97-7E86D887498F}" destId="{786326E1-C552-476C-8EA9-881D8212DA88}" srcOrd="2" destOrd="0" parTransId="{687C13A1-4148-4795-BB49-BA6A66F69FC7}" sibTransId="{A0442020-8305-42EA-A8A0-57E8B6217AE8}"/>
    <dgm:cxn modelId="{6EB79661-EA9A-4897-960F-3E8F66B14E5E}" type="presOf" srcId="{46BF7966-7FFF-41D1-9AB1-80995F526AB0}" destId="{6BE118D0-FC06-4F6F-B3CE-5CDB3C9B8466}" srcOrd="0" destOrd="0" presId="urn:microsoft.com/office/officeart/2005/8/layout/venn1"/>
    <dgm:cxn modelId="{3F57F0F4-7656-4626-AF60-2D6701152CF9}" srcId="{51B054EA-A9AF-4D23-BF97-7E86D887498F}" destId="{8A1AEA87-BB6C-4EA8-9A7E-070A75875B2D}" srcOrd="6" destOrd="0" parTransId="{F08EB84B-DA64-4BB1-9166-6D0CBC98ADCA}" sibTransId="{7F4FD08C-9835-4F62-B7EC-B715B478A8D2}"/>
    <dgm:cxn modelId="{482E460E-CD7E-439C-B4F8-A81FF99E069D}" type="presParOf" srcId="{86D434A3-75B4-4F79-B427-4DDCBE33EF63}" destId="{28AEBF83-BE58-4CB5-849E-9588A9C49544}" srcOrd="0" destOrd="0" presId="urn:microsoft.com/office/officeart/2005/8/layout/venn1"/>
    <dgm:cxn modelId="{AF2F600C-7C40-4A22-8018-DC45E7990EB7}" type="presParOf" srcId="{86D434A3-75B4-4F79-B427-4DDCBE33EF63}" destId="{6BE118D0-FC06-4F6F-B3CE-5CDB3C9B8466}" srcOrd="1" destOrd="0" presId="urn:microsoft.com/office/officeart/2005/8/layout/venn1"/>
    <dgm:cxn modelId="{4F4F55C7-1586-4CD7-8908-7278B4FB4A61}" type="presParOf" srcId="{86D434A3-75B4-4F79-B427-4DDCBE33EF63}" destId="{848C7EA3-886A-406E-A428-E9CFF69DAB70}" srcOrd="2" destOrd="0" presId="urn:microsoft.com/office/officeart/2005/8/layout/venn1"/>
    <dgm:cxn modelId="{059E4413-33F8-4C6A-8501-2865FDC4404A}" type="presParOf" srcId="{86D434A3-75B4-4F79-B427-4DDCBE33EF63}" destId="{ED959CE2-48C5-4A30-BFC0-F06E06F16BC8}" srcOrd="3" destOrd="0" presId="urn:microsoft.com/office/officeart/2005/8/layout/venn1"/>
    <dgm:cxn modelId="{75A74A2A-3E8C-4338-AC6E-8F40ED4C9CBA}" type="presParOf" srcId="{86D434A3-75B4-4F79-B427-4DDCBE33EF63}" destId="{F696564E-4D22-45AD-8AEB-2275D69659D7}" srcOrd="4" destOrd="0" presId="urn:microsoft.com/office/officeart/2005/8/layout/venn1"/>
    <dgm:cxn modelId="{7FB1410E-0C4C-4737-88E6-EEB8927B6FA5}" type="presParOf" srcId="{86D434A3-75B4-4F79-B427-4DDCBE33EF63}" destId="{B86DAB7D-2466-4C65-8892-DBA2655AD3CA}" srcOrd="5" destOrd="0" presId="urn:microsoft.com/office/officeart/2005/8/layout/venn1"/>
    <dgm:cxn modelId="{7B0D25E0-9C55-4DC5-AC97-9B6862704ACB}" type="presParOf" srcId="{86D434A3-75B4-4F79-B427-4DDCBE33EF63}" destId="{A7E5DCD5-C9E1-4C9B-A57B-E872F2A727AF}" srcOrd="6" destOrd="0" presId="urn:microsoft.com/office/officeart/2005/8/layout/venn1"/>
    <dgm:cxn modelId="{8CFF589C-F3E4-45E3-82A6-A96E1E88A552}" type="presParOf" srcId="{86D434A3-75B4-4F79-B427-4DDCBE33EF63}" destId="{DF2447E3-804B-4830-BC5F-C3884E01FBFB}" srcOrd="7" destOrd="0" presId="urn:microsoft.com/office/officeart/2005/8/layout/venn1"/>
    <dgm:cxn modelId="{41E62C1F-FC1A-444C-AE7A-FB1FFF78E716}" type="presParOf" srcId="{86D434A3-75B4-4F79-B427-4DDCBE33EF63}" destId="{560CEF56-B380-4EE3-B298-42A7EBFB46E5}" srcOrd="8" destOrd="0" presId="urn:microsoft.com/office/officeart/2005/8/layout/venn1"/>
    <dgm:cxn modelId="{55AABE30-F6A5-4403-9608-1A0E6C0B371A}" type="presParOf" srcId="{86D434A3-75B4-4F79-B427-4DDCBE33EF63}" destId="{47094E27-39B7-4BC7-AA9A-3132070F16DC}" srcOrd="9" destOrd="0" presId="urn:microsoft.com/office/officeart/2005/8/layout/venn1"/>
    <dgm:cxn modelId="{4A366665-9445-4D3E-85AD-DE9E8B31CF23}" type="presParOf" srcId="{86D434A3-75B4-4F79-B427-4DDCBE33EF63}" destId="{0F1389B0-CE81-4CF0-A2C3-4AC73C57932D}" srcOrd="10" destOrd="0" presId="urn:microsoft.com/office/officeart/2005/8/layout/venn1"/>
    <dgm:cxn modelId="{7DF8862F-F496-42E7-B340-39F9A2808F88}" type="presParOf" srcId="{86D434A3-75B4-4F79-B427-4DDCBE33EF63}" destId="{CDA5CF19-EA02-4841-A8FE-A394345D85B9}" srcOrd="11" destOrd="0" presId="urn:microsoft.com/office/officeart/2005/8/layout/venn1"/>
    <dgm:cxn modelId="{523E9B8D-8A75-458C-880E-505337887B4F}" type="presParOf" srcId="{86D434A3-75B4-4F79-B427-4DDCBE33EF63}" destId="{F43E555E-0628-4775-A758-FEA5FE09683E}" srcOrd="12" destOrd="0" presId="urn:microsoft.com/office/officeart/2005/8/layout/venn1"/>
    <dgm:cxn modelId="{C8057D44-A2AB-4CB0-BD17-B2610FFEE677}" type="presParOf" srcId="{86D434A3-75B4-4F79-B427-4DDCBE33EF63}" destId="{108169A2-9EE2-4E2F-AF1C-24F0374C1890}"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F0BDA9-5F24-4A79-85D3-086B6882110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CN" altLang="en-US"/>
        </a:p>
      </dgm:t>
    </dgm:pt>
    <dgm:pt modelId="{A1BFA0EA-42FA-43C7-BD18-C2A75CBF3871}">
      <dgm:prSet phldrT="[Text]"/>
      <dgm:spPr/>
      <dgm:t>
        <a:bodyPr/>
        <a:lstStyle/>
        <a:p>
          <a:r>
            <a:rPr lang="en-CA" altLang="zh-CN" b="1" dirty="0" smtClean="0"/>
            <a:t>Oil sands: </a:t>
          </a:r>
          <a:r>
            <a:rPr lang="en-CA" altLang="zh-CN" dirty="0" smtClean="0"/>
            <a:t>extract bitumen from the ground then process it into a higher quality crude oil</a:t>
          </a:r>
          <a:endParaRPr lang="zh-CN" altLang="en-US" dirty="0"/>
        </a:p>
      </dgm:t>
    </dgm:pt>
    <dgm:pt modelId="{DC895B0B-A807-4B18-AABC-212244C0D235}" type="parTrans" cxnId="{637C409C-1414-43EA-B714-A5E923BF3394}">
      <dgm:prSet/>
      <dgm:spPr/>
      <dgm:t>
        <a:bodyPr/>
        <a:lstStyle/>
        <a:p>
          <a:endParaRPr lang="zh-CN" altLang="en-US"/>
        </a:p>
      </dgm:t>
    </dgm:pt>
    <dgm:pt modelId="{83F3899E-25EC-473F-89A1-8EC08DC78934}" type="sibTrans" cxnId="{637C409C-1414-43EA-B714-A5E923BF3394}">
      <dgm:prSet/>
      <dgm:spPr/>
      <dgm:t>
        <a:bodyPr/>
        <a:lstStyle/>
        <a:p>
          <a:endParaRPr lang="zh-CN" altLang="en-US"/>
        </a:p>
      </dgm:t>
    </dgm:pt>
    <dgm:pt modelId="{68A88F7A-8503-4A6B-BDB1-D439ADF95822}">
      <dgm:prSet phldrT="[Text]"/>
      <dgm:spPr/>
      <dgm:t>
        <a:bodyPr/>
        <a:lstStyle/>
        <a:p>
          <a:r>
            <a:rPr lang="en-CA" altLang="zh-CN" u="sng" dirty="0" smtClean="0"/>
            <a:t>Higher cost </a:t>
          </a:r>
          <a:r>
            <a:rPr lang="en-CA" altLang="zh-CN" dirty="0" smtClean="0"/>
            <a:t>due to addition production cost to turn it into synthetic crude oil</a:t>
          </a:r>
          <a:endParaRPr lang="zh-CN" altLang="en-US" dirty="0"/>
        </a:p>
      </dgm:t>
    </dgm:pt>
    <dgm:pt modelId="{8DD70B9E-41F9-4BCC-8B86-275B5C6090EA}" type="parTrans" cxnId="{CB326D6E-5C5D-4C19-B930-0312182BF34E}">
      <dgm:prSet/>
      <dgm:spPr/>
      <dgm:t>
        <a:bodyPr/>
        <a:lstStyle/>
        <a:p>
          <a:endParaRPr lang="zh-CN" altLang="en-US"/>
        </a:p>
      </dgm:t>
    </dgm:pt>
    <dgm:pt modelId="{543CBFE3-511F-472C-B0CA-FE5B5D61BD70}" type="sibTrans" cxnId="{CB326D6E-5C5D-4C19-B930-0312182BF34E}">
      <dgm:prSet/>
      <dgm:spPr/>
      <dgm:t>
        <a:bodyPr/>
        <a:lstStyle/>
        <a:p>
          <a:endParaRPr lang="zh-CN" altLang="en-US"/>
        </a:p>
      </dgm:t>
    </dgm:pt>
    <dgm:pt modelId="{05269C37-2C66-463F-BE4A-06C23F00F374}">
      <dgm:prSet phldrT="[Text]"/>
      <dgm:spPr/>
      <dgm:t>
        <a:bodyPr/>
        <a:lstStyle/>
        <a:p>
          <a:r>
            <a:rPr lang="en-CA" altLang="zh-CN" b="1" dirty="0" smtClean="0"/>
            <a:t>Conventional oil: </a:t>
          </a:r>
          <a:r>
            <a:rPr lang="en-CA" altLang="zh-CN" dirty="0" smtClean="0"/>
            <a:t>naturally occur oil that can be used immediately</a:t>
          </a:r>
          <a:endParaRPr lang="zh-CN" altLang="en-US" dirty="0"/>
        </a:p>
      </dgm:t>
    </dgm:pt>
    <dgm:pt modelId="{10DAC595-E49F-496C-B40D-0842BE6F73B4}" type="parTrans" cxnId="{276F1A4F-F876-4FEA-9CE0-2D500B250C8C}">
      <dgm:prSet/>
      <dgm:spPr/>
      <dgm:t>
        <a:bodyPr/>
        <a:lstStyle/>
        <a:p>
          <a:endParaRPr lang="zh-CN" altLang="en-US"/>
        </a:p>
      </dgm:t>
    </dgm:pt>
    <dgm:pt modelId="{7692E8C7-3DFA-4970-948B-B280681BD5C6}" type="sibTrans" cxnId="{276F1A4F-F876-4FEA-9CE0-2D500B250C8C}">
      <dgm:prSet/>
      <dgm:spPr/>
      <dgm:t>
        <a:bodyPr/>
        <a:lstStyle/>
        <a:p>
          <a:endParaRPr lang="zh-CN" altLang="en-US"/>
        </a:p>
      </dgm:t>
    </dgm:pt>
    <dgm:pt modelId="{7E874E13-65D3-4302-8CD2-817210B3EA4A}">
      <dgm:prSet phldrT="[Text]"/>
      <dgm:spPr/>
      <dgm:t>
        <a:bodyPr/>
        <a:lstStyle/>
        <a:p>
          <a:r>
            <a:rPr lang="en-CA" altLang="zh-CN" b="1" dirty="0" smtClean="0"/>
            <a:t>Off shore drilling</a:t>
          </a:r>
          <a:endParaRPr lang="zh-CN" altLang="en-US" dirty="0"/>
        </a:p>
      </dgm:t>
    </dgm:pt>
    <dgm:pt modelId="{0FE77A93-7165-4DFB-94FA-580C2F45B277}" type="parTrans" cxnId="{2FD32B7C-D3D0-423D-B172-FAE0B6457258}">
      <dgm:prSet/>
      <dgm:spPr/>
      <dgm:t>
        <a:bodyPr/>
        <a:lstStyle/>
        <a:p>
          <a:endParaRPr lang="zh-CN" altLang="en-US"/>
        </a:p>
      </dgm:t>
    </dgm:pt>
    <dgm:pt modelId="{F3EF39B7-365D-4CA3-B27F-7723364CF979}" type="sibTrans" cxnId="{2FD32B7C-D3D0-423D-B172-FAE0B6457258}">
      <dgm:prSet/>
      <dgm:spPr/>
      <dgm:t>
        <a:bodyPr/>
        <a:lstStyle/>
        <a:p>
          <a:endParaRPr lang="zh-CN" altLang="en-US"/>
        </a:p>
      </dgm:t>
    </dgm:pt>
    <dgm:pt modelId="{AD68DD8B-AC3E-481A-912A-0FB5C98B2F48}">
      <dgm:prSet/>
      <dgm:spPr/>
      <dgm:t>
        <a:bodyPr/>
        <a:lstStyle/>
        <a:p>
          <a:r>
            <a:rPr lang="en-CA" altLang="zh-CN" dirty="0" smtClean="0"/>
            <a:t>2 methods currently used to extract </a:t>
          </a:r>
          <a:r>
            <a:rPr lang="en-CA" altLang="zh-CN" i="1" dirty="0" smtClean="0"/>
            <a:t>bitumen</a:t>
          </a:r>
          <a:r>
            <a:rPr lang="en-CA" altLang="zh-CN" dirty="0" smtClean="0"/>
            <a:t> from the ground: </a:t>
          </a:r>
        </a:p>
      </dgm:t>
    </dgm:pt>
    <dgm:pt modelId="{32B0F2A0-5043-4EAA-8755-7F4AF346E8C8}" type="parTrans" cxnId="{2CDAFF12-CFC2-498D-B7FB-9E906FAF7A87}">
      <dgm:prSet/>
      <dgm:spPr/>
      <dgm:t>
        <a:bodyPr/>
        <a:lstStyle/>
        <a:p>
          <a:endParaRPr lang="zh-CN" altLang="en-US"/>
        </a:p>
      </dgm:t>
    </dgm:pt>
    <dgm:pt modelId="{9F3E499D-B4AC-46D8-AB57-4A77F1091C7F}" type="sibTrans" cxnId="{2CDAFF12-CFC2-498D-B7FB-9E906FAF7A87}">
      <dgm:prSet/>
      <dgm:spPr/>
      <dgm:t>
        <a:bodyPr/>
        <a:lstStyle/>
        <a:p>
          <a:endParaRPr lang="zh-CN" altLang="en-US"/>
        </a:p>
      </dgm:t>
    </dgm:pt>
    <dgm:pt modelId="{AC4FC9A1-4451-4926-AA3D-F72F59B489D2}">
      <dgm:prSet/>
      <dgm:spPr/>
      <dgm:t>
        <a:bodyPr/>
        <a:lstStyle/>
        <a:p>
          <a:r>
            <a:rPr lang="en-CA" altLang="zh-CN" b="1" dirty="0" smtClean="0"/>
            <a:t>Open pit mining: </a:t>
          </a:r>
          <a:r>
            <a:rPr lang="en-CA" altLang="zh-CN" dirty="0" smtClean="0"/>
            <a:t>extract oil deposit near the surface</a:t>
          </a:r>
        </a:p>
      </dgm:t>
    </dgm:pt>
    <dgm:pt modelId="{0CE074A3-E0FA-4023-9016-959765C20662}" type="parTrans" cxnId="{D586D299-AAB8-4183-ABE2-0803DCE25466}">
      <dgm:prSet/>
      <dgm:spPr/>
      <dgm:t>
        <a:bodyPr/>
        <a:lstStyle/>
        <a:p>
          <a:endParaRPr lang="zh-CN" altLang="en-US"/>
        </a:p>
      </dgm:t>
    </dgm:pt>
    <dgm:pt modelId="{F7FC8D43-F175-4F78-B2C0-27D923862C1F}" type="sibTrans" cxnId="{D586D299-AAB8-4183-ABE2-0803DCE25466}">
      <dgm:prSet/>
      <dgm:spPr/>
      <dgm:t>
        <a:bodyPr/>
        <a:lstStyle/>
        <a:p>
          <a:endParaRPr lang="zh-CN" altLang="en-US"/>
        </a:p>
      </dgm:t>
    </dgm:pt>
    <dgm:pt modelId="{E3C59CDF-795B-49D8-AF5D-95E86B38D089}">
      <dgm:prSet/>
      <dgm:spPr/>
      <dgm:t>
        <a:bodyPr/>
        <a:lstStyle/>
        <a:p>
          <a:r>
            <a:rPr lang="en-CA" altLang="zh-CN" b="1" i="1" dirty="0" smtClean="0">
              <a:effectLst/>
            </a:rPr>
            <a:t>In situ </a:t>
          </a:r>
          <a:r>
            <a:rPr lang="en-CA" altLang="zh-CN" b="1" dirty="0" smtClean="0"/>
            <a:t>(in place): </a:t>
          </a:r>
          <a:r>
            <a:rPr lang="en-CA" altLang="zh-CN" dirty="0" smtClean="0"/>
            <a:t>extract deeper oil deposit</a:t>
          </a:r>
        </a:p>
      </dgm:t>
    </dgm:pt>
    <dgm:pt modelId="{F182A980-254B-46E6-A563-7A5F20BF1073}" type="parTrans" cxnId="{DDDA8C65-845F-46B2-A051-AD389DF1AAC3}">
      <dgm:prSet/>
      <dgm:spPr/>
      <dgm:t>
        <a:bodyPr/>
        <a:lstStyle/>
        <a:p>
          <a:endParaRPr lang="zh-CN" altLang="en-US"/>
        </a:p>
      </dgm:t>
    </dgm:pt>
    <dgm:pt modelId="{9B767ACB-3F25-4855-AC59-F99A91119E44}" type="sibTrans" cxnId="{DDDA8C65-845F-46B2-A051-AD389DF1AAC3}">
      <dgm:prSet/>
      <dgm:spPr/>
      <dgm:t>
        <a:bodyPr/>
        <a:lstStyle/>
        <a:p>
          <a:endParaRPr lang="zh-CN" altLang="en-US"/>
        </a:p>
      </dgm:t>
    </dgm:pt>
    <dgm:pt modelId="{937EFE1C-2575-4241-B798-7085A840AFB0}">
      <dgm:prSet phldrT="[Text]"/>
      <dgm:spPr/>
      <dgm:t>
        <a:bodyPr/>
        <a:lstStyle/>
        <a:p>
          <a:r>
            <a:rPr lang="en-US" altLang="zh-CN" dirty="0" smtClean="0"/>
            <a:t>No additional processing cost</a:t>
          </a:r>
          <a:endParaRPr lang="zh-CN" altLang="en-US" dirty="0"/>
        </a:p>
      </dgm:t>
    </dgm:pt>
    <dgm:pt modelId="{EB0EE4FA-A0B5-4EC7-BC8C-CE0C31B6D4B1}" type="parTrans" cxnId="{AB76FF74-3AAF-4D75-88F3-51629B1B9457}">
      <dgm:prSet/>
      <dgm:spPr/>
      <dgm:t>
        <a:bodyPr/>
        <a:lstStyle/>
        <a:p>
          <a:endParaRPr lang="zh-CN" altLang="en-US"/>
        </a:p>
      </dgm:t>
    </dgm:pt>
    <dgm:pt modelId="{CB01C2AF-DD9D-4ED4-B484-1D033F3520DB}" type="sibTrans" cxnId="{AB76FF74-3AAF-4D75-88F3-51629B1B9457}">
      <dgm:prSet/>
      <dgm:spPr/>
      <dgm:t>
        <a:bodyPr/>
        <a:lstStyle/>
        <a:p>
          <a:endParaRPr lang="zh-CN" altLang="en-US"/>
        </a:p>
      </dgm:t>
    </dgm:pt>
    <dgm:pt modelId="{6D69F304-1FD8-4326-A7AB-973F355BFD6A}" type="pres">
      <dgm:prSet presAssocID="{23F0BDA9-5F24-4A79-85D3-086B6882110B}" presName="linear" presStyleCnt="0">
        <dgm:presLayoutVars>
          <dgm:animLvl val="lvl"/>
          <dgm:resizeHandles val="exact"/>
        </dgm:presLayoutVars>
      </dgm:prSet>
      <dgm:spPr/>
      <dgm:t>
        <a:bodyPr/>
        <a:lstStyle/>
        <a:p>
          <a:endParaRPr lang="en-US"/>
        </a:p>
      </dgm:t>
    </dgm:pt>
    <dgm:pt modelId="{85C25EAB-DCC2-4351-B910-71108F87D335}" type="pres">
      <dgm:prSet presAssocID="{A1BFA0EA-42FA-43C7-BD18-C2A75CBF3871}" presName="parentText" presStyleLbl="node1" presStyleIdx="0" presStyleCnt="2">
        <dgm:presLayoutVars>
          <dgm:chMax val="0"/>
          <dgm:bulletEnabled val="1"/>
        </dgm:presLayoutVars>
      </dgm:prSet>
      <dgm:spPr/>
      <dgm:t>
        <a:bodyPr/>
        <a:lstStyle/>
        <a:p>
          <a:endParaRPr lang="zh-CN" altLang="en-US"/>
        </a:p>
      </dgm:t>
    </dgm:pt>
    <dgm:pt modelId="{69905876-993E-402F-B92D-9C2919F353C8}" type="pres">
      <dgm:prSet presAssocID="{A1BFA0EA-42FA-43C7-BD18-C2A75CBF3871}" presName="childText" presStyleLbl="revTx" presStyleIdx="0" presStyleCnt="2">
        <dgm:presLayoutVars>
          <dgm:bulletEnabled val="1"/>
        </dgm:presLayoutVars>
      </dgm:prSet>
      <dgm:spPr/>
      <dgm:t>
        <a:bodyPr/>
        <a:lstStyle/>
        <a:p>
          <a:endParaRPr lang="zh-CN" altLang="en-US"/>
        </a:p>
      </dgm:t>
    </dgm:pt>
    <dgm:pt modelId="{ABB191D3-AF9E-4CE0-9FD3-08DB36089931}" type="pres">
      <dgm:prSet presAssocID="{05269C37-2C66-463F-BE4A-06C23F00F374}" presName="parentText" presStyleLbl="node1" presStyleIdx="1" presStyleCnt="2">
        <dgm:presLayoutVars>
          <dgm:chMax val="0"/>
          <dgm:bulletEnabled val="1"/>
        </dgm:presLayoutVars>
      </dgm:prSet>
      <dgm:spPr/>
      <dgm:t>
        <a:bodyPr/>
        <a:lstStyle/>
        <a:p>
          <a:endParaRPr lang="zh-CN" altLang="en-US"/>
        </a:p>
      </dgm:t>
    </dgm:pt>
    <dgm:pt modelId="{75920441-3928-42A4-85E1-ABEA2DEB5FF6}" type="pres">
      <dgm:prSet presAssocID="{05269C37-2C66-463F-BE4A-06C23F00F374}" presName="childText" presStyleLbl="revTx" presStyleIdx="1" presStyleCnt="2">
        <dgm:presLayoutVars>
          <dgm:bulletEnabled val="1"/>
        </dgm:presLayoutVars>
      </dgm:prSet>
      <dgm:spPr/>
      <dgm:t>
        <a:bodyPr/>
        <a:lstStyle/>
        <a:p>
          <a:endParaRPr lang="zh-CN" altLang="en-US"/>
        </a:p>
      </dgm:t>
    </dgm:pt>
  </dgm:ptLst>
  <dgm:cxnLst>
    <dgm:cxn modelId="{DDDA8C65-845F-46B2-A051-AD389DF1AAC3}" srcId="{AD68DD8B-AC3E-481A-912A-0FB5C98B2F48}" destId="{E3C59CDF-795B-49D8-AF5D-95E86B38D089}" srcOrd="1" destOrd="0" parTransId="{F182A980-254B-46E6-A563-7A5F20BF1073}" sibTransId="{9B767ACB-3F25-4855-AC59-F99A91119E44}"/>
    <dgm:cxn modelId="{AB76FF74-3AAF-4D75-88F3-51629B1B9457}" srcId="{05269C37-2C66-463F-BE4A-06C23F00F374}" destId="{937EFE1C-2575-4241-B798-7085A840AFB0}" srcOrd="0" destOrd="0" parTransId="{EB0EE4FA-A0B5-4EC7-BC8C-CE0C31B6D4B1}" sibTransId="{CB01C2AF-DD9D-4ED4-B484-1D033F3520DB}"/>
    <dgm:cxn modelId="{760F28C5-D713-4C38-8029-01F4101ECF40}" type="presOf" srcId="{A1BFA0EA-42FA-43C7-BD18-C2A75CBF3871}" destId="{85C25EAB-DCC2-4351-B910-71108F87D335}" srcOrd="0" destOrd="0" presId="urn:microsoft.com/office/officeart/2005/8/layout/vList2"/>
    <dgm:cxn modelId="{CB326D6E-5C5D-4C19-B930-0312182BF34E}" srcId="{A1BFA0EA-42FA-43C7-BD18-C2A75CBF3871}" destId="{68A88F7A-8503-4A6B-BDB1-D439ADF95822}" srcOrd="0" destOrd="0" parTransId="{8DD70B9E-41F9-4BCC-8B86-275B5C6090EA}" sibTransId="{543CBFE3-511F-472C-B0CA-FE5B5D61BD70}"/>
    <dgm:cxn modelId="{0B072D7C-5D9E-414D-9EE9-4252B89B675F}" type="presOf" srcId="{AC4FC9A1-4451-4926-AA3D-F72F59B489D2}" destId="{69905876-993E-402F-B92D-9C2919F353C8}" srcOrd="0" destOrd="2" presId="urn:microsoft.com/office/officeart/2005/8/layout/vList2"/>
    <dgm:cxn modelId="{7FF5E6D4-51DC-4E20-9979-1FBCF64E8BE9}" type="presOf" srcId="{7E874E13-65D3-4302-8CD2-817210B3EA4A}" destId="{75920441-3928-42A4-85E1-ABEA2DEB5FF6}" srcOrd="0" destOrd="1" presId="urn:microsoft.com/office/officeart/2005/8/layout/vList2"/>
    <dgm:cxn modelId="{74B1B8DA-874D-4FC9-B1EE-C1B119E182F7}" type="presOf" srcId="{23F0BDA9-5F24-4A79-85D3-086B6882110B}" destId="{6D69F304-1FD8-4326-A7AB-973F355BFD6A}" srcOrd="0" destOrd="0" presId="urn:microsoft.com/office/officeart/2005/8/layout/vList2"/>
    <dgm:cxn modelId="{B529ED3A-5D11-40A2-B76C-12CAAB4C9D8C}" type="presOf" srcId="{AD68DD8B-AC3E-481A-912A-0FB5C98B2F48}" destId="{69905876-993E-402F-B92D-9C2919F353C8}" srcOrd="0" destOrd="1" presId="urn:microsoft.com/office/officeart/2005/8/layout/vList2"/>
    <dgm:cxn modelId="{29CB5A11-FF1C-4923-9D88-C1E9129A7A26}" type="presOf" srcId="{05269C37-2C66-463F-BE4A-06C23F00F374}" destId="{ABB191D3-AF9E-4CE0-9FD3-08DB36089931}" srcOrd="0" destOrd="0" presId="urn:microsoft.com/office/officeart/2005/8/layout/vList2"/>
    <dgm:cxn modelId="{93FCA380-CC18-4226-BBAB-47D2E78324DC}" type="presOf" srcId="{E3C59CDF-795B-49D8-AF5D-95E86B38D089}" destId="{69905876-993E-402F-B92D-9C2919F353C8}" srcOrd="0" destOrd="3" presId="urn:microsoft.com/office/officeart/2005/8/layout/vList2"/>
    <dgm:cxn modelId="{3CC7F1E8-6A12-4FE7-A407-2D3AE5EC09AE}" type="presOf" srcId="{937EFE1C-2575-4241-B798-7085A840AFB0}" destId="{75920441-3928-42A4-85E1-ABEA2DEB5FF6}" srcOrd="0" destOrd="0" presId="urn:microsoft.com/office/officeart/2005/8/layout/vList2"/>
    <dgm:cxn modelId="{A70CEC6C-9C15-4341-8CBF-89AD7178E9AA}" type="presOf" srcId="{68A88F7A-8503-4A6B-BDB1-D439ADF95822}" destId="{69905876-993E-402F-B92D-9C2919F353C8}" srcOrd="0" destOrd="0" presId="urn:microsoft.com/office/officeart/2005/8/layout/vList2"/>
    <dgm:cxn modelId="{D586D299-AAB8-4183-ABE2-0803DCE25466}" srcId="{AD68DD8B-AC3E-481A-912A-0FB5C98B2F48}" destId="{AC4FC9A1-4451-4926-AA3D-F72F59B489D2}" srcOrd="0" destOrd="0" parTransId="{0CE074A3-E0FA-4023-9016-959765C20662}" sibTransId="{F7FC8D43-F175-4F78-B2C0-27D923862C1F}"/>
    <dgm:cxn modelId="{2CDAFF12-CFC2-498D-B7FB-9E906FAF7A87}" srcId="{A1BFA0EA-42FA-43C7-BD18-C2A75CBF3871}" destId="{AD68DD8B-AC3E-481A-912A-0FB5C98B2F48}" srcOrd="1" destOrd="0" parTransId="{32B0F2A0-5043-4EAA-8755-7F4AF346E8C8}" sibTransId="{9F3E499D-B4AC-46D8-AB57-4A77F1091C7F}"/>
    <dgm:cxn modelId="{276F1A4F-F876-4FEA-9CE0-2D500B250C8C}" srcId="{23F0BDA9-5F24-4A79-85D3-086B6882110B}" destId="{05269C37-2C66-463F-BE4A-06C23F00F374}" srcOrd="1" destOrd="0" parTransId="{10DAC595-E49F-496C-B40D-0842BE6F73B4}" sibTransId="{7692E8C7-3DFA-4970-948B-B280681BD5C6}"/>
    <dgm:cxn modelId="{2FD32B7C-D3D0-423D-B172-FAE0B6457258}" srcId="{05269C37-2C66-463F-BE4A-06C23F00F374}" destId="{7E874E13-65D3-4302-8CD2-817210B3EA4A}" srcOrd="1" destOrd="0" parTransId="{0FE77A93-7165-4DFB-94FA-580C2F45B277}" sibTransId="{F3EF39B7-365D-4CA3-B27F-7723364CF979}"/>
    <dgm:cxn modelId="{637C409C-1414-43EA-B714-A5E923BF3394}" srcId="{23F0BDA9-5F24-4A79-85D3-086B6882110B}" destId="{A1BFA0EA-42FA-43C7-BD18-C2A75CBF3871}" srcOrd="0" destOrd="0" parTransId="{DC895B0B-A807-4B18-AABC-212244C0D235}" sibTransId="{83F3899E-25EC-473F-89A1-8EC08DC78934}"/>
    <dgm:cxn modelId="{5B546701-286D-47E8-A4BD-271E3B9CD800}" type="presParOf" srcId="{6D69F304-1FD8-4326-A7AB-973F355BFD6A}" destId="{85C25EAB-DCC2-4351-B910-71108F87D335}" srcOrd="0" destOrd="0" presId="urn:microsoft.com/office/officeart/2005/8/layout/vList2"/>
    <dgm:cxn modelId="{726495F5-942B-41FE-AC50-A8797DAE3603}" type="presParOf" srcId="{6D69F304-1FD8-4326-A7AB-973F355BFD6A}" destId="{69905876-993E-402F-B92D-9C2919F353C8}" srcOrd="1" destOrd="0" presId="urn:microsoft.com/office/officeart/2005/8/layout/vList2"/>
    <dgm:cxn modelId="{ABC43DCA-8760-4604-A310-35DFAEBC6EEA}" type="presParOf" srcId="{6D69F304-1FD8-4326-A7AB-973F355BFD6A}" destId="{ABB191D3-AF9E-4CE0-9FD3-08DB36089931}" srcOrd="2" destOrd="0" presId="urn:microsoft.com/office/officeart/2005/8/layout/vList2"/>
    <dgm:cxn modelId="{E238DF67-A321-4BF8-B9D7-075BD3489A18}" type="presParOf" srcId="{6D69F304-1FD8-4326-A7AB-973F355BFD6A}" destId="{75920441-3928-42A4-85E1-ABEA2DEB5FF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570B6E-2A71-402F-A5F2-C687B98553C1}" type="doc">
      <dgm:prSet loTypeId="urn:microsoft.com/office/officeart/2005/8/layout/hProcess9" loCatId="process" qsTypeId="urn:microsoft.com/office/officeart/2005/8/quickstyle/simple1" qsCatId="simple" csTypeId="urn:microsoft.com/office/officeart/2005/8/colors/colorful4" csCatId="colorful" phldr="1"/>
      <dgm:spPr/>
    </dgm:pt>
    <dgm:pt modelId="{D218854B-4A82-4804-A6C2-28D35EFA1BEC}">
      <dgm:prSet phldrT="[Text]" custT="1"/>
      <dgm:spPr/>
      <dgm:t>
        <a:bodyPr/>
        <a:lstStyle/>
        <a:p>
          <a:r>
            <a:rPr lang="en-CA" altLang="zh-CN" sz="1500" b="1" dirty="0" smtClean="0"/>
            <a:t>Extraction</a:t>
          </a:r>
          <a:r>
            <a:rPr lang="en-CA" altLang="zh-CN" sz="1500" dirty="0" smtClean="0"/>
            <a:t>: Separate bitumen from oil sands. (not required for in situ )</a:t>
          </a:r>
          <a:endParaRPr lang="zh-CN" altLang="en-US" sz="1500" dirty="0"/>
        </a:p>
      </dgm:t>
    </dgm:pt>
    <dgm:pt modelId="{D7F10D1F-FFF7-4933-B84D-05FBA6655D12}" type="parTrans" cxnId="{2A0C8444-6F34-426F-A361-6529585EA86E}">
      <dgm:prSet/>
      <dgm:spPr/>
      <dgm:t>
        <a:bodyPr/>
        <a:lstStyle/>
        <a:p>
          <a:endParaRPr lang="zh-CN" altLang="en-US"/>
        </a:p>
      </dgm:t>
    </dgm:pt>
    <dgm:pt modelId="{1EABC406-D9CA-430C-9891-DE6B5CFA23EC}" type="sibTrans" cxnId="{2A0C8444-6F34-426F-A361-6529585EA86E}">
      <dgm:prSet/>
      <dgm:spPr/>
      <dgm:t>
        <a:bodyPr/>
        <a:lstStyle/>
        <a:p>
          <a:endParaRPr lang="zh-CN" altLang="en-US"/>
        </a:p>
      </dgm:t>
    </dgm:pt>
    <dgm:pt modelId="{FAAB66AB-11D6-4E4E-A35F-127342872C4A}">
      <dgm:prSet custT="1"/>
      <dgm:spPr/>
      <dgm:t>
        <a:bodyPr/>
        <a:lstStyle/>
        <a:p>
          <a:r>
            <a:rPr lang="en-CA" altLang="zh-CN" sz="1500" dirty="0" smtClean="0"/>
            <a:t>Bitumen is heated and sent to drums where excess carbon (petroleum coke) is removed. </a:t>
          </a:r>
        </a:p>
      </dgm:t>
    </dgm:pt>
    <dgm:pt modelId="{2AFE4148-271D-4020-9030-49DC5FE332C8}" type="parTrans" cxnId="{CA2BBF01-83DA-4A66-8FB9-42BF1E9BDB74}">
      <dgm:prSet/>
      <dgm:spPr/>
      <dgm:t>
        <a:bodyPr/>
        <a:lstStyle/>
        <a:p>
          <a:endParaRPr lang="zh-CN" altLang="en-US"/>
        </a:p>
      </dgm:t>
    </dgm:pt>
    <dgm:pt modelId="{05BBA212-933A-4C01-8A8A-49FC6AD0B162}" type="sibTrans" cxnId="{CA2BBF01-83DA-4A66-8FB9-42BF1E9BDB74}">
      <dgm:prSet/>
      <dgm:spPr/>
      <dgm:t>
        <a:bodyPr/>
        <a:lstStyle/>
        <a:p>
          <a:endParaRPr lang="zh-CN" altLang="en-US"/>
        </a:p>
      </dgm:t>
    </dgm:pt>
    <dgm:pt modelId="{5363824C-538F-489B-9BF6-1D645D48FD83}">
      <dgm:prSet custT="1"/>
      <dgm:spPr/>
      <dgm:t>
        <a:bodyPr/>
        <a:lstStyle/>
        <a:p>
          <a:r>
            <a:rPr lang="en-CA" altLang="zh-CN" sz="1500" dirty="0" smtClean="0"/>
            <a:t>Superheated hydrocarbon vapours sent to fractionators where vapour condenses into naphtha, kerosene and gas oil. </a:t>
          </a:r>
        </a:p>
      </dgm:t>
    </dgm:pt>
    <dgm:pt modelId="{904196DC-8739-440E-AF51-E19E2AA3D7EB}" type="parTrans" cxnId="{203FEBCC-BC76-4341-B355-0A0B678AE8B7}">
      <dgm:prSet/>
      <dgm:spPr/>
      <dgm:t>
        <a:bodyPr/>
        <a:lstStyle/>
        <a:p>
          <a:endParaRPr lang="zh-CN" altLang="en-US"/>
        </a:p>
      </dgm:t>
    </dgm:pt>
    <dgm:pt modelId="{1BDE2D60-8AA6-400F-A4FD-E6F8FECBAD11}" type="sibTrans" cxnId="{203FEBCC-BC76-4341-B355-0A0B678AE8B7}">
      <dgm:prSet/>
      <dgm:spPr/>
      <dgm:t>
        <a:bodyPr/>
        <a:lstStyle/>
        <a:p>
          <a:endParaRPr lang="zh-CN" altLang="en-US"/>
        </a:p>
      </dgm:t>
    </dgm:pt>
    <dgm:pt modelId="{2FE1AAD5-56C3-4054-9DF1-4AA5E8C033A2}">
      <dgm:prSet custT="1"/>
      <dgm:spPr/>
      <dgm:t>
        <a:bodyPr/>
        <a:lstStyle/>
        <a:p>
          <a:r>
            <a:rPr lang="en-CA" altLang="zh-CN" sz="1500" dirty="0" smtClean="0"/>
            <a:t>End product is Synthetic Crude Oil </a:t>
          </a:r>
        </a:p>
      </dgm:t>
    </dgm:pt>
    <dgm:pt modelId="{22E934A5-5072-4041-8F43-CFA8E514199B}" type="parTrans" cxnId="{667D1BDE-8523-4E0F-871F-8D4897B9C7E8}">
      <dgm:prSet/>
      <dgm:spPr/>
      <dgm:t>
        <a:bodyPr/>
        <a:lstStyle/>
        <a:p>
          <a:endParaRPr lang="zh-CN" altLang="en-US"/>
        </a:p>
      </dgm:t>
    </dgm:pt>
    <dgm:pt modelId="{B4DF9F0C-C3F1-4825-A611-CD0296B0AE60}" type="sibTrans" cxnId="{667D1BDE-8523-4E0F-871F-8D4897B9C7E8}">
      <dgm:prSet/>
      <dgm:spPr/>
      <dgm:t>
        <a:bodyPr/>
        <a:lstStyle/>
        <a:p>
          <a:endParaRPr lang="zh-CN" altLang="en-US"/>
        </a:p>
      </dgm:t>
    </dgm:pt>
    <dgm:pt modelId="{4546AC59-2869-45A5-8F17-64FD072093DB}">
      <dgm:prSet custT="1"/>
      <dgm:spPr/>
      <dgm:t>
        <a:bodyPr/>
        <a:lstStyle/>
        <a:p>
          <a:r>
            <a:rPr lang="en-CA" altLang="zh-CN" sz="1500" dirty="0" smtClean="0"/>
            <a:t> Shipped via underground pipelines to </a:t>
          </a:r>
          <a:r>
            <a:rPr lang="en-CA" altLang="zh-CN" sz="1500" b="1" dirty="0" smtClean="0"/>
            <a:t>refinery</a:t>
          </a:r>
          <a:r>
            <a:rPr lang="en-CA" altLang="zh-CN" sz="1500" dirty="0" smtClean="0"/>
            <a:t> and refined into jet fuels, gasoline and other petroleum products.</a:t>
          </a:r>
        </a:p>
      </dgm:t>
    </dgm:pt>
    <dgm:pt modelId="{7B4427E0-DE73-4F5A-960A-8F4FB8732E4F}" type="parTrans" cxnId="{C56B55D5-9FB0-40B4-A3C6-9727396BF240}">
      <dgm:prSet/>
      <dgm:spPr/>
      <dgm:t>
        <a:bodyPr/>
        <a:lstStyle/>
        <a:p>
          <a:endParaRPr lang="zh-CN" altLang="en-US"/>
        </a:p>
      </dgm:t>
    </dgm:pt>
    <dgm:pt modelId="{456ED16D-F85B-4CE7-BB20-A5C30508DD74}" type="sibTrans" cxnId="{C56B55D5-9FB0-40B4-A3C6-9727396BF240}">
      <dgm:prSet/>
      <dgm:spPr/>
      <dgm:t>
        <a:bodyPr/>
        <a:lstStyle/>
        <a:p>
          <a:endParaRPr lang="zh-CN" altLang="en-US"/>
        </a:p>
      </dgm:t>
    </dgm:pt>
    <dgm:pt modelId="{019D1D5E-E2C5-4D2D-97C2-04F5DC13EF52}" type="pres">
      <dgm:prSet presAssocID="{BD570B6E-2A71-402F-A5F2-C687B98553C1}" presName="CompostProcess" presStyleCnt="0">
        <dgm:presLayoutVars>
          <dgm:dir/>
          <dgm:resizeHandles val="exact"/>
        </dgm:presLayoutVars>
      </dgm:prSet>
      <dgm:spPr/>
    </dgm:pt>
    <dgm:pt modelId="{6AD4FE73-7AA9-4F56-9868-021C4A0D7F17}" type="pres">
      <dgm:prSet presAssocID="{BD570B6E-2A71-402F-A5F2-C687B98553C1}" presName="arrow" presStyleLbl="bgShp" presStyleIdx="0" presStyleCnt="1"/>
      <dgm:spPr/>
    </dgm:pt>
    <dgm:pt modelId="{8018F3A4-E92B-4DF6-9C8E-F3423DF228AC}" type="pres">
      <dgm:prSet presAssocID="{BD570B6E-2A71-402F-A5F2-C687B98553C1}" presName="linearProcess" presStyleCnt="0"/>
      <dgm:spPr/>
    </dgm:pt>
    <dgm:pt modelId="{631CA1B9-65E1-4F1C-B40C-2BD1E5E87AD4}" type="pres">
      <dgm:prSet presAssocID="{D218854B-4A82-4804-A6C2-28D35EFA1BEC}" presName="textNode" presStyleLbl="node1" presStyleIdx="0" presStyleCnt="5">
        <dgm:presLayoutVars>
          <dgm:bulletEnabled val="1"/>
        </dgm:presLayoutVars>
      </dgm:prSet>
      <dgm:spPr/>
      <dgm:t>
        <a:bodyPr/>
        <a:lstStyle/>
        <a:p>
          <a:endParaRPr lang="zh-CN" altLang="en-US"/>
        </a:p>
      </dgm:t>
    </dgm:pt>
    <dgm:pt modelId="{1F9241F8-07CF-4FE5-B39F-B1CF473138CA}" type="pres">
      <dgm:prSet presAssocID="{1EABC406-D9CA-430C-9891-DE6B5CFA23EC}" presName="sibTrans" presStyleCnt="0"/>
      <dgm:spPr/>
    </dgm:pt>
    <dgm:pt modelId="{1DABC566-5092-41D4-BBDC-A7F52C258D7C}" type="pres">
      <dgm:prSet presAssocID="{FAAB66AB-11D6-4E4E-A35F-127342872C4A}" presName="textNode" presStyleLbl="node1" presStyleIdx="1" presStyleCnt="5">
        <dgm:presLayoutVars>
          <dgm:bulletEnabled val="1"/>
        </dgm:presLayoutVars>
      </dgm:prSet>
      <dgm:spPr/>
      <dgm:t>
        <a:bodyPr/>
        <a:lstStyle/>
        <a:p>
          <a:endParaRPr lang="zh-CN" altLang="en-US"/>
        </a:p>
      </dgm:t>
    </dgm:pt>
    <dgm:pt modelId="{C0C43EA1-74F6-408C-B832-EBE565F8F833}" type="pres">
      <dgm:prSet presAssocID="{05BBA212-933A-4C01-8A8A-49FC6AD0B162}" presName="sibTrans" presStyleCnt="0"/>
      <dgm:spPr/>
    </dgm:pt>
    <dgm:pt modelId="{E5B55595-C90B-470E-B610-6036BB517B61}" type="pres">
      <dgm:prSet presAssocID="{5363824C-538F-489B-9BF6-1D645D48FD83}" presName="textNode" presStyleLbl="node1" presStyleIdx="2" presStyleCnt="5">
        <dgm:presLayoutVars>
          <dgm:bulletEnabled val="1"/>
        </dgm:presLayoutVars>
      </dgm:prSet>
      <dgm:spPr/>
      <dgm:t>
        <a:bodyPr/>
        <a:lstStyle/>
        <a:p>
          <a:endParaRPr lang="zh-CN" altLang="en-US"/>
        </a:p>
      </dgm:t>
    </dgm:pt>
    <dgm:pt modelId="{AFA3C596-89F0-4C57-A8ED-0181A0DE2D96}" type="pres">
      <dgm:prSet presAssocID="{1BDE2D60-8AA6-400F-A4FD-E6F8FECBAD11}" presName="sibTrans" presStyleCnt="0"/>
      <dgm:spPr/>
    </dgm:pt>
    <dgm:pt modelId="{1F06C1AA-12FC-4138-BEDE-906D0236EEF5}" type="pres">
      <dgm:prSet presAssocID="{2FE1AAD5-56C3-4054-9DF1-4AA5E8C033A2}" presName="textNode" presStyleLbl="node1" presStyleIdx="3" presStyleCnt="5">
        <dgm:presLayoutVars>
          <dgm:bulletEnabled val="1"/>
        </dgm:presLayoutVars>
      </dgm:prSet>
      <dgm:spPr/>
      <dgm:t>
        <a:bodyPr/>
        <a:lstStyle/>
        <a:p>
          <a:endParaRPr lang="zh-CN" altLang="en-US"/>
        </a:p>
      </dgm:t>
    </dgm:pt>
    <dgm:pt modelId="{8DE7A9D4-791B-4916-A1FA-13391CE71025}" type="pres">
      <dgm:prSet presAssocID="{B4DF9F0C-C3F1-4825-A611-CD0296B0AE60}" presName="sibTrans" presStyleCnt="0"/>
      <dgm:spPr/>
    </dgm:pt>
    <dgm:pt modelId="{DB0CD5E0-10EB-4088-8633-45A3BABB65D2}" type="pres">
      <dgm:prSet presAssocID="{4546AC59-2869-45A5-8F17-64FD072093DB}" presName="textNode" presStyleLbl="node1" presStyleIdx="4" presStyleCnt="5">
        <dgm:presLayoutVars>
          <dgm:bulletEnabled val="1"/>
        </dgm:presLayoutVars>
      </dgm:prSet>
      <dgm:spPr/>
      <dgm:t>
        <a:bodyPr/>
        <a:lstStyle/>
        <a:p>
          <a:endParaRPr lang="zh-CN" altLang="en-US"/>
        </a:p>
      </dgm:t>
    </dgm:pt>
  </dgm:ptLst>
  <dgm:cxnLst>
    <dgm:cxn modelId="{1B326B90-D66D-4F04-A9E5-3F77FBF6193D}" type="presOf" srcId="{2FE1AAD5-56C3-4054-9DF1-4AA5E8C033A2}" destId="{1F06C1AA-12FC-4138-BEDE-906D0236EEF5}" srcOrd="0" destOrd="0" presId="urn:microsoft.com/office/officeart/2005/8/layout/hProcess9"/>
    <dgm:cxn modelId="{2CAFE343-9C94-42BB-BD5D-7F1AAC4DD4DF}" type="presOf" srcId="{5363824C-538F-489B-9BF6-1D645D48FD83}" destId="{E5B55595-C90B-470E-B610-6036BB517B61}" srcOrd="0" destOrd="0" presId="urn:microsoft.com/office/officeart/2005/8/layout/hProcess9"/>
    <dgm:cxn modelId="{AB594EBA-523B-473C-82EF-ACAD87D5D885}" type="presOf" srcId="{BD570B6E-2A71-402F-A5F2-C687B98553C1}" destId="{019D1D5E-E2C5-4D2D-97C2-04F5DC13EF52}" srcOrd="0" destOrd="0" presId="urn:microsoft.com/office/officeart/2005/8/layout/hProcess9"/>
    <dgm:cxn modelId="{C56B55D5-9FB0-40B4-A3C6-9727396BF240}" srcId="{BD570B6E-2A71-402F-A5F2-C687B98553C1}" destId="{4546AC59-2869-45A5-8F17-64FD072093DB}" srcOrd="4" destOrd="0" parTransId="{7B4427E0-DE73-4F5A-960A-8F4FB8732E4F}" sibTransId="{456ED16D-F85B-4CE7-BB20-A5C30508DD74}"/>
    <dgm:cxn modelId="{A6F438DD-90FA-4131-8430-EDE9F2B255E8}" type="presOf" srcId="{FAAB66AB-11D6-4E4E-A35F-127342872C4A}" destId="{1DABC566-5092-41D4-BBDC-A7F52C258D7C}" srcOrd="0" destOrd="0" presId="urn:microsoft.com/office/officeart/2005/8/layout/hProcess9"/>
    <dgm:cxn modelId="{8DBB0414-3477-46F8-95EF-6E995677F2E7}" type="presOf" srcId="{D218854B-4A82-4804-A6C2-28D35EFA1BEC}" destId="{631CA1B9-65E1-4F1C-B40C-2BD1E5E87AD4}" srcOrd="0" destOrd="0" presId="urn:microsoft.com/office/officeart/2005/8/layout/hProcess9"/>
    <dgm:cxn modelId="{667D1BDE-8523-4E0F-871F-8D4897B9C7E8}" srcId="{BD570B6E-2A71-402F-A5F2-C687B98553C1}" destId="{2FE1AAD5-56C3-4054-9DF1-4AA5E8C033A2}" srcOrd="3" destOrd="0" parTransId="{22E934A5-5072-4041-8F43-CFA8E514199B}" sibTransId="{B4DF9F0C-C3F1-4825-A611-CD0296B0AE60}"/>
    <dgm:cxn modelId="{CA2BBF01-83DA-4A66-8FB9-42BF1E9BDB74}" srcId="{BD570B6E-2A71-402F-A5F2-C687B98553C1}" destId="{FAAB66AB-11D6-4E4E-A35F-127342872C4A}" srcOrd="1" destOrd="0" parTransId="{2AFE4148-271D-4020-9030-49DC5FE332C8}" sibTransId="{05BBA212-933A-4C01-8A8A-49FC6AD0B162}"/>
    <dgm:cxn modelId="{203FEBCC-BC76-4341-B355-0A0B678AE8B7}" srcId="{BD570B6E-2A71-402F-A5F2-C687B98553C1}" destId="{5363824C-538F-489B-9BF6-1D645D48FD83}" srcOrd="2" destOrd="0" parTransId="{904196DC-8739-440E-AF51-E19E2AA3D7EB}" sibTransId="{1BDE2D60-8AA6-400F-A4FD-E6F8FECBAD11}"/>
    <dgm:cxn modelId="{F8DCCCFE-EE54-43C0-85E4-D336B23A8AC3}" type="presOf" srcId="{4546AC59-2869-45A5-8F17-64FD072093DB}" destId="{DB0CD5E0-10EB-4088-8633-45A3BABB65D2}" srcOrd="0" destOrd="0" presId="urn:microsoft.com/office/officeart/2005/8/layout/hProcess9"/>
    <dgm:cxn modelId="{2A0C8444-6F34-426F-A361-6529585EA86E}" srcId="{BD570B6E-2A71-402F-A5F2-C687B98553C1}" destId="{D218854B-4A82-4804-A6C2-28D35EFA1BEC}" srcOrd="0" destOrd="0" parTransId="{D7F10D1F-FFF7-4933-B84D-05FBA6655D12}" sibTransId="{1EABC406-D9CA-430C-9891-DE6B5CFA23EC}"/>
    <dgm:cxn modelId="{7D8720CE-32DA-4479-A60E-154FF98605A9}" type="presParOf" srcId="{019D1D5E-E2C5-4D2D-97C2-04F5DC13EF52}" destId="{6AD4FE73-7AA9-4F56-9868-021C4A0D7F17}" srcOrd="0" destOrd="0" presId="urn:microsoft.com/office/officeart/2005/8/layout/hProcess9"/>
    <dgm:cxn modelId="{CED8844B-82A0-4E31-9F61-A6A792626FD1}" type="presParOf" srcId="{019D1D5E-E2C5-4D2D-97C2-04F5DC13EF52}" destId="{8018F3A4-E92B-4DF6-9C8E-F3423DF228AC}" srcOrd="1" destOrd="0" presId="urn:microsoft.com/office/officeart/2005/8/layout/hProcess9"/>
    <dgm:cxn modelId="{1B1A4FC9-B5B8-4F6E-AEF1-06B549097C70}" type="presParOf" srcId="{8018F3A4-E92B-4DF6-9C8E-F3423DF228AC}" destId="{631CA1B9-65E1-4F1C-B40C-2BD1E5E87AD4}" srcOrd="0" destOrd="0" presId="urn:microsoft.com/office/officeart/2005/8/layout/hProcess9"/>
    <dgm:cxn modelId="{FB433288-DC65-4A18-A60A-D12ED59F3BFB}" type="presParOf" srcId="{8018F3A4-E92B-4DF6-9C8E-F3423DF228AC}" destId="{1F9241F8-07CF-4FE5-B39F-B1CF473138CA}" srcOrd="1" destOrd="0" presId="urn:microsoft.com/office/officeart/2005/8/layout/hProcess9"/>
    <dgm:cxn modelId="{52A6EC6E-ACEB-4E46-82DE-7874B59D4DD0}" type="presParOf" srcId="{8018F3A4-E92B-4DF6-9C8E-F3423DF228AC}" destId="{1DABC566-5092-41D4-BBDC-A7F52C258D7C}" srcOrd="2" destOrd="0" presId="urn:microsoft.com/office/officeart/2005/8/layout/hProcess9"/>
    <dgm:cxn modelId="{34CBF909-7FD5-4A08-BB62-D9F7046F785E}" type="presParOf" srcId="{8018F3A4-E92B-4DF6-9C8E-F3423DF228AC}" destId="{C0C43EA1-74F6-408C-B832-EBE565F8F833}" srcOrd="3" destOrd="0" presId="urn:microsoft.com/office/officeart/2005/8/layout/hProcess9"/>
    <dgm:cxn modelId="{8896B670-F524-486E-8BF7-AEF7747D83D9}" type="presParOf" srcId="{8018F3A4-E92B-4DF6-9C8E-F3423DF228AC}" destId="{E5B55595-C90B-470E-B610-6036BB517B61}" srcOrd="4" destOrd="0" presId="urn:microsoft.com/office/officeart/2005/8/layout/hProcess9"/>
    <dgm:cxn modelId="{C876FE50-62EA-47BE-A4F3-F94870A127C5}" type="presParOf" srcId="{8018F3A4-E92B-4DF6-9C8E-F3423DF228AC}" destId="{AFA3C596-89F0-4C57-A8ED-0181A0DE2D96}" srcOrd="5" destOrd="0" presId="urn:microsoft.com/office/officeart/2005/8/layout/hProcess9"/>
    <dgm:cxn modelId="{E4BBB47C-3F3A-42AB-B54E-C5811D964EC4}" type="presParOf" srcId="{8018F3A4-E92B-4DF6-9C8E-F3423DF228AC}" destId="{1F06C1AA-12FC-4138-BEDE-906D0236EEF5}" srcOrd="6" destOrd="0" presId="urn:microsoft.com/office/officeart/2005/8/layout/hProcess9"/>
    <dgm:cxn modelId="{9DF69A3F-8D63-4004-86AB-6D400F95D125}" type="presParOf" srcId="{8018F3A4-E92B-4DF6-9C8E-F3423DF228AC}" destId="{8DE7A9D4-791B-4916-A1FA-13391CE71025}" srcOrd="7" destOrd="0" presId="urn:microsoft.com/office/officeart/2005/8/layout/hProcess9"/>
    <dgm:cxn modelId="{6C9AAD40-2E57-4D14-86D7-50C25D78C14C}" type="presParOf" srcId="{8018F3A4-E92B-4DF6-9C8E-F3423DF228AC}" destId="{DB0CD5E0-10EB-4088-8633-45A3BABB65D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933D34-A5FF-EA4F-A7FC-A257B46BB913}"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FA32001C-A127-DB4A-9A90-BF9B1947B096}">
      <dgm:prSet phldrT="[Text]" custT="1"/>
      <dgm:spPr/>
      <dgm:t>
        <a:bodyPr/>
        <a:lstStyle/>
        <a:p>
          <a:r>
            <a:rPr lang="en-US" sz="2800" b="1" dirty="0" smtClean="0"/>
            <a:t>Improved financial strength</a:t>
          </a:r>
          <a:endParaRPr lang="en-US" sz="2800" b="1" dirty="0"/>
        </a:p>
      </dgm:t>
    </dgm:pt>
    <dgm:pt modelId="{043CB0FA-2DA0-374B-90BA-C32E28A80A05}" type="parTrans" cxnId="{A79A88CE-7C1B-3740-B4DD-4F391DC47BE1}">
      <dgm:prSet/>
      <dgm:spPr/>
      <dgm:t>
        <a:bodyPr/>
        <a:lstStyle/>
        <a:p>
          <a:endParaRPr lang="en-US"/>
        </a:p>
      </dgm:t>
    </dgm:pt>
    <dgm:pt modelId="{C1864DC3-6B92-E246-8B39-CA404911E537}" type="sibTrans" cxnId="{A79A88CE-7C1B-3740-B4DD-4F391DC47BE1}">
      <dgm:prSet/>
      <dgm:spPr/>
      <dgm:t>
        <a:bodyPr/>
        <a:lstStyle/>
        <a:p>
          <a:endParaRPr lang="en-US"/>
        </a:p>
      </dgm:t>
    </dgm:pt>
    <dgm:pt modelId="{831EE146-96BB-C34A-BCA4-4B6DBC592699}">
      <dgm:prSet phldrT="[Text]"/>
      <dgm:spPr/>
      <dgm:t>
        <a:bodyPr/>
        <a:lstStyle/>
        <a:p>
          <a:r>
            <a:rPr lang="en-US" b="0" dirty="0" smtClean="0"/>
            <a:t>Increased asset base by $35.8 billion, including goodwill </a:t>
          </a:r>
          <a:endParaRPr lang="en-US" dirty="0"/>
        </a:p>
      </dgm:t>
    </dgm:pt>
    <dgm:pt modelId="{DF71A7F6-EA16-B245-A266-8D4911365B8A}" type="parTrans" cxnId="{EC9B3B81-C647-E045-B4B2-1356623CADA3}">
      <dgm:prSet/>
      <dgm:spPr/>
      <dgm:t>
        <a:bodyPr/>
        <a:lstStyle/>
        <a:p>
          <a:endParaRPr lang="en-US"/>
        </a:p>
      </dgm:t>
    </dgm:pt>
    <dgm:pt modelId="{88EC6180-2A0D-B44B-9B8D-E8EA6B6AE31A}" type="sibTrans" cxnId="{EC9B3B81-C647-E045-B4B2-1356623CADA3}">
      <dgm:prSet/>
      <dgm:spPr/>
      <dgm:t>
        <a:bodyPr/>
        <a:lstStyle/>
        <a:p>
          <a:endParaRPr lang="en-US"/>
        </a:p>
      </dgm:t>
    </dgm:pt>
    <dgm:pt modelId="{7C5CFC3C-A3AC-0D48-92D3-B4D60E480D21}">
      <dgm:prSet phldrT="[Text]"/>
      <dgm:spPr/>
      <dgm:t>
        <a:bodyPr/>
        <a:lstStyle/>
        <a:p>
          <a:r>
            <a:rPr lang="en-US" dirty="0" smtClean="0"/>
            <a:t>Stronger cash position </a:t>
          </a:r>
          <a:r>
            <a:rPr lang="en-US" b="0" dirty="0" smtClean="0"/>
            <a:t>primarily due to increased production volumes, higher refining and marketing sales, and higher realized prices </a:t>
          </a:r>
          <a:endParaRPr lang="en-US" dirty="0"/>
        </a:p>
      </dgm:t>
    </dgm:pt>
    <dgm:pt modelId="{2EB36C76-AC81-134B-8B62-9B1294E35161}" type="parTrans" cxnId="{31DECAD3-35C0-A54D-9EB3-BDEFC227E1BC}">
      <dgm:prSet/>
      <dgm:spPr/>
      <dgm:t>
        <a:bodyPr/>
        <a:lstStyle/>
        <a:p>
          <a:endParaRPr lang="en-US"/>
        </a:p>
      </dgm:t>
    </dgm:pt>
    <dgm:pt modelId="{242119FE-7B09-0646-B0CD-73B0EEC3CBF4}" type="sibTrans" cxnId="{31DECAD3-35C0-A54D-9EB3-BDEFC227E1BC}">
      <dgm:prSet/>
      <dgm:spPr/>
      <dgm:t>
        <a:bodyPr/>
        <a:lstStyle/>
        <a:p>
          <a:endParaRPr lang="en-US"/>
        </a:p>
      </dgm:t>
    </dgm:pt>
    <dgm:pt modelId="{604AAA96-2908-FD45-879F-342897D24577}">
      <dgm:prSet phldrT="[Text]" custT="1"/>
      <dgm:spPr/>
      <dgm:t>
        <a:bodyPr/>
        <a:lstStyle/>
        <a:p>
          <a:r>
            <a:rPr lang="en-US" sz="2800" dirty="0" smtClean="0"/>
            <a:t>Reduced costs</a:t>
          </a:r>
          <a:endParaRPr lang="en-US" sz="2800" dirty="0"/>
        </a:p>
      </dgm:t>
    </dgm:pt>
    <dgm:pt modelId="{68574913-4A50-C44D-8634-E1DA4F64AC2C}" type="parTrans" cxnId="{9A811E70-B169-B649-9925-962FCF40E9AD}">
      <dgm:prSet/>
      <dgm:spPr/>
      <dgm:t>
        <a:bodyPr/>
        <a:lstStyle/>
        <a:p>
          <a:endParaRPr lang="en-US"/>
        </a:p>
      </dgm:t>
    </dgm:pt>
    <dgm:pt modelId="{18FD5FEB-3D15-B342-A2ED-563027949E87}" type="sibTrans" cxnId="{9A811E70-B169-B649-9925-962FCF40E9AD}">
      <dgm:prSet/>
      <dgm:spPr/>
      <dgm:t>
        <a:bodyPr/>
        <a:lstStyle/>
        <a:p>
          <a:endParaRPr lang="en-US"/>
        </a:p>
      </dgm:t>
    </dgm:pt>
    <dgm:pt modelId="{5999CA46-5E5F-E140-998F-4A72E8861E34}">
      <dgm:prSet phldrT="[Text]"/>
      <dgm:spPr/>
      <dgm:t>
        <a:bodyPr/>
        <a:lstStyle/>
        <a:p>
          <a:r>
            <a:rPr lang="en-US" dirty="0" smtClean="0"/>
            <a:t>Job reductions and smaller gas station networks</a:t>
          </a:r>
          <a:endParaRPr lang="en-US" dirty="0"/>
        </a:p>
      </dgm:t>
    </dgm:pt>
    <dgm:pt modelId="{B23EDA6E-97E6-844B-81FA-7E87C51FC0E5}" type="parTrans" cxnId="{8C279C69-482D-8D48-8735-B59B12EE0ED4}">
      <dgm:prSet/>
      <dgm:spPr/>
      <dgm:t>
        <a:bodyPr/>
        <a:lstStyle/>
        <a:p>
          <a:endParaRPr lang="en-US"/>
        </a:p>
      </dgm:t>
    </dgm:pt>
    <dgm:pt modelId="{EBC50CEC-4885-A74E-8DE1-CE3B9C49C46D}" type="sibTrans" cxnId="{8C279C69-482D-8D48-8735-B59B12EE0ED4}">
      <dgm:prSet/>
      <dgm:spPr/>
      <dgm:t>
        <a:bodyPr/>
        <a:lstStyle/>
        <a:p>
          <a:endParaRPr lang="en-US"/>
        </a:p>
      </dgm:t>
    </dgm:pt>
    <dgm:pt modelId="{A4927642-9F3A-C849-9F72-EACC4D2F2C00}">
      <dgm:prSet phldrT="[Text]"/>
      <dgm:spPr/>
      <dgm:t>
        <a:bodyPr/>
        <a:lstStyle/>
        <a:p>
          <a:r>
            <a:rPr lang="en-US" dirty="0" smtClean="0"/>
            <a:t>Reduced capital spending</a:t>
          </a:r>
          <a:endParaRPr lang="en-US" dirty="0"/>
        </a:p>
      </dgm:t>
    </dgm:pt>
    <dgm:pt modelId="{C39D7551-6C81-8447-98F2-EDCE1F34255D}" type="parTrans" cxnId="{D34FEEAD-AFD2-404B-8344-37540606B6C4}">
      <dgm:prSet/>
      <dgm:spPr/>
      <dgm:t>
        <a:bodyPr/>
        <a:lstStyle/>
        <a:p>
          <a:endParaRPr lang="en-US"/>
        </a:p>
      </dgm:t>
    </dgm:pt>
    <dgm:pt modelId="{3DBFAF15-8F91-8B43-A8F3-F048C2513017}" type="sibTrans" cxnId="{D34FEEAD-AFD2-404B-8344-37540606B6C4}">
      <dgm:prSet/>
      <dgm:spPr/>
      <dgm:t>
        <a:bodyPr/>
        <a:lstStyle/>
        <a:p>
          <a:endParaRPr lang="en-US"/>
        </a:p>
      </dgm:t>
    </dgm:pt>
    <dgm:pt modelId="{73C344D2-98F7-424A-BF47-C61083ED85CC}">
      <dgm:prSet phldrT="[Text]" custT="1"/>
      <dgm:spPr/>
      <dgm:t>
        <a:bodyPr/>
        <a:lstStyle/>
        <a:p>
          <a:r>
            <a:rPr lang="en-US" sz="2800" dirty="0" smtClean="0"/>
            <a:t>Shared resources</a:t>
          </a:r>
          <a:endParaRPr lang="en-US" sz="2800" dirty="0"/>
        </a:p>
      </dgm:t>
    </dgm:pt>
    <dgm:pt modelId="{8E0C8123-1757-7345-95F1-BCE0089765ED}" type="parTrans" cxnId="{56B56859-CA3A-394F-8F54-0D483E469BDE}">
      <dgm:prSet/>
      <dgm:spPr/>
      <dgm:t>
        <a:bodyPr/>
        <a:lstStyle/>
        <a:p>
          <a:endParaRPr lang="en-US"/>
        </a:p>
      </dgm:t>
    </dgm:pt>
    <dgm:pt modelId="{F431443B-3B47-7E4A-8A67-53E3468DFDF3}" type="sibTrans" cxnId="{56B56859-CA3A-394F-8F54-0D483E469BDE}">
      <dgm:prSet/>
      <dgm:spPr/>
      <dgm:t>
        <a:bodyPr/>
        <a:lstStyle/>
        <a:p>
          <a:endParaRPr lang="en-US"/>
        </a:p>
      </dgm:t>
    </dgm:pt>
    <dgm:pt modelId="{DC30C078-8B52-BF47-A764-DEF866F49743}">
      <dgm:prSet phldrT="[Text]"/>
      <dgm:spPr/>
      <dgm:t>
        <a:bodyPr/>
        <a:lstStyle/>
        <a:p>
          <a:r>
            <a:rPr lang="en-US" dirty="0" smtClean="0"/>
            <a:t>Petro-Canada: oil sands production and reserves</a:t>
          </a:r>
          <a:endParaRPr lang="en-US" dirty="0"/>
        </a:p>
      </dgm:t>
    </dgm:pt>
    <dgm:pt modelId="{945CC614-1909-F744-86E6-C1F5052A3602}" type="parTrans" cxnId="{7AF2F2B6-0453-EC4B-AFED-C01355DAED17}">
      <dgm:prSet/>
      <dgm:spPr/>
      <dgm:t>
        <a:bodyPr/>
        <a:lstStyle/>
        <a:p>
          <a:endParaRPr lang="en-US"/>
        </a:p>
      </dgm:t>
    </dgm:pt>
    <dgm:pt modelId="{74F35EED-8460-0546-B618-8E41574D23FA}" type="sibTrans" cxnId="{7AF2F2B6-0453-EC4B-AFED-C01355DAED17}">
      <dgm:prSet/>
      <dgm:spPr/>
      <dgm:t>
        <a:bodyPr/>
        <a:lstStyle/>
        <a:p>
          <a:endParaRPr lang="en-US"/>
        </a:p>
      </dgm:t>
    </dgm:pt>
    <dgm:pt modelId="{2B18DBD2-C4F9-EE4C-AC0C-D594E7275520}">
      <dgm:prSet phldrT="[Text]"/>
      <dgm:spPr/>
      <dgm:t>
        <a:bodyPr/>
        <a:lstStyle/>
        <a:p>
          <a:r>
            <a:rPr lang="en-US" dirty="0" smtClean="0"/>
            <a:t>Save $812 million in capital efficiencies per year</a:t>
          </a:r>
          <a:endParaRPr lang="en-US" dirty="0"/>
        </a:p>
      </dgm:t>
    </dgm:pt>
    <dgm:pt modelId="{CCFA3980-29A7-0641-8D71-F440176FB9F8}" type="parTrans" cxnId="{B6C163C3-069D-284F-9949-B7CF0B322CE3}">
      <dgm:prSet/>
      <dgm:spPr/>
      <dgm:t>
        <a:bodyPr/>
        <a:lstStyle/>
        <a:p>
          <a:endParaRPr lang="en-US"/>
        </a:p>
      </dgm:t>
    </dgm:pt>
    <dgm:pt modelId="{701D2CC4-46BA-7B49-85E9-7EC3FE53B6F1}" type="sibTrans" cxnId="{B6C163C3-069D-284F-9949-B7CF0B322CE3}">
      <dgm:prSet/>
      <dgm:spPr/>
      <dgm:t>
        <a:bodyPr/>
        <a:lstStyle/>
        <a:p>
          <a:endParaRPr lang="en-US"/>
        </a:p>
      </dgm:t>
    </dgm:pt>
    <dgm:pt modelId="{41C83E2C-BAA6-CF42-9B60-4AB9A228F39E}" type="pres">
      <dgm:prSet presAssocID="{A5933D34-A5FF-EA4F-A7FC-A257B46BB913}" presName="Name0" presStyleCnt="0">
        <dgm:presLayoutVars>
          <dgm:dir/>
          <dgm:animLvl val="lvl"/>
          <dgm:resizeHandles val="exact"/>
        </dgm:presLayoutVars>
      </dgm:prSet>
      <dgm:spPr/>
      <dgm:t>
        <a:bodyPr/>
        <a:lstStyle/>
        <a:p>
          <a:endParaRPr lang="en-US"/>
        </a:p>
      </dgm:t>
    </dgm:pt>
    <dgm:pt modelId="{55E19B2C-EBDD-B344-944B-A9C638DB4A56}" type="pres">
      <dgm:prSet presAssocID="{FA32001C-A127-DB4A-9A90-BF9B1947B096}" presName="linNode" presStyleCnt="0"/>
      <dgm:spPr/>
    </dgm:pt>
    <dgm:pt modelId="{5F42BE71-7C7D-F947-AE40-5393E517B4F4}" type="pres">
      <dgm:prSet presAssocID="{FA32001C-A127-DB4A-9A90-BF9B1947B096}" presName="parentText" presStyleLbl="node1" presStyleIdx="0" presStyleCnt="3" custLinFactNeighborX="-2254" custLinFactNeighborY="-4908">
        <dgm:presLayoutVars>
          <dgm:chMax val="1"/>
          <dgm:bulletEnabled val="1"/>
        </dgm:presLayoutVars>
      </dgm:prSet>
      <dgm:spPr/>
      <dgm:t>
        <a:bodyPr/>
        <a:lstStyle/>
        <a:p>
          <a:endParaRPr lang="en-US"/>
        </a:p>
      </dgm:t>
    </dgm:pt>
    <dgm:pt modelId="{E09C6355-141C-8640-9C48-24A5710B9869}" type="pres">
      <dgm:prSet presAssocID="{FA32001C-A127-DB4A-9A90-BF9B1947B096}" presName="descendantText" presStyleLbl="alignAccFollowNode1" presStyleIdx="0" presStyleCnt="3">
        <dgm:presLayoutVars>
          <dgm:bulletEnabled val="1"/>
        </dgm:presLayoutVars>
      </dgm:prSet>
      <dgm:spPr/>
      <dgm:t>
        <a:bodyPr/>
        <a:lstStyle/>
        <a:p>
          <a:endParaRPr lang="en-US"/>
        </a:p>
      </dgm:t>
    </dgm:pt>
    <dgm:pt modelId="{2D59A26B-3EAC-8340-A7CD-20E789895134}" type="pres">
      <dgm:prSet presAssocID="{C1864DC3-6B92-E246-8B39-CA404911E537}" presName="sp" presStyleCnt="0"/>
      <dgm:spPr/>
    </dgm:pt>
    <dgm:pt modelId="{D502A507-44B9-8A4C-8604-DBB6D953CC14}" type="pres">
      <dgm:prSet presAssocID="{604AAA96-2908-FD45-879F-342897D24577}" presName="linNode" presStyleCnt="0"/>
      <dgm:spPr/>
    </dgm:pt>
    <dgm:pt modelId="{9D8D906D-4260-4A4F-859E-751E9945C208}" type="pres">
      <dgm:prSet presAssocID="{604AAA96-2908-FD45-879F-342897D24577}" presName="parentText" presStyleLbl="node1" presStyleIdx="1" presStyleCnt="3">
        <dgm:presLayoutVars>
          <dgm:chMax val="1"/>
          <dgm:bulletEnabled val="1"/>
        </dgm:presLayoutVars>
      </dgm:prSet>
      <dgm:spPr/>
      <dgm:t>
        <a:bodyPr/>
        <a:lstStyle/>
        <a:p>
          <a:endParaRPr lang="en-US"/>
        </a:p>
      </dgm:t>
    </dgm:pt>
    <dgm:pt modelId="{2B21EACD-2E6F-B247-AD71-634DB5639628}" type="pres">
      <dgm:prSet presAssocID="{604AAA96-2908-FD45-879F-342897D24577}" presName="descendantText" presStyleLbl="alignAccFollowNode1" presStyleIdx="1" presStyleCnt="3">
        <dgm:presLayoutVars>
          <dgm:bulletEnabled val="1"/>
        </dgm:presLayoutVars>
      </dgm:prSet>
      <dgm:spPr/>
      <dgm:t>
        <a:bodyPr/>
        <a:lstStyle/>
        <a:p>
          <a:endParaRPr lang="en-US"/>
        </a:p>
      </dgm:t>
    </dgm:pt>
    <dgm:pt modelId="{85105537-2ED9-6C4A-9FA5-12D1BEF815B7}" type="pres">
      <dgm:prSet presAssocID="{18FD5FEB-3D15-B342-A2ED-563027949E87}" presName="sp" presStyleCnt="0"/>
      <dgm:spPr/>
    </dgm:pt>
    <dgm:pt modelId="{354E79D2-9FFA-BA4D-9B83-DAE0ACC20C56}" type="pres">
      <dgm:prSet presAssocID="{73C344D2-98F7-424A-BF47-C61083ED85CC}" presName="linNode" presStyleCnt="0"/>
      <dgm:spPr/>
    </dgm:pt>
    <dgm:pt modelId="{CBE5427D-FD80-5B43-A4D7-901C72498B93}" type="pres">
      <dgm:prSet presAssocID="{73C344D2-98F7-424A-BF47-C61083ED85CC}" presName="parentText" presStyleLbl="node1" presStyleIdx="2" presStyleCnt="3">
        <dgm:presLayoutVars>
          <dgm:chMax val="1"/>
          <dgm:bulletEnabled val="1"/>
        </dgm:presLayoutVars>
      </dgm:prSet>
      <dgm:spPr/>
      <dgm:t>
        <a:bodyPr/>
        <a:lstStyle/>
        <a:p>
          <a:endParaRPr lang="en-US"/>
        </a:p>
      </dgm:t>
    </dgm:pt>
    <dgm:pt modelId="{2C199D85-83A0-A146-88B2-D4E9EE21EE63}" type="pres">
      <dgm:prSet presAssocID="{73C344D2-98F7-424A-BF47-C61083ED85CC}" presName="descendantText" presStyleLbl="alignAccFollowNode1" presStyleIdx="2" presStyleCnt="3">
        <dgm:presLayoutVars>
          <dgm:bulletEnabled val="1"/>
        </dgm:presLayoutVars>
      </dgm:prSet>
      <dgm:spPr/>
      <dgm:t>
        <a:bodyPr/>
        <a:lstStyle/>
        <a:p>
          <a:endParaRPr lang="en-US"/>
        </a:p>
      </dgm:t>
    </dgm:pt>
  </dgm:ptLst>
  <dgm:cxnLst>
    <dgm:cxn modelId="{B6C163C3-069D-284F-9949-B7CF0B322CE3}" srcId="{73C344D2-98F7-424A-BF47-C61083ED85CC}" destId="{2B18DBD2-C4F9-EE4C-AC0C-D594E7275520}" srcOrd="1" destOrd="0" parTransId="{CCFA3980-29A7-0641-8D71-F440176FB9F8}" sibTransId="{701D2CC4-46BA-7B49-85E9-7EC3FE53B6F1}"/>
    <dgm:cxn modelId="{6E618069-4CF1-49F6-BCF0-D18F07540838}" type="presOf" srcId="{73C344D2-98F7-424A-BF47-C61083ED85CC}" destId="{CBE5427D-FD80-5B43-A4D7-901C72498B93}" srcOrd="0" destOrd="0" presId="urn:microsoft.com/office/officeart/2005/8/layout/vList5"/>
    <dgm:cxn modelId="{31DECAD3-35C0-A54D-9EB3-BDEFC227E1BC}" srcId="{FA32001C-A127-DB4A-9A90-BF9B1947B096}" destId="{7C5CFC3C-A3AC-0D48-92D3-B4D60E480D21}" srcOrd="1" destOrd="0" parTransId="{2EB36C76-AC81-134B-8B62-9B1294E35161}" sibTransId="{242119FE-7B09-0646-B0CD-73B0EEC3CBF4}"/>
    <dgm:cxn modelId="{D34FEEAD-AFD2-404B-8344-37540606B6C4}" srcId="{604AAA96-2908-FD45-879F-342897D24577}" destId="{A4927642-9F3A-C849-9F72-EACC4D2F2C00}" srcOrd="1" destOrd="0" parTransId="{C39D7551-6C81-8447-98F2-EDCE1F34255D}" sibTransId="{3DBFAF15-8F91-8B43-A8F3-F048C2513017}"/>
    <dgm:cxn modelId="{56B56859-CA3A-394F-8F54-0D483E469BDE}" srcId="{A5933D34-A5FF-EA4F-A7FC-A257B46BB913}" destId="{73C344D2-98F7-424A-BF47-C61083ED85CC}" srcOrd="2" destOrd="0" parTransId="{8E0C8123-1757-7345-95F1-BCE0089765ED}" sibTransId="{F431443B-3B47-7E4A-8A67-53E3468DFDF3}"/>
    <dgm:cxn modelId="{5D5DDCB3-D4FD-4855-9782-DBF42864871A}" type="presOf" srcId="{DC30C078-8B52-BF47-A764-DEF866F49743}" destId="{2C199D85-83A0-A146-88B2-D4E9EE21EE63}" srcOrd="0" destOrd="0" presId="urn:microsoft.com/office/officeart/2005/8/layout/vList5"/>
    <dgm:cxn modelId="{16F50C8A-4C2F-4F99-8DB1-03C8A01FC73F}" type="presOf" srcId="{A4927642-9F3A-C849-9F72-EACC4D2F2C00}" destId="{2B21EACD-2E6F-B247-AD71-634DB5639628}" srcOrd="0" destOrd="1" presId="urn:microsoft.com/office/officeart/2005/8/layout/vList5"/>
    <dgm:cxn modelId="{9A811E70-B169-B649-9925-962FCF40E9AD}" srcId="{A5933D34-A5FF-EA4F-A7FC-A257B46BB913}" destId="{604AAA96-2908-FD45-879F-342897D24577}" srcOrd="1" destOrd="0" parTransId="{68574913-4A50-C44D-8634-E1DA4F64AC2C}" sibTransId="{18FD5FEB-3D15-B342-A2ED-563027949E87}"/>
    <dgm:cxn modelId="{619C86E6-716D-4E71-9E4E-CA97FEE439C6}" type="presOf" srcId="{FA32001C-A127-DB4A-9A90-BF9B1947B096}" destId="{5F42BE71-7C7D-F947-AE40-5393E517B4F4}" srcOrd="0" destOrd="0" presId="urn:microsoft.com/office/officeart/2005/8/layout/vList5"/>
    <dgm:cxn modelId="{9CAFB8D2-6A8E-4A67-9092-814F564527E9}" type="presOf" srcId="{2B18DBD2-C4F9-EE4C-AC0C-D594E7275520}" destId="{2C199D85-83A0-A146-88B2-D4E9EE21EE63}" srcOrd="0" destOrd="1" presId="urn:microsoft.com/office/officeart/2005/8/layout/vList5"/>
    <dgm:cxn modelId="{DFC253D3-BEB2-4998-B548-BA073573F8C1}" type="presOf" srcId="{7C5CFC3C-A3AC-0D48-92D3-B4D60E480D21}" destId="{E09C6355-141C-8640-9C48-24A5710B9869}" srcOrd="0" destOrd="1" presId="urn:microsoft.com/office/officeart/2005/8/layout/vList5"/>
    <dgm:cxn modelId="{6B479149-9E02-4E88-BF00-82209654D4E1}" type="presOf" srcId="{831EE146-96BB-C34A-BCA4-4B6DBC592699}" destId="{E09C6355-141C-8640-9C48-24A5710B9869}" srcOrd="0" destOrd="0" presId="urn:microsoft.com/office/officeart/2005/8/layout/vList5"/>
    <dgm:cxn modelId="{A79A88CE-7C1B-3740-B4DD-4F391DC47BE1}" srcId="{A5933D34-A5FF-EA4F-A7FC-A257B46BB913}" destId="{FA32001C-A127-DB4A-9A90-BF9B1947B096}" srcOrd="0" destOrd="0" parTransId="{043CB0FA-2DA0-374B-90BA-C32E28A80A05}" sibTransId="{C1864DC3-6B92-E246-8B39-CA404911E537}"/>
    <dgm:cxn modelId="{EC9B3B81-C647-E045-B4B2-1356623CADA3}" srcId="{FA32001C-A127-DB4A-9A90-BF9B1947B096}" destId="{831EE146-96BB-C34A-BCA4-4B6DBC592699}" srcOrd="0" destOrd="0" parTransId="{DF71A7F6-EA16-B245-A266-8D4911365B8A}" sibTransId="{88EC6180-2A0D-B44B-9B8D-E8EA6B6AE31A}"/>
    <dgm:cxn modelId="{8C279C69-482D-8D48-8735-B59B12EE0ED4}" srcId="{604AAA96-2908-FD45-879F-342897D24577}" destId="{5999CA46-5E5F-E140-998F-4A72E8861E34}" srcOrd="0" destOrd="0" parTransId="{B23EDA6E-97E6-844B-81FA-7E87C51FC0E5}" sibTransId="{EBC50CEC-4885-A74E-8DE1-CE3B9C49C46D}"/>
    <dgm:cxn modelId="{7AF2F2B6-0453-EC4B-AFED-C01355DAED17}" srcId="{73C344D2-98F7-424A-BF47-C61083ED85CC}" destId="{DC30C078-8B52-BF47-A764-DEF866F49743}" srcOrd="0" destOrd="0" parTransId="{945CC614-1909-F744-86E6-C1F5052A3602}" sibTransId="{74F35EED-8460-0546-B618-8E41574D23FA}"/>
    <dgm:cxn modelId="{E4DE2740-FE9F-4DEA-A2D5-CC9FB2596349}" type="presOf" srcId="{A5933D34-A5FF-EA4F-A7FC-A257B46BB913}" destId="{41C83E2C-BAA6-CF42-9B60-4AB9A228F39E}" srcOrd="0" destOrd="0" presId="urn:microsoft.com/office/officeart/2005/8/layout/vList5"/>
    <dgm:cxn modelId="{31AEBA41-3D1A-480A-8B5B-73D7084A9535}" type="presOf" srcId="{5999CA46-5E5F-E140-998F-4A72E8861E34}" destId="{2B21EACD-2E6F-B247-AD71-634DB5639628}" srcOrd="0" destOrd="0" presId="urn:microsoft.com/office/officeart/2005/8/layout/vList5"/>
    <dgm:cxn modelId="{A1E491BF-FFF6-4DCF-8FF0-2263696B184F}" type="presOf" srcId="{604AAA96-2908-FD45-879F-342897D24577}" destId="{9D8D906D-4260-4A4F-859E-751E9945C208}" srcOrd="0" destOrd="0" presId="urn:microsoft.com/office/officeart/2005/8/layout/vList5"/>
    <dgm:cxn modelId="{A28D50FB-2352-4FA8-9E40-E599561DED87}" type="presParOf" srcId="{41C83E2C-BAA6-CF42-9B60-4AB9A228F39E}" destId="{55E19B2C-EBDD-B344-944B-A9C638DB4A56}" srcOrd="0" destOrd="0" presId="urn:microsoft.com/office/officeart/2005/8/layout/vList5"/>
    <dgm:cxn modelId="{3C230210-039C-4876-81A8-626E2D0994BD}" type="presParOf" srcId="{55E19B2C-EBDD-B344-944B-A9C638DB4A56}" destId="{5F42BE71-7C7D-F947-AE40-5393E517B4F4}" srcOrd="0" destOrd="0" presId="urn:microsoft.com/office/officeart/2005/8/layout/vList5"/>
    <dgm:cxn modelId="{D8821C9F-64A4-4930-80C1-3B32FE8967FC}" type="presParOf" srcId="{55E19B2C-EBDD-B344-944B-A9C638DB4A56}" destId="{E09C6355-141C-8640-9C48-24A5710B9869}" srcOrd="1" destOrd="0" presId="urn:microsoft.com/office/officeart/2005/8/layout/vList5"/>
    <dgm:cxn modelId="{4917B891-492C-4506-8A66-A63D247A9274}" type="presParOf" srcId="{41C83E2C-BAA6-CF42-9B60-4AB9A228F39E}" destId="{2D59A26B-3EAC-8340-A7CD-20E789895134}" srcOrd="1" destOrd="0" presId="urn:microsoft.com/office/officeart/2005/8/layout/vList5"/>
    <dgm:cxn modelId="{534DAFAB-4EA0-4FEC-BB03-43E3CC317363}" type="presParOf" srcId="{41C83E2C-BAA6-CF42-9B60-4AB9A228F39E}" destId="{D502A507-44B9-8A4C-8604-DBB6D953CC14}" srcOrd="2" destOrd="0" presId="urn:microsoft.com/office/officeart/2005/8/layout/vList5"/>
    <dgm:cxn modelId="{F08EFD6D-3175-4FC6-A05E-CE585D6AB773}" type="presParOf" srcId="{D502A507-44B9-8A4C-8604-DBB6D953CC14}" destId="{9D8D906D-4260-4A4F-859E-751E9945C208}" srcOrd="0" destOrd="0" presId="urn:microsoft.com/office/officeart/2005/8/layout/vList5"/>
    <dgm:cxn modelId="{30A1D158-F1F9-4EC0-AFDA-47C7579B6016}" type="presParOf" srcId="{D502A507-44B9-8A4C-8604-DBB6D953CC14}" destId="{2B21EACD-2E6F-B247-AD71-634DB5639628}" srcOrd="1" destOrd="0" presId="urn:microsoft.com/office/officeart/2005/8/layout/vList5"/>
    <dgm:cxn modelId="{E0258038-AE39-4CF1-A9F6-7CBF501DE4DE}" type="presParOf" srcId="{41C83E2C-BAA6-CF42-9B60-4AB9A228F39E}" destId="{85105537-2ED9-6C4A-9FA5-12D1BEF815B7}" srcOrd="3" destOrd="0" presId="urn:microsoft.com/office/officeart/2005/8/layout/vList5"/>
    <dgm:cxn modelId="{E232D73C-50E4-4287-96D1-0158EF18442E}" type="presParOf" srcId="{41C83E2C-BAA6-CF42-9B60-4AB9A228F39E}" destId="{354E79D2-9FFA-BA4D-9B83-DAE0ACC20C56}" srcOrd="4" destOrd="0" presId="urn:microsoft.com/office/officeart/2005/8/layout/vList5"/>
    <dgm:cxn modelId="{C41519D5-1D8B-428C-9934-A150D55D4A63}" type="presParOf" srcId="{354E79D2-9FFA-BA4D-9B83-DAE0ACC20C56}" destId="{CBE5427D-FD80-5B43-A4D7-901C72498B93}" srcOrd="0" destOrd="0" presId="urn:microsoft.com/office/officeart/2005/8/layout/vList5"/>
    <dgm:cxn modelId="{796545EF-B848-4932-9753-59C6A8A66DB3}" type="presParOf" srcId="{354E79D2-9FFA-BA4D-9B83-DAE0ACC20C56}" destId="{2C199D85-83A0-A146-88B2-D4E9EE21EE6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C58EB-34DE-4455-95F6-2882ECCF8ECA}">
      <dsp:nvSpPr>
        <dsp:cNvPr id="0" name=""/>
        <dsp:cNvSpPr/>
      </dsp:nvSpPr>
      <dsp:spPr>
        <a:xfrm rot="5400000">
          <a:off x="-255366" y="256932"/>
          <a:ext cx="1702444" cy="1191711"/>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hueOff val="0"/>
              <a:satOff val="0"/>
              <a:lumOff val="0"/>
              <a:alphaOff val="0"/>
              <a:shade val="3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Upstream</a:t>
          </a:r>
          <a:endParaRPr lang="en-CA" sz="1500" kern="1200" dirty="0"/>
        </a:p>
      </dsp:txBody>
      <dsp:txXfrm rot="-5400000">
        <a:off x="1" y="597422"/>
        <a:ext cx="1191711" cy="510733"/>
      </dsp:txXfrm>
    </dsp:sp>
    <dsp:sp modelId="{D4423123-FB74-42EA-8CE5-6F85C176E45E}">
      <dsp:nvSpPr>
        <dsp:cNvPr id="0" name=""/>
        <dsp:cNvSpPr/>
      </dsp:nvSpPr>
      <dsp:spPr>
        <a:xfrm rot="5400000">
          <a:off x="3890661" y="-2697383"/>
          <a:ext cx="1106589" cy="6504488"/>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t>Exploration &amp; Production sector: Finds and produces crude oil and natural gas, mostly based in Calgary, Alberta</a:t>
          </a:r>
          <a:endParaRPr lang="en-CA" sz="1700" b="0" kern="1200" dirty="0"/>
        </a:p>
      </dsp:txBody>
      <dsp:txXfrm rot="-5400000">
        <a:off x="1191712" y="55585"/>
        <a:ext cx="6450469" cy="998551"/>
      </dsp:txXfrm>
    </dsp:sp>
    <dsp:sp modelId="{9DA35471-D6A0-425E-A980-01D2F47F00F5}">
      <dsp:nvSpPr>
        <dsp:cNvPr id="0" name=""/>
        <dsp:cNvSpPr/>
      </dsp:nvSpPr>
      <dsp:spPr>
        <a:xfrm rot="5400000">
          <a:off x="-255366" y="1766344"/>
          <a:ext cx="1702444" cy="1191711"/>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hueOff val="0"/>
              <a:satOff val="0"/>
              <a:lumOff val="0"/>
              <a:alphaOff val="0"/>
              <a:shade val="3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Midstream</a:t>
          </a:r>
          <a:endParaRPr lang="en-CA" sz="1500" kern="1200" dirty="0"/>
        </a:p>
      </dsp:txBody>
      <dsp:txXfrm rot="-5400000">
        <a:off x="1" y="2106834"/>
        <a:ext cx="1191711" cy="510733"/>
      </dsp:txXfrm>
    </dsp:sp>
    <dsp:sp modelId="{1E8414E2-5CA2-47A6-97D6-A9CF2963A38B}">
      <dsp:nvSpPr>
        <dsp:cNvPr id="0" name=""/>
        <dsp:cNvSpPr/>
      </dsp:nvSpPr>
      <dsp:spPr>
        <a:xfrm rot="5400000">
          <a:off x="3890661" y="-1187972"/>
          <a:ext cx="1106589" cy="6504488"/>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Processes, stores, markets and transports commodities such as </a:t>
          </a:r>
          <a:r>
            <a:rPr lang="en-US" sz="1700" b="0" kern="1200" dirty="0" smtClean="0"/>
            <a:t>crude oil, natural gas, </a:t>
          </a:r>
          <a:r>
            <a:rPr lang="en-US" sz="1700" kern="1200" dirty="0" smtClean="0"/>
            <a:t>to population centers</a:t>
          </a:r>
          <a:endParaRPr lang="en-CA" sz="1700" kern="1200" dirty="0"/>
        </a:p>
      </dsp:txBody>
      <dsp:txXfrm rot="-5400000">
        <a:off x="1191712" y="1564996"/>
        <a:ext cx="6450469" cy="998551"/>
      </dsp:txXfrm>
    </dsp:sp>
    <dsp:sp modelId="{9B07EA00-29F7-43D5-A4D9-5E3ACD5F576E}">
      <dsp:nvSpPr>
        <dsp:cNvPr id="0" name=""/>
        <dsp:cNvSpPr/>
      </dsp:nvSpPr>
      <dsp:spPr>
        <a:xfrm rot="5400000">
          <a:off x="-255366" y="3275756"/>
          <a:ext cx="1702444" cy="1191711"/>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hueOff val="0"/>
              <a:satOff val="0"/>
              <a:lumOff val="0"/>
              <a:alphaOff val="0"/>
              <a:shade val="3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Downstream</a:t>
          </a:r>
          <a:endParaRPr lang="en-CA" sz="1500" kern="1200" dirty="0"/>
        </a:p>
      </dsp:txBody>
      <dsp:txXfrm rot="-5400000">
        <a:off x="1" y="3616246"/>
        <a:ext cx="1191711" cy="510733"/>
      </dsp:txXfrm>
    </dsp:sp>
    <dsp:sp modelId="{81B82AAC-004F-49F5-A0D0-7FEDAD683AA1}">
      <dsp:nvSpPr>
        <dsp:cNvPr id="0" name=""/>
        <dsp:cNvSpPr/>
      </dsp:nvSpPr>
      <dsp:spPr>
        <a:xfrm rot="5400000">
          <a:off x="3887604" y="329396"/>
          <a:ext cx="1106589" cy="6504488"/>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Oil refineries, petrochemical plants, petroleum products distributors, retail outlets and natural gas distribution companies, provide underlying products from crude oil and gas</a:t>
          </a:r>
          <a:endParaRPr lang="en-CA" sz="1700" kern="1200" dirty="0"/>
        </a:p>
      </dsp:txBody>
      <dsp:txXfrm rot="-5400000">
        <a:off x="1188655" y="3082365"/>
        <a:ext cx="6450469" cy="998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EBF83-BE58-4CB5-849E-9588A9C49544}">
      <dsp:nvSpPr>
        <dsp:cNvPr id="0" name=""/>
        <dsp:cNvSpPr/>
      </dsp:nvSpPr>
      <dsp:spPr>
        <a:xfrm>
          <a:off x="3351852" y="1191111"/>
          <a:ext cx="1525894" cy="1526082"/>
        </a:xfrm>
        <a:prstGeom prst="ellipse">
          <a:avLst/>
        </a:prstGeom>
        <a:gradFill rotWithShape="0">
          <a:gsLst>
            <a:gs pos="0">
              <a:schemeClr val="accent2">
                <a:alpha val="50000"/>
                <a:hueOff val="0"/>
                <a:satOff val="0"/>
                <a:lumOff val="0"/>
                <a:alphaOff val="0"/>
              </a:schemeClr>
            </a:gs>
            <a:gs pos="100000">
              <a:schemeClr val="accent2">
                <a:alpha val="50000"/>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6BE118D0-FC06-4F6F-B3CE-5CDB3C9B8466}">
      <dsp:nvSpPr>
        <dsp:cNvPr id="0" name=""/>
        <dsp:cNvSpPr/>
      </dsp:nvSpPr>
      <dsp:spPr>
        <a:xfrm>
          <a:off x="3240589" y="0"/>
          <a:ext cx="1748421" cy="9356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smtClean="0"/>
            <a:t>Residuals : </a:t>
          </a:r>
          <a:r>
            <a:rPr lang="en-US" sz="1300" kern="1200" dirty="0" smtClean="0"/>
            <a:t>coke, asphalt, tar, waxes; starting material for making other products</a:t>
          </a:r>
          <a:endParaRPr lang="en-CA" sz="1300" kern="1200" dirty="0"/>
        </a:p>
      </dsp:txBody>
      <dsp:txXfrm>
        <a:off x="3240589" y="0"/>
        <a:ext cx="1748421" cy="935672"/>
      </dsp:txXfrm>
    </dsp:sp>
    <dsp:sp modelId="{848C7EA3-886A-406E-A428-E9CFF69DAB70}">
      <dsp:nvSpPr>
        <dsp:cNvPr id="0" name=""/>
        <dsp:cNvSpPr/>
      </dsp:nvSpPr>
      <dsp:spPr>
        <a:xfrm>
          <a:off x="3799448" y="1406315"/>
          <a:ext cx="1525894" cy="1526082"/>
        </a:xfrm>
        <a:prstGeom prst="ellipse">
          <a:avLst/>
        </a:prstGeom>
        <a:gradFill rotWithShape="0">
          <a:gsLst>
            <a:gs pos="0">
              <a:schemeClr val="accent2">
                <a:alpha val="50000"/>
                <a:hueOff val="-122871"/>
                <a:satOff val="14778"/>
                <a:lumOff val="1699"/>
                <a:alphaOff val="0"/>
              </a:schemeClr>
            </a:gs>
            <a:gs pos="100000">
              <a:schemeClr val="accent2">
                <a:alpha val="50000"/>
                <a:hueOff val="-122871"/>
                <a:satOff val="14778"/>
                <a:lumOff val="1699"/>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ED959CE2-48C5-4A30-BFC0-F06E06F16BC8}">
      <dsp:nvSpPr>
        <dsp:cNvPr id="0" name=""/>
        <dsp:cNvSpPr/>
      </dsp:nvSpPr>
      <dsp:spPr>
        <a:xfrm>
          <a:off x="5513536" y="888888"/>
          <a:ext cx="1653052" cy="10292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smtClean="0"/>
            <a:t>Gas oil / Diesel </a:t>
          </a:r>
          <a:r>
            <a:rPr lang="en-US" sz="1300" kern="1200" dirty="0" smtClean="0"/>
            <a:t>distillate: used for diesel fuel and heating oil</a:t>
          </a:r>
          <a:endParaRPr lang="en-CA" sz="1300" kern="1200" dirty="0"/>
        </a:p>
      </dsp:txBody>
      <dsp:txXfrm>
        <a:off x="5513536" y="888888"/>
        <a:ext cx="1653052" cy="1029239"/>
      </dsp:txXfrm>
    </dsp:sp>
    <dsp:sp modelId="{F696564E-4D22-45AD-8AEB-2275D69659D7}">
      <dsp:nvSpPr>
        <dsp:cNvPr id="0" name=""/>
        <dsp:cNvSpPr/>
      </dsp:nvSpPr>
      <dsp:spPr>
        <a:xfrm>
          <a:off x="3909439" y="1890526"/>
          <a:ext cx="1525894" cy="1526082"/>
        </a:xfrm>
        <a:prstGeom prst="ellipse">
          <a:avLst/>
        </a:prstGeom>
        <a:gradFill rotWithShape="0">
          <a:gsLst>
            <a:gs pos="0">
              <a:schemeClr val="accent2">
                <a:alpha val="50000"/>
                <a:hueOff val="-245742"/>
                <a:satOff val="29557"/>
                <a:lumOff val="3399"/>
                <a:alphaOff val="0"/>
              </a:schemeClr>
            </a:gs>
            <a:gs pos="100000">
              <a:schemeClr val="accent2">
                <a:alpha val="50000"/>
                <a:hueOff val="-245742"/>
                <a:satOff val="29557"/>
                <a:lumOff val="3399"/>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B86DAB7D-2466-4C65-8892-DBA2655AD3CA}">
      <dsp:nvSpPr>
        <dsp:cNvPr id="0" name=""/>
        <dsp:cNvSpPr/>
      </dsp:nvSpPr>
      <dsp:spPr>
        <a:xfrm>
          <a:off x="5672484" y="2198830"/>
          <a:ext cx="1621263" cy="10994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smtClean="0"/>
            <a:t>Heavy gas or Fuel oil: </a:t>
          </a:r>
          <a:r>
            <a:rPr lang="en-US" sz="1300" kern="1200" dirty="0" smtClean="0"/>
            <a:t>used for industrial fuel</a:t>
          </a:r>
          <a:endParaRPr lang="en-CA" sz="1300" kern="1200" dirty="0"/>
        </a:p>
      </dsp:txBody>
      <dsp:txXfrm>
        <a:off x="5672484" y="2198830"/>
        <a:ext cx="1621263" cy="1099415"/>
      </dsp:txXfrm>
    </dsp:sp>
    <dsp:sp modelId="{A7E5DCD5-C9E1-4C9B-A57B-E872F2A727AF}">
      <dsp:nvSpPr>
        <dsp:cNvPr id="0" name=""/>
        <dsp:cNvSpPr/>
      </dsp:nvSpPr>
      <dsp:spPr>
        <a:xfrm>
          <a:off x="3599810" y="2278830"/>
          <a:ext cx="1525894" cy="1526082"/>
        </a:xfrm>
        <a:prstGeom prst="ellipse">
          <a:avLst/>
        </a:prstGeom>
        <a:gradFill rotWithShape="0">
          <a:gsLst>
            <a:gs pos="0">
              <a:schemeClr val="accent2">
                <a:alpha val="50000"/>
                <a:hueOff val="-368613"/>
                <a:satOff val="44335"/>
                <a:lumOff val="5098"/>
                <a:alphaOff val="0"/>
              </a:schemeClr>
            </a:gs>
            <a:gs pos="100000">
              <a:schemeClr val="accent2">
                <a:alpha val="50000"/>
                <a:hueOff val="-368613"/>
                <a:satOff val="44335"/>
                <a:lumOff val="5098"/>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DF2447E3-804B-4830-BC5F-C3884E01FBFB}">
      <dsp:nvSpPr>
        <dsp:cNvPr id="0" name=""/>
        <dsp:cNvSpPr/>
      </dsp:nvSpPr>
      <dsp:spPr>
        <a:xfrm>
          <a:off x="4973115" y="3672514"/>
          <a:ext cx="1748421" cy="100584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smtClean="0"/>
            <a:t>Lubricating oil: </a:t>
          </a:r>
          <a:r>
            <a:rPr lang="en-US" sz="1300" kern="1200" dirty="0" smtClean="0"/>
            <a:t>used for motor oil, grease, other lubricants        </a:t>
          </a:r>
          <a:endParaRPr lang="en-US" sz="1300" kern="1200" dirty="0"/>
        </a:p>
      </dsp:txBody>
      <dsp:txXfrm>
        <a:off x="4973115" y="3672514"/>
        <a:ext cx="1748421" cy="1005848"/>
      </dsp:txXfrm>
    </dsp:sp>
    <dsp:sp modelId="{560CEF56-B380-4EE3-B298-42A7EBFB46E5}">
      <dsp:nvSpPr>
        <dsp:cNvPr id="0" name=""/>
        <dsp:cNvSpPr/>
      </dsp:nvSpPr>
      <dsp:spPr>
        <a:xfrm>
          <a:off x="3103894" y="2278830"/>
          <a:ext cx="1525894" cy="1526082"/>
        </a:xfrm>
        <a:prstGeom prst="ellipse">
          <a:avLst/>
        </a:prstGeom>
        <a:gradFill rotWithShape="0">
          <a:gsLst>
            <a:gs pos="0">
              <a:schemeClr val="accent2">
                <a:alpha val="50000"/>
                <a:hueOff val="-491484"/>
                <a:satOff val="59113"/>
                <a:lumOff val="6797"/>
                <a:alphaOff val="0"/>
              </a:schemeClr>
            </a:gs>
            <a:gs pos="100000">
              <a:schemeClr val="accent2">
                <a:alpha val="50000"/>
                <a:hueOff val="-491484"/>
                <a:satOff val="59113"/>
                <a:lumOff val="6797"/>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47094E27-39B7-4BC7-AA9A-3132070F16DC}">
      <dsp:nvSpPr>
        <dsp:cNvPr id="0" name=""/>
        <dsp:cNvSpPr/>
      </dsp:nvSpPr>
      <dsp:spPr>
        <a:xfrm>
          <a:off x="1508062" y="3672514"/>
          <a:ext cx="1748421" cy="100584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smtClean="0"/>
            <a:t>Petroleum gas</a:t>
          </a:r>
          <a:r>
            <a:rPr lang="en-US" sz="1300" b="0" kern="1200" dirty="0" smtClean="0"/>
            <a:t>: </a:t>
          </a:r>
          <a:r>
            <a:rPr lang="en-US" sz="1300" kern="1200" dirty="0" smtClean="0"/>
            <a:t>used for heating, cooking, making plastics</a:t>
          </a:r>
          <a:endParaRPr lang="en-US" sz="1300" kern="1200" dirty="0"/>
        </a:p>
      </dsp:txBody>
      <dsp:txXfrm>
        <a:off x="1508062" y="3672514"/>
        <a:ext cx="1748421" cy="1005848"/>
      </dsp:txXfrm>
    </dsp:sp>
    <dsp:sp modelId="{0F1389B0-CE81-4CF0-A2C3-4AC73C57932D}">
      <dsp:nvSpPr>
        <dsp:cNvPr id="0" name=""/>
        <dsp:cNvSpPr/>
      </dsp:nvSpPr>
      <dsp:spPr>
        <a:xfrm>
          <a:off x="2794265" y="1890526"/>
          <a:ext cx="1525894" cy="1526082"/>
        </a:xfrm>
        <a:prstGeom prst="ellipse">
          <a:avLst/>
        </a:prstGeom>
        <a:gradFill rotWithShape="0">
          <a:gsLst>
            <a:gs pos="0">
              <a:schemeClr val="accent2">
                <a:alpha val="50000"/>
                <a:hueOff val="-614355"/>
                <a:satOff val="73892"/>
                <a:lumOff val="8497"/>
                <a:alphaOff val="0"/>
              </a:schemeClr>
            </a:gs>
            <a:gs pos="100000">
              <a:schemeClr val="accent2">
                <a:alpha val="50000"/>
                <a:hueOff val="-614355"/>
                <a:satOff val="73892"/>
                <a:lumOff val="8497"/>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CDA5CF19-EA02-4841-A8FE-A394345D85B9}">
      <dsp:nvSpPr>
        <dsp:cNvPr id="0" name=""/>
        <dsp:cNvSpPr/>
      </dsp:nvSpPr>
      <dsp:spPr>
        <a:xfrm>
          <a:off x="935852" y="2198830"/>
          <a:ext cx="1621263" cy="10994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smtClean="0"/>
            <a:t>Kerosene: </a:t>
          </a:r>
          <a:r>
            <a:rPr lang="en-US" sz="1300" kern="1200" dirty="0" smtClean="0"/>
            <a:t>fuel for jet engines and tractors</a:t>
          </a:r>
          <a:endParaRPr lang="en-US" sz="1300" kern="1200" dirty="0"/>
        </a:p>
      </dsp:txBody>
      <dsp:txXfrm>
        <a:off x="935852" y="2198830"/>
        <a:ext cx="1621263" cy="1099415"/>
      </dsp:txXfrm>
    </dsp:sp>
    <dsp:sp modelId="{F43E555E-0628-4775-A758-FEA5FE09683E}">
      <dsp:nvSpPr>
        <dsp:cNvPr id="0" name=""/>
        <dsp:cNvSpPr/>
      </dsp:nvSpPr>
      <dsp:spPr>
        <a:xfrm>
          <a:off x="2904256" y="1406315"/>
          <a:ext cx="1525894" cy="1526082"/>
        </a:xfrm>
        <a:prstGeom prst="ellipse">
          <a:avLst/>
        </a:prstGeom>
        <a:gradFill rotWithShape="0">
          <a:gsLst>
            <a:gs pos="0">
              <a:schemeClr val="accent2">
                <a:alpha val="50000"/>
                <a:hueOff val="-737226"/>
                <a:satOff val="88670"/>
                <a:lumOff val="10196"/>
                <a:alphaOff val="0"/>
              </a:schemeClr>
            </a:gs>
            <a:gs pos="100000">
              <a:schemeClr val="accent2">
                <a:alpha val="50000"/>
                <a:hueOff val="-737226"/>
                <a:satOff val="88670"/>
                <a:lumOff val="10196"/>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108169A2-9EE2-4E2F-AF1C-24F0374C1890}">
      <dsp:nvSpPr>
        <dsp:cNvPr id="0" name=""/>
        <dsp:cNvSpPr/>
      </dsp:nvSpPr>
      <dsp:spPr>
        <a:xfrm>
          <a:off x="1063010" y="888888"/>
          <a:ext cx="1653052" cy="10292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smtClean="0"/>
            <a:t>Gasoline: </a:t>
          </a:r>
          <a:r>
            <a:rPr lang="en-US" sz="1300" kern="1200" smtClean="0"/>
            <a:t>motor fuel</a:t>
          </a:r>
          <a:endParaRPr lang="en-US" sz="1300" kern="1200" dirty="0"/>
        </a:p>
      </dsp:txBody>
      <dsp:txXfrm>
        <a:off x="1063010" y="888888"/>
        <a:ext cx="1653052" cy="1029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C6355-141C-8640-9C48-24A5710B9869}">
      <dsp:nvSpPr>
        <dsp:cNvPr id="0" name=""/>
        <dsp:cNvSpPr/>
      </dsp:nvSpPr>
      <dsp:spPr>
        <a:xfrm rot="5400000">
          <a:off x="4960887" y="-1877597"/>
          <a:ext cx="1166849" cy="521817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kern="1200" dirty="0" smtClean="0"/>
            <a:t>Increased asset base by $35.8 billion, including goodwill </a:t>
          </a:r>
          <a:endParaRPr lang="en-US" sz="1400" kern="1200" dirty="0"/>
        </a:p>
        <a:p>
          <a:pPr marL="114300" lvl="1" indent="-114300" algn="l" defTabSz="622300">
            <a:lnSpc>
              <a:spcPct val="90000"/>
            </a:lnSpc>
            <a:spcBef>
              <a:spcPct val="0"/>
            </a:spcBef>
            <a:spcAft>
              <a:spcPct val="15000"/>
            </a:spcAft>
            <a:buChar char="••"/>
          </a:pPr>
          <a:r>
            <a:rPr lang="en-US" sz="1400" kern="1200" dirty="0" smtClean="0"/>
            <a:t>Stronger cash position </a:t>
          </a:r>
          <a:r>
            <a:rPr lang="en-US" sz="1400" b="0" kern="1200" dirty="0" smtClean="0"/>
            <a:t>primarily due to increased production volumes, higher refining and marketing sales, and higher realized prices </a:t>
          </a:r>
          <a:endParaRPr lang="en-US" sz="1400" kern="1200" dirty="0"/>
        </a:p>
      </dsp:txBody>
      <dsp:txXfrm rot="-5400000">
        <a:off x="2935224" y="205027"/>
        <a:ext cx="5161215" cy="1052927"/>
      </dsp:txXfrm>
    </dsp:sp>
    <dsp:sp modelId="{5F42BE71-7C7D-F947-AE40-5393E517B4F4}">
      <dsp:nvSpPr>
        <dsp:cNvPr id="0" name=""/>
        <dsp:cNvSpPr/>
      </dsp:nvSpPr>
      <dsp:spPr>
        <a:xfrm>
          <a:off x="0" y="0"/>
          <a:ext cx="2935224" cy="1458561"/>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t>Improved financial strength</a:t>
          </a:r>
          <a:endParaRPr lang="en-US" sz="2800" b="1" kern="1200" dirty="0"/>
        </a:p>
      </dsp:txBody>
      <dsp:txXfrm>
        <a:off x="71201" y="71201"/>
        <a:ext cx="2792822" cy="1316159"/>
      </dsp:txXfrm>
    </dsp:sp>
    <dsp:sp modelId="{2B21EACD-2E6F-B247-AD71-634DB5639628}">
      <dsp:nvSpPr>
        <dsp:cNvPr id="0" name=""/>
        <dsp:cNvSpPr/>
      </dsp:nvSpPr>
      <dsp:spPr>
        <a:xfrm rot="5400000">
          <a:off x="4960887" y="-346107"/>
          <a:ext cx="1166849" cy="521817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Job reductions and smaller gas station networks</a:t>
          </a:r>
          <a:endParaRPr lang="en-US" sz="1400" kern="1200" dirty="0"/>
        </a:p>
        <a:p>
          <a:pPr marL="114300" lvl="1" indent="-114300" algn="l" defTabSz="622300">
            <a:lnSpc>
              <a:spcPct val="90000"/>
            </a:lnSpc>
            <a:spcBef>
              <a:spcPct val="0"/>
            </a:spcBef>
            <a:spcAft>
              <a:spcPct val="15000"/>
            </a:spcAft>
            <a:buChar char="••"/>
          </a:pPr>
          <a:r>
            <a:rPr lang="en-US" sz="1400" kern="1200" dirty="0" smtClean="0"/>
            <a:t>Reduced capital spending</a:t>
          </a:r>
          <a:endParaRPr lang="en-US" sz="1400" kern="1200" dirty="0"/>
        </a:p>
      </dsp:txBody>
      <dsp:txXfrm rot="-5400000">
        <a:off x="2935224" y="1736517"/>
        <a:ext cx="5161215" cy="1052927"/>
      </dsp:txXfrm>
    </dsp:sp>
    <dsp:sp modelId="{9D8D906D-4260-4A4F-859E-751E9945C208}">
      <dsp:nvSpPr>
        <dsp:cNvPr id="0" name=""/>
        <dsp:cNvSpPr/>
      </dsp:nvSpPr>
      <dsp:spPr>
        <a:xfrm>
          <a:off x="0" y="1533700"/>
          <a:ext cx="2935224" cy="1458561"/>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Reduced costs</a:t>
          </a:r>
          <a:endParaRPr lang="en-US" sz="2800" kern="1200" dirty="0"/>
        </a:p>
      </dsp:txBody>
      <dsp:txXfrm>
        <a:off x="71201" y="1604901"/>
        <a:ext cx="2792822" cy="1316159"/>
      </dsp:txXfrm>
    </dsp:sp>
    <dsp:sp modelId="{2C199D85-83A0-A146-88B2-D4E9EE21EE63}">
      <dsp:nvSpPr>
        <dsp:cNvPr id="0" name=""/>
        <dsp:cNvSpPr/>
      </dsp:nvSpPr>
      <dsp:spPr>
        <a:xfrm rot="5400000">
          <a:off x="4960887" y="1185383"/>
          <a:ext cx="1166849" cy="521817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Petro-Canada: oil sands production and reserves</a:t>
          </a:r>
          <a:endParaRPr lang="en-US" sz="1400" kern="1200" dirty="0"/>
        </a:p>
        <a:p>
          <a:pPr marL="114300" lvl="1" indent="-114300" algn="l" defTabSz="622300">
            <a:lnSpc>
              <a:spcPct val="90000"/>
            </a:lnSpc>
            <a:spcBef>
              <a:spcPct val="0"/>
            </a:spcBef>
            <a:spcAft>
              <a:spcPct val="15000"/>
            </a:spcAft>
            <a:buChar char="••"/>
          </a:pPr>
          <a:r>
            <a:rPr lang="en-US" sz="1400" kern="1200" dirty="0" smtClean="0"/>
            <a:t>Save $812 million in capital efficiencies per year</a:t>
          </a:r>
          <a:endParaRPr lang="en-US" sz="1400" kern="1200" dirty="0"/>
        </a:p>
      </dsp:txBody>
      <dsp:txXfrm rot="-5400000">
        <a:off x="2935224" y="3268008"/>
        <a:ext cx="5161215" cy="1052927"/>
      </dsp:txXfrm>
    </dsp:sp>
    <dsp:sp modelId="{CBE5427D-FD80-5B43-A4D7-901C72498B93}">
      <dsp:nvSpPr>
        <dsp:cNvPr id="0" name=""/>
        <dsp:cNvSpPr/>
      </dsp:nvSpPr>
      <dsp:spPr>
        <a:xfrm>
          <a:off x="0" y="3065190"/>
          <a:ext cx="2935224" cy="1458561"/>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Shared resources</a:t>
          </a:r>
          <a:endParaRPr lang="en-US" sz="2800" kern="1200" dirty="0"/>
        </a:p>
      </dsp:txBody>
      <dsp:txXfrm>
        <a:off x="71201" y="3136391"/>
        <a:ext cx="2792822" cy="13161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image" Target="../media/image14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image" Target="../media/image15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image" Target="../media/image1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image" Target="../media/image13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6.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descr="common shares.png"/>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4572000" cy="302778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0.02924</cdr:x>
      <cdr:y>0.07421</cdr:y>
    </cdr:from>
    <cdr:to>
      <cdr:x>0.11895</cdr:x>
      <cdr:y>0.18714</cdr:y>
    </cdr:to>
    <cdr:sp macro="" textlink="">
      <cdr:nvSpPr>
        <cdr:cNvPr id="2" name="TextBox 1"/>
        <cdr:cNvSpPr txBox="1"/>
      </cdr:nvSpPr>
      <cdr:spPr>
        <a:xfrm xmlns:a="http://schemas.openxmlformats.org/drawingml/2006/main">
          <a:off x="133672" y="203577"/>
          <a:ext cx="410154" cy="3097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31A5D-1A72-4096-A954-905F2AF54B5E}" type="datetimeFigureOut">
              <a:rPr lang="en-CA" smtClean="0"/>
              <a:pPr/>
              <a:t>02/11/2011</a:t>
            </a:fld>
            <a:endParaRPr lang="en-CA"/>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CA"/>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CC25E1-0201-4A5B-B572-5A549D1DDCC3}" type="slidenum">
              <a:rPr lang="en-CA" smtClean="0"/>
              <a:pPr/>
              <a:t>‹#›</a:t>
            </a:fld>
            <a:endParaRPr lang="en-CA"/>
          </a:p>
        </p:txBody>
      </p:sp>
    </p:spTree>
    <p:extLst>
      <p:ext uri="{BB962C8B-B14F-4D97-AF65-F5344CB8AC3E}">
        <p14:creationId xmlns:p14="http://schemas.microsoft.com/office/powerpoint/2010/main" val="203346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referenceforbusiness.com/history2/84/Suncor-Energy-Inc.html#ixzz1GiNs1DJW"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http://www.canadiannaturalgas.ca/faq/</a:t>
            </a:r>
          </a:p>
          <a:p>
            <a:r>
              <a:rPr lang="en-US" b="1" dirty="0" smtClean="0"/>
              <a:t>What is natural gas?</a:t>
            </a:r>
          </a:p>
          <a:p>
            <a:r>
              <a:rPr lang="en-US" dirty="0" smtClean="0"/>
              <a:t>Natural gas is naturally occurring hydrocarbon gas. Hydrocarbons are a class of organic compounds consisting of only carbon and hydrogen. Natural gas consists primarily of methane, but also ethane, propane, butane, pentanes and heavier hydrocarbons. </a:t>
            </a:r>
          </a:p>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7</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b="1" dirty="0" smtClean="0"/>
              <a:t>http://www.oilsandsdevelopers.ca/index.php/oil-sands-technologies/in-situ/the-process-2/toe-to-heel-air-injection-thai/</a:t>
            </a:r>
          </a:p>
          <a:p>
            <a:pPr>
              <a:lnSpc>
                <a:spcPct val="90000"/>
              </a:lnSpc>
            </a:pPr>
            <a:r>
              <a:rPr lang="en-US" b="1" dirty="0" smtClean="0"/>
              <a:t>CSS Advantages:</a:t>
            </a:r>
            <a:endParaRPr lang="en-US" dirty="0" smtClean="0"/>
          </a:p>
          <a:p>
            <a:pPr>
              <a:lnSpc>
                <a:spcPct val="90000"/>
              </a:lnSpc>
            </a:pPr>
            <a:r>
              <a:rPr lang="en-US" dirty="0" smtClean="0"/>
              <a:t>Robust, proven technology</a:t>
            </a:r>
          </a:p>
          <a:p>
            <a:pPr>
              <a:lnSpc>
                <a:spcPct val="90000"/>
              </a:lnSpc>
            </a:pPr>
            <a:r>
              <a:rPr lang="en-US" dirty="0" smtClean="0"/>
              <a:t>Requires 1 well bore (reduced capital investment)</a:t>
            </a:r>
          </a:p>
          <a:p>
            <a:pPr>
              <a:lnSpc>
                <a:spcPct val="90000"/>
              </a:lnSpc>
            </a:pPr>
            <a:r>
              <a:rPr lang="en-US" dirty="0" smtClean="0"/>
              <a:t>Adaptable to thinner inter-bedded reservoirs</a:t>
            </a:r>
          </a:p>
          <a:p>
            <a:pPr>
              <a:lnSpc>
                <a:spcPct val="90000"/>
              </a:lnSpc>
            </a:pPr>
            <a:endParaRPr lang="en-US" b="1" dirty="0" smtClean="0"/>
          </a:p>
          <a:p>
            <a:pPr>
              <a:lnSpc>
                <a:spcPct val="90000"/>
              </a:lnSpc>
            </a:pPr>
            <a:r>
              <a:rPr lang="en-US" b="1" dirty="0" smtClean="0"/>
              <a:t>CSS Disadvantages:</a:t>
            </a:r>
            <a:endParaRPr lang="en-US" dirty="0" smtClean="0"/>
          </a:p>
          <a:p>
            <a:pPr>
              <a:lnSpc>
                <a:spcPct val="90000"/>
              </a:lnSpc>
            </a:pPr>
            <a:r>
              <a:rPr lang="en-US" dirty="0" smtClean="0"/>
              <a:t>Lower recovery factor (approx. 20%)</a:t>
            </a:r>
          </a:p>
          <a:p>
            <a:endParaRPr lang="en-US" dirty="0" smtClean="0"/>
          </a:p>
          <a:p>
            <a:r>
              <a:rPr lang="en-US" dirty="0" smtClean="0"/>
              <a:t>http://www.oilsandsdevelopers.ca/index.php/oil-sands-technologies/in-situ/the-process-2/cyclic-steam-stimulation-css/</a:t>
            </a:r>
          </a:p>
          <a:p>
            <a:r>
              <a:rPr lang="en-US" dirty="0" smtClean="0"/>
              <a:t>The CSS in-situ method involves injecting the high-pressure steam into the reservoir for several weeks. Once the reservoir is filled with steam, the </a:t>
            </a:r>
          </a:p>
          <a:p>
            <a:r>
              <a:rPr lang="en-US" dirty="0" smtClean="0"/>
              <a:t>reservoir is left to “soak” for several weeks. The heat softens the bitumen and the water dilutes and separates the bitumen from the sand. The pressure creates cracks and openings through which the bitumen can flow back into the steam injector wells. In the ensuing production phase, the bitumen is pumped up the same well through which the steam was injected. The CSS method is currently used at Imperial Oil’s Cold Lake project and CNRL’s Wolf Lake-Primrose project.</a:t>
            </a:r>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21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http://www.oilsandsdevelopers.ca/index.php/oil-sands-technologies/in-situ/the-process-2/toe-to-heel-air-injection-thai/</a:t>
            </a:r>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22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http://www.oilsandsdevelopers.ca/index.php/oil-sands-technologies/in-situ/the-process-2/toe-to-heel-air-injection-thai/</a:t>
            </a:r>
          </a:p>
          <a:p>
            <a:r>
              <a:rPr lang="en-US" dirty="0" smtClean="0"/>
              <a:t>Combinations of solvents are injected into the ground using injection wells and equipment similar to SAGD.</a:t>
            </a:r>
          </a:p>
          <a:p>
            <a:r>
              <a:rPr lang="en-US" dirty="0" smtClean="0"/>
              <a:t>Vaporized hydrocarbon solvents are injected into the reservoir, reducing the viscosity of bitumen by “dissolving” it in the solvent rather than by heating it and thereby causing it to drain into a horizontal production well.</a:t>
            </a:r>
          </a:p>
          <a:p>
            <a:r>
              <a:rPr lang="en-US" dirty="0" smtClean="0"/>
              <a:t>Cold solvent technology is a non-thermal in-situ production method that results in as much as 85 per cent fewer GHG emissions than thermal processes; however, it also takes considerably longer to produce the oil.</a:t>
            </a:r>
          </a:p>
          <a:p>
            <a:r>
              <a:rPr lang="en-US" dirty="0" smtClean="0"/>
              <a:t>Solvent-steam technology uses solvents along with steam to increase the efficiency of steam-assisted oil sands production while still minimizing environmental impacts.</a:t>
            </a:r>
          </a:p>
          <a:p>
            <a:r>
              <a:rPr lang="en-US" dirty="0" err="1" smtClean="0"/>
              <a:t>Laricina</a:t>
            </a:r>
            <a:r>
              <a:rPr lang="en-US" dirty="0" smtClean="0"/>
              <a:t> Energy Ltd. has explored the possibility of using solvents with steam in different geologic formations using Genetic Algorithms software, a computer program that mimics the genetic process in order to find the best possible solvent-steam recipe for getting the most oil out of a reservoir.</a:t>
            </a:r>
          </a:p>
          <a:p>
            <a:r>
              <a:rPr lang="en-US" dirty="0" smtClean="0"/>
              <a:t>Using solvents instead of steam could mean reducing the operating steam-to-oil (SOR)* ratios by 30 per cent, with the accompanying reduction in GHG emissions.</a:t>
            </a:r>
          </a:p>
          <a:p>
            <a:r>
              <a:rPr lang="en-US" dirty="0" smtClean="0"/>
              <a:t>*Note: SOR is the volume of steam required to produce one unit volume of oil. The lower the SOR, the more efficiently the steam is utilized and the lower the associated fuel costs.</a:t>
            </a:r>
          </a:p>
          <a:p>
            <a:r>
              <a:rPr lang="en-US" dirty="0" smtClean="0"/>
              <a:t>To date, solvent use is still in the development stage and is not yet commercially applicable.</a:t>
            </a:r>
          </a:p>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23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http://www.oilsandsdevelopers.ca/index.php/oil-sands-technologies/in-situ/the-process-2/toe-to-heel-air-injection-thai/</a:t>
            </a:r>
          </a:p>
          <a:p>
            <a:r>
              <a:rPr lang="en-US" dirty="0" smtClean="0"/>
              <a:t>Like CSS and SAGD, THAI technology also uses heat to reduce the viscosity of the bitumen; however, the heat is generated underground by the combustion of a small portion of the bitumen in the ore </a:t>
            </a:r>
            <a:r>
              <a:rPr lang="en-US" dirty="0" err="1" smtClean="0"/>
              <a:t>body.Employed</a:t>
            </a:r>
            <a:r>
              <a:rPr lang="en-US" dirty="0" smtClean="0"/>
              <a:t> chiefly by </a:t>
            </a:r>
            <a:r>
              <a:rPr lang="en-US" dirty="0" err="1" smtClean="0"/>
              <a:t>Petrobank</a:t>
            </a:r>
            <a:r>
              <a:rPr lang="en-US" dirty="0" smtClean="0"/>
              <a:t> Energy and Resources Ltd., THAI technology uses two wells; a vertical air injection well with a horizontal production </a:t>
            </a:r>
            <a:r>
              <a:rPr lang="en-US" dirty="0" err="1" smtClean="0"/>
              <a:t>well.Rather</a:t>
            </a:r>
            <a:r>
              <a:rPr lang="en-US" dirty="0" smtClean="0"/>
              <a:t> than steam, THAI technology injects air and then relies on underground combustion of a portion of the oil in the ground to generate the heat required to “melt” the remainder of the bitumen and allow it to flow into the production well. Air is injected into an injection well where the process ignites oil in the reservoir where it smolders like the embers of a campfire and creates a vertical wall of hot embers. This firewall moves from the injection well (the toe) to the production well (the heel), pushed forward by the pressure of the injected air, causing the heavier oil components to burn and softening the lighter components causing them to flow ahead of the firewall and into the production well where they can be pumped to the surface. THAI technology has the potential to be much less energy intensive than other in-situ technologies because the bitumen “cokes”, meaning it sheds heavy carbon molecules as it moves through the ground towards the production well. This results in a lighter, partially upgraded oil product being brought to the surface, meaning less life-cycle GHG emissions overall as it also reduces the amount of energy-intensive upgrading the produced oil has to undergo. As well, minimal natural gas is used in the process and, as there is little steam required, very little water is used.</a:t>
            </a:r>
          </a:p>
          <a:p>
            <a:r>
              <a:rPr lang="en-US" dirty="0" smtClean="0"/>
              <a:t>Overall, THAI technology produces 50 per cent fewer GHGs than other oil sands production methods, requires very low water use and, like other in-situ projects, has a minimal surface footprint.</a:t>
            </a:r>
          </a:p>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24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Recession hits the economy in 2008—acquisition</a:t>
            </a:r>
            <a:r>
              <a:rPr lang="en-US" baseline="0" dirty="0" smtClean="0"/>
              <a:t> for oil sands is low</a:t>
            </a:r>
          </a:p>
          <a:p>
            <a:r>
              <a:rPr lang="en-US" baseline="0" dirty="0" smtClean="0"/>
              <a:t>Commodity price in 2008 is low.</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26</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Source</a:t>
            </a:r>
            <a:r>
              <a:rPr lang="en-US" baseline="0" dirty="0" smtClean="0"/>
              <a:t>: CAPP crude oil report, June 2011</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30</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Despite the current economic downturn, and even with significant strides in improving energy efficiency, </a:t>
            </a:r>
            <a:r>
              <a:rPr lang="en-US" dirty="0" smtClean="0">
                <a:solidFill>
                  <a:schemeClr val="accent6">
                    <a:lumMod val="75000"/>
                  </a:schemeClr>
                </a:solidFill>
              </a:rPr>
              <a:t>global energy demand is projected to be about 30 percent higher in 2030 compared to today’s level.</a:t>
            </a:r>
          </a:p>
          <a:p>
            <a:r>
              <a:rPr lang="en-US" dirty="0" smtClean="0"/>
              <a:t>The vast majority of increased demand will occur in </a:t>
            </a:r>
            <a:r>
              <a:rPr lang="en-US" dirty="0" smtClean="0">
                <a:solidFill>
                  <a:schemeClr val="accent6">
                    <a:lumMod val="75000"/>
                  </a:schemeClr>
                </a:solidFill>
              </a:rPr>
              <a:t>developing countrie</a:t>
            </a:r>
            <a:r>
              <a:rPr lang="en-US" dirty="0" smtClean="0"/>
              <a:t>s, where populations, economic activity and improvements in quality of life are growing most rapidly.</a:t>
            </a:r>
          </a:p>
          <a:p>
            <a:r>
              <a:rPr lang="en-US" dirty="0" smtClean="0"/>
              <a:t>Due to their </a:t>
            </a:r>
            <a:r>
              <a:rPr lang="en-US" dirty="0" smtClean="0">
                <a:solidFill>
                  <a:schemeClr val="accent6">
                    <a:lumMod val="75000"/>
                  </a:schemeClr>
                </a:solidFill>
              </a:rPr>
              <a:t>availability, affordability and versatility</a:t>
            </a:r>
            <a:r>
              <a:rPr lang="en-US" dirty="0" smtClean="0"/>
              <a:t>, oil and natural gas will continue to supply about 60 percent of the world's energy needs over the outlook period.</a:t>
            </a:r>
          </a:p>
          <a:p>
            <a:r>
              <a:rPr lang="en-US" dirty="0" smtClean="0"/>
              <a:t>Supplying increasing amounts of oil and natural gas is a long-term proposition that will require </a:t>
            </a:r>
            <a:r>
              <a:rPr lang="en-US" dirty="0" smtClean="0">
                <a:solidFill>
                  <a:schemeClr val="accent6">
                    <a:lumMod val="75000"/>
                  </a:schemeClr>
                </a:solidFill>
              </a:rPr>
              <a:t>access to resources, large-scale investment, and the development of new technology</a:t>
            </a:r>
            <a:r>
              <a:rPr lang="en-US" dirty="0" smtClean="0"/>
              <a:t> to tap frontier energy sources.</a:t>
            </a:r>
          </a:p>
          <a:p>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31</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50-60 Canadian</a:t>
            </a:r>
            <a:r>
              <a:rPr lang="en-US" baseline="0" dirty="0" smtClean="0"/>
              <a:t> oil and gas companies listed on TSX</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33</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Global mail</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34</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Source:</a:t>
            </a:r>
            <a:r>
              <a:rPr lang="en-US" baseline="0" dirty="0" smtClean="0"/>
              <a:t> global mail</a:t>
            </a:r>
            <a:endParaRPr lang="en-US" dirty="0" smtClean="0"/>
          </a:p>
          <a:p>
            <a:r>
              <a:rPr lang="en-US" dirty="0" smtClean="0"/>
              <a:t>Positive</a:t>
            </a:r>
            <a:r>
              <a:rPr lang="en-US" baseline="0" dirty="0" smtClean="0"/>
              <a:t> relationship between the commodity price and the index performance.</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35</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9</a:t>
            </a:fld>
            <a:endParaRPr lang="zh-CN" altLang="en-US"/>
          </a:p>
        </p:txBody>
      </p:sp>
    </p:spTree>
    <p:extLst>
      <p:ext uri="{BB962C8B-B14F-4D97-AF65-F5344CB8AC3E}">
        <p14:creationId xmlns:p14="http://schemas.microsoft.com/office/powerpoint/2010/main" val="2138728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Source: http://www.wtrg.com/oil_graphs/oilprice1947.gif</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37</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fld id="{15CC25E1-0201-4A5B-B572-5A549D1DDCC3}" type="slidenum">
              <a:rPr lang="en-CA" smtClean="0"/>
              <a:pPr/>
              <a:t>38</a:t>
            </a:fld>
            <a:endParaRPr lang="en-CA"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83CD22-DADA-4288-868D-7BC00BDB886E}" type="slidenum">
              <a:rPr lang="en-US" smtClean="0"/>
              <a:pPr/>
              <a:t>40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Dividend paid quarterly since 2001. </a:t>
            </a:r>
            <a:endParaRPr lang="en-US" dirty="0"/>
          </a:p>
        </p:txBody>
      </p:sp>
      <p:sp>
        <p:nvSpPr>
          <p:cNvPr id="4" name="Slide Number Placeholder 3"/>
          <p:cNvSpPr>
            <a:spLocks noGrp="1"/>
          </p:cNvSpPr>
          <p:nvPr>
            <p:ph type="sldNum" sz="quarter" idx="10"/>
          </p:nvPr>
        </p:nvSpPr>
        <p:spPr/>
        <p:txBody>
          <a:bodyPr/>
          <a:lstStyle/>
          <a:p>
            <a:fld id="{9A83CD22-DADA-4288-868D-7BC00BDB886E}" type="slidenum">
              <a:rPr lang="en-US" smtClean="0"/>
              <a:pPr/>
              <a:t>41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Majorityu</a:t>
            </a:r>
            <a:r>
              <a:rPr lang="en-US" dirty="0" smtClean="0"/>
              <a:t> Reserves in SCO</a:t>
            </a:r>
            <a:endParaRPr lang="en-US" dirty="0"/>
          </a:p>
        </p:txBody>
      </p:sp>
      <p:sp>
        <p:nvSpPr>
          <p:cNvPr id="4" name="Slide Number Placeholder 3"/>
          <p:cNvSpPr>
            <a:spLocks noGrp="1"/>
          </p:cNvSpPr>
          <p:nvPr>
            <p:ph type="sldNum" sz="quarter" idx="10"/>
          </p:nvPr>
        </p:nvSpPr>
        <p:spPr/>
        <p:txBody>
          <a:bodyPr/>
          <a:lstStyle/>
          <a:p>
            <a:fld id="{9A83CD22-DADA-4288-868D-7BC00BDB886E}" type="slidenum">
              <a:rPr lang="en-US" smtClean="0"/>
              <a:pPr/>
              <a:t>54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Majorityu</a:t>
            </a:r>
            <a:r>
              <a:rPr lang="en-US" dirty="0" smtClean="0"/>
              <a:t> Reserves in SCO</a:t>
            </a:r>
            <a:endParaRPr lang="en-US" dirty="0"/>
          </a:p>
        </p:txBody>
      </p:sp>
      <p:sp>
        <p:nvSpPr>
          <p:cNvPr id="4" name="Slide Number Placeholder 3"/>
          <p:cNvSpPr>
            <a:spLocks noGrp="1"/>
          </p:cNvSpPr>
          <p:nvPr>
            <p:ph type="sldNum" sz="quarter" idx="10"/>
          </p:nvPr>
        </p:nvSpPr>
        <p:spPr/>
        <p:txBody>
          <a:bodyPr/>
          <a:lstStyle/>
          <a:p>
            <a:fld id="{9A83CD22-DADA-4288-868D-7BC00BDB886E}" type="slidenum">
              <a:rPr lang="en-US" smtClean="0"/>
              <a:pPr/>
              <a:t>55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104</a:t>
            </a:fld>
            <a:endParaRPr lang="en-CA"/>
          </a:p>
        </p:txBody>
      </p:sp>
    </p:spTree>
    <p:extLst>
      <p:ext uri="{BB962C8B-B14F-4D97-AF65-F5344CB8AC3E}">
        <p14:creationId xmlns:p14="http://schemas.microsoft.com/office/powerpoint/2010/main" val="294781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CN" baseline="0" dirty="0" smtClean="0"/>
              <a:t>quarterly profit misses on refinery maintenance.</a:t>
            </a:r>
          </a:p>
          <a:p>
            <a:pPr marL="228600" indent="-228600">
              <a:buAutoNum type="arabicPeriod"/>
            </a:pPr>
            <a:r>
              <a:rPr lang="en-CA" dirty="0" smtClean="0"/>
              <a:t>shuts</a:t>
            </a:r>
            <a:r>
              <a:rPr lang="en-CA" baseline="0" dirty="0" smtClean="0"/>
              <a:t> </a:t>
            </a:r>
            <a:r>
              <a:rPr lang="en-CA" baseline="0" dirty="0" err="1" smtClean="0"/>
              <a:t>kearl</a:t>
            </a:r>
            <a:r>
              <a:rPr lang="en-CA" baseline="0" dirty="0" smtClean="0"/>
              <a:t> lake oil sands sites for the first phase.</a:t>
            </a:r>
          </a:p>
          <a:p>
            <a:pPr marL="228600" indent="-228600">
              <a:buAutoNum type="arabicPeriod" startAt="3"/>
            </a:pPr>
            <a:r>
              <a:rPr lang="en-CA" dirty="0" smtClean="0"/>
              <a:t>2011.04.28</a:t>
            </a:r>
            <a:r>
              <a:rPr lang="en-CA" baseline="0" dirty="0" smtClean="0"/>
              <a:t> announces estimated first quarter financial and operating results</a:t>
            </a:r>
          </a:p>
          <a:p>
            <a:pPr marL="228600" indent="-228600">
              <a:buAutoNum type="arabicPeriod" startAt="3"/>
            </a:pPr>
            <a:r>
              <a:rPr lang="en-CA" baseline="0" dirty="0" smtClean="0"/>
              <a:t>IQ11 earning surprises &amp; preview: expert to beat consensus by wide margin</a:t>
            </a:r>
          </a:p>
          <a:p>
            <a:pPr marL="228600" indent="-228600">
              <a:buAutoNum type="arabicPeriod" startAt="3"/>
            </a:pPr>
            <a:r>
              <a:rPr lang="en-CA" baseline="0" dirty="0" smtClean="0"/>
              <a:t>Announces estimated 4</a:t>
            </a:r>
            <a:r>
              <a:rPr lang="en-CA" baseline="30000" dirty="0" smtClean="0"/>
              <a:t>th</a:t>
            </a:r>
            <a:r>
              <a:rPr lang="en-CA" baseline="0" dirty="0" smtClean="0"/>
              <a:t> quarter financial and operating results</a:t>
            </a:r>
            <a:endParaRPr lang="en-CA" dirty="0"/>
          </a:p>
        </p:txBody>
      </p:sp>
      <p:sp>
        <p:nvSpPr>
          <p:cNvPr id="4" name="Slide Number Placeholder 3"/>
          <p:cNvSpPr>
            <a:spLocks noGrp="1"/>
          </p:cNvSpPr>
          <p:nvPr>
            <p:ph type="sldNum" sz="quarter" idx="10"/>
          </p:nvPr>
        </p:nvSpPr>
        <p:spPr/>
        <p:txBody>
          <a:bodyPr/>
          <a:lstStyle/>
          <a:p>
            <a:fld id="{AD4D3F8F-B1A7-4BF5-8D79-D4C80F761A02}" type="slidenum">
              <a:rPr lang="en-US" smtClean="0"/>
              <a:pPr/>
              <a:t>108</a:t>
            </a:fld>
            <a:endParaRPr lang="en-US"/>
          </a:p>
        </p:txBody>
      </p:sp>
    </p:spTree>
    <p:extLst>
      <p:ext uri="{BB962C8B-B14F-4D97-AF65-F5344CB8AC3E}">
        <p14:creationId xmlns:p14="http://schemas.microsoft.com/office/powerpoint/2010/main" val="1762095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115</a:t>
            </a:fld>
            <a:endParaRPr lang="en-CA"/>
          </a:p>
        </p:txBody>
      </p:sp>
    </p:spTree>
    <p:extLst>
      <p:ext uri="{BB962C8B-B14F-4D97-AF65-F5344CB8AC3E}">
        <p14:creationId xmlns:p14="http://schemas.microsoft.com/office/powerpoint/2010/main" val="1367201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fld id="{AD4D3F8F-B1A7-4BF5-8D79-D4C80F761A02}" type="slidenum">
              <a:rPr lang="en-US" smtClean="0"/>
              <a:pPr/>
              <a:t>116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Source:</a:t>
            </a:r>
            <a:r>
              <a:rPr lang="en-US" baseline="0" dirty="0" smtClean="0"/>
              <a:t> http://www.nationmaster.com/graph/ene_oil_res-energy-oil-reserves (</a:t>
            </a:r>
            <a:r>
              <a:rPr lang="en-US" baseline="0" dirty="0" err="1" smtClean="0"/>
              <a:t>NationMaster</a:t>
            </a:r>
            <a:r>
              <a:rPr lang="en-US" baseline="0" dirty="0" smtClean="0"/>
              <a:t> energy)</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10</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 new energy resources underground and in the oceans.</a:t>
            </a:r>
            <a:endParaRPr lang="en-CA" dirty="0"/>
          </a:p>
        </p:txBody>
      </p:sp>
      <p:sp>
        <p:nvSpPr>
          <p:cNvPr id="4" name="Slide Number Placeholder 3"/>
          <p:cNvSpPr>
            <a:spLocks noGrp="1"/>
          </p:cNvSpPr>
          <p:nvPr>
            <p:ph type="sldNum" sz="quarter" idx="10"/>
          </p:nvPr>
        </p:nvSpPr>
        <p:spPr/>
        <p:txBody>
          <a:bodyPr/>
          <a:lstStyle/>
          <a:p>
            <a:fld id="{AD4D3F8F-B1A7-4BF5-8D79-D4C80F761A02}" type="slidenum">
              <a:rPr lang="en-US" smtClean="0"/>
              <a:pPr/>
              <a:t>117</a:t>
            </a:fld>
            <a:endParaRPr lang="en-US"/>
          </a:p>
        </p:txBody>
      </p:sp>
    </p:spTree>
    <p:extLst>
      <p:ext uri="{BB962C8B-B14F-4D97-AF65-F5344CB8AC3E}">
        <p14:creationId xmlns:p14="http://schemas.microsoft.com/office/powerpoint/2010/main" val="3581370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Planning and building major operations to meet future energy demand – developing Canada’s energy resources responsibly.</a:t>
            </a:r>
            <a:endParaRPr lang="en-CA" dirty="0"/>
          </a:p>
        </p:txBody>
      </p:sp>
      <p:sp>
        <p:nvSpPr>
          <p:cNvPr id="4" name="Slide Number Placeholder 3"/>
          <p:cNvSpPr>
            <a:spLocks noGrp="1"/>
          </p:cNvSpPr>
          <p:nvPr>
            <p:ph type="sldNum" sz="quarter" idx="10"/>
          </p:nvPr>
        </p:nvSpPr>
        <p:spPr/>
        <p:txBody>
          <a:bodyPr/>
          <a:lstStyle/>
          <a:p>
            <a:fld id="{AD4D3F8F-B1A7-4BF5-8D79-D4C80F761A02}" type="slidenum">
              <a:rPr lang="en-US" smtClean="0"/>
              <a:pPr/>
              <a:t>118</a:t>
            </a:fld>
            <a:endParaRPr lang="en-US"/>
          </a:p>
        </p:txBody>
      </p:sp>
    </p:spTree>
    <p:extLst>
      <p:ext uri="{BB962C8B-B14F-4D97-AF65-F5344CB8AC3E}">
        <p14:creationId xmlns:p14="http://schemas.microsoft.com/office/powerpoint/2010/main" val="26994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Helping to extract energy responsibly and efficiently from existing operations.</a:t>
            </a:r>
            <a:endParaRPr lang="en-CA" dirty="0"/>
          </a:p>
        </p:txBody>
      </p:sp>
      <p:sp>
        <p:nvSpPr>
          <p:cNvPr id="4" name="Slide Number Placeholder 3"/>
          <p:cNvSpPr>
            <a:spLocks noGrp="1"/>
          </p:cNvSpPr>
          <p:nvPr>
            <p:ph type="sldNum" sz="quarter" idx="10"/>
          </p:nvPr>
        </p:nvSpPr>
        <p:spPr/>
        <p:txBody>
          <a:bodyPr/>
          <a:lstStyle/>
          <a:p>
            <a:fld id="{AD4D3F8F-B1A7-4BF5-8D79-D4C80F761A02}" type="slidenum">
              <a:rPr lang="en-US" smtClean="0"/>
              <a:pPr/>
              <a:t>124</a:t>
            </a:fld>
            <a:endParaRPr lang="en-US"/>
          </a:p>
        </p:txBody>
      </p:sp>
    </p:spTree>
    <p:extLst>
      <p:ext uri="{BB962C8B-B14F-4D97-AF65-F5344CB8AC3E}">
        <p14:creationId xmlns:p14="http://schemas.microsoft.com/office/powerpoint/2010/main" val="631493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fld id="{15CC25E1-0201-4A5B-B572-5A549D1DDCC3}" type="slidenum">
              <a:rPr lang="en-CA" smtClean="0"/>
              <a:pPr/>
              <a:t>147</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p>
        </p:txBody>
      </p:sp>
      <p:sp>
        <p:nvSpPr>
          <p:cNvPr id="4" name="灯片编号占位符 3"/>
          <p:cNvSpPr>
            <a:spLocks noGrp="1"/>
          </p:cNvSpPr>
          <p:nvPr>
            <p:ph type="sldNum" sz="quarter" idx="10"/>
          </p:nvPr>
        </p:nvSpPr>
        <p:spPr/>
        <p:txBody>
          <a:bodyPr/>
          <a:lstStyle/>
          <a:p>
            <a:fld id="{15CC25E1-0201-4A5B-B572-5A549D1DDCC3}" type="slidenum">
              <a:rPr lang="en-CA" smtClean="0"/>
              <a:pPr/>
              <a:t>151</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Oil</a:t>
            </a:r>
            <a:r>
              <a:rPr lang="en-US" baseline="0" dirty="0" smtClean="0"/>
              <a:t> sands </a:t>
            </a:r>
            <a:r>
              <a:rPr lang="en-US" baseline="0" dirty="0" err="1" smtClean="0"/>
              <a:t>upgrader</a:t>
            </a:r>
            <a:endParaRPr lang="en-CA"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158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159</a:t>
            </a:fld>
            <a:endParaRPr lang="en-US"/>
          </a:p>
        </p:txBody>
      </p:sp>
    </p:spTree>
    <p:extLst>
      <p:ext uri="{BB962C8B-B14F-4D97-AF65-F5344CB8AC3E}">
        <p14:creationId xmlns:p14="http://schemas.microsoft.com/office/powerpoint/2010/main" val="2501519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EA4-69C0-D548-A7DE-0F3C32A10C82}" type="slidenum">
              <a:rPr lang="en-US" smtClean="0"/>
              <a:pPr/>
              <a:t>161</a:t>
            </a:fld>
            <a:endParaRPr lang="en-US"/>
          </a:p>
        </p:txBody>
      </p:sp>
    </p:spTree>
    <p:extLst>
      <p:ext uri="{BB962C8B-B14F-4D97-AF65-F5344CB8AC3E}">
        <p14:creationId xmlns:p14="http://schemas.microsoft.com/office/powerpoint/2010/main" val="848825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t>Oil Sands Development Beginning in the 1960s</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Oil sands development eventually would account for 85 percent of the company's crude oil, but when Sun Oil began building its presence in the business during the mid-1960s the field was regarded as experimental, its financial viability in dispute. Nevertheless, the company committed its resources to the business, beginning construction of the Great Canadian Oil Sands plant at Fort McMurray in 1964. The 45,000-barrel-a-day plant was finished five days ahead of schedule, its opening in 1967 heralding the debut of the first commercial-scale oil sands processing facility.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u="none" strike="noStrike"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In 1967, we pioneered commercial development of Canada's Athabasca oil sands — one of the world's largest petroleum resource basins. Since then, Suncor has grown to become a globally competitive, Canadian-based integrated energy company with a balanced portfolio of high-quality assets, a strong balance sheet and significant growth prospects.</a:t>
            </a:r>
            <a:r>
              <a:rPr lang="en-CA" sz="1200" u="none" strike="noStrike" kern="1200" dirty="0" smtClean="0">
                <a:solidFill>
                  <a:schemeClr val="tx1"/>
                </a:solidFill>
                <a:latin typeface="+mn-lt"/>
                <a:ea typeface="+mn-ea"/>
                <a:cs typeface="+mn-cs"/>
              </a:rPr>
              <a:t/>
            </a:r>
            <a:br>
              <a:rPr lang="en-CA" sz="1200" u="none" strike="noStrike" kern="1200" dirty="0" smtClean="0">
                <a:solidFill>
                  <a:schemeClr val="tx1"/>
                </a:solidFill>
                <a:latin typeface="+mn-lt"/>
                <a:ea typeface="+mn-ea"/>
                <a:cs typeface="+mn-cs"/>
              </a:rPr>
            </a:br>
            <a:endParaRPr lang="en-CA" sz="1200" u="none" strike="noStrike"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u="none" strike="noStrike"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smtClean="0">
                <a:solidFill>
                  <a:schemeClr val="tx1"/>
                </a:solidFill>
                <a:latin typeface="+mn-lt"/>
                <a:ea typeface="+mn-ea"/>
                <a:cs typeface="+mn-cs"/>
              </a:rPr>
              <a:t>Read more: </a:t>
            </a:r>
            <a:r>
              <a:rPr lang="en-CA" sz="1200" u="none" strike="noStrike" kern="1200" dirty="0" smtClean="0">
                <a:solidFill>
                  <a:schemeClr val="tx1"/>
                </a:solidFill>
                <a:latin typeface="+mn-lt"/>
                <a:ea typeface="+mn-ea"/>
                <a:cs typeface="+mn-cs"/>
                <a:hlinkClick r:id="rId3"/>
              </a:rPr>
              <a:t>Suncor Energy Inc. - Company Profile, Information, Business Description, History, Background Information on Suncor Energy Inc.</a:t>
            </a:r>
            <a:r>
              <a:rPr lang="en-CA" sz="1200" u="none" strike="noStrike" kern="1200" dirty="0" smtClean="0">
                <a:solidFill>
                  <a:schemeClr val="tx1"/>
                </a:solidFill>
                <a:latin typeface="+mn-lt"/>
                <a:ea typeface="+mn-ea"/>
                <a:cs typeface="+mn-cs"/>
              </a:rPr>
              <a:t> </a:t>
            </a:r>
            <a:r>
              <a:rPr lang="en-CA" sz="1200" u="none" strike="noStrike" kern="1200" dirty="0" smtClean="0">
                <a:solidFill>
                  <a:schemeClr val="tx1"/>
                </a:solidFill>
                <a:latin typeface="+mn-lt"/>
                <a:ea typeface="+mn-ea"/>
                <a:cs typeface="+mn-cs"/>
                <a:hlinkClick r:id="rId3"/>
              </a:rPr>
              <a:t>http://www.referenceforbusiness.com/history2/84/Suncor-Energy-Inc.html#ixzz1GiNs1DJW</a:t>
            </a:r>
            <a:r>
              <a:rPr lang="en-CA" sz="1200" u="none" strike="noStrike" kern="1200" dirty="0" smtClean="0">
                <a:solidFill>
                  <a:schemeClr val="tx1"/>
                </a:solidFill>
                <a:latin typeface="+mn-lt"/>
                <a:ea typeface="+mn-ea"/>
                <a:cs typeface="+mn-cs"/>
              </a:rPr>
              <a:t/>
            </a:r>
            <a:br>
              <a:rPr lang="en-CA" sz="1200" u="none" strike="noStrike" kern="1200" dirty="0" smtClean="0">
                <a:solidFill>
                  <a:schemeClr val="tx1"/>
                </a:solidFill>
                <a:latin typeface="+mn-lt"/>
                <a:ea typeface="+mn-ea"/>
                <a:cs typeface="+mn-cs"/>
              </a:rPr>
            </a:br>
            <a:endParaRPr lang="en-CA" sz="1200" u="none" strike="noStrike"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164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0C6424-9F17-4597-888A-DC2BC097EFDA}" type="slidenum">
              <a:rPr lang="zh-CN" altLang="en-US" smtClean="0"/>
              <a:pPr/>
              <a:t>166</a:t>
            </a:fld>
            <a:endParaRPr lang="zh-CN" altLang="en-US"/>
          </a:p>
        </p:txBody>
      </p:sp>
    </p:spTree>
    <p:extLst>
      <p:ext uri="{BB962C8B-B14F-4D97-AF65-F5344CB8AC3E}">
        <p14:creationId xmlns:p14="http://schemas.microsoft.com/office/powerpoint/2010/main" val="498735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Source: </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11</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0C6424-9F17-4597-888A-DC2BC097EFDA}" type="slidenum">
              <a:rPr lang="zh-CN" altLang="en-US" smtClean="0"/>
              <a:pPr/>
              <a:t>174</a:t>
            </a:fld>
            <a:endParaRPr lang="zh-CN" altLang="en-US"/>
          </a:p>
        </p:txBody>
      </p:sp>
    </p:spTree>
    <p:extLst>
      <p:ext uri="{BB962C8B-B14F-4D97-AF65-F5344CB8AC3E}">
        <p14:creationId xmlns:p14="http://schemas.microsoft.com/office/powerpoint/2010/main" val="498735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EA4-69C0-D548-A7DE-0F3C32A10C82}" type="slidenum">
              <a:rPr lang="en-US" smtClean="0"/>
              <a:pPr/>
              <a:t>182</a:t>
            </a:fld>
            <a:endParaRPr lang="en-US"/>
          </a:p>
        </p:txBody>
      </p:sp>
    </p:spTree>
    <p:extLst>
      <p:ext uri="{BB962C8B-B14F-4D97-AF65-F5344CB8AC3E}">
        <p14:creationId xmlns:p14="http://schemas.microsoft.com/office/powerpoint/2010/main" val="3493866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183</a:t>
            </a:fld>
            <a:endParaRPr lang="en-US" dirty="0"/>
          </a:p>
        </p:txBody>
      </p:sp>
    </p:spTree>
    <p:extLst>
      <p:ext uri="{BB962C8B-B14F-4D97-AF65-F5344CB8AC3E}">
        <p14:creationId xmlns:p14="http://schemas.microsoft.com/office/powerpoint/2010/main" val="2036851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184</a:t>
            </a:fld>
            <a:endParaRPr lang="en-US"/>
          </a:p>
        </p:txBody>
      </p:sp>
    </p:spTree>
    <p:extLst>
      <p:ext uri="{BB962C8B-B14F-4D97-AF65-F5344CB8AC3E}">
        <p14:creationId xmlns:p14="http://schemas.microsoft.com/office/powerpoint/2010/main" val="3055565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185</a:t>
            </a:fld>
            <a:endParaRPr lang="en-US"/>
          </a:p>
        </p:txBody>
      </p:sp>
    </p:spTree>
    <p:extLst>
      <p:ext uri="{BB962C8B-B14F-4D97-AF65-F5344CB8AC3E}">
        <p14:creationId xmlns:p14="http://schemas.microsoft.com/office/powerpoint/2010/main" val="30555659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sz="1200" kern="1200" baseline="0" dirty="0" smtClean="0">
                <a:solidFill>
                  <a:schemeClr val="tx1"/>
                </a:solidFill>
                <a:latin typeface="+mn-lt"/>
                <a:ea typeface="+mn-ea"/>
                <a:cs typeface="+mn-cs"/>
              </a:rPr>
              <a:t>The merger increased Suncor’s asset base by $35.8 billion, including goodwill, and long-term debt by $4.4 billion.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merged company will operate </a:t>
            </a:r>
            <a:r>
              <a:rPr lang="en-US" b="1" dirty="0" smtClean="0"/>
              <a:t>under Suncor's</a:t>
            </a:r>
            <a:r>
              <a:rPr lang="en-US" dirty="0" smtClean="0"/>
              <a:t> name, and the brand of </a:t>
            </a:r>
            <a:r>
              <a:rPr lang="en-US" b="1" dirty="0" smtClean="0"/>
              <a:t>Petro</a:t>
            </a:r>
            <a:r>
              <a:rPr lang="en-US" dirty="0" smtClean="0"/>
              <a:t>-</a:t>
            </a:r>
            <a:r>
              <a:rPr lang="en-US" b="1" dirty="0" smtClean="0"/>
              <a:t>Canada</a:t>
            </a:r>
            <a:r>
              <a:rPr lang="en-US" dirty="0" smtClean="0"/>
              <a:t> will be used for the refining oil products</a:t>
            </a:r>
          </a:p>
          <a:p>
            <a:endParaRPr lang="zh-CN" altLang="en-US"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187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Consideration offered to complete the merger included 621.1 million shares of Suncor with a value of $18,878 million, or $30.39 per share, that were issued to Petro-Canada shareholders and 7.1 million Suncor share options with a fair value of $147 million, that were exchanged for existing Petro-Canada share options. The replacement of stock options and other stock-based compensation plans that are accounted for as liabilities are not included in consideration (see note 9). </a:t>
            </a:r>
            <a:endParaRPr lang="en-US" dirty="0" smtClean="0"/>
          </a:p>
          <a:p>
            <a:r>
              <a:rPr lang="en-US" sz="1200" b="0" kern="1200" dirty="0" smtClean="0">
                <a:solidFill>
                  <a:schemeClr val="tx1"/>
                </a:solidFill>
                <a:effectLst/>
                <a:latin typeface="+mn-lt"/>
                <a:ea typeface="+mn-ea"/>
                <a:cs typeface="+mn-cs"/>
              </a:rPr>
              <a:t>The total purchase price for the acquisition was $19,630 million, consisting of the following amounts</a:t>
            </a:r>
            <a:endParaRPr lang="en-US" dirty="0" smtClean="0"/>
          </a:p>
          <a:p>
            <a:endParaRPr lang="en-US" dirty="0" smtClean="0"/>
          </a:p>
          <a:p>
            <a:r>
              <a:rPr lang="en-US" sz="1200" b="0" kern="1200" dirty="0" smtClean="0">
                <a:solidFill>
                  <a:schemeClr val="tx1"/>
                </a:solidFill>
                <a:effectLst/>
                <a:latin typeface="+mn-lt"/>
                <a:ea typeface="+mn-ea"/>
                <a:cs typeface="+mn-cs"/>
              </a:rPr>
              <a:t>The following estimated fair values were assigned to the assets and liabilities of Petro-Canada as at August 1, 2009: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$3,019 million of the goodwill has been allocated to the Oil Sands segment and the remaining $159 million has been allocated to the Refining and Marketing segment. </a:t>
            </a:r>
            <a:endParaRPr lang="en-US" dirty="0" smtClean="0"/>
          </a:p>
          <a:p>
            <a:endParaRPr lang="en-US" dirty="0"/>
          </a:p>
        </p:txBody>
      </p:sp>
      <p:sp>
        <p:nvSpPr>
          <p:cNvPr id="4" name="Slide Number Placeholder 3"/>
          <p:cNvSpPr>
            <a:spLocks noGrp="1"/>
          </p:cNvSpPr>
          <p:nvPr>
            <p:ph type="sldNum" sz="quarter" idx="10"/>
          </p:nvPr>
        </p:nvSpPr>
        <p:spPr/>
        <p:txBody>
          <a:bodyPr/>
          <a:lstStyle/>
          <a:p>
            <a:fld id="{AC0C6424-9F17-4597-888A-DC2BC097EFDA}" type="slidenum">
              <a:rPr lang="zh-CN" altLang="en-US" smtClean="0"/>
              <a:pPr/>
              <a:t>188</a:t>
            </a:fld>
            <a:endParaRPr lang="zh-CN" altLang="en-US"/>
          </a:p>
        </p:txBody>
      </p:sp>
    </p:spTree>
    <p:extLst>
      <p:ext uri="{BB962C8B-B14F-4D97-AF65-F5344CB8AC3E}">
        <p14:creationId xmlns:p14="http://schemas.microsoft.com/office/powerpoint/2010/main" val="2682384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stock deal gives Petro-Canada investors a 25 percent premium compared with the share price over the past 30 days, the two companies estimated.</a:t>
            </a:r>
            <a:r>
              <a:rPr lang="en-US" sz="1200" kern="1200" dirty="0" smtClean="0">
                <a:solidFill>
                  <a:schemeClr val="tx1"/>
                </a:solidFill>
                <a:latin typeface="+mn-lt"/>
                <a:ea typeface="+mn-ea"/>
                <a:cs typeface="+mn-cs"/>
              </a:rPr>
              <a:t> Petro-Canada's shares have traded at a perceived discount to its asset value for months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produces a company with a combined market worth of over $43 billion.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Petro-Canada equity holders receive 1.28 shares in the new company for each Petro-Canada share, resulting in existing investors getting a 40 per cent piece of the merged entity.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combined portfolio boasts the largest oil sands resource position, a strong Canadian downstream brand, solid conventional exploration and production assets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would save about $300.0 million in operating expenditures</a:t>
            </a:r>
            <a:endParaRPr lang="en-US" dirty="0"/>
          </a:p>
        </p:txBody>
      </p:sp>
      <p:sp>
        <p:nvSpPr>
          <p:cNvPr id="4" name="Slide Number Placeholder 3"/>
          <p:cNvSpPr>
            <a:spLocks noGrp="1"/>
          </p:cNvSpPr>
          <p:nvPr>
            <p:ph type="sldNum" sz="quarter" idx="10"/>
          </p:nvPr>
        </p:nvSpPr>
        <p:spPr/>
        <p:txBody>
          <a:bodyPr/>
          <a:lstStyle/>
          <a:p>
            <a:fld id="{AC0C6424-9F17-4597-888A-DC2BC097EFDA}" type="slidenum">
              <a:rPr lang="zh-CN" altLang="en-US" smtClean="0"/>
              <a:pPr/>
              <a:t>189</a:t>
            </a:fld>
            <a:endParaRPr lang="zh-CN" altLang="en-US"/>
          </a:p>
        </p:txBody>
      </p:sp>
    </p:spTree>
    <p:extLst>
      <p:ext uri="{BB962C8B-B14F-4D97-AF65-F5344CB8AC3E}">
        <p14:creationId xmlns:p14="http://schemas.microsoft.com/office/powerpoint/2010/main" val="1977397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193</a:t>
            </a:fld>
            <a:endParaRPr lang="en-US"/>
          </a:p>
        </p:txBody>
      </p:sp>
    </p:spTree>
    <p:extLst>
      <p:ext uri="{BB962C8B-B14F-4D97-AF65-F5344CB8AC3E}">
        <p14:creationId xmlns:p14="http://schemas.microsoft.com/office/powerpoint/2010/main" val="3435980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195</a:t>
            </a:fld>
            <a:endParaRPr lang="en-US" dirty="0"/>
          </a:p>
        </p:txBody>
      </p:sp>
    </p:spTree>
    <p:extLst>
      <p:ext uri="{BB962C8B-B14F-4D97-AF65-F5344CB8AC3E}">
        <p14:creationId xmlns:p14="http://schemas.microsoft.com/office/powerpoint/2010/main" val="3679705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Source:</a:t>
            </a:r>
            <a:r>
              <a:rPr lang="en-US" baseline="0" dirty="0" smtClean="0"/>
              <a:t> http://omrpublic.iea.org/ (international oil agency)</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12</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Upstream production for 2010 averaged 561,100 </a:t>
            </a:r>
            <a:r>
              <a:rPr lang="en-US" sz="1200" b="0" i="0" u="none" strike="noStrike" kern="1200" baseline="0" dirty="0" err="1" smtClean="0">
                <a:solidFill>
                  <a:schemeClr val="tx1"/>
                </a:solidFill>
                <a:latin typeface="+mn-lt"/>
                <a:ea typeface="+mn-ea"/>
                <a:cs typeface="+mn-cs"/>
              </a:rPr>
              <a:t>boe</a:t>
            </a:r>
            <a:r>
              <a:rPr lang="en-US" sz="1200" b="0" i="0" u="none" strike="noStrike" kern="1200" baseline="0" dirty="0" smtClean="0">
                <a:solidFill>
                  <a:schemeClr val="tx1"/>
                </a:solidFill>
                <a:latin typeface="+mn-lt"/>
                <a:ea typeface="+mn-ea"/>
                <a:cs typeface="+mn-cs"/>
              </a:rPr>
              <a:t> per day (</a:t>
            </a:r>
            <a:r>
              <a:rPr lang="en-US" sz="1200" b="0" i="0" u="none" strike="noStrike" kern="1200" baseline="0" dirty="0" err="1" smtClean="0">
                <a:solidFill>
                  <a:schemeClr val="tx1"/>
                </a:solidFill>
                <a:latin typeface="+mn-lt"/>
                <a:ea typeface="+mn-ea"/>
                <a:cs typeface="+mn-cs"/>
              </a:rPr>
              <a:t>boe</a:t>
            </a:r>
            <a:r>
              <a:rPr lang="en-US" sz="1200" b="0" i="0" u="none" strike="noStrike" kern="1200" baseline="0" dirty="0" smtClean="0">
                <a:solidFill>
                  <a:schemeClr val="tx1"/>
                </a:solidFill>
                <a:latin typeface="+mn-lt"/>
                <a:ea typeface="+mn-ea"/>
                <a:cs typeface="+mn-cs"/>
              </a:rPr>
              <a:t>/d), compared to 411,700 </a:t>
            </a:r>
            <a:r>
              <a:rPr lang="en-US" sz="1200" b="0" i="0" u="none" strike="noStrike" kern="1200" baseline="0" dirty="0" err="1" smtClean="0">
                <a:solidFill>
                  <a:schemeClr val="tx1"/>
                </a:solidFill>
                <a:latin typeface="+mn-lt"/>
                <a:ea typeface="+mn-ea"/>
                <a:cs typeface="+mn-cs"/>
              </a:rPr>
              <a:t>boe</a:t>
            </a:r>
            <a:r>
              <a:rPr lang="en-US" sz="1200" b="0" i="0" u="none" strike="noStrike" kern="1200" baseline="0" dirty="0" smtClean="0">
                <a:solidFill>
                  <a:schemeClr val="tx1"/>
                </a:solidFill>
                <a:latin typeface="+mn-lt"/>
                <a:ea typeface="+mn-ea"/>
                <a:cs typeface="+mn-cs"/>
              </a:rPr>
              <a:t>/d in 2009. Total sales of refined petroleum products averaged 87,800 cubic </a:t>
            </a:r>
            <a:r>
              <a:rPr lang="en-US" sz="1200" b="0" i="0" u="none" strike="noStrike" kern="1200" baseline="0" dirty="0" err="1" smtClean="0">
                <a:solidFill>
                  <a:schemeClr val="tx1"/>
                </a:solidFill>
                <a:latin typeface="+mn-lt"/>
                <a:ea typeface="+mn-ea"/>
                <a:cs typeface="+mn-cs"/>
              </a:rPr>
              <a:t>metres</a:t>
            </a:r>
            <a:r>
              <a:rPr lang="en-US" sz="1200" b="0" i="0" u="none" strike="noStrike" kern="1200" baseline="0" dirty="0" smtClean="0">
                <a:solidFill>
                  <a:schemeClr val="tx1"/>
                </a:solidFill>
                <a:latin typeface="+mn-lt"/>
                <a:ea typeface="+mn-ea"/>
                <a:cs typeface="+mn-cs"/>
              </a:rPr>
              <a:t> per day (m3/d) during 2010, up from 54,900 m3/d in 2009. Both production and sales volumes increases were primarily due to the additional volumes resulting from the merger.</a:t>
            </a:r>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198</a:t>
            </a:fld>
            <a:endParaRPr lang="en-US"/>
          </a:p>
        </p:txBody>
      </p:sp>
    </p:spTree>
    <p:extLst>
      <p:ext uri="{BB962C8B-B14F-4D97-AF65-F5344CB8AC3E}">
        <p14:creationId xmlns:p14="http://schemas.microsoft.com/office/powerpoint/2010/main" val="16078951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199</a:t>
            </a:fld>
            <a:endParaRPr lang="en-US"/>
          </a:p>
        </p:txBody>
      </p:sp>
    </p:spTree>
    <p:extLst>
      <p:ext uri="{BB962C8B-B14F-4D97-AF65-F5344CB8AC3E}">
        <p14:creationId xmlns:p14="http://schemas.microsoft.com/office/powerpoint/2010/main" val="1858051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Financing income was $30 million in 2010, compared to</a:t>
            </a:r>
          </a:p>
          <a:p>
            <a:r>
              <a:rPr lang="en-US" sz="1200" b="0" i="0" u="none" strike="noStrike" kern="1200" baseline="0" dirty="0" smtClean="0">
                <a:solidFill>
                  <a:schemeClr val="tx1"/>
                </a:solidFill>
                <a:latin typeface="+mn-lt"/>
                <a:ea typeface="+mn-ea"/>
                <a:cs typeface="+mn-cs"/>
              </a:rPr>
              <a:t>stronger Canadian dollar relative to the U.S. dollar. financing income of $488 million in 2009, largely due</a:t>
            </a:r>
          </a:p>
          <a:p>
            <a:r>
              <a:rPr lang="en-US" sz="1200" b="0" i="0" u="none" strike="noStrike" kern="1200" baseline="0" dirty="0" smtClean="0">
                <a:solidFill>
                  <a:schemeClr val="tx1"/>
                </a:solidFill>
                <a:latin typeface="+mn-lt"/>
                <a:ea typeface="+mn-ea"/>
                <a:cs typeface="+mn-cs"/>
              </a:rPr>
              <a:t>to lower foreign exchange gains on U.S. dollar</a:t>
            </a:r>
          </a:p>
          <a:p>
            <a:r>
              <a:rPr lang="en-US" sz="1200" b="0" i="0" u="none" strike="noStrike" kern="1200" baseline="0" dirty="0" smtClean="0">
                <a:solidFill>
                  <a:schemeClr val="tx1"/>
                </a:solidFill>
                <a:latin typeface="+mn-lt"/>
                <a:ea typeface="+mn-ea"/>
                <a:cs typeface="+mn-cs"/>
              </a:rPr>
              <a:t>Suncor recognized a pre-tax gain of $295 million</a:t>
            </a:r>
          </a:p>
          <a:p>
            <a:r>
              <a:rPr lang="en-US" sz="1200" b="0" i="0" u="none" strike="noStrike" kern="1200" baseline="0" dirty="0" smtClean="0">
                <a:solidFill>
                  <a:schemeClr val="tx1"/>
                </a:solidFill>
                <a:latin typeface="+mn-lt"/>
                <a:ea typeface="+mn-ea"/>
                <a:cs typeface="+mn-cs"/>
              </a:rPr>
              <a:t>denominated long-term debt in 2010.</a:t>
            </a:r>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200</a:t>
            </a:fld>
            <a:endParaRPr lang="en-US" dirty="0"/>
          </a:p>
        </p:txBody>
      </p:sp>
    </p:spTree>
    <p:extLst>
      <p:ext uri="{BB962C8B-B14F-4D97-AF65-F5344CB8AC3E}">
        <p14:creationId xmlns:p14="http://schemas.microsoft.com/office/powerpoint/2010/main" val="3931424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202</a:t>
            </a:fld>
            <a:endParaRPr lang="en-US"/>
          </a:p>
        </p:txBody>
      </p:sp>
    </p:spTree>
    <p:extLst>
      <p:ext uri="{BB962C8B-B14F-4D97-AF65-F5344CB8AC3E}">
        <p14:creationId xmlns:p14="http://schemas.microsoft.com/office/powerpoint/2010/main" val="18580513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203</a:t>
            </a:fld>
            <a:endParaRPr lang="en-US" dirty="0"/>
          </a:p>
        </p:txBody>
      </p:sp>
    </p:spTree>
    <p:extLst>
      <p:ext uri="{BB962C8B-B14F-4D97-AF65-F5344CB8AC3E}">
        <p14:creationId xmlns:p14="http://schemas.microsoft.com/office/powerpoint/2010/main" val="3679705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204</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EA4-69C0-D548-A7DE-0F3C32A10C82}" type="slidenum">
              <a:rPr lang="en-US" smtClean="0"/>
              <a:pPr/>
              <a:t>207</a:t>
            </a:fld>
            <a:endParaRPr lang="en-US"/>
          </a:p>
        </p:txBody>
      </p:sp>
    </p:spTree>
    <p:extLst>
      <p:ext uri="{BB962C8B-B14F-4D97-AF65-F5344CB8AC3E}">
        <p14:creationId xmlns:p14="http://schemas.microsoft.com/office/powerpoint/2010/main" val="391020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sz="1200" kern="1200" baseline="0" dirty="0" smtClean="0">
                <a:solidFill>
                  <a:schemeClr val="tx1"/>
                </a:solidFill>
                <a:latin typeface="+mn-lt"/>
                <a:ea typeface="+mn-ea"/>
                <a:cs typeface="+mn-cs"/>
              </a:rPr>
              <a:t>Spending has been primarily focused on exploration drilling in Libya, development pending in the U.K. and Syria, and exploration drilling in Norway.</a:t>
            </a:r>
          </a:p>
        </p:txBody>
      </p:sp>
      <p:sp>
        <p:nvSpPr>
          <p:cNvPr id="4" name="Slide Number Placeholder 3"/>
          <p:cNvSpPr>
            <a:spLocks noGrp="1"/>
          </p:cNvSpPr>
          <p:nvPr>
            <p:ph type="sldNum" sz="quarter" idx="10"/>
          </p:nvPr>
        </p:nvSpPr>
        <p:spPr/>
        <p:txBody>
          <a:bodyPr/>
          <a:lstStyle/>
          <a:p>
            <a:fld id="{D90232BE-B8A6-48B5-8BEA-4960B8F6BC30}" type="slidenum">
              <a:rPr lang="en-US" smtClean="0"/>
              <a:pPr/>
              <a:t>208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Suncor plans to start production from the North </a:t>
            </a:r>
            <a:r>
              <a:rPr lang="en-US" sz="1200" dirty="0" err="1" smtClean="0"/>
              <a:t>Steepbank</a:t>
            </a:r>
            <a:r>
              <a:rPr lang="en-US" sz="1200" dirty="0" smtClean="0"/>
              <a:t> Extension (NSE) mining area in 2012. the expanded area is expected to provide additional recoverable bitumen. </a:t>
            </a:r>
          </a:p>
          <a:p>
            <a:r>
              <a:rPr lang="en-US" sz="1200" dirty="0" smtClean="0"/>
              <a:t>The company continued construction of the Millennium Naphtha Unit (MNU), which is on schedule to be completed during the fourth quarter of 2011, with resulting increases to </a:t>
            </a:r>
            <a:r>
              <a:rPr lang="en-US" sz="1200" dirty="0" err="1" smtClean="0"/>
              <a:t>hydrotreating</a:t>
            </a:r>
            <a:r>
              <a:rPr lang="en-US" sz="1200" dirty="0" smtClean="0"/>
              <a:t> capacity expected in the first quarter</a:t>
            </a:r>
            <a:br>
              <a:rPr lang="en-US" sz="1200" dirty="0" smtClean="0"/>
            </a:br>
            <a:r>
              <a:rPr lang="en-US" sz="1200" dirty="0" smtClean="0"/>
              <a:t>of 2012. </a:t>
            </a:r>
          </a:p>
          <a:p>
            <a:endParaRPr lang="en-US" dirty="0"/>
          </a:p>
        </p:txBody>
      </p:sp>
      <p:sp>
        <p:nvSpPr>
          <p:cNvPr id="4" name="Slide Number Placeholder 3"/>
          <p:cNvSpPr>
            <a:spLocks noGrp="1"/>
          </p:cNvSpPr>
          <p:nvPr>
            <p:ph type="sldNum" sz="quarter" idx="10"/>
          </p:nvPr>
        </p:nvSpPr>
        <p:spPr/>
        <p:txBody>
          <a:bodyPr/>
          <a:lstStyle/>
          <a:p>
            <a:fld id="{0DACFEA4-69C0-D548-A7DE-0F3C32A10C82}" type="slidenum">
              <a:rPr lang="en-US" smtClean="0"/>
              <a:pPr/>
              <a:t>209</a:t>
            </a:fld>
            <a:endParaRPr lang="en-US"/>
          </a:p>
        </p:txBody>
      </p:sp>
    </p:spTree>
    <p:extLst>
      <p:ext uri="{BB962C8B-B14F-4D97-AF65-F5344CB8AC3E}">
        <p14:creationId xmlns:p14="http://schemas.microsoft.com/office/powerpoint/2010/main" val="46578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http://omrpublic.iea.org/ (international oil agency)</a:t>
            </a:r>
            <a:endParaRPr lang="en-CA" dirty="0" smtClean="0"/>
          </a:p>
          <a:p>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13</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Oil sand is a naturally occurring mixture of sand, clay or other minerals, water and bitumen, which is a heavy and extremely viscous oil that must be treated before it can be used by refineries to produce usable fuels such as gasoline and diesel. Bitumen is so viscous that at room temperature it acts much like cold molasses. A variety of treatment methods are currently available to oil sands producers and new methods are put into practice as more research is completed and new technology is developed.</a:t>
            </a:r>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17</a:t>
            </a:fld>
            <a:endParaRPr lang="zh-CN" altLang="en-US"/>
          </a:p>
        </p:txBody>
      </p:sp>
    </p:spTree>
    <p:extLst>
      <p:ext uri="{BB962C8B-B14F-4D97-AF65-F5344CB8AC3E}">
        <p14:creationId xmlns:p14="http://schemas.microsoft.com/office/powerpoint/2010/main" val="108436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Surface mining is used when the bitumen deposits are close to the surface, using truck and shovel technology. The sands are transported to a processing facility where hot water is used to separate the bitumen from the sands. Only 20 per cent of all oil sands is close enough to the surface to be mined.</a:t>
            </a:r>
            <a:br>
              <a:rPr lang="en-CA" altLang="zh-CN" dirty="0" smtClean="0"/>
            </a:br>
            <a:endParaRPr lang="en-CA" altLang="zh-CN" dirty="0" smtClean="0"/>
          </a:p>
          <a:p>
            <a:r>
              <a:rPr lang="en-CA" altLang="zh-CN" dirty="0" smtClean="0"/>
              <a:t>In situ production recovers deposits that are deeper underground, using techniques that are similar to conventional oil production. Advanced drilling technology is used, typically injecting steam or solvents into the reservoir to mobilize the thick bitumen so it can be pumped to the surface through wells. Steam-assisted gravity drainage (SAGD) uses parallel pairs of horizontal wells, one drilled for steam injection and one for oil recovery.</a:t>
            </a:r>
          </a:p>
          <a:p>
            <a:endParaRPr lang="en-CA" altLang="zh-CN" dirty="0" smtClean="0"/>
          </a:p>
          <a:p>
            <a:r>
              <a:rPr lang="en-CA" altLang="zh-CN" dirty="0" smtClean="0"/>
              <a:t>1. "Open pit mining" resembles conventional mining techniques and is effective in extracting oil sands deposits near the surface. </a:t>
            </a:r>
          </a:p>
          <a:p>
            <a:r>
              <a:rPr lang="en-CA" altLang="zh-CN" dirty="0" smtClean="0"/>
              <a:t>2. “In situ” reaches deeper deposits. </a:t>
            </a:r>
            <a:r>
              <a:rPr lang="en-CA" altLang="zh-CN" i="1" dirty="0" smtClean="0">
                <a:effectLst/>
              </a:rPr>
              <a:t>In situ </a:t>
            </a:r>
            <a:r>
              <a:rPr lang="en-CA" altLang="zh-CN" dirty="0" smtClean="0"/>
              <a:t>extraction involves the use of steam to heat and separate bitumen from the surrounding sands, causing it to pool closer to the surface. The bitumen is then pumped from these pools using horizontal drain wells. To date, Canadian oil sands producers have employed each method almost equally, but future production will likely shift to emphasize </a:t>
            </a:r>
            <a:r>
              <a:rPr lang="en-CA" altLang="zh-CN" i="1" dirty="0" smtClean="0">
                <a:effectLst/>
              </a:rPr>
              <a:t>in situ</a:t>
            </a:r>
            <a:r>
              <a:rPr lang="en-CA" altLang="zh-CN" dirty="0" smtClean="0"/>
              <a:t> extraction.</a:t>
            </a:r>
          </a:p>
          <a:p>
            <a:endParaRPr lang="en-CA" altLang="zh-CN" dirty="0" smtClean="0"/>
          </a:p>
          <a:p>
            <a:r>
              <a:rPr lang="en-CA" altLang="zh-CN" dirty="0" smtClean="0"/>
              <a:t>Once extracted, oil sands producers must add lighter hydrocarbons to the bitumen to allow it to flow through pipelines. Upgraders then process some of the bitumen into synthetic crude, a relatively light, sweet form of crude oil that can be sold to a traditional oil refinery. Some of the bitumen is also sold in raw form, marketed to specialized refineries with deep conversion capacity. Some oil sands projects have integrated upgrading capacity, while others must send their raw bitumen production to another facility.</a:t>
            </a:r>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18</a:t>
            </a:fld>
            <a:endParaRPr lang="zh-CN" altLang="en-US"/>
          </a:p>
        </p:txBody>
      </p:sp>
    </p:spTree>
    <p:extLst>
      <p:ext uri="{BB962C8B-B14F-4D97-AF65-F5344CB8AC3E}">
        <p14:creationId xmlns:p14="http://schemas.microsoft.com/office/powerpoint/2010/main" val="36378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zh-CN" dirty="0" smtClean="0"/>
              <a:t>To handle these challenges, the industry uses large, stable, self-contained platforms to drill wells</a:t>
            </a:r>
          </a:p>
          <a:p>
            <a:endParaRPr lang="en-CA" altLang="zh-CN" dirty="0" smtClean="0"/>
          </a:p>
          <a:p>
            <a:r>
              <a:rPr lang="en-CA" altLang="zh-CN" b="1" dirty="0" smtClean="0"/>
              <a:t>3 types of wells:</a:t>
            </a:r>
            <a:r>
              <a:rPr lang="en-CA" altLang="zh-CN" dirty="0" smtClean="0"/>
              <a:t> exploration, delineation and development </a:t>
            </a:r>
          </a:p>
          <a:p>
            <a:pPr lvl="1"/>
            <a:r>
              <a:rPr lang="en-CA" altLang="zh-CN" b="1" dirty="0" smtClean="0"/>
              <a:t>-Exploration: </a:t>
            </a:r>
            <a:r>
              <a:rPr lang="en-CA" altLang="zh-CN" dirty="0" smtClean="0"/>
              <a:t> confirm whether geological formations identified from seismic surveys do contain hydrocarbons. </a:t>
            </a:r>
          </a:p>
          <a:p>
            <a:pPr lvl="1"/>
            <a:r>
              <a:rPr lang="en-CA" altLang="zh-CN" dirty="0" smtClean="0"/>
              <a:t>-If results are promising, a company may drill </a:t>
            </a:r>
            <a:r>
              <a:rPr lang="en-CA" altLang="zh-CN" b="1" dirty="0" smtClean="0"/>
              <a:t>delineation wells </a:t>
            </a:r>
            <a:r>
              <a:rPr lang="en-CA" altLang="zh-CN" dirty="0" smtClean="0"/>
              <a:t>into different areas of the formation to confirm the formation’s size as well as characteristics of the hydrocarbon resources. </a:t>
            </a:r>
          </a:p>
          <a:p>
            <a:pPr lvl="1"/>
            <a:r>
              <a:rPr lang="en-CA" altLang="zh-CN" dirty="0" smtClean="0"/>
              <a:t>-Then decides whether it will be economically attractive to produce the resource. If test results are favourable, the company will proceed to the third stage, drilling a </a:t>
            </a:r>
            <a:r>
              <a:rPr lang="en-CA" altLang="zh-CN" b="1" dirty="0" smtClean="0"/>
              <a:t>development well.</a:t>
            </a:r>
            <a:endParaRPr lang="zh-CN" altLang="en-US" b="1" dirty="0" smtClean="0"/>
          </a:p>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20</a:t>
            </a:fld>
            <a:endParaRPr lang="zh-CN" altLang="en-US"/>
          </a:p>
        </p:txBody>
      </p:sp>
    </p:spTree>
    <p:extLst>
      <p:ext uri="{BB962C8B-B14F-4D97-AF65-F5344CB8AC3E}">
        <p14:creationId xmlns:p14="http://schemas.microsoft.com/office/powerpoint/2010/main" val="42864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42"/>
          <p:cNvGrpSpPr/>
          <p:nvPr/>
        </p:nvGrpSpPr>
        <p:grpSpPr>
          <a:xfrm>
            <a:off x="-382404" y="0"/>
            <a:ext cx="9932332" cy="6858000"/>
            <a:chOff x="-382404" y="0"/>
            <a:chExt cx="9932332" cy="6858000"/>
          </a:xfrm>
        </p:grpSpPr>
        <p:grpSp>
          <p:nvGrpSpPr>
            <p:cNvPr id="8" name="Group 44"/>
            <p:cNvGrpSpPr/>
            <p:nvPr/>
          </p:nvGrpSpPr>
          <p:grpSpPr>
            <a:xfrm>
              <a:off x="0" y="0"/>
              <a:ext cx="9144000" cy="6858000"/>
              <a:chOff x="0" y="0"/>
              <a:chExt cx="9144000" cy="6858000"/>
            </a:xfrm>
          </p:grpSpPr>
          <p:grpSp>
            <p:nvGrpSpPr>
              <p:cNvPr id="9"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11/2/2011</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10"/>
          </p:nvPr>
        </p:nvSpPr>
        <p:spPr>
          <a:xfrm>
            <a:off x="3124200" y="6248400"/>
            <a:ext cx="2895600" cy="457200"/>
          </a:xfrm>
        </p:spPr>
        <p:txBody>
          <a:bodyPr/>
          <a:lstStyle>
            <a:lvl1pPr>
              <a:defRPr/>
            </a:lvl1pPr>
          </a:lstStyle>
          <a:p>
            <a:endParaRPr lang="en-US" altLang="zh-TW"/>
          </a:p>
        </p:txBody>
      </p:sp>
      <p:sp>
        <p:nvSpPr>
          <p:cNvPr id="7" name="Slide Number Placeholder 6"/>
          <p:cNvSpPr>
            <a:spLocks noGrp="1"/>
          </p:cNvSpPr>
          <p:nvPr>
            <p:ph type="sldNum" sz="quarter" idx="11"/>
          </p:nvPr>
        </p:nvSpPr>
        <p:spPr>
          <a:xfrm>
            <a:off x="6553200" y="6248400"/>
            <a:ext cx="2133600" cy="457200"/>
          </a:xfrm>
        </p:spPr>
        <p:txBody>
          <a:bodyPr/>
          <a:lstStyle>
            <a:lvl1pPr>
              <a:defRPr/>
            </a:lvl1pPr>
          </a:lstStyle>
          <a:p>
            <a:fld id="{7FBF4E61-8F80-AA47-AF90-03BE761F5A71}" type="slidenum">
              <a:rPr lang="en-US" altLang="zh-TW"/>
              <a:pPr/>
              <a:t>‹#›</a:t>
            </a:fld>
            <a:endParaRPr lang="en-US" altLang="zh-TW"/>
          </a:p>
        </p:txBody>
      </p:sp>
      <p:sp>
        <p:nvSpPr>
          <p:cNvPr id="8" name="Date Placeholder 7"/>
          <p:cNvSpPr>
            <a:spLocks noGrp="1"/>
          </p:cNvSpPr>
          <p:nvPr>
            <p:ph type="dt" sz="half" idx="12"/>
          </p:nvPr>
        </p:nvSpPr>
        <p:spPr>
          <a:xfrm>
            <a:off x="457200" y="6245225"/>
            <a:ext cx="2133600" cy="476250"/>
          </a:xfrm>
        </p:spPr>
        <p:txBody>
          <a:bodyPr/>
          <a:lstStyle>
            <a:lvl1pPr>
              <a:defRPr/>
            </a:lvl1pPr>
          </a:lstStyle>
          <a:p>
            <a:endParaRPr lang="en-US" altLang="zh-TW"/>
          </a:p>
        </p:txBody>
      </p:sp>
    </p:spTree>
    <p:extLst>
      <p:ext uri="{BB962C8B-B14F-4D97-AF65-F5344CB8AC3E}">
        <p14:creationId xmlns:p14="http://schemas.microsoft.com/office/powerpoint/2010/main" val="3620979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zh-TW"/>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20D9DAA3-A729-A640-A3F1-F1ACEABA404E}" type="slidenum">
              <a:rPr lang="en-US" altLang="zh-TW"/>
              <a:pPr/>
              <a:t>‹#›</a:t>
            </a:fld>
            <a:endParaRPr lang="en-US" altLang="zh-TW"/>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zh-TW"/>
          </a:p>
        </p:txBody>
      </p:sp>
    </p:spTree>
    <p:extLst>
      <p:ext uri="{BB962C8B-B14F-4D97-AF65-F5344CB8AC3E}">
        <p14:creationId xmlns:p14="http://schemas.microsoft.com/office/powerpoint/2010/main" val="365385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1D8BD707-D9CF-40AE-B4C6-C98DA3205C09}" type="datetimeFigureOut">
              <a:rPr lang="en-US" smtClean="0"/>
              <a:pPr/>
              <a:t>11/2/2011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grpSp>
        <p:nvGrpSpPr>
          <p:cNvPr id="8" name="Group 43"/>
          <p:cNvGrpSpPr/>
          <p:nvPr/>
        </p:nvGrpSpPr>
        <p:grpSpPr>
          <a:xfrm>
            <a:off x="-382404" y="0"/>
            <a:ext cx="9932332" cy="6858000"/>
            <a:chOff x="-382404" y="0"/>
            <a:chExt cx="9932332" cy="6858000"/>
          </a:xfrm>
        </p:grpSpPr>
        <p:grpSp>
          <p:nvGrpSpPr>
            <p:cNvPr id="9" name="Group 44"/>
            <p:cNvGrpSpPr/>
            <p:nvPr/>
          </p:nvGrpSpPr>
          <p:grpSpPr>
            <a:xfrm>
              <a:off x="0" y="0"/>
              <a:ext cx="9144000" cy="6858000"/>
              <a:chOff x="0" y="0"/>
              <a:chExt cx="9144000" cy="6858000"/>
            </a:xfrm>
          </p:grpSpPr>
          <p:grpSp>
            <p:nvGrpSpPr>
              <p:cNvPr id="10"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11/2/2011</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zh-CN" altLang="en-US" smtClean="0"/>
              <a:t>单击此处编辑母版标题样式</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grpSp>
        <p:nvGrpSpPr>
          <p:cNvPr id="8" name="Group 43"/>
          <p:cNvGrpSpPr/>
          <p:nvPr/>
        </p:nvGrpSpPr>
        <p:grpSpPr>
          <a:xfrm>
            <a:off x="-382404" y="0"/>
            <a:ext cx="9932332" cy="6858000"/>
            <a:chOff x="-382404" y="0"/>
            <a:chExt cx="9932332" cy="6858000"/>
          </a:xfrm>
        </p:grpSpPr>
        <p:grpSp>
          <p:nvGrpSpPr>
            <p:cNvPr id="9" name="Group 44"/>
            <p:cNvGrpSpPr/>
            <p:nvPr/>
          </p:nvGrpSpPr>
          <p:grpSpPr>
            <a:xfrm>
              <a:off x="0" y="0"/>
              <a:ext cx="9144000" cy="6858000"/>
              <a:chOff x="0" y="0"/>
              <a:chExt cx="9144000" cy="6858000"/>
            </a:xfrm>
          </p:grpSpPr>
          <p:grpSp>
            <p:nvGrpSpPr>
              <p:cNvPr id="10"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zh-CN" altLang="en-US" smtClean="0"/>
              <a:t>单击此处编辑母版标题样式</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1D8BD707-D9CF-40AE-B4C6-C98DA3205C09}" type="datetimeFigureOut">
              <a:rPr lang="en-US" smtClean="0"/>
              <a:pPr/>
              <a:t>11/2/2011</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41"/>
          <p:cNvGrpSpPr/>
          <p:nvPr/>
        </p:nvGrpSpPr>
        <p:grpSpPr>
          <a:xfrm>
            <a:off x="-304800" y="0"/>
            <a:ext cx="9932332" cy="6858000"/>
            <a:chOff x="-382404" y="0"/>
            <a:chExt cx="9932332" cy="6858000"/>
          </a:xfrm>
        </p:grpSpPr>
        <p:grpSp>
          <p:nvGrpSpPr>
            <p:cNvPr id="8" name="Group 44"/>
            <p:cNvGrpSpPr/>
            <p:nvPr/>
          </p:nvGrpSpPr>
          <p:grpSpPr>
            <a:xfrm>
              <a:off x="0" y="0"/>
              <a:ext cx="9144000" cy="6858000"/>
              <a:chOff x="0" y="0"/>
              <a:chExt cx="9144000" cy="6858000"/>
            </a:xfrm>
          </p:grpSpPr>
          <p:grpSp>
            <p:nvGrpSpPr>
              <p:cNvPr id="9"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11/2/2011</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ImperialOil's%20Channel%20-%20YouTube.flv"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imperialoil.ca/Canada-English/operations_sands_cold.aspx"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hyperlink" Target="http://www.syncrude.ca/"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28.jpeg"/><Relationship Id="rId4" Type="http://schemas.openxmlformats.org/officeDocument/2006/relationships/image" Target="../media/image126.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30.jpeg"/><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129.jpeg"/><Relationship Id="rId5" Type="http://schemas.openxmlformats.org/officeDocument/2006/relationships/image" Target="../media/image126.png"/><Relationship Id="rId4" Type="http://schemas.openxmlformats.org/officeDocument/2006/relationships/oleObject" Target="../embeddings/oleObject3.bin"/></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26.png"/></Relationships>
</file>

<file path=ppt/slides/_rels/slide1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26.png"/><Relationship Id="rId5" Type="http://schemas.openxmlformats.org/officeDocument/2006/relationships/oleObject" Target="../embeddings/oleObject5.bin"/><Relationship Id="rId4" Type="http://schemas.openxmlformats.org/officeDocument/2006/relationships/chart" Target="../charts/chart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26.png"/><Relationship Id="rId4" Type="http://schemas.openxmlformats.org/officeDocument/2006/relationships/oleObject" Target="../embeddings/oleObject6.bin"/></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126.png"/><Relationship Id="rId5" Type="http://schemas.openxmlformats.org/officeDocument/2006/relationships/oleObject" Target="../embeddings/oleObject8.bin"/><Relationship Id="rId4" Type="http://schemas.openxmlformats.org/officeDocument/2006/relationships/image" Target="../media/image134.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126.png"/><Relationship Id="rId4" Type="http://schemas.openxmlformats.org/officeDocument/2006/relationships/oleObject" Target="../embeddings/oleObject9.bin"/></Relationships>
</file>

<file path=ppt/slides/_rels/slide1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26.png"/><Relationship Id="rId5" Type="http://schemas.openxmlformats.org/officeDocument/2006/relationships/oleObject" Target="../embeddings/oleObject10.bin"/><Relationship Id="rId4" Type="http://schemas.openxmlformats.org/officeDocument/2006/relationships/image" Target="../media/image136.png"/></Relationships>
</file>

<file path=ppt/slides/_rels/slide1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image" Target="../media/image126.png"/><Relationship Id="rId5" Type="http://schemas.openxmlformats.org/officeDocument/2006/relationships/oleObject" Target="../embeddings/oleObject11.bin"/><Relationship Id="rId4" Type="http://schemas.openxmlformats.org/officeDocument/2006/relationships/image" Target="../media/image138.png"/></Relationships>
</file>

<file path=ppt/slides/_rels/slide1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126.png"/><Relationship Id="rId4"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image" Target="../media/image126.png"/><Relationship Id="rId5" Type="http://schemas.openxmlformats.org/officeDocument/2006/relationships/oleObject" Target="../embeddings/oleObject13.bin"/><Relationship Id="rId4" Type="http://schemas.openxmlformats.org/officeDocument/2006/relationships/image" Target="../media/image141.png"/></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126.png"/><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oleObject" Target="../embeddings/oleObject15.bin"/><Relationship Id="rId5" Type="http://schemas.openxmlformats.org/officeDocument/2006/relationships/image" Target="../media/image143.png"/><Relationship Id="rId4" Type="http://schemas.openxmlformats.org/officeDocument/2006/relationships/image" Target="../media/image142.emf"/></Relationships>
</file>

<file path=ppt/slides/_rels/slide1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3.xml"/><Relationship Id="rId1" Type="http://schemas.openxmlformats.org/officeDocument/2006/relationships/vmlDrawing" Target="../drawings/vmlDrawing14.vml"/><Relationship Id="rId5" Type="http://schemas.openxmlformats.org/officeDocument/2006/relationships/image" Target="../media/image126.png"/><Relationship Id="rId4" Type="http://schemas.openxmlformats.org/officeDocument/2006/relationships/oleObject" Target="../embeddings/oleObject16.bin"/></Relationships>
</file>

<file path=ppt/slides/_rels/slide1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13.xml"/><Relationship Id="rId1" Type="http://schemas.openxmlformats.org/officeDocument/2006/relationships/vmlDrawing" Target="../drawings/vmlDrawing15.vml"/><Relationship Id="rId5" Type="http://schemas.openxmlformats.org/officeDocument/2006/relationships/image" Target="../media/image126.png"/><Relationship Id="rId4" Type="http://schemas.openxmlformats.org/officeDocument/2006/relationships/oleObject" Target="../embeddings/oleObject17.bin"/></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vmlDrawing" Target="../drawings/vmlDrawing16.vml"/><Relationship Id="rId5" Type="http://schemas.openxmlformats.org/officeDocument/2006/relationships/image" Target="../media/image126.png"/><Relationship Id="rId4" Type="http://schemas.openxmlformats.org/officeDocument/2006/relationships/oleObject" Target="../embeddings/oleObject18.bin"/></Relationships>
</file>

<file path=ppt/slides/_rels/slide1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13.xml"/><Relationship Id="rId1" Type="http://schemas.openxmlformats.org/officeDocument/2006/relationships/vmlDrawing" Target="../drawings/vmlDrawing17.vml"/><Relationship Id="rId5" Type="http://schemas.openxmlformats.org/officeDocument/2006/relationships/image" Target="../media/image126.png"/><Relationship Id="rId4" Type="http://schemas.openxmlformats.org/officeDocument/2006/relationships/oleObject" Target="../embeddings/oleObject19.bin"/></Relationships>
</file>

<file path=ppt/slides/_rels/slide1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13.xml"/><Relationship Id="rId1" Type="http://schemas.openxmlformats.org/officeDocument/2006/relationships/vmlDrawing" Target="../drawings/vmlDrawing18.vml"/><Relationship Id="rId5" Type="http://schemas.openxmlformats.org/officeDocument/2006/relationships/image" Target="../media/image126.png"/><Relationship Id="rId4" Type="http://schemas.openxmlformats.org/officeDocument/2006/relationships/oleObject" Target="../embeddings/oleObject20.bin"/></Relationships>
</file>

<file path=ppt/slides/_rels/slide1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13.xml"/><Relationship Id="rId1" Type="http://schemas.openxmlformats.org/officeDocument/2006/relationships/vmlDrawing" Target="../drawings/vmlDrawing19.vml"/><Relationship Id="rId6" Type="http://schemas.openxmlformats.org/officeDocument/2006/relationships/image" Target="../media/image126.png"/><Relationship Id="rId5" Type="http://schemas.openxmlformats.org/officeDocument/2006/relationships/oleObject" Target="../embeddings/oleObject21.bin"/><Relationship Id="rId4" Type="http://schemas.openxmlformats.org/officeDocument/2006/relationships/image" Target="../media/image149.png"/></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3.xml"/><Relationship Id="rId1" Type="http://schemas.openxmlformats.org/officeDocument/2006/relationships/vmlDrawing" Target="../drawings/vmlDrawing20.vml"/><Relationship Id="rId4" Type="http://schemas.openxmlformats.org/officeDocument/2006/relationships/image" Target="../media/image126.png"/></Relationships>
</file>

<file path=ppt/slides/_rels/slide1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126.png"/><Relationship Id="rId4" Type="http://schemas.openxmlformats.org/officeDocument/2006/relationships/oleObject" Target="../embeddings/oleObject23.bin"/></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13.xml"/><Relationship Id="rId1" Type="http://schemas.openxmlformats.org/officeDocument/2006/relationships/vmlDrawing" Target="../drawings/vmlDrawing22.vml"/><Relationship Id="rId5" Type="http://schemas.openxmlformats.org/officeDocument/2006/relationships/image" Target="../media/image151.emf"/><Relationship Id="rId4" Type="http://schemas.openxmlformats.org/officeDocument/2006/relationships/oleObject" Target="../embeddings/oleObject24.bin"/></Relationships>
</file>

<file path=ppt/slides/_rels/slide1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13.xml"/><Relationship Id="rId1" Type="http://schemas.openxmlformats.org/officeDocument/2006/relationships/vmlDrawing" Target="../drawings/vmlDrawing23.vml"/><Relationship Id="rId5" Type="http://schemas.openxmlformats.org/officeDocument/2006/relationships/image" Target="../media/image153.emf"/><Relationship Id="rId4" Type="http://schemas.openxmlformats.org/officeDocument/2006/relationships/oleObject" Target="../embeddings/oleObject25.bin"/></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55.emf"/><Relationship Id="rId2" Type="http://schemas.openxmlformats.org/officeDocument/2006/relationships/slideLayout" Target="../slideLayouts/slideLayout13.xml"/><Relationship Id="rId1" Type="http://schemas.openxmlformats.org/officeDocument/2006/relationships/vmlDrawing" Target="../drawings/vmlDrawing24.vml"/><Relationship Id="rId6" Type="http://schemas.openxmlformats.org/officeDocument/2006/relationships/oleObject" Target="../embeddings/oleObject26.bin"/><Relationship Id="rId5" Type="http://schemas.openxmlformats.org/officeDocument/2006/relationships/image" Target="../media/image157.png"/><Relationship Id="rId4" Type="http://schemas.openxmlformats.org/officeDocument/2006/relationships/image" Target="../media/image156.png"/></Relationships>
</file>

<file path=ppt/slides/_rels/slide18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42.xml"/><Relationship Id="rId7"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58.emf"/><Relationship Id="rId5" Type="http://schemas.openxmlformats.org/officeDocument/2006/relationships/oleObject" Target="../embeddings/oleObject27.bin"/><Relationship Id="rId4" Type="http://schemas.openxmlformats.org/officeDocument/2006/relationships/image" Target="../media/image159.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160.png"/><Relationship Id="rId5" Type="http://schemas.openxmlformats.org/officeDocument/2006/relationships/image" Target="../media/image126.png"/><Relationship Id="rId4" Type="http://schemas.openxmlformats.org/officeDocument/2006/relationships/oleObject" Target="../embeddings/oleObject29.bin"/></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161.emf"/><Relationship Id="rId5" Type="http://schemas.openxmlformats.org/officeDocument/2006/relationships/oleObject" Target="../embeddings/oleObject30.bin"/><Relationship Id="rId4" Type="http://schemas.openxmlformats.org/officeDocument/2006/relationships/image" Target="../media/image162.jpeg"/></Relationships>
</file>

<file path=ppt/slides/_rels/slide186.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hyperlink" Target="http://www.suncor.com/en/about/879.aspx" TargetMode="External"/><Relationship Id="rId7" Type="http://schemas.openxmlformats.org/officeDocument/2006/relationships/hyperlink" Target="http://www.suncor.com/en/about/3114.aspx" TargetMode="External"/><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hyperlink" Target="http://www.suncor.com/en/about/864.aspx" TargetMode="External"/><Relationship Id="rId5" Type="http://schemas.openxmlformats.org/officeDocument/2006/relationships/hyperlink" Target="http://www.suncor.com/en/about/869.aspx" TargetMode="External"/><Relationship Id="rId4" Type="http://schemas.openxmlformats.org/officeDocument/2006/relationships/hyperlink" Target="http://www.suncor.com/en/about/819.aspx" TargetMode="External"/><Relationship Id="rId9" Type="http://schemas.openxmlformats.org/officeDocument/2006/relationships/image" Target="../media/image163.emf"/></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64.e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33.bin"/><Relationship Id="rId5" Type="http://schemas.openxmlformats.org/officeDocument/2006/relationships/image" Target="../media/image126.png"/><Relationship Id="rId4" Type="http://schemas.openxmlformats.org/officeDocument/2006/relationships/oleObject" Target="../embeddings/oleObject32.bin"/></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26.png"/><Relationship Id="rId5" Type="http://schemas.openxmlformats.org/officeDocument/2006/relationships/oleObject" Target="../embeddings/oleObject34.bin"/><Relationship Id="rId4" Type="http://schemas.openxmlformats.org/officeDocument/2006/relationships/image" Target="../media/image165.png"/></Relationships>
</file>

<file path=ppt/slides/_rels/slide18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47.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26.png"/><Relationship Id="rId4" Type="http://schemas.openxmlformats.org/officeDocument/2006/relationships/diagramData" Target="../diagrams/data5.xml"/><Relationship Id="rId9" Type="http://schemas.openxmlformats.org/officeDocument/2006/relationships/oleObject" Target="../embeddings/oleObject35.bin"/></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32.vml"/><Relationship Id="rId4" Type="http://schemas.openxmlformats.org/officeDocument/2006/relationships/image" Target="../media/image126.png"/></Relationships>
</file>

<file path=ppt/slides/_rels/slide1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126.png"/><Relationship Id="rId4" Type="http://schemas.openxmlformats.org/officeDocument/2006/relationships/oleObject" Target="../embeddings/oleObject37.bin"/></Relationships>
</file>

<file path=ppt/slides/_rels/slide1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126.png"/><Relationship Id="rId4" Type="http://schemas.openxmlformats.org/officeDocument/2006/relationships/oleObject" Target="../embeddings/oleObject38.bin"/></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vmlDrawing" Target="../drawings/vmlDrawing35.vml"/><Relationship Id="rId6" Type="http://schemas.openxmlformats.org/officeDocument/2006/relationships/image" Target="../media/image126.png"/><Relationship Id="rId5" Type="http://schemas.openxmlformats.org/officeDocument/2006/relationships/oleObject" Target="../embeddings/oleObject39.bin"/><Relationship Id="rId4" Type="http://schemas.openxmlformats.org/officeDocument/2006/relationships/image" Target="../media/image168.png"/></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6.xml"/><Relationship Id="rId1" Type="http://schemas.openxmlformats.org/officeDocument/2006/relationships/vmlDrawing" Target="../drawings/vmlDrawing36.vml"/><Relationship Id="rId5" Type="http://schemas.openxmlformats.org/officeDocument/2006/relationships/image" Target="../media/image169.png"/><Relationship Id="rId4" Type="http://schemas.openxmlformats.org/officeDocument/2006/relationships/image" Target="../media/image126.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vmlDrawing" Target="../drawings/vmlDrawing37.vml"/><Relationship Id="rId5" Type="http://schemas.openxmlformats.org/officeDocument/2006/relationships/image" Target="../media/image126.png"/><Relationship Id="rId4" Type="http://schemas.openxmlformats.org/officeDocument/2006/relationships/oleObject" Target="../embeddings/oleObject41.bin"/></Relationships>
</file>

<file path=ppt/slides/_rels/slide1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6.xml"/><Relationship Id="rId1" Type="http://schemas.openxmlformats.org/officeDocument/2006/relationships/vmlDrawing" Target="../drawings/vmlDrawing38.vml"/><Relationship Id="rId5" Type="http://schemas.openxmlformats.org/officeDocument/2006/relationships/image" Target="../media/image126.png"/><Relationship Id="rId4" Type="http://schemas.openxmlformats.org/officeDocument/2006/relationships/oleObject" Target="../embeddings/oleObject42.bin"/></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6.xml"/><Relationship Id="rId1" Type="http://schemas.openxmlformats.org/officeDocument/2006/relationships/vmlDrawing" Target="../drawings/vmlDrawing39.vml"/><Relationship Id="rId4" Type="http://schemas.openxmlformats.org/officeDocument/2006/relationships/image" Target="../media/image126.pn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171.png"/><Relationship Id="rId5" Type="http://schemas.openxmlformats.org/officeDocument/2006/relationships/image" Target="../media/image126.png"/><Relationship Id="rId4" Type="http://schemas.openxmlformats.org/officeDocument/2006/relationships/oleObject" Target="../embeddings/oleObject44.bin"/></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126.png"/><Relationship Id="rId5" Type="http://schemas.openxmlformats.org/officeDocument/2006/relationships/oleObject" Target="../embeddings/oleObject45.bin"/><Relationship Id="rId4" Type="http://schemas.openxmlformats.org/officeDocument/2006/relationships/image" Target="../media/image1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126.png"/><Relationship Id="rId5" Type="http://schemas.openxmlformats.org/officeDocument/2006/relationships/oleObject" Target="../embeddings/oleObject46.bin"/><Relationship Id="rId4" Type="http://schemas.openxmlformats.org/officeDocument/2006/relationships/image" Target="../media/image173.png"/></Relationships>
</file>

<file path=ppt/slides/_rels/slide20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7.xml"/><Relationship Id="rId1" Type="http://schemas.openxmlformats.org/officeDocument/2006/relationships/vmlDrawing" Target="../drawings/vmlDrawing43.vml"/><Relationship Id="rId5" Type="http://schemas.openxmlformats.org/officeDocument/2006/relationships/image" Target="../media/image126.png"/><Relationship Id="rId4" Type="http://schemas.openxmlformats.org/officeDocument/2006/relationships/oleObject" Target="../embeddings/oleObject47.bin"/></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44.vml"/><Relationship Id="rId5" Type="http://schemas.openxmlformats.org/officeDocument/2006/relationships/image" Target="../media/image126.png"/><Relationship Id="rId4" Type="http://schemas.openxmlformats.org/officeDocument/2006/relationships/oleObject" Target="../embeddings/oleObject48.bin"/></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vmlDrawing" Target="../drawings/vmlDrawing45.vml"/><Relationship Id="rId5" Type="http://schemas.openxmlformats.org/officeDocument/2006/relationships/image" Target="../media/image126.png"/><Relationship Id="rId4" Type="http://schemas.openxmlformats.org/officeDocument/2006/relationships/oleObject" Target="../embeddings/oleObject49.bin"/></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vmlDrawing" Target="../drawings/vmlDrawing46.vml"/><Relationship Id="rId6" Type="http://schemas.openxmlformats.org/officeDocument/2006/relationships/image" Target="../media/image126.png"/><Relationship Id="rId5" Type="http://schemas.openxmlformats.org/officeDocument/2006/relationships/oleObject" Target="../embeddings/oleObject50.bin"/><Relationship Id="rId4" Type="http://schemas.openxmlformats.org/officeDocument/2006/relationships/image" Target="../media/image175.png"/></Relationships>
</file>

<file path=ppt/slides/_rels/slide20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6.xml"/><Relationship Id="rId1" Type="http://schemas.openxmlformats.org/officeDocument/2006/relationships/vmlDrawing" Target="../drawings/vmlDrawing47.vml"/><Relationship Id="rId5" Type="http://schemas.openxmlformats.org/officeDocument/2006/relationships/image" Target="../media/image126.png"/><Relationship Id="rId4" Type="http://schemas.openxmlformats.org/officeDocument/2006/relationships/oleObject" Target="../embeddings/oleObject51.bin"/></Relationships>
</file>

<file path=ppt/slides/_rels/slide20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6.xml"/><Relationship Id="rId1" Type="http://schemas.openxmlformats.org/officeDocument/2006/relationships/vmlDrawing" Target="../drawings/vmlDrawing48.vml"/><Relationship Id="rId5" Type="http://schemas.openxmlformats.org/officeDocument/2006/relationships/image" Target="../media/image126.png"/><Relationship Id="rId4" Type="http://schemas.openxmlformats.org/officeDocument/2006/relationships/oleObject" Target="../embeddings/oleObject52.bin"/></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vmlDrawing" Target="../drawings/vmlDrawing49.vml"/><Relationship Id="rId6" Type="http://schemas.openxmlformats.org/officeDocument/2006/relationships/image" Target="../media/image126.png"/><Relationship Id="rId5" Type="http://schemas.openxmlformats.org/officeDocument/2006/relationships/oleObject" Target="../embeddings/oleObject53.bin"/><Relationship Id="rId4" Type="http://schemas.openxmlformats.org/officeDocument/2006/relationships/image" Target="../media/image178.png"/></Relationships>
</file>

<file path=ppt/slides/_rels/slide208.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notesSlide" Target="../notesSlides/notesSlide57.xml"/><Relationship Id="rId7" Type="http://schemas.openxmlformats.org/officeDocument/2006/relationships/image" Target="../media/image180.png"/><Relationship Id="rId2" Type="http://schemas.openxmlformats.org/officeDocument/2006/relationships/slideLayout" Target="../slideLayouts/slideLayout6.xml"/><Relationship Id="rId1" Type="http://schemas.openxmlformats.org/officeDocument/2006/relationships/vmlDrawing" Target="../drawings/vmlDrawing50.vml"/><Relationship Id="rId6" Type="http://schemas.openxmlformats.org/officeDocument/2006/relationships/image" Target="../media/image179.png"/><Relationship Id="rId5" Type="http://schemas.openxmlformats.org/officeDocument/2006/relationships/image" Target="../media/image126.png"/><Relationship Id="rId4" Type="http://schemas.openxmlformats.org/officeDocument/2006/relationships/oleObject" Target="../embeddings/oleObject54.bin"/></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vmlDrawing" Target="../drawings/vmlDrawing51.vml"/><Relationship Id="rId5" Type="http://schemas.openxmlformats.org/officeDocument/2006/relationships/image" Target="../media/image126.png"/><Relationship Id="rId4" Type="http://schemas.openxmlformats.org/officeDocument/2006/relationships/oleObject" Target="../embeddings/oleObject55.bin"/></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52.vml"/><Relationship Id="rId4" Type="http://schemas.openxmlformats.org/officeDocument/2006/relationships/image" Target="../media/image126.png"/></Relationships>
</file>

<file path=ppt/slides/_rels/slide211.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6.xml"/><Relationship Id="rId1" Type="http://schemas.openxmlformats.org/officeDocument/2006/relationships/vmlDrawing" Target="../drawings/vmlDrawing53.vml"/><Relationship Id="rId4" Type="http://schemas.openxmlformats.org/officeDocument/2006/relationships/image" Target="../media/image126.png"/></Relationships>
</file>

<file path=ppt/slides/_rels/slide21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54.vml"/><Relationship Id="rId4" Type="http://schemas.openxmlformats.org/officeDocument/2006/relationships/image" Target="../media/image126.png"/></Relationships>
</file>

<file path=ppt/slides/_rels/slide213.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vmlDrawing" Target="../drawings/vmlDrawing55.vml"/><Relationship Id="rId4" Type="http://schemas.openxmlformats.org/officeDocument/2006/relationships/image" Target="../media/image12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Canadian Oil &amp; Gas</a:t>
            </a:r>
            <a:endParaRPr lang="en-CA" dirty="0"/>
          </a:p>
        </p:txBody>
      </p:sp>
      <p:sp>
        <p:nvSpPr>
          <p:cNvPr id="3" name="Subtitle 2"/>
          <p:cNvSpPr>
            <a:spLocks noGrp="1"/>
          </p:cNvSpPr>
          <p:nvPr>
            <p:ph type="subTitle" idx="1"/>
          </p:nvPr>
        </p:nvSpPr>
        <p:spPr/>
        <p:txBody>
          <a:bodyPr/>
          <a:lstStyle/>
          <a:p>
            <a:r>
              <a:rPr lang="en-US" dirty="0" smtClean="0"/>
              <a:t>Kevin Chen, Michael Chiu, Rosie Yu, Linda </a:t>
            </a:r>
            <a:r>
              <a:rPr lang="en-US" dirty="0" err="1" smtClean="0"/>
              <a:t>Duan</a:t>
            </a:r>
            <a:endParaRPr lang="en-US" dirty="0" smtClean="0"/>
          </a:p>
          <a:p>
            <a:endParaRPr lang="en-CA" dirty="0"/>
          </a:p>
        </p:txBody>
      </p:sp>
    </p:spTree>
    <p:extLst>
      <p:ext uri="{BB962C8B-B14F-4D97-AF65-F5344CB8AC3E}">
        <p14:creationId xmlns:p14="http://schemas.microsoft.com/office/powerpoint/2010/main" val="2367285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533400"/>
            <a:ext cx="7024744" cy="1143000"/>
          </a:xfrm>
        </p:spPr>
        <p:txBody>
          <a:bodyPr>
            <a:normAutofit fontScale="90000"/>
          </a:bodyPr>
          <a:lstStyle/>
          <a:p>
            <a:r>
              <a:rPr lang="en-US" dirty="0" smtClean="0"/>
              <a:t>Total 10 Oil Reserves Countries</a:t>
            </a:r>
            <a:endParaRPr lang="en-CA" dirty="0"/>
          </a:p>
        </p:txBody>
      </p:sp>
      <p:pic>
        <p:nvPicPr>
          <p:cNvPr id="4" name="内容占位符 3" descr="Canada oil reverves.png"/>
          <p:cNvPicPr>
            <a:picLocks noGrp="1" noChangeAspect="1"/>
          </p:cNvPicPr>
          <p:nvPr>
            <p:ph idx="1"/>
          </p:nvPr>
        </p:nvPicPr>
        <p:blipFill>
          <a:blip r:embed="rId3" cstate="print"/>
          <a:stretch>
            <a:fillRect/>
          </a:stretch>
        </p:blipFill>
        <p:spPr>
          <a:xfrm>
            <a:off x="685800" y="2057400"/>
            <a:ext cx="7612178" cy="3962400"/>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p:txBody>
          <a:bodyPr>
            <a:normAutofit/>
          </a:bodyPr>
          <a:lstStyle/>
          <a:p>
            <a:pPr marL="742950" lvl="2" indent="-342900">
              <a:buNone/>
            </a:pPr>
            <a:endParaRPr lang="en-US" dirty="0" smtClean="0"/>
          </a:p>
          <a:p>
            <a:endParaRPr lang="en-US" dirty="0" smtClean="0"/>
          </a:p>
          <a:p>
            <a:pPr>
              <a:buNone/>
            </a:pPr>
            <a:endParaRPr lang="en-US" dirty="0"/>
          </a:p>
        </p:txBody>
      </p:sp>
      <p:sp>
        <p:nvSpPr>
          <p:cNvPr id="7" name="Content Placeholder 2"/>
          <p:cNvSpPr txBox="1">
            <a:spLocks/>
          </p:cNvSpPr>
          <p:nvPr/>
        </p:nvSpPr>
        <p:spPr>
          <a:xfrm>
            <a:off x="609600" y="15240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North American Crude Oil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i="0" u="none" strike="noStrike" kern="1200" cap="none" spc="0" normalizeH="0" baseline="0" noProof="0" dirty="0" smtClean="0">
                <a:ln>
                  <a:noFill/>
                </a:ln>
                <a:solidFill>
                  <a:schemeClr val="tx1"/>
                </a:solidFill>
                <a:effectLst/>
                <a:uLnTx/>
                <a:uFillTx/>
                <a:latin typeface="+mn-lt"/>
                <a:ea typeface="+mn-ea"/>
                <a:cs typeface="+mn-cs"/>
              </a:rPr>
              <a:t>10.93% </a:t>
            </a:r>
            <a:r>
              <a:rPr kumimoji="0" lang="en-US" sz="3200" i="0" u="none" strike="noStrike" kern="1200" cap="none" spc="0" normalizeH="0" baseline="0" noProof="0" dirty="0" err="1" smtClean="0">
                <a:ln>
                  <a:noFill/>
                </a:ln>
                <a:solidFill>
                  <a:schemeClr val="tx1"/>
                </a:solidFill>
                <a:effectLst/>
                <a:uLnTx/>
                <a:uFillTx/>
                <a:latin typeface="+mn-lt"/>
                <a:ea typeface="+mn-ea"/>
                <a:cs typeface="+mn-cs"/>
              </a:rPr>
              <a:t>YoY</a:t>
            </a:r>
            <a:r>
              <a:rPr kumimoji="0" lang="en-US" sz="3200" i="0" u="none" strike="noStrike" kern="1200" cap="none" spc="0" normalizeH="0" baseline="0" noProof="0" dirty="0" smtClean="0">
                <a:ln>
                  <a:noFill/>
                </a:ln>
                <a:solidFill>
                  <a:schemeClr val="tx1"/>
                </a:solidFill>
                <a:effectLst/>
                <a:uLnTx/>
                <a:uFillTx/>
                <a:latin typeface="+mn-lt"/>
                <a:ea typeface="+mn-ea"/>
                <a:cs typeface="+mn-cs"/>
              </a:rPr>
              <a:t> increase NA Crude oil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i="0" u="none" strike="noStrike" kern="1200" cap="none" spc="0" normalizeH="0" baseline="0" noProof="0" dirty="0" smtClean="0">
                <a:ln>
                  <a:noFill/>
                </a:ln>
                <a:solidFill>
                  <a:schemeClr val="tx1"/>
                </a:solidFill>
                <a:effectLst/>
                <a:uLnTx/>
                <a:uFillTx/>
                <a:latin typeface="+mn-lt"/>
                <a:ea typeface="+mn-ea"/>
                <a:cs typeface="+mn-cs"/>
              </a:rPr>
              <a:t>52% increase in net successful wells drilled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0962" name="Picture 2" descr="C:\Users\Chiu\Desktop\RESOUCES\Q2 CRUDE.png"/>
          <p:cNvPicPr>
            <a:picLocks noChangeAspect="1" noChangeArrowheads="1"/>
          </p:cNvPicPr>
          <p:nvPr/>
        </p:nvPicPr>
        <p:blipFill>
          <a:blip r:embed="rId2" cstate="print"/>
          <a:srcRect/>
          <a:stretch>
            <a:fillRect/>
          </a:stretch>
        </p:blipFill>
        <p:spPr bwMode="auto">
          <a:xfrm>
            <a:off x="609600" y="3809255"/>
            <a:ext cx="8001000" cy="2512287"/>
          </a:xfrm>
          <a:prstGeom prst="rect">
            <a:avLst/>
          </a:prstGeom>
          <a:noFill/>
        </p:spPr>
      </p:pic>
    </p:spTree>
    <p:extLst>
      <p:ext uri="{BB962C8B-B14F-4D97-AF65-F5344CB8AC3E}">
        <p14:creationId xmlns:p14="http://schemas.microsoft.com/office/powerpoint/2010/main" val="20439772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a:xfrm>
            <a:off x="457200" y="1371600"/>
            <a:ext cx="8229600" cy="4525963"/>
          </a:xfrm>
        </p:spPr>
        <p:txBody>
          <a:bodyPr>
            <a:normAutofit/>
          </a:bodyPr>
          <a:lstStyle/>
          <a:p>
            <a:pPr marL="742950" lvl="2" indent="-342900">
              <a:buNone/>
            </a:pPr>
            <a:endParaRPr lang="en-US" dirty="0" smtClean="0"/>
          </a:p>
          <a:p>
            <a:endParaRPr lang="en-US" dirty="0" smtClean="0"/>
          </a:p>
          <a:p>
            <a:pPr>
              <a:buNone/>
            </a:pPr>
            <a:endParaRPr lang="en-US" dirty="0"/>
          </a:p>
        </p:txBody>
      </p:sp>
      <p:sp>
        <p:nvSpPr>
          <p:cNvPr id="7" name="Content Placeholder 2"/>
          <p:cNvSpPr txBox="1">
            <a:spLocks/>
          </p:cNvSpPr>
          <p:nvPr/>
        </p:nvSpPr>
        <p:spPr>
          <a:xfrm>
            <a:off x="609600" y="1493837"/>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Horizon Oil</a:t>
            </a:r>
            <a:r>
              <a:rPr kumimoji="0" lang="en-US" sz="3200" b="1" i="0" u="none" strike="noStrike" kern="1200" cap="none" spc="0" normalizeH="0" noProof="0" dirty="0" smtClean="0">
                <a:ln>
                  <a:noFill/>
                </a:ln>
                <a:solidFill>
                  <a:schemeClr val="tx1"/>
                </a:solidFill>
                <a:effectLst/>
                <a:uLnTx/>
                <a:uFillTx/>
                <a:latin typeface="+mn-lt"/>
                <a:ea typeface="+mn-ea"/>
                <a:cs typeface="+mn-cs"/>
              </a:rPr>
              <a:t> Sands</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500" i="0" u="none" strike="noStrike" kern="1200" cap="none" spc="0" normalizeH="0" baseline="0" noProof="0" dirty="0" smtClean="0">
                <a:ln>
                  <a:noFill/>
                </a:ln>
                <a:solidFill>
                  <a:schemeClr val="tx1"/>
                </a:solidFill>
                <a:effectLst/>
                <a:uLnTx/>
                <a:uFillTx/>
                <a:latin typeface="+mn-lt"/>
                <a:ea typeface="+mn-ea"/>
                <a:cs typeface="+mn-cs"/>
              </a:rPr>
              <a:t>Virtual standstill after January accident</a:t>
            </a:r>
            <a:endParaRPr lang="en-US" sz="25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50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6" name="Picture 2" descr="C:\Users\Chiu\Desktop\Untitled.png"/>
          <p:cNvPicPr>
            <a:picLocks noChangeAspect="1" noChangeArrowheads="1"/>
          </p:cNvPicPr>
          <p:nvPr/>
        </p:nvPicPr>
        <p:blipFill>
          <a:blip r:embed="rId2" cstate="print"/>
          <a:srcRect/>
          <a:stretch>
            <a:fillRect/>
          </a:stretch>
        </p:blipFill>
        <p:spPr bwMode="auto">
          <a:xfrm>
            <a:off x="609600" y="3505200"/>
            <a:ext cx="8006862" cy="1621547"/>
          </a:xfrm>
          <a:prstGeom prst="rect">
            <a:avLst/>
          </a:prstGeom>
          <a:noFill/>
        </p:spPr>
      </p:pic>
    </p:spTree>
    <p:extLst>
      <p:ext uri="{BB962C8B-B14F-4D97-AF65-F5344CB8AC3E}">
        <p14:creationId xmlns:p14="http://schemas.microsoft.com/office/powerpoint/2010/main" val="30982155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Chiu\Desktop\13131.png"/>
          <p:cNvPicPr>
            <a:picLocks noChangeAspect="1" noChangeArrowheads="1"/>
          </p:cNvPicPr>
          <p:nvPr/>
        </p:nvPicPr>
        <p:blipFill>
          <a:blip r:embed="rId2" cstate="print"/>
          <a:srcRect/>
          <a:stretch>
            <a:fillRect/>
          </a:stretch>
        </p:blipFill>
        <p:spPr bwMode="auto">
          <a:xfrm>
            <a:off x="749691" y="685800"/>
            <a:ext cx="7644618" cy="5765034"/>
          </a:xfrm>
          <a:prstGeom prst="rect">
            <a:avLst/>
          </a:prstGeom>
          <a:noFill/>
        </p:spPr>
      </p:pic>
    </p:spTree>
    <p:extLst>
      <p:ext uri="{BB962C8B-B14F-4D97-AF65-F5344CB8AC3E}">
        <p14:creationId xmlns:p14="http://schemas.microsoft.com/office/powerpoint/2010/main" val="2740626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a:xfrm>
            <a:off x="457200" y="1447800"/>
            <a:ext cx="8229600" cy="4525963"/>
          </a:xfrm>
        </p:spPr>
        <p:txBody>
          <a:bodyPr>
            <a:normAutofit/>
          </a:bodyPr>
          <a:lstStyle/>
          <a:p>
            <a:pPr marL="742950" lvl="2" indent="-342900">
              <a:buNone/>
            </a:pPr>
            <a:endParaRPr lang="en-US" dirty="0" smtClean="0"/>
          </a:p>
          <a:p>
            <a:endParaRPr lang="en-US" dirty="0" smtClean="0"/>
          </a:p>
          <a:p>
            <a:pPr>
              <a:buNone/>
            </a:pPr>
            <a:endParaRPr lang="en-US" dirty="0"/>
          </a:p>
        </p:txBody>
      </p:sp>
      <p:sp>
        <p:nvSpPr>
          <p:cNvPr id="7" name="Content Placeholder 2"/>
          <p:cNvSpPr txBox="1">
            <a:spLocks/>
          </p:cNvSpPr>
          <p:nvPr/>
        </p:nvSpPr>
        <p:spPr>
          <a:xfrm>
            <a:off x="609600" y="15240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International Activity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300" i="0" u="none" strike="noStrike" kern="1200" cap="none" spc="0" normalizeH="0" baseline="0" noProof="0" dirty="0" smtClean="0">
                <a:ln>
                  <a:noFill/>
                </a:ln>
                <a:solidFill>
                  <a:schemeClr val="tx1"/>
                </a:solidFill>
                <a:effectLst/>
                <a:uLnTx/>
                <a:uFillTx/>
              </a:rPr>
              <a:t>March</a:t>
            </a:r>
            <a:r>
              <a:rPr kumimoji="0" lang="en-US" sz="2300" i="0" u="none" strike="noStrike" kern="1200" cap="none" spc="0" normalizeH="0" noProof="0" dirty="0" smtClean="0">
                <a:ln>
                  <a:noFill/>
                </a:ln>
                <a:solidFill>
                  <a:schemeClr val="tx1"/>
                </a:solidFill>
                <a:effectLst/>
                <a:uLnTx/>
                <a:uFillTx/>
              </a:rPr>
              <a:t> 2011, </a:t>
            </a:r>
            <a:r>
              <a:rPr kumimoji="0" lang="en-US" sz="2300" i="0" u="none" strike="noStrike" kern="1200" cap="none" spc="0" normalizeH="0" baseline="0" noProof="0" dirty="0" smtClean="0">
                <a:ln>
                  <a:noFill/>
                </a:ln>
                <a:solidFill>
                  <a:schemeClr val="tx1"/>
                </a:solidFill>
                <a:effectLst/>
                <a:uLnTx/>
                <a:uFillTx/>
              </a:rPr>
              <a:t>UK government</a:t>
            </a:r>
            <a:r>
              <a:rPr kumimoji="0" lang="en-US" sz="2300" i="0" u="none" strike="noStrike" kern="1200" cap="none" spc="0" normalizeH="0" noProof="0" dirty="0" smtClean="0">
                <a:ln>
                  <a:noFill/>
                </a:ln>
                <a:solidFill>
                  <a:schemeClr val="tx1"/>
                </a:solidFill>
                <a:effectLst/>
                <a:uLnTx/>
                <a:uFillTx/>
              </a:rPr>
              <a:t> increased tax from 50% – 62%</a:t>
            </a:r>
          </a:p>
          <a:p>
            <a:pPr marL="800100" lvl="1" indent="-342900">
              <a:spcBef>
                <a:spcPct val="20000"/>
              </a:spcBef>
              <a:buFont typeface="Arial" pitchFamily="34" charset="0"/>
              <a:buChar char="•"/>
              <a:defRPr/>
            </a:pPr>
            <a:r>
              <a:rPr lang="en-US" sz="2300" baseline="0" dirty="0" smtClean="0"/>
              <a:t>15.31%</a:t>
            </a:r>
            <a:r>
              <a:rPr lang="en-US" sz="2300" dirty="0" smtClean="0"/>
              <a:t> </a:t>
            </a:r>
            <a:r>
              <a:rPr lang="en-US" sz="2300" dirty="0" err="1" smtClean="0"/>
              <a:t>YoY</a:t>
            </a:r>
            <a:r>
              <a:rPr lang="en-US" sz="2300" dirty="0" smtClean="0"/>
              <a:t> decrease in international crude</a:t>
            </a:r>
          </a:p>
          <a:p>
            <a:pPr marL="800100" lvl="1" indent="-342900">
              <a:spcBef>
                <a:spcPct val="20000"/>
              </a:spcBef>
              <a:buFont typeface="Arial" pitchFamily="34" charset="0"/>
              <a:buChar char="•"/>
              <a:defRPr/>
            </a:pPr>
            <a:r>
              <a:rPr lang="en-US" sz="2300" dirty="0" smtClean="0"/>
              <a:t>8% </a:t>
            </a:r>
            <a:r>
              <a:rPr lang="en-US" sz="2300" dirty="0" err="1" smtClean="0"/>
              <a:t>YoY</a:t>
            </a:r>
            <a:r>
              <a:rPr lang="en-US" sz="2300" dirty="0" smtClean="0"/>
              <a:t> increase in international gas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50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1986" name="Picture 2" descr="C:\Users\Chiu\Desktop\RESOUCES\Q2 international.png"/>
          <p:cNvPicPr>
            <a:picLocks noChangeAspect="1" noChangeArrowheads="1"/>
          </p:cNvPicPr>
          <p:nvPr/>
        </p:nvPicPr>
        <p:blipFill>
          <a:blip r:embed="rId2" cstate="print"/>
          <a:srcRect/>
          <a:stretch>
            <a:fillRect/>
          </a:stretch>
        </p:blipFill>
        <p:spPr bwMode="auto">
          <a:xfrm>
            <a:off x="1011702" y="3697204"/>
            <a:ext cx="7120597" cy="2779796"/>
          </a:xfrm>
          <a:prstGeom prst="rect">
            <a:avLst/>
          </a:prstGeom>
          <a:noFill/>
        </p:spPr>
      </p:pic>
    </p:spTree>
    <p:extLst>
      <p:ext uri="{BB962C8B-B14F-4D97-AF65-F5344CB8AC3E}">
        <p14:creationId xmlns:p14="http://schemas.microsoft.com/office/powerpoint/2010/main" val="25020935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Recommendation</a:t>
            </a:r>
            <a:endParaRPr lang="en-US" dirty="0"/>
          </a:p>
        </p:txBody>
      </p:sp>
      <p:sp>
        <p:nvSpPr>
          <p:cNvPr id="6" name="Content Placeholder 5"/>
          <p:cNvSpPr>
            <a:spLocks noGrp="1"/>
          </p:cNvSpPr>
          <p:nvPr>
            <p:ph idx="1"/>
          </p:nvPr>
        </p:nvSpPr>
        <p:spPr>
          <a:xfrm>
            <a:off x="457200" y="1524000"/>
            <a:ext cx="8153400" cy="4114800"/>
          </a:xfrm>
        </p:spPr>
        <p:txBody>
          <a:bodyPr>
            <a:normAutofit/>
          </a:bodyPr>
          <a:lstStyle/>
          <a:p>
            <a:pPr>
              <a:buNone/>
            </a:pPr>
            <a:r>
              <a:rPr lang="en-US" b="1" dirty="0" smtClean="0"/>
              <a:t>HOLD</a:t>
            </a:r>
          </a:p>
          <a:p>
            <a:r>
              <a:rPr lang="en-US" dirty="0" smtClean="0"/>
              <a:t>Trading below 1x NAVPS</a:t>
            </a:r>
          </a:p>
          <a:p>
            <a:r>
              <a:rPr lang="en-US" dirty="0" smtClean="0"/>
              <a:t>Trading at 6.4x 2010 CFPS</a:t>
            </a:r>
          </a:p>
          <a:p>
            <a:pPr lvl="1"/>
            <a:r>
              <a:rPr lang="en-US" dirty="0" smtClean="0"/>
              <a:t>Traditionally trades at 6x forward CFPS</a:t>
            </a:r>
          </a:p>
          <a:p>
            <a:pPr lvl="1"/>
            <a:r>
              <a:rPr lang="en-US" dirty="0" smtClean="0"/>
              <a:t>Q1/Q2 2011 are outliers</a:t>
            </a:r>
            <a:r>
              <a:rPr lang="en-US" dirty="0"/>
              <a:t> </a:t>
            </a:r>
            <a:r>
              <a:rPr lang="en-US" dirty="0" smtClean="0"/>
              <a:t>performances</a:t>
            </a:r>
          </a:p>
          <a:p>
            <a:pPr lvl="2"/>
            <a:r>
              <a:rPr lang="en-US" dirty="0" smtClean="0"/>
              <a:t>Exposed </a:t>
            </a:r>
            <a:r>
              <a:rPr lang="en-US" smtClean="0"/>
              <a:t>potential risks of company</a:t>
            </a:r>
            <a:endParaRPr lang="en-US" dirty="0" smtClean="0"/>
          </a:p>
        </p:txBody>
      </p:sp>
    </p:spTree>
    <p:extLst>
      <p:ext uri="{BB962C8B-B14F-4D97-AF65-F5344CB8AC3E}">
        <p14:creationId xmlns:p14="http://schemas.microsoft.com/office/powerpoint/2010/main" val="14943050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Imperial Oil Ltd.</a:t>
            </a:r>
            <a:endParaRPr lang="en-US" dirty="0"/>
          </a:p>
        </p:txBody>
      </p:sp>
      <p:sp>
        <p:nvSpPr>
          <p:cNvPr id="3" name="副标题 2"/>
          <p:cNvSpPr>
            <a:spLocks noGrp="1"/>
          </p:cNvSpPr>
          <p:nvPr>
            <p:ph type="subTitle" idx="1"/>
          </p:nvPr>
        </p:nvSpPr>
        <p:spPr>
          <a:xfrm>
            <a:off x="1331640" y="4005064"/>
            <a:ext cx="6400800" cy="1752600"/>
          </a:xfrm>
        </p:spPr>
        <p:txBody>
          <a:bodyPr/>
          <a:lstStyle/>
          <a:p>
            <a:r>
              <a:rPr lang="en-US" dirty="0" smtClean="0"/>
              <a:t>Rosie Yu</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92012" y="6237287"/>
            <a:ext cx="1647825" cy="35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484784"/>
            <a:ext cx="7312776" cy="1143000"/>
          </a:xfrm>
        </p:spPr>
        <p:txBody>
          <a:bodyPr>
            <a:normAutofit fontScale="90000"/>
          </a:bodyPr>
          <a:lstStyle/>
          <a:p>
            <a:r>
              <a:rPr lang="en-US" sz="4900" dirty="0" smtClean="0"/>
              <a:t/>
            </a:r>
            <a:br>
              <a:rPr lang="en-US" sz="4900" dirty="0" smtClean="0"/>
            </a:br>
            <a:r>
              <a:rPr lang="en-US" sz="4900" dirty="0" smtClean="0"/>
              <a:t>Company Overview</a:t>
            </a:r>
            <a:r>
              <a:rPr lang="en-US" altLang="zh-CN" sz="4900" dirty="0" smtClean="0"/>
              <a:t>-</a:t>
            </a:r>
            <a:r>
              <a:rPr lang="en-US" sz="4900" dirty="0" smtClean="0"/>
              <a:t>Imperial Oil </a:t>
            </a:r>
            <a:r>
              <a:rPr lang="en-US" dirty="0" smtClean="0"/>
              <a:t/>
            </a:r>
            <a:br>
              <a:rPr lang="en-US" dirty="0" smtClean="0"/>
            </a:br>
            <a:endParaRPr lang="en-US" dirty="0"/>
          </a:p>
        </p:txBody>
      </p:sp>
      <p:sp>
        <p:nvSpPr>
          <p:cNvPr id="3" name="内容占位符 2"/>
          <p:cNvSpPr>
            <a:spLocks noGrp="1"/>
          </p:cNvSpPr>
          <p:nvPr>
            <p:ph idx="1"/>
          </p:nvPr>
        </p:nvSpPr>
        <p:spPr>
          <a:xfrm>
            <a:off x="1009904" y="2348880"/>
            <a:ext cx="6777317" cy="3508977"/>
          </a:xfrm>
        </p:spPr>
        <p:txBody>
          <a:bodyPr>
            <a:normAutofit fontScale="92500"/>
          </a:bodyPr>
          <a:lstStyle/>
          <a:p>
            <a:r>
              <a:rPr lang="en-US" dirty="0" smtClean="0"/>
              <a:t>One of Canada’s largest corporations</a:t>
            </a:r>
          </a:p>
          <a:p>
            <a:r>
              <a:rPr lang="en-US" dirty="0" smtClean="0"/>
              <a:t>A leading member of the country’s petroleum industry </a:t>
            </a:r>
          </a:p>
          <a:p>
            <a:r>
              <a:rPr lang="en-US" dirty="0" smtClean="0"/>
              <a:t>A major producer of crude oil and natural gas</a:t>
            </a:r>
          </a:p>
          <a:p>
            <a:r>
              <a:rPr lang="en-US" dirty="0" smtClean="0"/>
              <a:t>Canada’s </a:t>
            </a:r>
            <a:r>
              <a:rPr lang="en-US" dirty="0" smtClean="0">
                <a:solidFill>
                  <a:schemeClr val="accent6">
                    <a:lumMod val="75000"/>
                  </a:schemeClr>
                </a:solidFill>
              </a:rPr>
              <a:t>largest petroleum refiner</a:t>
            </a:r>
          </a:p>
          <a:p>
            <a:r>
              <a:rPr lang="en-US" dirty="0" smtClean="0"/>
              <a:t>A </a:t>
            </a:r>
            <a:r>
              <a:rPr lang="en-US" dirty="0" smtClean="0">
                <a:solidFill>
                  <a:schemeClr val="accent6">
                    <a:lumMod val="75000"/>
                  </a:schemeClr>
                </a:solidFill>
              </a:rPr>
              <a:t>key petrochemical producer</a:t>
            </a:r>
          </a:p>
          <a:p>
            <a:r>
              <a:rPr lang="en-US" dirty="0" smtClean="0"/>
              <a:t>A </a:t>
            </a:r>
            <a:r>
              <a:rPr lang="en-US" dirty="0" smtClean="0">
                <a:solidFill>
                  <a:schemeClr val="accent6">
                    <a:lumMod val="75000"/>
                  </a:schemeClr>
                </a:solidFill>
              </a:rPr>
              <a:t>leading marketer </a:t>
            </a:r>
            <a:r>
              <a:rPr lang="en-US" dirty="0" smtClean="0"/>
              <a:t>with a coast-to-coast supply network (1,850 retail service stations)</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215044781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99392"/>
            <a:ext cx="7024744" cy="1143000"/>
          </a:xfrm>
        </p:spPr>
        <p:txBody>
          <a:bodyPr>
            <a:normAutofit/>
          </a:bodyPr>
          <a:lstStyle/>
          <a:p>
            <a:r>
              <a:rPr lang="en-US" sz="1800" b="1" dirty="0"/>
              <a:t>Imperial Oil</a:t>
            </a:r>
            <a:br>
              <a:rPr lang="en-US" sz="1800" b="1" dirty="0"/>
            </a:br>
            <a:r>
              <a:rPr lang="en-US" sz="1800" dirty="0" smtClean="0"/>
              <a:t>IMO TSX Oil </a:t>
            </a:r>
            <a:r>
              <a:rPr lang="en-US" sz="1800" dirty="0"/>
              <a:t>and </a:t>
            </a:r>
            <a:r>
              <a:rPr lang="en-US" sz="1800" dirty="0" smtClean="0"/>
              <a:t>Gas</a:t>
            </a:r>
            <a:endParaRPr lang="en-CA"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052736"/>
            <a:ext cx="8064896" cy="5400600"/>
          </a:xfrm>
        </p:spPr>
      </p:pic>
    </p:spTree>
    <p:extLst>
      <p:ext uri="{BB962C8B-B14F-4D97-AF65-F5344CB8AC3E}">
        <p14:creationId xmlns:p14="http://schemas.microsoft.com/office/powerpoint/2010/main" val="9650024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44624"/>
            <a:ext cx="8013576" cy="1143000"/>
          </a:xfrm>
        </p:spPr>
        <p:txBody>
          <a:bodyPr/>
          <a:lstStyle/>
          <a:p>
            <a:r>
              <a:rPr lang="en-US" dirty="0" smtClean="0"/>
              <a:t>IMO-Stock Price</a:t>
            </a:r>
            <a:endParaRPr lang="en-US" dirty="0"/>
          </a:p>
        </p:txBody>
      </p:sp>
      <p:pic>
        <p:nvPicPr>
          <p:cNvPr id="7" name="Content Placeholder 6"/>
          <p:cNvPicPr>
            <a:picLocks noGrp="1"/>
          </p:cNvPicPr>
          <p:nvPr>
            <p:ph idx="1"/>
          </p:nvPr>
        </p:nvPicPr>
        <p:blipFill>
          <a:blip r:embed="rId3" cstate="print"/>
          <a:stretch>
            <a:fillRect/>
          </a:stretch>
        </p:blipFill>
        <p:spPr>
          <a:xfrm>
            <a:off x="609600" y="1447800"/>
            <a:ext cx="7924800" cy="4876799"/>
          </a:xfrm>
          <a:prstGeom prst="rect">
            <a:avLst/>
          </a:prstGeom>
        </p:spPr>
      </p:pic>
      <p:sp>
        <p:nvSpPr>
          <p:cNvPr id="4" name="Rectangle 2"/>
          <p:cNvSpPr txBox="1">
            <a:spLocks noChangeArrowheads="1"/>
          </p:cNvSpPr>
          <p:nvPr/>
        </p:nvSpPr>
        <p:spPr>
          <a:xfrm>
            <a:off x="179388" y="228600"/>
            <a:ext cx="7964512" cy="105726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987132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69776"/>
            <a:ext cx="7024744" cy="1143000"/>
          </a:xfrm>
        </p:spPr>
        <p:txBody>
          <a:bodyPr/>
          <a:lstStyle/>
          <a:p>
            <a:r>
              <a:rPr lang="en-US" dirty="0"/>
              <a:t>Moving averages</a:t>
            </a:r>
            <a:endParaRPr lang="en-CA" dirty="0"/>
          </a:p>
        </p:txBody>
      </p:sp>
      <p:sp>
        <p:nvSpPr>
          <p:cNvPr id="3" name="Text Placeholder 2"/>
          <p:cNvSpPr>
            <a:spLocks noGrp="1"/>
          </p:cNvSpPr>
          <p:nvPr>
            <p:ph type="body" idx="1"/>
          </p:nvPr>
        </p:nvSpPr>
        <p:spPr>
          <a:xfrm>
            <a:off x="1412111" y="1205062"/>
            <a:ext cx="3057148" cy="639762"/>
          </a:xfrm>
        </p:spPr>
        <p:txBody>
          <a:bodyPr/>
          <a:lstStyle/>
          <a:p>
            <a:r>
              <a:rPr lang="en-US" dirty="0" smtClean="0"/>
              <a:t>1 year period </a:t>
            </a:r>
            <a:endParaRPr lang="en-CA"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3568" y="1844824"/>
            <a:ext cx="3777307" cy="4392488"/>
          </a:xfrm>
        </p:spPr>
      </p:pic>
      <p:sp>
        <p:nvSpPr>
          <p:cNvPr id="5" name="Text Placeholder 4"/>
          <p:cNvSpPr>
            <a:spLocks noGrp="1"/>
          </p:cNvSpPr>
          <p:nvPr>
            <p:ph type="body" sz="quarter" idx="3"/>
          </p:nvPr>
        </p:nvSpPr>
        <p:spPr>
          <a:xfrm>
            <a:off x="5011837" y="1196752"/>
            <a:ext cx="3055717" cy="639762"/>
          </a:xfrm>
        </p:spPr>
        <p:txBody>
          <a:bodyPr/>
          <a:lstStyle/>
          <a:p>
            <a:r>
              <a:rPr lang="en-US" dirty="0" smtClean="0"/>
              <a:t>5 year period</a:t>
            </a:r>
            <a:endParaRPr lang="en-CA"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1844824"/>
            <a:ext cx="3887415" cy="4320480"/>
          </a:xfrm>
        </p:spPr>
      </p:pic>
      <p:pic>
        <p:nvPicPr>
          <p:cNvPr id="9" name="Picture 8"/>
          <p:cNvPicPr>
            <a:picLocks noChangeAspect="1" noChangeArrowheads="1"/>
          </p:cNvPicPr>
          <p:nvPr/>
        </p:nvPicPr>
        <p:blipFill>
          <a:blip r:embed="rId4"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3674011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600" y="609600"/>
            <a:ext cx="7024744" cy="1143000"/>
          </a:xfrm>
        </p:spPr>
        <p:txBody>
          <a:bodyPr>
            <a:normAutofit fontScale="90000"/>
          </a:bodyPr>
          <a:lstStyle/>
          <a:p>
            <a:r>
              <a:rPr lang="en-US" dirty="0" smtClean="0"/>
              <a:t>Top 10 Oil Exporting Counties </a:t>
            </a:r>
            <a:endParaRPr lang="en-CA" dirty="0"/>
          </a:p>
        </p:txBody>
      </p:sp>
      <p:pic>
        <p:nvPicPr>
          <p:cNvPr id="4" name="内容占位符 3" descr="oil export.png"/>
          <p:cNvPicPr>
            <a:picLocks noGrp="1" noChangeAspect="1"/>
          </p:cNvPicPr>
          <p:nvPr>
            <p:ph idx="1"/>
          </p:nvPr>
        </p:nvPicPr>
        <p:blipFill>
          <a:blip r:embed="rId3" cstate="print"/>
          <a:stretch>
            <a:fillRect/>
          </a:stretch>
        </p:blipFill>
        <p:spPr>
          <a:xfrm>
            <a:off x="685800" y="2209801"/>
            <a:ext cx="7620000" cy="3962399"/>
          </a:xfr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10 year stock price</a:t>
            </a:r>
            <a:endParaRPr lang="en-US" dirty="0"/>
          </a:p>
        </p:txBody>
      </p:sp>
      <p:pic>
        <p:nvPicPr>
          <p:cNvPr id="3074" name="Picture 2" descr="C:\Users\Rizhen Yu\Desktop\QQ截图20111027235054.png"/>
          <p:cNvPicPr>
            <a:picLocks noGrp="1" noChangeAspect="1" noChangeArrowheads="1"/>
          </p:cNvPicPr>
          <p:nvPr>
            <p:ph idx="1"/>
          </p:nvPr>
        </p:nvPicPr>
        <p:blipFill>
          <a:blip r:embed="rId2" cstate="print"/>
          <a:stretch>
            <a:fillRect/>
          </a:stretch>
        </p:blipFill>
        <p:spPr bwMode="auto">
          <a:xfrm>
            <a:off x="1544462" y="2324100"/>
            <a:ext cx="5774088" cy="3508375"/>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212593491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Trading Volumes and Relative Performance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2133600"/>
            <a:ext cx="7924799" cy="4267200"/>
          </a:xfrm>
        </p:spPr>
      </p:pic>
      <p:sp>
        <p:nvSpPr>
          <p:cNvPr id="3" name="Rectangle 2"/>
          <p:cNvSpPr/>
          <p:nvPr/>
        </p:nvSpPr>
        <p:spPr>
          <a:xfrm>
            <a:off x="1907704" y="2708920"/>
            <a:ext cx="4572000" cy="646331"/>
          </a:xfrm>
          <a:prstGeom prst="rect">
            <a:avLst/>
          </a:prstGeom>
        </p:spPr>
        <p:txBody>
          <a:bodyPr>
            <a:spAutoFit/>
          </a:bodyPr>
          <a:lstStyle/>
          <a:p>
            <a:r>
              <a:rPr lang="en-US" dirty="0" smtClean="0"/>
              <a:t>Outperform: S/P 500 &amp; TSX Composite Index after Year 2006</a:t>
            </a:r>
            <a:endParaRPr lang="en-US" dirty="0"/>
          </a:p>
        </p:txBody>
      </p:sp>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278278903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026" name="Picture 2" descr="E:\BUS 417 paper and presentation\BUS 417 presentation\official website\2010 financial highlights.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8568952" cy="62646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5536" y="1988840"/>
            <a:ext cx="8352928" cy="43204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395536" y="4509120"/>
            <a:ext cx="8352928" cy="792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noChangeArrowheads="1"/>
          </p:cNvPicPr>
          <p:nvPr/>
        </p:nvPicPr>
        <p:blipFill>
          <a:blip r:embed="rId3" cstate="print"/>
          <a:srcRect/>
          <a:stretch>
            <a:fillRect/>
          </a:stretch>
        </p:blipFill>
        <p:spPr bwMode="auto">
          <a:xfrm>
            <a:off x="179388" y="6237312"/>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418380607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50" name="Picture 2" descr="E:\BUS 417 paper and presentation\BUS 417 presentation\official website\2010 financila resources.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60648"/>
            <a:ext cx="8928992" cy="63367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04048" y="4077072"/>
            <a:ext cx="3888432"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228600" y="2132856"/>
            <a:ext cx="873588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916385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764704"/>
            <a:ext cx="7344816" cy="5688632"/>
          </a:xfrm>
        </p:spPr>
      </p:pic>
      <p:sp>
        <p:nvSpPr>
          <p:cNvPr id="3" name="Rectangle 2"/>
          <p:cNvSpPr/>
          <p:nvPr/>
        </p:nvSpPr>
        <p:spPr>
          <a:xfrm>
            <a:off x="4572000" y="1700808"/>
            <a:ext cx="64807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4644008" y="2420888"/>
            <a:ext cx="57606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499992" y="4365104"/>
            <a:ext cx="72008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20997446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228600"/>
            <a:ext cx="7024744" cy="1143000"/>
          </a:xfrm>
        </p:spPr>
        <p:txBody>
          <a:bodyPr/>
          <a:lstStyle/>
          <a:p>
            <a:r>
              <a:rPr lang="en-US" dirty="0" smtClean="0"/>
              <a:t>Business Segments</a:t>
            </a:r>
            <a:endParaRPr lang="en-US" dirty="0"/>
          </a:p>
        </p:txBody>
      </p:sp>
      <p:sp>
        <p:nvSpPr>
          <p:cNvPr id="3" name="内容占位符 2"/>
          <p:cNvSpPr>
            <a:spLocks noGrp="1"/>
          </p:cNvSpPr>
          <p:nvPr>
            <p:ph idx="1"/>
          </p:nvPr>
        </p:nvSpPr>
        <p:spPr>
          <a:xfrm>
            <a:off x="838200" y="1447800"/>
            <a:ext cx="7620000" cy="4876800"/>
          </a:xfrm>
        </p:spPr>
        <p:txBody>
          <a:bodyPr>
            <a:normAutofit lnSpcReduction="10000"/>
          </a:bodyPr>
          <a:lstStyle/>
          <a:p>
            <a:pPr marL="68580" indent="0">
              <a:buNone/>
            </a:pPr>
            <a:r>
              <a:rPr lang="en-US" sz="2800" b="1" dirty="0" smtClean="0"/>
              <a:t>Four product segments:</a:t>
            </a:r>
          </a:p>
          <a:p>
            <a:pPr lvl="1"/>
            <a:r>
              <a:rPr lang="en-US" sz="2400" dirty="0" smtClean="0">
                <a:solidFill>
                  <a:schemeClr val="accent6">
                    <a:lumMod val="75000"/>
                  </a:schemeClr>
                </a:solidFill>
              </a:rPr>
              <a:t>Natural Resources </a:t>
            </a:r>
            <a:r>
              <a:rPr lang="en-US" sz="2400" dirty="0" smtClean="0"/>
              <a:t>(Upstream)</a:t>
            </a:r>
          </a:p>
          <a:p>
            <a:pPr lvl="2">
              <a:buFont typeface="Wingdings" pitchFamily="2" charset="2"/>
              <a:buChar char="Ø"/>
            </a:pPr>
            <a:r>
              <a:rPr lang="en-US" sz="2400" dirty="0" smtClean="0"/>
              <a:t>Conventional Oil and Gas</a:t>
            </a:r>
          </a:p>
          <a:p>
            <a:pPr lvl="2">
              <a:buFont typeface="Wingdings" pitchFamily="2" charset="2"/>
              <a:buChar char="Ø"/>
            </a:pPr>
            <a:r>
              <a:rPr lang="en-US" sz="2400" dirty="0" smtClean="0"/>
              <a:t>Oil sands operation</a:t>
            </a:r>
          </a:p>
          <a:p>
            <a:pPr lvl="2">
              <a:buFontTx/>
              <a:buNone/>
            </a:pPr>
            <a:endParaRPr lang="en-US" sz="2400" dirty="0" smtClean="0"/>
          </a:p>
          <a:p>
            <a:pPr lvl="1"/>
            <a:r>
              <a:rPr lang="en-US" sz="2400" dirty="0" smtClean="0">
                <a:solidFill>
                  <a:schemeClr val="accent6">
                    <a:lumMod val="75000"/>
                  </a:schemeClr>
                </a:solidFill>
              </a:rPr>
              <a:t>Petroleum Products </a:t>
            </a:r>
            <a:r>
              <a:rPr lang="en-US" sz="2400" dirty="0" smtClean="0"/>
              <a:t>(Downstream)</a:t>
            </a:r>
          </a:p>
          <a:p>
            <a:pPr lvl="2">
              <a:buFont typeface="Wingdings" pitchFamily="2" charset="2"/>
              <a:buChar char="Ø"/>
            </a:pPr>
            <a:r>
              <a:rPr lang="en-US" sz="2400" dirty="0" smtClean="0"/>
              <a:t>Refining, distributing and marketing</a:t>
            </a:r>
          </a:p>
          <a:p>
            <a:pPr marL="685800" lvl="2" indent="0">
              <a:buNone/>
            </a:pPr>
            <a:endParaRPr lang="en-US" sz="2400" dirty="0" smtClean="0"/>
          </a:p>
          <a:p>
            <a:pPr lvl="1"/>
            <a:r>
              <a:rPr lang="en-US" sz="2400" dirty="0" smtClean="0">
                <a:solidFill>
                  <a:schemeClr val="accent6">
                    <a:lumMod val="75000"/>
                  </a:schemeClr>
                </a:solidFill>
              </a:rPr>
              <a:t>Chemicals</a:t>
            </a:r>
          </a:p>
          <a:p>
            <a:pPr marL="457200" lvl="1" indent="0">
              <a:buNone/>
            </a:pPr>
            <a:endParaRPr lang="en-US" sz="2400" dirty="0" smtClean="0"/>
          </a:p>
          <a:p>
            <a:pPr lvl="1"/>
            <a:r>
              <a:rPr lang="en-US" sz="2400" dirty="0" smtClean="0">
                <a:solidFill>
                  <a:schemeClr val="accent6">
                    <a:lumMod val="75000"/>
                  </a:schemeClr>
                </a:solidFill>
              </a:rPr>
              <a:t>Technology</a:t>
            </a:r>
          </a:p>
          <a:p>
            <a:endParaRPr lang="en-US" dirty="0"/>
          </a:p>
        </p:txBody>
      </p:sp>
      <p:pic>
        <p:nvPicPr>
          <p:cNvPr id="4" name="Picture 3"/>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37431280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Upstream</a:t>
            </a:r>
            <a:endParaRPr lang="en-US" dirty="0"/>
          </a:p>
        </p:txBody>
      </p:sp>
      <p:sp>
        <p:nvSpPr>
          <p:cNvPr id="3" name="内容占位符 2"/>
          <p:cNvSpPr>
            <a:spLocks noGrp="1"/>
          </p:cNvSpPr>
          <p:nvPr>
            <p:ph idx="1"/>
          </p:nvPr>
        </p:nvSpPr>
        <p:spPr/>
        <p:txBody>
          <a:bodyPr>
            <a:normAutofit/>
          </a:bodyPr>
          <a:lstStyle/>
          <a:p>
            <a:pPr>
              <a:buFont typeface="Wingdings" pitchFamily="2" charset="2"/>
              <a:buChar char="Ø"/>
            </a:pPr>
            <a:r>
              <a:rPr lang="en-US" b="1" dirty="0">
                <a:solidFill>
                  <a:schemeClr val="accent6">
                    <a:lumMod val="75000"/>
                  </a:schemeClr>
                </a:solidFill>
              </a:rPr>
              <a:t>Exploring</a:t>
            </a:r>
            <a:r>
              <a:rPr lang="en-US" b="1" dirty="0"/>
              <a:t> for oil and </a:t>
            </a:r>
            <a:r>
              <a:rPr lang="en-US" b="1" dirty="0" smtClean="0"/>
              <a:t>gas</a:t>
            </a:r>
          </a:p>
          <a:p>
            <a:pPr>
              <a:buFont typeface="Wingdings" pitchFamily="2" charset="2"/>
              <a:buChar char="Ø"/>
            </a:pPr>
            <a:r>
              <a:rPr lang="en-CA" b="1" dirty="0">
                <a:solidFill>
                  <a:schemeClr val="accent6">
                    <a:lumMod val="75000"/>
                  </a:schemeClr>
                </a:solidFill>
              </a:rPr>
              <a:t>Developing</a:t>
            </a:r>
            <a:r>
              <a:rPr lang="en-CA" b="1" dirty="0"/>
              <a:t> </a:t>
            </a:r>
            <a:r>
              <a:rPr lang="en-CA" b="1" dirty="0" smtClean="0"/>
              <a:t>energy</a:t>
            </a:r>
          </a:p>
          <a:p>
            <a:pPr>
              <a:buFont typeface="Wingdings" pitchFamily="2" charset="2"/>
              <a:buChar char="Ø"/>
            </a:pPr>
            <a:r>
              <a:rPr lang="en-CA" b="1" dirty="0">
                <a:solidFill>
                  <a:schemeClr val="accent6">
                    <a:lumMod val="75000"/>
                  </a:schemeClr>
                </a:solidFill>
              </a:rPr>
              <a:t>Producing</a:t>
            </a:r>
            <a:r>
              <a:rPr lang="en-CA" b="1" dirty="0"/>
              <a:t> oil and gas</a:t>
            </a:r>
            <a:br>
              <a:rPr lang="en-CA" b="1" dirty="0"/>
            </a:br>
            <a:endParaRPr lang="en-US" dirty="0"/>
          </a:p>
        </p:txBody>
      </p:sp>
      <p:pic>
        <p:nvPicPr>
          <p:cNvPr id="7170" name="Picture 2" descr="E:\BUS 417 paper and presentation\BUS 417 presentation\official website\the machine.png"/>
          <p:cNvPicPr>
            <a:picLocks noChangeAspect="1" noChangeArrowheads="1"/>
          </p:cNvPicPr>
          <p:nvPr/>
        </p:nvPicPr>
        <p:blipFill>
          <a:blip r:embed="rId3" cstate="print"/>
          <a:srcRect/>
          <a:stretch>
            <a:fillRect/>
          </a:stretch>
        </p:blipFill>
        <p:spPr bwMode="auto">
          <a:xfrm>
            <a:off x="4860032" y="3933056"/>
            <a:ext cx="3240360" cy="2016224"/>
          </a:xfrm>
          <a:prstGeom prst="rect">
            <a:avLst/>
          </a:prstGeom>
          <a:noFill/>
        </p:spPr>
      </p:pic>
      <p:pic>
        <p:nvPicPr>
          <p:cNvPr id="5" name="Picture 4"/>
          <p:cNvPicPr>
            <a:picLocks noChangeAspect="1" noChangeArrowheads="1"/>
          </p:cNvPicPr>
          <p:nvPr/>
        </p:nvPicPr>
        <p:blipFill>
          <a:blip r:embed="rId4" cstate="print"/>
          <a:srcRect/>
          <a:stretch>
            <a:fillRect/>
          </a:stretch>
        </p:blipFill>
        <p:spPr bwMode="auto">
          <a:xfrm>
            <a:off x="179388" y="6237312"/>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48282814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73832"/>
            <a:ext cx="7024744" cy="1143000"/>
          </a:xfrm>
        </p:spPr>
        <p:txBody>
          <a:bodyPr>
            <a:normAutofit fontScale="90000"/>
          </a:bodyPr>
          <a:lstStyle/>
          <a:p>
            <a:r>
              <a:rPr lang="en-US" b="1" u="sng" dirty="0"/>
              <a:t/>
            </a:r>
            <a:br>
              <a:rPr lang="en-US" b="1" u="sng" dirty="0"/>
            </a:br>
            <a:r>
              <a:rPr lang="en-US" b="1" u="sng" dirty="0" smtClean="0"/>
              <a:t>Exploring for oil and gas</a:t>
            </a:r>
            <a:endParaRPr lang="en-CA" b="1" dirty="0"/>
          </a:p>
        </p:txBody>
      </p:sp>
      <p:sp>
        <p:nvSpPr>
          <p:cNvPr id="3" name="Content Placeholder 2"/>
          <p:cNvSpPr>
            <a:spLocks noGrp="1"/>
          </p:cNvSpPr>
          <p:nvPr>
            <p:ph idx="1"/>
          </p:nvPr>
        </p:nvSpPr>
        <p:spPr/>
        <p:txBody>
          <a:bodyPr>
            <a:normAutofit lnSpcReduction="10000"/>
          </a:bodyPr>
          <a:lstStyle/>
          <a:p>
            <a:pPr marL="68580" indent="0">
              <a:buNone/>
            </a:pPr>
            <a:r>
              <a:rPr lang="en-CA" b="1" dirty="0"/>
              <a:t>Our key exploration areas are:</a:t>
            </a:r>
            <a:endParaRPr lang="en-CA" dirty="0"/>
          </a:p>
          <a:p>
            <a:r>
              <a:rPr lang="en-CA" dirty="0">
                <a:solidFill>
                  <a:schemeClr val="accent6">
                    <a:lumMod val="75000"/>
                  </a:schemeClr>
                </a:solidFill>
              </a:rPr>
              <a:t>Athabasca region</a:t>
            </a:r>
            <a:r>
              <a:rPr lang="en-CA" dirty="0"/>
              <a:t>: oil sands area in northern Alberta</a:t>
            </a:r>
          </a:p>
          <a:p>
            <a:r>
              <a:rPr lang="en-CA" dirty="0">
                <a:solidFill>
                  <a:schemeClr val="accent6">
                    <a:lumMod val="75000"/>
                  </a:schemeClr>
                </a:solidFill>
              </a:rPr>
              <a:t>Horn River Basin</a:t>
            </a:r>
            <a:r>
              <a:rPr lang="en-CA" dirty="0"/>
              <a:t>: shale gas area in northeast British Columbia</a:t>
            </a:r>
          </a:p>
          <a:p>
            <a:r>
              <a:rPr lang="en-CA" dirty="0">
                <a:solidFill>
                  <a:schemeClr val="accent6">
                    <a:lumMod val="75000"/>
                  </a:schemeClr>
                </a:solidFill>
              </a:rPr>
              <a:t>Beaufort Sea</a:t>
            </a:r>
            <a:r>
              <a:rPr lang="en-CA" dirty="0"/>
              <a:t>: hydrocarbon area in Canada's Far North</a:t>
            </a:r>
          </a:p>
          <a:p>
            <a:r>
              <a:rPr lang="en-CA" dirty="0">
                <a:solidFill>
                  <a:schemeClr val="accent6">
                    <a:lumMod val="75000"/>
                  </a:schemeClr>
                </a:solidFill>
              </a:rPr>
              <a:t>Orphan Basin</a:t>
            </a:r>
            <a:r>
              <a:rPr lang="en-CA" dirty="0"/>
              <a:t>: hydrocarbon area in offshore Atlantic Canada</a:t>
            </a:r>
          </a:p>
          <a:p>
            <a:endParaRPr lang="en-CA" dirty="0"/>
          </a:p>
        </p:txBody>
      </p:sp>
      <p:pic>
        <p:nvPicPr>
          <p:cNvPr id="4" name="Picture 3"/>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3198736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133872"/>
            <a:ext cx="7024744" cy="1143000"/>
          </a:xfrm>
        </p:spPr>
        <p:txBody>
          <a:bodyPr>
            <a:normAutofit fontScale="90000"/>
          </a:bodyPr>
          <a:lstStyle/>
          <a:p>
            <a:r>
              <a:rPr lang="en-CA" b="1" u="sng" dirty="0" smtClean="0"/>
              <a:t>Developing energy</a:t>
            </a:r>
            <a:br>
              <a:rPr lang="en-CA" b="1" u="sng" dirty="0" smtClean="0"/>
            </a:br>
            <a:r>
              <a:rPr lang="en-CA" b="1" u="sng" dirty="0" smtClean="0"/>
              <a:t>(</a:t>
            </a:r>
            <a:r>
              <a:rPr lang="en-US" dirty="0" err="1" smtClean="0"/>
              <a:t>Kearl</a:t>
            </a:r>
            <a:r>
              <a:rPr lang="en-US" dirty="0" smtClean="0"/>
              <a:t>, </a:t>
            </a:r>
            <a:r>
              <a:rPr lang="en-US" dirty="0" err="1"/>
              <a:t>Nabiye</a:t>
            </a:r>
            <a:r>
              <a:rPr lang="en-US" dirty="0"/>
              <a:t> Project </a:t>
            </a:r>
            <a:r>
              <a:rPr lang="en-US" dirty="0" smtClean="0"/>
              <a:t>,</a:t>
            </a:r>
            <a:r>
              <a:rPr lang="en-US" dirty="0"/>
              <a:t> Mackenzie gas project</a:t>
            </a:r>
            <a:r>
              <a:rPr lang="en-CA" b="1" u="sng" dirty="0" smtClean="0"/>
              <a:t>)</a:t>
            </a:r>
            <a:endParaRPr lang="en-CA" dirty="0"/>
          </a:p>
        </p:txBody>
      </p:sp>
      <p:sp>
        <p:nvSpPr>
          <p:cNvPr id="3" name="Content Placeholder 2"/>
          <p:cNvSpPr>
            <a:spLocks noGrp="1"/>
          </p:cNvSpPr>
          <p:nvPr>
            <p:ph idx="1"/>
          </p:nvPr>
        </p:nvSpPr>
        <p:spPr/>
        <p:txBody>
          <a:bodyPr>
            <a:normAutofit lnSpcReduction="10000"/>
          </a:bodyPr>
          <a:lstStyle/>
          <a:p>
            <a:pPr marL="68580" indent="0">
              <a:buNone/>
            </a:pPr>
            <a:r>
              <a:rPr lang="en-US" dirty="0" smtClean="0"/>
              <a:t>Their </a:t>
            </a:r>
            <a:r>
              <a:rPr lang="en-US" dirty="0"/>
              <a:t>approach involves: </a:t>
            </a:r>
          </a:p>
          <a:p>
            <a:r>
              <a:rPr lang="en-US" dirty="0"/>
              <a:t>developing large projects </a:t>
            </a:r>
            <a:r>
              <a:rPr lang="en-US" dirty="0">
                <a:solidFill>
                  <a:schemeClr val="accent6">
                    <a:lumMod val="75000"/>
                  </a:schemeClr>
                </a:solidFill>
              </a:rPr>
              <a:t>in phases</a:t>
            </a:r>
            <a:r>
              <a:rPr lang="en-US" dirty="0"/>
              <a:t>, allowing </a:t>
            </a:r>
            <a:r>
              <a:rPr lang="en-US" dirty="0" smtClean="0"/>
              <a:t>them </a:t>
            </a:r>
            <a:r>
              <a:rPr lang="en-US" dirty="0"/>
              <a:t>to incorporate new best practices and technologies</a:t>
            </a:r>
          </a:p>
          <a:p>
            <a:r>
              <a:rPr lang="en-US" dirty="0"/>
              <a:t>using </a:t>
            </a:r>
            <a:r>
              <a:rPr lang="en-US" dirty="0">
                <a:solidFill>
                  <a:schemeClr val="accent6">
                    <a:lumMod val="75000"/>
                  </a:schemeClr>
                </a:solidFill>
              </a:rPr>
              <a:t>innovation and technology </a:t>
            </a:r>
            <a:r>
              <a:rPr lang="en-US" dirty="0"/>
              <a:t>to solve environmental challenges</a:t>
            </a:r>
          </a:p>
          <a:p>
            <a:r>
              <a:rPr lang="en-US" dirty="0">
                <a:solidFill>
                  <a:schemeClr val="accent6">
                    <a:lumMod val="75000"/>
                  </a:schemeClr>
                </a:solidFill>
              </a:rPr>
              <a:t>engaging community </a:t>
            </a:r>
            <a:r>
              <a:rPr lang="en-US" dirty="0">
                <a:solidFill>
                  <a:schemeClr val="tx1"/>
                </a:solidFill>
              </a:rPr>
              <a:t>groups t</a:t>
            </a:r>
            <a:r>
              <a:rPr lang="en-US" dirty="0"/>
              <a:t>hroughout project development</a:t>
            </a:r>
          </a:p>
          <a:p>
            <a:r>
              <a:rPr lang="en-US" dirty="0">
                <a:solidFill>
                  <a:schemeClr val="accent6">
                    <a:lumMod val="75000"/>
                  </a:schemeClr>
                </a:solidFill>
              </a:rPr>
              <a:t>investing in local communities</a:t>
            </a:r>
          </a:p>
          <a:p>
            <a:endParaRPr lang="en-CA" dirty="0"/>
          </a:p>
        </p:txBody>
      </p:sp>
      <p:pic>
        <p:nvPicPr>
          <p:cNvPr id="4" name="Picture 3"/>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31724875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Horizon Projects (upstrea</a:t>
            </a:r>
            <a:r>
              <a:rPr lang="en-US" dirty="0"/>
              <a:t>m</a:t>
            </a:r>
            <a:r>
              <a:rPr lang="en-US" dirty="0" smtClean="0"/>
              <a:t>)</a:t>
            </a:r>
            <a:endParaRPr lang="en-US" dirty="0"/>
          </a:p>
        </p:txBody>
      </p:sp>
      <p:sp>
        <p:nvSpPr>
          <p:cNvPr id="3" name="内容占位符 2"/>
          <p:cNvSpPr>
            <a:spLocks noGrp="1"/>
          </p:cNvSpPr>
          <p:nvPr>
            <p:ph idx="1"/>
          </p:nvPr>
        </p:nvSpPr>
        <p:spPr/>
        <p:txBody>
          <a:bodyPr/>
          <a:lstStyle/>
          <a:p>
            <a:r>
              <a:rPr lang="en-US" dirty="0" err="1" smtClean="0">
                <a:solidFill>
                  <a:srgbClr val="00B050"/>
                </a:solidFill>
              </a:rPr>
              <a:t>Kearl</a:t>
            </a:r>
            <a:r>
              <a:rPr lang="en-US" dirty="0"/>
              <a:t>: new oil sands mining project in northeast Alberta</a:t>
            </a:r>
          </a:p>
          <a:p>
            <a:r>
              <a:rPr lang="en-US" dirty="0" err="1" smtClean="0">
                <a:solidFill>
                  <a:srgbClr val="00B050"/>
                </a:solidFill>
              </a:rPr>
              <a:t>Nabiye</a:t>
            </a:r>
            <a:r>
              <a:rPr lang="en-US" dirty="0" smtClean="0">
                <a:solidFill>
                  <a:srgbClr val="00B050"/>
                </a:solidFill>
              </a:rPr>
              <a:t> </a:t>
            </a:r>
            <a:r>
              <a:rPr lang="en-US" dirty="0">
                <a:solidFill>
                  <a:srgbClr val="00B050"/>
                </a:solidFill>
              </a:rPr>
              <a:t>Project</a:t>
            </a:r>
            <a:r>
              <a:rPr lang="en-US" b="1" dirty="0" smtClean="0"/>
              <a:t>:</a:t>
            </a:r>
            <a:r>
              <a:rPr lang="en-US" dirty="0" smtClean="0"/>
              <a:t> </a:t>
            </a:r>
            <a:r>
              <a:rPr lang="en-US" dirty="0"/>
              <a:t>next phase of expansion for our Cold Lake operation</a:t>
            </a:r>
          </a:p>
          <a:p>
            <a:r>
              <a:rPr lang="en-US" dirty="0" smtClean="0">
                <a:solidFill>
                  <a:srgbClr val="00B050"/>
                </a:solidFill>
              </a:rPr>
              <a:t>Mackenzie </a:t>
            </a:r>
            <a:r>
              <a:rPr lang="en-US" dirty="0">
                <a:solidFill>
                  <a:srgbClr val="00B050"/>
                </a:solidFill>
              </a:rPr>
              <a:t>gas project</a:t>
            </a:r>
            <a:r>
              <a:rPr lang="en-US" dirty="0"/>
              <a:t>: proposed co-venture that would advance development of discovered onshore gas resources in the Mackenzie Delta region</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4" name="内容占位符 3" descr="worldoilsupply.png"/>
          <p:cNvPicPr>
            <a:picLocks noGrp="1" noChangeAspect="1"/>
          </p:cNvPicPr>
          <p:nvPr>
            <p:ph idx="1"/>
          </p:nvPr>
        </p:nvPicPr>
        <p:blipFill>
          <a:blip r:embed="rId3" cstate="print"/>
          <a:stretch>
            <a:fillRect/>
          </a:stretch>
        </p:blipFill>
        <p:spPr>
          <a:xfrm>
            <a:off x="457200" y="457200"/>
            <a:ext cx="8305800" cy="6227076"/>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err="1" smtClean="0"/>
              <a:t>Kearl</a:t>
            </a:r>
            <a:endParaRPr lang="en-US" dirty="0"/>
          </a:p>
        </p:txBody>
      </p:sp>
      <p:sp>
        <p:nvSpPr>
          <p:cNvPr id="3" name="内容占位符 2"/>
          <p:cNvSpPr>
            <a:spLocks noGrp="1"/>
          </p:cNvSpPr>
          <p:nvPr>
            <p:ph idx="1"/>
          </p:nvPr>
        </p:nvSpPr>
        <p:spPr/>
        <p:txBody>
          <a:bodyPr>
            <a:normAutofit fontScale="92500" lnSpcReduction="10000"/>
          </a:bodyPr>
          <a:lstStyle/>
          <a:p>
            <a:pPr>
              <a:buNone/>
            </a:pPr>
            <a:r>
              <a:rPr lang="en-US" dirty="0" smtClean="0"/>
              <a:t>One </a:t>
            </a:r>
            <a:r>
              <a:rPr lang="en-US" dirty="0"/>
              <a:t>of Canada’s largest open-pit oil sands mining operations:</a:t>
            </a:r>
          </a:p>
          <a:p>
            <a:r>
              <a:rPr lang="en-US" dirty="0">
                <a:solidFill>
                  <a:schemeClr val="accent6">
                    <a:lumMod val="75000"/>
                  </a:schemeClr>
                </a:solidFill>
              </a:rPr>
              <a:t>4.6 billion barrels </a:t>
            </a:r>
            <a:r>
              <a:rPr lang="en-US" dirty="0"/>
              <a:t>of resource</a:t>
            </a:r>
          </a:p>
          <a:p>
            <a:r>
              <a:rPr lang="en-US" dirty="0"/>
              <a:t>A project </a:t>
            </a:r>
            <a:r>
              <a:rPr lang="en-US" dirty="0">
                <a:solidFill>
                  <a:schemeClr val="accent6">
                    <a:lumMod val="75000"/>
                  </a:schemeClr>
                </a:solidFill>
              </a:rPr>
              <a:t>lifespan of over 40 years</a:t>
            </a:r>
          </a:p>
          <a:p>
            <a:r>
              <a:rPr lang="en-US" dirty="0"/>
              <a:t>Initial production of about </a:t>
            </a:r>
            <a:r>
              <a:rPr lang="en-US" dirty="0">
                <a:solidFill>
                  <a:schemeClr val="accent6">
                    <a:lumMod val="75000"/>
                  </a:schemeClr>
                </a:solidFill>
              </a:rPr>
              <a:t>110,000 bpd </a:t>
            </a:r>
            <a:r>
              <a:rPr lang="en-US" dirty="0"/>
              <a:t>before </a:t>
            </a:r>
            <a:r>
              <a:rPr lang="en-US" dirty="0" smtClean="0"/>
              <a:t>royalties, Potential </a:t>
            </a:r>
            <a:r>
              <a:rPr lang="en-US" dirty="0"/>
              <a:t>production of up to </a:t>
            </a:r>
            <a:r>
              <a:rPr lang="en-US" dirty="0">
                <a:solidFill>
                  <a:schemeClr val="accent6">
                    <a:lumMod val="75000"/>
                  </a:schemeClr>
                </a:solidFill>
              </a:rPr>
              <a:t>345,000 bpd</a:t>
            </a:r>
          </a:p>
          <a:p>
            <a:r>
              <a:rPr lang="en-US" dirty="0"/>
              <a:t>Developed using </a:t>
            </a:r>
            <a:r>
              <a:rPr lang="en-US" dirty="0">
                <a:solidFill>
                  <a:schemeClr val="accent6">
                    <a:lumMod val="75000"/>
                  </a:schemeClr>
                </a:solidFill>
              </a:rPr>
              <a:t>progressive reclamation</a:t>
            </a:r>
            <a:r>
              <a:rPr lang="en-US" dirty="0"/>
              <a:t>, reclaiming land as soon as it becomes available over the life of the </a:t>
            </a:r>
            <a:r>
              <a:rPr lang="en-US" dirty="0" smtClean="0"/>
              <a:t>project</a:t>
            </a:r>
            <a:r>
              <a:rPr lang="en-US" dirty="0"/>
              <a:t>.</a:t>
            </a:r>
          </a:p>
        </p:txBody>
      </p:sp>
      <p:pic>
        <p:nvPicPr>
          <p:cNvPr id="10242" name="Picture 2" descr="E:\BUS 417 paper and presentation\BUS 417 presentation\official website\a good man.png">
            <a:hlinkClick r:id="rId2" action="ppaction://hlinkfile"/>
          </p:cNvPr>
          <p:cNvPicPr>
            <a:picLocks noChangeAspect="1" noChangeArrowheads="1"/>
          </p:cNvPicPr>
          <p:nvPr/>
        </p:nvPicPr>
        <p:blipFill>
          <a:blip r:embed="rId3" cstate="print"/>
          <a:srcRect/>
          <a:stretch>
            <a:fillRect/>
          </a:stretch>
        </p:blipFill>
        <p:spPr bwMode="auto">
          <a:xfrm>
            <a:off x="5652120" y="260648"/>
            <a:ext cx="2592288" cy="1872208"/>
          </a:xfrm>
          <a:prstGeom prst="rect">
            <a:avLst/>
          </a:prstGeom>
          <a:noFill/>
        </p:spPr>
      </p:pic>
      <p:pic>
        <p:nvPicPr>
          <p:cNvPr id="5" name="Picture 4"/>
          <p:cNvPicPr>
            <a:picLocks noChangeAspect="1" noChangeArrowheads="1"/>
          </p:cNvPicPr>
          <p:nvPr/>
        </p:nvPicPr>
        <p:blipFill>
          <a:blip r:embed="rId4" cstate="print"/>
          <a:srcRect/>
          <a:stretch>
            <a:fillRect/>
          </a:stretch>
        </p:blipFill>
        <p:spPr bwMode="auto">
          <a:xfrm>
            <a:off x="179388" y="6237288"/>
            <a:ext cx="1647825" cy="35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7096752" cy="1143000"/>
          </a:xfrm>
        </p:spPr>
        <p:txBody>
          <a:bodyPr/>
          <a:lstStyle/>
          <a:p>
            <a:r>
              <a:rPr lang="en-US" dirty="0" err="1" smtClean="0"/>
              <a:t>Nabiye</a:t>
            </a:r>
            <a:r>
              <a:rPr lang="en-US" dirty="0" smtClean="0"/>
              <a:t> Project       </a:t>
            </a:r>
            <a:endParaRPr lang="en-CA" dirty="0"/>
          </a:p>
        </p:txBody>
      </p:sp>
      <p:sp>
        <p:nvSpPr>
          <p:cNvPr id="3" name="Content Placeholder 2"/>
          <p:cNvSpPr>
            <a:spLocks noGrp="1"/>
          </p:cNvSpPr>
          <p:nvPr>
            <p:ph idx="1"/>
          </p:nvPr>
        </p:nvSpPr>
        <p:spPr>
          <a:xfrm>
            <a:off x="971600" y="1268760"/>
            <a:ext cx="6912768" cy="3508977"/>
          </a:xfrm>
        </p:spPr>
        <p:txBody>
          <a:bodyPr>
            <a:normAutofit/>
          </a:bodyPr>
          <a:lstStyle/>
          <a:p>
            <a:pPr marL="0" indent="0">
              <a:buNone/>
            </a:pPr>
            <a:r>
              <a:rPr lang="en-US" sz="2400" dirty="0" smtClean="0"/>
              <a:t>To </a:t>
            </a:r>
            <a:r>
              <a:rPr lang="en-US" sz="2400" dirty="0"/>
              <a:t>further improve environmental performance:</a:t>
            </a:r>
          </a:p>
          <a:p>
            <a:pPr>
              <a:buFont typeface="Wingdings" pitchFamily="2" charset="2"/>
              <a:buChar char="ü"/>
            </a:pPr>
            <a:r>
              <a:rPr lang="en-US" sz="2400" dirty="0"/>
              <a:t>upgraded field development plan to </a:t>
            </a:r>
            <a:r>
              <a:rPr lang="en-US" sz="2400" dirty="0">
                <a:solidFill>
                  <a:schemeClr val="accent6"/>
                </a:solidFill>
              </a:rPr>
              <a:t>reduce the surface footprint</a:t>
            </a:r>
          </a:p>
          <a:p>
            <a:pPr>
              <a:buFont typeface="Wingdings" pitchFamily="2" charset="2"/>
              <a:buChar char="ü"/>
            </a:pPr>
            <a:r>
              <a:rPr lang="en-US" sz="2400" dirty="0"/>
              <a:t>additional cogeneration plant to </a:t>
            </a:r>
            <a:r>
              <a:rPr lang="en-US" sz="2400" dirty="0">
                <a:solidFill>
                  <a:schemeClr val="accent6"/>
                </a:solidFill>
              </a:rPr>
              <a:t>improve energy efficiency</a:t>
            </a:r>
          </a:p>
          <a:p>
            <a:pPr>
              <a:buFont typeface="Wingdings" pitchFamily="2" charset="2"/>
              <a:buChar char="ü"/>
            </a:pPr>
            <a:r>
              <a:rPr lang="en-US" sz="2400" dirty="0"/>
              <a:t>new </a:t>
            </a:r>
            <a:r>
              <a:rPr lang="en-US" sz="2400" dirty="0" err="1"/>
              <a:t>sulphur</a:t>
            </a:r>
            <a:r>
              <a:rPr lang="en-US" sz="2400" dirty="0"/>
              <a:t> removal facilities to </a:t>
            </a:r>
            <a:r>
              <a:rPr lang="en-US" sz="2400" dirty="0">
                <a:solidFill>
                  <a:schemeClr val="accent6"/>
                </a:solidFill>
              </a:rPr>
              <a:t>reduce </a:t>
            </a:r>
            <a:r>
              <a:rPr lang="en-US" sz="2400" dirty="0" err="1">
                <a:solidFill>
                  <a:schemeClr val="accent6"/>
                </a:solidFill>
              </a:rPr>
              <a:t>sulphur</a:t>
            </a:r>
            <a:r>
              <a:rPr lang="en-US" sz="2400" dirty="0">
                <a:solidFill>
                  <a:schemeClr val="accent6"/>
                </a:solidFill>
              </a:rPr>
              <a:t> dioxide emissions</a:t>
            </a:r>
            <a:r>
              <a:rPr lang="en-US" sz="2400" dirty="0" smtClean="0">
                <a:solidFill>
                  <a:schemeClr val="accent6"/>
                </a:solidFill>
              </a:rPr>
              <a:t>.</a:t>
            </a:r>
          </a:p>
          <a:p>
            <a:pPr>
              <a:buFont typeface="Wingdings" pitchFamily="2" charset="2"/>
              <a:buChar char="ü"/>
            </a:pPr>
            <a:endParaRPr lang="en-US" sz="2400" dirty="0">
              <a:solidFill>
                <a:schemeClr val="accent6"/>
              </a:solidFill>
            </a:endParaRPr>
          </a:p>
          <a:p>
            <a:pPr marL="0" indent="0">
              <a:buNone/>
            </a:pPr>
            <a:endParaRPr lang="en-CA" dirty="0"/>
          </a:p>
        </p:txBody>
      </p:sp>
      <p:pic>
        <p:nvPicPr>
          <p:cNvPr id="4098" name="Picture 2" descr="G:\BUS 417\presentation related\website graphs\the Naniye project fact.png"/>
          <p:cNvPicPr>
            <a:picLocks noChangeAspect="1" noChangeArrowheads="1"/>
          </p:cNvPicPr>
          <p:nvPr/>
        </p:nvPicPr>
        <p:blipFill>
          <a:blip r:embed="rId2" cstate="print"/>
          <a:srcRect/>
          <a:stretch>
            <a:fillRect/>
          </a:stretch>
        </p:blipFill>
        <p:spPr bwMode="auto">
          <a:xfrm>
            <a:off x="683568" y="4495800"/>
            <a:ext cx="7848872" cy="1957536"/>
          </a:xfrm>
          <a:prstGeom prst="rect">
            <a:avLst/>
          </a:prstGeom>
          <a:noFill/>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260648"/>
            <a:ext cx="208823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32471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7024744" cy="1143000"/>
          </a:xfrm>
        </p:spPr>
        <p:txBody>
          <a:bodyPr>
            <a:normAutofit/>
          </a:bodyPr>
          <a:lstStyle/>
          <a:p>
            <a:r>
              <a:rPr lang="en-US" dirty="0" smtClean="0"/>
              <a:t>Mackenzie gas project</a:t>
            </a:r>
            <a:endParaRPr lang="en-CA" dirty="0"/>
          </a:p>
        </p:txBody>
      </p:sp>
      <p:sp>
        <p:nvSpPr>
          <p:cNvPr id="3" name="Content Placeholder 2"/>
          <p:cNvSpPr>
            <a:spLocks noGrp="1"/>
          </p:cNvSpPr>
          <p:nvPr>
            <p:ph idx="1"/>
          </p:nvPr>
        </p:nvSpPr>
        <p:spPr>
          <a:xfrm>
            <a:off x="1043608" y="1530495"/>
            <a:ext cx="6777317" cy="3508977"/>
          </a:xfrm>
        </p:spPr>
        <p:txBody>
          <a:bodyPr/>
          <a:lstStyle/>
          <a:p>
            <a:r>
              <a:rPr lang="en-US" dirty="0" smtClean="0"/>
              <a:t>To </a:t>
            </a:r>
            <a:r>
              <a:rPr lang="en-US" dirty="0"/>
              <a:t>develop a </a:t>
            </a:r>
            <a:r>
              <a:rPr lang="en-US" dirty="0">
                <a:solidFill>
                  <a:schemeClr val="accent6">
                    <a:lumMod val="75000"/>
                  </a:schemeClr>
                </a:solidFill>
              </a:rPr>
              <a:t>commercially sound </a:t>
            </a:r>
            <a:r>
              <a:rPr lang="en-US" dirty="0"/>
              <a:t>project that will also serve as a basin-opening investment for Canada's North</a:t>
            </a:r>
            <a:r>
              <a:rPr lang="en-US" dirty="0" smtClean="0"/>
              <a:t>.</a:t>
            </a:r>
          </a:p>
          <a:p>
            <a:endParaRPr lang="en-CA" dirty="0"/>
          </a:p>
        </p:txBody>
      </p:sp>
      <p:pic>
        <p:nvPicPr>
          <p:cNvPr id="3074" name="Picture 2" descr="G:\BUS 417\presentation related\website graphs\the Mackenzie gas project.png"/>
          <p:cNvPicPr>
            <a:picLocks noChangeAspect="1" noChangeArrowheads="1"/>
          </p:cNvPicPr>
          <p:nvPr/>
        </p:nvPicPr>
        <p:blipFill>
          <a:blip r:embed="rId2" cstate="print"/>
          <a:srcRect/>
          <a:stretch>
            <a:fillRect/>
          </a:stretch>
        </p:blipFill>
        <p:spPr bwMode="auto">
          <a:xfrm>
            <a:off x="743016" y="2996952"/>
            <a:ext cx="7704856" cy="3168352"/>
          </a:xfrm>
          <a:prstGeom prst="rect">
            <a:avLst/>
          </a:prstGeom>
          <a:noFill/>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88640"/>
            <a:ext cx="1860798" cy="124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7592670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980728"/>
            <a:ext cx="7776864" cy="5328592"/>
          </a:xfrm>
        </p:spPr>
      </p:pic>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68275089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845840"/>
            <a:ext cx="7024744" cy="1143000"/>
          </a:xfrm>
        </p:spPr>
        <p:txBody>
          <a:bodyPr>
            <a:normAutofit fontScale="90000"/>
          </a:bodyPr>
          <a:lstStyle/>
          <a:p>
            <a:r>
              <a:rPr lang="en-CA" b="1" u="sng" dirty="0"/>
              <a:t/>
            </a:r>
            <a:br>
              <a:rPr lang="en-CA" b="1" u="sng" dirty="0"/>
            </a:br>
            <a:r>
              <a:rPr lang="en-CA" b="1" u="sng" dirty="0" smtClean="0"/>
              <a:t>Producing oil and gas</a:t>
            </a:r>
            <a:endParaRPr lang="en-CA" dirty="0"/>
          </a:p>
        </p:txBody>
      </p:sp>
      <p:sp>
        <p:nvSpPr>
          <p:cNvPr id="3" name="Content Placeholder 2"/>
          <p:cNvSpPr>
            <a:spLocks noGrp="1"/>
          </p:cNvSpPr>
          <p:nvPr>
            <p:ph idx="1"/>
          </p:nvPr>
        </p:nvSpPr>
        <p:spPr/>
        <p:txBody>
          <a:bodyPr/>
          <a:lstStyle/>
          <a:p>
            <a:pPr marL="68580" indent="0">
              <a:buNone/>
            </a:pPr>
            <a:r>
              <a:rPr lang="en-US" b="1" dirty="0"/>
              <a:t>K</a:t>
            </a:r>
            <a:r>
              <a:rPr lang="en-US" b="1" dirty="0" smtClean="0"/>
              <a:t>ey </a:t>
            </a:r>
            <a:r>
              <a:rPr lang="en-US" b="1" dirty="0"/>
              <a:t>production assets are: </a:t>
            </a:r>
            <a:endParaRPr lang="en-US" dirty="0"/>
          </a:p>
          <a:p>
            <a:r>
              <a:rPr lang="en-US" dirty="0">
                <a:hlinkClick r:id="rId3"/>
              </a:rPr>
              <a:t>Cold Lake</a:t>
            </a:r>
            <a:r>
              <a:rPr lang="en-US" dirty="0"/>
              <a:t>: wholly-owned heavy oil operation at Cold Lake, Alberta</a:t>
            </a:r>
          </a:p>
          <a:p>
            <a:r>
              <a:rPr lang="en-US" dirty="0" err="1">
                <a:hlinkClick r:id="rId4"/>
              </a:rPr>
              <a:t>Syncrude</a:t>
            </a:r>
            <a:r>
              <a:rPr lang="en-US" dirty="0"/>
              <a:t>: 25 percent interest in </a:t>
            </a:r>
            <a:r>
              <a:rPr lang="en-US" dirty="0" err="1"/>
              <a:t>Syncrude</a:t>
            </a:r>
            <a:r>
              <a:rPr lang="en-US" dirty="0"/>
              <a:t>, world's largest oil sands operation</a:t>
            </a:r>
          </a:p>
          <a:p>
            <a:r>
              <a:rPr lang="en-US" u="sng" dirty="0">
                <a:solidFill>
                  <a:schemeClr val="accent6">
                    <a:lumMod val="75000"/>
                  </a:schemeClr>
                </a:solidFill>
              </a:rPr>
              <a:t>Conventional </a:t>
            </a:r>
            <a:r>
              <a:rPr lang="en-US" u="sng" dirty="0" smtClean="0">
                <a:solidFill>
                  <a:schemeClr val="accent6">
                    <a:lumMod val="75000"/>
                  </a:schemeClr>
                </a:solidFill>
              </a:rPr>
              <a:t>oil and natural gas</a:t>
            </a:r>
            <a:r>
              <a:rPr lang="en-US" b="1" dirty="0" smtClean="0"/>
              <a:t>:</a:t>
            </a:r>
            <a:r>
              <a:rPr lang="en-US" dirty="0" smtClean="0"/>
              <a:t> </a:t>
            </a:r>
            <a:r>
              <a:rPr lang="en-US" dirty="0"/>
              <a:t>production fields across Western, Northern, and Eastern Canada</a:t>
            </a:r>
          </a:p>
          <a:p>
            <a:endParaRPr lang="en-CA" dirty="0"/>
          </a:p>
        </p:txBody>
      </p:sp>
      <p:pic>
        <p:nvPicPr>
          <p:cNvPr id="4" name="Picture 3"/>
          <p:cNvPicPr>
            <a:picLocks noChangeAspect="1" noChangeArrowheads="1"/>
          </p:cNvPicPr>
          <p:nvPr/>
        </p:nvPicPr>
        <p:blipFill>
          <a:blip r:embed="rId5"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45492634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dirty="0" smtClean="0"/>
              <a:t>ownstream</a:t>
            </a:r>
            <a:endParaRPr lang="en-CA" dirty="0"/>
          </a:p>
        </p:txBody>
      </p:sp>
      <p:sp>
        <p:nvSpPr>
          <p:cNvPr id="3" name="Content Placeholder 2"/>
          <p:cNvSpPr>
            <a:spLocks noGrp="1"/>
          </p:cNvSpPr>
          <p:nvPr>
            <p:ph idx="1"/>
          </p:nvPr>
        </p:nvSpPr>
        <p:spPr/>
        <p:txBody>
          <a:bodyPr>
            <a:normAutofit/>
          </a:bodyPr>
          <a:lstStyle/>
          <a:p>
            <a:pPr>
              <a:buFont typeface="Wingdings" pitchFamily="2" charset="2"/>
              <a:buChar char="q"/>
            </a:pPr>
            <a:r>
              <a:rPr lang="en-US" dirty="0" smtClean="0"/>
              <a:t>Making petroleum products(refining crude oil into useful products)</a:t>
            </a:r>
          </a:p>
          <a:p>
            <a:pPr marL="0" indent="0">
              <a:buNone/>
            </a:pPr>
            <a:endParaRPr lang="en-US" dirty="0"/>
          </a:p>
          <a:p>
            <a:pPr>
              <a:buFont typeface="Wingdings" pitchFamily="2" charset="2"/>
              <a:buChar char="q"/>
            </a:pPr>
            <a:r>
              <a:rPr lang="en-US" dirty="0" smtClean="0"/>
              <a:t>Selling petroleum products(ensure their </a:t>
            </a:r>
            <a:r>
              <a:rPr lang="en-US" dirty="0"/>
              <a:t>fuels and motor oils help keep Canada </a:t>
            </a:r>
            <a:r>
              <a:rPr lang="en-US" dirty="0" smtClean="0"/>
              <a:t>moving)</a:t>
            </a:r>
            <a:endParaRPr lang="en-CA" dirty="0"/>
          </a:p>
        </p:txBody>
      </p:sp>
      <p:pic>
        <p:nvPicPr>
          <p:cNvPr id="8194" name="Picture 2" descr="E:\BUS 417 paper and presentation\BUS 417 presentation\official website\downstream.png"/>
          <p:cNvPicPr>
            <a:picLocks noChangeAspect="1" noChangeArrowheads="1"/>
          </p:cNvPicPr>
          <p:nvPr/>
        </p:nvPicPr>
        <p:blipFill>
          <a:blip r:embed="rId2" cstate="print"/>
          <a:srcRect/>
          <a:stretch>
            <a:fillRect/>
          </a:stretch>
        </p:blipFill>
        <p:spPr bwMode="auto">
          <a:xfrm>
            <a:off x="5580112" y="4437112"/>
            <a:ext cx="2880320" cy="2088232"/>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34476116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Making petroleum products</a:t>
            </a:r>
            <a:endParaRPr lang="en-CA" dirty="0"/>
          </a:p>
        </p:txBody>
      </p:sp>
      <p:sp>
        <p:nvSpPr>
          <p:cNvPr id="3" name="Content Placeholder 2"/>
          <p:cNvSpPr>
            <a:spLocks noGrp="1"/>
          </p:cNvSpPr>
          <p:nvPr>
            <p:ph idx="1"/>
          </p:nvPr>
        </p:nvSpPr>
        <p:spPr/>
        <p:txBody>
          <a:bodyPr>
            <a:normAutofit lnSpcReduction="10000"/>
          </a:bodyPr>
          <a:lstStyle/>
          <a:p>
            <a:pPr marL="400050" lvl="1" indent="0">
              <a:buNone/>
            </a:pPr>
            <a:r>
              <a:rPr lang="en-CA" sz="2500" dirty="0"/>
              <a:t>Our refinery operations include:</a:t>
            </a:r>
          </a:p>
          <a:p>
            <a:pPr lvl="1"/>
            <a:r>
              <a:rPr lang="en-CA" sz="2500" dirty="0" err="1"/>
              <a:t>Strathcona</a:t>
            </a:r>
            <a:r>
              <a:rPr lang="en-CA" sz="2500" dirty="0"/>
              <a:t> refinery: 187,000-barrel-per-day plant near Edmonton, </a:t>
            </a:r>
            <a:r>
              <a:rPr lang="en-CA" sz="2500" dirty="0">
                <a:solidFill>
                  <a:schemeClr val="accent6">
                    <a:lumMod val="75000"/>
                  </a:schemeClr>
                </a:solidFill>
              </a:rPr>
              <a:t>Alberta</a:t>
            </a:r>
          </a:p>
          <a:p>
            <a:pPr lvl="1"/>
            <a:r>
              <a:rPr lang="en-CA" sz="2500" dirty="0"/>
              <a:t>Sarnia refinery: 121,000-barrel-per-day plant in Sarnia, </a:t>
            </a:r>
            <a:r>
              <a:rPr lang="en-CA" sz="2500" dirty="0">
                <a:solidFill>
                  <a:schemeClr val="accent6">
                    <a:lumMod val="75000"/>
                  </a:schemeClr>
                </a:solidFill>
              </a:rPr>
              <a:t>Ontario</a:t>
            </a:r>
          </a:p>
          <a:p>
            <a:pPr lvl="1"/>
            <a:r>
              <a:rPr lang="en-CA" sz="2500" dirty="0"/>
              <a:t>Nanticoke refinery: 112,000-barrel-per-day plant in Nanticoke, </a:t>
            </a:r>
            <a:r>
              <a:rPr lang="en-CA" sz="2500" dirty="0">
                <a:solidFill>
                  <a:schemeClr val="accent6">
                    <a:lumMod val="75000"/>
                  </a:schemeClr>
                </a:solidFill>
              </a:rPr>
              <a:t>Ontario</a:t>
            </a:r>
          </a:p>
          <a:p>
            <a:pPr lvl="1"/>
            <a:r>
              <a:rPr lang="en-CA" sz="2500" dirty="0"/>
              <a:t>Dartmouth refinery: 82,000-barrel-per-day plant in Dartmouth, </a:t>
            </a:r>
            <a:r>
              <a:rPr lang="en-CA" sz="2500" dirty="0">
                <a:solidFill>
                  <a:schemeClr val="accent6">
                    <a:lumMod val="75000"/>
                  </a:schemeClr>
                </a:solidFill>
              </a:rPr>
              <a:t>Nova Scotia</a:t>
            </a:r>
            <a:endParaRPr lang="en-US" dirty="0">
              <a:solidFill>
                <a:schemeClr val="accent6">
                  <a:lumMod val="75000"/>
                </a:schemeClr>
              </a:solidFill>
            </a:endParaRPr>
          </a:p>
          <a:p>
            <a:endParaRPr lang="en-CA"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5130671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Selling petroleum products</a:t>
            </a:r>
            <a:endParaRPr lang="en-CA" dirty="0"/>
          </a:p>
        </p:txBody>
      </p:sp>
      <p:sp>
        <p:nvSpPr>
          <p:cNvPr id="3" name="Content Placeholder 2"/>
          <p:cNvSpPr>
            <a:spLocks noGrp="1"/>
          </p:cNvSpPr>
          <p:nvPr>
            <p:ph idx="1"/>
          </p:nvPr>
        </p:nvSpPr>
        <p:spPr/>
        <p:txBody>
          <a:bodyPr>
            <a:normAutofit/>
          </a:bodyPr>
          <a:lstStyle/>
          <a:p>
            <a:pPr>
              <a:buFont typeface="Wingdings" pitchFamily="2" charset="2"/>
              <a:buChar char="Ø"/>
            </a:pPr>
            <a:r>
              <a:rPr lang="en-US" u="sng" dirty="0" smtClean="0"/>
              <a:t>Selling fuel products and services </a:t>
            </a:r>
            <a:r>
              <a:rPr lang="en-US" dirty="0" smtClean="0"/>
              <a:t>to </a:t>
            </a:r>
            <a:r>
              <a:rPr lang="en-US" dirty="0"/>
              <a:t>consumers and businesses: retail, aviation, </a:t>
            </a:r>
            <a:r>
              <a:rPr lang="en-US" dirty="0" smtClean="0"/>
              <a:t>marine</a:t>
            </a:r>
          </a:p>
          <a:p>
            <a:pPr marL="0" indent="0">
              <a:buNone/>
            </a:pPr>
            <a:endParaRPr lang="en-US" dirty="0" smtClean="0"/>
          </a:p>
          <a:p>
            <a:pPr>
              <a:buFont typeface="Wingdings" pitchFamily="2" charset="2"/>
              <a:buChar char="Ø"/>
            </a:pPr>
            <a:r>
              <a:rPr lang="en-US" u="sng" dirty="0" smtClean="0"/>
              <a:t>Selling lubricants and specialized products </a:t>
            </a:r>
            <a:r>
              <a:rPr lang="en-US" dirty="0" smtClean="0"/>
              <a:t>and </a:t>
            </a:r>
            <a:r>
              <a:rPr lang="en-US" dirty="0"/>
              <a:t>providing the expertise to improve your industrial </a:t>
            </a:r>
            <a:r>
              <a:rPr lang="en-US" dirty="0" smtClean="0"/>
              <a:t>processes</a:t>
            </a:r>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333954135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rmAutofit fontScale="90000"/>
          </a:bodyPr>
          <a:lstStyle/>
          <a:p>
            <a:r>
              <a:rPr lang="en-US" u="sng" dirty="0"/>
              <a:t>Selling fuel products and services</a:t>
            </a:r>
            <a:endParaRPr lang="en-CA" dirty="0"/>
          </a:p>
        </p:txBody>
      </p:sp>
      <p:sp>
        <p:nvSpPr>
          <p:cNvPr id="3" name="Content Placeholder 2"/>
          <p:cNvSpPr>
            <a:spLocks noGrp="1"/>
          </p:cNvSpPr>
          <p:nvPr>
            <p:ph idx="1"/>
          </p:nvPr>
        </p:nvSpPr>
        <p:spPr>
          <a:xfrm>
            <a:off x="395536" y="1700808"/>
            <a:ext cx="8291264" cy="4425355"/>
          </a:xfrm>
        </p:spPr>
        <p:txBody>
          <a:bodyPr>
            <a:normAutofit/>
          </a:bodyPr>
          <a:lstStyle/>
          <a:p>
            <a:pPr lvl="1">
              <a:buFont typeface="Wingdings" pitchFamily="2" charset="2"/>
              <a:buChar char="ü"/>
            </a:pPr>
            <a:r>
              <a:rPr lang="en-US" b="1" dirty="0" smtClean="0"/>
              <a:t>Retail</a:t>
            </a:r>
            <a:r>
              <a:rPr lang="en-US" b="1" dirty="0"/>
              <a:t>:</a:t>
            </a:r>
            <a:r>
              <a:rPr lang="en-US" dirty="0"/>
              <a:t> at about </a:t>
            </a:r>
            <a:r>
              <a:rPr lang="en-US" dirty="0">
                <a:solidFill>
                  <a:schemeClr val="accent6">
                    <a:lumMod val="75000"/>
                  </a:schemeClr>
                </a:solidFill>
              </a:rPr>
              <a:t>1,850 Esso-branded </a:t>
            </a:r>
            <a:r>
              <a:rPr lang="en-US" dirty="0"/>
              <a:t>retail service stations - the </a:t>
            </a:r>
            <a:r>
              <a:rPr lang="en-US" dirty="0">
                <a:solidFill>
                  <a:schemeClr val="accent6">
                    <a:lumMod val="75000"/>
                  </a:schemeClr>
                </a:solidFill>
              </a:rPr>
              <a:t>largest network of service stations </a:t>
            </a:r>
            <a:r>
              <a:rPr lang="en-US" dirty="0"/>
              <a:t>in Canada. </a:t>
            </a:r>
          </a:p>
          <a:p>
            <a:pPr lvl="1">
              <a:buFont typeface="Wingdings" pitchFamily="2" charset="2"/>
              <a:buChar char="ü"/>
            </a:pPr>
            <a:r>
              <a:rPr lang="en-US" b="1" dirty="0"/>
              <a:t>Industrial and wholesale</a:t>
            </a:r>
            <a:r>
              <a:rPr lang="en-US" dirty="0"/>
              <a:t>: We market quality fuels and services to different </a:t>
            </a:r>
            <a:r>
              <a:rPr lang="en-US" dirty="0">
                <a:solidFill>
                  <a:schemeClr val="accent6">
                    <a:lumMod val="75000"/>
                  </a:schemeClr>
                </a:solidFill>
              </a:rPr>
              <a:t>industrial and wholesale </a:t>
            </a:r>
            <a:r>
              <a:rPr lang="en-US" dirty="0" smtClean="0">
                <a:solidFill>
                  <a:schemeClr val="accent6">
                    <a:lumMod val="75000"/>
                  </a:schemeClr>
                </a:solidFill>
              </a:rPr>
              <a:t>customers</a:t>
            </a:r>
            <a:r>
              <a:rPr lang="en-US" dirty="0"/>
              <a:t>.</a:t>
            </a:r>
            <a:r>
              <a:rPr lang="en-US" dirty="0" smtClean="0"/>
              <a:t> </a:t>
            </a:r>
          </a:p>
          <a:p>
            <a:pPr lvl="3">
              <a:buFont typeface="Arial" pitchFamily="34" charset="0"/>
              <a:buChar char="•"/>
            </a:pPr>
            <a:r>
              <a:rPr lang="en-US" dirty="0" smtClean="0"/>
              <a:t>mining</a:t>
            </a:r>
          </a:p>
          <a:p>
            <a:pPr lvl="3">
              <a:buFont typeface="Arial" pitchFamily="34" charset="0"/>
              <a:buChar char="•"/>
            </a:pPr>
            <a:r>
              <a:rPr lang="en-US" dirty="0" smtClean="0"/>
              <a:t>manufacturing</a:t>
            </a:r>
          </a:p>
          <a:p>
            <a:pPr lvl="3">
              <a:buFont typeface="Arial" pitchFamily="34" charset="0"/>
              <a:buChar char="•"/>
            </a:pPr>
            <a:r>
              <a:rPr lang="en-US" dirty="0" smtClean="0"/>
              <a:t>forestry</a:t>
            </a:r>
          </a:p>
          <a:p>
            <a:pPr lvl="3">
              <a:buFont typeface="Arial" pitchFamily="34" charset="0"/>
              <a:buChar char="•"/>
            </a:pPr>
            <a:r>
              <a:rPr lang="en-US" dirty="0" smtClean="0"/>
              <a:t>construction</a:t>
            </a:r>
          </a:p>
          <a:p>
            <a:pPr lvl="3">
              <a:buFont typeface="Arial" pitchFamily="34" charset="0"/>
              <a:buChar char="•"/>
            </a:pPr>
            <a:r>
              <a:rPr lang="en-US" dirty="0" smtClean="0"/>
              <a:t>agriculture </a:t>
            </a:r>
          </a:p>
          <a:p>
            <a:pPr lvl="3">
              <a:buFont typeface="Arial" pitchFamily="34" charset="0"/>
              <a:buChar char="•"/>
            </a:pPr>
            <a:r>
              <a:rPr lang="en-US" dirty="0" smtClean="0"/>
              <a:t>transpiration companies</a:t>
            </a:r>
            <a:endParaRPr lang="en-US" dirty="0"/>
          </a:p>
          <a:p>
            <a:endParaRPr lang="en-CA"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pic>
        <p:nvPicPr>
          <p:cNvPr id="5" name="Picture 2" descr="E:\BUS 417 paper and presentation\BUS 417 presentation\official website\night view.png"/>
          <p:cNvPicPr>
            <a:picLocks noChangeAspect="1" noChangeArrowheads="1"/>
          </p:cNvPicPr>
          <p:nvPr/>
        </p:nvPicPr>
        <p:blipFill>
          <a:blip r:embed="rId3" cstate="print"/>
          <a:srcRect/>
          <a:stretch>
            <a:fillRect/>
          </a:stretch>
        </p:blipFill>
        <p:spPr bwMode="auto">
          <a:xfrm>
            <a:off x="4427984" y="3645024"/>
            <a:ext cx="4104456" cy="2592264"/>
          </a:xfrm>
          <a:prstGeom prst="rect">
            <a:avLst/>
          </a:prstGeom>
          <a:noFill/>
        </p:spPr>
      </p:pic>
    </p:spTree>
    <p:extLst>
      <p:ext uri="{BB962C8B-B14F-4D97-AF65-F5344CB8AC3E}">
        <p14:creationId xmlns:p14="http://schemas.microsoft.com/office/powerpoint/2010/main" val="229472181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t>Selling lubricants and specialized products</a:t>
            </a:r>
            <a:endParaRPr lang="en-CA" dirty="0"/>
          </a:p>
        </p:txBody>
      </p:sp>
      <p:sp>
        <p:nvSpPr>
          <p:cNvPr id="3" name="Content Placeholder 2"/>
          <p:cNvSpPr>
            <a:spLocks noGrp="1"/>
          </p:cNvSpPr>
          <p:nvPr>
            <p:ph idx="1"/>
          </p:nvPr>
        </p:nvSpPr>
        <p:spPr>
          <a:xfrm>
            <a:off x="467544" y="2351493"/>
            <a:ext cx="8229600" cy="4525963"/>
          </a:xfrm>
        </p:spPr>
        <p:txBody>
          <a:bodyPr/>
          <a:lstStyle/>
          <a:p>
            <a:pPr lvl="1">
              <a:buFont typeface="Wingdings" pitchFamily="2" charset="2"/>
              <a:buChar char="ü"/>
            </a:pPr>
            <a:r>
              <a:rPr lang="en-US" b="1" dirty="0" smtClean="0"/>
              <a:t>engine </a:t>
            </a:r>
            <a:r>
              <a:rPr lang="en-US" b="1" dirty="0"/>
              <a:t>oils and gear oils</a:t>
            </a:r>
            <a:r>
              <a:rPr lang="en-US" dirty="0"/>
              <a:t> for passenger vehicles and </a:t>
            </a:r>
            <a:r>
              <a:rPr lang="en-US" dirty="0">
                <a:solidFill>
                  <a:schemeClr val="accent6">
                    <a:lumMod val="75000"/>
                  </a:schemeClr>
                </a:solidFill>
              </a:rPr>
              <a:t>heavy duty engines</a:t>
            </a:r>
          </a:p>
          <a:p>
            <a:pPr lvl="1">
              <a:buFont typeface="Wingdings" pitchFamily="2" charset="2"/>
              <a:buChar char="ü"/>
            </a:pPr>
            <a:r>
              <a:rPr lang="en-US" b="1" dirty="0"/>
              <a:t>hydraulic oils, turbine oils, greases</a:t>
            </a:r>
            <a:r>
              <a:rPr lang="en-US" dirty="0"/>
              <a:t> and other products designed to </a:t>
            </a:r>
            <a:r>
              <a:rPr lang="en-US" dirty="0">
                <a:solidFill>
                  <a:schemeClr val="accent6">
                    <a:lumMod val="75000"/>
                  </a:schemeClr>
                </a:solidFill>
              </a:rPr>
              <a:t>enhance peak performance </a:t>
            </a:r>
            <a:r>
              <a:rPr lang="en-US" dirty="0"/>
              <a:t>from industrial equipment and operations</a:t>
            </a:r>
          </a:p>
          <a:p>
            <a:pPr lvl="1">
              <a:buFont typeface="Wingdings" pitchFamily="2" charset="2"/>
              <a:buChar char="ü"/>
            </a:pPr>
            <a:r>
              <a:rPr lang="en-US" b="1" dirty="0"/>
              <a:t>asphalts</a:t>
            </a:r>
            <a:r>
              <a:rPr lang="en-US" dirty="0"/>
              <a:t> for </a:t>
            </a:r>
            <a:r>
              <a:rPr lang="en-US" dirty="0">
                <a:solidFill>
                  <a:schemeClr val="accent6">
                    <a:lumMod val="75000"/>
                  </a:schemeClr>
                </a:solidFill>
              </a:rPr>
              <a:t>road construction and roofing</a:t>
            </a:r>
          </a:p>
          <a:p>
            <a:pPr marL="0" indent="0">
              <a:buNone/>
            </a:pPr>
            <a:endParaRPr lang="en-CA"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945083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4" name="内容占位符 3" descr="worldoildemand.png"/>
          <p:cNvPicPr>
            <a:picLocks noGrp="1" noChangeAspect="1"/>
          </p:cNvPicPr>
          <p:nvPr>
            <p:ph idx="1"/>
          </p:nvPr>
        </p:nvPicPr>
        <p:blipFill>
          <a:blip r:embed="rId3" cstate="print"/>
          <a:stretch>
            <a:fillRect/>
          </a:stretch>
        </p:blipFill>
        <p:spPr>
          <a:xfrm>
            <a:off x="533400" y="471458"/>
            <a:ext cx="8001000" cy="6207496"/>
          </a:xfr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Chemical</a:t>
            </a:r>
            <a:endParaRPr lang="en-US" dirty="0"/>
          </a:p>
        </p:txBody>
      </p:sp>
      <p:pic>
        <p:nvPicPr>
          <p:cNvPr id="9218" name="Picture 2" descr="E:\BUS 417 paper and presentation\BUS 417 presentation\official website\chemical 2.png"/>
          <p:cNvPicPr>
            <a:picLocks noGrp="1" noChangeAspect="1" noChangeArrowheads="1"/>
          </p:cNvPicPr>
          <p:nvPr>
            <p:ph idx="1"/>
          </p:nvPr>
        </p:nvPicPr>
        <p:blipFill>
          <a:blip r:embed="rId2" cstate="print"/>
          <a:stretch>
            <a:fillRect/>
          </a:stretch>
        </p:blipFill>
        <p:spPr bwMode="auto">
          <a:xfrm>
            <a:off x="2439463" y="2324100"/>
            <a:ext cx="3984086" cy="3508375"/>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4313657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Responsible Care®</a:t>
            </a:r>
            <a:br>
              <a:rPr lang="en-CA" b="1" dirty="0"/>
            </a:br>
            <a:r>
              <a:rPr lang="en-CA" b="1" dirty="0" smtClean="0"/>
              <a:t>(chemical)</a:t>
            </a:r>
            <a:endParaRPr lang="en-CA" dirty="0"/>
          </a:p>
        </p:txBody>
      </p:sp>
      <p:sp>
        <p:nvSpPr>
          <p:cNvPr id="3" name="Content Placeholder 2"/>
          <p:cNvSpPr>
            <a:spLocks noGrp="1"/>
          </p:cNvSpPr>
          <p:nvPr>
            <p:ph idx="1"/>
          </p:nvPr>
        </p:nvSpPr>
        <p:spPr/>
        <p:txBody>
          <a:bodyPr>
            <a:normAutofit fontScale="85000" lnSpcReduction="20000"/>
          </a:bodyPr>
          <a:lstStyle/>
          <a:p>
            <a:r>
              <a:rPr lang="en-US" dirty="0"/>
              <a:t>We work for the improvement of people’s lives and the environment, while striving to do </a:t>
            </a:r>
            <a:r>
              <a:rPr lang="en-US" dirty="0">
                <a:solidFill>
                  <a:schemeClr val="accent6">
                    <a:lumMod val="75000"/>
                  </a:schemeClr>
                </a:solidFill>
              </a:rPr>
              <a:t>no </a:t>
            </a:r>
            <a:r>
              <a:rPr lang="en-US" dirty="0" smtClean="0">
                <a:solidFill>
                  <a:schemeClr val="accent6">
                    <a:lumMod val="75000"/>
                  </a:schemeClr>
                </a:solidFill>
              </a:rPr>
              <a:t>harm</a:t>
            </a:r>
            <a:r>
              <a:rPr lang="en-US" dirty="0" smtClean="0"/>
              <a:t>;</a:t>
            </a:r>
          </a:p>
          <a:p>
            <a:r>
              <a:rPr lang="en-US" dirty="0" smtClean="0"/>
              <a:t>We </a:t>
            </a:r>
            <a:r>
              <a:rPr lang="en-US" dirty="0"/>
              <a:t>take </a:t>
            </a:r>
            <a:r>
              <a:rPr lang="en-US" dirty="0">
                <a:solidFill>
                  <a:schemeClr val="accent6">
                    <a:lumMod val="75000"/>
                  </a:schemeClr>
                </a:solidFill>
              </a:rPr>
              <a:t>preventative action </a:t>
            </a:r>
            <a:r>
              <a:rPr lang="en-US" dirty="0"/>
              <a:t>to protect health and the environment;</a:t>
            </a:r>
          </a:p>
          <a:p>
            <a:r>
              <a:rPr lang="en-US" dirty="0"/>
              <a:t>We </a:t>
            </a:r>
            <a:r>
              <a:rPr lang="en-US" dirty="0">
                <a:solidFill>
                  <a:schemeClr val="accent6">
                    <a:lumMod val="75000"/>
                  </a:schemeClr>
                </a:solidFill>
              </a:rPr>
              <a:t>innovate for safer products </a:t>
            </a:r>
            <a:r>
              <a:rPr lang="en-US" dirty="0"/>
              <a:t>and processes that conserve resources and provide enhanced value;</a:t>
            </a:r>
          </a:p>
          <a:p>
            <a:r>
              <a:rPr lang="en-US" dirty="0" smtClean="0"/>
              <a:t>We </a:t>
            </a:r>
            <a:r>
              <a:rPr lang="en-US" dirty="0"/>
              <a:t>work with all stakeholders for public policy and standards that </a:t>
            </a:r>
            <a:r>
              <a:rPr lang="en-US" dirty="0">
                <a:solidFill>
                  <a:schemeClr val="accent6">
                    <a:lumMod val="75000"/>
                  </a:schemeClr>
                </a:solidFill>
              </a:rPr>
              <a:t>enhance sustainability</a:t>
            </a:r>
            <a:r>
              <a:rPr lang="en-US" dirty="0"/>
              <a:t>, act to advance </a:t>
            </a:r>
            <a:r>
              <a:rPr lang="en-US" dirty="0">
                <a:solidFill>
                  <a:schemeClr val="accent6">
                    <a:lumMod val="75000"/>
                  </a:schemeClr>
                </a:solidFill>
              </a:rPr>
              <a:t>legal requirements </a:t>
            </a:r>
            <a:r>
              <a:rPr lang="en-US" dirty="0"/>
              <a:t>and meet or exceed their letter and spirit;</a:t>
            </a:r>
          </a:p>
          <a:p>
            <a:r>
              <a:rPr lang="en-US" dirty="0"/>
              <a:t>We promote awareness of Responsible Care® and </a:t>
            </a:r>
            <a:r>
              <a:rPr lang="en-US" dirty="0">
                <a:solidFill>
                  <a:schemeClr val="accent6">
                    <a:lumMod val="75000"/>
                  </a:schemeClr>
                </a:solidFill>
              </a:rPr>
              <a:t>inspire others </a:t>
            </a:r>
            <a:r>
              <a:rPr lang="en-US" dirty="0"/>
              <a:t>to commit to these principles.</a:t>
            </a:r>
          </a:p>
          <a:p>
            <a:endParaRPr lang="en-CA" dirty="0"/>
          </a:p>
        </p:txBody>
      </p:sp>
      <p:pic>
        <p:nvPicPr>
          <p:cNvPr id="5122" name="Picture 2" descr="E:\BUS 417 paper and presentation\BUS 417 presentation\official website\chemic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16632"/>
            <a:ext cx="2160240" cy="1944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6003822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92" y="188640"/>
            <a:ext cx="7024744" cy="1143000"/>
          </a:xfrm>
        </p:spPr>
        <p:txBody>
          <a:bodyPr/>
          <a:lstStyle/>
          <a:p>
            <a:r>
              <a:rPr lang="en-US" dirty="0" smtClean="0"/>
              <a:t>Technology</a:t>
            </a:r>
            <a:endParaRPr lang="en-CA" dirty="0"/>
          </a:p>
        </p:txBody>
      </p:sp>
      <p:sp>
        <p:nvSpPr>
          <p:cNvPr id="3" name="Content Placeholder 2"/>
          <p:cNvSpPr>
            <a:spLocks noGrp="1"/>
          </p:cNvSpPr>
          <p:nvPr>
            <p:ph idx="1"/>
          </p:nvPr>
        </p:nvSpPr>
        <p:spPr>
          <a:xfrm>
            <a:off x="611560" y="1916832"/>
            <a:ext cx="7776864" cy="4309939"/>
          </a:xfrm>
        </p:spPr>
        <p:txBody>
          <a:bodyPr>
            <a:normAutofit/>
          </a:bodyPr>
          <a:lstStyle/>
          <a:p>
            <a:pPr marL="0" indent="0">
              <a:buNone/>
            </a:pPr>
            <a:r>
              <a:rPr lang="en-US" b="1" dirty="0" smtClean="0"/>
              <a:t>Their </a:t>
            </a:r>
            <a:r>
              <a:rPr lang="en-US" b="1" dirty="0"/>
              <a:t>research investments are focused on</a:t>
            </a:r>
            <a:r>
              <a:rPr lang="en-US" dirty="0" smtClean="0"/>
              <a:t>:</a:t>
            </a:r>
          </a:p>
          <a:p>
            <a:pPr marL="0" indent="0">
              <a:buNone/>
            </a:pPr>
            <a:endParaRPr lang="en-US" dirty="0"/>
          </a:p>
          <a:p>
            <a:r>
              <a:rPr lang="en-US" dirty="0">
                <a:solidFill>
                  <a:schemeClr val="accent6">
                    <a:lumMod val="75000"/>
                  </a:schemeClr>
                </a:solidFill>
              </a:rPr>
              <a:t>resource recovery </a:t>
            </a:r>
            <a:r>
              <a:rPr lang="en-US" dirty="0"/>
              <a:t>technologies: finding better, cleaner ways to develop </a:t>
            </a:r>
            <a:r>
              <a:rPr lang="en-US" dirty="0">
                <a:solidFill>
                  <a:schemeClr val="accent6">
                    <a:lumMod val="75000"/>
                  </a:schemeClr>
                </a:solidFill>
              </a:rPr>
              <a:t>oil sands</a:t>
            </a:r>
          </a:p>
          <a:p>
            <a:r>
              <a:rPr lang="en-US" dirty="0">
                <a:solidFill>
                  <a:schemeClr val="accent6">
                    <a:lumMod val="75000"/>
                  </a:schemeClr>
                </a:solidFill>
              </a:rPr>
              <a:t>petroleum </a:t>
            </a:r>
            <a:r>
              <a:rPr lang="en-US" dirty="0" smtClean="0">
                <a:solidFill>
                  <a:schemeClr val="accent6">
                    <a:lumMod val="75000"/>
                  </a:schemeClr>
                </a:solidFill>
              </a:rPr>
              <a:t>products </a:t>
            </a:r>
            <a:r>
              <a:rPr lang="en-US" dirty="0" smtClean="0"/>
              <a:t>: developing </a:t>
            </a:r>
            <a:r>
              <a:rPr lang="en-US" dirty="0"/>
              <a:t>new or improved products</a:t>
            </a:r>
          </a:p>
          <a:p>
            <a:r>
              <a:rPr lang="en-US" dirty="0"/>
              <a:t>environmental technologies: developing new ways to </a:t>
            </a:r>
            <a:r>
              <a:rPr lang="en-US" dirty="0">
                <a:solidFill>
                  <a:schemeClr val="accent6">
                    <a:lumMod val="75000"/>
                  </a:schemeClr>
                </a:solidFill>
              </a:rPr>
              <a:t>reduce operational impacts</a:t>
            </a:r>
          </a:p>
          <a:p>
            <a:pPr marL="68580" indent="0">
              <a:buNone/>
            </a:pPr>
            <a:endParaRPr lang="en-CA" dirty="0"/>
          </a:p>
        </p:txBody>
      </p:sp>
      <p:pic>
        <p:nvPicPr>
          <p:cNvPr id="4098" name="Picture 2" descr="E:\BUS 417 paper and presentation\BUS 417 presentation\official website\A man's work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156744"/>
            <a:ext cx="2376264" cy="1760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285499933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smtClean="0"/>
              <a:t>Analysis of financial statements</a:t>
            </a:r>
            <a:endParaRPr lang="en-US" dirty="0"/>
          </a:p>
        </p:txBody>
      </p:sp>
      <p:sp>
        <p:nvSpPr>
          <p:cNvPr id="3" name="内容占位符 2"/>
          <p:cNvSpPr>
            <a:spLocks noGrp="1"/>
          </p:cNvSpPr>
          <p:nvPr>
            <p:ph idx="1"/>
          </p:nvPr>
        </p:nvSpPr>
        <p:spPr/>
        <p:txBody>
          <a:bodyPr>
            <a:normAutofit fontScale="92500" lnSpcReduction="10000"/>
          </a:bodyPr>
          <a:lstStyle/>
          <a:p>
            <a:r>
              <a:rPr lang="en-US" dirty="0" smtClean="0"/>
              <a:t>Despite the tenuous economic backdrop, Imperial’s </a:t>
            </a:r>
            <a:r>
              <a:rPr lang="en-US" dirty="0" smtClean="0">
                <a:solidFill>
                  <a:schemeClr val="accent6">
                    <a:lumMod val="75000"/>
                  </a:schemeClr>
                </a:solidFill>
              </a:rPr>
              <a:t>earnings of $2.2 billion </a:t>
            </a:r>
            <a:r>
              <a:rPr lang="en-US" dirty="0" smtClean="0"/>
              <a:t>were up from 2009’s $1.6 billion. </a:t>
            </a:r>
          </a:p>
          <a:p>
            <a:r>
              <a:rPr lang="en-US" dirty="0" smtClean="0"/>
              <a:t>Return on average capital employed </a:t>
            </a:r>
            <a:r>
              <a:rPr lang="en-US" dirty="0" smtClean="0">
                <a:solidFill>
                  <a:schemeClr val="accent6">
                    <a:lumMod val="75000"/>
                  </a:schemeClr>
                </a:solidFill>
              </a:rPr>
              <a:t>(ROCE) </a:t>
            </a:r>
            <a:r>
              <a:rPr lang="en-US" dirty="0" smtClean="0"/>
              <a:t>was 20.5 percent, up from 16.8 percent in 2009 even with our large capital expenditures. </a:t>
            </a:r>
          </a:p>
          <a:p>
            <a:r>
              <a:rPr lang="en-US" dirty="0" smtClean="0">
                <a:solidFill>
                  <a:schemeClr val="accent6">
                    <a:lumMod val="75000"/>
                  </a:schemeClr>
                </a:solidFill>
              </a:rPr>
              <a:t>Cash flow</a:t>
            </a:r>
            <a:r>
              <a:rPr lang="en-US" dirty="0" smtClean="0"/>
              <a:t> from operations and asset sales was $3.4 billion. </a:t>
            </a:r>
          </a:p>
          <a:p>
            <a:r>
              <a:rPr lang="en-US" dirty="0" smtClean="0"/>
              <a:t>From 2006-2011, they have distributed more than $8.5 billion to </a:t>
            </a:r>
            <a:r>
              <a:rPr lang="en-US" dirty="0" smtClean="0">
                <a:solidFill>
                  <a:schemeClr val="accent6">
                    <a:lumMod val="75000"/>
                  </a:schemeClr>
                </a:solidFill>
              </a:rPr>
              <a:t>shareholders</a:t>
            </a:r>
            <a:r>
              <a:rPr lang="en-US" dirty="0" smtClean="0"/>
              <a:t>.</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448406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Total shareholder returns</a:t>
            </a:r>
            <a:endParaRPr lang="en-US" dirty="0"/>
          </a:p>
        </p:txBody>
      </p:sp>
      <p:pic>
        <p:nvPicPr>
          <p:cNvPr id="4" name="内容占位符 3" descr="total shareholder returns.png"/>
          <p:cNvPicPr>
            <a:picLocks noGrp="1" noChangeAspect="1"/>
          </p:cNvPicPr>
          <p:nvPr>
            <p:ph idx="1"/>
          </p:nvPr>
        </p:nvPicPr>
        <p:blipFill>
          <a:blip r:embed="rId2" cstate="print"/>
          <a:stretch>
            <a:fillRect/>
          </a:stretch>
        </p:blipFill>
        <p:spPr>
          <a:xfrm>
            <a:off x="539552" y="692696"/>
            <a:ext cx="8064896" cy="5616624"/>
          </a:xfrm>
        </p:spPr>
      </p:pic>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326515311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1493912"/>
            <a:ext cx="7024744" cy="1143000"/>
          </a:xfrm>
        </p:spPr>
        <p:txBody>
          <a:bodyPr>
            <a:normAutofit fontScale="90000"/>
          </a:bodyPr>
          <a:lstStyle/>
          <a:p>
            <a:r>
              <a:rPr lang="en-US" b="1" dirty="0" smtClean="0"/>
              <a:t/>
            </a:r>
            <a:br>
              <a:rPr lang="en-US" b="1" dirty="0" smtClean="0"/>
            </a:br>
            <a:r>
              <a:rPr lang="en-US" b="1" dirty="0" smtClean="0"/>
              <a:t>Third quarter 2011 vs. third quarter 2010 </a:t>
            </a:r>
            <a:br>
              <a:rPr lang="en-US" b="1" dirty="0" smtClean="0"/>
            </a:br>
            <a:endParaRPr lang="en-US" dirty="0"/>
          </a:p>
        </p:txBody>
      </p:sp>
      <p:sp>
        <p:nvSpPr>
          <p:cNvPr id="3" name="内容占位符 2"/>
          <p:cNvSpPr>
            <a:spLocks noGrp="1"/>
          </p:cNvSpPr>
          <p:nvPr>
            <p:ph idx="1"/>
          </p:nvPr>
        </p:nvSpPr>
        <p:spPr/>
        <p:txBody>
          <a:bodyPr>
            <a:normAutofit/>
          </a:bodyPr>
          <a:lstStyle/>
          <a:p>
            <a:r>
              <a:rPr lang="en-US" altLang="zh-CN" dirty="0" smtClean="0"/>
              <a:t>D</a:t>
            </a:r>
            <a:r>
              <a:rPr lang="en-US" dirty="0" smtClean="0"/>
              <a:t>ue to </a:t>
            </a:r>
            <a:r>
              <a:rPr lang="en-US" dirty="0" smtClean="0">
                <a:solidFill>
                  <a:schemeClr val="accent6">
                    <a:lumMod val="75000"/>
                  </a:schemeClr>
                </a:solidFill>
              </a:rPr>
              <a:t>stronger industry refining margins </a:t>
            </a:r>
            <a:r>
              <a:rPr lang="en-US" dirty="0" smtClean="0"/>
              <a:t>of about $270 million, </a:t>
            </a:r>
          </a:p>
          <a:p>
            <a:r>
              <a:rPr lang="en-US" altLang="zh-CN" dirty="0" smtClean="0">
                <a:solidFill>
                  <a:schemeClr val="accent6">
                    <a:lumMod val="75000"/>
                  </a:schemeClr>
                </a:solidFill>
              </a:rPr>
              <a:t>H</a:t>
            </a:r>
            <a:r>
              <a:rPr lang="en-US" dirty="0" smtClean="0">
                <a:solidFill>
                  <a:schemeClr val="accent6">
                    <a:lumMod val="75000"/>
                  </a:schemeClr>
                </a:solidFill>
              </a:rPr>
              <a:t>igher crude oil commodity prices </a:t>
            </a:r>
            <a:r>
              <a:rPr lang="en-US" dirty="0" smtClean="0"/>
              <a:t>of about $190 million, </a:t>
            </a:r>
          </a:p>
          <a:p>
            <a:r>
              <a:rPr lang="en-US" dirty="0" smtClean="0">
                <a:solidFill>
                  <a:schemeClr val="accent6">
                    <a:lumMod val="75000"/>
                  </a:schemeClr>
                </a:solidFill>
              </a:rPr>
              <a:t>Increased Cold Lake bitumen production </a:t>
            </a:r>
            <a:r>
              <a:rPr lang="en-US" dirty="0" smtClean="0"/>
              <a:t>of about $90 million and </a:t>
            </a:r>
          </a:p>
          <a:p>
            <a:r>
              <a:rPr lang="en-US" dirty="0" smtClean="0">
                <a:solidFill>
                  <a:schemeClr val="accent6">
                    <a:lumMod val="75000"/>
                  </a:schemeClr>
                </a:solidFill>
              </a:rPr>
              <a:t>Higher </a:t>
            </a:r>
            <a:r>
              <a:rPr lang="en-US" dirty="0" err="1" smtClean="0">
                <a:solidFill>
                  <a:schemeClr val="accent6">
                    <a:lumMod val="75000"/>
                  </a:schemeClr>
                </a:solidFill>
              </a:rPr>
              <a:t>Syncrude</a:t>
            </a:r>
            <a:r>
              <a:rPr lang="en-US" dirty="0" smtClean="0">
                <a:solidFill>
                  <a:schemeClr val="accent6">
                    <a:lumMod val="75000"/>
                  </a:schemeClr>
                </a:solidFill>
              </a:rPr>
              <a:t> volumes </a:t>
            </a:r>
            <a:r>
              <a:rPr lang="en-US" dirty="0" smtClean="0"/>
              <a:t>of about $45 million. </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221784071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Capital and exploration expenditures</a:t>
            </a:r>
            <a:endParaRPr lang="en-US" dirty="0"/>
          </a:p>
        </p:txBody>
      </p:sp>
      <p:pic>
        <p:nvPicPr>
          <p:cNvPr id="4" name="内容占位符 3" descr="capital and exploration expenditures.png"/>
          <p:cNvPicPr>
            <a:picLocks noGrp="1" noChangeAspect="1"/>
          </p:cNvPicPr>
          <p:nvPr>
            <p:ph sz="quarter" idx="13"/>
          </p:nvPr>
        </p:nvPicPr>
        <p:blipFill>
          <a:blip r:embed="rId2" cstate="print"/>
          <a:stretch>
            <a:fillRect/>
          </a:stretch>
        </p:blipFill>
        <p:spPr>
          <a:xfrm>
            <a:off x="1446804" y="2312988"/>
            <a:ext cx="2611843" cy="3494087"/>
          </a:xfrm>
          <a:prstGeom prst="rect">
            <a:avLst/>
          </a:prstGeom>
        </p:spPr>
      </p:pic>
      <p:sp>
        <p:nvSpPr>
          <p:cNvPr id="3" name="Content Placeholder 2"/>
          <p:cNvSpPr>
            <a:spLocks noGrp="1"/>
          </p:cNvSpPr>
          <p:nvPr>
            <p:ph sz="quarter" idx="14"/>
          </p:nvPr>
        </p:nvSpPr>
        <p:spPr>
          <a:xfrm>
            <a:off x="4645152" y="2313431"/>
            <a:ext cx="3419856" cy="3493008"/>
          </a:xfrm>
          <a:prstGeom prst="rect">
            <a:avLst/>
          </a:prstGeom>
        </p:spPr>
        <p:txBody>
          <a:bodyPr>
            <a:normAutofit/>
          </a:bodyPr>
          <a:lstStyle/>
          <a:p>
            <a:r>
              <a:rPr lang="en-US" sz="2200" dirty="0" smtClean="0"/>
              <a:t>Disciplined investment strategy-resilience through business cycles</a:t>
            </a:r>
          </a:p>
          <a:p>
            <a:r>
              <a:rPr lang="en-US" sz="2200" dirty="0" smtClean="0"/>
              <a:t>Supported by ExxonMobil project execution expertise</a:t>
            </a:r>
          </a:p>
          <a:p>
            <a:r>
              <a:rPr lang="en-US" sz="2200" dirty="0" smtClean="0"/>
              <a:t>Retain balance sheet flexibility</a:t>
            </a:r>
          </a:p>
        </p:txBody>
      </p:sp>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00248176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dirty="0" smtClean="0"/>
              <a:t>              Quick facts</a:t>
            </a:r>
            <a:endParaRPr lang="en-US" dirty="0"/>
          </a:p>
        </p:txBody>
      </p:sp>
      <p:pic>
        <p:nvPicPr>
          <p:cNvPr id="1026" name="Picture 2" descr="C:\Users\Rizhen Yu\Desktop\QQ截图20111027231521.png"/>
          <p:cNvPicPr>
            <a:picLocks noGrp="1" noChangeAspect="1" noChangeArrowheads="1"/>
          </p:cNvPicPr>
          <p:nvPr>
            <p:ph idx="1"/>
          </p:nvPr>
        </p:nvPicPr>
        <p:blipFill>
          <a:blip r:embed="rId2" cstate="print"/>
          <a:srcRect/>
          <a:stretch>
            <a:fillRect/>
          </a:stretch>
        </p:blipFill>
        <p:spPr bwMode="auto">
          <a:xfrm>
            <a:off x="823024" y="1628800"/>
            <a:ext cx="7358114" cy="4514844"/>
          </a:xfrm>
          <a:prstGeom prst="rect">
            <a:avLst/>
          </a:prstGeom>
          <a:noFill/>
        </p:spPr>
      </p:pic>
      <p:pic>
        <p:nvPicPr>
          <p:cNvPr id="6146" name="Picture 2" descr="E:\BUS 417 paper and presentation\BUS 417 presentation\official website\oil resear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404664"/>
            <a:ext cx="3168352" cy="1080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print"/>
          <a:srcRect/>
          <a:stretch>
            <a:fillRect/>
          </a:stretch>
        </p:blipFill>
        <p:spPr bwMode="auto">
          <a:xfrm>
            <a:off x="179388" y="6237288"/>
            <a:ext cx="1647825" cy="352425"/>
          </a:xfrm>
          <a:prstGeom prst="rect">
            <a:avLst/>
          </a:prstGeom>
          <a:noFill/>
          <a:ln w="9525">
            <a:noFill/>
            <a:miter lim="800000"/>
            <a:headEnd/>
            <a:tailEnd/>
          </a:ln>
          <a:effectLst/>
        </p:spPr>
      </p:pic>
      <p:sp>
        <p:nvSpPr>
          <p:cNvPr id="3" name="Rectangle 2"/>
          <p:cNvSpPr/>
          <p:nvPr/>
        </p:nvSpPr>
        <p:spPr>
          <a:xfrm>
            <a:off x="4427984" y="4293096"/>
            <a:ext cx="3384376" cy="43204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308908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Net income.png"/>
          <p:cNvPicPr>
            <a:picLocks noGrp="1" noChangeAspect="1"/>
          </p:cNvPicPr>
          <p:nvPr>
            <p:ph idx="1"/>
          </p:nvPr>
        </p:nvPicPr>
        <p:blipFill>
          <a:blip r:embed="rId2" cstate="print"/>
          <a:stretch>
            <a:fillRect/>
          </a:stretch>
        </p:blipFill>
        <p:spPr>
          <a:xfrm>
            <a:off x="1146175" y="1187548"/>
            <a:ext cx="3090863" cy="4489253"/>
          </a:xfrm>
        </p:spPr>
      </p:pic>
      <p:sp>
        <p:nvSpPr>
          <p:cNvPr id="2" name="标题 1"/>
          <p:cNvSpPr>
            <a:spLocks noGrp="1"/>
          </p:cNvSpPr>
          <p:nvPr>
            <p:ph type="title"/>
          </p:nvPr>
        </p:nvSpPr>
        <p:spPr>
          <a:xfrm>
            <a:off x="4644008" y="-171400"/>
            <a:ext cx="5104772" cy="1463153"/>
          </a:xfrm>
        </p:spPr>
        <p:txBody>
          <a:bodyPr/>
          <a:lstStyle/>
          <a:p>
            <a:r>
              <a:rPr lang="en-US" b="1" dirty="0" smtClean="0"/>
              <a:t>Superior ROCE</a:t>
            </a:r>
            <a:endParaRPr lang="en-US" b="1" dirty="0"/>
          </a:p>
        </p:txBody>
      </p:sp>
      <p:sp>
        <p:nvSpPr>
          <p:cNvPr id="3" name="Text Placeholder 2"/>
          <p:cNvSpPr>
            <a:spLocks noGrp="1"/>
          </p:cNvSpPr>
          <p:nvPr>
            <p:ph type="body" sz="half" idx="2"/>
          </p:nvPr>
        </p:nvSpPr>
        <p:spPr>
          <a:xfrm>
            <a:off x="4736592" y="1484784"/>
            <a:ext cx="3298784" cy="4170114"/>
          </a:xfrm>
        </p:spPr>
        <p:txBody>
          <a:bodyPr>
            <a:normAutofit/>
          </a:bodyPr>
          <a:lstStyle/>
          <a:p>
            <a:pPr marL="285750" indent="-285750">
              <a:buFont typeface="Wingdings" pitchFamily="2" charset="2"/>
              <a:buChar char="Ø"/>
            </a:pPr>
            <a:r>
              <a:rPr lang="en-US" sz="2000" dirty="0" smtClean="0">
                <a:latin typeface="+mj-lt"/>
              </a:rPr>
              <a:t>Strength of asset base</a:t>
            </a:r>
          </a:p>
          <a:p>
            <a:pPr marL="285750" indent="-285750">
              <a:buFont typeface="Wingdings" pitchFamily="2" charset="2"/>
              <a:buChar char="Ø"/>
            </a:pPr>
            <a:r>
              <a:rPr lang="en-US" sz="2000" dirty="0" smtClean="0">
                <a:latin typeface="+mj-lt"/>
              </a:rPr>
              <a:t>Focus on extracting maximum value of each asset</a:t>
            </a:r>
          </a:p>
          <a:p>
            <a:pPr marL="285750" indent="-285750">
              <a:buFont typeface="Wingdings" pitchFamily="2" charset="2"/>
              <a:buChar char="Ø"/>
            </a:pPr>
            <a:r>
              <a:rPr lang="en-US" sz="2000" dirty="0" smtClean="0">
                <a:latin typeface="+mj-lt"/>
              </a:rPr>
              <a:t>Disciplined investment</a:t>
            </a:r>
          </a:p>
        </p:txBody>
      </p:sp>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84246129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per share in 2010</a:t>
            </a:r>
            <a:endParaRPr lang="en-CA" dirty="0"/>
          </a:p>
        </p:txBody>
      </p:sp>
      <p:pic>
        <p:nvPicPr>
          <p:cNvPr id="4" name="Picture 2" descr="E:\BUS 417 paper and presentation\BUS 417 presentation\official website\2010 income per share.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348880"/>
            <a:ext cx="7920880" cy="403244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763688" y="5949280"/>
            <a:ext cx="648072"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979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smtClean="0"/>
              <a:t>Canadian Crude Oil Production</a:t>
            </a:r>
            <a:endParaRPr lang="en-CA" dirty="0"/>
          </a:p>
        </p:txBody>
      </p:sp>
      <p:pic>
        <p:nvPicPr>
          <p:cNvPr id="4" name="内容占位符 3" descr="Canadian crude oil production.png"/>
          <p:cNvPicPr>
            <a:picLocks noGrp="1" noChangeAspect="1"/>
          </p:cNvPicPr>
          <p:nvPr>
            <p:ph idx="1"/>
          </p:nvPr>
        </p:nvPicPr>
        <p:blipFill>
          <a:blip r:embed="rId2" cstate="print"/>
          <a:stretch>
            <a:fillRect/>
          </a:stretch>
        </p:blipFill>
        <p:spPr>
          <a:xfrm>
            <a:off x="1042988" y="2384028"/>
            <a:ext cx="6777037" cy="3388518"/>
          </a:xfr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 Plan</a:t>
            </a:r>
            <a:endParaRPr lang="en-CA" dirty="0"/>
          </a:p>
        </p:txBody>
      </p:sp>
      <p:sp>
        <p:nvSpPr>
          <p:cNvPr id="3" name="Content Placeholder 2"/>
          <p:cNvSpPr>
            <a:spLocks noGrp="1"/>
          </p:cNvSpPr>
          <p:nvPr>
            <p:ph idx="1"/>
          </p:nvPr>
        </p:nvSpPr>
        <p:spPr/>
        <p:txBody>
          <a:bodyPr>
            <a:normAutofit/>
          </a:bodyPr>
          <a:lstStyle/>
          <a:p>
            <a:r>
              <a:rPr lang="en-US" dirty="0" smtClean="0"/>
              <a:t>In 2011, they are on track to </a:t>
            </a:r>
            <a:r>
              <a:rPr lang="en-US" dirty="0" smtClean="0">
                <a:solidFill>
                  <a:schemeClr val="accent6">
                    <a:lumMod val="75000"/>
                  </a:schemeClr>
                </a:solidFill>
              </a:rPr>
              <a:t>increase spending</a:t>
            </a:r>
            <a:r>
              <a:rPr lang="en-US" dirty="0" smtClean="0"/>
              <a:t> to between $4 and 4.5 billion as they look </a:t>
            </a:r>
            <a:r>
              <a:rPr lang="en-US" dirty="0" smtClean="0">
                <a:solidFill>
                  <a:schemeClr val="tx1"/>
                </a:solidFill>
              </a:rPr>
              <a:t>to invest between </a:t>
            </a:r>
            <a:r>
              <a:rPr lang="en-US" dirty="0" smtClean="0"/>
              <a:t>$35 and 40 billion over the next decade.</a:t>
            </a:r>
          </a:p>
          <a:p>
            <a:r>
              <a:rPr lang="en-US" altLang="zh-CN" dirty="0" smtClean="0"/>
              <a:t>They</a:t>
            </a:r>
            <a:r>
              <a:rPr lang="en-US" dirty="0" smtClean="0"/>
              <a:t> will likely continue to face </a:t>
            </a:r>
            <a:r>
              <a:rPr lang="en-US" dirty="0" smtClean="0">
                <a:solidFill>
                  <a:schemeClr val="accent6">
                    <a:lumMod val="75000"/>
                  </a:schemeClr>
                </a:solidFill>
              </a:rPr>
              <a:t>economic uncertainties </a:t>
            </a:r>
            <a:r>
              <a:rPr lang="en-US" dirty="0" smtClean="0"/>
              <a:t>both in terms of demand for their products and price volatility. </a:t>
            </a:r>
            <a:endParaRPr lang="en-CA" dirty="0"/>
          </a:p>
        </p:txBody>
      </p:sp>
      <p:pic>
        <p:nvPicPr>
          <p:cNvPr id="4" name="Picture 3" descr="E:\BUS 417 paper and presentation\BUS 417 presentation\official website\a man carry a pla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16632"/>
            <a:ext cx="1719651" cy="1440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7456917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smtClean="0"/>
              <a:t>Forecasting relevant payoffs</a:t>
            </a:r>
            <a:endParaRPr lang="en-US" dirty="0"/>
          </a:p>
        </p:txBody>
      </p:sp>
      <p:sp>
        <p:nvSpPr>
          <p:cNvPr id="3" name="内容占位符 2"/>
          <p:cNvSpPr>
            <a:spLocks noGrp="1"/>
          </p:cNvSpPr>
          <p:nvPr>
            <p:ph idx="1"/>
          </p:nvPr>
        </p:nvSpPr>
        <p:spPr/>
        <p:txBody>
          <a:bodyPr>
            <a:normAutofit fontScale="92500"/>
          </a:bodyPr>
          <a:lstStyle/>
          <a:p>
            <a:pPr marL="0" indent="0">
              <a:buNone/>
            </a:pPr>
            <a:r>
              <a:rPr lang="en-US" b="1" dirty="0" smtClean="0"/>
              <a:t>Imperial Oil’s perspective-</a:t>
            </a:r>
            <a:r>
              <a:rPr lang="en-US" dirty="0" smtClean="0"/>
              <a:t>topics </a:t>
            </a:r>
            <a:r>
              <a:rPr lang="en-US" dirty="0"/>
              <a:t>that affect </a:t>
            </a:r>
            <a:r>
              <a:rPr lang="en-US" dirty="0" smtClean="0"/>
              <a:t>the company</a:t>
            </a:r>
            <a:r>
              <a:rPr lang="en-US" dirty="0"/>
              <a:t>, </a:t>
            </a:r>
            <a:r>
              <a:rPr lang="en-US" dirty="0" smtClean="0"/>
              <a:t>industry </a:t>
            </a:r>
            <a:r>
              <a:rPr lang="en-US" dirty="0"/>
              <a:t>and our world.</a:t>
            </a:r>
          </a:p>
          <a:p>
            <a:r>
              <a:rPr lang="en-US" b="1" dirty="0" smtClean="0"/>
              <a:t>Oil sands -</a:t>
            </a:r>
            <a:r>
              <a:rPr lang="en-US" dirty="0" smtClean="0"/>
              <a:t>developing </a:t>
            </a:r>
            <a:r>
              <a:rPr lang="en-US" dirty="0"/>
              <a:t>the oil sands is vital to Canada's </a:t>
            </a:r>
            <a:r>
              <a:rPr lang="en-US" dirty="0" smtClean="0"/>
              <a:t>economy.</a:t>
            </a:r>
            <a:endParaRPr lang="en-US" dirty="0"/>
          </a:p>
          <a:p>
            <a:r>
              <a:rPr lang="en-US" b="1" dirty="0" smtClean="0"/>
              <a:t>Energy outlook -</a:t>
            </a:r>
            <a:r>
              <a:rPr lang="en-US" dirty="0" smtClean="0"/>
              <a:t>oil </a:t>
            </a:r>
            <a:r>
              <a:rPr lang="en-US" dirty="0"/>
              <a:t>and natural gas will continue to supply about 60 percent of the world's energy over the next two decades</a:t>
            </a:r>
            <a:r>
              <a:rPr lang="en-US" dirty="0" smtClean="0"/>
              <a:t>.</a:t>
            </a:r>
          </a:p>
          <a:p>
            <a:r>
              <a:rPr lang="en-US" b="1" dirty="0" smtClean="0"/>
              <a:t>Gasoline prices in Canada</a:t>
            </a:r>
            <a:r>
              <a:rPr lang="en-US" dirty="0" smtClean="0"/>
              <a:t>-the </a:t>
            </a:r>
            <a:r>
              <a:rPr lang="en-US" dirty="0"/>
              <a:t>many factors that influence prices at the pump.</a:t>
            </a:r>
          </a:p>
          <a:p>
            <a:endParaRPr lang="en-US" dirty="0"/>
          </a:p>
          <a:p>
            <a:pPr>
              <a:buFont typeface="Wingdings" pitchFamily="2" charset="2"/>
              <a:buChar char="§"/>
            </a:pP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23060510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980728"/>
            <a:ext cx="7488832" cy="5256584"/>
          </a:xfrm>
        </p:spPr>
      </p:pic>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103308437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Corporate Profile</a:t>
            </a:r>
            <a:endParaRPr lang="en-CA" dirty="0"/>
          </a:p>
        </p:txBody>
      </p:sp>
      <p:sp>
        <p:nvSpPr>
          <p:cNvPr id="3" name="Content Placeholder 2"/>
          <p:cNvSpPr>
            <a:spLocks noGrp="1"/>
          </p:cNvSpPr>
          <p:nvPr>
            <p:ph idx="1"/>
          </p:nvPr>
        </p:nvSpPr>
        <p:spPr/>
        <p:txBody>
          <a:bodyPr>
            <a:normAutofit fontScale="85000" lnSpcReduction="20000"/>
          </a:bodyPr>
          <a:lstStyle/>
          <a:p>
            <a:r>
              <a:rPr lang="en-US" dirty="0"/>
              <a:t>Imperial Oil, </a:t>
            </a:r>
            <a:r>
              <a:rPr lang="en-US" dirty="0" smtClean="0"/>
              <a:t>holds </a:t>
            </a:r>
            <a:r>
              <a:rPr lang="en-US" dirty="0"/>
              <a:t>sway over a vast empire of oil and gas resources. </a:t>
            </a:r>
            <a:endParaRPr lang="en-US" dirty="0" smtClean="0"/>
          </a:p>
          <a:p>
            <a:r>
              <a:rPr lang="en-US" dirty="0" smtClean="0"/>
              <a:t>It </a:t>
            </a:r>
            <a:r>
              <a:rPr lang="en-US" dirty="0"/>
              <a:t>has proved </a:t>
            </a:r>
            <a:r>
              <a:rPr lang="en-US" dirty="0">
                <a:solidFill>
                  <a:schemeClr val="tx1"/>
                </a:solidFill>
              </a:rPr>
              <a:t>reserves of 63 million barrels of </a:t>
            </a:r>
            <a:r>
              <a:rPr lang="en-US" dirty="0">
                <a:solidFill>
                  <a:schemeClr val="accent6">
                    <a:lumMod val="75000"/>
                  </a:schemeClr>
                </a:solidFill>
              </a:rPr>
              <a:t>oil</a:t>
            </a:r>
            <a:r>
              <a:rPr lang="en-US" dirty="0">
                <a:solidFill>
                  <a:schemeClr val="tx1"/>
                </a:solidFill>
              </a:rPr>
              <a:t>, 1,661 million barrels of </a:t>
            </a:r>
            <a:r>
              <a:rPr lang="en-US" dirty="0">
                <a:solidFill>
                  <a:schemeClr val="accent6">
                    <a:lumMod val="75000"/>
                  </a:schemeClr>
                </a:solidFill>
              </a:rPr>
              <a:t>bitumen</a:t>
            </a:r>
            <a:r>
              <a:rPr lang="en-US" dirty="0">
                <a:solidFill>
                  <a:schemeClr val="tx1"/>
                </a:solidFill>
              </a:rPr>
              <a:t>, 691 million barrels of </a:t>
            </a:r>
            <a:r>
              <a:rPr lang="en-US" dirty="0">
                <a:solidFill>
                  <a:schemeClr val="accent6">
                    <a:lumMod val="75000"/>
                  </a:schemeClr>
                </a:solidFill>
              </a:rPr>
              <a:t>synthetic oil</a:t>
            </a:r>
            <a:r>
              <a:rPr lang="en-US" dirty="0">
                <a:solidFill>
                  <a:schemeClr val="tx1"/>
                </a:solidFill>
              </a:rPr>
              <a:t>, and 590 billion cu</a:t>
            </a:r>
            <a:r>
              <a:rPr lang="en-US" dirty="0"/>
              <a:t>. ft. of </a:t>
            </a:r>
            <a:r>
              <a:rPr lang="en-US" dirty="0">
                <a:solidFill>
                  <a:schemeClr val="accent6">
                    <a:lumMod val="75000"/>
                  </a:schemeClr>
                </a:solidFill>
              </a:rPr>
              <a:t>natural gas</a:t>
            </a:r>
            <a:r>
              <a:rPr lang="en-US" dirty="0"/>
              <a:t>. </a:t>
            </a:r>
            <a:endParaRPr lang="en-US" dirty="0" smtClean="0"/>
          </a:p>
          <a:p>
            <a:r>
              <a:rPr lang="en-US" dirty="0" smtClean="0"/>
              <a:t>It </a:t>
            </a:r>
            <a:r>
              <a:rPr lang="en-US" dirty="0"/>
              <a:t>sells petroleum products, including </a:t>
            </a:r>
            <a:r>
              <a:rPr lang="en-US" dirty="0">
                <a:solidFill>
                  <a:schemeClr val="accent6">
                    <a:lumMod val="75000"/>
                  </a:schemeClr>
                </a:solidFill>
              </a:rPr>
              <a:t>gasoline</a:t>
            </a:r>
            <a:r>
              <a:rPr lang="en-US" dirty="0"/>
              <a:t>, </a:t>
            </a:r>
            <a:r>
              <a:rPr lang="en-US" dirty="0">
                <a:solidFill>
                  <a:schemeClr val="accent6">
                    <a:lumMod val="75000"/>
                  </a:schemeClr>
                </a:solidFill>
              </a:rPr>
              <a:t>heating oil</a:t>
            </a:r>
            <a:r>
              <a:rPr lang="en-US" dirty="0"/>
              <a:t>, and </a:t>
            </a:r>
            <a:r>
              <a:rPr lang="en-US" dirty="0">
                <a:solidFill>
                  <a:schemeClr val="accent6">
                    <a:lumMod val="75000"/>
                  </a:schemeClr>
                </a:solidFill>
              </a:rPr>
              <a:t>diesel fuel</a:t>
            </a:r>
            <a:r>
              <a:rPr lang="en-US" dirty="0"/>
              <a:t>, under the Esso name and other brand names. </a:t>
            </a:r>
            <a:endParaRPr lang="en-US" dirty="0" smtClean="0"/>
          </a:p>
          <a:p>
            <a:r>
              <a:rPr lang="en-US" dirty="0" smtClean="0"/>
              <a:t>Most </a:t>
            </a:r>
            <a:r>
              <a:rPr lang="en-US" dirty="0"/>
              <a:t>of the company's production comes from fields in </a:t>
            </a:r>
            <a:r>
              <a:rPr lang="en-US" dirty="0">
                <a:solidFill>
                  <a:schemeClr val="accent6">
                    <a:lumMod val="75000"/>
                  </a:schemeClr>
                </a:solidFill>
              </a:rPr>
              <a:t>Alberta</a:t>
            </a:r>
            <a:r>
              <a:rPr lang="en-US" dirty="0"/>
              <a:t> and the </a:t>
            </a:r>
            <a:r>
              <a:rPr lang="en-US" dirty="0">
                <a:solidFill>
                  <a:schemeClr val="accent6">
                    <a:lumMod val="75000"/>
                  </a:schemeClr>
                </a:solidFill>
              </a:rPr>
              <a:t>Northwest Territories</a:t>
            </a:r>
            <a:r>
              <a:rPr lang="en-US" dirty="0"/>
              <a:t>. </a:t>
            </a:r>
            <a:endParaRPr lang="en-US" dirty="0" smtClean="0"/>
          </a:p>
          <a:p>
            <a:r>
              <a:rPr lang="en-US" dirty="0" smtClean="0">
                <a:solidFill>
                  <a:schemeClr val="accent6">
                    <a:lumMod val="75000"/>
                  </a:schemeClr>
                </a:solidFill>
              </a:rPr>
              <a:t>Exxon </a:t>
            </a:r>
            <a:r>
              <a:rPr lang="en-US" dirty="0">
                <a:solidFill>
                  <a:schemeClr val="accent6">
                    <a:lumMod val="75000"/>
                  </a:schemeClr>
                </a:solidFill>
              </a:rPr>
              <a:t>Mobil </a:t>
            </a:r>
            <a:r>
              <a:rPr lang="en-US" dirty="0"/>
              <a:t>owns about 70% of Imperial. </a:t>
            </a:r>
            <a:endParaRPr lang="en-CA" dirty="0"/>
          </a:p>
        </p:txBody>
      </p:sp>
      <p:pic>
        <p:nvPicPr>
          <p:cNvPr id="4" name="Picture 3"/>
          <p:cNvPicPr>
            <a:picLocks noChangeAspect="1" noChangeArrowheads="1"/>
          </p:cNvPicPr>
          <p:nvPr/>
        </p:nvPicPr>
        <p:blipFill>
          <a:blip r:embed="rId2" cstate="print"/>
          <a:srcRect/>
          <a:stretch>
            <a:fillRect/>
          </a:stretch>
        </p:blipFill>
        <p:spPr bwMode="auto">
          <a:xfrm>
            <a:off x="6969848" y="5760655"/>
            <a:ext cx="1647825" cy="352425"/>
          </a:xfrm>
          <a:prstGeom prst="rect">
            <a:avLst/>
          </a:prstGeom>
          <a:noFill/>
          <a:ln w="9525">
            <a:noFill/>
            <a:miter lim="800000"/>
            <a:headEnd/>
            <a:tailEnd/>
          </a:ln>
          <a:effectLst/>
        </p:spPr>
      </p:pic>
      <p:cxnSp>
        <p:nvCxnSpPr>
          <p:cNvPr id="6" name="Curved Connector 5"/>
          <p:cNvCxnSpPr/>
          <p:nvPr/>
        </p:nvCxnSpPr>
        <p:spPr>
          <a:xfrm rot="16200000" flipH="1">
            <a:off x="6549270" y="4488766"/>
            <a:ext cx="1283444" cy="1205536"/>
          </a:xfrm>
          <a:prstGeom prst="curvedConnector3">
            <a:avLst>
              <a:gd name="adj1" fmla="val 16514"/>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60154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60648"/>
            <a:ext cx="7024744" cy="1143000"/>
          </a:xfrm>
        </p:spPr>
        <p:txBody>
          <a:bodyPr/>
          <a:lstStyle/>
          <a:p>
            <a:r>
              <a:rPr lang="en-US" dirty="0" smtClean="0"/>
              <a:t>Synergies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484784"/>
            <a:ext cx="7704856" cy="4824536"/>
          </a:xfrm>
        </p:spPr>
      </p:pic>
    </p:spTree>
    <p:extLst>
      <p:ext uri="{BB962C8B-B14F-4D97-AF65-F5344CB8AC3E}">
        <p14:creationId xmlns:p14="http://schemas.microsoft.com/office/powerpoint/2010/main" val="63954779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Management</a:t>
            </a:r>
            <a:endParaRPr lang="en-US" dirty="0"/>
          </a:p>
        </p:txBody>
      </p:sp>
      <p:pic>
        <p:nvPicPr>
          <p:cNvPr id="9218" name="Picture 2" descr="E:\BUS 417 paper and presentation\BUS 417 presentation\Bloomberg catches\management.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810504" y="2324100"/>
            <a:ext cx="5242005" cy="3508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Management</a:t>
            </a:r>
            <a:endParaRPr lang="en-US" dirty="0"/>
          </a:p>
        </p:txBody>
      </p:sp>
      <p:sp>
        <p:nvSpPr>
          <p:cNvPr id="3" name="内容占位符 2"/>
          <p:cNvSpPr>
            <a:spLocks noGrp="1"/>
          </p:cNvSpPr>
          <p:nvPr>
            <p:ph idx="1"/>
          </p:nvPr>
        </p:nvSpPr>
        <p:spPr/>
        <p:txBody>
          <a:bodyPr>
            <a:normAutofit fontScale="92500" lnSpcReduction="20000"/>
          </a:bodyPr>
          <a:lstStyle/>
          <a:p>
            <a:pPr marL="0" indent="0">
              <a:buNone/>
            </a:pPr>
            <a:r>
              <a:rPr lang="en-CA" b="1" dirty="0" smtClean="0"/>
              <a:t>Bruce March</a:t>
            </a:r>
          </a:p>
          <a:p>
            <a:r>
              <a:rPr lang="en-US" dirty="0" smtClean="0"/>
              <a:t>chairman, president and chief executive officer and </a:t>
            </a:r>
            <a:r>
              <a:rPr lang="en-US" dirty="0"/>
              <a:t>has been a director of Imperial since Jan. 1, 2008</a:t>
            </a:r>
            <a:r>
              <a:rPr lang="en-US" dirty="0" smtClean="0"/>
              <a:t>.</a:t>
            </a:r>
          </a:p>
          <a:p>
            <a:r>
              <a:rPr lang="en-US" dirty="0" smtClean="0"/>
              <a:t>A </a:t>
            </a:r>
            <a:r>
              <a:rPr lang="en-US" dirty="0"/>
              <a:t>native of </a:t>
            </a:r>
            <a:r>
              <a:rPr lang="en-US" b="1" dirty="0"/>
              <a:t>Middleport, N.Y.</a:t>
            </a:r>
            <a:r>
              <a:rPr lang="en-US" dirty="0"/>
              <a:t>, Mr. March is a graduate of the </a:t>
            </a:r>
            <a:r>
              <a:rPr lang="en-US" b="1" dirty="0"/>
              <a:t>Rochester Institute of Technology</a:t>
            </a:r>
            <a:r>
              <a:rPr lang="en-US" dirty="0"/>
              <a:t>. </a:t>
            </a:r>
            <a:endParaRPr lang="en-US" dirty="0" smtClean="0"/>
          </a:p>
          <a:p>
            <a:r>
              <a:rPr lang="en-US" dirty="0" smtClean="0"/>
              <a:t>In </a:t>
            </a:r>
            <a:r>
              <a:rPr lang="en-US" dirty="0"/>
              <a:t>2007, he was appointed as director, refining Europe/Africa/Middle East with </a:t>
            </a:r>
            <a:r>
              <a:rPr lang="en-US" b="1" dirty="0"/>
              <a:t>ExxonMobil </a:t>
            </a:r>
            <a:r>
              <a:rPr lang="en-US" dirty="0"/>
              <a:t>Petroleum &amp; Chemicals BVBA in Brussels, Belgium.</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52656"/>
            <a:ext cx="1872208" cy="193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845840"/>
            <a:ext cx="8229600" cy="1143000"/>
          </a:xfrm>
        </p:spPr>
        <p:txBody>
          <a:bodyPr/>
          <a:lstStyle/>
          <a:p>
            <a:r>
              <a:rPr lang="en-US" dirty="0" smtClean="0"/>
              <a:t>Management</a:t>
            </a:r>
            <a:endParaRPr lang="en-CA" dirty="0"/>
          </a:p>
        </p:txBody>
      </p:sp>
      <p:sp>
        <p:nvSpPr>
          <p:cNvPr id="3" name="Content Placeholder 2"/>
          <p:cNvSpPr>
            <a:spLocks noGrp="1"/>
          </p:cNvSpPr>
          <p:nvPr>
            <p:ph idx="1"/>
          </p:nvPr>
        </p:nvSpPr>
        <p:spPr/>
        <p:txBody>
          <a:bodyPr>
            <a:normAutofit fontScale="85000" lnSpcReduction="10000"/>
          </a:bodyPr>
          <a:lstStyle/>
          <a:p>
            <a:r>
              <a:rPr lang="en-CA" b="1" dirty="0"/>
              <a:t>T.G. (Glenn) Scott</a:t>
            </a:r>
          </a:p>
          <a:p>
            <a:r>
              <a:rPr lang="en-US" dirty="0" smtClean="0"/>
              <a:t>senior </a:t>
            </a:r>
            <a:r>
              <a:rPr lang="en-US" dirty="0"/>
              <a:t>vice-president, resources division in June 2010.</a:t>
            </a:r>
          </a:p>
          <a:p>
            <a:r>
              <a:rPr lang="en-US" dirty="0"/>
              <a:t>A native of </a:t>
            </a:r>
            <a:r>
              <a:rPr lang="en-US" b="1" dirty="0"/>
              <a:t>Austin, Texas</a:t>
            </a:r>
            <a:r>
              <a:rPr lang="en-US" dirty="0"/>
              <a:t>, Mr. Scott is a </a:t>
            </a:r>
            <a:r>
              <a:rPr lang="en-US" b="1" dirty="0"/>
              <a:t>Texas A&amp;M University graduate </a:t>
            </a:r>
            <a:r>
              <a:rPr lang="en-US" dirty="0"/>
              <a:t>with a Bachelor of Science degree in petroleum engineering. </a:t>
            </a:r>
            <a:endParaRPr lang="en-US" dirty="0" smtClean="0"/>
          </a:p>
          <a:p>
            <a:r>
              <a:rPr lang="en-US" dirty="0" smtClean="0"/>
              <a:t>Mr</a:t>
            </a:r>
            <a:r>
              <a:rPr lang="en-US" dirty="0"/>
              <a:t>. Scott became operations manager with ExxonMobil Production Company in 2004, based in Houston, Texas, and in that role was responsible for approximately one-third of </a:t>
            </a:r>
            <a:r>
              <a:rPr lang="en-US" b="1" dirty="0"/>
              <a:t>ExxonMobil’s</a:t>
            </a:r>
            <a:r>
              <a:rPr lang="en-US" dirty="0"/>
              <a:t> operated production in the United States</a:t>
            </a:r>
            <a:r>
              <a:rPr lang="en-US" dirty="0" smtClean="0"/>
              <a:t>.</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116632"/>
            <a:ext cx="1709936"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205899316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CA" dirty="0"/>
          </a:p>
        </p:txBody>
      </p:sp>
      <p:sp>
        <p:nvSpPr>
          <p:cNvPr id="3" name="Content Placeholder 2"/>
          <p:cNvSpPr>
            <a:spLocks noGrp="1"/>
          </p:cNvSpPr>
          <p:nvPr>
            <p:ph idx="1"/>
          </p:nvPr>
        </p:nvSpPr>
        <p:spPr/>
        <p:txBody>
          <a:bodyPr>
            <a:normAutofit fontScale="85000" lnSpcReduction="10000"/>
          </a:bodyPr>
          <a:lstStyle/>
          <a:p>
            <a:r>
              <a:rPr lang="en-CA" b="1" dirty="0"/>
              <a:t>Paul </a:t>
            </a:r>
            <a:r>
              <a:rPr lang="en-CA" b="1" dirty="0" err="1"/>
              <a:t>Masschelin</a:t>
            </a:r>
            <a:endParaRPr lang="en-CA" b="1" dirty="0"/>
          </a:p>
          <a:p>
            <a:r>
              <a:rPr lang="en-US" dirty="0" smtClean="0"/>
              <a:t>senior </a:t>
            </a:r>
            <a:r>
              <a:rPr lang="en-US" dirty="0"/>
              <a:t>vice-president, finance and administration and treasurer in May 2010.  Mr. </a:t>
            </a:r>
            <a:r>
              <a:rPr lang="en-US" dirty="0" err="1"/>
              <a:t>Masschelin</a:t>
            </a:r>
            <a:r>
              <a:rPr lang="en-US" dirty="0"/>
              <a:t>, a native of </a:t>
            </a:r>
            <a:r>
              <a:rPr lang="en-US" b="1" dirty="0"/>
              <a:t>Belgium</a:t>
            </a:r>
            <a:r>
              <a:rPr lang="en-US" dirty="0"/>
              <a:t>, holds an </a:t>
            </a:r>
            <a:r>
              <a:rPr lang="en-US" b="1" dirty="0"/>
              <a:t>MBA from Catholic University in Leuven, Belgium </a:t>
            </a:r>
            <a:r>
              <a:rPr lang="en-US" dirty="0"/>
              <a:t>as well as undergraduate degrees in commercial engineering and actuarial sciences</a:t>
            </a:r>
            <a:r>
              <a:rPr lang="en-US" dirty="0" smtClean="0"/>
              <a:t>.</a:t>
            </a:r>
          </a:p>
          <a:p>
            <a:r>
              <a:rPr lang="en-US" dirty="0" smtClean="0"/>
              <a:t>He </a:t>
            </a:r>
            <a:r>
              <a:rPr lang="en-US" dirty="0"/>
              <a:t>joined Exxon in Brussels, Belgium in 1980 and has held a variety of positions during his career in audit, controller’s, and treasurer’s across Exxon's chemical, upstream and corporate activities.</a:t>
            </a:r>
            <a:br>
              <a:rPr lang="en-US" dirty="0"/>
            </a:br>
            <a:endParaRPr lang="en-CA"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188640"/>
            <a:ext cx="165618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3693753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b="1" dirty="0" smtClean="0"/>
              <a:t>Financial Statement Analysis</a:t>
            </a:r>
            <a:endParaRPr lang="en-US" b="1" dirty="0"/>
          </a:p>
        </p:txBody>
      </p:sp>
      <p:sp>
        <p:nvSpPr>
          <p:cNvPr id="3" name="内容占位符 2"/>
          <p:cNvSpPr>
            <a:spLocks noGrp="1"/>
          </p:cNvSpPr>
          <p:nvPr>
            <p:ph idx="1"/>
          </p:nvPr>
        </p:nvSpPr>
        <p:spPr/>
        <p:txBody>
          <a:bodyPr/>
          <a:lstStyle/>
          <a:p>
            <a:r>
              <a:rPr lang="en-US" dirty="0" smtClean="0"/>
              <a:t>Income statement</a:t>
            </a:r>
          </a:p>
          <a:p>
            <a:r>
              <a:rPr lang="en-US" dirty="0" smtClean="0"/>
              <a:t>Cash flow statement</a:t>
            </a:r>
          </a:p>
          <a:p>
            <a:r>
              <a:rPr lang="en-US" dirty="0" smtClean="0"/>
              <a:t>Balance sheet</a:t>
            </a:r>
          </a:p>
          <a:p>
            <a:r>
              <a:rPr lang="en-US" dirty="0" smtClean="0"/>
              <a:t>Statement of shareholder’s equity </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spTree>
    <p:extLst>
      <p:ext uri="{BB962C8B-B14F-4D97-AF65-F5344CB8AC3E}">
        <p14:creationId xmlns:p14="http://schemas.microsoft.com/office/powerpoint/2010/main" val="3314541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024744" cy="1143000"/>
          </a:xfrm>
        </p:spPr>
        <p:txBody>
          <a:bodyPr/>
          <a:lstStyle/>
          <a:p>
            <a:r>
              <a:rPr lang="en-CA" altLang="zh-CN" dirty="0" smtClean="0"/>
              <a:t>Canadian Oil Production</a:t>
            </a:r>
            <a:endParaRPr lang="zh-CN" altLang="en-US" dirty="0"/>
          </a:p>
        </p:txBody>
      </p:sp>
      <p:sp>
        <p:nvSpPr>
          <p:cNvPr id="4" name="TextBox 3"/>
          <p:cNvSpPr txBox="1"/>
          <p:nvPr/>
        </p:nvSpPr>
        <p:spPr>
          <a:xfrm>
            <a:off x="990600" y="1600200"/>
            <a:ext cx="7416824" cy="646331"/>
          </a:xfrm>
          <a:prstGeom prst="rect">
            <a:avLst/>
          </a:prstGeom>
          <a:noFill/>
        </p:spPr>
        <p:txBody>
          <a:bodyPr wrap="square" rtlCol="0">
            <a:spAutoFit/>
          </a:bodyPr>
          <a:lstStyle/>
          <a:p>
            <a:r>
              <a:rPr lang="en-CA" altLang="zh-CN" b="1" dirty="0" smtClean="0"/>
              <a:t>Source: CAPP (Canadian Association of Petroleum Producers), June 2011, Crude Oil Report</a:t>
            </a:r>
            <a:endParaRPr lang="zh-CN" altLang="en-US" dirty="0"/>
          </a:p>
        </p:txBody>
      </p:sp>
      <p:pic>
        <p:nvPicPr>
          <p:cNvPr id="105473" name="Picture 1"/>
          <p:cNvPicPr>
            <a:picLocks noChangeAspect="1" noChangeArrowheads="1"/>
          </p:cNvPicPr>
          <p:nvPr/>
        </p:nvPicPr>
        <p:blipFill>
          <a:blip r:embed="rId2" cstate="print"/>
          <a:srcRect/>
          <a:stretch>
            <a:fillRect/>
          </a:stretch>
        </p:blipFill>
        <p:spPr bwMode="auto">
          <a:xfrm>
            <a:off x="5219700" y="2060848"/>
            <a:ext cx="3924300" cy="561975"/>
          </a:xfrm>
          <a:prstGeom prst="rect">
            <a:avLst/>
          </a:prstGeom>
          <a:noFill/>
          <a:ln w="9525">
            <a:noFill/>
            <a:miter lim="800000"/>
            <a:headEnd/>
            <a:tailEnd/>
          </a:ln>
        </p:spPr>
      </p:pic>
      <p:pic>
        <p:nvPicPr>
          <p:cNvPr id="6" name="图片 5" descr="driven by oil sand.png"/>
          <p:cNvPicPr>
            <a:picLocks noChangeAspect="1"/>
          </p:cNvPicPr>
          <p:nvPr/>
        </p:nvPicPr>
        <p:blipFill>
          <a:blip r:embed="rId3" cstate="print"/>
          <a:stretch>
            <a:fillRect/>
          </a:stretch>
        </p:blipFill>
        <p:spPr>
          <a:xfrm>
            <a:off x="533400" y="2667000"/>
            <a:ext cx="8153400" cy="3581400"/>
          </a:xfrm>
          <a:prstGeom prst="rect">
            <a:avLst/>
          </a:prstGeom>
        </p:spPr>
      </p:pic>
    </p:spTree>
    <p:extLst>
      <p:ext uri="{BB962C8B-B14F-4D97-AF65-F5344CB8AC3E}">
        <p14:creationId xmlns:p14="http://schemas.microsoft.com/office/powerpoint/2010/main" val="147239906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25760"/>
            <a:ext cx="7024744" cy="1143000"/>
          </a:xfrm>
        </p:spPr>
        <p:txBody>
          <a:bodyPr/>
          <a:lstStyle/>
          <a:p>
            <a:r>
              <a:rPr lang="en-US" b="1" dirty="0" smtClean="0"/>
              <a:t>10-Q Balance Sheet</a:t>
            </a:r>
            <a:endParaRPr lang="en-CA"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124744"/>
            <a:ext cx="6768752" cy="5328592"/>
          </a:xfrm>
        </p:spPr>
      </p:pic>
      <p:sp>
        <p:nvSpPr>
          <p:cNvPr id="3" name="Rectangle 2"/>
          <p:cNvSpPr/>
          <p:nvPr/>
        </p:nvSpPr>
        <p:spPr>
          <a:xfrm>
            <a:off x="6516216" y="3789040"/>
            <a:ext cx="158417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6516216" y="6237312"/>
            <a:ext cx="151216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517002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16632"/>
            <a:ext cx="7024744" cy="1143000"/>
          </a:xfrm>
        </p:spPr>
        <p:txBody>
          <a:bodyPr/>
          <a:lstStyle/>
          <a:p>
            <a:r>
              <a:rPr lang="en-US" b="1" dirty="0" smtClean="0"/>
              <a:t>10-K Balance Sheet</a:t>
            </a:r>
            <a:endParaRPr lang="en-CA"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9592" y="1196752"/>
            <a:ext cx="7272808" cy="5184576"/>
          </a:xfrm>
        </p:spPr>
      </p:pic>
      <p:sp>
        <p:nvSpPr>
          <p:cNvPr id="3" name="Rectangle 2"/>
          <p:cNvSpPr/>
          <p:nvPr/>
        </p:nvSpPr>
        <p:spPr>
          <a:xfrm>
            <a:off x="5796136" y="3356992"/>
            <a:ext cx="223224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5868144" y="6165304"/>
            <a:ext cx="2088232"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5121753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16632"/>
            <a:ext cx="7024744" cy="1143000"/>
          </a:xfrm>
        </p:spPr>
        <p:txBody>
          <a:bodyPr/>
          <a:lstStyle/>
          <a:p>
            <a:r>
              <a:rPr lang="en-US" b="1" dirty="0" smtClean="0"/>
              <a:t>10-K Cash Flow Statement</a:t>
            </a:r>
            <a:endParaRPr lang="en-CA"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268760"/>
            <a:ext cx="7632848" cy="5184576"/>
          </a:xfrm>
        </p:spPr>
      </p:pic>
      <p:sp>
        <p:nvSpPr>
          <p:cNvPr id="3" name="Rectangle 2"/>
          <p:cNvSpPr/>
          <p:nvPr/>
        </p:nvSpPr>
        <p:spPr>
          <a:xfrm>
            <a:off x="1115616" y="3573016"/>
            <a:ext cx="720080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115616" y="4437112"/>
            <a:ext cx="720080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115616" y="5733256"/>
            <a:ext cx="7344816"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2666706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16632"/>
            <a:ext cx="7024744" cy="1143000"/>
          </a:xfrm>
        </p:spPr>
        <p:txBody>
          <a:bodyPr/>
          <a:lstStyle/>
          <a:p>
            <a:r>
              <a:rPr lang="en-US" b="1" dirty="0" smtClean="0"/>
              <a:t>10-Q Cash Flow Statement</a:t>
            </a:r>
            <a:endParaRPr lang="en-CA"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340769"/>
            <a:ext cx="7920879" cy="4896543"/>
          </a:xfrm>
        </p:spPr>
      </p:pic>
      <p:sp>
        <p:nvSpPr>
          <p:cNvPr id="3" name="Rectangle 2"/>
          <p:cNvSpPr/>
          <p:nvPr/>
        </p:nvSpPr>
        <p:spPr>
          <a:xfrm>
            <a:off x="539552" y="3501008"/>
            <a:ext cx="7848872"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611560" y="4221088"/>
            <a:ext cx="784887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611560" y="5373216"/>
            <a:ext cx="792088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0602379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16632"/>
            <a:ext cx="7024744" cy="1143000"/>
          </a:xfrm>
        </p:spPr>
        <p:txBody>
          <a:bodyPr/>
          <a:lstStyle/>
          <a:p>
            <a:r>
              <a:rPr lang="en-US" b="1" dirty="0" smtClean="0"/>
              <a:t>10-K Income Statement</a:t>
            </a:r>
            <a:endParaRPr lang="en-CA"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196752"/>
            <a:ext cx="7416824" cy="5184576"/>
          </a:xfrm>
        </p:spPr>
      </p:pic>
      <p:sp>
        <p:nvSpPr>
          <p:cNvPr id="3" name="Rectangle 2"/>
          <p:cNvSpPr/>
          <p:nvPr/>
        </p:nvSpPr>
        <p:spPr>
          <a:xfrm>
            <a:off x="971600" y="5301208"/>
            <a:ext cx="741682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043608" y="6165304"/>
            <a:ext cx="741682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0161656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16632"/>
            <a:ext cx="7024744" cy="1143000"/>
          </a:xfrm>
        </p:spPr>
        <p:txBody>
          <a:bodyPr/>
          <a:lstStyle/>
          <a:p>
            <a:r>
              <a:rPr lang="en-US" b="1" dirty="0" smtClean="0"/>
              <a:t>10-Q Income Statement</a:t>
            </a:r>
            <a:endParaRPr lang="en-CA"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196752"/>
            <a:ext cx="7488832" cy="5184576"/>
          </a:xfrm>
        </p:spPr>
      </p:pic>
      <p:sp>
        <p:nvSpPr>
          <p:cNvPr id="3" name="Rectangle 2"/>
          <p:cNvSpPr/>
          <p:nvPr/>
        </p:nvSpPr>
        <p:spPr>
          <a:xfrm>
            <a:off x="899592" y="4653136"/>
            <a:ext cx="748883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5618777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3752"/>
            <a:ext cx="8229600" cy="1143000"/>
          </a:xfrm>
        </p:spPr>
        <p:txBody>
          <a:bodyPr>
            <a:normAutofit fontScale="90000"/>
          </a:bodyPr>
          <a:lstStyle/>
          <a:p>
            <a:r>
              <a:rPr lang="en-US" b="1" dirty="0" smtClean="0"/>
              <a:t>Annual </a:t>
            </a:r>
            <a:r>
              <a:rPr lang="en-US" altLang="zh-CN" b="1" dirty="0" smtClean="0"/>
              <a:t>Report-Shareholders’ Equity</a:t>
            </a:r>
            <a:endParaRPr lang="en-US" b="1" dirty="0"/>
          </a:p>
        </p:txBody>
      </p:sp>
      <p:pic>
        <p:nvPicPr>
          <p:cNvPr id="4" name="内容占位符 3" descr="annual stakeholder equity.png"/>
          <p:cNvPicPr>
            <a:picLocks noGrp="1" noChangeAspect="1"/>
          </p:cNvPicPr>
          <p:nvPr>
            <p:ph idx="1"/>
          </p:nvPr>
        </p:nvPicPr>
        <p:blipFill>
          <a:blip r:embed="rId2" cstate="print"/>
          <a:stretch>
            <a:fillRect/>
          </a:stretch>
        </p:blipFill>
        <p:spPr>
          <a:xfrm>
            <a:off x="539552" y="1196752"/>
            <a:ext cx="8028384" cy="5184576"/>
          </a:xfrm>
        </p:spPr>
      </p:pic>
      <p:sp>
        <p:nvSpPr>
          <p:cNvPr id="5" name="矩形 4"/>
          <p:cNvSpPr/>
          <p:nvPr/>
        </p:nvSpPr>
        <p:spPr>
          <a:xfrm>
            <a:off x="4427984" y="6165304"/>
            <a:ext cx="396044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59343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Recommendation</a:t>
            </a:r>
            <a:endParaRPr lang="en-US" dirty="0"/>
          </a:p>
        </p:txBody>
      </p:sp>
      <p:sp>
        <p:nvSpPr>
          <p:cNvPr id="3" name="内容占位符 2"/>
          <p:cNvSpPr>
            <a:spLocks noGrp="1"/>
          </p:cNvSpPr>
          <p:nvPr>
            <p:ph idx="1"/>
          </p:nvPr>
        </p:nvSpPr>
        <p:spPr/>
        <p:txBody>
          <a:bodyPr>
            <a:normAutofit fontScale="62500" lnSpcReduction="20000"/>
          </a:bodyPr>
          <a:lstStyle/>
          <a:p>
            <a:pPr>
              <a:buFontTx/>
              <a:buNone/>
            </a:pPr>
            <a:r>
              <a:rPr lang="en-US" sz="3600" dirty="0" smtClean="0"/>
              <a:t>-</a:t>
            </a:r>
          </a:p>
          <a:p>
            <a:pPr>
              <a:buFontTx/>
              <a:buNone/>
            </a:pPr>
            <a:r>
              <a:rPr lang="en-US" sz="3600" dirty="0" smtClean="0"/>
              <a:t>	</a:t>
            </a:r>
            <a:r>
              <a:rPr lang="en-US" dirty="0" smtClean="0"/>
              <a:t>Price sensitive</a:t>
            </a:r>
          </a:p>
          <a:p>
            <a:pPr>
              <a:buFontTx/>
              <a:buNone/>
            </a:pPr>
            <a:r>
              <a:rPr lang="en-US" dirty="0" smtClean="0"/>
              <a:t>	Uncertain commodity price</a:t>
            </a:r>
          </a:p>
          <a:p>
            <a:pPr>
              <a:buFontTx/>
              <a:buNone/>
            </a:pPr>
            <a:r>
              <a:rPr lang="en-US" dirty="0" smtClean="0"/>
              <a:t>     Uncertain economy</a:t>
            </a:r>
          </a:p>
          <a:p>
            <a:pPr>
              <a:buFontTx/>
              <a:buNone/>
            </a:pPr>
            <a:r>
              <a:rPr lang="en-US" dirty="0" smtClean="0"/>
              <a:t>	Volatile markets</a:t>
            </a:r>
          </a:p>
          <a:p>
            <a:pPr>
              <a:buFontTx/>
              <a:buNone/>
            </a:pPr>
            <a:r>
              <a:rPr lang="en-US" dirty="0" smtClean="0"/>
              <a:t>+</a:t>
            </a:r>
          </a:p>
          <a:p>
            <a:pPr>
              <a:buFontTx/>
              <a:buNone/>
            </a:pPr>
            <a:r>
              <a:rPr lang="en-US" dirty="0" smtClean="0"/>
              <a:t>	Leader in the market</a:t>
            </a:r>
          </a:p>
          <a:p>
            <a:pPr>
              <a:buFontTx/>
              <a:buNone/>
            </a:pPr>
            <a:r>
              <a:rPr lang="en-US" dirty="0" smtClean="0"/>
              <a:t>	Sustainable growth </a:t>
            </a:r>
          </a:p>
          <a:p>
            <a:pPr>
              <a:buFontTx/>
              <a:buNone/>
            </a:pPr>
            <a:r>
              <a:rPr lang="en-US" dirty="0" smtClean="0"/>
              <a:t>	Disciplined business strategy</a:t>
            </a:r>
          </a:p>
          <a:p>
            <a:pPr>
              <a:buFontTx/>
              <a:buNone/>
            </a:pPr>
            <a:r>
              <a:rPr lang="en-US" dirty="0" smtClean="0"/>
              <a:t>	Outperform major indices</a:t>
            </a:r>
          </a:p>
          <a:p>
            <a:pPr algn="ctr">
              <a:buFontTx/>
              <a:buNone/>
            </a:pPr>
            <a:r>
              <a:rPr lang="en-US" sz="4400" b="1" dirty="0" smtClean="0">
                <a:solidFill>
                  <a:srgbClr val="FF3300"/>
                </a:solidFill>
              </a:rPr>
              <a:t>	Hold for now , </a:t>
            </a:r>
          </a:p>
          <a:p>
            <a:pPr algn="ctr">
              <a:buFontTx/>
              <a:buNone/>
            </a:pPr>
            <a:r>
              <a:rPr lang="en-US" sz="4400" b="1" dirty="0" smtClean="0">
                <a:solidFill>
                  <a:srgbClr val="FF3300"/>
                </a:solidFill>
              </a:rPr>
              <a:t>buy for long-term investment!</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79388" y="6237288"/>
            <a:ext cx="1647825" cy="35242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348880"/>
            <a:ext cx="367240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10527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descr="images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3856627" cy="2347512"/>
          </a:xfrm>
          <a:prstGeom prst="rect">
            <a:avLst/>
          </a:prstGeom>
        </p:spPr>
      </p:pic>
    </p:spTree>
    <p:extLst>
      <p:ext uri="{BB962C8B-B14F-4D97-AF65-F5344CB8AC3E}">
        <p14:creationId xmlns:p14="http://schemas.microsoft.com/office/powerpoint/2010/main" val="342759876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81000"/>
            <a:ext cx="8686800" cy="645840"/>
          </a:xfrm>
        </p:spPr>
        <p:txBody>
          <a:bodyPr>
            <a:normAutofit fontScale="90000"/>
          </a:bodyPr>
          <a:lstStyle/>
          <a:p>
            <a:r>
              <a:rPr lang="en-US" dirty="0" smtClean="0"/>
              <a:t>   </a:t>
            </a:r>
            <a:br>
              <a:rPr lang="en-US" dirty="0" smtClean="0"/>
            </a:br>
            <a:r>
              <a:rPr lang="en-US" dirty="0"/>
              <a:t> </a:t>
            </a:r>
            <a:r>
              <a:rPr lang="en-US" dirty="0" smtClean="0"/>
              <a:t>  </a:t>
            </a:r>
            <a:br>
              <a:rPr lang="en-US" dirty="0" smtClean="0"/>
            </a:br>
            <a:r>
              <a:rPr lang="en-US" dirty="0"/>
              <a:t> </a:t>
            </a:r>
            <a:r>
              <a:rPr lang="en-US" dirty="0" smtClean="0"/>
              <a:t> Stock Performance</a:t>
            </a:r>
            <a:endParaRPr lang="en-CA" dirty="0"/>
          </a:p>
        </p:txBody>
      </p:sp>
      <p:graphicFrame>
        <p:nvGraphicFramePr>
          <p:cNvPr id="3" name="对象 2"/>
          <p:cNvGraphicFramePr>
            <a:graphicFrameLocks noChangeAspect="1"/>
          </p:cNvGraphicFramePr>
          <p:nvPr>
            <p:extLst>
              <p:ext uri="{D42A27DB-BD31-4B8C-83A1-F6EECF244321}">
                <p14:modId xmlns:p14="http://schemas.microsoft.com/office/powerpoint/2010/main" val="2435862314"/>
              </p:ext>
            </p:extLst>
          </p:nvPr>
        </p:nvGraphicFramePr>
        <p:xfrm>
          <a:off x="179512" y="6237312"/>
          <a:ext cx="981075" cy="466725"/>
        </p:xfrm>
        <a:graphic>
          <a:graphicData uri="http://schemas.openxmlformats.org/presentationml/2006/ole">
            <mc:AlternateContent xmlns:mc="http://schemas.openxmlformats.org/markup-compatibility/2006">
              <mc:Choice xmlns:v="urn:schemas-microsoft-com:vml" Requires="v">
                <p:oleObj spid="_x0000_s59398"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6237312"/>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6" name="Content Placeholder 5" descr="pic.jpg"/>
          <p:cNvPicPr>
            <a:picLocks noGrp="1" noChangeAspect="1"/>
          </p:cNvPicPr>
          <p:nvPr>
            <p:ph idx="1"/>
          </p:nvPr>
        </p:nvPicPr>
        <p:blipFill>
          <a:blip r:embed="rId6" cstate="print">
            <a:extLst>
              <a:ext uri="{28A0092B-C50C-407E-A947-70E740481C1C}">
                <a14:useLocalDpi xmlns:a14="http://schemas.microsoft.com/office/drawing/2010/main"/>
              </a:ext>
            </a:extLst>
          </a:blip>
          <a:srcRect l="-34245" r="-34245"/>
          <a:stretch>
            <a:fillRect/>
          </a:stretch>
        </p:blipFill>
        <p:spPr>
          <a:xfrm>
            <a:off x="-1116632" y="1196752"/>
            <a:ext cx="11161240" cy="5040560"/>
          </a:xfrm>
        </p:spPr>
      </p:pic>
    </p:spTree>
    <p:extLst>
      <p:ext uri="{BB962C8B-B14F-4D97-AF65-F5344CB8AC3E}">
        <p14:creationId xmlns:p14="http://schemas.microsoft.com/office/powerpoint/2010/main" val="4037117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dirty="0" smtClean="0"/>
              <a:t>Technology</a:t>
            </a:r>
            <a:endParaRPr lang="en-CA" dirty="0"/>
          </a:p>
        </p:txBody>
      </p:sp>
      <p:sp>
        <p:nvSpPr>
          <p:cNvPr id="3" name="副标题 2"/>
          <p:cNvSpPr>
            <a:spLocks noGrp="1"/>
          </p:cNvSpPr>
          <p:nvPr>
            <p:ph type="subTitle" idx="1"/>
          </p:nvPr>
        </p:nvSpPr>
        <p:spPr/>
        <p:txBody>
          <a:bodyPr/>
          <a:lstStyle/>
          <a:p>
            <a:endParaRPr lang="en-CA"/>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year Movement</a:t>
            </a:r>
            <a:endParaRPr lang="en-CA" dirty="0"/>
          </a:p>
        </p:txBody>
      </p:sp>
      <p:graphicFrame>
        <p:nvGraphicFramePr>
          <p:cNvPr id="3" name="对象 2"/>
          <p:cNvGraphicFramePr>
            <a:graphicFrameLocks noChangeAspect="1"/>
          </p:cNvGraphicFramePr>
          <p:nvPr/>
        </p:nvGraphicFramePr>
        <p:xfrm>
          <a:off x="395288" y="6165850"/>
          <a:ext cx="981075" cy="466725"/>
        </p:xfrm>
        <a:graphic>
          <a:graphicData uri="http://schemas.openxmlformats.org/presentationml/2006/ole">
            <mc:AlternateContent xmlns:mc="http://schemas.openxmlformats.org/markup-compatibility/2006">
              <mc:Choice xmlns:v="urn:schemas-microsoft-com:vml" Requires="v">
                <p:oleObj spid="_x0000_s60422"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4" name="Picture 3" descr="image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90650"/>
            <a:ext cx="7912100" cy="4775200"/>
          </a:xfrm>
          <a:prstGeom prst="rect">
            <a:avLst/>
          </a:prstGeom>
        </p:spPr>
      </p:pic>
    </p:spTree>
    <p:extLst>
      <p:ext uri="{BB962C8B-B14F-4D97-AF65-F5344CB8AC3E}">
        <p14:creationId xmlns:p14="http://schemas.microsoft.com/office/powerpoint/2010/main" val="30553613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51520" y="1412776"/>
            <a:ext cx="4290556" cy="639762"/>
          </a:xfrm>
        </p:spPr>
        <p:txBody>
          <a:bodyPr/>
          <a:lstStyle/>
          <a:p>
            <a:r>
              <a:rPr lang="en-US" dirty="0" smtClean="0"/>
              <a:t>     1 year period</a:t>
            </a:r>
            <a:endParaRPr lang="en-CA" dirty="0"/>
          </a:p>
        </p:txBody>
      </p:sp>
      <p:sp>
        <p:nvSpPr>
          <p:cNvPr id="9" name="Text Placeholder 8"/>
          <p:cNvSpPr>
            <a:spLocks noGrp="1"/>
          </p:cNvSpPr>
          <p:nvPr>
            <p:ph type="body" sz="quarter" idx="3"/>
          </p:nvPr>
        </p:nvSpPr>
        <p:spPr>
          <a:xfrm>
            <a:off x="4851759" y="1338555"/>
            <a:ext cx="4292241" cy="639762"/>
          </a:xfrm>
        </p:spPr>
        <p:txBody>
          <a:bodyPr/>
          <a:lstStyle/>
          <a:p>
            <a:r>
              <a:rPr lang="en-US" dirty="0" smtClean="0"/>
              <a:t>     5 year period</a:t>
            </a:r>
            <a:endParaRPr lang="en-CA" dirty="0"/>
          </a:p>
        </p:txBody>
      </p:sp>
      <p:graphicFrame>
        <p:nvGraphicFramePr>
          <p:cNvPr id="3" name="对象 2"/>
          <p:cNvGraphicFramePr>
            <a:graphicFrameLocks noChangeAspect="1"/>
          </p:cNvGraphicFramePr>
          <p:nvPr>
            <p:extLst>
              <p:ext uri="{D42A27DB-BD31-4B8C-83A1-F6EECF244321}">
                <p14:modId xmlns:p14="http://schemas.microsoft.com/office/powerpoint/2010/main" val="748871835"/>
              </p:ext>
            </p:extLst>
          </p:nvPr>
        </p:nvGraphicFramePr>
        <p:xfrm>
          <a:off x="251520" y="332656"/>
          <a:ext cx="981075" cy="466725"/>
        </p:xfrm>
        <a:graphic>
          <a:graphicData uri="http://schemas.openxmlformats.org/presentationml/2006/ole">
            <mc:AlternateContent xmlns:mc="http://schemas.openxmlformats.org/markup-compatibility/2006">
              <mc:Choice xmlns:v="urn:schemas-microsoft-com:vml" Requires="v">
                <p:oleObj spid="_x0000_s61446"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32656"/>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10" name="Title 1"/>
          <p:cNvSpPr txBox="1">
            <a:spLocks/>
          </p:cNvSpPr>
          <p:nvPr/>
        </p:nvSpPr>
        <p:spPr>
          <a:xfrm>
            <a:off x="683568" y="260648"/>
            <a:ext cx="7763450" cy="11430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n-US" dirty="0" smtClean="0"/>
              <a:t>Mo</a:t>
            </a:r>
            <a:r>
              <a:rPr lang="en-US" dirty="0" smtClean="0">
                <a:latin typeface="+mn-lt"/>
              </a:rPr>
              <a:t>ving averages</a:t>
            </a:r>
            <a:endParaRPr lang="en-CA" dirty="0"/>
          </a:p>
        </p:txBody>
      </p:sp>
      <p:pic>
        <p:nvPicPr>
          <p:cNvPr id="4" name="Picture 3" descr="imag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2124545"/>
            <a:ext cx="3897229" cy="3634969"/>
          </a:xfrm>
          <a:prstGeom prst="rect">
            <a:avLst/>
          </a:prstGeom>
        </p:spPr>
      </p:pic>
      <p:pic>
        <p:nvPicPr>
          <p:cNvPr id="6" name="Picture 5" descr="image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429" y="2124545"/>
            <a:ext cx="4092589" cy="3634969"/>
          </a:xfrm>
          <a:prstGeom prst="rect">
            <a:avLst/>
          </a:prstGeom>
        </p:spPr>
      </p:pic>
    </p:spTree>
    <p:extLst>
      <p:ext uri="{BB962C8B-B14F-4D97-AF65-F5344CB8AC3E}">
        <p14:creationId xmlns:p14="http://schemas.microsoft.com/office/powerpoint/2010/main" val="204498756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467544" y="990600"/>
            <a:ext cx="8229600" cy="838200"/>
          </a:xfrm>
        </p:spPr>
        <p:txBody>
          <a:bodyPr>
            <a:normAutofit fontScale="90000"/>
          </a:bodyPr>
          <a:lstStyle/>
          <a:p>
            <a:pPr algn="ctr"/>
            <a:r>
              <a:rPr lang="en-US" dirty="0" smtClean="0"/>
              <a:t/>
            </a:r>
            <a:br>
              <a:rPr lang="en-US" dirty="0" smtClean="0"/>
            </a:br>
            <a:r>
              <a:rPr lang="en-US" dirty="0"/>
              <a:t/>
            </a:r>
            <a:br>
              <a:rPr lang="en-US" dirty="0"/>
            </a:br>
            <a:r>
              <a:rPr lang="en-US" dirty="0" smtClean="0"/>
              <a:t>Trading Volumes and Relative Performance – 1 year</a:t>
            </a:r>
            <a:endParaRPr lang="en-US" dirty="0"/>
          </a:p>
        </p:txBody>
      </p:sp>
      <p:graphicFrame>
        <p:nvGraphicFramePr>
          <p:cNvPr id="126977" name="Object 1"/>
          <p:cNvGraphicFramePr>
            <a:graphicFrameLocks noChangeAspect="1"/>
          </p:cNvGraphicFramePr>
          <p:nvPr/>
        </p:nvGraphicFramePr>
        <p:xfrm>
          <a:off x="241300" y="330200"/>
          <a:ext cx="977900" cy="457200"/>
        </p:xfrm>
        <a:graphic>
          <a:graphicData uri="http://schemas.openxmlformats.org/presentationml/2006/ole">
            <mc:AlternateContent xmlns:mc="http://schemas.openxmlformats.org/markup-compatibility/2006">
              <mc:Choice xmlns:v="urn:schemas-microsoft-com:vml" Requires="v">
                <p:oleObj spid="_x0000_s62470"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330200"/>
                        <a:ext cx="97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4" name="Picture 3" descr="imag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752600"/>
            <a:ext cx="3931920" cy="3365377"/>
          </a:xfrm>
          <a:prstGeom prst="rect">
            <a:avLst/>
          </a:prstGeom>
        </p:spPr>
      </p:pic>
      <p:pic>
        <p:nvPicPr>
          <p:cNvPr id="5" name="Picture 4" descr="image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00" y="1828800"/>
            <a:ext cx="4308024" cy="3222667"/>
          </a:xfrm>
          <a:prstGeom prst="rect">
            <a:avLst/>
          </a:prstGeom>
        </p:spPr>
      </p:pic>
      <p:sp>
        <p:nvSpPr>
          <p:cNvPr id="6" name="TextBox 5"/>
          <p:cNvSpPr txBox="1"/>
          <p:nvPr/>
        </p:nvSpPr>
        <p:spPr>
          <a:xfrm>
            <a:off x="681492" y="5003126"/>
            <a:ext cx="7883627" cy="369332"/>
          </a:xfrm>
          <a:prstGeom prst="rect">
            <a:avLst/>
          </a:prstGeom>
          <a:noFill/>
        </p:spPr>
        <p:txBody>
          <a:bodyPr wrap="square" rtlCol="0">
            <a:spAutoFit/>
          </a:bodyPr>
          <a:lstStyle/>
          <a:p>
            <a:r>
              <a:rPr lang="en-US" dirty="0" smtClean="0"/>
              <a:t>Suncor outperformed TSX Composite and Dow Jones before September, 2011 </a:t>
            </a:r>
            <a:endParaRPr lang="en-US" dirty="0"/>
          </a:p>
        </p:txBody>
      </p:sp>
      <p:sp>
        <p:nvSpPr>
          <p:cNvPr id="8" name="TextBox 7"/>
          <p:cNvSpPr txBox="1"/>
          <p:nvPr/>
        </p:nvSpPr>
        <p:spPr>
          <a:xfrm>
            <a:off x="696981" y="5560750"/>
            <a:ext cx="7387996" cy="371749"/>
          </a:xfrm>
          <a:prstGeom prst="rect">
            <a:avLst/>
          </a:prstGeom>
          <a:noFill/>
        </p:spPr>
        <p:txBody>
          <a:bodyPr wrap="square" rtlCol="0">
            <a:spAutoFit/>
          </a:bodyPr>
          <a:lstStyle/>
          <a:p>
            <a:r>
              <a:rPr lang="en-US" dirty="0" smtClean="0"/>
              <a:t>Trading volumes in 2011: 6 mil on average</a:t>
            </a:r>
            <a:endParaRPr lang="en-US" dirty="0"/>
          </a:p>
        </p:txBody>
      </p:sp>
    </p:spTree>
    <p:extLst>
      <p:ext uri="{BB962C8B-B14F-4D97-AF65-F5344CB8AC3E}">
        <p14:creationId xmlns:p14="http://schemas.microsoft.com/office/powerpoint/2010/main" val="68064740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7024744" cy="1143000"/>
          </a:xfrm>
        </p:spPr>
        <p:txBody>
          <a:bodyPr>
            <a:normAutofit fontScale="90000"/>
          </a:bodyPr>
          <a:lstStyle/>
          <a:p>
            <a:pPr algn="ctr"/>
            <a:r>
              <a:rPr lang="en-US" altLang="zh-CN" dirty="0" smtClean="0"/>
              <a:t>Outstanding Common Shares</a:t>
            </a:r>
            <a:endParaRPr lang="zh-CN" altLang="en-US" dirty="0"/>
          </a:p>
        </p:txBody>
      </p:sp>
      <p:graphicFrame>
        <p:nvGraphicFramePr>
          <p:cNvPr id="3" name="Chart 2"/>
          <p:cNvGraphicFramePr/>
          <p:nvPr>
            <p:extLst>
              <p:ext uri="{D42A27DB-BD31-4B8C-83A1-F6EECF244321}">
                <p14:modId xmlns:p14="http://schemas.microsoft.com/office/powerpoint/2010/main" val="3387670077"/>
              </p:ext>
            </p:extLst>
          </p:nvPr>
        </p:nvGraphicFramePr>
        <p:xfrm>
          <a:off x="533400" y="1627076"/>
          <a:ext cx="4572000" cy="27925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ext uri="{D42A27DB-BD31-4B8C-83A1-F6EECF244321}">
                <p14:modId xmlns:p14="http://schemas.microsoft.com/office/powerpoint/2010/main" val="4018143210"/>
              </p:ext>
            </p:extLst>
          </p:nvPr>
        </p:nvGraphicFramePr>
        <p:xfrm>
          <a:off x="5105400" y="3962400"/>
          <a:ext cx="3505200"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1242959526"/>
              </p:ext>
            </p:extLst>
          </p:nvPr>
        </p:nvGraphicFramePr>
        <p:xfrm>
          <a:off x="251520" y="6093296"/>
          <a:ext cx="977900" cy="457200"/>
        </p:xfrm>
        <a:graphic>
          <a:graphicData uri="http://schemas.openxmlformats.org/presentationml/2006/ole">
            <mc:AlternateContent xmlns:mc="http://schemas.openxmlformats.org/markup-compatibility/2006">
              <mc:Choice xmlns:v="urn:schemas-microsoft-com:vml" Requires="v">
                <p:oleObj spid="_x0000_s63494"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6093296"/>
                        <a:ext cx="97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6" name="TextBox 5"/>
          <p:cNvSpPr txBox="1"/>
          <p:nvPr/>
        </p:nvSpPr>
        <p:spPr>
          <a:xfrm>
            <a:off x="685800" y="5029200"/>
            <a:ext cx="3312005" cy="1200329"/>
          </a:xfrm>
          <a:prstGeom prst="rect">
            <a:avLst/>
          </a:prstGeom>
          <a:noFill/>
        </p:spPr>
        <p:txBody>
          <a:bodyPr wrap="square" rtlCol="0">
            <a:spAutoFit/>
          </a:bodyPr>
          <a:lstStyle/>
          <a:p>
            <a:r>
              <a:rPr lang="en-US" dirty="0" smtClean="0"/>
              <a:t>By June 30, 2011, the number of outstanding common shares amount to 1573,765.</a:t>
            </a:r>
            <a:endParaRPr lang="en-US" dirty="0"/>
          </a:p>
        </p:txBody>
      </p:sp>
    </p:spTree>
    <p:extLst>
      <p:ext uri="{BB962C8B-B14F-4D97-AF65-F5344CB8AC3E}">
        <p14:creationId xmlns:p14="http://schemas.microsoft.com/office/powerpoint/2010/main" val="83613319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533400"/>
            <a:ext cx="8229600" cy="775916"/>
          </a:xfrm>
        </p:spPr>
        <p:txBody>
          <a:bodyPr/>
          <a:lstStyle/>
          <a:p>
            <a:r>
              <a:rPr lang="en-US" dirty="0" smtClean="0"/>
              <a:t>COMPANY PROFILE</a:t>
            </a:r>
            <a:endParaRPr lang="en-CA" dirty="0"/>
          </a:p>
        </p:txBody>
      </p:sp>
      <p:sp>
        <p:nvSpPr>
          <p:cNvPr id="8" name="Content Placeholder 7"/>
          <p:cNvSpPr>
            <a:spLocks noGrp="1"/>
          </p:cNvSpPr>
          <p:nvPr>
            <p:ph idx="1"/>
          </p:nvPr>
        </p:nvSpPr>
        <p:spPr>
          <a:xfrm>
            <a:off x="762000" y="1473910"/>
            <a:ext cx="7924800" cy="5051433"/>
          </a:xfrm>
        </p:spPr>
        <p:txBody>
          <a:bodyPr anchor="ctr">
            <a:noAutofit/>
          </a:bodyPr>
          <a:lstStyle/>
          <a:p>
            <a:pPr marL="0" indent="0">
              <a:buNone/>
            </a:pPr>
            <a:endParaRPr lang="en-CA" sz="2900" dirty="0"/>
          </a:p>
          <a:p>
            <a:pPr marL="285750" indent="-285750">
              <a:buFont typeface="Arial" pitchFamily="34" charset="0"/>
              <a:buChar char="•"/>
            </a:pPr>
            <a:r>
              <a:rPr lang="en-CA" sz="1800" dirty="0" smtClean="0"/>
              <a:t>Beginning in the 1960s, Strategically </a:t>
            </a:r>
            <a:r>
              <a:rPr lang="en-CA" sz="1800" dirty="0"/>
              <a:t>focused on developing one of the </a:t>
            </a:r>
            <a:r>
              <a:rPr lang="en-CA" sz="1800" dirty="0" smtClean="0"/>
              <a:t>world’s largest </a:t>
            </a:r>
            <a:r>
              <a:rPr lang="en-CA" sz="1800" dirty="0"/>
              <a:t>petroleum resource basins – Canada’s Athabasca oils sands</a:t>
            </a:r>
          </a:p>
          <a:p>
            <a:pPr marL="533400" indent="-533400"/>
            <a:endParaRPr lang="en-CA" sz="1800" dirty="0"/>
          </a:p>
          <a:p>
            <a:pPr marL="285750" indent="-285750">
              <a:buFont typeface="Arial" pitchFamily="34" charset="0"/>
              <a:buChar char="•"/>
            </a:pPr>
            <a:r>
              <a:rPr lang="en-CA" sz="1800" dirty="0"/>
              <a:t>Pioneering the industry in 1967 and </a:t>
            </a:r>
            <a:r>
              <a:rPr lang="en-US" altLang="zh-TW" sz="1800" dirty="0"/>
              <a:t>became a publicly traded company in 1992</a:t>
            </a:r>
          </a:p>
          <a:p>
            <a:pPr marL="533400" indent="-533400"/>
            <a:endParaRPr lang="en-US" altLang="zh-TW" sz="1800" dirty="0"/>
          </a:p>
          <a:p>
            <a:pPr marL="285750" indent="-285750">
              <a:buFont typeface="Arial" pitchFamily="34" charset="0"/>
              <a:buChar char="•"/>
            </a:pPr>
            <a:r>
              <a:rPr lang="en-CA" sz="1800" dirty="0"/>
              <a:t>The core oil sands business is supported by conventional natural gas </a:t>
            </a:r>
            <a:r>
              <a:rPr lang="en-CA" sz="1800" dirty="0" smtClean="0"/>
              <a:t>production in </a:t>
            </a:r>
            <a:r>
              <a:rPr lang="en-CA" sz="1800" dirty="0"/>
              <a:t>Western Canada and downstream refining, marketing and retail businesses </a:t>
            </a:r>
            <a:r>
              <a:rPr lang="en-CA" sz="1800" dirty="0" smtClean="0"/>
              <a:t>in Ontario </a:t>
            </a:r>
            <a:r>
              <a:rPr lang="en-CA" sz="1800" dirty="0"/>
              <a:t>and Colorado</a:t>
            </a:r>
            <a:endParaRPr lang="en-US" altLang="zh-TW" sz="1800" dirty="0"/>
          </a:p>
          <a:p>
            <a:pPr marL="533400" indent="-533400"/>
            <a:endParaRPr lang="en-CA" sz="1800" dirty="0"/>
          </a:p>
          <a:p>
            <a:pPr marL="285750" indent="-285750">
              <a:buFont typeface="Arial" pitchFamily="34" charset="0"/>
              <a:buChar char="•"/>
            </a:pPr>
            <a:r>
              <a:rPr lang="en-CA" sz="1800" dirty="0"/>
              <a:t>Significant progress since </a:t>
            </a:r>
            <a:r>
              <a:rPr lang="en-CA" sz="1800" dirty="0" smtClean="0"/>
              <a:t>1992:</a:t>
            </a:r>
          </a:p>
          <a:p>
            <a:pPr marL="914400" lvl="2" indent="0">
              <a:buNone/>
            </a:pPr>
            <a:r>
              <a:rPr lang="en-CA" sz="1800" dirty="0" smtClean="0"/>
              <a:t>- Daily </a:t>
            </a:r>
            <a:r>
              <a:rPr lang="en-CA" sz="1800" dirty="0"/>
              <a:t>oil sands production has more than </a:t>
            </a:r>
            <a:r>
              <a:rPr lang="en-CA" sz="1800" dirty="0" smtClean="0"/>
              <a:t>tripled</a:t>
            </a:r>
          </a:p>
          <a:p>
            <a:pPr marL="914400" lvl="2" indent="0">
              <a:buNone/>
            </a:pPr>
            <a:r>
              <a:rPr lang="en-CA" sz="1800" dirty="0" smtClean="0"/>
              <a:t>- One of the lowest cost producers in North America</a:t>
            </a:r>
          </a:p>
          <a:p>
            <a:pPr marL="914400" lvl="2" indent="0">
              <a:buNone/>
            </a:pPr>
            <a:r>
              <a:rPr lang="en-CA" sz="1800" dirty="0" smtClean="0"/>
              <a:t>- Growth </a:t>
            </a:r>
            <a:r>
              <a:rPr lang="en-CA" sz="1800" dirty="0"/>
              <a:t>in market capitalization ($1 billion to more than $19 billion at the </a:t>
            </a:r>
            <a:r>
              <a:rPr lang="en-CA" sz="1800" dirty="0" smtClean="0"/>
              <a:t>end of 2004</a:t>
            </a:r>
            <a:r>
              <a:rPr lang="en-CA" sz="1800" dirty="0"/>
              <a:t>)</a:t>
            </a:r>
          </a:p>
          <a:p>
            <a:endParaRPr lang="en-CA" sz="1800" b="1" dirty="0" smtClean="0"/>
          </a:p>
          <a:p>
            <a:endParaRPr lang="en-CA" sz="1800" b="1" dirty="0"/>
          </a:p>
          <a:p>
            <a:pPr marL="0" indent="0">
              <a:buNone/>
            </a:pPr>
            <a:endParaRPr lang="en-CA" sz="1800" dirty="0"/>
          </a:p>
        </p:txBody>
      </p:sp>
      <p:graphicFrame>
        <p:nvGraphicFramePr>
          <p:cNvPr id="2" name="对象 1"/>
          <p:cNvGraphicFramePr>
            <a:graphicFrameLocks noChangeAspect="1"/>
          </p:cNvGraphicFramePr>
          <p:nvPr>
            <p:extLst>
              <p:ext uri="{D42A27DB-BD31-4B8C-83A1-F6EECF244321}">
                <p14:modId xmlns:p14="http://schemas.microsoft.com/office/powerpoint/2010/main" val="1720728897"/>
              </p:ext>
            </p:extLst>
          </p:nvPr>
        </p:nvGraphicFramePr>
        <p:xfrm>
          <a:off x="107504" y="5805264"/>
          <a:ext cx="981075" cy="466725"/>
        </p:xfrm>
        <a:graphic>
          <a:graphicData uri="http://schemas.openxmlformats.org/presentationml/2006/ole">
            <mc:AlternateContent xmlns:mc="http://schemas.openxmlformats.org/markup-compatibility/2006">
              <mc:Choice xmlns:v="urn:schemas-microsoft-com:vml" Requires="v">
                <p:oleObj spid="_x0000_s64518"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805264"/>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1706992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609600" y="457200"/>
            <a:ext cx="8229600" cy="1371600"/>
          </a:xfrm>
        </p:spPr>
        <p:txBody>
          <a:bodyPr/>
          <a:lstStyle/>
          <a:p>
            <a:r>
              <a:rPr lang="en-CA" altLang="zh-TW" sz="4000" dirty="0" smtClean="0"/>
              <a:t>BUSINESS SEGMENTS</a:t>
            </a:r>
            <a:endParaRPr lang="en-US" altLang="zh-TW" sz="4000" dirty="0"/>
          </a:p>
        </p:txBody>
      </p:sp>
      <p:sp>
        <p:nvSpPr>
          <p:cNvPr id="312323" name="Rectangle 3"/>
          <p:cNvSpPr>
            <a:spLocks noGrp="1" noChangeArrowheads="1"/>
          </p:cNvSpPr>
          <p:nvPr>
            <p:ph type="body" sz="half" idx="1"/>
          </p:nvPr>
        </p:nvSpPr>
        <p:spPr>
          <a:xfrm>
            <a:off x="685800" y="1905000"/>
            <a:ext cx="7029797" cy="3886200"/>
          </a:xfrm>
        </p:spPr>
        <p:txBody>
          <a:bodyPr/>
          <a:lstStyle/>
          <a:p>
            <a:pPr marL="0" indent="0">
              <a:lnSpc>
                <a:spcPct val="80000"/>
              </a:lnSpc>
              <a:buNone/>
            </a:pPr>
            <a:r>
              <a:rPr lang="en-CA" sz="2200" dirty="0" smtClean="0"/>
              <a:t>Four</a:t>
            </a:r>
            <a:r>
              <a:rPr lang="en-CA" sz="2200" b="1" dirty="0" smtClean="0"/>
              <a:t> </a:t>
            </a:r>
            <a:r>
              <a:rPr lang="en-CA" sz="2200" dirty="0" smtClean="0"/>
              <a:t>major business divisions:</a:t>
            </a:r>
            <a:endParaRPr lang="en-CA" sz="2200" dirty="0"/>
          </a:p>
          <a:p>
            <a:pPr marL="0" indent="0">
              <a:lnSpc>
                <a:spcPct val="80000"/>
              </a:lnSpc>
              <a:buNone/>
            </a:pPr>
            <a:endParaRPr lang="en-CA" altLang="zh-TW" sz="2200" dirty="0">
              <a:ea typeface="ＭＳ Ｐゴシック" charset="0"/>
              <a:cs typeface="Times New Roman" charset="0"/>
            </a:endParaRPr>
          </a:p>
          <a:p>
            <a:pPr>
              <a:lnSpc>
                <a:spcPct val="80000"/>
              </a:lnSpc>
            </a:pPr>
            <a:r>
              <a:rPr lang="en-US" altLang="zh-TW" sz="2200" dirty="0" smtClean="0">
                <a:ea typeface="ＭＳ Ｐゴシック" charset="0"/>
                <a:cs typeface="Times New Roman" charset="0"/>
              </a:rPr>
              <a:t>Oil </a:t>
            </a:r>
            <a:r>
              <a:rPr lang="en-US" altLang="zh-TW" sz="2200" dirty="0">
                <a:ea typeface="ＭＳ Ｐゴシック" charset="0"/>
                <a:cs typeface="Times New Roman" charset="0"/>
              </a:rPr>
              <a:t>Sands     </a:t>
            </a:r>
          </a:p>
          <a:p>
            <a:pPr>
              <a:lnSpc>
                <a:spcPct val="80000"/>
              </a:lnSpc>
            </a:pPr>
            <a:r>
              <a:rPr lang="en-US" altLang="zh-TW" sz="2200" dirty="0" smtClean="0">
                <a:ea typeface="ＭＳ Ｐゴシック" charset="0"/>
                <a:cs typeface="Times New Roman" charset="0"/>
              </a:rPr>
              <a:t>Natural </a:t>
            </a:r>
            <a:r>
              <a:rPr lang="en-US" altLang="zh-TW" sz="2200" dirty="0">
                <a:ea typeface="ＭＳ Ｐゴシック" charset="0"/>
                <a:cs typeface="Times New Roman" charset="0"/>
              </a:rPr>
              <a:t>Gas and </a:t>
            </a:r>
            <a:r>
              <a:rPr lang="en-US" altLang="zh-TW" sz="2200" dirty="0" smtClean="0">
                <a:ea typeface="ＭＳ Ｐゴシック" charset="0"/>
                <a:cs typeface="Times New Roman" charset="0"/>
              </a:rPr>
              <a:t>Renewable </a:t>
            </a:r>
            <a:r>
              <a:rPr lang="en-US" altLang="zh-TW" sz="2200" dirty="0">
                <a:ea typeface="ＭＳ Ｐゴシック" charset="0"/>
                <a:cs typeface="Times New Roman" charset="0"/>
              </a:rPr>
              <a:t>Energy </a:t>
            </a:r>
            <a:r>
              <a:rPr lang="en-US" altLang="zh-TW" sz="2200" dirty="0" smtClean="0">
                <a:ea typeface="ＭＳ Ｐゴシック" charset="0"/>
                <a:cs typeface="Times New Roman" charset="0"/>
              </a:rPr>
              <a:t>–Western Canada</a:t>
            </a:r>
            <a:endParaRPr lang="en-US" altLang="zh-TW" sz="2200" dirty="0">
              <a:ea typeface="ＭＳ Ｐゴシック" charset="0"/>
              <a:cs typeface="Times New Roman" charset="0"/>
            </a:endParaRPr>
          </a:p>
          <a:p>
            <a:pPr>
              <a:lnSpc>
                <a:spcPct val="80000"/>
              </a:lnSpc>
            </a:pPr>
            <a:r>
              <a:rPr lang="en-US" altLang="zh-TW" sz="2200" dirty="0" smtClean="0">
                <a:ea typeface="ＭＳ Ｐゴシック" charset="0"/>
                <a:cs typeface="Times New Roman" charset="0"/>
              </a:rPr>
              <a:t>Energy </a:t>
            </a:r>
            <a:r>
              <a:rPr lang="en-US" altLang="zh-TW" sz="2200" dirty="0">
                <a:ea typeface="ＭＳ Ｐゴシック" charset="0"/>
                <a:cs typeface="Times New Roman" charset="0"/>
              </a:rPr>
              <a:t>Marketing and Refining – </a:t>
            </a:r>
            <a:r>
              <a:rPr lang="en-US" altLang="zh-TW" sz="2200" dirty="0" smtClean="0">
                <a:ea typeface="ＭＳ Ｐゴシック" charset="0"/>
                <a:cs typeface="Times New Roman" charset="0"/>
              </a:rPr>
              <a:t>Ontario</a:t>
            </a:r>
            <a:endParaRPr lang="en-US" altLang="zh-TW" sz="2200" dirty="0">
              <a:ea typeface="ＭＳ Ｐゴシック" charset="0"/>
              <a:cs typeface="Times New Roman" charset="0"/>
            </a:endParaRPr>
          </a:p>
          <a:p>
            <a:pPr>
              <a:lnSpc>
                <a:spcPct val="80000"/>
              </a:lnSpc>
            </a:pPr>
            <a:r>
              <a:rPr lang="en-US" altLang="zh-TW" sz="2200" dirty="0" smtClean="0">
                <a:ea typeface="ＭＳ Ｐゴシック" charset="0"/>
                <a:cs typeface="Times New Roman" charset="0"/>
              </a:rPr>
              <a:t>Refining </a:t>
            </a:r>
            <a:r>
              <a:rPr lang="en-US" altLang="zh-TW" sz="2200" dirty="0">
                <a:ea typeface="ＭＳ Ｐゴシック" charset="0"/>
                <a:cs typeface="Times New Roman" charset="0"/>
              </a:rPr>
              <a:t>and Marketing – Colorado</a:t>
            </a:r>
          </a:p>
          <a:p>
            <a:pPr>
              <a:lnSpc>
                <a:spcPct val="80000"/>
              </a:lnSpc>
            </a:pPr>
            <a:endParaRPr lang="en-US" altLang="zh-TW" sz="1800" dirty="0"/>
          </a:p>
        </p:txBody>
      </p:sp>
      <p:graphicFrame>
        <p:nvGraphicFramePr>
          <p:cNvPr id="312324" name="Object 4"/>
          <p:cNvGraphicFramePr>
            <a:graphicFrameLocks noGrp="1" noChangeAspect="1"/>
          </p:cNvGraphicFramePr>
          <p:nvPr>
            <p:ph sz="quarter" idx="2"/>
            <p:extLst>
              <p:ext uri="{D42A27DB-BD31-4B8C-83A1-F6EECF244321}">
                <p14:modId xmlns:p14="http://schemas.microsoft.com/office/powerpoint/2010/main" val="3023340624"/>
              </p:ext>
            </p:extLst>
          </p:nvPr>
        </p:nvGraphicFramePr>
        <p:xfrm>
          <a:off x="5105400" y="4267200"/>
          <a:ext cx="3306763" cy="2117725"/>
        </p:xfrm>
        <a:graphic>
          <a:graphicData uri="http://schemas.openxmlformats.org/presentationml/2006/ole">
            <mc:AlternateContent xmlns:mc="http://schemas.openxmlformats.org/markup-compatibility/2006">
              <mc:Choice xmlns:v="urn:schemas-microsoft-com:vml" Requires="v">
                <p:oleObj spid="_x0000_s65546" name="PBrush" r:id="rId3" imgW="5695238" imgH="4114286" progId="PBrush">
                  <p:embed/>
                </p:oleObj>
              </mc:Choice>
              <mc:Fallback>
                <p:oleObj name="PBrush" r:id="rId3" imgW="5695238" imgH="4114286" progId="PBrush">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267200"/>
                        <a:ext cx="3306763" cy="21177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7" dir="2700000" algn="ctr" rotWithShape="0">
                                <a:srgbClr val="000000">
                                  <a:alpha val="74997"/>
                                </a:srgbClr>
                              </a:outerShdw>
                            </a:effectLst>
                          </a14:hiddenEffects>
                        </a:ext>
                      </a:extLst>
                    </p:spPr>
                  </p:pic>
                </p:oleObj>
              </mc:Fallback>
            </mc:AlternateContent>
          </a:graphicData>
        </a:graphic>
      </p:graphicFrame>
      <p:graphicFrame>
        <p:nvGraphicFramePr>
          <p:cNvPr id="312325" name="Object 5"/>
          <p:cNvGraphicFramePr>
            <a:graphicFrameLocks noGrp="1" noChangeAspect="1"/>
          </p:cNvGraphicFramePr>
          <p:nvPr>
            <p:ph sz="quarter" idx="3"/>
          </p:nvPr>
        </p:nvGraphicFramePr>
        <p:xfrm>
          <a:off x="468313" y="6165850"/>
          <a:ext cx="981075" cy="466725"/>
        </p:xfrm>
        <a:graphic>
          <a:graphicData uri="http://schemas.openxmlformats.org/presentationml/2006/ole">
            <mc:AlternateContent xmlns:mc="http://schemas.openxmlformats.org/markup-compatibility/2006">
              <mc:Choice xmlns:v="urn:schemas-microsoft-com:vml" Requires="v">
                <p:oleObj spid="_x0000_s65547" name="PBrush" r:id="rId5" imgW="980952" imgH="466543" progId="PBrush">
                  <p:embed/>
                </p:oleObj>
              </mc:Choice>
              <mc:Fallback>
                <p:oleObj name="PBrush" r:id="rId5" imgW="980952" imgH="466543" progId="PBrush">
                  <p:embed/>
                  <p:pic>
                    <p:nvPicPr>
                      <p:cNvPr id="0" name="Picture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21741908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883224" y="304800"/>
            <a:ext cx="8229600" cy="1371600"/>
          </a:xfrm>
        </p:spPr>
        <p:txBody>
          <a:bodyPr/>
          <a:lstStyle/>
          <a:p>
            <a:r>
              <a:rPr lang="en-CA" dirty="0"/>
              <a:t>Oil Sands</a:t>
            </a:r>
          </a:p>
        </p:txBody>
      </p:sp>
      <p:sp>
        <p:nvSpPr>
          <p:cNvPr id="315395" name="Rectangle 3"/>
          <p:cNvSpPr>
            <a:spLocks noGrp="1" noChangeArrowheads="1"/>
          </p:cNvSpPr>
          <p:nvPr>
            <p:ph type="body" sz="half" idx="1"/>
          </p:nvPr>
        </p:nvSpPr>
        <p:spPr>
          <a:xfrm>
            <a:off x="533400" y="1905000"/>
            <a:ext cx="8229600" cy="3886200"/>
          </a:xfrm>
        </p:spPr>
        <p:txBody>
          <a:bodyPr>
            <a:noAutofit/>
          </a:bodyPr>
          <a:lstStyle/>
          <a:p>
            <a:pPr marL="457200" indent="-457200">
              <a:lnSpc>
                <a:spcPct val="90000"/>
              </a:lnSpc>
            </a:pPr>
            <a:r>
              <a:rPr lang="en-CA" sz="2000" dirty="0">
                <a:cs typeface="Times New Roman" charset="0"/>
              </a:rPr>
              <a:t>Located near Fort McMurray, Alberta </a:t>
            </a:r>
          </a:p>
          <a:p>
            <a:pPr marL="1257300" lvl="2" indent="-342900">
              <a:lnSpc>
                <a:spcPct val="90000"/>
              </a:lnSpc>
            </a:pPr>
            <a:r>
              <a:rPr lang="en-CA" sz="2000" dirty="0" smtClean="0">
                <a:ea typeface="ＭＳ Ｐゴシック" charset="0"/>
                <a:cs typeface="Times New Roman" charset="0"/>
              </a:rPr>
              <a:t>Extracts and upgrades oil sands into crude oil products and diesel fuel</a:t>
            </a:r>
            <a:endParaRPr lang="en-CA" sz="2000" dirty="0">
              <a:cs typeface="Times New Roman" charset="0"/>
            </a:endParaRPr>
          </a:p>
          <a:p>
            <a:pPr marL="457200" indent="-457200">
              <a:lnSpc>
                <a:spcPct val="90000"/>
              </a:lnSpc>
            </a:pPr>
            <a:r>
              <a:rPr lang="en-CA" sz="2000" dirty="0" smtClean="0">
                <a:cs typeface="Times New Roman" charset="0"/>
              </a:rPr>
              <a:t>Joint venture with the </a:t>
            </a:r>
            <a:r>
              <a:rPr lang="en-CA" sz="2000" dirty="0" err="1" smtClean="0">
                <a:cs typeface="Times New Roman" charset="0"/>
              </a:rPr>
              <a:t>Syncrude</a:t>
            </a:r>
            <a:r>
              <a:rPr lang="en-CA" sz="2000" dirty="0" smtClean="0">
                <a:cs typeface="Times New Roman" charset="0"/>
              </a:rPr>
              <a:t> oil sands and the Fort Hills project</a:t>
            </a:r>
          </a:p>
          <a:p>
            <a:pPr marL="457200" indent="-457200">
              <a:lnSpc>
                <a:spcPct val="90000"/>
              </a:lnSpc>
            </a:pPr>
            <a:r>
              <a:rPr lang="en-CA" sz="2000" dirty="0" smtClean="0">
                <a:cs typeface="Times New Roman" charset="0"/>
              </a:rPr>
              <a:t>Strategic partnership with Total on December 17, 2010</a:t>
            </a:r>
          </a:p>
          <a:p>
            <a:pPr marL="457200" indent="-457200">
              <a:lnSpc>
                <a:spcPct val="90000"/>
              </a:lnSpc>
            </a:pPr>
            <a:r>
              <a:rPr lang="en-CA" sz="2000" dirty="0" smtClean="0">
                <a:cs typeface="Times New Roman" charset="0"/>
              </a:rPr>
              <a:t>The </a:t>
            </a:r>
            <a:r>
              <a:rPr lang="en-CA" sz="2000" dirty="0">
                <a:cs typeface="Times New Roman" charset="0"/>
              </a:rPr>
              <a:t>foundation of Suncor’s growth strategy and represents the most significant portion of the company’s </a:t>
            </a:r>
            <a:r>
              <a:rPr lang="en-CA" sz="2000" dirty="0" smtClean="0">
                <a:cs typeface="Times New Roman" charset="0"/>
              </a:rPr>
              <a:t>assets</a:t>
            </a:r>
            <a:endParaRPr lang="en-CA" sz="2000" dirty="0">
              <a:cs typeface="Times New Roman" charset="0"/>
            </a:endParaRPr>
          </a:p>
          <a:p>
            <a:pPr marL="457200" indent="-457200">
              <a:lnSpc>
                <a:spcPct val="90000"/>
              </a:lnSpc>
            </a:pPr>
            <a:r>
              <a:rPr lang="en-US" altLang="zh-TW" sz="2000" dirty="0" smtClean="0"/>
              <a:t>With the goal of producing one million barrels of oil equivalent per day by 2020</a:t>
            </a:r>
          </a:p>
          <a:p>
            <a:pPr marL="457200" indent="-457200">
              <a:lnSpc>
                <a:spcPct val="90000"/>
              </a:lnSpc>
            </a:pPr>
            <a:r>
              <a:rPr lang="en-US" altLang="zh-TW" sz="2000" dirty="0" smtClean="0"/>
              <a:t>Products sold to industrial, commercial and retail customers</a:t>
            </a:r>
          </a:p>
          <a:p>
            <a:pPr marL="457200" indent="-457200">
              <a:lnSpc>
                <a:spcPct val="90000"/>
              </a:lnSpc>
            </a:pPr>
            <a:r>
              <a:rPr lang="en-US" altLang="zh-TW" sz="2000" dirty="0" smtClean="0"/>
              <a:t>On shore and off shore developments, both within Canada and around the world</a:t>
            </a:r>
            <a:endParaRPr lang="en-CA" altLang="zh-TW" sz="2000" dirty="0" smtClean="0"/>
          </a:p>
        </p:txBody>
      </p:sp>
      <p:graphicFrame>
        <p:nvGraphicFramePr>
          <p:cNvPr id="6" name="Content Placeholder 5"/>
          <p:cNvGraphicFramePr>
            <a:graphicFrameLocks noGrp="1" noChangeAspect="1"/>
          </p:cNvGraphicFramePr>
          <p:nvPr>
            <p:ph sz="quarter" idx="4294967295"/>
          </p:nvPr>
        </p:nvGraphicFramePr>
        <p:xfrm>
          <a:off x="468313" y="6165850"/>
          <a:ext cx="981075" cy="466725"/>
        </p:xfrm>
        <a:graphic>
          <a:graphicData uri="http://schemas.openxmlformats.org/presentationml/2006/ole">
            <mc:AlternateContent xmlns:mc="http://schemas.openxmlformats.org/markup-compatibility/2006">
              <mc:Choice xmlns:v="urn:schemas-microsoft-com:vml" Requires="v">
                <p:oleObj spid="_x0000_s66566" name="PBrush" r:id="rId4" imgW="980952" imgH="466543" progId="PBrush">
                  <p:embed/>
                </p:oleObj>
              </mc:Choice>
              <mc:Fallback>
                <p:oleObj name="PBrush" r:id="rId4" imgW="980952" imgH="466543" progId="PBrush">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50103769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677" y="381000"/>
            <a:ext cx="8686800" cy="838200"/>
          </a:xfrm>
        </p:spPr>
        <p:txBody>
          <a:bodyPr/>
          <a:lstStyle/>
          <a:p>
            <a:r>
              <a:rPr lang="en-US" dirty="0"/>
              <a:t>Oil Sands – Strategic </a:t>
            </a:r>
            <a:r>
              <a:rPr lang="en-US" dirty="0" smtClean="0"/>
              <a:t>Partnership</a:t>
            </a:r>
            <a:endParaRPr lang="en-US" dirty="0"/>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676400" y="1295400"/>
            <a:ext cx="5678764" cy="3834673"/>
          </a:xfrm>
        </p:spPr>
      </p:pic>
      <p:pic>
        <p:nvPicPr>
          <p:cNvPr id="5" name="图片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0" y="4572000"/>
            <a:ext cx="7542263" cy="1894764"/>
          </a:xfrm>
          <a:prstGeom prst="rect">
            <a:avLst/>
          </a:prstGeom>
        </p:spPr>
      </p:pic>
      <p:sp>
        <p:nvSpPr>
          <p:cNvPr id="6" name="Rectangle 4"/>
          <p:cNvSpPr>
            <a:spLocks noChangeArrowheads="1"/>
          </p:cNvSpPr>
          <p:nvPr/>
        </p:nvSpPr>
        <p:spPr bwMode="auto">
          <a:xfrm>
            <a:off x="7239000" y="4648200"/>
            <a:ext cx="1042838" cy="1941812"/>
          </a:xfrm>
          <a:prstGeom prst="rect">
            <a:avLst/>
          </a:prstGeom>
          <a:noFill/>
          <a:ln w="349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graphicFrame>
        <p:nvGraphicFramePr>
          <p:cNvPr id="7" name="Object 5"/>
          <p:cNvGraphicFramePr>
            <a:graphicFrameLocks noChangeAspect="1"/>
          </p:cNvGraphicFramePr>
          <p:nvPr>
            <p:extLst>
              <p:ext uri="{D42A27DB-BD31-4B8C-83A1-F6EECF244321}">
                <p14:modId xmlns:p14="http://schemas.microsoft.com/office/powerpoint/2010/main" val="276713332"/>
              </p:ext>
            </p:extLst>
          </p:nvPr>
        </p:nvGraphicFramePr>
        <p:xfrm>
          <a:off x="-22225" y="6165850"/>
          <a:ext cx="981075" cy="466725"/>
        </p:xfrm>
        <a:graphic>
          <a:graphicData uri="http://schemas.openxmlformats.org/presentationml/2006/ole">
            <mc:AlternateContent xmlns:mc="http://schemas.openxmlformats.org/markup-compatibility/2006">
              <mc:Choice xmlns:v="urn:schemas-microsoft-com:vml" Requires="v">
                <p:oleObj spid="_x0000_s67590"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29495946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315"/>
            <a:ext cx="8229600" cy="811560"/>
          </a:xfrm>
        </p:spPr>
        <p:txBody>
          <a:bodyPr/>
          <a:lstStyle/>
          <a:p>
            <a:r>
              <a:rPr lang="en-US" dirty="0" smtClean="0"/>
              <a:t>Oil Sands</a:t>
            </a:r>
            <a:endParaRPr lang="en-US" dirty="0"/>
          </a:p>
        </p:txBody>
      </p:sp>
      <p:pic>
        <p:nvPicPr>
          <p:cNvPr id="6" name="Picture 5" descr="pic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 y="1447800"/>
            <a:ext cx="8056711" cy="1973072"/>
          </a:xfrm>
          <a:prstGeom prst="rect">
            <a:avLst/>
          </a:prstGeom>
        </p:spPr>
      </p:pic>
      <p:pic>
        <p:nvPicPr>
          <p:cNvPr id="7" name="Picture 6" descr="pic5.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 y="3581400"/>
            <a:ext cx="8153400" cy="2186802"/>
          </a:xfrm>
          <a:prstGeom prst="rect">
            <a:avLst/>
          </a:prstGeom>
        </p:spPr>
      </p:pic>
      <p:graphicFrame>
        <p:nvGraphicFramePr>
          <p:cNvPr id="5" name="Object 5"/>
          <p:cNvGraphicFramePr>
            <a:graphicFrameLocks noGrp="1" noChangeAspect="1"/>
          </p:cNvGraphicFramePr>
          <p:nvPr>
            <p:ph sz="quarter" idx="4294967295"/>
            <p:extLst>
              <p:ext uri="{D42A27DB-BD31-4B8C-83A1-F6EECF244321}">
                <p14:modId xmlns:p14="http://schemas.microsoft.com/office/powerpoint/2010/main" val="2771302264"/>
              </p:ext>
            </p:extLst>
          </p:nvPr>
        </p:nvGraphicFramePr>
        <p:xfrm>
          <a:off x="0" y="6165850"/>
          <a:ext cx="981075" cy="466725"/>
        </p:xfrm>
        <a:graphic>
          <a:graphicData uri="http://schemas.openxmlformats.org/presentationml/2006/ole">
            <mc:AlternateContent xmlns:mc="http://schemas.openxmlformats.org/markup-compatibility/2006">
              <mc:Choice xmlns:v="urn:schemas-microsoft-com:vml" Requires="v">
                <p:oleObj spid="_x0000_s68614" name="PBrush" r:id="rId5" imgW="980952" imgH="466543" progId="PBrush">
                  <p:embed/>
                </p:oleObj>
              </mc:Choice>
              <mc:Fallback>
                <p:oleObj name="PBrush" r:id="rId5" imgW="980952" imgH="466543" progId="PBrush">
                  <p:embed/>
                  <p:pic>
                    <p:nvPicPr>
                      <p:cNvPr id="0" name="Picture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3" name="Rectangle 2"/>
          <p:cNvSpPr/>
          <p:nvPr/>
        </p:nvSpPr>
        <p:spPr>
          <a:xfrm flipV="1">
            <a:off x="6132203" y="3200399"/>
            <a:ext cx="2478397" cy="228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132203" y="2438400"/>
            <a:ext cx="2402197" cy="2541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228184" y="5517232"/>
            <a:ext cx="2448272"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94717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3817"/>
            <a:ext cx="8019728" cy="1371600"/>
          </a:xfrm>
        </p:spPr>
        <p:txBody>
          <a:bodyPr/>
          <a:lstStyle/>
          <a:p>
            <a:r>
              <a:rPr lang="en-US" dirty="0" smtClean="0"/>
              <a:t>Oil Sands</a:t>
            </a:r>
            <a:endParaRPr lang="en-US" dirty="0"/>
          </a:p>
        </p:txBody>
      </p:sp>
      <p:pic>
        <p:nvPicPr>
          <p:cNvPr id="6" name="Picture 5" descr="pic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2057400"/>
            <a:ext cx="4394200" cy="3340100"/>
          </a:xfrm>
          <a:prstGeom prst="rect">
            <a:avLst/>
          </a:prstGeom>
        </p:spPr>
      </p:pic>
      <p:graphicFrame>
        <p:nvGraphicFramePr>
          <p:cNvPr id="4" name="Object 5"/>
          <p:cNvGraphicFramePr>
            <a:graphicFrameLocks noGrp="1" noChangeAspect="1"/>
          </p:cNvGraphicFramePr>
          <p:nvPr>
            <p:ph sz="quarter" idx="4294967295"/>
          </p:nvPr>
        </p:nvGraphicFramePr>
        <p:xfrm>
          <a:off x="468313" y="6165850"/>
          <a:ext cx="981075" cy="466725"/>
        </p:xfrm>
        <a:graphic>
          <a:graphicData uri="http://schemas.openxmlformats.org/presentationml/2006/ole">
            <mc:AlternateContent xmlns:mc="http://schemas.openxmlformats.org/markup-compatibility/2006">
              <mc:Choice xmlns:v="urn:schemas-microsoft-com:vml" Requires="v">
                <p:oleObj spid="_x0000_s69638" name="PBrush" r:id="rId4" imgW="980952" imgH="466543" progId="PBrush">
                  <p:embed/>
                </p:oleObj>
              </mc:Choice>
              <mc:Fallback>
                <p:oleObj name="PBrush" r:id="rId4" imgW="980952" imgH="466543" progId="PBrush">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3" name="TextBox 2"/>
          <p:cNvSpPr txBox="1"/>
          <p:nvPr/>
        </p:nvSpPr>
        <p:spPr>
          <a:xfrm>
            <a:off x="5413716" y="2590289"/>
            <a:ext cx="3139412" cy="1477328"/>
          </a:xfrm>
          <a:prstGeom prst="rect">
            <a:avLst/>
          </a:prstGeom>
          <a:noFill/>
        </p:spPr>
        <p:txBody>
          <a:bodyPr wrap="square" rtlCol="0">
            <a:spAutoFit/>
          </a:bodyPr>
          <a:lstStyle/>
          <a:p>
            <a:pPr marL="285750" indent="-285750">
              <a:buFont typeface="Arial"/>
              <a:buChar char="•"/>
            </a:pPr>
            <a:r>
              <a:rPr lang="en-US" dirty="0" smtClean="0"/>
              <a:t>Total production increased by 4% in 2010 due to the merger</a:t>
            </a:r>
          </a:p>
          <a:p>
            <a:pPr marL="285750" indent="-285750">
              <a:buFont typeface="Arial"/>
              <a:buChar char="•"/>
            </a:pPr>
            <a:r>
              <a:rPr lang="en-US" dirty="0" smtClean="0"/>
              <a:t>Higher realized prices</a:t>
            </a:r>
          </a:p>
          <a:p>
            <a:pPr marL="285750" indent="-285750">
              <a:buFont typeface="Arial"/>
              <a:buChar char="•"/>
            </a:pPr>
            <a:endParaRPr lang="en-US" dirty="0"/>
          </a:p>
        </p:txBody>
      </p:sp>
    </p:spTree>
    <p:extLst>
      <p:ext uri="{BB962C8B-B14F-4D97-AF65-F5344CB8AC3E}">
        <p14:creationId xmlns:p14="http://schemas.microsoft.com/office/powerpoint/2010/main" val="252874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18" y="332656"/>
            <a:ext cx="8229600" cy="1143000"/>
          </a:xfrm>
        </p:spPr>
        <p:txBody>
          <a:bodyPr/>
          <a:lstStyle/>
          <a:p>
            <a:r>
              <a:rPr lang="en-US" altLang="zh-CN" dirty="0" smtClean="0"/>
              <a:t>Oil sand</a:t>
            </a:r>
            <a:endParaRPr lang="zh-CN" alt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746" y="1934070"/>
            <a:ext cx="4643344" cy="451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8" y="1268760"/>
            <a:ext cx="7847700" cy="646331"/>
          </a:xfrm>
          <a:prstGeom prst="rect">
            <a:avLst/>
          </a:prstGeom>
          <a:noFill/>
        </p:spPr>
        <p:txBody>
          <a:bodyPr wrap="square" rtlCol="0">
            <a:spAutoFit/>
          </a:bodyPr>
          <a:lstStyle/>
          <a:p>
            <a:r>
              <a:rPr lang="en-CA" altLang="zh-CN" dirty="0" smtClean="0"/>
              <a:t>-Oil sand is a naturally occurring mixture of sand, clay or other minerals, water and bitumen</a:t>
            </a:r>
            <a:endParaRPr lang="zh-CN" altLang="en-US" dirty="0"/>
          </a:p>
        </p:txBody>
      </p:sp>
    </p:spTree>
    <p:extLst>
      <p:ext uri="{BB962C8B-B14F-4D97-AF65-F5344CB8AC3E}">
        <p14:creationId xmlns:p14="http://schemas.microsoft.com/office/powerpoint/2010/main" val="226159919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371600"/>
          </a:xfrm>
        </p:spPr>
        <p:txBody>
          <a:bodyPr/>
          <a:lstStyle/>
          <a:p>
            <a:r>
              <a:rPr lang="en-US" dirty="0" smtClean="0"/>
              <a:t>Oil Sands</a:t>
            </a:r>
            <a:endParaRPr lang="en-US" dirty="0"/>
          </a:p>
        </p:txBody>
      </p:sp>
      <p:pic>
        <p:nvPicPr>
          <p:cNvPr id="5" name="Picture 4" descr="Untitl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981200"/>
            <a:ext cx="8264771" cy="1828800"/>
          </a:xfrm>
          <a:prstGeom prst="rect">
            <a:avLst/>
          </a:prstGeom>
        </p:spPr>
      </p:pic>
      <p:pic>
        <p:nvPicPr>
          <p:cNvPr id="6" name="Picture 5" descr="Untitl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886200"/>
            <a:ext cx="4321728" cy="2476906"/>
          </a:xfrm>
          <a:prstGeom prst="rect">
            <a:avLst/>
          </a:prstGeom>
        </p:spPr>
      </p:pic>
      <p:sp>
        <p:nvSpPr>
          <p:cNvPr id="7" name="TextBox 6"/>
          <p:cNvSpPr txBox="1"/>
          <p:nvPr/>
        </p:nvSpPr>
        <p:spPr>
          <a:xfrm>
            <a:off x="4953000" y="4038600"/>
            <a:ext cx="3797119" cy="2308324"/>
          </a:xfrm>
          <a:prstGeom prst="rect">
            <a:avLst/>
          </a:prstGeom>
          <a:noFill/>
        </p:spPr>
        <p:txBody>
          <a:bodyPr wrap="square" rtlCol="0">
            <a:spAutoFit/>
          </a:bodyPr>
          <a:lstStyle/>
          <a:p>
            <a:pPr marL="285750" indent="-285750">
              <a:buFont typeface="Arial"/>
              <a:buChar char="•"/>
            </a:pPr>
            <a:r>
              <a:rPr lang="en-US" dirty="0" smtClean="0"/>
              <a:t>Decreased production volumes due to a planned maintenance at Upgrader 2</a:t>
            </a:r>
          </a:p>
          <a:p>
            <a:pPr marL="285750" indent="-285750">
              <a:buFont typeface="Arial"/>
              <a:buChar char="•"/>
            </a:pPr>
            <a:r>
              <a:rPr lang="en-US" dirty="0" smtClean="0"/>
              <a:t>Sweet/sour sales impacted by unplanned maintenance on the </a:t>
            </a:r>
            <a:r>
              <a:rPr lang="en-US" dirty="0"/>
              <a:t>U</a:t>
            </a:r>
            <a:r>
              <a:rPr lang="en-US" dirty="0" smtClean="0"/>
              <a:t>pgrader 1</a:t>
            </a:r>
          </a:p>
          <a:p>
            <a:pPr marL="285750" indent="-285750">
              <a:buFont typeface="Arial"/>
              <a:buChar char="•"/>
            </a:pPr>
            <a:r>
              <a:rPr lang="en-US" dirty="0" smtClean="0"/>
              <a:t>Price realizations continued to be strong</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4054997274"/>
              </p:ext>
            </p:extLst>
          </p:nvPr>
        </p:nvGraphicFramePr>
        <p:xfrm>
          <a:off x="88301" y="6269557"/>
          <a:ext cx="981075" cy="466725"/>
        </p:xfrm>
        <a:graphic>
          <a:graphicData uri="http://schemas.openxmlformats.org/presentationml/2006/ole">
            <mc:AlternateContent xmlns:mc="http://schemas.openxmlformats.org/markup-compatibility/2006">
              <mc:Choice xmlns:v="urn:schemas-microsoft-com:vml" Requires="v">
                <p:oleObj spid="_x0000_s70662"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01" y="6269557"/>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10" name="Rectangle 9"/>
          <p:cNvSpPr/>
          <p:nvPr/>
        </p:nvSpPr>
        <p:spPr>
          <a:xfrm>
            <a:off x="4872944" y="3559328"/>
            <a:ext cx="4080555" cy="25067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14072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CA" sz="4000" dirty="0"/>
              <a:t>Natural Gas</a:t>
            </a:r>
            <a:endParaRPr lang="en-US" altLang="zh-TW" sz="4000" dirty="0"/>
          </a:p>
        </p:txBody>
      </p:sp>
      <p:sp>
        <p:nvSpPr>
          <p:cNvPr id="317443" name="Rectangle 3"/>
          <p:cNvSpPr>
            <a:spLocks noGrp="1" noChangeArrowheads="1"/>
          </p:cNvSpPr>
          <p:nvPr>
            <p:ph type="body" sz="half" idx="1"/>
          </p:nvPr>
        </p:nvSpPr>
        <p:spPr>
          <a:xfrm>
            <a:off x="827584" y="2060848"/>
            <a:ext cx="8162925" cy="3886200"/>
          </a:xfrm>
        </p:spPr>
        <p:txBody>
          <a:bodyPr/>
          <a:lstStyle/>
          <a:p>
            <a:r>
              <a:rPr lang="en-CA" sz="2000" dirty="0"/>
              <a:t>Primarily produces conventional natural gas in Western Canada </a:t>
            </a:r>
          </a:p>
          <a:p>
            <a:endParaRPr lang="en-CA" sz="2000" dirty="0"/>
          </a:p>
          <a:p>
            <a:r>
              <a:rPr lang="en-CA" sz="2000" dirty="0"/>
              <a:t>Serves as a price hedge that provides the company with a degree of protection from volatile market prices of natural gas purchased for internal consumption.</a:t>
            </a:r>
          </a:p>
          <a:p>
            <a:endParaRPr lang="en-CA" sz="2000" dirty="0"/>
          </a:p>
          <a:p>
            <a:r>
              <a:rPr lang="en-CA" sz="2000" dirty="0"/>
              <a:t>To ensure natural gas production keeps pace with company-wide natural gas purchases, NG is targeting production increases of 3% to 5% per year.</a:t>
            </a:r>
            <a:endParaRPr lang="en-US" altLang="zh-TW" sz="2000" dirty="0"/>
          </a:p>
        </p:txBody>
      </p:sp>
      <p:graphicFrame>
        <p:nvGraphicFramePr>
          <p:cNvPr id="317444" name="Object 4"/>
          <p:cNvGraphicFramePr>
            <a:graphicFrameLocks noGrp="1" noChangeAspect="1"/>
          </p:cNvGraphicFramePr>
          <p:nvPr>
            <p:ph sz="half" idx="2"/>
            <p:extLst>
              <p:ext uri="{D42A27DB-BD31-4B8C-83A1-F6EECF244321}">
                <p14:modId xmlns:p14="http://schemas.microsoft.com/office/powerpoint/2010/main" val="564561046"/>
              </p:ext>
            </p:extLst>
          </p:nvPr>
        </p:nvGraphicFramePr>
        <p:xfrm>
          <a:off x="652463" y="6165850"/>
          <a:ext cx="466725" cy="466725"/>
        </p:xfrm>
        <a:graphic>
          <a:graphicData uri="http://schemas.openxmlformats.org/presentationml/2006/ole">
            <mc:AlternateContent xmlns:mc="http://schemas.openxmlformats.org/markup-compatibility/2006">
              <mc:Choice xmlns:v="urn:schemas-microsoft-com:vml" Requires="v">
                <p:oleObj spid="_x0000_s71690" name="PBrush" r:id="rId3" imgW="9000" imgH="9000" progId="PBrush">
                  <p:embed/>
                </p:oleObj>
              </mc:Choice>
              <mc:Fallback>
                <p:oleObj name="PBrush" r:id="rId3" imgW="9000" imgH="9000" progId="PBrush">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3" y="6165850"/>
                        <a:ext cx="4667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31744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72200" y="5181600"/>
            <a:ext cx="2451100"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6" name="Object 5"/>
          <p:cNvGraphicFramePr>
            <a:graphicFrameLocks noChangeAspect="1"/>
          </p:cNvGraphicFramePr>
          <p:nvPr/>
        </p:nvGraphicFramePr>
        <p:xfrm>
          <a:off x="468313" y="6165850"/>
          <a:ext cx="981075" cy="466725"/>
        </p:xfrm>
        <a:graphic>
          <a:graphicData uri="http://schemas.openxmlformats.org/presentationml/2006/ole">
            <mc:AlternateContent xmlns:mc="http://schemas.openxmlformats.org/markup-compatibility/2006">
              <mc:Choice xmlns:v="urn:schemas-microsoft-com:vml" Requires="v">
                <p:oleObj spid="_x0000_s71691" name="PBrush" r:id="rId6" imgW="980952" imgH="466543" progId="PBrush">
                  <p:embed/>
                </p:oleObj>
              </mc:Choice>
              <mc:Fallback>
                <p:oleObj name="PBrush" r:id="rId6" imgW="980952" imgH="466543" progId="PBrush">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59346100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74" y="473912"/>
            <a:ext cx="8229600" cy="662473"/>
          </a:xfrm>
        </p:spPr>
        <p:txBody>
          <a:bodyPr>
            <a:normAutofit fontScale="90000"/>
          </a:bodyPr>
          <a:lstStyle/>
          <a:p>
            <a:r>
              <a:rPr lang="en-US" dirty="0" smtClean="0"/>
              <a:t>  Natural gas</a:t>
            </a:r>
            <a:endParaRPr lang="en-US" dirty="0"/>
          </a:p>
        </p:txBody>
      </p:sp>
      <p:pic>
        <p:nvPicPr>
          <p:cNvPr id="8" name="Picture 7" descr="Untitl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 y="1524000"/>
            <a:ext cx="8110410" cy="4203639"/>
          </a:xfrm>
          <a:prstGeom prst="rect">
            <a:avLst/>
          </a:prstGeom>
        </p:spPr>
      </p:pic>
      <p:sp>
        <p:nvSpPr>
          <p:cNvPr id="13" name="Rectangle 12"/>
          <p:cNvSpPr/>
          <p:nvPr/>
        </p:nvSpPr>
        <p:spPr>
          <a:xfrm>
            <a:off x="6248400" y="5486401"/>
            <a:ext cx="2438400" cy="152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172200" y="3048000"/>
            <a:ext cx="2541897" cy="20053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nvGraphicFramePr>
        <p:xfrm>
          <a:off x="468313" y="6165850"/>
          <a:ext cx="981075" cy="466725"/>
        </p:xfrm>
        <a:graphic>
          <a:graphicData uri="http://schemas.openxmlformats.org/presentationml/2006/ole">
            <mc:AlternateContent xmlns:mc="http://schemas.openxmlformats.org/markup-compatibility/2006">
              <mc:Choice xmlns:v="urn:schemas-microsoft-com:vml" Requires="v">
                <p:oleObj spid="_x0000_s72710"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0685071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gas</a:t>
            </a:r>
            <a:endParaRPr lang="en-US" dirty="0"/>
          </a:p>
        </p:txBody>
      </p:sp>
      <p:pic>
        <p:nvPicPr>
          <p:cNvPr id="5" name="Picture 4" descr="Untitl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0" y="2057400"/>
            <a:ext cx="4356100" cy="3378200"/>
          </a:xfrm>
          <a:prstGeom prst="rect">
            <a:avLst/>
          </a:prstGeom>
        </p:spPr>
      </p:pic>
      <p:sp>
        <p:nvSpPr>
          <p:cNvPr id="3" name="TextBox 2"/>
          <p:cNvSpPr txBox="1"/>
          <p:nvPr/>
        </p:nvSpPr>
        <p:spPr>
          <a:xfrm>
            <a:off x="5179790" y="3158482"/>
            <a:ext cx="3341800" cy="1631216"/>
          </a:xfrm>
          <a:prstGeom prst="rect">
            <a:avLst/>
          </a:prstGeom>
          <a:noFill/>
        </p:spPr>
        <p:txBody>
          <a:bodyPr wrap="square" rtlCol="0">
            <a:spAutoFit/>
          </a:bodyPr>
          <a:lstStyle/>
          <a:p>
            <a:pPr marL="285750" indent="-285750">
              <a:buFont typeface="Arial"/>
              <a:buChar char="•"/>
            </a:pPr>
            <a:r>
              <a:rPr lang="en-US" sz="2000" dirty="0" smtClean="0"/>
              <a:t>Higher production volumes as a result of the merger</a:t>
            </a:r>
          </a:p>
          <a:p>
            <a:pPr marL="285750" indent="-285750">
              <a:buFont typeface="Arial"/>
              <a:buChar char="•"/>
            </a:pPr>
            <a:r>
              <a:rPr lang="en-US" sz="2000" dirty="0" smtClean="0"/>
              <a:t>Lower exploration expenses </a:t>
            </a:r>
          </a:p>
          <a:p>
            <a:pPr marL="285750" indent="-285750">
              <a:buFont typeface="Arial"/>
              <a:buChar char="•"/>
            </a:pPr>
            <a:r>
              <a:rPr lang="en-US" sz="2000" dirty="0" smtClean="0"/>
              <a:t>Higher realized prices</a:t>
            </a:r>
            <a:endParaRPr lang="en-US" sz="2000" dirty="0"/>
          </a:p>
        </p:txBody>
      </p:sp>
      <p:graphicFrame>
        <p:nvGraphicFramePr>
          <p:cNvPr id="6" name="Object 5"/>
          <p:cNvGraphicFramePr>
            <a:graphicFrameLocks noChangeAspect="1"/>
          </p:cNvGraphicFramePr>
          <p:nvPr/>
        </p:nvGraphicFramePr>
        <p:xfrm>
          <a:off x="468313" y="6165850"/>
          <a:ext cx="981075" cy="466725"/>
        </p:xfrm>
        <a:graphic>
          <a:graphicData uri="http://schemas.openxmlformats.org/presentationml/2006/ole">
            <mc:AlternateContent xmlns:mc="http://schemas.openxmlformats.org/markup-compatibility/2006">
              <mc:Choice xmlns:v="urn:schemas-microsoft-com:vml" Requires="v">
                <p:oleObj spid="_x0000_s73734"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42857576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CA" dirty="0" smtClean="0"/>
              <a:t>International and offshore</a:t>
            </a:r>
            <a:endParaRPr lang="en-CA" dirty="0"/>
          </a:p>
        </p:txBody>
      </p:sp>
      <p:sp>
        <p:nvSpPr>
          <p:cNvPr id="315395" name="Rectangle 3"/>
          <p:cNvSpPr>
            <a:spLocks noGrp="1" noChangeArrowheads="1"/>
          </p:cNvSpPr>
          <p:nvPr>
            <p:ph type="body" sz="half" idx="1"/>
          </p:nvPr>
        </p:nvSpPr>
        <p:spPr>
          <a:xfrm>
            <a:off x="457200" y="1981200"/>
            <a:ext cx="8229600" cy="3886200"/>
          </a:xfrm>
        </p:spPr>
        <p:txBody>
          <a:bodyPr>
            <a:normAutofit/>
          </a:bodyPr>
          <a:lstStyle/>
          <a:p>
            <a:pPr marL="457200" indent="-457200">
              <a:lnSpc>
                <a:spcPct val="90000"/>
              </a:lnSpc>
            </a:pPr>
            <a:r>
              <a:rPr lang="en-CA" sz="2200" dirty="0" smtClean="0"/>
              <a:t>Off shore exploration </a:t>
            </a:r>
            <a:r>
              <a:rPr lang="en-CA" sz="2200" dirty="0"/>
              <a:t>and production activities in </a:t>
            </a:r>
            <a:r>
              <a:rPr lang="en-CA" sz="2200" dirty="0" smtClean="0"/>
              <a:t>Newfoundland </a:t>
            </a:r>
            <a:r>
              <a:rPr lang="en-CA" sz="2200" dirty="0"/>
              <a:t>and </a:t>
            </a:r>
            <a:r>
              <a:rPr lang="en-CA" sz="2200" dirty="0" smtClean="0"/>
              <a:t>in the North Sea</a:t>
            </a:r>
          </a:p>
          <a:p>
            <a:pPr marL="457200" indent="-457200">
              <a:lnSpc>
                <a:spcPct val="90000"/>
              </a:lnSpc>
            </a:pPr>
            <a:r>
              <a:rPr lang="en-CA" altLang="zh-TW" sz="2200" dirty="0" smtClean="0"/>
              <a:t>On shore production and exploration activity in Libya and Syria</a:t>
            </a:r>
          </a:p>
          <a:p>
            <a:pPr marL="457200" indent="-457200">
              <a:lnSpc>
                <a:spcPct val="90000"/>
              </a:lnSpc>
            </a:pPr>
            <a:r>
              <a:rPr lang="en-CA" altLang="zh-TW" sz="2200" dirty="0" smtClean="0"/>
              <a:t>Interests held in multiple projects such as Terra Nova, Hibernia, etc.</a:t>
            </a:r>
          </a:p>
          <a:p>
            <a:pPr marL="457200" indent="-457200">
              <a:lnSpc>
                <a:spcPct val="90000"/>
              </a:lnSpc>
            </a:pPr>
            <a:endParaRPr lang="en-CA" altLang="zh-TW" sz="2000" b="1" dirty="0"/>
          </a:p>
          <a:p>
            <a:pPr marL="0" indent="0">
              <a:lnSpc>
                <a:spcPct val="90000"/>
              </a:lnSpc>
              <a:buNone/>
            </a:pPr>
            <a:endParaRPr lang="en-CA" altLang="zh-TW" sz="2000" b="1" dirty="0" smtClean="0"/>
          </a:p>
        </p:txBody>
      </p:sp>
      <p:graphicFrame>
        <p:nvGraphicFramePr>
          <p:cNvPr id="315396" name="Object 4"/>
          <p:cNvGraphicFramePr>
            <a:graphicFrameLocks noGrp="1" noChangeAspect="1"/>
          </p:cNvGraphicFramePr>
          <p:nvPr>
            <p:ph sz="half" idx="2"/>
          </p:nvPr>
        </p:nvGraphicFramePr>
        <p:xfrm>
          <a:off x="323850" y="6165850"/>
          <a:ext cx="981075" cy="466725"/>
        </p:xfrm>
        <a:graphic>
          <a:graphicData uri="http://schemas.openxmlformats.org/presentationml/2006/ole">
            <mc:AlternateContent xmlns:mc="http://schemas.openxmlformats.org/markup-compatibility/2006">
              <mc:Choice xmlns:v="urn:schemas-microsoft-com:vml" Requires="v">
                <p:oleObj spid="_x0000_s74758" name="PBrush" r:id="rId4" imgW="980952" imgH="466543" progId="PBrush">
                  <p:embed/>
                </p:oleObj>
              </mc:Choice>
              <mc:Fallback>
                <p:oleObj name="PBrush" r:id="rId4" imgW="980952" imgH="466543" progId="PBrush">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94573897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52128"/>
          </a:xfrm>
        </p:spPr>
        <p:txBody>
          <a:bodyPr/>
          <a:lstStyle/>
          <a:p>
            <a:r>
              <a:rPr lang="en-US" dirty="0" smtClean="0"/>
              <a:t>International and offshore</a:t>
            </a:r>
            <a:endParaRPr lang="en-US" dirty="0"/>
          </a:p>
        </p:txBody>
      </p:sp>
      <p:pic>
        <p:nvPicPr>
          <p:cNvPr id="6" name="Picture 5" descr="Untitl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1295400"/>
            <a:ext cx="7924800" cy="467482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4252964275"/>
              </p:ext>
            </p:extLst>
          </p:nvPr>
        </p:nvGraphicFramePr>
        <p:xfrm>
          <a:off x="157925" y="6215275"/>
          <a:ext cx="981075" cy="466725"/>
        </p:xfrm>
        <a:graphic>
          <a:graphicData uri="http://schemas.openxmlformats.org/presentationml/2006/ole">
            <mc:AlternateContent xmlns:mc="http://schemas.openxmlformats.org/markup-compatibility/2006">
              <mc:Choice xmlns:v="urn:schemas-microsoft-com:vml" Requires="v">
                <p:oleObj spid="_x0000_s75782"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25" y="6215275"/>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5" name="Rectangle 4"/>
          <p:cNvSpPr/>
          <p:nvPr/>
        </p:nvSpPr>
        <p:spPr>
          <a:xfrm>
            <a:off x="7229548" y="5791201"/>
            <a:ext cx="1381052" cy="19087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9743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and offshore</a:t>
            </a:r>
            <a:endParaRPr lang="en-US" dirty="0"/>
          </a:p>
        </p:txBody>
      </p:sp>
      <p:pic>
        <p:nvPicPr>
          <p:cNvPr id="5" name="Picture 4" descr="Untitl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 y="2286000"/>
            <a:ext cx="4318000" cy="353060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4281780522"/>
              </p:ext>
            </p:extLst>
          </p:nvPr>
        </p:nvGraphicFramePr>
        <p:xfrm>
          <a:off x="117424" y="6265409"/>
          <a:ext cx="981075" cy="466725"/>
        </p:xfrm>
        <a:graphic>
          <a:graphicData uri="http://schemas.openxmlformats.org/presentationml/2006/ole">
            <mc:AlternateContent xmlns:mc="http://schemas.openxmlformats.org/markup-compatibility/2006">
              <mc:Choice xmlns:v="urn:schemas-microsoft-com:vml" Requires="v">
                <p:oleObj spid="_x0000_s76806"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24" y="6265409"/>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3" name="TextBox 2"/>
          <p:cNvSpPr txBox="1"/>
          <p:nvPr/>
        </p:nvSpPr>
        <p:spPr>
          <a:xfrm>
            <a:off x="4945864" y="3258751"/>
            <a:ext cx="3559017" cy="2308324"/>
          </a:xfrm>
          <a:prstGeom prst="rect">
            <a:avLst/>
          </a:prstGeom>
          <a:noFill/>
        </p:spPr>
        <p:txBody>
          <a:bodyPr wrap="square" rtlCol="0">
            <a:spAutoFit/>
          </a:bodyPr>
          <a:lstStyle/>
          <a:p>
            <a:pPr marL="285750" indent="-285750">
              <a:buFont typeface="Arial"/>
              <a:buChar char="•"/>
            </a:pPr>
            <a:r>
              <a:rPr lang="en-US" dirty="0" smtClean="0"/>
              <a:t>Increased production as a result of the merger</a:t>
            </a:r>
          </a:p>
          <a:p>
            <a:pPr marL="285750" indent="-285750">
              <a:buFont typeface="Arial"/>
              <a:buChar char="•"/>
            </a:pPr>
            <a:r>
              <a:rPr lang="en-US" dirty="0" smtClean="0"/>
              <a:t>A new production coming on-stream in 2010</a:t>
            </a:r>
          </a:p>
          <a:p>
            <a:pPr marL="285750" indent="-285750">
              <a:buFont typeface="Arial"/>
              <a:buChar char="•"/>
            </a:pPr>
            <a:r>
              <a:rPr lang="en-US" dirty="0" smtClean="0"/>
              <a:t>Higher realized commodity prices</a:t>
            </a:r>
          </a:p>
          <a:p>
            <a:pPr marL="285750" indent="-285750">
              <a:buFont typeface="Arial"/>
              <a:buChar char="•"/>
            </a:pPr>
            <a:r>
              <a:rPr lang="en-US" dirty="0" smtClean="0"/>
              <a:t>Gains realized on  asset dispositions</a:t>
            </a:r>
            <a:endParaRPr lang="en-US" dirty="0"/>
          </a:p>
        </p:txBody>
      </p:sp>
    </p:spTree>
    <p:extLst>
      <p:ext uri="{BB962C8B-B14F-4D97-AF65-F5344CB8AC3E}">
        <p14:creationId xmlns:p14="http://schemas.microsoft.com/office/powerpoint/2010/main" val="357374866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Exploration and Production</a:t>
            </a:r>
            <a:endParaRPr lang="en-US" dirty="0"/>
          </a:p>
        </p:txBody>
      </p:sp>
      <p:pic>
        <p:nvPicPr>
          <p:cNvPr id="6" name="Picture 5" descr="Untitl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89940"/>
            <a:ext cx="8229600" cy="2235200"/>
          </a:xfrm>
          <a:prstGeom prst="rect">
            <a:avLst/>
          </a:prstGeom>
        </p:spPr>
      </p:pic>
      <p:pic>
        <p:nvPicPr>
          <p:cNvPr id="7" name="Picture 6" descr="Untitl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1" y="4089346"/>
            <a:ext cx="4419599" cy="2311454"/>
          </a:xfrm>
          <a:prstGeom prst="rect">
            <a:avLst/>
          </a:prstGeom>
        </p:spPr>
      </p:pic>
      <p:sp>
        <p:nvSpPr>
          <p:cNvPr id="8" name="Rectangle 7"/>
          <p:cNvSpPr/>
          <p:nvPr/>
        </p:nvSpPr>
        <p:spPr>
          <a:xfrm>
            <a:off x="4762065" y="3425867"/>
            <a:ext cx="3924735" cy="18382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00600" y="4191000"/>
            <a:ext cx="4108395" cy="2185214"/>
          </a:xfrm>
          <a:prstGeom prst="rect">
            <a:avLst/>
          </a:prstGeom>
          <a:noFill/>
        </p:spPr>
        <p:txBody>
          <a:bodyPr wrap="square" rtlCol="0">
            <a:spAutoFit/>
          </a:bodyPr>
          <a:lstStyle/>
          <a:p>
            <a:pPr marL="285750" indent="-285750">
              <a:buFont typeface="Arial"/>
              <a:buChar char="•"/>
            </a:pPr>
            <a:r>
              <a:rPr lang="en-US" sz="1650" dirty="0" smtClean="0"/>
              <a:t>Impairment charges of $514 million on assets in Libya</a:t>
            </a:r>
          </a:p>
          <a:p>
            <a:pPr marL="285750" indent="-285750">
              <a:buFont typeface="Arial"/>
              <a:buChar char="•"/>
            </a:pPr>
            <a:r>
              <a:rPr lang="en-US" sz="1650" dirty="0" smtClean="0"/>
              <a:t>Partially offset by gains on assets disposals, higher prices and lower operating expenses</a:t>
            </a:r>
          </a:p>
          <a:p>
            <a:pPr marL="285750" indent="-285750">
              <a:buFont typeface="Arial"/>
              <a:buChar char="•"/>
            </a:pPr>
            <a:r>
              <a:rPr lang="en-US" sz="1650" dirty="0" smtClean="0"/>
              <a:t>Lower production volume from Buzzard and Terra Nova</a:t>
            </a:r>
          </a:p>
          <a:p>
            <a:pPr marL="285750" indent="-285750">
              <a:buFont typeface="Arial"/>
              <a:buChar char="•"/>
            </a:pPr>
            <a:r>
              <a:rPr lang="en-US" sz="1650" dirty="0" smtClean="0"/>
              <a:t>Higher tax rate on UK earnings</a:t>
            </a:r>
            <a:endParaRPr lang="en-US" sz="1650" dirty="0"/>
          </a:p>
        </p:txBody>
      </p:sp>
      <p:graphicFrame>
        <p:nvGraphicFramePr>
          <p:cNvPr id="10" name="对象 5"/>
          <p:cNvGraphicFramePr>
            <a:graphicFrameLocks noChangeAspect="1"/>
          </p:cNvGraphicFramePr>
          <p:nvPr>
            <p:extLst>
              <p:ext uri="{D42A27DB-BD31-4B8C-83A1-F6EECF244321}">
                <p14:modId xmlns:p14="http://schemas.microsoft.com/office/powerpoint/2010/main" val="1827420446"/>
              </p:ext>
            </p:extLst>
          </p:nvPr>
        </p:nvGraphicFramePr>
        <p:xfrm>
          <a:off x="0" y="6429852"/>
          <a:ext cx="981075" cy="466725"/>
        </p:xfrm>
        <a:graphic>
          <a:graphicData uri="http://schemas.openxmlformats.org/presentationml/2006/ole">
            <mc:AlternateContent xmlns:mc="http://schemas.openxmlformats.org/markup-compatibility/2006">
              <mc:Choice xmlns:v="urn:schemas-microsoft-com:vml" Requires="v">
                <p:oleObj spid="_x0000_s77830"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29852"/>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4872575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r>
              <a:rPr lang="en-US" altLang="zh-TW" sz="3900" dirty="0"/>
              <a:t>Refining</a:t>
            </a:r>
            <a:r>
              <a:rPr lang="en-US" altLang="zh-TW" sz="4000" dirty="0"/>
              <a:t> and Marketing </a:t>
            </a:r>
            <a:r>
              <a:rPr lang="en-US" altLang="zh-TW" sz="4000" dirty="0" smtClean="0"/>
              <a:t>– US</a:t>
            </a:r>
            <a:endParaRPr lang="en-CA" sz="4000" dirty="0"/>
          </a:p>
        </p:txBody>
      </p:sp>
      <p:sp>
        <p:nvSpPr>
          <p:cNvPr id="321539" name="Rectangle 3"/>
          <p:cNvSpPr>
            <a:spLocks noGrp="1" noChangeArrowheads="1"/>
          </p:cNvSpPr>
          <p:nvPr>
            <p:ph type="body" sz="half" idx="1"/>
          </p:nvPr>
        </p:nvSpPr>
        <p:spPr>
          <a:xfrm>
            <a:off x="566737" y="1990438"/>
            <a:ext cx="8162925" cy="3886200"/>
          </a:xfrm>
        </p:spPr>
        <p:txBody>
          <a:bodyPr>
            <a:normAutofit lnSpcReduction="10000"/>
          </a:bodyPr>
          <a:lstStyle/>
          <a:p>
            <a:r>
              <a:rPr lang="en-US" altLang="zh-TW" sz="2000" dirty="0"/>
              <a:t>Downstream assets based in Denver, Colorado (acquired in August 2003) </a:t>
            </a:r>
          </a:p>
          <a:p>
            <a:pPr lvl="1"/>
            <a:r>
              <a:rPr lang="en-US" altLang="zh-TW" sz="2000" dirty="0"/>
              <a:t>This acquisition is part of an integration strategy aimed at improving access to the North American energy markets through acquisitions, long-term contracts and possible joint-ventures.</a:t>
            </a:r>
          </a:p>
          <a:p>
            <a:endParaRPr lang="en-US" altLang="zh-TW" sz="2000" dirty="0"/>
          </a:p>
          <a:p>
            <a:r>
              <a:rPr lang="en-US" altLang="zh-TW" sz="2000" dirty="0"/>
              <a:t>Operates a 60,000 barrel per day (bpd) capacity refinery</a:t>
            </a:r>
          </a:p>
          <a:p>
            <a:endParaRPr lang="en-US" altLang="zh-TW" sz="2000" dirty="0"/>
          </a:p>
          <a:p>
            <a:r>
              <a:rPr lang="en-US" altLang="zh-TW" sz="2000" dirty="0"/>
              <a:t>Markets refined products to customers primarily in Colorado, including retail marketing through 43 Phillips 66-branded retail stations in the Denver area.</a:t>
            </a:r>
          </a:p>
          <a:p>
            <a:endParaRPr lang="en-US" altLang="zh-TW" sz="2000" dirty="0"/>
          </a:p>
        </p:txBody>
      </p:sp>
      <p:graphicFrame>
        <p:nvGraphicFramePr>
          <p:cNvPr id="6" name="Object 5"/>
          <p:cNvGraphicFramePr>
            <a:graphicFrameLocks noChangeAspect="1"/>
          </p:cNvGraphicFramePr>
          <p:nvPr>
            <p:extLst>
              <p:ext uri="{D42A27DB-BD31-4B8C-83A1-F6EECF244321}">
                <p14:modId xmlns:p14="http://schemas.microsoft.com/office/powerpoint/2010/main" val="1036253477"/>
              </p:ext>
            </p:extLst>
          </p:nvPr>
        </p:nvGraphicFramePr>
        <p:xfrm>
          <a:off x="110729" y="6248698"/>
          <a:ext cx="981075" cy="466725"/>
        </p:xfrm>
        <a:graphic>
          <a:graphicData uri="http://schemas.openxmlformats.org/presentationml/2006/ole">
            <mc:AlternateContent xmlns:mc="http://schemas.openxmlformats.org/markup-compatibility/2006">
              <mc:Choice xmlns:v="urn:schemas-microsoft-com:vml" Requires="v">
                <p:oleObj spid="_x0000_s78854"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29" y="624869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2782533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1027664"/>
            <a:ext cx="7024744" cy="343936"/>
          </a:xfrm>
        </p:spPr>
        <p:txBody>
          <a:bodyPr>
            <a:normAutofit fontScale="90000"/>
          </a:bodyPr>
          <a:lstStyle/>
          <a:p>
            <a:r>
              <a:rPr lang="en-US" dirty="0" smtClean="0"/>
              <a:t>Refining Capacity Forecast</a:t>
            </a:r>
            <a:endParaRPr lang="en-US" dirty="0"/>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499992" y="1412776"/>
            <a:ext cx="4172533" cy="4439270"/>
          </a:xfrm>
        </p:spPr>
      </p:pic>
      <p:sp>
        <p:nvSpPr>
          <p:cNvPr id="5" name="TextBox 4"/>
          <p:cNvSpPr txBox="1"/>
          <p:nvPr/>
        </p:nvSpPr>
        <p:spPr>
          <a:xfrm>
            <a:off x="466428" y="1367086"/>
            <a:ext cx="3672408" cy="1938992"/>
          </a:xfrm>
          <a:prstGeom prst="rect">
            <a:avLst/>
          </a:prstGeom>
          <a:noFill/>
        </p:spPr>
        <p:txBody>
          <a:bodyPr wrap="square" rtlCol="0">
            <a:spAutoFit/>
          </a:bodyPr>
          <a:lstStyle/>
          <a:p>
            <a:pPr marL="285750" indent="-285750">
              <a:buFont typeface="Arial" pitchFamily="34" charset="0"/>
              <a:buChar char="•"/>
            </a:pPr>
            <a:r>
              <a:rPr lang="en-US" sz="2400" dirty="0"/>
              <a:t>443,000 bpd of refining capacity, </a:t>
            </a:r>
            <a:r>
              <a:rPr lang="en-US" sz="2400" dirty="0" smtClean="0"/>
              <a:t>roughly </a:t>
            </a:r>
            <a:r>
              <a:rPr lang="en-US" sz="2400" dirty="0"/>
              <a:t>half of which is capable of </a:t>
            </a:r>
            <a:r>
              <a:rPr lang="en-US" sz="2400" dirty="0" smtClean="0"/>
              <a:t>handling </a:t>
            </a:r>
            <a:r>
              <a:rPr lang="en-US" sz="2400" dirty="0"/>
              <a:t>oil sands feeds</a:t>
            </a:r>
          </a:p>
        </p:txBody>
      </p:sp>
      <p:graphicFrame>
        <p:nvGraphicFramePr>
          <p:cNvPr id="6" name="对象 5"/>
          <p:cNvGraphicFramePr>
            <a:graphicFrameLocks noChangeAspect="1"/>
          </p:cNvGraphicFramePr>
          <p:nvPr>
            <p:extLst>
              <p:ext uri="{D42A27DB-BD31-4B8C-83A1-F6EECF244321}">
                <p14:modId xmlns:p14="http://schemas.microsoft.com/office/powerpoint/2010/main" val="260812110"/>
              </p:ext>
            </p:extLst>
          </p:nvPr>
        </p:nvGraphicFramePr>
        <p:xfrm>
          <a:off x="107950" y="5805488"/>
          <a:ext cx="981075" cy="466725"/>
        </p:xfrm>
        <a:graphic>
          <a:graphicData uri="http://schemas.openxmlformats.org/presentationml/2006/ole">
            <mc:AlternateContent xmlns:mc="http://schemas.openxmlformats.org/markup-compatibility/2006">
              <mc:Choice xmlns:v="urn:schemas-microsoft-com:vml" Requires="v">
                <p:oleObj spid="_x0000_s79878"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8054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26906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altLang="zh-CN" dirty="0" smtClean="0"/>
              <a:t>Oil Sands &amp; Conventional crude oil</a:t>
            </a:r>
            <a:br>
              <a:rPr lang="en-CA" altLang="zh-CN" dirty="0" smtClean="0"/>
            </a:br>
            <a:endParaRPr lang="zh-CN" altLang="en-US" dirty="0"/>
          </a:p>
        </p:txBody>
      </p:sp>
      <p:graphicFrame>
        <p:nvGraphicFramePr>
          <p:cNvPr id="4" name="Diagram 3"/>
          <p:cNvGraphicFramePr/>
          <p:nvPr>
            <p:extLst>
              <p:ext uri="{D42A27DB-BD31-4B8C-83A1-F6EECF244321}">
                <p14:modId xmlns:p14="http://schemas.microsoft.com/office/powerpoint/2010/main" val="3769341699"/>
              </p:ext>
            </p:extLst>
          </p:nvPr>
        </p:nvGraphicFramePr>
        <p:xfrm>
          <a:off x="1403648" y="1447800"/>
          <a:ext cx="6408712" cy="5077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231250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95536"/>
          </a:xfrm>
        </p:spPr>
        <p:txBody>
          <a:bodyPr>
            <a:normAutofit fontScale="90000"/>
          </a:bodyPr>
          <a:lstStyle/>
          <a:p>
            <a:r>
              <a:rPr lang="en-US" dirty="0" smtClean="0"/>
              <a:t>Refining and marketing - US</a:t>
            </a:r>
            <a:endParaRPr lang="en-US" dirty="0"/>
          </a:p>
        </p:txBody>
      </p:sp>
      <p:pic>
        <p:nvPicPr>
          <p:cNvPr id="5" name="Picture 4" descr="Untitl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 y="2057400"/>
            <a:ext cx="7886700" cy="2773031"/>
          </a:xfrm>
          <a:prstGeom prst="rect">
            <a:avLst/>
          </a:prstGeom>
        </p:spPr>
      </p:pic>
      <p:sp>
        <p:nvSpPr>
          <p:cNvPr id="3" name="Rectangle 2"/>
          <p:cNvSpPr/>
          <p:nvPr/>
        </p:nvSpPr>
        <p:spPr>
          <a:xfrm>
            <a:off x="6172200" y="4648200"/>
            <a:ext cx="2476500" cy="18045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19800" y="3276600"/>
            <a:ext cx="2362200" cy="152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对象 5"/>
          <p:cNvGraphicFramePr>
            <a:graphicFrameLocks noChangeAspect="1"/>
          </p:cNvGraphicFramePr>
          <p:nvPr>
            <p:extLst>
              <p:ext uri="{D42A27DB-BD31-4B8C-83A1-F6EECF244321}">
                <p14:modId xmlns:p14="http://schemas.microsoft.com/office/powerpoint/2010/main" val="3837070332"/>
              </p:ext>
            </p:extLst>
          </p:nvPr>
        </p:nvGraphicFramePr>
        <p:xfrm>
          <a:off x="477838" y="6519863"/>
          <a:ext cx="25400" cy="25400"/>
        </p:xfrm>
        <a:graphic>
          <a:graphicData uri="http://schemas.openxmlformats.org/presentationml/2006/ole">
            <mc:AlternateContent xmlns:mc="http://schemas.openxmlformats.org/markup-compatibility/2006">
              <mc:Choice xmlns:v="urn:schemas-microsoft-com:vml" Requires="v">
                <p:oleObj spid="_x0000_s80902" name="PBrush" r:id="rId4" imgW="9000" imgH="9000" progId="PBrush">
                  <p:embed/>
                </p:oleObj>
              </mc:Choice>
              <mc:Fallback>
                <p:oleObj name="PBrush" r:id="rId4" imgW="9000" imgH="9000"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38" y="6519863"/>
                        <a:ext cx="25400" cy="2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0352824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Refining and marketing - US</a:t>
            </a:r>
            <a:endParaRPr lang="en-US" dirty="0"/>
          </a:p>
        </p:txBody>
      </p:sp>
      <p:pic>
        <p:nvPicPr>
          <p:cNvPr id="5" name="Picture 4" descr="Untitl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1625" y="2285999"/>
            <a:ext cx="3465244" cy="2499807"/>
          </a:xfrm>
          <a:prstGeom prst="rect">
            <a:avLst/>
          </a:prstGeom>
        </p:spPr>
      </p:pic>
      <p:sp>
        <p:nvSpPr>
          <p:cNvPr id="3" name="TextBox 2"/>
          <p:cNvSpPr txBox="1"/>
          <p:nvPr/>
        </p:nvSpPr>
        <p:spPr>
          <a:xfrm>
            <a:off x="4651173" y="3253104"/>
            <a:ext cx="3686618" cy="2585323"/>
          </a:xfrm>
          <a:prstGeom prst="rect">
            <a:avLst/>
          </a:prstGeom>
          <a:noFill/>
        </p:spPr>
        <p:txBody>
          <a:bodyPr wrap="square" rtlCol="0">
            <a:spAutoFit/>
          </a:bodyPr>
          <a:lstStyle/>
          <a:p>
            <a:pPr marL="285750" indent="-285750">
              <a:buFont typeface="Arial"/>
              <a:buChar char="•"/>
            </a:pPr>
            <a:r>
              <a:rPr lang="en-US" dirty="0" smtClean="0"/>
              <a:t>Additional refining capacity gained through the merger</a:t>
            </a:r>
          </a:p>
          <a:p>
            <a:pPr marL="285750" indent="-285750">
              <a:buFont typeface="Arial"/>
              <a:buChar char="•"/>
            </a:pPr>
            <a:r>
              <a:rPr lang="en-US" dirty="0" smtClean="0"/>
              <a:t>Favorable margins</a:t>
            </a:r>
          </a:p>
          <a:p>
            <a:pPr marL="285750" indent="-285750">
              <a:buFont typeface="Arial"/>
              <a:buChar char="•"/>
            </a:pPr>
            <a:r>
              <a:rPr lang="en-US" dirty="0" smtClean="0"/>
              <a:t>A $67 million negative fair value adjustment</a:t>
            </a:r>
          </a:p>
          <a:p>
            <a:pPr marL="285750" indent="-285750">
              <a:buFont typeface="Arial"/>
              <a:buChar char="•"/>
            </a:pPr>
            <a:r>
              <a:rPr lang="en-US" dirty="0" smtClean="0"/>
              <a:t>Improved operational reliability gained from the addition of the Edmonton refinery, Montreal refinery, and the lubricants plant</a:t>
            </a:r>
            <a:endParaRPr lang="en-US" dirty="0"/>
          </a:p>
        </p:txBody>
      </p:sp>
      <p:graphicFrame>
        <p:nvGraphicFramePr>
          <p:cNvPr id="6" name="对象 5"/>
          <p:cNvGraphicFramePr>
            <a:graphicFrameLocks noChangeAspect="1"/>
          </p:cNvGraphicFramePr>
          <p:nvPr>
            <p:extLst>
              <p:ext uri="{D42A27DB-BD31-4B8C-83A1-F6EECF244321}">
                <p14:modId xmlns:p14="http://schemas.microsoft.com/office/powerpoint/2010/main" val="1104371207"/>
              </p:ext>
            </p:extLst>
          </p:nvPr>
        </p:nvGraphicFramePr>
        <p:xfrm>
          <a:off x="495300" y="6611938"/>
          <a:ext cx="25400" cy="25400"/>
        </p:xfrm>
        <a:graphic>
          <a:graphicData uri="http://schemas.openxmlformats.org/presentationml/2006/ole">
            <mc:AlternateContent xmlns:mc="http://schemas.openxmlformats.org/markup-compatibility/2006">
              <mc:Choice xmlns:v="urn:schemas-microsoft-com:vml" Requires="v">
                <p:oleObj spid="_x0000_s81926" name="PBrush" r:id="rId4" imgW="9000" imgH="9000" progId="PBrush">
                  <p:embed/>
                </p:oleObj>
              </mc:Choice>
              <mc:Fallback>
                <p:oleObj name="PBrush" r:id="rId4" imgW="9000" imgH="9000"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6611938"/>
                        <a:ext cx="25400" cy="2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3553770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Refining and Marketing - US</a:t>
            </a:r>
            <a:endParaRPr lang="en-US" dirty="0"/>
          </a:p>
        </p:txBody>
      </p:sp>
      <p:pic>
        <p:nvPicPr>
          <p:cNvPr id="5" name="Picture 4" descr="Untitl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828800"/>
            <a:ext cx="7955632" cy="2259993"/>
          </a:xfrm>
          <a:prstGeom prst="rect">
            <a:avLst/>
          </a:prstGeom>
        </p:spPr>
      </p:pic>
      <p:pic>
        <p:nvPicPr>
          <p:cNvPr id="6" name="Picture 5" descr="Untitl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038600"/>
            <a:ext cx="4267199" cy="2272435"/>
          </a:xfrm>
          <a:prstGeom prst="rect">
            <a:avLst/>
          </a:prstGeom>
        </p:spPr>
      </p:pic>
      <p:sp>
        <p:nvSpPr>
          <p:cNvPr id="8" name="TextBox 7"/>
          <p:cNvSpPr txBox="1"/>
          <p:nvPr/>
        </p:nvSpPr>
        <p:spPr>
          <a:xfrm>
            <a:off x="5029200" y="4114800"/>
            <a:ext cx="3733800" cy="2308324"/>
          </a:xfrm>
          <a:prstGeom prst="rect">
            <a:avLst/>
          </a:prstGeom>
          <a:noFill/>
        </p:spPr>
        <p:txBody>
          <a:bodyPr wrap="square" rtlCol="0">
            <a:spAutoFit/>
          </a:bodyPr>
          <a:lstStyle/>
          <a:p>
            <a:pPr marL="285750" indent="-285750">
              <a:buFont typeface="Arial"/>
              <a:buChar char="•"/>
            </a:pPr>
            <a:r>
              <a:rPr lang="en-US" dirty="0" smtClean="0"/>
              <a:t>Decreased sales volumes due to maintenance on crude oil processing units</a:t>
            </a:r>
          </a:p>
          <a:p>
            <a:pPr marL="285750" indent="-285750">
              <a:buFont typeface="Arial"/>
              <a:buChar char="•"/>
            </a:pPr>
            <a:r>
              <a:rPr lang="en-US" dirty="0" smtClean="0"/>
              <a:t>Prices for refined products remained at high levels</a:t>
            </a:r>
          </a:p>
          <a:p>
            <a:pPr marL="285750" indent="-285750">
              <a:buFont typeface="Arial"/>
              <a:buChar char="•"/>
            </a:pPr>
            <a:r>
              <a:rPr lang="en-US" dirty="0" smtClean="0"/>
              <a:t>Strong demand and margins in wholesale and lubricants channels</a:t>
            </a:r>
            <a:endParaRPr lang="en-US" dirty="0"/>
          </a:p>
        </p:txBody>
      </p:sp>
      <p:sp>
        <p:nvSpPr>
          <p:cNvPr id="10" name="Rectangle 9"/>
          <p:cNvSpPr/>
          <p:nvPr/>
        </p:nvSpPr>
        <p:spPr>
          <a:xfrm>
            <a:off x="4862320" y="3693250"/>
            <a:ext cx="3550512" cy="16711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对象 5"/>
          <p:cNvGraphicFramePr>
            <a:graphicFrameLocks noChangeAspect="1"/>
          </p:cNvGraphicFramePr>
          <p:nvPr>
            <p:extLst>
              <p:ext uri="{D42A27DB-BD31-4B8C-83A1-F6EECF244321}">
                <p14:modId xmlns:p14="http://schemas.microsoft.com/office/powerpoint/2010/main" val="1770719080"/>
              </p:ext>
            </p:extLst>
          </p:nvPr>
        </p:nvGraphicFramePr>
        <p:xfrm>
          <a:off x="477838" y="6537325"/>
          <a:ext cx="25400" cy="25400"/>
        </p:xfrm>
        <a:graphic>
          <a:graphicData uri="http://schemas.openxmlformats.org/presentationml/2006/ole">
            <mc:AlternateContent xmlns:mc="http://schemas.openxmlformats.org/markup-compatibility/2006">
              <mc:Choice xmlns:v="urn:schemas-microsoft-com:vml" Requires="v">
                <p:oleObj spid="_x0000_s82950" name="PBrush" r:id="rId6" imgW="9000" imgH="9000" progId="PBrush">
                  <p:embed/>
                </p:oleObj>
              </mc:Choice>
              <mc:Fallback>
                <p:oleObj name="PBrush" r:id="rId6" imgW="9000" imgH="9000" progId="PBrush">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38" y="6537325"/>
                        <a:ext cx="25400" cy="2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133501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600" y="762000"/>
            <a:ext cx="7024744" cy="1143000"/>
          </a:xfrm>
        </p:spPr>
        <p:txBody>
          <a:bodyPr>
            <a:normAutofit fontScale="90000"/>
          </a:bodyPr>
          <a:lstStyle/>
          <a:p>
            <a:r>
              <a:rPr lang="en-US" dirty="0" smtClean="0"/>
              <a:t>Operating Earning in Each Segment</a:t>
            </a:r>
            <a:endParaRPr lang="en-US" dirty="0"/>
          </a:p>
        </p:txBody>
      </p:sp>
      <p:sp>
        <p:nvSpPr>
          <p:cNvPr id="3" name="内容占位符 2"/>
          <p:cNvSpPr>
            <a:spLocks noGrp="1"/>
          </p:cNvSpPr>
          <p:nvPr>
            <p:ph idx="1"/>
          </p:nvPr>
        </p:nvSpPr>
        <p:spPr>
          <a:xfrm>
            <a:off x="457200" y="4514560"/>
            <a:ext cx="7924800" cy="2337123"/>
          </a:xfrm>
        </p:spPr>
        <p:txBody>
          <a:bodyPr>
            <a:normAutofit/>
          </a:bodyPr>
          <a:lstStyle/>
          <a:p>
            <a:pPr marL="0" indent="0">
              <a:buNone/>
            </a:pPr>
            <a:r>
              <a:rPr lang="en-US" sz="2000" dirty="0" smtClean="0"/>
              <a:t>Oil sands contributed most to overall operating earnings, followed by international and offshore, and then refining and marketing.</a:t>
            </a:r>
            <a:endParaRPr lang="en-US" sz="2000" dirty="0"/>
          </a:p>
        </p:txBody>
      </p:sp>
      <p:pic>
        <p:nvPicPr>
          <p:cNvPr id="2662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1" y="2133600"/>
            <a:ext cx="777240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对象 3"/>
          <p:cNvGraphicFramePr>
            <a:graphicFrameLocks noChangeAspect="1"/>
          </p:cNvGraphicFramePr>
          <p:nvPr>
            <p:extLst>
              <p:ext uri="{D42A27DB-BD31-4B8C-83A1-F6EECF244321}">
                <p14:modId xmlns:p14="http://schemas.microsoft.com/office/powerpoint/2010/main" val="3167375975"/>
              </p:ext>
            </p:extLst>
          </p:nvPr>
        </p:nvGraphicFramePr>
        <p:xfrm>
          <a:off x="657225" y="6457950"/>
          <a:ext cx="25400" cy="25400"/>
        </p:xfrm>
        <a:graphic>
          <a:graphicData uri="http://schemas.openxmlformats.org/presentationml/2006/ole">
            <mc:AlternateContent xmlns:mc="http://schemas.openxmlformats.org/markup-compatibility/2006">
              <mc:Choice xmlns:v="urn:schemas-microsoft-com:vml" Requires="v">
                <p:oleObj spid="_x0000_s83978" name="PBrush" r:id="rId5" imgW="9000" imgH="9000" progId="PBrush">
                  <p:embed/>
                </p:oleObj>
              </mc:Choice>
              <mc:Fallback>
                <p:oleObj name="PBrush" r:id="rId5" imgW="9000" imgH="9000" progId="PBrush">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225" y="6457950"/>
                        <a:ext cx="25400" cy="2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487389426"/>
              </p:ext>
            </p:extLst>
          </p:nvPr>
        </p:nvGraphicFramePr>
        <p:xfrm>
          <a:off x="0" y="6249987"/>
          <a:ext cx="981075" cy="466725"/>
        </p:xfrm>
        <a:graphic>
          <a:graphicData uri="http://schemas.openxmlformats.org/presentationml/2006/ole">
            <mc:AlternateContent xmlns:mc="http://schemas.openxmlformats.org/markup-compatibility/2006">
              <mc:Choice xmlns:v="urn:schemas-microsoft-com:vml" Requires="v">
                <p:oleObj spid="_x0000_s83979" name="PBrush" r:id="rId7" imgW="980952" imgH="466543" progId="PBrush">
                  <p:embed/>
                </p:oleObj>
              </mc:Choice>
              <mc:Fallback>
                <p:oleObj name="PBrush" r:id="rId7" imgW="980952" imgH="466543" progId="PBrush">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249987"/>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9142373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extLst>
              <p:ext uri="{D42A27DB-BD31-4B8C-83A1-F6EECF244321}">
                <p14:modId xmlns:p14="http://schemas.microsoft.com/office/powerpoint/2010/main" val="2000337654"/>
              </p:ext>
            </p:extLst>
          </p:nvPr>
        </p:nvGraphicFramePr>
        <p:xfrm>
          <a:off x="107950" y="5805488"/>
          <a:ext cx="981075" cy="466725"/>
        </p:xfrm>
        <a:graphic>
          <a:graphicData uri="http://schemas.openxmlformats.org/presentationml/2006/ole">
            <mc:AlternateContent xmlns:mc="http://schemas.openxmlformats.org/markup-compatibility/2006">
              <mc:Choice xmlns:v="urn:schemas-microsoft-com:vml" Requires="v">
                <p:oleObj spid="_x0000_s84998"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8054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7" name="标题 1"/>
          <p:cNvSpPr txBox="1">
            <a:spLocks/>
          </p:cNvSpPr>
          <p:nvPr/>
        </p:nvSpPr>
        <p:spPr>
          <a:xfrm>
            <a:off x="533400" y="457200"/>
            <a:ext cx="4608512" cy="864096"/>
          </a:xfrm>
          <a:prstGeom prst="rect">
            <a:avLst/>
          </a:prstGeom>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sz="3200" dirty="0" smtClean="0"/>
              <a:t>Suncor’s Management</a:t>
            </a:r>
            <a:endParaRPr lang="en-US" sz="3200" dirty="0"/>
          </a:p>
        </p:txBody>
      </p:sp>
      <p:sp>
        <p:nvSpPr>
          <p:cNvPr id="8" name="内容占位符 2"/>
          <p:cNvSpPr txBox="1">
            <a:spLocks/>
          </p:cNvSpPr>
          <p:nvPr/>
        </p:nvSpPr>
        <p:spPr>
          <a:xfrm>
            <a:off x="685800" y="838200"/>
            <a:ext cx="6219800" cy="5745163"/>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endParaRPr lang="en-US" sz="2000" b="1" dirty="0" smtClean="0"/>
          </a:p>
          <a:p>
            <a:endParaRPr lang="en-US" sz="2000" b="1" dirty="0" smtClean="0"/>
          </a:p>
          <a:p>
            <a:r>
              <a:rPr lang="en-US" sz="2000" b="1" dirty="0" smtClean="0"/>
              <a:t>Richard L. George</a:t>
            </a:r>
            <a:br>
              <a:rPr lang="en-US" sz="2000" b="1" dirty="0" smtClean="0"/>
            </a:br>
            <a:r>
              <a:rPr lang="en-US" sz="2000" b="1" dirty="0" smtClean="0"/>
              <a:t>President &amp; Chief Executive Officer</a:t>
            </a:r>
          </a:p>
          <a:p>
            <a:endParaRPr lang="en-US" sz="2000" dirty="0" smtClean="0"/>
          </a:p>
          <a:p>
            <a:pPr indent="-342900">
              <a:buFont typeface="Arial" pitchFamily="34" charset="0"/>
              <a:buChar char="•"/>
            </a:pPr>
            <a:r>
              <a:rPr lang="en-US" sz="2000" dirty="0" smtClean="0"/>
              <a:t>Appointed president and chief executive officer of Suncor Energy in 1991</a:t>
            </a:r>
          </a:p>
          <a:p>
            <a:pPr indent="-342900">
              <a:buFont typeface="Arial" pitchFamily="34" charset="0"/>
              <a:buChar char="•"/>
            </a:pPr>
            <a:r>
              <a:rPr lang="en-US" sz="2000" dirty="0" smtClean="0"/>
              <a:t>a member of the board of directors of the world’s largest U.S. offshore drilling company, Transocean Offshore </a:t>
            </a:r>
            <a:r>
              <a:rPr lang="en-US" sz="2000" dirty="0" err="1" smtClean="0"/>
              <a:t>Deepwater</a:t>
            </a:r>
            <a:r>
              <a:rPr lang="en-US" sz="2000" dirty="0" smtClean="0"/>
              <a:t> Drilling Inc.</a:t>
            </a:r>
          </a:p>
          <a:p>
            <a:pPr indent="-342900">
              <a:buFont typeface="Arial" pitchFamily="34" charset="0"/>
              <a:buChar char="•"/>
            </a:pPr>
            <a:r>
              <a:rPr lang="en-US" sz="2000" dirty="0" smtClean="0"/>
              <a:t>Bachelor of Science degree in engineering from Colorado State University, a law degree from the University of Houston Law School and is a graduate of the Harvard Business School Program for Management Development</a:t>
            </a:r>
          </a:p>
          <a:p>
            <a:endParaRPr lang="en-US" dirty="0"/>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59624" y="590550"/>
            <a:ext cx="1946176" cy="24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44596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a:spLocks/>
          </p:cNvSpPr>
          <p:nvPr/>
        </p:nvSpPr>
        <p:spPr>
          <a:xfrm>
            <a:off x="457200" y="1075107"/>
            <a:ext cx="6219800" cy="5745163"/>
          </a:xfrm>
          <a:prstGeom prst="rect">
            <a:avLst/>
          </a:prstGeom>
        </p:spPr>
        <p:txBody>
          <a:bodyPr>
            <a:normAutofit/>
          </a:bodyPr>
          <a:lstStyle>
            <a:lvl1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1pPr>
            <a:lvl2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2pPr>
            <a:lvl3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3pPr>
            <a:lvl4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4pPr>
            <a:lvl5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b="1" dirty="0" smtClean="0">
              <a:solidFill>
                <a:schemeClr val="tx1"/>
              </a:solidFill>
            </a:endParaRPr>
          </a:p>
          <a:p>
            <a:endParaRPr lang="en-US" sz="2000" b="1" dirty="0" smtClean="0">
              <a:solidFill>
                <a:schemeClr val="tx1"/>
              </a:solidFill>
            </a:endParaRPr>
          </a:p>
          <a:p>
            <a:r>
              <a:rPr lang="en-US" sz="2000" b="1" dirty="0">
                <a:solidFill>
                  <a:schemeClr val="tx1"/>
                </a:solidFill>
              </a:rPr>
              <a:t>Steven W. Williams</a:t>
            </a:r>
            <a:br>
              <a:rPr lang="en-US" sz="2000" b="1" dirty="0">
                <a:solidFill>
                  <a:schemeClr val="tx1"/>
                </a:solidFill>
              </a:rPr>
            </a:br>
            <a:r>
              <a:rPr lang="en-US" sz="2000" b="1" dirty="0">
                <a:solidFill>
                  <a:schemeClr val="tx1"/>
                </a:solidFill>
              </a:rPr>
              <a:t>Chief Operating </a:t>
            </a:r>
            <a:r>
              <a:rPr lang="en-US" sz="2000" b="1" dirty="0" smtClean="0">
                <a:solidFill>
                  <a:schemeClr val="tx1"/>
                </a:solidFill>
              </a:rPr>
              <a:t>Officer</a:t>
            </a:r>
          </a:p>
          <a:p>
            <a:endParaRPr lang="en-US" sz="2000" dirty="0" smtClean="0">
              <a:solidFill>
                <a:schemeClr val="tx1"/>
              </a:solidFill>
            </a:endParaRPr>
          </a:p>
          <a:p>
            <a:pPr marL="342900" indent="-342900">
              <a:buFont typeface="Arial" pitchFamily="34" charset="0"/>
              <a:buChar char="•"/>
            </a:pPr>
            <a:r>
              <a:rPr lang="en-US" sz="2000" dirty="0" smtClean="0">
                <a:solidFill>
                  <a:schemeClr val="tx1"/>
                </a:solidFill>
              </a:rPr>
              <a:t>Joined Suncor in May 2002</a:t>
            </a:r>
          </a:p>
          <a:p>
            <a:pPr marL="342900" indent="-342900">
              <a:buFont typeface="Arial" pitchFamily="34" charset="0"/>
              <a:buChar char="•"/>
            </a:pPr>
            <a:r>
              <a:rPr lang="en-US" sz="2000" dirty="0" smtClean="0">
                <a:solidFill>
                  <a:schemeClr val="tx1"/>
                </a:solidFill>
              </a:rPr>
              <a:t>Before appointment, he </a:t>
            </a:r>
            <a:r>
              <a:rPr lang="en-US" sz="2000" dirty="0">
                <a:solidFill>
                  <a:schemeClr val="tx1"/>
                </a:solidFill>
              </a:rPr>
              <a:t>was responsible for Octel Corporation's global </a:t>
            </a:r>
            <a:r>
              <a:rPr lang="en-US" sz="2000" dirty="0" smtClean="0">
                <a:solidFill>
                  <a:schemeClr val="tx1"/>
                </a:solidFill>
              </a:rPr>
              <a:t>operation and managed </a:t>
            </a:r>
            <a:r>
              <a:rPr lang="en-US" sz="2000" dirty="0">
                <a:solidFill>
                  <a:schemeClr val="tx1"/>
                </a:solidFill>
              </a:rPr>
              <a:t>the operation of the largest refinery in the United Kingdom for </a:t>
            </a:r>
            <a:r>
              <a:rPr lang="en-US" sz="2000" dirty="0" smtClean="0">
                <a:solidFill>
                  <a:schemeClr val="tx1"/>
                </a:solidFill>
              </a:rPr>
              <a:t>Esso</a:t>
            </a:r>
          </a:p>
          <a:p>
            <a:pPr marL="342900" indent="-342900">
              <a:buFont typeface="Arial" pitchFamily="34" charset="0"/>
              <a:buChar char="•"/>
            </a:pPr>
            <a:r>
              <a:rPr lang="en-US" sz="2000" dirty="0" smtClean="0">
                <a:solidFill>
                  <a:schemeClr val="tx1"/>
                </a:solidFill>
              </a:rPr>
              <a:t>Bachelor </a:t>
            </a:r>
            <a:r>
              <a:rPr lang="en-US" sz="2000" dirty="0">
                <a:solidFill>
                  <a:schemeClr val="tx1"/>
                </a:solidFill>
              </a:rPr>
              <a:t>of Science degree in chemical engineering from Exeter University and </a:t>
            </a:r>
            <a:r>
              <a:rPr lang="en-US" sz="2000" dirty="0" smtClean="0">
                <a:solidFill>
                  <a:schemeClr val="tx1"/>
                </a:solidFill>
              </a:rPr>
              <a:t>graduate from </a:t>
            </a:r>
            <a:r>
              <a:rPr lang="en-US" sz="2000" dirty="0">
                <a:solidFill>
                  <a:schemeClr val="tx1"/>
                </a:solidFill>
              </a:rPr>
              <a:t>the Advanced Management Program at Harvard Business School as well as the Business Economics Program at Oxford University.</a:t>
            </a:r>
          </a:p>
        </p:txBody>
      </p:sp>
      <p:pic>
        <p:nvPicPr>
          <p:cNvPr id="12290" name="Picture 2" descr="Steve Williams, COO, Sunco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24600" y="838200"/>
            <a:ext cx="2066007" cy="25825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对象 1"/>
          <p:cNvGraphicFramePr>
            <a:graphicFrameLocks noChangeAspect="1"/>
          </p:cNvGraphicFramePr>
          <p:nvPr>
            <p:extLst>
              <p:ext uri="{D42A27DB-BD31-4B8C-83A1-F6EECF244321}">
                <p14:modId xmlns:p14="http://schemas.microsoft.com/office/powerpoint/2010/main" val="3538009068"/>
              </p:ext>
            </p:extLst>
          </p:nvPr>
        </p:nvGraphicFramePr>
        <p:xfrm>
          <a:off x="585788" y="6026150"/>
          <a:ext cx="25400" cy="25400"/>
        </p:xfrm>
        <a:graphic>
          <a:graphicData uri="http://schemas.openxmlformats.org/presentationml/2006/ole">
            <mc:AlternateContent xmlns:mc="http://schemas.openxmlformats.org/markup-compatibility/2006">
              <mc:Choice xmlns:v="urn:schemas-microsoft-com:vml" Requires="v">
                <p:oleObj spid="_x0000_s86022" name="PBrush" r:id="rId5" imgW="9000" imgH="9000" progId="PBrush">
                  <p:embed/>
                </p:oleObj>
              </mc:Choice>
              <mc:Fallback>
                <p:oleObj name="PBrush" r:id="rId5" imgW="9000" imgH="9000"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788" y="6026150"/>
                        <a:ext cx="25400" cy="2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7" name="标题 1"/>
          <p:cNvSpPr txBox="1">
            <a:spLocks/>
          </p:cNvSpPr>
          <p:nvPr/>
        </p:nvSpPr>
        <p:spPr>
          <a:xfrm>
            <a:off x="533400" y="457200"/>
            <a:ext cx="4608512" cy="864096"/>
          </a:xfrm>
          <a:prstGeom prst="rect">
            <a:avLst/>
          </a:prstGeom>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sz="3200" dirty="0" smtClean="0"/>
              <a:t>Suncor’s Management</a:t>
            </a:r>
            <a:endParaRPr lang="en-US" sz="3200" dirty="0"/>
          </a:p>
        </p:txBody>
      </p:sp>
    </p:spTree>
    <p:extLst>
      <p:ext uri="{BB962C8B-B14F-4D97-AF65-F5344CB8AC3E}">
        <p14:creationId xmlns:p14="http://schemas.microsoft.com/office/powerpoint/2010/main" val="17529057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Senior Executives</a:t>
            </a:r>
            <a:endParaRPr lang="en-US" dirty="0"/>
          </a:p>
        </p:txBody>
      </p:sp>
      <p:sp>
        <p:nvSpPr>
          <p:cNvPr id="3" name="内容占位符 2"/>
          <p:cNvSpPr>
            <a:spLocks noGrp="1"/>
          </p:cNvSpPr>
          <p:nvPr>
            <p:ph idx="1"/>
          </p:nvPr>
        </p:nvSpPr>
        <p:spPr/>
        <p:txBody>
          <a:bodyPr>
            <a:normAutofit fontScale="62500" lnSpcReduction="20000"/>
          </a:bodyPr>
          <a:lstStyle/>
          <a:p>
            <a:r>
              <a:rPr lang="en-US" b="1" dirty="0">
                <a:hlinkClick r:id="rId3"/>
              </a:rPr>
              <a:t>Kirk Bailey</a:t>
            </a:r>
            <a:r>
              <a:rPr lang="en-US" dirty="0"/>
              <a:t>, executive vice president, Oil Sands Ventures, ensures the successful approvals, development, commissioning and start up of oil sands growth projects planned under Suncor’s strategic partnership with Total.</a:t>
            </a:r>
          </a:p>
          <a:p>
            <a:r>
              <a:rPr lang="en-US" b="1" dirty="0">
                <a:hlinkClick r:id="rId4"/>
              </a:rPr>
              <a:t>Mark Little</a:t>
            </a:r>
            <a:r>
              <a:rPr lang="en-US" dirty="0"/>
              <a:t>, executive vice president, Oil Sands, leads improvements in safety, sustainability and competitiveness at the company's oil sands operation.</a:t>
            </a:r>
          </a:p>
          <a:p>
            <a:r>
              <a:rPr lang="en-US" b="1" dirty="0">
                <a:hlinkClick r:id="rId5"/>
              </a:rPr>
              <a:t>Boris Jackman</a:t>
            </a:r>
            <a:r>
              <a:rPr lang="en-US" dirty="0"/>
              <a:t>, executive vice-president, Refining and Marketing, has overall responsibility for operations at four refineries, as well as industrial and retail marketing of refined products and lubricants under the Petro-Canada brand.</a:t>
            </a:r>
          </a:p>
          <a:p>
            <a:r>
              <a:rPr lang="en-US" b="1" dirty="0">
                <a:hlinkClick r:id="rId6"/>
              </a:rPr>
              <a:t>Mike MacSween</a:t>
            </a:r>
            <a:r>
              <a:rPr lang="en-US" dirty="0"/>
              <a:t>, senior vice-president, In Situ, leads Suncor’s in situ operations. The combined assets of Petro-Canada and Suncor form a significant growth platform for growing in situ oil sands recovery.</a:t>
            </a:r>
          </a:p>
          <a:p>
            <a:r>
              <a:rPr lang="en-US" b="1" dirty="0">
                <a:hlinkClick r:id="rId7"/>
              </a:rPr>
              <a:t>Eric Axford</a:t>
            </a:r>
            <a:r>
              <a:rPr lang="en-US" dirty="0"/>
              <a:t>, senior vice-president, Operations Support, is responsible </a:t>
            </a:r>
            <a:r>
              <a:rPr lang="en-US" dirty="0" err="1" smtClean="0"/>
              <a:t>forensuring</a:t>
            </a:r>
            <a:r>
              <a:rPr lang="en-US" dirty="0" smtClean="0"/>
              <a:t> </a:t>
            </a:r>
            <a:r>
              <a:rPr lang="en-US" dirty="0"/>
              <a:t>safe, reliable and environmentally responsible operations across Suncor’s integrated businesses.</a:t>
            </a:r>
          </a:p>
          <a:p>
            <a:endParaRPr 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val="2472197895"/>
              </p:ext>
            </p:extLst>
          </p:nvPr>
        </p:nvGraphicFramePr>
        <p:xfrm>
          <a:off x="585788" y="6386513"/>
          <a:ext cx="25400" cy="25400"/>
        </p:xfrm>
        <a:graphic>
          <a:graphicData uri="http://schemas.openxmlformats.org/presentationml/2006/ole">
            <mc:AlternateContent xmlns:mc="http://schemas.openxmlformats.org/markup-compatibility/2006">
              <mc:Choice xmlns:v="urn:schemas-microsoft-com:vml" Requires="v">
                <p:oleObj spid="_x0000_s87046" name="PBrush" r:id="rId8" imgW="9000" imgH="9000" progId="PBrush">
                  <p:embed/>
                </p:oleObj>
              </mc:Choice>
              <mc:Fallback>
                <p:oleObj name="PBrush" r:id="rId8" imgW="9000" imgH="9000" progId="PBrush">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788" y="6386513"/>
                        <a:ext cx="25400" cy="2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2397319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024744" cy="1143000"/>
          </a:xfrm>
        </p:spPr>
        <p:txBody>
          <a:bodyPr/>
          <a:lstStyle/>
          <a:p>
            <a:pPr algn="ctr"/>
            <a:r>
              <a:rPr lang="en-US" altLang="zh-CN" dirty="0" smtClean="0"/>
              <a:t>Merger with Petro-Canada</a:t>
            </a:r>
            <a:endParaRPr lang="zh-CN" altLang="en-US" dirty="0"/>
          </a:p>
        </p:txBody>
      </p:sp>
      <p:sp>
        <p:nvSpPr>
          <p:cNvPr id="3" name="Content Placeholder 2"/>
          <p:cNvSpPr>
            <a:spLocks noGrp="1"/>
          </p:cNvSpPr>
          <p:nvPr>
            <p:ph idx="1"/>
          </p:nvPr>
        </p:nvSpPr>
        <p:spPr>
          <a:xfrm>
            <a:off x="457200" y="1767315"/>
            <a:ext cx="8229600" cy="4525963"/>
          </a:xfrm>
        </p:spPr>
        <p:txBody>
          <a:bodyPr>
            <a:normAutofit/>
          </a:bodyPr>
          <a:lstStyle/>
          <a:p>
            <a:pPr>
              <a:buFont typeface="Arial" pitchFamily="34" charset="0"/>
              <a:buChar char="•"/>
            </a:pPr>
            <a:r>
              <a:rPr lang="en-US" altLang="zh-CN" sz="2200" dirty="0" smtClean="0"/>
              <a:t>Completion of a merger with Petro-</a:t>
            </a:r>
            <a:r>
              <a:rPr lang="en-US" altLang="zh-CN" sz="2200" dirty="0"/>
              <a:t>Canada </a:t>
            </a:r>
            <a:r>
              <a:rPr lang="en-US" altLang="zh-CN" sz="2200" dirty="0" smtClean="0"/>
              <a:t>on August </a:t>
            </a:r>
            <a:r>
              <a:rPr lang="en-US" altLang="zh-CN" sz="2200" dirty="0"/>
              <a:t>1, </a:t>
            </a:r>
            <a:r>
              <a:rPr lang="en-US" altLang="zh-CN" sz="2200" dirty="0" smtClean="0"/>
              <a:t>2009</a:t>
            </a:r>
          </a:p>
          <a:p>
            <a:pPr>
              <a:buFont typeface="Arial" pitchFamily="34" charset="0"/>
              <a:buChar char="•"/>
            </a:pPr>
            <a:endParaRPr lang="en-US" altLang="zh-CN" sz="2200" dirty="0" smtClean="0"/>
          </a:p>
          <a:p>
            <a:pPr>
              <a:buFont typeface="Arial" pitchFamily="34" charset="0"/>
              <a:buChar char="•"/>
            </a:pPr>
            <a:r>
              <a:rPr lang="en-US" sz="2200" dirty="0" smtClean="0"/>
              <a:t>Suncor's name is used for operation and the brand of Petro</a:t>
            </a:r>
            <a:r>
              <a:rPr lang="en-US" sz="2200" dirty="0"/>
              <a:t>-Canada </a:t>
            </a:r>
            <a:r>
              <a:rPr lang="en-US" sz="2200" dirty="0" smtClean="0"/>
              <a:t>for marketing</a:t>
            </a:r>
          </a:p>
          <a:p>
            <a:pPr>
              <a:buFont typeface="Arial" pitchFamily="34" charset="0"/>
              <a:buChar char="•"/>
            </a:pPr>
            <a:endParaRPr lang="en-US" sz="2200" dirty="0" smtClean="0"/>
          </a:p>
          <a:p>
            <a:pPr>
              <a:buFont typeface="Arial" pitchFamily="34" charset="0"/>
              <a:buChar char="•"/>
            </a:pPr>
            <a:r>
              <a:rPr lang="en-US" sz="2200" dirty="0"/>
              <a:t>Combined market worth of over $43 </a:t>
            </a:r>
            <a:r>
              <a:rPr lang="en-US" sz="2200" dirty="0" smtClean="0"/>
              <a:t>billion</a:t>
            </a:r>
          </a:p>
          <a:p>
            <a:pPr>
              <a:buFont typeface="Arial" pitchFamily="34" charset="0"/>
              <a:buChar char="•"/>
            </a:pPr>
            <a:endParaRPr lang="en-US" sz="2200" dirty="0" smtClean="0"/>
          </a:p>
          <a:p>
            <a:pPr>
              <a:buFont typeface="Arial"/>
              <a:buChar char="•"/>
            </a:pPr>
            <a:r>
              <a:rPr lang="en-US" sz="2200" dirty="0" smtClean="0"/>
              <a:t>Petro-Canada’s existing </a:t>
            </a:r>
            <a:r>
              <a:rPr lang="en-US" sz="2200" dirty="0"/>
              <a:t>investors </a:t>
            </a:r>
            <a:r>
              <a:rPr lang="en-US" sz="2200" dirty="0" smtClean="0"/>
              <a:t>will get </a:t>
            </a:r>
            <a:r>
              <a:rPr lang="en-US" sz="2200" dirty="0"/>
              <a:t>a 40 per cent piece of the merged </a:t>
            </a:r>
            <a:r>
              <a:rPr lang="en-US" sz="2200" dirty="0" smtClean="0"/>
              <a:t>entity</a:t>
            </a:r>
            <a:r>
              <a:rPr lang="en-US" sz="2200" dirty="0"/>
              <a:t>,</a:t>
            </a:r>
            <a:r>
              <a:rPr lang="en-US" sz="2200" dirty="0" smtClean="0"/>
              <a:t> and Suncor </a:t>
            </a:r>
            <a:r>
              <a:rPr lang="en-US" sz="2200" dirty="0"/>
              <a:t>shareholders </a:t>
            </a:r>
            <a:r>
              <a:rPr lang="en-US" sz="2200" dirty="0" smtClean="0"/>
              <a:t>own </a:t>
            </a:r>
            <a:r>
              <a:rPr lang="en-US" sz="2200" dirty="0"/>
              <a:t>the </a:t>
            </a:r>
            <a:r>
              <a:rPr lang="en-US" sz="2200" dirty="0" smtClean="0"/>
              <a:t>remaining 60% of the new firm</a:t>
            </a:r>
            <a:endParaRPr lang="en-US" sz="2200" dirty="0"/>
          </a:p>
          <a:p>
            <a:pPr>
              <a:buFont typeface="Arial" pitchFamily="34" charset="0"/>
              <a:buChar char="•"/>
            </a:pPr>
            <a:endParaRPr lang="en-US" dirty="0" smtClean="0"/>
          </a:p>
          <a:p>
            <a:pPr>
              <a:buFont typeface="Arial" pitchFamily="34" charset="0"/>
              <a:buChar char="•"/>
            </a:pPr>
            <a:endParaRPr lang="en-US" altLang="zh-CN" dirty="0" smtClean="0"/>
          </a:p>
          <a:p>
            <a:pPr>
              <a:buFont typeface="Arial" pitchFamily="34" charset="0"/>
              <a:buChar char="•"/>
            </a:pPr>
            <a:endParaRPr lang="zh-CN" altLang="en-US" dirty="0"/>
          </a:p>
        </p:txBody>
      </p:sp>
      <p:graphicFrame>
        <p:nvGraphicFramePr>
          <p:cNvPr id="185346" name="Object 2"/>
          <p:cNvGraphicFramePr>
            <a:graphicFrameLocks noChangeAspect="1"/>
          </p:cNvGraphicFramePr>
          <p:nvPr/>
        </p:nvGraphicFramePr>
        <p:xfrm>
          <a:off x="241300" y="330200"/>
          <a:ext cx="977900" cy="457200"/>
        </p:xfrm>
        <a:graphic>
          <a:graphicData uri="http://schemas.openxmlformats.org/presentationml/2006/ole">
            <mc:AlternateContent xmlns:mc="http://schemas.openxmlformats.org/markup-compatibility/2006">
              <mc:Choice xmlns:v="urn:schemas-microsoft-com:vml" Requires="v">
                <p:oleObj spid="_x0000_s88074" name="PBrush" r:id="rId4" imgW="980952" imgH="466543" progId="PBrush">
                  <p:embed/>
                </p:oleObj>
              </mc:Choice>
              <mc:Fallback>
                <p:oleObj name="PBrush" r:id="rId4" imgW="980952" imgH="466543" progId="PBrush">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00" y="330200"/>
                        <a:ext cx="97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graphicFrame>
        <p:nvGraphicFramePr>
          <p:cNvPr id="5" name="对象 5"/>
          <p:cNvGraphicFramePr>
            <a:graphicFrameLocks noChangeAspect="1"/>
          </p:cNvGraphicFramePr>
          <p:nvPr>
            <p:extLst>
              <p:ext uri="{D42A27DB-BD31-4B8C-83A1-F6EECF244321}">
                <p14:modId xmlns:p14="http://schemas.microsoft.com/office/powerpoint/2010/main" val="2252873754"/>
              </p:ext>
            </p:extLst>
          </p:nvPr>
        </p:nvGraphicFramePr>
        <p:xfrm>
          <a:off x="477838" y="6575425"/>
          <a:ext cx="25400" cy="25400"/>
        </p:xfrm>
        <a:graphic>
          <a:graphicData uri="http://schemas.openxmlformats.org/presentationml/2006/ole">
            <mc:AlternateContent xmlns:mc="http://schemas.openxmlformats.org/markup-compatibility/2006">
              <mc:Choice xmlns:v="urn:schemas-microsoft-com:vml" Requires="v">
                <p:oleObj spid="_x0000_s88075" name="PBrush" r:id="rId6" imgW="9000" imgH="9000" progId="PBrush">
                  <p:embed/>
                </p:oleObj>
              </mc:Choice>
              <mc:Fallback>
                <p:oleObj name="PBrush" r:id="rId6" imgW="9000" imgH="9000" progId="PBrush">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38" y="6575425"/>
                        <a:ext cx="25400" cy="2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8585763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Merger with Petro-Canada</a:t>
            </a:r>
            <a:endParaRPr lang="zh-CN" altLang="en-US" dirty="0"/>
          </a:p>
        </p:txBody>
      </p:sp>
      <p:pic>
        <p:nvPicPr>
          <p:cNvPr id="4" name="Content Placeholder 3" descr="Purchase allocation.png"/>
          <p:cNvPicPr>
            <a:picLocks noGrp="1" noChangeAspect="1"/>
          </p:cNvPicPr>
          <p:nvPr>
            <p:ph idx="1"/>
          </p:nvPr>
        </p:nvPicPr>
        <p:blipFill>
          <a:blip r:embed="rId4" cstate="print"/>
          <a:stretch>
            <a:fillRect/>
          </a:stretch>
        </p:blipFill>
        <p:spPr>
          <a:xfrm>
            <a:off x="1128612" y="1295400"/>
            <a:ext cx="7191576" cy="4830763"/>
          </a:xfrm>
        </p:spPr>
      </p:pic>
      <p:graphicFrame>
        <p:nvGraphicFramePr>
          <p:cNvPr id="3" name="对象 2"/>
          <p:cNvGraphicFramePr>
            <a:graphicFrameLocks noChangeAspect="1"/>
          </p:cNvGraphicFramePr>
          <p:nvPr>
            <p:extLst>
              <p:ext uri="{D42A27DB-BD31-4B8C-83A1-F6EECF244321}">
                <p14:modId xmlns:p14="http://schemas.microsoft.com/office/powerpoint/2010/main" val="3663818097"/>
              </p:ext>
            </p:extLst>
          </p:nvPr>
        </p:nvGraphicFramePr>
        <p:xfrm>
          <a:off x="21625" y="6093296"/>
          <a:ext cx="981075" cy="466725"/>
        </p:xfrm>
        <a:graphic>
          <a:graphicData uri="http://schemas.openxmlformats.org/presentationml/2006/ole">
            <mc:AlternateContent xmlns:mc="http://schemas.openxmlformats.org/markup-compatibility/2006">
              <mc:Choice xmlns:v="urn:schemas-microsoft-com:vml" Requires="v">
                <p:oleObj spid="_x0000_s89094"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5" y="6093296"/>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88559233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558144" cy="1066800"/>
          </a:xfrm>
        </p:spPr>
        <p:txBody>
          <a:bodyPr>
            <a:normAutofit fontScale="90000"/>
          </a:bodyPr>
          <a:lstStyle/>
          <a:p>
            <a:r>
              <a:rPr lang="en-US" altLang="zh-CN" dirty="0" smtClean="0"/>
              <a:t>Synergies Obtained through Merger</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79884455"/>
              </p:ext>
            </p:extLst>
          </p:nvPr>
        </p:nvGraphicFramePr>
        <p:xfrm>
          <a:off x="457200" y="1905000"/>
          <a:ext cx="81534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对象 5"/>
          <p:cNvGraphicFramePr>
            <a:graphicFrameLocks noChangeAspect="1"/>
          </p:cNvGraphicFramePr>
          <p:nvPr>
            <p:extLst>
              <p:ext uri="{D42A27DB-BD31-4B8C-83A1-F6EECF244321}">
                <p14:modId xmlns:p14="http://schemas.microsoft.com/office/powerpoint/2010/main" val="1604981381"/>
              </p:ext>
            </p:extLst>
          </p:nvPr>
        </p:nvGraphicFramePr>
        <p:xfrm>
          <a:off x="0" y="6349916"/>
          <a:ext cx="981075" cy="466725"/>
        </p:xfrm>
        <a:graphic>
          <a:graphicData uri="http://schemas.openxmlformats.org/presentationml/2006/ole">
            <mc:AlternateContent xmlns:mc="http://schemas.openxmlformats.org/markup-compatibility/2006">
              <mc:Choice xmlns:v="urn:schemas-microsoft-com:vml" Requires="v">
                <p:oleObj spid="_x0000_s90118" name="PBrush" r:id="rId9" imgW="980952" imgH="466543" progId="PBrush">
                  <p:embed/>
                </p:oleObj>
              </mc:Choice>
              <mc:Fallback>
                <p:oleObj name="PBrush" r:id="rId9" imgW="980952" imgH="466543" progId="PBrush">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349916"/>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883942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Oil sands: Synthetic crude oil process</a:t>
            </a:r>
            <a:endParaRPr lang="zh-CN"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6568412"/>
              </p:ext>
            </p:extLst>
          </p:nvPr>
        </p:nvGraphicFramePr>
        <p:xfrm>
          <a:off x="457200" y="980728"/>
          <a:ext cx="857929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780875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85800" y="2514600"/>
            <a:ext cx="8229600" cy="1143000"/>
          </a:xfrm>
        </p:spPr>
        <p:txBody>
          <a:bodyPr>
            <a:normAutofit/>
          </a:bodyPr>
          <a:lstStyle/>
          <a:p>
            <a:r>
              <a:rPr lang="en-US" dirty="0"/>
              <a:t>Suncor’s </a:t>
            </a:r>
            <a:r>
              <a:rPr lang="en-US" dirty="0" smtClean="0"/>
              <a:t>Financial Statements </a:t>
            </a:r>
            <a:endParaRPr lang="en-US" dirty="0"/>
          </a:p>
        </p:txBody>
      </p:sp>
      <p:graphicFrame>
        <p:nvGraphicFramePr>
          <p:cNvPr id="3" name="对象 5"/>
          <p:cNvGraphicFramePr>
            <a:graphicFrameLocks noChangeAspect="1"/>
          </p:cNvGraphicFramePr>
          <p:nvPr>
            <p:extLst>
              <p:ext uri="{D42A27DB-BD31-4B8C-83A1-F6EECF244321}">
                <p14:modId xmlns:p14="http://schemas.microsoft.com/office/powerpoint/2010/main" val="2689084135"/>
              </p:ext>
            </p:extLst>
          </p:nvPr>
        </p:nvGraphicFramePr>
        <p:xfrm>
          <a:off x="0" y="6391275"/>
          <a:ext cx="981075" cy="466725"/>
        </p:xfrm>
        <a:graphic>
          <a:graphicData uri="http://schemas.openxmlformats.org/presentationml/2006/ole">
            <mc:AlternateContent xmlns:mc="http://schemas.openxmlformats.org/markup-compatibility/2006">
              <mc:Choice xmlns:v="urn:schemas-microsoft-com:vml" Requires="v">
                <p:oleObj spid="_x0000_s91142"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5004840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Selected financial information</a:t>
            </a:r>
            <a:endParaRPr lang="en-US" dirty="0"/>
          </a:p>
        </p:txBody>
      </p:sp>
      <p:pic>
        <p:nvPicPr>
          <p:cNvPr id="4" name="Content Placeholder 3" descr="Untitled.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266" t="-552" r="-1743" b="185"/>
          <a:stretch/>
        </p:blipFill>
        <p:spPr>
          <a:xfrm>
            <a:off x="685800" y="1295400"/>
            <a:ext cx="8021045" cy="4827165"/>
          </a:xfrm>
        </p:spPr>
      </p:pic>
      <p:graphicFrame>
        <p:nvGraphicFramePr>
          <p:cNvPr id="5" name="对象 3"/>
          <p:cNvGraphicFramePr>
            <a:graphicFrameLocks noChangeAspect="1"/>
          </p:cNvGraphicFramePr>
          <p:nvPr>
            <p:extLst>
              <p:ext uri="{D42A27DB-BD31-4B8C-83A1-F6EECF244321}">
                <p14:modId xmlns:p14="http://schemas.microsoft.com/office/powerpoint/2010/main" val="3730060559"/>
              </p:ext>
            </p:extLst>
          </p:nvPr>
        </p:nvGraphicFramePr>
        <p:xfrm>
          <a:off x="26913" y="6326658"/>
          <a:ext cx="981075" cy="466725"/>
        </p:xfrm>
        <a:graphic>
          <a:graphicData uri="http://schemas.openxmlformats.org/presentationml/2006/ole">
            <mc:AlternateContent xmlns:mc="http://schemas.openxmlformats.org/markup-compatibility/2006">
              <mc:Choice xmlns:v="urn:schemas-microsoft-com:vml" Requires="v">
                <p:oleObj spid="_x0000_s92166"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3" y="6326658"/>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0396315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Selected financial information</a:t>
            </a:r>
            <a:endParaRPr lang="en-US" dirty="0"/>
          </a:p>
        </p:txBody>
      </p:sp>
      <p:pic>
        <p:nvPicPr>
          <p:cNvPr id="6" name="Content Placeholder 5" descr="Untitled.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345" t="-1365" r="-1031" b="-1"/>
          <a:stretch/>
        </p:blipFill>
        <p:spPr>
          <a:xfrm>
            <a:off x="575866" y="685800"/>
            <a:ext cx="7958534" cy="5638800"/>
          </a:xfrm>
        </p:spPr>
      </p:pic>
      <p:graphicFrame>
        <p:nvGraphicFramePr>
          <p:cNvPr id="4" name="对象 3"/>
          <p:cNvGraphicFramePr>
            <a:graphicFrameLocks noChangeAspect="1"/>
          </p:cNvGraphicFramePr>
          <p:nvPr>
            <p:extLst>
              <p:ext uri="{D42A27DB-BD31-4B8C-83A1-F6EECF244321}">
                <p14:modId xmlns:p14="http://schemas.microsoft.com/office/powerpoint/2010/main" val="3896638831"/>
              </p:ext>
            </p:extLst>
          </p:nvPr>
        </p:nvGraphicFramePr>
        <p:xfrm>
          <a:off x="26913" y="6326658"/>
          <a:ext cx="981075" cy="466725"/>
        </p:xfrm>
        <a:graphic>
          <a:graphicData uri="http://schemas.openxmlformats.org/presentationml/2006/ole">
            <mc:AlternateContent xmlns:mc="http://schemas.openxmlformats.org/markup-compatibility/2006">
              <mc:Choice xmlns:v="urn:schemas-microsoft-com:vml" Requires="v">
                <p:oleObj spid="_x0000_s93190"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3" y="6326658"/>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3679940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Financial Highlights (2010)</a:t>
            </a:r>
            <a:endParaRPr lang="en-US" dirty="0"/>
          </a:p>
        </p:txBody>
      </p:sp>
      <p:pic>
        <p:nvPicPr>
          <p:cNvPr id="3" name="图片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 y="1524000"/>
            <a:ext cx="8000999" cy="4109936"/>
          </a:xfrm>
          <a:prstGeom prst="rect">
            <a:avLst/>
          </a:prstGeom>
        </p:spPr>
      </p:pic>
      <p:graphicFrame>
        <p:nvGraphicFramePr>
          <p:cNvPr id="4" name="对象 3"/>
          <p:cNvGraphicFramePr>
            <a:graphicFrameLocks noChangeAspect="1"/>
          </p:cNvGraphicFramePr>
          <p:nvPr>
            <p:extLst>
              <p:ext uri="{D42A27DB-BD31-4B8C-83A1-F6EECF244321}">
                <p14:modId xmlns:p14="http://schemas.microsoft.com/office/powerpoint/2010/main" val="3847789629"/>
              </p:ext>
            </p:extLst>
          </p:nvPr>
        </p:nvGraphicFramePr>
        <p:xfrm>
          <a:off x="26913" y="6093296"/>
          <a:ext cx="981075" cy="466725"/>
        </p:xfrm>
        <a:graphic>
          <a:graphicData uri="http://schemas.openxmlformats.org/presentationml/2006/ole">
            <mc:AlternateContent xmlns:mc="http://schemas.openxmlformats.org/markup-compatibility/2006">
              <mc:Choice xmlns:v="urn:schemas-microsoft-com:vml" Requires="v">
                <p:oleObj spid="_x0000_s94214"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13" y="6093296"/>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0600539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533400" y="990600"/>
            <a:ext cx="8229600" cy="592366"/>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Financial Highlights (2011)</a:t>
            </a:r>
            <a:endParaRPr lang="en-US" dirty="0"/>
          </a:p>
        </p:txBody>
      </p:sp>
      <p:graphicFrame>
        <p:nvGraphicFramePr>
          <p:cNvPr id="6" name="对象 3"/>
          <p:cNvGraphicFramePr>
            <a:graphicFrameLocks noChangeAspect="1"/>
          </p:cNvGraphicFramePr>
          <p:nvPr>
            <p:extLst>
              <p:ext uri="{D42A27DB-BD31-4B8C-83A1-F6EECF244321}">
                <p14:modId xmlns:p14="http://schemas.microsoft.com/office/powerpoint/2010/main" val="3534195421"/>
              </p:ext>
            </p:extLst>
          </p:nvPr>
        </p:nvGraphicFramePr>
        <p:xfrm>
          <a:off x="26913" y="6391275"/>
          <a:ext cx="981075" cy="466725"/>
        </p:xfrm>
        <a:graphic>
          <a:graphicData uri="http://schemas.openxmlformats.org/presentationml/2006/ole">
            <mc:AlternateContent xmlns:mc="http://schemas.openxmlformats.org/markup-compatibility/2006">
              <mc:Choice xmlns:v="urn:schemas-microsoft-com:vml" Requires="v">
                <p:oleObj spid="_x0000_s95238"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3" y="6391275"/>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descr="Untitl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700808"/>
            <a:ext cx="8107823" cy="4464496"/>
          </a:xfrm>
          <a:prstGeom prst="rect">
            <a:avLst/>
          </a:prstGeom>
        </p:spPr>
      </p:pic>
    </p:spTree>
    <p:extLst>
      <p:ext uri="{BB962C8B-B14F-4D97-AF65-F5344CB8AC3E}">
        <p14:creationId xmlns:p14="http://schemas.microsoft.com/office/powerpoint/2010/main" val="30204295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85800" y="2514600"/>
            <a:ext cx="8229600" cy="1143000"/>
          </a:xfrm>
        </p:spPr>
        <p:txBody>
          <a:bodyPr/>
          <a:lstStyle/>
          <a:p>
            <a:r>
              <a:rPr lang="en-US" dirty="0" smtClean="0"/>
              <a:t>Consolidated Balance Sheets</a:t>
            </a:r>
            <a:endParaRPr lang="en-US" dirty="0"/>
          </a:p>
        </p:txBody>
      </p:sp>
      <p:graphicFrame>
        <p:nvGraphicFramePr>
          <p:cNvPr id="3" name="对象 3"/>
          <p:cNvGraphicFramePr>
            <a:graphicFrameLocks noChangeAspect="1"/>
          </p:cNvGraphicFramePr>
          <p:nvPr>
            <p:extLst>
              <p:ext uri="{D42A27DB-BD31-4B8C-83A1-F6EECF244321}">
                <p14:modId xmlns:p14="http://schemas.microsoft.com/office/powerpoint/2010/main" val="587035547"/>
              </p:ext>
            </p:extLst>
          </p:nvPr>
        </p:nvGraphicFramePr>
        <p:xfrm>
          <a:off x="26913" y="6391275"/>
          <a:ext cx="981075" cy="466725"/>
        </p:xfrm>
        <a:graphic>
          <a:graphicData uri="http://schemas.openxmlformats.org/presentationml/2006/ole">
            <mc:AlternateContent xmlns:mc="http://schemas.openxmlformats.org/markup-compatibility/2006">
              <mc:Choice xmlns:v="urn:schemas-microsoft-com:vml" Requires="v">
                <p:oleObj spid="_x0000_s96262"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3" y="6391275"/>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69478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928" y="881530"/>
            <a:ext cx="7123601" cy="5542403"/>
          </a:xfrm>
          <a:prstGeom prst="rect">
            <a:avLst/>
          </a:prstGeom>
        </p:spPr>
      </p:pic>
      <p:sp>
        <p:nvSpPr>
          <p:cNvPr id="6" name="Rectangle 5"/>
          <p:cNvSpPr/>
          <p:nvPr/>
        </p:nvSpPr>
        <p:spPr>
          <a:xfrm>
            <a:off x="986118" y="3526118"/>
            <a:ext cx="7007411" cy="17929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86118" y="6261796"/>
            <a:ext cx="7007411" cy="17929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对象 3"/>
          <p:cNvGraphicFramePr>
            <a:graphicFrameLocks noChangeAspect="1"/>
          </p:cNvGraphicFramePr>
          <p:nvPr>
            <p:extLst>
              <p:ext uri="{D42A27DB-BD31-4B8C-83A1-F6EECF244321}">
                <p14:modId xmlns:p14="http://schemas.microsoft.com/office/powerpoint/2010/main" val="3270286905"/>
              </p:ext>
            </p:extLst>
          </p:nvPr>
        </p:nvGraphicFramePr>
        <p:xfrm>
          <a:off x="5043" y="6403512"/>
          <a:ext cx="981075" cy="466725"/>
        </p:xfrm>
        <a:graphic>
          <a:graphicData uri="http://schemas.openxmlformats.org/presentationml/2006/ole">
            <mc:AlternateContent xmlns:mc="http://schemas.openxmlformats.org/markup-compatibility/2006">
              <mc:Choice xmlns:v="urn:schemas-microsoft-com:vml" Requires="v">
                <p:oleObj spid="_x0000_s97286"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3" y="6403512"/>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8699112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33400" y="2514600"/>
            <a:ext cx="8229600" cy="1143000"/>
          </a:xfrm>
        </p:spPr>
        <p:txBody>
          <a:bodyPr>
            <a:normAutofit fontScale="90000"/>
          </a:bodyPr>
          <a:lstStyle/>
          <a:p>
            <a:r>
              <a:rPr lang="en-US" dirty="0" smtClean="0"/>
              <a:t>Consolidated Statement of Earnings</a:t>
            </a:r>
            <a:endParaRPr lang="en-US" dirty="0"/>
          </a:p>
        </p:txBody>
      </p:sp>
      <p:graphicFrame>
        <p:nvGraphicFramePr>
          <p:cNvPr id="3" name="对象 3"/>
          <p:cNvGraphicFramePr>
            <a:graphicFrameLocks noChangeAspect="1"/>
          </p:cNvGraphicFramePr>
          <p:nvPr>
            <p:extLst>
              <p:ext uri="{D42A27DB-BD31-4B8C-83A1-F6EECF244321}">
                <p14:modId xmlns:p14="http://schemas.microsoft.com/office/powerpoint/2010/main" val="353760644"/>
              </p:ext>
            </p:extLst>
          </p:nvPr>
        </p:nvGraphicFramePr>
        <p:xfrm>
          <a:off x="26913" y="6326658"/>
          <a:ext cx="981075" cy="466725"/>
        </p:xfrm>
        <a:graphic>
          <a:graphicData uri="http://schemas.openxmlformats.org/presentationml/2006/ole">
            <mc:AlternateContent xmlns:mc="http://schemas.openxmlformats.org/markup-compatibility/2006">
              <mc:Choice xmlns:v="urn:schemas-microsoft-com:vml" Requires="v">
                <p:oleObj spid="_x0000_s98310"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3" y="6326658"/>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1575969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对象 8"/>
          <p:cNvGraphicFramePr>
            <a:graphicFrameLocks noChangeAspect="1"/>
          </p:cNvGraphicFramePr>
          <p:nvPr>
            <p:extLst>
              <p:ext uri="{D42A27DB-BD31-4B8C-83A1-F6EECF244321}">
                <p14:modId xmlns:p14="http://schemas.microsoft.com/office/powerpoint/2010/main" val="3540156003"/>
              </p:ext>
            </p:extLst>
          </p:nvPr>
        </p:nvGraphicFramePr>
        <p:xfrm>
          <a:off x="72306" y="6338728"/>
          <a:ext cx="981075" cy="466725"/>
        </p:xfrm>
        <a:graphic>
          <a:graphicData uri="http://schemas.openxmlformats.org/presentationml/2006/ole">
            <mc:AlternateContent xmlns:mc="http://schemas.openxmlformats.org/markup-compatibility/2006">
              <mc:Choice xmlns:v="urn:schemas-microsoft-com:vml" Requires="v">
                <p:oleObj spid="_x0000_s99334"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06" y="633872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3" name="Picture 2" descr="Untitle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589" y="896472"/>
            <a:ext cx="7634940" cy="5602940"/>
          </a:xfrm>
          <a:prstGeom prst="rect">
            <a:avLst/>
          </a:prstGeom>
        </p:spPr>
      </p:pic>
      <p:sp>
        <p:nvSpPr>
          <p:cNvPr id="5" name="Rectangle 4"/>
          <p:cNvSpPr/>
          <p:nvPr/>
        </p:nvSpPr>
        <p:spPr>
          <a:xfrm>
            <a:off x="1053381" y="5229412"/>
            <a:ext cx="7448148" cy="23905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78451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990600" y="609600"/>
            <a:ext cx="7024744" cy="1143000"/>
          </a:xfrm>
        </p:spPr>
        <p:txBody>
          <a:bodyPr/>
          <a:lstStyle/>
          <a:p>
            <a:r>
              <a:rPr lang="en-US" dirty="0" smtClean="0"/>
              <a:t>Tripled Net Earnings</a:t>
            </a:r>
            <a:endParaRPr lang="en-US" dirty="0"/>
          </a:p>
        </p:txBody>
      </p:sp>
      <p:sp>
        <p:nvSpPr>
          <p:cNvPr id="4" name="内容占位符 3"/>
          <p:cNvSpPr>
            <a:spLocks noGrp="1"/>
          </p:cNvSpPr>
          <p:nvPr>
            <p:ph idx="1"/>
          </p:nvPr>
        </p:nvSpPr>
        <p:spPr>
          <a:xfrm>
            <a:off x="762000" y="2992803"/>
            <a:ext cx="7924800" cy="3417243"/>
          </a:xfrm>
        </p:spPr>
        <p:txBody>
          <a:bodyPr>
            <a:normAutofit/>
          </a:bodyPr>
          <a:lstStyle/>
          <a:p>
            <a:pPr marL="342900" indent="-342900">
              <a:buFont typeface="Arial" pitchFamily="34" charset="0"/>
              <a:buChar char="•"/>
            </a:pPr>
            <a:r>
              <a:rPr lang="en-US" sz="2200" dirty="0"/>
              <a:t>Upstream production for 2010 averaged 561,100 </a:t>
            </a:r>
            <a:r>
              <a:rPr lang="en-US" sz="2200" dirty="0" err="1"/>
              <a:t>boe</a:t>
            </a:r>
            <a:r>
              <a:rPr lang="en-US" sz="2200" dirty="0"/>
              <a:t> per day (</a:t>
            </a:r>
            <a:r>
              <a:rPr lang="en-US" sz="2200" dirty="0" err="1"/>
              <a:t>boe</a:t>
            </a:r>
            <a:r>
              <a:rPr lang="en-US" sz="2200" dirty="0"/>
              <a:t>/d</a:t>
            </a:r>
            <a:r>
              <a:rPr lang="en-US" sz="2200" dirty="0" smtClean="0"/>
              <a:t>), </a:t>
            </a:r>
            <a:r>
              <a:rPr lang="en-US" sz="2200" dirty="0"/>
              <a:t>compared to 411,700 </a:t>
            </a:r>
            <a:r>
              <a:rPr lang="en-US" sz="2200" dirty="0" err="1"/>
              <a:t>boe</a:t>
            </a:r>
            <a:r>
              <a:rPr lang="en-US" sz="2200" dirty="0"/>
              <a:t>/d in </a:t>
            </a:r>
            <a:r>
              <a:rPr lang="en-US" sz="2200" dirty="0" smtClean="0"/>
              <a:t>2009</a:t>
            </a:r>
          </a:p>
          <a:p>
            <a:pPr marL="342900" indent="-342900">
              <a:buFont typeface="Arial" pitchFamily="34" charset="0"/>
              <a:buChar char="•"/>
            </a:pPr>
            <a:r>
              <a:rPr lang="en-US" sz="2200" dirty="0"/>
              <a:t>Total sales of refined petroleum products averaged 87,800 cubic </a:t>
            </a:r>
            <a:r>
              <a:rPr lang="en-US" sz="2200" dirty="0" err="1"/>
              <a:t>metres</a:t>
            </a:r>
            <a:r>
              <a:rPr lang="en-US" sz="2200" dirty="0"/>
              <a:t> per day (m3/d) during 2010, up from 54,900 m3/d in 2009</a:t>
            </a:r>
            <a:endParaRPr lang="en-US" sz="2200" dirty="0" smtClean="0"/>
          </a:p>
          <a:p>
            <a:pPr marL="342900" indent="-342900">
              <a:buFont typeface="Arial" pitchFamily="34" charset="0"/>
              <a:buChar char="•"/>
            </a:pPr>
            <a:r>
              <a:rPr lang="en-US" sz="2200" dirty="0"/>
              <a:t>Both production and sales volumes increases were primarily due to the additional volumes resulting from the merger</a:t>
            </a:r>
          </a:p>
        </p:txBody>
      </p:sp>
      <p:pic>
        <p:nvPicPr>
          <p:cNvPr id="245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7" y="1772816"/>
            <a:ext cx="7568841"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对象 4"/>
          <p:cNvGraphicFramePr>
            <a:graphicFrameLocks noChangeAspect="1"/>
          </p:cNvGraphicFramePr>
          <p:nvPr>
            <p:extLst>
              <p:ext uri="{D42A27DB-BD31-4B8C-83A1-F6EECF244321}">
                <p14:modId xmlns:p14="http://schemas.microsoft.com/office/powerpoint/2010/main" val="365089339"/>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00358"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56326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Agenda</a:t>
            </a:r>
            <a:endParaRPr lang="en-CA" dirty="0"/>
          </a:p>
        </p:txBody>
      </p:sp>
      <p:sp>
        <p:nvSpPr>
          <p:cNvPr id="3" name="内容占位符 2"/>
          <p:cNvSpPr>
            <a:spLocks noGrp="1"/>
          </p:cNvSpPr>
          <p:nvPr>
            <p:ph idx="1"/>
          </p:nvPr>
        </p:nvSpPr>
        <p:spPr/>
        <p:txBody>
          <a:bodyPr/>
          <a:lstStyle/>
          <a:p>
            <a:r>
              <a:rPr lang="en-CA" dirty="0" smtClean="0"/>
              <a:t>Industry overview</a:t>
            </a:r>
          </a:p>
          <a:p>
            <a:endParaRPr lang="en-CA" dirty="0" smtClean="0"/>
          </a:p>
          <a:p>
            <a:r>
              <a:rPr lang="en-CA" dirty="0" smtClean="0"/>
              <a:t>Companies fundamental analysis</a:t>
            </a:r>
          </a:p>
          <a:p>
            <a:pPr lvl="1"/>
            <a:r>
              <a:rPr lang="en-US" dirty="0" smtClean="0"/>
              <a:t>Canadian Natural Resources Ltd.</a:t>
            </a:r>
          </a:p>
          <a:p>
            <a:pPr lvl="1"/>
            <a:r>
              <a:rPr lang="en-US" dirty="0" smtClean="0"/>
              <a:t>Imperial Oil Ltd.</a:t>
            </a:r>
          </a:p>
          <a:p>
            <a:pPr lvl="1"/>
            <a:r>
              <a:rPr lang="en-US" dirty="0" smtClean="0"/>
              <a:t>Suncor Energy Ltd.</a:t>
            </a:r>
          </a:p>
          <a:p>
            <a:pPr lvl="1"/>
            <a:endParaRPr lang="en-C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Crude oil: Offshore drilling</a:t>
            </a:r>
            <a:endParaRPr lang="zh-CN" altLang="en-US" dirty="0"/>
          </a:p>
        </p:txBody>
      </p:sp>
      <p:sp>
        <p:nvSpPr>
          <p:cNvPr id="3" name="Content Placeholder 2"/>
          <p:cNvSpPr>
            <a:spLocks noGrp="1"/>
          </p:cNvSpPr>
          <p:nvPr>
            <p:ph idx="1"/>
          </p:nvPr>
        </p:nvSpPr>
        <p:spPr/>
        <p:txBody>
          <a:bodyPr>
            <a:normAutofit fontScale="92500" lnSpcReduction="20000"/>
          </a:bodyPr>
          <a:lstStyle/>
          <a:p>
            <a:r>
              <a:rPr lang="en-CA" altLang="zh-CN" sz="2500" dirty="0" smtClean="0"/>
              <a:t>Drill wells to confirm whether crude oil or natural gas is present deep within the earth. </a:t>
            </a:r>
          </a:p>
          <a:p>
            <a:endParaRPr lang="en-CA" altLang="zh-CN" sz="2500" dirty="0" smtClean="0"/>
          </a:p>
          <a:p>
            <a:pPr marL="0" indent="0">
              <a:buNone/>
            </a:pPr>
            <a:r>
              <a:rPr lang="en-CA" altLang="zh-CN" sz="2500" dirty="0" smtClean="0"/>
              <a:t>1. Geoscientists determine the best location to search for 	these resources</a:t>
            </a:r>
          </a:p>
          <a:p>
            <a:pPr marL="0" indent="0">
              <a:buNone/>
            </a:pPr>
            <a:r>
              <a:rPr lang="en-CA" altLang="zh-CN" sz="2500" dirty="0" smtClean="0"/>
              <a:t>2. Rig workers drill deep into the sea floor</a:t>
            </a:r>
          </a:p>
          <a:p>
            <a:pPr marL="0" indent="0">
              <a:buNone/>
            </a:pPr>
            <a:endParaRPr lang="en-CA" altLang="zh-CN" sz="2500" dirty="0" smtClean="0"/>
          </a:p>
          <a:p>
            <a:r>
              <a:rPr lang="en-CA" altLang="zh-CN" sz="2500" dirty="0" smtClean="0"/>
              <a:t>Exploration drilling rigs used off the coast of Atlantic Canada are called Mobile Offshore Drilling Units (</a:t>
            </a:r>
            <a:r>
              <a:rPr lang="en-CA" altLang="zh-CN" sz="2500" b="1" dirty="0" smtClean="0"/>
              <a:t>MODUs</a:t>
            </a:r>
            <a:r>
              <a:rPr lang="en-CA" altLang="zh-CN" sz="2500" dirty="0" smtClean="0"/>
              <a:t>).</a:t>
            </a:r>
          </a:p>
          <a:p>
            <a:endParaRPr lang="zh-CN" altLang="en-US" sz="2500" dirty="0"/>
          </a:p>
        </p:txBody>
      </p:sp>
    </p:spTree>
    <p:extLst>
      <p:ext uri="{BB962C8B-B14F-4D97-AF65-F5344CB8AC3E}">
        <p14:creationId xmlns:p14="http://schemas.microsoft.com/office/powerpoint/2010/main" val="5197768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smtClean="0"/>
              <a:t>Increase in Operating Expenses</a:t>
            </a:r>
            <a:endParaRPr lang="en-US" dirty="0"/>
          </a:p>
        </p:txBody>
      </p:sp>
      <p:sp>
        <p:nvSpPr>
          <p:cNvPr id="3" name="内容占位符 2"/>
          <p:cNvSpPr>
            <a:spLocks noGrp="1"/>
          </p:cNvSpPr>
          <p:nvPr>
            <p:ph idx="1"/>
          </p:nvPr>
        </p:nvSpPr>
        <p:spPr>
          <a:xfrm>
            <a:off x="762000" y="3646810"/>
            <a:ext cx="7924800" cy="3057203"/>
          </a:xfrm>
        </p:spPr>
        <p:txBody>
          <a:bodyPr>
            <a:normAutofit/>
          </a:bodyPr>
          <a:lstStyle/>
          <a:p>
            <a:pPr marL="342900" indent="-342900">
              <a:buFont typeface="Arial" pitchFamily="34" charset="0"/>
              <a:buChar char="•"/>
            </a:pPr>
            <a:r>
              <a:rPr lang="en-US" sz="1800" b="1" dirty="0"/>
              <a:t>Operating, selling and general expenses </a:t>
            </a:r>
            <a:r>
              <a:rPr lang="en-US" sz="1800" b="1" dirty="0" smtClean="0">
                <a:sym typeface="Wingdings" pitchFamily="2" charset="2"/>
              </a:rPr>
              <a:t> INCREASE</a:t>
            </a:r>
          </a:p>
          <a:p>
            <a:pPr marL="0" indent="0">
              <a:buNone/>
            </a:pPr>
            <a:r>
              <a:rPr lang="en-US" sz="1800" dirty="0" smtClean="0">
                <a:sym typeface="Wingdings" pitchFamily="2" charset="2"/>
              </a:rPr>
              <a:t>	-</a:t>
            </a:r>
            <a:r>
              <a:rPr lang="en-US" sz="1800" dirty="0" smtClean="0"/>
              <a:t>a </a:t>
            </a:r>
            <a:r>
              <a:rPr lang="en-US" sz="1800" dirty="0"/>
              <a:t>full twelve months of legacy Petro-Canada </a:t>
            </a:r>
            <a:r>
              <a:rPr lang="en-US" sz="1800" dirty="0" smtClean="0"/>
              <a:t>operations, whereas 	only 	5 months in 2009</a:t>
            </a:r>
            <a:endParaRPr lang="en-US" sz="1800" dirty="0"/>
          </a:p>
          <a:p>
            <a:pPr marL="342900" indent="-342900">
              <a:buFont typeface="Arial" pitchFamily="34" charset="0"/>
              <a:buChar char="•"/>
            </a:pPr>
            <a:r>
              <a:rPr lang="en-US" sz="1800" b="1" dirty="0" smtClean="0"/>
              <a:t>Depreciation Expenses </a:t>
            </a:r>
            <a:r>
              <a:rPr lang="en-US" sz="1800" b="1" dirty="0" smtClean="0">
                <a:sym typeface="Wingdings" pitchFamily="2" charset="2"/>
              </a:rPr>
              <a:t>INCREASE</a:t>
            </a:r>
          </a:p>
          <a:p>
            <a:pPr marL="0" indent="0">
              <a:buNone/>
            </a:pPr>
            <a:r>
              <a:rPr lang="en-US" sz="1800" dirty="0" smtClean="0">
                <a:sym typeface="Wingdings" pitchFamily="2" charset="2"/>
              </a:rPr>
              <a:t>	- </a:t>
            </a:r>
            <a:r>
              <a:rPr lang="en-US" sz="1800" dirty="0"/>
              <a:t>the </a:t>
            </a:r>
            <a:r>
              <a:rPr lang="en-US" sz="1800" dirty="0" smtClean="0"/>
              <a:t>additional assets </a:t>
            </a:r>
            <a:r>
              <a:rPr lang="en-US" sz="1800" dirty="0"/>
              <a:t>acquired through </a:t>
            </a:r>
            <a:r>
              <a:rPr lang="en-US" sz="1800" dirty="0" smtClean="0"/>
              <a:t>the 	merger </a:t>
            </a:r>
            <a:r>
              <a:rPr lang="en-US" sz="1800" dirty="0"/>
              <a:t>and asset </a:t>
            </a:r>
            <a:r>
              <a:rPr lang="en-US" sz="1800" dirty="0" smtClean="0"/>
              <a:t>	</a:t>
            </a:r>
            <a:r>
              <a:rPr lang="en-US" sz="1800" dirty="0" err="1" smtClean="0"/>
              <a:t>writedowns</a:t>
            </a:r>
            <a:r>
              <a:rPr lang="en-US" sz="1800" dirty="0"/>
              <a:t> </a:t>
            </a:r>
            <a:r>
              <a:rPr lang="en-US" sz="1800" dirty="0" smtClean="0"/>
              <a:t>recorded </a:t>
            </a:r>
            <a:r>
              <a:rPr lang="en-US" sz="1800" dirty="0"/>
              <a:t>in 2010</a:t>
            </a:r>
            <a:r>
              <a:rPr lang="en-US" sz="1800" dirty="0" smtClean="0"/>
              <a:t>.</a:t>
            </a:r>
          </a:p>
          <a:p>
            <a:pPr marL="285750" indent="-285750">
              <a:buFont typeface="Arial" pitchFamily="34" charset="0"/>
              <a:buChar char="•"/>
            </a:pPr>
            <a:r>
              <a:rPr lang="en-US" sz="1800" b="1" dirty="0" smtClean="0"/>
              <a:t>Financing Income </a:t>
            </a:r>
            <a:r>
              <a:rPr lang="en-US" sz="1800" b="1" dirty="0" smtClean="0">
                <a:sym typeface="Wingdings" pitchFamily="2" charset="2"/>
              </a:rPr>
              <a:t> DECREASE</a:t>
            </a:r>
          </a:p>
          <a:p>
            <a:pPr marL="457200" lvl="1" indent="0">
              <a:buNone/>
            </a:pPr>
            <a:r>
              <a:rPr lang="en-US" sz="1800" dirty="0" smtClean="0">
                <a:sym typeface="Wingdings" pitchFamily="2" charset="2"/>
              </a:rPr>
              <a:t>-</a:t>
            </a:r>
            <a:r>
              <a:rPr lang="en-US" sz="1800" dirty="0"/>
              <a:t>lower foreign exchange gains on U.S. </a:t>
            </a:r>
            <a:r>
              <a:rPr lang="en-US" sz="1800" dirty="0" smtClean="0"/>
              <a:t>dollar </a:t>
            </a:r>
            <a:r>
              <a:rPr lang="en-US" sz="1800" dirty="0"/>
              <a:t>denominated </a:t>
            </a:r>
            <a:r>
              <a:rPr lang="en-US" sz="1800" dirty="0" smtClean="0"/>
              <a:t>long-	term </a:t>
            </a:r>
            <a:r>
              <a:rPr lang="en-US" sz="1800" dirty="0"/>
              <a:t>debt in 2010.</a:t>
            </a:r>
            <a:endParaRPr lang="en-US" sz="1800" dirty="0" smtClean="0">
              <a:sym typeface="Wingdings" pitchFamily="2" charset="2"/>
            </a:endParaRPr>
          </a:p>
          <a:p>
            <a:pPr lvl="1"/>
            <a:endParaRPr lang="en-US" sz="1800" dirty="0" smtClean="0"/>
          </a:p>
          <a:p>
            <a:endParaRPr lang="en-US" sz="1800" dirty="0"/>
          </a:p>
        </p:txBody>
      </p:sp>
      <p:pic>
        <p:nvPicPr>
          <p:cNvPr id="256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463" y="1547647"/>
            <a:ext cx="684076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对象 3"/>
          <p:cNvGraphicFramePr>
            <a:graphicFrameLocks noChangeAspect="1"/>
          </p:cNvGraphicFramePr>
          <p:nvPr>
            <p:extLst>
              <p:ext uri="{D42A27DB-BD31-4B8C-83A1-F6EECF244321}">
                <p14:modId xmlns:p14="http://schemas.microsoft.com/office/powerpoint/2010/main" val="67979994"/>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01382"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5153512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778" y="582705"/>
            <a:ext cx="7084516" cy="5901765"/>
          </a:xfrm>
          <a:prstGeom prst="rect">
            <a:avLst/>
          </a:prstGeom>
        </p:spPr>
      </p:pic>
      <p:sp>
        <p:nvSpPr>
          <p:cNvPr id="3" name="Rectangle 2"/>
          <p:cNvSpPr/>
          <p:nvPr/>
        </p:nvSpPr>
        <p:spPr>
          <a:xfrm>
            <a:off x="968778" y="3989295"/>
            <a:ext cx="7084516" cy="11953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对象 4"/>
          <p:cNvGraphicFramePr>
            <a:graphicFrameLocks noChangeAspect="1"/>
          </p:cNvGraphicFramePr>
          <p:nvPr>
            <p:extLst>
              <p:ext uri="{D42A27DB-BD31-4B8C-83A1-F6EECF244321}">
                <p14:modId xmlns:p14="http://schemas.microsoft.com/office/powerpoint/2010/main" val="2387207174"/>
              </p:ext>
            </p:extLst>
          </p:nvPr>
        </p:nvGraphicFramePr>
        <p:xfrm>
          <a:off x="0" y="6318811"/>
          <a:ext cx="981075" cy="466725"/>
        </p:xfrm>
        <a:graphic>
          <a:graphicData uri="http://schemas.openxmlformats.org/presentationml/2006/ole">
            <mc:AlternateContent xmlns:mc="http://schemas.openxmlformats.org/markup-compatibility/2006">
              <mc:Choice xmlns:v="urn:schemas-microsoft-com:vml" Requires="v">
                <p:oleObj spid="_x0000_s102406"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18811"/>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40789574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57200" y="304800"/>
            <a:ext cx="8229600" cy="1143000"/>
          </a:xfrm>
        </p:spPr>
        <p:txBody>
          <a:bodyPr/>
          <a:lstStyle/>
          <a:p>
            <a:r>
              <a:rPr lang="en-US" dirty="0"/>
              <a:t>I</a:t>
            </a:r>
            <a:r>
              <a:rPr lang="en-US" dirty="0" smtClean="0"/>
              <a:t>nterpretations</a:t>
            </a:r>
            <a:endParaRPr lang="en-US" dirty="0"/>
          </a:p>
        </p:txBody>
      </p:sp>
      <p:sp>
        <p:nvSpPr>
          <p:cNvPr id="4" name="内容占位符 3"/>
          <p:cNvSpPr>
            <a:spLocks noGrp="1"/>
          </p:cNvSpPr>
          <p:nvPr>
            <p:ph idx="1"/>
          </p:nvPr>
        </p:nvSpPr>
        <p:spPr>
          <a:xfrm>
            <a:off x="762000" y="1718236"/>
            <a:ext cx="7924800" cy="3801988"/>
          </a:xfrm>
        </p:spPr>
        <p:txBody>
          <a:bodyPr>
            <a:normAutofit fontScale="55000" lnSpcReduction="20000"/>
          </a:bodyPr>
          <a:lstStyle/>
          <a:p>
            <a:pPr marL="342900" indent="-342900">
              <a:lnSpc>
                <a:spcPct val="120000"/>
              </a:lnSpc>
              <a:buFont typeface="Arial" pitchFamily="34" charset="0"/>
              <a:buChar char="•"/>
            </a:pPr>
            <a:r>
              <a:rPr lang="en-US" sz="3500" dirty="0"/>
              <a:t>Upstream production </a:t>
            </a:r>
            <a:r>
              <a:rPr lang="en-US" sz="3500" dirty="0" smtClean="0"/>
              <a:t>during the second quarter of 2011 averaged 460,000 </a:t>
            </a:r>
            <a:r>
              <a:rPr lang="en-US" sz="3500" dirty="0" err="1"/>
              <a:t>boe</a:t>
            </a:r>
            <a:r>
              <a:rPr lang="en-US" sz="3500" dirty="0"/>
              <a:t> per </a:t>
            </a:r>
            <a:r>
              <a:rPr lang="en-US" sz="3500" dirty="0" smtClean="0"/>
              <a:t>day, </a:t>
            </a:r>
            <a:r>
              <a:rPr lang="en-US" sz="3500" dirty="0"/>
              <a:t>compared to </a:t>
            </a:r>
            <a:r>
              <a:rPr lang="en-US" sz="3500" dirty="0" smtClean="0"/>
              <a:t>633,900 </a:t>
            </a:r>
            <a:r>
              <a:rPr lang="en-US" sz="3500" dirty="0" err="1"/>
              <a:t>boe</a:t>
            </a:r>
            <a:r>
              <a:rPr lang="en-US" sz="3500" dirty="0"/>
              <a:t>/d </a:t>
            </a:r>
            <a:r>
              <a:rPr lang="en-US" sz="3500" dirty="0" smtClean="0"/>
              <a:t>during the second quarter of 2010</a:t>
            </a:r>
          </a:p>
          <a:p>
            <a:pPr lvl="2">
              <a:lnSpc>
                <a:spcPct val="120000"/>
              </a:lnSpc>
            </a:pPr>
            <a:r>
              <a:rPr lang="en-US" sz="3500" dirty="0" smtClean="0"/>
              <a:t>Divestiture of non-core asset</a:t>
            </a:r>
          </a:p>
          <a:p>
            <a:pPr lvl="2">
              <a:lnSpc>
                <a:spcPct val="120000"/>
              </a:lnSpc>
            </a:pPr>
            <a:r>
              <a:rPr lang="en-US" sz="3500" dirty="0" smtClean="0"/>
              <a:t>Significant planned maintenance at oil sands facilities</a:t>
            </a:r>
          </a:p>
          <a:p>
            <a:pPr lvl="2">
              <a:lnSpc>
                <a:spcPct val="120000"/>
              </a:lnSpc>
            </a:pPr>
            <a:r>
              <a:rPr lang="en-US" sz="3500" dirty="0" smtClean="0"/>
              <a:t>Shut-in of production in Libya                            </a:t>
            </a:r>
          </a:p>
          <a:p>
            <a:pPr marL="342900" indent="-342900">
              <a:lnSpc>
                <a:spcPct val="120000"/>
              </a:lnSpc>
              <a:buFont typeface="Arial" pitchFamily="34" charset="0"/>
              <a:buChar char="•"/>
            </a:pPr>
            <a:r>
              <a:rPr lang="en-US" sz="3500" dirty="0" smtClean="0">
                <a:solidFill>
                  <a:schemeClr val="tx1"/>
                </a:solidFill>
              </a:rPr>
              <a:t>The increase in earnings was </a:t>
            </a:r>
            <a:r>
              <a:rPr lang="en-US" sz="3500" dirty="0">
                <a:solidFill>
                  <a:schemeClr val="tx1"/>
                </a:solidFill>
              </a:rPr>
              <a:t>primarily </a:t>
            </a:r>
            <a:r>
              <a:rPr lang="en-US" sz="3500" dirty="0" smtClean="0">
                <a:solidFill>
                  <a:schemeClr val="tx1"/>
                </a:solidFill>
              </a:rPr>
              <a:t>due to higher realized prices for crude oil, strong refining margins</a:t>
            </a:r>
          </a:p>
          <a:p>
            <a:pPr>
              <a:lnSpc>
                <a:spcPct val="120000"/>
              </a:lnSpc>
              <a:buFont typeface="Arial" pitchFamily="34" charset="0"/>
              <a:buChar char="•"/>
            </a:pPr>
            <a:r>
              <a:rPr lang="en-US" sz="3500" dirty="0"/>
              <a:t>Operating expenses were higher in the second quarter of 2011, due mainly to higher planned and unplanned maintenance costs in Oil </a:t>
            </a:r>
            <a:r>
              <a:rPr lang="en-US" sz="3500" dirty="0" smtClean="0"/>
              <a:t>Sands</a:t>
            </a:r>
            <a:endParaRPr lang="en-US" sz="3500" dirty="0"/>
          </a:p>
          <a:p>
            <a:pPr marL="342900" indent="-342900">
              <a:buFont typeface="Arial" pitchFamily="34" charset="0"/>
              <a:buChar char="•"/>
            </a:pPr>
            <a:endParaRPr lang="en-US" sz="2200" dirty="0">
              <a:solidFill>
                <a:schemeClr val="tx1"/>
              </a:solidFill>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2997437997"/>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03430"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514292188"/>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906078" y="2590800"/>
            <a:ext cx="8229600" cy="1143000"/>
          </a:xfrm>
        </p:spPr>
        <p:txBody>
          <a:bodyPr>
            <a:normAutofit fontScale="90000"/>
          </a:bodyPr>
          <a:lstStyle/>
          <a:p>
            <a:r>
              <a:rPr lang="en-US" dirty="0" smtClean="0"/>
              <a:t>Consolidated Statements of Cash Flows</a:t>
            </a:r>
            <a:endParaRPr lang="en-US" dirty="0"/>
          </a:p>
        </p:txBody>
      </p:sp>
      <p:graphicFrame>
        <p:nvGraphicFramePr>
          <p:cNvPr id="3" name="对象 4"/>
          <p:cNvGraphicFramePr>
            <a:graphicFrameLocks noChangeAspect="1"/>
          </p:cNvGraphicFramePr>
          <p:nvPr>
            <p:extLst>
              <p:ext uri="{D42A27DB-BD31-4B8C-83A1-F6EECF244321}">
                <p14:modId xmlns:p14="http://schemas.microsoft.com/office/powerpoint/2010/main" val="2197348998"/>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04454"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21433425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533400"/>
            <a:ext cx="7024744" cy="1143000"/>
          </a:xfrm>
        </p:spPr>
        <p:txBody>
          <a:bodyPr/>
          <a:lstStyle/>
          <a:p>
            <a:r>
              <a:rPr lang="en-US" dirty="0" smtClean="0"/>
              <a:t>Operating Activities</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7544" y="1905000"/>
            <a:ext cx="8030913" cy="411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对象 2"/>
          <p:cNvGraphicFramePr>
            <a:graphicFrameLocks noChangeAspect="1"/>
          </p:cNvGraphicFramePr>
          <p:nvPr>
            <p:extLst>
              <p:ext uri="{D42A27DB-BD31-4B8C-83A1-F6EECF244321}">
                <p14:modId xmlns:p14="http://schemas.microsoft.com/office/powerpoint/2010/main" val="1411586630"/>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05478"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4" name="Rectangle 3"/>
          <p:cNvSpPr/>
          <p:nvPr/>
        </p:nvSpPr>
        <p:spPr>
          <a:xfrm>
            <a:off x="467544" y="5737412"/>
            <a:ext cx="8429293" cy="14941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00200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smtClean="0"/>
              <a:t>Investing and Financing Activities</a:t>
            </a:r>
            <a:endParaRPr lang="en-US" dirty="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9552" y="1709738"/>
            <a:ext cx="7918648" cy="4455566"/>
          </a:xfrm>
          <a:prstGeom prst="rect">
            <a:avLst/>
          </a:prstGeom>
          <a:solidFill>
            <a:schemeClr val="bg1"/>
          </a:solidFill>
          <a:ln>
            <a:noFill/>
          </a:ln>
          <a:effectLst/>
          <a:extLst/>
        </p:spPr>
      </p:pic>
      <p:sp>
        <p:nvSpPr>
          <p:cNvPr id="4" name="Rectangle 4"/>
          <p:cNvSpPr>
            <a:spLocks noChangeArrowheads="1"/>
          </p:cNvSpPr>
          <p:nvPr/>
        </p:nvSpPr>
        <p:spPr bwMode="auto">
          <a:xfrm>
            <a:off x="510430" y="3352800"/>
            <a:ext cx="7795369" cy="298191"/>
          </a:xfrm>
          <a:prstGeom prst="rect">
            <a:avLst/>
          </a:prstGeom>
          <a:noFill/>
          <a:ln w="349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sp>
        <p:nvSpPr>
          <p:cNvPr id="5" name="Rectangle 4"/>
          <p:cNvSpPr>
            <a:spLocks noChangeArrowheads="1"/>
          </p:cNvSpPr>
          <p:nvPr/>
        </p:nvSpPr>
        <p:spPr bwMode="auto">
          <a:xfrm>
            <a:off x="539551" y="4876800"/>
            <a:ext cx="7842449" cy="358367"/>
          </a:xfrm>
          <a:prstGeom prst="rect">
            <a:avLst/>
          </a:prstGeom>
          <a:noFill/>
          <a:ln w="349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graphicFrame>
        <p:nvGraphicFramePr>
          <p:cNvPr id="3" name="对象 2"/>
          <p:cNvGraphicFramePr>
            <a:graphicFrameLocks noChangeAspect="1"/>
          </p:cNvGraphicFramePr>
          <p:nvPr>
            <p:extLst>
              <p:ext uri="{D42A27DB-BD31-4B8C-83A1-F6EECF244321}">
                <p14:modId xmlns:p14="http://schemas.microsoft.com/office/powerpoint/2010/main" val="1024530026"/>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06502"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7" name="Rectangle 4"/>
          <p:cNvSpPr>
            <a:spLocks noChangeArrowheads="1"/>
          </p:cNvSpPr>
          <p:nvPr/>
        </p:nvSpPr>
        <p:spPr bwMode="auto">
          <a:xfrm>
            <a:off x="533401" y="1828800"/>
            <a:ext cx="7696200" cy="293999"/>
          </a:xfrm>
          <a:prstGeom prst="rect">
            <a:avLst/>
          </a:prstGeom>
          <a:noFill/>
          <a:ln w="349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spTree>
    <p:extLst>
      <p:ext uri="{BB962C8B-B14F-4D97-AF65-F5344CB8AC3E}">
        <p14:creationId xmlns:p14="http://schemas.microsoft.com/office/powerpoint/2010/main" val="270073661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107" y="1417638"/>
            <a:ext cx="7481421" cy="3762189"/>
          </a:xfrm>
          <a:prstGeom prst="rect">
            <a:avLst/>
          </a:prstGeom>
        </p:spPr>
      </p:pic>
      <p:sp>
        <p:nvSpPr>
          <p:cNvPr id="4" name="标题 1"/>
          <p:cNvSpPr>
            <a:spLocks noGrp="1"/>
          </p:cNvSpPr>
          <p:nvPr>
            <p:ph type="title"/>
          </p:nvPr>
        </p:nvSpPr>
        <p:spPr>
          <a:xfrm>
            <a:off x="609600" y="457200"/>
            <a:ext cx="7024744" cy="1143000"/>
          </a:xfrm>
        </p:spPr>
        <p:txBody>
          <a:bodyPr/>
          <a:lstStyle/>
          <a:p>
            <a:r>
              <a:rPr lang="en-US" dirty="0" smtClean="0"/>
              <a:t>Operating Activities</a:t>
            </a:r>
            <a:endParaRPr lang="en-US" dirty="0"/>
          </a:p>
        </p:txBody>
      </p:sp>
      <p:sp>
        <p:nvSpPr>
          <p:cNvPr id="5" name="Rectangle 4"/>
          <p:cNvSpPr/>
          <p:nvPr/>
        </p:nvSpPr>
        <p:spPr>
          <a:xfrm>
            <a:off x="766107" y="5000534"/>
            <a:ext cx="7481421" cy="17929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对象 2"/>
          <p:cNvGraphicFramePr>
            <a:graphicFrameLocks noChangeAspect="1"/>
          </p:cNvGraphicFramePr>
          <p:nvPr>
            <p:extLst>
              <p:ext uri="{D42A27DB-BD31-4B8C-83A1-F6EECF244321}">
                <p14:modId xmlns:p14="http://schemas.microsoft.com/office/powerpoint/2010/main" val="2611321279"/>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07526"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7951706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36" y="1719728"/>
            <a:ext cx="7505600" cy="3868271"/>
          </a:xfrm>
          <a:prstGeom prst="rect">
            <a:avLst/>
          </a:prstGeom>
        </p:spPr>
      </p:pic>
      <p:sp>
        <p:nvSpPr>
          <p:cNvPr id="4" name="标题 1"/>
          <p:cNvSpPr>
            <a:spLocks noGrp="1"/>
          </p:cNvSpPr>
          <p:nvPr>
            <p:ph type="title"/>
          </p:nvPr>
        </p:nvSpPr>
        <p:spPr>
          <a:xfrm>
            <a:off x="685800" y="609600"/>
            <a:ext cx="7024744" cy="1143000"/>
          </a:xfrm>
        </p:spPr>
        <p:txBody>
          <a:bodyPr>
            <a:normAutofit fontScale="90000"/>
          </a:bodyPr>
          <a:lstStyle/>
          <a:p>
            <a:r>
              <a:rPr lang="en-US" dirty="0" smtClean="0"/>
              <a:t>Investing and Financing Activities</a:t>
            </a:r>
            <a:endParaRPr lang="en-US" dirty="0"/>
          </a:p>
        </p:txBody>
      </p:sp>
      <p:sp>
        <p:nvSpPr>
          <p:cNvPr id="5" name="Rectangle 4"/>
          <p:cNvSpPr/>
          <p:nvPr/>
        </p:nvSpPr>
        <p:spPr>
          <a:xfrm>
            <a:off x="956236" y="5348941"/>
            <a:ext cx="7505600" cy="23905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对象 2"/>
          <p:cNvGraphicFramePr>
            <a:graphicFrameLocks noChangeAspect="1"/>
          </p:cNvGraphicFramePr>
          <p:nvPr>
            <p:extLst>
              <p:ext uri="{D42A27DB-BD31-4B8C-83A1-F6EECF244321}">
                <p14:modId xmlns:p14="http://schemas.microsoft.com/office/powerpoint/2010/main" val="1046368404"/>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08550" name="PBrush" r:id="rId5" imgW="980952" imgH="466543" progId="PBrush">
                  <p:embed/>
                </p:oleObj>
              </mc:Choice>
              <mc:Fallback>
                <p:oleObj name="PBrush" r:id="rId5" imgW="980952" imgH="466543"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467356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Capital Expenditure</a:t>
            </a:r>
            <a:endParaRPr lang="zh-CN" altLang="en-US" dirty="0"/>
          </a:p>
        </p:txBody>
      </p:sp>
      <p:graphicFrame>
        <p:nvGraphicFramePr>
          <p:cNvPr id="190466" name="Object 2"/>
          <p:cNvGraphicFramePr>
            <a:graphicFrameLocks noChangeAspect="1"/>
          </p:cNvGraphicFramePr>
          <p:nvPr/>
        </p:nvGraphicFramePr>
        <p:xfrm>
          <a:off x="251520" y="188640"/>
          <a:ext cx="977900" cy="457200"/>
        </p:xfrm>
        <a:graphic>
          <a:graphicData uri="http://schemas.openxmlformats.org/presentationml/2006/ole">
            <mc:AlternateContent xmlns:mc="http://schemas.openxmlformats.org/markup-compatibility/2006">
              <mc:Choice xmlns:v="urn:schemas-microsoft-com:vml" Requires="v">
                <p:oleObj spid="_x0000_s109574"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88640"/>
                        <a:ext cx="97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8" name="Picture 7" descr="FB1.png"/>
          <p:cNvPicPr>
            <a:picLocks noChangeAspect="1"/>
          </p:cNvPicPr>
          <p:nvPr/>
        </p:nvPicPr>
        <p:blipFill>
          <a:blip r:embed="rId6" cstate="print"/>
          <a:stretch>
            <a:fillRect/>
          </a:stretch>
        </p:blipFill>
        <p:spPr>
          <a:xfrm>
            <a:off x="1066800" y="4114800"/>
            <a:ext cx="3191636" cy="2313936"/>
          </a:xfrm>
          <a:prstGeom prst="rect">
            <a:avLst/>
          </a:prstGeom>
        </p:spPr>
      </p:pic>
      <p:pic>
        <p:nvPicPr>
          <p:cNvPr id="10" name="Picture 9" descr="FB3.png"/>
          <p:cNvPicPr>
            <a:picLocks noChangeAspect="1"/>
          </p:cNvPicPr>
          <p:nvPr/>
        </p:nvPicPr>
        <p:blipFill>
          <a:blip r:embed="rId7" cstate="print"/>
          <a:stretch>
            <a:fillRect/>
          </a:stretch>
        </p:blipFill>
        <p:spPr>
          <a:xfrm>
            <a:off x="4648200" y="4114800"/>
            <a:ext cx="2843808" cy="2278523"/>
          </a:xfrm>
          <a:prstGeom prst="rect">
            <a:avLst/>
          </a:prstGeom>
        </p:spPr>
      </p:pic>
      <p:pic>
        <p:nvPicPr>
          <p:cNvPr id="4" name="Picture 3" descr="Untitled.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482" y="838200"/>
            <a:ext cx="7767918" cy="3352800"/>
          </a:xfrm>
          <a:prstGeom prst="rect">
            <a:avLst/>
          </a:prstGeom>
        </p:spPr>
      </p:pic>
    </p:spTree>
    <p:extLst>
      <p:ext uri="{BB962C8B-B14F-4D97-AF65-F5344CB8AC3E}">
        <p14:creationId xmlns:p14="http://schemas.microsoft.com/office/powerpoint/2010/main" val="73268525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143"/>
            <a:ext cx="7253344" cy="1143000"/>
          </a:xfrm>
        </p:spPr>
        <p:txBody>
          <a:bodyPr/>
          <a:lstStyle/>
          <a:p>
            <a:r>
              <a:rPr lang="en-US" dirty="0" smtClean="0"/>
              <a:t>Capital Expenditure</a:t>
            </a:r>
            <a:endParaRPr lang="en-US" dirty="0"/>
          </a:p>
        </p:txBody>
      </p:sp>
      <p:sp>
        <p:nvSpPr>
          <p:cNvPr id="4" name="TextBox 3"/>
          <p:cNvSpPr txBox="1"/>
          <p:nvPr/>
        </p:nvSpPr>
        <p:spPr>
          <a:xfrm>
            <a:off x="609600" y="1143000"/>
            <a:ext cx="7924800" cy="5909310"/>
          </a:xfrm>
          <a:prstGeom prst="rect">
            <a:avLst/>
          </a:prstGeom>
          <a:noFill/>
        </p:spPr>
        <p:txBody>
          <a:bodyPr wrap="square" rtlCol="0">
            <a:spAutoFit/>
          </a:bodyPr>
          <a:lstStyle/>
          <a:p>
            <a:r>
              <a:rPr lang="en-US" sz="2200" b="1" dirty="0" smtClean="0"/>
              <a:t>Oil Sands: </a:t>
            </a:r>
          </a:p>
          <a:p>
            <a:endParaRPr lang="en-US" dirty="0"/>
          </a:p>
          <a:p>
            <a:pPr lvl="0"/>
            <a:r>
              <a:rPr lang="en-US" dirty="0" smtClean="0"/>
              <a:t> - </a:t>
            </a:r>
            <a:r>
              <a:rPr lang="en-US" sz="2000" dirty="0" smtClean="0"/>
              <a:t>Capital </a:t>
            </a:r>
            <a:r>
              <a:rPr lang="en-US" sz="2000" dirty="0"/>
              <a:t>expenditures on maintenance event at Upgrader </a:t>
            </a:r>
            <a:r>
              <a:rPr lang="en-US" sz="2000" dirty="0" smtClean="0"/>
              <a:t>2</a:t>
            </a:r>
          </a:p>
          <a:p>
            <a:pPr lvl="0"/>
            <a:endParaRPr lang="en-US" sz="2000" dirty="0"/>
          </a:p>
          <a:p>
            <a:pPr lvl="0"/>
            <a:r>
              <a:rPr lang="en-US" sz="2000" dirty="0" smtClean="0"/>
              <a:t> - </a:t>
            </a:r>
            <a:r>
              <a:rPr lang="en-US" sz="2000" dirty="0" err="1" smtClean="0"/>
              <a:t>Firebag</a:t>
            </a:r>
            <a:r>
              <a:rPr lang="en-US" sz="2000" dirty="0" smtClean="0"/>
              <a:t> </a:t>
            </a:r>
            <a:r>
              <a:rPr lang="en-US" sz="2000" dirty="0"/>
              <a:t>Stage3: total costs up-to-date: 4.15 billion; planned capacity of 62,500 </a:t>
            </a:r>
            <a:r>
              <a:rPr lang="en-US" sz="2000" dirty="0" err="1"/>
              <a:t>bbls</a:t>
            </a:r>
            <a:r>
              <a:rPr lang="en-US" sz="2000" dirty="0"/>
              <a:t>/d of </a:t>
            </a:r>
            <a:r>
              <a:rPr lang="en-US" sz="2000" dirty="0" smtClean="0"/>
              <a:t>bitumen</a:t>
            </a:r>
          </a:p>
          <a:p>
            <a:pPr lvl="0"/>
            <a:endParaRPr lang="en-US" sz="2000" dirty="0"/>
          </a:p>
          <a:p>
            <a:pPr lvl="0"/>
            <a:r>
              <a:rPr lang="en-US" sz="2000" dirty="0" smtClean="0"/>
              <a:t> - </a:t>
            </a:r>
            <a:r>
              <a:rPr lang="en-US" sz="2000" dirty="0" err="1" smtClean="0"/>
              <a:t>Firebag</a:t>
            </a:r>
            <a:r>
              <a:rPr lang="en-US" sz="2000" dirty="0" smtClean="0"/>
              <a:t> </a:t>
            </a:r>
            <a:r>
              <a:rPr lang="en-US" sz="2000" dirty="0"/>
              <a:t>Stage4: total costs up-to-date 819 </a:t>
            </a:r>
            <a:r>
              <a:rPr lang="en-US" sz="2000" dirty="0" smtClean="0"/>
              <a:t>million</a:t>
            </a:r>
          </a:p>
          <a:p>
            <a:pPr lvl="0"/>
            <a:endParaRPr lang="en-US" sz="2000" dirty="0"/>
          </a:p>
          <a:p>
            <a:pPr lvl="0"/>
            <a:r>
              <a:rPr lang="en-US" sz="2000" dirty="0" smtClean="0"/>
              <a:t> - Start </a:t>
            </a:r>
            <a:r>
              <a:rPr lang="en-US" sz="2000" dirty="0"/>
              <a:t>production from the North </a:t>
            </a:r>
            <a:r>
              <a:rPr lang="en-US" sz="2000" dirty="0" err="1"/>
              <a:t>Steepbank</a:t>
            </a:r>
            <a:r>
              <a:rPr lang="en-US" sz="2000" dirty="0"/>
              <a:t> Extension (NSE) mining area in </a:t>
            </a:r>
            <a:r>
              <a:rPr lang="en-US" sz="2000" dirty="0" smtClean="0"/>
              <a:t>2012</a:t>
            </a:r>
          </a:p>
          <a:p>
            <a:pPr lvl="0"/>
            <a:endParaRPr lang="en-US" sz="2000" dirty="0"/>
          </a:p>
          <a:p>
            <a:pPr lvl="0"/>
            <a:r>
              <a:rPr lang="en-US" sz="2000" dirty="0" smtClean="0"/>
              <a:t> - Continued </a:t>
            </a:r>
            <a:r>
              <a:rPr lang="en-US" sz="2000" dirty="0"/>
              <a:t>construction of the Millennium Naphtha Unit (MNU</a:t>
            </a:r>
            <a:r>
              <a:rPr lang="en-US" sz="2000" dirty="0" smtClean="0"/>
              <a:t>)</a:t>
            </a:r>
          </a:p>
          <a:p>
            <a:pPr lvl="0"/>
            <a:endParaRPr lang="en-US" sz="2000" dirty="0" smtClean="0"/>
          </a:p>
          <a:p>
            <a:r>
              <a:rPr lang="en-US" sz="2000" dirty="0" smtClean="0"/>
              <a:t> - Currently </a:t>
            </a:r>
            <a:r>
              <a:rPr lang="en-US" sz="2000" dirty="0"/>
              <a:t>drilling an oil production well associated with the Ebla project in Syria. </a:t>
            </a:r>
          </a:p>
          <a:p>
            <a:pPr lvl="0"/>
            <a:endParaRPr lang="en-US" sz="2000" dirty="0"/>
          </a:p>
          <a:p>
            <a:endParaRPr lang="en-US" dirty="0"/>
          </a:p>
        </p:txBody>
      </p:sp>
      <p:graphicFrame>
        <p:nvGraphicFramePr>
          <p:cNvPr id="5" name="对象 2"/>
          <p:cNvGraphicFramePr>
            <a:graphicFrameLocks noChangeAspect="1"/>
          </p:cNvGraphicFramePr>
          <p:nvPr>
            <p:extLst>
              <p:ext uri="{D42A27DB-BD31-4B8C-83A1-F6EECF244321}">
                <p14:modId xmlns:p14="http://schemas.microsoft.com/office/powerpoint/2010/main" val="1735121522"/>
              </p:ext>
            </p:extLst>
          </p:nvPr>
        </p:nvGraphicFramePr>
        <p:xfrm>
          <a:off x="179388" y="6391275"/>
          <a:ext cx="981075" cy="466725"/>
        </p:xfrm>
        <a:graphic>
          <a:graphicData uri="http://schemas.openxmlformats.org/presentationml/2006/ole">
            <mc:AlternateContent xmlns:mc="http://schemas.openxmlformats.org/markup-compatibility/2006">
              <mc:Choice xmlns:v="urn:schemas-microsoft-com:vml" Requires="v">
                <p:oleObj spid="_x0000_s110598" name="PBrush" r:id="rId4" imgW="980952" imgH="466543" progId="PBrush">
                  <p:embed/>
                </p:oleObj>
              </mc:Choice>
              <mc:Fallback>
                <p:oleObj name="PBrush" r:id="rId4" imgW="980952" imgH="466543"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391275"/>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49774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5770984" cy="1143000"/>
          </a:xfrm>
        </p:spPr>
        <p:txBody>
          <a:bodyPr>
            <a:normAutofit fontScale="90000"/>
          </a:bodyPr>
          <a:lstStyle/>
          <a:p>
            <a:r>
              <a:rPr lang="en-US" sz="3300" b="1" dirty="0" smtClean="0"/>
              <a:t>In-situ Technology: Cyclic Steam Stimulation (CSS)</a:t>
            </a:r>
            <a:r>
              <a:rPr lang="en-US" sz="2800" b="1" dirty="0" smtClean="0"/>
              <a:t/>
            </a:r>
            <a:br>
              <a:rPr lang="en-US" sz="2800" b="1" dirty="0" smtClean="0"/>
            </a:br>
            <a:r>
              <a:rPr lang="en-US" sz="2500" dirty="0" smtClean="0"/>
              <a:t> </a:t>
            </a:r>
            <a:endParaRPr lang="en-US" sz="2500"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5004048" y="1114228"/>
            <a:ext cx="3819767" cy="5450753"/>
          </a:xfrm>
          <a:prstGeom prst="rect">
            <a:avLst/>
          </a:prstGeom>
          <a:noFill/>
          <a:ln w="9525">
            <a:noFill/>
            <a:miter lim="800000"/>
            <a:headEnd/>
            <a:tailEnd/>
          </a:ln>
        </p:spPr>
      </p:pic>
      <p:sp>
        <p:nvSpPr>
          <p:cNvPr id="5" name="TextBox 4"/>
          <p:cNvSpPr txBox="1"/>
          <p:nvPr/>
        </p:nvSpPr>
        <p:spPr>
          <a:xfrm>
            <a:off x="395536" y="1556792"/>
            <a:ext cx="4248472" cy="4401205"/>
          </a:xfrm>
          <a:prstGeom prst="rect">
            <a:avLst/>
          </a:prstGeom>
          <a:noFill/>
        </p:spPr>
        <p:txBody>
          <a:bodyPr wrap="square" rtlCol="0">
            <a:spAutoFit/>
          </a:bodyPr>
          <a:lstStyle/>
          <a:p>
            <a:r>
              <a:rPr lang="en-US" sz="2000" dirty="0" smtClean="0"/>
              <a:t>-Inject </a:t>
            </a:r>
            <a:r>
              <a:rPr lang="en-US" sz="2000" b="1" dirty="0" smtClean="0"/>
              <a:t>high-pressure steam </a:t>
            </a:r>
            <a:r>
              <a:rPr lang="en-US" sz="2000" dirty="0" smtClean="0"/>
              <a:t>into the reservoir where heat softens bitumen and water dilutes and </a:t>
            </a:r>
            <a:r>
              <a:rPr lang="en-US" sz="2000" b="1" dirty="0" smtClean="0"/>
              <a:t>separates bitumen from sand </a:t>
            </a:r>
          </a:p>
          <a:p>
            <a:endParaRPr lang="en-US" sz="2000" dirty="0" smtClean="0"/>
          </a:p>
          <a:p>
            <a:r>
              <a:rPr lang="en-US" sz="2000" dirty="0" smtClean="0"/>
              <a:t>-The pressure creates cracks and openings through which the bitumen can flow back into the steam injector wells</a:t>
            </a:r>
          </a:p>
          <a:p>
            <a:endParaRPr lang="en-US" sz="2000" dirty="0" smtClean="0"/>
          </a:p>
          <a:p>
            <a:r>
              <a:rPr lang="en-US" sz="2000" dirty="0" smtClean="0"/>
              <a:t>The </a:t>
            </a:r>
            <a:r>
              <a:rPr lang="en-US" sz="2000" b="1" dirty="0" smtClean="0"/>
              <a:t>CSS </a:t>
            </a:r>
            <a:r>
              <a:rPr lang="en-US" sz="2000" dirty="0" smtClean="0"/>
              <a:t>method is currently used at </a:t>
            </a:r>
            <a:r>
              <a:rPr lang="en-US" sz="2000" b="1" dirty="0" smtClean="0"/>
              <a:t>Imperial Oil’s Cold Lake project </a:t>
            </a:r>
            <a:r>
              <a:rPr lang="en-US" sz="2000" dirty="0" smtClean="0"/>
              <a:t>and </a:t>
            </a:r>
            <a:r>
              <a:rPr lang="en-US" sz="2000" b="1" dirty="0" smtClean="0"/>
              <a:t>CNRL’s Wolf Lake-Primrose project.</a:t>
            </a:r>
            <a:endParaRPr lang="en-US" sz="2000" b="1" dirty="0"/>
          </a:p>
        </p:txBody>
      </p:sp>
    </p:spTree>
    <p:extLst>
      <p:ext uri="{BB962C8B-B14F-4D97-AF65-F5344CB8AC3E}">
        <p14:creationId xmlns:p14="http://schemas.microsoft.com/office/powerpoint/2010/main" val="233107941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024744" cy="1143000"/>
          </a:xfrm>
        </p:spPr>
        <p:txBody>
          <a:bodyPr/>
          <a:lstStyle/>
          <a:p>
            <a:r>
              <a:rPr lang="en-US" altLang="zh-CN" dirty="0" err="1" smtClean="0"/>
              <a:t>Firebag</a:t>
            </a:r>
            <a:endParaRPr lang="zh-CN" altLang="en-US" dirty="0"/>
          </a:p>
        </p:txBody>
      </p:sp>
      <p:sp>
        <p:nvSpPr>
          <p:cNvPr id="3" name="Content Placeholder 2"/>
          <p:cNvSpPr>
            <a:spLocks noGrp="1"/>
          </p:cNvSpPr>
          <p:nvPr>
            <p:ph idx="1"/>
          </p:nvPr>
        </p:nvSpPr>
        <p:spPr>
          <a:xfrm>
            <a:off x="914400" y="1981200"/>
            <a:ext cx="7086600" cy="4114800"/>
          </a:xfrm>
        </p:spPr>
        <p:txBody>
          <a:bodyPr>
            <a:normAutofit fontScale="55000" lnSpcReduction="20000"/>
          </a:bodyPr>
          <a:lstStyle/>
          <a:p>
            <a:pPr>
              <a:buFont typeface="Arial" pitchFamily="34" charset="0"/>
              <a:buChar char="•"/>
            </a:pPr>
            <a:r>
              <a:rPr lang="en-US" sz="3600" dirty="0" smtClean="0">
                <a:cs typeface="Calibri"/>
              </a:rPr>
              <a:t>In-situ project located on leases known as "</a:t>
            </a:r>
            <a:r>
              <a:rPr lang="en-US" sz="3600" dirty="0" err="1" smtClean="0">
                <a:cs typeface="Calibri"/>
              </a:rPr>
              <a:t>Firebag</a:t>
            </a:r>
            <a:r>
              <a:rPr lang="en-US" sz="3600" dirty="0" smtClean="0">
                <a:cs typeface="Calibri"/>
              </a:rPr>
              <a:t>“</a:t>
            </a:r>
          </a:p>
          <a:p>
            <a:pPr>
              <a:buFont typeface="Arial" pitchFamily="34" charset="0"/>
              <a:buChar char="•"/>
            </a:pPr>
            <a:r>
              <a:rPr lang="en-US" sz="3600" dirty="0" smtClean="0">
                <a:cs typeface="Calibri"/>
              </a:rPr>
              <a:t>Uses underground wells to inject steam into the oil sands deposits and collect the bitumen released by the heat. </a:t>
            </a:r>
          </a:p>
          <a:p>
            <a:pPr>
              <a:buFont typeface="Arial" pitchFamily="34" charset="0"/>
              <a:buChar char="•"/>
            </a:pPr>
            <a:r>
              <a:rPr lang="en-US" sz="3600" dirty="0" smtClean="0">
                <a:cs typeface="Calibri"/>
              </a:rPr>
              <a:t>Uses recycled water in a closed system for steam generation. No additional surface or groundwater is required and no tailings ponds are created</a:t>
            </a:r>
          </a:p>
          <a:p>
            <a:pPr>
              <a:buFont typeface="Arial" pitchFamily="34" charset="0"/>
              <a:buChar char="•"/>
            </a:pPr>
            <a:r>
              <a:rPr lang="en-US" altLang="zh-CN" sz="3600" dirty="0" smtClean="0">
                <a:cs typeface="Calibri"/>
              </a:rPr>
              <a:t> The planned expansion is targeted to begin production late in the second quarter of 2011, ramping up toward capacity of 62,500 bpd of bitumen over approximately 24 months thereafter. The 2010 expenditures focused primarily on construction of cogeneration and central plant facilities and well pads</a:t>
            </a:r>
            <a:endParaRPr lang="zh-CN" altLang="en-US" sz="3600" dirty="0" smtClean="0">
              <a:cs typeface="Calibri"/>
            </a:endParaRPr>
          </a:p>
          <a:p>
            <a:pPr>
              <a:buFont typeface="Arial" pitchFamily="34" charset="0"/>
              <a:buChar char="•"/>
            </a:pPr>
            <a:endParaRPr lang="zh-CN" altLang="en-US" dirty="0"/>
          </a:p>
        </p:txBody>
      </p:sp>
      <p:graphicFrame>
        <p:nvGraphicFramePr>
          <p:cNvPr id="191490" name="Object 2"/>
          <p:cNvGraphicFramePr>
            <a:graphicFrameLocks noChangeAspect="1"/>
          </p:cNvGraphicFramePr>
          <p:nvPr/>
        </p:nvGraphicFramePr>
        <p:xfrm>
          <a:off x="177800" y="6235700"/>
          <a:ext cx="977900" cy="457200"/>
        </p:xfrm>
        <a:graphic>
          <a:graphicData uri="http://schemas.openxmlformats.org/presentationml/2006/ole">
            <mc:AlternateContent xmlns:mc="http://schemas.openxmlformats.org/markup-compatibility/2006">
              <mc:Choice xmlns:v="urn:schemas-microsoft-com:vml" Requires="v">
                <p:oleObj spid="_x0000_s111622"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6235700"/>
                        <a:ext cx="97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38118977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024744" cy="1143000"/>
          </a:xfrm>
        </p:spPr>
        <p:txBody>
          <a:bodyPr/>
          <a:lstStyle/>
          <a:p>
            <a:r>
              <a:rPr lang="en-US" dirty="0" smtClean="0"/>
              <a:t>Capital Expenditure</a:t>
            </a:r>
            <a:endParaRPr lang="en-US" dirty="0"/>
          </a:p>
        </p:txBody>
      </p:sp>
      <p:sp>
        <p:nvSpPr>
          <p:cNvPr id="3" name="TextBox 2"/>
          <p:cNvSpPr txBox="1"/>
          <p:nvPr/>
        </p:nvSpPr>
        <p:spPr>
          <a:xfrm>
            <a:off x="609600" y="1531823"/>
            <a:ext cx="7543800" cy="5293757"/>
          </a:xfrm>
          <a:prstGeom prst="rect">
            <a:avLst/>
          </a:prstGeom>
          <a:noFill/>
        </p:spPr>
        <p:txBody>
          <a:bodyPr wrap="square" rtlCol="0">
            <a:spAutoFit/>
          </a:bodyPr>
          <a:lstStyle/>
          <a:p>
            <a:r>
              <a:rPr lang="en-US" sz="2200" b="1" dirty="0" smtClean="0"/>
              <a:t>Exploration and Production:</a:t>
            </a:r>
          </a:p>
          <a:p>
            <a:endParaRPr lang="en-US" sz="2000" dirty="0"/>
          </a:p>
          <a:p>
            <a:r>
              <a:rPr lang="en-US" sz="2000" dirty="0" smtClean="0"/>
              <a:t> - White </a:t>
            </a:r>
            <a:r>
              <a:rPr lang="en-US" sz="2000" dirty="0"/>
              <a:t>Rose is proceeding with a pilot project to provide additional information about the West White Rose field that is part of the White Rose Extensions. </a:t>
            </a:r>
            <a:endParaRPr lang="en-US" sz="2000" dirty="0" smtClean="0"/>
          </a:p>
          <a:p>
            <a:r>
              <a:rPr lang="en-US" sz="2000" dirty="0" smtClean="0"/>
              <a:t> - In </a:t>
            </a:r>
            <a:r>
              <a:rPr lang="en-US" sz="2000" dirty="0"/>
              <a:t>the second quarter of 2011, Suncor was awarded new exploration </a:t>
            </a:r>
            <a:r>
              <a:rPr lang="en-US" sz="2000" dirty="0" smtClean="0"/>
              <a:t>licenses in </a:t>
            </a:r>
            <a:r>
              <a:rPr lang="en-US" sz="2000" dirty="0"/>
              <a:t>the Norway portion of the North Sea. </a:t>
            </a:r>
            <a:endParaRPr lang="en-US" sz="2000" dirty="0" smtClean="0"/>
          </a:p>
          <a:p>
            <a:endParaRPr lang="en-US" dirty="0" smtClean="0"/>
          </a:p>
          <a:p>
            <a:r>
              <a:rPr lang="en-US" sz="2200" b="1" dirty="0" smtClean="0"/>
              <a:t>Refining </a:t>
            </a:r>
            <a:r>
              <a:rPr lang="en-US" sz="2200" b="1" dirty="0"/>
              <a:t>and </a:t>
            </a:r>
            <a:r>
              <a:rPr lang="en-US" sz="2200" b="1" dirty="0" smtClean="0"/>
              <a:t>Marketing:</a:t>
            </a:r>
          </a:p>
          <a:p>
            <a:endParaRPr lang="en-US" sz="2000" dirty="0"/>
          </a:p>
          <a:p>
            <a:r>
              <a:rPr lang="en-US" sz="2000" dirty="0"/>
              <a:t> </a:t>
            </a:r>
            <a:r>
              <a:rPr lang="en-US" sz="2000" dirty="0" smtClean="0"/>
              <a:t> - </a:t>
            </a:r>
            <a:r>
              <a:rPr lang="en-US" sz="2000" dirty="0"/>
              <a:t>S</a:t>
            </a:r>
            <a:r>
              <a:rPr lang="en-US" sz="2000" dirty="0" smtClean="0"/>
              <a:t>pent </a:t>
            </a:r>
            <a:r>
              <a:rPr lang="en-US" sz="2000" dirty="0"/>
              <a:t>$186 million on capital expenditures in the second quarter of 2011, focused primarily on planned maintenance events at three of the company’s </a:t>
            </a:r>
            <a:r>
              <a:rPr lang="en-US" sz="2000" dirty="0" smtClean="0"/>
              <a:t>refineries</a:t>
            </a:r>
          </a:p>
          <a:p>
            <a:r>
              <a:rPr lang="en-US" sz="2000" dirty="0" smtClean="0"/>
              <a:t>-  A project </a:t>
            </a:r>
            <a:r>
              <a:rPr lang="en-US" sz="2000" dirty="0"/>
              <a:t>to reduce benzene content in gasoline production at the Commerce City </a:t>
            </a:r>
            <a:r>
              <a:rPr lang="en-US" sz="2000" dirty="0" smtClean="0"/>
              <a:t>refinery</a:t>
            </a:r>
            <a:endParaRPr lang="en-US" sz="2000" dirty="0"/>
          </a:p>
          <a:p>
            <a:endParaRPr lang="en-US" dirty="0"/>
          </a:p>
          <a:p>
            <a:endParaRPr lang="en-US" dirty="0"/>
          </a:p>
        </p:txBody>
      </p:sp>
      <p:graphicFrame>
        <p:nvGraphicFramePr>
          <p:cNvPr id="4" name="对象 2"/>
          <p:cNvGraphicFramePr>
            <a:graphicFrameLocks noChangeAspect="1"/>
          </p:cNvGraphicFramePr>
          <p:nvPr>
            <p:extLst>
              <p:ext uri="{D42A27DB-BD31-4B8C-83A1-F6EECF244321}">
                <p14:modId xmlns:p14="http://schemas.microsoft.com/office/powerpoint/2010/main" val="3340398520"/>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12646"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20521872"/>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Risk Factors</a:t>
            </a:r>
            <a:endParaRPr lang="en-US" dirty="0"/>
          </a:p>
        </p:txBody>
      </p:sp>
      <p:sp>
        <p:nvSpPr>
          <p:cNvPr id="3" name="内容占位符 2"/>
          <p:cNvSpPr>
            <a:spLocks noGrp="1"/>
          </p:cNvSpPr>
          <p:nvPr>
            <p:ph idx="1"/>
          </p:nvPr>
        </p:nvSpPr>
        <p:spPr/>
        <p:txBody>
          <a:bodyPr/>
          <a:lstStyle/>
          <a:p>
            <a:pPr marL="342900" indent="-342900">
              <a:buFont typeface="Arial" pitchFamily="34" charset="0"/>
              <a:buChar char="•"/>
            </a:pPr>
            <a:r>
              <a:rPr lang="en-US" dirty="0"/>
              <a:t>Commodity prices</a:t>
            </a:r>
          </a:p>
          <a:p>
            <a:pPr marL="342900" indent="-342900">
              <a:buFont typeface="Arial" pitchFamily="34" charset="0"/>
              <a:buChar char="•"/>
            </a:pPr>
            <a:r>
              <a:rPr lang="en-US" dirty="0"/>
              <a:t>Exchange rates</a:t>
            </a:r>
          </a:p>
          <a:p>
            <a:pPr marL="342900" indent="-342900">
              <a:buFont typeface="Arial" pitchFamily="34" charset="0"/>
              <a:buChar char="•"/>
            </a:pPr>
            <a:r>
              <a:rPr lang="en-US" dirty="0"/>
              <a:t>Environmental regulations</a:t>
            </a:r>
          </a:p>
          <a:p>
            <a:pPr marL="342900" indent="-342900">
              <a:buFont typeface="Arial" pitchFamily="34" charset="0"/>
              <a:buChar char="•"/>
            </a:pPr>
            <a:r>
              <a:rPr lang="en-US" dirty="0"/>
              <a:t>Stakeholder support for growth plans</a:t>
            </a:r>
          </a:p>
          <a:p>
            <a:pPr marL="342900" indent="-342900">
              <a:buFont typeface="Arial" pitchFamily="34" charset="0"/>
              <a:buChar char="•"/>
            </a:pPr>
            <a:r>
              <a:rPr lang="en-US" dirty="0"/>
              <a:t>Extreme winter weather</a:t>
            </a:r>
          </a:p>
          <a:p>
            <a:pPr marL="342900" indent="-342900">
              <a:buFont typeface="Arial" pitchFamily="34" charset="0"/>
              <a:buChar char="•"/>
            </a:pPr>
            <a:r>
              <a:rPr lang="en-US" dirty="0"/>
              <a:t>Regional </a:t>
            </a:r>
            <a:r>
              <a:rPr lang="en-US" dirty="0" err="1"/>
              <a:t>labour</a:t>
            </a:r>
            <a:r>
              <a:rPr lang="en-US" dirty="0"/>
              <a:t> issues</a:t>
            </a:r>
          </a:p>
          <a:p>
            <a:pPr marL="342900" indent="-342900">
              <a:buFont typeface="Arial" pitchFamily="34" charset="0"/>
              <a:buChar char="•"/>
            </a:pPr>
            <a:r>
              <a:rPr lang="en-US" altLang="ko-KR" dirty="0">
                <a:ea typeface="Gulim" pitchFamily="34" charset="-127"/>
              </a:rPr>
              <a:t>Each business segment </a:t>
            </a:r>
            <a:r>
              <a:rPr lang="en-US" dirty="0"/>
              <a:t>Risk/Success factors</a:t>
            </a:r>
            <a:r>
              <a:rPr lang="en-US" altLang="ko-KR" dirty="0">
                <a:ea typeface="Gulim" pitchFamily="34" charset="-127"/>
              </a:rPr>
              <a:t> </a:t>
            </a:r>
            <a:endParaRPr lang="en-US" dirty="0"/>
          </a:p>
          <a:p>
            <a:endParaRPr 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val="1504277635"/>
              </p:ext>
            </p:extLst>
          </p:nvPr>
        </p:nvGraphicFramePr>
        <p:xfrm>
          <a:off x="107950" y="6165850"/>
          <a:ext cx="981075" cy="466725"/>
        </p:xfrm>
        <a:graphic>
          <a:graphicData uri="http://schemas.openxmlformats.org/presentationml/2006/ole">
            <mc:AlternateContent xmlns:mc="http://schemas.openxmlformats.org/markup-compatibility/2006">
              <mc:Choice xmlns:v="urn:schemas-microsoft-com:vml" Requires="v">
                <p:oleObj spid="_x0000_s113670"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165850"/>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6919799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Recommendation</a:t>
            </a:r>
            <a:endParaRPr lang="en-US" dirty="0"/>
          </a:p>
        </p:txBody>
      </p:sp>
      <p:sp>
        <p:nvSpPr>
          <p:cNvPr id="3" name="内容占位符 2"/>
          <p:cNvSpPr>
            <a:spLocks noGrp="1"/>
          </p:cNvSpPr>
          <p:nvPr>
            <p:ph idx="1"/>
          </p:nvPr>
        </p:nvSpPr>
        <p:spPr>
          <a:xfrm>
            <a:off x="611560" y="1340768"/>
            <a:ext cx="7924800" cy="4830763"/>
          </a:xfrm>
        </p:spPr>
        <p:txBody>
          <a:bodyPr anchor="ctr">
            <a:normAutofit/>
          </a:bodyPr>
          <a:lstStyle/>
          <a:p>
            <a:pPr marL="0" indent="0" algn="ctr">
              <a:buNone/>
            </a:pPr>
            <a:r>
              <a:rPr lang="en-US" sz="8000" dirty="0" smtClean="0"/>
              <a:t>BUY</a:t>
            </a:r>
            <a:endParaRPr lang="en-US" sz="8000" dirty="0"/>
          </a:p>
        </p:txBody>
      </p:sp>
      <p:graphicFrame>
        <p:nvGraphicFramePr>
          <p:cNvPr id="4" name="对象 3"/>
          <p:cNvGraphicFramePr>
            <a:graphicFrameLocks noChangeAspect="1"/>
          </p:cNvGraphicFramePr>
          <p:nvPr>
            <p:extLst>
              <p:ext uri="{D42A27DB-BD31-4B8C-83A1-F6EECF244321}">
                <p14:modId xmlns:p14="http://schemas.microsoft.com/office/powerpoint/2010/main" val="1849707512"/>
              </p:ext>
            </p:extLst>
          </p:nvPr>
        </p:nvGraphicFramePr>
        <p:xfrm>
          <a:off x="179388" y="6237288"/>
          <a:ext cx="981075" cy="466725"/>
        </p:xfrm>
        <a:graphic>
          <a:graphicData uri="http://schemas.openxmlformats.org/presentationml/2006/ole">
            <mc:AlternateContent xmlns:mc="http://schemas.openxmlformats.org/markup-compatibility/2006">
              <mc:Choice xmlns:v="urn:schemas-microsoft-com:vml" Requires="v">
                <p:oleObj spid="_x0000_s114694" name="PBrush" r:id="rId3" imgW="980952" imgH="466543" progId="PBrush">
                  <p:embed/>
                </p:oleObj>
              </mc:Choice>
              <mc:Fallback>
                <p:oleObj name="PBrush" r:id="rId3" imgW="980952" imgH="46654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6237288"/>
                        <a:ext cx="98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85140870"/>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024744" cy="1143000"/>
          </a:xfrm>
        </p:spPr>
        <p:txBody>
          <a:bodyPr>
            <a:noAutofit/>
          </a:bodyPr>
          <a:lstStyle/>
          <a:p>
            <a:r>
              <a:rPr lang="en-US" sz="3000" b="1" dirty="0" smtClean="0"/>
              <a:t>In-situ Technology: Steam Assisted Gravity Drainage (SAGD)</a:t>
            </a:r>
            <a:r>
              <a:rPr lang="en-US" sz="3000" dirty="0" smtClean="0"/>
              <a:t> </a:t>
            </a:r>
            <a:endParaRPr lang="en-US" sz="3000" dirty="0"/>
          </a:p>
        </p:txBody>
      </p:sp>
      <p:sp>
        <p:nvSpPr>
          <p:cNvPr id="3" name="Content Placeholder 2"/>
          <p:cNvSpPr>
            <a:spLocks noGrp="1"/>
          </p:cNvSpPr>
          <p:nvPr>
            <p:ph idx="1"/>
          </p:nvPr>
        </p:nvSpPr>
        <p:spPr>
          <a:xfrm>
            <a:off x="533400" y="1905000"/>
            <a:ext cx="3466728" cy="4641379"/>
          </a:xfrm>
        </p:spPr>
        <p:txBody>
          <a:bodyPr>
            <a:normAutofit/>
          </a:bodyPr>
          <a:lstStyle/>
          <a:p>
            <a:r>
              <a:rPr lang="en-US" sz="2000" dirty="0" smtClean="0"/>
              <a:t>Employs 2 horizontal wells: 1 injection well with high pressure steam and 1 production well (lower well) which the softened bitumen continuously flows so it can be pumped to the surface. </a:t>
            </a:r>
            <a:endParaRPr lang="en-US" sz="2000" dirty="0"/>
          </a:p>
        </p:txBody>
      </p:sp>
      <p:pic>
        <p:nvPicPr>
          <p:cNvPr id="3074" name="Picture 2"/>
          <p:cNvPicPr>
            <a:picLocks noChangeAspect="1" noChangeArrowheads="1"/>
          </p:cNvPicPr>
          <p:nvPr/>
        </p:nvPicPr>
        <p:blipFill>
          <a:blip r:embed="rId3" cstate="print"/>
          <a:srcRect/>
          <a:stretch>
            <a:fillRect/>
          </a:stretch>
        </p:blipFill>
        <p:spPr bwMode="auto">
          <a:xfrm>
            <a:off x="3886200" y="1905000"/>
            <a:ext cx="4762500" cy="4286250"/>
          </a:xfrm>
          <a:prstGeom prst="rect">
            <a:avLst/>
          </a:prstGeom>
          <a:noFill/>
          <a:ln w="9525">
            <a:noFill/>
            <a:miter lim="800000"/>
            <a:headEnd/>
            <a:tailEnd/>
          </a:ln>
        </p:spPr>
      </p:pic>
    </p:spTree>
    <p:extLst>
      <p:ext uri="{BB962C8B-B14F-4D97-AF65-F5344CB8AC3E}">
        <p14:creationId xmlns:p14="http://schemas.microsoft.com/office/powerpoint/2010/main" val="1314235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b="1" dirty="0" smtClean="0"/>
              <a:t>In-situ Technology: VAPEX and Solvent Technology</a:t>
            </a:r>
            <a:br>
              <a:rPr lang="en-US" sz="3500" b="1" dirty="0" smtClean="0"/>
            </a:br>
            <a:endParaRPr lang="en-US" sz="3500" dirty="0"/>
          </a:p>
        </p:txBody>
      </p:sp>
      <p:sp>
        <p:nvSpPr>
          <p:cNvPr id="3" name="Content Placeholder 2"/>
          <p:cNvSpPr>
            <a:spLocks noGrp="1"/>
          </p:cNvSpPr>
          <p:nvPr>
            <p:ph idx="1"/>
          </p:nvPr>
        </p:nvSpPr>
        <p:spPr/>
        <p:txBody>
          <a:bodyPr>
            <a:normAutofit fontScale="92500" lnSpcReduction="10000"/>
          </a:bodyPr>
          <a:lstStyle/>
          <a:p>
            <a:r>
              <a:rPr lang="en-US" sz="2000" dirty="0" smtClean="0"/>
              <a:t>Combinations of solvents are injected into the ground using injection wells and equipment similar to SAGD.</a:t>
            </a:r>
          </a:p>
          <a:p>
            <a:r>
              <a:rPr lang="en-US" sz="2000" dirty="0" smtClean="0"/>
              <a:t>Vaporized hydrocarbon solvents are injected into the reservoir, reducing the viscosity of bitumen by “dissolving” it in the solvent rather than by heating it and thereby causing it to drain into a horizontal production well.</a:t>
            </a:r>
          </a:p>
          <a:p>
            <a:r>
              <a:rPr lang="en-US" sz="2000" b="1" dirty="0" smtClean="0"/>
              <a:t>Pros &amp; Cons</a:t>
            </a:r>
          </a:p>
          <a:p>
            <a:r>
              <a:rPr lang="en-US" sz="2000" dirty="0" smtClean="0"/>
              <a:t>Pros: Reduce operating steam-to-oil (SOR) ratios by 30 % and 85 % fewer GHG emissions.</a:t>
            </a:r>
          </a:p>
          <a:p>
            <a:r>
              <a:rPr lang="en-US" sz="2000" dirty="0" smtClean="0"/>
              <a:t>Cons: Decreased efficiency: longer to produce oil</a:t>
            </a:r>
          </a:p>
          <a:p>
            <a:endParaRPr lang="en-US" sz="2000" dirty="0"/>
          </a:p>
        </p:txBody>
      </p:sp>
    </p:spTree>
    <p:extLst>
      <p:ext uri="{BB962C8B-B14F-4D97-AF65-F5344CB8AC3E}">
        <p14:creationId xmlns:p14="http://schemas.microsoft.com/office/powerpoint/2010/main" val="822489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024744" cy="1143000"/>
          </a:xfrm>
        </p:spPr>
        <p:txBody>
          <a:bodyPr>
            <a:normAutofit fontScale="90000"/>
          </a:bodyPr>
          <a:lstStyle/>
          <a:p>
            <a:r>
              <a:rPr lang="en-US" b="1" dirty="0" smtClean="0"/>
              <a:t>In-situ Technology: Toe-to-Heel Air Injection (THAI)</a:t>
            </a:r>
            <a:endParaRPr lang="en-US" b="1" dirty="0"/>
          </a:p>
        </p:txBody>
      </p:sp>
      <p:pic>
        <p:nvPicPr>
          <p:cNvPr id="4098" name="Picture 2"/>
          <p:cNvPicPr>
            <a:picLocks noGrp="1" noChangeAspect="1" noChangeArrowheads="1"/>
          </p:cNvPicPr>
          <p:nvPr>
            <p:ph idx="1"/>
          </p:nvPr>
        </p:nvPicPr>
        <p:blipFill>
          <a:blip r:embed="rId3" cstate="print"/>
          <a:stretch>
            <a:fillRect/>
          </a:stretch>
        </p:blipFill>
        <p:spPr bwMode="auto">
          <a:xfrm>
            <a:off x="5486400" y="2438400"/>
            <a:ext cx="2942668" cy="3508375"/>
          </a:xfrm>
          <a:prstGeom prst="rect">
            <a:avLst/>
          </a:prstGeom>
          <a:noFill/>
          <a:ln w="9525">
            <a:noFill/>
            <a:miter lim="800000"/>
            <a:headEnd/>
            <a:tailEnd/>
          </a:ln>
        </p:spPr>
      </p:pic>
      <p:sp>
        <p:nvSpPr>
          <p:cNvPr id="5" name="TextBox 4"/>
          <p:cNvSpPr txBox="1"/>
          <p:nvPr/>
        </p:nvSpPr>
        <p:spPr>
          <a:xfrm>
            <a:off x="609600" y="1828800"/>
            <a:ext cx="4549080" cy="4524315"/>
          </a:xfrm>
          <a:prstGeom prst="rect">
            <a:avLst/>
          </a:prstGeom>
          <a:noFill/>
        </p:spPr>
        <p:txBody>
          <a:bodyPr wrap="square" rtlCol="0">
            <a:spAutoFit/>
          </a:bodyPr>
          <a:lstStyle/>
          <a:p>
            <a:r>
              <a:rPr lang="en-US" dirty="0" smtClean="0"/>
              <a:t>-THAI uses two wells; a vertical air injection well with a horizontal production well</a:t>
            </a:r>
          </a:p>
          <a:p>
            <a:endParaRPr lang="en-US" dirty="0" smtClean="0"/>
          </a:p>
          <a:p>
            <a:r>
              <a:rPr lang="en-US" dirty="0" smtClean="0"/>
              <a:t>-Injects air and then relies on underground combustion of a portion of the oil in the ground to generate the heat required to “melt” the remainder of the bitumen and allow it to flow into the production well. 	</a:t>
            </a:r>
          </a:p>
          <a:p>
            <a:r>
              <a:rPr lang="en-US" b="1" dirty="0" smtClean="0"/>
              <a:t>Pros:</a:t>
            </a:r>
          </a:p>
          <a:p>
            <a:r>
              <a:rPr lang="en-US" dirty="0" smtClean="0"/>
              <a:t>-much less energy intensive than other in-situ technologies</a:t>
            </a:r>
          </a:p>
          <a:p>
            <a:r>
              <a:rPr lang="en-US" dirty="0" smtClean="0"/>
              <a:t>-50 % lower GHGs than other oil sands production methods and low water use </a:t>
            </a:r>
            <a:endParaRPr lang="en-US" dirty="0"/>
          </a:p>
        </p:txBody>
      </p:sp>
    </p:spTree>
    <p:extLst>
      <p:ext uri="{BB962C8B-B14F-4D97-AF65-F5344CB8AC3E}">
        <p14:creationId xmlns:p14="http://schemas.microsoft.com/office/powerpoint/2010/main" val="1626070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024744" cy="1143000"/>
          </a:xfrm>
        </p:spPr>
        <p:txBody>
          <a:bodyPr>
            <a:normAutofit fontScale="90000"/>
          </a:bodyPr>
          <a:lstStyle/>
          <a:p>
            <a:pPr algn="ctr"/>
            <a:r>
              <a:rPr lang="en-US" dirty="0" smtClean="0"/>
              <a:t>OIL SANDS DEPOSITS AND PROJECTS</a:t>
            </a:r>
            <a:endParaRPr lang="en-US" dirty="0"/>
          </a:p>
        </p:txBody>
      </p:sp>
      <p:pic>
        <p:nvPicPr>
          <p:cNvPr id="163842" name="Picture 2"/>
          <p:cNvPicPr>
            <a:picLocks noGrp="1" noChangeAspect="1" noChangeArrowheads="1"/>
          </p:cNvPicPr>
          <p:nvPr>
            <p:ph idx="1"/>
          </p:nvPr>
        </p:nvPicPr>
        <p:blipFill>
          <a:blip r:embed="rId2" cstate="print"/>
          <a:stretch>
            <a:fillRect/>
          </a:stretch>
        </p:blipFill>
        <p:spPr bwMode="auto">
          <a:xfrm>
            <a:off x="1611394" y="2324100"/>
            <a:ext cx="5640225" cy="350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Acquisition activity</a:t>
            </a:r>
            <a:endParaRPr lang="zh-CN" altLang="en-US" dirty="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85800"/>
            <a:ext cx="8044089" cy="562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1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dirty="0" smtClean="0"/>
              <a:t>Natural Gas Demand</a:t>
            </a:r>
            <a:endParaRPr lang="en-CA" dirty="0"/>
          </a:p>
        </p:txBody>
      </p:sp>
      <p:sp>
        <p:nvSpPr>
          <p:cNvPr id="3" name="副标题 2"/>
          <p:cNvSpPr>
            <a:spLocks noGrp="1"/>
          </p:cNvSpPr>
          <p:nvPr>
            <p:ph type="subTitle" idx="1"/>
          </p:nvPr>
        </p:nvSpPr>
        <p:spPr/>
        <p:txBody>
          <a:bodyPr/>
          <a:lstStyle/>
          <a:p>
            <a:endParaRPr lang="en-CA"/>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260648"/>
            <a:ext cx="7024744" cy="1143000"/>
          </a:xfrm>
        </p:spPr>
        <p:txBody>
          <a:bodyPr>
            <a:normAutofit fontScale="90000"/>
          </a:bodyPr>
          <a:lstStyle/>
          <a:p>
            <a:r>
              <a:rPr lang="en-US" dirty="0" smtClean="0"/>
              <a:t>Electricity drivers gas demand</a:t>
            </a:r>
            <a:endParaRPr lang="en-US" dirty="0"/>
          </a:p>
        </p:txBody>
      </p:sp>
      <p:pic>
        <p:nvPicPr>
          <p:cNvPr id="13314" name="Picture 2" descr="E:\BUS 417 paper and presentation\BUS 417 presentation\official website\electricity drives gas demand.png"/>
          <p:cNvPicPr>
            <a:picLocks noGrp="1" noChangeAspect="1" noChangeArrowheads="1"/>
          </p:cNvPicPr>
          <p:nvPr>
            <p:ph idx="1"/>
          </p:nvPr>
        </p:nvPicPr>
        <p:blipFill>
          <a:blip r:embed="rId2" cstate="print"/>
          <a:stretch>
            <a:fillRect/>
          </a:stretch>
        </p:blipFill>
        <p:spPr bwMode="auto">
          <a:xfrm>
            <a:off x="533400" y="1600200"/>
            <a:ext cx="7932384" cy="4308475"/>
          </a:xfrm>
          <a:prstGeom prst="rect">
            <a:avLst/>
          </a:prstGeom>
          <a:noFill/>
        </p:spPr>
      </p:pic>
    </p:spTree>
    <p:extLst>
      <p:ext uri="{BB962C8B-B14F-4D97-AF65-F5344CB8AC3E}">
        <p14:creationId xmlns:p14="http://schemas.microsoft.com/office/powerpoint/2010/main" val="632612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dirty="0" smtClean="0"/>
              <a:t>Pipeline and future outlook</a:t>
            </a:r>
            <a:endParaRPr lang="en-CA" dirty="0"/>
          </a:p>
        </p:txBody>
      </p:sp>
      <p:sp>
        <p:nvSpPr>
          <p:cNvPr id="3" name="副标题 2"/>
          <p:cNvSpPr>
            <a:spLocks noGrp="1"/>
          </p:cNvSpPr>
          <p:nvPr>
            <p:ph type="subTitle" idx="1"/>
          </p:nvPr>
        </p:nvSpPr>
        <p:spPr/>
        <p:txBody>
          <a:bodyPr/>
          <a:lstStyle/>
          <a:p>
            <a:endParaRPr lang="en-CA"/>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Industry Overview Agenda</a:t>
            </a:r>
            <a:endParaRPr lang="en-CA" dirty="0"/>
          </a:p>
        </p:txBody>
      </p:sp>
      <p:sp>
        <p:nvSpPr>
          <p:cNvPr id="3" name="内容占位符 2"/>
          <p:cNvSpPr>
            <a:spLocks noGrp="1"/>
          </p:cNvSpPr>
          <p:nvPr>
            <p:ph idx="1"/>
          </p:nvPr>
        </p:nvSpPr>
        <p:spPr/>
        <p:txBody>
          <a:bodyPr/>
          <a:lstStyle/>
          <a:p>
            <a:r>
              <a:rPr lang="en-US" dirty="0" smtClean="0"/>
              <a:t>Industry Value Chain</a:t>
            </a:r>
          </a:p>
          <a:p>
            <a:r>
              <a:rPr lang="en-US" dirty="0" smtClean="0"/>
              <a:t>Canadian oil and gas Factors</a:t>
            </a:r>
          </a:p>
          <a:p>
            <a:r>
              <a:rPr lang="en-US" dirty="0" smtClean="0"/>
              <a:t>Technology used in producing crude oil</a:t>
            </a:r>
          </a:p>
          <a:p>
            <a:r>
              <a:rPr lang="en-US" dirty="0" smtClean="0"/>
              <a:t>Natural gas demand</a:t>
            </a:r>
          </a:p>
          <a:p>
            <a:r>
              <a:rPr lang="en-US" dirty="0" smtClean="0"/>
              <a:t>Pipeline and future outlook</a:t>
            </a:r>
          </a:p>
          <a:p>
            <a:r>
              <a:rPr lang="en-US" dirty="0" smtClean="0"/>
              <a:t>Index and commodity price</a:t>
            </a:r>
          </a:p>
          <a:p>
            <a:endParaRPr lang="en-US" dirty="0" smtClean="0"/>
          </a:p>
          <a:p>
            <a:endParaRPr lang="en-US" dirty="0" smtClean="0"/>
          </a:p>
          <a:p>
            <a:endParaRPr lang="en-US" dirty="0" smtClean="0"/>
          </a:p>
          <a:p>
            <a:endParaRPr lang="en-C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165890" name="Picture 2"/>
          <p:cNvPicPr>
            <a:picLocks noGrp="1" noChangeAspect="1" noChangeArrowheads="1"/>
          </p:cNvPicPr>
          <p:nvPr>
            <p:ph idx="1"/>
          </p:nvPr>
        </p:nvPicPr>
        <p:blipFill>
          <a:blip r:embed="rId3" cstate="print"/>
          <a:srcRect/>
          <a:stretch>
            <a:fillRect/>
          </a:stretch>
        </p:blipFill>
        <p:spPr bwMode="auto">
          <a:xfrm>
            <a:off x="611560" y="762000"/>
            <a:ext cx="8064896" cy="57830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6800" y="533400"/>
            <a:ext cx="7024744" cy="1143000"/>
          </a:xfrm>
        </p:spPr>
        <p:txBody>
          <a:bodyPr/>
          <a:lstStyle/>
          <a:p>
            <a:r>
              <a:rPr lang="en-US" b="1" dirty="0" smtClean="0"/>
              <a:t>Future </a:t>
            </a:r>
            <a:r>
              <a:rPr lang="en-US" b="1" dirty="0"/>
              <a:t>outlook</a:t>
            </a:r>
            <a:endParaRPr lang="en-US" dirty="0"/>
          </a:p>
        </p:txBody>
      </p:sp>
      <p:sp>
        <p:nvSpPr>
          <p:cNvPr id="3" name="内容占位符 2"/>
          <p:cNvSpPr>
            <a:spLocks noGrp="1"/>
          </p:cNvSpPr>
          <p:nvPr>
            <p:ph idx="1"/>
          </p:nvPr>
        </p:nvSpPr>
        <p:spPr>
          <a:xfrm>
            <a:off x="1043492" y="1828800"/>
            <a:ext cx="6777317" cy="4003829"/>
          </a:xfrm>
        </p:spPr>
        <p:txBody>
          <a:bodyPr>
            <a:normAutofit fontScale="85000" lnSpcReduction="20000"/>
          </a:bodyPr>
          <a:lstStyle/>
          <a:p>
            <a:r>
              <a:rPr lang="en-US" dirty="0" smtClean="0"/>
              <a:t>Global energy demand is projected to be about 30 percent higher in 2030 compared to today’s level.</a:t>
            </a:r>
          </a:p>
          <a:p>
            <a:r>
              <a:rPr lang="en-US" dirty="0" smtClean="0"/>
              <a:t>The vast majority of increased demand will occur in developing countries.</a:t>
            </a:r>
          </a:p>
          <a:p>
            <a:r>
              <a:rPr lang="en-US" dirty="0" smtClean="0"/>
              <a:t>Due to their availability, affordability and versatility, oil and natural gas will continue to supply about 60 percent of the world's energy needs over the outlook period.</a:t>
            </a:r>
          </a:p>
          <a:p>
            <a:r>
              <a:rPr lang="en-US" dirty="0" smtClean="0"/>
              <a:t>Supplying increasing amounts of oil and natural gas is a long-term proposition that will require access to resources, large-scale investment, and the development of new technology to tap frontier energy sources.</a:t>
            </a:r>
          </a:p>
          <a:p>
            <a:endParaRPr lang="en-US" dirty="0"/>
          </a:p>
        </p:txBody>
      </p:sp>
    </p:spTree>
    <p:extLst>
      <p:ext uri="{BB962C8B-B14F-4D97-AF65-F5344CB8AC3E}">
        <p14:creationId xmlns:p14="http://schemas.microsoft.com/office/powerpoint/2010/main" val="3148753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en-US" dirty="0" smtClean="0"/>
              <a:t>Index and commodity price</a:t>
            </a:r>
            <a:endParaRPr lang="en-CA" dirty="0"/>
          </a:p>
        </p:txBody>
      </p:sp>
      <p:sp>
        <p:nvSpPr>
          <p:cNvPr id="3" name="副标题 2"/>
          <p:cNvSpPr>
            <a:spLocks noGrp="1"/>
          </p:cNvSpPr>
          <p:nvPr>
            <p:ph type="subTitle" idx="1"/>
          </p:nvPr>
        </p:nvSpPr>
        <p:spPr/>
        <p:txBody>
          <a:bodyPr/>
          <a:lstStyle/>
          <a:p>
            <a:endParaRPr lang="en-CA"/>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1066800"/>
            <a:ext cx="8229600" cy="1143000"/>
          </a:xfrm>
        </p:spPr>
        <p:txBody>
          <a:bodyPr>
            <a:normAutofit fontScale="90000"/>
          </a:bodyPr>
          <a:lstStyle/>
          <a:p>
            <a:r>
              <a:rPr lang="en-CA" b="1" dirty="0" smtClean="0"/>
              <a:t>S&amp;P/TSX Capped Energy Index</a:t>
            </a:r>
            <a:br>
              <a:rPr lang="en-CA" b="1" dirty="0" smtClean="0"/>
            </a:br>
            <a:r>
              <a:rPr lang="en-CA" b="1" dirty="0" smtClean="0"/>
              <a:t>(TTEN)</a:t>
            </a:r>
            <a:endParaRPr lang="en-CA" dirty="0"/>
          </a:p>
        </p:txBody>
      </p:sp>
      <p:sp>
        <p:nvSpPr>
          <p:cNvPr id="3" name="内容占位符 2"/>
          <p:cNvSpPr>
            <a:spLocks noGrp="1"/>
          </p:cNvSpPr>
          <p:nvPr>
            <p:ph idx="1"/>
          </p:nvPr>
        </p:nvSpPr>
        <p:spPr>
          <a:xfrm>
            <a:off x="381000" y="2133601"/>
            <a:ext cx="8229600" cy="4724400"/>
          </a:xfrm>
        </p:spPr>
        <p:txBody>
          <a:bodyPr/>
          <a:lstStyle/>
          <a:p>
            <a:pPr>
              <a:buNone/>
            </a:pPr>
            <a:endParaRPr lang="en-CA" dirty="0" smtClean="0"/>
          </a:p>
          <a:p>
            <a:pPr>
              <a:buNone/>
            </a:pPr>
            <a:r>
              <a:rPr lang="en-CA" dirty="0" smtClean="0"/>
              <a:t>	consists of Canadian energy sector companies listed on the TSX, selected by Standard &amp; Poor’s (S&amp;P)</a:t>
            </a:r>
          </a:p>
          <a:p>
            <a:endParaRPr lang="en-CA" dirty="0" smtClean="0"/>
          </a:p>
          <a:p>
            <a:pPr>
              <a:buNone/>
            </a:pPr>
            <a:r>
              <a:rPr lang="en-US" dirty="0" smtClean="0"/>
              <a:t> </a:t>
            </a:r>
          </a:p>
          <a:p>
            <a:endParaRPr lang="en-CA" dirty="0" smtClean="0"/>
          </a:p>
          <a:p>
            <a:endParaRPr lang="en-CA" dirty="0" smtClean="0"/>
          </a:p>
          <a:p>
            <a:endParaRPr lang="en-CA" dirty="0"/>
          </a:p>
        </p:txBody>
      </p:sp>
      <p:pic>
        <p:nvPicPr>
          <p:cNvPr id="4" name="图片 3" descr="index performance.png"/>
          <p:cNvPicPr>
            <a:picLocks noChangeAspect="1"/>
          </p:cNvPicPr>
          <p:nvPr/>
        </p:nvPicPr>
        <p:blipFill>
          <a:blip r:embed="rId3" cstate="print"/>
          <a:stretch>
            <a:fillRect/>
          </a:stretch>
        </p:blipFill>
        <p:spPr>
          <a:xfrm>
            <a:off x="4343400" y="3810000"/>
            <a:ext cx="3567071" cy="230004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304800"/>
            <a:ext cx="7024744" cy="1143000"/>
          </a:xfrm>
        </p:spPr>
        <p:txBody>
          <a:bodyPr/>
          <a:lstStyle/>
          <a:p>
            <a:r>
              <a:rPr lang="en-US" dirty="0" smtClean="0"/>
              <a:t>Index performance</a:t>
            </a:r>
            <a:endParaRPr lang="en-CA" dirty="0"/>
          </a:p>
        </p:txBody>
      </p:sp>
      <p:pic>
        <p:nvPicPr>
          <p:cNvPr id="4" name="内容占位符 3" descr="index performance.png"/>
          <p:cNvPicPr>
            <a:picLocks noGrp="1" noChangeAspect="1"/>
          </p:cNvPicPr>
          <p:nvPr>
            <p:ph idx="1"/>
          </p:nvPr>
        </p:nvPicPr>
        <p:blipFill>
          <a:blip r:embed="rId3" cstate="print"/>
          <a:stretch>
            <a:fillRect/>
          </a:stretch>
        </p:blipFill>
        <p:spPr>
          <a:xfrm>
            <a:off x="533400" y="1371600"/>
            <a:ext cx="7986667" cy="5149804"/>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024744" cy="1143000"/>
          </a:xfrm>
        </p:spPr>
        <p:txBody>
          <a:bodyPr/>
          <a:lstStyle/>
          <a:p>
            <a:r>
              <a:rPr lang="en-US" dirty="0" smtClean="0"/>
              <a:t>Oil Commodity Price</a:t>
            </a:r>
            <a:endParaRPr lang="en-CA" dirty="0"/>
          </a:p>
        </p:txBody>
      </p:sp>
      <p:pic>
        <p:nvPicPr>
          <p:cNvPr id="4" name="内容占位符 3" descr="crude oil price.png"/>
          <p:cNvPicPr>
            <a:picLocks noGrp="1" noChangeAspect="1"/>
          </p:cNvPicPr>
          <p:nvPr>
            <p:ph idx="1"/>
          </p:nvPr>
        </p:nvPicPr>
        <p:blipFill>
          <a:blip r:embed="rId3" cstate="print"/>
          <a:stretch>
            <a:fillRect/>
          </a:stretch>
        </p:blipFill>
        <p:spPr>
          <a:xfrm>
            <a:off x="533400" y="1219200"/>
            <a:ext cx="8022772" cy="51054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600" y="304800"/>
            <a:ext cx="7024744" cy="1143000"/>
          </a:xfrm>
        </p:spPr>
        <p:txBody>
          <a:bodyPr>
            <a:normAutofit fontScale="90000"/>
          </a:bodyPr>
          <a:lstStyle/>
          <a:p>
            <a:r>
              <a:rPr lang="en-US" dirty="0" smtClean="0"/>
              <a:t>Natural Gas Commodity price</a:t>
            </a:r>
            <a:endParaRPr lang="en-CA" dirty="0"/>
          </a:p>
        </p:txBody>
      </p:sp>
      <p:pic>
        <p:nvPicPr>
          <p:cNvPr id="4" name="内容占位符 3" descr="natural gas.png"/>
          <p:cNvPicPr>
            <a:picLocks noGrp="1" noChangeAspect="1"/>
          </p:cNvPicPr>
          <p:nvPr>
            <p:ph idx="1"/>
          </p:nvPr>
        </p:nvPicPr>
        <p:blipFill>
          <a:blip r:embed="rId2" cstate="print"/>
          <a:stretch>
            <a:fillRect/>
          </a:stretch>
        </p:blipFill>
        <p:spPr>
          <a:xfrm>
            <a:off x="838200" y="1447800"/>
            <a:ext cx="7391400" cy="4871979"/>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81000"/>
            <a:ext cx="7024744" cy="1143000"/>
          </a:xfrm>
        </p:spPr>
        <p:txBody>
          <a:bodyPr/>
          <a:lstStyle/>
          <a:p>
            <a:r>
              <a:rPr lang="en-US" dirty="0" smtClean="0"/>
              <a:t>World Event VS Oil Price</a:t>
            </a:r>
            <a:endParaRPr lang="en-CA" dirty="0"/>
          </a:p>
        </p:txBody>
      </p:sp>
      <p:pic>
        <p:nvPicPr>
          <p:cNvPr id="4" name="内容占位符 3" descr="oilprice1947.gif"/>
          <p:cNvPicPr>
            <a:picLocks noGrp="1" noChangeAspect="1"/>
          </p:cNvPicPr>
          <p:nvPr>
            <p:ph idx="1"/>
          </p:nvPr>
        </p:nvPicPr>
        <p:blipFill>
          <a:blip r:embed="rId3" cstate="print"/>
          <a:stretch>
            <a:fillRect/>
          </a:stretch>
        </p:blipFill>
        <p:spPr>
          <a:xfrm>
            <a:off x="457201" y="1447800"/>
            <a:ext cx="8229600" cy="50292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2438400"/>
            <a:ext cx="3581400" cy="3505200"/>
          </a:xfrm>
        </p:spPr>
        <p:txBody>
          <a:bodyPr/>
          <a:lstStyle/>
          <a:p>
            <a:r>
              <a:rPr lang="en-US" dirty="0" smtClean="0"/>
              <a:t>Canadian Natural Resources Ltd.</a:t>
            </a:r>
            <a:endParaRPr lang="en-US" dirty="0"/>
          </a:p>
        </p:txBody>
      </p:sp>
      <p:pic>
        <p:nvPicPr>
          <p:cNvPr id="1027" name="Picture 3" descr="C:\Users\Chiu\Desktop\Untitled.png"/>
          <p:cNvPicPr>
            <a:picLocks noChangeAspect="1" noChangeArrowheads="1"/>
          </p:cNvPicPr>
          <p:nvPr/>
        </p:nvPicPr>
        <p:blipFill>
          <a:blip r:embed="rId3" cstate="print"/>
          <a:srcRect/>
          <a:stretch>
            <a:fillRect/>
          </a:stretch>
        </p:blipFill>
        <p:spPr bwMode="auto">
          <a:xfrm>
            <a:off x="228600" y="4876800"/>
            <a:ext cx="3276600" cy="1693454"/>
          </a:xfrm>
          <a:prstGeom prst="rect">
            <a:avLst/>
          </a:prstGeom>
          <a:noFill/>
        </p:spPr>
      </p:pic>
    </p:spTree>
    <p:extLst>
      <p:ext uri="{BB962C8B-B14F-4D97-AF65-F5344CB8AC3E}">
        <p14:creationId xmlns:p14="http://schemas.microsoft.com/office/powerpoint/2010/main" val="1133378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923" y="1752600"/>
            <a:ext cx="7684477" cy="3810000"/>
          </a:xfrm>
        </p:spPr>
        <p:txBody>
          <a:bodyPr>
            <a:normAutofit/>
          </a:bodyPr>
          <a:lstStyle/>
          <a:p>
            <a:r>
              <a:rPr lang="en-US" dirty="0" smtClean="0"/>
              <a:t>Snapshot (as of October 28, 2011)</a:t>
            </a:r>
          </a:p>
          <a:p>
            <a:r>
              <a:rPr lang="en-US" dirty="0" smtClean="0"/>
              <a:t>Management </a:t>
            </a:r>
          </a:p>
          <a:p>
            <a:r>
              <a:rPr lang="en-US" dirty="0" smtClean="0"/>
              <a:t>Business Activity</a:t>
            </a:r>
          </a:p>
          <a:p>
            <a:r>
              <a:rPr lang="en-US" dirty="0" smtClean="0"/>
              <a:t>2010 40-F</a:t>
            </a:r>
          </a:p>
          <a:p>
            <a:r>
              <a:rPr lang="en-US" dirty="0" smtClean="0"/>
              <a:t>2011 Q2 Performance</a:t>
            </a:r>
          </a:p>
          <a:p>
            <a:r>
              <a:rPr lang="en-US" dirty="0" smtClean="0"/>
              <a:t>Recommendation</a:t>
            </a:r>
          </a:p>
          <a:p>
            <a:endParaRPr lang="en-US" dirty="0"/>
          </a:p>
        </p:txBody>
      </p:sp>
      <p:sp>
        <p:nvSpPr>
          <p:cNvPr id="5"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Agenda</a:t>
            </a:r>
            <a:endParaRPr lang="en-US" dirty="0"/>
          </a:p>
        </p:txBody>
      </p:sp>
    </p:spTree>
    <p:extLst>
      <p:ext uri="{BB962C8B-B14F-4D97-AF65-F5344CB8AC3E}">
        <p14:creationId xmlns:p14="http://schemas.microsoft.com/office/powerpoint/2010/main" val="475916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dirty="0" smtClean="0"/>
              <a:t>Industry Value Chain</a:t>
            </a:r>
            <a:endParaRPr lang="en-CA" dirty="0"/>
          </a:p>
        </p:txBody>
      </p:sp>
      <p:sp>
        <p:nvSpPr>
          <p:cNvPr id="3" name="副标题 2"/>
          <p:cNvSpPr>
            <a:spLocks noGrp="1"/>
          </p:cNvSpPr>
          <p:nvPr>
            <p:ph type="subTitle" idx="1"/>
          </p:nvPr>
        </p:nvSpPr>
        <p:spPr/>
        <p:txBody>
          <a:bodyPr/>
          <a:lstStyle/>
          <a:p>
            <a:endParaRPr lang="en-CA"/>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Snapshot</a:t>
            </a:r>
            <a:endParaRPr lang="en-US" dirty="0"/>
          </a:p>
        </p:txBody>
      </p:sp>
      <p:sp>
        <p:nvSpPr>
          <p:cNvPr id="5" name="Content Placeholder 2"/>
          <p:cNvSpPr>
            <a:spLocks noGrp="1"/>
          </p:cNvSpPr>
          <p:nvPr>
            <p:ph idx="1"/>
          </p:nvPr>
        </p:nvSpPr>
        <p:spPr>
          <a:xfrm>
            <a:off x="2362200" y="5838092"/>
            <a:ext cx="4144108" cy="4906108"/>
          </a:xfrm>
        </p:spPr>
        <p:txBody>
          <a:bodyPr>
            <a:normAutofit/>
          </a:bodyPr>
          <a:lstStyle/>
          <a:p>
            <a:pPr lvl="1">
              <a:buNone/>
            </a:pPr>
            <a:r>
              <a:rPr lang="en-US" b="1" dirty="0" smtClean="0"/>
              <a:t>RECOMMENDATION: HOLD</a:t>
            </a:r>
            <a:endParaRPr lang="en-US" b="1" dirty="0"/>
          </a:p>
        </p:txBody>
      </p:sp>
      <p:pic>
        <p:nvPicPr>
          <p:cNvPr id="2050" name="Picture 2" descr="C:\Users\Chiu\Desktop\VS SNP.png"/>
          <p:cNvPicPr>
            <a:picLocks noChangeAspect="1" noChangeArrowheads="1"/>
          </p:cNvPicPr>
          <p:nvPr/>
        </p:nvPicPr>
        <p:blipFill>
          <a:blip r:embed="rId3" cstate="print"/>
          <a:srcRect/>
          <a:stretch>
            <a:fillRect/>
          </a:stretch>
        </p:blipFill>
        <p:spPr bwMode="auto">
          <a:xfrm>
            <a:off x="1070769" y="1295400"/>
            <a:ext cx="7002463" cy="2600325"/>
          </a:xfrm>
          <a:prstGeom prst="rect">
            <a:avLst/>
          </a:prstGeom>
          <a:noFill/>
        </p:spPr>
      </p:pic>
      <p:pic>
        <p:nvPicPr>
          <p:cNvPr id="2051" name="Picture 3" descr="C:\Users\Chiu\Desktop\11111.jpg"/>
          <p:cNvPicPr>
            <a:picLocks noChangeAspect="1" noChangeArrowheads="1"/>
          </p:cNvPicPr>
          <p:nvPr/>
        </p:nvPicPr>
        <p:blipFill>
          <a:blip r:embed="rId4" cstate="print"/>
          <a:srcRect/>
          <a:stretch>
            <a:fillRect/>
          </a:stretch>
        </p:blipFill>
        <p:spPr bwMode="auto">
          <a:xfrm>
            <a:off x="1905000" y="4191000"/>
            <a:ext cx="5334000" cy="1511048"/>
          </a:xfrm>
          <a:prstGeom prst="rect">
            <a:avLst/>
          </a:prstGeom>
          <a:noFill/>
        </p:spPr>
      </p:pic>
    </p:spTree>
    <p:extLst>
      <p:ext uri="{BB962C8B-B14F-4D97-AF65-F5344CB8AC3E}">
        <p14:creationId xmlns:p14="http://schemas.microsoft.com/office/powerpoint/2010/main" val="3793544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iu\Desktop\RESOUCES\Dividend Growth.png"/>
          <p:cNvPicPr>
            <a:picLocks noChangeAspect="1" noChangeArrowheads="1"/>
          </p:cNvPicPr>
          <p:nvPr/>
        </p:nvPicPr>
        <p:blipFill>
          <a:blip r:embed="rId3" cstate="print"/>
          <a:srcRect/>
          <a:stretch>
            <a:fillRect/>
          </a:stretch>
        </p:blipFill>
        <p:spPr bwMode="auto">
          <a:xfrm>
            <a:off x="914400" y="4014298"/>
            <a:ext cx="4876800" cy="2029803"/>
          </a:xfrm>
          <a:prstGeom prst="rect">
            <a:avLst/>
          </a:prstGeom>
          <a:noFill/>
        </p:spPr>
      </p:pic>
      <p:pic>
        <p:nvPicPr>
          <p:cNvPr id="8194" name="Picture 2" descr="C:\Users\Chiu\Desktop\RESOUCES\dividends.png"/>
          <p:cNvPicPr>
            <a:picLocks noChangeAspect="1" noChangeArrowheads="1"/>
          </p:cNvPicPr>
          <p:nvPr/>
        </p:nvPicPr>
        <p:blipFill>
          <a:blip r:embed="rId4" cstate="print"/>
          <a:srcRect/>
          <a:stretch>
            <a:fillRect/>
          </a:stretch>
        </p:blipFill>
        <p:spPr bwMode="auto">
          <a:xfrm>
            <a:off x="685800" y="1219200"/>
            <a:ext cx="7772400" cy="2685339"/>
          </a:xfrm>
          <a:prstGeom prst="rect">
            <a:avLst/>
          </a:prstGeom>
          <a:noFill/>
        </p:spPr>
      </p:pic>
      <p:sp>
        <p:nvSpPr>
          <p:cNvPr id="6" name="Title 1"/>
          <p:cNvSpPr>
            <a:spLocks noGrp="1"/>
          </p:cNvSpPr>
          <p:nvPr>
            <p:ph type="title"/>
          </p:nvPr>
        </p:nvSpPr>
        <p:spPr>
          <a:xfrm>
            <a:off x="457200" y="0"/>
            <a:ext cx="8229600" cy="1143000"/>
          </a:xfrm>
        </p:spPr>
        <p:txBody>
          <a:bodyPr>
            <a:normAutofit/>
          </a:bodyPr>
          <a:lstStyle/>
          <a:p>
            <a:r>
              <a:rPr lang="en-US" dirty="0" smtClean="0"/>
              <a:t>Snapshot</a:t>
            </a:r>
            <a:endParaRPr lang="en-US" dirty="0"/>
          </a:p>
        </p:txBody>
      </p:sp>
      <p:pic>
        <p:nvPicPr>
          <p:cNvPr id="5" name="Picture 1" descr="C:\Users\Chiu\Desktop\Untitled.jpg"/>
          <p:cNvPicPr>
            <a:picLocks noChangeAspect="1" noChangeArrowheads="1"/>
          </p:cNvPicPr>
          <p:nvPr/>
        </p:nvPicPr>
        <p:blipFill>
          <a:blip r:embed="rId5" cstate="print"/>
          <a:srcRect/>
          <a:stretch>
            <a:fillRect/>
          </a:stretch>
        </p:blipFill>
        <p:spPr bwMode="auto">
          <a:xfrm>
            <a:off x="5791200" y="4688540"/>
            <a:ext cx="2895600" cy="681318"/>
          </a:xfrm>
          <a:prstGeom prst="rect">
            <a:avLst/>
          </a:prstGeom>
          <a:noFill/>
        </p:spPr>
      </p:pic>
    </p:spTree>
    <p:extLst>
      <p:ext uri="{BB962C8B-B14F-4D97-AF65-F5344CB8AC3E}">
        <p14:creationId xmlns:p14="http://schemas.microsoft.com/office/powerpoint/2010/main" val="21249109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Snapshot</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104" y="1066800"/>
            <a:ext cx="5565496" cy="259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810000"/>
            <a:ext cx="55054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8784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Snapshot</a:t>
            </a:r>
            <a:endParaRPr lang="en-US" dirty="0"/>
          </a:p>
        </p:txBody>
      </p:sp>
      <p:pic>
        <p:nvPicPr>
          <p:cNvPr id="1026" name="Picture 2" descr="C:\Users\Chiu\Desktop\Untitled.png"/>
          <p:cNvPicPr>
            <a:picLocks noChangeAspect="1" noChangeArrowheads="1"/>
          </p:cNvPicPr>
          <p:nvPr/>
        </p:nvPicPr>
        <p:blipFill>
          <a:blip r:embed="rId2" cstate="print"/>
          <a:srcRect/>
          <a:stretch>
            <a:fillRect/>
          </a:stretch>
        </p:blipFill>
        <p:spPr bwMode="auto">
          <a:xfrm>
            <a:off x="1295400" y="2286000"/>
            <a:ext cx="6553200" cy="2693293"/>
          </a:xfrm>
          <a:prstGeom prst="rect">
            <a:avLst/>
          </a:prstGeom>
          <a:noFill/>
        </p:spPr>
      </p:pic>
    </p:spTree>
    <p:extLst>
      <p:ext uri="{BB962C8B-B14F-4D97-AF65-F5344CB8AC3E}">
        <p14:creationId xmlns:p14="http://schemas.microsoft.com/office/powerpoint/2010/main" val="40045780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iu\Desktop\Untitled.png"/>
          <p:cNvPicPr>
            <a:picLocks noChangeAspect="1" noChangeArrowheads="1"/>
          </p:cNvPicPr>
          <p:nvPr/>
        </p:nvPicPr>
        <p:blipFill>
          <a:blip r:embed="rId2" cstate="print"/>
          <a:srcRect/>
          <a:stretch>
            <a:fillRect/>
          </a:stretch>
        </p:blipFill>
        <p:spPr bwMode="auto">
          <a:xfrm>
            <a:off x="914400" y="1447800"/>
            <a:ext cx="7467600" cy="4619555"/>
          </a:xfrm>
          <a:prstGeom prst="rect">
            <a:avLst/>
          </a:prstGeom>
          <a:noFill/>
        </p:spPr>
      </p:pic>
      <p:sp>
        <p:nvSpPr>
          <p:cNvPr id="5" name="Title 1"/>
          <p:cNvSpPr>
            <a:spLocks noGrp="1"/>
          </p:cNvSpPr>
          <p:nvPr>
            <p:ph type="title"/>
          </p:nvPr>
        </p:nvSpPr>
        <p:spPr>
          <a:xfrm>
            <a:off x="457200" y="0"/>
            <a:ext cx="8229600" cy="1143000"/>
          </a:xfrm>
        </p:spPr>
        <p:txBody>
          <a:bodyPr>
            <a:normAutofit/>
          </a:bodyPr>
          <a:lstStyle/>
          <a:p>
            <a:r>
              <a:rPr lang="en-US" dirty="0" smtClean="0"/>
              <a:t>Snapshot </a:t>
            </a:r>
            <a:endParaRPr lang="en-US" dirty="0"/>
          </a:p>
        </p:txBody>
      </p:sp>
    </p:spTree>
    <p:extLst>
      <p:ext uri="{BB962C8B-B14F-4D97-AF65-F5344CB8AC3E}">
        <p14:creationId xmlns:p14="http://schemas.microsoft.com/office/powerpoint/2010/main" val="25859786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dirty="0" smtClean="0"/>
              <a:t>Snapshot</a:t>
            </a:r>
            <a:endParaRPr lang="en-US" dirty="0"/>
          </a:p>
        </p:txBody>
      </p:sp>
      <p:sp>
        <p:nvSpPr>
          <p:cNvPr id="5" name="Content Placeholder 2"/>
          <p:cNvSpPr>
            <a:spLocks noGrp="1"/>
          </p:cNvSpPr>
          <p:nvPr>
            <p:ph idx="1"/>
          </p:nvPr>
        </p:nvSpPr>
        <p:spPr>
          <a:xfrm>
            <a:off x="457200" y="1600200"/>
            <a:ext cx="8229600" cy="4876800"/>
          </a:xfrm>
        </p:spPr>
        <p:txBody>
          <a:bodyPr>
            <a:normAutofit/>
          </a:bodyPr>
          <a:lstStyle/>
          <a:p>
            <a:pPr>
              <a:buNone/>
            </a:pPr>
            <a:r>
              <a:rPr lang="en-US" b="1" dirty="0" smtClean="0"/>
              <a:t>Investment Drivers</a:t>
            </a:r>
          </a:p>
          <a:p>
            <a:r>
              <a:rPr lang="en-US" dirty="0" smtClean="0"/>
              <a:t>Horizons Project Growth Potential</a:t>
            </a:r>
          </a:p>
          <a:p>
            <a:pPr lvl="1"/>
            <a:r>
              <a:rPr lang="en-US" dirty="0" smtClean="0"/>
              <a:t>Large reserves</a:t>
            </a:r>
          </a:p>
          <a:p>
            <a:pPr lvl="1"/>
            <a:r>
              <a:rPr lang="en-US" dirty="0" smtClean="0"/>
              <a:t>250,000 bbl/d at full capacity, with a target of 500,000 bbl/d by 2018</a:t>
            </a:r>
          </a:p>
          <a:p>
            <a:pPr lvl="1"/>
            <a:r>
              <a:rPr lang="en-US" dirty="0" smtClean="0"/>
              <a:t>Shifts company into SCO producer</a:t>
            </a:r>
          </a:p>
          <a:p>
            <a:r>
              <a:rPr lang="en-US" dirty="0" smtClean="0"/>
              <a:t>Low Cost Producer</a:t>
            </a:r>
          </a:p>
          <a:p>
            <a:endParaRPr lang="en-US" dirty="0" smtClean="0"/>
          </a:p>
          <a:p>
            <a:pPr lvl="1"/>
            <a:endParaRPr lang="en-US" dirty="0"/>
          </a:p>
        </p:txBody>
      </p:sp>
    </p:spTree>
    <p:extLst>
      <p:ext uri="{BB962C8B-B14F-4D97-AF65-F5344CB8AC3E}">
        <p14:creationId xmlns:p14="http://schemas.microsoft.com/office/powerpoint/2010/main" val="17692875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dirty="0" smtClean="0"/>
              <a:t>Snapshot</a:t>
            </a:r>
            <a:endParaRPr lang="en-US" dirty="0"/>
          </a:p>
        </p:txBody>
      </p:sp>
      <p:sp>
        <p:nvSpPr>
          <p:cNvPr id="5" name="Content Placeholder 2"/>
          <p:cNvSpPr>
            <a:spLocks noGrp="1"/>
          </p:cNvSpPr>
          <p:nvPr>
            <p:ph idx="1"/>
          </p:nvPr>
        </p:nvSpPr>
        <p:spPr>
          <a:xfrm>
            <a:off x="457200" y="1600200"/>
            <a:ext cx="8229600" cy="4876800"/>
          </a:xfrm>
        </p:spPr>
        <p:txBody>
          <a:bodyPr>
            <a:normAutofit/>
          </a:bodyPr>
          <a:lstStyle/>
          <a:p>
            <a:pPr>
              <a:buNone/>
            </a:pPr>
            <a:r>
              <a:rPr lang="en-US" b="1" dirty="0" smtClean="0"/>
              <a:t>Investment Risks</a:t>
            </a:r>
          </a:p>
          <a:p>
            <a:r>
              <a:rPr lang="en-US" dirty="0" smtClean="0"/>
              <a:t>Volatility of Crude Oil &amp; Natural Gas Prices</a:t>
            </a:r>
          </a:p>
          <a:p>
            <a:pPr lvl="1"/>
            <a:r>
              <a:rPr lang="en-US" dirty="0" smtClean="0"/>
              <a:t>Factor for every company in the industry</a:t>
            </a:r>
          </a:p>
          <a:p>
            <a:pPr lvl="1"/>
            <a:r>
              <a:rPr lang="en-US" dirty="0" smtClean="0"/>
              <a:t>Market reaction to oil prices</a:t>
            </a:r>
          </a:p>
          <a:p>
            <a:r>
              <a:rPr lang="en-US" dirty="0" smtClean="0"/>
              <a:t>Completion Risk</a:t>
            </a:r>
          </a:p>
          <a:p>
            <a:pPr lvl="1"/>
            <a:r>
              <a:rPr lang="en-US" dirty="0" smtClean="0"/>
              <a:t>Timely and effective execution of Horizons project is crucial towards valuation</a:t>
            </a:r>
          </a:p>
          <a:p>
            <a:pPr lvl="1"/>
            <a:r>
              <a:rPr lang="en-US" dirty="0" smtClean="0"/>
              <a:t>Labor supply </a:t>
            </a:r>
          </a:p>
          <a:p>
            <a:endParaRPr lang="en-US" dirty="0" smtClean="0"/>
          </a:p>
          <a:p>
            <a:endParaRPr lang="en-US" dirty="0" smtClean="0"/>
          </a:p>
          <a:p>
            <a:pPr lvl="1"/>
            <a:endParaRPr lang="en-US" dirty="0"/>
          </a:p>
        </p:txBody>
      </p:sp>
    </p:spTree>
    <p:extLst>
      <p:ext uri="{BB962C8B-B14F-4D97-AF65-F5344CB8AC3E}">
        <p14:creationId xmlns:p14="http://schemas.microsoft.com/office/powerpoint/2010/main" val="30414450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0"/>
            <a:ext cx="8229600" cy="1143000"/>
          </a:xfrm>
        </p:spPr>
        <p:txBody>
          <a:bodyPr>
            <a:normAutofit/>
          </a:bodyPr>
          <a:lstStyle/>
          <a:p>
            <a:r>
              <a:rPr lang="en-US" dirty="0" smtClean="0"/>
              <a:t>Management</a:t>
            </a:r>
            <a:endParaRPr lang="en-US" dirty="0"/>
          </a:p>
        </p:txBody>
      </p:sp>
      <p:sp>
        <p:nvSpPr>
          <p:cNvPr id="5" name="Content Placeholder 2"/>
          <p:cNvSpPr>
            <a:spLocks noGrp="1"/>
          </p:cNvSpPr>
          <p:nvPr>
            <p:ph idx="1"/>
          </p:nvPr>
        </p:nvSpPr>
        <p:spPr>
          <a:xfrm>
            <a:off x="457200" y="1524000"/>
            <a:ext cx="8229600" cy="5059363"/>
          </a:xfrm>
        </p:spPr>
        <p:txBody>
          <a:bodyPr>
            <a:normAutofit/>
          </a:bodyPr>
          <a:lstStyle/>
          <a:p>
            <a:pPr>
              <a:buNone/>
            </a:pPr>
            <a:r>
              <a:rPr lang="en-US" b="1" dirty="0" smtClean="0"/>
              <a:t>                      Allen P. </a:t>
            </a:r>
            <a:r>
              <a:rPr lang="en-US" b="1" dirty="0" err="1" smtClean="0"/>
              <a:t>Markin</a:t>
            </a:r>
            <a:r>
              <a:rPr lang="en-US" dirty="0" smtClean="0"/>
              <a:t>,</a:t>
            </a:r>
          </a:p>
          <a:p>
            <a:pPr>
              <a:buNone/>
            </a:pPr>
            <a:r>
              <a:rPr lang="en-US" dirty="0" smtClean="0"/>
              <a:t>                          Chairman</a:t>
            </a:r>
          </a:p>
          <a:p>
            <a:pPr>
              <a:buNone/>
            </a:pPr>
            <a:endParaRPr lang="en-US" dirty="0" smtClean="0"/>
          </a:p>
          <a:p>
            <a:pPr>
              <a:buNone/>
            </a:pPr>
            <a:endParaRPr lang="en-US" dirty="0" smtClean="0"/>
          </a:p>
          <a:p>
            <a:r>
              <a:rPr lang="en-US" dirty="0" smtClean="0"/>
              <a:t>Chemical Engineer</a:t>
            </a:r>
          </a:p>
          <a:p>
            <a:r>
              <a:rPr lang="en-US" dirty="0" smtClean="0"/>
              <a:t>66 Years old</a:t>
            </a:r>
          </a:p>
          <a:p>
            <a:r>
              <a:rPr lang="en-US" dirty="0" smtClean="0"/>
              <a:t>Chairman since 1989</a:t>
            </a:r>
          </a:p>
          <a:p>
            <a:r>
              <a:rPr lang="en-US" dirty="0" smtClean="0"/>
              <a:t>Nearly 40 years in the Industry</a:t>
            </a:r>
          </a:p>
          <a:p>
            <a:r>
              <a:rPr lang="en-US" dirty="0" smtClean="0"/>
              <a:t>Former CEO/President of Amoco Petroleum</a:t>
            </a:r>
          </a:p>
          <a:p>
            <a:pPr>
              <a:buNone/>
            </a:pPr>
            <a:r>
              <a:rPr lang="en-US" dirty="0" smtClean="0"/>
              <a:t> </a:t>
            </a:r>
            <a:endParaRPr lang="en-US" dirty="0"/>
          </a:p>
        </p:txBody>
      </p:sp>
      <p:pic>
        <p:nvPicPr>
          <p:cNvPr id="3075" name="Picture 3" descr="C:\Users\Chiu\Desktop\RESOUCES\1.png"/>
          <p:cNvPicPr>
            <a:picLocks noChangeAspect="1" noChangeArrowheads="1"/>
          </p:cNvPicPr>
          <p:nvPr/>
        </p:nvPicPr>
        <p:blipFill>
          <a:blip r:embed="rId2" cstate="print"/>
          <a:srcRect/>
          <a:stretch>
            <a:fillRect/>
          </a:stretch>
        </p:blipFill>
        <p:spPr bwMode="auto">
          <a:xfrm>
            <a:off x="4953000" y="1524000"/>
            <a:ext cx="3618764" cy="3124200"/>
          </a:xfrm>
          <a:prstGeom prst="rect">
            <a:avLst/>
          </a:prstGeom>
          <a:noFill/>
        </p:spPr>
      </p:pic>
      <p:pic>
        <p:nvPicPr>
          <p:cNvPr id="5122" name="Picture 2"/>
          <p:cNvPicPr>
            <a:picLocks noChangeAspect="1" noChangeArrowheads="1"/>
          </p:cNvPicPr>
          <p:nvPr/>
        </p:nvPicPr>
        <p:blipFill>
          <a:blip r:embed="rId3" cstate="print"/>
          <a:srcRect/>
          <a:stretch>
            <a:fillRect/>
          </a:stretch>
        </p:blipFill>
        <p:spPr bwMode="auto">
          <a:xfrm>
            <a:off x="609600" y="1371600"/>
            <a:ext cx="1828800" cy="1571625"/>
          </a:xfrm>
          <a:prstGeom prst="rect">
            <a:avLst/>
          </a:prstGeom>
          <a:noFill/>
          <a:ln w="9525">
            <a:noFill/>
            <a:miter lim="800000"/>
            <a:headEnd/>
            <a:tailEnd/>
          </a:ln>
        </p:spPr>
      </p:pic>
    </p:spTree>
    <p:extLst>
      <p:ext uri="{BB962C8B-B14F-4D97-AF65-F5344CB8AC3E}">
        <p14:creationId xmlns:p14="http://schemas.microsoft.com/office/powerpoint/2010/main" val="31914918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dirty="0" smtClean="0"/>
              <a:t>Management</a:t>
            </a:r>
            <a:endParaRPr lang="en-US" dirty="0"/>
          </a:p>
        </p:txBody>
      </p:sp>
      <p:sp>
        <p:nvSpPr>
          <p:cNvPr id="5" name="Content Placeholder 2"/>
          <p:cNvSpPr>
            <a:spLocks noGrp="1"/>
          </p:cNvSpPr>
          <p:nvPr>
            <p:ph idx="1"/>
          </p:nvPr>
        </p:nvSpPr>
        <p:spPr>
          <a:xfrm>
            <a:off x="457200" y="1600200"/>
            <a:ext cx="8229600" cy="4724400"/>
          </a:xfrm>
        </p:spPr>
        <p:txBody>
          <a:bodyPr>
            <a:normAutofit/>
          </a:bodyPr>
          <a:lstStyle/>
          <a:p>
            <a:pPr>
              <a:buNone/>
            </a:pPr>
            <a:r>
              <a:rPr lang="en-US" b="1" dirty="0" smtClean="0"/>
              <a:t>                      N. Murray Edwards</a:t>
            </a:r>
            <a:r>
              <a:rPr lang="en-US" dirty="0" smtClean="0"/>
              <a:t>,</a:t>
            </a:r>
          </a:p>
          <a:p>
            <a:pPr>
              <a:buNone/>
            </a:pPr>
            <a:r>
              <a:rPr lang="en-US" dirty="0" smtClean="0"/>
              <a:t>			     Vice-Chairman</a:t>
            </a:r>
          </a:p>
          <a:p>
            <a:pPr>
              <a:buNone/>
            </a:pPr>
            <a:r>
              <a:rPr lang="en-US" dirty="0" smtClean="0"/>
              <a:t/>
            </a:r>
            <a:br>
              <a:rPr lang="en-US" dirty="0" smtClean="0"/>
            </a:br>
            <a:endParaRPr lang="en-US" dirty="0" smtClean="0"/>
          </a:p>
          <a:p>
            <a:r>
              <a:rPr lang="en-US" dirty="0" smtClean="0"/>
              <a:t>Bachelor of Commerce (</a:t>
            </a:r>
            <a:r>
              <a:rPr lang="en-US" dirty="0" err="1" smtClean="0"/>
              <a:t>Honours</a:t>
            </a:r>
            <a:r>
              <a:rPr lang="en-US" dirty="0" smtClean="0"/>
              <a:t>)</a:t>
            </a:r>
          </a:p>
          <a:p>
            <a:r>
              <a:rPr lang="en-US" dirty="0" smtClean="0"/>
              <a:t>Age: 51</a:t>
            </a:r>
          </a:p>
          <a:p>
            <a:r>
              <a:rPr lang="en-US" dirty="0" smtClean="0"/>
              <a:t>Chairman and Board of Directors of Ensign Energy Services Inc.</a:t>
            </a:r>
          </a:p>
          <a:p>
            <a:r>
              <a:rPr lang="en-US" dirty="0" smtClean="0"/>
              <a:t>Served as director since 1988</a:t>
            </a:r>
          </a:p>
          <a:p>
            <a:r>
              <a:rPr lang="en-US" dirty="0" smtClean="0"/>
              <a:t>Net Worth 2.2B</a:t>
            </a:r>
          </a:p>
          <a:p>
            <a:pPr>
              <a:buNone/>
            </a:pP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09600" y="1371600"/>
            <a:ext cx="1809750" cy="1571625"/>
          </a:xfrm>
          <a:prstGeom prst="rect">
            <a:avLst/>
          </a:prstGeom>
          <a:noFill/>
          <a:ln w="9525">
            <a:noFill/>
            <a:miter lim="800000"/>
            <a:headEnd/>
            <a:tailEnd/>
          </a:ln>
        </p:spPr>
      </p:pic>
    </p:spTree>
    <p:extLst>
      <p:ext uri="{BB962C8B-B14F-4D97-AF65-F5344CB8AC3E}">
        <p14:creationId xmlns:p14="http://schemas.microsoft.com/office/powerpoint/2010/main" val="38461805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600200"/>
            <a:ext cx="8229600" cy="5029200"/>
          </a:xfrm>
        </p:spPr>
        <p:txBody>
          <a:bodyPr>
            <a:normAutofit/>
          </a:bodyPr>
          <a:lstStyle/>
          <a:p>
            <a:pPr>
              <a:buNone/>
            </a:pPr>
            <a:r>
              <a:rPr lang="en-US" b="1" dirty="0" smtClean="0"/>
              <a:t>			   Steve </a:t>
            </a:r>
            <a:r>
              <a:rPr lang="en-US" b="1" dirty="0" err="1" smtClean="0"/>
              <a:t>Laut</a:t>
            </a:r>
            <a:r>
              <a:rPr lang="en-US" dirty="0" smtClean="0"/>
              <a:t>,</a:t>
            </a:r>
          </a:p>
          <a:p>
            <a:pPr>
              <a:buNone/>
            </a:pPr>
            <a:r>
              <a:rPr lang="en-US" dirty="0" smtClean="0"/>
              <a:t>			    President</a:t>
            </a:r>
          </a:p>
          <a:p>
            <a:pPr>
              <a:buNone/>
            </a:pPr>
            <a:endParaRPr lang="en-US" dirty="0" smtClean="0"/>
          </a:p>
          <a:p>
            <a:pPr>
              <a:buNone/>
            </a:pPr>
            <a:endParaRPr lang="en-US" dirty="0" smtClean="0"/>
          </a:p>
          <a:p>
            <a:r>
              <a:rPr lang="en-US" dirty="0" smtClean="0"/>
              <a:t>President since 2005</a:t>
            </a:r>
          </a:p>
          <a:p>
            <a:r>
              <a:rPr lang="en-US" dirty="0" smtClean="0"/>
              <a:t>Director since 2006</a:t>
            </a:r>
          </a:p>
          <a:p>
            <a:r>
              <a:rPr lang="en-US" dirty="0" smtClean="0"/>
              <a:t>Mechanical Engineer</a:t>
            </a:r>
          </a:p>
          <a:p>
            <a:r>
              <a:rPr lang="en-US" dirty="0" smtClean="0"/>
              <a:t>Serves as Principal Executive Officer</a:t>
            </a:r>
          </a:p>
          <a:p>
            <a:r>
              <a:rPr lang="en-US" dirty="0" smtClean="0"/>
              <a:t>Previously Executive Vice-President of Operations</a:t>
            </a:r>
          </a:p>
          <a:p>
            <a:endParaRPr lang="en-US" dirty="0" smtClean="0"/>
          </a:p>
          <a:p>
            <a:pPr>
              <a:buNone/>
            </a:pPr>
            <a:endParaRPr lang="en-US" dirty="0"/>
          </a:p>
        </p:txBody>
      </p:sp>
      <p:pic>
        <p:nvPicPr>
          <p:cNvPr id="4098" name="Picture 2" descr="C:\Users\Chiu\Desktop\RESOUCES\LAUT.png"/>
          <p:cNvPicPr>
            <a:picLocks noChangeAspect="1" noChangeArrowheads="1"/>
          </p:cNvPicPr>
          <p:nvPr/>
        </p:nvPicPr>
        <p:blipFill>
          <a:blip r:embed="rId2" cstate="print"/>
          <a:srcRect/>
          <a:stretch>
            <a:fillRect/>
          </a:stretch>
        </p:blipFill>
        <p:spPr bwMode="auto">
          <a:xfrm>
            <a:off x="4399469" y="1576387"/>
            <a:ext cx="4058731" cy="3071813"/>
          </a:xfrm>
          <a:prstGeom prst="rect">
            <a:avLst/>
          </a:prstGeom>
          <a:noFill/>
        </p:spPr>
      </p:pic>
      <p:pic>
        <p:nvPicPr>
          <p:cNvPr id="6146" name="Picture 2"/>
          <p:cNvPicPr>
            <a:picLocks noChangeAspect="1" noChangeArrowheads="1"/>
          </p:cNvPicPr>
          <p:nvPr/>
        </p:nvPicPr>
        <p:blipFill>
          <a:blip r:embed="rId3" cstate="print"/>
          <a:srcRect/>
          <a:stretch>
            <a:fillRect/>
          </a:stretch>
        </p:blipFill>
        <p:spPr bwMode="auto">
          <a:xfrm>
            <a:off x="628650" y="1371600"/>
            <a:ext cx="1809750" cy="1571625"/>
          </a:xfrm>
          <a:prstGeom prst="rect">
            <a:avLst/>
          </a:prstGeom>
          <a:noFill/>
          <a:ln w="9525">
            <a:noFill/>
            <a:miter lim="800000"/>
            <a:headEnd/>
            <a:tailEnd/>
          </a:ln>
        </p:spPr>
      </p:pic>
      <p:sp>
        <p:nvSpPr>
          <p:cNvPr id="7"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Management</a:t>
            </a:r>
            <a:endParaRPr lang="en-US" dirty="0"/>
          </a:p>
        </p:txBody>
      </p:sp>
    </p:spTree>
    <p:extLst>
      <p:ext uri="{BB962C8B-B14F-4D97-AF65-F5344CB8AC3E}">
        <p14:creationId xmlns:p14="http://schemas.microsoft.com/office/powerpoint/2010/main" val="2134764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lstStyle/>
          <a:p>
            <a:r>
              <a:rPr lang="en-US" b="1" dirty="0" smtClean="0">
                <a:solidFill>
                  <a:schemeClr val="tx2"/>
                </a:solidFill>
              </a:rPr>
              <a:t>Oil &amp; Gas Industry Value Chain</a:t>
            </a:r>
            <a:endParaRPr lang="en-CA" b="1" dirty="0">
              <a:solidFill>
                <a:schemeClr val="tx2"/>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718236"/>
              </p:ext>
            </p:extLst>
          </p:nvPr>
        </p:nvGraphicFramePr>
        <p:xfrm>
          <a:off x="685800" y="1752600"/>
          <a:ext cx="76962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82188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dirty="0" smtClean="0"/>
              <a:t>Business Activity</a:t>
            </a:r>
            <a:endParaRPr lang="en-US" dirty="0"/>
          </a:p>
        </p:txBody>
      </p:sp>
      <p:sp>
        <p:nvSpPr>
          <p:cNvPr id="5" name="Content Placeholder 2"/>
          <p:cNvSpPr>
            <a:spLocks noGrp="1"/>
          </p:cNvSpPr>
          <p:nvPr>
            <p:ph idx="1"/>
          </p:nvPr>
        </p:nvSpPr>
        <p:spPr>
          <a:xfrm>
            <a:off x="457200" y="1600200"/>
            <a:ext cx="8229600" cy="4648200"/>
          </a:xfrm>
        </p:spPr>
        <p:txBody>
          <a:bodyPr>
            <a:normAutofit/>
          </a:bodyPr>
          <a:lstStyle/>
          <a:p>
            <a:pPr>
              <a:buNone/>
            </a:pPr>
            <a:r>
              <a:rPr lang="en-US" b="1" dirty="0" smtClean="0"/>
              <a:t>History</a:t>
            </a:r>
          </a:p>
          <a:p>
            <a:pPr>
              <a:buNone/>
            </a:pPr>
            <a:r>
              <a:rPr lang="en-US" dirty="0" smtClean="0"/>
              <a:t>1973: Founded</a:t>
            </a:r>
          </a:p>
          <a:p>
            <a:pPr>
              <a:buNone/>
            </a:pPr>
            <a:r>
              <a:rPr lang="en-US" dirty="0" smtClean="0"/>
              <a:t>1991: Entered NE BC natural gas industry</a:t>
            </a:r>
          </a:p>
          <a:p>
            <a:pPr>
              <a:buNone/>
            </a:pPr>
            <a:r>
              <a:rPr lang="en-US" dirty="0" smtClean="0"/>
              <a:t>1993: Heavy Crude Oil Operations Begin</a:t>
            </a:r>
          </a:p>
          <a:p>
            <a:pPr>
              <a:buNone/>
            </a:pPr>
            <a:r>
              <a:rPr lang="en-US" dirty="0" smtClean="0"/>
              <a:t>1996: Enters Thermal in-situ heavy crude oil</a:t>
            </a:r>
          </a:p>
          <a:p>
            <a:pPr>
              <a:buNone/>
            </a:pPr>
            <a:r>
              <a:rPr lang="en-US" dirty="0" smtClean="0"/>
              <a:t>2000: Acquires international offshore properties</a:t>
            </a:r>
          </a:p>
          <a:p>
            <a:pPr>
              <a:buNone/>
            </a:pPr>
            <a:r>
              <a:rPr lang="en-US" dirty="0" smtClean="0"/>
              <a:t>2005: Horizons Project begins</a:t>
            </a:r>
          </a:p>
          <a:p>
            <a:pPr>
              <a:buNone/>
            </a:pPr>
            <a:r>
              <a:rPr lang="en-US" dirty="0" smtClean="0"/>
              <a:t>2010: Kirby In situ Oil Sands Project Phase I</a:t>
            </a:r>
          </a:p>
          <a:p>
            <a:endParaRPr lang="en-US" dirty="0" smtClean="0"/>
          </a:p>
          <a:p>
            <a:endParaRPr lang="en-US" dirty="0" smtClean="0"/>
          </a:p>
          <a:p>
            <a:endParaRPr lang="en-US" dirty="0" smtClean="0"/>
          </a:p>
          <a:p>
            <a:endParaRPr lang="en-US" dirty="0" smtClean="0"/>
          </a:p>
          <a:p>
            <a:pPr>
              <a:buNone/>
            </a:pPr>
            <a:endParaRPr lang="en-US" dirty="0"/>
          </a:p>
        </p:txBody>
      </p:sp>
    </p:spTree>
    <p:extLst>
      <p:ext uri="{BB962C8B-B14F-4D97-AF65-F5344CB8AC3E}">
        <p14:creationId xmlns:p14="http://schemas.microsoft.com/office/powerpoint/2010/main" val="12908725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dirty="0" smtClean="0"/>
              <a:t>Company Description</a:t>
            </a:r>
            <a:endParaRPr lang="en-US" dirty="0"/>
          </a:p>
        </p:txBody>
      </p:sp>
      <p:sp>
        <p:nvSpPr>
          <p:cNvPr id="5" name="Content Placeholder 2"/>
          <p:cNvSpPr>
            <a:spLocks noGrp="1"/>
          </p:cNvSpPr>
          <p:nvPr>
            <p:ph idx="1"/>
          </p:nvPr>
        </p:nvSpPr>
        <p:spPr>
          <a:xfrm>
            <a:off x="457200" y="1676400"/>
            <a:ext cx="6777317" cy="3508977"/>
          </a:xfrm>
        </p:spPr>
        <p:txBody>
          <a:bodyPr>
            <a:normAutofit lnSpcReduction="10000"/>
          </a:bodyPr>
          <a:lstStyle/>
          <a:p>
            <a:pPr>
              <a:buNone/>
            </a:pPr>
            <a:r>
              <a:rPr lang="en-US" b="1" dirty="0" smtClean="0"/>
              <a:t>Overview</a:t>
            </a:r>
          </a:p>
          <a:p>
            <a:r>
              <a:rPr lang="en-US" dirty="0" smtClean="0"/>
              <a:t>Oil &amp; Natural Gas Exploration</a:t>
            </a:r>
          </a:p>
          <a:p>
            <a:r>
              <a:rPr lang="en-US" dirty="0" smtClean="0"/>
              <a:t>Main operating locations:</a:t>
            </a:r>
          </a:p>
          <a:p>
            <a:pPr lvl="1"/>
            <a:r>
              <a:rPr lang="en-US" dirty="0" smtClean="0"/>
              <a:t>Western Canada</a:t>
            </a:r>
          </a:p>
          <a:p>
            <a:pPr lvl="1"/>
            <a:r>
              <a:rPr lang="en-US" dirty="0" smtClean="0"/>
              <a:t>North Sea</a:t>
            </a:r>
          </a:p>
          <a:p>
            <a:pPr lvl="1"/>
            <a:r>
              <a:rPr lang="en-US" dirty="0" smtClean="0"/>
              <a:t>Offshore West Africa</a:t>
            </a:r>
          </a:p>
          <a:p>
            <a:r>
              <a:rPr lang="en-US" dirty="0" smtClean="0"/>
              <a:t>Headquartered in Calgary, Alberta</a:t>
            </a:r>
          </a:p>
          <a:p>
            <a:r>
              <a:rPr lang="en-US" dirty="0" smtClean="0"/>
              <a:t>4,571 Employees Wordwide;376 International</a:t>
            </a:r>
          </a:p>
          <a:p>
            <a:endParaRPr lang="en-US" dirty="0" smtClean="0"/>
          </a:p>
          <a:p>
            <a:endParaRPr lang="en-US" dirty="0" smtClean="0"/>
          </a:p>
          <a:p>
            <a:endParaRPr lang="en-US" dirty="0" smtClean="0"/>
          </a:p>
          <a:p>
            <a:endParaRPr lang="en-US" dirty="0" smtClean="0"/>
          </a:p>
          <a:p>
            <a:endParaRPr lang="en-US" dirty="0" smtClean="0"/>
          </a:p>
          <a:p>
            <a:pPr>
              <a:buNone/>
            </a:pPr>
            <a:endParaRPr lang="en-US" dirty="0"/>
          </a:p>
        </p:txBody>
      </p:sp>
    </p:spTree>
    <p:extLst>
      <p:ext uri="{BB962C8B-B14F-4D97-AF65-F5344CB8AC3E}">
        <p14:creationId xmlns:p14="http://schemas.microsoft.com/office/powerpoint/2010/main" val="31564355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dirty="0" smtClean="0"/>
              <a:t>Business Activity</a:t>
            </a:r>
            <a:endParaRPr lang="en-US" dirty="0"/>
          </a:p>
        </p:txBody>
      </p:sp>
      <p:sp>
        <p:nvSpPr>
          <p:cNvPr id="5" name="Content Placeholder 2"/>
          <p:cNvSpPr>
            <a:spLocks noGrp="1"/>
          </p:cNvSpPr>
          <p:nvPr>
            <p:ph idx="1"/>
          </p:nvPr>
        </p:nvSpPr>
        <p:spPr>
          <a:xfrm>
            <a:off x="457200" y="1600200"/>
            <a:ext cx="8229600" cy="4800600"/>
          </a:xfrm>
        </p:spPr>
        <p:txBody>
          <a:bodyPr>
            <a:normAutofit lnSpcReduction="10000"/>
          </a:bodyPr>
          <a:lstStyle/>
          <a:p>
            <a:pPr>
              <a:buNone/>
            </a:pPr>
            <a:r>
              <a:rPr lang="en-US" b="1" dirty="0" smtClean="0"/>
              <a:t>Main Operations</a:t>
            </a:r>
          </a:p>
          <a:p>
            <a:r>
              <a:rPr lang="en-US" dirty="0" smtClean="0"/>
              <a:t>Natural Gas</a:t>
            </a:r>
          </a:p>
          <a:p>
            <a:pPr lvl="1"/>
            <a:r>
              <a:rPr lang="en-US" dirty="0" smtClean="0"/>
              <a:t>Second largest independent producer in Canada</a:t>
            </a:r>
          </a:p>
          <a:p>
            <a:pPr lvl="1"/>
            <a:r>
              <a:rPr lang="en-US" dirty="0" smtClean="0"/>
              <a:t>Largest undeveloped land bass in Northeast BC and Northwest Alberta</a:t>
            </a:r>
          </a:p>
          <a:p>
            <a:r>
              <a:rPr lang="en-US" dirty="0" smtClean="0"/>
              <a:t>North American Crude Oil &amp; NGLs</a:t>
            </a:r>
          </a:p>
          <a:p>
            <a:pPr lvl="1"/>
            <a:r>
              <a:rPr lang="en-US" dirty="0" smtClean="0"/>
              <a:t>Largest Heavy Oil producer in Canada</a:t>
            </a:r>
          </a:p>
          <a:p>
            <a:pPr lvl="1"/>
            <a:r>
              <a:rPr lang="en-US" dirty="0"/>
              <a:t>L</a:t>
            </a:r>
            <a:r>
              <a:rPr lang="en-US" dirty="0" smtClean="0"/>
              <a:t>ight, Primary </a:t>
            </a:r>
            <a:r>
              <a:rPr lang="en-US" dirty="0"/>
              <a:t>H</a:t>
            </a:r>
            <a:r>
              <a:rPr lang="en-US" dirty="0" smtClean="0"/>
              <a:t>eavy, in-situ oil sands, Light </a:t>
            </a:r>
            <a:r>
              <a:rPr lang="en-US" dirty="0"/>
              <a:t>S</a:t>
            </a:r>
            <a:r>
              <a:rPr lang="en-US" dirty="0" smtClean="0"/>
              <a:t>ynthetic </a:t>
            </a:r>
            <a:r>
              <a:rPr lang="en-US" dirty="0"/>
              <a:t>U</a:t>
            </a:r>
            <a:r>
              <a:rPr lang="en-US" dirty="0" smtClean="0"/>
              <a:t>pgraded </a:t>
            </a:r>
            <a:r>
              <a:rPr lang="en-US" dirty="0"/>
              <a:t>O</a:t>
            </a:r>
            <a:r>
              <a:rPr lang="en-US" dirty="0" smtClean="0"/>
              <a:t>il Sands </a:t>
            </a:r>
            <a:r>
              <a:rPr lang="en-US" dirty="0"/>
              <a:t>M</a:t>
            </a:r>
            <a:r>
              <a:rPr lang="en-US" dirty="0" smtClean="0"/>
              <a:t>ining, Pelican Lake Oil and Natural </a:t>
            </a:r>
            <a:r>
              <a:rPr lang="en-US" dirty="0"/>
              <a:t>G</a:t>
            </a:r>
            <a:r>
              <a:rPr lang="en-US" dirty="0" smtClean="0"/>
              <a:t>as </a:t>
            </a:r>
            <a:r>
              <a:rPr lang="en-US" dirty="0"/>
              <a:t>L</a:t>
            </a:r>
            <a:r>
              <a:rPr lang="en-US" dirty="0" smtClean="0"/>
              <a:t>iquids</a:t>
            </a:r>
          </a:p>
          <a:p>
            <a:pPr marL="342900" lvl="1" indent="-342900">
              <a:buFont typeface="Arial" pitchFamily="34" charset="0"/>
              <a:buChar char="•"/>
            </a:pPr>
            <a:r>
              <a:rPr lang="en-US" dirty="0" smtClean="0"/>
              <a:t>International Crude Oil &amp; NGLs</a:t>
            </a:r>
          </a:p>
          <a:p>
            <a:pPr lvl="1"/>
            <a:r>
              <a:rPr lang="en-US" dirty="0" smtClean="0"/>
              <a:t>10% of total production</a:t>
            </a:r>
          </a:p>
          <a:p>
            <a:r>
              <a:rPr lang="en-US" dirty="0" smtClean="0"/>
              <a:t>Horizons Project</a:t>
            </a:r>
          </a:p>
          <a:p>
            <a:pPr marL="742950" lvl="2" indent="-342900">
              <a:buNone/>
            </a:pPr>
            <a:endParaRPr lang="en-US" dirty="0" smtClean="0"/>
          </a:p>
          <a:p>
            <a:endParaRPr lang="en-US" dirty="0" smtClean="0"/>
          </a:p>
          <a:p>
            <a:pPr>
              <a:buNone/>
            </a:pPr>
            <a:endParaRPr lang="en-US" dirty="0"/>
          </a:p>
        </p:txBody>
      </p:sp>
    </p:spTree>
    <p:extLst>
      <p:ext uri="{BB962C8B-B14F-4D97-AF65-F5344CB8AC3E}">
        <p14:creationId xmlns:p14="http://schemas.microsoft.com/office/powerpoint/2010/main" val="33505168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dirty="0" smtClean="0"/>
              <a:t>Business Activity</a:t>
            </a:r>
            <a:endParaRPr lang="en-US" dirty="0"/>
          </a:p>
        </p:txBody>
      </p:sp>
      <p:sp>
        <p:nvSpPr>
          <p:cNvPr id="5" name="Content Placeholder 2"/>
          <p:cNvSpPr>
            <a:spLocks noGrp="1"/>
          </p:cNvSpPr>
          <p:nvPr>
            <p:ph idx="1"/>
          </p:nvPr>
        </p:nvSpPr>
        <p:spPr/>
        <p:txBody>
          <a:bodyPr>
            <a:normAutofit/>
          </a:bodyPr>
          <a:lstStyle/>
          <a:p>
            <a:pPr>
              <a:buNone/>
            </a:pPr>
            <a:r>
              <a:rPr lang="en-US" b="1" dirty="0" smtClean="0"/>
              <a:t>Main Operations</a:t>
            </a:r>
          </a:p>
          <a:p>
            <a:r>
              <a:rPr lang="en-US" dirty="0" smtClean="0"/>
              <a:t>Approximately 567,743 </a:t>
            </a:r>
            <a:r>
              <a:rPr lang="en-US" dirty="0" err="1" smtClean="0"/>
              <a:t>boe</a:t>
            </a:r>
            <a:r>
              <a:rPr lang="en-US" dirty="0" smtClean="0"/>
              <a:t>/d net royalties</a:t>
            </a:r>
          </a:p>
          <a:p>
            <a:endParaRPr lang="en-US" dirty="0" smtClean="0"/>
          </a:p>
          <a:p>
            <a:pPr>
              <a:buNone/>
            </a:pPr>
            <a:endParaRPr lang="en-US" dirty="0"/>
          </a:p>
        </p:txBody>
      </p:sp>
      <p:pic>
        <p:nvPicPr>
          <p:cNvPr id="9218" name="Picture 2" descr="C:\Users\Chiu\Desktop\Untitled.png"/>
          <p:cNvPicPr>
            <a:picLocks noChangeAspect="1" noChangeArrowheads="1"/>
          </p:cNvPicPr>
          <p:nvPr/>
        </p:nvPicPr>
        <p:blipFill>
          <a:blip r:embed="rId2" cstate="print"/>
          <a:srcRect/>
          <a:stretch>
            <a:fillRect/>
          </a:stretch>
        </p:blipFill>
        <p:spPr bwMode="auto">
          <a:xfrm>
            <a:off x="685800" y="3124200"/>
            <a:ext cx="8153400" cy="3077646"/>
          </a:xfrm>
          <a:prstGeom prst="rect">
            <a:avLst/>
          </a:prstGeom>
          <a:noFill/>
        </p:spPr>
      </p:pic>
    </p:spTree>
    <p:extLst>
      <p:ext uri="{BB962C8B-B14F-4D97-AF65-F5344CB8AC3E}">
        <p14:creationId xmlns:p14="http://schemas.microsoft.com/office/powerpoint/2010/main" val="24555157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iu\Desktop\RESOUCES\Untitled.png"/>
          <p:cNvPicPr>
            <a:picLocks noChangeAspect="1" noChangeArrowheads="1"/>
          </p:cNvPicPr>
          <p:nvPr/>
        </p:nvPicPr>
        <p:blipFill>
          <a:blip r:embed="rId3" cstate="print"/>
          <a:srcRect/>
          <a:stretch>
            <a:fillRect/>
          </a:stretch>
        </p:blipFill>
        <p:spPr bwMode="auto">
          <a:xfrm>
            <a:off x="571500" y="1771526"/>
            <a:ext cx="8001000" cy="3314948"/>
          </a:xfrm>
          <a:prstGeom prst="rect">
            <a:avLst/>
          </a:prstGeom>
          <a:noFill/>
        </p:spPr>
      </p:pic>
      <p:sp>
        <p:nvSpPr>
          <p:cNvPr id="6" name="Title 1"/>
          <p:cNvSpPr>
            <a:spLocks noGrp="1"/>
          </p:cNvSpPr>
          <p:nvPr>
            <p:ph type="title"/>
          </p:nvPr>
        </p:nvSpPr>
        <p:spPr>
          <a:xfrm>
            <a:off x="457200" y="0"/>
            <a:ext cx="8229600" cy="1143000"/>
          </a:xfrm>
        </p:spPr>
        <p:txBody>
          <a:bodyPr>
            <a:normAutofit/>
          </a:bodyPr>
          <a:lstStyle/>
          <a:p>
            <a:r>
              <a:rPr lang="en-US" dirty="0" smtClean="0"/>
              <a:t>Business Activity</a:t>
            </a:r>
            <a:endParaRPr lang="en-US" dirty="0"/>
          </a:p>
        </p:txBody>
      </p:sp>
    </p:spTree>
    <p:extLst>
      <p:ext uri="{BB962C8B-B14F-4D97-AF65-F5344CB8AC3E}">
        <p14:creationId xmlns:p14="http://schemas.microsoft.com/office/powerpoint/2010/main" val="6105468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iu\Desktop\Untitled.png"/>
          <p:cNvPicPr>
            <a:picLocks noChangeAspect="1" noChangeArrowheads="1"/>
          </p:cNvPicPr>
          <p:nvPr/>
        </p:nvPicPr>
        <p:blipFill>
          <a:blip r:embed="rId3" cstate="print"/>
          <a:srcRect/>
          <a:stretch>
            <a:fillRect/>
          </a:stretch>
        </p:blipFill>
        <p:spPr bwMode="auto">
          <a:xfrm>
            <a:off x="944345" y="685800"/>
            <a:ext cx="7255311" cy="5791200"/>
          </a:xfrm>
          <a:prstGeom prst="rect">
            <a:avLst/>
          </a:prstGeom>
          <a:noFill/>
        </p:spPr>
      </p:pic>
    </p:spTree>
    <p:extLst>
      <p:ext uri="{BB962C8B-B14F-4D97-AF65-F5344CB8AC3E}">
        <p14:creationId xmlns:p14="http://schemas.microsoft.com/office/powerpoint/2010/main" val="18906567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dirty="0" smtClean="0"/>
              <a:t>Business Activity</a:t>
            </a:r>
            <a:endParaRPr lang="en-US" dirty="0"/>
          </a:p>
        </p:txBody>
      </p:sp>
      <p:sp>
        <p:nvSpPr>
          <p:cNvPr id="5" name="Content Placeholder 2"/>
          <p:cNvSpPr>
            <a:spLocks noGrp="1"/>
          </p:cNvSpPr>
          <p:nvPr>
            <p:ph idx="1"/>
          </p:nvPr>
        </p:nvSpPr>
        <p:spPr/>
        <p:txBody>
          <a:bodyPr>
            <a:normAutofit/>
          </a:bodyPr>
          <a:lstStyle/>
          <a:p>
            <a:pPr>
              <a:buNone/>
            </a:pPr>
            <a:r>
              <a:rPr lang="en-US" b="1" dirty="0" smtClean="0"/>
              <a:t>Main Operations</a:t>
            </a:r>
          </a:p>
          <a:p>
            <a:r>
              <a:rPr lang="en-US" dirty="0" smtClean="0"/>
              <a:t>Approximately 632,000 </a:t>
            </a:r>
            <a:r>
              <a:rPr lang="en-US" dirty="0" err="1" smtClean="0"/>
              <a:t>boe</a:t>
            </a:r>
            <a:r>
              <a:rPr lang="en-US" dirty="0" smtClean="0"/>
              <a:t>/d</a:t>
            </a:r>
          </a:p>
          <a:p>
            <a:endParaRPr lang="en-US" dirty="0" smtClean="0"/>
          </a:p>
          <a:p>
            <a:pPr>
              <a:buNone/>
            </a:pPr>
            <a:endParaRPr lang="en-US" dirty="0"/>
          </a:p>
        </p:txBody>
      </p:sp>
      <p:pic>
        <p:nvPicPr>
          <p:cNvPr id="5123" name="Picture 3" descr="C:\Users\Chiu\Desktop\RESOUCES\Total Production before Royalties.png"/>
          <p:cNvPicPr>
            <a:picLocks noChangeAspect="1" noChangeArrowheads="1"/>
          </p:cNvPicPr>
          <p:nvPr/>
        </p:nvPicPr>
        <p:blipFill>
          <a:blip r:embed="rId2" cstate="print"/>
          <a:srcRect/>
          <a:stretch>
            <a:fillRect/>
          </a:stretch>
        </p:blipFill>
        <p:spPr bwMode="auto">
          <a:xfrm>
            <a:off x="938389" y="1905000"/>
            <a:ext cx="7267222" cy="3048000"/>
          </a:xfrm>
          <a:prstGeom prst="rect">
            <a:avLst/>
          </a:prstGeom>
          <a:noFill/>
        </p:spPr>
      </p:pic>
    </p:spTree>
    <p:extLst>
      <p:ext uri="{BB962C8B-B14F-4D97-AF65-F5344CB8AC3E}">
        <p14:creationId xmlns:p14="http://schemas.microsoft.com/office/powerpoint/2010/main" val="13171430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a:bodyPr>
          <a:lstStyle/>
          <a:p>
            <a:pPr>
              <a:buNone/>
            </a:pPr>
            <a:r>
              <a:rPr lang="en-US" b="1" dirty="0" smtClean="0"/>
              <a:t>Main Operations</a:t>
            </a:r>
          </a:p>
          <a:p>
            <a:endParaRPr lang="en-US" dirty="0" smtClean="0"/>
          </a:p>
          <a:p>
            <a:pPr>
              <a:buNone/>
            </a:pPr>
            <a:endParaRPr lang="en-US" dirty="0"/>
          </a:p>
        </p:txBody>
      </p:sp>
      <p:pic>
        <p:nvPicPr>
          <p:cNvPr id="8194" name="Picture 2" descr="C:\Users\Chiu\Desktop\before royalties.png"/>
          <p:cNvPicPr>
            <a:picLocks noChangeAspect="1" noChangeArrowheads="1"/>
          </p:cNvPicPr>
          <p:nvPr/>
        </p:nvPicPr>
        <p:blipFill>
          <a:blip r:embed="rId2" cstate="print"/>
          <a:srcRect/>
          <a:stretch>
            <a:fillRect/>
          </a:stretch>
        </p:blipFill>
        <p:spPr bwMode="auto">
          <a:xfrm>
            <a:off x="533400" y="815438"/>
            <a:ext cx="8076028" cy="5280562"/>
          </a:xfrm>
          <a:prstGeom prst="rect">
            <a:avLst/>
          </a:prstGeom>
          <a:noFill/>
        </p:spPr>
      </p:pic>
    </p:spTree>
    <p:extLst>
      <p:ext uri="{BB962C8B-B14F-4D97-AF65-F5344CB8AC3E}">
        <p14:creationId xmlns:p14="http://schemas.microsoft.com/office/powerpoint/2010/main" val="17836790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u\Desktop\north-america-natural-gas.gif"/>
          <p:cNvPicPr>
            <a:picLocks noChangeAspect="1" noChangeArrowheads="1"/>
          </p:cNvPicPr>
          <p:nvPr/>
        </p:nvPicPr>
        <p:blipFill>
          <a:blip r:embed="rId2" cstate="print"/>
          <a:srcRect/>
          <a:stretch>
            <a:fillRect/>
          </a:stretch>
        </p:blipFill>
        <p:spPr bwMode="auto">
          <a:xfrm>
            <a:off x="1381125" y="1685925"/>
            <a:ext cx="6381750" cy="4791075"/>
          </a:xfrm>
          <a:prstGeom prst="rect">
            <a:avLst/>
          </a:prstGeom>
          <a:noFill/>
        </p:spPr>
      </p:pic>
      <p:sp>
        <p:nvSpPr>
          <p:cNvPr id="6" name="Title 1"/>
          <p:cNvSpPr>
            <a:spLocks noGrp="1"/>
          </p:cNvSpPr>
          <p:nvPr>
            <p:ph type="title"/>
          </p:nvPr>
        </p:nvSpPr>
        <p:spPr>
          <a:xfrm>
            <a:off x="457200" y="0"/>
            <a:ext cx="8229600" cy="1143000"/>
          </a:xfrm>
        </p:spPr>
        <p:txBody>
          <a:bodyPr>
            <a:normAutofit/>
          </a:bodyPr>
          <a:lstStyle/>
          <a:p>
            <a:r>
              <a:rPr lang="en-US" dirty="0" smtClean="0"/>
              <a:t>Business Activity</a:t>
            </a:r>
            <a:endParaRPr lang="en-US" dirty="0"/>
          </a:p>
        </p:txBody>
      </p:sp>
      <p:sp>
        <p:nvSpPr>
          <p:cNvPr id="8" name="Content Placeholder 2"/>
          <p:cNvSpPr txBox="1">
            <a:spLocks/>
          </p:cNvSpPr>
          <p:nvPr/>
        </p:nvSpPr>
        <p:spPr>
          <a:xfrm>
            <a:off x="669388" y="1228578"/>
            <a:ext cx="6777317" cy="3508977"/>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Font typeface="Wingdings 2" pitchFamily="18" charset="2"/>
              <a:buNone/>
            </a:pPr>
            <a:r>
              <a:rPr lang="en-US" b="1" dirty="0" smtClean="0"/>
              <a:t>North American Natural Gas</a:t>
            </a:r>
          </a:p>
          <a:p>
            <a:endParaRPr lang="en-US" dirty="0" smtClean="0"/>
          </a:p>
          <a:p>
            <a:endParaRPr lang="en-US" dirty="0" smtClean="0"/>
          </a:p>
          <a:p>
            <a:pPr>
              <a:buFont typeface="Wingdings 2" pitchFamily="18" charset="2"/>
              <a:buNone/>
            </a:pPr>
            <a:endParaRPr lang="en-US" dirty="0"/>
          </a:p>
        </p:txBody>
      </p:sp>
      <p:pic>
        <p:nvPicPr>
          <p:cNvPr id="9" name="Picture 2" descr="C:\Users\Chiu\Desktop\north-america-natural-gas.gif"/>
          <p:cNvPicPr>
            <a:picLocks noChangeAspect="1" noChangeArrowheads="1"/>
          </p:cNvPicPr>
          <p:nvPr/>
        </p:nvPicPr>
        <p:blipFill>
          <a:blip r:embed="rId2" cstate="print"/>
          <a:srcRect/>
          <a:stretch>
            <a:fillRect/>
          </a:stretch>
        </p:blipFill>
        <p:spPr bwMode="auto">
          <a:xfrm>
            <a:off x="1364713" y="1695303"/>
            <a:ext cx="6381750" cy="4791075"/>
          </a:xfrm>
          <a:prstGeom prst="rect">
            <a:avLst/>
          </a:prstGeom>
          <a:noFill/>
        </p:spPr>
      </p:pic>
    </p:spTree>
    <p:extLst>
      <p:ext uri="{BB962C8B-B14F-4D97-AF65-F5344CB8AC3E}">
        <p14:creationId xmlns:p14="http://schemas.microsoft.com/office/powerpoint/2010/main" val="4271517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u\Desktop\conventional-heavy-crude-oil.gif"/>
          <p:cNvPicPr>
            <a:picLocks noChangeAspect="1" noChangeArrowheads="1"/>
          </p:cNvPicPr>
          <p:nvPr/>
        </p:nvPicPr>
        <p:blipFill>
          <a:blip r:embed="rId2" cstate="print"/>
          <a:srcRect/>
          <a:stretch>
            <a:fillRect/>
          </a:stretch>
        </p:blipFill>
        <p:spPr bwMode="auto">
          <a:xfrm>
            <a:off x="1806197" y="1676400"/>
            <a:ext cx="5531606" cy="4648200"/>
          </a:xfrm>
          <a:prstGeom prst="rect">
            <a:avLst/>
          </a:prstGeom>
          <a:noFill/>
        </p:spPr>
      </p:pic>
      <p:sp>
        <p:nvSpPr>
          <p:cNvPr id="6" name="Content Placeholder 2"/>
          <p:cNvSpPr txBox="1">
            <a:spLocks/>
          </p:cNvSpPr>
          <p:nvPr/>
        </p:nvSpPr>
        <p:spPr>
          <a:xfrm>
            <a:off x="669388" y="1228578"/>
            <a:ext cx="6777317" cy="3508977"/>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Font typeface="Wingdings 2" pitchFamily="18" charset="2"/>
              <a:buNone/>
            </a:pPr>
            <a:r>
              <a:rPr lang="en-US" b="1" dirty="0" smtClean="0"/>
              <a:t>North American Heavy Crude</a:t>
            </a:r>
          </a:p>
          <a:p>
            <a:endParaRPr lang="en-US" dirty="0" smtClean="0"/>
          </a:p>
          <a:p>
            <a:endParaRPr lang="en-US" dirty="0" smtClean="0"/>
          </a:p>
          <a:p>
            <a:pPr>
              <a:buFont typeface="Wingdings 2" pitchFamily="18" charset="2"/>
              <a:buNone/>
            </a:pPr>
            <a:endParaRPr lang="en-US" dirty="0"/>
          </a:p>
        </p:txBody>
      </p:sp>
      <p:sp>
        <p:nvSpPr>
          <p:cNvPr id="9"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Business Activity</a:t>
            </a:r>
            <a:endParaRPr lang="en-US" dirty="0"/>
          </a:p>
        </p:txBody>
      </p:sp>
    </p:spTree>
    <p:extLst>
      <p:ext uri="{BB962C8B-B14F-4D97-AF65-F5344CB8AC3E}">
        <p14:creationId xmlns:p14="http://schemas.microsoft.com/office/powerpoint/2010/main" val="1056799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024744" cy="1143000"/>
          </a:xfrm>
        </p:spPr>
        <p:txBody>
          <a:bodyPr>
            <a:normAutofit fontScale="90000"/>
          </a:bodyPr>
          <a:lstStyle/>
          <a:p>
            <a:r>
              <a:rPr lang="en-US" dirty="0" smtClean="0"/>
              <a:t>Underline Products from Crude Oil</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8056099"/>
              </p:ext>
            </p:extLst>
          </p:nvPr>
        </p:nvGraphicFramePr>
        <p:xfrm>
          <a:off x="457200" y="1447800"/>
          <a:ext cx="8229600" cy="4678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4812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u\Desktop\international.gif"/>
          <p:cNvPicPr>
            <a:picLocks noChangeAspect="1" noChangeArrowheads="1"/>
          </p:cNvPicPr>
          <p:nvPr/>
        </p:nvPicPr>
        <p:blipFill>
          <a:blip r:embed="rId2" cstate="print"/>
          <a:srcRect/>
          <a:stretch>
            <a:fillRect/>
          </a:stretch>
        </p:blipFill>
        <p:spPr bwMode="auto">
          <a:xfrm>
            <a:off x="2628900" y="1752600"/>
            <a:ext cx="3886200" cy="4523618"/>
          </a:xfrm>
          <a:prstGeom prst="rect">
            <a:avLst/>
          </a:prstGeom>
          <a:noFill/>
        </p:spPr>
      </p:pic>
      <p:sp>
        <p:nvSpPr>
          <p:cNvPr id="6"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
        <p:nvSpPr>
          <p:cNvPr id="8" name="Content Placeholder 2"/>
          <p:cNvSpPr txBox="1">
            <a:spLocks/>
          </p:cNvSpPr>
          <p:nvPr/>
        </p:nvSpPr>
        <p:spPr>
          <a:xfrm>
            <a:off x="669388" y="1228578"/>
            <a:ext cx="6777317" cy="3508977"/>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Font typeface="Wingdings 2" pitchFamily="18" charset="2"/>
              <a:buNone/>
            </a:pPr>
            <a:r>
              <a:rPr lang="en-US" b="1" dirty="0" smtClean="0"/>
              <a:t>International</a:t>
            </a:r>
          </a:p>
          <a:p>
            <a:endParaRPr lang="en-US" dirty="0" smtClean="0"/>
          </a:p>
          <a:p>
            <a:endParaRPr lang="en-US" dirty="0" smtClean="0"/>
          </a:p>
          <a:p>
            <a:pPr>
              <a:buFont typeface="Wingdings 2" pitchFamily="18" charset="2"/>
              <a:buNone/>
            </a:pPr>
            <a:endParaRPr lang="en-US" dirty="0"/>
          </a:p>
        </p:txBody>
      </p:sp>
    </p:spTree>
    <p:extLst>
      <p:ext uri="{BB962C8B-B14F-4D97-AF65-F5344CB8AC3E}">
        <p14:creationId xmlns:p14="http://schemas.microsoft.com/office/powerpoint/2010/main" val="12467997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a:bodyPr>
          <a:lstStyle/>
          <a:p>
            <a:pPr>
              <a:buNone/>
            </a:pPr>
            <a:r>
              <a:rPr lang="en-US" b="1" dirty="0" smtClean="0"/>
              <a:t>International</a:t>
            </a:r>
          </a:p>
          <a:p>
            <a:endParaRPr lang="en-US" dirty="0" smtClean="0"/>
          </a:p>
          <a:p>
            <a:endParaRPr lang="en-US" dirty="0" smtClean="0"/>
          </a:p>
          <a:p>
            <a:pPr>
              <a:buNone/>
            </a:pPr>
            <a:endParaRPr lang="en-US" dirty="0"/>
          </a:p>
        </p:txBody>
      </p:sp>
      <p:sp>
        <p:nvSpPr>
          <p:cNvPr id="8"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788" y="1343025"/>
            <a:ext cx="721042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3980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a:bodyPr>
          <a:lstStyle/>
          <a:p>
            <a:pPr>
              <a:buNone/>
            </a:pPr>
            <a:r>
              <a:rPr lang="en-US" b="1" dirty="0" smtClean="0"/>
              <a:t>International</a:t>
            </a:r>
          </a:p>
          <a:p>
            <a:endParaRPr lang="en-US" dirty="0" smtClean="0"/>
          </a:p>
          <a:p>
            <a:endParaRPr lang="en-US" dirty="0" smtClean="0"/>
          </a:p>
          <a:p>
            <a:pPr>
              <a:buNone/>
            </a:pPr>
            <a:endParaRPr lang="en-US" dirty="0"/>
          </a:p>
        </p:txBody>
      </p:sp>
      <p:pic>
        <p:nvPicPr>
          <p:cNvPr id="8194" name="Picture 2" descr="C:\Users\Chiu\Desktop\AFRIKA.jpg"/>
          <p:cNvPicPr>
            <a:picLocks noChangeAspect="1" noChangeArrowheads="1"/>
          </p:cNvPicPr>
          <p:nvPr/>
        </p:nvPicPr>
        <p:blipFill>
          <a:blip r:embed="rId2" cstate="print"/>
          <a:srcRect/>
          <a:stretch>
            <a:fillRect/>
          </a:stretch>
        </p:blipFill>
        <p:spPr bwMode="auto">
          <a:xfrm>
            <a:off x="1066800" y="1224431"/>
            <a:ext cx="7010400" cy="4409138"/>
          </a:xfrm>
          <a:prstGeom prst="rect">
            <a:avLst/>
          </a:prstGeom>
          <a:noFill/>
        </p:spPr>
      </p:pic>
      <p:sp>
        <p:nvSpPr>
          <p:cNvPr id="6"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35417960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a:bodyPr>
          <a:lstStyle/>
          <a:p>
            <a:pPr>
              <a:buNone/>
            </a:pPr>
            <a:r>
              <a:rPr lang="en-US" b="1" dirty="0" smtClean="0"/>
              <a:t>International</a:t>
            </a:r>
          </a:p>
          <a:p>
            <a:endParaRPr lang="en-US" dirty="0" smtClean="0"/>
          </a:p>
          <a:p>
            <a:endParaRPr lang="en-US" dirty="0" smtClean="0"/>
          </a:p>
          <a:p>
            <a:pPr>
              <a:buNone/>
            </a:pPr>
            <a:endParaRPr lang="en-US" dirty="0"/>
          </a:p>
        </p:txBody>
      </p:sp>
      <p:pic>
        <p:nvPicPr>
          <p:cNvPr id="10242" name="Picture 2" descr="C:\Users\Chiu\Desktop\SA.png"/>
          <p:cNvPicPr>
            <a:picLocks noChangeAspect="1" noChangeArrowheads="1"/>
          </p:cNvPicPr>
          <p:nvPr/>
        </p:nvPicPr>
        <p:blipFill>
          <a:blip r:embed="rId2" cstate="print"/>
          <a:srcRect/>
          <a:stretch>
            <a:fillRect/>
          </a:stretch>
        </p:blipFill>
        <p:spPr bwMode="auto">
          <a:xfrm>
            <a:off x="1219200" y="1506728"/>
            <a:ext cx="6705600" cy="3844544"/>
          </a:xfrm>
          <a:prstGeom prst="rect">
            <a:avLst/>
          </a:prstGeom>
          <a:noFill/>
        </p:spPr>
      </p:pic>
      <p:sp>
        <p:nvSpPr>
          <p:cNvPr id="6"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36932605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hiu\Desktop\GABON.png"/>
          <p:cNvPicPr>
            <a:picLocks noChangeAspect="1" noChangeArrowheads="1"/>
          </p:cNvPicPr>
          <p:nvPr/>
        </p:nvPicPr>
        <p:blipFill>
          <a:blip r:embed="rId2" cstate="print"/>
          <a:srcRect/>
          <a:stretch>
            <a:fillRect/>
          </a:stretch>
        </p:blipFill>
        <p:spPr bwMode="auto">
          <a:xfrm>
            <a:off x="1409700" y="1227728"/>
            <a:ext cx="6324600" cy="4402545"/>
          </a:xfrm>
          <a:prstGeom prst="rect">
            <a:avLst/>
          </a:prstGeom>
          <a:noFill/>
        </p:spPr>
      </p:pic>
      <p:sp>
        <p:nvSpPr>
          <p:cNvPr id="6"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41201268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600200"/>
            <a:ext cx="8229600" cy="4800600"/>
          </a:xfrm>
        </p:spPr>
        <p:txBody>
          <a:bodyPr>
            <a:normAutofit/>
          </a:bodyPr>
          <a:lstStyle/>
          <a:p>
            <a:pPr>
              <a:buNone/>
            </a:pPr>
            <a:r>
              <a:rPr lang="en-US" b="1" dirty="0" smtClean="0"/>
              <a:t>Drivers of Future Growth</a:t>
            </a:r>
          </a:p>
          <a:p>
            <a:pPr>
              <a:buNone/>
            </a:pPr>
            <a:endParaRPr lang="en-US" b="1" dirty="0" smtClean="0"/>
          </a:p>
          <a:p>
            <a:r>
              <a:rPr lang="en-US" dirty="0" smtClean="0"/>
              <a:t>Horizon Oil Sands</a:t>
            </a:r>
          </a:p>
          <a:p>
            <a:pPr lvl="1"/>
            <a:r>
              <a:rPr lang="en-US" dirty="0" smtClean="0"/>
              <a:t>Potential of 6 billion barrels</a:t>
            </a:r>
          </a:p>
          <a:p>
            <a:pPr lvl="1"/>
            <a:r>
              <a:rPr lang="en-US" dirty="0" smtClean="0"/>
              <a:t>Phase 1 mining operations complete</a:t>
            </a:r>
          </a:p>
          <a:p>
            <a:pPr lvl="1"/>
            <a:r>
              <a:rPr lang="en-US" dirty="0" smtClean="0"/>
              <a:t>Projected 232,000 – 250,000 barrels/day of light, sweet, crude oil production for 40 years</a:t>
            </a:r>
          </a:p>
          <a:p>
            <a:r>
              <a:rPr lang="en-US" dirty="0" smtClean="0"/>
              <a:t>Current production of </a:t>
            </a:r>
            <a:r>
              <a:rPr lang="it-IT" dirty="0"/>
              <a:t>34º API SCO at </a:t>
            </a:r>
            <a:r>
              <a:rPr lang="it-IT" dirty="0" smtClean="0"/>
              <a:t>110,000</a:t>
            </a:r>
            <a:r>
              <a:rPr lang="en-US" dirty="0" smtClean="0"/>
              <a:t>bbl/d</a:t>
            </a:r>
          </a:p>
          <a:p>
            <a:r>
              <a:rPr lang="en-US" dirty="0" smtClean="0"/>
              <a:t>Projected $25 - $35 operating cost / barrel over lifetime</a:t>
            </a:r>
          </a:p>
          <a:p>
            <a:pPr>
              <a:buNone/>
            </a:pPr>
            <a:endParaRPr lang="en-US" dirty="0" smtClean="0"/>
          </a:p>
          <a:p>
            <a:pPr lvl="1"/>
            <a:endParaRPr lang="en-US" dirty="0" smtClean="0"/>
          </a:p>
          <a:p>
            <a:endParaRPr lang="en-US" dirty="0" smtClean="0"/>
          </a:p>
          <a:p>
            <a:pPr>
              <a:buNone/>
            </a:pPr>
            <a:endParaRPr lang="en-US" dirty="0"/>
          </a:p>
        </p:txBody>
      </p:sp>
      <p:pic>
        <p:nvPicPr>
          <p:cNvPr id="16386" name="Picture 2" descr="C:\Users\Chiu\Desktop\RESOUCES\Slide1.JPG"/>
          <p:cNvPicPr>
            <a:picLocks noChangeAspect="1" noChangeArrowheads="1"/>
          </p:cNvPicPr>
          <p:nvPr/>
        </p:nvPicPr>
        <p:blipFill>
          <a:blip r:embed="rId2" cstate="print"/>
          <a:srcRect/>
          <a:stretch>
            <a:fillRect/>
          </a:stretch>
        </p:blipFill>
        <p:spPr bwMode="auto">
          <a:xfrm>
            <a:off x="5105400" y="1143000"/>
            <a:ext cx="2967038" cy="2260599"/>
          </a:xfrm>
          <a:prstGeom prst="rect">
            <a:avLst/>
          </a:prstGeom>
          <a:noFill/>
        </p:spPr>
      </p:pic>
      <p:sp>
        <p:nvSpPr>
          <p:cNvPr id="6"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9229213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Chiu\Desktop\RESOUCES\Horizons 5.png"/>
          <p:cNvPicPr>
            <a:picLocks noChangeAspect="1" noChangeArrowheads="1"/>
          </p:cNvPicPr>
          <p:nvPr/>
        </p:nvPicPr>
        <p:blipFill>
          <a:blip r:embed="rId2" cstate="print"/>
          <a:srcRect/>
          <a:stretch>
            <a:fillRect/>
          </a:stretch>
        </p:blipFill>
        <p:spPr bwMode="auto">
          <a:xfrm>
            <a:off x="762000" y="2133600"/>
            <a:ext cx="7091804" cy="4210050"/>
          </a:xfrm>
          <a:prstGeom prst="rect">
            <a:avLst/>
          </a:prstGeom>
          <a:noFill/>
        </p:spPr>
      </p:pic>
      <p:sp>
        <p:nvSpPr>
          <p:cNvPr id="7" name="Content Placeholder 2"/>
          <p:cNvSpPr>
            <a:spLocks noGrp="1"/>
          </p:cNvSpPr>
          <p:nvPr>
            <p:ph idx="1"/>
          </p:nvPr>
        </p:nvSpPr>
        <p:spPr>
          <a:xfrm>
            <a:off x="457200" y="1600200"/>
            <a:ext cx="8229600" cy="4800600"/>
          </a:xfrm>
        </p:spPr>
        <p:txBody>
          <a:bodyPr>
            <a:normAutofit/>
          </a:bodyPr>
          <a:lstStyle/>
          <a:p>
            <a:pPr>
              <a:buNone/>
            </a:pPr>
            <a:r>
              <a:rPr lang="en-US" b="1" dirty="0" smtClean="0"/>
              <a:t>Future Phases of Horizon</a:t>
            </a:r>
          </a:p>
          <a:p>
            <a:pPr>
              <a:buNone/>
            </a:pPr>
            <a:endParaRPr lang="en-US" dirty="0" smtClean="0"/>
          </a:p>
          <a:p>
            <a:pPr lvl="1"/>
            <a:endParaRPr lang="en-US" dirty="0" smtClean="0"/>
          </a:p>
          <a:p>
            <a:endParaRPr lang="en-US" dirty="0" smtClean="0"/>
          </a:p>
          <a:p>
            <a:pPr>
              <a:buNone/>
            </a:pPr>
            <a:endParaRPr lang="en-US" dirty="0"/>
          </a:p>
        </p:txBody>
      </p:sp>
      <p:sp>
        <p:nvSpPr>
          <p:cNvPr id="8"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27379534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600200"/>
            <a:ext cx="8229600" cy="4800600"/>
          </a:xfrm>
        </p:spPr>
        <p:txBody>
          <a:bodyPr>
            <a:normAutofit/>
          </a:bodyPr>
          <a:lstStyle/>
          <a:p>
            <a:pPr>
              <a:buNone/>
            </a:pPr>
            <a:r>
              <a:rPr lang="en-US" b="1" dirty="0" smtClean="0"/>
              <a:t>Horizons Project</a:t>
            </a:r>
          </a:p>
          <a:p>
            <a:r>
              <a:rPr lang="en-US" dirty="0" smtClean="0"/>
              <a:t>Stop Use Order issued after accident</a:t>
            </a:r>
          </a:p>
          <a:p>
            <a:pPr lvl="1"/>
            <a:r>
              <a:rPr lang="en-US" dirty="0" smtClean="0"/>
              <a:t>Halted production; Lifted on June 28</a:t>
            </a:r>
          </a:p>
          <a:p>
            <a:pPr lvl="1"/>
            <a:r>
              <a:rPr lang="en-US" dirty="0" smtClean="0"/>
              <a:t>Production resumes on August 16, 2011 at 75,000bbl/d</a:t>
            </a:r>
          </a:p>
          <a:p>
            <a:pPr lvl="1"/>
            <a:r>
              <a:rPr lang="en-US" dirty="0" smtClean="0"/>
              <a:t>Full production at 110,000 bbl/d resumed in September</a:t>
            </a:r>
          </a:p>
          <a:p>
            <a:r>
              <a:rPr lang="en-US" dirty="0" smtClean="0"/>
              <a:t>Alberta forest fires</a:t>
            </a:r>
          </a:p>
          <a:p>
            <a:pPr lvl="1"/>
            <a:r>
              <a:rPr lang="en-US" dirty="0" smtClean="0"/>
              <a:t>They are insured</a:t>
            </a:r>
          </a:p>
          <a:p>
            <a:endParaRPr lang="en-US" dirty="0" smtClean="0"/>
          </a:p>
          <a:p>
            <a:pPr lvl="1">
              <a:buNone/>
            </a:pPr>
            <a:endParaRPr lang="en-US" dirty="0" smtClean="0"/>
          </a:p>
          <a:p>
            <a:pPr lvl="1"/>
            <a:endParaRPr lang="en-US" dirty="0" smtClean="0"/>
          </a:p>
          <a:p>
            <a:endParaRPr lang="en-US" dirty="0" smtClean="0"/>
          </a:p>
          <a:p>
            <a:pPr>
              <a:buNone/>
            </a:pPr>
            <a:endParaRPr lang="en-US"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8565517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u\Desktop\Untitled.jpg"/>
          <p:cNvPicPr>
            <a:picLocks noChangeAspect="1" noChangeArrowheads="1"/>
          </p:cNvPicPr>
          <p:nvPr/>
        </p:nvPicPr>
        <p:blipFill>
          <a:blip r:embed="rId2" cstate="print"/>
          <a:srcRect/>
          <a:stretch>
            <a:fillRect/>
          </a:stretch>
        </p:blipFill>
        <p:spPr bwMode="auto">
          <a:xfrm>
            <a:off x="808037" y="4419600"/>
            <a:ext cx="7556500" cy="1524000"/>
          </a:xfrm>
          <a:prstGeom prst="rect">
            <a:avLst/>
          </a:prstGeom>
          <a:noFill/>
        </p:spPr>
      </p:pic>
      <p:sp>
        <p:nvSpPr>
          <p:cNvPr id="7" name="Content Placeholder 2"/>
          <p:cNvSpPr txBox="1">
            <a:spLocks/>
          </p:cNvSpPr>
          <p:nvPr/>
        </p:nvSpPr>
        <p:spPr>
          <a:xfrm>
            <a:off x="471487" y="1608406"/>
            <a:ext cx="8229600" cy="220159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None/>
            </a:pPr>
            <a:r>
              <a:rPr lang="en-US" b="1" dirty="0"/>
              <a:t>Drivers of Future Growth</a:t>
            </a:r>
          </a:p>
          <a:p>
            <a:r>
              <a:rPr lang="en-US" dirty="0"/>
              <a:t>Thermal Oil</a:t>
            </a:r>
          </a:p>
          <a:p>
            <a:pPr lvl="1"/>
            <a:r>
              <a:rPr lang="en-US" dirty="0"/>
              <a:t>Cold Lake &amp; Athabasca Region, Alberta</a:t>
            </a:r>
          </a:p>
          <a:p>
            <a:pPr lvl="1"/>
            <a:r>
              <a:rPr lang="en-US" dirty="0"/>
              <a:t>Company projects expansion to 445,000bbl/d by 2024</a:t>
            </a:r>
          </a:p>
          <a:p>
            <a:pPr lvl="2"/>
            <a:r>
              <a:rPr lang="en-US" dirty="0"/>
              <a:t>Projects a 30,000 – 60,000 </a:t>
            </a:r>
            <a:r>
              <a:rPr lang="en-US" dirty="0" err="1"/>
              <a:t>bbl</a:t>
            </a:r>
            <a:r>
              <a:rPr lang="en-US" dirty="0"/>
              <a:t>/d addition every 2-3 </a:t>
            </a:r>
            <a:r>
              <a:rPr lang="en-US" dirty="0" smtClean="0"/>
              <a:t>years</a:t>
            </a:r>
          </a:p>
          <a:p>
            <a:pPr lvl="1"/>
            <a:endParaRPr lang="en-US" dirty="0" smtClean="0"/>
          </a:p>
          <a:p>
            <a:endParaRPr lang="en-US" dirty="0" smtClean="0"/>
          </a:p>
          <a:p>
            <a:pPr>
              <a:buFont typeface="Wingdings 2" pitchFamily="18" charset="2"/>
              <a:buNone/>
            </a:pPr>
            <a:endParaRPr lang="en-US" dirty="0"/>
          </a:p>
        </p:txBody>
      </p:sp>
      <p:sp>
        <p:nvSpPr>
          <p:cNvPr id="8"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8241042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a:bodyPr>
          <a:lstStyle/>
          <a:p>
            <a:pPr lvl="1">
              <a:buNone/>
            </a:pPr>
            <a:endParaRPr lang="en-US" dirty="0" smtClean="0"/>
          </a:p>
          <a:p>
            <a:endParaRPr lang="en-US" dirty="0" smtClean="0"/>
          </a:p>
          <a:p>
            <a:pPr>
              <a:buNone/>
            </a:pPr>
            <a:endParaRPr lang="en-US" dirty="0"/>
          </a:p>
        </p:txBody>
      </p:sp>
      <p:pic>
        <p:nvPicPr>
          <p:cNvPr id="36866" name="Picture 2" descr="C:\Users\Chiu\Desktop\RESOUCES\Thermal Oil.png"/>
          <p:cNvPicPr>
            <a:picLocks noChangeAspect="1" noChangeArrowheads="1"/>
          </p:cNvPicPr>
          <p:nvPr/>
        </p:nvPicPr>
        <p:blipFill>
          <a:blip r:embed="rId2" cstate="print"/>
          <a:srcRect/>
          <a:stretch>
            <a:fillRect/>
          </a:stretch>
        </p:blipFill>
        <p:spPr bwMode="auto">
          <a:xfrm>
            <a:off x="533400" y="1897171"/>
            <a:ext cx="8077200" cy="3970229"/>
          </a:xfrm>
          <a:prstGeom prst="rect">
            <a:avLst/>
          </a:prstGeom>
          <a:noFill/>
        </p:spPr>
      </p:pic>
      <p:sp>
        <p:nvSpPr>
          <p:cNvPr id="8"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3276339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lstStyle/>
          <a:p>
            <a:r>
              <a:rPr lang="en-US" dirty="0" smtClean="0"/>
              <a:t>Application of natural gas</a:t>
            </a:r>
            <a:endParaRPr lang="en-US" dirty="0"/>
          </a:p>
        </p:txBody>
      </p:sp>
      <p:sp>
        <p:nvSpPr>
          <p:cNvPr id="3" name="Content Placeholder 2"/>
          <p:cNvSpPr>
            <a:spLocks noGrp="1"/>
          </p:cNvSpPr>
          <p:nvPr>
            <p:ph idx="1"/>
          </p:nvPr>
        </p:nvSpPr>
        <p:spPr>
          <a:xfrm>
            <a:off x="457200" y="1905000"/>
            <a:ext cx="8229600" cy="4525963"/>
          </a:xfrm>
        </p:spPr>
        <p:txBody>
          <a:bodyPr>
            <a:normAutofit/>
          </a:bodyPr>
          <a:lstStyle/>
          <a:p>
            <a:r>
              <a:rPr lang="en-US" sz="2500" dirty="0" smtClean="0"/>
              <a:t>Space and water heating</a:t>
            </a:r>
          </a:p>
          <a:p>
            <a:r>
              <a:rPr lang="en-US" sz="2500" dirty="0" smtClean="0"/>
              <a:t>Climate control systems</a:t>
            </a:r>
          </a:p>
          <a:p>
            <a:r>
              <a:rPr lang="en-US" sz="2500" dirty="0" smtClean="0"/>
              <a:t>Appliances, industrial uses </a:t>
            </a:r>
          </a:p>
          <a:p>
            <a:pPr>
              <a:buNone/>
            </a:pPr>
            <a:r>
              <a:rPr lang="en-US" sz="2500" dirty="0" smtClean="0"/>
              <a:t>ex: processing forest products and manufacturing steel</a:t>
            </a:r>
          </a:p>
          <a:p>
            <a:r>
              <a:rPr lang="en-US" sz="2500" dirty="0" smtClean="0"/>
              <a:t>Electricity generation</a:t>
            </a:r>
          </a:p>
          <a:p>
            <a:r>
              <a:rPr lang="en-US" sz="2500" dirty="0" smtClean="0"/>
              <a:t>Co-generation systems, and transportation.</a:t>
            </a:r>
            <a:endParaRPr lang="en-US" sz="2500" dirty="0"/>
          </a:p>
        </p:txBody>
      </p:sp>
    </p:spTree>
    <p:extLst>
      <p:ext uri="{BB962C8B-B14F-4D97-AF65-F5344CB8AC3E}">
        <p14:creationId xmlns:p14="http://schemas.microsoft.com/office/powerpoint/2010/main" val="18115778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81000" y="1672623"/>
            <a:ext cx="7924800" cy="3508977"/>
          </a:xfrm>
        </p:spPr>
        <p:txBody>
          <a:bodyPr>
            <a:normAutofit/>
          </a:bodyPr>
          <a:lstStyle/>
          <a:p>
            <a:pPr>
              <a:buNone/>
            </a:pPr>
            <a:r>
              <a:rPr lang="en-US" b="1" dirty="0" smtClean="0"/>
              <a:t>Drivers of Future Growth</a:t>
            </a:r>
          </a:p>
          <a:p>
            <a:r>
              <a:rPr lang="en-US" dirty="0" smtClean="0"/>
              <a:t>Kirby Phase 1 (40,000bbl/d capacity SAGD)</a:t>
            </a:r>
          </a:p>
          <a:p>
            <a:pPr lvl="1"/>
            <a:r>
              <a:rPr lang="en-US" dirty="0" smtClean="0"/>
              <a:t>McMurray region, Alberta</a:t>
            </a:r>
            <a:endParaRPr lang="en-US" dirty="0"/>
          </a:p>
          <a:p>
            <a:pPr lvl="1"/>
            <a:r>
              <a:rPr lang="en-US" dirty="0" smtClean="0"/>
              <a:t>Total capital costs of $1.25 billion</a:t>
            </a:r>
          </a:p>
          <a:p>
            <a:pPr lvl="1"/>
            <a:r>
              <a:rPr lang="en-US" dirty="0" smtClean="0"/>
              <a:t>First steam-in targeted for late 2013</a:t>
            </a:r>
          </a:p>
          <a:p>
            <a:pPr lvl="1"/>
            <a:r>
              <a:rPr lang="en-US" dirty="0" smtClean="0"/>
              <a:t>Project is 19% complete</a:t>
            </a:r>
          </a:p>
          <a:p>
            <a:pPr lvl="1"/>
            <a:r>
              <a:rPr lang="en-US" dirty="0" smtClean="0"/>
              <a:t>All major equipment ordered</a:t>
            </a:r>
          </a:p>
          <a:p>
            <a:endParaRPr lang="en-US" dirty="0" smtClean="0"/>
          </a:p>
          <a:p>
            <a:pPr>
              <a:buNone/>
            </a:pPr>
            <a:endParaRPr lang="en-US"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40396870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752600"/>
            <a:ext cx="6777317" cy="3508977"/>
          </a:xfrm>
        </p:spPr>
        <p:txBody>
          <a:bodyPr>
            <a:normAutofit/>
          </a:bodyPr>
          <a:lstStyle/>
          <a:p>
            <a:pPr>
              <a:buNone/>
            </a:pPr>
            <a:r>
              <a:rPr lang="en-US" b="1" dirty="0" smtClean="0"/>
              <a:t>Risk Management</a:t>
            </a:r>
            <a:endParaRPr lang="en-US" dirty="0" smtClean="0"/>
          </a:p>
          <a:p>
            <a:r>
              <a:rPr lang="en-US" dirty="0" smtClean="0"/>
              <a:t>Commodity Price Risk</a:t>
            </a:r>
          </a:p>
          <a:p>
            <a:r>
              <a:rPr lang="en-US" dirty="0" smtClean="0"/>
              <a:t>Interest Rate</a:t>
            </a:r>
          </a:p>
          <a:p>
            <a:r>
              <a:rPr lang="en-US" dirty="0" smtClean="0"/>
              <a:t>FX Risk</a:t>
            </a:r>
          </a:p>
          <a:p>
            <a:r>
              <a:rPr lang="en-US" dirty="0" smtClean="0"/>
              <a:t>Liquidity Risk</a:t>
            </a:r>
          </a:p>
          <a:p>
            <a:pPr>
              <a:buNone/>
            </a:pPr>
            <a:endParaRPr lang="en-US" dirty="0"/>
          </a:p>
        </p:txBody>
      </p:sp>
      <p:sp>
        <p:nvSpPr>
          <p:cNvPr id="6" name="Title 1"/>
          <p:cNvSpPr txBox="1">
            <a:spLocks/>
          </p:cNvSpPr>
          <p:nvPr/>
        </p:nvSpPr>
        <p:spPr>
          <a:xfrm>
            <a:off x="457200" y="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Business Activity</a:t>
            </a:r>
            <a:endParaRPr lang="en-US" dirty="0"/>
          </a:p>
        </p:txBody>
      </p:sp>
    </p:spTree>
    <p:extLst>
      <p:ext uri="{BB962C8B-B14F-4D97-AF65-F5344CB8AC3E}">
        <p14:creationId xmlns:p14="http://schemas.microsoft.com/office/powerpoint/2010/main" val="7543206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a:bodyPr>
          <a:lstStyle/>
          <a:p>
            <a:pPr>
              <a:buNone/>
            </a:pPr>
            <a:r>
              <a:rPr lang="en-US" b="1" dirty="0" smtClean="0"/>
              <a:t>Risk Management</a:t>
            </a:r>
            <a:endParaRPr lang="en-US" dirty="0" smtClean="0"/>
          </a:p>
          <a:p>
            <a:r>
              <a:rPr lang="en-US" dirty="0" smtClean="0"/>
              <a:t>Commodity Price</a:t>
            </a:r>
          </a:p>
          <a:p>
            <a:pPr>
              <a:buNone/>
            </a:pPr>
            <a:endParaRPr lang="en-US" dirty="0"/>
          </a:p>
        </p:txBody>
      </p:sp>
      <p:pic>
        <p:nvPicPr>
          <p:cNvPr id="21505" name="Picture 1" descr="C:\Users\Chiu\Desktop\PRICE.png"/>
          <p:cNvPicPr>
            <a:picLocks noChangeAspect="1" noChangeArrowheads="1"/>
          </p:cNvPicPr>
          <p:nvPr/>
        </p:nvPicPr>
        <p:blipFill>
          <a:blip r:embed="rId2" cstate="print"/>
          <a:srcRect/>
          <a:stretch>
            <a:fillRect/>
          </a:stretch>
        </p:blipFill>
        <p:spPr bwMode="auto">
          <a:xfrm>
            <a:off x="574375" y="1295400"/>
            <a:ext cx="7995250" cy="4471242"/>
          </a:xfrm>
          <a:prstGeom prst="rect">
            <a:avLst/>
          </a:prstGeom>
          <a:noFill/>
        </p:spPr>
      </p:pic>
    </p:spTree>
    <p:extLst>
      <p:ext uri="{BB962C8B-B14F-4D97-AF65-F5344CB8AC3E}">
        <p14:creationId xmlns:p14="http://schemas.microsoft.com/office/powerpoint/2010/main" val="880368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Chiu\Desktop\ITNEREST RATE.png"/>
          <p:cNvPicPr>
            <a:picLocks noChangeAspect="1" noChangeArrowheads="1"/>
          </p:cNvPicPr>
          <p:nvPr/>
        </p:nvPicPr>
        <p:blipFill>
          <a:blip r:embed="rId2" cstate="print"/>
          <a:srcRect/>
          <a:stretch>
            <a:fillRect/>
          </a:stretch>
        </p:blipFill>
        <p:spPr bwMode="auto">
          <a:xfrm>
            <a:off x="495300" y="2346106"/>
            <a:ext cx="8153400" cy="2165788"/>
          </a:xfrm>
          <a:prstGeom prst="rect">
            <a:avLst/>
          </a:prstGeom>
          <a:noFill/>
        </p:spPr>
      </p:pic>
    </p:spTree>
    <p:extLst>
      <p:ext uri="{BB962C8B-B14F-4D97-AF65-F5344CB8AC3E}">
        <p14:creationId xmlns:p14="http://schemas.microsoft.com/office/powerpoint/2010/main" val="36479484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a:bodyPr>
          <a:lstStyle/>
          <a:p>
            <a:pPr>
              <a:buNone/>
            </a:pPr>
            <a:r>
              <a:rPr lang="en-US" b="1" dirty="0" smtClean="0"/>
              <a:t>Risk Management</a:t>
            </a:r>
            <a:endParaRPr lang="en-US" dirty="0" smtClean="0"/>
          </a:p>
          <a:p>
            <a:r>
              <a:rPr lang="en-US" dirty="0" smtClean="0"/>
              <a:t>FX Risk</a:t>
            </a:r>
          </a:p>
          <a:p>
            <a:pPr>
              <a:buNone/>
            </a:pPr>
            <a:endParaRPr lang="en-US" dirty="0"/>
          </a:p>
        </p:txBody>
      </p:sp>
      <p:pic>
        <p:nvPicPr>
          <p:cNvPr id="68610" name="Picture 2" descr="C:\Users\Chiu\Desktop\SWAPS.png"/>
          <p:cNvPicPr>
            <a:picLocks noChangeAspect="1" noChangeArrowheads="1"/>
          </p:cNvPicPr>
          <p:nvPr/>
        </p:nvPicPr>
        <p:blipFill>
          <a:blip r:embed="rId2" cstate="print"/>
          <a:srcRect/>
          <a:stretch>
            <a:fillRect/>
          </a:stretch>
        </p:blipFill>
        <p:spPr bwMode="auto">
          <a:xfrm>
            <a:off x="587031" y="1524000"/>
            <a:ext cx="8023569" cy="3810000"/>
          </a:xfrm>
          <a:prstGeom prst="rect">
            <a:avLst/>
          </a:prstGeom>
          <a:noFill/>
        </p:spPr>
      </p:pic>
    </p:spTree>
    <p:extLst>
      <p:ext uri="{BB962C8B-B14F-4D97-AF65-F5344CB8AC3E}">
        <p14:creationId xmlns:p14="http://schemas.microsoft.com/office/powerpoint/2010/main" val="34569392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Chiu\Desktop\liquidity.png"/>
          <p:cNvPicPr>
            <a:picLocks noChangeAspect="1" noChangeArrowheads="1"/>
          </p:cNvPicPr>
          <p:nvPr/>
        </p:nvPicPr>
        <p:blipFill>
          <a:blip r:embed="rId2" cstate="print"/>
          <a:srcRect/>
          <a:stretch>
            <a:fillRect/>
          </a:stretch>
        </p:blipFill>
        <p:spPr bwMode="auto">
          <a:xfrm>
            <a:off x="533400" y="2116015"/>
            <a:ext cx="8153400" cy="2755753"/>
          </a:xfrm>
          <a:prstGeom prst="rect">
            <a:avLst/>
          </a:prstGeom>
          <a:noFill/>
        </p:spPr>
      </p:pic>
    </p:spTree>
    <p:extLst>
      <p:ext uri="{BB962C8B-B14F-4D97-AF65-F5344CB8AC3E}">
        <p14:creationId xmlns:p14="http://schemas.microsoft.com/office/powerpoint/2010/main" val="34924584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1143000"/>
          </a:xfrm>
        </p:spPr>
        <p:txBody>
          <a:bodyPr>
            <a:normAutofit/>
          </a:bodyPr>
          <a:lstStyle/>
          <a:p>
            <a:r>
              <a:rPr lang="en-US" dirty="0" smtClean="0"/>
              <a:t>Business Activity</a:t>
            </a:r>
            <a:endParaRPr lang="en-US" dirty="0"/>
          </a:p>
        </p:txBody>
      </p:sp>
      <p:pic>
        <p:nvPicPr>
          <p:cNvPr id="81923" name="Picture 3" descr="C:\Users\Chiu\Desktop\Untitled.png"/>
          <p:cNvPicPr>
            <a:picLocks noChangeAspect="1" noChangeArrowheads="1"/>
          </p:cNvPicPr>
          <p:nvPr/>
        </p:nvPicPr>
        <p:blipFill>
          <a:blip r:embed="rId2" cstate="print"/>
          <a:srcRect/>
          <a:stretch>
            <a:fillRect/>
          </a:stretch>
        </p:blipFill>
        <p:spPr bwMode="auto">
          <a:xfrm>
            <a:off x="533400" y="1981200"/>
            <a:ext cx="8153400" cy="3226345"/>
          </a:xfrm>
          <a:prstGeom prst="rect">
            <a:avLst/>
          </a:prstGeom>
          <a:noFill/>
        </p:spPr>
      </p:pic>
    </p:spTree>
    <p:extLst>
      <p:ext uri="{BB962C8B-B14F-4D97-AF65-F5344CB8AC3E}">
        <p14:creationId xmlns:p14="http://schemas.microsoft.com/office/powerpoint/2010/main" val="15635939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C:\Users\Chiu\Desktop\Untitled.png"/>
          <p:cNvPicPr>
            <a:picLocks noChangeAspect="1" noChangeArrowheads="1"/>
          </p:cNvPicPr>
          <p:nvPr/>
        </p:nvPicPr>
        <p:blipFill>
          <a:blip r:embed="rId2" cstate="print"/>
          <a:srcRect/>
          <a:stretch>
            <a:fillRect/>
          </a:stretch>
        </p:blipFill>
        <p:spPr bwMode="auto">
          <a:xfrm>
            <a:off x="533400" y="1219200"/>
            <a:ext cx="8097292" cy="5181600"/>
          </a:xfrm>
          <a:prstGeom prst="rect">
            <a:avLst/>
          </a:prstGeom>
          <a:noFill/>
        </p:spPr>
      </p:pic>
      <p:sp>
        <p:nvSpPr>
          <p:cNvPr id="3" name="Title 1"/>
          <p:cNvSpPr>
            <a:spLocks noGrp="1"/>
          </p:cNvSpPr>
          <p:nvPr>
            <p:ph type="title"/>
          </p:nvPr>
        </p:nvSpPr>
        <p:spPr>
          <a:xfrm>
            <a:off x="457200" y="0"/>
            <a:ext cx="8229600" cy="1143000"/>
          </a:xfrm>
        </p:spPr>
        <p:txBody>
          <a:bodyPr>
            <a:normAutofit/>
          </a:bodyPr>
          <a:lstStyle/>
          <a:p>
            <a:r>
              <a:rPr lang="en-US" dirty="0" smtClean="0"/>
              <a:t>Business Activity</a:t>
            </a:r>
            <a:endParaRPr lang="en-US" dirty="0"/>
          </a:p>
        </p:txBody>
      </p:sp>
    </p:spTree>
    <p:extLst>
      <p:ext uri="{BB962C8B-B14F-4D97-AF65-F5344CB8AC3E}">
        <p14:creationId xmlns:p14="http://schemas.microsoft.com/office/powerpoint/2010/main" val="10284579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40-F</a:t>
            </a:r>
            <a:endParaRPr lang="en-US" dirty="0"/>
          </a:p>
        </p:txBody>
      </p:sp>
      <p:pic>
        <p:nvPicPr>
          <p:cNvPr id="71682" name="Picture 2" descr="C:\Users\Chiu\Desktop\BAL.png"/>
          <p:cNvPicPr>
            <a:picLocks noChangeAspect="1" noChangeArrowheads="1"/>
          </p:cNvPicPr>
          <p:nvPr/>
        </p:nvPicPr>
        <p:blipFill>
          <a:blip r:embed="rId2" cstate="print"/>
          <a:srcRect/>
          <a:stretch>
            <a:fillRect/>
          </a:stretch>
        </p:blipFill>
        <p:spPr bwMode="auto">
          <a:xfrm>
            <a:off x="609600" y="987636"/>
            <a:ext cx="8001000" cy="5565564"/>
          </a:xfrm>
          <a:prstGeom prst="rect">
            <a:avLst/>
          </a:prstGeom>
          <a:noFill/>
        </p:spPr>
      </p:pic>
    </p:spTree>
    <p:extLst>
      <p:ext uri="{BB962C8B-B14F-4D97-AF65-F5344CB8AC3E}">
        <p14:creationId xmlns:p14="http://schemas.microsoft.com/office/powerpoint/2010/main" val="28962344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40-F</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305440752"/>
              </p:ext>
            </p:extLst>
          </p:nvPr>
        </p:nvGraphicFramePr>
        <p:xfrm>
          <a:off x="990601" y="1127760"/>
          <a:ext cx="7162799" cy="5349240"/>
        </p:xfrm>
        <a:graphic>
          <a:graphicData uri="http://schemas.openxmlformats.org/drawingml/2006/table">
            <a:tbl>
              <a:tblPr/>
              <a:tblGrid>
                <a:gridCol w="4593409"/>
                <a:gridCol w="818056"/>
                <a:gridCol w="875667"/>
                <a:gridCol w="875667"/>
              </a:tblGrid>
              <a:tr h="197556">
                <a:tc>
                  <a:txBody>
                    <a:bodyPr/>
                    <a:lstStyle/>
                    <a:p>
                      <a:pPr algn="l" fontAlgn="b"/>
                      <a:r>
                        <a:rPr lang="en-US" sz="1300" b="1" i="0" u="none" strike="noStrike" dirty="0">
                          <a:solidFill>
                            <a:srgbClr val="000000"/>
                          </a:solidFill>
                          <a:latin typeface="+mj-lt"/>
                        </a:rPr>
                        <a:t>Income Statement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300" b="0" i="0" u="none" strike="noStrike">
                        <a:solidFill>
                          <a:srgbClr val="000000"/>
                        </a:solidFill>
                        <a:latin typeface="+mj-lt"/>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latin typeface="+mj-lt"/>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latin typeface="+mj-lt"/>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97556">
                <a:tc>
                  <a:txBody>
                    <a:bodyPr/>
                    <a:lstStyle/>
                    <a:p>
                      <a:pPr algn="l" fontAlgn="b"/>
                      <a:r>
                        <a:rPr lang="en-US" sz="1300" b="0" i="0" u="none" strike="noStrike" dirty="0">
                          <a:solidFill>
                            <a:srgbClr val="000000"/>
                          </a:solidFill>
                          <a:latin typeface="+mj-lt"/>
                        </a:rPr>
                        <a:t>(In millions of CAD, </a:t>
                      </a:r>
                      <a:r>
                        <a:rPr lang="en-US" sz="1300" b="0" i="0" u="none" strike="noStrike" dirty="0" smtClean="0">
                          <a:solidFill>
                            <a:srgbClr val="000000"/>
                          </a:solidFill>
                          <a:latin typeface="+mj-lt"/>
                        </a:rPr>
                        <a:t>share </a:t>
                      </a:r>
                      <a:r>
                        <a:rPr lang="en-US" sz="1300" b="0" i="0" u="none" strike="noStrike" dirty="0">
                          <a:solidFill>
                            <a:srgbClr val="000000"/>
                          </a:solidFill>
                          <a:latin typeface="+mj-lt"/>
                        </a:rPr>
                        <a:t>information)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300" b="1" i="0" u="none" strike="noStrike">
                          <a:solidFill>
                            <a:srgbClr val="000000"/>
                          </a:solidFill>
                          <a:latin typeface="+mj-lt"/>
                        </a:rPr>
                        <a:t>2010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300" b="1" i="0" u="none" strike="noStrike">
                          <a:solidFill>
                            <a:srgbClr val="000000"/>
                          </a:solidFill>
                          <a:latin typeface="+mj-lt"/>
                        </a:rPr>
                        <a:t>2009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300" b="1" i="0" u="none" strike="noStrike">
                          <a:solidFill>
                            <a:srgbClr val="000000"/>
                          </a:solidFill>
                          <a:latin typeface="+mj-lt"/>
                        </a:rPr>
                        <a:t>2008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r>
              <a:tr h="197556">
                <a:tc>
                  <a:txBody>
                    <a:bodyPr/>
                    <a:lstStyle/>
                    <a:p>
                      <a:pPr algn="l" fontAlgn="b"/>
                      <a:r>
                        <a:rPr lang="en-US" sz="1300" b="1" i="0" u="none" strike="noStrike">
                          <a:solidFill>
                            <a:srgbClr val="000000"/>
                          </a:solidFill>
                          <a:latin typeface="+mj-lt"/>
                        </a:rPr>
                        <a:t>REVENUES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300" b="1"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300" b="1"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300" b="1"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7556">
                <a:tc>
                  <a:txBody>
                    <a:bodyPr/>
                    <a:lstStyle/>
                    <a:p>
                      <a:pPr algn="l" fontAlgn="b"/>
                      <a:r>
                        <a:rPr lang="en-US" sz="1300" b="0" i="0" u="none" strike="noStrike">
                          <a:solidFill>
                            <a:srgbClr val="000000"/>
                          </a:solidFill>
                          <a:latin typeface="+mj-lt"/>
                        </a:rPr>
                        <a:t>REVENUES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$14,322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$11,078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$16,173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95110">
                <a:tc>
                  <a:txBody>
                    <a:bodyPr/>
                    <a:lstStyle/>
                    <a:p>
                      <a:pPr algn="l" fontAlgn="b"/>
                      <a:r>
                        <a:rPr lang="en-US" sz="1300" b="0" i="0" u="none" strike="noStrike" dirty="0">
                          <a:solidFill>
                            <a:srgbClr val="000000"/>
                          </a:solidFill>
                          <a:latin typeface="+mj-lt"/>
                        </a:rPr>
                        <a:t>Less Royalties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solidFill>
                            <a:srgbClr val="000000"/>
                          </a:solidFill>
                          <a:latin typeface="+mj-lt"/>
                        </a:rPr>
                        <a:t> $   (1,421)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solidFill>
                            <a:srgbClr val="000000"/>
                          </a:solidFill>
                          <a:latin typeface="+mj-lt"/>
                        </a:rPr>
                        <a:t> $       (936)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solidFill>
                            <a:srgbClr val="000000"/>
                          </a:solidFill>
                          <a:latin typeface="+mj-lt"/>
                        </a:rPr>
                        <a:t> $     (2,017)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7556">
                <a:tc>
                  <a:txBody>
                    <a:bodyPr/>
                    <a:lstStyle/>
                    <a:p>
                      <a:pPr algn="l" fontAlgn="b"/>
                      <a:r>
                        <a:rPr lang="en-US" sz="1300" b="1"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12,901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10,142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14,156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97556">
                <a:tc>
                  <a:txBody>
                    <a:bodyPr/>
                    <a:lstStyle/>
                    <a:p>
                      <a:pPr algn="l" fontAlgn="b"/>
                      <a:r>
                        <a:rPr lang="en-US" sz="1300" b="1" i="0" u="none" strike="noStrike">
                          <a:solidFill>
                            <a:srgbClr val="000000"/>
                          </a:solidFill>
                          <a:latin typeface="+mj-lt"/>
                        </a:rPr>
                        <a:t>EXPENSES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300" b="0"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300" b="0"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300" b="0"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7556">
                <a:tc>
                  <a:txBody>
                    <a:bodyPr/>
                    <a:lstStyle/>
                    <a:p>
                      <a:pPr algn="l" fontAlgn="b"/>
                      <a:r>
                        <a:rPr lang="en-US" sz="1300" b="0" i="0" u="none" strike="noStrike">
                          <a:solidFill>
                            <a:srgbClr val="000000"/>
                          </a:solidFill>
                          <a:latin typeface="+mj-lt"/>
                        </a:rPr>
                        <a:t>Production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3,447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2,987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2,451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97556">
                <a:tc>
                  <a:txBody>
                    <a:bodyPr/>
                    <a:lstStyle/>
                    <a:p>
                      <a:pPr algn="l" fontAlgn="b"/>
                      <a:r>
                        <a:rPr lang="en-US" sz="1300" b="0" i="0" u="none" strike="noStrike">
                          <a:solidFill>
                            <a:srgbClr val="000000"/>
                          </a:solidFill>
                          <a:latin typeface="+mj-lt"/>
                        </a:rPr>
                        <a:t>Trasnportation and Blending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1,783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1,218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1,936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97556">
                <a:tc>
                  <a:txBody>
                    <a:bodyPr/>
                    <a:lstStyle/>
                    <a:p>
                      <a:pPr algn="l" fontAlgn="b"/>
                      <a:r>
                        <a:rPr lang="en-US" sz="1300" b="0" i="0" u="none" strike="noStrike">
                          <a:solidFill>
                            <a:srgbClr val="000000"/>
                          </a:solidFill>
                          <a:latin typeface="+mj-lt"/>
                        </a:rPr>
                        <a:t>Asset retirement obligation accretion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97556">
                <a:tc>
                  <a:txBody>
                    <a:bodyPr/>
                    <a:lstStyle/>
                    <a:p>
                      <a:pPr algn="l" fontAlgn="b"/>
                      <a:r>
                        <a:rPr lang="en-US" sz="1300" b="0" i="0" u="none" strike="noStrike">
                          <a:solidFill>
                            <a:srgbClr val="000000"/>
                          </a:solidFill>
                          <a:latin typeface="+mj-lt"/>
                        </a:rPr>
                        <a:t>Administration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210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181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180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97556">
                <a:tc>
                  <a:txBody>
                    <a:bodyPr/>
                    <a:lstStyle/>
                    <a:p>
                      <a:pPr algn="l" fontAlgn="b"/>
                      <a:r>
                        <a:rPr lang="en-US" sz="1300" b="0" i="0" u="none" strike="noStrike">
                          <a:solidFill>
                            <a:srgbClr val="000000"/>
                          </a:solidFill>
                          <a:latin typeface="+mj-lt"/>
                        </a:rPr>
                        <a:t>Stock-based compensation expense (recovery)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294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355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dirty="0">
                          <a:solidFill>
                            <a:srgbClr val="000000"/>
                          </a:solidFill>
                          <a:latin typeface="+mj-lt"/>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97556">
                <a:tc>
                  <a:txBody>
                    <a:bodyPr/>
                    <a:lstStyle/>
                    <a:p>
                      <a:pPr algn="l" fontAlgn="b"/>
                      <a:r>
                        <a:rPr lang="en-US" sz="1300" b="0" i="0" u="none" strike="noStrike">
                          <a:solidFill>
                            <a:srgbClr val="000000"/>
                          </a:solidFill>
                          <a:latin typeface="+mj-lt"/>
                        </a:rPr>
                        <a:t>Risk Management Activities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738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000000"/>
                          </a:solidFill>
                          <a:latin typeface="+mj-lt"/>
                        </a:rPr>
                        <a:t>-1230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7556">
                <a:tc>
                  <a:txBody>
                    <a:bodyPr/>
                    <a:lstStyle/>
                    <a:p>
                      <a:pPr algn="l" fontAlgn="b"/>
                      <a:r>
                        <a:rPr lang="en-US" sz="1300" b="0"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5,720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000000"/>
                          </a:solidFill>
                          <a:latin typeface="+mj-lt"/>
                        </a:rPr>
                        <a:t>5,569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3,356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7556">
                <a:tc>
                  <a:txBody>
                    <a:bodyPr/>
                    <a:lstStyle/>
                    <a:p>
                      <a:pPr algn="l" fontAlgn="b"/>
                      <a:r>
                        <a:rPr lang="en-US" sz="1300" b="1" i="0" u="none" strike="noStrike">
                          <a:solidFill>
                            <a:srgbClr val="000000"/>
                          </a:solidFill>
                          <a:latin typeface="+mj-lt"/>
                        </a:rPr>
                        <a:t>EBITDA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7,181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4,573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10,800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97556">
                <a:tc>
                  <a:txBody>
                    <a:bodyPr/>
                    <a:lstStyle/>
                    <a:p>
                      <a:pPr algn="l" fontAlgn="b"/>
                      <a:r>
                        <a:rPr lang="en-US" sz="1300" b="0" i="0" u="none" strike="noStrike">
                          <a:solidFill>
                            <a:srgbClr val="000000"/>
                          </a:solidFill>
                          <a:latin typeface="+mj-lt"/>
                        </a:rPr>
                        <a:t>Depletion, Depreciation, Amortization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4,036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2,819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2,683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7556">
                <a:tc>
                  <a:txBody>
                    <a:bodyPr/>
                    <a:lstStyle/>
                    <a:p>
                      <a:pPr algn="l" fontAlgn="b"/>
                      <a:r>
                        <a:rPr lang="en-US" sz="1300" b="1" i="0" u="none" strike="noStrike">
                          <a:solidFill>
                            <a:srgbClr val="000000"/>
                          </a:solidFill>
                          <a:latin typeface="+mj-lt"/>
                        </a:rPr>
                        <a:t>EBIT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3,145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1,754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8,117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97556">
                <a:tc>
                  <a:txBody>
                    <a:bodyPr/>
                    <a:lstStyle/>
                    <a:p>
                      <a:pPr algn="l" fontAlgn="b"/>
                      <a:r>
                        <a:rPr lang="en-US" sz="1300" b="0" i="0" u="none" strike="noStrike">
                          <a:solidFill>
                            <a:srgbClr val="000000"/>
                          </a:solidFill>
                          <a:latin typeface="+mj-lt"/>
                        </a:rPr>
                        <a:t>Interest,net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000000"/>
                          </a:solidFill>
                          <a:latin typeface="+mj-lt"/>
                        </a:rPr>
                        <a:t>449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000000"/>
                          </a:solidFill>
                          <a:latin typeface="+mj-lt"/>
                        </a:rPr>
                        <a:t>410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000000"/>
                          </a:solidFill>
                          <a:latin typeface="+mj-lt"/>
                        </a:rPr>
                        <a:t>128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7556">
                <a:tc>
                  <a:txBody>
                    <a:bodyPr/>
                    <a:lstStyle/>
                    <a:p>
                      <a:pPr algn="l" fontAlgn="b"/>
                      <a:r>
                        <a:rPr lang="en-US" sz="1300" b="0" i="0" u="none" strike="noStrike">
                          <a:solidFill>
                            <a:srgbClr val="000000"/>
                          </a:solidFill>
                          <a:latin typeface="+mj-lt"/>
                        </a:rPr>
                        <a:t>Foreign exchange (gain) loss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-182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-631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718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7556">
                <a:tc>
                  <a:txBody>
                    <a:bodyPr/>
                    <a:lstStyle/>
                    <a:p>
                      <a:pPr algn="l" fontAlgn="b"/>
                      <a:r>
                        <a:rPr lang="en-US" sz="1300" b="0"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267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(221)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846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7556">
                <a:tc>
                  <a:txBody>
                    <a:bodyPr/>
                    <a:lstStyle/>
                    <a:p>
                      <a:pPr algn="l" fontAlgn="b"/>
                      <a:r>
                        <a:rPr lang="en-US" sz="1300" b="1" i="0" u="none" strike="noStrike" dirty="0">
                          <a:solidFill>
                            <a:srgbClr val="000000"/>
                          </a:solidFill>
                          <a:latin typeface="+mj-lt"/>
                        </a:rPr>
                        <a:t>EBT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2,878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1,975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7,271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97556">
                <a:tc>
                  <a:txBody>
                    <a:bodyPr/>
                    <a:lstStyle/>
                    <a:p>
                      <a:pPr algn="l" fontAlgn="b"/>
                      <a:r>
                        <a:rPr lang="en-US" sz="1300" b="0" i="0" u="none" strike="noStrike">
                          <a:solidFill>
                            <a:srgbClr val="000000"/>
                          </a:solidFill>
                          <a:latin typeface="+mj-lt"/>
                        </a:rPr>
                        <a:t>Taxes other than income tax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000000"/>
                          </a:solidFill>
                          <a:latin typeface="+mj-lt"/>
                        </a:rPr>
                        <a:t>119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000000"/>
                          </a:solidFill>
                          <a:latin typeface="+mj-lt"/>
                        </a:rPr>
                        <a:t>106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000000"/>
                          </a:solidFill>
                          <a:latin typeface="+mj-lt"/>
                        </a:rPr>
                        <a:t>178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7556">
                <a:tc>
                  <a:txBody>
                    <a:bodyPr/>
                    <a:lstStyle/>
                    <a:p>
                      <a:pPr algn="l" fontAlgn="b"/>
                      <a:r>
                        <a:rPr lang="en-US" sz="1300" b="0" i="0" u="none" strike="noStrike">
                          <a:solidFill>
                            <a:srgbClr val="000000"/>
                          </a:solidFill>
                          <a:latin typeface="+mj-lt"/>
                        </a:rPr>
                        <a:t>Current Income Tax Expense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698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388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300" b="0" i="0" u="none" strike="noStrike">
                          <a:solidFill>
                            <a:srgbClr val="000000"/>
                          </a:solidFill>
                          <a:latin typeface="+mj-lt"/>
                        </a:rPr>
                        <a:t>501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97556">
                <a:tc>
                  <a:txBody>
                    <a:bodyPr/>
                    <a:lstStyle/>
                    <a:p>
                      <a:pPr algn="l" fontAlgn="b"/>
                      <a:r>
                        <a:rPr lang="en-US" sz="1300" b="0" i="0" u="none" strike="noStrike">
                          <a:solidFill>
                            <a:srgbClr val="000000"/>
                          </a:solidFill>
                          <a:latin typeface="+mj-lt"/>
                        </a:rPr>
                        <a:t>Future Income Tax Expense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364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1,607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7556">
                <a:tc>
                  <a:txBody>
                    <a:bodyPr/>
                    <a:lstStyle/>
                    <a:p>
                      <a:pPr algn="l" fontAlgn="b"/>
                      <a:r>
                        <a:rPr lang="en-US" sz="1300" b="0"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1,181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395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000000"/>
                          </a:solidFill>
                          <a:latin typeface="+mj-lt"/>
                        </a:rPr>
                        <a:t>2,286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7556">
                <a:tc>
                  <a:txBody>
                    <a:bodyPr/>
                    <a:lstStyle/>
                    <a:p>
                      <a:pPr algn="l" fontAlgn="b"/>
                      <a:r>
                        <a:rPr lang="en-US" sz="1300" b="1" i="0" u="none" strike="noStrike" dirty="0">
                          <a:solidFill>
                            <a:srgbClr val="000000"/>
                          </a:solidFill>
                          <a:latin typeface="+mj-lt"/>
                        </a:rPr>
                        <a:t>NET INCOME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a:solidFill>
                            <a:srgbClr val="000000"/>
                          </a:solidFill>
                          <a:latin typeface="+mj-lt"/>
                        </a:rPr>
                        <a:t>$1,697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dirty="0">
                          <a:solidFill>
                            <a:srgbClr val="000000"/>
                          </a:solidFill>
                          <a:latin typeface="+mj-lt"/>
                        </a:rPr>
                        <a:t>$1,580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1300" b="0" i="0" u="none" strike="noStrike" dirty="0">
                          <a:solidFill>
                            <a:srgbClr val="000000"/>
                          </a:solidFill>
                          <a:latin typeface="+mj-lt"/>
                        </a:rPr>
                        <a:t>$4,985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bl>
          </a:graphicData>
        </a:graphic>
      </p:graphicFrame>
    </p:spTree>
    <p:extLst>
      <p:ext uri="{BB962C8B-B14F-4D97-AF65-F5344CB8AC3E}">
        <p14:creationId xmlns:p14="http://schemas.microsoft.com/office/powerpoint/2010/main" val="4017292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dirty="0" smtClean="0"/>
              <a:t>Industry Factors</a:t>
            </a:r>
            <a:endParaRPr lang="en-CA" dirty="0"/>
          </a:p>
        </p:txBody>
      </p:sp>
      <p:sp>
        <p:nvSpPr>
          <p:cNvPr id="3" name="副标题 2"/>
          <p:cNvSpPr>
            <a:spLocks noGrp="1"/>
          </p:cNvSpPr>
          <p:nvPr>
            <p:ph type="subTitle" idx="1"/>
          </p:nvPr>
        </p:nvSpPr>
        <p:spPr/>
        <p:txBody>
          <a:bodyPr/>
          <a:lstStyle/>
          <a:p>
            <a:endParaRPr lang="en-CA"/>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40-F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71103161"/>
              </p:ext>
            </p:extLst>
          </p:nvPr>
        </p:nvGraphicFramePr>
        <p:xfrm>
          <a:off x="685800" y="1981200"/>
          <a:ext cx="7772400" cy="3048000"/>
        </p:xfrm>
        <a:graphic>
          <a:graphicData uri="http://schemas.openxmlformats.org/drawingml/2006/table">
            <a:tbl>
              <a:tblPr/>
              <a:tblGrid>
                <a:gridCol w="4984337"/>
                <a:gridCol w="887679"/>
                <a:gridCol w="950192"/>
                <a:gridCol w="950192"/>
              </a:tblGrid>
              <a:tr h="381000">
                <a:tc>
                  <a:txBody>
                    <a:bodyPr/>
                    <a:lstStyle/>
                    <a:p>
                      <a:pPr algn="l" fontAlgn="b"/>
                      <a:r>
                        <a:rPr lang="en-US" sz="1500" b="1" i="0" u="none" strike="noStrike" dirty="0">
                          <a:solidFill>
                            <a:srgbClr val="000000"/>
                          </a:solidFill>
                          <a:latin typeface="+mj-lt"/>
                        </a:rPr>
                        <a:t>Income Statement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500" b="0" i="0" u="none" strike="noStrike">
                        <a:solidFill>
                          <a:srgbClr val="000000"/>
                        </a:solidFill>
                        <a:latin typeface="+mj-lt"/>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latin typeface="+mj-lt"/>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latin typeface="+mj-lt"/>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381000">
                <a:tc>
                  <a:txBody>
                    <a:bodyPr/>
                    <a:lstStyle/>
                    <a:p>
                      <a:pPr algn="l" fontAlgn="b"/>
                      <a:r>
                        <a:rPr lang="en-US" sz="1500" b="0" i="0" u="none" strike="noStrike" dirty="0">
                          <a:solidFill>
                            <a:srgbClr val="000000"/>
                          </a:solidFill>
                          <a:latin typeface="+mj-lt"/>
                        </a:rPr>
                        <a:t>(In millions of CAD, </a:t>
                      </a:r>
                      <a:r>
                        <a:rPr lang="en-US" sz="1500" b="0" i="0" u="none" strike="noStrike" dirty="0" smtClean="0">
                          <a:solidFill>
                            <a:srgbClr val="000000"/>
                          </a:solidFill>
                          <a:latin typeface="+mj-lt"/>
                        </a:rPr>
                        <a:t>share </a:t>
                      </a:r>
                      <a:r>
                        <a:rPr lang="en-US" sz="1500" b="0" i="0" u="none" strike="noStrike" dirty="0">
                          <a:solidFill>
                            <a:srgbClr val="000000"/>
                          </a:solidFill>
                          <a:latin typeface="+mj-lt"/>
                        </a:rPr>
                        <a:t>information)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latin typeface="+mj-lt"/>
                        </a:rPr>
                        <a:t>2010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500" b="1" i="0" u="none" strike="noStrike">
                          <a:solidFill>
                            <a:srgbClr val="000000"/>
                          </a:solidFill>
                          <a:latin typeface="+mj-lt"/>
                        </a:rPr>
                        <a:t>2009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500" b="1" i="0" u="none" strike="noStrike">
                          <a:solidFill>
                            <a:srgbClr val="000000"/>
                          </a:solidFill>
                          <a:latin typeface="+mj-lt"/>
                        </a:rPr>
                        <a:t>2008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r>
              <a:tr h="381000">
                <a:tc>
                  <a:txBody>
                    <a:bodyPr/>
                    <a:lstStyle/>
                    <a:p>
                      <a:pPr algn="l" fontAlgn="b"/>
                      <a:r>
                        <a:rPr lang="en-US" sz="1500" b="0" i="0" u="none" strike="noStrike" dirty="0">
                          <a:solidFill>
                            <a:srgbClr val="000000"/>
                          </a:solidFill>
                          <a:latin typeface="+mj-lt"/>
                        </a:rPr>
                        <a:t>Revenue Growth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FF"/>
                    </a:solidFill>
                  </a:tcPr>
                </a:tc>
                <a:tc>
                  <a:txBody>
                    <a:bodyPr/>
                    <a:lstStyle/>
                    <a:p>
                      <a:pPr algn="r" fontAlgn="b"/>
                      <a:r>
                        <a:rPr lang="en-US" sz="1500" b="0" i="0" u="none" strike="noStrike">
                          <a:solidFill>
                            <a:srgbClr val="000000"/>
                          </a:solidFill>
                          <a:latin typeface="+mj-lt"/>
                        </a:rPr>
                        <a:t>29.3%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FF"/>
                    </a:solidFill>
                  </a:tcPr>
                </a:tc>
                <a:tc>
                  <a:txBody>
                    <a:bodyPr/>
                    <a:lstStyle/>
                    <a:p>
                      <a:pPr algn="r" fontAlgn="b"/>
                      <a:r>
                        <a:rPr lang="en-US" sz="1500" b="0" i="0" u="none" strike="noStrike">
                          <a:solidFill>
                            <a:srgbClr val="000000"/>
                          </a:solidFill>
                          <a:latin typeface="+mj-lt"/>
                        </a:rPr>
                        <a:t>-31.5%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FF"/>
                    </a:solidFill>
                  </a:tcPr>
                </a:tc>
                <a:tc>
                  <a:txBody>
                    <a:bodyPr/>
                    <a:lstStyle/>
                    <a:p>
                      <a:pPr algn="l" fontAlgn="b"/>
                      <a:r>
                        <a:rPr lang="en-US" sz="1500" b="0" i="0" u="none" strike="noStrike">
                          <a:solidFill>
                            <a:srgbClr val="000000"/>
                          </a:solidFill>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FF"/>
                    </a:solidFill>
                  </a:tcPr>
                </a:tc>
              </a:tr>
              <a:tr h="381000">
                <a:tc>
                  <a:txBody>
                    <a:bodyPr/>
                    <a:lstStyle/>
                    <a:p>
                      <a:pPr algn="l" fontAlgn="b"/>
                      <a:r>
                        <a:rPr lang="en-US" sz="1500" b="0" i="0" u="none" strike="noStrike">
                          <a:solidFill>
                            <a:srgbClr val="000000"/>
                          </a:solidFill>
                          <a:latin typeface="+mj-lt"/>
                        </a:rPr>
                        <a:t>EBITDA Margin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55.7%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45.1%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76.3%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r>
              <a:tr h="381000">
                <a:tc>
                  <a:txBody>
                    <a:bodyPr/>
                    <a:lstStyle/>
                    <a:p>
                      <a:pPr algn="l" fontAlgn="b"/>
                      <a:r>
                        <a:rPr lang="en-US" sz="1500" b="0" i="0" u="none" strike="noStrike">
                          <a:solidFill>
                            <a:srgbClr val="000000"/>
                          </a:solidFill>
                          <a:latin typeface="+mj-lt"/>
                        </a:rPr>
                        <a:t>EBIT Margin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24.4%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17.3%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57.3%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r>
              <a:tr h="381000">
                <a:tc>
                  <a:txBody>
                    <a:bodyPr/>
                    <a:lstStyle/>
                    <a:p>
                      <a:pPr algn="l" fontAlgn="b"/>
                      <a:r>
                        <a:rPr lang="en-US" sz="1500" b="0" i="0" u="none" strike="noStrike">
                          <a:solidFill>
                            <a:srgbClr val="000000"/>
                          </a:solidFill>
                          <a:latin typeface="+mj-lt"/>
                        </a:rPr>
                        <a:t>EBT Margin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22.3%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19.5%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51.4%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r>
              <a:tr h="381000">
                <a:tc>
                  <a:txBody>
                    <a:bodyPr/>
                    <a:lstStyle/>
                    <a:p>
                      <a:pPr algn="l" fontAlgn="b"/>
                      <a:r>
                        <a:rPr lang="en-US" sz="1500" b="0" i="0" u="none" strike="noStrike">
                          <a:solidFill>
                            <a:srgbClr val="000000"/>
                          </a:solidFill>
                          <a:latin typeface="+mj-lt"/>
                        </a:rPr>
                        <a:t>Net Income Margin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13.2%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15.6%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r" fontAlgn="b"/>
                      <a:r>
                        <a:rPr lang="en-US" sz="1500" b="0" i="0" u="none" strike="noStrike">
                          <a:solidFill>
                            <a:srgbClr val="000000"/>
                          </a:solidFill>
                          <a:latin typeface="+mj-lt"/>
                        </a:rPr>
                        <a:t>35.2%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r>
              <a:tr h="381000">
                <a:tc>
                  <a:txBody>
                    <a:bodyPr/>
                    <a:lstStyle/>
                    <a:p>
                      <a:pPr algn="l" fontAlgn="b"/>
                      <a:r>
                        <a:rPr lang="en-US" sz="1500" b="0" i="0" u="none" strike="noStrike" dirty="0">
                          <a:solidFill>
                            <a:srgbClr val="000000"/>
                          </a:solidFill>
                          <a:latin typeface="+mj-lt"/>
                        </a:rPr>
                        <a:t>Tax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500" b="0" i="0" u="none" strike="noStrike">
                          <a:solidFill>
                            <a:srgbClr val="000000"/>
                          </a:solidFill>
                          <a:latin typeface="+mj-lt"/>
                        </a:rPr>
                        <a:t>36.9%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500" b="0" i="0" u="none" strike="noStrike">
                          <a:solidFill>
                            <a:srgbClr val="000000"/>
                          </a:solidFill>
                          <a:latin typeface="+mj-lt"/>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500" b="0" i="0" u="none" strike="noStrike" dirty="0">
                          <a:solidFill>
                            <a:srgbClr val="000000"/>
                          </a:solidFill>
                          <a:latin typeface="+mj-lt"/>
                        </a:rPr>
                        <a:t>29.0%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9CCFF"/>
                    </a:solidFill>
                  </a:tcPr>
                </a:tc>
              </a:tr>
            </a:tbl>
          </a:graphicData>
        </a:graphic>
      </p:graphicFrame>
    </p:spTree>
    <p:extLst>
      <p:ext uri="{BB962C8B-B14F-4D97-AF65-F5344CB8AC3E}">
        <p14:creationId xmlns:p14="http://schemas.microsoft.com/office/powerpoint/2010/main" val="1205486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hiu\Desktop\321.jpg"/>
          <p:cNvPicPr>
            <a:picLocks noChangeAspect="1" noChangeArrowheads="1"/>
          </p:cNvPicPr>
          <p:nvPr/>
        </p:nvPicPr>
        <p:blipFill>
          <a:blip r:embed="rId2" cstate="print"/>
          <a:srcRect/>
          <a:stretch>
            <a:fillRect/>
          </a:stretch>
        </p:blipFill>
        <p:spPr bwMode="auto">
          <a:xfrm>
            <a:off x="685800" y="762000"/>
            <a:ext cx="7870524" cy="5410200"/>
          </a:xfrm>
          <a:prstGeom prst="rect">
            <a:avLst/>
          </a:prstGeom>
          <a:noFill/>
        </p:spPr>
      </p:pic>
    </p:spTree>
    <p:extLst>
      <p:ext uri="{BB962C8B-B14F-4D97-AF65-F5344CB8AC3E}">
        <p14:creationId xmlns:p14="http://schemas.microsoft.com/office/powerpoint/2010/main" val="27784552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40-F</a:t>
            </a:r>
            <a:endParaRPr lang="en-US" dirty="0"/>
          </a:p>
        </p:txBody>
      </p:sp>
      <p:pic>
        <p:nvPicPr>
          <p:cNvPr id="83970" name="Picture 2" descr="C:\Users\Chiu\Desktop\Untitled.png"/>
          <p:cNvPicPr>
            <a:picLocks noChangeAspect="1" noChangeArrowheads="1"/>
          </p:cNvPicPr>
          <p:nvPr/>
        </p:nvPicPr>
        <p:blipFill>
          <a:blip r:embed="rId2" cstate="print"/>
          <a:srcRect/>
          <a:stretch>
            <a:fillRect/>
          </a:stretch>
        </p:blipFill>
        <p:spPr bwMode="auto">
          <a:xfrm>
            <a:off x="533400" y="1295400"/>
            <a:ext cx="8077200" cy="4711052"/>
          </a:xfrm>
          <a:prstGeom prst="rect">
            <a:avLst/>
          </a:prstGeom>
          <a:noFill/>
        </p:spPr>
      </p:pic>
    </p:spTree>
    <p:extLst>
      <p:ext uri="{BB962C8B-B14F-4D97-AF65-F5344CB8AC3E}">
        <p14:creationId xmlns:p14="http://schemas.microsoft.com/office/powerpoint/2010/main" val="23125210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40-F</a:t>
            </a:r>
            <a:endParaRPr lang="en-US" dirty="0"/>
          </a:p>
        </p:txBody>
      </p:sp>
      <p:pic>
        <p:nvPicPr>
          <p:cNvPr id="16386" name="Picture 2" descr="C:\Users\Chiu\Desktop\SE.png"/>
          <p:cNvPicPr>
            <a:picLocks noChangeAspect="1" noChangeArrowheads="1"/>
          </p:cNvPicPr>
          <p:nvPr/>
        </p:nvPicPr>
        <p:blipFill>
          <a:blip r:embed="rId2" cstate="print"/>
          <a:srcRect/>
          <a:stretch>
            <a:fillRect/>
          </a:stretch>
        </p:blipFill>
        <p:spPr bwMode="auto">
          <a:xfrm>
            <a:off x="533400" y="1385812"/>
            <a:ext cx="8077200" cy="4086376"/>
          </a:xfrm>
          <a:prstGeom prst="rect">
            <a:avLst/>
          </a:prstGeom>
          <a:noFill/>
        </p:spPr>
      </p:pic>
    </p:spTree>
    <p:extLst>
      <p:ext uri="{BB962C8B-B14F-4D97-AF65-F5344CB8AC3E}">
        <p14:creationId xmlns:p14="http://schemas.microsoft.com/office/powerpoint/2010/main" val="35729697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40-F</a:t>
            </a:r>
            <a:endParaRPr lang="en-US" dirty="0"/>
          </a:p>
        </p:txBody>
      </p:sp>
      <p:pic>
        <p:nvPicPr>
          <p:cNvPr id="65538" name="Picture 2" descr="C:\Users\Chiu\Desktop\COMPREHENSIVE INCOME.png"/>
          <p:cNvPicPr>
            <a:picLocks noChangeAspect="1" noChangeArrowheads="1"/>
          </p:cNvPicPr>
          <p:nvPr/>
        </p:nvPicPr>
        <p:blipFill>
          <a:blip r:embed="rId2" cstate="print"/>
          <a:srcRect/>
          <a:stretch>
            <a:fillRect/>
          </a:stretch>
        </p:blipFill>
        <p:spPr bwMode="auto">
          <a:xfrm>
            <a:off x="533400" y="1963885"/>
            <a:ext cx="8077200" cy="3016362"/>
          </a:xfrm>
          <a:prstGeom prst="rect">
            <a:avLst/>
          </a:prstGeom>
          <a:noFill/>
        </p:spPr>
      </p:pic>
    </p:spTree>
    <p:extLst>
      <p:ext uri="{BB962C8B-B14F-4D97-AF65-F5344CB8AC3E}">
        <p14:creationId xmlns:p14="http://schemas.microsoft.com/office/powerpoint/2010/main" val="19275630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Chiu\Desktop\cASH FLOW.png"/>
          <p:cNvPicPr>
            <a:picLocks noChangeAspect="1" noChangeArrowheads="1"/>
          </p:cNvPicPr>
          <p:nvPr/>
        </p:nvPicPr>
        <p:blipFill>
          <a:blip r:embed="rId2" cstate="print"/>
          <a:srcRect/>
          <a:stretch>
            <a:fillRect/>
          </a:stretch>
        </p:blipFill>
        <p:spPr bwMode="auto">
          <a:xfrm>
            <a:off x="990600" y="714721"/>
            <a:ext cx="7162800" cy="5686079"/>
          </a:xfrm>
          <a:prstGeom prst="rect">
            <a:avLst/>
          </a:prstGeom>
          <a:noFill/>
        </p:spPr>
      </p:pic>
    </p:spTree>
    <p:extLst>
      <p:ext uri="{BB962C8B-B14F-4D97-AF65-F5344CB8AC3E}">
        <p14:creationId xmlns:p14="http://schemas.microsoft.com/office/powerpoint/2010/main" val="33328061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iu\Desktop\Untitled.png"/>
          <p:cNvPicPr>
            <a:picLocks noChangeAspect="1" noChangeArrowheads="1"/>
          </p:cNvPicPr>
          <p:nvPr/>
        </p:nvPicPr>
        <p:blipFill>
          <a:blip r:embed="rId2" cstate="print"/>
          <a:srcRect/>
          <a:stretch>
            <a:fillRect/>
          </a:stretch>
        </p:blipFill>
        <p:spPr bwMode="auto">
          <a:xfrm>
            <a:off x="609599" y="762000"/>
            <a:ext cx="7899209" cy="5562600"/>
          </a:xfrm>
          <a:prstGeom prst="rect">
            <a:avLst/>
          </a:prstGeom>
          <a:noFill/>
        </p:spPr>
      </p:pic>
    </p:spTree>
    <p:extLst>
      <p:ext uri="{BB962C8B-B14F-4D97-AF65-F5344CB8AC3E}">
        <p14:creationId xmlns:p14="http://schemas.microsoft.com/office/powerpoint/2010/main" val="18764830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p:txBody>
          <a:bodyPr>
            <a:normAutofit/>
          </a:bodyPr>
          <a:lstStyle/>
          <a:p>
            <a:endParaRPr lang="en-US" dirty="0" smtClean="0"/>
          </a:p>
          <a:p>
            <a:pPr>
              <a:buNone/>
            </a:pPr>
            <a:endParaRPr lang="en-US" dirty="0"/>
          </a:p>
        </p:txBody>
      </p:sp>
      <p:pic>
        <p:nvPicPr>
          <p:cNvPr id="27649" name="Picture 1" descr="C:\Users\Chiu\Desktop\Q2 BAL.png"/>
          <p:cNvPicPr>
            <a:picLocks noChangeAspect="1" noChangeArrowheads="1"/>
          </p:cNvPicPr>
          <p:nvPr/>
        </p:nvPicPr>
        <p:blipFill>
          <a:blip r:embed="rId2" cstate="print"/>
          <a:srcRect/>
          <a:stretch>
            <a:fillRect/>
          </a:stretch>
        </p:blipFill>
        <p:spPr bwMode="auto">
          <a:xfrm>
            <a:off x="1181100" y="1029352"/>
            <a:ext cx="6781800" cy="5447648"/>
          </a:xfrm>
          <a:prstGeom prst="rect">
            <a:avLst/>
          </a:prstGeom>
          <a:noFill/>
        </p:spPr>
      </p:pic>
    </p:spTree>
    <p:extLst>
      <p:ext uri="{BB962C8B-B14F-4D97-AF65-F5344CB8AC3E}">
        <p14:creationId xmlns:p14="http://schemas.microsoft.com/office/powerpoint/2010/main" val="21877761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p:txBody>
          <a:bodyPr>
            <a:normAutofit/>
          </a:bodyPr>
          <a:lstStyle/>
          <a:p>
            <a:endParaRPr lang="en-US" dirty="0" smtClean="0"/>
          </a:p>
          <a:p>
            <a:pPr>
              <a:buNone/>
            </a:pPr>
            <a:endParaRPr lang="en-US" dirty="0"/>
          </a:p>
        </p:txBody>
      </p:sp>
      <p:pic>
        <p:nvPicPr>
          <p:cNvPr id="72706" name="Picture 2" descr="C:\Users\Chiu\Desktop\Q2 EARNINGS.png"/>
          <p:cNvPicPr>
            <a:picLocks noChangeAspect="1" noChangeArrowheads="1"/>
          </p:cNvPicPr>
          <p:nvPr/>
        </p:nvPicPr>
        <p:blipFill>
          <a:blip r:embed="rId2" cstate="print"/>
          <a:srcRect/>
          <a:stretch>
            <a:fillRect/>
          </a:stretch>
        </p:blipFill>
        <p:spPr bwMode="auto">
          <a:xfrm>
            <a:off x="647700" y="1014692"/>
            <a:ext cx="7848600" cy="5386108"/>
          </a:xfrm>
          <a:prstGeom prst="rect">
            <a:avLst/>
          </a:prstGeom>
          <a:noFill/>
        </p:spPr>
      </p:pic>
    </p:spTree>
    <p:extLst>
      <p:ext uri="{BB962C8B-B14F-4D97-AF65-F5344CB8AC3E}">
        <p14:creationId xmlns:p14="http://schemas.microsoft.com/office/powerpoint/2010/main" val="33141933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p:txBody>
          <a:bodyPr>
            <a:normAutofit/>
          </a:bodyPr>
          <a:lstStyle/>
          <a:p>
            <a:endParaRPr lang="en-US" dirty="0" smtClean="0"/>
          </a:p>
          <a:p>
            <a:pPr>
              <a:buNone/>
            </a:pPr>
            <a:endParaRPr lang="en-US" dirty="0"/>
          </a:p>
        </p:txBody>
      </p:sp>
      <p:pic>
        <p:nvPicPr>
          <p:cNvPr id="73730" name="Picture 2" descr="C:\Users\Chiu\Desktop\Q2 SE.png"/>
          <p:cNvPicPr>
            <a:picLocks noChangeAspect="1" noChangeArrowheads="1"/>
          </p:cNvPicPr>
          <p:nvPr/>
        </p:nvPicPr>
        <p:blipFill>
          <a:blip r:embed="rId2" cstate="print"/>
          <a:srcRect/>
          <a:stretch>
            <a:fillRect/>
          </a:stretch>
        </p:blipFill>
        <p:spPr bwMode="auto">
          <a:xfrm>
            <a:off x="685800" y="1292945"/>
            <a:ext cx="7772400" cy="4272111"/>
          </a:xfrm>
          <a:prstGeom prst="rect">
            <a:avLst/>
          </a:prstGeom>
          <a:noFill/>
        </p:spPr>
      </p:pic>
    </p:spTree>
    <p:extLst>
      <p:ext uri="{BB962C8B-B14F-4D97-AF65-F5344CB8AC3E}">
        <p14:creationId xmlns:p14="http://schemas.microsoft.com/office/powerpoint/2010/main" val="177870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fontScale="90000"/>
          </a:bodyPr>
          <a:lstStyle/>
          <a:p>
            <a:r>
              <a:rPr lang="en-CA" altLang="zh-CN" dirty="0" smtClean="0"/>
              <a:t>Canadian oil production key factors</a:t>
            </a:r>
            <a:endParaRPr lang="zh-CN" altLang="en-US" dirty="0"/>
          </a:p>
        </p:txBody>
      </p:sp>
      <p:sp>
        <p:nvSpPr>
          <p:cNvPr id="4" name="TextBox 3"/>
          <p:cNvSpPr txBox="1"/>
          <p:nvPr/>
        </p:nvSpPr>
        <p:spPr>
          <a:xfrm>
            <a:off x="838200" y="1676400"/>
            <a:ext cx="7488832" cy="4832092"/>
          </a:xfrm>
          <a:prstGeom prst="rect">
            <a:avLst/>
          </a:prstGeom>
          <a:noFill/>
        </p:spPr>
        <p:txBody>
          <a:bodyPr wrap="square" rtlCol="0">
            <a:spAutoFit/>
          </a:bodyPr>
          <a:lstStyle/>
          <a:p>
            <a:pPr>
              <a:buFont typeface="Arial" pitchFamily="34" charset="0"/>
              <a:buChar char="•"/>
            </a:pPr>
            <a:r>
              <a:rPr lang="en-US" altLang="zh-CN" sz="2800" dirty="0" smtClean="0"/>
              <a:t>Proven to have the second largest oil reserves in the world.</a:t>
            </a:r>
          </a:p>
          <a:p>
            <a:pPr>
              <a:buFont typeface="Arial" pitchFamily="34" charset="0"/>
              <a:buChar char="•"/>
            </a:pPr>
            <a:endParaRPr lang="en-CA" altLang="zh-CN" sz="2800" dirty="0" smtClean="0"/>
          </a:p>
          <a:p>
            <a:pPr>
              <a:buFont typeface="Arial" pitchFamily="34" charset="0"/>
              <a:buChar char="•"/>
            </a:pPr>
            <a:r>
              <a:rPr lang="en-CA" altLang="zh-CN" sz="2800" dirty="0" smtClean="0"/>
              <a:t>Over 95 percent are oil sands deposits in Alberta, which are more difficult to process than conventional crude oil. </a:t>
            </a:r>
          </a:p>
          <a:p>
            <a:pPr>
              <a:buFont typeface="Arial" pitchFamily="34" charset="0"/>
              <a:buChar char="•"/>
            </a:pPr>
            <a:endParaRPr lang="en-US" altLang="zh-CN" sz="2800" dirty="0" smtClean="0"/>
          </a:p>
          <a:p>
            <a:pPr>
              <a:buFont typeface="Arial" pitchFamily="34" charset="0"/>
              <a:buChar char="•"/>
            </a:pPr>
            <a:r>
              <a:rPr lang="en-CA" altLang="zh-CN" sz="2800" dirty="0" smtClean="0"/>
              <a:t>Ranked to be the 6</a:t>
            </a:r>
            <a:r>
              <a:rPr lang="en-CA" altLang="zh-CN" sz="2800" baseline="30000" dirty="0" smtClean="0"/>
              <a:t>th</a:t>
            </a:r>
            <a:r>
              <a:rPr lang="en-CA" altLang="zh-CN" sz="2800" dirty="0" smtClean="0"/>
              <a:t> oil producing country and the 9</a:t>
            </a:r>
            <a:r>
              <a:rPr lang="en-CA" altLang="zh-CN" sz="2800" baseline="30000" dirty="0" smtClean="0"/>
              <a:t>th</a:t>
            </a:r>
            <a:r>
              <a:rPr lang="en-CA" altLang="zh-CN" sz="2800" dirty="0" smtClean="0"/>
              <a:t> oil exporting country in the world, and the top supplier of U.S. oil imports.</a:t>
            </a:r>
          </a:p>
        </p:txBody>
      </p:sp>
    </p:spTree>
    <p:extLst>
      <p:ext uri="{BB962C8B-B14F-4D97-AF65-F5344CB8AC3E}">
        <p14:creationId xmlns:p14="http://schemas.microsoft.com/office/powerpoint/2010/main" val="19603354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a:bodyPr>
          <a:lstStyle/>
          <a:p>
            <a:endParaRPr lang="en-US" dirty="0" smtClean="0"/>
          </a:p>
          <a:p>
            <a:pPr>
              <a:buNone/>
            </a:pPr>
            <a:endParaRPr lang="en-US" dirty="0"/>
          </a:p>
        </p:txBody>
      </p:sp>
      <p:pic>
        <p:nvPicPr>
          <p:cNvPr id="5122" name="Picture 2" descr="C:\Users\Chiu\Desktop\Untitled.png"/>
          <p:cNvPicPr>
            <a:picLocks noChangeAspect="1" noChangeArrowheads="1"/>
          </p:cNvPicPr>
          <p:nvPr/>
        </p:nvPicPr>
        <p:blipFill>
          <a:blip r:embed="rId2" cstate="print"/>
          <a:srcRect/>
          <a:stretch>
            <a:fillRect/>
          </a:stretch>
        </p:blipFill>
        <p:spPr bwMode="auto">
          <a:xfrm>
            <a:off x="1600200" y="381000"/>
            <a:ext cx="5562600" cy="6124399"/>
          </a:xfrm>
          <a:prstGeom prst="rect">
            <a:avLst/>
          </a:prstGeom>
          <a:noFill/>
        </p:spPr>
      </p:pic>
    </p:spTree>
    <p:extLst>
      <p:ext uri="{BB962C8B-B14F-4D97-AF65-F5344CB8AC3E}">
        <p14:creationId xmlns:p14="http://schemas.microsoft.com/office/powerpoint/2010/main" val="16695243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p:txBody>
          <a:bodyPr>
            <a:normAutofit/>
          </a:bodyPr>
          <a:lstStyle/>
          <a:p>
            <a:endParaRPr lang="en-US" dirty="0" smtClean="0"/>
          </a:p>
          <a:p>
            <a:pPr>
              <a:buNone/>
            </a:pPr>
            <a:endParaRPr lang="en-US" dirty="0"/>
          </a:p>
        </p:txBody>
      </p:sp>
      <p:pic>
        <p:nvPicPr>
          <p:cNvPr id="6146" name="Picture 2" descr="C:\Users\Chiu\Desktop\RESOUCES\Q2 highlights.png"/>
          <p:cNvPicPr>
            <a:picLocks noChangeAspect="1" noChangeArrowheads="1"/>
          </p:cNvPicPr>
          <p:nvPr/>
        </p:nvPicPr>
        <p:blipFill>
          <a:blip r:embed="rId2" cstate="print"/>
          <a:srcRect/>
          <a:stretch>
            <a:fillRect/>
          </a:stretch>
        </p:blipFill>
        <p:spPr bwMode="auto">
          <a:xfrm>
            <a:off x="723900" y="990600"/>
            <a:ext cx="7696200" cy="5486399"/>
          </a:xfrm>
          <a:prstGeom prst="rect">
            <a:avLst/>
          </a:prstGeom>
          <a:noFill/>
        </p:spPr>
      </p:pic>
    </p:spTree>
    <p:extLst>
      <p:ext uri="{BB962C8B-B14F-4D97-AF65-F5344CB8AC3E}">
        <p14:creationId xmlns:p14="http://schemas.microsoft.com/office/powerpoint/2010/main" val="42208293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p:txBody>
          <a:bodyPr>
            <a:normAutofit/>
          </a:bodyPr>
          <a:lstStyle/>
          <a:p>
            <a:endParaRPr lang="en-US" dirty="0" smtClean="0"/>
          </a:p>
          <a:p>
            <a:pPr>
              <a:buNone/>
            </a:pPr>
            <a:endParaRPr lang="en-US" dirty="0"/>
          </a:p>
        </p:txBody>
      </p:sp>
      <p:pic>
        <p:nvPicPr>
          <p:cNvPr id="4099" name="Picture 3" descr="C:\Users\Chiu\Desktop\Untitled.png"/>
          <p:cNvPicPr>
            <a:picLocks noChangeAspect="1" noChangeArrowheads="1"/>
          </p:cNvPicPr>
          <p:nvPr/>
        </p:nvPicPr>
        <p:blipFill>
          <a:blip r:embed="rId2" cstate="print"/>
          <a:srcRect/>
          <a:stretch>
            <a:fillRect/>
          </a:stretch>
        </p:blipFill>
        <p:spPr bwMode="auto">
          <a:xfrm>
            <a:off x="685800" y="1524000"/>
            <a:ext cx="7652714" cy="3886200"/>
          </a:xfrm>
          <a:prstGeom prst="rect">
            <a:avLst/>
          </a:prstGeom>
          <a:noFill/>
        </p:spPr>
      </p:pic>
    </p:spTree>
    <p:extLst>
      <p:ext uri="{BB962C8B-B14F-4D97-AF65-F5344CB8AC3E}">
        <p14:creationId xmlns:p14="http://schemas.microsoft.com/office/powerpoint/2010/main" val="11386464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p:txBody>
          <a:bodyPr>
            <a:normAutofit/>
          </a:bodyPr>
          <a:lstStyle/>
          <a:p>
            <a:endParaRPr lang="en-US" dirty="0" smtClean="0"/>
          </a:p>
          <a:p>
            <a:pPr>
              <a:buNone/>
            </a:pP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3" y="1299370"/>
            <a:ext cx="8034337" cy="456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71431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a:bodyPr>
          <a:lstStyle/>
          <a:p>
            <a:endParaRPr lang="en-US" dirty="0" smtClean="0"/>
          </a:p>
          <a:p>
            <a:pPr>
              <a:buNone/>
            </a:pPr>
            <a:endParaRPr lang="en-US" dirty="0"/>
          </a:p>
        </p:txBody>
      </p:sp>
      <p:pic>
        <p:nvPicPr>
          <p:cNvPr id="2051" name="Picture 3" descr="C:\Users\Chiu\Desktop\Untitled.jpg"/>
          <p:cNvPicPr>
            <a:picLocks noChangeAspect="1" noChangeArrowheads="1"/>
          </p:cNvPicPr>
          <p:nvPr/>
        </p:nvPicPr>
        <p:blipFill>
          <a:blip r:embed="rId2" cstate="print"/>
          <a:srcRect/>
          <a:stretch>
            <a:fillRect/>
          </a:stretch>
        </p:blipFill>
        <p:spPr bwMode="auto">
          <a:xfrm>
            <a:off x="1081088" y="380999"/>
            <a:ext cx="6981825" cy="6101595"/>
          </a:xfrm>
          <a:prstGeom prst="rect">
            <a:avLst/>
          </a:prstGeom>
          <a:noFill/>
        </p:spPr>
      </p:pic>
    </p:spTree>
    <p:extLst>
      <p:ext uri="{BB962C8B-B14F-4D97-AF65-F5344CB8AC3E}">
        <p14:creationId xmlns:p14="http://schemas.microsoft.com/office/powerpoint/2010/main" val="14925823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p:txBody>
          <a:bodyPr>
            <a:normAutofit/>
          </a:bodyPr>
          <a:lstStyle/>
          <a:p>
            <a:endParaRPr lang="en-US" dirty="0" smtClean="0"/>
          </a:p>
          <a:p>
            <a:pPr>
              <a:buNone/>
            </a:pPr>
            <a:endParaRPr lang="en-US" dirty="0"/>
          </a:p>
        </p:txBody>
      </p:sp>
      <p:pic>
        <p:nvPicPr>
          <p:cNvPr id="3074" name="Picture 2" descr="C:\Users\Chiu\Desktop\Untitled.png"/>
          <p:cNvPicPr>
            <a:picLocks noChangeAspect="1" noChangeArrowheads="1"/>
          </p:cNvPicPr>
          <p:nvPr/>
        </p:nvPicPr>
        <p:blipFill>
          <a:blip r:embed="rId2" cstate="print"/>
          <a:srcRect/>
          <a:stretch>
            <a:fillRect/>
          </a:stretch>
        </p:blipFill>
        <p:spPr bwMode="auto">
          <a:xfrm>
            <a:off x="541674" y="1905000"/>
            <a:ext cx="8060652" cy="3048000"/>
          </a:xfrm>
          <a:prstGeom prst="rect">
            <a:avLst/>
          </a:prstGeom>
          <a:noFill/>
        </p:spPr>
      </p:pic>
    </p:spTree>
    <p:extLst>
      <p:ext uri="{BB962C8B-B14F-4D97-AF65-F5344CB8AC3E}">
        <p14:creationId xmlns:p14="http://schemas.microsoft.com/office/powerpoint/2010/main" val="20441487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3" name="Content Placeholder 2"/>
          <p:cNvSpPr>
            <a:spLocks noGrp="1"/>
          </p:cNvSpPr>
          <p:nvPr>
            <p:ph idx="1"/>
          </p:nvPr>
        </p:nvSpPr>
        <p:spPr>
          <a:xfrm>
            <a:off x="457200" y="1600200"/>
            <a:ext cx="6777317" cy="3508977"/>
          </a:xfrm>
        </p:spPr>
        <p:txBody>
          <a:bodyPr/>
          <a:lstStyle/>
          <a:p>
            <a:pPr>
              <a:buNone/>
            </a:pPr>
            <a:r>
              <a:rPr lang="en-US" b="1" dirty="0" smtClean="0"/>
              <a:t>Q2’s Performance</a:t>
            </a:r>
          </a:p>
          <a:p>
            <a:r>
              <a:rPr lang="en-US" dirty="0" smtClean="0"/>
              <a:t>1.38% </a:t>
            </a:r>
            <a:r>
              <a:rPr lang="en-US" dirty="0" err="1"/>
              <a:t>Y</a:t>
            </a:r>
            <a:r>
              <a:rPr lang="en-US" dirty="0" err="1" smtClean="0"/>
              <a:t>oY</a:t>
            </a:r>
            <a:r>
              <a:rPr lang="en-US" dirty="0" smtClean="0"/>
              <a:t> increase in Natural Gas production</a:t>
            </a:r>
          </a:p>
          <a:p>
            <a:r>
              <a:rPr lang="en-US" dirty="0" smtClean="0"/>
              <a:t> 21.02% </a:t>
            </a:r>
            <a:r>
              <a:rPr lang="en-US" dirty="0" err="1" smtClean="0"/>
              <a:t>YoY</a:t>
            </a:r>
            <a:r>
              <a:rPr lang="en-US" dirty="0" smtClean="0"/>
              <a:t> decrease in crude oil &amp; NGL</a:t>
            </a:r>
          </a:p>
          <a:p>
            <a:r>
              <a:rPr lang="en-US" dirty="0" smtClean="0"/>
              <a:t>14.30% </a:t>
            </a:r>
            <a:r>
              <a:rPr lang="en-US" dirty="0" err="1" smtClean="0"/>
              <a:t>YoY</a:t>
            </a:r>
            <a:r>
              <a:rPr lang="en-US" dirty="0" smtClean="0"/>
              <a:t> decrease in Equivalent </a:t>
            </a:r>
            <a:r>
              <a:rPr lang="en-US" dirty="0"/>
              <a:t>P</a:t>
            </a:r>
            <a:r>
              <a:rPr lang="en-US" dirty="0" smtClean="0"/>
              <a:t>roduction</a:t>
            </a:r>
          </a:p>
          <a:p>
            <a:r>
              <a:rPr lang="en-US" dirty="0" smtClean="0"/>
              <a:t>42.70% increase in net earnings</a:t>
            </a:r>
          </a:p>
          <a:p>
            <a:pPr>
              <a:buNone/>
            </a:pPr>
            <a:endParaRPr lang="en-US" b="1" dirty="0"/>
          </a:p>
        </p:txBody>
      </p:sp>
    </p:spTree>
    <p:extLst>
      <p:ext uri="{BB962C8B-B14F-4D97-AF65-F5344CB8AC3E}">
        <p14:creationId xmlns:p14="http://schemas.microsoft.com/office/powerpoint/2010/main" val="176721780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u\Desktop\RESOUCES\adjusted net earnings.png"/>
          <p:cNvPicPr>
            <a:picLocks noChangeAspect="1" noChangeArrowheads="1"/>
          </p:cNvPicPr>
          <p:nvPr/>
        </p:nvPicPr>
        <p:blipFill>
          <a:blip r:embed="rId2" cstate="print"/>
          <a:srcRect/>
          <a:stretch>
            <a:fillRect/>
          </a:stretch>
        </p:blipFill>
        <p:spPr bwMode="auto">
          <a:xfrm>
            <a:off x="533400" y="3150491"/>
            <a:ext cx="8153400" cy="2488309"/>
          </a:xfrm>
          <a:prstGeom prst="rect">
            <a:avLst/>
          </a:prstGeom>
          <a:noFill/>
        </p:spPr>
      </p:pic>
      <p:sp>
        <p:nvSpPr>
          <p:cNvPr id="7"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6" name="Content Placeholder 2"/>
          <p:cNvSpPr txBox="1">
            <a:spLocks/>
          </p:cNvSpPr>
          <p:nvPr/>
        </p:nvSpPr>
        <p:spPr>
          <a:xfrm>
            <a:off x="609600" y="15240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Net Earnings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i="0" u="none" strike="noStrike" kern="1200" cap="none" spc="0" normalizeH="0" baseline="0" noProof="0" dirty="0" smtClean="0">
                <a:ln>
                  <a:noFill/>
                </a:ln>
                <a:solidFill>
                  <a:schemeClr val="tx1"/>
                </a:solidFill>
                <a:effectLst/>
                <a:uLnTx/>
                <a:uFillTx/>
                <a:latin typeface="+mn-lt"/>
                <a:ea typeface="+mn-ea"/>
                <a:cs typeface="+mn-cs"/>
              </a:rPr>
              <a:t>33.98% </a:t>
            </a:r>
            <a:r>
              <a:rPr kumimoji="0" lang="en-US" sz="3200" i="0" u="none" strike="noStrike" kern="1200" cap="none" spc="0" normalizeH="0" baseline="0" noProof="0" dirty="0" err="1" smtClean="0">
                <a:ln>
                  <a:noFill/>
                </a:ln>
                <a:solidFill>
                  <a:schemeClr val="tx1"/>
                </a:solidFill>
                <a:effectLst/>
                <a:uLnTx/>
                <a:uFillTx/>
                <a:latin typeface="+mn-lt"/>
                <a:ea typeface="+mn-ea"/>
                <a:cs typeface="+mn-cs"/>
              </a:rPr>
              <a:t>YoY</a:t>
            </a:r>
            <a:r>
              <a:rPr kumimoji="0" lang="en-US" sz="3200" i="0" u="none" strike="noStrike" kern="1200" cap="none" spc="0" normalizeH="0" baseline="0" noProof="0" dirty="0" smtClean="0">
                <a:ln>
                  <a:noFill/>
                </a:ln>
                <a:solidFill>
                  <a:schemeClr val="tx1"/>
                </a:solidFill>
                <a:effectLst/>
                <a:uLnTx/>
                <a:uFillTx/>
                <a:latin typeface="+mn-lt"/>
                <a:ea typeface="+mn-ea"/>
                <a:cs typeface="+mn-cs"/>
              </a:rPr>
              <a:t> decrease in Operating Net Earnings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3412011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hiu\Desktop\RESOUCES\Operating highlights.png"/>
          <p:cNvPicPr>
            <a:picLocks noChangeAspect="1" noChangeArrowheads="1"/>
          </p:cNvPicPr>
          <p:nvPr/>
        </p:nvPicPr>
        <p:blipFill>
          <a:blip r:embed="rId2" cstate="print"/>
          <a:srcRect/>
          <a:stretch>
            <a:fillRect/>
          </a:stretch>
        </p:blipFill>
        <p:spPr bwMode="auto">
          <a:xfrm>
            <a:off x="609600" y="1447800"/>
            <a:ext cx="7772400" cy="5127401"/>
          </a:xfrm>
          <a:prstGeom prst="rect">
            <a:avLst/>
          </a:prstGeom>
          <a:noFill/>
        </p:spPr>
      </p:pic>
      <p:sp>
        <p:nvSpPr>
          <p:cNvPr id="6"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Tree>
    <p:extLst>
      <p:ext uri="{BB962C8B-B14F-4D97-AF65-F5344CB8AC3E}">
        <p14:creationId xmlns:p14="http://schemas.microsoft.com/office/powerpoint/2010/main" val="31772286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0"/>
            <a:ext cx="8229600" cy="1143000"/>
          </a:xfrm>
        </p:spPr>
        <p:txBody>
          <a:bodyPr>
            <a:normAutofit/>
          </a:bodyPr>
          <a:lstStyle/>
          <a:p>
            <a:r>
              <a:rPr lang="en-US" dirty="0" smtClean="0"/>
              <a:t>Q2 Performance</a:t>
            </a:r>
            <a:endParaRPr lang="en-US" dirty="0"/>
          </a:p>
        </p:txBody>
      </p:sp>
      <p:sp>
        <p:nvSpPr>
          <p:cNvPr id="5" name="Content Placeholder 2"/>
          <p:cNvSpPr>
            <a:spLocks noGrp="1"/>
          </p:cNvSpPr>
          <p:nvPr>
            <p:ph idx="1"/>
          </p:nvPr>
        </p:nvSpPr>
        <p:spPr>
          <a:xfrm>
            <a:off x="457200" y="1371600"/>
            <a:ext cx="8229600" cy="4525963"/>
          </a:xfrm>
        </p:spPr>
        <p:txBody>
          <a:bodyPr>
            <a:normAutofit/>
          </a:bodyPr>
          <a:lstStyle/>
          <a:p>
            <a:pPr marL="742950" lvl="2" indent="-342900">
              <a:buNone/>
            </a:pPr>
            <a:endParaRPr lang="en-US" dirty="0" smtClean="0"/>
          </a:p>
          <a:p>
            <a:endParaRPr lang="en-US" dirty="0" smtClean="0"/>
          </a:p>
          <a:p>
            <a:pPr>
              <a:buNone/>
            </a:pPr>
            <a:endParaRPr lang="en-US" dirty="0"/>
          </a:p>
        </p:txBody>
      </p:sp>
      <p:pic>
        <p:nvPicPr>
          <p:cNvPr id="6" name="Picture 2" descr="C:\Users\Chiu\Desktop\RESOUCES\Q2 GAS.png"/>
          <p:cNvPicPr>
            <a:picLocks noChangeAspect="1" noChangeArrowheads="1"/>
          </p:cNvPicPr>
          <p:nvPr/>
        </p:nvPicPr>
        <p:blipFill>
          <a:blip r:embed="rId2" cstate="print"/>
          <a:srcRect/>
          <a:stretch>
            <a:fillRect/>
          </a:stretch>
        </p:blipFill>
        <p:spPr bwMode="auto">
          <a:xfrm>
            <a:off x="533400" y="3786981"/>
            <a:ext cx="8077200" cy="2687692"/>
          </a:xfrm>
          <a:prstGeom prst="rect">
            <a:avLst/>
          </a:prstGeom>
          <a:noFill/>
        </p:spPr>
      </p:pic>
      <p:sp>
        <p:nvSpPr>
          <p:cNvPr id="7" name="Content Placeholder 2"/>
          <p:cNvSpPr txBox="1">
            <a:spLocks/>
          </p:cNvSpPr>
          <p:nvPr/>
        </p:nvSpPr>
        <p:spPr>
          <a:xfrm>
            <a:off x="609600" y="15240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North American Natural Gas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i="0" u="none" strike="noStrike" kern="1200" cap="none" spc="0" normalizeH="0" baseline="0" noProof="0" dirty="0" smtClean="0">
                <a:ln>
                  <a:noFill/>
                </a:ln>
                <a:solidFill>
                  <a:schemeClr val="tx1"/>
                </a:solidFill>
                <a:effectLst/>
                <a:uLnTx/>
                <a:uFillTx/>
                <a:latin typeface="+mn-lt"/>
                <a:ea typeface="+mn-ea"/>
                <a:cs typeface="+mn-cs"/>
              </a:rPr>
              <a:t>0.4% </a:t>
            </a:r>
            <a:r>
              <a:rPr kumimoji="0" lang="en-US" sz="3200" i="0" u="none" strike="noStrike" kern="1200" cap="none" spc="0" normalizeH="0" baseline="0" noProof="0" dirty="0" err="1" smtClean="0">
                <a:ln>
                  <a:noFill/>
                </a:ln>
                <a:solidFill>
                  <a:schemeClr val="tx1"/>
                </a:solidFill>
                <a:effectLst/>
                <a:uLnTx/>
                <a:uFillTx/>
                <a:latin typeface="+mn-lt"/>
                <a:ea typeface="+mn-ea"/>
                <a:cs typeface="+mn-cs"/>
              </a:rPr>
              <a:t>YoY</a:t>
            </a:r>
            <a:r>
              <a:rPr kumimoji="0" lang="en-US" sz="3200" i="0" u="none" strike="noStrike" kern="1200" cap="none" spc="0" normalizeH="0" baseline="0" noProof="0" dirty="0" smtClean="0">
                <a:ln>
                  <a:noFill/>
                </a:ln>
                <a:solidFill>
                  <a:schemeClr val="tx1"/>
                </a:solidFill>
                <a:effectLst/>
                <a:uLnTx/>
                <a:uFillTx/>
                <a:latin typeface="+mn-lt"/>
                <a:ea typeface="+mn-ea"/>
                <a:cs typeface="+mn-cs"/>
              </a:rPr>
              <a:t> decrease in production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i="0" u="none" strike="noStrike" kern="1200" cap="none" spc="0" normalizeH="0" baseline="0" noProof="0" dirty="0" smtClean="0">
                <a:ln>
                  <a:noFill/>
                </a:ln>
                <a:solidFill>
                  <a:schemeClr val="tx1"/>
                </a:solidFill>
                <a:effectLst/>
                <a:uLnTx/>
                <a:uFillTx/>
                <a:latin typeface="+mn-lt"/>
                <a:ea typeface="+mn-ea"/>
                <a:cs typeface="+mn-cs"/>
              </a:rPr>
              <a:t>36% </a:t>
            </a:r>
            <a:r>
              <a:rPr kumimoji="0" lang="en-US" sz="3200" i="0" u="none" strike="noStrike" kern="1200" cap="none" spc="0" normalizeH="0" baseline="0" noProof="0" dirty="0" err="1" smtClean="0">
                <a:ln>
                  <a:noFill/>
                </a:ln>
                <a:solidFill>
                  <a:schemeClr val="tx1"/>
                </a:solidFill>
                <a:effectLst/>
                <a:uLnTx/>
                <a:uFillTx/>
                <a:latin typeface="+mn-lt"/>
                <a:ea typeface="+mn-ea"/>
                <a:cs typeface="+mn-cs"/>
              </a:rPr>
              <a:t>YoY</a:t>
            </a:r>
            <a:r>
              <a:rPr kumimoji="0" lang="en-US" sz="3200" i="0" u="none" strike="noStrike" kern="1200" cap="none" spc="0" normalizeH="0" baseline="0" noProof="0" dirty="0" smtClean="0">
                <a:ln>
                  <a:noFill/>
                </a:ln>
                <a:solidFill>
                  <a:schemeClr val="tx1"/>
                </a:solidFill>
                <a:effectLst/>
                <a:uLnTx/>
                <a:uFillTx/>
                <a:latin typeface="+mn-lt"/>
                <a:ea typeface="+mn-ea"/>
                <a:cs typeface="+mn-cs"/>
              </a:rPr>
              <a:t> decrease in successful</a:t>
            </a:r>
            <a:r>
              <a:rPr kumimoji="0" lang="en-US" sz="3200" i="0" u="none" strike="noStrike" kern="1200" cap="none" spc="0" normalizeH="0" noProof="0" dirty="0" smtClean="0">
                <a:ln>
                  <a:noFill/>
                </a:ln>
                <a:solidFill>
                  <a:schemeClr val="tx1"/>
                </a:solidFill>
                <a:effectLst/>
                <a:uLnTx/>
                <a:uFillTx/>
                <a:latin typeface="+mn-lt"/>
                <a:ea typeface="+mn-ea"/>
                <a:cs typeface="+mn-cs"/>
              </a:rPr>
              <a:t> drilled wells</a:t>
            </a:r>
            <a:endParaRPr kumimoji="0" lang="en-US" sz="320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381000" y="1905000"/>
            <a:ext cx="8229600" cy="4800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5543270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17绿色主题">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TotalTime>
  <Words>6706</Words>
  <Application>Microsoft Office PowerPoint</Application>
  <PresentationFormat>On-screen Show (4:3)</PresentationFormat>
  <Paragraphs>1029</Paragraphs>
  <Slides>213</Slides>
  <Notes>58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213</vt:i4>
      </vt:variant>
    </vt:vector>
  </HeadingPairs>
  <TitlesOfParts>
    <vt:vector size="215" baseType="lpstr">
      <vt:lpstr>417绿色主题</vt:lpstr>
      <vt:lpstr>PBrush</vt:lpstr>
      <vt:lpstr>Canadian Oil &amp; Gas</vt:lpstr>
      <vt:lpstr>Agenda</vt:lpstr>
      <vt:lpstr>Industry Overview Agenda</vt:lpstr>
      <vt:lpstr>Industry Value Chain</vt:lpstr>
      <vt:lpstr>Oil &amp; Gas Industry Value Chain</vt:lpstr>
      <vt:lpstr>Underline Products from Crude Oil</vt:lpstr>
      <vt:lpstr>Application of natural gas</vt:lpstr>
      <vt:lpstr>Industry Factors</vt:lpstr>
      <vt:lpstr>Canadian oil production key factors</vt:lpstr>
      <vt:lpstr>Total 10 Oil Reserves Countries</vt:lpstr>
      <vt:lpstr>Top 10 Oil Exporting Counties </vt:lpstr>
      <vt:lpstr>PowerPoint Presentation</vt:lpstr>
      <vt:lpstr>PowerPoint Presentation</vt:lpstr>
      <vt:lpstr>Canadian Crude Oil Production</vt:lpstr>
      <vt:lpstr>Canadian Oil Production</vt:lpstr>
      <vt:lpstr>Technology</vt:lpstr>
      <vt:lpstr>Oil sand</vt:lpstr>
      <vt:lpstr>Oil Sands &amp; Conventional crude oil </vt:lpstr>
      <vt:lpstr>Oil sands: Synthetic crude oil process</vt:lpstr>
      <vt:lpstr>Crude oil: Offshore drilling</vt:lpstr>
      <vt:lpstr>In-situ Technology: Cyclic Steam Stimulation (CSS)  </vt:lpstr>
      <vt:lpstr>In-situ Technology: Steam Assisted Gravity Drainage (SAGD) </vt:lpstr>
      <vt:lpstr>In-situ Technology: VAPEX and Solvent Technology </vt:lpstr>
      <vt:lpstr>In-situ Technology: Toe-to-Heel Air Injection (THAI)</vt:lpstr>
      <vt:lpstr>OIL SANDS DEPOSITS AND PROJECTS</vt:lpstr>
      <vt:lpstr>Acquisition activity</vt:lpstr>
      <vt:lpstr>Natural Gas Demand</vt:lpstr>
      <vt:lpstr>Electricity drivers gas demand</vt:lpstr>
      <vt:lpstr>Pipeline and future outlook</vt:lpstr>
      <vt:lpstr>PowerPoint Presentation</vt:lpstr>
      <vt:lpstr>Future outlook</vt:lpstr>
      <vt:lpstr>Index and commodity price</vt:lpstr>
      <vt:lpstr>S&amp;P/TSX Capped Energy Index (TTEN)</vt:lpstr>
      <vt:lpstr>Index performance</vt:lpstr>
      <vt:lpstr>Oil Commodity Price</vt:lpstr>
      <vt:lpstr>Natural Gas Commodity price</vt:lpstr>
      <vt:lpstr>World Event VS Oil Price</vt:lpstr>
      <vt:lpstr>Canadian Natural Resources Ltd.</vt:lpstr>
      <vt:lpstr>PowerPoint Presentation</vt:lpstr>
      <vt:lpstr>Snapshot</vt:lpstr>
      <vt:lpstr>Snapshot</vt:lpstr>
      <vt:lpstr>Snapshot</vt:lpstr>
      <vt:lpstr>Snapshot</vt:lpstr>
      <vt:lpstr>Snapshot </vt:lpstr>
      <vt:lpstr>Snapshot</vt:lpstr>
      <vt:lpstr>Snapshot</vt:lpstr>
      <vt:lpstr>Management</vt:lpstr>
      <vt:lpstr>Management</vt:lpstr>
      <vt:lpstr>PowerPoint Presentation</vt:lpstr>
      <vt:lpstr>Business Activity</vt:lpstr>
      <vt:lpstr>Company Description</vt:lpstr>
      <vt:lpstr>Business Activity</vt:lpstr>
      <vt:lpstr>Business Activity</vt:lpstr>
      <vt:lpstr>Business Activity</vt:lpstr>
      <vt:lpstr>PowerPoint Presentation</vt:lpstr>
      <vt:lpstr>Business Activity</vt:lpstr>
      <vt:lpstr>PowerPoint Presentation</vt:lpstr>
      <vt:lpstr>Business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Activity</vt:lpstr>
      <vt:lpstr>Business Activity</vt:lpstr>
      <vt:lpstr>40-F</vt:lpstr>
      <vt:lpstr>40-F</vt:lpstr>
      <vt:lpstr>40-F</vt:lpstr>
      <vt:lpstr>PowerPoint Presentation</vt:lpstr>
      <vt:lpstr>40-F</vt:lpstr>
      <vt:lpstr>40-F</vt:lpstr>
      <vt:lpstr>40-F</vt:lpstr>
      <vt:lpstr>PowerPoint Presentation</vt:lpstr>
      <vt:lpstr>PowerPoint Presentation</vt:lpstr>
      <vt:lpstr>Q2 Performance</vt:lpstr>
      <vt:lpstr>Q2 Performance</vt:lpstr>
      <vt:lpstr>Q2 Performance</vt:lpstr>
      <vt:lpstr>PowerPoint Presentation</vt:lpstr>
      <vt:lpstr>Q2 Performance</vt:lpstr>
      <vt:lpstr>Q2 Performance</vt:lpstr>
      <vt:lpstr>Q2 Performance</vt:lpstr>
      <vt:lpstr>PowerPoint Presentation</vt:lpstr>
      <vt:lpstr>Q2 Performance</vt:lpstr>
      <vt:lpstr>Q2 Performance</vt:lpstr>
      <vt:lpstr>Q2 Performance</vt:lpstr>
      <vt:lpstr>Q2 Performance</vt:lpstr>
      <vt:lpstr>Q2 Performance</vt:lpstr>
      <vt:lpstr>Q2 Performance</vt:lpstr>
      <vt:lpstr>Q2 Performance</vt:lpstr>
      <vt:lpstr>PowerPoint Presentation</vt:lpstr>
      <vt:lpstr>Q2 Performance</vt:lpstr>
      <vt:lpstr>Recommendation</vt:lpstr>
      <vt:lpstr>Imperial Oil Ltd.</vt:lpstr>
      <vt:lpstr> Company Overview-Imperial Oil  </vt:lpstr>
      <vt:lpstr>Imperial Oil IMO TSX Oil and Gas</vt:lpstr>
      <vt:lpstr>IMO-Stock Price</vt:lpstr>
      <vt:lpstr>Moving averages</vt:lpstr>
      <vt:lpstr>10 year stock price</vt:lpstr>
      <vt:lpstr>Trading Volumes and Relative Performance</vt:lpstr>
      <vt:lpstr>PowerPoint Presentation</vt:lpstr>
      <vt:lpstr>PowerPoint Presentation</vt:lpstr>
      <vt:lpstr>PowerPoint Presentation</vt:lpstr>
      <vt:lpstr>Business Segments</vt:lpstr>
      <vt:lpstr>Upstream</vt:lpstr>
      <vt:lpstr> Exploring for oil and gas</vt:lpstr>
      <vt:lpstr>Developing energy (Kearl, Nabiye Project , Mackenzie gas project)</vt:lpstr>
      <vt:lpstr>Horizon Projects (upstream)</vt:lpstr>
      <vt:lpstr>Kearl</vt:lpstr>
      <vt:lpstr>Nabiye Project       </vt:lpstr>
      <vt:lpstr>Mackenzie gas project</vt:lpstr>
      <vt:lpstr>PowerPoint Presentation</vt:lpstr>
      <vt:lpstr> Producing oil and gas</vt:lpstr>
      <vt:lpstr>Downstream</vt:lpstr>
      <vt:lpstr>Making petroleum products</vt:lpstr>
      <vt:lpstr>Selling petroleum products</vt:lpstr>
      <vt:lpstr>Selling fuel products and services</vt:lpstr>
      <vt:lpstr>Selling lubricants and specialized products</vt:lpstr>
      <vt:lpstr>Chemical</vt:lpstr>
      <vt:lpstr>Responsible Care® (chemical)</vt:lpstr>
      <vt:lpstr>Technology</vt:lpstr>
      <vt:lpstr>Analysis of financial statements</vt:lpstr>
      <vt:lpstr>Total shareholder returns</vt:lpstr>
      <vt:lpstr> Third quarter 2011 vs. third quarter 2010  </vt:lpstr>
      <vt:lpstr>Capital and exploration expenditures</vt:lpstr>
      <vt:lpstr>              Quick facts</vt:lpstr>
      <vt:lpstr>Superior ROCE</vt:lpstr>
      <vt:lpstr>Income per share in 2010</vt:lpstr>
      <vt:lpstr>Financial Plan</vt:lpstr>
      <vt:lpstr>Forecasting relevant payoffs</vt:lpstr>
      <vt:lpstr>PowerPoint Presentation</vt:lpstr>
      <vt:lpstr>Corporate Profile</vt:lpstr>
      <vt:lpstr>Synergies</vt:lpstr>
      <vt:lpstr>Management</vt:lpstr>
      <vt:lpstr>Management</vt:lpstr>
      <vt:lpstr>Management</vt:lpstr>
      <vt:lpstr>Management</vt:lpstr>
      <vt:lpstr>Financial Statement Analysis</vt:lpstr>
      <vt:lpstr>10-Q Balance Sheet</vt:lpstr>
      <vt:lpstr>10-K Balance Sheet</vt:lpstr>
      <vt:lpstr>10-K Cash Flow Statement</vt:lpstr>
      <vt:lpstr>10-Q Cash Flow Statement</vt:lpstr>
      <vt:lpstr>10-K Income Statement</vt:lpstr>
      <vt:lpstr>10-Q Income Statement</vt:lpstr>
      <vt:lpstr>Annual Report-Shareholders’ Equity</vt:lpstr>
      <vt:lpstr>Recommendation</vt:lpstr>
      <vt:lpstr>PowerPoint Presentation</vt:lpstr>
      <vt:lpstr>          Stock Performance</vt:lpstr>
      <vt:lpstr>5 year Movement</vt:lpstr>
      <vt:lpstr>PowerPoint Presentation</vt:lpstr>
      <vt:lpstr>  Trading Volumes and Relative Performance – 1 year</vt:lpstr>
      <vt:lpstr>Outstanding Common Shares</vt:lpstr>
      <vt:lpstr>COMPANY PROFILE</vt:lpstr>
      <vt:lpstr>BUSINESS SEGMENTS</vt:lpstr>
      <vt:lpstr>Oil Sands</vt:lpstr>
      <vt:lpstr>Oil Sands – Strategic Partnership</vt:lpstr>
      <vt:lpstr>Oil Sands</vt:lpstr>
      <vt:lpstr>Oil Sands</vt:lpstr>
      <vt:lpstr>Oil Sands</vt:lpstr>
      <vt:lpstr>Natural Gas</vt:lpstr>
      <vt:lpstr>  Natural gas</vt:lpstr>
      <vt:lpstr>Natural gas</vt:lpstr>
      <vt:lpstr>International and offshore</vt:lpstr>
      <vt:lpstr>International and offshore</vt:lpstr>
      <vt:lpstr>International and offshore</vt:lpstr>
      <vt:lpstr>Exploration and Production</vt:lpstr>
      <vt:lpstr>Refining and Marketing – US</vt:lpstr>
      <vt:lpstr>Refining Capacity Forecast</vt:lpstr>
      <vt:lpstr>Refining and marketing - US</vt:lpstr>
      <vt:lpstr>Refining and marketing - US</vt:lpstr>
      <vt:lpstr>Refining and Marketing - US</vt:lpstr>
      <vt:lpstr>Operating Earning in Each Segment</vt:lpstr>
      <vt:lpstr>PowerPoint Presentation</vt:lpstr>
      <vt:lpstr>PowerPoint Presentation</vt:lpstr>
      <vt:lpstr>Senior Executives</vt:lpstr>
      <vt:lpstr>Merger with Petro-Canada</vt:lpstr>
      <vt:lpstr>Merger with Petro-Canada</vt:lpstr>
      <vt:lpstr>Synergies Obtained through Merger</vt:lpstr>
      <vt:lpstr>Suncor’s Financial Statements </vt:lpstr>
      <vt:lpstr>Selected financial information</vt:lpstr>
      <vt:lpstr>Selected financial information</vt:lpstr>
      <vt:lpstr>Financial Highlights (2010)</vt:lpstr>
      <vt:lpstr>PowerPoint Presentation</vt:lpstr>
      <vt:lpstr>Consolidated Balance Sheets</vt:lpstr>
      <vt:lpstr>PowerPoint Presentation</vt:lpstr>
      <vt:lpstr>Consolidated Statement of Earnings</vt:lpstr>
      <vt:lpstr>PowerPoint Presentation</vt:lpstr>
      <vt:lpstr>Tripled Net Earnings</vt:lpstr>
      <vt:lpstr>Increase in Operating Expenses</vt:lpstr>
      <vt:lpstr>PowerPoint Presentation</vt:lpstr>
      <vt:lpstr>Interpretations</vt:lpstr>
      <vt:lpstr>Consolidated Statements of Cash Flows</vt:lpstr>
      <vt:lpstr>Operating Activities</vt:lpstr>
      <vt:lpstr>Investing and Financing Activities</vt:lpstr>
      <vt:lpstr>Operating Activities</vt:lpstr>
      <vt:lpstr>Investing and Financing Activities</vt:lpstr>
      <vt:lpstr>Capital Expenditure</vt:lpstr>
      <vt:lpstr>Capital Expenditure</vt:lpstr>
      <vt:lpstr>Firebag</vt:lpstr>
      <vt:lpstr>Capital Expenditure</vt:lpstr>
      <vt:lpstr>Risk Factors</vt:lpstr>
      <vt:lpstr>Recommendation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Oil &amp; Gas</dc:title>
  <dc:creator/>
  <cp:lastModifiedBy>gp</cp:lastModifiedBy>
  <cp:revision>83</cp:revision>
  <dcterms:created xsi:type="dcterms:W3CDTF">2006-08-16T00:00:00Z</dcterms:created>
  <dcterms:modified xsi:type="dcterms:W3CDTF">2011-11-02T17:19:26Z</dcterms:modified>
</cp:coreProperties>
</file>