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diagrams/data7.xml" ContentType="application/vnd.openxmlformats-officedocument.drawingml.diagramData+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charts/chart6.xml" ContentType="application/vnd.openxmlformats-officedocument.drawingml.chart+xml"/>
  <Override PartName="/ppt/notesSlides/notesSlide40.xml" ContentType="application/vnd.openxmlformats-officedocument.presentationml.notesSlide+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slides/slide129.xml" ContentType="application/vnd.openxmlformats-officedocument.presentationml.slide+xml"/>
  <Override PartName="/ppt/notesSlides/notesSlide12.xml" ContentType="application/vnd.openxmlformats-officedocument.presentationml.notesSlide+xml"/>
  <Override PartName="/ppt/charts/chart7.xml" ContentType="application/vnd.openxmlformats-officedocument.drawingml.chart+xml"/>
  <Override PartName="/ppt/slides/slide118.xml" ContentType="application/vnd.openxmlformats-officedocument.presentationml.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handoutMasterIdLst>
    <p:handoutMasterId r:id="rId154"/>
  </p:handoutMasterIdLst>
  <p:sldIdLst>
    <p:sldId id="260" r:id="rId2"/>
    <p:sldId id="262" r:id="rId3"/>
    <p:sldId id="263" r:id="rId4"/>
    <p:sldId id="269" r:id="rId5"/>
    <p:sldId id="266" r:id="rId6"/>
    <p:sldId id="270" r:id="rId7"/>
    <p:sldId id="273" r:id="rId8"/>
    <p:sldId id="267" r:id="rId9"/>
    <p:sldId id="271" r:id="rId10"/>
    <p:sldId id="268" r:id="rId11"/>
    <p:sldId id="272" r:id="rId12"/>
    <p:sldId id="274" r:id="rId13"/>
    <p:sldId id="279" r:id="rId14"/>
    <p:sldId id="278" r:id="rId15"/>
    <p:sldId id="265" r:id="rId16"/>
    <p:sldId id="275" r:id="rId17"/>
    <p:sldId id="277" r:id="rId18"/>
    <p:sldId id="276"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413" r:id="rId138"/>
    <p:sldId id="414" r:id="rId139"/>
    <p:sldId id="415" r:id="rId140"/>
    <p:sldId id="416" r:id="rId141"/>
    <p:sldId id="417" r:id="rId142"/>
    <p:sldId id="418" r:id="rId143"/>
    <p:sldId id="398" r:id="rId144"/>
    <p:sldId id="399" r:id="rId145"/>
    <p:sldId id="400" r:id="rId146"/>
    <p:sldId id="401" r:id="rId147"/>
    <p:sldId id="402" r:id="rId148"/>
    <p:sldId id="403" r:id="rId149"/>
    <p:sldId id="404" r:id="rId150"/>
    <p:sldId id="405" r:id="rId151"/>
    <p:sldId id="412"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SFU%20Allan\Fall%202012\BUS%20417\Presentation\oil%20and%20gas%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SFU%20Allan\Fall%202012\BUS%20417\Presentation\oil%20and%20gas%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ropbox\BEAM%20ENERGY%20GROUPIE\ENERGY%20SECTOR%20RESEARCH\Pipelines\InterPipeline\IPL%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ownloads\BEAM%20Report(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SFU%20Allan\Fall%202012\BUS%20417\BEAM%20Report(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CA"/>
  <c:style val="1"/>
  <c:chart>
    <c:title>
      <c:tx>
        <c:rich>
          <a:bodyPr/>
          <a:lstStyle/>
          <a:p>
            <a:pPr>
              <a:defRPr sz="2200"/>
            </a:pPr>
            <a:r>
              <a:rPr lang="en-US" sz="2200"/>
              <a:t>Proven Oil Reserves by Geographic Region</a:t>
            </a:r>
          </a:p>
        </c:rich>
      </c:tx>
      <c:layout/>
    </c:title>
    <c:plotArea>
      <c:layout/>
      <c:pieChart>
        <c:varyColors val="1"/>
        <c:ser>
          <c:idx val="0"/>
          <c:order val="0"/>
          <c:explosion val="6"/>
          <c:dLbls>
            <c:showPercent val="1"/>
            <c:showLeaderLines val="1"/>
          </c:dLbls>
          <c:cat>
            <c:strRef>
              <c:f>'[oil and gas data.xlsx]raw data'!$P$5:$P$10</c:f>
              <c:strCache>
                <c:ptCount val="6"/>
                <c:pt idx="0">
                  <c:v>    Middle East</c:v>
                </c:pt>
                <c:pt idx="1">
                  <c:v>    Central &amp; South America</c:v>
                </c:pt>
                <c:pt idx="2">
                  <c:v>    North America</c:v>
                </c:pt>
                <c:pt idx="3">
                  <c:v>    Europe</c:v>
                </c:pt>
                <c:pt idx="4">
                  <c:v>    Africa</c:v>
                </c:pt>
                <c:pt idx="5">
                  <c:v>    Asia Pacific</c:v>
                </c:pt>
              </c:strCache>
            </c:strRef>
          </c:cat>
          <c:val>
            <c:numRef>
              <c:f>'[oil and gas data.xlsx]raw data'!$Q$5:$Q$10</c:f>
              <c:numCache>
                <c:formatCode>0%</c:formatCode>
                <c:ptCount val="6"/>
                <c:pt idx="0">
                  <c:v>0.48104513466577115</c:v>
                </c:pt>
                <c:pt idx="1">
                  <c:v>0.19688250706458268</c:v>
                </c:pt>
                <c:pt idx="2">
                  <c:v>0.13160394769485842</c:v>
                </c:pt>
                <c:pt idx="3">
                  <c:v>8.5361942624091608E-2</c:v>
                </c:pt>
                <c:pt idx="4">
                  <c:v>8.0139899915890656E-2</c:v>
                </c:pt>
                <c:pt idx="5">
                  <c:v>2.4972619069229898E-2</c:v>
                </c:pt>
              </c:numCache>
            </c:numRef>
          </c:val>
        </c:ser>
        <c:dLbls>
          <c:showPercent val="1"/>
        </c:dLbls>
        <c:firstSliceAng val="0"/>
      </c:pieChart>
    </c:plotArea>
    <c:legend>
      <c:legendPos val="r"/>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CA"/>
  <c:style val="4"/>
  <c:chart>
    <c:title>
      <c:tx>
        <c:rich>
          <a:bodyPr/>
          <a:lstStyle/>
          <a:p>
            <a:pPr>
              <a:defRPr/>
            </a:pPr>
            <a:r>
              <a:rPr lang="en-US"/>
              <a:t>Global Oil Production</a:t>
            </a:r>
          </a:p>
        </c:rich>
      </c:tx>
      <c:layout/>
    </c:title>
    <c:plotArea>
      <c:layout/>
      <c:barChart>
        <c:barDir val="col"/>
        <c:grouping val="clustered"/>
        <c:ser>
          <c:idx val="0"/>
          <c:order val="0"/>
          <c:spPr>
            <a:solidFill>
              <a:srgbClr val="C00000"/>
            </a:solidFill>
          </c:spPr>
          <c:cat>
            <c:strRef>
              <c:f>'[oil and gas data.xlsx]raw data'!$P$53:$P$60</c:f>
              <c:strCache>
                <c:ptCount val="8"/>
                <c:pt idx="0">
                  <c:v>Other North America</c:v>
                </c:pt>
                <c:pt idx="1">
                  <c:v>   Canada</c:v>
                </c:pt>
                <c:pt idx="2">
                  <c:v>   United States</c:v>
                </c:pt>
                <c:pt idx="3">
                  <c:v>    Central &amp; South America</c:v>
                </c:pt>
                <c:pt idx="4">
                  <c:v>    Asia Pacific</c:v>
                </c:pt>
                <c:pt idx="5">
                  <c:v>    Africa</c:v>
                </c:pt>
                <c:pt idx="6">
                  <c:v>    Europe</c:v>
                </c:pt>
                <c:pt idx="7">
                  <c:v>    Middle East</c:v>
                </c:pt>
              </c:strCache>
            </c:strRef>
          </c:cat>
          <c:val>
            <c:numRef>
              <c:f>'[oil and gas data.xlsx]raw data'!$Q$53:$Q$60</c:f>
              <c:numCache>
                <c:formatCode>0%</c:formatCode>
                <c:ptCount val="8"/>
                <c:pt idx="0">
                  <c:v>3.5153632621805313E-2</c:v>
                </c:pt>
                <c:pt idx="1">
                  <c:v>4.2141284579305063E-2</c:v>
                </c:pt>
                <c:pt idx="2">
                  <c:v>9.3818799655403476E-2</c:v>
                </c:pt>
                <c:pt idx="3">
                  <c:v>8.8314827223126266E-2</c:v>
                </c:pt>
                <c:pt idx="4">
                  <c:v>9.6750263233464182E-2</c:v>
                </c:pt>
                <c:pt idx="5">
                  <c:v>0.10534124629080119</c:v>
                </c:pt>
                <c:pt idx="6">
                  <c:v>0.20716473628792959</c:v>
                </c:pt>
                <c:pt idx="7">
                  <c:v>0.33131521010816506</c:v>
                </c:pt>
              </c:numCache>
            </c:numRef>
          </c:val>
        </c:ser>
        <c:dLbls/>
        <c:axId val="59753984"/>
        <c:axId val="59755520"/>
      </c:barChart>
      <c:catAx>
        <c:axId val="59753984"/>
        <c:scaling>
          <c:orientation val="minMax"/>
        </c:scaling>
        <c:axPos val="b"/>
        <c:tickLblPos val="nextTo"/>
        <c:crossAx val="59755520"/>
        <c:crosses val="autoZero"/>
        <c:auto val="1"/>
        <c:lblAlgn val="ctr"/>
        <c:lblOffset val="100"/>
      </c:catAx>
      <c:valAx>
        <c:axId val="59755520"/>
        <c:scaling>
          <c:orientation val="minMax"/>
        </c:scaling>
        <c:axPos val="l"/>
        <c:majorGridlines/>
        <c:numFmt formatCode="0%" sourceLinked="1"/>
        <c:tickLblPos val="nextTo"/>
        <c:crossAx val="59753984"/>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sz="2200" b="1">
                <a:latin typeface="+mn-lt"/>
                <a:cs typeface="Arial" pitchFamily="34" charset="0"/>
              </a:defRPr>
            </a:pPr>
            <a:r>
              <a:rPr lang="en-US" sz="2200" b="1">
                <a:latin typeface="+mn-lt"/>
                <a:cs typeface="Arial" pitchFamily="34" charset="0"/>
              </a:rPr>
              <a:t>Canadian Oil Sands &amp; Conventional Production</a:t>
            </a:r>
          </a:p>
        </c:rich>
      </c:tx>
      <c:layout/>
    </c:title>
    <c:plotArea>
      <c:layout/>
      <c:areaChart>
        <c:grouping val="standard"/>
        <c:ser>
          <c:idx val="2"/>
          <c:order val="0"/>
          <c:tx>
            <c:strRef>
              <c:f>'Rev Breakdown'!$A$95</c:f>
              <c:strCache>
                <c:ptCount val="1"/>
                <c:pt idx="0">
                  <c:v>Total Canadian</c:v>
                </c:pt>
              </c:strCache>
            </c:strRef>
          </c:tx>
          <c:spPr>
            <a:solidFill>
              <a:srgbClr val="C00000"/>
            </a:solidFill>
          </c:spPr>
          <c:cat>
            <c:numRef>
              <c:f>'Rev Breakdown'!$B$92:$F$92</c:f>
              <c:numCache>
                <c:formatCode>General</c:formatCode>
                <c:ptCount val="5"/>
                <c:pt idx="0">
                  <c:v>2011</c:v>
                </c:pt>
                <c:pt idx="1">
                  <c:v>2015</c:v>
                </c:pt>
                <c:pt idx="2">
                  <c:v>2020</c:v>
                </c:pt>
                <c:pt idx="3">
                  <c:v>2025</c:v>
                </c:pt>
                <c:pt idx="4">
                  <c:v>2030</c:v>
                </c:pt>
              </c:numCache>
            </c:numRef>
          </c:cat>
          <c:val>
            <c:numRef>
              <c:f>'Rev Breakdown'!$B$95:$F$95</c:f>
              <c:numCache>
                <c:formatCode>General</c:formatCode>
                <c:ptCount val="5"/>
                <c:pt idx="0">
                  <c:v>3</c:v>
                </c:pt>
                <c:pt idx="1">
                  <c:v>3.8</c:v>
                </c:pt>
                <c:pt idx="2">
                  <c:v>4.7</c:v>
                </c:pt>
                <c:pt idx="3">
                  <c:v>5.6</c:v>
                </c:pt>
                <c:pt idx="4">
                  <c:v>6.2</c:v>
                </c:pt>
              </c:numCache>
            </c:numRef>
          </c:val>
        </c:ser>
        <c:ser>
          <c:idx val="0"/>
          <c:order val="1"/>
          <c:tx>
            <c:strRef>
              <c:f>'Rev Breakdown'!$A$93</c:f>
              <c:strCache>
                <c:ptCount val="1"/>
                <c:pt idx="0">
                  <c:v>Oil Sands</c:v>
                </c:pt>
              </c:strCache>
            </c:strRef>
          </c:tx>
          <c:spPr>
            <a:solidFill>
              <a:schemeClr val="bg1">
                <a:lumMod val="50000"/>
              </a:schemeClr>
            </a:solidFill>
          </c:spPr>
          <c:cat>
            <c:numRef>
              <c:f>'Rev Breakdown'!$B$92:$F$92</c:f>
              <c:numCache>
                <c:formatCode>General</c:formatCode>
                <c:ptCount val="5"/>
                <c:pt idx="0">
                  <c:v>2011</c:v>
                </c:pt>
                <c:pt idx="1">
                  <c:v>2015</c:v>
                </c:pt>
                <c:pt idx="2">
                  <c:v>2020</c:v>
                </c:pt>
                <c:pt idx="3">
                  <c:v>2025</c:v>
                </c:pt>
                <c:pt idx="4">
                  <c:v>2030</c:v>
                </c:pt>
              </c:numCache>
            </c:numRef>
          </c:cat>
          <c:val>
            <c:numRef>
              <c:f>'Rev Breakdown'!$B$93:$F$93</c:f>
              <c:numCache>
                <c:formatCode>General</c:formatCode>
                <c:ptCount val="5"/>
                <c:pt idx="0">
                  <c:v>1.6</c:v>
                </c:pt>
                <c:pt idx="1">
                  <c:v>2.2999999999999998</c:v>
                </c:pt>
                <c:pt idx="2">
                  <c:v>3.2</c:v>
                </c:pt>
                <c:pt idx="3">
                  <c:v>4.2</c:v>
                </c:pt>
                <c:pt idx="4">
                  <c:v>5</c:v>
                </c:pt>
              </c:numCache>
            </c:numRef>
          </c:val>
        </c:ser>
        <c:ser>
          <c:idx val="1"/>
          <c:order val="2"/>
          <c:tx>
            <c:strRef>
              <c:f>'Rev Breakdown'!$A$94</c:f>
              <c:strCache>
                <c:ptCount val="1"/>
                <c:pt idx="0">
                  <c:v>Conventional</c:v>
                </c:pt>
              </c:strCache>
            </c:strRef>
          </c:tx>
          <c:spPr>
            <a:solidFill>
              <a:schemeClr val="tx1">
                <a:lumMod val="75000"/>
                <a:lumOff val="25000"/>
              </a:schemeClr>
            </a:solidFill>
          </c:spPr>
          <c:cat>
            <c:numRef>
              <c:f>'Rev Breakdown'!$B$92:$F$92</c:f>
              <c:numCache>
                <c:formatCode>General</c:formatCode>
                <c:ptCount val="5"/>
                <c:pt idx="0">
                  <c:v>2011</c:v>
                </c:pt>
                <c:pt idx="1">
                  <c:v>2015</c:v>
                </c:pt>
                <c:pt idx="2">
                  <c:v>2020</c:v>
                </c:pt>
                <c:pt idx="3">
                  <c:v>2025</c:v>
                </c:pt>
                <c:pt idx="4">
                  <c:v>2030</c:v>
                </c:pt>
              </c:numCache>
            </c:numRef>
          </c:cat>
          <c:val>
            <c:numRef>
              <c:f>'Rev Breakdown'!$B$94:$F$94</c:f>
              <c:numCache>
                <c:formatCode>General</c:formatCode>
                <c:ptCount val="5"/>
                <c:pt idx="0">
                  <c:v>1.4</c:v>
                </c:pt>
                <c:pt idx="1">
                  <c:v>1.5</c:v>
                </c:pt>
                <c:pt idx="2">
                  <c:v>1.5</c:v>
                </c:pt>
                <c:pt idx="3">
                  <c:v>1.4</c:v>
                </c:pt>
                <c:pt idx="4">
                  <c:v>1.2</c:v>
                </c:pt>
              </c:numCache>
            </c:numRef>
          </c:val>
        </c:ser>
        <c:dLbls/>
        <c:axId val="60134912"/>
        <c:axId val="60136448"/>
      </c:areaChart>
      <c:catAx>
        <c:axId val="60134912"/>
        <c:scaling>
          <c:orientation val="minMax"/>
        </c:scaling>
        <c:axPos val="b"/>
        <c:numFmt formatCode="General" sourceLinked="1"/>
        <c:tickLblPos val="nextTo"/>
        <c:txPr>
          <a:bodyPr/>
          <a:lstStyle/>
          <a:p>
            <a:pPr>
              <a:defRPr sz="1800">
                <a:latin typeface="+mn-lt"/>
                <a:cs typeface="Arial" pitchFamily="34" charset="0"/>
              </a:defRPr>
            </a:pPr>
            <a:endParaRPr lang="en-US"/>
          </a:p>
        </c:txPr>
        <c:crossAx val="60136448"/>
        <c:crosses val="autoZero"/>
        <c:auto val="1"/>
        <c:lblAlgn val="ctr"/>
        <c:lblOffset val="100"/>
      </c:catAx>
      <c:valAx>
        <c:axId val="60136448"/>
        <c:scaling>
          <c:orientation val="minMax"/>
          <c:max val="7"/>
          <c:min val="0"/>
        </c:scaling>
        <c:axPos val="l"/>
        <c:majorGridlines/>
        <c:title>
          <c:tx>
            <c:rich>
              <a:bodyPr rot="-5400000" vert="horz"/>
              <a:lstStyle/>
              <a:p>
                <a:pPr>
                  <a:defRPr sz="1400">
                    <a:latin typeface="+mn-lt"/>
                    <a:cs typeface="Arial" pitchFamily="34" charset="0"/>
                  </a:defRPr>
                </a:pPr>
                <a:r>
                  <a:rPr lang="en-US" sz="1400">
                    <a:latin typeface="+mn-lt"/>
                    <a:cs typeface="Arial" pitchFamily="34" charset="0"/>
                  </a:rPr>
                  <a:t>Millions</a:t>
                </a:r>
                <a:r>
                  <a:rPr lang="en-US" sz="1400" baseline="0">
                    <a:latin typeface="+mn-lt"/>
                    <a:cs typeface="Arial" pitchFamily="34" charset="0"/>
                  </a:rPr>
                  <a:t> bbl/day</a:t>
                </a:r>
              </a:p>
              <a:p>
                <a:pPr>
                  <a:defRPr sz="1400">
                    <a:latin typeface="+mn-lt"/>
                    <a:cs typeface="Arial" pitchFamily="34" charset="0"/>
                  </a:defRPr>
                </a:pPr>
                <a:endParaRPr lang="en-US" sz="1400">
                  <a:latin typeface="+mn-lt"/>
                  <a:cs typeface="Arial" pitchFamily="34" charset="0"/>
                </a:endParaRPr>
              </a:p>
            </c:rich>
          </c:tx>
          <c:layout/>
        </c:title>
        <c:numFmt formatCode="General" sourceLinked="1"/>
        <c:tickLblPos val="nextTo"/>
        <c:txPr>
          <a:bodyPr/>
          <a:lstStyle/>
          <a:p>
            <a:pPr>
              <a:defRPr sz="1800">
                <a:latin typeface="+mn-lt"/>
                <a:cs typeface="Arial" pitchFamily="34" charset="0"/>
              </a:defRPr>
            </a:pPr>
            <a:endParaRPr lang="en-US"/>
          </a:p>
        </c:txPr>
        <c:crossAx val="60134912"/>
        <c:crosses val="autoZero"/>
        <c:crossBetween val="midCat"/>
      </c:valAx>
      <c:spPr>
        <a:solidFill>
          <a:schemeClr val="bg1">
            <a:lumMod val="95000"/>
          </a:schemeClr>
        </a:solidFill>
      </c:spPr>
    </c:plotArea>
    <c:legend>
      <c:legendPos val="t"/>
      <c:layout/>
      <c:txPr>
        <a:bodyPr/>
        <a:lstStyle/>
        <a:p>
          <a:pPr>
            <a:defRPr sz="1800">
              <a:latin typeface="+mn-lt"/>
              <a:cs typeface="Arial" pitchFamily="34" charset="0"/>
            </a:defRPr>
          </a:pPr>
          <a:endParaRPr lang="en-US"/>
        </a:p>
      </c:txPr>
    </c:legend>
    <c:plotVisOnly val="1"/>
    <c:dispBlanksAs val="zero"/>
  </c:chart>
  <c:spPr>
    <a:solidFill>
      <a:schemeClr val="bg1">
        <a:lumMod val="95000"/>
      </a:schemeClr>
    </a:solid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sz="2200" b="1"/>
            </a:pPr>
            <a:r>
              <a:rPr lang="en-US" sz="2200" b="1"/>
              <a:t>Crude</a:t>
            </a:r>
            <a:r>
              <a:rPr lang="en-US" sz="2200" b="1" baseline="0"/>
              <a:t> Oil Benchmark Prices</a:t>
            </a:r>
            <a:endParaRPr lang="en-US" sz="2200" b="1"/>
          </a:p>
        </c:rich>
      </c:tx>
      <c:layout/>
    </c:title>
    <c:plotArea>
      <c:layout/>
      <c:lineChart>
        <c:grouping val="standard"/>
        <c:ser>
          <c:idx val="0"/>
          <c:order val="0"/>
          <c:tx>
            <c:strRef>
              <c:f>'[BEAM Report(1).xlsx]Commodity Prices'!$L$1</c:f>
              <c:strCache>
                <c:ptCount val="1"/>
                <c:pt idx="0">
                  <c:v>WTI Spot</c:v>
                </c:pt>
              </c:strCache>
            </c:strRef>
          </c:tx>
          <c:spPr>
            <a:ln w="50800">
              <a:solidFill>
                <a:schemeClr val="tx1">
                  <a:lumMod val="75000"/>
                  <a:lumOff val="25000"/>
                </a:schemeClr>
              </a:solidFill>
            </a:ln>
          </c:spPr>
          <c:marker>
            <c:symbol val="none"/>
          </c:marker>
          <c:cat>
            <c:numRef>
              <c:f>'[BEAM Report(1).xlsx]Commodity Prices'!$J$5:$J$222</c:f>
              <c:numCache>
                <c:formatCode>m/d/yyyy</c:formatCode>
                <c:ptCount val="218"/>
                <c:pt idx="0">
                  <c:v>41222</c:v>
                </c:pt>
                <c:pt idx="1">
                  <c:v>41221</c:v>
                </c:pt>
                <c:pt idx="2">
                  <c:v>41220</c:v>
                </c:pt>
                <c:pt idx="3">
                  <c:v>41219</c:v>
                </c:pt>
                <c:pt idx="4">
                  <c:v>41218</c:v>
                </c:pt>
                <c:pt idx="5">
                  <c:v>41215</c:v>
                </c:pt>
                <c:pt idx="6">
                  <c:v>41214</c:v>
                </c:pt>
                <c:pt idx="7">
                  <c:v>41213</c:v>
                </c:pt>
                <c:pt idx="8">
                  <c:v>41212</c:v>
                </c:pt>
                <c:pt idx="9">
                  <c:v>41211</c:v>
                </c:pt>
                <c:pt idx="10">
                  <c:v>41208</c:v>
                </c:pt>
                <c:pt idx="11">
                  <c:v>41207</c:v>
                </c:pt>
                <c:pt idx="12">
                  <c:v>41206</c:v>
                </c:pt>
                <c:pt idx="13">
                  <c:v>41205</c:v>
                </c:pt>
                <c:pt idx="14">
                  <c:v>41204</c:v>
                </c:pt>
                <c:pt idx="15">
                  <c:v>41201</c:v>
                </c:pt>
                <c:pt idx="16">
                  <c:v>41200</c:v>
                </c:pt>
                <c:pt idx="17">
                  <c:v>41199</c:v>
                </c:pt>
                <c:pt idx="18">
                  <c:v>41198</c:v>
                </c:pt>
                <c:pt idx="19">
                  <c:v>41197</c:v>
                </c:pt>
                <c:pt idx="20">
                  <c:v>41194</c:v>
                </c:pt>
                <c:pt idx="21">
                  <c:v>41193</c:v>
                </c:pt>
                <c:pt idx="22">
                  <c:v>41192</c:v>
                </c:pt>
                <c:pt idx="23">
                  <c:v>41191</c:v>
                </c:pt>
                <c:pt idx="24">
                  <c:v>41190</c:v>
                </c:pt>
                <c:pt idx="25">
                  <c:v>41187</c:v>
                </c:pt>
                <c:pt idx="26">
                  <c:v>41186</c:v>
                </c:pt>
                <c:pt idx="27">
                  <c:v>41185</c:v>
                </c:pt>
                <c:pt idx="28">
                  <c:v>41184</c:v>
                </c:pt>
                <c:pt idx="29">
                  <c:v>41183</c:v>
                </c:pt>
                <c:pt idx="30">
                  <c:v>41180</c:v>
                </c:pt>
                <c:pt idx="31">
                  <c:v>41179</c:v>
                </c:pt>
                <c:pt idx="32">
                  <c:v>41178</c:v>
                </c:pt>
                <c:pt idx="33">
                  <c:v>41177</c:v>
                </c:pt>
                <c:pt idx="34">
                  <c:v>41176</c:v>
                </c:pt>
                <c:pt idx="35">
                  <c:v>41173</c:v>
                </c:pt>
                <c:pt idx="36">
                  <c:v>41172</c:v>
                </c:pt>
                <c:pt idx="37">
                  <c:v>41171</c:v>
                </c:pt>
                <c:pt idx="38">
                  <c:v>41170</c:v>
                </c:pt>
                <c:pt idx="39">
                  <c:v>41169</c:v>
                </c:pt>
                <c:pt idx="40">
                  <c:v>41166</c:v>
                </c:pt>
                <c:pt idx="41">
                  <c:v>41165</c:v>
                </c:pt>
                <c:pt idx="42">
                  <c:v>41164</c:v>
                </c:pt>
                <c:pt idx="43">
                  <c:v>41163</c:v>
                </c:pt>
                <c:pt idx="44">
                  <c:v>41162</c:v>
                </c:pt>
                <c:pt idx="45">
                  <c:v>41159</c:v>
                </c:pt>
                <c:pt idx="46">
                  <c:v>41158</c:v>
                </c:pt>
                <c:pt idx="47">
                  <c:v>41157</c:v>
                </c:pt>
                <c:pt idx="48">
                  <c:v>41156</c:v>
                </c:pt>
                <c:pt idx="49">
                  <c:v>41152</c:v>
                </c:pt>
                <c:pt idx="50">
                  <c:v>41151</c:v>
                </c:pt>
                <c:pt idx="51">
                  <c:v>41150</c:v>
                </c:pt>
                <c:pt idx="52">
                  <c:v>41149</c:v>
                </c:pt>
                <c:pt idx="53">
                  <c:v>41148</c:v>
                </c:pt>
                <c:pt idx="54">
                  <c:v>41145</c:v>
                </c:pt>
                <c:pt idx="55">
                  <c:v>41144</c:v>
                </c:pt>
                <c:pt idx="56">
                  <c:v>41143</c:v>
                </c:pt>
                <c:pt idx="57">
                  <c:v>41142</c:v>
                </c:pt>
                <c:pt idx="58">
                  <c:v>41141</c:v>
                </c:pt>
                <c:pt idx="59">
                  <c:v>41138</c:v>
                </c:pt>
                <c:pt idx="60">
                  <c:v>41137</c:v>
                </c:pt>
                <c:pt idx="61">
                  <c:v>41136</c:v>
                </c:pt>
                <c:pt idx="62">
                  <c:v>41135</c:v>
                </c:pt>
                <c:pt idx="63">
                  <c:v>41134</c:v>
                </c:pt>
                <c:pt idx="64">
                  <c:v>41131</c:v>
                </c:pt>
                <c:pt idx="65">
                  <c:v>41130</c:v>
                </c:pt>
                <c:pt idx="66">
                  <c:v>41129</c:v>
                </c:pt>
                <c:pt idx="67">
                  <c:v>41128</c:v>
                </c:pt>
                <c:pt idx="68">
                  <c:v>41127</c:v>
                </c:pt>
                <c:pt idx="69">
                  <c:v>41124</c:v>
                </c:pt>
                <c:pt idx="70">
                  <c:v>41123</c:v>
                </c:pt>
                <c:pt idx="71">
                  <c:v>41122</c:v>
                </c:pt>
                <c:pt idx="72">
                  <c:v>41121</c:v>
                </c:pt>
                <c:pt idx="73">
                  <c:v>41120</c:v>
                </c:pt>
                <c:pt idx="74">
                  <c:v>41117</c:v>
                </c:pt>
                <c:pt idx="75">
                  <c:v>41116</c:v>
                </c:pt>
                <c:pt idx="76">
                  <c:v>41115</c:v>
                </c:pt>
                <c:pt idx="77">
                  <c:v>41114</c:v>
                </c:pt>
                <c:pt idx="78">
                  <c:v>41113</c:v>
                </c:pt>
                <c:pt idx="79">
                  <c:v>41110</c:v>
                </c:pt>
                <c:pt idx="80">
                  <c:v>41109</c:v>
                </c:pt>
                <c:pt idx="81">
                  <c:v>41108</c:v>
                </c:pt>
                <c:pt idx="82">
                  <c:v>41107</c:v>
                </c:pt>
                <c:pt idx="83">
                  <c:v>41106</c:v>
                </c:pt>
                <c:pt idx="84">
                  <c:v>41103</c:v>
                </c:pt>
                <c:pt idx="85">
                  <c:v>41102</c:v>
                </c:pt>
                <c:pt idx="86">
                  <c:v>41101</c:v>
                </c:pt>
                <c:pt idx="87">
                  <c:v>41100</c:v>
                </c:pt>
                <c:pt idx="88">
                  <c:v>41099</c:v>
                </c:pt>
                <c:pt idx="89">
                  <c:v>41096</c:v>
                </c:pt>
                <c:pt idx="90">
                  <c:v>41095</c:v>
                </c:pt>
                <c:pt idx="91">
                  <c:v>41093</c:v>
                </c:pt>
                <c:pt idx="92">
                  <c:v>41092</c:v>
                </c:pt>
                <c:pt idx="93">
                  <c:v>41089</c:v>
                </c:pt>
                <c:pt idx="94">
                  <c:v>41088</c:v>
                </c:pt>
                <c:pt idx="95">
                  <c:v>41087</c:v>
                </c:pt>
                <c:pt idx="96">
                  <c:v>41086</c:v>
                </c:pt>
                <c:pt idx="97">
                  <c:v>41085</c:v>
                </c:pt>
                <c:pt idx="98">
                  <c:v>41082</c:v>
                </c:pt>
                <c:pt idx="99">
                  <c:v>41081</c:v>
                </c:pt>
                <c:pt idx="100">
                  <c:v>41080</c:v>
                </c:pt>
                <c:pt idx="101">
                  <c:v>41079</c:v>
                </c:pt>
                <c:pt idx="102">
                  <c:v>41078</c:v>
                </c:pt>
                <c:pt idx="103">
                  <c:v>41075</c:v>
                </c:pt>
                <c:pt idx="104">
                  <c:v>41074</c:v>
                </c:pt>
                <c:pt idx="105">
                  <c:v>41073</c:v>
                </c:pt>
                <c:pt idx="106">
                  <c:v>41072</c:v>
                </c:pt>
                <c:pt idx="107">
                  <c:v>41071</c:v>
                </c:pt>
                <c:pt idx="108">
                  <c:v>41068</c:v>
                </c:pt>
                <c:pt idx="109">
                  <c:v>41067</c:v>
                </c:pt>
                <c:pt idx="110">
                  <c:v>41066</c:v>
                </c:pt>
                <c:pt idx="111">
                  <c:v>41065</c:v>
                </c:pt>
                <c:pt idx="112">
                  <c:v>41064</c:v>
                </c:pt>
                <c:pt idx="113">
                  <c:v>41061</c:v>
                </c:pt>
                <c:pt idx="114">
                  <c:v>41060</c:v>
                </c:pt>
                <c:pt idx="115">
                  <c:v>41059</c:v>
                </c:pt>
                <c:pt idx="116">
                  <c:v>41058</c:v>
                </c:pt>
                <c:pt idx="117">
                  <c:v>41054</c:v>
                </c:pt>
                <c:pt idx="118">
                  <c:v>41053</c:v>
                </c:pt>
                <c:pt idx="119">
                  <c:v>41052</c:v>
                </c:pt>
                <c:pt idx="120">
                  <c:v>41051</c:v>
                </c:pt>
                <c:pt idx="121">
                  <c:v>41050</c:v>
                </c:pt>
                <c:pt idx="122">
                  <c:v>41047</c:v>
                </c:pt>
                <c:pt idx="123">
                  <c:v>41046</c:v>
                </c:pt>
                <c:pt idx="124">
                  <c:v>41045</c:v>
                </c:pt>
                <c:pt idx="125">
                  <c:v>41044</c:v>
                </c:pt>
                <c:pt idx="126">
                  <c:v>41043</c:v>
                </c:pt>
                <c:pt idx="127">
                  <c:v>41040</c:v>
                </c:pt>
                <c:pt idx="128">
                  <c:v>41039</c:v>
                </c:pt>
                <c:pt idx="129">
                  <c:v>41038</c:v>
                </c:pt>
                <c:pt idx="130">
                  <c:v>41037</c:v>
                </c:pt>
                <c:pt idx="131">
                  <c:v>41036</c:v>
                </c:pt>
                <c:pt idx="132">
                  <c:v>41033</c:v>
                </c:pt>
                <c:pt idx="133">
                  <c:v>41032</c:v>
                </c:pt>
                <c:pt idx="134">
                  <c:v>41031</c:v>
                </c:pt>
                <c:pt idx="135">
                  <c:v>41030</c:v>
                </c:pt>
                <c:pt idx="136">
                  <c:v>41029</c:v>
                </c:pt>
                <c:pt idx="137">
                  <c:v>41026</c:v>
                </c:pt>
                <c:pt idx="138">
                  <c:v>41025</c:v>
                </c:pt>
                <c:pt idx="139">
                  <c:v>41024</c:v>
                </c:pt>
                <c:pt idx="140">
                  <c:v>41023</c:v>
                </c:pt>
                <c:pt idx="141">
                  <c:v>41022</c:v>
                </c:pt>
                <c:pt idx="142">
                  <c:v>41019</c:v>
                </c:pt>
                <c:pt idx="143">
                  <c:v>41018</c:v>
                </c:pt>
                <c:pt idx="144">
                  <c:v>41017</c:v>
                </c:pt>
                <c:pt idx="145">
                  <c:v>41016</c:v>
                </c:pt>
                <c:pt idx="146">
                  <c:v>41015</c:v>
                </c:pt>
                <c:pt idx="147">
                  <c:v>41012</c:v>
                </c:pt>
                <c:pt idx="148">
                  <c:v>41011</c:v>
                </c:pt>
                <c:pt idx="149">
                  <c:v>41010</c:v>
                </c:pt>
                <c:pt idx="150">
                  <c:v>41009</c:v>
                </c:pt>
                <c:pt idx="151">
                  <c:v>41008</c:v>
                </c:pt>
                <c:pt idx="152">
                  <c:v>41004</c:v>
                </c:pt>
                <c:pt idx="153">
                  <c:v>41003</c:v>
                </c:pt>
                <c:pt idx="154">
                  <c:v>41002</c:v>
                </c:pt>
                <c:pt idx="155">
                  <c:v>41001</c:v>
                </c:pt>
                <c:pt idx="156">
                  <c:v>40998</c:v>
                </c:pt>
                <c:pt idx="157">
                  <c:v>40997</c:v>
                </c:pt>
                <c:pt idx="158">
                  <c:v>40996</c:v>
                </c:pt>
                <c:pt idx="159">
                  <c:v>40995</c:v>
                </c:pt>
                <c:pt idx="160">
                  <c:v>40994</c:v>
                </c:pt>
                <c:pt idx="161">
                  <c:v>40991</c:v>
                </c:pt>
                <c:pt idx="162">
                  <c:v>40990</c:v>
                </c:pt>
                <c:pt idx="163">
                  <c:v>40989</c:v>
                </c:pt>
                <c:pt idx="164">
                  <c:v>40988</c:v>
                </c:pt>
                <c:pt idx="165">
                  <c:v>40987</c:v>
                </c:pt>
                <c:pt idx="166">
                  <c:v>40984</c:v>
                </c:pt>
                <c:pt idx="167">
                  <c:v>40983</c:v>
                </c:pt>
                <c:pt idx="168">
                  <c:v>40982</c:v>
                </c:pt>
                <c:pt idx="169">
                  <c:v>40981</c:v>
                </c:pt>
                <c:pt idx="170">
                  <c:v>40980</c:v>
                </c:pt>
                <c:pt idx="171">
                  <c:v>40977</c:v>
                </c:pt>
                <c:pt idx="172">
                  <c:v>40976</c:v>
                </c:pt>
                <c:pt idx="173">
                  <c:v>40975</c:v>
                </c:pt>
                <c:pt idx="174">
                  <c:v>40974</c:v>
                </c:pt>
                <c:pt idx="175">
                  <c:v>40973</c:v>
                </c:pt>
                <c:pt idx="176">
                  <c:v>40970</c:v>
                </c:pt>
                <c:pt idx="177">
                  <c:v>40969</c:v>
                </c:pt>
                <c:pt idx="178">
                  <c:v>40968</c:v>
                </c:pt>
                <c:pt idx="179">
                  <c:v>40967</c:v>
                </c:pt>
                <c:pt idx="180">
                  <c:v>40966</c:v>
                </c:pt>
                <c:pt idx="181">
                  <c:v>40963</c:v>
                </c:pt>
                <c:pt idx="182">
                  <c:v>40962</c:v>
                </c:pt>
                <c:pt idx="183">
                  <c:v>40961</c:v>
                </c:pt>
                <c:pt idx="184">
                  <c:v>40960</c:v>
                </c:pt>
                <c:pt idx="185">
                  <c:v>40956</c:v>
                </c:pt>
                <c:pt idx="186">
                  <c:v>40955</c:v>
                </c:pt>
                <c:pt idx="187">
                  <c:v>40954</c:v>
                </c:pt>
                <c:pt idx="188">
                  <c:v>40953</c:v>
                </c:pt>
                <c:pt idx="189">
                  <c:v>40952</c:v>
                </c:pt>
                <c:pt idx="190">
                  <c:v>40949</c:v>
                </c:pt>
                <c:pt idx="191">
                  <c:v>40948</c:v>
                </c:pt>
                <c:pt idx="192">
                  <c:v>40947</c:v>
                </c:pt>
                <c:pt idx="193">
                  <c:v>40946</c:v>
                </c:pt>
                <c:pt idx="194">
                  <c:v>40945</c:v>
                </c:pt>
                <c:pt idx="195">
                  <c:v>40942</c:v>
                </c:pt>
                <c:pt idx="196">
                  <c:v>40941</c:v>
                </c:pt>
                <c:pt idx="197">
                  <c:v>40940</c:v>
                </c:pt>
                <c:pt idx="198">
                  <c:v>40939</c:v>
                </c:pt>
                <c:pt idx="199">
                  <c:v>40938</c:v>
                </c:pt>
                <c:pt idx="200">
                  <c:v>40935</c:v>
                </c:pt>
                <c:pt idx="201">
                  <c:v>40934</c:v>
                </c:pt>
                <c:pt idx="202">
                  <c:v>40933</c:v>
                </c:pt>
                <c:pt idx="203">
                  <c:v>40932</c:v>
                </c:pt>
                <c:pt idx="204">
                  <c:v>40931</c:v>
                </c:pt>
                <c:pt idx="205">
                  <c:v>40928</c:v>
                </c:pt>
                <c:pt idx="206">
                  <c:v>40927</c:v>
                </c:pt>
                <c:pt idx="207">
                  <c:v>40926</c:v>
                </c:pt>
                <c:pt idx="208">
                  <c:v>40925</c:v>
                </c:pt>
                <c:pt idx="209">
                  <c:v>40921</c:v>
                </c:pt>
                <c:pt idx="210">
                  <c:v>40920</c:v>
                </c:pt>
                <c:pt idx="211">
                  <c:v>40919</c:v>
                </c:pt>
                <c:pt idx="212">
                  <c:v>40918</c:v>
                </c:pt>
                <c:pt idx="213">
                  <c:v>40917</c:v>
                </c:pt>
                <c:pt idx="214">
                  <c:v>40914</c:v>
                </c:pt>
                <c:pt idx="215">
                  <c:v>40913</c:v>
                </c:pt>
                <c:pt idx="216">
                  <c:v>40912</c:v>
                </c:pt>
                <c:pt idx="217">
                  <c:v>40911</c:v>
                </c:pt>
              </c:numCache>
            </c:numRef>
          </c:cat>
          <c:val>
            <c:numRef>
              <c:f>'[BEAM Report(1).xlsx]Commodity Prices'!$L$5:$L$222</c:f>
              <c:numCache>
                <c:formatCode>General</c:formatCode>
                <c:ptCount val="218"/>
                <c:pt idx="0">
                  <c:v>86.07</c:v>
                </c:pt>
                <c:pt idx="1">
                  <c:v>85.09</c:v>
                </c:pt>
                <c:pt idx="2">
                  <c:v>84.440000000000012</c:v>
                </c:pt>
                <c:pt idx="3">
                  <c:v>88.710000000000008</c:v>
                </c:pt>
                <c:pt idx="4">
                  <c:v>85.649999999999991</c:v>
                </c:pt>
                <c:pt idx="5">
                  <c:v>84.86</c:v>
                </c:pt>
                <c:pt idx="6">
                  <c:v>87.09</c:v>
                </c:pt>
                <c:pt idx="7">
                  <c:v>86.240000000000009</c:v>
                </c:pt>
                <c:pt idx="8">
                  <c:v>85.57</c:v>
                </c:pt>
                <c:pt idx="9">
                  <c:v>85.54</c:v>
                </c:pt>
                <c:pt idx="10">
                  <c:v>86.28</c:v>
                </c:pt>
                <c:pt idx="11">
                  <c:v>85.679999999999993</c:v>
                </c:pt>
                <c:pt idx="12">
                  <c:v>85.33</c:v>
                </c:pt>
                <c:pt idx="13">
                  <c:v>86.32</c:v>
                </c:pt>
                <c:pt idx="14">
                  <c:v>88.73</c:v>
                </c:pt>
                <c:pt idx="15">
                  <c:v>90.05</c:v>
                </c:pt>
                <c:pt idx="16">
                  <c:v>92.1</c:v>
                </c:pt>
                <c:pt idx="17">
                  <c:v>92.11999999999999</c:v>
                </c:pt>
                <c:pt idx="18">
                  <c:v>92.09</c:v>
                </c:pt>
                <c:pt idx="19">
                  <c:v>91.85</c:v>
                </c:pt>
                <c:pt idx="20">
                  <c:v>91.86</c:v>
                </c:pt>
                <c:pt idx="21">
                  <c:v>92.07</c:v>
                </c:pt>
                <c:pt idx="22">
                  <c:v>91.25</c:v>
                </c:pt>
                <c:pt idx="23">
                  <c:v>92.39</c:v>
                </c:pt>
                <c:pt idx="24">
                  <c:v>89.33</c:v>
                </c:pt>
                <c:pt idx="25">
                  <c:v>89.88</c:v>
                </c:pt>
                <c:pt idx="26">
                  <c:v>91.710000000000008</c:v>
                </c:pt>
                <c:pt idx="27">
                  <c:v>88.14</c:v>
                </c:pt>
                <c:pt idx="28">
                  <c:v>91.89</c:v>
                </c:pt>
                <c:pt idx="29">
                  <c:v>92.48</c:v>
                </c:pt>
                <c:pt idx="30">
                  <c:v>92.19</c:v>
                </c:pt>
                <c:pt idx="31">
                  <c:v>91.85</c:v>
                </c:pt>
                <c:pt idx="32">
                  <c:v>89.98</c:v>
                </c:pt>
                <c:pt idx="33">
                  <c:v>90.990000000000009</c:v>
                </c:pt>
                <c:pt idx="34">
                  <c:v>91.63</c:v>
                </c:pt>
                <c:pt idx="35">
                  <c:v>92.61</c:v>
                </c:pt>
                <c:pt idx="36">
                  <c:v>91.86999999999999</c:v>
                </c:pt>
                <c:pt idx="37">
                  <c:v>91.98</c:v>
                </c:pt>
                <c:pt idx="38">
                  <c:v>95.29</c:v>
                </c:pt>
                <c:pt idx="39">
                  <c:v>96.61999999999999</c:v>
                </c:pt>
                <c:pt idx="40">
                  <c:v>99</c:v>
                </c:pt>
                <c:pt idx="41">
                  <c:v>98.31</c:v>
                </c:pt>
                <c:pt idx="42">
                  <c:v>97.01</c:v>
                </c:pt>
                <c:pt idx="43">
                  <c:v>97.169999999999987</c:v>
                </c:pt>
                <c:pt idx="44">
                  <c:v>96.54</c:v>
                </c:pt>
                <c:pt idx="45">
                  <c:v>96.42</c:v>
                </c:pt>
                <c:pt idx="46">
                  <c:v>95.53</c:v>
                </c:pt>
                <c:pt idx="47">
                  <c:v>95.36</c:v>
                </c:pt>
                <c:pt idx="48">
                  <c:v>95.3</c:v>
                </c:pt>
                <c:pt idx="49">
                  <c:v>96.47</c:v>
                </c:pt>
                <c:pt idx="50">
                  <c:v>94.61999999999999</c:v>
                </c:pt>
                <c:pt idx="51">
                  <c:v>95.490000000000009</c:v>
                </c:pt>
                <c:pt idx="52">
                  <c:v>96.33</c:v>
                </c:pt>
                <c:pt idx="53">
                  <c:v>95.47</c:v>
                </c:pt>
                <c:pt idx="54">
                  <c:v>95.85</c:v>
                </c:pt>
                <c:pt idx="55">
                  <c:v>95.97</c:v>
                </c:pt>
                <c:pt idx="56">
                  <c:v>96.98</c:v>
                </c:pt>
                <c:pt idx="57">
                  <c:v>96.4</c:v>
                </c:pt>
                <c:pt idx="58">
                  <c:v>95.97</c:v>
                </c:pt>
                <c:pt idx="59">
                  <c:v>96.01</c:v>
                </c:pt>
                <c:pt idx="60">
                  <c:v>95.6</c:v>
                </c:pt>
                <c:pt idx="61">
                  <c:v>94.33</c:v>
                </c:pt>
                <c:pt idx="62">
                  <c:v>93.43</c:v>
                </c:pt>
                <c:pt idx="63">
                  <c:v>92.73</c:v>
                </c:pt>
                <c:pt idx="64">
                  <c:v>92.86999999999999</c:v>
                </c:pt>
                <c:pt idx="65">
                  <c:v>93.36</c:v>
                </c:pt>
                <c:pt idx="66">
                  <c:v>93.35</c:v>
                </c:pt>
                <c:pt idx="67">
                  <c:v>93.669999999999987</c:v>
                </c:pt>
                <c:pt idx="68">
                  <c:v>92.2</c:v>
                </c:pt>
                <c:pt idx="69">
                  <c:v>91.4</c:v>
                </c:pt>
                <c:pt idx="70">
                  <c:v>87.13</c:v>
                </c:pt>
                <c:pt idx="71">
                  <c:v>88.910000000000011</c:v>
                </c:pt>
                <c:pt idx="72">
                  <c:v>88.06</c:v>
                </c:pt>
                <c:pt idx="73">
                  <c:v>89.78</c:v>
                </c:pt>
                <c:pt idx="74">
                  <c:v>90.13</c:v>
                </c:pt>
                <c:pt idx="75">
                  <c:v>89.39</c:v>
                </c:pt>
                <c:pt idx="76">
                  <c:v>88.79</c:v>
                </c:pt>
                <c:pt idx="77">
                  <c:v>88.28</c:v>
                </c:pt>
                <c:pt idx="78">
                  <c:v>87.910000000000011</c:v>
                </c:pt>
                <c:pt idx="79">
                  <c:v>91.440000000000012</c:v>
                </c:pt>
                <c:pt idx="80">
                  <c:v>92.66</c:v>
                </c:pt>
                <c:pt idx="81">
                  <c:v>89.86999999999999</c:v>
                </c:pt>
                <c:pt idx="82">
                  <c:v>89.22</c:v>
                </c:pt>
                <c:pt idx="83">
                  <c:v>88.43</c:v>
                </c:pt>
                <c:pt idx="84">
                  <c:v>87.1</c:v>
                </c:pt>
                <c:pt idx="85">
                  <c:v>86.08</c:v>
                </c:pt>
                <c:pt idx="86">
                  <c:v>85.81</c:v>
                </c:pt>
                <c:pt idx="87">
                  <c:v>83.910000000000011</c:v>
                </c:pt>
                <c:pt idx="88">
                  <c:v>85.990000000000009</c:v>
                </c:pt>
                <c:pt idx="89">
                  <c:v>84.45</c:v>
                </c:pt>
                <c:pt idx="90">
                  <c:v>87.22</c:v>
                </c:pt>
                <c:pt idx="91">
                  <c:v>87.66</c:v>
                </c:pt>
                <c:pt idx="92">
                  <c:v>83.75</c:v>
                </c:pt>
                <c:pt idx="93">
                  <c:v>84.960000000000008</c:v>
                </c:pt>
                <c:pt idx="94">
                  <c:v>77.69</c:v>
                </c:pt>
                <c:pt idx="95">
                  <c:v>80.209999999999994</c:v>
                </c:pt>
                <c:pt idx="96">
                  <c:v>79.36</c:v>
                </c:pt>
                <c:pt idx="97">
                  <c:v>79.010000000000005</c:v>
                </c:pt>
                <c:pt idx="98">
                  <c:v>79.36</c:v>
                </c:pt>
                <c:pt idx="99">
                  <c:v>77.84</c:v>
                </c:pt>
                <c:pt idx="100">
                  <c:v>81.8</c:v>
                </c:pt>
                <c:pt idx="101">
                  <c:v>84.03</c:v>
                </c:pt>
                <c:pt idx="102">
                  <c:v>83.27</c:v>
                </c:pt>
                <c:pt idx="103">
                  <c:v>84.03</c:v>
                </c:pt>
                <c:pt idx="104">
                  <c:v>83.910000000000011</c:v>
                </c:pt>
                <c:pt idx="105">
                  <c:v>82.61999999999999</c:v>
                </c:pt>
                <c:pt idx="106">
                  <c:v>83.32</c:v>
                </c:pt>
                <c:pt idx="107">
                  <c:v>82.7</c:v>
                </c:pt>
                <c:pt idx="108">
                  <c:v>84.1</c:v>
                </c:pt>
                <c:pt idx="109">
                  <c:v>84.82</c:v>
                </c:pt>
                <c:pt idx="110">
                  <c:v>85.02</c:v>
                </c:pt>
                <c:pt idx="111">
                  <c:v>84.29</c:v>
                </c:pt>
                <c:pt idx="112">
                  <c:v>83.98</c:v>
                </c:pt>
                <c:pt idx="113">
                  <c:v>83.23</c:v>
                </c:pt>
                <c:pt idx="114">
                  <c:v>86.53</c:v>
                </c:pt>
                <c:pt idx="115">
                  <c:v>87.82</c:v>
                </c:pt>
                <c:pt idx="116">
                  <c:v>90.76</c:v>
                </c:pt>
                <c:pt idx="117">
                  <c:v>90.66</c:v>
                </c:pt>
                <c:pt idx="118">
                  <c:v>90.410000000000011</c:v>
                </c:pt>
                <c:pt idx="119">
                  <c:v>89.6</c:v>
                </c:pt>
                <c:pt idx="120">
                  <c:v>91.66</c:v>
                </c:pt>
                <c:pt idx="121">
                  <c:v>92.57</c:v>
                </c:pt>
                <c:pt idx="122">
                  <c:v>91.48</c:v>
                </c:pt>
                <c:pt idx="123">
                  <c:v>92.56</c:v>
                </c:pt>
                <c:pt idx="124">
                  <c:v>92.81</c:v>
                </c:pt>
                <c:pt idx="125">
                  <c:v>93.98</c:v>
                </c:pt>
                <c:pt idx="126">
                  <c:v>94.78</c:v>
                </c:pt>
                <c:pt idx="127">
                  <c:v>96.13</c:v>
                </c:pt>
                <c:pt idx="128">
                  <c:v>97.08</c:v>
                </c:pt>
                <c:pt idx="129">
                  <c:v>96.81</c:v>
                </c:pt>
                <c:pt idx="130">
                  <c:v>97.01</c:v>
                </c:pt>
                <c:pt idx="131">
                  <c:v>97.940000000000012</c:v>
                </c:pt>
                <c:pt idx="132">
                  <c:v>98.490000000000009</c:v>
                </c:pt>
                <c:pt idx="133">
                  <c:v>102.54</c:v>
                </c:pt>
                <c:pt idx="134">
                  <c:v>105.22</c:v>
                </c:pt>
                <c:pt idx="135">
                  <c:v>106.16</c:v>
                </c:pt>
                <c:pt idx="136">
                  <c:v>104.86999999999999</c:v>
                </c:pt>
                <c:pt idx="137">
                  <c:v>104.93</c:v>
                </c:pt>
                <c:pt idx="138">
                  <c:v>104.55</c:v>
                </c:pt>
                <c:pt idx="139">
                  <c:v>103.7</c:v>
                </c:pt>
                <c:pt idx="140">
                  <c:v>103.16</c:v>
                </c:pt>
                <c:pt idx="141">
                  <c:v>102.66</c:v>
                </c:pt>
                <c:pt idx="142">
                  <c:v>103.05</c:v>
                </c:pt>
                <c:pt idx="143">
                  <c:v>102.27</c:v>
                </c:pt>
                <c:pt idx="144">
                  <c:v>102.66999999999999</c:v>
                </c:pt>
                <c:pt idx="145">
                  <c:v>104.2</c:v>
                </c:pt>
                <c:pt idx="146">
                  <c:v>102.93</c:v>
                </c:pt>
                <c:pt idx="147">
                  <c:v>102.83</c:v>
                </c:pt>
                <c:pt idx="148">
                  <c:v>103.64</c:v>
                </c:pt>
                <c:pt idx="149">
                  <c:v>102.7</c:v>
                </c:pt>
                <c:pt idx="150">
                  <c:v>101.02</c:v>
                </c:pt>
                <c:pt idx="151">
                  <c:v>102.46000000000001</c:v>
                </c:pt>
                <c:pt idx="152">
                  <c:v>103.31</c:v>
                </c:pt>
                <c:pt idx="153">
                  <c:v>101.47</c:v>
                </c:pt>
                <c:pt idx="154">
                  <c:v>104.01</c:v>
                </c:pt>
                <c:pt idx="155">
                  <c:v>105.23</c:v>
                </c:pt>
                <c:pt idx="156">
                  <c:v>103.02</c:v>
                </c:pt>
                <c:pt idx="157">
                  <c:v>102.78</c:v>
                </c:pt>
                <c:pt idx="158">
                  <c:v>105.41000000000001</c:v>
                </c:pt>
                <c:pt idx="159">
                  <c:v>107.33</c:v>
                </c:pt>
                <c:pt idx="160">
                  <c:v>107.03</c:v>
                </c:pt>
                <c:pt idx="161">
                  <c:v>106.47</c:v>
                </c:pt>
                <c:pt idx="162">
                  <c:v>104.96000000000001</c:v>
                </c:pt>
                <c:pt idx="163">
                  <c:v>106.86</c:v>
                </c:pt>
                <c:pt idx="164">
                  <c:v>105.61</c:v>
                </c:pt>
                <c:pt idx="165">
                  <c:v>108.09</c:v>
                </c:pt>
                <c:pt idx="166">
                  <c:v>107.06</c:v>
                </c:pt>
                <c:pt idx="167">
                  <c:v>105.11</c:v>
                </c:pt>
                <c:pt idx="168">
                  <c:v>105.43</c:v>
                </c:pt>
                <c:pt idx="169">
                  <c:v>106.71000000000001</c:v>
                </c:pt>
                <c:pt idx="170">
                  <c:v>106.34</c:v>
                </c:pt>
                <c:pt idx="171">
                  <c:v>107.4</c:v>
                </c:pt>
                <c:pt idx="172">
                  <c:v>106.58</c:v>
                </c:pt>
                <c:pt idx="173">
                  <c:v>106.16</c:v>
                </c:pt>
                <c:pt idx="174">
                  <c:v>104.7</c:v>
                </c:pt>
                <c:pt idx="175">
                  <c:v>106.72</c:v>
                </c:pt>
                <c:pt idx="176">
                  <c:v>106.7</c:v>
                </c:pt>
                <c:pt idx="177">
                  <c:v>108.84</c:v>
                </c:pt>
                <c:pt idx="178">
                  <c:v>107.07</c:v>
                </c:pt>
                <c:pt idx="179">
                  <c:v>106.55</c:v>
                </c:pt>
                <c:pt idx="180">
                  <c:v>108.56</c:v>
                </c:pt>
                <c:pt idx="181">
                  <c:v>109.49000000000001</c:v>
                </c:pt>
                <c:pt idx="182">
                  <c:v>107.49000000000001</c:v>
                </c:pt>
                <c:pt idx="183">
                  <c:v>105.93</c:v>
                </c:pt>
                <c:pt idx="184">
                  <c:v>105.84</c:v>
                </c:pt>
                <c:pt idx="185">
                  <c:v>103.24000000000001</c:v>
                </c:pt>
                <c:pt idx="186">
                  <c:v>102.31</c:v>
                </c:pt>
                <c:pt idx="187">
                  <c:v>101.8</c:v>
                </c:pt>
                <c:pt idx="188">
                  <c:v>100.74000000000001</c:v>
                </c:pt>
                <c:pt idx="189">
                  <c:v>100.91000000000001</c:v>
                </c:pt>
                <c:pt idx="190">
                  <c:v>98.669999999999987</c:v>
                </c:pt>
                <c:pt idx="191">
                  <c:v>99.84</c:v>
                </c:pt>
                <c:pt idx="192">
                  <c:v>98.710000000000008</c:v>
                </c:pt>
                <c:pt idx="193">
                  <c:v>98.410000000000011</c:v>
                </c:pt>
                <c:pt idx="194">
                  <c:v>96.910000000000011</c:v>
                </c:pt>
                <c:pt idx="195">
                  <c:v>97.84</c:v>
                </c:pt>
                <c:pt idx="196">
                  <c:v>96.36</c:v>
                </c:pt>
                <c:pt idx="197">
                  <c:v>97.61</c:v>
                </c:pt>
                <c:pt idx="198">
                  <c:v>98.48</c:v>
                </c:pt>
                <c:pt idx="199">
                  <c:v>98.78</c:v>
                </c:pt>
                <c:pt idx="200">
                  <c:v>99.56</c:v>
                </c:pt>
                <c:pt idx="201">
                  <c:v>99.7</c:v>
                </c:pt>
                <c:pt idx="202">
                  <c:v>99.13</c:v>
                </c:pt>
                <c:pt idx="203">
                  <c:v>98.75</c:v>
                </c:pt>
                <c:pt idx="204">
                  <c:v>99.42</c:v>
                </c:pt>
                <c:pt idx="205">
                  <c:v>98.460000000000008</c:v>
                </c:pt>
                <c:pt idx="206">
                  <c:v>100.39</c:v>
                </c:pt>
                <c:pt idx="207">
                  <c:v>100.59</c:v>
                </c:pt>
                <c:pt idx="208">
                  <c:v>100.71000000000001</c:v>
                </c:pt>
                <c:pt idx="209">
                  <c:v>98.7</c:v>
                </c:pt>
                <c:pt idx="210">
                  <c:v>99.1</c:v>
                </c:pt>
                <c:pt idx="211">
                  <c:v>100.86999999999999</c:v>
                </c:pt>
                <c:pt idx="212">
                  <c:v>102.24000000000001</c:v>
                </c:pt>
                <c:pt idx="213">
                  <c:v>101.31</c:v>
                </c:pt>
                <c:pt idx="214">
                  <c:v>101.56</c:v>
                </c:pt>
                <c:pt idx="215">
                  <c:v>101.81</c:v>
                </c:pt>
                <c:pt idx="216">
                  <c:v>103.22</c:v>
                </c:pt>
                <c:pt idx="217">
                  <c:v>102.96000000000001</c:v>
                </c:pt>
              </c:numCache>
            </c:numRef>
          </c:val>
        </c:ser>
        <c:ser>
          <c:idx val="1"/>
          <c:order val="1"/>
          <c:tx>
            <c:strRef>
              <c:f>'[BEAM Report(1).xlsx]Commodity Prices'!$M$1</c:f>
              <c:strCache>
                <c:ptCount val="1"/>
                <c:pt idx="0">
                  <c:v>WCS Spot</c:v>
                </c:pt>
              </c:strCache>
            </c:strRef>
          </c:tx>
          <c:spPr>
            <a:ln w="50800">
              <a:solidFill>
                <a:schemeClr val="tx2">
                  <a:lumMod val="75000"/>
                </a:schemeClr>
              </a:solidFill>
            </a:ln>
          </c:spPr>
          <c:marker>
            <c:symbol val="none"/>
          </c:marker>
          <c:cat>
            <c:numRef>
              <c:f>'[BEAM Report(1).xlsx]Commodity Prices'!$J$5:$J$222</c:f>
              <c:numCache>
                <c:formatCode>m/d/yyyy</c:formatCode>
                <c:ptCount val="218"/>
                <c:pt idx="0">
                  <c:v>41222</c:v>
                </c:pt>
                <c:pt idx="1">
                  <c:v>41221</c:v>
                </c:pt>
                <c:pt idx="2">
                  <c:v>41220</c:v>
                </c:pt>
                <c:pt idx="3">
                  <c:v>41219</c:v>
                </c:pt>
                <c:pt idx="4">
                  <c:v>41218</c:v>
                </c:pt>
                <c:pt idx="5">
                  <c:v>41215</c:v>
                </c:pt>
                <c:pt idx="6">
                  <c:v>41214</c:v>
                </c:pt>
                <c:pt idx="7">
                  <c:v>41213</c:v>
                </c:pt>
                <c:pt idx="8">
                  <c:v>41212</c:v>
                </c:pt>
                <c:pt idx="9">
                  <c:v>41211</c:v>
                </c:pt>
                <c:pt idx="10">
                  <c:v>41208</c:v>
                </c:pt>
                <c:pt idx="11">
                  <c:v>41207</c:v>
                </c:pt>
                <c:pt idx="12">
                  <c:v>41206</c:v>
                </c:pt>
                <c:pt idx="13">
                  <c:v>41205</c:v>
                </c:pt>
                <c:pt idx="14">
                  <c:v>41204</c:v>
                </c:pt>
                <c:pt idx="15">
                  <c:v>41201</c:v>
                </c:pt>
                <c:pt idx="16">
                  <c:v>41200</c:v>
                </c:pt>
                <c:pt idx="17">
                  <c:v>41199</c:v>
                </c:pt>
                <c:pt idx="18">
                  <c:v>41198</c:v>
                </c:pt>
                <c:pt idx="19">
                  <c:v>41197</c:v>
                </c:pt>
                <c:pt idx="20">
                  <c:v>41194</c:v>
                </c:pt>
                <c:pt idx="21">
                  <c:v>41193</c:v>
                </c:pt>
                <c:pt idx="22">
                  <c:v>41192</c:v>
                </c:pt>
                <c:pt idx="23">
                  <c:v>41191</c:v>
                </c:pt>
                <c:pt idx="24">
                  <c:v>41190</c:v>
                </c:pt>
                <c:pt idx="25">
                  <c:v>41187</c:v>
                </c:pt>
                <c:pt idx="26">
                  <c:v>41186</c:v>
                </c:pt>
                <c:pt idx="27">
                  <c:v>41185</c:v>
                </c:pt>
                <c:pt idx="28">
                  <c:v>41184</c:v>
                </c:pt>
                <c:pt idx="29">
                  <c:v>41183</c:v>
                </c:pt>
                <c:pt idx="30">
                  <c:v>41180</c:v>
                </c:pt>
                <c:pt idx="31">
                  <c:v>41179</c:v>
                </c:pt>
                <c:pt idx="32">
                  <c:v>41178</c:v>
                </c:pt>
                <c:pt idx="33">
                  <c:v>41177</c:v>
                </c:pt>
                <c:pt idx="34">
                  <c:v>41176</c:v>
                </c:pt>
                <c:pt idx="35">
                  <c:v>41173</c:v>
                </c:pt>
                <c:pt idx="36">
                  <c:v>41172</c:v>
                </c:pt>
                <c:pt idx="37">
                  <c:v>41171</c:v>
                </c:pt>
                <c:pt idx="38">
                  <c:v>41170</c:v>
                </c:pt>
                <c:pt idx="39">
                  <c:v>41169</c:v>
                </c:pt>
                <c:pt idx="40">
                  <c:v>41166</c:v>
                </c:pt>
                <c:pt idx="41">
                  <c:v>41165</c:v>
                </c:pt>
                <c:pt idx="42">
                  <c:v>41164</c:v>
                </c:pt>
                <c:pt idx="43">
                  <c:v>41163</c:v>
                </c:pt>
                <c:pt idx="44">
                  <c:v>41162</c:v>
                </c:pt>
                <c:pt idx="45">
                  <c:v>41159</c:v>
                </c:pt>
                <c:pt idx="46">
                  <c:v>41158</c:v>
                </c:pt>
                <c:pt idx="47">
                  <c:v>41157</c:v>
                </c:pt>
                <c:pt idx="48">
                  <c:v>41156</c:v>
                </c:pt>
                <c:pt idx="49">
                  <c:v>41152</c:v>
                </c:pt>
                <c:pt idx="50">
                  <c:v>41151</c:v>
                </c:pt>
                <c:pt idx="51">
                  <c:v>41150</c:v>
                </c:pt>
                <c:pt idx="52">
                  <c:v>41149</c:v>
                </c:pt>
                <c:pt idx="53">
                  <c:v>41148</c:v>
                </c:pt>
                <c:pt idx="54">
                  <c:v>41145</c:v>
                </c:pt>
                <c:pt idx="55">
                  <c:v>41144</c:v>
                </c:pt>
                <c:pt idx="56">
                  <c:v>41143</c:v>
                </c:pt>
                <c:pt idx="57">
                  <c:v>41142</c:v>
                </c:pt>
                <c:pt idx="58">
                  <c:v>41141</c:v>
                </c:pt>
                <c:pt idx="59">
                  <c:v>41138</c:v>
                </c:pt>
                <c:pt idx="60">
                  <c:v>41137</c:v>
                </c:pt>
                <c:pt idx="61">
                  <c:v>41136</c:v>
                </c:pt>
                <c:pt idx="62">
                  <c:v>41135</c:v>
                </c:pt>
                <c:pt idx="63">
                  <c:v>41134</c:v>
                </c:pt>
                <c:pt idx="64">
                  <c:v>41131</c:v>
                </c:pt>
                <c:pt idx="65">
                  <c:v>41130</c:v>
                </c:pt>
                <c:pt idx="66">
                  <c:v>41129</c:v>
                </c:pt>
                <c:pt idx="67">
                  <c:v>41128</c:v>
                </c:pt>
                <c:pt idx="68">
                  <c:v>41127</c:v>
                </c:pt>
                <c:pt idx="69">
                  <c:v>41124</c:v>
                </c:pt>
                <c:pt idx="70">
                  <c:v>41123</c:v>
                </c:pt>
                <c:pt idx="71">
                  <c:v>41122</c:v>
                </c:pt>
                <c:pt idx="72">
                  <c:v>41121</c:v>
                </c:pt>
                <c:pt idx="73">
                  <c:v>41120</c:v>
                </c:pt>
                <c:pt idx="74">
                  <c:v>41117</c:v>
                </c:pt>
                <c:pt idx="75">
                  <c:v>41116</c:v>
                </c:pt>
                <c:pt idx="76">
                  <c:v>41115</c:v>
                </c:pt>
                <c:pt idx="77">
                  <c:v>41114</c:v>
                </c:pt>
                <c:pt idx="78">
                  <c:v>41113</c:v>
                </c:pt>
                <c:pt idx="79">
                  <c:v>41110</c:v>
                </c:pt>
                <c:pt idx="80">
                  <c:v>41109</c:v>
                </c:pt>
                <c:pt idx="81">
                  <c:v>41108</c:v>
                </c:pt>
                <c:pt idx="82">
                  <c:v>41107</c:v>
                </c:pt>
                <c:pt idx="83">
                  <c:v>41106</c:v>
                </c:pt>
                <c:pt idx="84">
                  <c:v>41103</c:v>
                </c:pt>
                <c:pt idx="85">
                  <c:v>41102</c:v>
                </c:pt>
                <c:pt idx="86">
                  <c:v>41101</c:v>
                </c:pt>
                <c:pt idx="87">
                  <c:v>41100</c:v>
                </c:pt>
                <c:pt idx="88">
                  <c:v>41099</c:v>
                </c:pt>
                <c:pt idx="89">
                  <c:v>41096</c:v>
                </c:pt>
                <c:pt idx="90">
                  <c:v>41095</c:v>
                </c:pt>
                <c:pt idx="91">
                  <c:v>41093</c:v>
                </c:pt>
                <c:pt idx="92">
                  <c:v>41092</c:v>
                </c:pt>
                <c:pt idx="93">
                  <c:v>41089</c:v>
                </c:pt>
                <c:pt idx="94">
                  <c:v>41088</c:v>
                </c:pt>
                <c:pt idx="95">
                  <c:v>41087</c:v>
                </c:pt>
                <c:pt idx="96">
                  <c:v>41086</c:v>
                </c:pt>
                <c:pt idx="97">
                  <c:v>41085</c:v>
                </c:pt>
                <c:pt idx="98">
                  <c:v>41082</c:v>
                </c:pt>
                <c:pt idx="99">
                  <c:v>41081</c:v>
                </c:pt>
                <c:pt idx="100">
                  <c:v>41080</c:v>
                </c:pt>
                <c:pt idx="101">
                  <c:v>41079</c:v>
                </c:pt>
                <c:pt idx="102">
                  <c:v>41078</c:v>
                </c:pt>
                <c:pt idx="103">
                  <c:v>41075</c:v>
                </c:pt>
                <c:pt idx="104">
                  <c:v>41074</c:v>
                </c:pt>
                <c:pt idx="105">
                  <c:v>41073</c:v>
                </c:pt>
                <c:pt idx="106">
                  <c:v>41072</c:v>
                </c:pt>
                <c:pt idx="107">
                  <c:v>41071</c:v>
                </c:pt>
                <c:pt idx="108">
                  <c:v>41068</c:v>
                </c:pt>
                <c:pt idx="109">
                  <c:v>41067</c:v>
                </c:pt>
                <c:pt idx="110">
                  <c:v>41066</c:v>
                </c:pt>
                <c:pt idx="111">
                  <c:v>41065</c:v>
                </c:pt>
                <c:pt idx="112">
                  <c:v>41064</c:v>
                </c:pt>
                <c:pt idx="113">
                  <c:v>41061</c:v>
                </c:pt>
                <c:pt idx="114">
                  <c:v>41060</c:v>
                </c:pt>
                <c:pt idx="115">
                  <c:v>41059</c:v>
                </c:pt>
                <c:pt idx="116">
                  <c:v>41058</c:v>
                </c:pt>
                <c:pt idx="117">
                  <c:v>41054</c:v>
                </c:pt>
                <c:pt idx="118">
                  <c:v>41053</c:v>
                </c:pt>
                <c:pt idx="119">
                  <c:v>41052</c:v>
                </c:pt>
                <c:pt idx="120">
                  <c:v>41051</c:v>
                </c:pt>
                <c:pt idx="121">
                  <c:v>41050</c:v>
                </c:pt>
                <c:pt idx="122">
                  <c:v>41047</c:v>
                </c:pt>
                <c:pt idx="123">
                  <c:v>41046</c:v>
                </c:pt>
                <c:pt idx="124">
                  <c:v>41045</c:v>
                </c:pt>
                <c:pt idx="125">
                  <c:v>41044</c:v>
                </c:pt>
                <c:pt idx="126">
                  <c:v>41043</c:v>
                </c:pt>
                <c:pt idx="127">
                  <c:v>41040</c:v>
                </c:pt>
                <c:pt idx="128">
                  <c:v>41039</c:v>
                </c:pt>
                <c:pt idx="129">
                  <c:v>41038</c:v>
                </c:pt>
                <c:pt idx="130">
                  <c:v>41037</c:v>
                </c:pt>
                <c:pt idx="131">
                  <c:v>41036</c:v>
                </c:pt>
                <c:pt idx="132">
                  <c:v>41033</c:v>
                </c:pt>
                <c:pt idx="133">
                  <c:v>41032</c:v>
                </c:pt>
                <c:pt idx="134">
                  <c:v>41031</c:v>
                </c:pt>
                <c:pt idx="135">
                  <c:v>41030</c:v>
                </c:pt>
                <c:pt idx="136">
                  <c:v>41029</c:v>
                </c:pt>
                <c:pt idx="137">
                  <c:v>41026</c:v>
                </c:pt>
                <c:pt idx="138">
                  <c:v>41025</c:v>
                </c:pt>
                <c:pt idx="139">
                  <c:v>41024</c:v>
                </c:pt>
                <c:pt idx="140">
                  <c:v>41023</c:v>
                </c:pt>
                <c:pt idx="141">
                  <c:v>41022</c:v>
                </c:pt>
                <c:pt idx="142">
                  <c:v>41019</c:v>
                </c:pt>
                <c:pt idx="143">
                  <c:v>41018</c:v>
                </c:pt>
                <c:pt idx="144">
                  <c:v>41017</c:v>
                </c:pt>
                <c:pt idx="145">
                  <c:v>41016</c:v>
                </c:pt>
                <c:pt idx="146">
                  <c:v>41015</c:v>
                </c:pt>
                <c:pt idx="147">
                  <c:v>41012</c:v>
                </c:pt>
                <c:pt idx="148">
                  <c:v>41011</c:v>
                </c:pt>
                <c:pt idx="149">
                  <c:v>41010</c:v>
                </c:pt>
                <c:pt idx="150">
                  <c:v>41009</c:v>
                </c:pt>
                <c:pt idx="151">
                  <c:v>41008</c:v>
                </c:pt>
                <c:pt idx="152">
                  <c:v>41004</c:v>
                </c:pt>
                <c:pt idx="153">
                  <c:v>41003</c:v>
                </c:pt>
                <c:pt idx="154">
                  <c:v>41002</c:v>
                </c:pt>
                <c:pt idx="155">
                  <c:v>41001</c:v>
                </c:pt>
                <c:pt idx="156">
                  <c:v>40998</c:v>
                </c:pt>
                <c:pt idx="157">
                  <c:v>40997</c:v>
                </c:pt>
                <c:pt idx="158">
                  <c:v>40996</c:v>
                </c:pt>
                <c:pt idx="159">
                  <c:v>40995</c:v>
                </c:pt>
                <c:pt idx="160">
                  <c:v>40994</c:v>
                </c:pt>
                <c:pt idx="161">
                  <c:v>40991</c:v>
                </c:pt>
                <c:pt idx="162">
                  <c:v>40990</c:v>
                </c:pt>
                <c:pt idx="163">
                  <c:v>40989</c:v>
                </c:pt>
                <c:pt idx="164">
                  <c:v>40988</c:v>
                </c:pt>
                <c:pt idx="165">
                  <c:v>40987</c:v>
                </c:pt>
                <c:pt idx="166">
                  <c:v>40984</c:v>
                </c:pt>
                <c:pt idx="167">
                  <c:v>40983</c:v>
                </c:pt>
                <c:pt idx="168">
                  <c:v>40982</c:v>
                </c:pt>
                <c:pt idx="169">
                  <c:v>40981</c:v>
                </c:pt>
                <c:pt idx="170">
                  <c:v>40980</c:v>
                </c:pt>
                <c:pt idx="171">
                  <c:v>40977</c:v>
                </c:pt>
                <c:pt idx="172">
                  <c:v>40976</c:v>
                </c:pt>
                <c:pt idx="173">
                  <c:v>40975</c:v>
                </c:pt>
                <c:pt idx="174">
                  <c:v>40974</c:v>
                </c:pt>
                <c:pt idx="175">
                  <c:v>40973</c:v>
                </c:pt>
                <c:pt idx="176">
                  <c:v>40970</c:v>
                </c:pt>
                <c:pt idx="177">
                  <c:v>40969</c:v>
                </c:pt>
                <c:pt idx="178">
                  <c:v>40968</c:v>
                </c:pt>
                <c:pt idx="179">
                  <c:v>40967</c:v>
                </c:pt>
                <c:pt idx="180">
                  <c:v>40966</c:v>
                </c:pt>
                <c:pt idx="181">
                  <c:v>40963</c:v>
                </c:pt>
                <c:pt idx="182">
                  <c:v>40962</c:v>
                </c:pt>
                <c:pt idx="183">
                  <c:v>40961</c:v>
                </c:pt>
                <c:pt idx="184">
                  <c:v>40960</c:v>
                </c:pt>
                <c:pt idx="185">
                  <c:v>40956</c:v>
                </c:pt>
                <c:pt idx="186">
                  <c:v>40955</c:v>
                </c:pt>
                <c:pt idx="187">
                  <c:v>40954</c:v>
                </c:pt>
                <c:pt idx="188">
                  <c:v>40953</c:v>
                </c:pt>
                <c:pt idx="189">
                  <c:v>40952</c:v>
                </c:pt>
                <c:pt idx="190">
                  <c:v>40949</c:v>
                </c:pt>
                <c:pt idx="191">
                  <c:v>40948</c:v>
                </c:pt>
                <c:pt idx="192">
                  <c:v>40947</c:v>
                </c:pt>
                <c:pt idx="193">
                  <c:v>40946</c:v>
                </c:pt>
                <c:pt idx="194">
                  <c:v>40945</c:v>
                </c:pt>
                <c:pt idx="195">
                  <c:v>40942</c:v>
                </c:pt>
                <c:pt idx="196">
                  <c:v>40941</c:v>
                </c:pt>
                <c:pt idx="197">
                  <c:v>40940</c:v>
                </c:pt>
                <c:pt idx="198">
                  <c:v>40939</c:v>
                </c:pt>
                <c:pt idx="199">
                  <c:v>40938</c:v>
                </c:pt>
                <c:pt idx="200">
                  <c:v>40935</c:v>
                </c:pt>
                <c:pt idx="201">
                  <c:v>40934</c:v>
                </c:pt>
                <c:pt idx="202">
                  <c:v>40933</c:v>
                </c:pt>
                <c:pt idx="203">
                  <c:v>40932</c:v>
                </c:pt>
                <c:pt idx="204">
                  <c:v>40931</c:v>
                </c:pt>
                <c:pt idx="205">
                  <c:v>40928</c:v>
                </c:pt>
                <c:pt idx="206">
                  <c:v>40927</c:v>
                </c:pt>
                <c:pt idx="207">
                  <c:v>40926</c:v>
                </c:pt>
                <c:pt idx="208">
                  <c:v>40925</c:v>
                </c:pt>
                <c:pt idx="209">
                  <c:v>40921</c:v>
                </c:pt>
                <c:pt idx="210">
                  <c:v>40920</c:v>
                </c:pt>
                <c:pt idx="211">
                  <c:v>40919</c:v>
                </c:pt>
                <c:pt idx="212">
                  <c:v>40918</c:v>
                </c:pt>
                <c:pt idx="213">
                  <c:v>40917</c:v>
                </c:pt>
                <c:pt idx="214">
                  <c:v>40914</c:v>
                </c:pt>
                <c:pt idx="215">
                  <c:v>40913</c:v>
                </c:pt>
                <c:pt idx="216">
                  <c:v>40912</c:v>
                </c:pt>
                <c:pt idx="217">
                  <c:v>40911</c:v>
                </c:pt>
              </c:numCache>
            </c:numRef>
          </c:cat>
          <c:val>
            <c:numRef>
              <c:f>'[BEAM Report(1).xlsx]Commodity Prices'!$M$5:$M$222</c:f>
              <c:numCache>
                <c:formatCode>General</c:formatCode>
                <c:ptCount val="218"/>
                <c:pt idx="0">
                  <c:v>58.47</c:v>
                </c:pt>
                <c:pt idx="1">
                  <c:v>55.09</c:v>
                </c:pt>
                <c:pt idx="2">
                  <c:v>54.94</c:v>
                </c:pt>
                <c:pt idx="3">
                  <c:v>58.71</c:v>
                </c:pt>
                <c:pt idx="4">
                  <c:v>55.9</c:v>
                </c:pt>
                <c:pt idx="5">
                  <c:v>52.36</c:v>
                </c:pt>
                <c:pt idx="6">
                  <c:v>56.839999999999996</c:v>
                </c:pt>
                <c:pt idx="7">
                  <c:v>56.74</c:v>
                </c:pt>
                <c:pt idx="8">
                  <c:v>58.07</c:v>
                </c:pt>
                <c:pt idx="9">
                  <c:v>58.04</c:v>
                </c:pt>
                <c:pt idx="10">
                  <c:v>59.28</c:v>
                </c:pt>
                <c:pt idx="11">
                  <c:v>55.68</c:v>
                </c:pt>
                <c:pt idx="12">
                  <c:v>62.83</c:v>
                </c:pt>
                <c:pt idx="13">
                  <c:v>63.82</c:v>
                </c:pt>
                <c:pt idx="14">
                  <c:v>68.73</c:v>
                </c:pt>
                <c:pt idx="15">
                  <c:v>70.05</c:v>
                </c:pt>
                <c:pt idx="16">
                  <c:v>71.599999999999994</c:v>
                </c:pt>
                <c:pt idx="17">
                  <c:v>76.61999999999999</c:v>
                </c:pt>
                <c:pt idx="18">
                  <c:v>75.19</c:v>
                </c:pt>
                <c:pt idx="19">
                  <c:v>76.849999999999994</c:v>
                </c:pt>
                <c:pt idx="20">
                  <c:v>76.86</c:v>
                </c:pt>
                <c:pt idx="21">
                  <c:v>77.319999999999993</c:v>
                </c:pt>
                <c:pt idx="22">
                  <c:v>77.25</c:v>
                </c:pt>
                <c:pt idx="23">
                  <c:v>78.14</c:v>
                </c:pt>
                <c:pt idx="24">
                  <c:v>74.58</c:v>
                </c:pt>
                <c:pt idx="25">
                  <c:v>75.13</c:v>
                </c:pt>
                <c:pt idx="26">
                  <c:v>79.959999999999994</c:v>
                </c:pt>
                <c:pt idx="27">
                  <c:v>77.14</c:v>
                </c:pt>
                <c:pt idx="28">
                  <c:v>80.39</c:v>
                </c:pt>
                <c:pt idx="29">
                  <c:v>80.98</c:v>
                </c:pt>
                <c:pt idx="30">
                  <c:v>80.69</c:v>
                </c:pt>
                <c:pt idx="31">
                  <c:v>81.849999999999994</c:v>
                </c:pt>
                <c:pt idx="32">
                  <c:v>78.23</c:v>
                </c:pt>
                <c:pt idx="33">
                  <c:v>77.989999999999995</c:v>
                </c:pt>
                <c:pt idx="34">
                  <c:v>78.430000000000007</c:v>
                </c:pt>
                <c:pt idx="35">
                  <c:v>79.410000000000011</c:v>
                </c:pt>
                <c:pt idx="36">
                  <c:v>78.11999999999999</c:v>
                </c:pt>
                <c:pt idx="37">
                  <c:v>84.23</c:v>
                </c:pt>
                <c:pt idx="38">
                  <c:v>88.04</c:v>
                </c:pt>
                <c:pt idx="39">
                  <c:v>87.86999999999999</c:v>
                </c:pt>
                <c:pt idx="40">
                  <c:v>90.5</c:v>
                </c:pt>
                <c:pt idx="41">
                  <c:v>89.81</c:v>
                </c:pt>
                <c:pt idx="42">
                  <c:v>87.51</c:v>
                </c:pt>
                <c:pt idx="43">
                  <c:v>87.169999999999987</c:v>
                </c:pt>
                <c:pt idx="44">
                  <c:v>88.04</c:v>
                </c:pt>
                <c:pt idx="45">
                  <c:v>87.169999999999987</c:v>
                </c:pt>
                <c:pt idx="46">
                  <c:v>86.28</c:v>
                </c:pt>
                <c:pt idx="47">
                  <c:v>83.86</c:v>
                </c:pt>
                <c:pt idx="48">
                  <c:v>83.8</c:v>
                </c:pt>
                <c:pt idx="49">
                  <c:v>80.47</c:v>
                </c:pt>
                <c:pt idx="50">
                  <c:v>78.61999999999999</c:v>
                </c:pt>
                <c:pt idx="51">
                  <c:v>78.989999999999995</c:v>
                </c:pt>
                <c:pt idx="52">
                  <c:v>81.08</c:v>
                </c:pt>
                <c:pt idx="53">
                  <c:v>79.97</c:v>
                </c:pt>
                <c:pt idx="54">
                  <c:v>80.349999999999994</c:v>
                </c:pt>
                <c:pt idx="55">
                  <c:v>79.97</c:v>
                </c:pt>
                <c:pt idx="56">
                  <c:v>85.98</c:v>
                </c:pt>
                <c:pt idx="57">
                  <c:v>85.4</c:v>
                </c:pt>
                <c:pt idx="58">
                  <c:v>84.97</c:v>
                </c:pt>
                <c:pt idx="59">
                  <c:v>81.510000000000005</c:v>
                </c:pt>
                <c:pt idx="60">
                  <c:v>80.099999999999994</c:v>
                </c:pt>
                <c:pt idx="61">
                  <c:v>79.58</c:v>
                </c:pt>
                <c:pt idx="62">
                  <c:v>79.430000000000007</c:v>
                </c:pt>
                <c:pt idx="63">
                  <c:v>78.73</c:v>
                </c:pt>
                <c:pt idx="64">
                  <c:v>81.11999999999999</c:v>
                </c:pt>
                <c:pt idx="65">
                  <c:v>81.06</c:v>
                </c:pt>
                <c:pt idx="66">
                  <c:v>78.349999999999994</c:v>
                </c:pt>
                <c:pt idx="67">
                  <c:v>77.92</c:v>
                </c:pt>
                <c:pt idx="68">
                  <c:v>73.45</c:v>
                </c:pt>
                <c:pt idx="69">
                  <c:v>72.649999999999991</c:v>
                </c:pt>
                <c:pt idx="70">
                  <c:v>67.13</c:v>
                </c:pt>
                <c:pt idx="71">
                  <c:v>66.16</c:v>
                </c:pt>
                <c:pt idx="72">
                  <c:v>65.31</c:v>
                </c:pt>
                <c:pt idx="73">
                  <c:v>67.78</c:v>
                </c:pt>
                <c:pt idx="74">
                  <c:v>70.13</c:v>
                </c:pt>
                <c:pt idx="75">
                  <c:v>68.89</c:v>
                </c:pt>
                <c:pt idx="76">
                  <c:v>69.790000000000006</c:v>
                </c:pt>
                <c:pt idx="77">
                  <c:v>74.28</c:v>
                </c:pt>
                <c:pt idx="78">
                  <c:v>73.910000000000011</c:v>
                </c:pt>
                <c:pt idx="79">
                  <c:v>77.440000000000012</c:v>
                </c:pt>
                <c:pt idx="80">
                  <c:v>76.11</c:v>
                </c:pt>
                <c:pt idx="81">
                  <c:v>73.319999999999993</c:v>
                </c:pt>
                <c:pt idx="82">
                  <c:v>75.47</c:v>
                </c:pt>
                <c:pt idx="83">
                  <c:v>71.679999999999993</c:v>
                </c:pt>
                <c:pt idx="84">
                  <c:v>67.099999999999994</c:v>
                </c:pt>
                <c:pt idx="85">
                  <c:v>66.08</c:v>
                </c:pt>
                <c:pt idx="86">
                  <c:v>67.31</c:v>
                </c:pt>
                <c:pt idx="87">
                  <c:v>61.91</c:v>
                </c:pt>
                <c:pt idx="88">
                  <c:v>63.49</c:v>
                </c:pt>
                <c:pt idx="89">
                  <c:v>58.2</c:v>
                </c:pt>
                <c:pt idx="90">
                  <c:v>60.720000000000006</c:v>
                </c:pt>
                <c:pt idx="91">
                  <c:v>57.660000000000004</c:v>
                </c:pt>
                <c:pt idx="92">
                  <c:v>56.75</c:v>
                </c:pt>
                <c:pt idx="93">
                  <c:v>57.96</c:v>
                </c:pt>
                <c:pt idx="94">
                  <c:v>49.690000000000005</c:v>
                </c:pt>
                <c:pt idx="95">
                  <c:v>53.21</c:v>
                </c:pt>
                <c:pt idx="96">
                  <c:v>52.86</c:v>
                </c:pt>
                <c:pt idx="97">
                  <c:v>55.51</c:v>
                </c:pt>
                <c:pt idx="98">
                  <c:v>55.86</c:v>
                </c:pt>
                <c:pt idx="99">
                  <c:v>54.339999999999996</c:v>
                </c:pt>
                <c:pt idx="100">
                  <c:v>60.05</c:v>
                </c:pt>
                <c:pt idx="101">
                  <c:v>62.28</c:v>
                </c:pt>
                <c:pt idx="102">
                  <c:v>61.52</c:v>
                </c:pt>
                <c:pt idx="103">
                  <c:v>62.03</c:v>
                </c:pt>
                <c:pt idx="104">
                  <c:v>61.660000000000004</c:v>
                </c:pt>
                <c:pt idx="105">
                  <c:v>59.02</c:v>
                </c:pt>
                <c:pt idx="106">
                  <c:v>58.97</c:v>
                </c:pt>
                <c:pt idx="107">
                  <c:v>57.7</c:v>
                </c:pt>
                <c:pt idx="108">
                  <c:v>59.349999999999994</c:v>
                </c:pt>
                <c:pt idx="109">
                  <c:v>60.07</c:v>
                </c:pt>
                <c:pt idx="110">
                  <c:v>60.02</c:v>
                </c:pt>
                <c:pt idx="111">
                  <c:v>60.290000000000006</c:v>
                </c:pt>
                <c:pt idx="112">
                  <c:v>58.98</c:v>
                </c:pt>
                <c:pt idx="113">
                  <c:v>63.48</c:v>
                </c:pt>
                <c:pt idx="114">
                  <c:v>67.03</c:v>
                </c:pt>
                <c:pt idx="115">
                  <c:v>67.569999999999993</c:v>
                </c:pt>
                <c:pt idx="116">
                  <c:v>72.010000000000005</c:v>
                </c:pt>
                <c:pt idx="117">
                  <c:v>74.410000000000011</c:v>
                </c:pt>
                <c:pt idx="118">
                  <c:v>74.16</c:v>
                </c:pt>
                <c:pt idx="119">
                  <c:v>73.349999999999994</c:v>
                </c:pt>
                <c:pt idx="120">
                  <c:v>75.410000000000011</c:v>
                </c:pt>
                <c:pt idx="121">
                  <c:v>76.319999999999993</c:v>
                </c:pt>
                <c:pt idx="122">
                  <c:v>75.23</c:v>
                </c:pt>
                <c:pt idx="123">
                  <c:v>76.31</c:v>
                </c:pt>
                <c:pt idx="124">
                  <c:v>77.410000000000011</c:v>
                </c:pt>
                <c:pt idx="125">
                  <c:v>77.98</c:v>
                </c:pt>
                <c:pt idx="126">
                  <c:v>77.03</c:v>
                </c:pt>
                <c:pt idx="127">
                  <c:v>77.38</c:v>
                </c:pt>
                <c:pt idx="128">
                  <c:v>78.08</c:v>
                </c:pt>
                <c:pt idx="129">
                  <c:v>78.06</c:v>
                </c:pt>
                <c:pt idx="130">
                  <c:v>81.010000000000005</c:v>
                </c:pt>
                <c:pt idx="131">
                  <c:v>83.09</c:v>
                </c:pt>
                <c:pt idx="132">
                  <c:v>83.490000000000009</c:v>
                </c:pt>
                <c:pt idx="133">
                  <c:v>87.54</c:v>
                </c:pt>
                <c:pt idx="134">
                  <c:v>90.97</c:v>
                </c:pt>
                <c:pt idx="135">
                  <c:v>93.410000000000011</c:v>
                </c:pt>
                <c:pt idx="136">
                  <c:v>90.02</c:v>
                </c:pt>
                <c:pt idx="137">
                  <c:v>89.08</c:v>
                </c:pt>
                <c:pt idx="138">
                  <c:v>88.55</c:v>
                </c:pt>
                <c:pt idx="139">
                  <c:v>87.45</c:v>
                </c:pt>
                <c:pt idx="140">
                  <c:v>86.16</c:v>
                </c:pt>
                <c:pt idx="141">
                  <c:v>85.66</c:v>
                </c:pt>
                <c:pt idx="142">
                  <c:v>86.45</c:v>
                </c:pt>
                <c:pt idx="143">
                  <c:v>85.669999999999987</c:v>
                </c:pt>
                <c:pt idx="144">
                  <c:v>86.07</c:v>
                </c:pt>
                <c:pt idx="145">
                  <c:v>87.2</c:v>
                </c:pt>
                <c:pt idx="146">
                  <c:v>85.58</c:v>
                </c:pt>
                <c:pt idx="147">
                  <c:v>85.58</c:v>
                </c:pt>
                <c:pt idx="148">
                  <c:v>85.64</c:v>
                </c:pt>
                <c:pt idx="149">
                  <c:v>83.2</c:v>
                </c:pt>
                <c:pt idx="150">
                  <c:v>80.11999999999999</c:v>
                </c:pt>
                <c:pt idx="151">
                  <c:v>79.459999999999994</c:v>
                </c:pt>
                <c:pt idx="152">
                  <c:v>80.31</c:v>
                </c:pt>
                <c:pt idx="153">
                  <c:v>77.47</c:v>
                </c:pt>
                <c:pt idx="154">
                  <c:v>79.260000000000005</c:v>
                </c:pt>
                <c:pt idx="155">
                  <c:v>81.23</c:v>
                </c:pt>
                <c:pt idx="156">
                  <c:v>79.02</c:v>
                </c:pt>
                <c:pt idx="157">
                  <c:v>78.78</c:v>
                </c:pt>
                <c:pt idx="158">
                  <c:v>77.910000000000011</c:v>
                </c:pt>
                <c:pt idx="159">
                  <c:v>83.33</c:v>
                </c:pt>
                <c:pt idx="160">
                  <c:v>83.33</c:v>
                </c:pt>
                <c:pt idx="161">
                  <c:v>78.47</c:v>
                </c:pt>
                <c:pt idx="162">
                  <c:v>74.959999999999994</c:v>
                </c:pt>
                <c:pt idx="163">
                  <c:v>76.86</c:v>
                </c:pt>
                <c:pt idx="164">
                  <c:v>77.11</c:v>
                </c:pt>
                <c:pt idx="165">
                  <c:v>79.09</c:v>
                </c:pt>
                <c:pt idx="166">
                  <c:v>77.06</c:v>
                </c:pt>
                <c:pt idx="167">
                  <c:v>75.11</c:v>
                </c:pt>
                <c:pt idx="168">
                  <c:v>70.930000000000007</c:v>
                </c:pt>
                <c:pt idx="169">
                  <c:v>70.959999999999994</c:v>
                </c:pt>
                <c:pt idx="170">
                  <c:v>70.59</c:v>
                </c:pt>
                <c:pt idx="171">
                  <c:v>71.649999999999991</c:v>
                </c:pt>
                <c:pt idx="172">
                  <c:v>71.58</c:v>
                </c:pt>
                <c:pt idx="173">
                  <c:v>70.16</c:v>
                </c:pt>
                <c:pt idx="174">
                  <c:v>71.2</c:v>
                </c:pt>
                <c:pt idx="175">
                  <c:v>74.22</c:v>
                </c:pt>
                <c:pt idx="176">
                  <c:v>74.7</c:v>
                </c:pt>
                <c:pt idx="177">
                  <c:v>77.59</c:v>
                </c:pt>
                <c:pt idx="178">
                  <c:v>73.819999999999993</c:v>
                </c:pt>
                <c:pt idx="179">
                  <c:v>76.05</c:v>
                </c:pt>
                <c:pt idx="180">
                  <c:v>80.06</c:v>
                </c:pt>
                <c:pt idx="181">
                  <c:v>80.989999999999995</c:v>
                </c:pt>
                <c:pt idx="182">
                  <c:v>78.989999999999995</c:v>
                </c:pt>
                <c:pt idx="183">
                  <c:v>77.430000000000007</c:v>
                </c:pt>
                <c:pt idx="184">
                  <c:v>77.34</c:v>
                </c:pt>
                <c:pt idx="185">
                  <c:v>74.739999999999995</c:v>
                </c:pt>
                <c:pt idx="186">
                  <c:v>73.31</c:v>
                </c:pt>
                <c:pt idx="187">
                  <c:v>77.3</c:v>
                </c:pt>
                <c:pt idx="188">
                  <c:v>74.239999999999995</c:v>
                </c:pt>
                <c:pt idx="189">
                  <c:v>70.910000000000011</c:v>
                </c:pt>
                <c:pt idx="190">
                  <c:v>65.669999999999987</c:v>
                </c:pt>
                <c:pt idx="191">
                  <c:v>66.84</c:v>
                </c:pt>
                <c:pt idx="192">
                  <c:v>65.709999999999994</c:v>
                </c:pt>
                <c:pt idx="193">
                  <c:v>65.910000000000011</c:v>
                </c:pt>
                <c:pt idx="194">
                  <c:v>61.41</c:v>
                </c:pt>
                <c:pt idx="195">
                  <c:v>66.34</c:v>
                </c:pt>
                <c:pt idx="196">
                  <c:v>68.11</c:v>
                </c:pt>
                <c:pt idx="197">
                  <c:v>70.11</c:v>
                </c:pt>
                <c:pt idx="198">
                  <c:v>71.48</c:v>
                </c:pt>
                <c:pt idx="199">
                  <c:v>75.78</c:v>
                </c:pt>
                <c:pt idx="200">
                  <c:v>77.06</c:v>
                </c:pt>
                <c:pt idx="201">
                  <c:v>77.2</c:v>
                </c:pt>
                <c:pt idx="202">
                  <c:v>77.13</c:v>
                </c:pt>
                <c:pt idx="203">
                  <c:v>76.75</c:v>
                </c:pt>
                <c:pt idx="204">
                  <c:v>78.42</c:v>
                </c:pt>
                <c:pt idx="205">
                  <c:v>77.459999999999994</c:v>
                </c:pt>
                <c:pt idx="206">
                  <c:v>79.39</c:v>
                </c:pt>
                <c:pt idx="207">
                  <c:v>79.290000000000006</c:v>
                </c:pt>
                <c:pt idx="208">
                  <c:v>79.510000000000005</c:v>
                </c:pt>
                <c:pt idx="209">
                  <c:v>77.7</c:v>
                </c:pt>
                <c:pt idx="210">
                  <c:v>76.849999999999994</c:v>
                </c:pt>
                <c:pt idx="211">
                  <c:v>79.86999999999999</c:v>
                </c:pt>
                <c:pt idx="212">
                  <c:v>84.14</c:v>
                </c:pt>
                <c:pt idx="213">
                  <c:v>83.06</c:v>
                </c:pt>
                <c:pt idx="214">
                  <c:v>83.66</c:v>
                </c:pt>
                <c:pt idx="215">
                  <c:v>83.910000000000011</c:v>
                </c:pt>
                <c:pt idx="216">
                  <c:v>85.47</c:v>
                </c:pt>
                <c:pt idx="217">
                  <c:v>86.710000000000008</c:v>
                </c:pt>
              </c:numCache>
            </c:numRef>
          </c:val>
        </c:ser>
        <c:ser>
          <c:idx val="2"/>
          <c:order val="2"/>
          <c:tx>
            <c:strRef>
              <c:f>'[BEAM Report(1).xlsx]Commodity Prices'!$K$1</c:f>
              <c:strCache>
                <c:ptCount val="1"/>
                <c:pt idx="0">
                  <c:v>Brent Spot</c:v>
                </c:pt>
              </c:strCache>
            </c:strRef>
          </c:tx>
          <c:spPr>
            <a:ln w="50800">
              <a:solidFill>
                <a:srgbClr val="C00000"/>
              </a:solidFill>
            </a:ln>
          </c:spPr>
          <c:marker>
            <c:symbol val="none"/>
          </c:marker>
          <c:cat>
            <c:numRef>
              <c:f>'[BEAM Report(1).xlsx]Commodity Prices'!$J$5:$J$222</c:f>
              <c:numCache>
                <c:formatCode>m/d/yyyy</c:formatCode>
                <c:ptCount val="218"/>
                <c:pt idx="0">
                  <c:v>41222</c:v>
                </c:pt>
                <c:pt idx="1">
                  <c:v>41221</c:v>
                </c:pt>
                <c:pt idx="2">
                  <c:v>41220</c:v>
                </c:pt>
                <c:pt idx="3">
                  <c:v>41219</c:v>
                </c:pt>
                <c:pt idx="4">
                  <c:v>41218</c:v>
                </c:pt>
                <c:pt idx="5">
                  <c:v>41215</c:v>
                </c:pt>
                <c:pt idx="6">
                  <c:v>41214</c:v>
                </c:pt>
                <c:pt idx="7">
                  <c:v>41213</c:v>
                </c:pt>
                <c:pt idx="8">
                  <c:v>41212</c:v>
                </c:pt>
                <c:pt idx="9">
                  <c:v>41211</c:v>
                </c:pt>
                <c:pt idx="10">
                  <c:v>41208</c:v>
                </c:pt>
                <c:pt idx="11">
                  <c:v>41207</c:v>
                </c:pt>
                <c:pt idx="12">
                  <c:v>41206</c:v>
                </c:pt>
                <c:pt idx="13">
                  <c:v>41205</c:v>
                </c:pt>
                <c:pt idx="14">
                  <c:v>41204</c:v>
                </c:pt>
                <c:pt idx="15">
                  <c:v>41201</c:v>
                </c:pt>
                <c:pt idx="16">
                  <c:v>41200</c:v>
                </c:pt>
                <c:pt idx="17">
                  <c:v>41199</c:v>
                </c:pt>
                <c:pt idx="18">
                  <c:v>41198</c:v>
                </c:pt>
                <c:pt idx="19">
                  <c:v>41197</c:v>
                </c:pt>
                <c:pt idx="20">
                  <c:v>41194</c:v>
                </c:pt>
                <c:pt idx="21">
                  <c:v>41193</c:v>
                </c:pt>
                <c:pt idx="22">
                  <c:v>41192</c:v>
                </c:pt>
                <c:pt idx="23">
                  <c:v>41191</c:v>
                </c:pt>
                <c:pt idx="24">
                  <c:v>41190</c:v>
                </c:pt>
                <c:pt idx="25">
                  <c:v>41187</c:v>
                </c:pt>
                <c:pt idx="26">
                  <c:v>41186</c:v>
                </c:pt>
                <c:pt idx="27">
                  <c:v>41185</c:v>
                </c:pt>
                <c:pt idx="28">
                  <c:v>41184</c:v>
                </c:pt>
                <c:pt idx="29">
                  <c:v>41183</c:v>
                </c:pt>
                <c:pt idx="30">
                  <c:v>41180</c:v>
                </c:pt>
                <c:pt idx="31">
                  <c:v>41179</c:v>
                </c:pt>
                <c:pt idx="32">
                  <c:v>41178</c:v>
                </c:pt>
                <c:pt idx="33">
                  <c:v>41177</c:v>
                </c:pt>
                <c:pt idx="34">
                  <c:v>41176</c:v>
                </c:pt>
                <c:pt idx="35">
                  <c:v>41173</c:v>
                </c:pt>
                <c:pt idx="36">
                  <c:v>41172</c:v>
                </c:pt>
                <c:pt idx="37">
                  <c:v>41171</c:v>
                </c:pt>
                <c:pt idx="38">
                  <c:v>41170</c:v>
                </c:pt>
                <c:pt idx="39">
                  <c:v>41169</c:v>
                </c:pt>
                <c:pt idx="40">
                  <c:v>41166</c:v>
                </c:pt>
                <c:pt idx="41">
                  <c:v>41165</c:v>
                </c:pt>
                <c:pt idx="42">
                  <c:v>41164</c:v>
                </c:pt>
                <c:pt idx="43">
                  <c:v>41163</c:v>
                </c:pt>
                <c:pt idx="44">
                  <c:v>41162</c:v>
                </c:pt>
                <c:pt idx="45">
                  <c:v>41159</c:v>
                </c:pt>
                <c:pt idx="46">
                  <c:v>41158</c:v>
                </c:pt>
                <c:pt idx="47">
                  <c:v>41157</c:v>
                </c:pt>
                <c:pt idx="48">
                  <c:v>41156</c:v>
                </c:pt>
                <c:pt idx="49">
                  <c:v>41152</c:v>
                </c:pt>
                <c:pt idx="50">
                  <c:v>41151</c:v>
                </c:pt>
                <c:pt idx="51">
                  <c:v>41150</c:v>
                </c:pt>
                <c:pt idx="52">
                  <c:v>41149</c:v>
                </c:pt>
                <c:pt idx="53">
                  <c:v>41148</c:v>
                </c:pt>
                <c:pt idx="54">
                  <c:v>41145</c:v>
                </c:pt>
                <c:pt idx="55">
                  <c:v>41144</c:v>
                </c:pt>
                <c:pt idx="56">
                  <c:v>41143</c:v>
                </c:pt>
                <c:pt idx="57">
                  <c:v>41142</c:v>
                </c:pt>
                <c:pt idx="58">
                  <c:v>41141</c:v>
                </c:pt>
                <c:pt idx="59">
                  <c:v>41138</c:v>
                </c:pt>
                <c:pt idx="60">
                  <c:v>41137</c:v>
                </c:pt>
                <c:pt idx="61">
                  <c:v>41136</c:v>
                </c:pt>
                <c:pt idx="62">
                  <c:v>41135</c:v>
                </c:pt>
                <c:pt idx="63">
                  <c:v>41134</c:v>
                </c:pt>
                <c:pt idx="64">
                  <c:v>41131</c:v>
                </c:pt>
                <c:pt idx="65">
                  <c:v>41130</c:v>
                </c:pt>
                <c:pt idx="66">
                  <c:v>41129</c:v>
                </c:pt>
                <c:pt idx="67">
                  <c:v>41128</c:v>
                </c:pt>
                <c:pt idx="68">
                  <c:v>41127</c:v>
                </c:pt>
                <c:pt idx="69">
                  <c:v>41124</c:v>
                </c:pt>
                <c:pt idx="70">
                  <c:v>41123</c:v>
                </c:pt>
                <c:pt idx="71">
                  <c:v>41122</c:v>
                </c:pt>
                <c:pt idx="72">
                  <c:v>41121</c:v>
                </c:pt>
                <c:pt idx="73">
                  <c:v>41120</c:v>
                </c:pt>
                <c:pt idx="74">
                  <c:v>41117</c:v>
                </c:pt>
                <c:pt idx="75">
                  <c:v>41116</c:v>
                </c:pt>
                <c:pt idx="76">
                  <c:v>41115</c:v>
                </c:pt>
                <c:pt idx="77">
                  <c:v>41114</c:v>
                </c:pt>
                <c:pt idx="78">
                  <c:v>41113</c:v>
                </c:pt>
                <c:pt idx="79">
                  <c:v>41110</c:v>
                </c:pt>
                <c:pt idx="80">
                  <c:v>41109</c:v>
                </c:pt>
                <c:pt idx="81">
                  <c:v>41108</c:v>
                </c:pt>
                <c:pt idx="82">
                  <c:v>41107</c:v>
                </c:pt>
                <c:pt idx="83">
                  <c:v>41106</c:v>
                </c:pt>
                <c:pt idx="84">
                  <c:v>41103</c:v>
                </c:pt>
                <c:pt idx="85">
                  <c:v>41102</c:v>
                </c:pt>
                <c:pt idx="86">
                  <c:v>41101</c:v>
                </c:pt>
                <c:pt idx="87">
                  <c:v>41100</c:v>
                </c:pt>
                <c:pt idx="88">
                  <c:v>41099</c:v>
                </c:pt>
                <c:pt idx="89">
                  <c:v>41096</c:v>
                </c:pt>
                <c:pt idx="90">
                  <c:v>41095</c:v>
                </c:pt>
                <c:pt idx="91">
                  <c:v>41093</c:v>
                </c:pt>
                <c:pt idx="92">
                  <c:v>41092</c:v>
                </c:pt>
                <c:pt idx="93">
                  <c:v>41089</c:v>
                </c:pt>
                <c:pt idx="94">
                  <c:v>41088</c:v>
                </c:pt>
                <c:pt idx="95">
                  <c:v>41087</c:v>
                </c:pt>
                <c:pt idx="96">
                  <c:v>41086</c:v>
                </c:pt>
                <c:pt idx="97">
                  <c:v>41085</c:v>
                </c:pt>
                <c:pt idx="98">
                  <c:v>41082</c:v>
                </c:pt>
                <c:pt idx="99">
                  <c:v>41081</c:v>
                </c:pt>
                <c:pt idx="100">
                  <c:v>41080</c:v>
                </c:pt>
                <c:pt idx="101">
                  <c:v>41079</c:v>
                </c:pt>
                <c:pt idx="102">
                  <c:v>41078</c:v>
                </c:pt>
                <c:pt idx="103">
                  <c:v>41075</c:v>
                </c:pt>
                <c:pt idx="104">
                  <c:v>41074</c:v>
                </c:pt>
                <c:pt idx="105">
                  <c:v>41073</c:v>
                </c:pt>
                <c:pt idx="106">
                  <c:v>41072</c:v>
                </c:pt>
                <c:pt idx="107">
                  <c:v>41071</c:v>
                </c:pt>
                <c:pt idx="108">
                  <c:v>41068</c:v>
                </c:pt>
                <c:pt idx="109">
                  <c:v>41067</c:v>
                </c:pt>
                <c:pt idx="110">
                  <c:v>41066</c:v>
                </c:pt>
                <c:pt idx="111">
                  <c:v>41065</c:v>
                </c:pt>
                <c:pt idx="112">
                  <c:v>41064</c:v>
                </c:pt>
                <c:pt idx="113">
                  <c:v>41061</c:v>
                </c:pt>
                <c:pt idx="114">
                  <c:v>41060</c:v>
                </c:pt>
                <c:pt idx="115">
                  <c:v>41059</c:v>
                </c:pt>
                <c:pt idx="116">
                  <c:v>41058</c:v>
                </c:pt>
                <c:pt idx="117">
                  <c:v>41054</c:v>
                </c:pt>
                <c:pt idx="118">
                  <c:v>41053</c:v>
                </c:pt>
                <c:pt idx="119">
                  <c:v>41052</c:v>
                </c:pt>
                <c:pt idx="120">
                  <c:v>41051</c:v>
                </c:pt>
                <c:pt idx="121">
                  <c:v>41050</c:v>
                </c:pt>
                <c:pt idx="122">
                  <c:v>41047</c:v>
                </c:pt>
                <c:pt idx="123">
                  <c:v>41046</c:v>
                </c:pt>
                <c:pt idx="124">
                  <c:v>41045</c:v>
                </c:pt>
                <c:pt idx="125">
                  <c:v>41044</c:v>
                </c:pt>
                <c:pt idx="126">
                  <c:v>41043</c:v>
                </c:pt>
                <c:pt idx="127">
                  <c:v>41040</c:v>
                </c:pt>
                <c:pt idx="128">
                  <c:v>41039</c:v>
                </c:pt>
                <c:pt idx="129">
                  <c:v>41038</c:v>
                </c:pt>
                <c:pt idx="130">
                  <c:v>41037</c:v>
                </c:pt>
                <c:pt idx="131">
                  <c:v>41036</c:v>
                </c:pt>
                <c:pt idx="132">
                  <c:v>41033</c:v>
                </c:pt>
                <c:pt idx="133">
                  <c:v>41032</c:v>
                </c:pt>
                <c:pt idx="134">
                  <c:v>41031</c:v>
                </c:pt>
                <c:pt idx="135">
                  <c:v>41030</c:v>
                </c:pt>
                <c:pt idx="136">
                  <c:v>41029</c:v>
                </c:pt>
                <c:pt idx="137">
                  <c:v>41026</c:v>
                </c:pt>
                <c:pt idx="138">
                  <c:v>41025</c:v>
                </c:pt>
                <c:pt idx="139">
                  <c:v>41024</c:v>
                </c:pt>
                <c:pt idx="140">
                  <c:v>41023</c:v>
                </c:pt>
                <c:pt idx="141">
                  <c:v>41022</c:v>
                </c:pt>
                <c:pt idx="142">
                  <c:v>41019</c:v>
                </c:pt>
                <c:pt idx="143">
                  <c:v>41018</c:v>
                </c:pt>
                <c:pt idx="144">
                  <c:v>41017</c:v>
                </c:pt>
                <c:pt idx="145">
                  <c:v>41016</c:v>
                </c:pt>
                <c:pt idx="146">
                  <c:v>41015</c:v>
                </c:pt>
                <c:pt idx="147">
                  <c:v>41012</c:v>
                </c:pt>
                <c:pt idx="148">
                  <c:v>41011</c:v>
                </c:pt>
                <c:pt idx="149">
                  <c:v>41010</c:v>
                </c:pt>
                <c:pt idx="150">
                  <c:v>41009</c:v>
                </c:pt>
                <c:pt idx="151">
                  <c:v>41008</c:v>
                </c:pt>
                <c:pt idx="152">
                  <c:v>41004</c:v>
                </c:pt>
                <c:pt idx="153">
                  <c:v>41003</c:v>
                </c:pt>
                <c:pt idx="154">
                  <c:v>41002</c:v>
                </c:pt>
                <c:pt idx="155">
                  <c:v>41001</c:v>
                </c:pt>
                <c:pt idx="156">
                  <c:v>40998</c:v>
                </c:pt>
                <c:pt idx="157">
                  <c:v>40997</c:v>
                </c:pt>
                <c:pt idx="158">
                  <c:v>40996</c:v>
                </c:pt>
                <c:pt idx="159">
                  <c:v>40995</c:v>
                </c:pt>
                <c:pt idx="160">
                  <c:v>40994</c:v>
                </c:pt>
                <c:pt idx="161">
                  <c:v>40991</c:v>
                </c:pt>
                <c:pt idx="162">
                  <c:v>40990</c:v>
                </c:pt>
                <c:pt idx="163">
                  <c:v>40989</c:v>
                </c:pt>
                <c:pt idx="164">
                  <c:v>40988</c:v>
                </c:pt>
                <c:pt idx="165">
                  <c:v>40987</c:v>
                </c:pt>
                <c:pt idx="166">
                  <c:v>40984</c:v>
                </c:pt>
                <c:pt idx="167">
                  <c:v>40983</c:v>
                </c:pt>
                <c:pt idx="168">
                  <c:v>40982</c:v>
                </c:pt>
                <c:pt idx="169">
                  <c:v>40981</c:v>
                </c:pt>
                <c:pt idx="170">
                  <c:v>40980</c:v>
                </c:pt>
                <c:pt idx="171">
                  <c:v>40977</c:v>
                </c:pt>
                <c:pt idx="172">
                  <c:v>40976</c:v>
                </c:pt>
                <c:pt idx="173">
                  <c:v>40975</c:v>
                </c:pt>
                <c:pt idx="174">
                  <c:v>40974</c:v>
                </c:pt>
                <c:pt idx="175">
                  <c:v>40973</c:v>
                </c:pt>
                <c:pt idx="176">
                  <c:v>40970</c:v>
                </c:pt>
                <c:pt idx="177">
                  <c:v>40969</c:v>
                </c:pt>
                <c:pt idx="178">
                  <c:v>40968</c:v>
                </c:pt>
                <c:pt idx="179">
                  <c:v>40967</c:v>
                </c:pt>
                <c:pt idx="180">
                  <c:v>40966</c:v>
                </c:pt>
                <c:pt idx="181">
                  <c:v>40963</c:v>
                </c:pt>
                <c:pt idx="182">
                  <c:v>40962</c:v>
                </c:pt>
                <c:pt idx="183">
                  <c:v>40961</c:v>
                </c:pt>
                <c:pt idx="184">
                  <c:v>40960</c:v>
                </c:pt>
                <c:pt idx="185">
                  <c:v>40956</c:v>
                </c:pt>
                <c:pt idx="186">
                  <c:v>40955</c:v>
                </c:pt>
                <c:pt idx="187">
                  <c:v>40954</c:v>
                </c:pt>
                <c:pt idx="188">
                  <c:v>40953</c:v>
                </c:pt>
                <c:pt idx="189">
                  <c:v>40952</c:v>
                </c:pt>
                <c:pt idx="190">
                  <c:v>40949</c:v>
                </c:pt>
                <c:pt idx="191">
                  <c:v>40948</c:v>
                </c:pt>
                <c:pt idx="192">
                  <c:v>40947</c:v>
                </c:pt>
                <c:pt idx="193">
                  <c:v>40946</c:v>
                </c:pt>
                <c:pt idx="194">
                  <c:v>40945</c:v>
                </c:pt>
                <c:pt idx="195">
                  <c:v>40942</c:v>
                </c:pt>
                <c:pt idx="196">
                  <c:v>40941</c:v>
                </c:pt>
                <c:pt idx="197">
                  <c:v>40940</c:v>
                </c:pt>
                <c:pt idx="198">
                  <c:v>40939</c:v>
                </c:pt>
                <c:pt idx="199">
                  <c:v>40938</c:v>
                </c:pt>
                <c:pt idx="200">
                  <c:v>40935</c:v>
                </c:pt>
                <c:pt idx="201">
                  <c:v>40934</c:v>
                </c:pt>
                <c:pt idx="202">
                  <c:v>40933</c:v>
                </c:pt>
                <c:pt idx="203">
                  <c:v>40932</c:v>
                </c:pt>
                <c:pt idx="204">
                  <c:v>40931</c:v>
                </c:pt>
                <c:pt idx="205">
                  <c:v>40928</c:v>
                </c:pt>
                <c:pt idx="206">
                  <c:v>40927</c:v>
                </c:pt>
                <c:pt idx="207">
                  <c:v>40926</c:v>
                </c:pt>
                <c:pt idx="208">
                  <c:v>40925</c:v>
                </c:pt>
                <c:pt idx="209">
                  <c:v>40921</c:v>
                </c:pt>
                <c:pt idx="210">
                  <c:v>40920</c:v>
                </c:pt>
                <c:pt idx="211">
                  <c:v>40919</c:v>
                </c:pt>
                <c:pt idx="212">
                  <c:v>40918</c:v>
                </c:pt>
                <c:pt idx="213">
                  <c:v>40917</c:v>
                </c:pt>
                <c:pt idx="214">
                  <c:v>40914</c:v>
                </c:pt>
                <c:pt idx="215">
                  <c:v>40913</c:v>
                </c:pt>
                <c:pt idx="216">
                  <c:v>40912</c:v>
                </c:pt>
                <c:pt idx="217">
                  <c:v>40911</c:v>
                </c:pt>
              </c:numCache>
            </c:numRef>
          </c:cat>
          <c:val>
            <c:numRef>
              <c:f>'[BEAM Report(1).xlsx]Commodity Prices'!$K$5:$K$222</c:f>
              <c:numCache>
                <c:formatCode>General</c:formatCode>
                <c:ptCount val="218"/>
                <c:pt idx="0">
                  <c:v>110.57</c:v>
                </c:pt>
                <c:pt idx="1">
                  <c:v>108.11</c:v>
                </c:pt>
                <c:pt idx="2">
                  <c:v>107.81</c:v>
                </c:pt>
                <c:pt idx="3">
                  <c:v>111.76</c:v>
                </c:pt>
                <c:pt idx="4">
                  <c:v>108.6</c:v>
                </c:pt>
                <c:pt idx="5">
                  <c:v>106.86999999999999</c:v>
                </c:pt>
                <c:pt idx="6">
                  <c:v>109.86999999999999</c:v>
                </c:pt>
                <c:pt idx="7">
                  <c:v>110.46000000000001</c:v>
                </c:pt>
                <c:pt idx="8">
                  <c:v>111.39</c:v>
                </c:pt>
                <c:pt idx="9">
                  <c:v>111.09</c:v>
                </c:pt>
                <c:pt idx="10">
                  <c:v>111.72</c:v>
                </c:pt>
                <c:pt idx="11">
                  <c:v>110.32</c:v>
                </c:pt>
                <c:pt idx="12">
                  <c:v>109.58</c:v>
                </c:pt>
                <c:pt idx="13">
                  <c:v>110.09</c:v>
                </c:pt>
                <c:pt idx="14">
                  <c:v>111.84</c:v>
                </c:pt>
                <c:pt idx="15">
                  <c:v>112.32</c:v>
                </c:pt>
                <c:pt idx="16">
                  <c:v>114.27</c:v>
                </c:pt>
                <c:pt idx="17">
                  <c:v>115.39</c:v>
                </c:pt>
                <c:pt idx="18">
                  <c:v>116.27</c:v>
                </c:pt>
                <c:pt idx="19">
                  <c:v>116.85</c:v>
                </c:pt>
                <c:pt idx="20">
                  <c:v>115.21000000000001</c:v>
                </c:pt>
                <c:pt idx="21">
                  <c:v>117.6</c:v>
                </c:pt>
                <c:pt idx="22">
                  <c:v>115.08</c:v>
                </c:pt>
                <c:pt idx="23">
                  <c:v>114.86999999999999</c:v>
                </c:pt>
                <c:pt idx="24">
                  <c:v>113.08</c:v>
                </c:pt>
                <c:pt idx="25">
                  <c:v>113.11</c:v>
                </c:pt>
                <c:pt idx="26">
                  <c:v>112.69</c:v>
                </c:pt>
                <c:pt idx="27">
                  <c:v>108.42</c:v>
                </c:pt>
                <c:pt idx="28">
                  <c:v>111.64999999999999</c:v>
                </c:pt>
                <c:pt idx="29">
                  <c:v>112.29</c:v>
                </c:pt>
                <c:pt idx="30">
                  <c:v>113.3</c:v>
                </c:pt>
                <c:pt idx="31">
                  <c:v>113.41000000000001</c:v>
                </c:pt>
                <c:pt idx="32">
                  <c:v>110.92</c:v>
                </c:pt>
                <c:pt idx="33">
                  <c:v>110.66999999999999</c:v>
                </c:pt>
                <c:pt idx="34">
                  <c:v>110.56</c:v>
                </c:pt>
                <c:pt idx="35">
                  <c:v>112.39</c:v>
                </c:pt>
                <c:pt idx="36">
                  <c:v>111.49000000000001</c:v>
                </c:pt>
                <c:pt idx="37">
                  <c:v>108.95</c:v>
                </c:pt>
                <c:pt idx="38">
                  <c:v>112.46000000000001</c:v>
                </c:pt>
                <c:pt idx="39">
                  <c:v>114.23</c:v>
                </c:pt>
                <c:pt idx="40">
                  <c:v>117.59</c:v>
                </c:pt>
                <c:pt idx="41">
                  <c:v>116.31</c:v>
                </c:pt>
                <c:pt idx="42">
                  <c:v>115.72</c:v>
                </c:pt>
                <c:pt idx="43">
                  <c:v>114.51</c:v>
                </c:pt>
                <c:pt idx="44">
                  <c:v>114.64</c:v>
                </c:pt>
                <c:pt idx="45">
                  <c:v>114.02</c:v>
                </c:pt>
                <c:pt idx="46">
                  <c:v>112.64999999999999</c:v>
                </c:pt>
                <c:pt idx="47">
                  <c:v>114.14</c:v>
                </c:pt>
                <c:pt idx="48">
                  <c:v>114.59</c:v>
                </c:pt>
                <c:pt idx="49">
                  <c:v>116.16999999999999</c:v>
                </c:pt>
                <c:pt idx="50">
                  <c:v>115.86</c:v>
                </c:pt>
                <c:pt idx="51">
                  <c:v>114.01</c:v>
                </c:pt>
                <c:pt idx="52">
                  <c:v>114.01</c:v>
                </c:pt>
                <c:pt idx="53">
                  <c:v>114.28</c:v>
                </c:pt>
                <c:pt idx="54">
                  <c:v>116.19</c:v>
                </c:pt>
                <c:pt idx="55">
                  <c:v>116.81</c:v>
                </c:pt>
                <c:pt idx="56">
                  <c:v>117.11</c:v>
                </c:pt>
                <c:pt idx="57">
                  <c:v>117.32</c:v>
                </c:pt>
                <c:pt idx="58">
                  <c:v>115.86999999999999</c:v>
                </c:pt>
                <c:pt idx="59">
                  <c:v>116.61999999999999</c:v>
                </c:pt>
                <c:pt idx="60">
                  <c:v>117.53</c:v>
                </c:pt>
                <c:pt idx="61">
                  <c:v>117.28</c:v>
                </c:pt>
                <c:pt idx="62">
                  <c:v>115.07</c:v>
                </c:pt>
                <c:pt idx="63">
                  <c:v>113.92</c:v>
                </c:pt>
                <c:pt idx="64">
                  <c:v>114.42</c:v>
                </c:pt>
                <c:pt idx="65">
                  <c:v>114.8</c:v>
                </c:pt>
                <c:pt idx="66">
                  <c:v>113.1</c:v>
                </c:pt>
                <c:pt idx="67">
                  <c:v>112.5</c:v>
                </c:pt>
                <c:pt idx="68">
                  <c:v>110.86999999999999</c:v>
                </c:pt>
                <c:pt idx="69">
                  <c:v>110.34</c:v>
                </c:pt>
                <c:pt idx="70">
                  <c:v>107.14</c:v>
                </c:pt>
                <c:pt idx="71">
                  <c:v>106.58</c:v>
                </c:pt>
                <c:pt idx="72">
                  <c:v>106.59</c:v>
                </c:pt>
                <c:pt idx="73">
                  <c:v>107.88</c:v>
                </c:pt>
                <c:pt idx="74">
                  <c:v>108.42</c:v>
                </c:pt>
                <c:pt idx="75">
                  <c:v>106.67999999999999</c:v>
                </c:pt>
                <c:pt idx="76">
                  <c:v>106.34</c:v>
                </c:pt>
                <c:pt idx="77">
                  <c:v>104.86</c:v>
                </c:pt>
                <c:pt idx="78">
                  <c:v>104.99000000000001</c:v>
                </c:pt>
                <c:pt idx="79">
                  <c:v>108.08</c:v>
                </c:pt>
                <c:pt idx="80">
                  <c:v>109.69</c:v>
                </c:pt>
                <c:pt idx="81">
                  <c:v>107.42</c:v>
                </c:pt>
                <c:pt idx="82">
                  <c:v>105.51</c:v>
                </c:pt>
                <c:pt idx="83">
                  <c:v>105.25</c:v>
                </c:pt>
                <c:pt idx="84">
                  <c:v>103.47</c:v>
                </c:pt>
                <c:pt idx="85">
                  <c:v>101.25</c:v>
                </c:pt>
                <c:pt idx="86">
                  <c:v>101.26</c:v>
                </c:pt>
                <c:pt idx="87">
                  <c:v>99.03</c:v>
                </c:pt>
                <c:pt idx="88">
                  <c:v>100.88</c:v>
                </c:pt>
                <c:pt idx="89">
                  <c:v>99.149999999999991</c:v>
                </c:pt>
                <c:pt idx="90">
                  <c:v>100.44000000000001</c:v>
                </c:pt>
                <c:pt idx="91">
                  <c:v>99.98</c:v>
                </c:pt>
                <c:pt idx="92">
                  <c:v>100.74000000000001</c:v>
                </c:pt>
                <c:pt idx="93">
                  <c:v>97.14</c:v>
                </c:pt>
                <c:pt idx="94">
                  <c:v>97.55</c:v>
                </c:pt>
                <c:pt idx="95">
                  <c:v>91.95</c:v>
                </c:pt>
                <c:pt idx="96">
                  <c:v>93.38</c:v>
                </c:pt>
                <c:pt idx="97">
                  <c:v>92.55</c:v>
                </c:pt>
                <c:pt idx="98">
                  <c:v>90.97</c:v>
                </c:pt>
                <c:pt idx="99">
                  <c:v>90.61999999999999</c:v>
                </c:pt>
                <c:pt idx="100">
                  <c:v>88.990000000000009</c:v>
                </c:pt>
                <c:pt idx="101">
                  <c:v>92.39</c:v>
                </c:pt>
                <c:pt idx="102">
                  <c:v>95.86</c:v>
                </c:pt>
                <c:pt idx="103">
                  <c:v>95.88</c:v>
                </c:pt>
                <c:pt idx="104">
                  <c:v>97.61999999999999</c:v>
                </c:pt>
                <c:pt idx="105">
                  <c:v>98.460000000000008</c:v>
                </c:pt>
                <c:pt idx="106">
                  <c:v>96.81</c:v>
                </c:pt>
                <c:pt idx="107">
                  <c:v>98.01</c:v>
                </c:pt>
                <c:pt idx="108">
                  <c:v>97.14</c:v>
                </c:pt>
                <c:pt idx="109">
                  <c:v>100.44000000000001</c:v>
                </c:pt>
                <c:pt idx="110">
                  <c:v>99.95</c:v>
                </c:pt>
                <c:pt idx="111">
                  <c:v>101.67999999999999</c:v>
                </c:pt>
                <c:pt idx="112">
                  <c:v>99.76</c:v>
                </c:pt>
                <c:pt idx="113">
                  <c:v>103.03</c:v>
                </c:pt>
                <c:pt idx="114">
                  <c:v>104.48</c:v>
                </c:pt>
                <c:pt idx="115">
                  <c:v>108.04</c:v>
                </c:pt>
                <c:pt idx="116">
                  <c:v>108.86999999999999</c:v>
                </c:pt>
                <c:pt idx="117">
                  <c:v>108.75</c:v>
                </c:pt>
                <c:pt idx="118">
                  <c:v>108.69</c:v>
                </c:pt>
                <c:pt idx="119">
                  <c:v>108.11</c:v>
                </c:pt>
                <c:pt idx="120">
                  <c:v>110.09</c:v>
                </c:pt>
                <c:pt idx="121">
                  <c:v>111.1</c:v>
                </c:pt>
                <c:pt idx="122">
                  <c:v>108.73</c:v>
                </c:pt>
                <c:pt idx="123">
                  <c:v>108.61999999999999</c:v>
                </c:pt>
                <c:pt idx="124">
                  <c:v>110.91000000000001</c:v>
                </c:pt>
                <c:pt idx="125">
                  <c:v>112.32</c:v>
                </c:pt>
                <c:pt idx="126">
                  <c:v>111.6</c:v>
                </c:pt>
                <c:pt idx="127">
                  <c:v>112.6</c:v>
                </c:pt>
                <c:pt idx="128">
                  <c:v>112.51</c:v>
                </c:pt>
                <c:pt idx="129">
                  <c:v>112.83</c:v>
                </c:pt>
                <c:pt idx="130">
                  <c:v>113.51</c:v>
                </c:pt>
                <c:pt idx="131">
                  <c:v>113.61</c:v>
                </c:pt>
                <c:pt idx="132">
                  <c:v>116.44000000000001</c:v>
                </c:pt>
                <c:pt idx="133">
                  <c:v>118.61</c:v>
                </c:pt>
                <c:pt idx="134">
                  <c:v>120.04</c:v>
                </c:pt>
                <c:pt idx="135">
                  <c:v>120.27</c:v>
                </c:pt>
                <c:pt idx="136">
                  <c:v>120.52</c:v>
                </c:pt>
                <c:pt idx="137">
                  <c:v>120.05</c:v>
                </c:pt>
                <c:pt idx="138">
                  <c:v>119.24000000000001</c:v>
                </c:pt>
                <c:pt idx="139">
                  <c:v>118.36999999999999</c:v>
                </c:pt>
                <c:pt idx="140">
                  <c:v>118.58</c:v>
                </c:pt>
                <c:pt idx="141">
                  <c:v>118.42</c:v>
                </c:pt>
                <c:pt idx="142">
                  <c:v>117.24000000000001</c:v>
                </c:pt>
                <c:pt idx="143">
                  <c:v>118.07</c:v>
                </c:pt>
                <c:pt idx="144">
                  <c:v>119.05</c:v>
                </c:pt>
                <c:pt idx="145">
                  <c:v>119.14</c:v>
                </c:pt>
                <c:pt idx="146">
                  <c:v>122.08</c:v>
                </c:pt>
                <c:pt idx="147">
                  <c:v>122.46000000000001</c:v>
                </c:pt>
                <c:pt idx="148">
                  <c:v>121.11999999999999</c:v>
                </c:pt>
                <c:pt idx="149">
                  <c:v>120.83</c:v>
                </c:pt>
                <c:pt idx="150">
                  <c:v>123.94000000000001</c:v>
                </c:pt>
                <c:pt idx="151">
                  <c:v>123.26</c:v>
                </c:pt>
                <c:pt idx="152">
                  <c:v>125.88</c:v>
                </c:pt>
                <c:pt idx="153">
                  <c:v>126.5</c:v>
                </c:pt>
                <c:pt idx="154">
                  <c:v>124.86</c:v>
                </c:pt>
                <c:pt idx="155">
                  <c:v>124.57</c:v>
                </c:pt>
                <c:pt idx="156">
                  <c:v>126.14</c:v>
                </c:pt>
                <c:pt idx="157">
                  <c:v>127.14</c:v>
                </c:pt>
                <c:pt idx="158">
                  <c:v>127.49000000000001</c:v>
                </c:pt>
                <c:pt idx="159">
                  <c:v>126.76</c:v>
                </c:pt>
                <c:pt idx="160">
                  <c:v>124.78</c:v>
                </c:pt>
                <c:pt idx="161">
                  <c:v>125.45</c:v>
                </c:pt>
                <c:pt idx="162">
                  <c:v>125.6</c:v>
                </c:pt>
                <c:pt idx="163">
                  <c:v>126.39</c:v>
                </c:pt>
                <c:pt idx="164">
                  <c:v>127.55</c:v>
                </c:pt>
                <c:pt idx="165">
                  <c:v>124.57</c:v>
                </c:pt>
                <c:pt idx="166">
                  <c:v>126.69</c:v>
                </c:pt>
                <c:pt idx="167">
                  <c:v>127.97</c:v>
                </c:pt>
                <c:pt idx="168">
                  <c:v>127.3</c:v>
                </c:pt>
                <c:pt idx="169">
                  <c:v>127.83</c:v>
                </c:pt>
                <c:pt idx="170">
                  <c:v>127.63</c:v>
                </c:pt>
                <c:pt idx="171">
                  <c:v>126.01</c:v>
                </c:pt>
                <c:pt idx="172">
                  <c:v>124.55</c:v>
                </c:pt>
                <c:pt idx="173">
                  <c:v>125.89</c:v>
                </c:pt>
                <c:pt idx="174">
                  <c:v>125.79</c:v>
                </c:pt>
                <c:pt idx="175">
                  <c:v>127.77</c:v>
                </c:pt>
                <c:pt idx="176">
                  <c:v>125.2</c:v>
                </c:pt>
                <c:pt idx="177">
                  <c:v>123.76</c:v>
                </c:pt>
                <c:pt idx="178">
                  <c:v>126</c:v>
                </c:pt>
                <c:pt idx="179">
                  <c:v>128.1</c:v>
                </c:pt>
                <c:pt idx="180">
                  <c:v>127.43</c:v>
                </c:pt>
                <c:pt idx="181">
                  <c:v>124.83</c:v>
                </c:pt>
                <c:pt idx="182">
                  <c:v>124</c:v>
                </c:pt>
                <c:pt idx="183">
                  <c:v>122.63</c:v>
                </c:pt>
                <c:pt idx="184">
                  <c:v>122.85</c:v>
                </c:pt>
                <c:pt idx="185">
                  <c:v>123.11</c:v>
                </c:pt>
                <c:pt idx="186">
                  <c:v>121.38</c:v>
                </c:pt>
                <c:pt idx="187">
                  <c:v>119.26</c:v>
                </c:pt>
                <c:pt idx="188">
                  <c:v>119.25</c:v>
                </c:pt>
                <c:pt idx="189">
                  <c:v>118.77</c:v>
                </c:pt>
                <c:pt idx="190">
                  <c:v>119.9</c:v>
                </c:pt>
                <c:pt idx="191">
                  <c:v>118.63</c:v>
                </c:pt>
                <c:pt idx="192">
                  <c:v>118.82</c:v>
                </c:pt>
                <c:pt idx="193">
                  <c:v>117</c:v>
                </c:pt>
                <c:pt idx="194">
                  <c:v>115.23</c:v>
                </c:pt>
                <c:pt idx="195">
                  <c:v>112.92</c:v>
                </c:pt>
                <c:pt idx="196">
                  <c:v>111.53</c:v>
                </c:pt>
                <c:pt idx="197">
                  <c:v>111.61999999999999</c:v>
                </c:pt>
                <c:pt idx="198">
                  <c:v>111.11999999999999</c:v>
                </c:pt>
                <c:pt idx="199">
                  <c:v>111.07</c:v>
                </c:pt>
                <c:pt idx="200">
                  <c:v>110.61999999999999</c:v>
                </c:pt>
                <c:pt idx="201">
                  <c:v>110.09</c:v>
                </c:pt>
                <c:pt idx="202">
                  <c:v>109.96000000000001</c:v>
                </c:pt>
                <c:pt idx="203">
                  <c:v>110.6</c:v>
                </c:pt>
                <c:pt idx="204">
                  <c:v>109.88</c:v>
                </c:pt>
                <c:pt idx="205">
                  <c:v>111.13</c:v>
                </c:pt>
                <c:pt idx="206">
                  <c:v>110.7</c:v>
                </c:pt>
                <c:pt idx="207">
                  <c:v>111.51</c:v>
                </c:pt>
                <c:pt idx="208">
                  <c:v>111.35</c:v>
                </c:pt>
                <c:pt idx="209">
                  <c:v>111.32</c:v>
                </c:pt>
                <c:pt idx="210">
                  <c:v>111.54</c:v>
                </c:pt>
                <c:pt idx="211">
                  <c:v>112.84</c:v>
                </c:pt>
                <c:pt idx="212">
                  <c:v>112.84</c:v>
                </c:pt>
                <c:pt idx="213">
                  <c:v>112.23</c:v>
                </c:pt>
                <c:pt idx="214">
                  <c:v>113.91000000000001</c:v>
                </c:pt>
                <c:pt idx="215">
                  <c:v>113.5</c:v>
                </c:pt>
                <c:pt idx="216">
                  <c:v>114.61</c:v>
                </c:pt>
                <c:pt idx="217">
                  <c:v>112.29</c:v>
                </c:pt>
              </c:numCache>
            </c:numRef>
          </c:val>
        </c:ser>
        <c:dLbls/>
        <c:marker val="1"/>
        <c:axId val="61126912"/>
        <c:axId val="61140992"/>
      </c:lineChart>
      <c:dateAx>
        <c:axId val="61126912"/>
        <c:scaling>
          <c:orientation val="minMax"/>
        </c:scaling>
        <c:axPos val="b"/>
        <c:numFmt formatCode="mmm\-yy;@" sourceLinked="0"/>
        <c:tickLblPos val="nextTo"/>
        <c:txPr>
          <a:bodyPr/>
          <a:lstStyle/>
          <a:p>
            <a:pPr>
              <a:defRPr sz="1800"/>
            </a:pPr>
            <a:endParaRPr lang="en-US"/>
          </a:p>
        </c:txPr>
        <c:crossAx val="61140992"/>
        <c:crosses val="autoZero"/>
        <c:auto val="1"/>
        <c:lblOffset val="100"/>
        <c:baseTimeUnit val="days"/>
        <c:majorUnit val="3"/>
        <c:majorTimeUnit val="months"/>
      </c:dateAx>
      <c:valAx>
        <c:axId val="61140992"/>
        <c:scaling>
          <c:orientation val="minMax"/>
        </c:scaling>
        <c:axPos val="l"/>
        <c:majorGridlines/>
        <c:numFmt formatCode="&quot;$&quot;#,##0" sourceLinked="0"/>
        <c:tickLblPos val="nextTo"/>
        <c:txPr>
          <a:bodyPr/>
          <a:lstStyle/>
          <a:p>
            <a:pPr>
              <a:defRPr sz="1800"/>
            </a:pPr>
            <a:endParaRPr lang="en-US"/>
          </a:p>
        </c:txPr>
        <c:crossAx val="61126912"/>
        <c:crosses val="autoZero"/>
        <c:crossBetween val="between"/>
      </c:valAx>
    </c:plotArea>
    <c:legend>
      <c:legendPos val="t"/>
      <c:layout/>
      <c:txPr>
        <a:bodyPr/>
        <a:lstStyle/>
        <a:p>
          <a:pPr>
            <a:defRPr sz="18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sz="1600" b="0"/>
            </a:pPr>
            <a:r>
              <a:rPr lang="en-US" sz="2200" b="1" dirty="0"/>
              <a:t>North American Drilling Activity</a:t>
            </a:r>
          </a:p>
        </c:rich>
      </c:tx>
      <c:layout/>
    </c:title>
    <c:plotArea>
      <c:layout/>
      <c:lineChart>
        <c:grouping val="standard"/>
        <c:ser>
          <c:idx val="0"/>
          <c:order val="0"/>
          <c:tx>
            <c:strRef>
              <c:f>'[BEAM Report(2).xlsx]Rig Counts'!$B$1</c:f>
              <c:strCache>
                <c:ptCount val="1"/>
                <c:pt idx="0">
                  <c:v>US Active Rigs</c:v>
                </c:pt>
              </c:strCache>
            </c:strRef>
          </c:tx>
          <c:spPr>
            <a:ln w="50800">
              <a:solidFill>
                <a:srgbClr val="C00000"/>
              </a:solidFill>
            </a:ln>
          </c:spPr>
          <c:marker>
            <c:symbol val="none"/>
          </c:marker>
          <c:cat>
            <c:numRef>
              <c:f>'[BEAM Report(2).xlsx]Rig Counts'!$A$2:$A$151</c:f>
              <c:numCache>
                <c:formatCode>m/d/yyyy</c:formatCode>
                <c:ptCount val="150"/>
                <c:pt idx="0">
                  <c:v>41222</c:v>
                </c:pt>
                <c:pt idx="1">
                  <c:v>41215</c:v>
                </c:pt>
                <c:pt idx="2">
                  <c:v>41208</c:v>
                </c:pt>
                <c:pt idx="3">
                  <c:v>41201</c:v>
                </c:pt>
                <c:pt idx="4">
                  <c:v>41194</c:v>
                </c:pt>
                <c:pt idx="5">
                  <c:v>41187</c:v>
                </c:pt>
                <c:pt idx="6">
                  <c:v>41180</c:v>
                </c:pt>
                <c:pt idx="7">
                  <c:v>41173</c:v>
                </c:pt>
                <c:pt idx="8">
                  <c:v>41166</c:v>
                </c:pt>
                <c:pt idx="9">
                  <c:v>41159</c:v>
                </c:pt>
                <c:pt idx="10">
                  <c:v>41152</c:v>
                </c:pt>
                <c:pt idx="11">
                  <c:v>41145</c:v>
                </c:pt>
                <c:pt idx="12">
                  <c:v>41138</c:v>
                </c:pt>
                <c:pt idx="13">
                  <c:v>41131</c:v>
                </c:pt>
                <c:pt idx="14">
                  <c:v>41124</c:v>
                </c:pt>
                <c:pt idx="15">
                  <c:v>41117</c:v>
                </c:pt>
                <c:pt idx="16">
                  <c:v>41110</c:v>
                </c:pt>
                <c:pt idx="17">
                  <c:v>41103</c:v>
                </c:pt>
                <c:pt idx="18">
                  <c:v>41096</c:v>
                </c:pt>
                <c:pt idx="19">
                  <c:v>41089</c:v>
                </c:pt>
                <c:pt idx="20">
                  <c:v>41082</c:v>
                </c:pt>
                <c:pt idx="21">
                  <c:v>41075</c:v>
                </c:pt>
                <c:pt idx="22">
                  <c:v>41068</c:v>
                </c:pt>
                <c:pt idx="23">
                  <c:v>41061</c:v>
                </c:pt>
                <c:pt idx="24">
                  <c:v>41054</c:v>
                </c:pt>
                <c:pt idx="25">
                  <c:v>41047</c:v>
                </c:pt>
                <c:pt idx="26">
                  <c:v>41040</c:v>
                </c:pt>
                <c:pt idx="27">
                  <c:v>41033</c:v>
                </c:pt>
                <c:pt idx="28">
                  <c:v>41026</c:v>
                </c:pt>
                <c:pt idx="29">
                  <c:v>41019</c:v>
                </c:pt>
                <c:pt idx="30">
                  <c:v>41012</c:v>
                </c:pt>
                <c:pt idx="31">
                  <c:v>41005</c:v>
                </c:pt>
                <c:pt idx="32">
                  <c:v>40998</c:v>
                </c:pt>
                <c:pt idx="33">
                  <c:v>40991</c:v>
                </c:pt>
                <c:pt idx="34">
                  <c:v>40984</c:v>
                </c:pt>
                <c:pt idx="35">
                  <c:v>40977</c:v>
                </c:pt>
                <c:pt idx="36">
                  <c:v>40970</c:v>
                </c:pt>
                <c:pt idx="37">
                  <c:v>40963</c:v>
                </c:pt>
                <c:pt idx="38">
                  <c:v>40956</c:v>
                </c:pt>
                <c:pt idx="39">
                  <c:v>40949</c:v>
                </c:pt>
                <c:pt idx="40">
                  <c:v>40942</c:v>
                </c:pt>
                <c:pt idx="41">
                  <c:v>40935</c:v>
                </c:pt>
                <c:pt idx="42">
                  <c:v>40928</c:v>
                </c:pt>
                <c:pt idx="43">
                  <c:v>40921</c:v>
                </c:pt>
                <c:pt idx="44">
                  <c:v>40914</c:v>
                </c:pt>
                <c:pt idx="45">
                  <c:v>40907</c:v>
                </c:pt>
                <c:pt idx="46">
                  <c:v>40900</c:v>
                </c:pt>
                <c:pt idx="47">
                  <c:v>40893</c:v>
                </c:pt>
                <c:pt idx="48">
                  <c:v>40886</c:v>
                </c:pt>
                <c:pt idx="49">
                  <c:v>40879</c:v>
                </c:pt>
                <c:pt idx="50">
                  <c:v>40872</c:v>
                </c:pt>
                <c:pt idx="51">
                  <c:v>40865</c:v>
                </c:pt>
                <c:pt idx="52">
                  <c:v>40858</c:v>
                </c:pt>
                <c:pt idx="53">
                  <c:v>40851</c:v>
                </c:pt>
                <c:pt idx="54">
                  <c:v>40844</c:v>
                </c:pt>
                <c:pt idx="55">
                  <c:v>40837</c:v>
                </c:pt>
                <c:pt idx="56">
                  <c:v>40830</c:v>
                </c:pt>
                <c:pt idx="57">
                  <c:v>40823</c:v>
                </c:pt>
                <c:pt idx="58">
                  <c:v>40816</c:v>
                </c:pt>
                <c:pt idx="59">
                  <c:v>40809</c:v>
                </c:pt>
                <c:pt idx="60">
                  <c:v>40802</c:v>
                </c:pt>
                <c:pt idx="61">
                  <c:v>40795</c:v>
                </c:pt>
                <c:pt idx="62">
                  <c:v>40788</c:v>
                </c:pt>
                <c:pt idx="63">
                  <c:v>40781</c:v>
                </c:pt>
                <c:pt idx="64">
                  <c:v>40774</c:v>
                </c:pt>
                <c:pt idx="65">
                  <c:v>40767</c:v>
                </c:pt>
                <c:pt idx="66">
                  <c:v>40760</c:v>
                </c:pt>
                <c:pt idx="67">
                  <c:v>40753</c:v>
                </c:pt>
                <c:pt idx="68">
                  <c:v>40746</c:v>
                </c:pt>
                <c:pt idx="69">
                  <c:v>40739</c:v>
                </c:pt>
                <c:pt idx="70">
                  <c:v>40732</c:v>
                </c:pt>
                <c:pt idx="71">
                  <c:v>40725</c:v>
                </c:pt>
                <c:pt idx="72">
                  <c:v>40718</c:v>
                </c:pt>
                <c:pt idx="73">
                  <c:v>40711</c:v>
                </c:pt>
                <c:pt idx="74">
                  <c:v>40704</c:v>
                </c:pt>
                <c:pt idx="75">
                  <c:v>40697</c:v>
                </c:pt>
                <c:pt idx="76">
                  <c:v>40690</c:v>
                </c:pt>
                <c:pt idx="77">
                  <c:v>40683</c:v>
                </c:pt>
                <c:pt idx="78">
                  <c:v>40676</c:v>
                </c:pt>
                <c:pt idx="79">
                  <c:v>40669</c:v>
                </c:pt>
                <c:pt idx="80">
                  <c:v>40662</c:v>
                </c:pt>
                <c:pt idx="81">
                  <c:v>40655</c:v>
                </c:pt>
                <c:pt idx="82">
                  <c:v>40648</c:v>
                </c:pt>
                <c:pt idx="83">
                  <c:v>40641</c:v>
                </c:pt>
                <c:pt idx="84">
                  <c:v>40634</c:v>
                </c:pt>
                <c:pt idx="85">
                  <c:v>40627</c:v>
                </c:pt>
                <c:pt idx="86">
                  <c:v>40620</c:v>
                </c:pt>
                <c:pt idx="87">
                  <c:v>40613</c:v>
                </c:pt>
                <c:pt idx="88">
                  <c:v>40606</c:v>
                </c:pt>
                <c:pt idx="89">
                  <c:v>40599</c:v>
                </c:pt>
                <c:pt idx="90">
                  <c:v>40592</c:v>
                </c:pt>
                <c:pt idx="91">
                  <c:v>40585</c:v>
                </c:pt>
                <c:pt idx="92">
                  <c:v>40578</c:v>
                </c:pt>
                <c:pt idx="93">
                  <c:v>40571</c:v>
                </c:pt>
                <c:pt idx="94">
                  <c:v>40564</c:v>
                </c:pt>
                <c:pt idx="95">
                  <c:v>40557</c:v>
                </c:pt>
                <c:pt idx="96">
                  <c:v>40550</c:v>
                </c:pt>
                <c:pt idx="97">
                  <c:v>40543</c:v>
                </c:pt>
                <c:pt idx="98">
                  <c:v>40536</c:v>
                </c:pt>
                <c:pt idx="99">
                  <c:v>40529</c:v>
                </c:pt>
                <c:pt idx="100">
                  <c:v>40522</c:v>
                </c:pt>
                <c:pt idx="101">
                  <c:v>40515</c:v>
                </c:pt>
                <c:pt idx="102">
                  <c:v>40508</c:v>
                </c:pt>
                <c:pt idx="103">
                  <c:v>40501</c:v>
                </c:pt>
                <c:pt idx="104">
                  <c:v>40494</c:v>
                </c:pt>
                <c:pt idx="105">
                  <c:v>40487</c:v>
                </c:pt>
                <c:pt idx="106">
                  <c:v>40480</c:v>
                </c:pt>
                <c:pt idx="107">
                  <c:v>40473</c:v>
                </c:pt>
                <c:pt idx="108">
                  <c:v>40466</c:v>
                </c:pt>
                <c:pt idx="109">
                  <c:v>40459</c:v>
                </c:pt>
                <c:pt idx="110">
                  <c:v>40452</c:v>
                </c:pt>
                <c:pt idx="111">
                  <c:v>40445</c:v>
                </c:pt>
                <c:pt idx="112">
                  <c:v>40438</c:v>
                </c:pt>
                <c:pt idx="113">
                  <c:v>40431</c:v>
                </c:pt>
                <c:pt idx="114">
                  <c:v>40424</c:v>
                </c:pt>
                <c:pt idx="115">
                  <c:v>40417</c:v>
                </c:pt>
                <c:pt idx="116">
                  <c:v>40410</c:v>
                </c:pt>
                <c:pt idx="117">
                  <c:v>40403</c:v>
                </c:pt>
                <c:pt idx="118">
                  <c:v>40396</c:v>
                </c:pt>
                <c:pt idx="119">
                  <c:v>40389</c:v>
                </c:pt>
                <c:pt idx="120">
                  <c:v>40382</c:v>
                </c:pt>
                <c:pt idx="121">
                  <c:v>40375</c:v>
                </c:pt>
                <c:pt idx="122">
                  <c:v>40368</c:v>
                </c:pt>
                <c:pt idx="123">
                  <c:v>40361</c:v>
                </c:pt>
                <c:pt idx="124">
                  <c:v>40354</c:v>
                </c:pt>
                <c:pt idx="125">
                  <c:v>40347</c:v>
                </c:pt>
                <c:pt idx="126">
                  <c:v>40340</c:v>
                </c:pt>
                <c:pt idx="127">
                  <c:v>40333</c:v>
                </c:pt>
                <c:pt idx="128">
                  <c:v>40326</c:v>
                </c:pt>
                <c:pt idx="129">
                  <c:v>40319</c:v>
                </c:pt>
                <c:pt idx="130">
                  <c:v>40312</c:v>
                </c:pt>
                <c:pt idx="131">
                  <c:v>40305</c:v>
                </c:pt>
                <c:pt idx="132">
                  <c:v>40298</c:v>
                </c:pt>
                <c:pt idx="133">
                  <c:v>40291</c:v>
                </c:pt>
                <c:pt idx="134">
                  <c:v>40284</c:v>
                </c:pt>
                <c:pt idx="135">
                  <c:v>40277</c:v>
                </c:pt>
                <c:pt idx="136">
                  <c:v>40270</c:v>
                </c:pt>
                <c:pt idx="137">
                  <c:v>40263</c:v>
                </c:pt>
                <c:pt idx="138">
                  <c:v>40256</c:v>
                </c:pt>
                <c:pt idx="139">
                  <c:v>40249</c:v>
                </c:pt>
                <c:pt idx="140">
                  <c:v>40242</c:v>
                </c:pt>
                <c:pt idx="141">
                  <c:v>40235</c:v>
                </c:pt>
                <c:pt idx="142">
                  <c:v>40228</c:v>
                </c:pt>
                <c:pt idx="143">
                  <c:v>40221</c:v>
                </c:pt>
                <c:pt idx="144">
                  <c:v>40214</c:v>
                </c:pt>
                <c:pt idx="145">
                  <c:v>40207</c:v>
                </c:pt>
                <c:pt idx="146">
                  <c:v>40200</c:v>
                </c:pt>
                <c:pt idx="147">
                  <c:v>40193</c:v>
                </c:pt>
                <c:pt idx="148">
                  <c:v>40186</c:v>
                </c:pt>
                <c:pt idx="149">
                  <c:v>40179</c:v>
                </c:pt>
              </c:numCache>
            </c:numRef>
          </c:cat>
          <c:val>
            <c:numRef>
              <c:f>'[BEAM Report(2).xlsx]Rig Counts'!$B$2:$B$151</c:f>
              <c:numCache>
                <c:formatCode>General</c:formatCode>
                <c:ptCount val="150"/>
                <c:pt idx="0">
                  <c:v>1806</c:v>
                </c:pt>
                <c:pt idx="1">
                  <c:v>1800</c:v>
                </c:pt>
                <c:pt idx="2">
                  <c:v>1826</c:v>
                </c:pt>
                <c:pt idx="3">
                  <c:v>1839</c:v>
                </c:pt>
                <c:pt idx="4">
                  <c:v>1835</c:v>
                </c:pt>
                <c:pt idx="5">
                  <c:v>1837</c:v>
                </c:pt>
                <c:pt idx="6">
                  <c:v>1848</c:v>
                </c:pt>
                <c:pt idx="7">
                  <c:v>1859</c:v>
                </c:pt>
                <c:pt idx="8">
                  <c:v>1864</c:v>
                </c:pt>
                <c:pt idx="9">
                  <c:v>1864</c:v>
                </c:pt>
                <c:pt idx="10">
                  <c:v>1894</c:v>
                </c:pt>
                <c:pt idx="11">
                  <c:v>1898</c:v>
                </c:pt>
                <c:pt idx="12">
                  <c:v>1914</c:v>
                </c:pt>
                <c:pt idx="13">
                  <c:v>1931</c:v>
                </c:pt>
                <c:pt idx="14">
                  <c:v>1930</c:v>
                </c:pt>
                <c:pt idx="15">
                  <c:v>1924</c:v>
                </c:pt>
                <c:pt idx="16">
                  <c:v>1935</c:v>
                </c:pt>
                <c:pt idx="17">
                  <c:v>1953</c:v>
                </c:pt>
                <c:pt idx="18">
                  <c:v>1965</c:v>
                </c:pt>
                <c:pt idx="19">
                  <c:v>1959</c:v>
                </c:pt>
                <c:pt idx="20">
                  <c:v>1966</c:v>
                </c:pt>
                <c:pt idx="21">
                  <c:v>1971</c:v>
                </c:pt>
                <c:pt idx="22">
                  <c:v>1984</c:v>
                </c:pt>
                <c:pt idx="23">
                  <c:v>1980</c:v>
                </c:pt>
                <c:pt idx="24">
                  <c:v>1983</c:v>
                </c:pt>
                <c:pt idx="25">
                  <c:v>1986</c:v>
                </c:pt>
                <c:pt idx="26">
                  <c:v>1974</c:v>
                </c:pt>
                <c:pt idx="27">
                  <c:v>1965</c:v>
                </c:pt>
                <c:pt idx="28">
                  <c:v>1945</c:v>
                </c:pt>
                <c:pt idx="29">
                  <c:v>1972</c:v>
                </c:pt>
                <c:pt idx="30">
                  <c:v>1950</c:v>
                </c:pt>
                <c:pt idx="31">
                  <c:v>1979</c:v>
                </c:pt>
                <c:pt idx="32">
                  <c:v>1979</c:v>
                </c:pt>
                <c:pt idx="33">
                  <c:v>1968</c:v>
                </c:pt>
                <c:pt idx="34">
                  <c:v>1984</c:v>
                </c:pt>
                <c:pt idx="35">
                  <c:v>1973</c:v>
                </c:pt>
                <c:pt idx="36">
                  <c:v>1989</c:v>
                </c:pt>
                <c:pt idx="37">
                  <c:v>1981</c:v>
                </c:pt>
                <c:pt idx="38">
                  <c:v>1994</c:v>
                </c:pt>
                <c:pt idx="39">
                  <c:v>1989</c:v>
                </c:pt>
                <c:pt idx="40">
                  <c:v>1997</c:v>
                </c:pt>
                <c:pt idx="41">
                  <c:v>2008</c:v>
                </c:pt>
                <c:pt idx="42">
                  <c:v>2008</c:v>
                </c:pt>
                <c:pt idx="43">
                  <c:v>1987</c:v>
                </c:pt>
                <c:pt idx="44">
                  <c:v>2007</c:v>
                </c:pt>
                <c:pt idx="45">
                  <c:v>2007</c:v>
                </c:pt>
                <c:pt idx="46">
                  <c:v>2008</c:v>
                </c:pt>
                <c:pt idx="47">
                  <c:v>2019</c:v>
                </c:pt>
                <c:pt idx="48">
                  <c:v>1987</c:v>
                </c:pt>
                <c:pt idx="49">
                  <c:v>1993</c:v>
                </c:pt>
                <c:pt idx="50">
                  <c:v>2000</c:v>
                </c:pt>
                <c:pt idx="51">
                  <c:v>2001</c:v>
                </c:pt>
                <c:pt idx="52">
                  <c:v>2016</c:v>
                </c:pt>
                <c:pt idx="53">
                  <c:v>2026</c:v>
                </c:pt>
                <c:pt idx="54">
                  <c:v>2021</c:v>
                </c:pt>
                <c:pt idx="55">
                  <c:v>2013</c:v>
                </c:pt>
                <c:pt idx="56">
                  <c:v>2023</c:v>
                </c:pt>
                <c:pt idx="57">
                  <c:v>2012</c:v>
                </c:pt>
                <c:pt idx="58">
                  <c:v>1990</c:v>
                </c:pt>
                <c:pt idx="59">
                  <c:v>1991</c:v>
                </c:pt>
                <c:pt idx="60">
                  <c:v>1985</c:v>
                </c:pt>
                <c:pt idx="61">
                  <c:v>1958</c:v>
                </c:pt>
                <c:pt idx="62">
                  <c:v>1968</c:v>
                </c:pt>
                <c:pt idx="63">
                  <c:v>1975</c:v>
                </c:pt>
                <c:pt idx="64">
                  <c:v>1974</c:v>
                </c:pt>
                <c:pt idx="65">
                  <c:v>1959</c:v>
                </c:pt>
                <c:pt idx="66">
                  <c:v>1920</c:v>
                </c:pt>
                <c:pt idx="67">
                  <c:v>1908</c:v>
                </c:pt>
                <c:pt idx="68">
                  <c:v>1916</c:v>
                </c:pt>
                <c:pt idx="69">
                  <c:v>1905</c:v>
                </c:pt>
                <c:pt idx="70">
                  <c:v>1887</c:v>
                </c:pt>
                <c:pt idx="71">
                  <c:v>1886</c:v>
                </c:pt>
                <c:pt idx="72">
                  <c:v>1882</c:v>
                </c:pt>
                <c:pt idx="73">
                  <c:v>1860</c:v>
                </c:pt>
                <c:pt idx="74">
                  <c:v>1855</c:v>
                </c:pt>
                <c:pt idx="75">
                  <c:v>1854</c:v>
                </c:pt>
                <c:pt idx="76">
                  <c:v>1847</c:v>
                </c:pt>
                <c:pt idx="77">
                  <c:v>1830</c:v>
                </c:pt>
                <c:pt idx="78">
                  <c:v>1830</c:v>
                </c:pt>
                <c:pt idx="79">
                  <c:v>1836</c:v>
                </c:pt>
                <c:pt idx="80">
                  <c:v>1818</c:v>
                </c:pt>
                <c:pt idx="81">
                  <c:v>1800</c:v>
                </c:pt>
                <c:pt idx="82">
                  <c:v>1772</c:v>
                </c:pt>
                <c:pt idx="83">
                  <c:v>1782</c:v>
                </c:pt>
                <c:pt idx="84">
                  <c:v>1776</c:v>
                </c:pt>
                <c:pt idx="85">
                  <c:v>1738</c:v>
                </c:pt>
                <c:pt idx="86">
                  <c:v>1720</c:v>
                </c:pt>
                <c:pt idx="87">
                  <c:v>1715</c:v>
                </c:pt>
                <c:pt idx="88">
                  <c:v>1707</c:v>
                </c:pt>
                <c:pt idx="89">
                  <c:v>1699</c:v>
                </c:pt>
                <c:pt idx="90">
                  <c:v>1713</c:v>
                </c:pt>
                <c:pt idx="91">
                  <c:v>1721</c:v>
                </c:pt>
                <c:pt idx="92">
                  <c:v>1739</c:v>
                </c:pt>
                <c:pt idx="93">
                  <c:v>1732</c:v>
                </c:pt>
                <c:pt idx="94">
                  <c:v>1713</c:v>
                </c:pt>
                <c:pt idx="95">
                  <c:v>1700</c:v>
                </c:pt>
                <c:pt idx="96">
                  <c:v>1700</c:v>
                </c:pt>
                <c:pt idx="97">
                  <c:v>1694</c:v>
                </c:pt>
                <c:pt idx="98">
                  <c:v>1714</c:v>
                </c:pt>
                <c:pt idx="99">
                  <c:v>1709</c:v>
                </c:pt>
                <c:pt idx="100">
                  <c:v>1723</c:v>
                </c:pt>
                <c:pt idx="101">
                  <c:v>1713</c:v>
                </c:pt>
                <c:pt idx="102">
                  <c:v>1687</c:v>
                </c:pt>
                <c:pt idx="103">
                  <c:v>1677</c:v>
                </c:pt>
                <c:pt idx="104">
                  <c:v>1685</c:v>
                </c:pt>
                <c:pt idx="105">
                  <c:v>1683</c:v>
                </c:pt>
                <c:pt idx="106">
                  <c:v>1672</c:v>
                </c:pt>
                <c:pt idx="107">
                  <c:v>1669</c:v>
                </c:pt>
                <c:pt idx="108">
                  <c:v>1670</c:v>
                </c:pt>
                <c:pt idx="109">
                  <c:v>1671</c:v>
                </c:pt>
                <c:pt idx="110">
                  <c:v>1659</c:v>
                </c:pt>
                <c:pt idx="111">
                  <c:v>1650</c:v>
                </c:pt>
                <c:pt idx="112">
                  <c:v>1661</c:v>
                </c:pt>
                <c:pt idx="113">
                  <c:v>1654</c:v>
                </c:pt>
                <c:pt idx="114">
                  <c:v>1653</c:v>
                </c:pt>
                <c:pt idx="115">
                  <c:v>1656</c:v>
                </c:pt>
                <c:pt idx="116">
                  <c:v>1651</c:v>
                </c:pt>
                <c:pt idx="117">
                  <c:v>1640</c:v>
                </c:pt>
                <c:pt idx="118">
                  <c:v>1605</c:v>
                </c:pt>
                <c:pt idx="119">
                  <c:v>1586</c:v>
                </c:pt>
                <c:pt idx="120">
                  <c:v>1585</c:v>
                </c:pt>
                <c:pt idx="121">
                  <c:v>1571</c:v>
                </c:pt>
                <c:pt idx="122">
                  <c:v>1567</c:v>
                </c:pt>
                <c:pt idx="123">
                  <c:v>1557</c:v>
                </c:pt>
                <c:pt idx="124">
                  <c:v>1552</c:v>
                </c:pt>
                <c:pt idx="125">
                  <c:v>1539</c:v>
                </c:pt>
                <c:pt idx="126">
                  <c:v>1527</c:v>
                </c:pt>
                <c:pt idx="127">
                  <c:v>1506</c:v>
                </c:pt>
                <c:pt idx="128">
                  <c:v>1535</c:v>
                </c:pt>
                <c:pt idx="129">
                  <c:v>1518</c:v>
                </c:pt>
                <c:pt idx="130">
                  <c:v>1506</c:v>
                </c:pt>
                <c:pt idx="131">
                  <c:v>1492</c:v>
                </c:pt>
                <c:pt idx="132">
                  <c:v>1483</c:v>
                </c:pt>
                <c:pt idx="133">
                  <c:v>1482</c:v>
                </c:pt>
                <c:pt idx="134">
                  <c:v>1491</c:v>
                </c:pt>
                <c:pt idx="135">
                  <c:v>1476</c:v>
                </c:pt>
                <c:pt idx="136">
                  <c:v>1465</c:v>
                </c:pt>
                <c:pt idx="137">
                  <c:v>1444</c:v>
                </c:pt>
                <c:pt idx="138">
                  <c:v>1427</c:v>
                </c:pt>
                <c:pt idx="139">
                  <c:v>1407</c:v>
                </c:pt>
                <c:pt idx="140">
                  <c:v>1396</c:v>
                </c:pt>
                <c:pt idx="141">
                  <c:v>1373</c:v>
                </c:pt>
                <c:pt idx="142">
                  <c:v>1345</c:v>
                </c:pt>
                <c:pt idx="143">
                  <c:v>1346</c:v>
                </c:pt>
                <c:pt idx="144">
                  <c:v>1335</c:v>
                </c:pt>
                <c:pt idx="145">
                  <c:v>1317</c:v>
                </c:pt>
                <c:pt idx="146">
                  <c:v>1282</c:v>
                </c:pt>
                <c:pt idx="147">
                  <c:v>1248</c:v>
                </c:pt>
                <c:pt idx="148">
                  <c:v>1220</c:v>
                </c:pt>
                <c:pt idx="149">
                  <c:v>1189</c:v>
                </c:pt>
              </c:numCache>
            </c:numRef>
          </c:val>
        </c:ser>
        <c:dLbls/>
        <c:marker val="1"/>
        <c:axId val="60603008"/>
        <c:axId val="61145472"/>
      </c:lineChart>
      <c:lineChart>
        <c:grouping val="standard"/>
        <c:ser>
          <c:idx val="1"/>
          <c:order val="1"/>
          <c:tx>
            <c:strRef>
              <c:f>'[BEAM Report(2).xlsx]Rig Counts'!$C$1</c:f>
              <c:strCache>
                <c:ptCount val="1"/>
                <c:pt idx="0">
                  <c:v>Canada Active Rigs</c:v>
                </c:pt>
              </c:strCache>
            </c:strRef>
          </c:tx>
          <c:spPr>
            <a:ln w="50800">
              <a:solidFill>
                <a:schemeClr val="tx1">
                  <a:lumMod val="75000"/>
                  <a:lumOff val="25000"/>
                </a:schemeClr>
              </a:solidFill>
            </a:ln>
          </c:spPr>
          <c:marker>
            <c:symbol val="none"/>
          </c:marker>
          <c:cat>
            <c:numRef>
              <c:f>'[BEAM Report(2).xlsx]Rig Counts'!$A$2:$A$151</c:f>
              <c:numCache>
                <c:formatCode>m/d/yyyy</c:formatCode>
                <c:ptCount val="150"/>
                <c:pt idx="0">
                  <c:v>41222</c:v>
                </c:pt>
                <c:pt idx="1">
                  <c:v>41215</c:v>
                </c:pt>
                <c:pt idx="2">
                  <c:v>41208</c:v>
                </c:pt>
                <c:pt idx="3">
                  <c:v>41201</c:v>
                </c:pt>
                <c:pt idx="4">
                  <c:v>41194</c:v>
                </c:pt>
                <c:pt idx="5">
                  <c:v>41187</c:v>
                </c:pt>
                <c:pt idx="6">
                  <c:v>41180</c:v>
                </c:pt>
                <c:pt idx="7">
                  <c:v>41173</c:v>
                </c:pt>
                <c:pt idx="8">
                  <c:v>41166</c:v>
                </c:pt>
                <c:pt idx="9">
                  <c:v>41159</c:v>
                </c:pt>
                <c:pt idx="10">
                  <c:v>41152</c:v>
                </c:pt>
                <c:pt idx="11">
                  <c:v>41145</c:v>
                </c:pt>
                <c:pt idx="12">
                  <c:v>41138</c:v>
                </c:pt>
                <c:pt idx="13">
                  <c:v>41131</c:v>
                </c:pt>
                <c:pt idx="14">
                  <c:v>41124</c:v>
                </c:pt>
                <c:pt idx="15">
                  <c:v>41117</c:v>
                </c:pt>
                <c:pt idx="16">
                  <c:v>41110</c:v>
                </c:pt>
                <c:pt idx="17">
                  <c:v>41103</c:v>
                </c:pt>
                <c:pt idx="18">
                  <c:v>41096</c:v>
                </c:pt>
                <c:pt idx="19">
                  <c:v>41089</c:v>
                </c:pt>
                <c:pt idx="20">
                  <c:v>41082</c:v>
                </c:pt>
                <c:pt idx="21">
                  <c:v>41075</c:v>
                </c:pt>
                <c:pt idx="22">
                  <c:v>41068</c:v>
                </c:pt>
                <c:pt idx="23">
                  <c:v>41061</c:v>
                </c:pt>
                <c:pt idx="24">
                  <c:v>41054</c:v>
                </c:pt>
                <c:pt idx="25">
                  <c:v>41047</c:v>
                </c:pt>
                <c:pt idx="26">
                  <c:v>41040</c:v>
                </c:pt>
                <c:pt idx="27">
                  <c:v>41033</c:v>
                </c:pt>
                <c:pt idx="28">
                  <c:v>41026</c:v>
                </c:pt>
                <c:pt idx="29">
                  <c:v>41019</c:v>
                </c:pt>
                <c:pt idx="30">
                  <c:v>41012</c:v>
                </c:pt>
                <c:pt idx="31">
                  <c:v>41005</c:v>
                </c:pt>
                <c:pt idx="32">
                  <c:v>40998</c:v>
                </c:pt>
                <c:pt idx="33">
                  <c:v>40991</c:v>
                </c:pt>
                <c:pt idx="34">
                  <c:v>40984</c:v>
                </c:pt>
                <c:pt idx="35">
                  <c:v>40977</c:v>
                </c:pt>
                <c:pt idx="36">
                  <c:v>40970</c:v>
                </c:pt>
                <c:pt idx="37">
                  <c:v>40963</c:v>
                </c:pt>
                <c:pt idx="38">
                  <c:v>40956</c:v>
                </c:pt>
                <c:pt idx="39">
                  <c:v>40949</c:v>
                </c:pt>
                <c:pt idx="40">
                  <c:v>40942</c:v>
                </c:pt>
                <c:pt idx="41">
                  <c:v>40935</c:v>
                </c:pt>
                <c:pt idx="42">
                  <c:v>40928</c:v>
                </c:pt>
                <c:pt idx="43">
                  <c:v>40921</c:v>
                </c:pt>
                <c:pt idx="44">
                  <c:v>40914</c:v>
                </c:pt>
                <c:pt idx="45">
                  <c:v>40907</c:v>
                </c:pt>
                <c:pt idx="46">
                  <c:v>40900</c:v>
                </c:pt>
                <c:pt idx="47">
                  <c:v>40893</c:v>
                </c:pt>
                <c:pt idx="48">
                  <c:v>40886</c:v>
                </c:pt>
                <c:pt idx="49">
                  <c:v>40879</c:v>
                </c:pt>
                <c:pt idx="50">
                  <c:v>40872</c:v>
                </c:pt>
                <c:pt idx="51">
                  <c:v>40865</c:v>
                </c:pt>
                <c:pt idx="52">
                  <c:v>40858</c:v>
                </c:pt>
                <c:pt idx="53">
                  <c:v>40851</c:v>
                </c:pt>
                <c:pt idx="54">
                  <c:v>40844</c:v>
                </c:pt>
                <c:pt idx="55">
                  <c:v>40837</c:v>
                </c:pt>
                <c:pt idx="56">
                  <c:v>40830</c:v>
                </c:pt>
                <c:pt idx="57">
                  <c:v>40823</c:v>
                </c:pt>
                <c:pt idx="58">
                  <c:v>40816</c:v>
                </c:pt>
                <c:pt idx="59">
                  <c:v>40809</c:v>
                </c:pt>
                <c:pt idx="60">
                  <c:v>40802</c:v>
                </c:pt>
                <c:pt idx="61">
                  <c:v>40795</c:v>
                </c:pt>
                <c:pt idx="62">
                  <c:v>40788</c:v>
                </c:pt>
                <c:pt idx="63">
                  <c:v>40781</c:v>
                </c:pt>
                <c:pt idx="64">
                  <c:v>40774</c:v>
                </c:pt>
                <c:pt idx="65">
                  <c:v>40767</c:v>
                </c:pt>
                <c:pt idx="66">
                  <c:v>40760</c:v>
                </c:pt>
                <c:pt idx="67">
                  <c:v>40753</c:v>
                </c:pt>
                <c:pt idx="68">
                  <c:v>40746</c:v>
                </c:pt>
                <c:pt idx="69">
                  <c:v>40739</c:v>
                </c:pt>
                <c:pt idx="70">
                  <c:v>40732</c:v>
                </c:pt>
                <c:pt idx="71">
                  <c:v>40725</c:v>
                </c:pt>
                <c:pt idx="72">
                  <c:v>40718</c:v>
                </c:pt>
                <c:pt idx="73">
                  <c:v>40711</c:v>
                </c:pt>
                <c:pt idx="74">
                  <c:v>40704</c:v>
                </c:pt>
                <c:pt idx="75">
                  <c:v>40697</c:v>
                </c:pt>
                <c:pt idx="76">
                  <c:v>40690</c:v>
                </c:pt>
                <c:pt idx="77">
                  <c:v>40683</c:v>
                </c:pt>
                <c:pt idx="78">
                  <c:v>40676</c:v>
                </c:pt>
                <c:pt idx="79">
                  <c:v>40669</c:v>
                </c:pt>
                <c:pt idx="80">
                  <c:v>40662</c:v>
                </c:pt>
                <c:pt idx="81">
                  <c:v>40655</c:v>
                </c:pt>
                <c:pt idx="82">
                  <c:v>40648</c:v>
                </c:pt>
                <c:pt idx="83">
                  <c:v>40641</c:v>
                </c:pt>
                <c:pt idx="84">
                  <c:v>40634</c:v>
                </c:pt>
                <c:pt idx="85">
                  <c:v>40627</c:v>
                </c:pt>
                <c:pt idx="86">
                  <c:v>40620</c:v>
                </c:pt>
                <c:pt idx="87">
                  <c:v>40613</c:v>
                </c:pt>
                <c:pt idx="88">
                  <c:v>40606</c:v>
                </c:pt>
                <c:pt idx="89">
                  <c:v>40599</c:v>
                </c:pt>
                <c:pt idx="90">
                  <c:v>40592</c:v>
                </c:pt>
                <c:pt idx="91">
                  <c:v>40585</c:v>
                </c:pt>
                <c:pt idx="92">
                  <c:v>40578</c:v>
                </c:pt>
                <c:pt idx="93">
                  <c:v>40571</c:v>
                </c:pt>
                <c:pt idx="94">
                  <c:v>40564</c:v>
                </c:pt>
                <c:pt idx="95">
                  <c:v>40557</c:v>
                </c:pt>
                <c:pt idx="96">
                  <c:v>40550</c:v>
                </c:pt>
                <c:pt idx="97">
                  <c:v>40543</c:v>
                </c:pt>
                <c:pt idx="98">
                  <c:v>40536</c:v>
                </c:pt>
                <c:pt idx="99">
                  <c:v>40529</c:v>
                </c:pt>
                <c:pt idx="100">
                  <c:v>40522</c:v>
                </c:pt>
                <c:pt idx="101">
                  <c:v>40515</c:v>
                </c:pt>
                <c:pt idx="102">
                  <c:v>40508</c:v>
                </c:pt>
                <c:pt idx="103">
                  <c:v>40501</c:v>
                </c:pt>
                <c:pt idx="104">
                  <c:v>40494</c:v>
                </c:pt>
                <c:pt idx="105">
                  <c:v>40487</c:v>
                </c:pt>
                <c:pt idx="106">
                  <c:v>40480</c:v>
                </c:pt>
                <c:pt idx="107">
                  <c:v>40473</c:v>
                </c:pt>
                <c:pt idx="108">
                  <c:v>40466</c:v>
                </c:pt>
                <c:pt idx="109">
                  <c:v>40459</c:v>
                </c:pt>
                <c:pt idx="110">
                  <c:v>40452</c:v>
                </c:pt>
                <c:pt idx="111">
                  <c:v>40445</c:v>
                </c:pt>
                <c:pt idx="112">
                  <c:v>40438</c:v>
                </c:pt>
                <c:pt idx="113">
                  <c:v>40431</c:v>
                </c:pt>
                <c:pt idx="114">
                  <c:v>40424</c:v>
                </c:pt>
                <c:pt idx="115">
                  <c:v>40417</c:v>
                </c:pt>
                <c:pt idx="116">
                  <c:v>40410</c:v>
                </c:pt>
                <c:pt idx="117">
                  <c:v>40403</c:v>
                </c:pt>
                <c:pt idx="118">
                  <c:v>40396</c:v>
                </c:pt>
                <c:pt idx="119">
                  <c:v>40389</c:v>
                </c:pt>
                <c:pt idx="120">
                  <c:v>40382</c:v>
                </c:pt>
                <c:pt idx="121">
                  <c:v>40375</c:v>
                </c:pt>
                <c:pt idx="122">
                  <c:v>40368</c:v>
                </c:pt>
                <c:pt idx="123">
                  <c:v>40361</c:v>
                </c:pt>
                <c:pt idx="124">
                  <c:v>40354</c:v>
                </c:pt>
                <c:pt idx="125">
                  <c:v>40347</c:v>
                </c:pt>
                <c:pt idx="126">
                  <c:v>40340</c:v>
                </c:pt>
                <c:pt idx="127">
                  <c:v>40333</c:v>
                </c:pt>
                <c:pt idx="128">
                  <c:v>40326</c:v>
                </c:pt>
                <c:pt idx="129">
                  <c:v>40319</c:v>
                </c:pt>
                <c:pt idx="130">
                  <c:v>40312</c:v>
                </c:pt>
                <c:pt idx="131">
                  <c:v>40305</c:v>
                </c:pt>
                <c:pt idx="132">
                  <c:v>40298</c:v>
                </c:pt>
                <c:pt idx="133">
                  <c:v>40291</c:v>
                </c:pt>
                <c:pt idx="134">
                  <c:v>40284</c:v>
                </c:pt>
                <c:pt idx="135">
                  <c:v>40277</c:v>
                </c:pt>
                <c:pt idx="136">
                  <c:v>40270</c:v>
                </c:pt>
                <c:pt idx="137">
                  <c:v>40263</c:v>
                </c:pt>
                <c:pt idx="138">
                  <c:v>40256</c:v>
                </c:pt>
                <c:pt idx="139">
                  <c:v>40249</c:v>
                </c:pt>
                <c:pt idx="140">
                  <c:v>40242</c:v>
                </c:pt>
                <c:pt idx="141">
                  <c:v>40235</c:v>
                </c:pt>
                <c:pt idx="142">
                  <c:v>40228</c:v>
                </c:pt>
                <c:pt idx="143">
                  <c:v>40221</c:v>
                </c:pt>
                <c:pt idx="144">
                  <c:v>40214</c:v>
                </c:pt>
                <c:pt idx="145">
                  <c:v>40207</c:v>
                </c:pt>
                <c:pt idx="146">
                  <c:v>40200</c:v>
                </c:pt>
                <c:pt idx="147">
                  <c:v>40193</c:v>
                </c:pt>
                <c:pt idx="148">
                  <c:v>40186</c:v>
                </c:pt>
                <c:pt idx="149">
                  <c:v>40179</c:v>
                </c:pt>
              </c:numCache>
            </c:numRef>
          </c:cat>
          <c:val>
            <c:numRef>
              <c:f>'[BEAM Report(2).xlsx]Rig Counts'!$C$2:$C$151</c:f>
              <c:numCache>
                <c:formatCode>General</c:formatCode>
                <c:ptCount val="150"/>
                <c:pt idx="0">
                  <c:v>268</c:v>
                </c:pt>
                <c:pt idx="1">
                  <c:v>291</c:v>
                </c:pt>
                <c:pt idx="2">
                  <c:v>281</c:v>
                </c:pt>
                <c:pt idx="3">
                  <c:v>268</c:v>
                </c:pt>
                <c:pt idx="4">
                  <c:v>276</c:v>
                </c:pt>
                <c:pt idx="5">
                  <c:v>275</c:v>
                </c:pt>
                <c:pt idx="6">
                  <c:v>270</c:v>
                </c:pt>
                <c:pt idx="7">
                  <c:v>270</c:v>
                </c:pt>
                <c:pt idx="8">
                  <c:v>256</c:v>
                </c:pt>
                <c:pt idx="9">
                  <c:v>256</c:v>
                </c:pt>
                <c:pt idx="10">
                  <c:v>237</c:v>
                </c:pt>
                <c:pt idx="11">
                  <c:v>247</c:v>
                </c:pt>
                <c:pt idx="12">
                  <c:v>241</c:v>
                </c:pt>
                <c:pt idx="13">
                  <c:v>219</c:v>
                </c:pt>
                <c:pt idx="14">
                  <c:v>214</c:v>
                </c:pt>
                <c:pt idx="15">
                  <c:v>247</c:v>
                </c:pt>
                <c:pt idx="16">
                  <c:v>243</c:v>
                </c:pt>
                <c:pt idx="17">
                  <c:v>226</c:v>
                </c:pt>
                <c:pt idx="18">
                  <c:v>212</c:v>
                </c:pt>
                <c:pt idx="19">
                  <c:v>214</c:v>
                </c:pt>
                <c:pt idx="20">
                  <c:v>195</c:v>
                </c:pt>
                <c:pt idx="21">
                  <c:v>198</c:v>
                </c:pt>
                <c:pt idx="22">
                  <c:v>179</c:v>
                </c:pt>
                <c:pt idx="23">
                  <c:v>116</c:v>
                </c:pt>
                <c:pt idx="24">
                  <c:v>112</c:v>
                </c:pt>
                <c:pt idx="25">
                  <c:v>76</c:v>
                </c:pt>
                <c:pt idx="26">
                  <c:v>70</c:v>
                </c:pt>
                <c:pt idx="27">
                  <c:v>77</c:v>
                </c:pt>
                <c:pt idx="28">
                  <c:v>76</c:v>
                </c:pt>
                <c:pt idx="29">
                  <c:v>81</c:v>
                </c:pt>
                <c:pt idx="30">
                  <c:v>88</c:v>
                </c:pt>
                <c:pt idx="31">
                  <c:v>108</c:v>
                </c:pt>
                <c:pt idx="32">
                  <c:v>156</c:v>
                </c:pt>
                <c:pt idx="33">
                  <c:v>235</c:v>
                </c:pt>
                <c:pt idx="34">
                  <c:v>370</c:v>
                </c:pt>
                <c:pt idx="35">
                  <c:v>494</c:v>
                </c:pt>
                <c:pt idx="36">
                  <c:v>514</c:v>
                </c:pt>
                <c:pt idx="37">
                  <c:v>526</c:v>
                </c:pt>
                <c:pt idx="38">
                  <c:v>516</c:v>
                </c:pt>
                <c:pt idx="39">
                  <c:v>520</c:v>
                </c:pt>
                <c:pt idx="40">
                  <c:v>515</c:v>
                </c:pt>
                <c:pt idx="41">
                  <c:v>492</c:v>
                </c:pt>
                <c:pt idx="42">
                  <c:v>470</c:v>
                </c:pt>
                <c:pt idx="43">
                  <c:v>426</c:v>
                </c:pt>
                <c:pt idx="44">
                  <c:v>214</c:v>
                </c:pt>
                <c:pt idx="45">
                  <c:v>98</c:v>
                </c:pt>
                <c:pt idx="46">
                  <c:v>253</c:v>
                </c:pt>
                <c:pt idx="47">
                  <c:v>351</c:v>
                </c:pt>
                <c:pt idx="48">
                  <c:v>329</c:v>
                </c:pt>
                <c:pt idx="49">
                  <c:v>314</c:v>
                </c:pt>
                <c:pt idx="50">
                  <c:v>310</c:v>
                </c:pt>
                <c:pt idx="51">
                  <c:v>310</c:v>
                </c:pt>
                <c:pt idx="52">
                  <c:v>321</c:v>
                </c:pt>
                <c:pt idx="53">
                  <c:v>306</c:v>
                </c:pt>
                <c:pt idx="54">
                  <c:v>332</c:v>
                </c:pt>
                <c:pt idx="55">
                  <c:v>334</c:v>
                </c:pt>
                <c:pt idx="56">
                  <c:v>343</c:v>
                </c:pt>
                <c:pt idx="57">
                  <c:v>356</c:v>
                </c:pt>
                <c:pt idx="58">
                  <c:v>351</c:v>
                </c:pt>
                <c:pt idx="59">
                  <c:v>340</c:v>
                </c:pt>
                <c:pt idx="60">
                  <c:v>342</c:v>
                </c:pt>
                <c:pt idx="61">
                  <c:v>356</c:v>
                </c:pt>
                <c:pt idx="62">
                  <c:v>348</c:v>
                </c:pt>
                <c:pt idx="63">
                  <c:v>345</c:v>
                </c:pt>
                <c:pt idx="64">
                  <c:v>334</c:v>
                </c:pt>
                <c:pt idx="65">
                  <c:v>317</c:v>
                </c:pt>
                <c:pt idx="66">
                  <c:v>297</c:v>
                </c:pt>
                <c:pt idx="67">
                  <c:v>277</c:v>
                </c:pt>
                <c:pt idx="68">
                  <c:v>273</c:v>
                </c:pt>
                <c:pt idx="69">
                  <c:v>276</c:v>
                </c:pt>
                <c:pt idx="70">
                  <c:v>236</c:v>
                </c:pt>
                <c:pt idx="71">
                  <c:v>161</c:v>
                </c:pt>
                <c:pt idx="72">
                  <c:v>174</c:v>
                </c:pt>
                <c:pt idx="73">
                  <c:v>201</c:v>
                </c:pt>
                <c:pt idx="74">
                  <c:v>159</c:v>
                </c:pt>
                <c:pt idx="75">
                  <c:v>122</c:v>
                </c:pt>
                <c:pt idx="76">
                  <c:v>102</c:v>
                </c:pt>
                <c:pt idx="77">
                  <c:v>73</c:v>
                </c:pt>
                <c:pt idx="78">
                  <c:v>68</c:v>
                </c:pt>
                <c:pt idx="79">
                  <c:v>63</c:v>
                </c:pt>
                <c:pt idx="80">
                  <c:v>65</c:v>
                </c:pt>
                <c:pt idx="81">
                  <c:v>67</c:v>
                </c:pt>
                <c:pt idx="82">
                  <c:v>81</c:v>
                </c:pt>
                <c:pt idx="83">
                  <c:v>99</c:v>
                </c:pt>
                <c:pt idx="84">
                  <c:v>177</c:v>
                </c:pt>
                <c:pt idx="85">
                  <c:v>299</c:v>
                </c:pt>
                <c:pt idx="86">
                  <c:v>430</c:v>
                </c:pt>
                <c:pt idx="87">
                  <c:v>454</c:v>
                </c:pt>
                <c:pt idx="88">
                  <c:v>447</c:v>
                </c:pt>
                <c:pt idx="89">
                  <c:v>426</c:v>
                </c:pt>
                <c:pt idx="90">
                  <c:v>421</c:v>
                </c:pt>
                <c:pt idx="91">
                  <c:v>432</c:v>
                </c:pt>
                <c:pt idx="92">
                  <c:v>420</c:v>
                </c:pt>
                <c:pt idx="93">
                  <c:v>429</c:v>
                </c:pt>
                <c:pt idx="94">
                  <c:v>420</c:v>
                </c:pt>
                <c:pt idx="95">
                  <c:v>387</c:v>
                </c:pt>
                <c:pt idx="96">
                  <c:v>261</c:v>
                </c:pt>
                <c:pt idx="97">
                  <c:v>118</c:v>
                </c:pt>
                <c:pt idx="98">
                  <c:v>145</c:v>
                </c:pt>
                <c:pt idx="99">
                  <c:v>302</c:v>
                </c:pt>
                <c:pt idx="100">
                  <c:v>294</c:v>
                </c:pt>
                <c:pt idx="101">
                  <c:v>271</c:v>
                </c:pt>
                <c:pt idx="102">
                  <c:v>259</c:v>
                </c:pt>
                <c:pt idx="103">
                  <c:v>245</c:v>
                </c:pt>
                <c:pt idx="104">
                  <c:v>266</c:v>
                </c:pt>
                <c:pt idx="105">
                  <c:v>246</c:v>
                </c:pt>
                <c:pt idx="106">
                  <c:v>253</c:v>
                </c:pt>
                <c:pt idx="107">
                  <c:v>241</c:v>
                </c:pt>
                <c:pt idx="108">
                  <c:v>243</c:v>
                </c:pt>
                <c:pt idx="109">
                  <c:v>238</c:v>
                </c:pt>
                <c:pt idx="110">
                  <c:v>186</c:v>
                </c:pt>
                <c:pt idx="111">
                  <c:v>171</c:v>
                </c:pt>
                <c:pt idx="112">
                  <c:v>200</c:v>
                </c:pt>
                <c:pt idx="113">
                  <c:v>215</c:v>
                </c:pt>
                <c:pt idx="114">
                  <c:v>221</c:v>
                </c:pt>
                <c:pt idx="115">
                  <c:v>238</c:v>
                </c:pt>
                <c:pt idx="116">
                  <c:v>230</c:v>
                </c:pt>
                <c:pt idx="117">
                  <c:v>242</c:v>
                </c:pt>
                <c:pt idx="118">
                  <c:v>227</c:v>
                </c:pt>
                <c:pt idx="119">
                  <c:v>226</c:v>
                </c:pt>
                <c:pt idx="120">
                  <c:v>226</c:v>
                </c:pt>
                <c:pt idx="121">
                  <c:v>232</c:v>
                </c:pt>
                <c:pt idx="122">
                  <c:v>218</c:v>
                </c:pt>
                <c:pt idx="123">
                  <c:v>200</c:v>
                </c:pt>
                <c:pt idx="124">
                  <c:v>167</c:v>
                </c:pt>
                <c:pt idx="125">
                  <c:v>165</c:v>
                </c:pt>
                <c:pt idx="126">
                  <c:v>145</c:v>
                </c:pt>
                <c:pt idx="127">
                  <c:v>129</c:v>
                </c:pt>
                <c:pt idx="128">
                  <c:v>124</c:v>
                </c:pt>
                <c:pt idx="129">
                  <c:v>113</c:v>
                </c:pt>
                <c:pt idx="130">
                  <c:v>64</c:v>
                </c:pt>
                <c:pt idx="131">
                  <c:v>42</c:v>
                </c:pt>
                <c:pt idx="132">
                  <c:v>39</c:v>
                </c:pt>
                <c:pt idx="133">
                  <c:v>31</c:v>
                </c:pt>
                <c:pt idx="134">
                  <c:v>38</c:v>
                </c:pt>
                <c:pt idx="135">
                  <c:v>38</c:v>
                </c:pt>
                <c:pt idx="136">
                  <c:v>53</c:v>
                </c:pt>
                <c:pt idx="137">
                  <c:v>79</c:v>
                </c:pt>
                <c:pt idx="138">
                  <c:v>165</c:v>
                </c:pt>
                <c:pt idx="139">
                  <c:v>288</c:v>
                </c:pt>
                <c:pt idx="140">
                  <c:v>338</c:v>
                </c:pt>
                <c:pt idx="141">
                  <c:v>341</c:v>
                </c:pt>
                <c:pt idx="142">
                  <c:v>327</c:v>
                </c:pt>
                <c:pt idx="143">
                  <c:v>299</c:v>
                </c:pt>
                <c:pt idx="144">
                  <c:v>301</c:v>
                </c:pt>
                <c:pt idx="145">
                  <c:v>283</c:v>
                </c:pt>
                <c:pt idx="146">
                  <c:v>262</c:v>
                </c:pt>
                <c:pt idx="147">
                  <c:v>230</c:v>
                </c:pt>
                <c:pt idx="148">
                  <c:v>158</c:v>
                </c:pt>
                <c:pt idx="149">
                  <c:v>62</c:v>
                </c:pt>
              </c:numCache>
            </c:numRef>
          </c:val>
        </c:ser>
        <c:dLbls/>
        <c:marker val="1"/>
        <c:axId val="61153664"/>
        <c:axId val="61147392"/>
      </c:lineChart>
      <c:dateAx>
        <c:axId val="60603008"/>
        <c:scaling>
          <c:orientation val="minMax"/>
        </c:scaling>
        <c:axPos val="b"/>
        <c:numFmt formatCode="mmm\-yy;@" sourceLinked="0"/>
        <c:tickLblPos val="nextTo"/>
        <c:txPr>
          <a:bodyPr/>
          <a:lstStyle/>
          <a:p>
            <a:pPr>
              <a:defRPr sz="1800"/>
            </a:pPr>
            <a:endParaRPr lang="en-US"/>
          </a:p>
        </c:txPr>
        <c:crossAx val="61145472"/>
        <c:crosses val="autoZero"/>
        <c:auto val="1"/>
        <c:lblOffset val="100"/>
        <c:baseTimeUnit val="days"/>
      </c:dateAx>
      <c:valAx>
        <c:axId val="61145472"/>
        <c:scaling>
          <c:orientation val="minMax"/>
        </c:scaling>
        <c:axPos val="l"/>
        <c:majorGridlines/>
        <c:title>
          <c:tx>
            <c:rich>
              <a:bodyPr rot="-5400000" vert="horz"/>
              <a:lstStyle/>
              <a:p>
                <a:pPr>
                  <a:defRPr sz="1400"/>
                </a:pPr>
                <a:r>
                  <a:rPr lang="en-US" sz="1400"/>
                  <a:t>US Rig Counts</a:t>
                </a:r>
              </a:p>
            </c:rich>
          </c:tx>
          <c:layout/>
        </c:title>
        <c:numFmt formatCode="General" sourceLinked="1"/>
        <c:tickLblPos val="nextTo"/>
        <c:txPr>
          <a:bodyPr/>
          <a:lstStyle/>
          <a:p>
            <a:pPr>
              <a:defRPr sz="1800"/>
            </a:pPr>
            <a:endParaRPr lang="en-US"/>
          </a:p>
        </c:txPr>
        <c:crossAx val="60603008"/>
        <c:crosses val="autoZero"/>
        <c:crossBetween val="between"/>
      </c:valAx>
      <c:valAx>
        <c:axId val="61147392"/>
        <c:scaling>
          <c:orientation val="minMax"/>
        </c:scaling>
        <c:axPos val="r"/>
        <c:title>
          <c:tx>
            <c:rich>
              <a:bodyPr rot="-5400000" vert="horz"/>
              <a:lstStyle/>
              <a:p>
                <a:pPr>
                  <a:defRPr sz="1400"/>
                </a:pPr>
                <a:r>
                  <a:rPr lang="en-US" sz="1400"/>
                  <a:t>Can</a:t>
                </a:r>
                <a:r>
                  <a:rPr lang="en-US" sz="1400" baseline="0"/>
                  <a:t> Rig Counts</a:t>
                </a:r>
                <a:endParaRPr lang="en-US" sz="1400"/>
              </a:p>
            </c:rich>
          </c:tx>
          <c:layout/>
        </c:title>
        <c:numFmt formatCode="General" sourceLinked="1"/>
        <c:tickLblPos val="nextTo"/>
        <c:txPr>
          <a:bodyPr/>
          <a:lstStyle/>
          <a:p>
            <a:pPr>
              <a:defRPr sz="1800"/>
            </a:pPr>
            <a:endParaRPr lang="en-US"/>
          </a:p>
        </c:txPr>
        <c:crossAx val="61153664"/>
        <c:crosses val="max"/>
        <c:crossBetween val="between"/>
      </c:valAx>
      <c:dateAx>
        <c:axId val="61153664"/>
        <c:scaling>
          <c:orientation val="minMax"/>
        </c:scaling>
        <c:delete val="1"/>
        <c:axPos val="b"/>
        <c:numFmt formatCode="m/d/yyyy" sourceLinked="1"/>
        <c:tickLblPos val="none"/>
        <c:crossAx val="61147392"/>
        <c:crosses val="autoZero"/>
        <c:auto val="1"/>
        <c:lblOffset val="100"/>
        <c:baseTimeUnit val="days"/>
      </c:dateAx>
    </c:plotArea>
    <c:legend>
      <c:legendPos val="t"/>
      <c:layout/>
      <c:txPr>
        <a:bodyPr/>
        <a:lstStyle/>
        <a:p>
          <a:pPr>
            <a:defRPr sz="18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sz="1400" b="1"/>
            </a:pPr>
            <a:r>
              <a:rPr lang="en-CA" sz="1400" b="1" i="0" u="none" strike="noStrike" baseline="0"/>
              <a:t>Nine Months Ending September 30 2012 (Operating CF)</a:t>
            </a:r>
            <a:endParaRPr lang="en-CA" sz="1400" b="1"/>
          </a:p>
        </c:rich>
      </c:tx>
      <c:layout/>
    </c:title>
    <c:plotArea>
      <c:layout/>
      <c:doughnutChart>
        <c:varyColors val="1"/>
        <c:ser>
          <c:idx val="0"/>
          <c:order val="0"/>
          <c:dLbls>
            <c:dLbl>
              <c:idx val="3"/>
              <c:delete val="1"/>
            </c:dLbl>
            <c:showPercent val="1"/>
            <c:showLeaderLines val="1"/>
          </c:dLbls>
          <c:cat>
            <c:strRef>
              <c:f>Sheet1!$A$3:$A$5</c:f>
              <c:strCache>
                <c:ptCount val="3"/>
                <c:pt idx="0">
                  <c:v>Oil Sands</c:v>
                </c:pt>
                <c:pt idx="1">
                  <c:v>Exploration and Production</c:v>
                </c:pt>
                <c:pt idx="2">
                  <c:v>Refining and Marketing</c:v>
                </c:pt>
              </c:strCache>
            </c:strRef>
          </c:cat>
          <c:val>
            <c:numRef>
              <c:f>Sheet1!$C$3:$C$5</c:f>
              <c:numCache>
                <c:formatCode>General</c:formatCode>
                <c:ptCount val="3"/>
                <c:pt idx="0">
                  <c:v>3317</c:v>
                </c:pt>
                <c:pt idx="1">
                  <c:v>1698</c:v>
                </c:pt>
                <c:pt idx="2">
                  <c:v>2509</c:v>
                </c:pt>
              </c:numCache>
            </c:numRef>
          </c:val>
        </c:ser>
        <c:dLbls>
          <c:showPercent val="1"/>
        </c:dLbls>
        <c:firstSliceAng val="0"/>
        <c:holeSize val="50"/>
      </c:doughnutChart>
    </c:plotArea>
    <c:legend>
      <c:legendPos val="r"/>
      <c:layout/>
      <c:txPr>
        <a:bodyPr/>
        <a:lstStyle/>
        <a:p>
          <a:pPr rtl="0">
            <a:defRPr/>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sz="1400"/>
            </a:pPr>
            <a:r>
              <a:rPr lang="en-CA" sz="1400" b="1" i="0" baseline="0"/>
              <a:t>Nine Months Ending September 30 2011 (Operating CF)</a:t>
            </a:r>
          </a:p>
        </c:rich>
      </c:tx>
      <c:layout/>
    </c:title>
    <c:plotArea>
      <c:layout/>
      <c:doughnutChart>
        <c:varyColors val="1"/>
        <c:ser>
          <c:idx val="0"/>
          <c:order val="0"/>
          <c:dLbls>
            <c:showPercent val="1"/>
            <c:showLeaderLines val="1"/>
          </c:dLbls>
          <c:cat>
            <c:strRef>
              <c:f>Sheet1!$A$3:$A$5</c:f>
              <c:strCache>
                <c:ptCount val="3"/>
                <c:pt idx="0">
                  <c:v>Oil Sands</c:v>
                </c:pt>
                <c:pt idx="1">
                  <c:v>Exploration and Production</c:v>
                </c:pt>
                <c:pt idx="2">
                  <c:v>Refining and Marketing</c:v>
                </c:pt>
              </c:strCache>
            </c:strRef>
          </c:cat>
          <c:val>
            <c:numRef>
              <c:f>Sheet1!$B$3:$B$5</c:f>
              <c:numCache>
                <c:formatCode>General</c:formatCode>
                <c:ptCount val="3"/>
                <c:pt idx="0">
                  <c:v>3155</c:v>
                </c:pt>
                <c:pt idx="1">
                  <c:v>2066</c:v>
                </c:pt>
                <c:pt idx="2">
                  <c:v>2040</c:v>
                </c:pt>
              </c:numCache>
            </c:numRef>
          </c:val>
        </c:ser>
        <c:dLbls>
          <c:showPercent val="1"/>
        </c:dLbls>
        <c:firstSliceAng val="0"/>
        <c:holeSize val="50"/>
      </c:doughnutChart>
    </c:plotArea>
    <c:legend>
      <c:legendPos val="r"/>
      <c:layout/>
      <c:txPr>
        <a:bodyPr/>
        <a:lstStyle/>
        <a:p>
          <a:pPr rtl="0">
            <a:defRPr/>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pieChart>
        <c:varyColors val="1"/>
        <c:ser>
          <c:idx val="0"/>
          <c:order val="0"/>
          <c:tx>
            <c:strRef>
              <c:f>Sheet1!$B$1</c:f>
              <c:strCache>
                <c:ptCount val="1"/>
                <c:pt idx="0">
                  <c:v>Q3 2012 - Barrels/Day</c:v>
                </c:pt>
              </c:strCache>
            </c:strRef>
          </c:tx>
          <c:dPt>
            <c:idx val="0"/>
            <c:explosion val="11"/>
          </c:dPt>
          <c:dLbls>
            <c:dLbl>
              <c:idx val="0"/>
              <c:layout>
                <c:manualLayout>
                  <c:x val="-0.18987555743507592"/>
                  <c:y val="-9.6768659691407008E-2"/>
                </c:manualLayout>
              </c:layout>
              <c:tx>
                <c:rich>
                  <a:bodyPr/>
                  <a:lstStyle/>
                  <a:p>
                    <a:r>
                      <a:rPr lang="en-US" b="1" dirty="0"/>
                      <a:t>Oil Sands, </a:t>
                    </a:r>
                    <a:r>
                      <a:rPr lang="en-US" b="0" dirty="0" smtClean="0"/>
                      <a:t>95,625 </a:t>
                    </a:r>
                    <a:r>
                      <a:rPr lang="en-US" b="0" dirty="0" err="1" smtClean="0"/>
                      <a:t>bbls</a:t>
                    </a:r>
                    <a:r>
                      <a:rPr lang="en-US" b="0" dirty="0" smtClean="0"/>
                      <a:t>/day</a:t>
                    </a:r>
                  </a:p>
                  <a:p>
                    <a:endParaRPr lang="en-US" b="0" dirty="0"/>
                  </a:p>
                </c:rich>
              </c:tx>
              <c:showVal val="1"/>
              <c:showCatName val="1"/>
            </c:dLbl>
            <c:dLbl>
              <c:idx val="1"/>
              <c:layout>
                <c:manualLayout>
                  <c:x val="0.21698246192478021"/>
                  <c:y val="9.5231514896804981E-2"/>
                </c:manualLayout>
              </c:layout>
              <c:tx>
                <c:rich>
                  <a:bodyPr/>
                  <a:lstStyle/>
                  <a:p>
                    <a:r>
                      <a:rPr lang="en-US" b="1" dirty="0"/>
                      <a:t>Conventional Oil, </a:t>
                    </a:r>
                    <a:r>
                      <a:rPr lang="en-US" b="0" dirty="0" smtClean="0"/>
                      <a:t>75,725 </a:t>
                    </a:r>
                    <a:r>
                      <a:rPr lang="en-US" b="0" dirty="0" err="1" smtClean="0"/>
                      <a:t>bbls</a:t>
                    </a:r>
                    <a:r>
                      <a:rPr lang="en-US" b="0" dirty="0" smtClean="0"/>
                      <a:t>/day</a:t>
                    </a:r>
                  </a:p>
                  <a:p>
                    <a:endParaRPr lang="en-US" b="0" dirty="0"/>
                  </a:p>
                </c:rich>
              </c:tx>
              <c:showVal val="1"/>
              <c:showCatName val="1"/>
            </c:dLbl>
            <c:showVal val="1"/>
            <c:showCatName val="1"/>
            <c:showLeaderLines val="1"/>
          </c:dLbls>
          <c:cat>
            <c:strRef>
              <c:f>Sheet1!$A$2:$A$3</c:f>
              <c:strCache>
                <c:ptCount val="2"/>
                <c:pt idx="0">
                  <c:v>Oil Sands</c:v>
                </c:pt>
                <c:pt idx="1">
                  <c:v>Conventional Oil</c:v>
                </c:pt>
              </c:strCache>
            </c:strRef>
          </c:cat>
          <c:val>
            <c:numRef>
              <c:f>Sheet1!$B$2:$B$3</c:f>
              <c:numCache>
                <c:formatCode>#,##0</c:formatCode>
                <c:ptCount val="2"/>
                <c:pt idx="0">
                  <c:v>95625</c:v>
                </c:pt>
                <c:pt idx="1">
                  <c:v>75725</c:v>
                </c:pt>
              </c:numCache>
            </c:numRef>
          </c:val>
        </c:ser>
        <c:dLbls>
          <c:showVal val="1"/>
          <c:showCatName val="1"/>
        </c:dLbls>
        <c:firstSliceAng val="0"/>
      </c:pieChart>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CA"/>
  <c:style val="4"/>
  <c:chart>
    <c:title>
      <c:tx>
        <c:rich>
          <a:bodyPr/>
          <a:lstStyle/>
          <a:p>
            <a:pPr>
              <a:defRPr/>
            </a:pPr>
            <a:r>
              <a:rPr lang="en-US"/>
              <a:t>Production</a:t>
            </a:r>
            <a:r>
              <a:rPr lang="en-US" baseline="0"/>
              <a:t> Breakdown for 2011</a:t>
            </a:r>
            <a:endParaRPr lang="en-US"/>
          </a:p>
        </c:rich>
      </c:tx>
      <c:layout/>
    </c:title>
    <c:plotArea>
      <c:layout/>
      <c:pieChart>
        <c:varyColors val="1"/>
        <c:ser>
          <c:idx val="0"/>
          <c:order val="0"/>
          <c:dLbls>
            <c:showPercent val="1"/>
            <c:showLeaderLines val="1"/>
          </c:dLbls>
          <c:cat>
            <c:strRef>
              <c:f>Sheet1!$A$1:$A$3</c:f>
              <c:strCache>
                <c:ptCount val="3"/>
                <c:pt idx="0">
                  <c:v>Natural Gas</c:v>
                </c:pt>
                <c:pt idx="1">
                  <c:v>Crude Oil &amp; NGLs</c:v>
                </c:pt>
                <c:pt idx="2">
                  <c:v>Other</c:v>
                </c:pt>
              </c:strCache>
            </c:strRef>
          </c:cat>
          <c:val>
            <c:numRef>
              <c:f>Sheet1!$B$1:$B$3</c:f>
              <c:numCache>
                <c:formatCode>General</c:formatCode>
                <c:ptCount val="3"/>
                <c:pt idx="0">
                  <c:v>6040</c:v>
                </c:pt>
                <c:pt idx="1">
                  <c:v>748</c:v>
                </c:pt>
                <c:pt idx="2">
                  <c:v>106</c:v>
                </c:pt>
              </c:numCache>
            </c:numRef>
          </c:val>
        </c:ser>
        <c:dLbls>
          <c:showPercent val="1"/>
        </c:dLbls>
        <c:firstSliceAng val="0"/>
      </c:pieChart>
    </c:plotArea>
    <c:legend>
      <c:legendPos val="t"/>
      <c:layout>
        <c:manualLayout>
          <c:xMode val="edge"/>
          <c:yMode val="edge"/>
          <c:x val="7.9697934797368399E-3"/>
          <c:y val="9.6815962247581211E-2"/>
          <c:w val="0.94986876640420004"/>
          <c:h val="0.13066674143727824"/>
        </c:manualLayout>
      </c:layout>
      <c:txPr>
        <a:bodyPr/>
        <a:lstStyle/>
        <a:p>
          <a:pPr>
            <a:defRPr sz="1200"/>
          </a:pPr>
          <a:endParaRPr lang="en-US"/>
        </a:p>
      </c:txPr>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9DA02-6CDE-435F-94DA-88576FE70172}"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en-US"/>
        </a:p>
      </dgm:t>
    </dgm:pt>
    <dgm:pt modelId="{69C4C9B7-1D89-4041-A33B-333B7ACA0C6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sz="2800" dirty="0" smtClean="0"/>
            <a:t>Producer</a:t>
          </a:r>
          <a:endParaRPr lang="en-US" sz="2800" dirty="0"/>
        </a:p>
      </dgm:t>
    </dgm:pt>
    <dgm:pt modelId="{E178F63B-10CB-4CB6-BBD8-B4288924DF78}" type="parTrans" cxnId="{62283250-204B-47D1-BF5C-A36A27924D52}">
      <dgm:prSet/>
      <dgm:spPr/>
      <dgm:t>
        <a:bodyPr/>
        <a:lstStyle/>
        <a:p>
          <a:endParaRPr lang="en-US" sz="1400"/>
        </a:p>
      </dgm:t>
    </dgm:pt>
    <dgm:pt modelId="{798E6504-B42F-4B87-B8CD-955397669AE6}" type="sibTrans" cxnId="{62283250-204B-47D1-BF5C-A36A27924D52}">
      <dgm:prSet/>
      <dgm:spPr/>
      <dgm:t>
        <a:bodyPr/>
        <a:lstStyle/>
        <a:p>
          <a:endParaRPr lang="en-US" sz="1400"/>
        </a:p>
      </dgm:t>
    </dgm:pt>
    <dgm:pt modelId="{B0D2D23B-7C1B-41D3-8CB3-1A1E8838C0A1}">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sz="2800" dirty="0" smtClean="0"/>
            <a:t>LDC</a:t>
          </a:r>
          <a:endParaRPr lang="en-US" sz="2800" dirty="0"/>
        </a:p>
      </dgm:t>
    </dgm:pt>
    <dgm:pt modelId="{925545CC-D170-452C-8B3B-AE62B09A9DE2}" type="parTrans" cxnId="{43EC566D-A216-4C65-B5A0-C5BE32871007}">
      <dgm:prSet/>
      <dgm:spPr/>
      <dgm:t>
        <a:bodyPr/>
        <a:lstStyle/>
        <a:p>
          <a:endParaRPr lang="en-US" sz="1400"/>
        </a:p>
      </dgm:t>
    </dgm:pt>
    <dgm:pt modelId="{CAC57183-E65F-4EEC-8A0F-6619F4B7C86D}" type="sibTrans" cxnId="{43EC566D-A216-4C65-B5A0-C5BE32871007}">
      <dgm:prSet/>
      <dgm:spPr/>
      <dgm:t>
        <a:bodyPr/>
        <a:lstStyle/>
        <a:p>
          <a:endParaRPr lang="en-US" sz="1400"/>
        </a:p>
      </dgm:t>
    </dgm:pt>
    <dgm:pt modelId="{EA984E5D-B07C-460F-AF9A-1E8418A84E7C}">
      <dgm:prSet phldrT="[Text]" custT="1"/>
      <dgm:spPr>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sz="2800" dirty="0" smtClean="0"/>
            <a:t>Marketers</a:t>
          </a:r>
          <a:endParaRPr lang="en-US" sz="3600" dirty="0"/>
        </a:p>
      </dgm:t>
    </dgm:pt>
    <dgm:pt modelId="{3BBDE075-2127-433F-B7CC-194F0FE3A353}" type="parTrans" cxnId="{EE5043F4-44A8-48C8-80B0-0BFA8290F998}">
      <dgm:prSet/>
      <dgm:spPr/>
      <dgm:t>
        <a:bodyPr/>
        <a:lstStyle/>
        <a:p>
          <a:endParaRPr lang="en-US"/>
        </a:p>
      </dgm:t>
    </dgm:pt>
    <dgm:pt modelId="{B0589ECA-F988-4311-AB46-E2BF5B19428C}" type="sibTrans" cxnId="{EE5043F4-44A8-48C8-80B0-0BFA8290F998}">
      <dgm:prSet/>
      <dgm:spPr/>
      <dgm:t>
        <a:bodyPr/>
        <a:lstStyle/>
        <a:p>
          <a:endParaRPr lang="en-US"/>
        </a:p>
      </dgm:t>
    </dgm:pt>
    <dgm:pt modelId="{3F9D92FA-AAC6-422F-85AC-198E0A436BBF}">
      <dgm:prSet phldrT="[Text]" custT="1"/>
      <dgm:spPr>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sz="2800" dirty="0" smtClean="0"/>
            <a:t>End</a:t>
          </a:r>
          <a:r>
            <a:rPr lang="en-CA" sz="3700" dirty="0" smtClean="0"/>
            <a:t> </a:t>
          </a:r>
          <a:r>
            <a:rPr lang="en-CA" sz="2800" dirty="0" smtClean="0"/>
            <a:t>Users</a:t>
          </a:r>
          <a:endParaRPr lang="en-US" sz="3700" dirty="0"/>
        </a:p>
      </dgm:t>
    </dgm:pt>
    <dgm:pt modelId="{6857B716-91C8-4367-B555-FAE4C8EA0204}" type="parTrans" cxnId="{1422A8C8-FF04-47D3-B1EB-1645162C9588}">
      <dgm:prSet/>
      <dgm:spPr/>
      <dgm:t>
        <a:bodyPr/>
        <a:lstStyle/>
        <a:p>
          <a:endParaRPr lang="en-US"/>
        </a:p>
      </dgm:t>
    </dgm:pt>
    <dgm:pt modelId="{30F99456-557D-4641-AF27-E9268B251C53}" type="sibTrans" cxnId="{1422A8C8-FF04-47D3-B1EB-1645162C9588}">
      <dgm:prSet/>
      <dgm:spPr/>
      <dgm:t>
        <a:bodyPr/>
        <a:lstStyle/>
        <a:p>
          <a:endParaRPr lang="en-US"/>
        </a:p>
      </dgm:t>
    </dgm:pt>
    <dgm:pt modelId="{3319ED39-3568-48F8-9F86-998721C70388}">
      <dgm:prSet phldrT="[Text]" custT="1"/>
      <dgm:spPr>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sz="2800" dirty="0" smtClean="0"/>
            <a:t>Transporters</a:t>
          </a:r>
          <a:endParaRPr lang="en-US" sz="3300" dirty="0"/>
        </a:p>
      </dgm:t>
    </dgm:pt>
    <dgm:pt modelId="{7A1D895E-CE05-4F0F-B5FC-87C20A7B9518}" type="parTrans" cxnId="{DA0B4D4C-7679-485A-A6EB-498200404798}">
      <dgm:prSet/>
      <dgm:spPr/>
      <dgm:t>
        <a:bodyPr/>
        <a:lstStyle/>
        <a:p>
          <a:endParaRPr lang="en-US"/>
        </a:p>
      </dgm:t>
    </dgm:pt>
    <dgm:pt modelId="{C77378A7-9A23-4660-AC16-545E6CCD00C3}" type="sibTrans" cxnId="{DA0B4D4C-7679-485A-A6EB-498200404798}">
      <dgm:prSet/>
      <dgm:spPr/>
      <dgm:t>
        <a:bodyPr/>
        <a:lstStyle/>
        <a:p>
          <a:endParaRPr lang="en-US"/>
        </a:p>
      </dgm:t>
    </dgm:pt>
    <dgm:pt modelId="{8BB9ACF0-17B8-4457-AEE2-9E489F6CECC1}" type="pres">
      <dgm:prSet presAssocID="{1889DA02-6CDE-435F-94DA-88576FE70172}" presName="hierChild1" presStyleCnt="0">
        <dgm:presLayoutVars>
          <dgm:orgChart val="1"/>
          <dgm:chPref val="1"/>
          <dgm:dir/>
          <dgm:animOne val="branch"/>
          <dgm:animLvl val="lvl"/>
          <dgm:resizeHandles/>
        </dgm:presLayoutVars>
      </dgm:prSet>
      <dgm:spPr/>
      <dgm:t>
        <a:bodyPr/>
        <a:lstStyle/>
        <a:p>
          <a:endParaRPr lang="en-US"/>
        </a:p>
      </dgm:t>
    </dgm:pt>
    <dgm:pt modelId="{E70B1AA3-1302-43C0-8CD9-E9B591728E22}" type="pres">
      <dgm:prSet presAssocID="{69C4C9B7-1D89-4041-A33B-333B7ACA0C65}" presName="hierRoot1" presStyleCnt="0">
        <dgm:presLayoutVars>
          <dgm:hierBranch val="init"/>
        </dgm:presLayoutVars>
      </dgm:prSet>
      <dgm:spPr/>
    </dgm:pt>
    <dgm:pt modelId="{11498395-ACAE-429B-A0A4-BC3377BC68EA}" type="pres">
      <dgm:prSet presAssocID="{69C4C9B7-1D89-4041-A33B-333B7ACA0C65}" presName="rootComposite1" presStyleCnt="0"/>
      <dgm:spPr/>
    </dgm:pt>
    <dgm:pt modelId="{5D8817EE-91FB-4743-9B26-896BD6356AFD}" type="pres">
      <dgm:prSet presAssocID="{69C4C9B7-1D89-4041-A33B-333B7ACA0C65}" presName="rootText1" presStyleLbl="node0" presStyleIdx="0" presStyleCnt="2" custScaleX="68758" custScaleY="64582" custLinFactNeighborX="-189" custLinFactNeighborY="-1835">
        <dgm:presLayoutVars>
          <dgm:chPref val="3"/>
        </dgm:presLayoutVars>
      </dgm:prSet>
      <dgm:spPr>
        <a:prstGeom prst="roundRect">
          <a:avLst/>
        </a:prstGeom>
      </dgm:spPr>
      <dgm:t>
        <a:bodyPr/>
        <a:lstStyle/>
        <a:p>
          <a:endParaRPr lang="en-US"/>
        </a:p>
      </dgm:t>
    </dgm:pt>
    <dgm:pt modelId="{A3CFFBA8-A7BC-4129-960B-7C2239C0363D}" type="pres">
      <dgm:prSet presAssocID="{69C4C9B7-1D89-4041-A33B-333B7ACA0C65}" presName="rootConnector1" presStyleLbl="node1" presStyleIdx="0" presStyleCnt="0"/>
      <dgm:spPr/>
      <dgm:t>
        <a:bodyPr/>
        <a:lstStyle/>
        <a:p>
          <a:endParaRPr lang="en-US"/>
        </a:p>
      </dgm:t>
    </dgm:pt>
    <dgm:pt modelId="{444298CF-4E1F-460F-8563-051E61254DD2}" type="pres">
      <dgm:prSet presAssocID="{69C4C9B7-1D89-4041-A33B-333B7ACA0C65}" presName="hierChild2" presStyleCnt="0"/>
      <dgm:spPr/>
    </dgm:pt>
    <dgm:pt modelId="{7664818E-5D86-4D4E-8A50-779014B68685}" type="pres">
      <dgm:prSet presAssocID="{3BBDE075-2127-433F-B7CC-194F0FE3A353}" presName="Name37" presStyleLbl="parChTrans1D2" presStyleIdx="0" presStyleCnt="3"/>
      <dgm:spPr/>
      <dgm:t>
        <a:bodyPr/>
        <a:lstStyle/>
        <a:p>
          <a:endParaRPr lang="en-US"/>
        </a:p>
      </dgm:t>
    </dgm:pt>
    <dgm:pt modelId="{36FA2E8D-59BC-4231-8776-322D7CA6176E}" type="pres">
      <dgm:prSet presAssocID="{EA984E5D-B07C-460F-AF9A-1E8418A84E7C}" presName="hierRoot2" presStyleCnt="0">
        <dgm:presLayoutVars>
          <dgm:hierBranch val="init"/>
        </dgm:presLayoutVars>
      </dgm:prSet>
      <dgm:spPr/>
    </dgm:pt>
    <dgm:pt modelId="{990F5DAF-6897-4DF6-BECA-467100769CBE}" type="pres">
      <dgm:prSet presAssocID="{EA984E5D-B07C-460F-AF9A-1E8418A84E7C}" presName="rootComposite" presStyleCnt="0"/>
      <dgm:spPr/>
    </dgm:pt>
    <dgm:pt modelId="{514A0DB2-3C69-4DED-8E38-929A588F2C9E}" type="pres">
      <dgm:prSet presAssocID="{EA984E5D-B07C-460F-AF9A-1E8418A84E7C}" presName="rootText" presStyleLbl="node2" presStyleIdx="0" presStyleCnt="3" custScaleX="64314" custScaleY="60409">
        <dgm:presLayoutVars>
          <dgm:chPref val="3"/>
        </dgm:presLayoutVars>
      </dgm:prSet>
      <dgm:spPr>
        <a:prstGeom prst="roundRect">
          <a:avLst/>
        </a:prstGeom>
      </dgm:spPr>
      <dgm:t>
        <a:bodyPr/>
        <a:lstStyle/>
        <a:p>
          <a:endParaRPr lang="en-US"/>
        </a:p>
      </dgm:t>
    </dgm:pt>
    <dgm:pt modelId="{04672C93-BD7D-4AC7-BAF4-9C26B2181BC0}" type="pres">
      <dgm:prSet presAssocID="{EA984E5D-B07C-460F-AF9A-1E8418A84E7C}" presName="rootConnector" presStyleLbl="node2" presStyleIdx="0" presStyleCnt="3"/>
      <dgm:spPr/>
      <dgm:t>
        <a:bodyPr/>
        <a:lstStyle/>
        <a:p>
          <a:endParaRPr lang="en-US"/>
        </a:p>
      </dgm:t>
    </dgm:pt>
    <dgm:pt modelId="{BA544CA4-543A-4AE8-815C-4DC2A510CD70}" type="pres">
      <dgm:prSet presAssocID="{EA984E5D-B07C-460F-AF9A-1E8418A84E7C}" presName="hierChild4" presStyleCnt="0"/>
      <dgm:spPr/>
    </dgm:pt>
    <dgm:pt modelId="{01A853C9-3499-4957-9AA2-1B2E6ABCB817}" type="pres">
      <dgm:prSet presAssocID="{EA984E5D-B07C-460F-AF9A-1E8418A84E7C}" presName="hierChild5" presStyleCnt="0"/>
      <dgm:spPr/>
    </dgm:pt>
    <dgm:pt modelId="{3B6E49F9-137C-4457-A430-EA6D45101EF2}" type="pres">
      <dgm:prSet presAssocID="{925545CC-D170-452C-8B3B-AE62B09A9DE2}" presName="Name37" presStyleLbl="parChTrans1D2" presStyleIdx="1" presStyleCnt="3"/>
      <dgm:spPr/>
      <dgm:t>
        <a:bodyPr/>
        <a:lstStyle/>
        <a:p>
          <a:endParaRPr lang="en-US"/>
        </a:p>
      </dgm:t>
    </dgm:pt>
    <dgm:pt modelId="{2667DE70-251B-43E4-949D-9D70D920E243}" type="pres">
      <dgm:prSet presAssocID="{B0D2D23B-7C1B-41D3-8CB3-1A1E8838C0A1}" presName="hierRoot2" presStyleCnt="0">
        <dgm:presLayoutVars>
          <dgm:hierBranch val="init"/>
        </dgm:presLayoutVars>
      </dgm:prSet>
      <dgm:spPr/>
    </dgm:pt>
    <dgm:pt modelId="{549A2A0B-0E03-467E-BF47-2FBF34919CC5}" type="pres">
      <dgm:prSet presAssocID="{B0D2D23B-7C1B-41D3-8CB3-1A1E8838C0A1}" presName="rootComposite" presStyleCnt="0"/>
      <dgm:spPr/>
    </dgm:pt>
    <dgm:pt modelId="{77E7DB08-0147-4C4E-88AE-DEC31810630F}" type="pres">
      <dgm:prSet presAssocID="{B0D2D23B-7C1B-41D3-8CB3-1A1E8838C0A1}" presName="rootText" presStyleLbl="node2" presStyleIdx="1" presStyleCnt="3" custScaleX="64314" custScaleY="60409">
        <dgm:presLayoutVars>
          <dgm:chPref val="3"/>
        </dgm:presLayoutVars>
      </dgm:prSet>
      <dgm:spPr>
        <a:prstGeom prst="roundRect">
          <a:avLst/>
        </a:prstGeom>
      </dgm:spPr>
      <dgm:t>
        <a:bodyPr/>
        <a:lstStyle/>
        <a:p>
          <a:endParaRPr lang="en-US"/>
        </a:p>
      </dgm:t>
    </dgm:pt>
    <dgm:pt modelId="{CA6384EE-9BD7-49A5-BF62-124AE37AE874}" type="pres">
      <dgm:prSet presAssocID="{B0D2D23B-7C1B-41D3-8CB3-1A1E8838C0A1}" presName="rootConnector" presStyleLbl="node2" presStyleIdx="1" presStyleCnt="3"/>
      <dgm:spPr/>
      <dgm:t>
        <a:bodyPr/>
        <a:lstStyle/>
        <a:p>
          <a:endParaRPr lang="en-US"/>
        </a:p>
      </dgm:t>
    </dgm:pt>
    <dgm:pt modelId="{EA32479F-6B28-45AA-83D0-2BF9858FD0B2}" type="pres">
      <dgm:prSet presAssocID="{B0D2D23B-7C1B-41D3-8CB3-1A1E8838C0A1}" presName="hierChild4" presStyleCnt="0"/>
      <dgm:spPr/>
    </dgm:pt>
    <dgm:pt modelId="{06BCA402-23E4-44E7-848A-F24D1DA808AF}" type="pres">
      <dgm:prSet presAssocID="{B0D2D23B-7C1B-41D3-8CB3-1A1E8838C0A1}" presName="hierChild5" presStyleCnt="0"/>
      <dgm:spPr/>
    </dgm:pt>
    <dgm:pt modelId="{5EB12FDE-35E3-4AA5-906F-742A132500DF}" type="pres">
      <dgm:prSet presAssocID="{6857B716-91C8-4367-B555-FAE4C8EA0204}" presName="Name37" presStyleLbl="parChTrans1D2" presStyleIdx="2" presStyleCnt="3"/>
      <dgm:spPr/>
      <dgm:t>
        <a:bodyPr/>
        <a:lstStyle/>
        <a:p>
          <a:endParaRPr lang="en-US"/>
        </a:p>
      </dgm:t>
    </dgm:pt>
    <dgm:pt modelId="{3B37683E-E60B-4D28-88E7-78CA2B67D959}" type="pres">
      <dgm:prSet presAssocID="{3F9D92FA-AAC6-422F-85AC-198E0A436BBF}" presName="hierRoot2" presStyleCnt="0">
        <dgm:presLayoutVars>
          <dgm:hierBranch val="init"/>
        </dgm:presLayoutVars>
      </dgm:prSet>
      <dgm:spPr/>
    </dgm:pt>
    <dgm:pt modelId="{50D0951C-1D10-4369-8D26-337A3EEEE843}" type="pres">
      <dgm:prSet presAssocID="{3F9D92FA-AAC6-422F-85AC-198E0A436BBF}" presName="rootComposite" presStyleCnt="0"/>
      <dgm:spPr/>
    </dgm:pt>
    <dgm:pt modelId="{E19DD70D-DDED-4069-966A-9CF8609E8C7F}" type="pres">
      <dgm:prSet presAssocID="{3F9D92FA-AAC6-422F-85AC-198E0A436BBF}" presName="rootText" presStyleLbl="node2" presStyleIdx="2" presStyleCnt="3" custScaleX="64314" custScaleY="60409">
        <dgm:presLayoutVars>
          <dgm:chPref val="3"/>
        </dgm:presLayoutVars>
      </dgm:prSet>
      <dgm:spPr>
        <a:prstGeom prst="roundRect">
          <a:avLst/>
        </a:prstGeom>
      </dgm:spPr>
      <dgm:t>
        <a:bodyPr/>
        <a:lstStyle/>
        <a:p>
          <a:endParaRPr lang="en-US"/>
        </a:p>
      </dgm:t>
    </dgm:pt>
    <dgm:pt modelId="{5EAA86A8-A19C-497A-BF24-992F8A6333C0}" type="pres">
      <dgm:prSet presAssocID="{3F9D92FA-AAC6-422F-85AC-198E0A436BBF}" presName="rootConnector" presStyleLbl="node2" presStyleIdx="2" presStyleCnt="3"/>
      <dgm:spPr/>
      <dgm:t>
        <a:bodyPr/>
        <a:lstStyle/>
        <a:p>
          <a:endParaRPr lang="en-US"/>
        </a:p>
      </dgm:t>
    </dgm:pt>
    <dgm:pt modelId="{771CC9E3-5290-47DC-9672-3FC747B84BC6}" type="pres">
      <dgm:prSet presAssocID="{3F9D92FA-AAC6-422F-85AC-198E0A436BBF}" presName="hierChild4" presStyleCnt="0"/>
      <dgm:spPr/>
    </dgm:pt>
    <dgm:pt modelId="{F8C009B0-ED92-4F1E-863A-FD052000BC76}" type="pres">
      <dgm:prSet presAssocID="{3F9D92FA-AAC6-422F-85AC-198E0A436BBF}" presName="hierChild5" presStyleCnt="0"/>
      <dgm:spPr/>
    </dgm:pt>
    <dgm:pt modelId="{15806CAB-E004-4092-AD21-BAEECB0D8B76}" type="pres">
      <dgm:prSet presAssocID="{69C4C9B7-1D89-4041-A33B-333B7ACA0C65}" presName="hierChild3" presStyleCnt="0"/>
      <dgm:spPr/>
    </dgm:pt>
    <dgm:pt modelId="{A0986663-05C4-481D-9F15-EE4EEDA74095}" type="pres">
      <dgm:prSet presAssocID="{3319ED39-3568-48F8-9F86-998721C70388}" presName="hierRoot1" presStyleCnt="0">
        <dgm:presLayoutVars>
          <dgm:hierBranch val="init"/>
        </dgm:presLayoutVars>
      </dgm:prSet>
      <dgm:spPr/>
    </dgm:pt>
    <dgm:pt modelId="{C9B27F1B-886D-496B-AE41-B194388987C8}" type="pres">
      <dgm:prSet presAssocID="{3319ED39-3568-48F8-9F86-998721C70388}" presName="rootComposite1" presStyleCnt="0"/>
      <dgm:spPr/>
    </dgm:pt>
    <dgm:pt modelId="{92485A72-553F-4C54-B3F5-38EBE3F4F3BC}" type="pres">
      <dgm:prSet presAssocID="{3319ED39-3568-48F8-9F86-998721C70388}" presName="rootText1" presStyleLbl="node0" presStyleIdx="1" presStyleCnt="2" custScaleX="68758" custScaleY="64582" custLinFactY="99118" custLinFactNeighborX="-87826" custLinFactNeighborY="100000">
        <dgm:presLayoutVars>
          <dgm:chPref val="3"/>
        </dgm:presLayoutVars>
      </dgm:prSet>
      <dgm:spPr>
        <a:prstGeom prst="roundRect">
          <a:avLst/>
        </a:prstGeom>
      </dgm:spPr>
      <dgm:t>
        <a:bodyPr/>
        <a:lstStyle/>
        <a:p>
          <a:endParaRPr lang="en-US"/>
        </a:p>
      </dgm:t>
    </dgm:pt>
    <dgm:pt modelId="{BB4F7D9D-1FF0-412C-8AF5-5F99E761FEB0}" type="pres">
      <dgm:prSet presAssocID="{3319ED39-3568-48F8-9F86-998721C70388}" presName="rootConnector1" presStyleLbl="node1" presStyleIdx="0" presStyleCnt="0"/>
      <dgm:spPr/>
      <dgm:t>
        <a:bodyPr/>
        <a:lstStyle/>
        <a:p>
          <a:endParaRPr lang="en-US"/>
        </a:p>
      </dgm:t>
    </dgm:pt>
    <dgm:pt modelId="{633568BD-A2E3-49BA-A6B0-D355F19D7822}" type="pres">
      <dgm:prSet presAssocID="{3319ED39-3568-48F8-9F86-998721C70388}" presName="hierChild2" presStyleCnt="0"/>
      <dgm:spPr/>
    </dgm:pt>
    <dgm:pt modelId="{2C4B709F-6BC2-4230-B5AC-5D0A19C62D55}" type="pres">
      <dgm:prSet presAssocID="{3319ED39-3568-48F8-9F86-998721C70388}" presName="hierChild3" presStyleCnt="0"/>
      <dgm:spPr/>
    </dgm:pt>
  </dgm:ptLst>
  <dgm:cxnLst>
    <dgm:cxn modelId="{7C9B7F98-01FD-4038-9A26-36A511B01379}" type="presOf" srcId="{3BBDE075-2127-433F-B7CC-194F0FE3A353}" destId="{7664818E-5D86-4D4E-8A50-779014B68685}" srcOrd="0" destOrd="0" presId="urn:microsoft.com/office/officeart/2005/8/layout/orgChart1"/>
    <dgm:cxn modelId="{75932B91-89D9-485D-8A86-98B48AF7EC36}" type="presOf" srcId="{69C4C9B7-1D89-4041-A33B-333B7ACA0C65}" destId="{A3CFFBA8-A7BC-4129-960B-7C2239C0363D}" srcOrd="1" destOrd="0" presId="urn:microsoft.com/office/officeart/2005/8/layout/orgChart1"/>
    <dgm:cxn modelId="{D8550F60-F04F-455B-8179-7352020C210B}" type="presOf" srcId="{EA984E5D-B07C-460F-AF9A-1E8418A84E7C}" destId="{04672C93-BD7D-4AC7-BAF4-9C26B2181BC0}" srcOrd="1" destOrd="0" presId="urn:microsoft.com/office/officeart/2005/8/layout/orgChart1"/>
    <dgm:cxn modelId="{9B8354DB-C7C6-4DCE-A72D-8C28B3BDEAC4}" type="presOf" srcId="{3F9D92FA-AAC6-422F-85AC-198E0A436BBF}" destId="{E19DD70D-DDED-4069-966A-9CF8609E8C7F}" srcOrd="0" destOrd="0" presId="urn:microsoft.com/office/officeart/2005/8/layout/orgChart1"/>
    <dgm:cxn modelId="{DA0B4D4C-7679-485A-A6EB-498200404798}" srcId="{1889DA02-6CDE-435F-94DA-88576FE70172}" destId="{3319ED39-3568-48F8-9F86-998721C70388}" srcOrd="1" destOrd="0" parTransId="{7A1D895E-CE05-4F0F-B5FC-87C20A7B9518}" sibTransId="{C77378A7-9A23-4660-AC16-545E6CCD00C3}"/>
    <dgm:cxn modelId="{5D2569DC-E9B2-4FF1-A61B-81FC2CB71EFA}" type="presOf" srcId="{925545CC-D170-452C-8B3B-AE62B09A9DE2}" destId="{3B6E49F9-137C-4457-A430-EA6D45101EF2}" srcOrd="0" destOrd="0" presId="urn:microsoft.com/office/officeart/2005/8/layout/orgChart1"/>
    <dgm:cxn modelId="{36F242FC-A0BD-49AD-A044-6C87338D27F9}" type="presOf" srcId="{3F9D92FA-AAC6-422F-85AC-198E0A436BBF}" destId="{5EAA86A8-A19C-497A-BF24-992F8A6333C0}" srcOrd="1" destOrd="0" presId="urn:microsoft.com/office/officeart/2005/8/layout/orgChart1"/>
    <dgm:cxn modelId="{EE5043F4-44A8-48C8-80B0-0BFA8290F998}" srcId="{69C4C9B7-1D89-4041-A33B-333B7ACA0C65}" destId="{EA984E5D-B07C-460F-AF9A-1E8418A84E7C}" srcOrd="0" destOrd="0" parTransId="{3BBDE075-2127-433F-B7CC-194F0FE3A353}" sibTransId="{B0589ECA-F988-4311-AB46-E2BF5B19428C}"/>
    <dgm:cxn modelId="{92DDD6AF-BF1B-4068-9625-21C0532B7ECB}" type="presOf" srcId="{3319ED39-3568-48F8-9F86-998721C70388}" destId="{92485A72-553F-4C54-B3F5-38EBE3F4F3BC}" srcOrd="0" destOrd="0" presId="urn:microsoft.com/office/officeart/2005/8/layout/orgChart1"/>
    <dgm:cxn modelId="{6DB5EB04-D68B-4058-BC59-5339322CFF1E}" type="presOf" srcId="{6857B716-91C8-4367-B555-FAE4C8EA0204}" destId="{5EB12FDE-35E3-4AA5-906F-742A132500DF}" srcOrd="0" destOrd="0" presId="urn:microsoft.com/office/officeart/2005/8/layout/orgChart1"/>
    <dgm:cxn modelId="{2A685E9D-37A0-4637-9C00-832F517033C1}" type="presOf" srcId="{3319ED39-3568-48F8-9F86-998721C70388}" destId="{BB4F7D9D-1FF0-412C-8AF5-5F99E761FEB0}" srcOrd="1" destOrd="0" presId="urn:microsoft.com/office/officeart/2005/8/layout/orgChart1"/>
    <dgm:cxn modelId="{EDC64BF7-2399-48FD-A4BF-E571B865A398}" type="presOf" srcId="{69C4C9B7-1D89-4041-A33B-333B7ACA0C65}" destId="{5D8817EE-91FB-4743-9B26-896BD6356AFD}" srcOrd="0" destOrd="0" presId="urn:microsoft.com/office/officeart/2005/8/layout/orgChart1"/>
    <dgm:cxn modelId="{62283250-204B-47D1-BF5C-A36A27924D52}" srcId="{1889DA02-6CDE-435F-94DA-88576FE70172}" destId="{69C4C9B7-1D89-4041-A33B-333B7ACA0C65}" srcOrd="0" destOrd="0" parTransId="{E178F63B-10CB-4CB6-BBD8-B4288924DF78}" sibTransId="{798E6504-B42F-4B87-B8CD-955397669AE6}"/>
    <dgm:cxn modelId="{AA21CC37-8FC5-48E3-95D0-E44E4F449155}" type="presOf" srcId="{B0D2D23B-7C1B-41D3-8CB3-1A1E8838C0A1}" destId="{77E7DB08-0147-4C4E-88AE-DEC31810630F}" srcOrd="0" destOrd="0" presId="urn:microsoft.com/office/officeart/2005/8/layout/orgChart1"/>
    <dgm:cxn modelId="{573EF89E-0775-48F8-A765-6407A96359BE}" type="presOf" srcId="{B0D2D23B-7C1B-41D3-8CB3-1A1E8838C0A1}" destId="{CA6384EE-9BD7-49A5-BF62-124AE37AE874}" srcOrd="1" destOrd="0" presId="urn:microsoft.com/office/officeart/2005/8/layout/orgChart1"/>
    <dgm:cxn modelId="{1422A8C8-FF04-47D3-B1EB-1645162C9588}" srcId="{69C4C9B7-1D89-4041-A33B-333B7ACA0C65}" destId="{3F9D92FA-AAC6-422F-85AC-198E0A436BBF}" srcOrd="2" destOrd="0" parTransId="{6857B716-91C8-4367-B555-FAE4C8EA0204}" sibTransId="{30F99456-557D-4641-AF27-E9268B251C53}"/>
    <dgm:cxn modelId="{43EC566D-A216-4C65-B5A0-C5BE32871007}" srcId="{69C4C9B7-1D89-4041-A33B-333B7ACA0C65}" destId="{B0D2D23B-7C1B-41D3-8CB3-1A1E8838C0A1}" srcOrd="1" destOrd="0" parTransId="{925545CC-D170-452C-8B3B-AE62B09A9DE2}" sibTransId="{CAC57183-E65F-4EEC-8A0F-6619F4B7C86D}"/>
    <dgm:cxn modelId="{9486881F-9A71-4A22-82A9-6D06B35F8445}" type="presOf" srcId="{EA984E5D-B07C-460F-AF9A-1E8418A84E7C}" destId="{514A0DB2-3C69-4DED-8E38-929A588F2C9E}" srcOrd="0" destOrd="0" presId="urn:microsoft.com/office/officeart/2005/8/layout/orgChart1"/>
    <dgm:cxn modelId="{4B526422-325D-4577-AC5D-2309764E0F80}" type="presOf" srcId="{1889DA02-6CDE-435F-94DA-88576FE70172}" destId="{8BB9ACF0-17B8-4457-AEE2-9E489F6CECC1}" srcOrd="0" destOrd="0" presId="urn:microsoft.com/office/officeart/2005/8/layout/orgChart1"/>
    <dgm:cxn modelId="{FE2F52FF-A2F8-42D3-A27A-CE432F37E7F2}" type="presParOf" srcId="{8BB9ACF0-17B8-4457-AEE2-9E489F6CECC1}" destId="{E70B1AA3-1302-43C0-8CD9-E9B591728E22}" srcOrd="0" destOrd="0" presId="urn:microsoft.com/office/officeart/2005/8/layout/orgChart1"/>
    <dgm:cxn modelId="{33694361-9AC0-43E4-B2BE-601AC2DA2EF2}" type="presParOf" srcId="{E70B1AA3-1302-43C0-8CD9-E9B591728E22}" destId="{11498395-ACAE-429B-A0A4-BC3377BC68EA}" srcOrd="0" destOrd="0" presId="urn:microsoft.com/office/officeart/2005/8/layout/orgChart1"/>
    <dgm:cxn modelId="{4EAE1994-EBB2-46B6-A7C4-FF8FBE9A3128}" type="presParOf" srcId="{11498395-ACAE-429B-A0A4-BC3377BC68EA}" destId="{5D8817EE-91FB-4743-9B26-896BD6356AFD}" srcOrd="0" destOrd="0" presId="urn:microsoft.com/office/officeart/2005/8/layout/orgChart1"/>
    <dgm:cxn modelId="{99E911A4-F468-4967-8588-20619EC8560F}" type="presParOf" srcId="{11498395-ACAE-429B-A0A4-BC3377BC68EA}" destId="{A3CFFBA8-A7BC-4129-960B-7C2239C0363D}" srcOrd="1" destOrd="0" presId="urn:microsoft.com/office/officeart/2005/8/layout/orgChart1"/>
    <dgm:cxn modelId="{D11D06B5-51C7-490E-8545-23C422FB551B}" type="presParOf" srcId="{E70B1AA3-1302-43C0-8CD9-E9B591728E22}" destId="{444298CF-4E1F-460F-8563-051E61254DD2}" srcOrd="1" destOrd="0" presId="urn:microsoft.com/office/officeart/2005/8/layout/orgChart1"/>
    <dgm:cxn modelId="{F7C4AA7A-4B4A-4FC6-94B0-F8DCDE87F446}" type="presParOf" srcId="{444298CF-4E1F-460F-8563-051E61254DD2}" destId="{7664818E-5D86-4D4E-8A50-779014B68685}" srcOrd="0" destOrd="0" presId="urn:microsoft.com/office/officeart/2005/8/layout/orgChart1"/>
    <dgm:cxn modelId="{059815A7-67ED-4A46-8322-C2466E2F8A52}" type="presParOf" srcId="{444298CF-4E1F-460F-8563-051E61254DD2}" destId="{36FA2E8D-59BC-4231-8776-322D7CA6176E}" srcOrd="1" destOrd="0" presId="urn:microsoft.com/office/officeart/2005/8/layout/orgChart1"/>
    <dgm:cxn modelId="{66A2072E-9B7C-42CB-99E6-EB8DBF6AAB66}" type="presParOf" srcId="{36FA2E8D-59BC-4231-8776-322D7CA6176E}" destId="{990F5DAF-6897-4DF6-BECA-467100769CBE}" srcOrd="0" destOrd="0" presId="urn:microsoft.com/office/officeart/2005/8/layout/orgChart1"/>
    <dgm:cxn modelId="{B8295023-85CB-4912-A2FA-A716AF980F85}" type="presParOf" srcId="{990F5DAF-6897-4DF6-BECA-467100769CBE}" destId="{514A0DB2-3C69-4DED-8E38-929A588F2C9E}" srcOrd="0" destOrd="0" presId="urn:microsoft.com/office/officeart/2005/8/layout/orgChart1"/>
    <dgm:cxn modelId="{1ED4228E-A7C5-4210-A28C-96D6EE6F114F}" type="presParOf" srcId="{990F5DAF-6897-4DF6-BECA-467100769CBE}" destId="{04672C93-BD7D-4AC7-BAF4-9C26B2181BC0}" srcOrd="1" destOrd="0" presId="urn:microsoft.com/office/officeart/2005/8/layout/orgChart1"/>
    <dgm:cxn modelId="{48DCC1C5-F02E-41C1-9214-0EA949F5921A}" type="presParOf" srcId="{36FA2E8D-59BC-4231-8776-322D7CA6176E}" destId="{BA544CA4-543A-4AE8-815C-4DC2A510CD70}" srcOrd="1" destOrd="0" presId="urn:microsoft.com/office/officeart/2005/8/layout/orgChart1"/>
    <dgm:cxn modelId="{A8C92976-FFB3-4DA4-8B0A-1DF15A3A6FFA}" type="presParOf" srcId="{36FA2E8D-59BC-4231-8776-322D7CA6176E}" destId="{01A853C9-3499-4957-9AA2-1B2E6ABCB817}" srcOrd="2" destOrd="0" presId="urn:microsoft.com/office/officeart/2005/8/layout/orgChart1"/>
    <dgm:cxn modelId="{75D1F501-4AF9-4ED1-9B28-EB1F2A797D2D}" type="presParOf" srcId="{444298CF-4E1F-460F-8563-051E61254DD2}" destId="{3B6E49F9-137C-4457-A430-EA6D45101EF2}" srcOrd="2" destOrd="0" presId="urn:microsoft.com/office/officeart/2005/8/layout/orgChart1"/>
    <dgm:cxn modelId="{D45127B7-7E30-4511-9DE3-EAD5935D90ED}" type="presParOf" srcId="{444298CF-4E1F-460F-8563-051E61254DD2}" destId="{2667DE70-251B-43E4-949D-9D70D920E243}" srcOrd="3" destOrd="0" presId="urn:microsoft.com/office/officeart/2005/8/layout/orgChart1"/>
    <dgm:cxn modelId="{AD67F71D-88E5-4652-8578-9FE47B166891}" type="presParOf" srcId="{2667DE70-251B-43E4-949D-9D70D920E243}" destId="{549A2A0B-0E03-467E-BF47-2FBF34919CC5}" srcOrd="0" destOrd="0" presId="urn:microsoft.com/office/officeart/2005/8/layout/orgChart1"/>
    <dgm:cxn modelId="{EB16B3F4-89AB-4CFF-8C69-56E15C1953DE}" type="presParOf" srcId="{549A2A0B-0E03-467E-BF47-2FBF34919CC5}" destId="{77E7DB08-0147-4C4E-88AE-DEC31810630F}" srcOrd="0" destOrd="0" presId="urn:microsoft.com/office/officeart/2005/8/layout/orgChart1"/>
    <dgm:cxn modelId="{CEC71338-9AFA-4762-8AE6-55BFD69CC356}" type="presParOf" srcId="{549A2A0B-0E03-467E-BF47-2FBF34919CC5}" destId="{CA6384EE-9BD7-49A5-BF62-124AE37AE874}" srcOrd="1" destOrd="0" presId="urn:microsoft.com/office/officeart/2005/8/layout/orgChart1"/>
    <dgm:cxn modelId="{B3B3E9E7-68F0-4685-9CEF-2C96B418AE40}" type="presParOf" srcId="{2667DE70-251B-43E4-949D-9D70D920E243}" destId="{EA32479F-6B28-45AA-83D0-2BF9858FD0B2}" srcOrd="1" destOrd="0" presId="urn:microsoft.com/office/officeart/2005/8/layout/orgChart1"/>
    <dgm:cxn modelId="{4F862653-B121-4C1B-A3E3-82790B65FBD5}" type="presParOf" srcId="{2667DE70-251B-43E4-949D-9D70D920E243}" destId="{06BCA402-23E4-44E7-848A-F24D1DA808AF}" srcOrd="2" destOrd="0" presId="urn:microsoft.com/office/officeart/2005/8/layout/orgChart1"/>
    <dgm:cxn modelId="{30E966C1-5B4B-4A39-A874-4E6977B3CD7C}" type="presParOf" srcId="{444298CF-4E1F-460F-8563-051E61254DD2}" destId="{5EB12FDE-35E3-4AA5-906F-742A132500DF}" srcOrd="4" destOrd="0" presId="urn:microsoft.com/office/officeart/2005/8/layout/orgChart1"/>
    <dgm:cxn modelId="{DBCFC37F-90A5-4B69-BD8F-DCA8A9469886}" type="presParOf" srcId="{444298CF-4E1F-460F-8563-051E61254DD2}" destId="{3B37683E-E60B-4D28-88E7-78CA2B67D959}" srcOrd="5" destOrd="0" presId="urn:microsoft.com/office/officeart/2005/8/layout/orgChart1"/>
    <dgm:cxn modelId="{A955946D-D89D-4EEC-9B0E-607A74A1583B}" type="presParOf" srcId="{3B37683E-E60B-4D28-88E7-78CA2B67D959}" destId="{50D0951C-1D10-4369-8D26-337A3EEEE843}" srcOrd="0" destOrd="0" presId="urn:microsoft.com/office/officeart/2005/8/layout/orgChart1"/>
    <dgm:cxn modelId="{4C12C40A-1553-4AD1-937B-96B4325C618A}" type="presParOf" srcId="{50D0951C-1D10-4369-8D26-337A3EEEE843}" destId="{E19DD70D-DDED-4069-966A-9CF8609E8C7F}" srcOrd="0" destOrd="0" presId="urn:microsoft.com/office/officeart/2005/8/layout/orgChart1"/>
    <dgm:cxn modelId="{DBF5B254-B1BE-4051-8855-E5C88B9E3778}" type="presParOf" srcId="{50D0951C-1D10-4369-8D26-337A3EEEE843}" destId="{5EAA86A8-A19C-497A-BF24-992F8A6333C0}" srcOrd="1" destOrd="0" presId="urn:microsoft.com/office/officeart/2005/8/layout/orgChart1"/>
    <dgm:cxn modelId="{A3B686AE-C31B-436B-ABE7-8B4905D453D8}" type="presParOf" srcId="{3B37683E-E60B-4D28-88E7-78CA2B67D959}" destId="{771CC9E3-5290-47DC-9672-3FC747B84BC6}" srcOrd="1" destOrd="0" presId="urn:microsoft.com/office/officeart/2005/8/layout/orgChart1"/>
    <dgm:cxn modelId="{AD21557E-5888-4678-B968-508476C83B98}" type="presParOf" srcId="{3B37683E-E60B-4D28-88E7-78CA2B67D959}" destId="{F8C009B0-ED92-4F1E-863A-FD052000BC76}" srcOrd="2" destOrd="0" presId="urn:microsoft.com/office/officeart/2005/8/layout/orgChart1"/>
    <dgm:cxn modelId="{C3BFF960-96EA-4095-9CCA-BC474E831149}" type="presParOf" srcId="{E70B1AA3-1302-43C0-8CD9-E9B591728E22}" destId="{15806CAB-E004-4092-AD21-BAEECB0D8B76}" srcOrd="2" destOrd="0" presId="urn:microsoft.com/office/officeart/2005/8/layout/orgChart1"/>
    <dgm:cxn modelId="{1D0D4D8A-924B-4BFE-9D83-AA6D561419B9}" type="presParOf" srcId="{8BB9ACF0-17B8-4457-AEE2-9E489F6CECC1}" destId="{A0986663-05C4-481D-9F15-EE4EEDA74095}" srcOrd="1" destOrd="0" presId="urn:microsoft.com/office/officeart/2005/8/layout/orgChart1"/>
    <dgm:cxn modelId="{F98B7C0A-6785-4C02-A9A2-6210D79EB9B0}" type="presParOf" srcId="{A0986663-05C4-481D-9F15-EE4EEDA74095}" destId="{C9B27F1B-886D-496B-AE41-B194388987C8}" srcOrd="0" destOrd="0" presId="urn:microsoft.com/office/officeart/2005/8/layout/orgChart1"/>
    <dgm:cxn modelId="{E79652C9-8BC9-4A9E-BB0C-A0D0BB53AE73}" type="presParOf" srcId="{C9B27F1B-886D-496B-AE41-B194388987C8}" destId="{92485A72-553F-4C54-B3F5-38EBE3F4F3BC}" srcOrd="0" destOrd="0" presId="urn:microsoft.com/office/officeart/2005/8/layout/orgChart1"/>
    <dgm:cxn modelId="{C55CBB5D-9DE7-4187-A91A-62617C8AAC8D}" type="presParOf" srcId="{C9B27F1B-886D-496B-AE41-B194388987C8}" destId="{BB4F7D9D-1FF0-412C-8AF5-5F99E761FEB0}" srcOrd="1" destOrd="0" presId="urn:microsoft.com/office/officeart/2005/8/layout/orgChart1"/>
    <dgm:cxn modelId="{C62D88E9-FB2B-49F9-908D-8D0276611619}" type="presParOf" srcId="{A0986663-05C4-481D-9F15-EE4EEDA74095}" destId="{633568BD-A2E3-49BA-A6B0-D355F19D7822}" srcOrd="1" destOrd="0" presId="urn:microsoft.com/office/officeart/2005/8/layout/orgChart1"/>
    <dgm:cxn modelId="{3EB5CF15-8BA6-4744-B06A-8EAD229F9928}" type="presParOf" srcId="{A0986663-05C4-481D-9F15-EE4EEDA74095}" destId="{2C4B709F-6BC2-4230-B5AC-5D0A19C62D55}"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71789-3C25-4F06-9A26-F1651868168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CA"/>
        </a:p>
      </dgm:t>
    </dgm:pt>
    <dgm:pt modelId="{AA10B375-253E-4B15-ABFE-842BC79E97F0}">
      <dgm:prSet phldrT="[Text]"/>
      <dgm:spPr/>
      <dgm:t>
        <a:bodyPr/>
        <a:lstStyle/>
        <a:p>
          <a:r>
            <a:rPr lang="en-CA" dirty="0" smtClean="0"/>
            <a:t>1917</a:t>
          </a:r>
          <a:endParaRPr lang="en-CA" dirty="0"/>
        </a:p>
      </dgm:t>
    </dgm:pt>
    <dgm:pt modelId="{0A48B86E-D0A9-41F0-B6DF-6A695C0C88FA}" type="parTrans" cxnId="{D162EB15-96AC-4A6A-A273-9A3768C6C1B5}">
      <dgm:prSet/>
      <dgm:spPr/>
      <dgm:t>
        <a:bodyPr/>
        <a:lstStyle/>
        <a:p>
          <a:endParaRPr lang="en-CA"/>
        </a:p>
      </dgm:t>
    </dgm:pt>
    <dgm:pt modelId="{5634D89E-0DA2-4AD3-A7FA-A07BBBE2E471}" type="sibTrans" cxnId="{D162EB15-96AC-4A6A-A273-9A3768C6C1B5}">
      <dgm:prSet/>
      <dgm:spPr/>
      <dgm:t>
        <a:bodyPr/>
        <a:lstStyle/>
        <a:p>
          <a:endParaRPr lang="en-CA"/>
        </a:p>
      </dgm:t>
    </dgm:pt>
    <dgm:pt modelId="{A460B71D-68DC-4643-AFC1-2F4CBE77C51F}">
      <dgm:prSet phldrT="[Text]"/>
      <dgm:spPr/>
      <dgm:t>
        <a:bodyPr/>
        <a:lstStyle/>
        <a:p>
          <a:r>
            <a:rPr lang="en-CA" dirty="0" smtClean="0"/>
            <a:t>Sun Company Inc. opens in Canada as a supplier to war plants in the Montreal area</a:t>
          </a:r>
          <a:endParaRPr lang="en-CA" dirty="0"/>
        </a:p>
      </dgm:t>
    </dgm:pt>
    <dgm:pt modelId="{7ABEA26C-ABE8-435A-B4DD-C59BC0A07DDB}" type="parTrans" cxnId="{95BE10A0-E6C9-4611-B30E-8A1E9658E1BB}">
      <dgm:prSet/>
      <dgm:spPr/>
      <dgm:t>
        <a:bodyPr/>
        <a:lstStyle/>
        <a:p>
          <a:endParaRPr lang="en-CA"/>
        </a:p>
      </dgm:t>
    </dgm:pt>
    <dgm:pt modelId="{173CD70C-257B-404D-9B5F-25080CB1E2DB}" type="sibTrans" cxnId="{95BE10A0-E6C9-4611-B30E-8A1E9658E1BB}">
      <dgm:prSet/>
      <dgm:spPr/>
      <dgm:t>
        <a:bodyPr/>
        <a:lstStyle/>
        <a:p>
          <a:endParaRPr lang="en-CA"/>
        </a:p>
      </dgm:t>
    </dgm:pt>
    <dgm:pt modelId="{4E0C565D-28B7-4D6E-9AA5-0FF2490CA976}">
      <dgm:prSet phldrT="[Text]"/>
      <dgm:spPr/>
      <dgm:t>
        <a:bodyPr/>
        <a:lstStyle/>
        <a:p>
          <a:r>
            <a:rPr lang="en-CA" dirty="0" smtClean="0"/>
            <a:t>1923</a:t>
          </a:r>
          <a:endParaRPr lang="en-CA" dirty="0"/>
        </a:p>
      </dgm:t>
    </dgm:pt>
    <dgm:pt modelId="{7D2CAE2C-9165-4480-AB4A-A2A65EF50E0A}" type="parTrans" cxnId="{B0C23303-0F5E-4997-8AB2-F174E12032ED}">
      <dgm:prSet/>
      <dgm:spPr/>
      <dgm:t>
        <a:bodyPr/>
        <a:lstStyle/>
        <a:p>
          <a:endParaRPr lang="en-CA"/>
        </a:p>
      </dgm:t>
    </dgm:pt>
    <dgm:pt modelId="{9A51EA15-6ADC-4D93-BCA8-1BEB887C1D33}" type="sibTrans" cxnId="{B0C23303-0F5E-4997-8AB2-F174E12032ED}">
      <dgm:prSet/>
      <dgm:spPr/>
      <dgm:t>
        <a:bodyPr/>
        <a:lstStyle/>
        <a:p>
          <a:endParaRPr lang="en-CA"/>
        </a:p>
      </dgm:t>
    </dgm:pt>
    <dgm:pt modelId="{AD4041AC-7B0A-4FDE-B74C-477A898E15F7}">
      <dgm:prSet phldrT="[Text]"/>
      <dgm:spPr/>
      <dgm:t>
        <a:bodyPr/>
        <a:lstStyle/>
        <a:p>
          <a:r>
            <a:rPr lang="en-CA" dirty="0" smtClean="0"/>
            <a:t>Sun Company incorporates as Sun Oil Company Limited</a:t>
          </a:r>
          <a:endParaRPr lang="en-CA" dirty="0"/>
        </a:p>
      </dgm:t>
    </dgm:pt>
    <dgm:pt modelId="{F72C9847-D3A8-4EB7-860E-46F58ED4A9BB}" type="parTrans" cxnId="{35CB6999-C74B-4035-B5CF-E75DF9656B0A}">
      <dgm:prSet/>
      <dgm:spPr/>
      <dgm:t>
        <a:bodyPr/>
        <a:lstStyle/>
        <a:p>
          <a:endParaRPr lang="en-CA"/>
        </a:p>
      </dgm:t>
    </dgm:pt>
    <dgm:pt modelId="{437A6C1B-7AC3-42DC-BDC1-70AAAFFA36E6}" type="sibTrans" cxnId="{35CB6999-C74B-4035-B5CF-E75DF9656B0A}">
      <dgm:prSet/>
      <dgm:spPr/>
      <dgm:t>
        <a:bodyPr/>
        <a:lstStyle/>
        <a:p>
          <a:endParaRPr lang="en-CA"/>
        </a:p>
      </dgm:t>
    </dgm:pt>
    <dgm:pt modelId="{3B199A33-7FA9-4863-8EA9-6A8E0BEF4570}">
      <dgm:prSet phldrT="[Text]"/>
      <dgm:spPr/>
      <dgm:t>
        <a:bodyPr/>
        <a:lstStyle/>
        <a:p>
          <a:r>
            <a:rPr lang="en-CA" dirty="0" smtClean="0"/>
            <a:t>1930</a:t>
          </a:r>
          <a:endParaRPr lang="en-CA" dirty="0"/>
        </a:p>
      </dgm:t>
    </dgm:pt>
    <dgm:pt modelId="{EE8787D0-274D-421D-8C8A-B133A59A1B77}" type="parTrans" cxnId="{002D8D28-F2D7-4AA8-8D38-F4DA5DCB5E5C}">
      <dgm:prSet/>
      <dgm:spPr/>
      <dgm:t>
        <a:bodyPr/>
        <a:lstStyle/>
        <a:p>
          <a:endParaRPr lang="en-CA"/>
        </a:p>
      </dgm:t>
    </dgm:pt>
    <dgm:pt modelId="{2B9B4E28-B0AE-44CA-9E23-F2BF26C685EC}" type="sibTrans" cxnId="{002D8D28-F2D7-4AA8-8D38-F4DA5DCB5E5C}">
      <dgm:prSet/>
      <dgm:spPr/>
      <dgm:t>
        <a:bodyPr/>
        <a:lstStyle/>
        <a:p>
          <a:endParaRPr lang="en-CA"/>
        </a:p>
      </dgm:t>
    </dgm:pt>
    <dgm:pt modelId="{98B789F7-EE6A-4F9B-8ABE-EA8EA4E6808B}">
      <dgm:prSet phldrT="[Text]"/>
      <dgm:spPr/>
      <dgm:t>
        <a:bodyPr/>
        <a:lstStyle/>
        <a:p>
          <a:r>
            <a:rPr lang="en-CA" dirty="0" smtClean="0"/>
            <a:t>First Sunoco branded stations open in Toronto, Montreal and Quebec City</a:t>
          </a:r>
          <a:endParaRPr lang="en-CA" dirty="0"/>
        </a:p>
      </dgm:t>
    </dgm:pt>
    <dgm:pt modelId="{D33C9825-B5ED-49F4-9055-ACBBE5AAF2BC}" type="parTrans" cxnId="{4A4EF0F0-E957-4B12-AC70-5AC1DEC0D9A1}">
      <dgm:prSet/>
      <dgm:spPr/>
      <dgm:t>
        <a:bodyPr/>
        <a:lstStyle/>
        <a:p>
          <a:endParaRPr lang="en-CA"/>
        </a:p>
      </dgm:t>
    </dgm:pt>
    <dgm:pt modelId="{31F0AB88-FBB7-4ACB-B38D-0F9225380818}" type="sibTrans" cxnId="{4A4EF0F0-E957-4B12-AC70-5AC1DEC0D9A1}">
      <dgm:prSet/>
      <dgm:spPr/>
      <dgm:t>
        <a:bodyPr/>
        <a:lstStyle/>
        <a:p>
          <a:endParaRPr lang="en-CA"/>
        </a:p>
      </dgm:t>
    </dgm:pt>
    <dgm:pt modelId="{EEFA7FB8-287A-4F61-B05D-6CE1E47B88FA}" type="pres">
      <dgm:prSet presAssocID="{86271789-3C25-4F06-9A26-F16518681680}" presName="linearFlow" presStyleCnt="0">
        <dgm:presLayoutVars>
          <dgm:dir/>
          <dgm:animLvl val="lvl"/>
          <dgm:resizeHandles val="exact"/>
        </dgm:presLayoutVars>
      </dgm:prSet>
      <dgm:spPr/>
      <dgm:t>
        <a:bodyPr/>
        <a:lstStyle/>
        <a:p>
          <a:endParaRPr lang="en-CA"/>
        </a:p>
      </dgm:t>
    </dgm:pt>
    <dgm:pt modelId="{412B263D-9989-4947-A1D1-973DA9BC2EC9}" type="pres">
      <dgm:prSet presAssocID="{AA10B375-253E-4B15-ABFE-842BC79E97F0}" presName="composite" presStyleCnt="0"/>
      <dgm:spPr/>
    </dgm:pt>
    <dgm:pt modelId="{558C73B6-CA4A-4074-8DEE-833445B528C6}" type="pres">
      <dgm:prSet presAssocID="{AA10B375-253E-4B15-ABFE-842BC79E97F0}" presName="parentText" presStyleLbl="alignNode1" presStyleIdx="0" presStyleCnt="3">
        <dgm:presLayoutVars>
          <dgm:chMax val="1"/>
          <dgm:bulletEnabled val="1"/>
        </dgm:presLayoutVars>
      </dgm:prSet>
      <dgm:spPr/>
      <dgm:t>
        <a:bodyPr/>
        <a:lstStyle/>
        <a:p>
          <a:endParaRPr lang="en-CA"/>
        </a:p>
      </dgm:t>
    </dgm:pt>
    <dgm:pt modelId="{8B02C7AB-373E-4D11-86A6-AF091EBBD1EF}" type="pres">
      <dgm:prSet presAssocID="{AA10B375-253E-4B15-ABFE-842BC79E97F0}" presName="descendantText" presStyleLbl="alignAcc1" presStyleIdx="0" presStyleCnt="3">
        <dgm:presLayoutVars>
          <dgm:bulletEnabled val="1"/>
        </dgm:presLayoutVars>
      </dgm:prSet>
      <dgm:spPr/>
      <dgm:t>
        <a:bodyPr/>
        <a:lstStyle/>
        <a:p>
          <a:endParaRPr lang="en-CA"/>
        </a:p>
      </dgm:t>
    </dgm:pt>
    <dgm:pt modelId="{DC3E8C04-E72C-4A40-BEA8-66DCCE5C0EA6}" type="pres">
      <dgm:prSet presAssocID="{5634D89E-0DA2-4AD3-A7FA-A07BBBE2E471}" presName="sp" presStyleCnt="0"/>
      <dgm:spPr/>
    </dgm:pt>
    <dgm:pt modelId="{2F5C68C8-AB85-4C5A-8453-20F5279AEDBB}" type="pres">
      <dgm:prSet presAssocID="{4E0C565D-28B7-4D6E-9AA5-0FF2490CA976}" presName="composite" presStyleCnt="0"/>
      <dgm:spPr/>
    </dgm:pt>
    <dgm:pt modelId="{FEF55F91-2243-45EB-9669-05480C43A9EC}" type="pres">
      <dgm:prSet presAssocID="{4E0C565D-28B7-4D6E-9AA5-0FF2490CA976}" presName="parentText" presStyleLbl="alignNode1" presStyleIdx="1" presStyleCnt="3">
        <dgm:presLayoutVars>
          <dgm:chMax val="1"/>
          <dgm:bulletEnabled val="1"/>
        </dgm:presLayoutVars>
      </dgm:prSet>
      <dgm:spPr/>
      <dgm:t>
        <a:bodyPr/>
        <a:lstStyle/>
        <a:p>
          <a:endParaRPr lang="en-CA"/>
        </a:p>
      </dgm:t>
    </dgm:pt>
    <dgm:pt modelId="{E32B0DC1-6A73-4F35-90AA-FEAA4620020E}" type="pres">
      <dgm:prSet presAssocID="{4E0C565D-28B7-4D6E-9AA5-0FF2490CA976}" presName="descendantText" presStyleLbl="alignAcc1" presStyleIdx="1" presStyleCnt="3">
        <dgm:presLayoutVars>
          <dgm:bulletEnabled val="1"/>
        </dgm:presLayoutVars>
      </dgm:prSet>
      <dgm:spPr/>
      <dgm:t>
        <a:bodyPr/>
        <a:lstStyle/>
        <a:p>
          <a:endParaRPr lang="en-CA"/>
        </a:p>
      </dgm:t>
    </dgm:pt>
    <dgm:pt modelId="{C359C798-32A0-437B-8B6A-6C43DB02A623}" type="pres">
      <dgm:prSet presAssocID="{9A51EA15-6ADC-4D93-BCA8-1BEB887C1D33}" presName="sp" presStyleCnt="0"/>
      <dgm:spPr/>
    </dgm:pt>
    <dgm:pt modelId="{DBF7F209-EF29-489A-AC0C-8EEAF74F4668}" type="pres">
      <dgm:prSet presAssocID="{3B199A33-7FA9-4863-8EA9-6A8E0BEF4570}" presName="composite" presStyleCnt="0"/>
      <dgm:spPr/>
    </dgm:pt>
    <dgm:pt modelId="{69BB16FF-9A8C-409D-AF4A-C4DCC9786B0F}" type="pres">
      <dgm:prSet presAssocID="{3B199A33-7FA9-4863-8EA9-6A8E0BEF4570}" presName="parentText" presStyleLbl="alignNode1" presStyleIdx="2" presStyleCnt="3">
        <dgm:presLayoutVars>
          <dgm:chMax val="1"/>
          <dgm:bulletEnabled val="1"/>
        </dgm:presLayoutVars>
      </dgm:prSet>
      <dgm:spPr/>
      <dgm:t>
        <a:bodyPr/>
        <a:lstStyle/>
        <a:p>
          <a:endParaRPr lang="en-CA"/>
        </a:p>
      </dgm:t>
    </dgm:pt>
    <dgm:pt modelId="{08073552-0847-4B1E-8F0D-55D50C993C58}" type="pres">
      <dgm:prSet presAssocID="{3B199A33-7FA9-4863-8EA9-6A8E0BEF4570}" presName="descendantText" presStyleLbl="alignAcc1" presStyleIdx="2" presStyleCnt="3" custLinFactNeighborY="840">
        <dgm:presLayoutVars>
          <dgm:bulletEnabled val="1"/>
        </dgm:presLayoutVars>
      </dgm:prSet>
      <dgm:spPr/>
      <dgm:t>
        <a:bodyPr/>
        <a:lstStyle/>
        <a:p>
          <a:endParaRPr lang="en-CA"/>
        </a:p>
      </dgm:t>
    </dgm:pt>
  </dgm:ptLst>
  <dgm:cxnLst>
    <dgm:cxn modelId="{35CB6999-C74B-4035-B5CF-E75DF9656B0A}" srcId="{4E0C565D-28B7-4D6E-9AA5-0FF2490CA976}" destId="{AD4041AC-7B0A-4FDE-B74C-477A898E15F7}" srcOrd="0" destOrd="0" parTransId="{F72C9847-D3A8-4EB7-860E-46F58ED4A9BB}" sibTransId="{437A6C1B-7AC3-42DC-BDC1-70AAAFFA36E6}"/>
    <dgm:cxn modelId="{F9B02C03-4FE9-4BA4-A271-D9B0FE0A0966}" type="presOf" srcId="{3B199A33-7FA9-4863-8EA9-6A8E0BEF4570}" destId="{69BB16FF-9A8C-409D-AF4A-C4DCC9786B0F}" srcOrd="0" destOrd="0" presId="urn:microsoft.com/office/officeart/2005/8/layout/chevron2"/>
    <dgm:cxn modelId="{4A4EF0F0-E957-4B12-AC70-5AC1DEC0D9A1}" srcId="{3B199A33-7FA9-4863-8EA9-6A8E0BEF4570}" destId="{98B789F7-EE6A-4F9B-8ABE-EA8EA4E6808B}" srcOrd="0" destOrd="0" parTransId="{D33C9825-B5ED-49F4-9055-ACBBE5AAF2BC}" sibTransId="{31F0AB88-FBB7-4ACB-B38D-0F9225380818}"/>
    <dgm:cxn modelId="{A433E91E-237E-4AFB-8958-7F37EC445328}" type="presOf" srcId="{86271789-3C25-4F06-9A26-F16518681680}" destId="{EEFA7FB8-287A-4F61-B05D-6CE1E47B88FA}" srcOrd="0" destOrd="0" presId="urn:microsoft.com/office/officeart/2005/8/layout/chevron2"/>
    <dgm:cxn modelId="{D162EB15-96AC-4A6A-A273-9A3768C6C1B5}" srcId="{86271789-3C25-4F06-9A26-F16518681680}" destId="{AA10B375-253E-4B15-ABFE-842BC79E97F0}" srcOrd="0" destOrd="0" parTransId="{0A48B86E-D0A9-41F0-B6DF-6A695C0C88FA}" sibTransId="{5634D89E-0DA2-4AD3-A7FA-A07BBBE2E471}"/>
    <dgm:cxn modelId="{0BF40561-74EA-425A-923C-EFE00AC8D6EC}" type="presOf" srcId="{AA10B375-253E-4B15-ABFE-842BC79E97F0}" destId="{558C73B6-CA4A-4074-8DEE-833445B528C6}" srcOrd="0" destOrd="0" presId="urn:microsoft.com/office/officeart/2005/8/layout/chevron2"/>
    <dgm:cxn modelId="{B0C23303-0F5E-4997-8AB2-F174E12032ED}" srcId="{86271789-3C25-4F06-9A26-F16518681680}" destId="{4E0C565D-28B7-4D6E-9AA5-0FF2490CA976}" srcOrd="1" destOrd="0" parTransId="{7D2CAE2C-9165-4480-AB4A-A2A65EF50E0A}" sibTransId="{9A51EA15-6ADC-4D93-BCA8-1BEB887C1D33}"/>
    <dgm:cxn modelId="{95BE10A0-E6C9-4611-B30E-8A1E9658E1BB}" srcId="{AA10B375-253E-4B15-ABFE-842BC79E97F0}" destId="{A460B71D-68DC-4643-AFC1-2F4CBE77C51F}" srcOrd="0" destOrd="0" parTransId="{7ABEA26C-ABE8-435A-B4DD-C59BC0A07DDB}" sibTransId="{173CD70C-257B-404D-9B5F-25080CB1E2DB}"/>
    <dgm:cxn modelId="{FEDDAD8D-7CBF-4514-AE59-F6B4BF2552C7}" type="presOf" srcId="{98B789F7-EE6A-4F9B-8ABE-EA8EA4E6808B}" destId="{08073552-0847-4B1E-8F0D-55D50C993C58}" srcOrd="0" destOrd="0" presId="urn:microsoft.com/office/officeart/2005/8/layout/chevron2"/>
    <dgm:cxn modelId="{E8AD077E-E06A-4C45-8BD7-051D93B081FC}" type="presOf" srcId="{A460B71D-68DC-4643-AFC1-2F4CBE77C51F}" destId="{8B02C7AB-373E-4D11-86A6-AF091EBBD1EF}" srcOrd="0" destOrd="0" presId="urn:microsoft.com/office/officeart/2005/8/layout/chevron2"/>
    <dgm:cxn modelId="{DC73F0A3-EA24-4AA4-8098-926BE3F187E1}" type="presOf" srcId="{AD4041AC-7B0A-4FDE-B74C-477A898E15F7}" destId="{E32B0DC1-6A73-4F35-90AA-FEAA4620020E}" srcOrd="0" destOrd="0" presId="urn:microsoft.com/office/officeart/2005/8/layout/chevron2"/>
    <dgm:cxn modelId="{65E0D6C5-ACDB-4CF5-B823-662C5B60DA00}" type="presOf" srcId="{4E0C565D-28B7-4D6E-9AA5-0FF2490CA976}" destId="{FEF55F91-2243-45EB-9669-05480C43A9EC}" srcOrd="0" destOrd="0" presId="urn:microsoft.com/office/officeart/2005/8/layout/chevron2"/>
    <dgm:cxn modelId="{002D8D28-F2D7-4AA8-8D38-F4DA5DCB5E5C}" srcId="{86271789-3C25-4F06-9A26-F16518681680}" destId="{3B199A33-7FA9-4863-8EA9-6A8E0BEF4570}" srcOrd="2" destOrd="0" parTransId="{EE8787D0-274D-421D-8C8A-B133A59A1B77}" sibTransId="{2B9B4E28-B0AE-44CA-9E23-F2BF26C685EC}"/>
    <dgm:cxn modelId="{981C9280-29AF-42F5-AF85-8974D62AD182}" type="presParOf" srcId="{EEFA7FB8-287A-4F61-B05D-6CE1E47B88FA}" destId="{412B263D-9989-4947-A1D1-973DA9BC2EC9}" srcOrd="0" destOrd="0" presId="urn:microsoft.com/office/officeart/2005/8/layout/chevron2"/>
    <dgm:cxn modelId="{2DA13DB7-3354-47F6-90CF-5D337F6E22E4}" type="presParOf" srcId="{412B263D-9989-4947-A1D1-973DA9BC2EC9}" destId="{558C73B6-CA4A-4074-8DEE-833445B528C6}" srcOrd="0" destOrd="0" presId="urn:microsoft.com/office/officeart/2005/8/layout/chevron2"/>
    <dgm:cxn modelId="{7AC5D359-1148-4BDF-AB0C-354BD193E2B7}" type="presParOf" srcId="{412B263D-9989-4947-A1D1-973DA9BC2EC9}" destId="{8B02C7AB-373E-4D11-86A6-AF091EBBD1EF}" srcOrd="1" destOrd="0" presId="urn:microsoft.com/office/officeart/2005/8/layout/chevron2"/>
    <dgm:cxn modelId="{AF8A9161-7A31-4FC2-B2F7-4E8EA4F81DE4}" type="presParOf" srcId="{EEFA7FB8-287A-4F61-B05D-6CE1E47B88FA}" destId="{DC3E8C04-E72C-4A40-BEA8-66DCCE5C0EA6}" srcOrd="1" destOrd="0" presId="urn:microsoft.com/office/officeart/2005/8/layout/chevron2"/>
    <dgm:cxn modelId="{3F5EB4B5-5FA0-4FDB-814A-E81BF057B12C}" type="presParOf" srcId="{EEFA7FB8-287A-4F61-B05D-6CE1E47B88FA}" destId="{2F5C68C8-AB85-4C5A-8453-20F5279AEDBB}" srcOrd="2" destOrd="0" presId="urn:microsoft.com/office/officeart/2005/8/layout/chevron2"/>
    <dgm:cxn modelId="{4A97A634-C9AB-4DF8-9971-930291923882}" type="presParOf" srcId="{2F5C68C8-AB85-4C5A-8453-20F5279AEDBB}" destId="{FEF55F91-2243-45EB-9669-05480C43A9EC}" srcOrd="0" destOrd="0" presId="urn:microsoft.com/office/officeart/2005/8/layout/chevron2"/>
    <dgm:cxn modelId="{27B5E0CC-CA46-4032-A49E-6F5E22D024E6}" type="presParOf" srcId="{2F5C68C8-AB85-4C5A-8453-20F5279AEDBB}" destId="{E32B0DC1-6A73-4F35-90AA-FEAA4620020E}" srcOrd="1" destOrd="0" presId="urn:microsoft.com/office/officeart/2005/8/layout/chevron2"/>
    <dgm:cxn modelId="{B72919ED-5571-451F-8D31-915649AFCECC}" type="presParOf" srcId="{EEFA7FB8-287A-4F61-B05D-6CE1E47B88FA}" destId="{C359C798-32A0-437B-8B6A-6C43DB02A623}" srcOrd="3" destOrd="0" presId="urn:microsoft.com/office/officeart/2005/8/layout/chevron2"/>
    <dgm:cxn modelId="{4060D461-B667-49D3-BE02-C50BA3F962FE}" type="presParOf" srcId="{EEFA7FB8-287A-4F61-B05D-6CE1E47B88FA}" destId="{DBF7F209-EF29-489A-AC0C-8EEAF74F4668}" srcOrd="4" destOrd="0" presId="urn:microsoft.com/office/officeart/2005/8/layout/chevron2"/>
    <dgm:cxn modelId="{22E88666-0982-43F4-99DF-27DEAE7C6C96}" type="presParOf" srcId="{DBF7F209-EF29-489A-AC0C-8EEAF74F4668}" destId="{69BB16FF-9A8C-409D-AF4A-C4DCC9786B0F}" srcOrd="0" destOrd="0" presId="urn:microsoft.com/office/officeart/2005/8/layout/chevron2"/>
    <dgm:cxn modelId="{37FD893D-E645-4DA7-8B20-686633806AF7}" type="presParOf" srcId="{DBF7F209-EF29-489A-AC0C-8EEAF74F4668}" destId="{08073552-0847-4B1E-8F0D-55D50C993C5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71789-3C25-4F06-9A26-F1651868168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CA"/>
        </a:p>
      </dgm:t>
    </dgm:pt>
    <dgm:pt modelId="{AA10B375-253E-4B15-ABFE-842BC79E97F0}">
      <dgm:prSet phldrT="[Text]"/>
      <dgm:spPr/>
      <dgm:t>
        <a:bodyPr/>
        <a:lstStyle/>
        <a:p>
          <a:r>
            <a:rPr lang="en-CA" dirty="0" smtClean="0"/>
            <a:t>1950</a:t>
          </a:r>
          <a:endParaRPr lang="en-CA" dirty="0"/>
        </a:p>
      </dgm:t>
    </dgm:pt>
    <dgm:pt modelId="{0A48B86E-D0A9-41F0-B6DF-6A695C0C88FA}" type="parTrans" cxnId="{D162EB15-96AC-4A6A-A273-9A3768C6C1B5}">
      <dgm:prSet/>
      <dgm:spPr/>
      <dgm:t>
        <a:bodyPr/>
        <a:lstStyle/>
        <a:p>
          <a:endParaRPr lang="en-CA"/>
        </a:p>
      </dgm:t>
    </dgm:pt>
    <dgm:pt modelId="{5634D89E-0DA2-4AD3-A7FA-A07BBBE2E471}" type="sibTrans" cxnId="{D162EB15-96AC-4A6A-A273-9A3768C6C1B5}">
      <dgm:prSet/>
      <dgm:spPr/>
      <dgm:t>
        <a:bodyPr/>
        <a:lstStyle/>
        <a:p>
          <a:endParaRPr lang="en-CA"/>
        </a:p>
      </dgm:t>
    </dgm:pt>
    <dgm:pt modelId="{A460B71D-68DC-4643-AFC1-2F4CBE77C51F}">
      <dgm:prSet phldrT="[Text]"/>
      <dgm:spPr/>
      <dgm:t>
        <a:bodyPr/>
        <a:lstStyle/>
        <a:p>
          <a:r>
            <a:rPr lang="en-CA" dirty="0" smtClean="0"/>
            <a:t>Sun Company drills first Canadian producing well in Alberta</a:t>
          </a:r>
          <a:endParaRPr lang="en-CA" dirty="0"/>
        </a:p>
      </dgm:t>
    </dgm:pt>
    <dgm:pt modelId="{7ABEA26C-ABE8-435A-B4DD-C59BC0A07DDB}" type="parTrans" cxnId="{95BE10A0-E6C9-4611-B30E-8A1E9658E1BB}">
      <dgm:prSet/>
      <dgm:spPr/>
      <dgm:t>
        <a:bodyPr/>
        <a:lstStyle/>
        <a:p>
          <a:endParaRPr lang="en-CA"/>
        </a:p>
      </dgm:t>
    </dgm:pt>
    <dgm:pt modelId="{173CD70C-257B-404D-9B5F-25080CB1E2DB}" type="sibTrans" cxnId="{95BE10A0-E6C9-4611-B30E-8A1E9658E1BB}">
      <dgm:prSet/>
      <dgm:spPr/>
      <dgm:t>
        <a:bodyPr/>
        <a:lstStyle/>
        <a:p>
          <a:endParaRPr lang="en-CA"/>
        </a:p>
      </dgm:t>
    </dgm:pt>
    <dgm:pt modelId="{4E0C565D-28B7-4D6E-9AA5-0FF2490CA976}">
      <dgm:prSet phldrT="[Text]"/>
      <dgm:spPr/>
      <dgm:t>
        <a:bodyPr/>
        <a:lstStyle/>
        <a:p>
          <a:r>
            <a:rPr lang="en-CA" dirty="0" smtClean="0"/>
            <a:t>1979</a:t>
          </a:r>
          <a:endParaRPr lang="en-CA" dirty="0"/>
        </a:p>
      </dgm:t>
    </dgm:pt>
    <dgm:pt modelId="{7D2CAE2C-9165-4480-AB4A-A2A65EF50E0A}" type="parTrans" cxnId="{B0C23303-0F5E-4997-8AB2-F174E12032ED}">
      <dgm:prSet/>
      <dgm:spPr/>
      <dgm:t>
        <a:bodyPr/>
        <a:lstStyle/>
        <a:p>
          <a:endParaRPr lang="en-CA"/>
        </a:p>
      </dgm:t>
    </dgm:pt>
    <dgm:pt modelId="{9A51EA15-6ADC-4D93-BCA8-1BEB887C1D33}" type="sibTrans" cxnId="{B0C23303-0F5E-4997-8AB2-F174E12032ED}">
      <dgm:prSet/>
      <dgm:spPr/>
      <dgm:t>
        <a:bodyPr/>
        <a:lstStyle/>
        <a:p>
          <a:endParaRPr lang="en-CA"/>
        </a:p>
      </dgm:t>
    </dgm:pt>
    <dgm:pt modelId="{AD4041AC-7B0A-4FDE-B74C-477A898E15F7}">
      <dgm:prSet phldrT="[Text]"/>
      <dgm:spPr/>
      <dgm:t>
        <a:bodyPr/>
        <a:lstStyle/>
        <a:p>
          <a:r>
            <a:rPr lang="en-CA" dirty="0" smtClean="0"/>
            <a:t>Suncor forms when all Canadian operations of the Sun Company are amalgamated with the Great Canadian Oil Sands</a:t>
          </a:r>
          <a:endParaRPr lang="en-CA" dirty="0"/>
        </a:p>
      </dgm:t>
    </dgm:pt>
    <dgm:pt modelId="{F72C9847-D3A8-4EB7-860E-46F58ED4A9BB}" type="parTrans" cxnId="{35CB6999-C74B-4035-B5CF-E75DF9656B0A}">
      <dgm:prSet/>
      <dgm:spPr/>
      <dgm:t>
        <a:bodyPr/>
        <a:lstStyle/>
        <a:p>
          <a:endParaRPr lang="en-CA"/>
        </a:p>
      </dgm:t>
    </dgm:pt>
    <dgm:pt modelId="{437A6C1B-7AC3-42DC-BDC1-70AAAFFA36E6}" type="sibTrans" cxnId="{35CB6999-C74B-4035-B5CF-E75DF9656B0A}">
      <dgm:prSet/>
      <dgm:spPr/>
      <dgm:t>
        <a:bodyPr/>
        <a:lstStyle/>
        <a:p>
          <a:endParaRPr lang="en-CA"/>
        </a:p>
      </dgm:t>
    </dgm:pt>
    <dgm:pt modelId="{3B199A33-7FA9-4863-8EA9-6A8E0BEF4570}">
      <dgm:prSet phldrT="[Text]"/>
      <dgm:spPr/>
      <dgm:t>
        <a:bodyPr/>
        <a:lstStyle/>
        <a:p>
          <a:r>
            <a:rPr lang="en-CA" dirty="0" smtClean="0"/>
            <a:t>1985</a:t>
          </a:r>
          <a:endParaRPr lang="en-CA" dirty="0"/>
        </a:p>
      </dgm:t>
    </dgm:pt>
    <dgm:pt modelId="{EE8787D0-274D-421D-8C8A-B133A59A1B77}" type="parTrans" cxnId="{002D8D28-F2D7-4AA8-8D38-F4DA5DCB5E5C}">
      <dgm:prSet/>
      <dgm:spPr/>
      <dgm:t>
        <a:bodyPr/>
        <a:lstStyle/>
        <a:p>
          <a:endParaRPr lang="en-CA"/>
        </a:p>
      </dgm:t>
    </dgm:pt>
    <dgm:pt modelId="{2B9B4E28-B0AE-44CA-9E23-F2BF26C685EC}" type="sibTrans" cxnId="{002D8D28-F2D7-4AA8-8D38-F4DA5DCB5E5C}">
      <dgm:prSet/>
      <dgm:spPr/>
      <dgm:t>
        <a:bodyPr/>
        <a:lstStyle/>
        <a:p>
          <a:endParaRPr lang="en-CA"/>
        </a:p>
      </dgm:t>
    </dgm:pt>
    <dgm:pt modelId="{98B789F7-EE6A-4F9B-8ABE-EA8EA4E6808B}">
      <dgm:prSet phldrT="[Text]"/>
      <dgm:spPr/>
      <dgm:t>
        <a:bodyPr/>
        <a:lstStyle/>
        <a:p>
          <a:r>
            <a:rPr lang="en-CA" dirty="0" smtClean="0"/>
            <a:t>Federal government deregulates oil prices, allowing producers to sell at market value</a:t>
          </a:r>
          <a:endParaRPr lang="en-CA" dirty="0"/>
        </a:p>
      </dgm:t>
    </dgm:pt>
    <dgm:pt modelId="{D33C9825-B5ED-49F4-9055-ACBBE5AAF2BC}" type="parTrans" cxnId="{4A4EF0F0-E957-4B12-AC70-5AC1DEC0D9A1}">
      <dgm:prSet/>
      <dgm:spPr/>
      <dgm:t>
        <a:bodyPr/>
        <a:lstStyle/>
        <a:p>
          <a:endParaRPr lang="en-CA"/>
        </a:p>
      </dgm:t>
    </dgm:pt>
    <dgm:pt modelId="{31F0AB88-FBB7-4ACB-B38D-0F9225380818}" type="sibTrans" cxnId="{4A4EF0F0-E957-4B12-AC70-5AC1DEC0D9A1}">
      <dgm:prSet/>
      <dgm:spPr/>
      <dgm:t>
        <a:bodyPr/>
        <a:lstStyle/>
        <a:p>
          <a:endParaRPr lang="en-CA"/>
        </a:p>
      </dgm:t>
    </dgm:pt>
    <dgm:pt modelId="{EEFA7FB8-287A-4F61-B05D-6CE1E47B88FA}" type="pres">
      <dgm:prSet presAssocID="{86271789-3C25-4F06-9A26-F16518681680}" presName="linearFlow" presStyleCnt="0">
        <dgm:presLayoutVars>
          <dgm:dir/>
          <dgm:animLvl val="lvl"/>
          <dgm:resizeHandles val="exact"/>
        </dgm:presLayoutVars>
      </dgm:prSet>
      <dgm:spPr/>
      <dgm:t>
        <a:bodyPr/>
        <a:lstStyle/>
        <a:p>
          <a:endParaRPr lang="en-CA"/>
        </a:p>
      </dgm:t>
    </dgm:pt>
    <dgm:pt modelId="{412B263D-9989-4947-A1D1-973DA9BC2EC9}" type="pres">
      <dgm:prSet presAssocID="{AA10B375-253E-4B15-ABFE-842BC79E97F0}" presName="composite" presStyleCnt="0"/>
      <dgm:spPr/>
    </dgm:pt>
    <dgm:pt modelId="{558C73B6-CA4A-4074-8DEE-833445B528C6}" type="pres">
      <dgm:prSet presAssocID="{AA10B375-253E-4B15-ABFE-842BC79E97F0}" presName="parentText" presStyleLbl="alignNode1" presStyleIdx="0" presStyleCnt="3">
        <dgm:presLayoutVars>
          <dgm:chMax val="1"/>
          <dgm:bulletEnabled val="1"/>
        </dgm:presLayoutVars>
      </dgm:prSet>
      <dgm:spPr/>
      <dgm:t>
        <a:bodyPr/>
        <a:lstStyle/>
        <a:p>
          <a:endParaRPr lang="en-CA"/>
        </a:p>
      </dgm:t>
    </dgm:pt>
    <dgm:pt modelId="{8B02C7AB-373E-4D11-86A6-AF091EBBD1EF}" type="pres">
      <dgm:prSet presAssocID="{AA10B375-253E-4B15-ABFE-842BC79E97F0}" presName="descendantText" presStyleLbl="alignAcc1" presStyleIdx="0" presStyleCnt="3">
        <dgm:presLayoutVars>
          <dgm:bulletEnabled val="1"/>
        </dgm:presLayoutVars>
      </dgm:prSet>
      <dgm:spPr/>
      <dgm:t>
        <a:bodyPr/>
        <a:lstStyle/>
        <a:p>
          <a:endParaRPr lang="en-CA"/>
        </a:p>
      </dgm:t>
    </dgm:pt>
    <dgm:pt modelId="{DC3E8C04-E72C-4A40-BEA8-66DCCE5C0EA6}" type="pres">
      <dgm:prSet presAssocID="{5634D89E-0DA2-4AD3-A7FA-A07BBBE2E471}" presName="sp" presStyleCnt="0"/>
      <dgm:spPr/>
    </dgm:pt>
    <dgm:pt modelId="{2F5C68C8-AB85-4C5A-8453-20F5279AEDBB}" type="pres">
      <dgm:prSet presAssocID="{4E0C565D-28B7-4D6E-9AA5-0FF2490CA976}" presName="composite" presStyleCnt="0"/>
      <dgm:spPr/>
    </dgm:pt>
    <dgm:pt modelId="{FEF55F91-2243-45EB-9669-05480C43A9EC}" type="pres">
      <dgm:prSet presAssocID="{4E0C565D-28B7-4D6E-9AA5-0FF2490CA976}" presName="parentText" presStyleLbl="alignNode1" presStyleIdx="1" presStyleCnt="3">
        <dgm:presLayoutVars>
          <dgm:chMax val="1"/>
          <dgm:bulletEnabled val="1"/>
        </dgm:presLayoutVars>
      </dgm:prSet>
      <dgm:spPr/>
      <dgm:t>
        <a:bodyPr/>
        <a:lstStyle/>
        <a:p>
          <a:endParaRPr lang="en-CA"/>
        </a:p>
      </dgm:t>
    </dgm:pt>
    <dgm:pt modelId="{E32B0DC1-6A73-4F35-90AA-FEAA4620020E}" type="pres">
      <dgm:prSet presAssocID="{4E0C565D-28B7-4D6E-9AA5-0FF2490CA976}" presName="descendantText" presStyleLbl="alignAcc1" presStyleIdx="1" presStyleCnt="3">
        <dgm:presLayoutVars>
          <dgm:bulletEnabled val="1"/>
        </dgm:presLayoutVars>
      </dgm:prSet>
      <dgm:spPr/>
      <dgm:t>
        <a:bodyPr/>
        <a:lstStyle/>
        <a:p>
          <a:endParaRPr lang="en-CA"/>
        </a:p>
      </dgm:t>
    </dgm:pt>
    <dgm:pt modelId="{C359C798-32A0-437B-8B6A-6C43DB02A623}" type="pres">
      <dgm:prSet presAssocID="{9A51EA15-6ADC-4D93-BCA8-1BEB887C1D33}" presName="sp" presStyleCnt="0"/>
      <dgm:spPr/>
    </dgm:pt>
    <dgm:pt modelId="{DBF7F209-EF29-489A-AC0C-8EEAF74F4668}" type="pres">
      <dgm:prSet presAssocID="{3B199A33-7FA9-4863-8EA9-6A8E0BEF4570}" presName="composite" presStyleCnt="0"/>
      <dgm:spPr/>
    </dgm:pt>
    <dgm:pt modelId="{69BB16FF-9A8C-409D-AF4A-C4DCC9786B0F}" type="pres">
      <dgm:prSet presAssocID="{3B199A33-7FA9-4863-8EA9-6A8E0BEF4570}" presName="parentText" presStyleLbl="alignNode1" presStyleIdx="2" presStyleCnt="3">
        <dgm:presLayoutVars>
          <dgm:chMax val="1"/>
          <dgm:bulletEnabled val="1"/>
        </dgm:presLayoutVars>
      </dgm:prSet>
      <dgm:spPr/>
      <dgm:t>
        <a:bodyPr/>
        <a:lstStyle/>
        <a:p>
          <a:endParaRPr lang="en-CA"/>
        </a:p>
      </dgm:t>
    </dgm:pt>
    <dgm:pt modelId="{08073552-0847-4B1E-8F0D-55D50C993C58}" type="pres">
      <dgm:prSet presAssocID="{3B199A33-7FA9-4863-8EA9-6A8E0BEF4570}" presName="descendantText" presStyleLbl="alignAcc1" presStyleIdx="2" presStyleCnt="3" custLinFactNeighborY="840">
        <dgm:presLayoutVars>
          <dgm:bulletEnabled val="1"/>
        </dgm:presLayoutVars>
      </dgm:prSet>
      <dgm:spPr/>
      <dgm:t>
        <a:bodyPr/>
        <a:lstStyle/>
        <a:p>
          <a:endParaRPr lang="en-CA"/>
        </a:p>
      </dgm:t>
    </dgm:pt>
  </dgm:ptLst>
  <dgm:cxnLst>
    <dgm:cxn modelId="{35CB6999-C74B-4035-B5CF-E75DF9656B0A}" srcId="{4E0C565D-28B7-4D6E-9AA5-0FF2490CA976}" destId="{AD4041AC-7B0A-4FDE-B74C-477A898E15F7}" srcOrd="0" destOrd="0" parTransId="{F72C9847-D3A8-4EB7-860E-46F58ED4A9BB}" sibTransId="{437A6C1B-7AC3-42DC-BDC1-70AAAFFA36E6}"/>
    <dgm:cxn modelId="{D9353342-0D13-452B-B380-6D2B5A9ED56A}" type="presOf" srcId="{AD4041AC-7B0A-4FDE-B74C-477A898E15F7}" destId="{E32B0DC1-6A73-4F35-90AA-FEAA4620020E}" srcOrd="0" destOrd="0" presId="urn:microsoft.com/office/officeart/2005/8/layout/chevron2"/>
    <dgm:cxn modelId="{4A4EF0F0-E957-4B12-AC70-5AC1DEC0D9A1}" srcId="{3B199A33-7FA9-4863-8EA9-6A8E0BEF4570}" destId="{98B789F7-EE6A-4F9B-8ABE-EA8EA4E6808B}" srcOrd="0" destOrd="0" parTransId="{D33C9825-B5ED-49F4-9055-ACBBE5AAF2BC}" sibTransId="{31F0AB88-FBB7-4ACB-B38D-0F9225380818}"/>
    <dgm:cxn modelId="{DACA68DD-CD5F-4BCD-B81E-911E5663D13A}" type="presOf" srcId="{86271789-3C25-4F06-9A26-F16518681680}" destId="{EEFA7FB8-287A-4F61-B05D-6CE1E47B88FA}" srcOrd="0" destOrd="0" presId="urn:microsoft.com/office/officeart/2005/8/layout/chevron2"/>
    <dgm:cxn modelId="{07493173-9662-48DB-8BD0-A7FC6836BED4}" type="presOf" srcId="{A460B71D-68DC-4643-AFC1-2F4CBE77C51F}" destId="{8B02C7AB-373E-4D11-86A6-AF091EBBD1EF}" srcOrd="0" destOrd="0" presId="urn:microsoft.com/office/officeart/2005/8/layout/chevron2"/>
    <dgm:cxn modelId="{24FE688A-74FA-401A-9ACB-A05A64B69C1F}" type="presOf" srcId="{98B789F7-EE6A-4F9B-8ABE-EA8EA4E6808B}" destId="{08073552-0847-4B1E-8F0D-55D50C993C58}" srcOrd="0" destOrd="0" presId="urn:microsoft.com/office/officeart/2005/8/layout/chevron2"/>
    <dgm:cxn modelId="{D162EB15-96AC-4A6A-A273-9A3768C6C1B5}" srcId="{86271789-3C25-4F06-9A26-F16518681680}" destId="{AA10B375-253E-4B15-ABFE-842BC79E97F0}" srcOrd="0" destOrd="0" parTransId="{0A48B86E-D0A9-41F0-B6DF-6A695C0C88FA}" sibTransId="{5634D89E-0DA2-4AD3-A7FA-A07BBBE2E471}"/>
    <dgm:cxn modelId="{B0C23303-0F5E-4997-8AB2-F174E12032ED}" srcId="{86271789-3C25-4F06-9A26-F16518681680}" destId="{4E0C565D-28B7-4D6E-9AA5-0FF2490CA976}" srcOrd="1" destOrd="0" parTransId="{7D2CAE2C-9165-4480-AB4A-A2A65EF50E0A}" sibTransId="{9A51EA15-6ADC-4D93-BCA8-1BEB887C1D33}"/>
    <dgm:cxn modelId="{282A86AB-9520-4F6F-AA7A-2CFC758DAE63}" type="presOf" srcId="{3B199A33-7FA9-4863-8EA9-6A8E0BEF4570}" destId="{69BB16FF-9A8C-409D-AF4A-C4DCC9786B0F}" srcOrd="0" destOrd="0" presId="urn:microsoft.com/office/officeart/2005/8/layout/chevron2"/>
    <dgm:cxn modelId="{1512FFD7-FB55-4857-BA2C-AF426C729799}" type="presOf" srcId="{AA10B375-253E-4B15-ABFE-842BC79E97F0}" destId="{558C73B6-CA4A-4074-8DEE-833445B528C6}" srcOrd="0" destOrd="0" presId="urn:microsoft.com/office/officeart/2005/8/layout/chevron2"/>
    <dgm:cxn modelId="{95BE10A0-E6C9-4611-B30E-8A1E9658E1BB}" srcId="{AA10B375-253E-4B15-ABFE-842BC79E97F0}" destId="{A460B71D-68DC-4643-AFC1-2F4CBE77C51F}" srcOrd="0" destOrd="0" parTransId="{7ABEA26C-ABE8-435A-B4DD-C59BC0A07DDB}" sibTransId="{173CD70C-257B-404D-9B5F-25080CB1E2DB}"/>
    <dgm:cxn modelId="{2352F40E-66AF-493E-954B-2820C12115E0}" type="presOf" srcId="{4E0C565D-28B7-4D6E-9AA5-0FF2490CA976}" destId="{FEF55F91-2243-45EB-9669-05480C43A9EC}" srcOrd="0" destOrd="0" presId="urn:microsoft.com/office/officeart/2005/8/layout/chevron2"/>
    <dgm:cxn modelId="{002D8D28-F2D7-4AA8-8D38-F4DA5DCB5E5C}" srcId="{86271789-3C25-4F06-9A26-F16518681680}" destId="{3B199A33-7FA9-4863-8EA9-6A8E0BEF4570}" srcOrd="2" destOrd="0" parTransId="{EE8787D0-274D-421D-8C8A-B133A59A1B77}" sibTransId="{2B9B4E28-B0AE-44CA-9E23-F2BF26C685EC}"/>
    <dgm:cxn modelId="{675E132B-59A9-4E2A-AAE0-29419D97BC67}" type="presParOf" srcId="{EEFA7FB8-287A-4F61-B05D-6CE1E47B88FA}" destId="{412B263D-9989-4947-A1D1-973DA9BC2EC9}" srcOrd="0" destOrd="0" presId="urn:microsoft.com/office/officeart/2005/8/layout/chevron2"/>
    <dgm:cxn modelId="{72DAAF54-779B-440D-A92F-3020AFE89125}" type="presParOf" srcId="{412B263D-9989-4947-A1D1-973DA9BC2EC9}" destId="{558C73B6-CA4A-4074-8DEE-833445B528C6}" srcOrd="0" destOrd="0" presId="urn:microsoft.com/office/officeart/2005/8/layout/chevron2"/>
    <dgm:cxn modelId="{7713C065-E4AF-48A7-9604-E9A81F32E5BD}" type="presParOf" srcId="{412B263D-9989-4947-A1D1-973DA9BC2EC9}" destId="{8B02C7AB-373E-4D11-86A6-AF091EBBD1EF}" srcOrd="1" destOrd="0" presId="urn:microsoft.com/office/officeart/2005/8/layout/chevron2"/>
    <dgm:cxn modelId="{2CAC557F-405C-4FCF-A5FF-348E4DDAC4F7}" type="presParOf" srcId="{EEFA7FB8-287A-4F61-B05D-6CE1E47B88FA}" destId="{DC3E8C04-E72C-4A40-BEA8-66DCCE5C0EA6}" srcOrd="1" destOrd="0" presId="urn:microsoft.com/office/officeart/2005/8/layout/chevron2"/>
    <dgm:cxn modelId="{A0E85025-AD2F-4A11-930F-C2E1FD162274}" type="presParOf" srcId="{EEFA7FB8-287A-4F61-B05D-6CE1E47B88FA}" destId="{2F5C68C8-AB85-4C5A-8453-20F5279AEDBB}" srcOrd="2" destOrd="0" presId="urn:microsoft.com/office/officeart/2005/8/layout/chevron2"/>
    <dgm:cxn modelId="{E93C4185-3A99-4250-A501-D2170A49D841}" type="presParOf" srcId="{2F5C68C8-AB85-4C5A-8453-20F5279AEDBB}" destId="{FEF55F91-2243-45EB-9669-05480C43A9EC}" srcOrd="0" destOrd="0" presId="urn:microsoft.com/office/officeart/2005/8/layout/chevron2"/>
    <dgm:cxn modelId="{63BFFFA8-CB88-4517-BAF4-1AC1DA7FBC2C}" type="presParOf" srcId="{2F5C68C8-AB85-4C5A-8453-20F5279AEDBB}" destId="{E32B0DC1-6A73-4F35-90AA-FEAA4620020E}" srcOrd="1" destOrd="0" presId="urn:microsoft.com/office/officeart/2005/8/layout/chevron2"/>
    <dgm:cxn modelId="{7382704D-9C71-4446-B5B8-5337603E7761}" type="presParOf" srcId="{EEFA7FB8-287A-4F61-B05D-6CE1E47B88FA}" destId="{C359C798-32A0-437B-8B6A-6C43DB02A623}" srcOrd="3" destOrd="0" presId="urn:microsoft.com/office/officeart/2005/8/layout/chevron2"/>
    <dgm:cxn modelId="{AC630B40-9F29-4C29-A1D8-894FF4E09631}" type="presParOf" srcId="{EEFA7FB8-287A-4F61-B05D-6CE1E47B88FA}" destId="{DBF7F209-EF29-489A-AC0C-8EEAF74F4668}" srcOrd="4" destOrd="0" presId="urn:microsoft.com/office/officeart/2005/8/layout/chevron2"/>
    <dgm:cxn modelId="{02E75D1D-DE33-4CB9-83A2-8F714E97F86A}" type="presParOf" srcId="{DBF7F209-EF29-489A-AC0C-8EEAF74F4668}" destId="{69BB16FF-9A8C-409D-AF4A-C4DCC9786B0F}" srcOrd="0" destOrd="0" presId="urn:microsoft.com/office/officeart/2005/8/layout/chevron2"/>
    <dgm:cxn modelId="{041E609F-362E-4D3F-AF29-208D6932DB63}" type="presParOf" srcId="{DBF7F209-EF29-489A-AC0C-8EEAF74F4668}" destId="{08073552-0847-4B1E-8F0D-55D50C993C5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271789-3C25-4F06-9A26-F1651868168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CA"/>
        </a:p>
      </dgm:t>
    </dgm:pt>
    <dgm:pt modelId="{AA10B375-253E-4B15-ABFE-842BC79E97F0}">
      <dgm:prSet phldrT="[Text]"/>
      <dgm:spPr/>
      <dgm:t>
        <a:bodyPr/>
        <a:lstStyle/>
        <a:p>
          <a:r>
            <a:rPr lang="en-CA" dirty="0" smtClean="0"/>
            <a:t>1992</a:t>
          </a:r>
          <a:endParaRPr lang="en-CA" dirty="0"/>
        </a:p>
      </dgm:t>
    </dgm:pt>
    <dgm:pt modelId="{0A48B86E-D0A9-41F0-B6DF-6A695C0C88FA}" type="parTrans" cxnId="{D162EB15-96AC-4A6A-A273-9A3768C6C1B5}">
      <dgm:prSet/>
      <dgm:spPr/>
      <dgm:t>
        <a:bodyPr/>
        <a:lstStyle/>
        <a:p>
          <a:endParaRPr lang="en-CA"/>
        </a:p>
      </dgm:t>
    </dgm:pt>
    <dgm:pt modelId="{5634D89E-0DA2-4AD3-A7FA-A07BBBE2E471}" type="sibTrans" cxnId="{D162EB15-96AC-4A6A-A273-9A3768C6C1B5}">
      <dgm:prSet/>
      <dgm:spPr/>
      <dgm:t>
        <a:bodyPr/>
        <a:lstStyle/>
        <a:p>
          <a:endParaRPr lang="en-CA"/>
        </a:p>
      </dgm:t>
    </dgm:pt>
    <dgm:pt modelId="{A460B71D-68DC-4643-AFC1-2F4CBE77C51F}">
      <dgm:prSet phldrT="[Text]"/>
      <dgm:spPr/>
      <dgm:t>
        <a:bodyPr/>
        <a:lstStyle/>
        <a:p>
          <a:r>
            <a:rPr lang="en-CA" dirty="0" smtClean="0"/>
            <a:t>Suncor becomes a publicly listed company (listed NYSE in 97)</a:t>
          </a:r>
          <a:endParaRPr lang="en-CA" dirty="0"/>
        </a:p>
      </dgm:t>
    </dgm:pt>
    <dgm:pt modelId="{7ABEA26C-ABE8-435A-B4DD-C59BC0A07DDB}" type="parTrans" cxnId="{95BE10A0-E6C9-4611-B30E-8A1E9658E1BB}">
      <dgm:prSet/>
      <dgm:spPr/>
      <dgm:t>
        <a:bodyPr/>
        <a:lstStyle/>
        <a:p>
          <a:endParaRPr lang="en-CA"/>
        </a:p>
      </dgm:t>
    </dgm:pt>
    <dgm:pt modelId="{173CD70C-257B-404D-9B5F-25080CB1E2DB}" type="sibTrans" cxnId="{95BE10A0-E6C9-4611-B30E-8A1E9658E1BB}">
      <dgm:prSet/>
      <dgm:spPr/>
      <dgm:t>
        <a:bodyPr/>
        <a:lstStyle/>
        <a:p>
          <a:endParaRPr lang="en-CA"/>
        </a:p>
      </dgm:t>
    </dgm:pt>
    <dgm:pt modelId="{4E0C565D-28B7-4D6E-9AA5-0FF2490CA976}">
      <dgm:prSet phldrT="[Text]"/>
      <dgm:spPr/>
      <dgm:t>
        <a:bodyPr/>
        <a:lstStyle/>
        <a:p>
          <a:r>
            <a:rPr lang="en-CA" dirty="0" smtClean="0"/>
            <a:t>1999</a:t>
          </a:r>
          <a:endParaRPr lang="en-CA" dirty="0"/>
        </a:p>
      </dgm:t>
    </dgm:pt>
    <dgm:pt modelId="{7D2CAE2C-9165-4480-AB4A-A2A65EF50E0A}" type="parTrans" cxnId="{B0C23303-0F5E-4997-8AB2-F174E12032ED}">
      <dgm:prSet/>
      <dgm:spPr/>
      <dgm:t>
        <a:bodyPr/>
        <a:lstStyle/>
        <a:p>
          <a:endParaRPr lang="en-CA"/>
        </a:p>
      </dgm:t>
    </dgm:pt>
    <dgm:pt modelId="{9A51EA15-6ADC-4D93-BCA8-1BEB887C1D33}" type="sibTrans" cxnId="{B0C23303-0F5E-4997-8AB2-F174E12032ED}">
      <dgm:prSet/>
      <dgm:spPr/>
      <dgm:t>
        <a:bodyPr/>
        <a:lstStyle/>
        <a:p>
          <a:endParaRPr lang="en-CA"/>
        </a:p>
      </dgm:t>
    </dgm:pt>
    <dgm:pt modelId="{AD4041AC-7B0A-4FDE-B74C-477A898E15F7}">
      <dgm:prSet phldrT="[Text]"/>
      <dgm:spPr/>
      <dgm:t>
        <a:bodyPr/>
        <a:lstStyle/>
        <a:p>
          <a:r>
            <a:rPr lang="en-CA" dirty="0" smtClean="0"/>
            <a:t>Construction begins on the Project Millennium aimed at increasing oil sands production to 225,000 by 2002</a:t>
          </a:r>
          <a:endParaRPr lang="en-CA" dirty="0"/>
        </a:p>
      </dgm:t>
    </dgm:pt>
    <dgm:pt modelId="{F72C9847-D3A8-4EB7-860E-46F58ED4A9BB}" type="parTrans" cxnId="{35CB6999-C74B-4035-B5CF-E75DF9656B0A}">
      <dgm:prSet/>
      <dgm:spPr/>
      <dgm:t>
        <a:bodyPr/>
        <a:lstStyle/>
        <a:p>
          <a:endParaRPr lang="en-CA"/>
        </a:p>
      </dgm:t>
    </dgm:pt>
    <dgm:pt modelId="{437A6C1B-7AC3-42DC-BDC1-70AAAFFA36E6}" type="sibTrans" cxnId="{35CB6999-C74B-4035-B5CF-E75DF9656B0A}">
      <dgm:prSet/>
      <dgm:spPr/>
      <dgm:t>
        <a:bodyPr/>
        <a:lstStyle/>
        <a:p>
          <a:endParaRPr lang="en-CA"/>
        </a:p>
      </dgm:t>
    </dgm:pt>
    <dgm:pt modelId="{3B199A33-7FA9-4863-8EA9-6A8E0BEF4570}">
      <dgm:prSet phldrT="[Text]"/>
      <dgm:spPr/>
      <dgm:t>
        <a:bodyPr/>
        <a:lstStyle/>
        <a:p>
          <a:r>
            <a:rPr lang="en-CA" dirty="0" smtClean="0"/>
            <a:t>2009</a:t>
          </a:r>
          <a:endParaRPr lang="en-CA" dirty="0"/>
        </a:p>
      </dgm:t>
    </dgm:pt>
    <dgm:pt modelId="{EE8787D0-274D-421D-8C8A-B133A59A1B77}" type="parTrans" cxnId="{002D8D28-F2D7-4AA8-8D38-F4DA5DCB5E5C}">
      <dgm:prSet/>
      <dgm:spPr/>
      <dgm:t>
        <a:bodyPr/>
        <a:lstStyle/>
        <a:p>
          <a:endParaRPr lang="en-CA"/>
        </a:p>
      </dgm:t>
    </dgm:pt>
    <dgm:pt modelId="{2B9B4E28-B0AE-44CA-9E23-F2BF26C685EC}" type="sibTrans" cxnId="{002D8D28-F2D7-4AA8-8D38-F4DA5DCB5E5C}">
      <dgm:prSet/>
      <dgm:spPr/>
      <dgm:t>
        <a:bodyPr/>
        <a:lstStyle/>
        <a:p>
          <a:endParaRPr lang="en-CA"/>
        </a:p>
      </dgm:t>
    </dgm:pt>
    <dgm:pt modelId="{98B789F7-EE6A-4F9B-8ABE-EA8EA4E6808B}">
      <dgm:prSet phldrT="[Text]"/>
      <dgm:spPr/>
      <dgm:t>
        <a:bodyPr/>
        <a:lstStyle/>
        <a:p>
          <a:r>
            <a:rPr lang="en-CA" dirty="0" smtClean="0"/>
            <a:t>Suncor and Petro-Canada merged to create Canada’s largest energy company</a:t>
          </a:r>
          <a:endParaRPr lang="en-CA" dirty="0"/>
        </a:p>
      </dgm:t>
    </dgm:pt>
    <dgm:pt modelId="{D33C9825-B5ED-49F4-9055-ACBBE5AAF2BC}" type="parTrans" cxnId="{4A4EF0F0-E957-4B12-AC70-5AC1DEC0D9A1}">
      <dgm:prSet/>
      <dgm:spPr/>
      <dgm:t>
        <a:bodyPr/>
        <a:lstStyle/>
        <a:p>
          <a:endParaRPr lang="en-CA"/>
        </a:p>
      </dgm:t>
    </dgm:pt>
    <dgm:pt modelId="{31F0AB88-FBB7-4ACB-B38D-0F9225380818}" type="sibTrans" cxnId="{4A4EF0F0-E957-4B12-AC70-5AC1DEC0D9A1}">
      <dgm:prSet/>
      <dgm:spPr/>
      <dgm:t>
        <a:bodyPr/>
        <a:lstStyle/>
        <a:p>
          <a:endParaRPr lang="en-CA"/>
        </a:p>
      </dgm:t>
    </dgm:pt>
    <dgm:pt modelId="{EEFA7FB8-287A-4F61-B05D-6CE1E47B88FA}" type="pres">
      <dgm:prSet presAssocID="{86271789-3C25-4F06-9A26-F16518681680}" presName="linearFlow" presStyleCnt="0">
        <dgm:presLayoutVars>
          <dgm:dir/>
          <dgm:animLvl val="lvl"/>
          <dgm:resizeHandles val="exact"/>
        </dgm:presLayoutVars>
      </dgm:prSet>
      <dgm:spPr/>
      <dgm:t>
        <a:bodyPr/>
        <a:lstStyle/>
        <a:p>
          <a:endParaRPr lang="en-CA"/>
        </a:p>
      </dgm:t>
    </dgm:pt>
    <dgm:pt modelId="{412B263D-9989-4947-A1D1-973DA9BC2EC9}" type="pres">
      <dgm:prSet presAssocID="{AA10B375-253E-4B15-ABFE-842BC79E97F0}" presName="composite" presStyleCnt="0"/>
      <dgm:spPr/>
    </dgm:pt>
    <dgm:pt modelId="{558C73B6-CA4A-4074-8DEE-833445B528C6}" type="pres">
      <dgm:prSet presAssocID="{AA10B375-253E-4B15-ABFE-842BC79E97F0}" presName="parentText" presStyleLbl="alignNode1" presStyleIdx="0" presStyleCnt="3">
        <dgm:presLayoutVars>
          <dgm:chMax val="1"/>
          <dgm:bulletEnabled val="1"/>
        </dgm:presLayoutVars>
      </dgm:prSet>
      <dgm:spPr/>
      <dgm:t>
        <a:bodyPr/>
        <a:lstStyle/>
        <a:p>
          <a:endParaRPr lang="en-CA"/>
        </a:p>
      </dgm:t>
    </dgm:pt>
    <dgm:pt modelId="{8B02C7AB-373E-4D11-86A6-AF091EBBD1EF}" type="pres">
      <dgm:prSet presAssocID="{AA10B375-253E-4B15-ABFE-842BC79E97F0}" presName="descendantText" presStyleLbl="alignAcc1" presStyleIdx="0" presStyleCnt="3">
        <dgm:presLayoutVars>
          <dgm:bulletEnabled val="1"/>
        </dgm:presLayoutVars>
      </dgm:prSet>
      <dgm:spPr/>
      <dgm:t>
        <a:bodyPr/>
        <a:lstStyle/>
        <a:p>
          <a:endParaRPr lang="en-CA"/>
        </a:p>
      </dgm:t>
    </dgm:pt>
    <dgm:pt modelId="{DC3E8C04-E72C-4A40-BEA8-66DCCE5C0EA6}" type="pres">
      <dgm:prSet presAssocID="{5634D89E-0DA2-4AD3-A7FA-A07BBBE2E471}" presName="sp" presStyleCnt="0"/>
      <dgm:spPr/>
    </dgm:pt>
    <dgm:pt modelId="{2F5C68C8-AB85-4C5A-8453-20F5279AEDBB}" type="pres">
      <dgm:prSet presAssocID="{4E0C565D-28B7-4D6E-9AA5-0FF2490CA976}" presName="composite" presStyleCnt="0"/>
      <dgm:spPr/>
    </dgm:pt>
    <dgm:pt modelId="{FEF55F91-2243-45EB-9669-05480C43A9EC}" type="pres">
      <dgm:prSet presAssocID="{4E0C565D-28B7-4D6E-9AA5-0FF2490CA976}" presName="parentText" presStyleLbl="alignNode1" presStyleIdx="1" presStyleCnt="3">
        <dgm:presLayoutVars>
          <dgm:chMax val="1"/>
          <dgm:bulletEnabled val="1"/>
        </dgm:presLayoutVars>
      </dgm:prSet>
      <dgm:spPr/>
      <dgm:t>
        <a:bodyPr/>
        <a:lstStyle/>
        <a:p>
          <a:endParaRPr lang="en-CA"/>
        </a:p>
      </dgm:t>
    </dgm:pt>
    <dgm:pt modelId="{E32B0DC1-6A73-4F35-90AA-FEAA4620020E}" type="pres">
      <dgm:prSet presAssocID="{4E0C565D-28B7-4D6E-9AA5-0FF2490CA976}" presName="descendantText" presStyleLbl="alignAcc1" presStyleIdx="1" presStyleCnt="3">
        <dgm:presLayoutVars>
          <dgm:bulletEnabled val="1"/>
        </dgm:presLayoutVars>
      </dgm:prSet>
      <dgm:spPr/>
      <dgm:t>
        <a:bodyPr/>
        <a:lstStyle/>
        <a:p>
          <a:endParaRPr lang="en-CA"/>
        </a:p>
      </dgm:t>
    </dgm:pt>
    <dgm:pt modelId="{C359C798-32A0-437B-8B6A-6C43DB02A623}" type="pres">
      <dgm:prSet presAssocID="{9A51EA15-6ADC-4D93-BCA8-1BEB887C1D33}" presName="sp" presStyleCnt="0"/>
      <dgm:spPr/>
    </dgm:pt>
    <dgm:pt modelId="{DBF7F209-EF29-489A-AC0C-8EEAF74F4668}" type="pres">
      <dgm:prSet presAssocID="{3B199A33-7FA9-4863-8EA9-6A8E0BEF4570}" presName="composite" presStyleCnt="0"/>
      <dgm:spPr/>
    </dgm:pt>
    <dgm:pt modelId="{69BB16FF-9A8C-409D-AF4A-C4DCC9786B0F}" type="pres">
      <dgm:prSet presAssocID="{3B199A33-7FA9-4863-8EA9-6A8E0BEF4570}" presName="parentText" presStyleLbl="alignNode1" presStyleIdx="2" presStyleCnt="3">
        <dgm:presLayoutVars>
          <dgm:chMax val="1"/>
          <dgm:bulletEnabled val="1"/>
        </dgm:presLayoutVars>
      </dgm:prSet>
      <dgm:spPr/>
      <dgm:t>
        <a:bodyPr/>
        <a:lstStyle/>
        <a:p>
          <a:endParaRPr lang="en-CA"/>
        </a:p>
      </dgm:t>
    </dgm:pt>
    <dgm:pt modelId="{08073552-0847-4B1E-8F0D-55D50C993C58}" type="pres">
      <dgm:prSet presAssocID="{3B199A33-7FA9-4863-8EA9-6A8E0BEF4570}" presName="descendantText" presStyleLbl="alignAcc1" presStyleIdx="2" presStyleCnt="3" custLinFactNeighborY="840">
        <dgm:presLayoutVars>
          <dgm:bulletEnabled val="1"/>
        </dgm:presLayoutVars>
      </dgm:prSet>
      <dgm:spPr/>
      <dgm:t>
        <a:bodyPr/>
        <a:lstStyle/>
        <a:p>
          <a:endParaRPr lang="en-CA"/>
        </a:p>
      </dgm:t>
    </dgm:pt>
  </dgm:ptLst>
  <dgm:cxnLst>
    <dgm:cxn modelId="{35CB6999-C74B-4035-B5CF-E75DF9656B0A}" srcId="{4E0C565D-28B7-4D6E-9AA5-0FF2490CA976}" destId="{AD4041AC-7B0A-4FDE-B74C-477A898E15F7}" srcOrd="0" destOrd="0" parTransId="{F72C9847-D3A8-4EB7-860E-46F58ED4A9BB}" sibTransId="{437A6C1B-7AC3-42DC-BDC1-70AAAFFA36E6}"/>
    <dgm:cxn modelId="{D9C05B35-A52B-4ABE-99B3-277AA8A3C054}" type="presOf" srcId="{98B789F7-EE6A-4F9B-8ABE-EA8EA4E6808B}" destId="{08073552-0847-4B1E-8F0D-55D50C993C58}" srcOrd="0" destOrd="0" presId="urn:microsoft.com/office/officeart/2005/8/layout/chevron2"/>
    <dgm:cxn modelId="{4A4EF0F0-E957-4B12-AC70-5AC1DEC0D9A1}" srcId="{3B199A33-7FA9-4863-8EA9-6A8E0BEF4570}" destId="{98B789F7-EE6A-4F9B-8ABE-EA8EA4E6808B}" srcOrd="0" destOrd="0" parTransId="{D33C9825-B5ED-49F4-9055-ACBBE5AAF2BC}" sibTransId="{31F0AB88-FBB7-4ACB-B38D-0F9225380818}"/>
    <dgm:cxn modelId="{EFF525A0-DFDE-4AB1-ADC7-88DE0195DBCE}" type="presOf" srcId="{AD4041AC-7B0A-4FDE-B74C-477A898E15F7}" destId="{E32B0DC1-6A73-4F35-90AA-FEAA4620020E}" srcOrd="0" destOrd="0" presId="urn:microsoft.com/office/officeart/2005/8/layout/chevron2"/>
    <dgm:cxn modelId="{D162EB15-96AC-4A6A-A273-9A3768C6C1B5}" srcId="{86271789-3C25-4F06-9A26-F16518681680}" destId="{AA10B375-253E-4B15-ABFE-842BC79E97F0}" srcOrd="0" destOrd="0" parTransId="{0A48B86E-D0A9-41F0-B6DF-6A695C0C88FA}" sibTransId="{5634D89E-0DA2-4AD3-A7FA-A07BBBE2E471}"/>
    <dgm:cxn modelId="{B0C23303-0F5E-4997-8AB2-F174E12032ED}" srcId="{86271789-3C25-4F06-9A26-F16518681680}" destId="{4E0C565D-28B7-4D6E-9AA5-0FF2490CA976}" srcOrd="1" destOrd="0" parTransId="{7D2CAE2C-9165-4480-AB4A-A2A65EF50E0A}" sibTransId="{9A51EA15-6ADC-4D93-BCA8-1BEB887C1D33}"/>
    <dgm:cxn modelId="{95BE10A0-E6C9-4611-B30E-8A1E9658E1BB}" srcId="{AA10B375-253E-4B15-ABFE-842BC79E97F0}" destId="{A460B71D-68DC-4643-AFC1-2F4CBE77C51F}" srcOrd="0" destOrd="0" parTransId="{7ABEA26C-ABE8-435A-B4DD-C59BC0A07DDB}" sibTransId="{173CD70C-257B-404D-9B5F-25080CB1E2DB}"/>
    <dgm:cxn modelId="{DC630AE7-AFFB-4608-B3C6-6BBB15ECEFAD}" type="presOf" srcId="{3B199A33-7FA9-4863-8EA9-6A8E0BEF4570}" destId="{69BB16FF-9A8C-409D-AF4A-C4DCC9786B0F}" srcOrd="0" destOrd="0" presId="urn:microsoft.com/office/officeart/2005/8/layout/chevron2"/>
    <dgm:cxn modelId="{7F124439-6710-4DC3-92F7-E1712D1FA64B}" type="presOf" srcId="{A460B71D-68DC-4643-AFC1-2F4CBE77C51F}" destId="{8B02C7AB-373E-4D11-86A6-AF091EBBD1EF}" srcOrd="0" destOrd="0" presId="urn:microsoft.com/office/officeart/2005/8/layout/chevron2"/>
    <dgm:cxn modelId="{002D8D28-F2D7-4AA8-8D38-F4DA5DCB5E5C}" srcId="{86271789-3C25-4F06-9A26-F16518681680}" destId="{3B199A33-7FA9-4863-8EA9-6A8E0BEF4570}" srcOrd="2" destOrd="0" parTransId="{EE8787D0-274D-421D-8C8A-B133A59A1B77}" sibTransId="{2B9B4E28-B0AE-44CA-9E23-F2BF26C685EC}"/>
    <dgm:cxn modelId="{90D9FFC6-6033-4596-8C16-E94570EF570A}" type="presOf" srcId="{AA10B375-253E-4B15-ABFE-842BC79E97F0}" destId="{558C73B6-CA4A-4074-8DEE-833445B528C6}" srcOrd="0" destOrd="0" presId="urn:microsoft.com/office/officeart/2005/8/layout/chevron2"/>
    <dgm:cxn modelId="{BE894183-0112-4575-8A06-439E26E35D25}" type="presOf" srcId="{86271789-3C25-4F06-9A26-F16518681680}" destId="{EEFA7FB8-287A-4F61-B05D-6CE1E47B88FA}" srcOrd="0" destOrd="0" presId="urn:microsoft.com/office/officeart/2005/8/layout/chevron2"/>
    <dgm:cxn modelId="{563551B1-ADD7-4EC8-BF5E-67CA28D238C9}" type="presOf" srcId="{4E0C565D-28B7-4D6E-9AA5-0FF2490CA976}" destId="{FEF55F91-2243-45EB-9669-05480C43A9EC}" srcOrd="0" destOrd="0" presId="urn:microsoft.com/office/officeart/2005/8/layout/chevron2"/>
    <dgm:cxn modelId="{C0DE009F-B5F3-440C-8915-34032E61A1E5}" type="presParOf" srcId="{EEFA7FB8-287A-4F61-B05D-6CE1E47B88FA}" destId="{412B263D-9989-4947-A1D1-973DA9BC2EC9}" srcOrd="0" destOrd="0" presId="urn:microsoft.com/office/officeart/2005/8/layout/chevron2"/>
    <dgm:cxn modelId="{C339F5D6-FE9D-4C0D-919F-16FC132B91A3}" type="presParOf" srcId="{412B263D-9989-4947-A1D1-973DA9BC2EC9}" destId="{558C73B6-CA4A-4074-8DEE-833445B528C6}" srcOrd="0" destOrd="0" presId="urn:microsoft.com/office/officeart/2005/8/layout/chevron2"/>
    <dgm:cxn modelId="{D4558B98-CFBA-4AA6-84BC-F6063E951F35}" type="presParOf" srcId="{412B263D-9989-4947-A1D1-973DA9BC2EC9}" destId="{8B02C7AB-373E-4D11-86A6-AF091EBBD1EF}" srcOrd="1" destOrd="0" presId="urn:microsoft.com/office/officeart/2005/8/layout/chevron2"/>
    <dgm:cxn modelId="{32D79FAC-CF99-4008-8D3C-167347D6EFEE}" type="presParOf" srcId="{EEFA7FB8-287A-4F61-B05D-6CE1E47B88FA}" destId="{DC3E8C04-E72C-4A40-BEA8-66DCCE5C0EA6}" srcOrd="1" destOrd="0" presId="urn:microsoft.com/office/officeart/2005/8/layout/chevron2"/>
    <dgm:cxn modelId="{CD033DF0-F079-4DD7-8E66-6EBB74FBBA99}" type="presParOf" srcId="{EEFA7FB8-287A-4F61-B05D-6CE1E47B88FA}" destId="{2F5C68C8-AB85-4C5A-8453-20F5279AEDBB}" srcOrd="2" destOrd="0" presId="urn:microsoft.com/office/officeart/2005/8/layout/chevron2"/>
    <dgm:cxn modelId="{3EF56750-3B5E-4437-A7CC-05A8627D10FD}" type="presParOf" srcId="{2F5C68C8-AB85-4C5A-8453-20F5279AEDBB}" destId="{FEF55F91-2243-45EB-9669-05480C43A9EC}" srcOrd="0" destOrd="0" presId="urn:microsoft.com/office/officeart/2005/8/layout/chevron2"/>
    <dgm:cxn modelId="{7AD1BCBC-3A5A-46C5-A6C8-8F62613649FE}" type="presParOf" srcId="{2F5C68C8-AB85-4C5A-8453-20F5279AEDBB}" destId="{E32B0DC1-6A73-4F35-90AA-FEAA4620020E}" srcOrd="1" destOrd="0" presId="urn:microsoft.com/office/officeart/2005/8/layout/chevron2"/>
    <dgm:cxn modelId="{490F0310-731D-4128-A41A-863B003FE2B0}" type="presParOf" srcId="{EEFA7FB8-287A-4F61-B05D-6CE1E47B88FA}" destId="{C359C798-32A0-437B-8B6A-6C43DB02A623}" srcOrd="3" destOrd="0" presId="urn:microsoft.com/office/officeart/2005/8/layout/chevron2"/>
    <dgm:cxn modelId="{8A1898EE-3541-4277-A893-212D0A45D9F9}" type="presParOf" srcId="{EEFA7FB8-287A-4F61-B05D-6CE1E47B88FA}" destId="{DBF7F209-EF29-489A-AC0C-8EEAF74F4668}" srcOrd="4" destOrd="0" presId="urn:microsoft.com/office/officeart/2005/8/layout/chevron2"/>
    <dgm:cxn modelId="{E95202F3-EC91-4AEF-AF51-BFFDF484A698}" type="presParOf" srcId="{DBF7F209-EF29-489A-AC0C-8EEAF74F4668}" destId="{69BB16FF-9A8C-409D-AF4A-C4DCC9786B0F}" srcOrd="0" destOrd="0" presId="urn:microsoft.com/office/officeart/2005/8/layout/chevron2"/>
    <dgm:cxn modelId="{3ABA4BD6-C8CA-485B-BA49-3F063667157E}" type="presParOf" srcId="{DBF7F209-EF29-489A-AC0C-8EEAF74F4668}" destId="{08073552-0847-4B1E-8F0D-55D50C993C5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F12FE3-0CB9-4389-BEDD-8E9E1158FE7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CA"/>
        </a:p>
      </dgm:t>
    </dgm:pt>
    <dgm:pt modelId="{B2F406DE-9843-4E10-924C-9937D11A0000}">
      <dgm:prSet phldrT="[Text]" custT="1"/>
      <dgm:spPr/>
      <dgm:t>
        <a:bodyPr/>
        <a:lstStyle/>
        <a:p>
          <a:r>
            <a:rPr lang="en-CA" sz="3600" dirty="0" smtClean="0"/>
            <a:t>Petro Canada</a:t>
          </a:r>
          <a:endParaRPr lang="en-CA" sz="3600" dirty="0"/>
        </a:p>
      </dgm:t>
    </dgm:pt>
    <dgm:pt modelId="{C41874D1-6296-400C-9856-DF1DA947F8DD}" type="parTrans" cxnId="{EBA68356-5286-4855-BA23-1E5B37EA828D}">
      <dgm:prSet/>
      <dgm:spPr/>
      <dgm:t>
        <a:bodyPr/>
        <a:lstStyle/>
        <a:p>
          <a:endParaRPr lang="en-CA"/>
        </a:p>
      </dgm:t>
    </dgm:pt>
    <dgm:pt modelId="{B627A9A6-5182-407D-9AC1-E51DFD05383D}" type="sibTrans" cxnId="{EBA68356-5286-4855-BA23-1E5B37EA828D}">
      <dgm:prSet/>
      <dgm:spPr/>
      <dgm:t>
        <a:bodyPr/>
        <a:lstStyle/>
        <a:p>
          <a:endParaRPr lang="en-CA"/>
        </a:p>
      </dgm:t>
    </dgm:pt>
    <dgm:pt modelId="{17D3A18C-FDA4-4091-AC1E-E6DB3A2CC99C}">
      <dgm:prSet phldrT="[Text]" custT="1"/>
      <dgm:spPr/>
      <dgm:t>
        <a:bodyPr/>
        <a:lstStyle/>
        <a:p>
          <a:r>
            <a:rPr lang="en-CA" sz="2000" dirty="0" smtClean="0"/>
            <a:t>All-stock offer of $19B</a:t>
          </a:r>
          <a:endParaRPr lang="en-CA" sz="2000" dirty="0"/>
        </a:p>
      </dgm:t>
    </dgm:pt>
    <dgm:pt modelId="{781B97B4-D36B-4975-80E5-8792BB52E7D3}" type="parTrans" cxnId="{95C2BED9-6DC5-4419-ADB0-864AD9B4BAE9}">
      <dgm:prSet/>
      <dgm:spPr/>
      <dgm:t>
        <a:bodyPr/>
        <a:lstStyle/>
        <a:p>
          <a:endParaRPr lang="en-CA"/>
        </a:p>
      </dgm:t>
    </dgm:pt>
    <dgm:pt modelId="{E66853EA-21D8-4E1F-87D5-9965A810B243}" type="sibTrans" cxnId="{95C2BED9-6DC5-4419-ADB0-864AD9B4BAE9}">
      <dgm:prSet/>
      <dgm:spPr/>
      <dgm:t>
        <a:bodyPr/>
        <a:lstStyle/>
        <a:p>
          <a:endParaRPr lang="en-CA"/>
        </a:p>
      </dgm:t>
    </dgm:pt>
    <dgm:pt modelId="{0E9CF503-3C20-4E00-A5FA-3B3B342AF809}">
      <dgm:prSet phldrT="[Text]" custT="1"/>
      <dgm:spPr/>
      <dgm:t>
        <a:bodyPr/>
        <a:lstStyle/>
        <a:p>
          <a:r>
            <a:rPr lang="en-CA" sz="2000" dirty="0" smtClean="0"/>
            <a:t>Creates a $43B company (now at $50B market cap)</a:t>
          </a:r>
          <a:endParaRPr lang="en-CA" sz="2000" dirty="0"/>
        </a:p>
      </dgm:t>
    </dgm:pt>
    <dgm:pt modelId="{B10A170E-E122-4498-A571-F498C1606525}" type="parTrans" cxnId="{4DE256D0-D54D-48DC-B05A-439C202D67E9}">
      <dgm:prSet/>
      <dgm:spPr/>
      <dgm:t>
        <a:bodyPr/>
        <a:lstStyle/>
        <a:p>
          <a:endParaRPr lang="en-CA"/>
        </a:p>
      </dgm:t>
    </dgm:pt>
    <dgm:pt modelId="{DB859915-B1B8-4F6F-898F-4C6A82F52E51}" type="sibTrans" cxnId="{4DE256D0-D54D-48DC-B05A-439C202D67E9}">
      <dgm:prSet/>
      <dgm:spPr/>
      <dgm:t>
        <a:bodyPr/>
        <a:lstStyle/>
        <a:p>
          <a:endParaRPr lang="en-CA"/>
        </a:p>
      </dgm:t>
    </dgm:pt>
    <dgm:pt modelId="{BFDF0909-8D25-4E95-920F-4D216F0BBAFC}">
      <dgm:prSet phldrT="[Text]" custT="1"/>
      <dgm:spPr/>
      <dgm:t>
        <a:bodyPr/>
        <a:lstStyle/>
        <a:p>
          <a:r>
            <a:rPr lang="en-CA" sz="3600" dirty="0" smtClean="0"/>
            <a:t>Suncor</a:t>
          </a:r>
          <a:endParaRPr lang="en-CA" sz="3600" dirty="0"/>
        </a:p>
      </dgm:t>
    </dgm:pt>
    <dgm:pt modelId="{C657EBCC-61D7-43AF-BBAD-2AFEE9777484}" type="parTrans" cxnId="{40CB0A18-B975-478E-B50B-9CE87E96F14F}">
      <dgm:prSet/>
      <dgm:spPr/>
      <dgm:t>
        <a:bodyPr/>
        <a:lstStyle/>
        <a:p>
          <a:endParaRPr lang="en-CA"/>
        </a:p>
      </dgm:t>
    </dgm:pt>
    <dgm:pt modelId="{C503C1C9-F97A-4D1C-9533-A0D96CE7D997}" type="sibTrans" cxnId="{40CB0A18-B975-478E-B50B-9CE87E96F14F}">
      <dgm:prSet/>
      <dgm:spPr/>
      <dgm:t>
        <a:bodyPr/>
        <a:lstStyle/>
        <a:p>
          <a:endParaRPr lang="en-CA"/>
        </a:p>
      </dgm:t>
    </dgm:pt>
    <dgm:pt modelId="{F5D602D7-6964-4E63-AB7E-295F7EB71850}">
      <dgm:prSet phldrT="[Text]" custT="1"/>
      <dgm:spPr/>
      <dgm:t>
        <a:bodyPr/>
        <a:lstStyle/>
        <a:p>
          <a:r>
            <a:rPr lang="en-CA" sz="2000" dirty="0" smtClean="0"/>
            <a:t>More than a 100 years worth of reserves</a:t>
          </a:r>
          <a:endParaRPr lang="en-CA" sz="2000" dirty="0"/>
        </a:p>
      </dgm:t>
    </dgm:pt>
    <dgm:pt modelId="{079BD9DF-E78F-417A-BA61-82842DFA70E4}" type="parTrans" cxnId="{BC1663A4-0E35-4BAA-809D-4177E40C08D1}">
      <dgm:prSet/>
      <dgm:spPr/>
      <dgm:t>
        <a:bodyPr/>
        <a:lstStyle/>
        <a:p>
          <a:endParaRPr lang="en-CA"/>
        </a:p>
      </dgm:t>
    </dgm:pt>
    <dgm:pt modelId="{40F0590B-673F-4E94-AEA8-2659E1922EE9}" type="sibTrans" cxnId="{BC1663A4-0E35-4BAA-809D-4177E40C08D1}">
      <dgm:prSet/>
      <dgm:spPr/>
      <dgm:t>
        <a:bodyPr/>
        <a:lstStyle/>
        <a:p>
          <a:endParaRPr lang="en-CA"/>
        </a:p>
      </dgm:t>
    </dgm:pt>
    <dgm:pt modelId="{D2109234-0305-4E43-90B1-C9BCEAC00DBF}">
      <dgm:prSet phldrT="[Text]" custT="1"/>
      <dgm:spPr/>
      <dgm:t>
        <a:bodyPr/>
        <a:lstStyle/>
        <a:p>
          <a:r>
            <a:rPr lang="en-CA" sz="2000" dirty="0" smtClean="0"/>
            <a:t>Canadian oil-sands centric strategy</a:t>
          </a:r>
          <a:endParaRPr lang="en-CA" sz="2000" dirty="0"/>
        </a:p>
      </dgm:t>
    </dgm:pt>
    <dgm:pt modelId="{47D65822-C3C9-4DFD-B29F-1AAE8E76E006}" type="parTrans" cxnId="{8A69A37C-6D60-4BDD-985A-8B96E8161A30}">
      <dgm:prSet/>
      <dgm:spPr/>
      <dgm:t>
        <a:bodyPr/>
        <a:lstStyle/>
        <a:p>
          <a:endParaRPr lang="en-CA"/>
        </a:p>
      </dgm:t>
    </dgm:pt>
    <dgm:pt modelId="{8F7AFAB2-AC0A-4D78-9963-871383F6C832}" type="sibTrans" cxnId="{8A69A37C-6D60-4BDD-985A-8B96E8161A30}">
      <dgm:prSet/>
      <dgm:spPr/>
      <dgm:t>
        <a:bodyPr/>
        <a:lstStyle/>
        <a:p>
          <a:endParaRPr lang="en-CA"/>
        </a:p>
      </dgm:t>
    </dgm:pt>
    <dgm:pt modelId="{9F5C97F5-B5B8-45BD-B08A-89F15E7265CF}">
      <dgm:prSet phldrT="[Text]" custT="1"/>
      <dgm:spPr/>
      <dgm:t>
        <a:bodyPr/>
        <a:lstStyle/>
        <a:p>
          <a:r>
            <a:rPr lang="en-CA" sz="2000" dirty="0" smtClean="0"/>
            <a:t>Petro-Canada shareholders get 40% of new company and Suncor shareholders get 60%</a:t>
          </a:r>
          <a:endParaRPr lang="en-CA" sz="2000" dirty="0"/>
        </a:p>
      </dgm:t>
    </dgm:pt>
    <dgm:pt modelId="{DD693429-3D64-4525-B722-0EB431BEC239}" type="parTrans" cxnId="{26DC3C35-C265-46A8-BC66-D8B2382010DF}">
      <dgm:prSet/>
      <dgm:spPr/>
      <dgm:t>
        <a:bodyPr/>
        <a:lstStyle/>
        <a:p>
          <a:endParaRPr lang="en-CA"/>
        </a:p>
      </dgm:t>
    </dgm:pt>
    <dgm:pt modelId="{DB656410-96CA-477A-91B1-99248341C46E}" type="sibTrans" cxnId="{26DC3C35-C265-46A8-BC66-D8B2382010DF}">
      <dgm:prSet/>
      <dgm:spPr/>
      <dgm:t>
        <a:bodyPr/>
        <a:lstStyle/>
        <a:p>
          <a:endParaRPr lang="en-CA"/>
        </a:p>
      </dgm:t>
    </dgm:pt>
    <dgm:pt modelId="{D6E46666-FF30-41CA-B62F-FEEED7A2C94D}">
      <dgm:prSet phldrT="[Text]" custT="1"/>
      <dgm:spPr/>
      <dgm:t>
        <a:bodyPr/>
        <a:lstStyle/>
        <a:p>
          <a:r>
            <a:rPr lang="en-CA" sz="2000" dirty="0" smtClean="0"/>
            <a:t>$300M/Y in cost savings and $1B/Y in capital efficiencies</a:t>
          </a:r>
          <a:endParaRPr lang="en-CA" sz="2000" dirty="0"/>
        </a:p>
      </dgm:t>
    </dgm:pt>
    <dgm:pt modelId="{18843193-B202-4F12-840A-23FA966E6D3E}" type="parTrans" cxnId="{DB363E4F-B881-4EDF-8D30-2195C8A87B74}">
      <dgm:prSet/>
      <dgm:spPr/>
      <dgm:t>
        <a:bodyPr/>
        <a:lstStyle/>
        <a:p>
          <a:endParaRPr lang="en-CA"/>
        </a:p>
      </dgm:t>
    </dgm:pt>
    <dgm:pt modelId="{B3A4902A-106D-4CB7-8A64-65EA78E49F28}" type="sibTrans" cxnId="{DB363E4F-B881-4EDF-8D30-2195C8A87B74}">
      <dgm:prSet/>
      <dgm:spPr/>
      <dgm:t>
        <a:bodyPr/>
        <a:lstStyle/>
        <a:p>
          <a:endParaRPr lang="en-CA"/>
        </a:p>
      </dgm:t>
    </dgm:pt>
    <dgm:pt modelId="{22BA3248-7304-4335-8D4B-B9E2158185B7}" type="pres">
      <dgm:prSet presAssocID="{D7F12FE3-0CB9-4389-BEDD-8E9E1158FE77}" presName="diagram" presStyleCnt="0">
        <dgm:presLayoutVars>
          <dgm:chPref val="1"/>
          <dgm:dir/>
          <dgm:animOne val="branch"/>
          <dgm:animLvl val="lvl"/>
          <dgm:resizeHandles/>
        </dgm:presLayoutVars>
      </dgm:prSet>
      <dgm:spPr/>
      <dgm:t>
        <a:bodyPr/>
        <a:lstStyle/>
        <a:p>
          <a:endParaRPr lang="en-CA"/>
        </a:p>
      </dgm:t>
    </dgm:pt>
    <dgm:pt modelId="{8638AD8A-9CC7-41B0-B649-138BC87B36F8}" type="pres">
      <dgm:prSet presAssocID="{B2F406DE-9843-4E10-924C-9937D11A0000}" presName="root" presStyleCnt="0"/>
      <dgm:spPr/>
    </dgm:pt>
    <dgm:pt modelId="{73568F4B-D730-406C-8E89-2D0DB01A3413}" type="pres">
      <dgm:prSet presAssocID="{B2F406DE-9843-4E10-924C-9937D11A0000}" presName="rootComposite" presStyleCnt="0"/>
      <dgm:spPr/>
    </dgm:pt>
    <dgm:pt modelId="{8E0CFBFF-853A-4458-95D0-8A24B9467F85}" type="pres">
      <dgm:prSet presAssocID="{B2F406DE-9843-4E10-924C-9937D11A0000}" presName="rootText" presStyleLbl="node1" presStyleIdx="0" presStyleCnt="2" custScaleX="165779"/>
      <dgm:spPr/>
      <dgm:t>
        <a:bodyPr/>
        <a:lstStyle/>
        <a:p>
          <a:endParaRPr lang="en-CA"/>
        </a:p>
      </dgm:t>
    </dgm:pt>
    <dgm:pt modelId="{CF72A099-C1C3-49A0-AA55-050CA0D7B59D}" type="pres">
      <dgm:prSet presAssocID="{B2F406DE-9843-4E10-924C-9937D11A0000}" presName="rootConnector" presStyleLbl="node1" presStyleIdx="0" presStyleCnt="2"/>
      <dgm:spPr/>
      <dgm:t>
        <a:bodyPr/>
        <a:lstStyle/>
        <a:p>
          <a:endParaRPr lang="en-CA"/>
        </a:p>
      </dgm:t>
    </dgm:pt>
    <dgm:pt modelId="{9DD363FE-57A9-4912-9B15-5B373EC5462B}" type="pres">
      <dgm:prSet presAssocID="{B2F406DE-9843-4E10-924C-9937D11A0000}" presName="childShape" presStyleCnt="0"/>
      <dgm:spPr/>
    </dgm:pt>
    <dgm:pt modelId="{6782ADFB-88EF-48DB-9C98-7247746E1029}" type="pres">
      <dgm:prSet presAssocID="{781B97B4-D36B-4975-80E5-8792BB52E7D3}" presName="Name13" presStyleLbl="parChTrans1D2" presStyleIdx="0" presStyleCnt="6"/>
      <dgm:spPr/>
      <dgm:t>
        <a:bodyPr/>
        <a:lstStyle/>
        <a:p>
          <a:endParaRPr lang="en-CA"/>
        </a:p>
      </dgm:t>
    </dgm:pt>
    <dgm:pt modelId="{AACF1615-173A-4165-878B-9A9A1E13142D}" type="pres">
      <dgm:prSet presAssocID="{17D3A18C-FDA4-4091-AC1E-E6DB3A2CC99C}" presName="childText" presStyleLbl="bgAcc1" presStyleIdx="0" presStyleCnt="6" custScaleX="201456">
        <dgm:presLayoutVars>
          <dgm:bulletEnabled val="1"/>
        </dgm:presLayoutVars>
      </dgm:prSet>
      <dgm:spPr/>
      <dgm:t>
        <a:bodyPr/>
        <a:lstStyle/>
        <a:p>
          <a:endParaRPr lang="en-CA"/>
        </a:p>
      </dgm:t>
    </dgm:pt>
    <dgm:pt modelId="{C7222750-D11F-46BF-A7B8-E20E501CFAF1}" type="pres">
      <dgm:prSet presAssocID="{B10A170E-E122-4498-A571-F498C1606525}" presName="Name13" presStyleLbl="parChTrans1D2" presStyleIdx="1" presStyleCnt="6"/>
      <dgm:spPr/>
      <dgm:t>
        <a:bodyPr/>
        <a:lstStyle/>
        <a:p>
          <a:endParaRPr lang="en-CA"/>
        </a:p>
      </dgm:t>
    </dgm:pt>
    <dgm:pt modelId="{115A3A57-D985-4A27-A0F5-3036001C92D6}" type="pres">
      <dgm:prSet presAssocID="{0E9CF503-3C20-4E00-A5FA-3B3B342AF809}" presName="childText" presStyleLbl="bgAcc1" presStyleIdx="1" presStyleCnt="6" custScaleX="201456">
        <dgm:presLayoutVars>
          <dgm:bulletEnabled val="1"/>
        </dgm:presLayoutVars>
      </dgm:prSet>
      <dgm:spPr/>
      <dgm:t>
        <a:bodyPr/>
        <a:lstStyle/>
        <a:p>
          <a:endParaRPr lang="en-CA"/>
        </a:p>
      </dgm:t>
    </dgm:pt>
    <dgm:pt modelId="{577A65B0-9A09-4C5D-9C19-CF864DF0911F}" type="pres">
      <dgm:prSet presAssocID="{DD693429-3D64-4525-B722-0EB431BEC239}" presName="Name13" presStyleLbl="parChTrans1D2" presStyleIdx="2" presStyleCnt="6"/>
      <dgm:spPr/>
      <dgm:t>
        <a:bodyPr/>
        <a:lstStyle/>
        <a:p>
          <a:endParaRPr lang="en-CA"/>
        </a:p>
      </dgm:t>
    </dgm:pt>
    <dgm:pt modelId="{9D4FF68D-9650-48E0-A4EB-929B0256BAB6}" type="pres">
      <dgm:prSet presAssocID="{9F5C97F5-B5B8-45BD-B08A-89F15E7265CF}" presName="childText" presStyleLbl="bgAcc1" presStyleIdx="2" presStyleCnt="6" custScaleX="201456">
        <dgm:presLayoutVars>
          <dgm:bulletEnabled val="1"/>
        </dgm:presLayoutVars>
      </dgm:prSet>
      <dgm:spPr/>
      <dgm:t>
        <a:bodyPr/>
        <a:lstStyle/>
        <a:p>
          <a:endParaRPr lang="en-CA"/>
        </a:p>
      </dgm:t>
    </dgm:pt>
    <dgm:pt modelId="{8BE8B8A6-355E-4450-911A-3924C8F5211A}" type="pres">
      <dgm:prSet presAssocID="{BFDF0909-8D25-4E95-920F-4D216F0BBAFC}" presName="root" presStyleCnt="0"/>
      <dgm:spPr/>
    </dgm:pt>
    <dgm:pt modelId="{E5413E05-0E99-4C83-9EE2-3972D70FE180}" type="pres">
      <dgm:prSet presAssocID="{BFDF0909-8D25-4E95-920F-4D216F0BBAFC}" presName="rootComposite" presStyleCnt="0"/>
      <dgm:spPr/>
    </dgm:pt>
    <dgm:pt modelId="{E418A976-37E0-4185-85B4-F5F1B17886E5}" type="pres">
      <dgm:prSet presAssocID="{BFDF0909-8D25-4E95-920F-4D216F0BBAFC}" presName="rootText" presStyleLbl="node1" presStyleIdx="1" presStyleCnt="2" custScaleX="165779"/>
      <dgm:spPr/>
      <dgm:t>
        <a:bodyPr/>
        <a:lstStyle/>
        <a:p>
          <a:endParaRPr lang="en-CA"/>
        </a:p>
      </dgm:t>
    </dgm:pt>
    <dgm:pt modelId="{2C6E844A-992D-4524-A6F3-3E27E4DB6256}" type="pres">
      <dgm:prSet presAssocID="{BFDF0909-8D25-4E95-920F-4D216F0BBAFC}" presName="rootConnector" presStyleLbl="node1" presStyleIdx="1" presStyleCnt="2"/>
      <dgm:spPr/>
      <dgm:t>
        <a:bodyPr/>
        <a:lstStyle/>
        <a:p>
          <a:endParaRPr lang="en-CA"/>
        </a:p>
      </dgm:t>
    </dgm:pt>
    <dgm:pt modelId="{7C50C996-4D0E-4DD6-B4C4-5D93D781960D}" type="pres">
      <dgm:prSet presAssocID="{BFDF0909-8D25-4E95-920F-4D216F0BBAFC}" presName="childShape" presStyleCnt="0"/>
      <dgm:spPr/>
    </dgm:pt>
    <dgm:pt modelId="{3623836E-9E5A-4398-8574-8578E22EFD80}" type="pres">
      <dgm:prSet presAssocID="{079BD9DF-E78F-417A-BA61-82842DFA70E4}" presName="Name13" presStyleLbl="parChTrans1D2" presStyleIdx="3" presStyleCnt="6"/>
      <dgm:spPr/>
      <dgm:t>
        <a:bodyPr/>
        <a:lstStyle/>
        <a:p>
          <a:endParaRPr lang="en-CA"/>
        </a:p>
      </dgm:t>
    </dgm:pt>
    <dgm:pt modelId="{7A9FD20C-1D86-4156-9E04-94370EA737B5}" type="pres">
      <dgm:prSet presAssocID="{F5D602D7-6964-4E63-AB7E-295F7EB71850}" presName="childText" presStyleLbl="bgAcc1" presStyleIdx="3" presStyleCnt="6" custScaleX="201456">
        <dgm:presLayoutVars>
          <dgm:bulletEnabled val="1"/>
        </dgm:presLayoutVars>
      </dgm:prSet>
      <dgm:spPr/>
      <dgm:t>
        <a:bodyPr/>
        <a:lstStyle/>
        <a:p>
          <a:endParaRPr lang="en-CA"/>
        </a:p>
      </dgm:t>
    </dgm:pt>
    <dgm:pt modelId="{834ACD7C-04FE-4CE1-AD8B-38FC6C624546}" type="pres">
      <dgm:prSet presAssocID="{47D65822-C3C9-4DFD-B29F-1AAE8E76E006}" presName="Name13" presStyleLbl="parChTrans1D2" presStyleIdx="4" presStyleCnt="6"/>
      <dgm:spPr/>
      <dgm:t>
        <a:bodyPr/>
        <a:lstStyle/>
        <a:p>
          <a:endParaRPr lang="en-CA"/>
        </a:p>
      </dgm:t>
    </dgm:pt>
    <dgm:pt modelId="{B468B3B1-0310-45D8-8FB2-B26994AA0020}" type="pres">
      <dgm:prSet presAssocID="{D2109234-0305-4E43-90B1-C9BCEAC00DBF}" presName="childText" presStyleLbl="bgAcc1" presStyleIdx="4" presStyleCnt="6" custScaleX="201456">
        <dgm:presLayoutVars>
          <dgm:bulletEnabled val="1"/>
        </dgm:presLayoutVars>
      </dgm:prSet>
      <dgm:spPr/>
      <dgm:t>
        <a:bodyPr/>
        <a:lstStyle/>
        <a:p>
          <a:endParaRPr lang="en-CA"/>
        </a:p>
      </dgm:t>
    </dgm:pt>
    <dgm:pt modelId="{ECD4143B-228D-4C7C-B8BC-D5D823A585C8}" type="pres">
      <dgm:prSet presAssocID="{18843193-B202-4F12-840A-23FA966E6D3E}" presName="Name13" presStyleLbl="parChTrans1D2" presStyleIdx="5" presStyleCnt="6"/>
      <dgm:spPr/>
      <dgm:t>
        <a:bodyPr/>
        <a:lstStyle/>
        <a:p>
          <a:endParaRPr lang="en-CA"/>
        </a:p>
      </dgm:t>
    </dgm:pt>
    <dgm:pt modelId="{3DC9D862-07E2-4BF6-9C73-C800BD627DB1}" type="pres">
      <dgm:prSet presAssocID="{D6E46666-FF30-41CA-B62F-FEEED7A2C94D}" presName="childText" presStyleLbl="bgAcc1" presStyleIdx="5" presStyleCnt="6" custScaleX="201456">
        <dgm:presLayoutVars>
          <dgm:bulletEnabled val="1"/>
        </dgm:presLayoutVars>
      </dgm:prSet>
      <dgm:spPr/>
      <dgm:t>
        <a:bodyPr/>
        <a:lstStyle/>
        <a:p>
          <a:endParaRPr lang="en-CA"/>
        </a:p>
      </dgm:t>
    </dgm:pt>
  </dgm:ptLst>
  <dgm:cxnLst>
    <dgm:cxn modelId="{AFFDC7CD-4BF0-4506-B856-04D45E0EA9BD}" type="presOf" srcId="{47D65822-C3C9-4DFD-B29F-1AAE8E76E006}" destId="{834ACD7C-04FE-4CE1-AD8B-38FC6C624546}" srcOrd="0" destOrd="0" presId="urn:microsoft.com/office/officeart/2005/8/layout/hierarchy3"/>
    <dgm:cxn modelId="{BC1663A4-0E35-4BAA-809D-4177E40C08D1}" srcId="{BFDF0909-8D25-4E95-920F-4D216F0BBAFC}" destId="{F5D602D7-6964-4E63-AB7E-295F7EB71850}" srcOrd="0" destOrd="0" parTransId="{079BD9DF-E78F-417A-BA61-82842DFA70E4}" sibTransId="{40F0590B-673F-4E94-AEA8-2659E1922EE9}"/>
    <dgm:cxn modelId="{40CB0A18-B975-478E-B50B-9CE87E96F14F}" srcId="{D7F12FE3-0CB9-4389-BEDD-8E9E1158FE77}" destId="{BFDF0909-8D25-4E95-920F-4D216F0BBAFC}" srcOrd="1" destOrd="0" parTransId="{C657EBCC-61D7-43AF-BBAD-2AFEE9777484}" sibTransId="{C503C1C9-F97A-4D1C-9533-A0D96CE7D997}"/>
    <dgm:cxn modelId="{8A69A37C-6D60-4BDD-985A-8B96E8161A30}" srcId="{BFDF0909-8D25-4E95-920F-4D216F0BBAFC}" destId="{D2109234-0305-4E43-90B1-C9BCEAC00DBF}" srcOrd="1" destOrd="0" parTransId="{47D65822-C3C9-4DFD-B29F-1AAE8E76E006}" sibTransId="{8F7AFAB2-AC0A-4D78-9963-871383F6C832}"/>
    <dgm:cxn modelId="{FAF77AA8-1388-4EB5-86DA-03170F5D2247}" type="presOf" srcId="{0E9CF503-3C20-4E00-A5FA-3B3B342AF809}" destId="{115A3A57-D985-4A27-A0F5-3036001C92D6}" srcOrd="0" destOrd="0" presId="urn:microsoft.com/office/officeart/2005/8/layout/hierarchy3"/>
    <dgm:cxn modelId="{D55F723F-0F00-49B3-8733-62EE73954540}" type="presOf" srcId="{B2F406DE-9843-4E10-924C-9937D11A0000}" destId="{CF72A099-C1C3-49A0-AA55-050CA0D7B59D}" srcOrd="1" destOrd="0" presId="urn:microsoft.com/office/officeart/2005/8/layout/hierarchy3"/>
    <dgm:cxn modelId="{F79E7656-C768-47E8-BE7F-B6B946B0CEB2}" type="presOf" srcId="{781B97B4-D36B-4975-80E5-8792BB52E7D3}" destId="{6782ADFB-88EF-48DB-9C98-7247746E1029}" srcOrd="0" destOrd="0" presId="urn:microsoft.com/office/officeart/2005/8/layout/hierarchy3"/>
    <dgm:cxn modelId="{248A5AE2-4BA6-4B57-967F-E2DA65E1096D}" type="presOf" srcId="{BFDF0909-8D25-4E95-920F-4D216F0BBAFC}" destId="{E418A976-37E0-4185-85B4-F5F1B17886E5}" srcOrd="0" destOrd="0" presId="urn:microsoft.com/office/officeart/2005/8/layout/hierarchy3"/>
    <dgm:cxn modelId="{26DC3C35-C265-46A8-BC66-D8B2382010DF}" srcId="{B2F406DE-9843-4E10-924C-9937D11A0000}" destId="{9F5C97F5-B5B8-45BD-B08A-89F15E7265CF}" srcOrd="2" destOrd="0" parTransId="{DD693429-3D64-4525-B722-0EB431BEC239}" sibTransId="{DB656410-96CA-477A-91B1-99248341C46E}"/>
    <dgm:cxn modelId="{DB363E4F-B881-4EDF-8D30-2195C8A87B74}" srcId="{BFDF0909-8D25-4E95-920F-4D216F0BBAFC}" destId="{D6E46666-FF30-41CA-B62F-FEEED7A2C94D}" srcOrd="2" destOrd="0" parTransId="{18843193-B202-4F12-840A-23FA966E6D3E}" sibTransId="{B3A4902A-106D-4CB7-8A64-65EA78E49F28}"/>
    <dgm:cxn modelId="{7D13995D-C62B-4527-B37B-E8E7D8C077E1}" type="presOf" srcId="{BFDF0909-8D25-4E95-920F-4D216F0BBAFC}" destId="{2C6E844A-992D-4524-A6F3-3E27E4DB6256}" srcOrd="1" destOrd="0" presId="urn:microsoft.com/office/officeart/2005/8/layout/hierarchy3"/>
    <dgm:cxn modelId="{DFC22601-6CA5-4C46-81EB-28A53025147F}" type="presOf" srcId="{18843193-B202-4F12-840A-23FA966E6D3E}" destId="{ECD4143B-228D-4C7C-B8BC-D5D823A585C8}" srcOrd="0" destOrd="0" presId="urn:microsoft.com/office/officeart/2005/8/layout/hierarchy3"/>
    <dgm:cxn modelId="{1AB5AEAD-BDDF-4CB8-BEB6-3F19A1ECCD3A}" type="presOf" srcId="{B10A170E-E122-4498-A571-F498C1606525}" destId="{C7222750-D11F-46BF-A7B8-E20E501CFAF1}" srcOrd="0" destOrd="0" presId="urn:microsoft.com/office/officeart/2005/8/layout/hierarchy3"/>
    <dgm:cxn modelId="{8B80A000-4B63-4E53-97CD-3B70F6BDBF6B}" type="presOf" srcId="{9F5C97F5-B5B8-45BD-B08A-89F15E7265CF}" destId="{9D4FF68D-9650-48E0-A4EB-929B0256BAB6}" srcOrd="0" destOrd="0" presId="urn:microsoft.com/office/officeart/2005/8/layout/hierarchy3"/>
    <dgm:cxn modelId="{522E5AD0-F4B3-4424-BA45-52101FF03BF4}" type="presOf" srcId="{D6E46666-FF30-41CA-B62F-FEEED7A2C94D}" destId="{3DC9D862-07E2-4BF6-9C73-C800BD627DB1}" srcOrd="0" destOrd="0" presId="urn:microsoft.com/office/officeart/2005/8/layout/hierarchy3"/>
    <dgm:cxn modelId="{4DE256D0-D54D-48DC-B05A-439C202D67E9}" srcId="{B2F406DE-9843-4E10-924C-9937D11A0000}" destId="{0E9CF503-3C20-4E00-A5FA-3B3B342AF809}" srcOrd="1" destOrd="0" parTransId="{B10A170E-E122-4498-A571-F498C1606525}" sibTransId="{DB859915-B1B8-4F6F-898F-4C6A82F52E51}"/>
    <dgm:cxn modelId="{C9FD468A-87F7-47B7-BB46-5806C29063D2}" type="presOf" srcId="{F5D602D7-6964-4E63-AB7E-295F7EB71850}" destId="{7A9FD20C-1D86-4156-9E04-94370EA737B5}" srcOrd="0" destOrd="0" presId="urn:microsoft.com/office/officeart/2005/8/layout/hierarchy3"/>
    <dgm:cxn modelId="{0838A4D4-B5BF-4B76-8030-3470929E6638}" type="presOf" srcId="{D2109234-0305-4E43-90B1-C9BCEAC00DBF}" destId="{B468B3B1-0310-45D8-8FB2-B26994AA0020}" srcOrd="0" destOrd="0" presId="urn:microsoft.com/office/officeart/2005/8/layout/hierarchy3"/>
    <dgm:cxn modelId="{0CFF45FD-BD4D-4D3D-9CFB-A6E10B633CAD}" type="presOf" srcId="{17D3A18C-FDA4-4091-AC1E-E6DB3A2CC99C}" destId="{AACF1615-173A-4165-878B-9A9A1E13142D}" srcOrd="0" destOrd="0" presId="urn:microsoft.com/office/officeart/2005/8/layout/hierarchy3"/>
    <dgm:cxn modelId="{EBA68356-5286-4855-BA23-1E5B37EA828D}" srcId="{D7F12FE3-0CB9-4389-BEDD-8E9E1158FE77}" destId="{B2F406DE-9843-4E10-924C-9937D11A0000}" srcOrd="0" destOrd="0" parTransId="{C41874D1-6296-400C-9856-DF1DA947F8DD}" sibTransId="{B627A9A6-5182-407D-9AC1-E51DFD05383D}"/>
    <dgm:cxn modelId="{3F9A11CF-6575-45B1-A4CA-8EA7449C3EA6}" type="presOf" srcId="{D7F12FE3-0CB9-4389-BEDD-8E9E1158FE77}" destId="{22BA3248-7304-4335-8D4B-B9E2158185B7}" srcOrd="0" destOrd="0" presId="urn:microsoft.com/office/officeart/2005/8/layout/hierarchy3"/>
    <dgm:cxn modelId="{715A385B-E79C-492A-98E1-895495A05079}" type="presOf" srcId="{079BD9DF-E78F-417A-BA61-82842DFA70E4}" destId="{3623836E-9E5A-4398-8574-8578E22EFD80}" srcOrd="0" destOrd="0" presId="urn:microsoft.com/office/officeart/2005/8/layout/hierarchy3"/>
    <dgm:cxn modelId="{95C2BED9-6DC5-4419-ADB0-864AD9B4BAE9}" srcId="{B2F406DE-9843-4E10-924C-9937D11A0000}" destId="{17D3A18C-FDA4-4091-AC1E-E6DB3A2CC99C}" srcOrd="0" destOrd="0" parTransId="{781B97B4-D36B-4975-80E5-8792BB52E7D3}" sibTransId="{E66853EA-21D8-4E1F-87D5-9965A810B243}"/>
    <dgm:cxn modelId="{3DD07FC5-5C2D-48C1-BABC-7FC2EFAFCF80}" type="presOf" srcId="{B2F406DE-9843-4E10-924C-9937D11A0000}" destId="{8E0CFBFF-853A-4458-95D0-8A24B9467F85}" srcOrd="0" destOrd="0" presId="urn:microsoft.com/office/officeart/2005/8/layout/hierarchy3"/>
    <dgm:cxn modelId="{A78A3C67-6FF1-487E-BA35-37CD1270BDAD}" type="presOf" srcId="{DD693429-3D64-4525-B722-0EB431BEC239}" destId="{577A65B0-9A09-4C5D-9C19-CF864DF0911F}" srcOrd="0" destOrd="0" presId="urn:microsoft.com/office/officeart/2005/8/layout/hierarchy3"/>
    <dgm:cxn modelId="{BD0CE434-BA5B-467B-9122-EE0585B2A10F}" type="presParOf" srcId="{22BA3248-7304-4335-8D4B-B9E2158185B7}" destId="{8638AD8A-9CC7-41B0-B649-138BC87B36F8}" srcOrd="0" destOrd="0" presId="urn:microsoft.com/office/officeart/2005/8/layout/hierarchy3"/>
    <dgm:cxn modelId="{DDE9158F-6683-4E9C-BB2A-03329082A5FD}" type="presParOf" srcId="{8638AD8A-9CC7-41B0-B649-138BC87B36F8}" destId="{73568F4B-D730-406C-8E89-2D0DB01A3413}" srcOrd="0" destOrd="0" presId="urn:microsoft.com/office/officeart/2005/8/layout/hierarchy3"/>
    <dgm:cxn modelId="{F3961637-8030-471E-9073-A75E582B4D36}" type="presParOf" srcId="{73568F4B-D730-406C-8E89-2D0DB01A3413}" destId="{8E0CFBFF-853A-4458-95D0-8A24B9467F85}" srcOrd="0" destOrd="0" presId="urn:microsoft.com/office/officeart/2005/8/layout/hierarchy3"/>
    <dgm:cxn modelId="{5B67BCFF-20EB-45E9-97CA-A711B2DE9B4C}" type="presParOf" srcId="{73568F4B-D730-406C-8E89-2D0DB01A3413}" destId="{CF72A099-C1C3-49A0-AA55-050CA0D7B59D}" srcOrd="1" destOrd="0" presId="urn:microsoft.com/office/officeart/2005/8/layout/hierarchy3"/>
    <dgm:cxn modelId="{0347E17D-7BCC-42BD-91F4-4F7A7251A147}" type="presParOf" srcId="{8638AD8A-9CC7-41B0-B649-138BC87B36F8}" destId="{9DD363FE-57A9-4912-9B15-5B373EC5462B}" srcOrd="1" destOrd="0" presId="urn:microsoft.com/office/officeart/2005/8/layout/hierarchy3"/>
    <dgm:cxn modelId="{46266FE3-A274-409F-9804-48D9EE3E639C}" type="presParOf" srcId="{9DD363FE-57A9-4912-9B15-5B373EC5462B}" destId="{6782ADFB-88EF-48DB-9C98-7247746E1029}" srcOrd="0" destOrd="0" presId="urn:microsoft.com/office/officeart/2005/8/layout/hierarchy3"/>
    <dgm:cxn modelId="{F96BBD55-2260-47CD-9222-F7A22F9B3B02}" type="presParOf" srcId="{9DD363FE-57A9-4912-9B15-5B373EC5462B}" destId="{AACF1615-173A-4165-878B-9A9A1E13142D}" srcOrd="1" destOrd="0" presId="urn:microsoft.com/office/officeart/2005/8/layout/hierarchy3"/>
    <dgm:cxn modelId="{FFBBB298-FB27-40C6-999F-232A06E57197}" type="presParOf" srcId="{9DD363FE-57A9-4912-9B15-5B373EC5462B}" destId="{C7222750-D11F-46BF-A7B8-E20E501CFAF1}" srcOrd="2" destOrd="0" presId="urn:microsoft.com/office/officeart/2005/8/layout/hierarchy3"/>
    <dgm:cxn modelId="{F1770CB5-ABF8-4A61-B7DE-91D1527EC5F7}" type="presParOf" srcId="{9DD363FE-57A9-4912-9B15-5B373EC5462B}" destId="{115A3A57-D985-4A27-A0F5-3036001C92D6}" srcOrd="3" destOrd="0" presId="urn:microsoft.com/office/officeart/2005/8/layout/hierarchy3"/>
    <dgm:cxn modelId="{5FBB52FF-3063-441F-AA78-2BE49F126FB2}" type="presParOf" srcId="{9DD363FE-57A9-4912-9B15-5B373EC5462B}" destId="{577A65B0-9A09-4C5D-9C19-CF864DF0911F}" srcOrd="4" destOrd="0" presId="urn:microsoft.com/office/officeart/2005/8/layout/hierarchy3"/>
    <dgm:cxn modelId="{B2710DE2-D9B9-4E5C-BE14-1F1AD6B647FD}" type="presParOf" srcId="{9DD363FE-57A9-4912-9B15-5B373EC5462B}" destId="{9D4FF68D-9650-48E0-A4EB-929B0256BAB6}" srcOrd="5" destOrd="0" presId="urn:microsoft.com/office/officeart/2005/8/layout/hierarchy3"/>
    <dgm:cxn modelId="{33E4C6BD-41FD-4932-BAC6-2C3127896F64}" type="presParOf" srcId="{22BA3248-7304-4335-8D4B-B9E2158185B7}" destId="{8BE8B8A6-355E-4450-911A-3924C8F5211A}" srcOrd="1" destOrd="0" presId="urn:microsoft.com/office/officeart/2005/8/layout/hierarchy3"/>
    <dgm:cxn modelId="{8BE991F6-A8A7-464D-8741-8DC5A6A1C27D}" type="presParOf" srcId="{8BE8B8A6-355E-4450-911A-3924C8F5211A}" destId="{E5413E05-0E99-4C83-9EE2-3972D70FE180}" srcOrd="0" destOrd="0" presId="urn:microsoft.com/office/officeart/2005/8/layout/hierarchy3"/>
    <dgm:cxn modelId="{B58C5256-1268-482B-9443-5518166E3D0F}" type="presParOf" srcId="{E5413E05-0E99-4C83-9EE2-3972D70FE180}" destId="{E418A976-37E0-4185-85B4-F5F1B17886E5}" srcOrd="0" destOrd="0" presId="urn:microsoft.com/office/officeart/2005/8/layout/hierarchy3"/>
    <dgm:cxn modelId="{42AB4CC3-F3FB-4EC9-81D6-BBEC8198D1E5}" type="presParOf" srcId="{E5413E05-0E99-4C83-9EE2-3972D70FE180}" destId="{2C6E844A-992D-4524-A6F3-3E27E4DB6256}" srcOrd="1" destOrd="0" presId="urn:microsoft.com/office/officeart/2005/8/layout/hierarchy3"/>
    <dgm:cxn modelId="{1A5E4FCE-2282-4142-B45B-BDBA12B2572E}" type="presParOf" srcId="{8BE8B8A6-355E-4450-911A-3924C8F5211A}" destId="{7C50C996-4D0E-4DD6-B4C4-5D93D781960D}" srcOrd="1" destOrd="0" presId="urn:microsoft.com/office/officeart/2005/8/layout/hierarchy3"/>
    <dgm:cxn modelId="{B7CBE3FD-A371-4F76-8F32-0A60E9F7239D}" type="presParOf" srcId="{7C50C996-4D0E-4DD6-B4C4-5D93D781960D}" destId="{3623836E-9E5A-4398-8574-8578E22EFD80}" srcOrd="0" destOrd="0" presId="urn:microsoft.com/office/officeart/2005/8/layout/hierarchy3"/>
    <dgm:cxn modelId="{12EBD079-50C0-4951-927B-A9A516492345}" type="presParOf" srcId="{7C50C996-4D0E-4DD6-B4C4-5D93D781960D}" destId="{7A9FD20C-1D86-4156-9E04-94370EA737B5}" srcOrd="1" destOrd="0" presId="urn:microsoft.com/office/officeart/2005/8/layout/hierarchy3"/>
    <dgm:cxn modelId="{B3678937-88C8-4C24-BEDA-4B4323A4482B}" type="presParOf" srcId="{7C50C996-4D0E-4DD6-B4C4-5D93D781960D}" destId="{834ACD7C-04FE-4CE1-AD8B-38FC6C624546}" srcOrd="2" destOrd="0" presId="urn:microsoft.com/office/officeart/2005/8/layout/hierarchy3"/>
    <dgm:cxn modelId="{54D7884A-8C3D-4814-ABC4-2E287A7AB972}" type="presParOf" srcId="{7C50C996-4D0E-4DD6-B4C4-5D93D781960D}" destId="{B468B3B1-0310-45D8-8FB2-B26994AA0020}" srcOrd="3" destOrd="0" presId="urn:microsoft.com/office/officeart/2005/8/layout/hierarchy3"/>
    <dgm:cxn modelId="{400948D7-001C-4C37-BF9F-118AFEA4CB74}" type="presParOf" srcId="{7C50C996-4D0E-4DD6-B4C4-5D93D781960D}" destId="{ECD4143B-228D-4C7C-B8BC-D5D823A585C8}" srcOrd="4" destOrd="0" presId="urn:microsoft.com/office/officeart/2005/8/layout/hierarchy3"/>
    <dgm:cxn modelId="{7A1488A9-0894-4F36-AB53-C67357B14843}" type="presParOf" srcId="{7C50C996-4D0E-4DD6-B4C4-5D93D781960D}" destId="{3DC9D862-07E2-4BF6-9C73-C800BD627DB1}"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BE95D0-6154-4B64-BEF1-0C3572A13F2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CA"/>
        </a:p>
      </dgm:t>
    </dgm:pt>
    <dgm:pt modelId="{57C19901-56EC-4412-89AE-8249141FAA98}">
      <dgm:prSet phldrT="[Text]"/>
      <dgm:spPr>
        <a:solidFill>
          <a:schemeClr val="accent6">
            <a:lumMod val="75000"/>
          </a:schemeClr>
        </a:solidFill>
      </dgm:spPr>
      <dgm:t>
        <a:bodyPr/>
        <a:lstStyle/>
        <a:p>
          <a:r>
            <a:rPr lang="en-US" dirty="0" smtClean="0"/>
            <a:t>2002</a:t>
          </a:r>
          <a:endParaRPr lang="en-CA" dirty="0"/>
        </a:p>
      </dgm:t>
    </dgm:pt>
    <dgm:pt modelId="{CE59A3B0-FE08-4207-A992-DF1578C2C39C}" type="parTrans" cxnId="{29685F21-A1C4-423A-919B-195738D57685}">
      <dgm:prSet/>
      <dgm:spPr/>
      <dgm:t>
        <a:bodyPr/>
        <a:lstStyle/>
        <a:p>
          <a:endParaRPr lang="en-CA"/>
        </a:p>
      </dgm:t>
    </dgm:pt>
    <dgm:pt modelId="{3BB29643-EE06-407A-8627-146A9F84D4FC}" type="sibTrans" cxnId="{29685F21-A1C4-423A-919B-195738D57685}">
      <dgm:prSet/>
      <dgm:spPr/>
      <dgm:t>
        <a:bodyPr/>
        <a:lstStyle/>
        <a:p>
          <a:endParaRPr lang="en-CA"/>
        </a:p>
      </dgm:t>
    </dgm:pt>
    <dgm:pt modelId="{C13A46EA-B988-46FC-92EC-645E0628277F}">
      <dgm:prSet phldrT="[Text]"/>
      <dgm:spPr>
        <a:solidFill>
          <a:schemeClr val="accent6">
            <a:lumMod val="75000"/>
          </a:schemeClr>
        </a:solidFill>
      </dgm:spPr>
      <dgm:t>
        <a:bodyPr/>
        <a:lstStyle/>
        <a:p>
          <a:r>
            <a:rPr lang="en-US" dirty="0" smtClean="0"/>
            <a:t>Originated from two Canadian independent oil companies in 2002:</a:t>
          </a:r>
          <a:endParaRPr lang="en-CA" dirty="0"/>
        </a:p>
      </dgm:t>
    </dgm:pt>
    <dgm:pt modelId="{13CA15CF-3FB9-43EC-91D0-D97339F2D681}" type="parTrans" cxnId="{382948A5-B6CE-40D6-B62D-814D6A3C6D8A}">
      <dgm:prSet/>
      <dgm:spPr/>
      <dgm:t>
        <a:bodyPr/>
        <a:lstStyle/>
        <a:p>
          <a:endParaRPr lang="en-CA"/>
        </a:p>
      </dgm:t>
    </dgm:pt>
    <dgm:pt modelId="{2199A75B-09FA-4A2D-A833-5D295FEFED52}" type="sibTrans" cxnId="{382948A5-B6CE-40D6-B62D-814D6A3C6D8A}">
      <dgm:prSet/>
      <dgm:spPr/>
      <dgm:t>
        <a:bodyPr/>
        <a:lstStyle/>
        <a:p>
          <a:endParaRPr lang="en-CA"/>
        </a:p>
      </dgm:t>
    </dgm:pt>
    <dgm:pt modelId="{F9B838CD-2C81-4D1C-89A9-E82564F75D70}">
      <dgm:prSet phldrT="[Text]"/>
      <dgm:spPr>
        <a:solidFill>
          <a:schemeClr val="accent6">
            <a:lumMod val="75000"/>
          </a:schemeClr>
        </a:solidFill>
      </dgm:spPr>
      <dgm:t>
        <a:bodyPr/>
        <a:lstStyle/>
        <a:p>
          <a:r>
            <a:rPr lang="en-US" dirty="0" smtClean="0"/>
            <a:t>2003</a:t>
          </a:r>
          <a:endParaRPr lang="en-CA" dirty="0"/>
        </a:p>
      </dgm:t>
    </dgm:pt>
    <dgm:pt modelId="{928E3650-33B2-4776-8658-0A30DA829B0F}" type="parTrans" cxnId="{19E5644B-8A4F-44DB-9ED0-CEBBFACB4C6B}">
      <dgm:prSet/>
      <dgm:spPr/>
      <dgm:t>
        <a:bodyPr/>
        <a:lstStyle/>
        <a:p>
          <a:endParaRPr lang="en-CA"/>
        </a:p>
      </dgm:t>
    </dgm:pt>
    <dgm:pt modelId="{6C0D25B5-DC84-4D64-A7E9-E9B8620D190D}" type="sibTrans" cxnId="{19E5644B-8A4F-44DB-9ED0-CEBBFACB4C6B}">
      <dgm:prSet/>
      <dgm:spPr/>
      <dgm:t>
        <a:bodyPr/>
        <a:lstStyle/>
        <a:p>
          <a:endParaRPr lang="en-CA"/>
        </a:p>
      </dgm:t>
    </dgm:pt>
    <dgm:pt modelId="{811205EE-C2E1-40E9-B7E5-42C5783CBC96}">
      <dgm:prSet phldrT="[Text]"/>
      <dgm:spPr>
        <a:solidFill>
          <a:schemeClr val="accent6">
            <a:lumMod val="75000"/>
          </a:schemeClr>
        </a:solidFill>
      </dgm:spPr>
      <dgm:t>
        <a:bodyPr/>
        <a:lstStyle/>
        <a:p>
          <a:r>
            <a:rPr lang="en-US" dirty="0" smtClean="0"/>
            <a:t>Acquires </a:t>
          </a:r>
          <a:r>
            <a:rPr lang="en-US" dirty="0" err="1" smtClean="0"/>
            <a:t>Cutbank</a:t>
          </a:r>
          <a:r>
            <a:rPr lang="en-US" dirty="0" smtClean="0"/>
            <a:t> Ridge natural gas resource play and commences storage expansion in the States</a:t>
          </a:r>
          <a:endParaRPr lang="en-CA" dirty="0"/>
        </a:p>
      </dgm:t>
    </dgm:pt>
    <dgm:pt modelId="{9023309D-7421-4063-A713-BF73F2FC34A6}" type="parTrans" cxnId="{E58D1B6E-2154-4B8C-964E-B59B3348D397}">
      <dgm:prSet/>
      <dgm:spPr/>
      <dgm:t>
        <a:bodyPr/>
        <a:lstStyle/>
        <a:p>
          <a:endParaRPr lang="en-CA"/>
        </a:p>
      </dgm:t>
    </dgm:pt>
    <dgm:pt modelId="{35A305E2-7964-48B5-8641-31015C14DE79}" type="sibTrans" cxnId="{E58D1B6E-2154-4B8C-964E-B59B3348D397}">
      <dgm:prSet/>
      <dgm:spPr/>
      <dgm:t>
        <a:bodyPr/>
        <a:lstStyle/>
        <a:p>
          <a:endParaRPr lang="en-CA"/>
        </a:p>
      </dgm:t>
    </dgm:pt>
    <dgm:pt modelId="{AEB7B24E-95AA-409A-A440-67B8C603BE01}">
      <dgm:prSet phldrT="[Text]"/>
      <dgm:spPr>
        <a:solidFill>
          <a:schemeClr val="accent6">
            <a:lumMod val="75000"/>
          </a:schemeClr>
        </a:solidFill>
      </dgm:spPr>
      <dgm:t>
        <a:bodyPr/>
        <a:lstStyle/>
        <a:p>
          <a:r>
            <a:rPr lang="en-US" dirty="0" smtClean="0"/>
            <a:t>2005</a:t>
          </a:r>
          <a:endParaRPr lang="en-CA" dirty="0"/>
        </a:p>
      </dgm:t>
    </dgm:pt>
    <dgm:pt modelId="{B4A29C65-61E7-4C59-8471-700FCF6AD2DB}" type="parTrans" cxnId="{F7886270-14C2-41DE-8867-2A0D75794EA7}">
      <dgm:prSet/>
      <dgm:spPr/>
      <dgm:t>
        <a:bodyPr/>
        <a:lstStyle/>
        <a:p>
          <a:endParaRPr lang="en-CA"/>
        </a:p>
      </dgm:t>
    </dgm:pt>
    <dgm:pt modelId="{6D844C47-6E88-493B-93DC-D52861AE3E49}" type="sibTrans" cxnId="{F7886270-14C2-41DE-8867-2A0D75794EA7}">
      <dgm:prSet/>
      <dgm:spPr/>
      <dgm:t>
        <a:bodyPr/>
        <a:lstStyle/>
        <a:p>
          <a:endParaRPr lang="en-CA"/>
        </a:p>
      </dgm:t>
    </dgm:pt>
    <dgm:pt modelId="{6A7CDD09-7623-4D8E-A2A6-F4625891ED4D}">
      <dgm:prSet phldrT="[Text]"/>
      <dgm:spPr>
        <a:solidFill>
          <a:schemeClr val="accent6">
            <a:lumMod val="75000"/>
          </a:schemeClr>
        </a:solidFill>
      </dgm:spPr>
      <dgm:t>
        <a:bodyPr/>
        <a:lstStyle/>
        <a:p>
          <a:r>
            <a:rPr lang="en-US" dirty="0" smtClean="0"/>
            <a:t>Gulf of Mexico Assets sold to Statoil</a:t>
          </a:r>
          <a:endParaRPr lang="en-CA" dirty="0"/>
        </a:p>
      </dgm:t>
    </dgm:pt>
    <dgm:pt modelId="{FB53629E-98F5-412B-8DCE-F218577046B5}" type="parTrans" cxnId="{7435ABFC-D387-4B54-BFC9-AB42E9074655}">
      <dgm:prSet/>
      <dgm:spPr/>
      <dgm:t>
        <a:bodyPr/>
        <a:lstStyle/>
        <a:p>
          <a:endParaRPr lang="en-CA"/>
        </a:p>
      </dgm:t>
    </dgm:pt>
    <dgm:pt modelId="{F79F0677-85BA-45EF-B652-305F4258B8EA}" type="sibTrans" cxnId="{7435ABFC-D387-4B54-BFC9-AB42E9074655}">
      <dgm:prSet/>
      <dgm:spPr/>
      <dgm:t>
        <a:bodyPr/>
        <a:lstStyle/>
        <a:p>
          <a:endParaRPr lang="en-CA"/>
        </a:p>
      </dgm:t>
    </dgm:pt>
    <dgm:pt modelId="{9B831C34-6583-47F6-A586-90CDFDBD549D}">
      <dgm:prSet/>
      <dgm:spPr>
        <a:solidFill>
          <a:schemeClr val="accent6">
            <a:lumMod val="75000"/>
          </a:schemeClr>
        </a:solidFill>
      </dgm:spPr>
      <dgm:t>
        <a:bodyPr/>
        <a:lstStyle/>
        <a:p>
          <a:r>
            <a:rPr lang="en-US" dirty="0" smtClean="0"/>
            <a:t>Pan Canadian Energy Corporation</a:t>
          </a:r>
        </a:p>
      </dgm:t>
    </dgm:pt>
    <dgm:pt modelId="{E9CDB00E-0E08-4D97-B05B-236072323796}" type="parTrans" cxnId="{3C23CD1F-C36C-4D1A-9EDD-92D8E0D380F4}">
      <dgm:prSet/>
      <dgm:spPr/>
      <dgm:t>
        <a:bodyPr/>
        <a:lstStyle/>
        <a:p>
          <a:endParaRPr lang="en-CA"/>
        </a:p>
      </dgm:t>
    </dgm:pt>
    <dgm:pt modelId="{9F7A7F12-0722-4F86-8358-12775B71F3C9}" type="sibTrans" cxnId="{3C23CD1F-C36C-4D1A-9EDD-92D8E0D380F4}">
      <dgm:prSet/>
      <dgm:spPr/>
      <dgm:t>
        <a:bodyPr/>
        <a:lstStyle/>
        <a:p>
          <a:endParaRPr lang="en-CA"/>
        </a:p>
      </dgm:t>
    </dgm:pt>
    <dgm:pt modelId="{ACCFABDC-88D1-4E2C-AFAC-218D88704F33}">
      <dgm:prSet/>
      <dgm:spPr>
        <a:solidFill>
          <a:schemeClr val="accent6">
            <a:lumMod val="75000"/>
          </a:schemeClr>
        </a:solidFill>
      </dgm:spPr>
      <dgm:t>
        <a:bodyPr/>
        <a:lstStyle/>
        <a:p>
          <a:r>
            <a:rPr lang="en-US" dirty="0" smtClean="0"/>
            <a:t>Alberta Energy Company Ltd.</a:t>
          </a:r>
        </a:p>
      </dgm:t>
    </dgm:pt>
    <dgm:pt modelId="{F9C5C5EB-45EE-45DC-9C74-BBBBFAFFD971}" type="parTrans" cxnId="{90E72D7F-8315-45E7-8C26-2EA5E0053023}">
      <dgm:prSet/>
      <dgm:spPr/>
      <dgm:t>
        <a:bodyPr/>
        <a:lstStyle/>
        <a:p>
          <a:endParaRPr lang="en-CA"/>
        </a:p>
      </dgm:t>
    </dgm:pt>
    <dgm:pt modelId="{38E7F0B2-432A-403F-972D-8C2670871544}" type="sibTrans" cxnId="{90E72D7F-8315-45E7-8C26-2EA5E0053023}">
      <dgm:prSet/>
      <dgm:spPr/>
      <dgm:t>
        <a:bodyPr/>
        <a:lstStyle/>
        <a:p>
          <a:endParaRPr lang="en-CA"/>
        </a:p>
      </dgm:t>
    </dgm:pt>
    <dgm:pt modelId="{8464D03E-0B91-475D-9101-62F2B24B7F0F}">
      <dgm:prSet phldrT="[Text]"/>
      <dgm:spPr>
        <a:solidFill>
          <a:schemeClr val="accent6">
            <a:lumMod val="75000"/>
          </a:schemeClr>
        </a:solidFill>
      </dgm:spPr>
      <dgm:t>
        <a:bodyPr/>
        <a:lstStyle/>
        <a:p>
          <a:r>
            <a:rPr lang="en-US" dirty="0" smtClean="0"/>
            <a:t>2007</a:t>
          </a:r>
          <a:endParaRPr lang="en-CA" dirty="0"/>
        </a:p>
      </dgm:t>
    </dgm:pt>
    <dgm:pt modelId="{027FFB99-1360-4441-913C-132F9121D8EF}" type="parTrans" cxnId="{49FC1420-D9F6-4609-8A02-30E4253E61C2}">
      <dgm:prSet/>
      <dgm:spPr/>
      <dgm:t>
        <a:bodyPr/>
        <a:lstStyle/>
        <a:p>
          <a:endParaRPr lang="en-CA"/>
        </a:p>
      </dgm:t>
    </dgm:pt>
    <dgm:pt modelId="{69960483-5C7E-4886-A1C8-565798EA078B}" type="sibTrans" cxnId="{49FC1420-D9F6-4609-8A02-30E4253E61C2}">
      <dgm:prSet/>
      <dgm:spPr/>
      <dgm:t>
        <a:bodyPr/>
        <a:lstStyle/>
        <a:p>
          <a:endParaRPr lang="en-CA"/>
        </a:p>
      </dgm:t>
    </dgm:pt>
    <dgm:pt modelId="{8ECD492F-4321-4602-BD52-743F32C35663}">
      <dgm:prSet phldrT="[Text]"/>
      <dgm:spPr>
        <a:solidFill>
          <a:schemeClr val="accent6">
            <a:lumMod val="75000"/>
          </a:schemeClr>
        </a:solidFill>
      </dgm:spPr>
      <dgm:t>
        <a:bodyPr/>
        <a:lstStyle/>
        <a:p>
          <a:r>
            <a:rPr lang="en-US" dirty="0" smtClean="0"/>
            <a:t>Upstream oil interests in Chad and Brazil are sold</a:t>
          </a:r>
          <a:endParaRPr lang="en-CA" dirty="0"/>
        </a:p>
      </dgm:t>
    </dgm:pt>
    <dgm:pt modelId="{7AF38944-B2D0-446E-9A7E-6F3F11B19CD3}" type="parTrans" cxnId="{34042932-732A-491F-B703-9C45A3FBEE49}">
      <dgm:prSet/>
      <dgm:spPr/>
      <dgm:t>
        <a:bodyPr/>
        <a:lstStyle/>
        <a:p>
          <a:endParaRPr lang="en-CA"/>
        </a:p>
      </dgm:t>
    </dgm:pt>
    <dgm:pt modelId="{C5953232-29C9-4A97-91E6-D446A47F982E}" type="sibTrans" cxnId="{34042932-732A-491F-B703-9C45A3FBEE49}">
      <dgm:prSet/>
      <dgm:spPr/>
      <dgm:t>
        <a:bodyPr/>
        <a:lstStyle/>
        <a:p>
          <a:endParaRPr lang="en-CA"/>
        </a:p>
      </dgm:t>
    </dgm:pt>
    <dgm:pt modelId="{542E3F36-820C-4E0C-B790-935448D6DF40}">
      <dgm:prSet phldrT="[Text]"/>
      <dgm:spPr>
        <a:solidFill>
          <a:schemeClr val="accent6">
            <a:lumMod val="75000"/>
          </a:schemeClr>
        </a:solidFill>
      </dgm:spPr>
      <dgm:t>
        <a:bodyPr/>
        <a:lstStyle/>
        <a:p>
          <a:r>
            <a:rPr lang="en-US" dirty="0" err="1" smtClean="0"/>
            <a:t>Encana</a:t>
          </a:r>
          <a:r>
            <a:rPr lang="en-US" dirty="0" smtClean="0"/>
            <a:t> and ConocoPhillips create integrated NA business</a:t>
          </a:r>
          <a:endParaRPr lang="en-CA" dirty="0"/>
        </a:p>
      </dgm:t>
    </dgm:pt>
    <dgm:pt modelId="{17E09185-E2FE-4EF5-A01C-A25369D9F66C}" type="parTrans" cxnId="{530A32B1-E7A8-4108-9428-2E675BD246F0}">
      <dgm:prSet/>
      <dgm:spPr/>
      <dgm:t>
        <a:bodyPr/>
        <a:lstStyle/>
        <a:p>
          <a:endParaRPr lang="en-CA"/>
        </a:p>
      </dgm:t>
    </dgm:pt>
    <dgm:pt modelId="{81357C9E-F374-484C-9733-48A4394274EB}" type="sibTrans" cxnId="{530A32B1-E7A8-4108-9428-2E675BD246F0}">
      <dgm:prSet/>
      <dgm:spPr/>
      <dgm:t>
        <a:bodyPr/>
        <a:lstStyle/>
        <a:p>
          <a:endParaRPr lang="en-CA"/>
        </a:p>
      </dgm:t>
    </dgm:pt>
    <dgm:pt modelId="{5128366F-7E1F-43BE-BF68-3BD15C77F420}">
      <dgm:prSet phldrT="[Text]"/>
      <dgm:spPr>
        <a:solidFill>
          <a:schemeClr val="accent6">
            <a:lumMod val="75000"/>
          </a:schemeClr>
        </a:solidFill>
      </dgm:spPr>
      <dgm:t>
        <a:bodyPr/>
        <a:lstStyle/>
        <a:p>
          <a:r>
            <a:rPr lang="en-US" dirty="0" smtClean="0"/>
            <a:t>2009</a:t>
          </a:r>
          <a:endParaRPr lang="en-CA" dirty="0"/>
        </a:p>
      </dgm:t>
    </dgm:pt>
    <dgm:pt modelId="{B3C6D97E-0484-44F1-A649-89358739E1DE}" type="parTrans" cxnId="{75036C14-6A89-4460-95C3-C5E22B15E4B8}">
      <dgm:prSet/>
      <dgm:spPr/>
      <dgm:t>
        <a:bodyPr/>
        <a:lstStyle/>
        <a:p>
          <a:endParaRPr lang="en-CA"/>
        </a:p>
      </dgm:t>
    </dgm:pt>
    <dgm:pt modelId="{E2FD17F3-92E2-4136-A09C-7771A28E67A6}" type="sibTrans" cxnId="{75036C14-6A89-4460-95C3-C5E22B15E4B8}">
      <dgm:prSet/>
      <dgm:spPr/>
      <dgm:t>
        <a:bodyPr/>
        <a:lstStyle/>
        <a:p>
          <a:endParaRPr lang="en-CA"/>
        </a:p>
      </dgm:t>
    </dgm:pt>
    <dgm:pt modelId="{51D12109-4283-4D7E-86FA-76A1AF1E53B7}">
      <dgm:prSet phldrT="[Text]"/>
      <dgm:spPr>
        <a:solidFill>
          <a:schemeClr val="accent6">
            <a:lumMod val="75000"/>
          </a:schemeClr>
        </a:solidFill>
      </dgm:spPr>
      <dgm:t>
        <a:bodyPr/>
        <a:lstStyle/>
        <a:p>
          <a:r>
            <a:rPr lang="en-US" dirty="0" smtClean="0"/>
            <a:t>Company split into to focused companies - </a:t>
          </a:r>
          <a:r>
            <a:rPr lang="en-US" dirty="0" err="1" smtClean="0"/>
            <a:t>Cenovus</a:t>
          </a:r>
          <a:r>
            <a:rPr lang="en-US" dirty="0" smtClean="0"/>
            <a:t> (integrated oil) and </a:t>
          </a:r>
          <a:r>
            <a:rPr lang="en-US" dirty="0" err="1" smtClean="0"/>
            <a:t>Encana</a:t>
          </a:r>
          <a:r>
            <a:rPr lang="en-US" dirty="0" smtClean="0"/>
            <a:t> (natural gas)</a:t>
          </a:r>
          <a:endParaRPr lang="en-CA" dirty="0"/>
        </a:p>
      </dgm:t>
    </dgm:pt>
    <dgm:pt modelId="{CBA6CB20-8DEB-4A78-A360-DBBF104F93A2}" type="parTrans" cxnId="{D1371816-C605-4256-85E3-23885687F13F}">
      <dgm:prSet/>
      <dgm:spPr/>
      <dgm:t>
        <a:bodyPr/>
        <a:lstStyle/>
        <a:p>
          <a:endParaRPr lang="en-CA"/>
        </a:p>
      </dgm:t>
    </dgm:pt>
    <dgm:pt modelId="{80E7E48E-18B3-477D-9844-25FBF4F3C55C}" type="sibTrans" cxnId="{D1371816-C605-4256-85E3-23885687F13F}">
      <dgm:prSet/>
      <dgm:spPr/>
      <dgm:t>
        <a:bodyPr/>
        <a:lstStyle/>
        <a:p>
          <a:endParaRPr lang="en-CA"/>
        </a:p>
      </dgm:t>
    </dgm:pt>
    <dgm:pt modelId="{C4B09DC8-9A1F-4C5A-B217-ABD9E15DCB6C}">
      <dgm:prSet phldrT="[Text]"/>
      <dgm:spPr>
        <a:solidFill>
          <a:schemeClr val="accent6">
            <a:lumMod val="75000"/>
          </a:schemeClr>
        </a:solidFill>
      </dgm:spPr>
      <dgm:t>
        <a:bodyPr/>
        <a:lstStyle/>
        <a:p>
          <a:r>
            <a:rPr lang="en-US" dirty="0" smtClean="0"/>
            <a:t>2010</a:t>
          </a:r>
          <a:endParaRPr lang="en-CA" dirty="0"/>
        </a:p>
      </dgm:t>
    </dgm:pt>
    <dgm:pt modelId="{E10523D6-021B-404A-AD31-812AB3C4340B}" type="parTrans" cxnId="{CFA58E6C-68AC-44FA-9324-BE1893238063}">
      <dgm:prSet/>
      <dgm:spPr/>
      <dgm:t>
        <a:bodyPr/>
        <a:lstStyle/>
        <a:p>
          <a:endParaRPr lang="en-CA"/>
        </a:p>
      </dgm:t>
    </dgm:pt>
    <dgm:pt modelId="{FEEB97B2-3759-4362-8129-A92EAEE6C73C}" type="sibTrans" cxnId="{CFA58E6C-68AC-44FA-9324-BE1893238063}">
      <dgm:prSet/>
      <dgm:spPr/>
      <dgm:t>
        <a:bodyPr/>
        <a:lstStyle/>
        <a:p>
          <a:endParaRPr lang="en-CA"/>
        </a:p>
      </dgm:t>
    </dgm:pt>
    <dgm:pt modelId="{DCAA14AE-6265-4F1C-AB33-3BA7E465A816}">
      <dgm:prSet phldrT="[Text]"/>
      <dgm:spPr>
        <a:solidFill>
          <a:schemeClr val="accent6">
            <a:lumMod val="75000"/>
          </a:schemeClr>
        </a:solidFill>
      </dgm:spPr>
      <dgm:t>
        <a:bodyPr/>
        <a:lstStyle/>
        <a:p>
          <a:r>
            <a:rPr lang="en-US" dirty="0" smtClean="0"/>
            <a:t>3 Year Joint Venture with </a:t>
          </a:r>
          <a:r>
            <a:rPr lang="en-US" dirty="0" err="1" smtClean="0"/>
            <a:t>Kogas</a:t>
          </a:r>
          <a:r>
            <a:rPr lang="en-US" dirty="0" smtClean="0"/>
            <a:t> Canada Ltd.</a:t>
          </a:r>
          <a:endParaRPr lang="en-CA" dirty="0"/>
        </a:p>
      </dgm:t>
    </dgm:pt>
    <dgm:pt modelId="{4F82222A-0E9C-47BE-95FA-99A66621734C}" type="parTrans" cxnId="{E45706D6-0426-409D-BE44-E4BBC6A6BAF0}">
      <dgm:prSet/>
      <dgm:spPr/>
      <dgm:t>
        <a:bodyPr/>
        <a:lstStyle/>
        <a:p>
          <a:endParaRPr lang="en-CA"/>
        </a:p>
      </dgm:t>
    </dgm:pt>
    <dgm:pt modelId="{0BA540BE-1CEE-4582-AC90-D8B5B58594DF}" type="sibTrans" cxnId="{E45706D6-0426-409D-BE44-E4BBC6A6BAF0}">
      <dgm:prSet/>
      <dgm:spPr/>
      <dgm:t>
        <a:bodyPr/>
        <a:lstStyle/>
        <a:p>
          <a:endParaRPr lang="en-CA"/>
        </a:p>
      </dgm:t>
    </dgm:pt>
    <dgm:pt modelId="{74AC8EE9-3CF1-4348-9A5D-742E4BAE723D}">
      <dgm:prSet phldrT="[Text]"/>
      <dgm:spPr>
        <a:solidFill>
          <a:schemeClr val="accent6">
            <a:lumMod val="75000"/>
          </a:schemeClr>
        </a:solidFill>
      </dgm:spPr>
      <dgm:t>
        <a:bodyPr/>
        <a:lstStyle/>
        <a:p>
          <a:r>
            <a:rPr lang="en-US" dirty="0" smtClean="0"/>
            <a:t>2012</a:t>
          </a:r>
          <a:endParaRPr lang="en-CA" dirty="0"/>
        </a:p>
      </dgm:t>
    </dgm:pt>
    <dgm:pt modelId="{1A1BAE55-C85B-41F0-B2CB-383D83741DF1}" type="parTrans" cxnId="{EADD9109-C57C-4EA1-A6E1-A5EB288B64A4}">
      <dgm:prSet/>
      <dgm:spPr/>
      <dgm:t>
        <a:bodyPr/>
        <a:lstStyle/>
        <a:p>
          <a:endParaRPr lang="en-CA"/>
        </a:p>
      </dgm:t>
    </dgm:pt>
    <dgm:pt modelId="{AD53E6B7-B499-495D-BE2D-DCB8CDD3AFC4}" type="sibTrans" cxnId="{EADD9109-C57C-4EA1-A6E1-A5EB288B64A4}">
      <dgm:prSet/>
      <dgm:spPr/>
      <dgm:t>
        <a:bodyPr/>
        <a:lstStyle/>
        <a:p>
          <a:endParaRPr lang="en-CA"/>
        </a:p>
      </dgm:t>
    </dgm:pt>
    <dgm:pt modelId="{D0B4A9D1-41C1-4F67-8382-A80CFAB58727}">
      <dgm:prSet phldrT="[Text]"/>
      <dgm:spPr>
        <a:solidFill>
          <a:schemeClr val="accent6">
            <a:lumMod val="75000"/>
          </a:schemeClr>
        </a:solidFill>
      </dgm:spPr>
      <dgm:t>
        <a:bodyPr/>
        <a:lstStyle/>
        <a:p>
          <a:r>
            <a:rPr lang="en-US" dirty="0" smtClean="0"/>
            <a:t>First LNG station in Louisiana</a:t>
          </a:r>
          <a:endParaRPr lang="en-CA" dirty="0"/>
        </a:p>
      </dgm:t>
    </dgm:pt>
    <dgm:pt modelId="{C5E8C38B-D83A-4139-B0FF-0F2B94FF0102}" type="parTrans" cxnId="{42F4C17F-0599-43B0-8E40-7FE3F7C6CBEB}">
      <dgm:prSet/>
      <dgm:spPr/>
      <dgm:t>
        <a:bodyPr/>
        <a:lstStyle/>
        <a:p>
          <a:endParaRPr lang="en-CA"/>
        </a:p>
      </dgm:t>
    </dgm:pt>
    <dgm:pt modelId="{C6AF74C7-F05E-470B-9AFB-E832E70AC247}" type="sibTrans" cxnId="{42F4C17F-0599-43B0-8E40-7FE3F7C6CBEB}">
      <dgm:prSet/>
      <dgm:spPr/>
      <dgm:t>
        <a:bodyPr/>
        <a:lstStyle/>
        <a:p>
          <a:endParaRPr lang="en-CA"/>
        </a:p>
      </dgm:t>
    </dgm:pt>
    <dgm:pt modelId="{86C21069-71A8-48D8-B565-F6E0A755DE96}">
      <dgm:prSet phldrT="[Text]"/>
      <dgm:spPr>
        <a:solidFill>
          <a:schemeClr val="accent6">
            <a:lumMod val="75000"/>
          </a:schemeClr>
        </a:solidFill>
      </dgm:spPr>
      <dgm:t>
        <a:bodyPr/>
        <a:lstStyle/>
        <a:p>
          <a:r>
            <a:rPr lang="en-US" dirty="0" smtClean="0"/>
            <a:t>Announcement of 40% interest by Mitsubishi in </a:t>
          </a:r>
          <a:r>
            <a:rPr lang="en-US" dirty="0" err="1" smtClean="0"/>
            <a:t>Cutbank</a:t>
          </a:r>
          <a:r>
            <a:rPr lang="en-US" dirty="0" smtClean="0"/>
            <a:t> Ridge Partnership</a:t>
          </a:r>
          <a:endParaRPr lang="en-CA" dirty="0"/>
        </a:p>
      </dgm:t>
    </dgm:pt>
    <dgm:pt modelId="{17EA1FCF-350B-41E6-9496-228926AFF6A1}" type="parTrans" cxnId="{04223520-2215-4512-A03B-BA4B83B6A489}">
      <dgm:prSet/>
      <dgm:spPr/>
      <dgm:t>
        <a:bodyPr/>
        <a:lstStyle/>
        <a:p>
          <a:endParaRPr lang="en-US"/>
        </a:p>
      </dgm:t>
    </dgm:pt>
    <dgm:pt modelId="{9ADF0A5D-E971-444A-BC3B-12F3A107D2B9}" type="sibTrans" cxnId="{04223520-2215-4512-A03B-BA4B83B6A489}">
      <dgm:prSet/>
      <dgm:spPr/>
      <dgm:t>
        <a:bodyPr/>
        <a:lstStyle/>
        <a:p>
          <a:endParaRPr lang="en-US"/>
        </a:p>
      </dgm:t>
    </dgm:pt>
    <dgm:pt modelId="{9BB1A253-D860-4708-94E7-6C8679BE5ED5}" type="pres">
      <dgm:prSet presAssocID="{64BE95D0-6154-4B64-BEF1-0C3572A13F24}" presName="Name0" presStyleCnt="0">
        <dgm:presLayoutVars>
          <dgm:dir/>
          <dgm:resizeHandles val="exact"/>
        </dgm:presLayoutVars>
      </dgm:prSet>
      <dgm:spPr/>
      <dgm:t>
        <a:bodyPr/>
        <a:lstStyle/>
        <a:p>
          <a:endParaRPr lang="en-US"/>
        </a:p>
      </dgm:t>
    </dgm:pt>
    <dgm:pt modelId="{82D2A96F-8F05-4FDA-98CE-B61B85E21AF0}" type="pres">
      <dgm:prSet presAssocID="{57C19901-56EC-4412-89AE-8249141FAA98}" presName="node" presStyleLbl="node1" presStyleIdx="0" presStyleCnt="7">
        <dgm:presLayoutVars>
          <dgm:bulletEnabled val="1"/>
        </dgm:presLayoutVars>
      </dgm:prSet>
      <dgm:spPr/>
      <dgm:t>
        <a:bodyPr/>
        <a:lstStyle/>
        <a:p>
          <a:endParaRPr lang="en-US"/>
        </a:p>
      </dgm:t>
    </dgm:pt>
    <dgm:pt modelId="{2710CC0F-0CCD-44CE-B52E-605D384E0E26}" type="pres">
      <dgm:prSet presAssocID="{3BB29643-EE06-407A-8627-146A9F84D4FC}" presName="sibTrans" presStyleCnt="0"/>
      <dgm:spPr/>
    </dgm:pt>
    <dgm:pt modelId="{005A9154-B12B-4CC0-A3CA-7A3365F403DD}" type="pres">
      <dgm:prSet presAssocID="{F9B838CD-2C81-4D1C-89A9-E82564F75D70}" presName="node" presStyleLbl="node1" presStyleIdx="1" presStyleCnt="7">
        <dgm:presLayoutVars>
          <dgm:bulletEnabled val="1"/>
        </dgm:presLayoutVars>
      </dgm:prSet>
      <dgm:spPr/>
      <dgm:t>
        <a:bodyPr/>
        <a:lstStyle/>
        <a:p>
          <a:endParaRPr lang="en-US"/>
        </a:p>
      </dgm:t>
    </dgm:pt>
    <dgm:pt modelId="{52A1EBF5-4629-4954-844A-55F687FEC410}" type="pres">
      <dgm:prSet presAssocID="{6C0D25B5-DC84-4D64-A7E9-E9B8620D190D}" presName="sibTrans" presStyleCnt="0"/>
      <dgm:spPr/>
    </dgm:pt>
    <dgm:pt modelId="{A7F91CC0-4A40-4D73-AC4F-66B3FCF2207E}" type="pres">
      <dgm:prSet presAssocID="{AEB7B24E-95AA-409A-A440-67B8C603BE01}" presName="node" presStyleLbl="node1" presStyleIdx="2" presStyleCnt="7">
        <dgm:presLayoutVars>
          <dgm:bulletEnabled val="1"/>
        </dgm:presLayoutVars>
      </dgm:prSet>
      <dgm:spPr/>
      <dgm:t>
        <a:bodyPr/>
        <a:lstStyle/>
        <a:p>
          <a:endParaRPr lang="en-US"/>
        </a:p>
      </dgm:t>
    </dgm:pt>
    <dgm:pt modelId="{AA776EEF-9951-4955-A69C-D7ED709CD80C}" type="pres">
      <dgm:prSet presAssocID="{6D844C47-6E88-493B-93DC-D52861AE3E49}" presName="sibTrans" presStyleCnt="0"/>
      <dgm:spPr/>
    </dgm:pt>
    <dgm:pt modelId="{28445ED0-E0EA-4B5E-A683-EC7D56A2A0F7}" type="pres">
      <dgm:prSet presAssocID="{8464D03E-0B91-475D-9101-62F2B24B7F0F}" presName="node" presStyleLbl="node1" presStyleIdx="3" presStyleCnt="7">
        <dgm:presLayoutVars>
          <dgm:bulletEnabled val="1"/>
        </dgm:presLayoutVars>
      </dgm:prSet>
      <dgm:spPr/>
      <dgm:t>
        <a:bodyPr/>
        <a:lstStyle/>
        <a:p>
          <a:endParaRPr lang="en-US"/>
        </a:p>
      </dgm:t>
    </dgm:pt>
    <dgm:pt modelId="{50B1A305-D446-477C-87AE-A3DC64A2F95A}" type="pres">
      <dgm:prSet presAssocID="{69960483-5C7E-4886-A1C8-565798EA078B}" presName="sibTrans" presStyleCnt="0"/>
      <dgm:spPr/>
    </dgm:pt>
    <dgm:pt modelId="{A1CEAD86-DDA8-4A5D-937A-1C8E296CAA99}" type="pres">
      <dgm:prSet presAssocID="{5128366F-7E1F-43BE-BF68-3BD15C77F420}" presName="node" presStyleLbl="node1" presStyleIdx="4" presStyleCnt="7">
        <dgm:presLayoutVars>
          <dgm:bulletEnabled val="1"/>
        </dgm:presLayoutVars>
      </dgm:prSet>
      <dgm:spPr/>
      <dgm:t>
        <a:bodyPr/>
        <a:lstStyle/>
        <a:p>
          <a:endParaRPr lang="en-US"/>
        </a:p>
      </dgm:t>
    </dgm:pt>
    <dgm:pt modelId="{B4E9A1BD-D68B-4205-8639-47E2E2190225}" type="pres">
      <dgm:prSet presAssocID="{E2FD17F3-92E2-4136-A09C-7771A28E67A6}" presName="sibTrans" presStyleCnt="0"/>
      <dgm:spPr/>
    </dgm:pt>
    <dgm:pt modelId="{78261A8A-0AD4-4700-A0B0-951050230403}" type="pres">
      <dgm:prSet presAssocID="{C4B09DC8-9A1F-4C5A-B217-ABD9E15DCB6C}" presName="node" presStyleLbl="node1" presStyleIdx="5" presStyleCnt="7">
        <dgm:presLayoutVars>
          <dgm:bulletEnabled val="1"/>
        </dgm:presLayoutVars>
      </dgm:prSet>
      <dgm:spPr/>
      <dgm:t>
        <a:bodyPr/>
        <a:lstStyle/>
        <a:p>
          <a:endParaRPr lang="en-US"/>
        </a:p>
      </dgm:t>
    </dgm:pt>
    <dgm:pt modelId="{F84BE8F7-DEEC-4E8E-981E-D2FCFE9B9816}" type="pres">
      <dgm:prSet presAssocID="{FEEB97B2-3759-4362-8129-A92EAEE6C73C}" presName="sibTrans" presStyleCnt="0"/>
      <dgm:spPr/>
    </dgm:pt>
    <dgm:pt modelId="{083EDC9A-9534-4714-B9CA-BBD36727012C}" type="pres">
      <dgm:prSet presAssocID="{74AC8EE9-3CF1-4348-9A5D-742E4BAE723D}" presName="node" presStyleLbl="node1" presStyleIdx="6" presStyleCnt="7">
        <dgm:presLayoutVars>
          <dgm:bulletEnabled val="1"/>
        </dgm:presLayoutVars>
      </dgm:prSet>
      <dgm:spPr/>
      <dgm:t>
        <a:bodyPr/>
        <a:lstStyle/>
        <a:p>
          <a:endParaRPr lang="en-US"/>
        </a:p>
      </dgm:t>
    </dgm:pt>
  </dgm:ptLst>
  <dgm:cxnLst>
    <dgm:cxn modelId="{E7ABB2C4-2D76-4390-B425-3B41FEE819FE}" type="presOf" srcId="{C13A46EA-B988-46FC-92EC-645E0628277F}" destId="{82D2A96F-8F05-4FDA-98CE-B61B85E21AF0}" srcOrd="0" destOrd="1" presId="urn:microsoft.com/office/officeart/2005/8/layout/hList6"/>
    <dgm:cxn modelId="{49FC1420-D9F6-4609-8A02-30E4253E61C2}" srcId="{64BE95D0-6154-4B64-BEF1-0C3572A13F24}" destId="{8464D03E-0B91-475D-9101-62F2B24B7F0F}" srcOrd="3" destOrd="0" parTransId="{027FFB99-1360-4441-913C-132F9121D8EF}" sibTransId="{69960483-5C7E-4886-A1C8-565798EA078B}"/>
    <dgm:cxn modelId="{9095C82B-26AB-45F6-93A2-B3C291AAD471}" type="presOf" srcId="{74AC8EE9-3CF1-4348-9A5D-742E4BAE723D}" destId="{083EDC9A-9534-4714-B9CA-BBD36727012C}" srcOrd="0" destOrd="0" presId="urn:microsoft.com/office/officeart/2005/8/layout/hList6"/>
    <dgm:cxn modelId="{29685F21-A1C4-423A-919B-195738D57685}" srcId="{64BE95D0-6154-4B64-BEF1-0C3572A13F24}" destId="{57C19901-56EC-4412-89AE-8249141FAA98}" srcOrd="0" destOrd="0" parTransId="{CE59A3B0-FE08-4207-A992-DF1578C2C39C}" sibTransId="{3BB29643-EE06-407A-8627-146A9F84D4FC}"/>
    <dgm:cxn modelId="{96F96693-0921-46A8-AE1D-51385E53642B}" type="presOf" srcId="{8ECD492F-4321-4602-BD52-743F32C35663}" destId="{28445ED0-E0EA-4B5E-A683-EC7D56A2A0F7}" srcOrd="0" destOrd="1" presId="urn:microsoft.com/office/officeart/2005/8/layout/hList6"/>
    <dgm:cxn modelId="{FAA27DFD-F2C0-4FCF-8BBB-3F44E248FF72}" type="presOf" srcId="{86C21069-71A8-48D8-B565-F6E0A755DE96}" destId="{083EDC9A-9534-4714-B9CA-BBD36727012C}" srcOrd="0" destOrd="2" presId="urn:microsoft.com/office/officeart/2005/8/layout/hList6"/>
    <dgm:cxn modelId="{CD26DAF7-51BB-41C7-A5BB-DD79E3D0B901}" type="presOf" srcId="{DCAA14AE-6265-4F1C-AB33-3BA7E465A816}" destId="{78261A8A-0AD4-4700-A0B0-951050230403}" srcOrd="0" destOrd="1" presId="urn:microsoft.com/office/officeart/2005/8/layout/hList6"/>
    <dgm:cxn modelId="{DF60A9E9-F5CF-4A2B-A6C9-DC2139B53166}" type="presOf" srcId="{F9B838CD-2C81-4D1C-89A9-E82564F75D70}" destId="{005A9154-B12B-4CC0-A3CA-7A3365F403DD}" srcOrd="0" destOrd="0" presId="urn:microsoft.com/office/officeart/2005/8/layout/hList6"/>
    <dgm:cxn modelId="{7435ABFC-D387-4B54-BFC9-AB42E9074655}" srcId="{AEB7B24E-95AA-409A-A440-67B8C603BE01}" destId="{6A7CDD09-7623-4D8E-A2A6-F4625891ED4D}" srcOrd="0" destOrd="0" parTransId="{FB53629E-98F5-412B-8DCE-F218577046B5}" sibTransId="{F79F0677-85BA-45EF-B652-305F4258B8EA}"/>
    <dgm:cxn modelId="{D1371816-C605-4256-85E3-23885687F13F}" srcId="{5128366F-7E1F-43BE-BF68-3BD15C77F420}" destId="{51D12109-4283-4D7E-86FA-76A1AF1E53B7}" srcOrd="0" destOrd="0" parTransId="{CBA6CB20-8DEB-4A78-A360-DBBF104F93A2}" sibTransId="{80E7E48E-18B3-477D-9844-25FBF4F3C55C}"/>
    <dgm:cxn modelId="{04223520-2215-4512-A03B-BA4B83B6A489}" srcId="{74AC8EE9-3CF1-4348-9A5D-742E4BAE723D}" destId="{86C21069-71A8-48D8-B565-F6E0A755DE96}" srcOrd="1" destOrd="0" parTransId="{17EA1FCF-350B-41E6-9496-228926AFF6A1}" sibTransId="{9ADF0A5D-E971-444A-BC3B-12F3A107D2B9}"/>
    <dgm:cxn modelId="{382948A5-B6CE-40D6-B62D-814D6A3C6D8A}" srcId="{57C19901-56EC-4412-89AE-8249141FAA98}" destId="{C13A46EA-B988-46FC-92EC-645E0628277F}" srcOrd="0" destOrd="0" parTransId="{13CA15CF-3FB9-43EC-91D0-D97339F2D681}" sibTransId="{2199A75B-09FA-4A2D-A833-5D295FEFED52}"/>
    <dgm:cxn modelId="{CFA58E6C-68AC-44FA-9324-BE1893238063}" srcId="{64BE95D0-6154-4B64-BEF1-0C3572A13F24}" destId="{C4B09DC8-9A1F-4C5A-B217-ABD9E15DCB6C}" srcOrd="5" destOrd="0" parTransId="{E10523D6-021B-404A-AD31-812AB3C4340B}" sibTransId="{FEEB97B2-3759-4362-8129-A92EAEE6C73C}"/>
    <dgm:cxn modelId="{EADD9109-C57C-4EA1-A6E1-A5EB288B64A4}" srcId="{64BE95D0-6154-4B64-BEF1-0C3572A13F24}" destId="{74AC8EE9-3CF1-4348-9A5D-742E4BAE723D}" srcOrd="6" destOrd="0" parTransId="{1A1BAE55-C85B-41F0-B2CB-383D83741DF1}" sibTransId="{AD53E6B7-B499-495D-BE2D-DCB8CDD3AFC4}"/>
    <dgm:cxn modelId="{6225BBF1-1ECC-45EA-8589-59A7DAE4A4A2}" type="presOf" srcId="{ACCFABDC-88D1-4E2C-AFAC-218D88704F33}" destId="{82D2A96F-8F05-4FDA-98CE-B61B85E21AF0}" srcOrd="0" destOrd="3" presId="urn:microsoft.com/office/officeart/2005/8/layout/hList6"/>
    <dgm:cxn modelId="{C0034DF4-F27D-437B-ACC7-34F7840D8030}" type="presOf" srcId="{5128366F-7E1F-43BE-BF68-3BD15C77F420}" destId="{A1CEAD86-DDA8-4A5D-937A-1C8E296CAA99}" srcOrd="0" destOrd="0" presId="urn:microsoft.com/office/officeart/2005/8/layout/hList6"/>
    <dgm:cxn modelId="{19E5644B-8A4F-44DB-9ED0-CEBBFACB4C6B}" srcId="{64BE95D0-6154-4B64-BEF1-0C3572A13F24}" destId="{F9B838CD-2C81-4D1C-89A9-E82564F75D70}" srcOrd="1" destOrd="0" parTransId="{928E3650-33B2-4776-8658-0A30DA829B0F}" sibTransId="{6C0D25B5-DC84-4D64-A7E9-E9B8620D190D}"/>
    <dgm:cxn modelId="{3F849DB8-11BB-4999-B28D-8FA78928A0A1}" type="presOf" srcId="{C4B09DC8-9A1F-4C5A-B217-ABD9E15DCB6C}" destId="{78261A8A-0AD4-4700-A0B0-951050230403}" srcOrd="0" destOrd="0" presId="urn:microsoft.com/office/officeart/2005/8/layout/hList6"/>
    <dgm:cxn modelId="{D6C6B5EA-5CC6-4DD3-B305-94E5BBE1C9BE}" type="presOf" srcId="{6A7CDD09-7623-4D8E-A2A6-F4625891ED4D}" destId="{A7F91CC0-4A40-4D73-AC4F-66B3FCF2207E}" srcOrd="0" destOrd="1" presId="urn:microsoft.com/office/officeart/2005/8/layout/hList6"/>
    <dgm:cxn modelId="{C7D9A258-F739-4EC2-9FF1-D57D92E6B14A}" type="presOf" srcId="{811205EE-C2E1-40E9-B7E5-42C5783CBC96}" destId="{005A9154-B12B-4CC0-A3CA-7A3365F403DD}" srcOrd="0" destOrd="1" presId="urn:microsoft.com/office/officeart/2005/8/layout/hList6"/>
    <dgm:cxn modelId="{F7886270-14C2-41DE-8867-2A0D75794EA7}" srcId="{64BE95D0-6154-4B64-BEF1-0C3572A13F24}" destId="{AEB7B24E-95AA-409A-A440-67B8C603BE01}" srcOrd="2" destOrd="0" parTransId="{B4A29C65-61E7-4C59-8471-700FCF6AD2DB}" sibTransId="{6D844C47-6E88-493B-93DC-D52861AE3E49}"/>
    <dgm:cxn modelId="{75036C14-6A89-4460-95C3-C5E22B15E4B8}" srcId="{64BE95D0-6154-4B64-BEF1-0C3572A13F24}" destId="{5128366F-7E1F-43BE-BF68-3BD15C77F420}" srcOrd="4" destOrd="0" parTransId="{B3C6D97E-0484-44F1-A649-89358739E1DE}" sibTransId="{E2FD17F3-92E2-4136-A09C-7771A28E67A6}"/>
    <dgm:cxn modelId="{34042932-732A-491F-B703-9C45A3FBEE49}" srcId="{8464D03E-0B91-475D-9101-62F2B24B7F0F}" destId="{8ECD492F-4321-4602-BD52-743F32C35663}" srcOrd="0" destOrd="0" parTransId="{7AF38944-B2D0-446E-9A7E-6F3F11B19CD3}" sibTransId="{C5953232-29C9-4A97-91E6-D446A47F982E}"/>
    <dgm:cxn modelId="{E45706D6-0426-409D-BE44-E4BBC6A6BAF0}" srcId="{C4B09DC8-9A1F-4C5A-B217-ABD9E15DCB6C}" destId="{DCAA14AE-6265-4F1C-AB33-3BA7E465A816}" srcOrd="0" destOrd="0" parTransId="{4F82222A-0E9C-47BE-95FA-99A66621734C}" sibTransId="{0BA540BE-1CEE-4582-AC90-D8B5B58594DF}"/>
    <dgm:cxn modelId="{C1587DC2-EB11-462C-9821-31053FC2FD60}" type="presOf" srcId="{9B831C34-6583-47F6-A586-90CDFDBD549D}" destId="{82D2A96F-8F05-4FDA-98CE-B61B85E21AF0}" srcOrd="0" destOrd="2" presId="urn:microsoft.com/office/officeart/2005/8/layout/hList6"/>
    <dgm:cxn modelId="{FBBE56D3-82F3-4879-9407-20E88525733B}" type="presOf" srcId="{57C19901-56EC-4412-89AE-8249141FAA98}" destId="{82D2A96F-8F05-4FDA-98CE-B61B85E21AF0}" srcOrd="0" destOrd="0" presId="urn:microsoft.com/office/officeart/2005/8/layout/hList6"/>
    <dgm:cxn modelId="{4B602535-151C-464A-86A0-F4851F6412BA}" type="presOf" srcId="{542E3F36-820C-4E0C-B790-935448D6DF40}" destId="{28445ED0-E0EA-4B5E-A683-EC7D56A2A0F7}" srcOrd="0" destOrd="2" presId="urn:microsoft.com/office/officeart/2005/8/layout/hList6"/>
    <dgm:cxn modelId="{E58D1B6E-2154-4B8C-964E-B59B3348D397}" srcId="{F9B838CD-2C81-4D1C-89A9-E82564F75D70}" destId="{811205EE-C2E1-40E9-B7E5-42C5783CBC96}" srcOrd="0" destOrd="0" parTransId="{9023309D-7421-4063-A713-BF73F2FC34A6}" sibTransId="{35A305E2-7964-48B5-8641-31015C14DE79}"/>
    <dgm:cxn modelId="{264D37D4-E831-4EB1-8FB1-190554565C37}" type="presOf" srcId="{8464D03E-0B91-475D-9101-62F2B24B7F0F}" destId="{28445ED0-E0EA-4B5E-A683-EC7D56A2A0F7}" srcOrd="0" destOrd="0" presId="urn:microsoft.com/office/officeart/2005/8/layout/hList6"/>
    <dgm:cxn modelId="{E6E0732D-9294-4E16-A4DB-427E39E1ABA1}" type="presOf" srcId="{AEB7B24E-95AA-409A-A440-67B8C603BE01}" destId="{A7F91CC0-4A40-4D73-AC4F-66B3FCF2207E}" srcOrd="0" destOrd="0" presId="urn:microsoft.com/office/officeart/2005/8/layout/hList6"/>
    <dgm:cxn modelId="{E9B00C4E-E4A1-4063-BBD8-31E301A93CD6}" type="presOf" srcId="{64BE95D0-6154-4B64-BEF1-0C3572A13F24}" destId="{9BB1A253-D860-4708-94E7-6C8679BE5ED5}" srcOrd="0" destOrd="0" presId="urn:microsoft.com/office/officeart/2005/8/layout/hList6"/>
    <dgm:cxn modelId="{B3A95D53-0C06-4BCD-93AC-510277BAB88D}" type="presOf" srcId="{51D12109-4283-4D7E-86FA-76A1AF1E53B7}" destId="{A1CEAD86-DDA8-4A5D-937A-1C8E296CAA99}" srcOrd="0" destOrd="1" presId="urn:microsoft.com/office/officeart/2005/8/layout/hList6"/>
    <dgm:cxn modelId="{B1A10913-68A8-44CA-A72D-7011B1026321}" type="presOf" srcId="{D0B4A9D1-41C1-4F67-8382-A80CFAB58727}" destId="{083EDC9A-9534-4714-B9CA-BBD36727012C}" srcOrd="0" destOrd="1" presId="urn:microsoft.com/office/officeart/2005/8/layout/hList6"/>
    <dgm:cxn modelId="{3C23CD1F-C36C-4D1A-9EDD-92D8E0D380F4}" srcId="{C13A46EA-B988-46FC-92EC-645E0628277F}" destId="{9B831C34-6583-47F6-A586-90CDFDBD549D}" srcOrd="0" destOrd="0" parTransId="{E9CDB00E-0E08-4D97-B05B-236072323796}" sibTransId="{9F7A7F12-0722-4F86-8358-12775B71F3C9}"/>
    <dgm:cxn modelId="{90E72D7F-8315-45E7-8C26-2EA5E0053023}" srcId="{C13A46EA-B988-46FC-92EC-645E0628277F}" destId="{ACCFABDC-88D1-4E2C-AFAC-218D88704F33}" srcOrd="1" destOrd="0" parTransId="{F9C5C5EB-45EE-45DC-9C74-BBBBFAFFD971}" sibTransId="{38E7F0B2-432A-403F-972D-8C2670871544}"/>
    <dgm:cxn modelId="{42F4C17F-0599-43B0-8E40-7FE3F7C6CBEB}" srcId="{74AC8EE9-3CF1-4348-9A5D-742E4BAE723D}" destId="{D0B4A9D1-41C1-4F67-8382-A80CFAB58727}" srcOrd="0" destOrd="0" parTransId="{C5E8C38B-D83A-4139-B0FF-0F2B94FF0102}" sibTransId="{C6AF74C7-F05E-470B-9AFB-E832E70AC247}"/>
    <dgm:cxn modelId="{530A32B1-E7A8-4108-9428-2E675BD246F0}" srcId="{8464D03E-0B91-475D-9101-62F2B24B7F0F}" destId="{542E3F36-820C-4E0C-B790-935448D6DF40}" srcOrd="1" destOrd="0" parTransId="{17E09185-E2FE-4EF5-A01C-A25369D9F66C}" sibTransId="{81357C9E-F374-484C-9733-48A4394274EB}"/>
    <dgm:cxn modelId="{8D8BA3F3-D604-4BD7-B601-D37EADE179B5}" type="presParOf" srcId="{9BB1A253-D860-4708-94E7-6C8679BE5ED5}" destId="{82D2A96F-8F05-4FDA-98CE-B61B85E21AF0}" srcOrd="0" destOrd="0" presId="urn:microsoft.com/office/officeart/2005/8/layout/hList6"/>
    <dgm:cxn modelId="{6219BED4-1708-488D-AC61-33A9C4F525DF}" type="presParOf" srcId="{9BB1A253-D860-4708-94E7-6C8679BE5ED5}" destId="{2710CC0F-0CCD-44CE-B52E-605D384E0E26}" srcOrd="1" destOrd="0" presId="urn:microsoft.com/office/officeart/2005/8/layout/hList6"/>
    <dgm:cxn modelId="{B3CAD762-3A0D-4A35-AFEE-F0455D3CA6FF}" type="presParOf" srcId="{9BB1A253-D860-4708-94E7-6C8679BE5ED5}" destId="{005A9154-B12B-4CC0-A3CA-7A3365F403DD}" srcOrd="2" destOrd="0" presId="urn:microsoft.com/office/officeart/2005/8/layout/hList6"/>
    <dgm:cxn modelId="{37FF5550-D781-4F95-9EC2-FC0817A9AD65}" type="presParOf" srcId="{9BB1A253-D860-4708-94E7-6C8679BE5ED5}" destId="{52A1EBF5-4629-4954-844A-55F687FEC410}" srcOrd="3" destOrd="0" presId="urn:microsoft.com/office/officeart/2005/8/layout/hList6"/>
    <dgm:cxn modelId="{EE80DE3D-80D4-4D46-95AB-BF155BC7E7C6}" type="presParOf" srcId="{9BB1A253-D860-4708-94E7-6C8679BE5ED5}" destId="{A7F91CC0-4A40-4D73-AC4F-66B3FCF2207E}" srcOrd="4" destOrd="0" presId="urn:microsoft.com/office/officeart/2005/8/layout/hList6"/>
    <dgm:cxn modelId="{E27184D8-2F1F-4721-AF40-2F31679EDB6A}" type="presParOf" srcId="{9BB1A253-D860-4708-94E7-6C8679BE5ED5}" destId="{AA776EEF-9951-4955-A69C-D7ED709CD80C}" srcOrd="5" destOrd="0" presId="urn:microsoft.com/office/officeart/2005/8/layout/hList6"/>
    <dgm:cxn modelId="{34058772-2BC2-49DB-95D9-ECC209384DF1}" type="presParOf" srcId="{9BB1A253-D860-4708-94E7-6C8679BE5ED5}" destId="{28445ED0-E0EA-4B5E-A683-EC7D56A2A0F7}" srcOrd="6" destOrd="0" presId="urn:microsoft.com/office/officeart/2005/8/layout/hList6"/>
    <dgm:cxn modelId="{6E6EAE38-FBDD-4986-ACA7-4AB91B3FE704}" type="presParOf" srcId="{9BB1A253-D860-4708-94E7-6C8679BE5ED5}" destId="{50B1A305-D446-477C-87AE-A3DC64A2F95A}" srcOrd="7" destOrd="0" presId="urn:microsoft.com/office/officeart/2005/8/layout/hList6"/>
    <dgm:cxn modelId="{7B4F7B1A-A27F-49EA-8140-D9600BCF22F2}" type="presParOf" srcId="{9BB1A253-D860-4708-94E7-6C8679BE5ED5}" destId="{A1CEAD86-DDA8-4A5D-937A-1C8E296CAA99}" srcOrd="8" destOrd="0" presId="urn:microsoft.com/office/officeart/2005/8/layout/hList6"/>
    <dgm:cxn modelId="{F34DD7E6-E8EC-4BA6-A45D-5DF54EF9639F}" type="presParOf" srcId="{9BB1A253-D860-4708-94E7-6C8679BE5ED5}" destId="{B4E9A1BD-D68B-4205-8639-47E2E2190225}" srcOrd="9" destOrd="0" presId="urn:microsoft.com/office/officeart/2005/8/layout/hList6"/>
    <dgm:cxn modelId="{903E8E40-8B95-4961-B5EC-609EE7CB1412}" type="presParOf" srcId="{9BB1A253-D860-4708-94E7-6C8679BE5ED5}" destId="{78261A8A-0AD4-4700-A0B0-951050230403}" srcOrd="10" destOrd="0" presId="urn:microsoft.com/office/officeart/2005/8/layout/hList6"/>
    <dgm:cxn modelId="{C7428259-FA8D-45A7-856D-81E4CFC370B1}" type="presParOf" srcId="{9BB1A253-D860-4708-94E7-6C8679BE5ED5}" destId="{F84BE8F7-DEEC-4E8E-981E-D2FCFE9B9816}" srcOrd="11" destOrd="0" presId="urn:microsoft.com/office/officeart/2005/8/layout/hList6"/>
    <dgm:cxn modelId="{4FFE7C9D-7D20-441D-A254-9B885A1AAE97}" type="presParOf" srcId="{9BB1A253-D860-4708-94E7-6C8679BE5ED5}" destId="{083EDC9A-9534-4714-B9CA-BBD36727012C}" srcOrd="1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F12FE3-0CB9-4389-BEDD-8E9E1158FE7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CA"/>
        </a:p>
      </dgm:t>
    </dgm:pt>
    <dgm:pt modelId="{B2F406DE-9843-4E10-924C-9937D11A0000}">
      <dgm:prSet phldrT="[Text]" custT="1"/>
      <dgm:spPr>
        <a:solidFill>
          <a:schemeClr val="accent6">
            <a:lumMod val="75000"/>
          </a:schemeClr>
        </a:solidFill>
      </dgm:spPr>
      <dgm:t>
        <a:bodyPr/>
        <a:lstStyle/>
        <a:p>
          <a:r>
            <a:rPr lang="en-CA" sz="3600" dirty="0" err="1" smtClean="0"/>
            <a:t>Encana</a:t>
          </a:r>
          <a:endParaRPr lang="en-CA" sz="3600" dirty="0"/>
        </a:p>
      </dgm:t>
    </dgm:pt>
    <dgm:pt modelId="{C41874D1-6296-400C-9856-DF1DA947F8DD}" type="parTrans" cxnId="{EBA68356-5286-4855-BA23-1E5B37EA828D}">
      <dgm:prSet/>
      <dgm:spPr/>
      <dgm:t>
        <a:bodyPr/>
        <a:lstStyle/>
        <a:p>
          <a:endParaRPr lang="en-CA"/>
        </a:p>
      </dgm:t>
    </dgm:pt>
    <dgm:pt modelId="{B627A9A6-5182-407D-9AC1-E51DFD05383D}" type="sibTrans" cxnId="{EBA68356-5286-4855-BA23-1E5B37EA828D}">
      <dgm:prSet/>
      <dgm:spPr/>
      <dgm:t>
        <a:bodyPr/>
        <a:lstStyle/>
        <a:p>
          <a:endParaRPr lang="en-CA"/>
        </a:p>
      </dgm:t>
    </dgm:pt>
    <dgm:pt modelId="{17D3A18C-FDA4-4091-AC1E-E6DB3A2CC99C}">
      <dgm:prSet phldrT="[Text]" custT="1"/>
      <dgm:spPr/>
      <dgm:t>
        <a:bodyPr/>
        <a:lstStyle/>
        <a:p>
          <a:r>
            <a:rPr lang="en-CA" sz="2000" dirty="0" smtClean="0"/>
            <a:t>Focus in Natural Gas Assets</a:t>
          </a:r>
          <a:endParaRPr lang="en-CA" sz="2000" dirty="0"/>
        </a:p>
      </dgm:t>
    </dgm:pt>
    <dgm:pt modelId="{781B97B4-D36B-4975-80E5-8792BB52E7D3}" type="parTrans" cxnId="{95C2BED9-6DC5-4419-ADB0-864AD9B4BAE9}">
      <dgm:prSet/>
      <dgm:spPr/>
      <dgm:t>
        <a:bodyPr/>
        <a:lstStyle/>
        <a:p>
          <a:endParaRPr lang="en-CA"/>
        </a:p>
      </dgm:t>
    </dgm:pt>
    <dgm:pt modelId="{E66853EA-21D8-4E1F-87D5-9965A810B243}" type="sibTrans" cxnId="{95C2BED9-6DC5-4419-ADB0-864AD9B4BAE9}">
      <dgm:prSet/>
      <dgm:spPr/>
      <dgm:t>
        <a:bodyPr/>
        <a:lstStyle/>
        <a:p>
          <a:endParaRPr lang="en-CA"/>
        </a:p>
      </dgm:t>
    </dgm:pt>
    <dgm:pt modelId="{0E9CF503-3C20-4E00-A5FA-3B3B342AF809}">
      <dgm:prSet phldrT="[Text]" custT="1"/>
      <dgm:spPr/>
      <dgm:t>
        <a:bodyPr/>
        <a:lstStyle/>
        <a:p>
          <a:r>
            <a:rPr lang="en-CA" sz="2000" dirty="0" smtClean="0"/>
            <a:t>Shareholders of </a:t>
          </a:r>
          <a:r>
            <a:rPr lang="en-CA" sz="2000" dirty="0" err="1" smtClean="0"/>
            <a:t>Encana</a:t>
          </a:r>
          <a:r>
            <a:rPr lang="en-CA" sz="2000" dirty="0" smtClean="0"/>
            <a:t> received 1 share of </a:t>
          </a:r>
          <a:r>
            <a:rPr lang="en-CA" sz="2000" dirty="0" err="1" smtClean="0"/>
            <a:t>Cenovus</a:t>
          </a:r>
          <a:r>
            <a:rPr lang="en-CA" sz="2000" dirty="0" smtClean="0"/>
            <a:t> for every one share of </a:t>
          </a:r>
          <a:r>
            <a:rPr lang="en-CA" sz="2000" dirty="0" err="1" smtClean="0"/>
            <a:t>Encana</a:t>
          </a:r>
          <a:endParaRPr lang="en-CA" sz="2000" dirty="0"/>
        </a:p>
      </dgm:t>
    </dgm:pt>
    <dgm:pt modelId="{B10A170E-E122-4498-A571-F498C1606525}" type="parTrans" cxnId="{4DE256D0-D54D-48DC-B05A-439C202D67E9}">
      <dgm:prSet/>
      <dgm:spPr/>
      <dgm:t>
        <a:bodyPr/>
        <a:lstStyle/>
        <a:p>
          <a:endParaRPr lang="en-CA"/>
        </a:p>
      </dgm:t>
    </dgm:pt>
    <dgm:pt modelId="{DB859915-B1B8-4F6F-898F-4C6A82F52E51}" type="sibTrans" cxnId="{4DE256D0-D54D-48DC-B05A-439C202D67E9}">
      <dgm:prSet/>
      <dgm:spPr/>
      <dgm:t>
        <a:bodyPr/>
        <a:lstStyle/>
        <a:p>
          <a:endParaRPr lang="en-CA"/>
        </a:p>
      </dgm:t>
    </dgm:pt>
    <dgm:pt modelId="{BFDF0909-8D25-4E95-920F-4D216F0BBAFC}">
      <dgm:prSet phldrT="[Text]" custT="1"/>
      <dgm:spPr>
        <a:solidFill>
          <a:schemeClr val="accent6">
            <a:lumMod val="75000"/>
          </a:schemeClr>
        </a:solidFill>
      </dgm:spPr>
      <dgm:t>
        <a:bodyPr/>
        <a:lstStyle/>
        <a:p>
          <a:r>
            <a:rPr lang="en-US" sz="3600" dirty="0" err="1" smtClean="0"/>
            <a:t>Cenovus</a:t>
          </a:r>
          <a:endParaRPr lang="en-CA" sz="3600" dirty="0"/>
        </a:p>
      </dgm:t>
    </dgm:pt>
    <dgm:pt modelId="{C657EBCC-61D7-43AF-BBAD-2AFEE9777484}" type="parTrans" cxnId="{40CB0A18-B975-478E-B50B-9CE87E96F14F}">
      <dgm:prSet/>
      <dgm:spPr/>
      <dgm:t>
        <a:bodyPr/>
        <a:lstStyle/>
        <a:p>
          <a:endParaRPr lang="en-CA"/>
        </a:p>
      </dgm:t>
    </dgm:pt>
    <dgm:pt modelId="{C503C1C9-F97A-4D1C-9533-A0D96CE7D997}" type="sibTrans" cxnId="{40CB0A18-B975-478E-B50B-9CE87E96F14F}">
      <dgm:prSet/>
      <dgm:spPr/>
      <dgm:t>
        <a:bodyPr/>
        <a:lstStyle/>
        <a:p>
          <a:endParaRPr lang="en-CA"/>
        </a:p>
      </dgm:t>
    </dgm:pt>
    <dgm:pt modelId="{F5D602D7-6964-4E63-AB7E-295F7EB71850}">
      <dgm:prSet phldrT="[Text]" custT="1"/>
      <dgm:spPr/>
      <dgm:t>
        <a:bodyPr/>
        <a:lstStyle/>
        <a:p>
          <a:r>
            <a:rPr lang="en-CA" sz="2000" dirty="0" smtClean="0"/>
            <a:t>Focus in Integrated Oil Operations</a:t>
          </a:r>
          <a:endParaRPr lang="en-CA" sz="2000" dirty="0"/>
        </a:p>
      </dgm:t>
    </dgm:pt>
    <dgm:pt modelId="{079BD9DF-E78F-417A-BA61-82842DFA70E4}" type="parTrans" cxnId="{BC1663A4-0E35-4BAA-809D-4177E40C08D1}">
      <dgm:prSet/>
      <dgm:spPr/>
      <dgm:t>
        <a:bodyPr/>
        <a:lstStyle/>
        <a:p>
          <a:endParaRPr lang="en-CA"/>
        </a:p>
      </dgm:t>
    </dgm:pt>
    <dgm:pt modelId="{40F0590B-673F-4E94-AEA8-2659E1922EE9}" type="sibTrans" cxnId="{BC1663A4-0E35-4BAA-809D-4177E40C08D1}">
      <dgm:prSet/>
      <dgm:spPr/>
      <dgm:t>
        <a:bodyPr/>
        <a:lstStyle/>
        <a:p>
          <a:endParaRPr lang="en-CA"/>
        </a:p>
      </dgm:t>
    </dgm:pt>
    <dgm:pt modelId="{D2109234-0305-4E43-90B1-C9BCEAC00DBF}">
      <dgm:prSet phldrT="[Text]" custT="1"/>
      <dgm:spPr/>
      <dgm:t>
        <a:bodyPr/>
        <a:lstStyle/>
        <a:p>
          <a:r>
            <a:rPr lang="en-CA" sz="2000" dirty="0" smtClean="0"/>
            <a:t>Canadian oil-sands centric strategy</a:t>
          </a:r>
          <a:endParaRPr lang="en-CA" sz="2000" dirty="0"/>
        </a:p>
      </dgm:t>
    </dgm:pt>
    <dgm:pt modelId="{47D65822-C3C9-4DFD-B29F-1AAE8E76E006}" type="parTrans" cxnId="{8A69A37C-6D60-4BDD-985A-8B96E8161A30}">
      <dgm:prSet/>
      <dgm:spPr/>
      <dgm:t>
        <a:bodyPr/>
        <a:lstStyle/>
        <a:p>
          <a:endParaRPr lang="en-CA"/>
        </a:p>
      </dgm:t>
    </dgm:pt>
    <dgm:pt modelId="{8F7AFAB2-AC0A-4D78-9963-871383F6C832}" type="sibTrans" cxnId="{8A69A37C-6D60-4BDD-985A-8B96E8161A30}">
      <dgm:prSet/>
      <dgm:spPr/>
      <dgm:t>
        <a:bodyPr/>
        <a:lstStyle/>
        <a:p>
          <a:endParaRPr lang="en-CA"/>
        </a:p>
      </dgm:t>
    </dgm:pt>
    <dgm:pt modelId="{9F5C97F5-B5B8-45BD-B08A-89F15E7265CF}">
      <dgm:prSet phldrT="[Text]" custT="1"/>
      <dgm:spPr/>
      <dgm:t>
        <a:bodyPr/>
        <a:lstStyle/>
        <a:p>
          <a:r>
            <a:rPr lang="en-CA" sz="2000" dirty="0" smtClean="0"/>
            <a:t>Fallen from its high of $60/share</a:t>
          </a:r>
          <a:endParaRPr lang="en-CA" sz="2000" dirty="0"/>
        </a:p>
      </dgm:t>
    </dgm:pt>
    <dgm:pt modelId="{DD693429-3D64-4525-B722-0EB431BEC239}" type="parTrans" cxnId="{26DC3C35-C265-46A8-BC66-D8B2382010DF}">
      <dgm:prSet/>
      <dgm:spPr/>
      <dgm:t>
        <a:bodyPr/>
        <a:lstStyle/>
        <a:p>
          <a:endParaRPr lang="en-CA"/>
        </a:p>
      </dgm:t>
    </dgm:pt>
    <dgm:pt modelId="{DB656410-96CA-477A-91B1-99248341C46E}" type="sibTrans" cxnId="{26DC3C35-C265-46A8-BC66-D8B2382010DF}">
      <dgm:prSet/>
      <dgm:spPr/>
      <dgm:t>
        <a:bodyPr/>
        <a:lstStyle/>
        <a:p>
          <a:endParaRPr lang="en-CA"/>
        </a:p>
      </dgm:t>
    </dgm:pt>
    <dgm:pt modelId="{D6E46666-FF30-41CA-B62F-FEEED7A2C94D}">
      <dgm:prSet phldrT="[Text]" custT="1"/>
      <dgm:spPr/>
      <dgm:t>
        <a:bodyPr/>
        <a:lstStyle/>
        <a:p>
          <a:r>
            <a:rPr lang="en-CA" sz="2000" dirty="0" smtClean="0"/>
            <a:t>Risen from $25.50</a:t>
          </a:r>
          <a:endParaRPr lang="en-CA" sz="2000" dirty="0"/>
        </a:p>
      </dgm:t>
    </dgm:pt>
    <dgm:pt modelId="{18843193-B202-4F12-840A-23FA966E6D3E}" type="parTrans" cxnId="{DB363E4F-B881-4EDF-8D30-2195C8A87B74}">
      <dgm:prSet/>
      <dgm:spPr/>
      <dgm:t>
        <a:bodyPr/>
        <a:lstStyle/>
        <a:p>
          <a:endParaRPr lang="en-CA"/>
        </a:p>
      </dgm:t>
    </dgm:pt>
    <dgm:pt modelId="{B3A4902A-106D-4CB7-8A64-65EA78E49F28}" type="sibTrans" cxnId="{DB363E4F-B881-4EDF-8D30-2195C8A87B74}">
      <dgm:prSet/>
      <dgm:spPr/>
      <dgm:t>
        <a:bodyPr/>
        <a:lstStyle/>
        <a:p>
          <a:endParaRPr lang="en-CA"/>
        </a:p>
      </dgm:t>
    </dgm:pt>
    <dgm:pt modelId="{22BA3248-7304-4335-8D4B-B9E2158185B7}" type="pres">
      <dgm:prSet presAssocID="{D7F12FE3-0CB9-4389-BEDD-8E9E1158FE77}" presName="diagram" presStyleCnt="0">
        <dgm:presLayoutVars>
          <dgm:chPref val="1"/>
          <dgm:dir/>
          <dgm:animOne val="branch"/>
          <dgm:animLvl val="lvl"/>
          <dgm:resizeHandles/>
        </dgm:presLayoutVars>
      </dgm:prSet>
      <dgm:spPr/>
      <dgm:t>
        <a:bodyPr/>
        <a:lstStyle/>
        <a:p>
          <a:endParaRPr lang="en-CA"/>
        </a:p>
      </dgm:t>
    </dgm:pt>
    <dgm:pt modelId="{8638AD8A-9CC7-41B0-B649-138BC87B36F8}" type="pres">
      <dgm:prSet presAssocID="{B2F406DE-9843-4E10-924C-9937D11A0000}" presName="root" presStyleCnt="0"/>
      <dgm:spPr/>
    </dgm:pt>
    <dgm:pt modelId="{73568F4B-D730-406C-8E89-2D0DB01A3413}" type="pres">
      <dgm:prSet presAssocID="{B2F406DE-9843-4E10-924C-9937D11A0000}" presName="rootComposite" presStyleCnt="0"/>
      <dgm:spPr/>
    </dgm:pt>
    <dgm:pt modelId="{8E0CFBFF-853A-4458-95D0-8A24B9467F85}" type="pres">
      <dgm:prSet presAssocID="{B2F406DE-9843-4E10-924C-9937D11A0000}" presName="rootText" presStyleLbl="node1" presStyleIdx="0" presStyleCnt="2" custScaleX="165779"/>
      <dgm:spPr/>
      <dgm:t>
        <a:bodyPr/>
        <a:lstStyle/>
        <a:p>
          <a:endParaRPr lang="en-CA"/>
        </a:p>
      </dgm:t>
    </dgm:pt>
    <dgm:pt modelId="{CF72A099-C1C3-49A0-AA55-050CA0D7B59D}" type="pres">
      <dgm:prSet presAssocID="{B2F406DE-9843-4E10-924C-9937D11A0000}" presName="rootConnector" presStyleLbl="node1" presStyleIdx="0" presStyleCnt="2"/>
      <dgm:spPr/>
      <dgm:t>
        <a:bodyPr/>
        <a:lstStyle/>
        <a:p>
          <a:endParaRPr lang="en-CA"/>
        </a:p>
      </dgm:t>
    </dgm:pt>
    <dgm:pt modelId="{9DD363FE-57A9-4912-9B15-5B373EC5462B}" type="pres">
      <dgm:prSet presAssocID="{B2F406DE-9843-4E10-924C-9937D11A0000}" presName="childShape" presStyleCnt="0"/>
      <dgm:spPr/>
    </dgm:pt>
    <dgm:pt modelId="{6782ADFB-88EF-48DB-9C98-7247746E1029}" type="pres">
      <dgm:prSet presAssocID="{781B97B4-D36B-4975-80E5-8792BB52E7D3}" presName="Name13" presStyleLbl="parChTrans1D2" presStyleIdx="0" presStyleCnt="6"/>
      <dgm:spPr/>
      <dgm:t>
        <a:bodyPr/>
        <a:lstStyle/>
        <a:p>
          <a:endParaRPr lang="en-CA"/>
        </a:p>
      </dgm:t>
    </dgm:pt>
    <dgm:pt modelId="{AACF1615-173A-4165-878B-9A9A1E13142D}" type="pres">
      <dgm:prSet presAssocID="{17D3A18C-FDA4-4091-AC1E-E6DB3A2CC99C}" presName="childText" presStyleLbl="bgAcc1" presStyleIdx="0" presStyleCnt="6" custScaleX="201456">
        <dgm:presLayoutVars>
          <dgm:bulletEnabled val="1"/>
        </dgm:presLayoutVars>
      </dgm:prSet>
      <dgm:spPr/>
      <dgm:t>
        <a:bodyPr/>
        <a:lstStyle/>
        <a:p>
          <a:endParaRPr lang="en-CA"/>
        </a:p>
      </dgm:t>
    </dgm:pt>
    <dgm:pt modelId="{C7222750-D11F-46BF-A7B8-E20E501CFAF1}" type="pres">
      <dgm:prSet presAssocID="{B10A170E-E122-4498-A571-F498C1606525}" presName="Name13" presStyleLbl="parChTrans1D2" presStyleIdx="1" presStyleCnt="6"/>
      <dgm:spPr/>
      <dgm:t>
        <a:bodyPr/>
        <a:lstStyle/>
        <a:p>
          <a:endParaRPr lang="en-CA"/>
        </a:p>
      </dgm:t>
    </dgm:pt>
    <dgm:pt modelId="{115A3A57-D985-4A27-A0F5-3036001C92D6}" type="pres">
      <dgm:prSet presAssocID="{0E9CF503-3C20-4E00-A5FA-3B3B342AF809}" presName="childText" presStyleLbl="bgAcc1" presStyleIdx="1" presStyleCnt="6" custScaleX="201456">
        <dgm:presLayoutVars>
          <dgm:bulletEnabled val="1"/>
        </dgm:presLayoutVars>
      </dgm:prSet>
      <dgm:spPr/>
      <dgm:t>
        <a:bodyPr/>
        <a:lstStyle/>
        <a:p>
          <a:endParaRPr lang="en-CA"/>
        </a:p>
      </dgm:t>
    </dgm:pt>
    <dgm:pt modelId="{577A65B0-9A09-4C5D-9C19-CF864DF0911F}" type="pres">
      <dgm:prSet presAssocID="{DD693429-3D64-4525-B722-0EB431BEC239}" presName="Name13" presStyleLbl="parChTrans1D2" presStyleIdx="2" presStyleCnt="6"/>
      <dgm:spPr/>
      <dgm:t>
        <a:bodyPr/>
        <a:lstStyle/>
        <a:p>
          <a:endParaRPr lang="en-CA"/>
        </a:p>
      </dgm:t>
    </dgm:pt>
    <dgm:pt modelId="{9D4FF68D-9650-48E0-A4EB-929B0256BAB6}" type="pres">
      <dgm:prSet presAssocID="{9F5C97F5-B5B8-45BD-B08A-89F15E7265CF}" presName="childText" presStyleLbl="bgAcc1" presStyleIdx="2" presStyleCnt="6" custScaleX="201456">
        <dgm:presLayoutVars>
          <dgm:bulletEnabled val="1"/>
        </dgm:presLayoutVars>
      </dgm:prSet>
      <dgm:spPr/>
      <dgm:t>
        <a:bodyPr/>
        <a:lstStyle/>
        <a:p>
          <a:endParaRPr lang="en-CA"/>
        </a:p>
      </dgm:t>
    </dgm:pt>
    <dgm:pt modelId="{8BE8B8A6-355E-4450-911A-3924C8F5211A}" type="pres">
      <dgm:prSet presAssocID="{BFDF0909-8D25-4E95-920F-4D216F0BBAFC}" presName="root" presStyleCnt="0"/>
      <dgm:spPr/>
    </dgm:pt>
    <dgm:pt modelId="{E5413E05-0E99-4C83-9EE2-3972D70FE180}" type="pres">
      <dgm:prSet presAssocID="{BFDF0909-8D25-4E95-920F-4D216F0BBAFC}" presName="rootComposite" presStyleCnt="0"/>
      <dgm:spPr/>
    </dgm:pt>
    <dgm:pt modelId="{E418A976-37E0-4185-85B4-F5F1B17886E5}" type="pres">
      <dgm:prSet presAssocID="{BFDF0909-8D25-4E95-920F-4D216F0BBAFC}" presName="rootText" presStyleLbl="node1" presStyleIdx="1" presStyleCnt="2" custScaleX="165779"/>
      <dgm:spPr/>
      <dgm:t>
        <a:bodyPr/>
        <a:lstStyle/>
        <a:p>
          <a:endParaRPr lang="en-CA"/>
        </a:p>
      </dgm:t>
    </dgm:pt>
    <dgm:pt modelId="{2C6E844A-992D-4524-A6F3-3E27E4DB6256}" type="pres">
      <dgm:prSet presAssocID="{BFDF0909-8D25-4E95-920F-4D216F0BBAFC}" presName="rootConnector" presStyleLbl="node1" presStyleIdx="1" presStyleCnt="2"/>
      <dgm:spPr/>
      <dgm:t>
        <a:bodyPr/>
        <a:lstStyle/>
        <a:p>
          <a:endParaRPr lang="en-CA"/>
        </a:p>
      </dgm:t>
    </dgm:pt>
    <dgm:pt modelId="{7C50C996-4D0E-4DD6-B4C4-5D93D781960D}" type="pres">
      <dgm:prSet presAssocID="{BFDF0909-8D25-4E95-920F-4D216F0BBAFC}" presName="childShape" presStyleCnt="0"/>
      <dgm:spPr/>
    </dgm:pt>
    <dgm:pt modelId="{3623836E-9E5A-4398-8574-8578E22EFD80}" type="pres">
      <dgm:prSet presAssocID="{079BD9DF-E78F-417A-BA61-82842DFA70E4}" presName="Name13" presStyleLbl="parChTrans1D2" presStyleIdx="3" presStyleCnt="6"/>
      <dgm:spPr/>
      <dgm:t>
        <a:bodyPr/>
        <a:lstStyle/>
        <a:p>
          <a:endParaRPr lang="en-CA"/>
        </a:p>
      </dgm:t>
    </dgm:pt>
    <dgm:pt modelId="{7A9FD20C-1D86-4156-9E04-94370EA737B5}" type="pres">
      <dgm:prSet presAssocID="{F5D602D7-6964-4E63-AB7E-295F7EB71850}" presName="childText" presStyleLbl="bgAcc1" presStyleIdx="3" presStyleCnt="6" custScaleX="201456">
        <dgm:presLayoutVars>
          <dgm:bulletEnabled val="1"/>
        </dgm:presLayoutVars>
      </dgm:prSet>
      <dgm:spPr/>
      <dgm:t>
        <a:bodyPr/>
        <a:lstStyle/>
        <a:p>
          <a:endParaRPr lang="en-CA"/>
        </a:p>
      </dgm:t>
    </dgm:pt>
    <dgm:pt modelId="{834ACD7C-04FE-4CE1-AD8B-38FC6C624546}" type="pres">
      <dgm:prSet presAssocID="{47D65822-C3C9-4DFD-B29F-1AAE8E76E006}" presName="Name13" presStyleLbl="parChTrans1D2" presStyleIdx="4" presStyleCnt="6"/>
      <dgm:spPr/>
      <dgm:t>
        <a:bodyPr/>
        <a:lstStyle/>
        <a:p>
          <a:endParaRPr lang="en-CA"/>
        </a:p>
      </dgm:t>
    </dgm:pt>
    <dgm:pt modelId="{B468B3B1-0310-45D8-8FB2-B26994AA0020}" type="pres">
      <dgm:prSet presAssocID="{D2109234-0305-4E43-90B1-C9BCEAC00DBF}" presName="childText" presStyleLbl="bgAcc1" presStyleIdx="4" presStyleCnt="6" custScaleX="201456">
        <dgm:presLayoutVars>
          <dgm:bulletEnabled val="1"/>
        </dgm:presLayoutVars>
      </dgm:prSet>
      <dgm:spPr/>
      <dgm:t>
        <a:bodyPr/>
        <a:lstStyle/>
        <a:p>
          <a:endParaRPr lang="en-CA"/>
        </a:p>
      </dgm:t>
    </dgm:pt>
    <dgm:pt modelId="{ECD4143B-228D-4C7C-B8BC-D5D823A585C8}" type="pres">
      <dgm:prSet presAssocID="{18843193-B202-4F12-840A-23FA966E6D3E}" presName="Name13" presStyleLbl="parChTrans1D2" presStyleIdx="5" presStyleCnt="6"/>
      <dgm:spPr/>
      <dgm:t>
        <a:bodyPr/>
        <a:lstStyle/>
        <a:p>
          <a:endParaRPr lang="en-CA"/>
        </a:p>
      </dgm:t>
    </dgm:pt>
    <dgm:pt modelId="{3DC9D862-07E2-4BF6-9C73-C800BD627DB1}" type="pres">
      <dgm:prSet presAssocID="{D6E46666-FF30-41CA-B62F-FEEED7A2C94D}" presName="childText" presStyleLbl="bgAcc1" presStyleIdx="5" presStyleCnt="6" custScaleX="201456">
        <dgm:presLayoutVars>
          <dgm:bulletEnabled val="1"/>
        </dgm:presLayoutVars>
      </dgm:prSet>
      <dgm:spPr/>
      <dgm:t>
        <a:bodyPr/>
        <a:lstStyle/>
        <a:p>
          <a:endParaRPr lang="en-CA"/>
        </a:p>
      </dgm:t>
    </dgm:pt>
  </dgm:ptLst>
  <dgm:cxnLst>
    <dgm:cxn modelId="{BC1663A4-0E35-4BAA-809D-4177E40C08D1}" srcId="{BFDF0909-8D25-4E95-920F-4D216F0BBAFC}" destId="{F5D602D7-6964-4E63-AB7E-295F7EB71850}" srcOrd="0" destOrd="0" parTransId="{079BD9DF-E78F-417A-BA61-82842DFA70E4}" sibTransId="{40F0590B-673F-4E94-AEA8-2659E1922EE9}"/>
    <dgm:cxn modelId="{40CB0A18-B975-478E-B50B-9CE87E96F14F}" srcId="{D7F12FE3-0CB9-4389-BEDD-8E9E1158FE77}" destId="{BFDF0909-8D25-4E95-920F-4D216F0BBAFC}" srcOrd="1" destOrd="0" parTransId="{C657EBCC-61D7-43AF-BBAD-2AFEE9777484}" sibTransId="{C503C1C9-F97A-4D1C-9533-A0D96CE7D997}"/>
    <dgm:cxn modelId="{6A4C4596-188C-41B9-BD58-4952A4BAF28D}" type="presOf" srcId="{F5D602D7-6964-4E63-AB7E-295F7EB71850}" destId="{7A9FD20C-1D86-4156-9E04-94370EA737B5}" srcOrd="0" destOrd="0" presId="urn:microsoft.com/office/officeart/2005/8/layout/hierarchy3"/>
    <dgm:cxn modelId="{8A69A37C-6D60-4BDD-985A-8B96E8161A30}" srcId="{BFDF0909-8D25-4E95-920F-4D216F0BBAFC}" destId="{D2109234-0305-4E43-90B1-C9BCEAC00DBF}" srcOrd="1" destOrd="0" parTransId="{47D65822-C3C9-4DFD-B29F-1AAE8E76E006}" sibTransId="{8F7AFAB2-AC0A-4D78-9963-871383F6C832}"/>
    <dgm:cxn modelId="{0CBEDDAF-813D-4C64-B7FF-36BCAE3A4418}" type="presOf" srcId="{B10A170E-E122-4498-A571-F498C1606525}" destId="{C7222750-D11F-46BF-A7B8-E20E501CFAF1}" srcOrd="0" destOrd="0" presId="urn:microsoft.com/office/officeart/2005/8/layout/hierarchy3"/>
    <dgm:cxn modelId="{E6C0A11B-0A7D-4308-9988-CFA01743FBEB}" type="presOf" srcId="{B2F406DE-9843-4E10-924C-9937D11A0000}" destId="{8E0CFBFF-853A-4458-95D0-8A24B9467F85}" srcOrd="0" destOrd="0" presId="urn:microsoft.com/office/officeart/2005/8/layout/hierarchy3"/>
    <dgm:cxn modelId="{8FE2B6CC-18B9-4FDD-B831-4C9570142BBE}" type="presOf" srcId="{079BD9DF-E78F-417A-BA61-82842DFA70E4}" destId="{3623836E-9E5A-4398-8574-8578E22EFD80}" srcOrd="0" destOrd="0" presId="urn:microsoft.com/office/officeart/2005/8/layout/hierarchy3"/>
    <dgm:cxn modelId="{C4EC9B8F-C048-4E27-8F92-BAEBE117490E}" type="presOf" srcId="{9F5C97F5-B5B8-45BD-B08A-89F15E7265CF}" destId="{9D4FF68D-9650-48E0-A4EB-929B0256BAB6}" srcOrd="0" destOrd="0" presId="urn:microsoft.com/office/officeart/2005/8/layout/hierarchy3"/>
    <dgm:cxn modelId="{256EE5AB-7521-4BE3-AE12-7B3B760DDB38}" type="presOf" srcId="{BFDF0909-8D25-4E95-920F-4D216F0BBAFC}" destId="{2C6E844A-992D-4524-A6F3-3E27E4DB6256}" srcOrd="1" destOrd="0" presId="urn:microsoft.com/office/officeart/2005/8/layout/hierarchy3"/>
    <dgm:cxn modelId="{95C77C29-D5CE-421A-9512-56B34DBAAACD}" type="presOf" srcId="{D7F12FE3-0CB9-4389-BEDD-8E9E1158FE77}" destId="{22BA3248-7304-4335-8D4B-B9E2158185B7}" srcOrd="0" destOrd="0" presId="urn:microsoft.com/office/officeart/2005/8/layout/hierarchy3"/>
    <dgm:cxn modelId="{B561D368-5A04-4C9D-9B3F-5EF7E102FD09}" type="presOf" srcId="{BFDF0909-8D25-4E95-920F-4D216F0BBAFC}" destId="{E418A976-37E0-4185-85B4-F5F1B17886E5}" srcOrd="0" destOrd="0" presId="urn:microsoft.com/office/officeart/2005/8/layout/hierarchy3"/>
    <dgm:cxn modelId="{0539B25B-E671-490C-81B7-B8190AB44B6A}" type="presOf" srcId="{D2109234-0305-4E43-90B1-C9BCEAC00DBF}" destId="{B468B3B1-0310-45D8-8FB2-B26994AA0020}" srcOrd="0" destOrd="0" presId="urn:microsoft.com/office/officeart/2005/8/layout/hierarchy3"/>
    <dgm:cxn modelId="{26DC3C35-C265-46A8-BC66-D8B2382010DF}" srcId="{B2F406DE-9843-4E10-924C-9937D11A0000}" destId="{9F5C97F5-B5B8-45BD-B08A-89F15E7265CF}" srcOrd="2" destOrd="0" parTransId="{DD693429-3D64-4525-B722-0EB431BEC239}" sibTransId="{DB656410-96CA-477A-91B1-99248341C46E}"/>
    <dgm:cxn modelId="{0876BD93-0B85-46BC-A007-2FDBA8E6F353}" type="presOf" srcId="{0E9CF503-3C20-4E00-A5FA-3B3B342AF809}" destId="{115A3A57-D985-4A27-A0F5-3036001C92D6}" srcOrd="0" destOrd="0" presId="urn:microsoft.com/office/officeart/2005/8/layout/hierarchy3"/>
    <dgm:cxn modelId="{DB363E4F-B881-4EDF-8D30-2195C8A87B74}" srcId="{BFDF0909-8D25-4E95-920F-4D216F0BBAFC}" destId="{D6E46666-FF30-41CA-B62F-FEEED7A2C94D}" srcOrd="2" destOrd="0" parTransId="{18843193-B202-4F12-840A-23FA966E6D3E}" sibTransId="{B3A4902A-106D-4CB7-8A64-65EA78E49F28}"/>
    <dgm:cxn modelId="{7DB5A7D8-6291-4F5C-9855-18862A18CD7F}" type="presOf" srcId="{DD693429-3D64-4525-B722-0EB431BEC239}" destId="{577A65B0-9A09-4C5D-9C19-CF864DF0911F}" srcOrd="0" destOrd="0" presId="urn:microsoft.com/office/officeart/2005/8/layout/hierarchy3"/>
    <dgm:cxn modelId="{4DE256D0-D54D-48DC-B05A-439C202D67E9}" srcId="{B2F406DE-9843-4E10-924C-9937D11A0000}" destId="{0E9CF503-3C20-4E00-A5FA-3B3B342AF809}" srcOrd="1" destOrd="0" parTransId="{B10A170E-E122-4498-A571-F498C1606525}" sibTransId="{DB859915-B1B8-4F6F-898F-4C6A82F52E51}"/>
    <dgm:cxn modelId="{E49F16AC-844C-47FD-9A78-C9455DBDF406}" type="presOf" srcId="{17D3A18C-FDA4-4091-AC1E-E6DB3A2CC99C}" destId="{AACF1615-173A-4165-878B-9A9A1E13142D}" srcOrd="0" destOrd="0" presId="urn:microsoft.com/office/officeart/2005/8/layout/hierarchy3"/>
    <dgm:cxn modelId="{4F7A3D72-3DD1-4772-855C-B46C231584C5}" type="presOf" srcId="{D6E46666-FF30-41CA-B62F-FEEED7A2C94D}" destId="{3DC9D862-07E2-4BF6-9C73-C800BD627DB1}" srcOrd="0" destOrd="0" presId="urn:microsoft.com/office/officeart/2005/8/layout/hierarchy3"/>
    <dgm:cxn modelId="{A9698ADB-939A-4507-A54A-16AA75E62977}" type="presOf" srcId="{47D65822-C3C9-4DFD-B29F-1AAE8E76E006}" destId="{834ACD7C-04FE-4CE1-AD8B-38FC6C624546}" srcOrd="0" destOrd="0" presId="urn:microsoft.com/office/officeart/2005/8/layout/hierarchy3"/>
    <dgm:cxn modelId="{EBA68356-5286-4855-BA23-1E5B37EA828D}" srcId="{D7F12FE3-0CB9-4389-BEDD-8E9E1158FE77}" destId="{B2F406DE-9843-4E10-924C-9937D11A0000}" srcOrd="0" destOrd="0" parTransId="{C41874D1-6296-400C-9856-DF1DA947F8DD}" sibTransId="{B627A9A6-5182-407D-9AC1-E51DFD05383D}"/>
    <dgm:cxn modelId="{95C2BED9-6DC5-4419-ADB0-864AD9B4BAE9}" srcId="{B2F406DE-9843-4E10-924C-9937D11A0000}" destId="{17D3A18C-FDA4-4091-AC1E-E6DB3A2CC99C}" srcOrd="0" destOrd="0" parTransId="{781B97B4-D36B-4975-80E5-8792BB52E7D3}" sibTransId="{E66853EA-21D8-4E1F-87D5-9965A810B243}"/>
    <dgm:cxn modelId="{1600F89F-B95C-46E3-887F-56EB793558B1}" type="presOf" srcId="{781B97B4-D36B-4975-80E5-8792BB52E7D3}" destId="{6782ADFB-88EF-48DB-9C98-7247746E1029}" srcOrd="0" destOrd="0" presId="urn:microsoft.com/office/officeart/2005/8/layout/hierarchy3"/>
    <dgm:cxn modelId="{1075E97D-B2F9-4825-96DA-E4AFBAD1924B}" type="presOf" srcId="{18843193-B202-4F12-840A-23FA966E6D3E}" destId="{ECD4143B-228D-4C7C-B8BC-D5D823A585C8}" srcOrd="0" destOrd="0" presId="urn:microsoft.com/office/officeart/2005/8/layout/hierarchy3"/>
    <dgm:cxn modelId="{F3DC2D38-C5FD-415A-9A62-AC3BCAF9ABE3}" type="presOf" srcId="{B2F406DE-9843-4E10-924C-9937D11A0000}" destId="{CF72A099-C1C3-49A0-AA55-050CA0D7B59D}" srcOrd="1" destOrd="0" presId="urn:microsoft.com/office/officeart/2005/8/layout/hierarchy3"/>
    <dgm:cxn modelId="{7F2B52B3-EBF4-428B-ADDE-B5FADD69ED01}" type="presParOf" srcId="{22BA3248-7304-4335-8D4B-B9E2158185B7}" destId="{8638AD8A-9CC7-41B0-B649-138BC87B36F8}" srcOrd="0" destOrd="0" presId="urn:microsoft.com/office/officeart/2005/8/layout/hierarchy3"/>
    <dgm:cxn modelId="{4D085509-E465-4905-8491-FA2584F33B0C}" type="presParOf" srcId="{8638AD8A-9CC7-41B0-B649-138BC87B36F8}" destId="{73568F4B-D730-406C-8E89-2D0DB01A3413}" srcOrd="0" destOrd="0" presId="urn:microsoft.com/office/officeart/2005/8/layout/hierarchy3"/>
    <dgm:cxn modelId="{5C997EF4-D609-4639-8181-694A15C7B319}" type="presParOf" srcId="{73568F4B-D730-406C-8E89-2D0DB01A3413}" destId="{8E0CFBFF-853A-4458-95D0-8A24B9467F85}" srcOrd="0" destOrd="0" presId="urn:microsoft.com/office/officeart/2005/8/layout/hierarchy3"/>
    <dgm:cxn modelId="{4D1031D9-4169-4F16-985C-4213DEE99D0E}" type="presParOf" srcId="{73568F4B-D730-406C-8E89-2D0DB01A3413}" destId="{CF72A099-C1C3-49A0-AA55-050CA0D7B59D}" srcOrd="1" destOrd="0" presId="urn:microsoft.com/office/officeart/2005/8/layout/hierarchy3"/>
    <dgm:cxn modelId="{E977C89D-F565-4920-95A6-02335CDCF6BF}" type="presParOf" srcId="{8638AD8A-9CC7-41B0-B649-138BC87B36F8}" destId="{9DD363FE-57A9-4912-9B15-5B373EC5462B}" srcOrd="1" destOrd="0" presId="urn:microsoft.com/office/officeart/2005/8/layout/hierarchy3"/>
    <dgm:cxn modelId="{9DB1D437-936B-45B3-8711-83CC5B34E284}" type="presParOf" srcId="{9DD363FE-57A9-4912-9B15-5B373EC5462B}" destId="{6782ADFB-88EF-48DB-9C98-7247746E1029}" srcOrd="0" destOrd="0" presId="urn:microsoft.com/office/officeart/2005/8/layout/hierarchy3"/>
    <dgm:cxn modelId="{07F5D032-AA92-4690-8B09-957A00DDE1DE}" type="presParOf" srcId="{9DD363FE-57A9-4912-9B15-5B373EC5462B}" destId="{AACF1615-173A-4165-878B-9A9A1E13142D}" srcOrd="1" destOrd="0" presId="urn:microsoft.com/office/officeart/2005/8/layout/hierarchy3"/>
    <dgm:cxn modelId="{632B46FC-7064-4263-8239-EF30A35640DD}" type="presParOf" srcId="{9DD363FE-57A9-4912-9B15-5B373EC5462B}" destId="{C7222750-D11F-46BF-A7B8-E20E501CFAF1}" srcOrd="2" destOrd="0" presId="urn:microsoft.com/office/officeart/2005/8/layout/hierarchy3"/>
    <dgm:cxn modelId="{D640C05B-7B23-40D4-9DC8-7236F3838357}" type="presParOf" srcId="{9DD363FE-57A9-4912-9B15-5B373EC5462B}" destId="{115A3A57-D985-4A27-A0F5-3036001C92D6}" srcOrd="3" destOrd="0" presId="urn:microsoft.com/office/officeart/2005/8/layout/hierarchy3"/>
    <dgm:cxn modelId="{6AE82F9D-05DA-4D87-AC48-2C6BEA2522B5}" type="presParOf" srcId="{9DD363FE-57A9-4912-9B15-5B373EC5462B}" destId="{577A65B0-9A09-4C5D-9C19-CF864DF0911F}" srcOrd="4" destOrd="0" presId="urn:microsoft.com/office/officeart/2005/8/layout/hierarchy3"/>
    <dgm:cxn modelId="{0F81224D-DC5C-4436-BFFB-C6FF2972AEDD}" type="presParOf" srcId="{9DD363FE-57A9-4912-9B15-5B373EC5462B}" destId="{9D4FF68D-9650-48E0-A4EB-929B0256BAB6}" srcOrd="5" destOrd="0" presId="urn:microsoft.com/office/officeart/2005/8/layout/hierarchy3"/>
    <dgm:cxn modelId="{A10FE72A-A750-4711-AE82-97E0DAB2DD46}" type="presParOf" srcId="{22BA3248-7304-4335-8D4B-B9E2158185B7}" destId="{8BE8B8A6-355E-4450-911A-3924C8F5211A}" srcOrd="1" destOrd="0" presId="urn:microsoft.com/office/officeart/2005/8/layout/hierarchy3"/>
    <dgm:cxn modelId="{1E01CAF5-E845-42B4-9AEA-4E827C90463F}" type="presParOf" srcId="{8BE8B8A6-355E-4450-911A-3924C8F5211A}" destId="{E5413E05-0E99-4C83-9EE2-3972D70FE180}" srcOrd="0" destOrd="0" presId="urn:microsoft.com/office/officeart/2005/8/layout/hierarchy3"/>
    <dgm:cxn modelId="{0A458398-3E92-46A5-960D-F604214E6024}" type="presParOf" srcId="{E5413E05-0E99-4C83-9EE2-3972D70FE180}" destId="{E418A976-37E0-4185-85B4-F5F1B17886E5}" srcOrd="0" destOrd="0" presId="urn:microsoft.com/office/officeart/2005/8/layout/hierarchy3"/>
    <dgm:cxn modelId="{28AC7251-0402-4D75-ABC4-392051C27A5A}" type="presParOf" srcId="{E5413E05-0E99-4C83-9EE2-3972D70FE180}" destId="{2C6E844A-992D-4524-A6F3-3E27E4DB6256}" srcOrd="1" destOrd="0" presId="urn:microsoft.com/office/officeart/2005/8/layout/hierarchy3"/>
    <dgm:cxn modelId="{CF5CFF4E-8B0F-4CC2-AA64-E049DBAB3404}" type="presParOf" srcId="{8BE8B8A6-355E-4450-911A-3924C8F5211A}" destId="{7C50C996-4D0E-4DD6-B4C4-5D93D781960D}" srcOrd="1" destOrd="0" presId="urn:microsoft.com/office/officeart/2005/8/layout/hierarchy3"/>
    <dgm:cxn modelId="{9175ACD1-D1E9-4532-93CE-6DB1CF3B6995}" type="presParOf" srcId="{7C50C996-4D0E-4DD6-B4C4-5D93D781960D}" destId="{3623836E-9E5A-4398-8574-8578E22EFD80}" srcOrd="0" destOrd="0" presId="urn:microsoft.com/office/officeart/2005/8/layout/hierarchy3"/>
    <dgm:cxn modelId="{C1025F89-FB92-47AF-B202-09F4E5977AE8}" type="presParOf" srcId="{7C50C996-4D0E-4DD6-B4C4-5D93D781960D}" destId="{7A9FD20C-1D86-4156-9E04-94370EA737B5}" srcOrd="1" destOrd="0" presId="urn:microsoft.com/office/officeart/2005/8/layout/hierarchy3"/>
    <dgm:cxn modelId="{6EDCD27A-93FE-4DB5-884B-046F6CE17A40}" type="presParOf" srcId="{7C50C996-4D0E-4DD6-B4C4-5D93D781960D}" destId="{834ACD7C-04FE-4CE1-AD8B-38FC6C624546}" srcOrd="2" destOrd="0" presId="urn:microsoft.com/office/officeart/2005/8/layout/hierarchy3"/>
    <dgm:cxn modelId="{E983D5A6-1638-4E67-BAC6-EBCAC86219A9}" type="presParOf" srcId="{7C50C996-4D0E-4DD6-B4C4-5D93D781960D}" destId="{B468B3B1-0310-45D8-8FB2-B26994AA0020}" srcOrd="3" destOrd="0" presId="urn:microsoft.com/office/officeart/2005/8/layout/hierarchy3"/>
    <dgm:cxn modelId="{F7BED8EC-9E7E-4959-98C0-49A63B2360B6}" type="presParOf" srcId="{7C50C996-4D0E-4DD6-B4C4-5D93D781960D}" destId="{ECD4143B-228D-4C7C-B8BC-D5D823A585C8}" srcOrd="4" destOrd="0" presId="urn:microsoft.com/office/officeart/2005/8/layout/hierarchy3"/>
    <dgm:cxn modelId="{E1F23EA7-66F6-4AFB-8389-9C5839AFCFE7}" type="presParOf" srcId="{7C50C996-4D0E-4DD6-B4C4-5D93D781960D}" destId="{3DC9D862-07E2-4BF6-9C73-C800BD627DB1}"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B12FDE-35E3-4AA5-906F-742A132500DF}">
      <dsp:nvSpPr>
        <dsp:cNvPr id="0" name=""/>
        <dsp:cNvSpPr/>
      </dsp:nvSpPr>
      <dsp:spPr>
        <a:xfrm>
          <a:off x="3258186" y="2074049"/>
          <a:ext cx="2374896" cy="608771"/>
        </a:xfrm>
        <a:custGeom>
          <a:avLst/>
          <a:gdLst/>
          <a:ahLst/>
          <a:cxnLst/>
          <a:rect l="0" t="0" r="0" b="0"/>
          <a:pathLst>
            <a:path>
              <a:moveTo>
                <a:pt x="0" y="0"/>
              </a:moveTo>
              <a:lnTo>
                <a:pt x="0" y="317127"/>
              </a:lnTo>
              <a:lnTo>
                <a:pt x="2374896" y="317127"/>
              </a:lnTo>
              <a:lnTo>
                <a:pt x="2374896" y="60877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6E49F9-137C-4457-A430-EA6D45101EF2}">
      <dsp:nvSpPr>
        <dsp:cNvPr id="0" name=""/>
        <dsp:cNvSpPr/>
      </dsp:nvSpPr>
      <dsp:spPr>
        <a:xfrm>
          <a:off x="3212466" y="2074049"/>
          <a:ext cx="91440" cy="608771"/>
        </a:xfrm>
        <a:custGeom>
          <a:avLst/>
          <a:gdLst/>
          <a:ahLst/>
          <a:cxnLst/>
          <a:rect l="0" t="0" r="0" b="0"/>
          <a:pathLst>
            <a:path>
              <a:moveTo>
                <a:pt x="45720" y="0"/>
              </a:moveTo>
              <a:lnTo>
                <a:pt x="45720" y="317127"/>
              </a:lnTo>
              <a:lnTo>
                <a:pt x="50969" y="317127"/>
              </a:lnTo>
              <a:lnTo>
                <a:pt x="50969" y="60877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64818E-5D86-4D4E-8A50-779014B68685}">
      <dsp:nvSpPr>
        <dsp:cNvPr id="0" name=""/>
        <dsp:cNvSpPr/>
      </dsp:nvSpPr>
      <dsp:spPr>
        <a:xfrm>
          <a:off x="893789" y="2074049"/>
          <a:ext cx="2364396" cy="608771"/>
        </a:xfrm>
        <a:custGeom>
          <a:avLst/>
          <a:gdLst/>
          <a:ahLst/>
          <a:cxnLst/>
          <a:rect l="0" t="0" r="0" b="0"/>
          <a:pathLst>
            <a:path>
              <a:moveTo>
                <a:pt x="2364396" y="0"/>
              </a:moveTo>
              <a:lnTo>
                <a:pt x="2364396" y="317127"/>
              </a:lnTo>
              <a:lnTo>
                <a:pt x="0" y="317127"/>
              </a:lnTo>
              <a:lnTo>
                <a:pt x="0" y="60877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8817EE-91FB-4743-9B26-896BD6356AFD}">
      <dsp:nvSpPr>
        <dsp:cNvPr id="0" name=""/>
        <dsp:cNvSpPr/>
      </dsp:nvSpPr>
      <dsp:spPr>
        <a:xfrm>
          <a:off x="2303289" y="1177147"/>
          <a:ext cx="1909793" cy="8969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CA" sz="2800" kern="1200" dirty="0" smtClean="0"/>
            <a:t>Producer</a:t>
          </a:r>
          <a:endParaRPr lang="en-US" sz="2800" kern="1200" dirty="0"/>
        </a:p>
      </dsp:txBody>
      <dsp:txXfrm>
        <a:off x="2303289" y="1177147"/>
        <a:ext cx="1909793" cy="896901"/>
      </dsp:txXfrm>
    </dsp:sp>
    <dsp:sp modelId="{514A0DB2-3C69-4DED-8E38-929A588F2C9E}">
      <dsp:nvSpPr>
        <dsp:cNvPr id="0" name=""/>
        <dsp:cNvSpPr/>
      </dsp:nvSpPr>
      <dsp:spPr>
        <a:xfrm>
          <a:off x="609" y="2682820"/>
          <a:ext cx="1786359" cy="838947"/>
        </a:xfrm>
        <a:prstGeom prst="roundRect">
          <a:avLst/>
        </a:prstGeom>
        <a:solidFill>
          <a:schemeClr val="accent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CA" sz="2800" kern="1200" dirty="0" smtClean="0"/>
            <a:t>Marketers</a:t>
          </a:r>
          <a:endParaRPr lang="en-US" sz="3600" kern="1200" dirty="0"/>
        </a:p>
      </dsp:txBody>
      <dsp:txXfrm>
        <a:off x="609" y="2682820"/>
        <a:ext cx="1786359" cy="838947"/>
      </dsp:txXfrm>
    </dsp:sp>
    <dsp:sp modelId="{77E7DB08-0147-4C4E-88AE-DEC31810630F}">
      <dsp:nvSpPr>
        <dsp:cNvPr id="0" name=""/>
        <dsp:cNvSpPr/>
      </dsp:nvSpPr>
      <dsp:spPr>
        <a:xfrm>
          <a:off x="2370256" y="2682820"/>
          <a:ext cx="1786359" cy="83894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CA" sz="2800" kern="1200" dirty="0" smtClean="0"/>
            <a:t>LDC</a:t>
          </a:r>
          <a:endParaRPr lang="en-US" sz="2800" kern="1200" dirty="0"/>
        </a:p>
      </dsp:txBody>
      <dsp:txXfrm>
        <a:off x="2370256" y="2682820"/>
        <a:ext cx="1786359" cy="838947"/>
      </dsp:txXfrm>
    </dsp:sp>
    <dsp:sp modelId="{E19DD70D-DDED-4069-966A-9CF8609E8C7F}">
      <dsp:nvSpPr>
        <dsp:cNvPr id="0" name=""/>
        <dsp:cNvSpPr/>
      </dsp:nvSpPr>
      <dsp:spPr>
        <a:xfrm>
          <a:off x="4739902" y="2682820"/>
          <a:ext cx="1786359" cy="838947"/>
        </a:xfrm>
        <a:prstGeom prst="roundRect">
          <a:avLst/>
        </a:prstGeom>
        <a:solidFill>
          <a:schemeClr val="accent5"/>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CA" sz="2800" kern="1200" dirty="0" smtClean="0"/>
            <a:t>End</a:t>
          </a:r>
          <a:r>
            <a:rPr lang="en-CA" sz="3700" kern="1200" dirty="0" smtClean="0"/>
            <a:t> </a:t>
          </a:r>
          <a:r>
            <a:rPr lang="en-CA" sz="2800" kern="1200" dirty="0" smtClean="0"/>
            <a:t>Users</a:t>
          </a:r>
          <a:endParaRPr lang="en-US" sz="3700" kern="1200" dirty="0"/>
        </a:p>
      </dsp:txBody>
      <dsp:txXfrm>
        <a:off x="4739902" y="2682820"/>
        <a:ext cx="1786359" cy="838947"/>
      </dsp:txXfrm>
    </dsp:sp>
    <dsp:sp modelId="{92485A72-553F-4C54-B3F5-38EBE3F4F3BC}">
      <dsp:nvSpPr>
        <dsp:cNvPr id="0" name=""/>
        <dsp:cNvSpPr/>
      </dsp:nvSpPr>
      <dsp:spPr>
        <a:xfrm>
          <a:off x="2362201" y="3827498"/>
          <a:ext cx="1909793" cy="896901"/>
        </a:xfrm>
        <a:prstGeom prst="roundRect">
          <a:avLst/>
        </a:prstGeom>
        <a:solidFill>
          <a:schemeClr val="accent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CA" sz="2800" kern="1200" dirty="0" smtClean="0"/>
            <a:t>Transporters</a:t>
          </a:r>
          <a:endParaRPr lang="en-US" sz="3300" kern="1200" dirty="0"/>
        </a:p>
      </dsp:txBody>
      <dsp:txXfrm>
        <a:off x="2362201" y="3827498"/>
        <a:ext cx="1909793" cy="8969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8C73B6-CA4A-4074-8DEE-833445B528C6}">
      <dsp:nvSpPr>
        <dsp:cNvPr id="0" name=""/>
        <dsp:cNvSpPr/>
      </dsp:nvSpPr>
      <dsp:spPr>
        <a:xfrm rot="5400000">
          <a:off x="-183828" y="184197"/>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1917</a:t>
          </a:r>
          <a:endParaRPr lang="en-CA" sz="2400" kern="1200" dirty="0"/>
        </a:p>
      </dsp:txBody>
      <dsp:txXfrm rot="5400000">
        <a:off x="-183828" y="184197"/>
        <a:ext cx="1225525" cy="857867"/>
      </dsp:txXfrm>
    </dsp:sp>
    <dsp:sp modelId="{8B02C7AB-373E-4D11-86A6-AF091EBBD1EF}">
      <dsp:nvSpPr>
        <dsp:cNvPr id="0" name=""/>
        <dsp:cNvSpPr/>
      </dsp:nvSpPr>
      <dsp:spPr>
        <a:xfrm rot="5400000">
          <a:off x="4602638" y="-3744401"/>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Sun Company Inc. opens in Canada as a supplier to war plants in the Montreal area</a:t>
          </a:r>
          <a:endParaRPr lang="en-CA" sz="2400" kern="1200" dirty="0"/>
        </a:p>
      </dsp:txBody>
      <dsp:txXfrm rot="5400000">
        <a:off x="4602638" y="-3744401"/>
        <a:ext cx="796591" cy="8286132"/>
      </dsp:txXfrm>
    </dsp:sp>
    <dsp:sp modelId="{FEF55F91-2243-45EB-9669-05480C43A9EC}">
      <dsp:nvSpPr>
        <dsp:cNvPr id="0" name=""/>
        <dsp:cNvSpPr/>
      </dsp:nvSpPr>
      <dsp:spPr>
        <a:xfrm rot="5400000">
          <a:off x="-183828" y="1209366"/>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1923</a:t>
          </a:r>
          <a:endParaRPr lang="en-CA" sz="2400" kern="1200" dirty="0"/>
        </a:p>
      </dsp:txBody>
      <dsp:txXfrm rot="5400000">
        <a:off x="-183828" y="1209366"/>
        <a:ext cx="1225525" cy="857867"/>
      </dsp:txXfrm>
    </dsp:sp>
    <dsp:sp modelId="{E32B0DC1-6A73-4F35-90AA-FEAA4620020E}">
      <dsp:nvSpPr>
        <dsp:cNvPr id="0" name=""/>
        <dsp:cNvSpPr/>
      </dsp:nvSpPr>
      <dsp:spPr>
        <a:xfrm rot="5400000">
          <a:off x="4602638" y="-2719233"/>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Sun Company incorporates as Sun Oil Company Limited</a:t>
          </a:r>
          <a:endParaRPr lang="en-CA" sz="2400" kern="1200" dirty="0"/>
        </a:p>
      </dsp:txBody>
      <dsp:txXfrm rot="5400000">
        <a:off x="4602638" y="-2719233"/>
        <a:ext cx="796591" cy="8286132"/>
      </dsp:txXfrm>
    </dsp:sp>
    <dsp:sp modelId="{69BB16FF-9A8C-409D-AF4A-C4DCC9786B0F}">
      <dsp:nvSpPr>
        <dsp:cNvPr id="0" name=""/>
        <dsp:cNvSpPr/>
      </dsp:nvSpPr>
      <dsp:spPr>
        <a:xfrm rot="5400000">
          <a:off x="-183828" y="2234534"/>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1930</a:t>
          </a:r>
          <a:endParaRPr lang="en-CA" sz="2400" kern="1200" dirty="0"/>
        </a:p>
      </dsp:txBody>
      <dsp:txXfrm rot="5400000">
        <a:off x="-183828" y="2234534"/>
        <a:ext cx="1225525" cy="857867"/>
      </dsp:txXfrm>
    </dsp:sp>
    <dsp:sp modelId="{08073552-0847-4B1E-8F0D-55D50C993C58}">
      <dsp:nvSpPr>
        <dsp:cNvPr id="0" name=""/>
        <dsp:cNvSpPr/>
      </dsp:nvSpPr>
      <dsp:spPr>
        <a:xfrm rot="5400000">
          <a:off x="4602638" y="-1687373"/>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First Sunoco branded stations open in Toronto, Montreal and Quebec City</a:t>
          </a:r>
          <a:endParaRPr lang="en-CA" sz="2400" kern="1200" dirty="0"/>
        </a:p>
      </dsp:txBody>
      <dsp:txXfrm rot="5400000">
        <a:off x="4602638" y="-1687373"/>
        <a:ext cx="796591" cy="82861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8C73B6-CA4A-4074-8DEE-833445B528C6}">
      <dsp:nvSpPr>
        <dsp:cNvPr id="0" name=""/>
        <dsp:cNvSpPr/>
      </dsp:nvSpPr>
      <dsp:spPr>
        <a:xfrm rot="5400000">
          <a:off x="-183828" y="184197"/>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1950</a:t>
          </a:r>
          <a:endParaRPr lang="en-CA" sz="2400" kern="1200" dirty="0"/>
        </a:p>
      </dsp:txBody>
      <dsp:txXfrm rot="5400000">
        <a:off x="-183828" y="184197"/>
        <a:ext cx="1225525" cy="857867"/>
      </dsp:txXfrm>
    </dsp:sp>
    <dsp:sp modelId="{8B02C7AB-373E-4D11-86A6-AF091EBBD1EF}">
      <dsp:nvSpPr>
        <dsp:cNvPr id="0" name=""/>
        <dsp:cNvSpPr/>
      </dsp:nvSpPr>
      <dsp:spPr>
        <a:xfrm rot="5400000">
          <a:off x="4602638" y="-3744401"/>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Sun Company drills first Canadian producing well in Alberta</a:t>
          </a:r>
          <a:endParaRPr lang="en-CA" sz="2400" kern="1200" dirty="0"/>
        </a:p>
      </dsp:txBody>
      <dsp:txXfrm rot="5400000">
        <a:off x="4602638" y="-3744401"/>
        <a:ext cx="796591" cy="8286132"/>
      </dsp:txXfrm>
    </dsp:sp>
    <dsp:sp modelId="{FEF55F91-2243-45EB-9669-05480C43A9EC}">
      <dsp:nvSpPr>
        <dsp:cNvPr id="0" name=""/>
        <dsp:cNvSpPr/>
      </dsp:nvSpPr>
      <dsp:spPr>
        <a:xfrm rot="5400000">
          <a:off x="-183828" y="1209366"/>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1979</a:t>
          </a:r>
          <a:endParaRPr lang="en-CA" sz="2400" kern="1200" dirty="0"/>
        </a:p>
      </dsp:txBody>
      <dsp:txXfrm rot="5400000">
        <a:off x="-183828" y="1209366"/>
        <a:ext cx="1225525" cy="857867"/>
      </dsp:txXfrm>
    </dsp:sp>
    <dsp:sp modelId="{E32B0DC1-6A73-4F35-90AA-FEAA4620020E}">
      <dsp:nvSpPr>
        <dsp:cNvPr id="0" name=""/>
        <dsp:cNvSpPr/>
      </dsp:nvSpPr>
      <dsp:spPr>
        <a:xfrm rot="5400000">
          <a:off x="4602638" y="-2719233"/>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Suncor forms when all Canadian operations of the Sun Company are amalgamated with the Great Canadian Oil Sands</a:t>
          </a:r>
          <a:endParaRPr lang="en-CA" sz="2400" kern="1200" dirty="0"/>
        </a:p>
      </dsp:txBody>
      <dsp:txXfrm rot="5400000">
        <a:off x="4602638" y="-2719233"/>
        <a:ext cx="796591" cy="8286132"/>
      </dsp:txXfrm>
    </dsp:sp>
    <dsp:sp modelId="{69BB16FF-9A8C-409D-AF4A-C4DCC9786B0F}">
      <dsp:nvSpPr>
        <dsp:cNvPr id="0" name=""/>
        <dsp:cNvSpPr/>
      </dsp:nvSpPr>
      <dsp:spPr>
        <a:xfrm rot="5400000">
          <a:off x="-183828" y="2234534"/>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1985</a:t>
          </a:r>
          <a:endParaRPr lang="en-CA" sz="2400" kern="1200" dirty="0"/>
        </a:p>
      </dsp:txBody>
      <dsp:txXfrm rot="5400000">
        <a:off x="-183828" y="2234534"/>
        <a:ext cx="1225525" cy="857867"/>
      </dsp:txXfrm>
    </dsp:sp>
    <dsp:sp modelId="{08073552-0847-4B1E-8F0D-55D50C993C58}">
      <dsp:nvSpPr>
        <dsp:cNvPr id="0" name=""/>
        <dsp:cNvSpPr/>
      </dsp:nvSpPr>
      <dsp:spPr>
        <a:xfrm rot="5400000">
          <a:off x="4602638" y="-1687373"/>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Federal government deregulates oil prices, allowing producers to sell at market value</a:t>
          </a:r>
          <a:endParaRPr lang="en-CA" sz="2400" kern="1200" dirty="0"/>
        </a:p>
      </dsp:txBody>
      <dsp:txXfrm rot="5400000">
        <a:off x="4602638" y="-1687373"/>
        <a:ext cx="796591" cy="82861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8C73B6-CA4A-4074-8DEE-833445B528C6}">
      <dsp:nvSpPr>
        <dsp:cNvPr id="0" name=""/>
        <dsp:cNvSpPr/>
      </dsp:nvSpPr>
      <dsp:spPr>
        <a:xfrm rot="5400000">
          <a:off x="-183828" y="184197"/>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1992</a:t>
          </a:r>
          <a:endParaRPr lang="en-CA" sz="2400" kern="1200" dirty="0"/>
        </a:p>
      </dsp:txBody>
      <dsp:txXfrm rot="5400000">
        <a:off x="-183828" y="184197"/>
        <a:ext cx="1225525" cy="857867"/>
      </dsp:txXfrm>
    </dsp:sp>
    <dsp:sp modelId="{8B02C7AB-373E-4D11-86A6-AF091EBBD1EF}">
      <dsp:nvSpPr>
        <dsp:cNvPr id="0" name=""/>
        <dsp:cNvSpPr/>
      </dsp:nvSpPr>
      <dsp:spPr>
        <a:xfrm rot="5400000">
          <a:off x="4602638" y="-3744401"/>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Suncor becomes a publicly listed company (listed NYSE in 97)</a:t>
          </a:r>
          <a:endParaRPr lang="en-CA" sz="2400" kern="1200" dirty="0"/>
        </a:p>
      </dsp:txBody>
      <dsp:txXfrm rot="5400000">
        <a:off x="4602638" y="-3744401"/>
        <a:ext cx="796591" cy="8286132"/>
      </dsp:txXfrm>
    </dsp:sp>
    <dsp:sp modelId="{FEF55F91-2243-45EB-9669-05480C43A9EC}">
      <dsp:nvSpPr>
        <dsp:cNvPr id="0" name=""/>
        <dsp:cNvSpPr/>
      </dsp:nvSpPr>
      <dsp:spPr>
        <a:xfrm rot="5400000">
          <a:off x="-183828" y="1209366"/>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1999</a:t>
          </a:r>
          <a:endParaRPr lang="en-CA" sz="2400" kern="1200" dirty="0"/>
        </a:p>
      </dsp:txBody>
      <dsp:txXfrm rot="5400000">
        <a:off x="-183828" y="1209366"/>
        <a:ext cx="1225525" cy="857867"/>
      </dsp:txXfrm>
    </dsp:sp>
    <dsp:sp modelId="{E32B0DC1-6A73-4F35-90AA-FEAA4620020E}">
      <dsp:nvSpPr>
        <dsp:cNvPr id="0" name=""/>
        <dsp:cNvSpPr/>
      </dsp:nvSpPr>
      <dsp:spPr>
        <a:xfrm rot="5400000">
          <a:off x="4602638" y="-2719233"/>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Construction begins on the Project Millennium aimed at increasing oil sands production to 225,000 by 2002</a:t>
          </a:r>
          <a:endParaRPr lang="en-CA" sz="2400" kern="1200" dirty="0"/>
        </a:p>
      </dsp:txBody>
      <dsp:txXfrm rot="5400000">
        <a:off x="4602638" y="-2719233"/>
        <a:ext cx="796591" cy="8286132"/>
      </dsp:txXfrm>
    </dsp:sp>
    <dsp:sp modelId="{69BB16FF-9A8C-409D-AF4A-C4DCC9786B0F}">
      <dsp:nvSpPr>
        <dsp:cNvPr id="0" name=""/>
        <dsp:cNvSpPr/>
      </dsp:nvSpPr>
      <dsp:spPr>
        <a:xfrm rot="5400000">
          <a:off x="-183828" y="2234534"/>
          <a:ext cx="1225525" cy="857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smtClean="0"/>
            <a:t>2009</a:t>
          </a:r>
          <a:endParaRPr lang="en-CA" sz="2400" kern="1200" dirty="0"/>
        </a:p>
      </dsp:txBody>
      <dsp:txXfrm rot="5400000">
        <a:off x="-183828" y="2234534"/>
        <a:ext cx="1225525" cy="857867"/>
      </dsp:txXfrm>
    </dsp:sp>
    <dsp:sp modelId="{08073552-0847-4B1E-8F0D-55D50C993C58}">
      <dsp:nvSpPr>
        <dsp:cNvPr id="0" name=""/>
        <dsp:cNvSpPr/>
      </dsp:nvSpPr>
      <dsp:spPr>
        <a:xfrm rot="5400000">
          <a:off x="4602638" y="-1687373"/>
          <a:ext cx="796591" cy="82861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Suncor and Petro-Canada merged to create Canada’s largest energy company</a:t>
          </a:r>
          <a:endParaRPr lang="en-CA" sz="2400" kern="1200" dirty="0"/>
        </a:p>
      </dsp:txBody>
      <dsp:txXfrm rot="5400000">
        <a:off x="4602638" y="-1687373"/>
        <a:ext cx="796591" cy="828613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FBFF-853A-4458-95D0-8A24B9467F85}">
      <dsp:nvSpPr>
        <dsp:cNvPr id="0" name=""/>
        <dsp:cNvSpPr/>
      </dsp:nvSpPr>
      <dsp:spPr>
        <a:xfrm>
          <a:off x="6096" y="203557"/>
          <a:ext cx="3439048" cy="1037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CA" sz="3600" kern="1200" dirty="0" smtClean="0"/>
            <a:t>Petro Canada</a:t>
          </a:r>
          <a:endParaRPr lang="en-CA" sz="3600" kern="1200" dirty="0"/>
        </a:p>
      </dsp:txBody>
      <dsp:txXfrm>
        <a:off x="6096" y="203557"/>
        <a:ext cx="3439048" cy="1037239"/>
      </dsp:txXfrm>
    </dsp:sp>
    <dsp:sp modelId="{6782ADFB-88EF-48DB-9C98-7247746E1029}">
      <dsp:nvSpPr>
        <dsp:cNvPr id="0" name=""/>
        <dsp:cNvSpPr/>
      </dsp:nvSpPr>
      <dsp:spPr>
        <a:xfrm>
          <a:off x="350001" y="1240796"/>
          <a:ext cx="343904" cy="777929"/>
        </a:xfrm>
        <a:custGeom>
          <a:avLst/>
          <a:gdLst/>
          <a:ahLst/>
          <a:cxnLst/>
          <a:rect l="0" t="0" r="0" b="0"/>
          <a:pathLst>
            <a:path>
              <a:moveTo>
                <a:pt x="0" y="0"/>
              </a:moveTo>
              <a:lnTo>
                <a:pt x="0" y="777929"/>
              </a:lnTo>
              <a:lnTo>
                <a:pt x="343904" y="777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F1615-173A-4165-878B-9A9A1E13142D}">
      <dsp:nvSpPr>
        <dsp:cNvPr id="0" name=""/>
        <dsp:cNvSpPr/>
      </dsp:nvSpPr>
      <dsp:spPr>
        <a:xfrm>
          <a:off x="693906" y="1500106"/>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All-stock offer of $19B</a:t>
          </a:r>
          <a:endParaRPr lang="en-CA" sz="2000" kern="1200" dirty="0"/>
        </a:p>
      </dsp:txBody>
      <dsp:txXfrm>
        <a:off x="693906" y="1500106"/>
        <a:ext cx="3343328" cy="1037239"/>
      </dsp:txXfrm>
    </dsp:sp>
    <dsp:sp modelId="{C7222750-D11F-46BF-A7B8-E20E501CFAF1}">
      <dsp:nvSpPr>
        <dsp:cNvPr id="0" name=""/>
        <dsp:cNvSpPr/>
      </dsp:nvSpPr>
      <dsp:spPr>
        <a:xfrm>
          <a:off x="350001" y="1240796"/>
          <a:ext cx="343904" cy="2074478"/>
        </a:xfrm>
        <a:custGeom>
          <a:avLst/>
          <a:gdLst/>
          <a:ahLst/>
          <a:cxnLst/>
          <a:rect l="0" t="0" r="0" b="0"/>
          <a:pathLst>
            <a:path>
              <a:moveTo>
                <a:pt x="0" y="0"/>
              </a:moveTo>
              <a:lnTo>
                <a:pt x="0" y="2074478"/>
              </a:lnTo>
              <a:lnTo>
                <a:pt x="343904" y="2074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A3A57-D985-4A27-A0F5-3036001C92D6}">
      <dsp:nvSpPr>
        <dsp:cNvPr id="0" name=""/>
        <dsp:cNvSpPr/>
      </dsp:nvSpPr>
      <dsp:spPr>
        <a:xfrm>
          <a:off x="693906" y="2796654"/>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Creates a $43B company (now at $50B market cap)</a:t>
          </a:r>
          <a:endParaRPr lang="en-CA" sz="2000" kern="1200" dirty="0"/>
        </a:p>
      </dsp:txBody>
      <dsp:txXfrm>
        <a:off x="693906" y="2796654"/>
        <a:ext cx="3343328" cy="1037239"/>
      </dsp:txXfrm>
    </dsp:sp>
    <dsp:sp modelId="{577A65B0-9A09-4C5D-9C19-CF864DF0911F}">
      <dsp:nvSpPr>
        <dsp:cNvPr id="0" name=""/>
        <dsp:cNvSpPr/>
      </dsp:nvSpPr>
      <dsp:spPr>
        <a:xfrm>
          <a:off x="350001" y="1240796"/>
          <a:ext cx="343904" cy="3371026"/>
        </a:xfrm>
        <a:custGeom>
          <a:avLst/>
          <a:gdLst/>
          <a:ahLst/>
          <a:cxnLst/>
          <a:rect l="0" t="0" r="0" b="0"/>
          <a:pathLst>
            <a:path>
              <a:moveTo>
                <a:pt x="0" y="0"/>
              </a:moveTo>
              <a:lnTo>
                <a:pt x="0" y="3371026"/>
              </a:lnTo>
              <a:lnTo>
                <a:pt x="343904" y="3371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FF68D-9650-48E0-A4EB-929B0256BAB6}">
      <dsp:nvSpPr>
        <dsp:cNvPr id="0" name=""/>
        <dsp:cNvSpPr/>
      </dsp:nvSpPr>
      <dsp:spPr>
        <a:xfrm>
          <a:off x="693906" y="4093203"/>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Petro-Canada shareholders get 40% of new company and Suncor shareholders get 60%</a:t>
          </a:r>
          <a:endParaRPr lang="en-CA" sz="2000" kern="1200" dirty="0"/>
        </a:p>
      </dsp:txBody>
      <dsp:txXfrm>
        <a:off x="693906" y="4093203"/>
        <a:ext cx="3343328" cy="1037239"/>
      </dsp:txXfrm>
    </dsp:sp>
    <dsp:sp modelId="{E418A976-37E0-4185-85B4-F5F1B17886E5}">
      <dsp:nvSpPr>
        <dsp:cNvPr id="0" name=""/>
        <dsp:cNvSpPr/>
      </dsp:nvSpPr>
      <dsp:spPr>
        <a:xfrm>
          <a:off x="3963765" y="203557"/>
          <a:ext cx="3439048" cy="1037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CA" sz="3600" kern="1200" dirty="0" smtClean="0"/>
            <a:t>Suncor</a:t>
          </a:r>
          <a:endParaRPr lang="en-CA" sz="3600" kern="1200" dirty="0"/>
        </a:p>
      </dsp:txBody>
      <dsp:txXfrm>
        <a:off x="3963765" y="203557"/>
        <a:ext cx="3439048" cy="1037239"/>
      </dsp:txXfrm>
    </dsp:sp>
    <dsp:sp modelId="{3623836E-9E5A-4398-8574-8578E22EFD80}">
      <dsp:nvSpPr>
        <dsp:cNvPr id="0" name=""/>
        <dsp:cNvSpPr/>
      </dsp:nvSpPr>
      <dsp:spPr>
        <a:xfrm>
          <a:off x="4307670" y="1240796"/>
          <a:ext cx="343904" cy="777929"/>
        </a:xfrm>
        <a:custGeom>
          <a:avLst/>
          <a:gdLst/>
          <a:ahLst/>
          <a:cxnLst/>
          <a:rect l="0" t="0" r="0" b="0"/>
          <a:pathLst>
            <a:path>
              <a:moveTo>
                <a:pt x="0" y="0"/>
              </a:moveTo>
              <a:lnTo>
                <a:pt x="0" y="777929"/>
              </a:lnTo>
              <a:lnTo>
                <a:pt x="343904" y="777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FD20C-1D86-4156-9E04-94370EA737B5}">
      <dsp:nvSpPr>
        <dsp:cNvPr id="0" name=""/>
        <dsp:cNvSpPr/>
      </dsp:nvSpPr>
      <dsp:spPr>
        <a:xfrm>
          <a:off x="4651574" y="1500106"/>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More than a 100 years worth of reserves</a:t>
          </a:r>
          <a:endParaRPr lang="en-CA" sz="2000" kern="1200" dirty="0"/>
        </a:p>
      </dsp:txBody>
      <dsp:txXfrm>
        <a:off x="4651574" y="1500106"/>
        <a:ext cx="3343328" cy="1037239"/>
      </dsp:txXfrm>
    </dsp:sp>
    <dsp:sp modelId="{834ACD7C-04FE-4CE1-AD8B-38FC6C624546}">
      <dsp:nvSpPr>
        <dsp:cNvPr id="0" name=""/>
        <dsp:cNvSpPr/>
      </dsp:nvSpPr>
      <dsp:spPr>
        <a:xfrm>
          <a:off x="4307670" y="1240796"/>
          <a:ext cx="343904" cy="2074478"/>
        </a:xfrm>
        <a:custGeom>
          <a:avLst/>
          <a:gdLst/>
          <a:ahLst/>
          <a:cxnLst/>
          <a:rect l="0" t="0" r="0" b="0"/>
          <a:pathLst>
            <a:path>
              <a:moveTo>
                <a:pt x="0" y="0"/>
              </a:moveTo>
              <a:lnTo>
                <a:pt x="0" y="2074478"/>
              </a:lnTo>
              <a:lnTo>
                <a:pt x="343904" y="2074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8B3B1-0310-45D8-8FB2-B26994AA0020}">
      <dsp:nvSpPr>
        <dsp:cNvPr id="0" name=""/>
        <dsp:cNvSpPr/>
      </dsp:nvSpPr>
      <dsp:spPr>
        <a:xfrm>
          <a:off x="4651574" y="2796654"/>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Canadian oil-sands centric strategy</a:t>
          </a:r>
          <a:endParaRPr lang="en-CA" sz="2000" kern="1200" dirty="0"/>
        </a:p>
      </dsp:txBody>
      <dsp:txXfrm>
        <a:off x="4651574" y="2796654"/>
        <a:ext cx="3343328" cy="1037239"/>
      </dsp:txXfrm>
    </dsp:sp>
    <dsp:sp modelId="{ECD4143B-228D-4C7C-B8BC-D5D823A585C8}">
      <dsp:nvSpPr>
        <dsp:cNvPr id="0" name=""/>
        <dsp:cNvSpPr/>
      </dsp:nvSpPr>
      <dsp:spPr>
        <a:xfrm>
          <a:off x="4307670" y="1240796"/>
          <a:ext cx="343904" cy="3371026"/>
        </a:xfrm>
        <a:custGeom>
          <a:avLst/>
          <a:gdLst/>
          <a:ahLst/>
          <a:cxnLst/>
          <a:rect l="0" t="0" r="0" b="0"/>
          <a:pathLst>
            <a:path>
              <a:moveTo>
                <a:pt x="0" y="0"/>
              </a:moveTo>
              <a:lnTo>
                <a:pt x="0" y="3371026"/>
              </a:lnTo>
              <a:lnTo>
                <a:pt x="343904" y="3371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9D862-07E2-4BF6-9C73-C800BD627DB1}">
      <dsp:nvSpPr>
        <dsp:cNvPr id="0" name=""/>
        <dsp:cNvSpPr/>
      </dsp:nvSpPr>
      <dsp:spPr>
        <a:xfrm>
          <a:off x="4651574" y="4093203"/>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$300M/Y in cost savings and $1B/Y in capital efficiencies</a:t>
          </a:r>
          <a:endParaRPr lang="en-CA" sz="2000" kern="1200" dirty="0"/>
        </a:p>
      </dsp:txBody>
      <dsp:txXfrm>
        <a:off x="4651574" y="4093203"/>
        <a:ext cx="3343328" cy="10372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D2A96F-8F05-4FDA-98CE-B61B85E21AF0}">
      <dsp:nvSpPr>
        <dsp:cNvPr id="0" name=""/>
        <dsp:cNvSpPr/>
      </dsp:nvSpPr>
      <dsp:spPr>
        <a:xfrm rot="16200000">
          <a:off x="-1868938" y="1874848"/>
          <a:ext cx="4840311" cy="1090615"/>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80" bIns="0" numCol="1" spcCol="1270" anchor="t" anchorCtr="0">
          <a:noAutofit/>
        </a:bodyPr>
        <a:lstStyle/>
        <a:p>
          <a:pPr lvl="0" algn="l" defTabSz="577850">
            <a:lnSpc>
              <a:spcPct val="90000"/>
            </a:lnSpc>
            <a:spcBef>
              <a:spcPct val="0"/>
            </a:spcBef>
            <a:spcAft>
              <a:spcPct val="35000"/>
            </a:spcAft>
          </a:pPr>
          <a:r>
            <a:rPr lang="en-US" sz="1300" kern="1200" dirty="0" smtClean="0"/>
            <a:t>2002</a:t>
          </a:r>
          <a:endParaRPr lang="en-CA" sz="1300" kern="1200" dirty="0"/>
        </a:p>
        <a:p>
          <a:pPr marL="57150" lvl="1" indent="-57150" algn="l" defTabSz="444500">
            <a:lnSpc>
              <a:spcPct val="90000"/>
            </a:lnSpc>
            <a:spcBef>
              <a:spcPct val="0"/>
            </a:spcBef>
            <a:spcAft>
              <a:spcPct val="15000"/>
            </a:spcAft>
            <a:buChar char="••"/>
          </a:pPr>
          <a:r>
            <a:rPr lang="en-US" sz="1000" kern="1200" dirty="0" smtClean="0"/>
            <a:t>Originated from two Canadian independent oil companies in 2002:</a:t>
          </a:r>
          <a:endParaRPr lang="en-CA" sz="1000" kern="1200" dirty="0"/>
        </a:p>
        <a:p>
          <a:pPr marL="114300" lvl="2" indent="-57150" algn="l" defTabSz="444500">
            <a:lnSpc>
              <a:spcPct val="90000"/>
            </a:lnSpc>
            <a:spcBef>
              <a:spcPct val="0"/>
            </a:spcBef>
            <a:spcAft>
              <a:spcPct val="15000"/>
            </a:spcAft>
            <a:buChar char="••"/>
          </a:pPr>
          <a:r>
            <a:rPr lang="en-US" sz="1000" kern="1200" dirty="0" smtClean="0"/>
            <a:t>Pan Canadian Energy Corporation</a:t>
          </a:r>
        </a:p>
        <a:p>
          <a:pPr marL="114300" lvl="2" indent="-57150" algn="l" defTabSz="444500">
            <a:lnSpc>
              <a:spcPct val="90000"/>
            </a:lnSpc>
            <a:spcBef>
              <a:spcPct val="0"/>
            </a:spcBef>
            <a:spcAft>
              <a:spcPct val="15000"/>
            </a:spcAft>
            <a:buChar char="••"/>
          </a:pPr>
          <a:r>
            <a:rPr lang="en-US" sz="1000" kern="1200" dirty="0" smtClean="0"/>
            <a:t>Alberta Energy Company Ltd.</a:t>
          </a:r>
        </a:p>
      </dsp:txBody>
      <dsp:txXfrm rot="16200000">
        <a:off x="-1868938" y="1874848"/>
        <a:ext cx="4840311" cy="1090615"/>
      </dsp:txXfrm>
    </dsp:sp>
    <dsp:sp modelId="{005A9154-B12B-4CC0-A3CA-7A3365F403DD}">
      <dsp:nvSpPr>
        <dsp:cNvPr id="0" name=""/>
        <dsp:cNvSpPr/>
      </dsp:nvSpPr>
      <dsp:spPr>
        <a:xfrm rot="16200000">
          <a:off x="-696526" y="1874848"/>
          <a:ext cx="4840311" cy="1090615"/>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80" bIns="0" numCol="1" spcCol="1270" anchor="t" anchorCtr="0">
          <a:noAutofit/>
        </a:bodyPr>
        <a:lstStyle/>
        <a:p>
          <a:pPr lvl="0" algn="l" defTabSz="577850">
            <a:lnSpc>
              <a:spcPct val="90000"/>
            </a:lnSpc>
            <a:spcBef>
              <a:spcPct val="0"/>
            </a:spcBef>
            <a:spcAft>
              <a:spcPct val="35000"/>
            </a:spcAft>
          </a:pPr>
          <a:r>
            <a:rPr lang="en-US" sz="1300" kern="1200" dirty="0" smtClean="0"/>
            <a:t>2003</a:t>
          </a:r>
          <a:endParaRPr lang="en-CA" sz="1300" kern="1200" dirty="0"/>
        </a:p>
        <a:p>
          <a:pPr marL="57150" lvl="1" indent="-57150" algn="l" defTabSz="444500">
            <a:lnSpc>
              <a:spcPct val="90000"/>
            </a:lnSpc>
            <a:spcBef>
              <a:spcPct val="0"/>
            </a:spcBef>
            <a:spcAft>
              <a:spcPct val="15000"/>
            </a:spcAft>
            <a:buChar char="••"/>
          </a:pPr>
          <a:r>
            <a:rPr lang="en-US" sz="1000" kern="1200" dirty="0" smtClean="0"/>
            <a:t>Acquires </a:t>
          </a:r>
          <a:r>
            <a:rPr lang="en-US" sz="1000" kern="1200" dirty="0" err="1" smtClean="0"/>
            <a:t>Cutbank</a:t>
          </a:r>
          <a:r>
            <a:rPr lang="en-US" sz="1000" kern="1200" dirty="0" smtClean="0"/>
            <a:t> Ridge natural gas resource play and commences storage expansion in the States</a:t>
          </a:r>
          <a:endParaRPr lang="en-CA" sz="1000" kern="1200" dirty="0"/>
        </a:p>
      </dsp:txBody>
      <dsp:txXfrm rot="16200000">
        <a:off x="-696526" y="1874848"/>
        <a:ext cx="4840311" cy="1090615"/>
      </dsp:txXfrm>
    </dsp:sp>
    <dsp:sp modelId="{A7F91CC0-4A40-4D73-AC4F-66B3FCF2207E}">
      <dsp:nvSpPr>
        <dsp:cNvPr id="0" name=""/>
        <dsp:cNvSpPr/>
      </dsp:nvSpPr>
      <dsp:spPr>
        <a:xfrm rot="16200000">
          <a:off x="475884" y="1874848"/>
          <a:ext cx="4840311" cy="1090615"/>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80" bIns="0" numCol="1" spcCol="1270" anchor="t" anchorCtr="0">
          <a:noAutofit/>
        </a:bodyPr>
        <a:lstStyle/>
        <a:p>
          <a:pPr lvl="0" algn="l" defTabSz="577850">
            <a:lnSpc>
              <a:spcPct val="90000"/>
            </a:lnSpc>
            <a:spcBef>
              <a:spcPct val="0"/>
            </a:spcBef>
            <a:spcAft>
              <a:spcPct val="35000"/>
            </a:spcAft>
          </a:pPr>
          <a:r>
            <a:rPr lang="en-US" sz="1300" kern="1200" dirty="0" smtClean="0"/>
            <a:t>2005</a:t>
          </a:r>
          <a:endParaRPr lang="en-CA" sz="1300" kern="1200" dirty="0"/>
        </a:p>
        <a:p>
          <a:pPr marL="57150" lvl="1" indent="-57150" algn="l" defTabSz="444500">
            <a:lnSpc>
              <a:spcPct val="90000"/>
            </a:lnSpc>
            <a:spcBef>
              <a:spcPct val="0"/>
            </a:spcBef>
            <a:spcAft>
              <a:spcPct val="15000"/>
            </a:spcAft>
            <a:buChar char="••"/>
          </a:pPr>
          <a:r>
            <a:rPr lang="en-US" sz="1000" kern="1200" dirty="0" smtClean="0"/>
            <a:t>Gulf of Mexico Assets sold to Statoil</a:t>
          </a:r>
          <a:endParaRPr lang="en-CA" sz="1000" kern="1200" dirty="0"/>
        </a:p>
      </dsp:txBody>
      <dsp:txXfrm rot="16200000">
        <a:off x="475884" y="1874848"/>
        <a:ext cx="4840311" cy="1090615"/>
      </dsp:txXfrm>
    </dsp:sp>
    <dsp:sp modelId="{28445ED0-E0EA-4B5E-A683-EC7D56A2A0F7}">
      <dsp:nvSpPr>
        <dsp:cNvPr id="0" name=""/>
        <dsp:cNvSpPr/>
      </dsp:nvSpPr>
      <dsp:spPr>
        <a:xfrm rot="16200000">
          <a:off x="1648296" y="1874848"/>
          <a:ext cx="4840311" cy="1090615"/>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80" bIns="0" numCol="1" spcCol="1270" anchor="t" anchorCtr="0">
          <a:noAutofit/>
        </a:bodyPr>
        <a:lstStyle/>
        <a:p>
          <a:pPr lvl="0" algn="l" defTabSz="577850">
            <a:lnSpc>
              <a:spcPct val="90000"/>
            </a:lnSpc>
            <a:spcBef>
              <a:spcPct val="0"/>
            </a:spcBef>
            <a:spcAft>
              <a:spcPct val="35000"/>
            </a:spcAft>
          </a:pPr>
          <a:r>
            <a:rPr lang="en-US" sz="1300" kern="1200" dirty="0" smtClean="0"/>
            <a:t>2007</a:t>
          </a:r>
          <a:endParaRPr lang="en-CA" sz="1300" kern="1200" dirty="0"/>
        </a:p>
        <a:p>
          <a:pPr marL="57150" lvl="1" indent="-57150" algn="l" defTabSz="444500">
            <a:lnSpc>
              <a:spcPct val="90000"/>
            </a:lnSpc>
            <a:spcBef>
              <a:spcPct val="0"/>
            </a:spcBef>
            <a:spcAft>
              <a:spcPct val="15000"/>
            </a:spcAft>
            <a:buChar char="••"/>
          </a:pPr>
          <a:r>
            <a:rPr lang="en-US" sz="1000" kern="1200" dirty="0" smtClean="0"/>
            <a:t>Upstream oil interests in Chad and Brazil are sold</a:t>
          </a:r>
          <a:endParaRPr lang="en-CA" sz="1000" kern="1200" dirty="0"/>
        </a:p>
        <a:p>
          <a:pPr marL="57150" lvl="1" indent="-57150" algn="l" defTabSz="444500">
            <a:lnSpc>
              <a:spcPct val="90000"/>
            </a:lnSpc>
            <a:spcBef>
              <a:spcPct val="0"/>
            </a:spcBef>
            <a:spcAft>
              <a:spcPct val="15000"/>
            </a:spcAft>
            <a:buChar char="••"/>
          </a:pPr>
          <a:r>
            <a:rPr lang="en-US" sz="1000" kern="1200" dirty="0" err="1" smtClean="0"/>
            <a:t>Encana</a:t>
          </a:r>
          <a:r>
            <a:rPr lang="en-US" sz="1000" kern="1200" dirty="0" smtClean="0"/>
            <a:t> and ConocoPhillips create integrated NA business</a:t>
          </a:r>
          <a:endParaRPr lang="en-CA" sz="1000" kern="1200" dirty="0"/>
        </a:p>
      </dsp:txBody>
      <dsp:txXfrm rot="16200000">
        <a:off x="1648296" y="1874848"/>
        <a:ext cx="4840311" cy="1090615"/>
      </dsp:txXfrm>
    </dsp:sp>
    <dsp:sp modelId="{A1CEAD86-DDA8-4A5D-937A-1C8E296CAA99}">
      <dsp:nvSpPr>
        <dsp:cNvPr id="0" name=""/>
        <dsp:cNvSpPr/>
      </dsp:nvSpPr>
      <dsp:spPr>
        <a:xfrm rot="16200000">
          <a:off x="2820707" y="1874848"/>
          <a:ext cx="4840311" cy="1090615"/>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80" bIns="0" numCol="1" spcCol="1270" anchor="t" anchorCtr="0">
          <a:noAutofit/>
        </a:bodyPr>
        <a:lstStyle/>
        <a:p>
          <a:pPr lvl="0" algn="l" defTabSz="577850">
            <a:lnSpc>
              <a:spcPct val="90000"/>
            </a:lnSpc>
            <a:spcBef>
              <a:spcPct val="0"/>
            </a:spcBef>
            <a:spcAft>
              <a:spcPct val="35000"/>
            </a:spcAft>
          </a:pPr>
          <a:r>
            <a:rPr lang="en-US" sz="1300" kern="1200" dirty="0" smtClean="0"/>
            <a:t>2009</a:t>
          </a:r>
          <a:endParaRPr lang="en-CA" sz="1300" kern="1200" dirty="0"/>
        </a:p>
        <a:p>
          <a:pPr marL="57150" lvl="1" indent="-57150" algn="l" defTabSz="444500">
            <a:lnSpc>
              <a:spcPct val="90000"/>
            </a:lnSpc>
            <a:spcBef>
              <a:spcPct val="0"/>
            </a:spcBef>
            <a:spcAft>
              <a:spcPct val="15000"/>
            </a:spcAft>
            <a:buChar char="••"/>
          </a:pPr>
          <a:r>
            <a:rPr lang="en-US" sz="1000" kern="1200" dirty="0" smtClean="0"/>
            <a:t>Company split into to focused companies - </a:t>
          </a:r>
          <a:r>
            <a:rPr lang="en-US" sz="1000" kern="1200" dirty="0" err="1" smtClean="0"/>
            <a:t>Cenovus</a:t>
          </a:r>
          <a:r>
            <a:rPr lang="en-US" sz="1000" kern="1200" dirty="0" smtClean="0"/>
            <a:t> (integrated oil) and </a:t>
          </a:r>
          <a:r>
            <a:rPr lang="en-US" sz="1000" kern="1200" dirty="0" err="1" smtClean="0"/>
            <a:t>Encana</a:t>
          </a:r>
          <a:r>
            <a:rPr lang="en-US" sz="1000" kern="1200" dirty="0" smtClean="0"/>
            <a:t> (natural gas)</a:t>
          </a:r>
          <a:endParaRPr lang="en-CA" sz="1000" kern="1200" dirty="0"/>
        </a:p>
      </dsp:txBody>
      <dsp:txXfrm rot="16200000">
        <a:off x="2820707" y="1874848"/>
        <a:ext cx="4840311" cy="1090615"/>
      </dsp:txXfrm>
    </dsp:sp>
    <dsp:sp modelId="{78261A8A-0AD4-4700-A0B0-951050230403}">
      <dsp:nvSpPr>
        <dsp:cNvPr id="0" name=""/>
        <dsp:cNvSpPr/>
      </dsp:nvSpPr>
      <dsp:spPr>
        <a:xfrm rot="16200000">
          <a:off x="3993118" y="1874848"/>
          <a:ext cx="4840311" cy="1090615"/>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80" bIns="0" numCol="1" spcCol="1270" anchor="t" anchorCtr="0">
          <a:noAutofit/>
        </a:bodyPr>
        <a:lstStyle/>
        <a:p>
          <a:pPr lvl="0" algn="l" defTabSz="577850">
            <a:lnSpc>
              <a:spcPct val="90000"/>
            </a:lnSpc>
            <a:spcBef>
              <a:spcPct val="0"/>
            </a:spcBef>
            <a:spcAft>
              <a:spcPct val="35000"/>
            </a:spcAft>
          </a:pPr>
          <a:r>
            <a:rPr lang="en-US" sz="1300" kern="1200" dirty="0" smtClean="0"/>
            <a:t>2010</a:t>
          </a:r>
          <a:endParaRPr lang="en-CA" sz="1300" kern="1200" dirty="0"/>
        </a:p>
        <a:p>
          <a:pPr marL="57150" lvl="1" indent="-57150" algn="l" defTabSz="444500">
            <a:lnSpc>
              <a:spcPct val="90000"/>
            </a:lnSpc>
            <a:spcBef>
              <a:spcPct val="0"/>
            </a:spcBef>
            <a:spcAft>
              <a:spcPct val="15000"/>
            </a:spcAft>
            <a:buChar char="••"/>
          </a:pPr>
          <a:r>
            <a:rPr lang="en-US" sz="1000" kern="1200" dirty="0" smtClean="0"/>
            <a:t>3 Year Joint Venture with </a:t>
          </a:r>
          <a:r>
            <a:rPr lang="en-US" sz="1000" kern="1200" dirty="0" err="1" smtClean="0"/>
            <a:t>Kogas</a:t>
          </a:r>
          <a:r>
            <a:rPr lang="en-US" sz="1000" kern="1200" dirty="0" smtClean="0"/>
            <a:t> Canada Ltd.</a:t>
          </a:r>
          <a:endParaRPr lang="en-CA" sz="1000" kern="1200" dirty="0"/>
        </a:p>
      </dsp:txBody>
      <dsp:txXfrm rot="16200000">
        <a:off x="3993118" y="1874848"/>
        <a:ext cx="4840311" cy="1090615"/>
      </dsp:txXfrm>
    </dsp:sp>
    <dsp:sp modelId="{083EDC9A-9534-4714-B9CA-BBD36727012C}">
      <dsp:nvSpPr>
        <dsp:cNvPr id="0" name=""/>
        <dsp:cNvSpPr/>
      </dsp:nvSpPr>
      <dsp:spPr>
        <a:xfrm rot="16200000">
          <a:off x="5165530" y="1874848"/>
          <a:ext cx="4840311" cy="1090615"/>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380" bIns="0" numCol="1" spcCol="1270" anchor="t" anchorCtr="0">
          <a:noAutofit/>
        </a:bodyPr>
        <a:lstStyle/>
        <a:p>
          <a:pPr lvl="0" algn="l" defTabSz="577850">
            <a:lnSpc>
              <a:spcPct val="90000"/>
            </a:lnSpc>
            <a:spcBef>
              <a:spcPct val="0"/>
            </a:spcBef>
            <a:spcAft>
              <a:spcPct val="35000"/>
            </a:spcAft>
          </a:pPr>
          <a:r>
            <a:rPr lang="en-US" sz="1300" kern="1200" dirty="0" smtClean="0"/>
            <a:t>2012</a:t>
          </a:r>
          <a:endParaRPr lang="en-CA" sz="1300" kern="1200" dirty="0"/>
        </a:p>
        <a:p>
          <a:pPr marL="57150" lvl="1" indent="-57150" algn="l" defTabSz="444500">
            <a:lnSpc>
              <a:spcPct val="90000"/>
            </a:lnSpc>
            <a:spcBef>
              <a:spcPct val="0"/>
            </a:spcBef>
            <a:spcAft>
              <a:spcPct val="15000"/>
            </a:spcAft>
            <a:buChar char="••"/>
          </a:pPr>
          <a:r>
            <a:rPr lang="en-US" sz="1000" kern="1200" dirty="0" smtClean="0"/>
            <a:t>First LNG station in Louisiana</a:t>
          </a:r>
          <a:endParaRPr lang="en-CA" sz="1000" kern="1200" dirty="0"/>
        </a:p>
        <a:p>
          <a:pPr marL="57150" lvl="1" indent="-57150" algn="l" defTabSz="444500">
            <a:lnSpc>
              <a:spcPct val="90000"/>
            </a:lnSpc>
            <a:spcBef>
              <a:spcPct val="0"/>
            </a:spcBef>
            <a:spcAft>
              <a:spcPct val="15000"/>
            </a:spcAft>
            <a:buChar char="••"/>
          </a:pPr>
          <a:r>
            <a:rPr lang="en-US" sz="1000" kern="1200" dirty="0" smtClean="0"/>
            <a:t>Announcement of 40% interest by Mitsubishi in </a:t>
          </a:r>
          <a:r>
            <a:rPr lang="en-US" sz="1000" kern="1200" dirty="0" err="1" smtClean="0"/>
            <a:t>Cutbank</a:t>
          </a:r>
          <a:r>
            <a:rPr lang="en-US" sz="1000" kern="1200" dirty="0" smtClean="0"/>
            <a:t> Ridge Partnership</a:t>
          </a:r>
          <a:endParaRPr lang="en-CA" sz="1000" kern="1200" dirty="0"/>
        </a:p>
      </dsp:txBody>
      <dsp:txXfrm rot="16200000">
        <a:off x="5165530" y="1874848"/>
        <a:ext cx="4840311" cy="109061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FBFF-853A-4458-95D0-8A24B9467F85}">
      <dsp:nvSpPr>
        <dsp:cNvPr id="0" name=""/>
        <dsp:cNvSpPr/>
      </dsp:nvSpPr>
      <dsp:spPr>
        <a:xfrm>
          <a:off x="6096" y="203557"/>
          <a:ext cx="3439048" cy="1037239"/>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CA" sz="3600" kern="1200" dirty="0" err="1" smtClean="0"/>
            <a:t>Encana</a:t>
          </a:r>
          <a:endParaRPr lang="en-CA" sz="3600" kern="1200" dirty="0"/>
        </a:p>
      </dsp:txBody>
      <dsp:txXfrm>
        <a:off x="6096" y="203557"/>
        <a:ext cx="3439048" cy="1037239"/>
      </dsp:txXfrm>
    </dsp:sp>
    <dsp:sp modelId="{6782ADFB-88EF-48DB-9C98-7247746E1029}">
      <dsp:nvSpPr>
        <dsp:cNvPr id="0" name=""/>
        <dsp:cNvSpPr/>
      </dsp:nvSpPr>
      <dsp:spPr>
        <a:xfrm>
          <a:off x="350001" y="1240796"/>
          <a:ext cx="343904" cy="777929"/>
        </a:xfrm>
        <a:custGeom>
          <a:avLst/>
          <a:gdLst/>
          <a:ahLst/>
          <a:cxnLst/>
          <a:rect l="0" t="0" r="0" b="0"/>
          <a:pathLst>
            <a:path>
              <a:moveTo>
                <a:pt x="0" y="0"/>
              </a:moveTo>
              <a:lnTo>
                <a:pt x="0" y="777929"/>
              </a:lnTo>
              <a:lnTo>
                <a:pt x="343904" y="777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F1615-173A-4165-878B-9A9A1E13142D}">
      <dsp:nvSpPr>
        <dsp:cNvPr id="0" name=""/>
        <dsp:cNvSpPr/>
      </dsp:nvSpPr>
      <dsp:spPr>
        <a:xfrm>
          <a:off x="693906" y="1500106"/>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Focus in Natural Gas Assets</a:t>
          </a:r>
          <a:endParaRPr lang="en-CA" sz="2000" kern="1200" dirty="0"/>
        </a:p>
      </dsp:txBody>
      <dsp:txXfrm>
        <a:off x="693906" y="1500106"/>
        <a:ext cx="3343328" cy="1037239"/>
      </dsp:txXfrm>
    </dsp:sp>
    <dsp:sp modelId="{C7222750-D11F-46BF-A7B8-E20E501CFAF1}">
      <dsp:nvSpPr>
        <dsp:cNvPr id="0" name=""/>
        <dsp:cNvSpPr/>
      </dsp:nvSpPr>
      <dsp:spPr>
        <a:xfrm>
          <a:off x="350001" y="1240796"/>
          <a:ext cx="343904" cy="2074478"/>
        </a:xfrm>
        <a:custGeom>
          <a:avLst/>
          <a:gdLst/>
          <a:ahLst/>
          <a:cxnLst/>
          <a:rect l="0" t="0" r="0" b="0"/>
          <a:pathLst>
            <a:path>
              <a:moveTo>
                <a:pt x="0" y="0"/>
              </a:moveTo>
              <a:lnTo>
                <a:pt x="0" y="2074478"/>
              </a:lnTo>
              <a:lnTo>
                <a:pt x="343904" y="2074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A3A57-D985-4A27-A0F5-3036001C92D6}">
      <dsp:nvSpPr>
        <dsp:cNvPr id="0" name=""/>
        <dsp:cNvSpPr/>
      </dsp:nvSpPr>
      <dsp:spPr>
        <a:xfrm>
          <a:off x="693906" y="2796654"/>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Shareholders of </a:t>
          </a:r>
          <a:r>
            <a:rPr lang="en-CA" sz="2000" kern="1200" dirty="0" err="1" smtClean="0"/>
            <a:t>Encana</a:t>
          </a:r>
          <a:r>
            <a:rPr lang="en-CA" sz="2000" kern="1200" dirty="0" smtClean="0"/>
            <a:t> received 1 share of </a:t>
          </a:r>
          <a:r>
            <a:rPr lang="en-CA" sz="2000" kern="1200" dirty="0" err="1" smtClean="0"/>
            <a:t>Cenovus</a:t>
          </a:r>
          <a:r>
            <a:rPr lang="en-CA" sz="2000" kern="1200" dirty="0" smtClean="0"/>
            <a:t> for every one share of </a:t>
          </a:r>
          <a:r>
            <a:rPr lang="en-CA" sz="2000" kern="1200" dirty="0" err="1" smtClean="0"/>
            <a:t>Encana</a:t>
          </a:r>
          <a:endParaRPr lang="en-CA" sz="2000" kern="1200" dirty="0"/>
        </a:p>
      </dsp:txBody>
      <dsp:txXfrm>
        <a:off x="693906" y="2796654"/>
        <a:ext cx="3343328" cy="1037239"/>
      </dsp:txXfrm>
    </dsp:sp>
    <dsp:sp modelId="{577A65B0-9A09-4C5D-9C19-CF864DF0911F}">
      <dsp:nvSpPr>
        <dsp:cNvPr id="0" name=""/>
        <dsp:cNvSpPr/>
      </dsp:nvSpPr>
      <dsp:spPr>
        <a:xfrm>
          <a:off x="350001" y="1240796"/>
          <a:ext cx="343904" cy="3371026"/>
        </a:xfrm>
        <a:custGeom>
          <a:avLst/>
          <a:gdLst/>
          <a:ahLst/>
          <a:cxnLst/>
          <a:rect l="0" t="0" r="0" b="0"/>
          <a:pathLst>
            <a:path>
              <a:moveTo>
                <a:pt x="0" y="0"/>
              </a:moveTo>
              <a:lnTo>
                <a:pt x="0" y="3371026"/>
              </a:lnTo>
              <a:lnTo>
                <a:pt x="343904" y="3371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FF68D-9650-48E0-A4EB-929B0256BAB6}">
      <dsp:nvSpPr>
        <dsp:cNvPr id="0" name=""/>
        <dsp:cNvSpPr/>
      </dsp:nvSpPr>
      <dsp:spPr>
        <a:xfrm>
          <a:off x="693906" y="4093203"/>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Fallen from its high of $60/share</a:t>
          </a:r>
          <a:endParaRPr lang="en-CA" sz="2000" kern="1200" dirty="0"/>
        </a:p>
      </dsp:txBody>
      <dsp:txXfrm>
        <a:off x="693906" y="4093203"/>
        <a:ext cx="3343328" cy="1037239"/>
      </dsp:txXfrm>
    </dsp:sp>
    <dsp:sp modelId="{E418A976-37E0-4185-85B4-F5F1B17886E5}">
      <dsp:nvSpPr>
        <dsp:cNvPr id="0" name=""/>
        <dsp:cNvSpPr/>
      </dsp:nvSpPr>
      <dsp:spPr>
        <a:xfrm>
          <a:off x="3963765" y="203557"/>
          <a:ext cx="3439048" cy="1037239"/>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err="1" smtClean="0"/>
            <a:t>Cenovus</a:t>
          </a:r>
          <a:endParaRPr lang="en-CA" sz="3600" kern="1200" dirty="0"/>
        </a:p>
      </dsp:txBody>
      <dsp:txXfrm>
        <a:off x="3963765" y="203557"/>
        <a:ext cx="3439048" cy="1037239"/>
      </dsp:txXfrm>
    </dsp:sp>
    <dsp:sp modelId="{3623836E-9E5A-4398-8574-8578E22EFD80}">
      <dsp:nvSpPr>
        <dsp:cNvPr id="0" name=""/>
        <dsp:cNvSpPr/>
      </dsp:nvSpPr>
      <dsp:spPr>
        <a:xfrm>
          <a:off x="4307670" y="1240796"/>
          <a:ext cx="343904" cy="777929"/>
        </a:xfrm>
        <a:custGeom>
          <a:avLst/>
          <a:gdLst/>
          <a:ahLst/>
          <a:cxnLst/>
          <a:rect l="0" t="0" r="0" b="0"/>
          <a:pathLst>
            <a:path>
              <a:moveTo>
                <a:pt x="0" y="0"/>
              </a:moveTo>
              <a:lnTo>
                <a:pt x="0" y="777929"/>
              </a:lnTo>
              <a:lnTo>
                <a:pt x="343904" y="777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FD20C-1D86-4156-9E04-94370EA737B5}">
      <dsp:nvSpPr>
        <dsp:cNvPr id="0" name=""/>
        <dsp:cNvSpPr/>
      </dsp:nvSpPr>
      <dsp:spPr>
        <a:xfrm>
          <a:off x="4651574" y="1500106"/>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Focus in Integrated Oil Operations</a:t>
          </a:r>
          <a:endParaRPr lang="en-CA" sz="2000" kern="1200" dirty="0"/>
        </a:p>
      </dsp:txBody>
      <dsp:txXfrm>
        <a:off x="4651574" y="1500106"/>
        <a:ext cx="3343328" cy="1037239"/>
      </dsp:txXfrm>
    </dsp:sp>
    <dsp:sp modelId="{834ACD7C-04FE-4CE1-AD8B-38FC6C624546}">
      <dsp:nvSpPr>
        <dsp:cNvPr id="0" name=""/>
        <dsp:cNvSpPr/>
      </dsp:nvSpPr>
      <dsp:spPr>
        <a:xfrm>
          <a:off x="4307670" y="1240796"/>
          <a:ext cx="343904" cy="2074478"/>
        </a:xfrm>
        <a:custGeom>
          <a:avLst/>
          <a:gdLst/>
          <a:ahLst/>
          <a:cxnLst/>
          <a:rect l="0" t="0" r="0" b="0"/>
          <a:pathLst>
            <a:path>
              <a:moveTo>
                <a:pt x="0" y="0"/>
              </a:moveTo>
              <a:lnTo>
                <a:pt x="0" y="2074478"/>
              </a:lnTo>
              <a:lnTo>
                <a:pt x="343904" y="2074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8B3B1-0310-45D8-8FB2-B26994AA0020}">
      <dsp:nvSpPr>
        <dsp:cNvPr id="0" name=""/>
        <dsp:cNvSpPr/>
      </dsp:nvSpPr>
      <dsp:spPr>
        <a:xfrm>
          <a:off x="4651574" y="2796654"/>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Canadian oil-sands centric strategy</a:t>
          </a:r>
          <a:endParaRPr lang="en-CA" sz="2000" kern="1200" dirty="0"/>
        </a:p>
      </dsp:txBody>
      <dsp:txXfrm>
        <a:off x="4651574" y="2796654"/>
        <a:ext cx="3343328" cy="1037239"/>
      </dsp:txXfrm>
    </dsp:sp>
    <dsp:sp modelId="{ECD4143B-228D-4C7C-B8BC-D5D823A585C8}">
      <dsp:nvSpPr>
        <dsp:cNvPr id="0" name=""/>
        <dsp:cNvSpPr/>
      </dsp:nvSpPr>
      <dsp:spPr>
        <a:xfrm>
          <a:off x="4307670" y="1240796"/>
          <a:ext cx="343904" cy="3371026"/>
        </a:xfrm>
        <a:custGeom>
          <a:avLst/>
          <a:gdLst/>
          <a:ahLst/>
          <a:cxnLst/>
          <a:rect l="0" t="0" r="0" b="0"/>
          <a:pathLst>
            <a:path>
              <a:moveTo>
                <a:pt x="0" y="0"/>
              </a:moveTo>
              <a:lnTo>
                <a:pt x="0" y="3371026"/>
              </a:lnTo>
              <a:lnTo>
                <a:pt x="343904" y="3371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9D862-07E2-4BF6-9C73-C800BD627DB1}">
      <dsp:nvSpPr>
        <dsp:cNvPr id="0" name=""/>
        <dsp:cNvSpPr/>
      </dsp:nvSpPr>
      <dsp:spPr>
        <a:xfrm>
          <a:off x="4651574" y="4093203"/>
          <a:ext cx="3343328" cy="1037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CA" sz="2000" kern="1200" dirty="0" smtClean="0"/>
            <a:t>Risen from $25.50</a:t>
          </a:r>
          <a:endParaRPr lang="en-CA" sz="2000" kern="1200" dirty="0"/>
        </a:p>
      </dsp:txBody>
      <dsp:txXfrm>
        <a:off x="4651574" y="4093203"/>
        <a:ext cx="3343328" cy="10372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054BF0-1FC0-4FA9-A234-184D8DA0464C}" type="datetimeFigureOut">
              <a:rPr lang="en-US" smtClean="0"/>
              <a:pPr/>
              <a:t>11/21/2012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814E41-6B71-4F3E-A316-0209F486326D}" type="slidenum">
              <a:rPr lang="en-US" smtClean="0"/>
              <a:pPr/>
              <a:t>‹#›</a:t>
            </a:fld>
            <a:endParaRPr lang="en-US"/>
          </a:p>
        </p:txBody>
      </p:sp>
    </p:spTree>
    <p:extLst>
      <p:ext uri="{BB962C8B-B14F-4D97-AF65-F5344CB8AC3E}">
        <p14:creationId xmlns:p14="http://schemas.microsoft.com/office/powerpoint/2010/main" xmlns="" val="1362834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3B06A6-76AE-4FE5-B135-18A78C5D3F23}" type="datetimeFigureOut">
              <a:rPr lang="en-US" smtClean="0"/>
              <a:pPr/>
              <a:t>11/21/2012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13A8F-B721-4977-816C-1F353CE24D88}" type="slidenum">
              <a:rPr lang="en-US" smtClean="0"/>
              <a:pPr/>
              <a:t>‹#›</a:t>
            </a:fld>
            <a:endParaRPr lang="en-US"/>
          </a:p>
        </p:txBody>
      </p:sp>
    </p:spTree>
    <p:extLst>
      <p:ext uri="{BB962C8B-B14F-4D97-AF65-F5344CB8AC3E}">
        <p14:creationId xmlns:p14="http://schemas.microsoft.com/office/powerpoint/2010/main" xmlns="" val="203327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5 major shale plays in North America. Only the </a:t>
            </a:r>
            <a:r>
              <a:rPr lang="en-US" baseline="0" dirty="0" err="1" smtClean="0"/>
              <a:t>Bakken</a:t>
            </a:r>
            <a:r>
              <a:rPr lang="en-US" baseline="0" dirty="0" smtClean="0"/>
              <a:t> has been extensively developed at this point</a:t>
            </a:r>
            <a:endParaRPr lang="en-US" dirty="0"/>
          </a:p>
        </p:txBody>
      </p:sp>
      <p:sp>
        <p:nvSpPr>
          <p:cNvPr id="4" name="Slide Number Placeholder 3"/>
          <p:cNvSpPr>
            <a:spLocks noGrp="1"/>
          </p:cNvSpPr>
          <p:nvPr>
            <p:ph type="sldNum" sz="quarter" idx="10"/>
          </p:nvPr>
        </p:nvSpPr>
        <p:spPr/>
        <p:txBody>
          <a:bodyPr/>
          <a:lstStyle/>
          <a:p>
            <a:fld id="{B1413A8F-B721-4977-816C-1F353CE24D88}" type="slidenum">
              <a:rPr lang="en-US" smtClean="0"/>
              <a:pPr/>
              <a:t>16</a:t>
            </a:fld>
            <a:endParaRPr lang="en-US"/>
          </a:p>
        </p:txBody>
      </p:sp>
    </p:spTree>
    <p:extLst>
      <p:ext uri="{BB962C8B-B14F-4D97-AF65-F5344CB8AC3E}">
        <p14:creationId xmlns:p14="http://schemas.microsoft.com/office/powerpoint/2010/main" xmlns="" val="149682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1000"/>
              </a:spcAft>
              <a:buFont typeface="Wingdings"/>
              <a:buChar char=""/>
            </a:pPr>
            <a:r>
              <a:rPr lang="en-CA" sz="1200" dirty="0" smtClean="0">
                <a:effectLst/>
                <a:latin typeface="+mn-lt"/>
                <a:ea typeface="SimSun"/>
                <a:cs typeface="Times New Roman"/>
              </a:rPr>
              <a:t>Distribution &amp; Marketing: Distribution is the final step in delivering natural gas to customers. While some large industrial, commercial, and electric generation customers receive natural gas directly from high capacity interstate and intrastate pipelines (usually contracted through natural gas marketing companies), most other users receive natural gas from their local gas utility, also called a local distribution company (LDC). </a:t>
            </a:r>
            <a:endParaRPr lang="en-US" sz="1200" dirty="0" smtClean="0">
              <a:effectLst/>
              <a:latin typeface="+mn-lt"/>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27</a:t>
            </a:fld>
            <a:endParaRPr lang="en-US"/>
          </a:p>
        </p:txBody>
      </p:sp>
    </p:spTree>
    <p:extLst>
      <p:ext uri="{BB962C8B-B14F-4D97-AF65-F5344CB8AC3E}">
        <p14:creationId xmlns="" xmlns:p14="http://schemas.microsoft.com/office/powerpoint/2010/main" val="299546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31</a:t>
            </a:fld>
            <a:endParaRPr lang="en-US"/>
          </a:p>
        </p:txBody>
      </p:sp>
    </p:spTree>
    <p:extLst>
      <p:ext uri="{BB962C8B-B14F-4D97-AF65-F5344CB8AC3E}">
        <p14:creationId xmlns="" xmlns:p14="http://schemas.microsoft.com/office/powerpoint/2010/main" val="73549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0"/>
              </a:spcAft>
              <a:buFont typeface="Wingdings"/>
              <a:buChar char=""/>
            </a:pPr>
            <a:r>
              <a:rPr lang="en-CA" sz="1200" dirty="0" smtClean="0">
                <a:effectLst/>
                <a:latin typeface="+mn-lt"/>
                <a:ea typeface="SimSun"/>
                <a:cs typeface="Times New Roman"/>
              </a:rPr>
              <a:t>Supply</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The production of natural gas is based on competitive market forces. Canadian natural gas production has dropped 15 per cent since 2008, a direct result of a downturn in drilling activity due to gas price declines. Activity in the last few years has increasingly focused on deeper conventional, tight, and shale gas resources as technological advancements in horizontal drilling and/or multi-stage hydraulic fracturing have lowered their supply costs. Supplying natural gas is dependent on a number of factors. These factors may be broken down into two segments:</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Factor affecting the supply of natural gas: in a perfect market, price signals would be recognized and acted upon immediately, and there would be little lag time between increased demand for natural gas, and an increase in supplies reaching the market. However, in reality, this lag time does exist. Some factors that affect this lag time are:</a:t>
            </a:r>
            <a:endParaRPr lang="en-US" sz="1200" dirty="0" smtClean="0">
              <a:effectLst/>
              <a:latin typeface="+mn-lt"/>
              <a:ea typeface="SimSun"/>
              <a:cs typeface="Times New Roman"/>
            </a:endParaRPr>
          </a:p>
          <a:p>
            <a:pPr marL="1600200" lvl="3" indent="-228600">
              <a:lnSpc>
                <a:spcPct val="115000"/>
              </a:lnSpc>
              <a:spcAft>
                <a:spcPts val="0"/>
              </a:spcAft>
              <a:buFont typeface="Symbol"/>
              <a:buChar char=""/>
            </a:pPr>
            <a:r>
              <a:rPr lang="en-CA" sz="1200" dirty="0" smtClean="0">
                <a:effectLst/>
                <a:latin typeface="+mn-lt"/>
                <a:ea typeface="SimSun"/>
                <a:cs typeface="Times New Roman"/>
              </a:rPr>
              <a:t>(Short term supply barriers) availability of skilled workers, equipment, permitting and well development, weather and deliver disruptions</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In addition to the short-term impediments to increasing natural gas supply, there exist other barriers: </a:t>
            </a:r>
            <a:endParaRPr lang="en-US" sz="1200" dirty="0" smtClean="0">
              <a:effectLst/>
              <a:latin typeface="+mn-lt"/>
              <a:ea typeface="SimSun"/>
              <a:cs typeface="Times New Roman"/>
            </a:endParaRPr>
          </a:p>
          <a:p>
            <a:pPr marL="1600200" lvl="3" indent="-228600">
              <a:lnSpc>
                <a:spcPct val="115000"/>
              </a:lnSpc>
              <a:spcAft>
                <a:spcPts val="1000"/>
              </a:spcAft>
              <a:buFont typeface="Symbol"/>
              <a:buChar char=""/>
            </a:pPr>
            <a:r>
              <a:rPr lang="en-CA" sz="1200" dirty="0" smtClean="0">
                <a:effectLst/>
                <a:latin typeface="+mn-lt"/>
                <a:ea typeface="SimSun"/>
                <a:cs typeface="Times New Roman"/>
              </a:rPr>
              <a:t>Onshore and offshore access, pipeline infrastructure, the financial environment</a:t>
            </a:r>
            <a:endParaRPr lang="en-US" sz="1200" dirty="0" smtClean="0">
              <a:effectLst/>
              <a:latin typeface="+mn-lt"/>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32</a:t>
            </a:fld>
            <a:endParaRPr lang="en-US"/>
          </a:p>
        </p:txBody>
      </p:sp>
    </p:spTree>
    <p:extLst>
      <p:ext uri="{BB962C8B-B14F-4D97-AF65-F5344CB8AC3E}">
        <p14:creationId xmlns="" xmlns:p14="http://schemas.microsoft.com/office/powerpoint/2010/main" val="51509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auto" latinLnBrk="0" hangingPunct="1">
              <a:lnSpc>
                <a:spcPct val="115000"/>
              </a:lnSpc>
              <a:spcBef>
                <a:spcPts val="0"/>
              </a:spcBef>
              <a:spcAft>
                <a:spcPts val="0"/>
              </a:spcAft>
              <a:buClrTx/>
              <a:buSzTx/>
              <a:buFont typeface="Wingdings"/>
              <a:buChar char=""/>
              <a:tabLst/>
              <a:defRPr/>
            </a:pPr>
            <a:r>
              <a:rPr kumimoji="0" lang="en-CA" sz="1200" b="0" i="0" u="none" strike="noStrike" kern="1200" cap="none" spc="0" normalizeH="0" baseline="0" noProof="0" dirty="0" smtClean="0">
                <a:ln>
                  <a:noFill/>
                </a:ln>
                <a:solidFill>
                  <a:prstClr val="black"/>
                </a:solidFill>
                <a:effectLst/>
                <a:uLnTx/>
                <a:uFillTx/>
                <a:latin typeface="+mn-lt"/>
                <a:ea typeface="SimSun"/>
                <a:cs typeface="Times New Roman"/>
              </a:rPr>
              <a:t>Drilling: Canadian natural gas production has dropped 15 per cent since 2008, a direct result of a downturn in drilling activity due to gas price declines. Activity in the last few years has increasingly focused on deeper conventional, tight, and shale gas resources as technological advancements in horizontal drilling and/or multi-stage hydraulic fracturing have lowered their supply costs.</a:t>
            </a:r>
            <a:endParaRPr kumimoji="0" lang="en-US" sz="1200" b="0" i="0" u="none" strike="noStrike" kern="1200" cap="none" spc="0" normalizeH="0" baseline="0" noProof="0" dirty="0" smtClean="0">
              <a:ln>
                <a:noFill/>
              </a:ln>
              <a:solidFill>
                <a:prstClr val="black"/>
              </a:solidFill>
              <a:effectLst/>
              <a:uLnTx/>
              <a:uFillTx/>
              <a:latin typeface="+mn-lt"/>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34</a:t>
            </a:fld>
            <a:endParaRPr lang="en-US"/>
          </a:p>
        </p:txBody>
      </p:sp>
    </p:spTree>
    <p:extLst>
      <p:ext uri="{BB962C8B-B14F-4D97-AF65-F5344CB8AC3E}">
        <p14:creationId xmlns="" xmlns:p14="http://schemas.microsoft.com/office/powerpoint/2010/main" val="11902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auto" latinLnBrk="0" hangingPunct="1">
              <a:lnSpc>
                <a:spcPct val="115000"/>
              </a:lnSpc>
              <a:spcBef>
                <a:spcPts val="0"/>
              </a:spcBef>
              <a:spcAft>
                <a:spcPts val="0"/>
              </a:spcAft>
              <a:buClrTx/>
              <a:buSzTx/>
              <a:buFont typeface="Wingdings"/>
              <a:buChar char=""/>
              <a:tabLst/>
              <a:defRPr/>
            </a:pPr>
            <a:r>
              <a:rPr kumimoji="0" lang="en-CA" sz="1200" b="0" i="0" u="none" strike="noStrike" kern="1200" cap="none" spc="0" normalizeH="0" baseline="0" noProof="0" dirty="0" smtClean="0">
                <a:ln>
                  <a:noFill/>
                </a:ln>
                <a:solidFill>
                  <a:prstClr val="black"/>
                </a:solidFill>
                <a:effectLst/>
                <a:uLnTx/>
                <a:uFillTx/>
                <a:latin typeface="+mn-lt"/>
                <a:ea typeface="SimSun"/>
                <a:cs typeface="Times New Roman"/>
              </a:rPr>
              <a:t>Production: By 2014, tight gas production becomes larger than all other conventional production in Canada and stays larger over the projection period, accounting for 49 per cent of total Canadian production in 2035 in the Reference Case. The proportion of shale gas also grows, making up 22 per cent of production in 2035. CBM production declines over the projection period, as investment is drawn to other resources. Production of solution gas (gas produced from oil wells) increases slightly through 2014 along with conventional oil production.</a:t>
            </a:r>
            <a:endParaRPr kumimoji="0" lang="en-US" sz="1200" b="0" i="0" u="none" strike="noStrike" kern="1200" cap="none" spc="0" normalizeH="0" baseline="0" noProof="0" dirty="0" smtClean="0">
              <a:ln>
                <a:noFill/>
              </a:ln>
              <a:solidFill>
                <a:prstClr val="black"/>
              </a:solidFill>
              <a:effectLst/>
              <a:uLnTx/>
              <a:uFillTx/>
              <a:latin typeface="+mn-lt"/>
              <a:ea typeface="SimSun"/>
              <a:cs typeface="Times New Roman"/>
            </a:endParaRPr>
          </a:p>
          <a:p>
            <a:pPr marL="742950" lvl="1" indent="-285750">
              <a:lnSpc>
                <a:spcPct val="115000"/>
              </a:lnSpc>
              <a:spcAft>
                <a:spcPts val="0"/>
              </a:spcAft>
              <a:buFont typeface="Wingdings"/>
              <a:buChar char=""/>
            </a:pPr>
            <a:endParaRPr lang="en-US" sz="1200" dirty="0" smtClean="0">
              <a:effectLst/>
              <a:latin typeface="+mn-lt"/>
              <a:ea typeface="SimSun"/>
              <a:cs typeface="Times New Roman"/>
            </a:endParaRPr>
          </a:p>
        </p:txBody>
      </p:sp>
      <p:sp>
        <p:nvSpPr>
          <p:cNvPr id="4" name="Slide Number Placeholder 3"/>
          <p:cNvSpPr>
            <a:spLocks noGrp="1"/>
          </p:cNvSpPr>
          <p:nvPr>
            <p:ph type="sldNum" sz="quarter" idx="10"/>
          </p:nvPr>
        </p:nvSpPr>
        <p:spPr/>
        <p:txBody>
          <a:bodyPr/>
          <a:lstStyle/>
          <a:p>
            <a:fld id="{B4616D6D-0BFE-4238-9AE9-AAE7C4A7E5BF}" type="slidenum">
              <a:rPr lang="en-US" smtClean="0"/>
              <a:pPr/>
              <a:t>35</a:t>
            </a:fld>
            <a:endParaRPr lang="en-US"/>
          </a:p>
        </p:txBody>
      </p:sp>
    </p:spTree>
    <p:extLst>
      <p:ext uri="{BB962C8B-B14F-4D97-AF65-F5344CB8AC3E}">
        <p14:creationId xmlns="" xmlns:p14="http://schemas.microsoft.com/office/powerpoint/2010/main" val="252897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auto" latinLnBrk="0" hangingPunct="1">
              <a:lnSpc>
                <a:spcPct val="115000"/>
              </a:lnSpc>
              <a:spcBef>
                <a:spcPts val="0"/>
              </a:spcBef>
              <a:spcAft>
                <a:spcPts val="0"/>
              </a:spcAft>
              <a:buClrTx/>
              <a:buSzTx/>
              <a:buFont typeface="Wingdings"/>
              <a:buChar char=""/>
              <a:tabLst/>
              <a:defRPr/>
            </a:pPr>
            <a:r>
              <a:rPr kumimoji="0" lang="en-CA" sz="1200" b="0" i="0" u="none" strike="noStrike" kern="1200" cap="none" spc="0" normalizeH="0" baseline="0" noProof="0" dirty="0" smtClean="0">
                <a:ln>
                  <a:noFill/>
                </a:ln>
                <a:solidFill>
                  <a:prstClr val="black"/>
                </a:solidFill>
                <a:effectLst/>
                <a:uLnTx/>
                <a:uFillTx/>
                <a:latin typeface="+mn-lt"/>
                <a:ea typeface="SimSun"/>
                <a:cs typeface="Times New Roman"/>
              </a:rPr>
              <a:t>Deliverability: The three price cases cover a range from a Lower Price Case where almost all drilling of natural gas is uneconomic unless the gas has a high NGL content, to a Higher Price Case where natural gas supply and demand move into balance and provide an incentive for the resumption of dry natural gas drilling. The levels of drilling activity that provide these deliverability outcomes are the result of capital investment assumptions and estimates of drilling costs.</a:t>
            </a:r>
            <a:endParaRPr kumimoji="0" lang="en-US" sz="1200" b="0" i="0" u="none" strike="noStrike" kern="1200" cap="none" spc="0" normalizeH="0" baseline="0" noProof="0" smtClean="0">
              <a:ln>
                <a:noFill/>
              </a:ln>
              <a:solidFill>
                <a:prstClr val="black"/>
              </a:solidFill>
              <a:effectLst/>
              <a:uLnTx/>
              <a:uFillTx/>
              <a:latin typeface="+mn-lt"/>
              <a:ea typeface="SimSun"/>
              <a:cs typeface="Times New Roman"/>
            </a:endParaRPr>
          </a:p>
          <a:p>
            <a:pPr marL="742950" lvl="1" indent="-285750">
              <a:lnSpc>
                <a:spcPct val="115000"/>
              </a:lnSpc>
              <a:spcAft>
                <a:spcPts val="0"/>
              </a:spcAft>
              <a:buFont typeface="Wingdings"/>
              <a:buChar char=""/>
            </a:pPr>
            <a:endParaRPr lang="en-US" sz="1200" dirty="0" smtClean="0">
              <a:effectLst/>
              <a:latin typeface="+mn-lt"/>
              <a:ea typeface="SimSun"/>
              <a:cs typeface="Times New Roman"/>
            </a:endParaRPr>
          </a:p>
        </p:txBody>
      </p:sp>
      <p:sp>
        <p:nvSpPr>
          <p:cNvPr id="4" name="Slide Number Placeholder 3"/>
          <p:cNvSpPr>
            <a:spLocks noGrp="1"/>
          </p:cNvSpPr>
          <p:nvPr>
            <p:ph type="sldNum" sz="quarter" idx="10"/>
          </p:nvPr>
        </p:nvSpPr>
        <p:spPr/>
        <p:txBody>
          <a:bodyPr/>
          <a:lstStyle/>
          <a:p>
            <a:fld id="{B4616D6D-0BFE-4238-9AE9-AAE7C4A7E5BF}" type="slidenum">
              <a:rPr lang="en-US" smtClean="0"/>
              <a:pPr/>
              <a:t>36</a:t>
            </a:fld>
            <a:endParaRPr lang="en-US"/>
          </a:p>
        </p:txBody>
      </p:sp>
    </p:spTree>
    <p:extLst>
      <p:ext uri="{BB962C8B-B14F-4D97-AF65-F5344CB8AC3E}">
        <p14:creationId xmlns="" xmlns:p14="http://schemas.microsoft.com/office/powerpoint/2010/main" val="166486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0"/>
              </a:spcAft>
              <a:buFont typeface="Wingdings"/>
              <a:buChar char=""/>
            </a:pPr>
            <a:r>
              <a:rPr lang="en-CA" sz="1200" dirty="0" smtClean="0">
                <a:effectLst/>
                <a:latin typeface="+mn-lt"/>
                <a:ea typeface="SimSun"/>
                <a:cs typeface="Times New Roman"/>
              </a:rPr>
              <a:t>Uncertainties</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Future natural gas prices are a key uncertainty in the production projections.</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Potential labour shortages could impact the pace of development in the oil and gas sector.</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Future growth of U.S. shale gas production and its impact on North American gas prices will influence Canadian production</a:t>
            </a:r>
            <a:endParaRPr lang="en-US" sz="1200" dirty="0" smtClean="0">
              <a:effectLst/>
              <a:latin typeface="+mn-lt"/>
              <a:ea typeface="SimSun"/>
              <a:cs typeface="Times New Roman"/>
            </a:endParaRPr>
          </a:p>
          <a:p>
            <a:pPr marL="1143000" lvl="2" indent="-228600">
              <a:lnSpc>
                <a:spcPct val="115000"/>
              </a:lnSpc>
              <a:spcAft>
                <a:spcPts val="1000"/>
              </a:spcAft>
              <a:buFont typeface="Wingdings"/>
              <a:buChar char=""/>
            </a:pPr>
            <a:r>
              <a:rPr lang="en-CA" sz="1200" dirty="0" smtClean="0">
                <a:effectLst/>
                <a:latin typeface="+mn-lt"/>
                <a:ea typeface="SimSun"/>
                <a:cs typeface="Times New Roman"/>
              </a:rPr>
              <a:t>Well production rates</a:t>
            </a:r>
            <a:endParaRPr lang="en-US" sz="1200" dirty="0" smtClean="0">
              <a:effectLst/>
              <a:latin typeface="+mn-lt"/>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37</a:t>
            </a:fld>
            <a:endParaRPr lang="en-US"/>
          </a:p>
        </p:txBody>
      </p:sp>
    </p:spTree>
    <p:extLst>
      <p:ext uri="{BB962C8B-B14F-4D97-AF65-F5344CB8AC3E}">
        <p14:creationId xmlns="" xmlns:p14="http://schemas.microsoft.com/office/powerpoint/2010/main" val="25376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 - Rick George the company CEO since 1991 retired in Dec 2011 </a:t>
            </a:r>
          </a:p>
        </p:txBody>
      </p:sp>
      <p:sp>
        <p:nvSpPr>
          <p:cNvPr id="4" name="Slide Number Placeholder 3"/>
          <p:cNvSpPr>
            <a:spLocks noGrp="1"/>
          </p:cNvSpPr>
          <p:nvPr>
            <p:ph type="sldNum" sz="quarter" idx="10"/>
          </p:nvPr>
        </p:nvSpPr>
        <p:spPr/>
        <p:txBody>
          <a:bodyPr/>
          <a:lstStyle/>
          <a:p>
            <a:fld id="{0D52C21B-142C-43BD-BDE6-3BE96E0317D3}" type="slidenum">
              <a:rPr lang="en-CA" smtClean="0"/>
              <a:pPr/>
              <a:t>40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When Crude Oil Dropped (I think to ~$98/barrel)</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41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Oil Sands -</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50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5 major shale plays in North America. Only the </a:t>
            </a:r>
            <a:r>
              <a:rPr lang="en-US" baseline="0" dirty="0" err="1" smtClean="0"/>
              <a:t>Bakken</a:t>
            </a:r>
            <a:r>
              <a:rPr lang="en-US" baseline="0" dirty="0" smtClean="0"/>
              <a:t> has been extensively developed at this point</a:t>
            </a:r>
            <a:endParaRPr lang="en-US" dirty="0"/>
          </a:p>
        </p:txBody>
      </p:sp>
      <p:sp>
        <p:nvSpPr>
          <p:cNvPr id="4" name="Slide Number Placeholder 3"/>
          <p:cNvSpPr>
            <a:spLocks noGrp="1"/>
          </p:cNvSpPr>
          <p:nvPr>
            <p:ph type="sldNum" sz="quarter" idx="10"/>
          </p:nvPr>
        </p:nvSpPr>
        <p:spPr/>
        <p:txBody>
          <a:bodyPr/>
          <a:lstStyle/>
          <a:p>
            <a:fld id="{B1413A8F-B721-4977-816C-1F353CE24D88}" type="slidenum">
              <a:rPr lang="en-US" smtClean="0"/>
              <a:pPr/>
              <a:t>17</a:t>
            </a:fld>
            <a:endParaRPr lang="en-US"/>
          </a:p>
        </p:txBody>
      </p:sp>
    </p:spTree>
    <p:extLst>
      <p:ext uri="{BB962C8B-B14F-4D97-AF65-F5344CB8AC3E}">
        <p14:creationId xmlns:p14="http://schemas.microsoft.com/office/powerpoint/2010/main" xmlns="" val="1496827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Libya –</a:t>
            </a:r>
            <a:r>
              <a:rPr lang="en-CA" baseline="0" dirty="0" smtClean="0"/>
              <a:t> looking to restart exploration drilling in 2013 and paid $200M relating to Exploration and Production Sharing Agreements (EPSA’s) with the </a:t>
            </a:r>
            <a:r>
              <a:rPr lang="en-CA" baseline="0" dirty="0" err="1" smtClean="0"/>
              <a:t>Lbyan</a:t>
            </a:r>
            <a:r>
              <a:rPr lang="en-CA" baseline="0" dirty="0" smtClean="0"/>
              <a:t> government </a:t>
            </a:r>
            <a:endParaRPr lang="en-CA" dirty="0" smtClean="0"/>
          </a:p>
          <a:p>
            <a:r>
              <a:rPr lang="en-CA" dirty="0" smtClean="0"/>
              <a:t>Syria – originally</a:t>
            </a:r>
            <a:r>
              <a:rPr lang="en-CA" baseline="0" dirty="0" smtClean="0"/>
              <a:t> 3% of revenue and CF from operations, </a:t>
            </a:r>
            <a:r>
              <a:rPr lang="en-CA" dirty="0" smtClean="0"/>
              <a:t>suspended </a:t>
            </a:r>
            <a:r>
              <a:rPr lang="en-CA" baseline="0" dirty="0" smtClean="0"/>
              <a:t>operations in Syria on Dec 2011 and have written down $694M impairment ($604 to PPE, $23M to other current assets and $67M to A/R)</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52</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increase was due primarily to higher refining margins and higher production volumes for the Oil Sands segment, partially offset by lower average price realizations and lower production volumes for the Exploration and Production segment</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54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Syncrude</a:t>
            </a:r>
            <a:r>
              <a:rPr lang="en-CA" dirty="0" smtClean="0"/>
              <a:t> is a joint venture between seven partners: Canadian Oil Sands Limited (36.74%), Imperial Oil (25%), Suncor Energy (12%), Sinopec (9.03%),</a:t>
            </a:r>
            <a:r>
              <a:rPr lang="en-CA" dirty="0" err="1" smtClean="0"/>
              <a:t>Nexen</a:t>
            </a:r>
            <a:r>
              <a:rPr lang="en-CA" dirty="0" smtClean="0"/>
              <a:t> (7.23%), </a:t>
            </a:r>
            <a:r>
              <a:rPr lang="en-CA" dirty="0" err="1" smtClean="0"/>
              <a:t>Mocal</a:t>
            </a:r>
            <a:r>
              <a:rPr lang="en-CA" dirty="0" smtClean="0"/>
              <a:t> Energy (a subsidiary of Nippon Oil Exploration) (5%), and Murphy Oil (5%).</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Just outside Fort McMurray</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55</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Loss due to higher corporate</a:t>
            </a:r>
            <a:r>
              <a:rPr lang="en-CA" baseline="0" dirty="0" smtClean="0"/>
              <a:t> operating costs (higher depreciation and share-based comp exp)</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62</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Build up in A/R and Inv (caution)</a:t>
            </a:r>
          </a:p>
          <a:p>
            <a:r>
              <a:rPr lang="en-CA" dirty="0" smtClean="0"/>
              <a:t>Decrease</a:t>
            </a:r>
            <a:r>
              <a:rPr lang="en-CA" baseline="0" dirty="0" smtClean="0"/>
              <a:t> in ST Debt</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72</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Slight decrease in A/R and INV (more positive)</a:t>
            </a:r>
          </a:p>
          <a:p>
            <a:r>
              <a:rPr lang="en-CA" dirty="0" smtClean="0"/>
              <a:t>Paying off LT debt as well</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73</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2011 was a strong year with op.</a:t>
            </a:r>
            <a:r>
              <a:rPr lang="en-CA" baseline="0" dirty="0" smtClean="0"/>
              <a:t> rev up $7B</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74</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 line so far with 9M 2011 and crude oil purchases are by far the</a:t>
            </a:r>
            <a:r>
              <a:rPr lang="en-CA" baseline="0" dirty="0" smtClean="0"/>
              <a:t> largest expense</a:t>
            </a:r>
          </a:p>
          <a:p>
            <a:r>
              <a:rPr lang="en-CA" baseline="0" dirty="0" smtClean="0"/>
              <a:t>Slightly higher </a:t>
            </a:r>
            <a:r>
              <a:rPr lang="en-CA" baseline="0" dirty="0" err="1" smtClean="0"/>
              <a:t>Depn</a:t>
            </a:r>
            <a:r>
              <a:rPr lang="en-CA" baseline="0" dirty="0" smtClean="0"/>
              <a:t> numbers due to the Syria impairment cost</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75</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Increase in CAPX and Acquisitions</a:t>
            </a:r>
          </a:p>
          <a:p>
            <a:r>
              <a:rPr lang="en-CA" dirty="0" smtClean="0"/>
              <a:t>Same story</a:t>
            </a:r>
            <a:r>
              <a:rPr lang="en-CA" baseline="0" dirty="0" smtClean="0"/>
              <a:t> as B/S </a:t>
            </a:r>
            <a:r>
              <a:rPr lang="en-CA" baseline="0" dirty="0" smtClean="0">
                <a:sym typeface="Wingdings" pitchFamily="2" charset="2"/>
              </a:rPr>
              <a:t> paying off ST and LT debt</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76</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Less proceeds, sold less assets</a:t>
            </a:r>
          </a:p>
          <a:p>
            <a:r>
              <a:rPr lang="en-CA" dirty="0" smtClean="0"/>
              <a:t>Bought</a:t>
            </a:r>
            <a:r>
              <a:rPr lang="en-CA" baseline="0" dirty="0" smtClean="0"/>
              <a:t> back more shares and paid off less debt</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77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19</a:t>
            </a:fld>
            <a:endParaRPr lang="en-US"/>
          </a:p>
        </p:txBody>
      </p:sp>
    </p:spTree>
    <p:extLst>
      <p:ext uri="{BB962C8B-B14F-4D97-AF65-F5344CB8AC3E}">
        <p14:creationId xmlns="" xmlns:p14="http://schemas.microsoft.com/office/powerpoint/2010/main" val="3502023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iShares</a:t>
            </a:r>
            <a:r>
              <a:rPr lang="en-CA" dirty="0" smtClean="0"/>
              <a:t> S&amp;P/TSX Capped Energy Index: Large</a:t>
            </a:r>
            <a:r>
              <a:rPr lang="en-CA" baseline="0" dirty="0" smtClean="0"/>
              <a:t> Cap Growth Companies ETF</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83</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Other conventional oil</a:t>
            </a:r>
            <a:r>
              <a:rPr lang="en-CA" baseline="0" dirty="0" smtClean="0"/>
              <a:t> locations  are the </a:t>
            </a:r>
            <a:r>
              <a:rPr lang="en-CA" baseline="0" dirty="0" err="1" smtClean="0"/>
              <a:t>Bakken</a:t>
            </a:r>
            <a:r>
              <a:rPr lang="en-CA" baseline="0" dirty="0" smtClean="0"/>
              <a:t> and Lower </a:t>
            </a:r>
            <a:r>
              <a:rPr lang="en-CA" baseline="0" dirty="0" err="1" smtClean="0"/>
              <a:t>Shaunavon</a:t>
            </a:r>
            <a:r>
              <a:rPr lang="en-CA" baseline="0" dirty="0" smtClean="0"/>
              <a:t> regions in Southern Saskatchewan, and other properties in Southern Alberta</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90</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71550" lvl="1" indent="-514350">
              <a:buNone/>
            </a:pPr>
            <a:r>
              <a:rPr lang="en-CA" dirty="0" smtClean="0"/>
              <a:t>Foster Creek: production</a:t>
            </a:r>
            <a:r>
              <a:rPr lang="en-CA" baseline="0" dirty="0" smtClean="0"/>
              <a:t> also increased over 20% in 2 years</a:t>
            </a:r>
          </a:p>
          <a:p>
            <a:pPr marL="971550" marR="0" lvl="1" indent="-514350" algn="l" defTabSz="914400" rtl="0" eaLnBrk="1" fontAlgn="auto" latinLnBrk="0" hangingPunct="1">
              <a:lnSpc>
                <a:spcPct val="100000"/>
              </a:lnSpc>
              <a:spcBef>
                <a:spcPts val="0"/>
              </a:spcBef>
              <a:spcAft>
                <a:spcPts val="0"/>
              </a:spcAft>
              <a:buClrTx/>
              <a:buSzTx/>
              <a:buFontTx/>
              <a:buNone/>
              <a:tabLst/>
              <a:defRPr/>
            </a:pPr>
            <a:r>
              <a:rPr lang="en-CA" dirty="0" smtClean="0"/>
              <a:t>Christina Lake: production increased by over 300% in 2 years</a:t>
            </a:r>
          </a:p>
          <a:p>
            <a:pPr marL="971550" lvl="1" indent="-514350">
              <a:buNone/>
            </a:pPr>
            <a:endParaRPr lang="en-CA" dirty="0" smtClean="0"/>
          </a:p>
        </p:txBody>
      </p:sp>
      <p:sp>
        <p:nvSpPr>
          <p:cNvPr id="4" name="Slide Number Placeholder 3"/>
          <p:cNvSpPr>
            <a:spLocks noGrp="1"/>
          </p:cNvSpPr>
          <p:nvPr>
            <p:ph type="sldNum" sz="quarter" idx="10"/>
          </p:nvPr>
        </p:nvSpPr>
        <p:spPr/>
        <p:txBody>
          <a:bodyPr/>
          <a:lstStyle/>
          <a:p>
            <a:fld id="{503E27AF-E3F8-4DAD-9496-86AFEB433614}" type="slidenum">
              <a:rPr lang="en-CA" smtClean="0"/>
              <a:pPr/>
              <a:t>91</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Joint regulatory application and environmental impact assessment for a commercial SAGD project at </a:t>
            </a:r>
            <a:r>
              <a:rPr lang="en-CA" sz="1200" kern="1200" baseline="0" dirty="0" err="1" smtClean="0">
                <a:solidFill>
                  <a:schemeClr val="tx1"/>
                </a:solidFill>
                <a:latin typeface="+mn-lt"/>
                <a:ea typeface="+mn-ea"/>
                <a:cs typeface="+mn-cs"/>
              </a:rPr>
              <a:t>Cenovus’s</a:t>
            </a:r>
            <a:r>
              <a:rPr lang="en-CA" sz="1200" kern="1200" baseline="0" dirty="0" smtClean="0">
                <a:solidFill>
                  <a:schemeClr val="tx1"/>
                </a:solidFill>
                <a:latin typeface="+mn-lt"/>
                <a:ea typeface="+mn-ea"/>
                <a:cs typeface="+mn-cs"/>
              </a:rPr>
              <a:t> wholly owned </a:t>
            </a:r>
            <a:r>
              <a:rPr lang="en-CA" sz="1200" b="1" kern="1200" baseline="0" dirty="0" smtClean="0">
                <a:solidFill>
                  <a:schemeClr val="tx1"/>
                </a:solidFill>
                <a:latin typeface="+mn-lt"/>
                <a:ea typeface="+mn-ea"/>
                <a:cs typeface="+mn-cs"/>
              </a:rPr>
              <a:t>Grand Rapids </a:t>
            </a:r>
            <a:r>
              <a:rPr lang="en-CA" sz="1200" kern="1200" baseline="0" dirty="0" smtClean="0">
                <a:solidFill>
                  <a:schemeClr val="tx1"/>
                </a:solidFill>
                <a:latin typeface="+mn-lt"/>
                <a:ea typeface="+mn-ea"/>
                <a:cs typeface="+mn-cs"/>
              </a:rPr>
              <a:t>asset in the Greater Pelican Region is </a:t>
            </a:r>
            <a:r>
              <a:rPr lang="en-CA" sz="1200" b="1" kern="1200" baseline="0" dirty="0" smtClean="0">
                <a:solidFill>
                  <a:schemeClr val="tx1"/>
                </a:solidFill>
                <a:latin typeface="+mn-lt"/>
                <a:ea typeface="+mn-ea"/>
                <a:cs typeface="+mn-cs"/>
              </a:rPr>
              <a:t>being reviewed </a:t>
            </a:r>
            <a:r>
              <a:rPr lang="en-CA" sz="1200" kern="1200" baseline="0" dirty="0" smtClean="0">
                <a:solidFill>
                  <a:schemeClr val="tx1"/>
                </a:solidFill>
                <a:latin typeface="+mn-lt"/>
                <a:ea typeface="+mn-ea"/>
                <a:cs typeface="+mn-cs"/>
              </a:rPr>
              <a:t>by the regulators		(SAGD=steam-assisted gravity drainage)</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revised joint regulatory application and environmental impact assessment for the 100%-owned </a:t>
            </a:r>
            <a:r>
              <a:rPr lang="en-CA" sz="1200" b="1" kern="1200" baseline="0" dirty="0" smtClean="0">
                <a:solidFill>
                  <a:schemeClr val="tx1"/>
                </a:solidFill>
                <a:latin typeface="+mn-lt"/>
                <a:ea typeface="+mn-ea"/>
                <a:cs typeface="+mn-cs"/>
              </a:rPr>
              <a:t>Telephone Lake </a:t>
            </a:r>
            <a:r>
              <a:rPr lang="en-CA" sz="1200" kern="1200" baseline="0" dirty="0" smtClean="0">
                <a:solidFill>
                  <a:schemeClr val="tx1"/>
                </a:solidFill>
                <a:latin typeface="+mn-lt"/>
                <a:ea typeface="+mn-ea"/>
                <a:cs typeface="+mn-cs"/>
              </a:rPr>
              <a:t>project in the Borealis Region is also </a:t>
            </a:r>
            <a:r>
              <a:rPr lang="en-CA" sz="1200" b="1" kern="1200" baseline="0" dirty="0" smtClean="0">
                <a:solidFill>
                  <a:schemeClr val="tx1"/>
                </a:solidFill>
                <a:latin typeface="+mn-lt"/>
                <a:ea typeface="+mn-ea"/>
                <a:cs typeface="+mn-cs"/>
              </a:rPr>
              <a:t>being reviewed </a:t>
            </a:r>
            <a:r>
              <a:rPr lang="en-CA" sz="1200" kern="1200" baseline="0" dirty="0" smtClean="0">
                <a:solidFill>
                  <a:schemeClr val="tx1"/>
                </a:solidFill>
                <a:latin typeface="+mn-lt"/>
                <a:ea typeface="+mn-ea"/>
                <a:cs typeface="+mn-cs"/>
              </a:rPr>
              <a:t>by the regulators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a:t>
            </a:r>
            <a:r>
              <a:rPr lang="en-CA" sz="1200" b="1" kern="1200" baseline="0" dirty="0" smtClean="0">
                <a:solidFill>
                  <a:schemeClr val="tx1"/>
                </a:solidFill>
                <a:latin typeface="+mn-lt"/>
                <a:ea typeface="+mn-ea"/>
                <a:cs typeface="+mn-cs"/>
              </a:rPr>
              <a:t>Narrows Lake regulatory approval </a:t>
            </a:r>
            <a:r>
              <a:rPr lang="en-CA" sz="1200" kern="1200" baseline="0" dirty="0" smtClean="0">
                <a:solidFill>
                  <a:schemeClr val="tx1"/>
                </a:solidFill>
                <a:latin typeface="+mn-lt"/>
                <a:ea typeface="+mn-ea"/>
                <a:cs typeface="+mn-cs"/>
              </a:rPr>
              <a:t>included the option to use a combination of SAGD and solvent aided process (SAP) for oil production</a:t>
            </a:r>
          </a:p>
          <a:p>
            <a:endParaRPr lang="en-CA" sz="1200" kern="1200" baseline="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92</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Natural gas production acts as an economic hedge for the</a:t>
            </a:r>
          </a:p>
          <a:p>
            <a:r>
              <a:rPr lang="en-CA" sz="1200" kern="1200" baseline="0" dirty="0" smtClean="0">
                <a:solidFill>
                  <a:schemeClr val="tx1"/>
                </a:solidFill>
                <a:latin typeface="+mn-lt"/>
                <a:ea typeface="+mn-ea"/>
                <a:cs typeface="+mn-cs"/>
              </a:rPr>
              <a:t>natural gas required as a fuel source at both our upstream and refining operations.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93</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Focused on the refining of crude oil products into petroleum and chemical products at two refineries located in the U.S</a:t>
            </a:r>
          </a:p>
          <a:p>
            <a:r>
              <a:rPr lang="en-CA" sz="1200" kern="1200" baseline="0" dirty="0" smtClean="0">
                <a:solidFill>
                  <a:schemeClr val="tx1"/>
                </a:solidFill>
                <a:latin typeface="+mn-lt"/>
                <a:ea typeface="+mn-ea"/>
                <a:cs typeface="+mn-cs"/>
              </a:rPr>
              <a:t>Refineries are jointly owned with and operated by Phillips 66, an unrelated U.S. public company</a:t>
            </a:r>
          </a:p>
          <a:p>
            <a:r>
              <a:rPr lang="en-CA" sz="1200" kern="1200" baseline="0" dirty="0" smtClean="0">
                <a:solidFill>
                  <a:schemeClr val="tx1"/>
                </a:solidFill>
                <a:latin typeface="+mn-lt"/>
                <a:ea typeface="+mn-ea"/>
                <a:cs typeface="+mn-cs"/>
              </a:rPr>
              <a:t>Also markets crude oil and natural gas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94</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3-2-1 crack spread: refining margin generated by converting three barrels of crude oil into two barrels of regular unleaded gasoline and one barrel of ultra-low sulphur diesel</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Profit Margin for refining is about 60%</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95</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Oil</a:t>
            </a:r>
            <a:r>
              <a:rPr lang="en-CA" baseline="0" dirty="0" smtClean="0"/>
              <a:t> sands generating over 30% (Growing very fast)</a:t>
            </a:r>
          </a:p>
          <a:p>
            <a:r>
              <a:rPr lang="en-CA" baseline="0" dirty="0" smtClean="0"/>
              <a:t>Refining and Marketing generating over 40%</a:t>
            </a:r>
          </a:p>
          <a:p>
            <a:endParaRPr lang="en-CA" baseline="0" dirty="0" smtClean="0"/>
          </a:p>
          <a:p>
            <a:r>
              <a:rPr lang="en-CA" sz="1200" kern="1200" baseline="0" dirty="0" smtClean="0">
                <a:solidFill>
                  <a:schemeClr val="tx1"/>
                </a:solidFill>
                <a:latin typeface="+mn-lt"/>
                <a:ea typeface="+mn-ea"/>
                <a:cs typeface="+mn-cs"/>
              </a:rPr>
              <a:t>Refining and Marketing rose due primarily to higher refinery output, stronger refining margins resulting from high market cracks and</a:t>
            </a:r>
          </a:p>
          <a:p>
            <a:r>
              <a:rPr lang="en-CA" sz="1200" kern="1200" baseline="0" dirty="0" smtClean="0">
                <a:solidFill>
                  <a:schemeClr val="tx1"/>
                </a:solidFill>
                <a:latin typeface="+mn-lt"/>
                <a:ea typeface="+mn-ea"/>
                <a:cs typeface="+mn-cs"/>
              </a:rPr>
              <a:t>discounted crude oil processed</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96</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Responsible for the overall</a:t>
            </a:r>
            <a:r>
              <a:rPr lang="en-CA" baseline="0" dirty="0" smtClean="0"/>
              <a:t> leadership of </a:t>
            </a:r>
            <a:r>
              <a:rPr lang="en-CA" baseline="0" dirty="0" err="1" smtClean="0"/>
              <a:t>Cenovus</a:t>
            </a:r>
            <a:r>
              <a:rPr lang="en-CA" baseline="0" dirty="0" smtClean="0"/>
              <a:t> Energy’s strategic and operational performance</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97</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Responsible for all upstream, midstream,</a:t>
            </a:r>
            <a:r>
              <a:rPr lang="en-CA" baseline="0" dirty="0" smtClean="0"/>
              <a:t> and </a:t>
            </a:r>
            <a:r>
              <a:rPr lang="en-CA" dirty="0" smtClean="0"/>
              <a:t>downstream</a:t>
            </a:r>
            <a:r>
              <a:rPr lang="en-CA" baseline="0" dirty="0" smtClean="0"/>
              <a:t> oil and gas operations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0"/>
              </a:spcAft>
              <a:buFont typeface="Wingdings"/>
              <a:buChar char=""/>
            </a:pPr>
            <a:r>
              <a:rPr lang="en-CA" sz="1200" dirty="0" smtClean="0">
                <a:effectLst/>
                <a:latin typeface="+mn-lt"/>
                <a:ea typeface="SimSun"/>
                <a:cs typeface="Times New Roman"/>
              </a:rPr>
              <a:t>Natural gas consists primarily of methane, but also ethane, propane, butane, pentanes and heavier hydrocarbons. It exists in many different formations; some are harder to access than others. </a:t>
            </a:r>
            <a:endParaRPr lang="en-US" sz="1200" dirty="0" smtClean="0">
              <a:effectLst/>
              <a:latin typeface="+mn-lt"/>
              <a:ea typeface="SimSun"/>
              <a:cs typeface="Times New Roman"/>
            </a:endParaRPr>
          </a:p>
          <a:p>
            <a:pPr marL="742950" lvl="1" indent="-285750">
              <a:lnSpc>
                <a:spcPct val="115000"/>
              </a:lnSpc>
              <a:spcAft>
                <a:spcPts val="0"/>
              </a:spcAft>
              <a:buFont typeface="Wingdings"/>
              <a:buChar char=""/>
            </a:pPr>
            <a:r>
              <a:rPr lang="en-CA" sz="1200" dirty="0" smtClean="0">
                <a:effectLst/>
                <a:latin typeface="+mn-lt"/>
                <a:ea typeface="SimSun"/>
                <a:cs typeface="Times New Roman"/>
              </a:rPr>
              <a:t>Conventional (easier to produce) &amp; Unconventional (more difficult to produce): </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Conventional: Exploration for conventional gas has been almost the sole focus of the oil and gas industry since it began nearly 100 years ago. Conventional gas is typically “free gas” trapped in multiple, relatively small, porous zones in various naturally occurring rock formations such as carbonates, sandstones, and siltstones.</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Unconventional: However, most of the growth in supply from today’s recoverable gas resources is found in unconventional formations. Unconventional gas reservoirs include tight gas, coal bed methane, gas hydrates, and shale gas. The technological breakthroughs in horizontal drilling and fracturing hat have made shale and other unconventional gas supplies commercially viable have revolutionized Canada’s natural gas supply picture.</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The key difference between “conventional” and “unconventional” natural gas is the manner, ease and cost associated with extracting the resource.</a:t>
            </a:r>
            <a:endParaRPr lang="en-US" sz="1200" dirty="0" smtClean="0">
              <a:effectLst/>
              <a:latin typeface="+mn-lt"/>
              <a:ea typeface="SimSun"/>
              <a:cs typeface="Times New Roman"/>
            </a:endParaRPr>
          </a:p>
          <a:p>
            <a:pPr marL="742950" lvl="1" indent="-285750">
              <a:lnSpc>
                <a:spcPct val="115000"/>
              </a:lnSpc>
              <a:spcAft>
                <a:spcPts val="1000"/>
              </a:spcAft>
              <a:buFont typeface="Wingdings"/>
              <a:buChar char=""/>
            </a:pPr>
            <a:r>
              <a:rPr lang="en-CA" sz="1200" dirty="0" smtClean="0">
                <a:effectLst/>
                <a:latin typeface="+mn-lt"/>
                <a:ea typeface="SimSun"/>
                <a:cs typeface="Times New Roman"/>
              </a:rPr>
              <a:t>Shale gas: Shale gas is natural gas found in very fine-grained sedimentary rock. The gas is tightly locked in very small spaces within the reservoir rock requiring advanced technologies to drill and stimulate (fracture) the gas bearing zones. While large-scale commercial production of shale gas has not yet been achieved in Canada, many companies are now exploring for and developing shale gas resources in Alberta, British Columbia, Quebec, and New Brunswick.</a:t>
            </a:r>
            <a:endParaRPr lang="en-US" sz="1200" dirty="0" smtClean="0">
              <a:effectLst/>
              <a:latin typeface="+mn-lt"/>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20</a:t>
            </a:fld>
            <a:endParaRPr lang="en-US"/>
          </a:p>
        </p:txBody>
      </p:sp>
    </p:spTree>
    <p:extLst>
      <p:ext uri="{BB962C8B-B14F-4D97-AF65-F5344CB8AC3E}">
        <p14:creationId xmlns="" xmlns:p14="http://schemas.microsoft.com/office/powerpoint/2010/main" val="1055441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smtClean="0">
                <a:solidFill>
                  <a:schemeClr val="tx1"/>
                </a:solidFill>
                <a:latin typeface="+mn-lt"/>
                <a:ea typeface="+mn-ea"/>
                <a:cs typeface="+mn-cs"/>
              </a:rPr>
              <a:t>Oversees a team responsible for the company's financial functions including comptrollers, treasury, tax, financial risk and enterprise risk reporting, acquisitions and divestitures, and Sarbanes-Oxley Act compliance</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99</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Cash increase -</a:t>
            </a:r>
            <a:r>
              <a:rPr lang="en-CA" sz="1200" kern="1200" baseline="0" dirty="0" smtClean="0">
                <a:solidFill>
                  <a:schemeClr val="tx1"/>
                </a:solidFill>
                <a:latin typeface="+mn-lt"/>
                <a:ea typeface="+mn-ea"/>
                <a:cs typeface="+mn-cs"/>
              </a:rPr>
              <a:t>On August 17, 2012 </a:t>
            </a:r>
            <a:r>
              <a:rPr lang="en-CA" sz="1200" kern="1200" baseline="0" dirty="0" err="1" smtClean="0">
                <a:solidFill>
                  <a:schemeClr val="tx1"/>
                </a:solidFill>
                <a:latin typeface="+mn-lt"/>
                <a:ea typeface="+mn-ea"/>
                <a:cs typeface="+mn-cs"/>
              </a:rPr>
              <a:t>Cenovus</a:t>
            </a:r>
            <a:r>
              <a:rPr lang="en-CA" sz="1200" kern="1200" baseline="0" dirty="0" smtClean="0">
                <a:solidFill>
                  <a:schemeClr val="tx1"/>
                </a:solidFill>
                <a:latin typeface="+mn-lt"/>
                <a:ea typeface="+mn-ea"/>
                <a:cs typeface="+mn-cs"/>
              </a:rPr>
              <a:t> completed a public offering in the U.S. of senior unsecured notes in the aggregate</a:t>
            </a:r>
          </a:p>
          <a:p>
            <a:r>
              <a:rPr lang="en-CA" sz="1200" kern="1200" baseline="0" dirty="0" smtClean="0">
                <a:solidFill>
                  <a:schemeClr val="tx1"/>
                </a:solidFill>
                <a:latin typeface="+mn-lt"/>
                <a:ea typeface="+mn-ea"/>
                <a:cs typeface="+mn-cs"/>
              </a:rPr>
              <a:t>principal amount of US$1.25 billion under the Company’s U.S. base shelf prospectus.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Used for general corporate purposes, including repayment of commercial paper indebtedness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Decent Debt/Equity Ratios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Current Ratio about 1 and a bit higher this quarter because of the long term financing </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100</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Healthy</a:t>
            </a:r>
            <a:r>
              <a:rPr lang="en-CA" baseline="0" dirty="0" smtClean="0"/>
              <a:t> revenue</a:t>
            </a:r>
            <a:r>
              <a:rPr lang="en-CA" baseline="0" dirty="0"/>
              <a:t> </a:t>
            </a:r>
            <a:endParaRPr lang="en-CA" baseline="0" dirty="0" smtClean="0"/>
          </a:p>
          <a:p>
            <a:endParaRPr lang="en-CA" baseline="0" dirty="0" smtClean="0"/>
          </a:p>
          <a:p>
            <a:r>
              <a:rPr lang="en-CA" baseline="0" dirty="0" smtClean="0"/>
              <a:t>Net earnings decreased this quarter because of risk management hedges on commodity price for crude oil</a:t>
            </a:r>
          </a:p>
        </p:txBody>
      </p:sp>
      <p:sp>
        <p:nvSpPr>
          <p:cNvPr id="4" name="Slide Number Placeholder 3"/>
          <p:cNvSpPr>
            <a:spLocks noGrp="1"/>
          </p:cNvSpPr>
          <p:nvPr>
            <p:ph type="sldNum" sz="quarter" idx="10"/>
          </p:nvPr>
        </p:nvSpPr>
        <p:spPr/>
        <p:txBody>
          <a:bodyPr/>
          <a:lstStyle/>
          <a:p>
            <a:fld id="{503E27AF-E3F8-4DAD-9496-86AFEB433614}" type="slidenum">
              <a:rPr lang="en-CA" smtClean="0"/>
              <a:pPr/>
              <a:t>102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103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Retained</a:t>
            </a:r>
            <a:r>
              <a:rPr lang="en-CA" baseline="0" dirty="0" smtClean="0"/>
              <a:t> earnings growing and paying dividends</a:t>
            </a:r>
          </a:p>
          <a:p>
            <a:endParaRPr lang="en-CA" dirty="0" smtClean="0"/>
          </a:p>
          <a:p>
            <a:r>
              <a:rPr lang="en-CA" dirty="0" smtClean="0"/>
              <a:t>No heavy dilution</a:t>
            </a:r>
            <a:r>
              <a:rPr lang="en-CA" baseline="0" dirty="0" smtClean="0"/>
              <a:t> of shares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104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Increasing operating cash</a:t>
            </a:r>
            <a:r>
              <a:rPr lang="en-CA" baseline="0" dirty="0" smtClean="0"/>
              <a:t> flow </a:t>
            </a:r>
          </a:p>
          <a:p>
            <a:r>
              <a:rPr lang="en-CA" baseline="0" dirty="0" smtClean="0"/>
              <a:t>constant dividends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105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Positive</a:t>
            </a:r>
            <a:r>
              <a:rPr lang="en-CA" baseline="0" dirty="0" smtClean="0"/>
              <a:t> cash flow before financing activities – has been paying dividends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106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Announce</a:t>
            </a:r>
            <a:r>
              <a:rPr lang="en-US" baseline="0" dirty="0" smtClean="0"/>
              <a:t>ment of </a:t>
            </a:r>
            <a:r>
              <a:rPr lang="en-US" baseline="0" dirty="0" err="1" smtClean="0"/>
              <a:t>Petronas</a:t>
            </a:r>
            <a:r>
              <a:rPr lang="en-US" baseline="0" dirty="0" smtClean="0"/>
              <a:t> deal</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Chesapeake &amp; </a:t>
            </a:r>
            <a:r>
              <a:rPr lang="en-US" baseline="0" dirty="0" err="1" smtClean="0"/>
              <a:t>Ecana</a:t>
            </a:r>
            <a:r>
              <a:rPr lang="en-US" baseline="0" dirty="0" smtClean="0"/>
              <a:t> supposed land plot price suppressing</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Recent earnings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0D52C21B-142C-43BD-BDE6-3BE96E0317D3}" type="slidenum">
              <a:rPr lang="en-CA" smtClean="0"/>
              <a:pPr/>
              <a:t>113</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When Crude Oil Dropped (I think to ~$98/barrel)</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114</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Spinoff of </a:t>
            </a:r>
            <a:r>
              <a:rPr lang="en-US" dirty="0" err="1" smtClean="0"/>
              <a:t>Cenovus</a:t>
            </a:r>
            <a:endParaRPr lang="en-US" dirty="0" smtClean="0"/>
          </a:p>
          <a:p>
            <a:r>
              <a:rPr lang="en-US" dirty="0" smtClean="0"/>
              <a:t>Plummet</a:t>
            </a:r>
            <a:r>
              <a:rPr lang="en-US" baseline="0" dirty="0" smtClean="0"/>
              <a:t> in Natural gas prices</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115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Industry: Canada is the world’s third largest producer of natural gas with average annual production of 6.4 trillion cubic feet (</a:t>
            </a:r>
            <a:r>
              <a:rPr lang="en-CA" sz="1200" kern="1200" dirty="0" err="1" smtClean="0">
                <a:solidFill>
                  <a:schemeClr val="tx1"/>
                </a:solidFill>
                <a:effectLst/>
                <a:latin typeface="+mn-lt"/>
                <a:ea typeface="+mn-ea"/>
                <a:cs typeface="+mn-cs"/>
              </a:rPr>
              <a:t>tcf</a:t>
            </a:r>
            <a:r>
              <a:rPr lang="en-C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Producing</a:t>
            </a:r>
            <a:r>
              <a:rPr lang="en-CA" sz="1200" kern="1200" dirty="0" smtClean="0">
                <a:solidFill>
                  <a:schemeClr val="tx1"/>
                </a:solidFill>
                <a:effectLst/>
                <a:latin typeface="+mn-lt"/>
                <a:ea typeface="+mn-ea"/>
                <a:cs typeface="+mn-cs"/>
              </a:rPr>
              <a:t> regions are concentrated primarily in the western provinces (B.C., Alberta and Saskatchewan), and offshore fields in Canada’s Maritimes, with minor production in Ontario and Northern Canada.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21</a:t>
            </a:fld>
            <a:endParaRPr lang="en-US"/>
          </a:p>
        </p:txBody>
      </p:sp>
    </p:spTree>
    <p:extLst>
      <p:ext uri="{BB962C8B-B14F-4D97-AF65-F5344CB8AC3E}">
        <p14:creationId xmlns="" xmlns:p14="http://schemas.microsoft.com/office/powerpoint/2010/main" val="2576172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Oil Sands -</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123</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Libya –</a:t>
            </a:r>
            <a:r>
              <a:rPr lang="en-CA" baseline="0" dirty="0" smtClean="0"/>
              <a:t> looking to restart exploration drilling in 2013 and paid $200M relating to Exploration and Production Sharing Agreements (EPSA’s) with the </a:t>
            </a:r>
            <a:r>
              <a:rPr lang="en-CA" baseline="0" dirty="0" err="1" smtClean="0"/>
              <a:t>Lbyan</a:t>
            </a:r>
            <a:r>
              <a:rPr lang="en-CA" baseline="0" dirty="0" smtClean="0"/>
              <a:t> government </a:t>
            </a:r>
            <a:endParaRPr lang="en-CA" dirty="0" smtClean="0"/>
          </a:p>
          <a:p>
            <a:r>
              <a:rPr lang="en-CA" dirty="0" smtClean="0"/>
              <a:t>Syria – originally</a:t>
            </a:r>
            <a:r>
              <a:rPr lang="en-CA" baseline="0" dirty="0" smtClean="0"/>
              <a:t> 3% of revenue and CF from operations, </a:t>
            </a:r>
            <a:r>
              <a:rPr lang="en-CA" dirty="0" smtClean="0"/>
              <a:t>suspended </a:t>
            </a:r>
            <a:r>
              <a:rPr lang="en-CA" baseline="0" dirty="0" smtClean="0"/>
              <a:t>operations in Syria on Dec 2011 and have written down $694M impairment ($604 to PPE, $23M to other current assets and $67M to A/R)</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125</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increase was due primarily to higher refining margins and higher production volumes for the Oil Sands segment, partially offset by lower average price realizations and lower production volumes for the Exploration and Production segment</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127</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Syncrude</a:t>
            </a:r>
            <a:r>
              <a:rPr lang="en-CA" dirty="0" smtClean="0"/>
              <a:t> is a joint venture between seven partners: Canadian Oil Sands Limited (36.74%), Imperial Oil (25%), Suncor Energy (12%), Sinopec (9.03%),</a:t>
            </a:r>
            <a:r>
              <a:rPr lang="en-CA" dirty="0" err="1" smtClean="0"/>
              <a:t>Nexen</a:t>
            </a:r>
            <a:r>
              <a:rPr lang="en-CA" dirty="0" smtClean="0"/>
              <a:t> (7.23%), </a:t>
            </a:r>
            <a:r>
              <a:rPr lang="en-CA" dirty="0" err="1" smtClean="0"/>
              <a:t>Mocal</a:t>
            </a:r>
            <a:r>
              <a:rPr lang="en-CA" dirty="0" smtClean="0"/>
              <a:t> Energy (a subsidiary of Nippon Oil Exploration) (5%), and Murphy Oil (5%).</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Just outside Fort McMurray</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128</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Loss due to higher corporate</a:t>
            </a:r>
            <a:r>
              <a:rPr lang="en-CA" baseline="0" dirty="0" smtClean="0"/>
              <a:t> operating costs (higher depreciation and share-based comp exp)</a:t>
            </a:r>
            <a:endParaRPr lang="en-CA" dirty="0"/>
          </a:p>
        </p:txBody>
      </p:sp>
      <p:sp>
        <p:nvSpPr>
          <p:cNvPr id="4" name="Slide Number Placeholder 3"/>
          <p:cNvSpPr>
            <a:spLocks noGrp="1"/>
          </p:cNvSpPr>
          <p:nvPr>
            <p:ph type="sldNum" sz="quarter" idx="10"/>
          </p:nvPr>
        </p:nvSpPr>
        <p:spPr/>
        <p:txBody>
          <a:bodyPr/>
          <a:lstStyle/>
          <a:p>
            <a:fld id="{0D52C21B-142C-43BD-BDE6-3BE96E0317D3}" type="slidenum">
              <a:rPr lang="en-CA" smtClean="0"/>
              <a:pPr/>
              <a:t>135</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Responsible for the overall</a:t>
            </a:r>
            <a:r>
              <a:rPr lang="en-CA" baseline="0" dirty="0" smtClean="0"/>
              <a:t> leadership of </a:t>
            </a:r>
            <a:r>
              <a:rPr lang="en-CA" baseline="0" dirty="0" err="1" smtClean="0"/>
              <a:t>Cenovus</a:t>
            </a:r>
            <a:r>
              <a:rPr lang="en-CA" baseline="0" dirty="0" smtClean="0"/>
              <a:t> Energy’s strategic and operational performance</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138</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Responsible for all upstream, midstream,</a:t>
            </a:r>
            <a:r>
              <a:rPr lang="en-CA" baseline="0" dirty="0" smtClean="0"/>
              <a:t> and </a:t>
            </a:r>
            <a:r>
              <a:rPr lang="en-CA" dirty="0" smtClean="0"/>
              <a:t>downstream</a:t>
            </a:r>
            <a:r>
              <a:rPr lang="en-CA" baseline="0" dirty="0" smtClean="0"/>
              <a:t> oil and gas operations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139</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smtClean="0">
                <a:solidFill>
                  <a:schemeClr val="tx1"/>
                </a:solidFill>
                <a:latin typeface="+mn-lt"/>
                <a:ea typeface="+mn-ea"/>
                <a:cs typeface="+mn-cs"/>
              </a:rPr>
              <a:t>Oversees a team responsible for the company's financial functions including comptrollers, treasury, tax, financial risk and enterprise risk reporting, acquisitions and divestitures, and Sarbanes-Oxley Act compliance</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140</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smtClean="0">
                <a:solidFill>
                  <a:schemeClr val="tx1"/>
                </a:solidFill>
                <a:latin typeface="+mn-lt"/>
                <a:ea typeface="+mn-ea"/>
                <a:cs typeface="+mn-cs"/>
              </a:rPr>
              <a:t>Oversees a team responsible for the company's financial functions including comptrollers, treasury, tax, financial risk and enterprise risk reporting, acquisitions and divestitures, and Sarbanes-Oxley Act compliance</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141</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smtClean="0">
                <a:solidFill>
                  <a:schemeClr val="tx1"/>
                </a:solidFill>
                <a:latin typeface="+mn-lt"/>
                <a:ea typeface="+mn-ea"/>
                <a:cs typeface="+mn-cs"/>
              </a:rPr>
              <a:t>Oversees a team responsible for the company's financial functions including comptrollers, treasury, tax, financial risk and enterprise risk reporting, acquisitions and divestitures, and Sarbanes-Oxley Act compliance</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142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2" indent="-228600">
              <a:lnSpc>
                <a:spcPct val="115000"/>
              </a:lnSpc>
              <a:spcAft>
                <a:spcPts val="0"/>
              </a:spcAft>
              <a:buFont typeface="Wingdings"/>
              <a:buChar char=""/>
            </a:pPr>
            <a:r>
              <a:rPr lang="en-CA" sz="1200" dirty="0" smtClean="0">
                <a:effectLst/>
                <a:latin typeface="+mn-lt"/>
                <a:ea typeface="SimSun"/>
                <a:cs typeface="Times New Roman"/>
              </a:rPr>
              <a:t>Technology has allowed for a remarkable increase in the success rate of locating natural gas reservoirs. Geologists and geophysicists use and knowledge of the properties of underground natural gas deposits to gather data that can be used to make educated guesses as to where natural gas deposits exist</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Once a potential natural gas deposit has been located, it is up to a team of drilling experts to dig down to where the natural gas is thought to exist</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We focus on two drilling platforms: onshore and offshore</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Onshore drilling: drilling into the earth in the hopes of uncovering valuable resources. There are two main types of onshore drilling</a:t>
            </a:r>
            <a:endParaRPr lang="en-US" sz="1200" dirty="0" smtClean="0">
              <a:effectLst/>
              <a:latin typeface="+mn-lt"/>
              <a:ea typeface="SimSun"/>
              <a:cs typeface="Times New Roman"/>
            </a:endParaRPr>
          </a:p>
          <a:p>
            <a:pPr marL="1600200" lvl="3" indent="-228600">
              <a:lnSpc>
                <a:spcPct val="115000"/>
              </a:lnSpc>
              <a:spcAft>
                <a:spcPts val="0"/>
              </a:spcAft>
              <a:buFont typeface="Symbol"/>
              <a:buChar char=""/>
            </a:pPr>
            <a:r>
              <a:rPr lang="en-CA" sz="1200" dirty="0" smtClean="0">
                <a:effectLst/>
                <a:latin typeface="+mn-lt"/>
                <a:ea typeface="SimSun"/>
                <a:cs typeface="Times New Roman"/>
              </a:rPr>
              <a:t>Cable tool drilling: The basic concept for cable tool drilling consists of repeatedly dropping a heavy metal bit into the ground, eventually breaking through rock and punching a hole through to the desired depth.</a:t>
            </a:r>
            <a:endParaRPr lang="en-US" sz="1200" dirty="0" smtClean="0">
              <a:effectLst/>
              <a:latin typeface="+mn-lt"/>
              <a:ea typeface="SimSun"/>
              <a:cs typeface="Times New Roman"/>
            </a:endParaRPr>
          </a:p>
          <a:p>
            <a:pPr marL="1600200" lvl="3" indent="-228600">
              <a:lnSpc>
                <a:spcPct val="115000"/>
              </a:lnSpc>
              <a:spcAft>
                <a:spcPts val="0"/>
              </a:spcAft>
              <a:buFont typeface="Symbol"/>
              <a:buChar char=""/>
            </a:pPr>
            <a:r>
              <a:rPr lang="en-CA" sz="1200" dirty="0" smtClean="0">
                <a:effectLst/>
                <a:latin typeface="+mn-lt"/>
                <a:ea typeface="SimSun"/>
                <a:cs typeface="Times New Roman"/>
              </a:rPr>
              <a:t>Horizontal drilling: allows for the extraction of natural gas that had previously not been feasible. On the surface it resembles a vertical well, beneath the surface; the well inclines so that it runs parallel to the natural gas formation. Horizontal drilling is often used with shale gas wells. </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Offshore drilling</a:t>
            </a:r>
            <a:endParaRPr lang="en-US" sz="1200" dirty="0" smtClean="0">
              <a:effectLst/>
              <a:latin typeface="+mn-lt"/>
              <a:ea typeface="SimSun"/>
              <a:cs typeface="Times New Roman"/>
            </a:endParaRPr>
          </a:p>
          <a:p>
            <a:pPr marL="1600200" lvl="3" indent="-228600">
              <a:lnSpc>
                <a:spcPct val="115000"/>
              </a:lnSpc>
              <a:spcAft>
                <a:spcPts val="1000"/>
              </a:spcAft>
              <a:buFont typeface="Symbol"/>
              <a:buChar char=""/>
            </a:pPr>
            <a:r>
              <a:rPr lang="en-CA" sz="1200" dirty="0" smtClean="0">
                <a:effectLst/>
                <a:latin typeface="+mn-lt"/>
                <a:ea typeface="SimSun"/>
                <a:cs typeface="Times New Roman"/>
              </a:rPr>
              <a:t>Refers to a mechanical process where a wellbore is drilled through the seabed. There are a number of challenges over drilling onshore due to the remote and harsher environment. </a:t>
            </a:r>
            <a:endParaRPr lang="en-US" sz="1200" dirty="0" smtClean="0">
              <a:effectLst/>
              <a:latin typeface="+mn-lt"/>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22</a:t>
            </a:fld>
            <a:endParaRPr lang="en-US"/>
          </a:p>
        </p:txBody>
      </p:sp>
    </p:spTree>
    <p:extLst>
      <p:ext uri="{BB962C8B-B14F-4D97-AF65-F5344CB8AC3E}">
        <p14:creationId xmlns="" xmlns:p14="http://schemas.microsoft.com/office/powerpoint/2010/main" val="1265961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Cash increase -</a:t>
            </a:r>
            <a:r>
              <a:rPr lang="en-CA" sz="1200" kern="1200" baseline="0" dirty="0" smtClean="0">
                <a:solidFill>
                  <a:schemeClr val="tx1"/>
                </a:solidFill>
                <a:latin typeface="+mn-lt"/>
                <a:ea typeface="+mn-ea"/>
                <a:cs typeface="+mn-cs"/>
              </a:rPr>
              <a:t>On August 17, 2012 </a:t>
            </a:r>
            <a:r>
              <a:rPr lang="en-CA" sz="1200" kern="1200" baseline="0" dirty="0" err="1" smtClean="0">
                <a:solidFill>
                  <a:schemeClr val="tx1"/>
                </a:solidFill>
                <a:latin typeface="+mn-lt"/>
                <a:ea typeface="+mn-ea"/>
                <a:cs typeface="+mn-cs"/>
              </a:rPr>
              <a:t>Cenovus</a:t>
            </a:r>
            <a:r>
              <a:rPr lang="en-CA" sz="1200" kern="1200" baseline="0" dirty="0" smtClean="0">
                <a:solidFill>
                  <a:schemeClr val="tx1"/>
                </a:solidFill>
                <a:latin typeface="+mn-lt"/>
                <a:ea typeface="+mn-ea"/>
                <a:cs typeface="+mn-cs"/>
              </a:rPr>
              <a:t> completed a public offering in the U.S. of senior unsecured notes in the aggregate</a:t>
            </a:r>
          </a:p>
          <a:p>
            <a:r>
              <a:rPr lang="en-CA" sz="1200" kern="1200" baseline="0" dirty="0" smtClean="0">
                <a:solidFill>
                  <a:schemeClr val="tx1"/>
                </a:solidFill>
                <a:latin typeface="+mn-lt"/>
                <a:ea typeface="+mn-ea"/>
                <a:cs typeface="+mn-cs"/>
              </a:rPr>
              <a:t>principal amount of US$1.25 billion under the Company’s U.S. base shelf prospectus.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Used for general corporate purposes, including repayment of commercial paper indebtedness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Decent Debt/Equity Ratios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Current Ratio about 1 and a bit higher this quarter because of the long term financing </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144</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Healthy</a:t>
            </a:r>
            <a:r>
              <a:rPr lang="en-CA" baseline="0" dirty="0" smtClean="0"/>
              <a:t> revenue</a:t>
            </a:r>
            <a:r>
              <a:rPr lang="en-CA" baseline="0" dirty="0"/>
              <a:t> </a:t>
            </a:r>
            <a:endParaRPr lang="en-CA" baseline="0" dirty="0" smtClean="0"/>
          </a:p>
          <a:p>
            <a:endParaRPr lang="en-CA" baseline="0" dirty="0" smtClean="0"/>
          </a:p>
          <a:p>
            <a:r>
              <a:rPr lang="en-CA" baseline="0" dirty="0" smtClean="0"/>
              <a:t>Net earnings decreased this quarter because of risk management hedges on commodity price for crude oil</a:t>
            </a:r>
          </a:p>
        </p:txBody>
      </p:sp>
      <p:sp>
        <p:nvSpPr>
          <p:cNvPr id="4" name="Slide Number Placeholder 3"/>
          <p:cNvSpPr>
            <a:spLocks noGrp="1"/>
          </p:cNvSpPr>
          <p:nvPr>
            <p:ph type="sldNum" sz="quarter" idx="10"/>
          </p:nvPr>
        </p:nvSpPr>
        <p:spPr/>
        <p:txBody>
          <a:bodyPr/>
          <a:lstStyle/>
          <a:p>
            <a:fld id="{503E27AF-E3F8-4DAD-9496-86AFEB433614}" type="slidenum">
              <a:rPr lang="en-CA" smtClean="0"/>
              <a:pPr/>
              <a:t>146</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147</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Retained</a:t>
            </a:r>
            <a:r>
              <a:rPr lang="en-CA" baseline="0" dirty="0" smtClean="0"/>
              <a:t> earnings growing and paying dividends</a:t>
            </a:r>
          </a:p>
          <a:p>
            <a:endParaRPr lang="en-CA" dirty="0" smtClean="0"/>
          </a:p>
          <a:p>
            <a:r>
              <a:rPr lang="en-CA" dirty="0" smtClean="0"/>
              <a:t>No heavy dilution</a:t>
            </a:r>
            <a:r>
              <a:rPr lang="en-CA" baseline="0" dirty="0" smtClean="0"/>
              <a:t> of shares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148</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Increasing operating cash</a:t>
            </a:r>
            <a:r>
              <a:rPr lang="en-CA" baseline="0" dirty="0" smtClean="0"/>
              <a:t> flow </a:t>
            </a:r>
          </a:p>
          <a:p>
            <a:r>
              <a:rPr lang="en-CA" baseline="0" dirty="0" smtClean="0"/>
              <a:t>constant dividends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149</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Positive</a:t>
            </a:r>
            <a:r>
              <a:rPr lang="en-CA" baseline="0" dirty="0" smtClean="0"/>
              <a:t> cash flow before financing activities – has been paying dividends</a:t>
            </a:r>
            <a:endParaRPr lang="en-CA" dirty="0"/>
          </a:p>
        </p:txBody>
      </p:sp>
      <p:sp>
        <p:nvSpPr>
          <p:cNvPr id="4" name="Slide Number Placeholder 3"/>
          <p:cNvSpPr>
            <a:spLocks noGrp="1"/>
          </p:cNvSpPr>
          <p:nvPr>
            <p:ph type="sldNum" sz="quarter" idx="10"/>
          </p:nvPr>
        </p:nvSpPr>
        <p:spPr/>
        <p:txBody>
          <a:bodyPr/>
          <a:lstStyle/>
          <a:p>
            <a:fld id="{503E27AF-E3F8-4DAD-9496-86AFEB433614}" type="slidenum">
              <a:rPr lang="en-CA" smtClean="0"/>
              <a:pPr/>
              <a:t>150</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1000"/>
              </a:spcAft>
              <a:buFont typeface="Wingdings"/>
              <a:buChar char=""/>
            </a:pPr>
            <a:r>
              <a:rPr lang="en-CA" sz="1200" dirty="0" smtClean="0">
                <a:effectLst/>
                <a:latin typeface="+mn-lt"/>
                <a:ea typeface="SimSun"/>
                <a:cs typeface="Times New Roman"/>
              </a:rPr>
              <a:t>Production: When we find natural gas underground, it comes associated with a variety of other compounds and gases, as well as oil and water, which must be removed. Natural gas processing consists of four main processes: 1.) oil and condensate removal; 2.) water removal; 3.) separation of natural gas liquids; 4.) sulfur and carbon dioxide removal. This produces what is known as 'pipeline quality' dry natural gas. Major transportation pipelines usually impose restrictions on the make-up of the natural gas that is allowed into the pipeline. That means that before the natural gas can be transported it must be purified.</a:t>
            </a:r>
            <a:endParaRPr lang="en-US" sz="1200" dirty="0" smtClean="0">
              <a:effectLst/>
              <a:latin typeface="+mn-lt"/>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24</a:t>
            </a:fld>
            <a:endParaRPr lang="en-US"/>
          </a:p>
        </p:txBody>
      </p:sp>
    </p:spTree>
    <p:extLst>
      <p:ext uri="{BB962C8B-B14F-4D97-AF65-F5344CB8AC3E}">
        <p14:creationId xmlns="" xmlns:p14="http://schemas.microsoft.com/office/powerpoint/2010/main" val="176001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0"/>
              </a:spcAft>
              <a:buFont typeface="Wingdings"/>
              <a:buChar char=""/>
            </a:pPr>
            <a:r>
              <a:rPr lang="en-CA" sz="1200" dirty="0" smtClean="0">
                <a:effectLst/>
                <a:latin typeface="+mn-lt"/>
                <a:ea typeface="SimSun"/>
                <a:cs typeface="Times New Roman"/>
              </a:rPr>
              <a:t>Transportation: Natural gas produced from a particular well will have to travel a great distance to reach its point of use. Transportation of natural gas is closely linked to its storage: should the natural gas being transported not be immediately required, it can be put into storage facilities for when it is needed. There are three major types of pipelines along the transportation route:</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Gathering system field lines: move crude oil and natural gas from wells to processing facilities. After processing, feeder lines carry the hydrocarbons to the major, long distance transmission lines.</a:t>
            </a:r>
            <a:endParaRPr lang="en-US" sz="1200" dirty="0" smtClean="0">
              <a:effectLst/>
              <a:latin typeface="+mn-lt"/>
              <a:ea typeface="SimSun"/>
              <a:cs typeface="Times New Roman"/>
            </a:endParaRPr>
          </a:p>
          <a:p>
            <a:pPr marL="1143000" lvl="2" indent="-228600">
              <a:lnSpc>
                <a:spcPct val="115000"/>
              </a:lnSpc>
              <a:spcAft>
                <a:spcPts val="1000"/>
              </a:spcAft>
              <a:buFont typeface="Wingdings"/>
              <a:buChar char=""/>
            </a:pPr>
            <a:r>
              <a:rPr lang="en-CA" sz="1200" dirty="0" smtClean="0">
                <a:effectLst/>
                <a:latin typeface="+mn-lt"/>
                <a:ea typeface="SimSun"/>
                <a:cs typeface="Times New Roman"/>
              </a:rPr>
              <a:t>Transmission trunk lines: deliver product to small-diameter distribution pipelines, as well as industrial users, local distributors, refineries or connection pipelines to the United States.</a:t>
            </a:r>
            <a:endParaRPr lang="en-US" sz="1200" dirty="0" smtClean="0">
              <a:effectLst/>
              <a:latin typeface="+mn-lt"/>
              <a:ea typeface="SimSun"/>
              <a:cs typeface="Times New Roman"/>
            </a:endParaRPr>
          </a:p>
          <a:p>
            <a:r>
              <a:rPr lang="en-CA" sz="1200" dirty="0" smtClean="0">
                <a:effectLst/>
                <a:latin typeface="+mn-lt"/>
                <a:ea typeface="SimSun"/>
                <a:cs typeface="Times New Roman"/>
              </a:rPr>
              <a:t>Distribution lines: Local distribution companies (LDCs) use distribution lines to deliver natural gas to homes and businesses. Crude oil transmission lines also transport natural gas liquids (NGLs) and other refined petroleum products, while natural gas transmission lines only transport natural gas</a:t>
            </a:r>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25</a:t>
            </a:fld>
            <a:endParaRPr lang="en-US"/>
          </a:p>
        </p:txBody>
      </p:sp>
    </p:spTree>
    <p:extLst>
      <p:ext uri="{BB962C8B-B14F-4D97-AF65-F5344CB8AC3E}">
        <p14:creationId xmlns="" xmlns:p14="http://schemas.microsoft.com/office/powerpoint/2010/main" val="252025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0"/>
              </a:spcAft>
              <a:buFont typeface="Wingdings"/>
              <a:buChar char=""/>
            </a:pPr>
            <a:r>
              <a:rPr lang="en-CA" sz="1200" dirty="0" smtClean="0">
                <a:effectLst/>
                <a:latin typeface="+mn-lt"/>
                <a:ea typeface="SimSun"/>
                <a:cs typeface="Times New Roman"/>
              </a:rPr>
              <a:t>Storage: Natural gas is usually stored underground, in large storage reservoirs. There are three main types of underground storage:</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Depleted gas reservoirs</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Aquifers</a:t>
            </a:r>
            <a:endParaRPr lang="en-US" sz="1200" dirty="0" smtClean="0">
              <a:effectLst/>
              <a:latin typeface="+mn-lt"/>
              <a:ea typeface="SimSun"/>
              <a:cs typeface="Times New Roman"/>
            </a:endParaRPr>
          </a:p>
          <a:p>
            <a:pPr marL="1143000" lvl="2" indent="-228600">
              <a:lnSpc>
                <a:spcPct val="115000"/>
              </a:lnSpc>
              <a:spcAft>
                <a:spcPts val="0"/>
              </a:spcAft>
              <a:buFont typeface="Wingdings"/>
              <a:buChar char=""/>
            </a:pPr>
            <a:r>
              <a:rPr lang="en-CA" sz="1200" dirty="0" smtClean="0">
                <a:effectLst/>
                <a:latin typeface="+mn-lt"/>
                <a:ea typeface="SimSun"/>
                <a:cs typeface="Times New Roman"/>
              </a:rPr>
              <a:t>Salt caverns</a:t>
            </a:r>
            <a:endParaRPr lang="en-US" sz="1200" dirty="0" smtClean="0">
              <a:effectLst/>
              <a:latin typeface="+mn-lt"/>
              <a:ea typeface="SimSun"/>
              <a:cs typeface="Times New Roman"/>
            </a:endParaRPr>
          </a:p>
          <a:p>
            <a:pPr marL="1143000" lvl="2" indent="-228600">
              <a:lnSpc>
                <a:spcPct val="115000"/>
              </a:lnSpc>
              <a:spcAft>
                <a:spcPts val="1000"/>
              </a:spcAft>
              <a:buFont typeface="Wingdings"/>
              <a:buChar char=""/>
            </a:pPr>
            <a:r>
              <a:rPr lang="en-CA" sz="1200" dirty="0" smtClean="0">
                <a:effectLst/>
                <a:latin typeface="+mn-lt"/>
                <a:ea typeface="SimSun"/>
                <a:cs typeface="Times New Roman"/>
              </a:rPr>
              <a:t>In addition to underground storage, however, natural gas can be stored as liquefied natural gas (LNG). LNG allows natural gas to be shipped and stored in liquid form, meaning it takes up much less space than gaseous natural gas</a:t>
            </a:r>
            <a:endParaRPr lang="en-US" sz="1200" dirty="0" smtClean="0">
              <a:effectLst/>
              <a:latin typeface="+mn-lt"/>
              <a:ea typeface="SimSun"/>
              <a:cs typeface="Times New Roman"/>
            </a:endParaRPr>
          </a:p>
          <a:p>
            <a:r>
              <a:rPr lang="en-CA" dirty="0" smtClean="0"/>
              <a:t>	</a:t>
            </a:r>
            <a:endParaRPr lang="en-US" dirty="0"/>
          </a:p>
        </p:txBody>
      </p:sp>
      <p:sp>
        <p:nvSpPr>
          <p:cNvPr id="4" name="Slide Number Placeholder 3"/>
          <p:cNvSpPr>
            <a:spLocks noGrp="1"/>
          </p:cNvSpPr>
          <p:nvPr>
            <p:ph type="sldNum" sz="quarter" idx="10"/>
          </p:nvPr>
        </p:nvSpPr>
        <p:spPr/>
        <p:txBody>
          <a:bodyPr/>
          <a:lstStyle/>
          <a:p>
            <a:fld id="{B4616D6D-0BFE-4238-9AE9-AAE7C4A7E5BF}" type="slidenum">
              <a:rPr lang="en-US" smtClean="0"/>
              <a:pPr/>
              <a:t>26</a:t>
            </a:fld>
            <a:endParaRPr lang="en-US"/>
          </a:p>
        </p:txBody>
      </p:sp>
    </p:spTree>
    <p:extLst>
      <p:ext uri="{BB962C8B-B14F-4D97-AF65-F5344CB8AC3E}">
        <p14:creationId xmlns="" xmlns:p14="http://schemas.microsoft.com/office/powerpoint/2010/main" val="1976688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ny Snapsho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3683259618"/>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rgbClr val="C00000"/>
                          </a:solidFill>
                        </a:rPr>
                        <a:t>Company Snapshot</a:t>
                      </a:r>
                      <a:endParaRPr lang="en-US"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954932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il Industry 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3470119024"/>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solidFill>
                            <a:srgbClr val="C00000"/>
                          </a:solidFill>
                        </a:rPr>
                        <a:t>Oil Industry Outline</a:t>
                      </a:r>
                      <a:endParaRPr lang="en-US" b="1" u="none" dirty="0" smtClean="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215175262"/>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7260935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1E542E-949A-45C6-A3BB-20CFF56ADBB8}" type="datetimeFigureOut">
              <a:rPr lang="en-CA" smtClean="0"/>
              <a:pPr/>
              <a:t>21/11/2012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DEC47D-64BA-44A2-9B30-13D14982364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ny Histor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3405033242"/>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rgbClr val="C00000"/>
                          </a:solidFill>
                        </a:rPr>
                        <a:t>Company History</a:t>
                      </a:r>
                      <a:endParaRPr lang="en-US"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95493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Over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1157208515"/>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rgbClr val="C00000"/>
                          </a:solidFill>
                        </a:rPr>
                        <a:t>Business Overview</a:t>
                      </a:r>
                      <a:endParaRPr lang="en-US"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954932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utive Profile">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4236310335"/>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rgbClr val="C00000"/>
                          </a:solidFill>
                        </a:rPr>
                        <a:t>Executive Profile</a:t>
                      </a:r>
                      <a:endParaRPr lang="en-US"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95493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3026078088"/>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rgbClr val="C00000"/>
                          </a:solidFill>
                        </a:rPr>
                        <a:t>Financials</a:t>
                      </a:r>
                      <a:endParaRPr lang="en-US"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95493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lu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3258250835"/>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rgbClr val="C00000"/>
                          </a:solidFill>
                        </a:rPr>
                        <a:t>Valuation</a:t>
                      </a:r>
                      <a:endParaRPr lang="en-US"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95493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2531450043"/>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rgbClr val="C00000"/>
                          </a:solidFill>
                        </a:rPr>
                        <a:t>Recommendation</a:t>
                      </a:r>
                      <a:endParaRPr lang="en-US"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954932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ustry Analysi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2700882360"/>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rgbClr val="C00000"/>
                          </a:solidFill>
                        </a:rPr>
                        <a:t>Industry Analysis</a:t>
                      </a:r>
                      <a:endParaRPr lang="en-US"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3346225360"/>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5835993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ext uri="{D42A27DB-BD31-4B8C-83A1-F6EECF244321}">
                <p14:modId xmlns:p14="http://schemas.microsoft.com/office/powerpoint/2010/main" xmlns="" val="3612490099"/>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solidFill>
                            <a:srgbClr val="C00000"/>
                          </a:solidFill>
                        </a:rPr>
                        <a:t>Introduction</a:t>
                      </a:r>
                      <a:endParaRPr lang="en-US" b="1" u="none" dirty="0" smtClean="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3" name="Picture 12"/>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graphicFrame>
        <p:nvGraphicFramePr>
          <p:cNvPr id="14" name="Content Placeholder 7"/>
          <p:cNvGraphicFramePr>
            <a:graphicFrameLocks/>
          </p:cNvGraphicFramePr>
          <p:nvPr userDrawn="1">
            <p:extLst>
              <p:ext uri="{D42A27DB-BD31-4B8C-83A1-F6EECF244321}">
                <p14:modId xmlns:p14="http://schemas.microsoft.com/office/powerpoint/2010/main" xmlns="" val="1784327324"/>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8869517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050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293992039"/>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3" r:id="rId3"/>
    <p:sldLayoutId id="2147483662" r:id="rId4"/>
    <p:sldLayoutId id="2147483660"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5.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gif"/><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838200"/>
            <a:ext cx="8382000" cy="4495800"/>
          </a:xfrm>
        </p:spPr>
        <p:txBody>
          <a:bodyPr/>
          <a:lstStyle/>
          <a:p>
            <a:pPr marL="0" indent="0">
              <a:buNone/>
            </a:pPr>
            <a:endParaRPr lang="en-US" sz="2400" b="1" u="sng" dirty="0">
              <a:solidFill>
                <a:srgbClr val="C00000"/>
              </a:solidFill>
            </a:endParaRPr>
          </a:p>
          <a:p>
            <a:pPr marL="0" indent="0">
              <a:buNone/>
            </a:pPr>
            <a:endParaRPr lang="en-US" sz="2400" b="1" u="sng" dirty="0" smtClean="0">
              <a:solidFill>
                <a:srgbClr val="C00000"/>
              </a:solidFill>
            </a:endParaRPr>
          </a:p>
          <a:p>
            <a:pPr marL="0" indent="0">
              <a:buNone/>
            </a:pPr>
            <a:endParaRPr lang="en-US" sz="2400" b="1" u="sng" dirty="0">
              <a:solidFill>
                <a:srgbClr val="C00000"/>
              </a:solidFill>
            </a:endParaRPr>
          </a:p>
          <a:p>
            <a:pPr marL="0" indent="0">
              <a:buNone/>
            </a:pPr>
            <a:r>
              <a:rPr lang="en-US" sz="2200" b="1" u="sng" dirty="0" smtClean="0">
                <a:solidFill>
                  <a:srgbClr val="C00000"/>
                </a:solidFill>
              </a:rPr>
              <a:t>Energy </a:t>
            </a:r>
            <a:r>
              <a:rPr lang="en-US" sz="2200" b="1" u="sng" dirty="0">
                <a:solidFill>
                  <a:srgbClr val="C00000"/>
                </a:solidFill>
              </a:rPr>
              <a:t>Sector Analysis </a:t>
            </a:r>
            <a:r>
              <a:rPr lang="en-US" sz="2200" b="1" dirty="0"/>
              <a:t>– Global Energy Fundamentals and Canada’s Emergence as a Key Player of the Vital Resource</a:t>
            </a:r>
          </a:p>
          <a:p>
            <a:endParaRPr lang="en-US" sz="2200" b="1" dirty="0"/>
          </a:p>
          <a:p>
            <a:pPr marL="0" indent="0">
              <a:buNone/>
            </a:pPr>
            <a:r>
              <a:rPr lang="en-US" sz="2200" b="1" dirty="0"/>
              <a:t>Presenters:</a:t>
            </a:r>
          </a:p>
          <a:p>
            <a:pPr marL="0" indent="0">
              <a:buNone/>
            </a:pPr>
            <a:r>
              <a:rPr lang="en-US" sz="2200" dirty="0"/>
              <a:t>Allan </a:t>
            </a:r>
            <a:r>
              <a:rPr lang="en-US" sz="2200" dirty="0" err="1"/>
              <a:t>Chim</a:t>
            </a:r>
            <a:endParaRPr lang="en-US" sz="2200" dirty="0"/>
          </a:p>
          <a:p>
            <a:pPr marL="0" indent="0">
              <a:buNone/>
            </a:pPr>
            <a:r>
              <a:rPr lang="en-US" sz="2200" dirty="0" err="1"/>
              <a:t>Caty</a:t>
            </a:r>
            <a:r>
              <a:rPr lang="en-US" sz="2200" dirty="0"/>
              <a:t> Liu</a:t>
            </a:r>
          </a:p>
          <a:p>
            <a:pPr marL="0" indent="0">
              <a:buNone/>
            </a:pPr>
            <a:r>
              <a:rPr lang="en-US" sz="2200" dirty="0"/>
              <a:t>Marco Tang</a:t>
            </a:r>
          </a:p>
          <a:p>
            <a:pPr marL="0" indent="0">
              <a:buNone/>
            </a:pPr>
            <a:r>
              <a:rPr lang="en-US" sz="2200" dirty="0"/>
              <a:t>Kevin </a:t>
            </a:r>
            <a:r>
              <a:rPr lang="en-US" sz="2200" dirty="0" err="1"/>
              <a:t>Zheng</a:t>
            </a:r>
            <a:endParaRPr lang="en-US" sz="2200" dirty="0"/>
          </a:p>
          <a:p>
            <a:pPr marL="0" indent="0">
              <a:buNone/>
            </a:pPr>
            <a:r>
              <a:rPr lang="en-US" sz="2200" dirty="0"/>
              <a:t>Eugene Wong</a:t>
            </a:r>
          </a:p>
          <a:p>
            <a:pPr marL="0" indent="0">
              <a:buNone/>
            </a:pPr>
            <a:endParaRPr lang="en-US" dirty="0"/>
          </a:p>
        </p:txBody>
      </p:sp>
    </p:spTree>
    <p:extLst>
      <p:ext uri="{BB962C8B-B14F-4D97-AF65-F5344CB8AC3E}">
        <p14:creationId xmlns:p14="http://schemas.microsoft.com/office/powerpoint/2010/main" xmlns="" val="124371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p:txBody>
      </p:sp>
      <p:graphicFrame>
        <p:nvGraphicFramePr>
          <p:cNvPr id="3" name="Chart 2"/>
          <p:cNvGraphicFramePr>
            <a:graphicFrameLocks/>
          </p:cNvGraphicFramePr>
          <p:nvPr>
            <p:extLst>
              <p:ext uri="{D42A27DB-BD31-4B8C-83A1-F6EECF244321}">
                <p14:modId xmlns:p14="http://schemas.microsoft.com/office/powerpoint/2010/main" xmlns="" val="820954765"/>
              </p:ext>
            </p:extLst>
          </p:nvPr>
        </p:nvGraphicFramePr>
        <p:xfrm>
          <a:off x="0" y="762000"/>
          <a:ext cx="9144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617645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tretch>
            <a:fillRect/>
          </a:stretch>
        </p:blipFill>
        <p:spPr bwMode="auto">
          <a:xfrm>
            <a:off x="0" y="1295400"/>
            <a:ext cx="9144000" cy="5114464"/>
          </a:xfrm>
          <a:prstGeom prst="rect">
            <a:avLst/>
          </a:prstGeom>
          <a:noFill/>
          <a:ln w="9525">
            <a:noFill/>
            <a:miter lim="800000"/>
            <a:headEnd/>
            <a:tailEnd/>
          </a:ln>
        </p:spPr>
      </p:pic>
      <p:sp>
        <p:nvSpPr>
          <p:cNvPr id="4" name="Title 1"/>
          <p:cNvSpPr>
            <a:spLocks noGrp="1"/>
          </p:cNvSpPr>
          <p:nvPr>
            <p:ph type="title" idx="4294967295"/>
          </p:nvPr>
        </p:nvSpPr>
        <p:spPr>
          <a:xfrm>
            <a:off x="381000" y="838200"/>
            <a:ext cx="8229600" cy="360363"/>
          </a:xfrm>
        </p:spPr>
        <p:txBody>
          <a:bodyPr>
            <a:normAutofit fontScale="90000"/>
          </a:bodyPr>
          <a:lstStyle/>
          <a:p>
            <a:r>
              <a:rPr lang="en-CA" dirty="0" smtClean="0"/>
              <a:t>Balance Sheet – Quarterly Data </a:t>
            </a:r>
            <a:endParaRPr lang="en-CA"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0" y="1295399"/>
            <a:ext cx="9144000" cy="5117601"/>
          </a:xfrm>
          <a:prstGeom prst="rect">
            <a:avLst/>
          </a:prstGeom>
          <a:noFill/>
          <a:ln w="9525">
            <a:noFill/>
            <a:miter lim="800000"/>
            <a:headEnd/>
            <a:tailEnd/>
          </a:ln>
        </p:spPr>
      </p:pic>
      <p:sp>
        <p:nvSpPr>
          <p:cNvPr id="4" name="Title 1"/>
          <p:cNvSpPr>
            <a:spLocks noGrp="1"/>
          </p:cNvSpPr>
          <p:nvPr>
            <p:ph type="title" idx="4294967295"/>
          </p:nvPr>
        </p:nvSpPr>
        <p:spPr>
          <a:xfrm>
            <a:off x="457200" y="838200"/>
            <a:ext cx="8229600" cy="360363"/>
          </a:xfrm>
        </p:spPr>
        <p:txBody>
          <a:bodyPr>
            <a:normAutofit fontScale="90000"/>
          </a:bodyPr>
          <a:lstStyle/>
          <a:p>
            <a:r>
              <a:rPr lang="en-CA" dirty="0" smtClean="0"/>
              <a:t>Balance Sheet – Annual Data </a:t>
            </a:r>
            <a:endParaRPr lang="en-CA"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3" cstate="print"/>
          <a:stretch>
            <a:fillRect/>
          </a:stretch>
        </p:blipFill>
        <p:spPr bwMode="auto">
          <a:xfrm>
            <a:off x="0" y="1447800"/>
            <a:ext cx="9144000" cy="4963886"/>
          </a:xfrm>
          <a:prstGeom prst="rect">
            <a:avLst/>
          </a:prstGeom>
          <a:noFill/>
          <a:ln w="9525">
            <a:noFill/>
            <a:miter lim="800000"/>
            <a:headEnd/>
            <a:tailEnd/>
          </a:ln>
        </p:spPr>
      </p:pic>
      <p:sp>
        <p:nvSpPr>
          <p:cNvPr id="4" name="Title 1"/>
          <p:cNvSpPr>
            <a:spLocks noGrp="1"/>
          </p:cNvSpPr>
          <p:nvPr>
            <p:ph type="title" idx="4294967295"/>
          </p:nvPr>
        </p:nvSpPr>
        <p:spPr>
          <a:xfrm>
            <a:off x="457200" y="914400"/>
            <a:ext cx="8229600" cy="360363"/>
          </a:xfrm>
        </p:spPr>
        <p:txBody>
          <a:bodyPr>
            <a:normAutofit fontScale="90000"/>
          </a:bodyPr>
          <a:lstStyle/>
          <a:p>
            <a:r>
              <a:rPr lang="en-CA" dirty="0" smtClean="0"/>
              <a:t>Income Statement – Quarterly Data </a:t>
            </a:r>
            <a:endParaRPr lang="en-CA"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tretch>
            <a:fillRect/>
          </a:stretch>
        </p:blipFill>
        <p:spPr bwMode="auto">
          <a:xfrm>
            <a:off x="0" y="1371600"/>
            <a:ext cx="9144000" cy="5020860"/>
          </a:xfrm>
          <a:prstGeom prst="rect">
            <a:avLst/>
          </a:prstGeom>
          <a:noFill/>
          <a:ln w="9525">
            <a:noFill/>
            <a:miter lim="800000"/>
            <a:headEnd/>
            <a:tailEnd/>
          </a:ln>
        </p:spPr>
      </p:pic>
      <p:sp>
        <p:nvSpPr>
          <p:cNvPr id="7" name="Title 1"/>
          <p:cNvSpPr>
            <a:spLocks noGrp="1"/>
          </p:cNvSpPr>
          <p:nvPr>
            <p:ph type="title" idx="4294967295"/>
          </p:nvPr>
        </p:nvSpPr>
        <p:spPr>
          <a:xfrm>
            <a:off x="381000" y="914400"/>
            <a:ext cx="8229600" cy="360363"/>
          </a:xfrm>
        </p:spPr>
        <p:txBody>
          <a:bodyPr>
            <a:normAutofit fontScale="90000"/>
          </a:bodyPr>
          <a:lstStyle/>
          <a:p>
            <a:r>
              <a:rPr lang="en-CA" dirty="0" smtClean="0"/>
              <a:t>Income Statement – Annual Data</a:t>
            </a:r>
            <a:endParaRPr lang="en-CA"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tretch>
            <a:fillRect/>
          </a:stretch>
        </p:blipFill>
        <p:spPr bwMode="auto">
          <a:xfrm>
            <a:off x="-1" y="1524000"/>
            <a:ext cx="9144001" cy="4876800"/>
          </a:xfrm>
          <a:prstGeom prst="rect">
            <a:avLst/>
          </a:prstGeom>
          <a:noFill/>
          <a:ln w="9525">
            <a:noFill/>
            <a:miter lim="800000"/>
            <a:headEnd/>
            <a:tailEnd/>
          </a:ln>
        </p:spPr>
      </p:pic>
      <p:sp>
        <p:nvSpPr>
          <p:cNvPr id="6" name="Title 1"/>
          <p:cNvSpPr>
            <a:spLocks noGrp="1"/>
          </p:cNvSpPr>
          <p:nvPr>
            <p:ph type="title" idx="4294967295"/>
          </p:nvPr>
        </p:nvSpPr>
        <p:spPr>
          <a:xfrm>
            <a:off x="304800" y="990600"/>
            <a:ext cx="8229600" cy="360363"/>
          </a:xfrm>
        </p:spPr>
        <p:txBody>
          <a:bodyPr>
            <a:normAutofit fontScale="90000"/>
          </a:bodyPr>
          <a:lstStyle/>
          <a:p>
            <a:r>
              <a:rPr lang="en-CA" dirty="0" smtClean="0"/>
              <a:t>Shareholders’ Equity Statement</a:t>
            </a:r>
            <a:endParaRPr lang="en-CA"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cstate="print"/>
          <a:stretch>
            <a:fillRect/>
          </a:stretch>
        </p:blipFill>
        <p:spPr bwMode="auto">
          <a:xfrm>
            <a:off x="0" y="1371600"/>
            <a:ext cx="9144000" cy="4994622"/>
          </a:xfrm>
          <a:prstGeom prst="rect">
            <a:avLst/>
          </a:prstGeom>
          <a:noFill/>
          <a:ln w="9525">
            <a:noFill/>
            <a:miter lim="800000"/>
            <a:headEnd/>
            <a:tailEnd/>
          </a:ln>
        </p:spPr>
      </p:pic>
      <p:sp>
        <p:nvSpPr>
          <p:cNvPr id="6" name="Title 1"/>
          <p:cNvSpPr>
            <a:spLocks noGrp="1"/>
          </p:cNvSpPr>
          <p:nvPr>
            <p:ph type="title" idx="4294967295"/>
          </p:nvPr>
        </p:nvSpPr>
        <p:spPr>
          <a:xfrm>
            <a:off x="457200" y="838200"/>
            <a:ext cx="8229600" cy="360363"/>
          </a:xfrm>
        </p:spPr>
        <p:txBody>
          <a:bodyPr>
            <a:normAutofit fontScale="90000"/>
          </a:bodyPr>
          <a:lstStyle/>
          <a:p>
            <a:r>
              <a:rPr lang="en-CA" dirty="0" smtClean="0"/>
              <a:t>Cash Flow Statement – Quarterly Data </a:t>
            </a:r>
            <a:endParaRPr lang="en-CA"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tretch>
            <a:fillRect/>
          </a:stretch>
        </p:blipFill>
        <p:spPr bwMode="auto">
          <a:xfrm>
            <a:off x="0" y="1295400"/>
            <a:ext cx="9144000" cy="5095788"/>
          </a:xfrm>
          <a:prstGeom prst="rect">
            <a:avLst/>
          </a:prstGeom>
          <a:noFill/>
          <a:ln w="9525">
            <a:noFill/>
            <a:miter lim="800000"/>
            <a:headEnd/>
            <a:tailEnd/>
          </a:ln>
        </p:spPr>
      </p:pic>
      <p:sp>
        <p:nvSpPr>
          <p:cNvPr id="6" name="Title 1"/>
          <p:cNvSpPr>
            <a:spLocks noGrp="1"/>
          </p:cNvSpPr>
          <p:nvPr>
            <p:ph type="title" idx="4294967295"/>
          </p:nvPr>
        </p:nvSpPr>
        <p:spPr>
          <a:xfrm>
            <a:off x="381000" y="838200"/>
            <a:ext cx="8229600" cy="360363"/>
          </a:xfrm>
        </p:spPr>
        <p:txBody>
          <a:bodyPr>
            <a:normAutofit fontScale="90000"/>
          </a:bodyPr>
          <a:lstStyle/>
          <a:p>
            <a:r>
              <a:rPr lang="en-CA" dirty="0" smtClean="0"/>
              <a:t>Cash Flow Statement – Annual Data </a:t>
            </a:r>
            <a:endParaRPr lang="en-CA"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495800"/>
          </a:xfrm>
        </p:spPr>
        <p:txBody>
          <a:bodyPr/>
          <a:lstStyle/>
          <a:p>
            <a:r>
              <a:rPr lang="en-CA" dirty="0" smtClean="0"/>
              <a:t>Hedges</a:t>
            </a:r>
          </a:p>
          <a:p>
            <a:pPr lvl="1"/>
            <a:r>
              <a:rPr lang="en-CA" dirty="0" smtClean="0"/>
              <a:t>Refining Operations</a:t>
            </a:r>
          </a:p>
          <a:p>
            <a:pPr lvl="1"/>
            <a:r>
              <a:rPr lang="en-CA" dirty="0" smtClean="0"/>
              <a:t>Natural Gas</a:t>
            </a:r>
          </a:p>
          <a:p>
            <a:r>
              <a:rPr lang="en-CA" dirty="0" smtClean="0"/>
              <a:t>Cost efficiencies </a:t>
            </a:r>
          </a:p>
          <a:p>
            <a:pPr lvl="1"/>
            <a:r>
              <a:rPr lang="en-CA" dirty="0" smtClean="0"/>
              <a:t>SOR 2:1 (industry average 3:1)</a:t>
            </a:r>
          </a:p>
          <a:p>
            <a:r>
              <a:rPr lang="en-CA" dirty="0" smtClean="0"/>
              <a:t>Superior properties</a:t>
            </a:r>
          </a:p>
          <a:p>
            <a:pPr lvl="1"/>
            <a:r>
              <a:rPr lang="en-CA" dirty="0" smtClean="0"/>
              <a:t>Christina Lake &amp; Foster Creek</a:t>
            </a:r>
          </a:p>
          <a:p>
            <a:endParaRPr lang="en-CA" dirty="0" smtClean="0"/>
          </a:p>
        </p:txBody>
      </p:sp>
      <p:sp>
        <p:nvSpPr>
          <p:cNvPr id="4" name="Title 1"/>
          <p:cNvSpPr>
            <a:spLocks noGrp="1"/>
          </p:cNvSpPr>
          <p:nvPr>
            <p:ph type="title" idx="4294967295"/>
          </p:nvPr>
        </p:nvSpPr>
        <p:spPr>
          <a:xfrm>
            <a:off x="228600" y="762000"/>
            <a:ext cx="8229600" cy="1143000"/>
          </a:xfrm>
        </p:spPr>
        <p:txBody>
          <a:bodyPr>
            <a:normAutofit/>
          </a:bodyPr>
          <a:lstStyle/>
          <a:p>
            <a:r>
              <a:rPr lang="en-CA" dirty="0" smtClean="0"/>
              <a:t>Advantages of </a:t>
            </a:r>
            <a:r>
              <a:rPr lang="en-CA" dirty="0" err="1" smtClean="0"/>
              <a:t>Cenovus</a:t>
            </a:r>
            <a:r>
              <a:rPr lang="en-CA" dirty="0" smtClean="0"/>
              <a:t> Energy</a:t>
            </a:r>
            <a:endParaRPr lang="en-CA"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7010400" cy="4495800"/>
          </a:xfrm>
        </p:spPr>
        <p:txBody>
          <a:bodyPr/>
          <a:lstStyle/>
          <a:p>
            <a:r>
              <a:rPr lang="en-CA" dirty="0" smtClean="0"/>
              <a:t>METHOD: Cash Flow Multiple Valuation with Comparable Companies</a:t>
            </a:r>
          </a:p>
          <a:p>
            <a:endParaRPr lang="en-CA" dirty="0" smtClean="0"/>
          </a:p>
          <a:p>
            <a:pPr marL="971550" lvl="1" indent="-514350">
              <a:buFont typeface="+mj-lt"/>
              <a:buAutoNum type="arabicPeriod"/>
            </a:pPr>
            <a:r>
              <a:rPr lang="en-CA" dirty="0" smtClean="0"/>
              <a:t>Husky Energy Inc.</a:t>
            </a:r>
          </a:p>
          <a:p>
            <a:pPr marL="971550" lvl="1" indent="-514350">
              <a:buFont typeface="+mj-lt"/>
              <a:buAutoNum type="arabicPeriod"/>
            </a:pPr>
            <a:r>
              <a:rPr lang="en-CA" dirty="0" smtClean="0"/>
              <a:t>Imperial Oil Ltd.</a:t>
            </a:r>
          </a:p>
          <a:p>
            <a:pPr marL="971550" lvl="1" indent="-514350">
              <a:buFont typeface="+mj-lt"/>
              <a:buAutoNum type="arabicPeriod"/>
            </a:pPr>
            <a:r>
              <a:rPr lang="en-CA" dirty="0" smtClean="0"/>
              <a:t>Suncor Energy Inc.</a:t>
            </a:r>
          </a:p>
          <a:p>
            <a:pPr marL="971550" lvl="1" indent="-514350">
              <a:buFont typeface="+mj-lt"/>
              <a:buAutoNum type="arabicPeriod"/>
            </a:pPr>
            <a:endParaRPr lang="en-CA" dirty="0" smtClean="0"/>
          </a:p>
          <a:p>
            <a:pPr marL="971550" lvl="1" indent="-514350">
              <a:buFont typeface="+mj-lt"/>
              <a:buAutoNum type="arabicPeriod"/>
            </a:pPr>
            <a:endParaRPr lang="en-CA"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676400"/>
          <a:ext cx="9144786" cy="2304255"/>
        </p:xfrm>
        <a:graphic>
          <a:graphicData uri="http://schemas.openxmlformats.org/drawingml/2006/table">
            <a:tbl>
              <a:tblPr firstRow="1" bandRow="1">
                <a:tableStyleId>{69CF1AB2-1976-4502-BF36-3FF5EA218861}</a:tableStyleId>
              </a:tblPr>
              <a:tblGrid>
                <a:gridCol w="4572393"/>
                <a:gridCol w="4572393"/>
              </a:tblGrid>
              <a:tr h="460851">
                <a:tc>
                  <a:txBody>
                    <a:bodyPr/>
                    <a:lstStyle/>
                    <a:p>
                      <a:pPr algn="ctr" fontAlgn="b"/>
                      <a:r>
                        <a:rPr lang="en-CA" sz="2000" u="none" strike="noStrike" dirty="0"/>
                        <a:t> </a:t>
                      </a:r>
                      <a:endParaRPr lang="en-CA" sz="2000" b="0" i="0" u="none" strike="noStrike" dirty="0">
                        <a:solidFill>
                          <a:srgbClr val="000000"/>
                        </a:solidFill>
                        <a:latin typeface="Calibri"/>
                      </a:endParaRPr>
                    </a:p>
                  </a:txBody>
                  <a:tcPr marL="23198" marR="23198" marT="9525" marB="0" anchor="b"/>
                </a:tc>
                <a:tc>
                  <a:txBody>
                    <a:bodyPr/>
                    <a:lstStyle/>
                    <a:p>
                      <a:pPr algn="ctr" fontAlgn="b"/>
                      <a:r>
                        <a:rPr lang="en-CA" sz="2000" u="none" strike="noStrike" dirty="0"/>
                        <a:t>Price/</a:t>
                      </a:r>
                      <a:r>
                        <a:rPr lang="en-CA" sz="2000" u="none" strike="noStrike" dirty="0" err="1"/>
                        <a:t>CashFlow</a:t>
                      </a:r>
                      <a:r>
                        <a:rPr lang="en-CA" sz="2000" u="none" strike="noStrike" dirty="0"/>
                        <a:t> FY1</a:t>
                      </a:r>
                      <a:endParaRPr lang="en-CA" sz="2000" b="1" i="0" u="none" strike="noStrike" dirty="0">
                        <a:solidFill>
                          <a:srgbClr val="000000"/>
                        </a:solidFill>
                        <a:latin typeface="Calibri"/>
                      </a:endParaRPr>
                    </a:p>
                  </a:txBody>
                  <a:tcPr marL="23198" marR="23198" marT="9525" marB="0" anchor="b"/>
                </a:tc>
              </a:tr>
              <a:tr h="460851">
                <a:tc>
                  <a:txBody>
                    <a:bodyPr/>
                    <a:lstStyle/>
                    <a:p>
                      <a:pPr algn="l" fontAlgn="b"/>
                      <a:r>
                        <a:rPr lang="en-CA" sz="2000" u="none" strike="noStrike"/>
                        <a:t>Husky Energy Inc.</a:t>
                      </a:r>
                      <a:endParaRPr lang="en-CA" sz="2000" b="0" i="0" u="none" strike="noStrike">
                        <a:solidFill>
                          <a:srgbClr val="000000"/>
                        </a:solidFill>
                        <a:latin typeface="Calibri"/>
                      </a:endParaRPr>
                    </a:p>
                  </a:txBody>
                  <a:tcPr marL="23198" marR="23198" marT="9525" marB="0" anchor="b"/>
                </a:tc>
                <a:tc>
                  <a:txBody>
                    <a:bodyPr/>
                    <a:lstStyle/>
                    <a:p>
                      <a:pPr algn="ctr" fontAlgn="b"/>
                      <a:r>
                        <a:rPr lang="en-CA" sz="2000" u="none" strike="noStrike" dirty="0"/>
                        <a:t>5.456455489</a:t>
                      </a:r>
                      <a:endParaRPr lang="en-CA" sz="2000" b="0" i="0" u="none" strike="noStrike" dirty="0">
                        <a:solidFill>
                          <a:srgbClr val="000000"/>
                        </a:solidFill>
                        <a:latin typeface="Calibri"/>
                      </a:endParaRPr>
                    </a:p>
                  </a:txBody>
                  <a:tcPr marL="23198" marR="23198" marT="9525" marB="0" anchor="b"/>
                </a:tc>
              </a:tr>
              <a:tr h="460851">
                <a:tc>
                  <a:txBody>
                    <a:bodyPr/>
                    <a:lstStyle/>
                    <a:p>
                      <a:pPr algn="l" fontAlgn="b"/>
                      <a:r>
                        <a:rPr lang="en-CA" sz="2000" u="none" strike="noStrike" dirty="0"/>
                        <a:t>Imperial Oil Limited</a:t>
                      </a:r>
                      <a:endParaRPr lang="en-CA" sz="2000" b="0" i="0" u="none" strike="noStrike" dirty="0">
                        <a:solidFill>
                          <a:srgbClr val="000000"/>
                        </a:solidFill>
                        <a:latin typeface="Calibri"/>
                      </a:endParaRPr>
                    </a:p>
                  </a:txBody>
                  <a:tcPr marL="23198" marR="23198" marT="9525" marB="0" anchor="b"/>
                </a:tc>
                <a:tc>
                  <a:txBody>
                    <a:bodyPr/>
                    <a:lstStyle/>
                    <a:p>
                      <a:pPr algn="ctr" fontAlgn="b"/>
                      <a:r>
                        <a:rPr lang="en-CA" sz="2000" u="none" strike="noStrike" dirty="0"/>
                        <a:t>8.441097887</a:t>
                      </a:r>
                      <a:endParaRPr lang="en-CA" sz="2000" b="0" i="0" u="none" strike="noStrike" dirty="0">
                        <a:solidFill>
                          <a:srgbClr val="000000"/>
                        </a:solidFill>
                        <a:latin typeface="Calibri"/>
                      </a:endParaRPr>
                    </a:p>
                  </a:txBody>
                  <a:tcPr marL="23198" marR="23198" marT="9525" marB="0" anchor="b"/>
                </a:tc>
              </a:tr>
              <a:tr h="460851">
                <a:tc>
                  <a:txBody>
                    <a:bodyPr/>
                    <a:lstStyle/>
                    <a:p>
                      <a:pPr algn="l" fontAlgn="b"/>
                      <a:r>
                        <a:rPr lang="en-CA" sz="2000" u="none" strike="noStrike"/>
                        <a:t>Suncor Energy</a:t>
                      </a:r>
                      <a:endParaRPr lang="en-CA" sz="2000" b="0" i="0" u="none" strike="noStrike">
                        <a:solidFill>
                          <a:srgbClr val="000000"/>
                        </a:solidFill>
                        <a:latin typeface="Calibri"/>
                      </a:endParaRPr>
                    </a:p>
                  </a:txBody>
                  <a:tcPr marL="23198" marR="23198" marT="9525" marB="0" anchor="b"/>
                </a:tc>
                <a:tc>
                  <a:txBody>
                    <a:bodyPr/>
                    <a:lstStyle/>
                    <a:p>
                      <a:pPr algn="ctr" fontAlgn="b"/>
                      <a:r>
                        <a:rPr lang="en-CA" sz="2000" u="none" strike="noStrike" dirty="0"/>
                        <a:t>4.824105231</a:t>
                      </a:r>
                      <a:endParaRPr lang="en-CA" sz="2000" b="0" i="0" u="none" strike="noStrike" dirty="0">
                        <a:solidFill>
                          <a:srgbClr val="000000"/>
                        </a:solidFill>
                        <a:latin typeface="Calibri"/>
                      </a:endParaRPr>
                    </a:p>
                  </a:txBody>
                  <a:tcPr marL="23198" marR="23198" marT="9525" marB="0" anchor="b"/>
                </a:tc>
              </a:tr>
              <a:tr h="460851">
                <a:tc>
                  <a:txBody>
                    <a:bodyPr/>
                    <a:lstStyle/>
                    <a:p>
                      <a:pPr algn="l" fontAlgn="b"/>
                      <a:r>
                        <a:rPr lang="en-CA" sz="2000" u="none" strike="noStrike"/>
                        <a:t>Average</a:t>
                      </a:r>
                      <a:endParaRPr lang="en-CA" sz="2000" b="1" i="0" u="none" strike="noStrike">
                        <a:solidFill>
                          <a:srgbClr val="000000"/>
                        </a:solidFill>
                        <a:latin typeface="Calibri"/>
                      </a:endParaRPr>
                    </a:p>
                  </a:txBody>
                  <a:tcPr marL="23198" marR="23198" marT="9525" marB="0" anchor="b"/>
                </a:tc>
                <a:tc>
                  <a:txBody>
                    <a:bodyPr/>
                    <a:lstStyle/>
                    <a:p>
                      <a:pPr algn="ctr" fontAlgn="b"/>
                      <a:r>
                        <a:rPr lang="en-CA" sz="2000" b="1" u="none" strike="noStrike" dirty="0"/>
                        <a:t>6.240552869</a:t>
                      </a:r>
                      <a:endParaRPr lang="en-CA" sz="2000" b="1" i="0" u="none" strike="noStrike" dirty="0">
                        <a:solidFill>
                          <a:srgbClr val="000000"/>
                        </a:solidFill>
                        <a:latin typeface="Calibri"/>
                      </a:endParaRPr>
                    </a:p>
                  </a:txBody>
                  <a:tcPr marL="23198" marR="23198" marT="9525" marB="0" anchor="b"/>
                </a:tc>
              </a:tr>
            </a:tbl>
          </a:graphicData>
        </a:graphic>
      </p:graphicFrame>
      <p:graphicFrame>
        <p:nvGraphicFramePr>
          <p:cNvPr id="7" name="Table 6"/>
          <p:cNvGraphicFramePr>
            <a:graphicFrameLocks noGrp="1"/>
          </p:cNvGraphicFramePr>
          <p:nvPr/>
        </p:nvGraphicFramePr>
        <p:xfrm>
          <a:off x="755576" y="4365104"/>
          <a:ext cx="7176120" cy="1260346"/>
        </p:xfrm>
        <a:graphic>
          <a:graphicData uri="http://schemas.openxmlformats.org/drawingml/2006/table">
            <a:tbl>
              <a:tblPr firstRow="1" bandRow="1">
                <a:tableStyleId>{5C22544A-7EE6-4342-B048-85BDC9FD1C3A}</a:tableStyleId>
              </a:tblPr>
              <a:tblGrid>
                <a:gridCol w="2392040"/>
                <a:gridCol w="2392040"/>
                <a:gridCol w="2392040"/>
              </a:tblGrid>
              <a:tr h="885061">
                <a:tc rowSpan="2">
                  <a:txBody>
                    <a:bodyPr/>
                    <a:lstStyle/>
                    <a:p>
                      <a:pPr algn="ctr" fontAlgn="ctr"/>
                      <a:r>
                        <a:rPr lang="en-CA" sz="2400" b="0" i="0" u="none" strike="noStrike" dirty="0" err="1" smtClean="0">
                          <a:solidFill>
                            <a:srgbClr val="000000"/>
                          </a:solidFill>
                          <a:latin typeface="Calibri"/>
                        </a:rPr>
                        <a:t>Cenovus</a:t>
                      </a:r>
                      <a:r>
                        <a:rPr lang="en-CA" sz="2400" b="0" i="0" u="none" strike="noStrike" dirty="0" smtClean="0">
                          <a:solidFill>
                            <a:srgbClr val="000000"/>
                          </a:solidFill>
                          <a:latin typeface="Calibri"/>
                        </a:rPr>
                        <a:t> Energy Inc.</a:t>
                      </a:r>
                      <a:endParaRPr lang="en-CA" sz="2400" b="0" i="0" u="none" strike="noStrike" dirty="0">
                        <a:solidFill>
                          <a:srgbClr val="000000"/>
                        </a:solidFill>
                        <a:latin typeface="Calibri"/>
                      </a:endParaRPr>
                    </a:p>
                  </a:txBody>
                  <a:tcPr marL="9525" marR="9525" marT="9525" marB="0" anchor="ctr"/>
                </a:tc>
                <a:tc>
                  <a:txBody>
                    <a:bodyPr/>
                    <a:lstStyle/>
                    <a:p>
                      <a:pPr algn="ctr" fontAlgn="b"/>
                      <a:r>
                        <a:rPr lang="en-CA" sz="2400" b="1" i="0" u="none" strike="noStrike" dirty="0">
                          <a:solidFill>
                            <a:srgbClr val="000000"/>
                          </a:solidFill>
                          <a:latin typeface="Calibri"/>
                        </a:rPr>
                        <a:t>Cash Flow per Share FY1</a:t>
                      </a:r>
                    </a:p>
                  </a:txBody>
                  <a:tcPr marL="9525" marR="9525" marT="9525" marB="0" anchor="b"/>
                </a:tc>
                <a:tc>
                  <a:txBody>
                    <a:bodyPr/>
                    <a:lstStyle/>
                    <a:p>
                      <a:pPr algn="ctr" fontAlgn="b"/>
                      <a:r>
                        <a:rPr lang="en-CA" sz="2400" b="1" i="0" u="none" strike="noStrike" dirty="0">
                          <a:solidFill>
                            <a:srgbClr val="000000"/>
                          </a:solidFill>
                          <a:latin typeface="Calibri"/>
                        </a:rPr>
                        <a:t>Target Price per Share</a:t>
                      </a:r>
                    </a:p>
                  </a:txBody>
                  <a:tcPr marL="9525" marR="9525" marT="9525" marB="0" anchor="b"/>
                </a:tc>
              </a:tr>
              <a:tr h="370840">
                <a:tc vMerge="1">
                  <a:txBody>
                    <a:bodyPr/>
                    <a:lstStyle/>
                    <a:p>
                      <a:endParaRPr lang="en-CA"/>
                    </a:p>
                  </a:txBody>
                  <a:tcPr/>
                </a:tc>
                <a:tc>
                  <a:txBody>
                    <a:bodyPr/>
                    <a:lstStyle/>
                    <a:p>
                      <a:pPr algn="ctr" fontAlgn="b"/>
                      <a:r>
                        <a:rPr lang="en-CA" sz="2400" b="0" i="0" u="none" strike="noStrike" dirty="0">
                          <a:solidFill>
                            <a:srgbClr val="000000"/>
                          </a:solidFill>
                          <a:latin typeface="Calibri"/>
                        </a:rPr>
                        <a:t>4.951827774</a:t>
                      </a:r>
                    </a:p>
                  </a:txBody>
                  <a:tcPr marL="9525" marR="9525" marT="9525" marB="0" anchor="b"/>
                </a:tc>
                <a:tc>
                  <a:txBody>
                    <a:bodyPr/>
                    <a:lstStyle/>
                    <a:p>
                      <a:pPr algn="ctr" fontAlgn="b"/>
                      <a:r>
                        <a:rPr lang="en-CA" sz="2400" b="0" i="0" u="none" strike="noStrike" dirty="0">
                          <a:solidFill>
                            <a:srgbClr val="000000"/>
                          </a:solidFill>
                          <a:latin typeface="Calibri"/>
                        </a:rPr>
                        <a:t> $ </a:t>
                      </a:r>
                      <a:r>
                        <a:rPr lang="en-CA" sz="2400" b="0" i="0" u="none" strike="noStrike" dirty="0" smtClean="0">
                          <a:solidFill>
                            <a:srgbClr val="000000"/>
                          </a:solidFill>
                          <a:latin typeface="Calibri"/>
                        </a:rPr>
                        <a:t>30.90 </a:t>
                      </a:r>
                      <a:endParaRPr lang="en-CA" sz="24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p:txBody>
      </p:sp>
      <p:pic>
        <p:nvPicPr>
          <p:cNvPr id="5" name="Picture 4"/>
          <p:cNvPicPr/>
          <p:nvPr/>
        </p:nvPicPr>
        <p:blipFill>
          <a:blip r:embed="rId2" cstate="print">
            <a:extLst>
              <a:ext uri="{28A0092B-C50C-407E-A947-70E740481C1C}">
                <a14:useLocalDpi xmlns:a14="http://schemas.microsoft.com/office/drawing/2010/main" xmlns="" val="0"/>
              </a:ext>
            </a:extLst>
          </a:blip>
          <a:stretch>
            <a:fillRect/>
          </a:stretch>
        </p:blipFill>
        <p:spPr>
          <a:xfrm>
            <a:off x="4724400" y="1447800"/>
            <a:ext cx="3508356" cy="4664489"/>
          </a:xfrm>
          <a:prstGeom prst="rect">
            <a:avLst/>
          </a:prstGeom>
        </p:spPr>
      </p:pic>
      <p:pic>
        <p:nvPicPr>
          <p:cNvPr id="6" name="Picture 5"/>
          <p:cNvPicPr/>
          <p:nvPr/>
        </p:nvPicPr>
        <p:blipFill>
          <a:blip r:embed="rId3" cstate="print"/>
          <a:srcRect/>
          <a:stretch>
            <a:fillRect/>
          </a:stretch>
        </p:blipFill>
        <p:spPr bwMode="auto">
          <a:xfrm>
            <a:off x="435413" y="1447800"/>
            <a:ext cx="3831787" cy="4664489"/>
          </a:xfrm>
          <a:prstGeom prst="rect">
            <a:avLst/>
          </a:prstGeom>
          <a:noFill/>
          <a:ln w="9525">
            <a:noFill/>
            <a:miter lim="800000"/>
            <a:headEnd/>
            <a:tailEnd/>
          </a:ln>
        </p:spPr>
      </p:pic>
      <p:sp>
        <p:nvSpPr>
          <p:cNvPr id="2" name="TextBox 1"/>
          <p:cNvSpPr txBox="1"/>
          <p:nvPr/>
        </p:nvSpPr>
        <p:spPr>
          <a:xfrm>
            <a:off x="0" y="838200"/>
            <a:ext cx="9144000" cy="430887"/>
          </a:xfrm>
          <a:prstGeom prst="rect">
            <a:avLst/>
          </a:prstGeom>
          <a:noFill/>
        </p:spPr>
        <p:txBody>
          <a:bodyPr wrap="square" rtlCol="0">
            <a:spAutoFit/>
          </a:bodyPr>
          <a:lstStyle/>
          <a:p>
            <a:pPr algn="ctr"/>
            <a:r>
              <a:rPr lang="en-US" sz="2200" b="1" dirty="0" smtClean="0"/>
              <a:t>Cushing Bottleneck Alleviation?</a:t>
            </a:r>
            <a:endParaRPr lang="en-US" sz="2200" b="1" dirty="0"/>
          </a:p>
        </p:txBody>
      </p:sp>
    </p:spTree>
    <p:extLst>
      <p:ext uri="{BB962C8B-B14F-4D97-AF65-F5344CB8AC3E}">
        <p14:creationId xmlns:p14="http://schemas.microsoft.com/office/powerpoint/2010/main" xmlns="" val="12923937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76600" y="2667000"/>
            <a:ext cx="3581400" cy="1524000"/>
          </a:xfrm>
        </p:spPr>
        <p:txBody>
          <a:bodyPr/>
          <a:lstStyle/>
          <a:p>
            <a:pPr>
              <a:buNone/>
            </a:pPr>
            <a:r>
              <a:rPr lang="en-CA" sz="8800" dirty="0" smtClean="0"/>
              <a:t>HOLD</a:t>
            </a:r>
            <a:endParaRPr lang="en-CA" sz="88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4400"/>
            <a:ext cx="9144000" cy="609600"/>
          </a:xfrm>
        </p:spPr>
        <p:txBody>
          <a:bodyPr/>
          <a:lstStyle/>
          <a:p>
            <a:pPr algn="r">
              <a:buNone/>
            </a:pPr>
            <a:r>
              <a:rPr lang="en-CA" dirty="0" smtClean="0"/>
              <a:t>Company Snapshot</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10" descr="http://www.volunteercalgary.ab.ca/images/encana_logo.gif"/>
          <p:cNvPicPr>
            <a:picLocks noChangeAspect="1" noChangeArrowheads="1"/>
          </p:cNvPicPr>
          <p:nvPr/>
        </p:nvPicPr>
        <p:blipFill>
          <a:blip r:embed="rId2" cstate="print"/>
          <a:srcRect/>
          <a:stretch>
            <a:fillRect/>
          </a:stretch>
        </p:blipFill>
        <p:spPr bwMode="auto">
          <a:xfrm>
            <a:off x="304800" y="3200400"/>
            <a:ext cx="4796436" cy="1656184"/>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0" y="990601"/>
            <a:ext cx="2286000" cy="2031325"/>
          </a:xfrm>
          <a:prstGeom prst="rect">
            <a:avLst/>
          </a:prstGeom>
          <a:noFill/>
        </p:spPr>
        <p:txBody>
          <a:bodyPr wrap="square" rtlCol="0">
            <a:spAutoFit/>
          </a:bodyPr>
          <a:lstStyle/>
          <a:p>
            <a:pPr>
              <a:buFont typeface="Arial" pitchFamily="34" charset="0"/>
              <a:buChar char="•"/>
            </a:pPr>
            <a:r>
              <a:rPr lang="en-CA" dirty="0" smtClean="0"/>
              <a:t> Trending up with the appreciation of natural gas prices</a:t>
            </a:r>
          </a:p>
          <a:p>
            <a:pPr>
              <a:buFont typeface="Arial" pitchFamily="34" charset="0"/>
              <a:buChar char="•"/>
            </a:pPr>
            <a:endParaRPr lang="en-CA" dirty="0" smtClean="0"/>
          </a:p>
          <a:p>
            <a:pPr>
              <a:buFont typeface="Arial" pitchFamily="34" charset="0"/>
              <a:buChar char="•"/>
            </a:pPr>
            <a:r>
              <a:rPr lang="en-CA" dirty="0" smtClean="0"/>
              <a:t> Price increase with speculation on buyout of liquids rich assets</a:t>
            </a:r>
          </a:p>
        </p:txBody>
      </p:sp>
      <p:sp>
        <p:nvSpPr>
          <p:cNvPr id="10" name="TextBox 9"/>
          <p:cNvSpPr txBox="1"/>
          <p:nvPr/>
        </p:nvSpPr>
        <p:spPr>
          <a:xfrm>
            <a:off x="2286000" y="6047601"/>
            <a:ext cx="3312368" cy="276999"/>
          </a:xfrm>
          <a:prstGeom prst="rect">
            <a:avLst/>
          </a:prstGeom>
          <a:noFill/>
        </p:spPr>
        <p:txBody>
          <a:bodyPr wrap="square" rtlCol="0">
            <a:spAutoFit/>
          </a:bodyPr>
          <a:lstStyle/>
          <a:p>
            <a:r>
              <a:rPr lang="en-CA" sz="1200" i="1" dirty="0" smtClean="0"/>
              <a:t>Source: The Globe and Mail</a:t>
            </a:r>
            <a:endParaRPr lang="en-CA" sz="1200" i="1" dirty="0"/>
          </a:p>
        </p:txBody>
      </p:sp>
      <p:pic>
        <p:nvPicPr>
          <p:cNvPr id="5" name="Picture 5"/>
          <p:cNvPicPr>
            <a:picLocks noChangeAspect="1" noChangeArrowheads="1"/>
          </p:cNvPicPr>
          <p:nvPr/>
        </p:nvPicPr>
        <p:blipFill>
          <a:blip r:embed="rId2" cstate="print"/>
          <a:srcRect/>
          <a:stretch>
            <a:fillRect/>
          </a:stretch>
        </p:blipFill>
        <p:spPr bwMode="auto">
          <a:xfrm>
            <a:off x="0" y="1143000"/>
            <a:ext cx="6934200" cy="4719858"/>
          </a:xfrm>
          <a:prstGeom prst="rect">
            <a:avLst/>
          </a:prstGeom>
          <a:noFill/>
          <a:ln w="9525">
            <a:noFill/>
            <a:miter lim="800000"/>
            <a:headEnd/>
            <a:tailEnd/>
          </a:ln>
        </p:spPr>
      </p:pic>
    </p:spTree>
    <p:extLst>
      <p:ext uri="{BB962C8B-B14F-4D97-AF65-F5344CB8AC3E}">
        <p14:creationId xmlns:p14="http://schemas.microsoft.com/office/powerpoint/2010/main" xmlns="" val="12437178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2490917195"/>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chemeClr val="tx1">
                              <a:lumMod val="95000"/>
                              <a:lumOff val="5000"/>
                            </a:schemeClr>
                          </a:solidFill>
                        </a:rPr>
                        <a:t>Company Snapshot</a:t>
                      </a:r>
                      <a:endParaRPr lang="en-US" dirty="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6" name="Picture 1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7" name="Picture 16"/>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8" name="Picture 17"/>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sp>
        <p:nvSpPr>
          <p:cNvPr id="10" name="TextBox 9"/>
          <p:cNvSpPr txBox="1"/>
          <p:nvPr/>
        </p:nvSpPr>
        <p:spPr>
          <a:xfrm>
            <a:off x="0" y="6019800"/>
            <a:ext cx="3312368" cy="276999"/>
          </a:xfrm>
          <a:prstGeom prst="rect">
            <a:avLst/>
          </a:prstGeom>
          <a:noFill/>
        </p:spPr>
        <p:txBody>
          <a:bodyPr wrap="square" rtlCol="0">
            <a:spAutoFit/>
          </a:bodyPr>
          <a:lstStyle/>
          <a:p>
            <a:r>
              <a:rPr lang="en-CA" sz="1200" i="1" dirty="0" smtClean="0"/>
              <a:t>Source: The Globe and Mail</a:t>
            </a:r>
            <a:endParaRPr lang="en-CA" sz="1200" i="1" dirty="0"/>
          </a:p>
        </p:txBody>
      </p:sp>
      <p:sp>
        <p:nvSpPr>
          <p:cNvPr id="11" name="TextBox 10"/>
          <p:cNvSpPr txBox="1"/>
          <p:nvPr/>
        </p:nvSpPr>
        <p:spPr>
          <a:xfrm>
            <a:off x="0" y="914400"/>
            <a:ext cx="4800600" cy="584775"/>
          </a:xfrm>
          <a:prstGeom prst="rect">
            <a:avLst/>
          </a:prstGeom>
          <a:noFill/>
        </p:spPr>
        <p:txBody>
          <a:bodyPr wrap="square" rtlCol="0">
            <a:spAutoFit/>
          </a:bodyPr>
          <a:lstStyle/>
          <a:p>
            <a:r>
              <a:rPr lang="en-CA" sz="3200" b="1" dirty="0" smtClean="0"/>
              <a:t>1 Year Stock Chart</a:t>
            </a:r>
          </a:p>
        </p:txBody>
      </p:sp>
      <p:sp>
        <p:nvSpPr>
          <p:cNvPr id="12" name="Oval 11"/>
          <p:cNvSpPr/>
          <p:nvPr/>
        </p:nvSpPr>
        <p:spPr>
          <a:xfrm>
            <a:off x="609600" y="3352800"/>
            <a:ext cx="533400" cy="8382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2"/>
          <p:cNvPicPr>
            <a:picLocks noChangeAspect="1" noChangeArrowheads="1"/>
          </p:cNvPicPr>
          <p:nvPr/>
        </p:nvPicPr>
        <p:blipFill>
          <a:blip r:embed="rId7" cstate="print"/>
          <a:srcRect/>
          <a:stretch>
            <a:fillRect/>
          </a:stretch>
        </p:blipFill>
        <p:spPr bwMode="auto">
          <a:xfrm>
            <a:off x="152400" y="1524000"/>
            <a:ext cx="8763000" cy="4399948"/>
          </a:xfrm>
          <a:prstGeom prst="rect">
            <a:avLst/>
          </a:prstGeom>
          <a:noFill/>
          <a:ln w="9525">
            <a:noFill/>
            <a:miter lim="800000"/>
            <a:headEnd/>
            <a:tailEnd/>
          </a:ln>
        </p:spPr>
      </p:pic>
      <p:cxnSp>
        <p:nvCxnSpPr>
          <p:cNvPr id="21" name="Straight Arrow Connector 20"/>
          <p:cNvCxnSpPr/>
          <p:nvPr/>
        </p:nvCxnSpPr>
        <p:spPr>
          <a:xfrm>
            <a:off x="3581400" y="3276600"/>
            <a:ext cx="0" cy="533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0" cy="533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153400" y="2590800"/>
            <a:ext cx="0" cy="533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37178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4400"/>
            <a:ext cx="4800600" cy="584775"/>
          </a:xfrm>
          <a:prstGeom prst="rect">
            <a:avLst/>
          </a:prstGeom>
          <a:noFill/>
        </p:spPr>
        <p:txBody>
          <a:bodyPr wrap="square" rtlCol="0">
            <a:spAutoFit/>
          </a:bodyPr>
          <a:lstStyle/>
          <a:p>
            <a:r>
              <a:rPr lang="en-CA" sz="3200" b="1" dirty="0" smtClean="0"/>
              <a:t>5 Year Stock Chart</a:t>
            </a:r>
          </a:p>
        </p:txBody>
      </p:sp>
      <p:sp>
        <p:nvSpPr>
          <p:cNvPr id="6" name="TextBox 5"/>
          <p:cNvSpPr txBox="1"/>
          <p:nvPr/>
        </p:nvSpPr>
        <p:spPr>
          <a:xfrm>
            <a:off x="0" y="6047601"/>
            <a:ext cx="3312368" cy="276999"/>
          </a:xfrm>
          <a:prstGeom prst="rect">
            <a:avLst/>
          </a:prstGeom>
          <a:noFill/>
        </p:spPr>
        <p:txBody>
          <a:bodyPr wrap="square" rtlCol="0">
            <a:spAutoFit/>
          </a:bodyPr>
          <a:lstStyle/>
          <a:p>
            <a:r>
              <a:rPr lang="en-CA" sz="1200" i="1" dirty="0" smtClean="0"/>
              <a:t>Source: The Globe and Mail</a:t>
            </a:r>
            <a:endParaRPr lang="en-CA" sz="1200" i="1" dirty="0"/>
          </a:p>
        </p:txBody>
      </p:sp>
      <p:pic>
        <p:nvPicPr>
          <p:cNvPr id="2" name="Picture 2"/>
          <p:cNvPicPr>
            <a:picLocks noChangeAspect="1" noChangeArrowheads="1"/>
          </p:cNvPicPr>
          <p:nvPr/>
        </p:nvPicPr>
        <p:blipFill>
          <a:blip r:embed="rId3" cstate="print"/>
          <a:srcRect/>
          <a:stretch>
            <a:fillRect/>
          </a:stretch>
        </p:blipFill>
        <p:spPr bwMode="auto">
          <a:xfrm>
            <a:off x="381000" y="1524000"/>
            <a:ext cx="8486775" cy="4283045"/>
          </a:xfrm>
          <a:prstGeom prst="rect">
            <a:avLst/>
          </a:prstGeom>
          <a:noFill/>
          <a:ln w="9525">
            <a:noFill/>
            <a:miter lim="800000"/>
            <a:headEnd/>
            <a:tailEnd/>
          </a:ln>
        </p:spPr>
      </p:pic>
      <p:cxnSp>
        <p:nvCxnSpPr>
          <p:cNvPr id="8" name="Straight Arrow Connector 7"/>
          <p:cNvCxnSpPr/>
          <p:nvPr/>
        </p:nvCxnSpPr>
        <p:spPr>
          <a:xfrm>
            <a:off x="1752600" y="2209800"/>
            <a:ext cx="0" cy="533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37178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14400"/>
            <a:ext cx="9144000" cy="584775"/>
          </a:xfrm>
          <a:prstGeom prst="rect">
            <a:avLst/>
          </a:prstGeom>
          <a:noFill/>
        </p:spPr>
        <p:txBody>
          <a:bodyPr wrap="square" rtlCol="0">
            <a:spAutoFit/>
          </a:bodyPr>
          <a:lstStyle/>
          <a:p>
            <a:r>
              <a:rPr lang="en-CA" sz="3200" b="1" dirty="0" smtClean="0"/>
              <a:t>Max Year Stock Chart</a:t>
            </a:r>
          </a:p>
        </p:txBody>
      </p:sp>
      <p:pic>
        <p:nvPicPr>
          <p:cNvPr id="6" name="Picture 2"/>
          <p:cNvPicPr>
            <a:picLocks noChangeAspect="1" noChangeArrowheads="1"/>
          </p:cNvPicPr>
          <p:nvPr/>
        </p:nvPicPr>
        <p:blipFill>
          <a:blip r:embed="rId3" cstate="print"/>
          <a:srcRect/>
          <a:stretch>
            <a:fillRect/>
          </a:stretch>
        </p:blipFill>
        <p:spPr bwMode="auto">
          <a:xfrm>
            <a:off x="66675" y="1524000"/>
            <a:ext cx="9077325" cy="4467225"/>
          </a:xfrm>
          <a:prstGeom prst="rect">
            <a:avLst/>
          </a:prstGeom>
          <a:noFill/>
          <a:ln w="9525">
            <a:noFill/>
            <a:miter lim="800000"/>
            <a:headEnd/>
            <a:tailEnd/>
          </a:ln>
        </p:spPr>
      </p:pic>
      <p:cxnSp>
        <p:nvCxnSpPr>
          <p:cNvPr id="8" name="Straight Arrow Connector 7"/>
          <p:cNvCxnSpPr/>
          <p:nvPr/>
        </p:nvCxnSpPr>
        <p:spPr>
          <a:xfrm>
            <a:off x="8229600" y="2667000"/>
            <a:ext cx="0" cy="533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534400" y="2743200"/>
            <a:ext cx="0" cy="533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0"/>
            <a:ext cx="9144000" cy="584775"/>
          </a:xfrm>
          <a:prstGeom prst="rect">
            <a:avLst/>
          </a:prstGeom>
          <a:noFill/>
        </p:spPr>
        <p:txBody>
          <a:bodyPr wrap="square" rtlCol="0">
            <a:spAutoFit/>
          </a:bodyPr>
          <a:lstStyle/>
          <a:p>
            <a:r>
              <a:rPr lang="en-CA" sz="3200" b="1" dirty="0" smtClean="0"/>
              <a:t>1 Year Stock Chart v. TSX Capped Energy (XEG)</a:t>
            </a:r>
          </a:p>
        </p:txBody>
      </p:sp>
      <p:pic>
        <p:nvPicPr>
          <p:cNvPr id="6" name="Picture 2" descr="C:\Users\LIBBLO~1\AppData\Local\Temp\Bloomberg\temp\bfmA350.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371600"/>
            <a:ext cx="7467600" cy="504754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4400"/>
            <a:ext cx="9144000" cy="609600"/>
          </a:xfrm>
        </p:spPr>
        <p:txBody>
          <a:bodyPr/>
          <a:lstStyle/>
          <a:p>
            <a:pPr algn="r">
              <a:buNone/>
            </a:pPr>
            <a:r>
              <a:rPr lang="en-CA" dirty="0" smtClean="0"/>
              <a:t>Company History</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CA" dirty="0"/>
          </a:p>
        </p:txBody>
      </p:sp>
      <p:graphicFrame>
        <p:nvGraphicFramePr>
          <p:cNvPr id="6" name="Diagram 5"/>
          <p:cNvGraphicFramePr/>
          <p:nvPr>
            <p:extLst>
              <p:ext uri="{D42A27DB-BD31-4B8C-83A1-F6EECF244321}">
                <p14:modId xmlns="" xmlns:p14="http://schemas.microsoft.com/office/powerpoint/2010/main" val="1930592822"/>
              </p:ext>
            </p:extLst>
          </p:nvPr>
        </p:nvGraphicFramePr>
        <p:xfrm>
          <a:off x="539552" y="1412776"/>
          <a:ext cx="813690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914400"/>
          <a:ext cx="8001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0" indent="0">
              <a:buNone/>
            </a:pPr>
            <a:r>
              <a:rPr lang="en-US" sz="2200" b="1" u="sng" dirty="0" smtClean="0">
                <a:solidFill>
                  <a:srgbClr val="C00000"/>
                </a:solidFill>
              </a:rPr>
              <a:t>Technological Improvements  </a:t>
            </a:r>
          </a:p>
          <a:p>
            <a:pPr marL="457200" indent="-457200">
              <a:buFont typeface="Arial" pitchFamily="34" charset="0"/>
              <a:buAutoNum type="arabicPeriod"/>
            </a:pPr>
            <a:r>
              <a:rPr lang="en-US" sz="2200" b="1" dirty="0" smtClean="0"/>
              <a:t>SAGD (Steam Assisted Gravity Drainage) </a:t>
            </a:r>
            <a:r>
              <a:rPr lang="en-US" sz="2200" dirty="0" smtClean="0"/>
              <a:t>– Alternative to mining/extracting crude from oil sands</a:t>
            </a:r>
          </a:p>
          <a:p>
            <a:pPr marL="457200" indent="-457200">
              <a:buFont typeface="Arial" pitchFamily="34" charset="0"/>
              <a:buAutoNum type="arabicPeriod"/>
            </a:pPr>
            <a:r>
              <a:rPr lang="en-US" sz="2200" b="1" dirty="0" smtClean="0"/>
              <a:t>Horizontal </a:t>
            </a:r>
            <a:r>
              <a:rPr lang="en-US" sz="2200" b="1" dirty="0"/>
              <a:t>Drilling – </a:t>
            </a:r>
            <a:r>
              <a:rPr lang="en-US" sz="2200" dirty="0"/>
              <a:t>Oil/gas producers able to access tight oil plays within shallow </a:t>
            </a:r>
            <a:r>
              <a:rPr lang="en-US" sz="2200" dirty="0" smtClean="0"/>
              <a:t>rocks</a:t>
            </a:r>
          </a:p>
          <a:p>
            <a:pPr marL="457200" indent="-457200">
              <a:buAutoNum type="arabicPeriod"/>
            </a:pPr>
            <a:r>
              <a:rPr lang="en-US" sz="2200" b="1" dirty="0" smtClean="0"/>
              <a:t>Hydraulic Fracturing – </a:t>
            </a:r>
            <a:r>
              <a:rPr lang="en-US" sz="2200" dirty="0" smtClean="0"/>
              <a:t>process of injecting highly pressurized fluid into oil site in order to increase surface area for extraction</a:t>
            </a:r>
          </a:p>
        </p:txBody>
      </p:sp>
    </p:spTree>
    <p:extLst>
      <p:ext uri="{BB962C8B-B14F-4D97-AF65-F5344CB8AC3E}">
        <p14:creationId xmlns:p14="http://schemas.microsoft.com/office/powerpoint/2010/main" xmlns="" val="10141762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48200"/>
            <a:ext cx="9144000" cy="685800"/>
          </a:xfrm>
        </p:spPr>
        <p:txBody>
          <a:bodyPr/>
          <a:lstStyle/>
          <a:p>
            <a:pPr algn="r">
              <a:buNone/>
            </a:pPr>
            <a:r>
              <a:rPr lang="en-CA" dirty="0" smtClean="0"/>
              <a:t>Business Overview</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Goal: </a:t>
            </a:r>
            <a:r>
              <a:rPr lang="en-CA" sz="2800" dirty="0" err="1" smtClean="0"/>
              <a:t>Encana's</a:t>
            </a:r>
            <a:r>
              <a:rPr lang="en-CA" sz="2800" dirty="0" smtClean="0"/>
              <a:t> goal is to be the lowest-cost, highest-growth senior natural gas producer in North America through the following six-faceted strategy:</a:t>
            </a:r>
            <a:endParaRPr lang="en-US" sz="2800" dirty="0" smtClean="0"/>
          </a:p>
          <a:p>
            <a:pPr marL="914400" lvl="1" indent="-457200" fontAlgn="base">
              <a:buFont typeface="+mj-lt"/>
              <a:buAutoNum type="arabicPeriod"/>
            </a:pPr>
            <a:r>
              <a:rPr lang="en-CA" sz="2400" dirty="0" smtClean="0"/>
              <a:t>Comprehensive disclosure of reserves and resources.</a:t>
            </a:r>
          </a:p>
          <a:p>
            <a:pPr marL="914400" lvl="1" indent="-457200" fontAlgn="base">
              <a:buFont typeface="+mj-lt"/>
              <a:buAutoNum type="arabicPeriod"/>
            </a:pPr>
            <a:r>
              <a:rPr lang="en-CA" sz="2400" dirty="0" smtClean="0"/>
              <a:t>Accelerated pace of development.</a:t>
            </a:r>
          </a:p>
          <a:p>
            <a:pPr marL="914400" lvl="1" indent="-457200" fontAlgn="base">
              <a:buFont typeface="+mj-lt"/>
              <a:buAutoNum type="arabicPeriod"/>
            </a:pPr>
            <a:r>
              <a:rPr lang="en-CA" sz="2400" dirty="0" smtClean="0"/>
              <a:t>Advancing resource play hub design and development.</a:t>
            </a:r>
          </a:p>
          <a:p>
            <a:pPr marL="914400" lvl="1" indent="-457200" fontAlgn="base">
              <a:buFont typeface="+mj-lt"/>
              <a:buAutoNum type="arabicPeriod"/>
            </a:pPr>
            <a:r>
              <a:rPr lang="en-CA" sz="2400" dirty="0" smtClean="0"/>
              <a:t>Increasing exposure to oil and natural gas liquids.</a:t>
            </a:r>
          </a:p>
          <a:p>
            <a:pPr marL="914400" lvl="1" indent="-457200" fontAlgn="base">
              <a:buFont typeface="+mj-lt"/>
              <a:buAutoNum type="arabicPeriod"/>
            </a:pPr>
            <a:r>
              <a:rPr lang="en-CA" sz="2400" dirty="0" smtClean="0"/>
              <a:t>Attracting third-party investments in undeveloped</a:t>
            </a:r>
          </a:p>
          <a:p>
            <a:pPr marL="914400" lvl="1" indent="-457200" fontAlgn="base">
              <a:buFont typeface="+mj-lt"/>
              <a:buAutoNum type="arabicPeriod"/>
            </a:pPr>
            <a:r>
              <a:rPr lang="en-CA" sz="2400" dirty="0" smtClean="0"/>
              <a:t>reserves and resources.</a:t>
            </a:r>
          </a:p>
          <a:p>
            <a:pPr marL="914400" lvl="1" indent="-457200" fontAlgn="base">
              <a:buFont typeface="+mj-lt"/>
              <a:buAutoNum type="arabicPeriod"/>
            </a:pPr>
            <a:r>
              <a:rPr lang="en-CA" sz="2400" dirty="0" smtClean="0"/>
              <a:t>Growing the market for North American natural gas</a:t>
            </a:r>
            <a:endParaRPr lang="en-CA" sz="28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Strategy: unlock the tremendous value unrecognized within our asset base</a:t>
            </a:r>
          </a:p>
          <a:p>
            <a:pPr lvl="1" fontAlgn="base"/>
            <a:r>
              <a:rPr lang="en-CA" sz="2400" dirty="0" smtClean="0"/>
              <a:t>investing in the highest-return projects</a:t>
            </a:r>
          </a:p>
          <a:p>
            <a:pPr lvl="1" fontAlgn="base"/>
            <a:r>
              <a:rPr lang="en-CA" sz="2400" dirty="0" smtClean="0"/>
              <a:t>establishing increased liquids weighting and diversifying revenue sources</a:t>
            </a:r>
          </a:p>
          <a:p>
            <a:pPr lvl="1" fontAlgn="base"/>
            <a:r>
              <a:rPr lang="en-CA" sz="2400" dirty="0" smtClean="0"/>
              <a:t>maintaining industry-leading cost structures</a:t>
            </a:r>
          </a:p>
          <a:p>
            <a:pPr lvl="1" fontAlgn="base"/>
            <a:r>
              <a:rPr lang="en-CA" sz="2400" dirty="0" smtClean="0"/>
              <a:t>leveraging third-party funding through farm-outs, partnerships and joint ventures</a:t>
            </a:r>
          </a:p>
          <a:p>
            <a:endParaRPr lang="en-CA" sz="28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r>
              <a:rPr lang="en-CA" sz="2400" dirty="0" smtClean="0"/>
              <a:t>Natural gas, </a:t>
            </a:r>
          </a:p>
          <a:p>
            <a:r>
              <a:rPr lang="en-CA" sz="2400" dirty="0" smtClean="0"/>
              <a:t>NGLs and Crude Oil </a:t>
            </a:r>
          </a:p>
          <a:p>
            <a:r>
              <a:rPr lang="en-CA" sz="2400" dirty="0" smtClean="0"/>
              <a:t>Refined petroleum products</a:t>
            </a:r>
            <a:endParaRPr lang="en-CA" sz="2400" i="1" dirty="0" smtClean="0"/>
          </a:p>
          <a:p>
            <a:endParaRPr lang="en-CA" dirty="0" smtClean="0"/>
          </a:p>
        </p:txBody>
      </p:sp>
      <p:graphicFrame>
        <p:nvGraphicFramePr>
          <p:cNvPr id="4" name="Chart 3"/>
          <p:cNvGraphicFramePr>
            <a:graphicFrameLocks/>
          </p:cNvGraphicFramePr>
          <p:nvPr>
            <p:extLst>
              <p:ext uri="{D42A27DB-BD31-4B8C-83A1-F6EECF244321}">
                <p14:modId xmlns="" xmlns:p14="http://schemas.microsoft.com/office/powerpoint/2010/main" val="3681814009"/>
              </p:ext>
            </p:extLst>
          </p:nvPr>
        </p:nvGraphicFramePr>
        <p:xfrm>
          <a:off x="1600200" y="2514600"/>
          <a:ext cx="5904656" cy="35283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096000" y="3276600"/>
            <a:ext cx="1447800" cy="6858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2"/>
          <p:cNvPicPr>
            <a:picLocks noChangeAspect="1" noChangeArrowheads="1"/>
          </p:cNvPicPr>
          <p:nvPr/>
        </p:nvPicPr>
        <p:blipFill>
          <a:blip r:embed="rId2" cstate="print"/>
          <a:srcRect/>
          <a:stretch>
            <a:fillRect/>
          </a:stretch>
        </p:blipFill>
        <p:spPr bwMode="auto">
          <a:xfrm>
            <a:off x="1981200" y="838200"/>
            <a:ext cx="5520563" cy="3785345"/>
          </a:xfrm>
          <a:prstGeom prst="rect">
            <a:avLst/>
          </a:prstGeom>
          <a:noFill/>
          <a:ln w="9525">
            <a:noFill/>
            <a:miter lim="800000"/>
            <a:headEnd/>
            <a:tailEnd/>
          </a:ln>
        </p:spPr>
      </p:pic>
      <p:pic>
        <p:nvPicPr>
          <p:cNvPr id="7" name="Picture 5"/>
          <p:cNvPicPr>
            <a:picLocks noGrp="1" noChangeAspect="1" noChangeArrowheads="1"/>
          </p:cNvPicPr>
          <p:nvPr>
            <p:ph idx="1"/>
          </p:nvPr>
        </p:nvPicPr>
        <p:blipFill>
          <a:blip r:embed="rId3" cstate="print"/>
          <a:srcRect b="89552"/>
          <a:stretch>
            <a:fillRect/>
          </a:stretch>
        </p:blipFill>
        <p:spPr bwMode="auto">
          <a:xfrm>
            <a:off x="1371600" y="4724400"/>
            <a:ext cx="6768752" cy="427575"/>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t="70149"/>
          <a:stretch>
            <a:fillRect/>
          </a:stretch>
        </p:blipFill>
        <p:spPr bwMode="auto">
          <a:xfrm>
            <a:off x="1371600" y="5154468"/>
            <a:ext cx="6768752" cy="1221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r>
              <a:rPr lang="en-US" dirty="0" smtClean="0"/>
              <a:t>Reserves</a:t>
            </a:r>
          </a:p>
          <a:p>
            <a:pPr>
              <a:buNone/>
            </a:pPr>
            <a:endParaRPr lang="en-CA" dirty="0"/>
          </a:p>
        </p:txBody>
      </p:sp>
      <p:pic>
        <p:nvPicPr>
          <p:cNvPr id="5" name="Picture 2"/>
          <p:cNvPicPr>
            <a:picLocks noChangeAspect="1" noChangeArrowheads="1"/>
          </p:cNvPicPr>
          <p:nvPr/>
        </p:nvPicPr>
        <p:blipFill>
          <a:blip r:embed="rId3" cstate="print"/>
          <a:srcRect/>
          <a:stretch>
            <a:fillRect/>
          </a:stretch>
        </p:blipFill>
        <p:spPr bwMode="auto">
          <a:xfrm>
            <a:off x="609600" y="1676400"/>
            <a:ext cx="7972726"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914400"/>
            <a:ext cx="5715000" cy="990600"/>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smtClean="0">
                <a:ln>
                  <a:noFill/>
                </a:ln>
                <a:solidFill>
                  <a:schemeClr val="tx1"/>
                </a:solidFill>
                <a:effectLst/>
                <a:uLnTx/>
                <a:uFillTx/>
                <a:latin typeface="+mj-lt"/>
                <a:ea typeface="+mj-ea"/>
                <a:cs typeface="+mj-cs"/>
              </a:rPr>
              <a:t>Operations – Production Profile</a:t>
            </a:r>
            <a:endParaRPr kumimoji="0" lang="en-CA" sz="4400" b="0" i="1"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2" cstate="print"/>
          <a:srcRect/>
          <a:stretch>
            <a:fillRect/>
          </a:stretch>
        </p:blipFill>
        <p:spPr bwMode="auto">
          <a:xfrm>
            <a:off x="251520" y="1412776"/>
            <a:ext cx="8743232"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idx="1"/>
          </p:nvPr>
        </p:nvSpPr>
        <p:spPr/>
        <p:txBody>
          <a:bodyPr/>
          <a:lstStyle/>
          <a:p>
            <a:pPr>
              <a:buNone/>
            </a:pPr>
            <a:r>
              <a:rPr lang="en-US" dirty="0" smtClean="0"/>
              <a:t>Operations – Canadian Core Assets</a:t>
            </a:r>
            <a:endParaRPr lang="en-CA" dirty="0"/>
          </a:p>
        </p:txBody>
      </p:sp>
      <p:sp>
        <p:nvSpPr>
          <p:cNvPr id="10" name="Content Placeholder 2"/>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Cutbank Ridge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4500 wells with EUR of 4-16 Bcfe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Production of 600 MMcfe/d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Montney formation: liquids rich gas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Horizontal &amp; Multi-stage hydraulic fracture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Oil gravity: 45-65 API</a:t>
            </a:r>
          </a:p>
          <a:p>
            <a:pPr marL="57150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Bighorn</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1400 wells with EUR of 2-12 Bcfe</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Oil gravity: 55-60 API</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Well inventory: 1400 wells</a:t>
            </a:r>
          </a:p>
          <a:p>
            <a:pPr marL="57150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Coalbed Methane</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Production of 475 MMcfe/d</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Sweet natural gas with high methane content (over 90%)</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Oil gravity: 55-60 API</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Well inventory: 1400 wells</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57150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2"/>
          <p:cNvPicPr>
            <a:picLocks noChangeAspect="1" noChangeArrowheads="1"/>
          </p:cNvPicPr>
          <p:nvPr/>
        </p:nvPicPr>
        <p:blipFill>
          <a:blip r:embed="rId3" cstate="print"/>
          <a:srcRect/>
          <a:stretch>
            <a:fillRect/>
          </a:stretch>
        </p:blipFill>
        <p:spPr bwMode="auto">
          <a:xfrm>
            <a:off x="5076056" y="1916832"/>
            <a:ext cx="3846565" cy="2324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p:txBody>
          <a:bodyPr/>
          <a:lstStyle/>
          <a:p>
            <a:pPr>
              <a:buNone/>
            </a:pPr>
            <a:r>
              <a:rPr lang="en-US" dirty="0" smtClean="0"/>
              <a:t>Operations – US Core Assets</a:t>
            </a:r>
            <a:endParaRPr lang="en-CA" dirty="0"/>
          </a:p>
        </p:txBody>
      </p:sp>
      <p:sp>
        <p:nvSpPr>
          <p:cNvPr id="6" name="Content Placeholder 2"/>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Haynesville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Production of 508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MMcfe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$1.018B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capex</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spent in expansion of assets and drilling program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Reserves: 5.0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Tcfe</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Jonah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Production of 497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MMcfe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Reserve life: 40-60 years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Joint venture with Northwest Natural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http://www.encana.com/images/operations/canada/details-bighorn.jpg"/>
          <p:cNvPicPr>
            <a:picLocks noChangeAspect="1" noChangeArrowheads="1"/>
          </p:cNvPicPr>
          <p:nvPr/>
        </p:nvPicPr>
        <p:blipFill>
          <a:blip r:embed="rId3" cstate="print"/>
          <a:srcRect/>
          <a:stretch>
            <a:fillRect/>
          </a:stretch>
        </p:blipFill>
        <p:spPr bwMode="auto">
          <a:xfrm>
            <a:off x="5148064" y="3284984"/>
            <a:ext cx="3534544" cy="2359142"/>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a:bodyPr>
          <a:lstStyle/>
          <a:p>
            <a:pPr>
              <a:buNone/>
            </a:pPr>
            <a:r>
              <a:rPr lang="en-CA" dirty="0" smtClean="0"/>
              <a:t>Operations – Joint Ventures</a:t>
            </a:r>
            <a:endParaRPr lang="en-CA" dirty="0"/>
          </a:p>
        </p:txBody>
      </p:sp>
      <p:sp>
        <p:nvSpPr>
          <p:cNvPr id="5" name="Content Placeholder 2"/>
          <p:cNvSpPr txBox="1">
            <a:spLocks/>
          </p:cNvSpPr>
          <p:nvPr/>
        </p:nvSpPr>
        <p:spPr>
          <a:xfrm>
            <a:off x="395536" y="1268760"/>
            <a:ext cx="8229600"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Cutbank</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Ridge Partnership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Mitsubishi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acquring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40% of the property for $2.9 billion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$1.45 billion upfront to fuel commitments on the projects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Alleviates capital commitments for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Encana</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Kogas</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Joint Venture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Extension of former JV agreement for partnership in Horn River operations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Invest a further $185 million in 20,000 additional acres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Kitimat</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LNG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BC’s first LNG export facility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Partners may include: Apache, EOG, and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Encana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(30% interest)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Proposed plant capacity is 700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MMcf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/d of LNG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Pending final investment decision</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p:txBody>
      </p:sp>
      <p:pic>
        <p:nvPicPr>
          <p:cNvPr id="3074" name="Picture 2" descr="C:\Users\achim\Desktop\in-situ-technology-diagra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200"/>
            <a:ext cx="6000750" cy="42957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762000"/>
            <a:ext cx="9144000" cy="430887"/>
          </a:xfrm>
          <a:prstGeom prst="rect">
            <a:avLst/>
          </a:prstGeom>
          <a:noFill/>
        </p:spPr>
        <p:txBody>
          <a:bodyPr wrap="square" rtlCol="0">
            <a:spAutoFit/>
          </a:bodyPr>
          <a:lstStyle/>
          <a:p>
            <a:pPr algn="ctr"/>
            <a:r>
              <a:rPr lang="en-US" sz="2200" b="1" dirty="0" smtClean="0"/>
              <a:t>SAGD Well Operation</a:t>
            </a:r>
            <a:endParaRPr lang="en-US" sz="2200" b="1" dirty="0"/>
          </a:p>
        </p:txBody>
      </p:sp>
    </p:spTree>
    <p:extLst>
      <p:ext uri="{BB962C8B-B14F-4D97-AF65-F5344CB8AC3E}">
        <p14:creationId xmlns:p14="http://schemas.microsoft.com/office/powerpoint/2010/main" xmlns="" val="35464587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p:txBody>
          <a:bodyPr>
            <a:normAutofit/>
          </a:bodyPr>
          <a:lstStyle/>
          <a:p>
            <a:pPr>
              <a:buNone/>
            </a:pPr>
            <a:r>
              <a:rPr lang="en-CA" dirty="0" smtClean="0"/>
              <a:t>Operations – </a:t>
            </a:r>
            <a:r>
              <a:rPr lang="en-CA" dirty="0" err="1" smtClean="0"/>
              <a:t>Kitimat</a:t>
            </a:r>
            <a:r>
              <a:rPr lang="en-CA" dirty="0" smtClean="0"/>
              <a:t> LNG</a:t>
            </a:r>
            <a:endParaRPr lang="en-CA" dirty="0"/>
          </a:p>
        </p:txBody>
      </p:sp>
      <p:pic>
        <p:nvPicPr>
          <p:cNvPr id="7" name="Picture 2"/>
          <p:cNvPicPr>
            <a:picLocks noChangeAspect="1" noChangeArrowheads="1"/>
          </p:cNvPicPr>
          <p:nvPr/>
        </p:nvPicPr>
        <p:blipFill>
          <a:blip r:embed="rId2" cstate="print"/>
          <a:srcRect/>
          <a:stretch>
            <a:fillRect/>
          </a:stretch>
        </p:blipFill>
        <p:spPr bwMode="auto">
          <a:xfrm>
            <a:off x="611560" y="1484784"/>
            <a:ext cx="7901950"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4408" y="901080"/>
            <a:ext cx="7243192" cy="851520"/>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dirty="0" smtClean="0">
                <a:ln>
                  <a:noFill/>
                </a:ln>
                <a:solidFill>
                  <a:schemeClr val="tx1"/>
                </a:solidFill>
                <a:effectLst/>
                <a:uLnTx/>
                <a:uFillTx/>
                <a:latin typeface="+mj-lt"/>
                <a:ea typeface="+mj-ea"/>
                <a:cs typeface="+mj-cs"/>
              </a:rPr>
              <a:t>Operations – Natural Gas Capital Efficiency</a:t>
            </a:r>
            <a:endParaRPr kumimoji="0" lang="en-CA"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2" cstate="print"/>
          <a:srcRect/>
          <a:stretch>
            <a:fillRect/>
          </a:stretch>
        </p:blipFill>
        <p:spPr bwMode="auto">
          <a:xfrm>
            <a:off x="152400" y="1981200"/>
            <a:ext cx="8492638" cy="3600400"/>
          </a:xfrm>
          <a:prstGeom prst="rect">
            <a:avLst/>
          </a:prstGeom>
          <a:noFill/>
          <a:ln w="9525">
            <a:noFill/>
            <a:miter lim="800000"/>
            <a:headEnd/>
            <a:tailEnd/>
          </a:ln>
        </p:spPr>
      </p:pic>
      <p:sp>
        <p:nvSpPr>
          <p:cNvPr id="11" name="Rounded Rectangle 10"/>
          <p:cNvSpPr/>
          <p:nvPr/>
        </p:nvSpPr>
        <p:spPr>
          <a:xfrm>
            <a:off x="152400" y="5365576"/>
            <a:ext cx="8496944"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152400" y="4213448"/>
            <a:ext cx="8496944" cy="14401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152400" y="3133328"/>
            <a:ext cx="8496944"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382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dirty="0" smtClean="0">
                <a:ln>
                  <a:noFill/>
                </a:ln>
                <a:solidFill>
                  <a:schemeClr val="tx1"/>
                </a:solidFill>
                <a:effectLst/>
                <a:uLnTx/>
                <a:uFillTx/>
                <a:latin typeface="+mj-lt"/>
                <a:ea typeface="+mj-ea"/>
                <a:cs typeface="+mj-cs"/>
              </a:rPr>
              <a:t>Operations – Liquids Capital Efficiency</a:t>
            </a:r>
            <a:endParaRPr kumimoji="0" lang="en-CA" sz="3600" b="0" i="1"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381000" y="2637656"/>
            <a:ext cx="8352928" cy="307491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81000" y="2133600"/>
            <a:ext cx="8424936" cy="509525"/>
          </a:xfrm>
          <a:prstGeom prst="rect">
            <a:avLst/>
          </a:prstGeom>
          <a:noFill/>
          <a:ln w="9525">
            <a:noFill/>
            <a:miter lim="800000"/>
            <a:headEnd/>
            <a:tailEnd/>
          </a:ln>
        </p:spPr>
      </p:pic>
      <p:sp>
        <p:nvSpPr>
          <p:cNvPr id="8" name="Rounded Rectangle 7"/>
          <p:cNvSpPr/>
          <p:nvPr/>
        </p:nvSpPr>
        <p:spPr>
          <a:xfrm>
            <a:off x="308992" y="5445968"/>
            <a:ext cx="8496944"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308992" y="4149824"/>
            <a:ext cx="8496944"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308992" y="3069704"/>
            <a:ext cx="8496944"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a:bodyPr>
          <a:lstStyle/>
          <a:p>
            <a:pPr>
              <a:buNone/>
            </a:pPr>
            <a:r>
              <a:rPr lang="en-CA" dirty="0" smtClean="0"/>
              <a:t>Operations – Resource Play Hub</a:t>
            </a:r>
            <a:endParaRPr lang="en-CA" dirty="0"/>
          </a:p>
        </p:txBody>
      </p:sp>
      <p:pic>
        <p:nvPicPr>
          <p:cNvPr id="5" name="Picture 4"/>
          <p:cNvPicPr>
            <a:picLocks noChangeAspect="1" noChangeArrowheads="1"/>
          </p:cNvPicPr>
          <p:nvPr/>
        </p:nvPicPr>
        <p:blipFill>
          <a:blip r:embed="rId2" cstate="print"/>
          <a:srcRect/>
          <a:stretch>
            <a:fillRect/>
          </a:stretch>
        </p:blipFill>
        <p:spPr bwMode="auto">
          <a:xfrm>
            <a:off x="1115616" y="2060848"/>
            <a:ext cx="7272808" cy="3351674"/>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876800"/>
            <a:ext cx="9144000" cy="4495800"/>
          </a:xfrm>
        </p:spPr>
        <p:txBody>
          <a:bodyPr/>
          <a:lstStyle/>
          <a:p>
            <a:r>
              <a:rPr lang="en-CA" dirty="0" smtClean="0"/>
              <a:t>Higher demand and high utilization rates in Western North America</a:t>
            </a:r>
            <a:endParaRPr lang="en-CA" dirty="0"/>
          </a:p>
        </p:txBody>
      </p:sp>
      <p:pic>
        <p:nvPicPr>
          <p:cNvPr id="27650" name="Picture 2"/>
          <p:cNvPicPr>
            <a:picLocks noChangeAspect="1" noChangeArrowheads="1"/>
          </p:cNvPicPr>
          <p:nvPr/>
        </p:nvPicPr>
        <p:blipFill>
          <a:blip r:embed="rId2" cstate="print"/>
          <a:srcRect/>
          <a:stretch>
            <a:fillRect/>
          </a:stretch>
        </p:blipFill>
        <p:spPr bwMode="auto">
          <a:xfrm>
            <a:off x="0" y="914400"/>
            <a:ext cx="9144000" cy="37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971600" y="1484784"/>
            <a:ext cx="7165314" cy="4759052"/>
          </a:xfrm>
          <a:prstGeom prst="rect">
            <a:avLst/>
          </a:prstGeom>
          <a:noFill/>
          <a:ln w="9525">
            <a:noFill/>
            <a:miter lim="800000"/>
            <a:headEnd/>
            <a:tailEnd/>
          </a:ln>
        </p:spPr>
      </p:pic>
      <p:sp>
        <p:nvSpPr>
          <p:cNvPr id="5" name="Title 1"/>
          <p:cNvSpPr txBox="1">
            <a:spLocks/>
          </p:cNvSpPr>
          <p:nvPr/>
        </p:nvSpPr>
        <p:spPr>
          <a:xfrm>
            <a:off x="0" y="838200"/>
            <a:ext cx="46482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Operations – Shifting Exposure</a:t>
            </a:r>
            <a:endParaRPr kumimoji="0" lang="en-CA"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p:txBody>
          <a:bodyPr/>
          <a:lstStyle/>
          <a:p>
            <a:pPr>
              <a:buNone/>
            </a:pPr>
            <a:r>
              <a:rPr lang="en-US" dirty="0" smtClean="0"/>
              <a:t>Hedging</a:t>
            </a:r>
            <a:endParaRPr lang="en-CA" dirty="0"/>
          </a:p>
        </p:txBody>
      </p:sp>
      <p:pic>
        <p:nvPicPr>
          <p:cNvPr id="6" name="Picture 2"/>
          <p:cNvPicPr>
            <a:picLocks noChangeAspect="1" noChangeArrowheads="1"/>
          </p:cNvPicPr>
          <p:nvPr/>
        </p:nvPicPr>
        <p:blipFill>
          <a:blip r:embed="rId2" cstate="print"/>
          <a:srcRect/>
          <a:stretch>
            <a:fillRect/>
          </a:stretch>
        </p:blipFill>
        <p:spPr bwMode="auto">
          <a:xfrm>
            <a:off x="683568" y="1556792"/>
            <a:ext cx="7933661" cy="4645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48200"/>
            <a:ext cx="9144000" cy="685800"/>
          </a:xfrm>
        </p:spPr>
        <p:txBody>
          <a:bodyPr/>
          <a:lstStyle/>
          <a:p>
            <a:pPr algn="r">
              <a:buNone/>
            </a:pPr>
            <a:r>
              <a:rPr lang="en-CA" dirty="0" smtClean="0"/>
              <a:t>Executive Profile</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0"/>
            <a:ext cx="8229600" cy="1143000"/>
          </a:xfrm>
        </p:spPr>
        <p:txBody>
          <a:bodyPr>
            <a:normAutofit/>
          </a:bodyPr>
          <a:lstStyle/>
          <a:p>
            <a:r>
              <a:rPr lang="en-CA" dirty="0" smtClean="0"/>
              <a:t>Management Team</a:t>
            </a:r>
            <a:endParaRPr lang="en-CA" dirty="0"/>
          </a:p>
        </p:txBody>
      </p:sp>
      <p:sp>
        <p:nvSpPr>
          <p:cNvPr id="7" name="TextBox 6"/>
          <p:cNvSpPr txBox="1"/>
          <p:nvPr/>
        </p:nvSpPr>
        <p:spPr>
          <a:xfrm>
            <a:off x="395536" y="4642009"/>
            <a:ext cx="3888432" cy="2215991"/>
          </a:xfrm>
          <a:prstGeom prst="rect">
            <a:avLst/>
          </a:prstGeom>
          <a:noFill/>
        </p:spPr>
        <p:txBody>
          <a:bodyPr wrap="square" rtlCol="0">
            <a:spAutoFit/>
          </a:bodyPr>
          <a:lstStyle/>
          <a:p>
            <a:r>
              <a:rPr lang="en-CA" sz="2400" b="1" dirty="0" smtClean="0"/>
              <a:t>Randy </a:t>
            </a:r>
            <a:r>
              <a:rPr lang="en-CA" sz="2400" b="1" dirty="0" err="1" smtClean="0"/>
              <a:t>Eresman</a:t>
            </a:r>
            <a:endParaRPr lang="en-CA" sz="2400" b="1" dirty="0" smtClean="0"/>
          </a:p>
          <a:p>
            <a:r>
              <a:rPr lang="en-CA" sz="2400" dirty="0" smtClean="0"/>
              <a:t>President </a:t>
            </a:r>
          </a:p>
          <a:p>
            <a:r>
              <a:rPr lang="en-CA" sz="2400" dirty="0" smtClean="0"/>
              <a:t>Chief Executive Officer</a:t>
            </a:r>
          </a:p>
          <a:p>
            <a:endParaRPr lang="en-CA" sz="2400" dirty="0" smtClean="0"/>
          </a:p>
          <a:p>
            <a:endParaRPr lang="en-CA" sz="2400" dirty="0" smtClean="0"/>
          </a:p>
          <a:p>
            <a:endParaRPr lang="en-CA" b="1" dirty="0"/>
          </a:p>
        </p:txBody>
      </p:sp>
      <p:sp>
        <p:nvSpPr>
          <p:cNvPr id="6" name="TextBox 5"/>
          <p:cNvSpPr txBox="1"/>
          <p:nvPr/>
        </p:nvSpPr>
        <p:spPr>
          <a:xfrm>
            <a:off x="4067944" y="1124744"/>
            <a:ext cx="4896544" cy="5909310"/>
          </a:xfrm>
          <a:prstGeom prst="rect">
            <a:avLst/>
          </a:prstGeom>
          <a:noFill/>
        </p:spPr>
        <p:txBody>
          <a:bodyPr wrap="square" rtlCol="0">
            <a:spAutoFit/>
          </a:bodyPr>
          <a:lstStyle/>
          <a:p>
            <a:r>
              <a:rPr lang="en-CA" sz="2000" u="sng" dirty="0" smtClean="0"/>
              <a:t>HISTORY</a:t>
            </a:r>
          </a:p>
          <a:p>
            <a:r>
              <a:rPr lang="en-CA" sz="2000" dirty="0" smtClean="0"/>
              <a:t>Joined in </a:t>
            </a:r>
            <a:r>
              <a:rPr lang="en-CA" sz="2000" dirty="0" err="1" smtClean="0"/>
              <a:t>Encana’s</a:t>
            </a:r>
            <a:r>
              <a:rPr lang="en-CA" sz="2000" dirty="0" smtClean="0"/>
              <a:t> predecessor companies in 1980</a:t>
            </a:r>
          </a:p>
          <a:p>
            <a:endParaRPr lang="en-CA" sz="2000" dirty="0" smtClean="0"/>
          </a:p>
          <a:p>
            <a:r>
              <a:rPr lang="en-CA" sz="2000" dirty="0" smtClean="0"/>
              <a:t>Chief Operating Officer (2002)</a:t>
            </a:r>
          </a:p>
          <a:p>
            <a:endParaRPr lang="en-CA" sz="2000" dirty="0" smtClean="0"/>
          </a:p>
          <a:p>
            <a:r>
              <a:rPr lang="en-CA" sz="2000" u="sng" dirty="0" smtClean="0"/>
              <a:t>EDUCATION</a:t>
            </a:r>
          </a:p>
          <a:p>
            <a:r>
              <a:rPr lang="en-CA" sz="2000" dirty="0" smtClean="0"/>
              <a:t>Bachelor of Science  in Petroleum Engineering – Northern Alberta Institute of Technology</a:t>
            </a:r>
          </a:p>
          <a:p>
            <a:endParaRPr lang="en-CA" sz="2000" dirty="0" smtClean="0"/>
          </a:p>
          <a:p>
            <a:r>
              <a:rPr lang="en-US" sz="2000" u="sng" dirty="0" smtClean="0"/>
              <a:t>ASSOCIATION</a:t>
            </a:r>
            <a:endParaRPr lang="en-CA" sz="2000" u="sng" dirty="0" smtClean="0"/>
          </a:p>
          <a:p>
            <a:r>
              <a:rPr lang="en-CA" sz="2000" dirty="0" smtClean="0"/>
              <a:t>Association of Professional Engineers, Geologists, and Geophysicists of Alberta</a:t>
            </a:r>
          </a:p>
          <a:p>
            <a:endParaRPr lang="en-US" sz="2000" dirty="0" smtClean="0"/>
          </a:p>
          <a:p>
            <a:r>
              <a:rPr lang="en-US" sz="2000" dirty="0" smtClean="0"/>
              <a:t>World Presidents’ Organization</a:t>
            </a:r>
          </a:p>
          <a:p>
            <a:endParaRPr lang="en-US" sz="2000" dirty="0" smtClean="0"/>
          </a:p>
          <a:p>
            <a:r>
              <a:rPr lang="en-US" sz="2000" dirty="0" smtClean="0"/>
              <a:t>Canadian Council of Chief Executives</a:t>
            </a:r>
            <a:endParaRPr lang="en-CA" sz="2000" dirty="0" smtClean="0"/>
          </a:p>
          <a:p>
            <a:endParaRPr lang="en-CA" dirty="0"/>
          </a:p>
        </p:txBody>
      </p:sp>
      <p:pic>
        <p:nvPicPr>
          <p:cNvPr id="8194" name="Picture 2" descr="Randy Eresman"/>
          <p:cNvPicPr>
            <a:picLocks noChangeAspect="1" noChangeArrowheads="1"/>
          </p:cNvPicPr>
          <p:nvPr/>
        </p:nvPicPr>
        <p:blipFill>
          <a:blip r:embed="rId3" cstate="print"/>
          <a:srcRect/>
          <a:stretch>
            <a:fillRect/>
          </a:stretch>
        </p:blipFill>
        <p:spPr bwMode="auto">
          <a:xfrm>
            <a:off x="611560" y="1196752"/>
            <a:ext cx="2808312" cy="2808312"/>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0"/>
            <a:ext cx="8229600" cy="1143000"/>
          </a:xfrm>
        </p:spPr>
        <p:txBody>
          <a:bodyPr>
            <a:normAutofit/>
          </a:bodyPr>
          <a:lstStyle/>
          <a:p>
            <a:r>
              <a:rPr lang="en-CA" dirty="0" smtClean="0"/>
              <a:t>Management Team</a:t>
            </a:r>
            <a:endParaRPr lang="en-CA" dirty="0"/>
          </a:p>
        </p:txBody>
      </p:sp>
      <p:sp>
        <p:nvSpPr>
          <p:cNvPr id="7" name="TextBox 6"/>
          <p:cNvSpPr txBox="1"/>
          <p:nvPr/>
        </p:nvSpPr>
        <p:spPr>
          <a:xfrm>
            <a:off x="755576" y="4581128"/>
            <a:ext cx="3888432" cy="2215991"/>
          </a:xfrm>
          <a:prstGeom prst="rect">
            <a:avLst/>
          </a:prstGeom>
          <a:noFill/>
        </p:spPr>
        <p:txBody>
          <a:bodyPr wrap="square" rtlCol="0">
            <a:spAutoFit/>
          </a:bodyPr>
          <a:lstStyle/>
          <a:p>
            <a:r>
              <a:rPr lang="en-CA" sz="2400" b="1" dirty="0" smtClean="0"/>
              <a:t>Sherri </a:t>
            </a:r>
            <a:r>
              <a:rPr lang="en-CA" sz="2400" b="1" dirty="0" err="1" smtClean="0"/>
              <a:t>Brillon</a:t>
            </a:r>
            <a:endParaRPr lang="en-CA" sz="2400" b="1" dirty="0" smtClean="0"/>
          </a:p>
          <a:p>
            <a:r>
              <a:rPr lang="en-CA" sz="2400" dirty="0" smtClean="0"/>
              <a:t>Chief Financial Officer</a:t>
            </a:r>
          </a:p>
          <a:p>
            <a:r>
              <a:rPr lang="en-CA" sz="2400" dirty="0" smtClean="0"/>
              <a:t>Executive Vice-President</a:t>
            </a:r>
          </a:p>
          <a:p>
            <a:endParaRPr lang="en-CA" sz="2400" dirty="0" smtClean="0"/>
          </a:p>
          <a:p>
            <a:endParaRPr lang="en-CA" sz="2400" dirty="0" smtClean="0"/>
          </a:p>
          <a:p>
            <a:endParaRPr lang="en-CA" b="1" dirty="0"/>
          </a:p>
        </p:txBody>
      </p:sp>
      <p:sp>
        <p:nvSpPr>
          <p:cNvPr id="6" name="TextBox 5"/>
          <p:cNvSpPr txBox="1"/>
          <p:nvPr/>
        </p:nvSpPr>
        <p:spPr>
          <a:xfrm>
            <a:off x="4067944" y="1124744"/>
            <a:ext cx="4896544" cy="3754874"/>
          </a:xfrm>
          <a:prstGeom prst="rect">
            <a:avLst/>
          </a:prstGeom>
          <a:noFill/>
        </p:spPr>
        <p:txBody>
          <a:bodyPr wrap="square" rtlCol="0">
            <a:spAutoFit/>
          </a:bodyPr>
          <a:lstStyle/>
          <a:p>
            <a:r>
              <a:rPr lang="en-CA" sz="2000" u="sng" dirty="0" smtClean="0"/>
              <a:t>HISTORY</a:t>
            </a:r>
          </a:p>
          <a:p>
            <a:r>
              <a:rPr lang="en-CA" sz="2000" dirty="0" smtClean="0"/>
              <a:t>Joined in </a:t>
            </a:r>
            <a:r>
              <a:rPr lang="en-CA" sz="2000" dirty="0" err="1" smtClean="0"/>
              <a:t>Encana’s</a:t>
            </a:r>
            <a:r>
              <a:rPr lang="en-CA" sz="2000" dirty="0" smtClean="0"/>
              <a:t> predecessor companies in 1985</a:t>
            </a:r>
          </a:p>
          <a:p>
            <a:endParaRPr lang="en-US" sz="2000" dirty="0" smtClean="0"/>
          </a:p>
          <a:p>
            <a:r>
              <a:rPr lang="en-US" sz="2000" dirty="0" smtClean="0"/>
              <a:t>Vice President of Strategic Planning &amp; Portfolio Management (2007)</a:t>
            </a:r>
            <a:endParaRPr lang="en-CA" sz="2000" dirty="0" smtClean="0"/>
          </a:p>
          <a:p>
            <a:endParaRPr lang="en-CA" sz="2000" dirty="0" smtClean="0"/>
          </a:p>
          <a:p>
            <a:r>
              <a:rPr lang="en-CA" sz="2000" u="sng" dirty="0" smtClean="0"/>
              <a:t>EDUCATION</a:t>
            </a:r>
          </a:p>
          <a:p>
            <a:r>
              <a:rPr lang="en-CA" sz="2000" dirty="0" smtClean="0"/>
              <a:t>Bachelor’s Degree in Economics – University of Calgary</a:t>
            </a:r>
          </a:p>
          <a:p>
            <a:endParaRPr lang="en-CA" sz="2000" dirty="0" smtClean="0"/>
          </a:p>
          <a:p>
            <a:endParaRPr lang="en-CA" dirty="0"/>
          </a:p>
        </p:txBody>
      </p:sp>
      <p:pic>
        <p:nvPicPr>
          <p:cNvPr id="6146" name="Picture 2" descr="Sherri Brillon"/>
          <p:cNvPicPr>
            <a:picLocks noChangeAspect="1" noChangeArrowheads="1"/>
          </p:cNvPicPr>
          <p:nvPr/>
        </p:nvPicPr>
        <p:blipFill>
          <a:blip r:embed="rId3" cstate="print"/>
          <a:srcRect/>
          <a:stretch>
            <a:fillRect/>
          </a:stretch>
        </p:blipFill>
        <p:spPr bwMode="auto">
          <a:xfrm>
            <a:off x="899592" y="1412776"/>
            <a:ext cx="2736304" cy="27363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p:txBody>
      </p:sp>
      <p:pic>
        <p:nvPicPr>
          <p:cNvPr id="2050" name="Picture 2" descr="C:\Users\achim\Desktop\Hydraulic fracturing.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3962" y="1600200"/>
            <a:ext cx="5636076" cy="43836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762000"/>
            <a:ext cx="9144000" cy="430887"/>
          </a:xfrm>
          <a:prstGeom prst="rect">
            <a:avLst/>
          </a:prstGeom>
          <a:noFill/>
        </p:spPr>
        <p:txBody>
          <a:bodyPr wrap="square" rtlCol="0">
            <a:spAutoFit/>
          </a:bodyPr>
          <a:lstStyle/>
          <a:p>
            <a:pPr algn="ctr"/>
            <a:r>
              <a:rPr lang="en-US" sz="2200" b="1" dirty="0" smtClean="0"/>
              <a:t>Hydraulic Fracturing Concepts</a:t>
            </a:r>
            <a:endParaRPr lang="en-US" sz="2200" b="1" dirty="0"/>
          </a:p>
        </p:txBody>
      </p:sp>
    </p:spTree>
    <p:extLst>
      <p:ext uri="{BB962C8B-B14F-4D97-AF65-F5344CB8AC3E}">
        <p14:creationId xmlns:p14="http://schemas.microsoft.com/office/powerpoint/2010/main" xmlns="" val="25746576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0"/>
            <a:ext cx="8229600" cy="1143000"/>
          </a:xfrm>
        </p:spPr>
        <p:txBody>
          <a:bodyPr>
            <a:normAutofit/>
          </a:bodyPr>
          <a:lstStyle/>
          <a:p>
            <a:r>
              <a:rPr lang="en-CA" dirty="0" smtClean="0"/>
              <a:t>Management Team</a:t>
            </a:r>
            <a:endParaRPr lang="en-CA" dirty="0"/>
          </a:p>
        </p:txBody>
      </p:sp>
      <p:sp>
        <p:nvSpPr>
          <p:cNvPr id="7" name="TextBox 6"/>
          <p:cNvSpPr txBox="1"/>
          <p:nvPr/>
        </p:nvSpPr>
        <p:spPr>
          <a:xfrm>
            <a:off x="755576" y="4581128"/>
            <a:ext cx="3888432" cy="1477328"/>
          </a:xfrm>
          <a:prstGeom prst="rect">
            <a:avLst/>
          </a:prstGeom>
          <a:noFill/>
        </p:spPr>
        <p:txBody>
          <a:bodyPr wrap="square" rtlCol="0">
            <a:spAutoFit/>
          </a:bodyPr>
          <a:lstStyle/>
          <a:p>
            <a:r>
              <a:rPr lang="en-CA" sz="2400" b="1" dirty="0" smtClean="0"/>
              <a:t>Bob Grant</a:t>
            </a:r>
          </a:p>
          <a:p>
            <a:r>
              <a:rPr lang="en-CA" sz="2400" dirty="0" smtClean="0"/>
              <a:t>Corporate Development</a:t>
            </a:r>
          </a:p>
          <a:p>
            <a:r>
              <a:rPr lang="en-CA" sz="2400" dirty="0" smtClean="0"/>
              <a:t>Executive Vice-President</a:t>
            </a:r>
          </a:p>
          <a:p>
            <a:endParaRPr lang="en-CA" b="1" dirty="0"/>
          </a:p>
        </p:txBody>
      </p:sp>
      <p:pic>
        <p:nvPicPr>
          <p:cNvPr id="2" name="Picture 2" descr="Bob Grant"/>
          <p:cNvPicPr>
            <a:picLocks noChangeAspect="1" noChangeArrowheads="1"/>
          </p:cNvPicPr>
          <p:nvPr/>
        </p:nvPicPr>
        <p:blipFill>
          <a:blip r:embed="rId3" cstate="print"/>
          <a:srcRect/>
          <a:stretch>
            <a:fillRect/>
          </a:stretch>
        </p:blipFill>
        <p:spPr bwMode="auto">
          <a:xfrm>
            <a:off x="827584" y="1196752"/>
            <a:ext cx="2808312" cy="2808312"/>
          </a:xfrm>
          <a:prstGeom prst="rect">
            <a:avLst/>
          </a:prstGeom>
          <a:noFill/>
        </p:spPr>
      </p:pic>
      <p:sp>
        <p:nvSpPr>
          <p:cNvPr id="8" name="TextBox 7"/>
          <p:cNvSpPr txBox="1"/>
          <p:nvPr/>
        </p:nvSpPr>
        <p:spPr>
          <a:xfrm>
            <a:off x="3995936" y="917912"/>
            <a:ext cx="4896544" cy="5940088"/>
          </a:xfrm>
          <a:prstGeom prst="rect">
            <a:avLst/>
          </a:prstGeom>
          <a:noFill/>
        </p:spPr>
        <p:txBody>
          <a:bodyPr wrap="square" rtlCol="0">
            <a:spAutoFit/>
          </a:bodyPr>
          <a:lstStyle/>
          <a:p>
            <a:r>
              <a:rPr lang="en-CA" sz="2000" u="sng" dirty="0" smtClean="0"/>
              <a:t>HISTORY</a:t>
            </a:r>
          </a:p>
          <a:p>
            <a:r>
              <a:rPr lang="en-CA" sz="2000" dirty="0" smtClean="0"/>
              <a:t>Joined in </a:t>
            </a:r>
            <a:r>
              <a:rPr lang="en-CA" sz="2000" dirty="0" err="1" smtClean="0"/>
              <a:t>Encana’s</a:t>
            </a:r>
            <a:r>
              <a:rPr lang="en-CA" sz="2000" dirty="0" smtClean="0"/>
              <a:t> predecessor companies in 1985</a:t>
            </a:r>
          </a:p>
          <a:p>
            <a:endParaRPr lang="en-CA" sz="2000" dirty="0" smtClean="0"/>
          </a:p>
          <a:p>
            <a:r>
              <a:rPr lang="en-CA" sz="2000" dirty="0" smtClean="0"/>
              <a:t>Roles in asset management, business development, acquisitions and divestitures</a:t>
            </a:r>
          </a:p>
          <a:p>
            <a:endParaRPr lang="en-CA" sz="2000" dirty="0" smtClean="0"/>
          </a:p>
          <a:p>
            <a:r>
              <a:rPr lang="en-CA" sz="2000" u="sng" dirty="0" smtClean="0"/>
              <a:t>EDUCATION</a:t>
            </a:r>
          </a:p>
          <a:p>
            <a:r>
              <a:rPr lang="en-CA" sz="2000" dirty="0" smtClean="0"/>
              <a:t>Bachelor of Science  in Engineering – Dalhousie University</a:t>
            </a:r>
          </a:p>
          <a:p>
            <a:endParaRPr lang="en-US" sz="2000" dirty="0" smtClean="0"/>
          </a:p>
          <a:p>
            <a:r>
              <a:rPr lang="en-US" sz="2000" dirty="0" smtClean="0"/>
              <a:t>Bachelor of Science in Mechanical Engineering – Nova Scotia Technical College</a:t>
            </a:r>
            <a:endParaRPr lang="en-CA" sz="2000" dirty="0" smtClean="0"/>
          </a:p>
          <a:p>
            <a:endParaRPr lang="en-CA" sz="2000" u="sng" dirty="0" smtClean="0"/>
          </a:p>
          <a:p>
            <a:r>
              <a:rPr lang="en-US" sz="2000" u="sng" dirty="0" smtClean="0"/>
              <a:t>ASSOCIATION</a:t>
            </a:r>
          </a:p>
          <a:p>
            <a:r>
              <a:rPr lang="en-US" sz="2000" dirty="0" smtClean="0"/>
              <a:t>Association of Professional Engineers, Geologists, and Geophysicist of Alberta</a:t>
            </a:r>
          </a:p>
          <a:p>
            <a:endParaRPr lang="en-US" sz="2000" dirty="0" smtClean="0"/>
          </a:p>
          <a:p>
            <a:r>
              <a:rPr lang="en-US" sz="2000" dirty="0" smtClean="0"/>
              <a:t>Society of Petroleum Engineers</a:t>
            </a:r>
            <a:endParaRPr lang="en-CA" sz="2000"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0"/>
            <a:ext cx="8229600" cy="1143000"/>
          </a:xfrm>
        </p:spPr>
        <p:txBody>
          <a:bodyPr>
            <a:normAutofit/>
          </a:bodyPr>
          <a:lstStyle/>
          <a:p>
            <a:r>
              <a:rPr lang="en-CA" dirty="0" smtClean="0"/>
              <a:t>Management Team</a:t>
            </a:r>
            <a:endParaRPr lang="en-CA" dirty="0"/>
          </a:p>
        </p:txBody>
      </p:sp>
      <p:sp>
        <p:nvSpPr>
          <p:cNvPr id="7" name="TextBox 6"/>
          <p:cNvSpPr txBox="1"/>
          <p:nvPr/>
        </p:nvSpPr>
        <p:spPr>
          <a:xfrm>
            <a:off x="755576" y="4581128"/>
            <a:ext cx="3240360" cy="1846659"/>
          </a:xfrm>
          <a:prstGeom prst="rect">
            <a:avLst/>
          </a:prstGeom>
          <a:noFill/>
        </p:spPr>
        <p:txBody>
          <a:bodyPr wrap="square" rtlCol="0">
            <a:spAutoFit/>
          </a:bodyPr>
          <a:lstStyle/>
          <a:p>
            <a:r>
              <a:rPr lang="en-CA" sz="2400" b="1" dirty="0" smtClean="0"/>
              <a:t>Eric Marsh</a:t>
            </a:r>
          </a:p>
          <a:p>
            <a:r>
              <a:rPr lang="en-CA" sz="2400" dirty="0" smtClean="0"/>
              <a:t>Senior Vice President (USA Division) </a:t>
            </a:r>
          </a:p>
          <a:p>
            <a:r>
              <a:rPr lang="en-CA" sz="2400" dirty="0" smtClean="0"/>
              <a:t>Executive Vice-President</a:t>
            </a:r>
          </a:p>
          <a:p>
            <a:endParaRPr lang="en-CA" b="1" dirty="0"/>
          </a:p>
        </p:txBody>
      </p:sp>
      <p:sp>
        <p:nvSpPr>
          <p:cNvPr id="8" name="TextBox 7"/>
          <p:cNvSpPr txBox="1"/>
          <p:nvPr/>
        </p:nvSpPr>
        <p:spPr>
          <a:xfrm>
            <a:off x="3995936" y="917912"/>
            <a:ext cx="4896544" cy="5355312"/>
          </a:xfrm>
          <a:prstGeom prst="rect">
            <a:avLst/>
          </a:prstGeom>
          <a:noFill/>
        </p:spPr>
        <p:txBody>
          <a:bodyPr wrap="square" rtlCol="0">
            <a:spAutoFit/>
          </a:bodyPr>
          <a:lstStyle/>
          <a:p>
            <a:r>
              <a:rPr lang="en-CA" u="sng" dirty="0" smtClean="0"/>
              <a:t>HISTORY</a:t>
            </a:r>
          </a:p>
          <a:p>
            <a:r>
              <a:rPr lang="en-US" dirty="0" smtClean="0"/>
              <a:t>Promoted to Vice President (2009)</a:t>
            </a:r>
          </a:p>
          <a:p>
            <a:endParaRPr lang="en-US" dirty="0" smtClean="0"/>
          </a:p>
          <a:p>
            <a:r>
              <a:rPr lang="en-US" dirty="0" smtClean="0"/>
              <a:t>Promoted to Vice-President of the South Rockies Business Unit (2002)</a:t>
            </a:r>
          </a:p>
          <a:p>
            <a:endParaRPr lang="en-CA" dirty="0" smtClean="0"/>
          </a:p>
          <a:p>
            <a:r>
              <a:rPr lang="en-CA" dirty="0" smtClean="0"/>
              <a:t>Joined in </a:t>
            </a:r>
            <a:r>
              <a:rPr lang="en-CA" dirty="0" err="1" smtClean="0"/>
              <a:t>Encana’s</a:t>
            </a:r>
            <a:r>
              <a:rPr lang="en-CA" dirty="0" smtClean="0"/>
              <a:t> predecessor companies (2000)</a:t>
            </a:r>
          </a:p>
          <a:p>
            <a:endParaRPr lang="en-CA" dirty="0" smtClean="0"/>
          </a:p>
          <a:p>
            <a:r>
              <a:rPr lang="en-CA" dirty="0" smtClean="0"/>
              <a:t>Production/Operations Manager at </a:t>
            </a:r>
            <a:r>
              <a:rPr lang="en-CA" dirty="0" err="1" smtClean="0"/>
              <a:t>Questar</a:t>
            </a:r>
            <a:endParaRPr lang="en-CA" dirty="0" smtClean="0"/>
          </a:p>
          <a:p>
            <a:endParaRPr lang="en-CA" dirty="0" smtClean="0"/>
          </a:p>
          <a:p>
            <a:r>
              <a:rPr lang="en-CA" u="sng" dirty="0" smtClean="0"/>
              <a:t>EDUCATION</a:t>
            </a:r>
          </a:p>
          <a:p>
            <a:r>
              <a:rPr lang="en-CA" dirty="0" smtClean="0"/>
              <a:t>Bachelor of Science  in Petroleum Engineering – University of Wyoming</a:t>
            </a:r>
          </a:p>
          <a:p>
            <a:endParaRPr lang="en-CA" u="sng" dirty="0" smtClean="0"/>
          </a:p>
          <a:p>
            <a:r>
              <a:rPr lang="en-US" u="sng" dirty="0" smtClean="0"/>
              <a:t>ASSOCIATION</a:t>
            </a:r>
          </a:p>
          <a:p>
            <a:r>
              <a:rPr lang="en-US" dirty="0" smtClean="0"/>
              <a:t>Canadian Natural Gas Initiative Executive Committee</a:t>
            </a:r>
          </a:p>
          <a:p>
            <a:endParaRPr lang="en-US" dirty="0" smtClean="0"/>
          </a:p>
          <a:p>
            <a:r>
              <a:rPr lang="en-US" dirty="0" smtClean="0"/>
              <a:t>ANGA Cross Border Committee</a:t>
            </a:r>
          </a:p>
        </p:txBody>
      </p:sp>
      <p:pic>
        <p:nvPicPr>
          <p:cNvPr id="70658" name="Picture 2" descr="Eric Marsh"/>
          <p:cNvPicPr>
            <a:picLocks noChangeAspect="1" noChangeArrowheads="1"/>
          </p:cNvPicPr>
          <p:nvPr/>
        </p:nvPicPr>
        <p:blipFill>
          <a:blip r:embed="rId3" cstate="print"/>
          <a:srcRect/>
          <a:stretch>
            <a:fillRect/>
          </a:stretch>
        </p:blipFill>
        <p:spPr bwMode="auto">
          <a:xfrm>
            <a:off x="683568" y="1124744"/>
            <a:ext cx="3024336" cy="3024336"/>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0"/>
            <a:ext cx="8229600" cy="1143000"/>
          </a:xfrm>
        </p:spPr>
        <p:txBody>
          <a:bodyPr>
            <a:normAutofit/>
          </a:bodyPr>
          <a:lstStyle/>
          <a:p>
            <a:r>
              <a:rPr lang="en-CA" dirty="0" smtClean="0"/>
              <a:t>Management Team</a:t>
            </a:r>
            <a:endParaRPr lang="en-CA" dirty="0"/>
          </a:p>
        </p:txBody>
      </p:sp>
      <p:sp>
        <p:nvSpPr>
          <p:cNvPr id="7" name="TextBox 6"/>
          <p:cNvSpPr txBox="1"/>
          <p:nvPr/>
        </p:nvSpPr>
        <p:spPr>
          <a:xfrm>
            <a:off x="755576" y="4581128"/>
            <a:ext cx="3240360" cy="1846659"/>
          </a:xfrm>
          <a:prstGeom prst="rect">
            <a:avLst/>
          </a:prstGeom>
          <a:noFill/>
        </p:spPr>
        <p:txBody>
          <a:bodyPr wrap="square" rtlCol="0">
            <a:spAutoFit/>
          </a:bodyPr>
          <a:lstStyle/>
          <a:p>
            <a:r>
              <a:rPr lang="en-CA" sz="2400" b="1" dirty="0" smtClean="0"/>
              <a:t>Mike McAllister</a:t>
            </a:r>
          </a:p>
          <a:p>
            <a:r>
              <a:rPr lang="en-CA" sz="2400" dirty="0" smtClean="0"/>
              <a:t>Senior Vice President (Canadian Division) </a:t>
            </a:r>
          </a:p>
          <a:p>
            <a:r>
              <a:rPr lang="en-CA" sz="2400" dirty="0" smtClean="0"/>
              <a:t>Executive Vice-President</a:t>
            </a:r>
          </a:p>
          <a:p>
            <a:endParaRPr lang="en-CA" b="1" dirty="0"/>
          </a:p>
        </p:txBody>
      </p:sp>
      <p:sp>
        <p:nvSpPr>
          <p:cNvPr id="8" name="TextBox 7"/>
          <p:cNvSpPr txBox="1"/>
          <p:nvPr/>
        </p:nvSpPr>
        <p:spPr>
          <a:xfrm>
            <a:off x="3923928" y="1196752"/>
            <a:ext cx="4896544" cy="3139321"/>
          </a:xfrm>
          <a:prstGeom prst="rect">
            <a:avLst/>
          </a:prstGeom>
          <a:noFill/>
        </p:spPr>
        <p:txBody>
          <a:bodyPr wrap="square" rtlCol="0">
            <a:spAutoFit/>
          </a:bodyPr>
          <a:lstStyle/>
          <a:p>
            <a:r>
              <a:rPr lang="en-CA" u="sng" dirty="0" smtClean="0"/>
              <a:t>HISTORY</a:t>
            </a:r>
            <a:endParaRPr lang="en-CA" dirty="0" smtClean="0"/>
          </a:p>
          <a:p>
            <a:r>
              <a:rPr lang="en-CA" dirty="0" smtClean="0"/>
              <a:t>Joined in </a:t>
            </a:r>
            <a:r>
              <a:rPr lang="en-CA" dirty="0" err="1" smtClean="0"/>
              <a:t>Encana’s</a:t>
            </a:r>
            <a:r>
              <a:rPr lang="en-CA" dirty="0" smtClean="0"/>
              <a:t> predecessor companies (2000)</a:t>
            </a:r>
          </a:p>
          <a:p>
            <a:endParaRPr lang="en-CA" dirty="0" smtClean="0"/>
          </a:p>
          <a:p>
            <a:r>
              <a:rPr lang="en-CA" dirty="0" smtClean="0"/>
              <a:t>Leadership roles at </a:t>
            </a:r>
            <a:r>
              <a:rPr lang="en-CA" dirty="0" err="1" smtClean="0"/>
              <a:t>Taxaco</a:t>
            </a:r>
            <a:r>
              <a:rPr lang="en-CA" dirty="0" smtClean="0"/>
              <a:t> Canada and Imperial Oil</a:t>
            </a:r>
          </a:p>
          <a:p>
            <a:endParaRPr lang="en-CA" dirty="0" smtClean="0"/>
          </a:p>
          <a:p>
            <a:r>
              <a:rPr lang="en-CA" u="sng" dirty="0" smtClean="0"/>
              <a:t>EDUCATION</a:t>
            </a:r>
          </a:p>
          <a:p>
            <a:r>
              <a:rPr lang="en-CA" dirty="0" smtClean="0"/>
              <a:t>Bachelor of Science  in Mechanical Engineering – Concordia University</a:t>
            </a:r>
          </a:p>
          <a:p>
            <a:endParaRPr lang="en-US" dirty="0" smtClean="0"/>
          </a:p>
          <a:p>
            <a:r>
              <a:rPr lang="en-US" dirty="0" smtClean="0"/>
              <a:t>Awarded the Mechanical Engineering Medal</a:t>
            </a:r>
            <a:endParaRPr lang="en-CA" dirty="0" smtClean="0"/>
          </a:p>
          <a:p>
            <a:endParaRPr lang="en-CA" u="sng" dirty="0" smtClean="0"/>
          </a:p>
        </p:txBody>
      </p:sp>
      <p:pic>
        <p:nvPicPr>
          <p:cNvPr id="72706" name="Picture 2" descr="Mike McAllister"/>
          <p:cNvPicPr>
            <a:picLocks noChangeAspect="1" noChangeArrowheads="1"/>
          </p:cNvPicPr>
          <p:nvPr/>
        </p:nvPicPr>
        <p:blipFill>
          <a:blip r:embed="rId3" cstate="print"/>
          <a:srcRect/>
          <a:stretch>
            <a:fillRect/>
          </a:stretch>
        </p:blipFill>
        <p:spPr bwMode="auto">
          <a:xfrm>
            <a:off x="827584" y="1412776"/>
            <a:ext cx="2880320" cy="2880320"/>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9144000" cy="4495800"/>
          </a:xfrm>
        </p:spPr>
        <p:txBody>
          <a:bodyPr/>
          <a:lstStyle/>
          <a:p>
            <a:pPr algn="r">
              <a:buNone/>
            </a:pPr>
            <a:r>
              <a:rPr lang="en-CA" dirty="0" smtClean="0"/>
              <a:t>Financial Statement Analysis</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838200"/>
            <a:ext cx="4876800" cy="360363"/>
          </a:xfrm>
        </p:spPr>
        <p:txBody>
          <a:bodyPr>
            <a:noAutofit/>
          </a:bodyPr>
          <a:lstStyle/>
          <a:p>
            <a:r>
              <a:rPr lang="en-CA" sz="2800" dirty="0" smtClean="0"/>
              <a:t>Balance Sheet – Quarterly Data </a:t>
            </a:r>
            <a:endParaRPr lang="en-CA" sz="2800" dirty="0"/>
          </a:p>
        </p:txBody>
      </p:sp>
      <p:pic>
        <p:nvPicPr>
          <p:cNvPr id="5124" name="Picture 4"/>
          <p:cNvPicPr>
            <a:picLocks noChangeAspect="1" noChangeArrowheads="1"/>
          </p:cNvPicPr>
          <p:nvPr/>
        </p:nvPicPr>
        <p:blipFill>
          <a:blip r:embed="rId3" cstate="print"/>
          <a:srcRect/>
          <a:stretch>
            <a:fillRect/>
          </a:stretch>
        </p:blipFill>
        <p:spPr bwMode="auto">
          <a:xfrm>
            <a:off x="2350386" y="1219200"/>
            <a:ext cx="494710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838200"/>
            <a:ext cx="4648200" cy="360363"/>
          </a:xfrm>
        </p:spPr>
        <p:txBody>
          <a:bodyPr>
            <a:noAutofit/>
          </a:bodyPr>
          <a:lstStyle/>
          <a:p>
            <a:r>
              <a:rPr lang="en-CA" sz="2800" dirty="0" smtClean="0"/>
              <a:t>Balance Sheet – Annual Data </a:t>
            </a:r>
            <a:endParaRPr lang="en-CA" sz="2800" dirty="0"/>
          </a:p>
        </p:txBody>
      </p:sp>
      <p:pic>
        <p:nvPicPr>
          <p:cNvPr id="10242" name="Picture 2"/>
          <p:cNvPicPr>
            <a:picLocks noChangeAspect="1" noChangeArrowheads="1"/>
          </p:cNvPicPr>
          <p:nvPr/>
        </p:nvPicPr>
        <p:blipFill>
          <a:blip r:embed="rId2" cstate="print"/>
          <a:srcRect/>
          <a:stretch>
            <a:fillRect/>
          </a:stretch>
        </p:blipFill>
        <p:spPr bwMode="auto">
          <a:xfrm>
            <a:off x="2080565" y="1295400"/>
            <a:ext cx="5568432" cy="5056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838200"/>
            <a:ext cx="5486400" cy="381000"/>
          </a:xfrm>
        </p:spPr>
        <p:txBody>
          <a:bodyPr>
            <a:noAutofit/>
          </a:bodyPr>
          <a:lstStyle/>
          <a:p>
            <a:r>
              <a:rPr lang="en-CA" sz="2800" dirty="0" smtClean="0"/>
              <a:t>Income Statement – Quarterly Data </a:t>
            </a:r>
            <a:endParaRPr lang="en-CA" sz="2800" dirty="0"/>
          </a:p>
        </p:txBody>
      </p:sp>
      <p:pic>
        <p:nvPicPr>
          <p:cNvPr id="6146" name="Picture 2"/>
          <p:cNvPicPr>
            <a:picLocks noChangeAspect="1" noChangeArrowheads="1"/>
          </p:cNvPicPr>
          <p:nvPr/>
        </p:nvPicPr>
        <p:blipFill>
          <a:blip r:embed="rId3" cstate="print"/>
          <a:srcRect/>
          <a:stretch>
            <a:fillRect/>
          </a:stretch>
        </p:blipFill>
        <p:spPr bwMode="auto">
          <a:xfrm>
            <a:off x="1447800" y="1295400"/>
            <a:ext cx="6662770" cy="49255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0" y="762000"/>
            <a:ext cx="5410200" cy="360363"/>
          </a:xfrm>
        </p:spPr>
        <p:txBody>
          <a:bodyPr>
            <a:noAutofit/>
          </a:bodyPr>
          <a:lstStyle/>
          <a:p>
            <a:r>
              <a:rPr lang="en-CA" sz="2800" dirty="0" smtClean="0"/>
              <a:t>Income Statement – Annual Data</a:t>
            </a:r>
            <a:endParaRPr lang="en-CA" sz="2800" dirty="0"/>
          </a:p>
        </p:txBody>
      </p:sp>
      <p:pic>
        <p:nvPicPr>
          <p:cNvPr id="11266" name="Picture 2"/>
          <p:cNvPicPr>
            <a:picLocks noChangeAspect="1" noChangeArrowheads="1"/>
          </p:cNvPicPr>
          <p:nvPr/>
        </p:nvPicPr>
        <p:blipFill>
          <a:blip r:embed="rId3" cstate="print"/>
          <a:srcRect/>
          <a:stretch>
            <a:fillRect/>
          </a:stretch>
        </p:blipFill>
        <p:spPr bwMode="auto">
          <a:xfrm>
            <a:off x="914400" y="1143000"/>
            <a:ext cx="70844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838200"/>
            <a:ext cx="4953000" cy="360363"/>
          </a:xfrm>
        </p:spPr>
        <p:txBody>
          <a:bodyPr>
            <a:noAutofit/>
          </a:bodyPr>
          <a:lstStyle/>
          <a:p>
            <a:r>
              <a:rPr lang="en-CA" sz="2800" dirty="0" smtClean="0"/>
              <a:t>Shareholders’ Equity Statement</a:t>
            </a:r>
            <a:endParaRPr lang="en-CA" sz="2800" dirty="0"/>
          </a:p>
        </p:txBody>
      </p:sp>
      <p:pic>
        <p:nvPicPr>
          <p:cNvPr id="7170" name="Picture 2"/>
          <p:cNvPicPr>
            <a:picLocks noChangeAspect="1" noChangeArrowheads="1"/>
          </p:cNvPicPr>
          <p:nvPr/>
        </p:nvPicPr>
        <p:blipFill>
          <a:blip r:embed="rId3" cstate="print"/>
          <a:srcRect/>
          <a:stretch>
            <a:fillRect/>
          </a:stretch>
        </p:blipFill>
        <p:spPr bwMode="auto">
          <a:xfrm>
            <a:off x="2302386" y="1219200"/>
            <a:ext cx="5324987" cy="5105400"/>
          </a:xfrm>
          <a:prstGeom prst="rect">
            <a:avLst/>
          </a:prstGeom>
          <a:noFill/>
          <a:ln w="9525">
            <a:no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838200"/>
            <a:ext cx="6705600" cy="360363"/>
          </a:xfrm>
        </p:spPr>
        <p:txBody>
          <a:bodyPr>
            <a:noAutofit/>
          </a:bodyPr>
          <a:lstStyle/>
          <a:p>
            <a:r>
              <a:rPr lang="en-CA" sz="2800" dirty="0" smtClean="0"/>
              <a:t>Cash Flow Statement – Quarterly Data </a:t>
            </a:r>
            <a:endParaRPr lang="en-CA" sz="2800" dirty="0"/>
          </a:p>
        </p:txBody>
      </p:sp>
      <p:pic>
        <p:nvPicPr>
          <p:cNvPr id="8194" name="Picture 2"/>
          <p:cNvPicPr>
            <a:picLocks noChangeAspect="1" noChangeArrowheads="1"/>
          </p:cNvPicPr>
          <p:nvPr/>
        </p:nvPicPr>
        <p:blipFill>
          <a:blip r:embed="rId3" cstate="print"/>
          <a:srcRect/>
          <a:stretch>
            <a:fillRect/>
          </a:stretch>
        </p:blipFill>
        <p:spPr bwMode="auto">
          <a:xfrm>
            <a:off x="2057400" y="1295400"/>
            <a:ext cx="5082448" cy="510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457200" indent="-457200">
              <a:buAutoNum type="arabicPeriod"/>
            </a:pPr>
            <a:endParaRPr lang="en-US" sz="2200" dirty="0" smtClean="0"/>
          </a:p>
        </p:txBody>
      </p:sp>
      <p:graphicFrame>
        <p:nvGraphicFramePr>
          <p:cNvPr id="3" name="Chart 2"/>
          <p:cNvGraphicFramePr>
            <a:graphicFrameLocks/>
          </p:cNvGraphicFramePr>
          <p:nvPr>
            <p:extLst>
              <p:ext uri="{D42A27DB-BD31-4B8C-83A1-F6EECF244321}">
                <p14:modId xmlns:p14="http://schemas.microsoft.com/office/powerpoint/2010/main" xmlns="" val="940937372"/>
              </p:ext>
            </p:extLst>
          </p:nvPr>
        </p:nvGraphicFramePr>
        <p:xfrm>
          <a:off x="0" y="762000"/>
          <a:ext cx="9170894"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0966875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838200"/>
            <a:ext cx="5562600" cy="360363"/>
          </a:xfrm>
        </p:spPr>
        <p:txBody>
          <a:bodyPr>
            <a:noAutofit/>
          </a:bodyPr>
          <a:lstStyle/>
          <a:p>
            <a:r>
              <a:rPr lang="en-CA" sz="2800" dirty="0" smtClean="0"/>
              <a:t>Cash Flow Statement – Annual Data </a:t>
            </a:r>
            <a:endParaRPr lang="en-CA" sz="2800" dirty="0"/>
          </a:p>
        </p:txBody>
      </p:sp>
      <p:pic>
        <p:nvPicPr>
          <p:cNvPr id="9219" name="Picture 3"/>
          <p:cNvPicPr>
            <a:picLocks noChangeAspect="1" noChangeArrowheads="1"/>
          </p:cNvPicPr>
          <p:nvPr/>
        </p:nvPicPr>
        <p:blipFill>
          <a:blip r:embed="rId3" cstate="print"/>
          <a:srcRect/>
          <a:stretch>
            <a:fillRect/>
          </a:stretch>
        </p:blipFill>
        <p:spPr bwMode="auto">
          <a:xfrm>
            <a:off x="1981200" y="1371600"/>
            <a:ext cx="579624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algn="ctr">
              <a:buNone/>
            </a:pPr>
            <a:r>
              <a:rPr lang="en-CA" sz="7200" b="1" dirty="0" smtClean="0"/>
              <a:t>SELL</a:t>
            </a:r>
            <a:endParaRPr lang="en-CA" sz="7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0" indent="0">
              <a:buNone/>
            </a:pPr>
            <a:r>
              <a:rPr lang="en-US" sz="2200" b="1" u="sng" dirty="0" smtClean="0">
                <a:solidFill>
                  <a:srgbClr val="C00000"/>
                </a:solidFill>
              </a:rPr>
              <a:t>Is Oil a Scarce Resource?</a:t>
            </a:r>
          </a:p>
          <a:p>
            <a:pPr marL="457200" indent="-457200">
              <a:buFont typeface="Arial" pitchFamily="34" charset="0"/>
              <a:buAutoNum type="arabicPeriod"/>
            </a:pPr>
            <a:r>
              <a:rPr lang="en-US" sz="2200" b="1" dirty="0" smtClean="0"/>
              <a:t>Using proven reserves, the world only has 40 years of supply</a:t>
            </a:r>
          </a:p>
          <a:p>
            <a:pPr marL="457200" indent="-457200">
              <a:buFont typeface="Arial" pitchFamily="34" charset="0"/>
              <a:buAutoNum type="arabicPeriod"/>
            </a:pPr>
            <a:r>
              <a:rPr lang="en-US" sz="2200" b="1" dirty="0" smtClean="0"/>
              <a:t>Recent research from Harvard and IEA suggests no “peak oil” in sight</a:t>
            </a:r>
          </a:p>
          <a:p>
            <a:pPr marL="857250" lvl="1" indent="-457200">
              <a:buFont typeface="+mj-lt"/>
              <a:buAutoNum type="alphaUcPeriod"/>
            </a:pPr>
            <a:r>
              <a:rPr lang="en-US" sz="1800" dirty="0" smtClean="0"/>
              <a:t>Worldwide recovery rates less than 35% of total original oil in place</a:t>
            </a:r>
          </a:p>
          <a:p>
            <a:pPr marL="1257300" lvl="2" indent="-457200">
              <a:buFont typeface="+mj-lt"/>
              <a:buAutoNum type="romanUcPeriod"/>
            </a:pPr>
            <a:r>
              <a:rPr lang="en-US" sz="1400" dirty="0" smtClean="0"/>
              <a:t>Technological improvements allowing previously untapped oil become economically feasible</a:t>
            </a:r>
            <a:endParaRPr lang="en-US" sz="1800" dirty="0"/>
          </a:p>
          <a:p>
            <a:pPr marL="857250" lvl="1" indent="-457200">
              <a:buFont typeface="+mj-lt"/>
              <a:buAutoNum type="alphaUcPeriod"/>
            </a:pPr>
            <a:r>
              <a:rPr lang="en-US" sz="1800" dirty="0" smtClean="0"/>
              <a:t>Wrong depletion rates (forecasters use 6-10%)</a:t>
            </a:r>
          </a:p>
          <a:p>
            <a:pPr marL="1257300" lvl="2" indent="-457200">
              <a:buFont typeface="+mj-lt"/>
              <a:buAutoNum type="romanUcPeriod"/>
            </a:pPr>
            <a:r>
              <a:rPr lang="en-US" sz="1400" dirty="0" smtClean="0"/>
              <a:t>70% of oil production is from oilfields producing for decades</a:t>
            </a:r>
          </a:p>
          <a:p>
            <a:pPr marL="857250" lvl="1" indent="-457200">
              <a:buFont typeface="+mj-lt"/>
              <a:buAutoNum type="alphaUcPeriod"/>
            </a:pPr>
            <a:r>
              <a:rPr lang="en-US" sz="1800" dirty="0" smtClean="0"/>
              <a:t>Factoring all risks, projected 17.6mmbbl/day of oil production increase by 2020, IEA states that US could be energy self </a:t>
            </a:r>
            <a:r>
              <a:rPr lang="en-US" sz="1800" dirty="0" err="1" smtClean="0"/>
              <a:t>sufficent</a:t>
            </a:r>
            <a:r>
              <a:rPr lang="en-US" sz="1800" dirty="0" smtClean="0"/>
              <a:t> by 2020</a:t>
            </a:r>
          </a:p>
          <a:p>
            <a:pPr marL="1257300" lvl="2" indent="-457200">
              <a:buFont typeface="+mj-lt"/>
              <a:buAutoNum type="romanUcPeriod"/>
            </a:pPr>
            <a:r>
              <a:rPr lang="en-US" sz="1400" dirty="0" smtClean="0"/>
              <a:t>Western Hemisphere will become key oil player by 2020</a:t>
            </a:r>
          </a:p>
        </p:txBody>
      </p:sp>
    </p:spTree>
    <p:extLst>
      <p:ext uri="{BB962C8B-B14F-4D97-AF65-F5344CB8AC3E}">
        <p14:creationId xmlns:p14="http://schemas.microsoft.com/office/powerpoint/2010/main" xmlns="" val="205534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0" indent="0">
              <a:buNone/>
            </a:pPr>
            <a:r>
              <a:rPr lang="en-US" sz="2200" b="1" u="sng" dirty="0" smtClean="0">
                <a:solidFill>
                  <a:srgbClr val="C00000"/>
                </a:solidFill>
              </a:rPr>
              <a:t>Case Study – Kern River</a:t>
            </a:r>
          </a:p>
          <a:p>
            <a:pPr marL="457200" indent="-457200">
              <a:buFont typeface="Arial" pitchFamily="34" charset="0"/>
              <a:buAutoNum type="arabicPeriod"/>
            </a:pPr>
            <a:r>
              <a:rPr lang="en-US" sz="2200" b="1" dirty="0" smtClean="0"/>
              <a:t>Originally discovered in 1899. Estimated production life 50 years</a:t>
            </a:r>
          </a:p>
          <a:p>
            <a:pPr marL="457200" indent="-457200">
              <a:buFont typeface="Arial" pitchFamily="34" charset="0"/>
              <a:buAutoNum type="arabicPeriod"/>
            </a:pPr>
            <a:r>
              <a:rPr lang="en-US" sz="2200" b="1" dirty="0" smtClean="0"/>
              <a:t>Kern River is still producing today</a:t>
            </a:r>
          </a:p>
          <a:p>
            <a:pPr marL="457200" indent="-457200">
              <a:buFont typeface="Arial" pitchFamily="34" charset="0"/>
              <a:buAutoNum type="arabicPeriod"/>
            </a:pPr>
            <a:r>
              <a:rPr lang="en-US" sz="2200" b="1" dirty="0" smtClean="0"/>
              <a:t>Water Flooding and future technological developments can yield additional output</a:t>
            </a:r>
            <a:endParaRPr lang="en-US" sz="1400" dirty="0" smtClean="0"/>
          </a:p>
        </p:txBody>
      </p:sp>
      <p:pic>
        <p:nvPicPr>
          <p:cNvPr id="1027" name="Picture 3" descr="C:\Users\achim\Pictures\Kern River.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114801"/>
            <a:ext cx="8858250" cy="2162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7628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1599946"/>
            <a:ext cx="6553200" cy="4008480"/>
          </a:xfrm>
          <a:prstGeom prst="rect">
            <a:avLst/>
          </a:prstGeom>
          <a:ln>
            <a:solidFill>
              <a:schemeClr val="tx1"/>
            </a:solidFill>
          </a:ln>
        </p:spPr>
      </p:pic>
      <p:sp>
        <p:nvSpPr>
          <p:cNvPr id="3" name="TextBox 2"/>
          <p:cNvSpPr txBox="1"/>
          <p:nvPr/>
        </p:nvSpPr>
        <p:spPr>
          <a:xfrm>
            <a:off x="0" y="762000"/>
            <a:ext cx="9144000" cy="430887"/>
          </a:xfrm>
          <a:prstGeom prst="rect">
            <a:avLst/>
          </a:prstGeom>
          <a:noFill/>
        </p:spPr>
        <p:txBody>
          <a:bodyPr wrap="square" rtlCol="0">
            <a:spAutoFit/>
          </a:bodyPr>
          <a:lstStyle/>
          <a:p>
            <a:pPr algn="ctr"/>
            <a:r>
              <a:rPr lang="en-US" sz="2200" b="1" dirty="0" smtClean="0"/>
              <a:t>Projected Liquids Production from Shale Plays </a:t>
            </a:r>
            <a:endParaRPr lang="en-US" sz="2200" b="1" dirty="0"/>
          </a:p>
        </p:txBody>
      </p:sp>
    </p:spTree>
    <p:extLst>
      <p:ext uri="{BB962C8B-B14F-4D97-AF65-F5344CB8AC3E}">
        <p14:creationId xmlns:p14="http://schemas.microsoft.com/office/powerpoint/2010/main" xmlns="" val="2055342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CA"/>
          </a:p>
        </p:txBody>
      </p:sp>
      <p:sp>
        <p:nvSpPr>
          <p:cNvPr id="4" name="Title 3"/>
          <p:cNvSpPr>
            <a:spLocks noGrp="1"/>
          </p:cNvSpPr>
          <p:nvPr>
            <p:ph type="ctrTitle" idx="4294967295"/>
          </p:nvPr>
        </p:nvSpPr>
        <p:spPr>
          <a:xfrm>
            <a:off x="762000" y="2362200"/>
            <a:ext cx="7772400" cy="1470025"/>
          </a:xfrm>
        </p:spPr>
        <p:txBody>
          <a:bodyPr/>
          <a:lstStyle/>
          <a:p>
            <a:r>
              <a:rPr lang="en-CA" dirty="0" smtClean="0"/>
              <a:t>Natural Gas Industry</a:t>
            </a:r>
            <a:endParaRPr lang="en-US" dirty="0"/>
          </a:p>
        </p:txBody>
      </p:sp>
    </p:spTree>
    <p:extLst>
      <p:ext uri="{BB962C8B-B14F-4D97-AF65-F5344CB8AC3E}">
        <p14:creationId xmlns="" xmlns:p14="http://schemas.microsoft.com/office/powerpoint/2010/main" val="1222341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r>
              <a:rPr lang="en-US" sz="2200" b="1" u="sng" dirty="0" smtClean="0">
                <a:solidFill>
                  <a:srgbClr val="C00000"/>
                </a:solidFill>
              </a:rPr>
              <a:t>Presentation </a:t>
            </a:r>
            <a:r>
              <a:rPr lang="en-US" sz="2200" b="1" u="sng" dirty="0">
                <a:solidFill>
                  <a:srgbClr val="C00000"/>
                </a:solidFill>
              </a:rPr>
              <a:t>Outline:</a:t>
            </a:r>
          </a:p>
          <a:p>
            <a:endParaRPr lang="en-US" sz="2200" b="1" u="sng" dirty="0"/>
          </a:p>
          <a:p>
            <a:pPr>
              <a:lnSpc>
                <a:spcPct val="114000"/>
              </a:lnSpc>
              <a:buAutoNum type="arabicPeriod"/>
            </a:pPr>
            <a:r>
              <a:rPr lang="en-US" sz="2200" dirty="0"/>
              <a:t>Oil Industry at a Glance – Allan </a:t>
            </a:r>
            <a:r>
              <a:rPr lang="en-US" sz="2200" dirty="0" err="1"/>
              <a:t>Chim</a:t>
            </a:r>
            <a:endParaRPr lang="en-US" sz="2200" dirty="0"/>
          </a:p>
          <a:p>
            <a:pPr>
              <a:lnSpc>
                <a:spcPct val="114000"/>
              </a:lnSpc>
              <a:buAutoNum type="arabicPeriod"/>
            </a:pPr>
            <a:r>
              <a:rPr lang="en-US" sz="2200" dirty="0"/>
              <a:t>Gas Industry at a Glance – </a:t>
            </a:r>
            <a:r>
              <a:rPr lang="en-US" sz="2200" dirty="0" err="1"/>
              <a:t>Caty</a:t>
            </a:r>
            <a:r>
              <a:rPr lang="en-US" sz="2200" dirty="0"/>
              <a:t> Liu</a:t>
            </a:r>
          </a:p>
          <a:p>
            <a:pPr>
              <a:lnSpc>
                <a:spcPct val="114000"/>
              </a:lnSpc>
              <a:buAutoNum type="arabicPeriod"/>
            </a:pPr>
            <a:r>
              <a:rPr lang="en-US" sz="2200" dirty="0"/>
              <a:t>Case Study: Suncor Energy – Marco Tang</a:t>
            </a:r>
          </a:p>
          <a:p>
            <a:pPr>
              <a:lnSpc>
                <a:spcPct val="114000"/>
              </a:lnSpc>
              <a:buAutoNum type="arabicPeriod"/>
            </a:pPr>
            <a:r>
              <a:rPr lang="en-US" sz="2200" dirty="0"/>
              <a:t>Case Study: </a:t>
            </a:r>
            <a:r>
              <a:rPr lang="en-US" sz="2200" dirty="0" err="1"/>
              <a:t>Cenovus</a:t>
            </a:r>
            <a:r>
              <a:rPr lang="en-US" sz="2200" dirty="0"/>
              <a:t> Energy – Kevin </a:t>
            </a:r>
            <a:r>
              <a:rPr lang="en-US" sz="2200" dirty="0" err="1"/>
              <a:t>Zheng</a:t>
            </a:r>
            <a:endParaRPr lang="en-US" sz="2200" dirty="0"/>
          </a:p>
          <a:p>
            <a:pPr>
              <a:lnSpc>
                <a:spcPct val="114000"/>
              </a:lnSpc>
              <a:buAutoNum type="arabicPeriod"/>
            </a:pPr>
            <a:r>
              <a:rPr lang="en-US" sz="2200" dirty="0"/>
              <a:t>Case Study: </a:t>
            </a:r>
            <a:r>
              <a:rPr lang="en-US" sz="2200" dirty="0" err="1"/>
              <a:t>Encana</a:t>
            </a:r>
            <a:r>
              <a:rPr lang="en-US" sz="2200" dirty="0"/>
              <a:t> Corp – Eugene Wong</a:t>
            </a:r>
          </a:p>
          <a:p>
            <a:endParaRPr lang="en-US" dirty="0"/>
          </a:p>
        </p:txBody>
      </p:sp>
    </p:spTree>
    <p:extLst>
      <p:ext uri="{BB962C8B-B14F-4D97-AF65-F5344CB8AC3E}">
        <p14:creationId xmlns:p14="http://schemas.microsoft.com/office/powerpoint/2010/main" xmlns="" val="922923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9144000" cy="4495800"/>
          </a:xfrm>
        </p:spPr>
        <p:txBody>
          <a:bodyPr/>
          <a:lstStyle/>
          <a:p>
            <a:r>
              <a:rPr lang="en-CA" dirty="0" smtClean="0"/>
              <a:t>Conventional</a:t>
            </a:r>
          </a:p>
          <a:p>
            <a:r>
              <a:rPr lang="en-CA" dirty="0" smtClean="0"/>
              <a:t>Unconventional</a:t>
            </a:r>
          </a:p>
          <a:p>
            <a:r>
              <a:rPr lang="en-CA" dirty="0" smtClean="0"/>
              <a:t>Shale gas</a:t>
            </a:r>
          </a:p>
        </p:txBody>
      </p:sp>
      <p:sp>
        <p:nvSpPr>
          <p:cNvPr id="2" name="Title 1"/>
          <p:cNvSpPr>
            <a:spLocks noGrp="1"/>
          </p:cNvSpPr>
          <p:nvPr>
            <p:ph type="title" idx="4294967295"/>
          </p:nvPr>
        </p:nvSpPr>
        <p:spPr>
          <a:xfrm>
            <a:off x="533400" y="838200"/>
            <a:ext cx="8229600" cy="1143000"/>
          </a:xfrm>
        </p:spPr>
        <p:txBody>
          <a:bodyPr/>
          <a:lstStyle/>
          <a:p>
            <a:pPr algn="l"/>
            <a:r>
              <a:rPr lang="en-CA" dirty="0" smtClean="0"/>
              <a:t>What is natural gas?</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0000" y="1752600"/>
            <a:ext cx="5334000" cy="4453284"/>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143000"/>
            <a:ext cx="9144000" cy="5107541"/>
          </a:xfrm>
          <a:prstGeom prst="rect">
            <a:avLst/>
          </a:prstGeom>
        </p:spPr>
      </p:pic>
    </p:spTree>
    <p:extLst>
      <p:ext uri="{BB962C8B-B14F-4D97-AF65-F5344CB8AC3E}">
        <p14:creationId xmlns="" xmlns:p14="http://schemas.microsoft.com/office/powerpoint/2010/main" val="12847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9144000" cy="4495800"/>
          </a:xfrm>
        </p:spPr>
        <p:txBody>
          <a:bodyPr>
            <a:normAutofit/>
          </a:bodyPr>
          <a:lstStyle/>
          <a:p>
            <a:r>
              <a:rPr lang="en-CA" dirty="0" smtClean="0">
                <a:hlinkClick r:id="rId3" action="ppaction://hlinksldjump"/>
              </a:rPr>
              <a:t>Exploration &amp; Extraction</a:t>
            </a:r>
            <a:endParaRPr lang="en-CA" dirty="0" smtClean="0"/>
          </a:p>
          <a:p>
            <a:r>
              <a:rPr lang="en-CA" dirty="0" smtClean="0">
                <a:hlinkClick r:id="rId4" action="ppaction://hlinksldjump"/>
              </a:rPr>
              <a:t>Production</a:t>
            </a:r>
            <a:endParaRPr lang="en-CA" dirty="0" smtClean="0"/>
          </a:p>
          <a:p>
            <a:r>
              <a:rPr lang="en-CA" dirty="0" smtClean="0">
                <a:hlinkClick r:id="rId5" action="ppaction://hlinksldjump"/>
              </a:rPr>
              <a:t>Transportation</a:t>
            </a:r>
            <a:endParaRPr lang="en-CA" dirty="0" smtClean="0"/>
          </a:p>
          <a:p>
            <a:r>
              <a:rPr lang="en-CA" dirty="0" smtClean="0">
                <a:hlinkClick r:id="rId6" action="ppaction://hlinksldjump"/>
              </a:rPr>
              <a:t>Storage</a:t>
            </a:r>
            <a:endParaRPr lang="en-CA" dirty="0" smtClean="0"/>
          </a:p>
          <a:p>
            <a:r>
              <a:rPr lang="en-CA" dirty="0" smtClean="0">
                <a:hlinkClick r:id="rId7" action="ppaction://hlinksldjump"/>
              </a:rPr>
              <a:t>Distribution &amp; Marketing</a:t>
            </a:r>
            <a:endParaRPr lang="en-CA" dirty="0" smtClean="0"/>
          </a:p>
          <a:p>
            <a:endParaRPr lang="en-US" dirty="0"/>
          </a:p>
        </p:txBody>
      </p:sp>
      <p:sp>
        <p:nvSpPr>
          <p:cNvPr id="2" name="Title 1"/>
          <p:cNvSpPr>
            <a:spLocks noGrp="1"/>
          </p:cNvSpPr>
          <p:nvPr>
            <p:ph type="title" idx="4294967295"/>
          </p:nvPr>
        </p:nvSpPr>
        <p:spPr>
          <a:xfrm>
            <a:off x="457200" y="1219200"/>
            <a:ext cx="8229600" cy="1143000"/>
          </a:xfrm>
        </p:spPr>
        <p:txBody>
          <a:bodyPr>
            <a:normAutofit fontScale="90000"/>
          </a:bodyPr>
          <a:lstStyle/>
          <a:p>
            <a:pPr algn="l"/>
            <a:r>
              <a:rPr lang="en-CA" dirty="0" smtClean="0"/>
              <a:t>Industry: From Wellhead to Burner Tip</a:t>
            </a:r>
            <a:endParaRPr lang="en-US" dirty="0"/>
          </a:p>
        </p:txBody>
      </p:sp>
    </p:spTree>
    <p:extLst>
      <p:ext uri="{BB962C8B-B14F-4D97-AF65-F5344CB8AC3E}">
        <p14:creationId xmlns="" xmlns:p14="http://schemas.microsoft.com/office/powerpoint/2010/main" val="753232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9144000" cy="4495800"/>
          </a:xfrm>
        </p:spPr>
        <p:txBody>
          <a:bodyPr/>
          <a:lstStyle/>
          <a:p>
            <a:r>
              <a:rPr lang="en-CA" dirty="0" smtClean="0">
                <a:hlinkClick r:id="rId3" action="ppaction://hlinksldjump"/>
              </a:rPr>
              <a:t>Onshore</a:t>
            </a:r>
            <a:endParaRPr lang="en-CA" dirty="0" smtClean="0"/>
          </a:p>
          <a:p>
            <a:r>
              <a:rPr lang="en-CA" dirty="0" smtClean="0"/>
              <a:t>Offshore</a:t>
            </a:r>
          </a:p>
          <a:p>
            <a:endParaRPr lang="en-US" dirty="0"/>
          </a:p>
        </p:txBody>
      </p:sp>
      <p:sp>
        <p:nvSpPr>
          <p:cNvPr id="2" name="Title 1"/>
          <p:cNvSpPr>
            <a:spLocks noGrp="1"/>
          </p:cNvSpPr>
          <p:nvPr>
            <p:ph type="title" idx="4294967295"/>
          </p:nvPr>
        </p:nvSpPr>
        <p:spPr>
          <a:xfrm>
            <a:off x="0" y="1066800"/>
            <a:ext cx="8229600" cy="1143000"/>
          </a:xfrm>
        </p:spPr>
        <p:txBody>
          <a:bodyPr/>
          <a:lstStyle/>
          <a:p>
            <a:pPr algn="l"/>
            <a:r>
              <a:rPr lang="en-CA" dirty="0" smtClean="0">
                <a:hlinkClick r:id="rId4" action="ppaction://hlinksldjump"/>
              </a:rPr>
              <a:t>Exploration &amp; Extraction</a:t>
            </a:r>
            <a:r>
              <a:rPr lang="en-CA" dirty="0" smtClean="0"/>
              <a:t>	</a:t>
            </a:r>
            <a:endParaRPr lang="en-US" dirty="0"/>
          </a:p>
        </p:txBody>
      </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438400" y="2286000"/>
            <a:ext cx="5688633" cy="3456384"/>
          </a:xfrm>
          <a:prstGeom prst="rect">
            <a:avLst/>
          </a:prstGeom>
        </p:spPr>
      </p:pic>
    </p:spTree>
    <p:extLst>
      <p:ext uri="{BB962C8B-B14F-4D97-AF65-F5344CB8AC3E}">
        <p14:creationId xmlns="" xmlns:p14="http://schemas.microsoft.com/office/powerpoint/2010/main" val="9475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4495800"/>
          </a:xfrm>
        </p:spPr>
        <p:txBody>
          <a:bodyPr/>
          <a:lstStyle/>
          <a:p>
            <a:r>
              <a:rPr lang="en-CA" dirty="0" smtClean="0"/>
              <a:t>Carbon tool drilling</a:t>
            </a:r>
          </a:p>
          <a:p>
            <a:r>
              <a:rPr lang="en-CA" dirty="0" smtClean="0"/>
              <a:t>Horizontal drilling</a:t>
            </a:r>
            <a:endParaRPr lang="en-US" dirty="0"/>
          </a:p>
        </p:txBody>
      </p:sp>
      <p:sp>
        <p:nvSpPr>
          <p:cNvPr id="2" name="Title 1"/>
          <p:cNvSpPr>
            <a:spLocks noGrp="1"/>
          </p:cNvSpPr>
          <p:nvPr>
            <p:ph type="title" idx="4294967295"/>
          </p:nvPr>
        </p:nvSpPr>
        <p:spPr>
          <a:xfrm>
            <a:off x="0" y="838200"/>
            <a:ext cx="8229600" cy="1143000"/>
          </a:xfrm>
        </p:spPr>
        <p:txBody>
          <a:bodyPr/>
          <a:lstStyle/>
          <a:p>
            <a:pPr algn="l"/>
            <a:r>
              <a:rPr lang="en-CA" dirty="0" smtClean="0">
                <a:hlinkClick r:id="rId2" action="ppaction://hlinksldjump"/>
              </a:rPr>
              <a:t>Onshore Drilling</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7584" y="2924944"/>
            <a:ext cx="3384376" cy="2933700"/>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60032" y="2924944"/>
            <a:ext cx="3698169" cy="2933700"/>
          </a:xfrm>
          <a:prstGeom prst="rect">
            <a:avLst/>
          </a:prstGeom>
        </p:spPr>
      </p:pic>
    </p:spTree>
    <p:extLst>
      <p:ext uri="{BB962C8B-B14F-4D97-AF65-F5344CB8AC3E}">
        <p14:creationId xmlns="" xmlns:p14="http://schemas.microsoft.com/office/powerpoint/2010/main" val="3765244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495800"/>
          </a:xfrm>
        </p:spPr>
        <p:txBody>
          <a:bodyPr/>
          <a:lstStyle/>
          <a:p>
            <a:r>
              <a:rPr lang="en-CA" dirty="0" smtClean="0"/>
              <a:t>Oil and condensate removal</a:t>
            </a:r>
          </a:p>
          <a:p>
            <a:r>
              <a:rPr lang="en-CA" dirty="0" smtClean="0"/>
              <a:t>Water removal</a:t>
            </a:r>
          </a:p>
          <a:p>
            <a:r>
              <a:rPr lang="en-CA" dirty="0" smtClean="0"/>
              <a:t>Separation of natural gas liquids</a:t>
            </a:r>
          </a:p>
          <a:p>
            <a:r>
              <a:rPr lang="en-CA" dirty="0" smtClean="0"/>
              <a:t>Sulfur and carbon dioxide removal</a:t>
            </a:r>
            <a:endParaRPr lang="en-US" dirty="0"/>
          </a:p>
        </p:txBody>
      </p:sp>
      <p:sp>
        <p:nvSpPr>
          <p:cNvPr id="2" name="Title 1"/>
          <p:cNvSpPr>
            <a:spLocks noGrp="1"/>
          </p:cNvSpPr>
          <p:nvPr>
            <p:ph type="title" idx="4294967295"/>
          </p:nvPr>
        </p:nvSpPr>
        <p:spPr>
          <a:xfrm>
            <a:off x="0" y="762000"/>
            <a:ext cx="8229600" cy="1143000"/>
          </a:xfrm>
        </p:spPr>
        <p:txBody>
          <a:bodyPr/>
          <a:lstStyle/>
          <a:p>
            <a:pPr algn="l"/>
            <a:r>
              <a:rPr lang="en-CA" dirty="0" smtClean="0">
                <a:hlinkClick r:id="rId3" action="ppaction://hlinksldjump"/>
              </a:rPr>
              <a:t>Production</a:t>
            </a:r>
            <a:endParaRPr lang="en-US" dirty="0"/>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828800"/>
            <a:ext cx="9144000" cy="4376249"/>
          </a:xfrm>
          <a:prstGeom prst="rect">
            <a:avLst/>
          </a:prstGeom>
        </p:spPr>
      </p:pic>
    </p:spTree>
    <p:extLst>
      <p:ext uri="{BB962C8B-B14F-4D97-AF65-F5344CB8AC3E}">
        <p14:creationId xmlns="" xmlns:p14="http://schemas.microsoft.com/office/powerpoint/2010/main" val="343759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495800"/>
          </a:xfrm>
        </p:spPr>
        <p:txBody>
          <a:bodyPr/>
          <a:lstStyle/>
          <a:p>
            <a:r>
              <a:rPr lang="en-CA" dirty="0" smtClean="0"/>
              <a:t>Gathering system field lines</a:t>
            </a:r>
          </a:p>
          <a:p>
            <a:r>
              <a:rPr lang="en-CA" dirty="0" smtClean="0"/>
              <a:t>Transmission trunk lines</a:t>
            </a:r>
          </a:p>
          <a:p>
            <a:r>
              <a:rPr lang="en-CA" dirty="0" smtClean="0"/>
              <a:t>Distribution lines	</a:t>
            </a:r>
            <a:endParaRPr lang="en-US" dirty="0"/>
          </a:p>
        </p:txBody>
      </p:sp>
      <p:sp>
        <p:nvSpPr>
          <p:cNvPr id="2" name="Title 1"/>
          <p:cNvSpPr>
            <a:spLocks noGrp="1"/>
          </p:cNvSpPr>
          <p:nvPr>
            <p:ph type="title" idx="4294967295"/>
          </p:nvPr>
        </p:nvSpPr>
        <p:spPr>
          <a:xfrm>
            <a:off x="0" y="914400"/>
            <a:ext cx="8229600" cy="1143000"/>
          </a:xfrm>
        </p:spPr>
        <p:txBody>
          <a:bodyPr/>
          <a:lstStyle/>
          <a:p>
            <a:pPr algn="l"/>
            <a:r>
              <a:rPr lang="en-CA" dirty="0" smtClean="0">
                <a:hlinkClick r:id="rId3" action="ppaction://hlinksldjump"/>
              </a:rPr>
              <a:t>Transportation	</a:t>
            </a:r>
            <a:endParaRPr lang="en-US" dirty="0"/>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905000"/>
            <a:ext cx="9144000" cy="4308189"/>
          </a:xfrm>
          <a:prstGeom prst="rect">
            <a:avLst/>
          </a:prstGeom>
        </p:spPr>
      </p:pic>
    </p:spTree>
    <p:extLst>
      <p:ext uri="{BB962C8B-B14F-4D97-AF65-F5344CB8AC3E}">
        <p14:creationId xmlns="" xmlns:p14="http://schemas.microsoft.com/office/powerpoint/2010/main" val="2057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4495800"/>
          </a:xfrm>
        </p:spPr>
        <p:txBody>
          <a:bodyPr/>
          <a:lstStyle/>
          <a:p>
            <a:r>
              <a:rPr lang="en-US" dirty="0" smtClean="0"/>
              <a:t>Depleted </a:t>
            </a:r>
            <a:r>
              <a:rPr lang="en-US" dirty="0"/>
              <a:t>gas reservoirs</a:t>
            </a:r>
          </a:p>
          <a:p>
            <a:r>
              <a:rPr lang="en-US" dirty="0" smtClean="0"/>
              <a:t>Aquifers</a:t>
            </a:r>
            <a:endParaRPr lang="en-US" dirty="0"/>
          </a:p>
          <a:p>
            <a:r>
              <a:rPr lang="en-US" dirty="0" smtClean="0"/>
              <a:t>Salt caverns</a:t>
            </a:r>
          </a:p>
          <a:p>
            <a:r>
              <a:rPr lang="en-US" dirty="0" smtClean="0"/>
              <a:t>Liquefied </a:t>
            </a:r>
            <a:r>
              <a:rPr lang="en-US" dirty="0"/>
              <a:t>natural gas </a:t>
            </a:r>
            <a:r>
              <a:rPr lang="en-US" dirty="0" smtClean="0"/>
              <a:t>	</a:t>
            </a:r>
            <a:endParaRPr lang="en-US" dirty="0"/>
          </a:p>
          <a:p>
            <a:endParaRPr lang="en-US" dirty="0"/>
          </a:p>
        </p:txBody>
      </p:sp>
      <p:sp>
        <p:nvSpPr>
          <p:cNvPr id="2" name="Title 1"/>
          <p:cNvSpPr>
            <a:spLocks noGrp="1"/>
          </p:cNvSpPr>
          <p:nvPr>
            <p:ph type="title" idx="4294967295"/>
          </p:nvPr>
        </p:nvSpPr>
        <p:spPr>
          <a:xfrm>
            <a:off x="0" y="685800"/>
            <a:ext cx="8229600" cy="1143000"/>
          </a:xfrm>
        </p:spPr>
        <p:txBody>
          <a:bodyPr/>
          <a:lstStyle/>
          <a:p>
            <a:pPr algn="l"/>
            <a:r>
              <a:rPr lang="en-CA" dirty="0" smtClean="0">
                <a:hlinkClick r:id="rId3" action="ppaction://hlinksldjump"/>
              </a:rPr>
              <a:t>Storage</a:t>
            </a:r>
            <a:endParaRPr lang="en-US" dirty="0"/>
          </a:p>
        </p:txBody>
      </p:sp>
      <p:sp>
        <p:nvSpPr>
          <p:cNvPr id="5" name="Double Bracket 4"/>
          <p:cNvSpPr/>
          <p:nvPr/>
        </p:nvSpPr>
        <p:spPr>
          <a:xfrm>
            <a:off x="5587560" y="1772816"/>
            <a:ext cx="2952328" cy="151216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CA" sz="3200" dirty="0"/>
              <a:t>Underground</a:t>
            </a:r>
            <a:endParaRPr lang="en-US" sz="3200" dirty="0"/>
          </a:p>
        </p:txBody>
      </p:sp>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2401" y="1676400"/>
            <a:ext cx="8762999" cy="4535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73851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81000" y="1752600"/>
            <a:ext cx="7924800" cy="4495800"/>
          </a:xfrm>
        </p:spPr>
      </p:pic>
      <p:sp>
        <p:nvSpPr>
          <p:cNvPr id="2" name="Title 1"/>
          <p:cNvSpPr>
            <a:spLocks noGrp="1"/>
          </p:cNvSpPr>
          <p:nvPr>
            <p:ph type="title" idx="4294967295"/>
          </p:nvPr>
        </p:nvSpPr>
        <p:spPr>
          <a:xfrm>
            <a:off x="0" y="838200"/>
            <a:ext cx="8229600" cy="1143000"/>
          </a:xfrm>
        </p:spPr>
        <p:txBody>
          <a:bodyPr/>
          <a:lstStyle/>
          <a:p>
            <a:pPr algn="l"/>
            <a:r>
              <a:rPr lang="en-CA" dirty="0" smtClean="0">
                <a:hlinkClick r:id="rId4" action="ppaction://hlinksldjump"/>
              </a:rPr>
              <a:t>Distribution &amp; Marketing</a:t>
            </a:r>
            <a:endParaRPr lang="en-US" dirty="0"/>
          </a:p>
        </p:txBody>
      </p:sp>
    </p:spTree>
    <p:extLst>
      <p:ext uri="{BB962C8B-B14F-4D97-AF65-F5344CB8AC3E}">
        <p14:creationId xmlns="" xmlns:p14="http://schemas.microsoft.com/office/powerpoint/2010/main" val="193529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495800"/>
          </a:xfrm>
        </p:spPr>
        <p:txBody>
          <a:bodyPr/>
          <a:lstStyle/>
          <a:p>
            <a:r>
              <a:rPr lang="en-CA" dirty="0" smtClean="0">
                <a:hlinkClick r:id="rId2" action="ppaction://hlinksldjump"/>
              </a:rPr>
              <a:t>Market structure</a:t>
            </a:r>
            <a:endParaRPr lang="en-CA" dirty="0" smtClean="0"/>
          </a:p>
          <a:p>
            <a:r>
              <a:rPr lang="en-CA" dirty="0" smtClean="0">
                <a:hlinkClick r:id="rId3" action="ppaction://hlinksldjump"/>
              </a:rPr>
              <a:t>Natural gas demand</a:t>
            </a:r>
            <a:endParaRPr lang="en-CA" dirty="0" smtClean="0"/>
          </a:p>
          <a:p>
            <a:r>
              <a:rPr lang="en-CA" dirty="0" smtClean="0">
                <a:hlinkClick r:id="rId4" action="ppaction://hlinksldjump"/>
              </a:rPr>
              <a:t>Natural gas supply</a:t>
            </a:r>
            <a:endParaRPr lang="en-CA" dirty="0" smtClean="0"/>
          </a:p>
          <a:p>
            <a:endParaRPr lang="en-US" dirty="0"/>
          </a:p>
        </p:txBody>
      </p:sp>
      <p:sp>
        <p:nvSpPr>
          <p:cNvPr id="2" name="Title 1"/>
          <p:cNvSpPr>
            <a:spLocks noGrp="1"/>
          </p:cNvSpPr>
          <p:nvPr>
            <p:ph type="title" idx="4294967295"/>
          </p:nvPr>
        </p:nvSpPr>
        <p:spPr>
          <a:xfrm>
            <a:off x="0" y="990600"/>
            <a:ext cx="8229600" cy="1143000"/>
          </a:xfrm>
        </p:spPr>
        <p:txBody>
          <a:bodyPr/>
          <a:lstStyle/>
          <a:p>
            <a:pPr algn="l"/>
            <a:r>
              <a:rPr lang="en-CA" dirty="0" smtClean="0"/>
              <a:t>Business Overview</a:t>
            </a:r>
            <a:endParaRPr lang="en-US" dirty="0"/>
          </a:p>
        </p:txBody>
      </p:sp>
    </p:spTree>
    <p:extLst>
      <p:ext uri="{BB962C8B-B14F-4D97-AF65-F5344CB8AC3E}">
        <p14:creationId xmlns="" xmlns:p14="http://schemas.microsoft.com/office/powerpoint/2010/main" val="3619425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Turn Arrow 7"/>
          <p:cNvSpPr/>
          <p:nvPr/>
        </p:nvSpPr>
        <p:spPr>
          <a:xfrm>
            <a:off x="3347864" y="2780928"/>
            <a:ext cx="4536504" cy="1080120"/>
          </a:xfrm>
          <a:prstGeom prst="uturnArrow">
            <a:avLst>
              <a:gd name="adj1" fmla="val 32372"/>
              <a:gd name="adj2" fmla="val 24079"/>
              <a:gd name="adj3" fmla="val 32372"/>
              <a:gd name="adj4" fmla="val 39982"/>
              <a:gd name="adj5" fmla="val 10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idx="4294967295"/>
          </p:nvPr>
        </p:nvSpPr>
        <p:spPr>
          <a:xfrm>
            <a:off x="304800" y="914400"/>
            <a:ext cx="8229600" cy="1143000"/>
          </a:xfrm>
          <a:prstGeom prst="rect">
            <a:avLst/>
          </a:prstGeom>
        </p:spPr>
        <p:txBody>
          <a:bodyPr>
            <a:normAutofit/>
          </a:bodyPr>
          <a:lstStyle/>
          <a:p>
            <a:pPr algn="l"/>
            <a:r>
              <a:rPr lang="en-CA" dirty="0" smtClean="0"/>
              <a:t>Market Structure</a:t>
            </a:r>
            <a:endParaRPr lang="en-US" dirty="0"/>
          </a:p>
        </p:txBody>
      </p:sp>
      <p:sp>
        <p:nvSpPr>
          <p:cNvPr id="11" name="TextBox 10"/>
          <p:cNvSpPr txBox="1"/>
          <p:nvPr/>
        </p:nvSpPr>
        <p:spPr>
          <a:xfrm>
            <a:off x="459281" y="1628800"/>
            <a:ext cx="8280920" cy="584775"/>
          </a:xfrm>
          <a:prstGeom prst="rect">
            <a:avLst/>
          </a:prstGeom>
          <a:noFill/>
        </p:spPr>
        <p:txBody>
          <a:bodyPr wrap="square" rtlCol="0">
            <a:spAutoFit/>
          </a:bodyPr>
          <a:lstStyle/>
          <a:p>
            <a:pPr marL="457200" indent="-457200">
              <a:buFont typeface="Arial" pitchFamily="34" charset="0"/>
              <a:buChar char="•"/>
            </a:pPr>
            <a:r>
              <a:rPr lang="en-CA" sz="3200" dirty="0"/>
              <a:t>Prior to d</a:t>
            </a:r>
            <a:r>
              <a:rPr lang="en-CA" sz="3200" dirty="0" smtClean="0"/>
              <a:t>eregulation </a:t>
            </a:r>
            <a:r>
              <a:rPr lang="en-CA" sz="3200" dirty="0"/>
              <a:t>and </a:t>
            </a:r>
            <a:r>
              <a:rPr lang="en-CA" sz="3200" dirty="0" smtClean="0"/>
              <a:t>pipeline unbundling</a:t>
            </a:r>
            <a:endParaRPr lang="en-US" sz="32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990600" y="2514600"/>
            <a:ext cx="7007087" cy="3048000"/>
          </a:xfrm>
          <a:prstGeom prst="rect">
            <a:avLst/>
          </a:prstGeom>
          <a:noFill/>
          <a:ln w="9525">
            <a:noFill/>
            <a:miter lim="800000"/>
            <a:headEnd/>
            <a:tailEnd/>
          </a:ln>
        </p:spPr>
      </p:pic>
    </p:spTree>
    <p:extLst>
      <p:ext uri="{BB962C8B-B14F-4D97-AF65-F5344CB8AC3E}">
        <p14:creationId xmlns="" xmlns:p14="http://schemas.microsoft.com/office/powerpoint/2010/main" val="2922168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0" indent="0">
              <a:buNone/>
            </a:pPr>
            <a:r>
              <a:rPr lang="en-US" sz="2200" b="1" u="sng" dirty="0" smtClean="0">
                <a:solidFill>
                  <a:srgbClr val="C00000"/>
                </a:solidFill>
              </a:rPr>
              <a:t>Proven Crude Oil Reserves: </a:t>
            </a:r>
          </a:p>
          <a:p>
            <a:pPr marL="0" indent="0">
              <a:buNone/>
            </a:pPr>
            <a:r>
              <a:rPr lang="en-US" sz="2200" b="1" u="sng" dirty="0" smtClean="0">
                <a:solidFill>
                  <a:srgbClr val="C00000"/>
                </a:solidFill>
              </a:rPr>
              <a:t>1.65 Trillion </a:t>
            </a:r>
            <a:r>
              <a:rPr lang="en-US" sz="2200" b="1" u="sng" dirty="0" err="1" smtClean="0">
                <a:solidFill>
                  <a:srgbClr val="C00000"/>
                </a:solidFill>
              </a:rPr>
              <a:t>Bbls</a:t>
            </a:r>
            <a:r>
              <a:rPr lang="en-US" sz="2200" b="1" u="sng" dirty="0" smtClean="0">
                <a:solidFill>
                  <a:srgbClr val="C00000"/>
                </a:solidFill>
              </a:rPr>
              <a:t> (approx. 40 years supply)</a:t>
            </a:r>
            <a:endParaRPr lang="en-US" sz="2200" b="1" u="sng" dirty="0">
              <a:solidFill>
                <a:srgbClr val="C00000"/>
              </a:solidFill>
            </a:endParaRPr>
          </a:p>
          <a:p>
            <a:pPr marL="457200" indent="-457200">
              <a:buAutoNum type="arabicPeriod"/>
            </a:pPr>
            <a:r>
              <a:rPr lang="en-US" sz="2200" dirty="0" smtClean="0"/>
              <a:t>Saudi Arabia – 265.4B </a:t>
            </a:r>
            <a:r>
              <a:rPr lang="en-US" sz="2200" dirty="0" err="1" smtClean="0"/>
              <a:t>Bbls</a:t>
            </a:r>
            <a:endParaRPr lang="en-US" sz="2200" dirty="0" smtClean="0"/>
          </a:p>
          <a:p>
            <a:pPr marL="457200" indent="-457200">
              <a:buAutoNum type="arabicPeriod"/>
            </a:pPr>
            <a:r>
              <a:rPr lang="en-US" sz="2200" dirty="0" smtClean="0"/>
              <a:t>Canada – 175.2B </a:t>
            </a:r>
            <a:r>
              <a:rPr lang="en-US" sz="2200" dirty="0" err="1" smtClean="0"/>
              <a:t>Bbls</a:t>
            </a:r>
            <a:endParaRPr lang="en-US" sz="2200" dirty="0" smtClean="0"/>
          </a:p>
          <a:p>
            <a:pPr marL="457200" indent="-457200">
              <a:buAutoNum type="arabicPeriod"/>
            </a:pPr>
            <a:r>
              <a:rPr lang="en-US" sz="2200" dirty="0" smtClean="0"/>
              <a:t>Iran – 151.17B </a:t>
            </a:r>
            <a:r>
              <a:rPr lang="en-US" sz="2200" dirty="0" err="1" smtClean="0"/>
              <a:t>Bbls</a:t>
            </a:r>
            <a:endParaRPr lang="en-US" sz="2200" dirty="0" smtClean="0"/>
          </a:p>
          <a:p>
            <a:pPr marL="457200" indent="-457200">
              <a:buAutoNum type="arabicPeriod"/>
            </a:pPr>
            <a:r>
              <a:rPr lang="en-US" sz="2200" dirty="0" smtClean="0"/>
              <a:t>Iraq – 143.1B </a:t>
            </a:r>
            <a:r>
              <a:rPr lang="en-US" sz="2200" dirty="0" err="1" smtClean="0"/>
              <a:t>Bbls</a:t>
            </a:r>
            <a:endParaRPr lang="en-US" sz="2200" dirty="0" smtClean="0"/>
          </a:p>
          <a:p>
            <a:pPr marL="457200" indent="-457200">
              <a:buAutoNum type="arabicPeriod"/>
            </a:pPr>
            <a:r>
              <a:rPr lang="en-US" sz="2200" dirty="0" smtClean="0"/>
              <a:t>Africa – 132.4B </a:t>
            </a:r>
            <a:r>
              <a:rPr lang="en-US" sz="2200" dirty="0" err="1" smtClean="0"/>
              <a:t>Bbls</a:t>
            </a:r>
            <a:endParaRPr lang="en-US" sz="2200" dirty="0" smtClean="0"/>
          </a:p>
          <a:p>
            <a:pPr marL="457200" indent="-457200">
              <a:buAutoNum type="arabicPeriod"/>
            </a:pPr>
            <a:endParaRPr lang="en-US" sz="2200" dirty="0" smtClean="0"/>
          </a:p>
        </p:txBody>
      </p:sp>
    </p:spTree>
    <p:extLst>
      <p:ext uri="{BB962C8B-B14F-4D97-AF65-F5344CB8AC3E}">
        <p14:creationId xmlns:p14="http://schemas.microsoft.com/office/powerpoint/2010/main" xmlns="" val="4033440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495800"/>
          </a:xfrm>
        </p:spPr>
        <p:txBody>
          <a:bodyPr/>
          <a:lstStyle/>
          <a:p>
            <a:r>
              <a:rPr lang="en-CA" dirty="0" smtClean="0"/>
              <a:t>Simplified structure after pipeline unbundling</a:t>
            </a:r>
            <a:endParaRPr lang="en-US" dirty="0"/>
          </a:p>
        </p:txBody>
      </p:sp>
      <p:sp>
        <p:nvSpPr>
          <p:cNvPr id="2" name="Title 1"/>
          <p:cNvSpPr>
            <a:spLocks noGrp="1"/>
          </p:cNvSpPr>
          <p:nvPr>
            <p:ph type="title" idx="4294967295"/>
          </p:nvPr>
        </p:nvSpPr>
        <p:spPr>
          <a:xfrm>
            <a:off x="0" y="609600"/>
            <a:ext cx="8229600" cy="1143000"/>
          </a:xfrm>
        </p:spPr>
        <p:txBody>
          <a:bodyPr/>
          <a:lstStyle/>
          <a:p>
            <a:pPr algn="l"/>
            <a:r>
              <a:rPr lang="en-CA" dirty="0" smtClean="0">
                <a:hlinkClick r:id="rId2" action="ppaction://hlinksldjump"/>
              </a:rPr>
              <a:t>Market Structure</a:t>
            </a:r>
            <a:endParaRPr lang="en-US" dirty="0"/>
          </a:p>
        </p:txBody>
      </p:sp>
      <p:graphicFrame>
        <p:nvGraphicFramePr>
          <p:cNvPr id="4" name="Diagram 3"/>
          <p:cNvGraphicFramePr/>
          <p:nvPr>
            <p:extLst>
              <p:ext uri="{D42A27DB-BD31-4B8C-83A1-F6EECF244321}">
                <p14:modId xmlns="" xmlns:p14="http://schemas.microsoft.com/office/powerpoint/2010/main" val="1986572349"/>
              </p:ext>
            </p:extLst>
          </p:nvPr>
        </p:nvGraphicFramePr>
        <p:xfrm>
          <a:off x="1143000" y="1524000"/>
          <a:ext cx="6712024"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Elbow Connector 14"/>
          <p:cNvCxnSpPr/>
          <p:nvPr/>
        </p:nvCxnSpPr>
        <p:spPr>
          <a:xfrm>
            <a:off x="1905000" y="5029200"/>
            <a:ext cx="1584176" cy="864096"/>
          </a:xfrm>
          <a:prstGeom prst="bentConnector3">
            <a:avLst>
              <a:gd name="adj1" fmla="val -97"/>
            </a:avLst>
          </a:prstGeom>
        </p:spPr>
        <p:style>
          <a:lnRef idx="3">
            <a:schemeClr val="accent4"/>
          </a:lnRef>
          <a:fillRef idx="0">
            <a:schemeClr val="accent4"/>
          </a:fillRef>
          <a:effectRef idx="2">
            <a:schemeClr val="accent4"/>
          </a:effectRef>
          <a:fontRef idx="minor">
            <a:schemeClr val="tx1"/>
          </a:fontRef>
        </p:style>
      </p:cxnSp>
      <p:cxnSp>
        <p:nvCxnSpPr>
          <p:cNvPr id="22" name="Elbow Connector 21"/>
          <p:cNvCxnSpPr/>
          <p:nvPr/>
        </p:nvCxnSpPr>
        <p:spPr>
          <a:xfrm rot="10800000" flipV="1">
            <a:off x="5410200" y="5029200"/>
            <a:ext cx="1584182" cy="852390"/>
          </a:xfrm>
          <a:prstGeom prst="bentConnector3">
            <a:avLst>
              <a:gd name="adj1" fmla="val -97"/>
            </a:avLst>
          </a:prstGeom>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a:off x="4419600" y="5029200"/>
            <a:ext cx="0" cy="216728"/>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 xmlns:p14="http://schemas.microsoft.com/office/powerpoint/2010/main" val="3206126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4495800"/>
          </a:xfrm>
        </p:spPr>
        <p:txBody>
          <a:bodyPr/>
          <a:lstStyle/>
          <a:p>
            <a:r>
              <a:rPr lang="en-CA" dirty="0" smtClean="0"/>
              <a:t>Factors affecting short term demand</a:t>
            </a:r>
          </a:p>
          <a:p>
            <a:pPr lvl="1"/>
            <a:r>
              <a:rPr lang="en-CA" dirty="0" smtClean="0"/>
              <a:t>Cyclical cycle</a:t>
            </a:r>
          </a:p>
          <a:p>
            <a:pPr lvl="1"/>
            <a:r>
              <a:rPr lang="en-CA" dirty="0" smtClean="0"/>
              <a:t>Weather</a:t>
            </a:r>
          </a:p>
          <a:p>
            <a:pPr lvl="1"/>
            <a:r>
              <a:rPr lang="en-CA" dirty="0" smtClean="0"/>
              <a:t>Capacity to switch fuel</a:t>
            </a:r>
          </a:p>
          <a:p>
            <a:pPr lvl="1"/>
            <a:r>
              <a:rPr lang="en-CA" dirty="0"/>
              <a:t>E</a:t>
            </a:r>
            <a:r>
              <a:rPr lang="en-CA" dirty="0" smtClean="0"/>
              <a:t>conomy	</a:t>
            </a:r>
          </a:p>
          <a:p>
            <a:endParaRPr lang="en-US" dirty="0"/>
          </a:p>
        </p:txBody>
      </p:sp>
      <p:sp>
        <p:nvSpPr>
          <p:cNvPr id="2" name="Title 1"/>
          <p:cNvSpPr>
            <a:spLocks noGrp="1"/>
          </p:cNvSpPr>
          <p:nvPr>
            <p:ph type="title" idx="4294967295"/>
          </p:nvPr>
        </p:nvSpPr>
        <p:spPr>
          <a:xfrm>
            <a:off x="1828800" y="685800"/>
            <a:ext cx="8229600" cy="1143000"/>
          </a:xfrm>
        </p:spPr>
        <p:txBody>
          <a:bodyPr/>
          <a:lstStyle/>
          <a:p>
            <a:pPr algn="l"/>
            <a:r>
              <a:rPr lang="en-CA" dirty="0" smtClean="0">
                <a:hlinkClick r:id="rId3" action="ppaction://hlinksldjump"/>
              </a:rPr>
              <a:t>Natural Gas Demand</a:t>
            </a:r>
            <a:endParaRPr lang="en-US" dirty="0"/>
          </a:p>
        </p:txBody>
      </p:sp>
      <p:sp>
        <p:nvSpPr>
          <p:cNvPr id="6" name="Content Placeholder 5"/>
          <p:cNvSpPr>
            <a:spLocks noGrp="1"/>
          </p:cNvSpPr>
          <p:nvPr>
            <p:ph sz="half" idx="4294967295"/>
          </p:nvPr>
        </p:nvSpPr>
        <p:spPr>
          <a:xfrm>
            <a:off x="5105400" y="1600200"/>
            <a:ext cx="4038600" cy="4525963"/>
          </a:xfrm>
          <a:prstGeom prst="rect">
            <a:avLst/>
          </a:prstGeom>
        </p:spPr>
        <p:txBody>
          <a:bodyPr/>
          <a:lstStyle/>
          <a:p>
            <a:r>
              <a:rPr lang="en-CA" dirty="0" smtClean="0">
                <a:ea typeface="SimSun"/>
                <a:cs typeface="Times New Roman"/>
              </a:rPr>
              <a:t>Factors affecting long term demand</a:t>
            </a:r>
          </a:p>
          <a:p>
            <a:pPr lvl="1"/>
            <a:r>
              <a:rPr lang="en-CA" dirty="0" smtClean="0">
                <a:ea typeface="SimSun"/>
                <a:cs typeface="Times New Roman"/>
              </a:rPr>
              <a:t>Residential </a:t>
            </a:r>
            <a:r>
              <a:rPr lang="en-CA" dirty="0">
                <a:ea typeface="SimSun"/>
                <a:cs typeface="Times New Roman"/>
              </a:rPr>
              <a:t>and commercial </a:t>
            </a:r>
            <a:r>
              <a:rPr lang="en-CA" dirty="0" smtClean="0">
                <a:ea typeface="SimSun"/>
                <a:cs typeface="Times New Roman"/>
              </a:rPr>
              <a:t>demand</a:t>
            </a:r>
          </a:p>
          <a:p>
            <a:pPr lvl="1"/>
            <a:r>
              <a:rPr lang="en-CA" dirty="0"/>
              <a:t>Industrial </a:t>
            </a:r>
            <a:r>
              <a:rPr lang="en-CA" dirty="0" smtClean="0"/>
              <a:t>demand</a:t>
            </a:r>
          </a:p>
          <a:p>
            <a:pPr lvl="1"/>
            <a:r>
              <a:rPr lang="en-CA" dirty="0" smtClean="0"/>
              <a:t>Electric </a:t>
            </a:r>
            <a:r>
              <a:rPr lang="en-CA" dirty="0"/>
              <a:t>generation </a:t>
            </a:r>
            <a:r>
              <a:rPr lang="en-CA" dirty="0" smtClean="0"/>
              <a:t>demand</a:t>
            </a:r>
          </a:p>
          <a:p>
            <a:pPr lvl="1"/>
            <a:r>
              <a:rPr lang="en-CA" dirty="0"/>
              <a:t>Transportation sector demand</a:t>
            </a:r>
            <a:endParaRPr lang="en-US" dirty="0"/>
          </a:p>
        </p:txBody>
      </p:sp>
    </p:spTree>
    <p:extLst>
      <p:ext uri="{BB962C8B-B14F-4D97-AF65-F5344CB8AC3E}">
        <p14:creationId xmlns="" xmlns:p14="http://schemas.microsoft.com/office/powerpoint/2010/main" val="2368716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5105400" cy="4648200"/>
          </a:xfrm>
        </p:spPr>
        <p:txBody>
          <a:bodyPr/>
          <a:lstStyle/>
          <a:p>
            <a:r>
              <a:rPr lang="en-CA" dirty="0" smtClean="0"/>
              <a:t>Short term barriers</a:t>
            </a:r>
          </a:p>
          <a:p>
            <a:pPr lvl="1"/>
            <a:r>
              <a:rPr lang="en-CA" dirty="0" smtClean="0"/>
              <a:t>Availability of skilled workers</a:t>
            </a:r>
          </a:p>
          <a:p>
            <a:pPr lvl="1"/>
            <a:r>
              <a:rPr lang="en-CA" dirty="0" smtClean="0"/>
              <a:t>Equipment permitting and well development</a:t>
            </a:r>
          </a:p>
          <a:p>
            <a:pPr lvl="1"/>
            <a:r>
              <a:rPr lang="en-CA" dirty="0" smtClean="0"/>
              <a:t>Weather and delivery disruptions</a:t>
            </a:r>
            <a:endParaRPr lang="en-US" dirty="0"/>
          </a:p>
        </p:txBody>
      </p:sp>
      <p:sp>
        <p:nvSpPr>
          <p:cNvPr id="2" name="Title 1"/>
          <p:cNvSpPr>
            <a:spLocks noGrp="1"/>
          </p:cNvSpPr>
          <p:nvPr>
            <p:ph type="title" idx="4294967295"/>
          </p:nvPr>
        </p:nvSpPr>
        <p:spPr>
          <a:xfrm>
            <a:off x="0" y="685800"/>
            <a:ext cx="8229600" cy="1143000"/>
          </a:xfrm>
        </p:spPr>
        <p:txBody>
          <a:bodyPr/>
          <a:lstStyle/>
          <a:p>
            <a:pPr algn="l"/>
            <a:r>
              <a:rPr lang="en-CA" dirty="0" smtClean="0">
                <a:hlinkClick r:id="rId3" action="ppaction://hlinksldjump"/>
              </a:rPr>
              <a:t>Natural Gas Supply</a:t>
            </a:r>
            <a:endParaRPr lang="en-US" dirty="0"/>
          </a:p>
        </p:txBody>
      </p:sp>
      <p:sp>
        <p:nvSpPr>
          <p:cNvPr id="4" name="Content Placeholder 3"/>
          <p:cNvSpPr>
            <a:spLocks noGrp="1"/>
          </p:cNvSpPr>
          <p:nvPr>
            <p:ph sz="half" idx="4294967295"/>
          </p:nvPr>
        </p:nvSpPr>
        <p:spPr>
          <a:xfrm>
            <a:off x="5105400" y="1676400"/>
            <a:ext cx="4038600" cy="4525963"/>
          </a:xfrm>
          <a:prstGeom prst="rect">
            <a:avLst/>
          </a:prstGeom>
        </p:spPr>
        <p:txBody>
          <a:bodyPr/>
          <a:lstStyle/>
          <a:p>
            <a:r>
              <a:rPr lang="en-CA" dirty="0" smtClean="0"/>
              <a:t>Other barriers</a:t>
            </a:r>
          </a:p>
          <a:p>
            <a:pPr lvl="1"/>
            <a:r>
              <a:rPr lang="en-CA" dirty="0" smtClean="0"/>
              <a:t>Onshore and offshore access</a:t>
            </a:r>
          </a:p>
          <a:p>
            <a:pPr lvl="1"/>
            <a:r>
              <a:rPr lang="en-CA" dirty="0" smtClean="0"/>
              <a:t>Pipeline infrastructure</a:t>
            </a:r>
          </a:p>
          <a:p>
            <a:pPr lvl="1"/>
            <a:r>
              <a:rPr lang="en-CA" dirty="0" smtClean="0"/>
              <a:t>Financial environment</a:t>
            </a:r>
          </a:p>
          <a:p>
            <a:pPr lvl="1"/>
            <a:endParaRPr lang="en-US" dirty="0"/>
          </a:p>
        </p:txBody>
      </p:sp>
    </p:spTree>
    <p:extLst>
      <p:ext uri="{BB962C8B-B14F-4D97-AF65-F5344CB8AC3E}">
        <p14:creationId xmlns="" xmlns:p14="http://schemas.microsoft.com/office/powerpoint/2010/main" val="1149218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495800"/>
          </a:xfrm>
        </p:spPr>
        <p:txBody>
          <a:bodyPr/>
          <a:lstStyle/>
          <a:p>
            <a:r>
              <a:rPr lang="en-CA" dirty="0" smtClean="0"/>
              <a:t>Federal regulation</a:t>
            </a:r>
            <a:endParaRPr lang="en-US" dirty="0"/>
          </a:p>
          <a:p>
            <a:r>
              <a:rPr lang="en-CA" dirty="0" smtClean="0"/>
              <a:t>Provincial regulation</a:t>
            </a:r>
          </a:p>
        </p:txBody>
      </p:sp>
      <p:sp>
        <p:nvSpPr>
          <p:cNvPr id="2" name="Title 1"/>
          <p:cNvSpPr>
            <a:spLocks noGrp="1"/>
          </p:cNvSpPr>
          <p:nvPr>
            <p:ph type="title" idx="4294967295"/>
          </p:nvPr>
        </p:nvSpPr>
        <p:spPr>
          <a:xfrm>
            <a:off x="0" y="762000"/>
            <a:ext cx="8229600" cy="1143000"/>
          </a:xfrm>
        </p:spPr>
        <p:txBody>
          <a:bodyPr/>
          <a:lstStyle/>
          <a:p>
            <a:pPr algn="l"/>
            <a:r>
              <a:rPr lang="en-CA" dirty="0" smtClean="0"/>
              <a:t>Regulations</a:t>
            </a:r>
            <a:endParaRPr lang="en-US" dirty="0"/>
          </a:p>
        </p:txBody>
      </p:sp>
    </p:spTree>
    <p:extLst>
      <p:ext uri="{BB962C8B-B14F-4D97-AF65-F5344CB8AC3E}">
        <p14:creationId xmlns="" xmlns:p14="http://schemas.microsoft.com/office/powerpoint/2010/main" val="2095555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4495800"/>
          </a:xfrm>
        </p:spPr>
        <p:txBody>
          <a:bodyPr/>
          <a:lstStyle/>
          <a:p>
            <a:r>
              <a:rPr lang="en-CA" dirty="0" smtClean="0"/>
              <a:t>Drilling</a:t>
            </a:r>
          </a:p>
        </p:txBody>
      </p:sp>
      <p:sp>
        <p:nvSpPr>
          <p:cNvPr id="2" name="Title 1"/>
          <p:cNvSpPr>
            <a:spLocks noGrp="1"/>
          </p:cNvSpPr>
          <p:nvPr>
            <p:ph type="title" idx="4294967295"/>
          </p:nvPr>
        </p:nvSpPr>
        <p:spPr>
          <a:xfrm>
            <a:off x="0" y="685800"/>
            <a:ext cx="8229600" cy="1143000"/>
          </a:xfrm>
        </p:spPr>
        <p:txBody>
          <a:bodyPr/>
          <a:lstStyle/>
          <a:p>
            <a:pPr algn="l"/>
            <a:r>
              <a:rPr lang="en-CA" dirty="0" smtClean="0"/>
              <a:t>Outlook</a:t>
            </a:r>
            <a:endParaRPr lang="en-US" dirty="0"/>
          </a:p>
        </p:txBody>
      </p:sp>
      <p:pic>
        <p:nvPicPr>
          <p:cNvPr id="2050" name="Picture 2" descr="Figure 5.1 - Natural Gas Prices and Natural Gas Wells Drilled, All Cases (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133600"/>
            <a:ext cx="9144000" cy="41680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90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495800"/>
          </a:xfrm>
        </p:spPr>
        <p:txBody>
          <a:bodyPr/>
          <a:lstStyle/>
          <a:p>
            <a:r>
              <a:rPr lang="en-CA" dirty="0" smtClean="0"/>
              <a:t>Drilling</a:t>
            </a:r>
          </a:p>
          <a:p>
            <a:r>
              <a:rPr lang="en-CA" dirty="0" smtClean="0"/>
              <a:t>Production</a:t>
            </a:r>
          </a:p>
        </p:txBody>
      </p:sp>
      <p:sp>
        <p:nvSpPr>
          <p:cNvPr id="2" name="Title 1"/>
          <p:cNvSpPr>
            <a:spLocks noGrp="1"/>
          </p:cNvSpPr>
          <p:nvPr>
            <p:ph type="title" idx="4294967295"/>
          </p:nvPr>
        </p:nvSpPr>
        <p:spPr>
          <a:xfrm>
            <a:off x="0" y="609600"/>
            <a:ext cx="8229600" cy="1143000"/>
          </a:xfrm>
        </p:spPr>
        <p:txBody>
          <a:bodyPr/>
          <a:lstStyle/>
          <a:p>
            <a:pPr algn="l"/>
            <a:r>
              <a:rPr lang="en-CA" dirty="0" smtClean="0"/>
              <a:t>Outlook</a:t>
            </a:r>
            <a:endParaRPr lang="en-US" dirty="0"/>
          </a:p>
        </p:txBody>
      </p:sp>
      <p:pic>
        <p:nvPicPr>
          <p:cNvPr id="7170" name="Picture 2" descr="Figure 5.2 - Natural Gas Production by Type, Reference Ca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590800"/>
            <a:ext cx="8064896" cy="3672408"/>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Figure 5.4 - Total Canadian Marketable Gas Production, All Case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514600"/>
            <a:ext cx="8108154" cy="3816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104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170"/>
                                        </p:tgtEl>
                                      </p:cBhvr>
                                    </p:animEffect>
                                    <p:set>
                                      <p:cBhvr>
                                        <p:cTn id="12" dur="1" fill="hold">
                                          <p:stCondLst>
                                            <p:cond delay="499"/>
                                          </p:stCondLst>
                                        </p:cTn>
                                        <p:tgtEl>
                                          <p:spTgt spid="71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495800"/>
          </a:xfrm>
        </p:spPr>
        <p:txBody>
          <a:bodyPr/>
          <a:lstStyle/>
          <a:p>
            <a:r>
              <a:rPr lang="en-CA" dirty="0" smtClean="0"/>
              <a:t>Drilling</a:t>
            </a:r>
          </a:p>
          <a:p>
            <a:r>
              <a:rPr lang="en-CA" dirty="0" smtClean="0"/>
              <a:t>Production</a:t>
            </a:r>
          </a:p>
          <a:p>
            <a:r>
              <a:rPr lang="en-CA" dirty="0" smtClean="0"/>
              <a:t>Deliverability</a:t>
            </a:r>
          </a:p>
        </p:txBody>
      </p:sp>
      <p:sp>
        <p:nvSpPr>
          <p:cNvPr id="2" name="Title 1"/>
          <p:cNvSpPr>
            <a:spLocks noGrp="1"/>
          </p:cNvSpPr>
          <p:nvPr>
            <p:ph type="title" idx="4294967295"/>
          </p:nvPr>
        </p:nvSpPr>
        <p:spPr>
          <a:xfrm>
            <a:off x="0" y="609600"/>
            <a:ext cx="8229600" cy="1143000"/>
          </a:xfrm>
        </p:spPr>
        <p:txBody>
          <a:bodyPr/>
          <a:lstStyle/>
          <a:p>
            <a:pPr algn="l"/>
            <a:r>
              <a:rPr lang="en-CA" dirty="0" smtClean="0"/>
              <a:t>Outlook</a:t>
            </a:r>
            <a:endParaRPr lang="en-US" dirty="0"/>
          </a:p>
        </p:txBody>
      </p:sp>
      <p:pic>
        <p:nvPicPr>
          <p:cNvPr id="6146" name="Picture 2" descr="Figure 4.1 - Deliverability Result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124200"/>
            <a:ext cx="9144000" cy="3240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003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4495800"/>
          </a:xfrm>
        </p:spPr>
        <p:txBody>
          <a:bodyPr/>
          <a:lstStyle/>
          <a:p>
            <a:r>
              <a:rPr lang="en-CA" dirty="0" smtClean="0"/>
              <a:t>Drilling</a:t>
            </a:r>
          </a:p>
          <a:p>
            <a:r>
              <a:rPr lang="en-CA" dirty="0" smtClean="0"/>
              <a:t>Production</a:t>
            </a:r>
          </a:p>
          <a:p>
            <a:r>
              <a:rPr lang="en-CA" dirty="0" smtClean="0"/>
              <a:t>Deliverability</a:t>
            </a:r>
          </a:p>
          <a:p>
            <a:r>
              <a:rPr lang="en-CA" dirty="0" smtClean="0"/>
              <a:t>Uncertainties</a:t>
            </a:r>
            <a:endParaRPr lang="en-US" dirty="0"/>
          </a:p>
        </p:txBody>
      </p:sp>
      <p:sp>
        <p:nvSpPr>
          <p:cNvPr id="2" name="Title 1"/>
          <p:cNvSpPr>
            <a:spLocks noGrp="1"/>
          </p:cNvSpPr>
          <p:nvPr>
            <p:ph type="title" idx="4294967295"/>
          </p:nvPr>
        </p:nvSpPr>
        <p:spPr>
          <a:xfrm>
            <a:off x="0" y="838200"/>
            <a:ext cx="8229600" cy="1143000"/>
          </a:xfrm>
        </p:spPr>
        <p:txBody>
          <a:bodyPr/>
          <a:lstStyle/>
          <a:p>
            <a:pPr algn="l"/>
            <a:r>
              <a:rPr lang="en-CA" dirty="0" smtClean="0"/>
              <a:t>Outlook</a:t>
            </a:r>
            <a:endParaRPr lang="en-US" dirty="0"/>
          </a:p>
        </p:txBody>
      </p:sp>
      <p:sp>
        <p:nvSpPr>
          <p:cNvPr id="4" name="Double Bracket 3"/>
          <p:cNvSpPr/>
          <p:nvPr/>
        </p:nvSpPr>
        <p:spPr>
          <a:xfrm>
            <a:off x="4427984" y="1988840"/>
            <a:ext cx="3528392" cy="309634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t"/>
          <a:lstStyle/>
          <a:p>
            <a:pPr marL="285750" indent="-285750">
              <a:buFont typeface="Arial" pitchFamily="34" charset="0"/>
              <a:buChar char="•"/>
            </a:pPr>
            <a:r>
              <a:rPr lang="en-US" sz="2400" dirty="0" smtClean="0"/>
              <a:t>Future </a:t>
            </a:r>
            <a:r>
              <a:rPr lang="en-US" sz="2400" dirty="0"/>
              <a:t>natural gas </a:t>
            </a:r>
            <a:r>
              <a:rPr lang="en-US" sz="2400" dirty="0" smtClean="0"/>
              <a:t>prices</a:t>
            </a:r>
          </a:p>
          <a:p>
            <a:pPr marL="285750" indent="-285750">
              <a:buFont typeface="Arial" pitchFamily="34" charset="0"/>
              <a:buChar char="•"/>
            </a:pPr>
            <a:r>
              <a:rPr lang="en-CA" sz="2400" dirty="0"/>
              <a:t>Potential labour shortages </a:t>
            </a:r>
            <a:r>
              <a:rPr lang="en-US" sz="2400" dirty="0" smtClean="0"/>
              <a:t> </a:t>
            </a:r>
          </a:p>
          <a:p>
            <a:pPr marL="285750" indent="-285750">
              <a:buFont typeface="Arial" pitchFamily="34" charset="0"/>
              <a:buChar char="•"/>
            </a:pPr>
            <a:r>
              <a:rPr lang="en-CA" sz="2400" dirty="0"/>
              <a:t>Future growth of U.S. shale gas production </a:t>
            </a:r>
            <a:endParaRPr lang="en-CA" sz="2400" dirty="0" smtClean="0"/>
          </a:p>
          <a:p>
            <a:pPr marL="285750" indent="-285750">
              <a:buFont typeface="Arial" pitchFamily="34" charset="0"/>
              <a:buChar char="•"/>
            </a:pPr>
            <a:r>
              <a:rPr lang="en-CA" sz="2400" dirty="0" smtClean="0"/>
              <a:t>Well production rates</a:t>
            </a:r>
            <a:endParaRPr lang="en-US" sz="2400" dirty="0"/>
          </a:p>
        </p:txBody>
      </p:sp>
    </p:spTree>
    <p:extLst>
      <p:ext uri="{BB962C8B-B14F-4D97-AF65-F5344CB8AC3E}">
        <p14:creationId xmlns="" xmlns:p14="http://schemas.microsoft.com/office/powerpoint/2010/main" val="6746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4400"/>
            <a:ext cx="9144000" cy="609600"/>
          </a:xfrm>
        </p:spPr>
        <p:txBody>
          <a:bodyPr/>
          <a:lstStyle/>
          <a:p>
            <a:pPr algn="r">
              <a:buNone/>
            </a:pPr>
            <a:r>
              <a:rPr lang="en-CA" dirty="0" smtClean="0"/>
              <a:t>Company Snapshot</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http://4.bp.blogspot.com/-BTUG3fXZE2s/TlUpG-OYs8I/AAAAAAAAAU4/zzYGCAgdMW8/s1600/Suncor.jpg"/>
          <p:cNvPicPr>
            <a:picLocks noChangeAspect="1" noChangeArrowheads="1"/>
          </p:cNvPicPr>
          <p:nvPr/>
        </p:nvPicPr>
        <p:blipFill>
          <a:blip r:embed="rId2" cstate="print"/>
          <a:srcRect/>
          <a:stretch>
            <a:fillRect/>
          </a:stretch>
        </p:blipFill>
        <p:spPr bwMode="auto">
          <a:xfrm>
            <a:off x="0" y="2819400"/>
            <a:ext cx="5715000" cy="239780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0" y="990601"/>
            <a:ext cx="2286000" cy="2031325"/>
          </a:xfrm>
          <a:prstGeom prst="rect">
            <a:avLst/>
          </a:prstGeom>
          <a:noFill/>
        </p:spPr>
        <p:txBody>
          <a:bodyPr wrap="square" rtlCol="0">
            <a:spAutoFit/>
          </a:bodyPr>
          <a:lstStyle/>
          <a:p>
            <a:pPr>
              <a:buFont typeface="Arial" pitchFamily="34" charset="0"/>
              <a:buChar char="•"/>
            </a:pPr>
            <a:r>
              <a:rPr lang="en-CA" dirty="0" smtClean="0"/>
              <a:t> Mainly been trading flat for the year</a:t>
            </a:r>
          </a:p>
          <a:p>
            <a:pPr>
              <a:buFont typeface="Arial" pitchFamily="34" charset="0"/>
              <a:buChar char="•"/>
            </a:pPr>
            <a:endParaRPr lang="en-CA" dirty="0" smtClean="0"/>
          </a:p>
          <a:p>
            <a:pPr>
              <a:buFont typeface="Arial" pitchFamily="34" charset="0"/>
              <a:buChar char="•"/>
            </a:pPr>
            <a:r>
              <a:rPr lang="en-CA" dirty="0" smtClean="0"/>
              <a:t> Recently upgraded by JPM as they expect a dividend hike in the near future </a:t>
            </a:r>
          </a:p>
        </p:txBody>
      </p:sp>
      <p:sp>
        <p:nvSpPr>
          <p:cNvPr id="10" name="TextBox 9"/>
          <p:cNvSpPr txBox="1"/>
          <p:nvPr/>
        </p:nvSpPr>
        <p:spPr>
          <a:xfrm>
            <a:off x="2286000" y="6047601"/>
            <a:ext cx="3312368" cy="276999"/>
          </a:xfrm>
          <a:prstGeom prst="rect">
            <a:avLst/>
          </a:prstGeom>
          <a:noFill/>
        </p:spPr>
        <p:txBody>
          <a:bodyPr wrap="square" rtlCol="0">
            <a:spAutoFit/>
          </a:bodyPr>
          <a:lstStyle/>
          <a:p>
            <a:r>
              <a:rPr lang="en-CA" sz="1200" i="1" dirty="0" smtClean="0"/>
              <a:t>Source: The Globe and Mail</a:t>
            </a:r>
            <a:endParaRPr lang="en-CA" sz="1200" i="1" dirty="0"/>
          </a:p>
        </p:txBody>
      </p:sp>
      <p:pic>
        <p:nvPicPr>
          <p:cNvPr id="1026" name="Picture 2"/>
          <p:cNvPicPr>
            <a:picLocks noChangeAspect="1" noChangeArrowheads="1"/>
          </p:cNvPicPr>
          <p:nvPr/>
        </p:nvPicPr>
        <p:blipFill>
          <a:blip r:embed="rId2" cstate="print"/>
          <a:srcRect/>
          <a:stretch>
            <a:fillRect/>
          </a:stretch>
        </p:blipFill>
        <p:spPr bwMode="auto">
          <a:xfrm>
            <a:off x="0" y="914400"/>
            <a:ext cx="6653114" cy="5029200"/>
          </a:xfrm>
          <a:prstGeom prst="rect">
            <a:avLst/>
          </a:prstGeom>
          <a:noFill/>
          <a:ln w="9525">
            <a:noFill/>
            <a:miter lim="800000"/>
            <a:headEnd/>
            <a:tailEnd/>
          </a:ln>
        </p:spPr>
      </p:pic>
    </p:spTree>
    <p:extLst>
      <p:ext uri="{BB962C8B-B14F-4D97-AF65-F5344CB8AC3E}">
        <p14:creationId xmlns:p14="http://schemas.microsoft.com/office/powerpoint/2010/main" xmlns="" val="1243717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457200" indent="-457200">
              <a:buAutoNum type="arabicPeriod"/>
            </a:pPr>
            <a:endParaRPr lang="en-US" sz="2200" dirty="0" smtClean="0"/>
          </a:p>
        </p:txBody>
      </p:sp>
      <p:graphicFrame>
        <p:nvGraphicFramePr>
          <p:cNvPr id="3" name="Chart 2"/>
          <p:cNvGraphicFramePr>
            <a:graphicFrameLocks/>
          </p:cNvGraphicFramePr>
          <p:nvPr>
            <p:extLst>
              <p:ext uri="{D42A27DB-BD31-4B8C-83A1-F6EECF244321}">
                <p14:modId xmlns:p14="http://schemas.microsoft.com/office/powerpoint/2010/main" xmlns="" val="2018118773"/>
              </p:ext>
            </p:extLst>
          </p:nvPr>
        </p:nvGraphicFramePr>
        <p:xfrm>
          <a:off x="0" y="762000"/>
          <a:ext cx="9144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80994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2490917195"/>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smtClean="0">
                          <a:solidFill>
                            <a:schemeClr val="tx1">
                              <a:lumMod val="95000"/>
                              <a:lumOff val="5000"/>
                            </a:schemeClr>
                          </a:solidFill>
                        </a:rPr>
                        <a:t>Company Snapshot</a:t>
                      </a:r>
                      <a:endParaRPr lang="en-US" dirty="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4571998" y="0"/>
            <a:ext cx="1143000" cy="773083"/>
          </a:xfrm>
          <a:prstGeom prst="rect">
            <a:avLst/>
          </a:prstGeom>
        </p:spPr>
      </p:pic>
      <p:pic>
        <p:nvPicPr>
          <p:cNvPr id="16" name="Picture 1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714998" y="0"/>
            <a:ext cx="1143000" cy="775853"/>
          </a:xfrm>
          <a:prstGeom prst="rect">
            <a:avLst/>
          </a:prstGeom>
        </p:spPr>
      </p:pic>
      <p:pic>
        <p:nvPicPr>
          <p:cNvPr id="17" name="Picture 16"/>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6858000" y="0"/>
            <a:ext cx="1143000" cy="775853"/>
          </a:xfrm>
          <a:prstGeom prst="rect">
            <a:avLst/>
          </a:prstGeom>
        </p:spPr>
      </p:pic>
      <p:pic>
        <p:nvPicPr>
          <p:cNvPr id="18" name="Picture 17"/>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8001000" y="0"/>
            <a:ext cx="1143000" cy="773083"/>
          </a:xfrm>
          <a:prstGeom prst="rect">
            <a:avLst/>
          </a:prstGeom>
        </p:spPr>
      </p:pic>
      <p:sp>
        <p:nvSpPr>
          <p:cNvPr id="10" name="TextBox 9"/>
          <p:cNvSpPr txBox="1"/>
          <p:nvPr/>
        </p:nvSpPr>
        <p:spPr>
          <a:xfrm>
            <a:off x="0" y="6019800"/>
            <a:ext cx="3312368" cy="276999"/>
          </a:xfrm>
          <a:prstGeom prst="rect">
            <a:avLst/>
          </a:prstGeom>
          <a:noFill/>
        </p:spPr>
        <p:txBody>
          <a:bodyPr wrap="square" rtlCol="0">
            <a:spAutoFit/>
          </a:bodyPr>
          <a:lstStyle/>
          <a:p>
            <a:r>
              <a:rPr lang="en-CA" sz="1200" i="1" dirty="0" smtClean="0"/>
              <a:t>Source: The Globe and Mail</a:t>
            </a:r>
            <a:endParaRPr lang="en-CA" sz="1200" i="1" dirty="0"/>
          </a:p>
        </p:txBody>
      </p:sp>
      <p:pic>
        <p:nvPicPr>
          <p:cNvPr id="2050" name="Picture 2"/>
          <p:cNvPicPr>
            <a:picLocks noChangeAspect="1" noChangeArrowheads="1"/>
          </p:cNvPicPr>
          <p:nvPr/>
        </p:nvPicPr>
        <p:blipFill>
          <a:blip r:embed="rId7" cstate="print"/>
          <a:srcRect/>
          <a:stretch>
            <a:fillRect/>
          </a:stretch>
        </p:blipFill>
        <p:spPr bwMode="auto">
          <a:xfrm>
            <a:off x="0" y="1447800"/>
            <a:ext cx="9062357" cy="4581525"/>
          </a:xfrm>
          <a:prstGeom prst="rect">
            <a:avLst/>
          </a:prstGeom>
          <a:noFill/>
          <a:ln w="9525">
            <a:noFill/>
            <a:miter lim="800000"/>
            <a:headEnd/>
            <a:tailEnd/>
          </a:ln>
        </p:spPr>
      </p:pic>
      <p:sp>
        <p:nvSpPr>
          <p:cNvPr id="11" name="TextBox 10"/>
          <p:cNvSpPr txBox="1"/>
          <p:nvPr/>
        </p:nvSpPr>
        <p:spPr>
          <a:xfrm>
            <a:off x="0" y="914400"/>
            <a:ext cx="4800600" cy="584775"/>
          </a:xfrm>
          <a:prstGeom prst="rect">
            <a:avLst/>
          </a:prstGeom>
          <a:noFill/>
        </p:spPr>
        <p:txBody>
          <a:bodyPr wrap="square" rtlCol="0">
            <a:spAutoFit/>
          </a:bodyPr>
          <a:lstStyle/>
          <a:p>
            <a:r>
              <a:rPr lang="en-CA" sz="3200" b="1" dirty="0" smtClean="0"/>
              <a:t>1 Year Stock Chart</a:t>
            </a:r>
          </a:p>
        </p:txBody>
      </p:sp>
      <p:sp>
        <p:nvSpPr>
          <p:cNvPr id="12" name="Oval 11"/>
          <p:cNvSpPr/>
          <p:nvPr/>
        </p:nvSpPr>
        <p:spPr>
          <a:xfrm>
            <a:off x="609600" y="3352800"/>
            <a:ext cx="533400" cy="8382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243717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4400"/>
            <a:ext cx="4800600" cy="584775"/>
          </a:xfrm>
          <a:prstGeom prst="rect">
            <a:avLst/>
          </a:prstGeom>
          <a:noFill/>
        </p:spPr>
        <p:txBody>
          <a:bodyPr wrap="square" rtlCol="0">
            <a:spAutoFit/>
          </a:bodyPr>
          <a:lstStyle/>
          <a:p>
            <a:r>
              <a:rPr lang="en-CA" sz="3200" b="1" dirty="0" smtClean="0"/>
              <a:t>5 Year Stock Chart</a:t>
            </a:r>
          </a:p>
        </p:txBody>
      </p:sp>
      <p:pic>
        <p:nvPicPr>
          <p:cNvPr id="1026" name="Picture 2"/>
          <p:cNvPicPr>
            <a:picLocks noChangeAspect="1" noChangeArrowheads="1"/>
          </p:cNvPicPr>
          <p:nvPr/>
        </p:nvPicPr>
        <p:blipFill>
          <a:blip r:embed="rId3" cstate="print"/>
          <a:srcRect/>
          <a:stretch>
            <a:fillRect/>
          </a:stretch>
        </p:blipFill>
        <p:spPr bwMode="auto">
          <a:xfrm>
            <a:off x="0" y="1447800"/>
            <a:ext cx="9144000" cy="4641273"/>
          </a:xfrm>
          <a:prstGeom prst="rect">
            <a:avLst/>
          </a:prstGeom>
          <a:noFill/>
          <a:ln w="9525">
            <a:noFill/>
            <a:miter lim="800000"/>
            <a:headEnd/>
            <a:tailEnd/>
          </a:ln>
        </p:spPr>
      </p:pic>
      <p:sp>
        <p:nvSpPr>
          <p:cNvPr id="6" name="TextBox 5"/>
          <p:cNvSpPr txBox="1"/>
          <p:nvPr/>
        </p:nvSpPr>
        <p:spPr>
          <a:xfrm>
            <a:off x="0" y="6047601"/>
            <a:ext cx="3312368" cy="276999"/>
          </a:xfrm>
          <a:prstGeom prst="rect">
            <a:avLst/>
          </a:prstGeom>
          <a:noFill/>
        </p:spPr>
        <p:txBody>
          <a:bodyPr wrap="square" rtlCol="0">
            <a:spAutoFit/>
          </a:bodyPr>
          <a:lstStyle/>
          <a:p>
            <a:r>
              <a:rPr lang="en-CA" sz="1200" i="1" dirty="0" smtClean="0"/>
              <a:t>Source: The Globe and Mail</a:t>
            </a:r>
            <a:endParaRPr lang="en-CA" sz="1200" i="1" dirty="0"/>
          </a:p>
        </p:txBody>
      </p:sp>
      <p:sp>
        <p:nvSpPr>
          <p:cNvPr id="7" name="Oval 6"/>
          <p:cNvSpPr/>
          <p:nvPr/>
        </p:nvSpPr>
        <p:spPr>
          <a:xfrm>
            <a:off x="1600200" y="2743200"/>
            <a:ext cx="685800" cy="1524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243717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438275"/>
            <a:ext cx="9144837" cy="4657725"/>
          </a:xfrm>
          <a:prstGeom prst="rect">
            <a:avLst/>
          </a:prstGeom>
          <a:noFill/>
          <a:ln w="9525">
            <a:noFill/>
            <a:miter lim="800000"/>
            <a:headEnd/>
            <a:tailEnd/>
          </a:ln>
        </p:spPr>
      </p:pic>
      <p:sp>
        <p:nvSpPr>
          <p:cNvPr id="7" name="TextBox 6"/>
          <p:cNvSpPr txBox="1"/>
          <p:nvPr/>
        </p:nvSpPr>
        <p:spPr>
          <a:xfrm>
            <a:off x="0" y="914400"/>
            <a:ext cx="9144000" cy="584775"/>
          </a:xfrm>
          <a:prstGeom prst="rect">
            <a:avLst/>
          </a:prstGeom>
          <a:noFill/>
        </p:spPr>
        <p:txBody>
          <a:bodyPr wrap="square" rtlCol="0">
            <a:spAutoFit/>
          </a:bodyPr>
          <a:lstStyle/>
          <a:p>
            <a:r>
              <a:rPr lang="en-CA" sz="3200" b="1" dirty="0" smtClean="0"/>
              <a:t>Max Year Stock Chart</a:t>
            </a:r>
          </a:p>
        </p:txBody>
      </p:sp>
      <p:sp>
        <p:nvSpPr>
          <p:cNvPr id="9" name="Content Placeholder 8"/>
          <p:cNvSpPr>
            <a:spLocks noGrp="1"/>
          </p:cNvSpPr>
          <p:nvPr>
            <p:ph idx="1"/>
          </p:nvPr>
        </p:nvSpPr>
        <p:spPr/>
        <p:txBody>
          <a:bodyPr/>
          <a:lstStyle/>
          <a:p>
            <a:endParaRPr lang="en-C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4400"/>
            <a:ext cx="9144000" cy="584775"/>
          </a:xfrm>
          <a:prstGeom prst="rect">
            <a:avLst/>
          </a:prstGeom>
          <a:noFill/>
        </p:spPr>
        <p:txBody>
          <a:bodyPr wrap="square" rtlCol="0">
            <a:spAutoFit/>
          </a:bodyPr>
          <a:lstStyle/>
          <a:p>
            <a:r>
              <a:rPr lang="en-CA" sz="3200" b="1" dirty="0" smtClean="0"/>
              <a:t>1 Year Stock Chart v. TSX Capped Energy (XEG)</a:t>
            </a:r>
          </a:p>
        </p:txBody>
      </p:sp>
      <p:sp>
        <p:nvSpPr>
          <p:cNvPr id="5" name="TextBox 4"/>
          <p:cNvSpPr txBox="1"/>
          <p:nvPr/>
        </p:nvSpPr>
        <p:spPr>
          <a:xfrm>
            <a:off x="0" y="6047601"/>
            <a:ext cx="3312368" cy="276999"/>
          </a:xfrm>
          <a:prstGeom prst="rect">
            <a:avLst/>
          </a:prstGeom>
          <a:noFill/>
        </p:spPr>
        <p:txBody>
          <a:bodyPr wrap="square" rtlCol="0">
            <a:spAutoFit/>
          </a:bodyPr>
          <a:lstStyle/>
          <a:p>
            <a:r>
              <a:rPr lang="en-CA" sz="1200" i="1" dirty="0" smtClean="0"/>
              <a:t>Source: The Globe and Mail</a:t>
            </a:r>
            <a:endParaRPr lang="en-CA" sz="1200" i="1" dirty="0"/>
          </a:p>
        </p:txBody>
      </p:sp>
      <p:pic>
        <p:nvPicPr>
          <p:cNvPr id="1027" name="Picture 3"/>
          <p:cNvPicPr>
            <a:picLocks noChangeAspect="1" noChangeArrowheads="1"/>
          </p:cNvPicPr>
          <p:nvPr/>
        </p:nvPicPr>
        <p:blipFill>
          <a:blip r:embed="rId2" cstate="print"/>
          <a:srcRect/>
          <a:stretch>
            <a:fillRect/>
          </a:stretch>
        </p:blipFill>
        <p:spPr bwMode="auto">
          <a:xfrm>
            <a:off x="-1" y="1457326"/>
            <a:ext cx="9176991" cy="4562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4400"/>
            <a:ext cx="9144000" cy="609600"/>
          </a:xfrm>
        </p:spPr>
        <p:txBody>
          <a:bodyPr/>
          <a:lstStyle/>
          <a:p>
            <a:pPr algn="r">
              <a:buNone/>
            </a:pPr>
            <a:r>
              <a:rPr lang="en-CA" dirty="0" smtClean="0"/>
              <a:t>Company History</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990600"/>
          <a:ext cx="9144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www.suncor.com/images/general/1917-1930_1.jpg"/>
          <p:cNvPicPr>
            <a:picLocks noChangeAspect="1" noChangeArrowheads="1"/>
          </p:cNvPicPr>
          <p:nvPr/>
        </p:nvPicPr>
        <p:blipFill>
          <a:blip r:embed="rId7" cstate="print"/>
          <a:srcRect/>
          <a:stretch>
            <a:fillRect/>
          </a:stretch>
        </p:blipFill>
        <p:spPr bwMode="auto">
          <a:xfrm>
            <a:off x="5105400" y="4038600"/>
            <a:ext cx="3886200" cy="22669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0" y="990600"/>
          <a:ext cx="9144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descr="http://www.dailypolitical.com/logos/suncor-energy-inc-logo.JPG"/>
          <p:cNvPicPr>
            <a:picLocks noChangeAspect="1" noChangeArrowheads="1"/>
          </p:cNvPicPr>
          <p:nvPr/>
        </p:nvPicPr>
        <p:blipFill>
          <a:blip r:embed="rId7" cstate="print"/>
          <a:srcRect/>
          <a:stretch>
            <a:fillRect/>
          </a:stretch>
        </p:blipFill>
        <p:spPr bwMode="auto">
          <a:xfrm>
            <a:off x="4800600" y="4495800"/>
            <a:ext cx="4191000" cy="175965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0" y="990600"/>
          <a:ext cx="9144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Merger announcement"/>
          <p:cNvPicPr>
            <a:picLocks noChangeAspect="1" noChangeArrowheads="1"/>
          </p:cNvPicPr>
          <p:nvPr/>
        </p:nvPicPr>
        <p:blipFill>
          <a:blip r:embed="rId7" cstate="print"/>
          <a:srcRect/>
          <a:stretch>
            <a:fillRect/>
          </a:stretch>
        </p:blipFill>
        <p:spPr bwMode="auto">
          <a:xfrm>
            <a:off x="5334000" y="4191000"/>
            <a:ext cx="3733800" cy="214071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914400"/>
          <a:ext cx="8001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48200"/>
            <a:ext cx="9144000" cy="685800"/>
          </a:xfrm>
        </p:spPr>
        <p:txBody>
          <a:bodyPr/>
          <a:lstStyle/>
          <a:p>
            <a:pPr algn="r">
              <a:buNone/>
            </a:pPr>
            <a:r>
              <a:rPr lang="en-CA" dirty="0" smtClean="0"/>
              <a:t>Business Overview</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0" indent="0">
              <a:buNone/>
            </a:pPr>
            <a:r>
              <a:rPr lang="en-US" sz="2200" b="1" u="sng" dirty="0" smtClean="0">
                <a:solidFill>
                  <a:srgbClr val="C00000"/>
                </a:solidFill>
              </a:rPr>
              <a:t>Global Oil Production: 76.2% Crude Oil, 23.8% Gas</a:t>
            </a:r>
          </a:p>
          <a:p>
            <a:pPr marL="457200" indent="-457200">
              <a:buAutoNum type="arabicPeriod"/>
            </a:pPr>
            <a:r>
              <a:rPr lang="en-US" sz="2200" dirty="0" smtClean="0"/>
              <a:t>Saudi Arabia – 11.15 Million </a:t>
            </a:r>
            <a:r>
              <a:rPr lang="en-US" sz="2200" dirty="0" err="1"/>
              <a:t>B</a:t>
            </a:r>
            <a:r>
              <a:rPr lang="en-US" sz="2200" dirty="0" err="1" smtClean="0"/>
              <a:t>bl</a:t>
            </a:r>
            <a:r>
              <a:rPr lang="en-US" sz="2200" dirty="0" smtClean="0"/>
              <a:t>/day</a:t>
            </a:r>
          </a:p>
          <a:p>
            <a:pPr marL="457200" indent="-457200">
              <a:buAutoNum type="arabicPeriod"/>
            </a:pPr>
            <a:r>
              <a:rPr lang="en-US" sz="2200" dirty="0" smtClean="0"/>
              <a:t>Russia – 10.23 Million </a:t>
            </a:r>
            <a:r>
              <a:rPr lang="en-US" sz="2200" dirty="0" err="1" smtClean="0"/>
              <a:t>Bbl</a:t>
            </a:r>
            <a:r>
              <a:rPr lang="en-US" sz="2200" dirty="0" smtClean="0"/>
              <a:t>/day</a:t>
            </a:r>
          </a:p>
          <a:p>
            <a:pPr marL="457200" indent="-457200">
              <a:buAutoNum type="arabicPeriod"/>
            </a:pPr>
            <a:r>
              <a:rPr lang="en-US" sz="2200" dirty="0" smtClean="0"/>
              <a:t>United States – 10. 23 Million </a:t>
            </a:r>
            <a:r>
              <a:rPr lang="en-US" sz="2200" dirty="0" err="1" smtClean="0"/>
              <a:t>Bbl</a:t>
            </a:r>
            <a:r>
              <a:rPr lang="en-US" sz="2200" dirty="0" smtClean="0"/>
              <a:t>/day</a:t>
            </a:r>
          </a:p>
          <a:p>
            <a:pPr marL="457200" indent="-457200">
              <a:buAutoNum type="arabicPeriod"/>
            </a:pPr>
            <a:r>
              <a:rPr lang="en-US" sz="2200" dirty="0" smtClean="0"/>
              <a:t>China – 4.234 Million </a:t>
            </a:r>
            <a:r>
              <a:rPr lang="en-US" sz="2200" dirty="0" err="1" smtClean="0"/>
              <a:t>Bbl</a:t>
            </a:r>
            <a:r>
              <a:rPr lang="en-US" sz="2200" dirty="0" smtClean="0"/>
              <a:t>/day</a:t>
            </a:r>
          </a:p>
          <a:p>
            <a:pPr marL="457200" indent="-457200">
              <a:buAutoNum type="arabicPeriod"/>
            </a:pPr>
            <a:r>
              <a:rPr lang="en-US" sz="2200" dirty="0" smtClean="0"/>
              <a:t>Canada – 3.6 Million </a:t>
            </a:r>
            <a:r>
              <a:rPr lang="en-US" sz="2200" dirty="0" err="1" smtClean="0"/>
              <a:t>Bbl</a:t>
            </a:r>
            <a:r>
              <a:rPr lang="en-US" sz="2200" dirty="0" smtClean="0"/>
              <a:t>/day</a:t>
            </a:r>
          </a:p>
          <a:p>
            <a:pPr marL="0" indent="0">
              <a:buNone/>
            </a:pPr>
            <a:endParaRPr lang="en-US" sz="2200" dirty="0" smtClean="0"/>
          </a:p>
          <a:p>
            <a:pPr marL="0" indent="0">
              <a:buNone/>
            </a:pPr>
            <a:r>
              <a:rPr lang="en-US" sz="2200" dirty="0" smtClean="0"/>
              <a:t>OPEC produces ~30 million </a:t>
            </a:r>
            <a:r>
              <a:rPr lang="en-US" sz="2200" dirty="0" err="1" smtClean="0"/>
              <a:t>bbl</a:t>
            </a:r>
            <a:r>
              <a:rPr lang="en-US" sz="2200" dirty="0" smtClean="0"/>
              <a:t>/day, but level of influence lowered from 1970’s, when they produced close to 50% of world’s supply</a:t>
            </a:r>
          </a:p>
        </p:txBody>
      </p:sp>
    </p:spTree>
    <p:extLst>
      <p:ext uri="{BB962C8B-B14F-4D97-AF65-F5344CB8AC3E}">
        <p14:creationId xmlns:p14="http://schemas.microsoft.com/office/powerpoint/2010/main" xmlns="" val="4107025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28600" y="914400"/>
            <a:ext cx="8686800" cy="535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Oil weighted assets are very Canada centric</a:t>
            </a:r>
            <a:endParaRPr lang="en-CA" dirty="0"/>
          </a:p>
        </p:txBody>
      </p:sp>
      <p:pic>
        <p:nvPicPr>
          <p:cNvPr id="25602" name="Picture 2"/>
          <p:cNvPicPr>
            <a:picLocks noChangeAspect="1" noChangeArrowheads="1"/>
          </p:cNvPicPr>
          <p:nvPr/>
        </p:nvPicPr>
        <p:blipFill>
          <a:blip r:embed="rId2" cstate="print"/>
          <a:srcRect/>
          <a:stretch>
            <a:fillRect/>
          </a:stretch>
        </p:blipFill>
        <p:spPr bwMode="auto">
          <a:xfrm>
            <a:off x="9525" y="1543050"/>
            <a:ext cx="9124950" cy="4781550"/>
          </a:xfrm>
          <a:prstGeom prst="rect">
            <a:avLst/>
          </a:prstGeom>
          <a:noFill/>
          <a:ln w="9525">
            <a:noFill/>
            <a:miter lim="800000"/>
            <a:headEnd/>
            <a:tailEnd/>
          </a:ln>
        </p:spPr>
      </p:pic>
      <p:sp>
        <p:nvSpPr>
          <p:cNvPr id="4" name="Oval 3"/>
          <p:cNvSpPr/>
          <p:nvPr/>
        </p:nvSpPr>
        <p:spPr>
          <a:xfrm>
            <a:off x="6096000" y="3276600"/>
            <a:ext cx="1447800" cy="6858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0" y="1219200"/>
          <a:ext cx="9144000" cy="4632960"/>
        </p:xfrm>
        <a:graphic>
          <a:graphicData uri="http://schemas.openxmlformats.org/drawingml/2006/table">
            <a:tbl>
              <a:tblPr firstRow="1" bandRow="1">
                <a:tableStyleId>{5C22544A-7EE6-4342-B048-85BDC9FD1C3A}</a:tableStyleId>
              </a:tblPr>
              <a:tblGrid>
                <a:gridCol w="4572000"/>
                <a:gridCol w="4572000"/>
              </a:tblGrid>
              <a:tr h="533400">
                <a:tc>
                  <a:txBody>
                    <a:bodyPr/>
                    <a:lstStyle/>
                    <a:p>
                      <a:r>
                        <a:rPr lang="en-CA" sz="3200" dirty="0" smtClean="0"/>
                        <a:t>Oil Sands</a:t>
                      </a:r>
                      <a:endParaRPr lang="en-CA"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buFont typeface="Arial" pitchFamily="34" charset="0"/>
                        <a:buChar char="•"/>
                      </a:pPr>
                      <a:r>
                        <a:rPr lang="en-CA" sz="1800" b="0" dirty="0" smtClean="0">
                          <a:solidFill>
                            <a:schemeClr val="tx1"/>
                          </a:solidFill>
                        </a:rPr>
                        <a:t>Assets located in northeast Alberta</a:t>
                      </a:r>
                    </a:p>
                    <a:p>
                      <a:pPr>
                        <a:buFont typeface="Arial" pitchFamily="34" charset="0"/>
                        <a:buChar char="•"/>
                      </a:pPr>
                      <a:r>
                        <a:rPr lang="en-CA" sz="1800" b="0" dirty="0" smtClean="0">
                          <a:solidFill>
                            <a:schemeClr val="tx1"/>
                          </a:solidFill>
                        </a:rPr>
                        <a:t>Recovers bitumen and upgrades the production into refinery feeds</a:t>
                      </a:r>
                    </a:p>
                    <a:p>
                      <a:pPr>
                        <a:buFont typeface="Arial" pitchFamily="34" charset="0"/>
                        <a:buChar char="•"/>
                      </a:pPr>
                      <a:r>
                        <a:rPr lang="en-CA" sz="1800" b="0" dirty="0" smtClean="0">
                          <a:solidFill>
                            <a:schemeClr val="tx1"/>
                          </a:solidFill>
                        </a:rPr>
                        <a:t>Includes growth ventures that Suncor is a part of Fort Hills (40.8%) &amp; Voyageur (51%)</a:t>
                      </a:r>
                      <a:endParaRPr lang="en-CA"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r>
                        <a:rPr lang="en-CA" sz="3200" b="1" dirty="0" smtClean="0">
                          <a:solidFill>
                            <a:schemeClr val="bg1"/>
                          </a:solidFill>
                        </a:rPr>
                        <a:t>Exploration and Production</a:t>
                      </a:r>
                      <a:endParaRPr lang="en-CA" sz="3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buFont typeface="Arial" pitchFamily="34" charset="0"/>
                        <a:buChar char="•"/>
                      </a:pPr>
                      <a:r>
                        <a:rPr lang="en-CA" sz="1800" b="0" dirty="0" smtClean="0">
                          <a:solidFill>
                            <a:schemeClr val="tx1"/>
                          </a:solidFill>
                        </a:rPr>
                        <a:t>Consists of offshore on the East Coast of Canada and North Sea</a:t>
                      </a:r>
                    </a:p>
                    <a:p>
                      <a:pPr>
                        <a:buFont typeface="Arial" pitchFamily="34" charset="0"/>
                        <a:buChar char="•"/>
                      </a:pPr>
                      <a:r>
                        <a:rPr lang="en-CA" sz="1800" b="0" dirty="0" smtClean="0">
                          <a:solidFill>
                            <a:schemeClr val="tx1"/>
                          </a:solidFill>
                        </a:rPr>
                        <a:t>Consists of onshore operations</a:t>
                      </a:r>
                      <a:r>
                        <a:rPr lang="en-CA" sz="1800" b="0" baseline="0" dirty="0" smtClean="0">
                          <a:solidFill>
                            <a:schemeClr val="tx1"/>
                          </a:solidFill>
                        </a:rPr>
                        <a:t> in North America, Libya* and Syria*</a:t>
                      </a:r>
                      <a:endParaRPr lang="en-CA"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r>
                        <a:rPr lang="en-CA" sz="3200" b="1" dirty="0" smtClean="0">
                          <a:solidFill>
                            <a:schemeClr val="bg1"/>
                          </a:solidFill>
                        </a:rPr>
                        <a:t>Refining and Marketing</a:t>
                      </a:r>
                      <a:endParaRPr lang="en-CA" sz="3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buFont typeface="Arial" pitchFamily="34" charset="0"/>
                        <a:buChar char="•"/>
                      </a:pPr>
                      <a:r>
                        <a:rPr lang="en-CA" sz="1800" b="0" dirty="0" smtClean="0">
                          <a:solidFill>
                            <a:schemeClr val="tx1"/>
                          </a:solidFill>
                        </a:rPr>
                        <a:t>Refining into</a:t>
                      </a:r>
                      <a:r>
                        <a:rPr lang="en-CA" sz="1800" b="0" baseline="0" dirty="0" smtClean="0">
                          <a:solidFill>
                            <a:schemeClr val="tx1"/>
                          </a:solidFill>
                        </a:rPr>
                        <a:t> broad range of petroleum and petrochemical products with various locations in Canada and US</a:t>
                      </a:r>
                      <a:endParaRPr lang="en-CA"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r>
                        <a:rPr lang="en-CA" sz="3200" b="1" dirty="0" smtClean="0">
                          <a:solidFill>
                            <a:schemeClr val="bg1"/>
                          </a:solidFill>
                        </a:rPr>
                        <a:t>Corporate, Energy Trading</a:t>
                      </a:r>
                      <a:r>
                        <a:rPr lang="en-CA" sz="3200" b="1" baseline="0" dirty="0" smtClean="0">
                          <a:solidFill>
                            <a:schemeClr val="bg1"/>
                          </a:solidFill>
                        </a:rPr>
                        <a:t> and Eliminations</a:t>
                      </a:r>
                      <a:endParaRPr lang="en-CA" sz="3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buFont typeface="Arial" pitchFamily="34" charset="0"/>
                        <a:buChar char="•"/>
                      </a:pPr>
                      <a:r>
                        <a:rPr lang="en-CA" sz="1800" b="0" dirty="0" smtClean="0">
                          <a:solidFill>
                            <a:schemeClr val="tx1"/>
                          </a:solidFill>
                        </a:rPr>
                        <a:t>Investments in renewable energy</a:t>
                      </a:r>
                    </a:p>
                    <a:p>
                      <a:pPr>
                        <a:buFont typeface="Arial" pitchFamily="34" charset="0"/>
                        <a:buChar char="•"/>
                      </a:pPr>
                      <a:r>
                        <a:rPr lang="en-CA" sz="1800" b="0" dirty="0" smtClean="0">
                          <a:solidFill>
                            <a:schemeClr val="tx1"/>
                          </a:solidFill>
                        </a:rPr>
                        <a:t>Other activities not directly attributable to operating activities </a:t>
                      </a:r>
                      <a:endParaRPr lang="en-CA"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848060"/>
            <a:ext cx="9144000" cy="5324140"/>
          </a:xfrm>
          <a:prstGeom prst="rect">
            <a:avLst/>
          </a:prstGeom>
          <a:noFill/>
          <a:ln w="9525">
            <a:noFill/>
            <a:miter lim="800000"/>
            <a:headEnd/>
            <a:tailEnd/>
          </a:ln>
        </p:spPr>
      </p:pic>
      <p:sp>
        <p:nvSpPr>
          <p:cNvPr id="4" name="Rectangle 3"/>
          <p:cNvSpPr/>
          <p:nvPr/>
        </p:nvSpPr>
        <p:spPr>
          <a:xfrm>
            <a:off x="76200" y="4876800"/>
            <a:ext cx="8915400" cy="990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Cash from operations were $2.74B in 2012Q3 compared to $2.721B in 2011Q3</a:t>
            </a:r>
          </a:p>
          <a:p>
            <a:r>
              <a:rPr lang="en-CA" dirty="0" smtClean="0"/>
              <a:t>Oil sands is the largest portion of operating CF as well as revenue</a:t>
            </a:r>
            <a:endParaRPr lang="en-CA" dirty="0"/>
          </a:p>
        </p:txBody>
      </p:sp>
      <p:graphicFrame>
        <p:nvGraphicFramePr>
          <p:cNvPr id="5" name="Chart 4"/>
          <p:cNvGraphicFramePr/>
          <p:nvPr/>
        </p:nvGraphicFramePr>
        <p:xfrm>
          <a:off x="4343400"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0" y="3429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152400" y="883920"/>
          <a:ext cx="8915400" cy="5364480"/>
        </p:xfrm>
        <a:graphic>
          <a:graphicData uri="http://schemas.openxmlformats.org/drawingml/2006/table">
            <a:tbl>
              <a:tblPr firstRow="1" bandRow="1">
                <a:tableStyleId>{5C22544A-7EE6-4342-B048-85BDC9FD1C3A}</a:tableStyleId>
              </a:tblPr>
              <a:tblGrid>
                <a:gridCol w="8915400"/>
              </a:tblGrid>
              <a:tr h="88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4400" dirty="0" smtClean="0"/>
                        <a:t>Oil Sands</a:t>
                      </a:r>
                    </a:p>
                  </a:txBody>
                  <a:tcPr marL="146304" marR="146304"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4481384">
                <a:tc>
                  <a:txBody>
                    <a:bodyPr/>
                    <a:lstStyle/>
                    <a:p>
                      <a:pPr>
                        <a:buFont typeface="Arial" pitchFamily="34" charset="0"/>
                        <a:buChar char="•"/>
                      </a:pPr>
                      <a:r>
                        <a:rPr lang="en-CA" sz="2900" dirty="0" smtClean="0"/>
                        <a:t> Production</a:t>
                      </a:r>
                      <a:r>
                        <a:rPr lang="en-CA" sz="2900" baseline="0" dirty="0" smtClean="0"/>
                        <a:t> volumes averaged a record 341,300 </a:t>
                      </a:r>
                      <a:r>
                        <a:rPr lang="en-CA" sz="2900" baseline="0" dirty="0" err="1" smtClean="0"/>
                        <a:t>bbls</a:t>
                      </a:r>
                      <a:r>
                        <a:rPr lang="en-CA" sz="2900" baseline="0" dirty="0" smtClean="0"/>
                        <a:t>/d for the third quarter of 2012</a:t>
                      </a:r>
                    </a:p>
                    <a:p>
                      <a:pPr>
                        <a:buFont typeface="Arial" pitchFamily="34" charset="0"/>
                        <a:buChar char="•"/>
                      </a:pPr>
                      <a:endParaRPr lang="en-CA" sz="2900" baseline="0" dirty="0" smtClean="0"/>
                    </a:p>
                    <a:p>
                      <a:pPr>
                        <a:buFont typeface="Arial" pitchFamily="34" charset="0"/>
                        <a:buChar char="•"/>
                      </a:pPr>
                      <a:r>
                        <a:rPr lang="en-CA" sz="2900" baseline="0" dirty="0" smtClean="0"/>
                        <a:t> Lower realized average sale prices ($80.79 in 2012Q3 compared to $85.09 in 2011Q3)</a:t>
                      </a:r>
                    </a:p>
                    <a:p>
                      <a:pPr>
                        <a:buFont typeface="Arial" pitchFamily="34" charset="0"/>
                        <a:buChar char="•"/>
                      </a:pPr>
                      <a:endParaRPr lang="en-CA" sz="2900" baseline="0" dirty="0" smtClean="0"/>
                    </a:p>
                    <a:p>
                      <a:pPr>
                        <a:buFont typeface="Arial" pitchFamily="34" charset="0"/>
                        <a:buChar char="•"/>
                      </a:pPr>
                      <a:r>
                        <a:rPr lang="en-CA" sz="2900" u="sng" baseline="0" dirty="0" smtClean="0"/>
                        <a:t> Projects</a:t>
                      </a:r>
                    </a:p>
                    <a:p>
                      <a:pPr>
                        <a:buFont typeface="Arial" pitchFamily="34" charset="0"/>
                        <a:buChar char="•"/>
                      </a:pPr>
                      <a:r>
                        <a:rPr lang="en-CA" sz="2900" baseline="0" dirty="0" smtClean="0"/>
                        <a:t> </a:t>
                      </a:r>
                      <a:r>
                        <a:rPr lang="en-CA" sz="2900" baseline="0" dirty="0" err="1" smtClean="0"/>
                        <a:t>Syncrude</a:t>
                      </a:r>
                      <a:r>
                        <a:rPr lang="en-CA" sz="2900" baseline="0" dirty="0" smtClean="0"/>
                        <a:t> Venture (12% Ownership)</a:t>
                      </a:r>
                    </a:p>
                    <a:p>
                      <a:pPr>
                        <a:buFont typeface="Arial" pitchFamily="34" charset="0"/>
                        <a:buChar char="•"/>
                      </a:pPr>
                      <a:r>
                        <a:rPr lang="en-CA" sz="2900" baseline="0" dirty="0" smtClean="0"/>
                        <a:t> </a:t>
                      </a:r>
                      <a:r>
                        <a:rPr lang="en-CA" sz="2900" baseline="0" dirty="0" err="1" smtClean="0"/>
                        <a:t>Millenium</a:t>
                      </a:r>
                      <a:r>
                        <a:rPr lang="en-CA" sz="2900" baseline="0" dirty="0" smtClean="0"/>
                        <a:t>, </a:t>
                      </a:r>
                      <a:r>
                        <a:rPr lang="en-CA" sz="2900" baseline="0" dirty="0" err="1" smtClean="0"/>
                        <a:t>Firebag</a:t>
                      </a:r>
                      <a:r>
                        <a:rPr lang="en-CA" sz="2900" baseline="0" dirty="0" smtClean="0"/>
                        <a:t>, MacKay River (Fort McMurray)</a:t>
                      </a:r>
                    </a:p>
                  </a:txBody>
                  <a:tcPr marL="146304" marR="146304"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pic>
        <p:nvPicPr>
          <p:cNvPr id="24578" name="Picture 2"/>
          <p:cNvPicPr>
            <a:picLocks noChangeAspect="1" noChangeArrowheads="1"/>
          </p:cNvPicPr>
          <p:nvPr/>
        </p:nvPicPr>
        <p:blipFill>
          <a:blip r:embed="rId2" cstate="print"/>
          <a:srcRect/>
          <a:stretch>
            <a:fillRect/>
          </a:stretch>
        </p:blipFill>
        <p:spPr bwMode="auto">
          <a:xfrm>
            <a:off x="0" y="8382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495800"/>
            <a:ext cx="9144000" cy="1752600"/>
          </a:xfrm>
        </p:spPr>
        <p:txBody>
          <a:bodyPr/>
          <a:lstStyle/>
          <a:p>
            <a:r>
              <a:rPr lang="en-CA" dirty="0" smtClean="0"/>
              <a:t>Average production from </a:t>
            </a:r>
            <a:r>
              <a:rPr lang="en-CA" dirty="0" err="1" smtClean="0"/>
              <a:t>Firebag</a:t>
            </a:r>
            <a:r>
              <a:rPr lang="en-CA" dirty="0" smtClean="0"/>
              <a:t> with the ramp up of operations and use of infill well technology (up from 54,800 </a:t>
            </a:r>
            <a:r>
              <a:rPr lang="en-CA" dirty="0" err="1" smtClean="0"/>
              <a:t>bbls</a:t>
            </a:r>
            <a:r>
              <a:rPr lang="en-CA" dirty="0" smtClean="0"/>
              <a:t>/d </a:t>
            </a:r>
            <a:r>
              <a:rPr lang="en-CA" dirty="0" smtClean="0">
                <a:sym typeface="Wingdings" pitchFamily="2" charset="2"/>
              </a:rPr>
              <a:t> 113,000 </a:t>
            </a:r>
            <a:r>
              <a:rPr lang="en-CA" dirty="0" err="1" smtClean="0">
                <a:sym typeface="Wingdings" pitchFamily="2" charset="2"/>
              </a:rPr>
              <a:t>bbls</a:t>
            </a:r>
            <a:r>
              <a:rPr lang="en-CA" dirty="0" smtClean="0">
                <a:sym typeface="Wingdings" pitchFamily="2" charset="2"/>
              </a:rPr>
              <a:t>/d)</a:t>
            </a:r>
            <a:endParaRPr lang="en-CA" dirty="0"/>
          </a:p>
        </p:txBody>
      </p:sp>
      <p:pic>
        <p:nvPicPr>
          <p:cNvPr id="3" name="Picture 2"/>
          <p:cNvPicPr>
            <a:picLocks noChangeAspect="1" noChangeArrowheads="1"/>
          </p:cNvPicPr>
          <p:nvPr/>
        </p:nvPicPr>
        <p:blipFill>
          <a:blip r:embed="rId2" cstate="print"/>
          <a:srcRect/>
          <a:stretch>
            <a:fillRect/>
          </a:stretch>
        </p:blipFill>
        <p:spPr bwMode="auto">
          <a:xfrm>
            <a:off x="0" y="838200"/>
            <a:ext cx="9144000" cy="3603987"/>
          </a:xfrm>
          <a:prstGeom prst="rect">
            <a:avLst/>
          </a:prstGeom>
          <a:noFill/>
          <a:ln w="9525">
            <a:noFill/>
            <a:miter lim="800000"/>
            <a:headEnd/>
            <a:tailEnd/>
          </a:ln>
        </p:spPr>
      </p:pic>
      <p:sp>
        <p:nvSpPr>
          <p:cNvPr id="4" name="Rectangle 3"/>
          <p:cNvSpPr/>
          <p:nvPr/>
        </p:nvSpPr>
        <p:spPr>
          <a:xfrm>
            <a:off x="76200" y="2979420"/>
            <a:ext cx="8915400" cy="29718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graphicFrame>
        <p:nvGraphicFramePr>
          <p:cNvPr id="3" name="Content Placeholder 2"/>
          <p:cNvGraphicFramePr>
            <a:graphicFrameLocks/>
          </p:cNvGraphicFramePr>
          <p:nvPr/>
        </p:nvGraphicFramePr>
        <p:xfrm>
          <a:off x="152400" y="883920"/>
          <a:ext cx="8915400" cy="5449000"/>
        </p:xfrm>
        <a:graphic>
          <a:graphicData uri="http://schemas.openxmlformats.org/drawingml/2006/table">
            <a:tbl>
              <a:tblPr firstRow="1" bandRow="1">
                <a:tableStyleId>{5C22544A-7EE6-4342-B048-85BDC9FD1C3A}</a:tableStyleId>
              </a:tblPr>
              <a:tblGrid>
                <a:gridCol w="8915400"/>
              </a:tblGrid>
              <a:tr h="88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4400" dirty="0" smtClean="0"/>
                        <a:t>Exploration and Production</a:t>
                      </a:r>
                    </a:p>
                  </a:txBody>
                  <a:tcPr marL="146304" marR="146304"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4481384">
                <a:tc>
                  <a:txBody>
                    <a:bodyPr/>
                    <a:lstStyle/>
                    <a:p>
                      <a:pPr>
                        <a:buFont typeface="Arial" pitchFamily="34" charset="0"/>
                        <a:buChar char="•"/>
                      </a:pPr>
                      <a:r>
                        <a:rPr lang="en-CA" sz="2900" dirty="0" smtClean="0"/>
                        <a:t> Production</a:t>
                      </a:r>
                      <a:r>
                        <a:rPr lang="en-CA" sz="2900" baseline="0" dirty="0" smtClean="0"/>
                        <a:t> volumes down from 202.4 (</a:t>
                      </a:r>
                      <a:r>
                        <a:rPr lang="en-CA" sz="2900" baseline="0" dirty="0" err="1" smtClean="0"/>
                        <a:t>Mboe</a:t>
                      </a:r>
                      <a:r>
                        <a:rPr lang="en-CA" sz="2900" baseline="0" dirty="0" smtClean="0"/>
                        <a:t>/d) in 2011 to 193.8 (</a:t>
                      </a:r>
                      <a:r>
                        <a:rPr lang="en-CA" sz="2900" baseline="0" dirty="0" err="1" smtClean="0"/>
                        <a:t>Mboe</a:t>
                      </a:r>
                      <a:r>
                        <a:rPr lang="en-CA" sz="2900" baseline="0" dirty="0" smtClean="0"/>
                        <a:t>/d) in 2012</a:t>
                      </a:r>
                    </a:p>
                    <a:p>
                      <a:pPr>
                        <a:buFont typeface="Arial" pitchFamily="34" charset="0"/>
                        <a:buChar char="•"/>
                      </a:pPr>
                      <a:endParaRPr lang="en-CA" sz="2900" baseline="0" dirty="0" smtClean="0"/>
                    </a:p>
                    <a:p>
                      <a:pPr>
                        <a:buFont typeface="Arial" pitchFamily="34" charset="0"/>
                        <a:buChar char="•"/>
                      </a:pPr>
                      <a:r>
                        <a:rPr lang="en-CA" sz="2900" baseline="0" dirty="0" smtClean="0"/>
                        <a:t> Higher realized average sale prices ($84.15 in 2012Q3 compared to $78.86 in 2011Q3)</a:t>
                      </a:r>
                    </a:p>
                    <a:p>
                      <a:pPr>
                        <a:buFont typeface="Arial" pitchFamily="34" charset="0"/>
                        <a:buChar char="•"/>
                      </a:pPr>
                      <a:endParaRPr lang="en-CA" sz="2900" baseline="0" dirty="0" smtClean="0"/>
                    </a:p>
                    <a:p>
                      <a:pPr>
                        <a:buFont typeface="Arial" pitchFamily="34" charset="0"/>
                        <a:buChar char="•"/>
                      </a:pPr>
                      <a:r>
                        <a:rPr lang="en-CA" sz="2900" u="sng" baseline="0" dirty="0" smtClean="0"/>
                        <a:t> Projects</a:t>
                      </a:r>
                    </a:p>
                    <a:p>
                      <a:pPr>
                        <a:buFont typeface="Arial" pitchFamily="34" charset="0"/>
                        <a:buChar char="•"/>
                      </a:pPr>
                      <a:r>
                        <a:rPr lang="en-CA" sz="2900" baseline="0" dirty="0" smtClean="0"/>
                        <a:t> Eastern Canada (Terra Nova, White Rose, Hibernia)</a:t>
                      </a:r>
                    </a:p>
                    <a:p>
                      <a:pPr>
                        <a:buFont typeface="Arial" pitchFamily="34" charset="0"/>
                        <a:buChar char="•"/>
                      </a:pPr>
                      <a:r>
                        <a:rPr lang="en-CA" sz="2900" baseline="0" dirty="0" smtClean="0"/>
                        <a:t> International (Libya, Buzzard, Syria*)</a:t>
                      </a:r>
                    </a:p>
                    <a:p>
                      <a:pPr>
                        <a:buFont typeface="Arial" pitchFamily="34" charset="0"/>
                        <a:buChar char="•"/>
                      </a:pPr>
                      <a:r>
                        <a:rPr lang="en-CA" sz="2900" baseline="0" dirty="0" smtClean="0"/>
                        <a:t> North American Onshore (SW of Alberta, NE of BC)</a:t>
                      </a:r>
                    </a:p>
                  </a:txBody>
                  <a:tcPr marL="146304" marR="146304"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Production volumes down from 2011Q3 to  2012Q3</a:t>
            </a:r>
          </a:p>
          <a:p>
            <a:r>
              <a:rPr lang="en-CA" dirty="0" smtClean="0"/>
              <a:t>Due to maintenance in a East Coast Canada operation (zero production from Terra Nova)</a:t>
            </a:r>
            <a:endParaRPr lang="en-CA" dirty="0"/>
          </a:p>
        </p:txBody>
      </p:sp>
      <p:pic>
        <p:nvPicPr>
          <p:cNvPr id="26626" name="Picture 2"/>
          <p:cNvPicPr>
            <a:picLocks noChangeAspect="1" noChangeArrowheads="1"/>
          </p:cNvPicPr>
          <p:nvPr/>
        </p:nvPicPr>
        <p:blipFill>
          <a:blip r:embed="rId2" cstate="print"/>
          <a:srcRect/>
          <a:stretch>
            <a:fillRect/>
          </a:stretch>
        </p:blipFill>
        <p:spPr bwMode="auto">
          <a:xfrm>
            <a:off x="0" y="2912669"/>
            <a:ext cx="9144000" cy="333573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p:txBody>
      </p:sp>
      <p:graphicFrame>
        <p:nvGraphicFramePr>
          <p:cNvPr id="3" name="Chart 2"/>
          <p:cNvGraphicFramePr>
            <a:graphicFrameLocks/>
          </p:cNvGraphicFramePr>
          <p:nvPr>
            <p:extLst>
              <p:ext uri="{D42A27DB-BD31-4B8C-83A1-F6EECF244321}">
                <p14:modId xmlns:p14="http://schemas.microsoft.com/office/powerpoint/2010/main" xmlns="" val="2184730171"/>
              </p:ext>
            </p:extLst>
          </p:nvPr>
        </p:nvGraphicFramePr>
        <p:xfrm>
          <a:off x="0" y="7620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676400" y="3048000"/>
            <a:ext cx="1143000" cy="923330"/>
          </a:xfrm>
          <a:prstGeom prst="rect">
            <a:avLst/>
          </a:prstGeom>
          <a:noFill/>
        </p:spPr>
        <p:txBody>
          <a:bodyPr wrap="square" rtlCol="0">
            <a:spAutoFit/>
          </a:bodyPr>
          <a:lstStyle/>
          <a:p>
            <a:r>
              <a:rPr lang="en-US" dirty="0" smtClean="0"/>
              <a:t>Expected to double by 2020</a:t>
            </a:r>
            <a:endParaRPr lang="en-US" dirty="0"/>
          </a:p>
        </p:txBody>
      </p:sp>
    </p:spTree>
    <p:extLst>
      <p:ext uri="{BB962C8B-B14F-4D97-AF65-F5344CB8AC3E}">
        <p14:creationId xmlns:p14="http://schemas.microsoft.com/office/powerpoint/2010/main" xmlns="" val="41663894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graphicFrame>
        <p:nvGraphicFramePr>
          <p:cNvPr id="3" name="Content Placeholder 2"/>
          <p:cNvGraphicFramePr>
            <a:graphicFrameLocks/>
          </p:cNvGraphicFramePr>
          <p:nvPr/>
        </p:nvGraphicFramePr>
        <p:xfrm>
          <a:off x="152400" y="883920"/>
          <a:ext cx="8915400" cy="5449000"/>
        </p:xfrm>
        <a:graphic>
          <a:graphicData uri="http://schemas.openxmlformats.org/drawingml/2006/table">
            <a:tbl>
              <a:tblPr firstRow="1" bandRow="1">
                <a:tableStyleId>{5C22544A-7EE6-4342-B048-85BDC9FD1C3A}</a:tableStyleId>
              </a:tblPr>
              <a:tblGrid>
                <a:gridCol w="8915400"/>
              </a:tblGrid>
              <a:tr h="88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4400" dirty="0" smtClean="0"/>
                        <a:t>Refining and Marketing</a:t>
                      </a:r>
                    </a:p>
                  </a:txBody>
                  <a:tcPr marL="146304" marR="146304"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4481384">
                <a:tc>
                  <a:txBody>
                    <a:bodyPr/>
                    <a:lstStyle/>
                    <a:p>
                      <a:pPr>
                        <a:buFont typeface="Arial" pitchFamily="34" charset="0"/>
                        <a:buChar char="•"/>
                      </a:pPr>
                      <a:r>
                        <a:rPr lang="en-CA" sz="2900" dirty="0" smtClean="0"/>
                        <a:t> Refined product sales (gasoline from pumps)</a:t>
                      </a:r>
                      <a:r>
                        <a:rPr lang="en-CA" sz="2900" baseline="0" dirty="0" smtClean="0"/>
                        <a:t> recorded 87.5 (m3/d) in 2012Q3 up slightly from 86.7 (m3/d) in 2011Q3</a:t>
                      </a:r>
                    </a:p>
                    <a:p>
                      <a:pPr>
                        <a:buFont typeface="Arial" pitchFamily="34" charset="0"/>
                        <a:buChar char="•"/>
                      </a:pPr>
                      <a:endParaRPr lang="en-CA" sz="2900" baseline="0" dirty="0" smtClean="0"/>
                    </a:p>
                    <a:p>
                      <a:pPr>
                        <a:buFont typeface="Arial" pitchFamily="34" charset="0"/>
                        <a:buChar char="•"/>
                      </a:pPr>
                      <a:r>
                        <a:rPr lang="en-CA" sz="2900" baseline="0" dirty="0" smtClean="0"/>
                        <a:t> Higher demand for gasoline in Western North America but lower demand in Eastern North America</a:t>
                      </a:r>
                    </a:p>
                    <a:p>
                      <a:pPr>
                        <a:buFont typeface="Arial" pitchFamily="34" charset="0"/>
                        <a:buChar char="•"/>
                      </a:pPr>
                      <a:endParaRPr lang="en-CA" sz="2900" baseline="0" dirty="0" smtClean="0"/>
                    </a:p>
                    <a:p>
                      <a:pPr>
                        <a:buFont typeface="Arial" pitchFamily="34" charset="0"/>
                        <a:buChar char="•"/>
                      </a:pPr>
                      <a:r>
                        <a:rPr lang="en-CA" sz="2900" u="sng" baseline="0" dirty="0" smtClean="0"/>
                        <a:t> Customers</a:t>
                      </a:r>
                    </a:p>
                    <a:p>
                      <a:pPr>
                        <a:buFont typeface="Arial" pitchFamily="34" charset="0"/>
                        <a:buChar char="•"/>
                      </a:pPr>
                      <a:r>
                        <a:rPr lang="en-CA" sz="2900" baseline="0" dirty="0" smtClean="0"/>
                        <a:t> Retail Consumers </a:t>
                      </a:r>
                    </a:p>
                    <a:p>
                      <a:pPr>
                        <a:buFont typeface="Arial" pitchFamily="34" charset="0"/>
                        <a:buChar char="•"/>
                      </a:pPr>
                      <a:r>
                        <a:rPr lang="en-CA" sz="2900" baseline="0" dirty="0" smtClean="0"/>
                        <a:t> Wholesale Consumers</a:t>
                      </a:r>
                    </a:p>
                  </a:txBody>
                  <a:tcPr marL="146304" marR="146304"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876800"/>
            <a:ext cx="9144000" cy="4495800"/>
          </a:xfrm>
        </p:spPr>
        <p:txBody>
          <a:bodyPr/>
          <a:lstStyle/>
          <a:p>
            <a:r>
              <a:rPr lang="en-CA" dirty="0" smtClean="0"/>
              <a:t>Higher demand and high utilization rates in Western North America</a:t>
            </a:r>
            <a:endParaRPr lang="en-CA" dirty="0"/>
          </a:p>
        </p:txBody>
      </p:sp>
      <p:pic>
        <p:nvPicPr>
          <p:cNvPr id="27650" name="Picture 2"/>
          <p:cNvPicPr>
            <a:picLocks noChangeAspect="1" noChangeArrowheads="1"/>
          </p:cNvPicPr>
          <p:nvPr/>
        </p:nvPicPr>
        <p:blipFill>
          <a:blip r:embed="rId2" cstate="print"/>
          <a:srcRect/>
          <a:stretch>
            <a:fillRect/>
          </a:stretch>
        </p:blipFill>
        <p:spPr bwMode="auto">
          <a:xfrm>
            <a:off x="0" y="914400"/>
            <a:ext cx="9144000" cy="37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graphicFrame>
        <p:nvGraphicFramePr>
          <p:cNvPr id="3" name="Content Placeholder 2"/>
          <p:cNvGraphicFramePr>
            <a:graphicFrameLocks/>
          </p:cNvGraphicFramePr>
          <p:nvPr/>
        </p:nvGraphicFramePr>
        <p:xfrm>
          <a:off x="152400" y="883920"/>
          <a:ext cx="8915400" cy="5354259"/>
        </p:xfrm>
        <a:graphic>
          <a:graphicData uri="http://schemas.openxmlformats.org/drawingml/2006/table">
            <a:tbl>
              <a:tblPr firstRow="1" bandRow="1">
                <a:tableStyleId>{5C22544A-7EE6-4342-B048-85BDC9FD1C3A}</a:tableStyleId>
              </a:tblPr>
              <a:tblGrid>
                <a:gridCol w="8915400"/>
              </a:tblGrid>
              <a:tr h="1421445">
                <a:tc>
                  <a:txBody>
                    <a:bodyPr/>
                    <a:lstStyle/>
                    <a:p>
                      <a:r>
                        <a:rPr lang="en-CA" sz="4400" b="1" dirty="0" smtClean="0">
                          <a:solidFill>
                            <a:schemeClr val="bg1"/>
                          </a:solidFill>
                        </a:rPr>
                        <a:t>Corporate, Energy Trading</a:t>
                      </a:r>
                      <a:r>
                        <a:rPr lang="en-CA" sz="4400" b="1" baseline="0" dirty="0" smtClean="0">
                          <a:solidFill>
                            <a:schemeClr val="bg1"/>
                          </a:solidFill>
                        </a:rPr>
                        <a:t> and Eliminations</a:t>
                      </a:r>
                      <a:endParaRPr lang="en-CA" sz="4400" b="1" dirty="0">
                        <a:solidFill>
                          <a:schemeClr val="bg1"/>
                        </a:solidFill>
                      </a:endParaRPr>
                    </a:p>
                  </a:txBody>
                  <a:tcPr marL="146304" marR="146304"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3866835">
                <a:tc>
                  <a:txBody>
                    <a:bodyPr/>
                    <a:lstStyle/>
                    <a:p>
                      <a:pPr>
                        <a:buFont typeface="Arial" pitchFamily="34" charset="0"/>
                        <a:buChar char="•"/>
                      </a:pPr>
                      <a:r>
                        <a:rPr lang="en-CA" sz="2900" dirty="0" smtClean="0"/>
                        <a:t> Small part of operations but</a:t>
                      </a:r>
                      <a:r>
                        <a:rPr lang="en-CA" sz="2900" baseline="0" dirty="0" smtClean="0"/>
                        <a:t> it was a $(28M) loss in 2012Q3 compared to a $84M gain in 2011Q3 </a:t>
                      </a:r>
                    </a:p>
                    <a:p>
                      <a:pPr>
                        <a:buFont typeface="Arial" pitchFamily="34" charset="0"/>
                        <a:buChar char="•"/>
                      </a:pPr>
                      <a:endParaRPr lang="en-CA" sz="2900" baseline="0" dirty="0" smtClean="0"/>
                    </a:p>
                    <a:p>
                      <a:pPr>
                        <a:buFont typeface="Arial" pitchFamily="34" charset="0"/>
                        <a:buChar char="•"/>
                      </a:pPr>
                      <a:r>
                        <a:rPr lang="en-CA" sz="2900" baseline="0" dirty="0" smtClean="0"/>
                        <a:t> </a:t>
                      </a:r>
                      <a:r>
                        <a:rPr lang="en-CA" sz="2900" u="sng" baseline="0" dirty="0" smtClean="0"/>
                        <a:t>Segments</a:t>
                      </a:r>
                    </a:p>
                    <a:p>
                      <a:pPr>
                        <a:buFont typeface="Arial" pitchFamily="34" charset="0"/>
                        <a:buChar char="•"/>
                      </a:pPr>
                      <a:r>
                        <a:rPr lang="en-CA" sz="2900" u="none" baseline="0" dirty="0" smtClean="0"/>
                        <a:t> Renewable Energy</a:t>
                      </a:r>
                    </a:p>
                    <a:p>
                      <a:pPr>
                        <a:buFont typeface="Arial" pitchFamily="34" charset="0"/>
                        <a:buChar char="•"/>
                      </a:pPr>
                      <a:r>
                        <a:rPr lang="en-CA" sz="2900" u="none" baseline="0" dirty="0" smtClean="0"/>
                        <a:t> Energy Trading</a:t>
                      </a:r>
                    </a:p>
                    <a:p>
                      <a:pPr>
                        <a:buFont typeface="Arial" pitchFamily="34" charset="0"/>
                        <a:buChar char="•"/>
                      </a:pPr>
                      <a:r>
                        <a:rPr lang="en-CA" sz="2900" u="none" baseline="0" dirty="0" smtClean="0"/>
                        <a:t> Corporate Activities</a:t>
                      </a:r>
                    </a:p>
                    <a:p>
                      <a:pPr>
                        <a:buFont typeface="Arial" pitchFamily="34" charset="0"/>
                        <a:buChar char="•"/>
                      </a:pPr>
                      <a:r>
                        <a:rPr lang="en-CA" sz="2900" u="none" baseline="0" dirty="0" smtClean="0"/>
                        <a:t> Group Eliminations</a:t>
                      </a:r>
                    </a:p>
                  </a:txBody>
                  <a:tcPr marL="146304" marR="146304"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dirty="0" smtClean="0"/>
              <a:t>Growth Opportunities</a:t>
            </a:r>
            <a:endParaRPr lang="en-CA" dirty="0"/>
          </a:p>
        </p:txBody>
      </p:sp>
      <p:pic>
        <p:nvPicPr>
          <p:cNvPr id="23554" name="Picture 2"/>
          <p:cNvPicPr>
            <a:picLocks noChangeAspect="1" noChangeArrowheads="1"/>
          </p:cNvPicPr>
          <p:nvPr/>
        </p:nvPicPr>
        <p:blipFill>
          <a:blip r:embed="rId2" cstate="print"/>
          <a:srcRect/>
          <a:stretch>
            <a:fillRect/>
          </a:stretch>
        </p:blipFill>
        <p:spPr bwMode="auto">
          <a:xfrm>
            <a:off x="0" y="1371600"/>
            <a:ext cx="9144000" cy="4935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4400"/>
            <a:ext cx="9144000" cy="609600"/>
          </a:xfrm>
        </p:spPr>
        <p:txBody>
          <a:bodyPr/>
          <a:lstStyle/>
          <a:p>
            <a:pPr algn="r">
              <a:buNone/>
            </a:pPr>
            <a:r>
              <a:rPr lang="en-CA" dirty="0" smtClean="0"/>
              <a:t>Executive Profile</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838200"/>
            <a:ext cx="5486400" cy="5410200"/>
          </a:xfrm>
        </p:spPr>
        <p:txBody>
          <a:bodyPr/>
          <a:lstStyle/>
          <a:p>
            <a:r>
              <a:rPr lang="en-CA" sz="2800" dirty="0" smtClean="0"/>
              <a:t>BSc in engineering from Colorado State University</a:t>
            </a:r>
          </a:p>
          <a:p>
            <a:r>
              <a:rPr lang="en-CA" sz="2800" dirty="0" smtClean="0"/>
              <a:t>Law degree from the University of Houston Law School </a:t>
            </a:r>
          </a:p>
          <a:p>
            <a:r>
              <a:rPr lang="en-CA" sz="2800" dirty="0" smtClean="0"/>
              <a:t>Graduate of the Harvard Business School Program for Management Development</a:t>
            </a:r>
          </a:p>
          <a:p>
            <a:r>
              <a:rPr lang="en-CA" sz="2800" dirty="0" smtClean="0"/>
              <a:t>Was Suncor CEO from 1991 to 2011 </a:t>
            </a:r>
          </a:p>
          <a:p>
            <a:r>
              <a:rPr lang="en-CA" sz="2800" dirty="0" smtClean="0"/>
              <a:t>Numerous awards for Top CEO and inducted into Canadian Petroleum Hall of Fame</a:t>
            </a:r>
            <a:endParaRPr lang="en-CA" sz="2800" dirty="0"/>
          </a:p>
        </p:txBody>
      </p:sp>
      <p:sp>
        <p:nvSpPr>
          <p:cNvPr id="6" name="Content Placeholder 2"/>
          <p:cNvSpPr txBox="1">
            <a:spLocks/>
          </p:cNvSpPr>
          <p:nvPr/>
        </p:nvSpPr>
        <p:spPr>
          <a:xfrm>
            <a:off x="228600" y="4572000"/>
            <a:ext cx="4800600" cy="60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Richard</a:t>
            </a:r>
            <a:r>
              <a:rPr kumimoji="0" lang="en-CA" sz="2000" b="0" i="0" u="none" strike="noStrike" kern="1200" cap="none" spc="0" normalizeH="0" noProof="0" dirty="0" smtClean="0">
                <a:ln>
                  <a:noFill/>
                </a:ln>
                <a:solidFill>
                  <a:schemeClr val="tx1"/>
                </a:solidFill>
                <a:effectLst/>
                <a:uLnTx/>
                <a:uFillTx/>
                <a:latin typeface="+mn-lt"/>
                <a:ea typeface="+mn-ea"/>
                <a:cs typeface="+mn-cs"/>
              </a:rPr>
              <a:t> George </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(Former </a:t>
            </a:r>
            <a:r>
              <a:rPr kumimoji="0" lang="en-CA" sz="2000" b="0" i="0" u="none" strike="noStrike" kern="1200" cap="none" spc="0" normalizeH="0" noProof="0" dirty="0" smtClean="0">
                <a:ln>
                  <a:noFill/>
                </a:ln>
                <a:solidFill>
                  <a:schemeClr val="tx1"/>
                </a:solidFill>
                <a:effectLst/>
                <a:uLnTx/>
                <a:uFillTx/>
                <a:latin typeface="+mn-lt"/>
                <a:ea typeface="+mn-ea"/>
                <a:cs typeface="+mn-cs"/>
              </a:rPr>
              <a:t>CEO)</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6082" name="Picture 2" descr="Rick George, Suncor Board of Directors"/>
          <p:cNvPicPr>
            <a:picLocks noChangeAspect="1" noChangeArrowheads="1"/>
          </p:cNvPicPr>
          <p:nvPr/>
        </p:nvPicPr>
        <p:blipFill>
          <a:blip r:embed="rId2" cstate="print"/>
          <a:srcRect/>
          <a:stretch>
            <a:fillRect/>
          </a:stretch>
        </p:blipFill>
        <p:spPr bwMode="auto">
          <a:xfrm>
            <a:off x="457200" y="990600"/>
            <a:ext cx="2865120" cy="35814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838200"/>
            <a:ext cx="5486400" cy="5410200"/>
          </a:xfrm>
        </p:spPr>
        <p:txBody>
          <a:bodyPr/>
          <a:lstStyle/>
          <a:p>
            <a:r>
              <a:rPr lang="en-CA" sz="2800" dirty="0" smtClean="0"/>
              <a:t>BSc in Chemical Engineering from Exeter University</a:t>
            </a:r>
          </a:p>
          <a:p>
            <a:r>
              <a:rPr lang="en-CA" sz="2800" dirty="0" smtClean="0"/>
              <a:t>Graduate of Advanced Management Program at Harvard Business School</a:t>
            </a:r>
          </a:p>
          <a:p>
            <a:r>
              <a:rPr lang="en-CA" sz="2800" dirty="0" smtClean="0"/>
              <a:t>Graduate of Business Economics Program at Oxford University </a:t>
            </a:r>
          </a:p>
          <a:p>
            <a:r>
              <a:rPr lang="en-CA" sz="2800" dirty="0" smtClean="0"/>
              <a:t>Been with Suncor since 2002</a:t>
            </a:r>
            <a:endParaRPr lang="en-CA" sz="2800" dirty="0"/>
          </a:p>
        </p:txBody>
      </p:sp>
      <p:pic>
        <p:nvPicPr>
          <p:cNvPr id="31746" name="Picture 2" descr="Steve Williams, COO, Suncor"/>
          <p:cNvPicPr>
            <a:picLocks noChangeAspect="1" noChangeArrowheads="1"/>
          </p:cNvPicPr>
          <p:nvPr/>
        </p:nvPicPr>
        <p:blipFill>
          <a:blip r:embed="rId2" cstate="print"/>
          <a:srcRect/>
          <a:stretch>
            <a:fillRect/>
          </a:stretch>
        </p:blipFill>
        <p:spPr bwMode="auto">
          <a:xfrm>
            <a:off x="457200" y="971550"/>
            <a:ext cx="2819400" cy="3524250"/>
          </a:xfrm>
          <a:prstGeom prst="rect">
            <a:avLst/>
          </a:prstGeom>
          <a:noFill/>
        </p:spPr>
      </p:pic>
      <p:sp>
        <p:nvSpPr>
          <p:cNvPr id="6" name="Content Placeholder 2"/>
          <p:cNvSpPr txBox="1">
            <a:spLocks/>
          </p:cNvSpPr>
          <p:nvPr/>
        </p:nvSpPr>
        <p:spPr>
          <a:xfrm>
            <a:off x="-76200" y="4572000"/>
            <a:ext cx="4800600" cy="60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Steve Williams (President</a:t>
            </a:r>
            <a:r>
              <a:rPr kumimoji="0" lang="en-CA" sz="2000" b="0" i="0" u="none" strike="noStrike" kern="1200" cap="none" spc="0" normalizeH="0" noProof="0" dirty="0" smtClean="0">
                <a:ln>
                  <a:noFill/>
                </a:ln>
                <a:solidFill>
                  <a:schemeClr val="tx1"/>
                </a:solidFill>
                <a:effectLst/>
                <a:uLnTx/>
                <a:uFillTx/>
                <a:latin typeface="+mn-lt"/>
                <a:ea typeface="+mn-ea"/>
                <a:cs typeface="+mn-cs"/>
              </a:rPr>
              <a:t> and CEO)</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838200"/>
            <a:ext cx="5486400" cy="5410200"/>
          </a:xfrm>
        </p:spPr>
        <p:txBody>
          <a:bodyPr/>
          <a:lstStyle/>
          <a:p>
            <a:r>
              <a:rPr lang="en-CA" sz="2800" dirty="0" smtClean="0"/>
              <a:t>BA in Economics from University of Calgary</a:t>
            </a:r>
          </a:p>
          <a:p>
            <a:r>
              <a:rPr lang="en-CA" sz="2800" dirty="0" smtClean="0"/>
              <a:t>Honours graduate from the University of Calgary Management Development Program</a:t>
            </a:r>
          </a:p>
          <a:p>
            <a:r>
              <a:rPr lang="en-CA" sz="2800" dirty="0" smtClean="0"/>
              <a:t>Over 20 years of industry experience in strategy and development, finance, risk management and energy supply and trading</a:t>
            </a:r>
          </a:p>
          <a:p>
            <a:r>
              <a:rPr lang="en-CA" sz="2800" dirty="0" smtClean="0"/>
              <a:t>Been with Suncor since 2006</a:t>
            </a:r>
            <a:endParaRPr lang="en-CA" sz="2800" dirty="0"/>
          </a:p>
        </p:txBody>
      </p:sp>
      <p:sp>
        <p:nvSpPr>
          <p:cNvPr id="6" name="Content Placeholder 2"/>
          <p:cNvSpPr txBox="1">
            <a:spLocks/>
          </p:cNvSpPr>
          <p:nvPr/>
        </p:nvSpPr>
        <p:spPr>
          <a:xfrm>
            <a:off x="-76200" y="4572000"/>
            <a:ext cx="4800600" cy="609600"/>
          </a:xfrm>
          <a:prstGeom prst="rect">
            <a:avLst/>
          </a:prstGeom>
        </p:spPr>
        <p:txBody>
          <a:bodyPr/>
          <a:lstStyle/>
          <a:p>
            <a:pPr marL="342900" lvl="0" indent="-342900">
              <a:spcBef>
                <a:spcPct val="20000"/>
              </a:spcBef>
            </a:pPr>
            <a:r>
              <a:rPr lang="en-CA" sz="2000" dirty="0" smtClean="0"/>
              <a:t>Bart </a:t>
            </a:r>
            <a:r>
              <a:rPr lang="en-CA" sz="2000" dirty="0" err="1" smtClean="0"/>
              <a:t>Demosky</a:t>
            </a:r>
            <a:r>
              <a:rPr lang="en-CA" sz="2000" dirty="0" smtClean="0"/>
              <a:t> (Chief Financial Officer)</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7106" name="Picture 2" descr="Bart Demosky, CFO, Suncor"/>
          <p:cNvPicPr>
            <a:picLocks noChangeAspect="1" noChangeArrowheads="1"/>
          </p:cNvPicPr>
          <p:nvPr/>
        </p:nvPicPr>
        <p:blipFill>
          <a:blip r:embed="rId2" cstate="print"/>
          <a:srcRect/>
          <a:stretch>
            <a:fillRect/>
          </a:stretch>
        </p:blipFill>
        <p:spPr bwMode="auto">
          <a:xfrm>
            <a:off x="381000" y="990600"/>
            <a:ext cx="2895600" cy="36195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838200"/>
            <a:ext cx="5486400" cy="5410200"/>
          </a:xfrm>
        </p:spPr>
        <p:txBody>
          <a:bodyPr/>
          <a:lstStyle/>
          <a:p>
            <a:r>
              <a:rPr lang="en-CA" sz="2800" dirty="0" smtClean="0"/>
              <a:t>BA in Economics from University of Calgary</a:t>
            </a:r>
          </a:p>
          <a:p>
            <a:r>
              <a:rPr lang="en-CA" sz="2800" dirty="0" smtClean="0"/>
              <a:t>MBA from the University of Alberta</a:t>
            </a:r>
          </a:p>
          <a:p>
            <a:r>
              <a:rPr lang="en-CA" sz="2800" dirty="0" smtClean="0"/>
              <a:t>Been with Suncor since 1996</a:t>
            </a:r>
            <a:endParaRPr lang="en-CA" sz="2800" dirty="0"/>
          </a:p>
        </p:txBody>
      </p:sp>
      <p:sp>
        <p:nvSpPr>
          <p:cNvPr id="6" name="Content Placeholder 2"/>
          <p:cNvSpPr txBox="1">
            <a:spLocks/>
          </p:cNvSpPr>
          <p:nvPr/>
        </p:nvSpPr>
        <p:spPr>
          <a:xfrm>
            <a:off x="-76200" y="4572000"/>
            <a:ext cx="3810000" cy="609600"/>
          </a:xfrm>
          <a:prstGeom prst="rect">
            <a:avLst/>
          </a:prstGeom>
        </p:spPr>
        <p:txBody>
          <a:bodyPr/>
          <a:lstStyle/>
          <a:p>
            <a:pPr marL="342900" lvl="0" indent="-342900">
              <a:spcBef>
                <a:spcPct val="20000"/>
              </a:spcBef>
            </a:pPr>
            <a:r>
              <a:rPr lang="en-CA" sz="2000" dirty="0" smtClean="0"/>
              <a:t>Eric </a:t>
            </a:r>
            <a:r>
              <a:rPr lang="en-CA" sz="2000" dirty="0" err="1" smtClean="0"/>
              <a:t>Axford</a:t>
            </a:r>
            <a:r>
              <a:rPr lang="en-CA" sz="2000" dirty="0" smtClean="0"/>
              <a:t> (VP, Business Services)</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8130" name="Picture 2" descr="Eric Axford, Executive Vice President, Business Services"/>
          <p:cNvPicPr>
            <a:picLocks noChangeAspect="1" noChangeArrowheads="1"/>
          </p:cNvPicPr>
          <p:nvPr/>
        </p:nvPicPr>
        <p:blipFill>
          <a:blip r:embed="rId2" cstate="print"/>
          <a:srcRect/>
          <a:stretch>
            <a:fillRect/>
          </a:stretch>
        </p:blipFill>
        <p:spPr bwMode="auto">
          <a:xfrm>
            <a:off x="381000" y="990600"/>
            <a:ext cx="2865120" cy="35814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4400"/>
            <a:ext cx="9144000" cy="609600"/>
          </a:xfrm>
        </p:spPr>
        <p:txBody>
          <a:bodyPr/>
          <a:lstStyle/>
          <a:p>
            <a:pPr algn="r">
              <a:buNone/>
            </a:pPr>
            <a:r>
              <a:rPr lang="en-CA" dirty="0" smtClean="0"/>
              <a:t>Financial Overview</a:t>
            </a:r>
            <a:endParaRPr lang="en-CA" dirty="0"/>
          </a:p>
        </p:txBody>
      </p:sp>
      <p:sp>
        <p:nvSpPr>
          <p:cNvPr id="4" name="Rectangle 3"/>
          <p:cNvSpPr/>
          <p:nvPr/>
        </p:nvSpPr>
        <p:spPr>
          <a:xfrm>
            <a:off x="0" y="52578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p:txBody>
      </p:sp>
      <p:graphicFrame>
        <p:nvGraphicFramePr>
          <p:cNvPr id="3" name="Chart 2"/>
          <p:cNvGraphicFramePr/>
          <p:nvPr>
            <p:extLst>
              <p:ext uri="{D42A27DB-BD31-4B8C-83A1-F6EECF244321}">
                <p14:modId xmlns:p14="http://schemas.microsoft.com/office/powerpoint/2010/main" xmlns="" val="2639473769"/>
              </p:ext>
            </p:extLst>
          </p:nvPr>
        </p:nvGraphicFramePr>
        <p:xfrm>
          <a:off x="0" y="762000"/>
          <a:ext cx="9143999"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655227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2011 Financial Highlights</a:t>
            </a:r>
            <a:endParaRPr lang="en-CA" dirty="0"/>
          </a:p>
        </p:txBody>
      </p:sp>
      <p:pic>
        <p:nvPicPr>
          <p:cNvPr id="34817" name="Picture 1"/>
          <p:cNvPicPr>
            <a:picLocks noChangeAspect="1" noChangeArrowheads="1"/>
          </p:cNvPicPr>
          <p:nvPr/>
        </p:nvPicPr>
        <p:blipFill>
          <a:blip r:embed="rId2" cstate="print"/>
          <a:srcRect/>
          <a:stretch>
            <a:fillRect/>
          </a:stretch>
        </p:blipFill>
        <p:spPr bwMode="auto">
          <a:xfrm>
            <a:off x="0" y="1466069"/>
            <a:ext cx="9144000" cy="473470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2012Q3 Financial Highlights</a:t>
            </a:r>
            <a:endParaRPr lang="en-CA" dirty="0"/>
          </a:p>
        </p:txBody>
      </p:sp>
      <p:pic>
        <p:nvPicPr>
          <p:cNvPr id="49154" name="Picture 2"/>
          <p:cNvPicPr>
            <a:picLocks noChangeAspect="1" noChangeArrowheads="1"/>
          </p:cNvPicPr>
          <p:nvPr/>
        </p:nvPicPr>
        <p:blipFill>
          <a:blip r:embed="rId2" cstate="print"/>
          <a:srcRect/>
          <a:stretch>
            <a:fillRect/>
          </a:stretch>
        </p:blipFill>
        <p:spPr bwMode="auto">
          <a:xfrm>
            <a:off x="0" y="1447800"/>
            <a:ext cx="9144000" cy="4212771"/>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3" cstate="print"/>
          <a:srcRect/>
          <a:stretch>
            <a:fillRect/>
          </a:stretch>
        </p:blipFill>
        <p:spPr bwMode="auto">
          <a:xfrm>
            <a:off x="2357893" y="838200"/>
            <a:ext cx="6786107" cy="5566575"/>
          </a:xfrm>
          <a:prstGeom prst="rect">
            <a:avLst/>
          </a:prstGeom>
          <a:noFill/>
          <a:ln w="9525">
            <a:noFill/>
            <a:miter lim="800000"/>
            <a:headEnd/>
            <a:tailEnd/>
          </a:ln>
        </p:spPr>
      </p:pic>
      <p:sp>
        <p:nvSpPr>
          <p:cNvPr id="6" name="TextBox 5"/>
          <p:cNvSpPr txBox="1"/>
          <p:nvPr/>
        </p:nvSpPr>
        <p:spPr>
          <a:xfrm>
            <a:off x="0" y="990600"/>
            <a:ext cx="2286000" cy="1569660"/>
          </a:xfrm>
          <a:prstGeom prst="rect">
            <a:avLst/>
          </a:prstGeom>
          <a:noFill/>
        </p:spPr>
        <p:txBody>
          <a:bodyPr wrap="square" rtlCol="0">
            <a:spAutoFit/>
          </a:bodyPr>
          <a:lstStyle/>
          <a:p>
            <a:r>
              <a:rPr lang="en-CA" sz="3200" dirty="0" smtClean="0"/>
              <a:t>2011 Balance Sheet</a:t>
            </a:r>
            <a:endParaRPr lang="en-CA" sz="3200" dirty="0"/>
          </a:p>
        </p:txBody>
      </p:sp>
      <p:sp>
        <p:nvSpPr>
          <p:cNvPr id="7" name="Rectangle 6"/>
          <p:cNvSpPr/>
          <p:nvPr/>
        </p:nvSpPr>
        <p:spPr>
          <a:xfrm>
            <a:off x="2514600" y="1905000"/>
            <a:ext cx="66294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514600" y="4114800"/>
            <a:ext cx="66294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90600"/>
            <a:ext cx="2286000" cy="1569660"/>
          </a:xfrm>
          <a:prstGeom prst="rect">
            <a:avLst/>
          </a:prstGeom>
          <a:noFill/>
        </p:spPr>
        <p:txBody>
          <a:bodyPr wrap="square" rtlCol="0">
            <a:spAutoFit/>
          </a:bodyPr>
          <a:lstStyle/>
          <a:p>
            <a:r>
              <a:rPr lang="en-CA" sz="3200" dirty="0" smtClean="0"/>
              <a:t>2012Q3 Balance Sheet</a:t>
            </a:r>
            <a:endParaRPr lang="en-CA" sz="3200" dirty="0"/>
          </a:p>
        </p:txBody>
      </p:sp>
      <p:pic>
        <p:nvPicPr>
          <p:cNvPr id="51202" name="Picture 2"/>
          <p:cNvPicPr>
            <a:picLocks noChangeAspect="1" noChangeArrowheads="1"/>
          </p:cNvPicPr>
          <p:nvPr/>
        </p:nvPicPr>
        <p:blipFill>
          <a:blip r:embed="rId3" cstate="print"/>
          <a:srcRect/>
          <a:stretch>
            <a:fillRect/>
          </a:stretch>
        </p:blipFill>
        <p:spPr bwMode="auto">
          <a:xfrm>
            <a:off x="2286000" y="838200"/>
            <a:ext cx="6779419" cy="5562600"/>
          </a:xfrm>
          <a:prstGeom prst="rect">
            <a:avLst/>
          </a:prstGeom>
          <a:noFill/>
          <a:ln w="9525">
            <a:noFill/>
            <a:miter lim="800000"/>
            <a:headEnd/>
            <a:tailEnd/>
          </a:ln>
        </p:spPr>
      </p:pic>
      <p:sp>
        <p:nvSpPr>
          <p:cNvPr id="7" name="Rectangle 6"/>
          <p:cNvSpPr/>
          <p:nvPr/>
        </p:nvSpPr>
        <p:spPr>
          <a:xfrm>
            <a:off x="2438400" y="1676400"/>
            <a:ext cx="6629400" cy="3810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438400" y="4953000"/>
            <a:ext cx="6629400" cy="152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90600"/>
            <a:ext cx="2286000" cy="1569660"/>
          </a:xfrm>
          <a:prstGeom prst="rect">
            <a:avLst/>
          </a:prstGeom>
          <a:noFill/>
        </p:spPr>
        <p:txBody>
          <a:bodyPr wrap="square" rtlCol="0">
            <a:spAutoFit/>
          </a:bodyPr>
          <a:lstStyle/>
          <a:p>
            <a:r>
              <a:rPr lang="en-CA" sz="3200" dirty="0" smtClean="0"/>
              <a:t>2011 Income Statement</a:t>
            </a:r>
            <a:endParaRPr lang="en-CA" sz="3200" dirty="0"/>
          </a:p>
        </p:txBody>
      </p:sp>
      <p:pic>
        <p:nvPicPr>
          <p:cNvPr id="52227" name="Picture 3"/>
          <p:cNvPicPr>
            <a:picLocks noChangeAspect="1" noChangeArrowheads="1"/>
          </p:cNvPicPr>
          <p:nvPr/>
        </p:nvPicPr>
        <p:blipFill>
          <a:blip r:embed="rId3" cstate="print"/>
          <a:srcRect/>
          <a:stretch>
            <a:fillRect/>
          </a:stretch>
        </p:blipFill>
        <p:spPr bwMode="auto">
          <a:xfrm>
            <a:off x="2514600" y="838200"/>
            <a:ext cx="6553200" cy="5477015"/>
          </a:xfrm>
          <a:prstGeom prst="rect">
            <a:avLst/>
          </a:prstGeom>
          <a:noFill/>
          <a:ln w="9525">
            <a:noFill/>
            <a:miter lim="800000"/>
            <a:headEnd/>
            <a:tailEnd/>
          </a:ln>
        </p:spPr>
      </p:pic>
      <p:sp>
        <p:nvSpPr>
          <p:cNvPr id="7" name="Rectangle 6"/>
          <p:cNvSpPr/>
          <p:nvPr/>
        </p:nvSpPr>
        <p:spPr>
          <a:xfrm>
            <a:off x="2438400" y="1219200"/>
            <a:ext cx="6629400" cy="152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90600"/>
            <a:ext cx="2286000" cy="1569660"/>
          </a:xfrm>
          <a:prstGeom prst="rect">
            <a:avLst/>
          </a:prstGeom>
          <a:noFill/>
        </p:spPr>
        <p:txBody>
          <a:bodyPr wrap="square" rtlCol="0">
            <a:spAutoFit/>
          </a:bodyPr>
          <a:lstStyle/>
          <a:p>
            <a:r>
              <a:rPr lang="en-CA" sz="3200" dirty="0" smtClean="0"/>
              <a:t>2012Q3</a:t>
            </a:r>
          </a:p>
          <a:p>
            <a:r>
              <a:rPr lang="en-CA" sz="3200" dirty="0" smtClean="0"/>
              <a:t>Income Statement</a:t>
            </a:r>
            <a:endParaRPr lang="en-CA" sz="3200" dirty="0"/>
          </a:p>
        </p:txBody>
      </p:sp>
      <p:pic>
        <p:nvPicPr>
          <p:cNvPr id="53250" name="Picture 2"/>
          <p:cNvPicPr>
            <a:picLocks noChangeAspect="1" noChangeArrowheads="1"/>
          </p:cNvPicPr>
          <p:nvPr/>
        </p:nvPicPr>
        <p:blipFill>
          <a:blip r:embed="rId3" cstate="print"/>
          <a:srcRect/>
          <a:stretch>
            <a:fillRect/>
          </a:stretch>
        </p:blipFill>
        <p:spPr bwMode="auto">
          <a:xfrm>
            <a:off x="2895600" y="801977"/>
            <a:ext cx="6172200" cy="5599706"/>
          </a:xfrm>
          <a:prstGeom prst="rect">
            <a:avLst/>
          </a:prstGeom>
          <a:noFill/>
          <a:ln w="9525">
            <a:noFill/>
            <a:miter lim="800000"/>
            <a:headEnd/>
            <a:tailEnd/>
          </a:ln>
        </p:spPr>
      </p:pic>
      <p:sp>
        <p:nvSpPr>
          <p:cNvPr id="7" name="Rectangle 6"/>
          <p:cNvSpPr/>
          <p:nvPr/>
        </p:nvSpPr>
        <p:spPr>
          <a:xfrm>
            <a:off x="3048000" y="1981200"/>
            <a:ext cx="60198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000" y="2514600"/>
            <a:ext cx="60198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90600"/>
            <a:ext cx="2286000" cy="1569660"/>
          </a:xfrm>
          <a:prstGeom prst="rect">
            <a:avLst/>
          </a:prstGeom>
          <a:noFill/>
        </p:spPr>
        <p:txBody>
          <a:bodyPr wrap="square" rtlCol="0">
            <a:spAutoFit/>
          </a:bodyPr>
          <a:lstStyle/>
          <a:p>
            <a:r>
              <a:rPr lang="en-CA" sz="3200" dirty="0" smtClean="0"/>
              <a:t>2011 </a:t>
            </a:r>
          </a:p>
          <a:p>
            <a:r>
              <a:rPr lang="en-CA" sz="3200" dirty="0" smtClean="0"/>
              <a:t>Cash Flow Statement</a:t>
            </a:r>
            <a:endParaRPr lang="en-CA" sz="3200" dirty="0"/>
          </a:p>
        </p:txBody>
      </p:sp>
      <p:pic>
        <p:nvPicPr>
          <p:cNvPr id="54274" name="Picture 2"/>
          <p:cNvPicPr>
            <a:picLocks noChangeAspect="1" noChangeArrowheads="1"/>
          </p:cNvPicPr>
          <p:nvPr/>
        </p:nvPicPr>
        <p:blipFill>
          <a:blip r:embed="rId3" cstate="print"/>
          <a:srcRect/>
          <a:stretch>
            <a:fillRect/>
          </a:stretch>
        </p:blipFill>
        <p:spPr bwMode="auto">
          <a:xfrm>
            <a:off x="2971800" y="823228"/>
            <a:ext cx="6096000" cy="5577572"/>
          </a:xfrm>
          <a:prstGeom prst="rect">
            <a:avLst/>
          </a:prstGeom>
          <a:noFill/>
          <a:ln w="9525">
            <a:noFill/>
            <a:miter lim="800000"/>
            <a:headEnd/>
            <a:tailEnd/>
          </a:ln>
        </p:spPr>
      </p:pic>
      <p:sp>
        <p:nvSpPr>
          <p:cNvPr id="7" name="Rectangle 6"/>
          <p:cNvSpPr/>
          <p:nvPr/>
        </p:nvSpPr>
        <p:spPr>
          <a:xfrm>
            <a:off x="3048000" y="3352800"/>
            <a:ext cx="60198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048000" y="4495800"/>
            <a:ext cx="6019800" cy="4572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90600"/>
            <a:ext cx="2286000" cy="1569660"/>
          </a:xfrm>
          <a:prstGeom prst="rect">
            <a:avLst/>
          </a:prstGeom>
          <a:noFill/>
        </p:spPr>
        <p:txBody>
          <a:bodyPr wrap="square" rtlCol="0">
            <a:spAutoFit/>
          </a:bodyPr>
          <a:lstStyle/>
          <a:p>
            <a:r>
              <a:rPr lang="en-CA" sz="3200" dirty="0" smtClean="0"/>
              <a:t>2012Q3</a:t>
            </a:r>
          </a:p>
          <a:p>
            <a:r>
              <a:rPr lang="en-CA" sz="3200" dirty="0" smtClean="0"/>
              <a:t>Cash Flow Statement</a:t>
            </a:r>
            <a:endParaRPr lang="en-CA" sz="3200" dirty="0"/>
          </a:p>
        </p:txBody>
      </p:sp>
      <p:pic>
        <p:nvPicPr>
          <p:cNvPr id="55298" name="Picture 2"/>
          <p:cNvPicPr>
            <a:picLocks noChangeAspect="1" noChangeArrowheads="1"/>
          </p:cNvPicPr>
          <p:nvPr/>
        </p:nvPicPr>
        <p:blipFill>
          <a:blip r:embed="rId3" cstate="print"/>
          <a:srcRect/>
          <a:stretch>
            <a:fillRect/>
          </a:stretch>
        </p:blipFill>
        <p:spPr bwMode="auto">
          <a:xfrm>
            <a:off x="3810000" y="838200"/>
            <a:ext cx="5238750" cy="5542935"/>
          </a:xfrm>
          <a:prstGeom prst="rect">
            <a:avLst/>
          </a:prstGeom>
          <a:noFill/>
          <a:ln w="9525">
            <a:noFill/>
            <a:miter lim="800000"/>
            <a:headEnd/>
            <a:tailEnd/>
          </a:ln>
        </p:spPr>
      </p:pic>
      <p:sp>
        <p:nvSpPr>
          <p:cNvPr id="7" name="Rectangle 6"/>
          <p:cNvSpPr/>
          <p:nvPr/>
        </p:nvSpPr>
        <p:spPr>
          <a:xfrm>
            <a:off x="3810000" y="5029200"/>
            <a:ext cx="52578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810000" y="3810000"/>
            <a:ext cx="5257800" cy="1524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algn="ctr">
              <a:buNone/>
            </a:pPr>
            <a:r>
              <a:rPr lang="en-CA" sz="7200" b="1" dirty="0" smtClean="0"/>
              <a:t>BUY!</a:t>
            </a:r>
            <a:endParaRPr lang="en-CA" sz="72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 xmlns:p14="http://schemas.microsoft.com/office/powerpoint/2010/main" val="3774252103"/>
              </p:ext>
            </p:extLst>
          </p:nvPr>
        </p:nvGraphicFramePr>
        <p:xfrm>
          <a:off x="0" y="6400800"/>
          <a:ext cx="9143999" cy="370840"/>
        </p:xfrm>
        <a:graphic>
          <a:graphicData uri="http://schemas.openxmlformats.org/drawingml/2006/table">
            <a:tbl>
              <a:tblPr firstRow="1" bandRow="1">
                <a:tableStyleId>{5C22544A-7EE6-4342-B048-85BDC9FD1C3A}</a:tableStyleId>
              </a:tblPr>
              <a:tblGrid>
                <a:gridCol w="3034145"/>
                <a:gridCol w="3054927"/>
                <a:gridCol w="3054927"/>
              </a:tblGrid>
              <a:tr h="370840">
                <a:tc>
                  <a:txBody>
                    <a:bodyPr/>
                    <a:lstStyle/>
                    <a:p>
                      <a:pPr algn="ctr"/>
                      <a:r>
                        <a:rPr lang="en-US" sz="1200" b="0" dirty="0" smtClean="0">
                          <a:solidFill>
                            <a:schemeClr val="tx1"/>
                          </a:solidFill>
                        </a:rPr>
                        <a:t>November 21,</a:t>
                      </a:r>
                      <a:r>
                        <a:rPr lang="en-US" sz="1200" b="0" baseline="0" dirty="0" smtClean="0">
                          <a:solidFill>
                            <a:schemeClr val="tx1"/>
                          </a:solidFill>
                        </a:rPr>
                        <a:t> 2012</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Canadian Oil &amp; Gas Industry Presentation</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BUS</a:t>
                      </a:r>
                      <a:r>
                        <a:rPr lang="en-US" sz="1200" b="0" baseline="0" dirty="0" smtClean="0">
                          <a:solidFill>
                            <a:schemeClr val="tx1"/>
                          </a:solidFill>
                        </a:rPr>
                        <a:t> 417</a:t>
                      </a:r>
                      <a:endParaRPr lang="en-US" sz="12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 xmlns:p14="http://schemas.microsoft.com/office/powerpoint/2010/main" val="2490917195"/>
              </p:ext>
            </p:extLst>
          </p:nvPr>
        </p:nvGraphicFramePr>
        <p:xfrm>
          <a:off x="0" y="0"/>
          <a:ext cx="9144000" cy="777240"/>
        </p:xfrm>
        <a:graphic>
          <a:graphicData uri="http://schemas.openxmlformats.org/drawingml/2006/table">
            <a:tbl>
              <a:tblPr firstRow="1" bandRow="1">
                <a:tableStyleId>{5C22544A-7EE6-4342-B048-85BDC9FD1C3A}</a:tableStyleId>
              </a:tblPr>
              <a:tblGrid>
                <a:gridCol w="4572000"/>
                <a:gridCol w="1143000"/>
                <a:gridCol w="1143000"/>
                <a:gridCol w="1143000"/>
                <a:gridCol w="1143000"/>
              </a:tblGrid>
              <a:tr h="777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lumMod val="95000"/>
                              <a:lumOff val="5000"/>
                            </a:schemeClr>
                          </a:solidFill>
                        </a:rPr>
                        <a:t>Oil &amp;</a:t>
                      </a:r>
                      <a:r>
                        <a:rPr lang="en-US" u="sng" baseline="0" dirty="0" smtClean="0">
                          <a:solidFill>
                            <a:schemeClr val="tx1">
                              <a:lumMod val="95000"/>
                              <a:lumOff val="5000"/>
                            </a:schemeClr>
                          </a:solidFill>
                        </a:rPr>
                        <a:t> Gas Industry Presentation</a:t>
                      </a:r>
                      <a:endParaRPr lang="en-US" u="sng" dirty="0" smtClean="0">
                        <a:solidFill>
                          <a:schemeClr val="tx1">
                            <a:lumMod val="95000"/>
                            <a:lumOff val="5000"/>
                          </a:schemeClr>
                        </a:solidFill>
                      </a:endParaRPr>
                    </a:p>
                    <a:p>
                      <a:r>
                        <a:rPr lang="en-US" dirty="0" err="1" smtClean="0">
                          <a:solidFill>
                            <a:schemeClr val="tx1">
                              <a:lumMod val="95000"/>
                              <a:lumOff val="5000"/>
                            </a:schemeClr>
                          </a:solidFill>
                        </a:rPr>
                        <a:t>Cenovus</a:t>
                      </a:r>
                      <a:r>
                        <a:rPr lang="en-US" dirty="0" smtClean="0">
                          <a:solidFill>
                            <a:schemeClr val="tx1">
                              <a:lumMod val="95000"/>
                              <a:lumOff val="5000"/>
                            </a:schemeClr>
                          </a:solidFill>
                        </a:rPr>
                        <a:t> Energy Inc.</a:t>
                      </a:r>
                      <a:endParaRPr lang="en-US" dirty="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 name="Picture 14"/>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4571998" y="0"/>
            <a:ext cx="1143000" cy="773083"/>
          </a:xfrm>
          <a:prstGeom prst="rect">
            <a:avLst/>
          </a:prstGeom>
        </p:spPr>
      </p:pic>
      <p:pic>
        <p:nvPicPr>
          <p:cNvPr id="16" name="Picture 15"/>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5714998" y="0"/>
            <a:ext cx="1143000" cy="775853"/>
          </a:xfrm>
          <a:prstGeom prst="rect">
            <a:avLst/>
          </a:prstGeom>
        </p:spPr>
      </p:pic>
      <p:pic>
        <p:nvPicPr>
          <p:cNvPr id="17" name="Picture 16"/>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6858000" y="0"/>
            <a:ext cx="1143000" cy="775853"/>
          </a:xfrm>
          <a:prstGeom prst="rect">
            <a:avLst/>
          </a:prstGeom>
        </p:spPr>
      </p:pic>
      <p:pic>
        <p:nvPicPr>
          <p:cNvPr id="18" name="Picture 17"/>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8001000" y="0"/>
            <a:ext cx="1143000" cy="773083"/>
          </a:xfrm>
          <a:prstGeom prst="rect">
            <a:avLst/>
          </a:prstGeom>
        </p:spPr>
      </p:pic>
      <p:sp>
        <p:nvSpPr>
          <p:cNvPr id="9" name="Title 1"/>
          <p:cNvSpPr txBox="1">
            <a:spLocks/>
          </p:cNvSpPr>
          <p:nvPr/>
        </p:nvSpPr>
        <p:spPr>
          <a:xfrm>
            <a:off x="914400" y="2590800"/>
            <a:ext cx="7772400" cy="1470025"/>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tx1"/>
                </a:solidFill>
                <a:effectLst/>
                <a:uLnTx/>
                <a:uFillTx/>
                <a:latin typeface="+mj-lt"/>
                <a:ea typeface="+mj-ea"/>
                <a:cs typeface="+mj-cs"/>
              </a:rPr>
              <a:t/>
            </a:r>
            <a:br>
              <a:rPr kumimoji="0" lang="en-CA" sz="4400" b="0" i="0" u="none" strike="noStrike" kern="1200" cap="none" spc="0" normalizeH="0" baseline="0" noProof="0" dirty="0" smtClean="0">
                <a:ln>
                  <a:noFill/>
                </a:ln>
                <a:solidFill>
                  <a:schemeClr val="tx1"/>
                </a:solidFill>
                <a:effectLst/>
                <a:uLnTx/>
                <a:uFillTx/>
                <a:latin typeface="+mj-lt"/>
                <a:ea typeface="+mj-ea"/>
                <a:cs typeface="+mj-cs"/>
              </a:rPr>
            </a:br>
            <a:r>
              <a:rPr kumimoji="0" lang="en-CA" sz="4400" b="1" i="0" u="none" strike="noStrike" kern="1200" cap="none" spc="0" normalizeH="0" baseline="0" noProof="0" dirty="0" err="1" smtClean="0">
                <a:ln>
                  <a:noFill/>
                </a:ln>
                <a:solidFill>
                  <a:schemeClr val="tx1"/>
                </a:solidFill>
                <a:effectLst/>
                <a:uLnTx/>
                <a:uFillTx/>
                <a:ea typeface="+mj-ea"/>
                <a:cs typeface="+mj-cs"/>
              </a:rPr>
              <a:t>Cenovus</a:t>
            </a:r>
            <a:r>
              <a:rPr kumimoji="0" lang="en-CA" sz="4400" b="1" i="0" u="none" strike="noStrike" kern="1200" cap="none" spc="0" normalizeH="0" baseline="0" noProof="0" dirty="0" smtClean="0">
                <a:ln>
                  <a:noFill/>
                </a:ln>
                <a:solidFill>
                  <a:schemeClr val="tx1"/>
                </a:solidFill>
                <a:effectLst/>
                <a:uLnTx/>
                <a:uFillTx/>
                <a:ea typeface="+mj-ea"/>
                <a:cs typeface="+mj-cs"/>
              </a:rPr>
              <a:t> Energy Inc.</a:t>
            </a:r>
            <a:br>
              <a:rPr kumimoji="0" lang="en-CA" sz="4400" b="1" i="0" u="none" strike="noStrike" kern="1200" cap="none" spc="0" normalizeH="0" baseline="0" noProof="0" dirty="0" smtClean="0">
                <a:ln>
                  <a:noFill/>
                </a:ln>
                <a:solidFill>
                  <a:schemeClr val="tx1"/>
                </a:solidFill>
                <a:effectLst/>
                <a:uLnTx/>
                <a:uFillTx/>
                <a:ea typeface="+mj-ea"/>
                <a:cs typeface="+mj-cs"/>
              </a:rPr>
            </a:br>
            <a:r>
              <a:rPr kumimoji="0" lang="en-CA" sz="4400" b="1" i="0" u="none" strike="noStrike" kern="1200" cap="none" spc="0" normalizeH="0" baseline="0" noProof="0" dirty="0" smtClean="0">
                <a:ln>
                  <a:noFill/>
                </a:ln>
                <a:solidFill>
                  <a:schemeClr val="tx1"/>
                </a:solidFill>
                <a:effectLst/>
                <a:uLnTx/>
                <a:uFillTx/>
                <a:ea typeface="+mj-ea"/>
                <a:cs typeface="+mj-cs"/>
              </a:rPr>
              <a:t>(CVE.TO)</a:t>
            </a:r>
            <a:endParaRPr kumimoji="0" lang="en-CA" sz="4400" b="1" i="0" u="none" strike="noStrike" kern="1200" cap="none" spc="0" normalizeH="0" baseline="0" noProof="0" dirty="0">
              <a:ln>
                <a:noFill/>
              </a:ln>
              <a:solidFill>
                <a:schemeClr val="tx1"/>
              </a:solidFill>
              <a:effectLst/>
              <a:uLnTx/>
              <a:uFillTx/>
              <a:ea typeface="+mj-ea"/>
              <a:cs typeface="+mj-cs"/>
            </a:endParaRPr>
          </a:p>
        </p:txBody>
      </p:sp>
      <p:pic>
        <p:nvPicPr>
          <p:cNvPr id="10" name="Picture 2"/>
          <p:cNvPicPr>
            <a:picLocks noChangeAspect="1" noChangeArrowheads="1"/>
          </p:cNvPicPr>
          <p:nvPr/>
        </p:nvPicPr>
        <p:blipFill>
          <a:blip r:embed="rId6" cstate="print"/>
          <a:srcRect/>
          <a:stretch>
            <a:fillRect/>
          </a:stretch>
        </p:blipFill>
        <p:spPr bwMode="auto">
          <a:xfrm>
            <a:off x="6172200" y="1371600"/>
            <a:ext cx="2088232" cy="575727"/>
          </a:xfrm>
          <a:prstGeom prst="rect">
            <a:avLst/>
          </a:prstGeom>
          <a:noFill/>
          <a:ln w="9525">
            <a:noFill/>
            <a:miter lim="800000"/>
            <a:headEnd/>
            <a:tailEnd/>
          </a:ln>
        </p:spPr>
      </p:pic>
    </p:spTree>
    <p:extLst>
      <p:ext uri="{BB962C8B-B14F-4D97-AF65-F5344CB8AC3E}">
        <p14:creationId xmlns="" xmlns:p14="http://schemas.microsoft.com/office/powerpoint/2010/main" val="1243717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0" indent="0">
              <a:buNone/>
            </a:pPr>
            <a:r>
              <a:rPr lang="en-US" sz="2200" b="1" u="sng" dirty="0" smtClean="0">
                <a:solidFill>
                  <a:srgbClr val="C00000"/>
                </a:solidFill>
              </a:rPr>
              <a:t>Crude Oil Properties</a:t>
            </a:r>
          </a:p>
          <a:p>
            <a:pPr marL="0" indent="0">
              <a:buNone/>
            </a:pPr>
            <a:r>
              <a:rPr lang="en-US" sz="2200" b="1" dirty="0" smtClean="0"/>
              <a:t>Light/Heavy</a:t>
            </a:r>
            <a:r>
              <a:rPr lang="en-US" sz="2200" dirty="0" smtClean="0"/>
              <a:t> – Has to do with the viscosity of the oil. The heavier/thicker it is, the harder it is to transport.</a:t>
            </a:r>
          </a:p>
          <a:p>
            <a:pPr marL="400050" lvl="1" indent="0">
              <a:buNone/>
            </a:pPr>
            <a:r>
              <a:rPr lang="en-US" sz="1800" dirty="0" smtClean="0"/>
              <a:t>Bitumen from Canadian </a:t>
            </a:r>
            <a:r>
              <a:rPr lang="en-US" sz="1800" dirty="0" err="1" smtClean="0"/>
              <a:t>Oilsands</a:t>
            </a:r>
            <a:r>
              <a:rPr lang="en-US" sz="1800" dirty="0" smtClean="0"/>
              <a:t> requires to be blended with </a:t>
            </a:r>
            <a:r>
              <a:rPr lang="en-US" sz="1800" dirty="0" err="1" smtClean="0"/>
              <a:t>condenstate</a:t>
            </a:r>
            <a:endParaRPr lang="en-US" sz="1800" dirty="0" smtClean="0"/>
          </a:p>
          <a:p>
            <a:pPr marL="0" indent="0">
              <a:buNone/>
            </a:pPr>
            <a:endParaRPr lang="en-US" sz="2200" dirty="0" smtClean="0"/>
          </a:p>
          <a:p>
            <a:pPr marL="0" indent="0">
              <a:buNone/>
            </a:pPr>
            <a:r>
              <a:rPr lang="en-US" sz="2200" b="1" dirty="0" smtClean="0"/>
              <a:t>Sweet/Sour </a:t>
            </a:r>
            <a:r>
              <a:rPr lang="en-US" sz="2200" dirty="0" smtClean="0"/>
              <a:t>– Oil with high Sulfuric content (sour) requires further processing or else damages to pipes and refineries will occur</a:t>
            </a:r>
          </a:p>
        </p:txBody>
      </p:sp>
    </p:spTree>
    <p:extLst>
      <p:ext uri="{BB962C8B-B14F-4D97-AF65-F5344CB8AC3E}">
        <p14:creationId xmlns:p14="http://schemas.microsoft.com/office/powerpoint/2010/main" xmlns="" val="32617645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6019800"/>
            <a:ext cx="3312368" cy="276999"/>
          </a:xfrm>
          <a:prstGeom prst="rect">
            <a:avLst/>
          </a:prstGeom>
          <a:noFill/>
        </p:spPr>
        <p:txBody>
          <a:bodyPr wrap="square" rtlCol="0">
            <a:spAutoFit/>
          </a:bodyPr>
          <a:lstStyle/>
          <a:p>
            <a:r>
              <a:rPr lang="en-CA" sz="1200" i="1" dirty="0" smtClean="0"/>
              <a:t>Source: The Globe and Mail</a:t>
            </a:r>
            <a:endParaRPr lang="en-CA" sz="1200" i="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852487"/>
            <a:ext cx="7848599" cy="5187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cstate="print"/>
          <a:stretch>
            <a:fillRect/>
          </a:stretch>
        </p:blipFill>
        <p:spPr bwMode="auto">
          <a:xfrm>
            <a:off x="-10744" y="1524000"/>
            <a:ext cx="9154744" cy="4571788"/>
          </a:xfrm>
          <a:prstGeom prst="rect">
            <a:avLst/>
          </a:prstGeom>
          <a:noFill/>
          <a:ln w="9525">
            <a:noFill/>
            <a:miter lim="800000"/>
            <a:headEnd/>
            <a:tailEnd/>
          </a:ln>
        </p:spPr>
      </p:pic>
      <p:sp>
        <p:nvSpPr>
          <p:cNvPr id="4" name="Title 1"/>
          <p:cNvSpPr>
            <a:spLocks noGrp="1"/>
          </p:cNvSpPr>
          <p:nvPr>
            <p:ph type="title" idx="4294967295"/>
          </p:nvPr>
        </p:nvSpPr>
        <p:spPr>
          <a:xfrm>
            <a:off x="304800" y="685800"/>
            <a:ext cx="8229600" cy="1143000"/>
          </a:xfrm>
        </p:spPr>
        <p:txBody>
          <a:bodyPr>
            <a:normAutofit/>
          </a:bodyPr>
          <a:lstStyle/>
          <a:p>
            <a:r>
              <a:rPr lang="en-CA" dirty="0" smtClean="0"/>
              <a:t>1 Year Stock Chart</a:t>
            </a:r>
            <a:endParaRPr lang="en-CA" dirty="0"/>
          </a:p>
        </p:txBody>
      </p:sp>
      <p:sp>
        <p:nvSpPr>
          <p:cNvPr id="5" name="TextBox 4"/>
          <p:cNvSpPr txBox="1"/>
          <p:nvPr/>
        </p:nvSpPr>
        <p:spPr>
          <a:xfrm>
            <a:off x="251520" y="6093296"/>
            <a:ext cx="3312368" cy="276999"/>
          </a:xfrm>
          <a:prstGeom prst="rect">
            <a:avLst/>
          </a:prstGeom>
          <a:noFill/>
        </p:spPr>
        <p:txBody>
          <a:bodyPr wrap="square" rtlCol="0">
            <a:spAutoFit/>
          </a:bodyPr>
          <a:lstStyle/>
          <a:p>
            <a:r>
              <a:rPr lang="en-CA" sz="1200" i="1" dirty="0" smtClean="0"/>
              <a:t>Source: Yahoo! Finance</a:t>
            </a:r>
            <a:endParaRPr lang="en-CA" sz="1200" i="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tretch>
            <a:fillRect/>
          </a:stretch>
        </p:blipFill>
        <p:spPr bwMode="auto">
          <a:xfrm>
            <a:off x="0" y="1524000"/>
            <a:ext cx="9144000" cy="4648200"/>
          </a:xfrm>
          <a:prstGeom prst="rect">
            <a:avLst/>
          </a:prstGeom>
          <a:noFill/>
          <a:ln w="9525">
            <a:noFill/>
            <a:miter lim="800000"/>
            <a:headEnd/>
            <a:tailEnd/>
          </a:ln>
        </p:spPr>
      </p:pic>
      <p:sp>
        <p:nvSpPr>
          <p:cNvPr id="2" name="Title 1"/>
          <p:cNvSpPr>
            <a:spLocks noGrp="1"/>
          </p:cNvSpPr>
          <p:nvPr>
            <p:ph type="title" idx="4294967295"/>
          </p:nvPr>
        </p:nvSpPr>
        <p:spPr>
          <a:xfrm>
            <a:off x="457200" y="685800"/>
            <a:ext cx="8229600" cy="1143000"/>
          </a:xfrm>
        </p:spPr>
        <p:txBody>
          <a:bodyPr/>
          <a:lstStyle/>
          <a:p>
            <a:r>
              <a:rPr lang="en-CA" dirty="0" smtClean="0"/>
              <a:t>Max Years Stock Chart</a:t>
            </a:r>
            <a:endParaRPr lang="en-CA" dirty="0"/>
          </a:p>
        </p:txBody>
      </p:sp>
      <p:sp>
        <p:nvSpPr>
          <p:cNvPr id="5" name="TextBox 4"/>
          <p:cNvSpPr txBox="1"/>
          <p:nvPr/>
        </p:nvSpPr>
        <p:spPr>
          <a:xfrm>
            <a:off x="251520" y="6093296"/>
            <a:ext cx="3312368" cy="276999"/>
          </a:xfrm>
          <a:prstGeom prst="rect">
            <a:avLst/>
          </a:prstGeom>
          <a:noFill/>
        </p:spPr>
        <p:txBody>
          <a:bodyPr wrap="square" rtlCol="0">
            <a:spAutoFit/>
          </a:bodyPr>
          <a:lstStyle/>
          <a:p>
            <a:r>
              <a:rPr lang="en-CA" sz="1200" i="1" dirty="0" smtClean="0"/>
              <a:t>Source: Yahoo! Finance</a:t>
            </a:r>
            <a:endParaRPr lang="en-CA" sz="1200" i="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tretch>
            <a:fillRect/>
          </a:stretch>
        </p:blipFill>
        <p:spPr bwMode="auto">
          <a:xfrm>
            <a:off x="0" y="1828800"/>
            <a:ext cx="9144000" cy="4168950"/>
          </a:xfrm>
          <a:prstGeom prst="rect">
            <a:avLst/>
          </a:prstGeom>
          <a:noFill/>
          <a:ln w="9525">
            <a:noFill/>
            <a:miter lim="800000"/>
            <a:headEnd/>
            <a:tailEnd/>
          </a:ln>
        </p:spPr>
      </p:pic>
      <p:sp>
        <p:nvSpPr>
          <p:cNvPr id="4" name="Title 1"/>
          <p:cNvSpPr>
            <a:spLocks noGrp="1"/>
          </p:cNvSpPr>
          <p:nvPr>
            <p:ph type="title" idx="4294967295"/>
          </p:nvPr>
        </p:nvSpPr>
        <p:spPr>
          <a:xfrm>
            <a:off x="228600" y="990600"/>
            <a:ext cx="8229600" cy="1143000"/>
          </a:xfrm>
        </p:spPr>
        <p:txBody>
          <a:bodyPr>
            <a:normAutofit/>
          </a:bodyPr>
          <a:lstStyle/>
          <a:p>
            <a:r>
              <a:rPr lang="en-CA" dirty="0" smtClean="0"/>
              <a:t>CVE </a:t>
            </a:r>
            <a:r>
              <a:rPr lang="en-CA" dirty="0" err="1" smtClean="0"/>
              <a:t>vs</a:t>
            </a:r>
            <a:r>
              <a:rPr lang="en-CA" dirty="0" smtClean="0"/>
              <a:t> Industry</a:t>
            </a:r>
            <a:endParaRPr lang="en-CA" dirty="0"/>
          </a:p>
        </p:txBody>
      </p:sp>
      <p:sp>
        <p:nvSpPr>
          <p:cNvPr id="5" name="TextBox 4"/>
          <p:cNvSpPr txBox="1"/>
          <p:nvPr/>
        </p:nvSpPr>
        <p:spPr>
          <a:xfrm>
            <a:off x="0" y="5943600"/>
            <a:ext cx="3312368" cy="276999"/>
          </a:xfrm>
          <a:prstGeom prst="rect">
            <a:avLst/>
          </a:prstGeom>
          <a:noFill/>
        </p:spPr>
        <p:txBody>
          <a:bodyPr wrap="square" rtlCol="0">
            <a:spAutoFit/>
          </a:bodyPr>
          <a:lstStyle/>
          <a:p>
            <a:r>
              <a:rPr lang="en-CA" sz="1200" i="1" dirty="0" smtClean="0"/>
              <a:t>Source: Yahoo! Finance</a:t>
            </a:r>
            <a:endParaRPr lang="en-CA" sz="1200" i="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495800"/>
          </a:xfrm>
        </p:spPr>
        <p:txBody>
          <a:bodyPr>
            <a:normAutofit fontScale="92500" lnSpcReduction="10000"/>
          </a:bodyPr>
          <a:lstStyle/>
          <a:p>
            <a:r>
              <a:rPr lang="en-CA" dirty="0" smtClean="0"/>
              <a:t>Headquartered in Calgary, Canada</a:t>
            </a:r>
          </a:p>
          <a:p>
            <a:r>
              <a:rPr lang="en-CA" dirty="0" smtClean="0"/>
              <a:t>Employs approx. 5000 people</a:t>
            </a:r>
          </a:p>
          <a:p>
            <a:r>
              <a:rPr lang="en-CA" dirty="0" smtClean="0"/>
              <a:t>December 1, 2009 - Became independent from EnCana Corporation</a:t>
            </a:r>
          </a:p>
          <a:p>
            <a:pPr lvl="1"/>
            <a:r>
              <a:rPr lang="en-CA" dirty="0" smtClean="0"/>
              <a:t>EnCana split into: 1. EnCana </a:t>
            </a:r>
          </a:p>
          <a:p>
            <a:pPr lvl="1">
              <a:buNone/>
            </a:pPr>
            <a:r>
              <a:rPr lang="en-CA" b="1" dirty="0" smtClean="0"/>
              <a:t>                                    2. </a:t>
            </a:r>
            <a:r>
              <a:rPr lang="en-CA" b="1" dirty="0" err="1" smtClean="0"/>
              <a:t>Cenovus</a:t>
            </a:r>
            <a:r>
              <a:rPr lang="en-CA" b="1" dirty="0" smtClean="0"/>
              <a:t> Energy</a:t>
            </a:r>
            <a:endParaRPr lang="en-CA" b="1" dirty="0"/>
          </a:p>
          <a:p>
            <a:r>
              <a:rPr lang="en-CA" dirty="0" err="1" smtClean="0"/>
              <a:t>Cenovus</a:t>
            </a:r>
            <a:r>
              <a:rPr lang="en-CA" dirty="0" smtClean="0"/>
              <a:t> retained assets from </a:t>
            </a:r>
            <a:r>
              <a:rPr lang="en-CA" dirty="0" err="1" smtClean="0"/>
              <a:t>PanCanadian</a:t>
            </a:r>
            <a:r>
              <a:rPr lang="en-CA" dirty="0" smtClean="0"/>
              <a:t> and Alberta Energy Company</a:t>
            </a:r>
          </a:p>
          <a:p>
            <a:pPr lvl="1"/>
            <a:r>
              <a:rPr lang="en-CA" dirty="0" smtClean="0"/>
              <a:t>These 2 companies originally merged to form EnCana in 2002</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495800"/>
          </a:xfrm>
        </p:spPr>
        <p:txBody>
          <a:bodyPr>
            <a:normAutofit fontScale="92500" lnSpcReduction="10000"/>
          </a:bodyPr>
          <a:lstStyle/>
          <a:p>
            <a:r>
              <a:rPr lang="en-CA" dirty="0" smtClean="0"/>
              <a:t>Canadian oil company</a:t>
            </a:r>
          </a:p>
          <a:p>
            <a:r>
              <a:rPr lang="en-CA" dirty="0" smtClean="0"/>
              <a:t>Products includes: bitumen, crude oil, natural gas, and natural gas liquids (NGL)</a:t>
            </a:r>
          </a:p>
          <a:p>
            <a:pPr lvl="1">
              <a:buNone/>
            </a:pPr>
            <a:r>
              <a:rPr lang="en-CA" dirty="0" smtClean="0"/>
              <a:t>	</a:t>
            </a:r>
            <a:r>
              <a:rPr lang="en-CA" i="1" dirty="0" smtClean="0"/>
              <a:t>*bitumen: deposits of extremely heavy crude oil</a:t>
            </a:r>
          </a:p>
          <a:p>
            <a:pPr>
              <a:buNone/>
            </a:pPr>
            <a:r>
              <a:rPr lang="en-CA" i="1" dirty="0" smtClean="0"/>
              <a:t>	</a:t>
            </a:r>
            <a:r>
              <a:rPr lang="en-CA" b="1" dirty="0" smtClean="0"/>
              <a:t>Main operations includes…</a:t>
            </a:r>
          </a:p>
          <a:p>
            <a:pPr marL="571500" indent="-514350" algn="ctr">
              <a:buAutoNum type="arabicParenR"/>
            </a:pPr>
            <a:r>
              <a:rPr lang="en-CA" i="1" dirty="0" smtClean="0"/>
              <a:t>Oil Producing Projects </a:t>
            </a:r>
          </a:p>
          <a:p>
            <a:pPr marL="571500" indent="-514350" algn="ctr">
              <a:buAutoNum type="arabicParenR"/>
            </a:pPr>
            <a:r>
              <a:rPr lang="en-CA" i="1" dirty="0" smtClean="0"/>
              <a:t>Emerging Oil Projects</a:t>
            </a:r>
          </a:p>
          <a:p>
            <a:pPr marL="571500" indent="-514350" algn="ctr">
              <a:buAutoNum type="arabicParenR"/>
            </a:pPr>
            <a:r>
              <a:rPr lang="en-CA" i="1" dirty="0" smtClean="0"/>
              <a:t>Natural Gas Projects</a:t>
            </a:r>
          </a:p>
          <a:p>
            <a:pPr marL="571500" indent="-514350" algn="ctr">
              <a:buAutoNum type="arabicParenR"/>
            </a:pPr>
            <a:r>
              <a:rPr lang="en-CA" i="1" dirty="0" smtClean="0"/>
              <a:t>Refining Projects</a:t>
            </a:r>
          </a:p>
          <a:p>
            <a:endParaRPr lang="en-CA"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267200"/>
          </a:xfrm>
        </p:spPr>
        <p:txBody>
          <a:bodyPr>
            <a:normAutofit fontScale="92500" lnSpcReduction="20000"/>
          </a:bodyPr>
          <a:lstStyle/>
          <a:p>
            <a:r>
              <a:rPr lang="en-CA" sz="2400" dirty="0" smtClean="0"/>
              <a:t>2 types </a:t>
            </a:r>
          </a:p>
          <a:p>
            <a:pPr marL="971550" lvl="1" indent="-514350">
              <a:buFont typeface="+mj-lt"/>
              <a:buAutoNum type="arabicPeriod"/>
            </a:pPr>
            <a:r>
              <a:rPr lang="en-CA" b="1" dirty="0" smtClean="0"/>
              <a:t>Oil sands </a:t>
            </a:r>
            <a:r>
              <a:rPr lang="en-CA" dirty="0" smtClean="0"/>
              <a:t>needs to be processed to separate the bitumen so that it can be upgraded for usage</a:t>
            </a:r>
          </a:p>
          <a:p>
            <a:pPr marL="1371600" lvl="2" indent="-514350">
              <a:buNone/>
            </a:pPr>
            <a:r>
              <a:rPr lang="en-CA" dirty="0" smtClean="0"/>
              <a:t>	</a:t>
            </a:r>
            <a:r>
              <a:rPr lang="en-CA" i="1" dirty="0" smtClean="0"/>
              <a:t>“Oil sands are a thick, viscous mixture of bitumen hydrocarbons combined with water, sand, heavy metal and clay” – </a:t>
            </a:r>
            <a:r>
              <a:rPr lang="en-CA" dirty="0" smtClean="0"/>
              <a:t>Alberta Canada</a:t>
            </a:r>
            <a:endParaRPr lang="en-CA" sz="1400" b="1" dirty="0" smtClean="0"/>
          </a:p>
          <a:p>
            <a:pPr marL="971550" lvl="1" indent="-514350">
              <a:buFont typeface="+mj-lt"/>
              <a:buAutoNum type="arabicPeriod"/>
            </a:pPr>
            <a:r>
              <a:rPr lang="en-CA" b="1" dirty="0" smtClean="0"/>
              <a:t>Conventional oil </a:t>
            </a:r>
            <a:r>
              <a:rPr lang="en-CA" dirty="0" smtClean="0"/>
              <a:t>is oil that can flow through a pipeline without processing or dilution.</a:t>
            </a:r>
          </a:p>
          <a:p>
            <a:pPr marL="1371600" lvl="2" indent="-514350">
              <a:buNone/>
            </a:pPr>
            <a:r>
              <a:rPr lang="en-CA" dirty="0" smtClean="0"/>
              <a:t>	 </a:t>
            </a:r>
            <a:r>
              <a:rPr lang="en-CA" i="1" dirty="0" smtClean="0"/>
              <a:t>“Mixture of mainly pentanes and heavier hydrocarbons recoverable at a well from an underground reservoir and liquid at atmospheric pressure and temperature” </a:t>
            </a:r>
            <a:r>
              <a:rPr lang="en-CA" dirty="0" smtClean="0"/>
              <a:t>– Alberta Canada</a:t>
            </a:r>
          </a:p>
          <a:p>
            <a:pPr marL="1371600" lvl="2" indent="-514350">
              <a:buNone/>
            </a:pPr>
            <a:r>
              <a:rPr lang="en-CA" dirty="0" smtClean="0"/>
              <a:t>	</a:t>
            </a:r>
          </a:p>
          <a:p>
            <a:pPr marL="1828800" lvl="3" indent="-514350">
              <a:buNone/>
            </a:pPr>
            <a:endParaRPr lang="en-CA" dirty="0" smtClean="0"/>
          </a:p>
        </p:txBody>
      </p:sp>
      <p:sp>
        <p:nvSpPr>
          <p:cNvPr id="4" name="Title 1"/>
          <p:cNvSpPr>
            <a:spLocks noGrp="1"/>
          </p:cNvSpPr>
          <p:nvPr>
            <p:ph type="title" idx="4294967295"/>
          </p:nvPr>
        </p:nvSpPr>
        <p:spPr>
          <a:xfrm>
            <a:off x="381000" y="914400"/>
            <a:ext cx="8229600" cy="914400"/>
          </a:xfrm>
        </p:spPr>
        <p:txBody>
          <a:bodyPr>
            <a:normAutofit fontScale="90000"/>
          </a:bodyPr>
          <a:lstStyle/>
          <a:p>
            <a:r>
              <a:rPr lang="en-CA" dirty="0" smtClean="0"/>
              <a:t>Operations – Oil Producing Projects</a:t>
            </a:r>
            <a:br>
              <a:rPr lang="en-CA" dirty="0" smtClean="0"/>
            </a:br>
            <a:r>
              <a:rPr lang="en-CA" i="1" dirty="0" smtClean="0"/>
              <a:t>Oil Sands &amp; Conventional Oil</a:t>
            </a:r>
            <a:endParaRPr lang="en-CA" i="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0" lvl="2" indent="-514350">
              <a:buNone/>
            </a:pPr>
            <a:r>
              <a:rPr lang="en-CA" dirty="0" smtClean="0"/>
              <a:t>	</a:t>
            </a:r>
          </a:p>
          <a:p>
            <a:pPr marL="1828800" lvl="3" indent="-514350">
              <a:buNone/>
            </a:pPr>
            <a:endParaRPr lang="en-CA" dirty="0" smtClean="0"/>
          </a:p>
        </p:txBody>
      </p:sp>
      <p:sp>
        <p:nvSpPr>
          <p:cNvPr id="4" name="Title 1"/>
          <p:cNvSpPr>
            <a:spLocks noGrp="1"/>
          </p:cNvSpPr>
          <p:nvPr>
            <p:ph type="title" idx="4294967295"/>
          </p:nvPr>
        </p:nvSpPr>
        <p:spPr>
          <a:xfrm>
            <a:off x="228600" y="1143000"/>
            <a:ext cx="8229600" cy="1143000"/>
          </a:xfrm>
        </p:spPr>
        <p:txBody>
          <a:bodyPr>
            <a:normAutofit fontScale="90000"/>
          </a:bodyPr>
          <a:lstStyle/>
          <a:p>
            <a:r>
              <a:rPr lang="en-CA" dirty="0" smtClean="0"/>
              <a:t>Operations – Oil Producing Projects</a:t>
            </a:r>
            <a:br>
              <a:rPr lang="en-CA" dirty="0" smtClean="0"/>
            </a:br>
            <a:r>
              <a:rPr lang="en-CA" i="1" dirty="0" smtClean="0"/>
              <a:t>Oil Sands &amp; Conventional Oil</a:t>
            </a:r>
            <a:endParaRPr lang="en-CA" i="1" dirty="0"/>
          </a:p>
        </p:txBody>
      </p:sp>
      <p:graphicFrame>
        <p:nvGraphicFramePr>
          <p:cNvPr id="5" name="Chart 4"/>
          <p:cNvGraphicFramePr/>
          <p:nvPr/>
        </p:nvGraphicFramePr>
        <p:xfrm>
          <a:off x="1115616" y="2590800"/>
          <a:ext cx="6696744" cy="35024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419872" y="4653136"/>
            <a:ext cx="583814" cy="369332"/>
          </a:xfrm>
          <a:prstGeom prst="rect">
            <a:avLst/>
          </a:prstGeom>
          <a:noFill/>
        </p:spPr>
        <p:txBody>
          <a:bodyPr wrap="none" rtlCol="0">
            <a:spAutoFit/>
          </a:bodyPr>
          <a:lstStyle/>
          <a:p>
            <a:r>
              <a:rPr lang="en-CA" dirty="0" smtClean="0"/>
              <a:t>44%</a:t>
            </a:r>
            <a:endParaRPr lang="en-CA" dirty="0"/>
          </a:p>
        </p:txBody>
      </p:sp>
      <p:sp>
        <p:nvSpPr>
          <p:cNvPr id="7" name="TextBox 6"/>
          <p:cNvSpPr txBox="1"/>
          <p:nvPr/>
        </p:nvSpPr>
        <p:spPr>
          <a:xfrm>
            <a:off x="5076056" y="4653136"/>
            <a:ext cx="583814" cy="369332"/>
          </a:xfrm>
          <a:prstGeom prst="rect">
            <a:avLst/>
          </a:prstGeom>
          <a:noFill/>
        </p:spPr>
        <p:txBody>
          <a:bodyPr wrap="none" rtlCol="0">
            <a:spAutoFit/>
          </a:bodyPr>
          <a:lstStyle/>
          <a:p>
            <a:r>
              <a:rPr lang="en-CA" dirty="0" smtClean="0"/>
              <a:t>56%</a:t>
            </a:r>
            <a:endParaRPr lang="en-CA" dirty="0"/>
          </a:p>
        </p:txBody>
      </p:sp>
      <p:sp>
        <p:nvSpPr>
          <p:cNvPr id="8" name="TextBox 1"/>
          <p:cNvSpPr txBox="1"/>
          <p:nvPr/>
        </p:nvSpPr>
        <p:spPr>
          <a:xfrm>
            <a:off x="1905000" y="2514600"/>
            <a:ext cx="5328592"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2000" b="1" dirty="0" smtClean="0"/>
              <a:t>Oil Production Breakdown for Third Quarter 2012</a:t>
            </a:r>
            <a:endParaRPr lang="en-CA" sz="20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4495800"/>
          </a:xfrm>
        </p:spPr>
        <p:txBody>
          <a:bodyPr>
            <a:normAutofit/>
          </a:bodyPr>
          <a:lstStyle/>
          <a:p>
            <a:r>
              <a:rPr lang="en-CA" sz="2400" dirty="0" smtClean="0"/>
              <a:t>Two 50/50 Venture Oil Sands Operations with ConocoPhillips</a:t>
            </a:r>
          </a:p>
          <a:p>
            <a:pPr marL="971550" lvl="1" indent="-514350">
              <a:buFont typeface="+mj-lt"/>
              <a:buAutoNum type="arabicPeriod"/>
            </a:pPr>
            <a:r>
              <a:rPr lang="en-CA" dirty="0" smtClean="0"/>
              <a:t>Foster Creek, Alberta Oil Sands </a:t>
            </a:r>
            <a:r>
              <a:rPr lang="en-CA" sz="1800" dirty="0" smtClean="0"/>
              <a:t>(</a:t>
            </a:r>
            <a:r>
              <a:rPr lang="en-CA" sz="1800" b="1" dirty="0" smtClean="0"/>
              <a:t>36.9%</a:t>
            </a:r>
            <a:r>
              <a:rPr lang="en-CA" sz="1800" dirty="0" smtClean="0"/>
              <a:t> of Total Oil Production for Third Quarter 2012)</a:t>
            </a:r>
          </a:p>
          <a:p>
            <a:pPr marL="1828800" lvl="3" indent="-514350">
              <a:buNone/>
            </a:pPr>
            <a:r>
              <a:rPr lang="en-CA" dirty="0" smtClean="0"/>
              <a:t>-Production increased 12%  in third quarter 2012 from third quarter 2011</a:t>
            </a:r>
          </a:p>
          <a:p>
            <a:pPr marL="971550" lvl="1" indent="-514350">
              <a:buFont typeface="+mj-lt"/>
              <a:buAutoNum type="arabicPeriod"/>
            </a:pPr>
            <a:r>
              <a:rPr lang="en-CA" dirty="0" smtClean="0"/>
              <a:t>Christina Lake, Alberta Oil Sands </a:t>
            </a:r>
            <a:r>
              <a:rPr lang="en-CA" sz="1800" dirty="0" smtClean="0">
                <a:solidFill>
                  <a:prstClr val="black"/>
                </a:solidFill>
              </a:rPr>
              <a:t>(</a:t>
            </a:r>
            <a:r>
              <a:rPr lang="en-CA" sz="1800" b="1" dirty="0" smtClean="0">
                <a:solidFill>
                  <a:prstClr val="black"/>
                </a:solidFill>
              </a:rPr>
              <a:t>18.9%</a:t>
            </a:r>
            <a:r>
              <a:rPr lang="en-CA" sz="1800" dirty="0" smtClean="0">
                <a:solidFill>
                  <a:prstClr val="black"/>
                </a:solidFill>
              </a:rPr>
              <a:t> of Total Oil Production for Third Quarter 2012)</a:t>
            </a:r>
            <a:endParaRPr lang="en-CA" dirty="0" smtClean="0"/>
          </a:p>
          <a:p>
            <a:pPr marL="1828800" lvl="3" indent="-514350">
              <a:buNone/>
            </a:pPr>
            <a:r>
              <a:rPr lang="en-CA" dirty="0" smtClean="0"/>
              <a:t>-Production grew more than threefold in third quarter 2012 compared to 2011</a:t>
            </a:r>
          </a:p>
          <a:p>
            <a:pPr marL="1828800" lvl="3" indent="-514350">
              <a:buNone/>
            </a:pPr>
            <a:endParaRPr lang="en-CA" dirty="0" smtClean="0"/>
          </a:p>
        </p:txBody>
      </p:sp>
      <p:sp>
        <p:nvSpPr>
          <p:cNvPr id="4" name="Title 1"/>
          <p:cNvSpPr>
            <a:spLocks noGrp="1"/>
          </p:cNvSpPr>
          <p:nvPr>
            <p:ph type="title" idx="4294967295"/>
          </p:nvPr>
        </p:nvSpPr>
        <p:spPr>
          <a:xfrm>
            <a:off x="304800" y="838200"/>
            <a:ext cx="8229600" cy="990600"/>
          </a:xfrm>
        </p:spPr>
        <p:txBody>
          <a:bodyPr>
            <a:normAutofit fontScale="90000"/>
          </a:bodyPr>
          <a:lstStyle/>
          <a:p>
            <a:r>
              <a:rPr lang="en-CA" dirty="0" smtClean="0"/>
              <a:t>Operations – Oil Producing Projects</a:t>
            </a:r>
            <a:br>
              <a:rPr lang="en-CA" dirty="0" smtClean="0"/>
            </a:br>
            <a:r>
              <a:rPr lang="en-CA" dirty="0" smtClean="0"/>
              <a:t> </a:t>
            </a:r>
            <a:r>
              <a:rPr lang="en-CA" b="1" dirty="0" smtClean="0"/>
              <a:t>Oil Sands</a:t>
            </a:r>
            <a:endParaRPr lang="en-CA" b="1" dirty="0"/>
          </a:p>
        </p:txBody>
      </p:sp>
      <p:pic>
        <p:nvPicPr>
          <p:cNvPr id="5127" name="Picture 7"/>
          <p:cNvPicPr>
            <a:picLocks noChangeAspect="1" noChangeArrowheads="1"/>
          </p:cNvPicPr>
          <p:nvPr/>
        </p:nvPicPr>
        <p:blipFill>
          <a:blip r:embed="rId2" cstate="print"/>
          <a:srcRect/>
          <a:stretch>
            <a:fillRect/>
          </a:stretch>
        </p:blipFill>
        <p:spPr bwMode="auto">
          <a:xfrm>
            <a:off x="304800" y="4876800"/>
            <a:ext cx="8424936" cy="1455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495800"/>
          </a:xfrm>
        </p:spPr>
        <p:txBody>
          <a:bodyPr>
            <a:normAutofit/>
          </a:bodyPr>
          <a:lstStyle/>
          <a:p>
            <a:pPr marL="971550" lvl="1" indent="-514350">
              <a:buNone/>
            </a:pPr>
            <a:r>
              <a:rPr lang="en-CA" dirty="0" smtClean="0"/>
              <a:t>At Christina Lake and Foster Creek…</a:t>
            </a:r>
          </a:p>
          <a:p>
            <a:pPr marL="971550" lvl="1" indent="-514350"/>
            <a:r>
              <a:rPr lang="en-CA" dirty="0" smtClean="0"/>
              <a:t>The oil is 350-450m below surface. </a:t>
            </a:r>
          </a:p>
          <a:p>
            <a:pPr marL="971550" lvl="1" indent="-514350"/>
            <a:r>
              <a:rPr lang="en-CA" dirty="0" smtClean="0"/>
              <a:t>Primary technology used is steam-assisted gravity drainage (SAGD)</a:t>
            </a:r>
          </a:p>
          <a:p>
            <a:pPr marL="1371600" lvl="2" indent="-514350"/>
            <a:r>
              <a:rPr lang="en-CA" dirty="0" smtClean="0"/>
              <a:t>Process which injects steam to soften the oil so that it can be pumped to the surface.</a:t>
            </a:r>
          </a:p>
          <a:p>
            <a:pPr marL="971550" lvl="1" indent="-514350"/>
            <a:r>
              <a:rPr lang="en-CA" dirty="0" smtClean="0"/>
              <a:t>Average Steam to Oil Ratio (SOR) of 2 – </a:t>
            </a:r>
            <a:r>
              <a:rPr lang="en-CA" i="1" dirty="0" smtClean="0"/>
              <a:t>approx. 2 barrels of steam needed for 1 barrel of oil</a:t>
            </a:r>
          </a:p>
          <a:p>
            <a:pPr marL="1371600" lvl="2" indent="-514350"/>
            <a:r>
              <a:rPr lang="en-CA" dirty="0" smtClean="0"/>
              <a:t>Current industry average in Alberta is around 3</a:t>
            </a:r>
          </a:p>
        </p:txBody>
      </p:sp>
      <p:sp>
        <p:nvSpPr>
          <p:cNvPr id="4" name="Title 1"/>
          <p:cNvSpPr>
            <a:spLocks noGrp="1"/>
          </p:cNvSpPr>
          <p:nvPr>
            <p:ph type="title" idx="4294967295"/>
          </p:nvPr>
        </p:nvSpPr>
        <p:spPr>
          <a:xfrm>
            <a:off x="228600" y="914400"/>
            <a:ext cx="8229600" cy="1143000"/>
          </a:xfrm>
        </p:spPr>
        <p:txBody>
          <a:bodyPr>
            <a:normAutofit fontScale="90000"/>
          </a:bodyPr>
          <a:lstStyle/>
          <a:p>
            <a:r>
              <a:rPr lang="en-CA" dirty="0" smtClean="0"/>
              <a:t>Operations – Oil Producing Projects</a:t>
            </a:r>
            <a:br>
              <a:rPr lang="en-CA" dirty="0" smtClean="0"/>
            </a:br>
            <a:r>
              <a:rPr lang="en-CA" b="1" dirty="0" smtClean="0"/>
              <a:t> Oil Sands</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4495800"/>
          </a:xfrm>
        </p:spPr>
        <p:txBody>
          <a:bodyPr/>
          <a:lstStyle/>
          <a:p>
            <a:pPr marL="0" indent="0">
              <a:buNone/>
            </a:pPr>
            <a:endParaRPr lang="en-US" sz="2200" b="1" u="sng" dirty="0" smtClean="0">
              <a:solidFill>
                <a:srgbClr val="C00000"/>
              </a:solidFill>
            </a:endParaRPr>
          </a:p>
          <a:p>
            <a:pPr marL="0" indent="0">
              <a:buNone/>
            </a:pPr>
            <a:endParaRPr lang="en-US" sz="2200" b="1" u="sng" dirty="0">
              <a:solidFill>
                <a:srgbClr val="C00000"/>
              </a:solidFill>
            </a:endParaRPr>
          </a:p>
          <a:p>
            <a:pPr marL="0" indent="0">
              <a:buNone/>
            </a:pPr>
            <a:endParaRPr lang="en-US" sz="2200" b="1" u="sng" dirty="0" smtClean="0">
              <a:solidFill>
                <a:srgbClr val="C00000"/>
              </a:solidFill>
            </a:endParaRPr>
          </a:p>
          <a:p>
            <a:pPr marL="0" indent="0">
              <a:buNone/>
            </a:pPr>
            <a:r>
              <a:rPr lang="en-US" sz="2200" b="1" u="sng" dirty="0" smtClean="0">
                <a:solidFill>
                  <a:srgbClr val="C00000"/>
                </a:solidFill>
              </a:rPr>
              <a:t>Benchmark Crude Oil Grades</a:t>
            </a:r>
          </a:p>
          <a:p>
            <a:pPr marL="457200" indent="-457200">
              <a:buAutoNum type="arabicPeriod"/>
            </a:pPr>
            <a:r>
              <a:rPr lang="en-US" sz="2200" b="1" dirty="0" smtClean="0"/>
              <a:t>Brent </a:t>
            </a:r>
            <a:r>
              <a:rPr lang="en-US" sz="2200" dirty="0" smtClean="0"/>
              <a:t>– International Standard, light and sweet (North Sea)</a:t>
            </a:r>
          </a:p>
          <a:p>
            <a:pPr marL="457200" indent="-457200">
              <a:buAutoNum type="arabicPeriod"/>
            </a:pPr>
            <a:r>
              <a:rPr lang="en-US" sz="2200" b="1" dirty="0" smtClean="0"/>
              <a:t>WTI (Western Texas Intermediate) </a:t>
            </a:r>
            <a:r>
              <a:rPr lang="en-US" sz="2200" dirty="0" smtClean="0"/>
              <a:t>– Cushing, Oklahoma</a:t>
            </a:r>
          </a:p>
          <a:p>
            <a:pPr marL="857250" lvl="1" indent="-457200">
              <a:buFont typeface="+mj-lt"/>
              <a:buAutoNum type="alphaLcParenR"/>
            </a:pPr>
            <a:r>
              <a:rPr lang="en-US" sz="1800" dirty="0" smtClean="0"/>
              <a:t>Light, sweet grade with main hub in Cushing; Bottleneck constraints</a:t>
            </a:r>
          </a:p>
          <a:p>
            <a:pPr marL="457200" indent="-457200">
              <a:buFont typeface="+mj-lt"/>
              <a:buAutoNum type="arabicPeriod"/>
            </a:pPr>
            <a:r>
              <a:rPr lang="en-US" sz="2200" b="1" dirty="0" smtClean="0"/>
              <a:t>Western Canada Select </a:t>
            </a:r>
            <a:r>
              <a:rPr lang="en-US" sz="2200" dirty="0" smtClean="0"/>
              <a:t>– Heavy crude grade developed by Oil Sands producers, heavy bitumen blended with condensate</a:t>
            </a:r>
          </a:p>
          <a:p>
            <a:pPr marL="457200" indent="-457200">
              <a:buFont typeface="+mj-lt"/>
              <a:buAutoNum type="arabicPeriod"/>
            </a:pPr>
            <a:endParaRPr lang="en-US" sz="2200" dirty="0"/>
          </a:p>
          <a:p>
            <a:pPr marL="457200" indent="-457200">
              <a:buFont typeface="+mj-lt"/>
              <a:buAutoNum type="arabicPeriod"/>
            </a:pPr>
            <a:r>
              <a:rPr lang="en-US" sz="2200" b="1" dirty="0" smtClean="0"/>
              <a:t>Others – SCO, Louisiana Light Sweet, Mayan Heavy Crude</a:t>
            </a:r>
          </a:p>
        </p:txBody>
      </p:sp>
    </p:spTree>
    <p:extLst>
      <p:ext uri="{BB962C8B-B14F-4D97-AF65-F5344CB8AC3E}">
        <p14:creationId xmlns:p14="http://schemas.microsoft.com/office/powerpoint/2010/main" xmlns="" val="37755644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4495800"/>
          </a:xfrm>
        </p:spPr>
        <p:txBody>
          <a:bodyPr>
            <a:normAutofit lnSpcReduction="10000"/>
          </a:bodyPr>
          <a:lstStyle/>
          <a:p>
            <a:r>
              <a:rPr lang="en-CA" dirty="0" smtClean="0"/>
              <a:t>Two conventional oil producing projects in </a:t>
            </a:r>
          </a:p>
          <a:p>
            <a:pPr marL="971550" lvl="1" indent="-514350">
              <a:buNone/>
            </a:pPr>
            <a:r>
              <a:rPr lang="en-CA" dirty="0" smtClean="0"/>
              <a:t>1.	Pelican Lake, Northern Alberta (Heavy oil assets)</a:t>
            </a:r>
            <a:r>
              <a:rPr lang="en-CA" sz="3200" dirty="0" smtClean="0">
                <a:solidFill>
                  <a:prstClr val="black"/>
                </a:solidFill>
              </a:rPr>
              <a:t> </a:t>
            </a:r>
            <a:r>
              <a:rPr lang="en-CA" sz="1800" dirty="0" smtClean="0">
                <a:solidFill>
                  <a:prstClr val="black"/>
                </a:solidFill>
              </a:rPr>
              <a:t>(</a:t>
            </a:r>
            <a:r>
              <a:rPr lang="en-CA" sz="1800" b="1" dirty="0" smtClean="0">
                <a:solidFill>
                  <a:prstClr val="black"/>
                </a:solidFill>
              </a:rPr>
              <a:t>13.7%</a:t>
            </a:r>
            <a:r>
              <a:rPr lang="en-CA" sz="1800" dirty="0" smtClean="0">
                <a:solidFill>
                  <a:prstClr val="black"/>
                </a:solidFill>
              </a:rPr>
              <a:t> of Total Oil Production for Third Quarter 2012)</a:t>
            </a:r>
            <a:endParaRPr lang="en-CA" dirty="0" smtClean="0"/>
          </a:p>
          <a:p>
            <a:pPr marL="1828800" lvl="3" indent="-514350">
              <a:buNone/>
            </a:pPr>
            <a:r>
              <a:rPr lang="en-CA" dirty="0" smtClean="0"/>
              <a:t>-Third quarter 2012 production increased 16% compared to same quarter in 2011 (Averaging more than 23,500 </a:t>
            </a:r>
            <a:r>
              <a:rPr lang="en-CA" dirty="0" err="1" smtClean="0"/>
              <a:t>bbls</a:t>
            </a:r>
            <a:r>
              <a:rPr lang="en-CA" dirty="0" smtClean="0"/>
              <a:t>/d)</a:t>
            </a:r>
          </a:p>
          <a:p>
            <a:pPr marL="971550" lvl="1" indent="-514350">
              <a:buNone/>
            </a:pPr>
            <a:endParaRPr lang="en-CA" dirty="0" smtClean="0"/>
          </a:p>
          <a:p>
            <a:pPr marL="971550" lvl="1" indent="-514350">
              <a:buNone/>
            </a:pPr>
            <a:endParaRPr lang="en-CA" dirty="0" smtClean="0"/>
          </a:p>
          <a:p>
            <a:pPr marL="971550" lvl="1" indent="-514350">
              <a:buNone/>
            </a:pPr>
            <a:r>
              <a:rPr lang="en-CA" dirty="0" smtClean="0"/>
              <a:t>2.	</a:t>
            </a:r>
            <a:r>
              <a:rPr lang="en-CA" dirty="0" err="1" smtClean="0"/>
              <a:t>Weyburn</a:t>
            </a:r>
            <a:r>
              <a:rPr lang="en-CA" dirty="0" smtClean="0"/>
              <a:t> Facility, Southeast Saskatchewan</a:t>
            </a:r>
            <a:r>
              <a:rPr lang="en-CA" sz="3200" dirty="0" smtClean="0">
                <a:solidFill>
                  <a:prstClr val="black"/>
                </a:solidFill>
              </a:rPr>
              <a:t> </a:t>
            </a:r>
            <a:r>
              <a:rPr lang="en-CA" sz="1800" dirty="0" smtClean="0">
                <a:solidFill>
                  <a:prstClr val="black"/>
                </a:solidFill>
              </a:rPr>
              <a:t>(</a:t>
            </a:r>
            <a:r>
              <a:rPr lang="en-CA" sz="1800" b="1" dirty="0" smtClean="0">
                <a:solidFill>
                  <a:prstClr val="black"/>
                </a:solidFill>
              </a:rPr>
              <a:t>9.4%</a:t>
            </a:r>
            <a:r>
              <a:rPr lang="en-CA" sz="1800" dirty="0" smtClean="0">
                <a:solidFill>
                  <a:prstClr val="black"/>
                </a:solidFill>
              </a:rPr>
              <a:t> of Total Oil Production for Third Quarter 2012)</a:t>
            </a:r>
            <a:endParaRPr lang="en-CA" dirty="0" smtClean="0"/>
          </a:p>
          <a:p>
            <a:pPr lvl="3"/>
            <a:r>
              <a:rPr lang="en-CA" dirty="0" smtClean="0"/>
              <a:t>Third quarter 2012 production same as third quarter 2011 (Averaging around 16,000 </a:t>
            </a:r>
            <a:r>
              <a:rPr lang="en-CA" dirty="0" err="1" smtClean="0"/>
              <a:t>bbls</a:t>
            </a:r>
            <a:r>
              <a:rPr lang="en-CA" dirty="0" smtClean="0"/>
              <a:t>/day)</a:t>
            </a:r>
          </a:p>
          <a:p>
            <a:endParaRPr lang="en-CA" dirty="0" smtClean="0"/>
          </a:p>
          <a:p>
            <a:endParaRPr lang="en-CA" dirty="0"/>
          </a:p>
        </p:txBody>
      </p:sp>
      <p:sp>
        <p:nvSpPr>
          <p:cNvPr id="4" name="Title 1"/>
          <p:cNvSpPr>
            <a:spLocks noGrp="1"/>
          </p:cNvSpPr>
          <p:nvPr>
            <p:ph type="title" idx="4294967295"/>
          </p:nvPr>
        </p:nvSpPr>
        <p:spPr>
          <a:xfrm>
            <a:off x="228600" y="914400"/>
            <a:ext cx="8229600" cy="838200"/>
          </a:xfrm>
        </p:spPr>
        <p:txBody>
          <a:bodyPr>
            <a:normAutofit fontScale="90000"/>
          </a:bodyPr>
          <a:lstStyle/>
          <a:p>
            <a:r>
              <a:rPr lang="en-CA" dirty="0" smtClean="0"/>
              <a:t>Operations – Oil Producing Projects</a:t>
            </a:r>
            <a:br>
              <a:rPr lang="en-CA" dirty="0" smtClean="0"/>
            </a:br>
            <a:r>
              <a:rPr lang="en-CA" b="1" dirty="0" smtClean="0"/>
              <a:t> Conventional Oil</a:t>
            </a:r>
            <a:endParaRPr lang="en-CA" dirty="0"/>
          </a:p>
        </p:txBody>
      </p:sp>
      <p:pic>
        <p:nvPicPr>
          <p:cNvPr id="6147" name="Picture 3"/>
          <p:cNvPicPr>
            <a:picLocks noChangeAspect="1" noChangeArrowheads="1"/>
          </p:cNvPicPr>
          <p:nvPr/>
        </p:nvPicPr>
        <p:blipFill>
          <a:blip r:embed="rId3" cstate="print"/>
          <a:srcRect/>
          <a:stretch>
            <a:fillRect/>
          </a:stretch>
        </p:blipFill>
        <p:spPr bwMode="auto">
          <a:xfrm>
            <a:off x="990600" y="3733800"/>
            <a:ext cx="734377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495800"/>
          </a:xfrm>
        </p:spPr>
        <p:txBody>
          <a:bodyPr>
            <a:normAutofit/>
          </a:bodyPr>
          <a:lstStyle/>
          <a:p>
            <a:pPr marL="971550" lvl="1" indent="-514350"/>
            <a:r>
              <a:rPr lang="en-CA" sz="2400" dirty="0" smtClean="0"/>
              <a:t>Significant increase in volume produced since 2010 especially at Christina Lake and Foster Creek</a:t>
            </a:r>
          </a:p>
          <a:p>
            <a:pPr marL="971550" lvl="1" indent="-514350">
              <a:buNone/>
            </a:pPr>
            <a:endParaRPr lang="en-CA" dirty="0" smtClean="0"/>
          </a:p>
          <a:p>
            <a:endParaRPr lang="en-CA" dirty="0" smtClean="0"/>
          </a:p>
          <a:p>
            <a:endParaRPr lang="en-CA" dirty="0"/>
          </a:p>
        </p:txBody>
      </p:sp>
      <p:sp>
        <p:nvSpPr>
          <p:cNvPr id="4" name="Title 1"/>
          <p:cNvSpPr>
            <a:spLocks noGrp="1"/>
          </p:cNvSpPr>
          <p:nvPr>
            <p:ph type="title" idx="4294967295"/>
          </p:nvPr>
        </p:nvSpPr>
        <p:spPr>
          <a:xfrm>
            <a:off x="304800" y="990600"/>
            <a:ext cx="8229600" cy="762000"/>
          </a:xfrm>
        </p:spPr>
        <p:txBody>
          <a:bodyPr>
            <a:normAutofit fontScale="90000"/>
          </a:bodyPr>
          <a:lstStyle/>
          <a:p>
            <a:r>
              <a:rPr lang="en-CA" dirty="0" smtClean="0"/>
              <a:t>Operations – Oil Producing Projects</a:t>
            </a:r>
            <a:br>
              <a:rPr lang="en-CA" dirty="0" smtClean="0"/>
            </a:br>
            <a:r>
              <a:rPr lang="en-CA" dirty="0" smtClean="0"/>
              <a:t>Increases in Production</a:t>
            </a:r>
            <a:endParaRPr lang="en-CA" dirty="0"/>
          </a:p>
        </p:txBody>
      </p:sp>
      <p:pic>
        <p:nvPicPr>
          <p:cNvPr id="1028" name="Picture 4"/>
          <p:cNvPicPr>
            <a:picLocks noChangeAspect="1" noChangeArrowheads="1"/>
          </p:cNvPicPr>
          <p:nvPr/>
        </p:nvPicPr>
        <p:blipFill>
          <a:blip r:embed="rId3" cstate="print"/>
          <a:srcRect/>
          <a:stretch>
            <a:fillRect/>
          </a:stretch>
        </p:blipFill>
        <p:spPr bwMode="auto">
          <a:xfrm>
            <a:off x="228600" y="2819400"/>
            <a:ext cx="8640960" cy="3520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495800"/>
          </a:xfrm>
        </p:spPr>
        <p:txBody>
          <a:bodyPr/>
          <a:lstStyle/>
          <a:p>
            <a:r>
              <a:rPr lang="en-CA" dirty="0" smtClean="0"/>
              <a:t>Three Main Operations in </a:t>
            </a:r>
          </a:p>
          <a:p>
            <a:pPr marL="971550" lvl="1" indent="-514350">
              <a:buFont typeface="+mj-lt"/>
              <a:buAutoNum type="arabicPeriod"/>
            </a:pPr>
            <a:r>
              <a:rPr lang="en-CA" dirty="0" smtClean="0"/>
              <a:t>Telephone Lake</a:t>
            </a:r>
          </a:p>
          <a:p>
            <a:pPr marL="1828800" lvl="3" indent="-514350">
              <a:buNone/>
            </a:pPr>
            <a:r>
              <a:rPr lang="en-CA" dirty="0" smtClean="0"/>
              <a:t>-Expected to produce 90,000 </a:t>
            </a:r>
            <a:r>
              <a:rPr lang="en-CA" dirty="0" err="1" smtClean="0"/>
              <a:t>bbls</a:t>
            </a:r>
            <a:r>
              <a:rPr lang="en-CA" dirty="0" smtClean="0"/>
              <a:t>/day in initial phase with potential to produce 300,000 </a:t>
            </a:r>
            <a:r>
              <a:rPr lang="en-CA" dirty="0" err="1" smtClean="0"/>
              <a:t>bbls</a:t>
            </a:r>
            <a:r>
              <a:rPr lang="en-CA" dirty="0" smtClean="0"/>
              <a:t>/day</a:t>
            </a:r>
          </a:p>
          <a:p>
            <a:pPr marL="971550" lvl="1" indent="-514350">
              <a:buFont typeface="+mj-lt"/>
              <a:buAutoNum type="arabicPeriod"/>
            </a:pPr>
            <a:r>
              <a:rPr lang="en-CA" dirty="0" smtClean="0"/>
              <a:t>Narrows Lake</a:t>
            </a:r>
          </a:p>
          <a:p>
            <a:pPr marL="1828800" lvl="3" indent="-514350">
              <a:buNone/>
            </a:pPr>
            <a:r>
              <a:rPr lang="en-CA" dirty="0" smtClean="0"/>
              <a:t>-Expected to produce 130,000 </a:t>
            </a:r>
            <a:r>
              <a:rPr lang="en-CA" dirty="0" err="1" smtClean="0"/>
              <a:t>bbls</a:t>
            </a:r>
            <a:r>
              <a:rPr lang="en-CA" dirty="0" smtClean="0"/>
              <a:t>/day at full capacity</a:t>
            </a:r>
          </a:p>
          <a:p>
            <a:pPr marL="971550" lvl="1" indent="-514350">
              <a:buFont typeface="+mj-lt"/>
              <a:buAutoNum type="arabicPeriod"/>
            </a:pPr>
            <a:r>
              <a:rPr lang="en-CA" dirty="0" smtClean="0"/>
              <a:t>Grand Rapids</a:t>
            </a:r>
          </a:p>
          <a:p>
            <a:pPr marL="1828800" lvl="3" indent="-514350">
              <a:buNone/>
            </a:pPr>
            <a:r>
              <a:rPr lang="en-CA" dirty="0" smtClean="0"/>
              <a:t>-Expected to produce 180,000 </a:t>
            </a:r>
            <a:r>
              <a:rPr lang="en-CA" dirty="0" err="1" smtClean="0"/>
              <a:t>bbls</a:t>
            </a:r>
            <a:r>
              <a:rPr lang="en-CA" dirty="0" smtClean="0"/>
              <a:t>/day at full capacity</a:t>
            </a:r>
          </a:p>
          <a:p>
            <a:pPr marL="1828800" lvl="3" indent="-514350">
              <a:buNone/>
            </a:pPr>
            <a:r>
              <a:rPr lang="en-CA" dirty="0" smtClean="0"/>
              <a:t>	</a:t>
            </a:r>
          </a:p>
          <a:p>
            <a:pPr lvl="1"/>
            <a:endParaRPr lang="en-CA" dirty="0" smtClean="0"/>
          </a:p>
          <a:p>
            <a:endParaRPr lang="en-CA" dirty="0" smtClean="0"/>
          </a:p>
          <a:p>
            <a:endParaRPr lang="en-CA" dirty="0"/>
          </a:p>
        </p:txBody>
      </p:sp>
      <p:sp>
        <p:nvSpPr>
          <p:cNvPr id="4" name="Title 1"/>
          <p:cNvSpPr>
            <a:spLocks noGrp="1"/>
          </p:cNvSpPr>
          <p:nvPr>
            <p:ph type="title" idx="4294967295"/>
          </p:nvPr>
        </p:nvSpPr>
        <p:spPr>
          <a:xfrm>
            <a:off x="609600" y="762000"/>
            <a:ext cx="8229600" cy="1143000"/>
          </a:xfrm>
        </p:spPr>
        <p:txBody>
          <a:bodyPr>
            <a:normAutofit/>
          </a:bodyPr>
          <a:lstStyle/>
          <a:p>
            <a:r>
              <a:rPr lang="en-CA" dirty="0" smtClean="0"/>
              <a:t>Operations – Emerging Oil Projects</a:t>
            </a:r>
            <a:endParaRPr lang="en-CA"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4495800"/>
          </a:xfrm>
        </p:spPr>
        <p:txBody>
          <a:bodyPr/>
          <a:lstStyle/>
          <a:p>
            <a:r>
              <a:rPr lang="en-CA" dirty="0" smtClean="0"/>
              <a:t>Operations </a:t>
            </a:r>
          </a:p>
          <a:p>
            <a:pPr lvl="1"/>
            <a:r>
              <a:rPr lang="en-CA" dirty="0" smtClean="0"/>
              <a:t>Majority from shallow gas play that covers more than 3 million acres in Southeast Alberta </a:t>
            </a:r>
          </a:p>
          <a:p>
            <a:pPr lvl="3"/>
            <a:r>
              <a:rPr lang="en-CA" dirty="0" smtClean="0"/>
              <a:t>More than 25,000 gross producing natural gas wells in the Suffield, Brooks, and </a:t>
            </a:r>
            <a:r>
              <a:rPr lang="en-CA" dirty="0" err="1" smtClean="0"/>
              <a:t>Langevin</a:t>
            </a:r>
            <a:r>
              <a:rPr lang="en-CA" dirty="0" smtClean="0"/>
              <a:t> areas that produced an average of 577 million cubic feet per day (</a:t>
            </a:r>
            <a:r>
              <a:rPr lang="en-CA" dirty="0" err="1" smtClean="0"/>
              <a:t>MMcf</a:t>
            </a:r>
            <a:r>
              <a:rPr lang="en-CA" dirty="0" smtClean="0"/>
              <a:t>/d) in Q3 2012</a:t>
            </a:r>
          </a:p>
          <a:p>
            <a:pPr lvl="3"/>
            <a:r>
              <a:rPr lang="en-CA" dirty="0" smtClean="0"/>
              <a:t>Declined about 12% from Q3 2011: mainly due to expected natural declines and divestures of non-core property in first quarter 2012</a:t>
            </a:r>
          </a:p>
          <a:p>
            <a:endParaRPr lang="en-CA" dirty="0" smtClean="0"/>
          </a:p>
          <a:p>
            <a:endParaRPr lang="en-CA" dirty="0"/>
          </a:p>
        </p:txBody>
      </p:sp>
      <p:sp>
        <p:nvSpPr>
          <p:cNvPr id="4" name="Title 1"/>
          <p:cNvSpPr>
            <a:spLocks noGrp="1"/>
          </p:cNvSpPr>
          <p:nvPr>
            <p:ph type="title" idx="4294967295"/>
          </p:nvPr>
        </p:nvSpPr>
        <p:spPr>
          <a:xfrm>
            <a:off x="533400" y="838200"/>
            <a:ext cx="8229600" cy="1143000"/>
          </a:xfrm>
        </p:spPr>
        <p:txBody>
          <a:bodyPr>
            <a:normAutofit/>
          </a:bodyPr>
          <a:lstStyle/>
          <a:p>
            <a:r>
              <a:rPr lang="en-CA" dirty="0" smtClean="0"/>
              <a:t>Operations – Natural Gas Projects</a:t>
            </a:r>
            <a:endParaRPr lang="en-CA"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495800"/>
          </a:xfrm>
        </p:spPr>
        <p:txBody>
          <a:bodyPr/>
          <a:lstStyle/>
          <a:p>
            <a:r>
              <a:rPr lang="en-CA" dirty="0" smtClean="0"/>
              <a:t>Refining crude oil products into petroleum and chemical products</a:t>
            </a:r>
          </a:p>
          <a:p>
            <a:pPr lvl="1"/>
            <a:r>
              <a:rPr lang="en-CA" dirty="0" smtClean="0"/>
              <a:t>Converting to regular gas</a:t>
            </a:r>
          </a:p>
          <a:p>
            <a:endParaRPr lang="en-CA" dirty="0"/>
          </a:p>
        </p:txBody>
      </p:sp>
      <p:sp>
        <p:nvSpPr>
          <p:cNvPr id="4" name="Title 1"/>
          <p:cNvSpPr>
            <a:spLocks noGrp="1"/>
          </p:cNvSpPr>
          <p:nvPr>
            <p:ph type="title" idx="4294967295"/>
          </p:nvPr>
        </p:nvSpPr>
        <p:spPr>
          <a:xfrm>
            <a:off x="381000" y="838200"/>
            <a:ext cx="8229600" cy="1143000"/>
          </a:xfrm>
        </p:spPr>
        <p:txBody>
          <a:bodyPr>
            <a:normAutofit fontScale="90000"/>
          </a:bodyPr>
          <a:lstStyle/>
          <a:p>
            <a:r>
              <a:rPr lang="en-CA" dirty="0" smtClean="0"/>
              <a:t>Operations – Refining &amp; Marketing Projects</a:t>
            </a:r>
            <a:endParaRPr lang="en-CA" dirty="0"/>
          </a:p>
        </p:txBody>
      </p:sp>
      <p:pic>
        <p:nvPicPr>
          <p:cNvPr id="4100" name="Picture 4"/>
          <p:cNvPicPr>
            <a:picLocks noChangeAspect="1" noChangeArrowheads="1"/>
          </p:cNvPicPr>
          <p:nvPr/>
        </p:nvPicPr>
        <p:blipFill>
          <a:blip r:embed="rId3" cstate="print"/>
          <a:srcRect/>
          <a:stretch>
            <a:fillRect/>
          </a:stretch>
        </p:blipFill>
        <p:spPr bwMode="auto">
          <a:xfrm>
            <a:off x="611560" y="3789040"/>
            <a:ext cx="7962900" cy="2085975"/>
          </a:xfrm>
          <a:prstGeom prst="rect">
            <a:avLst/>
          </a:prstGeom>
          <a:noFill/>
          <a:ln w="9525">
            <a:noFill/>
            <a:miter lim="800000"/>
            <a:headEnd/>
            <a:tailEnd/>
          </a:ln>
        </p:spPr>
      </p:pic>
      <p:sp>
        <p:nvSpPr>
          <p:cNvPr id="8" name="Rectangle 7"/>
          <p:cNvSpPr/>
          <p:nvPr/>
        </p:nvSpPr>
        <p:spPr>
          <a:xfrm>
            <a:off x="539552" y="5301208"/>
            <a:ext cx="8136904" cy="216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495800"/>
          </a:xfrm>
        </p:spPr>
        <p:txBody>
          <a:bodyPr/>
          <a:lstStyle/>
          <a:p>
            <a:r>
              <a:rPr lang="en-CA" dirty="0" smtClean="0"/>
              <a:t>Benefits of refining due to rising price of regular unleaded gasoline and decline in price of crude oil</a:t>
            </a:r>
          </a:p>
          <a:p>
            <a:endParaRPr lang="en-CA" dirty="0"/>
          </a:p>
        </p:txBody>
      </p:sp>
      <p:sp>
        <p:nvSpPr>
          <p:cNvPr id="4" name="Title 1"/>
          <p:cNvSpPr>
            <a:spLocks noGrp="1"/>
          </p:cNvSpPr>
          <p:nvPr>
            <p:ph type="title" idx="4294967295"/>
          </p:nvPr>
        </p:nvSpPr>
        <p:spPr>
          <a:xfrm>
            <a:off x="381000" y="914400"/>
            <a:ext cx="8229600" cy="1143000"/>
          </a:xfrm>
        </p:spPr>
        <p:txBody>
          <a:bodyPr>
            <a:normAutofit fontScale="90000"/>
          </a:bodyPr>
          <a:lstStyle/>
          <a:p>
            <a:r>
              <a:rPr lang="en-CA" dirty="0" smtClean="0"/>
              <a:t>Operations – Refining &amp; Marketing Projects</a:t>
            </a:r>
            <a:endParaRPr lang="en-CA" dirty="0"/>
          </a:p>
        </p:txBody>
      </p:sp>
      <p:pic>
        <p:nvPicPr>
          <p:cNvPr id="5122" name="Picture 2"/>
          <p:cNvPicPr>
            <a:picLocks noChangeAspect="1" noChangeArrowheads="1"/>
          </p:cNvPicPr>
          <p:nvPr/>
        </p:nvPicPr>
        <p:blipFill>
          <a:blip r:embed="rId3" cstate="print"/>
          <a:srcRect/>
          <a:stretch>
            <a:fillRect/>
          </a:stretch>
        </p:blipFill>
        <p:spPr bwMode="auto">
          <a:xfrm>
            <a:off x="0" y="3501008"/>
            <a:ext cx="8820472" cy="2910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smtClean="0"/>
          </a:p>
          <a:p>
            <a:endParaRPr lang="en-CA" dirty="0"/>
          </a:p>
        </p:txBody>
      </p:sp>
      <p:sp>
        <p:nvSpPr>
          <p:cNvPr id="4" name="Title 1"/>
          <p:cNvSpPr>
            <a:spLocks noGrp="1"/>
          </p:cNvSpPr>
          <p:nvPr>
            <p:ph type="title" idx="4294967295"/>
          </p:nvPr>
        </p:nvSpPr>
        <p:spPr>
          <a:xfrm>
            <a:off x="381000" y="1066800"/>
            <a:ext cx="8229600" cy="1143000"/>
          </a:xfrm>
        </p:spPr>
        <p:txBody>
          <a:bodyPr>
            <a:normAutofit/>
          </a:bodyPr>
          <a:lstStyle/>
          <a:p>
            <a:r>
              <a:rPr lang="en-CA" dirty="0" smtClean="0"/>
              <a:t>What is Generating Cash?</a:t>
            </a:r>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457200" y="2209800"/>
            <a:ext cx="8243867"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cstate="print"/>
          <a:stretch>
            <a:fillRect/>
          </a:stretch>
        </p:blipFill>
        <p:spPr bwMode="auto">
          <a:xfrm>
            <a:off x="533400" y="1295400"/>
            <a:ext cx="3048000" cy="3102919"/>
          </a:xfrm>
          <a:prstGeom prst="rect">
            <a:avLst/>
          </a:prstGeom>
          <a:noFill/>
          <a:ln w="9525">
            <a:noFill/>
            <a:miter lim="800000"/>
            <a:headEnd/>
            <a:tailEnd/>
          </a:ln>
        </p:spPr>
      </p:pic>
      <p:sp>
        <p:nvSpPr>
          <p:cNvPr id="7" name="TextBox 6"/>
          <p:cNvSpPr txBox="1"/>
          <p:nvPr/>
        </p:nvSpPr>
        <p:spPr>
          <a:xfrm>
            <a:off x="395536" y="4642009"/>
            <a:ext cx="3888432" cy="2215991"/>
          </a:xfrm>
          <a:prstGeom prst="rect">
            <a:avLst/>
          </a:prstGeom>
          <a:noFill/>
        </p:spPr>
        <p:txBody>
          <a:bodyPr wrap="square" rtlCol="0">
            <a:spAutoFit/>
          </a:bodyPr>
          <a:lstStyle/>
          <a:p>
            <a:r>
              <a:rPr lang="en-CA" sz="2400" b="1" dirty="0" smtClean="0"/>
              <a:t>Brian Ferguson</a:t>
            </a:r>
          </a:p>
          <a:p>
            <a:r>
              <a:rPr lang="en-CA" sz="2400" dirty="0" smtClean="0"/>
              <a:t>President </a:t>
            </a:r>
          </a:p>
          <a:p>
            <a:r>
              <a:rPr lang="en-CA" sz="2400" dirty="0" smtClean="0"/>
              <a:t>Chief Executive Officer</a:t>
            </a:r>
          </a:p>
          <a:p>
            <a:r>
              <a:rPr lang="en-CA" sz="2400" dirty="0" smtClean="0"/>
              <a:t>Director (Non-independent)</a:t>
            </a:r>
          </a:p>
          <a:p>
            <a:endParaRPr lang="en-CA" sz="2400" dirty="0" smtClean="0"/>
          </a:p>
          <a:p>
            <a:endParaRPr lang="en-CA" b="1" dirty="0"/>
          </a:p>
        </p:txBody>
      </p:sp>
      <p:sp>
        <p:nvSpPr>
          <p:cNvPr id="9" name="TextBox 8"/>
          <p:cNvSpPr txBox="1"/>
          <p:nvPr/>
        </p:nvSpPr>
        <p:spPr>
          <a:xfrm>
            <a:off x="4139952" y="980728"/>
            <a:ext cx="5004048" cy="5601533"/>
          </a:xfrm>
          <a:prstGeom prst="rect">
            <a:avLst/>
          </a:prstGeom>
          <a:noFill/>
        </p:spPr>
        <p:txBody>
          <a:bodyPr wrap="square" rtlCol="0">
            <a:spAutoFit/>
          </a:bodyPr>
          <a:lstStyle/>
          <a:p>
            <a:r>
              <a:rPr lang="en-CA" sz="2000" u="sng" dirty="0" smtClean="0"/>
              <a:t>HISTORY</a:t>
            </a:r>
          </a:p>
          <a:p>
            <a:r>
              <a:rPr lang="en-CA" sz="2000" dirty="0" smtClean="0"/>
              <a:t>Joined predecessor (Alberta Energy Company) (1984)</a:t>
            </a:r>
          </a:p>
          <a:p>
            <a:endParaRPr lang="en-CA" sz="2000" dirty="0" smtClean="0"/>
          </a:p>
          <a:p>
            <a:r>
              <a:rPr lang="en-CA" sz="2000" dirty="0" smtClean="0"/>
              <a:t>Became EnCana’s Executive Vice-President &amp; CFO (2006)</a:t>
            </a:r>
          </a:p>
          <a:p>
            <a:endParaRPr lang="en-CA" sz="2000" dirty="0" smtClean="0"/>
          </a:p>
          <a:p>
            <a:r>
              <a:rPr lang="en-CA" sz="2000" dirty="0" smtClean="0"/>
              <a:t>Became </a:t>
            </a:r>
            <a:r>
              <a:rPr lang="en-CA" sz="2000" dirty="0" err="1" smtClean="0"/>
              <a:t>Cenovus</a:t>
            </a:r>
            <a:r>
              <a:rPr lang="en-CA" sz="2000" dirty="0" smtClean="0"/>
              <a:t>’ President &amp; CEO (2009)</a:t>
            </a:r>
          </a:p>
          <a:p>
            <a:pPr>
              <a:buFont typeface="Arial" pitchFamily="34" charset="0"/>
              <a:buChar char="•"/>
            </a:pPr>
            <a:endParaRPr lang="en-CA" sz="2000" dirty="0" smtClean="0"/>
          </a:p>
          <a:p>
            <a:r>
              <a:rPr lang="en-CA" sz="2000" u="sng" dirty="0" smtClean="0"/>
              <a:t>EDUCATION</a:t>
            </a:r>
          </a:p>
          <a:p>
            <a:r>
              <a:rPr lang="en-CA" sz="2000" dirty="0" smtClean="0"/>
              <a:t>Bachelor of Commerce - University of  Alberta (1980)</a:t>
            </a:r>
          </a:p>
          <a:p>
            <a:endParaRPr lang="en-CA" sz="2000" dirty="0" smtClean="0"/>
          </a:p>
          <a:p>
            <a:r>
              <a:rPr lang="en-CA" sz="2000" dirty="0" smtClean="0"/>
              <a:t>Executive Management Program - University of Western Ontario (1993)</a:t>
            </a:r>
          </a:p>
          <a:p>
            <a:endParaRPr lang="en-CA" sz="2000" dirty="0" smtClean="0"/>
          </a:p>
          <a:p>
            <a:r>
              <a:rPr lang="en-CA" sz="2000" dirty="0" smtClean="0"/>
              <a:t>Chartered Accountant (1983)</a:t>
            </a:r>
          </a:p>
          <a:p>
            <a:endParaRPr lang="en-CA"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3" cstate="print"/>
          <a:stretch>
            <a:fillRect/>
          </a:stretch>
        </p:blipFill>
        <p:spPr bwMode="auto">
          <a:xfrm>
            <a:off x="838200" y="1524000"/>
            <a:ext cx="2895945" cy="2819400"/>
          </a:xfrm>
          <a:prstGeom prst="rect">
            <a:avLst/>
          </a:prstGeom>
          <a:noFill/>
          <a:ln w="9525">
            <a:noFill/>
            <a:miter lim="800000"/>
            <a:headEnd/>
            <a:tailEnd/>
          </a:ln>
        </p:spPr>
      </p:pic>
      <p:sp>
        <p:nvSpPr>
          <p:cNvPr id="7" name="TextBox 6"/>
          <p:cNvSpPr txBox="1"/>
          <p:nvPr/>
        </p:nvSpPr>
        <p:spPr>
          <a:xfrm>
            <a:off x="755576" y="4581128"/>
            <a:ext cx="3888432" cy="2215991"/>
          </a:xfrm>
          <a:prstGeom prst="rect">
            <a:avLst/>
          </a:prstGeom>
          <a:noFill/>
        </p:spPr>
        <p:txBody>
          <a:bodyPr wrap="square" rtlCol="0">
            <a:spAutoFit/>
          </a:bodyPr>
          <a:lstStyle/>
          <a:p>
            <a:r>
              <a:rPr lang="en-CA" sz="2400" b="1" dirty="0" smtClean="0"/>
              <a:t>John Brannan</a:t>
            </a:r>
          </a:p>
          <a:p>
            <a:r>
              <a:rPr lang="en-CA" sz="2400" dirty="0" smtClean="0"/>
              <a:t>Chief Operating Officer</a:t>
            </a:r>
          </a:p>
          <a:p>
            <a:r>
              <a:rPr lang="en-CA" sz="2400" dirty="0" smtClean="0"/>
              <a:t>Executive Vice-President</a:t>
            </a:r>
          </a:p>
          <a:p>
            <a:endParaRPr lang="en-CA" sz="2400" dirty="0" smtClean="0"/>
          </a:p>
          <a:p>
            <a:endParaRPr lang="en-CA" sz="2400" dirty="0" smtClean="0"/>
          </a:p>
          <a:p>
            <a:endParaRPr lang="en-CA" b="1" dirty="0"/>
          </a:p>
        </p:txBody>
      </p:sp>
      <p:sp>
        <p:nvSpPr>
          <p:cNvPr id="9" name="TextBox 8"/>
          <p:cNvSpPr txBox="1"/>
          <p:nvPr/>
        </p:nvSpPr>
        <p:spPr>
          <a:xfrm>
            <a:off x="4211960" y="1124744"/>
            <a:ext cx="4644008" cy="5293757"/>
          </a:xfrm>
          <a:prstGeom prst="rect">
            <a:avLst/>
          </a:prstGeom>
          <a:noFill/>
        </p:spPr>
        <p:txBody>
          <a:bodyPr wrap="square" rtlCol="0">
            <a:spAutoFit/>
          </a:bodyPr>
          <a:lstStyle/>
          <a:p>
            <a:r>
              <a:rPr lang="en-CA" sz="2000" u="sng" dirty="0" smtClean="0"/>
              <a:t>HISTORY</a:t>
            </a:r>
          </a:p>
          <a:p>
            <a:r>
              <a:rPr lang="en-CA" sz="2000" dirty="0" smtClean="0"/>
              <a:t>Joined in 2001 as a Senior Vice-President</a:t>
            </a:r>
          </a:p>
          <a:p>
            <a:endParaRPr lang="en-CA" sz="2000" dirty="0" smtClean="0"/>
          </a:p>
          <a:p>
            <a:r>
              <a:rPr lang="en-CA" sz="2000" dirty="0" smtClean="0"/>
              <a:t>Was Managing Director for International &amp; New Ventures (2003-2007)</a:t>
            </a:r>
          </a:p>
          <a:p>
            <a:endParaRPr lang="en-CA" sz="2000" dirty="0" smtClean="0"/>
          </a:p>
          <a:p>
            <a:r>
              <a:rPr lang="en-CA" sz="2000" dirty="0" smtClean="0"/>
              <a:t>Became Executive Vice-President and COO (2010)</a:t>
            </a:r>
          </a:p>
          <a:p>
            <a:endParaRPr lang="en-CA" sz="2000" dirty="0" smtClean="0"/>
          </a:p>
          <a:p>
            <a:r>
              <a:rPr lang="en-CA" sz="2000" u="sng" dirty="0" smtClean="0"/>
              <a:t>EDUCATION</a:t>
            </a:r>
          </a:p>
          <a:p>
            <a:r>
              <a:rPr lang="en-CA" sz="2000" dirty="0" smtClean="0"/>
              <a:t>Bachelor of Science degree in mechanical engineering – Texas A&amp;M University</a:t>
            </a:r>
          </a:p>
          <a:p>
            <a:endParaRPr lang="en-CA" sz="2000" dirty="0" smtClean="0"/>
          </a:p>
          <a:p>
            <a:r>
              <a:rPr lang="en-CA" sz="2000" dirty="0" smtClean="0"/>
              <a:t>Member of the Association of Professional Engineers, Geologists, and Geophysicists of Alberta</a:t>
            </a:r>
          </a:p>
          <a:p>
            <a:endParaRPr lang="en-CA"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tretch>
            <a:fillRect/>
          </a:stretch>
        </p:blipFill>
        <p:spPr bwMode="auto">
          <a:xfrm>
            <a:off x="914400" y="1371600"/>
            <a:ext cx="2867067" cy="2971800"/>
          </a:xfrm>
          <a:prstGeom prst="rect">
            <a:avLst/>
          </a:prstGeom>
          <a:noFill/>
          <a:ln w="9525">
            <a:noFill/>
            <a:miter lim="800000"/>
            <a:headEnd/>
            <a:tailEnd/>
          </a:ln>
        </p:spPr>
      </p:pic>
      <p:sp>
        <p:nvSpPr>
          <p:cNvPr id="7" name="TextBox 6"/>
          <p:cNvSpPr txBox="1"/>
          <p:nvPr/>
        </p:nvSpPr>
        <p:spPr>
          <a:xfrm>
            <a:off x="755576" y="4581128"/>
            <a:ext cx="3888432" cy="1477328"/>
          </a:xfrm>
          <a:prstGeom prst="rect">
            <a:avLst/>
          </a:prstGeom>
          <a:noFill/>
        </p:spPr>
        <p:txBody>
          <a:bodyPr wrap="square" rtlCol="0">
            <a:spAutoFit/>
          </a:bodyPr>
          <a:lstStyle/>
          <a:p>
            <a:r>
              <a:rPr lang="en-CA" sz="2400" b="1" dirty="0" err="1" smtClean="0"/>
              <a:t>Ivor</a:t>
            </a:r>
            <a:r>
              <a:rPr lang="en-CA" sz="2400" b="1" dirty="0" smtClean="0"/>
              <a:t> </a:t>
            </a:r>
            <a:r>
              <a:rPr lang="en-CA" sz="2400" b="1" dirty="0" err="1" smtClean="0"/>
              <a:t>Ruste</a:t>
            </a:r>
            <a:endParaRPr lang="en-CA" sz="2400" b="1" dirty="0" smtClean="0"/>
          </a:p>
          <a:p>
            <a:r>
              <a:rPr lang="en-CA" sz="2400" dirty="0" smtClean="0"/>
              <a:t>Chief Financial Officer</a:t>
            </a:r>
          </a:p>
          <a:p>
            <a:r>
              <a:rPr lang="en-CA" sz="2400" dirty="0" smtClean="0"/>
              <a:t>Executive Vice-President</a:t>
            </a:r>
          </a:p>
          <a:p>
            <a:endParaRPr lang="en-CA" b="1" dirty="0"/>
          </a:p>
        </p:txBody>
      </p:sp>
      <p:sp>
        <p:nvSpPr>
          <p:cNvPr id="9" name="TextBox 8"/>
          <p:cNvSpPr txBox="1"/>
          <p:nvPr/>
        </p:nvSpPr>
        <p:spPr>
          <a:xfrm>
            <a:off x="4067944" y="1124744"/>
            <a:ext cx="4896544" cy="5293757"/>
          </a:xfrm>
          <a:prstGeom prst="rect">
            <a:avLst/>
          </a:prstGeom>
          <a:noFill/>
        </p:spPr>
        <p:txBody>
          <a:bodyPr wrap="square" rtlCol="0">
            <a:spAutoFit/>
          </a:bodyPr>
          <a:lstStyle/>
          <a:p>
            <a:r>
              <a:rPr lang="en-CA" sz="2000" u="sng" dirty="0" smtClean="0"/>
              <a:t>HISTORY</a:t>
            </a:r>
          </a:p>
          <a:p>
            <a:r>
              <a:rPr lang="en-CA" sz="2000" dirty="0" smtClean="0"/>
              <a:t>Joined in 2006 as Vice-President, Finance of the Corporate Finance Group</a:t>
            </a:r>
          </a:p>
          <a:p>
            <a:endParaRPr lang="en-CA" sz="2000" dirty="0" smtClean="0"/>
          </a:p>
          <a:p>
            <a:r>
              <a:rPr lang="en-CA" sz="2000" dirty="0" smtClean="0"/>
              <a:t>Became CFO and Executive Vice-President (2009)</a:t>
            </a:r>
          </a:p>
          <a:p>
            <a:endParaRPr lang="en-CA" sz="2000" dirty="0" smtClean="0"/>
          </a:p>
          <a:p>
            <a:r>
              <a:rPr lang="en-CA" sz="2000" dirty="0" smtClean="0"/>
              <a:t>Used to be a Managing Partner of KMPG LLP in Edmonton (1998-2006)</a:t>
            </a:r>
          </a:p>
          <a:p>
            <a:endParaRPr lang="en-CA" sz="2000" dirty="0" smtClean="0"/>
          </a:p>
          <a:p>
            <a:endParaRPr lang="en-CA" sz="2000" dirty="0" smtClean="0"/>
          </a:p>
          <a:p>
            <a:r>
              <a:rPr lang="en-CA" sz="2000" u="sng" dirty="0" smtClean="0"/>
              <a:t>EDUCATION</a:t>
            </a:r>
          </a:p>
          <a:p>
            <a:r>
              <a:rPr lang="en-CA" sz="2000" dirty="0" smtClean="0"/>
              <a:t>Bachelor of Commerce - University of  Alberta </a:t>
            </a:r>
          </a:p>
          <a:p>
            <a:endParaRPr lang="en-CA" sz="2000" dirty="0" smtClean="0"/>
          </a:p>
          <a:p>
            <a:r>
              <a:rPr lang="en-CA" sz="2000" dirty="0" smtClean="0"/>
              <a:t>Fellow Chartered Accountant</a:t>
            </a:r>
          </a:p>
          <a:p>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6061</Words>
  <Application>Microsoft Office PowerPoint</Application>
  <PresentationFormat>On-screen Show (4:3)</PresentationFormat>
  <Paragraphs>913</Paragraphs>
  <Slides>151</Slides>
  <Notes>65</Notes>
  <HiddenSlides>0</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Natural Gas Industry</vt:lpstr>
      <vt:lpstr>What is natural gas?</vt:lpstr>
      <vt:lpstr>Industry: From Wellhead to Burner Tip</vt:lpstr>
      <vt:lpstr>Exploration &amp; Extraction </vt:lpstr>
      <vt:lpstr>Onshore Drilling</vt:lpstr>
      <vt:lpstr>Production</vt:lpstr>
      <vt:lpstr>Transportation </vt:lpstr>
      <vt:lpstr>Storage</vt:lpstr>
      <vt:lpstr>Distribution &amp; Marketing</vt:lpstr>
      <vt:lpstr>Business Overview</vt:lpstr>
      <vt:lpstr>Market Structure</vt:lpstr>
      <vt:lpstr>Market Structure</vt:lpstr>
      <vt:lpstr>Natural Gas Demand</vt:lpstr>
      <vt:lpstr>Natural Gas Supply</vt:lpstr>
      <vt:lpstr>Regulations</vt:lpstr>
      <vt:lpstr>Outlook</vt:lpstr>
      <vt:lpstr>Outlook</vt:lpstr>
      <vt:lpstr>Outlook</vt:lpstr>
      <vt:lpstr>Outlook</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1 Year Stock Chart</vt:lpstr>
      <vt:lpstr>Max Years Stock Chart</vt:lpstr>
      <vt:lpstr>CVE vs Industry</vt:lpstr>
      <vt:lpstr>Slide 84</vt:lpstr>
      <vt:lpstr>Slide 85</vt:lpstr>
      <vt:lpstr>Operations – Oil Producing Projects Oil Sands &amp; Conventional Oil</vt:lpstr>
      <vt:lpstr>Operations – Oil Producing Projects Oil Sands &amp; Conventional Oil</vt:lpstr>
      <vt:lpstr>Operations – Oil Producing Projects  Oil Sands</vt:lpstr>
      <vt:lpstr>Operations – Oil Producing Projects  Oil Sands</vt:lpstr>
      <vt:lpstr>Operations – Oil Producing Projects  Conventional Oil</vt:lpstr>
      <vt:lpstr>Operations – Oil Producing Projects Increases in Production</vt:lpstr>
      <vt:lpstr>Operations – Emerging Oil Projects</vt:lpstr>
      <vt:lpstr>Operations – Natural Gas Projects</vt:lpstr>
      <vt:lpstr>Operations – Refining &amp; Marketing Projects</vt:lpstr>
      <vt:lpstr>Operations – Refining &amp; Marketing Projects</vt:lpstr>
      <vt:lpstr>What is Generating Cash?</vt:lpstr>
      <vt:lpstr>Slide 97</vt:lpstr>
      <vt:lpstr>Slide 98</vt:lpstr>
      <vt:lpstr>Slide 99</vt:lpstr>
      <vt:lpstr>Balance Sheet – Quarterly Data </vt:lpstr>
      <vt:lpstr>Balance Sheet – Annual Data </vt:lpstr>
      <vt:lpstr>Income Statement – Quarterly Data </vt:lpstr>
      <vt:lpstr>Income Statement – Annual Data</vt:lpstr>
      <vt:lpstr>Shareholders’ Equity Statement</vt:lpstr>
      <vt:lpstr>Cash Flow Statement – Quarterly Data </vt:lpstr>
      <vt:lpstr>Cash Flow Statement – Annual Data </vt:lpstr>
      <vt:lpstr>Advantages of Cenovus Energy</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Management Team</vt:lpstr>
      <vt:lpstr>Management Team</vt:lpstr>
      <vt:lpstr>Management Team</vt:lpstr>
      <vt:lpstr>Management Team</vt:lpstr>
      <vt:lpstr>Management Team</vt:lpstr>
      <vt:lpstr>Slide 143</vt:lpstr>
      <vt:lpstr>Balance Sheet – Quarterly Data </vt:lpstr>
      <vt:lpstr>Balance Sheet – Annual Data </vt:lpstr>
      <vt:lpstr>Income Statement – Quarterly Data </vt:lpstr>
      <vt:lpstr>Income Statement – Annual Data</vt:lpstr>
      <vt:lpstr>Shareholders’ Equity Statement</vt:lpstr>
      <vt:lpstr>Cash Flow Statement – Quarterly Data </vt:lpstr>
      <vt:lpstr>Cash Flow Statement – Annual Data </vt:lpstr>
      <vt:lpstr>Slide 151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kz</cp:lastModifiedBy>
  <cp:revision>61</cp:revision>
  <dcterms:created xsi:type="dcterms:W3CDTF">2012-11-18T08:22:27Z</dcterms:created>
  <dcterms:modified xsi:type="dcterms:W3CDTF">2012-11-22T01:15:00Z</dcterms:modified>
</cp:coreProperties>
</file>