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4"/>
  </p:notesMasterIdLst>
  <p:sldIdLst>
    <p:sldId id="256" r:id="rId2"/>
    <p:sldId id="257" r:id="rId3"/>
    <p:sldId id="258" r:id="rId4"/>
    <p:sldId id="300" r:id="rId5"/>
    <p:sldId id="260" r:id="rId6"/>
    <p:sldId id="261" r:id="rId7"/>
    <p:sldId id="262" r:id="rId8"/>
    <p:sldId id="282" r:id="rId9"/>
    <p:sldId id="264" r:id="rId10"/>
    <p:sldId id="265" r:id="rId11"/>
    <p:sldId id="263" r:id="rId12"/>
    <p:sldId id="325" r:id="rId13"/>
    <p:sldId id="326" r:id="rId14"/>
    <p:sldId id="341" r:id="rId15"/>
    <p:sldId id="327" r:id="rId16"/>
    <p:sldId id="328" r:id="rId17"/>
    <p:sldId id="329" r:id="rId18"/>
    <p:sldId id="330" r:id="rId19"/>
    <p:sldId id="331" r:id="rId20"/>
    <p:sldId id="332" r:id="rId21"/>
    <p:sldId id="333" r:id="rId22"/>
    <p:sldId id="334" r:id="rId23"/>
    <p:sldId id="335" r:id="rId24"/>
    <p:sldId id="336" r:id="rId25"/>
    <p:sldId id="337" r:id="rId26"/>
    <p:sldId id="338" r:id="rId27"/>
    <p:sldId id="339" r:id="rId28"/>
    <p:sldId id="340" r:id="rId29"/>
    <p:sldId id="303" r:id="rId30"/>
    <p:sldId id="304" r:id="rId31"/>
    <p:sldId id="305" r:id="rId32"/>
    <p:sldId id="306" r:id="rId33"/>
    <p:sldId id="267" r:id="rId34"/>
    <p:sldId id="268" r:id="rId35"/>
    <p:sldId id="269" r:id="rId36"/>
    <p:sldId id="285" r:id="rId37"/>
    <p:sldId id="286" r:id="rId38"/>
    <p:sldId id="316" r:id="rId39"/>
    <p:sldId id="317" r:id="rId40"/>
    <p:sldId id="318" r:id="rId41"/>
    <p:sldId id="319" r:id="rId42"/>
    <p:sldId id="320" r:id="rId43"/>
    <p:sldId id="298" r:id="rId44"/>
    <p:sldId id="322" r:id="rId45"/>
    <p:sldId id="323" r:id="rId46"/>
    <p:sldId id="309" r:id="rId47"/>
    <p:sldId id="310" r:id="rId48"/>
    <p:sldId id="311" r:id="rId49"/>
    <p:sldId id="312" r:id="rId50"/>
    <p:sldId id="313" r:id="rId51"/>
    <p:sldId id="343" r:id="rId52"/>
    <p:sldId id="344" r:id="rId53"/>
    <p:sldId id="345" r:id="rId54"/>
    <p:sldId id="346" r:id="rId55"/>
    <p:sldId id="347" r:id="rId56"/>
    <p:sldId id="348" r:id="rId57"/>
    <p:sldId id="349" r:id="rId58"/>
    <p:sldId id="350" r:id="rId59"/>
    <p:sldId id="351" r:id="rId60"/>
    <p:sldId id="352" r:id="rId61"/>
    <p:sldId id="353" r:id="rId62"/>
    <p:sldId id="354" r:id="rId63"/>
    <p:sldId id="355" r:id="rId64"/>
    <p:sldId id="356" r:id="rId65"/>
    <p:sldId id="357" r:id="rId66"/>
    <p:sldId id="358" r:id="rId67"/>
    <p:sldId id="359" r:id="rId68"/>
    <p:sldId id="360" r:id="rId69"/>
    <p:sldId id="361" r:id="rId70"/>
    <p:sldId id="362" r:id="rId71"/>
    <p:sldId id="363" r:id="rId72"/>
    <p:sldId id="364" r:id="rId73"/>
    <p:sldId id="365" r:id="rId74"/>
    <p:sldId id="366" r:id="rId75"/>
    <p:sldId id="367" r:id="rId76"/>
    <p:sldId id="368" r:id="rId77"/>
    <p:sldId id="369" r:id="rId78"/>
    <p:sldId id="370" r:id="rId79"/>
    <p:sldId id="371" r:id="rId80"/>
    <p:sldId id="372" r:id="rId81"/>
    <p:sldId id="373" r:id="rId82"/>
    <p:sldId id="374" r:id="rId83"/>
    <p:sldId id="375" r:id="rId84"/>
    <p:sldId id="376" r:id="rId85"/>
    <p:sldId id="377" r:id="rId86"/>
    <p:sldId id="378" r:id="rId87"/>
    <p:sldId id="379" r:id="rId88"/>
    <p:sldId id="380" r:id="rId89"/>
    <p:sldId id="381" r:id="rId90"/>
    <p:sldId id="382" r:id="rId91"/>
    <p:sldId id="383" r:id="rId92"/>
    <p:sldId id="384" r:id="rId93"/>
    <p:sldId id="385" r:id="rId94"/>
    <p:sldId id="386" r:id="rId95"/>
    <p:sldId id="387" r:id="rId96"/>
    <p:sldId id="388" r:id="rId97"/>
    <p:sldId id="389" r:id="rId98"/>
    <p:sldId id="390" r:id="rId99"/>
    <p:sldId id="392" r:id="rId100"/>
    <p:sldId id="393" r:id="rId101"/>
    <p:sldId id="394" r:id="rId102"/>
    <p:sldId id="395" r:id="rId103"/>
    <p:sldId id="396" r:id="rId104"/>
    <p:sldId id="397" r:id="rId105"/>
    <p:sldId id="398" r:id="rId106"/>
    <p:sldId id="399" r:id="rId107"/>
    <p:sldId id="400" r:id="rId108"/>
    <p:sldId id="401" r:id="rId109"/>
    <p:sldId id="402" r:id="rId110"/>
    <p:sldId id="403" r:id="rId111"/>
    <p:sldId id="404" r:id="rId112"/>
    <p:sldId id="405" r:id="rId113"/>
    <p:sldId id="406" r:id="rId114"/>
    <p:sldId id="407" r:id="rId115"/>
    <p:sldId id="408" r:id="rId116"/>
    <p:sldId id="409" r:id="rId117"/>
    <p:sldId id="410" r:id="rId118"/>
    <p:sldId id="411" r:id="rId119"/>
    <p:sldId id="412" r:id="rId120"/>
    <p:sldId id="413" r:id="rId121"/>
    <p:sldId id="414" r:id="rId122"/>
    <p:sldId id="415" r:id="rId123"/>
    <p:sldId id="416" r:id="rId124"/>
    <p:sldId id="417" r:id="rId125"/>
    <p:sldId id="418" r:id="rId126"/>
    <p:sldId id="419" r:id="rId127"/>
    <p:sldId id="420" r:id="rId128"/>
    <p:sldId id="421" r:id="rId129"/>
    <p:sldId id="422" r:id="rId130"/>
    <p:sldId id="423" r:id="rId131"/>
    <p:sldId id="424" r:id="rId132"/>
    <p:sldId id="425" r:id="rId133"/>
    <p:sldId id="426" r:id="rId134"/>
    <p:sldId id="427" r:id="rId135"/>
    <p:sldId id="428" r:id="rId136"/>
    <p:sldId id="429" r:id="rId137"/>
    <p:sldId id="430" r:id="rId138"/>
    <p:sldId id="431" r:id="rId139"/>
    <p:sldId id="432" r:id="rId140"/>
    <p:sldId id="433" r:id="rId141"/>
    <p:sldId id="434" r:id="rId142"/>
    <p:sldId id="435" r:id="rId143"/>
    <p:sldId id="436" r:id="rId144"/>
    <p:sldId id="437" r:id="rId145"/>
    <p:sldId id="438" r:id="rId146"/>
    <p:sldId id="439" r:id="rId147"/>
    <p:sldId id="440" r:id="rId148"/>
    <p:sldId id="441" r:id="rId149"/>
    <p:sldId id="442" r:id="rId150"/>
    <p:sldId id="443" r:id="rId151"/>
    <p:sldId id="444" r:id="rId152"/>
    <p:sldId id="445" r:id="rId153"/>
    <p:sldId id="446" r:id="rId154"/>
    <p:sldId id="447" r:id="rId155"/>
    <p:sldId id="448" r:id="rId156"/>
    <p:sldId id="449" r:id="rId157"/>
    <p:sldId id="450" r:id="rId158"/>
    <p:sldId id="451" r:id="rId159"/>
    <p:sldId id="452" r:id="rId160"/>
    <p:sldId id="453" r:id="rId161"/>
    <p:sldId id="454" r:id="rId162"/>
    <p:sldId id="455" r:id="rId163"/>
    <p:sldId id="456" r:id="rId164"/>
    <p:sldId id="457" r:id="rId165"/>
    <p:sldId id="458" r:id="rId166"/>
    <p:sldId id="459" r:id="rId167"/>
    <p:sldId id="460" r:id="rId168"/>
    <p:sldId id="461" r:id="rId169"/>
    <p:sldId id="462" r:id="rId170"/>
    <p:sldId id="463" r:id="rId171"/>
    <p:sldId id="464" r:id="rId172"/>
    <p:sldId id="465" r:id="rId173"/>
    <p:sldId id="466" r:id="rId174"/>
    <p:sldId id="467" r:id="rId175"/>
    <p:sldId id="468" r:id="rId176"/>
    <p:sldId id="469" r:id="rId177"/>
    <p:sldId id="470" r:id="rId178"/>
    <p:sldId id="471" r:id="rId179"/>
    <p:sldId id="472" r:id="rId180"/>
    <p:sldId id="473" r:id="rId181"/>
    <p:sldId id="474" r:id="rId182"/>
    <p:sldId id="475" r:id="rId183"/>
    <p:sldId id="476" r:id="rId184"/>
    <p:sldId id="477" r:id="rId185"/>
    <p:sldId id="478" r:id="rId186"/>
    <p:sldId id="479" r:id="rId187"/>
    <p:sldId id="480" r:id="rId188"/>
    <p:sldId id="481" r:id="rId189"/>
    <p:sldId id="482" r:id="rId190"/>
    <p:sldId id="483" r:id="rId191"/>
    <p:sldId id="484" r:id="rId192"/>
    <p:sldId id="485" r:id="rId193"/>
    <p:sldId id="486" r:id="rId194"/>
    <p:sldId id="487" r:id="rId195"/>
    <p:sldId id="488" r:id="rId196"/>
    <p:sldId id="489" r:id="rId197"/>
    <p:sldId id="490" r:id="rId198"/>
    <p:sldId id="491" r:id="rId199"/>
    <p:sldId id="492" r:id="rId200"/>
    <p:sldId id="493" r:id="rId201"/>
    <p:sldId id="494" r:id="rId202"/>
    <p:sldId id="495" r:id="rId203"/>
    <p:sldId id="496" r:id="rId204"/>
    <p:sldId id="497" r:id="rId205"/>
    <p:sldId id="498" r:id="rId206"/>
    <p:sldId id="499" r:id="rId207"/>
    <p:sldId id="500" r:id="rId208"/>
    <p:sldId id="501" r:id="rId209"/>
    <p:sldId id="502" r:id="rId210"/>
    <p:sldId id="503" r:id="rId211"/>
    <p:sldId id="504" r:id="rId212"/>
    <p:sldId id="505" r:id="rId2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548" autoAdjust="0"/>
  </p:normalViewPr>
  <p:slideViewPr>
    <p:cSldViewPr>
      <p:cViewPr varScale="1">
        <p:scale>
          <a:sx n="70" d="100"/>
          <a:sy n="70" d="100"/>
        </p:scale>
        <p:origin x="-516"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16" Type="http://schemas.openxmlformats.org/officeDocument/2006/relationships/viewProps" Target="viewProps.xml"/><Relationship Id="rId211" Type="http://schemas.openxmlformats.org/officeDocument/2006/relationships/slide" Target="slides/slide210.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01" Type="http://schemas.openxmlformats.org/officeDocument/2006/relationships/slide" Target="slides/slide200.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notesMaster" Target="notesMasters/notesMaster1.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presProps" Target="presProp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Yano\Documents\REITS.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Users\Yano\Documents\REI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Market Capitalization ($M)</a:t>
            </a:r>
          </a:p>
          <a:p>
            <a:pPr>
              <a:defRPr/>
            </a:pPr>
            <a:r>
              <a:rPr lang="en-US"/>
              <a:t>As of October</a:t>
            </a:r>
            <a:r>
              <a:rPr lang="en-US" baseline="0"/>
              <a:t> 4</a:t>
            </a:r>
            <a:r>
              <a:rPr lang="en-US"/>
              <a:t>, 2012</a:t>
            </a:r>
          </a:p>
        </c:rich>
      </c:tx>
      <c:overlay val="0"/>
    </c:title>
    <c:autoTitleDeleted val="0"/>
    <c:plotArea>
      <c:layout/>
      <c:barChart>
        <c:barDir val="col"/>
        <c:grouping val="clustered"/>
        <c:varyColors val="0"/>
        <c:ser>
          <c:idx val="0"/>
          <c:order val="0"/>
          <c:tx>
            <c:strRef>
              <c:f>Sheet1!$B$1</c:f>
              <c:strCache>
                <c:ptCount val="1"/>
                <c:pt idx="0">
                  <c:v>Market Cap</c:v>
                </c:pt>
              </c:strCache>
            </c:strRef>
          </c:tx>
          <c:invertIfNegative val="0"/>
          <c:dPt>
            <c:idx val="0"/>
            <c:invertIfNegative val="0"/>
            <c:bubble3D val="0"/>
            <c:spPr>
              <a:solidFill>
                <a:schemeClr val="accent2"/>
              </a:solidFill>
            </c:spPr>
          </c:dPt>
          <c:dPt>
            <c:idx val="1"/>
            <c:invertIfNegative val="0"/>
            <c:bubble3D val="0"/>
            <c:spPr>
              <a:solidFill>
                <a:schemeClr val="bg1">
                  <a:lumMod val="50000"/>
                </a:schemeClr>
              </a:solidFill>
            </c:spPr>
          </c:dPt>
          <c:dPt>
            <c:idx val="2"/>
            <c:invertIfNegative val="0"/>
            <c:bubble3D val="0"/>
            <c:spPr>
              <a:solidFill>
                <a:schemeClr val="bg1">
                  <a:lumMod val="50000"/>
                </a:schemeClr>
              </a:solidFill>
            </c:spPr>
          </c:dPt>
          <c:dPt>
            <c:idx val="3"/>
            <c:invertIfNegative val="0"/>
            <c:bubble3D val="0"/>
            <c:spPr>
              <a:solidFill>
                <a:schemeClr val="bg1">
                  <a:lumMod val="50000"/>
                </a:schemeClr>
              </a:solidFill>
            </c:spPr>
          </c:dPt>
          <c:dPt>
            <c:idx val="4"/>
            <c:invertIfNegative val="0"/>
            <c:bubble3D val="0"/>
            <c:spPr>
              <a:solidFill>
                <a:schemeClr val="accent3"/>
              </a:solidFill>
            </c:spPr>
          </c:dPt>
          <c:dPt>
            <c:idx val="5"/>
            <c:invertIfNegative val="0"/>
            <c:bubble3D val="0"/>
            <c:spPr>
              <a:solidFill>
                <a:schemeClr val="accent3"/>
              </a:solidFill>
            </c:spPr>
          </c:dPt>
          <c:dPt>
            <c:idx val="6"/>
            <c:invertIfNegative val="0"/>
            <c:bubble3D val="0"/>
            <c:spPr>
              <a:solidFill>
                <a:schemeClr val="accent3"/>
              </a:solidFill>
            </c:spPr>
          </c:dPt>
          <c:dPt>
            <c:idx val="7"/>
            <c:invertIfNegative val="0"/>
            <c:bubble3D val="0"/>
            <c:spPr>
              <a:solidFill>
                <a:schemeClr val="accent3"/>
              </a:solidFill>
            </c:spPr>
          </c:dPt>
          <c:dPt>
            <c:idx val="8"/>
            <c:invertIfNegative val="0"/>
            <c:bubble3D val="0"/>
            <c:spPr>
              <a:solidFill>
                <a:schemeClr val="accent3"/>
              </a:solidFill>
            </c:spPr>
          </c:dPt>
          <c:dPt>
            <c:idx val="9"/>
            <c:invertIfNegative val="0"/>
            <c:bubble3D val="0"/>
            <c:spPr>
              <a:solidFill>
                <a:schemeClr val="accent3"/>
              </a:solidFill>
            </c:spPr>
          </c:dPt>
          <c:dPt>
            <c:idx val="15"/>
            <c:invertIfNegative val="0"/>
            <c:bubble3D val="0"/>
            <c:spPr>
              <a:solidFill>
                <a:schemeClr val="accent6"/>
              </a:solidFill>
            </c:spPr>
          </c:dPt>
          <c:dPt>
            <c:idx val="16"/>
            <c:invertIfNegative val="0"/>
            <c:bubble3D val="0"/>
            <c:spPr>
              <a:solidFill>
                <a:schemeClr val="accent6"/>
              </a:solidFill>
            </c:spPr>
          </c:dPt>
          <c:dPt>
            <c:idx val="17"/>
            <c:invertIfNegative val="0"/>
            <c:bubble3D val="0"/>
            <c:spPr>
              <a:solidFill>
                <a:schemeClr val="accent6"/>
              </a:solidFill>
            </c:spPr>
          </c:dPt>
          <c:dPt>
            <c:idx val="18"/>
            <c:invertIfNegative val="0"/>
            <c:bubble3D val="0"/>
            <c:spPr>
              <a:solidFill>
                <a:schemeClr val="accent6"/>
              </a:solidFill>
            </c:spPr>
          </c:dPt>
          <c:dPt>
            <c:idx val="19"/>
            <c:invertIfNegative val="0"/>
            <c:bubble3D val="0"/>
            <c:spPr>
              <a:solidFill>
                <a:schemeClr val="accent6"/>
              </a:solidFill>
            </c:spPr>
          </c:dPt>
          <c:dPt>
            <c:idx val="20"/>
            <c:invertIfNegative val="0"/>
            <c:bubble3D val="0"/>
            <c:spPr>
              <a:solidFill>
                <a:schemeClr val="accent6"/>
              </a:solidFill>
            </c:spPr>
          </c:dPt>
          <c:dPt>
            <c:idx val="21"/>
            <c:invertIfNegative val="0"/>
            <c:bubble3D val="0"/>
            <c:spPr>
              <a:solidFill>
                <a:schemeClr val="accent6"/>
              </a:solidFill>
            </c:spPr>
          </c:dPt>
          <c:dPt>
            <c:idx val="22"/>
            <c:invertIfNegative val="0"/>
            <c:bubble3D val="0"/>
            <c:spPr>
              <a:solidFill>
                <a:schemeClr val="accent6"/>
              </a:solidFill>
            </c:spPr>
          </c:dPt>
          <c:dPt>
            <c:idx val="23"/>
            <c:invertIfNegative val="0"/>
            <c:bubble3D val="0"/>
            <c:spPr>
              <a:solidFill>
                <a:srgbClr val="FFFF00"/>
              </a:solidFill>
            </c:spPr>
          </c:dPt>
          <c:dPt>
            <c:idx val="24"/>
            <c:invertIfNegative val="0"/>
            <c:bubble3D val="0"/>
            <c:spPr>
              <a:solidFill>
                <a:srgbClr val="FFFF00"/>
              </a:solidFill>
            </c:spPr>
          </c:dPt>
          <c:dPt>
            <c:idx val="25"/>
            <c:invertIfNegative val="0"/>
            <c:bubble3D val="0"/>
            <c:spPr>
              <a:solidFill>
                <a:srgbClr val="FFFF00"/>
              </a:solidFill>
            </c:spPr>
          </c:dPt>
          <c:dPt>
            <c:idx val="26"/>
            <c:invertIfNegative val="0"/>
            <c:bubble3D val="0"/>
            <c:spPr>
              <a:solidFill>
                <a:srgbClr val="7030A0"/>
              </a:solidFill>
            </c:spPr>
          </c:dPt>
          <c:dPt>
            <c:idx val="27"/>
            <c:invertIfNegative val="0"/>
            <c:bubble3D val="0"/>
            <c:spPr>
              <a:solidFill>
                <a:srgbClr val="7030A0"/>
              </a:solidFill>
            </c:spPr>
          </c:dPt>
          <c:dPt>
            <c:idx val="28"/>
            <c:invertIfNegative val="0"/>
            <c:bubble3D val="0"/>
            <c:spPr>
              <a:solidFill>
                <a:srgbClr val="7030A0"/>
              </a:solidFill>
            </c:spPr>
          </c:dPt>
          <c:cat>
            <c:strRef>
              <c:f>Sheet1!$A$2:$A$30</c:f>
              <c:strCache>
                <c:ptCount val="29"/>
                <c:pt idx="0">
                  <c:v>Pure Industrial REIT</c:v>
                </c:pt>
                <c:pt idx="1">
                  <c:v>Allied Properties REIT</c:v>
                </c:pt>
                <c:pt idx="2">
                  <c:v>Brookfield Canada Office Properties</c:v>
                </c:pt>
                <c:pt idx="3">
                  <c:v>Dundee REIT</c:v>
                </c:pt>
                <c:pt idx="4">
                  <c:v>Crombie REIT</c:v>
                </c:pt>
                <c:pt idx="5">
                  <c:v>Partners REIT</c:v>
                </c:pt>
                <c:pt idx="6">
                  <c:v>Retrocom Mid-Market REIT</c:v>
                </c:pt>
                <c:pt idx="7">
                  <c:v>Calloway REIT</c:v>
                </c:pt>
                <c:pt idx="8">
                  <c:v>Primaris Retail REIT</c:v>
                </c:pt>
                <c:pt idx="9">
                  <c:v>RioCan REIT</c:v>
                </c:pt>
                <c:pt idx="10">
                  <c:v>Boardwalk REIT</c:v>
                </c:pt>
                <c:pt idx="11">
                  <c:v>CAP REIT</c:v>
                </c:pt>
                <c:pt idx="12">
                  <c:v>InterRent REIT</c:v>
                </c:pt>
                <c:pt idx="13">
                  <c:v>Lanesborough REIT</c:v>
                </c:pt>
                <c:pt idx="14">
                  <c:v>Northern Property REIT</c:v>
                </c:pt>
                <c:pt idx="15">
                  <c:v>Artis REIT</c:v>
                </c:pt>
                <c:pt idx="16">
                  <c:v>BTB REIT</c:v>
                </c:pt>
                <c:pt idx="17">
                  <c:v>Canadian REIT</c:v>
                </c:pt>
                <c:pt idx="18">
                  <c:v>Cominar REIT</c:v>
                </c:pt>
                <c:pt idx="19">
                  <c:v>Dundee International REIT</c:v>
                </c:pt>
                <c:pt idx="20">
                  <c:v>H&amp;R REIT</c:v>
                </c:pt>
                <c:pt idx="21">
                  <c:v>KEYreit</c:v>
                </c:pt>
                <c:pt idx="22">
                  <c:v>Morguard REIT</c:v>
                </c:pt>
                <c:pt idx="23">
                  <c:v>Holloway Lodging REIT</c:v>
                </c:pt>
                <c:pt idx="24">
                  <c:v>InnVest REIT</c:v>
                </c:pt>
                <c:pt idx="25">
                  <c:v>Temple REIT</c:v>
                </c:pt>
                <c:pt idx="26">
                  <c:v>Chartwell Senior Housing REIT</c:v>
                </c:pt>
                <c:pt idx="27">
                  <c:v>HealthLease Properties REIT</c:v>
                </c:pt>
                <c:pt idx="28">
                  <c:v>NorthWest Healthcare Properties REIT</c:v>
                </c:pt>
              </c:strCache>
            </c:strRef>
          </c:cat>
          <c:val>
            <c:numRef>
              <c:f>Sheet1!$B$2:$B$30</c:f>
              <c:numCache>
                <c:formatCode>"$"#,##0</c:formatCode>
                <c:ptCount val="29"/>
                <c:pt idx="0">
                  <c:v>1716</c:v>
                </c:pt>
                <c:pt idx="1">
                  <c:v>1906</c:v>
                </c:pt>
                <c:pt idx="2">
                  <c:v>738</c:v>
                </c:pt>
                <c:pt idx="3">
                  <c:v>3632</c:v>
                </c:pt>
                <c:pt idx="4">
                  <c:v>750</c:v>
                </c:pt>
                <c:pt idx="5">
                  <c:v>182</c:v>
                </c:pt>
                <c:pt idx="6">
                  <c:v>243</c:v>
                </c:pt>
                <c:pt idx="7">
                  <c:v>3685</c:v>
                </c:pt>
                <c:pt idx="8">
                  <c:v>2234</c:v>
                </c:pt>
                <c:pt idx="9">
                  <c:v>8112</c:v>
                </c:pt>
                <c:pt idx="10">
                  <c:v>3065</c:v>
                </c:pt>
                <c:pt idx="11">
                  <c:v>2243</c:v>
                </c:pt>
                <c:pt idx="12">
                  <c:v>242</c:v>
                </c:pt>
                <c:pt idx="13">
                  <c:v>11</c:v>
                </c:pt>
                <c:pt idx="14">
                  <c:v>1022</c:v>
                </c:pt>
                <c:pt idx="15">
                  <c:v>1791</c:v>
                </c:pt>
                <c:pt idx="16">
                  <c:v>91</c:v>
                </c:pt>
                <c:pt idx="17">
                  <c:v>2811</c:v>
                </c:pt>
                <c:pt idx="18">
                  <c:v>2949</c:v>
                </c:pt>
                <c:pt idx="19">
                  <c:v>653</c:v>
                </c:pt>
                <c:pt idx="20">
                  <c:v>4658</c:v>
                </c:pt>
                <c:pt idx="21">
                  <c:v>73</c:v>
                </c:pt>
                <c:pt idx="22">
                  <c:v>1038</c:v>
                </c:pt>
                <c:pt idx="23">
                  <c:v>70</c:v>
                </c:pt>
                <c:pt idx="24">
                  <c:v>475</c:v>
                </c:pt>
                <c:pt idx="25">
                  <c:v>161</c:v>
                </c:pt>
                <c:pt idx="26">
                  <c:v>1759</c:v>
                </c:pt>
                <c:pt idx="27">
                  <c:v>129</c:v>
                </c:pt>
                <c:pt idx="28">
                  <c:v>484</c:v>
                </c:pt>
              </c:numCache>
            </c:numRef>
          </c:val>
        </c:ser>
        <c:dLbls>
          <c:showLegendKey val="0"/>
          <c:showVal val="0"/>
          <c:showCatName val="0"/>
          <c:showSerName val="0"/>
          <c:showPercent val="0"/>
          <c:showBubbleSize val="0"/>
        </c:dLbls>
        <c:gapWidth val="150"/>
        <c:axId val="249857152"/>
        <c:axId val="249858688"/>
      </c:barChart>
      <c:catAx>
        <c:axId val="249857152"/>
        <c:scaling>
          <c:orientation val="minMax"/>
        </c:scaling>
        <c:delete val="0"/>
        <c:axPos val="b"/>
        <c:majorTickMark val="out"/>
        <c:minorTickMark val="none"/>
        <c:tickLblPos val="nextTo"/>
        <c:crossAx val="249858688"/>
        <c:crosses val="autoZero"/>
        <c:auto val="1"/>
        <c:lblAlgn val="ctr"/>
        <c:lblOffset val="100"/>
        <c:noMultiLvlLbl val="0"/>
      </c:catAx>
      <c:valAx>
        <c:axId val="249858688"/>
        <c:scaling>
          <c:orientation val="minMax"/>
        </c:scaling>
        <c:delete val="0"/>
        <c:axPos val="l"/>
        <c:numFmt formatCode="&quot;$&quot;#,##0" sourceLinked="1"/>
        <c:majorTickMark val="out"/>
        <c:minorTickMark val="none"/>
        <c:tickLblPos val="nextTo"/>
        <c:crossAx val="249857152"/>
        <c:crosses val="autoZero"/>
        <c:crossBetween val="between"/>
      </c:valAx>
    </c:plotArea>
    <c:plotVisOnly val="1"/>
    <c:dispBlanksAs val="gap"/>
    <c:showDLblsOverMax val="0"/>
  </c:chart>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Dividend Yield (As of Oct. 4, 2012)</a:t>
            </a:r>
          </a:p>
        </c:rich>
      </c:tx>
      <c:overlay val="0"/>
    </c:title>
    <c:autoTitleDeleted val="0"/>
    <c:plotArea>
      <c:layout/>
      <c:barChart>
        <c:barDir val="col"/>
        <c:grouping val="stacked"/>
        <c:varyColors val="0"/>
        <c:ser>
          <c:idx val="0"/>
          <c:order val="0"/>
          <c:tx>
            <c:strRef>
              <c:f>Sheet1!$C$1</c:f>
              <c:strCache>
                <c:ptCount val="1"/>
                <c:pt idx="0">
                  <c:v>Dividend Yield</c:v>
                </c:pt>
              </c:strCache>
            </c:strRef>
          </c:tx>
          <c:invertIfNegative val="0"/>
          <c:cat>
            <c:strRef>
              <c:f>Sheet1!$A$2:$A$30</c:f>
              <c:strCache>
                <c:ptCount val="29"/>
                <c:pt idx="0">
                  <c:v>NorthWest Healthcare Properties REIT</c:v>
                </c:pt>
                <c:pt idx="1">
                  <c:v>HealthLease Properties REIT</c:v>
                </c:pt>
                <c:pt idx="2">
                  <c:v>Chartwell Senior Housing REIT</c:v>
                </c:pt>
                <c:pt idx="3">
                  <c:v>InnVest REIT</c:v>
                </c:pt>
                <c:pt idx="4">
                  <c:v>Temple REIT</c:v>
                </c:pt>
                <c:pt idx="5">
                  <c:v>Morguard REIT</c:v>
                </c:pt>
                <c:pt idx="6">
                  <c:v>Holloway Lodging REIT</c:v>
                </c:pt>
                <c:pt idx="7">
                  <c:v>KEYreit</c:v>
                </c:pt>
                <c:pt idx="8">
                  <c:v>H&amp;R REIT</c:v>
                </c:pt>
                <c:pt idx="9">
                  <c:v>Dundee International REIT</c:v>
                </c:pt>
                <c:pt idx="10">
                  <c:v>Canadian REIT</c:v>
                </c:pt>
                <c:pt idx="11">
                  <c:v>Cominar REIT</c:v>
                </c:pt>
                <c:pt idx="12">
                  <c:v>Artis REIT</c:v>
                </c:pt>
                <c:pt idx="13">
                  <c:v>BTB REIT</c:v>
                </c:pt>
                <c:pt idx="14">
                  <c:v>Northern Property REIT</c:v>
                </c:pt>
                <c:pt idx="15">
                  <c:v>Lanesborough REIT</c:v>
                </c:pt>
                <c:pt idx="16">
                  <c:v>InterRent REIT</c:v>
                </c:pt>
                <c:pt idx="17">
                  <c:v>CAP REIT</c:v>
                </c:pt>
                <c:pt idx="18">
                  <c:v>Boardwalk REIT</c:v>
                </c:pt>
                <c:pt idx="19">
                  <c:v>Primaris Retail REIT</c:v>
                </c:pt>
                <c:pt idx="20">
                  <c:v>RioCan REIT</c:v>
                </c:pt>
                <c:pt idx="21">
                  <c:v>Calloway REIT</c:v>
                </c:pt>
                <c:pt idx="22">
                  <c:v>Retrocom Mid-Market REIT</c:v>
                </c:pt>
                <c:pt idx="23">
                  <c:v>Partners REIT</c:v>
                </c:pt>
                <c:pt idx="24">
                  <c:v>Crombie REIT</c:v>
                </c:pt>
                <c:pt idx="25">
                  <c:v>Dundee REIT</c:v>
                </c:pt>
                <c:pt idx="26">
                  <c:v>Brookfield Canada Office Properties</c:v>
                </c:pt>
                <c:pt idx="27">
                  <c:v>Allied Properties REIT</c:v>
                </c:pt>
                <c:pt idx="28">
                  <c:v>Pure Industrial REIT</c:v>
                </c:pt>
              </c:strCache>
            </c:strRef>
          </c:cat>
          <c:val>
            <c:numRef>
              <c:f>Sheet1!$C$2:$C$31</c:f>
              <c:numCache>
                <c:formatCode>0.0%</c:formatCode>
                <c:ptCount val="30"/>
                <c:pt idx="0">
                  <c:v>9.2000000000000026E-2</c:v>
                </c:pt>
                <c:pt idx="1">
                  <c:v>8.6000000000000021E-2</c:v>
                </c:pt>
                <c:pt idx="2">
                  <c:v>8.4000000000000047E-2</c:v>
                </c:pt>
                <c:pt idx="3">
                  <c:v>7.9000000000000056E-2</c:v>
                </c:pt>
                <c:pt idx="4">
                  <c:v>7.9000000000000056E-2</c:v>
                </c:pt>
                <c:pt idx="5">
                  <c:v>7.5000000000000011E-2</c:v>
                </c:pt>
                <c:pt idx="6">
                  <c:v>7.5000000000000011E-2</c:v>
                </c:pt>
                <c:pt idx="7">
                  <c:v>7.0000000000000021E-2</c:v>
                </c:pt>
                <c:pt idx="8">
                  <c:v>6.6000000000000003E-2</c:v>
                </c:pt>
                <c:pt idx="9">
                  <c:v>6.1000000000000013E-2</c:v>
                </c:pt>
                <c:pt idx="10">
                  <c:v>6.0000000000000032E-2</c:v>
                </c:pt>
                <c:pt idx="11">
                  <c:v>6.0000000000000032E-2</c:v>
                </c:pt>
                <c:pt idx="12">
                  <c:v>5.9000000000000025E-2</c:v>
                </c:pt>
                <c:pt idx="13">
                  <c:v>5.9000000000000025E-2</c:v>
                </c:pt>
                <c:pt idx="14">
                  <c:v>5.3999999999999999E-2</c:v>
                </c:pt>
                <c:pt idx="15">
                  <c:v>5.3000000000000012E-2</c:v>
                </c:pt>
                <c:pt idx="16">
                  <c:v>5.1999999999999998E-2</c:v>
                </c:pt>
                <c:pt idx="17">
                  <c:v>5.1000000000000004E-2</c:v>
                </c:pt>
                <c:pt idx="18">
                  <c:v>0.05</c:v>
                </c:pt>
                <c:pt idx="19">
                  <c:v>4.8000000000000001E-2</c:v>
                </c:pt>
                <c:pt idx="20">
                  <c:v>4.8000000000000001E-2</c:v>
                </c:pt>
                <c:pt idx="21">
                  <c:v>4.7000000000000014E-2</c:v>
                </c:pt>
                <c:pt idx="22">
                  <c:v>4.2000000000000023E-2</c:v>
                </c:pt>
                <c:pt idx="23">
                  <c:v>4.1000000000000002E-2</c:v>
                </c:pt>
                <c:pt idx="24">
                  <c:v>3.5999999999999997E-2</c:v>
                </c:pt>
                <c:pt idx="25">
                  <c:v>3.2000000000000028E-2</c:v>
                </c:pt>
                <c:pt idx="26">
                  <c:v>3.0000000000000002E-2</c:v>
                </c:pt>
                <c:pt idx="27">
                  <c:v>2.9000000000000001E-2</c:v>
                </c:pt>
                <c:pt idx="28">
                  <c:v>0</c:v>
                </c:pt>
              </c:numCache>
            </c:numRef>
          </c:val>
        </c:ser>
        <c:dLbls>
          <c:showLegendKey val="0"/>
          <c:showVal val="0"/>
          <c:showCatName val="0"/>
          <c:showSerName val="0"/>
          <c:showPercent val="0"/>
          <c:showBubbleSize val="0"/>
        </c:dLbls>
        <c:gapWidth val="150"/>
        <c:overlap val="100"/>
        <c:axId val="260020096"/>
        <c:axId val="260021632"/>
      </c:barChart>
      <c:catAx>
        <c:axId val="260020096"/>
        <c:scaling>
          <c:orientation val="minMax"/>
        </c:scaling>
        <c:delete val="0"/>
        <c:axPos val="b"/>
        <c:majorTickMark val="out"/>
        <c:minorTickMark val="none"/>
        <c:tickLblPos val="nextTo"/>
        <c:crossAx val="260021632"/>
        <c:crosses val="autoZero"/>
        <c:auto val="1"/>
        <c:lblAlgn val="ctr"/>
        <c:lblOffset val="100"/>
        <c:noMultiLvlLbl val="0"/>
      </c:catAx>
      <c:valAx>
        <c:axId val="260021632"/>
        <c:scaling>
          <c:orientation val="minMax"/>
        </c:scaling>
        <c:delete val="0"/>
        <c:axPos val="l"/>
        <c:numFmt formatCode="0.0%" sourceLinked="1"/>
        <c:majorTickMark val="out"/>
        <c:minorTickMark val="none"/>
        <c:tickLblPos val="nextTo"/>
        <c:crossAx val="260020096"/>
        <c:crosses val="autoZero"/>
        <c:crossBetween val="between"/>
      </c:valAx>
    </c:plotArea>
    <c:plotVisOnly val="1"/>
    <c:dispBlanksAs val="gap"/>
    <c:showDLblsOverMax val="0"/>
  </c:chart>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DC5982-0C5B-43EA-A6BF-1569CD420527}"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CA"/>
        </a:p>
      </dgm:t>
    </dgm:pt>
    <dgm:pt modelId="{C999897D-8DA0-4535-A02D-E1F9F2A2E046}">
      <dgm:prSet phldrT="[Text]"/>
      <dgm:spPr/>
      <dgm:t>
        <a:bodyPr/>
        <a:lstStyle/>
        <a:p>
          <a:r>
            <a:rPr lang="en-CA" dirty="0" smtClean="0"/>
            <a:t>REIT Overview</a:t>
          </a:r>
          <a:endParaRPr lang="en-CA" dirty="0"/>
        </a:p>
      </dgm:t>
    </dgm:pt>
    <dgm:pt modelId="{747AD3C9-BE71-4E5A-9CDB-2667DB2CF173}" type="parTrans" cxnId="{28FA1125-EBB9-45CD-8B38-9938ECF2B41D}">
      <dgm:prSet/>
      <dgm:spPr/>
      <dgm:t>
        <a:bodyPr/>
        <a:lstStyle/>
        <a:p>
          <a:endParaRPr lang="en-CA"/>
        </a:p>
      </dgm:t>
    </dgm:pt>
    <dgm:pt modelId="{C3F63AED-C7C5-4D66-B320-D0FBEA09D5CD}" type="sibTrans" cxnId="{28FA1125-EBB9-45CD-8B38-9938ECF2B41D}">
      <dgm:prSet/>
      <dgm:spPr/>
      <dgm:t>
        <a:bodyPr/>
        <a:lstStyle/>
        <a:p>
          <a:endParaRPr lang="en-CA"/>
        </a:p>
      </dgm:t>
    </dgm:pt>
    <dgm:pt modelId="{0854C9BF-6A5C-4ED1-8DA3-94137597C722}">
      <dgm:prSet phldrT="[Text]"/>
      <dgm:spPr/>
      <dgm:t>
        <a:bodyPr/>
        <a:lstStyle/>
        <a:p>
          <a:r>
            <a:rPr lang="en-CA" dirty="0" err="1" smtClean="0"/>
            <a:t>RioCan</a:t>
          </a:r>
          <a:endParaRPr lang="en-CA" dirty="0"/>
        </a:p>
      </dgm:t>
    </dgm:pt>
    <dgm:pt modelId="{8E3AA92F-8E42-4BE9-A9D4-3153A3C71576}" type="parTrans" cxnId="{29CEF2C6-2F7B-4249-8056-0AFAEA925AB8}">
      <dgm:prSet/>
      <dgm:spPr/>
      <dgm:t>
        <a:bodyPr/>
        <a:lstStyle/>
        <a:p>
          <a:endParaRPr lang="en-CA"/>
        </a:p>
      </dgm:t>
    </dgm:pt>
    <dgm:pt modelId="{E76753AB-1D6E-4376-A5DD-B27BA75F9A69}" type="sibTrans" cxnId="{29CEF2C6-2F7B-4249-8056-0AFAEA925AB8}">
      <dgm:prSet/>
      <dgm:spPr/>
      <dgm:t>
        <a:bodyPr/>
        <a:lstStyle/>
        <a:p>
          <a:endParaRPr lang="en-CA"/>
        </a:p>
      </dgm:t>
    </dgm:pt>
    <dgm:pt modelId="{169062EC-173B-4194-BCDB-E85EA024CE25}">
      <dgm:prSet phldrT="[Text]"/>
      <dgm:spPr/>
      <dgm:t>
        <a:bodyPr/>
        <a:lstStyle/>
        <a:p>
          <a:r>
            <a:rPr lang="en-CA" dirty="0" smtClean="0"/>
            <a:t>Calloway</a:t>
          </a:r>
        </a:p>
      </dgm:t>
    </dgm:pt>
    <dgm:pt modelId="{923A4B4E-A5DE-45F3-9E51-E75FDA2C0AC6}" type="parTrans" cxnId="{39711837-7D29-4E7F-9DAE-78566F3829D3}">
      <dgm:prSet/>
      <dgm:spPr/>
      <dgm:t>
        <a:bodyPr/>
        <a:lstStyle/>
        <a:p>
          <a:endParaRPr lang="en-CA"/>
        </a:p>
      </dgm:t>
    </dgm:pt>
    <dgm:pt modelId="{34D3039D-FC8A-47EC-9C8C-7507C859C19B}" type="sibTrans" cxnId="{39711837-7D29-4E7F-9DAE-78566F3829D3}">
      <dgm:prSet/>
      <dgm:spPr/>
      <dgm:t>
        <a:bodyPr/>
        <a:lstStyle/>
        <a:p>
          <a:endParaRPr lang="en-CA"/>
        </a:p>
      </dgm:t>
    </dgm:pt>
    <dgm:pt modelId="{764CEE54-1CE3-43C3-AFFF-F51BCB05E68A}">
      <dgm:prSet phldrT="[Text]"/>
      <dgm:spPr/>
      <dgm:t>
        <a:bodyPr/>
        <a:lstStyle/>
        <a:p>
          <a:r>
            <a:rPr lang="en-CA" dirty="0" smtClean="0"/>
            <a:t>H&amp;R</a:t>
          </a:r>
        </a:p>
      </dgm:t>
    </dgm:pt>
    <dgm:pt modelId="{A9854521-93B5-434B-B56C-6EC64A2730DF}" type="parTrans" cxnId="{790778C0-2641-4568-8D7F-ED8EEBF79F92}">
      <dgm:prSet/>
      <dgm:spPr/>
      <dgm:t>
        <a:bodyPr/>
        <a:lstStyle/>
        <a:p>
          <a:endParaRPr lang="en-CA"/>
        </a:p>
      </dgm:t>
    </dgm:pt>
    <dgm:pt modelId="{C7F05365-633C-4C1A-9ADC-50ECB73076BD}" type="sibTrans" cxnId="{790778C0-2641-4568-8D7F-ED8EEBF79F92}">
      <dgm:prSet/>
      <dgm:spPr/>
      <dgm:t>
        <a:bodyPr/>
        <a:lstStyle/>
        <a:p>
          <a:endParaRPr lang="en-CA"/>
        </a:p>
      </dgm:t>
    </dgm:pt>
    <dgm:pt modelId="{1DAB8ED4-68D1-4BF3-BFD8-F22BE1655B86}">
      <dgm:prSet phldrT="[Text]"/>
      <dgm:spPr/>
      <dgm:t>
        <a:bodyPr/>
        <a:lstStyle/>
        <a:p>
          <a:r>
            <a:rPr lang="en-CA" dirty="0" smtClean="0"/>
            <a:t>Conclusion</a:t>
          </a:r>
        </a:p>
      </dgm:t>
    </dgm:pt>
    <dgm:pt modelId="{3F00EEAB-3AD6-420F-A47C-5712BE9AB6F2}" type="parTrans" cxnId="{D3BBCC7D-48DF-46A4-8085-66F99E1B5D41}">
      <dgm:prSet/>
      <dgm:spPr/>
      <dgm:t>
        <a:bodyPr/>
        <a:lstStyle/>
        <a:p>
          <a:endParaRPr lang="en-CA"/>
        </a:p>
      </dgm:t>
    </dgm:pt>
    <dgm:pt modelId="{70621BCB-205F-4EA8-8973-BB082C0597D9}" type="sibTrans" cxnId="{D3BBCC7D-48DF-46A4-8085-66F99E1B5D41}">
      <dgm:prSet/>
      <dgm:spPr/>
      <dgm:t>
        <a:bodyPr/>
        <a:lstStyle/>
        <a:p>
          <a:endParaRPr lang="en-CA"/>
        </a:p>
      </dgm:t>
    </dgm:pt>
    <dgm:pt modelId="{36FBA5FB-893F-4C61-916A-5A47F373F248}" type="pres">
      <dgm:prSet presAssocID="{CCDC5982-0C5B-43EA-A6BF-1569CD420527}" presName="Name0" presStyleCnt="0">
        <dgm:presLayoutVars>
          <dgm:dir/>
          <dgm:animLvl val="lvl"/>
          <dgm:resizeHandles val="exact"/>
        </dgm:presLayoutVars>
      </dgm:prSet>
      <dgm:spPr/>
      <dgm:t>
        <a:bodyPr/>
        <a:lstStyle/>
        <a:p>
          <a:endParaRPr lang="en-CA"/>
        </a:p>
      </dgm:t>
    </dgm:pt>
    <dgm:pt modelId="{96703A95-3F0C-4685-AE08-320830E461C2}" type="pres">
      <dgm:prSet presAssocID="{1DAB8ED4-68D1-4BF3-BFD8-F22BE1655B86}" presName="boxAndChildren" presStyleCnt="0"/>
      <dgm:spPr/>
    </dgm:pt>
    <dgm:pt modelId="{F0433948-E04B-4643-A3E9-1E3CC3C93D5E}" type="pres">
      <dgm:prSet presAssocID="{1DAB8ED4-68D1-4BF3-BFD8-F22BE1655B86}" presName="parentTextBox" presStyleLbl="node1" presStyleIdx="0" presStyleCnt="5"/>
      <dgm:spPr/>
      <dgm:t>
        <a:bodyPr/>
        <a:lstStyle/>
        <a:p>
          <a:endParaRPr lang="en-CA"/>
        </a:p>
      </dgm:t>
    </dgm:pt>
    <dgm:pt modelId="{9DA31369-4B44-4576-B059-18392F6FD199}" type="pres">
      <dgm:prSet presAssocID="{C7F05365-633C-4C1A-9ADC-50ECB73076BD}" presName="sp" presStyleCnt="0"/>
      <dgm:spPr/>
    </dgm:pt>
    <dgm:pt modelId="{2EBA2C87-777A-4D05-AEFE-B1406477C1A4}" type="pres">
      <dgm:prSet presAssocID="{764CEE54-1CE3-43C3-AFFF-F51BCB05E68A}" presName="arrowAndChildren" presStyleCnt="0"/>
      <dgm:spPr/>
    </dgm:pt>
    <dgm:pt modelId="{32E8E597-A1F6-41FF-BAE9-5B7C2E81A603}" type="pres">
      <dgm:prSet presAssocID="{764CEE54-1CE3-43C3-AFFF-F51BCB05E68A}" presName="parentTextArrow" presStyleLbl="node1" presStyleIdx="1" presStyleCnt="5" custLinFactNeighborX="-875" custLinFactNeighborY="2451"/>
      <dgm:spPr/>
      <dgm:t>
        <a:bodyPr/>
        <a:lstStyle/>
        <a:p>
          <a:endParaRPr lang="en-CA"/>
        </a:p>
      </dgm:t>
    </dgm:pt>
    <dgm:pt modelId="{8C05D4F7-532A-4870-B073-0B571CC3786F}" type="pres">
      <dgm:prSet presAssocID="{34D3039D-FC8A-47EC-9C8C-7507C859C19B}" presName="sp" presStyleCnt="0"/>
      <dgm:spPr/>
    </dgm:pt>
    <dgm:pt modelId="{7EAD4AA7-3C0D-4E4B-9AE5-976840E53ADE}" type="pres">
      <dgm:prSet presAssocID="{169062EC-173B-4194-BCDB-E85EA024CE25}" presName="arrowAndChildren" presStyleCnt="0"/>
      <dgm:spPr/>
    </dgm:pt>
    <dgm:pt modelId="{931F2D10-E9C0-41D0-957B-349962D4C98E}" type="pres">
      <dgm:prSet presAssocID="{169062EC-173B-4194-BCDB-E85EA024CE25}" presName="parentTextArrow" presStyleLbl="node1" presStyleIdx="2" presStyleCnt="5"/>
      <dgm:spPr/>
      <dgm:t>
        <a:bodyPr/>
        <a:lstStyle/>
        <a:p>
          <a:endParaRPr lang="en-CA"/>
        </a:p>
      </dgm:t>
    </dgm:pt>
    <dgm:pt modelId="{5F0419C9-8707-45CD-8544-D654808E48E9}" type="pres">
      <dgm:prSet presAssocID="{E76753AB-1D6E-4376-A5DD-B27BA75F9A69}" presName="sp" presStyleCnt="0"/>
      <dgm:spPr/>
    </dgm:pt>
    <dgm:pt modelId="{5329FBEF-8C7C-4ECC-A023-C2BB634DDCA7}" type="pres">
      <dgm:prSet presAssocID="{0854C9BF-6A5C-4ED1-8DA3-94137597C722}" presName="arrowAndChildren" presStyleCnt="0"/>
      <dgm:spPr/>
    </dgm:pt>
    <dgm:pt modelId="{A622D7BF-109A-4CF1-A76C-FB818B45029A}" type="pres">
      <dgm:prSet presAssocID="{0854C9BF-6A5C-4ED1-8DA3-94137597C722}" presName="parentTextArrow" presStyleLbl="node1" presStyleIdx="3" presStyleCnt="5"/>
      <dgm:spPr/>
      <dgm:t>
        <a:bodyPr/>
        <a:lstStyle/>
        <a:p>
          <a:endParaRPr lang="en-CA"/>
        </a:p>
      </dgm:t>
    </dgm:pt>
    <dgm:pt modelId="{8EB8BF1D-A955-48AA-88F6-6A193D081A1C}" type="pres">
      <dgm:prSet presAssocID="{C3F63AED-C7C5-4D66-B320-D0FBEA09D5CD}" presName="sp" presStyleCnt="0"/>
      <dgm:spPr/>
    </dgm:pt>
    <dgm:pt modelId="{AAD76B99-16E2-4B5F-81BB-90EB5A80BA1E}" type="pres">
      <dgm:prSet presAssocID="{C999897D-8DA0-4535-A02D-E1F9F2A2E046}" presName="arrowAndChildren" presStyleCnt="0"/>
      <dgm:spPr/>
    </dgm:pt>
    <dgm:pt modelId="{478C50F6-0D3F-4835-80F3-DEE650D26CB1}" type="pres">
      <dgm:prSet presAssocID="{C999897D-8DA0-4535-A02D-E1F9F2A2E046}" presName="parentTextArrow" presStyleLbl="node1" presStyleIdx="4" presStyleCnt="5"/>
      <dgm:spPr/>
      <dgm:t>
        <a:bodyPr/>
        <a:lstStyle/>
        <a:p>
          <a:endParaRPr lang="en-CA"/>
        </a:p>
      </dgm:t>
    </dgm:pt>
  </dgm:ptLst>
  <dgm:cxnLst>
    <dgm:cxn modelId="{BFAD4878-0110-451F-A75C-679D9D118E74}" type="presOf" srcId="{C999897D-8DA0-4535-A02D-E1F9F2A2E046}" destId="{478C50F6-0D3F-4835-80F3-DEE650D26CB1}" srcOrd="0" destOrd="0" presId="urn:microsoft.com/office/officeart/2005/8/layout/process4"/>
    <dgm:cxn modelId="{790778C0-2641-4568-8D7F-ED8EEBF79F92}" srcId="{CCDC5982-0C5B-43EA-A6BF-1569CD420527}" destId="{764CEE54-1CE3-43C3-AFFF-F51BCB05E68A}" srcOrd="3" destOrd="0" parTransId="{A9854521-93B5-434B-B56C-6EC64A2730DF}" sibTransId="{C7F05365-633C-4C1A-9ADC-50ECB73076BD}"/>
    <dgm:cxn modelId="{39711837-7D29-4E7F-9DAE-78566F3829D3}" srcId="{CCDC5982-0C5B-43EA-A6BF-1569CD420527}" destId="{169062EC-173B-4194-BCDB-E85EA024CE25}" srcOrd="2" destOrd="0" parTransId="{923A4B4E-A5DE-45F3-9E51-E75FDA2C0AC6}" sibTransId="{34D3039D-FC8A-47EC-9C8C-7507C859C19B}"/>
    <dgm:cxn modelId="{9867D759-4E45-4F70-A9E6-BA9E9F46847F}" type="presOf" srcId="{169062EC-173B-4194-BCDB-E85EA024CE25}" destId="{931F2D10-E9C0-41D0-957B-349962D4C98E}" srcOrd="0" destOrd="0" presId="urn:microsoft.com/office/officeart/2005/8/layout/process4"/>
    <dgm:cxn modelId="{C3D8253E-5931-4FCD-866C-8AEAEEAB5534}" type="presOf" srcId="{0854C9BF-6A5C-4ED1-8DA3-94137597C722}" destId="{A622D7BF-109A-4CF1-A76C-FB818B45029A}" srcOrd="0" destOrd="0" presId="urn:microsoft.com/office/officeart/2005/8/layout/process4"/>
    <dgm:cxn modelId="{D3BBCC7D-48DF-46A4-8085-66F99E1B5D41}" srcId="{CCDC5982-0C5B-43EA-A6BF-1569CD420527}" destId="{1DAB8ED4-68D1-4BF3-BFD8-F22BE1655B86}" srcOrd="4" destOrd="0" parTransId="{3F00EEAB-3AD6-420F-A47C-5712BE9AB6F2}" sibTransId="{70621BCB-205F-4EA8-8973-BB082C0597D9}"/>
    <dgm:cxn modelId="{E4988837-EA31-4DB8-9E64-51E04C416F89}" type="presOf" srcId="{CCDC5982-0C5B-43EA-A6BF-1569CD420527}" destId="{36FBA5FB-893F-4C61-916A-5A47F373F248}" srcOrd="0" destOrd="0" presId="urn:microsoft.com/office/officeart/2005/8/layout/process4"/>
    <dgm:cxn modelId="{951197A7-5CD2-4649-BC4B-C91D3771FFFA}" type="presOf" srcId="{1DAB8ED4-68D1-4BF3-BFD8-F22BE1655B86}" destId="{F0433948-E04B-4643-A3E9-1E3CC3C93D5E}" srcOrd="0" destOrd="0" presId="urn:microsoft.com/office/officeart/2005/8/layout/process4"/>
    <dgm:cxn modelId="{28FA1125-EBB9-45CD-8B38-9938ECF2B41D}" srcId="{CCDC5982-0C5B-43EA-A6BF-1569CD420527}" destId="{C999897D-8DA0-4535-A02D-E1F9F2A2E046}" srcOrd="0" destOrd="0" parTransId="{747AD3C9-BE71-4E5A-9CDB-2667DB2CF173}" sibTransId="{C3F63AED-C7C5-4D66-B320-D0FBEA09D5CD}"/>
    <dgm:cxn modelId="{29CEF2C6-2F7B-4249-8056-0AFAEA925AB8}" srcId="{CCDC5982-0C5B-43EA-A6BF-1569CD420527}" destId="{0854C9BF-6A5C-4ED1-8DA3-94137597C722}" srcOrd="1" destOrd="0" parTransId="{8E3AA92F-8E42-4BE9-A9D4-3153A3C71576}" sibTransId="{E76753AB-1D6E-4376-A5DD-B27BA75F9A69}"/>
    <dgm:cxn modelId="{D4456925-4E85-489F-BDA5-89C90FDEA9E9}" type="presOf" srcId="{764CEE54-1CE3-43C3-AFFF-F51BCB05E68A}" destId="{32E8E597-A1F6-41FF-BAE9-5B7C2E81A603}" srcOrd="0" destOrd="0" presId="urn:microsoft.com/office/officeart/2005/8/layout/process4"/>
    <dgm:cxn modelId="{BE7DF4EE-252D-460E-AFBD-8FA77FE27EB6}" type="presParOf" srcId="{36FBA5FB-893F-4C61-916A-5A47F373F248}" destId="{96703A95-3F0C-4685-AE08-320830E461C2}" srcOrd="0" destOrd="0" presId="urn:microsoft.com/office/officeart/2005/8/layout/process4"/>
    <dgm:cxn modelId="{1D82666A-8B58-4A91-A28D-84105B006C6C}" type="presParOf" srcId="{96703A95-3F0C-4685-AE08-320830E461C2}" destId="{F0433948-E04B-4643-A3E9-1E3CC3C93D5E}" srcOrd="0" destOrd="0" presId="urn:microsoft.com/office/officeart/2005/8/layout/process4"/>
    <dgm:cxn modelId="{DBCACF0E-5D13-428D-A3DA-25BE6FAFC8CF}" type="presParOf" srcId="{36FBA5FB-893F-4C61-916A-5A47F373F248}" destId="{9DA31369-4B44-4576-B059-18392F6FD199}" srcOrd="1" destOrd="0" presId="urn:microsoft.com/office/officeart/2005/8/layout/process4"/>
    <dgm:cxn modelId="{B98E17AD-FB2E-4C4A-9021-84098A3137B0}" type="presParOf" srcId="{36FBA5FB-893F-4C61-916A-5A47F373F248}" destId="{2EBA2C87-777A-4D05-AEFE-B1406477C1A4}" srcOrd="2" destOrd="0" presId="urn:microsoft.com/office/officeart/2005/8/layout/process4"/>
    <dgm:cxn modelId="{EB3DA23F-9E99-42A1-80B6-A815CE016FF7}" type="presParOf" srcId="{2EBA2C87-777A-4D05-AEFE-B1406477C1A4}" destId="{32E8E597-A1F6-41FF-BAE9-5B7C2E81A603}" srcOrd="0" destOrd="0" presId="urn:microsoft.com/office/officeart/2005/8/layout/process4"/>
    <dgm:cxn modelId="{8B81063A-5E1E-42D0-A9C2-F01B3C753B20}" type="presParOf" srcId="{36FBA5FB-893F-4C61-916A-5A47F373F248}" destId="{8C05D4F7-532A-4870-B073-0B571CC3786F}" srcOrd="3" destOrd="0" presId="urn:microsoft.com/office/officeart/2005/8/layout/process4"/>
    <dgm:cxn modelId="{88E43673-B338-492D-B1F7-B01CE25D8514}" type="presParOf" srcId="{36FBA5FB-893F-4C61-916A-5A47F373F248}" destId="{7EAD4AA7-3C0D-4E4B-9AE5-976840E53ADE}" srcOrd="4" destOrd="0" presId="urn:microsoft.com/office/officeart/2005/8/layout/process4"/>
    <dgm:cxn modelId="{5EDFE1F6-E9EC-4F16-A551-A01027F1FEA0}" type="presParOf" srcId="{7EAD4AA7-3C0D-4E4B-9AE5-976840E53ADE}" destId="{931F2D10-E9C0-41D0-957B-349962D4C98E}" srcOrd="0" destOrd="0" presId="urn:microsoft.com/office/officeart/2005/8/layout/process4"/>
    <dgm:cxn modelId="{6F855A1C-1A5B-4F82-BE20-A371CC817367}" type="presParOf" srcId="{36FBA5FB-893F-4C61-916A-5A47F373F248}" destId="{5F0419C9-8707-45CD-8544-D654808E48E9}" srcOrd="5" destOrd="0" presId="urn:microsoft.com/office/officeart/2005/8/layout/process4"/>
    <dgm:cxn modelId="{9F30BD5B-5ED6-48CE-A84D-5B322F459C37}" type="presParOf" srcId="{36FBA5FB-893F-4C61-916A-5A47F373F248}" destId="{5329FBEF-8C7C-4ECC-A023-C2BB634DDCA7}" srcOrd="6" destOrd="0" presId="urn:microsoft.com/office/officeart/2005/8/layout/process4"/>
    <dgm:cxn modelId="{B262E9C7-B7F9-4B02-B19B-AF9555467278}" type="presParOf" srcId="{5329FBEF-8C7C-4ECC-A023-C2BB634DDCA7}" destId="{A622D7BF-109A-4CF1-A76C-FB818B45029A}" srcOrd="0" destOrd="0" presId="urn:microsoft.com/office/officeart/2005/8/layout/process4"/>
    <dgm:cxn modelId="{62738A4D-E7D0-4555-BFE9-32A0662E3B4F}" type="presParOf" srcId="{36FBA5FB-893F-4C61-916A-5A47F373F248}" destId="{8EB8BF1D-A955-48AA-88F6-6A193D081A1C}" srcOrd="7" destOrd="0" presId="urn:microsoft.com/office/officeart/2005/8/layout/process4"/>
    <dgm:cxn modelId="{5B93A102-A160-4804-916D-75F27D90092B}" type="presParOf" srcId="{36FBA5FB-893F-4C61-916A-5A47F373F248}" destId="{AAD76B99-16E2-4B5F-81BB-90EB5A80BA1E}" srcOrd="8" destOrd="0" presId="urn:microsoft.com/office/officeart/2005/8/layout/process4"/>
    <dgm:cxn modelId="{263A43E8-AAF7-48CE-99E5-D0CE468A02DD}" type="presParOf" srcId="{AAD76B99-16E2-4B5F-81BB-90EB5A80BA1E}" destId="{478C50F6-0D3F-4835-80F3-DEE650D26CB1}"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41BA360-6048-443D-90C0-E20281FF4F9D}"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CA"/>
        </a:p>
      </dgm:t>
    </dgm:pt>
    <dgm:pt modelId="{401A24F0-0A28-407E-AC5F-74A3E1247116}">
      <dgm:prSet phldrT="[Text]"/>
      <dgm:spPr/>
      <dgm:t>
        <a:bodyPr/>
        <a:lstStyle/>
        <a:p>
          <a:r>
            <a:rPr lang="en-CA" dirty="0" smtClean="0"/>
            <a:t>Equity REITs</a:t>
          </a:r>
          <a:endParaRPr lang="en-CA" dirty="0"/>
        </a:p>
      </dgm:t>
    </dgm:pt>
    <dgm:pt modelId="{14D7467F-340F-40BA-B348-CEC6C3025AEF}" type="parTrans" cxnId="{EE1D4C08-7DD4-41AB-9629-CFDAD57845D3}">
      <dgm:prSet/>
      <dgm:spPr/>
      <dgm:t>
        <a:bodyPr/>
        <a:lstStyle/>
        <a:p>
          <a:endParaRPr lang="en-CA"/>
        </a:p>
      </dgm:t>
    </dgm:pt>
    <dgm:pt modelId="{EFFBF897-C1F5-4DCC-BB2E-CD18347BAEBE}" type="sibTrans" cxnId="{EE1D4C08-7DD4-41AB-9629-CFDAD57845D3}">
      <dgm:prSet/>
      <dgm:spPr/>
      <dgm:t>
        <a:bodyPr/>
        <a:lstStyle/>
        <a:p>
          <a:endParaRPr lang="en-CA"/>
        </a:p>
      </dgm:t>
    </dgm:pt>
    <dgm:pt modelId="{3E30A25E-06CB-406D-A72F-08E452D677A7}">
      <dgm:prSet phldrT="[Text]"/>
      <dgm:spPr/>
      <dgm:t>
        <a:bodyPr/>
        <a:lstStyle/>
        <a:p>
          <a:r>
            <a:rPr lang="en-CA" dirty="0" smtClean="0"/>
            <a:t>Invest in and own properties</a:t>
          </a:r>
          <a:endParaRPr lang="en-CA" dirty="0"/>
        </a:p>
      </dgm:t>
    </dgm:pt>
    <dgm:pt modelId="{0C4588BB-4064-4BC1-B65F-55E7E136EB9E}" type="parTrans" cxnId="{B891ED8A-36EC-4053-BA40-0CCCA4A737D0}">
      <dgm:prSet/>
      <dgm:spPr/>
      <dgm:t>
        <a:bodyPr/>
        <a:lstStyle/>
        <a:p>
          <a:endParaRPr lang="en-CA"/>
        </a:p>
      </dgm:t>
    </dgm:pt>
    <dgm:pt modelId="{E3C2F795-88CD-48B9-96D6-388EBE16D970}" type="sibTrans" cxnId="{B891ED8A-36EC-4053-BA40-0CCCA4A737D0}">
      <dgm:prSet/>
      <dgm:spPr/>
      <dgm:t>
        <a:bodyPr/>
        <a:lstStyle/>
        <a:p>
          <a:endParaRPr lang="en-CA"/>
        </a:p>
      </dgm:t>
    </dgm:pt>
    <dgm:pt modelId="{AD4A04D4-4828-4EC4-9127-F8446185A39A}">
      <dgm:prSet phldrT="[Text]"/>
      <dgm:spPr/>
      <dgm:t>
        <a:bodyPr/>
        <a:lstStyle/>
        <a:p>
          <a:r>
            <a:rPr lang="en-CA" dirty="0" smtClean="0"/>
            <a:t>Mortgage REITs</a:t>
          </a:r>
          <a:endParaRPr lang="en-CA" dirty="0"/>
        </a:p>
      </dgm:t>
    </dgm:pt>
    <dgm:pt modelId="{370CC9FE-7E2F-4193-AA77-E193FCBF53C6}" type="parTrans" cxnId="{507AC210-5FF6-4CB3-8111-350AD17CBB31}">
      <dgm:prSet/>
      <dgm:spPr/>
      <dgm:t>
        <a:bodyPr/>
        <a:lstStyle/>
        <a:p>
          <a:endParaRPr lang="en-CA"/>
        </a:p>
      </dgm:t>
    </dgm:pt>
    <dgm:pt modelId="{E4D2C114-D034-4DC9-982C-0B8F2CB1E5AF}" type="sibTrans" cxnId="{507AC210-5FF6-4CB3-8111-350AD17CBB31}">
      <dgm:prSet/>
      <dgm:spPr/>
      <dgm:t>
        <a:bodyPr/>
        <a:lstStyle/>
        <a:p>
          <a:endParaRPr lang="en-CA"/>
        </a:p>
      </dgm:t>
    </dgm:pt>
    <dgm:pt modelId="{05230A32-EBCE-46BC-A739-09F91BA72AEB}">
      <dgm:prSet phldrT="[Text]"/>
      <dgm:spPr/>
      <dgm:t>
        <a:bodyPr/>
        <a:lstStyle/>
        <a:p>
          <a:r>
            <a:rPr lang="en-CA" dirty="0" smtClean="0"/>
            <a:t>Loan</a:t>
          </a:r>
          <a:r>
            <a:rPr lang="en-CA" baseline="0" dirty="0" smtClean="0"/>
            <a:t> money for mortgages</a:t>
          </a:r>
          <a:endParaRPr lang="en-CA" dirty="0"/>
        </a:p>
      </dgm:t>
    </dgm:pt>
    <dgm:pt modelId="{C0E2E85F-C1A4-497E-B46E-86659F0598C5}" type="parTrans" cxnId="{13835A7F-5FAC-4B16-AEC7-2C501030AA94}">
      <dgm:prSet/>
      <dgm:spPr/>
      <dgm:t>
        <a:bodyPr/>
        <a:lstStyle/>
        <a:p>
          <a:endParaRPr lang="en-CA"/>
        </a:p>
      </dgm:t>
    </dgm:pt>
    <dgm:pt modelId="{E35BCD96-A783-410E-AB6A-389EF5515161}" type="sibTrans" cxnId="{13835A7F-5FAC-4B16-AEC7-2C501030AA94}">
      <dgm:prSet/>
      <dgm:spPr/>
      <dgm:t>
        <a:bodyPr/>
        <a:lstStyle/>
        <a:p>
          <a:endParaRPr lang="en-CA"/>
        </a:p>
      </dgm:t>
    </dgm:pt>
    <dgm:pt modelId="{8EF832ED-6E30-4A2B-8528-F9006FE75632}">
      <dgm:prSet phldrT="[Text]"/>
      <dgm:spPr/>
      <dgm:t>
        <a:bodyPr/>
        <a:lstStyle/>
        <a:p>
          <a:r>
            <a:rPr lang="en-CA" dirty="0" smtClean="0"/>
            <a:t>Revenue primarily from interest income</a:t>
          </a:r>
          <a:endParaRPr lang="en-CA" dirty="0"/>
        </a:p>
      </dgm:t>
    </dgm:pt>
    <dgm:pt modelId="{CC8DC00A-469E-484B-9045-79CEF87C529C}" type="parTrans" cxnId="{556B3924-5C38-4CB6-ADCD-75A3272455DD}">
      <dgm:prSet/>
      <dgm:spPr/>
      <dgm:t>
        <a:bodyPr/>
        <a:lstStyle/>
        <a:p>
          <a:endParaRPr lang="en-CA"/>
        </a:p>
      </dgm:t>
    </dgm:pt>
    <dgm:pt modelId="{4F6E8DD5-667A-4734-BFEF-614B3264DF9B}" type="sibTrans" cxnId="{556B3924-5C38-4CB6-ADCD-75A3272455DD}">
      <dgm:prSet/>
      <dgm:spPr/>
      <dgm:t>
        <a:bodyPr/>
        <a:lstStyle/>
        <a:p>
          <a:endParaRPr lang="en-CA"/>
        </a:p>
      </dgm:t>
    </dgm:pt>
    <dgm:pt modelId="{E49C4A88-0911-493C-8306-AC878E93C923}">
      <dgm:prSet phldrT="[Text]"/>
      <dgm:spPr/>
      <dgm:t>
        <a:bodyPr/>
        <a:lstStyle/>
        <a:p>
          <a:r>
            <a:rPr lang="en-CA" dirty="0" smtClean="0"/>
            <a:t>Hybrid REITs</a:t>
          </a:r>
          <a:endParaRPr lang="en-CA" dirty="0"/>
        </a:p>
      </dgm:t>
    </dgm:pt>
    <dgm:pt modelId="{19E4299C-8B14-40CA-9CBB-2FA320315676}" type="parTrans" cxnId="{80EF34F7-E76E-4B0D-8C18-F993201F9187}">
      <dgm:prSet/>
      <dgm:spPr/>
      <dgm:t>
        <a:bodyPr/>
        <a:lstStyle/>
        <a:p>
          <a:endParaRPr lang="en-CA"/>
        </a:p>
      </dgm:t>
    </dgm:pt>
    <dgm:pt modelId="{BBBFED60-79E1-4BDF-9FA8-C1653C63EC8F}" type="sibTrans" cxnId="{80EF34F7-E76E-4B0D-8C18-F993201F9187}">
      <dgm:prSet/>
      <dgm:spPr/>
      <dgm:t>
        <a:bodyPr/>
        <a:lstStyle/>
        <a:p>
          <a:endParaRPr lang="en-CA"/>
        </a:p>
      </dgm:t>
    </dgm:pt>
    <dgm:pt modelId="{A31B0C02-07E1-4B61-85A5-63AAEAEA7ADB}">
      <dgm:prSet phldrT="[Text]"/>
      <dgm:spPr/>
      <dgm:t>
        <a:bodyPr/>
        <a:lstStyle/>
        <a:p>
          <a:r>
            <a:rPr lang="en-CA" dirty="0" smtClean="0"/>
            <a:t>Invest in and own both properties and mortgages</a:t>
          </a:r>
          <a:endParaRPr lang="en-CA" dirty="0"/>
        </a:p>
      </dgm:t>
    </dgm:pt>
    <dgm:pt modelId="{E5B8BEBF-353A-4060-9E5A-A69EE3A05748}" type="parTrans" cxnId="{DFA07C7B-9520-49B6-BD5B-B2D4048F7512}">
      <dgm:prSet/>
      <dgm:spPr/>
      <dgm:t>
        <a:bodyPr/>
        <a:lstStyle/>
        <a:p>
          <a:endParaRPr lang="en-CA"/>
        </a:p>
      </dgm:t>
    </dgm:pt>
    <dgm:pt modelId="{198EFBFC-1002-47D4-8F71-466613AAD159}" type="sibTrans" cxnId="{DFA07C7B-9520-49B6-BD5B-B2D4048F7512}">
      <dgm:prSet/>
      <dgm:spPr/>
      <dgm:t>
        <a:bodyPr/>
        <a:lstStyle/>
        <a:p>
          <a:endParaRPr lang="en-CA"/>
        </a:p>
      </dgm:t>
    </dgm:pt>
    <dgm:pt modelId="{C5035EA7-424F-4871-8B34-94D74C0B3CF2}">
      <dgm:prSet phldrT="[Text]"/>
      <dgm:spPr/>
      <dgm:t>
        <a:bodyPr/>
        <a:lstStyle/>
        <a:p>
          <a:r>
            <a:rPr lang="en-CA" dirty="0" smtClean="0"/>
            <a:t>Revenue primarily from rent income</a:t>
          </a:r>
          <a:endParaRPr lang="en-CA" dirty="0"/>
        </a:p>
      </dgm:t>
    </dgm:pt>
    <dgm:pt modelId="{39D55DC2-6CBD-4C0E-9281-C481117405EB}" type="parTrans" cxnId="{4AFD348A-4A37-45F8-8915-63330D9F8319}">
      <dgm:prSet/>
      <dgm:spPr/>
    </dgm:pt>
    <dgm:pt modelId="{B058718D-D98D-4E85-82BA-9DC2B4FFB4B8}" type="sibTrans" cxnId="{4AFD348A-4A37-45F8-8915-63330D9F8319}">
      <dgm:prSet/>
      <dgm:spPr/>
    </dgm:pt>
    <dgm:pt modelId="{379D1DFB-43F3-4BEB-88C7-0B1417FDB987}">
      <dgm:prSet phldrT="[Text]"/>
      <dgm:spPr/>
      <dgm:t>
        <a:bodyPr/>
        <a:lstStyle/>
        <a:p>
          <a:r>
            <a:rPr lang="en-CA" dirty="0" smtClean="0"/>
            <a:t>Revenue from both rent and interest income</a:t>
          </a:r>
          <a:endParaRPr lang="en-CA" dirty="0"/>
        </a:p>
      </dgm:t>
    </dgm:pt>
    <dgm:pt modelId="{1E1AEF90-9C4D-4FD4-A130-2D52A4EE8998}" type="parTrans" cxnId="{781D22F5-2E49-47BF-BE81-2C8AC1B82B59}">
      <dgm:prSet/>
      <dgm:spPr/>
    </dgm:pt>
    <dgm:pt modelId="{17C035CB-AB42-43E1-A408-540C18C14C36}" type="sibTrans" cxnId="{781D22F5-2E49-47BF-BE81-2C8AC1B82B59}">
      <dgm:prSet/>
      <dgm:spPr/>
    </dgm:pt>
    <dgm:pt modelId="{21F9FA6A-1237-45CC-8506-26B9442881AA}">
      <dgm:prSet phldrT="[Text]"/>
      <dgm:spPr/>
      <dgm:t>
        <a:bodyPr/>
        <a:lstStyle/>
        <a:p>
          <a:r>
            <a:rPr lang="en-CA" dirty="0" smtClean="0"/>
            <a:t>Invest in existing mortgages or MBS</a:t>
          </a:r>
          <a:endParaRPr lang="en-CA" dirty="0"/>
        </a:p>
      </dgm:t>
    </dgm:pt>
    <dgm:pt modelId="{0EC89BF7-C0A0-4518-BAFC-F60ED04E40B5}" type="parTrans" cxnId="{91000787-25D2-4F9A-9D2C-B8C77E54D4B0}">
      <dgm:prSet/>
      <dgm:spPr/>
    </dgm:pt>
    <dgm:pt modelId="{7EFCE2DE-A97F-4523-BB06-D203546D10DC}" type="sibTrans" cxnId="{91000787-25D2-4F9A-9D2C-B8C77E54D4B0}">
      <dgm:prSet/>
      <dgm:spPr/>
    </dgm:pt>
    <dgm:pt modelId="{FFE0F903-9DCB-412E-9467-7AB2B11D4DEB}" type="pres">
      <dgm:prSet presAssocID="{941BA360-6048-443D-90C0-E20281FF4F9D}" presName="Name0" presStyleCnt="0">
        <dgm:presLayoutVars>
          <dgm:dir/>
          <dgm:animLvl val="lvl"/>
          <dgm:resizeHandles val="exact"/>
        </dgm:presLayoutVars>
      </dgm:prSet>
      <dgm:spPr/>
      <dgm:t>
        <a:bodyPr/>
        <a:lstStyle/>
        <a:p>
          <a:endParaRPr lang="en-CA"/>
        </a:p>
      </dgm:t>
    </dgm:pt>
    <dgm:pt modelId="{D728E9D5-30F0-40D1-B48D-7D746257E0A3}" type="pres">
      <dgm:prSet presAssocID="{401A24F0-0A28-407E-AC5F-74A3E1247116}" presName="linNode" presStyleCnt="0"/>
      <dgm:spPr/>
    </dgm:pt>
    <dgm:pt modelId="{3D43E43F-D764-42AD-9816-0A853D148BB3}" type="pres">
      <dgm:prSet presAssocID="{401A24F0-0A28-407E-AC5F-74A3E1247116}" presName="parentText" presStyleLbl="node1" presStyleIdx="0" presStyleCnt="3">
        <dgm:presLayoutVars>
          <dgm:chMax val="1"/>
          <dgm:bulletEnabled val="1"/>
        </dgm:presLayoutVars>
      </dgm:prSet>
      <dgm:spPr/>
      <dgm:t>
        <a:bodyPr/>
        <a:lstStyle/>
        <a:p>
          <a:endParaRPr lang="en-CA"/>
        </a:p>
      </dgm:t>
    </dgm:pt>
    <dgm:pt modelId="{A103CBB9-F7B0-464F-B1D7-22B8175618AE}" type="pres">
      <dgm:prSet presAssocID="{401A24F0-0A28-407E-AC5F-74A3E1247116}" presName="descendantText" presStyleLbl="alignAccFollowNode1" presStyleIdx="0" presStyleCnt="3">
        <dgm:presLayoutVars>
          <dgm:bulletEnabled val="1"/>
        </dgm:presLayoutVars>
      </dgm:prSet>
      <dgm:spPr/>
      <dgm:t>
        <a:bodyPr/>
        <a:lstStyle/>
        <a:p>
          <a:endParaRPr lang="en-CA"/>
        </a:p>
      </dgm:t>
    </dgm:pt>
    <dgm:pt modelId="{27C10F29-9915-461A-89CF-69B278CF79BA}" type="pres">
      <dgm:prSet presAssocID="{EFFBF897-C1F5-4DCC-BB2E-CD18347BAEBE}" presName="sp" presStyleCnt="0"/>
      <dgm:spPr/>
    </dgm:pt>
    <dgm:pt modelId="{ABEE913A-84E2-4264-921D-A69BF03BC0C1}" type="pres">
      <dgm:prSet presAssocID="{AD4A04D4-4828-4EC4-9127-F8446185A39A}" presName="linNode" presStyleCnt="0"/>
      <dgm:spPr/>
    </dgm:pt>
    <dgm:pt modelId="{6500E983-1C15-4EC4-830A-1FF10CDE7597}" type="pres">
      <dgm:prSet presAssocID="{AD4A04D4-4828-4EC4-9127-F8446185A39A}" presName="parentText" presStyleLbl="node1" presStyleIdx="1" presStyleCnt="3">
        <dgm:presLayoutVars>
          <dgm:chMax val="1"/>
          <dgm:bulletEnabled val="1"/>
        </dgm:presLayoutVars>
      </dgm:prSet>
      <dgm:spPr/>
      <dgm:t>
        <a:bodyPr/>
        <a:lstStyle/>
        <a:p>
          <a:endParaRPr lang="en-CA"/>
        </a:p>
      </dgm:t>
    </dgm:pt>
    <dgm:pt modelId="{04DCF49A-B353-4DB5-B2FC-0A2B2C520E4B}" type="pres">
      <dgm:prSet presAssocID="{AD4A04D4-4828-4EC4-9127-F8446185A39A}" presName="descendantText" presStyleLbl="alignAccFollowNode1" presStyleIdx="1" presStyleCnt="3">
        <dgm:presLayoutVars>
          <dgm:bulletEnabled val="1"/>
        </dgm:presLayoutVars>
      </dgm:prSet>
      <dgm:spPr/>
      <dgm:t>
        <a:bodyPr/>
        <a:lstStyle/>
        <a:p>
          <a:endParaRPr lang="en-CA"/>
        </a:p>
      </dgm:t>
    </dgm:pt>
    <dgm:pt modelId="{9C84F28E-A478-4255-B7C8-E13663DC8D70}" type="pres">
      <dgm:prSet presAssocID="{E4D2C114-D034-4DC9-982C-0B8F2CB1E5AF}" presName="sp" presStyleCnt="0"/>
      <dgm:spPr/>
    </dgm:pt>
    <dgm:pt modelId="{652EE90E-8180-41B9-95FB-AE4ECFF5AE3E}" type="pres">
      <dgm:prSet presAssocID="{E49C4A88-0911-493C-8306-AC878E93C923}" presName="linNode" presStyleCnt="0"/>
      <dgm:spPr/>
    </dgm:pt>
    <dgm:pt modelId="{3B81BCC3-82D3-4204-9691-EE662B9A95EE}" type="pres">
      <dgm:prSet presAssocID="{E49C4A88-0911-493C-8306-AC878E93C923}" presName="parentText" presStyleLbl="node1" presStyleIdx="2" presStyleCnt="3">
        <dgm:presLayoutVars>
          <dgm:chMax val="1"/>
          <dgm:bulletEnabled val="1"/>
        </dgm:presLayoutVars>
      </dgm:prSet>
      <dgm:spPr/>
      <dgm:t>
        <a:bodyPr/>
        <a:lstStyle/>
        <a:p>
          <a:endParaRPr lang="en-CA"/>
        </a:p>
      </dgm:t>
    </dgm:pt>
    <dgm:pt modelId="{0259CC06-9A53-4107-BDA5-8EDE3CE3D556}" type="pres">
      <dgm:prSet presAssocID="{E49C4A88-0911-493C-8306-AC878E93C923}" presName="descendantText" presStyleLbl="alignAccFollowNode1" presStyleIdx="2" presStyleCnt="3">
        <dgm:presLayoutVars>
          <dgm:bulletEnabled val="1"/>
        </dgm:presLayoutVars>
      </dgm:prSet>
      <dgm:spPr/>
      <dgm:t>
        <a:bodyPr/>
        <a:lstStyle/>
        <a:p>
          <a:endParaRPr lang="en-CA"/>
        </a:p>
      </dgm:t>
    </dgm:pt>
  </dgm:ptLst>
  <dgm:cxnLst>
    <dgm:cxn modelId="{EC94828B-8FCD-4AE3-B939-C93592664D5B}" type="presOf" srcId="{3E30A25E-06CB-406D-A72F-08E452D677A7}" destId="{A103CBB9-F7B0-464F-B1D7-22B8175618AE}" srcOrd="0" destOrd="0" presId="urn:microsoft.com/office/officeart/2005/8/layout/vList5"/>
    <dgm:cxn modelId="{EE1D4C08-7DD4-41AB-9629-CFDAD57845D3}" srcId="{941BA360-6048-443D-90C0-E20281FF4F9D}" destId="{401A24F0-0A28-407E-AC5F-74A3E1247116}" srcOrd="0" destOrd="0" parTransId="{14D7467F-340F-40BA-B348-CEC6C3025AEF}" sibTransId="{EFFBF897-C1F5-4DCC-BB2E-CD18347BAEBE}"/>
    <dgm:cxn modelId="{641C3D54-9B28-4B2D-8516-8B403E7DF107}" type="presOf" srcId="{A31B0C02-07E1-4B61-85A5-63AAEAEA7ADB}" destId="{0259CC06-9A53-4107-BDA5-8EDE3CE3D556}" srcOrd="0" destOrd="0" presId="urn:microsoft.com/office/officeart/2005/8/layout/vList5"/>
    <dgm:cxn modelId="{FE57153C-30B1-4B86-AF5F-3DD656A06907}" type="presOf" srcId="{8EF832ED-6E30-4A2B-8528-F9006FE75632}" destId="{04DCF49A-B353-4DB5-B2FC-0A2B2C520E4B}" srcOrd="0" destOrd="2" presId="urn:microsoft.com/office/officeart/2005/8/layout/vList5"/>
    <dgm:cxn modelId="{C52C73B5-0EA3-4C69-A6EF-ABB4DD71DBD8}" type="presOf" srcId="{21F9FA6A-1237-45CC-8506-26B9442881AA}" destId="{04DCF49A-B353-4DB5-B2FC-0A2B2C520E4B}" srcOrd="0" destOrd="1" presId="urn:microsoft.com/office/officeart/2005/8/layout/vList5"/>
    <dgm:cxn modelId="{556B3924-5C38-4CB6-ADCD-75A3272455DD}" srcId="{AD4A04D4-4828-4EC4-9127-F8446185A39A}" destId="{8EF832ED-6E30-4A2B-8528-F9006FE75632}" srcOrd="2" destOrd="0" parTransId="{CC8DC00A-469E-484B-9045-79CEF87C529C}" sibTransId="{4F6E8DD5-667A-4734-BFEF-614B3264DF9B}"/>
    <dgm:cxn modelId="{13835A7F-5FAC-4B16-AEC7-2C501030AA94}" srcId="{AD4A04D4-4828-4EC4-9127-F8446185A39A}" destId="{05230A32-EBCE-46BC-A739-09F91BA72AEB}" srcOrd="0" destOrd="0" parTransId="{C0E2E85F-C1A4-497E-B46E-86659F0598C5}" sibTransId="{E35BCD96-A783-410E-AB6A-389EF5515161}"/>
    <dgm:cxn modelId="{B891ED8A-36EC-4053-BA40-0CCCA4A737D0}" srcId="{401A24F0-0A28-407E-AC5F-74A3E1247116}" destId="{3E30A25E-06CB-406D-A72F-08E452D677A7}" srcOrd="0" destOrd="0" parTransId="{0C4588BB-4064-4BC1-B65F-55E7E136EB9E}" sibTransId="{E3C2F795-88CD-48B9-96D6-388EBE16D970}"/>
    <dgm:cxn modelId="{781D22F5-2E49-47BF-BE81-2C8AC1B82B59}" srcId="{E49C4A88-0911-493C-8306-AC878E93C923}" destId="{379D1DFB-43F3-4BEB-88C7-0B1417FDB987}" srcOrd="1" destOrd="0" parTransId="{1E1AEF90-9C4D-4FD4-A130-2D52A4EE8998}" sibTransId="{17C035CB-AB42-43E1-A408-540C18C14C36}"/>
    <dgm:cxn modelId="{DFA07C7B-9520-49B6-BD5B-B2D4048F7512}" srcId="{E49C4A88-0911-493C-8306-AC878E93C923}" destId="{A31B0C02-07E1-4B61-85A5-63AAEAEA7ADB}" srcOrd="0" destOrd="0" parTransId="{E5B8BEBF-353A-4060-9E5A-A69EE3A05748}" sibTransId="{198EFBFC-1002-47D4-8F71-466613AAD159}"/>
    <dgm:cxn modelId="{4AFD348A-4A37-45F8-8915-63330D9F8319}" srcId="{401A24F0-0A28-407E-AC5F-74A3E1247116}" destId="{C5035EA7-424F-4871-8B34-94D74C0B3CF2}" srcOrd="1" destOrd="0" parTransId="{39D55DC2-6CBD-4C0E-9281-C481117405EB}" sibTransId="{B058718D-D98D-4E85-82BA-9DC2B4FFB4B8}"/>
    <dgm:cxn modelId="{362CD10B-1C2D-4AD2-91F8-FA920C6E13D1}" type="presOf" srcId="{05230A32-EBCE-46BC-A739-09F91BA72AEB}" destId="{04DCF49A-B353-4DB5-B2FC-0A2B2C520E4B}" srcOrd="0" destOrd="0" presId="urn:microsoft.com/office/officeart/2005/8/layout/vList5"/>
    <dgm:cxn modelId="{D25198B6-CE2D-447D-B0E1-A68784C135B1}" type="presOf" srcId="{401A24F0-0A28-407E-AC5F-74A3E1247116}" destId="{3D43E43F-D764-42AD-9816-0A853D148BB3}" srcOrd="0" destOrd="0" presId="urn:microsoft.com/office/officeart/2005/8/layout/vList5"/>
    <dgm:cxn modelId="{B1B14768-56BB-47C7-8347-BE59FDE5C983}" type="presOf" srcId="{E49C4A88-0911-493C-8306-AC878E93C923}" destId="{3B81BCC3-82D3-4204-9691-EE662B9A95EE}" srcOrd="0" destOrd="0" presId="urn:microsoft.com/office/officeart/2005/8/layout/vList5"/>
    <dgm:cxn modelId="{B98AA757-FDC2-41FA-AA9F-5D1FF66C81C9}" type="presOf" srcId="{941BA360-6048-443D-90C0-E20281FF4F9D}" destId="{FFE0F903-9DCB-412E-9467-7AB2B11D4DEB}" srcOrd="0" destOrd="0" presId="urn:microsoft.com/office/officeart/2005/8/layout/vList5"/>
    <dgm:cxn modelId="{C76FBD09-EC2F-4C71-BD37-0FF7302F4172}" type="presOf" srcId="{379D1DFB-43F3-4BEB-88C7-0B1417FDB987}" destId="{0259CC06-9A53-4107-BDA5-8EDE3CE3D556}" srcOrd="0" destOrd="1" presId="urn:microsoft.com/office/officeart/2005/8/layout/vList5"/>
    <dgm:cxn modelId="{80EF34F7-E76E-4B0D-8C18-F993201F9187}" srcId="{941BA360-6048-443D-90C0-E20281FF4F9D}" destId="{E49C4A88-0911-493C-8306-AC878E93C923}" srcOrd="2" destOrd="0" parTransId="{19E4299C-8B14-40CA-9CBB-2FA320315676}" sibTransId="{BBBFED60-79E1-4BDF-9FA8-C1653C63EC8F}"/>
    <dgm:cxn modelId="{507AC210-5FF6-4CB3-8111-350AD17CBB31}" srcId="{941BA360-6048-443D-90C0-E20281FF4F9D}" destId="{AD4A04D4-4828-4EC4-9127-F8446185A39A}" srcOrd="1" destOrd="0" parTransId="{370CC9FE-7E2F-4193-AA77-E193FCBF53C6}" sibTransId="{E4D2C114-D034-4DC9-982C-0B8F2CB1E5AF}"/>
    <dgm:cxn modelId="{91000787-25D2-4F9A-9D2C-B8C77E54D4B0}" srcId="{AD4A04D4-4828-4EC4-9127-F8446185A39A}" destId="{21F9FA6A-1237-45CC-8506-26B9442881AA}" srcOrd="1" destOrd="0" parTransId="{0EC89BF7-C0A0-4518-BAFC-F60ED04E40B5}" sibTransId="{7EFCE2DE-A97F-4523-BB06-D203546D10DC}"/>
    <dgm:cxn modelId="{06520E58-66F0-4186-B564-E6E9EAC2D996}" type="presOf" srcId="{AD4A04D4-4828-4EC4-9127-F8446185A39A}" destId="{6500E983-1C15-4EC4-830A-1FF10CDE7597}" srcOrd="0" destOrd="0" presId="urn:microsoft.com/office/officeart/2005/8/layout/vList5"/>
    <dgm:cxn modelId="{AE028D9F-540B-4249-BDD5-1050FC740D27}" type="presOf" srcId="{C5035EA7-424F-4871-8B34-94D74C0B3CF2}" destId="{A103CBB9-F7B0-464F-B1D7-22B8175618AE}" srcOrd="0" destOrd="1" presId="urn:microsoft.com/office/officeart/2005/8/layout/vList5"/>
    <dgm:cxn modelId="{67C9BC7D-816D-4A69-A45C-FAA1DABD2326}" type="presParOf" srcId="{FFE0F903-9DCB-412E-9467-7AB2B11D4DEB}" destId="{D728E9D5-30F0-40D1-B48D-7D746257E0A3}" srcOrd="0" destOrd="0" presId="urn:microsoft.com/office/officeart/2005/8/layout/vList5"/>
    <dgm:cxn modelId="{72845188-EF6E-4F81-AA26-B567AD634415}" type="presParOf" srcId="{D728E9D5-30F0-40D1-B48D-7D746257E0A3}" destId="{3D43E43F-D764-42AD-9816-0A853D148BB3}" srcOrd="0" destOrd="0" presId="urn:microsoft.com/office/officeart/2005/8/layout/vList5"/>
    <dgm:cxn modelId="{CF1F47AA-933D-4CEA-B109-376338C2486B}" type="presParOf" srcId="{D728E9D5-30F0-40D1-B48D-7D746257E0A3}" destId="{A103CBB9-F7B0-464F-B1D7-22B8175618AE}" srcOrd="1" destOrd="0" presId="urn:microsoft.com/office/officeart/2005/8/layout/vList5"/>
    <dgm:cxn modelId="{C3F804F1-8A39-4151-AC82-675FF558E172}" type="presParOf" srcId="{FFE0F903-9DCB-412E-9467-7AB2B11D4DEB}" destId="{27C10F29-9915-461A-89CF-69B278CF79BA}" srcOrd="1" destOrd="0" presId="urn:microsoft.com/office/officeart/2005/8/layout/vList5"/>
    <dgm:cxn modelId="{2ABDC3A2-0CCF-4CE9-80B8-A16FD03AED13}" type="presParOf" srcId="{FFE0F903-9DCB-412E-9467-7AB2B11D4DEB}" destId="{ABEE913A-84E2-4264-921D-A69BF03BC0C1}" srcOrd="2" destOrd="0" presId="urn:microsoft.com/office/officeart/2005/8/layout/vList5"/>
    <dgm:cxn modelId="{4AFACDEF-1F86-4706-83CD-72CEE9ADACF8}" type="presParOf" srcId="{ABEE913A-84E2-4264-921D-A69BF03BC0C1}" destId="{6500E983-1C15-4EC4-830A-1FF10CDE7597}" srcOrd="0" destOrd="0" presId="urn:microsoft.com/office/officeart/2005/8/layout/vList5"/>
    <dgm:cxn modelId="{D87CCA8D-483A-44FE-AEAD-B0F056012D2E}" type="presParOf" srcId="{ABEE913A-84E2-4264-921D-A69BF03BC0C1}" destId="{04DCF49A-B353-4DB5-B2FC-0A2B2C520E4B}" srcOrd="1" destOrd="0" presId="urn:microsoft.com/office/officeart/2005/8/layout/vList5"/>
    <dgm:cxn modelId="{86CC017C-FF39-47BB-9CA7-B1463D04CD85}" type="presParOf" srcId="{FFE0F903-9DCB-412E-9467-7AB2B11D4DEB}" destId="{9C84F28E-A478-4255-B7C8-E13663DC8D70}" srcOrd="3" destOrd="0" presId="urn:microsoft.com/office/officeart/2005/8/layout/vList5"/>
    <dgm:cxn modelId="{C4EB8B9F-E704-443E-B17F-268876FC5F38}" type="presParOf" srcId="{FFE0F903-9DCB-412E-9467-7AB2B11D4DEB}" destId="{652EE90E-8180-41B9-95FB-AE4ECFF5AE3E}" srcOrd="4" destOrd="0" presId="urn:microsoft.com/office/officeart/2005/8/layout/vList5"/>
    <dgm:cxn modelId="{66157414-9E21-4E40-BA64-BB4113B540BC}" type="presParOf" srcId="{652EE90E-8180-41B9-95FB-AE4ECFF5AE3E}" destId="{3B81BCC3-82D3-4204-9691-EE662B9A95EE}" srcOrd="0" destOrd="0" presId="urn:microsoft.com/office/officeart/2005/8/layout/vList5"/>
    <dgm:cxn modelId="{43B8CA4D-A1F3-4F1B-A041-D14726CDB458}" type="presParOf" srcId="{652EE90E-8180-41B9-95FB-AE4ECFF5AE3E}" destId="{0259CC06-9A53-4107-BDA5-8EDE3CE3D556}"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433948-E04B-4643-A3E9-1E3CC3C93D5E}">
      <dsp:nvSpPr>
        <dsp:cNvPr id="0" name=""/>
        <dsp:cNvSpPr/>
      </dsp:nvSpPr>
      <dsp:spPr>
        <a:xfrm>
          <a:off x="0" y="3713115"/>
          <a:ext cx="8229599" cy="60916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CA" sz="2200" kern="1200" dirty="0" smtClean="0"/>
            <a:t>Conclusion</a:t>
          </a:r>
        </a:p>
      </dsp:txBody>
      <dsp:txXfrm>
        <a:off x="0" y="3713115"/>
        <a:ext cx="8229599" cy="609167"/>
      </dsp:txXfrm>
    </dsp:sp>
    <dsp:sp modelId="{32E8E597-A1F6-41FF-BAE9-5B7C2E81A603}">
      <dsp:nvSpPr>
        <dsp:cNvPr id="0" name=""/>
        <dsp:cNvSpPr/>
      </dsp:nvSpPr>
      <dsp:spPr>
        <a:xfrm rot="10800000">
          <a:off x="0" y="2808316"/>
          <a:ext cx="8229599" cy="936899"/>
        </a:xfrm>
        <a:prstGeom prst="upArrowCallou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CA" sz="2200" kern="1200" dirty="0" smtClean="0"/>
            <a:t>H&amp;R</a:t>
          </a:r>
        </a:p>
      </dsp:txBody>
      <dsp:txXfrm rot="10800000">
        <a:off x="0" y="2808316"/>
        <a:ext cx="8229599" cy="608769"/>
      </dsp:txXfrm>
    </dsp:sp>
    <dsp:sp modelId="{931F2D10-E9C0-41D0-957B-349962D4C98E}">
      <dsp:nvSpPr>
        <dsp:cNvPr id="0" name=""/>
        <dsp:cNvSpPr/>
      </dsp:nvSpPr>
      <dsp:spPr>
        <a:xfrm rot="10800000">
          <a:off x="0" y="1857591"/>
          <a:ext cx="8229599" cy="936899"/>
        </a:xfrm>
        <a:prstGeom prst="upArrowCallou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CA" sz="2200" kern="1200" dirty="0" smtClean="0"/>
            <a:t>Calloway</a:t>
          </a:r>
        </a:p>
      </dsp:txBody>
      <dsp:txXfrm rot="10800000">
        <a:off x="0" y="1857591"/>
        <a:ext cx="8229599" cy="608769"/>
      </dsp:txXfrm>
    </dsp:sp>
    <dsp:sp modelId="{A622D7BF-109A-4CF1-A76C-FB818B45029A}">
      <dsp:nvSpPr>
        <dsp:cNvPr id="0" name=""/>
        <dsp:cNvSpPr/>
      </dsp:nvSpPr>
      <dsp:spPr>
        <a:xfrm rot="10800000">
          <a:off x="0" y="929829"/>
          <a:ext cx="8229599" cy="936899"/>
        </a:xfrm>
        <a:prstGeom prst="upArrowCallou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CA" sz="2200" kern="1200" dirty="0" err="1" smtClean="0"/>
            <a:t>RioCan</a:t>
          </a:r>
          <a:endParaRPr lang="en-CA" sz="2200" kern="1200" dirty="0"/>
        </a:p>
      </dsp:txBody>
      <dsp:txXfrm rot="10800000">
        <a:off x="0" y="929829"/>
        <a:ext cx="8229599" cy="608769"/>
      </dsp:txXfrm>
    </dsp:sp>
    <dsp:sp modelId="{478C50F6-0D3F-4835-80F3-DEE650D26CB1}">
      <dsp:nvSpPr>
        <dsp:cNvPr id="0" name=""/>
        <dsp:cNvSpPr/>
      </dsp:nvSpPr>
      <dsp:spPr>
        <a:xfrm rot="10800000">
          <a:off x="0" y="2067"/>
          <a:ext cx="8229599" cy="936899"/>
        </a:xfrm>
        <a:prstGeom prst="upArrowCallou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CA" sz="2200" kern="1200" dirty="0" smtClean="0"/>
            <a:t>REIT Overview</a:t>
          </a:r>
          <a:endParaRPr lang="en-CA" sz="2200" kern="1200" dirty="0"/>
        </a:p>
      </dsp:txBody>
      <dsp:txXfrm rot="10800000">
        <a:off x="0" y="2067"/>
        <a:ext cx="8229599" cy="6087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03CBB9-F7B0-464F-B1D7-22B8175618AE}">
      <dsp:nvSpPr>
        <dsp:cNvPr id="0" name=""/>
        <dsp:cNvSpPr/>
      </dsp:nvSpPr>
      <dsp:spPr>
        <a:xfrm rot="5400000">
          <a:off x="5038487" y="-1934309"/>
          <a:ext cx="1115280" cy="5266944"/>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CA" sz="1900" kern="1200" dirty="0" smtClean="0"/>
            <a:t>Invest in and own properties</a:t>
          </a:r>
          <a:endParaRPr lang="en-CA" sz="1900" kern="1200" dirty="0"/>
        </a:p>
        <a:p>
          <a:pPr marL="171450" lvl="1" indent="-171450" algn="l" defTabSz="844550">
            <a:lnSpc>
              <a:spcPct val="90000"/>
            </a:lnSpc>
            <a:spcBef>
              <a:spcPct val="0"/>
            </a:spcBef>
            <a:spcAft>
              <a:spcPct val="15000"/>
            </a:spcAft>
            <a:buChar char="••"/>
          </a:pPr>
          <a:r>
            <a:rPr lang="en-CA" sz="1900" kern="1200" dirty="0" smtClean="0"/>
            <a:t>Revenue primarily from rent income</a:t>
          </a:r>
          <a:endParaRPr lang="en-CA" sz="1900" kern="1200" dirty="0"/>
        </a:p>
      </dsp:txBody>
      <dsp:txXfrm rot="-5400000">
        <a:off x="2962656" y="195965"/>
        <a:ext cx="5212501" cy="1006394"/>
      </dsp:txXfrm>
    </dsp:sp>
    <dsp:sp modelId="{3D43E43F-D764-42AD-9816-0A853D148BB3}">
      <dsp:nvSpPr>
        <dsp:cNvPr id="0" name=""/>
        <dsp:cNvSpPr/>
      </dsp:nvSpPr>
      <dsp:spPr>
        <a:xfrm>
          <a:off x="0" y="2112"/>
          <a:ext cx="2962656" cy="13941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80010" rIns="160020" bIns="80010" numCol="1" spcCol="1270" anchor="ctr" anchorCtr="0">
          <a:noAutofit/>
        </a:bodyPr>
        <a:lstStyle/>
        <a:p>
          <a:pPr lvl="0" algn="ctr" defTabSz="1866900">
            <a:lnSpc>
              <a:spcPct val="90000"/>
            </a:lnSpc>
            <a:spcBef>
              <a:spcPct val="0"/>
            </a:spcBef>
            <a:spcAft>
              <a:spcPct val="35000"/>
            </a:spcAft>
          </a:pPr>
          <a:r>
            <a:rPr lang="en-CA" sz="4200" kern="1200" dirty="0" smtClean="0"/>
            <a:t>Equity REITs</a:t>
          </a:r>
          <a:endParaRPr lang="en-CA" sz="4200" kern="1200" dirty="0"/>
        </a:p>
      </dsp:txBody>
      <dsp:txXfrm>
        <a:off x="68054" y="70166"/>
        <a:ext cx="2826548" cy="1257992"/>
      </dsp:txXfrm>
    </dsp:sp>
    <dsp:sp modelId="{04DCF49A-B353-4DB5-B2FC-0A2B2C520E4B}">
      <dsp:nvSpPr>
        <dsp:cNvPr id="0" name=""/>
        <dsp:cNvSpPr/>
      </dsp:nvSpPr>
      <dsp:spPr>
        <a:xfrm rot="5400000">
          <a:off x="5038487" y="-470503"/>
          <a:ext cx="1115280" cy="5266944"/>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CA" sz="1900" kern="1200" dirty="0" smtClean="0"/>
            <a:t>Loan</a:t>
          </a:r>
          <a:r>
            <a:rPr lang="en-CA" sz="1900" kern="1200" baseline="0" dirty="0" smtClean="0"/>
            <a:t> money for mortgages</a:t>
          </a:r>
          <a:endParaRPr lang="en-CA" sz="1900" kern="1200" dirty="0"/>
        </a:p>
        <a:p>
          <a:pPr marL="171450" lvl="1" indent="-171450" algn="l" defTabSz="844550">
            <a:lnSpc>
              <a:spcPct val="90000"/>
            </a:lnSpc>
            <a:spcBef>
              <a:spcPct val="0"/>
            </a:spcBef>
            <a:spcAft>
              <a:spcPct val="15000"/>
            </a:spcAft>
            <a:buChar char="••"/>
          </a:pPr>
          <a:r>
            <a:rPr lang="en-CA" sz="1900" kern="1200" dirty="0" smtClean="0"/>
            <a:t>Invest in existing mortgages or MBS</a:t>
          </a:r>
          <a:endParaRPr lang="en-CA" sz="1900" kern="1200" dirty="0"/>
        </a:p>
        <a:p>
          <a:pPr marL="171450" lvl="1" indent="-171450" algn="l" defTabSz="844550">
            <a:lnSpc>
              <a:spcPct val="90000"/>
            </a:lnSpc>
            <a:spcBef>
              <a:spcPct val="0"/>
            </a:spcBef>
            <a:spcAft>
              <a:spcPct val="15000"/>
            </a:spcAft>
            <a:buChar char="••"/>
          </a:pPr>
          <a:r>
            <a:rPr lang="en-CA" sz="1900" kern="1200" dirty="0" smtClean="0"/>
            <a:t>Revenue primarily from interest income</a:t>
          </a:r>
          <a:endParaRPr lang="en-CA" sz="1900" kern="1200" dirty="0"/>
        </a:p>
      </dsp:txBody>
      <dsp:txXfrm rot="-5400000">
        <a:off x="2962656" y="1659771"/>
        <a:ext cx="5212501" cy="1006394"/>
      </dsp:txXfrm>
    </dsp:sp>
    <dsp:sp modelId="{6500E983-1C15-4EC4-830A-1FF10CDE7597}">
      <dsp:nvSpPr>
        <dsp:cNvPr id="0" name=""/>
        <dsp:cNvSpPr/>
      </dsp:nvSpPr>
      <dsp:spPr>
        <a:xfrm>
          <a:off x="0" y="1465918"/>
          <a:ext cx="2962656" cy="13941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80010" rIns="160020" bIns="80010" numCol="1" spcCol="1270" anchor="ctr" anchorCtr="0">
          <a:noAutofit/>
        </a:bodyPr>
        <a:lstStyle/>
        <a:p>
          <a:pPr lvl="0" algn="ctr" defTabSz="1866900">
            <a:lnSpc>
              <a:spcPct val="90000"/>
            </a:lnSpc>
            <a:spcBef>
              <a:spcPct val="0"/>
            </a:spcBef>
            <a:spcAft>
              <a:spcPct val="35000"/>
            </a:spcAft>
          </a:pPr>
          <a:r>
            <a:rPr lang="en-CA" sz="4200" kern="1200" dirty="0" smtClean="0"/>
            <a:t>Mortgage REITs</a:t>
          </a:r>
          <a:endParaRPr lang="en-CA" sz="4200" kern="1200" dirty="0"/>
        </a:p>
      </dsp:txBody>
      <dsp:txXfrm>
        <a:off x="68054" y="1533972"/>
        <a:ext cx="2826548" cy="1257992"/>
      </dsp:txXfrm>
    </dsp:sp>
    <dsp:sp modelId="{0259CC06-9A53-4107-BDA5-8EDE3CE3D556}">
      <dsp:nvSpPr>
        <dsp:cNvPr id="0" name=""/>
        <dsp:cNvSpPr/>
      </dsp:nvSpPr>
      <dsp:spPr>
        <a:xfrm rot="5400000">
          <a:off x="5038487" y="993302"/>
          <a:ext cx="1115280" cy="5266944"/>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CA" sz="1900" kern="1200" dirty="0" smtClean="0"/>
            <a:t>Invest in and own both properties and mortgages</a:t>
          </a:r>
          <a:endParaRPr lang="en-CA" sz="1900" kern="1200" dirty="0"/>
        </a:p>
        <a:p>
          <a:pPr marL="171450" lvl="1" indent="-171450" algn="l" defTabSz="844550">
            <a:lnSpc>
              <a:spcPct val="90000"/>
            </a:lnSpc>
            <a:spcBef>
              <a:spcPct val="0"/>
            </a:spcBef>
            <a:spcAft>
              <a:spcPct val="15000"/>
            </a:spcAft>
            <a:buChar char="••"/>
          </a:pPr>
          <a:r>
            <a:rPr lang="en-CA" sz="1900" kern="1200" dirty="0" smtClean="0"/>
            <a:t>Revenue from both rent and interest income</a:t>
          </a:r>
          <a:endParaRPr lang="en-CA" sz="1900" kern="1200" dirty="0"/>
        </a:p>
      </dsp:txBody>
      <dsp:txXfrm rot="-5400000">
        <a:off x="2962656" y="3123577"/>
        <a:ext cx="5212501" cy="1006394"/>
      </dsp:txXfrm>
    </dsp:sp>
    <dsp:sp modelId="{3B81BCC3-82D3-4204-9691-EE662B9A95EE}">
      <dsp:nvSpPr>
        <dsp:cNvPr id="0" name=""/>
        <dsp:cNvSpPr/>
      </dsp:nvSpPr>
      <dsp:spPr>
        <a:xfrm>
          <a:off x="0" y="2929723"/>
          <a:ext cx="2962656" cy="13941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80010" rIns="160020" bIns="80010" numCol="1" spcCol="1270" anchor="ctr" anchorCtr="0">
          <a:noAutofit/>
        </a:bodyPr>
        <a:lstStyle/>
        <a:p>
          <a:pPr lvl="0" algn="ctr" defTabSz="1866900">
            <a:lnSpc>
              <a:spcPct val="90000"/>
            </a:lnSpc>
            <a:spcBef>
              <a:spcPct val="0"/>
            </a:spcBef>
            <a:spcAft>
              <a:spcPct val="35000"/>
            </a:spcAft>
          </a:pPr>
          <a:r>
            <a:rPr lang="en-CA" sz="4200" kern="1200" dirty="0" smtClean="0"/>
            <a:t>Hybrid REITs</a:t>
          </a:r>
          <a:endParaRPr lang="en-CA" sz="4200" kern="1200" dirty="0"/>
        </a:p>
      </dsp:txBody>
      <dsp:txXfrm>
        <a:off x="68054" y="2997777"/>
        <a:ext cx="2826548" cy="1257992"/>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0.08696</cdr:x>
      <cdr:y>0.20764</cdr:y>
    </cdr:from>
    <cdr:to>
      <cdr:x>0.23282</cdr:x>
      <cdr:y>0.3222</cdr:y>
    </cdr:to>
    <cdr:sp macro="" textlink="">
      <cdr:nvSpPr>
        <cdr:cNvPr id="2" name="TextBox 1"/>
        <cdr:cNvSpPr txBox="1"/>
      </cdr:nvSpPr>
      <cdr:spPr>
        <a:xfrm xmlns:a="http://schemas.openxmlformats.org/drawingml/2006/main">
          <a:off x="590551" y="828674"/>
          <a:ext cx="990600" cy="4572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CA" sz="1100" dirty="0"/>
            <a:t>Industrials</a:t>
          </a:r>
        </a:p>
        <a:p xmlns:a="http://schemas.openxmlformats.org/drawingml/2006/main">
          <a:r>
            <a:rPr lang="en-CA" sz="1100" dirty="0"/>
            <a:t>Total:</a:t>
          </a:r>
          <a:r>
            <a:rPr lang="en-CA" sz="1100" baseline="0" dirty="0"/>
            <a:t> $1.7B</a:t>
          </a:r>
          <a:endParaRPr lang="en-CA" sz="1100" dirty="0"/>
        </a:p>
      </cdr:txBody>
    </cdr:sp>
  </cdr:relSizeAnchor>
  <cdr:relSizeAnchor xmlns:cdr="http://schemas.openxmlformats.org/drawingml/2006/chartDrawing">
    <cdr:from>
      <cdr:x>0.14867</cdr:x>
      <cdr:y>0.32458</cdr:y>
    </cdr:from>
    <cdr:to>
      <cdr:x>0.29453</cdr:x>
      <cdr:y>0.43914</cdr:y>
    </cdr:to>
    <cdr:sp macro="" textlink="">
      <cdr:nvSpPr>
        <cdr:cNvPr id="3" name="TextBox 1"/>
        <cdr:cNvSpPr txBox="1"/>
      </cdr:nvSpPr>
      <cdr:spPr>
        <a:xfrm xmlns:a="http://schemas.openxmlformats.org/drawingml/2006/main">
          <a:off x="1009650" y="1295400"/>
          <a:ext cx="990600" cy="4572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CA" sz="1100" dirty="0"/>
            <a:t>Office</a:t>
          </a:r>
        </a:p>
        <a:p xmlns:a="http://schemas.openxmlformats.org/drawingml/2006/main">
          <a:r>
            <a:rPr lang="en-CA" sz="1100" dirty="0"/>
            <a:t>Total:</a:t>
          </a:r>
          <a:r>
            <a:rPr lang="en-CA" sz="1100" baseline="0" dirty="0"/>
            <a:t> $6.3B</a:t>
          </a:r>
          <a:endParaRPr lang="en-CA" sz="1100" dirty="0"/>
        </a:p>
      </cdr:txBody>
    </cdr:sp>
  </cdr:relSizeAnchor>
  <cdr:relSizeAnchor xmlns:cdr="http://schemas.openxmlformats.org/drawingml/2006/chartDrawing">
    <cdr:from>
      <cdr:x>0.25526</cdr:x>
      <cdr:y>0.21241</cdr:y>
    </cdr:from>
    <cdr:to>
      <cdr:x>0.40112</cdr:x>
      <cdr:y>0.32697</cdr:y>
    </cdr:to>
    <cdr:sp macro="" textlink="">
      <cdr:nvSpPr>
        <cdr:cNvPr id="4" name="TextBox 1"/>
        <cdr:cNvSpPr txBox="1"/>
      </cdr:nvSpPr>
      <cdr:spPr>
        <a:xfrm xmlns:a="http://schemas.openxmlformats.org/drawingml/2006/main">
          <a:off x="1733550" y="847725"/>
          <a:ext cx="990600" cy="4572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CA" sz="1100" dirty="0"/>
            <a:t>Retail:</a:t>
          </a:r>
        </a:p>
        <a:p xmlns:a="http://schemas.openxmlformats.org/drawingml/2006/main">
          <a:r>
            <a:rPr lang="en-CA" sz="1100" dirty="0"/>
            <a:t>Total:</a:t>
          </a:r>
          <a:r>
            <a:rPr lang="en-CA" sz="1100" baseline="0" dirty="0"/>
            <a:t> $</a:t>
          </a:r>
          <a:r>
            <a:rPr lang="en-CA" sz="1100" baseline="0" dirty="0" smtClean="0"/>
            <a:t>15.2B</a:t>
          </a:r>
          <a:endParaRPr lang="en-CA" sz="1100" dirty="0"/>
        </a:p>
      </cdr:txBody>
    </cdr:sp>
  </cdr:relSizeAnchor>
  <cdr:relSizeAnchor xmlns:cdr="http://schemas.openxmlformats.org/drawingml/2006/chartDrawing">
    <cdr:from>
      <cdr:x>0.43619</cdr:x>
      <cdr:y>0.2673</cdr:y>
    </cdr:from>
    <cdr:to>
      <cdr:x>0.58205</cdr:x>
      <cdr:y>0.38186</cdr:y>
    </cdr:to>
    <cdr:sp macro="" textlink="">
      <cdr:nvSpPr>
        <cdr:cNvPr id="5" name="TextBox 1"/>
        <cdr:cNvSpPr txBox="1"/>
      </cdr:nvSpPr>
      <cdr:spPr>
        <a:xfrm xmlns:a="http://schemas.openxmlformats.org/drawingml/2006/main">
          <a:off x="2962275" y="1066800"/>
          <a:ext cx="990600" cy="4572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CA" sz="1100" dirty="0">
              <a:latin typeface="+mn-lt"/>
            </a:rPr>
            <a:t>Multi-Family:</a:t>
          </a:r>
        </a:p>
        <a:p xmlns:a="http://schemas.openxmlformats.org/drawingml/2006/main">
          <a:r>
            <a:rPr lang="en-CA" sz="1100" dirty="0">
              <a:latin typeface="+mn-lt"/>
            </a:rPr>
            <a:t>Total:</a:t>
          </a:r>
          <a:r>
            <a:rPr lang="en-CA" sz="1100" baseline="0" dirty="0">
              <a:latin typeface="+mn-lt"/>
            </a:rPr>
            <a:t> $6.6B</a:t>
          </a:r>
          <a:endParaRPr lang="en-CA" sz="1100" dirty="0">
            <a:latin typeface="+mn-lt"/>
          </a:endParaRPr>
        </a:p>
      </cdr:txBody>
    </cdr:sp>
  </cdr:relSizeAnchor>
  <cdr:relSizeAnchor xmlns:cdr="http://schemas.openxmlformats.org/drawingml/2006/chartDrawing">
    <cdr:from>
      <cdr:x>0.59607</cdr:x>
      <cdr:y>0.26253</cdr:y>
    </cdr:from>
    <cdr:to>
      <cdr:x>0.74194</cdr:x>
      <cdr:y>0.37709</cdr:y>
    </cdr:to>
    <cdr:sp macro="" textlink="">
      <cdr:nvSpPr>
        <cdr:cNvPr id="6" name="TextBox 1"/>
        <cdr:cNvSpPr txBox="1"/>
      </cdr:nvSpPr>
      <cdr:spPr>
        <a:xfrm xmlns:a="http://schemas.openxmlformats.org/drawingml/2006/main">
          <a:off x="4048125" y="1047750"/>
          <a:ext cx="990600" cy="4572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CA" sz="1100"/>
            <a:t>Diversifed:</a:t>
          </a:r>
        </a:p>
        <a:p xmlns:a="http://schemas.openxmlformats.org/drawingml/2006/main">
          <a:r>
            <a:rPr lang="en-CA" sz="1100"/>
            <a:t>Total:</a:t>
          </a:r>
          <a:r>
            <a:rPr lang="en-CA" sz="1100" baseline="0"/>
            <a:t> $14.1</a:t>
          </a:r>
          <a:r>
            <a:rPr lang="en-CA" sz="1100" b="0" baseline="0"/>
            <a:t>B</a:t>
          </a:r>
          <a:endParaRPr lang="en-CA" sz="1100"/>
        </a:p>
      </cdr:txBody>
    </cdr:sp>
  </cdr:relSizeAnchor>
  <cdr:relSizeAnchor xmlns:cdr="http://schemas.openxmlformats.org/drawingml/2006/chartDrawing">
    <cdr:from>
      <cdr:x>0.74053</cdr:x>
      <cdr:y>0.31026</cdr:y>
    </cdr:from>
    <cdr:to>
      <cdr:x>0.8864</cdr:x>
      <cdr:y>0.42482</cdr:y>
    </cdr:to>
    <cdr:sp macro="" textlink="">
      <cdr:nvSpPr>
        <cdr:cNvPr id="7" name="TextBox 1"/>
        <cdr:cNvSpPr txBox="1"/>
      </cdr:nvSpPr>
      <cdr:spPr>
        <a:xfrm xmlns:a="http://schemas.openxmlformats.org/drawingml/2006/main">
          <a:off x="5029200" y="1238250"/>
          <a:ext cx="990600" cy="4572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CA" sz="1100" dirty="0">
              <a:latin typeface="+mn-lt"/>
            </a:rPr>
            <a:t>Hotel:</a:t>
          </a:r>
        </a:p>
        <a:p xmlns:a="http://schemas.openxmlformats.org/drawingml/2006/main">
          <a:r>
            <a:rPr lang="en-CA" sz="1100" dirty="0">
              <a:latin typeface="+mn-lt"/>
            </a:rPr>
            <a:t>Total:</a:t>
          </a:r>
          <a:r>
            <a:rPr lang="en-CA" sz="1100" baseline="0" dirty="0">
              <a:latin typeface="+mn-lt"/>
            </a:rPr>
            <a:t> $0.7B</a:t>
          </a:r>
          <a:endParaRPr lang="en-CA" sz="1100" dirty="0">
            <a:latin typeface="+mn-lt"/>
          </a:endParaRPr>
        </a:p>
      </cdr:txBody>
    </cdr:sp>
  </cdr:relSizeAnchor>
  <cdr:relSizeAnchor xmlns:cdr="http://schemas.openxmlformats.org/drawingml/2006/chartDrawing">
    <cdr:from>
      <cdr:x>0.85414</cdr:x>
      <cdr:y>0.35322</cdr:y>
    </cdr:from>
    <cdr:to>
      <cdr:x>1</cdr:x>
      <cdr:y>0.46778</cdr:y>
    </cdr:to>
    <cdr:sp macro="" textlink="">
      <cdr:nvSpPr>
        <cdr:cNvPr id="8" name="TextBox 1"/>
        <cdr:cNvSpPr txBox="1"/>
      </cdr:nvSpPr>
      <cdr:spPr>
        <a:xfrm xmlns:a="http://schemas.openxmlformats.org/drawingml/2006/main">
          <a:off x="5876925" y="1409700"/>
          <a:ext cx="990600" cy="4572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CA" sz="1100" dirty="0"/>
            <a:t>Health</a:t>
          </a:r>
          <a:r>
            <a:rPr lang="en-CA" sz="1100" baseline="0" dirty="0"/>
            <a:t> Care</a:t>
          </a:r>
          <a:r>
            <a:rPr lang="en-CA" sz="1100" dirty="0"/>
            <a:t>:</a:t>
          </a:r>
        </a:p>
        <a:p xmlns:a="http://schemas.openxmlformats.org/drawingml/2006/main">
          <a:r>
            <a:rPr lang="en-CA" sz="1100" dirty="0"/>
            <a:t>Total:</a:t>
          </a:r>
          <a:r>
            <a:rPr lang="en-CA" sz="1100" baseline="0" dirty="0"/>
            <a:t> $2.4B</a:t>
          </a:r>
          <a:endParaRPr lang="en-CA"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0.17404</cdr:x>
      <cdr:y>0.33333</cdr:y>
    </cdr:from>
    <cdr:to>
      <cdr:x>0.91093</cdr:x>
      <cdr:y>0.33333</cdr:y>
    </cdr:to>
    <cdr:sp macro="" textlink="">
      <cdr:nvSpPr>
        <cdr:cNvPr id="3" name="Straight Connector 2"/>
        <cdr:cNvSpPr/>
      </cdr:nvSpPr>
      <cdr:spPr>
        <a:xfrm xmlns:a="http://schemas.openxmlformats.org/drawingml/2006/main">
          <a:off x="1547664" y="1656184"/>
          <a:ext cx="6552728" cy="0"/>
        </a:xfrm>
        <a:prstGeom xmlns:a="http://schemas.openxmlformats.org/drawingml/2006/main" prst="line">
          <a:avLst/>
        </a:prstGeom>
        <a:ln xmlns:a="http://schemas.openxmlformats.org/drawingml/2006/main">
          <a:solidFill>
            <a:schemeClr val="accent4"/>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0.80566</cdr:x>
      <cdr:y>0.26087</cdr:y>
    </cdr:from>
    <cdr:to>
      <cdr:x>0.92712</cdr:x>
      <cdr:y>0.31884</cdr:y>
    </cdr:to>
    <cdr:sp macro="" textlink="">
      <cdr:nvSpPr>
        <cdr:cNvPr id="4" name="TextBox 3"/>
        <cdr:cNvSpPr txBox="1"/>
      </cdr:nvSpPr>
      <cdr:spPr>
        <a:xfrm xmlns:a="http://schemas.openxmlformats.org/drawingml/2006/main">
          <a:off x="7164288" y="1296144"/>
          <a:ext cx="1080120" cy="2880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CA" sz="1100" dirty="0" smtClean="0">
              <a:solidFill>
                <a:schemeClr val="accent4"/>
              </a:solidFill>
            </a:rPr>
            <a:t>Average: 5.6%</a:t>
          </a:r>
          <a:endParaRPr lang="en-CA" sz="1100" dirty="0">
            <a:solidFill>
              <a:schemeClr val="accent4"/>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BAEECF1-9973-4B0A-A1E4-46428CCA9831}" type="datetimeFigureOut">
              <a:rPr lang="en-US" smtClean="0"/>
              <a:t>11/22/2012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E7F3B11-FDE2-48C4-B58F-2F2A9F1EE1A5}" type="slidenum">
              <a:rPr lang="en-US" smtClean="0"/>
              <a:t>‹#›</a:t>
            </a:fld>
            <a:endParaRPr lang="en-US"/>
          </a:p>
        </p:txBody>
      </p:sp>
    </p:spTree>
    <p:extLst>
      <p:ext uri="{BB962C8B-B14F-4D97-AF65-F5344CB8AC3E}">
        <p14:creationId xmlns:p14="http://schemas.microsoft.com/office/powerpoint/2010/main" val="3714750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en.wikipedia.org/wiki/Collective_investment_scheme" TargetMode="External"/><Relationship Id="rId2" Type="http://schemas.openxmlformats.org/officeDocument/2006/relationships/slide" Target="../slides/slide172.xml"/><Relationship Id="rId1" Type="http://schemas.openxmlformats.org/officeDocument/2006/relationships/notesMaster" Target="../notesMasters/notesMaster1.xml"/><Relationship Id="rId4" Type="http://schemas.openxmlformats.org/officeDocument/2006/relationships/hyperlink" Target="http://en.wikipedia.org/wiki/Closed-end_fund"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8" Type="http://schemas.openxmlformats.org/officeDocument/2006/relationships/hyperlink" Target="http://www.investorwords.com/12803/buyer.html" TargetMode="External"/><Relationship Id="rId3" Type="http://schemas.openxmlformats.org/officeDocument/2006/relationships/hyperlink" Target="http://www.investorwords.com/4446/security.html" TargetMode="External"/><Relationship Id="rId7" Type="http://schemas.openxmlformats.org/officeDocument/2006/relationships/hyperlink" Target="http://www.investorwords.com/992/company.html" TargetMode="External"/><Relationship Id="rId2" Type="http://schemas.openxmlformats.org/officeDocument/2006/relationships/slide" Target="../slides/slide183.xml"/><Relationship Id="rId1" Type="http://schemas.openxmlformats.org/officeDocument/2006/relationships/notesMaster" Target="../notesMasters/notesMaster1.xml"/><Relationship Id="rId6" Type="http://schemas.openxmlformats.org/officeDocument/2006/relationships/hyperlink" Target="http://www.investorwords.com/4525/share.html" TargetMode="External"/><Relationship Id="rId5" Type="http://schemas.openxmlformats.org/officeDocument/2006/relationships/hyperlink" Target="http://www.investorwords.com/5084/trust.html" TargetMode="External"/><Relationship Id="rId4" Type="http://schemas.openxmlformats.org/officeDocument/2006/relationships/hyperlink" Target="http://www.investorwords.com/5159/unit.html" TargetMode="External"/><Relationship Id="rId9" Type="http://schemas.openxmlformats.org/officeDocument/2006/relationships/hyperlink" Target="http://www.investorwords.com/13835/seller.html"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en-US" dirty="0"/>
          </a:p>
        </p:txBody>
      </p:sp>
      <p:sp>
        <p:nvSpPr>
          <p:cNvPr id="4" name="投影片編號版面配置區 3"/>
          <p:cNvSpPr>
            <a:spLocks noGrp="1"/>
          </p:cNvSpPr>
          <p:nvPr>
            <p:ph type="sldNum" sz="quarter" idx="10"/>
          </p:nvPr>
        </p:nvSpPr>
        <p:spPr/>
        <p:txBody>
          <a:bodyPr/>
          <a:lstStyle/>
          <a:p>
            <a:fld id="{A66C6B90-EEE3-4B4D-9035-B821B3E86E1B}" type="slidenum">
              <a:rPr lang="en-US" smtClean="0"/>
              <a:pPr/>
              <a:t>63</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a:lnSpc>
                <a:spcPct val="80000"/>
              </a:lnSpc>
            </a:pPr>
            <a:r>
              <a:rPr lang="en-CA" sz="2100" dirty="0" smtClean="0"/>
              <a:t> </a:t>
            </a:r>
          </a:p>
          <a:p>
            <a:pPr>
              <a:lnSpc>
                <a:spcPct val="80000"/>
              </a:lnSpc>
            </a:pPr>
            <a:r>
              <a:rPr lang="en-CA" sz="2100" dirty="0" smtClean="0"/>
              <a:t>1) Toronto, Ontario (October 31, 2012) – Calloway Real Estate Investment Trust (Calloway) today </a:t>
            </a:r>
          </a:p>
          <a:p>
            <a:pPr>
              <a:lnSpc>
                <a:spcPct val="80000"/>
              </a:lnSpc>
            </a:pPr>
            <a:endParaRPr lang="en-CA" sz="2100" dirty="0" smtClean="0"/>
          </a:p>
          <a:p>
            <a:pPr>
              <a:lnSpc>
                <a:spcPct val="80000"/>
              </a:lnSpc>
            </a:pPr>
            <a:r>
              <a:rPr lang="en-CA" sz="2100" dirty="0" smtClean="0"/>
              <a:t>announced a 50/50 joint venture with </a:t>
            </a:r>
            <a:r>
              <a:rPr lang="en-CA" sz="2100" dirty="0" err="1" smtClean="0"/>
              <a:t>SmartCentres</a:t>
            </a:r>
            <a:r>
              <a:rPr lang="en-CA" sz="2100" dirty="0" smtClean="0"/>
              <a:t> to develop a vast tract of land (53 acres) within the </a:t>
            </a:r>
          </a:p>
          <a:p>
            <a:pPr>
              <a:lnSpc>
                <a:spcPct val="80000"/>
              </a:lnSpc>
            </a:pPr>
            <a:endParaRPr lang="en-CA" sz="2100" dirty="0" smtClean="0"/>
          </a:p>
          <a:p>
            <a:pPr>
              <a:lnSpc>
                <a:spcPct val="80000"/>
              </a:lnSpc>
            </a:pPr>
            <a:r>
              <a:rPr lang="en-CA" sz="2100" dirty="0" smtClean="0"/>
              <a:t>Vaughan Metropolitan Centre (VMC). The Calloway VMC lands are strategically located adjacent to the </a:t>
            </a:r>
          </a:p>
          <a:p>
            <a:pPr>
              <a:lnSpc>
                <a:spcPct val="80000"/>
              </a:lnSpc>
            </a:pPr>
            <a:endParaRPr lang="en-CA" sz="2100" dirty="0" smtClean="0"/>
          </a:p>
          <a:p>
            <a:pPr>
              <a:lnSpc>
                <a:spcPct val="80000"/>
              </a:lnSpc>
            </a:pPr>
            <a:r>
              <a:rPr lang="en-CA" sz="2100" dirty="0" smtClean="0"/>
              <a:t>terminus of the </a:t>
            </a:r>
            <a:r>
              <a:rPr lang="en-CA" sz="2100" dirty="0" err="1" smtClean="0"/>
              <a:t>Spadina</a:t>
            </a:r>
            <a:r>
              <a:rPr lang="en-CA" sz="2100" dirty="0" smtClean="0"/>
              <a:t>-York subway station in Vaughan and will be home to almost 6 million square </a:t>
            </a:r>
          </a:p>
          <a:p>
            <a:pPr>
              <a:lnSpc>
                <a:spcPct val="80000"/>
              </a:lnSpc>
            </a:pPr>
            <a:endParaRPr lang="en-CA" sz="2100" dirty="0" smtClean="0"/>
          </a:p>
          <a:p>
            <a:pPr>
              <a:lnSpc>
                <a:spcPct val="80000"/>
              </a:lnSpc>
            </a:pPr>
            <a:r>
              <a:rPr lang="en-CA" sz="2100" dirty="0" smtClean="0"/>
              <a:t>feet of commercial, residential and retail development. Construction of the first building will begin in </a:t>
            </a:r>
          </a:p>
          <a:p>
            <a:pPr>
              <a:lnSpc>
                <a:spcPct val="80000"/>
              </a:lnSpc>
            </a:pPr>
            <a:endParaRPr lang="en-CA" sz="2100" dirty="0" smtClean="0"/>
          </a:p>
          <a:p>
            <a:pPr>
              <a:lnSpc>
                <a:spcPct val="80000"/>
              </a:lnSpc>
            </a:pPr>
            <a:r>
              <a:rPr lang="en-CA" sz="2100" dirty="0" smtClean="0"/>
              <a:t>2013.</a:t>
            </a:r>
          </a:p>
          <a:p>
            <a:pPr>
              <a:lnSpc>
                <a:spcPct val="80000"/>
              </a:lnSpc>
            </a:pPr>
            <a:endParaRPr lang="en-CA" sz="2100" dirty="0" smtClean="0"/>
          </a:p>
          <a:p>
            <a:pPr>
              <a:lnSpc>
                <a:spcPct val="80000"/>
              </a:lnSpc>
            </a:pPr>
            <a:r>
              <a:rPr lang="en-CA" sz="2100" dirty="0" smtClean="0"/>
              <a:t>3) Calloway Real Estate Investment Trust ("Calloway" or the </a:t>
            </a:r>
          </a:p>
          <a:p>
            <a:pPr>
              <a:lnSpc>
                <a:spcPct val="80000"/>
              </a:lnSpc>
            </a:pPr>
            <a:endParaRPr lang="en-CA" sz="2100" dirty="0" smtClean="0"/>
          </a:p>
          <a:p>
            <a:pPr>
              <a:lnSpc>
                <a:spcPct val="80000"/>
              </a:lnSpc>
            </a:pPr>
            <a:r>
              <a:rPr lang="en-CA" sz="2100" dirty="0" smtClean="0"/>
              <a:t>"REIT") (TSX:CWT.UN) announced today that it has closed its previously announced $150 million </a:t>
            </a:r>
          </a:p>
          <a:p>
            <a:pPr>
              <a:lnSpc>
                <a:spcPct val="80000"/>
              </a:lnSpc>
            </a:pPr>
            <a:endParaRPr lang="en-CA" sz="2100" dirty="0" smtClean="0"/>
          </a:p>
          <a:p>
            <a:pPr>
              <a:lnSpc>
                <a:spcPct val="80000"/>
              </a:lnSpc>
            </a:pPr>
            <a:r>
              <a:rPr lang="en-CA" sz="2100" dirty="0" smtClean="0"/>
              <a:t>aggregate principal amount issue of Series H senior unsecured debentures. These debentures carry a </a:t>
            </a:r>
          </a:p>
          <a:p>
            <a:pPr>
              <a:lnSpc>
                <a:spcPct val="80000"/>
              </a:lnSpc>
            </a:pPr>
            <a:endParaRPr lang="en-CA" sz="2100" dirty="0" smtClean="0"/>
          </a:p>
          <a:p>
            <a:pPr>
              <a:lnSpc>
                <a:spcPct val="80000"/>
              </a:lnSpc>
            </a:pPr>
            <a:r>
              <a:rPr lang="en-CA" sz="2100" dirty="0" smtClean="0"/>
              <a:t>coupon rate of 4.05% and mature on July 27, 2020. The issue was offered by a syndicate of </a:t>
            </a:r>
          </a:p>
          <a:p>
            <a:pPr>
              <a:lnSpc>
                <a:spcPct val="80000"/>
              </a:lnSpc>
            </a:pPr>
            <a:endParaRPr lang="en-CA" sz="2100" dirty="0" smtClean="0"/>
          </a:p>
          <a:p>
            <a:pPr>
              <a:lnSpc>
                <a:spcPct val="80000"/>
              </a:lnSpc>
            </a:pPr>
            <a:r>
              <a:rPr lang="en-CA" sz="2100" dirty="0" smtClean="0"/>
              <a:t>underwriters led by CIBC. </a:t>
            </a:r>
          </a:p>
          <a:p>
            <a:pPr>
              <a:lnSpc>
                <a:spcPct val="80000"/>
              </a:lnSpc>
            </a:pPr>
            <a:endParaRPr lang="en-CA" sz="2100" dirty="0" smtClean="0"/>
          </a:p>
          <a:p>
            <a:pPr>
              <a:lnSpc>
                <a:spcPct val="80000"/>
              </a:lnSpc>
            </a:pPr>
            <a:r>
              <a:rPr lang="en-CA" sz="2100" dirty="0" smtClean="0"/>
              <a:t>Calloway intends to use the net proceeds of the offering for repayment of operating lines and other </a:t>
            </a:r>
          </a:p>
          <a:p>
            <a:pPr>
              <a:lnSpc>
                <a:spcPct val="80000"/>
              </a:lnSpc>
            </a:pPr>
            <a:endParaRPr lang="en-CA" sz="2100" dirty="0" smtClean="0"/>
          </a:p>
          <a:p>
            <a:pPr>
              <a:lnSpc>
                <a:spcPct val="80000"/>
              </a:lnSpc>
            </a:pPr>
            <a:r>
              <a:rPr lang="en-CA" sz="2100" dirty="0" smtClean="0"/>
              <a:t>indebtedness, funding of future acquisitions, and for general trust purposes. </a:t>
            </a:r>
          </a:p>
          <a:p>
            <a:pPr>
              <a:lnSpc>
                <a:spcPct val="80000"/>
              </a:lnSpc>
            </a:pPr>
            <a:endParaRPr lang="en-CA" sz="2100" dirty="0" smtClean="0"/>
          </a:p>
          <a:p>
            <a:pPr>
              <a:lnSpc>
                <a:spcPct val="80000"/>
              </a:lnSpc>
            </a:pPr>
            <a:r>
              <a:rPr lang="en-CA" sz="2100" dirty="0" smtClean="0"/>
              <a:t>DBRS Limited has provided Calloway with a credit rating of BBB, with a Stable trend, related to </a:t>
            </a:r>
          </a:p>
          <a:p>
            <a:pPr>
              <a:lnSpc>
                <a:spcPct val="80000"/>
              </a:lnSpc>
            </a:pPr>
            <a:endParaRPr lang="en-CA" sz="2100" dirty="0" smtClean="0"/>
          </a:p>
          <a:p>
            <a:pPr>
              <a:lnSpc>
                <a:spcPct val="80000"/>
              </a:lnSpc>
            </a:pPr>
            <a:r>
              <a:rPr lang="en-CA" sz="2100" dirty="0" smtClean="0"/>
              <a:t>the debentures. </a:t>
            </a:r>
          </a:p>
          <a:p>
            <a:pPr>
              <a:lnSpc>
                <a:spcPct val="80000"/>
              </a:lnSpc>
            </a:pPr>
            <a:endParaRPr lang="en-CA" sz="2100" dirty="0" smtClean="0"/>
          </a:p>
          <a:p>
            <a:pPr>
              <a:lnSpc>
                <a:spcPct val="80000"/>
              </a:lnSpc>
            </a:pPr>
            <a:r>
              <a:rPr lang="en-CA" sz="2100" dirty="0" smtClean="0"/>
              <a:t>This offering is being made by way of a prospectus supplement to Calloway’s existing $2 billion </a:t>
            </a:r>
          </a:p>
          <a:p>
            <a:pPr>
              <a:lnSpc>
                <a:spcPct val="80000"/>
              </a:lnSpc>
            </a:pPr>
            <a:endParaRPr lang="en-CA" sz="2100" dirty="0" smtClean="0"/>
          </a:p>
          <a:p>
            <a:pPr>
              <a:lnSpc>
                <a:spcPct val="80000"/>
              </a:lnSpc>
            </a:pPr>
            <a:r>
              <a:rPr lang="en-CA" sz="2100" dirty="0" smtClean="0"/>
              <a:t>base shelf prospectus dated October 31, 2011. The terms of offering are described in a prospectus </a:t>
            </a:r>
          </a:p>
          <a:p>
            <a:pPr>
              <a:lnSpc>
                <a:spcPct val="80000"/>
              </a:lnSpc>
            </a:pPr>
            <a:endParaRPr lang="en-CA" sz="2100" dirty="0" smtClean="0"/>
          </a:p>
          <a:p>
            <a:pPr>
              <a:lnSpc>
                <a:spcPct val="80000"/>
              </a:lnSpc>
            </a:pPr>
            <a:r>
              <a:rPr lang="en-CA" sz="2100" dirty="0" smtClean="0"/>
              <a:t>supplement dated July 23, 2012, which was filed with Canadian securities regulators.</a:t>
            </a:r>
          </a:p>
          <a:p>
            <a:pPr>
              <a:lnSpc>
                <a:spcPct val="80000"/>
              </a:lnSpc>
            </a:pPr>
            <a:endParaRPr lang="en-CA" sz="2100" dirty="0" smtClean="0"/>
          </a:p>
          <a:p>
            <a:pPr>
              <a:lnSpc>
                <a:spcPct val="80000"/>
              </a:lnSpc>
            </a:pPr>
            <a:endParaRPr lang="en-CA" sz="2100" dirty="0" smtClean="0"/>
          </a:p>
          <a:p>
            <a:pPr>
              <a:lnSpc>
                <a:spcPct val="80000"/>
              </a:lnSpc>
            </a:pPr>
            <a:r>
              <a:rPr lang="en-CA" sz="2100" dirty="0" smtClean="0"/>
              <a:t>4) Calloway Real Estate Investment Trust (“Calloway”) (TSX:CWT.UN) </a:t>
            </a:r>
          </a:p>
          <a:p>
            <a:pPr>
              <a:lnSpc>
                <a:spcPct val="80000"/>
              </a:lnSpc>
            </a:pPr>
            <a:endParaRPr lang="en-CA" sz="2100" dirty="0" smtClean="0"/>
          </a:p>
          <a:p>
            <a:pPr>
              <a:lnSpc>
                <a:spcPct val="80000"/>
              </a:lnSpc>
            </a:pPr>
            <a:r>
              <a:rPr lang="en-CA" sz="2100" dirty="0" smtClean="0"/>
              <a:t>announced today that it has agreed to issue $125 million principal amount of Series H senior unsecured</a:t>
            </a:r>
          </a:p>
          <a:p>
            <a:pPr>
              <a:lnSpc>
                <a:spcPct val="80000"/>
              </a:lnSpc>
            </a:pPr>
            <a:endParaRPr lang="en-CA" sz="2100" dirty="0" smtClean="0"/>
          </a:p>
          <a:p>
            <a:pPr>
              <a:lnSpc>
                <a:spcPct val="80000"/>
              </a:lnSpc>
            </a:pPr>
            <a:r>
              <a:rPr lang="en-CA" sz="2100" dirty="0" smtClean="0"/>
              <a:t>debentures on a bought deal basis (the “Debentures”).  These Debentures will carry a coupon rate of 4.05% </a:t>
            </a:r>
          </a:p>
          <a:p>
            <a:pPr>
              <a:lnSpc>
                <a:spcPct val="80000"/>
              </a:lnSpc>
            </a:pPr>
            <a:endParaRPr lang="en-CA" sz="2100" dirty="0" smtClean="0"/>
          </a:p>
          <a:p>
            <a:pPr>
              <a:lnSpc>
                <a:spcPct val="80000"/>
              </a:lnSpc>
            </a:pPr>
            <a:r>
              <a:rPr lang="en-CA" sz="2100" dirty="0" smtClean="0"/>
              <a:t>and will mature on July 27, 2020.  The issue is being offered by a syndicate of dealers led by CIBC.  </a:t>
            </a:r>
          </a:p>
          <a:p>
            <a:pPr>
              <a:lnSpc>
                <a:spcPct val="80000"/>
              </a:lnSpc>
            </a:pPr>
            <a:endParaRPr lang="en-CA" sz="2100" dirty="0" smtClean="0"/>
          </a:p>
          <a:p>
            <a:pPr>
              <a:lnSpc>
                <a:spcPct val="80000"/>
              </a:lnSpc>
            </a:pPr>
            <a:r>
              <a:rPr lang="en-CA" sz="2100" dirty="0" smtClean="0"/>
              <a:t>Closing of the offering is expected on or about July 27, 2012.  Calloway intends to use the net proceeds from </a:t>
            </a:r>
          </a:p>
          <a:p>
            <a:pPr>
              <a:lnSpc>
                <a:spcPct val="80000"/>
              </a:lnSpc>
            </a:pPr>
            <a:endParaRPr lang="en-CA" sz="2100" dirty="0" smtClean="0"/>
          </a:p>
          <a:p>
            <a:pPr>
              <a:lnSpc>
                <a:spcPct val="80000"/>
              </a:lnSpc>
            </a:pPr>
            <a:r>
              <a:rPr lang="en-CA" sz="2100" dirty="0" smtClean="0"/>
              <a:t>the offering for repayment of operating lines, funding of future acquisitions and for general trust purposes.  </a:t>
            </a:r>
          </a:p>
          <a:p>
            <a:pPr>
              <a:lnSpc>
                <a:spcPct val="80000"/>
              </a:lnSpc>
            </a:pPr>
            <a:endParaRPr lang="en-CA" sz="2100" dirty="0" smtClean="0"/>
          </a:p>
          <a:p>
            <a:pPr>
              <a:lnSpc>
                <a:spcPct val="80000"/>
              </a:lnSpc>
            </a:pPr>
            <a:r>
              <a:rPr lang="en-CA" sz="2100" dirty="0" smtClean="0"/>
              <a:t>Dominion Bond Rating Service has provided Calloway with a provisional credit rating of BBB with a stable </a:t>
            </a:r>
          </a:p>
          <a:p>
            <a:pPr>
              <a:lnSpc>
                <a:spcPct val="80000"/>
              </a:lnSpc>
            </a:pPr>
            <a:endParaRPr lang="en-CA" sz="2100" dirty="0" smtClean="0"/>
          </a:p>
          <a:p>
            <a:pPr>
              <a:lnSpc>
                <a:spcPct val="80000"/>
              </a:lnSpc>
            </a:pPr>
            <a:r>
              <a:rPr lang="en-CA" sz="2100" dirty="0" smtClean="0"/>
              <a:t>trend to the Debentures.  Calloway has granted the underwriters an option, exercisable at any time up to 48 </a:t>
            </a:r>
          </a:p>
          <a:p>
            <a:pPr>
              <a:lnSpc>
                <a:spcPct val="80000"/>
              </a:lnSpc>
            </a:pPr>
            <a:endParaRPr lang="en-CA" sz="2100" dirty="0" smtClean="0"/>
          </a:p>
          <a:p>
            <a:pPr>
              <a:lnSpc>
                <a:spcPct val="80000"/>
              </a:lnSpc>
            </a:pPr>
            <a:r>
              <a:rPr lang="en-CA" sz="2100" dirty="0" smtClean="0"/>
              <a:t>hours prior to the closing of the Debenture offering, to purchase a further $25 million principal amount of </a:t>
            </a:r>
          </a:p>
          <a:p>
            <a:pPr>
              <a:lnSpc>
                <a:spcPct val="80000"/>
              </a:lnSpc>
            </a:pPr>
            <a:endParaRPr lang="en-CA" sz="2100" dirty="0" smtClean="0"/>
          </a:p>
          <a:p>
            <a:pPr>
              <a:lnSpc>
                <a:spcPct val="80000"/>
              </a:lnSpc>
            </a:pPr>
            <a:r>
              <a:rPr lang="en-CA" sz="2100" dirty="0" smtClean="0"/>
              <a:t>Debentures at the same terms as set forth above. </a:t>
            </a:r>
          </a:p>
          <a:p>
            <a:pPr>
              <a:lnSpc>
                <a:spcPct val="80000"/>
              </a:lnSpc>
            </a:pPr>
            <a:endParaRPr lang="en-CA" sz="2100" dirty="0" smtClean="0"/>
          </a:p>
          <a:p>
            <a:pPr>
              <a:lnSpc>
                <a:spcPct val="80000"/>
              </a:lnSpc>
            </a:pPr>
            <a:r>
              <a:rPr lang="en-CA" sz="2100" dirty="0" smtClean="0"/>
              <a:t>This offering is being made by way of a Prospectus Supplement to Calloway’s existing $2 billion base shelf </a:t>
            </a:r>
          </a:p>
          <a:p>
            <a:pPr>
              <a:lnSpc>
                <a:spcPct val="80000"/>
              </a:lnSpc>
            </a:pPr>
            <a:endParaRPr lang="en-CA" sz="2100" dirty="0" smtClean="0"/>
          </a:p>
          <a:p>
            <a:pPr>
              <a:lnSpc>
                <a:spcPct val="80000"/>
              </a:lnSpc>
            </a:pPr>
            <a:r>
              <a:rPr lang="en-CA" sz="2100" dirty="0" smtClean="0"/>
              <a:t>prospectus dated October 31, 2011.  The terms of offering will be described in prospectus supplements to be </a:t>
            </a:r>
          </a:p>
          <a:p>
            <a:pPr>
              <a:lnSpc>
                <a:spcPct val="80000"/>
              </a:lnSpc>
            </a:pPr>
            <a:endParaRPr lang="en-CA" sz="2100" dirty="0" smtClean="0"/>
          </a:p>
          <a:p>
            <a:pPr>
              <a:lnSpc>
                <a:spcPct val="80000"/>
              </a:lnSpc>
            </a:pPr>
            <a:r>
              <a:rPr lang="en-CA" sz="2100" dirty="0" smtClean="0"/>
              <a:t>filed with Canadian securities regulators.   </a:t>
            </a:r>
          </a:p>
          <a:p>
            <a:pPr>
              <a:lnSpc>
                <a:spcPct val="80000"/>
              </a:lnSpc>
            </a:pPr>
            <a:endParaRPr lang="en-CA" sz="2100" dirty="0" smtClean="0"/>
          </a:p>
          <a:p>
            <a:pPr>
              <a:lnSpc>
                <a:spcPct val="80000"/>
              </a:lnSpc>
            </a:pPr>
            <a:r>
              <a:rPr lang="en-CA" sz="2100" dirty="0" smtClean="0"/>
              <a:t>The press release shall not constitute an offer to sell, or the solicitation of an offer to buy, any securities in </a:t>
            </a:r>
          </a:p>
          <a:p>
            <a:pPr>
              <a:lnSpc>
                <a:spcPct val="80000"/>
              </a:lnSpc>
            </a:pPr>
            <a:endParaRPr lang="en-CA" sz="2100" dirty="0" smtClean="0"/>
          </a:p>
          <a:p>
            <a:pPr>
              <a:lnSpc>
                <a:spcPct val="80000"/>
              </a:lnSpc>
            </a:pPr>
            <a:r>
              <a:rPr lang="en-CA" sz="2100" dirty="0" smtClean="0"/>
              <a:t>any jurisdiction.  The Debentures being offered have not been and will not be registered under the U.S. </a:t>
            </a:r>
          </a:p>
          <a:p>
            <a:pPr>
              <a:lnSpc>
                <a:spcPct val="80000"/>
              </a:lnSpc>
            </a:pPr>
            <a:endParaRPr lang="en-CA" sz="2100" dirty="0" smtClean="0"/>
          </a:p>
          <a:p>
            <a:pPr>
              <a:lnSpc>
                <a:spcPct val="80000"/>
              </a:lnSpc>
            </a:pPr>
            <a:r>
              <a:rPr lang="en-CA" sz="2100" dirty="0" smtClean="0"/>
              <a:t>Securities Act of 1933 and state securities laws.  Accordingly, the Debentures may not be offered or sold to </a:t>
            </a:r>
          </a:p>
          <a:p>
            <a:pPr>
              <a:lnSpc>
                <a:spcPct val="80000"/>
              </a:lnSpc>
            </a:pPr>
            <a:endParaRPr lang="en-CA" sz="2100" dirty="0" smtClean="0"/>
          </a:p>
          <a:p>
            <a:pPr>
              <a:lnSpc>
                <a:spcPct val="80000"/>
              </a:lnSpc>
            </a:pPr>
            <a:r>
              <a:rPr lang="en-CA" sz="2100" dirty="0" smtClean="0"/>
              <a:t>U.S. persons except pursuant to applicable exemptions from registration. </a:t>
            </a:r>
          </a:p>
          <a:p>
            <a:pPr>
              <a:lnSpc>
                <a:spcPct val="80000"/>
              </a:lnSpc>
            </a:pPr>
            <a:endParaRPr lang="en-CA" sz="2100" dirty="0" smtClean="0"/>
          </a:p>
          <a:p>
            <a:pPr>
              <a:lnSpc>
                <a:spcPct val="80000"/>
              </a:lnSpc>
            </a:pPr>
            <a:endParaRPr lang="en-CA" sz="2100" dirty="0" smtClean="0"/>
          </a:p>
          <a:p>
            <a:pPr>
              <a:lnSpc>
                <a:spcPct val="80000"/>
              </a:lnSpc>
            </a:pPr>
            <a:endParaRPr lang="en-CA" sz="2100" dirty="0" smtClean="0"/>
          </a:p>
          <a:p>
            <a:pPr>
              <a:lnSpc>
                <a:spcPct val="80000"/>
              </a:lnSpc>
            </a:pPr>
            <a:endParaRPr lang="en-CA" sz="2100" dirty="0" smtClean="0"/>
          </a:p>
          <a:p>
            <a:pPr>
              <a:lnSpc>
                <a:spcPct val="80000"/>
              </a:lnSpc>
            </a:pPr>
            <a:r>
              <a:rPr lang="en-CA" sz="2100" dirty="0" smtClean="0"/>
              <a:t>August 2011</a:t>
            </a:r>
          </a:p>
          <a:p>
            <a:pPr lvl="1">
              <a:lnSpc>
                <a:spcPct val="80000"/>
              </a:lnSpc>
            </a:pPr>
            <a:r>
              <a:rPr lang="en-CA" sz="2000" dirty="0" smtClean="0"/>
              <a:t> acquired 3 </a:t>
            </a:r>
            <a:r>
              <a:rPr lang="en-CA" sz="2000" dirty="0" err="1" smtClean="0"/>
              <a:t>Walmart</a:t>
            </a:r>
            <a:r>
              <a:rPr lang="en-CA" sz="2000" dirty="0" smtClean="0"/>
              <a:t> anchored shopping centres</a:t>
            </a:r>
          </a:p>
          <a:p>
            <a:pPr lvl="1">
              <a:lnSpc>
                <a:spcPct val="80000"/>
              </a:lnSpc>
            </a:pPr>
            <a:r>
              <a:rPr lang="en-CA" sz="2000" dirty="0" smtClean="0"/>
              <a:t> raised $90 million of 7-year unsecured debentures @ 4.70%</a:t>
            </a:r>
          </a:p>
          <a:p>
            <a:pPr lvl="1">
              <a:lnSpc>
                <a:spcPct val="80000"/>
              </a:lnSpc>
            </a:pPr>
            <a:r>
              <a:rPr lang="en-CA" sz="2000" dirty="0" smtClean="0"/>
              <a:t> renewed 3-year secured operating line of $200 million and a 1-year unsecured operating line of $35 million @ BA + 1.65%</a:t>
            </a:r>
          </a:p>
          <a:p>
            <a:pPr>
              <a:lnSpc>
                <a:spcPct val="80000"/>
              </a:lnSpc>
            </a:pPr>
            <a:r>
              <a:rPr lang="en-CA" sz="2100" dirty="0" smtClean="0"/>
              <a:t> September 2011</a:t>
            </a:r>
          </a:p>
          <a:p>
            <a:pPr lvl="1">
              <a:lnSpc>
                <a:spcPct val="80000"/>
              </a:lnSpc>
            </a:pPr>
            <a:r>
              <a:rPr lang="en-CA" sz="2000" dirty="0" smtClean="0"/>
              <a:t> Announced Target taking over Zellers leases in Oakville and Kitchener and </a:t>
            </a:r>
            <a:r>
              <a:rPr lang="en-CA" sz="2000" dirty="0" err="1" smtClean="0"/>
              <a:t>Loblaws</a:t>
            </a:r>
            <a:r>
              <a:rPr lang="en-CA" sz="2000" dirty="0" smtClean="0"/>
              <a:t> taking over in Penticton</a:t>
            </a:r>
          </a:p>
          <a:p>
            <a:pPr>
              <a:lnSpc>
                <a:spcPct val="80000"/>
              </a:lnSpc>
            </a:pPr>
            <a:r>
              <a:rPr lang="en-CA" sz="2100" dirty="0" smtClean="0"/>
              <a:t> November 2011</a:t>
            </a:r>
          </a:p>
          <a:p>
            <a:pPr lvl="1">
              <a:lnSpc>
                <a:spcPct val="80000"/>
              </a:lnSpc>
            </a:pPr>
            <a:r>
              <a:rPr lang="en-CA" sz="2000" dirty="0" smtClean="0"/>
              <a:t>announced Q3 2011 results – strong results, ahead of analyst expectations: AFFO per unit – 2% increase over Q2 2011 and 14% increase over Q3 2010.</a:t>
            </a:r>
          </a:p>
          <a:p>
            <a:pPr>
              <a:lnSpc>
                <a:spcPct val="80000"/>
              </a:lnSpc>
            </a:pPr>
            <a:r>
              <a:rPr lang="en-CA" sz="2100" dirty="0" smtClean="0"/>
              <a:t> December 2011</a:t>
            </a:r>
          </a:p>
          <a:p>
            <a:pPr lvl="1">
              <a:lnSpc>
                <a:spcPct val="80000"/>
              </a:lnSpc>
            </a:pPr>
            <a:r>
              <a:rPr lang="en-CA" sz="2000" dirty="0" smtClean="0"/>
              <a:t> raised $100 million equity on a bought deal basis @ C$27.05</a:t>
            </a:r>
          </a:p>
          <a:p>
            <a:endParaRPr lang="en-US" dirty="0"/>
          </a:p>
        </p:txBody>
      </p:sp>
      <p:sp>
        <p:nvSpPr>
          <p:cNvPr id="4" name="Slide Number Placeholder 3"/>
          <p:cNvSpPr>
            <a:spLocks noGrp="1"/>
          </p:cNvSpPr>
          <p:nvPr>
            <p:ph type="sldNum" sz="quarter" idx="10"/>
          </p:nvPr>
        </p:nvSpPr>
        <p:spPr/>
        <p:txBody>
          <a:bodyPr/>
          <a:lstStyle/>
          <a:p>
            <a:fld id="{51563B04-3734-454E-A6DF-65312A57A30C}" type="slidenum">
              <a:rPr lang="en-CA" smtClean="0"/>
              <a:pPr/>
              <a:t>111</a:t>
            </a:fld>
            <a:endParaRPr lang="en-CA"/>
          </a:p>
        </p:txBody>
      </p:sp>
    </p:spTree>
    <p:extLst>
      <p:ext uri="{BB962C8B-B14F-4D97-AF65-F5344CB8AC3E}">
        <p14:creationId xmlns:p14="http://schemas.microsoft.com/office/powerpoint/2010/main" val="42941054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Calloway has maintained high and industry-leading occupancy. </a:t>
            </a:r>
            <a:endParaRPr lang="en-US" dirty="0"/>
          </a:p>
        </p:txBody>
      </p:sp>
      <p:sp>
        <p:nvSpPr>
          <p:cNvPr id="4" name="Slide Number Placeholder 3"/>
          <p:cNvSpPr>
            <a:spLocks noGrp="1"/>
          </p:cNvSpPr>
          <p:nvPr>
            <p:ph type="sldNum" sz="quarter" idx="10"/>
          </p:nvPr>
        </p:nvSpPr>
        <p:spPr/>
        <p:txBody>
          <a:bodyPr/>
          <a:lstStyle/>
          <a:p>
            <a:fld id="{51563B04-3734-454E-A6DF-65312A57A30C}" type="slidenum">
              <a:rPr lang="en-CA" smtClean="0"/>
              <a:pPr/>
              <a:t>116</a:t>
            </a:fld>
            <a:endParaRPr lang="en-CA"/>
          </a:p>
        </p:txBody>
      </p:sp>
    </p:spTree>
    <p:extLst>
      <p:ext uri="{BB962C8B-B14F-4D97-AF65-F5344CB8AC3E}">
        <p14:creationId xmlns:p14="http://schemas.microsoft.com/office/powerpoint/2010/main" val="20627559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Portfolio of high quality, newly developed assets with an average age of 9.6 years</a:t>
            </a:r>
          </a:p>
          <a:p>
            <a:r>
              <a:rPr lang="en-US" dirty="0" smtClean="0"/>
              <a:t>Minimal </a:t>
            </a:r>
            <a:r>
              <a:rPr lang="en-US" dirty="0" err="1" smtClean="0"/>
              <a:t>capex</a:t>
            </a:r>
            <a:endParaRPr lang="en-US" dirty="0" smtClean="0"/>
          </a:p>
          <a:p>
            <a:endParaRPr lang="en-US" dirty="0" smtClean="0"/>
          </a:p>
          <a:p>
            <a:r>
              <a:rPr lang="en-US" dirty="0" smtClean="0"/>
              <a:t> No deferred maintenance</a:t>
            </a:r>
          </a:p>
          <a:p>
            <a:endParaRPr lang="en-US" dirty="0" smtClean="0"/>
          </a:p>
          <a:p>
            <a:r>
              <a:rPr lang="en-US" smtClean="0"/>
              <a:t> Modern format</a:t>
            </a:r>
            <a:endParaRPr lang="en-US" dirty="0"/>
          </a:p>
        </p:txBody>
      </p:sp>
      <p:sp>
        <p:nvSpPr>
          <p:cNvPr id="4" name="Slide Number Placeholder 3"/>
          <p:cNvSpPr>
            <a:spLocks noGrp="1"/>
          </p:cNvSpPr>
          <p:nvPr>
            <p:ph type="sldNum" sz="quarter" idx="10"/>
          </p:nvPr>
        </p:nvSpPr>
        <p:spPr/>
        <p:txBody>
          <a:bodyPr/>
          <a:lstStyle/>
          <a:p>
            <a:fld id="{51563B04-3734-454E-A6DF-65312A57A30C}" type="slidenum">
              <a:rPr lang="en-CA" smtClean="0"/>
              <a:pPr/>
              <a:t>117</a:t>
            </a:fld>
            <a:endParaRPr lang="en-CA"/>
          </a:p>
        </p:txBody>
      </p:sp>
    </p:spTree>
    <p:extLst>
      <p:ext uri="{BB962C8B-B14F-4D97-AF65-F5344CB8AC3E}">
        <p14:creationId xmlns:p14="http://schemas.microsoft.com/office/powerpoint/2010/main" val="834467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smtClean="0"/>
              <a:t>In the consolidated financial statements, LP Units classified as equity are presented separately from Trust Units as </a:t>
            </a:r>
            <a:r>
              <a:rPr lang="en-US" dirty="0" err="1" smtClean="0"/>
              <a:t>noncontrolling</a:t>
            </a:r>
            <a:r>
              <a:rPr lang="en-US" dirty="0" smtClean="0"/>
              <a:t> interests. However, management views the LP Units as economically equivalent to the Trust Units; therefore, </a:t>
            </a:r>
          </a:p>
          <a:p>
            <a:endParaRPr lang="en-US" dirty="0" smtClean="0"/>
          </a:p>
          <a:p>
            <a:r>
              <a:rPr lang="en-US" dirty="0" smtClean="0"/>
              <a:t>they have been combined in this analysis of the MD&amp;A.</a:t>
            </a:r>
          </a:p>
          <a:p>
            <a:endParaRPr lang="en-US" dirty="0" smtClean="0"/>
          </a:p>
          <a:p>
            <a:r>
              <a:rPr lang="en-US" dirty="0" smtClean="0"/>
              <a:t>As at December 31, 2011, equity </a:t>
            </a:r>
            <a:r>
              <a:rPr lang="en-US" dirty="0" err="1" smtClean="0"/>
              <a:t>totalled</a:t>
            </a:r>
            <a:r>
              <a:rPr lang="en-US" dirty="0" smtClean="0"/>
              <a:t> $2,553.5 million (December 31, 2010 – $2,286.2 million). As at December 31, </a:t>
            </a:r>
          </a:p>
          <a:p>
            <a:endParaRPr lang="en-US" dirty="0" smtClean="0"/>
          </a:p>
          <a:p>
            <a:r>
              <a:rPr lang="en-US" dirty="0" smtClean="0"/>
              <a:t>2011, Trust and LP Unit equity </a:t>
            </a:r>
            <a:r>
              <a:rPr lang="en-US" dirty="0" err="1" smtClean="0"/>
              <a:t>totalled</a:t>
            </a:r>
            <a:r>
              <a:rPr lang="en-US" dirty="0" smtClean="0"/>
              <a:t> $2,386.7 million and Units outstanding, including Class B Series 1 and Class B Series </a:t>
            </a:r>
          </a:p>
          <a:p>
            <a:endParaRPr lang="en-US" dirty="0" smtClean="0"/>
          </a:p>
          <a:p>
            <a:r>
              <a:rPr lang="en-US" dirty="0" smtClean="0"/>
              <a:t>3 LP Units, Class B LP II Units and Class B LP Series 4 and Class B Series 5 LP III Units of subsidiary partnerships, </a:t>
            </a:r>
            <a:r>
              <a:rPr lang="en-US" dirty="0" err="1" smtClean="0"/>
              <a:t>totalled</a:t>
            </a:r>
            <a:r>
              <a:rPr lang="en-US" dirty="0" smtClean="0"/>
              <a:t> </a:t>
            </a:r>
          </a:p>
          <a:p>
            <a:endParaRPr lang="en-US" dirty="0" smtClean="0"/>
          </a:p>
          <a:p>
            <a:r>
              <a:rPr lang="en-US" dirty="0" smtClean="0"/>
              <a:t>123,638,493 Units.</a:t>
            </a:r>
          </a:p>
          <a:p>
            <a:endParaRPr lang="en-US" dirty="0" smtClean="0"/>
          </a:p>
          <a:p>
            <a:r>
              <a:rPr lang="en-US" dirty="0" smtClean="0"/>
              <a:t>The Trust has entered into an Equity Distribution Agreement dated December 5, 2011 with an exclusive agent for the </a:t>
            </a:r>
          </a:p>
          <a:p>
            <a:endParaRPr lang="en-US" dirty="0" smtClean="0"/>
          </a:p>
          <a:p>
            <a:r>
              <a:rPr lang="en-US" dirty="0" smtClean="0"/>
              <a:t>issuance and sale, from time to time, until November 30, 2013, of up to 2,000,000 Trust Units by way of “at-the-market </a:t>
            </a:r>
          </a:p>
          <a:p>
            <a:endParaRPr lang="en-US" dirty="0" smtClean="0"/>
          </a:p>
          <a:p>
            <a:r>
              <a:rPr lang="en-US" dirty="0" smtClean="0"/>
              <a:t>distributions”. Sales of Trust Units, if any, pursuant to the Equity Distribution Agreement will be made in transactions </a:t>
            </a:r>
          </a:p>
          <a:p>
            <a:endParaRPr lang="en-US" dirty="0" smtClean="0"/>
          </a:p>
          <a:p>
            <a:r>
              <a:rPr lang="en-US" dirty="0" smtClean="0"/>
              <a:t>that are deemed to be “at-the-market distributions”, including sales made directly on the TSX. During the year ended </a:t>
            </a:r>
          </a:p>
          <a:p>
            <a:endParaRPr lang="en-US" dirty="0" smtClean="0"/>
          </a:p>
          <a:p>
            <a:r>
              <a:rPr lang="en-US" dirty="0" smtClean="0"/>
              <a:t>December 31, 2011, nil Trust Units were issued as part of the Equity Distribution Agreement.</a:t>
            </a:r>
          </a:p>
          <a:p>
            <a:endParaRPr lang="en-US" dirty="0" smtClean="0"/>
          </a:p>
          <a:p>
            <a:r>
              <a:rPr lang="en-US" dirty="0" smtClean="0"/>
              <a:t>During the year ended December 31, 2011, the Trust issued $244.3 million in Units as follows:</a:t>
            </a:r>
          </a:p>
          <a:p>
            <a:endParaRPr lang="en-US" dirty="0" smtClean="0"/>
          </a:p>
          <a:p>
            <a:r>
              <a:rPr lang="en-US" dirty="0" smtClean="0"/>
              <a:t>2) Distributions declared by the Trust </a:t>
            </a:r>
            <a:r>
              <a:rPr lang="en-US" dirty="0" err="1" smtClean="0"/>
              <a:t>totalled</a:t>
            </a:r>
            <a:r>
              <a:rPr lang="en-US" dirty="0" smtClean="0"/>
              <a:t> $185.3 million (of which $1.7 million is treated as interest expense) during the </a:t>
            </a:r>
          </a:p>
          <a:p>
            <a:endParaRPr lang="en-US" dirty="0" smtClean="0"/>
          </a:p>
          <a:p>
            <a:r>
              <a:rPr lang="en-US" dirty="0" smtClean="0"/>
              <a:t>year ended December 31, 2011 (December 31, 2010 – $165.5 million of which $25.7 million is treated as interest expense) </a:t>
            </a:r>
          </a:p>
          <a:p>
            <a:endParaRPr lang="en-US" dirty="0" smtClean="0"/>
          </a:p>
          <a:p>
            <a:r>
              <a:rPr lang="en-US" dirty="0" smtClean="0"/>
              <a:t>or $1.55 per Unit (December 31, 2010 – $1.55 per Unit). The Trust paid $164.5 million in cash and the balance by issuing </a:t>
            </a:r>
          </a:p>
          <a:p>
            <a:endParaRPr lang="en-US" dirty="0" smtClean="0"/>
          </a:p>
          <a:p>
            <a:r>
              <a:rPr lang="en-US" dirty="0" smtClean="0"/>
              <a:t>832,393 Trust Units under the distribution reinvestment plan.</a:t>
            </a:r>
          </a:p>
          <a:p>
            <a:endParaRPr lang="en-US" dirty="0" smtClean="0"/>
          </a:p>
          <a:p>
            <a:r>
              <a:rPr lang="en-US" dirty="0" smtClean="0"/>
              <a:t>Distributions to the </a:t>
            </a:r>
            <a:r>
              <a:rPr lang="en-US" dirty="0" err="1" smtClean="0"/>
              <a:t>Unitholders</a:t>
            </a:r>
            <a:r>
              <a:rPr lang="en-US" dirty="0" smtClean="0"/>
              <a:t> in 2011, as compared to 2010, were as follows:</a:t>
            </a:r>
            <a:endParaRPr lang="en-US" dirty="0"/>
          </a:p>
        </p:txBody>
      </p:sp>
      <p:sp>
        <p:nvSpPr>
          <p:cNvPr id="4" name="Slide Number Placeholder 3"/>
          <p:cNvSpPr>
            <a:spLocks noGrp="1"/>
          </p:cNvSpPr>
          <p:nvPr>
            <p:ph type="sldNum" sz="quarter" idx="10"/>
          </p:nvPr>
        </p:nvSpPr>
        <p:spPr/>
        <p:txBody>
          <a:bodyPr/>
          <a:lstStyle/>
          <a:p>
            <a:fld id="{51563B04-3734-454E-A6DF-65312A57A30C}" type="slidenum">
              <a:rPr lang="en-CA" smtClean="0"/>
              <a:pPr/>
              <a:t>118</a:t>
            </a:fld>
            <a:endParaRPr lang="en-CA"/>
          </a:p>
        </p:txBody>
      </p:sp>
    </p:spTree>
    <p:extLst>
      <p:ext uri="{BB962C8B-B14F-4D97-AF65-F5344CB8AC3E}">
        <p14:creationId xmlns:p14="http://schemas.microsoft.com/office/powerpoint/2010/main" val="25728378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99.0% as at December 31, 2011</a:t>
            </a:r>
          </a:p>
          <a:p>
            <a:endParaRPr lang="en-US" dirty="0"/>
          </a:p>
        </p:txBody>
      </p:sp>
      <p:sp>
        <p:nvSpPr>
          <p:cNvPr id="4" name="Slide Number Placeholder 3"/>
          <p:cNvSpPr>
            <a:spLocks noGrp="1"/>
          </p:cNvSpPr>
          <p:nvPr>
            <p:ph type="sldNum" sz="quarter" idx="10"/>
          </p:nvPr>
        </p:nvSpPr>
        <p:spPr/>
        <p:txBody>
          <a:bodyPr/>
          <a:lstStyle/>
          <a:p>
            <a:fld id="{51563B04-3734-454E-A6DF-65312A57A30C}" type="slidenum">
              <a:rPr lang="en-CA" smtClean="0"/>
              <a:pPr/>
              <a:t>127</a:t>
            </a:fld>
            <a:endParaRPr lang="en-CA"/>
          </a:p>
        </p:txBody>
      </p:sp>
    </p:spTree>
    <p:extLst>
      <p:ext uri="{BB962C8B-B14F-4D97-AF65-F5344CB8AC3E}">
        <p14:creationId xmlns:p14="http://schemas.microsoft.com/office/powerpoint/2010/main" val="16507841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a:lnSpc>
                <a:spcPct val="90000"/>
              </a:lnSpc>
            </a:pPr>
            <a:r>
              <a:rPr lang="en-CA" sz="2500" dirty="0" smtClean="0"/>
              <a:t> Largest developer of open format shopping centres in Canada</a:t>
            </a:r>
          </a:p>
          <a:p>
            <a:pPr>
              <a:lnSpc>
                <a:spcPct val="90000"/>
              </a:lnSpc>
            </a:pPr>
            <a:r>
              <a:rPr lang="en-CA" sz="2500" dirty="0" smtClean="0"/>
              <a:t> Largest </a:t>
            </a:r>
            <a:r>
              <a:rPr lang="en-CA" sz="2500" dirty="0" err="1" smtClean="0"/>
              <a:t>unitholder</a:t>
            </a:r>
            <a:r>
              <a:rPr lang="en-CA" sz="2500" dirty="0" smtClean="0"/>
              <a:t> (21%)</a:t>
            </a:r>
          </a:p>
          <a:p>
            <a:pPr>
              <a:lnSpc>
                <a:spcPct val="90000"/>
              </a:lnSpc>
            </a:pPr>
            <a:r>
              <a:rPr lang="en-CA" sz="2500" dirty="0" smtClean="0"/>
              <a:t> Relationship provides:</a:t>
            </a:r>
          </a:p>
          <a:p>
            <a:pPr lvl="1">
              <a:lnSpc>
                <a:spcPct val="90000"/>
              </a:lnSpc>
            </a:pPr>
            <a:r>
              <a:rPr lang="en-CA" sz="2200" dirty="0" smtClean="0"/>
              <a:t> Market intelligence, tenant relationships</a:t>
            </a:r>
          </a:p>
          <a:p>
            <a:pPr lvl="1">
              <a:lnSpc>
                <a:spcPct val="90000"/>
              </a:lnSpc>
            </a:pPr>
            <a:r>
              <a:rPr lang="en-CA" sz="2200" dirty="0" smtClean="0"/>
              <a:t> Development and leasing infrastructure</a:t>
            </a:r>
          </a:p>
          <a:p>
            <a:pPr lvl="1">
              <a:lnSpc>
                <a:spcPct val="90000"/>
              </a:lnSpc>
            </a:pPr>
            <a:r>
              <a:rPr lang="en-CA" sz="2200" dirty="0" smtClean="0"/>
              <a:t> Acquisition opportunities and </a:t>
            </a:r>
            <a:r>
              <a:rPr lang="en-CA" sz="2200" dirty="0" err="1" smtClean="0"/>
              <a:t>earnout</a:t>
            </a:r>
            <a:r>
              <a:rPr lang="en-CA" sz="2200" dirty="0" smtClean="0"/>
              <a:t> pipeline</a:t>
            </a:r>
          </a:p>
          <a:p>
            <a:pPr lvl="1">
              <a:lnSpc>
                <a:spcPct val="90000"/>
              </a:lnSpc>
            </a:pPr>
            <a:r>
              <a:rPr lang="en-CA" sz="2200" dirty="0" smtClean="0"/>
              <a:t> Strategic guidance (3 of 9 board seats)</a:t>
            </a:r>
          </a:p>
          <a:p>
            <a:pPr lvl="1">
              <a:lnSpc>
                <a:spcPct val="90000"/>
              </a:lnSpc>
            </a:pPr>
            <a:r>
              <a:rPr lang="en-CA" sz="2200" dirty="0" smtClean="0"/>
              <a:t> Shared administrative services (for efficiency)</a:t>
            </a:r>
          </a:p>
          <a:p>
            <a:pPr>
              <a:lnSpc>
                <a:spcPct val="90000"/>
              </a:lnSpc>
            </a:pPr>
            <a:r>
              <a:rPr lang="en-CA" sz="2500" dirty="0" smtClean="0"/>
              <a:t> All transactions with </a:t>
            </a:r>
            <a:r>
              <a:rPr lang="en-CA" sz="2500" dirty="0" err="1" smtClean="0"/>
              <a:t>SmartCentres</a:t>
            </a:r>
            <a:r>
              <a:rPr lang="en-CA" sz="2500" dirty="0" smtClean="0"/>
              <a:t> are approved by Independent Trustees</a:t>
            </a:r>
          </a:p>
          <a:p>
            <a:endParaRPr lang="en-US" dirty="0"/>
          </a:p>
        </p:txBody>
      </p:sp>
      <p:sp>
        <p:nvSpPr>
          <p:cNvPr id="4" name="Slide Number Placeholder 3"/>
          <p:cNvSpPr>
            <a:spLocks noGrp="1"/>
          </p:cNvSpPr>
          <p:nvPr>
            <p:ph type="sldNum" sz="quarter" idx="10"/>
          </p:nvPr>
        </p:nvSpPr>
        <p:spPr/>
        <p:txBody>
          <a:bodyPr/>
          <a:lstStyle/>
          <a:p>
            <a:fld id="{51563B04-3734-454E-A6DF-65312A57A30C}" type="slidenum">
              <a:rPr lang="en-CA" smtClean="0"/>
              <a:pPr/>
              <a:t>130</a:t>
            </a:fld>
            <a:endParaRPr lang="en-CA"/>
          </a:p>
        </p:txBody>
      </p:sp>
    </p:spTree>
    <p:extLst>
      <p:ext uri="{BB962C8B-B14F-4D97-AF65-F5344CB8AC3E}">
        <p14:creationId xmlns:p14="http://schemas.microsoft.com/office/powerpoint/2010/main" val="13382502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A755F8B-D80C-4429-83B8-0D6EBD8F066D}" type="slidenum">
              <a:rPr lang="en-CA" smtClean="0"/>
              <a:pPr>
                <a:defRPr/>
              </a:pPr>
              <a:t>141</a:t>
            </a:fld>
            <a:endParaRPr lang="en-CA"/>
          </a:p>
        </p:txBody>
      </p:sp>
    </p:spTree>
    <p:extLst>
      <p:ext uri="{BB962C8B-B14F-4D97-AF65-F5344CB8AC3E}">
        <p14:creationId xmlns:p14="http://schemas.microsoft.com/office/powerpoint/2010/main" val="15665551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563B04-3734-454E-A6DF-65312A57A30C}" type="slidenum">
              <a:rPr lang="en-CA" smtClean="0"/>
              <a:pPr/>
              <a:t>150</a:t>
            </a:fld>
            <a:endParaRPr lang="en-CA"/>
          </a:p>
        </p:txBody>
      </p:sp>
    </p:spTree>
    <p:extLst>
      <p:ext uri="{BB962C8B-B14F-4D97-AF65-F5344CB8AC3E}">
        <p14:creationId xmlns:p14="http://schemas.microsoft.com/office/powerpoint/2010/main" val="35879305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563B04-3734-454E-A6DF-65312A57A30C}" type="slidenum">
              <a:rPr lang="en-CA" smtClean="0"/>
              <a:pPr/>
              <a:t>151</a:t>
            </a:fld>
            <a:endParaRPr lang="en-CA"/>
          </a:p>
        </p:txBody>
      </p:sp>
    </p:spTree>
    <p:extLst>
      <p:ext uri="{BB962C8B-B14F-4D97-AF65-F5344CB8AC3E}">
        <p14:creationId xmlns:p14="http://schemas.microsoft.com/office/powerpoint/2010/main" val="30690553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Pg</a:t>
            </a:r>
            <a:r>
              <a:rPr lang="en-US" dirty="0" smtClean="0"/>
              <a:t> 37</a:t>
            </a:r>
          </a:p>
          <a:p>
            <a:endParaRPr lang="en-US" dirty="0"/>
          </a:p>
        </p:txBody>
      </p:sp>
      <p:sp>
        <p:nvSpPr>
          <p:cNvPr id="4" name="Slide Number Placeholder 3"/>
          <p:cNvSpPr>
            <a:spLocks noGrp="1"/>
          </p:cNvSpPr>
          <p:nvPr>
            <p:ph type="sldNum" sz="quarter" idx="10"/>
          </p:nvPr>
        </p:nvSpPr>
        <p:spPr/>
        <p:txBody>
          <a:bodyPr/>
          <a:lstStyle/>
          <a:p>
            <a:fld id="{51563B04-3734-454E-A6DF-65312A57A30C}" type="slidenum">
              <a:rPr lang="en-CA" smtClean="0"/>
              <a:pPr/>
              <a:t>157</a:t>
            </a:fld>
            <a:endParaRPr lang="en-CA"/>
          </a:p>
        </p:txBody>
      </p:sp>
    </p:spTree>
    <p:extLst>
      <p:ext uri="{BB962C8B-B14F-4D97-AF65-F5344CB8AC3E}">
        <p14:creationId xmlns:p14="http://schemas.microsoft.com/office/powerpoint/2010/main" val="16567625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en-US" dirty="0"/>
          </a:p>
        </p:txBody>
      </p:sp>
      <p:sp>
        <p:nvSpPr>
          <p:cNvPr id="4" name="投影片編號版面配置區 3"/>
          <p:cNvSpPr>
            <a:spLocks noGrp="1"/>
          </p:cNvSpPr>
          <p:nvPr>
            <p:ph type="sldNum" sz="quarter" idx="10"/>
          </p:nvPr>
        </p:nvSpPr>
        <p:spPr/>
        <p:txBody>
          <a:bodyPr/>
          <a:lstStyle/>
          <a:p>
            <a:fld id="{A66C6B90-EEE3-4B4D-9035-B821B3E86E1B}" type="slidenum">
              <a:rPr lang="en-US" smtClean="0"/>
              <a:pPr/>
              <a:t>69</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H&amp;R REAL estate</a:t>
            </a:r>
            <a:r>
              <a:rPr lang="en-US" baseline="0" dirty="0" smtClean="0"/>
              <a:t> investment trust in currently trading at $23.91. </a:t>
            </a:r>
          </a:p>
          <a:p>
            <a:r>
              <a:rPr lang="en-US" baseline="0" dirty="0" smtClean="0"/>
              <a:t>The yield is 5.228 which is lower than in Calloway but Higher than in </a:t>
            </a:r>
            <a:r>
              <a:rPr lang="en-US" baseline="0" dirty="0" err="1" smtClean="0"/>
              <a:t>RioCan</a:t>
            </a:r>
            <a:endParaRPr lang="en-US" baseline="0" dirty="0" smtClean="0"/>
          </a:p>
          <a:p>
            <a:r>
              <a:rPr lang="en-US" baseline="0" dirty="0" smtClean="0"/>
              <a:t>The annual dividend is 1.25 and market cap is 4,435 million</a:t>
            </a:r>
          </a:p>
          <a:p>
            <a:r>
              <a:rPr lang="en-US" baseline="0" dirty="0" smtClean="0"/>
              <a:t>The earning per share are negative 0.26</a:t>
            </a:r>
            <a:endParaRPr lang="en-US" dirty="0"/>
          </a:p>
        </p:txBody>
      </p:sp>
      <p:sp>
        <p:nvSpPr>
          <p:cNvPr id="4" name="Slide Number Placeholder 3"/>
          <p:cNvSpPr>
            <a:spLocks noGrp="1"/>
          </p:cNvSpPr>
          <p:nvPr>
            <p:ph type="sldNum" sz="quarter" idx="10"/>
          </p:nvPr>
        </p:nvSpPr>
        <p:spPr/>
        <p:txBody>
          <a:bodyPr/>
          <a:lstStyle/>
          <a:p>
            <a:fld id="{58CA30B4-F580-4222-B38B-4016723ED4D6}" type="slidenum">
              <a:rPr lang="en-US" smtClean="0"/>
              <a:pPr/>
              <a:t>162</a:t>
            </a:fld>
            <a:endParaRPr lang="en-US"/>
          </a:p>
        </p:txBody>
      </p:sp>
    </p:spTree>
    <p:extLst>
      <p:ext uri="{BB962C8B-B14F-4D97-AF65-F5344CB8AC3E}">
        <p14:creationId xmlns:p14="http://schemas.microsoft.com/office/powerpoint/2010/main" val="35457338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CA30B4-F580-4222-B38B-4016723ED4D6}" type="slidenum">
              <a:rPr lang="en-US" smtClean="0"/>
              <a:pPr/>
              <a:t>167</a:t>
            </a:fld>
            <a:endParaRPr lang="en-US"/>
          </a:p>
        </p:txBody>
      </p:sp>
    </p:spTree>
    <p:extLst>
      <p:ext uri="{BB962C8B-B14F-4D97-AF65-F5344CB8AC3E}">
        <p14:creationId xmlns:p14="http://schemas.microsoft.com/office/powerpoint/2010/main" val="36480174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http://www.theglobeandmail.com/globe-investor/markets/stocks/chart/?q=HR.UN-T</a:t>
            </a:r>
            <a:endParaRPr lang="en-US" dirty="0"/>
          </a:p>
        </p:txBody>
      </p:sp>
      <p:sp>
        <p:nvSpPr>
          <p:cNvPr id="4" name="Slide Number Placeholder 3"/>
          <p:cNvSpPr>
            <a:spLocks noGrp="1"/>
          </p:cNvSpPr>
          <p:nvPr>
            <p:ph type="sldNum" sz="quarter" idx="10"/>
          </p:nvPr>
        </p:nvSpPr>
        <p:spPr/>
        <p:txBody>
          <a:bodyPr/>
          <a:lstStyle/>
          <a:p>
            <a:fld id="{58CA30B4-F580-4222-B38B-4016723ED4D6}" type="slidenum">
              <a:rPr lang="en-US" smtClean="0"/>
              <a:pPr/>
              <a:t>170</a:t>
            </a:fld>
            <a:endParaRPr lang="en-US"/>
          </a:p>
        </p:txBody>
      </p:sp>
    </p:spTree>
    <p:extLst>
      <p:ext uri="{BB962C8B-B14F-4D97-AF65-F5344CB8AC3E}">
        <p14:creationId xmlns:p14="http://schemas.microsoft.com/office/powerpoint/2010/main" val="42415713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http://www.newswire.ca/en/story/978773/h-r-reit-to-acquire-one-third-interest-in-scotia-plaza-one-of-canada-s-preeminent-office-properties</a:t>
            </a:r>
          </a:p>
          <a:p>
            <a:endParaRPr lang="en-US" dirty="0" smtClean="0"/>
          </a:p>
          <a:p>
            <a:r>
              <a:rPr lang="en-US" dirty="0" smtClean="0"/>
              <a:t>The new Bow skyscraper in downtown Calgary, Alberta</a:t>
            </a:r>
          </a:p>
          <a:p>
            <a:r>
              <a:rPr lang="en-US" dirty="0" smtClean="0"/>
              <a:t>http://www.google.ca/imgres?um=1&amp;hl=en&amp;client=firefox-a&amp;sa=N&amp;rls=org.mozilla:en-US:official&amp;channel=fflb&amp;biw=1280&amp;bih=905&amp;tbm=isch&amp;tbnid=xWIjLUFyCRGvLM:&amp;imgrefurl=http://business.financialpost.com/2012/03/15/hr-reit-pursues-mortgage-bond-program-for-the-bow/&amp;docid=keYBN7q9CtghtM&amp;imgurl=http://financialpostbusiness.files.wordpress.com/2012/03/thebow.jpg%253Fw%253D620&amp;w=620&amp;h=465&amp;ei=TYKlUJ_6M8KbjAKltYCoBA&amp;zoom=1&amp;iact=hc&amp;vpx=399&amp;vpy=450&amp;dur=1308&amp;hovh=194&amp;hovw=259&amp;tx=152&amp;ty=73&amp;sig=103176350227970510343&amp;page=1&amp;tbnh=143&amp;tbnw=199&amp;start=0&amp;ndsp=29&amp;ved=1t:429,r:14,s:0,i:111</a:t>
            </a:r>
            <a:endParaRPr lang="en-US" dirty="0"/>
          </a:p>
        </p:txBody>
      </p:sp>
      <p:sp>
        <p:nvSpPr>
          <p:cNvPr id="4" name="Slide Number Placeholder 3"/>
          <p:cNvSpPr>
            <a:spLocks noGrp="1"/>
          </p:cNvSpPr>
          <p:nvPr>
            <p:ph type="sldNum" sz="quarter" idx="10"/>
          </p:nvPr>
        </p:nvSpPr>
        <p:spPr/>
        <p:txBody>
          <a:bodyPr/>
          <a:lstStyle/>
          <a:p>
            <a:fld id="{58CA30B4-F580-4222-B38B-4016723ED4D6}" type="slidenum">
              <a:rPr lang="en-US" smtClean="0"/>
              <a:pPr/>
              <a:t>171</a:t>
            </a:fld>
            <a:endParaRPr lang="en-US"/>
          </a:p>
        </p:txBody>
      </p:sp>
    </p:spTree>
    <p:extLst>
      <p:ext uri="{BB962C8B-B14F-4D97-AF65-F5344CB8AC3E}">
        <p14:creationId xmlns:p14="http://schemas.microsoft.com/office/powerpoint/2010/main" val="39369851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smtClean="0"/>
              <a:t>1.An </a:t>
            </a:r>
            <a:r>
              <a:rPr lang="en-US" b="1" dirty="0" smtClean="0"/>
              <a:t>open-end(</a:t>
            </a:r>
            <a:r>
              <a:rPr lang="en-US" b="1" dirty="0" err="1" smtClean="0"/>
              <a:t>ed</a:t>
            </a:r>
            <a:r>
              <a:rPr lang="en-US" b="1" dirty="0" smtClean="0"/>
              <a:t>) fund</a:t>
            </a:r>
            <a:r>
              <a:rPr lang="en-US" dirty="0" smtClean="0"/>
              <a:t> is a </a:t>
            </a:r>
            <a:r>
              <a:rPr lang="en-US" dirty="0" smtClean="0">
                <a:hlinkClick r:id="rId3" tooltip="Collective investment scheme"/>
              </a:rPr>
              <a:t>collective investment scheme</a:t>
            </a:r>
            <a:r>
              <a:rPr lang="en-US" dirty="0" smtClean="0"/>
              <a:t> which can issue and redeem shares at any time. An investor will generally purchase shares in the fund directly from the fund itself rather than from the existing shareholders. It contrasts with a </a:t>
            </a:r>
            <a:r>
              <a:rPr lang="en-US" dirty="0" smtClean="0">
                <a:hlinkClick r:id="rId4" tooltip="Closed-end fund"/>
              </a:rPr>
              <a:t>closed-end fund</a:t>
            </a:r>
            <a:r>
              <a:rPr lang="en-US" dirty="0" smtClean="0"/>
              <a:t>, which typically issues all the shares it will issue at the outset, with such shares usually being </a:t>
            </a:r>
            <a:r>
              <a:rPr lang="en-US" dirty="0" err="1" smtClean="0"/>
              <a:t>tradeable</a:t>
            </a:r>
            <a:r>
              <a:rPr lang="en-US" dirty="0" smtClean="0"/>
              <a:t> between investors thereafter.</a:t>
            </a:r>
          </a:p>
          <a:p>
            <a:r>
              <a:rPr lang="en-US" dirty="0" smtClean="0"/>
              <a:t>2. among the most conservative in the industry</a:t>
            </a:r>
            <a:endParaRPr lang="en-US" dirty="0"/>
          </a:p>
        </p:txBody>
      </p:sp>
      <p:sp>
        <p:nvSpPr>
          <p:cNvPr id="4" name="Slide Number Placeholder 3"/>
          <p:cNvSpPr>
            <a:spLocks noGrp="1"/>
          </p:cNvSpPr>
          <p:nvPr>
            <p:ph type="sldNum" sz="quarter" idx="10"/>
          </p:nvPr>
        </p:nvSpPr>
        <p:spPr/>
        <p:txBody>
          <a:bodyPr/>
          <a:lstStyle/>
          <a:p>
            <a:fld id="{58CA30B4-F580-4222-B38B-4016723ED4D6}" type="slidenum">
              <a:rPr lang="en-US" smtClean="0"/>
              <a:pPr/>
              <a:t>172</a:t>
            </a:fld>
            <a:endParaRPr lang="en-US"/>
          </a:p>
        </p:txBody>
      </p:sp>
    </p:spTree>
    <p:extLst>
      <p:ext uri="{BB962C8B-B14F-4D97-AF65-F5344CB8AC3E}">
        <p14:creationId xmlns:p14="http://schemas.microsoft.com/office/powerpoint/2010/main" val="18169619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primary purpose of Finance Trust is to be a flow-through vehicle to allow the REIT to indirectly access the capital markets in a tax-efficient manner by indirectly borrowing money from the REIT’s </a:t>
            </a:r>
            <a:r>
              <a:rPr lang="en-US" sz="1200" b="0" i="0" u="none" strike="noStrike" kern="1200" baseline="0" dirty="0" err="1" smtClean="0">
                <a:solidFill>
                  <a:schemeClr val="tx1"/>
                </a:solidFill>
                <a:latin typeface="+mn-lt"/>
                <a:ea typeface="+mn-ea"/>
                <a:cs typeface="+mn-cs"/>
              </a:rPr>
              <a:t>unitholders</a:t>
            </a:r>
            <a:r>
              <a:rPr lang="en-US" sz="1200" b="0" i="0" u="none" strike="noStrike" kern="1200" baseline="0" dirty="0" smtClean="0">
                <a:solidFill>
                  <a:schemeClr val="tx1"/>
                </a:solidFill>
                <a:latin typeface="+mn-lt"/>
                <a:ea typeface="+mn-ea"/>
                <a:cs typeface="+mn-cs"/>
              </a:rPr>
              <a:t>. Finance Trust’s primary activity is to hold debt</a:t>
            </a:r>
          </a:p>
          <a:p>
            <a:r>
              <a:rPr lang="en-US" sz="1200" b="0" i="0" u="none" strike="noStrike" kern="1200" baseline="0" dirty="0" smtClean="0">
                <a:solidFill>
                  <a:schemeClr val="tx1"/>
                </a:solidFill>
                <a:latin typeface="+mn-lt"/>
                <a:ea typeface="+mn-ea"/>
                <a:cs typeface="+mn-cs"/>
              </a:rPr>
              <a:t>issued by H&amp;R REIT (U.S.) Holdings Inc. (“U.S. Holdco”), a wholly owned U.S. subsidiary of the REIT.</a:t>
            </a:r>
            <a:endParaRPr lang="en-US" dirty="0"/>
          </a:p>
        </p:txBody>
      </p:sp>
      <p:sp>
        <p:nvSpPr>
          <p:cNvPr id="4" name="Slide Number Placeholder 3"/>
          <p:cNvSpPr>
            <a:spLocks noGrp="1"/>
          </p:cNvSpPr>
          <p:nvPr>
            <p:ph type="sldNum" sz="quarter" idx="10"/>
          </p:nvPr>
        </p:nvSpPr>
        <p:spPr/>
        <p:txBody>
          <a:bodyPr/>
          <a:lstStyle/>
          <a:p>
            <a:fld id="{58CA30B4-F580-4222-B38B-4016723ED4D6}" type="slidenum">
              <a:rPr lang="en-US" smtClean="0"/>
              <a:pPr/>
              <a:t>174</a:t>
            </a:fld>
            <a:endParaRPr lang="en-US"/>
          </a:p>
        </p:txBody>
      </p:sp>
    </p:spTree>
    <p:extLst>
      <p:ext uri="{BB962C8B-B14F-4D97-AF65-F5344CB8AC3E}">
        <p14:creationId xmlns:p14="http://schemas.microsoft.com/office/powerpoint/2010/main" val="37610806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CA30B4-F580-4222-B38B-4016723ED4D6}" type="slidenum">
              <a:rPr lang="en-US" smtClean="0"/>
              <a:pPr/>
              <a:t>176</a:t>
            </a:fld>
            <a:endParaRPr lang="en-US"/>
          </a:p>
        </p:txBody>
      </p:sp>
    </p:spTree>
    <p:extLst>
      <p:ext uri="{BB962C8B-B14F-4D97-AF65-F5344CB8AC3E}">
        <p14:creationId xmlns:p14="http://schemas.microsoft.com/office/powerpoint/2010/main" val="15301075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They have increased the number of outstanding units by 36, 557, 695 from 2010 to 2011 and increased the total distribution</a:t>
            </a:r>
            <a:r>
              <a:rPr lang="en-US" baseline="0" dirty="0" smtClean="0"/>
              <a:t> per unit by 18 cents.</a:t>
            </a:r>
            <a:endParaRPr lang="en-US" dirty="0"/>
          </a:p>
        </p:txBody>
      </p:sp>
      <p:sp>
        <p:nvSpPr>
          <p:cNvPr id="4" name="Slide Number Placeholder 3"/>
          <p:cNvSpPr>
            <a:spLocks noGrp="1"/>
          </p:cNvSpPr>
          <p:nvPr>
            <p:ph type="sldNum" sz="quarter" idx="10"/>
          </p:nvPr>
        </p:nvSpPr>
        <p:spPr/>
        <p:txBody>
          <a:bodyPr/>
          <a:lstStyle/>
          <a:p>
            <a:fld id="{58CA30B4-F580-4222-B38B-4016723ED4D6}" type="slidenum">
              <a:rPr lang="en-US" smtClean="0"/>
              <a:pPr/>
              <a:t>177</a:t>
            </a:fld>
            <a:endParaRPr lang="en-US"/>
          </a:p>
        </p:txBody>
      </p:sp>
    </p:spTree>
    <p:extLst>
      <p:ext uri="{BB962C8B-B14F-4D97-AF65-F5344CB8AC3E}">
        <p14:creationId xmlns:p14="http://schemas.microsoft.com/office/powerpoint/2010/main" val="9765095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total</a:t>
            </a:r>
            <a:r>
              <a:rPr lang="en-US" baseline="0" dirty="0" smtClean="0"/>
              <a:t> number of properties are 289 total of 43 million square feet with the majority located in the US (112). In Canada the majority of properties are located in Ontario (104) </a:t>
            </a:r>
            <a:endParaRPr lang="en-US" dirty="0"/>
          </a:p>
        </p:txBody>
      </p:sp>
      <p:sp>
        <p:nvSpPr>
          <p:cNvPr id="4" name="Slide Number Placeholder 3"/>
          <p:cNvSpPr>
            <a:spLocks noGrp="1"/>
          </p:cNvSpPr>
          <p:nvPr>
            <p:ph type="sldNum" sz="quarter" idx="10"/>
          </p:nvPr>
        </p:nvSpPr>
        <p:spPr/>
        <p:txBody>
          <a:bodyPr/>
          <a:lstStyle/>
          <a:p>
            <a:fld id="{58CA30B4-F580-4222-B38B-4016723ED4D6}" type="slidenum">
              <a:rPr lang="en-US" smtClean="0"/>
              <a:pPr/>
              <a:t>178</a:t>
            </a:fld>
            <a:endParaRPr lang="en-US"/>
          </a:p>
        </p:txBody>
      </p:sp>
    </p:spTree>
    <p:extLst>
      <p:ext uri="{BB962C8B-B14F-4D97-AF65-F5344CB8AC3E}">
        <p14:creationId xmlns:p14="http://schemas.microsoft.com/office/powerpoint/2010/main" val="28687038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largest percentage</a:t>
            </a:r>
            <a:r>
              <a:rPr lang="en-US" baseline="0" dirty="0" smtClean="0"/>
              <a:t> of fair value is in </a:t>
            </a:r>
            <a:r>
              <a:rPr lang="en-US" baseline="0" dirty="0" err="1" smtClean="0"/>
              <a:t>ontario</a:t>
            </a:r>
            <a:r>
              <a:rPr lang="en-US" baseline="0" dirty="0" smtClean="0"/>
              <a:t> (48%), followed by US 27%, Alberta 14% and Quebec 5%. </a:t>
            </a:r>
          </a:p>
          <a:p>
            <a:endParaRPr lang="en-US" baseline="0" dirty="0" smtClean="0"/>
          </a:p>
          <a:p>
            <a:r>
              <a:rPr lang="en-US" baseline="0" dirty="0" smtClean="0"/>
              <a:t>The property type is dominated by offices rentals 59%. Than comes the industrial 22 and the retail type 19%. </a:t>
            </a:r>
            <a:endParaRPr lang="en-US" dirty="0"/>
          </a:p>
        </p:txBody>
      </p:sp>
      <p:sp>
        <p:nvSpPr>
          <p:cNvPr id="4" name="Slide Number Placeholder 3"/>
          <p:cNvSpPr>
            <a:spLocks noGrp="1"/>
          </p:cNvSpPr>
          <p:nvPr>
            <p:ph type="sldNum" sz="quarter" idx="10"/>
          </p:nvPr>
        </p:nvSpPr>
        <p:spPr/>
        <p:txBody>
          <a:bodyPr/>
          <a:lstStyle/>
          <a:p>
            <a:fld id="{58CA30B4-F580-4222-B38B-4016723ED4D6}" type="slidenum">
              <a:rPr lang="en-US" smtClean="0"/>
              <a:pPr/>
              <a:t>180</a:t>
            </a:fld>
            <a:endParaRPr lang="en-US"/>
          </a:p>
        </p:txBody>
      </p:sp>
    </p:spTree>
    <p:extLst>
      <p:ext uri="{BB962C8B-B14F-4D97-AF65-F5344CB8AC3E}">
        <p14:creationId xmlns:p14="http://schemas.microsoft.com/office/powerpoint/2010/main" val="2568532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dirty="0" smtClean="0"/>
              <a:t>Decrease in ratio of debt to asset</a:t>
            </a:r>
            <a:endParaRPr lang="en-US" dirty="0"/>
          </a:p>
        </p:txBody>
      </p:sp>
      <p:sp>
        <p:nvSpPr>
          <p:cNvPr id="4" name="投影片編號版面配置區 3"/>
          <p:cNvSpPr>
            <a:spLocks noGrp="1"/>
          </p:cNvSpPr>
          <p:nvPr>
            <p:ph type="sldNum" sz="quarter" idx="10"/>
          </p:nvPr>
        </p:nvSpPr>
        <p:spPr/>
        <p:txBody>
          <a:bodyPr/>
          <a:lstStyle/>
          <a:p>
            <a:fld id="{A66C6B90-EEE3-4B4D-9035-B821B3E86E1B}" type="slidenum">
              <a:rPr lang="en-US" smtClean="0"/>
              <a:pPr/>
              <a:t>77</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largest fair value of</a:t>
            </a:r>
            <a:r>
              <a:rPr lang="en-US" baseline="0" dirty="0" smtClean="0"/>
              <a:t> 4, 725 millions are coming from 41 office </a:t>
            </a:r>
            <a:r>
              <a:rPr lang="en-US" baseline="0" dirty="0" err="1" smtClean="0"/>
              <a:t>ares</a:t>
            </a:r>
            <a:r>
              <a:rPr lang="en-US" baseline="0" dirty="0" smtClean="0"/>
              <a:t> with tenants such as Bell Canada, Royal Bank of Canada, Sony Pictures entertainment, Bank of Nova </a:t>
            </a:r>
            <a:r>
              <a:rPr lang="en-US" baseline="0" dirty="0" err="1" smtClean="0"/>
              <a:t>Scotioa</a:t>
            </a:r>
            <a:r>
              <a:rPr lang="en-US" baseline="0" dirty="0" smtClean="0"/>
              <a:t>, Nestle, and </a:t>
            </a:r>
            <a:r>
              <a:rPr lang="en-US" baseline="0" dirty="0" err="1" smtClean="0"/>
              <a:t>Tellus</a:t>
            </a:r>
            <a:r>
              <a:rPr lang="en-US" baseline="0" dirty="0" smtClean="0"/>
              <a:t> communication.</a:t>
            </a:r>
          </a:p>
          <a:p>
            <a:endParaRPr lang="en-US" baseline="0" dirty="0" smtClean="0"/>
          </a:p>
          <a:p>
            <a:r>
              <a:rPr lang="en-US" dirty="0" smtClean="0"/>
              <a:t>However,</a:t>
            </a:r>
            <a:r>
              <a:rPr lang="en-US" baseline="0" dirty="0" smtClean="0"/>
              <a:t> the largest net rentable area of 22 </a:t>
            </a:r>
            <a:r>
              <a:rPr lang="en-US" baseline="0" dirty="0" err="1" smtClean="0"/>
              <a:t>milliom</a:t>
            </a:r>
            <a:r>
              <a:rPr lang="en-US" baseline="0" dirty="0" smtClean="0"/>
              <a:t> square feet is rented to such companies as Canadian Tire and Nestle USA </a:t>
            </a:r>
          </a:p>
          <a:p>
            <a:endParaRPr lang="en-US" baseline="0" dirty="0" smtClean="0"/>
          </a:p>
          <a:p>
            <a:r>
              <a:rPr lang="en-US" baseline="0" dirty="0" smtClean="0"/>
              <a:t>The largest number of properties 135 is rented to Rona </a:t>
            </a:r>
            <a:r>
              <a:rPr lang="en-US" baseline="0" dirty="0" err="1" smtClean="0"/>
              <a:t>Inc</a:t>
            </a:r>
            <a:r>
              <a:rPr lang="en-US" baseline="0" dirty="0" smtClean="0"/>
              <a:t>, Shell Oil products, Home Depot, Wall-mart </a:t>
            </a:r>
            <a:endParaRPr lang="en-US" dirty="0"/>
          </a:p>
        </p:txBody>
      </p:sp>
      <p:sp>
        <p:nvSpPr>
          <p:cNvPr id="4" name="Slide Number Placeholder 3"/>
          <p:cNvSpPr>
            <a:spLocks noGrp="1"/>
          </p:cNvSpPr>
          <p:nvPr>
            <p:ph type="sldNum" sz="quarter" idx="10"/>
          </p:nvPr>
        </p:nvSpPr>
        <p:spPr/>
        <p:txBody>
          <a:bodyPr/>
          <a:lstStyle/>
          <a:p>
            <a:fld id="{58CA30B4-F580-4222-B38B-4016723ED4D6}" type="slidenum">
              <a:rPr lang="en-US" smtClean="0"/>
              <a:pPr/>
              <a:t>181</a:t>
            </a:fld>
            <a:endParaRPr lang="en-US"/>
          </a:p>
        </p:txBody>
      </p:sp>
    </p:spTree>
    <p:extLst>
      <p:ext uri="{BB962C8B-B14F-4D97-AF65-F5344CB8AC3E}">
        <p14:creationId xmlns:p14="http://schemas.microsoft.com/office/powerpoint/2010/main" val="41331300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The Top 15 tenants are responsible for 54% of the rental income.</a:t>
            </a:r>
            <a:r>
              <a:rPr lang="en-CA" baseline="0" dirty="0" smtClean="0"/>
              <a:t> Only one of the tenants have a credit ranking of BBB- according to S&amp;P.  </a:t>
            </a:r>
            <a:endParaRPr lang="en-CA" dirty="0" smtClean="0"/>
          </a:p>
          <a:p>
            <a:r>
              <a:rPr lang="en-CA" dirty="0" smtClean="0"/>
              <a:t>With limited new construction underway, shrinking vacancies and  rising rents, the fundamentals for Canadian real estate are </a:t>
            </a:r>
          </a:p>
          <a:p>
            <a:r>
              <a:rPr lang="en-CA" dirty="0" smtClean="0"/>
              <a:t>promising.  These factors together with the low interest rate environment and easy access to capital markets continue to compress </a:t>
            </a:r>
            <a:r>
              <a:rPr lang="en-CA" baseline="0" dirty="0" smtClean="0"/>
              <a:t> </a:t>
            </a:r>
            <a:r>
              <a:rPr lang="en-CA" dirty="0" smtClean="0"/>
              <a:t>capitalization rates lower</a:t>
            </a:r>
            <a:endParaRPr lang="en-US" dirty="0"/>
          </a:p>
        </p:txBody>
      </p:sp>
      <p:sp>
        <p:nvSpPr>
          <p:cNvPr id="4" name="Slide Number Placeholder 3"/>
          <p:cNvSpPr>
            <a:spLocks noGrp="1"/>
          </p:cNvSpPr>
          <p:nvPr>
            <p:ph type="sldNum" sz="quarter" idx="10"/>
          </p:nvPr>
        </p:nvSpPr>
        <p:spPr/>
        <p:txBody>
          <a:bodyPr/>
          <a:lstStyle/>
          <a:p>
            <a:fld id="{58CA30B4-F580-4222-B38B-4016723ED4D6}" type="slidenum">
              <a:rPr lang="en-US" smtClean="0"/>
              <a:pPr/>
              <a:t>182</a:t>
            </a:fld>
            <a:endParaRPr lang="en-US"/>
          </a:p>
        </p:txBody>
      </p:sp>
    </p:spTree>
    <p:extLst>
      <p:ext uri="{BB962C8B-B14F-4D97-AF65-F5344CB8AC3E}">
        <p14:creationId xmlns:p14="http://schemas.microsoft.com/office/powerpoint/2010/main" val="35004386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strike="noStrike" kern="1200" dirty="0" smtClean="0">
                <a:solidFill>
                  <a:schemeClr val="tx1"/>
                </a:solidFill>
                <a:effectLst/>
                <a:latin typeface="+mn-lt"/>
                <a:ea typeface="+mn-ea"/>
                <a:cs typeface="+mn-cs"/>
              </a:rPr>
              <a:t>A </a:t>
            </a:r>
            <a:r>
              <a:rPr lang="en-US" sz="1200" u="none" strike="noStrike" kern="1200" dirty="0" smtClean="0">
                <a:solidFill>
                  <a:schemeClr val="tx1"/>
                </a:solidFill>
                <a:effectLst/>
                <a:latin typeface="+mn-lt"/>
                <a:ea typeface="+mn-ea"/>
                <a:cs typeface="+mn-cs"/>
                <a:hlinkClick r:id="rId3"/>
              </a:rPr>
              <a:t>security</a:t>
            </a:r>
            <a:r>
              <a:rPr lang="en-US" sz="1200" u="none" strike="noStrike" kern="1200" dirty="0" smtClean="0">
                <a:solidFill>
                  <a:schemeClr val="tx1"/>
                </a:solidFill>
                <a:effectLst/>
                <a:latin typeface="+mn-lt"/>
                <a:ea typeface="+mn-ea"/>
                <a:cs typeface="+mn-cs"/>
              </a:rPr>
              <a:t> which is comprised of two parts that cannot be separated from one another. The two parts of a stapled security </a:t>
            </a:r>
            <a:r>
              <a:rPr lang="en-US" sz="1200" b="1" u="none" strike="noStrike" kern="1200" dirty="0" smtClean="0">
                <a:solidFill>
                  <a:schemeClr val="tx1"/>
                </a:solidFill>
                <a:effectLst/>
                <a:latin typeface="+mn-lt"/>
                <a:ea typeface="+mn-ea"/>
                <a:cs typeface="+mn-cs"/>
              </a:rPr>
              <a:t>are a </a:t>
            </a:r>
            <a:r>
              <a:rPr lang="en-US" sz="1200" b="1" u="none" strike="noStrike" kern="1200" dirty="0" smtClean="0">
                <a:solidFill>
                  <a:schemeClr val="tx1"/>
                </a:solidFill>
                <a:effectLst/>
                <a:latin typeface="+mn-lt"/>
                <a:ea typeface="+mn-ea"/>
                <a:cs typeface="+mn-cs"/>
                <a:hlinkClick r:id="rId4"/>
              </a:rPr>
              <a:t>unit</a:t>
            </a:r>
            <a:r>
              <a:rPr lang="en-US" sz="1200" b="1" u="none" strike="noStrike" kern="1200" dirty="0" smtClean="0">
                <a:solidFill>
                  <a:schemeClr val="tx1"/>
                </a:solidFill>
                <a:effectLst/>
                <a:latin typeface="+mn-lt"/>
                <a:ea typeface="+mn-ea"/>
                <a:cs typeface="+mn-cs"/>
              </a:rPr>
              <a:t> of a </a:t>
            </a:r>
            <a:r>
              <a:rPr lang="en-US" sz="1200" b="1" u="none" strike="noStrike" kern="1200" dirty="0" smtClean="0">
                <a:solidFill>
                  <a:schemeClr val="tx1"/>
                </a:solidFill>
                <a:effectLst/>
                <a:latin typeface="+mn-lt"/>
                <a:ea typeface="+mn-ea"/>
                <a:cs typeface="+mn-cs"/>
                <a:hlinkClick r:id="rId5"/>
              </a:rPr>
              <a:t>trust</a:t>
            </a:r>
            <a:r>
              <a:rPr lang="en-US" sz="1200" b="1" u="none" strike="noStrike" kern="1200" dirty="0" smtClean="0">
                <a:solidFill>
                  <a:schemeClr val="tx1"/>
                </a:solidFill>
                <a:effectLst/>
                <a:latin typeface="+mn-lt"/>
                <a:ea typeface="+mn-ea"/>
                <a:cs typeface="+mn-cs"/>
              </a:rPr>
              <a:t> and a </a:t>
            </a:r>
            <a:r>
              <a:rPr lang="en-US" sz="1200" b="1" u="none" strike="noStrike" kern="1200" dirty="0" smtClean="0">
                <a:solidFill>
                  <a:schemeClr val="tx1"/>
                </a:solidFill>
                <a:effectLst/>
                <a:latin typeface="+mn-lt"/>
                <a:ea typeface="+mn-ea"/>
                <a:cs typeface="+mn-cs"/>
                <a:hlinkClick r:id="rId6"/>
              </a:rPr>
              <a:t>share</a:t>
            </a:r>
            <a:r>
              <a:rPr lang="en-US" sz="1200" b="1" u="none" strike="noStrike" kern="1200" dirty="0" smtClean="0">
                <a:solidFill>
                  <a:schemeClr val="tx1"/>
                </a:solidFill>
                <a:effectLst/>
                <a:latin typeface="+mn-lt"/>
                <a:ea typeface="+mn-ea"/>
                <a:cs typeface="+mn-cs"/>
              </a:rPr>
              <a:t> of a </a:t>
            </a:r>
            <a:r>
              <a:rPr lang="en-US" sz="1200" b="1" u="none" strike="noStrike" kern="1200" dirty="0" smtClean="0">
                <a:solidFill>
                  <a:schemeClr val="tx1"/>
                </a:solidFill>
                <a:effectLst/>
                <a:latin typeface="+mn-lt"/>
                <a:ea typeface="+mn-ea"/>
                <a:cs typeface="+mn-cs"/>
                <a:hlinkClick r:id="rId7"/>
              </a:rPr>
              <a:t>company</a:t>
            </a:r>
            <a:r>
              <a:rPr lang="en-US" sz="1200" u="none" strike="noStrike" kern="1200" dirty="0" smtClean="0">
                <a:solidFill>
                  <a:schemeClr val="tx1"/>
                </a:solidFill>
                <a:effectLst/>
                <a:latin typeface="+mn-lt"/>
                <a:ea typeface="+mn-ea"/>
                <a:cs typeface="+mn-cs"/>
              </a:rPr>
              <a:t>. The resulting security is influenced by both parts, and must be treated as one unit at all times, such as when </a:t>
            </a:r>
            <a:r>
              <a:rPr lang="en-US" sz="1200" u="none" strike="noStrike" kern="1200" dirty="0" smtClean="0">
                <a:solidFill>
                  <a:schemeClr val="tx1"/>
                </a:solidFill>
                <a:effectLst/>
                <a:latin typeface="+mn-lt"/>
                <a:ea typeface="+mn-ea"/>
                <a:cs typeface="+mn-cs"/>
                <a:hlinkClick r:id="rId8"/>
              </a:rPr>
              <a:t>buying</a:t>
            </a:r>
            <a:r>
              <a:rPr lang="en-US" sz="1200" u="none" strike="noStrike" kern="1200" dirty="0" smtClean="0">
                <a:solidFill>
                  <a:schemeClr val="tx1"/>
                </a:solidFill>
                <a:effectLst/>
                <a:latin typeface="+mn-lt"/>
                <a:ea typeface="+mn-ea"/>
                <a:cs typeface="+mn-cs"/>
              </a:rPr>
              <a:t> or </a:t>
            </a:r>
            <a:r>
              <a:rPr lang="en-US" sz="1200" u="none" strike="noStrike" kern="1200" dirty="0" smtClean="0">
                <a:solidFill>
                  <a:schemeClr val="tx1"/>
                </a:solidFill>
                <a:effectLst/>
                <a:latin typeface="+mn-lt"/>
                <a:ea typeface="+mn-ea"/>
                <a:cs typeface="+mn-cs"/>
                <a:hlinkClick r:id="rId9"/>
              </a:rPr>
              <a:t>selling</a:t>
            </a:r>
            <a:r>
              <a:rPr lang="en-US" sz="1200" u="none" strike="noStrike" kern="1200" dirty="0" smtClean="0">
                <a:solidFill>
                  <a:schemeClr val="tx1"/>
                </a:solidFill>
                <a:effectLst/>
                <a:latin typeface="+mn-lt"/>
                <a:ea typeface="+mn-ea"/>
                <a:cs typeface="+mn-cs"/>
              </a:rPr>
              <a:t> the security</a:t>
            </a:r>
            <a:br>
              <a:rPr lang="en-US" sz="1200" u="none" strike="noStrike" kern="1200" dirty="0" smtClean="0">
                <a:solidFill>
                  <a:schemeClr val="tx1"/>
                </a:solidFill>
                <a:effectLst/>
                <a:latin typeface="+mn-lt"/>
                <a:ea typeface="+mn-ea"/>
                <a:cs typeface="+mn-cs"/>
              </a:rPr>
            </a:br>
            <a:r>
              <a:rPr lang="en-US" sz="1200" u="none" strike="noStrike" kern="1200" dirty="0" smtClean="0">
                <a:solidFill>
                  <a:schemeClr val="tx1"/>
                </a:solidFill>
                <a:effectLst/>
                <a:latin typeface="+mn-lt"/>
                <a:ea typeface="+mn-ea"/>
                <a:cs typeface="+mn-cs"/>
              </a:rPr>
              <a:t/>
            </a:r>
            <a:br>
              <a:rPr lang="en-US" sz="1200" u="none" strike="noStrike" kern="1200" dirty="0" smtClean="0">
                <a:solidFill>
                  <a:schemeClr val="tx1"/>
                </a:solidFill>
                <a:effectLst/>
                <a:latin typeface="+mn-lt"/>
                <a:ea typeface="+mn-ea"/>
                <a:cs typeface="+mn-cs"/>
              </a:rPr>
            </a:br>
            <a:endParaRPr lang="en-US" sz="1200" u="none" strike="noStrike"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8CA30B4-F580-4222-B38B-4016723ED4D6}" type="slidenum">
              <a:rPr lang="en-US" smtClean="0"/>
              <a:pPr/>
              <a:t>183</a:t>
            </a:fld>
            <a:endParaRPr lang="en-US"/>
          </a:p>
        </p:txBody>
      </p:sp>
    </p:spTree>
    <p:extLst>
      <p:ext uri="{BB962C8B-B14F-4D97-AF65-F5344CB8AC3E}">
        <p14:creationId xmlns:p14="http://schemas.microsoft.com/office/powerpoint/2010/main" val="6830221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itchFamily="34" charset="0"/>
              <a:buChar char="•"/>
            </a:pPr>
            <a:r>
              <a:rPr lang="en-US" sz="1200" dirty="0" smtClean="0"/>
              <a:t>Acquired a one‐third interest in Scotia Plaza</a:t>
            </a:r>
          </a:p>
          <a:p>
            <a:r>
              <a:rPr lang="en-US" sz="1200" dirty="0" smtClean="0"/>
              <a:t>     for $422.2 million, closed June 15, 2012</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The largest office node in Canada</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Class “AAA” Property</a:t>
            </a:r>
          </a:p>
          <a:p>
            <a:r>
              <a:rPr lang="en-US" sz="1200" dirty="0" smtClean="0"/>
              <a:t>Outstanding anchor tenant: Bank of Nova Scotia</a:t>
            </a:r>
          </a:p>
          <a:p>
            <a:endParaRPr lang="en-US" sz="1200" dirty="0" smtClean="0"/>
          </a:p>
          <a:p>
            <a:r>
              <a:rPr lang="en-US" sz="1200" b="0" i="0" u="none" strike="noStrike" kern="1200" baseline="0" dirty="0" smtClean="0">
                <a:solidFill>
                  <a:schemeClr val="tx1"/>
                </a:solidFill>
                <a:latin typeface="+mn-lt"/>
                <a:ea typeface="+mn-ea"/>
                <a:cs typeface="+mn-cs"/>
              </a:rPr>
              <a:t>Located in the heart of Toronto’s Financial district</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Other major tenants include: Borden</a:t>
            </a:r>
          </a:p>
          <a:p>
            <a:r>
              <a:rPr lang="en-US" sz="1200" b="0" i="0" u="none" strike="noStrike" kern="1200" baseline="0" dirty="0" smtClean="0">
                <a:solidFill>
                  <a:schemeClr val="tx1"/>
                </a:solidFill>
                <a:latin typeface="+mn-lt"/>
                <a:ea typeface="+mn-ea"/>
                <a:cs typeface="+mn-cs"/>
              </a:rPr>
              <a:t>Ladner </a:t>
            </a:r>
            <a:r>
              <a:rPr lang="en-US" sz="1200" b="0" i="0" u="none" strike="noStrike" kern="1200" baseline="0" dirty="0" err="1" smtClean="0">
                <a:solidFill>
                  <a:schemeClr val="tx1"/>
                </a:solidFill>
                <a:latin typeface="+mn-lt"/>
                <a:ea typeface="+mn-ea"/>
                <a:cs typeface="+mn-cs"/>
              </a:rPr>
              <a:t>Gervais</a:t>
            </a:r>
            <a:r>
              <a:rPr lang="en-US" sz="1200" b="0" i="0" u="none" strike="noStrike" kern="1200" baseline="0" dirty="0" smtClean="0">
                <a:solidFill>
                  <a:schemeClr val="tx1"/>
                </a:solidFill>
                <a:latin typeface="+mn-lt"/>
                <a:ea typeface="+mn-ea"/>
                <a:cs typeface="+mn-cs"/>
              </a:rPr>
              <a:t> LLP, </a:t>
            </a:r>
            <a:r>
              <a:rPr lang="en-US" sz="1200" b="0" i="0" u="none" strike="noStrike" kern="1200" baseline="0" dirty="0" err="1" smtClean="0">
                <a:solidFill>
                  <a:schemeClr val="tx1"/>
                </a:solidFill>
                <a:latin typeface="+mn-lt"/>
                <a:ea typeface="+mn-ea"/>
                <a:cs typeface="+mn-cs"/>
              </a:rPr>
              <a:t>Cassels</a:t>
            </a:r>
            <a:r>
              <a:rPr lang="en-US" sz="1200" b="0" i="0" u="none" strike="noStrike" kern="1200" baseline="0" dirty="0" smtClean="0">
                <a:solidFill>
                  <a:schemeClr val="tx1"/>
                </a:solidFill>
                <a:latin typeface="+mn-lt"/>
                <a:ea typeface="+mn-ea"/>
                <a:cs typeface="+mn-cs"/>
              </a:rPr>
              <a:t> Brock &amp;</a:t>
            </a:r>
          </a:p>
          <a:p>
            <a:r>
              <a:rPr lang="en-US" sz="1200" b="0" i="0" u="none" strike="noStrike" kern="1200" baseline="0" dirty="0" smtClean="0">
                <a:solidFill>
                  <a:schemeClr val="tx1"/>
                </a:solidFill>
                <a:latin typeface="+mn-lt"/>
                <a:ea typeface="+mn-ea"/>
                <a:cs typeface="+mn-cs"/>
              </a:rPr>
              <a:t>Blackwell LLP and Miller Thompson LLP</a:t>
            </a:r>
          </a:p>
        </p:txBody>
      </p:sp>
      <p:sp>
        <p:nvSpPr>
          <p:cNvPr id="4" name="Slide Number Placeholder 3"/>
          <p:cNvSpPr>
            <a:spLocks noGrp="1"/>
          </p:cNvSpPr>
          <p:nvPr>
            <p:ph type="sldNum" sz="quarter" idx="10"/>
          </p:nvPr>
        </p:nvSpPr>
        <p:spPr/>
        <p:txBody>
          <a:bodyPr/>
          <a:lstStyle/>
          <a:p>
            <a:fld id="{58CA30B4-F580-4222-B38B-4016723ED4D6}" type="slidenum">
              <a:rPr lang="en-US" smtClean="0"/>
              <a:pPr/>
              <a:t>185</a:t>
            </a:fld>
            <a:endParaRPr lang="en-US"/>
          </a:p>
        </p:txBody>
      </p:sp>
    </p:spTree>
    <p:extLst>
      <p:ext uri="{BB962C8B-B14F-4D97-AF65-F5344CB8AC3E}">
        <p14:creationId xmlns:p14="http://schemas.microsoft.com/office/powerpoint/2010/main" val="29606681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Corus</a:t>
            </a:r>
            <a:r>
              <a:rPr lang="en-US" baseline="0" dirty="0" smtClean="0"/>
              <a:t> Ki</a:t>
            </a:r>
            <a:endParaRPr lang="en-US" dirty="0" smtClean="0"/>
          </a:p>
          <a:p>
            <a:r>
              <a:rPr lang="en-US" dirty="0" smtClean="0"/>
              <a:t>http://www.hr-reit.com/downloads/current_investor_update.pdf</a:t>
            </a:r>
          </a:p>
          <a:p>
            <a:endParaRPr lang="en-US" dirty="0" smtClean="0"/>
          </a:p>
          <a:p>
            <a:r>
              <a:rPr lang="en-US" dirty="0" smtClean="0"/>
              <a:t>Principal tenant is Corus Entertainment Inc., a leading Canadian based</a:t>
            </a:r>
          </a:p>
          <a:p>
            <a:r>
              <a:rPr lang="en-US" dirty="0" smtClean="0"/>
              <a:t>media and entertainment company;</a:t>
            </a:r>
            <a:endParaRPr lang="en-US" dirty="0"/>
          </a:p>
        </p:txBody>
      </p:sp>
      <p:sp>
        <p:nvSpPr>
          <p:cNvPr id="4" name="Slide Number Placeholder 3"/>
          <p:cNvSpPr>
            <a:spLocks noGrp="1"/>
          </p:cNvSpPr>
          <p:nvPr>
            <p:ph type="sldNum" sz="quarter" idx="10"/>
          </p:nvPr>
        </p:nvSpPr>
        <p:spPr/>
        <p:txBody>
          <a:bodyPr/>
          <a:lstStyle/>
          <a:p>
            <a:fld id="{58CA30B4-F580-4222-B38B-4016723ED4D6}" type="slidenum">
              <a:rPr lang="en-US" smtClean="0"/>
              <a:pPr/>
              <a:t>186</a:t>
            </a:fld>
            <a:endParaRPr lang="en-US"/>
          </a:p>
        </p:txBody>
      </p:sp>
    </p:spTree>
    <p:extLst>
      <p:ext uri="{BB962C8B-B14F-4D97-AF65-F5344CB8AC3E}">
        <p14:creationId xmlns:p14="http://schemas.microsoft.com/office/powerpoint/2010/main" val="37123782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Overall, </a:t>
            </a:r>
            <a:r>
              <a:rPr lang="en-US" baseline="0" dirty="0" smtClean="0"/>
              <a:t>in 2011 they acquired properties for cash purchase price of 1,403 million dollars for 4 million square feet</a:t>
            </a:r>
            <a:endParaRPr lang="en-US" dirty="0"/>
          </a:p>
        </p:txBody>
      </p:sp>
      <p:sp>
        <p:nvSpPr>
          <p:cNvPr id="4" name="Slide Number Placeholder 3"/>
          <p:cNvSpPr>
            <a:spLocks noGrp="1"/>
          </p:cNvSpPr>
          <p:nvPr>
            <p:ph type="sldNum" sz="quarter" idx="10"/>
          </p:nvPr>
        </p:nvSpPr>
        <p:spPr/>
        <p:txBody>
          <a:bodyPr/>
          <a:lstStyle/>
          <a:p>
            <a:fld id="{58CA30B4-F580-4222-B38B-4016723ED4D6}" type="slidenum">
              <a:rPr lang="en-US" smtClean="0"/>
              <a:pPr/>
              <a:t>187</a:t>
            </a:fld>
            <a:endParaRPr lang="en-US"/>
          </a:p>
        </p:txBody>
      </p:sp>
    </p:spTree>
    <p:extLst>
      <p:ext uri="{BB962C8B-B14F-4D97-AF65-F5344CB8AC3E}">
        <p14:creationId xmlns:p14="http://schemas.microsoft.com/office/powerpoint/2010/main" val="22815225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2011 industrial dispositions result in gross proceeds of 17</a:t>
            </a:r>
            <a:r>
              <a:rPr lang="en-US" baseline="0" dirty="0" smtClean="0"/>
              <a:t> million.</a:t>
            </a:r>
            <a:endParaRPr lang="en-US" dirty="0"/>
          </a:p>
        </p:txBody>
      </p:sp>
      <p:sp>
        <p:nvSpPr>
          <p:cNvPr id="4" name="Slide Number Placeholder 3"/>
          <p:cNvSpPr>
            <a:spLocks noGrp="1"/>
          </p:cNvSpPr>
          <p:nvPr>
            <p:ph type="sldNum" sz="quarter" idx="10"/>
          </p:nvPr>
        </p:nvSpPr>
        <p:spPr/>
        <p:txBody>
          <a:bodyPr/>
          <a:lstStyle/>
          <a:p>
            <a:fld id="{58CA30B4-F580-4222-B38B-4016723ED4D6}" type="slidenum">
              <a:rPr lang="en-US" smtClean="0"/>
              <a:pPr/>
              <a:t>188</a:t>
            </a:fld>
            <a:endParaRPr lang="en-US"/>
          </a:p>
        </p:txBody>
      </p:sp>
    </p:spTree>
    <p:extLst>
      <p:ext uri="{BB962C8B-B14F-4D97-AF65-F5344CB8AC3E}">
        <p14:creationId xmlns:p14="http://schemas.microsoft.com/office/powerpoint/2010/main" val="12940301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Cash provided by operating activities, the actual cash distributions paid or payable relating to the period has been increasing from 2009 to 2011. However, there is a net loss of 40,585  in 2011.</a:t>
            </a:r>
            <a:endParaRPr lang="en-US" dirty="0"/>
          </a:p>
        </p:txBody>
      </p:sp>
      <p:sp>
        <p:nvSpPr>
          <p:cNvPr id="4" name="Slide Number Placeholder 3"/>
          <p:cNvSpPr>
            <a:spLocks noGrp="1"/>
          </p:cNvSpPr>
          <p:nvPr>
            <p:ph type="sldNum" sz="quarter" idx="10"/>
          </p:nvPr>
        </p:nvSpPr>
        <p:spPr/>
        <p:txBody>
          <a:bodyPr/>
          <a:lstStyle/>
          <a:p>
            <a:fld id="{58CA30B4-F580-4222-B38B-4016723ED4D6}" type="slidenum">
              <a:rPr lang="en-US" smtClean="0"/>
              <a:pPr/>
              <a:t>189</a:t>
            </a:fld>
            <a:endParaRPr lang="en-US"/>
          </a:p>
        </p:txBody>
      </p:sp>
    </p:spTree>
    <p:extLst>
      <p:ext uri="{BB962C8B-B14F-4D97-AF65-F5344CB8AC3E}">
        <p14:creationId xmlns:p14="http://schemas.microsoft.com/office/powerpoint/2010/main" val="20221083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total capitalization</a:t>
            </a:r>
            <a:r>
              <a:rPr lang="en-US" baseline="0" dirty="0" smtClean="0"/>
              <a:t> as at September 30,2012 was 10,000 million consisting from mortgages of 4, 157 million dollars, market capitalization of 4,724 million, unsecured debentures of 810 million and the bank debentures of 19 million</a:t>
            </a:r>
            <a:endParaRPr lang="en-US" dirty="0"/>
          </a:p>
        </p:txBody>
      </p:sp>
      <p:sp>
        <p:nvSpPr>
          <p:cNvPr id="4" name="Slide Number Placeholder 3"/>
          <p:cNvSpPr>
            <a:spLocks noGrp="1"/>
          </p:cNvSpPr>
          <p:nvPr>
            <p:ph type="sldNum" sz="quarter" idx="10"/>
          </p:nvPr>
        </p:nvSpPr>
        <p:spPr/>
        <p:txBody>
          <a:bodyPr/>
          <a:lstStyle/>
          <a:p>
            <a:fld id="{58CA30B4-F580-4222-B38B-4016723ED4D6}" type="slidenum">
              <a:rPr lang="en-US" smtClean="0"/>
              <a:pPr/>
              <a:t>190</a:t>
            </a:fld>
            <a:endParaRPr lang="en-US"/>
          </a:p>
        </p:txBody>
      </p:sp>
    </p:spTree>
    <p:extLst>
      <p:ext uri="{BB962C8B-B14F-4D97-AF65-F5344CB8AC3E}">
        <p14:creationId xmlns:p14="http://schemas.microsoft.com/office/powerpoint/2010/main" val="18832404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sz="1200" kern="1200" dirty="0" smtClean="0">
                <a:solidFill>
                  <a:schemeClr val="tx1"/>
                </a:solidFill>
                <a:latin typeface="+mn-lt"/>
                <a:ea typeface="+mn-ea"/>
                <a:cs typeface="+mn-cs"/>
              </a:rPr>
              <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The 1.9m square foot state-of-the-art office tower will be the . </a:t>
            </a:r>
          </a:p>
          <a:p>
            <a:pPr marL="171450" indent="-171450">
              <a:buFont typeface="Arial" pitchFamily="34" charset="0"/>
              <a:buChar char="•"/>
            </a:pPr>
            <a:r>
              <a:rPr lang="en-US" sz="1200" kern="1200" dirty="0" smtClean="0">
                <a:solidFill>
                  <a:schemeClr val="tx1"/>
                </a:solidFill>
                <a:latin typeface="+mn-lt"/>
                <a:ea typeface="+mn-ea"/>
                <a:cs typeface="+mn-cs"/>
              </a:rPr>
              <a:t>Is</a:t>
            </a:r>
            <a:r>
              <a:rPr lang="en-US" sz="1200" kern="1200" baseline="0" dirty="0" smtClean="0">
                <a:solidFill>
                  <a:schemeClr val="tx1"/>
                </a:solidFill>
                <a:latin typeface="+mn-lt"/>
                <a:ea typeface="+mn-ea"/>
                <a:cs typeface="+mn-cs"/>
              </a:rPr>
              <a:t> located </a:t>
            </a:r>
            <a:r>
              <a:rPr lang="en-US" sz="1200" kern="1200" dirty="0" smtClean="0">
                <a:solidFill>
                  <a:schemeClr val="tx1"/>
                </a:solidFill>
                <a:latin typeface="+mn-lt"/>
                <a:ea typeface="+mn-ea"/>
                <a:cs typeface="+mn-cs"/>
              </a:rPr>
              <a:t>Calgary's downtown core will cost  and is expected to be completed in 2011.</a:t>
            </a:r>
          </a:p>
          <a:p>
            <a:pPr marL="171450" indent="-171450">
              <a:buFont typeface="Arial" pitchFamily="34" charset="0"/>
              <a:buChar char="•"/>
            </a:pPr>
            <a:r>
              <a:rPr lang="en-US" sz="1200" b="0" i="0" u="none" strike="noStrike" kern="1200" baseline="0" dirty="0" smtClean="0">
                <a:solidFill>
                  <a:schemeClr val="tx1"/>
                </a:solidFill>
                <a:latin typeface="+mn-lt"/>
                <a:ea typeface="+mn-ea"/>
                <a:cs typeface="+mn-cs"/>
              </a:rPr>
              <a:t>The Bow is a world-class, approximately two-million square foot downtown office complex, fully leased to EnCana Corporation on a triple-net basis for a term of 25 years. EnCana is a leading North American natural gas producer and one of Canada’s largest public companies. </a:t>
            </a:r>
          </a:p>
          <a:p>
            <a:pPr marL="171450" indent="-171450">
              <a:buFont typeface="Arial" pitchFamily="34" charset="0"/>
              <a:buChar char="•"/>
            </a:pPr>
            <a:r>
              <a:rPr lang="en-US" sz="1200" b="0" i="0" u="none" strike="noStrike" kern="1200" baseline="0" dirty="0" smtClean="0">
                <a:solidFill>
                  <a:schemeClr val="tx1"/>
                </a:solidFill>
                <a:latin typeface="+mn-lt"/>
                <a:ea typeface="+mn-ea"/>
                <a:cs typeface="+mn-cs"/>
              </a:rPr>
              <a:t>The Class AAA skyscraper is an iconic landmark in Calgary’s financial district. </a:t>
            </a:r>
          </a:p>
          <a:p>
            <a:pPr marL="171450" indent="-171450">
              <a:buFont typeface="Arial" pitchFamily="34" charset="0"/>
              <a:buChar char="•"/>
            </a:pPr>
            <a:r>
              <a:rPr lang="en-US" sz="1200" b="0" i="0" u="none" strike="noStrike" kern="1200" baseline="0" dirty="0" smtClean="0">
                <a:solidFill>
                  <a:schemeClr val="tx1"/>
                </a:solidFill>
                <a:latin typeface="+mn-lt"/>
                <a:ea typeface="+mn-ea"/>
                <a:cs typeface="+mn-cs"/>
              </a:rPr>
              <a:t>At December 31, 2011, H&amp;R REIT had invested approximately $1.5 billion in the 58-storey project (excluding capitalized interest costs). The annualized year-one net income from The Bow is expected to be approximately $93.5 million, and rental rates will increase 0.75% per annum on the office space and 1.5% per annum on the parking space during the lease. </a:t>
            </a:r>
            <a:endParaRPr lang="en-US" dirty="0" smtClean="0"/>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Occupancy in tranches between May 2012 and January 2013</a:t>
            </a:r>
          </a:p>
        </p:txBody>
      </p:sp>
      <p:sp>
        <p:nvSpPr>
          <p:cNvPr id="4" name="Slide Number Placeholder 3"/>
          <p:cNvSpPr>
            <a:spLocks noGrp="1"/>
          </p:cNvSpPr>
          <p:nvPr>
            <p:ph type="sldNum" sz="quarter" idx="10"/>
          </p:nvPr>
        </p:nvSpPr>
        <p:spPr/>
        <p:txBody>
          <a:bodyPr/>
          <a:lstStyle/>
          <a:p>
            <a:fld id="{58CA30B4-F580-4222-B38B-4016723ED4D6}" type="slidenum">
              <a:rPr lang="en-US" smtClean="0"/>
              <a:pPr/>
              <a:t>192</a:t>
            </a:fld>
            <a:endParaRPr lang="en-US"/>
          </a:p>
        </p:txBody>
      </p:sp>
    </p:spTree>
    <p:extLst>
      <p:ext uri="{BB962C8B-B14F-4D97-AF65-F5344CB8AC3E}">
        <p14:creationId xmlns:p14="http://schemas.microsoft.com/office/powerpoint/2010/main" val="34185387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en-US" dirty="0"/>
          </a:p>
        </p:txBody>
      </p:sp>
      <p:sp>
        <p:nvSpPr>
          <p:cNvPr id="4" name="投影片編號版面配置區 3"/>
          <p:cNvSpPr>
            <a:spLocks noGrp="1"/>
          </p:cNvSpPr>
          <p:nvPr>
            <p:ph type="sldNum" sz="quarter" idx="10"/>
          </p:nvPr>
        </p:nvSpPr>
        <p:spPr/>
        <p:txBody>
          <a:bodyPr/>
          <a:lstStyle/>
          <a:p>
            <a:fld id="{A66C6B90-EEE3-4B4D-9035-B821B3E86E1B}" type="slidenum">
              <a:rPr lang="en-US" smtClean="0"/>
              <a:pPr/>
              <a:t>82</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Immediately south of Toronto</a:t>
            </a:r>
          </a:p>
          <a:p>
            <a:r>
              <a:rPr lang="en-US" dirty="0" smtClean="0"/>
              <a:t>Developed 2002-2009</a:t>
            </a:r>
            <a:endParaRPr lang="en-US" dirty="0"/>
          </a:p>
        </p:txBody>
      </p:sp>
      <p:sp>
        <p:nvSpPr>
          <p:cNvPr id="4" name="Slide Number Placeholder 3"/>
          <p:cNvSpPr>
            <a:spLocks noGrp="1"/>
          </p:cNvSpPr>
          <p:nvPr>
            <p:ph type="sldNum" sz="quarter" idx="10"/>
          </p:nvPr>
        </p:nvSpPr>
        <p:spPr/>
        <p:txBody>
          <a:bodyPr/>
          <a:lstStyle/>
          <a:p>
            <a:fld id="{58CA30B4-F580-4222-B38B-4016723ED4D6}" type="slidenum">
              <a:rPr lang="en-US" smtClean="0"/>
              <a:pPr/>
              <a:t>193</a:t>
            </a:fld>
            <a:endParaRPr lang="en-US"/>
          </a:p>
        </p:txBody>
      </p:sp>
    </p:spTree>
    <p:extLst>
      <p:ext uri="{BB962C8B-B14F-4D97-AF65-F5344CB8AC3E}">
        <p14:creationId xmlns:p14="http://schemas.microsoft.com/office/powerpoint/2010/main" val="17086402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Calgary</a:t>
            </a:r>
          </a:p>
          <a:p>
            <a:r>
              <a:rPr lang="en-US" dirty="0" smtClean="0"/>
              <a:t>Developed in</a:t>
            </a:r>
            <a:r>
              <a:rPr lang="en-US" baseline="0" dirty="0" smtClean="0"/>
              <a:t> 2001</a:t>
            </a:r>
            <a:endParaRPr lang="en-US" dirty="0"/>
          </a:p>
        </p:txBody>
      </p:sp>
      <p:sp>
        <p:nvSpPr>
          <p:cNvPr id="4" name="Slide Number Placeholder 3"/>
          <p:cNvSpPr>
            <a:spLocks noGrp="1"/>
          </p:cNvSpPr>
          <p:nvPr>
            <p:ph type="sldNum" sz="quarter" idx="10"/>
          </p:nvPr>
        </p:nvSpPr>
        <p:spPr/>
        <p:txBody>
          <a:bodyPr/>
          <a:lstStyle/>
          <a:p>
            <a:fld id="{58CA30B4-F580-4222-B38B-4016723ED4D6}" type="slidenum">
              <a:rPr lang="en-US" smtClean="0"/>
              <a:pPr/>
              <a:t>194</a:t>
            </a:fld>
            <a:endParaRPr lang="en-US"/>
          </a:p>
        </p:txBody>
      </p:sp>
    </p:spTree>
    <p:extLst>
      <p:ext uri="{BB962C8B-B14F-4D97-AF65-F5344CB8AC3E}">
        <p14:creationId xmlns:p14="http://schemas.microsoft.com/office/powerpoint/2010/main" val="11514255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NCR</a:t>
            </a:r>
            <a:r>
              <a:rPr lang="en-US" dirty="0" smtClean="0"/>
              <a:t> is a global technology company with self-service solutions for ATM machines and software, POS systems and software and airline check-in systems.</a:t>
            </a:r>
            <a:endParaRPr lang="en-US" dirty="0"/>
          </a:p>
        </p:txBody>
      </p:sp>
      <p:sp>
        <p:nvSpPr>
          <p:cNvPr id="4" name="Slide Number Placeholder 3"/>
          <p:cNvSpPr>
            <a:spLocks noGrp="1"/>
          </p:cNvSpPr>
          <p:nvPr>
            <p:ph type="sldNum" sz="quarter" idx="10"/>
          </p:nvPr>
        </p:nvSpPr>
        <p:spPr/>
        <p:txBody>
          <a:bodyPr/>
          <a:lstStyle/>
          <a:p>
            <a:fld id="{58CA30B4-F580-4222-B38B-4016723ED4D6}" type="slidenum">
              <a:rPr lang="en-US" smtClean="0"/>
              <a:pPr/>
              <a:t>196</a:t>
            </a:fld>
            <a:endParaRPr lang="en-US"/>
          </a:p>
        </p:txBody>
      </p:sp>
    </p:spTree>
    <p:extLst>
      <p:ext uri="{BB962C8B-B14F-4D97-AF65-F5344CB8AC3E}">
        <p14:creationId xmlns:p14="http://schemas.microsoft.com/office/powerpoint/2010/main" val="35538383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CA30B4-F580-4222-B38B-4016723ED4D6}" type="slidenum">
              <a:rPr lang="en-US" smtClean="0"/>
              <a:pPr/>
              <a:t>197</a:t>
            </a:fld>
            <a:endParaRPr lang="en-US"/>
          </a:p>
        </p:txBody>
      </p:sp>
    </p:spTree>
    <p:extLst>
      <p:ext uri="{BB962C8B-B14F-4D97-AF65-F5344CB8AC3E}">
        <p14:creationId xmlns:p14="http://schemas.microsoft.com/office/powerpoint/2010/main" val="2698503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had been an increase of approximately</a:t>
            </a:r>
            <a:r>
              <a:rPr lang="en-US" baseline="0" dirty="0" smtClean="0"/>
              <a:t> of 1 million in mortgages payable.</a:t>
            </a:r>
          </a:p>
          <a:p>
            <a:r>
              <a:rPr lang="en-US" baseline="0" dirty="0" smtClean="0"/>
              <a:t>From asset side there had been an increase of 370,000 in investment properties, of assets classified as held for sale of 47,000 and of cash of 24,000</a:t>
            </a:r>
            <a:endParaRPr lang="en-US" dirty="0"/>
          </a:p>
        </p:txBody>
      </p:sp>
      <p:sp>
        <p:nvSpPr>
          <p:cNvPr id="4" name="Slide Number Placeholder 3"/>
          <p:cNvSpPr>
            <a:spLocks noGrp="1"/>
          </p:cNvSpPr>
          <p:nvPr>
            <p:ph type="sldNum" sz="quarter" idx="10"/>
          </p:nvPr>
        </p:nvSpPr>
        <p:spPr/>
        <p:txBody>
          <a:bodyPr/>
          <a:lstStyle/>
          <a:p>
            <a:fld id="{58CA30B4-F580-4222-B38B-4016723ED4D6}" type="slidenum">
              <a:rPr lang="en-US" smtClean="0"/>
              <a:pPr/>
              <a:t>200</a:t>
            </a:fld>
            <a:endParaRPr lang="en-US"/>
          </a:p>
        </p:txBody>
      </p:sp>
    </p:spTree>
    <p:extLst>
      <p:ext uri="{BB962C8B-B14F-4D97-AF65-F5344CB8AC3E}">
        <p14:creationId xmlns:p14="http://schemas.microsoft.com/office/powerpoint/2010/main" val="11060254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Income Tax Act (Canada) contains legislation (the “SIFT Rules”) affecting the tax treatment of “specified investment </a:t>
            </a:r>
            <a:r>
              <a:rPr lang="en-US" dirty="0" err="1" smtClean="0"/>
              <a:t>flowthrough</a:t>
            </a:r>
            <a:r>
              <a:rPr lang="en-US" dirty="0" smtClean="0"/>
              <a:t>”</a:t>
            </a:r>
          </a:p>
          <a:p>
            <a:r>
              <a:rPr lang="en-US" dirty="0" smtClean="0"/>
              <a:t>(“SIFT”) trusts. The SIFT Rules provide for a transition period until 2011 for</a:t>
            </a:r>
          </a:p>
          <a:p>
            <a:r>
              <a:rPr lang="en-US" dirty="0" smtClean="0"/>
              <a:t>publicly-traded trusts like the REIT which existed prior to November 1, 2006. Under the SIFT Rules, distributions of certain</a:t>
            </a:r>
          </a:p>
          <a:p>
            <a:r>
              <a:rPr lang="en-US" dirty="0" smtClean="0"/>
              <a:t>income by a SIFT are not deductible in computing the SIFT’s taxable income, and a SIFT is subject to tax on such income at a</a:t>
            </a:r>
          </a:p>
          <a:p>
            <a:r>
              <a:rPr lang="en-US" dirty="0" smtClean="0"/>
              <a:t>rate that is substantially equivalent to the general tax rate applicable to a Canadian corporation. The SIFT Rules do not apply to</a:t>
            </a:r>
          </a:p>
          <a:p>
            <a:r>
              <a:rPr lang="en-US" dirty="0" smtClean="0"/>
              <a:t>a publicly-traded trust that qualifies as a real estate investment trust under the Income Tax Act (Canada). The REIT completed</a:t>
            </a:r>
          </a:p>
          <a:p>
            <a:r>
              <a:rPr lang="en-US" dirty="0" smtClean="0"/>
              <a:t>the necessary tax restructuring to qualify as a real estate investment trust effective June 30, 2010. For periods before it</a:t>
            </a:r>
          </a:p>
          <a:p>
            <a:r>
              <a:rPr lang="en-US" dirty="0" smtClean="0"/>
              <a:t>qualified, the REIT recorded deferred tax liabilities in respect of temporary differences expected to reverse after January 1, 2011.</a:t>
            </a:r>
          </a:p>
          <a:p>
            <a:r>
              <a:rPr lang="en-US" dirty="0" smtClean="0"/>
              <a:t>Such deferred tax liability was reversed as an adjustment to deferred income tax expense in income and as an adjustment to</a:t>
            </a:r>
          </a:p>
          <a:p>
            <a:r>
              <a:rPr lang="en-US" dirty="0" smtClean="0"/>
              <a:t>other comprehensive income during the second quarter of 2010, when the REIT became a qualifying REIT.</a:t>
            </a:r>
          </a:p>
          <a:p>
            <a:endParaRPr lang="en-US" dirty="0"/>
          </a:p>
        </p:txBody>
      </p:sp>
      <p:sp>
        <p:nvSpPr>
          <p:cNvPr id="4" name="Slide Number Placeholder 3"/>
          <p:cNvSpPr>
            <a:spLocks noGrp="1"/>
          </p:cNvSpPr>
          <p:nvPr>
            <p:ph type="sldNum" sz="quarter" idx="10"/>
          </p:nvPr>
        </p:nvSpPr>
        <p:spPr/>
        <p:txBody>
          <a:bodyPr/>
          <a:lstStyle/>
          <a:p>
            <a:fld id="{58CA30B4-F580-4222-B38B-4016723ED4D6}" type="slidenum">
              <a:rPr lang="en-US" smtClean="0"/>
              <a:pPr/>
              <a:t>202</a:t>
            </a:fld>
            <a:endParaRPr lang="en-US"/>
          </a:p>
        </p:txBody>
      </p:sp>
    </p:spTree>
    <p:extLst>
      <p:ext uri="{BB962C8B-B14F-4D97-AF65-F5344CB8AC3E}">
        <p14:creationId xmlns:p14="http://schemas.microsoft.com/office/powerpoint/2010/main" val="2849637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dirty="0" err="1" smtClean="0"/>
              <a:t>affo</a:t>
            </a:r>
            <a:endParaRPr lang="en-US" dirty="0"/>
          </a:p>
        </p:txBody>
      </p:sp>
      <p:sp>
        <p:nvSpPr>
          <p:cNvPr id="4" name="投影片編號版面配置區 3"/>
          <p:cNvSpPr>
            <a:spLocks noGrp="1"/>
          </p:cNvSpPr>
          <p:nvPr>
            <p:ph type="sldNum" sz="quarter" idx="10"/>
          </p:nvPr>
        </p:nvSpPr>
        <p:spPr/>
        <p:txBody>
          <a:bodyPr/>
          <a:lstStyle/>
          <a:p>
            <a:fld id="{A66C6B90-EEE3-4B4D-9035-B821B3E86E1B}" type="slidenum">
              <a:rPr lang="en-US" smtClean="0"/>
              <a:pPr/>
              <a:t>87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dirty="0" smtClean="0"/>
              <a:t>Annual</a:t>
            </a:r>
            <a:r>
              <a:rPr lang="en-US" baseline="0" dirty="0" smtClean="0"/>
              <a:t> balance sheet</a:t>
            </a:r>
            <a:endParaRPr lang="en-US" dirty="0"/>
          </a:p>
        </p:txBody>
      </p:sp>
      <p:sp>
        <p:nvSpPr>
          <p:cNvPr id="4" name="投影片編號版面配置區 3"/>
          <p:cNvSpPr>
            <a:spLocks noGrp="1"/>
          </p:cNvSpPr>
          <p:nvPr>
            <p:ph type="sldNum" sz="quarter" idx="10"/>
          </p:nvPr>
        </p:nvSpPr>
        <p:spPr/>
        <p:txBody>
          <a:bodyPr/>
          <a:lstStyle/>
          <a:p>
            <a:fld id="{A66C6B90-EEE3-4B4D-9035-B821B3E86E1B}" type="slidenum">
              <a:rPr lang="en-US" smtClean="0"/>
              <a:pPr/>
              <a:t>88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en-US" dirty="0"/>
          </a:p>
        </p:txBody>
      </p:sp>
      <p:sp>
        <p:nvSpPr>
          <p:cNvPr id="4" name="投影片編號版面配置區 3"/>
          <p:cNvSpPr>
            <a:spLocks noGrp="1"/>
          </p:cNvSpPr>
          <p:nvPr>
            <p:ph type="sldNum" sz="quarter" idx="10"/>
          </p:nvPr>
        </p:nvSpPr>
        <p:spPr/>
        <p:txBody>
          <a:bodyPr/>
          <a:lstStyle/>
          <a:p>
            <a:fld id="{A66C6B90-EEE3-4B4D-9035-B821B3E86E1B}" type="slidenum">
              <a:rPr lang="en-US" smtClean="0"/>
              <a:pPr/>
              <a:t>94</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563B04-3734-454E-A6DF-65312A57A30C}" type="slidenum">
              <a:rPr lang="en-CA" smtClean="0"/>
              <a:pPr/>
              <a:t>99</a:t>
            </a:fld>
            <a:endParaRPr lang="en-CA"/>
          </a:p>
        </p:txBody>
      </p:sp>
    </p:spTree>
    <p:extLst>
      <p:ext uri="{BB962C8B-B14F-4D97-AF65-F5344CB8AC3E}">
        <p14:creationId xmlns:p14="http://schemas.microsoft.com/office/powerpoint/2010/main" val="2917279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pPr>
            <a:r>
              <a:rPr lang="en-CA" sz="1200" dirty="0" smtClean="0"/>
              <a:t>The Trust’s purpose is to own and manage shopping centres that provide our retailers with a platform to reach their customers through convenient locations, intelligent designs, and a desirable tenant mix</a:t>
            </a:r>
          </a:p>
          <a:p>
            <a:pPr>
              <a:lnSpc>
                <a:spcPct val="80000"/>
              </a:lnSpc>
            </a:pPr>
            <a:r>
              <a:rPr lang="en-CA" sz="1200" dirty="0" smtClean="0"/>
              <a:t>The Trust’s shopping centres focus on value oriented retailers and include the strongest national and regional names as well as strong neighbourhood merchants (i.e. </a:t>
            </a:r>
            <a:r>
              <a:rPr lang="en-CA" sz="1200" dirty="0" err="1" smtClean="0"/>
              <a:t>Walmart</a:t>
            </a:r>
            <a:r>
              <a:rPr lang="en-CA" sz="1200" dirty="0" smtClean="0"/>
              <a:t>)</a:t>
            </a:r>
          </a:p>
          <a:p>
            <a:pPr>
              <a:lnSpc>
                <a:spcPct val="80000"/>
              </a:lnSpc>
            </a:pPr>
            <a:r>
              <a:rPr lang="en-CA" sz="1200" dirty="0" smtClean="0"/>
              <a:t>Owns 127 shopping centres, one office building and one industrial building, with total gross leasable area of 25.5 million square feet, located in communities across Canada</a:t>
            </a:r>
          </a:p>
          <a:p>
            <a:pPr>
              <a:lnSpc>
                <a:spcPct val="80000"/>
              </a:lnSpc>
            </a:pPr>
            <a:r>
              <a:rPr lang="en-CA" sz="1200" dirty="0" smtClean="0"/>
              <a:t>Subject to the availability of acquisition opportunities, the Trust intends to grow distributions, in part, through the accretive acquisition of properties</a:t>
            </a:r>
          </a:p>
          <a:p>
            <a:pPr>
              <a:lnSpc>
                <a:spcPct val="80000"/>
              </a:lnSpc>
            </a:pPr>
            <a:endParaRPr lang="en-CA" sz="1200" dirty="0" smtClean="0"/>
          </a:p>
          <a:p>
            <a:pPr marL="0" marR="0" indent="0" algn="l" defTabSz="914400" rtl="0" eaLnBrk="1" fontAlgn="auto" latinLnBrk="0" hangingPunct="1">
              <a:lnSpc>
                <a:spcPct val="80000"/>
              </a:lnSpc>
              <a:spcBef>
                <a:spcPts val="0"/>
              </a:spcBef>
              <a:spcAft>
                <a:spcPts val="0"/>
              </a:spcAft>
              <a:buClrTx/>
              <a:buSzTx/>
              <a:buFontTx/>
              <a:buNone/>
              <a:tabLst/>
              <a:defRPr/>
            </a:pPr>
            <a:r>
              <a:rPr lang="en-CA" sz="1000" dirty="0" smtClean="0"/>
              <a:t>Calloway is one of Canada’s largest real estate investment trusts with an enterprise value of approximately </a:t>
            </a:r>
          </a:p>
          <a:p>
            <a:pPr marL="0" marR="0" indent="0" algn="l" defTabSz="914400" rtl="0" eaLnBrk="1" fontAlgn="auto" latinLnBrk="0" hangingPunct="1">
              <a:lnSpc>
                <a:spcPct val="80000"/>
              </a:lnSpc>
              <a:spcBef>
                <a:spcPts val="0"/>
              </a:spcBef>
              <a:spcAft>
                <a:spcPts val="0"/>
              </a:spcAft>
              <a:buClrTx/>
              <a:buSzTx/>
              <a:buFontTx/>
              <a:buNone/>
              <a:tabLst/>
              <a:defRPr/>
            </a:pPr>
            <a:endParaRPr lang="en-CA" sz="1000" dirty="0" smtClean="0"/>
          </a:p>
          <a:p>
            <a:pPr marL="0" marR="0" indent="0" algn="l" defTabSz="914400" rtl="0" eaLnBrk="1" fontAlgn="auto" latinLnBrk="0" hangingPunct="1">
              <a:lnSpc>
                <a:spcPct val="80000"/>
              </a:lnSpc>
              <a:spcBef>
                <a:spcPts val="0"/>
              </a:spcBef>
              <a:spcAft>
                <a:spcPts val="0"/>
              </a:spcAft>
              <a:buClrTx/>
              <a:buSzTx/>
              <a:buFontTx/>
              <a:buNone/>
              <a:tabLst/>
              <a:defRPr/>
            </a:pPr>
            <a:r>
              <a:rPr lang="en-CA" sz="1000" dirty="0" smtClean="0"/>
              <a:t>$6.2 billion. It owns and manages approximately 26 million square feet in 118 value-oriented retail centres </a:t>
            </a:r>
          </a:p>
          <a:p>
            <a:pPr marL="0" marR="0" indent="0" algn="l" defTabSz="914400" rtl="0" eaLnBrk="1" fontAlgn="auto" latinLnBrk="0" hangingPunct="1">
              <a:lnSpc>
                <a:spcPct val="80000"/>
              </a:lnSpc>
              <a:spcBef>
                <a:spcPts val="0"/>
              </a:spcBef>
              <a:spcAft>
                <a:spcPts val="0"/>
              </a:spcAft>
              <a:buClrTx/>
              <a:buSzTx/>
              <a:buFontTx/>
              <a:buNone/>
              <a:tabLst/>
              <a:defRPr/>
            </a:pPr>
            <a:endParaRPr lang="en-CA" sz="1000" dirty="0" smtClean="0"/>
          </a:p>
          <a:p>
            <a:pPr marL="0" marR="0" indent="0" algn="l" defTabSz="914400" rtl="0" eaLnBrk="1" fontAlgn="auto" latinLnBrk="0" hangingPunct="1">
              <a:lnSpc>
                <a:spcPct val="80000"/>
              </a:lnSpc>
              <a:spcBef>
                <a:spcPts val="0"/>
              </a:spcBef>
              <a:spcAft>
                <a:spcPts val="0"/>
              </a:spcAft>
              <a:buClrTx/>
              <a:buSzTx/>
              <a:buFontTx/>
              <a:buNone/>
              <a:tabLst/>
              <a:defRPr/>
            </a:pPr>
            <a:r>
              <a:rPr lang="en-CA" sz="1000" dirty="0" smtClean="0"/>
              <a:t>having the strongest national and regional retailers, as well as strong neighbourhood merchants. Calloway’s </a:t>
            </a:r>
          </a:p>
          <a:p>
            <a:pPr marL="0" marR="0" indent="0" algn="l" defTabSz="914400" rtl="0" eaLnBrk="1" fontAlgn="auto" latinLnBrk="0" hangingPunct="1">
              <a:lnSpc>
                <a:spcPct val="80000"/>
              </a:lnSpc>
              <a:spcBef>
                <a:spcPts val="0"/>
              </a:spcBef>
              <a:spcAft>
                <a:spcPts val="0"/>
              </a:spcAft>
              <a:buClrTx/>
              <a:buSzTx/>
              <a:buFontTx/>
              <a:buNone/>
              <a:tabLst/>
              <a:defRPr/>
            </a:pPr>
            <a:endParaRPr lang="en-CA" sz="1000" dirty="0" smtClean="0"/>
          </a:p>
          <a:p>
            <a:pPr marL="0" marR="0" indent="0" algn="l" defTabSz="914400" rtl="0" eaLnBrk="1" fontAlgn="auto" latinLnBrk="0" hangingPunct="1">
              <a:lnSpc>
                <a:spcPct val="80000"/>
              </a:lnSpc>
              <a:spcBef>
                <a:spcPts val="0"/>
              </a:spcBef>
              <a:spcAft>
                <a:spcPts val="0"/>
              </a:spcAft>
              <a:buClrTx/>
              <a:buSzTx/>
              <a:buFontTx/>
              <a:buNone/>
              <a:tabLst/>
              <a:defRPr/>
            </a:pPr>
            <a:r>
              <a:rPr lang="en-CA" sz="1000" dirty="0" smtClean="0"/>
              <a:t>vision is to provide a value-oriented shopping experience to Canadian consumers. For more information on </a:t>
            </a:r>
          </a:p>
          <a:p>
            <a:pPr marL="0" marR="0" indent="0" algn="l" defTabSz="914400" rtl="0" eaLnBrk="1" fontAlgn="auto" latinLnBrk="0" hangingPunct="1">
              <a:lnSpc>
                <a:spcPct val="80000"/>
              </a:lnSpc>
              <a:spcBef>
                <a:spcPts val="0"/>
              </a:spcBef>
              <a:spcAft>
                <a:spcPts val="0"/>
              </a:spcAft>
              <a:buClrTx/>
              <a:buSzTx/>
              <a:buFontTx/>
              <a:buNone/>
              <a:tabLst/>
              <a:defRPr/>
            </a:pPr>
            <a:endParaRPr lang="en-CA" sz="1000" dirty="0" smtClean="0"/>
          </a:p>
          <a:p>
            <a:pPr marL="0" marR="0" indent="0" algn="l" defTabSz="914400" rtl="0" eaLnBrk="1" fontAlgn="auto" latinLnBrk="0" hangingPunct="1">
              <a:lnSpc>
                <a:spcPct val="80000"/>
              </a:lnSpc>
              <a:spcBef>
                <a:spcPts val="0"/>
              </a:spcBef>
              <a:spcAft>
                <a:spcPts val="0"/>
              </a:spcAft>
              <a:buClrTx/>
              <a:buSzTx/>
              <a:buFontTx/>
              <a:buNone/>
              <a:tabLst/>
              <a:defRPr/>
            </a:pPr>
            <a:r>
              <a:rPr lang="en-CA" sz="1000" dirty="0" smtClean="0"/>
              <a:t>Calloway, visit </a:t>
            </a:r>
            <a:r>
              <a:rPr lang="en-CA" sz="1000" dirty="0" err="1" smtClean="0"/>
              <a:t>www.callowayreit.com</a:t>
            </a:r>
            <a:r>
              <a:rPr lang="en-CA" sz="1000" dirty="0" smtClean="0"/>
              <a:t>. </a:t>
            </a:r>
          </a:p>
          <a:p>
            <a:pPr>
              <a:lnSpc>
                <a:spcPct val="80000"/>
              </a:lnSpc>
            </a:pPr>
            <a:endParaRPr lang="en-CA" sz="1200" dirty="0" smtClean="0"/>
          </a:p>
          <a:p>
            <a:pPr marL="0" marR="0" indent="0" algn="l" defTabSz="914400" rtl="0" eaLnBrk="1" fontAlgn="auto" latinLnBrk="0" hangingPunct="1">
              <a:lnSpc>
                <a:spcPct val="80000"/>
              </a:lnSpc>
              <a:spcBef>
                <a:spcPts val="0"/>
              </a:spcBef>
              <a:spcAft>
                <a:spcPts val="0"/>
              </a:spcAft>
              <a:buClrTx/>
              <a:buSzTx/>
              <a:buFontTx/>
              <a:buNone/>
              <a:tabLst/>
              <a:defRPr/>
            </a:pPr>
            <a:endParaRPr lang="en-CA" sz="1000" dirty="0" smtClean="0"/>
          </a:p>
          <a:p>
            <a:pPr marL="0" marR="0" indent="0" algn="l" defTabSz="914400" rtl="0" eaLnBrk="1" fontAlgn="auto" latinLnBrk="0" hangingPunct="1">
              <a:lnSpc>
                <a:spcPct val="80000"/>
              </a:lnSpc>
              <a:spcBef>
                <a:spcPts val="0"/>
              </a:spcBef>
              <a:spcAft>
                <a:spcPts val="0"/>
              </a:spcAft>
              <a:buClrTx/>
              <a:buSzTx/>
              <a:buFontTx/>
              <a:buNone/>
              <a:tabLst/>
              <a:defRPr/>
            </a:pPr>
            <a:endParaRPr lang="en-CA" sz="1200" dirty="0" smtClean="0"/>
          </a:p>
          <a:p>
            <a:endParaRPr lang="en-US" dirty="0"/>
          </a:p>
        </p:txBody>
      </p:sp>
      <p:sp>
        <p:nvSpPr>
          <p:cNvPr id="4" name="Slide Number Placeholder 3"/>
          <p:cNvSpPr>
            <a:spLocks noGrp="1"/>
          </p:cNvSpPr>
          <p:nvPr>
            <p:ph type="sldNum" sz="quarter" idx="10"/>
          </p:nvPr>
        </p:nvSpPr>
        <p:spPr/>
        <p:txBody>
          <a:bodyPr/>
          <a:lstStyle/>
          <a:p>
            <a:fld id="{51563B04-3734-454E-A6DF-65312A57A30C}" type="slidenum">
              <a:rPr lang="en-CA" smtClean="0"/>
              <a:pPr/>
              <a:t>108</a:t>
            </a:fld>
            <a:endParaRPr lang="en-CA"/>
          </a:p>
        </p:txBody>
      </p:sp>
    </p:spTree>
    <p:extLst>
      <p:ext uri="{BB962C8B-B14F-4D97-AF65-F5344CB8AC3E}">
        <p14:creationId xmlns:p14="http://schemas.microsoft.com/office/powerpoint/2010/main" val="41859521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3" name="Rectangle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Rectangle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Rectangle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Rectangle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Rectangle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Rounded Rectangle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Rounded Rectangle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Rectangle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6705600" y="4206240"/>
            <a:ext cx="960120" cy="457200"/>
          </a:xfrm>
        </p:spPr>
        <p:txBody>
          <a:bodyPr/>
          <a:lstStyle/>
          <a:p>
            <a:fld id="{D194DADE-4F33-444F-B34F-48274E4D8247}" type="datetimeFigureOut">
              <a:rPr lang="en-CA" smtClean="0"/>
              <a:pPr/>
              <a:t>22/11/2012</a:t>
            </a:fld>
            <a:endParaRPr lang="en-CA"/>
          </a:p>
        </p:txBody>
      </p:sp>
      <p:sp>
        <p:nvSpPr>
          <p:cNvPr id="17" name="Footer Placeholder 16"/>
          <p:cNvSpPr>
            <a:spLocks noGrp="1"/>
          </p:cNvSpPr>
          <p:nvPr>
            <p:ph type="ftr" sz="quarter" idx="11"/>
          </p:nvPr>
        </p:nvSpPr>
        <p:spPr>
          <a:xfrm>
            <a:off x="5410200" y="4205288"/>
            <a:ext cx="1295400" cy="457200"/>
          </a:xfrm>
        </p:spPr>
        <p:txBody>
          <a:bodyPr/>
          <a:lstStyle/>
          <a:p>
            <a:endParaRPr lang="en-CA"/>
          </a:p>
        </p:txBody>
      </p:sp>
      <p:sp>
        <p:nvSpPr>
          <p:cNvPr id="29" name="Slide Number Placeholder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7C6F5078-50F9-4178-9B0E-4EFA99A24117}" type="slidenum">
              <a:rPr lang="en-CA" smtClean="0"/>
              <a:pPr/>
              <a:t>‹#›</a:t>
            </a:fld>
            <a:endParaRPr lang="en-C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194DADE-4F33-444F-B34F-48274E4D8247}" type="datetimeFigureOut">
              <a:rPr lang="en-CA" smtClean="0"/>
              <a:pPr/>
              <a:t>22/11/2012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C6F5078-50F9-4178-9B0E-4EFA99A24117}" type="slidenum">
              <a:rPr lang="en-CA" smtClean="0"/>
              <a:pPr/>
              <a:t>‹#›</a:t>
            </a:fld>
            <a:endParaRPr lang="en-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143000"/>
            <a:ext cx="6248400" cy="548640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194DADE-4F33-444F-B34F-48274E4D8247}" type="datetimeFigureOut">
              <a:rPr lang="en-CA" smtClean="0"/>
              <a:pPr/>
              <a:t>22/11/2012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C6F5078-50F9-4178-9B0E-4EFA99A24117}" type="slidenum">
              <a:rPr lang="en-CA" smtClean="0"/>
              <a:pPr/>
              <a:t>‹#›</a:t>
            </a:fld>
            <a:endParaRPr lang="en-CA"/>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8153400" cy="990600"/>
          </a:xfrm>
        </p:spPr>
        <p:txBody>
          <a:bodyPr/>
          <a:lstStyle/>
          <a:p>
            <a:r>
              <a:rPr lang="en-CA" smtClean="0"/>
              <a:t>Click to edit Master title style</a:t>
            </a:r>
            <a:endParaRPr lang="en-US"/>
          </a:p>
        </p:txBody>
      </p:sp>
      <p:sp>
        <p:nvSpPr>
          <p:cNvPr id="3" name="Content Placeholder 2"/>
          <p:cNvSpPr>
            <a:spLocks noGrp="1"/>
          </p:cNvSpPr>
          <p:nvPr>
            <p:ph sz="half" idx="1"/>
          </p:nvPr>
        </p:nvSpPr>
        <p:spPr>
          <a:xfrm>
            <a:off x="612775" y="1600200"/>
            <a:ext cx="4000500" cy="4525963"/>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4765675" y="1600200"/>
            <a:ext cx="4000500" cy="4525963"/>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Date Placeholder 4"/>
          <p:cNvSpPr>
            <a:spLocks noGrp="1"/>
          </p:cNvSpPr>
          <p:nvPr>
            <p:ph type="dt" sz="half" idx="10"/>
          </p:nvPr>
        </p:nvSpPr>
        <p:spPr>
          <a:xfrm>
            <a:off x="6096000" y="6248400"/>
            <a:ext cx="2667000" cy="365125"/>
          </a:xfrm>
        </p:spPr>
        <p:txBody>
          <a:bodyPr/>
          <a:lstStyle>
            <a:lvl1pPr>
              <a:defRPr/>
            </a:lvl1pPr>
          </a:lstStyle>
          <a:p>
            <a:fld id="{3C9C79E6-E44E-2440-A7A7-A2F7A6AF224F}" type="datetimeFigureOut">
              <a:rPr lang="en-CA"/>
              <a:pPr/>
              <a:t>22/11/2012</a:t>
            </a:fld>
            <a:endParaRPr lang="en-CA"/>
          </a:p>
        </p:txBody>
      </p:sp>
      <p:sp>
        <p:nvSpPr>
          <p:cNvPr id="6" name="Footer Placeholder 5"/>
          <p:cNvSpPr>
            <a:spLocks noGrp="1"/>
          </p:cNvSpPr>
          <p:nvPr>
            <p:ph type="ftr" sz="quarter" idx="11"/>
          </p:nvPr>
        </p:nvSpPr>
        <p:spPr>
          <a:xfrm>
            <a:off x="609600" y="6248400"/>
            <a:ext cx="5421313" cy="365125"/>
          </a:xfrm>
        </p:spPr>
        <p:txBody>
          <a:bodyPr/>
          <a:lstStyle>
            <a:lvl1pPr>
              <a:defRPr/>
            </a:lvl1pPr>
          </a:lstStyle>
          <a:p>
            <a:pPr>
              <a:defRPr/>
            </a:pPr>
            <a:endParaRPr lang="en-CA"/>
          </a:p>
        </p:txBody>
      </p:sp>
      <p:sp>
        <p:nvSpPr>
          <p:cNvPr id="7" name="Slide Number Placeholder 6"/>
          <p:cNvSpPr>
            <a:spLocks noGrp="1"/>
          </p:cNvSpPr>
          <p:nvPr>
            <p:ph type="sldNum" sz="quarter" idx="12"/>
          </p:nvPr>
        </p:nvSpPr>
        <p:spPr>
          <a:xfrm>
            <a:off x="0" y="1271588"/>
            <a:ext cx="533400" cy="244475"/>
          </a:xfrm>
        </p:spPr>
        <p:txBody>
          <a:bodyPr/>
          <a:lstStyle>
            <a:lvl1pPr>
              <a:defRPr/>
            </a:lvl1pPr>
          </a:lstStyle>
          <a:p>
            <a:fld id="{F82D3DD8-C67C-F143-B11E-D251640053BE}" type="slidenum">
              <a:rPr lang="en-CA"/>
              <a:pPr/>
              <a:t>‹#›</a:t>
            </a:fld>
            <a:endParaRPr lang="en-CA"/>
          </a:p>
        </p:txBody>
      </p:sp>
    </p:spTree>
    <p:extLst>
      <p:ext uri="{BB962C8B-B14F-4D97-AF65-F5344CB8AC3E}">
        <p14:creationId xmlns:p14="http://schemas.microsoft.com/office/powerpoint/2010/main" val="26286061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194DADE-4F33-444F-B34F-48274E4D8247}" type="datetimeFigureOut">
              <a:rPr lang="en-CA" smtClean="0"/>
              <a:pPr/>
              <a:t>22/11/2012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C6F5078-50F9-4178-9B0E-4EFA99A24117}" type="slidenum">
              <a:rPr lang="en-CA" smtClean="0"/>
              <a:pPr/>
              <a:t>‹#›</a:t>
            </a:fld>
            <a:endParaRPr lang="en-C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D194DADE-4F33-444F-B34F-48274E4D8247}" type="datetimeFigureOut">
              <a:rPr lang="en-CA" smtClean="0"/>
              <a:pPr/>
              <a:t>22/11/2012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C6F5078-50F9-4178-9B0E-4EFA99A24117}" type="slidenum">
              <a:rPr lang="en-CA" smtClean="0"/>
              <a:pPr/>
              <a:t>‹#›</a:t>
            </a:fld>
            <a:endParaRPr lang="en-C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D194DADE-4F33-444F-B34F-48274E4D8247}" type="datetimeFigureOut">
              <a:rPr lang="en-CA" smtClean="0"/>
              <a:pPr/>
              <a:t>22/11/2012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7C6F5078-50F9-4178-9B0E-4EFA99A24117}" type="slidenum">
              <a:rPr lang="en-CA" smtClean="0"/>
              <a:pPr/>
              <a:t>‹#›</a:t>
            </a:fld>
            <a:endParaRPr lang="en-C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nchor="ctr"/>
          <a:lstStyle>
            <a:lvl1pPr>
              <a:defRPr sz="4000" b="0" i="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Date Placeholder 25"/>
          <p:cNvSpPr>
            <a:spLocks noGrp="1"/>
          </p:cNvSpPr>
          <p:nvPr>
            <p:ph type="dt" sz="half" idx="10"/>
          </p:nvPr>
        </p:nvSpPr>
        <p:spPr/>
        <p:txBody>
          <a:bodyPr rtlCol="0"/>
          <a:lstStyle/>
          <a:p>
            <a:fld id="{D194DADE-4F33-444F-B34F-48274E4D8247}" type="datetimeFigureOut">
              <a:rPr lang="en-CA" smtClean="0"/>
              <a:pPr/>
              <a:t>22/11/2012</a:t>
            </a:fld>
            <a:endParaRPr lang="en-CA"/>
          </a:p>
        </p:txBody>
      </p:sp>
      <p:sp>
        <p:nvSpPr>
          <p:cNvPr id="27" name="Slide Number Placeholder 26"/>
          <p:cNvSpPr>
            <a:spLocks noGrp="1"/>
          </p:cNvSpPr>
          <p:nvPr>
            <p:ph type="sldNum" sz="quarter" idx="11"/>
          </p:nvPr>
        </p:nvSpPr>
        <p:spPr/>
        <p:txBody>
          <a:bodyPr rtlCol="0"/>
          <a:lstStyle/>
          <a:p>
            <a:fld id="{7C6F5078-50F9-4178-9B0E-4EFA99A24117}" type="slidenum">
              <a:rPr lang="en-CA" smtClean="0"/>
              <a:pPr/>
              <a:t>‹#›</a:t>
            </a:fld>
            <a:endParaRPr lang="en-CA"/>
          </a:p>
        </p:txBody>
      </p:sp>
      <p:sp>
        <p:nvSpPr>
          <p:cNvPr id="28" name="Footer Placeholder 27"/>
          <p:cNvSpPr>
            <a:spLocks noGrp="1"/>
          </p:cNvSpPr>
          <p:nvPr>
            <p:ph type="ftr" sz="quarter" idx="12"/>
          </p:nvPr>
        </p:nvSpPr>
        <p:spPr/>
        <p:txBody>
          <a:bodyPr rtlCol="0"/>
          <a:lstStyle/>
          <a:p>
            <a:endParaRPr lang="en-C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a:xfrm>
            <a:off x="6583680" y="612648"/>
            <a:ext cx="957264" cy="457200"/>
          </a:xfrm>
        </p:spPr>
        <p:txBody>
          <a:bodyPr/>
          <a:lstStyle/>
          <a:p>
            <a:fld id="{D194DADE-4F33-444F-B34F-48274E4D8247}" type="datetimeFigureOut">
              <a:rPr lang="en-CA" smtClean="0"/>
              <a:pPr/>
              <a:t>22/11/2012</a:t>
            </a:fld>
            <a:endParaRPr lang="en-CA"/>
          </a:p>
        </p:txBody>
      </p:sp>
      <p:sp>
        <p:nvSpPr>
          <p:cNvPr id="4" name="Footer Placeholder 3"/>
          <p:cNvSpPr>
            <a:spLocks noGrp="1"/>
          </p:cNvSpPr>
          <p:nvPr>
            <p:ph type="ftr" sz="quarter" idx="11"/>
          </p:nvPr>
        </p:nvSpPr>
        <p:spPr>
          <a:xfrm>
            <a:off x="5257800" y="612648"/>
            <a:ext cx="1325880" cy="457200"/>
          </a:xfrm>
        </p:spPr>
        <p:txBody>
          <a:bodyPr/>
          <a:lstStyle/>
          <a:p>
            <a:endParaRPr lang="en-CA"/>
          </a:p>
        </p:txBody>
      </p:sp>
      <p:sp>
        <p:nvSpPr>
          <p:cNvPr id="5" name="Slide Number Placeholder 4"/>
          <p:cNvSpPr>
            <a:spLocks noGrp="1"/>
          </p:cNvSpPr>
          <p:nvPr>
            <p:ph type="sldNum" sz="quarter" idx="12"/>
          </p:nvPr>
        </p:nvSpPr>
        <p:spPr>
          <a:xfrm>
            <a:off x="8174736" y="2272"/>
            <a:ext cx="762000" cy="365760"/>
          </a:xfrm>
        </p:spPr>
        <p:txBody>
          <a:bodyPr/>
          <a:lstStyle/>
          <a:p>
            <a:fld id="{7C6F5078-50F9-4178-9B0E-4EFA99A24117}" type="slidenum">
              <a:rPr lang="en-CA" smtClean="0"/>
              <a:pPr/>
              <a:t>‹#›</a:t>
            </a:fld>
            <a:endParaRPr lang="en-C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94DADE-4F33-444F-B34F-48274E4D8247}" type="datetimeFigureOut">
              <a:rPr lang="en-CA" smtClean="0"/>
              <a:pPr/>
              <a:t>22/11/2012</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7C6F5078-50F9-4178-9B0E-4EFA99A24117}" type="slidenum">
              <a:rPr lang="en-CA" smtClean="0"/>
              <a:pPr/>
              <a:t>‹#›</a:t>
            </a:fld>
            <a:endParaRPr lang="en-C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D194DADE-4F33-444F-B34F-48274E4D8247}" type="datetimeFigureOut">
              <a:rPr lang="en-CA" smtClean="0"/>
              <a:pPr/>
              <a:t>22/11/2012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7C6F5078-50F9-4178-9B0E-4EFA99A24117}" type="slidenum">
              <a:rPr lang="en-CA" smtClean="0"/>
              <a:pPr/>
              <a:t>‹#›</a:t>
            </a:fld>
            <a:endParaRPr lang="en-C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D194DADE-4F33-444F-B34F-48274E4D8247}" type="datetimeFigureOut">
              <a:rPr lang="en-CA" smtClean="0"/>
              <a:pPr/>
              <a:t>22/11/2012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7C6F5078-50F9-4178-9B0E-4EFA99A24117}" type="slidenum">
              <a:rPr lang="en-CA" smtClean="0"/>
              <a:pPr/>
              <a:t>‹#›</a:t>
            </a:fld>
            <a:endParaRPr lang="en-C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Rectangle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Rectangle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Rectangle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Rounded Rectangle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Rounded Rectangle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Rectangle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Rectangle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Rectangle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Rectangle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Rectangle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Rectangle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Title Placeholder 21"/>
          <p:cNvSpPr>
            <a:spLocks noGrp="1"/>
          </p:cNvSpPr>
          <p:nvPr>
            <p:ph type="title"/>
          </p:nvPr>
        </p:nvSpPr>
        <p:spPr>
          <a:xfrm>
            <a:off x="457200" y="1143000"/>
            <a:ext cx="8229600" cy="10668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fld id="{D194DADE-4F33-444F-B34F-48274E4D8247}" type="datetimeFigureOut">
              <a:rPr lang="en-CA" smtClean="0"/>
              <a:pPr/>
              <a:t>22/11/2012</a:t>
            </a:fld>
            <a:endParaRPr lang="en-CA"/>
          </a:p>
        </p:txBody>
      </p:sp>
      <p:sp>
        <p:nvSpPr>
          <p:cNvPr id="3" name="Footer Placeholder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en-CA"/>
          </a:p>
        </p:txBody>
      </p:sp>
      <p:sp>
        <p:nvSpPr>
          <p:cNvPr id="23" name="Slide Number Placeholder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7C6F5078-50F9-4178-9B0E-4EFA99A24117}" type="slidenum">
              <a:rPr lang="en-CA" smtClean="0"/>
              <a:pPr/>
              <a:t>‹#›</a:t>
            </a:fld>
            <a:endParaRPr lang="en-CA"/>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10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11.png"/></Relationships>
</file>

<file path=ppt/slides/_rels/slide119.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26.gif"/><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144.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2.xml"/></Relationships>
</file>

<file path=ppt/slides/_rels/slide145.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12.xml"/></Relationships>
</file>

<file path=ppt/slides/_rels/slide146.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12.xml"/></Relationships>
</file>

<file path=ppt/slides/_rels/slide147.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12.xml"/></Relationships>
</file>

<file path=ppt/slides/_rels/slide14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149.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4.xml"/></Relationships>
</file>

<file path=ppt/slides/_rels/slide159.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emf"/><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153.png"/></Relationships>
</file>

<file path=ppt/slides/_rels/slide163.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4.png"/><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5.png"/><Relationship Id="rId1" Type="http://schemas.openxmlformats.org/officeDocument/2006/relationships/slideLayout" Target="../slideLayouts/slideLayout6.xml"/></Relationships>
</file>

<file path=ppt/slides/_rels/slide166.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6.png"/><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152.jpeg"/></Relationships>
</file>

<file path=ppt/slides/_rels/slide168.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8.png"/><Relationship Id="rId1" Type="http://schemas.openxmlformats.org/officeDocument/2006/relationships/slideLayout" Target="../slideLayouts/slideLayout6.xml"/></Relationships>
</file>

<file path=ppt/slides/_rels/slide169.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9.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152.jpeg"/></Relationships>
</file>

<file path=ppt/slides/_rels/slide171.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152.jpeg"/></Relationships>
</file>

<file path=ppt/slides/_rels/slide172.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3" Type="http://schemas.openxmlformats.org/officeDocument/2006/relationships/image" Target="../media/image164.png"/><Relationship Id="rId7" Type="http://schemas.openxmlformats.org/officeDocument/2006/relationships/image" Target="../media/image152.jpe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167.emf"/><Relationship Id="rId5" Type="http://schemas.openxmlformats.org/officeDocument/2006/relationships/image" Target="../media/image166.emf"/><Relationship Id="rId4" Type="http://schemas.openxmlformats.org/officeDocument/2006/relationships/image" Target="../media/image165.png"/></Relationships>
</file>

<file path=ppt/slides/_rels/slide178.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152.jpeg"/></Relationships>
</file>

<file path=ppt/slides/_rels/slide179.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69.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152.jpeg"/></Relationships>
</file>

<file path=ppt/slides/_rels/slide181.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152.jpeg"/></Relationships>
</file>

<file path=ppt/slides/_rels/slide182.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52.jpeg"/></Relationships>
</file>

<file path=ppt/slides/_rels/slide183.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184.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152.jpeg"/></Relationships>
</file>

<file path=ppt/slides/_rels/slide186.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152.jpeg"/></Relationships>
</file>

<file path=ppt/slides/_rels/slide187.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152.jpeg"/></Relationships>
</file>

<file path=ppt/slides/_rels/slide188.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152.jpeg"/></Relationships>
</file>

<file path=ppt/slides/_rels/slide189.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152.jpeg"/></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152.jpeg"/></Relationships>
</file>

<file path=ppt/slides/_rels/slide191.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79.png"/><Relationship Id="rId1" Type="http://schemas.openxmlformats.org/officeDocument/2006/relationships/slideLayout" Target="../slideLayouts/slideLayout6.xml"/></Relationships>
</file>

<file path=ppt/slides/_rels/slide192.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152.jpeg"/></Relationships>
</file>

<file path=ppt/slides/_rels/slide193.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152.jpeg"/></Relationships>
</file>

<file path=ppt/slides/_rels/slide194.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152.jpeg"/></Relationships>
</file>

<file path=ppt/slides/_rels/slide195.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83.jpeg"/><Relationship Id="rId1" Type="http://schemas.openxmlformats.org/officeDocument/2006/relationships/slideLayout" Target="../slideLayouts/slideLayout6.xml"/></Relationships>
</file>

<file path=ppt/slides/_rels/slide196.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8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152.jpeg"/></Relationships>
</file>

<file path=ppt/slides/_rels/slide201.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86.png"/><Relationship Id="rId1" Type="http://schemas.openxmlformats.org/officeDocument/2006/relationships/slideLayout" Target="../slideLayouts/slideLayout6.xml"/></Relationships>
</file>

<file path=ppt/slides/_rels/slide202.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152.jpeg"/></Relationships>
</file>

<file path=ppt/slides/_rels/slide203.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88.png"/><Relationship Id="rId1" Type="http://schemas.openxmlformats.org/officeDocument/2006/relationships/slideLayout" Target="../slideLayouts/slideLayout6.xml"/></Relationships>
</file>

<file path=ppt/slides/_rels/slide204.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89.png"/><Relationship Id="rId1" Type="http://schemas.openxmlformats.org/officeDocument/2006/relationships/slideLayout" Target="../slideLayouts/slideLayout6.xml"/></Relationships>
</file>

<file path=ppt/slides/_rels/slide205.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90.png"/><Relationship Id="rId1" Type="http://schemas.openxmlformats.org/officeDocument/2006/relationships/slideLayout" Target="../slideLayouts/slideLayout6.xml"/></Relationships>
</file>

<file path=ppt/slides/_rels/slide206.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91.png"/><Relationship Id="rId1" Type="http://schemas.openxmlformats.org/officeDocument/2006/relationships/slideLayout" Target="../slideLayouts/slideLayout6.xml"/></Relationships>
</file>

<file path=ppt/slides/_rels/slide207.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92.png"/><Relationship Id="rId1" Type="http://schemas.openxmlformats.org/officeDocument/2006/relationships/slideLayout" Target="../slideLayouts/slideLayout6.xml"/></Relationships>
</file>

<file path=ppt/slides/_rels/slide208.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image" Target="../media/image193.png"/><Relationship Id="rId1" Type="http://schemas.openxmlformats.org/officeDocument/2006/relationships/slideLayout" Target="../slideLayouts/slideLayout6.xml"/></Relationships>
</file>

<file path=ppt/slides/_rels/slide209.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image" Target="../media/image195.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96.png"/><Relationship Id="rId1" Type="http://schemas.openxmlformats.org/officeDocument/2006/relationships/slideLayout" Target="../slideLayouts/slideLayout6.xml"/></Relationships>
</file>

<file path=ppt/slides/_rels/slide211.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0.gif"/><Relationship Id="rId4" Type="http://schemas.openxmlformats.org/officeDocument/2006/relationships/image" Target="../media/image51.png"/></Relationships>
</file>

<file path=ppt/slides/_rels/slide6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40.gif"/></Relationships>
</file>

<file path=ppt/slides/_rels/slide65.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0.gif"/></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40.gif"/></Relationships>
</file>

<file path=ppt/slides/_rels/slide76.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0.gif"/></Relationships>
</file>

<file path=ppt/slides/_rels/slide78.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8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40.gi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40.gi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40.gi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40.gi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0.gif"/></Relationships>
</file>

<file path=ppt/slides/_rels/slide8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0.gif"/></Relationships>
</file>

<file path=ppt/slides/_rels/slide89.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40.gif"/><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94.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9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40.gif"/><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40.gi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smtClean="0"/>
              <a:t>Real Estate Investment Trusts (REITs)</a:t>
            </a:r>
            <a:endParaRPr lang="en-CA" dirty="0"/>
          </a:p>
        </p:txBody>
      </p:sp>
      <p:sp>
        <p:nvSpPr>
          <p:cNvPr id="3" name="Subtitle 2"/>
          <p:cNvSpPr>
            <a:spLocks noGrp="1"/>
          </p:cNvSpPr>
          <p:nvPr>
            <p:ph type="subTitle" idx="1"/>
          </p:nvPr>
        </p:nvSpPr>
        <p:spPr>
          <a:xfrm>
            <a:off x="-145032" y="4437112"/>
            <a:ext cx="9289032" cy="1752600"/>
          </a:xfrm>
        </p:spPr>
        <p:txBody>
          <a:bodyPr>
            <a:normAutofit lnSpcReduction="10000"/>
          </a:bodyPr>
          <a:lstStyle/>
          <a:p>
            <a:r>
              <a:rPr lang="en-CA" sz="2000" dirty="0" smtClean="0"/>
              <a:t>Date: November 22, 2012</a:t>
            </a:r>
          </a:p>
          <a:p>
            <a:endParaRPr lang="en-CA" sz="2000" dirty="0" smtClean="0"/>
          </a:p>
          <a:p>
            <a:r>
              <a:rPr lang="en-CA" sz="2000" dirty="0" smtClean="0"/>
              <a:t>Presented by: Adrian Siy-Yap, Alex Hung, </a:t>
            </a:r>
            <a:r>
              <a:rPr lang="en-CA" sz="2000" dirty="0" err="1" smtClean="0"/>
              <a:t>Mingca</a:t>
            </a:r>
            <a:r>
              <a:rPr lang="en-CA" sz="2000" dirty="0" smtClean="0"/>
              <a:t> Wang, Irina </a:t>
            </a:r>
            <a:r>
              <a:rPr lang="en-CA" sz="2000" dirty="0" err="1" smtClean="0"/>
              <a:t>Nogina</a:t>
            </a:r>
            <a:endParaRPr lang="en-CA" sz="2000" dirty="0" smtClean="0"/>
          </a:p>
          <a:p>
            <a:endParaRPr lang="en-CA" sz="2000" dirty="0" smtClean="0"/>
          </a:p>
          <a:p>
            <a:r>
              <a:rPr lang="en-CA" sz="2000" dirty="0" smtClean="0"/>
              <a:t>Presented to: BUS 417 D-100</a:t>
            </a:r>
          </a:p>
          <a:p>
            <a:endParaRPr lang="en-CA"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332656"/>
            <a:ext cx="8229600" cy="1066800"/>
          </a:xfrm>
        </p:spPr>
        <p:txBody>
          <a:bodyPr/>
          <a:lstStyle/>
          <a:p>
            <a:r>
              <a:rPr lang="en-CA" dirty="0" smtClean="0"/>
              <a:t>REIT Requirements</a:t>
            </a:r>
            <a:endParaRPr lang="en-CA" dirty="0"/>
          </a:p>
        </p:txBody>
      </p:sp>
      <p:graphicFrame>
        <p:nvGraphicFramePr>
          <p:cNvPr id="9" name="Content Placeholder 8"/>
          <p:cNvGraphicFramePr>
            <a:graphicFrameLocks noGrp="1"/>
          </p:cNvGraphicFramePr>
          <p:nvPr>
            <p:ph idx="1"/>
          </p:nvPr>
        </p:nvGraphicFramePr>
        <p:xfrm>
          <a:off x="179512" y="1240040"/>
          <a:ext cx="8784976" cy="5617960"/>
        </p:xfrm>
        <a:graphic>
          <a:graphicData uri="http://schemas.openxmlformats.org/drawingml/2006/table">
            <a:tbl>
              <a:tblPr firstRow="1" bandRow="1">
                <a:tableStyleId>{5C22544A-7EE6-4342-B048-85BDC9FD1C3A}</a:tableStyleId>
              </a:tblPr>
              <a:tblGrid>
                <a:gridCol w="1296144"/>
                <a:gridCol w="5256584"/>
                <a:gridCol w="2232248"/>
              </a:tblGrid>
              <a:tr h="337040">
                <a:tc>
                  <a:txBody>
                    <a:bodyPr/>
                    <a:lstStyle/>
                    <a:p>
                      <a:r>
                        <a:rPr lang="en-CA" dirty="0" smtClean="0"/>
                        <a:t>Feature</a:t>
                      </a:r>
                      <a:endParaRPr lang="en-CA" dirty="0"/>
                    </a:p>
                  </a:txBody>
                  <a:tcPr/>
                </a:tc>
                <a:tc>
                  <a:txBody>
                    <a:bodyPr/>
                    <a:lstStyle/>
                    <a:p>
                      <a:r>
                        <a:rPr lang="en-CA" dirty="0" smtClean="0"/>
                        <a:t>U.S.</a:t>
                      </a:r>
                      <a:r>
                        <a:rPr lang="en-CA" baseline="0" dirty="0" smtClean="0"/>
                        <a:t> REITs</a:t>
                      </a:r>
                      <a:endParaRPr lang="en-CA" dirty="0"/>
                    </a:p>
                  </a:txBody>
                  <a:tcPr/>
                </a:tc>
                <a:tc>
                  <a:txBody>
                    <a:bodyPr/>
                    <a:lstStyle/>
                    <a:p>
                      <a:r>
                        <a:rPr lang="en-CA" dirty="0" smtClean="0"/>
                        <a:t>Canadian REITs</a:t>
                      </a:r>
                      <a:endParaRPr lang="en-CA" dirty="0"/>
                    </a:p>
                  </a:txBody>
                  <a:tcPr/>
                </a:tc>
              </a:tr>
              <a:tr h="5252200">
                <a:tc>
                  <a:txBody>
                    <a:bodyPr/>
                    <a:lstStyle/>
                    <a:p>
                      <a:r>
                        <a:rPr lang="en-CA" sz="1600" dirty="0" smtClean="0"/>
                        <a:t>Asset Rules</a:t>
                      </a:r>
                      <a:endParaRPr lang="en-CA" sz="1600" baseline="0" dirty="0" smtClean="0"/>
                    </a:p>
                  </a:txBody>
                  <a:tcPr/>
                </a:tc>
                <a:tc>
                  <a:txBody>
                    <a:bodyPr/>
                    <a:lstStyle/>
                    <a:p>
                      <a:r>
                        <a:rPr lang="en-CA" sz="1600" dirty="0" smtClean="0"/>
                        <a:t>1. At least 75% of gross asset value of</a:t>
                      </a:r>
                      <a:r>
                        <a:rPr lang="en-CA" sz="1600" baseline="0" dirty="0" smtClean="0"/>
                        <a:t> </a:t>
                      </a:r>
                      <a:r>
                        <a:rPr lang="en-CA" sz="1600" dirty="0" smtClean="0"/>
                        <a:t>total assets is represented by real</a:t>
                      </a:r>
                      <a:r>
                        <a:rPr lang="en-CA" sz="1600" baseline="0" dirty="0" smtClean="0"/>
                        <a:t> </a:t>
                      </a:r>
                      <a:r>
                        <a:rPr lang="en-CA" sz="1600" dirty="0" smtClean="0"/>
                        <a:t>estate assets, cash and cash items,</a:t>
                      </a:r>
                      <a:r>
                        <a:rPr lang="en-CA" sz="1600" baseline="0" dirty="0" smtClean="0"/>
                        <a:t> </a:t>
                      </a:r>
                      <a:r>
                        <a:rPr lang="en-CA" sz="1600" dirty="0" smtClean="0"/>
                        <a:t>and government securities </a:t>
                      </a:r>
                    </a:p>
                    <a:p>
                      <a:endParaRPr lang="en-CA" sz="1600" dirty="0" smtClean="0"/>
                    </a:p>
                    <a:p>
                      <a:r>
                        <a:rPr lang="en-CA" sz="1600" dirty="0" smtClean="0"/>
                        <a:t>2. Not more than 25% of the value of</a:t>
                      </a:r>
                      <a:r>
                        <a:rPr lang="en-CA" sz="1600" baseline="0" dirty="0" smtClean="0"/>
                        <a:t> </a:t>
                      </a:r>
                      <a:r>
                        <a:rPr lang="en-CA" sz="1600" dirty="0" smtClean="0"/>
                        <a:t>total assets is represented by</a:t>
                      </a:r>
                      <a:r>
                        <a:rPr lang="en-CA" sz="1600" baseline="0" dirty="0" smtClean="0"/>
                        <a:t> </a:t>
                      </a:r>
                      <a:r>
                        <a:rPr lang="en-CA" sz="1600" dirty="0" smtClean="0"/>
                        <a:t>securities other than those included</a:t>
                      </a:r>
                      <a:r>
                        <a:rPr lang="en-CA" sz="1600" baseline="0" dirty="0" smtClean="0"/>
                        <a:t> </a:t>
                      </a:r>
                      <a:r>
                        <a:rPr lang="en-CA" sz="1600" dirty="0" smtClean="0"/>
                        <a:t>in 1 above</a:t>
                      </a:r>
                    </a:p>
                    <a:p>
                      <a:endParaRPr lang="en-CA" sz="1600" dirty="0" smtClean="0"/>
                    </a:p>
                    <a:p>
                      <a:r>
                        <a:rPr lang="en-CA" sz="1600" dirty="0" smtClean="0"/>
                        <a:t>3. Not more than 20% of the value of</a:t>
                      </a:r>
                      <a:r>
                        <a:rPr lang="en-CA" sz="1600" baseline="0" dirty="0" smtClean="0"/>
                        <a:t> </a:t>
                      </a:r>
                      <a:r>
                        <a:rPr lang="en-CA" sz="1600" dirty="0" smtClean="0"/>
                        <a:t>total assets is represented by</a:t>
                      </a:r>
                      <a:r>
                        <a:rPr lang="en-CA" sz="1600" baseline="0" dirty="0" smtClean="0"/>
                        <a:t> </a:t>
                      </a:r>
                      <a:r>
                        <a:rPr lang="en-CA" sz="1600" dirty="0" smtClean="0"/>
                        <a:t>securities of one or more taxable</a:t>
                      </a:r>
                      <a:r>
                        <a:rPr lang="en-CA" sz="1600" baseline="0" dirty="0" smtClean="0"/>
                        <a:t> </a:t>
                      </a:r>
                      <a:r>
                        <a:rPr lang="en-CA" sz="1600" dirty="0" smtClean="0"/>
                        <a:t>REIT subsidiaries</a:t>
                      </a:r>
                    </a:p>
                    <a:p>
                      <a:endParaRPr lang="en-CA" sz="1600" dirty="0" smtClean="0"/>
                    </a:p>
                    <a:p>
                      <a:r>
                        <a:rPr lang="en-CA" sz="1600" dirty="0" smtClean="0"/>
                        <a:t>4. Not more than 5% of the value of</a:t>
                      </a:r>
                      <a:r>
                        <a:rPr lang="en-CA" sz="1600" baseline="0" dirty="0" smtClean="0"/>
                        <a:t> </a:t>
                      </a:r>
                      <a:r>
                        <a:rPr lang="en-CA" sz="1600" dirty="0" smtClean="0"/>
                        <a:t>the assets is represented by</a:t>
                      </a:r>
                      <a:r>
                        <a:rPr lang="en-CA" sz="1600" baseline="0" dirty="0" smtClean="0"/>
                        <a:t> </a:t>
                      </a:r>
                      <a:r>
                        <a:rPr lang="en-CA" sz="1600" dirty="0" smtClean="0"/>
                        <a:t>securities of any one issuer, other</a:t>
                      </a:r>
                      <a:r>
                        <a:rPr lang="en-CA" sz="1600" baseline="0" dirty="0" smtClean="0"/>
                        <a:t> </a:t>
                      </a:r>
                      <a:r>
                        <a:rPr lang="en-CA" sz="1600" dirty="0" smtClean="0"/>
                        <a:t>than those securities included in </a:t>
                      </a:r>
                      <a:r>
                        <a:rPr lang="en-CA" sz="1600" baseline="0" dirty="0" smtClean="0"/>
                        <a:t> </a:t>
                      </a:r>
                      <a:r>
                        <a:rPr lang="en-CA" sz="1600" dirty="0" smtClean="0"/>
                        <a:t>1 &amp; 3 above</a:t>
                      </a:r>
                    </a:p>
                    <a:p>
                      <a:endParaRPr lang="en-CA" sz="1600" dirty="0" smtClean="0"/>
                    </a:p>
                    <a:p>
                      <a:r>
                        <a:rPr lang="en-CA" sz="1600" dirty="0" smtClean="0"/>
                        <a:t>5.</a:t>
                      </a:r>
                      <a:r>
                        <a:rPr lang="en-CA" sz="1600" baseline="0" dirty="0" smtClean="0"/>
                        <a:t> </a:t>
                      </a:r>
                      <a:r>
                        <a:rPr lang="en-CA" sz="1600" dirty="0" smtClean="0"/>
                        <a:t>The REIT does not hold securities</a:t>
                      </a:r>
                      <a:r>
                        <a:rPr lang="en-CA" sz="1600" baseline="0" dirty="0" smtClean="0"/>
                        <a:t> </a:t>
                      </a:r>
                      <a:r>
                        <a:rPr lang="en-CA" sz="1600" dirty="0" smtClean="0"/>
                        <a:t>possessing more than 10% of the</a:t>
                      </a:r>
                      <a:r>
                        <a:rPr lang="en-CA" sz="1600" baseline="0" dirty="0" smtClean="0"/>
                        <a:t> </a:t>
                      </a:r>
                      <a:r>
                        <a:rPr lang="en-CA" sz="1600" dirty="0" smtClean="0"/>
                        <a:t>total voting power or having more</a:t>
                      </a:r>
                      <a:r>
                        <a:rPr lang="en-CA" sz="1600" baseline="0" dirty="0" smtClean="0"/>
                        <a:t> </a:t>
                      </a:r>
                      <a:r>
                        <a:rPr lang="en-CA" sz="1600" dirty="0" smtClean="0"/>
                        <a:t>than 10% of the total value of the</a:t>
                      </a:r>
                      <a:r>
                        <a:rPr lang="en-CA" sz="1600" baseline="0" dirty="0" smtClean="0"/>
                        <a:t> </a:t>
                      </a:r>
                      <a:r>
                        <a:rPr lang="en-CA" sz="1600" dirty="0" smtClean="0"/>
                        <a:t>outstanding securities of any one</a:t>
                      </a:r>
                      <a:r>
                        <a:rPr lang="en-CA" sz="1600" baseline="0" dirty="0" smtClean="0"/>
                        <a:t> i</a:t>
                      </a:r>
                      <a:r>
                        <a:rPr lang="en-CA" sz="1600" dirty="0" smtClean="0"/>
                        <a:t>ssuer, other than those securities</a:t>
                      </a:r>
                      <a:r>
                        <a:rPr lang="en-CA" sz="1600" baseline="0" dirty="0" smtClean="0"/>
                        <a:t> </a:t>
                      </a:r>
                      <a:r>
                        <a:rPr lang="en-CA" sz="1600" dirty="0" smtClean="0"/>
                        <a:t>included in 1 &amp; 3 above.</a:t>
                      </a:r>
                    </a:p>
                  </a:txBody>
                  <a:tcPr/>
                </a:tc>
                <a:tc>
                  <a:txBody>
                    <a:bodyPr/>
                    <a:lstStyle/>
                    <a:p>
                      <a:r>
                        <a:rPr lang="en-CA" sz="1600" dirty="0" smtClean="0"/>
                        <a:t>1.</a:t>
                      </a:r>
                      <a:r>
                        <a:rPr lang="en-CA" sz="1600" baseline="0" dirty="0" smtClean="0"/>
                        <a:t> </a:t>
                      </a:r>
                      <a:r>
                        <a:rPr lang="en-CA" sz="1600" dirty="0" smtClean="0"/>
                        <a:t>At least 80% of its property must</a:t>
                      </a:r>
                      <a:r>
                        <a:rPr lang="en-CA" sz="1600" baseline="0" dirty="0" smtClean="0"/>
                        <a:t> </a:t>
                      </a:r>
                      <a:r>
                        <a:rPr lang="en-CA" sz="1600" dirty="0" smtClean="0"/>
                        <a:t>be held in any combination of real</a:t>
                      </a:r>
                      <a:r>
                        <a:rPr lang="en-CA" sz="1600" baseline="0" dirty="0" smtClean="0"/>
                        <a:t> </a:t>
                      </a:r>
                      <a:r>
                        <a:rPr lang="en-CA" sz="1600" dirty="0" smtClean="0"/>
                        <a:t>property in Canada and other</a:t>
                      </a:r>
                      <a:r>
                        <a:rPr lang="en-CA" sz="1600" baseline="0" dirty="0" smtClean="0"/>
                        <a:t> </a:t>
                      </a:r>
                      <a:r>
                        <a:rPr lang="en-CA" sz="1600" dirty="0" smtClean="0"/>
                        <a:t>qualifying investments</a:t>
                      </a:r>
                    </a:p>
                    <a:p>
                      <a:endParaRPr lang="en-CA" sz="1600" dirty="0" smtClean="0"/>
                    </a:p>
                    <a:p>
                      <a:r>
                        <a:rPr lang="en-CA" sz="1600" dirty="0" smtClean="0"/>
                        <a:t>2.</a:t>
                      </a:r>
                      <a:r>
                        <a:rPr lang="en-CA" sz="1600" baseline="0" dirty="0" smtClean="0"/>
                        <a:t> </a:t>
                      </a:r>
                      <a:r>
                        <a:rPr lang="en-CA" sz="1600" dirty="0" smtClean="0"/>
                        <a:t>No more than 10% of its property</a:t>
                      </a:r>
                      <a:r>
                        <a:rPr lang="en-CA" sz="1600" baseline="0" dirty="0" smtClean="0"/>
                        <a:t> </a:t>
                      </a:r>
                      <a:r>
                        <a:rPr lang="en-CA" sz="1600" dirty="0" smtClean="0"/>
                        <a:t>(on a non-consolidated basis)</a:t>
                      </a:r>
                      <a:r>
                        <a:rPr lang="en-CA" sz="1600" baseline="0" dirty="0" smtClean="0"/>
                        <a:t> </a:t>
                      </a:r>
                      <a:r>
                        <a:rPr lang="en-CA" sz="1600" dirty="0" smtClean="0"/>
                        <a:t>consisted of bonds, securities or</a:t>
                      </a:r>
                      <a:r>
                        <a:rPr lang="en-CA" sz="1600" baseline="0" dirty="0" smtClean="0"/>
                        <a:t> </a:t>
                      </a:r>
                      <a:r>
                        <a:rPr lang="en-CA" sz="1600" dirty="0" smtClean="0"/>
                        <a:t>shares in the capital stock of any</a:t>
                      </a:r>
                      <a:r>
                        <a:rPr lang="en-CA" sz="1600" baseline="0" dirty="0" smtClean="0"/>
                        <a:t> </a:t>
                      </a:r>
                      <a:r>
                        <a:rPr lang="en-CA" sz="1600" dirty="0" smtClean="0"/>
                        <a:t>one corporation or debtor.</a:t>
                      </a:r>
                    </a:p>
                    <a:p>
                      <a:endParaRPr lang="en-CA" sz="1600" dirty="0" smtClean="0"/>
                    </a:p>
                    <a:p>
                      <a:r>
                        <a:rPr lang="en-CA" sz="1600" dirty="0" smtClean="0"/>
                        <a:t>(The above rules do not apply to</a:t>
                      </a:r>
                      <a:r>
                        <a:rPr lang="en-CA" sz="1600" baseline="0" dirty="0" smtClean="0"/>
                        <a:t> </a:t>
                      </a:r>
                      <a:r>
                        <a:rPr lang="en-CA" sz="1600" dirty="0" smtClean="0"/>
                        <a:t>open-ended mutual funds.)</a:t>
                      </a:r>
                    </a:p>
                  </a:txBody>
                  <a:tcPr/>
                </a:tc>
              </a:tr>
            </a:tbl>
          </a:graphicData>
        </a:graphic>
      </p:graphicFrame>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Title 1"/>
          <p:cNvSpPr>
            <a:spLocks noGrp="1"/>
          </p:cNvSpPr>
          <p:nvPr>
            <p:ph type="title"/>
          </p:nvPr>
        </p:nvSpPr>
        <p:spPr>
          <a:xfrm>
            <a:off x="611188" y="260350"/>
            <a:ext cx="7921625" cy="792163"/>
          </a:xfrm>
        </p:spPr>
        <p:txBody>
          <a:bodyPr/>
          <a:lstStyle/>
          <a:p>
            <a:r>
              <a:rPr lang="en-CA" dirty="0" smtClean="0">
                <a:solidFill>
                  <a:schemeClr val="tx1"/>
                </a:solidFill>
              </a:rPr>
              <a:t>Security Snapshot</a:t>
            </a:r>
          </a:p>
        </p:txBody>
      </p:sp>
      <p:pic>
        <p:nvPicPr>
          <p:cNvPr id="2" name="Picture 1"/>
          <p:cNvPicPr>
            <a:picLocks noChangeAspect="1"/>
          </p:cNvPicPr>
          <p:nvPr/>
        </p:nvPicPr>
        <p:blipFill rotWithShape="1">
          <a:blip r:embed="rId2"/>
          <a:srcRect t="6617"/>
          <a:stretch/>
        </p:blipFill>
        <p:spPr>
          <a:xfrm>
            <a:off x="539552" y="1124744"/>
            <a:ext cx="7431360" cy="5688191"/>
          </a:xfrm>
          <a:prstGeom prst="rect">
            <a:avLst/>
          </a:prstGeom>
        </p:spPr>
      </p:pic>
    </p:spTree>
    <p:extLst>
      <p:ext uri="{BB962C8B-B14F-4D97-AF65-F5344CB8AC3E}">
        <p14:creationId xmlns:p14="http://schemas.microsoft.com/office/powerpoint/2010/main" val="404876782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Title 1"/>
          <p:cNvSpPr>
            <a:spLocks noGrp="1"/>
          </p:cNvSpPr>
          <p:nvPr>
            <p:ph type="title"/>
          </p:nvPr>
        </p:nvSpPr>
        <p:spPr>
          <a:xfrm>
            <a:off x="612775" y="228600"/>
            <a:ext cx="5327650" cy="896938"/>
          </a:xfrm>
        </p:spPr>
        <p:txBody>
          <a:bodyPr>
            <a:normAutofit fontScale="90000"/>
          </a:bodyPr>
          <a:lstStyle/>
          <a:p>
            <a:r>
              <a:rPr lang="en-CA" sz="3600" smtClean="0">
                <a:solidFill>
                  <a:schemeClr val="tx1"/>
                </a:solidFill>
              </a:rPr>
              <a:t>1 Year Chart and Moving </a:t>
            </a:r>
            <a:br>
              <a:rPr lang="en-CA" sz="3600" smtClean="0">
                <a:solidFill>
                  <a:schemeClr val="tx1"/>
                </a:solidFill>
              </a:rPr>
            </a:br>
            <a:r>
              <a:rPr lang="en-CA" sz="3600" smtClean="0">
                <a:solidFill>
                  <a:schemeClr val="tx1"/>
                </a:solidFill>
              </a:rPr>
              <a:t>Average at 10 &amp; 100</a:t>
            </a:r>
          </a:p>
        </p:txBody>
      </p:sp>
      <p:pic>
        <p:nvPicPr>
          <p:cNvPr id="2" name="Picture 1"/>
          <p:cNvPicPr>
            <a:picLocks noChangeAspect="1"/>
          </p:cNvPicPr>
          <p:nvPr/>
        </p:nvPicPr>
        <p:blipFill>
          <a:blip r:embed="rId2"/>
          <a:stretch>
            <a:fillRect/>
          </a:stretch>
        </p:blipFill>
        <p:spPr>
          <a:xfrm>
            <a:off x="0" y="1628800"/>
            <a:ext cx="9144000" cy="4632614"/>
          </a:xfrm>
          <a:prstGeom prst="rect">
            <a:avLst/>
          </a:prstGeom>
        </p:spPr>
      </p:pic>
    </p:spTree>
    <p:extLst>
      <p:ext uri="{BB962C8B-B14F-4D97-AF65-F5344CB8AC3E}">
        <p14:creationId xmlns:p14="http://schemas.microsoft.com/office/powerpoint/2010/main" val="255945626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Title 1"/>
          <p:cNvSpPr>
            <a:spLocks noGrp="1"/>
          </p:cNvSpPr>
          <p:nvPr>
            <p:ph type="title"/>
          </p:nvPr>
        </p:nvSpPr>
        <p:spPr>
          <a:xfrm>
            <a:off x="179512" y="548680"/>
            <a:ext cx="8229600" cy="1069848"/>
          </a:xfrm>
        </p:spPr>
        <p:txBody>
          <a:bodyPr>
            <a:normAutofit fontScale="90000"/>
          </a:bodyPr>
          <a:lstStyle/>
          <a:p>
            <a:r>
              <a:rPr lang="en-CA" sz="3600" dirty="0" smtClean="0">
                <a:solidFill>
                  <a:schemeClr val="tx1"/>
                </a:solidFill>
              </a:rPr>
              <a:t>1 Year Chart and Moving </a:t>
            </a:r>
            <a:br>
              <a:rPr lang="en-CA" sz="3600" dirty="0" smtClean="0">
                <a:solidFill>
                  <a:schemeClr val="tx1"/>
                </a:solidFill>
              </a:rPr>
            </a:br>
            <a:r>
              <a:rPr lang="en-CA" sz="3600" dirty="0" smtClean="0">
                <a:solidFill>
                  <a:schemeClr val="tx1"/>
                </a:solidFill>
              </a:rPr>
              <a:t>Average at 50 &amp; 200</a:t>
            </a:r>
          </a:p>
        </p:txBody>
      </p:sp>
      <p:pic>
        <p:nvPicPr>
          <p:cNvPr id="2" name="Picture 1"/>
          <p:cNvPicPr>
            <a:picLocks noChangeAspect="1"/>
          </p:cNvPicPr>
          <p:nvPr/>
        </p:nvPicPr>
        <p:blipFill>
          <a:blip r:embed="rId2"/>
          <a:stretch>
            <a:fillRect/>
          </a:stretch>
        </p:blipFill>
        <p:spPr>
          <a:xfrm>
            <a:off x="0" y="1622017"/>
            <a:ext cx="9144000" cy="4615295"/>
          </a:xfrm>
          <a:prstGeom prst="rect">
            <a:avLst/>
          </a:prstGeom>
        </p:spPr>
      </p:pic>
    </p:spTree>
    <p:extLst>
      <p:ext uri="{BB962C8B-B14F-4D97-AF65-F5344CB8AC3E}">
        <p14:creationId xmlns:p14="http://schemas.microsoft.com/office/powerpoint/2010/main" val="45489603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Title 1"/>
          <p:cNvSpPr>
            <a:spLocks noGrp="1"/>
          </p:cNvSpPr>
          <p:nvPr>
            <p:ph type="title"/>
          </p:nvPr>
        </p:nvSpPr>
        <p:spPr>
          <a:xfrm>
            <a:off x="251520" y="548680"/>
            <a:ext cx="8229600" cy="1069848"/>
          </a:xfrm>
        </p:spPr>
        <p:txBody>
          <a:bodyPr>
            <a:normAutofit fontScale="90000"/>
          </a:bodyPr>
          <a:lstStyle/>
          <a:p>
            <a:r>
              <a:rPr lang="en-CA" sz="3600" dirty="0" smtClean="0">
                <a:solidFill>
                  <a:schemeClr val="tx1"/>
                </a:solidFill>
              </a:rPr>
              <a:t>5 Year Chart and Moving </a:t>
            </a:r>
            <a:br>
              <a:rPr lang="en-CA" sz="3600" dirty="0" smtClean="0">
                <a:solidFill>
                  <a:schemeClr val="tx1"/>
                </a:solidFill>
              </a:rPr>
            </a:br>
            <a:r>
              <a:rPr lang="en-CA" sz="3600" dirty="0" smtClean="0">
                <a:solidFill>
                  <a:schemeClr val="tx1"/>
                </a:solidFill>
              </a:rPr>
              <a:t>Average at 10 &amp; 100</a:t>
            </a:r>
          </a:p>
        </p:txBody>
      </p:sp>
      <p:pic>
        <p:nvPicPr>
          <p:cNvPr id="2" name="Picture 1"/>
          <p:cNvPicPr>
            <a:picLocks noChangeAspect="1"/>
          </p:cNvPicPr>
          <p:nvPr/>
        </p:nvPicPr>
        <p:blipFill>
          <a:blip r:embed="rId2"/>
          <a:stretch>
            <a:fillRect/>
          </a:stretch>
        </p:blipFill>
        <p:spPr>
          <a:xfrm>
            <a:off x="0" y="1621603"/>
            <a:ext cx="9144000" cy="4615709"/>
          </a:xfrm>
          <a:prstGeom prst="rect">
            <a:avLst/>
          </a:prstGeom>
        </p:spPr>
      </p:pic>
    </p:spTree>
    <p:extLst>
      <p:ext uri="{BB962C8B-B14F-4D97-AF65-F5344CB8AC3E}">
        <p14:creationId xmlns:p14="http://schemas.microsoft.com/office/powerpoint/2010/main" val="385159475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Title 1"/>
          <p:cNvSpPr>
            <a:spLocks noGrp="1"/>
          </p:cNvSpPr>
          <p:nvPr>
            <p:ph type="title"/>
          </p:nvPr>
        </p:nvSpPr>
        <p:spPr>
          <a:xfrm>
            <a:off x="22315" y="548680"/>
            <a:ext cx="8229600" cy="1069848"/>
          </a:xfrm>
        </p:spPr>
        <p:txBody>
          <a:bodyPr>
            <a:normAutofit fontScale="90000"/>
          </a:bodyPr>
          <a:lstStyle/>
          <a:p>
            <a:r>
              <a:rPr lang="en-CA" sz="3600" dirty="0" smtClean="0">
                <a:solidFill>
                  <a:schemeClr val="tx1"/>
                </a:solidFill>
              </a:rPr>
              <a:t>5 Year Chart and Moving </a:t>
            </a:r>
            <a:br>
              <a:rPr lang="en-CA" sz="3600" dirty="0" smtClean="0">
                <a:solidFill>
                  <a:schemeClr val="tx1"/>
                </a:solidFill>
              </a:rPr>
            </a:br>
            <a:r>
              <a:rPr lang="en-CA" sz="3600" dirty="0" smtClean="0">
                <a:solidFill>
                  <a:schemeClr val="tx1"/>
                </a:solidFill>
              </a:rPr>
              <a:t>Average at 50 &amp; 200</a:t>
            </a:r>
          </a:p>
        </p:txBody>
      </p:sp>
      <p:pic>
        <p:nvPicPr>
          <p:cNvPr id="2" name="Picture 1"/>
          <p:cNvPicPr>
            <a:picLocks noChangeAspect="1"/>
          </p:cNvPicPr>
          <p:nvPr/>
        </p:nvPicPr>
        <p:blipFill>
          <a:blip r:embed="rId2"/>
          <a:stretch>
            <a:fillRect/>
          </a:stretch>
        </p:blipFill>
        <p:spPr>
          <a:xfrm>
            <a:off x="0" y="1591500"/>
            <a:ext cx="9144000" cy="4645812"/>
          </a:xfrm>
          <a:prstGeom prst="rect">
            <a:avLst/>
          </a:prstGeom>
        </p:spPr>
      </p:pic>
    </p:spTree>
    <p:extLst>
      <p:ext uri="{BB962C8B-B14F-4D97-AF65-F5344CB8AC3E}">
        <p14:creationId xmlns:p14="http://schemas.microsoft.com/office/powerpoint/2010/main" val="279800855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Title 1"/>
          <p:cNvSpPr>
            <a:spLocks noGrp="1"/>
          </p:cNvSpPr>
          <p:nvPr>
            <p:ph type="title"/>
          </p:nvPr>
        </p:nvSpPr>
        <p:spPr>
          <a:xfrm>
            <a:off x="107504" y="548680"/>
            <a:ext cx="8229600" cy="1069848"/>
          </a:xfrm>
        </p:spPr>
        <p:txBody>
          <a:bodyPr/>
          <a:lstStyle/>
          <a:p>
            <a:r>
              <a:rPr lang="en-CA" sz="3600" dirty="0" smtClean="0">
                <a:solidFill>
                  <a:schemeClr val="tx1"/>
                </a:solidFill>
              </a:rPr>
              <a:t>Max Chart</a:t>
            </a:r>
          </a:p>
        </p:txBody>
      </p:sp>
      <p:pic>
        <p:nvPicPr>
          <p:cNvPr id="2" name="Picture 1"/>
          <p:cNvPicPr>
            <a:picLocks noChangeAspect="1"/>
          </p:cNvPicPr>
          <p:nvPr/>
        </p:nvPicPr>
        <p:blipFill>
          <a:blip r:embed="rId2"/>
          <a:stretch>
            <a:fillRect/>
          </a:stretch>
        </p:blipFill>
        <p:spPr>
          <a:xfrm>
            <a:off x="0" y="1916788"/>
            <a:ext cx="9144000" cy="3312412"/>
          </a:xfrm>
          <a:prstGeom prst="rect">
            <a:avLst/>
          </a:prstGeom>
        </p:spPr>
      </p:pic>
    </p:spTree>
    <p:extLst>
      <p:ext uri="{BB962C8B-B14F-4D97-AF65-F5344CB8AC3E}">
        <p14:creationId xmlns:p14="http://schemas.microsoft.com/office/powerpoint/2010/main" val="4043938265"/>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548680"/>
            <a:ext cx="5472608" cy="1069848"/>
          </a:xfrm>
        </p:spPr>
        <p:txBody>
          <a:bodyPr>
            <a:normAutofit fontScale="90000"/>
          </a:bodyPr>
          <a:lstStyle/>
          <a:p>
            <a:r>
              <a:rPr lang="en-US" dirty="0" smtClean="0">
                <a:solidFill>
                  <a:schemeClr val="tx1"/>
                </a:solidFill>
              </a:rPr>
              <a:t>Compared with S&amp;P/TSX Capped REIT</a:t>
            </a:r>
            <a:endParaRPr lang="en-US" dirty="0">
              <a:solidFill>
                <a:schemeClr val="tx1"/>
              </a:solidFill>
            </a:endParaRPr>
          </a:p>
        </p:txBody>
      </p:sp>
      <p:pic>
        <p:nvPicPr>
          <p:cNvPr id="6" name="Picture 5" descr="Screen Shot 2012-11-20 at 11.04.5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88840"/>
            <a:ext cx="9144000" cy="3981487"/>
          </a:xfrm>
          <a:prstGeom prst="rect">
            <a:avLst/>
          </a:prstGeom>
        </p:spPr>
      </p:pic>
      <p:pic>
        <p:nvPicPr>
          <p:cNvPr id="7" name="Picture 6" descr="Screen Shot 2012-11-20 at 11.09.4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9500" y="1546990"/>
            <a:ext cx="2984500" cy="355600"/>
          </a:xfrm>
          <a:prstGeom prst="rect">
            <a:avLst/>
          </a:prstGeom>
        </p:spPr>
      </p:pic>
    </p:spTree>
    <p:extLst>
      <p:ext uri="{BB962C8B-B14F-4D97-AF65-F5344CB8AC3E}">
        <p14:creationId xmlns:p14="http://schemas.microsoft.com/office/powerpoint/2010/main" val="297993283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1" name="Text Box 13"/>
          <p:cNvSpPr txBox="1">
            <a:spLocks noChangeArrowheads="1"/>
          </p:cNvSpPr>
          <p:nvPr/>
        </p:nvSpPr>
        <p:spPr bwMode="auto">
          <a:xfrm>
            <a:off x="5435600" y="2204467"/>
            <a:ext cx="34575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itchFamily="34" charset="0"/>
                <a:cs typeface="Arial" pitchFamily="34" charset="0"/>
              </a:defRPr>
            </a:lvl1pPr>
            <a:lvl2pPr marL="742950" indent="-285750">
              <a:defRPr>
                <a:solidFill>
                  <a:schemeClr val="tx1"/>
                </a:solidFill>
                <a:latin typeface="Tw Cen MT" pitchFamily="34" charset="0"/>
                <a:cs typeface="Arial" pitchFamily="34" charset="0"/>
              </a:defRPr>
            </a:lvl2pPr>
            <a:lvl3pPr marL="1143000" indent="-228600">
              <a:defRPr>
                <a:solidFill>
                  <a:schemeClr val="tx1"/>
                </a:solidFill>
                <a:latin typeface="Tw Cen MT" pitchFamily="34" charset="0"/>
                <a:cs typeface="Arial" pitchFamily="34" charset="0"/>
              </a:defRPr>
            </a:lvl3pPr>
            <a:lvl4pPr marL="1600200" indent="-228600">
              <a:defRPr>
                <a:solidFill>
                  <a:schemeClr val="tx1"/>
                </a:solidFill>
                <a:latin typeface="Tw Cen MT" pitchFamily="34" charset="0"/>
                <a:cs typeface="Arial" pitchFamily="34" charset="0"/>
              </a:defRPr>
            </a:lvl4pPr>
            <a:lvl5pPr marL="2057400" indent="-228600">
              <a:defRPr>
                <a:solidFill>
                  <a:schemeClr val="tx1"/>
                </a:solidFill>
                <a:latin typeface="Tw Cen MT" pitchFamily="34" charset="0"/>
                <a:cs typeface="Arial" pitchFamily="34" charset="0"/>
              </a:defRPr>
            </a:lvl5pPr>
            <a:lvl6pPr marL="2514600" indent="-228600" fontAlgn="base">
              <a:spcBef>
                <a:spcPct val="0"/>
              </a:spcBef>
              <a:spcAft>
                <a:spcPct val="0"/>
              </a:spcAft>
              <a:defRPr>
                <a:solidFill>
                  <a:schemeClr val="tx1"/>
                </a:solidFill>
                <a:latin typeface="Tw Cen MT" pitchFamily="34" charset="0"/>
                <a:cs typeface="Arial" pitchFamily="34" charset="0"/>
              </a:defRPr>
            </a:lvl6pPr>
            <a:lvl7pPr marL="2971800" indent="-228600" fontAlgn="base">
              <a:spcBef>
                <a:spcPct val="0"/>
              </a:spcBef>
              <a:spcAft>
                <a:spcPct val="0"/>
              </a:spcAft>
              <a:defRPr>
                <a:solidFill>
                  <a:schemeClr val="tx1"/>
                </a:solidFill>
                <a:latin typeface="Tw Cen MT" pitchFamily="34" charset="0"/>
                <a:cs typeface="Arial" pitchFamily="34" charset="0"/>
              </a:defRPr>
            </a:lvl7pPr>
            <a:lvl8pPr marL="3429000" indent="-228600" fontAlgn="base">
              <a:spcBef>
                <a:spcPct val="0"/>
              </a:spcBef>
              <a:spcAft>
                <a:spcPct val="0"/>
              </a:spcAft>
              <a:defRPr>
                <a:solidFill>
                  <a:schemeClr val="tx1"/>
                </a:solidFill>
                <a:latin typeface="Tw Cen MT" pitchFamily="34" charset="0"/>
                <a:cs typeface="Arial" pitchFamily="34" charset="0"/>
              </a:defRPr>
            </a:lvl8pPr>
            <a:lvl9pPr marL="3886200" indent="-228600" fontAlgn="base">
              <a:spcBef>
                <a:spcPct val="0"/>
              </a:spcBef>
              <a:spcAft>
                <a:spcPct val="0"/>
              </a:spcAft>
              <a:defRPr>
                <a:solidFill>
                  <a:schemeClr val="tx1"/>
                </a:solidFill>
                <a:latin typeface="Tw Cen MT" pitchFamily="34" charset="0"/>
                <a:cs typeface="Arial" pitchFamily="34" charset="0"/>
              </a:defRPr>
            </a:lvl9pPr>
          </a:lstStyle>
          <a:p>
            <a:pPr>
              <a:spcBef>
                <a:spcPct val="50000"/>
              </a:spcBef>
            </a:pPr>
            <a:endParaRPr lang="en-CA"/>
          </a:p>
        </p:txBody>
      </p:sp>
      <p:sp>
        <p:nvSpPr>
          <p:cNvPr id="201732" name="Text Box 14"/>
          <p:cNvSpPr txBox="1">
            <a:spLocks noChangeArrowheads="1"/>
          </p:cNvSpPr>
          <p:nvPr/>
        </p:nvSpPr>
        <p:spPr bwMode="auto">
          <a:xfrm>
            <a:off x="251520" y="483394"/>
            <a:ext cx="38512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itchFamily="34" charset="0"/>
                <a:cs typeface="Arial" pitchFamily="34" charset="0"/>
              </a:defRPr>
            </a:lvl1pPr>
            <a:lvl2pPr marL="742950" indent="-285750">
              <a:defRPr>
                <a:solidFill>
                  <a:schemeClr val="tx1"/>
                </a:solidFill>
                <a:latin typeface="Tw Cen MT" pitchFamily="34" charset="0"/>
                <a:cs typeface="Arial" pitchFamily="34" charset="0"/>
              </a:defRPr>
            </a:lvl2pPr>
            <a:lvl3pPr marL="1143000" indent="-228600">
              <a:defRPr>
                <a:solidFill>
                  <a:schemeClr val="tx1"/>
                </a:solidFill>
                <a:latin typeface="Tw Cen MT" pitchFamily="34" charset="0"/>
                <a:cs typeface="Arial" pitchFamily="34" charset="0"/>
              </a:defRPr>
            </a:lvl3pPr>
            <a:lvl4pPr marL="1600200" indent="-228600">
              <a:defRPr>
                <a:solidFill>
                  <a:schemeClr val="tx1"/>
                </a:solidFill>
                <a:latin typeface="Tw Cen MT" pitchFamily="34" charset="0"/>
                <a:cs typeface="Arial" pitchFamily="34" charset="0"/>
              </a:defRPr>
            </a:lvl4pPr>
            <a:lvl5pPr marL="2057400" indent="-228600">
              <a:defRPr>
                <a:solidFill>
                  <a:schemeClr val="tx1"/>
                </a:solidFill>
                <a:latin typeface="Tw Cen MT" pitchFamily="34" charset="0"/>
                <a:cs typeface="Arial" pitchFamily="34" charset="0"/>
              </a:defRPr>
            </a:lvl5pPr>
            <a:lvl6pPr marL="2514600" indent="-228600" fontAlgn="base">
              <a:spcBef>
                <a:spcPct val="0"/>
              </a:spcBef>
              <a:spcAft>
                <a:spcPct val="0"/>
              </a:spcAft>
              <a:defRPr>
                <a:solidFill>
                  <a:schemeClr val="tx1"/>
                </a:solidFill>
                <a:latin typeface="Tw Cen MT" pitchFamily="34" charset="0"/>
                <a:cs typeface="Arial" pitchFamily="34" charset="0"/>
              </a:defRPr>
            </a:lvl6pPr>
            <a:lvl7pPr marL="2971800" indent="-228600" fontAlgn="base">
              <a:spcBef>
                <a:spcPct val="0"/>
              </a:spcBef>
              <a:spcAft>
                <a:spcPct val="0"/>
              </a:spcAft>
              <a:defRPr>
                <a:solidFill>
                  <a:schemeClr val="tx1"/>
                </a:solidFill>
                <a:latin typeface="Tw Cen MT" pitchFamily="34" charset="0"/>
                <a:cs typeface="Arial" pitchFamily="34" charset="0"/>
              </a:defRPr>
            </a:lvl7pPr>
            <a:lvl8pPr marL="3429000" indent="-228600" fontAlgn="base">
              <a:spcBef>
                <a:spcPct val="0"/>
              </a:spcBef>
              <a:spcAft>
                <a:spcPct val="0"/>
              </a:spcAft>
              <a:defRPr>
                <a:solidFill>
                  <a:schemeClr val="tx1"/>
                </a:solidFill>
                <a:latin typeface="Tw Cen MT" pitchFamily="34" charset="0"/>
                <a:cs typeface="Arial" pitchFamily="34" charset="0"/>
              </a:defRPr>
            </a:lvl8pPr>
            <a:lvl9pPr marL="3886200" indent="-228600" fontAlgn="base">
              <a:spcBef>
                <a:spcPct val="0"/>
              </a:spcBef>
              <a:spcAft>
                <a:spcPct val="0"/>
              </a:spcAft>
              <a:defRPr>
                <a:solidFill>
                  <a:schemeClr val="tx1"/>
                </a:solidFill>
                <a:latin typeface="Tw Cen MT" pitchFamily="34" charset="0"/>
                <a:cs typeface="Arial" pitchFamily="34" charset="0"/>
              </a:defRPr>
            </a:lvl9pPr>
          </a:lstStyle>
          <a:p>
            <a:pPr algn="ctr">
              <a:spcBef>
                <a:spcPct val="50000"/>
              </a:spcBef>
            </a:pPr>
            <a:r>
              <a:rPr lang="en-CA" sz="3600" dirty="0"/>
              <a:t>Company Overview</a:t>
            </a:r>
          </a:p>
        </p:txBody>
      </p:sp>
      <p:pic>
        <p:nvPicPr>
          <p:cNvPr id="5" name="Picture 4"/>
          <p:cNvPicPr>
            <a:picLocks noChangeAspect="1"/>
          </p:cNvPicPr>
          <p:nvPr/>
        </p:nvPicPr>
        <p:blipFill>
          <a:blip r:embed="rId2"/>
          <a:stretch>
            <a:fillRect/>
          </a:stretch>
        </p:blipFill>
        <p:spPr>
          <a:xfrm>
            <a:off x="0" y="1401896"/>
            <a:ext cx="9144000" cy="1800201"/>
          </a:xfrm>
          <a:prstGeom prst="rect">
            <a:avLst/>
          </a:prstGeom>
        </p:spPr>
      </p:pic>
      <p:pic>
        <p:nvPicPr>
          <p:cNvPr id="6" name="Picture 5"/>
          <p:cNvPicPr>
            <a:picLocks noChangeAspect="1"/>
          </p:cNvPicPr>
          <p:nvPr/>
        </p:nvPicPr>
        <p:blipFill>
          <a:blip r:embed="rId3"/>
          <a:stretch>
            <a:fillRect/>
          </a:stretch>
        </p:blipFill>
        <p:spPr>
          <a:xfrm>
            <a:off x="0" y="3274104"/>
            <a:ext cx="9144000" cy="1739072"/>
          </a:xfrm>
          <a:prstGeom prst="rect">
            <a:avLst/>
          </a:prstGeom>
        </p:spPr>
      </p:pic>
      <p:pic>
        <p:nvPicPr>
          <p:cNvPr id="7" name="Picture 6"/>
          <p:cNvPicPr>
            <a:picLocks noChangeAspect="1"/>
          </p:cNvPicPr>
          <p:nvPr/>
        </p:nvPicPr>
        <p:blipFill>
          <a:blip r:embed="rId4"/>
          <a:stretch>
            <a:fillRect/>
          </a:stretch>
        </p:blipFill>
        <p:spPr>
          <a:xfrm>
            <a:off x="36512" y="5146312"/>
            <a:ext cx="9144000" cy="1739072"/>
          </a:xfrm>
          <a:prstGeom prst="rect">
            <a:avLst/>
          </a:prstGeom>
        </p:spPr>
      </p:pic>
    </p:spTree>
    <p:extLst>
      <p:ext uri="{BB962C8B-B14F-4D97-AF65-F5344CB8AC3E}">
        <p14:creationId xmlns:p14="http://schemas.microsoft.com/office/powerpoint/2010/main" val="297927931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Title 1"/>
          <p:cNvSpPr>
            <a:spLocks noGrp="1"/>
          </p:cNvSpPr>
          <p:nvPr>
            <p:ph type="title"/>
          </p:nvPr>
        </p:nvSpPr>
        <p:spPr>
          <a:xfrm>
            <a:off x="609600" y="228600"/>
            <a:ext cx="8153400" cy="990600"/>
          </a:xfrm>
        </p:spPr>
        <p:txBody>
          <a:bodyPr/>
          <a:lstStyle/>
          <a:p>
            <a:r>
              <a:rPr lang="en-CA" sz="4000" smtClean="0">
                <a:solidFill>
                  <a:schemeClr val="tx1"/>
                </a:solidFill>
              </a:rPr>
              <a:t>About Calloway</a:t>
            </a:r>
          </a:p>
        </p:txBody>
      </p:sp>
      <p:sp>
        <p:nvSpPr>
          <p:cNvPr id="202754" name="Rectangle 6"/>
          <p:cNvSpPr>
            <a:spLocks noGrp="1"/>
          </p:cNvSpPr>
          <p:nvPr>
            <p:ph idx="1"/>
          </p:nvPr>
        </p:nvSpPr>
        <p:spPr>
          <a:xfrm>
            <a:off x="107504" y="1711349"/>
            <a:ext cx="6048672" cy="4813995"/>
          </a:xfrm>
        </p:spPr>
        <p:txBody>
          <a:bodyPr>
            <a:normAutofit/>
          </a:bodyPr>
          <a:lstStyle/>
          <a:p>
            <a:pPr>
              <a:lnSpc>
                <a:spcPct val="80000"/>
              </a:lnSpc>
            </a:pPr>
            <a:r>
              <a:rPr lang="en-CA" sz="2100" dirty="0" smtClean="0"/>
              <a:t>The Trust is an unincorporated open-ended mutual fund trust governed by the laws of the Province of Alberta</a:t>
            </a:r>
          </a:p>
          <a:p>
            <a:pPr marL="0" indent="0">
              <a:lnSpc>
                <a:spcPct val="80000"/>
              </a:lnSpc>
              <a:buNone/>
            </a:pPr>
            <a:endParaRPr lang="en-CA" sz="2100" dirty="0" smtClean="0"/>
          </a:p>
          <a:p>
            <a:pPr>
              <a:lnSpc>
                <a:spcPct val="80000"/>
              </a:lnSpc>
            </a:pPr>
            <a:r>
              <a:rPr lang="en-CA" sz="2100" dirty="0"/>
              <a:t>Commercial rental services provider – owns and manages 26 million sq. ft. in 118 value-oriented retail </a:t>
            </a:r>
            <a:r>
              <a:rPr lang="en-CA" sz="2100" dirty="0" smtClean="0"/>
              <a:t>centers</a:t>
            </a:r>
          </a:p>
          <a:p>
            <a:pPr>
              <a:lnSpc>
                <a:spcPct val="80000"/>
              </a:lnSpc>
            </a:pPr>
            <a:endParaRPr lang="en-CA" sz="2100" dirty="0"/>
          </a:p>
          <a:p>
            <a:pPr>
              <a:lnSpc>
                <a:spcPct val="80000"/>
              </a:lnSpc>
            </a:pPr>
            <a:r>
              <a:rPr lang="en-CA" sz="2100" dirty="0" smtClean="0"/>
              <a:t>Enterprise value of approx. $6.2 billion</a:t>
            </a:r>
          </a:p>
          <a:p>
            <a:pPr marL="0" indent="0">
              <a:lnSpc>
                <a:spcPct val="80000"/>
              </a:lnSpc>
              <a:buNone/>
            </a:pPr>
            <a:endParaRPr lang="en-CA" sz="2100" dirty="0"/>
          </a:p>
          <a:p>
            <a:pPr>
              <a:lnSpc>
                <a:spcPct val="80000"/>
              </a:lnSpc>
            </a:pPr>
            <a:r>
              <a:rPr lang="en-CA" sz="2100" dirty="0" smtClean="0"/>
              <a:t>Features:</a:t>
            </a:r>
          </a:p>
          <a:p>
            <a:pPr lvl="1">
              <a:lnSpc>
                <a:spcPct val="80000"/>
              </a:lnSpc>
            </a:pPr>
            <a:r>
              <a:rPr lang="en-CA" sz="1800" dirty="0" smtClean="0"/>
              <a:t>Convenient locations</a:t>
            </a:r>
          </a:p>
          <a:p>
            <a:pPr lvl="1">
              <a:lnSpc>
                <a:spcPct val="80000"/>
              </a:lnSpc>
            </a:pPr>
            <a:r>
              <a:rPr lang="en-CA" sz="1800" dirty="0" smtClean="0"/>
              <a:t>Intelligent design</a:t>
            </a:r>
          </a:p>
          <a:p>
            <a:pPr lvl="1">
              <a:lnSpc>
                <a:spcPct val="80000"/>
              </a:lnSpc>
            </a:pPr>
            <a:r>
              <a:rPr lang="en-CA" sz="1800" dirty="0" smtClean="0"/>
              <a:t>Desirable tenant mix</a:t>
            </a:r>
          </a:p>
        </p:txBody>
      </p:sp>
      <p:pic>
        <p:nvPicPr>
          <p:cNvPr id="2" name="Picture 1"/>
          <p:cNvPicPr>
            <a:picLocks noChangeAspect="1"/>
          </p:cNvPicPr>
          <p:nvPr/>
        </p:nvPicPr>
        <p:blipFill>
          <a:blip r:embed="rId3"/>
          <a:stretch>
            <a:fillRect/>
          </a:stretch>
        </p:blipFill>
        <p:spPr>
          <a:xfrm>
            <a:off x="6238180" y="1772816"/>
            <a:ext cx="2654300" cy="4152900"/>
          </a:xfrm>
          <a:prstGeom prst="rect">
            <a:avLst/>
          </a:prstGeom>
        </p:spPr>
      </p:pic>
    </p:spTree>
    <p:extLst>
      <p:ext uri="{BB962C8B-B14F-4D97-AF65-F5344CB8AC3E}">
        <p14:creationId xmlns:p14="http://schemas.microsoft.com/office/powerpoint/2010/main" val="182152651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476672"/>
            <a:ext cx="8229600" cy="1066800"/>
          </a:xfrm>
        </p:spPr>
        <p:txBody>
          <a:bodyPr/>
          <a:lstStyle/>
          <a:p>
            <a:r>
              <a:rPr lang="en-US" dirty="0" smtClean="0">
                <a:solidFill>
                  <a:srgbClr val="000000"/>
                </a:solidFill>
              </a:rPr>
              <a:t>Investment Theory</a:t>
            </a:r>
            <a:endParaRPr lang="en-US" dirty="0">
              <a:solidFill>
                <a:srgbClr val="000000"/>
              </a:solidFill>
            </a:endParaRPr>
          </a:p>
        </p:txBody>
      </p:sp>
      <p:pic>
        <p:nvPicPr>
          <p:cNvPr id="4" name="Picture 3"/>
          <p:cNvPicPr>
            <a:picLocks noChangeAspect="1"/>
          </p:cNvPicPr>
          <p:nvPr/>
        </p:nvPicPr>
        <p:blipFill>
          <a:blip r:embed="rId2"/>
          <a:stretch>
            <a:fillRect/>
          </a:stretch>
        </p:blipFill>
        <p:spPr>
          <a:xfrm>
            <a:off x="0" y="1731438"/>
            <a:ext cx="9144000" cy="4361858"/>
          </a:xfrm>
          <a:prstGeom prst="rect">
            <a:avLst/>
          </a:prstGeom>
        </p:spPr>
      </p:pic>
    </p:spTree>
    <p:extLst>
      <p:ext uri="{BB962C8B-B14F-4D97-AF65-F5344CB8AC3E}">
        <p14:creationId xmlns:p14="http://schemas.microsoft.com/office/powerpoint/2010/main" val="3283134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404664"/>
            <a:ext cx="8229600" cy="1066800"/>
          </a:xfrm>
        </p:spPr>
        <p:txBody>
          <a:bodyPr/>
          <a:lstStyle/>
          <a:p>
            <a:r>
              <a:rPr lang="en-CA" dirty="0" smtClean="0"/>
              <a:t>REIT Requirements</a:t>
            </a:r>
            <a:endParaRPr lang="en-CA" dirty="0"/>
          </a:p>
        </p:txBody>
      </p:sp>
      <p:graphicFrame>
        <p:nvGraphicFramePr>
          <p:cNvPr id="9" name="Content Placeholder 8"/>
          <p:cNvGraphicFramePr>
            <a:graphicFrameLocks noGrp="1"/>
          </p:cNvGraphicFramePr>
          <p:nvPr>
            <p:ph idx="1"/>
          </p:nvPr>
        </p:nvGraphicFramePr>
        <p:xfrm>
          <a:off x="251520" y="1340768"/>
          <a:ext cx="8712969" cy="4036023"/>
        </p:xfrm>
        <a:graphic>
          <a:graphicData uri="http://schemas.openxmlformats.org/drawingml/2006/table">
            <a:tbl>
              <a:tblPr firstRow="1" bandRow="1">
                <a:tableStyleId>{5C22544A-7EE6-4342-B048-85BDC9FD1C3A}</a:tableStyleId>
              </a:tblPr>
              <a:tblGrid>
                <a:gridCol w="2736304"/>
                <a:gridCol w="3072342"/>
                <a:gridCol w="2904323"/>
              </a:tblGrid>
              <a:tr h="327695">
                <a:tc>
                  <a:txBody>
                    <a:bodyPr/>
                    <a:lstStyle/>
                    <a:p>
                      <a:r>
                        <a:rPr lang="en-CA" dirty="0" smtClean="0"/>
                        <a:t>Feature</a:t>
                      </a:r>
                      <a:endParaRPr lang="en-CA" dirty="0"/>
                    </a:p>
                  </a:txBody>
                  <a:tcPr/>
                </a:tc>
                <a:tc>
                  <a:txBody>
                    <a:bodyPr/>
                    <a:lstStyle/>
                    <a:p>
                      <a:r>
                        <a:rPr lang="en-CA" dirty="0" smtClean="0"/>
                        <a:t>U.S.</a:t>
                      </a:r>
                      <a:r>
                        <a:rPr lang="en-CA" baseline="0" dirty="0" smtClean="0"/>
                        <a:t> REITs</a:t>
                      </a:r>
                      <a:endParaRPr lang="en-CA" dirty="0"/>
                    </a:p>
                  </a:txBody>
                  <a:tcPr/>
                </a:tc>
                <a:tc>
                  <a:txBody>
                    <a:bodyPr/>
                    <a:lstStyle/>
                    <a:p>
                      <a:r>
                        <a:rPr lang="en-CA" dirty="0" smtClean="0"/>
                        <a:t>Canadian REITs</a:t>
                      </a:r>
                      <a:endParaRPr lang="en-CA" dirty="0"/>
                    </a:p>
                  </a:txBody>
                  <a:tcPr/>
                </a:tc>
              </a:tr>
              <a:tr h="1050419">
                <a:tc>
                  <a:txBody>
                    <a:bodyPr/>
                    <a:lstStyle/>
                    <a:p>
                      <a:r>
                        <a:rPr lang="en-CA" sz="1600" dirty="0" smtClean="0"/>
                        <a:t>Distributions</a:t>
                      </a:r>
                      <a:endParaRPr lang="en-CA" sz="1600" baseline="0" dirty="0" smtClean="0"/>
                    </a:p>
                  </a:txBody>
                  <a:tcPr/>
                </a:tc>
                <a:tc>
                  <a:txBody>
                    <a:bodyPr/>
                    <a:lstStyle/>
                    <a:p>
                      <a:r>
                        <a:rPr lang="en-CA" sz="1600" dirty="0" smtClean="0"/>
                        <a:t>Generally, must be at least 90% of</a:t>
                      </a:r>
                      <a:r>
                        <a:rPr lang="en-CA" sz="1600" baseline="0" dirty="0" smtClean="0"/>
                        <a:t> </a:t>
                      </a:r>
                      <a:r>
                        <a:rPr lang="en-CA" sz="1600" dirty="0" smtClean="0"/>
                        <a:t>Taxable Income without regard to</a:t>
                      </a:r>
                      <a:r>
                        <a:rPr lang="en-CA" sz="1600" baseline="0" dirty="0" smtClean="0"/>
                        <a:t> </a:t>
                      </a:r>
                      <a:r>
                        <a:rPr lang="en-CA" sz="1600" dirty="0" smtClean="0"/>
                        <a:t>distributions and excluding</a:t>
                      </a:r>
                      <a:r>
                        <a:rPr lang="en-CA" sz="1600" baseline="0" dirty="0" smtClean="0"/>
                        <a:t> </a:t>
                      </a:r>
                      <a:r>
                        <a:rPr lang="en-CA" sz="1600" dirty="0" smtClean="0"/>
                        <a:t>net</a:t>
                      </a:r>
                      <a:r>
                        <a:rPr lang="en-CA" sz="1600" baseline="0" dirty="0" smtClean="0"/>
                        <a:t> </a:t>
                      </a:r>
                      <a:r>
                        <a:rPr lang="en-CA" sz="1600" dirty="0" smtClean="0"/>
                        <a:t>capital gains</a:t>
                      </a:r>
                    </a:p>
                  </a:txBody>
                  <a:tcPr/>
                </a:tc>
                <a:tc>
                  <a:txBody>
                    <a:bodyPr/>
                    <a:lstStyle/>
                    <a:p>
                      <a:r>
                        <a:rPr lang="en-CA" sz="1600" dirty="0" smtClean="0"/>
                        <a:t>Set individually by the trust</a:t>
                      </a:r>
                    </a:p>
                    <a:p>
                      <a:r>
                        <a:rPr lang="en-CA" sz="1600" dirty="0" smtClean="0"/>
                        <a:t>declaration, however usually</a:t>
                      </a:r>
                    </a:p>
                    <a:p>
                      <a:r>
                        <a:rPr lang="en-CA" sz="1600" dirty="0" smtClean="0"/>
                        <a:t>around 85%-95% of distributable</a:t>
                      </a:r>
                      <a:r>
                        <a:rPr lang="en-CA" sz="1600" baseline="0" dirty="0" smtClean="0"/>
                        <a:t> </a:t>
                      </a:r>
                      <a:r>
                        <a:rPr lang="en-CA" sz="1600" dirty="0" smtClean="0"/>
                        <a:t>income</a:t>
                      </a:r>
                    </a:p>
                  </a:txBody>
                  <a:tcPr/>
                </a:tc>
              </a:tr>
              <a:tr h="565610">
                <a:tc>
                  <a:txBody>
                    <a:bodyPr/>
                    <a:lstStyle/>
                    <a:p>
                      <a:r>
                        <a:rPr lang="en-CA" sz="1600" dirty="0" smtClean="0"/>
                        <a:t>Taxation</a:t>
                      </a:r>
                      <a:endParaRPr lang="en-CA" sz="1600" dirty="0"/>
                    </a:p>
                  </a:txBody>
                  <a:tcPr/>
                </a:tc>
                <a:tc>
                  <a:txBody>
                    <a:bodyPr/>
                    <a:lstStyle/>
                    <a:p>
                      <a:r>
                        <a:rPr lang="en-CA" sz="1600" dirty="0" smtClean="0"/>
                        <a:t>Income is not taxed as long as it is</a:t>
                      </a:r>
                      <a:r>
                        <a:rPr lang="en-CA" sz="1600" baseline="0" dirty="0" smtClean="0"/>
                        <a:t> </a:t>
                      </a:r>
                      <a:r>
                        <a:rPr lang="en-CA" sz="1600" dirty="0" smtClean="0"/>
                        <a:t>distributed to investors.  Income that</a:t>
                      </a:r>
                      <a:r>
                        <a:rPr lang="en-CA" sz="1600" baseline="0" dirty="0" smtClean="0"/>
                        <a:t> </a:t>
                      </a:r>
                      <a:r>
                        <a:rPr lang="en-CA" sz="1600" dirty="0" smtClean="0"/>
                        <a:t>is not distributed will be taxed at</a:t>
                      </a:r>
                      <a:r>
                        <a:rPr lang="en-CA" sz="1600" baseline="0" dirty="0" smtClean="0"/>
                        <a:t> </a:t>
                      </a:r>
                      <a:r>
                        <a:rPr lang="en-CA" sz="1600" dirty="0" smtClean="0"/>
                        <a:t>normal corporate rates.</a:t>
                      </a:r>
                    </a:p>
                  </a:txBody>
                  <a:tcPr/>
                </a:tc>
                <a:tc>
                  <a:txBody>
                    <a:bodyPr/>
                    <a:lstStyle/>
                    <a:p>
                      <a:r>
                        <a:rPr lang="en-CA" sz="1600" dirty="0" smtClean="0"/>
                        <a:t>Income is not taxed within the trust</a:t>
                      </a:r>
                      <a:r>
                        <a:rPr lang="en-CA" sz="1600" baseline="0" dirty="0" smtClean="0"/>
                        <a:t> </a:t>
                      </a:r>
                      <a:r>
                        <a:rPr lang="en-CA" sz="1600" dirty="0" smtClean="0"/>
                        <a:t>as long it is distributed to</a:t>
                      </a:r>
                      <a:r>
                        <a:rPr lang="en-CA" sz="1600" baseline="0" dirty="0" smtClean="0"/>
                        <a:t> </a:t>
                      </a:r>
                      <a:r>
                        <a:rPr lang="en-CA" sz="1600" baseline="0" dirty="0" err="1" smtClean="0"/>
                        <a:t>u</a:t>
                      </a:r>
                      <a:r>
                        <a:rPr lang="en-CA" sz="1600" dirty="0" err="1" smtClean="0"/>
                        <a:t>nitholders</a:t>
                      </a:r>
                      <a:endParaRPr lang="en-CA" sz="1600" dirty="0" smtClean="0"/>
                    </a:p>
                  </a:txBody>
                  <a:tcPr/>
                </a:tc>
              </a:tr>
              <a:tr h="1292823">
                <a:tc>
                  <a:txBody>
                    <a:bodyPr/>
                    <a:lstStyle/>
                    <a:p>
                      <a:r>
                        <a:rPr lang="en-CA" sz="1600" dirty="0" smtClean="0"/>
                        <a:t>Transfer of real</a:t>
                      </a:r>
                      <a:r>
                        <a:rPr lang="en-CA" sz="1600" baseline="0" dirty="0" smtClean="0"/>
                        <a:t> estate to the REITs</a:t>
                      </a:r>
                      <a:endParaRPr lang="en-CA" sz="1600" dirty="0" smtClean="0"/>
                    </a:p>
                  </a:txBody>
                  <a:tcPr/>
                </a:tc>
                <a:tc>
                  <a:txBody>
                    <a:bodyPr/>
                    <a:lstStyle/>
                    <a:p>
                      <a:r>
                        <a:rPr lang="en-CA" sz="1600" dirty="0" smtClean="0"/>
                        <a:t>Companies able to move assets to</a:t>
                      </a:r>
                    </a:p>
                    <a:p>
                      <a:r>
                        <a:rPr lang="en-CA" sz="1600" dirty="0" smtClean="0"/>
                        <a:t>REIT on a tax deferred basis.</a:t>
                      </a:r>
                    </a:p>
                  </a:txBody>
                  <a:tcPr/>
                </a:tc>
                <a:tc>
                  <a:txBody>
                    <a:bodyPr/>
                    <a:lstStyle/>
                    <a:p>
                      <a:r>
                        <a:rPr lang="en-CA" sz="1600" dirty="0" smtClean="0"/>
                        <a:t>Limited ability to move assets to</a:t>
                      </a:r>
                      <a:r>
                        <a:rPr lang="en-CA" sz="1600" baseline="0" dirty="0" smtClean="0"/>
                        <a:t> </a:t>
                      </a:r>
                      <a:r>
                        <a:rPr lang="en-CA" sz="1600" dirty="0" smtClean="0"/>
                        <a:t>REIT on a tax deferred basis.</a:t>
                      </a:r>
                    </a:p>
                  </a:txBody>
                  <a:tcPr/>
                </a:tc>
              </a:tr>
            </a:tbl>
          </a:graphicData>
        </a:graphic>
      </p:graphicFrame>
      <p:sp>
        <p:nvSpPr>
          <p:cNvPr id="10" name="Rectangle 9"/>
          <p:cNvSpPr/>
          <p:nvPr/>
        </p:nvSpPr>
        <p:spPr>
          <a:xfrm>
            <a:off x="251520" y="5949280"/>
            <a:ext cx="2706190" cy="369332"/>
          </a:xfrm>
          <a:prstGeom prst="rect">
            <a:avLst/>
          </a:prstGeom>
        </p:spPr>
        <p:txBody>
          <a:bodyPr wrap="none">
            <a:spAutoFit/>
          </a:bodyPr>
          <a:lstStyle/>
          <a:p>
            <a:r>
              <a:rPr lang="en-CA" dirty="0" smtClean="0"/>
              <a:t>*Source: Deloitte (2004)</a:t>
            </a:r>
            <a:endParaRPr lang="en-CA" dirty="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476672"/>
            <a:ext cx="6552728" cy="1066800"/>
          </a:xfrm>
        </p:spPr>
        <p:txBody>
          <a:bodyPr>
            <a:normAutofit fontScale="90000"/>
          </a:bodyPr>
          <a:lstStyle/>
          <a:p>
            <a:r>
              <a:rPr lang="en-US" dirty="0" smtClean="0">
                <a:solidFill>
                  <a:srgbClr val="000000"/>
                </a:solidFill>
              </a:rPr>
              <a:t>Investment Theory Continued</a:t>
            </a:r>
            <a:endParaRPr lang="en-US" dirty="0">
              <a:solidFill>
                <a:srgbClr val="000000"/>
              </a:solidFill>
            </a:endParaRPr>
          </a:p>
        </p:txBody>
      </p:sp>
      <p:pic>
        <p:nvPicPr>
          <p:cNvPr id="4" name="Picture 3"/>
          <p:cNvPicPr>
            <a:picLocks noChangeAspect="1"/>
          </p:cNvPicPr>
          <p:nvPr/>
        </p:nvPicPr>
        <p:blipFill>
          <a:blip r:embed="rId2"/>
          <a:stretch>
            <a:fillRect/>
          </a:stretch>
        </p:blipFill>
        <p:spPr>
          <a:xfrm>
            <a:off x="0" y="1612900"/>
            <a:ext cx="9144000" cy="3621386"/>
          </a:xfrm>
          <a:prstGeom prst="rect">
            <a:avLst/>
          </a:prstGeom>
        </p:spPr>
      </p:pic>
    </p:spTree>
    <p:extLst>
      <p:ext uri="{BB962C8B-B14F-4D97-AF65-F5344CB8AC3E}">
        <p14:creationId xmlns:p14="http://schemas.microsoft.com/office/powerpoint/2010/main" val="227076063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Title 1"/>
          <p:cNvSpPr>
            <a:spLocks noGrp="1"/>
          </p:cNvSpPr>
          <p:nvPr>
            <p:ph type="title"/>
          </p:nvPr>
        </p:nvSpPr>
        <p:spPr>
          <a:xfrm>
            <a:off x="107504" y="260648"/>
            <a:ext cx="8153400" cy="990600"/>
          </a:xfrm>
        </p:spPr>
        <p:txBody>
          <a:bodyPr/>
          <a:lstStyle/>
          <a:p>
            <a:r>
              <a:rPr lang="en-CA" dirty="0" smtClean="0">
                <a:solidFill>
                  <a:schemeClr val="tx1"/>
                </a:solidFill>
              </a:rPr>
              <a:t>Recent Developments</a:t>
            </a:r>
          </a:p>
        </p:txBody>
      </p:sp>
      <p:sp>
        <p:nvSpPr>
          <p:cNvPr id="263174" name="Rectangle 6"/>
          <p:cNvSpPr>
            <a:spLocks noGrp="1"/>
          </p:cNvSpPr>
          <p:nvPr>
            <p:ph idx="1"/>
          </p:nvPr>
        </p:nvSpPr>
        <p:spPr>
          <a:xfrm>
            <a:off x="467544" y="1600200"/>
            <a:ext cx="8298631" cy="5141168"/>
          </a:xfrm>
        </p:spPr>
        <p:txBody>
          <a:bodyPr>
            <a:normAutofit fontScale="92500" lnSpcReduction="20000"/>
          </a:bodyPr>
          <a:lstStyle/>
          <a:p>
            <a:pPr>
              <a:lnSpc>
                <a:spcPct val="80000"/>
              </a:lnSpc>
            </a:pPr>
            <a:r>
              <a:rPr lang="en-CA" sz="2000" dirty="0" smtClean="0"/>
              <a:t>Oct. 31, 2012 Major Use Development Announced</a:t>
            </a:r>
          </a:p>
          <a:p>
            <a:pPr lvl="1">
              <a:lnSpc>
                <a:spcPct val="80000"/>
              </a:lnSpc>
            </a:pPr>
            <a:r>
              <a:rPr lang="en-CA" sz="1700" dirty="0"/>
              <a:t>a 50/50 joint venture with </a:t>
            </a:r>
            <a:r>
              <a:rPr lang="en-CA" sz="1700" dirty="0" err="1"/>
              <a:t>SmartCentres</a:t>
            </a:r>
            <a:r>
              <a:rPr lang="en-CA" sz="1700" dirty="0"/>
              <a:t> to develop a vast tract of land (53 acres) within the </a:t>
            </a:r>
          </a:p>
          <a:p>
            <a:pPr>
              <a:lnSpc>
                <a:spcPct val="80000"/>
              </a:lnSpc>
            </a:pPr>
            <a:endParaRPr lang="en-CA" sz="2000" dirty="0" smtClean="0"/>
          </a:p>
          <a:p>
            <a:pPr>
              <a:lnSpc>
                <a:spcPct val="80000"/>
              </a:lnSpc>
            </a:pPr>
            <a:r>
              <a:rPr lang="en-CA" sz="2000" dirty="0" smtClean="0"/>
              <a:t>Oct. 18, 2012 Sale of Three shopping centers</a:t>
            </a:r>
          </a:p>
          <a:p>
            <a:pPr lvl="1">
              <a:lnSpc>
                <a:spcPct val="80000"/>
              </a:lnSpc>
            </a:pPr>
            <a:r>
              <a:rPr lang="en-CA" sz="1700" dirty="0" smtClean="0"/>
              <a:t>Entered a binding purchase agreement with </a:t>
            </a:r>
            <a:r>
              <a:rPr lang="en-CA" sz="1700" dirty="0" err="1" smtClean="0"/>
              <a:t>Retrocom</a:t>
            </a:r>
            <a:r>
              <a:rPr lang="en-CA" sz="1700" dirty="0" smtClean="0"/>
              <a:t> REIT to sell three Ontario properties for a total of $59.8 million.</a:t>
            </a:r>
          </a:p>
          <a:p>
            <a:pPr lvl="1">
              <a:lnSpc>
                <a:spcPct val="80000"/>
              </a:lnSpc>
            </a:pPr>
            <a:endParaRPr lang="en-CA" sz="1700" dirty="0" smtClean="0"/>
          </a:p>
          <a:p>
            <a:pPr>
              <a:lnSpc>
                <a:spcPct val="80000"/>
              </a:lnSpc>
            </a:pPr>
            <a:r>
              <a:rPr lang="en-CA" sz="2100" dirty="0"/>
              <a:t>June 2012</a:t>
            </a:r>
          </a:p>
          <a:p>
            <a:pPr lvl="1">
              <a:lnSpc>
                <a:spcPct val="80000"/>
              </a:lnSpc>
            </a:pPr>
            <a:r>
              <a:rPr lang="en-CA" sz="1700" dirty="0"/>
              <a:t>Disposing of 13 non-core assets </a:t>
            </a:r>
          </a:p>
          <a:p>
            <a:pPr lvl="1">
              <a:lnSpc>
                <a:spcPct val="80000"/>
              </a:lnSpc>
            </a:pPr>
            <a:r>
              <a:rPr lang="en-CA" sz="1700" dirty="0"/>
              <a:t>Zellers (Penticton, BC) closing June 2012, </a:t>
            </a:r>
            <a:r>
              <a:rPr lang="en-CA" sz="1700" dirty="0" err="1"/>
              <a:t>Loblaws</a:t>
            </a:r>
            <a:r>
              <a:rPr lang="en-CA" sz="1700" dirty="0"/>
              <a:t> on schedule to open renovated store November 2012</a:t>
            </a:r>
          </a:p>
          <a:p>
            <a:pPr lvl="1">
              <a:lnSpc>
                <a:spcPct val="80000"/>
              </a:lnSpc>
            </a:pPr>
            <a:r>
              <a:rPr lang="en-CA" sz="1700" dirty="0"/>
              <a:t>Zellers (Oakville, ON) and Zellers (Kitchener, ON) to open as Target stores July 2013</a:t>
            </a:r>
          </a:p>
          <a:p>
            <a:pPr>
              <a:lnSpc>
                <a:spcPct val="80000"/>
              </a:lnSpc>
            </a:pPr>
            <a:endParaRPr lang="en-CA" sz="2000" dirty="0"/>
          </a:p>
          <a:p>
            <a:pPr>
              <a:lnSpc>
                <a:spcPct val="80000"/>
              </a:lnSpc>
            </a:pPr>
            <a:r>
              <a:rPr lang="en-CA" sz="2300" dirty="0" smtClean="0"/>
              <a:t>May 2012</a:t>
            </a:r>
          </a:p>
          <a:p>
            <a:pPr lvl="1">
              <a:lnSpc>
                <a:spcPct val="80000"/>
              </a:lnSpc>
            </a:pPr>
            <a:r>
              <a:rPr lang="en-CA" sz="1700" dirty="0" smtClean="0"/>
              <a:t>Announced </a:t>
            </a:r>
            <a:r>
              <a:rPr lang="en-CA" sz="1700" dirty="0"/>
              <a:t>strong Q1 2012 </a:t>
            </a:r>
            <a:r>
              <a:rPr lang="en-CA" sz="1700" dirty="0" smtClean="0"/>
              <a:t>results</a:t>
            </a:r>
          </a:p>
          <a:p>
            <a:pPr lvl="2">
              <a:lnSpc>
                <a:spcPct val="80000"/>
              </a:lnSpc>
            </a:pPr>
            <a:r>
              <a:rPr lang="en-CA" sz="1400" dirty="0" smtClean="0"/>
              <a:t>FFO </a:t>
            </a:r>
            <a:r>
              <a:rPr lang="en-CA" sz="1400" dirty="0"/>
              <a:t>– 5% growth Q1 2012 over Q1 2011 – $0.434 per </a:t>
            </a:r>
            <a:r>
              <a:rPr lang="en-CA" sz="1400" dirty="0" smtClean="0"/>
              <a:t>unit </a:t>
            </a:r>
          </a:p>
          <a:p>
            <a:pPr lvl="2">
              <a:lnSpc>
                <a:spcPct val="80000"/>
              </a:lnSpc>
            </a:pPr>
            <a:r>
              <a:rPr lang="en-CA" sz="1400" dirty="0" smtClean="0"/>
              <a:t>Occupancy </a:t>
            </a:r>
            <a:r>
              <a:rPr lang="en-CA" sz="1400" dirty="0"/>
              <a:t>– </a:t>
            </a:r>
            <a:r>
              <a:rPr lang="en-CA" sz="1400" dirty="0" smtClean="0"/>
              <a:t>9</a:t>
            </a:r>
            <a:r>
              <a:rPr lang="en-CA" sz="1400" baseline="30000" dirty="0" smtClean="0"/>
              <a:t>th</a:t>
            </a:r>
            <a:r>
              <a:rPr lang="en-CA" sz="1400" dirty="0" smtClean="0"/>
              <a:t>sequential </a:t>
            </a:r>
            <a:r>
              <a:rPr lang="en-CA" sz="1400" dirty="0"/>
              <a:t>quarter at 99</a:t>
            </a:r>
            <a:r>
              <a:rPr lang="en-CA" sz="1400" dirty="0" smtClean="0"/>
              <a:t>% </a:t>
            </a:r>
          </a:p>
          <a:p>
            <a:pPr lvl="2">
              <a:lnSpc>
                <a:spcPct val="80000"/>
              </a:lnSpc>
            </a:pPr>
            <a:r>
              <a:rPr lang="en-CA" sz="1400" dirty="0" smtClean="0"/>
              <a:t>Payout </a:t>
            </a:r>
            <a:r>
              <a:rPr lang="en-CA" sz="1400" dirty="0"/>
              <a:t>ratio Q1 2012 – 93.7%, Debt-to-GBV – 48.9% (from 51.5%</a:t>
            </a:r>
            <a:r>
              <a:rPr lang="en-CA" sz="1400" dirty="0" smtClean="0"/>
              <a:t>)</a:t>
            </a:r>
          </a:p>
          <a:p>
            <a:pPr lvl="1">
              <a:lnSpc>
                <a:spcPct val="80000"/>
              </a:lnSpc>
            </a:pPr>
            <a:r>
              <a:rPr lang="en-CA" sz="1800" dirty="0"/>
              <a:t>Announced JV with Simon Property Group to develop Montreal Premium Outlets</a:t>
            </a:r>
          </a:p>
          <a:p>
            <a:pPr lvl="1">
              <a:lnSpc>
                <a:spcPct val="80000"/>
              </a:lnSpc>
            </a:pPr>
            <a:r>
              <a:rPr lang="en-CA" sz="1800" dirty="0"/>
              <a:t>Announced conditional deal to acquire up to a 50% interest in a </a:t>
            </a:r>
            <a:r>
              <a:rPr lang="en-CA" sz="1800" dirty="0" err="1"/>
              <a:t>Walmart</a:t>
            </a:r>
            <a:r>
              <a:rPr lang="en-CA" sz="1800" dirty="0"/>
              <a:t> anchored GTA centre </a:t>
            </a:r>
            <a:endParaRPr lang="en-CA" sz="1800" dirty="0" smtClean="0"/>
          </a:p>
          <a:p>
            <a:pPr lvl="1">
              <a:lnSpc>
                <a:spcPct val="80000"/>
              </a:lnSpc>
            </a:pPr>
            <a:endParaRPr lang="en-CA" sz="1800" dirty="0"/>
          </a:p>
          <a:p>
            <a:pPr>
              <a:lnSpc>
                <a:spcPct val="80000"/>
              </a:lnSpc>
            </a:pPr>
            <a:r>
              <a:rPr lang="en-CA" sz="2000" dirty="0"/>
              <a:t>April 2012</a:t>
            </a:r>
          </a:p>
          <a:p>
            <a:pPr lvl="1">
              <a:lnSpc>
                <a:spcPct val="80000"/>
              </a:lnSpc>
            </a:pPr>
            <a:r>
              <a:rPr lang="en-CA" sz="1700" dirty="0"/>
              <a:t>Announced 500,000 square foot Toronto Premium Outlet (</a:t>
            </a:r>
            <a:r>
              <a:rPr lang="en-CA" sz="1700" dirty="0" err="1"/>
              <a:t>Halton</a:t>
            </a:r>
            <a:r>
              <a:rPr lang="en-CA" sz="1700" dirty="0"/>
              <a:t> Hills) </a:t>
            </a:r>
            <a:endParaRPr lang="en-CA" sz="1800" dirty="0" smtClean="0"/>
          </a:p>
          <a:p>
            <a:pPr>
              <a:lnSpc>
                <a:spcPct val="80000"/>
              </a:lnSpc>
            </a:pPr>
            <a:endParaRPr lang="en-CA" sz="2100" dirty="0"/>
          </a:p>
          <a:p>
            <a:pPr lvl="1">
              <a:lnSpc>
                <a:spcPct val="80000"/>
              </a:lnSpc>
            </a:pPr>
            <a:endParaRPr lang="en-CA" sz="1700" dirty="0"/>
          </a:p>
        </p:txBody>
      </p:sp>
    </p:spTree>
    <p:extLst>
      <p:ext uri="{BB962C8B-B14F-4D97-AF65-F5344CB8AC3E}">
        <p14:creationId xmlns:p14="http://schemas.microsoft.com/office/powerpoint/2010/main" val="2907875704"/>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8229600" cy="1066800"/>
          </a:xfrm>
        </p:spPr>
        <p:txBody>
          <a:bodyPr/>
          <a:lstStyle/>
          <a:p>
            <a:r>
              <a:rPr lang="en-US" dirty="0" smtClean="0">
                <a:solidFill>
                  <a:srgbClr val="000000"/>
                </a:solidFill>
              </a:rPr>
              <a:t>Highlights</a:t>
            </a:r>
            <a:endParaRPr lang="en-US" dirty="0">
              <a:solidFill>
                <a:srgbClr val="000000"/>
              </a:solidFill>
            </a:endParaRPr>
          </a:p>
        </p:txBody>
      </p:sp>
      <p:pic>
        <p:nvPicPr>
          <p:cNvPr id="4" name="Picture 3"/>
          <p:cNvPicPr>
            <a:picLocks noChangeAspect="1"/>
          </p:cNvPicPr>
          <p:nvPr/>
        </p:nvPicPr>
        <p:blipFill>
          <a:blip r:embed="rId2"/>
          <a:stretch>
            <a:fillRect/>
          </a:stretch>
        </p:blipFill>
        <p:spPr>
          <a:xfrm>
            <a:off x="36512" y="1552893"/>
            <a:ext cx="9144000" cy="5332491"/>
          </a:xfrm>
          <a:prstGeom prst="rect">
            <a:avLst/>
          </a:prstGeom>
        </p:spPr>
      </p:pic>
    </p:spTree>
    <p:extLst>
      <p:ext uri="{BB962C8B-B14F-4D97-AF65-F5344CB8AC3E}">
        <p14:creationId xmlns:p14="http://schemas.microsoft.com/office/powerpoint/2010/main" val="334706810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Title 1"/>
          <p:cNvSpPr>
            <a:spLocks noGrp="1"/>
          </p:cNvSpPr>
          <p:nvPr>
            <p:ph type="title"/>
          </p:nvPr>
        </p:nvSpPr>
        <p:spPr>
          <a:xfrm>
            <a:off x="179512" y="404664"/>
            <a:ext cx="8229600" cy="1069848"/>
          </a:xfrm>
        </p:spPr>
        <p:txBody>
          <a:bodyPr/>
          <a:lstStyle/>
          <a:p>
            <a:r>
              <a:rPr lang="en-CA" sz="4000" dirty="0" smtClean="0">
                <a:solidFill>
                  <a:schemeClr val="tx1"/>
                </a:solidFill>
              </a:rPr>
              <a:t>Portfolio Highlights</a:t>
            </a:r>
          </a:p>
        </p:txBody>
      </p:sp>
      <p:pic>
        <p:nvPicPr>
          <p:cNvPr id="248838"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l="31552" t="16655" r="37457" b="47629"/>
          <a:stretch>
            <a:fillRect/>
          </a:stretch>
        </p:blipFill>
        <p:spPr bwMode="auto">
          <a:xfrm>
            <a:off x="395536" y="1340768"/>
            <a:ext cx="8335585" cy="54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7368790"/>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404664"/>
            <a:ext cx="8229600" cy="1066800"/>
          </a:xfrm>
        </p:spPr>
        <p:txBody>
          <a:bodyPr/>
          <a:lstStyle/>
          <a:p>
            <a:r>
              <a:rPr lang="en-US" dirty="0" smtClean="0">
                <a:solidFill>
                  <a:srgbClr val="000000"/>
                </a:solidFill>
              </a:rPr>
              <a:t>Asset Features</a:t>
            </a:r>
            <a:endParaRPr lang="en-US" dirty="0">
              <a:solidFill>
                <a:srgbClr val="000000"/>
              </a:solidFill>
            </a:endParaRPr>
          </a:p>
        </p:txBody>
      </p:sp>
      <p:pic>
        <p:nvPicPr>
          <p:cNvPr id="4" name="Picture 3"/>
          <p:cNvPicPr>
            <a:picLocks noChangeAspect="1"/>
          </p:cNvPicPr>
          <p:nvPr/>
        </p:nvPicPr>
        <p:blipFill>
          <a:blip r:embed="rId2"/>
          <a:stretch>
            <a:fillRect/>
          </a:stretch>
        </p:blipFill>
        <p:spPr>
          <a:xfrm>
            <a:off x="0" y="1700808"/>
            <a:ext cx="9144000" cy="3263549"/>
          </a:xfrm>
          <a:prstGeom prst="rect">
            <a:avLst/>
          </a:prstGeom>
        </p:spPr>
      </p:pic>
    </p:spTree>
    <p:extLst>
      <p:ext uri="{BB962C8B-B14F-4D97-AF65-F5344CB8AC3E}">
        <p14:creationId xmlns:p14="http://schemas.microsoft.com/office/powerpoint/2010/main" val="154371972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Example - Oshawa </a:t>
            </a:r>
            <a:r>
              <a:rPr lang="en-US" dirty="0">
                <a:solidFill>
                  <a:srgbClr val="000000"/>
                </a:solidFill>
              </a:rPr>
              <a:t>S</a:t>
            </a:r>
          </a:p>
        </p:txBody>
      </p:sp>
      <p:pic>
        <p:nvPicPr>
          <p:cNvPr id="4" name="Picture 3"/>
          <p:cNvPicPr>
            <a:picLocks noChangeAspect="1"/>
          </p:cNvPicPr>
          <p:nvPr/>
        </p:nvPicPr>
        <p:blipFill>
          <a:blip r:embed="rId2"/>
          <a:stretch>
            <a:fillRect/>
          </a:stretch>
        </p:blipFill>
        <p:spPr>
          <a:xfrm>
            <a:off x="0" y="1556792"/>
            <a:ext cx="9144000" cy="5359669"/>
          </a:xfrm>
          <a:prstGeom prst="rect">
            <a:avLst/>
          </a:prstGeom>
        </p:spPr>
      </p:pic>
    </p:spTree>
    <p:extLst>
      <p:ext uri="{BB962C8B-B14F-4D97-AF65-F5344CB8AC3E}">
        <p14:creationId xmlns:p14="http://schemas.microsoft.com/office/powerpoint/2010/main" val="338203393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Occupancy</a:t>
            </a:r>
            <a:endParaRPr lang="en-US" dirty="0">
              <a:solidFill>
                <a:srgbClr val="000000"/>
              </a:solidFill>
            </a:endParaRPr>
          </a:p>
        </p:txBody>
      </p:sp>
      <p:pic>
        <p:nvPicPr>
          <p:cNvPr id="4" name="Picture 3"/>
          <p:cNvPicPr>
            <a:picLocks noChangeAspect="1"/>
          </p:cNvPicPr>
          <p:nvPr/>
        </p:nvPicPr>
        <p:blipFill rotWithShape="1">
          <a:blip r:embed="rId3"/>
          <a:srcRect t="19372"/>
          <a:stretch/>
        </p:blipFill>
        <p:spPr>
          <a:xfrm>
            <a:off x="0" y="1556792"/>
            <a:ext cx="9144000" cy="5357019"/>
          </a:xfrm>
          <a:prstGeom prst="rect">
            <a:avLst/>
          </a:prstGeom>
        </p:spPr>
      </p:pic>
    </p:spTree>
    <p:extLst>
      <p:ext uri="{BB962C8B-B14F-4D97-AF65-F5344CB8AC3E}">
        <p14:creationId xmlns:p14="http://schemas.microsoft.com/office/powerpoint/2010/main" val="64035566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000000"/>
                </a:solidFill>
              </a:rPr>
              <a:t>Stable and Growing Income</a:t>
            </a:r>
            <a:endParaRPr lang="en-US" dirty="0">
              <a:solidFill>
                <a:srgbClr val="000000"/>
              </a:solidFill>
            </a:endParaRPr>
          </a:p>
        </p:txBody>
      </p:sp>
      <p:pic>
        <p:nvPicPr>
          <p:cNvPr id="4" name="Picture 3"/>
          <p:cNvPicPr>
            <a:picLocks noChangeAspect="1"/>
          </p:cNvPicPr>
          <p:nvPr/>
        </p:nvPicPr>
        <p:blipFill>
          <a:blip r:embed="rId3"/>
          <a:stretch>
            <a:fillRect/>
          </a:stretch>
        </p:blipFill>
        <p:spPr>
          <a:xfrm>
            <a:off x="1259632" y="1556792"/>
            <a:ext cx="6667500" cy="5118100"/>
          </a:xfrm>
          <a:prstGeom prst="rect">
            <a:avLst/>
          </a:prstGeom>
        </p:spPr>
      </p:pic>
    </p:spTree>
    <p:extLst>
      <p:ext uri="{BB962C8B-B14F-4D97-AF65-F5344CB8AC3E}">
        <p14:creationId xmlns:p14="http://schemas.microsoft.com/office/powerpoint/2010/main" val="225303209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Title 1"/>
          <p:cNvSpPr>
            <a:spLocks noGrp="1"/>
          </p:cNvSpPr>
          <p:nvPr>
            <p:ph type="title"/>
          </p:nvPr>
        </p:nvSpPr>
        <p:spPr/>
        <p:txBody>
          <a:bodyPr/>
          <a:lstStyle/>
          <a:p>
            <a:r>
              <a:rPr lang="en-CA" sz="4000" smtClean="0">
                <a:solidFill>
                  <a:schemeClr val="tx1"/>
                </a:solidFill>
              </a:rPr>
              <a:t>Unit Holder Summary</a:t>
            </a:r>
          </a:p>
        </p:txBody>
      </p:sp>
      <p:pic>
        <p:nvPicPr>
          <p:cNvPr id="2" name="Picture 1"/>
          <p:cNvPicPr>
            <a:picLocks noChangeAspect="1"/>
          </p:cNvPicPr>
          <p:nvPr/>
        </p:nvPicPr>
        <p:blipFill>
          <a:blip r:embed="rId3"/>
          <a:stretch>
            <a:fillRect/>
          </a:stretch>
        </p:blipFill>
        <p:spPr>
          <a:xfrm>
            <a:off x="251520" y="2060848"/>
            <a:ext cx="8437586" cy="2088232"/>
          </a:xfrm>
          <a:prstGeom prst="rect">
            <a:avLst/>
          </a:prstGeom>
        </p:spPr>
      </p:pic>
      <p:pic>
        <p:nvPicPr>
          <p:cNvPr id="5" name="Picture 4"/>
          <p:cNvPicPr>
            <a:picLocks noChangeAspect="1"/>
          </p:cNvPicPr>
          <p:nvPr/>
        </p:nvPicPr>
        <p:blipFill>
          <a:blip r:embed="rId4"/>
          <a:stretch>
            <a:fillRect/>
          </a:stretch>
        </p:blipFill>
        <p:spPr>
          <a:xfrm>
            <a:off x="269056" y="4336256"/>
            <a:ext cx="8407400" cy="1397000"/>
          </a:xfrm>
          <a:prstGeom prst="rect">
            <a:avLst/>
          </a:prstGeom>
        </p:spPr>
      </p:pic>
    </p:spTree>
    <p:extLst>
      <p:ext uri="{BB962C8B-B14F-4D97-AF65-F5344CB8AC3E}">
        <p14:creationId xmlns:p14="http://schemas.microsoft.com/office/powerpoint/2010/main" val="1765825823"/>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Title 1"/>
          <p:cNvSpPr>
            <a:spLocks noGrp="1"/>
          </p:cNvSpPr>
          <p:nvPr>
            <p:ph type="title"/>
          </p:nvPr>
        </p:nvSpPr>
        <p:spPr>
          <a:xfrm>
            <a:off x="28700" y="476672"/>
            <a:ext cx="6055468" cy="1069848"/>
          </a:xfrm>
        </p:spPr>
        <p:txBody>
          <a:bodyPr/>
          <a:lstStyle/>
          <a:p>
            <a:r>
              <a:rPr lang="en-CA" sz="3600" dirty="0" smtClean="0">
                <a:solidFill>
                  <a:schemeClr val="tx1"/>
                </a:solidFill>
              </a:rPr>
              <a:t>Distribution to Unit Holders</a:t>
            </a:r>
          </a:p>
        </p:txBody>
      </p:sp>
      <p:pic>
        <p:nvPicPr>
          <p:cNvPr id="246790"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l="20473" t="41342" r="18654" b="28146"/>
          <a:stretch>
            <a:fillRect/>
          </a:stretch>
        </p:blipFill>
        <p:spPr bwMode="auto">
          <a:xfrm>
            <a:off x="71883" y="1628800"/>
            <a:ext cx="8964613"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24229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92696"/>
            <a:ext cx="9144000" cy="1066800"/>
          </a:xfrm>
        </p:spPr>
        <p:txBody>
          <a:bodyPr>
            <a:normAutofit/>
          </a:bodyPr>
          <a:lstStyle/>
          <a:p>
            <a:r>
              <a:rPr lang="en-CA" sz="3200" dirty="0" smtClean="0"/>
              <a:t>Market Cap. and Number of Can. &amp; US REITs</a:t>
            </a:r>
            <a:endParaRPr lang="en-CA" sz="3200" dirty="0"/>
          </a:p>
        </p:txBody>
      </p:sp>
      <p:pic>
        <p:nvPicPr>
          <p:cNvPr id="10242" name="Picture 2"/>
          <p:cNvPicPr>
            <a:picLocks noGrp="1" noChangeAspect="1" noChangeArrowheads="1"/>
          </p:cNvPicPr>
          <p:nvPr>
            <p:ph idx="1"/>
          </p:nvPr>
        </p:nvPicPr>
        <p:blipFill>
          <a:blip r:embed="rId2" cstate="print"/>
          <a:srcRect/>
          <a:stretch>
            <a:fillRect/>
          </a:stretch>
        </p:blipFill>
        <p:spPr bwMode="auto">
          <a:xfrm>
            <a:off x="539552" y="1700808"/>
            <a:ext cx="8172400" cy="461345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Title 1"/>
          <p:cNvSpPr>
            <a:spLocks noGrp="1"/>
          </p:cNvSpPr>
          <p:nvPr>
            <p:ph type="title"/>
          </p:nvPr>
        </p:nvSpPr>
        <p:spPr/>
        <p:txBody>
          <a:bodyPr/>
          <a:lstStyle/>
          <a:p>
            <a:r>
              <a:rPr lang="en-CA" sz="4000" smtClean="0">
                <a:solidFill>
                  <a:schemeClr val="tx1"/>
                </a:solidFill>
              </a:rPr>
              <a:t>Distribution to Unit Holders</a:t>
            </a:r>
          </a:p>
        </p:txBody>
      </p:sp>
      <p:pic>
        <p:nvPicPr>
          <p:cNvPr id="247814"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l="31552" t="45270" r="29051" b="18294"/>
          <a:stretch>
            <a:fillRect/>
          </a:stretch>
        </p:blipFill>
        <p:spPr bwMode="auto">
          <a:xfrm>
            <a:off x="611188" y="1933476"/>
            <a:ext cx="7862887" cy="408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2744314"/>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Title 1"/>
          <p:cNvSpPr>
            <a:spLocks noGrp="1"/>
          </p:cNvSpPr>
          <p:nvPr>
            <p:ph type="title"/>
          </p:nvPr>
        </p:nvSpPr>
        <p:spPr/>
        <p:txBody>
          <a:bodyPr/>
          <a:lstStyle/>
          <a:p>
            <a:r>
              <a:rPr lang="en-CA" sz="4000" smtClean="0">
                <a:solidFill>
                  <a:schemeClr val="tx1"/>
                </a:solidFill>
              </a:rPr>
              <a:t>Investment Properties</a:t>
            </a:r>
          </a:p>
        </p:txBody>
      </p:sp>
      <p:sp>
        <p:nvSpPr>
          <p:cNvPr id="207874" name="Rectangle 5"/>
          <p:cNvSpPr>
            <a:spLocks noGrp="1"/>
          </p:cNvSpPr>
          <p:nvPr>
            <p:ph sz="half" idx="1"/>
          </p:nvPr>
        </p:nvSpPr>
        <p:spPr>
          <a:xfrm>
            <a:off x="35496" y="1661096"/>
            <a:ext cx="4824536" cy="4648224"/>
          </a:xfrm>
        </p:spPr>
        <p:txBody>
          <a:bodyPr>
            <a:noAutofit/>
          </a:bodyPr>
          <a:lstStyle/>
          <a:p>
            <a:pPr>
              <a:lnSpc>
                <a:spcPct val="90000"/>
              </a:lnSpc>
            </a:pPr>
            <a:r>
              <a:rPr lang="en-CA" sz="2200" dirty="0" smtClean="0"/>
              <a:t>The portfolio consists of 25.5 million square feet of built gross leasable area, 4.3 million square feet of future potential gross leasable area in 129 properties and the option to acquire 50.0% or 100.0% interests (1.6 million square feet) in 11 income properties upon their completion pursuant to the terms of mezzanine loans</a:t>
            </a:r>
          </a:p>
          <a:p>
            <a:pPr>
              <a:lnSpc>
                <a:spcPct val="90000"/>
              </a:lnSpc>
            </a:pPr>
            <a:r>
              <a:rPr lang="en-CA" sz="2200" dirty="0" smtClean="0"/>
              <a:t>The Trust targets major urban centres and shopping centres that are dominant in their trade area</a:t>
            </a:r>
          </a:p>
          <a:p>
            <a:pPr>
              <a:lnSpc>
                <a:spcPct val="90000"/>
              </a:lnSpc>
            </a:pPr>
            <a:r>
              <a:rPr lang="en-CA" sz="2200" dirty="0" smtClean="0"/>
              <a:t>Well-located centres attracts quality tenants</a:t>
            </a:r>
          </a:p>
        </p:txBody>
      </p:sp>
      <p:pic>
        <p:nvPicPr>
          <p:cNvPr id="207877"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l="35968" t="40343" r="33041" b="16341"/>
          <a:stretch>
            <a:fillRect/>
          </a:stretch>
        </p:blipFill>
        <p:spPr bwMode="auto">
          <a:xfrm>
            <a:off x="4716463" y="1916113"/>
            <a:ext cx="4033837"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5084945"/>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Title 1"/>
          <p:cNvSpPr>
            <a:spLocks noGrp="1"/>
          </p:cNvSpPr>
          <p:nvPr>
            <p:ph type="title"/>
          </p:nvPr>
        </p:nvSpPr>
        <p:spPr/>
        <p:txBody>
          <a:bodyPr/>
          <a:lstStyle/>
          <a:p>
            <a:r>
              <a:rPr lang="en-CA" sz="4000" smtClean="0">
                <a:solidFill>
                  <a:schemeClr val="tx1"/>
                </a:solidFill>
              </a:rPr>
              <a:t>Investment Properties</a:t>
            </a:r>
          </a:p>
        </p:txBody>
      </p:sp>
      <p:pic>
        <p:nvPicPr>
          <p:cNvPr id="249863"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l="21584" t="28168" r="20035" b="29492"/>
          <a:stretch>
            <a:fillRect/>
          </a:stretch>
        </p:blipFill>
        <p:spPr bwMode="auto">
          <a:xfrm>
            <a:off x="-4446" y="1556792"/>
            <a:ext cx="9184957" cy="3744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1763741"/>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Title 1"/>
          <p:cNvSpPr>
            <a:spLocks noGrp="1"/>
          </p:cNvSpPr>
          <p:nvPr>
            <p:ph type="title"/>
          </p:nvPr>
        </p:nvSpPr>
        <p:spPr/>
        <p:txBody>
          <a:bodyPr/>
          <a:lstStyle/>
          <a:p>
            <a:r>
              <a:rPr lang="en-CA" sz="4000" dirty="0" smtClean="0">
                <a:solidFill>
                  <a:schemeClr val="tx1"/>
                </a:solidFill>
              </a:rPr>
              <a:t>Top 10 Clients</a:t>
            </a:r>
          </a:p>
        </p:txBody>
      </p:sp>
      <p:pic>
        <p:nvPicPr>
          <p:cNvPr id="2" name="Picture 1"/>
          <p:cNvPicPr>
            <a:picLocks noChangeAspect="1"/>
          </p:cNvPicPr>
          <p:nvPr/>
        </p:nvPicPr>
        <p:blipFill>
          <a:blip r:embed="rId2"/>
          <a:stretch>
            <a:fillRect/>
          </a:stretch>
        </p:blipFill>
        <p:spPr>
          <a:xfrm>
            <a:off x="520700" y="1940024"/>
            <a:ext cx="8102600" cy="3505200"/>
          </a:xfrm>
          <a:prstGeom prst="rect">
            <a:avLst/>
          </a:prstGeom>
        </p:spPr>
      </p:pic>
    </p:spTree>
    <p:extLst>
      <p:ext uri="{BB962C8B-B14F-4D97-AF65-F5344CB8AC3E}">
        <p14:creationId xmlns:p14="http://schemas.microsoft.com/office/powerpoint/2010/main" val="3160399346"/>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Tenants Ratings</a:t>
            </a:r>
            <a:endParaRPr lang="en-US" dirty="0">
              <a:solidFill>
                <a:schemeClr val="tx1"/>
              </a:solidFill>
            </a:endParaRPr>
          </a:p>
        </p:txBody>
      </p:sp>
      <p:pic>
        <p:nvPicPr>
          <p:cNvPr id="5" name="Picture 4" descr="Screen Shot 2012-11-18 at 11.29.1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28800"/>
            <a:ext cx="9144000" cy="4407188"/>
          </a:xfrm>
          <a:prstGeom prst="rect">
            <a:avLst/>
          </a:prstGeom>
        </p:spPr>
      </p:pic>
    </p:spTree>
    <p:extLst>
      <p:ext uri="{BB962C8B-B14F-4D97-AF65-F5344CB8AC3E}">
        <p14:creationId xmlns:p14="http://schemas.microsoft.com/office/powerpoint/2010/main" val="136692690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Gross Revenue by Tenant</a:t>
            </a:r>
            <a:endParaRPr lang="en-US" dirty="0">
              <a:solidFill>
                <a:schemeClr val="tx1"/>
              </a:solidFill>
            </a:endParaRPr>
          </a:p>
        </p:txBody>
      </p:sp>
      <p:pic>
        <p:nvPicPr>
          <p:cNvPr id="7" name="Picture 6"/>
          <p:cNvPicPr>
            <a:picLocks noChangeAspect="1"/>
          </p:cNvPicPr>
          <p:nvPr/>
        </p:nvPicPr>
        <p:blipFill>
          <a:blip r:embed="rId2"/>
          <a:stretch>
            <a:fillRect/>
          </a:stretch>
        </p:blipFill>
        <p:spPr>
          <a:xfrm>
            <a:off x="523056" y="1772816"/>
            <a:ext cx="8153400" cy="4318000"/>
          </a:xfrm>
          <a:prstGeom prst="rect">
            <a:avLst/>
          </a:prstGeom>
        </p:spPr>
      </p:pic>
    </p:spTree>
    <p:extLst>
      <p:ext uri="{BB962C8B-B14F-4D97-AF65-F5344CB8AC3E}">
        <p14:creationId xmlns:p14="http://schemas.microsoft.com/office/powerpoint/2010/main" val="1920190271"/>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Title 1"/>
          <p:cNvSpPr>
            <a:spLocks noGrp="1"/>
          </p:cNvSpPr>
          <p:nvPr>
            <p:ph type="title"/>
          </p:nvPr>
        </p:nvSpPr>
        <p:spPr/>
        <p:txBody>
          <a:bodyPr/>
          <a:lstStyle/>
          <a:p>
            <a:r>
              <a:rPr lang="en-CA" sz="2800" smtClean="0">
                <a:solidFill>
                  <a:schemeClr val="tx1"/>
                </a:solidFill>
              </a:rPr>
              <a:t>Gross Revenue &amp; Area by Province</a:t>
            </a:r>
          </a:p>
        </p:txBody>
      </p:sp>
      <p:pic>
        <p:nvPicPr>
          <p:cNvPr id="251911"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l="33211" t="20660" r="31931" b="44878"/>
          <a:stretch>
            <a:fillRect/>
          </a:stretch>
        </p:blipFill>
        <p:spPr bwMode="auto">
          <a:xfrm>
            <a:off x="179388" y="2349500"/>
            <a:ext cx="4535487"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1912"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l="33211" t="57097" r="31821" b="6488"/>
          <a:stretch>
            <a:fillRect/>
          </a:stretch>
        </p:blipFill>
        <p:spPr bwMode="auto">
          <a:xfrm>
            <a:off x="4594225" y="2205038"/>
            <a:ext cx="4549775"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4405671"/>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Title 1"/>
          <p:cNvSpPr>
            <a:spLocks noGrp="1"/>
          </p:cNvSpPr>
          <p:nvPr>
            <p:ph type="title"/>
          </p:nvPr>
        </p:nvSpPr>
        <p:spPr>
          <a:xfrm>
            <a:off x="179512" y="404664"/>
            <a:ext cx="8153400" cy="990600"/>
          </a:xfrm>
        </p:spPr>
        <p:txBody>
          <a:bodyPr/>
          <a:lstStyle/>
          <a:p>
            <a:r>
              <a:rPr lang="en-CA" sz="3200" dirty="0" smtClean="0">
                <a:solidFill>
                  <a:schemeClr val="tx1"/>
                </a:solidFill>
              </a:rPr>
              <a:t>Portfolio Occupancy and Age</a:t>
            </a:r>
          </a:p>
        </p:txBody>
      </p:sp>
      <p:pic>
        <p:nvPicPr>
          <p:cNvPr id="21197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l="25183" t="30511" r="25842" b="9441"/>
          <a:stretch>
            <a:fillRect/>
          </a:stretch>
        </p:blipFill>
        <p:spPr bwMode="auto">
          <a:xfrm>
            <a:off x="683568" y="1524830"/>
            <a:ext cx="7776864" cy="5360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003074"/>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Title 1"/>
          <p:cNvSpPr>
            <a:spLocks noGrp="1"/>
          </p:cNvSpPr>
          <p:nvPr>
            <p:ph type="title"/>
          </p:nvPr>
        </p:nvSpPr>
        <p:spPr>
          <a:xfrm>
            <a:off x="609600" y="228600"/>
            <a:ext cx="8153400" cy="990600"/>
          </a:xfrm>
        </p:spPr>
        <p:txBody>
          <a:bodyPr/>
          <a:lstStyle/>
          <a:p>
            <a:r>
              <a:rPr lang="en-CA" sz="4000" smtClean="0">
                <a:solidFill>
                  <a:schemeClr val="tx1"/>
                </a:solidFill>
              </a:rPr>
              <a:t>Lease Maturity</a:t>
            </a:r>
            <a:r>
              <a:rPr lang="en-CA" sz="3200" smtClean="0">
                <a:solidFill>
                  <a:schemeClr val="tx1"/>
                </a:solidFill>
              </a:rPr>
              <a:t> </a:t>
            </a:r>
          </a:p>
        </p:txBody>
      </p:sp>
      <p:sp>
        <p:nvSpPr>
          <p:cNvPr id="212994" name="Rectangle 5"/>
          <p:cNvSpPr>
            <a:spLocks noGrp="1"/>
          </p:cNvSpPr>
          <p:nvPr>
            <p:ph idx="1"/>
          </p:nvPr>
        </p:nvSpPr>
        <p:spPr>
          <a:xfrm>
            <a:off x="612775" y="1600200"/>
            <a:ext cx="8153400" cy="4525963"/>
          </a:xfrm>
        </p:spPr>
        <p:txBody>
          <a:bodyPr/>
          <a:lstStyle/>
          <a:p>
            <a:r>
              <a:rPr lang="en-CA" sz="2000" dirty="0" smtClean="0"/>
              <a:t> Average lease term of 8.3 years</a:t>
            </a:r>
          </a:p>
          <a:p>
            <a:r>
              <a:rPr lang="en-CA" sz="2000" dirty="0" smtClean="0"/>
              <a:t> Average remaining lease term for </a:t>
            </a:r>
            <a:r>
              <a:rPr lang="en-CA" sz="2000" dirty="0" err="1" smtClean="0"/>
              <a:t>Walmart</a:t>
            </a:r>
            <a:r>
              <a:rPr lang="en-CA" sz="2000" dirty="0" smtClean="0"/>
              <a:t> is 11.3 years</a:t>
            </a:r>
          </a:p>
          <a:p>
            <a:r>
              <a:rPr lang="en-CA" sz="2000" dirty="0" smtClean="0"/>
              <a:t> Average remaining lease term excluding </a:t>
            </a:r>
            <a:r>
              <a:rPr lang="en-CA" sz="2000" dirty="0" err="1" smtClean="0"/>
              <a:t>Walmart</a:t>
            </a:r>
            <a:r>
              <a:rPr lang="en-CA" sz="2000" dirty="0" smtClean="0"/>
              <a:t> is 6.3 years</a:t>
            </a:r>
          </a:p>
          <a:p>
            <a:r>
              <a:rPr lang="en-CA" sz="2000" dirty="0" smtClean="0"/>
              <a:t> Average retention rate &gt;90% and lifts on renewals of 7.3%</a:t>
            </a:r>
          </a:p>
          <a:p>
            <a:r>
              <a:rPr lang="en-CA" sz="2000" dirty="0" smtClean="0"/>
              <a:t> Average expected “same store” NOI growth is 1.0% to 1.5% p.a.</a:t>
            </a:r>
          </a:p>
        </p:txBody>
      </p:sp>
      <p:pic>
        <p:nvPicPr>
          <p:cNvPr id="212997"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l="32651" t="53146" r="30161" b="18294"/>
          <a:stretch>
            <a:fillRect/>
          </a:stretch>
        </p:blipFill>
        <p:spPr bwMode="auto">
          <a:xfrm>
            <a:off x="951924" y="3716338"/>
            <a:ext cx="7004452" cy="3025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8001998"/>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Title 1"/>
          <p:cNvSpPr>
            <a:spLocks noGrp="1"/>
          </p:cNvSpPr>
          <p:nvPr>
            <p:ph type="title"/>
          </p:nvPr>
        </p:nvSpPr>
        <p:spPr>
          <a:xfrm>
            <a:off x="107504" y="260648"/>
            <a:ext cx="8229600" cy="1069848"/>
          </a:xfrm>
        </p:spPr>
        <p:txBody>
          <a:bodyPr/>
          <a:lstStyle/>
          <a:p>
            <a:r>
              <a:rPr lang="en-CA" sz="3600" dirty="0" smtClean="0">
                <a:solidFill>
                  <a:schemeClr val="tx1"/>
                </a:solidFill>
              </a:rPr>
              <a:t>Lease Expiration Schedule</a:t>
            </a:r>
          </a:p>
        </p:txBody>
      </p:sp>
      <p:pic>
        <p:nvPicPr>
          <p:cNvPr id="252935"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l="32101" t="33464" r="28612" b="8464"/>
          <a:stretch>
            <a:fillRect/>
          </a:stretch>
        </p:blipFill>
        <p:spPr bwMode="auto">
          <a:xfrm>
            <a:off x="35496" y="1052736"/>
            <a:ext cx="7128792" cy="5924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16445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04664"/>
            <a:ext cx="9144000" cy="1066800"/>
          </a:xfrm>
        </p:spPr>
        <p:txBody>
          <a:bodyPr>
            <a:normAutofit fontScale="90000"/>
          </a:bodyPr>
          <a:lstStyle/>
          <a:p>
            <a:r>
              <a:rPr lang="en-CA" dirty="0" smtClean="0"/>
              <a:t>Market Cap. Distribution of Can. &amp; US REITs</a:t>
            </a:r>
            <a:endParaRPr lang="en-CA" dirty="0"/>
          </a:p>
        </p:txBody>
      </p:sp>
      <p:pic>
        <p:nvPicPr>
          <p:cNvPr id="11266" name="Picture 2"/>
          <p:cNvPicPr>
            <a:picLocks noChangeAspect="1" noChangeArrowheads="1"/>
          </p:cNvPicPr>
          <p:nvPr/>
        </p:nvPicPr>
        <p:blipFill>
          <a:blip r:embed="rId2" cstate="print"/>
          <a:srcRect/>
          <a:stretch>
            <a:fillRect/>
          </a:stretch>
        </p:blipFill>
        <p:spPr bwMode="auto">
          <a:xfrm>
            <a:off x="1547664" y="1484784"/>
            <a:ext cx="6526286" cy="517285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5"/>
          <p:cNvSpPr>
            <a:spLocks noGrp="1"/>
          </p:cNvSpPr>
          <p:nvPr>
            <p:ph type="title"/>
          </p:nvPr>
        </p:nvSpPr>
        <p:spPr>
          <a:xfrm>
            <a:off x="609600" y="228600"/>
            <a:ext cx="5402263" cy="990600"/>
          </a:xfrm>
        </p:spPr>
        <p:txBody>
          <a:bodyPr/>
          <a:lstStyle/>
          <a:p>
            <a:r>
              <a:rPr lang="en-CA" sz="2800" dirty="0" smtClean="0">
                <a:solidFill>
                  <a:schemeClr val="tx1"/>
                </a:solidFill>
              </a:rPr>
              <a:t>Strategic Partners</a:t>
            </a:r>
          </a:p>
        </p:txBody>
      </p:sp>
      <p:sp>
        <p:nvSpPr>
          <p:cNvPr id="215042" name="Rectangle 6"/>
          <p:cNvSpPr>
            <a:spLocks noGrp="1"/>
          </p:cNvSpPr>
          <p:nvPr>
            <p:ph idx="1"/>
          </p:nvPr>
        </p:nvSpPr>
        <p:spPr>
          <a:xfrm>
            <a:off x="611188" y="1628775"/>
            <a:ext cx="8153400" cy="4525963"/>
          </a:xfrm>
        </p:spPr>
        <p:txBody>
          <a:bodyPr/>
          <a:lstStyle/>
          <a:p>
            <a:pPr>
              <a:lnSpc>
                <a:spcPct val="90000"/>
              </a:lnSpc>
            </a:pPr>
            <a:r>
              <a:rPr lang="en-CA" sz="2500" dirty="0" smtClean="0"/>
              <a:t>Greater access to acquisition opportunities</a:t>
            </a:r>
          </a:p>
          <a:p>
            <a:pPr>
              <a:lnSpc>
                <a:spcPct val="90000"/>
              </a:lnSpc>
            </a:pPr>
            <a:r>
              <a:rPr lang="en-CA" sz="2500" dirty="0" smtClean="0"/>
              <a:t>Enhanced development structure</a:t>
            </a:r>
          </a:p>
          <a:p>
            <a:pPr>
              <a:lnSpc>
                <a:spcPct val="90000"/>
              </a:lnSpc>
            </a:pPr>
            <a:r>
              <a:rPr lang="en-CA" sz="2500" dirty="0" smtClean="0"/>
              <a:t>Access to new Canadian and US retailers</a:t>
            </a:r>
          </a:p>
          <a:p>
            <a:pPr>
              <a:lnSpc>
                <a:spcPct val="90000"/>
              </a:lnSpc>
            </a:pPr>
            <a:r>
              <a:rPr lang="en-CA" sz="2500" dirty="0" smtClean="0"/>
              <a:t>Broader market knowledge</a:t>
            </a:r>
          </a:p>
          <a:p>
            <a:pPr>
              <a:lnSpc>
                <a:spcPct val="90000"/>
              </a:lnSpc>
            </a:pPr>
            <a:endParaRPr lang="en-CA" sz="2500" dirty="0"/>
          </a:p>
          <a:p>
            <a:pPr>
              <a:lnSpc>
                <a:spcPct val="90000"/>
              </a:lnSpc>
            </a:pPr>
            <a:endParaRPr lang="en-CA" sz="2500" dirty="0" smtClean="0"/>
          </a:p>
          <a:p>
            <a:pPr>
              <a:lnSpc>
                <a:spcPct val="90000"/>
              </a:lnSpc>
            </a:pPr>
            <a:r>
              <a:rPr lang="en-CA" sz="2500" dirty="0" smtClean="0"/>
              <a:t>Main:</a:t>
            </a:r>
          </a:p>
          <a:p>
            <a:pPr lvl="1">
              <a:lnSpc>
                <a:spcPct val="90000"/>
              </a:lnSpc>
            </a:pPr>
            <a:r>
              <a:rPr lang="en-CA" sz="2200" dirty="0" err="1" smtClean="0"/>
              <a:t>SmartCentres</a:t>
            </a:r>
            <a:endParaRPr lang="en-CA" sz="2200" dirty="0" smtClean="0"/>
          </a:p>
          <a:p>
            <a:pPr lvl="1">
              <a:lnSpc>
                <a:spcPct val="90000"/>
              </a:lnSpc>
            </a:pPr>
            <a:r>
              <a:rPr lang="en-CA" sz="2200" dirty="0" err="1" smtClean="0"/>
              <a:t>Walmart</a:t>
            </a:r>
            <a:endParaRPr lang="en-CA" sz="2200" dirty="0" smtClean="0"/>
          </a:p>
          <a:p>
            <a:pPr lvl="1">
              <a:lnSpc>
                <a:spcPct val="90000"/>
              </a:lnSpc>
            </a:pPr>
            <a:r>
              <a:rPr lang="en-US" sz="2400" dirty="0">
                <a:solidFill>
                  <a:srgbClr val="000000"/>
                </a:solidFill>
              </a:rPr>
              <a:t>Simon Property Group</a:t>
            </a:r>
            <a:endParaRPr lang="en-CA" sz="2200" dirty="0" smtClean="0"/>
          </a:p>
          <a:p>
            <a:pPr lvl="1">
              <a:lnSpc>
                <a:spcPct val="90000"/>
              </a:lnSpc>
            </a:pPr>
            <a:endParaRPr lang="en-CA" sz="2200" dirty="0" smtClean="0"/>
          </a:p>
        </p:txBody>
      </p:sp>
    </p:spTree>
    <p:extLst>
      <p:ext uri="{BB962C8B-B14F-4D97-AF65-F5344CB8AC3E}">
        <p14:creationId xmlns:p14="http://schemas.microsoft.com/office/powerpoint/2010/main" val="4012772820"/>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rgbClr val="000000"/>
                </a:solidFill>
              </a:rPr>
              <a:t>SmartCentres</a:t>
            </a:r>
            <a:endParaRPr lang="en-US" dirty="0">
              <a:solidFill>
                <a:srgbClr val="000000"/>
              </a:solidFill>
            </a:endParaRPr>
          </a:p>
        </p:txBody>
      </p:sp>
      <p:pic>
        <p:nvPicPr>
          <p:cNvPr id="5" name="Picture 4"/>
          <p:cNvPicPr>
            <a:picLocks noChangeAspect="1"/>
          </p:cNvPicPr>
          <p:nvPr/>
        </p:nvPicPr>
        <p:blipFill>
          <a:blip r:embed="rId2"/>
          <a:stretch>
            <a:fillRect/>
          </a:stretch>
        </p:blipFill>
        <p:spPr>
          <a:xfrm>
            <a:off x="279400" y="1770608"/>
            <a:ext cx="8397660" cy="3458592"/>
          </a:xfrm>
          <a:prstGeom prst="rect">
            <a:avLst/>
          </a:prstGeom>
        </p:spPr>
      </p:pic>
      <p:pic>
        <p:nvPicPr>
          <p:cNvPr id="6" name="Picture 3" descr="SmartCentres-logo.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3888" y="476672"/>
            <a:ext cx="1797650" cy="1337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0438704"/>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Title 1"/>
          <p:cNvSpPr>
            <a:spLocks noGrp="1"/>
          </p:cNvSpPr>
          <p:nvPr>
            <p:ph type="title"/>
          </p:nvPr>
        </p:nvSpPr>
        <p:spPr>
          <a:xfrm>
            <a:off x="609600" y="228600"/>
            <a:ext cx="8153400" cy="990600"/>
          </a:xfrm>
        </p:spPr>
        <p:txBody>
          <a:bodyPr/>
          <a:lstStyle/>
          <a:p>
            <a:r>
              <a:rPr lang="en-CA" dirty="0" err="1">
                <a:solidFill>
                  <a:srgbClr val="000000"/>
                </a:solidFill>
              </a:rPr>
              <a:t>Walmart</a:t>
            </a:r>
            <a:endParaRPr lang="en-CA" dirty="0">
              <a:solidFill>
                <a:srgbClr val="000000"/>
              </a:solidFill>
            </a:endParaRPr>
          </a:p>
        </p:txBody>
      </p:sp>
      <p:pic>
        <p:nvPicPr>
          <p:cNvPr id="3" name="Picture 2"/>
          <p:cNvPicPr>
            <a:picLocks noChangeAspect="1"/>
          </p:cNvPicPr>
          <p:nvPr/>
        </p:nvPicPr>
        <p:blipFill>
          <a:blip r:embed="rId2"/>
          <a:stretch>
            <a:fillRect/>
          </a:stretch>
        </p:blipFill>
        <p:spPr>
          <a:xfrm>
            <a:off x="0" y="1631416"/>
            <a:ext cx="8892480" cy="5039422"/>
          </a:xfrm>
          <a:prstGeom prst="rect">
            <a:avLst/>
          </a:prstGeom>
        </p:spPr>
      </p:pic>
      <p:pic>
        <p:nvPicPr>
          <p:cNvPr id="5" name="Picture 4" descr="1gal_walmart.gif"/>
          <p:cNvPicPr>
            <a:picLocks noChangeAspect="1"/>
          </p:cNvPicPr>
          <p:nvPr/>
        </p:nvPicPr>
        <p:blipFill rotWithShape="1">
          <a:blip r:embed="rId3">
            <a:extLst>
              <a:ext uri="{28A0092B-C50C-407E-A947-70E740481C1C}">
                <a14:useLocalDpi xmlns:a14="http://schemas.microsoft.com/office/drawing/2010/main" val="0"/>
              </a:ext>
            </a:extLst>
          </a:blip>
          <a:srcRect l="4204" t="30738" r="2717" b="30997"/>
          <a:stretch/>
        </p:blipFill>
        <p:spPr>
          <a:xfrm>
            <a:off x="2915816" y="476672"/>
            <a:ext cx="2331160" cy="718755"/>
          </a:xfrm>
          <a:prstGeom prst="rect">
            <a:avLst/>
          </a:prstGeom>
        </p:spPr>
      </p:pic>
    </p:spTree>
    <p:extLst>
      <p:ext uri="{BB962C8B-B14F-4D97-AF65-F5344CB8AC3E}">
        <p14:creationId xmlns:p14="http://schemas.microsoft.com/office/powerpoint/2010/main" val="816882688"/>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Simon Property Group</a:t>
            </a:r>
            <a:endParaRPr lang="en-US" dirty="0">
              <a:solidFill>
                <a:srgbClr val="000000"/>
              </a:solidFill>
            </a:endParaRPr>
          </a:p>
        </p:txBody>
      </p:sp>
      <p:pic>
        <p:nvPicPr>
          <p:cNvPr id="6" name="Picture 5"/>
          <p:cNvPicPr>
            <a:picLocks noChangeAspect="1"/>
          </p:cNvPicPr>
          <p:nvPr/>
        </p:nvPicPr>
        <p:blipFill>
          <a:blip r:embed="rId2"/>
          <a:stretch>
            <a:fillRect/>
          </a:stretch>
        </p:blipFill>
        <p:spPr>
          <a:xfrm>
            <a:off x="216024" y="1568446"/>
            <a:ext cx="8820472" cy="5388946"/>
          </a:xfrm>
          <a:prstGeom prst="rect">
            <a:avLst/>
          </a:prstGeom>
        </p:spPr>
      </p:pic>
    </p:spTree>
    <p:extLst>
      <p:ext uri="{BB962C8B-B14F-4D97-AF65-F5344CB8AC3E}">
        <p14:creationId xmlns:p14="http://schemas.microsoft.com/office/powerpoint/2010/main" val="285289550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Title 1"/>
          <p:cNvSpPr>
            <a:spLocks noGrp="1"/>
          </p:cNvSpPr>
          <p:nvPr>
            <p:ph type="title"/>
          </p:nvPr>
        </p:nvSpPr>
        <p:spPr>
          <a:xfrm>
            <a:off x="179512" y="404664"/>
            <a:ext cx="8153400" cy="990600"/>
          </a:xfrm>
        </p:spPr>
        <p:txBody>
          <a:bodyPr/>
          <a:lstStyle/>
          <a:p>
            <a:r>
              <a:rPr lang="en-CA" sz="3600" dirty="0" err="1" smtClean="0">
                <a:solidFill>
                  <a:schemeClr val="tx1"/>
                </a:solidFill>
              </a:rPr>
              <a:t>Halton</a:t>
            </a:r>
            <a:r>
              <a:rPr lang="en-CA" sz="3600" dirty="0" smtClean="0">
                <a:solidFill>
                  <a:schemeClr val="tx1"/>
                </a:solidFill>
              </a:rPr>
              <a:t> Hills Premium Outlets</a:t>
            </a:r>
          </a:p>
        </p:txBody>
      </p:sp>
      <p:sp>
        <p:nvSpPr>
          <p:cNvPr id="216066" name="Rectangle 6"/>
          <p:cNvSpPr>
            <a:spLocks noGrp="1"/>
          </p:cNvSpPr>
          <p:nvPr>
            <p:ph idx="1"/>
          </p:nvPr>
        </p:nvSpPr>
        <p:spPr>
          <a:xfrm>
            <a:off x="611188" y="1628775"/>
            <a:ext cx="8153400" cy="4525963"/>
          </a:xfrm>
        </p:spPr>
        <p:txBody>
          <a:bodyPr>
            <a:normAutofit/>
          </a:bodyPr>
          <a:lstStyle/>
          <a:p>
            <a:r>
              <a:rPr lang="en-US" sz="2400" dirty="0"/>
              <a:t> 50:50 JV with Simon Property Group (NYSE:SPG) at closing</a:t>
            </a:r>
          </a:p>
          <a:p>
            <a:r>
              <a:rPr lang="en-US" sz="2400" dirty="0"/>
              <a:t> First of its kind in Canada (high-end fashion)</a:t>
            </a:r>
          </a:p>
          <a:p>
            <a:r>
              <a:rPr lang="en-US" sz="2400" dirty="0"/>
              <a:t> 450,000 SF</a:t>
            </a:r>
          </a:p>
          <a:p>
            <a:r>
              <a:rPr lang="en-US" sz="2400" dirty="0"/>
              <a:t> SPG &amp; CWT partnership working well</a:t>
            </a:r>
          </a:p>
          <a:p>
            <a:r>
              <a:rPr lang="en-US" sz="2400" dirty="0"/>
              <a:t> Site owned by Calloway – zoned</a:t>
            </a:r>
          </a:p>
          <a:p>
            <a:r>
              <a:rPr lang="en-US" sz="2400" dirty="0"/>
              <a:t> 15 minutes outside of Toronto</a:t>
            </a:r>
          </a:p>
          <a:p>
            <a:r>
              <a:rPr lang="en-US" sz="2400" dirty="0"/>
              <a:t> 6 million population within 1 hour drive</a:t>
            </a:r>
          </a:p>
          <a:p>
            <a:r>
              <a:rPr lang="en-US" sz="2400" dirty="0"/>
              <a:t> In pre-leasing; expected to commence construction Spring </a:t>
            </a:r>
            <a:r>
              <a:rPr lang="en-US" sz="2400" dirty="0" smtClean="0"/>
              <a:t>2012</a:t>
            </a:r>
            <a:endParaRPr lang="en-CA" sz="2400" dirty="0" smtClean="0"/>
          </a:p>
        </p:txBody>
      </p:sp>
    </p:spTree>
    <p:extLst>
      <p:ext uri="{BB962C8B-B14F-4D97-AF65-F5344CB8AC3E}">
        <p14:creationId xmlns:p14="http://schemas.microsoft.com/office/powerpoint/2010/main" val="2844305567"/>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p:nvPr>
        </p:nvSpPr>
        <p:spPr>
          <a:xfrm>
            <a:off x="179512" y="260648"/>
            <a:ext cx="8153400" cy="990600"/>
          </a:xfrm>
        </p:spPr>
        <p:txBody>
          <a:bodyPr/>
          <a:lstStyle/>
          <a:p>
            <a:r>
              <a:rPr lang="en-CA" sz="2400" dirty="0" smtClean="0">
                <a:solidFill>
                  <a:schemeClr val="tx1"/>
                </a:solidFill>
              </a:rPr>
              <a:t>CAPEX on Acquisitions and Development</a:t>
            </a:r>
            <a:r>
              <a:rPr lang="en-CA" sz="3200" dirty="0" smtClean="0">
                <a:solidFill>
                  <a:schemeClr val="tx1"/>
                </a:solidFill>
              </a:rPr>
              <a:t> </a:t>
            </a:r>
          </a:p>
        </p:txBody>
      </p:sp>
      <p:sp>
        <p:nvSpPr>
          <p:cNvPr id="217090" name="Rectangle 5"/>
          <p:cNvSpPr>
            <a:spLocks noGrp="1"/>
          </p:cNvSpPr>
          <p:nvPr>
            <p:ph idx="1"/>
          </p:nvPr>
        </p:nvSpPr>
        <p:spPr>
          <a:xfrm>
            <a:off x="612775" y="1600200"/>
            <a:ext cx="8153400" cy="4525963"/>
          </a:xfrm>
        </p:spPr>
        <p:txBody>
          <a:bodyPr/>
          <a:lstStyle/>
          <a:p>
            <a:r>
              <a:rPr lang="en-CA" smtClean="0"/>
              <a:t>$163.0 million of Earnouts and Calloway Developments were completed and transferred to investment properties, compared to $151.3 million in 2010, summarized as follows:</a:t>
            </a:r>
          </a:p>
        </p:txBody>
      </p:sp>
      <p:pic>
        <p:nvPicPr>
          <p:cNvPr id="217093"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l="21034" t="35439" r="19193" b="48828"/>
          <a:stretch>
            <a:fillRect/>
          </a:stretch>
        </p:blipFill>
        <p:spPr bwMode="auto">
          <a:xfrm>
            <a:off x="179388" y="3860800"/>
            <a:ext cx="8964612"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8807045"/>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Title 1"/>
          <p:cNvSpPr>
            <a:spLocks noGrp="1"/>
          </p:cNvSpPr>
          <p:nvPr>
            <p:ph type="title"/>
          </p:nvPr>
        </p:nvSpPr>
        <p:spPr>
          <a:xfrm>
            <a:off x="251520" y="476672"/>
            <a:ext cx="5330825" cy="990600"/>
          </a:xfrm>
        </p:spPr>
        <p:txBody>
          <a:bodyPr>
            <a:normAutofit fontScale="90000"/>
          </a:bodyPr>
          <a:lstStyle/>
          <a:p>
            <a:r>
              <a:rPr lang="en-CA" sz="3200" dirty="0" smtClean="0">
                <a:solidFill>
                  <a:schemeClr val="tx1"/>
                </a:solidFill>
              </a:rPr>
              <a:t>Sustaining Capital Expenditures</a:t>
            </a:r>
          </a:p>
        </p:txBody>
      </p:sp>
      <p:sp>
        <p:nvSpPr>
          <p:cNvPr id="218114" name="Rectangle 5"/>
          <p:cNvSpPr>
            <a:spLocks noGrp="1"/>
          </p:cNvSpPr>
          <p:nvPr>
            <p:ph idx="1"/>
          </p:nvPr>
        </p:nvSpPr>
        <p:spPr>
          <a:xfrm>
            <a:off x="612775" y="1600200"/>
            <a:ext cx="8153400" cy="4525963"/>
          </a:xfrm>
        </p:spPr>
        <p:txBody>
          <a:bodyPr>
            <a:normAutofit/>
          </a:bodyPr>
          <a:lstStyle/>
          <a:p>
            <a:r>
              <a:rPr lang="en-CA" sz="2000" dirty="0" smtClean="0"/>
              <a:t>Sustaining capital expenditures totalling $1.9 million and leasing costs of $3.4 million were incurred</a:t>
            </a:r>
          </a:p>
          <a:p>
            <a:r>
              <a:rPr lang="en-CA" sz="2000" dirty="0" smtClean="0"/>
              <a:t>Since the Trust’s investment properties are relatively new and in good condition, management anticipates only modest increases for each of 2012 and 2013, and thus, they are not expected to have an impact on the Trust’s ability to pay distributions at its current level</a:t>
            </a:r>
          </a:p>
        </p:txBody>
      </p:sp>
      <p:pic>
        <p:nvPicPr>
          <p:cNvPr id="218117"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l="19925" t="66927" r="19095" b="7487"/>
          <a:stretch>
            <a:fillRect/>
          </a:stretch>
        </p:blipFill>
        <p:spPr bwMode="auto">
          <a:xfrm>
            <a:off x="-252536" y="3933056"/>
            <a:ext cx="9501682" cy="2240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0639289"/>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Title 1"/>
          <p:cNvSpPr>
            <a:spLocks noGrp="1"/>
          </p:cNvSpPr>
          <p:nvPr>
            <p:ph type="title"/>
          </p:nvPr>
        </p:nvSpPr>
        <p:spPr>
          <a:xfrm>
            <a:off x="107504" y="476672"/>
            <a:ext cx="8229600" cy="1069848"/>
          </a:xfrm>
        </p:spPr>
        <p:txBody>
          <a:bodyPr/>
          <a:lstStyle/>
          <a:p>
            <a:r>
              <a:rPr lang="en-CA" sz="4800" dirty="0" smtClean="0">
                <a:solidFill>
                  <a:schemeClr val="tx1"/>
                </a:solidFill>
              </a:rPr>
              <a:t>Capital Structure</a:t>
            </a:r>
          </a:p>
        </p:txBody>
      </p:sp>
      <p:pic>
        <p:nvPicPr>
          <p:cNvPr id="258055"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l="25464" t="31511" r="26392" b="10417"/>
          <a:stretch>
            <a:fillRect/>
          </a:stretch>
        </p:blipFill>
        <p:spPr bwMode="auto">
          <a:xfrm>
            <a:off x="1065512" y="1556792"/>
            <a:ext cx="7538936" cy="5112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5649638"/>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Title 1"/>
          <p:cNvSpPr>
            <a:spLocks noGrp="1"/>
          </p:cNvSpPr>
          <p:nvPr>
            <p:ph type="title"/>
          </p:nvPr>
        </p:nvSpPr>
        <p:spPr>
          <a:xfrm>
            <a:off x="467544" y="692696"/>
            <a:ext cx="8229600" cy="1069848"/>
          </a:xfrm>
        </p:spPr>
        <p:txBody>
          <a:bodyPr/>
          <a:lstStyle/>
          <a:p>
            <a:r>
              <a:rPr lang="en-CA" sz="4800" dirty="0" smtClean="0">
                <a:solidFill>
                  <a:schemeClr val="tx1"/>
                </a:solidFill>
              </a:rPr>
              <a:t>Debt Maturity</a:t>
            </a:r>
          </a:p>
        </p:txBody>
      </p:sp>
      <p:pic>
        <p:nvPicPr>
          <p:cNvPr id="259077"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l="30441" t="30511" r="29161" b="38954"/>
          <a:stretch>
            <a:fillRect/>
          </a:stretch>
        </p:blipFill>
        <p:spPr bwMode="auto">
          <a:xfrm>
            <a:off x="33070" y="2276474"/>
            <a:ext cx="9147442" cy="3888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3825599"/>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Title 1"/>
          <p:cNvSpPr>
            <a:spLocks noGrp="1"/>
          </p:cNvSpPr>
          <p:nvPr>
            <p:ph type="title"/>
          </p:nvPr>
        </p:nvSpPr>
        <p:spPr>
          <a:xfrm>
            <a:off x="179512" y="548680"/>
            <a:ext cx="8229600" cy="1069848"/>
          </a:xfrm>
        </p:spPr>
        <p:txBody>
          <a:bodyPr/>
          <a:lstStyle/>
          <a:p>
            <a:r>
              <a:rPr lang="en-CA" sz="4800" dirty="0" smtClean="0">
                <a:solidFill>
                  <a:schemeClr val="tx1"/>
                </a:solidFill>
              </a:rPr>
              <a:t>Debt Ratios</a:t>
            </a:r>
          </a:p>
        </p:txBody>
      </p:sp>
      <p:pic>
        <p:nvPicPr>
          <p:cNvPr id="260101"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l="28770" t="61024" r="26952" b="22244"/>
          <a:stretch>
            <a:fillRect/>
          </a:stretch>
        </p:blipFill>
        <p:spPr bwMode="auto">
          <a:xfrm>
            <a:off x="49438" y="1700808"/>
            <a:ext cx="9070899" cy="1926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48429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92696"/>
            <a:ext cx="8229600" cy="1066800"/>
          </a:xfrm>
        </p:spPr>
        <p:txBody>
          <a:bodyPr/>
          <a:lstStyle/>
          <a:p>
            <a:r>
              <a:rPr lang="en-CA" dirty="0" smtClean="0"/>
              <a:t>REIT Distribution Average </a:t>
            </a:r>
            <a:endParaRPr lang="en-CA" dirty="0"/>
          </a:p>
        </p:txBody>
      </p:sp>
      <p:pic>
        <p:nvPicPr>
          <p:cNvPr id="19458" name="Picture 2"/>
          <p:cNvPicPr>
            <a:picLocks noChangeAspect="1" noChangeArrowheads="1"/>
          </p:cNvPicPr>
          <p:nvPr/>
        </p:nvPicPr>
        <p:blipFill>
          <a:blip r:embed="rId2" cstate="print"/>
          <a:srcRect/>
          <a:stretch>
            <a:fillRect/>
          </a:stretch>
        </p:blipFill>
        <p:spPr bwMode="auto">
          <a:xfrm>
            <a:off x="755576" y="1940799"/>
            <a:ext cx="7685076" cy="444052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Title 1"/>
          <p:cNvSpPr>
            <a:spLocks noGrp="1"/>
          </p:cNvSpPr>
          <p:nvPr>
            <p:ph type="title"/>
          </p:nvPr>
        </p:nvSpPr>
        <p:spPr>
          <a:xfrm>
            <a:off x="0" y="476672"/>
            <a:ext cx="8229600" cy="1069848"/>
          </a:xfrm>
        </p:spPr>
        <p:txBody>
          <a:bodyPr/>
          <a:lstStyle/>
          <a:p>
            <a:r>
              <a:rPr lang="en-CA" sz="4000" dirty="0" smtClean="0">
                <a:solidFill>
                  <a:schemeClr val="tx1"/>
                </a:solidFill>
              </a:rPr>
              <a:t>Potential Future Pipeline</a:t>
            </a:r>
          </a:p>
        </p:txBody>
      </p:sp>
      <p:pic>
        <p:nvPicPr>
          <p:cNvPr id="253959"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l="19925" t="18707" r="19742" b="41927"/>
          <a:stretch>
            <a:fillRect/>
          </a:stretch>
        </p:blipFill>
        <p:spPr bwMode="auto">
          <a:xfrm>
            <a:off x="1187624" y="1628800"/>
            <a:ext cx="6696744" cy="2456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3962" name="Picture 1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361" t="31894" r="18599" b="40026"/>
          <a:stretch/>
        </p:blipFill>
        <p:spPr bwMode="auto">
          <a:xfrm>
            <a:off x="1007604" y="4084899"/>
            <a:ext cx="7056784" cy="2364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1240845"/>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Title 1"/>
          <p:cNvSpPr>
            <a:spLocks noGrp="1"/>
          </p:cNvSpPr>
          <p:nvPr>
            <p:ph type="title"/>
          </p:nvPr>
        </p:nvSpPr>
        <p:spPr>
          <a:xfrm>
            <a:off x="107504" y="476672"/>
            <a:ext cx="8229600" cy="1069848"/>
          </a:xfrm>
        </p:spPr>
        <p:txBody>
          <a:bodyPr/>
          <a:lstStyle/>
          <a:p>
            <a:r>
              <a:rPr lang="en-CA" sz="4000" dirty="0" smtClean="0">
                <a:solidFill>
                  <a:schemeClr val="tx1"/>
                </a:solidFill>
              </a:rPr>
              <a:t>Internal Growth</a:t>
            </a:r>
          </a:p>
        </p:txBody>
      </p:sp>
      <p:pic>
        <p:nvPicPr>
          <p:cNvPr id="27033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661" t="30915" r="30268" b="38169"/>
          <a:stretch/>
        </p:blipFill>
        <p:spPr bwMode="auto">
          <a:xfrm>
            <a:off x="148838" y="1556792"/>
            <a:ext cx="8815650" cy="388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5810618"/>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Title 1"/>
          <p:cNvSpPr>
            <a:spLocks noGrp="1"/>
          </p:cNvSpPr>
          <p:nvPr>
            <p:ph type="title"/>
          </p:nvPr>
        </p:nvSpPr>
        <p:spPr>
          <a:xfrm>
            <a:off x="251520" y="476672"/>
            <a:ext cx="5186536" cy="990600"/>
          </a:xfrm>
        </p:spPr>
        <p:txBody>
          <a:bodyPr/>
          <a:lstStyle/>
          <a:p>
            <a:r>
              <a:rPr lang="en-CA" sz="2800" dirty="0" smtClean="0">
                <a:solidFill>
                  <a:schemeClr val="tx1"/>
                </a:solidFill>
              </a:rPr>
              <a:t>Strategic Focus Moving Forward</a:t>
            </a:r>
          </a:p>
        </p:txBody>
      </p:sp>
      <p:sp>
        <p:nvSpPr>
          <p:cNvPr id="216066" name="Rectangle 6"/>
          <p:cNvSpPr>
            <a:spLocks noGrp="1"/>
          </p:cNvSpPr>
          <p:nvPr>
            <p:ph idx="1"/>
          </p:nvPr>
        </p:nvSpPr>
        <p:spPr>
          <a:xfrm>
            <a:off x="611188" y="1628775"/>
            <a:ext cx="8153400" cy="4525963"/>
          </a:xfrm>
        </p:spPr>
        <p:txBody>
          <a:bodyPr/>
          <a:lstStyle/>
          <a:p>
            <a:r>
              <a:rPr lang="en-US" sz="2000" dirty="0"/>
              <a:t>Ongoing</a:t>
            </a:r>
          </a:p>
          <a:p>
            <a:pPr lvl="1"/>
            <a:r>
              <a:rPr lang="en-US" sz="1700" dirty="0"/>
              <a:t>1. Maintain 99%+ occupancy and 85%+ retention rates</a:t>
            </a:r>
          </a:p>
          <a:p>
            <a:pPr lvl="1"/>
            <a:r>
              <a:rPr lang="en-US" sz="1700" dirty="0"/>
              <a:t>2. Manage lease renewal rent increases in 5-10% range</a:t>
            </a:r>
          </a:p>
          <a:p>
            <a:pPr lvl="1"/>
            <a:r>
              <a:rPr lang="en-US" sz="1700" dirty="0"/>
              <a:t>3. Enhance asset quality and maximize “same store NOI” growth</a:t>
            </a:r>
          </a:p>
          <a:p>
            <a:pPr lvl="1"/>
            <a:r>
              <a:rPr lang="en-US" sz="1700" dirty="0"/>
              <a:t>4. Harvest 5.8 million square feet development and acquisition </a:t>
            </a:r>
            <a:r>
              <a:rPr lang="en-US" sz="1700" dirty="0" smtClean="0"/>
              <a:t>option pipeline </a:t>
            </a:r>
            <a:r>
              <a:rPr lang="en-US" sz="1700" dirty="0"/>
              <a:t>including first Premium Outlet Mall</a:t>
            </a:r>
          </a:p>
          <a:p>
            <a:pPr lvl="1"/>
            <a:r>
              <a:rPr lang="en-US" sz="1700" dirty="0"/>
              <a:t>5. Deploy capital in selective acquisition opportunities</a:t>
            </a:r>
          </a:p>
          <a:p>
            <a:r>
              <a:rPr lang="en-US" sz="2000" dirty="0"/>
              <a:t>Opportunistic</a:t>
            </a:r>
          </a:p>
          <a:p>
            <a:pPr lvl="1"/>
            <a:r>
              <a:rPr lang="en-US" sz="1700" dirty="0"/>
              <a:t>1. Capitalize on intensification opportunities in appropriate locations</a:t>
            </a:r>
          </a:p>
          <a:p>
            <a:pPr lvl="2"/>
            <a:r>
              <a:rPr lang="en-US" sz="1400" dirty="0" smtClean="0"/>
              <a:t>New </a:t>
            </a:r>
            <a:r>
              <a:rPr lang="en-US" sz="1400" dirty="0"/>
              <a:t>subway stations (Vaughan, Westside Mall)</a:t>
            </a:r>
          </a:p>
          <a:p>
            <a:pPr lvl="2"/>
            <a:r>
              <a:rPr lang="en-US" sz="1400" dirty="0" smtClean="0"/>
              <a:t>Higher </a:t>
            </a:r>
            <a:r>
              <a:rPr lang="en-US" sz="1400" dirty="0"/>
              <a:t>growth markets</a:t>
            </a:r>
          </a:p>
          <a:p>
            <a:pPr lvl="1"/>
            <a:r>
              <a:rPr lang="en-US" sz="1700" dirty="0"/>
              <a:t>2. Re-merchandising opportunities</a:t>
            </a:r>
          </a:p>
          <a:p>
            <a:pPr lvl="2"/>
            <a:r>
              <a:rPr lang="en-US" sz="1400" dirty="0" smtClean="0"/>
              <a:t>Hopedale </a:t>
            </a:r>
            <a:r>
              <a:rPr lang="en-US" sz="1400" dirty="0"/>
              <a:t>Mall (Target taking over Zellers)</a:t>
            </a:r>
            <a:endParaRPr lang="en-CA" sz="1400" dirty="0" smtClean="0"/>
          </a:p>
        </p:txBody>
      </p:sp>
    </p:spTree>
    <p:extLst>
      <p:ext uri="{BB962C8B-B14F-4D97-AF65-F5344CB8AC3E}">
        <p14:creationId xmlns:p14="http://schemas.microsoft.com/office/powerpoint/2010/main" val="546346977"/>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3" name="Text Box 4"/>
          <p:cNvSpPr txBox="1">
            <a:spLocks noChangeArrowheads="1"/>
          </p:cNvSpPr>
          <p:nvPr/>
        </p:nvSpPr>
        <p:spPr bwMode="auto">
          <a:xfrm>
            <a:off x="5435600" y="2276475"/>
            <a:ext cx="34575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itchFamily="34" charset="0"/>
                <a:cs typeface="Arial" pitchFamily="34" charset="0"/>
              </a:defRPr>
            </a:lvl1pPr>
            <a:lvl2pPr marL="742950" indent="-285750">
              <a:defRPr>
                <a:solidFill>
                  <a:schemeClr val="tx1"/>
                </a:solidFill>
                <a:latin typeface="Tw Cen MT" pitchFamily="34" charset="0"/>
                <a:cs typeface="Arial" pitchFamily="34" charset="0"/>
              </a:defRPr>
            </a:lvl2pPr>
            <a:lvl3pPr marL="1143000" indent="-228600">
              <a:defRPr>
                <a:solidFill>
                  <a:schemeClr val="tx1"/>
                </a:solidFill>
                <a:latin typeface="Tw Cen MT" pitchFamily="34" charset="0"/>
                <a:cs typeface="Arial" pitchFamily="34" charset="0"/>
              </a:defRPr>
            </a:lvl3pPr>
            <a:lvl4pPr marL="1600200" indent="-228600">
              <a:defRPr>
                <a:solidFill>
                  <a:schemeClr val="tx1"/>
                </a:solidFill>
                <a:latin typeface="Tw Cen MT" pitchFamily="34" charset="0"/>
                <a:cs typeface="Arial" pitchFamily="34" charset="0"/>
              </a:defRPr>
            </a:lvl4pPr>
            <a:lvl5pPr marL="2057400" indent="-228600">
              <a:defRPr>
                <a:solidFill>
                  <a:schemeClr val="tx1"/>
                </a:solidFill>
                <a:latin typeface="Tw Cen MT" pitchFamily="34" charset="0"/>
                <a:cs typeface="Arial" pitchFamily="34" charset="0"/>
              </a:defRPr>
            </a:lvl5pPr>
            <a:lvl6pPr marL="2514600" indent="-228600" fontAlgn="base">
              <a:spcBef>
                <a:spcPct val="0"/>
              </a:spcBef>
              <a:spcAft>
                <a:spcPct val="0"/>
              </a:spcAft>
              <a:defRPr>
                <a:solidFill>
                  <a:schemeClr val="tx1"/>
                </a:solidFill>
                <a:latin typeface="Tw Cen MT" pitchFamily="34" charset="0"/>
                <a:cs typeface="Arial" pitchFamily="34" charset="0"/>
              </a:defRPr>
            </a:lvl6pPr>
            <a:lvl7pPr marL="2971800" indent="-228600" fontAlgn="base">
              <a:spcBef>
                <a:spcPct val="0"/>
              </a:spcBef>
              <a:spcAft>
                <a:spcPct val="0"/>
              </a:spcAft>
              <a:defRPr>
                <a:solidFill>
                  <a:schemeClr val="tx1"/>
                </a:solidFill>
                <a:latin typeface="Tw Cen MT" pitchFamily="34" charset="0"/>
                <a:cs typeface="Arial" pitchFamily="34" charset="0"/>
              </a:defRPr>
            </a:lvl7pPr>
            <a:lvl8pPr marL="3429000" indent="-228600" fontAlgn="base">
              <a:spcBef>
                <a:spcPct val="0"/>
              </a:spcBef>
              <a:spcAft>
                <a:spcPct val="0"/>
              </a:spcAft>
              <a:defRPr>
                <a:solidFill>
                  <a:schemeClr val="tx1"/>
                </a:solidFill>
                <a:latin typeface="Tw Cen MT" pitchFamily="34" charset="0"/>
                <a:cs typeface="Arial" pitchFamily="34" charset="0"/>
              </a:defRPr>
            </a:lvl8pPr>
            <a:lvl9pPr marL="3886200" indent="-228600" fontAlgn="base">
              <a:spcBef>
                <a:spcPct val="0"/>
              </a:spcBef>
              <a:spcAft>
                <a:spcPct val="0"/>
              </a:spcAft>
              <a:defRPr>
                <a:solidFill>
                  <a:schemeClr val="tx1"/>
                </a:solidFill>
                <a:latin typeface="Tw Cen MT" pitchFamily="34" charset="0"/>
                <a:cs typeface="Arial" pitchFamily="34" charset="0"/>
              </a:defRPr>
            </a:lvl9pPr>
          </a:lstStyle>
          <a:p>
            <a:pPr>
              <a:spcBef>
                <a:spcPct val="50000"/>
              </a:spcBef>
            </a:pPr>
            <a:endParaRPr lang="en-CA"/>
          </a:p>
        </p:txBody>
      </p:sp>
      <p:sp>
        <p:nvSpPr>
          <p:cNvPr id="220164" name="Text Box 5"/>
          <p:cNvSpPr txBox="1">
            <a:spLocks noChangeArrowheads="1"/>
          </p:cNvSpPr>
          <p:nvPr/>
        </p:nvSpPr>
        <p:spPr bwMode="auto">
          <a:xfrm>
            <a:off x="0" y="339378"/>
            <a:ext cx="38512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itchFamily="34" charset="0"/>
                <a:cs typeface="Arial" pitchFamily="34" charset="0"/>
              </a:defRPr>
            </a:lvl1pPr>
            <a:lvl2pPr marL="742950" indent="-285750">
              <a:defRPr>
                <a:solidFill>
                  <a:schemeClr val="tx1"/>
                </a:solidFill>
                <a:latin typeface="Tw Cen MT" pitchFamily="34" charset="0"/>
                <a:cs typeface="Arial" pitchFamily="34" charset="0"/>
              </a:defRPr>
            </a:lvl2pPr>
            <a:lvl3pPr marL="1143000" indent="-228600">
              <a:defRPr>
                <a:solidFill>
                  <a:schemeClr val="tx1"/>
                </a:solidFill>
                <a:latin typeface="Tw Cen MT" pitchFamily="34" charset="0"/>
                <a:cs typeface="Arial" pitchFamily="34" charset="0"/>
              </a:defRPr>
            </a:lvl3pPr>
            <a:lvl4pPr marL="1600200" indent="-228600">
              <a:defRPr>
                <a:solidFill>
                  <a:schemeClr val="tx1"/>
                </a:solidFill>
                <a:latin typeface="Tw Cen MT" pitchFamily="34" charset="0"/>
                <a:cs typeface="Arial" pitchFamily="34" charset="0"/>
              </a:defRPr>
            </a:lvl4pPr>
            <a:lvl5pPr marL="2057400" indent="-228600">
              <a:defRPr>
                <a:solidFill>
                  <a:schemeClr val="tx1"/>
                </a:solidFill>
                <a:latin typeface="Tw Cen MT" pitchFamily="34" charset="0"/>
                <a:cs typeface="Arial" pitchFamily="34" charset="0"/>
              </a:defRPr>
            </a:lvl5pPr>
            <a:lvl6pPr marL="2514600" indent="-228600" fontAlgn="base">
              <a:spcBef>
                <a:spcPct val="0"/>
              </a:spcBef>
              <a:spcAft>
                <a:spcPct val="0"/>
              </a:spcAft>
              <a:defRPr>
                <a:solidFill>
                  <a:schemeClr val="tx1"/>
                </a:solidFill>
                <a:latin typeface="Tw Cen MT" pitchFamily="34" charset="0"/>
                <a:cs typeface="Arial" pitchFamily="34" charset="0"/>
              </a:defRPr>
            </a:lvl6pPr>
            <a:lvl7pPr marL="2971800" indent="-228600" fontAlgn="base">
              <a:spcBef>
                <a:spcPct val="0"/>
              </a:spcBef>
              <a:spcAft>
                <a:spcPct val="0"/>
              </a:spcAft>
              <a:defRPr>
                <a:solidFill>
                  <a:schemeClr val="tx1"/>
                </a:solidFill>
                <a:latin typeface="Tw Cen MT" pitchFamily="34" charset="0"/>
                <a:cs typeface="Arial" pitchFamily="34" charset="0"/>
              </a:defRPr>
            </a:lvl7pPr>
            <a:lvl8pPr marL="3429000" indent="-228600" fontAlgn="base">
              <a:spcBef>
                <a:spcPct val="0"/>
              </a:spcBef>
              <a:spcAft>
                <a:spcPct val="0"/>
              </a:spcAft>
              <a:defRPr>
                <a:solidFill>
                  <a:schemeClr val="tx1"/>
                </a:solidFill>
                <a:latin typeface="Tw Cen MT" pitchFamily="34" charset="0"/>
                <a:cs typeface="Arial" pitchFamily="34" charset="0"/>
              </a:defRPr>
            </a:lvl8pPr>
            <a:lvl9pPr marL="3886200" indent="-228600" fontAlgn="base">
              <a:spcBef>
                <a:spcPct val="0"/>
              </a:spcBef>
              <a:spcAft>
                <a:spcPct val="0"/>
              </a:spcAft>
              <a:defRPr>
                <a:solidFill>
                  <a:schemeClr val="tx1"/>
                </a:solidFill>
                <a:latin typeface="Tw Cen MT" pitchFamily="34" charset="0"/>
                <a:cs typeface="Arial" pitchFamily="34" charset="0"/>
              </a:defRPr>
            </a:lvl9pPr>
          </a:lstStyle>
          <a:p>
            <a:pPr algn="ctr">
              <a:spcBef>
                <a:spcPct val="50000"/>
              </a:spcBef>
            </a:pPr>
            <a:r>
              <a:rPr lang="en-CA" sz="3600" dirty="0"/>
              <a:t>Management</a:t>
            </a:r>
          </a:p>
        </p:txBody>
      </p:sp>
      <p:pic>
        <p:nvPicPr>
          <p:cNvPr id="6" name="Picture 5"/>
          <p:cNvPicPr>
            <a:picLocks noChangeAspect="1"/>
          </p:cNvPicPr>
          <p:nvPr/>
        </p:nvPicPr>
        <p:blipFill>
          <a:blip r:embed="rId2"/>
          <a:stretch>
            <a:fillRect/>
          </a:stretch>
        </p:blipFill>
        <p:spPr>
          <a:xfrm>
            <a:off x="-36512" y="1340768"/>
            <a:ext cx="9144000" cy="1800201"/>
          </a:xfrm>
          <a:prstGeom prst="rect">
            <a:avLst/>
          </a:prstGeom>
        </p:spPr>
      </p:pic>
      <p:pic>
        <p:nvPicPr>
          <p:cNvPr id="7" name="Picture 6"/>
          <p:cNvPicPr>
            <a:picLocks noChangeAspect="1"/>
          </p:cNvPicPr>
          <p:nvPr/>
        </p:nvPicPr>
        <p:blipFill>
          <a:blip r:embed="rId3"/>
          <a:stretch>
            <a:fillRect/>
          </a:stretch>
        </p:blipFill>
        <p:spPr>
          <a:xfrm>
            <a:off x="-36512" y="3212976"/>
            <a:ext cx="9144000" cy="1739072"/>
          </a:xfrm>
          <a:prstGeom prst="rect">
            <a:avLst/>
          </a:prstGeom>
        </p:spPr>
      </p:pic>
      <p:pic>
        <p:nvPicPr>
          <p:cNvPr id="8" name="Picture 7"/>
          <p:cNvPicPr>
            <a:picLocks noChangeAspect="1"/>
          </p:cNvPicPr>
          <p:nvPr/>
        </p:nvPicPr>
        <p:blipFill>
          <a:blip r:embed="rId4"/>
          <a:stretch>
            <a:fillRect/>
          </a:stretch>
        </p:blipFill>
        <p:spPr>
          <a:xfrm>
            <a:off x="0" y="5085184"/>
            <a:ext cx="9144000" cy="1739072"/>
          </a:xfrm>
          <a:prstGeom prst="rect">
            <a:avLst/>
          </a:prstGeom>
        </p:spPr>
      </p:pic>
    </p:spTree>
    <p:extLst>
      <p:ext uri="{BB962C8B-B14F-4D97-AF65-F5344CB8AC3E}">
        <p14:creationId xmlns:p14="http://schemas.microsoft.com/office/powerpoint/2010/main" val="3836500304"/>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Title 1"/>
          <p:cNvSpPr>
            <a:spLocks noGrp="1"/>
          </p:cNvSpPr>
          <p:nvPr>
            <p:ph type="title"/>
          </p:nvPr>
        </p:nvSpPr>
        <p:spPr/>
        <p:txBody>
          <a:bodyPr/>
          <a:lstStyle/>
          <a:p>
            <a:r>
              <a:rPr lang="en-CA" sz="2800" smtClean="0">
                <a:solidFill>
                  <a:schemeClr val="tx1"/>
                </a:solidFill>
              </a:rPr>
              <a:t>Chief Executive Officer/President</a:t>
            </a:r>
            <a:r>
              <a:rPr lang="en-CA" sz="3200" smtClean="0">
                <a:solidFill>
                  <a:schemeClr val="tx1"/>
                </a:solidFill>
              </a:rPr>
              <a:t> </a:t>
            </a:r>
          </a:p>
        </p:txBody>
      </p:sp>
      <p:pic>
        <p:nvPicPr>
          <p:cNvPr id="3" name="Content Placeholder 2" descr="Screen Shot 2012-11-19 at 8.21.50 PM.png"/>
          <p:cNvPicPr>
            <a:picLocks noGrp="1" noChangeAspect="1"/>
          </p:cNvPicPr>
          <p:nvPr>
            <p:ph sz="half" idx="1"/>
          </p:nvPr>
        </p:nvPicPr>
        <p:blipFill>
          <a:blip r:embed="rId2">
            <a:extLst>
              <a:ext uri="{28A0092B-C50C-407E-A947-70E740481C1C}">
                <a14:useLocalDpi xmlns:a14="http://schemas.microsoft.com/office/drawing/2010/main" val="0"/>
              </a:ext>
            </a:extLst>
          </a:blip>
          <a:srcRect l="1094" r="1094"/>
          <a:stretch>
            <a:fillRect/>
          </a:stretch>
        </p:blipFill>
        <p:spPr>
          <a:xfrm>
            <a:off x="684783" y="1988840"/>
            <a:ext cx="3599185" cy="4071936"/>
          </a:xfrm>
        </p:spPr>
      </p:pic>
      <p:sp>
        <p:nvSpPr>
          <p:cNvPr id="221186" name="Rectangle 10"/>
          <p:cNvSpPr>
            <a:spLocks noGrp="1"/>
          </p:cNvSpPr>
          <p:nvPr>
            <p:ph type="body" sz="half" idx="2"/>
          </p:nvPr>
        </p:nvSpPr>
        <p:spPr>
          <a:xfrm>
            <a:off x="4745608" y="1700808"/>
            <a:ext cx="4104580" cy="4824114"/>
          </a:xfrm>
        </p:spPr>
        <p:txBody>
          <a:bodyPr>
            <a:normAutofit lnSpcReduction="10000"/>
          </a:bodyPr>
          <a:lstStyle/>
          <a:p>
            <a:pPr>
              <a:lnSpc>
                <a:spcPct val="90000"/>
              </a:lnSpc>
              <a:buFont typeface="Wingdings" pitchFamily="2" charset="2"/>
              <a:buNone/>
            </a:pPr>
            <a:r>
              <a:rPr lang="en-US" sz="1900" b="1" dirty="0" smtClean="0"/>
              <a:t>Al </a:t>
            </a:r>
            <a:r>
              <a:rPr lang="en-US" sz="1900" b="1" dirty="0" err="1" smtClean="0"/>
              <a:t>Malwani</a:t>
            </a:r>
            <a:endParaRPr lang="en-US" sz="1900" b="1" dirty="0" smtClean="0"/>
          </a:p>
          <a:p>
            <a:pPr>
              <a:lnSpc>
                <a:spcPct val="90000"/>
              </a:lnSpc>
              <a:buFont typeface="Wingdings" pitchFamily="2" charset="2"/>
              <a:buNone/>
            </a:pPr>
            <a:r>
              <a:rPr lang="en-US" sz="1900" dirty="0" smtClean="0"/>
              <a:t>President, CEO</a:t>
            </a:r>
          </a:p>
          <a:p>
            <a:pPr>
              <a:lnSpc>
                <a:spcPct val="90000"/>
              </a:lnSpc>
            </a:pPr>
            <a:endParaRPr lang="en-US" sz="1900" dirty="0" smtClean="0"/>
          </a:p>
          <a:p>
            <a:pPr>
              <a:lnSpc>
                <a:spcPct val="90000"/>
              </a:lnSpc>
            </a:pPr>
            <a:r>
              <a:rPr lang="en-US" sz="1900" dirty="0" smtClean="0"/>
              <a:t>Replaced Simon </a:t>
            </a:r>
            <a:r>
              <a:rPr lang="en-US" sz="1900" dirty="0" err="1" smtClean="0"/>
              <a:t>Nyilassy</a:t>
            </a:r>
            <a:r>
              <a:rPr lang="en-US" sz="1900" dirty="0" smtClean="0"/>
              <a:t> as CEO on May 2, 2011</a:t>
            </a:r>
          </a:p>
          <a:p>
            <a:pPr>
              <a:lnSpc>
                <a:spcPct val="90000"/>
              </a:lnSpc>
            </a:pPr>
            <a:r>
              <a:rPr lang="en-US" sz="1900" dirty="0" smtClean="0"/>
              <a:t>Chartered accountant</a:t>
            </a:r>
          </a:p>
          <a:p>
            <a:pPr>
              <a:lnSpc>
                <a:spcPct val="90000"/>
              </a:lnSpc>
            </a:pPr>
            <a:r>
              <a:rPr lang="en-US" sz="1900" dirty="0" smtClean="0"/>
              <a:t>MBA from the University of Toronto and a Masters of Laws from </a:t>
            </a:r>
            <a:r>
              <a:rPr lang="en-US" sz="1900" dirty="0" err="1" smtClean="0"/>
              <a:t>Osgoode</a:t>
            </a:r>
            <a:r>
              <a:rPr lang="en-US" sz="1900" dirty="0" smtClean="0"/>
              <a:t> Hall Law School</a:t>
            </a:r>
          </a:p>
          <a:p>
            <a:pPr>
              <a:lnSpc>
                <a:spcPct val="90000"/>
              </a:lnSpc>
            </a:pPr>
            <a:r>
              <a:rPr lang="en-US" sz="1900" dirty="0" smtClean="0"/>
              <a:t>Previously the President of Exponent Capital Partners, a real estate advisory and private equity firm</a:t>
            </a:r>
          </a:p>
          <a:p>
            <a:pPr>
              <a:lnSpc>
                <a:spcPct val="90000"/>
              </a:lnSpc>
            </a:pPr>
            <a:r>
              <a:rPr lang="en-US" sz="1900" dirty="0" smtClean="0"/>
              <a:t>Previously the CFO of Oxford Properties Group for over 10 years</a:t>
            </a:r>
          </a:p>
          <a:p>
            <a:pPr>
              <a:lnSpc>
                <a:spcPct val="90000"/>
              </a:lnSpc>
            </a:pPr>
            <a:r>
              <a:rPr lang="en-US" sz="1900" dirty="0" smtClean="0"/>
              <a:t>2010 compensation for previous CEO Simon </a:t>
            </a:r>
            <a:r>
              <a:rPr lang="en-US" sz="1900" dirty="0" err="1" smtClean="0"/>
              <a:t>Nyilassy</a:t>
            </a:r>
            <a:r>
              <a:rPr lang="en-US" sz="1900" dirty="0" smtClean="0"/>
              <a:t>: $951,862</a:t>
            </a:r>
          </a:p>
          <a:p>
            <a:pPr>
              <a:lnSpc>
                <a:spcPct val="90000"/>
              </a:lnSpc>
            </a:pPr>
            <a:endParaRPr lang="en-CA" sz="1900" dirty="0" smtClean="0"/>
          </a:p>
          <a:p>
            <a:pPr>
              <a:lnSpc>
                <a:spcPct val="90000"/>
              </a:lnSpc>
            </a:pPr>
            <a:endParaRPr lang="en-CA" sz="1800" dirty="0" smtClean="0"/>
          </a:p>
        </p:txBody>
      </p:sp>
    </p:spTree>
    <p:extLst>
      <p:ext uri="{BB962C8B-B14F-4D97-AF65-F5344CB8AC3E}">
        <p14:creationId xmlns:p14="http://schemas.microsoft.com/office/powerpoint/2010/main" val="3592285909"/>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Title 1"/>
          <p:cNvSpPr>
            <a:spLocks noGrp="1"/>
          </p:cNvSpPr>
          <p:nvPr>
            <p:ph type="title"/>
          </p:nvPr>
        </p:nvSpPr>
        <p:spPr/>
        <p:txBody>
          <a:bodyPr/>
          <a:lstStyle/>
          <a:p>
            <a:r>
              <a:rPr lang="en-CA" sz="4000" smtClean="0">
                <a:solidFill>
                  <a:schemeClr val="tx1"/>
                </a:solidFill>
              </a:rPr>
              <a:t>Chief Financial Officer</a:t>
            </a:r>
          </a:p>
        </p:txBody>
      </p:sp>
      <p:pic>
        <p:nvPicPr>
          <p:cNvPr id="222212" name="Picture 2"/>
          <p:cNvPicPr>
            <a:picLocks noGrp="1" noChangeAspect="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965200" y="2060575"/>
            <a:ext cx="3160713" cy="3455988"/>
          </a:xfrm>
        </p:spPr>
      </p:pic>
      <p:sp>
        <p:nvSpPr>
          <p:cNvPr id="222210" name="Rectangle 3"/>
          <p:cNvSpPr>
            <a:spLocks noGrp="1"/>
          </p:cNvSpPr>
          <p:nvPr>
            <p:ph type="body" sz="half" idx="2"/>
          </p:nvPr>
        </p:nvSpPr>
        <p:spPr>
          <a:xfrm>
            <a:off x="4787900" y="1773238"/>
            <a:ext cx="4000500" cy="4525962"/>
          </a:xfrm>
        </p:spPr>
        <p:txBody>
          <a:bodyPr/>
          <a:lstStyle/>
          <a:p>
            <a:pPr>
              <a:lnSpc>
                <a:spcPct val="80000"/>
              </a:lnSpc>
              <a:buFont typeface="Wingdings" pitchFamily="2" charset="2"/>
              <a:buNone/>
            </a:pPr>
            <a:r>
              <a:rPr lang="en-US" sz="1900" b="1" dirty="0" smtClean="0"/>
              <a:t>Bart Munn</a:t>
            </a:r>
          </a:p>
          <a:p>
            <a:pPr>
              <a:lnSpc>
                <a:spcPct val="80000"/>
              </a:lnSpc>
              <a:buFont typeface="Wingdings" pitchFamily="2" charset="2"/>
              <a:buNone/>
            </a:pPr>
            <a:r>
              <a:rPr lang="en-US" sz="1900" dirty="0" smtClean="0"/>
              <a:t>Chief Financial Officer</a:t>
            </a:r>
          </a:p>
          <a:p>
            <a:pPr>
              <a:lnSpc>
                <a:spcPct val="80000"/>
              </a:lnSpc>
            </a:pPr>
            <a:endParaRPr lang="en-US" sz="1900" dirty="0" smtClean="0"/>
          </a:p>
          <a:p>
            <a:pPr>
              <a:lnSpc>
                <a:spcPct val="80000"/>
              </a:lnSpc>
            </a:pPr>
            <a:r>
              <a:rPr lang="en-US" sz="1900" dirty="0" smtClean="0"/>
              <a:t>Chartered Accountant</a:t>
            </a:r>
          </a:p>
          <a:p>
            <a:pPr>
              <a:lnSpc>
                <a:spcPct val="80000"/>
              </a:lnSpc>
            </a:pPr>
            <a:r>
              <a:rPr lang="en-US" sz="1900" dirty="0" smtClean="0"/>
              <a:t>Bachelor of Commerce from Queen</a:t>
            </a:r>
            <a:r>
              <a:rPr lang="ja-JP" altLang="en-US" sz="1900" dirty="0" smtClean="0">
                <a:cs typeface="HGPｺﾞｼｯｸE"/>
              </a:rPr>
              <a:t>’</a:t>
            </a:r>
            <a:r>
              <a:rPr lang="en-US" sz="1900" dirty="0" smtClean="0"/>
              <a:t>s University</a:t>
            </a:r>
          </a:p>
          <a:p>
            <a:pPr>
              <a:lnSpc>
                <a:spcPct val="80000"/>
              </a:lnSpc>
            </a:pPr>
            <a:r>
              <a:rPr lang="en-US" sz="1900" dirty="0" smtClean="0"/>
              <a:t>Vice President and CFO of </a:t>
            </a:r>
            <a:r>
              <a:rPr lang="en-US" sz="1900" dirty="0" err="1" smtClean="0"/>
              <a:t>Morguard</a:t>
            </a:r>
            <a:r>
              <a:rPr lang="en-US" sz="1900" dirty="0" smtClean="0"/>
              <a:t> Corporation (1999-2005)</a:t>
            </a:r>
          </a:p>
          <a:p>
            <a:pPr>
              <a:lnSpc>
                <a:spcPct val="80000"/>
              </a:lnSpc>
            </a:pPr>
            <a:r>
              <a:rPr lang="en-US" sz="1900" dirty="0" smtClean="0"/>
              <a:t>Vice President and CFO of </a:t>
            </a:r>
            <a:r>
              <a:rPr lang="en-US" sz="1900" dirty="0" err="1" smtClean="0"/>
              <a:t>Morguard</a:t>
            </a:r>
            <a:r>
              <a:rPr lang="en-US" sz="1900" dirty="0" smtClean="0"/>
              <a:t> Real Estate Investment Trust (1997-1999)</a:t>
            </a:r>
          </a:p>
          <a:p>
            <a:pPr>
              <a:lnSpc>
                <a:spcPct val="80000"/>
              </a:lnSpc>
            </a:pPr>
            <a:r>
              <a:rPr lang="en-US" sz="1900" dirty="0" smtClean="0"/>
              <a:t>Senior Vice President Finance and Administration for </a:t>
            </a:r>
            <a:r>
              <a:rPr lang="en-US" sz="1900" dirty="0" err="1" smtClean="0"/>
              <a:t>Morguard</a:t>
            </a:r>
            <a:r>
              <a:rPr lang="en-US" sz="1900" dirty="0" smtClean="0"/>
              <a:t> Investments Limited (1991-2005)</a:t>
            </a:r>
          </a:p>
          <a:p>
            <a:pPr>
              <a:lnSpc>
                <a:spcPct val="80000"/>
              </a:lnSpc>
            </a:pPr>
            <a:r>
              <a:rPr lang="en-US" sz="1900" dirty="0" smtClean="0"/>
              <a:t>2010 compensation:  $617,823</a:t>
            </a:r>
          </a:p>
          <a:p>
            <a:pPr>
              <a:lnSpc>
                <a:spcPct val="80000"/>
              </a:lnSpc>
            </a:pPr>
            <a:endParaRPr lang="en-CA" sz="2000" dirty="0" smtClean="0"/>
          </a:p>
        </p:txBody>
      </p:sp>
    </p:spTree>
    <p:extLst>
      <p:ext uri="{BB962C8B-B14F-4D97-AF65-F5344CB8AC3E}">
        <p14:creationId xmlns:p14="http://schemas.microsoft.com/office/powerpoint/2010/main" val="2395772211"/>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Vice President &amp; Controller</a:t>
            </a:r>
            <a:endParaRPr lang="en-US" dirty="0">
              <a:solidFill>
                <a:srgbClr val="000000"/>
              </a:solidFill>
            </a:endParaRPr>
          </a:p>
        </p:txBody>
      </p:sp>
      <p:sp>
        <p:nvSpPr>
          <p:cNvPr id="4" name="Text Placeholder 3"/>
          <p:cNvSpPr>
            <a:spLocks noGrp="1"/>
          </p:cNvSpPr>
          <p:nvPr>
            <p:ph type="body" sz="half" idx="2"/>
          </p:nvPr>
        </p:nvSpPr>
        <p:spPr/>
        <p:txBody>
          <a:bodyPr>
            <a:normAutofit fontScale="77500" lnSpcReduction="20000"/>
          </a:bodyPr>
          <a:lstStyle/>
          <a:p>
            <a:pPr marL="0" indent="0">
              <a:buNone/>
            </a:pPr>
            <a:r>
              <a:rPr lang="en-US" b="1" dirty="0"/>
              <a:t>Mario </a:t>
            </a:r>
            <a:r>
              <a:rPr lang="en-US" b="1" dirty="0" smtClean="0"/>
              <a:t>Calabrese</a:t>
            </a:r>
          </a:p>
          <a:p>
            <a:pPr>
              <a:buNone/>
            </a:pPr>
            <a:r>
              <a:rPr lang="en-US" sz="2500" dirty="0" smtClean="0"/>
              <a:t>Vice </a:t>
            </a:r>
            <a:r>
              <a:rPr lang="en-US" sz="2500" dirty="0"/>
              <a:t>President and Controller</a:t>
            </a:r>
          </a:p>
          <a:p>
            <a:pPr marL="0" indent="0">
              <a:buNone/>
            </a:pPr>
            <a:endParaRPr lang="en-US" dirty="0" smtClean="0"/>
          </a:p>
          <a:p>
            <a:r>
              <a:rPr lang="en-US" dirty="0" smtClean="0"/>
              <a:t>Senior Director, Operations Accounting of Calloway from Jan 2007 to May 2009</a:t>
            </a:r>
          </a:p>
          <a:p>
            <a:r>
              <a:rPr lang="en-US" dirty="0" smtClean="0"/>
              <a:t>Senior Director, Operations Accounting of </a:t>
            </a:r>
            <a:r>
              <a:rPr lang="en-US" dirty="0" err="1" smtClean="0"/>
              <a:t>SmartCentres</a:t>
            </a:r>
            <a:r>
              <a:rPr lang="en-US" dirty="0" smtClean="0"/>
              <a:t> from April 2005 to De 2006</a:t>
            </a:r>
          </a:p>
          <a:p>
            <a:r>
              <a:rPr lang="en-US" dirty="0" smtClean="0"/>
              <a:t>Bachelor of Commerce and Accountancy from Concordia University.</a:t>
            </a:r>
          </a:p>
          <a:p>
            <a:r>
              <a:rPr lang="en-US" dirty="0" smtClean="0"/>
              <a:t>Chartered Accountant</a:t>
            </a:r>
            <a:endParaRPr lang="en-US" dirty="0"/>
          </a:p>
        </p:txBody>
      </p:sp>
      <p:pic>
        <p:nvPicPr>
          <p:cNvPr id="5" name="Picture 4" descr="Screen Shot 2012-11-19 at 8.48.3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624" y="2204864"/>
            <a:ext cx="2016224" cy="2876084"/>
          </a:xfrm>
          <a:prstGeom prst="rect">
            <a:avLst/>
          </a:prstGeom>
        </p:spPr>
      </p:pic>
    </p:spTree>
    <p:extLst>
      <p:ext uri="{BB962C8B-B14F-4D97-AF65-F5344CB8AC3E}">
        <p14:creationId xmlns:p14="http://schemas.microsoft.com/office/powerpoint/2010/main" val="375179971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Title 1"/>
          <p:cNvSpPr>
            <a:spLocks noGrp="1"/>
          </p:cNvSpPr>
          <p:nvPr>
            <p:ph type="title"/>
          </p:nvPr>
        </p:nvSpPr>
        <p:spPr/>
        <p:txBody>
          <a:bodyPr/>
          <a:lstStyle/>
          <a:p>
            <a:r>
              <a:rPr lang="en-CA" sz="4000" dirty="0">
                <a:solidFill>
                  <a:schemeClr val="tx1"/>
                </a:solidFill>
              </a:rPr>
              <a:t>EVP Asset Management</a:t>
            </a:r>
            <a:endParaRPr lang="en-CA" dirty="0" smtClean="0">
              <a:solidFill>
                <a:schemeClr val="tx1"/>
              </a:solidFill>
            </a:endParaRPr>
          </a:p>
        </p:txBody>
      </p:sp>
      <p:pic>
        <p:nvPicPr>
          <p:cNvPr id="223236" name="Picture 2"/>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1042988" y="2133600"/>
            <a:ext cx="2962275" cy="3240088"/>
          </a:xfrm>
        </p:spPr>
      </p:pic>
      <p:sp>
        <p:nvSpPr>
          <p:cNvPr id="223234" name="Rectangle 3"/>
          <p:cNvSpPr>
            <a:spLocks noGrp="1"/>
          </p:cNvSpPr>
          <p:nvPr>
            <p:ph type="body" sz="half" idx="2"/>
          </p:nvPr>
        </p:nvSpPr>
        <p:spPr>
          <a:xfrm>
            <a:off x="4787900" y="1773238"/>
            <a:ext cx="4000500" cy="4525962"/>
          </a:xfrm>
        </p:spPr>
        <p:txBody>
          <a:bodyPr/>
          <a:lstStyle/>
          <a:p>
            <a:pPr>
              <a:lnSpc>
                <a:spcPct val="80000"/>
              </a:lnSpc>
              <a:buFont typeface="Wingdings" pitchFamily="2" charset="2"/>
              <a:buNone/>
            </a:pPr>
            <a:r>
              <a:rPr lang="en-US" sz="1900" b="1" dirty="0" smtClean="0"/>
              <a:t>Rudy </a:t>
            </a:r>
            <a:r>
              <a:rPr lang="en-US" sz="1900" b="1" dirty="0" err="1" smtClean="0"/>
              <a:t>Gobin</a:t>
            </a:r>
            <a:endParaRPr lang="en-US" sz="1900" b="1" dirty="0" smtClean="0"/>
          </a:p>
          <a:p>
            <a:pPr>
              <a:lnSpc>
                <a:spcPct val="80000"/>
              </a:lnSpc>
              <a:buFont typeface="Wingdings" pitchFamily="2" charset="2"/>
              <a:buNone/>
            </a:pPr>
            <a:r>
              <a:rPr lang="en-US" sz="1900" dirty="0" smtClean="0"/>
              <a:t>     Executive Vice President Asset Management</a:t>
            </a:r>
          </a:p>
          <a:p>
            <a:pPr>
              <a:lnSpc>
                <a:spcPct val="80000"/>
              </a:lnSpc>
            </a:pPr>
            <a:endParaRPr lang="en-US" sz="1900" dirty="0" smtClean="0"/>
          </a:p>
          <a:p>
            <a:pPr>
              <a:lnSpc>
                <a:spcPct val="80000"/>
              </a:lnSpc>
            </a:pPr>
            <a:r>
              <a:rPr lang="en-US" sz="1900" dirty="0" smtClean="0"/>
              <a:t>Chartered Accountant</a:t>
            </a:r>
          </a:p>
          <a:p>
            <a:pPr>
              <a:lnSpc>
                <a:spcPct val="80000"/>
              </a:lnSpc>
            </a:pPr>
            <a:r>
              <a:rPr lang="en-US" sz="1900" dirty="0" smtClean="0"/>
              <a:t>Bachelor of Commerce from the University of Toronto</a:t>
            </a:r>
          </a:p>
          <a:p>
            <a:pPr>
              <a:lnSpc>
                <a:spcPct val="80000"/>
              </a:lnSpc>
            </a:pPr>
            <a:r>
              <a:rPr lang="en-US" sz="1900" dirty="0" smtClean="0"/>
              <a:t>Former Strategy Officer of Calloway</a:t>
            </a:r>
          </a:p>
          <a:p>
            <a:pPr>
              <a:lnSpc>
                <a:spcPct val="80000"/>
              </a:lnSpc>
            </a:pPr>
            <a:r>
              <a:rPr lang="en-US" sz="1900" dirty="0" smtClean="0"/>
              <a:t>Former Executive Vice President, Finance and Operations of </a:t>
            </a:r>
            <a:r>
              <a:rPr lang="en-US" sz="1900" dirty="0" err="1" smtClean="0"/>
              <a:t>SmartCentres</a:t>
            </a:r>
            <a:r>
              <a:rPr lang="en-US" sz="1900" dirty="0" smtClean="0"/>
              <a:t> (2001-2006)</a:t>
            </a:r>
          </a:p>
          <a:p>
            <a:pPr>
              <a:lnSpc>
                <a:spcPct val="80000"/>
              </a:lnSpc>
            </a:pPr>
            <a:r>
              <a:rPr lang="en-US" sz="1900" dirty="0" smtClean="0"/>
              <a:t>CFO of </a:t>
            </a:r>
            <a:r>
              <a:rPr lang="en-US" sz="1900" dirty="0" err="1" smtClean="0"/>
              <a:t>Nexacor</a:t>
            </a:r>
            <a:r>
              <a:rPr lang="en-US" sz="1900" dirty="0" smtClean="0"/>
              <a:t> Realty Management (1998-2001)</a:t>
            </a:r>
          </a:p>
          <a:p>
            <a:pPr>
              <a:lnSpc>
                <a:spcPct val="80000"/>
              </a:lnSpc>
            </a:pPr>
            <a:r>
              <a:rPr lang="en-US" sz="1900" dirty="0" smtClean="0"/>
              <a:t>2010 compensation: $570,171</a:t>
            </a:r>
          </a:p>
          <a:p>
            <a:pPr>
              <a:lnSpc>
                <a:spcPct val="80000"/>
              </a:lnSpc>
            </a:pPr>
            <a:endParaRPr lang="en-CA" sz="2100" dirty="0" smtClean="0"/>
          </a:p>
        </p:txBody>
      </p:sp>
    </p:spTree>
    <p:extLst>
      <p:ext uri="{BB962C8B-B14F-4D97-AF65-F5344CB8AC3E}">
        <p14:creationId xmlns:p14="http://schemas.microsoft.com/office/powerpoint/2010/main" val="2353664671"/>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9" name="Text Box 4"/>
          <p:cNvSpPr txBox="1">
            <a:spLocks noChangeArrowheads="1"/>
          </p:cNvSpPr>
          <p:nvPr/>
        </p:nvSpPr>
        <p:spPr bwMode="auto">
          <a:xfrm>
            <a:off x="5435600" y="2276475"/>
            <a:ext cx="34575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itchFamily="34" charset="0"/>
                <a:cs typeface="Arial" pitchFamily="34" charset="0"/>
              </a:defRPr>
            </a:lvl1pPr>
            <a:lvl2pPr marL="742950" indent="-285750">
              <a:defRPr>
                <a:solidFill>
                  <a:schemeClr val="tx1"/>
                </a:solidFill>
                <a:latin typeface="Tw Cen MT" pitchFamily="34" charset="0"/>
                <a:cs typeface="Arial" pitchFamily="34" charset="0"/>
              </a:defRPr>
            </a:lvl2pPr>
            <a:lvl3pPr marL="1143000" indent="-228600">
              <a:defRPr>
                <a:solidFill>
                  <a:schemeClr val="tx1"/>
                </a:solidFill>
                <a:latin typeface="Tw Cen MT" pitchFamily="34" charset="0"/>
                <a:cs typeface="Arial" pitchFamily="34" charset="0"/>
              </a:defRPr>
            </a:lvl3pPr>
            <a:lvl4pPr marL="1600200" indent="-228600">
              <a:defRPr>
                <a:solidFill>
                  <a:schemeClr val="tx1"/>
                </a:solidFill>
                <a:latin typeface="Tw Cen MT" pitchFamily="34" charset="0"/>
                <a:cs typeface="Arial" pitchFamily="34" charset="0"/>
              </a:defRPr>
            </a:lvl4pPr>
            <a:lvl5pPr marL="2057400" indent="-228600">
              <a:defRPr>
                <a:solidFill>
                  <a:schemeClr val="tx1"/>
                </a:solidFill>
                <a:latin typeface="Tw Cen MT" pitchFamily="34" charset="0"/>
                <a:cs typeface="Arial" pitchFamily="34" charset="0"/>
              </a:defRPr>
            </a:lvl5pPr>
            <a:lvl6pPr marL="2514600" indent="-228600" fontAlgn="base">
              <a:spcBef>
                <a:spcPct val="0"/>
              </a:spcBef>
              <a:spcAft>
                <a:spcPct val="0"/>
              </a:spcAft>
              <a:defRPr>
                <a:solidFill>
                  <a:schemeClr val="tx1"/>
                </a:solidFill>
                <a:latin typeface="Tw Cen MT" pitchFamily="34" charset="0"/>
                <a:cs typeface="Arial" pitchFamily="34" charset="0"/>
              </a:defRPr>
            </a:lvl6pPr>
            <a:lvl7pPr marL="2971800" indent="-228600" fontAlgn="base">
              <a:spcBef>
                <a:spcPct val="0"/>
              </a:spcBef>
              <a:spcAft>
                <a:spcPct val="0"/>
              </a:spcAft>
              <a:defRPr>
                <a:solidFill>
                  <a:schemeClr val="tx1"/>
                </a:solidFill>
                <a:latin typeface="Tw Cen MT" pitchFamily="34" charset="0"/>
                <a:cs typeface="Arial" pitchFamily="34" charset="0"/>
              </a:defRPr>
            </a:lvl7pPr>
            <a:lvl8pPr marL="3429000" indent="-228600" fontAlgn="base">
              <a:spcBef>
                <a:spcPct val="0"/>
              </a:spcBef>
              <a:spcAft>
                <a:spcPct val="0"/>
              </a:spcAft>
              <a:defRPr>
                <a:solidFill>
                  <a:schemeClr val="tx1"/>
                </a:solidFill>
                <a:latin typeface="Tw Cen MT" pitchFamily="34" charset="0"/>
                <a:cs typeface="Arial" pitchFamily="34" charset="0"/>
              </a:defRPr>
            </a:lvl8pPr>
            <a:lvl9pPr marL="3886200" indent="-228600" fontAlgn="base">
              <a:spcBef>
                <a:spcPct val="0"/>
              </a:spcBef>
              <a:spcAft>
                <a:spcPct val="0"/>
              </a:spcAft>
              <a:defRPr>
                <a:solidFill>
                  <a:schemeClr val="tx1"/>
                </a:solidFill>
                <a:latin typeface="Tw Cen MT" pitchFamily="34" charset="0"/>
                <a:cs typeface="Arial" pitchFamily="34" charset="0"/>
              </a:defRPr>
            </a:lvl9pPr>
          </a:lstStyle>
          <a:p>
            <a:pPr>
              <a:spcBef>
                <a:spcPct val="50000"/>
              </a:spcBef>
            </a:pPr>
            <a:endParaRPr lang="en-CA"/>
          </a:p>
        </p:txBody>
      </p:sp>
      <p:sp>
        <p:nvSpPr>
          <p:cNvPr id="224260" name="Text Box 5"/>
          <p:cNvSpPr txBox="1">
            <a:spLocks noChangeArrowheads="1"/>
          </p:cNvSpPr>
          <p:nvPr/>
        </p:nvSpPr>
        <p:spPr bwMode="auto">
          <a:xfrm>
            <a:off x="-612576" y="406405"/>
            <a:ext cx="612068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w Cen MT" pitchFamily="34" charset="0"/>
                <a:cs typeface="Arial" pitchFamily="34" charset="0"/>
              </a:defRPr>
            </a:lvl1pPr>
            <a:lvl2pPr marL="742950" indent="-285750">
              <a:defRPr>
                <a:solidFill>
                  <a:schemeClr val="tx1"/>
                </a:solidFill>
                <a:latin typeface="Tw Cen MT" pitchFamily="34" charset="0"/>
                <a:cs typeface="Arial" pitchFamily="34" charset="0"/>
              </a:defRPr>
            </a:lvl2pPr>
            <a:lvl3pPr marL="1143000" indent="-228600">
              <a:defRPr>
                <a:solidFill>
                  <a:schemeClr val="tx1"/>
                </a:solidFill>
                <a:latin typeface="Tw Cen MT" pitchFamily="34" charset="0"/>
                <a:cs typeface="Arial" pitchFamily="34" charset="0"/>
              </a:defRPr>
            </a:lvl3pPr>
            <a:lvl4pPr marL="1600200" indent="-228600">
              <a:defRPr>
                <a:solidFill>
                  <a:schemeClr val="tx1"/>
                </a:solidFill>
                <a:latin typeface="Tw Cen MT" pitchFamily="34" charset="0"/>
                <a:cs typeface="Arial" pitchFamily="34" charset="0"/>
              </a:defRPr>
            </a:lvl4pPr>
            <a:lvl5pPr marL="2057400" indent="-228600">
              <a:defRPr>
                <a:solidFill>
                  <a:schemeClr val="tx1"/>
                </a:solidFill>
                <a:latin typeface="Tw Cen MT" pitchFamily="34" charset="0"/>
                <a:cs typeface="Arial" pitchFamily="34" charset="0"/>
              </a:defRPr>
            </a:lvl5pPr>
            <a:lvl6pPr marL="2514600" indent="-228600" fontAlgn="base">
              <a:spcBef>
                <a:spcPct val="0"/>
              </a:spcBef>
              <a:spcAft>
                <a:spcPct val="0"/>
              </a:spcAft>
              <a:defRPr>
                <a:solidFill>
                  <a:schemeClr val="tx1"/>
                </a:solidFill>
                <a:latin typeface="Tw Cen MT" pitchFamily="34" charset="0"/>
                <a:cs typeface="Arial" pitchFamily="34" charset="0"/>
              </a:defRPr>
            </a:lvl6pPr>
            <a:lvl7pPr marL="2971800" indent="-228600" fontAlgn="base">
              <a:spcBef>
                <a:spcPct val="0"/>
              </a:spcBef>
              <a:spcAft>
                <a:spcPct val="0"/>
              </a:spcAft>
              <a:defRPr>
                <a:solidFill>
                  <a:schemeClr val="tx1"/>
                </a:solidFill>
                <a:latin typeface="Tw Cen MT" pitchFamily="34" charset="0"/>
                <a:cs typeface="Arial" pitchFamily="34" charset="0"/>
              </a:defRPr>
            </a:lvl7pPr>
            <a:lvl8pPr marL="3429000" indent="-228600" fontAlgn="base">
              <a:spcBef>
                <a:spcPct val="0"/>
              </a:spcBef>
              <a:spcAft>
                <a:spcPct val="0"/>
              </a:spcAft>
              <a:defRPr>
                <a:solidFill>
                  <a:schemeClr val="tx1"/>
                </a:solidFill>
                <a:latin typeface="Tw Cen MT" pitchFamily="34" charset="0"/>
                <a:cs typeface="Arial" pitchFamily="34" charset="0"/>
              </a:defRPr>
            </a:lvl8pPr>
            <a:lvl9pPr marL="3886200" indent="-228600" fontAlgn="base">
              <a:spcBef>
                <a:spcPct val="0"/>
              </a:spcBef>
              <a:spcAft>
                <a:spcPct val="0"/>
              </a:spcAft>
              <a:defRPr>
                <a:solidFill>
                  <a:schemeClr val="tx1"/>
                </a:solidFill>
                <a:latin typeface="Tw Cen MT" pitchFamily="34" charset="0"/>
                <a:cs typeface="Arial" pitchFamily="34" charset="0"/>
              </a:defRPr>
            </a:lvl9pPr>
          </a:lstStyle>
          <a:p>
            <a:pPr algn="ctr">
              <a:spcBef>
                <a:spcPct val="50000"/>
              </a:spcBef>
            </a:pPr>
            <a:r>
              <a:rPr lang="en-CA" sz="3600" dirty="0"/>
              <a:t>Financial Performance</a:t>
            </a:r>
          </a:p>
        </p:txBody>
      </p:sp>
      <p:pic>
        <p:nvPicPr>
          <p:cNvPr id="6" name="Picture 5"/>
          <p:cNvPicPr>
            <a:picLocks noChangeAspect="1"/>
          </p:cNvPicPr>
          <p:nvPr/>
        </p:nvPicPr>
        <p:blipFill>
          <a:blip r:embed="rId2"/>
          <a:stretch>
            <a:fillRect/>
          </a:stretch>
        </p:blipFill>
        <p:spPr>
          <a:xfrm>
            <a:off x="-36512" y="1340768"/>
            <a:ext cx="9144000" cy="1800201"/>
          </a:xfrm>
          <a:prstGeom prst="rect">
            <a:avLst/>
          </a:prstGeom>
        </p:spPr>
      </p:pic>
      <p:pic>
        <p:nvPicPr>
          <p:cNvPr id="7" name="Picture 6"/>
          <p:cNvPicPr>
            <a:picLocks noChangeAspect="1"/>
          </p:cNvPicPr>
          <p:nvPr/>
        </p:nvPicPr>
        <p:blipFill>
          <a:blip r:embed="rId3"/>
          <a:stretch>
            <a:fillRect/>
          </a:stretch>
        </p:blipFill>
        <p:spPr>
          <a:xfrm>
            <a:off x="-36512" y="3212976"/>
            <a:ext cx="9144000" cy="1739072"/>
          </a:xfrm>
          <a:prstGeom prst="rect">
            <a:avLst/>
          </a:prstGeom>
        </p:spPr>
      </p:pic>
      <p:pic>
        <p:nvPicPr>
          <p:cNvPr id="8" name="Picture 7"/>
          <p:cNvPicPr>
            <a:picLocks noChangeAspect="1"/>
          </p:cNvPicPr>
          <p:nvPr/>
        </p:nvPicPr>
        <p:blipFill>
          <a:blip r:embed="rId4"/>
          <a:stretch>
            <a:fillRect/>
          </a:stretch>
        </p:blipFill>
        <p:spPr>
          <a:xfrm>
            <a:off x="0" y="5085184"/>
            <a:ext cx="9144000" cy="1739072"/>
          </a:xfrm>
          <a:prstGeom prst="rect">
            <a:avLst/>
          </a:prstGeom>
        </p:spPr>
      </p:pic>
    </p:spTree>
    <p:extLst>
      <p:ext uri="{BB962C8B-B14F-4D97-AF65-F5344CB8AC3E}">
        <p14:creationId xmlns:p14="http://schemas.microsoft.com/office/powerpoint/2010/main" val="988638911"/>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9 at 7.40.1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1951" y="44624"/>
            <a:ext cx="7968561" cy="6858000"/>
          </a:xfrm>
          <a:prstGeom prst="rect">
            <a:avLst/>
          </a:prstGeom>
        </p:spPr>
      </p:pic>
      <p:sp>
        <p:nvSpPr>
          <p:cNvPr id="5" name="TextBox 4"/>
          <p:cNvSpPr txBox="1"/>
          <p:nvPr/>
        </p:nvSpPr>
        <p:spPr>
          <a:xfrm>
            <a:off x="107504" y="332656"/>
            <a:ext cx="1080120" cy="2308324"/>
          </a:xfrm>
          <a:prstGeom prst="rect">
            <a:avLst/>
          </a:prstGeom>
          <a:noFill/>
        </p:spPr>
        <p:txBody>
          <a:bodyPr wrap="square" rtlCol="0">
            <a:spAutoFit/>
          </a:bodyPr>
          <a:lstStyle/>
          <a:p>
            <a:r>
              <a:rPr lang="en-US" dirty="0" smtClean="0"/>
              <a:t>2012</a:t>
            </a:r>
          </a:p>
          <a:p>
            <a:r>
              <a:rPr lang="en-US" dirty="0" smtClean="0"/>
              <a:t>3</a:t>
            </a:r>
            <a:r>
              <a:rPr lang="en-US" baseline="30000" dirty="0" smtClean="0"/>
              <a:t>rd</a:t>
            </a:r>
            <a:r>
              <a:rPr lang="en-US" dirty="0" smtClean="0"/>
              <a:t> quarter</a:t>
            </a:r>
          </a:p>
          <a:p>
            <a:endParaRPr lang="en-US" dirty="0"/>
          </a:p>
          <a:p>
            <a:r>
              <a:rPr lang="en-US" dirty="0" smtClean="0"/>
              <a:t>Balance </a:t>
            </a:r>
          </a:p>
          <a:p>
            <a:r>
              <a:rPr lang="en-US" dirty="0" smtClean="0"/>
              <a:t>Sheet</a:t>
            </a:r>
          </a:p>
          <a:p>
            <a:endParaRPr lang="en-US" dirty="0"/>
          </a:p>
          <a:p>
            <a:endParaRPr lang="en-US" dirty="0"/>
          </a:p>
        </p:txBody>
      </p:sp>
    </p:spTree>
    <p:extLst>
      <p:ext uri="{BB962C8B-B14F-4D97-AF65-F5344CB8AC3E}">
        <p14:creationId xmlns:p14="http://schemas.microsoft.com/office/powerpoint/2010/main" val="34094648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404664"/>
            <a:ext cx="8229600" cy="1066800"/>
          </a:xfrm>
        </p:spPr>
        <p:txBody>
          <a:bodyPr/>
          <a:lstStyle/>
          <a:p>
            <a:r>
              <a:rPr lang="en-CA" dirty="0" smtClean="0"/>
              <a:t>US REITs</a:t>
            </a:r>
            <a:endParaRPr lang="en-CA" dirty="0"/>
          </a:p>
        </p:txBody>
      </p:sp>
      <p:pic>
        <p:nvPicPr>
          <p:cNvPr id="1027" name="Picture 3"/>
          <p:cNvPicPr>
            <a:picLocks noChangeAspect="1" noChangeArrowheads="1"/>
          </p:cNvPicPr>
          <p:nvPr/>
        </p:nvPicPr>
        <p:blipFill>
          <a:blip r:embed="rId2" cstate="print"/>
          <a:srcRect/>
          <a:stretch>
            <a:fillRect/>
          </a:stretch>
        </p:blipFill>
        <p:spPr bwMode="auto">
          <a:xfrm>
            <a:off x="179512" y="1844824"/>
            <a:ext cx="4321075" cy="4142518"/>
          </a:xfrm>
          <a:prstGeom prst="rect">
            <a:avLst/>
          </a:prstGeom>
          <a:noFill/>
          <a:ln w="9525">
            <a:noFill/>
            <a:miter lim="800000"/>
            <a:headEnd/>
            <a:tailEnd/>
          </a:ln>
        </p:spPr>
      </p:pic>
      <p:sp>
        <p:nvSpPr>
          <p:cNvPr id="7" name="TextBox 6"/>
          <p:cNvSpPr txBox="1"/>
          <p:nvPr/>
        </p:nvSpPr>
        <p:spPr>
          <a:xfrm>
            <a:off x="4644008" y="2420888"/>
            <a:ext cx="3816424" cy="2308324"/>
          </a:xfrm>
          <a:prstGeom prst="rect">
            <a:avLst/>
          </a:prstGeom>
          <a:noFill/>
        </p:spPr>
        <p:txBody>
          <a:bodyPr wrap="square" rtlCol="0">
            <a:spAutoFit/>
          </a:bodyPr>
          <a:lstStyle/>
          <a:p>
            <a:pPr algn="ctr"/>
            <a:r>
              <a:rPr lang="en-CA" dirty="0" smtClean="0"/>
              <a:t>As of Jan. 1, 2012 </a:t>
            </a:r>
          </a:p>
          <a:p>
            <a:pPr>
              <a:buFont typeface="Arial" pitchFamily="34" charset="0"/>
              <a:buChar char="•"/>
            </a:pPr>
            <a:endParaRPr lang="en-CA" dirty="0" smtClean="0"/>
          </a:p>
          <a:p>
            <a:pPr>
              <a:buFont typeface="Arial" pitchFamily="34" charset="0"/>
              <a:buChar char="•"/>
            </a:pPr>
            <a:r>
              <a:rPr lang="en-CA" dirty="0" smtClean="0"/>
              <a:t> 166 REITs registered with the SEC with combined market capitalization of $579 billion</a:t>
            </a:r>
          </a:p>
          <a:p>
            <a:pPr>
              <a:buFont typeface="Arial" pitchFamily="34" charset="0"/>
              <a:buChar char="•"/>
            </a:pPr>
            <a:endParaRPr lang="en-CA" dirty="0" smtClean="0"/>
          </a:p>
          <a:p>
            <a:pPr>
              <a:buFont typeface="Arial" pitchFamily="34" charset="0"/>
              <a:buChar char="•"/>
            </a:pPr>
            <a:r>
              <a:rPr lang="en-CA" dirty="0" smtClean="0"/>
              <a:t>1,100 U.S. REITs that have filed tax returns  -&gt; privately held REITs</a:t>
            </a:r>
            <a:endParaRPr lang="en-CA" dirty="0"/>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4" name="Picture 7"/>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29128" t="17433" r="25838" b="18288"/>
          <a:stretch/>
        </p:blipFill>
        <p:spPr>
          <a:xfrm>
            <a:off x="827584" y="116632"/>
            <a:ext cx="8567081" cy="6785992"/>
          </a:xfrm>
        </p:spPr>
      </p:pic>
      <p:sp>
        <p:nvSpPr>
          <p:cNvPr id="5" name="TextBox 4"/>
          <p:cNvSpPr txBox="1"/>
          <p:nvPr/>
        </p:nvSpPr>
        <p:spPr>
          <a:xfrm>
            <a:off x="-72008" y="404664"/>
            <a:ext cx="1187624" cy="1754327"/>
          </a:xfrm>
          <a:prstGeom prst="rect">
            <a:avLst/>
          </a:prstGeom>
          <a:noFill/>
        </p:spPr>
        <p:txBody>
          <a:bodyPr wrap="square" rtlCol="0">
            <a:spAutoFit/>
          </a:bodyPr>
          <a:lstStyle/>
          <a:p>
            <a:r>
              <a:rPr lang="en-US" dirty="0" smtClean="0"/>
              <a:t>2011</a:t>
            </a:r>
          </a:p>
          <a:p>
            <a:r>
              <a:rPr lang="en-US" dirty="0" smtClean="0"/>
              <a:t>Annual</a:t>
            </a:r>
          </a:p>
          <a:p>
            <a:endParaRPr lang="en-US" dirty="0"/>
          </a:p>
          <a:p>
            <a:endParaRPr lang="en-US" dirty="0" smtClean="0"/>
          </a:p>
          <a:p>
            <a:r>
              <a:rPr lang="en-US" dirty="0" smtClean="0"/>
              <a:t>Balance</a:t>
            </a:r>
          </a:p>
          <a:p>
            <a:r>
              <a:rPr lang="en-US" dirty="0" smtClean="0"/>
              <a:t>Sheet</a:t>
            </a:r>
            <a:endParaRPr lang="en-US" dirty="0"/>
          </a:p>
        </p:txBody>
      </p:sp>
    </p:spTree>
    <p:extLst>
      <p:ext uri="{BB962C8B-B14F-4D97-AF65-F5344CB8AC3E}">
        <p14:creationId xmlns:p14="http://schemas.microsoft.com/office/powerpoint/2010/main" val="244451632"/>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Title 1"/>
          <p:cNvSpPr>
            <a:spLocks noGrp="1"/>
          </p:cNvSpPr>
          <p:nvPr>
            <p:ph type="title"/>
          </p:nvPr>
        </p:nvSpPr>
        <p:spPr>
          <a:xfrm>
            <a:off x="323528" y="228600"/>
            <a:ext cx="6192688" cy="990600"/>
          </a:xfrm>
        </p:spPr>
        <p:txBody>
          <a:bodyPr>
            <a:normAutofit fontScale="90000"/>
          </a:bodyPr>
          <a:lstStyle/>
          <a:p>
            <a:r>
              <a:rPr lang="en-CA" sz="4000" dirty="0" smtClean="0">
                <a:solidFill>
                  <a:schemeClr val="tx1"/>
                </a:solidFill>
              </a:rPr>
              <a:t>2011 Annual Income Statement</a:t>
            </a:r>
          </a:p>
        </p:txBody>
      </p:sp>
      <p:pic>
        <p:nvPicPr>
          <p:cNvPr id="226306" name="Picture 3"/>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l="28252" t="26096" r="26714" b="28078"/>
          <a:stretch>
            <a:fillRect/>
          </a:stretch>
        </p:blipFill>
        <p:spPr>
          <a:xfrm>
            <a:off x="20916" y="1556792"/>
            <a:ext cx="9154378" cy="5169694"/>
          </a:xfrm>
        </p:spPr>
      </p:pic>
    </p:spTree>
    <p:extLst>
      <p:ext uri="{BB962C8B-B14F-4D97-AF65-F5344CB8AC3E}">
        <p14:creationId xmlns:p14="http://schemas.microsoft.com/office/powerpoint/2010/main" val="1923577642"/>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476672"/>
            <a:ext cx="6840760" cy="648072"/>
          </a:xfrm>
        </p:spPr>
        <p:txBody>
          <a:bodyPr>
            <a:normAutofit/>
          </a:bodyPr>
          <a:lstStyle/>
          <a:p>
            <a:r>
              <a:rPr lang="en-US" sz="2400" dirty="0" smtClean="0">
                <a:solidFill>
                  <a:srgbClr val="000000"/>
                </a:solidFill>
              </a:rPr>
              <a:t>2012 3</a:t>
            </a:r>
            <a:r>
              <a:rPr lang="en-US" sz="2400" baseline="30000" dirty="0" smtClean="0">
                <a:solidFill>
                  <a:srgbClr val="000000"/>
                </a:solidFill>
              </a:rPr>
              <a:t>rd</a:t>
            </a:r>
            <a:r>
              <a:rPr lang="en-US" sz="2400" dirty="0" smtClean="0">
                <a:solidFill>
                  <a:srgbClr val="000000"/>
                </a:solidFill>
              </a:rPr>
              <a:t> Quarter Income Statement</a:t>
            </a:r>
            <a:endParaRPr lang="en-US" sz="2400" dirty="0">
              <a:solidFill>
                <a:srgbClr val="000000"/>
              </a:solidFill>
            </a:endParaRPr>
          </a:p>
        </p:txBody>
      </p:sp>
      <p:pic>
        <p:nvPicPr>
          <p:cNvPr id="4" name="Picture 3" descr="Screen Shot 2012-11-19 at 7.44.2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052736"/>
            <a:ext cx="8928100" cy="5854700"/>
          </a:xfrm>
          <a:prstGeom prst="rect">
            <a:avLst/>
          </a:prstGeom>
        </p:spPr>
      </p:pic>
    </p:spTree>
    <p:extLst>
      <p:ext uri="{BB962C8B-B14F-4D97-AF65-F5344CB8AC3E}">
        <p14:creationId xmlns:p14="http://schemas.microsoft.com/office/powerpoint/2010/main" val="226847352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30" name="Picture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l="29128" t="25989" r="26714" b="8539"/>
          <a:stretch>
            <a:fillRect/>
          </a:stretch>
        </p:blipFill>
        <p:spPr>
          <a:xfrm>
            <a:off x="1017612" y="107081"/>
            <a:ext cx="8234908" cy="6778303"/>
          </a:xfrm>
        </p:spPr>
      </p:pic>
      <p:sp>
        <p:nvSpPr>
          <p:cNvPr id="3" name="TextBox 2"/>
          <p:cNvSpPr txBox="1"/>
          <p:nvPr/>
        </p:nvSpPr>
        <p:spPr>
          <a:xfrm>
            <a:off x="-108520" y="622429"/>
            <a:ext cx="1283129" cy="646331"/>
          </a:xfrm>
          <a:prstGeom prst="rect">
            <a:avLst/>
          </a:prstGeom>
          <a:noFill/>
        </p:spPr>
        <p:txBody>
          <a:bodyPr wrap="square" rtlCol="0">
            <a:spAutoFit/>
          </a:bodyPr>
          <a:lstStyle/>
          <a:p>
            <a:r>
              <a:rPr lang="en-US" dirty="0" err="1" smtClean="0"/>
              <a:t>Cashflow</a:t>
            </a:r>
            <a:endParaRPr lang="en-US" dirty="0" smtClean="0"/>
          </a:p>
          <a:p>
            <a:r>
              <a:rPr lang="en-US" dirty="0" smtClean="0"/>
              <a:t>Statement</a:t>
            </a:r>
            <a:endParaRPr lang="en-US" dirty="0"/>
          </a:p>
        </p:txBody>
      </p:sp>
    </p:spTree>
    <p:extLst>
      <p:ext uri="{BB962C8B-B14F-4D97-AF65-F5344CB8AC3E}">
        <p14:creationId xmlns:p14="http://schemas.microsoft.com/office/powerpoint/2010/main" val="1906541919"/>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Title 1"/>
          <p:cNvSpPr>
            <a:spLocks noGrp="1"/>
          </p:cNvSpPr>
          <p:nvPr>
            <p:ph type="title"/>
          </p:nvPr>
        </p:nvSpPr>
        <p:spPr>
          <a:xfrm>
            <a:off x="28739" y="476672"/>
            <a:ext cx="8229600" cy="1069848"/>
          </a:xfrm>
        </p:spPr>
        <p:txBody>
          <a:bodyPr/>
          <a:lstStyle/>
          <a:p>
            <a:r>
              <a:rPr lang="en-CA" sz="2800" dirty="0" smtClean="0">
                <a:solidFill>
                  <a:schemeClr val="tx1"/>
                </a:solidFill>
              </a:rPr>
              <a:t>Supplemental Cash Flow Information</a:t>
            </a:r>
            <a:r>
              <a:rPr lang="en-CA" sz="3200" dirty="0" smtClean="0">
                <a:solidFill>
                  <a:schemeClr val="tx1"/>
                </a:solidFill>
              </a:rPr>
              <a:t> </a:t>
            </a:r>
          </a:p>
        </p:txBody>
      </p:sp>
      <p:pic>
        <p:nvPicPr>
          <p:cNvPr id="261126"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l="28221" t="42317" r="26392" b="18684"/>
          <a:stretch>
            <a:fillRect/>
          </a:stretch>
        </p:blipFill>
        <p:spPr bwMode="auto">
          <a:xfrm>
            <a:off x="-142148" y="1412776"/>
            <a:ext cx="9466676" cy="4573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7551791"/>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Title 1"/>
          <p:cNvSpPr>
            <a:spLocks noGrp="1"/>
          </p:cNvSpPr>
          <p:nvPr>
            <p:ph type="title"/>
          </p:nvPr>
        </p:nvSpPr>
        <p:spPr>
          <a:xfrm>
            <a:off x="0" y="404664"/>
            <a:ext cx="8229600" cy="1069848"/>
          </a:xfrm>
        </p:spPr>
        <p:txBody>
          <a:bodyPr/>
          <a:lstStyle/>
          <a:p>
            <a:r>
              <a:rPr lang="en-CA" sz="3200" dirty="0" smtClean="0">
                <a:solidFill>
                  <a:schemeClr val="tx1"/>
                </a:solidFill>
              </a:rPr>
              <a:t>Cash from Operations</a:t>
            </a:r>
          </a:p>
        </p:txBody>
      </p:sp>
      <p:pic>
        <p:nvPicPr>
          <p:cNvPr id="257029"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l="28770" t="35439" r="26402" b="37001"/>
          <a:stretch>
            <a:fillRect/>
          </a:stretch>
        </p:blipFill>
        <p:spPr bwMode="auto">
          <a:xfrm>
            <a:off x="35496" y="1556792"/>
            <a:ext cx="9145016" cy="3161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245666"/>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Title 1"/>
          <p:cNvSpPr>
            <a:spLocks noGrp="1"/>
          </p:cNvSpPr>
          <p:nvPr>
            <p:ph type="title"/>
          </p:nvPr>
        </p:nvSpPr>
        <p:spPr>
          <a:xfrm>
            <a:off x="107504" y="404664"/>
            <a:ext cx="8229600" cy="1069848"/>
          </a:xfrm>
        </p:spPr>
        <p:txBody>
          <a:bodyPr/>
          <a:lstStyle/>
          <a:p>
            <a:r>
              <a:rPr lang="en-CA" sz="3200" dirty="0" smtClean="0">
                <a:solidFill>
                  <a:schemeClr val="tx1"/>
                </a:solidFill>
              </a:rPr>
              <a:t>Results from Operations</a:t>
            </a:r>
          </a:p>
        </p:txBody>
      </p:sp>
      <p:pic>
        <p:nvPicPr>
          <p:cNvPr id="254983"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l="28221" t="50195" r="26952" b="23221"/>
          <a:stretch>
            <a:fillRect/>
          </a:stretch>
        </p:blipFill>
        <p:spPr bwMode="auto">
          <a:xfrm>
            <a:off x="-36512" y="1556792"/>
            <a:ext cx="9180636" cy="306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8231558"/>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Title 1"/>
          <p:cNvSpPr>
            <a:spLocks noGrp="1"/>
          </p:cNvSpPr>
          <p:nvPr>
            <p:ph type="title"/>
          </p:nvPr>
        </p:nvSpPr>
        <p:spPr>
          <a:xfrm>
            <a:off x="2572" y="188640"/>
            <a:ext cx="8229600" cy="1069848"/>
          </a:xfrm>
        </p:spPr>
        <p:txBody>
          <a:bodyPr/>
          <a:lstStyle/>
          <a:p>
            <a:r>
              <a:rPr lang="en-CA" sz="3200" dirty="0" smtClean="0">
                <a:solidFill>
                  <a:schemeClr val="tx1"/>
                </a:solidFill>
              </a:rPr>
              <a:t>FFO and AFFO</a:t>
            </a:r>
          </a:p>
        </p:txBody>
      </p:sp>
      <p:pic>
        <p:nvPicPr>
          <p:cNvPr id="25600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l="28770" t="31488" r="26952" b="20270"/>
          <a:stretch>
            <a:fillRect/>
          </a:stretch>
        </p:blipFill>
        <p:spPr bwMode="auto">
          <a:xfrm>
            <a:off x="-36512" y="1340768"/>
            <a:ext cx="9180512" cy="562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1852113"/>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2-11-19 at 9.11.2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4367" y="0"/>
            <a:ext cx="7629633" cy="6713984"/>
          </a:xfrm>
          <a:prstGeom prst="rect">
            <a:avLst/>
          </a:prstGeom>
        </p:spPr>
      </p:pic>
      <p:sp>
        <p:nvSpPr>
          <p:cNvPr id="2" name="Title 1"/>
          <p:cNvSpPr>
            <a:spLocks noGrp="1"/>
          </p:cNvSpPr>
          <p:nvPr>
            <p:ph type="title"/>
          </p:nvPr>
        </p:nvSpPr>
        <p:spPr>
          <a:xfrm>
            <a:off x="179512" y="422176"/>
            <a:ext cx="8153400" cy="990600"/>
          </a:xfrm>
        </p:spPr>
        <p:txBody>
          <a:bodyPr/>
          <a:lstStyle/>
          <a:p>
            <a:r>
              <a:rPr lang="en-US" dirty="0" smtClean="0">
                <a:solidFill>
                  <a:srgbClr val="000000"/>
                </a:solidFill>
              </a:rPr>
              <a:t>AFFO &amp; FFO</a:t>
            </a:r>
            <a:endParaRPr lang="en-US" dirty="0">
              <a:solidFill>
                <a:srgbClr val="000000"/>
              </a:solidFill>
            </a:endParaRPr>
          </a:p>
        </p:txBody>
      </p:sp>
    </p:spTree>
    <p:extLst>
      <p:ext uri="{BB962C8B-B14F-4D97-AF65-F5344CB8AC3E}">
        <p14:creationId xmlns:p14="http://schemas.microsoft.com/office/powerpoint/2010/main" val="3099917882"/>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22"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l="28770" t="21658" r="26952" b="19293"/>
          <a:stretch>
            <a:fillRect/>
          </a:stretch>
        </p:blipFill>
        <p:spPr bwMode="auto">
          <a:xfrm>
            <a:off x="1115616" y="764704"/>
            <a:ext cx="8030373" cy="6021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0" y="655528"/>
            <a:ext cx="1259632" cy="1477328"/>
          </a:xfrm>
          <a:prstGeom prst="rect">
            <a:avLst/>
          </a:prstGeom>
          <a:noFill/>
        </p:spPr>
        <p:txBody>
          <a:bodyPr wrap="square" rtlCol="0">
            <a:spAutoFit/>
          </a:bodyPr>
          <a:lstStyle/>
          <a:p>
            <a:r>
              <a:rPr lang="en-US" dirty="0" smtClean="0"/>
              <a:t>FFO and </a:t>
            </a:r>
          </a:p>
          <a:p>
            <a:r>
              <a:rPr lang="en-US" dirty="0" smtClean="0"/>
              <a:t>AFFO</a:t>
            </a:r>
          </a:p>
          <a:p>
            <a:endParaRPr lang="en-US" dirty="0"/>
          </a:p>
          <a:p>
            <a:r>
              <a:rPr lang="en-US" dirty="0" smtClean="0"/>
              <a:t>Quarterly</a:t>
            </a:r>
          </a:p>
          <a:p>
            <a:r>
              <a:rPr lang="en-US" dirty="0" smtClean="0"/>
              <a:t>Information</a:t>
            </a:r>
            <a:endParaRPr lang="en-US" dirty="0"/>
          </a:p>
        </p:txBody>
      </p:sp>
    </p:spTree>
    <p:extLst>
      <p:ext uri="{BB962C8B-B14F-4D97-AF65-F5344CB8AC3E}">
        <p14:creationId xmlns:p14="http://schemas.microsoft.com/office/powerpoint/2010/main" val="19002105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404664"/>
            <a:ext cx="8229600" cy="1066800"/>
          </a:xfrm>
        </p:spPr>
        <p:txBody>
          <a:bodyPr/>
          <a:lstStyle/>
          <a:p>
            <a:r>
              <a:rPr lang="en-CA" dirty="0" smtClean="0"/>
              <a:t>US Equity REITs</a:t>
            </a:r>
            <a:endParaRPr lang="en-CA" dirty="0"/>
          </a:p>
        </p:txBody>
      </p:sp>
      <p:pic>
        <p:nvPicPr>
          <p:cNvPr id="1026" name="Picture 2"/>
          <p:cNvPicPr>
            <a:picLocks noChangeAspect="1" noChangeArrowheads="1"/>
          </p:cNvPicPr>
          <p:nvPr/>
        </p:nvPicPr>
        <p:blipFill>
          <a:blip r:embed="rId2" cstate="print"/>
          <a:srcRect/>
          <a:stretch>
            <a:fillRect/>
          </a:stretch>
        </p:blipFill>
        <p:spPr bwMode="auto">
          <a:xfrm>
            <a:off x="1115616" y="1988840"/>
            <a:ext cx="7416824" cy="411320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8" name="Text Box 4"/>
          <p:cNvSpPr txBox="1">
            <a:spLocks noChangeArrowheads="1"/>
          </p:cNvSpPr>
          <p:nvPr/>
        </p:nvSpPr>
        <p:spPr bwMode="auto">
          <a:xfrm>
            <a:off x="5435600" y="2276475"/>
            <a:ext cx="34575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itchFamily="34" charset="0"/>
                <a:cs typeface="Arial" pitchFamily="34" charset="0"/>
              </a:defRPr>
            </a:lvl1pPr>
            <a:lvl2pPr marL="742950" indent="-285750">
              <a:defRPr>
                <a:solidFill>
                  <a:schemeClr val="tx1"/>
                </a:solidFill>
                <a:latin typeface="Tw Cen MT" pitchFamily="34" charset="0"/>
                <a:cs typeface="Arial" pitchFamily="34" charset="0"/>
              </a:defRPr>
            </a:lvl2pPr>
            <a:lvl3pPr marL="1143000" indent="-228600">
              <a:defRPr>
                <a:solidFill>
                  <a:schemeClr val="tx1"/>
                </a:solidFill>
                <a:latin typeface="Tw Cen MT" pitchFamily="34" charset="0"/>
                <a:cs typeface="Arial" pitchFamily="34" charset="0"/>
              </a:defRPr>
            </a:lvl3pPr>
            <a:lvl4pPr marL="1600200" indent="-228600">
              <a:defRPr>
                <a:solidFill>
                  <a:schemeClr val="tx1"/>
                </a:solidFill>
                <a:latin typeface="Tw Cen MT" pitchFamily="34" charset="0"/>
                <a:cs typeface="Arial" pitchFamily="34" charset="0"/>
              </a:defRPr>
            </a:lvl4pPr>
            <a:lvl5pPr marL="2057400" indent="-228600">
              <a:defRPr>
                <a:solidFill>
                  <a:schemeClr val="tx1"/>
                </a:solidFill>
                <a:latin typeface="Tw Cen MT" pitchFamily="34" charset="0"/>
                <a:cs typeface="Arial" pitchFamily="34" charset="0"/>
              </a:defRPr>
            </a:lvl5pPr>
            <a:lvl6pPr marL="2514600" indent="-228600" fontAlgn="base">
              <a:spcBef>
                <a:spcPct val="0"/>
              </a:spcBef>
              <a:spcAft>
                <a:spcPct val="0"/>
              </a:spcAft>
              <a:defRPr>
                <a:solidFill>
                  <a:schemeClr val="tx1"/>
                </a:solidFill>
                <a:latin typeface="Tw Cen MT" pitchFamily="34" charset="0"/>
                <a:cs typeface="Arial" pitchFamily="34" charset="0"/>
              </a:defRPr>
            </a:lvl6pPr>
            <a:lvl7pPr marL="2971800" indent="-228600" fontAlgn="base">
              <a:spcBef>
                <a:spcPct val="0"/>
              </a:spcBef>
              <a:spcAft>
                <a:spcPct val="0"/>
              </a:spcAft>
              <a:defRPr>
                <a:solidFill>
                  <a:schemeClr val="tx1"/>
                </a:solidFill>
                <a:latin typeface="Tw Cen MT" pitchFamily="34" charset="0"/>
                <a:cs typeface="Arial" pitchFamily="34" charset="0"/>
              </a:defRPr>
            </a:lvl7pPr>
            <a:lvl8pPr marL="3429000" indent="-228600" fontAlgn="base">
              <a:spcBef>
                <a:spcPct val="0"/>
              </a:spcBef>
              <a:spcAft>
                <a:spcPct val="0"/>
              </a:spcAft>
              <a:defRPr>
                <a:solidFill>
                  <a:schemeClr val="tx1"/>
                </a:solidFill>
                <a:latin typeface="Tw Cen MT" pitchFamily="34" charset="0"/>
                <a:cs typeface="Arial" pitchFamily="34" charset="0"/>
              </a:defRPr>
            </a:lvl8pPr>
            <a:lvl9pPr marL="3886200" indent="-228600" fontAlgn="base">
              <a:spcBef>
                <a:spcPct val="0"/>
              </a:spcBef>
              <a:spcAft>
                <a:spcPct val="0"/>
              </a:spcAft>
              <a:defRPr>
                <a:solidFill>
                  <a:schemeClr val="tx1"/>
                </a:solidFill>
                <a:latin typeface="Tw Cen MT" pitchFamily="34" charset="0"/>
                <a:cs typeface="Arial" pitchFamily="34" charset="0"/>
              </a:defRPr>
            </a:lvl9pPr>
          </a:lstStyle>
          <a:p>
            <a:pPr>
              <a:spcBef>
                <a:spcPct val="50000"/>
              </a:spcBef>
            </a:pPr>
            <a:endParaRPr lang="en-CA"/>
          </a:p>
        </p:txBody>
      </p:sp>
      <p:sp>
        <p:nvSpPr>
          <p:cNvPr id="267269" name="Text Box 5"/>
          <p:cNvSpPr txBox="1">
            <a:spLocks noChangeArrowheads="1"/>
          </p:cNvSpPr>
          <p:nvPr/>
        </p:nvSpPr>
        <p:spPr bwMode="auto">
          <a:xfrm>
            <a:off x="2627784" y="2467793"/>
            <a:ext cx="3851275"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itchFamily="34" charset="0"/>
                <a:cs typeface="Arial" pitchFamily="34" charset="0"/>
              </a:defRPr>
            </a:lvl1pPr>
            <a:lvl2pPr marL="742950" indent="-285750">
              <a:defRPr>
                <a:solidFill>
                  <a:schemeClr val="tx1"/>
                </a:solidFill>
                <a:latin typeface="Tw Cen MT" pitchFamily="34" charset="0"/>
                <a:cs typeface="Arial" pitchFamily="34" charset="0"/>
              </a:defRPr>
            </a:lvl2pPr>
            <a:lvl3pPr marL="1143000" indent="-228600">
              <a:defRPr>
                <a:solidFill>
                  <a:schemeClr val="tx1"/>
                </a:solidFill>
                <a:latin typeface="Tw Cen MT" pitchFamily="34" charset="0"/>
                <a:cs typeface="Arial" pitchFamily="34" charset="0"/>
              </a:defRPr>
            </a:lvl3pPr>
            <a:lvl4pPr marL="1600200" indent="-228600">
              <a:defRPr>
                <a:solidFill>
                  <a:schemeClr val="tx1"/>
                </a:solidFill>
                <a:latin typeface="Tw Cen MT" pitchFamily="34" charset="0"/>
                <a:cs typeface="Arial" pitchFamily="34" charset="0"/>
              </a:defRPr>
            </a:lvl4pPr>
            <a:lvl5pPr marL="2057400" indent="-228600">
              <a:defRPr>
                <a:solidFill>
                  <a:schemeClr val="tx1"/>
                </a:solidFill>
                <a:latin typeface="Tw Cen MT" pitchFamily="34" charset="0"/>
                <a:cs typeface="Arial" pitchFamily="34" charset="0"/>
              </a:defRPr>
            </a:lvl5pPr>
            <a:lvl6pPr marL="2514600" indent="-228600" fontAlgn="base">
              <a:spcBef>
                <a:spcPct val="0"/>
              </a:spcBef>
              <a:spcAft>
                <a:spcPct val="0"/>
              </a:spcAft>
              <a:defRPr>
                <a:solidFill>
                  <a:schemeClr val="tx1"/>
                </a:solidFill>
                <a:latin typeface="Tw Cen MT" pitchFamily="34" charset="0"/>
                <a:cs typeface="Arial" pitchFamily="34" charset="0"/>
              </a:defRPr>
            </a:lvl6pPr>
            <a:lvl7pPr marL="2971800" indent="-228600" fontAlgn="base">
              <a:spcBef>
                <a:spcPct val="0"/>
              </a:spcBef>
              <a:spcAft>
                <a:spcPct val="0"/>
              </a:spcAft>
              <a:defRPr>
                <a:solidFill>
                  <a:schemeClr val="tx1"/>
                </a:solidFill>
                <a:latin typeface="Tw Cen MT" pitchFamily="34" charset="0"/>
                <a:cs typeface="Arial" pitchFamily="34" charset="0"/>
              </a:defRPr>
            </a:lvl7pPr>
            <a:lvl8pPr marL="3429000" indent="-228600" fontAlgn="base">
              <a:spcBef>
                <a:spcPct val="0"/>
              </a:spcBef>
              <a:spcAft>
                <a:spcPct val="0"/>
              </a:spcAft>
              <a:defRPr>
                <a:solidFill>
                  <a:schemeClr val="tx1"/>
                </a:solidFill>
                <a:latin typeface="Tw Cen MT" pitchFamily="34" charset="0"/>
                <a:cs typeface="Arial" pitchFamily="34" charset="0"/>
              </a:defRPr>
            </a:lvl8pPr>
            <a:lvl9pPr marL="3886200" indent="-228600" fontAlgn="base">
              <a:spcBef>
                <a:spcPct val="0"/>
              </a:spcBef>
              <a:spcAft>
                <a:spcPct val="0"/>
              </a:spcAft>
              <a:defRPr>
                <a:solidFill>
                  <a:schemeClr val="tx1"/>
                </a:solidFill>
                <a:latin typeface="Tw Cen MT" pitchFamily="34" charset="0"/>
                <a:cs typeface="Arial" pitchFamily="34" charset="0"/>
              </a:defRPr>
            </a:lvl9pPr>
          </a:lstStyle>
          <a:p>
            <a:pPr algn="ctr">
              <a:spcBef>
                <a:spcPct val="50000"/>
              </a:spcBef>
            </a:pPr>
            <a:r>
              <a:rPr lang="en-CA" sz="3600" dirty="0"/>
              <a:t>Recommendation:</a:t>
            </a:r>
          </a:p>
          <a:p>
            <a:pPr algn="ctr">
              <a:spcBef>
                <a:spcPct val="50000"/>
              </a:spcBef>
            </a:pPr>
            <a:r>
              <a:rPr lang="en-CA" sz="3600" dirty="0" smtClean="0"/>
              <a:t>Hold</a:t>
            </a:r>
            <a:endParaRPr lang="en-CA" sz="3600" dirty="0"/>
          </a:p>
        </p:txBody>
      </p:sp>
    </p:spTree>
    <p:extLst>
      <p:ext uri="{BB962C8B-B14F-4D97-AF65-F5344CB8AC3E}">
        <p14:creationId xmlns:p14="http://schemas.microsoft.com/office/powerpoint/2010/main" val="4149324096"/>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685799"/>
            <a:ext cx="8229600" cy="762001"/>
          </a:xfrm>
        </p:spPr>
        <p:txBody>
          <a:bodyPr>
            <a:normAutofit/>
          </a:bodyPr>
          <a:lstStyle/>
          <a:p>
            <a:r>
              <a:rPr lang="en-US" sz="3600" dirty="0" smtClean="0"/>
              <a:t>H&amp;R Real Estate Investment Trust</a:t>
            </a:r>
            <a:endParaRPr lang="en-US" sz="3600"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7188" y="2056263"/>
            <a:ext cx="7339012" cy="464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descr="http://www.connellrealestate.com/wp-content/uploads/2011/12/h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685799"/>
            <a:ext cx="1371599" cy="762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3840024"/>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447800"/>
          </a:xfrm>
        </p:spPr>
        <p:txBody>
          <a:bodyPr/>
          <a:lstStyle/>
          <a:p>
            <a:r>
              <a:rPr lang="en-US" dirty="0" smtClean="0"/>
              <a:t>Financial Snapshot</a:t>
            </a:r>
            <a:endParaRPr lang="en-US" dirty="0"/>
          </a:p>
        </p:txBody>
      </p:sp>
      <p:pic>
        <p:nvPicPr>
          <p:cNvPr id="5" name="Picture 2" descr="http://www.connellrealestate.com/wp-content/uploads/2011/12/h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685799"/>
            <a:ext cx="1371599" cy="76200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4"/>
          <a:srcRect/>
          <a:stretch>
            <a:fillRect/>
          </a:stretch>
        </p:blipFill>
        <p:spPr bwMode="auto">
          <a:xfrm>
            <a:off x="642910" y="1357298"/>
            <a:ext cx="6572296" cy="5286412"/>
          </a:xfrm>
          <a:prstGeom prst="rect">
            <a:avLst/>
          </a:prstGeom>
          <a:noFill/>
          <a:ln w="9525">
            <a:noFill/>
            <a:miter lim="800000"/>
            <a:headEnd/>
            <a:tailEnd/>
          </a:ln>
          <a:effectLst/>
        </p:spPr>
      </p:pic>
    </p:spTree>
    <p:extLst>
      <p:ext uri="{BB962C8B-B14F-4D97-AF65-F5344CB8AC3E}">
        <p14:creationId xmlns:p14="http://schemas.microsoft.com/office/powerpoint/2010/main" val="1121439494"/>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16280"/>
            <a:ext cx="8229600" cy="807720"/>
          </a:xfrm>
        </p:spPr>
        <p:txBody>
          <a:bodyPr/>
          <a:lstStyle/>
          <a:p>
            <a:r>
              <a:rPr lang="en-US" dirty="0" smtClean="0"/>
              <a:t>Unit Price History</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384398482"/>
              </p:ext>
            </p:extLst>
          </p:nvPr>
        </p:nvGraphicFramePr>
        <p:xfrm>
          <a:off x="609600" y="1676400"/>
          <a:ext cx="7734300" cy="3962400"/>
        </p:xfrm>
        <a:graphic>
          <a:graphicData uri="http://schemas.openxmlformats.org/drawingml/2006/table">
            <a:tbl>
              <a:tblPr/>
              <a:tblGrid>
                <a:gridCol w="5524499"/>
                <a:gridCol w="2209801"/>
              </a:tblGrid>
              <a:tr h="1150299">
                <a:tc>
                  <a:txBody>
                    <a:bodyPr/>
                    <a:lstStyle/>
                    <a:p>
                      <a:r>
                        <a:rPr lang="en-US" sz="2800" dirty="0">
                          <a:latin typeface="Arial, Helvetica, sans-serif"/>
                        </a:rPr>
                        <a:t>12 Month Trading Range*</a:t>
                      </a:r>
                      <a:endParaRPr lang="en-US" sz="2800" dirty="0"/>
                    </a:p>
                  </a:txBody>
                  <a:tcPr marL="19050" marR="19050" marT="19050" marB="19050" anchor="ctr">
                    <a:lnL>
                      <a:noFill/>
                    </a:lnL>
                    <a:lnR>
                      <a:noFill/>
                    </a:lnR>
                    <a:lnT>
                      <a:noFill/>
                    </a:lnT>
                    <a:lnB>
                      <a:noFill/>
                    </a:lnB>
                    <a:solidFill>
                      <a:srgbClr val="FFFFCC"/>
                    </a:solidFill>
                  </a:tcPr>
                </a:tc>
                <a:tc>
                  <a:txBody>
                    <a:bodyPr/>
                    <a:lstStyle/>
                    <a:p>
                      <a:r>
                        <a:rPr lang="en-US" sz="2800">
                          <a:latin typeface="Arial, Helvetica, sans-serif"/>
                        </a:rPr>
                        <a:t>$22.89 - $26.29</a:t>
                      </a:r>
                      <a:r>
                        <a:rPr lang="en-US" sz="2800"/>
                        <a:t> </a:t>
                      </a:r>
                    </a:p>
                  </a:txBody>
                  <a:tcPr marL="19050" marR="19050" marT="19050" marB="19050" anchor="ctr">
                    <a:lnL>
                      <a:noFill/>
                    </a:lnL>
                    <a:lnR>
                      <a:noFill/>
                    </a:lnR>
                    <a:lnT>
                      <a:noFill/>
                    </a:lnT>
                    <a:lnB>
                      <a:noFill/>
                    </a:lnB>
                    <a:solidFill>
                      <a:srgbClr val="FFFFCC"/>
                    </a:solidFill>
                  </a:tcPr>
                </a:tc>
              </a:tr>
              <a:tr h="1110419">
                <a:tc>
                  <a:txBody>
                    <a:bodyPr/>
                    <a:lstStyle/>
                    <a:p>
                      <a:r>
                        <a:rPr lang="en-US" sz="2800" dirty="0">
                          <a:latin typeface="Arial, Helvetica, sans-serif"/>
                        </a:rPr>
                        <a:t>Recent Payout (annualized)</a:t>
                      </a:r>
                      <a:endParaRPr lang="en-US" sz="2800" dirty="0"/>
                    </a:p>
                  </a:txBody>
                  <a:tcPr marL="19050" marR="19050" marT="19050" marB="19050" anchor="ctr">
                    <a:lnL>
                      <a:noFill/>
                    </a:lnL>
                    <a:lnR>
                      <a:noFill/>
                    </a:lnR>
                    <a:lnT>
                      <a:noFill/>
                    </a:lnT>
                    <a:lnB>
                      <a:noFill/>
                    </a:lnB>
                  </a:tcPr>
                </a:tc>
                <a:tc>
                  <a:txBody>
                    <a:bodyPr/>
                    <a:lstStyle/>
                    <a:p>
                      <a:r>
                        <a:rPr lang="en-US" sz="2800" dirty="0">
                          <a:latin typeface="Arial, Helvetica, sans-serif"/>
                        </a:rPr>
                        <a:t>$1.25</a:t>
                      </a:r>
                      <a:r>
                        <a:rPr lang="en-US" sz="2800" dirty="0"/>
                        <a:t> </a:t>
                      </a:r>
                    </a:p>
                  </a:txBody>
                  <a:tcPr marL="19050" marR="19050" marT="19050" marB="19050" anchor="ctr">
                    <a:lnL>
                      <a:noFill/>
                    </a:lnL>
                    <a:lnR>
                      <a:noFill/>
                    </a:lnR>
                    <a:lnT>
                      <a:noFill/>
                    </a:lnT>
                    <a:lnB>
                      <a:noFill/>
                    </a:lnB>
                  </a:tcPr>
                </a:tc>
              </a:tr>
              <a:tr h="591263">
                <a:tc>
                  <a:txBody>
                    <a:bodyPr/>
                    <a:lstStyle/>
                    <a:p>
                      <a:r>
                        <a:rPr lang="en-US" sz="2800">
                          <a:latin typeface="Arial, Helvetica, sans-serif"/>
                        </a:rPr>
                        <a:t>Current Yield</a:t>
                      </a:r>
                      <a:endParaRPr lang="en-US" sz="2800"/>
                    </a:p>
                  </a:txBody>
                  <a:tcPr marL="19050" marR="19050" marT="19050" marB="19050" anchor="ctr">
                    <a:lnL>
                      <a:noFill/>
                    </a:lnL>
                    <a:lnR>
                      <a:noFill/>
                    </a:lnR>
                    <a:lnT>
                      <a:noFill/>
                    </a:lnT>
                    <a:lnB>
                      <a:noFill/>
                    </a:lnB>
                    <a:solidFill>
                      <a:srgbClr val="FFFFCC"/>
                    </a:solidFill>
                  </a:tcPr>
                </a:tc>
                <a:tc>
                  <a:txBody>
                    <a:bodyPr/>
                    <a:lstStyle/>
                    <a:p>
                      <a:r>
                        <a:rPr lang="en-US" sz="2800" dirty="0" smtClean="0">
                          <a:latin typeface="Arial, Helvetica, sans-serif"/>
                        </a:rPr>
                        <a:t>5.319</a:t>
                      </a:r>
                      <a:endParaRPr lang="en-US" sz="2800" dirty="0"/>
                    </a:p>
                  </a:txBody>
                  <a:tcPr marL="19050" marR="19050" marT="19050" marB="19050" anchor="ctr">
                    <a:lnL>
                      <a:noFill/>
                    </a:lnL>
                    <a:lnR>
                      <a:noFill/>
                    </a:lnR>
                    <a:lnT>
                      <a:noFill/>
                    </a:lnT>
                    <a:lnB>
                      <a:noFill/>
                    </a:lnB>
                    <a:solidFill>
                      <a:srgbClr val="FFFFCC"/>
                    </a:solidFill>
                  </a:tcPr>
                </a:tc>
              </a:tr>
              <a:tr h="1110419">
                <a:tc>
                  <a:txBody>
                    <a:bodyPr/>
                    <a:lstStyle/>
                    <a:p>
                      <a:r>
                        <a:rPr lang="en-US" sz="2800" dirty="0">
                          <a:latin typeface="Arial, Helvetica, sans-serif"/>
                        </a:rPr>
                        <a:t>Units Outstanding</a:t>
                      </a:r>
                      <a:endParaRPr lang="en-US" sz="2800" dirty="0"/>
                    </a:p>
                  </a:txBody>
                  <a:tcPr marL="19050" marR="19050" marT="19050" marB="19050" anchor="ctr">
                    <a:lnL>
                      <a:noFill/>
                    </a:lnL>
                    <a:lnR>
                      <a:noFill/>
                    </a:lnR>
                    <a:lnT>
                      <a:noFill/>
                    </a:lnT>
                    <a:lnB>
                      <a:noFill/>
                    </a:lnB>
                  </a:tcPr>
                </a:tc>
                <a:tc>
                  <a:txBody>
                    <a:bodyPr/>
                    <a:lstStyle/>
                    <a:p>
                      <a:r>
                        <a:rPr lang="en-US" sz="2800" dirty="0">
                          <a:latin typeface="Arial, Helvetica, sans-serif"/>
                        </a:rPr>
                        <a:t>187,792,798</a:t>
                      </a:r>
                      <a:endParaRPr lang="en-US" sz="2800" dirty="0"/>
                    </a:p>
                  </a:txBody>
                  <a:tcPr marL="19050" marR="19050" marT="19050" marB="19050" anchor="ctr">
                    <a:lnL>
                      <a:noFill/>
                    </a:lnL>
                    <a:lnR>
                      <a:noFill/>
                    </a:lnR>
                    <a:lnT>
                      <a:noFill/>
                    </a:lnT>
                    <a:lnB>
                      <a:noFill/>
                    </a:lnB>
                  </a:tcPr>
                </a:tc>
              </a:tr>
            </a:tbl>
          </a:graphicData>
        </a:graphic>
      </p:graphicFrame>
      <p:sp>
        <p:nvSpPr>
          <p:cNvPr id="8" name="Rectangle 2"/>
          <p:cNvSpPr>
            <a:spLocks noChangeArrowheads="1"/>
          </p:cNvSpPr>
          <p:nvPr/>
        </p:nvSpPr>
        <p:spPr bwMode="auto">
          <a:xfrm>
            <a:off x="3522663" y="28114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6" name="Picture 2" descr="http://www.connellrealestate.com/wp-content/uploads/2011/12/h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3800" y="685799"/>
            <a:ext cx="1371599" cy="762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323419"/>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990600"/>
          </a:xfrm>
        </p:spPr>
        <p:txBody>
          <a:bodyPr/>
          <a:lstStyle/>
          <a:p>
            <a:r>
              <a:rPr lang="en-US" dirty="0" smtClean="0"/>
              <a:t>Max Chart</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147" y="1752601"/>
            <a:ext cx="8153400" cy="4848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http://www.connellrealestate.com/wp-content/uploads/2011/12/h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685799"/>
            <a:ext cx="1371599" cy="762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4925752"/>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678180"/>
          </a:xfrm>
        </p:spPr>
        <p:txBody>
          <a:bodyPr>
            <a:normAutofit fontScale="90000"/>
          </a:bodyPr>
          <a:lstStyle/>
          <a:p>
            <a:r>
              <a:rPr lang="en-CA" dirty="0" smtClean="0">
                <a:solidFill>
                  <a:schemeClr val="tx1"/>
                </a:solidFill>
              </a:rPr>
              <a:t>1 Year Chart and Moving </a:t>
            </a:r>
            <a:br>
              <a:rPr lang="en-CA" dirty="0" smtClean="0">
                <a:solidFill>
                  <a:schemeClr val="tx1"/>
                </a:solidFill>
              </a:rPr>
            </a:br>
            <a:r>
              <a:rPr lang="en-CA" dirty="0" smtClean="0">
                <a:solidFill>
                  <a:schemeClr val="tx1"/>
                </a:solidFill>
              </a:rPr>
              <a:t>Average at 10 &amp; 100</a:t>
            </a:r>
            <a:endParaRPr lang="en-CA" dirty="0"/>
          </a:p>
        </p:txBody>
      </p:sp>
      <p:pic>
        <p:nvPicPr>
          <p:cNvPr id="2052" name="Picture 4"/>
          <p:cNvPicPr>
            <a:picLocks noChangeAspect="1" noChangeArrowheads="1"/>
          </p:cNvPicPr>
          <p:nvPr/>
        </p:nvPicPr>
        <p:blipFill>
          <a:blip r:embed="rId2"/>
          <a:srcRect/>
          <a:stretch>
            <a:fillRect/>
          </a:stretch>
        </p:blipFill>
        <p:spPr bwMode="auto">
          <a:xfrm>
            <a:off x="457200" y="1524000"/>
            <a:ext cx="8382000" cy="4910138"/>
          </a:xfrm>
          <a:prstGeom prst="rect">
            <a:avLst/>
          </a:prstGeom>
          <a:noFill/>
          <a:ln w="9525">
            <a:noFill/>
            <a:miter lim="800000"/>
            <a:headEnd/>
            <a:tailEnd/>
          </a:ln>
          <a:effectLst/>
        </p:spPr>
      </p:pic>
      <p:pic>
        <p:nvPicPr>
          <p:cNvPr id="5" name="Picture 2" descr="http://www.connellrealestate.com/wp-content/uploads/2011/12/h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685799"/>
            <a:ext cx="1371599" cy="762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5225274"/>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914400"/>
          </a:xfrm>
        </p:spPr>
        <p:txBody>
          <a:bodyPr>
            <a:normAutofit fontScale="90000"/>
          </a:bodyPr>
          <a:lstStyle/>
          <a:p>
            <a:r>
              <a:rPr lang="en-CA" dirty="0" smtClean="0">
                <a:solidFill>
                  <a:schemeClr val="tx1"/>
                </a:solidFill>
              </a:rPr>
              <a:t>1 Year Chart and Moving </a:t>
            </a:r>
            <a:br>
              <a:rPr lang="en-CA" dirty="0" smtClean="0">
                <a:solidFill>
                  <a:schemeClr val="tx1"/>
                </a:solidFill>
              </a:rPr>
            </a:br>
            <a:r>
              <a:rPr lang="en-CA" dirty="0" smtClean="0">
                <a:solidFill>
                  <a:schemeClr val="tx1"/>
                </a:solidFill>
              </a:rPr>
              <a:t>Average at 50 &amp; 200</a:t>
            </a:r>
            <a:endParaRPr lang="en-CA" dirty="0"/>
          </a:p>
        </p:txBody>
      </p:sp>
      <p:pic>
        <p:nvPicPr>
          <p:cNvPr id="3074" name="Picture 2"/>
          <p:cNvPicPr>
            <a:picLocks noChangeAspect="1" noChangeArrowheads="1"/>
          </p:cNvPicPr>
          <p:nvPr/>
        </p:nvPicPr>
        <p:blipFill>
          <a:blip r:embed="rId2"/>
          <a:srcRect/>
          <a:stretch>
            <a:fillRect/>
          </a:stretch>
        </p:blipFill>
        <p:spPr bwMode="auto">
          <a:xfrm>
            <a:off x="381001" y="1981200"/>
            <a:ext cx="8524874" cy="4090988"/>
          </a:xfrm>
          <a:prstGeom prst="rect">
            <a:avLst/>
          </a:prstGeom>
          <a:noFill/>
          <a:ln w="9525">
            <a:noFill/>
            <a:miter lim="800000"/>
            <a:headEnd/>
            <a:tailEnd/>
          </a:ln>
          <a:effectLst/>
        </p:spPr>
      </p:pic>
      <p:pic>
        <p:nvPicPr>
          <p:cNvPr id="5" name="Picture 2" descr="http://www.connellrealestate.com/wp-content/uploads/2011/12/h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685799"/>
            <a:ext cx="1371599" cy="762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3017943"/>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754380"/>
          </a:xfrm>
        </p:spPr>
        <p:txBody>
          <a:bodyPr>
            <a:normAutofit fontScale="90000"/>
          </a:bodyPr>
          <a:lstStyle/>
          <a:p>
            <a:r>
              <a:rPr lang="en-CA" dirty="0" smtClean="0">
                <a:solidFill>
                  <a:schemeClr val="tx1"/>
                </a:solidFill>
              </a:rPr>
              <a:t>5 Year Chart and Moving </a:t>
            </a:r>
            <a:br>
              <a:rPr lang="en-CA" dirty="0" smtClean="0">
                <a:solidFill>
                  <a:schemeClr val="tx1"/>
                </a:solidFill>
              </a:rPr>
            </a:br>
            <a:r>
              <a:rPr lang="en-CA" dirty="0" smtClean="0">
                <a:solidFill>
                  <a:schemeClr val="tx1"/>
                </a:solidFill>
              </a:rPr>
              <a:t>Average at 10 &amp; 100</a:t>
            </a:r>
            <a:endParaRPr lang="en-CA" dirty="0"/>
          </a:p>
        </p:txBody>
      </p:sp>
      <p:pic>
        <p:nvPicPr>
          <p:cNvPr id="5123" name="Picture 3"/>
          <p:cNvPicPr>
            <a:picLocks noChangeAspect="1" noChangeArrowheads="1"/>
          </p:cNvPicPr>
          <p:nvPr/>
        </p:nvPicPr>
        <p:blipFill>
          <a:blip r:embed="rId3"/>
          <a:srcRect/>
          <a:stretch>
            <a:fillRect/>
          </a:stretch>
        </p:blipFill>
        <p:spPr bwMode="auto">
          <a:xfrm>
            <a:off x="533400" y="1447800"/>
            <a:ext cx="8153400" cy="5176838"/>
          </a:xfrm>
          <a:prstGeom prst="rect">
            <a:avLst/>
          </a:prstGeom>
          <a:noFill/>
          <a:ln w="9525">
            <a:noFill/>
            <a:miter lim="800000"/>
            <a:headEnd/>
            <a:tailEnd/>
          </a:ln>
          <a:effectLst/>
        </p:spPr>
      </p:pic>
      <p:pic>
        <p:nvPicPr>
          <p:cNvPr id="5" name="Picture 2" descr="http://www.connellrealestate.com/wp-content/uploads/2011/12/h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685799"/>
            <a:ext cx="1371599" cy="762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479166"/>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914400"/>
          </a:xfrm>
        </p:spPr>
        <p:txBody>
          <a:bodyPr>
            <a:normAutofit fontScale="90000"/>
          </a:bodyPr>
          <a:lstStyle/>
          <a:p>
            <a:r>
              <a:rPr lang="en-CA" dirty="0" smtClean="0">
                <a:solidFill>
                  <a:schemeClr val="tx1"/>
                </a:solidFill>
              </a:rPr>
              <a:t>5 Year Chart and Moving </a:t>
            </a:r>
            <a:br>
              <a:rPr lang="en-CA" dirty="0" smtClean="0">
                <a:solidFill>
                  <a:schemeClr val="tx1"/>
                </a:solidFill>
              </a:rPr>
            </a:br>
            <a:r>
              <a:rPr lang="en-CA" dirty="0" smtClean="0">
                <a:solidFill>
                  <a:schemeClr val="tx1"/>
                </a:solidFill>
              </a:rPr>
              <a:t>Average at 50 &amp; 200</a:t>
            </a:r>
            <a:endParaRPr lang="en-CA" dirty="0"/>
          </a:p>
        </p:txBody>
      </p:sp>
      <p:pic>
        <p:nvPicPr>
          <p:cNvPr id="4098" name="Picture 2"/>
          <p:cNvPicPr>
            <a:picLocks noChangeAspect="1" noChangeArrowheads="1"/>
          </p:cNvPicPr>
          <p:nvPr/>
        </p:nvPicPr>
        <p:blipFill>
          <a:blip r:embed="rId2"/>
          <a:srcRect/>
          <a:stretch>
            <a:fillRect/>
          </a:stretch>
        </p:blipFill>
        <p:spPr bwMode="auto">
          <a:xfrm>
            <a:off x="457201" y="1652517"/>
            <a:ext cx="8372474" cy="4876799"/>
          </a:xfrm>
          <a:prstGeom prst="rect">
            <a:avLst/>
          </a:prstGeom>
          <a:noFill/>
          <a:ln w="9525">
            <a:noFill/>
            <a:miter lim="800000"/>
            <a:headEnd/>
            <a:tailEnd/>
          </a:ln>
          <a:effectLst/>
        </p:spPr>
      </p:pic>
      <p:pic>
        <p:nvPicPr>
          <p:cNvPr id="6" name="Picture 2" descr="http://www.connellrealestate.com/wp-content/uploads/2011/12/h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685799"/>
            <a:ext cx="1371599" cy="762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7000395"/>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16280"/>
            <a:ext cx="8229600" cy="426720"/>
          </a:xfrm>
        </p:spPr>
        <p:txBody>
          <a:bodyPr>
            <a:normAutofit fontScale="90000"/>
          </a:bodyPr>
          <a:lstStyle/>
          <a:p>
            <a:r>
              <a:rPr lang="en-CA" dirty="0" smtClean="0">
                <a:solidFill>
                  <a:schemeClr val="tx1"/>
                </a:solidFill>
              </a:rPr>
              <a:t>1 Year H&amp;R Vs. </a:t>
            </a:r>
            <a:r>
              <a:rPr lang="en-CA" dirty="0" err="1" smtClean="0">
                <a:solidFill>
                  <a:schemeClr val="tx1"/>
                </a:solidFill>
              </a:rPr>
              <a:t>iShares</a:t>
            </a:r>
            <a:r>
              <a:rPr lang="en-CA" dirty="0" smtClean="0">
                <a:solidFill>
                  <a:schemeClr val="tx1"/>
                </a:solidFill>
              </a:rPr>
              <a:t/>
            </a:r>
            <a:br>
              <a:rPr lang="en-CA" dirty="0" smtClean="0">
                <a:solidFill>
                  <a:schemeClr val="tx1"/>
                </a:solidFill>
              </a:rPr>
            </a:br>
            <a:r>
              <a:rPr lang="en-CA" dirty="0" smtClean="0">
                <a:solidFill>
                  <a:schemeClr val="tx1"/>
                </a:solidFill>
              </a:rPr>
              <a:t>S&amp;P TSX Capped (XEG-T)</a:t>
            </a:r>
            <a:endParaRPr lang="en-CA" dirty="0"/>
          </a:p>
        </p:txBody>
      </p:sp>
      <p:pic>
        <p:nvPicPr>
          <p:cNvPr id="7170" name="Picture 2"/>
          <p:cNvPicPr>
            <a:picLocks noChangeAspect="1" noChangeArrowheads="1"/>
          </p:cNvPicPr>
          <p:nvPr/>
        </p:nvPicPr>
        <p:blipFill>
          <a:blip r:embed="rId2"/>
          <a:srcRect/>
          <a:stretch>
            <a:fillRect/>
          </a:stretch>
        </p:blipFill>
        <p:spPr bwMode="auto">
          <a:xfrm>
            <a:off x="381000" y="1435062"/>
            <a:ext cx="8143875" cy="5243513"/>
          </a:xfrm>
          <a:prstGeom prst="rect">
            <a:avLst/>
          </a:prstGeom>
          <a:noFill/>
          <a:ln w="9525">
            <a:noFill/>
            <a:miter lim="800000"/>
            <a:headEnd/>
            <a:tailEnd/>
          </a:ln>
          <a:effectLst/>
        </p:spPr>
      </p:pic>
      <p:pic>
        <p:nvPicPr>
          <p:cNvPr id="5" name="Picture 2" descr="http://www.connellrealestate.com/wp-content/uploads/2011/12/h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685799"/>
            <a:ext cx="1371599" cy="762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499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908720"/>
            <a:ext cx="8229600" cy="1066800"/>
          </a:xfrm>
        </p:spPr>
        <p:txBody>
          <a:bodyPr/>
          <a:lstStyle/>
          <a:p>
            <a:r>
              <a:rPr lang="en-CA" dirty="0" smtClean="0"/>
              <a:t>US Mortgage REITs</a:t>
            </a:r>
            <a:endParaRPr lang="en-CA" dirty="0"/>
          </a:p>
        </p:txBody>
      </p:sp>
      <p:sp>
        <p:nvSpPr>
          <p:cNvPr id="3" name="Content Placeholder 2"/>
          <p:cNvSpPr>
            <a:spLocks noGrp="1"/>
          </p:cNvSpPr>
          <p:nvPr>
            <p:ph idx="1"/>
          </p:nvPr>
        </p:nvSpPr>
        <p:spPr/>
        <p:txBody>
          <a:bodyPr/>
          <a:lstStyle/>
          <a:p>
            <a:r>
              <a:rPr lang="en-CA" dirty="0" smtClean="0"/>
              <a:t>Agency vs. Non-Agency MBS</a:t>
            </a:r>
          </a:p>
          <a:p>
            <a:pPr lvl="1"/>
            <a:r>
              <a:rPr lang="en-CA" dirty="0" smtClean="0">
                <a:solidFill>
                  <a:schemeClr val="tx1"/>
                </a:solidFill>
              </a:rPr>
              <a:t>For Agency MBS the principal and interest payments are guaranteed by a U.S. Government-sponsored entity or agency</a:t>
            </a:r>
          </a:p>
          <a:p>
            <a:r>
              <a:rPr lang="en-CA" dirty="0" smtClean="0"/>
              <a:t>Fixed vs. Floating/Adjustable</a:t>
            </a:r>
          </a:p>
          <a:p>
            <a:r>
              <a:rPr lang="en-CA" dirty="0" smtClean="0"/>
              <a:t>Leverage</a:t>
            </a:r>
            <a:endParaRPr lang="en-CA" dirty="0"/>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716280"/>
            <a:ext cx="8229600" cy="731520"/>
          </a:xfrm>
        </p:spPr>
        <p:txBody>
          <a:bodyPr>
            <a:normAutofit fontScale="90000"/>
          </a:bodyPr>
          <a:lstStyle/>
          <a:p>
            <a:r>
              <a:rPr lang="en-CA" dirty="0" smtClean="0">
                <a:solidFill>
                  <a:schemeClr val="tx1"/>
                </a:solidFill>
              </a:rPr>
              <a:t>5 Year H&amp;R Vs. </a:t>
            </a:r>
            <a:r>
              <a:rPr lang="en-CA" dirty="0" err="1" smtClean="0">
                <a:solidFill>
                  <a:schemeClr val="tx1"/>
                </a:solidFill>
              </a:rPr>
              <a:t>iShares</a:t>
            </a:r>
            <a:r>
              <a:rPr lang="en-CA" dirty="0" smtClean="0">
                <a:solidFill>
                  <a:schemeClr val="tx1"/>
                </a:solidFill>
              </a:rPr>
              <a:t/>
            </a:r>
            <a:br>
              <a:rPr lang="en-CA" dirty="0" smtClean="0">
                <a:solidFill>
                  <a:schemeClr val="tx1"/>
                </a:solidFill>
              </a:rPr>
            </a:br>
            <a:r>
              <a:rPr lang="en-CA" dirty="0" smtClean="0">
                <a:solidFill>
                  <a:schemeClr val="tx1"/>
                </a:solidFill>
              </a:rPr>
              <a:t>S&amp;P TSX Capped (XEG-T)</a:t>
            </a:r>
            <a:endParaRPr lang="en-US" dirty="0"/>
          </a:p>
        </p:txBody>
      </p:sp>
      <p:pic>
        <p:nvPicPr>
          <p:cNvPr id="6146" name="Picture 2"/>
          <p:cNvPicPr>
            <a:picLocks noChangeAspect="1" noChangeArrowheads="1"/>
          </p:cNvPicPr>
          <p:nvPr/>
        </p:nvPicPr>
        <p:blipFill>
          <a:blip r:embed="rId3"/>
          <a:srcRect/>
          <a:stretch>
            <a:fillRect/>
          </a:stretch>
        </p:blipFill>
        <p:spPr bwMode="auto">
          <a:xfrm>
            <a:off x="381000" y="1600200"/>
            <a:ext cx="8562975" cy="4852988"/>
          </a:xfrm>
          <a:prstGeom prst="rect">
            <a:avLst/>
          </a:prstGeom>
          <a:noFill/>
          <a:ln w="9525">
            <a:noFill/>
            <a:miter lim="800000"/>
            <a:headEnd/>
            <a:tailEnd/>
          </a:ln>
          <a:effectLst/>
        </p:spPr>
      </p:pic>
      <p:pic>
        <p:nvPicPr>
          <p:cNvPr id="6" name="Picture 2" descr="http://www.connellrealestate.com/wp-content/uploads/2011/12/h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685799"/>
            <a:ext cx="1371599" cy="762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0763876"/>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16280"/>
            <a:ext cx="8229600" cy="883920"/>
          </a:xfrm>
        </p:spPr>
        <p:txBody>
          <a:bodyPr/>
          <a:lstStyle/>
          <a:p>
            <a:r>
              <a:rPr lang="en-US" dirty="0" smtClean="0"/>
              <a:t>Company Overview</a:t>
            </a:r>
            <a:endParaRPr lang="en-US" dirty="0"/>
          </a:p>
        </p:txBody>
      </p:sp>
      <p:pic>
        <p:nvPicPr>
          <p:cNvPr id="5125" name="Picture 5" descr="http://financialpostbusiness.files.wordpress.com/2012/03/thebow.jpg?w=6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600200"/>
            <a:ext cx="8763000" cy="503246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www.connellrealestate.com/wp-content/uploads/2011/12/h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685799"/>
            <a:ext cx="1371599" cy="762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9721418"/>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1066800"/>
          </a:xfrm>
        </p:spPr>
        <p:txBody>
          <a:bodyPr/>
          <a:lstStyle/>
          <a:p>
            <a:r>
              <a:rPr lang="en-US" dirty="0" smtClean="0"/>
              <a:t>H&amp;R REIT</a:t>
            </a:r>
            <a:endParaRPr lang="en-US" dirty="0"/>
          </a:p>
        </p:txBody>
      </p:sp>
      <p:sp>
        <p:nvSpPr>
          <p:cNvPr id="3" name="Content Placeholder 2"/>
          <p:cNvSpPr>
            <a:spLocks noGrp="1"/>
          </p:cNvSpPr>
          <p:nvPr>
            <p:ph idx="1"/>
          </p:nvPr>
        </p:nvSpPr>
        <p:spPr>
          <a:xfrm>
            <a:off x="381000" y="1905000"/>
            <a:ext cx="8229600" cy="4325112"/>
          </a:xfrm>
        </p:spPr>
        <p:txBody>
          <a:bodyPr>
            <a:normAutofit/>
          </a:bodyPr>
          <a:lstStyle/>
          <a:p>
            <a:r>
              <a:rPr lang="en-US" dirty="0" smtClean="0"/>
              <a:t>Open-ended </a:t>
            </a:r>
            <a:r>
              <a:rPr lang="en-US" dirty="0"/>
              <a:t>Real Estate Investment </a:t>
            </a:r>
            <a:r>
              <a:rPr lang="en-US" dirty="0" smtClean="0"/>
              <a:t>Trust</a:t>
            </a:r>
          </a:p>
          <a:p>
            <a:r>
              <a:rPr lang="en-US" dirty="0" smtClean="0"/>
              <a:t>Current </a:t>
            </a:r>
            <a:r>
              <a:rPr lang="en-US" dirty="0"/>
              <a:t>payout ratio of  approximately </a:t>
            </a:r>
            <a:r>
              <a:rPr lang="en-US" b="1" dirty="0"/>
              <a:t>90.9%</a:t>
            </a:r>
            <a:r>
              <a:rPr lang="en-US" dirty="0"/>
              <a:t> of adjusted funds from </a:t>
            </a:r>
            <a:r>
              <a:rPr lang="en-US" dirty="0" smtClean="0"/>
              <a:t>operations to </a:t>
            </a:r>
            <a:r>
              <a:rPr lang="en-US" dirty="0" err="1" smtClean="0"/>
              <a:t>Unitholders</a:t>
            </a:r>
            <a:endParaRPr lang="en-US" dirty="0" smtClean="0"/>
          </a:p>
          <a:p>
            <a:r>
              <a:rPr lang="en-US" dirty="0" smtClean="0"/>
              <a:t>Property Portfolio is </a:t>
            </a:r>
            <a:r>
              <a:rPr lang="en-US" dirty="0"/>
              <a:t>dominated by creditworthy tenants signed to accretive long-term leases, with contractual rental increases throughout the lease </a:t>
            </a:r>
            <a:r>
              <a:rPr lang="en-US" dirty="0" smtClean="0"/>
              <a:t>period</a:t>
            </a:r>
          </a:p>
        </p:txBody>
      </p:sp>
      <p:pic>
        <p:nvPicPr>
          <p:cNvPr id="5" name="Picture 2" descr="http://www.connellrealestate.com/wp-content/uploads/2011/12/h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685799"/>
            <a:ext cx="1371599" cy="762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6338056"/>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16280"/>
            <a:ext cx="8229600" cy="960120"/>
          </a:xfrm>
        </p:spPr>
        <p:txBody>
          <a:bodyPr/>
          <a:lstStyle/>
          <a:p>
            <a:r>
              <a:rPr lang="en-US" dirty="0" smtClean="0"/>
              <a:t>Objectives</a:t>
            </a:r>
            <a:endParaRPr lang="en-US" dirty="0"/>
          </a:p>
        </p:txBody>
      </p:sp>
      <p:sp>
        <p:nvSpPr>
          <p:cNvPr id="3" name="Content Placeholder 2"/>
          <p:cNvSpPr>
            <a:spLocks noGrp="1"/>
          </p:cNvSpPr>
          <p:nvPr>
            <p:ph idx="1"/>
          </p:nvPr>
        </p:nvSpPr>
        <p:spPr>
          <a:xfrm>
            <a:off x="381000" y="1605887"/>
            <a:ext cx="8229600" cy="4325112"/>
          </a:xfrm>
        </p:spPr>
        <p:txBody>
          <a:bodyPr>
            <a:normAutofit lnSpcReduction="10000"/>
          </a:bodyPr>
          <a:lstStyle/>
          <a:p>
            <a:pPr marL="82296" indent="0">
              <a:buNone/>
            </a:pPr>
            <a:r>
              <a:rPr lang="en-US" dirty="0"/>
              <a:t>The REIT has two primary objectives:</a:t>
            </a:r>
          </a:p>
          <a:p>
            <a:pPr marL="596646" indent="-514350">
              <a:buFont typeface="+mj-lt"/>
              <a:buAutoNum type="arabicPeriod"/>
            </a:pPr>
            <a:r>
              <a:rPr lang="en-US" dirty="0"/>
              <a:t>T</a:t>
            </a:r>
            <a:r>
              <a:rPr lang="en-US" dirty="0" smtClean="0"/>
              <a:t>o </a:t>
            </a:r>
            <a:r>
              <a:rPr lang="en-US" dirty="0"/>
              <a:t>provide </a:t>
            </a:r>
            <a:r>
              <a:rPr lang="en-US" dirty="0" err="1"/>
              <a:t>unitholders</a:t>
            </a:r>
            <a:r>
              <a:rPr lang="en-US" dirty="0"/>
              <a:t> with stable and growing cash distributions, generated by the revenue it derives from investments </a:t>
            </a:r>
            <a:r>
              <a:rPr lang="en-US" dirty="0" smtClean="0"/>
              <a:t>in income </a:t>
            </a:r>
            <a:r>
              <a:rPr lang="en-US" dirty="0"/>
              <a:t>producing real estate properties; </a:t>
            </a:r>
            <a:r>
              <a:rPr lang="en-US" dirty="0" smtClean="0"/>
              <a:t>and</a:t>
            </a:r>
          </a:p>
          <a:p>
            <a:pPr marL="596646" indent="-514350">
              <a:buFont typeface="+mj-lt"/>
              <a:buAutoNum type="arabicPeriod"/>
            </a:pPr>
            <a:r>
              <a:rPr lang="en-US" dirty="0"/>
              <a:t>T</a:t>
            </a:r>
            <a:r>
              <a:rPr lang="en-US" dirty="0" smtClean="0"/>
              <a:t>o </a:t>
            </a:r>
            <a:r>
              <a:rPr lang="en-US" dirty="0"/>
              <a:t>maximize unit value through ongoing active management of the REIT’s assets, acquisition of additional properties and </a:t>
            </a:r>
            <a:r>
              <a:rPr lang="en-US" dirty="0" smtClean="0"/>
              <a:t>the development </a:t>
            </a:r>
            <a:r>
              <a:rPr lang="en-US" dirty="0"/>
              <a:t>and construction of projects which are pre-leased to creditworthy tenants.</a:t>
            </a:r>
          </a:p>
        </p:txBody>
      </p:sp>
      <p:pic>
        <p:nvPicPr>
          <p:cNvPr id="6" name="Picture 2" descr="http://www.connellrealestate.com/wp-content/uploads/2011/12/h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3800" y="685799"/>
            <a:ext cx="1371599" cy="762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0073148"/>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16280"/>
            <a:ext cx="8229600" cy="1036320"/>
          </a:xfrm>
        </p:spPr>
        <p:txBody>
          <a:bodyPr/>
          <a:lstStyle/>
          <a:p>
            <a:r>
              <a:rPr lang="en-US" dirty="0" smtClean="0"/>
              <a:t>Strategy</a:t>
            </a:r>
            <a:endParaRPr lang="en-US" dirty="0"/>
          </a:p>
        </p:txBody>
      </p:sp>
      <p:sp>
        <p:nvSpPr>
          <p:cNvPr id="3" name="Content Placeholder 2"/>
          <p:cNvSpPr>
            <a:spLocks noGrp="1"/>
          </p:cNvSpPr>
          <p:nvPr>
            <p:ph idx="1"/>
          </p:nvPr>
        </p:nvSpPr>
        <p:spPr>
          <a:xfrm>
            <a:off x="304800" y="1752600"/>
            <a:ext cx="8229600" cy="4325112"/>
          </a:xfrm>
        </p:spPr>
        <p:txBody>
          <a:bodyPr>
            <a:normAutofit/>
          </a:bodyPr>
          <a:lstStyle/>
          <a:p>
            <a:r>
              <a:rPr lang="en-US" dirty="0"/>
              <a:t>The REIT’s strategy to accomplish these two objectives is to accumulate a </a:t>
            </a:r>
            <a:r>
              <a:rPr lang="en-US" b="1" dirty="0"/>
              <a:t>diversified portfolio</a:t>
            </a:r>
            <a:r>
              <a:rPr lang="en-US" dirty="0"/>
              <a:t> of high quality income </a:t>
            </a:r>
            <a:r>
              <a:rPr lang="en-US" dirty="0" smtClean="0"/>
              <a:t>producing properties </a:t>
            </a:r>
            <a:r>
              <a:rPr lang="en-US" dirty="0"/>
              <a:t>in Canada and the United States occupied by </a:t>
            </a:r>
            <a:r>
              <a:rPr lang="en-US" b="1" dirty="0"/>
              <a:t>creditworthy tenants</a:t>
            </a:r>
            <a:r>
              <a:rPr lang="en-US" dirty="0"/>
              <a:t> on a </a:t>
            </a:r>
            <a:r>
              <a:rPr lang="en-US" b="1" dirty="0"/>
              <a:t>long-term basis</a:t>
            </a:r>
            <a:r>
              <a:rPr lang="en-US" dirty="0"/>
              <a:t>. The REIT does not have </a:t>
            </a:r>
            <a:r>
              <a:rPr lang="en-US" dirty="0" smtClean="0"/>
              <a:t>any specific </a:t>
            </a:r>
            <a:r>
              <a:rPr lang="en-US" dirty="0"/>
              <a:t>allocation targets as to property type, but rather focuses on creditworthy tenants with long-term leases.</a:t>
            </a:r>
          </a:p>
        </p:txBody>
      </p:sp>
      <p:pic>
        <p:nvPicPr>
          <p:cNvPr id="5" name="Picture 2" descr="http://www.connellrealestate.com/wp-content/uploads/2011/12/h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685799"/>
            <a:ext cx="1371599" cy="762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3272098"/>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6297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0454140"/>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0826"/>
            <a:ext cx="9005888" cy="6243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0716757"/>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609600"/>
            <a:ext cx="8229600" cy="685800"/>
          </a:xfrm>
        </p:spPr>
        <p:txBody>
          <a:bodyPr>
            <a:noAutofit/>
          </a:bodyPr>
          <a:lstStyle/>
          <a:p>
            <a:r>
              <a:rPr lang="pt-BR" sz="2400" b="1" dirty="0"/>
              <a:t>H&amp;R REIT &amp; H&amp;R FINANCE TRUST (Stapled Unit)</a:t>
            </a:r>
            <a:br>
              <a:rPr lang="pt-BR" sz="2400" b="1" dirty="0"/>
            </a:br>
            <a:r>
              <a:rPr lang="en-US" sz="2400" b="1" dirty="0" smtClean="0"/>
              <a:t>Unit Holder </a:t>
            </a:r>
            <a:r>
              <a:rPr lang="en-US" sz="2400" b="1" dirty="0"/>
              <a:t>Distributions</a:t>
            </a:r>
            <a:endParaRPr lang="en-US" sz="24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093" y="1828800"/>
            <a:ext cx="2631107" cy="4557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1" y="1901798"/>
            <a:ext cx="1676399"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066800" y="1405720"/>
            <a:ext cx="3124200" cy="369332"/>
          </a:xfrm>
          <a:prstGeom prst="rect">
            <a:avLst/>
          </a:prstGeom>
          <a:noFill/>
        </p:spPr>
        <p:txBody>
          <a:bodyPr wrap="square" rtlCol="0">
            <a:spAutoFit/>
          </a:bodyPr>
          <a:lstStyle/>
          <a:p>
            <a:r>
              <a:rPr lang="en-US" b="1" dirty="0" smtClean="0"/>
              <a:t>December 31, 2011</a:t>
            </a:r>
            <a:endParaRPr lang="en-US" b="1" dirty="0"/>
          </a:p>
        </p:txBody>
      </p:sp>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01403" y="1842448"/>
            <a:ext cx="2535190" cy="4503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8999" y="2057400"/>
            <a:ext cx="1312471" cy="3730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800600" y="1405720"/>
            <a:ext cx="3429000" cy="369332"/>
          </a:xfrm>
          <a:prstGeom prst="rect">
            <a:avLst/>
          </a:prstGeom>
          <a:noFill/>
        </p:spPr>
        <p:txBody>
          <a:bodyPr wrap="square" rtlCol="0">
            <a:spAutoFit/>
          </a:bodyPr>
          <a:lstStyle/>
          <a:p>
            <a:r>
              <a:rPr lang="en-US" b="1" dirty="0" smtClean="0"/>
              <a:t>December 31, 2010</a:t>
            </a:r>
            <a:endParaRPr lang="en-US" b="1" dirty="0"/>
          </a:p>
        </p:txBody>
      </p:sp>
      <p:pic>
        <p:nvPicPr>
          <p:cNvPr id="15" name="Picture 2" descr="http://www.connellrealestate.com/wp-content/uploads/2011/12/hr.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43800" y="685799"/>
            <a:ext cx="1371599" cy="762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4788362"/>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914400"/>
          </a:xfrm>
        </p:spPr>
        <p:txBody>
          <a:bodyPr/>
          <a:lstStyle/>
          <a:p>
            <a:r>
              <a:rPr lang="en-US" dirty="0" smtClean="0"/>
              <a:t>Portfolio Overview</a:t>
            </a:r>
            <a:endParaRPr lang="en-US" dirty="0"/>
          </a:p>
        </p:txBody>
      </p:sp>
      <p:pic>
        <p:nvPicPr>
          <p:cNvPr id="8196" name="Picture 4"/>
          <p:cNvPicPr>
            <a:picLocks noChangeAspect="1" noChangeArrowheads="1"/>
          </p:cNvPicPr>
          <p:nvPr/>
        </p:nvPicPr>
        <p:blipFill>
          <a:blip r:embed="rId3"/>
          <a:srcRect/>
          <a:stretch>
            <a:fillRect/>
          </a:stretch>
        </p:blipFill>
        <p:spPr bwMode="auto">
          <a:xfrm>
            <a:off x="304800" y="1883391"/>
            <a:ext cx="8599251" cy="3886200"/>
          </a:xfrm>
          <a:prstGeom prst="rect">
            <a:avLst/>
          </a:prstGeom>
          <a:noFill/>
          <a:ln w="9525">
            <a:noFill/>
            <a:miter lim="800000"/>
            <a:headEnd/>
            <a:tailEnd/>
          </a:ln>
          <a:effectLst/>
        </p:spPr>
      </p:pic>
      <p:pic>
        <p:nvPicPr>
          <p:cNvPr id="5" name="Picture 2" descr="http://www.connellrealestate.com/wp-content/uploads/2011/12/h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685799"/>
            <a:ext cx="1371599" cy="762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2410232"/>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
            <a:ext cx="6772275" cy="1143000"/>
          </a:xfrm>
        </p:spPr>
        <p:txBody>
          <a:bodyPr/>
          <a:lstStyle/>
          <a:p>
            <a:r>
              <a:rPr lang="en-US" dirty="0" smtClean="0"/>
              <a:t>Portfolio Overview</a:t>
            </a:r>
            <a:endParaRPr lang="en-CA" dirty="0"/>
          </a:p>
        </p:txBody>
      </p:sp>
      <p:pic>
        <p:nvPicPr>
          <p:cNvPr id="9218" name="Picture 2"/>
          <p:cNvPicPr>
            <a:picLocks noChangeAspect="1" noChangeArrowheads="1"/>
          </p:cNvPicPr>
          <p:nvPr/>
        </p:nvPicPr>
        <p:blipFill>
          <a:blip r:embed="rId2"/>
          <a:srcRect/>
          <a:stretch>
            <a:fillRect/>
          </a:stretch>
        </p:blipFill>
        <p:spPr bwMode="auto">
          <a:xfrm>
            <a:off x="762000" y="1550158"/>
            <a:ext cx="6772275" cy="4458331"/>
          </a:xfrm>
          <a:prstGeom prst="rect">
            <a:avLst/>
          </a:prstGeom>
          <a:noFill/>
          <a:ln w="9525">
            <a:noFill/>
            <a:miter lim="800000"/>
            <a:headEnd/>
            <a:tailEnd/>
          </a:ln>
          <a:effectLst/>
        </p:spPr>
      </p:pic>
      <p:pic>
        <p:nvPicPr>
          <p:cNvPr id="5" name="Picture 2" descr="http://www.connellrealestate.com/wp-content/uploads/2011/12/h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685799"/>
            <a:ext cx="1371599" cy="762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05507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908720"/>
            <a:ext cx="8229600" cy="1066800"/>
          </a:xfrm>
        </p:spPr>
        <p:txBody>
          <a:bodyPr/>
          <a:lstStyle/>
          <a:p>
            <a:r>
              <a:rPr lang="en-CA" dirty="0" smtClean="0"/>
              <a:t>US Mortgage REITs</a:t>
            </a:r>
            <a:endParaRPr lang="en-CA" dirty="0"/>
          </a:p>
        </p:txBody>
      </p:sp>
      <p:pic>
        <p:nvPicPr>
          <p:cNvPr id="4" name="Content Placeholder 3" descr="Screen Shot 2012-03-21 at 2.01.03 PM.pn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9552" y="2549666"/>
            <a:ext cx="8136904" cy="2464705"/>
          </a:xfrm>
          <a:prstGeom prst="rect">
            <a:avLst/>
          </a:prstGeom>
        </p:spPr>
      </p:pic>
      <p:sp>
        <p:nvSpPr>
          <p:cNvPr id="5" name="Rounded Rectangle 4"/>
          <p:cNvSpPr/>
          <p:nvPr/>
        </p:nvSpPr>
        <p:spPr>
          <a:xfrm>
            <a:off x="7668344" y="3212976"/>
            <a:ext cx="864096" cy="1728192"/>
          </a:xfrm>
          <a:prstGeom prst="roundRect">
            <a:avLst/>
          </a:prstGeom>
          <a:noFill/>
          <a:ln>
            <a:solidFill>
              <a:srgbClr val="C000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ounded Rectangle 5"/>
          <p:cNvSpPr/>
          <p:nvPr/>
        </p:nvSpPr>
        <p:spPr>
          <a:xfrm>
            <a:off x="5724128" y="3212976"/>
            <a:ext cx="864096" cy="1728192"/>
          </a:xfrm>
          <a:prstGeom prst="roundRect">
            <a:avLst/>
          </a:prstGeom>
          <a:noFill/>
          <a:ln>
            <a:solidFill>
              <a:srgbClr val="C000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838200"/>
          </a:xfrm>
        </p:spPr>
        <p:txBody>
          <a:bodyPr/>
          <a:lstStyle/>
          <a:p>
            <a:r>
              <a:rPr lang="en-US" dirty="0" smtClean="0"/>
              <a:t>Diversified Portfolio</a:t>
            </a:r>
            <a:endParaRPr lang="en-US" dirty="0"/>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2057400"/>
            <a:ext cx="7848600" cy="4141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http://www.connellrealestate.com/wp-content/uploads/2011/12/h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685799"/>
            <a:ext cx="1371599" cy="762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8636758"/>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0"/>
            <a:ext cx="8229600" cy="1143000"/>
          </a:xfrm>
        </p:spPr>
        <p:txBody>
          <a:bodyPr/>
          <a:lstStyle/>
          <a:p>
            <a:r>
              <a:rPr lang="en-US" dirty="0" smtClean="0"/>
              <a:t>Portfolio of Properties</a:t>
            </a:r>
            <a:endParaRPr lang="en-US" dirty="0"/>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904999"/>
            <a:ext cx="7620000" cy="413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http://www.connellrealestate.com/wp-content/uploads/2011/12/h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685799"/>
            <a:ext cx="1371599" cy="762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9975916"/>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799"/>
            <a:ext cx="8229600" cy="1143001"/>
          </a:xfrm>
        </p:spPr>
        <p:txBody>
          <a:bodyPr>
            <a:normAutofit/>
          </a:bodyPr>
          <a:lstStyle/>
          <a:p>
            <a:r>
              <a:rPr lang="en-US" dirty="0" smtClean="0"/>
              <a:t>Top 15 Tenants by Revenue</a:t>
            </a:r>
            <a:br>
              <a:rPr lang="en-US" dirty="0" smtClean="0"/>
            </a:br>
            <a:r>
              <a:rPr lang="en-US" sz="2200" dirty="0" smtClean="0"/>
              <a:t>As at September 30, 2012</a:t>
            </a:r>
            <a:endParaRPr lang="en-US" dirty="0"/>
          </a:p>
        </p:txBody>
      </p:sp>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1" y="2209800"/>
            <a:ext cx="739140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http://www.connellrealestate.com/wp-content/uploads/2011/12/h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685799"/>
            <a:ext cx="1371599" cy="762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6112474"/>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914400"/>
          </a:xfrm>
        </p:spPr>
        <p:txBody>
          <a:bodyPr>
            <a:normAutofit fontScale="90000"/>
          </a:bodyPr>
          <a:lstStyle/>
          <a:p>
            <a:r>
              <a:rPr lang="en-US" sz="4400" b="1" dirty="0" smtClean="0">
                <a:effectLst/>
              </a:rPr>
              <a:t>2011 Highlights</a:t>
            </a:r>
            <a:r>
              <a:rPr lang="en-US" b="1" dirty="0" smtClean="0"/>
              <a:t/>
            </a:r>
            <a:br>
              <a:rPr lang="en-US" b="1" dirty="0" smtClean="0"/>
            </a:br>
            <a:endParaRPr lang="en-US" dirty="0"/>
          </a:p>
        </p:txBody>
      </p:sp>
      <p:sp>
        <p:nvSpPr>
          <p:cNvPr id="3" name="Content Placeholder 2"/>
          <p:cNvSpPr>
            <a:spLocks noGrp="1"/>
          </p:cNvSpPr>
          <p:nvPr>
            <p:ph idx="4294967295"/>
          </p:nvPr>
        </p:nvSpPr>
        <p:spPr>
          <a:xfrm>
            <a:off x="381000" y="1143000"/>
            <a:ext cx="7696200" cy="5105400"/>
          </a:xfrm>
        </p:spPr>
        <p:txBody>
          <a:bodyPr>
            <a:normAutofit fontScale="85000" lnSpcReduction="20000"/>
          </a:bodyPr>
          <a:lstStyle/>
          <a:p>
            <a:r>
              <a:rPr lang="en-US" dirty="0" smtClean="0"/>
              <a:t>Maintained </a:t>
            </a:r>
            <a:r>
              <a:rPr lang="en-US" dirty="0"/>
              <a:t>portfolio occupancy rate at virtually 100% for the 15th consecutive </a:t>
            </a:r>
            <a:r>
              <a:rPr lang="en-US" dirty="0" smtClean="0"/>
              <a:t>year</a:t>
            </a:r>
          </a:p>
          <a:p>
            <a:r>
              <a:rPr lang="en-US" dirty="0" smtClean="0"/>
              <a:t> </a:t>
            </a:r>
            <a:r>
              <a:rPr lang="en-US" dirty="0"/>
              <a:t>Invested $1.4 billion in the acquisition of 11 properties, which were partially funded with mortgages</a:t>
            </a:r>
          </a:p>
          <a:p>
            <a:r>
              <a:rPr lang="en-US" dirty="0" smtClean="0"/>
              <a:t>Three </a:t>
            </a:r>
            <a:r>
              <a:rPr lang="en-US" dirty="0"/>
              <a:t>of these acquisitions were full ownership interests in </a:t>
            </a:r>
            <a:r>
              <a:rPr lang="en-US" dirty="0" smtClean="0"/>
              <a:t>Atrium on </a:t>
            </a:r>
            <a:r>
              <a:rPr lang="en-US" dirty="0"/>
              <a:t>Bay in Toronto ($345M), Two Gotham Center in New York City (US $416M) and Hess Tower </a:t>
            </a:r>
            <a:r>
              <a:rPr lang="en-US" dirty="0" smtClean="0"/>
              <a:t>in Houston </a:t>
            </a:r>
            <a:r>
              <a:rPr lang="en-US" dirty="0"/>
              <a:t>(US $443M).</a:t>
            </a:r>
          </a:p>
          <a:p>
            <a:r>
              <a:rPr lang="en-US" dirty="0" smtClean="0"/>
              <a:t> </a:t>
            </a:r>
            <a:r>
              <a:rPr lang="en-US" dirty="0"/>
              <a:t>Invested $349 million in properties under development, including $329 million for construction of </a:t>
            </a:r>
            <a:r>
              <a:rPr lang="en-US" dirty="0" smtClean="0"/>
              <a:t>The Bow </a:t>
            </a:r>
            <a:r>
              <a:rPr lang="en-US" dirty="0"/>
              <a:t>office complex in Calgary</a:t>
            </a:r>
          </a:p>
          <a:p>
            <a:r>
              <a:rPr lang="en-US" dirty="0" smtClean="0"/>
              <a:t>Raised </a:t>
            </a:r>
            <a:r>
              <a:rPr lang="en-US" dirty="0"/>
              <a:t>$867 million of funding, primarily by issuing 23 million units ($512M) and debentures ($</a:t>
            </a:r>
            <a:r>
              <a:rPr lang="en-US" dirty="0" smtClean="0"/>
              <a:t>355M)</a:t>
            </a:r>
          </a:p>
          <a:p>
            <a:r>
              <a:rPr lang="en-US" b="1" dirty="0" smtClean="0"/>
              <a:t> </a:t>
            </a:r>
            <a:r>
              <a:rPr lang="en-US" b="1" dirty="0"/>
              <a:t>Increased distributions per stapled unit by 24%, while H&amp;R’s unit price rose 20%</a:t>
            </a:r>
          </a:p>
        </p:txBody>
      </p:sp>
      <p:pic>
        <p:nvPicPr>
          <p:cNvPr id="5" name="Picture 2" descr="http://www.connellrealestate.com/wp-content/uploads/2011/12/h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685799"/>
            <a:ext cx="1371599" cy="762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5421015"/>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2011 Highlights</a:t>
            </a:r>
            <a:endParaRPr lang="en-US" b="1" dirty="0"/>
          </a:p>
        </p:txBody>
      </p:sp>
      <p:sp>
        <p:nvSpPr>
          <p:cNvPr id="3" name="Content Placeholder 2"/>
          <p:cNvSpPr>
            <a:spLocks noGrp="1"/>
          </p:cNvSpPr>
          <p:nvPr>
            <p:ph idx="1"/>
          </p:nvPr>
        </p:nvSpPr>
        <p:spPr/>
        <p:txBody>
          <a:bodyPr/>
          <a:lstStyle/>
          <a:p>
            <a:r>
              <a:rPr lang="en-US" dirty="0"/>
              <a:t>H&amp;R executed its conservative strategy of pursuing </a:t>
            </a:r>
            <a:r>
              <a:rPr lang="en-US" b="1" i="1" dirty="0"/>
              <a:t>stability </a:t>
            </a:r>
            <a:r>
              <a:rPr lang="en-US" b="1" i="1" dirty="0" smtClean="0"/>
              <a:t>and growth </a:t>
            </a:r>
            <a:r>
              <a:rPr lang="en-US" b="1" i="1" dirty="0"/>
              <a:t>through </a:t>
            </a:r>
            <a:r>
              <a:rPr lang="en-US" b="1" i="1" dirty="0" smtClean="0"/>
              <a:t>discipline</a:t>
            </a:r>
          </a:p>
        </p:txBody>
      </p:sp>
      <p:pic>
        <p:nvPicPr>
          <p:cNvPr id="5" name="Picture 2" descr="http://www.connellrealestate.com/wp-content/uploads/2011/12/h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3800" y="685799"/>
            <a:ext cx="1371599" cy="762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953065"/>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274320"/>
            <a:ext cx="7485888" cy="868680"/>
          </a:xfrm>
        </p:spPr>
        <p:txBody>
          <a:bodyPr>
            <a:normAutofit fontScale="90000"/>
          </a:bodyPr>
          <a:lstStyle/>
          <a:p>
            <a:r>
              <a:rPr lang="en-US" dirty="0" smtClean="0"/>
              <a:t>)</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2012 Major Acquisitions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dirty="0"/>
          </a:p>
        </p:txBody>
      </p:sp>
      <p:sp>
        <p:nvSpPr>
          <p:cNvPr id="8" name="Content Placeholder 7"/>
          <p:cNvSpPr>
            <a:spLocks noGrp="1"/>
          </p:cNvSpPr>
          <p:nvPr>
            <p:ph type="subTitle" idx="4294967295"/>
          </p:nvPr>
        </p:nvSpPr>
        <p:spPr>
          <a:xfrm>
            <a:off x="1600200" y="914400"/>
            <a:ext cx="7543800" cy="381000"/>
          </a:xfrm>
        </p:spPr>
        <p:txBody>
          <a:bodyPr>
            <a:normAutofit fontScale="77500" lnSpcReduction="20000"/>
          </a:bodyPr>
          <a:lstStyle/>
          <a:p>
            <a:pPr marL="82296" indent="0">
              <a:buNone/>
            </a:pPr>
            <a:r>
              <a:rPr lang="en-US" b="1" dirty="0"/>
              <a:t>Scotia </a:t>
            </a:r>
            <a:r>
              <a:rPr lang="en-US" b="1" dirty="0" smtClean="0"/>
              <a:t>Plaza  (Downtown </a:t>
            </a:r>
            <a:r>
              <a:rPr lang="en-US" b="1" dirty="0"/>
              <a:t>Toronto)</a:t>
            </a:r>
          </a:p>
        </p:txBody>
      </p:sp>
      <p:pic>
        <p:nvPicPr>
          <p:cNvPr id="614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62831" y="1752600"/>
            <a:ext cx="2992891"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304801" y="1600200"/>
            <a:ext cx="5562600" cy="4647426"/>
          </a:xfrm>
          <a:prstGeom prst="rect">
            <a:avLst/>
          </a:prstGeom>
        </p:spPr>
        <p:txBody>
          <a:bodyPr wrap="square">
            <a:spAutoFit/>
          </a:bodyPr>
          <a:lstStyle/>
          <a:p>
            <a:pPr marL="285750" indent="-285750">
              <a:buFont typeface="Arial" pitchFamily="34" charset="0"/>
              <a:buChar char="•"/>
            </a:pPr>
            <a:r>
              <a:rPr lang="en-US" sz="2000" dirty="0" smtClean="0"/>
              <a:t>Acquired </a:t>
            </a:r>
            <a:r>
              <a:rPr lang="en-US" sz="2000" dirty="0"/>
              <a:t>a one‐third interest in Scotia Plaza</a:t>
            </a:r>
          </a:p>
          <a:p>
            <a:r>
              <a:rPr lang="en-US" sz="2000" dirty="0" smtClean="0"/>
              <a:t>     for </a:t>
            </a:r>
            <a:r>
              <a:rPr lang="en-US" sz="2000" dirty="0"/>
              <a:t>$422.2 million, closed June 15, </a:t>
            </a:r>
            <a:r>
              <a:rPr lang="en-US" sz="2000" dirty="0" smtClean="0"/>
              <a:t>2012</a:t>
            </a:r>
          </a:p>
          <a:p>
            <a:pPr marL="285750" indent="-285750">
              <a:buFont typeface="Arial" pitchFamily="34" charset="0"/>
              <a:buChar char="•"/>
            </a:pPr>
            <a:r>
              <a:rPr lang="en-US" sz="2000" dirty="0" smtClean="0"/>
              <a:t>$</a:t>
            </a:r>
            <a:r>
              <a:rPr lang="en-US" sz="2000" dirty="0"/>
              <a:t>216.7 million first mortgage bonds issued at</a:t>
            </a:r>
          </a:p>
          <a:p>
            <a:r>
              <a:rPr lang="en-US" sz="2000" dirty="0" smtClean="0"/>
              <a:t>     3.21</a:t>
            </a:r>
            <a:r>
              <a:rPr lang="en-US" sz="2000" dirty="0"/>
              <a:t>% for a 7‐year term, secured by</a:t>
            </a:r>
          </a:p>
          <a:p>
            <a:r>
              <a:rPr lang="en-US" sz="2000" dirty="0" smtClean="0"/>
              <a:t>     Scotia </a:t>
            </a:r>
            <a:r>
              <a:rPr lang="en-US" sz="2000" dirty="0"/>
              <a:t>Plaza</a:t>
            </a:r>
            <a:endParaRPr lang="en-US" sz="2000" dirty="0" smtClean="0"/>
          </a:p>
          <a:p>
            <a:pPr marL="285750" indent="-285750">
              <a:buFont typeface="Arial" pitchFamily="34" charset="0"/>
              <a:buChar char="•"/>
            </a:pPr>
            <a:r>
              <a:rPr lang="en-US" sz="2000" dirty="0" smtClean="0"/>
              <a:t> The </a:t>
            </a:r>
            <a:r>
              <a:rPr lang="en-US" sz="2000" dirty="0"/>
              <a:t>largest office node in </a:t>
            </a:r>
            <a:r>
              <a:rPr lang="en-US" sz="2000" dirty="0" smtClean="0"/>
              <a:t>Canada</a:t>
            </a:r>
          </a:p>
          <a:p>
            <a:pPr marL="285750" indent="-285750">
              <a:buFont typeface="Arial" pitchFamily="34" charset="0"/>
              <a:buChar char="•"/>
            </a:pPr>
            <a:r>
              <a:rPr lang="en-US" sz="2000" dirty="0" smtClean="0"/>
              <a:t>Comprises approximately 2.0 </a:t>
            </a:r>
            <a:r>
              <a:rPr lang="en-US" sz="2000" dirty="0"/>
              <a:t>million sq. ft. of prime office and </a:t>
            </a:r>
            <a:r>
              <a:rPr lang="en-US" sz="2000" dirty="0" smtClean="0"/>
              <a:t>retail space </a:t>
            </a:r>
            <a:r>
              <a:rPr lang="en-US" sz="2000" dirty="0"/>
              <a:t>across four connected </a:t>
            </a:r>
            <a:r>
              <a:rPr lang="en-US" sz="2000" dirty="0" smtClean="0"/>
              <a:t>buildings</a:t>
            </a:r>
          </a:p>
          <a:p>
            <a:pPr marL="285750" indent="-285750">
              <a:buFont typeface="Arial" pitchFamily="34" charset="0"/>
              <a:buChar char="•"/>
            </a:pPr>
            <a:r>
              <a:rPr lang="en-US" sz="2000" dirty="0" smtClean="0"/>
              <a:t>Class </a:t>
            </a:r>
            <a:r>
              <a:rPr lang="en-US" sz="2000" dirty="0"/>
              <a:t>“AAA” </a:t>
            </a:r>
            <a:r>
              <a:rPr lang="en-US" sz="2000" dirty="0" smtClean="0"/>
              <a:t>Property</a:t>
            </a:r>
          </a:p>
          <a:p>
            <a:pPr marL="285750" indent="-285750">
              <a:buFont typeface="Arial" pitchFamily="34" charset="0"/>
              <a:buChar char="•"/>
            </a:pPr>
            <a:r>
              <a:rPr lang="en-US" sz="2000" dirty="0" smtClean="0"/>
              <a:t>Outstanding </a:t>
            </a:r>
            <a:r>
              <a:rPr lang="en-US" sz="2000" dirty="0"/>
              <a:t>anchor tenant: Bank </a:t>
            </a:r>
            <a:r>
              <a:rPr lang="en-US" sz="2000" dirty="0" smtClean="0"/>
              <a:t>of Nova Scotia will lease approximately </a:t>
            </a:r>
            <a:r>
              <a:rPr lang="en-US" sz="2000" dirty="0"/>
              <a:t>61% of Scotia Plaza for </a:t>
            </a:r>
            <a:r>
              <a:rPr lang="en-US" sz="2000" dirty="0" smtClean="0"/>
              <a:t>an average </a:t>
            </a:r>
            <a:r>
              <a:rPr lang="en-US" sz="2000" dirty="0"/>
              <a:t>lease term of 13.5 </a:t>
            </a:r>
            <a:r>
              <a:rPr lang="en-US" sz="2000" dirty="0" smtClean="0"/>
              <a:t>years</a:t>
            </a:r>
          </a:p>
          <a:p>
            <a:pPr marL="285750" indent="-285750">
              <a:buFont typeface="Arial" pitchFamily="34" charset="0"/>
              <a:buChar char="•"/>
            </a:pPr>
            <a:r>
              <a:rPr lang="en-US" sz="2000" dirty="0" smtClean="0"/>
              <a:t>Fair Value:  $440,000,000</a:t>
            </a:r>
          </a:p>
          <a:p>
            <a:endParaRPr lang="en-US" sz="1400" dirty="0"/>
          </a:p>
        </p:txBody>
      </p:sp>
      <p:pic>
        <p:nvPicPr>
          <p:cNvPr id="7" name="Picture 2" descr="http://www.connellrealestate.com/wp-content/uploads/2011/12/h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685799"/>
            <a:ext cx="1371599" cy="762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6208039"/>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85800" y="457200"/>
            <a:ext cx="6477000" cy="762000"/>
          </a:xfrm>
          <a:prstGeom prst="rect">
            <a:avLst/>
          </a:prstGeom>
        </p:spPr>
        <p:txBody>
          <a:bodyPr anchor="ctr">
            <a:norm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r>
              <a:rPr lang="en-US" dirty="0"/>
              <a:t>2012 Major </a:t>
            </a:r>
            <a:r>
              <a:rPr lang="en-US" dirty="0" smtClean="0"/>
              <a:t>Acquisitions</a:t>
            </a:r>
            <a:endParaRPr lang="en-US" dirty="0"/>
          </a:p>
        </p:txBody>
      </p:sp>
      <p:sp>
        <p:nvSpPr>
          <p:cNvPr id="6" name="Content Placeholder 7"/>
          <p:cNvSpPr txBox="1">
            <a:spLocks/>
          </p:cNvSpPr>
          <p:nvPr/>
        </p:nvSpPr>
        <p:spPr>
          <a:xfrm>
            <a:off x="1447800" y="1219200"/>
            <a:ext cx="7391400" cy="609600"/>
          </a:xfrm>
          <a:prstGeom prst="rect">
            <a:avLst/>
          </a:prstGeom>
        </p:spPr>
        <p:txBody>
          <a:bodyPr>
            <a:norm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28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4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0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18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18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buNone/>
            </a:pPr>
            <a:r>
              <a:rPr lang="en-US" b="1" dirty="0"/>
              <a:t>Corus Quay (Downtown Toronto)</a:t>
            </a:r>
          </a:p>
        </p:txBody>
      </p:sp>
      <p:sp>
        <p:nvSpPr>
          <p:cNvPr id="8" name="Rectangle 7"/>
          <p:cNvSpPr/>
          <p:nvPr/>
        </p:nvSpPr>
        <p:spPr>
          <a:xfrm>
            <a:off x="533401" y="1905000"/>
            <a:ext cx="5029199" cy="4062651"/>
          </a:xfrm>
          <a:prstGeom prst="rect">
            <a:avLst/>
          </a:prstGeom>
        </p:spPr>
        <p:txBody>
          <a:bodyPr wrap="square">
            <a:spAutoFit/>
          </a:bodyPr>
          <a:lstStyle/>
          <a:p>
            <a:pPr marL="285750" indent="-285750">
              <a:buFont typeface="Arial" pitchFamily="34" charset="0"/>
              <a:buChar char="•"/>
            </a:pPr>
            <a:r>
              <a:rPr lang="en-US" sz="2000" dirty="0" smtClean="0"/>
              <a:t>$</a:t>
            </a:r>
            <a:r>
              <a:rPr lang="en-US" sz="2000" dirty="0"/>
              <a:t>186 million acquisition closed March 9, </a:t>
            </a:r>
            <a:r>
              <a:rPr lang="en-US" sz="2000" dirty="0" smtClean="0"/>
              <a:t>2012</a:t>
            </a:r>
          </a:p>
          <a:p>
            <a:endParaRPr lang="en-US" sz="2000" dirty="0"/>
          </a:p>
          <a:p>
            <a:pPr marL="285750" indent="-285750">
              <a:buFont typeface="Arial" pitchFamily="34" charset="0"/>
              <a:buChar char="•"/>
            </a:pPr>
            <a:r>
              <a:rPr lang="en-US" sz="2000" dirty="0" smtClean="0"/>
              <a:t>$</a:t>
            </a:r>
            <a:r>
              <a:rPr lang="en-US" sz="2000" dirty="0"/>
              <a:t>60 million interest only mortgage; </a:t>
            </a:r>
            <a:r>
              <a:rPr lang="en-US" sz="2000" dirty="0" smtClean="0"/>
              <a:t>20‐year term at 4.91</a:t>
            </a:r>
            <a:r>
              <a:rPr lang="en-US" sz="2000" dirty="0"/>
              <a:t>% per </a:t>
            </a:r>
            <a:r>
              <a:rPr lang="en-US" sz="2000" dirty="0" smtClean="0"/>
              <a:t>annum</a:t>
            </a:r>
          </a:p>
          <a:p>
            <a:endParaRPr lang="en-US" sz="2000" dirty="0"/>
          </a:p>
          <a:p>
            <a:pPr marL="285750" indent="-285750">
              <a:buFont typeface="Arial" pitchFamily="34" charset="0"/>
              <a:buChar char="•"/>
            </a:pPr>
            <a:r>
              <a:rPr lang="en-US" sz="2000" dirty="0" smtClean="0"/>
              <a:t>$</a:t>
            </a:r>
            <a:r>
              <a:rPr lang="en-US" sz="2000" dirty="0"/>
              <a:t>37 million first mortgage, 10‐year term </a:t>
            </a:r>
            <a:r>
              <a:rPr lang="en-US" sz="2000" dirty="0" smtClean="0"/>
              <a:t>at 4.14</a:t>
            </a:r>
            <a:r>
              <a:rPr lang="en-US" sz="2000" dirty="0"/>
              <a:t>% per </a:t>
            </a:r>
            <a:r>
              <a:rPr lang="en-US" sz="2000" dirty="0" smtClean="0"/>
              <a:t>annum</a:t>
            </a:r>
          </a:p>
          <a:p>
            <a:pPr marL="285750" indent="-285750">
              <a:buFont typeface="Arial" pitchFamily="34" charset="0"/>
              <a:buChar char="•"/>
            </a:pPr>
            <a:endParaRPr lang="en-US" sz="2000" dirty="0"/>
          </a:p>
          <a:p>
            <a:pPr marL="285750" indent="-285750">
              <a:buFont typeface="Arial" pitchFamily="34" charset="0"/>
              <a:buChar char="•"/>
            </a:pPr>
            <a:r>
              <a:rPr lang="en-US" sz="2000" dirty="0" smtClean="0"/>
              <a:t>Class </a:t>
            </a:r>
            <a:r>
              <a:rPr lang="en-US" sz="2000" dirty="0"/>
              <a:t>“AAA” Property</a:t>
            </a:r>
          </a:p>
          <a:p>
            <a:endParaRPr lang="en-US" sz="2000" dirty="0"/>
          </a:p>
          <a:p>
            <a:pPr marL="285750" indent="-285750">
              <a:buFont typeface="Arial" pitchFamily="34" charset="0"/>
              <a:buChar char="•"/>
            </a:pPr>
            <a:r>
              <a:rPr lang="en-US" sz="2000" dirty="0"/>
              <a:t>Fair Value:  </a:t>
            </a:r>
            <a:r>
              <a:rPr lang="en-US" sz="2000" dirty="0" smtClean="0"/>
              <a:t>$ 197, 000, 000</a:t>
            </a:r>
            <a:endParaRPr lang="en-US" sz="2000" dirty="0"/>
          </a:p>
          <a:p>
            <a:endParaRPr lang="en-US" sz="1600" dirty="0"/>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3600" y="3124200"/>
            <a:ext cx="2971799" cy="260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http://www.connellrealestate.com/wp-content/uploads/2011/12/h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685799"/>
            <a:ext cx="1371599" cy="762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1588174"/>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16280"/>
            <a:ext cx="8229600" cy="1112520"/>
          </a:xfrm>
        </p:spPr>
        <p:txBody>
          <a:bodyPr/>
          <a:lstStyle/>
          <a:p>
            <a:r>
              <a:rPr lang="en-US" dirty="0" smtClean="0"/>
              <a:t>2011 Acquisitions</a:t>
            </a:r>
            <a:endParaRPr lang="en-CA" dirty="0"/>
          </a:p>
        </p:txBody>
      </p:sp>
      <p:pic>
        <p:nvPicPr>
          <p:cNvPr id="11267" name="Picture 3"/>
          <p:cNvPicPr>
            <a:picLocks noChangeAspect="1" noChangeArrowheads="1"/>
          </p:cNvPicPr>
          <p:nvPr/>
        </p:nvPicPr>
        <p:blipFill>
          <a:blip r:embed="rId3"/>
          <a:srcRect/>
          <a:stretch>
            <a:fillRect/>
          </a:stretch>
        </p:blipFill>
        <p:spPr bwMode="auto">
          <a:xfrm>
            <a:off x="290250" y="1905000"/>
            <a:ext cx="8819631" cy="4574275"/>
          </a:xfrm>
          <a:prstGeom prst="rect">
            <a:avLst/>
          </a:prstGeom>
          <a:noFill/>
          <a:ln w="9525">
            <a:noFill/>
            <a:miter lim="800000"/>
            <a:headEnd/>
            <a:tailEnd/>
          </a:ln>
          <a:effectLst/>
        </p:spPr>
      </p:pic>
      <p:pic>
        <p:nvPicPr>
          <p:cNvPr id="6" name="Picture 2" descr="http://www.connellrealestate.com/wp-content/uploads/2011/12/h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685799"/>
            <a:ext cx="1371599" cy="762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7039886"/>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2011 Dispositions</a:t>
            </a:r>
            <a:endParaRPr lang="en-CA" dirty="0"/>
          </a:p>
        </p:txBody>
      </p:sp>
      <p:pic>
        <p:nvPicPr>
          <p:cNvPr id="12291" name="Picture 3"/>
          <p:cNvPicPr>
            <a:picLocks noChangeAspect="1" noChangeArrowheads="1"/>
          </p:cNvPicPr>
          <p:nvPr/>
        </p:nvPicPr>
        <p:blipFill>
          <a:blip r:embed="rId3"/>
          <a:srcRect/>
          <a:stretch>
            <a:fillRect/>
          </a:stretch>
        </p:blipFill>
        <p:spPr bwMode="auto">
          <a:xfrm>
            <a:off x="457200" y="2362200"/>
            <a:ext cx="8110537" cy="3429000"/>
          </a:xfrm>
          <a:prstGeom prst="rect">
            <a:avLst/>
          </a:prstGeom>
          <a:noFill/>
          <a:ln w="9525">
            <a:noFill/>
            <a:miter lim="800000"/>
            <a:headEnd/>
            <a:tailEnd/>
          </a:ln>
          <a:effectLst/>
        </p:spPr>
      </p:pic>
      <p:pic>
        <p:nvPicPr>
          <p:cNvPr id="5" name="Picture 2" descr="http://www.connellrealestate.com/wp-content/uploads/2011/12/h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685799"/>
            <a:ext cx="1371599" cy="762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7086585"/>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Liquidity and Capital Resources</a:t>
            </a:r>
            <a:endParaRPr lang="en-CA" dirty="0"/>
          </a:p>
        </p:txBody>
      </p:sp>
      <p:pic>
        <p:nvPicPr>
          <p:cNvPr id="15362" name="Picture 2"/>
          <p:cNvPicPr>
            <a:picLocks noChangeAspect="1" noChangeArrowheads="1"/>
          </p:cNvPicPr>
          <p:nvPr/>
        </p:nvPicPr>
        <p:blipFill>
          <a:blip r:embed="rId3"/>
          <a:srcRect/>
          <a:stretch>
            <a:fillRect/>
          </a:stretch>
        </p:blipFill>
        <p:spPr bwMode="auto">
          <a:xfrm>
            <a:off x="433316" y="2057400"/>
            <a:ext cx="8224837" cy="3127612"/>
          </a:xfrm>
          <a:prstGeom prst="rect">
            <a:avLst/>
          </a:prstGeom>
          <a:noFill/>
          <a:ln w="9525">
            <a:noFill/>
            <a:miter lim="800000"/>
            <a:headEnd/>
            <a:tailEnd/>
          </a:ln>
          <a:effectLst/>
        </p:spPr>
      </p:pic>
      <p:pic>
        <p:nvPicPr>
          <p:cNvPr id="5" name="Picture 2" descr="http://www.connellrealestate.com/wp-content/uploads/2011/12/h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685799"/>
            <a:ext cx="1371599" cy="762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00153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404664"/>
            <a:ext cx="8712968" cy="1066800"/>
          </a:xfrm>
        </p:spPr>
        <p:txBody>
          <a:bodyPr>
            <a:normAutofit fontScale="90000"/>
          </a:bodyPr>
          <a:lstStyle/>
          <a:p>
            <a:r>
              <a:rPr lang="en-CA" dirty="0" smtClean="0"/>
              <a:t>US Mortgage REITs – Business Economics</a:t>
            </a:r>
            <a:endParaRPr lang="en-CA" dirty="0"/>
          </a:p>
        </p:txBody>
      </p:sp>
      <p:pic>
        <p:nvPicPr>
          <p:cNvPr id="2050" name="Picture 2"/>
          <p:cNvPicPr>
            <a:picLocks noChangeAspect="1" noChangeArrowheads="1"/>
          </p:cNvPicPr>
          <p:nvPr/>
        </p:nvPicPr>
        <p:blipFill>
          <a:blip r:embed="rId2" cstate="print"/>
          <a:srcRect/>
          <a:stretch>
            <a:fillRect/>
          </a:stretch>
        </p:blipFill>
        <p:spPr bwMode="auto">
          <a:xfrm>
            <a:off x="1763688" y="1347591"/>
            <a:ext cx="5400600" cy="551040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dirty="0" smtClean="0"/>
              <a:t>Liquidity and Capitalization</a:t>
            </a: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981200"/>
            <a:ext cx="75819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http://www.connellrealestate.com/wp-content/uploads/2011/12/h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685799"/>
            <a:ext cx="1371599" cy="762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8248224"/>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799"/>
            <a:ext cx="8229600" cy="1143001"/>
          </a:xfrm>
        </p:spPr>
        <p:txBody>
          <a:bodyPr/>
          <a:lstStyle/>
          <a:p>
            <a:r>
              <a:rPr lang="en-US" dirty="0" smtClean="0"/>
              <a:t>Properties</a:t>
            </a:r>
            <a:endParaRPr lang="en-US" dirty="0"/>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981200"/>
            <a:ext cx="6876738" cy="4267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http://www.connellrealestate.com/wp-content/uploads/2011/12/h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685799"/>
            <a:ext cx="1371599" cy="762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1211485"/>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914400"/>
          </a:xfrm>
        </p:spPr>
        <p:txBody>
          <a:bodyPr/>
          <a:lstStyle/>
          <a:p>
            <a:r>
              <a:rPr lang="en-US" dirty="0" smtClean="0"/>
              <a:t>The Bow, Calgary, Alberta</a:t>
            </a:r>
            <a:endParaRPr lang="en-US" dirty="0"/>
          </a:p>
        </p:txBody>
      </p:sp>
      <p:sp>
        <p:nvSpPr>
          <p:cNvPr id="4" name="Content Placeholder 3"/>
          <p:cNvSpPr>
            <a:spLocks noGrp="1"/>
          </p:cNvSpPr>
          <p:nvPr>
            <p:ph sz="half" idx="1"/>
          </p:nvPr>
        </p:nvSpPr>
        <p:spPr/>
        <p:txBody>
          <a:bodyPr>
            <a:normAutofit/>
          </a:bodyPr>
          <a:lstStyle/>
          <a:p>
            <a:r>
              <a:rPr lang="en-US" dirty="0" smtClean="0"/>
              <a:t>The tallest </a:t>
            </a:r>
            <a:r>
              <a:rPr lang="en-US" dirty="0"/>
              <a:t>office building in Western </a:t>
            </a:r>
            <a:r>
              <a:rPr lang="en-US" dirty="0" smtClean="0"/>
              <a:t>Canada</a:t>
            </a:r>
          </a:p>
          <a:p>
            <a:r>
              <a:rPr lang="en-US" dirty="0" smtClean="0"/>
              <a:t>Costs </a:t>
            </a:r>
            <a:r>
              <a:rPr lang="en-US" dirty="0"/>
              <a:t>approximately $1.1 </a:t>
            </a:r>
            <a:r>
              <a:rPr lang="en-US" dirty="0" smtClean="0"/>
              <a:t>billion</a:t>
            </a:r>
            <a:endParaRPr lang="en-US" dirty="0"/>
          </a:p>
          <a:p>
            <a:r>
              <a:rPr lang="en-US" dirty="0"/>
              <a:t>The office tower and 700 parking bays will be leased to EnCana Corporation for 25 years with annual rental </a:t>
            </a:r>
            <a:r>
              <a:rPr lang="en-US" dirty="0" smtClean="0"/>
              <a:t>escalations</a:t>
            </a:r>
          </a:p>
          <a:p>
            <a:r>
              <a:rPr lang="en-US" dirty="0"/>
              <a:t>Expected annualized first year rent $</a:t>
            </a:r>
            <a:r>
              <a:rPr lang="en-US" dirty="0" smtClean="0"/>
              <a:t>93.5M</a:t>
            </a:r>
          </a:p>
          <a:p>
            <a:r>
              <a:rPr lang="en-US" dirty="0" smtClean="0"/>
              <a:t>Fair Value:  $1,795,000,000</a:t>
            </a:r>
          </a:p>
          <a:p>
            <a:r>
              <a:rPr lang="en-US" dirty="0" smtClean="0"/>
              <a:t>Class: AAA</a:t>
            </a:r>
            <a:endParaRPr lang="en-US" dirty="0"/>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6663" y="2286000"/>
            <a:ext cx="373380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http://www.connellrealestate.com/wp-content/uploads/2011/12/h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685799"/>
            <a:ext cx="1371599" cy="762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7765811"/>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838200"/>
          </a:xfrm>
        </p:spPr>
        <p:txBody>
          <a:bodyPr/>
          <a:lstStyle/>
          <a:p>
            <a:r>
              <a:rPr lang="en-US" dirty="0" smtClean="0"/>
              <a:t>Bell Canada Office Campus</a:t>
            </a:r>
            <a:endParaRPr lang="en-US" dirty="0"/>
          </a:p>
        </p:txBody>
      </p:sp>
      <p:sp>
        <p:nvSpPr>
          <p:cNvPr id="4" name="Content Placeholder 3"/>
          <p:cNvSpPr>
            <a:spLocks noGrp="1"/>
          </p:cNvSpPr>
          <p:nvPr>
            <p:ph sz="half" idx="1"/>
          </p:nvPr>
        </p:nvSpPr>
        <p:spPr/>
        <p:txBody>
          <a:bodyPr/>
          <a:lstStyle/>
          <a:p>
            <a:r>
              <a:rPr lang="en-US" dirty="0"/>
              <a:t>The 1.1million square foot office </a:t>
            </a:r>
            <a:r>
              <a:rPr lang="en-US" dirty="0" smtClean="0"/>
              <a:t>complex</a:t>
            </a:r>
          </a:p>
          <a:p>
            <a:r>
              <a:rPr lang="en-US" dirty="0" smtClean="0"/>
              <a:t> </a:t>
            </a:r>
            <a:r>
              <a:rPr lang="en-US" dirty="0"/>
              <a:t>L</a:t>
            </a:r>
            <a:r>
              <a:rPr lang="en-US" dirty="0" smtClean="0"/>
              <a:t>eased </a:t>
            </a:r>
            <a:r>
              <a:rPr lang="en-US" dirty="0"/>
              <a:t>to Bell Canada and Bell Mobility for a term of 20 </a:t>
            </a:r>
            <a:r>
              <a:rPr lang="en-US" dirty="0" smtClean="0"/>
              <a:t>years</a:t>
            </a:r>
          </a:p>
          <a:p>
            <a:r>
              <a:rPr lang="en-US" dirty="0" smtClean="0"/>
              <a:t>Ownership interest: 100%</a:t>
            </a:r>
          </a:p>
          <a:p>
            <a:r>
              <a:rPr lang="en-US" dirty="0" smtClean="0"/>
              <a:t>Fair Value: $525,000,000</a:t>
            </a:r>
            <a:endParaRPr lang="en-US" dirty="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03052" y="2209800"/>
            <a:ext cx="3459948"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http://www.connellrealestate.com/wp-content/uploads/2011/12/h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685799"/>
            <a:ext cx="1371599" cy="762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8186046"/>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TransCanada Pipeline Tower</a:t>
            </a:r>
            <a:endParaRPr lang="en-US" dirty="0"/>
          </a:p>
        </p:txBody>
      </p:sp>
      <p:sp>
        <p:nvSpPr>
          <p:cNvPr id="3" name="Content Placeholder 2"/>
          <p:cNvSpPr>
            <a:spLocks noGrp="1"/>
          </p:cNvSpPr>
          <p:nvPr>
            <p:ph sz="half" idx="1"/>
          </p:nvPr>
        </p:nvSpPr>
        <p:spPr/>
        <p:txBody>
          <a:bodyPr/>
          <a:lstStyle/>
          <a:p>
            <a:r>
              <a:rPr lang="en-US" dirty="0"/>
              <a:t>The 936,000 square foot, 38 </a:t>
            </a:r>
            <a:r>
              <a:rPr lang="en-US" dirty="0" err="1" smtClean="0"/>
              <a:t>storey</a:t>
            </a:r>
            <a:endParaRPr lang="en-US" dirty="0" smtClean="0"/>
          </a:p>
          <a:p>
            <a:r>
              <a:rPr lang="en-US" dirty="0"/>
              <a:t>Class A head office tower of TransCanada </a:t>
            </a:r>
            <a:r>
              <a:rPr lang="en-US" dirty="0" err="1" smtClean="0"/>
              <a:t>PipeLines</a:t>
            </a:r>
            <a:endParaRPr lang="en-US" dirty="0" smtClean="0"/>
          </a:p>
          <a:p>
            <a:r>
              <a:rPr lang="en-US" dirty="0" smtClean="0"/>
              <a:t>Fair Value: $475,000,000</a:t>
            </a:r>
            <a:endParaRPr lang="en-US" dirty="0"/>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0" y="2133600"/>
            <a:ext cx="2628900" cy="368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http://www.connellrealestate.com/wp-content/uploads/2011/12/h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685799"/>
            <a:ext cx="1371599" cy="762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4168116"/>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066800"/>
          </a:xfrm>
        </p:spPr>
        <p:txBody>
          <a:bodyPr/>
          <a:lstStyle/>
          <a:p>
            <a:r>
              <a:rPr lang="en-US" dirty="0" smtClean="0"/>
              <a:t>Management Team</a:t>
            </a:r>
            <a:endParaRPr lang="en-US" dirty="0"/>
          </a:p>
        </p:txBody>
      </p:sp>
      <p:pic>
        <p:nvPicPr>
          <p:cNvPr id="1026" name="Picture 2" descr="http://www.eternuscapital.com/images/management-tea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1" y="2133599"/>
            <a:ext cx="8305800" cy="38805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www.connellrealestate.com/wp-content/uploads/2011/12/h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685799"/>
            <a:ext cx="1371599" cy="762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7468936"/>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799"/>
            <a:ext cx="8229600" cy="1066801"/>
          </a:xfrm>
        </p:spPr>
        <p:txBody>
          <a:bodyPr>
            <a:normAutofit fontScale="90000"/>
          </a:bodyPr>
          <a:lstStyle/>
          <a:p>
            <a:r>
              <a:rPr lang="en-US" b="1" dirty="0" smtClean="0"/>
              <a:t>Thomas </a:t>
            </a:r>
            <a:r>
              <a:rPr lang="en-US" b="1" dirty="0"/>
              <a:t>J. </a:t>
            </a:r>
            <a:r>
              <a:rPr lang="en-US" b="1" dirty="0" err="1" smtClean="0"/>
              <a:t>Hofstedter</a:t>
            </a:r>
            <a:r>
              <a:rPr lang="en-US" dirty="0" smtClean="0"/>
              <a:t/>
            </a:r>
            <a:br>
              <a:rPr lang="en-US" dirty="0" smtClean="0"/>
            </a:br>
            <a:r>
              <a:rPr lang="en-US" sz="4000" dirty="0" smtClean="0"/>
              <a:t>President </a:t>
            </a:r>
            <a:r>
              <a:rPr lang="en-US" sz="4000" dirty="0"/>
              <a:t>and Chief Executive Officer</a:t>
            </a:r>
          </a:p>
        </p:txBody>
      </p:sp>
      <p:sp>
        <p:nvSpPr>
          <p:cNvPr id="5" name="Content Placeholder 4"/>
          <p:cNvSpPr>
            <a:spLocks noGrp="1"/>
          </p:cNvSpPr>
          <p:nvPr>
            <p:ph idx="1"/>
          </p:nvPr>
        </p:nvSpPr>
        <p:spPr>
          <a:xfrm>
            <a:off x="533399" y="2057400"/>
            <a:ext cx="8355841" cy="4267200"/>
          </a:xfrm>
        </p:spPr>
        <p:txBody>
          <a:bodyPr>
            <a:normAutofit fontScale="77500" lnSpcReduction="20000"/>
          </a:bodyPr>
          <a:lstStyle/>
          <a:p>
            <a:r>
              <a:rPr lang="en-US" dirty="0"/>
              <a:t>H</a:t>
            </a:r>
            <a:r>
              <a:rPr lang="en-US" dirty="0" smtClean="0"/>
              <a:t>as </a:t>
            </a:r>
            <a:r>
              <a:rPr lang="en-US" dirty="0"/>
              <a:t>more </a:t>
            </a:r>
            <a:r>
              <a:rPr lang="en-US" dirty="0" smtClean="0"/>
              <a:t>than 30  years </a:t>
            </a:r>
            <a:r>
              <a:rPr lang="en-US" dirty="0"/>
              <a:t>of real estate industry experience.</a:t>
            </a:r>
          </a:p>
          <a:p>
            <a:r>
              <a:rPr lang="en-US" dirty="0"/>
              <a:t>B</a:t>
            </a:r>
            <a:r>
              <a:rPr lang="en-US" dirty="0" smtClean="0"/>
              <a:t>ecame </a:t>
            </a:r>
            <a:r>
              <a:rPr lang="en-US" dirty="0"/>
              <a:t>President and Chief Executive Officer of H&amp;R REIT at its creation in December </a:t>
            </a:r>
            <a:r>
              <a:rPr lang="en-US" b="1" dirty="0"/>
              <a:t>1996</a:t>
            </a:r>
            <a:r>
              <a:rPr lang="en-US" dirty="0"/>
              <a:t>.</a:t>
            </a:r>
          </a:p>
          <a:p>
            <a:r>
              <a:rPr lang="en-US" dirty="0"/>
              <a:t>W</a:t>
            </a:r>
            <a:r>
              <a:rPr lang="en-US" dirty="0" smtClean="0"/>
              <a:t>as </a:t>
            </a:r>
            <a:r>
              <a:rPr lang="en-US" dirty="0"/>
              <a:t>responsible for building most of the properties that comprised the initial assets of the </a:t>
            </a:r>
            <a:r>
              <a:rPr lang="en-US" dirty="0" smtClean="0"/>
              <a:t>REIT (home </a:t>
            </a:r>
            <a:r>
              <a:rPr lang="en-US" dirty="0"/>
              <a:t>of such tenants as NCR and the Royal </a:t>
            </a:r>
            <a:r>
              <a:rPr lang="en-US" dirty="0" smtClean="0"/>
              <a:t>Bank, head </a:t>
            </a:r>
            <a:r>
              <a:rPr lang="en-US" dirty="0"/>
              <a:t>office of Nestlé </a:t>
            </a:r>
            <a:r>
              <a:rPr lang="en-US" dirty="0" smtClean="0"/>
              <a:t>Canada). </a:t>
            </a:r>
            <a:endParaRPr lang="en-US" dirty="0"/>
          </a:p>
          <a:p>
            <a:r>
              <a:rPr lang="en-US" dirty="0"/>
              <a:t>In addition to commercial development, Mr. </a:t>
            </a:r>
            <a:r>
              <a:rPr lang="en-US" dirty="0" err="1"/>
              <a:t>Hofstedter</a:t>
            </a:r>
            <a:r>
              <a:rPr lang="en-US" dirty="0"/>
              <a:t> has considerable experience in high-rise residential and was responsible for building many prominent Toronto condominiums such as Wellington Square, the Penrose, </a:t>
            </a:r>
            <a:r>
              <a:rPr lang="en-US" dirty="0" smtClean="0"/>
              <a:t>and the </a:t>
            </a:r>
            <a:r>
              <a:rPr lang="en-US" dirty="0" err="1" smtClean="0"/>
              <a:t>Metropole</a:t>
            </a:r>
            <a:r>
              <a:rPr lang="en-US" dirty="0" smtClean="0"/>
              <a:t>. </a:t>
            </a:r>
          </a:p>
          <a:p>
            <a:r>
              <a:rPr lang="en-US" dirty="0"/>
              <a:t>A</a:t>
            </a:r>
            <a:r>
              <a:rPr lang="en-US" dirty="0" smtClean="0"/>
              <a:t>ttended </a:t>
            </a:r>
            <a:r>
              <a:rPr lang="en-US" dirty="0"/>
              <a:t>the </a:t>
            </a:r>
            <a:r>
              <a:rPr lang="en-US" b="1" dirty="0"/>
              <a:t>University of Toronto</a:t>
            </a:r>
          </a:p>
          <a:p>
            <a:endParaRPr lang="en-US" dirty="0"/>
          </a:p>
        </p:txBody>
      </p:sp>
      <p:pic>
        <p:nvPicPr>
          <p:cNvPr id="7" name="Picture 2" descr="http://www.connellrealestate.com/wp-content/uploads/2011/12/h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685799"/>
            <a:ext cx="1371599" cy="762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2442529"/>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219200"/>
          </a:xfrm>
        </p:spPr>
        <p:txBody>
          <a:bodyPr>
            <a:normAutofit fontScale="90000"/>
          </a:bodyPr>
          <a:lstStyle/>
          <a:p>
            <a:r>
              <a:rPr lang="en-US" b="1" dirty="0"/>
              <a:t>Larry </a:t>
            </a:r>
            <a:r>
              <a:rPr lang="en-US" b="1" dirty="0" err="1" smtClean="0"/>
              <a:t>Froom</a:t>
            </a:r>
            <a:r>
              <a:rPr lang="en-US" dirty="0" smtClean="0"/>
              <a:t/>
            </a:r>
            <a:br>
              <a:rPr lang="en-US" dirty="0" smtClean="0"/>
            </a:br>
            <a:r>
              <a:rPr lang="en-US" dirty="0" smtClean="0"/>
              <a:t> </a:t>
            </a:r>
            <a:r>
              <a:rPr lang="en-US" dirty="0"/>
              <a:t>C.A., Chief Financial Officer</a:t>
            </a:r>
          </a:p>
        </p:txBody>
      </p:sp>
      <p:sp>
        <p:nvSpPr>
          <p:cNvPr id="3" name="Content Placeholder 2"/>
          <p:cNvSpPr>
            <a:spLocks noGrp="1"/>
          </p:cNvSpPr>
          <p:nvPr>
            <p:ph idx="1"/>
          </p:nvPr>
        </p:nvSpPr>
        <p:spPr>
          <a:xfrm>
            <a:off x="457200" y="1828800"/>
            <a:ext cx="8229600" cy="4745736"/>
          </a:xfrm>
        </p:spPr>
        <p:txBody>
          <a:bodyPr>
            <a:normAutofit fontScale="92500" lnSpcReduction="20000"/>
          </a:bodyPr>
          <a:lstStyle/>
          <a:p>
            <a:r>
              <a:rPr lang="en-US" dirty="0"/>
              <a:t>H</a:t>
            </a:r>
            <a:r>
              <a:rPr lang="en-US" dirty="0" smtClean="0"/>
              <a:t>as over 15 years </a:t>
            </a:r>
            <a:r>
              <a:rPr lang="en-US" dirty="0"/>
              <a:t>of real estate industry experience. </a:t>
            </a:r>
          </a:p>
          <a:p>
            <a:r>
              <a:rPr lang="en-US" dirty="0"/>
              <a:t>J</a:t>
            </a:r>
            <a:r>
              <a:rPr lang="en-US" dirty="0" smtClean="0"/>
              <a:t>oined </a:t>
            </a:r>
            <a:r>
              <a:rPr lang="en-US" dirty="0"/>
              <a:t>H&amp;R Developments in </a:t>
            </a:r>
            <a:r>
              <a:rPr lang="en-US" b="1" dirty="0"/>
              <a:t>1997 </a:t>
            </a:r>
            <a:r>
              <a:rPr lang="en-US" dirty="0"/>
              <a:t>as Controller, was promoted to VP - Finance for the H&amp;R Group in 2003, was appointed VP - Finance for H&amp;R REIT in January 2006 and CFO in September </a:t>
            </a:r>
            <a:r>
              <a:rPr lang="en-US" dirty="0" smtClean="0"/>
              <a:t>2006.</a:t>
            </a:r>
            <a:endParaRPr lang="en-US" dirty="0"/>
          </a:p>
          <a:p>
            <a:r>
              <a:rPr lang="en-US" dirty="0"/>
              <a:t>I</a:t>
            </a:r>
            <a:r>
              <a:rPr lang="en-US" dirty="0" smtClean="0"/>
              <a:t>s </a:t>
            </a:r>
            <a:r>
              <a:rPr lang="en-US" dirty="0"/>
              <a:t>responsible for overseeing all financial transactions, Unit offerings and investor relations</a:t>
            </a:r>
            <a:r>
              <a:rPr lang="en-US" dirty="0" smtClean="0"/>
              <a:t>.</a:t>
            </a:r>
          </a:p>
          <a:p>
            <a:r>
              <a:rPr lang="en-US" dirty="0" smtClean="0"/>
              <a:t>Prior </a:t>
            </a:r>
            <a:r>
              <a:rPr lang="en-US" dirty="0"/>
              <a:t>to joining H&amp;R, he was manager at </a:t>
            </a:r>
            <a:r>
              <a:rPr lang="en-US" b="1" dirty="0"/>
              <a:t>Ernst &amp; Young </a:t>
            </a:r>
            <a:r>
              <a:rPr lang="en-US" dirty="0"/>
              <a:t>where he serviced clients in the real estate </a:t>
            </a:r>
            <a:r>
              <a:rPr lang="en-US" dirty="0" smtClean="0"/>
              <a:t>industry.</a:t>
            </a:r>
            <a:endParaRPr lang="en-US" dirty="0"/>
          </a:p>
          <a:p>
            <a:r>
              <a:rPr lang="en-US" dirty="0"/>
              <a:t>I</a:t>
            </a:r>
            <a:r>
              <a:rPr lang="en-US" dirty="0" smtClean="0"/>
              <a:t>s </a:t>
            </a:r>
            <a:r>
              <a:rPr lang="en-US" dirty="0"/>
              <a:t>a member of</a:t>
            </a:r>
            <a:r>
              <a:rPr lang="en-US" b="1" dirty="0"/>
              <a:t> </a:t>
            </a:r>
            <a:r>
              <a:rPr lang="en-US" b="1" dirty="0" err="1"/>
              <a:t>Realpac</a:t>
            </a:r>
            <a:r>
              <a:rPr lang="en-US" b="1" dirty="0"/>
              <a:t> </a:t>
            </a:r>
            <a:r>
              <a:rPr lang="en-US" dirty="0"/>
              <a:t>(Canada’s most influential voice in the real property investment industry; formerly CIPPREC). </a:t>
            </a:r>
          </a:p>
          <a:p>
            <a:endParaRPr lang="en-US" dirty="0"/>
          </a:p>
        </p:txBody>
      </p:sp>
      <p:pic>
        <p:nvPicPr>
          <p:cNvPr id="5" name="Picture 2" descr="http://www.connellrealestate.com/wp-content/uploads/2011/12/h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685799"/>
            <a:ext cx="1371599" cy="762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4919877"/>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799"/>
            <a:ext cx="8229600" cy="762001"/>
          </a:xfrm>
        </p:spPr>
        <p:txBody>
          <a:bodyPr>
            <a:normAutofit fontScale="90000"/>
          </a:bodyPr>
          <a:lstStyle/>
          <a:p>
            <a:r>
              <a:rPr lang="en-US" b="1" dirty="0"/>
              <a:t>Nathan </a:t>
            </a:r>
            <a:r>
              <a:rPr lang="en-US" b="1" dirty="0" err="1" smtClean="0"/>
              <a:t>Uhr</a:t>
            </a:r>
            <a:r>
              <a:rPr lang="en-US" dirty="0" smtClean="0"/>
              <a:t/>
            </a:r>
            <a:br>
              <a:rPr lang="en-US" dirty="0" smtClean="0"/>
            </a:br>
            <a:r>
              <a:rPr lang="en-US" dirty="0" smtClean="0"/>
              <a:t>Chief </a:t>
            </a:r>
            <a:r>
              <a:rPr lang="en-US" dirty="0"/>
              <a:t>Operating Officer</a:t>
            </a:r>
          </a:p>
        </p:txBody>
      </p:sp>
      <p:sp>
        <p:nvSpPr>
          <p:cNvPr id="3" name="Content Placeholder 2"/>
          <p:cNvSpPr>
            <a:spLocks noGrp="1"/>
          </p:cNvSpPr>
          <p:nvPr>
            <p:ph idx="1"/>
          </p:nvPr>
        </p:nvSpPr>
        <p:spPr>
          <a:xfrm>
            <a:off x="457200" y="1828800"/>
            <a:ext cx="8229600" cy="4745736"/>
          </a:xfrm>
        </p:spPr>
        <p:txBody>
          <a:bodyPr>
            <a:normAutofit/>
          </a:bodyPr>
          <a:lstStyle/>
          <a:p>
            <a:r>
              <a:rPr lang="en-US" sz="2400" dirty="0"/>
              <a:t>H</a:t>
            </a:r>
            <a:r>
              <a:rPr lang="en-US" sz="2400" dirty="0" smtClean="0"/>
              <a:t>as </a:t>
            </a:r>
            <a:r>
              <a:rPr lang="en-US" sz="2400" dirty="0"/>
              <a:t>over </a:t>
            </a:r>
            <a:r>
              <a:rPr lang="en-US" sz="2400" dirty="0" smtClean="0"/>
              <a:t>30 years </a:t>
            </a:r>
            <a:r>
              <a:rPr lang="en-US" sz="2400" dirty="0"/>
              <a:t>of real estate industry experience.</a:t>
            </a:r>
          </a:p>
          <a:p>
            <a:r>
              <a:rPr lang="en-US" sz="2400" dirty="0"/>
              <a:t>He was H&amp;R Developments' Director of Leasing and Property Management and held various other positions with H&amp;R over 20 years before becoming Vice-President, Acquisitions of H&amp;R REIT, at its inception, in December </a:t>
            </a:r>
            <a:r>
              <a:rPr lang="en-US" sz="2400" b="1" dirty="0"/>
              <a:t>1996</a:t>
            </a:r>
            <a:r>
              <a:rPr lang="en-US" sz="2400" dirty="0"/>
              <a:t>.</a:t>
            </a:r>
          </a:p>
          <a:p>
            <a:r>
              <a:rPr lang="en-US" sz="2400" dirty="0"/>
              <a:t>L</a:t>
            </a:r>
            <a:r>
              <a:rPr lang="en-US" sz="2400" dirty="0" smtClean="0"/>
              <a:t>eads </a:t>
            </a:r>
            <a:r>
              <a:rPr lang="en-US" sz="2400" dirty="0"/>
              <a:t>the due diligence team on any acquisition or mezzanine financing planned by the </a:t>
            </a:r>
            <a:r>
              <a:rPr lang="en-US" sz="2400" dirty="0" smtClean="0"/>
              <a:t>REIT</a:t>
            </a:r>
          </a:p>
          <a:p>
            <a:r>
              <a:rPr lang="en-US" sz="2400" dirty="0" smtClean="0"/>
              <a:t>Responsible </a:t>
            </a:r>
            <a:r>
              <a:rPr lang="en-US" sz="2400" dirty="0"/>
              <a:t>for management and leasing issues relating to the REIT's </a:t>
            </a:r>
            <a:r>
              <a:rPr lang="en-US" sz="2400" dirty="0" smtClean="0"/>
              <a:t>properties</a:t>
            </a:r>
          </a:p>
          <a:p>
            <a:r>
              <a:rPr lang="en-US" sz="2400" dirty="0"/>
              <a:t>I</a:t>
            </a:r>
            <a:r>
              <a:rPr lang="en-US" sz="2400" dirty="0" smtClean="0"/>
              <a:t>s </a:t>
            </a:r>
            <a:r>
              <a:rPr lang="en-US" sz="2400" dirty="0"/>
              <a:t>a member of </a:t>
            </a:r>
            <a:r>
              <a:rPr lang="en-US" sz="2400" b="1" dirty="0"/>
              <a:t>BOMA</a:t>
            </a:r>
            <a:r>
              <a:rPr lang="en-US" sz="2400" dirty="0"/>
              <a:t> and the </a:t>
            </a:r>
            <a:r>
              <a:rPr lang="en-US" sz="2400" b="1" dirty="0"/>
              <a:t>Canadian Urban Institute</a:t>
            </a:r>
            <a:r>
              <a:rPr lang="en-US" sz="2400" dirty="0"/>
              <a:t>.</a:t>
            </a:r>
          </a:p>
          <a:p>
            <a:endParaRPr lang="en-US" sz="2400" dirty="0"/>
          </a:p>
        </p:txBody>
      </p:sp>
      <p:pic>
        <p:nvPicPr>
          <p:cNvPr id="5" name="Picture 2" descr="http://www.connellrealestate.com/wp-content/uploads/2011/12/h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3800" y="685799"/>
            <a:ext cx="1371599" cy="762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3196313"/>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685799"/>
            <a:ext cx="8229600" cy="990601"/>
          </a:xfrm>
        </p:spPr>
        <p:txBody>
          <a:bodyPr/>
          <a:lstStyle/>
          <a:p>
            <a:r>
              <a:rPr lang="en-US" dirty="0" smtClean="0"/>
              <a:t>Financial Data</a:t>
            </a:r>
            <a:endParaRPr lang="en-US" dirty="0"/>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1828799"/>
            <a:ext cx="8285554" cy="4245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http://www.connellrealestate.com/wp-content/uploads/2011/12/h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685799"/>
            <a:ext cx="1371599" cy="762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795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92696"/>
            <a:ext cx="8229600" cy="1066800"/>
          </a:xfrm>
        </p:spPr>
        <p:txBody>
          <a:bodyPr/>
          <a:lstStyle/>
          <a:p>
            <a:r>
              <a:rPr lang="en-CA" dirty="0" smtClean="0"/>
              <a:t>Agenda	</a:t>
            </a:r>
            <a:endParaRPr lang="en-CA" dirty="0"/>
          </a:p>
        </p:txBody>
      </p:sp>
      <p:graphicFrame>
        <p:nvGraphicFramePr>
          <p:cNvPr id="5" name="Content Placeholder 4"/>
          <p:cNvGraphicFramePr>
            <a:graphicFrameLocks noGrp="1"/>
          </p:cNvGraphicFramePr>
          <p:nvPr>
            <p:ph idx="1"/>
          </p:nvPr>
        </p:nvGraphicFramePr>
        <p:xfrm>
          <a:off x="467544" y="1988840"/>
          <a:ext cx="8229600" cy="43243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2656"/>
            <a:ext cx="8229600" cy="1066800"/>
          </a:xfrm>
        </p:spPr>
        <p:txBody>
          <a:bodyPr/>
          <a:lstStyle/>
          <a:p>
            <a:r>
              <a:rPr lang="en-CA" dirty="0" smtClean="0"/>
              <a:t>US Mortgage REITs – Net Spread</a:t>
            </a:r>
            <a:endParaRPr lang="en-CA" dirty="0"/>
          </a:p>
        </p:txBody>
      </p:sp>
      <p:pic>
        <p:nvPicPr>
          <p:cNvPr id="4098" name="Picture 2"/>
          <p:cNvPicPr>
            <a:picLocks noChangeAspect="1" noChangeArrowheads="1"/>
          </p:cNvPicPr>
          <p:nvPr/>
        </p:nvPicPr>
        <p:blipFill>
          <a:blip r:embed="rId2" cstate="print"/>
          <a:srcRect/>
          <a:stretch>
            <a:fillRect/>
          </a:stretch>
        </p:blipFill>
        <p:spPr bwMode="auto">
          <a:xfrm>
            <a:off x="1619672" y="1772816"/>
            <a:ext cx="5976664" cy="413174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066800"/>
          </a:xfrm>
        </p:spPr>
        <p:txBody>
          <a:bodyPr/>
          <a:lstStyle/>
          <a:p>
            <a:r>
              <a:rPr lang="en-US" dirty="0" smtClean="0"/>
              <a:t>Q3 Balance Sheet</a:t>
            </a:r>
            <a:endParaRPr lang="en-US" dirty="0"/>
          </a:p>
        </p:txBody>
      </p:sp>
      <p:pic>
        <p:nvPicPr>
          <p:cNvPr id="19458" name="Picture 2"/>
          <p:cNvPicPr>
            <a:picLocks noChangeAspect="1" noChangeArrowheads="1"/>
          </p:cNvPicPr>
          <p:nvPr/>
        </p:nvPicPr>
        <p:blipFill>
          <a:blip r:embed="rId3"/>
          <a:srcRect/>
          <a:stretch>
            <a:fillRect/>
          </a:stretch>
        </p:blipFill>
        <p:spPr bwMode="auto">
          <a:xfrm>
            <a:off x="609601" y="1447800"/>
            <a:ext cx="6019799" cy="4929188"/>
          </a:xfrm>
          <a:prstGeom prst="rect">
            <a:avLst/>
          </a:prstGeom>
          <a:noFill/>
          <a:ln w="9525">
            <a:noFill/>
            <a:miter lim="800000"/>
            <a:headEnd/>
            <a:tailEnd/>
          </a:ln>
          <a:effectLst/>
        </p:spPr>
      </p:pic>
      <p:pic>
        <p:nvPicPr>
          <p:cNvPr id="4" name="Picture 2" descr="http://www.connellrealestate.com/wp-content/uploads/2011/12/h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685799"/>
            <a:ext cx="1371599" cy="762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896123"/>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838200"/>
          </a:xfrm>
        </p:spPr>
        <p:txBody>
          <a:bodyPr/>
          <a:lstStyle/>
          <a:p>
            <a:r>
              <a:rPr lang="en-US" dirty="0" smtClean="0"/>
              <a:t>Annual Balance Sheet</a:t>
            </a:r>
            <a:endParaRPr lang="en-US" dirty="0"/>
          </a:p>
        </p:txBody>
      </p:sp>
      <p:pic>
        <p:nvPicPr>
          <p:cNvPr id="16391" name="Picture 7"/>
          <p:cNvPicPr>
            <a:picLocks noChangeAspect="1" noChangeArrowheads="1"/>
          </p:cNvPicPr>
          <p:nvPr/>
        </p:nvPicPr>
        <p:blipFill>
          <a:blip r:embed="rId2"/>
          <a:srcRect/>
          <a:stretch>
            <a:fillRect/>
          </a:stretch>
        </p:blipFill>
        <p:spPr bwMode="auto">
          <a:xfrm>
            <a:off x="838201" y="1447800"/>
            <a:ext cx="5867400" cy="4805363"/>
          </a:xfrm>
          <a:prstGeom prst="rect">
            <a:avLst/>
          </a:prstGeom>
          <a:noFill/>
          <a:ln w="9525">
            <a:noFill/>
            <a:miter lim="800000"/>
            <a:headEnd/>
            <a:tailEnd/>
          </a:ln>
          <a:effectLst/>
        </p:spPr>
      </p:pic>
      <p:pic>
        <p:nvPicPr>
          <p:cNvPr id="4" name="Picture 2" descr="http://www.connellrealestate.com/wp-content/uploads/2011/12/h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685799"/>
            <a:ext cx="1371599" cy="762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2012492"/>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762000"/>
          </a:xfrm>
        </p:spPr>
        <p:txBody>
          <a:bodyPr/>
          <a:lstStyle/>
          <a:p>
            <a:r>
              <a:rPr lang="en-US" dirty="0" smtClean="0"/>
              <a:t>Annual Income Statement</a:t>
            </a:r>
            <a:endParaRPr lang="en-US" dirty="0"/>
          </a:p>
        </p:txBody>
      </p:sp>
      <p:pic>
        <p:nvPicPr>
          <p:cNvPr id="17413" name="Picture 5"/>
          <p:cNvPicPr>
            <a:picLocks noChangeAspect="1" noChangeArrowheads="1"/>
          </p:cNvPicPr>
          <p:nvPr/>
        </p:nvPicPr>
        <p:blipFill>
          <a:blip r:embed="rId3"/>
          <a:srcRect/>
          <a:stretch>
            <a:fillRect/>
          </a:stretch>
        </p:blipFill>
        <p:spPr bwMode="auto">
          <a:xfrm>
            <a:off x="762000" y="1523116"/>
            <a:ext cx="5273681" cy="5334884"/>
          </a:xfrm>
          <a:prstGeom prst="rect">
            <a:avLst/>
          </a:prstGeom>
          <a:noFill/>
          <a:ln w="9525">
            <a:noFill/>
            <a:miter lim="800000"/>
            <a:headEnd/>
            <a:tailEnd/>
          </a:ln>
          <a:effectLst/>
        </p:spPr>
      </p:pic>
      <p:pic>
        <p:nvPicPr>
          <p:cNvPr id="4" name="Picture 2" descr="http://www.connellrealestate.com/wp-content/uploads/2011/12/h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685799"/>
            <a:ext cx="1371599" cy="7620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62000" y="5181600"/>
            <a:ext cx="5273681" cy="15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8806162"/>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609600"/>
          </a:xfrm>
        </p:spPr>
        <p:txBody>
          <a:bodyPr>
            <a:normAutofit fontScale="90000"/>
          </a:bodyPr>
          <a:lstStyle/>
          <a:p>
            <a:r>
              <a:rPr lang="en-US" dirty="0" smtClean="0"/>
              <a:t>Q3 Income Statement</a:t>
            </a:r>
            <a:endParaRPr lang="en-US" dirty="0"/>
          </a:p>
        </p:txBody>
      </p:sp>
      <p:pic>
        <p:nvPicPr>
          <p:cNvPr id="2050" name="Picture 2"/>
          <p:cNvPicPr>
            <a:picLocks noChangeAspect="1" noChangeArrowheads="1"/>
          </p:cNvPicPr>
          <p:nvPr/>
        </p:nvPicPr>
        <p:blipFill>
          <a:blip r:embed="rId2" cstate="print"/>
          <a:srcRect/>
          <a:stretch>
            <a:fillRect/>
          </a:stretch>
        </p:blipFill>
        <p:spPr bwMode="auto">
          <a:xfrm>
            <a:off x="685800" y="1371600"/>
            <a:ext cx="7234237" cy="5029200"/>
          </a:xfrm>
          <a:prstGeom prst="rect">
            <a:avLst/>
          </a:prstGeom>
          <a:noFill/>
          <a:ln w="9525">
            <a:noFill/>
            <a:miter lim="800000"/>
            <a:headEnd/>
            <a:tailEnd/>
          </a:ln>
        </p:spPr>
      </p:pic>
      <p:pic>
        <p:nvPicPr>
          <p:cNvPr id="4" name="Picture 2" descr="http://www.connellrealestate.com/wp-content/uploads/2011/12/h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685799"/>
            <a:ext cx="1371599" cy="762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6257983"/>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381000"/>
          </a:xfrm>
        </p:spPr>
        <p:txBody>
          <a:bodyPr>
            <a:normAutofit fontScale="90000"/>
          </a:bodyPr>
          <a:lstStyle/>
          <a:p>
            <a:r>
              <a:rPr lang="en-US" dirty="0" smtClean="0"/>
              <a:t>Annual Cash Flow</a:t>
            </a:r>
            <a:endParaRPr lang="en-US" dirty="0"/>
          </a:p>
        </p:txBody>
      </p:sp>
      <p:pic>
        <p:nvPicPr>
          <p:cNvPr id="18435" name="Picture 3"/>
          <p:cNvPicPr>
            <a:picLocks noChangeAspect="1" noChangeArrowheads="1"/>
          </p:cNvPicPr>
          <p:nvPr/>
        </p:nvPicPr>
        <p:blipFill>
          <a:blip r:embed="rId2"/>
          <a:srcRect/>
          <a:stretch>
            <a:fillRect/>
          </a:stretch>
        </p:blipFill>
        <p:spPr bwMode="auto">
          <a:xfrm>
            <a:off x="245577" y="914400"/>
            <a:ext cx="5317023" cy="5743575"/>
          </a:xfrm>
          <a:prstGeom prst="rect">
            <a:avLst/>
          </a:prstGeom>
          <a:noFill/>
          <a:ln w="9525">
            <a:noFill/>
            <a:miter lim="800000"/>
            <a:headEnd/>
            <a:tailEnd/>
          </a:ln>
          <a:effectLst/>
        </p:spPr>
      </p:pic>
      <p:pic>
        <p:nvPicPr>
          <p:cNvPr id="4" name="Picture 2" descr="http://www.connellrealestate.com/wp-content/uploads/2011/12/h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685799"/>
            <a:ext cx="1371599" cy="762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1448998"/>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685800"/>
          </a:xfrm>
        </p:spPr>
        <p:txBody>
          <a:bodyPr>
            <a:normAutofit fontScale="90000"/>
          </a:bodyPr>
          <a:lstStyle/>
          <a:p>
            <a:r>
              <a:rPr lang="en-US" dirty="0" smtClean="0"/>
              <a:t>Q3 Cash Flow</a:t>
            </a:r>
            <a:endParaRPr lang="en-US" dirty="0"/>
          </a:p>
        </p:txBody>
      </p:sp>
      <p:pic>
        <p:nvPicPr>
          <p:cNvPr id="20482" name="Picture 2"/>
          <p:cNvPicPr>
            <a:picLocks noChangeAspect="1" noChangeArrowheads="1"/>
          </p:cNvPicPr>
          <p:nvPr/>
        </p:nvPicPr>
        <p:blipFill>
          <a:blip r:embed="rId2"/>
          <a:srcRect/>
          <a:stretch>
            <a:fillRect/>
          </a:stretch>
        </p:blipFill>
        <p:spPr bwMode="auto">
          <a:xfrm>
            <a:off x="609599" y="1219200"/>
            <a:ext cx="5869643" cy="5562600"/>
          </a:xfrm>
          <a:prstGeom prst="rect">
            <a:avLst/>
          </a:prstGeom>
          <a:noFill/>
          <a:ln w="9525">
            <a:noFill/>
            <a:miter lim="800000"/>
            <a:headEnd/>
            <a:tailEnd/>
          </a:ln>
          <a:effectLst/>
        </p:spPr>
      </p:pic>
      <p:pic>
        <p:nvPicPr>
          <p:cNvPr id="4" name="Picture 2" descr="http://www.connellrealestate.com/wp-content/uploads/2011/12/h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685799"/>
            <a:ext cx="1371599" cy="762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5659386"/>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819150"/>
          </a:xfrm>
        </p:spPr>
        <p:txBody>
          <a:bodyPr/>
          <a:lstStyle/>
          <a:p>
            <a:r>
              <a:rPr lang="en-US" dirty="0" smtClean="0"/>
              <a:t>Annual Financial Summary</a:t>
            </a:r>
            <a:endParaRPr lang="en-US" dirty="0"/>
          </a:p>
        </p:txBody>
      </p:sp>
      <p:pic>
        <p:nvPicPr>
          <p:cNvPr id="4098" name="Picture 2"/>
          <p:cNvPicPr>
            <a:picLocks noChangeAspect="1" noChangeArrowheads="1"/>
          </p:cNvPicPr>
          <p:nvPr/>
        </p:nvPicPr>
        <p:blipFill>
          <a:blip r:embed="rId2" cstate="print"/>
          <a:srcRect/>
          <a:stretch>
            <a:fillRect/>
          </a:stretch>
        </p:blipFill>
        <p:spPr bwMode="auto">
          <a:xfrm>
            <a:off x="838200" y="1352550"/>
            <a:ext cx="5867400" cy="4591050"/>
          </a:xfrm>
          <a:prstGeom prst="rect">
            <a:avLst/>
          </a:prstGeom>
          <a:noFill/>
          <a:ln w="9525">
            <a:noFill/>
            <a:miter lim="800000"/>
            <a:headEnd/>
            <a:tailEnd/>
          </a:ln>
        </p:spPr>
      </p:pic>
      <p:pic>
        <p:nvPicPr>
          <p:cNvPr id="4" name="Picture 2" descr="http://www.connellrealestate.com/wp-content/uploads/2011/12/h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685799"/>
            <a:ext cx="1371599" cy="762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2234612"/>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838200"/>
          </a:xfrm>
        </p:spPr>
        <p:txBody>
          <a:bodyPr/>
          <a:lstStyle/>
          <a:p>
            <a:r>
              <a:rPr lang="en-US" dirty="0" smtClean="0"/>
              <a:t>Funds From Operations (Q3)</a:t>
            </a:r>
            <a:endParaRPr lang="en-CA" dirty="0"/>
          </a:p>
        </p:txBody>
      </p:sp>
      <p:pic>
        <p:nvPicPr>
          <p:cNvPr id="22530" name="Picture 2"/>
          <p:cNvPicPr>
            <a:picLocks noChangeAspect="1" noChangeArrowheads="1"/>
          </p:cNvPicPr>
          <p:nvPr/>
        </p:nvPicPr>
        <p:blipFill>
          <a:blip r:embed="rId2"/>
          <a:srcRect/>
          <a:stretch>
            <a:fillRect/>
          </a:stretch>
        </p:blipFill>
        <p:spPr bwMode="auto">
          <a:xfrm>
            <a:off x="762000" y="1752600"/>
            <a:ext cx="7227910" cy="4572000"/>
          </a:xfrm>
          <a:prstGeom prst="rect">
            <a:avLst/>
          </a:prstGeom>
          <a:noFill/>
          <a:ln w="9525">
            <a:noFill/>
            <a:miter lim="800000"/>
            <a:headEnd/>
            <a:tailEnd/>
          </a:ln>
          <a:effectLst/>
        </p:spPr>
      </p:pic>
      <p:pic>
        <p:nvPicPr>
          <p:cNvPr id="4" name="Picture 2" descr="http://www.connellrealestate.com/wp-content/uploads/2011/12/h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685799"/>
            <a:ext cx="1371599" cy="762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3395348"/>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33400"/>
            <a:ext cx="8229600" cy="990600"/>
          </a:xfrm>
        </p:spPr>
        <p:txBody>
          <a:bodyPr>
            <a:normAutofit fontScale="90000"/>
          </a:bodyPr>
          <a:lstStyle/>
          <a:p>
            <a:r>
              <a:rPr lang="en-US" dirty="0" smtClean="0"/>
              <a:t>Adjusted Fund from Operations (Q3)</a:t>
            </a:r>
            <a:endParaRPr lang="en-CA" dirty="0"/>
          </a:p>
        </p:txBody>
      </p:sp>
      <p:pic>
        <p:nvPicPr>
          <p:cNvPr id="21506" name="Picture 2"/>
          <p:cNvPicPr>
            <a:picLocks noChangeAspect="1" noChangeArrowheads="1"/>
          </p:cNvPicPr>
          <p:nvPr/>
        </p:nvPicPr>
        <p:blipFill>
          <a:blip r:embed="rId2"/>
          <a:srcRect/>
          <a:stretch>
            <a:fillRect/>
          </a:stretch>
        </p:blipFill>
        <p:spPr bwMode="auto">
          <a:xfrm>
            <a:off x="457200" y="1371600"/>
            <a:ext cx="7848600" cy="5290258"/>
          </a:xfrm>
          <a:prstGeom prst="rect">
            <a:avLst/>
          </a:prstGeom>
          <a:noFill/>
          <a:ln w="9525">
            <a:noFill/>
            <a:miter lim="800000"/>
            <a:headEnd/>
            <a:tailEnd/>
          </a:ln>
          <a:effectLst/>
        </p:spPr>
      </p:pic>
      <p:pic>
        <p:nvPicPr>
          <p:cNvPr id="5" name="Picture 2" descr="http://www.connellrealestate.com/wp-content/uploads/2011/12/h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4800" y="685799"/>
            <a:ext cx="990599" cy="762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701438"/>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838200"/>
          </a:xfrm>
        </p:spPr>
        <p:txBody>
          <a:bodyPr/>
          <a:lstStyle/>
          <a:p>
            <a:r>
              <a:rPr lang="en-US" dirty="0" smtClean="0"/>
              <a:t>Funds From Operations (Annual)</a:t>
            </a:r>
            <a:endParaRPr lang="en-CA" dirty="0"/>
          </a:p>
        </p:txBody>
      </p:sp>
      <p:pic>
        <p:nvPicPr>
          <p:cNvPr id="23555" name="Picture 3"/>
          <p:cNvPicPr>
            <a:picLocks noChangeAspect="1" noChangeArrowheads="1"/>
          </p:cNvPicPr>
          <p:nvPr/>
        </p:nvPicPr>
        <p:blipFill>
          <a:blip r:embed="rId2"/>
          <a:srcRect/>
          <a:stretch>
            <a:fillRect/>
          </a:stretch>
        </p:blipFill>
        <p:spPr bwMode="auto">
          <a:xfrm>
            <a:off x="838200" y="1600200"/>
            <a:ext cx="7086600" cy="5198223"/>
          </a:xfrm>
          <a:prstGeom prst="rect">
            <a:avLst/>
          </a:prstGeom>
          <a:noFill/>
          <a:ln w="9525">
            <a:noFill/>
            <a:miter lim="800000"/>
            <a:headEnd/>
            <a:tailEnd/>
          </a:ln>
          <a:effectLst/>
        </p:spPr>
      </p:pic>
      <p:pic>
        <p:nvPicPr>
          <p:cNvPr id="4" name="Picture 2" descr="http://www.connellrealestate.com/wp-content/uploads/2011/12/h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4800" y="685799"/>
            <a:ext cx="990599" cy="762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50569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04664"/>
            <a:ext cx="8964488" cy="1066800"/>
          </a:xfrm>
        </p:spPr>
        <p:txBody>
          <a:bodyPr>
            <a:normAutofit fontScale="90000"/>
          </a:bodyPr>
          <a:lstStyle/>
          <a:p>
            <a:r>
              <a:rPr lang="en-CA" dirty="0" smtClean="0"/>
              <a:t>US Mortgage REITs – Financing and Hedging</a:t>
            </a:r>
            <a:endParaRPr lang="en-CA" dirty="0"/>
          </a:p>
        </p:txBody>
      </p:sp>
      <p:pic>
        <p:nvPicPr>
          <p:cNvPr id="3074" name="Picture 2"/>
          <p:cNvPicPr>
            <a:picLocks noChangeAspect="1" noChangeArrowheads="1"/>
          </p:cNvPicPr>
          <p:nvPr/>
        </p:nvPicPr>
        <p:blipFill>
          <a:blip r:embed="rId2" cstate="print"/>
          <a:srcRect/>
          <a:stretch>
            <a:fillRect/>
          </a:stretch>
        </p:blipFill>
        <p:spPr bwMode="auto">
          <a:xfrm>
            <a:off x="1619672" y="1772816"/>
            <a:ext cx="6192688" cy="45366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457200"/>
          </a:xfrm>
        </p:spPr>
        <p:txBody>
          <a:bodyPr>
            <a:normAutofit fontScale="90000"/>
          </a:bodyPr>
          <a:lstStyle/>
          <a:p>
            <a:r>
              <a:rPr lang="en-US" dirty="0" smtClean="0"/>
              <a:t>Adjusted Fund from Operations (Annual)</a:t>
            </a:r>
            <a:endParaRPr lang="en-CA" dirty="0"/>
          </a:p>
        </p:txBody>
      </p:sp>
      <p:pic>
        <p:nvPicPr>
          <p:cNvPr id="14339" name="Picture 3"/>
          <p:cNvPicPr>
            <a:picLocks noChangeAspect="1" noChangeArrowheads="1"/>
          </p:cNvPicPr>
          <p:nvPr/>
        </p:nvPicPr>
        <p:blipFill>
          <a:blip r:embed="rId2"/>
          <a:srcRect/>
          <a:stretch>
            <a:fillRect/>
          </a:stretch>
        </p:blipFill>
        <p:spPr bwMode="auto">
          <a:xfrm>
            <a:off x="609600" y="1371600"/>
            <a:ext cx="7010400" cy="5265072"/>
          </a:xfrm>
          <a:prstGeom prst="rect">
            <a:avLst/>
          </a:prstGeom>
          <a:noFill/>
          <a:ln w="9525">
            <a:noFill/>
            <a:miter lim="800000"/>
            <a:headEnd/>
            <a:tailEnd/>
          </a:ln>
          <a:effectLst/>
        </p:spPr>
      </p:pic>
      <p:pic>
        <p:nvPicPr>
          <p:cNvPr id="4" name="Picture 2" descr="http://www.connellrealestate.com/wp-content/uploads/2011/12/h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685799"/>
            <a:ext cx="1371599" cy="762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7672870"/>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799"/>
            <a:ext cx="8229600" cy="1143001"/>
          </a:xfrm>
        </p:spPr>
        <p:txBody>
          <a:bodyPr/>
          <a:lstStyle/>
          <a:p>
            <a:pPr algn="ctr"/>
            <a:r>
              <a:rPr lang="en-US" dirty="0" smtClean="0"/>
              <a:t>Recommendation:</a:t>
            </a:r>
            <a:endParaRPr lang="en-US" dirty="0"/>
          </a:p>
        </p:txBody>
      </p:sp>
      <p:sp>
        <p:nvSpPr>
          <p:cNvPr id="4" name="Content Placeholder 3"/>
          <p:cNvSpPr>
            <a:spLocks noGrp="1"/>
          </p:cNvSpPr>
          <p:nvPr>
            <p:ph idx="1"/>
          </p:nvPr>
        </p:nvSpPr>
        <p:spPr/>
        <p:txBody>
          <a:bodyPr>
            <a:normAutofit/>
          </a:bodyPr>
          <a:lstStyle/>
          <a:p>
            <a:pPr algn="ctr">
              <a:buNone/>
            </a:pPr>
            <a:r>
              <a:rPr lang="en-US" sz="13800" dirty="0" smtClean="0">
                <a:solidFill>
                  <a:schemeClr val="accent6">
                    <a:lumMod val="75000"/>
                  </a:schemeClr>
                </a:solidFill>
              </a:rPr>
              <a:t>Hold</a:t>
            </a:r>
            <a:endParaRPr lang="en-CA" sz="23900" dirty="0">
              <a:solidFill>
                <a:schemeClr val="accent6">
                  <a:lumMod val="75000"/>
                </a:schemeClr>
              </a:solidFill>
            </a:endParaRPr>
          </a:p>
        </p:txBody>
      </p:sp>
      <p:pic>
        <p:nvPicPr>
          <p:cNvPr id="5" name="Picture 2" descr="http://www.connellrealestate.com/wp-content/uploads/2011/12/h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3800" y="685799"/>
            <a:ext cx="1371599" cy="762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6043626"/>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Conclusion</a:t>
            </a:r>
            <a:endParaRPr lang="en-US" dirty="0"/>
          </a:p>
        </p:txBody>
      </p:sp>
      <p:sp>
        <p:nvSpPr>
          <p:cNvPr id="3" name="Content Placeholder 2"/>
          <p:cNvSpPr>
            <a:spLocks noGrp="1"/>
          </p:cNvSpPr>
          <p:nvPr>
            <p:ph idx="1"/>
          </p:nvPr>
        </p:nvSpPr>
        <p:spPr/>
        <p:txBody>
          <a:bodyPr/>
          <a:lstStyle/>
          <a:p>
            <a:r>
              <a:rPr lang="en-US" dirty="0" err="1" smtClean="0"/>
              <a:t>RioCan</a:t>
            </a:r>
            <a:r>
              <a:rPr lang="en-US" dirty="0" smtClean="0"/>
              <a:t> - Hold</a:t>
            </a:r>
          </a:p>
          <a:p>
            <a:r>
              <a:rPr lang="en-US" dirty="0" smtClean="0"/>
              <a:t>Calloway - Hold</a:t>
            </a:r>
          </a:p>
          <a:p>
            <a:r>
              <a:rPr lang="en-US" dirty="0" smtClean="0"/>
              <a:t>H&amp;R - Hold</a:t>
            </a:r>
            <a:endParaRPr lang="en-US" dirty="0"/>
          </a:p>
        </p:txBody>
      </p:sp>
    </p:spTree>
    <p:extLst>
      <p:ext uri="{BB962C8B-B14F-4D97-AF65-F5344CB8AC3E}">
        <p14:creationId xmlns:p14="http://schemas.microsoft.com/office/powerpoint/2010/main" val="35351953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92696"/>
            <a:ext cx="8229600" cy="1066800"/>
          </a:xfrm>
        </p:spPr>
        <p:txBody>
          <a:bodyPr/>
          <a:lstStyle/>
          <a:p>
            <a:r>
              <a:rPr lang="en-CA" dirty="0" smtClean="0"/>
              <a:t>US Mortgage REITs – Yield Curve	</a:t>
            </a:r>
            <a:endParaRPr lang="en-CA" dirty="0"/>
          </a:p>
        </p:txBody>
      </p:sp>
      <p:pic>
        <p:nvPicPr>
          <p:cNvPr id="5" name="Content Placeholder 4" descr="914254-13476403062768998-Parsimony-Investment-Research.png"/>
          <p:cNvPicPr>
            <a:picLocks noGrp="1" noChangeAspect="1"/>
          </p:cNvPicPr>
          <p:nvPr>
            <p:ph idx="1"/>
          </p:nvPr>
        </p:nvPicPr>
        <p:blipFill>
          <a:blip r:embed="rId2" cstate="print"/>
          <a:stretch>
            <a:fillRect/>
          </a:stretch>
        </p:blipFill>
        <p:spPr>
          <a:xfrm>
            <a:off x="2267744" y="1988840"/>
            <a:ext cx="4824536" cy="3316089"/>
          </a:xfrm>
        </p:spPr>
      </p:pic>
      <p:sp>
        <p:nvSpPr>
          <p:cNvPr id="7" name="TextBox 6"/>
          <p:cNvSpPr txBox="1"/>
          <p:nvPr/>
        </p:nvSpPr>
        <p:spPr>
          <a:xfrm>
            <a:off x="251520" y="5589240"/>
            <a:ext cx="8604448" cy="369332"/>
          </a:xfrm>
          <a:prstGeom prst="rect">
            <a:avLst/>
          </a:prstGeom>
          <a:noFill/>
        </p:spPr>
        <p:txBody>
          <a:bodyPr wrap="square" rtlCol="0">
            <a:spAutoFit/>
          </a:bodyPr>
          <a:lstStyle/>
          <a:p>
            <a:r>
              <a:rPr lang="en-CA" dirty="0" smtClean="0"/>
              <a:t>steep yield curve ideal for mortgage REITs – borrow short term &amp; invest long term</a:t>
            </a:r>
            <a:endParaRPr lang="en-CA"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92696"/>
            <a:ext cx="8229600" cy="1066800"/>
          </a:xfrm>
        </p:spPr>
        <p:txBody>
          <a:bodyPr/>
          <a:lstStyle/>
          <a:p>
            <a:r>
              <a:rPr lang="en-CA" dirty="0" smtClean="0"/>
              <a:t>US Mortgage REITs - Risks	</a:t>
            </a:r>
            <a:endParaRPr lang="en-CA" dirty="0"/>
          </a:p>
        </p:txBody>
      </p:sp>
      <p:sp>
        <p:nvSpPr>
          <p:cNvPr id="4" name="Content Placeholder 3"/>
          <p:cNvSpPr>
            <a:spLocks noGrp="1"/>
          </p:cNvSpPr>
          <p:nvPr>
            <p:ph idx="1"/>
          </p:nvPr>
        </p:nvSpPr>
        <p:spPr>
          <a:xfrm>
            <a:off x="467544" y="1700808"/>
            <a:ext cx="8229600" cy="4325112"/>
          </a:xfrm>
        </p:spPr>
        <p:txBody>
          <a:bodyPr>
            <a:normAutofit/>
          </a:bodyPr>
          <a:lstStyle/>
          <a:p>
            <a:r>
              <a:rPr lang="en-CA" dirty="0" smtClean="0"/>
              <a:t>Prepayment </a:t>
            </a:r>
          </a:p>
          <a:p>
            <a:pPr lvl="1"/>
            <a:r>
              <a:rPr lang="en-CA" dirty="0" smtClean="0"/>
              <a:t>reinvest at lower rates</a:t>
            </a:r>
          </a:p>
          <a:p>
            <a:r>
              <a:rPr lang="en-CA" dirty="0" smtClean="0"/>
              <a:t>Interest rate increase </a:t>
            </a:r>
          </a:p>
          <a:p>
            <a:pPr lvl="1"/>
            <a:r>
              <a:rPr lang="en-CA" dirty="0" smtClean="0"/>
              <a:t>value of MBS decrease and cost of borrowing increase faster than MBS yield (lower duration)</a:t>
            </a:r>
          </a:p>
          <a:p>
            <a:r>
              <a:rPr lang="en-CA" dirty="0" smtClean="0"/>
              <a:t>Changes in yield curve</a:t>
            </a:r>
          </a:p>
          <a:p>
            <a:r>
              <a:rPr lang="en-CA" dirty="0" smtClean="0"/>
              <a:t>Default risk </a:t>
            </a:r>
          </a:p>
          <a:p>
            <a:pPr lvl="1"/>
            <a:r>
              <a:rPr lang="en-CA" dirty="0" smtClean="0"/>
              <a:t>minimal for REITs that invest in agency MBS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04664"/>
            <a:ext cx="8244408" cy="792088"/>
          </a:xfrm>
        </p:spPr>
        <p:txBody>
          <a:bodyPr/>
          <a:lstStyle/>
          <a:p>
            <a:r>
              <a:rPr lang="en-CA" dirty="0" smtClean="0"/>
              <a:t>Canadian REITs</a:t>
            </a:r>
            <a:endParaRPr lang="en-CA" dirty="0"/>
          </a:p>
        </p:txBody>
      </p:sp>
      <p:graphicFrame>
        <p:nvGraphicFramePr>
          <p:cNvPr id="8" name="Chart 7"/>
          <p:cNvGraphicFramePr/>
          <p:nvPr/>
        </p:nvGraphicFramePr>
        <p:xfrm>
          <a:off x="251520" y="1190105"/>
          <a:ext cx="8724255" cy="5667895"/>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76672"/>
            <a:ext cx="9144000" cy="1066800"/>
          </a:xfrm>
        </p:spPr>
        <p:txBody>
          <a:bodyPr>
            <a:normAutofit/>
          </a:bodyPr>
          <a:lstStyle/>
          <a:p>
            <a:r>
              <a:rPr lang="en-CA" sz="3200" dirty="0" smtClean="0"/>
              <a:t>Canadian REITS Dividends</a:t>
            </a:r>
            <a:endParaRPr lang="en-CA" sz="3200" dirty="0"/>
          </a:p>
        </p:txBody>
      </p:sp>
      <p:graphicFrame>
        <p:nvGraphicFramePr>
          <p:cNvPr id="6" name="Chart 5"/>
          <p:cNvGraphicFramePr/>
          <p:nvPr/>
        </p:nvGraphicFramePr>
        <p:xfrm>
          <a:off x="0" y="1556792"/>
          <a:ext cx="8892480" cy="4968552"/>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2656"/>
            <a:ext cx="8229600" cy="1066800"/>
          </a:xfrm>
        </p:spPr>
        <p:txBody>
          <a:bodyPr/>
          <a:lstStyle/>
          <a:p>
            <a:r>
              <a:rPr lang="en-CA" dirty="0" smtClean="0"/>
              <a:t>Canadian REITs Return	</a:t>
            </a:r>
            <a:endParaRPr lang="en-CA" dirty="0"/>
          </a:p>
        </p:txBody>
      </p:sp>
      <p:pic>
        <p:nvPicPr>
          <p:cNvPr id="8195" name="Picture 3"/>
          <p:cNvPicPr>
            <a:picLocks noGrp="1" noChangeAspect="1" noChangeArrowheads="1"/>
          </p:cNvPicPr>
          <p:nvPr>
            <p:ph idx="1"/>
          </p:nvPr>
        </p:nvPicPr>
        <p:blipFill>
          <a:blip r:embed="rId2" cstate="print"/>
          <a:srcRect/>
          <a:stretch>
            <a:fillRect/>
          </a:stretch>
        </p:blipFill>
        <p:spPr bwMode="auto">
          <a:xfrm>
            <a:off x="1619672" y="1224949"/>
            <a:ext cx="5832648" cy="563305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92696"/>
            <a:ext cx="8229600" cy="1066800"/>
          </a:xfrm>
        </p:spPr>
        <p:txBody>
          <a:bodyPr/>
          <a:lstStyle/>
          <a:p>
            <a:r>
              <a:rPr lang="en-CA" dirty="0" smtClean="0"/>
              <a:t>Return by Asset Class (Can. REITs)</a:t>
            </a:r>
            <a:endParaRPr lang="en-CA" dirty="0"/>
          </a:p>
        </p:txBody>
      </p:sp>
      <p:pic>
        <p:nvPicPr>
          <p:cNvPr id="12290" name="Picture 2"/>
          <p:cNvPicPr>
            <a:picLocks noChangeAspect="1" noChangeArrowheads="1"/>
          </p:cNvPicPr>
          <p:nvPr/>
        </p:nvPicPr>
        <p:blipFill>
          <a:blip r:embed="rId2" cstate="print"/>
          <a:srcRect/>
          <a:stretch>
            <a:fillRect/>
          </a:stretch>
        </p:blipFill>
        <p:spPr bwMode="auto">
          <a:xfrm>
            <a:off x="263699" y="2276872"/>
            <a:ext cx="8880301" cy="331236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92696"/>
            <a:ext cx="8229600" cy="1066800"/>
          </a:xfrm>
        </p:spPr>
        <p:txBody>
          <a:bodyPr>
            <a:normAutofit fontScale="90000"/>
          </a:bodyPr>
          <a:lstStyle/>
          <a:p>
            <a:r>
              <a:rPr lang="en-CA" dirty="0" smtClean="0"/>
              <a:t>Leverage and Total Return (Can. REITs)</a:t>
            </a:r>
            <a:endParaRPr lang="en-CA" dirty="0"/>
          </a:p>
        </p:txBody>
      </p:sp>
      <p:pic>
        <p:nvPicPr>
          <p:cNvPr id="13314" name="Picture 2"/>
          <p:cNvPicPr>
            <a:picLocks noChangeAspect="1" noChangeArrowheads="1"/>
          </p:cNvPicPr>
          <p:nvPr/>
        </p:nvPicPr>
        <p:blipFill>
          <a:blip r:embed="rId2" cstate="print"/>
          <a:srcRect/>
          <a:stretch>
            <a:fillRect/>
          </a:stretch>
        </p:blipFill>
        <p:spPr bwMode="auto">
          <a:xfrm>
            <a:off x="755576" y="1916832"/>
            <a:ext cx="7754347" cy="43204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404664"/>
            <a:ext cx="8229600" cy="1066800"/>
          </a:xfrm>
        </p:spPr>
        <p:txBody>
          <a:bodyPr/>
          <a:lstStyle/>
          <a:p>
            <a:r>
              <a:rPr lang="en-CA" dirty="0" smtClean="0"/>
              <a:t>Tax Fairness Plan (Canada)</a:t>
            </a:r>
            <a:endParaRPr lang="en-CA" dirty="0"/>
          </a:p>
        </p:txBody>
      </p:sp>
      <p:sp>
        <p:nvSpPr>
          <p:cNvPr id="4" name="Content Placeholder 3"/>
          <p:cNvSpPr>
            <a:spLocks noGrp="1"/>
          </p:cNvSpPr>
          <p:nvPr>
            <p:ph idx="1"/>
          </p:nvPr>
        </p:nvSpPr>
        <p:spPr>
          <a:xfrm>
            <a:off x="323528" y="1484784"/>
            <a:ext cx="8460432" cy="5157192"/>
          </a:xfrm>
        </p:spPr>
        <p:txBody>
          <a:bodyPr>
            <a:normAutofit fontScale="77500" lnSpcReduction="20000"/>
          </a:bodyPr>
          <a:lstStyle/>
          <a:p>
            <a:pPr>
              <a:buNone/>
            </a:pPr>
            <a:r>
              <a:rPr lang="en-CA" dirty="0" smtClean="0"/>
              <a:t>	Announced on Nov 1st, 2006</a:t>
            </a:r>
          </a:p>
          <a:p>
            <a:pPr>
              <a:buNone/>
            </a:pPr>
            <a:endParaRPr lang="en-CA" dirty="0" smtClean="0"/>
          </a:p>
          <a:p>
            <a:r>
              <a:rPr lang="en-CA" dirty="0" smtClean="0"/>
              <a:t>Is applicable to all Canadian trusts companies, except REITs given certain conditions</a:t>
            </a:r>
          </a:p>
          <a:p>
            <a:pPr>
              <a:buNone/>
            </a:pPr>
            <a:endParaRPr lang="en-CA" dirty="0" smtClean="0"/>
          </a:p>
          <a:p>
            <a:r>
              <a:rPr lang="en-CA" dirty="0" smtClean="0"/>
              <a:t>Before the plan, trust companies do not need to pay corporate tax</a:t>
            </a:r>
          </a:p>
          <a:p>
            <a:pPr>
              <a:buNone/>
            </a:pPr>
            <a:endParaRPr lang="en-CA" dirty="0" smtClean="0"/>
          </a:p>
          <a:p>
            <a:r>
              <a:rPr lang="en-CA" dirty="0" smtClean="0"/>
              <a:t>Federal and Provincial government lose $1 billion annually in tax revenue to trusts </a:t>
            </a:r>
          </a:p>
          <a:p>
            <a:pPr>
              <a:buNone/>
            </a:pPr>
            <a:endParaRPr lang="en-CA" dirty="0" smtClean="0"/>
          </a:p>
          <a:p>
            <a:r>
              <a:rPr lang="en-CA" dirty="0" smtClean="0"/>
              <a:t>Main purpose is to reduce the growing number of companies converting to trust </a:t>
            </a:r>
          </a:p>
          <a:p>
            <a:pPr>
              <a:buNone/>
            </a:pPr>
            <a:endParaRPr lang="en-CA" dirty="0" smtClean="0"/>
          </a:p>
          <a:p>
            <a:r>
              <a:rPr lang="en-CA" dirty="0" smtClean="0"/>
              <a:t>Effective for trusts that begin trading after Oct 31, 2006</a:t>
            </a:r>
          </a:p>
          <a:p>
            <a:pPr>
              <a:buNone/>
            </a:pPr>
            <a:endParaRPr lang="en-CA" dirty="0" smtClean="0"/>
          </a:p>
          <a:p>
            <a:r>
              <a:rPr lang="en-CA" dirty="0" smtClean="0"/>
              <a:t>Four year transition period for existing trusts (2011)</a:t>
            </a:r>
          </a:p>
          <a:p>
            <a:pPr>
              <a:buNone/>
            </a:pPr>
            <a:endParaRPr lang="en-CA"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92696"/>
            <a:ext cx="8229600" cy="1066800"/>
          </a:xfrm>
        </p:spPr>
        <p:txBody>
          <a:bodyPr/>
          <a:lstStyle/>
          <a:p>
            <a:r>
              <a:rPr lang="en-CA" dirty="0" smtClean="0"/>
              <a:t>What are REITs	</a:t>
            </a:r>
            <a:endParaRPr lang="en-CA" dirty="0"/>
          </a:p>
        </p:txBody>
      </p:sp>
      <p:sp>
        <p:nvSpPr>
          <p:cNvPr id="4" name="Content Placeholder 3"/>
          <p:cNvSpPr>
            <a:spLocks noGrp="1"/>
          </p:cNvSpPr>
          <p:nvPr>
            <p:ph idx="1"/>
          </p:nvPr>
        </p:nvSpPr>
        <p:spPr>
          <a:xfrm>
            <a:off x="467544" y="1700808"/>
            <a:ext cx="8229600" cy="4325112"/>
          </a:xfrm>
        </p:spPr>
        <p:txBody>
          <a:bodyPr>
            <a:normAutofit/>
          </a:bodyPr>
          <a:lstStyle/>
          <a:p>
            <a:r>
              <a:rPr lang="en-CA" dirty="0" smtClean="0"/>
              <a:t>Corporate entity that invests in real estate assets</a:t>
            </a:r>
          </a:p>
          <a:p>
            <a:r>
              <a:rPr lang="en-CA" dirty="0" smtClean="0"/>
              <a:t>Can be publically or privately held</a:t>
            </a:r>
          </a:p>
          <a:p>
            <a:r>
              <a:rPr lang="en-CA" dirty="0" smtClean="0"/>
              <a:t>Capital pooled from investors</a:t>
            </a:r>
          </a:p>
          <a:p>
            <a:r>
              <a:rPr lang="en-CA" dirty="0" smtClean="0"/>
              <a:t>Alternative to directly investing in real estate</a:t>
            </a:r>
          </a:p>
          <a:p>
            <a:r>
              <a:rPr lang="en-CA" dirty="0" smtClean="0"/>
              <a:t>Distribute at majority of taxable income</a:t>
            </a:r>
          </a:p>
          <a:p>
            <a:r>
              <a:rPr lang="en-CA" dirty="0" smtClean="0"/>
              <a:t>No corporate tax</a:t>
            </a:r>
            <a:endParaRPr lang="en-CA"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92696"/>
            <a:ext cx="8229600" cy="1066800"/>
          </a:xfrm>
        </p:spPr>
        <p:txBody>
          <a:bodyPr/>
          <a:lstStyle/>
          <a:p>
            <a:r>
              <a:rPr lang="en-CA" dirty="0" smtClean="0"/>
              <a:t>New Requirements for REITs</a:t>
            </a:r>
            <a:endParaRPr lang="en-CA" dirty="0"/>
          </a:p>
        </p:txBody>
      </p:sp>
      <p:sp>
        <p:nvSpPr>
          <p:cNvPr id="4" name="Content Placeholder 3"/>
          <p:cNvSpPr>
            <a:spLocks noGrp="1"/>
          </p:cNvSpPr>
          <p:nvPr>
            <p:ph idx="1"/>
          </p:nvPr>
        </p:nvSpPr>
        <p:spPr>
          <a:xfrm>
            <a:off x="467544" y="1628800"/>
            <a:ext cx="8229600" cy="4325112"/>
          </a:xfrm>
        </p:spPr>
        <p:txBody>
          <a:bodyPr>
            <a:normAutofit fontScale="77500" lnSpcReduction="20000"/>
          </a:bodyPr>
          <a:lstStyle/>
          <a:p>
            <a:pPr>
              <a:buNone/>
            </a:pPr>
            <a:r>
              <a:rPr lang="en-CA" dirty="0" smtClean="0"/>
              <a:t>	</a:t>
            </a:r>
          </a:p>
          <a:p>
            <a:pPr marL="624078" indent="-514350">
              <a:buFont typeface="+mj-lt"/>
              <a:buAutoNum type="arabicPeriod"/>
            </a:pPr>
            <a:endParaRPr lang="en-CA" dirty="0" smtClean="0"/>
          </a:p>
          <a:p>
            <a:pPr marL="624078" indent="-514350">
              <a:buFont typeface="+mj-lt"/>
              <a:buAutoNum type="arabicPeriod"/>
            </a:pPr>
            <a:r>
              <a:rPr lang="en-CA" dirty="0" smtClean="0"/>
              <a:t> At no time in the year hold any non-portfolio property other than real properties situated in Canada</a:t>
            </a:r>
          </a:p>
          <a:p>
            <a:pPr marL="624078" indent="-514350">
              <a:buFont typeface="+mj-lt"/>
              <a:buAutoNum type="arabicPeriod"/>
            </a:pPr>
            <a:endParaRPr lang="en-CA" dirty="0" smtClean="0"/>
          </a:p>
          <a:p>
            <a:pPr marL="624078" indent="-514350">
              <a:buFont typeface="+mj-lt"/>
              <a:buAutoNum type="arabicPeriod"/>
            </a:pPr>
            <a:r>
              <a:rPr lang="en-CA" dirty="0" smtClean="0"/>
              <a:t>At least 95% of its income for the year from properties</a:t>
            </a:r>
          </a:p>
          <a:p>
            <a:pPr marL="624078" indent="-514350">
              <a:buFont typeface="+mj-lt"/>
              <a:buAutoNum type="arabicPeriod"/>
            </a:pPr>
            <a:endParaRPr lang="en-CA" dirty="0" smtClean="0"/>
          </a:p>
          <a:p>
            <a:pPr marL="624078" indent="-514350">
              <a:buFont typeface="+mj-lt"/>
              <a:buAutoNum type="arabicPeriod"/>
            </a:pPr>
            <a:r>
              <a:rPr lang="en-CA" dirty="0" smtClean="0"/>
              <a:t>At least 75% of its income to be directly or indirectly attributable to rents from, mortgages on, or gains from the disposition of real properties situated in Canada</a:t>
            </a:r>
          </a:p>
          <a:p>
            <a:pPr marL="624078" indent="-514350">
              <a:buFont typeface="+mj-lt"/>
              <a:buAutoNum type="arabicPeriod"/>
            </a:pPr>
            <a:endParaRPr lang="en-CA" dirty="0" smtClean="0"/>
          </a:p>
          <a:p>
            <a:pPr marL="624078" indent="-514350">
              <a:buFont typeface="+mj-lt"/>
              <a:buAutoNum type="arabicPeriod"/>
            </a:pPr>
            <a:r>
              <a:rPr lang="en-CA" dirty="0" smtClean="0"/>
              <a:t>At least 75% of the value of REIT must be attributable to real property situated in Canada, cash and debt and obligations of Canadian governments</a:t>
            </a:r>
          </a:p>
          <a:p>
            <a:pPr>
              <a:buNone/>
            </a:pPr>
            <a:endParaRPr lang="en-CA"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92696"/>
            <a:ext cx="8229600" cy="1066800"/>
          </a:xfrm>
        </p:spPr>
        <p:txBody>
          <a:bodyPr/>
          <a:lstStyle/>
          <a:p>
            <a:r>
              <a:rPr lang="en-CA" dirty="0" smtClean="0"/>
              <a:t>Types of REITs affected</a:t>
            </a:r>
            <a:endParaRPr lang="en-CA" dirty="0"/>
          </a:p>
        </p:txBody>
      </p:sp>
      <p:sp>
        <p:nvSpPr>
          <p:cNvPr id="4" name="Content Placeholder 3"/>
          <p:cNvSpPr>
            <a:spLocks noGrp="1"/>
          </p:cNvSpPr>
          <p:nvPr>
            <p:ph idx="1"/>
          </p:nvPr>
        </p:nvSpPr>
        <p:spPr>
          <a:xfrm>
            <a:off x="467544" y="1628800"/>
            <a:ext cx="8229600" cy="4325112"/>
          </a:xfrm>
        </p:spPr>
        <p:txBody>
          <a:bodyPr>
            <a:normAutofit/>
          </a:bodyPr>
          <a:lstStyle/>
          <a:p>
            <a:pPr>
              <a:buNone/>
            </a:pPr>
            <a:r>
              <a:rPr lang="en-CA" dirty="0" smtClean="0"/>
              <a:t>	</a:t>
            </a:r>
          </a:p>
          <a:p>
            <a:r>
              <a:rPr lang="en-CA" dirty="0" smtClean="0"/>
              <a:t>Cross-border REITs </a:t>
            </a:r>
          </a:p>
          <a:p>
            <a:pPr lvl="1"/>
            <a:r>
              <a:rPr lang="en-CA" dirty="0" smtClean="0"/>
              <a:t>Fail to comply with Rule 3</a:t>
            </a:r>
          </a:p>
          <a:p>
            <a:pPr lvl="1"/>
            <a:r>
              <a:rPr lang="en-CA" dirty="0" smtClean="0"/>
              <a:t>Significant US or foreign holdings</a:t>
            </a:r>
          </a:p>
          <a:p>
            <a:pPr>
              <a:buNone/>
            </a:pPr>
            <a:endParaRPr lang="en-CA" dirty="0" smtClean="0"/>
          </a:p>
          <a:p>
            <a:r>
              <a:rPr lang="en-CA" dirty="0" smtClean="0"/>
              <a:t>Hotel REITs &amp; Senior Housing REITs</a:t>
            </a:r>
          </a:p>
          <a:p>
            <a:pPr lvl="1"/>
            <a:r>
              <a:rPr lang="en-CA" dirty="0" smtClean="0"/>
              <a:t>Fail to comply with Rule 2</a:t>
            </a:r>
          </a:p>
          <a:p>
            <a:pPr lvl="1"/>
            <a:r>
              <a:rPr lang="en-CA" dirty="0" smtClean="0"/>
              <a:t>Passive Income vs. Active Income</a:t>
            </a:r>
          </a:p>
          <a:p>
            <a:pPr>
              <a:buNone/>
            </a:pPr>
            <a:endParaRPr lang="en-CA"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92696"/>
            <a:ext cx="8229600" cy="1066800"/>
          </a:xfrm>
        </p:spPr>
        <p:txBody>
          <a:bodyPr/>
          <a:lstStyle/>
          <a:p>
            <a:r>
              <a:rPr lang="en-CA" dirty="0" smtClean="0"/>
              <a:t>Effect of Tax Fairness Plan</a:t>
            </a:r>
            <a:endParaRPr lang="en-CA" dirty="0"/>
          </a:p>
        </p:txBody>
      </p:sp>
      <p:pic>
        <p:nvPicPr>
          <p:cNvPr id="20483" name="Picture 3"/>
          <p:cNvPicPr>
            <a:picLocks noChangeAspect="1" noChangeArrowheads="1"/>
          </p:cNvPicPr>
          <p:nvPr/>
        </p:nvPicPr>
        <p:blipFill>
          <a:blip r:embed="rId2" cstate="print"/>
          <a:srcRect/>
          <a:stretch>
            <a:fillRect/>
          </a:stretch>
        </p:blipFill>
        <p:spPr bwMode="auto">
          <a:xfrm>
            <a:off x="395536" y="1916832"/>
            <a:ext cx="8444598" cy="4392488"/>
          </a:xfrm>
          <a:prstGeom prst="rect">
            <a:avLst/>
          </a:prstGeom>
          <a:noFill/>
          <a:ln w="9525">
            <a:noFill/>
            <a:miter lim="800000"/>
            <a:headEnd/>
            <a:tailEnd/>
          </a:ln>
        </p:spPr>
      </p:pic>
      <p:sp>
        <p:nvSpPr>
          <p:cNvPr id="7" name="Rounded Rectangle 6"/>
          <p:cNvSpPr/>
          <p:nvPr/>
        </p:nvSpPr>
        <p:spPr>
          <a:xfrm>
            <a:off x="4283968" y="2924944"/>
            <a:ext cx="504056" cy="2448272"/>
          </a:xfrm>
          <a:prstGeom prst="roundRect">
            <a:avLst/>
          </a:prstGeom>
          <a:noFill/>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404664"/>
            <a:ext cx="8229600" cy="1066800"/>
          </a:xfrm>
        </p:spPr>
        <p:txBody>
          <a:bodyPr/>
          <a:lstStyle/>
          <a:p>
            <a:r>
              <a:rPr lang="en-CA" dirty="0" smtClean="0"/>
              <a:t>Benefits to Investor</a:t>
            </a:r>
            <a:endParaRPr lang="en-CA" dirty="0"/>
          </a:p>
        </p:txBody>
      </p:sp>
      <p:sp>
        <p:nvSpPr>
          <p:cNvPr id="5" name="Content Placeholder 4"/>
          <p:cNvSpPr>
            <a:spLocks noGrp="1"/>
          </p:cNvSpPr>
          <p:nvPr>
            <p:ph idx="1"/>
          </p:nvPr>
        </p:nvSpPr>
        <p:spPr/>
        <p:txBody>
          <a:bodyPr/>
          <a:lstStyle/>
          <a:p>
            <a:r>
              <a:rPr lang="en-CA" dirty="0" smtClean="0"/>
              <a:t>Portfolio diversification</a:t>
            </a:r>
          </a:p>
          <a:p>
            <a:r>
              <a:rPr lang="en-CA" dirty="0" smtClean="0"/>
              <a:t>Liquid asset</a:t>
            </a:r>
          </a:p>
          <a:p>
            <a:r>
              <a:rPr lang="en-CA" dirty="0" smtClean="0"/>
              <a:t>High yield</a:t>
            </a:r>
          </a:p>
          <a:p>
            <a:r>
              <a:rPr lang="en-CA" dirty="0" smtClean="0"/>
              <a:t>Professional and active management</a:t>
            </a:r>
          </a:p>
          <a:p>
            <a:r>
              <a:rPr lang="en-CA" dirty="0" smtClean="0"/>
              <a:t>Daily pricing</a:t>
            </a:r>
          </a:p>
          <a:p>
            <a:r>
              <a:rPr lang="en-CA" dirty="0" smtClean="0"/>
              <a:t>Stringent regulations on leverage and financial reporting</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404664"/>
            <a:ext cx="8229600" cy="1066800"/>
          </a:xfrm>
        </p:spPr>
        <p:txBody>
          <a:bodyPr/>
          <a:lstStyle/>
          <a:p>
            <a:r>
              <a:rPr lang="en-CA" dirty="0" smtClean="0"/>
              <a:t>Diversification Benefit</a:t>
            </a:r>
            <a:endParaRPr lang="en-CA" dirty="0"/>
          </a:p>
        </p:txBody>
      </p:sp>
      <p:pic>
        <p:nvPicPr>
          <p:cNvPr id="4" name="Picture 6"/>
          <p:cNvPicPr>
            <a:picLocks noGrp="1" noChangeAspect="1" noChangeArrowheads="1"/>
          </p:cNvPicPr>
          <p:nvPr>
            <p:ph idx="1"/>
          </p:nvPr>
        </p:nvPicPr>
        <p:blipFill>
          <a:blip r:embed="rId2" cstate="print"/>
          <a:srcRect/>
          <a:stretch>
            <a:fillRect/>
          </a:stretch>
        </p:blipFill>
        <p:spPr>
          <a:xfrm>
            <a:off x="827584" y="1412776"/>
            <a:ext cx="7632848" cy="5243495"/>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404664"/>
            <a:ext cx="8229600" cy="1066800"/>
          </a:xfrm>
        </p:spPr>
        <p:txBody>
          <a:bodyPr/>
          <a:lstStyle/>
          <a:p>
            <a:r>
              <a:rPr lang="en-CA" dirty="0" smtClean="0"/>
              <a:t>Diversification Benefit</a:t>
            </a:r>
            <a:endParaRPr lang="en-CA" dirty="0"/>
          </a:p>
        </p:txBody>
      </p:sp>
      <p:pic>
        <p:nvPicPr>
          <p:cNvPr id="6" name="Content Placeholder 5" descr="Chart1_REIT.jpg"/>
          <p:cNvPicPr>
            <a:picLocks noGrp="1" noChangeAspect="1"/>
          </p:cNvPicPr>
          <p:nvPr>
            <p:ph idx="1"/>
          </p:nvPr>
        </p:nvPicPr>
        <p:blipFill>
          <a:blip r:embed="rId2" cstate="print"/>
          <a:stretch>
            <a:fillRect/>
          </a:stretch>
        </p:blipFill>
        <p:spPr>
          <a:xfrm>
            <a:off x="971600" y="1556792"/>
            <a:ext cx="7272808" cy="4848538"/>
          </a:xfr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404664"/>
            <a:ext cx="8229600" cy="1066800"/>
          </a:xfrm>
        </p:spPr>
        <p:txBody>
          <a:bodyPr/>
          <a:lstStyle/>
          <a:p>
            <a:r>
              <a:rPr lang="en-CA" dirty="0" smtClean="0"/>
              <a:t>Dividends and Investment Returns</a:t>
            </a:r>
            <a:endParaRPr lang="en-CA" dirty="0"/>
          </a:p>
        </p:txBody>
      </p:sp>
      <p:pic>
        <p:nvPicPr>
          <p:cNvPr id="5" name="Content Placeholder 4" descr="Chart2_REIT.jpg"/>
          <p:cNvPicPr>
            <a:picLocks noGrp="1" noChangeAspect="1"/>
          </p:cNvPicPr>
          <p:nvPr>
            <p:ph idx="1"/>
          </p:nvPr>
        </p:nvPicPr>
        <p:blipFill>
          <a:blip r:embed="rId2" cstate="print"/>
          <a:stretch>
            <a:fillRect/>
          </a:stretch>
        </p:blipFill>
        <p:spPr>
          <a:xfrm>
            <a:off x="1403648" y="1556792"/>
            <a:ext cx="6480720" cy="4809733"/>
          </a:xfr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404664"/>
            <a:ext cx="8229600" cy="1066800"/>
          </a:xfrm>
        </p:spPr>
        <p:txBody>
          <a:bodyPr/>
          <a:lstStyle/>
          <a:p>
            <a:r>
              <a:rPr lang="en-CA" dirty="0" smtClean="0"/>
              <a:t>Dividend Growth vs. CPI</a:t>
            </a:r>
            <a:endParaRPr lang="en-CA" dirty="0"/>
          </a:p>
        </p:txBody>
      </p:sp>
      <p:pic>
        <p:nvPicPr>
          <p:cNvPr id="6" name="Content Placeholder 5" descr="Chart3_REIT.jpg"/>
          <p:cNvPicPr>
            <a:picLocks noGrp="1" noChangeAspect="1"/>
          </p:cNvPicPr>
          <p:nvPr>
            <p:ph idx="1"/>
          </p:nvPr>
        </p:nvPicPr>
        <p:blipFill>
          <a:blip r:embed="rId2" cstate="print"/>
          <a:stretch>
            <a:fillRect/>
          </a:stretch>
        </p:blipFill>
        <p:spPr>
          <a:xfrm>
            <a:off x="971600" y="1484784"/>
            <a:ext cx="6768752" cy="5023499"/>
          </a:xfr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92696"/>
            <a:ext cx="8229600" cy="1066800"/>
          </a:xfrm>
        </p:spPr>
        <p:txBody>
          <a:bodyPr/>
          <a:lstStyle/>
          <a:p>
            <a:r>
              <a:rPr lang="en-CA" dirty="0" smtClean="0"/>
              <a:t>How to Measure Performance</a:t>
            </a:r>
            <a:endParaRPr lang="en-CA" dirty="0"/>
          </a:p>
        </p:txBody>
      </p:sp>
      <p:sp>
        <p:nvSpPr>
          <p:cNvPr id="4" name="Content Placeholder 3"/>
          <p:cNvSpPr>
            <a:spLocks noGrp="1"/>
          </p:cNvSpPr>
          <p:nvPr>
            <p:ph idx="1"/>
          </p:nvPr>
        </p:nvSpPr>
        <p:spPr>
          <a:xfrm>
            <a:off x="467544" y="1700808"/>
            <a:ext cx="8229600" cy="4325112"/>
          </a:xfrm>
        </p:spPr>
        <p:txBody>
          <a:bodyPr>
            <a:normAutofit lnSpcReduction="10000"/>
          </a:bodyPr>
          <a:lstStyle/>
          <a:p>
            <a:r>
              <a:rPr lang="en-CA" dirty="0" smtClean="0"/>
              <a:t>Leverage</a:t>
            </a:r>
          </a:p>
          <a:p>
            <a:r>
              <a:rPr lang="en-CA" dirty="0" smtClean="0"/>
              <a:t>Net Asset Value</a:t>
            </a:r>
          </a:p>
          <a:p>
            <a:pPr lvl="1"/>
            <a:r>
              <a:rPr lang="en-CA" dirty="0" smtClean="0"/>
              <a:t>Value a REIT by valuing its real estate assets then adjusting for its other assets and subtracting liabilities</a:t>
            </a:r>
          </a:p>
          <a:p>
            <a:r>
              <a:rPr lang="en-CA" dirty="0" smtClean="0"/>
              <a:t>Net Income (Accounting Earnings) is not a good measure of performance</a:t>
            </a:r>
          </a:p>
          <a:p>
            <a:pPr lvl="1"/>
            <a:r>
              <a:rPr lang="en-CA" dirty="0" smtClean="0"/>
              <a:t>Depreciation allowance is irrelevant to performance</a:t>
            </a:r>
          </a:p>
          <a:p>
            <a:pPr lvl="1"/>
            <a:r>
              <a:rPr lang="en-CA" dirty="0" smtClean="0"/>
              <a:t>FFO, AFFO, FAD</a:t>
            </a:r>
          </a:p>
          <a:p>
            <a:endParaRPr lang="en-CA"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92696"/>
            <a:ext cx="8229600" cy="1066800"/>
          </a:xfrm>
        </p:spPr>
        <p:txBody>
          <a:bodyPr/>
          <a:lstStyle/>
          <a:p>
            <a:r>
              <a:rPr lang="en-CA" dirty="0" smtClean="0"/>
              <a:t>FFO</a:t>
            </a:r>
            <a:endParaRPr lang="en-CA" dirty="0"/>
          </a:p>
        </p:txBody>
      </p:sp>
      <p:sp>
        <p:nvSpPr>
          <p:cNvPr id="4" name="Content Placeholder 3"/>
          <p:cNvSpPr>
            <a:spLocks noGrp="1"/>
          </p:cNvSpPr>
          <p:nvPr>
            <p:ph idx="1"/>
          </p:nvPr>
        </p:nvSpPr>
        <p:spPr>
          <a:xfrm>
            <a:off x="467544" y="1700808"/>
            <a:ext cx="8229600" cy="4325112"/>
          </a:xfrm>
        </p:spPr>
        <p:txBody>
          <a:bodyPr>
            <a:normAutofit/>
          </a:bodyPr>
          <a:lstStyle/>
          <a:p>
            <a:pPr>
              <a:buNone/>
            </a:pPr>
            <a:r>
              <a:rPr lang="en-CA" dirty="0" smtClean="0"/>
              <a:t>	Net income</a:t>
            </a:r>
          </a:p>
          <a:p>
            <a:pPr>
              <a:buNone/>
            </a:pPr>
            <a:r>
              <a:rPr lang="en-CA" dirty="0" smtClean="0"/>
              <a:t>	+    Depreciation &amp; Amortization</a:t>
            </a:r>
          </a:p>
          <a:p>
            <a:pPr>
              <a:buNone/>
            </a:pPr>
            <a:r>
              <a:rPr lang="en-CA" dirty="0" smtClean="0"/>
              <a:t>	 -    Net Gain on Asset Sales</a:t>
            </a:r>
          </a:p>
          <a:p>
            <a:pPr>
              <a:buNone/>
            </a:pPr>
            <a:r>
              <a:rPr lang="en-CA" b="1" dirty="0" smtClean="0"/>
              <a:t>= Funds From Operations (FFO)</a:t>
            </a:r>
          </a:p>
          <a:p>
            <a:pPr>
              <a:buNone/>
            </a:pPr>
            <a:endParaRPr lang="en-CA" dirty="0" smtClean="0"/>
          </a:p>
          <a:p>
            <a:r>
              <a:rPr lang="en-CA" dirty="0" smtClean="0"/>
              <a:t>FFO approximates how much the REIT can issue in dividends on a recurring basis from year to year</a:t>
            </a:r>
          </a:p>
        </p:txBody>
      </p:sp>
      <p:cxnSp>
        <p:nvCxnSpPr>
          <p:cNvPr id="8" name="Straight Connector 7"/>
          <p:cNvCxnSpPr/>
          <p:nvPr/>
        </p:nvCxnSpPr>
        <p:spPr>
          <a:xfrm>
            <a:off x="827584" y="3140968"/>
            <a:ext cx="561662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92696"/>
            <a:ext cx="8229600" cy="1066800"/>
          </a:xfrm>
        </p:spPr>
        <p:txBody>
          <a:bodyPr/>
          <a:lstStyle/>
          <a:p>
            <a:r>
              <a:rPr lang="en-CA" dirty="0" smtClean="0"/>
              <a:t>Dual Market for Real Estate 	</a:t>
            </a:r>
            <a:endParaRPr lang="en-CA" dirty="0"/>
          </a:p>
        </p:txBody>
      </p:sp>
      <p:pic>
        <p:nvPicPr>
          <p:cNvPr id="18434" name="Picture 2"/>
          <p:cNvPicPr>
            <a:picLocks noGrp="1" noChangeAspect="1" noChangeArrowheads="1"/>
          </p:cNvPicPr>
          <p:nvPr>
            <p:ph idx="1"/>
          </p:nvPr>
        </p:nvPicPr>
        <p:blipFill>
          <a:blip r:embed="rId2" cstate="print"/>
          <a:srcRect/>
          <a:stretch>
            <a:fillRect/>
          </a:stretch>
        </p:blipFill>
        <p:spPr bwMode="auto">
          <a:xfrm>
            <a:off x="3707904" y="1772816"/>
            <a:ext cx="4954492" cy="4325937"/>
          </a:xfrm>
          <a:prstGeom prst="rect">
            <a:avLst/>
          </a:prstGeom>
          <a:noFill/>
          <a:ln w="9525">
            <a:noFill/>
            <a:miter lim="800000"/>
            <a:headEnd/>
            <a:tailEnd/>
          </a:ln>
        </p:spPr>
      </p:pic>
      <p:sp>
        <p:nvSpPr>
          <p:cNvPr id="5" name="TextBox 4"/>
          <p:cNvSpPr txBox="1"/>
          <p:nvPr/>
        </p:nvSpPr>
        <p:spPr>
          <a:xfrm>
            <a:off x="251520" y="2132856"/>
            <a:ext cx="3312368" cy="3416320"/>
          </a:xfrm>
          <a:prstGeom prst="rect">
            <a:avLst/>
          </a:prstGeom>
          <a:noFill/>
        </p:spPr>
        <p:txBody>
          <a:bodyPr wrap="square" rtlCol="0">
            <a:spAutoFit/>
          </a:bodyPr>
          <a:lstStyle/>
          <a:p>
            <a:pPr>
              <a:buFont typeface="Arial" pitchFamily="34" charset="0"/>
              <a:buChar char="•"/>
            </a:pPr>
            <a:r>
              <a:rPr lang="en-CA" dirty="0" smtClean="0"/>
              <a:t> REITs create a secondary market for trading real estate</a:t>
            </a:r>
          </a:p>
          <a:p>
            <a:endParaRPr lang="en-CA" dirty="0" smtClean="0"/>
          </a:p>
          <a:p>
            <a:pPr>
              <a:buFont typeface="Arial" pitchFamily="34" charset="0"/>
              <a:buChar char="•"/>
            </a:pPr>
            <a:r>
              <a:rPr lang="en-CA" dirty="0" smtClean="0"/>
              <a:t> The private market and the REIT market may disagree on market values of property</a:t>
            </a:r>
          </a:p>
          <a:p>
            <a:pPr lvl="1">
              <a:buFont typeface="Arial" pitchFamily="34" charset="0"/>
              <a:buChar char="•"/>
            </a:pPr>
            <a:endParaRPr lang="en-CA" dirty="0" smtClean="0"/>
          </a:p>
          <a:p>
            <a:pPr lvl="1">
              <a:buFont typeface="Arial" pitchFamily="34" charset="0"/>
              <a:buChar char="•"/>
            </a:pPr>
            <a:r>
              <a:rPr lang="en-CA" dirty="0" smtClean="0"/>
              <a:t> This causes a REIT to trade at a discount or premium to its Net Asset Value (NAV)</a:t>
            </a:r>
          </a:p>
          <a:p>
            <a:endParaRPr lang="en-CA"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92696"/>
            <a:ext cx="8229600" cy="1066800"/>
          </a:xfrm>
        </p:spPr>
        <p:txBody>
          <a:bodyPr/>
          <a:lstStyle/>
          <a:p>
            <a:r>
              <a:rPr lang="en-CA" dirty="0" smtClean="0"/>
              <a:t>AFFO</a:t>
            </a:r>
            <a:endParaRPr lang="en-CA" dirty="0"/>
          </a:p>
        </p:txBody>
      </p:sp>
      <p:sp>
        <p:nvSpPr>
          <p:cNvPr id="4" name="Content Placeholder 3"/>
          <p:cNvSpPr>
            <a:spLocks noGrp="1"/>
          </p:cNvSpPr>
          <p:nvPr>
            <p:ph idx="1"/>
          </p:nvPr>
        </p:nvSpPr>
        <p:spPr>
          <a:xfrm>
            <a:off x="467544" y="1700808"/>
            <a:ext cx="8229600" cy="4325112"/>
          </a:xfrm>
        </p:spPr>
        <p:txBody>
          <a:bodyPr>
            <a:normAutofit/>
          </a:bodyPr>
          <a:lstStyle/>
          <a:p>
            <a:pPr>
              <a:buNone/>
            </a:pPr>
            <a:r>
              <a:rPr lang="en-CA" dirty="0" smtClean="0"/>
              <a:t>	Funds From Operations (FFO)</a:t>
            </a:r>
          </a:p>
          <a:p>
            <a:pPr>
              <a:buNone/>
            </a:pPr>
            <a:r>
              <a:rPr lang="en-CA" dirty="0" smtClean="0"/>
              <a:t>    -    Maintenance </a:t>
            </a:r>
            <a:r>
              <a:rPr lang="en-CA" dirty="0" err="1" smtClean="0"/>
              <a:t>CapEx</a:t>
            </a:r>
            <a:endParaRPr lang="en-CA" dirty="0" smtClean="0"/>
          </a:p>
          <a:p>
            <a:pPr>
              <a:buNone/>
            </a:pPr>
            <a:r>
              <a:rPr lang="en-CA" dirty="0" smtClean="0"/>
              <a:t>	 +   Other Adjustments</a:t>
            </a:r>
          </a:p>
          <a:p>
            <a:pPr>
              <a:buNone/>
            </a:pPr>
            <a:r>
              <a:rPr lang="en-CA" b="1" dirty="0" smtClean="0"/>
              <a:t>= Adjusted Funds From Operations (AFFO)</a:t>
            </a:r>
          </a:p>
          <a:p>
            <a:pPr>
              <a:buNone/>
            </a:pPr>
            <a:endParaRPr lang="en-CA" dirty="0" smtClean="0"/>
          </a:p>
          <a:p>
            <a:r>
              <a:rPr lang="en-CA" dirty="0" smtClean="0"/>
              <a:t>AFFO takes into account the </a:t>
            </a:r>
            <a:r>
              <a:rPr lang="en-CA" dirty="0" err="1" smtClean="0"/>
              <a:t>CapEx</a:t>
            </a:r>
            <a:r>
              <a:rPr lang="en-CA" dirty="0" smtClean="0"/>
              <a:t> required to maintain all your properties</a:t>
            </a:r>
            <a:endParaRPr lang="en-CA" dirty="0"/>
          </a:p>
        </p:txBody>
      </p:sp>
      <p:cxnSp>
        <p:nvCxnSpPr>
          <p:cNvPr id="8" name="Straight Connector 7"/>
          <p:cNvCxnSpPr/>
          <p:nvPr/>
        </p:nvCxnSpPr>
        <p:spPr>
          <a:xfrm>
            <a:off x="827584" y="3140968"/>
            <a:ext cx="561662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92696"/>
            <a:ext cx="8229600" cy="1066800"/>
          </a:xfrm>
        </p:spPr>
        <p:txBody>
          <a:bodyPr/>
          <a:lstStyle/>
          <a:p>
            <a:r>
              <a:rPr lang="en-CA" dirty="0" smtClean="0"/>
              <a:t>FAD</a:t>
            </a:r>
            <a:endParaRPr lang="en-CA" dirty="0"/>
          </a:p>
        </p:txBody>
      </p:sp>
      <p:sp>
        <p:nvSpPr>
          <p:cNvPr id="4" name="Content Placeholder 3"/>
          <p:cNvSpPr>
            <a:spLocks noGrp="1"/>
          </p:cNvSpPr>
          <p:nvPr>
            <p:ph idx="1"/>
          </p:nvPr>
        </p:nvSpPr>
        <p:spPr>
          <a:xfrm>
            <a:off x="467544" y="1700808"/>
            <a:ext cx="8229600" cy="4325112"/>
          </a:xfrm>
        </p:spPr>
        <p:txBody>
          <a:bodyPr>
            <a:normAutofit/>
          </a:bodyPr>
          <a:lstStyle/>
          <a:p>
            <a:pPr>
              <a:buNone/>
            </a:pPr>
            <a:r>
              <a:rPr lang="en-CA" dirty="0" smtClean="0"/>
              <a:t>	Funds From Operations (FFO)</a:t>
            </a:r>
          </a:p>
          <a:p>
            <a:pPr>
              <a:buNone/>
            </a:pPr>
            <a:r>
              <a:rPr lang="en-CA" dirty="0" smtClean="0"/>
              <a:t>    -    All </a:t>
            </a:r>
            <a:r>
              <a:rPr lang="en-CA" dirty="0" err="1" smtClean="0"/>
              <a:t>CapEx</a:t>
            </a:r>
            <a:endParaRPr lang="en-CA" dirty="0" smtClean="0"/>
          </a:p>
          <a:p>
            <a:pPr>
              <a:buNone/>
            </a:pPr>
            <a:r>
              <a:rPr lang="en-CA" dirty="0" smtClean="0"/>
              <a:t>	 +   Other Adjustments</a:t>
            </a:r>
          </a:p>
          <a:p>
            <a:pPr>
              <a:buNone/>
            </a:pPr>
            <a:r>
              <a:rPr lang="en-CA" b="1" dirty="0" smtClean="0"/>
              <a:t>= Funds Available for Distribution (FAD)</a:t>
            </a:r>
          </a:p>
          <a:p>
            <a:pPr>
              <a:buNone/>
            </a:pPr>
            <a:endParaRPr lang="en-CA" dirty="0" smtClean="0"/>
          </a:p>
          <a:p>
            <a:r>
              <a:rPr lang="en-CA" dirty="0" smtClean="0"/>
              <a:t>Also called “Cash Available for Distribution (CAD)”, measures cash that is available to be distributed as dividends to unit holders. </a:t>
            </a:r>
          </a:p>
        </p:txBody>
      </p:sp>
      <p:cxnSp>
        <p:nvCxnSpPr>
          <p:cNvPr id="8" name="Straight Connector 7"/>
          <p:cNvCxnSpPr/>
          <p:nvPr/>
        </p:nvCxnSpPr>
        <p:spPr>
          <a:xfrm>
            <a:off x="827584" y="3140968"/>
            <a:ext cx="561662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92696"/>
            <a:ext cx="8229600" cy="1066800"/>
          </a:xfrm>
        </p:spPr>
        <p:txBody>
          <a:bodyPr/>
          <a:lstStyle/>
          <a:p>
            <a:r>
              <a:rPr lang="en-CA" dirty="0" smtClean="0"/>
              <a:t>FCFE</a:t>
            </a:r>
            <a:endParaRPr lang="en-CA" dirty="0"/>
          </a:p>
        </p:txBody>
      </p:sp>
      <p:sp>
        <p:nvSpPr>
          <p:cNvPr id="4" name="Content Placeholder 3"/>
          <p:cNvSpPr>
            <a:spLocks noGrp="1"/>
          </p:cNvSpPr>
          <p:nvPr>
            <p:ph idx="1"/>
          </p:nvPr>
        </p:nvSpPr>
        <p:spPr>
          <a:xfrm>
            <a:off x="467544" y="1700808"/>
            <a:ext cx="8229600" cy="4325112"/>
          </a:xfrm>
        </p:spPr>
        <p:txBody>
          <a:bodyPr>
            <a:normAutofit/>
          </a:bodyPr>
          <a:lstStyle/>
          <a:p>
            <a:pPr>
              <a:buNone/>
            </a:pPr>
            <a:r>
              <a:rPr lang="en-CA" dirty="0" smtClean="0"/>
              <a:t>	Funds available for distribution</a:t>
            </a:r>
          </a:p>
          <a:p>
            <a:pPr>
              <a:buNone/>
            </a:pPr>
            <a:r>
              <a:rPr lang="en-CA" dirty="0" smtClean="0"/>
              <a:t>  	 -	Real estate acquisitions (new investments)</a:t>
            </a:r>
          </a:p>
          <a:p>
            <a:pPr>
              <a:buNone/>
            </a:pPr>
            <a:r>
              <a:rPr lang="en-CA" dirty="0" smtClean="0"/>
              <a:t>    -	Changes in working capital</a:t>
            </a:r>
          </a:p>
          <a:p>
            <a:pPr>
              <a:buNone/>
            </a:pPr>
            <a:r>
              <a:rPr lang="en-CA" dirty="0" smtClean="0"/>
              <a:t>    -	Principal payments</a:t>
            </a:r>
          </a:p>
          <a:p>
            <a:pPr>
              <a:buNone/>
            </a:pPr>
            <a:r>
              <a:rPr lang="en-CA" dirty="0" smtClean="0"/>
              <a:t>    +	New debt issue</a:t>
            </a:r>
          </a:p>
          <a:p>
            <a:pPr>
              <a:buNone/>
            </a:pPr>
            <a:r>
              <a:rPr lang="en-CA" dirty="0" smtClean="0"/>
              <a:t>    +	Gain on sale of real estate</a:t>
            </a:r>
          </a:p>
          <a:p>
            <a:pPr>
              <a:buNone/>
            </a:pPr>
            <a:r>
              <a:rPr lang="en-CA" dirty="0" smtClean="0"/>
              <a:t>    +	New equity issue</a:t>
            </a:r>
          </a:p>
          <a:p>
            <a:pPr>
              <a:buNone/>
            </a:pPr>
            <a:r>
              <a:rPr lang="en-CA" b="1" dirty="0" smtClean="0"/>
              <a:t>    =	Free Cash Flow to Equity</a:t>
            </a:r>
          </a:p>
        </p:txBody>
      </p:sp>
      <p:cxnSp>
        <p:nvCxnSpPr>
          <p:cNvPr id="8" name="Straight Connector 7"/>
          <p:cNvCxnSpPr/>
          <p:nvPr/>
        </p:nvCxnSpPr>
        <p:spPr>
          <a:xfrm>
            <a:off x="971600" y="4941168"/>
            <a:ext cx="662473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04664"/>
            <a:ext cx="8229600" cy="1066800"/>
          </a:xfrm>
        </p:spPr>
        <p:txBody>
          <a:bodyPr/>
          <a:lstStyle/>
          <a:p>
            <a:r>
              <a:rPr lang="en-CA" dirty="0" smtClean="0"/>
              <a:t>Historical P/AFFO Multiples</a:t>
            </a:r>
            <a:endParaRPr lang="en-CA" dirty="0"/>
          </a:p>
        </p:txBody>
      </p:sp>
      <p:pic>
        <p:nvPicPr>
          <p:cNvPr id="16386" name="Picture 2"/>
          <p:cNvPicPr>
            <a:picLocks noChangeAspect="1" noChangeArrowheads="1"/>
          </p:cNvPicPr>
          <p:nvPr/>
        </p:nvPicPr>
        <p:blipFill>
          <a:blip r:embed="rId2" cstate="print"/>
          <a:srcRect/>
          <a:stretch>
            <a:fillRect/>
          </a:stretch>
        </p:blipFill>
        <p:spPr bwMode="auto">
          <a:xfrm>
            <a:off x="2123728" y="1274223"/>
            <a:ext cx="4680519" cy="558377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04664"/>
            <a:ext cx="8229600" cy="1066800"/>
          </a:xfrm>
        </p:spPr>
        <p:txBody>
          <a:bodyPr>
            <a:normAutofit fontScale="90000"/>
          </a:bodyPr>
          <a:lstStyle/>
          <a:p>
            <a:r>
              <a:rPr lang="en-CA" dirty="0" smtClean="0"/>
              <a:t>AFFO Yield vs. 10-Year Can. Govt Yield</a:t>
            </a:r>
            <a:endParaRPr lang="en-CA" dirty="0"/>
          </a:p>
        </p:txBody>
      </p:sp>
      <p:pic>
        <p:nvPicPr>
          <p:cNvPr id="4" name="Picture 2"/>
          <p:cNvPicPr>
            <a:picLocks noChangeAspect="1" noChangeArrowheads="1"/>
          </p:cNvPicPr>
          <p:nvPr/>
        </p:nvPicPr>
        <p:blipFill>
          <a:blip r:embed="rId2" cstate="print"/>
          <a:srcRect/>
          <a:stretch>
            <a:fillRect/>
          </a:stretch>
        </p:blipFill>
        <p:spPr bwMode="auto">
          <a:xfrm>
            <a:off x="2123728" y="1268760"/>
            <a:ext cx="4680520" cy="2758950"/>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2195736" y="4193704"/>
            <a:ext cx="4763438" cy="26642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04664"/>
            <a:ext cx="8229600" cy="1066800"/>
          </a:xfrm>
        </p:spPr>
        <p:txBody>
          <a:bodyPr>
            <a:normAutofit fontScale="90000"/>
          </a:bodyPr>
          <a:lstStyle/>
          <a:p>
            <a:r>
              <a:rPr lang="en-CA" dirty="0" smtClean="0"/>
              <a:t>AFFO Yield vs. 10-Year US Govt Yield</a:t>
            </a:r>
            <a:endParaRPr lang="en-CA" dirty="0"/>
          </a:p>
        </p:txBody>
      </p:sp>
      <p:pic>
        <p:nvPicPr>
          <p:cNvPr id="6" name="Picture 2"/>
          <p:cNvPicPr>
            <a:picLocks noChangeAspect="1" noChangeArrowheads="1"/>
          </p:cNvPicPr>
          <p:nvPr/>
        </p:nvPicPr>
        <p:blipFill>
          <a:blip r:embed="rId2" cstate="print"/>
          <a:srcRect/>
          <a:stretch>
            <a:fillRect/>
          </a:stretch>
        </p:blipFill>
        <p:spPr bwMode="auto">
          <a:xfrm>
            <a:off x="2123728" y="1268760"/>
            <a:ext cx="4608512" cy="549787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92696"/>
            <a:ext cx="8229600" cy="1066800"/>
          </a:xfrm>
        </p:spPr>
        <p:txBody>
          <a:bodyPr/>
          <a:lstStyle/>
          <a:p>
            <a:r>
              <a:rPr lang="en-CA" dirty="0" smtClean="0"/>
              <a:t>REIT Historical Performance</a:t>
            </a:r>
            <a:endParaRPr lang="en-CA" dirty="0"/>
          </a:p>
        </p:txBody>
      </p:sp>
      <p:pic>
        <p:nvPicPr>
          <p:cNvPr id="1026" name="Picture 2"/>
          <p:cNvPicPr>
            <a:picLocks noChangeAspect="1" noChangeArrowheads="1"/>
          </p:cNvPicPr>
          <p:nvPr/>
        </p:nvPicPr>
        <p:blipFill>
          <a:blip r:embed="rId2" cstate="print"/>
          <a:srcRect/>
          <a:stretch>
            <a:fillRect/>
          </a:stretch>
        </p:blipFill>
        <p:spPr bwMode="auto">
          <a:xfrm>
            <a:off x="104775" y="1700808"/>
            <a:ext cx="9039225" cy="4600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92696"/>
            <a:ext cx="8229600" cy="1066800"/>
          </a:xfrm>
        </p:spPr>
        <p:txBody>
          <a:bodyPr>
            <a:normAutofit fontScale="90000"/>
          </a:bodyPr>
          <a:lstStyle/>
          <a:p>
            <a:r>
              <a:rPr lang="en-CA" dirty="0" smtClean="0"/>
              <a:t>1YR REIT Index vs. S&amp;P/TSX Composite</a:t>
            </a:r>
            <a:endParaRPr lang="en-CA" dirty="0"/>
          </a:p>
        </p:txBody>
      </p:sp>
      <p:pic>
        <p:nvPicPr>
          <p:cNvPr id="2050" name="Picture 2"/>
          <p:cNvPicPr>
            <a:picLocks noChangeAspect="1" noChangeArrowheads="1"/>
          </p:cNvPicPr>
          <p:nvPr/>
        </p:nvPicPr>
        <p:blipFill>
          <a:blip r:embed="rId2" cstate="print"/>
          <a:srcRect/>
          <a:stretch>
            <a:fillRect/>
          </a:stretch>
        </p:blipFill>
        <p:spPr bwMode="auto">
          <a:xfrm>
            <a:off x="0" y="1628800"/>
            <a:ext cx="9096375" cy="4581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692696"/>
            <a:ext cx="8697144" cy="1066800"/>
          </a:xfrm>
        </p:spPr>
        <p:txBody>
          <a:bodyPr>
            <a:normAutofit fontScale="90000"/>
          </a:bodyPr>
          <a:lstStyle/>
          <a:p>
            <a:pPr algn="ctr"/>
            <a:r>
              <a:rPr lang="en-CA" dirty="0" smtClean="0"/>
              <a:t>10YR REIT Index vs. S&amp;P/TSX Composite</a:t>
            </a:r>
            <a:endParaRPr lang="en-CA" dirty="0"/>
          </a:p>
        </p:txBody>
      </p:sp>
      <p:pic>
        <p:nvPicPr>
          <p:cNvPr id="3074" name="Picture 2"/>
          <p:cNvPicPr>
            <a:picLocks noChangeAspect="1" noChangeArrowheads="1"/>
          </p:cNvPicPr>
          <p:nvPr/>
        </p:nvPicPr>
        <p:blipFill>
          <a:blip r:embed="rId2" cstate="print"/>
          <a:srcRect/>
          <a:stretch>
            <a:fillRect/>
          </a:stretch>
        </p:blipFill>
        <p:spPr bwMode="auto">
          <a:xfrm>
            <a:off x="0" y="1916832"/>
            <a:ext cx="9048750" cy="4610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92696"/>
            <a:ext cx="8229600" cy="1066800"/>
          </a:xfrm>
        </p:spPr>
        <p:txBody>
          <a:bodyPr>
            <a:normAutofit fontScale="90000"/>
          </a:bodyPr>
          <a:lstStyle/>
          <a:p>
            <a:r>
              <a:rPr lang="en-CA" dirty="0" smtClean="0"/>
              <a:t>1YR REIT Index Vs. Income Trust Index</a:t>
            </a:r>
            <a:endParaRPr lang="en-CA" dirty="0"/>
          </a:p>
        </p:txBody>
      </p:sp>
      <p:pic>
        <p:nvPicPr>
          <p:cNvPr id="5122" name="Picture 2"/>
          <p:cNvPicPr>
            <a:picLocks noChangeAspect="1" noChangeArrowheads="1"/>
          </p:cNvPicPr>
          <p:nvPr/>
        </p:nvPicPr>
        <p:blipFill>
          <a:blip r:embed="rId2" cstate="print"/>
          <a:srcRect/>
          <a:stretch>
            <a:fillRect/>
          </a:stretch>
        </p:blipFill>
        <p:spPr bwMode="auto">
          <a:xfrm>
            <a:off x="0" y="1700808"/>
            <a:ext cx="9048750" cy="4610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476672"/>
            <a:ext cx="8229600" cy="1066800"/>
          </a:xfrm>
        </p:spPr>
        <p:txBody>
          <a:bodyPr/>
          <a:lstStyle/>
          <a:p>
            <a:r>
              <a:rPr lang="en-CA" dirty="0" smtClean="0"/>
              <a:t>Structure of REITs</a:t>
            </a:r>
            <a:endParaRPr lang="en-CA" dirty="0"/>
          </a:p>
        </p:txBody>
      </p:sp>
      <p:sp>
        <p:nvSpPr>
          <p:cNvPr id="4" name="Content Placeholder 3"/>
          <p:cNvSpPr>
            <a:spLocks noGrp="1"/>
          </p:cNvSpPr>
          <p:nvPr>
            <p:ph idx="1"/>
          </p:nvPr>
        </p:nvSpPr>
        <p:spPr>
          <a:xfrm>
            <a:off x="251520" y="1484784"/>
            <a:ext cx="8712968" cy="5112568"/>
          </a:xfrm>
        </p:spPr>
        <p:txBody>
          <a:bodyPr>
            <a:normAutofit/>
          </a:bodyPr>
          <a:lstStyle/>
          <a:p>
            <a:pPr>
              <a:buNone/>
            </a:pPr>
            <a:endParaRPr lang="en-CA" dirty="0"/>
          </a:p>
        </p:txBody>
      </p:sp>
      <p:sp>
        <p:nvSpPr>
          <p:cNvPr id="50" name="Snip Diagonal Corner Rectangle 49"/>
          <p:cNvSpPr/>
          <p:nvPr/>
        </p:nvSpPr>
        <p:spPr>
          <a:xfrm>
            <a:off x="3059832" y="1556792"/>
            <a:ext cx="2507752" cy="556461"/>
          </a:xfrm>
          <a:prstGeom prst="snip2DiagRect">
            <a:avLst/>
          </a:prstGeom>
          <a:effectLst>
            <a:outerShdw blurRad="1270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Trustee</a:t>
            </a:r>
            <a:endParaRPr lang="en-US" sz="2400" b="1" dirty="0"/>
          </a:p>
        </p:txBody>
      </p:sp>
      <p:sp>
        <p:nvSpPr>
          <p:cNvPr id="51" name="Oval 50"/>
          <p:cNvSpPr/>
          <p:nvPr/>
        </p:nvSpPr>
        <p:spPr>
          <a:xfrm>
            <a:off x="3563888" y="3501008"/>
            <a:ext cx="1656184" cy="956816"/>
          </a:xfrm>
          <a:prstGeom prst="ellipse">
            <a:avLst/>
          </a:prstGeom>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REIT</a:t>
            </a:r>
            <a:endParaRPr lang="en-US" sz="2800" b="1" dirty="0"/>
          </a:p>
        </p:txBody>
      </p:sp>
      <p:cxnSp>
        <p:nvCxnSpPr>
          <p:cNvPr id="52" name="Straight Arrow Connector 51"/>
          <p:cNvCxnSpPr/>
          <p:nvPr/>
        </p:nvCxnSpPr>
        <p:spPr>
          <a:xfrm>
            <a:off x="5508104" y="4005064"/>
            <a:ext cx="1011011"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2411760" y="4005064"/>
            <a:ext cx="1011011"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H="1">
            <a:off x="2411760" y="3789040"/>
            <a:ext cx="100811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H="1">
            <a:off x="5508104" y="3789040"/>
            <a:ext cx="1008111"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V="1">
            <a:off x="4211960" y="2276872"/>
            <a:ext cx="0" cy="9361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V="1">
            <a:off x="4267200" y="4343400"/>
            <a:ext cx="0" cy="295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a:off x="4427984" y="2276872"/>
            <a:ext cx="0" cy="9305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a:off x="4427984" y="4653136"/>
            <a:ext cx="0" cy="78649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2339752" y="4077072"/>
            <a:ext cx="1286742" cy="307777"/>
          </a:xfrm>
          <a:prstGeom prst="rect">
            <a:avLst/>
          </a:prstGeom>
          <a:noFill/>
        </p:spPr>
        <p:txBody>
          <a:bodyPr wrap="square" rtlCol="0">
            <a:spAutoFit/>
          </a:bodyPr>
          <a:lstStyle/>
          <a:p>
            <a:r>
              <a:rPr lang="en-US" sz="1400" dirty="0" smtClean="0"/>
              <a:t>Investment</a:t>
            </a:r>
            <a:endParaRPr lang="en-US" sz="1400" dirty="0"/>
          </a:p>
        </p:txBody>
      </p:sp>
      <p:sp>
        <p:nvSpPr>
          <p:cNvPr id="61" name="TextBox 60"/>
          <p:cNvSpPr txBox="1"/>
          <p:nvPr/>
        </p:nvSpPr>
        <p:spPr>
          <a:xfrm>
            <a:off x="2339752" y="3356992"/>
            <a:ext cx="1286742" cy="307777"/>
          </a:xfrm>
          <a:prstGeom prst="rect">
            <a:avLst/>
          </a:prstGeom>
          <a:noFill/>
        </p:spPr>
        <p:txBody>
          <a:bodyPr wrap="square" rtlCol="0">
            <a:spAutoFit/>
          </a:bodyPr>
          <a:lstStyle/>
          <a:p>
            <a:r>
              <a:rPr lang="en-US" sz="1400" dirty="0" smtClean="0"/>
              <a:t>Distributions</a:t>
            </a:r>
            <a:endParaRPr lang="en-US" sz="1400" dirty="0"/>
          </a:p>
        </p:txBody>
      </p:sp>
      <p:sp>
        <p:nvSpPr>
          <p:cNvPr id="62" name="TextBox 61"/>
          <p:cNvSpPr txBox="1"/>
          <p:nvPr/>
        </p:nvSpPr>
        <p:spPr>
          <a:xfrm>
            <a:off x="5004048" y="3284984"/>
            <a:ext cx="1711796" cy="307777"/>
          </a:xfrm>
          <a:prstGeom prst="rect">
            <a:avLst/>
          </a:prstGeom>
          <a:noFill/>
        </p:spPr>
        <p:txBody>
          <a:bodyPr wrap="square" rtlCol="0">
            <a:spAutoFit/>
          </a:bodyPr>
          <a:lstStyle/>
          <a:p>
            <a:r>
              <a:rPr lang="en-US" sz="1400" dirty="0" smtClean="0"/>
              <a:t>Property Income</a:t>
            </a:r>
            <a:endParaRPr lang="en-US" sz="1400" dirty="0"/>
          </a:p>
        </p:txBody>
      </p:sp>
      <p:sp>
        <p:nvSpPr>
          <p:cNvPr id="63" name="TextBox 62"/>
          <p:cNvSpPr txBox="1"/>
          <p:nvPr/>
        </p:nvSpPr>
        <p:spPr>
          <a:xfrm>
            <a:off x="5364088" y="4077072"/>
            <a:ext cx="1240338" cy="307777"/>
          </a:xfrm>
          <a:prstGeom prst="rect">
            <a:avLst/>
          </a:prstGeom>
          <a:noFill/>
        </p:spPr>
        <p:txBody>
          <a:bodyPr wrap="square" rtlCol="0">
            <a:spAutoFit/>
          </a:bodyPr>
          <a:lstStyle/>
          <a:p>
            <a:r>
              <a:rPr lang="en-US" sz="1400" dirty="0" smtClean="0"/>
              <a:t>Ownership</a:t>
            </a:r>
            <a:endParaRPr lang="en-US" sz="1400" dirty="0"/>
          </a:p>
        </p:txBody>
      </p:sp>
      <p:sp>
        <p:nvSpPr>
          <p:cNvPr id="64" name="TextBox 63"/>
          <p:cNvSpPr txBox="1"/>
          <p:nvPr/>
        </p:nvSpPr>
        <p:spPr>
          <a:xfrm>
            <a:off x="4716016" y="2348880"/>
            <a:ext cx="1491684" cy="523220"/>
          </a:xfrm>
          <a:prstGeom prst="rect">
            <a:avLst/>
          </a:prstGeom>
          <a:noFill/>
        </p:spPr>
        <p:txBody>
          <a:bodyPr wrap="square" rtlCol="0">
            <a:spAutoFit/>
          </a:bodyPr>
          <a:lstStyle/>
          <a:p>
            <a:r>
              <a:rPr lang="en-US" sz="1400" dirty="0" smtClean="0"/>
              <a:t>Act on Behalf of </a:t>
            </a:r>
            <a:r>
              <a:rPr lang="en-US" sz="1400" dirty="0" err="1" smtClean="0"/>
              <a:t>Unitholders</a:t>
            </a:r>
            <a:endParaRPr lang="en-US" sz="1400" dirty="0"/>
          </a:p>
        </p:txBody>
      </p:sp>
      <p:sp>
        <p:nvSpPr>
          <p:cNvPr id="65" name="TextBox 64"/>
          <p:cNvSpPr txBox="1"/>
          <p:nvPr/>
        </p:nvSpPr>
        <p:spPr>
          <a:xfrm>
            <a:off x="3059832" y="2348880"/>
            <a:ext cx="1011011" cy="523220"/>
          </a:xfrm>
          <a:prstGeom prst="rect">
            <a:avLst/>
          </a:prstGeom>
          <a:noFill/>
        </p:spPr>
        <p:txBody>
          <a:bodyPr wrap="square" rtlCol="0">
            <a:spAutoFit/>
          </a:bodyPr>
          <a:lstStyle/>
          <a:p>
            <a:r>
              <a:rPr lang="en-US" sz="1400" dirty="0" smtClean="0"/>
              <a:t>Trustee Fees</a:t>
            </a:r>
            <a:endParaRPr lang="en-US" sz="1400" dirty="0"/>
          </a:p>
        </p:txBody>
      </p:sp>
      <p:sp>
        <p:nvSpPr>
          <p:cNvPr id="66" name="TextBox 65"/>
          <p:cNvSpPr txBox="1"/>
          <p:nvPr/>
        </p:nvSpPr>
        <p:spPr>
          <a:xfrm>
            <a:off x="4716016" y="4869160"/>
            <a:ext cx="1491684" cy="307777"/>
          </a:xfrm>
          <a:prstGeom prst="rect">
            <a:avLst/>
          </a:prstGeom>
          <a:noFill/>
        </p:spPr>
        <p:txBody>
          <a:bodyPr wrap="square" rtlCol="0">
            <a:spAutoFit/>
          </a:bodyPr>
          <a:lstStyle/>
          <a:p>
            <a:r>
              <a:rPr lang="en-US" sz="1400" dirty="0" smtClean="0"/>
              <a:t>Management Fees</a:t>
            </a:r>
            <a:endParaRPr lang="en-US" sz="1400" dirty="0"/>
          </a:p>
        </p:txBody>
      </p:sp>
      <p:sp>
        <p:nvSpPr>
          <p:cNvPr id="67" name="TextBox 66"/>
          <p:cNvSpPr txBox="1"/>
          <p:nvPr/>
        </p:nvSpPr>
        <p:spPr>
          <a:xfrm>
            <a:off x="2555776" y="4653136"/>
            <a:ext cx="1461347" cy="523220"/>
          </a:xfrm>
          <a:prstGeom prst="rect">
            <a:avLst/>
          </a:prstGeom>
          <a:noFill/>
        </p:spPr>
        <p:txBody>
          <a:bodyPr wrap="square" rtlCol="0">
            <a:spAutoFit/>
          </a:bodyPr>
          <a:lstStyle/>
          <a:p>
            <a:r>
              <a:rPr lang="en-US" sz="1400" dirty="0" smtClean="0"/>
              <a:t>Management Services</a:t>
            </a:r>
            <a:endParaRPr lang="en-US" sz="1400" dirty="0"/>
          </a:p>
        </p:txBody>
      </p:sp>
      <p:sp>
        <p:nvSpPr>
          <p:cNvPr id="68" name="Snip Diagonal Corner Rectangle 67"/>
          <p:cNvSpPr/>
          <p:nvPr/>
        </p:nvSpPr>
        <p:spPr>
          <a:xfrm>
            <a:off x="6636248" y="3573016"/>
            <a:ext cx="2256232" cy="556461"/>
          </a:xfrm>
          <a:prstGeom prst="snip2DiagRect">
            <a:avLst/>
          </a:prstGeom>
          <a:effectLst>
            <a:outerShdw blurRad="1270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Properties</a:t>
            </a:r>
            <a:endParaRPr lang="en-US" sz="2400" b="1" dirty="0"/>
          </a:p>
        </p:txBody>
      </p:sp>
      <p:sp>
        <p:nvSpPr>
          <p:cNvPr id="69" name="Snip Diagonal Corner Rectangle 68"/>
          <p:cNvSpPr/>
          <p:nvPr/>
        </p:nvSpPr>
        <p:spPr>
          <a:xfrm>
            <a:off x="3131840" y="5661248"/>
            <a:ext cx="2507752" cy="556461"/>
          </a:xfrm>
          <a:prstGeom prst="snip2DiagRect">
            <a:avLst/>
          </a:prstGeom>
          <a:effectLst>
            <a:outerShdw blurRad="1270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Management</a:t>
            </a:r>
            <a:endParaRPr lang="en-US" sz="2400" b="1" dirty="0"/>
          </a:p>
        </p:txBody>
      </p:sp>
      <p:sp>
        <p:nvSpPr>
          <p:cNvPr id="70" name="Snip Diagonal Corner Rectangle 69"/>
          <p:cNvSpPr/>
          <p:nvPr/>
        </p:nvSpPr>
        <p:spPr>
          <a:xfrm>
            <a:off x="323528" y="3573016"/>
            <a:ext cx="2016224" cy="556461"/>
          </a:xfrm>
          <a:prstGeom prst="snip2DiagRect">
            <a:avLst/>
          </a:prstGeom>
          <a:effectLst>
            <a:outerShdw blurRad="1270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t>Unitholder</a:t>
            </a:r>
            <a:endParaRPr lang="en-US" sz="2400" b="1" dirty="0"/>
          </a:p>
        </p:txBody>
      </p:sp>
      <p:cxnSp>
        <p:nvCxnSpPr>
          <p:cNvPr id="89" name="Straight Arrow Connector 88"/>
          <p:cNvCxnSpPr/>
          <p:nvPr/>
        </p:nvCxnSpPr>
        <p:spPr>
          <a:xfrm flipV="1">
            <a:off x="4211960" y="4653136"/>
            <a:ext cx="0" cy="7200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92696"/>
            <a:ext cx="8496944" cy="1066800"/>
          </a:xfrm>
        </p:spPr>
        <p:txBody>
          <a:bodyPr>
            <a:normAutofit fontScale="90000"/>
          </a:bodyPr>
          <a:lstStyle/>
          <a:p>
            <a:r>
              <a:rPr lang="en-CA" dirty="0" smtClean="0"/>
              <a:t>10 YR REIT Index Vs. Income Trust Index</a:t>
            </a:r>
            <a:endParaRPr lang="en-CA" dirty="0"/>
          </a:p>
        </p:txBody>
      </p:sp>
      <p:pic>
        <p:nvPicPr>
          <p:cNvPr id="4098" name="Picture 2"/>
          <p:cNvPicPr>
            <a:picLocks noChangeAspect="1" noChangeArrowheads="1"/>
          </p:cNvPicPr>
          <p:nvPr/>
        </p:nvPicPr>
        <p:blipFill>
          <a:blip r:embed="rId2" cstate="print"/>
          <a:srcRect/>
          <a:stretch>
            <a:fillRect/>
          </a:stretch>
        </p:blipFill>
        <p:spPr bwMode="auto">
          <a:xfrm>
            <a:off x="76200" y="1772816"/>
            <a:ext cx="9067800" cy="457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logo.gif"/>
          <p:cNvPicPr>
            <a:picLocks noChangeAspect="1"/>
          </p:cNvPicPr>
          <p:nvPr/>
        </p:nvPicPr>
        <p:blipFill>
          <a:blip r:embed="rId2" cstate="print"/>
          <a:stretch>
            <a:fillRect/>
          </a:stretch>
        </p:blipFill>
        <p:spPr>
          <a:xfrm>
            <a:off x="-324544" y="33309"/>
            <a:ext cx="9629328" cy="6824691"/>
          </a:xfrm>
          <a:prstGeom prst="rect">
            <a:avLst/>
          </a:prstGeom>
        </p:spPr>
      </p:pic>
    </p:spTree>
    <p:extLst>
      <p:ext uri="{BB962C8B-B14F-4D97-AF65-F5344CB8AC3E}">
        <p14:creationId xmlns:p14="http://schemas.microsoft.com/office/powerpoint/2010/main" val="162723379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Grp="1" noChangeAspect="1" noChangeArrowheads="1"/>
          </p:cNvPicPr>
          <p:nvPr>
            <p:ph idx="1"/>
          </p:nvPr>
        </p:nvPicPr>
        <p:blipFill>
          <a:blip r:embed="rId2" cstate="print"/>
          <a:srcRect/>
          <a:stretch>
            <a:fillRect/>
          </a:stretch>
        </p:blipFill>
        <p:spPr bwMode="auto">
          <a:xfrm>
            <a:off x="1043608" y="679284"/>
            <a:ext cx="7056784" cy="5957486"/>
          </a:xfrm>
          <a:prstGeom prst="rect">
            <a:avLst/>
          </a:prstGeom>
          <a:noFill/>
          <a:ln w="9525">
            <a:noFill/>
            <a:miter lim="800000"/>
            <a:headEnd/>
            <a:tailEnd/>
          </a:ln>
        </p:spPr>
      </p:pic>
      <p:sp>
        <p:nvSpPr>
          <p:cNvPr id="3" name="文字方塊 2"/>
          <p:cNvSpPr txBox="1"/>
          <p:nvPr/>
        </p:nvSpPr>
        <p:spPr>
          <a:xfrm>
            <a:off x="0" y="67271"/>
            <a:ext cx="4285597" cy="769441"/>
          </a:xfrm>
          <a:prstGeom prst="rect">
            <a:avLst/>
          </a:prstGeom>
          <a:noFill/>
        </p:spPr>
        <p:txBody>
          <a:bodyPr wrap="none" rtlCol="0">
            <a:spAutoFit/>
          </a:bodyPr>
          <a:lstStyle/>
          <a:p>
            <a:r>
              <a:rPr lang="en-US" sz="4400" dirty="0" smtClean="0"/>
              <a:t>Security Snapshot</a:t>
            </a:r>
            <a:endParaRPr lang="en-US" sz="4400" dirty="0"/>
          </a:p>
        </p:txBody>
      </p:sp>
      <p:pic>
        <p:nvPicPr>
          <p:cNvPr id="4" name="圖片 3" descr="Real-Estate-Investment-Trust-Rio-Can.jpg"/>
          <p:cNvPicPr>
            <a:picLocks noChangeAspect="1"/>
          </p:cNvPicPr>
          <p:nvPr/>
        </p:nvPicPr>
        <p:blipFill>
          <a:blip r:embed="rId3" cstate="print"/>
          <a:stretch>
            <a:fillRect/>
          </a:stretch>
        </p:blipFill>
        <p:spPr>
          <a:xfrm>
            <a:off x="7334250" y="0"/>
            <a:ext cx="1809750" cy="685800"/>
          </a:xfrm>
          <a:prstGeom prst="rect">
            <a:avLst/>
          </a:prstGeom>
        </p:spPr>
      </p:pic>
      <p:sp>
        <p:nvSpPr>
          <p:cNvPr id="5" name="Frame 6"/>
          <p:cNvSpPr/>
          <p:nvPr/>
        </p:nvSpPr>
        <p:spPr>
          <a:xfrm>
            <a:off x="1115616" y="6381328"/>
            <a:ext cx="2376264" cy="216024"/>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Tree>
    <p:extLst>
      <p:ext uri="{BB962C8B-B14F-4D97-AF65-F5344CB8AC3E}">
        <p14:creationId xmlns:p14="http://schemas.microsoft.com/office/powerpoint/2010/main" val="185233164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4762872" cy="1282154"/>
          </a:xfrm>
        </p:spPr>
        <p:txBody>
          <a:bodyPr>
            <a:normAutofit/>
          </a:bodyPr>
          <a:lstStyle/>
          <a:p>
            <a:r>
              <a:rPr lang="en-US" sz="3200" dirty="0" smtClean="0"/>
              <a:t>1 year chart and Moving Average at 20 &amp; 100</a:t>
            </a:r>
            <a:endParaRPr lang="en-US" sz="3200" dirty="0"/>
          </a:p>
        </p:txBody>
      </p:sp>
      <p:pic>
        <p:nvPicPr>
          <p:cNvPr id="2050" name="Picture 2"/>
          <p:cNvPicPr>
            <a:picLocks noChangeAspect="1" noChangeArrowheads="1"/>
          </p:cNvPicPr>
          <p:nvPr/>
        </p:nvPicPr>
        <p:blipFill>
          <a:blip r:embed="rId2" cstate="print"/>
          <a:srcRect/>
          <a:stretch>
            <a:fillRect/>
          </a:stretch>
        </p:blipFill>
        <p:spPr bwMode="auto">
          <a:xfrm>
            <a:off x="1" y="1628800"/>
            <a:ext cx="9144000" cy="4830135"/>
          </a:xfrm>
          <a:prstGeom prst="rect">
            <a:avLst/>
          </a:prstGeom>
          <a:noFill/>
          <a:ln w="9525">
            <a:noFill/>
            <a:miter lim="800000"/>
            <a:headEnd/>
            <a:tailEnd/>
          </a:ln>
        </p:spPr>
      </p:pic>
      <p:pic>
        <p:nvPicPr>
          <p:cNvPr id="5" name="圖片 4" descr="Real-Estate-Investment-Trust-Rio-Can.jpg"/>
          <p:cNvPicPr>
            <a:picLocks noChangeAspect="1"/>
          </p:cNvPicPr>
          <p:nvPr/>
        </p:nvPicPr>
        <p:blipFill>
          <a:blip r:embed="rId3" cstate="print"/>
          <a:stretch>
            <a:fillRect/>
          </a:stretch>
        </p:blipFill>
        <p:spPr>
          <a:xfrm>
            <a:off x="7334250" y="0"/>
            <a:ext cx="1809750" cy="685800"/>
          </a:xfrm>
          <a:prstGeom prst="rect">
            <a:avLst/>
          </a:prstGeom>
        </p:spPr>
      </p:pic>
    </p:spTree>
    <p:extLst>
      <p:ext uri="{BB962C8B-B14F-4D97-AF65-F5344CB8AC3E}">
        <p14:creationId xmlns:p14="http://schemas.microsoft.com/office/powerpoint/2010/main" val="13973500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6851104" cy="1138138"/>
          </a:xfrm>
        </p:spPr>
        <p:txBody>
          <a:bodyPr>
            <a:normAutofit fontScale="90000"/>
          </a:bodyPr>
          <a:lstStyle/>
          <a:p>
            <a:r>
              <a:rPr lang="en-US" dirty="0" smtClean="0"/>
              <a:t>5 year chart and moving </a:t>
            </a:r>
            <a:r>
              <a:rPr lang="en-US" dirty="0" err="1" smtClean="0"/>
              <a:t>avg</a:t>
            </a:r>
            <a:r>
              <a:rPr lang="en-US" dirty="0" smtClean="0"/>
              <a:t> at 20 &amp; 100</a:t>
            </a:r>
            <a:endParaRPr lang="en-US" dirty="0"/>
          </a:p>
        </p:txBody>
      </p:sp>
      <p:pic>
        <p:nvPicPr>
          <p:cNvPr id="4099" name="Picture 3"/>
          <p:cNvPicPr>
            <a:picLocks noChangeAspect="1" noChangeArrowheads="1"/>
          </p:cNvPicPr>
          <p:nvPr/>
        </p:nvPicPr>
        <p:blipFill>
          <a:blip r:embed="rId2" cstate="print"/>
          <a:srcRect/>
          <a:stretch>
            <a:fillRect/>
          </a:stretch>
        </p:blipFill>
        <p:spPr bwMode="auto">
          <a:xfrm>
            <a:off x="1" y="1628800"/>
            <a:ext cx="9185152" cy="4719613"/>
          </a:xfrm>
          <a:prstGeom prst="rect">
            <a:avLst/>
          </a:prstGeom>
          <a:noFill/>
          <a:ln w="9525">
            <a:noFill/>
            <a:miter lim="800000"/>
            <a:headEnd/>
            <a:tailEnd/>
          </a:ln>
        </p:spPr>
      </p:pic>
      <p:pic>
        <p:nvPicPr>
          <p:cNvPr id="4" name="圖片 3" descr="Real-Estate-Investment-Trust-Rio-Can.jpg"/>
          <p:cNvPicPr>
            <a:picLocks noChangeAspect="1"/>
          </p:cNvPicPr>
          <p:nvPr/>
        </p:nvPicPr>
        <p:blipFill>
          <a:blip r:embed="rId3" cstate="print"/>
          <a:stretch>
            <a:fillRect/>
          </a:stretch>
        </p:blipFill>
        <p:spPr>
          <a:xfrm>
            <a:off x="7334250" y="0"/>
            <a:ext cx="1809750" cy="685800"/>
          </a:xfrm>
          <a:prstGeom prst="rect">
            <a:avLst/>
          </a:prstGeom>
        </p:spPr>
      </p:pic>
    </p:spTree>
    <p:extLst>
      <p:ext uri="{BB962C8B-B14F-4D97-AF65-F5344CB8AC3E}">
        <p14:creationId xmlns:p14="http://schemas.microsoft.com/office/powerpoint/2010/main" val="34419370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6923112" cy="1210146"/>
          </a:xfrm>
        </p:spPr>
        <p:txBody>
          <a:bodyPr>
            <a:normAutofit fontScale="90000"/>
          </a:bodyPr>
          <a:lstStyle/>
          <a:p>
            <a:r>
              <a:rPr lang="en-US" dirty="0" smtClean="0"/>
              <a:t>1 year chart and moving </a:t>
            </a:r>
            <a:r>
              <a:rPr lang="en-US" dirty="0" err="1" smtClean="0"/>
              <a:t>avg</a:t>
            </a:r>
            <a:r>
              <a:rPr lang="en-US" dirty="0" smtClean="0"/>
              <a:t> at 50 &amp; 200</a:t>
            </a:r>
            <a:endParaRPr lang="en-US" dirty="0"/>
          </a:p>
        </p:txBody>
      </p:sp>
      <p:pic>
        <p:nvPicPr>
          <p:cNvPr id="5122" name="Picture 2"/>
          <p:cNvPicPr>
            <a:picLocks noChangeAspect="1" noChangeArrowheads="1"/>
          </p:cNvPicPr>
          <p:nvPr/>
        </p:nvPicPr>
        <p:blipFill>
          <a:blip r:embed="rId2" cstate="print"/>
          <a:srcRect/>
          <a:stretch>
            <a:fillRect/>
          </a:stretch>
        </p:blipFill>
        <p:spPr bwMode="auto">
          <a:xfrm>
            <a:off x="1" y="1628800"/>
            <a:ext cx="9208164" cy="4700563"/>
          </a:xfrm>
          <a:prstGeom prst="rect">
            <a:avLst/>
          </a:prstGeom>
          <a:noFill/>
          <a:ln w="9525">
            <a:noFill/>
            <a:miter lim="800000"/>
            <a:headEnd/>
            <a:tailEnd/>
          </a:ln>
        </p:spPr>
      </p:pic>
      <p:pic>
        <p:nvPicPr>
          <p:cNvPr id="4" name="圖片 3" descr="Real-Estate-Investment-Trust-Rio-Can.jpg"/>
          <p:cNvPicPr>
            <a:picLocks noChangeAspect="1"/>
          </p:cNvPicPr>
          <p:nvPr/>
        </p:nvPicPr>
        <p:blipFill>
          <a:blip r:embed="rId3" cstate="print"/>
          <a:stretch>
            <a:fillRect/>
          </a:stretch>
        </p:blipFill>
        <p:spPr>
          <a:xfrm>
            <a:off x="7334250" y="0"/>
            <a:ext cx="1809750" cy="685800"/>
          </a:xfrm>
          <a:prstGeom prst="rect">
            <a:avLst/>
          </a:prstGeom>
        </p:spPr>
      </p:pic>
    </p:spTree>
    <p:extLst>
      <p:ext uri="{BB962C8B-B14F-4D97-AF65-F5344CB8AC3E}">
        <p14:creationId xmlns:p14="http://schemas.microsoft.com/office/powerpoint/2010/main" val="14045387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6923112" cy="1354162"/>
          </a:xfrm>
        </p:spPr>
        <p:txBody>
          <a:bodyPr>
            <a:normAutofit/>
          </a:bodyPr>
          <a:lstStyle/>
          <a:p>
            <a:r>
              <a:rPr lang="en-US" sz="3600" dirty="0" smtClean="0"/>
              <a:t>5 year chart and moving </a:t>
            </a:r>
            <a:r>
              <a:rPr lang="en-US" sz="3600" dirty="0" err="1" smtClean="0"/>
              <a:t>avg</a:t>
            </a:r>
            <a:r>
              <a:rPr lang="en-US" sz="3600" dirty="0" smtClean="0"/>
              <a:t> at 50 &amp; 200</a:t>
            </a:r>
            <a:endParaRPr lang="en-US" sz="3600" dirty="0"/>
          </a:p>
        </p:txBody>
      </p:sp>
      <p:pic>
        <p:nvPicPr>
          <p:cNvPr id="3074" name="Picture 2"/>
          <p:cNvPicPr>
            <a:picLocks noChangeAspect="1" noChangeArrowheads="1"/>
          </p:cNvPicPr>
          <p:nvPr/>
        </p:nvPicPr>
        <p:blipFill>
          <a:blip r:embed="rId2" cstate="print"/>
          <a:srcRect/>
          <a:stretch>
            <a:fillRect/>
          </a:stretch>
        </p:blipFill>
        <p:spPr bwMode="auto">
          <a:xfrm>
            <a:off x="1" y="1769204"/>
            <a:ext cx="9144000" cy="4407759"/>
          </a:xfrm>
          <a:prstGeom prst="rect">
            <a:avLst/>
          </a:prstGeom>
          <a:noFill/>
          <a:ln w="9525">
            <a:noFill/>
            <a:miter lim="800000"/>
            <a:headEnd/>
            <a:tailEnd/>
          </a:ln>
        </p:spPr>
      </p:pic>
      <p:pic>
        <p:nvPicPr>
          <p:cNvPr id="4" name="圖片 3" descr="Real-Estate-Investment-Trust-Rio-Can.jpg"/>
          <p:cNvPicPr>
            <a:picLocks noChangeAspect="1"/>
          </p:cNvPicPr>
          <p:nvPr/>
        </p:nvPicPr>
        <p:blipFill>
          <a:blip r:embed="rId3" cstate="print"/>
          <a:stretch>
            <a:fillRect/>
          </a:stretch>
        </p:blipFill>
        <p:spPr>
          <a:xfrm>
            <a:off x="7334250" y="0"/>
            <a:ext cx="1809750" cy="685800"/>
          </a:xfrm>
          <a:prstGeom prst="rect">
            <a:avLst/>
          </a:prstGeom>
        </p:spPr>
      </p:pic>
    </p:spTree>
    <p:extLst>
      <p:ext uri="{BB962C8B-B14F-4D97-AF65-F5344CB8AC3E}">
        <p14:creationId xmlns:p14="http://schemas.microsoft.com/office/powerpoint/2010/main" val="31738795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sz="3600" dirty="0" smtClean="0"/>
              <a:t>Max Chart</a:t>
            </a:r>
            <a:endParaRPr lang="en-US" sz="3600" dirty="0"/>
          </a:p>
        </p:txBody>
      </p:sp>
      <p:pic>
        <p:nvPicPr>
          <p:cNvPr id="1027" name="Picture 3"/>
          <p:cNvPicPr>
            <a:picLocks noGrp="1" noChangeAspect="1" noChangeArrowheads="1"/>
          </p:cNvPicPr>
          <p:nvPr>
            <p:ph idx="1"/>
          </p:nvPr>
        </p:nvPicPr>
        <p:blipFill>
          <a:blip r:embed="rId2" cstate="print"/>
          <a:srcRect/>
          <a:stretch>
            <a:fillRect/>
          </a:stretch>
        </p:blipFill>
        <p:spPr bwMode="auto">
          <a:xfrm>
            <a:off x="191388" y="2636913"/>
            <a:ext cx="8495412" cy="2378130"/>
          </a:xfrm>
          <a:prstGeom prst="rect">
            <a:avLst/>
          </a:prstGeom>
          <a:noFill/>
          <a:ln w="9525">
            <a:noFill/>
            <a:miter lim="800000"/>
            <a:headEnd/>
            <a:tailEnd/>
          </a:ln>
        </p:spPr>
      </p:pic>
      <p:pic>
        <p:nvPicPr>
          <p:cNvPr id="5" name="圖片 4" descr="Real-Estate-Investment-Trust-Rio-Can.jpg"/>
          <p:cNvPicPr>
            <a:picLocks noChangeAspect="1"/>
          </p:cNvPicPr>
          <p:nvPr/>
        </p:nvPicPr>
        <p:blipFill>
          <a:blip r:embed="rId3" cstate="print"/>
          <a:stretch>
            <a:fillRect/>
          </a:stretch>
        </p:blipFill>
        <p:spPr>
          <a:xfrm>
            <a:off x="7334250" y="0"/>
            <a:ext cx="1809750" cy="685800"/>
          </a:xfrm>
          <a:prstGeom prst="rect">
            <a:avLst/>
          </a:prstGeom>
        </p:spPr>
      </p:pic>
    </p:spTree>
    <p:extLst>
      <p:ext uri="{BB962C8B-B14F-4D97-AF65-F5344CB8AC3E}">
        <p14:creationId xmlns:p14="http://schemas.microsoft.com/office/powerpoint/2010/main" val="8979601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6923112" cy="1282154"/>
          </a:xfrm>
        </p:spPr>
        <p:txBody>
          <a:bodyPr>
            <a:normAutofit fontScale="90000"/>
          </a:bodyPr>
          <a:lstStyle/>
          <a:p>
            <a:r>
              <a:rPr lang="en-US" dirty="0" smtClean="0"/>
              <a:t>Comparing </a:t>
            </a:r>
            <a:r>
              <a:rPr lang="en-US" dirty="0" err="1" smtClean="0"/>
              <a:t>RioCan</a:t>
            </a:r>
            <a:r>
              <a:rPr lang="en-US" dirty="0" smtClean="0"/>
              <a:t> and </a:t>
            </a:r>
            <a:r>
              <a:rPr lang="en-US" dirty="0" err="1" smtClean="0"/>
              <a:t>iShare</a:t>
            </a:r>
            <a:r>
              <a:rPr lang="en-US" dirty="0" smtClean="0"/>
              <a:t> S&amp;P TSX Capped REIT (1 Year)</a:t>
            </a:r>
            <a:endParaRPr lang="en-US" dirty="0"/>
          </a:p>
        </p:txBody>
      </p:sp>
      <p:pic>
        <p:nvPicPr>
          <p:cNvPr id="6146" name="Picture 2"/>
          <p:cNvPicPr>
            <a:picLocks noChangeAspect="1" noChangeArrowheads="1"/>
          </p:cNvPicPr>
          <p:nvPr/>
        </p:nvPicPr>
        <p:blipFill>
          <a:blip r:embed="rId2" cstate="print"/>
          <a:srcRect/>
          <a:stretch>
            <a:fillRect/>
          </a:stretch>
        </p:blipFill>
        <p:spPr bwMode="auto">
          <a:xfrm>
            <a:off x="0" y="1667369"/>
            <a:ext cx="9143999" cy="4614369"/>
          </a:xfrm>
          <a:prstGeom prst="rect">
            <a:avLst/>
          </a:prstGeom>
          <a:noFill/>
          <a:ln w="9525">
            <a:noFill/>
            <a:miter lim="800000"/>
            <a:headEnd/>
            <a:tailEnd/>
          </a:ln>
        </p:spPr>
      </p:pic>
      <p:pic>
        <p:nvPicPr>
          <p:cNvPr id="4" name="圖片 3" descr="Real-Estate-Investment-Trust-Rio-Can.jpg"/>
          <p:cNvPicPr>
            <a:picLocks noChangeAspect="1"/>
          </p:cNvPicPr>
          <p:nvPr/>
        </p:nvPicPr>
        <p:blipFill>
          <a:blip r:embed="rId3" cstate="print"/>
          <a:stretch>
            <a:fillRect/>
          </a:stretch>
        </p:blipFill>
        <p:spPr>
          <a:xfrm>
            <a:off x="7334250" y="0"/>
            <a:ext cx="1809750" cy="685800"/>
          </a:xfrm>
          <a:prstGeom prst="rect">
            <a:avLst/>
          </a:prstGeom>
        </p:spPr>
      </p:pic>
    </p:spTree>
    <p:extLst>
      <p:ext uri="{BB962C8B-B14F-4D97-AF65-F5344CB8AC3E}">
        <p14:creationId xmlns:p14="http://schemas.microsoft.com/office/powerpoint/2010/main" val="30392880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dirty="0" smtClean="0"/>
              <a:t>Comparing </a:t>
            </a:r>
            <a:r>
              <a:rPr lang="en-US" dirty="0" err="1" smtClean="0"/>
              <a:t>RioCan</a:t>
            </a:r>
            <a:r>
              <a:rPr lang="en-US" dirty="0" smtClean="0"/>
              <a:t> and </a:t>
            </a:r>
            <a:r>
              <a:rPr lang="en-US" dirty="0" err="1" smtClean="0"/>
              <a:t>iShare</a:t>
            </a:r>
            <a:r>
              <a:rPr lang="en-US" dirty="0" smtClean="0"/>
              <a:t> S&amp;P TSX Capped REIT (5 Year)</a:t>
            </a:r>
            <a:endParaRPr lang="en-US" dirty="0"/>
          </a:p>
        </p:txBody>
      </p:sp>
      <p:pic>
        <p:nvPicPr>
          <p:cNvPr id="7170" name="Picture 2"/>
          <p:cNvPicPr>
            <a:picLocks noChangeAspect="1" noChangeArrowheads="1"/>
          </p:cNvPicPr>
          <p:nvPr/>
        </p:nvPicPr>
        <p:blipFill>
          <a:blip r:embed="rId2" cstate="print"/>
          <a:srcRect/>
          <a:stretch>
            <a:fillRect/>
          </a:stretch>
        </p:blipFill>
        <p:spPr bwMode="auto">
          <a:xfrm>
            <a:off x="1" y="1682906"/>
            <a:ext cx="9143999" cy="4636932"/>
          </a:xfrm>
          <a:prstGeom prst="rect">
            <a:avLst/>
          </a:prstGeom>
          <a:noFill/>
          <a:ln w="9525">
            <a:noFill/>
            <a:miter lim="800000"/>
            <a:headEnd/>
            <a:tailEnd/>
          </a:ln>
        </p:spPr>
      </p:pic>
      <p:pic>
        <p:nvPicPr>
          <p:cNvPr id="4" name="圖片 3" descr="Real-Estate-Investment-Trust-Rio-Can.jpg"/>
          <p:cNvPicPr>
            <a:picLocks noChangeAspect="1"/>
          </p:cNvPicPr>
          <p:nvPr/>
        </p:nvPicPr>
        <p:blipFill>
          <a:blip r:embed="rId3" cstate="print"/>
          <a:stretch>
            <a:fillRect/>
          </a:stretch>
        </p:blipFill>
        <p:spPr>
          <a:xfrm>
            <a:off x="7334250" y="0"/>
            <a:ext cx="1809750" cy="685800"/>
          </a:xfrm>
          <a:prstGeom prst="rect">
            <a:avLst/>
          </a:prstGeom>
        </p:spPr>
      </p:pic>
    </p:spTree>
    <p:extLst>
      <p:ext uri="{BB962C8B-B14F-4D97-AF65-F5344CB8AC3E}">
        <p14:creationId xmlns:p14="http://schemas.microsoft.com/office/powerpoint/2010/main" val="23414818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92696"/>
            <a:ext cx="8229600" cy="1066800"/>
          </a:xfrm>
        </p:spPr>
        <p:txBody>
          <a:bodyPr/>
          <a:lstStyle/>
          <a:p>
            <a:r>
              <a:rPr lang="en-CA" dirty="0" smtClean="0"/>
              <a:t>Types of REITs</a:t>
            </a:r>
            <a:endParaRPr lang="en-CA" dirty="0"/>
          </a:p>
        </p:txBody>
      </p:sp>
      <p:graphicFrame>
        <p:nvGraphicFramePr>
          <p:cNvPr id="5" name="Content Placeholder 4"/>
          <p:cNvGraphicFramePr>
            <a:graphicFrameLocks noGrp="1"/>
          </p:cNvGraphicFramePr>
          <p:nvPr>
            <p:ph idx="1"/>
          </p:nvPr>
        </p:nvGraphicFramePr>
        <p:xfrm>
          <a:off x="539750" y="1700213"/>
          <a:ext cx="8229600" cy="43259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51520" y="692696"/>
            <a:ext cx="8229600" cy="1066800"/>
          </a:xfrm>
        </p:spPr>
        <p:txBody>
          <a:bodyPr/>
          <a:lstStyle/>
          <a:p>
            <a:pPr algn="ctr"/>
            <a:r>
              <a:rPr lang="en-US" dirty="0" smtClean="0"/>
              <a:t>Company Overview</a:t>
            </a:r>
            <a:endParaRPr lang="en-US" dirty="0"/>
          </a:p>
        </p:txBody>
      </p:sp>
      <p:pic>
        <p:nvPicPr>
          <p:cNvPr id="4" name="內容版面配置區 3" descr="georgetown_400_351.jpg"/>
          <p:cNvPicPr>
            <a:picLocks noGrp="1" noChangeAspect="1"/>
          </p:cNvPicPr>
          <p:nvPr>
            <p:ph idx="1"/>
          </p:nvPr>
        </p:nvPicPr>
        <p:blipFill>
          <a:blip r:embed="rId2" cstate="print"/>
          <a:stretch>
            <a:fillRect/>
          </a:stretch>
        </p:blipFill>
        <p:spPr>
          <a:xfrm>
            <a:off x="827584" y="1772816"/>
            <a:ext cx="7449616" cy="4972619"/>
          </a:xfrm>
        </p:spPr>
      </p:pic>
    </p:spTree>
    <p:extLst>
      <p:ext uri="{BB962C8B-B14F-4D97-AF65-F5344CB8AC3E}">
        <p14:creationId xmlns:p14="http://schemas.microsoft.com/office/powerpoint/2010/main" val="6361468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smtClean="0"/>
              <a:t>About </a:t>
            </a:r>
            <a:r>
              <a:rPr lang="en-US" dirty="0" err="1" smtClean="0"/>
              <a:t>RioCan</a:t>
            </a:r>
            <a:endParaRPr lang="en-US" dirty="0"/>
          </a:p>
        </p:txBody>
      </p:sp>
      <p:sp>
        <p:nvSpPr>
          <p:cNvPr id="3" name="內容版面配置區 2"/>
          <p:cNvSpPr>
            <a:spLocks noGrp="1"/>
          </p:cNvSpPr>
          <p:nvPr>
            <p:ph idx="1"/>
          </p:nvPr>
        </p:nvSpPr>
        <p:spPr/>
        <p:txBody>
          <a:bodyPr>
            <a:normAutofit lnSpcReduction="10000"/>
          </a:bodyPr>
          <a:lstStyle/>
          <a:p>
            <a:r>
              <a:rPr lang="en-US" dirty="0" smtClean="0"/>
              <a:t>Largest REIT in Canada </a:t>
            </a:r>
          </a:p>
          <a:p>
            <a:r>
              <a:rPr lang="en-US" dirty="0" smtClean="0"/>
              <a:t>Invests throughout North America, but most revenue comes from Ontario</a:t>
            </a:r>
          </a:p>
          <a:p>
            <a:r>
              <a:rPr lang="en-US" dirty="0" smtClean="0"/>
              <a:t>336 retail properties </a:t>
            </a:r>
          </a:p>
          <a:p>
            <a:r>
              <a:rPr lang="en-US" dirty="0" smtClean="0"/>
              <a:t>$13.6 billion in enterprise value</a:t>
            </a:r>
          </a:p>
          <a:p>
            <a:r>
              <a:rPr lang="en-US" dirty="0" smtClean="0"/>
              <a:t>$8.1 billion market cap</a:t>
            </a:r>
          </a:p>
          <a:p>
            <a:r>
              <a:rPr lang="en-US" dirty="0" smtClean="0"/>
              <a:t>Top tenants include: </a:t>
            </a:r>
            <a:r>
              <a:rPr lang="en-US" dirty="0" err="1" smtClean="0"/>
              <a:t>Walmart</a:t>
            </a:r>
            <a:r>
              <a:rPr lang="en-US" dirty="0" smtClean="0"/>
              <a:t>, Canadian Tire, Famous players, Future Shop</a:t>
            </a:r>
          </a:p>
          <a:p>
            <a:r>
              <a:rPr lang="en-US" dirty="0" smtClean="0"/>
              <a:t>None of the tenants provide over 4.5% of annualized rental income</a:t>
            </a:r>
          </a:p>
          <a:p>
            <a:endParaRPr lang="en-US" dirty="0" smtClean="0"/>
          </a:p>
        </p:txBody>
      </p:sp>
      <p:pic>
        <p:nvPicPr>
          <p:cNvPr id="4" name="圖片 3" descr="Real-Estate-Investment-Trust-Rio-Can.jpg"/>
          <p:cNvPicPr>
            <a:picLocks noChangeAspect="1"/>
          </p:cNvPicPr>
          <p:nvPr/>
        </p:nvPicPr>
        <p:blipFill>
          <a:blip r:embed="rId2" cstate="print"/>
          <a:stretch>
            <a:fillRect/>
          </a:stretch>
        </p:blipFill>
        <p:spPr>
          <a:xfrm>
            <a:off x="7334250" y="0"/>
            <a:ext cx="1809750" cy="685800"/>
          </a:xfrm>
          <a:prstGeom prst="rect">
            <a:avLst/>
          </a:prstGeom>
        </p:spPr>
      </p:pic>
    </p:spTree>
    <p:extLst>
      <p:ext uri="{BB962C8B-B14F-4D97-AF65-F5344CB8AC3E}">
        <p14:creationId xmlns:p14="http://schemas.microsoft.com/office/powerpoint/2010/main" val="39258416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0" y="1700808"/>
            <a:ext cx="9144000" cy="3538386"/>
          </a:xfrm>
          <a:prstGeom prst="rect">
            <a:avLst/>
          </a:prstGeom>
          <a:noFill/>
          <a:ln w="9525">
            <a:noFill/>
            <a:miter lim="800000"/>
            <a:headEnd/>
            <a:tailEnd/>
          </a:ln>
        </p:spPr>
      </p:pic>
      <p:pic>
        <p:nvPicPr>
          <p:cNvPr id="4" name="圖片 3" descr="Real-Estate-Investment-Trust-Rio-Can.jpg"/>
          <p:cNvPicPr>
            <a:picLocks noChangeAspect="1"/>
          </p:cNvPicPr>
          <p:nvPr/>
        </p:nvPicPr>
        <p:blipFill>
          <a:blip r:embed="rId3" cstate="print"/>
          <a:stretch>
            <a:fillRect/>
          </a:stretch>
        </p:blipFill>
        <p:spPr>
          <a:xfrm>
            <a:off x="7334250" y="0"/>
            <a:ext cx="1809750" cy="685800"/>
          </a:xfrm>
          <a:prstGeom prst="rect">
            <a:avLst/>
          </a:prstGeom>
        </p:spPr>
      </p:pic>
      <p:sp>
        <p:nvSpPr>
          <p:cNvPr id="2" name="標題 1"/>
          <p:cNvSpPr>
            <a:spLocks noGrp="1"/>
          </p:cNvSpPr>
          <p:nvPr>
            <p:ph type="title"/>
          </p:nvPr>
        </p:nvSpPr>
        <p:spPr>
          <a:xfrm>
            <a:off x="323528" y="620688"/>
            <a:ext cx="8229600" cy="1066800"/>
          </a:xfrm>
        </p:spPr>
        <p:txBody>
          <a:bodyPr/>
          <a:lstStyle/>
          <a:p>
            <a:r>
              <a:rPr lang="en-US" dirty="0" smtClean="0"/>
              <a:t>Unit Holder Summary</a:t>
            </a:r>
            <a:endParaRPr lang="en-US" dirty="0"/>
          </a:p>
        </p:txBody>
      </p:sp>
      <p:graphicFrame>
        <p:nvGraphicFramePr>
          <p:cNvPr id="6" name="表格 5"/>
          <p:cNvGraphicFramePr>
            <a:graphicFrameLocks noGrp="1"/>
          </p:cNvGraphicFramePr>
          <p:nvPr/>
        </p:nvGraphicFramePr>
        <p:xfrm>
          <a:off x="6372200" y="4869160"/>
          <a:ext cx="617918" cy="365760"/>
        </p:xfrm>
        <a:graphic>
          <a:graphicData uri="http://schemas.openxmlformats.org/drawingml/2006/table">
            <a:tbl>
              <a:tblPr/>
              <a:tblGrid>
                <a:gridCol w="617918"/>
              </a:tblGrid>
              <a:tr h="136477">
                <a:tc>
                  <a:txBody>
                    <a:bodyPr/>
                    <a:lstStyle/>
                    <a:p>
                      <a:endParaRPr lang="en-US" dirty="0"/>
                    </a:p>
                  </a:txBody>
                  <a:tcPr>
                    <a:lnL w="12700" cmpd="sng">
                      <a:solidFill>
                        <a:srgbClr val="C00000"/>
                      </a:solidFill>
                      <a:prstDash val="solid"/>
                    </a:lnL>
                    <a:lnR w="12700" cmpd="sng">
                      <a:solidFill>
                        <a:srgbClr val="C00000"/>
                      </a:solidFill>
                      <a:prstDash val="solid"/>
                    </a:lnR>
                    <a:lnT w="12700" cmpd="sng">
                      <a:solidFill>
                        <a:srgbClr val="C00000"/>
                      </a:solidFill>
                      <a:prstDash val="solid"/>
                    </a:lnT>
                    <a:lnB w="12700" cmpd="sng">
                      <a:solidFill>
                        <a:srgbClr val="C00000"/>
                      </a:solidFill>
                      <a:prstDash val="solid"/>
                    </a:lnB>
                  </a:tcPr>
                </a:tc>
              </a:tr>
            </a:tbl>
          </a:graphicData>
        </a:graphic>
      </p:graphicFrame>
      <p:graphicFrame>
        <p:nvGraphicFramePr>
          <p:cNvPr id="7" name="表格 6"/>
          <p:cNvGraphicFramePr>
            <a:graphicFrameLocks noGrp="1"/>
          </p:cNvGraphicFramePr>
          <p:nvPr/>
        </p:nvGraphicFramePr>
        <p:xfrm>
          <a:off x="7812360" y="4869160"/>
          <a:ext cx="617918" cy="365760"/>
        </p:xfrm>
        <a:graphic>
          <a:graphicData uri="http://schemas.openxmlformats.org/drawingml/2006/table">
            <a:tbl>
              <a:tblPr/>
              <a:tblGrid>
                <a:gridCol w="617918"/>
              </a:tblGrid>
              <a:tr h="136477">
                <a:tc>
                  <a:txBody>
                    <a:bodyPr/>
                    <a:lstStyle/>
                    <a:p>
                      <a:endParaRPr lang="en-US" dirty="0"/>
                    </a:p>
                  </a:txBody>
                  <a:tcPr>
                    <a:lnL w="12700" cmpd="sng">
                      <a:solidFill>
                        <a:srgbClr val="C00000"/>
                      </a:solidFill>
                      <a:prstDash val="solid"/>
                    </a:lnL>
                    <a:lnR w="12700" cmpd="sng">
                      <a:solidFill>
                        <a:srgbClr val="C00000"/>
                      </a:solidFill>
                      <a:prstDash val="solid"/>
                    </a:lnR>
                    <a:lnT w="12700" cmpd="sng">
                      <a:solidFill>
                        <a:srgbClr val="C00000"/>
                      </a:solidFill>
                      <a:prstDash val="solid"/>
                    </a:lnT>
                    <a:lnB w="12700" cmpd="sng">
                      <a:solidFill>
                        <a:srgbClr val="C00000"/>
                      </a:solidFill>
                      <a:prstDash val="solid"/>
                    </a:lnB>
                  </a:tcPr>
                </a:tc>
              </a:tr>
            </a:tbl>
          </a:graphicData>
        </a:graphic>
      </p:graphicFrame>
    </p:spTree>
    <p:extLst>
      <p:ext uri="{BB962C8B-B14F-4D97-AF65-F5344CB8AC3E}">
        <p14:creationId xmlns:p14="http://schemas.microsoft.com/office/powerpoint/2010/main" val="10049566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srcRect/>
          <a:stretch>
            <a:fillRect/>
          </a:stretch>
        </p:blipFill>
        <p:spPr bwMode="auto">
          <a:xfrm>
            <a:off x="0" y="1052736"/>
            <a:ext cx="9114826" cy="2230360"/>
          </a:xfrm>
          <a:prstGeom prst="rect">
            <a:avLst/>
          </a:prstGeom>
          <a:noFill/>
          <a:ln w="9525">
            <a:noFill/>
            <a:miter lim="800000"/>
            <a:headEnd/>
            <a:tailEnd/>
          </a:ln>
        </p:spPr>
      </p:pic>
      <p:pic>
        <p:nvPicPr>
          <p:cNvPr id="9219" name="Picture 3"/>
          <p:cNvPicPr>
            <a:picLocks noChangeAspect="1" noChangeArrowheads="1"/>
          </p:cNvPicPr>
          <p:nvPr/>
        </p:nvPicPr>
        <p:blipFill>
          <a:blip r:embed="rId4" cstate="print"/>
          <a:srcRect/>
          <a:stretch>
            <a:fillRect/>
          </a:stretch>
        </p:blipFill>
        <p:spPr bwMode="auto">
          <a:xfrm>
            <a:off x="467544" y="3356992"/>
            <a:ext cx="8160563" cy="3321694"/>
          </a:xfrm>
          <a:prstGeom prst="rect">
            <a:avLst/>
          </a:prstGeom>
          <a:noFill/>
          <a:ln w="9525">
            <a:noFill/>
            <a:miter lim="800000"/>
            <a:headEnd/>
            <a:tailEnd/>
          </a:ln>
        </p:spPr>
      </p:pic>
      <p:pic>
        <p:nvPicPr>
          <p:cNvPr id="5" name="圖片 4" descr="Real-Estate-Investment-Trust-Rio-Can.jpg"/>
          <p:cNvPicPr>
            <a:picLocks noChangeAspect="1"/>
          </p:cNvPicPr>
          <p:nvPr/>
        </p:nvPicPr>
        <p:blipFill>
          <a:blip r:embed="rId5" cstate="print"/>
          <a:stretch>
            <a:fillRect/>
          </a:stretch>
        </p:blipFill>
        <p:spPr>
          <a:xfrm>
            <a:off x="7334250" y="0"/>
            <a:ext cx="1809750" cy="685800"/>
          </a:xfrm>
          <a:prstGeom prst="rect">
            <a:avLst/>
          </a:prstGeom>
        </p:spPr>
      </p:pic>
      <p:sp>
        <p:nvSpPr>
          <p:cNvPr id="2" name="標題 1"/>
          <p:cNvSpPr>
            <a:spLocks noGrp="1"/>
          </p:cNvSpPr>
          <p:nvPr>
            <p:ph type="title"/>
          </p:nvPr>
        </p:nvSpPr>
        <p:spPr>
          <a:xfrm>
            <a:off x="0" y="260648"/>
            <a:ext cx="8229600" cy="1066800"/>
          </a:xfrm>
        </p:spPr>
        <p:txBody>
          <a:bodyPr/>
          <a:lstStyle/>
          <a:p>
            <a:r>
              <a:rPr lang="en-US" dirty="0" smtClean="0"/>
              <a:t>Distributions to Unit Holder </a:t>
            </a:r>
            <a:endParaRPr lang="en-US" dirty="0"/>
          </a:p>
        </p:txBody>
      </p:sp>
      <p:graphicFrame>
        <p:nvGraphicFramePr>
          <p:cNvPr id="8" name="表格 7"/>
          <p:cNvGraphicFramePr>
            <a:graphicFrameLocks noGrp="1"/>
          </p:cNvGraphicFramePr>
          <p:nvPr/>
        </p:nvGraphicFramePr>
        <p:xfrm>
          <a:off x="385782" y="5799544"/>
          <a:ext cx="6346458" cy="365760"/>
        </p:xfrm>
        <a:graphic>
          <a:graphicData uri="http://schemas.openxmlformats.org/drawingml/2006/table">
            <a:tbl>
              <a:tblPr/>
              <a:tblGrid>
                <a:gridCol w="6346458"/>
              </a:tblGrid>
              <a:tr h="0">
                <a:tc>
                  <a:txBody>
                    <a:bodyPr/>
                    <a:lstStyle/>
                    <a:p>
                      <a:endParaRPr lang="en-US" dirty="0"/>
                    </a:p>
                  </a:txBody>
                  <a:tcPr>
                    <a:lnL w="28575" cmpd="sng">
                      <a:solidFill>
                        <a:srgbClr val="C00000"/>
                      </a:solidFill>
                      <a:prstDash val="solid"/>
                    </a:lnL>
                    <a:lnR w="28575" cmpd="sng">
                      <a:solidFill>
                        <a:srgbClr val="C00000"/>
                      </a:solidFill>
                      <a:prstDash val="solid"/>
                    </a:lnR>
                    <a:lnT w="28575" cmpd="sng">
                      <a:solidFill>
                        <a:srgbClr val="C00000"/>
                      </a:solidFill>
                      <a:prstDash val="solid"/>
                    </a:lnT>
                    <a:lnB w="28575" cmpd="sng">
                      <a:solidFill>
                        <a:srgbClr val="C00000"/>
                      </a:solidFill>
                      <a:prstDash val="solid"/>
                    </a:lnB>
                  </a:tcPr>
                </a:tc>
              </a:tr>
            </a:tbl>
          </a:graphicData>
        </a:graphic>
      </p:graphicFrame>
    </p:spTree>
    <p:extLst>
      <p:ext uri="{BB962C8B-B14F-4D97-AF65-F5344CB8AC3E}">
        <p14:creationId xmlns:p14="http://schemas.microsoft.com/office/powerpoint/2010/main" val="5636991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Grp="1" noChangeAspect="1" noChangeArrowheads="1"/>
          </p:cNvPicPr>
          <p:nvPr>
            <p:ph idx="1"/>
          </p:nvPr>
        </p:nvPicPr>
        <p:blipFill>
          <a:blip r:embed="rId2" cstate="print"/>
          <a:srcRect/>
          <a:stretch>
            <a:fillRect/>
          </a:stretch>
        </p:blipFill>
        <p:spPr bwMode="auto">
          <a:xfrm>
            <a:off x="0" y="1255716"/>
            <a:ext cx="9144000" cy="2717443"/>
          </a:xfrm>
          <a:prstGeom prst="rect">
            <a:avLst/>
          </a:prstGeom>
          <a:noFill/>
          <a:ln w="9525">
            <a:noFill/>
            <a:miter lim="800000"/>
            <a:headEnd/>
            <a:tailEnd/>
          </a:ln>
        </p:spPr>
      </p:pic>
      <p:pic>
        <p:nvPicPr>
          <p:cNvPr id="10244" name="Picture 4"/>
          <p:cNvPicPr>
            <a:picLocks noChangeAspect="1" noChangeArrowheads="1"/>
          </p:cNvPicPr>
          <p:nvPr/>
        </p:nvPicPr>
        <p:blipFill>
          <a:blip r:embed="rId3" cstate="print"/>
          <a:srcRect/>
          <a:stretch>
            <a:fillRect/>
          </a:stretch>
        </p:blipFill>
        <p:spPr bwMode="auto">
          <a:xfrm>
            <a:off x="0" y="4293096"/>
            <a:ext cx="9158515" cy="2299372"/>
          </a:xfrm>
          <a:prstGeom prst="rect">
            <a:avLst/>
          </a:prstGeom>
          <a:noFill/>
          <a:ln w="9525">
            <a:noFill/>
            <a:miter lim="800000"/>
            <a:headEnd/>
            <a:tailEnd/>
          </a:ln>
        </p:spPr>
      </p:pic>
      <p:pic>
        <p:nvPicPr>
          <p:cNvPr id="5" name="圖片 4" descr="Real-Estate-Investment-Trust-Rio-Can.jpg"/>
          <p:cNvPicPr>
            <a:picLocks noChangeAspect="1"/>
          </p:cNvPicPr>
          <p:nvPr/>
        </p:nvPicPr>
        <p:blipFill>
          <a:blip r:embed="rId4" cstate="print"/>
          <a:stretch>
            <a:fillRect/>
          </a:stretch>
        </p:blipFill>
        <p:spPr>
          <a:xfrm>
            <a:off x="7334250" y="0"/>
            <a:ext cx="1809750" cy="685800"/>
          </a:xfrm>
          <a:prstGeom prst="rect">
            <a:avLst/>
          </a:prstGeom>
        </p:spPr>
      </p:pic>
      <p:sp>
        <p:nvSpPr>
          <p:cNvPr id="2" name="標題 1"/>
          <p:cNvSpPr>
            <a:spLocks noGrp="1"/>
          </p:cNvSpPr>
          <p:nvPr>
            <p:ph type="title"/>
          </p:nvPr>
        </p:nvSpPr>
        <p:spPr>
          <a:xfrm>
            <a:off x="323528" y="404664"/>
            <a:ext cx="8229600" cy="1066800"/>
          </a:xfrm>
        </p:spPr>
        <p:txBody>
          <a:bodyPr/>
          <a:lstStyle/>
          <a:p>
            <a:r>
              <a:rPr lang="en-US" dirty="0" err="1" smtClean="0"/>
              <a:t>RioCan</a:t>
            </a:r>
            <a:r>
              <a:rPr lang="en-US" dirty="0" smtClean="0"/>
              <a:t> Real Estate Portfolio</a:t>
            </a:r>
            <a:endParaRPr lang="en-US" dirty="0"/>
          </a:p>
        </p:txBody>
      </p:sp>
    </p:spTree>
    <p:extLst>
      <p:ext uri="{BB962C8B-B14F-4D97-AF65-F5344CB8AC3E}">
        <p14:creationId xmlns:p14="http://schemas.microsoft.com/office/powerpoint/2010/main" val="18797574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95536" y="404664"/>
            <a:ext cx="8229600" cy="1066800"/>
          </a:xfrm>
        </p:spPr>
        <p:txBody>
          <a:bodyPr>
            <a:normAutofit fontScale="90000"/>
          </a:bodyPr>
          <a:lstStyle/>
          <a:p>
            <a:r>
              <a:rPr lang="en-US" dirty="0" smtClean="0"/>
              <a:t>Annualized Rental Revenue - Canada</a:t>
            </a:r>
            <a:endParaRPr lang="en-US" dirty="0"/>
          </a:p>
        </p:txBody>
      </p:sp>
      <p:pic>
        <p:nvPicPr>
          <p:cNvPr id="11266" name="Picture 2"/>
          <p:cNvPicPr>
            <a:picLocks noGrp="1" noChangeAspect="1" noChangeArrowheads="1"/>
          </p:cNvPicPr>
          <p:nvPr>
            <p:ph idx="1"/>
          </p:nvPr>
        </p:nvPicPr>
        <p:blipFill>
          <a:blip r:embed="rId2" cstate="print"/>
          <a:stretch>
            <a:fillRect/>
          </a:stretch>
        </p:blipFill>
        <p:spPr bwMode="auto">
          <a:xfrm>
            <a:off x="163477" y="1268760"/>
            <a:ext cx="8945027" cy="5445224"/>
          </a:xfrm>
          <a:prstGeom prst="rect">
            <a:avLst/>
          </a:prstGeom>
          <a:noFill/>
          <a:ln w="9525">
            <a:noFill/>
            <a:miter lim="800000"/>
            <a:headEnd/>
            <a:tailEnd/>
          </a:ln>
        </p:spPr>
      </p:pic>
      <p:pic>
        <p:nvPicPr>
          <p:cNvPr id="4" name="圖片 3" descr="Real-Estate-Investment-Trust-Rio-Can.jpg"/>
          <p:cNvPicPr>
            <a:picLocks noChangeAspect="1"/>
          </p:cNvPicPr>
          <p:nvPr/>
        </p:nvPicPr>
        <p:blipFill>
          <a:blip r:embed="rId3" cstate="print"/>
          <a:stretch>
            <a:fillRect/>
          </a:stretch>
        </p:blipFill>
        <p:spPr>
          <a:xfrm>
            <a:off x="7334250" y="0"/>
            <a:ext cx="1809750" cy="685800"/>
          </a:xfrm>
          <a:prstGeom prst="rect">
            <a:avLst/>
          </a:prstGeom>
        </p:spPr>
      </p:pic>
    </p:spTree>
    <p:extLst>
      <p:ext uri="{BB962C8B-B14F-4D97-AF65-F5344CB8AC3E}">
        <p14:creationId xmlns:p14="http://schemas.microsoft.com/office/powerpoint/2010/main" val="37897970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200" y="345976"/>
            <a:ext cx="8229600" cy="1066800"/>
          </a:xfrm>
        </p:spPr>
        <p:txBody>
          <a:bodyPr>
            <a:normAutofit/>
          </a:bodyPr>
          <a:lstStyle/>
          <a:p>
            <a:r>
              <a:rPr lang="en-US" dirty="0" smtClean="0"/>
              <a:t>Annualized Rental Revenue – U.S.</a:t>
            </a:r>
            <a:endParaRPr lang="en-US" dirty="0"/>
          </a:p>
        </p:txBody>
      </p:sp>
      <p:pic>
        <p:nvPicPr>
          <p:cNvPr id="15363" name="Picture 3"/>
          <p:cNvPicPr>
            <a:picLocks noGrp="1" noChangeAspect="1" noChangeArrowheads="1"/>
          </p:cNvPicPr>
          <p:nvPr>
            <p:ph idx="1"/>
          </p:nvPr>
        </p:nvPicPr>
        <p:blipFill>
          <a:blip r:embed="rId2" cstate="print"/>
          <a:stretch>
            <a:fillRect/>
          </a:stretch>
        </p:blipFill>
        <p:spPr bwMode="auto">
          <a:xfrm>
            <a:off x="611560" y="1069275"/>
            <a:ext cx="7560840" cy="5744101"/>
          </a:xfrm>
          <a:prstGeom prst="rect">
            <a:avLst/>
          </a:prstGeom>
          <a:noFill/>
          <a:ln w="9525">
            <a:noFill/>
            <a:miter lim="800000"/>
            <a:headEnd/>
            <a:tailEnd/>
          </a:ln>
        </p:spPr>
      </p:pic>
      <p:pic>
        <p:nvPicPr>
          <p:cNvPr id="4" name="圖片 3" descr="Real-Estate-Investment-Trust-Rio-Can.jpg"/>
          <p:cNvPicPr>
            <a:picLocks noChangeAspect="1"/>
          </p:cNvPicPr>
          <p:nvPr/>
        </p:nvPicPr>
        <p:blipFill>
          <a:blip r:embed="rId3" cstate="print"/>
          <a:stretch>
            <a:fillRect/>
          </a:stretch>
        </p:blipFill>
        <p:spPr>
          <a:xfrm>
            <a:off x="7334250" y="0"/>
            <a:ext cx="1809750" cy="685800"/>
          </a:xfrm>
          <a:prstGeom prst="rect">
            <a:avLst/>
          </a:prstGeom>
        </p:spPr>
      </p:pic>
    </p:spTree>
    <p:extLst>
      <p:ext uri="{BB962C8B-B14F-4D97-AF65-F5344CB8AC3E}">
        <p14:creationId xmlns:p14="http://schemas.microsoft.com/office/powerpoint/2010/main" val="40677877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51520" y="548680"/>
            <a:ext cx="8229600" cy="1066800"/>
          </a:xfrm>
        </p:spPr>
        <p:txBody>
          <a:bodyPr/>
          <a:lstStyle/>
          <a:p>
            <a:r>
              <a:rPr lang="en-US" dirty="0" smtClean="0"/>
              <a:t>Top 10 Tenants</a:t>
            </a:r>
            <a:endParaRPr lang="en-US" dirty="0"/>
          </a:p>
        </p:txBody>
      </p:sp>
      <p:pic>
        <p:nvPicPr>
          <p:cNvPr id="12290" name="Picture 2"/>
          <p:cNvPicPr>
            <a:picLocks noGrp="1" noChangeAspect="1" noChangeArrowheads="1"/>
          </p:cNvPicPr>
          <p:nvPr>
            <p:ph idx="1"/>
          </p:nvPr>
        </p:nvPicPr>
        <p:blipFill>
          <a:blip r:embed="rId2" cstate="print"/>
          <a:stretch>
            <a:fillRect/>
          </a:stretch>
        </p:blipFill>
        <p:spPr bwMode="auto">
          <a:xfrm>
            <a:off x="683568" y="1412776"/>
            <a:ext cx="7416774" cy="5302529"/>
          </a:xfrm>
          <a:prstGeom prst="rect">
            <a:avLst/>
          </a:prstGeom>
          <a:noFill/>
          <a:ln w="9525">
            <a:noFill/>
            <a:miter lim="800000"/>
            <a:headEnd/>
            <a:tailEnd/>
          </a:ln>
        </p:spPr>
      </p:pic>
      <p:pic>
        <p:nvPicPr>
          <p:cNvPr id="4" name="圖片 3" descr="Real-Estate-Investment-Trust-Rio-Can.jpg"/>
          <p:cNvPicPr>
            <a:picLocks noChangeAspect="1"/>
          </p:cNvPicPr>
          <p:nvPr/>
        </p:nvPicPr>
        <p:blipFill>
          <a:blip r:embed="rId3" cstate="print"/>
          <a:stretch>
            <a:fillRect/>
          </a:stretch>
        </p:blipFill>
        <p:spPr>
          <a:xfrm>
            <a:off x="7334250" y="0"/>
            <a:ext cx="1809750" cy="685800"/>
          </a:xfrm>
          <a:prstGeom prst="rect">
            <a:avLst/>
          </a:prstGeom>
        </p:spPr>
      </p:pic>
    </p:spTree>
    <p:extLst>
      <p:ext uri="{BB962C8B-B14F-4D97-AF65-F5344CB8AC3E}">
        <p14:creationId xmlns:p14="http://schemas.microsoft.com/office/powerpoint/2010/main" val="267367802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30832" y="116632"/>
            <a:ext cx="8229600" cy="1066800"/>
          </a:xfrm>
        </p:spPr>
        <p:txBody>
          <a:bodyPr/>
          <a:lstStyle/>
          <a:p>
            <a:r>
              <a:rPr lang="en-US" dirty="0" smtClean="0"/>
              <a:t>Occupancy Rates</a:t>
            </a:r>
            <a:endParaRPr lang="en-US" dirty="0"/>
          </a:p>
        </p:txBody>
      </p:sp>
      <p:pic>
        <p:nvPicPr>
          <p:cNvPr id="13314" name="Picture 2"/>
          <p:cNvPicPr>
            <a:picLocks noGrp="1" noChangeAspect="1" noChangeArrowheads="1"/>
          </p:cNvPicPr>
          <p:nvPr>
            <p:ph idx="1"/>
          </p:nvPr>
        </p:nvPicPr>
        <p:blipFill>
          <a:blip r:embed="rId2" cstate="print"/>
          <a:stretch>
            <a:fillRect/>
          </a:stretch>
        </p:blipFill>
        <p:spPr bwMode="auto">
          <a:xfrm>
            <a:off x="467544" y="1052736"/>
            <a:ext cx="8097206" cy="5660097"/>
          </a:xfrm>
          <a:prstGeom prst="rect">
            <a:avLst/>
          </a:prstGeom>
          <a:noFill/>
          <a:ln w="9525">
            <a:noFill/>
            <a:miter lim="800000"/>
            <a:headEnd/>
            <a:tailEnd/>
          </a:ln>
        </p:spPr>
      </p:pic>
      <p:pic>
        <p:nvPicPr>
          <p:cNvPr id="4" name="圖片 3" descr="Real-Estate-Investment-Trust-Rio-Can.jpg"/>
          <p:cNvPicPr>
            <a:picLocks noChangeAspect="1"/>
          </p:cNvPicPr>
          <p:nvPr/>
        </p:nvPicPr>
        <p:blipFill>
          <a:blip r:embed="rId3" cstate="print"/>
          <a:stretch>
            <a:fillRect/>
          </a:stretch>
        </p:blipFill>
        <p:spPr>
          <a:xfrm>
            <a:off x="7334250" y="0"/>
            <a:ext cx="1809750" cy="685800"/>
          </a:xfrm>
          <a:prstGeom prst="rect">
            <a:avLst/>
          </a:prstGeom>
        </p:spPr>
      </p:pic>
    </p:spTree>
    <p:extLst>
      <p:ext uri="{BB962C8B-B14F-4D97-AF65-F5344CB8AC3E}">
        <p14:creationId xmlns:p14="http://schemas.microsoft.com/office/powerpoint/2010/main" val="14295842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476672"/>
            <a:ext cx="8229600" cy="1066800"/>
          </a:xfrm>
        </p:spPr>
        <p:txBody>
          <a:bodyPr/>
          <a:lstStyle/>
          <a:p>
            <a:r>
              <a:rPr lang="en-US" dirty="0" smtClean="0"/>
              <a:t>New Leasing Activities - Canada</a:t>
            </a:r>
            <a:endParaRPr lang="en-US" dirty="0"/>
          </a:p>
        </p:txBody>
      </p:sp>
      <p:pic>
        <p:nvPicPr>
          <p:cNvPr id="16386" name="Picture 2"/>
          <p:cNvPicPr>
            <a:picLocks noGrp="1" noChangeAspect="1" noChangeArrowheads="1"/>
          </p:cNvPicPr>
          <p:nvPr>
            <p:ph idx="1"/>
          </p:nvPr>
        </p:nvPicPr>
        <p:blipFill>
          <a:blip r:embed="rId3" cstate="print"/>
          <a:stretch>
            <a:fillRect/>
          </a:stretch>
        </p:blipFill>
        <p:spPr bwMode="auto">
          <a:xfrm>
            <a:off x="0" y="1556792"/>
            <a:ext cx="9037367" cy="4803874"/>
          </a:xfrm>
          <a:prstGeom prst="rect">
            <a:avLst/>
          </a:prstGeom>
          <a:noFill/>
          <a:ln w="9525">
            <a:noFill/>
            <a:miter lim="800000"/>
            <a:headEnd/>
            <a:tailEnd/>
          </a:ln>
        </p:spPr>
      </p:pic>
      <p:pic>
        <p:nvPicPr>
          <p:cNvPr id="4" name="圖片 3" descr="Real-Estate-Investment-Trust-Rio-Can.jpg"/>
          <p:cNvPicPr>
            <a:picLocks noChangeAspect="1"/>
          </p:cNvPicPr>
          <p:nvPr/>
        </p:nvPicPr>
        <p:blipFill>
          <a:blip r:embed="rId4" cstate="print"/>
          <a:stretch>
            <a:fillRect/>
          </a:stretch>
        </p:blipFill>
        <p:spPr>
          <a:xfrm>
            <a:off x="7334250" y="0"/>
            <a:ext cx="1809750" cy="685800"/>
          </a:xfrm>
          <a:prstGeom prst="rect">
            <a:avLst/>
          </a:prstGeom>
        </p:spPr>
      </p:pic>
    </p:spTree>
    <p:extLst>
      <p:ext uri="{BB962C8B-B14F-4D97-AF65-F5344CB8AC3E}">
        <p14:creationId xmlns:p14="http://schemas.microsoft.com/office/powerpoint/2010/main" val="21300480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332656"/>
            <a:ext cx="8229600" cy="1066800"/>
          </a:xfrm>
        </p:spPr>
        <p:txBody>
          <a:bodyPr/>
          <a:lstStyle/>
          <a:p>
            <a:r>
              <a:rPr lang="en-CA" dirty="0" smtClean="0"/>
              <a:t>History of REITs</a:t>
            </a:r>
            <a:endParaRPr lang="en-CA" dirty="0"/>
          </a:p>
        </p:txBody>
      </p:sp>
      <p:pic>
        <p:nvPicPr>
          <p:cNvPr id="7170" name="Picture 2"/>
          <p:cNvPicPr>
            <a:picLocks noChangeAspect="1" noChangeArrowheads="1"/>
          </p:cNvPicPr>
          <p:nvPr/>
        </p:nvPicPr>
        <p:blipFill>
          <a:blip r:embed="rId2" cstate="print"/>
          <a:srcRect/>
          <a:stretch>
            <a:fillRect/>
          </a:stretch>
        </p:blipFill>
        <p:spPr bwMode="auto">
          <a:xfrm>
            <a:off x="323528" y="1193286"/>
            <a:ext cx="2854013" cy="5476074"/>
          </a:xfrm>
          <a:prstGeom prst="rect">
            <a:avLst/>
          </a:prstGeom>
          <a:noFill/>
          <a:ln w="9525">
            <a:noFill/>
            <a:miter lim="800000"/>
            <a:headEnd/>
            <a:tailEnd/>
          </a:ln>
        </p:spPr>
      </p:pic>
      <p:pic>
        <p:nvPicPr>
          <p:cNvPr id="7171" name="Picture 3"/>
          <p:cNvPicPr>
            <a:picLocks noChangeAspect="1" noChangeArrowheads="1"/>
          </p:cNvPicPr>
          <p:nvPr/>
        </p:nvPicPr>
        <p:blipFill>
          <a:blip r:embed="rId3" cstate="print"/>
          <a:srcRect/>
          <a:stretch>
            <a:fillRect/>
          </a:stretch>
        </p:blipFill>
        <p:spPr bwMode="auto">
          <a:xfrm>
            <a:off x="6228184" y="1196752"/>
            <a:ext cx="2647950" cy="304800"/>
          </a:xfrm>
          <a:prstGeom prst="rect">
            <a:avLst/>
          </a:prstGeom>
          <a:noFill/>
          <a:ln w="9525">
            <a:noFill/>
            <a:miter lim="800000"/>
            <a:headEnd/>
            <a:tailEnd/>
          </a:ln>
        </p:spPr>
      </p:pic>
      <p:pic>
        <p:nvPicPr>
          <p:cNvPr id="7" name="Picture 6"/>
          <p:cNvPicPr>
            <a:picLocks noChangeAspect="1"/>
          </p:cNvPicPr>
          <p:nvPr/>
        </p:nvPicPr>
        <p:blipFill>
          <a:blip r:embed="rId4" cstate="print"/>
          <a:stretch>
            <a:fillRect/>
          </a:stretch>
        </p:blipFill>
        <p:spPr>
          <a:xfrm>
            <a:off x="6516216" y="1556792"/>
            <a:ext cx="2016224" cy="1008112"/>
          </a:xfrm>
          <a:prstGeom prst="rect">
            <a:avLst/>
          </a:prstGeom>
        </p:spPr>
      </p:pic>
      <p:sp>
        <p:nvSpPr>
          <p:cNvPr id="8" name="TextBox 7"/>
          <p:cNvSpPr txBox="1"/>
          <p:nvPr/>
        </p:nvSpPr>
        <p:spPr>
          <a:xfrm>
            <a:off x="6012160" y="2636912"/>
            <a:ext cx="2987824" cy="461665"/>
          </a:xfrm>
          <a:prstGeom prst="rect">
            <a:avLst/>
          </a:prstGeom>
          <a:noFill/>
        </p:spPr>
        <p:txBody>
          <a:bodyPr wrap="square" rtlCol="0">
            <a:spAutoFit/>
          </a:bodyPr>
          <a:lstStyle/>
          <a:p>
            <a:r>
              <a:rPr lang="en-CA" sz="1200" b="1" dirty="0" smtClean="0"/>
              <a:t>The first Canadian REIT was listed on the Toronto Stock Exchange</a:t>
            </a:r>
            <a:endParaRPr lang="en-CA" sz="1200" b="1" dirty="0"/>
          </a:p>
        </p:txBody>
      </p:sp>
      <p:pic>
        <p:nvPicPr>
          <p:cNvPr id="7175" name="Picture 7"/>
          <p:cNvPicPr>
            <a:picLocks noChangeAspect="1" noChangeArrowheads="1"/>
          </p:cNvPicPr>
          <p:nvPr/>
        </p:nvPicPr>
        <p:blipFill>
          <a:blip r:embed="rId5" cstate="print"/>
          <a:srcRect/>
          <a:stretch>
            <a:fillRect/>
          </a:stretch>
        </p:blipFill>
        <p:spPr bwMode="auto">
          <a:xfrm>
            <a:off x="3347864" y="1196752"/>
            <a:ext cx="2676525" cy="1600200"/>
          </a:xfrm>
          <a:prstGeom prst="rect">
            <a:avLst/>
          </a:prstGeom>
          <a:noFill/>
          <a:ln w="9525">
            <a:noFill/>
            <a:miter lim="800000"/>
            <a:headEnd/>
            <a:tailEnd/>
          </a:ln>
        </p:spPr>
      </p:pic>
      <p:pic>
        <p:nvPicPr>
          <p:cNvPr id="7176" name="Picture 8"/>
          <p:cNvPicPr>
            <a:picLocks noChangeAspect="1" noChangeArrowheads="1"/>
          </p:cNvPicPr>
          <p:nvPr/>
        </p:nvPicPr>
        <p:blipFill>
          <a:blip r:embed="rId6" cstate="print"/>
          <a:srcRect/>
          <a:stretch>
            <a:fillRect/>
          </a:stretch>
        </p:blipFill>
        <p:spPr bwMode="auto">
          <a:xfrm>
            <a:off x="3275856" y="2924944"/>
            <a:ext cx="2657475" cy="1838325"/>
          </a:xfrm>
          <a:prstGeom prst="rect">
            <a:avLst/>
          </a:prstGeom>
          <a:noFill/>
          <a:ln w="9525">
            <a:noFill/>
            <a:miter lim="800000"/>
            <a:headEnd/>
            <a:tailEnd/>
          </a:ln>
        </p:spPr>
      </p:pic>
      <p:pic>
        <p:nvPicPr>
          <p:cNvPr id="7177" name="Picture 9"/>
          <p:cNvPicPr>
            <a:picLocks noChangeAspect="1" noChangeArrowheads="1"/>
          </p:cNvPicPr>
          <p:nvPr/>
        </p:nvPicPr>
        <p:blipFill>
          <a:blip r:embed="rId7" cstate="print"/>
          <a:srcRect/>
          <a:stretch>
            <a:fillRect/>
          </a:stretch>
        </p:blipFill>
        <p:spPr bwMode="auto">
          <a:xfrm>
            <a:off x="6228184" y="3068960"/>
            <a:ext cx="2686050" cy="1628775"/>
          </a:xfrm>
          <a:prstGeom prst="rect">
            <a:avLst/>
          </a:prstGeom>
          <a:noFill/>
          <a:ln w="9525">
            <a:noFill/>
            <a:miter lim="800000"/>
            <a:headEnd/>
            <a:tailEnd/>
          </a:ln>
        </p:spPr>
      </p:pic>
      <p:pic>
        <p:nvPicPr>
          <p:cNvPr id="7178" name="Picture 10"/>
          <p:cNvPicPr>
            <a:picLocks noChangeAspect="1" noChangeArrowheads="1"/>
          </p:cNvPicPr>
          <p:nvPr/>
        </p:nvPicPr>
        <p:blipFill>
          <a:blip r:embed="rId8" cstate="print"/>
          <a:srcRect/>
          <a:stretch>
            <a:fillRect/>
          </a:stretch>
        </p:blipFill>
        <p:spPr bwMode="auto">
          <a:xfrm>
            <a:off x="3275856" y="4725144"/>
            <a:ext cx="2667000" cy="1924050"/>
          </a:xfrm>
          <a:prstGeom prst="rect">
            <a:avLst/>
          </a:prstGeom>
          <a:noFill/>
          <a:ln w="9525">
            <a:noFill/>
            <a:miter lim="800000"/>
            <a:headEnd/>
            <a:tailEnd/>
          </a:ln>
        </p:spPr>
      </p:pic>
      <p:pic>
        <p:nvPicPr>
          <p:cNvPr id="7180" name="Picture 12"/>
          <p:cNvPicPr>
            <a:picLocks noChangeAspect="1" noChangeArrowheads="1"/>
          </p:cNvPicPr>
          <p:nvPr/>
        </p:nvPicPr>
        <p:blipFill>
          <a:blip r:embed="rId9" cstate="print"/>
          <a:srcRect/>
          <a:stretch>
            <a:fillRect/>
          </a:stretch>
        </p:blipFill>
        <p:spPr bwMode="auto">
          <a:xfrm>
            <a:off x="6300192" y="4725144"/>
            <a:ext cx="2600325" cy="1933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404664"/>
            <a:ext cx="8229600" cy="1066800"/>
          </a:xfrm>
        </p:spPr>
        <p:txBody>
          <a:bodyPr/>
          <a:lstStyle/>
          <a:p>
            <a:r>
              <a:rPr lang="en-US" dirty="0" smtClean="0"/>
              <a:t>New Leasing Activities - US</a:t>
            </a:r>
            <a:endParaRPr lang="en-US" dirty="0"/>
          </a:p>
        </p:txBody>
      </p:sp>
      <p:pic>
        <p:nvPicPr>
          <p:cNvPr id="17410" name="Picture 2"/>
          <p:cNvPicPr>
            <a:picLocks noGrp="1" noChangeAspect="1" noChangeArrowheads="1"/>
          </p:cNvPicPr>
          <p:nvPr>
            <p:ph idx="1"/>
          </p:nvPr>
        </p:nvPicPr>
        <p:blipFill>
          <a:blip r:embed="rId2" cstate="print"/>
          <a:stretch>
            <a:fillRect/>
          </a:stretch>
        </p:blipFill>
        <p:spPr bwMode="auto">
          <a:xfrm>
            <a:off x="0" y="1556792"/>
            <a:ext cx="9144000" cy="4283943"/>
          </a:xfrm>
          <a:prstGeom prst="rect">
            <a:avLst/>
          </a:prstGeom>
          <a:noFill/>
          <a:ln w="9525">
            <a:noFill/>
            <a:miter lim="800000"/>
            <a:headEnd/>
            <a:tailEnd/>
          </a:ln>
        </p:spPr>
      </p:pic>
      <p:pic>
        <p:nvPicPr>
          <p:cNvPr id="4" name="圖片 3" descr="Real-Estate-Investment-Trust-Rio-Can.jpg"/>
          <p:cNvPicPr>
            <a:picLocks noChangeAspect="1"/>
          </p:cNvPicPr>
          <p:nvPr/>
        </p:nvPicPr>
        <p:blipFill>
          <a:blip r:embed="rId3" cstate="print"/>
          <a:stretch>
            <a:fillRect/>
          </a:stretch>
        </p:blipFill>
        <p:spPr>
          <a:xfrm>
            <a:off x="7334250" y="0"/>
            <a:ext cx="1809750" cy="685800"/>
          </a:xfrm>
          <a:prstGeom prst="rect">
            <a:avLst/>
          </a:prstGeom>
        </p:spPr>
      </p:pic>
    </p:spTree>
    <p:extLst>
      <p:ext uri="{BB962C8B-B14F-4D97-AF65-F5344CB8AC3E}">
        <p14:creationId xmlns:p14="http://schemas.microsoft.com/office/powerpoint/2010/main" val="378857121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18864" y="260648"/>
            <a:ext cx="8229600" cy="1066800"/>
          </a:xfrm>
        </p:spPr>
        <p:txBody>
          <a:bodyPr/>
          <a:lstStyle/>
          <a:p>
            <a:r>
              <a:rPr lang="en-US" dirty="0" smtClean="0"/>
              <a:t>Lease Expiries</a:t>
            </a:r>
            <a:endParaRPr lang="en-US" dirty="0"/>
          </a:p>
        </p:txBody>
      </p:sp>
      <p:pic>
        <p:nvPicPr>
          <p:cNvPr id="14338" name="Picture 2"/>
          <p:cNvPicPr>
            <a:picLocks noGrp="1" noChangeAspect="1" noChangeArrowheads="1"/>
          </p:cNvPicPr>
          <p:nvPr>
            <p:ph idx="1"/>
          </p:nvPr>
        </p:nvPicPr>
        <p:blipFill>
          <a:blip r:embed="rId2" cstate="print"/>
          <a:stretch>
            <a:fillRect/>
          </a:stretch>
        </p:blipFill>
        <p:spPr bwMode="auto">
          <a:xfrm>
            <a:off x="0" y="1268760"/>
            <a:ext cx="9103344" cy="5328592"/>
          </a:xfrm>
          <a:prstGeom prst="rect">
            <a:avLst/>
          </a:prstGeom>
          <a:noFill/>
          <a:ln w="9525">
            <a:noFill/>
            <a:miter lim="800000"/>
            <a:headEnd/>
            <a:tailEnd/>
          </a:ln>
        </p:spPr>
      </p:pic>
      <p:pic>
        <p:nvPicPr>
          <p:cNvPr id="4" name="圖片 3" descr="Real-Estate-Investment-Trust-Rio-Can.jpg"/>
          <p:cNvPicPr>
            <a:picLocks noChangeAspect="1"/>
          </p:cNvPicPr>
          <p:nvPr/>
        </p:nvPicPr>
        <p:blipFill>
          <a:blip r:embed="rId3" cstate="print"/>
          <a:stretch>
            <a:fillRect/>
          </a:stretch>
        </p:blipFill>
        <p:spPr>
          <a:xfrm>
            <a:off x="7334250" y="0"/>
            <a:ext cx="1809750" cy="685800"/>
          </a:xfrm>
          <a:prstGeom prst="rect">
            <a:avLst/>
          </a:prstGeom>
        </p:spPr>
      </p:pic>
    </p:spTree>
    <p:extLst>
      <p:ext uri="{BB962C8B-B14F-4D97-AF65-F5344CB8AC3E}">
        <p14:creationId xmlns:p14="http://schemas.microsoft.com/office/powerpoint/2010/main" val="250174605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5" name="Picture 9"/>
          <p:cNvPicPr>
            <a:picLocks noChangeAspect="1" noChangeArrowheads="1"/>
          </p:cNvPicPr>
          <p:nvPr/>
        </p:nvPicPr>
        <p:blipFill>
          <a:blip r:embed="rId2" cstate="print"/>
          <a:srcRect/>
          <a:stretch>
            <a:fillRect/>
          </a:stretch>
        </p:blipFill>
        <p:spPr bwMode="auto">
          <a:xfrm>
            <a:off x="0" y="1484784"/>
            <a:ext cx="8802338" cy="5149915"/>
          </a:xfrm>
          <a:prstGeom prst="rect">
            <a:avLst/>
          </a:prstGeom>
          <a:noFill/>
          <a:ln w="9525">
            <a:noFill/>
            <a:miter lim="800000"/>
            <a:headEnd/>
            <a:tailEnd/>
          </a:ln>
        </p:spPr>
      </p:pic>
      <p:pic>
        <p:nvPicPr>
          <p:cNvPr id="4" name="圖片 3" descr="Real-Estate-Investment-Trust-Rio-Can.jpg"/>
          <p:cNvPicPr>
            <a:picLocks noChangeAspect="1"/>
          </p:cNvPicPr>
          <p:nvPr/>
        </p:nvPicPr>
        <p:blipFill>
          <a:blip r:embed="rId3" cstate="print"/>
          <a:stretch>
            <a:fillRect/>
          </a:stretch>
        </p:blipFill>
        <p:spPr>
          <a:xfrm>
            <a:off x="7334250" y="0"/>
            <a:ext cx="1809750" cy="685800"/>
          </a:xfrm>
          <a:prstGeom prst="rect">
            <a:avLst/>
          </a:prstGeom>
        </p:spPr>
      </p:pic>
      <p:sp>
        <p:nvSpPr>
          <p:cNvPr id="2" name="標題 1"/>
          <p:cNvSpPr>
            <a:spLocks noGrp="1"/>
          </p:cNvSpPr>
          <p:nvPr>
            <p:ph type="title"/>
          </p:nvPr>
        </p:nvSpPr>
        <p:spPr>
          <a:xfrm>
            <a:off x="251520" y="404664"/>
            <a:ext cx="8229600" cy="1066800"/>
          </a:xfrm>
        </p:spPr>
        <p:txBody>
          <a:bodyPr/>
          <a:lstStyle/>
          <a:p>
            <a:r>
              <a:rPr lang="en-US" dirty="0" smtClean="0"/>
              <a:t>Acquisition Summary – Q3</a:t>
            </a:r>
            <a:endParaRPr lang="en-US" dirty="0"/>
          </a:p>
        </p:txBody>
      </p:sp>
    </p:spTree>
    <p:extLst>
      <p:ext uri="{BB962C8B-B14F-4D97-AF65-F5344CB8AC3E}">
        <p14:creationId xmlns:p14="http://schemas.microsoft.com/office/powerpoint/2010/main" val="421054688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332656"/>
            <a:ext cx="8229600" cy="1066800"/>
          </a:xfrm>
        </p:spPr>
        <p:txBody>
          <a:bodyPr/>
          <a:lstStyle/>
          <a:p>
            <a:r>
              <a:rPr lang="en-US" dirty="0" smtClean="0"/>
              <a:t>Acquisition Summary - YTD</a:t>
            </a:r>
            <a:endParaRPr lang="en-US" dirty="0"/>
          </a:p>
        </p:txBody>
      </p:sp>
      <p:pic>
        <p:nvPicPr>
          <p:cNvPr id="22530" name="Picture 2"/>
          <p:cNvPicPr>
            <a:picLocks noGrp="1" noChangeAspect="1" noChangeArrowheads="1"/>
          </p:cNvPicPr>
          <p:nvPr>
            <p:ph idx="1"/>
          </p:nvPr>
        </p:nvPicPr>
        <p:blipFill>
          <a:blip r:embed="rId2" cstate="print"/>
          <a:srcRect/>
          <a:stretch>
            <a:fillRect/>
          </a:stretch>
        </p:blipFill>
        <p:spPr bwMode="auto">
          <a:xfrm>
            <a:off x="971600" y="1863635"/>
            <a:ext cx="6841000" cy="3941629"/>
          </a:xfrm>
          <a:prstGeom prst="rect">
            <a:avLst/>
          </a:prstGeom>
          <a:noFill/>
          <a:ln w="9525">
            <a:noFill/>
            <a:miter lim="800000"/>
            <a:headEnd/>
            <a:tailEnd/>
          </a:ln>
        </p:spPr>
      </p:pic>
      <p:pic>
        <p:nvPicPr>
          <p:cNvPr id="4" name="圖片 3" descr="Real-Estate-Investment-Trust-Rio-Can.jpg"/>
          <p:cNvPicPr>
            <a:picLocks noChangeAspect="1"/>
          </p:cNvPicPr>
          <p:nvPr/>
        </p:nvPicPr>
        <p:blipFill>
          <a:blip r:embed="rId3" cstate="print"/>
          <a:stretch>
            <a:fillRect/>
          </a:stretch>
        </p:blipFill>
        <p:spPr>
          <a:xfrm>
            <a:off x="7334250" y="0"/>
            <a:ext cx="1809750" cy="685800"/>
          </a:xfrm>
          <a:prstGeom prst="rect">
            <a:avLst/>
          </a:prstGeom>
        </p:spPr>
      </p:pic>
    </p:spTree>
    <p:extLst>
      <p:ext uri="{BB962C8B-B14F-4D97-AF65-F5344CB8AC3E}">
        <p14:creationId xmlns:p14="http://schemas.microsoft.com/office/powerpoint/2010/main" val="233647177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dirty="0" smtClean="0"/>
              <a:t>Q3 Highlights:</a:t>
            </a:r>
            <a:br>
              <a:rPr lang="en-US" dirty="0" smtClean="0"/>
            </a:br>
            <a:r>
              <a:rPr lang="en-US" dirty="0" smtClean="0"/>
              <a:t>Joint Venture Detail - Cedar</a:t>
            </a:r>
            <a:endParaRPr lang="en-US" dirty="0"/>
          </a:p>
        </p:txBody>
      </p:sp>
      <p:sp>
        <p:nvSpPr>
          <p:cNvPr id="3" name="內容版面配置區 2"/>
          <p:cNvSpPr>
            <a:spLocks noGrp="1"/>
          </p:cNvSpPr>
          <p:nvPr>
            <p:ph idx="1"/>
          </p:nvPr>
        </p:nvSpPr>
        <p:spPr/>
        <p:txBody>
          <a:bodyPr>
            <a:normAutofit/>
          </a:bodyPr>
          <a:lstStyle/>
          <a:p>
            <a:r>
              <a:rPr lang="en-US" sz="1800" dirty="0"/>
              <a:t>Sept. 6, 2012 /PRNewswire/ -- Cedar Realty Trust, Inc. (Cedar) </a:t>
            </a:r>
            <a:r>
              <a:rPr lang="en-US" sz="1800" dirty="0" smtClean="0"/>
              <a:t>reached </a:t>
            </a:r>
            <a:r>
              <a:rPr lang="en-US" sz="1800" dirty="0"/>
              <a:t>agreement with </a:t>
            </a:r>
            <a:r>
              <a:rPr lang="en-US" sz="1800" dirty="0" err="1"/>
              <a:t>RioCan</a:t>
            </a:r>
            <a:r>
              <a:rPr lang="en-US" sz="1800" dirty="0"/>
              <a:t> Real Estate Investment Trust (</a:t>
            </a:r>
            <a:r>
              <a:rPr lang="en-US" sz="1800" dirty="0" err="1"/>
              <a:t>RioCan</a:t>
            </a:r>
            <a:r>
              <a:rPr lang="en-US" sz="1800" dirty="0"/>
              <a:t>) (TSX: REI.UN) to exit the 20% Cedar / 80% </a:t>
            </a:r>
            <a:r>
              <a:rPr lang="en-US" sz="1800" dirty="0" err="1"/>
              <a:t>RioCan</a:t>
            </a:r>
            <a:r>
              <a:rPr lang="en-US" sz="1800" dirty="0"/>
              <a:t> joint venture that owns 22 retail properties</a:t>
            </a:r>
            <a:r>
              <a:rPr lang="en-US" sz="1800" dirty="0" smtClean="0"/>
              <a:t>.</a:t>
            </a:r>
          </a:p>
          <a:p>
            <a:endParaRPr lang="en-US" sz="1800" dirty="0"/>
          </a:p>
          <a:p>
            <a:r>
              <a:rPr lang="en-US" sz="1800" dirty="0" smtClean="0"/>
              <a:t>Cedar will acquire </a:t>
            </a:r>
            <a:r>
              <a:rPr lang="en-US" sz="1800" dirty="0" err="1" smtClean="0"/>
              <a:t>RioCan's</a:t>
            </a:r>
            <a:r>
              <a:rPr lang="en-US" sz="1800" dirty="0" smtClean="0"/>
              <a:t> 80% ownership interest in Franklin Village located in Franklin Massachusetts for approximately $60.1 million including the assumption of the related in-place mortgage financing of $34.7 million.</a:t>
            </a:r>
          </a:p>
          <a:p>
            <a:endParaRPr lang="en-US" sz="1800" dirty="0"/>
          </a:p>
          <a:p>
            <a:r>
              <a:rPr lang="en-US" sz="1800" dirty="0" smtClean="0"/>
              <a:t>Cedar will sell its 20% ownership interest in the remaining twenty-one joint venture properties for approximately $119.5 million including the assumption of related in-place mortgage financings of $54.4 million.</a:t>
            </a:r>
          </a:p>
        </p:txBody>
      </p:sp>
      <p:pic>
        <p:nvPicPr>
          <p:cNvPr id="4" name="圖片 3" descr="Real-Estate-Investment-Trust-Rio-Can.jpg"/>
          <p:cNvPicPr>
            <a:picLocks noChangeAspect="1"/>
          </p:cNvPicPr>
          <p:nvPr/>
        </p:nvPicPr>
        <p:blipFill>
          <a:blip r:embed="rId2" cstate="print"/>
          <a:stretch>
            <a:fillRect/>
          </a:stretch>
        </p:blipFill>
        <p:spPr>
          <a:xfrm>
            <a:off x="7334250" y="0"/>
            <a:ext cx="1809750" cy="685800"/>
          </a:xfrm>
          <a:prstGeom prst="rect">
            <a:avLst/>
          </a:prstGeom>
        </p:spPr>
      </p:pic>
    </p:spTree>
    <p:extLst>
      <p:ext uri="{BB962C8B-B14F-4D97-AF65-F5344CB8AC3E}">
        <p14:creationId xmlns:p14="http://schemas.microsoft.com/office/powerpoint/2010/main" val="88973431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Grp="1" noChangeAspect="1" noChangeArrowheads="1"/>
          </p:cNvPicPr>
          <p:nvPr>
            <p:ph idx="1"/>
          </p:nvPr>
        </p:nvPicPr>
        <p:blipFill>
          <a:blip r:embed="rId2" cstate="print"/>
          <a:srcRect/>
          <a:stretch>
            <a:fillRect/>
          </a:stretch>
        </p:blipFill>
        <p:spPr bwMode="auto">
          <a:xfrm>
            <a:off x="323528" y="1772816"/>
            <a:ext cx="8222427" cy="2498973"/>
          </a:xfrm>
          <a:prstGeom prst="rect">
            <a:avLst/>
          </a:prstGeom>
          <a:noFill/>
          <a:ln w="9525">
            <a:noFill/>
            <a:miter lim="800000"/>
            <a:headEnd/>
            <a:tailEnd/>
          </a:ln>
        </p:spPr>
      </p:pic>
      <p:pic>
        <p:nvPicPr>
          <p:cNvPr id="27651" name="Picture 3"/>
          <p:cNvPicPr>
            <a:picLocks noChangeAspect="1" noChangeArrowheads="1"/>
          </p:cNvPicPr>
          <p:nvPr/>
        </p:nvPicPr>
        <p:blipFill>
          <a:blip r:embed="rId3" cstate="print"/>
          <a:srcRect/>
          <a:stretch>
            <a:fillRect/>
          </a:stretch>
        </p:blipFill>
        <p:spPr bwMode="auto">
          <a:xfrm>
            <a:off x="323528" y="4509120"/>
            <a:ext cx="8363545" cy="1950715"/>
          </a:xfrm>
          <a:prstGeom prst="rect">
            <a:avLst/>
          </a:prstGeom>
          <a:noFill/>
          <a:ln w="9525">
            <a:noFill/>
            <a:miter lim="800000"/>
            <a:headEnd/>
            <a:tailEnd/>
          </a:ln>
        </p:spPr>
      </p:pic>
      <p:pic>
        <p:nvPicPr>
          <p:cNvPr id="5" name="圖片 4" descr="Real-Estate-Investment-Trust-Rio-Can.jpg"/>
          <p:cNvPicPr>
            <a:picLocks noChangeAspect="1"/>
          </p:cNvPicPr>
          <p:nvPr/>
        </p:nvPicPr>
        <p:blipFill>
          <a:blip r:embed="rId4" cstate="print"/>
          <a:stretch>
            <a:fillRect/>
          </a:stretch>
        </p:blipFill>
        <p:spPr>
          <a:xfrm>
            <a:off x="7334250" y="0"/>
            <a:ext cx="1809750" cy="685800"/>
          </a:xfrm>
          <a:prstGeom prst="rect">
            <a:avLst/>
          </a:prstGeom>
        </p:spPr>
      </p:pic>
      <p:sp>
        <p:nvSpPr>
          <p:cNvPr id="2" name="標題 1"/>
          <p:cNvSpPr>
            <a:spLocks noGrp="1"/>
          </p:cNvSpPr>
          <p:nvPr>
            <p:ph type="title"/>
          </p:nvPr>
        </p:nvSpPr>
        <p:spPr>
          <a:xfrm>
            <a:off x="395536" y="692696"/>
            <a:ext cx="8229600" cy="1066800"/>
          </a:xfrm>
        </p:spPr>
        <p:txBody>
          <a:bodyPr>
            <a:normAutofit fontScale="90000"/>
          </a:bodyPr>
          <a:lstStyle/>
          <a:p>
            <a:r>
              <a:rPr lang="en-US" dirty="0" smtClean="0"/>
              <a:t>Joint Venture Transaction Summary </a:t>
            </a:r>
            <a:endParaRPr lang="en-US" dirty="0"/>
          </a:p>
        </p:txBody>
      </p:sp>
    </p:spTree>
    <p:extLst>
      <p:ext uri="{BB962C8B-B14F-4D97-AF65-F5344CB8AC3E}">
        <p14:creationId xmlns:p14="http://schemas.microsoft.com/office/powerpoint/2010/main" val="384564011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332656"/>
            <a:ext cx="8229600" cy="1066800"/>
          </a:xfrm>
        </p:spPr>
        <p:txBody>
          <a:bodyPr/>
          <a:lstStyle/>
          <a:p>
            <a:r>
              <a:rPr lang="en-US" dirty="0" smtClean="0"/>
              <a:t>Pre/Post Cedar Acquisition</a:t>
            </a:r>
            <a:endParaRPr lang="en-US" dirty="0"/>
          </a:p>
        </p:txBody>
      </p:sp>
      <p:pic>
        <p:nvPicPr>
          <p:cNvPr id="28674" name="Picture 2"/>
          <p:cNvPicPr>
            <a:picLocks noGrp="1" noChangeAspect="1" noChangeArrowheads="1"/>
          </p:cNvPicPr>
          <p:nvPr>
            <p:ph idx="1"/>
          </p:nvPr>
        </p:nvPicPr>
        <p:blipFill>
          <a:blip r:embed="rId2" cstate="print"/>
          <a:stretch>
            <a:fillRect/>
          </a:stretch>
        </p:blipFill>
        <p:spPr bwMode="auto">
          <a:xfrm>
            <a:off x="177613" y="1220266"/>
            <a:ext cx="8858883" cy="5377086"/>
          </a:xfrm>
          <a:prstGeom prst="rect">
            <a:avLst/>
          </a:prstGeom>
          <a:noFill/>
          <a:ln w="9525">
            <a:noFill/>
            <a:miter lim="800000"/>
            <a:headEnd/>
            <a:tailEnd/>
          </a:ln>
        </p:spPr>
      </p:pic>
      <p:pic>
        <p:nvPicPr>
          <p:cNvPr id="4" name="圖片 3" descr="Real-Estate-Investment-Trust-Rio-Can.jpg"/>
          <p:cNvPicPr>
            <a:picLocks noChangeAspect="1"/>
          </p:cNvPicPr>
          <p:nvPr/>
        </p:nvPicPr>
        <p:blipFill>
          <a:blip r:embed="rId3" cstate="print"/>
          <a:stretch>
            <a:fillRect/>
          </a:stretch>
        </p:blipFill>
        <p:spPr>
          <a:xfrm>
            <a:off x="7334250" y="0"/>
            <a:ext cx="1809750" cy="685800"/>
          </a:xfrm>
          <a:prstGeom prst="rect">
            <a:avLst/>
          </a:prstGeom>
        </p:spPr>
      </p:pic>
    </p:spTree>
    <p:extLst>
      <p:ext uri="{BB962C8B-B14F-4D97-AF65-F5344CB8AC3E}">
        <p14:creationId xmlns:p14="http://schemas.microsoft.com/office/powerpoint/2010/main" val="312029260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404664"/>
            <a:ext cx="8229600" cy="1066800"/>
          </a:xfrm>
        </p:spPr>
        <p:txBody>
          <a:bodyPr/>
          <a:lstStyle/>
          <a:p>
            <a:r>
              <a:rPr lang="en-US" dirty="0" smtClean="0"/>
              <a:t>Capital Structure</a:t>
            </a:r>
            <a:endParaRPr lang="en-US" dirty="0"/>
          </a:p>
        </p:txBody>
      </p:sp>
      <p:pic>
        <p:nvPicPr>
          <p:cNvPr id="31746" name="Picture 2"/>
          <p:cNvPicPr>
            <a:picLocks noGrp="1" noChangeAspect="1" noChangeArrowheads="1"/>
          </p:cNvPicPr>
          <p:nvPr>
            <p:ph idx="1"/>
          </p:nvPr>
        </p:nvPicPr>
        <p:blipFill>
          <a:blip r:embed="rId3" cstate="print"/>
          <a:stretch>
            <a:fillRect/>
          </a:stretch>
        </p:blipFill>
        <p:spPr bwMode="auto">
          <a:xfrm>
            <a:off x="0" y="2060848"/>
            <a:ext cx="9144000" cy="4032448"/>
          </a:xfrm>
          <a:prstGeom prst="rect">
            <a:avLst/>
          </a:prstGeom>
          <a:noFill/>
          <a:ln w="9525">
            <a:noFill/>
            <a:miter lim="800000"/>
            <a:headEnd/>
            <a:tailEnd/>
          </a:ln>
        </p:spPr>
      </p:pic>
      <p:pic>
        <p:nvPicPr>
          <p:cNvPr id="4" name="圖片 3" descr="Real-Estate-Investment-Trust-Rio-Can.jpg"/>
          <p:cNvPicPr>
            <a:picLocks noChangeAspect="1"/>
          </p:cNvPicPr>
          <p:nvPr/>
        </p:nvPicPr>
        <p:blipFill>
          <a:blip r:embed="rId4" cstate="print"/>
          <a:stretch>
            <a:fillRect/>
          </a:stretch>
        </p:blipFill>
        <p:spPr>
          <a:xfrm>
            <a:off x="7334250" y="0"/>
            <a:ext cx="1809750" cy="685800"/>
          </a:xfrm>
          <a:prstGeom prst="rect">
            <a:avLst/>
          </a:prstGeom>
        </p:spPr>
      </p:pic>
      <p:graphicFrame>
        <p:nvGraphicFramePr>
          <p:cNvPr id="5" name="表格 4"/>
          <p:cNvGraphicFramePr>
            <a:graphicFrameLocks noGrp="1"/>
          </p:cNvGraphicFramePr>
          <p:nvPr/>
        </p:nvGraphicFramePr>
        <p:xfrm>
          <a:off x="6373504" y="5595582"/>
          <a:ext cx="2729553" cy="423081"/>
        </p:xfrm>
        <a:graphic>
          <a:graphicData uri="http://schemas.openxmlformats.org/drawingml/2006/table">
            <a:tbl>
              <a:tblPr/>
              <a:tblGrid>
                <a:gridCol w="2729553"/>
              </a:tblGrid>
              <a:tr h="423081">
                <a:tc>
                  <a:txBody>
                    <a:bodyPr/>
                    <a:lstStyle/>
                    <a:p>
                      <a:endParaRPr lang="en-US" dirty="0"/>
                    </a:p>
                  </a:txBody>
                  <a:tcPr>
                    <a:lnL w="28575" cmpd="sng">
                      <a:solidFill>
                        <a:srgbClr val="C00000"/>
                      </a:solidFill>
                      <a:prstDash val="solid"/>
                    </a:lnL>
                    <a:lnR w="28575" cmpd="sng">
                      <a:solidFill>
                        <a:srgbClr val="C00000"/>
                      </a:solidFill>
                      <a:prstDash val="solid"/>
                    </a:lnR>
                    <a:lnT w="28575" cmpd="sng">
                      <a:solidFill>
                        <a:srgbClr val="C00000"/>
                      </a:solidFill>
                      <a:prstDash val="solid"/>
                    </a:lnT>
                    <a:lnB w="28575" cmpd="sng">
                      <a:solidFill>
                        <a:srgbClr val="C00000"/>
                      </a:solidFill>
                      <a:prstDash val="solid"/>
                    </a:lnB>
                  </a:tcPr>
                </a:tc>
              </a:tr>
            </a:tbl>
          </a:graphicData>
        </a:graphic>
      </p:graphicFrame>
    </p:spTree>
    <p:extLst>
      <p:ext uri="{BB962C8B-B14F-4D97-AF65-F5344CB8AC3E}">
        <p14:creationId xmlns:p14="http://schemas.microsoft.com/office/powerpoint/2010/main" val="224832767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476672"/>
            <a:ext cx="8229600" cy="1066800"/>
          </a:xfrm>
        </p:spPr>
        <p:txBody>
          <a:bodyPr/>
          <a:lstStyle/>
          <a:p>
            <a:r>
              <a:rPr lang="en-US" dirty="0" smtClean="0"/>
              <a:t>Debt and Leverage Metrics</a:t>
            </a:r>
            <a:endParaRPr lang="en-US" dirty="0"/>
          </a:p>
        </p:txBody>
      </p:sp>
      <p:pic>
        <p:nvPicPr>
          <p:cNvPr id="18435" name="Picture 3"/>
          <p:cNvPicPr>
            <a:picLocks noGrp="1" noChangeAspect="1" noChangeArrowheads="1"/>
          </p:cNvPicPr>
          <p:nvPr>
            <p:ph idx="1"/>
          </p:nvPr>
        </p:nvPicPr>
        <p:blipFill>
          <a:blip r:embed="rId2" cstate="print"/>
          <a:stretch>
            <a:fillRect/>
          </a:stretch>
        </p:blipFill>
        <p:spPr bwMode="auto">
          <a:xfrm>
            <a:off x="0" y="2996952"/>
            <a:ext cx="9187051" cy="3096344"/>
          </a:xfrm>
          <a:prstGeom prst="rect">
            <a:avLst/>
          </a:prstGeom>
          <a:noFill/>
          <a:ln w="9525">
            <a:noFill/>
            <a:miter lim="800000"/>
            <a:headEnd/>
            <a:tailEnd/>
          </a:ln>
        </p:spPr>
      </p:pic>
      <p:pic>
        <p:nvPicPr>
          <p:cNvPr id="4" name="圖片 3" descr="Real-Estate-Investment-Trust-Rio-Can.jpg"/>
          <p:cNvPicPr>
            <a:picLocks noChangeAspect="1"/>
          </p:cNvPicPr>
          <p:nvPr/>
        </p:nvPicPr>
        <p:blipFill>
          <a:blip r:embed="rId3" cstate="print"/>
          <a:stretch>
            <a:fillRect/>
          </a:stretch>
        </p:blipFill>
        <p:spPr>
          <a:xfrm>
            <a:off x="7334250" y="0"/>
            <a:ext cx="1809750" cy="685800"/>
          </a:xfrm>
          <a:prstGeom prst="rect">
            <a:avLst/>
          </a:prstGeom>
        </p:spPr>
      </p:pic>
    </p:spTree>
    <p:extLst>
      <p:ext uri="{BB962C8B-B14F-4D97-AF65-F5344CB8AC3E}">
        <p14:creationId xmlns:p14="http://schemas.microsoft.com/office/powerpoint/2010/main" val="418653078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332656"/>
            <a:ext cx="8229600" cy="1066800"/>
          </a:xfrm>
        </p:spPr>
        <p:txBody>
          <a:bodyPr/>
          <a:lstStyle/>
          <a:p>
            <a:r>
              <a:rPr lang="en-US" dirty="0" smtClean="0"/>
              <a:t>Revolving Lines of Credit</a:t>
            </a:r>
            <a:endParaRPr lang="en-US" dirty="0"/>
          </a:p>
        </p:txBody>
      </p:sp>
      <p:pic>
        <p:nvPicPr>
          <p:cNvPr id="32770" name="Picture 2"/>
          <p:cNvPicPr>
            <a:picLocks noGrp="1" noChangeAspect="1" noChangeArrowheads="1"/>
          </p:cNvPicPr>
          <p:nvPr>
            <p:ph idx="1"/>
          </p:nvPr>
        </p:nvPicPr>
        <p:blipFill>
          <a:blip r:embed="rId2" cstate="print"/>
          <a:stretch>
            <a:fillRect/>
          </a:stretch>
        </p:blipFill>
        <p:spPr bwMode="auto">
          <a:xfrm>
            <a:off x="31928" y="1628800"/>
            <a:ext cx="9112072" cy="5040560"/>
          </a:xfrm>
          <a:prstGeom prst="rect">
            <a:avLst/>
          </a:prstGeom>
          <a:noFill/>
          <a:ln w="9525">
            <a:noFill/>
            <a:miter lim="800000"/>
            <a:headEnd/>
            <a:tailEnd/>
          </a:ln>
        </p:spPr>
      </p:pic>
      <p:pic>
        <p:nvPicPr>
          <p:cNvPr id="4" name="圖片 3" descr="Real-Estate-Investment-Trust-Rio-Can.jpg"/>
          <p:cNvPicPr>
            <a:picLocks noChangeAspect="1"/>
          </p:cNvPicPr>
          <p:nvPr/>
        </p:nvPicPr>
        <p:blipFill>
          <a:blip r:embed="rId3" cstate="print"/>
          <a:stretch>
            <a:fillRect/>
          </a:stretch>
        </p:blipFill>
        <p:spPr>
          <a:xfrm>
            <a:off x="7334250" y="0"/>
            <a:ext cx="1809750" cy="685800"/>
          </a:xfrm>
          <a:prstGeom prst="rect">
            <a:avLst/>
          </a:prstGeom>
        </p:spPr>
      </p:pic>
    </p:spTree>
    <p:extLst>
      <p:ext uri="{BB962C8B-B14F-4D97-AF65-F5344CB8AC3E}">
        <p14:creationId xmlns:p14="http://schemas.microsoft.com/office/powerpoint/2010/main" val="24049356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92696"/>
            <a:ext cx="8229600" cy="1066800"/>
          </a:xfrm>
        </p:spPr>
        <p:txBody>
          <a:bodyPr>
            <a:normAutofit/>
          </a:bodyPr>
          <a:lstStyle/>
          <a:p>
            <a:r>
              <a:rPr lang="en-CA" dirty="0" smtClean="0"/>
              <a:t>Future of REITs</a:t>
            </a:r>
            <a:endParaRPr lang="en-CA" dirty="0"/>
          </a:p>
        </p:txBody>
      </p:sp>
      <p:pic>
        <p:nvPicPr>
          <p:cNvPr id="6146" name="Picture 2"/>
          <p:cNvPicPr>
            <a:picLocks noChangeAspect="1" noChangeArrowheads="1"/>
          </p:cNvPicPr>
          <p:nvPr/>
        </p:nvPicPr>
        <p:blipFill>
          <a:blip r:embed="rId2" cstate="print"/>
          <a:srcRect/>
          <a:stretch>
            <a:fillRect/>
          </a:stretch>
        </p:blipFill>
        <p:spPr bwMode="auto">
          <a:xfrm>
            <a:off x="899592" y="1700808"/>
            <a:ext cx="7128792" cy="47525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404664"/>
            <a:ext cx="8229600" cy="1066800"/>
          </a:xfrm>
        </p:spPr>
        <p:txBody>
          <a:bodyPr/>
          <a:lstStyle/>
          <a:p>
            <a:r>
              <a:rPr lang="en-US" dirty="0" smtClean="0"/>
              <a:t>Aggregate Maturities</a:t>
            </a:r>
            <a:endParaRPr lang="en-US" dirty="0"/>
          </a:p>
        </p:txBody>
      </p:sp>
      <p:pic>
        <p:nvPicPr>
          <p:cNvPr id="33794" name="Picture 2"/>
          <p:cNvPicPr>
            <a:picLocks noGrp="1" noChangeAspect="1" noChangeArrowheads="1"/>
          </p:cNvPicPr>
          <p:nvPr>
            <p:ph idx="1"/>
          </p:nvPr>
        </p:nvPicPr>
        <p:blipFill>
          <a:blip r:embed="rId2" cstate="print"/>
          <a:stretch>
            <a:fillRect/>
          </a:stretch>
        </p:blipFill>
        <p:spPr bwMode="auto">
          <a:xfrm>
            <a:off x="0" y="2204864"/>
            <a:ext cx="9143999" cy="4297338"/>
          </a:xfrm>
          <a:prstGeom prst="rect">
            <a:avLst/>
          </a:prstGeom>
          <a:noFill/>
          <a:ln w="9525">
            <a:noFill/>
            <a:miter lim="800000"/>
            <a:headEnd/>
            <a:tailEnd/>
          </a:ln>
        </p:spPr>
      </p:pic>
      <p:pic>
        <p:nvPicPr>
          <p:cNvPr id="4" name="圖片 3" descr="Real-Estate-Investment-Trust-Rio-Can.jpg"/>
          <p:cNvPicPr>
            <a:picLocks noChangeAspect="1"/>
          </p:cNvPicPr>
          <p:nvPr/>
        </p:nvPicPr>
        <p:blipFill>
          <a:blip r:embed="rId3" cstate="print"/>
          <a:stretch>
            <a:fillRect/>
          </a:stretch>
        </p:blipFill>
        <p:spPr>
          <a:xfrm>
            <a:off x="7334250" y="0"/>
            <a:ext cx="1809750" cy="685800"/>
          </a:xfrm>
          <a:prstGeom prst="rect">
            <a:avLst/>
          </a:prstGeom>
        </p:spPr>
      </p:pic>
      <p:sp>
        <p:nvSpPr>
          <p:cNvPr id="5" name="文字方塊 4"/>
          <p:cNvSpPr txBox="1"/>
          <p:nvPr/>
        </p:nvSpPr>
        <p:spPr>
          <a:xfrm>
            <a:off x="2195736" y="2132856"/>
            <a:ext cx="4988866" cy="369332"/>
          </a:xfrm>
          <a:prstGeom prst="rect">
            <a:avLst/>
          </a:prstGeom>
          <a:noFill/>
        </p:spPr>
        <p:txBody>
          <a:bodyPr wrap="none" rtlCol="0">
            <a:spAutoFit/>
          </a:bodyPr>
          <a:lstStyle/>
          <a:p>
            <a:r>
              <a:rPr lang="en-US" dirty="0" smtClean="0"/>
              <a:t>Weighted average term to maturity of 4.6 years</a:t>
            </a:r>
            <a:endParaRPr lang="en-US" dirty="0"/>
          </a:p>
        </p:txBody>
      </p:sp>
    </p:spTree>
    <p:extLst>
      <p:ext uri="{BB962C8B-B14F-4D97-AF65-F5344CB8AC3E}">
        <p14:creationId xmlns:p14="http://schemas.microsoft.com/office/powerpoint/2010/main" val="345339889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476672"/>
            <a:ext cx="8229600" cy="1066800"/>
          </a:xfrm>
        </p:spPr>
        <p:txBody>
          <a:bodyPr/>
          <a:lstStyle/>
          <a:p>
            <a:r>
              <a:rPr lang="en-US" dirty="0" smtClean="0"/>
              <a:t>Maturity by Lenders</a:t>
            </a:r>
            <a:endParaRPr lang="en-US" dirty="0"/>
          </a:p>
        </p:txBody>
      </p:sp>
      <p:pic>
        <p:nvPicPr>
          <p:cNvPr id="34818" name="Picture 2"/>
          <p:cNvPicPr>
            <a:picLocks noGrp="1" noChangeAspect="1" noChangeArrowheads="1"/>
          </p:cNvPicPr>
          <p:nvPr>
            <p:ph idx="1"/>
          </p:nvPr>
        </p:nvPicPr>
        <p:blipFill>
          <a:blip r:embed="rId2" cstate="print"/>
          <a:stretch>
            <a:fillRect/>
          </a:stretch>
        </p:blipFill>
        <p:spPr bwMode="auto">
          <a:xfrm>
            <a:off x="35496" y="2204864"/>
            <a:ext cx="9081942" cy="4104456"/>
          </a:xfrm>
          <a:prstGeom prst="rect">
            <a:avLst/>
          </a:prstGeom>
          <a:noFill/>
          <a:ln w="9525">
            <a:noFill/>
            <a:miter lim="800000"/>
            <a:headEnd/>
            <a:tailEnd/>
          </a:ln>
        </p:spPr>
      </p:pic>
      <p:pic>
        <p:nvPicPr>
          <p:cNvPr id="4" name="圖片 3" descr="Real-Estate-Investment-Trust-Rio-Can.jpg"/>
          <p:cNvPicPr>
            <a:picLocks noChangeAspect="1"/>
          </p:cNvPicPr>
          <p:nvPr/>
        </p:nvPicPr>
        <p:blipFill>
          <a:blip r:embed="rId3" cstate="print"/>
          <a:stretch>
            <a:fillRect/>
          </a:stretch>
        </p:blipFill>
        <p:spPr>
          <a:xfrm>
            <a:off x="7334250" y="0"/>
            <a:ext cx="1809750" cy="685800"/>
          </a:xfrm>
          <a:prstGeom prst="rect">
            <a:avLst/>
          </a:prstGeom>
        </p:spPr>
      </p:pic>
    </p:spTree>
    <p:extLst>
      <p:ext uri="{BB962C8B-B14F-4D97-AF65-F5344CB8AC3E}">
        <p14:creationId xmlns:p14="http://schemas.microsoft.com/office/powerpoint/2010/main" val="266327876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51520" y="692696"/>
            <a:ext cx="8229600" cy="1066800"/>
          </a:xfrm>
        </p:spPr>
        <p:txBody>
          <a:bodyPr>
            <a:normAutofit/>
          </a:bodyPr>
          <a:lstStyle/>
          <a:p>
            <a:r>
              <a:rPr lang="en-US" dirty="0" smtClean="0"/>
              <a:t>Looking Forward: </a:t>
            </a:r>
            <a:r>
              <a:rPr lang="en-US" sz="3200" dirty="0" smtClean="0"/>
              <a:t>Development Activity</a:t>
            </a:r>
            <a:endParaRPr lang="en-US" sz="3200" dirty="0"/>
          </a:p>
        </p:txBody>
      </p:sp>
      <p:sp>
        <p:nvSpPr>
          <p:cNvPr id="3" name="內容版面配置區 2"/>
          <p:cNvSpPr>
            <a:spLocks noGrp="1"/>
          </p:cNvSpPr>
          <p:nvPr>
            <p:ph idx="1"/>
          </p:nvPr>
        </p:nvSpPr>
        <p:spPr/>
        <p:txBody>
          <a:bodyPr/>
          <a:lstStyle/>
          <a:p>
            <a:r>
              <a:rPr lang="en-US" dirty="0" smtClean="0"/>
              <a:t>Target will open 23 locations in </a:t>
            </a:r>
            <a:r>
              <a:rPr lang="en-US" dirty="0" err="1" smtClean="0"/>
              <a:t>RioCan’s</a:t>
            </a:r>
            <a:r>
              <a:rPr lang="en-US" dirty="0" smtClean="0"/>
              <a:t> portfolio</a:t>
            </a:r>
          </a:p>
          <a:p>
            <a:pPr lvl="1"/>
            <a:r>
              <a:rPr lang="en-US" dirty="0" smtClean="0"/>
              <a:t>First 8 are anticipated to open in Spring 2013</a:t>
            </a:r>
          </a:p>
        </p:txBody>
      </p:sp>
      <p:pic>
        <p:nvPicPr>
          <p:cNvPr id="2051" name="Picture 3"/>
          <p:cNvPicPr>
            <a:picLocks noChangeAspect="1" noChangeArrowheads="1"/>
          </p:cNvPicPr>
          <p:nvPr/>
        </p:nvPicPr>
        <p:blipFill>
          <a:blip r:embed="rId3" cstate="print"/>
          <a:srcRect/>
          <a:stretch>
            <a:fillRect/>
          </a:stretch>
        </p:blipFill>
        <p:spPr bwMode="auto">
          <a:xfrm>
            <a:off x="467544" y="3573016"/>
            <a:ext cx="3384376" cy="2653560"/>
          </a:xfrm>
          <a:prstGeom prst="rect">
            <a:avLst/>
          </a:prstGeom>
          <a:noFill/>
          <a:ln w="9525">
            <a:noFill/>
            <a:miter lim="800000"/>
            <a:headEnd/>
            <a:tailEnd/>
          </a:ln>
        </p:spPr>
      </p:pic>
      <p:pic>
        <p:nvPicPr>
          <p:cNvPr id="2052" name="Picture 4"/>
          <p:cNvPicPr>
            <a:picLocks noChangeAspect="1" noChangeArrowheads="1"/>
          </p:cNvPicPr>
          <p:nvPr/>
        </p:nvPicPr>
        <p:blipFill>
          <a:blip r:embed="rId4" cstate="print"/>
          <a:srcRect/>
          <a:stretch>
            <a:fillRect/>
          </a:stretch>
        </p:blipFill>
        <p:spPr bwMode="auto">
          <a:xfrm>
            <a:off x="3881413" y="3573016"/>
            <a:ext cx="4146971" cy="2830724"/>
          </a:xfrm>
          <a:prstGeom prst="rect">
            <a:avLst/>
          </a:prstGeom>
          <a:noFill/>
          <a:ln w="9525">
            <a:noFill/>
            <a:miter lim="800000"/>
            <a:headEnd/>
            <a:tailEnd/>
          </a:ln>
        </p:spPr>
      </p:pic>
      <p:sp>
        <p:nvSpPr>
          <p:cNvPr id="7" name="文字方塊 6"/>
          <p:cNvSpPr txBox="1"/>
          <p:nvPr/>
        </p:nvSpPr>
        <p:spPr>
          <a:xfrm>
            <a:off x="1907704" y="6309320"/>
            <a:ext cx="4613764" cy="369332"/>
          </a:xfrm>
          <a:prstGeom prst="rect">
            <a:avLst/>
          </a:prstGeom>
          <a:noFill/>
        </p:spPr>
        <p:txBody>
          <a:bodyPr wrap="none" rtlCol="0">
            <a:spAutoFit/>
          </a:bodyPr>
          <a:lstStyle/>
          <a:p>
            <a:r>
              <a:rPr lang="en-US" dirty="0" smtClean="0"/>
              <a:t>Trinity Common Mall – Brampton, Ontario</a:t>
            </a:r>
            <a:endParaRPr lang="en-US" dirty="0"/>
          </a:p>
        </p:txBody>
      </p:sp>
    </p:spTree>
    <p:extLst>
      <p:ext uri="{BB962C8B-B14F-4D97-AF65-F5344CB8AC3E}">
        <p14:creationId xmlns:p14="http://schemas.microsoft.com/office/powerpoint/2010/main" val="95685379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476672"/>
            <a:ext cx="8229600" cy="1066800"/>
          </a:xfrm>
        </p:spPr>
        <p:txBody>
          <a:bodyPr/>
          <a:lstStyle/>
          <a:p>
            <a:r>
              <a:rPr lang="en-US" dirty="0" smtClean="0"/>
              <a:t>Management Team</a:t>
            </a:r>
            <a:endParaRPr lang="en-US" dirty="0"/>
          </a:p>
        </p:txBody>
      </p:sp>
      <p:pic>
        <p:nvPicPr>
          <p:cNvPr id="4" name="圖片 3" descr="Real-Estate-Investment-Trust-Rio-Can.jpg"/>
          <p:cNvPicPr>
            <a:picLocks noChangeAspect="1"/>
          </p:cNvPicPr>
          <p:nvPr/>
        </p:nvPicPr>
        <p:blipFill>
          <a:blip r:embed="rId2" cstate="print"/>
          <a:stretch>
            <a:fillRect/>
          </a:stretch>
        </p:blipFill>
        <p:spPr>
          <a:xfrm>
            <a:off x="7334250" y="0"/>
            <a:ext cx="1809750" cy="685800"/>
          </a:xfrm>
          <a:prstGeom prst="rect">
            <a:avLst/>
          </a:prstGeom>
        </p:spPr>
      </p:pic>
      <p:pic>
        <p:nvPicPr>
          <p:cNvPr id="10" name="內容版面配置區 9" descr="untitled.jpg"/>
          <p:cNvPicPr>
            <a:picLocks noGrp="1" noChangeAspect="1"/>
          </p:cNvPicPr>
          <p:nvPr>
            <p:ph idx="1"/>
          </p:nvPr>
        </p:nvPicPr>
        <p:blipFill>
          <a:blip r:embed="rId3" cstate="print"/>
          <a:stretch>
            <a:fillRect/>
          </a:stretch>
        </p:blipFill>
        <p:spPr>
          <a:xfrm>
            <a:off x="2483768" y="1340768"/>
            <a:ext cx="3995712" cy="5176631"/>
          </a:xfrm>
        </p:spPr>
      </p:pic>
    </p:spTree>
    <p:extLst>
      <p:ext uri="{BB962C8B-B14F-4D97-AF65-F5344CB8AC3E}">
        <p14:creationId xmlns:p14="http://schemas.microsoft.com/office/powerpoint/2010/main" val="197999480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b="1" dirty="0"/>
              <a:t>Edward </a:t>
            </a:r>
            <a:r>
              <a:rPr lang="en-US" b="1" dirty="0" err="1" smtClean="0"/>
              <a:t>Sonshine</a:t>
            </a:r>
            <a:r>
              <a:rPr lang="en-US" dirty="0"/>
              <a:t> </a:t>
            </a:r>
            <a:r>
              <a:rPr lang="en-US" dirty="0" smtClean="0"/>
              <a:t/>
            </a:r>
            <a:br>
              <a:rPr lang="en-US" dirty="0" smtClean="0"/>
            </a:br>
            <a:r>
              <a:rPr lang="en-US" dirty="0"/>
              <a:t>Chief Executive Officer</a:t>
            </a:r>
          </a:p>
        </p:txBody>
      </p:sp>
      <p:sp>
        <p:nvSpPr>
          <p:cNvPr id="3" name="內容版面配置區 2"/>
          <p:cNvSpPr>
            <a:spLocks noGrp="1"/>
          </p:cNvSpPr>
          <p:nvPr>
            <p:ph idx="1"/>
          </p:nvPr>
        </p:nvSpPr>
        <p:spPr>
          <a:xfrm>
            <a:off x="457200" y="2249424"/>
            <a:ext cx="4546848" cy="4325112"/>
          </a:xfrm>
        </p:spPr>
        <p:txBody>
          <a:bodyPr>
            <a:normAutofit lnSpcReduction="10000"/>
          </a:bodyPr>
          <a:lstStyle/>
          <a:p>
            <a:r>
              <a:rPr lang="en-US" dirty="0" smtClean="0"/>
              <a:t>CEO since 1993</a:t>
            </a:r>
          </a:p>
          <a:p>
            <a:r>
              <a:rPr lang="en-US" dirty="0" smtClean="0"/>
              <a:t>65 years old</a:t>
            </a:r>
          </a:p>
          <a:p>
            <a:r>
              <a:rPr lang="en-US" dirty="0" smtClean="0"/>
              <a:t>Served as President of </a:t>
            </a:r>
            <a:r>
              <a:rPr lang="en-US" dirty="0" err="1" smtClean="0"/>
              <a:t>RioCan</a:t>
            </a:r>
            <a:r>
              <a:rPr lang="en-US" dirty="0" smtClean="0"/>
              <a:t> REIT until January 1, 2012</a:t>
            </a:r>
          </a:p>
          <a:p>
            <a:r>
              <a:rPr lang="en-US" dirty="0" smtClean="0"/>
              <a:t>Law </a:t>
            </a:r>
            <a:r>
              <a:rPr lang="en-US" dirty="0"/>
              <a:t>degree from </a:t>
            </a:r>
            <a:r>
              <a:rPr lang="en-US" dirty="0" err="1"/>
              <a:t>Osgoode</a:t>
            </a:r>
            <a:r>
              <a:rPr lang="en-US" dirty="0"/>
              <a:t> Hall Law School and a Bachelor of Arts degree from the University of Toronto.</a:t>
            </a:r>
            <a:endParaRPr lang="en-US" dirty="0" smtClean="0"/>
          </a:p>
          <a:p>
            <a:endParaRPr lang="en-US" dirty="0"/>
          </a:p>
        </p:txBody>
      </p:sp>
      <p:pic>
        <p:nvPicPr>
          <p:cNvPr id="4" name="圖片 3" descr="Real-Estate-Investment-Trust-Rio-Can.jpg"/>
          <p:cNvPicPr>
            <a:picLocks noChangeAspect="1"/>
          </p:cNvPicPr>
          <p:nvPr/>
        </p:nvPicPr>
        <p:blipFill>
          <a:blip r:embed="rId2" cstate="print"/>
          <a:stretch>
            <a:fillRect/>
          </a:stretch>
        </p:blipFill>
        <p:spPr>
          <a:xfrm>
            <a:off x="7334250" y="0"/>
            <a:ext cx="1809750" cy="685800"/>
          </a:xfrm>
          <a:prstGeom prst="rect">
            <a:avLst/>
          </a:prstGeom>
        </p:spPr>
      </p:pic>
      <p:pic>
        <p:nvPicPr>
          <p:cNvPr id="5" name="圖片 4" descr="edward.jpg"/>
          <p:cNvPicPr>
            <a:picLocks noChangeAspect="1"/>
          </p:cNvPicPr>
          <p:nvPr/>
        </p:nvPicPr>
        <p:blipFill>
          <a:blip r:embed="rId3" cstate="print"/>
          <a:stretch>
            <a:fillRect/>
          </a:stretch>
        </p:blipFill>
        <p:spPr>
          <a:xfrm>
            <a:off x="5724128" y="2708920"/>
            <a:ext cx="2298551" cy="3049411"/>
          </a:xfrm>
          <a:prstGeom prst="rect">
            <a:avLst/>
          </a:prstGeom>
        </p:spPr>
      </p:pic>
    </p:spTree>
    <p:extLst>
      <p:ext uri="{BB962C8B-B14F-4D97-AF65-F5344CB8AC3E}">
        <p14:creationId xmlns:p14="http://schemas.microsoft.com/office/powerpoint/2010/main" val="237506834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b="1" dirty="0"/>
              <a:t>Frederic A. </a:t>
            </a:r>
            <a:r>
              <a:rPr lang="en-US" b="1" dirty="0" err="1"/>
              <a:t>Waks</a:t>
            </a:r>
            <a:r>
              <a:rPr lang="en-US" dirty="0"/>
              <a:t> </a:t>
            </a:r>
            <a:r>
              <a:rPr lang="en-US" dirty="0" smtClean="0"/>
              <a:t/>
            </a:r>
            <a:br>
              <a:rPr lang="en-US" dirty="0" smtClean="0"/>
            </a:br>
            <a:r>
              <a:rPr lang="en-US" dirty="0"/>
              <a:t>President &amp; Chief Operating Officer</a:t>
            </a:r>
          </a:p>
        </p:txBody>
      </p:sp>
      <p:sp>
        <p:nvSpPr>
          <p:cNvPr id="3" name="內容版面配置區 2"/>
          <p:cNvSpPr>
            <a:spLocks noGrp="1"/>
          </p:cNvSpPr>
          <p:nvPr>
            <p:ph idx="1"/>
          </p:nvPr>
        </p:nvSpPr>
        <p:spPr>
          <a:xfrm>
            <a:off x="457200" y="2249424"/>
            <a:ext cx="4834880" cy="4325112"/>
          </a:xfrm>
        </p:spPr>
        <p:txBody>
          <a:bodyPr>
            <a:normAutofit/>
          </a:bodyPr>
          <a:lstStyle/>
          <a:p>
            <a:r>
              <a:rPr lang="en-US" dirty="0" smtClean="0"/>
              <a:t>President since January 1, 2012</a:t>
            </a:r>
          </a:p>
          <a:p>
            <a:pPr lvl="0"/>
            <a:r>
              <a:rPr lang="en-CA" dirty="0" smtClean="0"/>
              <a:t>Joined </a:t>
            </a:r>
            <a:r>
              <a:rPr lang="en-CA" dirty="0" err="1" smtClean="0"/>
              <a:t>RioCan</a:t>
            </a:r>
            <a:r>
              <a:rPr lang="en-CA" dirty="0" smtClean="0"/>
              <a:t> in 1995 as Senior Vice President and was promoted to COO in 2007</a:t>
            </a:r>
          </a:p>
          <a:p>
            <a:r>
              <a:rPr lang="en-US" dirty="0" smtClean="0"/>
              <a:t>Have also served as Executive Vice President, and Senior Vice President</a:t>
            </a:r>
          </a:p>
          <a:p>
            <a:endParaRPr lang="en-US" dirty="0" smtClean="0"/>
          </a:p>
          <a:p>
            <a:endParaRPr lang="en-US" dirty="0"/>
          </a:p>
        </p:txBody>
      </p:sp>
      <p:pic>
        <p:nvPicPr>
          <p:cNvPr id="4" name="圖片 3" descr="Real-Estate-Investment-Trust-Rio-Can.jpg"/>
          <p:cNvPicPr>
            <a:picLocks noChangeAspect="1"/>
          </p:cNvPicPr>
          <p:nvPr/>
        </p:nvPicPr>
        <p:blipFill>
          <a:blip r:embed="rId2" cstate="print"/>
          <a:stretch>
            <a:fillRect/>
          </a:stretch>
        </p:blipFill>
        <p:spPr>
          <a:xfrm>
            <a:off x="7334250" y="0"/>
            <a:ext cx="1809750" cy="685800"/>
          </a:xfrm>
          <a:prstGeom prst="rect">
            <a:avLst/>
          </a:prstGeom>
        </p:spPr>
      </p:pic>
      <p:pic>
        <p:nvPicPr>
          <p:cNvPr id="5" name="圖片 4" descr="frederic.jpg"/>
          <p:cNvPicPr>
            <a:picLocks noChangeAspect="1"/>
          </p:cNvPicPr>
          <p:nvPr/>
        </p:nvPicPr>
        <p:blipFill>
          <a:blip r:embed="rId3" cstate="print"/>
          <a:stretch>
            <a:fillRect/>
          </a:stretch>
        </p:blipFill>
        <p:spPr>
          <a:xfrm>
            <a:off x="5796136" y="2564904"/>
            <a:ext cx="2220838" cy="2961117"/>
          </a:xfrm>
          <a:prstGeom prst="rect">
            <a:avLst/>
          </a:prstGeom>
        </p:spPr>
      </p:pic>
    </p:spTree>
    <p:extLst>
      <p:ext uri="{BB962C8B-B14F-4D97-AF65-F5344CB8AC3E}">
        <p14:creationId xmlns:p14="http://schemas.microsoft.com/office/powerpoint/2010/main" val="237101021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r>
              <a:rPr lang="en-US" sz="3200" b="1" dirty="0" err="1"/>
              <a:t>Raghunath</a:t>
            </a:r>
            <a:r>
              <a:rPr lang="en-US" sz="3200" b="1" dirty="0"/>
              <a:t> </a:t>
            </a:r>
            <a:r>
              <a:rPr lang="en-US" sz="3200" b="1" dirty="0" err="1"/>
              <a:t>Davloor</a:t>
            </a:r>
            <a:r>
              <a:rPr lang="en-US" sz="3200" dirty="0"/>
              <a:t> </a:t>
            </a:r>
            <a:r>
              <a:rPr lang="en-US" sz="3200" dirty="0" smtClean="0"/>
              <a:t/>
            </a:r>
            <a:br>
              <a:rPr lang="en-US" sz="3200" dirty="0" smtClean="0"/>
            </a:br>
            <a:r>
              <a:rPr lang="en-US" sz="3200" dirty="0"/>
              <a:t>Executive Vice President, Chief Financial Officer &amp; Corporate Secretary</a:t>
            </a:r>
          </a:p>
        </p:txBody>
      </p:sp>
      <p:sp>
        <p:nvSpPr>
          <p:cNvPr id="3" name="內容版面配置區 2"/>
          <p:cNvSpPr>
            <a:spLocks noGrp="1"/>
          </p:cNvSpPr>
          <p:nvPr>
            <p:ph idx="1"/>
          </p:nvPr>
        </p:nvSpPr>
        <p:spPr>
          <a:xfrm>
            <a:off x="179512" y="2532888"/>
            <a:ext cx="5698976" cy="4325112"/>
          </a:xfrm>
        </p:spPr>
        <p:txBody>
          <a:bodyPr>
            <a:normAutofit fontScale="77500" lnSpcReduction="20000"/>
          </a:bodyPr>
          <a:lstStyle/>
          <a:p>
            <a:r>
              <a:rPr lang="en-US" dirty="0" smtClean="0"/>
              <a:t>Chief Financial Officer, Executive Vice President (Since January 2012)</a:t>
            </a:r>
          </a:p>
          <a:p>
            <a:r>
              <a:rPr lang="en-US" dirty="0" smtClean="0"/>
              <a:t>Senior </a:t>
            </a:r>
            <a:r>
              <a:rPr lang="en-US" dirty="0"/>
              <a:t>Vice President and Chief Financial Officer of the </a:t>
            </a:r>
            <a:r>
              <a:rPr lang="en-US" dirty="0" smtClean="0"/>
              <a:t>Trust (2008 - 2011)</a:t>
            </a:r>
          </a:p>
          <a:p>
            <a:endParaRPr lang="en-US" dirty="0" smtClean="0"/>
          </a:p>
          <a:p>
            <a:r>
              <a:rPr lang="en-US" dirty="0" smtClean="0"/>
              <a:t>Past Experience: </a:t>
            </a:r>
          </a:p>
          <a:p>
            <a:pPr lvl="1"/>
            <a:r>
              <a:rPr lang="en-US" dirty="0" smtClean="0"/>
              <a:t>VP </a:t>
            </a:r>
            <a:r>
              <a:rPr lang="en-US" dirty="0"/>
              <a:t>and Director of Investment Banking for TD Securities Inc. </a:t>
            </a:r>
            <a:endParaRPr lang="en-US" dirty="0" smtClean="0"/>
          </a:p>
          <a:p>
            <a:pPr lvl="1"/>
            <a:r>
              <a:rPr lang="en-US" dirty="0" smtClean="0"/>
              <a:t>From </a:t>
            </a:r>
            <a:r>
              <a:rPr lang="en-US" dirty="0"/>
              <a:t>2000 to </a:t>
            </a:r>
            <a:r>
              <a:rPr lang="en-US" dirty="0" smtClean="0"/>
              <a:t>2005, Chief </a:t>
            </a:r>
            <a:r>
              <a:rPr lang="en-US" dirty="0"/>
              <a:t>Financial Officer for O&amp;Y Properties Corp. and O&amp;Y REIT</a:t>
            </a:r>
            <a:r>
              <a:rPr lang="en-US" dirty="0" smtClean="0"/>
              <a:t>.</a:t>
            </a:r>
          </a:p>
          <a:p>
            <a:r>
              <a:rPr lang="en-CA" dirty="0" smtClean="0"/>
              <a:t>Bachelor of Commerce from the University of Manitoba and holds  a CA designation</a:t>
            </a:r>
            <a:endParaRPr lang="en-US" dirty="0"/>
          </a:p>
        </p:txBody>
      </p:sp>
      <p:pic>
        <p:nvPicPr>
          <p:cNvPr id="4" name="圖片 3" descr="Real-Estate-Investment-Trust-Rio-Can.jpg"/>
          <p:cNvPicPr>
            <a:picLocks noChangeAspect="1"/>
          </p:cNvPicPr>
          <p:nvPr/>
        </p:nvPicPr>
        <p:blipFill>
          <a:blip r:embed="rId2" cstate="print"/>
          <a:stretch>
            <a:fillRect/>
          </a:stretch>
        </p:blipFill>
        <p:spPr>
          <a:xfrm>
            <a:off x="7334250" y="0"/>
            <a:ext cx="1809750" cy="685800"/>
          </a:xfrm>
          <a:prstGeom prst="rect">
            <a:avLst/>
          </a:prstGeom>
        </p:spPr>
      </p:pic>
      <p:pic>
        <p:nvPicPr>
          <p:cNvPr id="5" name="Picture 2"/>
          <p:cNvPicPr>
            <a:picLocks noChangeAspect="1" noChangeArrowheads="1"/>
          </p:cNvPicPr>
          <p:nvPr/>
        </p:nvPicPr>
        <p:blipFill>
          <a:blip r:embed="rId3" cstate="print"/>
          <a:srcRect/>
          <a:stretch>
            <a:fillRect/>
          </a:stretch>
        </p:blipFill>
        <p:spPr bwMode="auto">
          <a:xfrm>
            <a:off x="6228184" y="2060848"/>
            <a:ext cx="2592288" cy="4536504"/>
          </a:xfrm>
          <a:prstGeom prst="rect">
            <a:avLst/>
          </a:prstGeom>
          <a:noFill/>
          <a:ln w="9525">
            <a:noFill/>
            <a:miter lim="800000"/>
            <a:headEnd/>
            <a:tailEnd/>
          </a:ln>
        </p:spPr>
      </p:pic>
    </p:spTree>
    <p:extLst>
      <p:ext uri="{BB962C8B-B14F-4D97-AF65-F5344CB8AC3E}">
        <p14:creationId xmlns:p14="http://schemas.microsoft.com/office/powerpoint/2010/main" val="243465995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3" cstate="print"/>
          <a:srcRect/>
          <a:stretch>
            <a:fillRect/>
          </a:stretch>
        </p:blipFill>
        <p:spPr bwMode="auto">
          <a:xfrm>
            <a:off x="1547664" y="1988840"/>
            <a:ext cx="6048672" cy="4423438"/>
          </a:xfrm>
          <a:prstGeom prst="rect">
            <a:avLst/>
          </a:prstGeom>
          <a:noFill/>
          <a:ln w="9525">
            <a:noFill/>
            <a:miter lim="800000"/>
            <a:headEnd/>
            <a:tailEnd/>
          </a:ln>
        </p:spPr>
      </p:pic>
      <p:sp>
        <p:nvSpPr>
          <p:cNvPr id="2" name="標題 1"/>
          <p:cNvSpPr>
            <a:spLocks noGrp="1"/>
          </p:cNvSpPr>
          <p:nvPr>
            <p:ph type="title"/>
          </p:nvPr>
        </p:nvSpPr>
        <p:spPr/>
        <p:txBody>
          <a:bodyPr/>
          <a:lstStyle/>
          <a:p>
            <a:pPr algn="ctr"/>
            <a:r>
              <a:rPr lang="en-US" dirty="0" smtClean="0">
                <a:solidFill>
                  <a:schemeClr val="tx1"/>
                </a:solidFill>
              </a:rPr>
              <a:t>Financial</a:t>
            </a:r>
            <a:endParaRPr lang="en-US" dirty="0">
              <a:solidFill>
                <a:schemeClr val="tx1"/>
              </a:solidFill>
            </a:endParaRPr>
          </a:p>
        </p:txBody>
      </p:sp>
      <p:pic>
        <p:nvPicPr>
          <p:cNvPr id="4" name="圖片 3" descr="Real-Estate-Investment-Trust-Rio-Can.jpg"/>
          <p:cNvPicPr>
            <a:picLocks noChangeAspect="1"/>
          </p:cNvPicPr>
          <p:nvPr/>
        </p:nvPicPr>
        <p:blipFill>
          <a:blip r:embed="rId4" cstate="print"/>
          <a:stretch>
            <a:fillRect/>
          </a:stretch>
        </p:blipFill>
        <p:spPr>
          <a:xfrm>
            <a:off x="7334250" y="0"/>
            <a:ext cx="1809750" cy="685800"/>
          </a:xfrm>
          <a:prstGeom prst="rect">
            <a:avLst/>
          </a:prstGeom>
        </p:spPr>
      </p:pic>
    </p:spTree>
    <p:extLst>
      <p:ext uri="{BB962C8B-B14F-4D97-AF65-F5344CB8AC3E}">
        <p14:creationId xmlns:p14="http://schemas.microsoft.com/office/powerpoint/2010/main" val="124497781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260648"/>
            <a:ext cx="8229600" cy="1066800"/>
          </a:xfrm>
        </p:spPr>
        <p:txBody>
          <a:bodyPr>
            <a:normAutofit fontScale="90000"/>
          </a:bodyPr>
          <a:lstStyle/>
          <a:p>
            <a:r>
              <a:rPr lang="en-US" dirty="0" smtClean="0"/>
              <a:t>Consolidated Balance Sheet (quarterly)</a:t>
            </a:r>
            <a:endParaRPr lang="en-US" dirty="0"/>
          </a:p>
        </p:txBody>
      </p:sp>
      <p:pic>
        <p:nvPicPr>
          <p:cNvPr id="23554" name="Picture 2"/>
          <p:cNvPicPr>
            <a:picLocks noGrp="1" noChangeAspect="1" noChangeArrowheads="1"/>
          </p:cNvPicPr>
          <p:nvPr>
            <p:ph idx="1"/>
          </p:nvPr>
        </p:nvPicPr>
        <p:blipFill>
          <a:blip r:embed="rId3" cstate="print"/>
          <a:srcRect/>
          <a:stretch>
            <a:fillRect/>
          </a:stretch>
        </p:blipFill>
        <p:spPr bwMode="auto">
          <a:xfrm>
            <a:off x="0" y="1196752"/>
            <a:ext cx="8820472" cy="5445224"/>
          </a:xfrm>
          <a:prstGeom prst="rect">
            <a:avLst/>
          </a:prstGeom>
          <a:noFill/>
          <a:ln w="9525">
            <a:noFill/>
            <a:miter lim="800000"/>
            <a:headEnd/>
            <a:tailEnd/>
          </a:ln>
        </p:spPr>
      </p:pic>
      <p:pic>
        <p:nvPicPr>
          <p:cNvPr id="4" name="圖片 3" descr="Real-Estate-Investment-Trust-Rio-Can.jpg"/>
          <p:cNvPicPr>
            <a:picLocks noChangeAspect="1"/>
          </p:cNvPicPr>
          <p:nvPr/>
        </p:nvPicPr>
        <p:blipFill>
          <a:blip r:embed="rId4" cstate="print"/>
          <a:stretch>
            <a:fillRect/>
          </a:stretch>
        </p:blipFill>
        <p:spPr>
          <a:xfrm>
            <a:off x="7334250" y="0"/>
            <a:ext cx="1809750" cy="685800"/>
          </a:xfrm>
          <a:prstGeom prst="rect">
            <a:avLst/>
          </a:prstGeom>
        </p:spPr>
      </p:pic>
    </p:spTree>
    <p:extLst>
      <p:ext uri="{BB962C8B-B14F-4D97-AF65-F5344CB8AC3E}">
        <p14:creationId xmlns:p14="http://schemas.microsoft.com/office/powerpoint/2010/main" val="323444136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404664"/>
            <a:ext cx="8229600" cy="1066800"/>
          </a:xfrm>
        </p:spPr>
        <p:txBody>
          <a:bodyPr>
            <a:normAutofit fontScale="90000"/>
          </a:bodyPr>
          <a:lstStyle/>
          <a:p>
            <a:r>
              <a:rPr lang="en-US" dirty="0" smtClean="0"/>
              <a:t>Consolidated Balance Sheets (Annual)</a:t>
            </a:r>
            <a:endParaRPr lang="en-US" dirty="0"/>
          </a:p>
        </p:txBody>
      </p:sp>
      <p:pic>
        <p:nvPicPr>
          <p:cNvPr id="1026" name="Picture 2"/>
          <p:cNvPicPr>
            <a:picLocks noGrp="1" noChangeAspect="1" noChangeArrowheads="1"/>
          </p:cNvPicPr>
          <p:nvPr>
            <p:ph idx="1"/>
          </p:nvPr>
        </p:nvPicPr>
        <p:blipFill>
          <a:blip r:embed="rId2" cstate="print"/>
          <a:stretch>
            <a:fillRect/>
          </a:stretch>
        </p:blipFill>
        <p:spPr bwMode="auto">
          <a:xfrm>
            <a:off x="251520" y="1412776"/>
            <a:ext cx="8892480" cy="5116438"/>
          </a:xfrm>
          <a:prstGeom prst="rect">
            <a:avLst/>
          </a:prstGeom>
          <a:noFill/>
          <a:ln w="9525">
            <a:noFill/>
            <a:miter lim="800000"/>
            <a:headEnd/>
            <a:tailEnd/>
          </a:ln>
        </p:spPr>
      </p:pic>
      <p:pic>
        <p:nvPicPr>
          <p:cNvPr id="4" name="圖片 3" descr="Real-Estate-Investment-Trust-Rio-Can.jpg"/>
          <p:cNvPicPr>
            <a:picLocks noChangeAspect="1"/>
          </p:cNvPicPr>
          <p:nvPr/>
        </p:nvPicPr>
        <p:blipFill>
          <a:blip r:embed="rId3" cstate="print"/>
          <a:stretch>
            <a:fillRect/>
          </a:stretch>
        </p:blipFill>
        <p:spPr>
          <a:xfrm>
            <a:off x="7334250" y="0"/>
            <a:ext cx="1809750" cy="685800"/>
          </a:xfrm>
          <a:prstGeom prst="rect">
            <a:avLst/>
          </a:prstGeom>
        </p:spPr>
      </p:pic>
    </p:spTree>
    <p:extLst>
      <p:ext uri="{BB962C8B-B14F-4D97-AF65-F5344CB8AC3E}">
        <p14:creationId xmlns:p14="http://schemas.microsoft.com/office/powerpoint/2010/main" val="7167262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404664"/>
            <a:ext cx="8229600" cy="1066800"/>
          </a:xfrm>
        </p:spPr>
        <p:txBody>
          <a:bodyPr/>
          <a:lstStyle/>
          <a:p>
            <a:r>
              <a:rPr lang="en-CA" dirty="0" smtClean="0"/>
              <a:t>REIT Requirements</a:t>
            </a:r>
            <a:endParaRPr lang="en-CA" dirty="0"/>
          </a:p>
        </p:txBody>
      </p:sp>
      <p:graphicFrame>
        <p:nvGraphicFramePr>
          <p:cNvPr id="9" name="Content Placeholder 8"/>
          <p:cNvGraphicFramePr>
            <a:graphicFrameLocks noGrp="1"/>
          </p:cNvGraphicFramePr>
          <p:nvPr>
            <p:ph idx="1"/>
          </p:nvPr>
        </p:nvGraphicFramePr>
        <p:xfrm>
          <a:off x="251520" y="1340769"/>
          <a:ext cx="8424935" cy="4775263"/>
        </p:xfrm>
        <a:graphic>
          <a:graphicData uri="http://schemas.openxmlformats.org/drawingml/2006/table">
            <a:tbl>
              <a:tblPr firstRow="1" bandRow="1">
                <a:tableStyleId>{5C22544A-7EE6-4342-B048-85BDC9FD1C3A}</a:tableStyleId>
              </a:tblPr>
              <a:tblGrid>
                <a:gridCol w="1810316"/>
                <a:gridCol w="3481378"/>
                <a:gridCol w="3133241"/>
              </a:tblGrid>
              <a:tr h="347101">
                <a:tc>
                  <a:txBody>
                    <a:bodyPr/>
                    <a:lstStyle/>
                    <a:p>
                      <a:r>
                        <a:rPr lang="en-CA" dirty="0" smtClean="0"/>
                        <a:t>Feature</a:t>
                      </a:r>
                      <a:endParaRPr lang="en-CA" dirty="0"/>
                    </a:p>
                  </a:txBody>
                  <a:tcPr/>
                </a:tc>
                <a:tc>
                  <a:txBody>
                    <a:bodyPr/>
                    <a:lstStyle/>
                    <a:p>
                      <a:r>
                        <a:rPr lang="en-CA" dirty="0" smtClean="0"/>
                        <a:t>U.S.</a:t>
                      </a:r>
                      <a:r>
                        <a:rPr lang="en-CA" baseline="0" dirty="0" smtClean="0"/>
                        <a:t> REITs</a:t>
                      </a:r>
                      <a:endParaRPr lang="en-CA" dirty="0"/>
                    </a:p>
                  </a:txBody>
                  <a:tcPr/>
                </a:tc>
                <a:tc>
                  <a:txBody>
                    <a:bodyPr/>
                    <a:lstStyle/>
                    <a:p>
                      <a:r>
                        <a:rPr lang="en-CA" dirty="0" smtClean="0"/>
                        <a:t>Canadian REITs</a:t>
                      </a:r>
                      <a:endParaRPr lang="en-CA" dirty="0"/>
                    </a:p>
                  </a:txBody>
                  <a:tcPr/>
                </a:tc>
              </a:tr>
              <a:tr h="910925">
                <a:tc>
                  <a:txBody>
                    <a:bodyPr/>
                    <a:lstStyle/>
                    <a:p>
                      <a:r>
                        <a:rPr lang="en-CA" sz="1600" dirty="0" smtClean="0"/>
                        <a:t>Governed</a:t>
                      </a:r>
                      <a:r>
                        <a:rPr lang="en-CA" sz="1600" baseline="0" dirty="0" smtClean="0"/>
                        <a:t> by</a:t>
                      </a:r>
                    </a:p>
                  </a:txBody>
                  <a:tcPr/>
                </a:tc>
                <a:tc>
                  <a:txBody>
                    <a:bodyPr/>
                    <a:lstStyle/>
                    <a:p>
                      <a:r>
                        <a:rPr lang="en-CA" sz="1600" dirty="0" smtClean="0"/>
                        <a:t>Requirements of Internal Revenue Code</a:t>
                      </a:r>
                    </a:p>
                  </a:txBody>
                  <a:tcPr/>
                </a:tc>
                <a:tc>
                  <a:txBody>
                    <a:bodyPr/>
                    <a:lstStyle/>
                    <a:p>
                      <a:r>
                        <a:rPr lang="en-CA" sz="1600" dirty="0" smtClean="0"/>
                        <a:t>Self Imposed Trust Declaration and certain requirements of the Income Tax Act</a:t>
                      </a:r>
                    </a:p>
                  </a:txBody>
                  <a:tcPr/>
                </a:tc>
              </a:tr>
              <a:tr h="549576">
                <a:tc>
                  <a:txBody>
                    <a:bodyPr/>
                    <a:lstStyle/>
                    <a:p>
                      <a:r>
                        <a:rPr lang="en-CA" sz="1600" dirty="0" smtClean="0"/>
                        <a:t>Vehicle</a:t>
                      </a:r>
                      <a:endParaRPr lang="en-CA" sz="1600" dirty="0"/>
                    </a:p>
                  </a:txBody>
                  <a:tcPr/>
                </a:tc>
                <a:tc>
                  <a:txBody>
                    <a:bodyPr/>
                    <a:lstStyle/>
                    <a:p>
                      <a:r>
                        <a:rPr lang="en-CA" sz="1600" dirty="0" smtClean="0"/>
                        <a:t>Corporation, Trust, or </a:t>
                      </a:r>
                    </a:p>
                    <a:p>
                      <a:r>
                        <a:rPr lang="en-CA" sz="1600" dirty="0" smtClean="0"/>
                        <a:t>Association</a:t>
                      </a:r>
                    </a:p>
                  </a:txBody>
                  <a:tcPr/>
                </a:tc>
                <a:tc>
                  <a:txBody>
                    <a:bodyPr/>
                    <a:lstStyle/>
                    <a:p>
                      <a:r>
                        <a:rPr lang="en-CA" sz="1600" dirty="0" smtClean="0"/>
                        <a:t>Open- or closed-ended mutual fund trust</a:t>
                      </a:r>
                    </a:p>
                  </a:txBody>
                  <a:tcPr/>
                </a:tc>
              </a:tr>
              <a:tr h="1121138">
                <a:tc>
                  <a:txBody>
                    <a:bodyPr/>
                    <a:lstStyle/>
                    <a:p>
                      <a:r>
                        <a:rPr lang="en-CA" sz="1600" dirty="0" smtClean="0"/>
                        <a:t>Investors</a:t>
                      </a:r>
                    </a:p>
                  </a:txBody>
                  <a:tcPr/>
                </a:tc>
                <a:tc>
                  <a:txBody>
                    <a:bodyPr/>
                    <a:lstStyle/>
                    <a:p>
                      <a:r>
                        <a:rPr lang="en-CA" sz="1600" dirty="0" smtClean="0"/>
                        <a:t>Min 100 Investors </a:t>
                      </a:r>
                    </a:p>
                    <a:p>
                      <a:endParaRPr lang="en-CA" sz="1600" dirty="0" smtClean="0"/>
                    </a:p>
                    <a:p>
                      <a:r>
                        <a:rPr lang="en-CA" sz="1600" dirty="0" smtClean="0"/>
                        <a:t>No more than 50% of units held by 5 or fewer individuals</a:t>
                      </a:r>
                    </a:p>
                  </a:txBody>
                  <a:tcPr/>
                </a:tc>
                <a:tc>
                  <a:txBody>
                    <a:bodyPr/>
                    <a:lstStyle/>
                    <a:p>
                      <a:r>
                        <a:rPr lang="en-CA" sz="1600" dirty="0" smtClean="0"/>
                        <a:t>Min 150 unit holders</a:t>
                      </a:r>
                    </a:p>
                    <a:p>
                      <a:endParaRPr lang="en-CA" sz="1600" dirty="0" smtClean="0"/>
                    </a:p>
                    <a:p>
                      <a:r>
                        <a:rPr lang="en-CA" sz="1600" dirty="0" smtClean="0"/>
                        <a:t>Must be listed on a recognized Canadian Exchange</a:t>
                      </a:r>
                    </a:p>
                  </a:txBody>
                  <a:tcPr/>
                </a:tc>
              </a:tr>
              <a:tr h="1751779">
                <a:tc>
                  <a:txBody>
                    <a:bodyPr/>
                    <a:lstStyle/>
                    <a:p>
                      <a:r>
                        <a:rPr lang="en-CA" sz="1600" dirty="0" smtClean="0"/>
                        <a:t>Revenue Rules</a:t>
                      </a:r>
                    </a:p>
                  </a:txBody>
                  <a:tcPr/>
                </a:tc>
                <a:tc>
                  <a:txBody>
                    <a:bodyPr/>
                    <a:lstStyle/>
                    <a:p>
                      <a:r>
                        <a:rPr lang="en-CA" sz="1600" dirty="0" smtClean="0"/>
                        <a:t>Min 75% of Gross Income must be from real estate related sources</a:t>
                      </a:r>
                    </a:p>
                    <a:p>
                      <a:endParaRPr lang="en-CA" sz="1600" dirty="0" smtClean="0"/>
                    </a:p>
                    <a:p>
                      <a:r>
                        <a:rPr lang="en-CA" sz="1600" dirty="0" smtClean="0"/>
                        <a:t>Min 95% must be from real estate related sources and passive income sources</a:t>
                      </a:r>
                    </a:p>
                  </a:txBody>
                  <a:tcPr/>
                </a:tc>
                <a:tc>
                  <a:txBody>
                    <a:bodyPr/>
                    <a:lstStyle/>
                    <a:p>
                      <a:r>
                        <a:rPr lang="en-CA" sz="1600" dirty="0" smtClean="0"/>
                        <a:t>For closed-end funds: Min 95% of income must be from disposition of, or income earned from qualifying investments*.</a:t>
                      </a:r>
                    </a:p>
                    <a:p>
                      <a:endParaRPr lang="en-CA" sz="1600" dirty="0" smtClean="0"/>
                    </a:p>
                    <a:p>
                      <a:r>
                        <a:rPr lang="en-CA" sz="1600" dirty="0" smtClean="0"/>
                        <a:t>(The above rules do not apply to</a:t>
                      </a:r>
                    </a:p>
                    <a:p>
                      <a:r>
                        <a:rPr lang="en-CA" sz="1600" dirty="0" smtClean="0"/>
                        <a:t>open-ended mutual funds.)</a:t>
                      </a:r>
                    </a:p>
                  </a:txBody>
                  <a:tcPr/>
                </a:tc>
              </a:tr>
            </a:tbl>
          </a:graphicData>
        </a:graphic>
      </p:graphicFrame>
      <p:sp>
        <p:nvSpPr>
          <p:cNvPr id="4" name="TextBox 3"/>
          <p:cNvSpPr txBox="1"/>
          <p:nvPr/>
        </p:nvSpPr>
        <p:spPr>
          <a:xfrm>
            <a:off x="683568" y="6165304"/>
            <a:ext cx="7488832" cy="338554"/>
          </a:xfrm>
          <a:prstGeom prst="rect">
            <a:avLst/>
          </a:prstGeom>
          <a:noFill/>
        </p:spPr>
        <p:txBody>
          <a:bodyPr wrap="square" rtlCol="0">
            <a:spAutoFit/>
          </a:bodyPr>
          <a:lstStyle/>
          <a:p>
            <a:pPr algn="ctr"/>
            <a:r>
              <a:rPr lang="en-CA" sz="1600" dirty="0" smtClean="0"/>
              <a:t>*qualifying investments: cash, shares, bonds, debentures and mortgages</a:t>
            </a:r>
            <a:endParaRPr lang="en-CA" sz="1600"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273968"/>
            <a:ext cx="8229600" cy="1066800"/>
          </a:xfrm>
        </p:spPr>
        <p:txBody>
          <a:bodyPr/>
          <a:lstStyle/>
          <a:p>
            <a:r>
              <a:rPr lang="en-US" dirty="0" smtClean="0"/>
              <a:t>Annual Statement of Earnings</a:t>
            </a:r>
            <a:endParaRPr lang="en-US" dirty="0"/>
          </a:p>
        </p:txBody>
      </p:sp>
      <p:pic>
        <p:nvPicPr>
          <p:cNvPr id="4" name="Picture 2"/>
          <p:cNvPicPr>
            <a:picLocks noGrp="1" noChangeAspect="1" noChangeArrowheads="1"/>
          </p:cNvPicPr>
          <p:nvPr>
            <p:ph idx="1"/>
          </p:nvPr>
        </p:nvPicPr>
        <p:blipFill>
          <a:blip r:embed="rId2" cstate="print"/>
          <a:srcRect/>
          <a:stretch>
            <a:fillRect/>
          </a:stretch>
        </p:blipFill>
        <p:spPr bwMode="auto">
          <a:xfrm>
            <a:off x="179513" y="1035902"/>
            <a:ext cx="8784976" cy="5537936"/>
          </a:xfrm>
          <a:prstGeom prst="rect">
            <a:avLst/>
          </a:prstGeom>
          <a:noFill/>
          <a:ln w="9525">
            <a:noFill/>
            <a:miter lim="800000"/>
            <a:headEnd/>
            <a:tailEnd/>
          </a:ln>
        </p:spPr>
      </p:pic>
    </p:spTree>
    <p:extLst>
      <p:ext uri="{BB962C8B-B14F-4D97-AF65-F5344CB8AC3E}">
        <p14:creationId xmlns:p14="http://schemas.microsoft.com/office/powerpoint/2010/main" val="255789020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548680"/>
            <a:ext cx="8229600" cy="1066800"/>
          </a:xfrm>
        </p:spPr>
        <p:txBody>
          <a:bodyPr>
            <a:normAutofit/>
          </a:bodyPr>
          <a:lstStyle/>
          <a:p>
            <a:r>
              <a:rPr lang="en-US" dirty="0" smtClean="0"/>
              <a:t>Interim Statement of Earnings</a:t>
            </a:r>
            <a:endParaRPr lang="en-US" dirty="0"/>
          </a:p>
        </p:txBody>
      </p:sp>
      <p:pic>
        <p:nvPicPr>
          <p:cNvPr id="24578" name="Picture 2"/>
          <p:cNvPicPr>
            <a:picLocks noGrp="1" noChangeAspect="1" noChangeArrowheads="1"/>
          </p:cNvPicPr>
          <p:nvPr>
            <p:ph idx="1"/>
          </p:nvPr>
        </p:nvPicPr>
        <p:blipFill>
          <a:blip r:embed="rId2" cstate="print"/>
          <a:stretch>
            <a:fillRect/>
          </a:stretch>
        </p:blipFill>
        <p:spPr bwMode="auto">
          <a:xfrm>
            <a:off x="0" y="1368152"/>
            <a:ext cx="9144000" cy="5489848"/>
          </a:xfrm>
          <a:prstGeom prst="rect">
            <a:avLst/>
          </a:prstGeom>
          <a:noFill/>
          <a:ln w="9525">
            <a:noFill/>
            <a:miter lim="800000"/>
            <a:headEnd/>
            <a:tailEnd/>
          </a:ln>
        </p:spPr>
      </p:pic>
      <p:pic>
        <p:nvPicPr>
          <p:cNvPr id="4" name="圖片 3" descr="Real-Estate-Investment-Trust-Rio-Can.jpg"/>
          <p:cNvPicPr>
            <a:picLocks noChangeAspect="1"/>
          </p:cNvPicPr>
          <p:nvPr/>
        </p:nvPicPr>
        <p:blipFill>
          <a:blip r:embed="rId3" cstate="print"/>
          <a:stretch>
            <a:fillRect/>
          </a:stretch>
        </p:blipFill>
        <p:spPr>
          <a:xfrm>
            <a:off x="7334250" y="0"/>
            <a:ext cx="1809750" cy="685800"/>
          </a:xfrm>
          <a:prstGeom prst="rect">
            <a:avLst/>
          </a:prstGeom>
        </p:spPr>
      </p:pic>
    </p:spTree>
    <p:extLst>
      <p:ext uri="{BB962C8B-B14F-4D97-AF65-F5344CB8AC3E}">
        <p14:creationId xmlns:p14="http://schemas.microsoft.com/office/powerpoint/2010/main" val="94508566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476672"/>
            <a:ext cx="9144000" cy="1066800"/>
          </a:xfrm>
        </p:spPr>
        <p:txBody>
          <a:bodyPr>
            <a:normAutofit/>
          </a:bodyPr>
          <a:lstStyle/>
          <a:p>
            <a:r>
              <a:rPr lang="en-US" sz="3200" dirty="0" smtClean="0"/>
              <a:t>Consolidated Statement of Cash Flows</a:t>
            </a:r>
            <a:endParaRPr lang="en-US" sz="3200" dirty="0"/>
          </a:p>
        </p:txBody>
      </p:sp>
      <p:pic>
        <p:nvPicPr>
          <p:cNvPr id="4" name="圖片 3" descr="Real-Estate-Investment-Trust-Rio-Can.jpg"/>
          <p:cNvPicPr>
            <a:picLocks noChangeAspect="1"/>
          </p:cNvPicPr>
          <p:nvPr/>
        </p:nvPicPr>
        <p:blipFill>
          <a:blip r:embed="rId2" cstate="print"/>
          <a:stretch>
            <a:fillRect/>
          </a:stretch>
        </p:blipFill>
        <p:spPr>
          <a:xfrm>
            <a:off x="7334250" y="0"/>
            <a:ext cx="1809750" cy="685800"/>
          </a:xfrm>
          <a:prstGeom prst="rect">
            <a:avLst/>
          </a:prstGeom>
        </p:spPr>
      </p:pic>
      <p:pic>
        <p:nvPicPr>
          <p:cNvPr id="6" name="Picture 2"/>
          <p:cNvPicPr>
            <a:picLocks noGrp="1" noChangeAspect="1" noChangeArrowheads="1"/>
          </p:cNvPicPr>
          <p:nvPr>
            <p:ph idx="1"/>
          </p:nvPr>
        </p:nvPicPr>
        <p:blipFill>
          <a:blip r:embed="rId3" cstate="print"/>
          <a:srcRect/>
          <a:stretch>
            <a:fillRect/>
          </a:stretch>
        </p:blipFill>
        <p:spPr bwMode="auto">
          <a:xfrm>
            <a:off x="99524" y="1484784"/>
            <a:ext cx="8720948" cy="5089054"/>
          </a:xfrm>
          <a:prstGeom prst="rect">
            <a:avLst/>
          </a:prstGeom>
          <a:noFill/>
          <a:ln w="9525">
            <a:noFill/>
            <a:miter lim="800000"/>
            <a:headEnd/>
            <a:tailEnd/>
          </a:ln>
        </p:spPr>
      </p:pic>
    </p:spTree>
    <p:extLst>
      <p:ext uri="{BB962C8B-B14F-4D97-AF65-F5344CB8AC3E}">
        <p14:creationId xmlns:p14="http://schemas.microsoft.com/office/powerpoint/2010/main" val="203811475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print"/>
          <a:srcRect/>
          <a:stretch>
            <a:fillRect/>
          </a:stretch>
        </p:blipFill>
        <p:spPr bwMode="auto">
          <a:xfrm>
            <a:off x="467544" y="1556792"/>
            <a:ext cx="8676456" cy="304609"/>
          </a:xfrm>
          <a:prstGeom prst="rect">
            <a:avLst/>
          </a:prstGeom>
          <a:noFill/>
          <a:ln w="9525">
            <a:noFill/>
            <a:miter lim="800000"/>
            <a:headEnd/>
            <a:tailEnd/>
          </a:ln>
        </p:spPr>
      </p:pic>
      <p:sp>
        <p:nvSpPr>
          <p:cNvPr id="2" name="標題 1"/>
          <p:cNvSpPr>
            <a:spLocks noGrp="1"/>
          </p:cNvSpPr>
          <p:nvPr>
            <p:ph type="title"/>
          </p:nvPr>
        </p:nvSpPr>
        <p:spPr>
          <a:xfrm>
            <a:off x="0" y="548680"/>
            <a:ext cx="8229600" cy="1066800"/>
          </a:xfrm>
        </p:spPr>
        <p:txBody>
          <a:bodyPr>
            <a:normAutofit fontScale="90000"/>
          </a:bodyPr>
          <a:lstStyle/>
          <a:p>
            <a:r>
              <a:rPr lang="en-US" dirty="0" smtClean="0"/>
              <a:t>Consolidated Statement of Cash Flows Continued </a:t>
            </a:r>
            <a:endParaRPr lang="en-US" dirty="0"/>
          </a:p>
        </p:txBody>
      </p:sp>
      <p:pic>
        <p:nvPicPr>
          <p:cNvPr id="4" name="圖片 3" descr="Real-Estate-Investment-Trust-Rio-Can.jpg"/>
          <p:cNvPicPr>
            <a:picLocks noChangeAspect="1"/>
          </p:cNvPicPr>
          <p:nvPr/>
        </p:nvPicPr>
        <p:blipFill>
          <a:blip r:embed="rId3" cstate="print"/>
          <a:stretch>
            <a:fillRect/>
          </a:stretch>
        </p:blipFill>
        <p:spPr>
          <a:xfrm>
            <a:off x="7334250" y="0"/>
            <a:ext cx="1809750" cy="685800"/>
          </a:xfrm>
          <a:prstGeom prst="rect">
            <a:avLst/>
          </a:prstGeom>
        </p:spPr>
      </p:pic>
      <p:pic>
        <p:nvPicPr>
          <p:cNvPr id="7" name="Picture 2"/>
          <p:cNvPicPr>
            <a:picLocks noGrp="1" noChangeAspect="1" noChangeArrowheads="1"/>
          </p:cNvPicPr>
          <p:nvPr>
            <p:ph idx="1"/>
          </p:nvPr>
        </p:nvPicPr>
        <p:blipFill>
          <a:blip r:embed="rId4" cstate="print"/>
          <a:srcRect/>
          <a:stretch>
            <a:fillRect/>
          </a:stretch>
        </p:blipFill>
        <p:spPr bwMode="auto">
          <a:xfrm>
            <a:off x="0" y="1772816"/>
            <a:ext cx="9144000" cy="4630145"/>
          </a:xfrm>
          <a:prstGeom prst="rect">
            <a:avLst/>
          </a:prstGeom>
          <a:noFill/>
          <a:ln w="9525">
            <a:noFill/>
            <a:miter lim="800000"/>
            <a:headEnd/>
            <a:tailEnd/>
          </a:ln>
        </p:spPr>
      </p:pic>
      <p:sp>
        <p:nvSpPr>
          <p:cNvPr id="9" name="Frame 6"/>
          <p:cNvSpPr/>
          <p:nvPr/>
        </p:nvSpPr>
        <p:spPr>
          <a:xfrm>
            <a:off x="0" y="3645024"/>
            <a:ext cx="8316416" cy="432048"/>
          </a:xfrm>
          <a:prstGeom prst="frame">
            <a:avLst>
              <a:gd name="adj1" fmla="val 1553"/>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Tree>
    <p:extLst>
      <p:ext uri="{BB962C8B-B14F-4D97-AF65-F5344CB8AC3E}">
        <p14:creationId xmlns:p14="http://schemas.microsoft.com/office/powerpoint/2010/main" val="41328235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548680"/>
            <a:ext cx="8229600" cy="1066800"/>
          </a:xfrm>
        </p:spPr>
        <p:txBody>
          <a:bodyPr/>
          <a:lstStyle/>
          <a:p>
            <a:r>
              <a:rPr lang="en-US" dirty="0" smtClean="0"/>
              <a:t>Funds from Operations</a:t>
            </a:r>
            <a:endParaRPr lang="en-US" dirty="0"/>
          </a:p>
        </p:txBody>
      </p:sp>
      <p:pic>
        <p:nvPicPr>
          <p:cNvPr id="4" name="圖片 3" descr="Real-Estate-Investment-Trust-Rio-Can.jpg"/>
          <p:cNvPicPr>
            <a:picLocks noChangeAspect="1"/>
          </p:cNvPicPr>
          <p:nvPr/>
        </p:nvPicPr>
        <p:blipFill>
          <a:blip r:embed="rId3" cstate="print"/>
          <a:stretch>
            <a:fillRect/>
          </a:stretch>
        </p:blipFill>
        <p:spPr>
          <a:xfrm>
            <a:off x="7334250" y="0"/>
            <a:ext cx="1809750" cy="685800"/>
          </a:xfrm>
          <a:prstGeom prst="rect">
            <a:avLst/>
          </a:prstGeom>
        </p:spPr>
      </p:pic>
      <p:pic>
        <p:nvPicPr>
          <p:cNvPr id="7" name="Picture 2"/>
          <p:cNvPicPr>
            <a:picLocks noGrp="1" noChangeAspect="1" noChangeArrowheads="1"/>
          </p:cNvPicPr>
          <p:nvPr>
            <p:ph idx="1"/>
          </p:nvPr>
        </p:nvPicPr>
        <p:blipFill>
          <a:blip r:embed="rId4" cstate="print"/>
          <a:srcRect/>
          <a:stretch>
            <a:fillRect/>
          </a:stretch>
        </p:blipFill>
        <p:spPr bwMode="auto">
          <a:xfrm>
            <a:off x="0" y="1556792"/>
            <a:ext cx="9144000" cy="5017046"/>
          </a:xfrm>
          <a:prstGeom prst="rect">
            <a:avLst/>
          </a:prstGeom>
          <a:noFill/>
          <a:ln w="9525">
            <a:noFill/>
            <a:miter lim="800000"/>
            <a:headEnd/>
            <a:tailEnd/>
          </a:ln>
        </p:spPr>
      </p:pic>
      <p:sp>
        <p:nvSpPr>
          <p:cNvPr id="8" name="Frame 5"/>
          <p:cNvSpPr/>
          <p:nvPr/>
        </p:nvSpPr>
        <p:spPr>
          <a:xfrm>
            <a:off x="0" y="4797152"/>
            <a:ext cx="9144000" cy="216024"/>
          </a:xfrm>
          <a:prstGeom prst="frame">
            <a:avLst>
              <a:gd name="adj1" fmla="val 1553"/>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9" name="Frame 5"/>
          <p:cNvSpPr/>
          <p:nvPr/>
        </p:nvSpPr>
        <p:spPr>
          <a:xfrm>
            <a:off x="0" y="5445224"/>
            <a:ext cx="9144000" cy="216024"/>
          </a:xfrm>
          <a:prstGeom prst="frame">
            <a:avLst>
              <a:gd name="adj1" fmla="val 1553"/>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Tree>
    <p:extLst>
      <p:ext uri="{BB962C8B-B14F-4D97-AF65-F5344CB8AC3E}">
        <p14:creationId xmlns:p14="http://schemas.microsoft.com/office/powerpoint/2010/main" val="276070303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79512" y="548680"/>
            <a:ext cx="8229600" cy="1066800"/>
          </a:xfrm>
        </p:spPr>
        <p:txBody>
          <a:bodyPr>
            <a:normAutofit/>
          </a:bodyPr>
          <a:lstStyle/>
          <a:p>
            <a:r>
              <a:rPr lang="en-US" dirty="0" smtClean="0"/>
              <a:t>Adjusted Funds from Operations</a:t>
            </a:r>
            <a:endParaRPr lang="en-US" dirty="0"/>
          </a:p>
        </p:txBody>
      </p:sp>
      <p:pic>
        <p:nvPicPr>
          <p:cNvPr id="4" name="圖片 3" descr="Real-Estate-Investment-Trust-Rio-Can.jpg"/>
          <p:cNvPicPr>
            <a:picLocks noChangeAspect="1"/>
          </p:cNvPicPr>
          <p:nvPr/>
        </p:nvPicPr>
        <p:blipFill>
          <a:blip r:embed="rId2" cstate="print"/>
          <a:stretch>
            <a:fillRect/>
          </a:stretch>
        </p:blipFill>
        <p:spPr>
          <a:xfrm>
            <a:off x="7334250" y="0"/>
            <a:ext cx="1809750" cy="685800"/>
          </a:xfrm>
          <a:prstGeom prst="rect">
            <a:avLst/>
          </a:prstGeom>
        </p:spPr>
      </p:pic>
      <p:pic>
        <p:nvPicPr>
          <p:cNvPr id="6" name="Picture 2"/>
          <p:cNvPicPr>
            <a:picLocks noGrp="1" noChangeAspect="1" noChangeArrowheads="1"/>
          </p:cNvPicPr>
          <p:nvPr>
            <p:ph idx="1"/>
          </p:nvPr>
        </p:nvPicPr>
        <p:blipFill>
          <a:blip r:embed="rId3" cstate="print"/>
          <a:srcRect/>
          <a:stretch>
            <a:fillRect/>
          </a:stretch>
        </p:blipFill>
        <p:spPr bwMode="auto">
          <a:xfrm>
            <a:off x="0" y="1349730"/>
            <a:ext cx="9144000" cy="5224108"/>
          </a:xfrm>
          <a:prstGeom prst="rect">
            <a:avLst/>
          </a:prstGeom>
          <a:noFill/>
          <a:ln w="9525">
            <a:noFill/>
            <a:miter lim="800000"/>
            <a:headEnd/>
            <a:tailEnd/>
          </a:ln>
        </p:spPr>
      </p:pic>
      <p:sp>
        <p:nvSpPr>
          <p:cNvPr id="7" name="Frame 5"/>
          <p:cNvSpPr/>
          <p:nvPr/>
        </p:nvSpPr>
        <p:spPr>
          <a:xfrm>
            <a:off x="0" y="3789040"/>
            <a:ext cx="9144000" cy="432048"/>
          </a:xfrm>
          <a:prstGeom prst="frame">
            <a:avLst>
              <a:gd name="adj1" fmla="val 1553"/>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8" name="Frame 6"/>
          <p:cNvSpPr/>
          <p:nvPr/>
        </p:nvSpPr>
        <p:spPr>
          <a:xfrm>
            <a:off x="-36512" y="4941168"/>
            <a:ext cx="5976664" cy="360040"/>
          </a:xfrm>
          <a:prstGeom prst="frame">
            <a:avLst>
              <a:gd name="adj1" fmla="val 1553"/>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Tree>
    <p:extLst>
      <p:ext uri="{BB962C8B-B14F-4D97-AF65-F5344CB8AC3E}">
        <p14:creationId xmlns:p14="http://schemas.microsoft.com/office/powerpoint/2010/main" val="75666202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6512" y="273968"/>
            <a:ext cx="8229600" cy="1066800"/>
          </a:xfrm>
        </p:spPr>
        <p:txBody>
          <a:bodyPr/>
          <a:lstStyle/>
          <a:p>
            <a:r>
              <a:rPr lang="en-US" dirty="0" smtClean="0"/>
              <a:t>Q3 Funds from Operations</a:t>
            </a:r>
            <a:endParaRPr lang="en-US" dirty="0"/>
          </a:p>
        </p:txBody>
      </p:sp>
      <p:pic>
        <p:nvPicPr>
          <p:cNvPr id="4" name="圖片 3" descr="Real-Estate-Investment-Trust-Rio-Can.jpg"/>
          <p:cNvPicPr>
            <a:picLocks noChangeAspect="1"/>
          </p:cNvPicPr>
          <p:nvPr/>
        </p:nvPicPr>
        <p:blipFill>
          <a:blip r:embed="rId2" cstate="print"/>
          <a:stretch>
            <a:fillRect/>
          </a:stretch>
        </p:blipFill>
        <p:spPr>
          <a:xfrm>
            <a:off x="7334250" y="0"/>
            <a:ext cx="1809750" cy="685800"/>
          </a:xfrm>
          <a:prstGeom prst="rect">
            <a:avLst/>
          </a:prstGeom>
        </p:spPr>
      </p:pic>
      <p:pic>
        <p:nvPicPr>
          <p:cNvPr id="7170" name="Picture 2"/>
          <p:cNvPicPr>
            <a:picLocks noGrp="1" noChangeAspect="1" noChangeArrowheads="1"/>
          </p:cNvPicPr>
          <p:nvPr>
            <p:ph idx="1"/>
          </p:nvPr>
        </p:nvPicPr>
        <p:blipFill>
          <a:blip r:embed="rId3" cstate="print"/>
          <a:srcRect/>
          <a:stretch>
            <a:fillRect/>
          </a:stretch>
        </p:blipFill>
        <p:spPr bwMode="auto">
          <a:xfrm>
            <a:off x="0" y="1196752"/>
            <a:ext cx="9144000" cy="5472608"/>
          </a:xfrm>
          <a:prstGeom prst="rect">
            <a:avLst/>
          </a:prstGeom>
          <a:noFill/>
          <a:ln w="9525">
            <a:noFill/>
            <a:miter lim="800000"/>
            <a:headEnd/>
            <a:tailEnd/>
          </a:ln>
        </p:spPr>
      </p:pic>
      <p:sp>
        <p:nvSpPr>
          <p:cNvPr id="6" name="Frame 6"/>
          <p:cNvSpPr/>
          <p:nvPr/>
        </p:nvSpPr>
        <p:spPr>
          <a:xfrm>
            <a:off x="-36512" y="4797152"/>
            <a:ext cx="5976664" cy="360040"/>
          </a:xfrm>
          <a:prstGeom prst="frame">
            <a:avLst>
              <a:gd name="adj1" fmla="val 1553"/>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7" name="Frame 6"/>
          <p:cNvSpPr/>
          <p:nvPr/>
        </p:nvSpPr>
        <p:spPr>
          <a:xfrm>
            <a:off x="-36512" y="5877272"/>
            <a:ext cx="5976664" cy="360040"/>
          </a:xfrm>
          <a:prstGeom prst="frame">
            <a:avLst>
              <a:gd name="adj1" fmla="val 1553"/>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Tree>
    <p:extLst>
      <p:ext uri="{BB962C8B-B14F-4D97-AF65-F5344CB8AC3E}">
        <p14:creationId xmlns:p14="http://schemas.microsoft.com/office/powerpoint/2010/main" val="288481558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51520" y="260648"/>
            <a:ext cx="8229600" cy="1066800"/>
          </a:xfrm>
        </p:spPr>
        <p:txBody>
          <a:bodyPr>
            <a:normAutofit fontScale="90000"/>
          </a:bodyPr>
          <a:lstStyle/>
          <a:p>
            <a:r>
              <a:rPr lang="en-US" dirty="0" smtClean="0"/>
              <a:t>Q3 Adjusted Funds from Operations</a:t>
            </a:r>
            <a:endParaRPr lang="en-US" dirty="0"/>
          </a:p>
        </p:txBody>
      </p:sp>
      <p:pic>
        <p:nvPicPr>
          <p:cNvPr id="8194" name="Picture 2"/>
          <p:cNvPicPr>
            <a:picLocks noGrp="1" noChangeAspect="1" noChangeArrowheads="1"/>
          </p:cNvPicPr>
          <p:nvPr>
            <p:ph idx="1"/>
          </p:nvPr>
        </p:nvPicPr>
        <p:blipFill>
          <a:blip r:embed="rId2" cstate="print"/>
          <a:srcRect/>
          <a:stretch>
            <a:fillRect/>
          </a:stretch>
        </p:blipFill>
        <p:spPr bwMode="auto">
          <a:xfrm>
            <a:off x="0" y="1080120"/>
            <a:ext cx="9144000" cy="5733256"/>
          </a:xfrm>
          <a:prstGeom prst="rect">
            <a:avLst/>
          </a:prstGeom>
          <a:noFill/>
          <a:ln w="9525">
            <a:noFill/>
            <a:miter lim="800000"/>
            <a:headEnd/>
            <a:tailEnd/>
          </a:ln>
        </p:spPr>
      </p:pic>
      <p:sp>
        <p:nvSpPr>
          <p:cNvPr id="5" name="Frame 6"/>
          <p:cNvSpPr/>
          <p:nvPr/>
        </p:nvSpPr>
        <p:spPr>
          <a:xfrm>
            <a:off x="-36512" y="5229200"/>
            <a:ext cx="5976664" cy="360040"/>
          </a:xfrm>
          <a:prstGeom prst="frame">
            <a:avLst>
              <a:gd name="adj1" fmla="val 1553"/>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6" name="Frame 6"/>
          <p:cNvSpPr/>
          <p:nvPr/>
        </p:nvSpPr>
        <p:spPr>
          <a:xfrm>
            <a:off x="35496" y="3573016"/>
            <a:ext cx="5976664" cy="576064"/>
          </a:xfrm>
          <a:prstGeom prst="frame">
            <a:avLst>
              <a:gd name="adj1" fmla="val 1553"/>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Tree>
    <p:extLst>
      <p:ext uri="{BB962C8B-B14F-4D97-AF65-F5344CB8AC3E}">
        <p14:creationId xmlns:p14="http://schemas.microsoft.com/office/powerpoint/2010/main" val="117430451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smtClean="0"/>
              <a:t>Recommendation</a:t>
            </a:r>
            <a:endParaRPr lang="en-US" dirty="0"/>
          </a:p>
        </p:txBody>
      </p:sp>
      <p:sp>
        <p:nvSpPr>
          <p:cNvPr id="3" name="內容版面配置區 2"/>
          <p:cNvSpPr>
            <a:spLocks noGrp="1"/>
          </p:cNvSpPr>
          <p:nvPr>
            <p:ph idx="1"/>
          </p:nvPr>
        </p:nvSpPr>
        <p:spPr/>
        <p:txBody>
          <a:bodyPr/>
          <a:lstStyle/>
          <a:p>
            <a:pPr algn="ctr"/>
            <a:endParaRPr lang="en-US" dirty="0" smtClean="0"/>
          </a:p>
          <a:p>
            <a:pPr algn="ctr"/>
            <a:endParaRPr lang="en-US" dirty="0" smtClean="0"/>
          </a:p>
          <a:p>
            <a:pPr algn="ctr">
              <a:buNone/>
            </a:pPr>
            <a:endParaRPr lang="en-US" dirty="0" smtClean="0"/>
          </a:p>
          <a:p>
            <a:pPr>
              <a:buNone/>
            </a:pPr>
            <a:r>
              <a:rPr lang="en-US" dirty="0" smtClean="0"/>
              <a:t>HOLD</a:t>
            </a:r>
          </a:p>
        </p:txBody>
      </p:sp>
      <p:pic>
        <p:nvPicPr>
          <p:cNvPr id="5" name="圖片 4" descr="logo.gif"/>
          <p:cNvPicPr>
            <a:picLocks noChangeAspect="1"/>
          </p:cNvPicPr>
          <p:nvPr/>
        </p:nvPicPr>
        <p:blipFill>
          <a:blip r:embed="rId2" cstate="print"/>
          <a:stretch>
            <a:fillRect/>
          </a:stretch>
        </p:blipFill>
        <p:spPr>
          <a:xfrm>
            <a:off x="2621225" y="2060848"/>
            <a:ext cx="6271255" cy="4608512"/>
          </a:xfrm>
          <a:prstGeom prst="rect">
            <a:avLst/>
          </a:prstGeom>
        </p:spPr>
      </p:pic>
    </p:spTree>
    <p:extLst>
      <p:ext uri="{BB962C8B-B14F-4D97-AF65-F5344CB8AC3E}">
        <p14:creationId xmlns:p14="http://schemas.microsoft.com/office/powerpoint/2010/main" val="73013749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t="23227" b="20633"/>
          <a:stretch>
            <a:fillRect/>
          </a:stretch>
        </p:blipFill>
        <p:spPr bwMode="auto">
          <a:xfrm>
            <a:off x="6376671" y="476672"/>
            <a:ext cx="273685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36512" y="1340768"/>
            <a:ext cx="9144000" cy="1800201"/>
          </a:xfrm>
          <a:prstGeom prst="rect">
            <a:avLst/>
          </a:prstGeom>
        </p:spPr>
      </p:pic>
      <p:pic>
        <p:nvPicPr>
          <p:cNvPr id="3" name="Picture 2"/>
          <p:cNvPicPr>
            <a:picLocks noChangeAspect="1"/>
          </p:cNvPicPr>
          <p:nvPr/>
        </p:nvPicPr>
        <p:blipFill>
          <a:blip r:embed="rId5"/>
          <a:stretch>
            <a:fillRect/>
          </a:stretch>
        </p:blipFill>
        <p:spPr>
          <a:xfrm>
            <a:off x="-36512" y="3212976"/>
            <a:ext cx="9144000" cy="1739072"/>
          </a:xfrm>
          <a:prstGeom prst="rect">
            <a:avLst/>
          </a:prstGeom>
        </p:spPr>
      </p:pic>
      <p:pic>
        <p:nvPicPr>
          <p:cNvPr id="4" name="Picture 3"/>
          <p:cNvPicPr>
            <a:picLocks noChangeAspect="1"/>
          </p:cNvPicPr>
          <p:nvPr/>
        </p:nvPicPr>
        <p:blipFill>
          <a:blip r:embed="rId6"/>
          <a:stretch>
            <a:fillRect/>
          </a:stretch>
        </p:blipFill>
        <p:spPr>
          <a:xfrm>
            <a:off x="0" y="5085184"/>
            <a:ext cx="9144000" cy="1739072"/>
          </a:xfrm>
          <a:prstGeom prst="rect">
            <a:avLst/>
          </a:prstGeom>
        </p:spPr>
      </p:pic>
    </p:spTree>
    <p:extLst>
      <p:ext uri="{BB962C8B-B14F-4D97-AF65-F5344CB8AC3E}">
        <p14:creationId xmlns:p14="http://schemas.microsoft.com/office/powerpoint/2010/main" val="399341406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Template>
  <TotalTime>464</TotalTime>
  <Words>6125</Words>
  <Application>Microsoft Office PowerPoint</Application>
  <PresentationFormat>On-screen Show (4:3)</PresentationFormat>
  <Paragraphs>919</Paragraphs>
  <Slides>212</Slides>
  <Notes>45</Notes>
  <HiddenSlides>0</HiddenSlides>
  <MMClips>0</MMClips>
  <ScaleCrop>false</ScaleCrop>
  <HeadingPairs>
    <vt:vector size="4" baseType="variant">
      <vt:variant>
        <vt:lpstr>Theme</vt:lpstr>
      </vt:variant>
      <vt:variant>
        <vt:i4>1</vt:i4>
      </vt:variant>
      <vt:variant>
        <vt:lpstr>Slide Titles</vt:lpstr>
      </vt:variant>
      <vt:variant>
        <vt:i4>212</vt:i4>
      </vt:variant>
    </vt:vector>
  </HeadingPairs>
  <TitlesOfParts>
    <vt:vector size="213" baseType="lpstr">
      <vt:lpstr>Urban</vt:lpstr>
      <vt:lpstr>Real Estate Investment Trusts (REITs)</vt:lpstr>
      <vt:lpstr>Agenda </vt:lpstr>
      <vt:lpstr>What are REITs </vt:lpstr>
      <vt:lpstr>Dual Market for Real Estate  </vt:lpstr>
      <vt:lpstr>Structure of REITs</vt:lpstr>
      <vt:lpstr>Types of REITs</vt:lpstr>
      <vt:lpstr>History of REITs</vt:lpstr>
      <vt:lpstr>Future of REITs</vt:lpstr>
      <vt:lpstr>REIT Requirements</vt:lpstr>
      <vt:lpstr>REIT Requirements</vt:lpstr>
      <vt:lpstr>REIT Requirements</vt:lpstr>
      <vt:lpstr>Market Cap. and Number of Can. &amp; US REITs</vt:lpstr>
      <vt:lpstr>Market Cap. Distribution of Can. &amp; US REITs</vt:lpstr>
      <vt:lpstr>REIT Distribution Average </vt:lpstr>
      <vt:lpstr>US REITs</vt:lpstr>
      <vt:lpstr>US Equity REITs</vt:lpstr>
      <vt:lpstr>US Mortgage REITs</vt:lpstr>
      <vt:lpstr>US Mortgage REITs</vt:lpstr>
      <vt:lpstr>US Mortgage REITs – Business Economics</vt:lpstr>
      <vt:lpstr>US Mortgage REITs – Net Spread</vt:lpstr>
      <vt:lpstr>US Mortgage REITs – Financing and Hedging</vt:lpstr>
      <vt:lpstr>US Mortgage REITs – Yield Curve </vt:lpstr>
      <vt:lpstr>US Mortgage REITs - Risks </vt:lpstr>
      <vt:lpstr>Canadian REITs</vt:lpstr>
      <vt:lpstr>Canadian REITS Dividends</vt:lpstr>
      <vt:lpstr>Canadian REITs Return </vt:lpstr>
      <vt:lpstr>Return by Asset Class (Can. REITs)</vt:lpstr>
      <vt:lpstr>Leverage and Total Return (Can. REITs)</vt:lpstr>
      <vt:lpstr>Tax Fairness Plan (Canada)</vt:lpstr>
      <vt:lpstr>New Requirements for REITs</vt:lpstr>
      <vt:lpstr>Types of REITs affected</vt:lpstr>
      <vt:lpstr>Effect of Tax Fairness Plan</vt:lpstr>
      <vt:lpstr>Benefits to Investor</vt:lpstr>
      <vt:lpstr>Diversification Benefit</vt:lpstr>
      <vt:lpstr>Diversification Benefit</vt:lpstr>
      <vt:lpstr>Dividends and Investment Returns</vt:lpstr>
      <vt:lpstr>Dividend Growth vs. CPI</vt:lpstr>
      <vt:lpstr>How to Measure Performance</vt:lpstr>
      <vt:lpstr>FFO</vt:lpstr>
      <vt:lpstr>AFFO</vt:lpstr>
      <vt:lpstr>FAD</vt:lpstr>
      <vt:lpstr>FCFE</vt:lpstr>
      <vt:lpstr>Historical P/AFFO Multiples</vt:lpstr>
      <vt:lpstr>AFFO Yield vs. 10-Year Can. Govt Yield</vt:lpstr>
      <vt:lpstr>AFFO Yield vs. 10-Year US Govt Yield</vt:lpstr>
      <vt:lpstr>REIT Historical Performance</vt:lpstr>
      <vt:lpstr>1YR REIT Index vs. S&amp;P/TSX Composite</vt:lpstr>
      <vt:lpstr>10YR REIT Index vs. S&amp;P/TSX Composite</vt:lpstr>
      <vt:lpstr>1YR REIT Index Vs. Income Trust Index</vt:lpstr>
      <vt:lpstr>10 YR REIT Index Vs. Income Trust Index</vt:lpstr>
      <vt:lpstr>PowerPoint Presentation</vt:lpstr>
      <vt:lpstr>PowerPoint Presentation</vt:lpstr>
      <vt:lpstr>1 year chart and Moving Average at 20 &amp; 100</vt:lpstr>
      <vt:lpstr>5 year chart and moving avg at 20 &amp; 100</vt:lpstr>
      <vt:lpstr>1 year chart and moving avg at 50 &amp; 200</vt:lpstr>
      <vt:lpstr>5 year chart and moving avg at 50 &amp; 200</vt:lpstr>
      <vt:lpstr>Max Chart</vt:lpstr>
      <vt:lpstr>Comparing RioCan and iShare S&amp;P TSX Capped REIT (1 Year)</vt:lpstr>
      <vt:lpstr>Comparing RioCan and iShare S&amp;P TSX Capped REIT (5 Year)</vt:lpstr>
      <vt:lpstr>Company Overview</vt:lpstr>
      <vt:lpstr>About RioCan</vt:lpstr>
      <vt:lpstr>Unit Holder Summary</vt:lpstr>
      <vt:lpstr>Distributions to Unit Holder </vt:lpstr>
      <vt:lpstr>RioCan Real Estate Portfolio</vt:lpstr>
      <vt:lpstr>Annualized Rental Revenue - Canada</vt:lpstr>
      <vt:lpstr>Annualized Rental Revenue – U.S.</vt:lpstr>
      <vt:lpstr>Top 10 Tenants</vt:lpstr>
      <vt:lpstr>Occupancy Rates</vt:lpstr>
      <vt:lpstr>New Leasing Activities - Canada</vt:lpstr>
      <vt:lpstr>New Leasing Activities - US</vt:lpstr>
      <vt:lpstr>Lease Expiries</vt:lpstr>
      <vt:lpstr>Acquisition Summary – Q3</vt:lpstr>
      <vt:lpstr>Acquisition Summary - YTD</vt:lpstr>
      <vt:lpstr>Q3 Highlights: Joint Venture Detail - Cedar</vt:lpstr>
      <vt:lpstr>Joint Venture Transaction Summary </vt:lpstr>
      <vt:lpstr>Pre/Post Cedar Acquisition</vt:lpstr>
      <vt:lpstr>Capital Structure</vt:lpstr>
      <vt:lpstr>Debt and Leverage Metrics</vt:lpstr>
      <vt:lpstr>Revolving Lines of Credit</vt:lpstr>
      <vt:lpstr>Aggregate Maturities</vt:lpstr>
      <vt:lpstr>Maturity by Lenders</vt:lpstr>
      <vt:lpstr>Looking Forward: Development Activity</vt:lpstr>
      <vt:lpstr>Management Team</vt:lpstr>
      <vt:lpstr>Edward Sonshine  Chief Executive Officer</vt:lpstr>
      <vt:lpstr>Frederic A. Waks  President &amp; Chief Operating Officer</vt:lpstr>
      <vt:lpstr>Raghunath Davloor  Executive Vice President, Chief Financial Officer &amp; Corporate Secretary</vt:lpstr>
      <vt:lpstr>Financial</vt:lpstr>
      <vt:lpstr>Consolidated Balance Sheet (quarterly)</vt:lpstr>
      <vt:lpstr>Consolidated Balance Sheets (Annual)</vt:lpstr>
      <vt:lpstr>Annual Statement of Earnings</vt:lpstr>
      <vt:lpstr>Interim Statement of Earnings</vt:lpstr>
      <vt:lpstr>Consolidated Statement of Cash Flows</vt:lpstr>
      <vt:lpstr>Consolidated Statement of Cash Flows Continued </vt:lpstr>
      <vt:lpstr>Funds from Operations</vt:lpstr>
      <vt:lpstr>Adjusted Funds from Operations</vt:lpstr>
      <vt:lpstr>Q3 Funds from Operations</vt:lpstr>
      <vt:lpstr>Q3 Adjusted Funds from Operations</vt:lpstr>
      <vt:lpstr>Recommendation</vt:lpstr>
      <vt:lpstr>PowerPoint Presentation</vt:lpstr>
      <vt:lpstr>Security Snapshot</vt:lpstr>
      <vt:lpstr>1 Year Chart and Moving  Average at 10 &amp; 100</vt:lpstr>
      <vt:lpstr>1 Year Chart and Moving  Average at 50 &amp; 200</vt:lpstr>
      <vt:lpstr>5 Year Chart and Moving  Average at 10 &amp; 100</vt:lpstr>
      <vt:lpstr>5 Year Chart and Moving  Average at 50 &amp; 200</vt:lpstr>
      <vt:lpstr>Max Chart</vt:lpstr>
      <vt:lpstr>Compared with S&amp;P/TSX Capped REIT</vt:lpstr>
      <vt:lpstr>PowerPoint Presentation</vt:lpstr>
      <vt:lpstr>About Calloway</vt:lpstr>
      <vt:lpstr>Investment Theory</vt:lpstr>
      <vt:lpstr>Investment Theory Continued</vt:lpstr>
      <vt:lpstr>Recent Developments</vt:lpstr>
      <vt:lpstr>Highlights</vt:lpstr>
      <vt:lpstr>Portfolio Highlights</vt:lpstr>
      <vt:lpstr>Asset Features</vt:lpstr>
      <vt:lpstr>Example - Oshawa S</vt:lpstr>
      <vt:lpstr>Occupancy</vt:lpstr>
      <vt:lpstr>Stable and Growing Income</vt:lpstr>
      <vt:lpstr>Unit Holder Summary</vt:lpstr>
      <vt:lpstr>Distribution to Unit Holders</vt:lpstr>
      <vt:lpstr>Distribution to Unit Holders</vt:lpstr>
      <vt:lpstr>Investment Properties</vt:lpstr>
      <vt:lpstr>Investment Properties</vt:lpstr>
      <vt:lpstr>Top 10 Clients</vt:lpstr>
      <vt:lpstr>Tenants Ratings</vt:lpstr>
      <vt:lpstr>Gross Revenue by Tenant</vt:lpstr>
      <vt:lpstr>Gross Revenue &amp; Area by Province</vt:lpstr>
      <vt:lpstr>Portfolio Occupancy and Age</vt:lpstr>
      <vt:lpstr>Lease Maturity </vt:lpstr>
      <vt:lpstr>Lease Expiration Schedule</vt:lpstr>
      <vt:lpstr>Strategic Partners</vt:lpstr>
      <vt:lpstr>SmartCentres</vt:lpstr>
      <vt:lpstr>Walmart</vt:lpstr>
      <vt:lpstr>Simon Property Group</vt:lpstr>
      <vt:lpstr>Halton Hills Premium Outlets</vt:lpstr>
      <vt:lpstr>CAPEX on Acquisitions and Development </vt:lpstr>
      <vt:lpstr>Sustaining Capital Expenditures</vt:lpstr>
      <vt:lpstr>Capital Structure</vt:lpstr>
      <vt:lpstr>Debt Maturity</vt:lpstr>
      <vt:lpstr>Debt Ratios</vt:lpstr>
      <vt:lpstr>Potential Future Pipeline</vt:lpstr>
      <vt:lpstr>Internal Growth</vt:lpstr>
      <vt:lpstr>Strategic Focus Moving Forward</vt:lpstr>
      <vt:lpstr>PowerPoint Presentation</vt:lpstr>
      <vt:lpstr>Chief Executive Officer/President </vt:lpstr>
      <vt:lpstr>Chief Financial Officer</vt:lpstr>
      <vt:lpstr>Vice President &amp; Controller</vt:lpstr>
      <vt:lpstr>EVP Asset Management</vt:lpstr>
      <vt:lpstr>PowerPoint Presentation</vt:lpstr>
      <vt:lpstr>PowerPoint Presentation</vt:lpstr>
      <vt:lpstr>PowerPoint Presentation</vt:lpstr>
      <vt:lpstr>2011 Annual Income Statement</vt:lpstr>
      <vt:lpstr>2012 3rd Quarter Income Statement</vt:lpstr>
      <vt:lpstr>PowerPoint Presentation</vt:lpstr>
      <vt:lpstr>Supplemental Cash Flow Information </vt:lpstr>
      <vt:lpstr>Cash from Operations</vt:lpstr>
      <vt:lpstr>Results from Operations</vt:lpstr>
      <vt:lpstr>FFO and AFFO</vt:lpstr>
      <vt:lpstr>AFFO &amp; FFO</vt:lpstr>
      <vt:lpstr>PowerPoint Presentation</vt:lpstr>
      <vt:lpstr>PowerPoint Presentation</vt:lpstr>
      <vt:lpstr>H&amp;R Real Estate Investment Trust</vt:lpstr>
      <vt:lpstr>Financial Snapshot</vt:lpstr>
      <vt:lpstr>Unit Price History</vt:lpstr>
      <vt:lpstr>Max Chart</vt:lpstr>
      <vt:lpstr>1 Year Chart and Moving  Average at 10 &amp; 100</vt:lpstr>
      <vt:lpstr>1 Year Chart and Moving  Average at 50 &amp; 200</vt:lpstr>
      <vt:lpstr>5 Year Chart and Moving  Average at 10 &amp; 100</vt:lpstr>
      <vt:lpstr>5 Year Chart and Moving  Average at 50 &amp; 200</vt:lpstr>
      <vt:lpstr>1 Year H&amp;R Vs. iShares S&amp;P TSX Capped (XEG-T)</vt:lpstr>
      <vt:lpstr>5 Year H&amp;R Vs. iShares S&amp;P TSX Capped (XEG-T)</vt:lpstr>
      <vt:lpstr>Company Overview</vt:lpstr>
      <vt:lpstr>H&amp;R REIT</vt:lpstr>
      <vt:lpstr>Objectives</vt:lpstr>
      <vt:lpstr>Strategy</vt:lpstr>
      <vt:lpstr>PowerPoint Presentation</vt:lpstr>
      <vt:lpstr>PowerPoint Presentation</vt:lpstr>
      <vt:lpstr>H&amp;R REIT &amp; H&amp;R FINANCE TRUST (Stapled Unit) Unit Holder Distributions</vt:lpstr>
      <vt:lpstr>Portfolio Overview</vt:lpstr>
      <vt:lpstr>Portfolio Overview</vt:lpstr>
      <vt:lpstr>Diversified Portfolio</vt:lpstr>
      <vt:lpstr>Portfolio of Properties</vt:lpstr>
      <vt:lpstr>Top 15 Tenants by Revenue As at September 30, 2012</vt:lpstr>
      <vt:lpstr>2011 Highlights </vt:lpstr>
      <vt:lpstr>2011 Highlights</vt:lpstr>
      <vt:lpstr>)     2012 Major Acquisitions     </vt:lpstr>
      <vt:lpstr>PowerPoint Presentation</vt:lpstr>
      <vt:lpstr>2011 Acquisitions</vt:lpstr>
      <vt:lpstr>2011 Dispositions</vt:lpstr>
      <vt:lpstr>Liquidity and Capital Resources</vt:lpstr>
      <vt:lpstr>Liquidity and Capitalization</vt:lpstr>
      <vt:lpstr>Properties</vt:lpstr>
      <vt:lpstr>The Bow, Calgary, Alberta</vt:lpstr>
      <vt:lpstr>Bell Canada Office Campus</vt:lpstr>
      <vt:lpstr>TransCanada Pipeline Tower</vt:lpstr>
      <vt:lpstr>Management Team</vt:lpstr>
      <vt:lpstr>Thomas J. Hofstedter President and Chief Executive Officer</vt:lpstr>
      <vt:lpstr>Larry Froom  C.A., Chief Financial Officer</vt:lpstr>
      <vt:lpstr>Nathan Uhr Chief Operating Officer</vt:lpstr>
      <vt:lpstr>Financial Data</vt:lpstr>
      <vt:lpstr>Q3 Balance Sheet</vt:lpstr>
      <vt:lpstr>Annual Balance Sheet</vt:lpstr>
      <vt:lpstr>Annual Income Statement</vt:lpstr>
      <vt:lpstr>Q3 Income Statement</vt:lpstr>
      <vt:lpstr>Annual Cash Flow</vt:lpstr>
      <vt:lpstr>Q3 Cash Flow</vt:lpstr>
      <vt:lpstr>Annual Financial Summary</vt:lpstr>
      <vt:lpstr>Funds From Operations (Q3)</vt:lpstr>
      <vt:lpstr>Adjusted Fund from Operations (Q3)</vt:lpstr>
      <vt:lpstr>Funds From Operations (Annual)</vt:lpstr>
      <vt:lpstr>Adjusted Fund from Operations (Annual)</vt:lpstr>
      <vt:lpstr>Recommendation:</vt:lpstr>
      <vt:lpstr>Conclusion</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Real Estate Investment Trusts (REITs)</dc:title>
  <dc:creator>Yano</dc:creator>
  <cp:lastModifiedBy>gp</cp:lastModifiedBy>
  <cp:revision>17</cp:revision>
  <dcterms:created xsi:type="dcterms:W3CDTF">2012-11-19T23:14:10Z</dcterms:created>
  <dcterms:modified xsi:type="dcterms:W3CDTF">2012-11-22T20:14:39Z</dcterms:modified>
</cp:coreProperties>
</file>