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194"/>
  </p:notesMasterIdLst>
  <p:handoutMasterIdLst>
    <p:handoutMasterId r:id="rId195"/>
  </p:handoutMasterIdLst>
  <p:sldIdLst>
    <p:sldId id="280" r:id="rId3"/>
    <p:sldId id="287" r:id="rId4"/>
    <p:sldId id="288" r:id="rId5"/>
    <p:sldId id="310" r:id="rId6"/>
    <p:sldId id="311" r:id="rId7"/>
    <p:sldId id="323" r:id="rId8"/>
    <p:sldId id="322" r:id="rId9"/>
    <p:sldId id="324" r:id="rId10"/>
    <p:sldId id="330" r:id="rId11"/>
    <p:sldId id="325" r:id="rId12"/>
    <p:sldId id="326" r:id="rId13"/>
    <p:sldId id="334" r:id="rId14"/>
    <p:sldId id="333" r:id="rId15"/>
    <p:sldId id="360" r:id="rId16"/>
    <p:sldId id="340" r:id="rId17"/>
    <p:sldId id="328" r:id="rId18"/>
    <p:sldId id="342" r:id="rId19"/>
    <p:sldId id="347" r:id="rId20"/>
    <p:sldId id="348" r:id="rId21"/>
    <p:sldId id="349" r:id="rId22"/>
    <p:sldId id="350" r:id="rId23"/>
    <p:sldId id="351" r:id="rId24"/>
    <p:sldId id="346" r:id="rId25"/>
    <p:sldId id="339" r:id="rId26"/>
    <p:sldId id="327" r:id="rId27"/>
    <p:sldId id="329" r:id="rId28"/>
    <p:sldId id="331" r:id="rId29"/>
    <p:sldId id="352" r:id="rId30"/>
    <p:sldId id="353" r:id="rId31"/>
    <p:sldId id="359" r:id="rId32"/>
    <p:sldId id="354" r:id="rId33"/>
    <p:sldId id="358" r:id="rId34"/>
    <p:sldId id="355" r:id="rId35"/>
    <p:sldId id="356" r:id="rId36"/>
    <p:sldId id="357" r:id="rId37"/>
    <p:sldId id="361" r:id="rId38"/>
    <p:sldId id="362" r:id="rId39"/>
    <p:sldId id="363" r:id="rId40"/>
    <p:sldId id="365" r:id="rId41"/>
    <p:sldId id="364" r:id="rId42"/>
    <p:sldId id="312" r:id="rId43"/>
    <p:sldId id="373" r:id="rId44"/>
    <p:sldId id="374" r:id="rId45"/>
    <p:sldId id="313" r:id="rId46"/>
    <p:sldId id="366" r:id="rId47"/>
    <p:sldId id="367" r:id="rId48"/>
    <p:sldId id="314" r:id="rId49"/>
    <p:sldId id="371" r:id="rId50"/>
    <p:sldId id="368" r:id="rId51"/>
    <p:sldId id="369" r:id="rId52"/>
    <p:sldId id="370" r:id="rId53"/>
    <p:sldId id="372" r:id="rId54"/>
    <p:sldId id="417" r:id="rId55"/>
    <p:sldId id="418" r:id="rId56"/>
    <p:sldId id="455"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454" r:id="rId93"/>
    <p:sldId id="457" r:id="rId94"/>
    <p:sldId id="458" r:id="rId95"/>
    <p:sldId id="509" r:id="rId96"/>
    <p:sldId id="459" r:id="rId97"/>
    <p:sldId id="460" r:id="rId98"/>
    <p:sldId id="461" r:id="rId99"/>
    <p:sldId id="462" r:id="rId100"/>
    <p:sldId id="463" r:id="rId101"/>
    <p:sldId id="464" r:id="rId102"/>
    <p:sldId id="465" r:id="rId103"/>
    <p:sldId id="466" r:id="rId104"/>
    <p:sldId id="467" r:id="rId105"/>
    <p:sldId id="468" r:id="rId106"/>
    <p:sldId id="469" r:id="rId107"/>
    <p:sldId id="470" r:id="rId108"/>
    <p:sldId id="471" r:id="rId109"/>
    <p:sldId id="472" r:id="rId110"/>
    <p:sldId id="473" r:id="rId111"/>
    <p:sldId id="474" r:id="rId112"/>
    <p:sldId id="475" r:id="rId113"/>
    <p:sldId id="476" r:id="rId114"/>
    <p:sldId id="477" r:id="rId115"/>
    <p:sldId id="478" r:id="rId116"/>
    <p:sldId id="479" r:id="rId117"/>
    <p:sldId id="480" r:id="rId118"/>
    <p:sldId id="481" r:id="rId119"/>
    <p:sldId id="482" r:id="rId120"/>
    <p:sldId id="483" r:id="rId121"/>
    <p:sldId id="484" r:id="rId122"/>
    <p:sldId id="485" r:id="rId123"/>
    <p:sldId id="486" r:id="rId124"/>
    <p:sldId id="487" r:id="rId125"/>
    <p:sldId id="488" r:id="rId126"/>
    <p:sldId id="489" r:id="rId127"/>
    <p:sldId id="490" r:id="rId128"/>
    <p:sldId id="491" r:id="rId129"/>
    <p:sldId id="492" r:id="rId130"/>
    <p:sldId id="493" r:id="rId131"/>
    <p:sldId id="494" r:id="rId132"/>
    <p:sldId id="495"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508" r:id="rId146"/>
    <p:sldId id="375" r:id="rId147"/>
    <p:sldId id="376" r:id="rId148"/>
    <p:sldId id="513" r:id="rId149"/>
    <p:sldId id="456" r:id="rId150"/>
    <p:sldId id="377" r:id="rId151"/>
    <p:sldId id="378" r:id="rId152"/>
    <p:sldId id="379" r:id="rId153"/>
    <p:sldId id="380" r:id="rId154"/>
    <p:sldId id="381" r:id="rId155"/>
    <p:sldId id="382" r:id="rId156"/>
    <p:sldId id="383" r:id="rId157"/>
    <p:sldId id="384" r:id="rId158"/>
    <p:sldId id="385" r:id="rId159"/>
    <p:sldId id="386" r:id="rId160"/>
    <p:sldId id="387" r:id="rId161"/>
    <p:sldId id="388" r:id="rId162"/>
    <p:sldId id="510" r:id="rId163"/>
    <p:sldId id="391" r:id="rId164"/>
    <p:sldId id="511" r:id="rId165"/>
    <p:sldId id="389" r:id="rId166"/>
    <p:sldId id="390" r:id="rId167"/>
    <p:sldId id="392" r:id="rId168"/>
    <p:sldId id="393" r:id="rId169"/>
    <p:sldId id="394" r:id="rId170"/>
    <p:sldId id="395" r:id="rId171"/>
    <p:sldId id="396" r:id="rId172"/>
    <p:sldId id="397" r:id="rId173"/>
    <p:sldId id="512" r:id="rId174"/>
    <p:sldId id="398" r:id="rId175"/>
    <p:sldId id="399" r:id="rId176"/>
    <p:sldId id="400" r:id="rId177"/>
    <p:sldId id="401" r:id="rId178"/>
    <p:sldId id="402" r:id="rId179"/>
    <p:sldId id="403" r:id="rId180"/>
    <p:sldId id="404" r:id="rId181"/>
    <p:sldId id="405" r:id="rId182"/>
    <p:sldId id="406" r:id="rId183"/>
    <p:sldId id="407" r:id="rId184"/>
    <p:sldId id="408" r:id="rId185"/>
    <p:sldId id="409" r:id="rId186"/>
    <p:sldId id="410" r:id="rId187"/>
    <p:sldId id="411" r:id="rId188"/>
    <p:sldId id="412" r:id="rId189"/>
    <p:sldId id="413" r:id="rId190"/>
    <p:sldId id="414" r:id="rId191"/>
    <p:sldId id="415" r:id="rId192"/>
    <p:sldId id="416" r:id="rId19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77975" autoAdjust="0"/>
  </p:normalViewPr>
  <p:slideViewPr>
    <p:cSldViewPr>
      <p:cViewPr>
        <p:scale>
          <a:sx n="50" d="100"/>
          <a:sy n="50" d="100"/>
        </p:scale>
        <p:origin x="-1002"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heme" Target="theme/theme1.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handoutMaster" Target="handoutMasters/handoutMaster1.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Sheet1!$A$2</c:f>
              <c:strCache>
                <c:ptCount val="1"/>
                <c:pt idx="0">
                  <c:v>Shares Outstanding (in thousands)</c:v>
                </c:pt>
              </c:strCache>
            </c:strRef>
          </c:tx>
          <c:invertIfNegative val="0"/>
          <c:cat>
            <c:numRef>
              <c:f>Sheet1!$B$1:$F$1</c:f>
              <c:numCache>
                <c:formatCode>General</c:formatCode>
                <c:ptCount val="5"/>
                <c:pt idx="0">
                  <c:v>2012</c:v>
                </c:pt>
                <c:pt idx="1">
                  <c:v>2011</c:v>
                </c:pt>
                <c:pt idx="2">
                  <c:v>2010</c:v>
                </c:pt>
                <c:pt idx="3">
                  <c:v>2009</c:v>
                </c:pt>
                <c:pt idx="4">
                  <c:v>2008</c:v>
                </c:pt>
              </c:numCache>
            </c:numRef>
          </c:cat>
          <c:val>
            <c:numRef>
              <c:f>Sheet1!$B$2:$F$2</c:f>
              <c:numCache>
                <c:formatCode>#,##0</c:formatCode>
                <c:ptCount val="5"/>
                <c:pt idx="0">
                  <c:v>940692</c:v>
                </c:pt>
                <c:pt idx="1">
                  <c:v>929277</c:v>
                </c:pt>
                <c:pt idx="2">
                  <c:v>915970</c:v>
                </c:pt>
                <c:pt idx="3">
                  <c:v>899806</c:v>
                </c:pt>
                <c:pt idx="4">
                  <c:v>888326</c:v>
                </c:pt>
              </c:numCache>
            </c:numRef>
          </c:val>
        </c:ser>
        <c:dLbls>
          <c:showLegendKey val="0"/>
          <c:showVal val="0"/>
          <c:showCatName val="0"/>
          <c:showSerName val="0"/>
          <c:showPercent val="0"/>
          <c:showBubbleSize val="0"/>
        </c:dLbls>
        <c:gapWidth val="150"/>
        <c:axId val="284972928"/>
        <c:axId val="284974464"/>
      </c:barChart>
      <c:catAx>
        <c:axId val="284972928"/>
        <c:scaling>
          <c:orientation val="minMax"/>
        </c:scaling>
        <c:delete val="0"/>
        <c:axPos val="b"/>
        <c:numFmt formatCode="General" sourceLinked="1"/>
        <c:majorTickMark val="out"/>
        <c:minorTickMark val="none"/>
        <c:tickLblPos val="nextTo"/>
        <c:crossAx val="284974464"/>
        <c:crosses val="autoZero"/>
        <c:auto val="1"/>
        <c:lblAlgn val="ctr"/>
        <c:lblOffset val="100"/>
        <c:noMultiLvlLbl val="0"/>
      </c:catAx>
      <c:valAx>
        <c:axId val="284974464"/>
        <c:scaling>
          <c:orientation val="minMax"/>
        </c:scaling>
        <c:delete val="0"/>
        <c:axPos val="l"/>
        <c:majorGridlines/>
        <c:numFmt formatCode="#,##0" sourceLinked="1"/>
        <c:majorTickMark val="out"/>
        <c:minorTickMark val="none"/>
        <c:tickLblPos val="nextTo"/>
        <c:crossAx val="284972928"/>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Sheet1!$A$3</c:f>
              <c:strCache>
                <c:ptCount val="1"/>
                <c:pt idx="0">
                  <c:v>Class A Shares</c:v>
                </c:pt>
              </c:strCache>
            </c:strRef>
          </c:tx>
          <c:invertIfNegative val="0"/>
          <c:cat>
            <c:strRef>
              <c:f>Sheet1!$B$2:$E$2</c:f>
              <c:strCache>
                <c:ptCount val="4"/>
                <c:pt idx="0">
                  <c:v>2012 (As of September 2012)</c:v>
                </c:pt>
                <c:pt idx="1">
                  <c:v>2011</c:v>
                </c:pt>
                <c:pt idx="2">
                  <c:v>2010</c:v>
                </c:pt>
                <c:pt idx="3">
                  <c:v>2009</c:v>
                </c:pt>
              </c:strCache>
            </c:strRef>
          </c:cat>
          <c:val>
            <c:numRef>
              <c:f>Sheet1!$B$3:$E$3</c:f>
              <c:numCache>
                <c:formatCode>General</c:formatCode>
                <c:ptCount val="4"/>
                <c:pt idx="0">
                  <c:v>260666</c:v>
                </c:pt>
                <c:pt idx="1">
                  <c:v>253862</c:v>
                </c:pt>
                <c:pt idx="2">
                  <c:v>246168</c:v>
                </c:pt>
                <c:pt idx="3">
                  <c:v>241575</c:v>
                </c:pt>
              </c:numCache>
            </c:numRef>
          </c:val>
        </c:ser>
        <c:ser>
          <c:idx val="1"/>
          <c:order val="1"/>
          <c:tx>
            <c:strRef>
              <c:f>Sheet1!$A$4</c:f>
              <c:strCache>
                <c:ptCount val="1"/>
                <c:pt idx="0">
                  <c:v>Class B Shares</c:v>
                </c:pt>
              </c:strCache>
            </c:strRef>
          </c:tx>
          <c:invertIfNegative val="0"/>
          <c:cat>
            <c:strRef>
              <c:f>Sheet1!$B$2:$E$2</c:f>
              <c:strCache>
                <c:ptCount val="4"/>
                <c:pt idx="0">
                  <c:v>2012 (As of September 2012)</c:v>
                </c:pt>
                <c:pt idx="1">
                  <c:v>2011</c:v>
                </c:pt>
                <c:pt idx="2">
                  <c:v>2010</c:v>
                </c:pt>
                <c:pt idx="3">
                  <c:v>2009</c:v>
                </c:pt>
              </c:strCache>
            </c:strRef>
          </c:cat>
          <c:val>
            <c:numRef>
              <c:f>Sheet1!$B$4:$E$4</c:f>
              <c:numCache>
                <c:formatCode>General</c:formatCode>
                <c:ptCount val="4"/>
                <c:pt idx="0">
                  <c:v>65786</c:v>
                </c:pt>
                <c:pt idx="1">
                  <c:v>68916</c:v>
                </c:pt>
                <c:pt idx="2">
                  <c:v>72534</c:v>
                </c:pt>
                <c:pt idx="3">
                  <c:v>74651</c:v>
                </c:pt>
              </c:numCache>
            </c:numRef>
          </c:val>
        </c:ser>
        <c:ser>
          <c:idx val="2"/>
          <c:order val="2"/>
          <c:tx>
            <c:strRef>
              <c:f>Sheet1!$A$5</c:f>
              <c:strCache>
                <c:ptCount val="1"/>
                <c:pt idx="0">
                  <c:v>Total Number of Shares</c:v>
                </c:pt>
              </c:strCache>
            </c:strRef>
          </c:tx>
          <c:invertIfNegative val="0"/>
          <c:cat>
            <c:strRef>
              <c:f>Sheet1!$B$2:$E$2</c:f>
              <c:strCache>
                <c:ptCount val="4"/>
                <c:pt idx="0">
                  <c:v>2012 (As of September 2012)</c:v>
                </c:pt>
                <c:pt idx="1">
                  <c:v>2011</c:v>
                </c:pt>
                <c:pt idx="2">
                  <c:v>2010</c:v>
                </c:pt>
                <c:pt idx="3">
                  <c:v>2009</c:v>
                </c:pt>
              </c:strCache>
            </c:strRef>
          </c:cat>
          <c:val>
            <c:numRef>
              <c:f>Sheet1!$B$5:$E$5</c:f>
              <c:numCache>
                <c:formatCode>General</c:formatCode>
                <c:ptCount val="4"/>
                <c:pt idx="0">
                  <c:v>326452</c:v>
                </c:pt>
                <c:pt idx="1">
                  <c:v>322778</c:v>
                </c:pt>
                <c:pt idx="2">
                  <c:v>318702</c:v>
                </c:pt>
                <c:pt idx="3">
                  <c:v>316226</c:v>
                </c:pt>
              </c:numCache>
            </c:numRef>
          </c:val>
        </c:ser>
        <c:dLbls>
          <c:showLegendKey val="0"/>
          <c:showVal val="0"/>
          <c:showCatName val="0"/>
          <c:showSerName val="0"/>
          <c:showPercent val="0"/>
          <c:showBubbleSize val="0"/>
        </c:dLbls>
        <c:gapWidth val="150"/>
        <c:axId val="285174016"/>
        <c:axId val="285188096"/>
      </c:barChart>
      <c:catAx>
        <c:axId val="285174016"/>
        <c:scaling>
          <c:orientation val="minMax"/>
        </c:scaling>
        <c:delete val="0"/>
        <c:axPos val="b"/>
        <c:majorTickMark val="out"/>
        <c:minorTickMark val="none"/>
        <c:tickLblPos val="nextTo"/>
        <c:crossAx val="285188096"/>
        <c:crosses val="autoZero"/>
        <c:auto val="1"/>
        <c:lblAlgn val="ctr"/>
        <c:lblOffset val="100"/>
        <c:noMultiLvlLbl val="0"/>
      </c:catAx>
      <c:valAx>
        <c:axId val="285188096"/>
        <c:scaling>
          <c:orientation val="minMax"/>
        </c:scaling>
        <c:delete val="0"/>
        <c:axPos val="l"/>
        <c:majorGridlines/>
        <c:numFmt formatCode="General" sourceLinked="1"/>
        <c:majorTickMark val="out"/>
        <c:minorTickMark val="none"/>
        <c:tickLblPos val="nextTo"/>
        <c:crossAx val="285174016"/>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Sheet1!$A$3</c:f>
              <c:strCache>
                <c:ptCount val="1"/>
                <c:pt idx="0">
                  <c:v>Common Shares (in millions)</c:v>
                </c:pt>
              </c:strCache>
            </c:strRef>
          </c:tx>
          <c:invertIfNegative val="0"/>
          <c:cat>
            <c:numRef>
              <c:f>Sheet1!$B$2:$G$2</c:f>
              <c:numCache>
                <c:formatCode>General</c:formatCode>
                <c:ptCount val="6"/>
                <c:pt idx="0">
                  <c:v>2007</c:v>
                </c:pt>
                <c:pt idx="1">
                  <c:v>2008</c:v>
                </c:pt>
                <c:pt idx="2">
                  <c:v>2009</c:v>
                </c:pt>
                <c:pt idx="3">
                  <c:v>2010</c:v>
                </c:pt>
                <c:pt idx="4">
                  <c:v>2011</c:v>
                </c:pt>
                <c:pt idx="5">
                  <c:v>2012</c:v>
                </c:pt>
              </c:numCache>
            </c:numRef>
          </c:cat>
          <c:val>
            <c:numRef>
              <c:f>Sheet1!$B$3:$G$3</c:f>
              <c:numCache>
                <c:formatCode>General</c:formatCode>
                <c:ptCount val="6"/>
                <c:pt idx="0">
                  <c:v>189</c:v>
                </c:pt>
                <c:pt idx="1">
                  <c:v>562</c:v>
                </c:pt>
                <c:pt idx="2">
                  <c:v>566</c:v>
                </c:pt>
                <c:pt idx="3">
                  <c:v>557</c:v>
                </c:pt>
                <c:pt idx="4">
                  <c:v>524</c:v>
                </c:pt>
                <c:pt idx="5">
                  <c:v>524</c:v>
                </c:pt>
              </c:numCache>
            </c:numRef>
          </c:val>
        </c:ser>
        <c:dLbls>
          <c:showLegendKey val="0"/>
          <c:showVal val="0"/>
          <c:showCatName val="0"/>
          <c:showSerName val="0"/>
          <c:showPercent val="0"/>
          <c:showBubbleSize val="0"/>
        </c:dLbls>
        <c:gapWidth val="150"/>
        <c:axId val="240426368"/>
        <c:axId val="240444544"/>
      </c:barChart>
      <c:catAx>
        <c:axId val="240426368"/>
        <c:scaling>
          <c:orientation val="minMax"/>
        </c:scaling>
        <c:delete val="0"/>
        <c:axPos val="b"/>
        <c:numFmt formatCode="General" sourceLinked="1"/>
        <c:majorTickMark val="out"/>
        <c:minorTickMark val="none"/>
        <c:tickLblPos val="nextTo"/>
        <c:crossAx val="240444544"/>
        <c:crosses val="autoZero"/>
        <c:auto val="1"/>
        <c:lblAlgn val="ctr"/>
        <c:lblOffset val="100"/>
        <c:noMultiLvlLbl val="0"/>
      </c:catAx>
      <c:valAx>
        <c:axId val="240444544"/>
        <c:scaling>
          <c:orientation val="minMax"/>
        </c:scaling>
        <c:delete val="0"/>
        <c:axPos val="l"/>
        <c:majorGridlines/>
        <c:numFmt formatCode="General" sourceLinked="1"/>
        <c:majorTickMark val="out"/>
        <c:minorTickMark val="none"/>
        <c:tickLblPos val="nextTo"/>
        <c:crossAx val="240426368"/>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0A310B11-AF48-4486-AA42-8E8B2CEA1D1B}" type="datetimeFigureOut">
              <a:rPr lang="en-US" smtClean="0"/>
              <a:t>11/26/2012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6B94EB59-D07B-4604-9330-248153B9AF35}" type="slidenum">
              <a:rPr lang="en-US" smtClean="0"/>
              <a:t>‹#›</a:t>
            </a:fld>
            <a:endParaRPr lang="en-US"/>
          </a:p>
        </p:txBody>
      </p:sp>
    </p:spTree>
    <p:extLst>
      <p:ext uri="{BB962C8B-B14F-4D97-AF65-F5344CB8AC3E}">
        <p14:creationId xmlns:p14="http://schemas.microsoft.com/office/powerpoint/2010/main" val="2914109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47BB0DD5-8E1B-4FED-98E4-4805DCE013B2}" type="datetimeFigureOut">
              <a:rPr lang="en-US" smtClean="0"/>
              <a:t>11/26/2012</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F3977C65-20FC-4EAC-860B-8EDB6E7B4F59}" type="slidenum">
              <a:rPr lang="en-US" smtClean="0"/>
              <a:t>‹#›</a:t>
            </a:fld>
            <a:endParaRPr lang="en-US"/>
          </a:p>
        </p:txBody>
      </p:sp>
    </p:spTree>
    <p:extLst>
      <p:ext uri="{BB962C8B-B14F-4D97-AF65-F5344CB8AC3E}">
        <p14:creationId xmlns:p14="http://schemas.microsoft.com/office/powerpoint/2010/main" val="252238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usinessinsider.com/bii-report-heres-where-massive-smartphone-growth-will-come-from-2012-10"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intelligence.businessinsider.com/the-us-smartphone-revolution-is-entering-the-late-innings-2012-9?utm_source=House&amp;utm_medium=Edit&amp;utm_term=SR&amp;utm_content=link&amp;utm_campaign=BIIMobil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usinessinsider.com/bii-report-heres-where-massive-smartphone-growth-will-come-from-2012-1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intelligence.businessinsider.com/the-us-smartphone-revolution-is-entering-the-late-innings-2012-9?utm_source=House&amp;utm_medium=Edit&amp;utm_term=SR&amp;utm_content=link&amp;utm_campaign=BIIMobil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onnect.icrossing.co.uk/2012-mobile-market-share-infographic_796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mobileusers.com/2012/01/19/25-of-south-korean-mobile-users-have-galaxy-s-i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nielsen.com/nielsenwire/online_mobile/two-thirds-of-new-mobile-buyers-now-opting-for-smartphone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nielsen.com/us/en/industries/telecom.html" TargetMode="External"/><Relationship Id="rId4" Type="http://schemas.openxmlformats.org/officeDocument/2006/relationships/hyperlink" Target="http://www.nielsen.com/us/en/insights/top10s/mobile.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en.wikipedia.org/wiki/IPS_panel" TargetMode="External"/><Relationship Id="rId13" Type="http://schemas.openxmlformats.org/officeDocument/2006/relationships/hyperlink" Target="http://en.wikipedia.org/wiki/Amazon_Appstore" TargetMode="External"/><Relationship Id="rId18" Type="http://schemas.openxmlformats.org/officeDocument/2006/relationships/hyperlink" Target="http://androidandme.com/2012/03/opinions/rumor-nexus-tablet-is-a-done-deal-to-retail-for-as-low-as-149/" TargetMode="External"/><Relationship Id="rId3" Type="http://schemas.openxmlformats.org/officeDocument/2006/relationships/hyperlink" Target="http://en.wikipedia.org/wiki/Tablet_computer" TargetMode="External"/><Relationship Id="rId7" Type="http://schemas.openxmlformats.org/officeDocument/2006/relationships/hyperlink" Target="http://en.wikipedia.org/wiki/Multi-touch" TargetMode="External"/><Relationship Id="rId12" Type="http://schemas.openxmlformats.org/officeDocument/2006/relationships/hyperlink" Target="http://en.wikipedia.org/wiki/Operating_system" TargetMode="External"/><Relationship Id="rId17" Type="http://schemas.openxmlformats.org/officeDocument/2006/relationships/hyperlink" Target="http://dvice.com/archives/2012/03/rumor-google-pa.php" TargetMode="External"/><Relationship Id="rId2" Type="http://schemas.openxmlformats.org/officeDocument/2006/relationships/slide" Target="../slides/slide29.xml"/><Relationship Id="rId16" Type="http://schemas.openxmlformats.org/officeDocument/2006/relationships/hyperlink" Target="http://en.wikipedia.org/wiki/Kindle_Fire" TargetMode="External"/><Relationship Id="rId20" Type="http://schemas.openxmlformats.org/officeDocument/2006/relationships/hyperlink" Target="http://www.penn-olson.com/tag/foursquare/" TargetMode="External"/><Relationship Id="rId1" Type="http://schemas.openxmlformats.org/officeDocument/2006/relationships/notesMaster" Target="../notesMasters/notesMaster1.xml"/><Relationship Id="rId6" Type="http://schemas.openxmlformats.org/officeDocument/2006/relationships/hyperlink" Target="http://en.wikipedia.org/wiki/E-book_reader" TargetMode="External"/><Relationship Id="rId11" Type="http://schemas.openxmlformats.org/officeDocument/2006/relationships/hyperlink" Target="http://en.wikipedia.org/wiki/Android_(operating_system)" TargetMode="External"/><Relationship Id="rId5" Type="http://schemas.openxmlformats.org/officeDocument/2006/relationships/hyperlink" Target="http://en.wikipedia.org/wiki/Amazon_Kindle" TargetMode="External"/><Relationship Id="rId15" Type="http://schemas.openxmlformats.org/officeDocument/2006/relationships/hyperlink" Target="http://en.wikipedia.org/wiki/IPad" TargetMode="External"/><Relationship Id="rId10" Type="http://schemas.openxmlformats.org/officeDocument/2006/relationships/hyperlink" Target="http://en.wikipedia.org/wiki/Google" TargetMode="External"/><Relationship Id="rId19" Type="http://schemas.openxmlformats.org/officeDocument/2006/relationships/hyperlink" Target="http://www.penn-olson.com/?cat_ID=5" TargetMode="External"/><Relationship Id="rId4" Type="http://schemas.openxmlformats.org/officeDocument/2006/relationships/hyperlink" Target="http://en.wikipedia.org/wiki/Amazon.com" TargetMode="External"/><Relationship Id="rId9" Type="http://schemas.openxmlformats.org/officeDocument/2006/relationships/hyperlink" Target="http://en.wikipedia.org/wiki/Fork_(software_development)" TargetMode="External"/><Relationship Id="rId14" Type="http://schemas.openxmlformats.org/officeDocument/2006/relationships/hyperlink" Target="http://en.wikipedia.org/wiki/E-book"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gizmodo.com/5888347/samsungs-galaxy-tab-2-now-comes-in-an-exciting-101+inch-flavour-but-is-fatter-and-heavier-than-the-original/gallery/1"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gizmodo.com/playbook" TargetMode="External"/><Relationship Id="rId4" Type="http://schemas.openxmlformats.org/officeDocument/2006/relationships/hyperlink" Target="http://gizmodo.com/kindl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gizmodo.com/5888347/samsungs-galaxy-tab-2-now-comes-in-an-exciting-101+inch-flavour-but-is-fatter-and-heavier-than-the-original/gallery/1"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gizmodo.com/playbook" TargetMode="External"/><Relationship Id="rId4" Type="http://schemas.openxmlformats.org/officeDocument/2006/relationships/hyperlink" Target="http://gizmodo.com/kindl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nventors.about.com/library/weekly/aa050298.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inventors.about.com/library/weekly/aa062398.ht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idc.com/getdoc.jsp?containerId=prUS23371312"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articles.businessinsider.com/2012-02-29/tech/31109577_1_smartphones-pc-sales-interne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hl7standards.com/blog/2012/03/15/the-future-is-quantified/"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techglobex.blogspot.com/search/label/iO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techglobex.blogspot.com/search/label/Apple" TargetMode="External"/><Relationship Id="rId4" Type="http://schemas.openxmlformats.org/officeDocument/2006/relationships/hyperlink" Target="http://techglobex.blogspot.com/search/label/Android"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ist_of_countries_by_number_of_mobile_phones_in_us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en.wikipedia.org/wiki/Bottom_of_the_pyramid" TargetMode="External"/><Relationship Id="rId4" Type="http://schemas.openxmlformats.org/officeDocument/2006/relationships/hyperlink" Target="http://en.wikipedia.org/wiki/Information_and_communication_technologies_for_development"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File:Mobile_phone_map_1980-2009.gi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CHRIS</a:t>
            </a:r>
            <a:r>
              <a:rPr lang="en-CA" baseline="0" dirty="0" smtClean="0"/>
              <a:t> START</a:t>
            </a:r>
            <a:endParaRPr lang="en-CA" dirty="0"/>
          </a:p>
        </p:txBody>
      </p:sp>
      <p:sp>
        <p:nvSpPr>
          <p:cNvPr id="4" name="Slide Number Placeholder 3"/>
          <p:cNvSpPr>
            <a:spLocks noGrp="1"/>
          </p:cNvSpPr>
          <p:nvPr>
            <p:ph type="sldNum" sz="quarter" idx="10"/>
          </p:nvPr>
        </p:nvSpPr>
        <p:spPr/>
        <p:txBody>
          <a:bodyPr/>
          <a:lstStyle/>
          <a:p>
            <a:fld id="{F3977C65-20FC-4EAC-860B-8EDB6E7B4F59}" type="slidenum">
              <a:rPr lang="en-US" smtClean="0"/>
              <a:t>1</a:t>
            </a:fld>
            <a:endParaRPr lang="en-US"/>
          </a:p>
        </p:txBody>
      </p:sp>
    </p:spTree>
    <p:extLst>
      <p:ext uri="{BB962C8B-B14F-4D97-AF65-F5344CB8AC3E}">
        <p14:creationId xmlns:p14="http://schemas.microsoft.com/office/powerpoint/2010/main" val="962604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12</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https://lh3.googleusercontent.com/-3l8ebfS6ut4/UFIQEikSbMI/AAAAAAAAJ7I/0eObyJ5vFTQ/smartphone%2Bcomparrison.png</a:t>
            </a:r>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13</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http://www.businessinsider.com/bii-report-heres-where-massive-smartphone-growth-will-come-from-2012-10</a:t>
            </a:r>
            <a:endParaRPr lang="en-US" dirty="0" smtClean="0"/>
          </a:p>
          <a:p>
            <a:endParaRPr lang="en-US" altLang="zh-CN" dirty="0" smtClean="0"/>
          </a:p>
          <a:p>
            <a:r>
              <a:rPr lang="en-US" b="1" dirty="0"/>
              <a:t>Here's a brief rundown of why we are primed for international smartphone growth: </a:t>
            </a:r>
          </a:p>
          <a:p>
            <a:endParaRPr lang="en-US" dirty="0"/>
          </a:p>
          <a:p>
            <a:pPr marL="174296" indent="-174296">
              <a:buFont typeface="Arial" pitchFamily="34" charset="0"/>
              <a:buChar char="•"/>
            </a:pPr>
            <a:r>
              <a:rPr lang="en-US" b="1" dirty="0"/>
              <a:t>There are many more </a:t>
            </a:r>
            <a:r>
              <a:rPr lang="en-US" b="1" dirty="0" err="1"/>
              <a:t>dumbphones</a:t>
            </a:r>
            <a:r>
              <a:rPr lang="en-US" b="1" dirty="0"/>
              <a:t> out there than smartphones: </a:t>
            </a:r>
            <a:r>
              <a:rPr lang="en-US" dirty="0">
                <a:hlinkClick r:id="rId4"/>
              </a:rPr>
              <a:t> Roughly 20% of the six billion mobile handsets in the world are smartphones.</a:t>
            </a:r>
            <a:r>
              <a:rPr lang="en-US" dirty="0"/>
              <a:t> That is nearly five billion handsets that will likely be replaced by smartphones in the next few years.</a:t>
            </a:r>
          </a:p>
          <a:p>
            <a:pPr marL="174296" indent="-174296">
              <a:buFont typeface="Arial" pitchFamily="34" charset="0"/>
              <a:buChar char="•"/>
            </a:pPr>
            <a:r>
              <a:rPr lang="en-US" b="1" dirty="0"/>
              <a:t>U.S. smartphone penetration has reached over 50%: </a:t>
            </a:r>
            <a:r>
              <a:rPr lang="en-US" dirty="0"/>
              <a:t>Nielsen reported that two-thirds of handsets sold in Q2 2012 were smartphones and that the market is now 55% penetrated. </a:t>
            </a:r>
            <a:r>
              <a:rPr lang="en-US" dirty="0">
                <a:hlinkClick r:id="rId4"/>
              </a:rPr>
              <a:t>78% of the primary smartphone market, U.S. adults between 18-54, already have smartphones.</a:t>
            </a:r>
            <a:endParaRPr lang="en-US" dirty="0"/>
          </a:p>
          <a:p>
            <a:pPr marL="174296" indent="-174296">
              <a:buFont typeface="Arial" pitchFamily="34" charset="0"/>
              <a:buChar char="•"/>
            </a:pPr>
            <a:r>
              <a:rPr lang="en-US" b="1" dirty="0"/>
              <a:t>And the U.S. is only in the middle of the pack:</a:t>
            </a:r>
            <a:r>
              <a:rPr lang="en-US" dirty="0"/>
              <a:t> </a:t>
            </a:r>
            <a:r>
              <a:rPr lang="en-US" dirty="0">
                <a:hlinkClick r:id="rId4"/>
              </a:rPr>
              <a:t>Singapore, Hong Kong, Sweden, and Australia all have at least 79% penetration of the primary smartphone market in their respective countries, topping the U.S.</a:t>
            </a:r>
            <a:r>
              <a:rPr lang="en-US" dirty="0"/>
              <a:t> Countries such as the U.K., Denmark and Norway are not far behind.</a:t>
            </a:r>
          </a:p>
          <a:p>
            <a:pPr marL="174296" indent="-174296">
              <a:buFont typeface="Arial" pitchFamily="34" charset="0"/>
              <a:buChar char="•"/>
            </a:pPr>
            <a:r>
              <a:rPr lang="en-US" b="1" dirty="0"/>
              <a:t>So, where will the growth come from?</a:t>
            </a:r>
            <a:r>
              <a:rPr lang="en-US" dirty="0"/>
              <a:t> </a:t>
            </a:r>
            <a:r>
              <a:rPr lang="en-US" dirty="0">
                <a:hlinkClick r:id="rId4"/>
              </a:rPr>
              <a:t>Brazil has less than 20% penetration, while China is only 33% penetrated.</a:t>
            </a:r>
            <a:r>
              <a:rPr lang="en-US" dirty="0"/>
              <a:t> Those are the most significant growth areas. Spain, Italy, and France -- all clocking in below 40% penetration -- are smaller opportunities as well. </a:t>
            </a:r>
          </a:p>
          <a:p>
            <a:r>
              <a:rPr lang="en-US" dirty="0"/>
              <a:t/>
            </a:r>
            <a:br>
              <a:rPr lang="en-US" dirty="0"/>
            </a:br>
            <a:endParaRPr lang="en-US" dirty="0"/>
          </a:p>
          <a:p>
            <a:pPr defTabSz="929579">
              <a:defRPr/>
            </a:pPr>
            <a:r>
              <a:rPr lang="en-GB" dirty="0" smtClean="0">
                <a:ea typeface="宋体" pitchFamily="2" charset="-122"/>
              </a:rPr>
              <a:t>According to recent smartphone penetration statistics from several sources including </a:t>
            </a:r>
            <a:r>
              <a:rPr lang="en-GB" dirty="0" err="1" smtClean="0">
                <a:ea typeface="宋体" pitchFamily="2" charset="-122"/>
              </a:rPr>
              <a:t>Netsize</a:t>
            </a:r>
            <a:r>
              <a:rPr lang="en-GB" dirty="0" smtClean="0">
                <a:ea typeface="宋体" pitchFamily="2" charset="-122"/>
              </a:rPr>
              <a:t> Guide, </a:t>
            </a:r>
            <a:r>
              <a:rPr lang="en-GB" dirty="0" err="1" smtClean="0">
                <a:ea typeface="宋体" pitchFamily="2" charset="-122"/>
              </a:rPr>
              <a:t>Informa</a:t>
            </a:r>
            <a:r>
              <a:rPr lang="en-GB" dirty="0" smtClean="0">
                <a:ea typeface="宋体" pitchFamily="2" charset="-122"/>
              </a:rPr>
              <a:t>, Google, </a:t>
            </a:r>
            <a:r>
              <a:rPr lang="en-GB" dirty="0" err="1" smtClean="0">
                <a:ea typeface="宋体" pitchFamily="2" charset="-122"/>
              </a:rPr>
              <a:t>Ipsos</a:t>
            </a:r>
            <a:r>
              <a:rPr lang="en-GB" dirty="0" smtClean="0">
                <a:ea typeface="宋体" pitchFamily="2" charset="-122"/>
              </a:rPr>
              <a:t>, and Go-Gulf.com, it is concluded that by December 2011, </a:t>
            </a:r>
            <a:r>
              <a:rPr lang="en-GB" i="1" dirty="0" smtClean="0">
                <a:ea typeface="宋体" pitchFamily="2" charset="-122"/>
              </a:rPr>
              <a:t>Singapore</a:t>
            </a:r>
            <a:r>
              <a:rPr lang="en-GB" dirty="0" smtClean="0">
                <a:ea typeface="宋体" pitchFamily="2" charset="-122"/>
              </a:rPr>
              <a:t> is the champion in terms of smartphone penetration, and also is the world's first country that have </a:t>
            </a:r>
            <a:r>
              <a:rPr lang="en-GB" i="1" dirty="0" smtClean="0">
                <a:ea typeface="宋体" pitchFamily="2" charset="-122"/>
              </a:rPr>
              <a:t>more smartphone than feature phone in used</a:t>
            </a:r>
            <a:r>
              <a:rPr lang="en-GB" dirty="0" smtClean="0">
                <a:ea typeface="宋体" pitchFamily="2" charset="-122"/>
              </a:rPr>
              <a:t>.</a:t>
            </a:r>
          </a:p>
          <a:p>
            <a:endParaRPr lang="en-US" dirty="0"/>
          </a:p>
          <a:p>
            <a:r>
              <a:rPr lang="en-US" dirty="0"/>
              <a:t/>
            </a:r>
            <a:br>
              <a:rPr lang="en-US" dirty="0"/>
            </a:br>
            <a:r>
              <a:rPr lang="en-US" dirty="0"/>
              <a:t>Read more: </a:t>
            </a:r>
            <a:r>
              <a:rPr lang="en-US" dirty="0">
                <a:hlinkClick r:id="rId3"/>
              </a:rPr>
              <a:t>http://www.businessinsider.com/bii-report-heres-where-massive-smartphone-growth-will-come-from-2012-10#ixzz2DCHmj800</a:t>
            </a:r>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14</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http://www.businessinsider.com/bii-report-heres-where-massive-smartphone-growth-will-come-from-2012-10</a:t>
            </a:r>
            <a:endParaRPr lang="en-US" dirty="0" smtClean="0"/>
          </a:p>
          <a:p>
            <a:endParaRPr lang="en-US" altLang="zh-CN" dirty="0" smtClean="0"/>
          </a:p>
          <a:p>
            <a:r>
              <a:rPr lang="en-US" b="1" dirty="0"/>
              <a:t>Here's a brief rundown of why we are primed for international smartphone growth: </a:t>
            </a:r>
          </a:p>
          <a:p>
            <a:endParaRPr lang="en-US" dirty="0"/>
          </a:p>
          <a:p>
            <a:pPr marL="174296" indent="-174296">
              <a:buFont typeface="Arial" pitchFamily="34" charset="0"/>
              <a:buChar char="•"/>
            </a:pPr>
            <a:r>
              <a:rPr lang="en-US" b="1" dirty="0"/>
              <a:t>There are many more </a:t>
            </a:r>
            <a:r>
              <a:rPr lang="en-US" b="1" dirty="0" err="1"/>
              <a:t>dumbphones</a:t>
            </a:r>
            <a:r>
              <a:rPr lang="en-US" b="1" dirty="0"/>
              <a:t> out there than smartphones: </a:t>
            </a:r>
            <a:r>
              <a:rPr lang="en-US" dirty="0">
                <a:hlinkClick r:id="rId4"/>
              </a:rPr>
              <a:t> Roughly 20% of the six billion mobile handsets in the world are smartphones.</a:t>
            </a:r>
            <a:r>
              <a:rPr lang="en-US" dirty="0"/>
              <a:t> That is nearly five billion handsets that will likely be replaced by smartphones in the next few years.</a:t>
            </a:r>
          </a:p>
          <a:p>
            <a:pPr marL="174296" indent="-174296">
              <a:buFont typeface="Arial" pitchFamily="34" charset="0"/>
              <a:buChar char="•"/>
            </a:pPr>
            <a:r>
              <a:rPr lang="en-US" b="1" dirty="0"/>
              <a:t>U.S. smartphone penetration has reached over 50%: </a:t>
            </a:r>
            <a:r>
              <a:rPr lang="en-US" dirty="0"/>
              <a:t>Nielsen reported that two-thirds of handsets sold in Q2 2012 were smartphones and that the market is now 55% penetrated. </a:t>
            </a:r>
            <a:r>
              <a:rPr lang="en-US" dirty="0">
                <a:hlinkClick r:id="rId4"/>
              </a:rPr>
              <a:t>78% of the primary smartphone market, U.S. adults between 18-54, already have smartphones.</a:t>
            </a:r>
            <a:endParaRPr lang="en-US" dirty="0"/>
          </a:p>
          <a:p>
            <a:pPr marL="174296" indent="-174296">
              <a:buFont typeface="Arial" pitchFamily="34" charset="0"/>
              <a:buChar char="•"/>
            </a:pPr>
            <a:r>
              <a:rPr lang="en-US" b="1" dirty="0"/>
              <a:t>And the U.S. is only in the middle of the pack:</a:t>
            </a:r>
            <a:r>
              <a:rPr lang="en-US" dirty="0"/>
              <a:t> </a:t>
            </a:r>
            <a:r>
              <a:rPr lang="en-US" dirty="0">
                <a:hlinkClick r:id="rId4"/>
              </a:rPr>
              <a:t>Singapore, Hong Kong, Sweden, and Australia all have at least 79% penetration of the primary smartphone market in their respective countries, topping the U.S.</a:t>
            </a:r>
            <a:r>
              <a:rPr lang="en-US" dirty="0"/>
              <a:t> Countries such as the U.K., Denmark and Norway are not far behind.</a:t>
            </a:r>
          </a:p>
          <a:p>
            <a:pPr marL="174296" indent="-174296">
              <a:buFont typeface="Arial" pitchFamily="34" charset="0"/>
              <a:buChar char="•"/>
            </a:pPr>
            <a:r>
              <a:rPr lang="en-US" b="1" dirty="0"/>
              <a:t>So, where will the growth come from?</a:t>
            </a:r>
            <a:r>
              <a:rPr lang="en-US" dirty="0"/>
              <a:t> </a:t>
            </a:r>
            <a:r>
              <a:rPr lang="en-US" dirty="0">
                <a:hlinkClick r:id="rId4"/>
              </a:rPr>
              <a:t>Brazil has less than 20% penetration, while China is only 33% penetrated.</a:t>
            </a:r>
            <a:r>
              <a:rPr lang="en-US" dirty="0"/>
              <a:t> Those are the most significant growth areas. Spain, Italy, and France -- all clocking in below 40% penetration -- are smaller opportunities as well. </a:t>
            </a:r>
          </a:p>
          <a:p>
            <a:r>
              <a:rPr lang="en-US" dirty="0"/>
              <a:t/>
            </a:r>
            <a:br>
              <a:rPr lang="en-US" dirty="0"/>
            </a:br>
            <a:endParaRPr lang="en-US" dirty="0"/>
          </a:p>
          <a:p>
            <a:pPr defTabSz="929579">
              <a:defRPr/>
            </a:pPr>
            <a:r>
              <a:rPr lang="en-GB" dirty="0" smtClean="0">
                <a:ea typeface="宋体" pitchFamily="2" charset="-122"/>
              </a:rPr>
              <a:t>According to recent smartphone penetration statistics from several sources including </a:t>
            </a:r>
            <a:r>
              <a:rPr lang="en-GB" dirty="0" err="1" smtClean="0">
                <a:ea typeface="宋体" pitchFamily="2" charset="-122"/>
              </a:rPr>
              <a:t>Netsize</a:t>
            </a:r>
            <a:r>
              <a:rPr lang="en-GB" dirty="0" smtClean="0">
                <a:ea typeface="宋体" pitchFamily="2" charset="-122"/>
              </a:rPr>
              <a:t> Guide, </a:t>
            </a:r>
            <a:r>
              <a:rPr lang="en-GB" dirty="0" err="1" smtClean="0">
                <a:ea typeface="宋体" pitchFamily="2" charset="-122"/>
              </a:rPr>
              <a:t>Informa</a:t>
            </a:r>
            <a:r>
              <a:rPr lang="en-GB" dirty="0" smtClean="0">
                <a:ea typeface="宋体" pitchFamily="2" charset="-122"/>
              </a:rPr>
              <a:t>, Google, </a:t>
            </a:r>
            <a:r>
              <a:rPr lang="en-GB" dirty="0" err="1" smtClean="0">
                <a:ea typeface="宋体" pitchFamily="2" charset="-122"/>
              </a:rPr>
              <a:t>Ipsos</a:t>
            </a:r>
            <a:r>
              <a:rPr lang="en-GB" dirty="0" smtClean="0">
                <a:ea typeface="宋体" pitchFamily="2" charset="-122"/>
              </a:rPr>
              <a:t>, and Go-Gulf.com, it is concluded that by December 2011, </a:t>
            </a:r>
            <a:r>
              <a:rPr lang="en-GB" i="1" dirty="0" smtClean="0">
                <a:ea typeface="宋体" pitchFamily="2" charset="-122"/>
              </a:rPr>
              <a:t>Singapore</a:t>
            </a:r>
            <a:r>
              <a:rPr lang="en-GB" dirty="0" smtClean="0">
                <a:ea typeface="宋体" pitchFamily="2" charset="-122"/>
              </a:rPr>
              <a:t> is the champion in terms of smartphone penetration, and also is the world's first country that have </a:t>
            </a:r>
            <a:r>
              <a:rPr lang="en-GB" i="1" dirty="0" smtClean="0">
                <a:ea typeface="宋体" pitchFamily="2" charset="-122"/>
              </a:rPr>
              <a:t>more smartphone than feature phone in used</a:t>
            </a:r>
            <a:r>
              <a:rPr lang="en-GB" dirty="0" smtClean="0">
                <a:ea typeface="宋体" pitchFamily="2" charset="-122"/>
              </a:rPr>
              <a:t>.</a:t>
            </a:r>
          </a:p>
          <a:p>
            <a:endParaRPr lang="en-US" dirty="0"/>
          </a:p>
          <a:p>
            <a:r>
              <a:rPr lang="en-US" dirty="0"/>
              <a:t/>
            </a:r>
            <a:br>
              <a:rPr lang="en-US" dirty="0"/>
            </a:br>
            <a:r>
              <a:rPr lang="en-US" dirty="0"/>
              <a:t>Read more: </a:t>
            </a:r>
            <a:r>
              <a:rPr lang="en-US" dirty="0">
                <a:hlinkClick r:id="rId3"/>
              </a:rPr>
              <a:t>http://www.businessinsider.com/bii-report-heres-where-massive-smartphone-growth-will-come-from-2012-10#ixzz2DCHmj800</a:t>
            </a:r>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15</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16</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17</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18</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19</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20</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21</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GOLYA START</a:t>
            </a:r>
            <a:endParaRPr lang="en-CA" dirty="0"/>
          </a:p>
        </p:txBody>
      </p:sp>
      <p:sp>
        <p:nvSpPr>
          <p:cNvPr id="4" name="Slide Number Placeholder 3"/>
          <p:cNvSpPr>
            <a:spLocks noGrp="1"/>
          </p:cNvSpPr>
          <p:nvPr>
            <p:ph type="sldNum" sz="quarter" idx="10"/>
          </p:nvPr>
        </p:nvSpPr>
        <p:spPr/>
        <p:txBody>
          <a:bodyPr/>
          <a:lstStyle/>
          <a:p>
            <a:fld id="{F3977C65-20FC-4EAC-860B-8EDB6E7B4F59}" type="slidenum">
              <a:rPr lang="en-US" smtClean="0"/>
              <a:t>4</a:t>
            </a:fld>
            <a:endParaRPr lang="en-US"/>
          </a:p>
        </p:txBody>
      </p:sp>
    </p:spTree>
    <p:extLst>
      <p:ext uri="{BB962C8B-B14F-4D97-AF65-F5344CB8AC3E}">
        <p14:creationId xmlns:p14="http://schemas.microsoft.com/office/powerpoint/2010/main" val="3061920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http://www.callingallgeeks.org/34829/android-vs-ios-pros-and-cons/</a:t>
            </a:r>
          </a:p>
          <a:p>
            <a:r>
              <a:rPr lang="en-US" altLang="zh-CN" dirty="0" smtClean="0"/>
              <a:t>http://www.straight.com/article-337702/vancouver/blackberry-iphone-or-android-pros-and-cons-mobile-devices-business</a:t>
            </a:r>
          </a:p>
        </p:txBody>
      </p:sp>
      <p:sp>
        <p:nvSpPr>
          <p:cNvPr id="4" name="Slide Number Placeholder 3"/>
          <p:cNvSpPr>
            <a:spLocks noGrp="1"/>
          </p:cNvSpPr>
          <p:nvPr>
            <p:ph type="sldNum" sz="quarter" idx="10"/>
          </p:nvPr>
        </p:nvSpPr>
        <p:spPr/>
        <p:txBody>
          <a:bodyPr/>
          <a:lstStyle/>
          <a:p>
            <a:fld id="{F3977C65-20FC-4EAC-860B-8EDB6E7B4F59}" type="slidenum">
              <a:rPr lang="en-US" smtClean="0"/>
              <a:t>22</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23</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24</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http://connect.icrossing.co.uk/2012-mobile-market-share-infographic_7962</a:t>
            </a:r>
            <a:endParaRPr lang="en-US" dirty="0" smtClean="0"/>
          </a:p>
          <a:p>
            <a:endParaRPr lang="en-US" altLang="zh-CN" dirty="0" smtClean="0"/>
          </a:p>
          <a:p>
            <a:r>
              <a:rPr lang="en-US" dirty="0"/>
              <a:t>2011 has been a big year for Android, with the platform seeing massive growth in many countries, growing from 17% to 47% in Spain in the last year and from 6% to 45% in Peru. In the UK Android has grown by 10% which has mostly been at the expense of Nokia and BlackBerry which have fallen 2% and 7% respectively.</a:t>
            </a:r>
          </a:p>
          <a:p>
            <a:endParaRPr lang="en-US" dirty="0"/>
          </a:p>
          <a:p>
            <a:r>
              <a:rPr lang="en-US" dirty="0"/>
              <a:t>Of the 15 countries we looked at, BlackBerry only had a significant presence in two markets (USA &amp; UK) and has lost a significant amount of market share in the USA dropping 26% in the last 12 months, with both Apple(</a:t>
            </a:r>
            <a:r>
              <a:rPr lang="en-US" dirty="0" err="1"/>
              <a:t>iOS</a:t>
            </a:r>
            <a:r>
              <a:rPr lang="en-US" dirty="0"/>
              <a:t>) and Android picking up the slack and growing 9% and 15% respectively.</a:t>
            </a:r>
          </a:p>
          <a:p>
            <a:endParaRPr lang="en-US" dirty="0"/>
          </a:p>
          <a:p>
            <a:r>
              <a:rPr lang="en-US" dirty="0"/>
              <a:t>Android’s strongest market is currently South Korea where it commands an impressive 90% market share, perhaps not so surprising given that Android powered Samsung smart phones command such a strong presence in South Korea with the Galaxy S II by itself taking a </a:t>
            </a:r>
            <a:r>
              <a:rPr lang="en-US" dirty="0">
                <a:hlinkClick r:id="rId4"/>
              </a:rPr>
              <a:t>whopping 25% of the entire smartphone market</a:t>
            </a:r>
            <a:r>
              <a:rPr lang="en-US" dirty="0"/>
              <a:t>.  Nokia’s Symbian OS performs well in emerging markets such as India and Brazil, however even here it is losing market share, having lost 8% in Brazil and 6% in India in the last year.  Apple’s iPhone and other </a:t>
            </a:r>
            <a:r>
              <a:rPr lang="en-US" dirty="0" err="1"/>
              <a:t>iOS</a:t>
            </a:r>
            <a:r>
              <a:rPr lang="en-US" dirty="0"/>
              <a:t> devices are strongest in Australia where they currently command 73% of the market.</a:t>
            </a: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25</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26</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http://blog.nielsen.com/nielsenwire/online_mobile/two-thirds-of-new-mobile-buyers-now-opting-for-smartphones/</a:t>
            </a:r>
            <a:endParaRPr lang="en-US" dirty="0" smtClean="0"/>
          </a:p>
          <a:p>
            <a:endParaRPr lang="en-US" altLang="zh-CN" dirty="0" smtClean="0"/>
          </a:p>
          <a:p>
            <a:r>
              <a:rPr lang="en-US" dirty="0"/>
              <a:t>During Q2 2012 smartphone penetration continued to grow, with 54.9 percent of U.S. mobile subscribers owning smartphones as of June 2012. This growth is driven by increasing </a:t>
            </a:r>
            <a:r>
              <a:rPr lang="en-US" dirty="0">
                <a:hlinkClick r:id="rId4"/>
              </a:rPr>
              <a:t>smartphone purchases</a:t>
            </a:r>
            <a:r>
              <a:rPr lang="en-US" dirty="0"/>
              <a:t>: 2 out of 3 Americans who acquired a new mobile phone in the last three months chose a smartphone instead of a feature phone.</a:t>
            </a:r>
          </a:p>
          <a:p>
            <a:endParaRPr lang="en-US" altLang="zh-CN" dirty="0"/>
          </a:p>
          <a:p>
            <a:r>
              <a:rPr lang="en-US" dirty="0"/>
              <a:t>Android continues to lead the </a:t>
            </a:r>
            <a:r>
              <a:rPr lang="en-US" dirty="0">
                <a:hlinkClick r:id="rId5"/>
              </a:rPr>
              <a:t>smartphone market</a:t>
            </a:r>
            <a:r>
              <a:rPr lang="en-US" dirty="0"/>
              <a:t> in the U.S., with a majority of smartphone owners (51.8%) using an Android OS handset. Over a third (34.3%) of smartphone owners use an Apple iPhone, and Blackberry owners represented another 8.1 percent of the smartphone market.</a:t>
            </a:r>
          </a:p>
          <a:p>
            <a:endParaRPr lang="en-US" dirty="0"/>
          </a:p>
          <a:p>
            <a:r>
              <a:rPr lang="en-US" dirty="0"/>
              <a:t>Overall among smartphone owners, Apple had the highest manufacturer share of smartphone handsets. Among recent acquirers who obtained their smartphone during June 2012, 54 percent said they chose an Android handset and 36 percent bought an iPhone.</a:t>
            </a: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27</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28</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3100" lvl="1" indent="-288170">
              <a:defRPr/>
            </a:pPr>
            <a:r>
              <a:rPr lang="en-US" sz="2800" b="1" dirty="0">
                <a:solidFill>
                  <a:srgbClr val="000000"/>
                </a:solidFill>
              </a:rPr>
              <a:t>Combines the Smartphone, laptop and PDA</a:t>
            </a:r>
          </a:p>
          <a:p>
            <a:pPr marL="1152678" lvl="2">
              <a:buFont typeface="Wingdings" pitchFamily="2" charset="2"/>
              <a:buChar char="v"/>
              <a:defRPr/>
            </a:pPr>
            <a:r>
              <a:rPr lang="en-US" sz="2400" dirty="0">
                <a:solidFill>
                  <a:srgbClr val="000000"/>
                </a:solidFill>
              </a:rPr>
              <a:t>Apple </a:t>
            </a:r>
            <a:r>
              <a:rPr lang="en-US" sz="2400" dirty="0" err="1">
                <a:solidFill>
                  <a:srgbClr val="000000"/>
                </a:solidFill>
              </a:rPr>
              <a:t>iPad</a:t>
            </a:r>
            <a:r>
              <a:rPr lang="en-US" sz="2400" dirty="0">
                <a:solidFill>
                  <a:srgbClr val="000000"/>
                </a:solidFill>
              </a:rPr>
              <a:t> 1 , 2, 3 &amp; Mini</a:t>
            </a:r>
          </a:p>
          <a:p>
            <a:pPr marL="1152678" lvl="2">
              <a:buFont typeface="Wingdings" pitchFamily="2" charset="2"/>
              <a:buChar char="v"/>
              <a:defRPr/>
            </a:pPr>
            <a:r>
              <a:rPr lang="en-US" sz="2400" dirty="0">
                <a:solidFill>
                  <a:srgbClr val="000000"/>
                </a:solidFill>
              </a:rPr>
              <a:t>MS Surface</a:t>
            </a:r>
          </a:p>
          <a:p>
            <a:pPr marL="1152678" lvl="2">
              <a:buFont typeface="Wingdings" pitchFamily="2" charset="2"/>
              <a:buChar char="v"/>
              <a:defRPr/>
            </a:pPr>
            <a:r>
              <a:rPr lang="en-US" sz="2400" dirty="0">
                <a:solidFill>
                  <a:srgbClr val="000000"/>
                </a:solidFill>
              </a:rPr>
              <a:t>Blackberry Playbook</a:t>
            </a:r>
          </a:p>
          <a:p>
            <a:pPr marL="1152678" lvl="2">
              <a:buFont typeface="Wingdings" pitchFamily="2" charset="2"/>
              <a:buChar char="v"/>
              <a:defRPr/>
            </a:pPr>
            <a:r>
              <a:rPr lang="en-US" sz="2400" dirty="0">
                <a:solidFill>
                  <a:srgbClr val="000000"/>
                </a:solidFill>
              </a:rPr>
              <a:t>Samsung Galaxy Tab 1 &amp; 2</a:t>
            </a:r>
          </a:p>
          <a:p>
            <a:pPr marL="1152678" lvl="2">
              <a:buFont typeface="Wingdings" pitchFamily="2" charset="2"/>
              <a:buChar char="v"/>
              <a:defRPr/>
            </a:pPr>
            <a:r>
              <a:rPr lang="en-US" sz="2400" dirty="0">
                <a:solidFill>
                  <a:srgbClr val="000000"/>
                </a:solidFill>
              </a:rPr>
              <a:t>Motorola </a:t>
            </a:r>
            <a:r>
              <a:rPr lang="en-US" sz="2400" dirty="0" err="1">
                <a:solidFill>
                  <a:srgbClr val="000000"/>
                </a:solidFill>
              </a:rPr>
              <a:t>Xoom</a:t>
            </a:r>
            <a:endParaRPr lang="en-US" sz="2400" dirty="0">
              <a:solidFill>
                <a:srgbClr val="000000"/>
              </a:solidFill>
            </a:endParaRPr>
          </a:p>
          <a:p>
            <a:pPr marL="1152678" lvl="2">
              <a:buFont typeface="Wingdings" pitchFamily="2" charset="2"/>
              <a:buChar char="v"/>
              <a:defRPr/>
            </a:pPr>
            <a:r>
              <a:rPr lang="en-US" sz="2400" dirty="0" err="1">
                <a:solidFill>
                  <a:srgbClr val="000000"/>
                </a:solidFill>
              </a:rPr>
              <a:t>Hp</a:t>
            </a:r>
            <a:r>
              <a:rPr lang="en-US" sz="2400" dirty="0">
                <a:solidFill>
                  <a:srgbClr val="000000"/>
                </a:solidFill>
              </a:rPr>
              <a:t> </a:t>
            </a:r>
            <a:r>
              <a:rPr lang="en-US" sz="2400" dirty="0" err="1">
                <a:solidFill>
                  <a:srgbClr val="000000"/>
                </a:solidFill>
              </a:rPr>
              <a:t>TouchPad</a:t>
            </a:r>
            <a:endParaRPr lang="en-US" sz="2400" dirty="0">
              <a:solidFill>
                <a:srgbClr val="000000"/>
              </a:solidFill>
            </a:endParaRPr>
          </a:p>
          <a:p>
            <a:pPr marL="1152678" lvl="2">
              <a:buFont typeface="Wingdings" pitchFamily="2" charset="2"/>
              <a:buChar char="v"/>
              <a:defRPr/>
            </a:pPr>
            <a:r>
              <a:rPr lang="en-US" sz="2400" dirty="0">
                <a:solidFill>
                  <a:srgbClr val="000000"/>
                </a:solidFill>
              </a:rPr>
              <a:t>LG </a:t>
            </a:r>
            <a:r>
              <a:rPr lang="en-US" sz="2400" dirty="0" err="1">
                <a:solidFill>
                  <a:srgbClr val="000000"/>
                </a:solidFill>
              </a:rPr>
              <a:t>Optimus</a:t>
            </a:r>
            <a:r>
              <a:rPr lang="en-US" sz="2400" dirty="0">
                <a:solidFill>
                  <a:srgbClr val="000000"/>
                </a:solidFill>
              </a:rPr>
              <a:t> Pad</a:t>
            </a:r>
          </a:p>
          <a:p>
            <a:pPr marL="1152678" lvl="2">
              <a:buFont typeface="Wingdings" pitchFamily="2" charset="2"/>
              <a:buChar char="v"/>
              <a:defRPr/>
            </a:pPr>
            <a:r>
              <a:rPr lang="en-US" sz="2400" dirty="0">
                <a:solidFill>
                  <a:srgbClr val="000000"/>
                </a:solidFill>
              </a:rPr>
              <a:t>HTC Flyer</a:t>
            </a:r>
          </a:p>
          <a:p>
            <a:pPr marL="1152678" lvl="2">
              <a:buFont typeface="Wingdings" pitchFamily="2" charset="2"/>
              <a:buChar char="v"/>
              <a:defRPr/>
            </a:pPr>
            <a:r>
              <a:rPr lang="en-US" sz="2400" dirty="0">
                <a:solidFill>
                  <a:srgbClr val="000000"/>
                </a:solidFill>
              </a:rPr>
              <a:t>Asus transformer pad infinity</a:t>
            </a:r>
          </a:p>
          <a:p>
            <a:pPr marL="1152678" lvl="2">
              <a:buFont typeface="Wingdings" pitchFamily="2" charset="2"/>
              <a:buChar char="v"/>
              <a:defRPr/>
            </a:pPr>
            <a:r>
              <a:rPr lang="en-US" sz="2400" dirty="0">
                <a:solidFill>
                  <a:srgbClr val="000000"/>
                </a:solidFill>
              </a:rPr>
              <a:t>Amazon Kindle Fire</a:t>
            </a:r>
          </a:p>
          <a:p>
            <a:pPr marL="1152678" lvl="2">
              <a:buFont typeface="Wingdings" pitchFamily="2" charset="2"/>
              <a:buChar char="v"/>
              <a:defRPr/>
            </a:pPr>
            <a:r>
              <a:rPr lang="en-US" sz="2400" dirty="0">
                <a:solidFill>
                  <a:srgbClr val="000000"/>
                </a:solidFill>
              </a:rPr>
              <a:t>Nexus 7</a:t>
            </a:r>
          </a:p>
          <a:p>
            <a:endParaRPr lang="en-US" altLang="zh-CN" dirty="0" smtClean="0"/>
          </a:p>
          <a:p>
            <a:pPr>
              <a:spcBef>
                <a:spcPct val="0"/>
              </a:spcBef>
            </a:pPr>
            <a:r>
              <a:rPr lang="en-GB" dirty="0" smtClean="0">
                <a:ea typeface="宋体" pitchFamily="2" charset="-122"/>
              </a:rPr>
              <a:t>The </a:t>
            </a:r>
            <a:r>
              <a:rPr lang="en-GB" b="1" dirty="0" smtClean="0">
                <a:ea typeface="宋体" pitchFamily="2" charset="-122"/>
              </a:rPr>
              <a:t>Kindle Fire</a:t>
            </a:r>
            <a:r>
              <a:rPr lang="en-GB" dirty="0" smtClean="0">
                <a:ea typeface="宋体" pitchFamily="2" charset="-122"/>
              </a:rPr>
              <a:t> is a </a:t>
            </a:r>
            <a:r>
              <a:rPr lang="en-GB" dirty="0" smtClean="0">
                <a:ea typeface="宋体" pitchFamily="2" charset="-122"/>
                <a:hlinkClick r:id="rId3" tooltip="Tablet computer"/>
              </a:rPr>
              <a:t>tablet computer</a:t>
            </a:r>
            <a:r>
              <a:rPr lang="en-GB" dirty="0" smtClean="0">
                <a:ea typeface="宋体" pitchFamily="2" charset="-122"/>
              </a:rPr>
              <a:t> version of </a:t>
            </a:r>
            <a:r>
              <a:rPr lang="en-GB" dirty="0" err="1" smtClean="0">
                <a:ea typeface="宋体" pitchFamily="2" charset="-122"/>
                <a:hlinkClick r:id="rId4" tooltip="Amazon.com"/>
              </a:rPr>
              <a:t>Amazon.com</a:t>
            </a:r>
            <a:r>
              <a:rPr lang="en-GB" dirty="0" err="1" smtClean="0">
                <a:ea typeface="宋体" pitchFamily="2" charset="-122"/>
              </a:rPr>
              <a:t>'s</a:t>
            </a:r>
            <a:r>
              <a:rPr lang="en-GB" dirty="0" smtClean="0">
                <a:ea typeface="宋体" pitchFamily="2" charset="-122"/>
              </a:rPr>
              <a:t> </a:t>
            </a:r>
            <a:r>
              <a:rPr lang="en-GB" dirty="0" smtClean="0">
                <a:ea typeface="宋体" pitchFamily="2" charset="-122"/>
                <a:hlinkClick r:id="rId5" tooltip="Amazon Kindle"/>
              </a:rPr>
              <a:t>Kindle</a:t>
            </a:r>
            <a:r>
              <a:rPr lang="en-GB" dirty="0" smtClean="0">
                <a:ea typeface="宋体" pitchFamily="2" charset="-122"/>
              </a:rPr>
              <a:t> </a:t>
            </a:r>
            <a:r>
              <a:rPr lang="en-GB" dirty="0" smtClean="0">
                <a:ea typeface="宋体" pitchFamily="2" charset="-122"/>
                <a:hlinkClick r:id="rId6" tooltip="E-book reader"/>
              </a:rPr>
              <a:t>e-book reader</a:t>
            </a:r>
            <a:r>
              <a:rPr lang="en-GB" dirty="0" smtClean="0">
                <a:ea typeface="宋体" pitchFamily="2" charset="-122"/>
              </a:rPr>
              <a:t>. Announced on 28 September 2011, the Kindle Fire has a </a:t>
            </a:r>
            <a:r>
              <a:rPr lang="en-GB" dirty="0" err="1" smtClean="0">
                <a:ea typeface="宋体" pitchFamily="2" charset="-122"/>
              </a:rPr>
              <a:t>color</a:t>
            </a:r>
            <a:r>
              <a:rPr lang="en-GB" dirty="0" smtClean="0">
                <a:ea typeface="宋体" pitchFamily="2" charset="-122"/>
              </a:rPr>
              <a:t> 7" </a:t>
            </a:r>
            <a:r>
              <a:rPr lang="en-GB" dirty="0" smtClean="0">
                <a:ea typeface="宋体" pitchFamily="2" charset="-122"/>
                <a:hlinkClick r:id="rId7" tooltip="Multi-touch"/>
              </a:rPr>
              <a:t>multi-touch</a:t>
            </a:r>
            <a:r>
              <a:rPr lang="en-GB" dirty="0" smtClean="0">
                <a:ea typeface="宋体" pitchFamily="2" charset="-122"/>
              </a:rPr>
              <a:t> display with </a:t>
            </a:r>
            <a:r>
              <a:rPr lang="en-GB" dirty="0" smtClean="0">
                <a:ea typeface="宋体" pitchFamily="2" charset="-122"/>
                <a:hlinkClick r:id="rId8" tooltip="IPS panel"/>
              </a:rPr>
              <a:t>IPS</a:t>
            </a:r>
            <a:r>
              <a:rPr lang="en-GB" dirty="0" smtClean="0">
                <a:ea typeface="宋体" pitchFamily="2" charset="-122"/>
              </a:rPr>
              <a:t> technology and runs a </a:t>
            </a:r>
            <a:r>
              <a:rPr lang="en-GB" dirty="0" smtClean="0">
                <a:ea typeface="宋体" pitchFamily="2" charset="-122"/>
                <a:hlinkClick r:id="rId9" tooltip="Fork (software development)"/>
              </a:rPr>
              <a:t>forked</a:t>
            </a:r>
            <a:r>
              <a:rPr lang="en-GB" dirty="0" smtClean="0">
                <a:ea typeface="宋体" pitchFamily="2" charset="-122"/>
              </a:rPr>
              <a:t> version of </a:t>
            </a:r>
            <a:r>
              <a:rPr lang="en-GB" dirty="0" smtClean="0">
                <a:ea typeface="宋体" pitchFamily="2" charset="-122"/>
                <a:hlinkClick r:id="rId10" tooltip="Google"/>
              </a:rPr>
              <a:t>Google</a:t>
            </a:r>
            <a:r>
              <a:rPr lang="en-GB" dirty="0" smtClean="0">
                <a:ea typeface="宋体" pitchFamily="2" charset="-122"/>
              </a:rPr>
              <a:t>'s </a:t>
            </a:r>
            <a:r>
              <a:rPr lang="en-GB" dirty="0" smtClean="0">
                <a:ea typeface="宋体" pitchFamily="2" charset="-122"/>
                <a:hlinkClick r:id="rId11" tooltip="Android (operating system)"/>
              </a:rPr>
              <a:t>Android</a:t>
            </a:r>
            <a:r>
              <a:rPr lang="en-GB" dirty="0" smtClean="0">
                <a:ea typeface="宋体" pitchFamily="2" charset="-122"/>
              </a:rPr>
              <a:t> </a:t>
            </a:r>
            <a:r>
              <a:rPr lang="en-GB" dirty="0" smtClean="0">
                <a:ea typeface="宋体" pitchFamily="2" charset="-122"/>
                <a:hlinkClick r:id="rId12" tooltip="Operating system"/>
              </a:rPr>
              <a:t>operating system</a:t>
            </a:r>
            <a:r>
              <a:rPr lang="en-GB" dirty="0" smtClean="0">
                <a:ea typeface="宋体" pitchFamily="2" charset="-122"/>
              </a:rPr>
              <a:t>. The device—which includes access to the </a:t>
            </a:r>
            <a:r>
              <a:rPr lang="en-GB" dirty="0" smtClean="0">
                <a:ea typeface="宋体" pitchFamily="2" charset="-122"/>
                <a:hlinkClick r:id="rId13" tooltip="Amazon Appstore"/>
              </a:rPr>
              <a:t>Amazon </a:t>
            </a:r>
            <a:r>
              <a:rPr lang="en-GB" dirty="0" err="1" smtClean="0">
                <a:ea typeface="宋体" pitchFamily="2" charset="-122"/>
                <a:hlinkClick r:id="rId13" tooltip="Amazon Appstore"/>
              </a:rPr>
              <a:t>Appstore</a:t>
            </a:r>
            <a:r>
              <a:rPr lang="en-GB" dirty="0" smtClean="0">
                <a:ea typeface="宋体" pitchFamily="2" charset="-122"/>
              </a:rPr>
              <a:t>, streaming movies and TV shows, and Kindle's </a:t>
            </a:r>
            <a:r>
              <a:rPr lang="en-GB" dirty="0" smtClean="0">
                <a:ea typeface="宋体" pitchFamily="2" charset="-122"/>
                <a:hlinkClick r:id="rId14" tooltip="E-book"/>
              </a:rPr>
              <a:t>e-books</a:t>
            </a:r>
            <a:r>
              <a:rPr lang="en-GB" dirty="0" smtClean="0">
                <a:ea typeface="宋体" pitchFamily="2" charset="-122"/>
              </a:rPr>
              <a:t>—was released on November 15, 2011.</a:t>
            </a:r>
          </a:p>
          <a:p>
            <a:pPr>
              <a:spcBef>
                <a:spcPct val="0"/>
              </a:spcBef>
            </a:pPr>
            <a:r>
              <a:rPr lang="en-GB" dirty="0" smtClean="0">
                <a:ea typeface="宋体" pitchFamily="2" charset="-122"/>
              </a:rPr>
              <a:t>The Kindle Fire retails for US$199.</a:t>
            </a:r>
          </a:p>
          <a:p>
            <a:pPr>
              <a:spcBef>
                <a:spcPct val="0"/>
              </a:spcBef>
            </a:pPr>
            <a:r>
              <a:rPr lang="en-GB" dirty="0" smtClean="0">
                <a:ea typeface="宋体" pitchFamily="2" charset="-122"/>
              </a:rPr>
              <a:t>Analysts have projected the device to be a strong competitor to Apple's </a:t>
            </a:r>
            <a:r>
              <a:rPr lang="en-GB" dirty="0" err="1" smtClean="0">
                <a:ea typeface="宋体" pitchFamily="2" charset="-122"/>
                <a:hlinkClick r:id="rId15" tooltip="IPad"/>
              </a:rPr>
              <a:t>iPad</a:t>
            </a:r>
            <a:r>
              <a:rPr lang="en-GB" dirty="0" smtClean="0">
                <a:ea typeface="宋体" pitchFamily="2" charset="-122"/>
              </a:rPr>
              <a:t>,</a:t>
            </a:r>
            <a:r>
              <a:rPr lang="en-GB" baseline="30000" dirty="0" smtClean="0">
                <a:ea typeface="宋体" pitchFamily="2" charset="-122"/>
                <a:hlinkClick r:id="rId16"/>
              </a:rPr>
              <a:t>[8][11]</a:t>
            </a:r>
            <a:r>
              <a:rPr lang="en-GB" dirty="0" smtClean="0">
                <a:ea typeface="宋体" pitchFamily="2" charset="-122"/>
              </a:rPr>
              <a:t> and that other Android device makers will suffer lost sales.</a:t>
            </a:r>
            <a:r>
              <a:rPr lang="en-GB" baseline="30000" dirty="0" smtClean="0">
                <a:ea typeface="宋体" pitchFamily="2" charset="-122"/>
                <a:hlinkClick r:id="rId16"/>
              </a:rPr>
              <a:t>[12][13]</a:t>
            </a:r>
            <a:r>
              <a:rPr lang="en-GB" dirty="0" smtClean="0">
                <a:ea typeface="宋体" pitchFamily="2" charset="-122"/>
              </a:rPr>
              <a:t>Amazon's business strategy is to make money on the selling of digital content on the Fire, rather than through the device itself.</a:t>
            </a:r>
          </a:p>
          <a:p>
            <a:pPr>
              <a:spcBef>
                <a:spcPct val="0"/>
              </a:spcBef>
            </a:pPr>
            <a:r>
              <a:rPr lang="en-GB" dirty="0" smtClean="0">
                <a:ea typeface="宋体" pitchFamily="2" charset="-122"/>
              </a:rPr>
              <a:t>customers purchased over 1 million Kindle devices per week.</a:t>
            </a:r>
            <a:r>
              <a:rPr lang="en-GB" baseline="30000" dirty="0" smtClean="0">
                <a:ea typeface="宋体" pitchFamily="2" charset="-122"/>
                <a:hlinkClick r:id="rId16"/>
              </a:rPr>
              <a:t>[18]</a:t>
            </a:r>
            <a:r>
              <a:rPr lang="en-GB" dirty="0" smtClean="0">
                <a:ea typeface="宋体" pitchFamily="2" charset="-122"/>
              </a:rPr>
              <a:t> Analysts had estimated that over 6 million Amazon Kindle Fire tablets would be sold in the fourth quarter of 2011.</a:t>
            </a:r>
            <a:r>
              <a:rPr lang="en-GB" baseline="30000" dirty="0" smtClean="0">
                <a:ea typeface="宋体" pitchFamily="2" charset="-122"/>
                <a:hlinkClick r:id="rId16"/>
              </a:rPr>
              <a:t>[19]</a:t>
            </a:r>
            <a:endParaRPr lang="en-GB" baseline="30000" dirty="0" smtClean="0">
              <a:ea typeface="宋体" pitchFamily="2" charset="-122"/>
            </a:endParaRPr>
          </a:p>
          <a:p>
            <a:pPr>
              <a:spcBef>
                <a:spcPct val="0"/>
              </a:spcBef>
            </a:pPr>
            <a:endParaRPr lang="en-US" baseline="30000" dirty="0" smtClean="0">
              <a:ea typeface="宋体" pitchFamily="2" charset="-122"/>
            </a:endParaRPr>
          </a:p>
          <a:p>
            <a:pPr>
              <a:spcBef>
                <a:spcPct val="0"/>
              </a:spcBef>
            </a:pPr>
            <a:endParaRPr lang="en-US" baseline="30000" dirty="0" smtClean="0">
              <a:ea typeface="宋体" pitchFamily="2" charset="-122"/>
            </a:endParaRPr>
          </a:p>
          <a:p>
            <a:pPr>
              <a:spcBef>
                <a:spcPct val="0"/>
              </a:spcBef>
            </a:pPr>
            <a:endParaRPr lang="en-US" baseline="30000" dirty="0" smtClean="0">
              <a:ea typeface="宋体" pitchFamily="2" charset="-122"/>
            </a:endParaRPr>
          </a:p>
          <a:p>
            <a:pPr>
              <a:spcBef>
                <a:spcPct val="0"/>
              </a:spcBef>
            </a:pPr>
            <a:r>
              <a:rPr lang="en-US" dirty="0" smtClean="0">
                <a:ea typeface="宋体" pitchFamily="2" charset="-122"/>
              </a:rPr>
              <a:t>Rumor: Nexus(</a:t>
            </a:r>
            <a:r>
              <a:rPr lang="en-US" dirty="0" err="1" smtClean="0">
                <a:ea typeface="宋体" pitchFamily="2" charset="-122"/>
              </a:rPr>
              <a:t>google</a:t>
            </a:r>
            <a:r>
              <a:rPr lang="en-US" dirty="0" smtClean="0">
                <a:ea typeface="宋体" pitchFamily="2" charset="-122"/>
              </a:rPr>
              <a:t> </a:t>
            </a:r>
            <a:r>
              <a:rPr lang="en-US" dirty="0" err="1" smtClean="0">
                <a:ea typeface="宋体" pitchFamily="2" charset="-122"/>
              </a:rPr>
              <a:t>choosen</a:t>
            </a:r>
            <a:r>
              <a:rPr lang="en-US" dirty="0" smtClean="0">
                <a:ea typeface="宋体" pitchFamily="2" charset="-122"/>
              </a:rPr>
              <a:t> </a:t>
            </a:r>
            <a:r>
              <a:rPr lang="en-US" dirty="0" err="1" smtClean="0">
                <a:ea typeface="宋体" pitchFamily="2" charset="-122"/>
              </a:rPr>
              <a:t>asus</a:t>
            </a:r>
            <a:r>
              <a:rPr lang="en-US" dirty="0" smtClean="0">
                <a:ea typeface="宋体" pitchFamily="2" charset="-122"/>
              </a:rPr>
              <a:t>) tablet is a “done deal”, to retail as low as $149</a:t>
            </a:r>
            <a:endParaRPr lang="en-GB" dirty="0" smtClean="0">
              <a:ea typeface="宋体" pitchFamily="2" charset="-122"/>
            </a:endParaRPr>
          </a:p>
          <a:p>
            <a:pPr>
              <a:spcBef>
                <a:spcPct val="0"/>
              </a:spcBef>
            </a:pPr>
            <a:r>
              <a:rPr lang="en-GB" dirty="0" smtClean="0">
                <a:ea typeface="宋体" pitchFamily="2" charset="-122"/>
              </a:rPr>
              <a:t> </a:t>
            </a:r>
            <a:r>
              <a:rPr lang="en-GB" b="1" dirty="0" smtClean="0">
                <a:ea typeface="宋体" pitchFamily="2" charset="-122"/>
                <a:hlinkClick r:id="rId17"/>
              </a:rPr>
              <a:t>Google is building a 7-inch "Nexus tablet" with Asus</a:t>
            </a:r>
            <a:r>
              <a:rPr lang="en-GB" dirty="0" smtClean="0">
                <a:ea typeface="宋体" pitchFamily="2" charset="-122"/>
              </a:rPr>
              <a:t> that will possibly be cheaper than the $200 Kindle Fire and come with the next version of Android.</a:t>
            </a:r>
          </a:p>
          <a:p>
            <a:pPr>
              <a:spcBef>
                <a:spcPct val="0"/>
              </a:spcBef>
            </a:pPr>
            <a:r>
              <a:rPr lang="en-GB" dirty="0" smtClean="0">
                <a:ea typeface="宋体" pitchFamily="2" charset="-122"/>
              </a:rPr>
              <a:t>The "confirmation" (and we suggest you treat it as a highly suspect </a:t>
            </a:r>
            <a:r>
              <a:rPr lang="en-GB" dirty="0" err="1" smtClean="0">
                <a:ea typeface="宋体" pitchFamily="2" charset="-122"/>
              </a:rPr>
              <a:t>rumor</a:t>
            </a:r>
            <a:r>
              <a:rPr lang="en-GB" dirty="0" smtClean="0">
                <a:ea typeface="宋体" pitchFamily="2" charset="-122"/>
              </a:rPr>
              <a:t> until Google officially confirms the news themselves) comes from </a:t>
            </a:r>
            <a:r>
              <a:rPr lang="en-GB" b="1" dirty="0" smtClean="0">
                <a:ea typeface="宋体" pitchFamily="2" charset="-122"/>
                <a:hlinkClick r:id="rId18"/>
              </a:rPr>
              <a:t>Android and Me</a:t>
            </a:r>
            <a:r>
              <a:rPr lang="en-GB" dirty="0" smtClean="0">
                <a:ea typeface="宋体" pitchFamily="2" charset="-122"/>
              </a:rPr>
              <a:t>.</a:t>
            </a:r>
          </a:p>
          <a:p>
            <a:pPr>
              <a:spcBef>
                <a:spcPct val="0"/>
              </a:spcBef>
            </a:pPr>
            <a:r>
              <a:rPr lang="en-GB" dirty="0" smtClean="0">
                <a:ea typeface="宋体" pitchFamily="2" charset="-122"/>
              </a:rPr>
              <a:t>According to Android and Me, an anonymous "senior employee at a supply chain company based in the United States" has told the tech blog that Asus is scrapping plans to release the 7-inch </a:t>
            </a:r>
            <a:r>
              <a:rPr lang="en-GB" dirty="0" err="1" smtClean="0">
                <a:ea typeface="宋体" pitchFamily="2" charset="-122"/>
              </a:rPr>
              <a:t>MeMo</a:t>
            </a:r>
            <a:r>
              <a:rPr lang="en-GB" dirty="0" smtClean="0">
                <a:ea typeface="宋体" pitchFamily="2" charset="-122"/>
              </a:rPr>
              <a:t> 370T Android tablet that it unveiled at CES. Instead, it's using that tablet as a template for Google's official tablet.</a:t>
            </a:r>
          </a:p>
          <a:p>
            <a:pPr>
              <a:spcBef>
                <a:spcPct val="0"/>
              </a:spcBef>
            </a:pPr>
            <a:r>
              <a:rPr lang="en-GB" dirty="0" smtClean="0">
                <a:ea typeface="宋体" pitchFamily="2" charset="-122"/>
              </a:rPr>
              <a:t>Pricing is said to be much lower than the $250 price point that </a:t>
            </a:r>
            <a:r>
              <a:rPr lang="en-GB" dirty="0" err="1" smtClean="0">
                <a:ea typeface="宋体" pitchFamily="2" charset="-122"/>
              </a:rPr>
              <a:t>Digitimes</a:t>
            </a:r>
            <a:r>
              <a:rPr lang="en-GB" dirty="0" smtClean="0">
                <a:ea typeface="宋体" pitchFamily="2" charset="-122"/>
              </a:rPr>
              <a:t> reported last week — coming in at a possible $150 to $199 price.</a:t>
            </a:r>
          </a:p>
          <a:p>
            <a:pPr>
              <a:spcBef>
                <a:spcPct val="0"/>
              </a:spcBef>
            </a:pPr>
            <a:r>
              <a:rPr lang="en-GB" dirty="0" smtClean="0">
                <a:ea typeface="宋体" pitchFamily="2" charset="-122"/>
              </a:rPr>
              <a:t>At such a low price, the Google tablet would essentially undercut the Kindle Fire and Nook Tablet's $200 to $250 pricing, setting it up to be an "impulse buy" for many consumers who haven't hopped on the tablet bandwagon.</a:t>
            </a:r>
          </a:p>
          <a:p>
            <a:pPr>
              <a:spcBef>
                <a:spcPct val="0"/>
              </a:spcBef>
            </a:pPr>
            <a:endParaRPr lang="en-US" baseline="30000" dirty="0" smtClean="0">
              <a:ea typeface="宋体" pitchFamily="2" charset="-122"/>
            </a:endParaRPr>
          </a:p>
          <a:p>
            <a:pPr>
              <a:spcBef>
                <a:spcPct val="0"/>
              </a:spcBef>
            </a:pPr>
            <a:r>
              <a:rPr lang="en-US" altLang="zh-CN" u="sng" dirty="0" smtClean="0">
                <a:solidFill>
                  <a:srgbClr val="555555"/>
                </a:solidFill>
                <a:latin typeface="Georgia" pitchFamily="18" charset="0"/>
                <a:cs typeface="Times New Roman" pitchFamily="18" charset="0"/>
              </a:rPr>
              <a:t>The mobile trend doesn</a:t>
            </a:r>
            <a:r>
              <a:rPr lang="en-US" altLang="zh-CN" u="sng" dirty="0" smtClean="0">
                <a:solidFill>
                  <a:srgbClr val="555555"/>
                </a:solidFill>
                <a:latin typeface="Arial" charset="0"/>
                <a:cs typeface="Times New Roman" pitchFamily="18" charset="0"/>
              </a:rPr>
              <a:t>’</a:t>
            </a:r>
            <a:r>
              <a:rPr lang="en-US" altLang="zh-CN" u="sng" dirty="0" smtClean="0">
                <a:solidFill>
                  <a:srgbClr val="555555"/>
                </a:solidFill>
                <a:latin typeface="Georgia" pitchFamily="18" charset="0"/>
                <a:cs typeface="Times New Roman" pitchFamily="18" charset="0"/>
              </a:rPr>
              <a:t>t just bring joy to mobile ad companies, it also boosts the adoption rate of social sites like</a:t>
            </a:r>
            <a:r>
              <a:rPr lang="en-US" altLang="zh-CN" u="sng" dirty="0" smtClean="0">
                <a:latin typeface="Arial" charset="0"/>
              </a:rPr>
              <a:t> </a:t>
            </a:r>
            <a:r>
              <a:rPr lang="en-US" altLang="zh-CN" u="sng" dirty="0" smtClean="0">
                <a:solidFill>
                  <a:srgbClr val="555555"/>
                </a:solidFill>
                <a:latin typeface="Georgia" pitchFamily="18" charset="0"/>
                <a:hlinkClick r:id="rId19"/>
              </a:rPr>
              <a:t>Twitter</a:t>
            </a:r>
            <a:r>
              <a:rPr lang="en-US" altLang="zh-CN" u="sng" dirty="0" smtClean="0">
                <a:latin typeface="Arial" charset="0"/>
              </a:rPr>
              <a:t> </a:t>
            </a:r>
            <a:r>
              <a:rPr lang="en-US" altLang="zh-CN" u="sng" dirty="0" smtClean="0">
                <a:solidFill>
                  <a:srgbClr val="555555"/>
                </a:solidFill>
                <a:latin typeface="Georgia" pitchFamily="18" charset="0"/>
                <a:cs typeface="Times New Roman" pitchFamily="18" charset="0"/>
              </a:rPr>
              <a:t>and</a:t>
            </a:r>
            <a:r>
              <a:rPr lang="en-US" altLang="zh-CN" u="sng" dirty="0" smtClean="0">
                <a:latin typeface="Arial" charset="0"/>
              </a:rPr>
              <a:t> </a:t>
            </a:r>
            <a:r>
              <a:rPr lang="en-US" altLang="zh-CN" u="sng" dirty="0" err="1" smtClean="0">
                <a:solidFill>
                  <a:srgbClr val="555555"/>
                </a:solidFill>
                <a:latin typeface="Georgia" pitchFamily="18" charset="0"/>
                <a:hlinkClick r:id="rId20"/>
              </a:rPr>
              <a:t>facebook</a:t>
            </a:r>
            <a:r>
              <a:rPr lang="en-US" altLang="zh-CN" u="sng" dirty="0" smtClean="0">
                <a:solidFill>
                  <a:srgbClr val="555555"/>
                </a:solidFill>
                <a:latin typeface="Georgia" pitchFamily="18" charset="0"/>
                <a:cs typeface="Times New Roman" pitchFamily="18" charset="0"/>
              </a:rPr>
              <a:t>. ??</a:t>
            </a:r>
            <a:endParaRPr lang="en-US" altLang="zh-CN" sz="1800" u="sng" dirty="0">
              <a:latin typeface="Arial" charset="0"/>
            </a:endParaRPr>
          </a:p>
          <a:p>
            <a:pPr>
              <a:spcBef>
                <a:spcPct val="0"/>
              </a:spcBef>
            </a:pPr>
            <a:endParaRPr lang="en-US" dirty="0" smtClean="0">
              <a:ea typeface="宋体" pitchFamily="2" charset="-122"/>
            </a:endParaRP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29</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ea typeface="宋体" pitchFamily="2" charset="-122"/>
              </a:rPr>
              <a:t>The new </a:t>
            </a:r>
            <a:r>
              <a:rPr lang="en-GB" dirty="0" err="1" smtClean="0">
                <a:ea typeface="宋体" pitchFamily="2" charset="-122"/>
              </a:rPr>
              <a:t>iPad</a:t>
            </a:r>
            <a:r>
              <a:rPr lang="en-GB" dirty="0" smtClean="0">
                <a:ea typeface="宋体" pitchFamily="2" charset="-122"/>
              </a:rPr>
              <a:t> pretty much beats everything else in the chart. It's hard to see a single compelling reason to take the </a:t>
            </a:r>
            <a:r>
              <a:rPr lang="en-GB" dirty="0" smtClean="0">
                <a:ea typeface="宋体" pitchFamily="2" charset="-122"/>
                <a:hlinkClick r:id="rId3"/>
              </a:rPr>
              <a:t>Galaxy Tab 2 10.1</a:t>
            </a:r>
            <a:r>
              <a:rPr lang="en-GB" dirty="0" smtClean="0">
                <a:ea typeface="宋体" pitchFamily="2" charset="-122"/>
              </a:rPr>
              <a:t> over it or the Transformer (other than price). </a:t>
            </a:r>
            <a:r>
              <a:rPr lang="en-GB" dirty="0" smtClean="0">
                <a:ea typeface="宋体" pitchFamily="2" charset="-122"/>
                <a:hlinkClick r:id="rId4"/>
              </a:rPr>
              <a:t>Amazon's Kindle Fire</a:t>
            </a:r>
            <a:r>
              <a:rPr lang="en-GB" dirty="0" smtClean="0">
                <a:ea typeface="宋体" pitchFamily="2" charset="-122"/>
              </a:rPr>
              <a:t> and </a:t>
            </a:r>
            <a:r>
              <a:rPr lang="en-GB" dirty="0" smtClean="0">
                <a:ea typeface="宋体" pitchFamily="2" charset="-122"/>
                <a:hlinkClick r:id="rId5"/>
              </a:rPr>
              <a:t>BlackBerry's Playbook</a:t>
            </a:r>
            <a:r>
              <a:rPr lang="en-GB" dirty="0" smtClean="0">
                <a:ea typeface="宋体" pitchFamily="2" charset="-122"/>
              </a:rPr>
              <a:t> likewise get chomped, but here at least there is a significant difference in price. $200 is very cheap. For people who primarily want a tablet for reading books and watching the occasional movie, the Kindle Fire might just be a more frugal investment.</a:t>
            </a:r>
          </a:p>
          <a:p>
            <a:pPr>
              <a:spcBef>
                <a:spcPct val="0"/>
              </a:spcBef>
            </a:pPr>
            <a:endParaRPr lang="en-US" dirty="0" smtClean="0">
              <a:ea typeface="宋体" pitchFamily="2" charset="-122"/>
            </a:endParaRPr>
          </a:p>
          <a:p>
            <a:pPr>
              <a:spcBef>
                <a:spcPct val="0"/>
              </a:spcBef>
            </a:pPr>
            <a:r>
              <a:rPr lang="en-GB" dirty="0" err="1" smtClean="0">
                <a:ea typeface="宋体" pitchFamily="2" charset="-122"/>
              </a:rPr>
              <a:t>iPad</a:t>
            </a:r>
            <a:r>
              <a:rPr lang="en-GB" dirty="0" smtClean="0">
                <a:ea typeface="宋体" pitchFamily="2" charset="-122"/>
              </a:rPr>
              <a:t> starts is $500, $600, or $700 for the 16GB Wi-Fi only version at 16, 32, and 64GB, respectively. For Wi-Fi plus 4G it's $630, $730, and $830, for the </a:t>
            </a:r>
            <a:r>
              <a:rPr lang="en-GB" dirty="0" err="1" smtClean="0">
                <a:ea typeface="宋体" pitchFamily="2" charset="-122"/>
              </a:rPr>
              <a:t>the</a:t>
            </a:r>
            <a:r>
              <a:rPr lang="en-GB" dirty="0" smtClean="0">
                <a:ea typeface="宋体" pitchFamily="2" charset="-122"/>
              </a:rPr>
              <a:t> 16, 32, and 64GB versions, respectively.</a:t>
            </a: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30</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ea typeface="宋体" pitchFamily="2" charset="-122"/>
              </a:rPr>
              <a:t>The new </a:t>
            </a:r>
            <a:r>
              <a:rPr lang="en-GB" dirty="0" err="1" smtClean="0">
                <a:ea typeface="宋体" pitchFamily="2" charset="-122"/>
              </a:rPr>
              <a:t>iPad</a:t>
            </a:r>
            <a:r>
              <a:rPr lang="en-GB" dirty="0" smtClean="0">
                <a:ea typeface="宋体" pitchFamily="2" charset="-122"/>
              </a:rPr>
              <a:t> pretty much beats everything else in the chart. It's hard to see a single compelling reason to take the </a:t>
            </a:r>
            <a:r>
              <a:rPr lang="en-GB" dirty="0" smtClean="0">
                <a:ea typeface="宋体" pitchFamily="2" charset="-122"/>
                <a:hlinkClick r:id="rId3"/>
              </a:rPr>
              <a:t>Galaxy Tab 2 10.1</a:t>
            </a:r>
            <a:r>
              <a:rPr lang="en-GB" dirty="0" smtClean="0">
                <a:ea typeface="宋体" pitchFamily="2" charset="-122"/>
              </a:rPr>
              <a:t> over it or the Transformer (other than price). </a:t>
            </a:r>
            <a:r>
              <a:rPr lang="en-GB" dirty="0" smtClean="0">
                <a:ea typeface="宋体" pitchFamily="2" charset="-122"/>
                <a:hlinkClick r:id="rId4"/>
              </a:rPr>
              <a:t>Amazon's Kindle Fire</a:t>
            </a:r>
            <a:r>
              <a:rPr lang="en-GB" dirty="0" smtClean="0">
                <a:ea typeface="宋体" pitchFamily="2" charset="-122"/>
              </a:rPr>
              <a:t> and </a:t>
            </a:r>
            <a:r>
              <a:rPr lang="en-GB" dirty="0" smtClean="0">
                <a:ea typeface="宋体" pitchFamily="2" charset="-122"/>
                <a:hlinkClick r:id="rId5"/>
              </a:rPr>
              <a:t>BlackBerry's Playbook</a:t>
            </a:r>
            <a:r>
              <a:rPr lang="en-GB" dirty="0" smtClean="0">
                <a:ea typeface="宋体" pitchFamily="2" charset="-122"/>
              </a:rPr>
              <a:t> likewise get chomped, but here at least there is a significant difference in price. $200 is very cheap. For people who primarily want a tablet for reading books and watching the occasional movie, the Kindle Fire might just be a more frugal investment.</a:t>
            </a:r>
          </a:p>
          <a:p>
            <a:pPr>
              <a:spcBef>
                <a:spcPct val="0"/>
              </a:spcBef>
            </a:pPr>
            <a:endParaRPr lang="en-US" dirty="0" smtClean="0">
              <a:ea typeface="宋体" pitchFamily="2" charset="-122"/>
            </a:endParaRPr>
          </a:p>
          <a:p>
            <a:pPr>
              <a:spcBef>
                <a:spcPct val="0"/>
              </a:spcBef>
            </a:pPr>
            <a:r>
              <a:rPr lang="en-GB" dirty="0" err="1" smtClean="0">
                <a:ea typeface="宋体" pitchFamily="2" charset="-122"/>
              </a:rPr>
              <a:t>iPad</a:t>
            </a:r>
            <a:r>
              <a:rPr lang="en-GB" dirty="0" smtClean="0">
                <a:ea typeface="宋体" pitchFamily="2" charset="-122"/>
              </a:rPr>
              <a:t> starts is $500, $600, or $700 for the 16GB Wi-Fi only version at 16, 32, and 64GB, respectively. For Wi-Fi plus 4G it's $630, $730, and $830, for the </a:t>
            </a:r>
            <a:r>
              <a:rPr lang="en-GB" dirty="0" err="1" smtClean="0">
                <a:ea typeface="宋体" pitchFamily="2" charset="-122"/>
              </a:rPr>
              <a:t>the</a:t>
            </a:r>
            <a:r>
              <a:rPr lang="en-GB" dirty="0" smtClean="0">
                <a:ea typeface="宋体" pitchFamily="2" charset="-122"/>
              </a:rPr>
              <a:t> 16, 32, and 64GB versions, respectively.</a:t>
            </a: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31</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u="sng" dirty="0" smtClean="0">
                <a:hlinkClick r:id="rId3"/>
              </a:rPr>
              <a:t>1936</a:t>
            </a:r>
            <a:r>
              <a:rPr lang="en-GB" b="1" u="sng" dirty="0" smtClean="0"/>
              <a:t> 	</a:t>
            </a:r>
            <a:r>
              <a:rPr lang="en-GB" dirty="0" smtClean="0"/>
              <a:t> </a:t>
            </a:r>
            <a:r>
              <a:rPr lang="en-GB" b="1" dirty="0" smtClean="0"/>
              <a:t>Z1 Computer  	 </a:t>
            </a:r>
            <a:r>
              <a:rPr lang="en-GB" dirty="0" smtClean="0"/>
              <a:t>First freely programmable computer.</a:t>
            </a:r>
          </a:p>
          <a:p>
            <a:pPr>
              <a:defRPr/>
            </a:pPr>
            <a:r>
              <a:rPr lang="en-GB" b="1" u="sng" dirty="0" smtClean="0">
                <a:hlinkClick r:id="rId4"/>
              </a:rPr>
              <a:t>1951</a:t>
            </a:r>
            <a:r>
              <a:rPr lang="en-GB" b="1" u="sng" dirty="0" smtClean="0"/>
              <a:t>  	</a:t>
            </a:r>
            <a:r>
              <a:rPr lang="en-GB" b="1" dirty="0" smtClean="0"/>
              <a:t>UNIVAC Computer   	</a:t>
            </a:r>
            <a:r>
              <a:rPr lang="en-GB" dirty="0" smtClean="0"/>
              <a:t>First commercial computer &amp; able to pick presidential winners.</a:t>
            </a:r>
            <a:endParaRPr lang="en-US" dirty="0" smtClean="0"/>
          </a:p>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5</a:t>
            </a:fld>
            <a:endParaRPr lang="en-US"/>
          </a:p>
        </p:txBody>
      </p:sp>
    </p:spTree>
    <p:extLst>
      <p:ext uri="{BB962C8B-B14F-4D97-AF65-F5344CB8AC3E}">
        <p14:creationId xmlns:p14="http://schemas.microsoft.com/office/powerpoint/2010/main" val="1316130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Major Functions</a:t>
            </a:r>
          </a:p>
          <a:p>
            <a:pPr marL="639086" lvl="1" indent="-174296">
              <a:buFont typeface="Arial" pitchFamily="34" charset="0"/>
              <a:buChar char="•"/>
            </a:pPr>
            <a:r>
              <a:rPr lang="en-US" altLang="zh-CN" dirty="0" smtClean="0"/>
              <a:t>Wireless mobile browser functions (using 2G, 3G, 4G or </a:t>
            </a:r>
            <a:r>
              <a:rPr lang="en-US" altLang="zh-CN" dirty="0" err="1" smtClean="0"/>
              <a:t>WiFi</a:t>
            </a:r>
            <a:r>
              <a:rPr lang="en-US" altLang="zh-CN" dirty="0" smtClean="0"/>
              <a:t>)</a:t>
            </a:r>
          </a:p>
          <a:p>
            <a:pPr marL="639086" lvl="1" indent="-174296">
              <a:buFont typeface="Arial" pitchFamily="34" charset="0"/>
              <a:buChar char="•"/>
            </a:pPr>
            <a:r>
              <a:rPr lang="en-US" altLang="zh-CN" dirty="0" smtClean="0"/>
              <a:t>E-mail and social media devices (typically with integration apps to bring all feeds into the same view)</a:t>
            </a:r>
          </a:p>
          <a:p>
            <a:pPr marL="639086" lvl="1" indent="-174296">
              <a:buFont typeface="Arial" pitchFamily="34" charset="0"/>
              <a:buChar char="•"/>
            </a:pPr>
            <a:r>
              <a:rPr lang="en-US" altLang="zh-CN" dirty="0" smtClean="0"/>
              <a:t>Potential cell phone functions (Messaging, video calling, speakerphone or headset cellphone uses)</a:t>
            </a:r>
          </a:p>
          <a:p>
            <a:pPr marL="639086" lvl="1" indent="-174296">
              <a:buFont typeface="Arial" pitchFamily="34" charset="0"/>
              <a:buChar char="•"/>
            </a:pPr>
            <a:r>
              <a:rPr lang="en-US" altLang="zh-CN" dirty="0" smtClean="0"/>
              <a:t>GPS satellite navigation</a:t>
            </a:r>
          </a:p>
          <a:p>
            <a:pPr marL="639086" lvl="1" indent="-174296">
              <a:buFont typeface="Arial" pitchFamily="34" charset="0"/>
              <a:buChar char="•"/>
            </a:pPr>
            <a:r>
              <a:rPr lang="en-US" altLang="zh-CN" dirty="0" smtClean="0"/>
              <a:t>Stills and video camera functions, photo and video viewing and editing</a:t>
            </a:r>
          </a:p>
          <a:p>
            <a:pPr marL="639086" lvl="1" indent="-174296">
              <a:buFont typeface="Arial" pitchFamily="34" charset="0"/>
              <a:buChar char="•"/>
            </a:pPr>
            <a:r>
              <a:rPr lang="en-US" altLang="zh-CN" dirty="0" smtClean="0"/>
              <a:t>E-book reading (including electronic versions of periodicals)</a:t>
            </a:r>
          </a:p>
          <a:p>
            <a:pPr marL="639086" lvl="1" indent="-174296">
              <a:buFont typeface="Arial" pitchFamily="34" charset="0"/>
              <a:buChar char="•"/>
            </a:pPr>
            <a:r>
              <a:rPr lang="en-US" altLang="zh-CN" dirty="0" smtClean="0"/>
              <a:t>Downloadable apps (games, education, utilities)</a:t>
            </a:r>
          </a:p>
          <a:p>
            <a:pPr marL="639086" lvl="1" indent="-174296">
              <a:buFont typeface="Arial" pitchFamily="34" charset="0"/>
              <a:buChar char="•"/>
            </a:pPr>
            <a:r>
              <a:rPr lang="en-US" altLang="zh-CN" dirty="0" smtClean="0"/>
              <a:t>Portable media player function</a:t>
            </a:r>
          </a:p>
          <a:p>
            <a:pPr marL="639086" lvl="1" indent="-174296">
              <a:buFont typeface="Arial" pitchFamily="34" charset="0"/>
              <a:buChar char="•"/>
            </a:pPr>
            <a:r>
              <a:rPr lang="en-US" altLang="zh-CN" dirty="0" smtClean="0"/>
              <a:t>Weigh around one or two pounds (0.5 - 1 kilogram)</a:t>
            </a:r>
          </a:p>
          <a:p>
            <a:pPr marL="639086" lvl="1" indent="-174296">
              <a:buFont typeface="Arial" pitchFamily="34" charset="0"/>
              <a:buChar char="•"/>
            </a:pPr>
            <a:r>
              <a:rPr lang="en-US" altLang="zh-CN" dirty="0" smtClean="0"/>
              <a:t>Battery life of three to twelve hours depending on usage pattern</a:t>
            </a:r>
          </a:p>
          <a:p>
            <a:pPr lvl="1"/>
            <a:endParaRPr lang="en-US" b="1" dirty="0" smtClean="0"/>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32</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ea typeface="宋体" pitchFamily="2" charset="-122"/>
              </a:rPr>
              <a:t>Apple </a:t>
            </a:r>
            <a:r>
              <a:rPr lang="en-US" dirty="0" err="1" smtClean="0">
                <a:ea typeface="宋体" pitchFamily="2" charset="-122"/>
              </a:rPr>
              <a:t>iOS</a:t>
            </a:r>
            <a:endParaRPr lang="en-US" dirty="0" smtClean="0">
              <a:ea typeface="宋体" pitchFamily="2" charset="-122"/>
            </a:endParaRPr>
          </a:p>
          <a:p>
            <a:pPr>
              <a:spcBef>
                <a:spcPct val="0"/>
              </a:spcBef>
            </a:pPr>
            <a:r>
              <a:rPr lang="en-US" dirty="0" smtClean="0">
                <a:ea typeface="宋体" pitchFamily="2" charset="-122"/>
              </a:rPr>
              <a:t>Google Android</a:t>
            </a:r>
          </a:p>
          <a:p>
            <a:pPr>
              <a:spcBef>
                <a:spcPct val="0"/>
              </a:spcBef>
            </a:pPr>
            <a:r>
              <a:rPr lang="en-US" dirty="0" smtClean="0">
                <a:ea typeface="宋体" pitchFamily="2" charset="-122"/>
              </a:rPr>
              <a:t>Others: RIM QNX</a:t>
            </a:r>
            <a:endParaRPr lang="en-GB" dirty="0" smtClean="0">
              <a:ea typeface="宋体" pitchFamily="2" charset="-122"/>
            </a:endParaRPr>
          </a:p>
          <a:p>
            <a:pPr>
              <a:spcBef>
                <a:spcPct val="0"/>
              </a:spcBef>
            </a:pPr>
            <a:endParaRPr lang="en-GB" dirty="0" smtClean="0">
              <a:ea typeface="宋体" pitchFamily="2" charset="-122"/>
            </a:endParaRPr>
          </a:p>
          <a:p>
            <a:pPr>
              <a:spcBef>
                <a:spcPct val="0"/>
              </a:spcBef>
            </a:pPr>
            <a:r>
              <a:rPr lang="en-GB" dirty="0" smtClean="0">
                <a:ea typeface="宋体" pitchFamily="2" charset="-122"/>
              </a:rPr>
              <a:t>The “new” </a:t>
            </a:r>
            <a:r>
              <a:rPr lang="en-GB" dirty="0" err="1" smtClean="0">
                <a:ea typeface="宋体" pitchFamily="2" charset="-122"/>
              </a:rPr>
              <a:t>iPad</a:t>
            </a:r>
            <a:r>
              <a:rPr lang="en-GB" dirty="0" smtClean="0">
                <a:ea typeface="宋体" pitchFamily="2" charset="-122"/>
              </a:rPr>
              <a:t> goes on sale, March 16th, and is still “King of the Tablets.” However, sales for Q3 2011 show Apple dropping in worldwide tablet </a:t>
            </a:r>
            <a:r>
              <a:rPr lang="en-GB" dirty="0" err="1" smtClean="0">
                <a:ea typeface="宋体" pitchFamily="2" charset="-122"/>
              </a:rPr>
              <a:t>marketshare</a:t>
            </a:r>
            <a:r>
              <a:rPr lang="en-GB" dirty="0" smtClean="0">
                <a:ea typeface="宋体" pitchFamily="2" charset="-122"/>
              </a:rPr>
              <a:t> for the first time–impacted by the Kindle Fire. A </a:t>
            </a:r>
            <a:r>
              <a:rPr lang="en-GB" dirty="0" smtClean="0">
                <a:ea typeface="宋体" pitchFamily="2" charset="-122"/>
                <a:hlinkClick r:id="rId3"/>
              </a:rPr>
              <a:t>new study by the IDC</a:t>
            </a:r>
            <a:r>
              <a:rPr lang="en-GB" dirty="0" smtClean="0">
                <a:ea typeface="宋体" pitchFamily="2" charset="-122"/>
              </a:rPr>
              <a:t> predicts Android and </a:t>
            </a:r>
            <a:r>
              <a:rPr lang="en-GB" dirty="0" err="1" smtClean="0">
                <a:ea typeface="宋体" pitchFamily="2" charset="-122"/>
              </a:rPr>
              <a:t>iOS</a:t>
            </a:r>
            <a:r>
              <a:rPr lang="en-GB" dirty="0" smtClean="0">
                <a:ea typeface="宋体" pitchFamily="2" charset="-122"/>
              </a:rPr>
              <a:t> will split the tablet market share in half by 2016, with other manufacturers holding a marginally small share.</a:t>
            </a:r>
          </a:p>
          <a:p>
            <a:pPr>
              <a:spcBef>
                <a:spcPct val="0"/>
              </a:spcBef>
            </a:pPr>
            <a:r>
              <a:rPr lang="en-GB" dirty="0" smtClean="0">
                <a:ea typeface="宋体" pitchFamily="2" charset="-122"/>
                <a:hlinkClick r:id="rId4"/>
              </a:rPr>
              <a:t>Alex </a:t>
            </a:r>
            <a:r>
              <a:rPr lang="en-GB" dirty="0" err="1" smtClean="0">
                <a:ea typeface="宋体" pitchFamily="2" charset="-122"/>
                <a:hlinkClick r:id="rId4"/>
              </a:rPr>
              <a:t>Cocotas</a:t>
            </a:r>
            <a:r>
              <a:rPr lang="en-GB" dirty="0" smtClean="0">
                <a:ea typeface="宋体" pitchFamily="2" charset="-122"/>
                <a:hlinkClick r:id="rId4"/>
              </a:rPr>
              <a:t> of BI Intelligence</a:t>
            </a:r>
            <a:r>
              <a:rPr lang="en-GB" dirty="0" smtClean="0">
                <a:ea typeface="宋体" pitchFamily="2" charset="-122"/>
              </a:rPr>
              <a:t> predicts that smartphone sales will be twice that of PC sales this year and that smartphone sales will reach 1.5 billion units by 2016.</a:t>
            </a:r>
          </a:p>
          <a:p>
            <a:pPr>
              <a:spcBef>
                <a:spcPct val="0"/>
              </a:spcBef>
            </a:pPr>
            <a:endParaRPr lang="en-CA" dirty="0" smtClean="0">
              <a:ea typeface="宋体" pitchFamily="2" charset="-122"/>
            </a:endParaRPr>
          </a:p>
          <a:p>
            <a:pPr>
              <a:spcBef>
                <a:spcPct val="0"/>
              </a:spcBef>
            </a:pPr>
            <a:endParaRPr lang="en-CA" dirty="0" smtClean="0">
              <a:ea typeface="宋体" pitchFamily="2" charset="-122"/>
            </a:endParaRPr>
          </a:p>
          <a:p>
            <a:pPr>
              <a:spcBef>
                <a:spcPct val="0"/>
              </a:spcBef>
            </a:pPr>
            <a:r>
              <a:rPr lang="en-GB" dirty="0" smtClean="0">
                <a:ea typeface="宋体" pitchFamily="2" charset="-122"/>
              </a:rPr>
              <a:t>IDC forecasts that while the </a:t>
            </a:r>
            <a:r>
              <a:rPr lang="en-GB" dirty="0" err="1" smtClean="0">
                <a:ea typeface="宋体" pitchFamily="2" charset="-122"/>
              </a:rPr>
              <a:t>iPad</a:t>
            </a:r>
            <a:r>
              <a:rPr lang="en-GB" dirty="0" smtClean="0">
                <a:ea typeface="宋体" pitchFamily="2" charset="-122"/>
              </a:rPr>
              <a:t> will remain dominant for the foreseeable future, Google's tablet OS will overtake Apple in market share in 2015. However, said </a:t>
            </a:r>
            <a:r>
              <a:rPr lang="en-GB" dirty="0" err="1" smtClean="0">
                <a:ea typeface="宋体" pitchFamily="2" charset="-122"/>
              </a:rPr>
              <a:t>Mainelli</a:t>
            </a:r>
            <a:r>
              <a:rPr lang="en-GB" dirty="0" smtClean="0">
                <a:ea typeface="宋体" pitchFamily="2" charset="-122"/>
              </a:rPr>
              <a:t>, "We expect </a:t>
            </a:r>
            <a:r>
              <a:rPr lang="en-GB" dirty="0" err="1" smtClean="0">
                <a:ea typeface="宋体" pitchFamily="2" charset="-122"/>
              </a:rPr>
              <a:t>iOS</a:t>
            </a:r>
            <a:r>
              <a:rPr lang="en-GB" dirty="0" smtClean="0">
                <a:ea typeface="宋体" pitchFamily="2" charset="-122"/>
              </a:rPr>
              <a:t> to remain the revenue market share leader through the end of our 2016 forecast period and beyond."</a:t>
            </a:r>
            <a:endParaRPr lang="en-CA" dirty="0" smtClean="0">
              <a:ea typeface="宋体" pitchFamily="2" charset="-122"/>
            </a:endParaRP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33</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ea typeface="宋体" pitchFamily="2" charset="-122"/>
                <a:hlinkClick r:id="rId3"/>
              </a:rPr>
              <a:t>http://www.hl7standards.com/blog/2012/03/15/the-future-is-quantified/</a:t>
            </a:r>
            <a:endParaRPr lang="en-GB" dirty="0" smtClean="0">
              <a:ea typeface="宋体" pitchFamily="2" charset="-122"/>
            </a:endParaRPr>
          </a:p>
          <a:p>
            <a:pPr>
              <a:spcBef>
                <a:spcPct val="0"/>
              </a:spcBef>
            </a:pPr>
            <a:r>
              <a:rPr lang="en-GB" b="1" dirty="0" smtClean="0">
                <a:ea typeface="宋体" pitchFamily="2" charset="-122"/>
              </a:rPr>
              <a:t>A mobile, Post-PC world</a:t>
            </a:r>
          </a:p>
          <a:p>
            <a:pPr>
              <a:spcBef>
                <a:spcPct val="0"/>
              </a:spcBef>
            </a:pPr>
            <a:r>
              <a:rPr lang="en-GB" dirty="0" smtClean="0">
                <a:ea typeface="宋体" pitchFamily="2" charset="-122"/>
              </a:rPr>
              <a:t>It’s hard to imagine that the </a:t>
            </a:r>
            <a:r>
              <a:rPr lang="en-GB" dirty="0" err="1" smtClean="0">
                <a:ea typeface="宋体" pitchFamily="2" charset="-122"/>
              </a:rPr>
              <a:t>iPad</a:t>
            </a:r>
            <a:r>
              <a:rPr lang="en-GB" dirty="0" smtClean="0">
                <a:ea typeface="宋体" pitchFamily="2" charset="-122"/>
              </a:rPr>
              <a:t> didn’t even exist only two years ago, and now more than 40 million have been sold. With the </a:t>
            </a:r>
            <a:r>
              <a:rPr lang="en-GB" dirty="0" err="1" smtClean="0">
                <a:ea typeface="宋体" pitchFamily="2" charset="-122"/>
              </a:rPr>
              <a:t>iPad</a:t>
            </a:r>
            <a:r>
              <a:rPr lang="en-GB" dirty="0" smtClean="0">
                <a:ea typeface="宋体" pitchFamily="2" charset="-122"/>
              </a:rPr>
              <a:t>, we saw a Super Mobile revolution that launched the BYOD, “Bring Your Own Device”, trend and a Post-PC world.</a:t>
            </a:r>
          </a:p>
          <a:p>
            <a:pPr>
              <a:spcBef>
                <a:spcPct val="0"/>
              </a:spcBef>
            </a:pPr>
            <a:endParaRPr lang="en-GB" dirty="0" smtClean="0">
              <a:ea typeface="宋体" pitchFamily="2" charset="-122"/>
            </a:endParaRP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34</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v"/>
            </a:pPr>
            <a:r>
              <a:rPr lang="en-CA" dirty="0" smtClean="0">
                <a:solidFill>
                  <a:srgbClr val="FFC000"/>
                </a:solidFill>
                <a:ea typeface="宋体" pitchFamily="2" charset="-122"/>
              </a:rPr>
              <a:t>Specific to particular OS, but versions may be made for various OS</a:t>
            </a:r>
          </a:p>
          <a:p>
            <a:pPr>
              <a:buFont typeface="Wingdings" pitchFamily="2" charset="2"/>
              <a:buChar char="v"/>
            </a:pPr>
            <a:r>
              <a:rPr lang="en-CA" dirty="0" smtClean="0">
                <a:solidFill>
                  <a:srgbClr val="FFC000"/>
                </a:solidFill>
                <a:ea typeface="宋体" pitchFamily="2" charset="-122"/>
              </a:rPr>
              <a:t>Available through “app stores”</a:t>
            </a:r>
          </a:p>
          <a:p>
            <a:pPr>
              <a:buFont typeface="Wingdings" pitchFamily="2" charset="2"/>
              <a:buChar char="v"/>
            </a:pPr>
            <a:r>
              <a:rPr lang="en-CA" dirty="0" smtClean="0">
                <a:solidFill>
                  <a:srgbClr val="FFC000"/>
                </a:solidFill>
                <a:ea typeface="宋体" pitchFamily="2" charset="-122"/>
              </a:rPr>
              <a:t>Creators of applications may be contracted to produce apps for a particular OS, but many are not</a:t>
            </a:r>
          </a:p>
          <a:p>
            <a:pPr>
              <a:buFont typeface="Wingdings" pitchFamily="2" charset="2"/>
              <a:buChar char="v"/>
            </a:pPr>
            <a:r>
              <a:rPr lang="en-CA" dirty="0" smtClean="0">
                <a:solidFill>
                  <a:srgbClr val="FFC000"/>
                </a:solidFill>
                <a:ea typeface="宋体" pitchFamily="2" charset="-122"/>
              </a:rPr>
              <a:t>Quickly growing market</a:t>
            </a:r>
          </a:p>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35</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36</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b="1" dirty="0" smtClean="0">
                <a:ea typeface="宋体" pitchFamily="2" charset="-122"/>
              </a:rPr>
              <a:t>Comparison between </a:t>
            </a:r>
            <a:r>
              <a:rPr lang="en-GB" b="1" dirty="0" err="1" smtClean="0">
                <a:ea typeface="宋体" pitchFamily="2" charset="-122"/>
                <a:hlinkClick r:id="rId3"/>
              </a:rPr>
              <a:t>iOS</a:t>
            </a:r>
            <a:r>
              <a:rPr lang="en-GB" b="1" dirty="0" smtClean="0">
                <a:ea typeface="宋体" pitchFamily="2" charset="-122"/>
                <a:hlinkClick r:id="rId3"/>
              </a:rPr>
              <a:t> </a:t>
            </a:r>
            <a:r>
              <a:rPr lang="en-GB" b="1" dirty="0" err="1" smtClean="0">
                <a:ea typeface="宋体" pitchFamily="2" charset="-122"/>
                <a:hlinkClick r:id="rId3"/>
              </a:rPr>
              <a:t>Apps</a:t>
            </a:r>
            <a:r>
              <a:rPr lang="en-GB" b="1" dirty="0" err="1" smtClean="0">
                <a:ea typeface="宋体" pitchFamily="2" charset="-122"/>
              </a:rPr>
              <a:t>and</a:t>
            </a:r>
            <a:r>
              <a:rPr lang="en-GB" b="1" dirty="0" smtClean="0">
                <a:ea typeface="宋体" pitchFamily="2" charset="-122"/>
              </a:rPr>
              <a:t> </a:t>
            </a:r>
            <a:r>
              <a:rPr lang="en-GB" b="1" dirty="0" smtClean="0">
                <a:ea typeface="宋体" pitchFamily="2" charset="-122"/>
                <a:hlinkClick r:id="rId4"/>
              </a:rPr>
              <a:t>Android Apps</a:t>
            </a:r>
            <a:r>
              <a:rPr lang="en-GB" b="1" dirty="0" smtClean="0">
                <a:ea typeface="宋体" pitchFamily="2" charset="-122"/>
              </a:rPr>
              <a:t> Revenue Sharing</a:t>
            </a:r>
            <a:r>
              <a:rPr lang="en-GB" dirty="0" smtClean="0">
                <a:ea typeface="宋体" pitchFamily="2" charset="-122"/>
              </a:rPr>
              <a:t>, it’s revealed that </a:t>
            </a:r>
            <a:r>
              <a:rPr lang="en-GB" b="1" dirty="0" err="1" smtClean="0">
                <a:ea typeface="宋体" pitchFamily="2" charset="-122"/>
              </a:rPr>
              <a:t>iOS</a:t>
            </a:r>
            <a:r>
              <a:rPr lang="en-GB" b="1" dirty="0" smtClean="0">
                <a:ea typeface="宋体" pitchFamily="2" charset="-122"/>
              </a:rPr>
              <a:t> Apps</a:t>
            </a:r>
            <a:r>
              <a:rPr lang="en-GB" dirty="0" smtClean="0">
                <a:ea typeface="宋体" pitchFamily="2" charset="-122"/>
              </a:rPr>
              <a:t> are much profitable in terms of revenue as compare to </a:t>
            </a:r>
            <a:r>
              <a:rPr lang="en-GB" b="1" dirty="0" smtClean="0">
                <a:ea typeface="宋体" pitchFamily="2" charset="-122"/>
              </a:rPr>
              <a:t>Android Apps</a:t>
            </a:r>
            <a:r>
              <a:rPr lang="en-GB" dirty="0" smtClean="0">
                <a:ea typeface="宋体" pitchFamily="2" charset="-122"/>
              </a:rPr>
              <a:t>. </a:t>
            </a:r>
            <a:r>
              <a:rPr lang="en-GB" dirty="0" err="1" smtClean="0">
                <a:ea typeface="宋体" pitchFamily="2" charset="-122"/>
              </a:rPr>
              <a:t>iOS</a:t>
            </a:r>
            <a:r>
              <a:rPr lang="en-GB" dirty="0" smtClean="0">
                <a:ea typeface="宋体" pitchFamily="2" charset="-122"/>
              </a:rPr>
              <a:t> Apps make four times higher revenue as compare to Android platform. Android is an open source platform and many big phone maker companies like Samsung, Motorola, Sony etc. is now offering Android devices but the statistic makes it clear that </a:t>
            </a:r>
            <a:r>
              <a:rPr lang="en-GB" b="1" dirty="0" smtClean="0">
                <a:ea typeface="宋体" pitchFamily="2" charset="-122"/>
                <a:hlinkClick r:id="rId5"/>
              </a:rPr>
              <a:t>Apple </a:t>
            </a:r>
            <a:r>
              <a:rPr lang="en-GB" b="1" dirty="0" err="1" smtClean="0">
                <a:ea typeface="宋体" pitchFamily="2" charset="-122"/>
                <a:hlinkClick r:id="rId5"/>
              </a:rPr>
              <a:t>iOS</a:t>
            </a:r>
            <a:r>
              <a:rPr lang="en-GB" dirty="0" smtClean="0">
                <a:ea typeface="宋体" pitchFamily="2" charset="-122"/>
              </a:rPr>
              <a:t> is still more popular platform in terms of Apps Revenue as compare Android platform.</a:t>
            </a:r>
            <a:endParaRPr lang="en-CA" dirty="0" smtClean="0">
              <a:ea typeface="宋体" pitchFamily="2" charset="-122"/>
            </a:endParaRPr>
          </a:p>
          <a:p>
            <a:pPr>
              <a:spcBef>
                <a:spcPct val="0"/>
              </a:spcBef>
            </a:pPr>
            <a:endParaRPr lang="en-CA" dirty="0" smtClean="0">
              <a:ea typeface="宋体" pitchFamily="2" charset="-122"/>
            </a:endParaRPr>
          </a:p>
          <a:p>
            <a:pPr>
              <a:spcBef>
                <a:spcPct val="0"/>
              </a:spcBef>
            </a:pPr>
            <a:r>
              <a:rPr lang="en-CA" dirty="0" smtClean="0">
                <a:ea typeface="宋体" pitchFamily="2" charset="-122"/>
              </a:rPr>
              <a:t>http://www.bgr.com/2012/06/07/ios-android-developers-apps-apple-ipad/</a:t>
            </a:r>
          </a:p>
        </p:txBody>
      </p:sp>
      <p:sp>
        <p:nvSpPr>
          <p:cNvPr id="4" name="Slide Number Placeholder 3"/>
          <p:cNvSpPr>
            <a:spLocks noGrp="1"/>
          </p:cNvSpPr>
          <p:nvPr>
            <p:ph type="sldNum" sz="quarter" idx="10"/>
          </p:nvPr>
        </p:nvSpPr>
        <p:spPr/>
        <p:txBody>
          <a:bodyPr/>
          <a:lstStyle/>
          <a:p>
            <a:fld id="{F3977C65-20FC-4EAC-860B-8EDB6E7B4F59}" type="slidenum">
              <a:rPr lang="en-US" smtClean="0"/>
              <a:t>37</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http://hexus.net/mobile/news/apple/29636-mac-app-store-revenue-almost-half-ipads/</a:t>
            </a:r>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38</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39</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http://www.businessinsider.com/chart-of-the-day-the-app-economy-is-35-billion-2012-6</a:t>
            </a:r>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40</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GOLYA START</a:t>
            </a:r>
            <a:endParaRPr lang="en-CA" dirty="0"/>
          </a:p>
        </p:txBody>
      </p:sp>
      <p:sp>
        <p:nvSpPr>
          <p:cNvPr id="4" name="Slide Number Placeholder 3"/>
          <p:cNvSpPr>
            <a:spLocks noGrp="1"/>
          </p:cNvSpPr>
          <p:nvPr>
            <p:ph type="sldNum" sz="quarter" idx="10"/>
          </p:nvPr>
        </p:nvSpPr>
        <p:spPr/>
        <p:txBody>
          <a:bodyPr/>
          <a:lstStyle/>
          <a:p>
            <a:fld id="{F3977C65-20FC-4EAC-860B-8EDB6E7B4F59}" type="slidenum">
              <a:rPr lang="en-US" smtClean="0"/>
              <a:t>41</a:t>
            </a:fld>
            <a:endParaRPr lang="en-US"/>
          </a:p>
        </p:txBody>
      </p:sp>
    </p:spTree>
    <p:extLst>
      <p:ext uri="{BB962C8B-B14F-4D97-AF65-F5344CB8AC3E}">
        <p14:creationId xmlns:p14="http://schemas.microsoft.com/office/powerpoint/2010/main" val="306192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6</a:t>
            </a:fld>
            <a:endParaRPr lang="en-US"/>
          </a:p>
        </p:txBody>
      </p:sp>
    </p:spTree>
    <p:extLst>
      <p:ext uri="{BB962C8B-B14F-4D97-AF65-F5344CB8AC3E}">
        <p14:creationId xmlns:p14="http://schemas.microsoft.com/office/powerpoint/2010/main" val="1316130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i="1" dirty="0" smtClean="0">
                <a:ea typeface="宋体" pitchFamily="2" charset="-122"/>
              </a:rPr>
              <a:t>March 20, 2011</a:t>
            </a:r>
          </a:p>
          <a:p>
            <a:pPr>
              <a:spcBef>
                <a:spcPct val="0"/>
              </a:spcBef>
            </a:pPr>
            <a:r>
              <a:rPr lang="en-GB" dirty="0" smtClean="0">
                <a:ea typeface="宋体" pitchFamily="2" charset="-122"/>
              </a:rPr>
              <a:t>social networking is reaching a saturation point in some age groups. A closer look at the graph reveals that the growth has been slowing down when compared to previous years and it is now expected to grow at a very small percentage till 2013.  Year 2009-10 witnessed the highest jump in number of users while 2012-13 is expected to be the </a:t>
            </a:r>
            <a:r>
              <a:rPr lang="en-GB" dirty="0" err="1" smtClean="0">
                <a:ea typeface="宋体" pitchFamily="2" charset="-122"/>
              </a:rPr>
              <a:t>sluggiest</a:t>
            </a:r>
            <a:r>
              <a:rPr lang="en-GB" dirty="0" smtClean="0">
                <a:ea typeface="宋体" pitchFamily="2" charset="-122"/>
              </a:rPr>
              <a:t> of them all.</a:t>
            </a:r>
          </a:p>
          <a:p>
            <a:pPr>
              <a:spcBef>
                <a:spcPct val="0"/>
              </a:spcBef>
            </a:pPr>
            <a:r>
              <a:rPr lang="en-GB" dirty="0" smtClean="0">
                <a:ea typeface="宋体" pitchFamily="2" charset="-122"/>
              </a:rPr>
              <a:t>estimates nearly 150 million US web users will use social networks via any device at least monthly this year, bringing the reach of such sites to 63.7% of the online population. By 2013, 164.2 million Americans will use social networks, or 67% of internet users.</a:t>
            </a:r>
            <a:endParaRPr lang="en-CA" dirty="0" smtClean="0">
              <a:ea typeface="宋体" pitchFamily="2" charset="-122"/>
            </a:endParaRPr>
          </a:p>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45</a:t>
            </a:fld>
            <a:endParaRPr lang="en-US"/>
          </a:p>
        </p:txBody>
      </p:sp>
    </p:spTree>
    <p:extLst>
      <p:ext uri="{BB962C8B-B14F-4D97-AF65-F5344CB8AC3E}">
        <p14:creationId xmlns:p14="http://schemas.microsoft.com/office/powerpoint/2010/main" val="154406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7747" indent="-418311">
              <a:buClr>
                <a:schemeClr val="tx1">
                  <a:shade val="95000"/>
                </a:schemeClr>
              </a:buClr>
              <a:buFont typeface="Wingdings 2"/>
              <a:buChar char=""/>
              <a:defRPr/>
            </a:pPr>
            <a:r>
              <a:rPr lang="en-US" altLang="zh-CN" dirty="0"/>
              <a:t>Social media will focus more on mobile devices in the next five years, including smartphones and tablet PCs.</a:t>
            </a:r>
          </a:p>
          <a:p>
            <a:pPr marL="557747" indent="-418311">
              <a:buClr>
                <a:schemeClr val="tx1">
                  <a:shade val="95000"/>
                </a:schemeClr>
              </a:buClr>
              <a:buFont typeface="Wingdings 2"/>
              <a:buChar char=""/>
              <a:defRPr/>
            </a:pPr>
            <a:r>
              <a:rPr lang="en-CA" dirty="0"/>
              <a:t>Over 300 million active users of Facebook currently access Facebook through their mobile devices. (</a:t>
            </a:r>
            <a:r>
              <a:rPr lang="en-GB" b="1" dirty="0"/>
              <a:t>Facebook Statistics, Stats and Facts for 2011</a:t>
            </a:r>
            <a:r>
              <a:rPr lang="en-GB" dirty="0"/>
              <a:t> )</a:t>
            </a:r>
            <a:endParaRPr lang="en-US" altLang="zh-CN" dirty="0"/>
          </a:p>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46</a:t>
            </a:fld>
            <a:endParaRPr lang="en-US"/>
          </a:p>
        </p:txBody>
      </p:sp>
    </p:spTree>
    <p:extLst>
      <p:ext uri="{BB962C8B-B14F-4D97-AF65-F5344CB8AC3E}">
        <p14:creationId xmlns:p14="http://schemas.microsoft.com/office/powerpoint/2010/main" val="154406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altLang="zh-CN" dirty="0" smtClean="0"/>
              <a:t>http://web.ebscohost.com.proxy.lib.sfu.ca/bsi/detail?sid=ed7a9962-b794-48b5-ae70-784c8368a48d%40sessionmgr10&amp;vid=3&amp;hid=9&amp;bdata=JnNpdGU9YnNpLWxpdmUmc2NvcGU9c2l0ZQ%3d%3d#db=bth&amp;AN=70335232</a:t>
            </a:r>
          </a:p>
          <a:p>
            <a:endParaRPr lang="en-US" altLang="zh-CN" dirty="0" smtClean="0"/>
          </a:p>
          <a:p>
            <a:r>
              <a:rPr lang="en-US" dirty="0"/>
              <a:t>The article discusses the global gadget industry analysis presentation of Consumer Electronics Association and </a:t>
            </a:r>
            <a:r>
              <a:rPr lang="en-US" dirty="0" err="1"/>
              <a:t>GfK</a:t>
            </a:r>
            <a:r>
              <a:rPr lang="en-US" dirty="0"/>
              <a:t> Boutique Research. They estimate that global technology device spending to increase to 1.038 trillion dollars in 2012 from 993 billion dollars in 2011. In 2012, tablets and smartphones are estimated to grow 59 percent and 22 percent, respectively. The low end smartphone is estimated to provide 81 percent of the overall growth in smartphones in 2012.</a:t>
            </a:r>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48</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chemeClr val="bg1"/>
                </a:solidFill>
                <a:ea typeface="宋体" pitchFamily="2" charset="-122"/>
              </a:rPr>
              <a:t>Intellectual property</a:t>
            </a:r>
          </a:p>
          <a:p>
            <a:pPr lvl="1">
              <a:spcBef>
                <a:spcPct val="0"/>
              </a:spcBef>
            </a:pPr>
            <a:r>
              <a:rPr lang="en-US" dirty="0" smtClean="0">
                <a:solidFill>
                  <a:schemeClr val="bg1"/>
                </a:solidFill>
                <a:ea typeface="宋体" pitchFamily="2" charset="-122"/>
              </a:rPr>
              <a:t>Protected by patents, trademarks, copyrights</a:t>
            </a:r>
          </a:p>
          <a:p>
            <a:pPr lvl="1">
              <a:spcBef>
                <a:spcPct val="0"/>
              </a:spcBef>
            </a:pPr>
            <a:endParaRPr lang="en-US" dirty="0" smtClean="0">
              <a:solidFill>
                <a:schemeClr val="bg1"/>
              </a:solidFill>
              <a:ea typeface="宋体" pitchFamily="2" charset="-122"/>
            </a:endParaRPr>
          </a:p>
          <a:p>
            <a:pPr lvl="1">
              <a:spcBef>
                <a:spcPct val="0"/>
              </a:spcBef>
            </a:pPr>
            <a:r>
              <a:rPr lang="en-US" dirty="0" smtClean="0">
                <a:solidFill>
                  <a:schemeClr val="bg1"/>
                </a:solidFill>
                <a:ea typeface="宋体" pitchFamily="2" charset="-122"/>
              </a:rPr>
              <a:t>Human capital</a:t>
            </a:r>
          </a:p>
          <a:p>
            <a:pPr lvl="1">
              <a:spcBef>
                <a:spcPct val="0"/>
              </a:spcBef>
            </a:pPr>
            <a:endParaRPr lang="en-US" dirty="0" smtClean="0">
              <a:solidFill>
                <a:schemeClr val="bg1"/>
              </a:solidFill>
              <a:ea typeface="宋体" pitchFamily="2" charset="-122"/>
            </a:endParaRPr>
          </a:p>
          <a:p>
            <a:pPr>
              <a:spcBef>
                <a:spcPct val="0"/>
              </a:spcBef>
            </a:pPr>
            <a:endParaRPr lang="en-CA" dirty="0" smtClean="0">
              <a:ea typeface="宋体" pitchFamily="2" charset="-122"/>
            </a:endParaRPr>
          </a:p>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52</a:t>
            </a:fld>
            <a:endParaRPr lang="en-US"/>
          </a:p>
        </p:txBody>
      </p:sp>
    </p:spTree>
    <p:extLst>
      <p:ext uri="{BB962C8B-B14F-4D97-AF65-F5344CB8AC3E}">
        <p14:creationId xmlns:p14="http://schemas.microsoft.com/office/powerpoint/2010/main" val="453272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145</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*Update on day of presentation</a:t>
            </a:r>
            <a:endParaRPr lang="en-CA" dirty="0"/>
          </a:p>
        </p:txBody>
      </p:sp>
      <p:sp>
        <p:nvSpPr>
          <p:cNvPr id="4" name="Slide Number Placeholder 3"/>
          <p:cNvSpPr>
            <a:spLocks noGrp="1"/>
          </p:cNvSpPr>
          <p:nvPr>
            <p:ph type="sldNum" sz="quarter" idx="10"/>
          </p:nvPr>
        </p:nvSpPr>
        <p:spPr/>
        <p:txBody>
          <a:bodyPr/>
          <a:lstStyle/>
          <a:p>
            <a:fld id="{64EB665A-9B55-4D4F-A6E9-3B5B27CA6606}" type="slidenum">
              <a:rPr lang="en-CA" smtClean="0"/>
              <a:t>146</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*Update on day of presentation</a:t>
            </a:r>
            <a:endParaRPr lang="en-CA" dirty="0"/>
          </a:p>
        </p:txBody>
      </p:sp>
      <p:sp>
        <p:nvSpPr>
          <p:cNvPr id="4" name="Slide Number Placeholder 3"/>
          <p:cNvSpPr>
            <a:spLocks noGrp="1"/>
          </p:cNvSpPr>
          <p:nvPr>
            <p:ph type="sldNum" sz="quarter" idx="10"/>
          </p:nvPr>
        </p:nvSpPr>
        <p:spPr/>
        <p:txBody>
          <a:bodyPr/>
          <a:lstStyle/>
          <a:p>
            <a:fld id="{64EB665A-9B55-4D4F-A6E9-3B5B27CA6606}" type="slidenum">
              <a:rPr lang="en-CA" smtClean="0"/>
              <a:t>148</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149</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*Updat</a:t>
            </a:r>
            <a:r>
              <a:rPr lang="en-CA" baseline="0" dirty="0" smtClean="0"/>
              <a:t>e on day of presentation</a:t>
            </a:r>
            <a:endParaRPr lang="en-CA" dirty="0"/>
          </a:p>
        </p:txBody>
      </p:sp>
      <p:sp>
        <p:nvSpPr>
          <p:cNvPr id="4" name="Slide Number Placeholder 3"/>
          <p:cNvSpPr>
            <a:spLocks noGrp="1"/>
          </p:cNvSpPr>
          <p:nvPr>
            <p:ph type="sldNum" sz="quarter" idx="10"/>
          </p:nvPr>
        </p:nvSpPr>
        <p:spPr/>
        <p:txBody>
          <a:bodyPr/>
          <a:lstStyle/>
          <a:p>
            <a:fld id="{64EB665A-9B55-4D4F-A6E9-3B5B27CA6606}" type="slidenum">
              <a:rPr lang="en-CA" smtClean="0"/>
              <a:t>150</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151</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ea typeface="宋体" pitchFamily="2" charset="-122"/>
              </a:rPr>
              <a:t>Inventor</a:t>
            </a:r>
            <a:r>
              <a:rPr lang="en-GB" baseline="0" dirty="0" smtClean="0">
                <a:ea typeface="宋体" pitchFamily="2" charset="-122"/>
              </a:rPr>
              <a:t> of Mobile Phone – Martin Cooper</a:t>
            </a:r>
          </a:p>
          <a:p>
            <a:pPr>
              <a:spcBef>
                <a:spcPct val="0"/>
              </a:spcBef>
            </a:pPr>
            <a:endParaRPr lang="en-GB" baseline="0" dirty="0" smtClean="0">
              <a:ea typeface="宋体" pitchFamily="2" charset="-122"/>
            </a:endParaRPr>
          </a:p>
          <a:p>
            <a:pPr>
              <a:spcBef>
                <a:spcPct val="0"/>
              </a:spcBef>
            </a:pPr>
            <a:r>
              <a:rPr lang="en-US" dirty="0"/>
              <a:t>American former Motorola vice president and division manager who in the 1970s led the team that developed the handheld mobile phone.</a:t>
            </a:r>
            <a:endParaRPr lang="en-GB" dirty="0" smtClean="0">
              <a:ea typeface="宋体" pitchFamily="2" charset="-122"/>
            </a:endParaRPr>
          </a:p>
          <a:p>
            <a:pPr>
              <a:spcBef>
                <a:spcPct val="0"/>
              </a:spcBef>
            </a:pPr>
            <a:endParaRPr lang="en-GB" dirty="0" smtClean="0">
              <a:ea typeface="宋体" pitchFamily="2" charset="-122"/>
            </a:endParaRPr>
          </a:p>
          <a:p>
            <a:pPr>
              <a:spcBef>
                <a:spcPct val="0"/>
              </a:spcBef>
            </a:pPr>
            <a:r>
              <a:rPr lang="en-GB" dirty="0" smtClean="0">
                <a:ea typeface="宋体" pitchFamily="2" charset="-122"/>
              </a:rPr>
              <a:t> </a:t>
            </a:r>
            <a:r>
              <a:rPr lang="en-GB" dirty="0" smtClean="0">
                <a:ea typeface="宋体" pitchFamily="2" charset="-122"/>
                <a:hlinkClick r:id="rId3"/>
              </a:rPr>
              <a:t>http://en.wikipedia.org/wiki/List_of_countries_by_number_of_mobile_phones_in_use</a:t>
            </a:r>
            <a:endParaRPr lang="en-GB" dirty="0" smtClean="0">
              <a:ea typeface="宋体" pitchFamily="2" charset="-122"/>
            </a:endParaRPr>
          </a:p>
          <a:p>
            <a:pPr>
              <a:spcBef>
                <a:spcPct val="0"/>
              </a:spcBef>
            </a:pPr>
            <a:r>
              <a:rPr lang="en-GB" dirty="0" smtClean="0">
                <a:ea typeface="宋体" pitchFamily="2" charset="-122"/>
              </a:rPr>
              <a:t>In the twenty years from 1990 to 2011, worldwide mobile phone subscriptions grew from 12.4 million to over 5.6 billion, penetrating the </a:t>
            </a:r>
            <a:r>
              <a:rPr lang="en-GB" dirty="0" smtClean="0">
                <a:ea typeface="宋体" pitchFamily="2" charset="-122"/>
                <a:hlinkClick r:id="rId4" tooltip="Information and communication technologies for development"/>
              </a:rPr>
              <a:t>developing economies</a:t>
            </a:r>
            <a:r>
              <a:rPr lang="en-GB" dirty="0" smtClean="0">
                <a:ea typeface="宋体" pitchFamily="2" charset="-122"/>
              </a:rPr>
              <a:t> and reaching the </a:t>
            </a:r>
            <a:r>
              <a:rPr lang="en-GB" dirty="0" smtClean="0">
                <a:ea typeface="宋体" pitchFamily="2" charset="-122"/>
                <a:hlinkClick r:id="rId5" tooltip="Bottom of the pyramid"/>
              </a:rPr>
              <a:t>bottom of the economic pyramid</a:t>
            </a:r>
            <a:endParaRPr lang="en-GB" dirty="0" smtClean="0">
              <a:ea typeface="宋体" pitchFamily="2" charset="-122"/>
            </a:endParaRPr>
          </a:p>
          <a:p>
            <a:pPr>
              <a:spcBef>
                <a:spcPct val="0"/>
              </a:spcBef>
            </a:pPr>
            <a:endParaRPr lang="en-GB" dirty="0" smtClean="0">
              <a:ea typeface="宋体" pitchFamily="2" charset="-122"/>
            </a:endParaRPr>
          </a:p>
          <a:p>
            <a:pPr>
              <a:spcBef>
                <a:spcPct val="0"/>
              </a:spcBef>
            </a:pPr>
            <a:r>
              <a:rPr lang="en-GB" dirty="0" smtClean="0">
                <a:ea typeface="宋体" pitchFamily="2" charset="-122"/>
              </a:rPr>
              <a:t>China, the world's most populated nation, had been deemed the first country in the world to reach one billion </a:t>
            </a:r>
            <a:r>
              <a:rPr lang="en-GB" b="1" dirty="0" smtClean="0">
                <a:ea typeface="宋体" pitchFamily="2" charset="-122"/>
              </a:rPr>
              <a:t>mobile phone subscribers</a:t>
            </a:r>
            <a:endParaRPr lang="en-US" dirty="0" smtClean="0">
              <a:ea typeface="宋体" pitchFamily="2" charset="-122"/>
            </a:endParaRPr>
          </a:p>
          <a:p>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7</a:t>
            </a:fld>
            <a:endParaRPr lang="en-US"/>
          </a:p>
        </p:txBody>
      </p:sp>
    </p:spTree>
    <p:extLst>
      <p:ext uri="{BB962C8B-B14F-4D97-AF65-F5344CB8AC3E}">
        <p14:creationId xmlns:p14="http://schemas.microsoft.com/office/powerpoint/2010/main" val="1316130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152</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64EB665A-9B55-4D4F-A6E9-3B5B27CA6606}" type="slidenum">
              <a:rPr lang="en-CA" smtClean="0"/>
              <a:t>154</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155</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156</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157</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a:buFontTx/>
              <a:buChar char="-"/>
            </a:pPr>
            <a:r>
              <a:rPr lang="en-CA" baseline="0" dirty="0" smtClean="0"/>
              <a:t>Design and technological improvement</a:t>
            </a:r>
          </a:p>
          <a:p>
            <a:pPr marL="174296" indent="-174296">
              <a:buFontTx/>
              <a:buChar char="-"/>
            </a:pPr>
            <a:r>
              <a:rPr lang="en-CA" baseline="0" dirty="0" smtClean="0"/>
              <a:t>Basic keypad </a:t>
            </a:r>
            <a:r>
              <a:rPr lang="en-CA" baseline="0" dirty="0" smtClean="0">
                <a:sym typeface="Wingdings" pitchFamily="2" charset="2"/>
              </a:rPr>
              <a:t> </a:t>
            </a:r>
            <a:r>
              <a:rPr lang="en-CA" baseline="0" dirty="0" smtClean="0"/>
              <a:t>Scroll ball </a:t>
            </a:r>
            <a:r>
              <a:rPr lang="en-CA" baseline="0" dirty="0" smtClean="0">
                <a:sym typeface="Wingdings" pitchFamily="2" charset="2"/>
              </a:rPr>
              <a:t> track-pad  touch capability</a:t>
            </a:r>
            <a:endParaRPr lang="en-CA" dirty="0"/>
          </a:p>
        </p:txBody>
      </p:sp>
      <p:sp>
        <p:nvSpPr>
          <p:cNvPr id="4" name="Slide Number Placeholder 3"/>
          <p:cNvSpPr>
            <a:spLocks noGrp="1"/>
          </p:cNvSpPr>
          <p:nvPr>
            <p:ph type="sldNum" sz="quarter" idx="10"/>
          </p:nvPr>
        </p:nvSpPr>
        <p:spPr/>
        <p:txBody>
          <a:bodyPr/>
          <a:lstStyle/>
          <a:p>
            <a:fld id="{64EB665A-9B55-4D4F-A6E9-3B5B27CA6606}" type="slidenum">
              <a:rPr lang="en-CA" smtClean="0"/>
              <a:t>158</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160</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162</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BBM Voice – voice</a:t>
            </a:r>
            <a:r>
              <a:rPr lang="en-US" baseline="0" dirty="0" smtClean="0"/>
              <a:t> chats for free over </a:t>
            </a:r>
            <a:r>
              <a:rPr lang="en-US" baseline="0" dirty="0" err="1" smtClean="0"/>
              <a:t>wi-fi</a:t>
            </a:r>
            <a:r>
              <a:rPr lang="en-US" baseline="0" dirty="0" smtClean="0"/>
              <a:t> connection to other BBM users around the world</a:t>
            </a:r>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163</a:t>
            </a:fld>
            <a:endParaRPr lang="en-US"/>
          </a:p>
        </p:txBody>
      </p:sp>
    </p:spTree>
    <p:extLst>
      <p:ext uri="{BB962C8B-B14F-4D97-AF65-F5344CB8AC3E}">
        <p14:creationId xmlns:p14="http://schemas.microsoft.com/office/powerpoint/2010/main" val="2564094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Blackberry balance – personal apps and info are kept separate from work data</a:t>
            </a:r>
            <a:endParaRPr 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164</a:t>
            </a:fld>
            <a:endParaRPr lang="en-US"/>
          </a:p>
        </p:txBody>
      </p:sp>
    </p:spTree>
    <p:extLst>
      <p:ext uri="{BB962C8B-B14F-4D97-AF65-F5344CB8AC3E}">
        <p14:creationId xmlns:p14="http://schemas.microsoft.com/office/powerpoint/2010/main" val="158593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ea typeface="宋体" pitchFamily="2" charset="-122"/>
                <a:hlinkClick r:id="rId3"/>
              </a:rPr>
              <a:t>http://en.wikipedia.org/wiki/File:Mobile_phone_map_1980-2009.gif</a:t>
            </a:r>
            <a:endParaRPr lang="en-GB" dirty="0" smtClean="0">
              <a:ea typeface="宋体" pitchFamily="2" charset="-122"/>
            </a:endParaRPr>
          </a:p>
        </p:txBody>
      </p:sp>
      <p:sp>
        <p:nvSpPr>
          <p:cNvPr id="4" name="Slide Number Placeholder 3"/>
          <p:cNvSpPr>
            <a:spLocks noGrp="1"/>
          </p:cNvSpPr>
          <p:nvPr>
            <p:ph type="sldNum" sz="quarter" idx="10"/>
          </p:nvPr>
        </p:nvSpPr>
        <p:spPr/>
        <p:txBody>
          <a:bodyPr/>
          <a:lstStyle/>
          <a:p>
            <a:fld id="{F3977C65-20FC-4EAC-860B-8EDB6E7B4F59}" type="slidenum">
              <a:rPr lang="en-US" smtClean="0"/>
              <a:t>8</a:t>
            </a:fld>
            <a:endParaRPr lang="en-US"/>
          </a:p>
        </p:txBody>
      </p:sp>
    </p:spTree>
    <p:extLst>
      <p:ext uri="{BB962C8B-B14F-4D97-AF65-F5344CB8AC3E}">
        <p14:creationId xmlns:p14="http://schemas.microsoft.com/office/powerpoint/2010/main" val="1316130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4EB665A-9B55-4D4F-A6E9-3B5B27CA6606}" type="slidenum">
              <a:rPr lang="en-CA" smtClean="0"/>
              <a:t>165</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showing blackberry sales</a:t>
            </a:r>
            <a:endParaRPr lang="en-US" dirty="0"/>
          </a:p>
        </p:txBody>
      </p:sp>
      <p:sp>
        <p:nvSpPr>
          <p:cNvPr id="4" name="Slide Number Placeholder 3"/>
          <p:cNvSpPr>
            <a:spLocks noGrp="1"/>
          </p:cNvSpPr>
          <p:nvPr>
            <p:ph type="sldNum" sz="quarter" idx="10"/>
          </p:nvPr>
        </p:nvSpPr>
        <p:spPr/>
        <p:txBody>
          <a:bodyPr/>
          <a:lstStyle/>
          <a:p>
            <a:fld id="{64EB665A-9B55-4D4F-A6E9-3B5B27CA6606}" type="slidenum">
              <a:rPr lang="en-CA" smtClean="0"/>
              <a:t>168</a:t>
            </a:fld>
            <a:endParaRPr lang="en-CA"/>
          </a:p>
        </p:txBody>
      </p:sp>
    </p:spTree>
    <p:extLst>
      <p:ext uri="{BB962C8B-B14F-4D97-AF65-F5344CB8AC3E}">
        <p14:creationId xmlns:p14="http://schemas.microsoft.com/office/powerpoint/2010/main" val="3331115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B665A-9B55-4D4F-A6E9-3B5B27CA6606}" type="slidenum">
              <a:rPr lang="en-CA" smtClean="0"/>
              <a:t>173</a:t>
            </a:fld>
            <a:endParaRPr lang="en-CA"/>
          </a:p>
        </p:txBody>
      </p:sp>
    </p:spTree>
    <p:extLst>
      <p:ext uri="{BB962C8B-B14F-4D97-AF65-F5344CB8AC3E}">
        <p14:creationId xmlns:p14="http://schemas.microsoft.com/office/powerpoint/2010/main" val="115131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GB" dirty="0" smtClean="0">
              <a:ea typeface="宋体" pitchFamily="2" charset="-122"/>
            </a:endParaRPr>
          </a:p>
        </p:txBody>
      </p:sp>
      <p:sp>
        <p:nvSpPr>
          <p:cNvPr id="4" name="Slide Number Placeholder 3"/>
          <p:cNvSpPr>
            <a:spLocks noGrp="1"/>
          </p:cNvSpPr>
          <p:nvPr>
            <p:ph type="sldNum" sz="quarter" idx="10"/>
          </p:nvPr>
        </p:nvSpPr>
        <p:spPr/>
        <p:txBody>
          <a:bodyPr/>
          <a:lstStyle/>
          <a:p>
            <a:fld id="{F3977C65-20FC-4EAC-860B-8EDB6E7B4F59}" type="slidenum">
              <a:rPr lang="en-US" smtClean="0"/>
              <a:t>9</a:t>
            </a:fld>
            <a:endParaRPr lang="en-US"/>
          </a:p>
        </p:txBody>
      </p:sp>
    </p:spTree>
    <p:extLst>
      <p:ext uri="{BB962C8B-B14F-4D97-AF65-F5344CB8AC3E}">
        <p14:creationId xmlns:p14="http://schemas.microsoft.com/office/powerpoint/2010/main" val="131613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3977C65-20FC-4EAC-860B-8EDB6E7B4F59}" type="slidenum">
              <a:rPr lang="en-US" smtClean="0"/>
              <a:t>10</a:t>
            </a:fld>
            <a:endParaRPr lang="en-US"/>
          </a:p>
        </p:txBody>
      </p:sp>
    </p:spTree>
    <p:extLst>
      <p:ext uri="{BB962C8B-B14F-4D97-AF65-F5344CB8AC3E}">
        <p14:creationId xmlns:p14="http://schemas.microsoft.com/office/powerpoint/2010/main" val="306192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086" lvl="1" indent="-174296">
              <a:buFont typeface="Arial" pitchFamily="34" charset="0"/>
              <a:buChar char="•"/>
            </a:pPr>
            <a:r>
              <a:rPr lang="en-US" dirty="0" smtClean="0">
                <a:solidFill>
                  <a:schemeClr val="bg1"/>
                </a:solidFill>
                <a:ea typeface="宋体" pitchFamily="2" charset="-122"/>
              </a:rPr>
              <a:t>All in one device that can be used as a cell phone and has computing, PDA functions</a:t>
            </a:r>
          </a:p>
          <a:p>
            <a:pPr marL="639086" lvl="1" indent="-174296">
              <a:buFont typeface="Arial" pitchFamily="34" charset="0"/>
              <a:buChar char="•"/>
            </a:pPr>
            <a:r>
              <a:rPr lang="en-US" dirty="0" smtClean="0">
                <a:solidFill>
                  <a:schemeClr val="bg1"/>
                </a:solidFill>
                <a:ea typeface="宋体" pitchFamily="2" charset="-122"/>
              </a:rPr>
              <a:t>Variety of applications available </a:t>
            </a:r>
          </a:p>
          <a:p>
            <a:pPr marL="639086" lvl="1" indent="-174296">
              <a:buFont typeface="Arial" pitchFamily="34" charset="0"/>
              <a:buChar char="•"/>
            </a:pPr>
            <a:r>
              <a:rPr lang="en-US" dirty="0" smtClean="0">
                <a:solidFill>
                  <a:schemeClr val="bg1"/>
                </a:solidFill>
                <a:ea typeface="宋体" pitchFamily="2" charset="-122"/>
              </a:rPr>
              <a:t>High Speed Data Access</a:t>
            </a:r>
          </a:p>
          <a:p>
            <a:pPr marL="639086" lvl="1" indent="-174296">
              <a:buFont typeface="Arial" pitchFamily="34" charset="0"/>
              <a:buChar char="•"/>
            </a:pPr>
            <a:r>
              <a:rPr lang="en-US" dirty="0" smtClean="0">
                <a:solidFill>
                  <a:schemeClr val="bg1"/>
                </a:solidFill>
                <a:ea typeface="宋体" pitchFamily="2" charset="-122"/>
              </a:rPr>
              <a:t>Multimedia</a:t>
            </a:r>
          </a:p>
          <a:p>
            <a:pPr lvl="0"/>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t>11</a:t>
            </a:fld>
            <a:endParaRPr lang="en-US"/>
          </a:p>
        </p:txBody>
      </p:sp>
    </p:spTree>
    <p:extLst>
      <p:ext uri="{BB962C8B-B14F-4D97-AF65-F5344CB8AC3E}">
        <p14:creationId xmlns:p14="http://schemas.microsoft.com/office/powerpoint/2010/main" val="201204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231554E-4FB9-4F2E-B09B-5E0BC069A466}" type="datetimeFigureOut">
              <a:rPr lang="en-US" smtClean="0"/>
              <a:t>11/26/2012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223194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231554E-4FB9-4F2E-B09B-5E0BC069A466}" type="datetimeFigureOut">
              <a:rPr lang="en-US" smtClean="0"/>
              <a:t>11/26/2012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700326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231554E-4FB9-4F2E-B09B-5E0BC069A466}" type="datetimeFigureOut">
              <a:rPr lang="en-US" smtClean="0"/>
              <a:t>11/26/2012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957520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CA"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867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115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CA"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CA" smtClean="0"/>
              <a:t>Drag picture to placeholder or click icon to add</a:t>
            </a:r>
            <a:endParaRPr/>
          </a:p>
        </p:txBody>
      </p:sp>
    </p:spTree>
    <p:extLst>
      <p:ext uri="{BB962C8B-B14F-4D97-AF65-F5344CB8AC3E}">
        <p14:creationId xmlns:p14="http://schemas.microsoft.com/office/powerpoint/2010/main" val="107948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CA"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3682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CA"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654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420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6675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477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231554E-4FB9-4F2E-B09B-5E0BC069A466}" type="datetimeFigureOut">
              <a:rPr lang="en-US" smtClean="0"/>
              <a:t>11/26/2012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2557436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CA"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997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CA" smtClean="0"/>
              <a:t>Click to edit Master text styles</a:t>
            </a:r>
          </a:p>
        </p:txBody>
      </p:sp>
      <p:sp>
        <p:nvSpPr>
          <p:cNvPr id="5" name="Date Placeholder 4"/>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5680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CA" smtClean="0"/>
              <a:t>Click to edit Master text styles</a:t>
            </a:r>
          </a:p>
        </p:txBody>
      </p:sp>
      <p:sp>
        <p:nvSpPr>
          <p:cNvPr id="5" name="Date Placeholder 4"/>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687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CA" smtClean="0"/>
              <a:t>Click to edit Master text styles</a:t>
            </a:r>
          </a:p>
        </p:txBody>
      </p:sp>
      <p:sp>
        <p:nvSpPr>
          <p:cNvPr id="5" name="Date Placeholder 4"/>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extLst>
      <p:ext uri="{BB962C8B-B14F-4D97-AF65-F5344CB8AC3E}">
        <p14:creationId xmlns:p14="http://schemas.microsoft.com/office/powerpoint/2010/main" val="119238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1096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A3F9EADB-FFA1-7D4B-902B-91AEA0A1E0B2}" type="datetimeFigureOut">
              <a:rPr lang="en-US" smtClean="0">
                <a:solidFill>
                  <a:prstClr val="white">
                    <a:tint val="75000"/>
                  </a:prstClr>
                </a:solidFill>
              </a:rPr>
              <a:pPr/>
              <a:t>11/26/2012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7CF3F2B-6CFE-4647-B8D7-7FD88F57765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376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31554E-4FB9-4F2E-B09B-5E0BC069A466}" type="datetimeFigureOut">
              <a:rPr lang="en-US" smtClean="0"/>
              <a:t>11/26/2012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10295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231554E-4FB9-4F2E-B09B-5E0BC069A466}" type="datetimeFigureOut">
              <a:rPr lang="en-US" smtClean="0"/>
              <a:t>11/26/2012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12571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231554E-4FB9-4F2E-B09B-5E0BC069A466}" type="datetimeFigureOut">
              <a:rPr lang="en-US" smtClean="0"/>
              <a:t>11/26/2012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94272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231554E-4FB9-4F2E-B09B-5E0BC069A466}" type="datetimeFigureOut">
              <a:rPr lang="en-US" smtClean="0"/>
              <a:t>11/26/2012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32194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1554E-4FB9-4F2E-B09B-5E0BC069A466}" type="datetimeFigureOut">
              <a:rPr lang="en-US" smtClean="0"/>
              <a:t>11/26/2012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3408533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1554E-4FB9-4F2E-B09B-5E0BC069A466}" type="datetimeFigureOut">
              <a:rPr lang="en-US" smtClean="0"/>
              <a:t>11/26/2012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23032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1554E-4FB9-4F2E-B09B-5E0BC069A466}" type="datetimeFigureOut">
              <a:rPr lang="en-US" smtClean="0"/>
              <a:t>11/26/2012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D37D3-2948-421A-8844-E0947592F553}" type="slidenum">
              <a:rPr lang="en-US" smtClean="0"/>
              <a:t>‹#›</a:t>
            </a:fld>
            <a:endParaRPr lang="en-US"/>
          </a:p>
        </p:txBody>
      </p:sp>
    </p:spTree>
    <p:extLst>
      <p:ext uri="{BB962C8B-B14F-4D97-AF65-F5344CB8AC3E}">
        <p14:creationId xmlns:p14="http://schemas.microsoft.com/office/powerpoint/2010/main" val="102444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1554E-4FB9-4F2E-B09B-5E0BC069A466}" type="datetimeFigureOut">
              <a:rPr lang="en-US" smtClean="0"/>
              <a:t>11/26/2012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D37D3-2948-421A-8844-E0947592F553}" type="slidenum">
              <a:rPr lang="en-US" smtClean="0"/>
              <a:t>‹#›</a:t>
            </a:fld>
            <a:endParaRPr lang="en-US"/>
          </a:p>
        </p:txBody>
      </p:sp>
    </p:spTree>
    <p:extLst>
      <p:ext uri="{BB962C8B-B14F-4D97-AF65-F5344CB8AC3E}">
        <p14:creationId xmlns:p14="http://schemas.microsoft.com/office/powerpoint/2010/main" val="2219955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CA"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fld id="{A3F9EADB-FFA1-7D4B-902B-91AEA0A1E0B2}" type="datetimeFigureOut">
              <a:rPr lang="en-US" smtClean="0">
                <a:solidFill>
                  <a:prstClr val="white">
                    <a:tint val="75000"/>
                  </a:prstClr>
                </a:solidFill>
              </a:rPr>
              <a:pPr defTabSz="457200"/>
              <a:t>11/26/2012</a:t>
            </a:fld>
            <a:endParaRPr lang="en-US">
              <a:solidFill>
                <a:prstClr val="white">
                  <a:tint val="75000"/>
                </a:prstClr>
              </a:solidFill>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fld id="{17CF3F2B-6CFE-4647-B8D7-7FD88F577653}"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7239102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6.emf"/><Relationship Id="rId5" Type="http://schemas.openxmlformats.org/officeDocument/2006/relationships/package" Target="../embeddings/Microsoft_Excel_Worksheet4.xlsx"/><Relationship Id="rId4" Type="http://schemas.openxmlformats.org/officeDocument/2006/relationships/oleObject" Target="../embeddings/oleObject4.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2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package" Target="../embeddings/Microsoft_Excel_Worksheet6.xlsx"/><Relationship Id="rId5" Type="http://schemas.openxmlformats.org/officeDocument/2006/relationships/oleObject" Target="../embeddings/oleObject5.bin"/><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package" Target="../embeddings/Microsoft_Excel_Worksheet1.xlsx"/></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83.emf"/><Relationship Id="rId4" Type="http://schemas.openxmlformats.org/officeDocument/2006/relationships/package" Target="../embeddings/Microsoft_Excel_Worksheet2.xlsx"/></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chart" Target="../charts/chart2.xml"/><Relationship Id="rId5" Type="http://schemas.openxmlformats.org/officeDocument/2006/relationships/image" Target="../media/image85.png"/><Relationship Id="rId4" Type="http://schemas.openxmlformats.org/officeDocument/2006/relationships/package" Target="../embeddings/Microsoft_Excel_Worksheet3.xlsx"/></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19600"/>
            <a:ext cx="7772400" cy="1362075"/>
          </a:xfrm>
          <a:solidFill>
            <a:schemeClr val="accent5">
              <a:lumMod val="75000"/>
            </a:schemeClr>
          </a:solidFill>
        </p:spPr>
        <p:txBody>
          <a:bodyPr/>
          <a:lstStyle/>
          <a:p>
            <a:r>
              <a:rPr lang="en-CA" b="0" dirty="0" smtClean="0">
                <a:solidFill>
                  <a:schemeClr val="bg1"/>
                </a:solidFill>
              </a:rPr>
              <a:t>Global Gadgets.</a:t>
            </a:r>
            <a:br>
              <a:rPr lang="en-CA" b="0" dirty="0" smtClean="0">
                <a:solidFill>
                  <a:schemeClr val="bg1"/>
                </a:solidFill>
              </a:rPr>
            </a:br>
            <a:endParaRPr lang="en-CA" sz="2500" b="0" spc="600" dirty="0">
              <a:solidFill>
                <a:schemeClr val="bg1"/>
              </a:solidFill>
            </a:endParaRPr>
          </a:p>
        </p:txBody>
      </p:sp>
      <p:sp>
        <p:nvSpPr>
          <p:cNvPr id="7" name="Subtitle 2"/>
          <p:cNvSpPr txBox="1">
            <a:spLocks/>
          </p:cNvSpPr>
          <p:nvPr/>
        </p:nvSpPr>
        <p:spPr>
          <a:xfrm>
            <a:off x="5029200" y="4495800"/>
            <a:ext cx="3429000" cy="1219200"/>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r"/>
            <a:r>
              <a:rPr lang="en-US" b="1" dirty="0" smtClean="0">
                <a:solidFill>
                  <a:schemeClr val="bg1"/>
                </a:solidFill>
              </a:rPr>
              <a:t>Bryan Lam</a:t>
            </a:r>
          </a:p>
          <a:p>
            <a:pPr algn="r"/>
            <a:r>
              <a:rPr lang="en-US" b="1" dirty="0">
                <a:solidFill>
                  <a:schemeClr val="bg1"/>
                </a:solidFill>
              </a:rPr>
              <a:t>Leah </a:t>
            </a:r>
            <a:r>
              <a:rPr lang="en-US" b="1" dirty="0" smtClean="0">
                <a:solidFill>
                  <a:schemeClr val="bg1"/>
                </a:solidFill>
              </a:rPr>
              <a:t>Cong</a:t>
            </a:r>
          </a:p>
          <a:p>
            <a:pPr algn="r"/>
            <a:r>
              <a:rPr lang="en-US" b="1" dirty="0" err="1">
                <a:solidFill>
                  <a:schemeClr val="bg1"/>
                </a:solidFill>
              </a:rPr>
              <a:t>Gagan</a:t>
            </a:r>
            <a:r>
              <a:rPr lang="en-US" b="1" dirty="0">
                <a:solidFill>
                  <a:schemeClr val="bg1"/>
                </a:solidFill>
              </a:rPr>
              <a:t> </a:t>
            </a:r>
            <a:r>
              <a:rPr lang="en-US" b="1" dirty="0" err="1">
                <a:solidFill>
                  <a:schemeClr val="bg1"/>
                </a:solidFill>
              </a:rPr>
              <a:t>Jassal</a:t>
            </a:r>
            <a:endParaRPr lang="en-US" b="1" dirty="0">
              <a:solidFill>
                <a:schemeClr val="bg1"/>
              </a:solidFill>
            </a:endParaRPr>
          </a:p>
          <a:p>
            <a:pPr algn="r"/>
            <a:r>
              <a:rPr lang="en-US" b="1" dirty="0" smtClean="0">
                <a:solidFill>
                  <a:schemeClr val="bg1"/>
                </a:solidFill>
              </a:rPr>
              <a:t>Anthony Chan</a:t>
            </a:r>
          </a:p>
          <a:p>
            <a:pPr algn="r"/>
            <a:r>
              <a:rPr lang="en-US" b="1" dirty="0" smtClean="0">
                <a:solidFill>
                  <a:schemeClr val="bg1"/>
                </a:solidFill>
              </a:rPr>
              <a:t>Kyle Maggio</a:t>
            </a:r>
          </a:p>
        </p:txBody>
      </p:sp>
      <p:pic>
        <p:nvPicPr>
          <p:cNvPr id="6" name="Picture 8" descr="File:Apple logo black.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911"/>
            <a:ext cx="1729927" cy="20724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4572000" y="762000"/>
            <a:ext cx="3909945" cy="1700826"/>
          </a:xfrm>
          <a:prstGeom prst="rect">
            <a:avLst/>
          </a:prstGeom>
        </p:spPr>
      </p:pic>
      <p:pic>
        <p:nvPicPr>
          <p:cNvPr id="9" name="Picture 6" descr="http://upload.wikimedia.org/wikipedia/commons/3/30/Googl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5353" y="2702456"/>
            <a:ext cx="4655047" cy="159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20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243387"/>
            <a:ext cx="7772400" cy="1362075"/>
          </a:xfrm>
          <a:solidFill>
            <a:schemeClr val="accent5">
              <a:lumMod val="75000"/>
            </a:schemeClr>
          </a:solidFill>
        </p:spPr>
        <p:txBody>
          <a:bodyPr/>
          <a:lstStyle/>
          <a:p>
            <a:r>
              <a:rPr lang="en-CA" sz="2500" spc="600" dirty="0" smtClean="0">
                <a:solidFill>
                  <a:schemeClr val="bg1"/>
                </a:solidFill>
              </a:rPr>
              <a:t>Products</a:t>
            </a:r>
            <a:endParaRPr lang="en-CA" sz="2500" spc="600" dirty="0">
              <a:solidFill>
                <a:schemeClr val="bg1"/>
              </a:solidFill>
            </a:endParaRPr>
          </a:p>
        </p:txBody>
      </p:sp>
      <p:sp>
        <p:nvSpPr>
          <p:cNvPr id="7" name="Subtitle 2"/>
          <p:cNvSpPr txBox="1">
            <a:spLocks/>
          </p:cNvSpPr>
          <p:nvPr/>
        </p:nvSpPr>
        <p:spPr>
          <a:xfrm>
            <a:off x="5029200" y="2514600"/>
            <a:ext cx="3429000" cy="17526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r"/>
            <a:endParaRPr lang="en-US" dirty="0"/>
          </a:p>
        </p:txBody>
      </p:sp>
    </p:spTree>
    <p:extLst>
      <p:ext uri="{BB962C8B-B14F-4D97-AF65-F5344CB8AC3E}">
        <p14:creationId xmlns:p14="http://schemas.microsoft.com/office/powerpoint/2010/main" val="9387769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Day </a:t>
            </a:r>
            <a:r>
              <a:rPr lang="en-US" dirty="0" err="1" smtClean="0"/>
              <a:t>vs</a:t>
            </a:r>
            <a:r>
              <a:rPr lang="en-US" dirty="0" smtClean="0"/>
              <a:t> 200 Day MA</a:t>
            </a:r>
            <a:endParaRPr lang="en-US" dirty="0"/>
          </a:p>
        </p:txBody>
      </p:sp>
      <p:pic>
        <p:nvPicPr>
          <p:cNvPr id="4" name="Content Placeholder 3" descr="Screen Shot 2012-11-25 at 5.27.20 PM.png"/>
          <p:cNvPicPr>
            <a:picLocks noGrp="1" noChangeAspect="1"/>
          </p:cNvPicPr>
          <p:nvPr>
            <p:ph idx="1"/>
          </p:nvPr>
        </p:nvPicPr>
        <p:blipFill>
          <a:blip r:embed="rId2">
            <a:extLst>
              <a:ext uri="{28A0092B-C50C-407E-A947-70E740481C1C}">
                <a14:useLocalDpi xmlns:a14="http://schemas.microsoft.com/office/drawing/2010/main" val="0"/>
              </a:ext>
            </a:extLst>
          </a:blip>
          <a:srcRect l="3898" r="3898"/>
          <a:stretch>
            <a:fillRect/>
          </a:stretch>
        </p:blipFill>
        <p:spPr>
          <a:xfrm>
            <a:off x="149578" y="1445806"/>
            <a:ext cx="8823372" cy="4833637"/>
          </a:xfrm>
        </p:spPr>
      </p:pic>
    </p:spTree>
    <p:extLst>
      <p:ext uri="{BB962C8B-B14F-4D97-AF65-F5344CB8AC3E}">
        <p14:creationId xmlns:p14="http://schemas.microsoft.com/office/powerpoint/2010/main" val="4356426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VS. </a:t>
            </a:r>
            <a:r>
              <a:rPr lang="en-US" dirty="0" err="1" smtClean="0"/>
              <a:t>Nasdaq</a:t>
            </a:r>
            <a:endParaRPr lang="en-US" dirty="0"/>
          </a:p>
        </p:txBody>
      </p:sp>
      <p:pic>
        <p:nvPicPr>
          <p:cNvPr id="4" name="Content Placeholder 3" descr="Screen Shot 2012-11-25 at 5.28.48 PM.png"/>
          <p:cNvPicPr>
            <a:picLocks noGrp="1" noChangeAspect="1"/>
          </p:cNvPicPr>
          <p:nvPr>
            <p:ph idx="1"/>
          </p:nvPr>
        </p:nvPicPr>
        <p:blipFill>
          <a:blip r:embed="rId2">
            <a:extLst>
              <a:ext uri="{28A0092B-C50C-407E-A947-70E740481C1C}">
                <a14:useLocalDpi xmlns:a14="http://schemas.microsoft.com/office/drawing/2010/main" val="0"/>
              </a:ext>
            </a:extLst>
          </a:blip>
          <a:srcRect l="3720" r="3720"/>
          <a:stretch>
            <a:fillRect/>
          </a:stretch>
        </p:blipFill>
        <p:spPr>
          <a:xfrm>
            <a:off x="112890" y="1486812"/>
            <a:ext cx="8804352" cy="4665631"/>
          </a:xfrm>
        </p:spPr>
      </p:pic>
    </p:spTree>
    <p:extLst>
      <p:ext uri="{BB962C8B-B14F-4D97-AF65-F5344CB8AC3E}">
        <p14:creationId xmlns:p14="http://schemas.microsoft.com/office/powerpoint/2010/main" val="818386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p:cNvSpPr>
          <p:nvPr>
            <p:ph type="title"/>
          </p:nvPr>
        </p:nvSpPr>
        <p:spPr>
          <a:xfrm>
            <a:off x="457200" y="440039"/>
            <a:ext cx="8229600" cy="1079500"/>
          </a:xfrm>
        </p:spPr>
        <p:txBody>
          <a:bodyPr>
            <a:normAutofit/>
          </a:bodyPr>
          <a:lstStyle/>
          <a:p>
            <a:r>
              <a:rPr lang="en-CA" dirty="0" smtClean="0">
                <a:ea typeface="隶书"/>
              </a:rPr>
              <a:t>History and Milestones</a:t>
            </a:r>
          </a:p>
        </p:txBody>
      </p:sp>
      <p:sp>
        <p:nvSpPr>
          <p:cNvPr id="206850" name="Rectangle 3"/>
          <p:cNvSpPr>
            <a:spLocks noGrp="1"/>
          </p:cNvSpPr>
          <p:nvPr>
            <p:ph idx="1"/>
          </p:nvPr>
        </p:nvSpPr>
        <p:spPr>
          <a:xfrm>
            <a:off x="457200" y="1628775"/>
            <a:ext cx="8229600" cy="4895850"/>
          </a:xfrm>
        </p:spPr>
        <p:txBody>
          <a:bodyPr>
            <a:normAutofit lnSpcReduction="10000"/>
          </a:bodyPr>
          <a:lstStyle/>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1996</a:t>
            </a:r>
          </a:p>
          <a:p>
            <a:pPr lvl="2">
              <a:lnSpc>
                <a:spcPct val="80000"/>
              </a:lnSpc>
              <a:buFont typeface="Wingdings" pitchFamily="2" charset="2"/>
              <a:buChar char="§"/>
            </a:pPr>
            <a:r>
              <a:rPr lang="en-US" sz="1800" dirty="0" smtClean="0">
                <a:latin typeface="Calibri" pitchFamily="34" charset="0"/>
                <a:ea typeface="宋体" pitchFamily="2" charset="-122"/>
              </a:rPr>
              <a:t>Larry Page and Sergey </a:t>
            </a:r>
            <a:r>
              <a:rPr lang="en-US" sz="1800" dirty="0" err="1" smtClean="0">
                <a:latin typeface="Calibri" pitchFamily="34" charset="0"/>
                <a:ea typeface="宋体" pitchFamily="2" charset="-122"/>
              </a:rPr>
              <a:t>Brin</a:t>
            </a:r>
            <a:r>
              <a:rPr lang="en-US" sz="1800" dirty="0" smtClean="0">
                <a:latin typeface="Calibri" pitchFamily="34" charset="0"/>
                <a:ea typeface="宋体" pitchFamily="2" charset="-122"/>
              </a:rPr>
              <a:t> create a search engine as a research project </a:t>
            </a:r>
          </a:p>
          <a:p>
            <a:pPr lvl="2">
              <a:lnSpc>
                <a:spcPct val="80000"/>
              </a:lnSpc>
              <a:buFont typeface="Wingdings" pitchFamily="2" charset="2"/>
              <a:buChar char="§"/>
            </a:pPr>
            <a:r>
              <a:rPr lang="en-US" sz="1800" dirty="0" smtClean="0">
                <a:latin typeface="Calibri" pitchFamily="34" charset="0"/>
                <a:ea typeface="宋体" pitchFamily="2" charset="-122"/>
              </a:rPr>
              <a:t>Featured a very efficient algorithm dubbed “PageRank”</a:t>
            </a:r>
          </a:p>
          <a:p>
            <a:pPr lvl="2">
              <a:lnSpc>
                <a:spcPct val="80000"/>
              </a:lnSpc>
              <a:buFont typeface="Wingdings" pitchFamily="2" charset="2"/>
              <a:buChar char="§"/>
            </a:pPr>
            <a:r>
              <a:rPr lang="en-US" sz="1800" dirty="0" smtClean="0">
                <a:latin typeface="Calibri" pitchFamily="34" charset="0"/>
                <a:ea typeface="宋体" pitchFamily="2" charset="-122"/>
              </a:rPr>
              <a:t>Called </a:t>
            </a:r>
            <a:r>
              <a:rPr lang="en-US" sz="1800" i="1" dirty="0" err="1" smtClean="0">
                <a:latin typeface="Calibri" pitchFamily="34" charset="0"/>
                <a:ea typeface="宋体" pitchFamily="2" charset="-122"/>
              </a:rPr>
              <a:t>BackRub</a:t>
            </a:r>
            <a:r>
              <a:rPr lang="en-US" sz="1800" i="1" dirty="0" smtClean="0">
                <a:latin typeface="Calibri" pitchFamily="34" charset="0"/>
                <a:ea typeface="宋体" pitchFamily="2" charset="-122"/>
              </a:rPr>
              <a:t> </a:t>
            </a:r>
            <a:r>
              <a:rPr lang="en-US" sz="1800" dirty="0" smtClean="0">
                <a:latin typeface="Calibri" pitchFamily="34" charset="0"/>
                <a:ea typeface="宋体" pitchFamily="2" charset="-122"/>
              </a:rPr>
              <a:t>initially</a:t>
            </a:r>
            <a:endParaRPr lang="en-US" sz="1800" i="1" dirty="0" smtClean="0">
              <a:latin typeface="Calibri" pitchFamily="34" charset="0"/>
              <a:ea typeface="宋体" pitchFamily="2" charset="-122"/>
            </a:endParaRPr>
          </a:p>
          <a:p>
            <a:pPr lvl="2">
              <a:lnSpc>
                <a:spcPct val="80000"/>
              </a:lnSpc>
              <a:buFont typeface="Wingdings" pitchFamily="2" charset="2"/>
              <a:buChar char="§"/>
            </a:pPr>
            <a:r>
              <a:rPr lang="en-CA" sz="1800" dirty="0" smtClean="0">
                <a:latin typeface="Calibri" pitchFamily="34" charset="0"/>
                <a:ea typeface="宋体" pitchFamily="2" charset="-122"/>
              </a:rPr>
              <a:t>Originally, Google ran under the Stanford University website, with the domain </a:t>
            </a:r>
            <a:r>
              <a:rPr lang="en-CA" sz="1800" i="1" dirty="0" err="1" smtClean="0">
                <a:latin typeface="Calibri" pitchFamily="34" charset="0"/>
                <a:ea typeface="宋体" pitchFamily="2" charset="-122"/>
              </a:rPr>
              <a:t>google.stanford.edu</a:t>
            </a:r>
            <a:endParaRPr lang="en-US" sz="1800" i="1" dirty="0" smtClean="0">
              <a:latin typeface="Calibri" pitchFamily="34" charset="0"/>
              <a:ea typeface="宋体" pitchFamily="2" charset="-122"/>
            </a:endParaRPr>
          </a:p>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1998</a:t>
            </a:r>
          </a:p>
          <a:p>
            <a:pPr lvl="2">
              <a:lnSpc>
                <a:spcPct val="80000"/>
              </a:lnSpc>
              <a:buFont typeface="Wingdings" pitchFamily="2" charset="2"/>
              <a:buChar char="§"/>
            </a:pPr>
            <a:r>
              <a:rPr lang="en-US" sz="1900" dirty="0" smtClean="0">
                <a:latin typeface="Calibri" pitchFamily="34" charset="0"/>
                <a:ea typeface="宋体" pitchFamily="2" charset="-122"/>
              </a:rPr>
              <a:t>Incorporated in Menlo Park, California</a:t>
            </a:r>
            <a:endParaRPr lang="en-US" sz="1200" dirty="0" smtClean="0">
              <a:latin typeface="Calibri" pitchFamily="34" charset="0"/>
              <a:ea typeface="宋体" pitchFamily="2" charset="-122"/>
            </a:endParaRPr>
          </a:p>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1999</a:t>
            </a:r>
          </a:p>
          <a:p>
            <a:pPr lvl="2">
              <a:lnSpc>
                <a:spcPct val="80000"/>
              </a:lnSpc>
              <a:buFont typeface="Wingdings" pitchFamily="2" charset="2"/>
              <a:buChar char="§"/>
            </a:pPr>
            <a:r>
              <a:rPr lang="en-CA" sz="1900" dirty="0" smtClean="0">
                <a:latin typeface="Calibri" pitchFamily="34" charset="0"/>
                <a:ea typeface="宋体" pitchFamily="2" charset="-122"/>
              </a:rPr>
              <a:t>Obtained funding from venture capital firms </a:t>
            </a:r>
            <a:r>
              <a:rPr lang="en-CA" sz="1900" dirty="0" err="1" smtClean="0">
                <a:latin typeface="Calibri" pitchFamily="34" charset="0"/>
                <a:ea typeface="宋体" pitchFamily="2" charset="-122"/>
              </a:rPr>
              <a:t>Kleiner</a:t>
            </a:r>
            <a:r>
              <a:rPr lang="en-CA" sz="1900" dirty="0" smtClean="0">
                <a:latin typeface="Calibri" pitchFamily="34" charset="0"/>
                <a:ea typeface="宋体" pitchFamily="2" charset="-122"/>
              </a:rPr>
              <a:t> Perkins </a:t>
            </a:r>
            <a:r>
              <a:rPr lang="en-CA" sz="1900" dirty="0" err="1" smtClean="0">
                <a:latin typeface="Calibri" pitchFamily="34" charset="0"/>
                <a:ea typeface="宋体" pitchFamily="2" charset="-122"/>
              </a:rPr>
              <a:t>Caufield</a:t>
            </a:r>
            <a:r>
              <a:rPr lang="en-CA" sz="1900" dirty="0" smtClean="0">
                <a:latin typeface="Calibri" pitchFamily="34" charset="0"/>
                <a:ea typeface="宋体" pitchFamily="2" charset="-122"/>
              </a:rPr>
              <a:t> &amp; Byers, and Sequoia Capital. Officially launched as a site.</a:t>
            </a:r>
            <a:endParaRPr lang="en-US" sz="1200" dirty="0" smtClean="0">
              <a:latin typeface="Calibri" pitchFamily="34" charset="0"/>
              <a:ea typeface="宋体" pitchFamily="2" charset="-122"/>
            </a:endParaRPr>
          </a:p>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2000</a:t>
            </a:r>
          </a:p>
          <a:p>
            <a:pPr lvl="2">
              <a:lnSpc>
                <a:spcPct val="80000"/>
              </a:lnSpc>
              <a:buFont typeface="Wingdings" pitchFamily="2" charset="2"/>
              <a:buChar char="§"/>
            </a:pPr>
            <a:r>
              <a:rPr lang="en-US" sz="1900" dirty="0" smtClean="0">
                <a:latin typeface="Calibri" pitchFamily="34" charset="0"/>
                <a:ea typeface="宋体" pitchFamily="2" charset="-122"/>
              </a:rPr>
              <a:t>Began selling advertisements- paid web links associated with search keywords</a:t>
            </a:r>
          </a:p>
          <a:p>
            <a:pPr>
              <a:lnSpc>
                <a:spcPct val="80000"/>
              </a:lnSpc>
              <a:buFont typeface="Wingdings 2" pitchFamily="18" charset="2"/>
              <a:buNone/>
            </a:pPr>
            <a:endParaRPr lang="en-US" sz="1500" dirty="0" smtClean="0">
              <a:latin typeface="Calibri" pitchFamily="34" charset="0"/>
              <a:ea typeface="宋体" pitchFamily="2" charset="-122"/>
            </a:endParaRPr>
          </a:p>
          <a:p>
            <a:pPr>
              <a:lnSpc>
                <a:spcPct val="90000"/>
              </a:lnSpc>
            </a:pPr>
            <a:endParaRPr lang="en-CA" sz="2000" dirty="0" smtClean="0">
              <a:latin typeface="Calibri" pitchFamily="34" charset="0"/>
              <a:ea typeface="宋体" pitchFamily="2" charset="-122"/>
            </a:endParaRPr>
          </a:p>
        </p:txBody>
      </p:sp>
    </p:spTree>
    <p:extLst>
      <p:ext uri="{BB962C8B-B14F-4D97-AF65-F5344CB8AC3E}">
        <p14:creationId xmlns:p14="http://schemas.microsoft.com/office/powerpoint/2010/main" val="38157110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and Milestones</a:t>
            </a:r>
            <a:endParaRPr lang="en-US" dirty="0"/>
          </a:p>
        </p:txBody>
      </p:sp>
      <p:sp>
        <p:nvSpPr>
          <p:cNvPr id="3" name="Content Placeholder 2"/>
          <p:cNvSpPr>
            <a:spLocks noGrp="1"/>
          </p:cNvSpPr>
          <p:nvPr>
            <p:ph idx="1"/>
          </p:nvPr>
        </p:nvSpPr>
        <p:spPr/>
        <p:txBody>
          <a:bodyPr>
            <a:normAutofit fontScale="85000" lnSpcReduction="20000"/>
          </a:bodyPr>
          <a:lstStyle/>
          <a:p>
            <a:pPr>
              <a:lnSpc>
                <a:spcPct val="80000"/>
              </a:lnSpc>
              <a:buClr>
                <a:schemeClr val="accent1"/>
              </a:buClr>
              <a:buSzPct val="85000"/>
              <a:buFont typeface="Wingdings 2" pitchFamily="18" charset="2"/>
              <a:buNone/>
            </a:pPr>
            <a:r>
              <a:rPr lang="en-US" sz="2400" dirty="0">
                <a:solidFill>
                  <a:srgbClr val="FF6600"/>
                </a:solidFill>
                <a:latin typeface="Calibri" pitchFamily="34" charset="0"/>
                <a:ea typeface="宋体" pitchFamily="2" charset="-122"/>
              </a:rPr>
              <a:t>2001</a:t>
            </a:r>
          </a:p>
          <a:p>
            <a:pPr>
              <a:lnSpc>
                <a:spcPct val="80000"/>
              </a:lnSpc>
              <a:buSzPct val="76000"/>
              <a:buFont typeface="Wingdings" pitchFamily="2" charset="2"/>
              <a:buChar char="§"/>
            </a:pPr>
            <a:r>
              <a:rPr lang="en-US" dirty="0">
                <a:latin typeface="Calibri" pitchFamily="34" charset="0"/>
                <a:ea typeface="宋体" pitchFamily="2" charset="-122"/>
              </a:rPr>
              <a:t>Eric Schmidt becomes CEO and Chairman of the Board</a:t>
            </a:r>
          </a:p>
          <a:p>
            <a:pPr>
              <a:lnSpc>
                <a:spcPct val="80000"/>
              </a:lnSpc>
              <a:buSzPct val="76000"/>
              <a:buFont typeface="Wingdings" pitchFamily="2" charset="2"/>
              <a:buChar char="§"/>
            </a:pPr>
            <a:r>
              <a:rPr lang="en-US" dirty="0">
                <a:latin typeface="Calibri" pitchFamily="34" charset="0"/>
                <a:ea typeface="宋体" pitchFamily="2" charset="-122"/>
              </a:rPr>
              <a:t>“PageRank” granted a patent</a:t>
            </a:r>
          </a:p>
          <a:p>
            <a:pPr>
              <a:lnSpc>
                <a:spcPct val="80000"/>
              </a:lnSpc>
              <a:buFont typeface="Wingdings 2" pitchFamily="18" charset="2"/>
              <a:buNone/>
            </a:pPr>
            <a:r>
              <a:rPr lang="en-US" sz="2800" dirty="0">
                <a:solidFill>
                  <a:srgbClr val="FF6600"/>
                </a:solidFill>
                <a:latin typeface="Calibri" pitchFamily="34" charset="0"/>
                <a:ea typeface="宋体" pitchFamily="2" charset="-122"/>
              </a:rPr>
              <a:t>2003</a:t>
            </a:r>
          </a:p>
          <a:p>
            <a:pPr>
              <a:lnSpc>
                <a:spcPct val="80000"/>
              </a:lnSpc>
              <a:buFont typeface="Wingdings" pitchFamily="2" charset="2"/>
              <a:buChar char="§"/>
            </a:pPr>
            <a:r>
              <a:rPr lang="en-US" dirty="0">
                <a:latin typeface="Calibri" pitchFamily="34" charset="0"/>
                <a:ea typeface="宋体" pitchFamily="2" charset="-122"/>
              </a:rPr>
              <a:t>Re-incorporated in Delaware</a:t>
            </a:r>
          </a:p>
          <a:p>
            <a:pPr>
              <a:lnSpc>
                <a:spcPct val="80000"/>
              </a:lnSpc>
              <a:buFont typeface="Wingdings 2" pitchFamily="18" charset="2"/>
              <a:buNone/>
            </a:pPr>
            <a:r>
              <a:rPr lang="en-US" sz="2800" dirty="0">
                <a:solidFill>
                  <a:srgbClr val="FF6600"/>
                </a:solidFill>
                <a:latin typeface="Calibri" pitchFamily="34" charset="0"/>
                <a:ea typeface="宋体" pitchFamily="2" charset="-122"/>
              </a:rPr>
              <a:t>2004  </a:t>
            </a:r>
          </a:p>
          <a:p>
            <a:pPr>
              <a:lnSpc>
                <a:spcPct val="80000"/>
              </a:lnSpc>
              <a:buFont typeface="Wingdings" pitchFamily="2" charset="2"/>
              <a:buChar char="§"/>
            </a:pPr>
            <a:r>
              <a:rPr lang="en-US" dirty="0">
                <a:latin typeface="Calibri" pitchFamily="34" charset="0"/>
                <a:ea typeface="宋体" pitchFamily="2" charset="-122"/>
              </a:rPr>
              <a:t>Initial Public Offering that raised $1.67 billion</a:t>
            </a:r>
          </a:p>
          <a:p>
            <a:pPr>
              <a:lnSpc>
                <a:spcPct val="80000"/>
              </a:lnSpc>
              <a:buFont typeface="Wingdings" pitchFamily="2" charset="2"/>
              <a:buChar char="§"/>
            </a:pPr>
            <a:r>
              <a:rPr lang="en-US" dirty="0">
                <a:latin typeface="Calibri" pitchFamily="34" charset="0"/>
                <a:ea typeface="宋体" pitchFamily="2" charset="-122"/>
              </a:rPr>
              <a:t>19,605,052 shares sold</a:t>
            </a:r>
          </a:p>
          <a:p>
            <a:pPr>
              <a:lnSpc>
                <a:spcPct val="80000"/>
              </a:lnSpc>
              <a:buFont typeface="Wingdings" pitchFamily="2" charset="2"/>
              <a:buChar char="§"/>
            </a:pPr>
            <a:r>
              <a:rPr lang="en-US" dirty="0">
                <a:latin typeface="Calibri" pitchFamily="34" charset="0"/>
                <a:ea typeface="宋体" pitchFamily="2" charset="-122"/>
              </a:rPr>
              <a:t>$85 per share</a:t>
            </a:r>
          </a:p>
          <a:p>
            <a:pPr>
              <a:lnSpc>
                <a:spcPct val="80000"/>
              </a:lnSpc>
              <a:buFont typeface="Wingdings" pitchFamily="2" charset="2"/>
              <a:buChar char="§"/>
            </a:pPr>
            <a:r>
              <a:rPr lang="en-US" dirty="0">
                <a:latin typeface="Calibri" pitchFamily="34" charset="0"/>
                <a:ea typeface="宋体" pitchFamily="2" charset="-122"/>
              </a:rPr>
              <a:t>Conducted via Dutch auction</a:t>
            </a:r>
            <a:endParaRPr lang="en-CA" dirty="0">
              <a:latin typeface="Calibri" pitchFamily="34" charset="0"/>
              <a:ea typeface="宋体" pitchFamily="2" charset="-122"/>
            </a:endParaRPr>
          </a:p>
          <a:p>
            <a:endParaRPr lang="en-US" dirty="0"/>
          </a:p>
        </p:txBody>
      </p:sp>
    </p:spTree>
    <p:extLst>
      <p:ext uri="{BB962C8B-B14F-4D97-AF65-F5344CB8AC3E}">
        <p14:creationId xmlns:p14="http://schemas.microsoft.com/office/powerpoint/2010/main" val="36423503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and Milestones</a:t>
            </a:r>
            <a:endParaRPr lang="en-US" dirty="0"/>
          </a:p>
        </p:txBody>
      </p:sp>
      <p:sp>
        <p:nvSpPr>
          <p:cNvPr id="4" name="Rectangle 3"/>
          <p:cNvSpPr>
            <a:spLocks noGrp="1"/>
          </p:cNvSpPr>
          <p:nvPr>
            <p:ph idx="1"/>
          </p:nvPr>
        </p:nvSpPr>
        <p:spPr/>
        <p:txBody>
          <a:bodyPr>
            <a:noAutofit/>
          </a:bodyPr>
          <a:lstStyle/>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Oct 2007 </a:t>
            </a:r>
            <a:endParaRPr lang="en-CA" sz="2300" b="1" dirty="0">
              <a:solidFill>
                <a:srgbClr val="E8950E"/>
              </a:solidFill>
              <a:latin typeface="Calibri"/>
              <a:ea typeface="宋体" pitchFamily="2" charset="-122"/>
              <a:cs typeface="Calibri"/>
              <a:sym typeface="Wingdings" pitchFamily="2" charset="2"/>
            </a:endParaRP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Share price hits $700 for the first time</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July 2011</a:t>
            </a: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Google+ reaches 25 million users </a:t>
            </a:r>
            <a:r>
              <a:rPr lang="en-CA" sz="2300" dirty="0">
                <a:latin typeface="Calibri"/>
                <a:ea typeface="宋体" pitchFamily="2" charset="-122"/>
                <a:cs typeface="Calibri"/>
                <a:sym typeface="Wingdings" pitchFamily="2" charset="2"/>
              </a:rPr>
              <a:t>o</a:t>
            </a:r>
            <a:r>
              <a:rPr lang="en-CA" sz="2300" dirty="0">
                <a:latin typeface="Calibri"/>
                <a:ea typeface="宋体" pitchFamily="2" charset="-122"/>
                <a:cs typeface="Calibri"/>
              </a:rPr>
              <a:t>nly 4 weeks after its launch in June 2011</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May 2011</a:t>
            </a:r>
            <a:endParaRPr lang="en-CA" sz="2300" b="1" dirty="0">
              <a:solidFill>
                <a:srgbClr val="E8950E"/>
              </a:solidFill>
              <a:latin typeface="Calibri"/>
              <a:ea typeface="宋体" pitchFamily="2" charset="-122"/>
              <a:cs typeface="Calibri"/>
              <a:sym typeface="Wingdings" pitchFamily="2" charset="2"/>
            </a:endParaRP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unique visitors of Google surpassed 1 billion mark for the first time</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Oct 2012 </a:t>
            </a: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Google is the dominant search engine globally- 88.8% market share</a:t>
            </a:r>
          </a:p>
          <a:p>
            <a:pPr>
              <a:lnSpc>
                <a:spcPct val="80000"/>
              </a:lnSpc>
              <a:spcBef>
                <a:spcPts val="0"/>
              </a:spcBef>
              <a:spcAft>
                <a:spcPts val="600"/>
              </a:spcAft>
              <a:buNone/>
            </a:pPr>
            <a:r>
              <a:rPr lang="en-CA" sz="2300" dirty="0">
                <a:latin typeface="Calibri"/>
                <a:ea typeface="宋体" pitchFamily="2" charset="-122"/>
                <a:cs typeface="Calibri"/>
              </a:rPr>
              <a:t>Currently the most visited site in the world</a:t>
            </a:r>
          </a:p>
          <a:p>
            <a:pPr>
              <a:lnSpc>
                <a:spcPct val="80000"/>
              </a:lnSpc>
              <a:spcBef>
                <a:spcPts val="0"/>
              </a:spcBef>
              <a:spcAft>
                <a:spcPts val="600"/>
              </a:spcAft>
              <a:buNone/>
            </a:pPr>
            <a:endParaRPr lang="en-CA" sz="2300" dirty="0" smtClean="0">
              <a:latin typeface="+mj-lt"/>
              <a:ea typeface="宋体" pitchFamily="2" charset="-122"/>
            </a:endParaRPr>
          </a:p>
        </p:txBody>
      </p:sp>
    </p:spTree>
    <p:extLst>
      <p:ext uri="{BB962C8B-B14F-4D97-AF65-F5344CB8AC3E}">
        <p14:creationId xmlns:p14="http://schemas.microsoft.com/office/powerpoint/2010/main" val="5427194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Acquisitions</a:t>
            </a:r>
            <a:endParaRPr lang="en-US" dirty="0"/>
          </a:p>
        </p:txBody>
      </p:sp>
      <p:sp>
        <p:nvSpPr>
          <p:cNvPr id="3" name="Content Placeholder 2"/>
          <p:cNvSpPr>
            <a:spLocks noGrp="1"/>
          </p:cNvSpPr>
          <p:nvPr>
            <p:ph idx="1"/>
          </p:nvPr>
        </p:nvSpPr>
        <p:spPr>
          <a:xfrm>
            <a:off x="685800" y="1691632"/>
            <a:ext cx="7770813" cy="4257022"/>
          </a:xfrm>
        </p:spPr>
        <p:txBody>
          <a:bodyPr>
            <a:noAutofit/>
          </a:bodyPr>
          <a:lstStyle/>
          <a:p>
            <a:pPr>
              <a:spcBef>
                <a:spcPts val="0"/>
              </a:spcBef>
              <a:spcAft>
                <a:spcPts val="600"/>
              </a:spcAft>
            </a:pPr>
            <a:r>
              <a:rPr lang="en-CA" b="1" dirty="0">
                <a:solidFill>
                  <a:srgbClr val="E8950E"/>
                </a:solidFill>
                <a:latin typeface="Calibri"/>
                <a:ea typeface="宋体" pitchFamily="2" charset="-122"/>
                <a:cs typeface="Calibri"/>
              </a:rPr>
              <a:t>Apr 2003:</a:t>
            </a:r>
            <a:r>
              <a:rPr lang="en-CA" dirty="0">
                <a:latin typeface="Calibri"/>
                <a:ea typeface="宋体" pitchFamily="2" charset="-122"/>
                <a:cs typeface="Calibri"/>
              </a:rPr>
              <a:t> </a:t>
            </a:r>
            <a:r>
              <a:rPr lang="en-CA" dirty="0">
                <a:solidFill>
                  <a:schemeClr val="accent5"/>
                </a:solidFill>
                <a:latin typeface="Calibri"/>
                <a:ea typeface="宋体" pitchFamily="2" charset="-122"/>
                <a:cs typeface="Calibri"/>
              </a:rPr>
              <a:t>Applied Semantics</a:t>
            </a:r>
            <a:r>
              <a:rPr lang="en-CA" dirty="0">
                <a:latin typeface="Calibri"/>
                <a:ea typeface="宋体" pitchFamily="2" charset="-122"/>
                <a:cs typeface="Calibri"/>
              </a:rPr>
              <a:t> </a:t>
            </a:r>
          </a:p>
          <a:p>
            <a:pPr lvl="1">
              <a:spcBef>
                <a:spcPts val="0"/>
              </a:spcBef>
              <a:spcAft>
                <a:spcPts val="600"/>
              </a:spcAft>
            </a:pPr>
            <a:r>
              <a:rPr lang="en-CA" sz="1800" dirty="0" smtClean="0">
                <a:latin typeface="Calibri"/>
                <a:ea typeface="宋体" pitchFamily="2" charset="-122"/>
                <a:cs typeface="Calibri"/>
              </a:rPr>
              <a:t>Lead </a:t>
            </a:r>
            <a:r>
              <a:rPr lang="en-CA" sz="1800" dirty="0">
                <a:latin typeface="Calibri"/>
                <a:ea typeface="宋体" pitchFamily="2" charset="-122"/>
                <a:cs typeface="Calibri"/>
              </a:rPr>
              <a:t>to the launch of Google AdSense</a:t>
            </a:r>
          </a:p>
          <a:p>
            <a:pPr>
              <a:spcBef>
                <a:spcPts val="0"/>
              </a:spcBef>
              <a:spcAft>
                <a:spcPts val="600"/>
              </a:spcAft>
            </a:pPr>
            <a:r>
              <a:rPr lang="en-CA" b="1" dirty="0">
                <a:solidFill>
                  <a:srgbClr val="E8950E"/>
                </a:solidFill>
                <a:latin typeface="Calibri"/>
                <a:ea typeface="宋体" pitchFamily="2" charset="-122"/>
                <a:cs typeface="Calibri"/>
              </a:rPr>
              <a:t>Jul 2004:</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Picasa Inc. </a:t>
            </a:r>
          </a:p>
          <a:p>
            <a:pPr lvl="1">
              <a:spcBef>
                <a:spcPts val="0"/>
              </a:spcBef>
              <a:spcAft>
                <a:spcPts val="600"/>
              </a:spcAft>
            </a:pPr>
            <a:r>
              <a:rPr lang="en-CA" sz="1800" dirty="0" smtClean="0">
                <a:latin typeface="Calibri"/>
                <a:ea typeface="宋体" pitchFamily="2" charset="-122"/>
                <a:cs typeface="Calibri"/>
              </a:rPr>
              <a:t>Digital </a:t>
            </a:r>
            <a:r>
              <a:rPr lang="en-CA" sz="1800" dirty="0">
                <a:latin typeface="Calibri"/>
                <a:ea typeface="宋体" pitchFamily="2" charset="-122"/>
                <a:cs typeface="Calibri"/>
              </a:rPr>
              <a:t>photo management</a:t>
            </a:r>
          </a:p>
          <a:p>
            <a:pPr>
              <a:spcBef>
                <a:spcPts val="0"/>
              </a:spcBef>
              <a:spcAft>
                <a:spcPts val="600"/>
              </a:spcAft>
            </a:pPr>
            <a:r>
              <a:rPr lang="en-CA" b="1" dirty="0">
                <a:solidFill>
                  <a:srgbClr val="E8950E"/>
                </a:solidFill>
                <a:latin typeface="Calibri"/>
                <a:ea typeface="宋体" pitchFamily="2" charset="-122"/>
                <a:cs typeface="Calibri"/>
              </a:rPr>
              <a:t>Oct 2004:</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Keyhole </a:t>
            </a:r>
            <a:r>
              <a:rPr lang="en-CA" dirty="0" smtClean="0">
                <a:solidFill>
                  <a:srgbClr val="55992B"/>
                </a:solidFill>
                <a:latin typeface="Calibri"/>
                <a:ea typeface="宋体" pitchFamily="2" charset="-122"/>
                <a:cs typeface="Calibri"/>
              </a:rPr>
              <a:t>Corp.</a:t>
            </a:r>
          </a:p>
          <a:p>
            <a:pPr lvl="1">
              <a:spcBef>
                <a:spcPts val="0"/>
              </a:spcBef>
              <a:spcAft>
                <a:spcPts val="600"/>
              </a:spcAft>
            </a:pPr>
            <a:r>
              <a:rPr lang="en-CA" sz="1800" dirty="0" smtClean="0">
                <a:latin typeface="Calibri"/>
                <a:ea typeface="宋体" pitchFamily="2" charset="-122"/>
                <a:cs typeface="Calibri"/>
              </a:rPr>
              <a:t>Leads </a:t>
            </a:r>
            <a:r>
              <a:rPr lang="en-CA" sz="1800" dirty="0">
                <a:latin typeface="Calibri"/>
                <a:ea typeface="宋体" pitchFamily="2" charset="-122"/>
                <a:cs typeface="Calibri"/>
              </a:rPr>
              <a:t>to launch of Google Maps and Google Earth.</a:t>
            </a:r>
          </a:p>
          <a:p>
            <a:pPr>
              <a:spcBef>
                <a:spcPts val="0"/>
              </a:spcBef>
              <a:spcAft>
                <a:spcPts val="600"/>
              </a:spcAft>
            </a:pPr>
            <a:r>
              <a:rPr lang="en-CA" b="1" dirty="0">
                <a:solidFill>
                  <a:srgbClr val="E8950E"/>
                </a:solidFill>
                <a:latin typeface="Calibri"/>
                <a:ea typeface="宋体" pitchFamily="2" charset="-122"/>
                <a:cs typeface="Calibri"/>
              </a:rPr>
              <a:t>Aug 2005:</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Android</a:t>
            </a:r>
          </a:p>
          <a:p>
            <a:pPr>
              <a:spcBef>
                <a:spcPts val="0"/>
              </a:spcBef>
              <a:spcAft>
                <a:spcPts val="600"/>
              </a:spcAft>
            </a:pPr>
            <a:r>
              <a:rPr lang="en-CA" b="1" dirty="0">
                <a:solidFill>
                  <a:srgbClr val="E8950E"/>
                </a:solidFill>
                <a:latin typeface="Calibri"/>
                <a:ea typeface="宋体" pitchFamily="2" charset="-122"/>
                <a:cs typeface="Calibri"/>
              </a:rPr>
              <a:t>Oct 2006:</a:t>
            </a:r>
            <a:r>
              <a:rPr lang="en-CA" dirty="0">
                <a:latin typeface="Calibri"/>
                <a:ea typeface="宋体" pitchFamily="2" charset="-122"/>
                <a:cs typeface="Calibri"/>
              </a:rPr>
              <a:t> </a:t>
            </a:r>
            <a:r>
              <a:rPr lang="en-CA" dirty="0" err="1">
                <a:solidFill>
                  <a:srgbClr val="55992B"/>
                </a:solidFill>
                <a:latin typeface="Calibri"/>
                <a:ea typeface="宋体" pitchFamily="2" charset="-122"/>
                <a:cs typeface="Calibri"/>
              </a:rPr>
              <a:t>Youtube</a:t>
            </a:r>
            <a:endParaRPr lang="en-CA" dirty="0">
              <a:solidFill>
                <a:srgbClr val="55992B"/>
              </a:solidFill>
              <a:latin typeface="Calibri"/>
              <a:ea typeface="宋体" pitchFamily="2" charset="-122"/>
              <a:cs typeface="Calibri"/>
            </a:endParaRPr>
          </a:p>
          <a:p>
            <a:pPr>
              <a:spcBef>
                <a:spcPts val="0"/>
              </a:spcBef>
              <a:spcAft>
                <a:spcPts val="600"/>
              </a:spcAft>
            </a:pPr>
            <a:r>
              <a:rPr lang="en-CA" b="1" dirty="0">
                <a:solidFill>
                  <a:srgbClr val="E8950E"/>
                </a:solidFill>
                <a:latin typeface="Calibri"/>
                <a:ea typeface="宋体" pitchFamily="2" charset="-122"/>
                <a:cs typeface="Calibri"/>
              </a:rPr>
              <a:t>Mar 2008:</a:t>
            </a:r>
            <a:r>
              <a:rPr lang="en-CA" dirty="0">
                <a:latin typeface="Calibri"/>
                <a:ea typeface="宋体" pitchFamily="2" charset="-122"/>
                <a:cs typeface="Calibri"/>
              </a:rPr>
              <a:t> </a:t>
            </a:r>
            <a:r>
              <a:rPr lang="en-CA" dirty="0" err="1">
                <a:solidFill>
                  <a:srgbClr val="55992B"/>
                </a:solidFill>
                <a:latin typeface="Calibri"/>
                <a:ea typeface="宋体" pitchFamily="2" charset="-122"/>
                <a:cs typeface="Calibri"/>
              </a:rPr>
              <a:t>Doubleclick</a:t>
            </a:r>
            <a:r>
              <a:rPr lang="en-CA" dirty="0">
                <a:solidFill>
                  <a:srgbClr val="55992B"/>
                </a:solidFill>
                <a:latin typeface="Calibri"/>
                <a:ea typeface="宋体" pitchFamily="2" charset="-122"/>
                <a:cs typeface="Calibri"/>
              </a:rPr>
              <a:t>. </a:t>
            </a:r>
            <a:endParaRPr lang="en-CA" dirty="0" smtClean="0">
              <a:solidFill>
                <a:srgbClr val="55992B"/>
              </a:solidFill>
              <a:latin typeface="Calibri"/>
              <a:ea typeface="宋体" pitchFamily="2" charset="-122"/>
              <a:cs typeface="Calibri"/>
            </a:endParaRPr>
          </a:p>
          <a:p>
            <a:pPr lvl="1">
              <a:spcBef>
                <a:spcPts val="0"/>
              </a:spcBef>
              <a:spcAft>
                <a:spcPts val="600"/>
              </a:spcAft>
            </a:pPr>
            <a:r>
              <a:rPr lang="en-CA" sz="1800" dirty="0" smtClean="0">
                <a:latin typeface="Calibri"/>
                <a:ea typeface="宋体" pitchFamily="2" charset="-122"/>
                <a:cs typeface="Calibri"/>
              </a:rPr>
              <a:t>Enhances </a:t>
            </a:r>
            <a:r>
              <a:rPr lang="en-CA" sz="1800" dirty="0">
                <a:latin typeface="Calibri"/>
                <a:ea typeface="宋体" pitchFamily="2" charset="-122"/>
                <a:cs typeface="Calibri"/>
              </a:rPr>
              <a:t>the company’s advertising revenue.</a:t>
            </a:r>
          </a:p>
          <a:p>
            <a:pPr>
              <a:spcBef>
                <a:spcPts val="0"/>
              </a:spcBef>
              <a:spcAft>
                <a:spcPts val="600"/>
              </a:spcAft>
            </a:pPr>
            <a:r>
              <a:rPr lang="en-CA" b="1" dirty="0">
                <a:solidFill>
                  <a:srgbClr val="E8950E"/>
                </a:solidFill>
                <a:latin typeface="Calibri"/>
                <a:ea typeface="宋体" pitchFamily="2" charset="-122"/>
                <a:cs typeface="Calibri"/>
              </a:rPr>
              <a:t>Aug 2011:</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Motorola </a:t>
            </a:r>
          </a:p>
        </p:txBody>
      </p:sp>
    </p:spTree>
    <p:extLst>
      <p:ext uri="{BB962C8B-B14F-4D97-AF65-F5344CB8AC3E}">
        <p14:creationId xmlns:p14="http://schemas.microsoft.com/office/powerpoint/2010/main" val="23936727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Acquisitions in 2012</a:t>
            </a:r>
            <a:endParaRPr lang="en-US" dirty="0"/>
          </a:p>
        </p:txBody>
      </p:sp>
      <p:sp>
        <p:nvSpPr>
          <p:cNvPr id="3" name="Content Placeholder 2"/>
          <p:cNvSpPr>
            <a:spLocks noGrp="1"/>
          </p:cNvSpPr>
          <p:nvPr>
            <p:ph idx="1"/>
          </p:nvPr>
        </p:nvSpPr>
        <p:spPr/>
        <p:txBody>
          <a:bodyPr/>
          <a:lstStyle/>
          <a:p>
            <a:r>
              <a:rPr lang="en-US" b="1" dirty="0" err="1" smtClean="0"/>
              <a:t>Meebo</a:t>
            </a:r>
            <a:r>
              <a:rPr lang="en-US" b="1" dirty="0" smtClean="0"/>
              <a:t>: </a:t>
            </a:r>
            <a:r>
              <a:rPr lang="en-US" dirty="0" smtClean="0"/>
              <a:t>Best known for its web-based instant messaging service for </a:t>
            </a:r>
          </a:p>
          <a:p>
            <a:pPr lvl="1"/>
            <a:r>
              <a:rPr lang="en-US" dirty="0" smtClean="0"/>
              <a:t>Acquired for $100M</a:t>
            </a:r>
          </a:p>
          <a:p>
            <a:r>
              <a:rPr lang="en-US" b="1" dirty="0" smtClean="0"/>
              <a:t>Sparrow: </a:t>
            </a:r>
            <a:r>
              <a:rPr lang="en-US" dirty="0" smtClean="0"/>
              <a:t>Email client for </a:t>
            </a:r>
            <a:r>
              <a:rPr lang="en-US" dirty="0" err="1" smtClean="0"/>
              <a:t>iOS</a:t>
            </a:r>
            <a:r>
              <a:rPr lang="en-US" dirty="0" smtClean="0"/>
              <a:t> and OSX devices</a:t>
            </a:r>
          </a:p>
          <a:p>
            <a:pPr lvl="1"/>
            <a:r>
              <a:rPr lang="en-US" dirty="0" smtClean="0"/>
              <a:t>Acquired for $25M</a:t>
            </a:r>
          </a:p>
          <a:p>
            <a:r>
              <a:rPr lang="en-US" b="1" dirty="0" smtClean="0"/>
              <a:t>Wildfire: </a:t>
            </a:r>
            <a:r>
              <a:rPr lang="en-US" dirty="0" smtClean="0"/>
              <a:t>social marketing software developer</a:t>
            </a:r>
          </a:p>
          <a:p>
            <a:pPr lvl="1"/>
            <a:r>
              <a:rPr lang="en-US" dirty="0" smtClean="0"/>
              <a:t>Acquired for $350M and another $100M in earn outs &amp; retention bonuses</a:t>
            </a:r>
          </a:p>
          <a:p>
            <a:endParaRPr lang="en-US" dirty="0"/>
          </a:p>
        </p:txBody>
      </p:sp>
      <p:pic>
        <p:nvPicPr>
          <p:cNvPr id="4" name="Picture 3"/>
          <p:cNvPicPr>
            <a:picLocks noChangeAspect="1"/>
          </p:cNvPicPr>
          <p:nvPr/>
        </p:nvPicPr>
        <p:blipFill>
          <a:blip r:embed="rId2"/>
          <a:stretch>
            <a:fillRect/>
          </a:stretch>
        </p:blipFill>
        <p:spPr>
          <a:xfrm>
            <a:off x="5929612" y="5442879"/>
            <a:ext cx="2527001" cy="1415121"/>
          </a:xfrm>
          <a:prstGeom prst="rect">
            <a:avLst/>
          </a:prstGeom>
        </p:spPr>
      </p:pic>
      <p:pic>
        <p:nvPicPr>
          <p:cNvPr id="5" name="Picture 4"/>
          <p:cNvPicPr>
            <a:picLocks noChangeAspect="1"/>
          </p:cNvPicPr>
          <p:nvPr/>
        </p:nvPicPr>
        <p:blipFill>
          <a:blip r:embed="rId3"/>
          <a:stretch>
            <a:fillRect/>
          </a:stretch>
        </p:blipFill>
        <p:spPr>
          <a:xfrm>
            <a:off x="3513871" y="5405566"/>
            <a:ext cx="2229859" cy="1441193"/>
          </a:xfrm>
          <a:prstGeom prst="rect">
            <a:avLst/>
          </a:prstGeom>
        </p:spPr>
      </p:pic>
      <p:pic>
        <p:nvPicPr>
          <p:cNvPr id="6" name="Picture 5"/>
          <p:cNvPicPr>
            <a:picLocks noChangeAspect="1"/>
          </p:cNvPicPr>
          <p:nvPr/>
        </p:nvPicPr>
        <p:blipFill>
          <a:blip r:embed="rId4"/>
          <a:stretch>
            <a:fillRect/>
          </a:stretch>
        </p:blipFill>
        <p:spPr>
          <a:xfrm>
            <a:off x="208518" y="5482485"/>
            <a:ext cx="3032993" cy="1287356"/>
          </a:xfrm>
          <a:prstGeom prst="rect">
            <a:avLst/>
          </a:prstGeom>
        </p:spPr>
      </p:pic>
    </p:spTree>
    <p:extLst>
      <p:ext uri="{BB962C8B-B14F-4D97-AF65-F5344CB8AC3E}">
        <p14:creationId xmlns:p14="http://schemas.microsoft.com/office/powerpoint/2010/main" val="11392150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and Services</a:t>
            </a:r>
            <a:endParaRPr lang="en-US" dirty="0"/>
          </a:p>
        </p:txBody>
      </p:sp>
      <p:sp>
        <p:nvSpPr>
          <p:cNvPr id="3" name="Content Placeholder 2"/>
          <p:cNvSpPr>
            <a:spLocks noGrp="1"/>
          </p:cNvSpPr>
          <p:nvPr>
            <p:ph idx="1"/>
          </p:nvPr>
        </p:nvSpPr>
        <p:spPr/>
        <p:txBody>
          <a:bodyPr numCol="3">
            <a:noAutofit/>
          </a:bodyPr>
          <a:lstStyle/>
          <a:p>
            <a:pPr>
              <a:spcBef>
                <a:spcPts val="0"/>
              </a:spcBef>
              <a:spcAft>
                <a:spcPts val="600"/>
              </a:spcAft>
            </a:pPr>
            <a:r>
              <a:rPr lang="en-CA" dirty="0" err="1">
                <a:ea typeface="宋体" pitchFamily="2" charset="-122"/>
              </a:rPr>
              <a:t>iGoogle</a:t>
            </a:r>
            <a:endParaRPr lang="en-CA" dirty="0">
              <a:ea typeface="宋体" pitchFamily="2" charset="-122"/>
            </a:endParaRPr>
          </a:p>
          <a:p>
            <a:pPr>
              <a:spcBef>
                <a:spcPts val="0"/>
              </a:spcBef>
              <a:spcAft>
                <a:spcPts val="600"/>
              </a:spcAft>
            </a:pPr>
            <a:r>
              <a:rPr lang="en-CA" dirty="0">
                <a:ea typeface="宋体" pitchFamily="2" charset="-122"/>
              </a:rPr>
              <a:t>Google+</a:t>
            </a:r>
          </a:p>
          <a:p>
            <a:pPr>
              <a:spcBef>
                <a:spcPts val="0"/>
              </a:spcBef>
              <a:spcAft>
                <a:spcPts val="600"/>
              </a:spcAft>
            </a:pPr>
            <a:r>
              <a:rPr lang="en-CA" dirty="0">
                <a:ea typeface="宋体" pitchFamily="2" charset="-122"/>
              </a:rPr>
              <a:t>Google Search</a:t>
            </a:r>
          </a:p>
          <a:p>
            <a:pPr>
              <a:spcBef>
                <a:spcPts val="0"/>
              </a:spcBef>
              <a:spcAft>
                <a:spcPts val="600"/>
              </a:spcAft>
            </a:pPr>
            <a:r>
              <a:rPr lang="en-CA" dirty="0">
                <a:ea typeface="宋体" pitchFamily="2" charset="-122"/>
              </a:rPr>
              <a:t>Google Image</a:t>
            </a:r>
          </a:p>
          <a:p>
            <a:pPr>
              <a:spcBef>
                <a:spcPts val="0"/>
              </a:spcBef>
              <a:spcAft>
                <a:spcPts val="600"/>
              </a:spcAft>
            </a:pPr>
            <a:r>
              <a:rPr lang="en-CA" dirty="0">
                <a:ea typeface="宋体" pitchFamily="2" charset="-122"/>
              </a:rPr>
              <a:t>Google Ads</a:t>
            </a:r>
          </a:p>
          <a:p>
            <a:pPr>
              <a:spcBef>
                <a:spcPts val="0"/>
              </a:spcBef>
              <a:spcAft>
                <a:spcPts val="600"/>
              </a:spcAft>
            </a:pPr>
            <a:r>
              <a:rPr lang="en-CA" dirty="0">
                <a:ea typeface="宋体" pitchFamily="2" charset="-122"/>
              </a:rPr>
              <a:t>Google Docs</a:t>
            </a:r>
          </a:p>
          <a:p>
            <a:pPr>
              <a:spcBef>
                <a:spcPts val="0"/>
              </a:spcBef>
              <a:spcAft>
                <a:spcPts val="600"/>
              </a:spcAft>
            </a:pPr>
            <a:r>
              <a:rPr lang="en-CA" dirty="0">
                <a:ea typeface="宋体" pitchFamily="2" charset="-122"/>
              </a:rPr>
              <a:t>Google Finance</a:t>
            </a:r>
          </a:p>
          <a:p>
            <a:pPr>
              <a:spcBef>
                <a:spcPts val="0"/>
              </a:spcBef>
              <a:spcAft>
                <a:spcPts val="600"/>
              </a:spcAft>
            </a:pPr>
            <a:r>
              <a:rPr lang="en-CA" dirty="0">
                <a:ea typeface="宋体" pitchFamily="2" charset="-122"/>
              </a:rPr>
              <a:t>Google </a:t>
            </a:r>
            <a:r>
              <a:rPr lang="en-CA" dirty="0" smtClean="0">
                <a:ea typeface="宋体" pitchFamily="2" charset="-122"/>
              </a:rPr>
              <a:t>Photos</a:t>
            </a:r>
          </a:p>
          <a:p>
            <a:pPr>
              <a:spcBef>
                <a:spcPts val="0"/>
              </a:spcBef>
              <a:spcAft>
                <a:spcPts val="600"/>
              </a:spcAft>
            </a:pPr>
            <a:r>
              <a:rPr lang="en-CA" dirty="0" smtClean="0">
                <a:ea typeface="宋体" pitchFamily="2" charset="-122"/>
              </a:rPr>
              <a:t>Google </a:t>
            </a:r>
            <a:r>
              <a:rPr lang="en-CA" dirty="0">
                <a:ea typeface="宋体" pitchFamily="2" charset="-122"/>
              </a:rPr>
              <a:t>Calendar</a:t>
            </a:r>
          </a:p>
          <a:p>
            <a:pPr>
              <a:spcBef>
                <a:spcPts val="0"/>
              </a:spcBef>
              <a:spcAft>
                <a:spcPts val="600"/>
              </a:spcAft>
            </a:pPr>
            <a:r>
              <a:rPr lang="en-CA" dirty="0">
                <a:ea typeface="宋体" pitchFamily="2" charset="-122"/>
              </a:rPr>
              <a:t>Google Scholar</a:t>
            </a:r>
          </a:p>
          <a:p>
            <a:pPr>
              <a:spcBef>
                <a:spcPts val="0"/>
              </a:spcBef>
              <a:spcAft>
                <a:spcPts val="600"/>
              </a:spcAft>
            </a:pPr>
            <a:r>
              <a:rPr lang="en-CA" dirty="0">
                <a:ea typeface="宋体" pitchFamily="2" charset="-122"/>
              </a:rPr>
              <a:t>Google Books</a:t>
            </a:r>
          </a:p>
          <a:p>
            <a:pPr>
              <a:spcBef>
                <a:spcPts val="0"/>
              </a:spcBef>
              <a:spcAft>
                <a:spcPts val="600"/>
              </a:spcAft>
            </a:pPr>
            <a:r>
              <a:rPr lang="en-CA" dirty="0">
                <a:ea typeface="宋体" pitchFamily="2" charset="-122"/>
              </a:rPr>
              <a:t>Google Chrome</a:t>
            </a:r>
          </a:p>
          <a:p>
            <a:pPr>
              <a:spcBef>
                <a:spcPts val="0"/>
              </a:spcBef>
              <a:spcAft>
                <a:spcPts val="600"/>
              </a:spcAft>
            </a:pPr>
            <a:r>
              <a:rPr lang="en-CA" dirty="0">
                <a:ea typeface="宋体" pitchFamily="2" charset="-122"/>
              </a:rPr>
              <a:t>Google Chrome OS</a:t>
            </a:r>
          </a:p>
          <a:p>
            <a:pPr>
              <a:spcBef>
                <a:spcPts val="0"/>
              </a:spcBef>
              <a:spcAft>
                <a:spcPts val="600"/>
              </a:spcAft>
            </a:pPr>
            <a:r>
              <a:rPr lang="en-CA" dirty="0">
                <a:ea typeface="宋体" pitchFamily="2" charset="-122"/>
              </a:rPr>
              <a:t>Gmail</a:t>
            </a:r>
          </a:p>
          <a:p>
            <a:pPr>
              <a:lnSpc>
                <a:spcPct val="90000"/>
              </a:lnSpc>
              <a:spcBef>
                <a:spcPts val="0"/>
              </a:spcBef>
              <a:spcAft>
                <a:spcPts val="600"/>
              </a:spcAft>
            </a:pPr>
            <a:r>
              <a:rPr lang="en-CA" dirty="0">
                <a:ea typeface="宋体" pitchFamily="2" charset="-122"/>
              </a:rPr>
              <a:t>Google Wallet</a:t>
            </a:r>
          </a:p>
          <a:p>
            <a:pPr>
              <a:lnSpc>
                <a:spcPct val="90000"/>
              </a:lnSpc>
              <a:spcBef>
                <a:spcPts val="0"/>
              </a:spcBef>
              <a:spcAft>
                <a:spcPts val="600"/>
              </a:spcAft>
            </a:pPr>
            <a:r>
              <a:rPr lang="en-CA" dirty="0">
                <a:ea typeface="宋体" pitchFamily="2" charset="-122"/>
              </a:rPr>
              <a:t>Google </a:t>
            </a:r>
            <a:r>
              <a:rPr lang="en-CA" dirty="0" smtClean="0">
                <a:ea typeface="宋体" pitchFamily="2" charset="-122"/>
              </a:rPr>
              <a:t>TV</a:t>
            </a:r>
          </a:p>
          <a:p>
            <a:pPr>
              <a:lnSpc>
                <a:spcPct val="90000"/>
              </a:lnSpc>
              <a:spcBef>
                <a:spcPts val="0"/>
              </a:spcBef>
              <a:spcAft>
                <a:spcPts val="600"/>
              </a:spcAft>
            </a:pPr>
            <a:r>
              <a:rPr lang="en-CA" dirty="0" smtClean="0">
                <a:ea typeface="宋体" pitchFamily="2" charset="-122"/>
              </a:rPr>
              <a:t>Google </a:t>
            </a:r>
            <a:r>
              <a:rPr lang="en-CA" dirty="0">
                <a:ea typeface="宋体" pitchFamily="2" charset="-122"/>
              </a:rPr>
              <a:t>Translate</a:t>
            </a:r>
          </a:p>
          <a:p>
            <a:pPr>
              <a:lnSpc>
                <a:spcPct val="90000"/>
              </a:lnSpc>
              <a:spcBef>
                <a:spcPts val="0"/>
              </a:spcBef>
              <a:spcAft>
                <a:spcPts val="600"/>
              </a:spcAft>
            </a:pPr>
            <a:r>
              <a:rPr lang="en-CA" dirty="0">
                <a:ea typeface="宋体" pitchFamily="2" charset="-122"/>
              </a:rPr>
              <a:t>Google Ventures</a:t>
            </a:r>
          </a:p>
          <a:p>
            <a:pPr>
              <a:lnSpc>
                <a:spcPct val="90000"/>
              </a:lnSpc>
              <a:spcBef>
                <a:spcPts val="0"/>
              </a:spcBef>
              <a:spcAft>
                <a:spcPts val="600"/>
              </a:spcAft>
            </a:pPr>
            <a:r>
              <a:rPr lang="en-CA" dirty="0">
                <a:ea typeface="宋体" pitchFamily="2" charset="-122"/>
              </a:rPr>
              <a:t>Google Patent Search</a:t>
            </a:r>
          </a:p>
          <a:p>
            <a:pPr>
              <a:lnSpc>
                <a:spcPct val="90000"/>
              </a:lnSpc>
              <a:spcBef>
                <a:spcPts val="0"/>
              </a:spcBef>
              <a:spcAft>
                <a:spcPts val="600"/>
              </a:spcAft>
            </a:pPr>
            <a:r>
              <a:rPr lang="en-CA" dirty="0">
                <a:ea typeface="宋体" pitchFamily="2" charset="-122"/>
              </a:rPr>
              <a:t>Google Maps</a:t>
            </a:r>
          </a:p>
          <a:p>
            <a:pPr>
              <a:lnSpc>
                <a:spcPct val="90000"/>
              </a:lnSpc>
              <a:spcBef>
                <a:spcPts val="0"/>
              </a:spcBef>
              <a:spcAft>
                <a:spcPts val="600"/>
              </a:spcAft>
            </a:pPr>
            <a:r>
              <a:rPr lang="en-CA" dirty="0">
                <a:ea typeface="宋体" pitchFamily="2" charset="-122"/>
              </a:rPr>
              <a:t>Google Earth</a:t>
            </a:r>
          </a:p>
          <a:p>
            <a:pPr>
              <a:lnSpc>
                <a:spcPct val="90000"/>
              </a:lnSpc>
              <a:spcBef>
                <a:spcPts val="0"/>
              </a:spcBef>
              <a:spcAft>
                <a:spcPts val="600"/>
              </a:spcAft>
            </a:pPr>
            <a:r>
              <a:rPr lang="en-CA" dirty="0">
                <a:ea typeface="宋体" pitchFamily="2" charset="-122"/>
              </a:rPr>
              <a:t>Android mobile OS</a:t>
            </a:r>
          </a:p>
          <a:p>
            <a:pPr>
              <a:lnSpc>
                <a:spcPct val="90000"/>
              </a:lnSpc>
              <a:spcBef>
                <a:spcPts val="0"/>
              </a:spcBef>
              <a:spcAft>
                <a:spcPts val="600"/>
              </a:spcAft>
            </a:pPr>
            <a:r>
              <a:rPr lang="en-CA" dirty="0">
                <a:ea typeface="宋体" pitchFamily="2" charset="-122"/>
              </a:rPr>
              <a:t>Google Play</a:t>
            </a:r>
          </a:p>
          <a:p>
            <a:pPr>
              <a:lnSpc>
                <a:spcPct val="90000"/>
              </a:lnSpc>
              <a:spcBef>
                <a:spcPts val="0"/>
              </a:spcBef>
              <a:spcAft>
                <a:spcPts val="600"/>
              </a:spcAft>
            </a:pPr>
            <a:r>
              <a:rPr lang="en-CA" dirty="0">
                <a:ea typeface="宋体" pitchFamily="2" charset="-122"/>
              </a:rPr>
              <a:t>Google Blog Search</a:t>
            </a:r>
          </a:p>
          <a:p>
            <a:pPr>
              <a:lnSpc>
                <a:spcPct val="90000"/>
              </a:lnSpc>
              <a:spcBef>
                <a:spcPts val="0"/>
              </a:spcBef>
              <a:spcAft>
                <a:spcPts val="600"/>
              </a:spcAft>
            </a:pPr>
            <a:r>
              <a:rPr lang="en-CA" dirty="0">
                <a:ea typeface="宋体" pitchFamily="2" charset="-122"/>
              </a:rPr>
              <a:t>Blogger</a:t>
            </a:r>
          </a:p>
          <a:p>
            <a:pPr>
              <a:lnSpc>
                <a:spcPct val="90000"/>
              </a:lnSpc>
              <a:spcBef>
                <a:spcPts val="0"/>
              </a:spcBef>
              <a:spcAft>
                <a:spcPts val="600"/>
              </a:spcAft>
            </a:pPr>
            <a:r>
              <a:rPr lang="en-CA" dirty="0">
                <a:ea typeface="宋体" pitchFamily="2" charset="-122"/>
              </a:rPr>
              <a:t>YouTube</a:t>
            </a:r>
          </a:p>
        </p:txBody>
      </p:sp>
    </p:spTree>
    <p:extLst>
      <p:ext uri="{BB962C8B-B14F-4D97-AF65-F5344CB8AC3E}">
        <p14:creationId xmlns:p14="http://schemas.microsoft.com/office/powerpoint/2010/main" val="30401147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6841"/>
            <a:ext cx="7770813" cy="1429871"/>
          </a:xfrm>
        </p:spPr>
        <p:txBody>
          <a:bodyPr/>
          <a:lstStyle/>
          <a:p>
            <a:r>
              <a:rPr lang="en-US" dirty="0" smtClean="0"/>
              <a:t>Distribution of Revenues</a:t>
            </a:r>
            <a:endParaRPr lang="en-US" dirty="0"/>
          </a:p>
        </p:txBody>
      </p:sp>
      <p:sp>
        <p:nvSpPr>
          <p:cNvPr id="11" name="Content Placeholder 10"/>
          <p:cNvSpPr>
            <a:spLocks noGrp="1"/>
          </p:cNvSpPr>
          <p:nvPr>
            <p:ph idx="1"/>
          </p:nvPr>
        </p:nvSpPr>
        <p:spPr/>
        <p:txBody>
          <a:bodyPr/>
          <a:lstStyle/>
          <a:p>
            <a:endParaRPr lang="en-US"/>
          </a:p>
        </p:txBody>
      </p:sp>
      <p:pic>
        <p:nvPicPr>
          <p:cNvPr id="12" name="Picture 11" descr="Screen Shot 2012-11-21 at 4.29.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58" y="1398217"/>
            <a:ext cx="8300481" cy="5333400"/>
          </a:xfrm>
          <a:prstGeom prst="rect">
            <a:avLst/>
          </a:prstGeom>
        </p:spPr>
      </p:pic>
    </p:spTree>
    <p:extLst>
      <p:ext uri="{BB962C8B-B14F-4D97-AF65-F5344CB8AC3E}">
        <p14:creationId xmlns:p14="http://schemas.microsoft.com/office/powerpoint/2010/main" val="8113041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1 at 4.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44" y="0"/>
            <a:ext cx="6790433" cy="6858000"/>
          </a:xfrm>
          <a:prstGeom prst="rect">
            <a:avLst/>
          </a:prstGeom>
        </p:spPr>
      </p:pic>
    </p:spTree>
    <p:extLst>
      <p:ext uri="{BB962C8B-B14F-4D97-AF65-F5344CB8AC3E}">
        <p14:creationId xmlns:p14="http://schemas.microsoft.com/office/powerpoint/2010/main" val="2969990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Smart Phones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dirty="0" smtClean="0">
                <a:solidFill>
                  <a:schemeClr val="tx1"/>
                </a:solidFill>
              </a:rPr>
              <a:t>Smart Phone OS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Tablet PCs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Apps</a:t>
            </a:r>
            <a:endParaRPr lang="en-CA" sz="2000"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5065712"/>
            <a:ext cx="6248400" cy="1182688"/>
          </a:xfrm>
        </p:spPr>
        <p:txBody>
          <a:bodyPr/>
          <a:lstStyle/>
          <a:p>
            <a:r>
              <a:rPr lang="en-US" sz="1800" b="1" dirty="0"/>
              <a:t>A smartphone </a:t>
            </a:r>
            <a:r>
              <a:rPr lang="en-US" sz="1800" dirty="0"/>
              <a:t>is a mobile phone built on a mobile operating system, with more advanced computing capability and connectivity than a feature phone.</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44034" name="Picture 2" descr="http://www.viralblog.com/wp-content/uploads/2012/02/Smartphone-And-Ap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524000"/>
            <a:ext cx="46672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9038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Sources: </a:t>
            </a:r>
            <a:r>
              <a:rPr lang="en-US" dirty="0" err="1" smtClean="0"/>
              <a:t>AdWords</a:t>
            </a:r>
            <a:endParaRPr lang="en-US" dirty="0"/>
          </a:p>
        </p:txBody>
      </p:sp>
      <p:sp>
        <p:nvSpPr>
          <p:cNvPr id="3" name="Content Placeholder 2"/>
          <p:cNvSpPr>
            <a:spLocks noGrp="1"/>
          </p:cNvSpPr>
          <p:nvPr>
            <p:ph idx="1"/>
          </p:nvPr>
        </p:nvSpPr>
        <p:spPr/>
        <p:txBody>
          <a:bodyPr/>
          <a:lstStyle/>
          <a:p>
            <a:r>
              <a:rPr lang="en-US" dirty="0" smtClean="0"/>
              <a:t>Advertisers create ads to show alongside Google search results</a:t>
            </a:r>
          </a:p>
          <a:p>
            <a:pPr lvl="1"/>
            <a:r>
              <a:rPr lang="en-US" dirty="0" smtClean="0"/>
              <a:t>Consists of 1 headline, 25 characters</a:t>
            </a:r>
          </a:p>
          <a:p>
            <a:pPr lvl="1"/>
            <a:r>
              <a:rPr lang="en-US" dirty="0" smtClean="0"/>
              <a:t>2 text lines, 35 characters each</a:t>
            </a:r>
          </a:p>
          <a:p>
            <a:pPr lvl="1"/>
            <a:endParaRPr lang="en-US" dirty="0" smtClean="0"/>
          </a:p>
          <a:p>
            <a:r>
              <a:rPr lang="en-US" dirty="0" smtClean="0"/>
              <a:t>Advertisers may bid on certain specific keywords to have their ads displayed alongside</a:t>
            </a:r>
          </a:p>
          <a:p>
            <a:pPr lvl="1"/>
            <a:r>
              <a:rPr lang="en-US" dirty="0" smtClean="0"/>
              <a:t>Cost-per-impression (CPM)</a:t>
            </a:r>
          </a:p>
          <a:p>
            <a:pPr lvl="1"/>
            <a:r>
              <a:rPr lang="en-US" dirty="0" smtClean="0"/>
              <a:t>Cost-per-click (CPC)</a:t>
            </a:r>
            <a:endParaRPr lang="en-US" dirty="0"/>
          </a:p>
        </p:txBody>
      </p:sp>
    </p:spTree>
    <p:extLst>
      <p:ext uri="{BB962C8B-B14F-4D97-AF65-F5344CB8AC3E}">
        <p14:creationId xmlns:p14="http://schemas.microsoft.com/office/powerpoint/2010/main" val="25895908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285" y="615788"/>
            <a:ext cx="8204861" cy="5464534"/>
          </a:xfrm>
          <a:prstGeom prst="rect">
            <a:avLst/>
          </a:prstGeom>
        </p:spPr>
      </p:pic>
    </p:spTree>
    <p:extLst>
      <p:ext uri="{BB962C8B-B14F-4D97-AF65-F5344CB8AC3E}">
        <p14:creationId xmlns:p14="http://schemas.microsoft.com/office/powerpoint/2010/main" val="24388873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 y="1552150"/>
            <a:ext cx="8456951" cy="5305850"/>
          </a:xfrm>
          <a:prstGeom prst="rect">
            <a:avLst/>
          </a:prstGeom>
        </p:spPr>
      </p:pic>
      <p:sp>
        <p:nvSpPr>
          <p:cNvPr id="5" name="Oval 4"/>
          <p:cNvSpPr/>
          <p:nvPr/>
        </p:nvSpPr>
        <p:spPr>
          <a:xfrm>
            <a:off x="-1" y="5079762"/>
            <a:ext cx="4259289" cy="1577805"/>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en-US" dirty="0">
              <a:solidFill>
                <a:prstClr val="black"/>
              </a:solidFill>
            </a:endParaRPr>
          </a:p>
        </p:txBody>
      </p:sp>
      <p:sp>
        <p:nvSpPr>
          <p:cNvPr id="6" name="Title 1"/>
          <p:cNvSpPr>
            <a:spLocks noGrp="1"/>
          </p:cNvSpPr>
          <p:nvPr>
            <p:ph type="title"/>
          </p:nvPr>
        </p:nvSpPr>
        <p:spPr>
          <a:xfrm>
            <a:off x="685800" y="121023"/>
            <a:ext cx="7770813" cy="1429871"/>
          </a:xfrm>
        </p:spPr>
        <p:txBody>
          <a:bodyPr>
            <a:normAutofit fontScale="90000"/>
          </a:bodyPr>
          <a:lstStyle/>
          <a:p>
            <a:r>
              <a:rPr lang="en-US" dirty="0" smtClean="0"/>
              <a:t>Ad Sources: Google Maps Ads</a:t>
            </a:r>
            <a:endParaRPr lang="en-US" dirty="0"/>
          </a:p>
        </p:txBody>
      </p:sp>
    </p:spTree>
    <p:extLst>
      <p:ext uri="{BB962C8B-B14F-4D97-AF65-F5344CB8AC3E}">
        <p14:creationId xmlns:p14="http://schemas.microsoft.com/office/powerpoint/2010/main" val="28428772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Sources: AdSense</a:t>
            </a:r>
            <a:endParaRPr lang="en-US" dirty="0"/>
          </a:p>
        </p:txBody>
      </p:sp>
      <p:sp>
        <p:nvSpPr>
          <p:cNvPr id="3" name="Content Placeholder 2"/>
          <p:cNvSpPr>
            <a:spLocks noGrp="1"/>
          </p:cNvSpPr>
          <p:nvPr>
            <p:ph idx="1"/>
          </p:nvPr>
        </p:nvSpPr>
        <p:spPr/>
        <p:txBody>
          <a:bodyPr/>
          <a:lstStyle/>
          <a:p>
            <a:r>
              <a:rPr lang="en-US" dirty="0" smtClean="0"/>
              <a:t>Helps websites/</a:t>
            </a:r>
            <a:r>
              <a:rPr lang="en-US" dirty="0" err="1" smtClean="0"/>
              <a:t>publishersearn</a:t>
            </a:r>
            <a:r>
              <a:rPr lang="en-US" dirty="0" smtClean="0"/>
              <a:t> revenue by “showing relevant and engaging ads alongside your online content” – Google</a:t>
            </a:r>
          </a:p>
          <a:p>
            <a:pPr lvl="1"/>
            <a:r>
              <a:rPr lang="en-US" dirty="0" smtClean="0"/>
              <a:t>Displays ads on your site</a:t>
            </a:r>
          </a:p>
          <a:p>
            <a:pPr lvl="1"/>
            <a:r>
              <a:rPr lang="en-US" dirty="0" smtClean="0"/>
              <a:t>Earn money from valid clicks</a:t>
            </a:r>
          </a:p>
          <a:p>
            <a:pPr lvl="1"/>
            <a:endParaRPr lang="en-US" dirty="0"/>
          </a:p>
          <a:p>
            <a:r>
              <a:rPr lang="en-US" dirty="0" smtClean="0"/>
              <a:t>Google shares the profits with the publishers</a:t>
            </a:r>
          </a:p>
          <a:p>
            <a:pPr lvl="1"/>
            <a:r>
              <a:rPr lang="en-US" dirty="0" smtClean="0"/>
              <a:t>Per click</a:t>
            </a:r>
          </a:p>
          <a:p>
            <a:pPr lvl="1"/>
            <a:r>
              <a:rPr lang="en-US" dirty="0" smtClean="0"/>
              <a:t>Per impression</a:t>
            </a:r>
            <a:endParaRPr lang="en-US" dirty="0"/>
          </a:p>
        </p:txBody>
      </p:sp>
      <p:pic>
        <p:nvPicPr>
          <p:cNvPr id="4" name="Picture 3"/>
          <p:cNvPicPr>
            <a:picLocks noChangeAspect="1"/>
          </p:cNvPicPr>
          <p:nvPr/>
        </p:nvPicPr>
        <p:blipFill>
          <a:blip r:embed="rId2"/>
          <a:stretch>
            <a:fillRect/>
          </a:stretch>
        </p:blipFill>
        <p:spPr>
          <a:xfrm>
            <a:off x="5003425" y="4728512"/>
            <a:ext cx="3733249" cy="2053287"/>
          </a:xfrm>
          <a:prstGeom prst="rect">
            <a:avLst/>
          </a:prstGeom>
        </p:spPr>
      </p:pic>
    </p:spTree>
    <p:extLst>
      <p:ext uri="{BB962C8B-B14F-4D97-AF65-F5344CB8AC3E}">
        <p14:creationId xmlns:p14="http://schemas.microsoft.com/office/powerpoint/2010/main" val="378697029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 Sources: Google Network Ads</a:t>
            </a:r>
            <a:endParaRPr lang="en-US" dirty="0"/>
          </a:p>
        </p:txBody>
      </p:sp>
      <p:pic>
        <p:nvPicPr>
          <p:cNvPr id="4" name="Content Placeholder 3" descr="Screen shot 2011-03-11 at 4.20.36 PM.png"/>
          <p:cNvPicPr>
            <a:picLocks noGrp="1" noChangeAspect="1"/>
          </p:cNvPicPr>
          <p:nvPr>
            <p:ph idx="1"/>
          </p:nvPr>
        </p:nvPicPr>
        <p:blipFill>
          <a:blip r:embed="rId2" cstate="print"/>
          <a:srcRect t="548" b="548"/>
          <a:stretch>
            <a:fillRect/>
          </a:stretch>
        </p:blipFill>
        <p:spPr/>
      </p:pic>
    </p:spTree>
    <p:extLst>
      <p:ext uri="{BB962C8B-B14F-4D97-AF65-F5344CB8AC3E}">
        <p14:creationId xmlns:p14="http://schemas.microsoft.com/office/powerpoint/2010/main" val="417035838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Gmail</a:t>
            </a:r>
            <a:endParaRPr lang="en-US" dirty="0"/>
          </a:p>
        </p:txBody>
      </p:sp>
      <p:pic>
        <p:nvPicPr>
          <p:cNvPr id="15" name="Picture 14"/>
          <p:cNvPicPr>
            <a:picLocks noChangeAspect="1"/>
          </p:cNvPicPr>
          <p:nvPr/>
        </p:nvPicPr>
        <p:blipFill>
          <a:blip r:embed="rId2"/>
          <a:stretch>
            <a:fillRect/>
          </a:stretch>
        </p:blipFill>
        <p:spPr>
          <a:xfrm>
            <a:off x="6712613" y="4218384"/>
            <a:ext cx="2245332" cy="2245332"/>
          </a:xfrm>
          <a:prstGeom prst="rect">
            <a:avLst/>
          </a:prstGeom>
        </p:spPr>
      </p:pic>
      <p:sp>
        <p:nvSpPr>
          <p:cNvPr id="16" name="Content Placeholder 2"/>
          <p:cNvSpPr>
            <a:spLocks noGrp="1"/>
          </p:cNvSpPr>
          <p:nvPr>
            <p:ph idx="1"/>
          </p:nvPr>
        </p:nvSpPr>
        <p:spPr>
          <a:xfrm>
            <a:off x="685800" y="1869141"/>
            <a:ext cx="7770813" cy="4257022"/>
          </a:xfrm>
        </p:spPr>
        <p:txBody>
          <a:bodyPr/>
          <a:lstStyle/>
          <a:p>
            <a:r>
              <a:rPr lang="en-US" sz="2600" dirty="0" smtClean="0">
                <a:solidFill>
                  <a:srgbClr val="FF8600"/>
                </a:solidFill>
              </a:rPr>
              <a:t>Features:</a:t>
            </a:r>
          </a:p>
          <a:p>
            <a:pPr lvl="1"/>
            <a:r>
              <a:rPr lang="en-US" dirty="0" smtClean="0"/>
              <a:t>When released, it was the first e-mail service to offer 1Gb of storage</a:t>
            </a:r>
          </a:p>
          <a:p>
            <a:pPr lvl="1"/>
            <a:r>
              <a:rPr lang="en-US" dirty="0" smtClean="0"/>
              <a:t>Built-in chat features and message views to redefine the e-mail experience</a:t>
            </a:r>
          </a:p>
          <a:p>
            <a:pPr lvl="1"/>
            <a:r>
              <a:rPr lang="en-US" dirty="0" smtClean="0"/>
              <a:t>Integrated with Google Chrome and other Google applications</a:t>
            </a:r>
          </a:p>
          <a:p>
            <a:pPr lvl="2"/>
            <a:r>
              <a:rPr lang="en-US" dirty="0" smtClean="0"/>
              <a:t>Google Drive</a:t>
            </a:r>
          </a:p>
          <a:p>
            <a:pPr lvl="2"/>
            <a:r>
              <a:rPr lang="en-US" dirty="0" smtClean="0"/>
              <a:t>Google Voice</a:t>
            </a:r>
          </a:p>
          <a:p>
            <a:pPr lvl="2"/>
            <a:r>
              <a:rPr lang="en-US" dirty="0" smtClean="0"/>
              <a:t>Google+</a:t>
            </a:r>
            <a:endParaRPr lang="en-US" dirty="0"/>
          </a:p>
        </p:txBody>
      </p:sp>
    </p:spTree>
    <p:extLst>
      <p:ext uri="{BB962C8B-B14F-4D97-AF65-F5344CB8AC3E}">
        <p14:creationId xmlns:p14="http://schemas.microsoft.com/office/powerpoint/2010/main" val="375848737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a:t>
            </a:r>
            <a:endParaRPr lang="en-US" dirty="0"/>
          </a:p>
        </p:txBody>
      </p:sp>
      <p:sp>
        <p:nvSpPr>
          <p:cNvPr id="3" name="Content Placeholder 2"/>
          <p:cNvSpPr>
            <a:spLocks noGrp="1"/>
          </p:cNvSpPr>
          <p:nvPr>
            <p:ph idx="1"/>
          </p:nvPr>
        </p:nvSpPr>
        <p:spPr/>
        <p:txBody>
          <a:bodyPr/>
          <a:lstStyle/>
          <a:p>
            <a:r>
              <a:rPr lang="en-US" dirty="0" smtClean="0"/>
              <a:t>A new social network to compete against Facebook and Twitter</a:t>
            </a:r>
          </a:p>
          <a:p>
            <a:r>
              <a:rPr lang="en-US" dirty="0" smtClean="0"/>
              <a:t>Features include:</a:t>
            </a:r>
          </a:p>
          <a:p>
            <a:pPr lvl="2"/>
            <a:r>
              <a:rPr lang="en-US" dirty="0" smtClean="0"/>
              <a:t>Video Hangouts</a:t>
            </a:r>
          </a:p>
          <a:p>
            <a:pPr lvl="2"/>
            <a:r>
              <a:rPr lang="en-US" dirty="0" smtClean="0"/>
              <a:t>Circles: organize the people that you want to follow</a:t>
            </a:r>
          </a:p>
          <a:p>
            <a:pPr lvl="2"/>
            <a:r>
              <a:rPr lang="en-US" dirty="0" smtClean="0"/>
              <a:t>Sandbar Notifications</a:t>
            </a:r>
          </a:p>
          <a:p>
            <a:pPr lvl="2"/>
            <a:r>
              <a:rPr lang="en-US" dirty="0" smtClean="0"/>
              <a:t>Currently over 90 million users worldwide</a:t>
            </a:r>
          </a:p>
        </p:txBody>
      </p:sp>
    </p:spTree>
    <p:extLst>
      <p:ext uri="{BB962C8B-B14F-4D97-AF65-F5344CB8AC3E}">
        <p14:creationId xmlns:p14="http://schemas.microsoft.com/office/powerpoint/2010/main" val="360193383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Fiber</a:t>
            </a:r>
            <a:endParaRPr lang="en-US" dirty="0"/>
          </a:p>
        </p:txBody>
      </p:sp>
      <p:sp>
        <p:nvSpPr>
          <p:cNvPr id="4" name="TextBox 3"/>
          <p:cNvSpPr txBox="1"/>
          <p:nvPr/>
        </p:nvSpPr>
        <p:spPr>
          <a:xfrm>
            <a:off x="8684837" y="1051401"/>
            <a:ext cx="184666" cy="369332"/>
          </a:xfrm>
          <a:prstGeom prst="rect">
            <a:avLst/>
          </a:prstGeom>
          <a:noFill/>
        </p:spPr>
        <p:txBody>
          <a:bodyPr wrap="none" rtlCol="0">
            <a:spAutoFit/>
          </a:bodyPr>
          <a:lstStyle/>
          <a:p>
            <a:pP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459006" y="4955379"/>
            <a:ext cx="2548440" cy="1779730"/>
          </a:xfrm>
          <a:prstGeom prst="rect">
            <a:avLst/>
          </a:prstGeom>
        </p:spPr>
      </p:pic>
      <p:sp>
        <p:nvSpPr>
          <p:cNvPr id="8" name="Content Placeholder 2"/>
          <p:cNvSpPr>
            <a:spLocks noGrp="1"/>
          </p:cNvSpPr>
          <p:nvPr>
            <p:ph idx="1"/>
          </p:nvPr>
        </p:nvSpPr>
        <p:spPr>
          <a:xfrm>
            <a:off x="685800" y="1869141"/>
            <a:ext cx="7770813" cy="4257022"/>
          </a:xfrm>
        </p:spPr>
        <p:txBody>
          <a:bodyPr/>
          <a:lstStyle/>
          <a:p>
            <a:r>
              <a:rPr lang="en-US" dirty="0" smtClean="0"/>
              <a:t>Experimental broadband internet network using fiber optics</a:t>
            </a:r>
          </a:p>
          <a:p>
            <a:r>
              <a:rPr lang="en-US" dirty="0" smtClean="0"/>
              <a:t>Released in March for residence at Kansas city</a:t>
            </a:r>
          </a:p>
          <a:p>
            <a:r>
              <a:rPr lang="en-US" dirty="0" smtClean="0"/>
              <a:t>Offers 1Gbit/s internet speeds</a:t>
            </a:r>
          </a:p>
          <a:p>
            <a:pPr lvl="1"/>
            <a:r>
              <a:rPr lang="en-US" dirty="0" smtClean="0"/>
              <a:t>100 times faster than what most Americans have</a:t>
            </a:r>
          </a:p>
          <a:p>
            <a:r>
              <a:rPr lang="en-US" dirty="0" smtClean="0"/>
              <a:t>Also offers free internet @ 5Mbit/s</a:t>
            </a:r>
          </a:p>
          <a:p>
            <a:pPr marL="0" indent="0">
              <a:buNone/>
            </a:pPr>
            <a:endParaRPr lang="en-US" dirty="0"/>
          </a:p>
        </p:txBody>
      </p:sp>
    </p:spTree>
    <p:extLst>
      <p:ext uri="{BB962C8B-B14F-4D97-AF65-F5344CB8AC3E}">
        <p14:creationId xmlns:p14="http://schemas.microsoft.com/office/powerpoint/2010/main" val="39841367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a:t>
            </a:r>
            <a:endParaRPr lang="en-US" dirty="0"/>
          </a:p>
        </p:txBody>
      </p:sp>
      <p:sp>
        <p:nvSpPr>
          <p:cNvPr id="3" name="Content Placeholder 2"/>
          <p:cNvSpPr>
            <a:spLocks noGrp="1"/>
          </p:cNvSpPr>
          <p:nvPr>
            <p:ph idx="1"/>
          </p:nvPr>
        </p:nvSpPr>
        <p:spPr/>
        <p:txBody>
          <a:bodyPr/>
          <a:lstStyle/>
          <a:p>
            <a:r>
              <a:rPr lang="en-US" dirty="0" smtClean="0"/>
              <a:t>Biggest video site in the world</a:t>
            </a:r>
          </a:p>
          <a:p>
            <a:r>
              <a:rPr lang="en-US" dirty="0" smtClean="0"/>
              <a:t>Purchased by Google in November 2006 for US$1.65 billion</a:t>
            </a:r>
          </a:p>
          <a:p>
            <a:r>
              <a:rPr lang="en-CA" sz="2400" dirty="0">
                <a:ea typeface="宋体" pitchFamily="2" charset="-122"/>
              </a:rPr>
              <a:t>Google has established partnerships with content companies to aid in monetizing video in the mobile space</a:t>
            </a:r>
          </a:p>
          <a:p>
            <a:endParaRPr lang="en-US" dirty="0" smtClean="0"/>
          </a:p>
          <a:p>
            <a:endParaRPr lang="en-US" dirty="0" smtClean="0"/>
          </a:p>
          <a:p>
            <a:endParaRPr lang="en-US" dirty="0"/>
          </a:p>
        </p:txBody>
      </p:sp>
      <p:pic>
        <p:nvPicPr>
          <p:cNvPr id="5" name="Picture 4"/>
          <p:cNvPicPr>
            <a:picLocks noChangeAspect="1" noChangeArrowheads="1"/>
          </p:cNvPicPr>
          <p:nvPr/>
        </p:nvPicPr>
        <p:blipFill>
          <a:blip r:embed="rId2" cstate="print"/>
          <a:srcRect/>
          <a:stretch>
            <a:fillRect/>
          </a:stretch>
        </p:blipFill>
        <p:spPr bwMode="auto">
          <a:xfrm>
            <a:off x="3019425" y="4908276"/>
            <a:ext cx="3105150" cy="1847850"/>
          </a:xfrm>
          <a:prstGeom prst="rect">
            <a:avLst/>
          </a:prstGeom>
          <a:noFill/>
          <a:ln w="9525">
            <a:noFill/>
            <a:miter lim="800000"/>
            <a:headEnd/>
            <a:tailEnd/>
          </a:ln>
        </p:spPr>
      </p:pic>
    </p:spTree>
    <p:extLst>
      <p:ext uri="{BB962C8B-B14F-4D97-AF65-F5344CB8AC3E}">
        <p14:creationId xmlns:p14="http://schemas.microsoft.com/office/powerpoint/2010/main" val="39564955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Android Mobile OS</a:t>
            </a:r>
            <a:endParaRPr lang="en-US" dirty="0"/>
          </a:p>
        </p:txBody>
      </p:sp>
      <p:pic>
        <p:nvPicPr>
          <p:cNvPr id="6" name="Picture 5"/>
          <p:cNvPicPr>
            <a:picLocks noChangeAspect="1"/>
          </p:cNvPicPr>
          <p:nvPr/>
        </p:nvPicPr>
        <p:blipFill>
          <a:blip r:embed="rId2"/>
          <a:stretch>
            <a:fillRect/>
          </a:stretch>
        </p:blipFill>
        <p:spPr>
          <a:xfrm>
            <a:off x="6213209" y="1550894"/>
            <a:ext cx="2690115" cy="2017586"/>
          </a:xfrm>
          <a:prstGeom prst="rect">
            <a:avLst/>
          </a:prstGeom>
        </p:spPr>
      </p:pic>
      <p:sp>
        <p:nvSpPr>
          <p:cNvPr id="7" name="Content Placeholder 2"/>
          <p:cNvSpPr>
            <a:spLocks noGrp="1"/>
          </p:cNvSpPr>
          <p:nvPr>
            <p:ph idx="1"/>
          </p:nvPr>
        </p:nvSpPr>
        <p:spPr>
          <a:xfrm>
            <a:off x="685800" y="1869140"/>
            <a:ext cx="5527409" cy="4630427"/>
          </a:xfrm>
        </p:spPr>
        <p:txBody>
          <a:bodyPr>
            <a:normAutofit fontScale="62500" lnSpcReduction="20000"/>
          </a:bodyPr>
          <a:lstStyle/>
          <a:p>
            <a:r>
              <a:rPr lang="en-US" sz="2900" dirty="0" smtClean="0"/>
              <a:t>Open source </a:t>
            </a:r>
          </a:p>
          <a:p>
            <a:r>
              <a:rPr lang="en-US" sz="2900" dirty="0" smtClean="0"/>
              <a:t>Promotes the development of new applications using Java</a:t>
            </a:r>
          </a:p>
          <a:p>
            <a:r>
              <a:rPr lang="en-US" sz="2900" dirty="0" smtClean="0"/>
              <a:t>OS is based off of Linux</a:t>
            </a:r>
          </a:p>
          <a:p>
            <a:r>
              <a:rPr lang="en-US" sz="2900" dirty="0" smtClean="0"/>
              <a:t>Growing selection of third-party applications</a:t>
            </a:r>
          </a:p>
          <a:p>
            <a:pPr lvl="1"/>
            <a:r>
              <a:rPr lang="en-US" sz="2900" dirty="0" smtClean="0"/>
              <a:t>Downloaded through the Google Play Store</a:t>
            </a:r>
          </a:p>
          <a:p>
            <a:r>
              <a:rPr lang="en-CA" sz="2600" dirty="0"/>
              <a:t>Nearly 105 million Android phones were shipped in the 2nd quarter of 2012 </a:t>
            </a:r>
          </a:p>
          <a:p>
            <a:pPr lvl="1"/>
            <a:r>
              <a:rPr lang="en-CA" sz="2600" dirty="0"/>
              <a:t>more than double the number shipped at the same time last year.</a:t>
            </a:r>
          </a:p>
          <a:p>
            <a:r>
              <a:rPr lang="en-CA" sz="2600" dirty="0">
                <a:ea typeface="宋体" pitchFamily="2" charset="-122"/>
              </a:rPr>
              <a:t>U.S. Market shares reached 52.2% in July 2012</a:t>
            </a:r>
          </a:p>
          <a:p>
            <a:r>
              <a:rPr lang="en-CA" sz="2600" dirty="0">
                <a:ea typeface="宋体" pitchFamily="2" charset="-122"/>
              </a:rPr>
              <a:t>Android App store reached 25 billion downloaded at the end of September 2012</a:t>
            </a:r>
            <a:endParaRPr lang="en-US" sz="2600" dirty="0"/>
          </a:p>
        </p:txBody>
      </p:sp>
      <p:pic>
        <p:nvPicPr>
          <p:cNvPr id="8" name="Picture 7"/>
          <p:cNvPicPr>
            <a:picLocks noChangeAspect="1"/>
          </p:cNvPicPr>
          <p:nvPr/>
        </p:nvPicPr>
        <p:blipFill>
          <a:blip r:embed="rId3"/>
          <a:stretch>
            <a:fillRect/>
          </a:stretch>
        </p:blipFill>
        <p:spPr>
          <a:xfrm>
            <a:off x="6281486" y="4171618"/>
            <a:ext cx="2621838" cy="1638939"/>
          </a:xfrm>
          <a:prstGeom prst="rect">
            <a:avLst/>
          </a:prstGeom>
        </p:spPr>
      </p:pic>
    </p:spTree>
    <p:extLst>
      <p:ext uri="{BB962C8B-B14F-4D97-AF65-F5344CB8AC3E}">
        <p14:creationId xmlns:p14="http://schemas.microsoft.com/office/powerpoint/2010/main" val="1080910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srcRect/>
          <a:stretch>
            <a:fillRect/>
          </a:stretch>
        </p:blipFill>
        <p:spPr bwMode="auto">
          <a:xfrm>
            <a:off x="6842125" y="4076700"/>
            <a:ext cx="1997075" cy="2095500"/>
          </a:xfrm>
          <a:prstGeom prst="rect">
            <a:avLst/>
          </a:prstGeom>
          <a:noFill/>
          <a:ln w="9525">
            <a:noFill/>
            <a:miter lim="800000"/>
            <a:headEnd/>
            <a:tailEnd/>
          </a:ln>
        </p:spPr>
      </p:pic>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Smart Phones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dirty="0" smtClean="0">
                <a:solidFill>
                  <a:schemeClr val="tx1"/>
                </a:solidFill>
              </a:rPr>
              <a:t>Smart Phone OS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Tablet PCs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Apps</a:t>
            </a:r>
            <a:endParaRPr lang="en-CA" sz="2000"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057400" y="1447800"/>
            <a:ext cx="6248400" cy="4876800"/>
          </a:xfrm>
        </p:spPr>
        <p:txBody>
          <a:bodyPr>
            <a:normAutofit/>
          </a:bodyPr>
          <a:lstStyle/>
          <a:p>
            <a:r>
              <a:rPr lang="en-US" b="1" dirty="0" smtClean="0"/>
              <a:t>Evolution of Smartphones</a:t>
            </a:r>
          </a:p>
          <a:p>
            <a:pPr lvl="1"/>
            <a:r>
              <a:rPr lang="en-US" sz="2400" dirty="0" smtClean="0"/>
              <a:t>1992</a:t>
            </a:r>
            <a:r>
              <a:rPr lang="en-US" sz="2400" dirty="0"/>
              <a:t>: </a:t>
            </a:r>
            <a:r>
              <a:rPr lang="en-US" sz="2400" dirty="0" smtClean="0"/>
              <a:t>IBM Simon</a:t>
            </a:r>
            <a:endParaRPr lang="en-US" sz="2400" dirty="0"/>
          </a:p>
          <a:p>
            <a:pPr lvl="2"/>
            <a:r>
              <a:rPr lang="en-US" sz="1800" dirty="0" smtClean="0"/>
              <a:t>Touch </a:t>
            </a:r>
            <a:r>
              <a:rPr lang="en-US" sz="1800" dirty="0"/>
              <a:t>screen, fax, email, predictive </a:t>
            </a:r>
            <a:r>
              <a:rPr lang="en-US" sz="1800" dirty="0" smtClean="0"/>
              <a:t>keyboard</a:t>
            </a:r>
          </a:p>
          <a:p>
            <a:pPr lvl="1"/>
            <a:r>
              <a:rPr lang="en-US" sz="2400" dirty="0" smtClean="0"/>
              <a:t>1996</a:t>
            </a:r>
            <a:r>
              <a:rPr lang="en-US" sz="2400" dirty="0"/>
              <a:t>: Nokia </a:t>
            </a:r>
            <a:r>
              <a:rPr lang="en-US" sz="2400" dirty="0" smtClean="0"/>
              <a:t>9000</a:t>
            </a:r>
          </a:p>
          <a:p>
            <a:pPr lvl="1"/>
            <a:r>
              <a:rPr lang="en-US" sz="2400" dirty="0" smtClean="0"/>
              <a:t>2002</a:t>
            </a:r>
            <a:r>
              <a:rPr lang="en-US" sz="2400" dirty="0"/>
              <a:t>: Handspring Treo 180 (Palm </a:t>
            </a:r>
            <a:r>
              <a:rPr lang="en-US" sz="2400" dirty="0" smtClean="0"/>
              <a:t>OS)</a:t>
            </a:r>
          </a:p>
          <a:p>
            <a:pPr lvl="1"/>
            <a:r>
              <a:rPr lang="en-US" sz="2400" dirty="0" smtClean="0"/>
              <a:t>2002</a:t>
            </a:r>
            <a:r>
              <a:rPr lang="en-US" sz="2400" dirty="0"/>
              <a:t>: </a:t>
            </a:r>
            <a:r>
              <a:rPr lang="en-US" sz="2400" dirty="0" smtClean="0"/>
              <a:t>Blackberry</a:t>
            </a:r>
          </a:p>
          <a:p>
            <a:pPr lvl="1"/>
            <a:r>
              <a:rPr lang="en-US" sz="2400" dirty="0" smtClean="0"/>
              <a:t>2007</a:t>
            </a:r>
            <a:r>
              <a:rPr lang="en-US" sz="2400" dirty="0"/>
              <a:t>: </a:t>
            </a:r>
            <a:r>
              <a:rPr lang="en-US" sz="2400" dirty="0" smtClean="0"/>
              <a:t>iPhone</a:t>
            </a:r>
          </a:p>
          <a:p>
            <a:pPr lvl="1"/>
            <a:r>
              <a:rPr lang="en-US" sz="2400" dirty="0" smtClean="0"/>
              <a:t>2008</a:t>
            </a:r>
            <a:r>
              <a:rPr lang="en-US" sz="2400" dirty="0"/>
              <a:t>: First Android OS phones</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1" name="Picture 4"/>
          <p:cNvPicPr>
            <a:picLocks noChangeAspect="1"/>
          </p:cNvPicPr>
          <p:nvPr/>
        </p:nvPicPr>
        <p:blipFill>
          <a:blip r:embed="rId4" cstate="print"/>
          <a:srcRect/>
          <a:stretch>
            <a:fillRect/>
          </a:stretch>
        </p:blipFill>
        <p:spPr bwMode="auto">
          <a:xfrm>
            <a:off x="4864511" y="4988404"/>
            <a:ext cx="1498189" cy="1123950"/>
          </a:xfrm>
          <a:prstGeom prst="rect">
            <a:avLst/>
          </a:prstGeom>
          <a:noFill/>
          <a:ln w="9525">
            <a:noFill/>
            <a:miter lim="800000"/>
            <a:headEnd/>
            <a:tailEnd/>
          </a:ln>
        </p:spPr>
      </p:pic>
    </p:spTree>
    <p:extLst>
      <p:ext uri="{BB962C8B-B14F-4D97-AF65-F5344CB8AC3E}">
        <p14:creationId xmlns:p14="http://schemas.microsoft.com/office/powerpoint/2010/main" val="11072906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Android OS and the Manufacturers</a:t>
            </a:r>
            <a:endParaRPr lang="en-US" dirty="0"/>
          </a:p>
        </p:txBody>
      </p:sp>
      <p:sp>
        <p:nvSpPr>
          <p:cNvPr id="3" name="Content Placeholder 2"/>
          <p:cNvSpPr>
            <a:spLocks noGrp="1"/>
          </p:cNvSpPr>
          <p:nvPr>
            <p:ph idx="1"/>
          </p:nvPr>
        </p:nvSpPr>
        <p:spPr/>
        <p:txBody>
          <a:bodyPr>
            <a:normAutofit lnSpcReduction="10000"/>
          </a:bodyPr>
          <a:lstStyle/>
          <a:p>
            <a:pPr fontAlgn="auto">
              <a:spcAft>
                <a:spcPts val="0"/>
              </a:spcAft>
              <a:buClr>
                <a:schemeClr val="accent3"/>
              </a:buClr>
              <a:buFont typeface="Wingdings" charset="2"/>
              <a:buChar char="v"/>
              <a:defRPr/>
            </a:pPr>
            <a:r>
              <a:rPr lang="en-CA" sz="2600" dirty="0"/>
              <a:t>Continued partnerships with manufacturers such as Samsung, HTC, and Sony</a:t>
            </a:r>
          </a:p>
          <a:p>
            <a:pPr fontAlgn="auto">
              <a:spcAft>
                <a:spcPts val="0"/>
              </a:spcAft>
              <a:buClr>
                <a:schemeClr val="accent3"/>
              </a:buClr>
              <a:buFont typeface="Wingdings" charset="2"/>
              <a:buChar char="v"/>
              <a:defRPr/>
            </a:pPr>
            <a:r>
              <a:rPr lang="en-CA" sz="2600" dirty="0"/>
              <a:t>Joint venture with Samsung: Galaxy </a:t>
            </a:r>
            <a:r>
              <a:rPr lang="en-CA" sz="2600" dirty="0" smtClean="0"/>
              <a:t>Nexus</a:t>
            </a:r>
          </a:p>
          <a:p>
            <a:pPr fontAlgn="auto">
              <a:spcAft>
                <a:spcPts val="0"/>
              </a:spcAft>
              <a:buClr>
                <a:schemeClr val="accent3"/>
              </a:buClr>
              <a:buFont typeface="Wingdings" charset="2"/>
              <a:buChar char="v"/>
              <a:defRPr/>
            </a:pPr>
            <a:r>
              <a:rPr lang="en-CA" sz="2600" dirty="0" smtClean="0"/>
              <a:t>Recent partnership with LG: Galaxy Nexus 4</a:t>
            </a:r>
            <a:endParaRPr lang="en-CA" sz="2600" dirty="0"/>
          </a:p>
          <a:p>
            <a:pPr fontAlgn="auto">
              <a:spcAft>
                <a:spcPts val="0"/>
              </a:spcAft>
              <a:buClr>
                <a:schemeClr val="accent3"/>
              </a:buClr>
              <a:buFont typeface="Wingdings" charset="2"/>
              <a:buChar char="v"/>
              <a:defRPr/>
            </a:pPr>
            <a:r>
              <a:rPr lang="en-CA" sz="2600" dirty="0"/>
              <a:t>Acquisition of Motorola Mobility</a:t>
            </a:r>
          </a:p>
          <a:p>
            <a:pPr marL="736092" lvl="1" indent="-342900" fontAlgn="auto">
              <a:spcAft>
                <a:spcPts val="0"/>
              </a:spcAft>
              <a:buFont typeface="Wingdings" charset="2"/>
              <a:buChar char="v"/>
              <a:defRPr/>
            </a:pPr>
            <a:r>
              <a:rPr lang="en-CA" sz="2300" dirty="0" smtClean="0"/>
              <a:t>Retains </a:t>
            </a:r>
            <a:r>
              <a:rPr lang="en-CA" sz="2300" dirty="0"/>
              <a:t>independence  as a subsidiary</a:t>
            </a:r>
          </a:p>
          <a:p>
            <a:pPr marL="736092" lvl="1" indent="-342900" fontAlgn="auto">
              <a:spcAft>
                <a:spcPts val="0"/>
              </a:spcAft>
              <a:buFont typeface="Wingdings" charset="2"/>
              <a:buChar char="v"/>
              <a:defRPr/>
            </a:pPr>
            <a:r>
              <a:rPr lang="en-CA" sz="2300" dirty="0" smtClean="0"/>
              <a:t>Establishes </a:t>
            </a:r>
            <a:r>
              <a:rPr lang="en-CA" sz="2300" dirty="0"/>
              <a:t>Google as a smartphone manufacturer</a:t>
            </a:r>
          </a:p>
          <a:p>
            <a:pPr marL="736092" lvl="1" indent="-342900" fontAlgn="auto">
              <a:spcAft>
                <a:spcPts val="0"/>
              </a:spcAft>
              <a:buFont typeface="Wingdings" charset="2"/>
              <a:buChar char="v"/>
              <a:defRPr/>
            </a:pPr>
            <a:r>
              <a:rPr lang="en-CA" sz="2300" dirty="0" smtClean="0"/>
              <a:t>Portfolio </a:t>
            </a:r>
            <a:r>
              <a:rPr lang="en-CA" sz="2300" dirty="0"/>
              <a:t>of patents loosens up some of the legal burden</a:t>
            </a:r>
          </a:p>
          <a:p>
            <a:endParaRPr lang="en-US" dirty="0"/>
          </a:p>
        </p:txBody>
      </p:sp>
    </p:spTree>
    <p:extLst>
      <p:ext uri="{BB962C8B-B14F-4D97-AF65-F5344CB8AC3E}">
        <p14:creationId xmlns:p14="http://schemas.microsoft.com/office/powerpoint/2010/main" val="192822191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994" y="577145"/>
            <a:ext cx="8405360" cy="5253350"/>
          </a:xfrm>
          <a:prstGeom prst="rect">
            <a:avLst/>
          </a:prstGeom>
        </p:spPr>
      </p:pic>
    </p:spTree>
    <p:extLst>
      <p:ext uri="{BB962C8B-B14F-4D97-AF65-F5344CB8AC3E}">
        <p14:creationId xmlns:p14="http://schemas.microsoft.com/office/powerpoint/2010/main" val="30476551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Play</a:t>
            </a:r>
            <a:endParaRPr lang="en-US" dirty="0"/>
          </a:p>
        </p:txBody>
      </p:sp>
      <p:sp>
        <p:nvSpPr>
          <p:cNvPr id="3" name="Content Placeholder 2"/>
          <p:cNvSpPr>
            <a:spLocks noGrp="1"/>
          </p:cNvSpPr>
          <p:nvPr>
            <p:ph idx="1"/>
          </p:nvPr>
        </p:nvSpPr>
        <p:spPr/>
        <p:txBody>
          <a:bodyPr/>
          <a:lstStyle/>
          <a:p>
            <a:pPr marL="274320" indent="-274320" fontAlgn="auto">
              <a:spcBef>
                <a:spcPts val="0"/>
              </a:spcBef>
              <a:spcAft>
                <a:spcPts val="1200"/>
              </a:spcAft>
              <a:buClr>
                <a:schemeClr val="accent3"/>
              </a:buClr>
              <a:buFont typeface="Wingdings 2"/>
              <a:buChar char=""/>
              <a:defRPr/>
            </a:pPr>
            <a:r>
              <a:rPr lang="en-CA" sz="2400" dirty="0"/>
              <a:t>Combines Android Market, Google Music, and Google </a:t>
            </a:r>
            <a:r>
              <a:rPr lang="en-CA" sz="2400" dirty="0" err="1" smtClean="0"/>
              <a:t>eBookstore</a:t>
            </a:r>
            <a:endParaRPr lang="en-CA" sz="2400" dirty="0" smtClean="0"/>
          </a:p>
          <a:p>
            <a:pPr lvl="1">
              <a:spcBef>
                <a:spcPts val="0"/>
              </a:spcBef>
              <a:spcAft>
                <a:spcPts val="1200"/>
              </a:spcAft>
              <a:buClr>
                <a:schemeClr val="accent3"/>
              </a:buClr>
              <a:buFont typeface="Arial"/>
              <a:buChar char="•"/>
              <a:defRPr/>
            </a:pPr>
            <a:r>
              <a:rPr lang="en-US" dirty="0" smtClean="0"/>
              <a:t>S</a:t>
            </a:r>
            <a:r>
              <a:rPr lang="en-CA" dirty="0" err="1" smtClean="0"/>
              <a:t>imilar</a:t>
            </a:r>
            <a:r>
              <a:rPr lang="en-CA" dirty="0" smtClean="0"/>
              <a:t> to iTunes store and Amazon in </a:t>
            </a:r>
            <a:r>
              <a:rPr lang="en-CA" dirty="0" err="1" smtClean="0"/>
              <a:t>oferings</a:t>
            </a:r>
            <a:endParaRPr lang="en-CA" dirty="0"/>
          </a:p>
          <a:p>
            <a:pPr marL="274320" indent="-274320" fontAlgn="auto">
              <a:spcBef>
                <a:spcPts val="0"/>
              </a:spcBef>
              <a:spcAft>
                <a:spcPts val="1200"/>
              </a:spcAft>
              <a:buClr>
                <a:schemeClr val="accent3"/>
              </a:buClr>
              <a:buFont typeface="Wingdings 2"/>
              <a:buChar char=""/>
              <a:defRPr/>
            </a:pPr>
            <a:r>
              <a:rPr lang="en-CA" sz="2400" dirty="0"/>
              <a:t>Removal of Android brand means opportunities to roll it out on non-Android devices in the future</a:t>
            </a:r>
          </a:p>
          <a:p>
            <a:pPr marL="0"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051720" y="4581128"/>
            <a:ext cx="4392488" cy="2047387"/>
          </a:xfrm>
          <a:prstGeom prst="rect">
            <a:avLst/>
          </a:prstGeom>
          <a:noFill/>
          <a:ln w="9525">
            <a:noFill/>
            <a:miter lim="800000"/>
            <a:headEnd/>
            <a:tailEnd/>
          </a:ln>
        </p:spPr>
      </p:pic>
    </p:spTree>
    <p:extLst>
      <p:ext uri="{BB962C8B-B14F-4D97-AF65-F5344CB8AC3E}">
        <p14:creationId xmlns:p14="http://schemas.microsoft.com/office/powerpoint/2010/main" val="9683859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Google Chrome and Chrome OS</a:t>
            </a:r>
            <a:endParaRPr lang="en-US" dirty="0"/>
          </a:p>
        </p:txBody>
      </p:sp>
      <p:sp>
        <p:nvSpPr>
          <p:cNvPr id="3" name="Content Placeholder 2"/>
          <p:cNvSpPr>
            <a:spLocks noGrp="1"/>
          </p:cNvSpPr>
          <p:nvPr>
            <p:ph idx="1"/>
          </p:nvPr>
        </p:nvSpPr>
        <p:spPr/>
        <p:txBody>
          <a:bodyPr/>
          <a:lstStyle/>
          <a:p>
            <a:r>
              <a:rPr lang="en-US" dirty="0" smtClean="0"/>
              <a:t>Chrome Web Browser</a:t>
            </a:r>
          </a:p>
          <a:p>
            <a:pPr lvl="1"/>
            <a:r>
              <a:rPr lang="en-US" dirty="0" smtClean="0"/>
              <a:t>Free to use, integrates with other Google and third-party applications</a:t>
            </a:r>
          </a:p>
          <a:p>
            <a:pPr lvl="1"/>
            <a:r>
              <a:rPr lang="en-US" dirty="0" smtClean="0"/>
              <a:t>Has 34% worldwide usage share (</a:t>
            </a:r>
            <a:r>
              <a:rPr lang="en-US" dirty="0" err="1" smtClean="0"/>
              <a:t>StatCounter</a:t>
            </a:r>
            <a:r>
              <a:rPr lang="en-US" dirty="0" smtClean="0"/>
              <a:t>, Sept 2012)</a:t>
            </a:r>
          </a:p>
          <a:p>
            <a:pPr lvl="1"/>
            <a:r>
              <a:rPr lang="en-US" dirty="0" smtClean="0"/>
              <a:t>Offered for desktop and mobile operating systems</a:t>
            </a:r>
          </a:p>
          <a:p>
            <a:pPr lvl="2"/>
            <a:r>
              <a:rPr lang="en-US" dirty="0" err="1" smtClean="0"/>
              <a:t>iOS</a:t>
            </a:r>
            <a:r>
              <a:rPr lang="en-US" dirty="0" smtClean="0"/>
              <a:t>, Windows, etc.</a:t>
            </a:r>
          </a:p>
          <a:p>
            <a:r>
              <a:rPr lang="en-US" dirty="0" smtClean="0"/>
              <a:t>Chrome OS</a:t>
            </a:r>
          </a:p>
          <a:p>
            <a:pPr marL="640080" lvl="1" indent="-246888" fontAlgn="auto">
              <a:spcAft>
                <a:spcPts val="0"/>
              </a:spcAft>
              <a:buFont typeface="Wingdings 2"/>
              <a:buChar char=""/>
              <a:defRPr/>
            </a:pPr>
            <a:r>
              <a:rPr lang="en-CA" sz="1600" dirty="0"/>
              <a:t>Open Source (based on Linux)</a:t>
            </a:r>
          </a:p>
          <a:p>
            <a:pPr marL="640080" lvl="1" indent="-246888" fontAlgn="auto">
              <a:spcAft>
                <a:spcPts val="0"/>
              </a:spcAft>
              <a:buFont typeface="Wingdings 2"/>
              <a:buChar char=""/>
              <a:defRPr/>
            </a:pPr>
            <a:r>
              <a:rPr lang="en-CA" sz="1600" dirty="0"/>
              <a:t>Works primarily for web applications</a:t>
            </a:r>
          </a:p>
          <a:p>
            <a:pPr marL="640080" lvl="1" indent="-246888" fontAlgn="auto">
              <a:spcAft>
                <a:spcPts val="0"/>
              </a:spcAft>
              <a:buFont typeface="Wingdings 2"/>
              <a:buChar char=""/>
              <a:defRPr/>
            </a:pPr>
            <a:r>
              <a:rPr lang="en-CA" sz="1600" dirty="0"/>
              <a:t>Found in </a:t>
            </a:r>
            <a:r>
              <a:rPr lang="en-CA" sz="1600" dirty="0" err="1"/>
              <a:t>Chromebooks</a:t>
            </a:r>
            <a:r>
              <a:rPr lang="en-CA" sz="1600" dirty="0"/>
              <a:t> built by Samsung and Acer</a:t>
            </a:r>
          </a:p>
          <a:p>
            <a:pPr marL="640080" lvl="1" indent="-246888" fontAlgn="auto">
              <a:spcAft>
                <a:spcPts val="0"/>
              </a:spcAft>
              <a:buFont typeface="Wingdings 2"/>
              <a:buChar char=""/>
              <a:defRPr/>
            </a:pPr>
            <a:r>
              <a:rPr lang="en-CA" sz="1600" dirty="0"/>
              <a:t>Hybrid between cloud client and traditional laptop</a:t>
            </a:r>
          </a:p>
          <a:p>
            <a:pPr lvl="1"/>
            <a:endParaRPr lang="en-US" dirty="0" smtClean="0"/>
          </a:p>
          <a:p>
            <a:endParaRPr lang="en-US" dirty="0" smtClean="0"/>
          </a:p>
          <a:p>
            <a:pPr lvl="1"/>
            <a:endParaRPr lang="en-US" dirty="0" smtClean="0"/>
          </a:p>
          <a:p>
            <a:pPr lvl="1"/>
            <a:endParaRPr lang="en-US" dirty="0" smtClean="0"/>
          </a:p>
          <a:p>
            <a:pPr marL="349250" lvl="1"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440195" y="4442721"/>
            <a:ext cx="2703805" cy="1944216"/>
          </a:xfrm>
          <a:prstGeom prst="rect">
            <a:avLst/>
          </a:prstGeom>
          <a:noFill/>
          <a:ln w="9525">
            <a:noFill/>
            <a:miter lim="800000"/>
            <a:headEnd/>
            <a:tailEnd/>
          </a:ln>
        </p:spPr>
      </p:pic>
    </p:spTree>
    <p:extLst>
      <p:ext uri="{BB962C8B-B14F-4D97-AF65-F5344CB8AC3E}">
        <p14:creationId xmlns:p14="http://schemas.microsoft.com/office/powerpoint/2010/main" val="22515204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Strategy</a:t>
            </a:r>
            <a:endParaRPr lang="en-US" dirty="0"/>
          </a:p>
        </p:txBody>
      </p:sp>
      <p:sp>
        <p:nvSpPr>
          <p:cNvPr id="3" name="Content Placeholder 2"/>
          <p:cNvSpPr>
            <a:spLocks noGrp="1"/>
          </p:cNvSpPr>
          <p:nvPr>
            <p:ph idx="1"/>
          </p:nvPr>
        </p:nvSpPr>
        <p:spPr/>
        <p:txBody>
          <a:bodyPr/>
          <a:lstStyle/>
          <a:p>
            <a:r>
              <a:rPr lang="en-CA" sz="3000" dirty="0">
                <a:latin typeface="Calibri" pitchFamily="34" charset="0"/>
                <a:ea typeface="宋体" pitchFamily="2" charset="-122"/>
              </a:rPr>
              <a:t>Revenue = Amount of time on the Web</a:t>
            </a:r>
          </a:p>
          <a:p>
            <a:r>
              <a:rPr lang="en-CA" sz="3000" dirty="0">
                <a:latin typeface="Calibri" pitchFamily="34" charset="0"/>
                <a:ea typeface="宋体" pitchFamily="2" charset="-122"/>
              </a:rPr>
              <a:t>Mission Statement:</a:t>
            </a:r>
          </a:p>
          <a:p>
            <a:pPr lvl="1"/>
            <a:r>
              <a:rPr lang="en-CA" sz="3000" dirty="0">
                <a:latin typeface="Calibri" pitchFamily="34" charset="0"/>
                <a:ea typeface="宋体" pitchFamily="2" charset="-122"/>
              </a:rPr>
              <a:t>“To organize the world’s information and make it universally accessible and useful”</a:t>
            </a:r>
          </a:p>
          <a:p>
            <a:pPr lvl="1"/>
            <a:r>
              <a:rPr lang="en-CA" sz="3000" dirty="0">
                <a:latin typeface="Calibri" pitchFamily="34" charset="0"/>
                <a:ea typeface="宋体" pitchFamily="2" charset="-122"/>
              </a:rPr>
              <a:t>Slogan (mantra)</a:t>
            </a:r>
          </a:p>
          <a:p>
            <a:pPr lvl="2"/>
            <a:r>
              <a:rPr lang="en-CA" sz="2700" dirty="0">
                <a:latin typeface="Calibri" pitchFamily="34" charset="0"/>
                <a:ea typeface="宋体" pitchFamily="2" charset="-122"/>
              </a:rPr>
              <a:t> “Don’t be evil”</a:t>
            </a:r>
          </a:p>
          <a:p>
            <a:pPr marL="0" indent="0">
              <a:buNone/>
            </a:pPr>
            <a:endParaRPr lang="en-US" dirty="0"/>
          </a:p>
        </p:txBody>
      </p:sp>
    </p:spTree>
    <p:extLst>
      <p:ext uri="{BB962C8B-B14F-4D97-AF65-F5344CB8AC3E}">
        <p14:creationId xmlns:p14="http://schemas.microsoft.com/office/powerpoint/2010/main" val="401065089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in 2012</a:t>
            </a:r>
            <a:endParaRPr lang="en-US" dirty="0"/>
          </a:p>
        </p:txBody>
      </p:sp>
      <p:sp>
        <p:nvSpPr>
          <p:cNvPr id="3" name="Content Placeholder 2"/>
          <p:cNvSpPr>
            <a:spLocks noGrp="1"/>
          </p:cNvSpPr>
          <p:nvPr>
            <p:ph idx="1"/>
          </p:nvPr>
        </p:nvSpPr>
        <p:spPr/>
        <p:txBody>
          <a:bodyPr/>
          <a:lstStyle/>
          <a:p>
            <a:r>
              <a:rPr lang="en-CA" dirty="0">
                <a:latin typeface="Calibri" pitchFamily="34" charset="0"/>
                <a:ea typeface="宋体" pitchFamily="2" charset="-122"/>
              </a:rPr>
              <a:t>Mobile:</a:t>
            </a:r>
          </a:p>
          <a:p>
            <a:pPr lvl="1"/>
            <a:r>
              <a:rPr lang="en-CA" dirty="0" smtClean="0">
                <a:latin typeface="Calibri" pitchFamily="34" charset="0"/>
                <a:ea typeface="宋体" pitchFamily="2" charset="-122"/>
              </a:rPr>
              <a:t>Continued </a:t>
            </a:r>
            <a:r>
              <a:rPr lang="en-CA" dirty="0">
                <a:latin typeface="Calibri" pitchFamily="34" charset="0"/>
                <a:ea typeface="宋体" pitchFamily="2" charset="-122"/>
              </a:rPr>
              <a:t>partnerships with other manufacturers</a:t>
            </a:r>
          </a:p>
          <a:p>
            <a:pPr lvl="1"/>
            <a:r>
              <a:rPr lang="en-CA" dirty="0">
                <a:latin typeface="Calibri" pitchFamily="34" charset="0"/>
                <a:ea typeface="宋体" pitchFamily="2" charset="-122"/>
              </a:rPr>
              <a:t>Growth of different types of content in the Play Store </a:t>
            </a:r>
          </a:p>
          <a:p>
            <a:pPr lvl="1"/>
            <a:r>
              <a:rPr lang="en-CA" dirty="0">
                <a:latin typeface="Calibri" pitchFamily="34" charset="0"/>
                <a:ea typeface="宋体" pitchFamily="2" charset="-122"/>
              </a:rPr>
              <a:t>Inexpensive smartphones initiative throughout the </a:t>
            </a:r>
            <a:r>
              <a:rPr lang="en-CA" dirty="0" smtClean="0">
                <a:latin typeface="Calibri" pitchFamily="34" charset="0"/>
                <a:ea typeface="宋体" pitchFamily="2" charset="-122"/>
              </a:rPr>
              <a:t>world</a:t>
            </a:r>
          </a:p>
          <a:p>
            <a:pPr lvl="2"/>
            <a:r>
              <a:rPr lang="en-US" dirty="0" smtClean="0">
                <a:latin typeface="Calibri" pitchFamily="34" charset="0"/>
                <a:ea typeface="宋体" pitchFamily="2" charset="-122"/>
              </a:rPr>
              <a:t>M</a:t>
            </a:r>
            <a:r>
              <a:rPr lang="en-CA" dirty="0" err="1" smtClean="0">
                <a:latin typeface="Calibri" pitchFamily="34" charset="0"/>
                <a:ea typeface="宋体" pitchFamily="2" charset="-122"/>
              </a:rPr>
              <a:t>arket</a:t>
            </a:r>
            <a:r>
              <a:rPr lang="en-CA" dirty="0" smtClean="0">
                <a:latin typeface="Calibri" pitchFamily="34" charset="0"/>
                <a:ea typeface="宋体" pitchFamily="2" charset="-122"/>
              </a:rPr>
              <a:t> penetration purposes</a:t>
            </a:r>
          </a:p>
          <a:p>
            <a:pPr lvl="2"/>
            <a:r>
              <a:rPr lang="en-CA" dirty="0" smtClean="0">
                <a:latin typeface="Calibri" pitchFamily="34" charset="0"/>
                <a:ea typeface="宋体" pitchFamily="2" charset="-122"/>
              </a:rPr>
              <a:t>E.g. Google Nexus 4</a:t>
            </a:r>
            <a:endParaRPr lang="en-CA" dirty="0">
              <a:latin typeface="Calibri" pitchFamily="34" charset="0"/>
              <a:ea typeface="宋体" pitchFamily="2" charset="-122"/>
            </a:endParaRPr>
          </a:p>
          <a:p>
            <a:pPr lvl="1"/>
            <a:r>
              <a:rPr lang="en-CA" dirty="0">
                <a:latin typeface="Calibri" pitchFamily="34" charset="0"/>
                <a:ea typeface="宋体" pitchFamily="2" charset="-122"/>
              </a:rPr>
              <a:t>Increasing LTE Compatibility as high speed upgrade to 4G networks</a:t>
            </a:r>
          </a:p>
          <a:p>
            <a:pPr lvl="1"/>
            <a:r>
              <a:rPr lang="en-CA" dirty="0" smtClean="0">
                <a:latin typeface="Calibri" pitchFamily="34" charset="0"/>
                <a:ea typeface="宋体" pitchFamily="2" charset="-122"/>
              </a:rPr>
              <a:t>Implementation of Google Wallet </a:t>
            </a:r>
          </a:p>
          <a:p>
            <a:pPr lvl="2"/>
            <a:r>
              <a:rPr lang="en-CA" dirty="0">
                <a:latin typeface="Calibri" pitchFamily="34" charset="0"/>
                <a:ea typeface="宋体" pitchFamily="2" charset="-122"/>
              </a:rPr>
              <a:t>M</a:t>
            </a:r>
            <a:r>
              <a:rPr lang="en-CA" dirty="0" smtClean="0">
                <a:latin typeface="Calibri" pitchFamily="34" charset="0"/>
                <a:ea typeface="宋体" pitchFamily="2" charset="-122"/>
              </a:rPr>
              <a:t>obile </a:t>
            </a:r>
            <a:r>
              <a:rPr lang="en-CA" dirty="0">
                <a:latin typeface="Calibri" pitchFamily="34" charset="0"/>
                <a:ea typeface="宋体" pitchFamily="2" charset="-122"/>
              </a:rPr>
              <a:t>electronic money as a means of payment based on near field communications technology</a:t>
            </a:r>
          </a:p>
          <a:p>
            <a:pPr marL="0" indent="0">
              <a:buNone/>
            </a:pPr>
            <a:endParaRPr lang="en-US" dirty="0"/>
          </a:p>
        </p:txBody>
      </p:sp>
    </p:spTree>
    <p:extLst>
      <p:ext uri="{BB962C8B-B14F-4D97-AF65-F5344CB8AC3E}">
        <p14:creationId xmlns:p14="http://schemas.microsoft.com/office/powerpoint/2010/main" val="40171770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Issues</a:t>
            </a:r>
            <a:endParaRPr lang="en-US" dirty="0"/>
          </a:p>
        </p:txBody>
      </p:sp>
      <p:sp>
        <p:nvSpPr>
          <p:cNvPr id="3" name="Content Placeholder 2"/>
          <p:cNvSpPr>
            <a:spLocks noGrp="1"/>
          </p:cNvSpPr>
          <p:nvPr>
            <p:ph idx="1"/>
          </p:nvPr>
        </p:nvSpPr>
        <p:spPr/>
        <p:txBody>
          <a:bodyPr/>
          <a:lstStyle/>
          <a:p>
            <a:r>
              <a:rPr lang="en-CA" dirty="0">
                <a:latin typeface="Calibri" pitchFamily="34" charset="0"/>
                <a:ea typeface="宋体" pitchFamily="2" charset="-122"/>
              </a:rPr>
              <a:t>Oracle</a:t>
            </a:r>
          </a:p>
          <a:p>
            <a:pPr lvl="1">
              <a:buFont typeface="Wingdings 2" pitchFamily="18" charset="2"/>
              <a:buNone/>
            </a:pPr>
            <a:r>
              <a:rPr lang="en-CA" dirty="0">
                <a:latin typeface="Calibri" pitchFamily="34" charset="0"/>
                <a:ea typeface="宋体" pitchFamily="2" charset="-122"/>
              </a:rPr>
              <a:t>- Java patent that it got when it acquired Sun Microsystems</a:t>
            </a:r>
          </a:p>
          <a:p>
            <a:r>
              <a:rPr lang="en-CA" dirty="0">
                <a:latin typeface="Calibri" pitchFamily="34" charset="0"/>
                <a:ea typeface="宋体" pitchFamily="2" charset="-122"/>
              </a:rPr>
              <a:t>Microsoft</a:t>
            </a:r>
          </a:p>
          <a:p>
            <a:pPr lvl="1">
              <a:buFont typeface="Wingdings 2" pitchFamily="18" charset="2"/>
              <a:buNone/>
            </a:pPr>
            <a:r>
              <a:rPr lang="en-CA" dirty="0">
                <a:latin typeface="Calibri" pitchFamily="34" charset="0"/>
                <a:ea typeface="宋体" pitchFamily="2" charset="-122"/>
              </a:rPr>
              <a:t>-EU lawsuit regarding a Motorola patent for web video </a:t>
            </a:r>
          </a:p>
          <a:p>
            <a:r>
              <a:rPr lang="en-CA" dirty="0">
                <a:latin typeface="Calibri" pitchFamily="34" charset="0"/>
                <a:ea typeface="宋体" pitchFamily="2" charset="-122"/>
              </a:rPr>
              <a:t>Apple</a:t>
            </a:r>
          </a:p>
          <a:p>
            <a:pPr lvl="1">
              <a:buFont typeface="Wingdings 2" pitchFamily="18" charset="2"/>
              <a:buNone/>
            </a:pPr>
            <a:r>
              <a:rPr lang="en-CA" dirty="0">
                <a:latin typeface="Calibri" pitchFamily="34" charset="0"/>
                <a:ea typeface="宋体" pitchFamily="2" charset="-122"/>
              </a:rPr>
              <a:t>- Disputes over patents with Android device makers Samsung, HTC, and Motorola</a:t>
            </a:r>
          </a:p>
          <a:p>
            <a:r>
              <a:rPr lang="en-CA" dirty="0">
                <a:latin typeface="Calibri" pitchFamily="34" charset="0"/>
                <a:ea typeface="宋体" pitchFamily="2" charset="-122"/>
              </a:rPr>
              <a:t>Privacy concerns</a:t>
            </a:r>
          </a:p>
          <a:p>
            <a:pPr lvl="1">
              <a:buFont typeface="Wingdings 2" pitchFamily="18" charset="2"/>
              <a:buNone/>
            </a:pPr>
            <a:r>
              <a:rPr lang="en-CA" dirty="0">
                <a:latin typeface="Calibri" pitchFamily="34" charset="0"/>
                <a:ea typeface="宋体" pitchFamily="2" charset="-122"/>
              </a:rPr>
              <a:t>- Lawsuits from users i.e., Google Street View</a:t>
            </a:r>
          </a:p>
          <a:p>
            <a:endParaRPr lang="en-US" dirty="0"/>
          </a:p>
        </p:txBody>
      </p:sp>
    </p:spTree>
    <p:extLst>
      <p:ext uri="{BB962C8B-B14F-4D97-AF65-F5344CB8AC3E}">
        <p14:creationId xmlns:p14="http://schemas.microsoft.com/office/powerpoint/2010/main" val="48818388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Outlook	</a:t>
            </a:r>
            <a:endParaRPr lang="en-US" dirty="0"/>
          </a:p>
        </p:txBody>
      </p:sp>
      <p:sp>
        <p:nvSpPr>
          <p:cNvPr id="3" name="Content Placeholder 2"/>
          <p:cNvSpPr>
            <a:spLocks noGrp="1"/>
          </p:cNvSpPr>
          <p:nvPr>
            <p:ph idx="1"/>
          </p:nvPr>
        </p:nvSpPr>
        <p:spPr/>
        <p:txBody>
          <a:bodyPr/>
          <a:lstStyle/>
          <a:p>
            <a:r>
              <a:rPr lang="en-US" dirty="0" smtClean="0"/>
              <a:t>Connect more people online through Google Applications and services to create greater advertising opportunities</a:t>
            </a:r>
          </a:p>
          <a:p>
            <a:r>
              <a:rPr lang="en-US" dirty="0" smtClean="0"/>
              <a:t>Continuing legal concerns/battles </a:t>
            </a:r>
          </a:p>
          <a:p>
            <a:r>
              <a:rPr lang="en-US" dirty="0" smtClean="0"/>
              <a:t>Privacy Issues</a:t>
            </a:r>
          </a:p>
          <a:p>
            <a:r>
              <a:rPr lang="en-CA" sz="2400" dirty="0">
                <a:ea typeface="宋体" pitchFamily="2" charset="-122"/>
                <a:cs typeface="Calibri" pitchFamily="34" charset="0"/>
              </a:rPr>
              <a:t>Increased competition with multiple companies, including Apple, Facebook, and Microsoft (Bing)</a:t>
            </a:r>
          </a:p>
          <a:p>
            <a:endParaRPr lang="en-US" dirty="0"/>
          </a:p>
        </p:txBody>
      </p:sp>
      <p:pic>
        <p:nvPicPr>
          <p:cNvPr id="4" name="Picture 3"/>
          <p:cNvPicPr>
            <a:picLocks noChangeAspect="1"/>
          </p:cNvPicPr>
          <p:nvPr/>
        </p:nvPicPr>
        <p:blipFill>
          <a:blip r:embed="rId2"/>
          <a:stretch>
            <a:fillRect/>
          </a:stretch>
        </p:blipFill>
        <p:spPr>
          <a:xfrm>
            <a:off x="2912534" y="4930775"/>
            <a:ext cx="2971800" cy="1733550"/>
          </a:xfrm>
          <a:prstGeom prst="rect">
            <a:avLst/>
          </a:prstGeom>
        </p:spPr>
      </p:pic>
    </p:spTree>
    <p:extLst>
      <p:ext uri="{BB962C8B-B14F-4D97-AF65-F5344CB8AC3E}">
        <p14:creationId xmlns:p14="http://schemas.microsoft.com/office/powerpoint/2010/main" val="4847740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a:bodyPr>
          <a:lstStyle/>
          <a:p>
            <a:pPr marL="0" indent="0">
              <a:buNone/>
            </a:pPr>
            <a:r>
              <a:rPr lang="en-US" sz="2600" b="1" dirty="0" smtClean="0">
                <a:solidFill>
                  <a:srgbClr val="FF8600"/>
                </a:solidFill>
              </a:rPr>
              <a:t>CEO: Larry Page</a:t>
            </a:r>
          </a:p>
          <a:p>
            <a:pPr>
              <a:buFont typeface="Arial"/>
              <a:buChar char="•"/>
            </a:pPr>
            <a:r>
              <a:rPr lang="en-US" sz="2400" dirty="0" smtClean="0"/>
              <a:t>Co-Founder in 1998</a:t>
            </a:r>
          </a:p>
          <a:p>
            <a:pPr>
              <a:buFont typeface="Arial"/>
              <a:buChar char="•"/>
            </a:pPr>
            <a:r>
              <a:rPr lang="en-US" sz="2400" dirty="0" smtClean="0"/>
              <a:t>CEO since April 2011</a:t>
            </a:r>
          </a:p>
          <a:p>
            <a:pPr lvl="1">
              <a:buFont typeface="Arial"/>
              <a:buChar char="•"/>
            </a:pPr>
            <a:r>
              <a:rPr lang="en-US" dirty="0" smtClean="0"/>
              <a:t>Was President of Products from 2001-2011</a:t>
            </a:r>
          </a:p>
          <a:p>
            <a:pPr>
              <a:buFont typeface="Arial"/>
              <a:buChar char="•"/>
            </a:pPr>
            <a:r>
              <a:rPr lang="en-US" dirty="0" smtClean="0"/>
              <a:t>Bachelor of Engineering from Michigan</a:t>
            </a:r>
          </a:p>
          <a:p>
            <a:pPr>
              <a:buFont typeface="Arial"/>
              <a:buChar char="•"/>
            </a:pPr>
            <a:r>
              <a:rPr lang="en-US" dirty="0" smtClean="0"/>
              <a:t>Master of Computer Science at Stanford</a:t>
            </a:r>
          </a:p>
          <a:p>
            <a:pPr>
              <a:buFont typeface="Arial"/>
              <a:buChar char="•"/>
            </a:pPr>
            <a:r>
              <a:rPr lang="en-US" dirty="0" smtClean="0"/>
              <a:t>PhD (dropout) in Computer Science at Stanford</a:t>
            </a:r>
            <a:endParaRPr lang="en-US" dirty="0"/>
          </a:p>
        </p:txBody>
      </p:sp>
      <p:pic>
        <p:nvPicPr>
          <p:cNvPr id="6" name="Content Placeholder 5"/>
          <p:cNvPicPr>
            <a:picLocks noGrp="1" noChangeAspect="1"/>
          </p:cNvPicPr>
          <p:nvPr>
            <p:ph sz="half" idx="2"/>
          </p:nvPr>
        </p:nvPicPr>
        <p:blipFill>
          <a:blip r:embed="rId2"/>
          <a:srcRect t="5641" b="5641"/>
          <a:stretch>
            <a:fillRect/>
          </a:stretch>
        </p:blipFill>
        <p:spPr>
          <a:xfrm>
            <a:off x="5559779" y="1760538"/>
            <a:ext cx="3179056" cy="4365625"/>
          </a:xfrm>
        </p:spPr>
      </p:pic>
    </p:spTree>
    <p:extLst>
      <p:ext uri="{BB962C8B-B14F-4D97-AF65-F5344CB8AC3E}">
        <p14:creationId xmlns:p14="http://schemas.microsoft.com/office/powerpoint/2010/main" val="42321940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lnSpcReduction="10000"/>
          </a:bodyPr>
          <a:lstStyle/>
          <a:p>
            <a:pPr marL="0" indent="0">
              <a:buNone/>
            </a:pPr>
            <a:r>
              <a:rPr lang="en-US" sz="2600" b="1" dirty="0" smtClean="0">
                <a:solidFill>
                  <a:srgbClr val="FF8600"/>
                </a:solidFill>
              </a:rPr>
              <a:t>Co-Founder: Sergey </a:t>
            </a:r>
            <a:r>
              <a:rPr lang="en-US" sz="2600" b="1" dirty="0" err="1" smtClean="0">
                <a:solidFill>
                  <a:srgbClr val="FF8600"/>
                </a:solidFill>
              </a:rPr>
              <a:t>Brin</a:t>
            </a:r>
            <a:endParaRPr lang="en-US" sz="2600" b="1" dirty="0" smtClean="0">
              <a:solidFill>
                <a:srgbClr val="FF8600"/>
              </a:solidFill>
            </a:endParaRPr>
          </a:p>
          <a:p>
            <a:pPr>
              <a:buFont typeface="Arial"/>
              <a:buChar char="•"/>
            </a:pPr>
            <a:r>
              <a:rPr lang="en-US" sz="2400" dirty="0" smtClean="0"/>
              <a:t>Co-Founder in 1998</a:t>
            </a:r>
          </a:p>
          <a:p>
            <a:pPr>
              <a:buFont typeface="Arial"/>
              <a:buChar char="•"/>
            </a:pPr>
            <a:r>
              <a:rPr lang="en-US" sz="2400" dirty="0" smtClean="0"/>
              <a:t>Served as President of Technology from 2001-2011</a:t>
            </a:r>
          </a:p>
          <a:p>
            <a:pPr>
              <a:buFont typeface="Arial"/>
              <a:buChar char="•"/>
            </a:pPr>
            <a:r>
              <a:rPr lang="en-US" sz="2400" dirty="0" smtClean="0"/>
              <a:t>B.Sc. in Math and Computer Science</a:t>
            </a:r>
          </a:p>
          <a:p>
            <a:pPr>
              <a:buFont typeface="Arial"/>
              <a:buChar char="•"/>
            </a:pPr>
            <a:r>
              <a:rPr lang="en-US" sz="2400" dirty="0" smtClean="0"/>
              <a:t>Master of Computer Science from Stanford</a:t>
            </a:r>
          </a:p>
          <a:p>
            <a:pPr>
              <a:buFont typeface="Arial"/>
              <a:buChar char="•"/>
            </a:pPr>
            <a:r>
              <a:rPr lang="en-US" sz="2400" dirty="0" smtClean="0"/>
              <a:t>PhD (dropout) in Computer Science from Stanford</a:t>
            </a:r>
          </a:p>
        </p:txBody>
      </p:sp>
      <p:pic>
        <p:nvPicPr>
          <p:cNvPr id="5" name="Content Placeholder 4"/>
          <p:cNvPicPr>
            <a:picLocks noGrp="1" noChangeAspect="1"/>
          </p:cNvPicPr>
          <p:nvPr>
            <p:ph sz="half" idx="2"/>
          </p:nvPr>
        </p:nvPicPr>
        <p:blipFill>
          <a:blip r:embed="rId2"/>
          <a:srcRect t="10136" b="10136"/>
          <a:stretch>
            <a:fillRect/>
          </a:stretch>
        </p:blipFill>
        <p:spPr>
          <a:xfrm>
            <a:off x="5310399" y="1760538"/>
            <a:ext cx="3611880" cy="4365625"/>
          </a:xfrm>
        </p:spPr>
      </p:pic>
    </p:spTree>
    <p:extLst>
      <p:ext uri="{BB962C8B-B14F-4D97-AF65-F5344CB8AC3E}">
        <p14:creationId xmlns:p14="http://schemas.microsoft.com/office/powerpoint/2010/main" val="601283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Smart Phones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dirty="0" smtClean="0">
                <a:solidFill>
                  <a:schemeClr val="tx1"/>
                </a:solidFill>
              </a:rPr>
              <a:t>Smart Phone OS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Tablet PCs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Apps</a:t>
            </a:r>
            <a:endParaRPr lang="en-CA" sz="2000"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57346" name="Picture 2" descr="https://lh3.googleusercontent.com/-3l8ebfS6ut4/UFIQEikSbMI/AAAAAAAAJ7I/0eObyJ5vFTQ/smartphone%2Bcompar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71600"/>
            <a:ext cx="475297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3797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77500" lnSpcReduction="20000"/>
          </a:bodyPr>
          <a:lstStyle/>
          <a:p>
            <a:pPr marL="0" indent="0">
              <a:buNone/>
            </a:pPr>
            <a:r>
              <a:rPr lang="en-US" sz="2600" b="1" dirty="0" smtClean="0">
                <a:solidFill>
                  <a:srgbClr val="FF8600"/>
                </a:solidFill>
              </a:rPr>
              <a:t>Executive Chairman: Eric Schmidt</a:t>
            </a:r>
          </a:p>
          <a:p>
            <a:pPr marL="1028700" lvl="1" indent="-571500" fontAlgn="auto">
              <a:lnSpc>
                <a:spcPct val="140000"/>
              </a:lnSpc>
              <a:spcAft>
                <a:spcPts val="0"/>
              </a:spcAft>
              <a:buFont typeface="Wingdings" charset="2"/>
              <a:buChar char="§"/>
              <a:defRPr/>
            </a:pPr>
            <a:r>
              <a:rPr lang="en-US" sz="2600" dirty="0">
                <a:cs typeface="Franklin Gothic Book"/>
              </a:rPr>
              <a:t>Former CEO</a:t>
            </a:r>
          </a:p>
          <a:p>
            <a:pPr marL="1028700" lvl="1" indent="-571500" fontAlgn="auto">
              <a:lnSpc>
                <a:spcPct val="140000"/>
              </a:lnSpc>
              <a:spcAft>
                <a:spcPts val="0"/>
              </a:spcAft>
              <a:buFont typeface="Wingdings" charset="2"/>
              <a:buChar char="§"/>
              <a:defRPr/>
            </a:pPr>
            <a:r>
              <a:rPr lang="en-US" sz="2600" dirty="0">
                <a:cs typeface="Franklin Gothic Book"/>
              </a:rPr>
              <a:t>Former CEO of Novell &amp; CTO of Sun Microsystems</a:t>
            </a:r>
          </a:p>
          <a:p>
            <a:pPr marL="1028700" lvl="1" indent="-571500" fontAlgn="auto">
              <a:lnSpc>
                <a:spcPct val="140000"/>
              </a:lnSpc>
              <a:spcAft>
                <a:spcPts val="0"/>
              </a:spcAft>
              <a:buFont typeface="Wingdings" charset="2"/>
              <a:buChar char="§"/>
              <a:defRPr/>
            </a:pPr>
            <a:r>
              <a:rPr lang="en-US" sz="2600" dirty="0">
                <a:cs typeface="Franklin Gothic Book"/>
              </a:rPr>
              <a:t>Bachelor of Engineering degree from Princeton</a:t>
            </a:r>
          </a:p>
          <a:p>
            <a:pPr marL="1028700" lvl="1" indent="-571500" fontAlgn="auto">
              <a:lnSpc>
                <a:spcPct val="140000"/>
              </a:lnSpc>
              <a:spcAft>
                <a:spcPts val="0"/>
              </a:spcAft>
              <a:buFont typeface="Wingdings" charset="2"/>
              <a:buChar char="§"/>
              <a:defRPr/>
            </a:pPr>
            <a:r>
              <a:rPr lang="en-US" sz="2600" dirty="0">
                <a:cs typeface="Franklin Gothic Book"/>
              </a:rPr>
              <a:t>Master’s and PhD in Comp. Sci. from UC Berkley</a:t>
            </a:r>
          </a:p>
          <a:p>
            <a:pPr marL="1028700" lvl="1" indent="-571500" fontAlgn="auto">
              <a:lnSpc>
                <a:spcPct val="140000"/>
              </a:lnSpc>
              <a:spcAft>
                <a:spcPts val="0"/>
              </a:spcAft>
              <a:buFont typeface="Wingdings" charset="2"/>
              <a:buChar char="§"/>
              <a:defRPr/>
            </a:pPr>
            <a:r>
              <a:rPr lang="en-US" sz="2600" dirty="0">
                <a:cs typeface="Franklin Gothic Book"/>
              </a:rPr>
              <a:t>Member of President Obama’s council of Science and Technology</a:t>
            </a:r>
          </a:p>
          <a:p>
            <a:pPr marL="0" indent="0">
              <a:buNone/>
            </a:pPr>
            <a:endParaRPr lang="en-US" sz="2600" b="1" dirty="0" smtClean="0">
              <a:solidFill>
                <a:srgbClr val="FF8600"/>
              </a:solidFill>
            </a:endParaRPr>
          </a:p>
        </p:txBody>
      </p:sp>
      <p:pic>
        <p:nvPicPr>
          <p:cNvPr id="3" name="Picture 2"/>
          <p:cNvPicPr>
            <a:picLocks noChangeAspect="1"/>
          </p:cNvPicPr>
          <p:nvPr/>
        </p:nvPicPr>
        <p:blipFill>
          <a:blip r:embed="rId2"/>
          <a:stretch>
            <a:fillRect/>
          </a:stretch>
        </p:blipFill>
        <p:spPr>
          <a:xfrm>
            <a:off x="5626100" y="1760538"/>
            <a:ext cx="2831898" cy="4264906"/>
          </a:xfrm>
          <a:prstGeom prst="rect">
            <a:avLst/>
          </a:prstGeom>
        </p:spPr>
      </p:pic>
    </p:spTree>
    <p:extLst>
      <p:ext uri="{BB962C8B-B14F-4D97-AF65-F5344CB8AC3E}">
        <p14:creationId xmlns:p14="http://schemas.microsoft.com/office/powerpoint/2010/main" val="56554565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Five Year Diversification Plan</a:t>
            </a:r>
            <a:endParaRPr lang="en-US" dirty="0"/>
          </a:p>
        </p:txBody>
      </p:sp>
      <p:sp>
        <p:nvSpPr>
          <p:cNvPr id="3" name="Content Placeholder 2"/>
          <p:cNvSpPr>
            <a:spLocks noGrp="1"/>
          </p:cNvSpPr>
          <p:nvPr>
            <p:ph idx="1"/>
          </p:nvPr>
        </p:nvSpPr>
        <p:spPr/>
        <p:txBody>
          <a:bodyPr/>
          <a:lstStyle/>
          <a:p>
            <a:pPr marL="274320" indent="-274320" fontAlgn="auto">
              <a:spcAft>
                <a:spcPts val="0"/>
              </a:spcAft>
              <a:buClr>
                <a:schemeClr val="accent3"/>
              </a:buClr>
              <a:buFont typeface="Arial" pitchFamily="34" charset="0"/>
              <a:buChar char="•"/>
              <a:defRPr/>
            </a:pPr>
            <a:r>
              <a:rPr lang="en-CA" sz="2400" dirty="0"/>
              <a:t>Larry, Sergey, and Eric currently hold 92% of the company’s Class B common stock</a:t>
            </a:r>
          </a:p>
          <a:p>
            <a:pPr marL="274320" indent="-274320" fontAlgn="auto">
              <a:spcAft>
                <a:spcPts val="0"/>
              </a:spcAft>
              <a:buClr>
                <a:schemeClr val="accent3"/>
              </a:buClr>
              <a:buFont typeface="Arial" pitchFamily="34" charset="0"/>
              <a:buChar char="•"/>
              <a:defRPr/>
            </a:pPr>
            <a:r>
              <a:rPr lang="en-CA" sz="2400" dirty="0"/>
              <a:t>Hold 66% of the voting power in company decisions</a:t>
            </a:r>
          </a:p>
          <a:p>
            <a:pPr marL="0" indent="0" fontAlgn="auto">
              <a:spcAft>
                <a:spcPts val="0"/>
              </a:spcAft>
              <a:buClr>
                <a:schemeClr val="accent3"/>
              </a:buClr>
              <a:buNone/>
              <a:defRPr/>
            </a:pPr>
            <a:endParaRPr lang="en-CA" sz="2400" b="1" dirty="0"/>
          </a:p>
          <a:p>
            <a:pPr marL="274320" indent="-274320" fontAlgn="auto">
              <a:spcAft>
                <a:spcPts val="0"/>
              </a:spcAft>
              <a:buClr>
                <a:schemeClr val="accent3"/>
              </a:buClr>
              <a:buFont typeface="Arial" pitchFamily="34" charset="0"/>
              <a:buChar char="•"/>
              <a:defRPr/>
            </a:pPr>
            <a:r>
              <a:rPr lang="en-CA" sz="2400" b="1" dirty="0"/>
              <a:t>Since 2010, Larry and Sergey will each sell $5.5 billion shares of common stock until 2015</a:t>
            </a:r>
          </a:p>
          <a:p>
            <a:pPr marL="274320" indent="-274320" fontAlgn="auto">
              <a:spcAft>
                <a:spcPts val="0"/>
              </a:spcAft>
              <a:buClr>
                <a:schemeClr val="accent3"/>
              </a:buClr>
              <a:buFont typeface="Arial" pitchFamily="34" charset="0"/>
              <a:buChar char="•"/>
              <a:defRPr/>
            </a:pPr>
            <a:r>
              <a:rPr lang="en-CA" sz="2400" dirty="0"/>
              <a:t>Will retain 48% of the voting power </a:t>
            </a:r>
            <a:r>
              <a:rPr lang="en-CA" sz="2400" dirty="0" smtClean="0"/>
              <a:t>after the sell-out</a:t>
            </a:r>
            <a:endParaRPr lang="en-CA" sz="2400" dirty="0"/>
          </a:p>
          <a:p>
            <a:endParaRPr lang="en-US" dirty="0"/>
          </a:p>
        </p:txBody>
      </p:sp>
    </p:spTree>
    <p:extLst>
      <p:ext uri="{BB962C8B-B14F-4D97-AF65-F5344CB8AC3E}">
        <p14:creationId xmlns:p14="http://schemas.microsoft.com/office/powerpoint/2010/main" val="40323743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lnSpcReduction="10000"/>
          </a:bodyPr>
          <a:lstStyle/>
          <a:p>
            <a:pPr marL="107950" lvl="1" indent="0">
              <a:buFont typeface="Courier New" pitchFamily="49" charset="0"/>
              <a:buNone/>
            </a:pPr>
            <a:r>
              <a:rPr lang="en-US" sz="2800" b="1" dirty="0">
                <a:solidFill>
                  <a:schemeClr val="accent4"/>
                </a:solidFill>
                <a:ea typeface="宋体" pitchFamily="2" charset="-122"/>
              </a:rPr>
              <a:t>Senior VP and Chief Business </a:t>
            </a:r>
            <a:r>
              <a:rPr lang="en-US" sz="2800" b="1" dirty="0" smtClean="0">
                <a:solidFill>
                  <a:schemeClr val="accent4"/>
                </a:solidFill>
                <a:ea typeface="宋体" pitchFamily="2" charset="-122"/>
              </a:rPr>
              <a:t>Officer: </a:t>
            </a:r>
            <a:r>
              <a:rPr lang="en-US" sz="2800" b="1" dirty="0" err="1" smtClean="0">
                <a:solidFill>
                  <a:schemeClr val="accent4"/>
                </a:solidFill>
                <a:ea typeface="宋体" pitchFamily="2" charset="-122"/>
              </a:rPr>
              <a:t>Nikesh</a:t>
            </a:r>
            <a:r>
              <a:rPr lang="en-US" sz="2800" b="1" dirty="0" smtClean="0">
                <a:solidFill>
                  <a:schemeClr val="accent4"/>
                </a:solidFill>
                <a:ea typeface="宋体" pitchFamily="2" charset="-122"/>
              </a:rPr>
              <a:t> </a:t>
            </a:r>
            <a:r>
              <a:rPr lang="en-US" sz="2800" b="1" dirty="0" err="1">
                <a:solidFill>
                  <a:schemeClr val="accent4"/>
                </a:solidFill>
                <a:ea typeface="宋体" pitchFamily="2" charset="-122"/>
              </a:rPr>
              <a:t>Arora</a:t>
            </a:r>
            <a:endParaRPr lang="en-US" sz="2800" b="1" dirty="0">
              <a:solidFill>
                <a:schemeClr val="accent4"/>
              </a:solidFill>
              <a:ea typeface="宋体" pitchFamily="2" charset="-122"/>
            </a:endParaRPr>
          </a:p>
          <a:p>
            <a:pPr marL="107950" lvl="1" indent="0">
              <a:lnSpc>
                <a:spcPct val="130000"/>
              </a:lnSpc>
              <a:buFont typeface="Wingdings" pitchFamily="2" charset="2"/>
              <a:buChar char="§"/>
            </a:pPr>
            <a:r>
              <a:rPr lang="en-US" sz="2200" dirty="0">
                <a:ea typeface="宋体" pitchFamily="2" charset="-122"/>
              </a:rPr>
              <a:t>Joined Google in 2004</a:t>
            </a:r>
          </a:p>
          <a:p>
            <a:pPr marL="107950" lvl="1" indent="0">
              <a:lnSpc>
                <a:spcPct val="130000"/>
              </a:lnSpc>
              <a:buFont typeface="Wingdings" pitchFamily="2" charset="2"/>
              <a:buChar char="§"/>
            </a:pPr>
            <a:r>
              <a:rPr lang="en-US" sz="2200" dirty="0">
                <a:ea typeface="宋体" pitchFamily="2" charset="-122"/>
              </a:rPr>
              <a:t>Responsible for creating and expanding strategic partnerships</a:t>
            </a:r>
          </a:p>
          <a:p>
            <a:pPr marL="107950" lvl="1" indent="0">
              <a:lnSpc>
                <a:spcPct val="130000"/>
              </a:lnSpc>
              <a:buFont typeface="Wingdings" pitchFamily="2" charset="2"/>
              <a:buChar char="§"/>
            </a:pPr>
            <a:r>
              <a:rPr lang="en-US" sz="2200" dirty="0">
                <a:ea typeface="宋体" pitchFamily="2" charset="-122"/>
              </a:rPr>
              <a:t>Former Chief Marketing Officer at T-Mobile</a:t>
            </a:r>
          </a:p>
          <a:p>
            <a:pPr marL="107950" lvl="1" indent="0">
              <a:lnSpc>
                <a:spcPct val="130000"/>
              </a:lnSpc>
              <a:buFont typeface="Wingdings" pitchFamily="2" charset="2"/>
              <a:buChar char="§"/>
            </a:pPr>
            <a:r>
              <a:rPr lang="en-US" sz="2200" dirty="0">
                <a:ea typeface="宋体" pitchFamily="2" charset="-122"/>
              </a:rPr>
              <a:t>Masters degree from Boston College</a:t>
            </a:r>
          </a:p>
          <a:p>
            <a:pPr marL="107950" lvl="1" indent="0">
              <a:lnSpc>
                <a:spcPct val="130000"/>
              </a:lnSpc>
              <a:buFont typeface="Wingdings" pitchFamily="2" charset="2"/>
              <a:buChar char="§"/>
            </a:pPr>
            <a:r>
              <a:rPr lang="en-US" sz="2200" dirty="0">
                <a:ea typeface="宋体" pitchFamily="2" charset="-122"/>
              </a:rPr>
              <a:t>MBA from Northeastern University</a:t>
            </a:r>
          </a:p>
          <a:p>
            <a:pPr marL="107950" lvl="1" indent="0">
              <a:lnSpc>
                <a:spcPct val="130000"/>
              </a:lnSpc>
              <a:buFont typeface="Wingdings" pitchFamily="2" charset="2"/>
              <a:buChar char="§"/>
            </a:pPr>
            <a:r>
              <a:rPr lang="en-US" sz="2200" dirty="0">
                <a:ea typeface="宋体" pitchFamily="2" charset="-122"/>
              </a:rPr>
              <a:t>CFA Designation</a:t>
            </a:r>
          </a:p>
        </p:txBody>
      </p:sp>
      <p:pic>
        <p:nvPicPr>
          <p:cNvPr id="6" name="Content Placeholder 5"/>
          <p:cNvPicPr>
            <a:picLocks noGrp="1" noChangeAspect="1"/>
          </p:cNvPicPr>
          <p:nvPr>
            <p:ph sz="half" idx="2"/>
          </p:nvPr>
        </p:nvPicPr>
        <p:blipFill>
          <a:blip r:embed="rId2"/>
          <a:srcRect t="9959" b="9959"/>
          <a:stretch>
            <a:fillRect/>
          </a:stretch>
        </p:blipFill>
        <p:spPr>
          <a:xfrm>
            <a:off x="5207000" y="1760538"/>
            <a:ext cx="3611880" cy="4365625"/>
          </a:xfrm>
        </p:spPr>
      </p:pic>
    </p:spTree>
    <p:extLst>
      <p:ext uri="{BB962C8B-B14F-4D97-AF65-F5344CB8AC3E}">
        <p14:creationId xmlns:p14="http://schemas.microsoft.com/office/powerpoint/2010/main" val="39967985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a:bodyPr>
          <a:lstStyle/>
          <a:p>
            <a:pPr marL="107950" lvl="1" indent="0">
              <a:lnSpc>
                <a:spcPct val="130000"/>
              </a:lnSpc>
              <a:buNone/>
            </a:pPr>
            <a:r>
              <a:rPr lang="en-US" sz="2600" b="1" dirty="0">
                <a:solidFill>
                  <a:srgbClr val="E8950E"/>
                </a:solidFill>
                <a:ea typeface="宋体" pitchFamily="2" charset="-122"/>
              </a:rPr>
              <a:t>Senior Vice President, Corporate Development and Chief Legal </a:t>
            </a:r>
            <a:r>
              <a:rPr lang="en-US" sz="2600" b="1" dirty="0" smtClean="0">
                <a:solidFill>
                  <a:srgbClr val="E8950E"/>
                </a:solidFill>
                <a:ea typeface="宋体" pitchFamily="2" charset="-122"/>
              </a:rPr>
              <a:t>Officer: David Drummond</a:t>
            </a:r>
          </a:p>
          <a:p>
            <a:pPr marL="565150" lvl="1" indent="-457200">
              <a:lnSpc>
                <a:spcPct val="130000"/>
              </a:lnSpc>
              <a:buFont typeface="Arial"/>
              <a:buChar char="•"/>
            </a:pPr>
            <a:r>
              <a:rPr lang="en-US" sz="2200" dirty="0" smtClean="0">
                <a:ea typeface="宋体" pitchFamily="2" charset="-122"/>
              </a:rPr>
              <a:t>Responsible for company’s business development (Investments and M&amp;A)</a:t>
            </a:r>
          </a:p>
          <a:p>
            <a:pPr marL="565150" lvl="1" indent="-457200">
              <a:lnSpc>
                <a:spcPct val="130000"/>
              </a:lnSpc>
              <a:buFont typeface="Arial"/>
              <a:buChar char="•"/>
            </a:pPr>
            <a:r>
              <a:rPr lang="en-US" sz="2200" dirty="0" smtClean="0">
                <a:ea typeface="宋体" pitchFamily="2" charset="-122"/>
              </a:rPr>
              <a:t>Previous experience at a leading law firm in US</a:t>
            </a:r>
          </a:p>
          <a:p>
            <a:pPr marL="565150" lvl="1" indent="-457200">
              <a:lnSpc>
                <a:spcPct val="130000"/>
              </a:lnSpc>
              <a:buFont typeface="Arial"/>
              <a:buChar char="•"/>
            </a:pPr>
            <a:r>
              <a:rPr lang="en-US" sz="2200" dirty="0" smtClean="0">
                <a:ea typeface="宋体" pitchFamily="2" charset="-122"/>
              </a:rPr>
              <a:t>Bachelors of Arts – Major in History</a:t>
            </a:r>
          </a:p>
          <a:p>
            <a:pPr marL="565150" lvl="1" indent="-457200">
              <a:lnSpc>
                <a:spcPct val="130000"/>
              </a:lnSpc>
              <a:buFont typeface="Arial"/>
              <a:buChar char="•"/>
            </a:pPr>
            <a:r>
              <a:rPr lang="en-US" sz="2200" dirty="0" smtClean="0">
                <a:ea typeface="宋体" pitchFamily="2" charset="-122"/>
              </a:rPr>
              <a:t>JD in Law from Stanford University</a:t>
            </a:r>
          </a:p>
        </p:txBody>
      </p:sp>
      <p:pic>
        <p:nvPicPr>
          <p:cNvPr id="5" name="Content Placeholder 4"/>
          <p:cNvPicPr>
            <a:picLocks noGrp="1" noChangeAspect="1"/>
          </p:cNvPicPr>
          <p:nvPr>
            <p:ph sz="half" idx="2"/>
          </p:nvPr>
        </p:nvPicPr>
        <p:blipFill>
          <a:blip r:embed="rId2"/>
          <a:srcRect t="10546" b="10546"/>
          <a:stretch>
            <a:fillRect/>
          </a:stretch>
        </p:blipFill>
        <p:spPr>
          <a:xfrm>
            <a:off x="5495601" y="1933222"/>
            <a:ext cx="3469011" cy="4192941"/>
          </a:xfrm>
        </p:spPr>
      </p:pic>
    </p:spTree>
    <p:extLst>
      <p:ext uri="{BB962C8B-B14F-4D97-AF65-F5344CB8AC3E}">
        <p14:creationId xmlns:p14="http://schemas.microsoft.com/office/powerpoint/2010/main" val="35322775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70000" lnSpcReduction="20000"/>
          </a:bodyPr>
          <a:lstStyle/>
          <a:p>
            <a:pPr marL="107950" lvl="1" indent="0" fontAlgn="auto">
              <a:lnSpc>
                <a:spcPct val="110000"/>
              </a:lnSpc>
              <a:spcAft>
                <a:spcPts val="0"/>
              </a:spcAft>
              <a:buFont typeface="Courier New" pitchFamily="49" charset="0"/>
              <a:buNone/>
              <a:defRPr/>
            </a:pPr>
            <a:r>
              <a:rPr lang="en-US" sz="3200" b="1" dirty="0">
                <a:solidFill>
                  <a:schemeClr val="accent4"/>
                </a:solidFill>
              </a:rPr>
              <a:t>Senior VP and Chief Financial </a:t>
            </a:r>
            <a:r>
              <a:rPr lang="en-US" sz="3200" b="1" dirty="0" smtClean="0">
                <a:solidFill>
                  <a:schemeClr val="accent4"/>
                </a:solidFill>
              </a:rPr>
              <a:t>Officer: Patrick </a:t>
            </a:r>
            <a:r>
              <a:rPr lang="en-US" sz="3200" b="1" dirty="0" err="1">
                <a:solidFill>
                  <a:schemeClr val="accent4"/>
                </a:solidFill>
              </a:rPr>
              <a:t>Pichette</a:t>
            </a:r>
            <a:endParaRPr lang="en-US" sz="3200" b="1" dirty="0">
              <a:solidFill>
                <a:schemeClr val="accent4"/>
              </a:solidFill>
            </a:endParaRPr>
          </a:p>
          <a:p>
            <a:pPr marL="107950" lvl="1" indent="0" fontAlgn="auto">
              <a:lnSpc>
                <a:spcPct val="140000"/>
              </a:lnSpc>
              <a:spcAft>
                <a:spcPts val="0"/>
              </a:spcAft>
              <a:buFont typeface="Wingdings" pitchFamily="2" charset="2"/>
              <a:buChar char="§"/>
              <a:defRPr/>
            </a:pPr>
            <a:r>
              <a:rPr lang="en-US" sz="2400" dirty="0"/>
              <a:t>Joined Google in 2008</a:t>
            </a:r>
          </a:p>
          <a:p>
            <a:pPr marL="107950" lvl="1" indent="0" fontAlgn="auto">
              <a:lnSpc>
                <a:spcPct val="140000"/>
              </a:lnSpc>
              <a:spcAft>
                <a:spcPts val="0"/>
              </a:spcAft>
              <a:buFont typeface="Wingdings" pitchFamily="2" charset="2"/>
              <a:buChar char="§"/>
              <a:defRPr/>
            </a:pPr>
            <a:r>
              <a:rPr lang="en-US" sz="2400" dirty="0"/>
              <a:t>Worked at McKinsey and at Bell Canada (2001-2008)</a:t>
            </a:r>
          </a:p>
          <a:p>
            <a:pPr marL="107950" lvl="1" indent="0" fontAlgn="auto">
              <a:lnSpc>
                <a:spcPct val="140000"/>
              </a:lnSpc>
              <a:spcAft>
                <a:spcPts val="0"/>
              </a:spcAft>
              <a:buFont typeface="Wingdings" pitchFamily="2" charset="2"/>
              <a:buChar char="§"/>
              <a:defRPr/>
            </a:pPr>
            <a:r>
              <a:rPr lang="en-US" sz="2400" dirty="0"/>
              <a:t>An expert in the telecommunications industry</a:t>
            </a:r>
          </a:p>
          <a:p>
            <a:pPr marL="107950" lvl="1" indent="0" fontAlgn="auto">
              <a:lnSpc>
                <a:spcPct val="140000"/>
              </a:lnSpc>
              <a:spcAft>
                <a:spcPts val="0"/>
              </a:spcAft>
              <a:buFont typeface="Wingdings" pitchFamily="2" charset="2"/>
              <a:buChar char="§"/>
              <a:defRPr/>
            </a:pPr>
            <a:r>
              <a:rPr lang="en-US" sz="2400" dirty="0">
                <a:cs typeface="Calibri" pitchFamily="34" charset="0"/>
              </a:rPr>
              <a:t>BBA </a:t>
            </a:r>
            <a:r>
              <a:rPr lang="en-US" sz="2400" dirty="0" err="1">
                <a:cs typeface="Calibri" pitchFamily="34" charset="0"/>
              </a:rPr>
              <a:t>Université</a:t>
            </a:r>
            <a:r>
              <a:rPr lang="en-US" sz="2400" dirty="0">
                <a:cs typeface="Calibri" pitchFamily="34" charset="0"/>
              </a:rPr>
              <a:t> du Québec </a:t>
            </a:r>
            <a:r>
              <a:rPr lang="en-US" sz="2400" dirty="0" err="1"/>
              <a:t>à</a:t>
            </a:r>
            <a:r>
              <a:rPr lang="en-US" sz="2400" dirty="0">
                <a:cs typeface="Calibri" pitchFamily="34" charset="0"/>
              </a:rPr>
              <a:t> Montréal (1987)</a:t>
            </a:r>
          </a:p>
          <a:p>
            <a:pPr marL="107950" lvl="1" indent="0" fontAlgn="auto">
              <a:lnSpc>
                <a:spcPct val="140000"/>
              </a:lnSpc>
              <a:spcAft>
                <a:spcPts val="0"/>
              </a:spcAft>
              <a:buFont typeface="Wingdings" pitchFamily="2" charset="2"/>
              <a:buChar char="§"/>
              <a:defRPr/>
            </a:pPr>
            <a:r>
              <a:rPr lang="en-US" sz="2400" dirty="0">
                <a:cs typeface="Calibri" pitchFamily="34" charset="0"/>
              </a:rPr>
              <a:t>MA in </a:t>
            </a:r>
            <a:r>
              <a:rPr lang="en-US" sz="2400" dirty="0" err="1">
                <a:cs typeface="Calibri" pitchFamily="34" charset="0"/>
              </a:rPr>
              <a:t>Philosphy</a:t>
            </a:r>
            <a:r>
              <a:rPr lang="en-US" sz="2400" dirty="0">
                <a:cs typeface="Calibri" pitchFamily="34" charset="0"/>
              </a:rPr>
              <a:t>, Politics, and Economics from Oxford</a:t>
            </a:r>
            <a:endParaRPr lang="en-US" sz="2400" dirty="0"/>
          </a:p>
          <a:p>
            <a:pPr marL="107950" lvl="1" indent="0" fontAlgn="auto">
              <a:lnSpc>
                <a:spcPct val="140000"/>
              </a:lnSpc>
              <a:spcAft>
                <a:spcPts val="0"/>
              </a:spcAft>
              <a:buFont typeface="Wingdings" pitchFamily="2" charset="2"/>
              <a:buChar char="§"/>
              <a:defRPr/>
            </a:pPr>
            <a:r>
              <a:rPr lang="en-US" sz="2400" dirty="0"/>
              <a:t>Rhodes Scholar</a:t>
            </a:r>
          </a:p>
        </p:txBody>
      </p:sp>
      <p:pic>
        <p:nvPicPr>
          <p:cNvPr id="5" name="Content Placeholder 4"/>
          <p:cNvPicPr>
            <a:picLocks noGrp="1" noChangeAspect="1"/>
          </p:cNvPicPr>
          <p:nvPr>
            <p:ph sz="half" idx="2"/>
          </p:nvPr>
        </p:nvPicPr>
        <p:blipFill>
          <a:blip r:embed="rId2"/>
          <a:srcRect t="5079" b="5079"/>
          <a:stretch>
            <a:fillRect/>
          </a:stretch>
        </p:blipFill>
        <p:spPr>
          <a:xfrm>
            <a:off x="5207000" y="1760538"/>
            <a:ext cx="3611880" cy="4365625"/>
          </a:xfrm>
        </p:spPr>
      </p:pic>
    </p:spTree>
    <p:extLst>
      <p:ext uri="{BB962C8B-B14F-4D97-AF65-F5344CB8AC3E}">
        <p14:creationId xmlns:p14="http://schemas.microsoft.com/office/powerpoint/2010/main" val="14981820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2536" y="0"/>
            <a:ext cx="8229600" cy="792088"/>
          </a:xfrm>
        </p:spPr>
        <p:txBody>
          <a:bodyPr>
            <a:normAutofit/>
          </a:bodyPr>
          <a:lstStyle/>
          <a:p>
            <a:r>
              <a:rPr lang="en-CA" sz="4400" dirty="0" smtClean="0"/>
              <a:t>Balance Sheet – Q3</a:t>
            </a:r>
            <a:endParaRPr lang="en-CA" sz="4400" dirty="0"/>
          </a:p>
        </p:txBody>
      </p:sp>
      <p:pic>
        <p:nvPicPr>
          <p:cNvPr id="5" name="内容占位符 4" descr="Q3 unaudited BS - asset.jpg"/>
          <p:cNvPicPr>
            <a:picLocks noGrp="1" noChangeAspect="1"/>
          </p:cNvPicPr>
          <p:nvPr>
            <p:ph idx="1"/>
          </p:nvPr>
        </p:nvPicPr>
        <p:blipFill>
          <a:blip r:embed="rId2" cstate="print"/>
          <a:stretch>
            <a:fillRect/>
          </a:stretch>
        </p:blipFill>
        <p:spPr>
          <a:xfrm>
            <a:off x="323528" y="980728"/>
            <a:ext cx="8467486" cy="5760640"/>
          </a:xfrm>
        </p:spPr>
      </p:pic>
    </p:spTree>
    <p:extLst>
      <p:ext uri="{BB962C8B-B14F-4D97-AF65-F5344CB8AC3E}">
        <p14:creationId xmlns:p14="http://schemas.microsoft.com/office/powerpoint/2010/main" val="3992721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544" y="0"/>
            <a:ext cx="8229600" cy="864096"/>
          </a:xfrm>
        </p:spPr>
        <p:txBody>
          <a:bodyPr>
            <a:normAutofit/>
          </a:bodyPr>
          <a:lstStyle/>
          <a:p>
            <a:r>
              <a:rPr lang="en-CA" sz="4400" dirty="0" smtClean="0"/>
              <a:t>Balance Sheet – Q3</a:t>
            </a:r>
            <a:endParaRPr lang="en-CA" sz="4400" dirty="0"/>
          </a:p>
        </p:txBody>
      </p:sp>
      <p:pic>
        <p:nvPicPr>
          <p:cNvPr id="6" name="内容占位符 5" descr="Q3 unaudited BS - L&amp;E.jpg"/>
          <p:cNvPicPr>
            <a:picLocks noGrp="1" noChangeAspect="1"/>
          </p:cNvPicPr>
          <p:nvPr>
            <p:ph idx="1"/>
          </p:nvPr>
        </p:nvPicPr>
        <p:blipFill>
          <a:blip r:embed="rId2" cstate="print"/>
          <a:stretch>
            <a:fillRect/>
          </a:stretch>
        </p:blipFill>
        <p:spPr>
          <a:xfrm>
            <a:off x="323528" y="908720"/>
            <a:ext cx="8352927" cy="5949279"/>
          </a:xfrm>
        </p:spPr>
      </p:pic>
    </p:spTree>
    <p:extLst>
      <p:ext uri="{BB962C8B-B14F-4D97-AF65-F5344CB8AC3E}">
        <p14:creationId xmlns:p14="http://schemas.microsoft.com/office/powerpoint/2010/main" val="26761493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p:cNvSpPr>
          <p:nvPr>
            <p:ph idx="1"/>
          </p:nvPr>
        </p:nvSpPr>
        <p:spPr/>
        <p:txBody>
          <a:bodyPr/>
          <a:lstStyle/>
          <a:p>
            <a:endParaRPr lang="en-CA" smtClean="0">
              <a:ea typeface="宋体" pitchFamily="2" charset="-122"/>
            </a:endParaRPr>
          </a:p>
        </p:txBody>
      </p:sp>
      <p:pic>
        <p:nvPicPr>
          <p:cNvPr id="327684" name="Picture 4" descr="23 Contractual Obligations"/>
          <p:cNvPicPr>
            <a:picLocks noChangeAspect="1" noChangeArrowheads="1"/>
          </p:cNvPicPr>
          <p:nvPr/>
        </p:nvPicPr>
        <p:blipFill>
          <a:blip r:embed="rId2" cstate="print"/>
          <a:srcRect/>
          <a:stretch>
            <a:fillRect/>
          </a:stretch>
        </p:blipFill>
        <p:spPr bwMode="auto">
          <a:xfrm>
            <a:off x="468313" y="1268413"/>
            <a:ext cx="8280400" cy="4608512"/>
          </a:xfrm>
          <a:prstGeom prst="rect">
            <a:avLst/>
          </a:prstGeom>
          <a:noFill/>
        </p:spPr>
      </p:pic>
    </p:spTree>
    <p:extLst>
      <p:ext uri="{BB962C8B-B14F-4D97-AF65-F5344CB8AC3E}">
        <p14:creationId xmlns:p14="http://schemas.microsoft.com/office/powerpoint/2010/main" val="303600557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188640"/>
            <a:ext cx="8229600" cy="647700"/>
          </a:xfrm>
        </p:spPr>
        <p:txBody>
          <a:bodyPr>
            <a:normAutofit fontScale="90000"/>
          </a:bodyPr>
          <a:lstStyle/>
          <a:p>
            <a:pPr fontAlgn="auto">
              <a:spcAft>
                <a:spcPts val="0"/>
              </a:spcAft>
              <a:defRPr/>
            </a:pPr>
            <a:r>
              <a:rPr lang="en-CA" sz="4600" dirty="0" smtClean="0">
                <a:cs typeface="+mj-cs"/>
              </a:rPr>
              <a:t>Income Statement – Q3</a:t>
            </a:r>
          </a:p>
        </p:txBody>
      </p:sp>
      <p:pic>
        <p:nvPicPr>
          <p:cNvPr id="6" name="内容占位符 5" descr="Q3 Unaudited Earning stmt.jpg"/>
          <p:cNvPicPr>
            <a:picLocks noGrp="1" noChangeAspect="1"/>
          </p:cNvPicPr>
          <p:nvPr>
            <p:ph idx="1"/>
          </p:nvPr>
        </p:nvPicPr>
        <p:blipFill>
          <a:blip r:embed="rId2" cstate="print"/>
          <a:stretch>
            <a:fillRect/>
          </a:stretch>
        </p:blipFill>
        <p:spPr>
          <a:xfrm>
            <a:off x="395536" y="958072"/>
            <a:ext cx="8208912" cy="5899928"/>
          </a:xfrm>
        </p:spPr>
      </p:pic>
    </p:spTree>
    <p:extLst>
      <p:ext uri="{BB962C8B-B14F-4D97-AF65-F5344CB8AC3E}">
        <p14:creationId xmlns:p14="http://schemas.microsoft.com/office/powerpoint/2010/main" val="217915447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p:cNvSpPr>
          <p:nvPr>
            <p:ph type="title"/>
          </p:nvPr>
        </p:nvSpPr>
        <p:spPr>
          <a:xfrm>
            <a:off x="-252536" y="0"/>
            <a:ext cx="8820472" cy="1052736"/>
          </a:xfrm>
        </p:spPr>
        <p:txBody>
          <a:bodyPr>
            <a:normAutofit/>
          </a:bodyPr>
          <a:lstStyle/>
          <a:p>
            <a:endParaRPr lang="en-CA" dirty="0" smtClean="0">
              <a:ea typeface="隶书"/>
            </a:endParaRPr>
          </a:p>
        </p:txBody>
      </p:sp>
      <p:sp>
        <p:nvSpPr>
          <p:cNvPr id="250882" name="Rectangle 3"/>
          <p:cNvSpPr>
            <a:spLocks noGrp="1"/>
          </p:cNvSpPr>
          <p:nvPr>
            <p:ph idx="1"/>
          </p:nvPr>
        </p:nvSpPr>
        <p:spPr/>
        <p:txBody>
          <a:bodyPr/>
          <a:lstStyle/>
          <a:p>
            <a:endParaRPr lang="en-CA" smtClean="0">
              <a:ea typeface="宋体" pitchFamily="2"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496944" cy="658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684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lstStyle/>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924050"/>
            <a:ext cx="47625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05000"/>
            <a:ext cx="48768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171400"/>
            <a:ext cx="8229600" cy="1399032"/>
          </a:xfrm>
        </p:spPr>
        <p:txBody>
          <a:bodyPr>
            <a:normAutofit/>
          </a:bodyPr>
          <a:lstStyle/>
          <a:p>
            <a:r>
              <a:rPr lang="en-CA" sz="3800" dirty="0" smtClean="0"/>
              <a:t>2011 Income Statement</a:t>
            </a:r>
            <a:endParaRPr lang="en-CA" sz="38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65903"/>
            <a:ext cx="8707148" cy="577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0974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60648"/>
            <a:ext cx="8229600" cy="778098"/>
          </a:xfrm>
        </p:spPr>
        <p:txBody>
          <a:bodyPr>
            <a:normAutofit fontScale="90000"/>
          </a:bodyPr>
          <a:lstStyle/>
          <a:p>
            <a:r>
              <a:rPr lang="en-CA" dirty="0" smtClean="0"/>
              <a:t>Cash-Flow – Q3</a:t>
            </a:r>
            <a:br>
              <a:rPr lang="en-CA" dirty="0" smtClean="0"/>
            </a:b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836712"/>
            <a:ext cx="7488832" cy="5667204"/>
          </a:xfrm>
        </p:spPr>
      </p:pic>
    </p:spTree>
    <p:extLst>
      <p:ext uri="{BB962C8B-B14F-4D97-AF65-F5344CB8AC3E}">
        <p14:creationId xmlns:p14="http://schemas.microsoft.com/office/powerpoint/2010/main" val="18498866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229600" cy="713234"/>
          </a:xfrm>
        </p:spPr>
        <p:txBody>
          <a:bodyPr>
            <a:normAutofit fontScale="90000"/>
          </a:bodyPr>
          <a:lstStyle/>
          <a:p>
            <a:r>
              <a:rPr lang="en-CA" dirty="0"/>
              <a:t>Cash-Flow – Q3</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908720"/>
            <a:ext cx="7920880" cy="5803910"/>
          </a:xfrm>
        </p:spPr>
      </p:pic>
    </p:spTree>
    <p:extLst>
      <p:ext uri="{BB962C8B-B14F-4D97-AF65-F5344CB8AC3E}">
        <p14:creationId xmlns:p14="http://schemas.microsoft.com/office/powerpoint/2010/main" val="216835551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p:nvPr>
        </p:nvSpPr>
        <p:spPr/>
        <p:txBody>
          <a:bodyPr/>
          <a:lstStyle/>
          <a:p>
            <a:endParaRPr lang="en-CA" smtClean="0">
              <a:ea typeface="隶书"/>
            </a:endParaRPr>
          </a:p>
        </p:txBody>
      </p:sp>
      <p:sp>
        <p:nvSpPr>
          <p:cNvPr id="247810" name="Rectangle 3"/>
          <p:cNvSpPr>
            <a:spLocks noGrp="1"/>
          </p:cNvSpPr>
          <p:nvPr>
            <p:ph idx="1"/>
          </p:nvPr>
        </p:nvSpPr>
        <p:spPr/>
        <p:txBody>
          <a:bodyPr/>
          <a:lstStyle/>
          <a:p>
            <a:endParaRPr lang="en-CA" dirty="0" smtClean="0">
              <a:ea typeface="宋体" pitchFamily="2"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7053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smtClean="0"/>
          </a:p>
          <a:p>
            <a:pPr marL="0" indent="0" algn="ctr">
              <a:buNone/>
            </a:pPr>
            <a:r>
              <a:rPr lang="en-US" sz="6000" dirty="0" smtClean="0"/>
              <a:t>BUY</a:t>
            </a:r>
            <a:endParaRPr lang="en-US" sz="6000" dirty="0"/>
          </a:p>
        </p:txBody>
      </p:sp>
    </p:spTree>
    <p:extLst>
      <p:ext uri="{BB962C8B-B14F-4D97-AF65-F5344CB8AC3E}">
        <p14:creationId xmlns:p14="http://schemas.microsoft.com/office/powerpoint/2010/main" val="18830102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8800"/>
            <a:ext cx="9144000" cy="1656184"/>
          </a:xfrm>
        </p:spPr>
        <p:txBody>
          <a:bodyPr>
            <a:normAutofit/>
          </a:bodyPr>
          <a:lstStyle/>
          <a:p>
            <a:r>
              <a:rPr lang="en-CA" sz="4800" b="1" dirty="0" smtClean="0">
                <a:solidFill>
                  <a:schemeClr val="tx2"/>
                </a:solidFill>
                <a:latin typeface="Calibri" pitchFamily="34" charset="0"/>
              </a:rPr>
              <a:t>Research In Motion, Ltd.</a:t>
            </a:r>
            <a:endParaRPr lang="en-CA" sz="4800" b="1" dirty="0">
              <a:solidFill>
                <a:schemeClr val="tx2"/>
              </a:solidFill>
              <a:latin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910" y="4365104"/>
            <a:ext cx="45815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4655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0"/>
            <a:ext cx="8229600" cy="836712"/>
          </a:xfrm>
        </p:spPr>
        <p:txBody>
          <a:bodyPr/>
          <a:lstStyle/>
          <a:p>
            <a:r>
              <a:rPr lang="en-CA" sz="4800" dirty="0" smtClean="0">
                <a:latin typeface="Calibri" pitchFamily="34" charset="0"/>
              </a:rPr>
              <a:t>Financial Snapshot</a:t>
            </a:r>
            <a:endParaRPr lang="en-CA" sz="4800" dirty="0">
              <a:latin typeface="Calibri"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720537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10678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Recent Surge</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Rising optimism over the Blackberry maker’s new smartphones with BB 10</a:t>
            </a:r>
          </a:p>
          <a:p>
            <a:r>
              <a:rPr lang="en-US" dirty="0" smtClean="0"/>
              <a:t>RIM’s stock price has rallied 47 percent in the month of November but remains down 20 percent on the year</a:t>
            </a:r>
          </a:p>
          <a:p>
            <a:r>
              <a:rPr lang="en-US" dirty="0" smtClean="0"/>
              <a:t>Analyst hype &amp; stock upgrades</a:t>
            </a:r>
          </a:p>
        </p:txBody>
      </p:sp>
    </p:spTree>
    <p:extLst>
      <p:ext uri="{BB962C8B-B14F-4D97-AF65-F5344CB8AC3E}">
        <p14:creationId xmlns:p14="http://schemas.microsoft.com/office/powerpoint/2010/main" val="25813056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0"/>
            <a:ext cx="8229600" cy="836712"/>
          </a:xfrm>
        </p:spPr>
        <p:txBody>
          <a:bodyPr/>
          <a:lstStyle/>
          <a:p>
            <a:r>
              <a:rPr lang="en-CA" sz="4800" dirty="0" smtClean="0">
                <a:latin typeface="Calibri" pitchFamily="34" charset="0"/>
              </a:rPr>
              <a:t>Financial Snapshot</a:t>
            </a:r>
            <a:endParaRPr lang="en-CA" sz="4800" dirty="0">
              <a:latin typeface="Calibri"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97472160"/>
              </p:ext>
            </p:extLst>
          </p:nvPr>
        </p:nvGraphicFramePr>
        <p:xfrm>
          <a:off x="1981200" y="1371600"/>
          <a:ext cx="5410200" cy="4901723"/>
        </p:xfrm>
        <a:graphic>
          <a:graphicData uri="http://schemas.openxmlformats.org/presentationml/2006/ole">
            <mc:AlternateContent xmlns:mc="http://schemas.openxmlformats.org/markup-compatibility/2006">
              <mc:Choice xmlns:v="urn:schemas-microsoft-com:vml" Requires="v">
                <p:oleObj spid="_x0000_s6176" name="Worksheet" r:id="rId5" imgW="2533665" imgH="2295515" progId="Excel.Sheet.12">
                  <p:embed/>
                </p:oleObj>
              </mc:Choice>
              <mc:Fallback>
                <p:oleObj name="Worksheet" r:id="rId5" imgW="2533665" imgH="2295515" progId="Excel.Sheet.12">
                  <p:embed/>
                  <p:pic>
                    <p:nvPicPr>
                      <p:cNvPr id="0" name=""/>
                      <p:cNvPicPr/>
                      <p:nvPr/>
                    </p:nvPicPr>
                    <p:blipFill>
                      <a:blip r:embed="rId6"/>
                      <a:stretch>
                        <a:fillRect/>
                      </a:stretch>
                    </p:blipFill>
                    <p:spPr>
                      <a:xfrm>
                        <a:off x="1981200" y="1371600"/>
                        <a:ext cx="5410200" cy="4901723"/>
                      </a:xfrm>
                      <a:prstGeom prst="rect">
                        <a:avLst/>
                      </a:prstGeom>
                    </p:spPr>
                  </p:pic>
                </p:oleObj>
              </mc:Fallback>
            </mc:AlternateContent>
          </a:graphicData>
        </a:graphic>
      </p:graphicFrame>
    </p:spTree>
    <p:extLst>
      <p:ext uri="{BB962C8B-B14F-4D97-AF65-F5344CB8AC3E}">
        <p14:creationId xmlns:p14="http://schemas.microsoft.com/office/powerpoint/2010/main" val="18576660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980728"/>
          </a:xfrm>
        </p:spPr>
        <p:txBody>
          <a:bodyPr/>
          <a:lstStyle/>
          <a:p>
            <a:r>
              <a:rPr lang="en-CA" sz="4800" dirty="0" smtClean="0">
                <a:latin typeface="Calibri" pitchFamily="34" charset="0"/>
              </a:rPr>
              <a:t>Common Shares Outstanding</a:t>
            </a:r>
            <a:endParaRPr lang="en-CA" sz="4800" dirty="0">
              <a:latin typeface="Calibri" pitchFamily="34" charset="0"/>
            </a:endParaRPr>
          </a:p>
        </p:txBody>
      </p:sp>
      <p:sp>
        <p:nvSpPr>
          <p:cNvPr id="11" name="TextBox 10"/>
          <p:cNvSpPr txBox="1"/>
          <p:nvPr/>
        </p:nvSpPr>
        <p:spPr>
          <a:xfrm>
            <a:off x="5076056" y="2348880"/>
            <a:ext cx="4067944" cy="4832092"/>
          </a:xfrm>
          <a:prstGeom prst="rect">
            <a:avLst/>
          </a:prstGeom>
          <a:noFill/>
        </p:spPr>
        <p:txBody>
          <a:bodyPr wrap="square" rtlCol="0">
            <a:spAutoFit/>
          </a:bodyPr>
          <a:lstStyle/>
          <a:p>
            <a:pPr marL="342900" indent="-342900">
              <a:buFont typeface="Arial" pitchFamily="34" charset="0"/>
              <a:buChar char="•"/>
            </a:pPr>
            <a:r>
              <a:rPr lang="en-CA" sz="2400" dirty="0" smtClean="0">
                <a:latin typeface="Calibri" pitchFamily="34" charset="0"/>
              </a:rPr>
              <a:t>3-for-1 stock split on August 15</a:t>
            </a:r>
            <a:r>
              <a:rPr lang="en-CA" sz="2400" baseline="30000" dirty="0" smtClean="0">
                <a:latin typeface="Calibri" pitchFamily="34" charset="0"/>
              </a:rPr>
              <a:t>th</a:t>
            </a:r>
            <a:r>
              <a:rPr lang="en-CA" sz="2400" dirty="0" smtClean="0">
                <a:latin typeface="Calibri" pitchFamily="34" charset="0"/>
              </a:rPr>
              <a:t>, 2007</a:t>
            </a:r>
          </a:p>
          <a:p>
            <a:endParaRPr lang="en-CA" sz="2400" dirty="0" smtClean="0">
              <a:latin typeface="Calibri" pitchFamily="34" charset="0"/>
            </a:endParaRPr>
          </a:p>
          <a:p>
            <a:pPr marL="342900" indent="-342900">
              <a:buFont typeface="Arial" pitchFamily="34" charset="0"/>
              <a:buChar char="•"/>
            </a:pPr>
            <a:r>
              <a:rPr lang="en-US" altLang="zh-CN" sz="2400" dirty="0">
                <a:latin typeface="Calibri" pitchFamily="34" charset="0"/>
              </a:rPr>
              <a:t>On December 13, 2011, there were 524 million voting common shares, options to purchase 4 million voting common shares, 8 million restricted share units and 91,204 deferred share units outstanding</a:t>
            </a:r>
          </a:p>
          <a:p>
            <a:endParaRPr lang="en-CA" sz="2000" dirty="0" smtClean="0">
              <a:latin typeface="Calibri" pitchFamily="34" charset="0"/>
            </a:endParaRPr>
          </a:p>
        </p:txBody>
      </p:sp>
      <p:graphicFrame>
        <p:nvGraphicFramePr>
          <p:cNvPr id="13" name="Chart 12"/>
          <p:cNvGraphicFramePr>
            <a:graphicFrameLocks/>
          </p:cNvGraphicFramePr>
          <p:nvPr>
            <p:extLst>
              <p:ext uri="{D42A27DB-BD31-4B8C-83A1-F6EECF244321}">
                <p14:modId xmlns:p14="http://schemas.microsoft.com/office/powerpoint/2010/main" val="2015253135"/>
              </p:ext>
            </p:extLst>
          </p:nvPr>
        </p:nvGraphicFramePr>
        <p:xfrm>
          <a:off x="251520" y="2132856"/>
          <a:ext cx="4572000" cy="41799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32809884"/>
              </p:ext>
            </p:extLst>
          </p:nvPr>
        </p:nvGraphicFramePr>
        <p:xfrm>
          <a:off x="827584" y="1340768"/>
          <a:ext cx="7704856" cy="648072"/>
        </p:xfrm>
        <a:graphic>
          <a:graphicData uri="http://schemas.openxmlformats.org/presentationml/2006/ole">
            <mc:AlternateContent xmlns:mc="http://schemas.openxmlformats.org/markup-compatibility/2006">
              <mc:Choice xmlns:v="urn:schemas-microsoft-com:vml" Requires="v">
                <p:oleObj spid="_x0000_s1081" name="Worksheet" r:id="rId6" imgW="5600535" imgH="409651" progId="Excel.Sheet.12">
                  <p:embed/>
                </p:oleObj>
              </mc:Choice>
              <mc:Fallback>
                <p:oleObj name="Worksheet" r:id="rId6" imgW="5600535" imgH="409651" progId="Excel.Sheet.12">
                  <p:embed/>
                  <p:pic>
                    <p:nvPicPr>
                      <p:cNvPr id="0" name=""/>
                      <p:cNvPicPr/>
                      <p:nvPr/>
                    </p:nvPicPr>
                    <p:blipFill>
                      <a:blip r:embed="rId7"/>
                      <a:stretch>
                        <a:fillRect/>
                      </a:stretch>
                    </p:blipFill>
                    <p:spPr>
                      <a:xfrm>
                        <a:off x="827584" y="1340768"/>
                        <a:ext cx="7704856" cy="648072"/>
                      </a:xfrm>
                      <a:prstGeom prst="rect">
                        <a:avLst/>
                      </a:prstGeom>
                    </p:spPr>
                  </p:pic>
                </p:oleObj>
              </mc:Fallback>
            </mc:AlternateContent>
          </a:graphicData>
        </a:graphic>
      </p:graphicFrame>
    </p:spTree>
    <p:extLst>
      <p:ext uri="{BB962C8B-B14F-4D97-AF65-F5344CB8AC3E}">
        <p14:creationId xmlns:p14="http://schemas.microsoft.com/office/powerpoint/2010/main" val="244630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lstStyle/>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053" y="1676400"/>
            <a:ext cx="6897547" cy="429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01306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lstStyle/>
          <a:p>
            <a:r>
              <a:rPr lang="en-CA" sz="4800" dirty="0" smtClean="0">
                <a:latin typeface="Calibri" pitchFamily="34" charset="0"/>
              </a:rPr>
              <a:t>1 Year Chart</a:t>
            </a:r>
            <a:endParaRPr lang="en-CA" sz="4800" dirty="0">
              <a:latin typeface="Calibri"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1181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CA" sz="4800" dirty="0" smtClean="0">
                <a:latin typeface="Calibri" pitchFamily="34" charset="0"/>
              </a:rPr>
              <a:t>5 Year Chart</a:t>
            </a:r>
            <a:endParaRPr lang="en-CA" sz="4800" dirty="0">
              <a:latin typeface="Calibri"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399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501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908720"/>
          </a:xfrm>
        </p:spPr>
        <p:txBody>
          <a:bodyPr/>
          <a:lstStyle/>
          <a:p>
            <a:r>
              <a:rPr lang="en-CA" sz="4800" dirty="0" smtClean="0">
                <a:latin typeface="Calibri" pitchFamily="34" charset="0"/>
              </a:rPr>
              <a:t>10 Year Chart</a:t>
            </a:r>
            <a:endParaRPr lang="en-CA" sz="4800" dirty="0">
              <a:latin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3999" cy="5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4395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en-US" dirty="0" smtClean="0"/>
              <a:t> </a:t>
            </a:r>
            <a:r>
              <a:rPr lang="en-US" sz="4800" dirty="0" smtClean="0">
                <a:latin typeface="Calibri" pitchFamily="34" charset="0"/>
              </a:rPr>
              <a:t>5 Year S&amp;P/TSX Comp.</a:t>
            </a:r>
            <a:endParaRPr lang="en-US" sz="4800" dirty="0">
              <a:latin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01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1171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229600" cy="907504"/>
          </a:xfrm>
        </p:spPr>
        <p:txBody>
          <a:bodyPr/>
          <a:lstStyle/>
          <a:p>
            <a:r>
              <a:rPr lang="en-CA" sz="4800" dirty="0" smtClean="0">
                <a:latin typeface="Calibri" pitchFamily="34" charset="0"/>
              </a:rPr>
              <a:t>Company Profile</a:t>
            </a:r>
            <a:endParaRPr lang="en-CA" sz="4800" dirty="0">
              <a:latin typeface="Calibri" pitchFamily="34" charset="0"/>
            </a:endParaRPr>
          </a:p>
        </p:txBody>
      </p:sp>
      <p:pic>
        <p:nvPicPr>
          <p:cNvPr id="7170" name="Picture 2" descr="http://www.itworldcanada.com/uploads/research-in-motion-headquarter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599"/>
            <a:ext cx="6553200" cy="435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8055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en-CA" sz="4800" dirty="0" smtClean="0">
                <a:latin typeface="Calibri" pitchFamily="34" charset="0"/>
              </a:rPr>
              <a:t>Milestones</a:t>
            </a:r>
            <a:endParaRPr lang="en-CA" sz="4800" dirty="0">
              <a:latin typeface="Calibri" pitchFamily="34" charset="0"/>
            </a:endParaRPr>
          </a:p>
        </p:txBody>
      </p:sp>
      <p:sp>
        <p:nvSpPr>
          <p:cNvPr id="3" name="Content Placeholder 2"/>
          <p:cNvSpPr>
            <a:spLocks noGrp="1"/>
          </p:cNvSpPr>
          <p:nvPr>
            <p:ph idx="1"/>
          </p:nvPr>
        </p:nvSpPr>
        <p:spPr>
          <a:xfrm>
            <a:off x="457200" y="1124744"/>
            <a:ext cx="8229600" cy="5544616"/>
          </a:xfrm>
        </p:spPr>
        <p:txBody>
          <a:bodyPr>
            <a:normAutofit fontScale="85000" lnSpcReduction="20000"/>
          </a:bodyPr>
          <a:lstStyle/>
          <a:p>
            <a:pPr marL="555625"/>
            <a:r>
              <a:rPr lang="en-US" altLang="zh-CN" b="1" dirty="0">
                <a:solidFill>
                  <a:schemeClr val="tx1"/>
                </a:solidFill>
                <a:latin typeface="Calibri" pitchFamily="34" charset="0"/>
                <a:sym typeface="Lucida Grande" charset="0"/>
              </a:rPr>
              <a:t>1984</a:t>
            </a:r>
            <a:r>
              <a:rPr lang="en-US" altLang="zh-CN" dirty="0">
                <a:solidFill>
                  <a:schemeClr val="tx1"/>
                </a:solidFill>
                <a:latin typeface="Calibri" pitchFamily="34" charset="0"/>
              </a:rPr>
              <a:t>: RIM was founded in Ontario by two engineering </a:t>
            </a:r>
            <a:r>
              <a:rPr lang="en-US" altLang="zh-CN" dirty="0" smtClean="0">
                <a:solidFill>
                  <a:schemeClr val="tx1"/>
                </a:solidFill>
                <a:latin typeface="Calibri" pitchFamily="34" charset="0"/>
              </a:rPr>
              <a:t>students: </a:t>
            </a:r>
            <a:r>
              <a:rPr lang="en-US" altLang="zh-CN" dirty="0">
                <a:solidFill>
                  <a:schemeClr val="tx1"/>
                </a:solidFill>
                <a:latin typeface="Calibri" pitchFamily="34" charset="0"/>
              </a:rPr>
              <a:t>Mike </a:t>
            </a:r>
            <a:r>
              <a:rPr lang="en-US" altLang="zh-CN" dirty="0" err="1">
                <a:solidFill>
                  <a:schemeClr val="tx1"/>
                </a:solidFill>
                <a:latin typeface="Calibri" pitchFamily="34" charset="0"/>
              </a:rPr>
              <a:t>Lazaridis</a:t>
            </a:r>
            <a:r>
              <a:rPr lang="en-US" altLang="zh-CN" dirty="0">
                <a:solidFill>
                  <a:schemeClr val="tx1"/>
                </a:solidFill>
                <a:latin typeface="Calibri" pitchFamily="34" charset="0"/>
              </a:rPr>
              <a:t> and Douglas </a:t>
            </a:r>
            <a:r>
              <a:rPr lang="en-US" altLang="zh-CN" dirty="0" err="1" smtClean="0">
                <a:solidFill>
                  <a:schemeClr val="tx1"/>
                </a:solidFill>
                <a:latin typeface="Calibri" pitchFamily="34" charset="0"/>
              </a:rPr>
              <a:t>Fregin</a:t>
            </a:r>
            <a:endParaRPr lang="en-US" altLang="zh-CN" dirty="0">
              <a:solidFill>
                <a:schemeClr val="tx1"/>
              </a:solidFill>
              <a:latin typeface="Calibri" pitchFamily="34" charset="0"/>
            </a:endParaRPr>
          </a:p>
          <a:p>
            <a:pPr marL="555625"/>
            <a:r>
              <a:rPr lang="en-US" altLang="zh-CN" b="1" dirty="0" smtClean="0">
                <a:solidFill>
                  <a:schemeClr val="tx1"/>
                </a:solidFill>
                <a:latin typeface="Calibri" pitchFamily="34" charset="0"/>
                <a:sym typeface="Lucida Grande" charset="0"/>
              </a:rPr>
              <a:t>1988</a:t>
            </a:r>
            <a:r>
              <a:rPr lang="en-US" altLang="zh-CN" b="1" dirty="0">
                <a:solidFill>
                  <a:schemeClr val="tx1"/>
                </a:solidFill>
                <a:latin typeface="Calibri" pitchFamily="34" charset="0"/>
                <a:sym typeface="Lucida Grande" charset="0"/>
              </a:rPr>
              <a:t>: </a:t>
            </a:r>
            <a:r>
              <a:rPr lang="en-US" altLang="zh-CN" dirty="0">
                <a:solidFill>
                  <a:schemeClr val="tx1"/>
                </a:solidFill>
                <a:latin typeface="Calibri" pitchFamily="34" charset="0"/>
              </a:rPr>
              <a:t>Began to work on wireless data-only </a:t>
            </a:r>
            <a:r>
              <a:rPr lang="en-US" altLang="zh-CN" dirty="0" smtClean="0">
                <a:solidFill>
                  <a:schemeClr val="tx1"/>
                </a:solidFill>
                <a:latin typeface="Calibri" pitchFamily="34" charset="0"/>
              </a:rPr>
              <a:t>applications</a:t>
            </a:r>
          </a:p>
          <a:p>
            <a:pPr marL="555625"/>
            <a:r>
              <a:rPr lang="en-US" altLang="zh-CN" b="1" dirty="0" smtClean="0">
                <a:solidFill>
                  <a:schemeClr val="tx1"/>
                </a:solidFill>
                <a:latin typeface="Calibri" pitchFamily="34" charset="0"/>
                <a:sym typeface="Lucida Grande" charset="0"/>
              </a:rPr>
              <a:t>1996</a:t>
            </a:r>
            <a:r>
              <a:rPr lang="en-US" altLang="zh-CN" dirty="0">
                <a:solidFill>
                  <a:schemeClr val="tx1"/>
                </a:solidFill>
                <a:latin typeface="Calibri" pitchFamily="34" charset="0"/>
              </a:rPr>
              <a:t>: Introduced first two-way messaging pager and PCMIA plug-in card for computer-enabled wireless </a:t>
            </a:r>
            <a:r>
              <a:rPr lang="en-US" altLang="zh-CN" dirty="0" smtClean="0">
                <a:solidFill>
                  <a:schemeClr val="tx1"/>
                </a:solidFill>
                <a:latin typeface="Calibri" pitchFamily="34" charset="0"/>
              </a:rPr>
              <a:t>email</a:t>
            </a:r>
          </a:p>
          <a:p>
            <a:pPr marL="555625"/>
            <a:r>
              <a:rPr lang="en-US" altLang="zh-CN" b="1" dirty="0" smtClean="0">
                <a:solidFill>
                  <a:schemeClr val="tx1"/>
                </a:solidFill>
                <a:latin typeface="Calibri" pitchFamily="34" charset="0"/>
                <a:sym typeface="Lucida Grande" charset="0"/>
              </a:rPr>
              <a:t>1997</a:t>
            </a:r>
            <a:r>
              <a:rPr lang="en-US" altLang="zh-CN" dirty="0">
                <a:solidFill>
                  <a:schemeClr val="tx1"/>
                </a:solidFill>
                <a:latin typeface="Calibri" pitchFamily="34" charset="0"/>
              </a:rPr>
              <a:t>: Rim was listed on the TSE </a:t>
            </a:r>
          </a:p>
          <a:p>
            <a:pPr marL="555625"/>
            <a:r>
              <a:rPr lang="en-US" altLang="zh-CN" b="1" dirty="0" smtClean="0">
                <a:solidFill>
                  <a:schemeClr val="tx1"/>
                </a:solidFill>
                <a:latin typeface="Calibri" pitchFamily="34" charset="0"/>
                <a:sym typeface="Lucida Grande" charset="0"/>
              </a:rPr>
              <a:t>1998</a:t>
            </a:r>
            <a:r>
              <a:rPr lang="en-US" altLang="zh-CN" dirty="0">
                <a:solidFill>
                  <a:schemeClr val="tx1"/>
                </a:solidFill>
                <a:latin typeface="Calibri" pitchFamily="34" charset="0"/>
              </a:rPr>
              <a:t>: Launched its first BlackBerry - RIM </a:t>
            </a:r>
            <a:r>
              <a:rPr lang="en-US" altLang="zh-CN" dirty="0" smtClean="0">
                <a:solidFill>
                  <a:schemeClr val="tx1"/>
                </a:solidFill>
                <a:latin typeface="Calibri" pitchFamily="34" charset="0"/>
              </a:rPr>
              <a:t>950</a:t>
            </a:r>
          </a:p>
          <a:p>
            <a:pPr marL="555625"/>
            <a:r>
              <a:rPr lang="en-US" altLang="zh-CN" b="1" dirty="0" smtClean="0">
                <a:solidFill>
                  <a:schemeClr val="tx1"/>
                </a:solidFill>
                <a:latin typeface="Calibri" pitchFamily="34" charset="0"/>
                <a:sym typeface="Lucida Grande" charset="0"/>
              </a:rPr>
              <a:t>1999</a:t>
            </a:r>
            <a:r>
              <a:rPr lang="en-US" altLang="zh-CN" dirty="0">
                <a:solidFill>
                  <a:schemeClr val="tx1"/>
                </a:solidFill>
                <a:latin typeface="Calibri" pitchFamily="34" charset="0"/>
              </a:rPr>
              <a:t>: RIM was listed on the </a:t>
            </a:r>
            <a:r>
              <a:rPr lang="en-US" altLang="zh-CN" dirty="0" err="1">
                <a:solidFill>
                  <a:schemeClr val="tx1"/>
                </a:solidFill>
                <a:latin typeface="Calibri" pitchFamily="34" charset="0"/>
              </a:rPr>
              <a:t>Nasdaq</a:t>
            </a:r>
            <a:r>
              <a:rPr lang="en-US" altLang="zh-CN" dirty="0">
                <a:solidFill>
                  <a:schemeClr val="tx1"/>
                </a:solidFill>
                <a:latin typeface="Calibri" pitchFamily="34" charset="0"/>
              </a:rPr>
              <a:t> (</a:t>
            </a:r>
            <a:r>
              <a:rPr lang="en-US" altLang="zh-CN" dirty="0" smtClean="0">
                <a:solidFill>
                  <a:schemeClr val="tx1"/>
                </a:solidFill>
                <a:latin typeface="Calibri" pitchFamily="34" charset="0"/>
              </a:rPr>
              <a:t>RIMM)</a:t>
            </a:r>
          </a:p>
          <a:p>
            <a:pPr marL="555625"/>
            <a:r>
              <a:rPr lang="en-US" altLang="zh-CN" b="1" dirty="0" smtClean="0">
                <a:solidFill>
                  <a:schemeClr val="tx1"/>
                </a:solidFill>
                <a:latin typeface="Calibri" pitchFamily="34" charset="0"/>
                <a:sym typeface="Lucida Grande" charset="0"/>
              </a:rPr>
              <a:t>2002</a:t>
            </a:r>
            <a:r>
              <a:rPr lang="en-US" altLang="zh-CN" b="1" dirty="0">
                <a:solidFill>
                  <a:schemeClr val="tx1"/>
                </a:solidFill>
                <a:latin typeface="Calibri" pitchFamily="34" charset="0"/>
                <a:sym typeface="Lucida Grande" charset="0"/>
              </a:rPr>
              <a:t>: </a:t>
            </a:r>
            <a:r>
              <a:rPr lang="en-US" altLang="zh-CN" dirty="0">
                <a:solidFill>
                  <a:schemeClr val="tx1"/>
                </a:solidFill>
                <a:latin typeface="Calibri" pitchFamily="34" charset="0"/>
              </a:rPr>
              <a:t>Launched its first true Blackberry </a:t>
            </a:r>
            <a:r>
              <a:rPr lang="en-US" altLang="zh-CN" dirty="0" smtClean="0">
                <a:solidFill>
                  <a:schemeClr val="tx1"/>
                </a:solidFill>
                <a:latin typeface="Calibri" pitchFamily="34" charset="0"/>
              </a:rPr>
              <a:t>device</a:t>
            </a:r>
          </a:p>
          <a:p>
            <a:pPr marL="555625"/>
            <a:r>
              <a:rPr lang="en-US" altLang="zh-CN" b="1" dirty="0" smtClean="0">
                <a:solidFill>
                  <a:schemeClr val="tx1"/>
                </a:solidFill>
                <a:latin typeface="Calibri" pitchFamily="34" charset="0"/>
                <a:sym typeface="Lucida Grande" charset="0"/>
              </a:rPr>
              <a:t>2008</a:t>
            </a:r>
            <a:r>
              <a:rPr lang="en-US" altLang="zh-CN" dirty="0">
                <a:solidFill>
                  <a:schemeClr val="tx1"/>
                </a:solidFill>
                <a:latin typeface="Calibri" pitchFamily="34" charset="0"/>
              </a:rPr>
              <a:t>: Reach 14 million </a:t>
            </a:r>
            <a:r>
              <a:rPr lang="en-US" altLang="zh-CN" dirty="0" smtClean="0">
                <a:solidFill>
                  <a:schemeClr val="tx1"/>
                </a:solidFill>
                <a:latin typeface="Calibri" pitchFamily="34" charset="0"/>
              </a:rPr>
              <a:t>subscribers</a:t>
            </a:r>
          </a:p>
          <a:p>
            <a:pPr marL="555625"/>
            <a:r>
              <a:rPr lang="en-US" altLang="zh-CN" b="1" dirty="0" smtClean="0">
                <a:solidFill>
                  <a:schemeClr val="tx1"/>
                </a:solidFill>
                <a:latin typeface="Calibri" pitchFamily="34" charset="0"/>
                <a:sym typeface="Lucida Grande" charset="0"/>
              </a:rPr>
              <a:t>2011</a:t>
            </a:r>
            <a:r>
              <a:rPr lang="en-US" altLang="zh-CN" dirty="0">
                <a:solidFill>
                  <a:schemeClr val="tx1"/>
                </a:solidFill>
                <a:latin typeface="Calibri" pitchFamily="34" charset="0"/>
                <a:sym typeface="Lucida Grande" charset="0"/>
              </a:rPr>
              <a:t>:</a:t>
            </a:r>
            <a:r>
              <a:rPr lang="en-US" altLang="zh-CN" dirty="0">
                <a:solidFill>
                  <a:schemeClr val="tx1"/>
                </a:solidFill>
                <a:latin typeface="Calibri" pitchFamily="34" charset="0"/>
              </a:rPr>
              <a:t> Released BlackBerry Playbook</a:t>
            </a:r>
          </a:p>
          <a:p>
            <a:endParaRPr lang="en-CA" dirty="0">
              <a:latin typeface="Calibri" pitchFamily="34" charset="0"/>
            </a:endParaRPr>
          </a:p>
        </p:txBody>
      </p:sp>
    </p:spTree>
    <p:extLst>
      <p:ext uri="{BB962C8B-B14F-4D97-AF65-F5344CB8AC3E}">
        <p14:creationId xmlns:p14="http://schemas.microsoft.com/office/powerpoint/2010/main" val="30738803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lstStyle/>
          <a:p>
            <a:r>
              <a:rPr lang="en-CA" sz="4800" dirty="0" smtClean="0">
                <a:latin typeface="Calibri" pitchFamily="34" charset="0"/>
              </a:rPr>
              <a:t>Key Acquisitions</a:t>
            </a:r>
            <a:endParaRPr lang="en-CA" sz="4800" dirty="0">
              <a:latin typeface="Calibri" pitchFamily="34" charset="0"/>
            </a:endParaRPr>
          </a:p>
        </p:txBody>
      </p:sp>
      <p:sp>
        <p:nvSpPr>
          <p:cNvPr id="3" name="Content Placeholder 2"/>
          <p:cNvSpPr>
            <a:spLocks noGrp="1"/>
          </p:cNvSpPr>
          <p:nvPr>
            <p:ph idx="1"/>
          </p:nvPr>
        </p:nvSpPr>
        <p:spPr>
          <a:xfrm>
            <a:off x="457200" y="1199456"/>
            <a:ext cx="8229600" cy="4896544"/>
          </a:xfrm>
        </p:spPr>
        <p:txBody>
          <a:bodyPr>
            <a:noAutofit/>
          </a:bodyPr>
          <a:lstStyle/>
          <a:p>
            <a:r>
              <a:rPr lang="en-CA" sz="2400" b="1" dirty="0">
                <a:solidFill>
                  <a:schemeClr val="tx1"/>
                </a:solidFill>
                <a:latin typeface="Calibri" pitchFamily="34" charset="0"/>
              </a:rPr>
              <a:t>June 2009</a:t>
            </a:r>
            <a:r>
              <a:rPr lang="en-CA" sz="2400" dirty="0">
                <a:solidFill>
                  <a:schemeClr val="tx1"/>
                </a:solidFill>
                <a:latin typeface="Calibri" pitchFamily="34" charset="0"/>
              </a:rPr>
              <a:t> – Acquired Dash Navigation (primarily used in BlackBerry Traffic</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a:solidFill>
                  <a:schemeClr val="tx1"/>
                </a:solidFill>
                <a:latin typeface="Calibri" pitchFamily="34" charset="0"/>
              </a:rPr>
              <a:t>August 2009</a:t>
            </a:r>
            <a:r>
              <a:rPr lang="en-CA" sz="2400" dirty="0">
                <a:solidFill>
                  <a:schemeClr val="tx1"/>
                </a:solidFill>
                <a:latin typeface="Calibri" pitchFamily="34" charset="0"/>
              </a:rPr>
              <a:t> – Acquired Torch Mobile (</a:t>
            </a:r>
            <a:r>
              <a:rPr lang="en-CA" sz="2400" dirty="0" err="1">
                <a:solidFill>
                  <a:schemeClr val="tx1"/>
                </a:solidFill>
                <a:latin typeface="Calibri" pitchFamily="34" charset="0"/>
              </a:rPr>
              <a:t>Webkit</a:t>
            </a:r>
            <a:r>
              <a:rPr lang="en-CA" sz="2400" dirty="0">
                <a:solidFill>
                  <a:schemeClr val="tx1"/>
                </a:solidFill>
                <a:latin typeface="Calibri" pitchFamily="34" charset="0"/>
              </a:rPr>
              <a:t>-browser technology</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a:solidFill>
                  <a:schemeClr val="tx1"/>
                </a:solidFill>
                <a:latin typeface="Calibri" pitchFamily="34" charset="0"/>
              </a:rPr>
              <a:t>March 2010</a:t>
            </a:r>
            <a:r>
              <a:rPr lang="en-CA" sz="2400" dirty="0">
                <a:solidFill>
                  <a:schemeClr val="tx1"/>
                </a:solidFill>
                <a:latin typeface="Calibri" pitchFamily="34" charset="0"/>
              </a:rPr>
              <a:t> – Acquired </a:t>
            </a:r>
            <a:r>
              <a:rPr lang="en-CA" sz="2400" dirty="0" err="1">
                <a:solidFill>
                  <a:schemeClr val="tx1"/>
                </a:solidFill>
                <a:latin typeface="Calibri" pitchFamily="34" charset="0"/>
              </a:rPr>
              <a:t>Viigo</a:t>
            </a:r>
            <a:r>
              <a:rPr lang="en-CA" sz="2400" dirty="0">
                <a:solidFill>
                  <a:schemeClr val="tx1"/>
                </a:solidFill>
                <a:latin typeface="Calibri" pitchFamily="34" charset="0"/>
              </a:rPr>
              <a:t> (BlackBerry applications developer</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a:solidFill>
                  <a:schemeClr val="tx1"/>
                </a:solidFill>
                <a:latin typeface="Calibri" pitchFamily="34" charset="0"/>
              </a:rPr>
              <a:t>April 2010</a:t>
            </a:r>
            <a:r>
              <a:rPr lang="en-CA" sz="2400" dirty="0">
                <a:solidFill>
                  <a:schemeClr val="tx1"/>
                </a:solidFill>
                <a:latin typeface="Calibri" pitchFamily="34" charset="0"/>
              </a:rPr>
              <a:t> – QNX Software Systems (integrate smart-phone and in-vehicle infotainment systems</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a:solidFill>
                  <a:schemeClr val="tx1"/>
                </a:solidFill>
                <a:latin typeface="Calibri" pitchFamily="34" charset="0"/>
              </a:rPr>
              <a:t>March </a:t>
            </a:r>
            <a:r>
              <a:rPr lang="en-CA" sz="2400" b="1" dirty="0" smtClean="0">
                <a:solidFill>
                  <a:schemeClr val="tx1"/>
                </a:solidFill>
                <a:latin typeface="Calibri" pitchFamily="34" charset="0"/>
              </a:rPr>
              <a:t>2011</a:t>
            </a:r>
            <a:r>
              <a:rPr lang="en-CA" sz="2400" dirty="0" smtClean="0">
                <a:solidFill>
                  <a:schemeClr val="tx1"/>
                </a:solidFill>
                <a:latin typeface="Calibri" pitchFamily="34" charset="0"/>
              </a:rPr>
              <a:t> </a:t>
            </a:r>
            <a:r>
              <a:rPr lang="en-CA" sz="2400" dirty="0">
                <a:solidFill>
                  <a:schemeClr val="tx1"/>
                </a:solidFill>
                <a:latin typeface="Calibri" pitchFamily="34" charset="0"/>
              </a:rPr>
              <a:t>– </a:t>
            </a:r>
            <a:r>
              <a:rPr lang="en-CA" sz="2400" dirty="0" err="1">
                <a:solidFill>
                  <a:schemeClr val="tx1"/>
                </a:solidFill>
                <a:latin typeface="Calibri" pitchFamily="34" charset="0"/>
              </a:rPr>
              <a:t>tinyHippos</a:t>
            </a:r>
            <a:r>
              <a:rPr lang="en-CA" sz="2400" dirty="0">
                <a:solidFill>
                  <a:schemeClr val="tx1"/>
                </a:solidFill>
                <a:latin typeface="Calibri" pitchFamily="34" charset="0"/>
              </a:rPr>
              <a:t> (Mobile Web development</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smtClean="0">
                <a:solidFill>
                  <a:schemeClr val="tx1"/>
                </a:solidFill>
                <a:latin typeface="Calibri" pitchFamily="34" charset="0"/>
              </a:rPr>
              <a:t>October </a:t>
            </a:r>
            <a:r>
              <a:rPr lang="en-CA" sz="2400" b="1" dirty="0">
                <a:solidFill>
                  <a:schemeClr val="tx1"/>
                </a:solidFill>
                <a:latin typeface="Calibri" pitchFamily="34" charset="0"/>
              </a:rPr>
              <a:t>2011</a:t>
            </a:r>
            <a:r>
              <a:rPr lang="en-CA" sz="2400" dirty="0">
                <a:solidFill>
                  <a:schemeClr val="tx1"/>
                </a:solidFill>
                <a:latin typeface="Calibri" pitchFamily="34" charset="0"/>
              </a:rPr>
              <a:t> – </a:t>
            </a:r>
            <a:r>
              <a:rPr lang="en-CA" sz="2400" dirty="0" err="1">
                <a:solidFill>
                  <a:schemeClr val="tx1"/>
                </a:solidFill>
                <a:latin typeface="Calibri" pitchFamily="34" charset="0"/>
              </a:rPr>
              <a:t>NewBay</a:t>
            </a:r>
            <a:r>
              <a:rPr lang="en-CA" sz="2400" dirty="0">
                <a:solidFill>
                  <a:schemeClr val="tx1"/>
                </a:solidFill>
                <a:latin typeface="Calibri" pitchFamily="34" charset="0"/>
              </a:rPr>
              <a:t> (Cloud-based content provider</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r>
              <a:rPr lang="en-CA" sz="2400" b="1" dirty="0">
                <a:solidFill>
                  <a:schemeClr val="tx1"/>
                </a:solidFill>
                <a:latin typeface="Calibri" pitchFamily="34" charset="0"/>
              </a:rPr>
              <a:t>March </a:t>
            </a:r>
            <a:r>
              <a:rPr lang="en-CA" sz="2400" b="1" dirty="0" smtClean="0">
                <a:solidFill>
                  <a:schemeClr val="tx1"/>
                </a:solidFill>
                <a:latin typeface="Calibri" pitchFamily="34" charset="0"/>
              </a:rPr>
              <a:t>2012</a:t>
            </a:r>
            <a:r>
              <a:rPr lang="en-CA" sz="2400" dirty="0" smtClean="0">
                <a:solidFill>
                  <a:schemeClr val="tx1"/>
                </a:solidFill>
                <a:latin typeface="Calibri" pitchFamily="34" charset="0"/>
              </a:rPr>
              <a:t> </a:t>
            </a:r>
            <a:r>
              <a:rPr lang="en-CA" sz="2400" dirty="0">
                <a:solidFill>
                  <a:schemeClr val="tx1"/>
                </a:solidFill>
                <a:latin typeface="Calibri" pitchFamily="34" charset="0"/>
              </a:rPr>
              <a:t>– </a:t>
            </a:r>
            <a:r>
              <a:rPr lang="en-CA" sz="2400" dirty="0" err="1">
                <a:solidFill>
                  <a:schemeClr val="tx1"/>
                </a:solidFill>
                <a:latin typeface="Calibri" pitchFamily="34" charset="0"/>
              </a:rPr>
              <a:t>Paratek</a:t>
            </a:r>
            <a:r>
              <a:rPr lang="en-CA" sz="2400" dirty="0">
                <a:solidFill>
                  <a:schemeClr val="tx1"/>
                </a:solidFill>
                <a:latin typeface="Calibri" pitchFamily="34" charset="0"/>
              </a:rPr>
              <a:t> (RF multi-band handsets</a:t>
            </a:r>
            <a:r>
              <a:rPr lang="en-CA" sz="2400" dirty="0" smtClean="0">
                <a:solidFill>
                  <a:schemeClr val="tx1"/>
                </a:solidFill>
                <a:latin typeface="Calibri" pitchFamily="34" charset="0"/>
              </a:rPr>
              <a:t>)</a:t>
            </a:r>
            <a:endParaRPr lang="en-CA" sz="2400" dirty="0">
              <a:solidFill>
                <a:schemeClr val="tx1"/>
              </a:solidFill>
              <a:latin typeface="Calibri" pitchFamily="34" charset="0"/>
            </a:endParaRPr>
          </a:p>
          <a:p>
            <a:endParaRPr lang="en-CA" sz="2400" dirty="0">
              <a:latin typeface="Calibri" pitchFamily="34" charset="0"/>
            </a:endParaRPr>
          </a:p>
        </p:txBody>
      </p:sp>
    </p:spTree>
    <p:extLst>
      <p:ext uri="{BB962C8B-B14F-4D97-AF65-F5344CB8AC3E}">
        <p14:creationId xmlns:p14="http://schemas.microsoft.com/office/powerpoint/2010/main" val="155755775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936104"/>
          </a:xfrm>
        </p:spPr>
        <p:txBody>
          <a:bodyPr/>
          <a:lstStyle/>
          <a:p>
            <a:r>
              <a:rPr lang="en-CA" sz="4800" dirty="0" smtClean="0"/>
              <a:t>Recent Developments</a:t>
            </a:r>
            <a:endParaRPr lang="en-CA" sz="4800" dirty="0"/>
          </a:p>
        </p:txBody>
      </p:sp>
      <p:sp>
        <p:nvSpPr>
          <p:cNvPr id="3" name="Content Placeholder 2"/>
          <p:cNvSpPr>
            <a:spLocks noGrp="1"/>
          </p:cNvSpPr>
          <p:nvPr>
            <p:ph idx="1"/>
          </p:nvPr>
        </p:nvSpPr>
        <p:spPr/>
        <p:txBody>
          <a:bodyPr>
            <a:normAutofit fontScale="92500" lnSpcReduction="20000"/>
          </a:bodyPr>
          <a:lstStyle/>
          <a:p>
            <a:r>
              <a:rPr lang="en-CA" dirty="0">
                <a:solidFill>
                  <a:schemeClr val="tx1"/>
                </a:solidFill>
                <a:latin typeface="Calibri" pitchFamily="34" charset="0"/>
              </a:rPr>
              <a:t>BlackBerry global expansion continues</a:t>
            </a:r>
          </a:p>
          <a:p>
            <a:r>
              <a:rPr lang="en-CA" dirty="0">
                <a:solidFill>
                  <a:schemeClr val="tx1"/>
                </a:solidFill>
                <a:latin typeface="Calibri" pitchFamily="34" charset="0"/>
              </a:rPr>
              <a:t>BlackBerry 7 Smartphones introduced</a:t>
            </a:r>
          </a:p>
          <a:p>
            <a:r>
              <a:rPr lang="en-CA" dirty="0">
                <a:solidFill>
                  <a:schemeClr val="tx1"/>
                </a:solidFill>
                <a:latin typeface="Calibri" pitchFamily="34" charset="0"/>
              </a:rPr>
              <a:t>RIM searches for more carrier billing and operator billing on BlackBerry App World</a:t>
            </a:r>
          </a:p>
          <a:p>
            <a:r>
              <a:rPr lang="en-CA" dirty="0">
                <a:solidFill>
                  <a:schemeClr val="tx1"/>
                </a:solidFill>
                <a:latin typeface="Calibri" pitchFamily="34" charset="0"/>
              </a:rPr>
              <a:t>On Jan 22, 2012, RIM named Thorsten </a:t>
            </a:r>
            <a:r>
              <a:rPr lang="en-CA" dirty="0" err="1">
                <a:solidFill>
                  <a:schemeClr val="tx1"/>
                </a:solidFill>
                <a:latin typeface="Calibri" pitchFamily="34" charset="0"/>
              </a:rPr>
              <a:t>Heins</a:t>
            </a:r>
            <a:r>
              <a:rPr lang="en-CA" dirty="0">
                <a:solidFill>
                  <a:schemeClr val="tx1"/>
                </a:solidFill>
                <a:latin typeface="Calibri" pitchFamily="34" charset="0"/>
              </a:rPr>
              <a:t> President and CEO</a:t>
            </a:r>
          </a:p>
          <a:p>
            <a:r>
              <a:rPr lang="en-CA" dirty="0">
                <a:solidFill>
                  <a:schemeClr val="tx1"/>
                </a:solidFill>
                <a:latin typeface="Calibri" pitchFamily="34" charset="0"/>
              </a:rPr>
              <a:t>On Feb 21, 2012, BlackBerry </a:t>
            </a:r>
            <a:r>
              <a:rPr lang="en-CA" dirty="0" err="1">
                <a:solidFill>
                  <a:schemeClr val="tx1"/>
                </a:solidFill>
                <a:latin typeface="Calibri" pitchFamily="34" charset="0"/>
              </a:rPr>
              <a:t>PlayBook</a:t>
            </a:r>
            <a:r>
              <a:rPr lang="en-CA" dirty="0">
                <a:solidFill>
                  <a:schemeClr val="tx1"/>
                </a:solidFill>
                <a:latin typeface="Calibri" pitchFamily="34" charset="0"/>
              </a:rPr>
              <a:t> OS 2.0 was introduced</a:t>
            </a:r>
          </a:p>
          <a:p>
            <a:r>
              <a:rPr lang="en-CA" dirty="0">
                <a:solidFill>
                  <a:schemeClr val="tx1"/>
                </a:solidFill>
                <a:latin typeface="Calibri" pitchFamily="34" charset="0"/>
              </a:rPr>
              <a:t>Currently working on </a:t>
            </a:r>
            <a:r>
              <a:rPr lang="en-CA" dirty="0" smtClean="0">
                <a:solidFill>
                  <a:schemeClr val="tx1"/>
                </a:solidFill>
                <a:latin typeface="Calibri" pitchFamily="34" charset="0"/>
              </a:rPr>
              <a:t>BlackBerry10</a:t>
            </a:r>
          </a:p>
          <a:p>
            <a:r>
              <a:rPr lang="en-CA" dirty="0" smtClean="0">
                <a:solidFill>
                  <a:schemeClr val="tx1"/>
                </a:solidFill>
                <a:latin typeface="Calibri" pitchFamily="34" charset="0"/>
              </a:rPr>
              <a:t>BB10 release date set for Jan. 30, 2013</a:t>
            </a:r>
            <a:endParaRPr lang="en-CA" dirty="0">
              <a:solidFill>
                <a:schemeClr val="tx1"/>
              </a:solidFill>
              <a:latin typeface="Calibri" pitchFamily="34" charset="0"/>
            </a:endParaRPr>
          </a:p>
          <a:p>
            <a:endParaRPr lang="en-CA" dirty="0">
              <a:solidFill>
                <a:schemeClr val="tx1"/>
              </a:solidFill>
              <a:latin typeface="Calibri" pitchFamily="34" charset="0"/>
            </a:endParaRPr>
          </a:p>
        </p:txBody>
      </p:sp>
    </p:spTree>
    <p:extLst>
      <p:ext uri="{BB962C8B-B14F-4D97-AF65-F5344CB8AC3E}">
        <p14:creationId xmlns:p14="http://schemas.microsoft.com/office/powerpoint/2010/main" val="28504871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CA" sz="4800" dirty="0" smtClean="0">
                <a:latin typeface="Calibri" pitchFamily="34" charset="0"/>
              </a:rPr>
              <a:t>Products</a:t>
            </a:r>
            <a:endParaRPr lang="en-CA" sz="4800" dirty="0">
              <a:latin typeface="Calibri" pitchFamily="34" charset="0"/>
            </a:endParaRPr>
          </a:p>
        </p:txBody>
      </p:sp>
      <p:sp>
        <p:nvSpPr>
          <p:cNvPr id="3" name="Content Placeholder 2"/>
          <p:cNvSpPr>
            <a:spLocks noGrp="1"/>
          </p:cNvSpPr>
          <p:nvPr>
            <p:ph idx="1"/>
          </p:nvPr>
        </p:nvSpPr>
        <p:spPr>
          <a:xfrm>
            <a:off x="457200" y="908721"/>
            <a:ext cx="8229600" cy="1008112"/>
          </a:xfrm>
        </p:spPr>
        <p:txBody>
          <a:bodyPr>
            <a:normAutofit fontScale="92500" lnSpcReduction="10000"/>
          </a:bodyPr>
          <a:lstStyle/>
          <a:p>
            <a:pPr marL="0" indent="0">
              <a:buNone/>
            </a:pPr>
            <a:r>
              <a:rPr lang="en-CA" b="1" dirty="0" smtClean="0">
                <a:solidFill>
                  <a:schemeClr val="tx1"/>
                </a:solidFill>
                <a:latin typeface="Calibri" pitchFamily="34" charset="0"/>
              </a:rPr>
              <a:t>Mobile Phones:</a:t>
            </a:r>
          </a:p>
          <a:p>
            <a:r>
              <a:rPr lang="en-CA" dirty="0" smtClean="0">
                <a:solidFill>
                  <a:schemeClr val="tx1"/>
                </a:solidFill>
                <a:latin typeface="Calibri" pitchFamily="34" charset="0"/>
              </a:rPr>
              <a:t>From the RIM 950 to the Bold 9930</a:t>
            </a:r>
            <a:endParaRPr lang="en-CA" dirty="0">
              <a:solidFill>
                <a:schemeClr val="tx1"/>
              </a:solidFill>
              <a:latin typeface="Calibri"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49539"/>
            <a:ext cx="8064896" cy="410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77360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08720"/>
          </a:xfrm>
        </p:spPr>
        <p:txBody>
          <a:bodyPr/>
          <a:lstStyle/>
          <a:p>
            <a:r>
              <a:rPr lang="en-US" sz="4800" dirty="0" smtClean="0">
                <a:latin typeface="Calibri" pitchFamily="34" charset="0"/>
              </a:rPr>
              <a:t>Products</a:t>
            </a:r>
            <a:endParaRPr lang="en-US" sz="4800" dirty="0">
              <a:latin typeface="Calibri" pitchFamily="34" charset="0"/>
            </a:endParaRPr>
          </a:p>
        </p:txBody>
      </p:sp>
      <p:sp>
        <p:nvSpPr>
          <p:cNvPr id="5" name="Content Placeholder 4"/>
          <p:cNvSpPr>
            <a:spLocks noGrp="1"/>
          </p:cNvSpPr>
          <p:nvPr>
            <p:ph idx="1"/>
          </p:nvPr>
        </p:nvSpPr>
        <p:spPr>
          <a:xfrm>
            <a:off x="457200" y="1196752"/>
            <a:ext cx="8229600" cy="4929411"/>
          </a:xfrm>
        </p:spPr>
        <p:txBody>
          <a:bodyPr>
            <a:normAutofit lnSpcReduction="10000"/>
          </a:bodyPr>
          <a:lstStyle/>
          <a:p>
            <a:pPr marL="0" indent="0">
              <a:buNone/>
            </a:pPr>
            <a:r>
              <a:rPr lang="en-US" b="1" dirty="0" smtClean="0">
                <a:solidFill>
                  <a:schemeClr val="tx1"/>
                </a:solidFill>
                <a:latin typeface="Calibri" pitchFamily="34" charset="0"/>
              </a:rPr>
              <a:t>Blackberry Playbook:</a:t>
            </a:r>
          </a:p>
          <a:p>
            <a:r>
              <a:rPr lang="en-US" dirty="0" smtClean="0">
                <a:latin typeface="Calibri" pitchFamily="34" charset="0"/>
              </a:rPr>
              <a:t>Manage both email and social network messages </a:t>
            </a:r>
            <a:r>
              <a:rPr lang="en-US" dirty="0" smtClean="0">
                <a:solidFill>
                  <a:schemeClr val="tx1"/>
                </a:solidFill>
                <a:latin typeface="Calibri" pitchFamily="34" charset="0"/>
              </a:rPr>
              <a:t>with </a:t>
            </a:r>
            <a:r>
              <a:rPr lang="en-US" dirty="0">
                <a:solidFill>
                  <a:schemeClr val="tx1"/>
                </a:solidFill>
                <a:latin typeface="Calibri" pitchFamily="34" charset="0"/>
              </a:rPr>
              <a:t>a unified inbox</a:t>
            </a:r>
          </a:p>
          <a:p>
            <a:r>
              <a:rPr lang="en-US" dirty="0">
                <a:solidFill>
                  <a:schemeClr val="tx1"/>
                </a:solidFill>
                <a:latin typeface="Calibri" pitchFamily="34" charset="0"/>
              </a:rPr>
              <a:t>Can edit MS Word, </a:t>
            </a:r>
            <a:r>
              <a:rPr lang="en-US" dirty="0" smtClean="0">
                <a:solidFill>
                  <a:schemeClr val="tx1"/>
                </a:solidFill>
                <a:latin typeface="Calibri" pitchFamily="34" charset="0"/>
              </a:rPr>
              <a:t>Excel, </a:t>
            </a:r>
            <a:r>
              <a:rPr lang="en-US" dirty="0">
                <a:solidFill>
                  <a:schemeClr val="tx1"/>
                </a:solidFill>
                <a:latin typeface="Calibri" pitchFamily="34" charset="0"/>
              </a:rPr>
              <a:t>PowerPoint files and attachments with Documents To </a:t>
            </a:r>
            <a:r>
              <a:rPr lang="en-US" dirty="0" smtClean="0">
                <a:solidFill>
                  <a:schemeClr val="tx1"/>
                </a:solidFill>
                <a:latin typeface="Calibri" pitchFamily="34" charset="0"/>
              </a:rPr>
              <a:t>Go (mobile office suite)</a:t>
            </a:r>
            <a:endParaRPr lang="en-US" dirty="0">
              <a:solidFill>
                <a:schemeClr val="tx1"/>
              </a:solidFill>
              <a:latin typeface="Calibri" pitchFamily="34" charset="0"/>
            </a:endParaRPr>
          </a:p>
          <a:p>
            <a:r>
              <a:rPr lang="en-US" dirty="0">
                <a:solidFill>
                  <a:schemeClr val="tx1"/>
                </a:solidFill>
                <a:latin typeface="Calibri" pitchFamily="34" charset="0"/>
              </a:rPr>
              <a:t>BlackBerry App </a:t>
            </a:r>
            <a:r>
              <a:rPr lang="en-US" dirty="0" smtClean="0">
                <a:solidFill>
                  <a:schemeClr val="tx1"/>
                </a:solidFill>
                <a:latin typeface="Calibri" pitchFamily="34" charset="0"/>
              </a:rPr>
              <a:t>World</a:t>
            </a:r>
            <a:endParaRPr lang="en-US" dirty="0">
              <a:solidFill>
                <a:schemeClr val="tx1"/>
              </a:solidFill>
              <a:latin typeface="Calibri" pitchFamily="34" charset="0"/>
            </a:endParaRPr>
          </a:p>
          <a:p>
            <a:r>
              <a:rPr lang="en-US" dirty="0">
                <a:solidFill>
                  <a:schemeClr val="tx1"/>
                </a:solidFill>
                <a:latin typeface="Calibri" pitchFamily="34" charset="0"/>
              </a:rPr>
              <a:t>BlackBerry </a:t>
            </a:r>
            <a:r>
              <a:rPr lang="en-US" dirty="0" smtClean="0">
                <a:solidFill>
                  <a:schemeClr val="tx1"/>
                </a:solidFill>
                <a:latin typeface="Calibri" pitchFamily="34" charset="0"/>
              </a:rPr>
              <a:t>Bridge</a:t>
            </a:r>
          </a:p>
          <a:p>
            <a:pPr marL="0" indent="0">
              <a:buNone/>
            </a:pPr>
            <a:r>
              <a:rPr lang="en-US" dirty="0">
                <a:latin typeface="Calibri" pitchFamily="34" charset="0"/>
              </a:rPr>
              <a:t> </a:t>
            </a:r>
            <a:r>
              <a:rPr lang="en-US" dirty="0" smtClean="0">
                <a:latin typeface="Calibri" pitchFamily="34" charset="0"/>
              </a:rPr>
              <a:t>(device linking)</a:t>
            </a:r>
            <a:endParaRPr lang="en-US" dirty="0">
              <a:solidFill>
                <a:schemeClr val="tx1"/>
              </a:solidFill>
              <a:latin typeface="Calibri" pitchFamily="34" charset="0"/>
            </a:endParaRPr>
          </a:p>
          <a:p>
            <a:endParaRPr lang="en-US" dirty="0">
              <a:solidFill>
                <a:schemeClr val="tx1"/>
              </a:solidFill>
              <a:latin typeface="Calibr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664171"/>
            <a:ext cx="4039596" cy="304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663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133600" y="5638800"/>
            <a:ext cx="6196853" cy="420688"/>
          </a:xfrm>
        </p:spPr>
        <p:txBody>
          <a:bodyPr/>
          <a:lstStyle/>
          <a:p>
            <a:r>
              <a:rPr lang="en-US" sz="1800" b="1" dirty="0" smtClean="0"/>
              <a:t>Historical  Smart Phone Sales</a:t>
            </a:r>
            <a:endParaRPr lang="en-US" sz="1800" b="1" dirty="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1"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47" y="1440568"/>
            <a:ext cx="6907306" cy="4119420"/>
          </a:xfrm>
          <a:prstGeom prst="rect">
            <a:avLst/>
          </a:prstGeom>
        </p:spPr>
      </p:pic>
    </p:spTree>
    <p:extLst>
      <p:ext uri="{BB962C8B-B14F-4D97-AF65-F5344CB8AC3E}">
        <p14:creationId xmlns:p14="http://schemas.microsoft.com/office/powerpoint/2010/main" val="37575109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CA" sz="4800" dirty="0" smtClean="0">
                <a:latin typeface="Calibri" pitchFamily="34" charset="0"/>
              </a:rPr>
              <a:t>BB 7 Operating System</a:t>
            </a:r>
            <a:endParaRPr lang="en-CA" sz="4800" dirty="0">
              <a:latin typeface="Calibri" pitchFamily="34" charset="0"/>
            </a:endParaRPr>
          </a:p>
        </p:txBody>
      </p:sp>
      <p:sp>
        <p:nvSpPr>
          <p:cNvPr id="3" name="Content Placeholder 2"/>
          <p:cNvSpPr>
            <a:spLocks noGrp="1"/>
          </p:cNvSpPr>
          <p:nvPr>
            <p:ph idx="1"/>
          </p:nvPr>
        </p:nvSpPr>
        <p:spPr>
          <a:xfrm>
            <a:off x="457200" y="990600"/>
            <a:ext cx="8229600" cy="5678760"/>
          </a:xfrm>
        </p:spPr>
        <p:txBody>
          <a:bodyPr>
            <a:normAutofit/>
          </a:bodyPr>
          <a:lstStyle/>
          <a:p>
            <a:r>
              <a:rPr lang="en-CA" b="1" dirty="0" smtClean="0">
                <a:solidFill>
                  <a:schemeClr val="tx1"/>
                </a:solidFill>
                <a:latin typeface="Calibri" pitchFamily="34" charset="0"/>
              </a:rPr>
              <a:t>BB 7 Features:</a:t>
            </a:r>
            <a:endParaRPr lang="en-US" dirty="0">
              <a:latin typeface="Calibri" pitchFamily="34" charset="0"/>
              <a:ea typeface="黑体" pitchFamily="49" charset="-122"/>
            </a:endParaRPr>
          </a:p>
          <a:p>
            <a:pPr lvl="1">
              <a:buFont typeface="Courier New" pitchFamily="49" charset="0"/>
              <a:buChar char="o"/>
            </a:pPr>
            <a:r>
              <a:rPr lang="en-US" dirty="0" smtClean="0">
                <a:solidFill>
                  <a:schemeClr val="tx1"/>
                </a:solidFill>
                <a:latin typeface="Calibri" pitchFamily="34" charset="0"/>
                <a:ea typeface="黑体" pitchFamily="49" charset="-122"/>
              </a:rPr>
              <a:t>Liquid </a:t>
            </a:r>
            <a:r>
              <a:rPr lang="en-US" dirty="0">
                <a:solidFill>
                  <a:schemeClr val="tx1"/>
                </a:solidFill>
                <a:latin typeface="Calibri" pitchFamily="34" charset="0"/>
                <a:ea typeface="黑体" pitchFamily="49" charset="-122"/>
              </a:rPr>
              <a:t>Graphic</a:t>
            </a:r>
            <a:r>
              <a:rPr lang="en-CA" dirty="0">
                <a:solidFill>
                  <a:schemeClr val="tx1"/>
                </a:solidFill>
                <a:latin typeface="Calibri" pitchFamily="34" charset="0"/>
              </a:rPr>
              <a:t>s™</a:t>
            </a:r>
            <a:r>
              <a:rPr lang="en-CA" b="1" dirty="0">
                <a:solidFill>
                  <a:schemeClr val="tx1"/>
                </a:solidFill>
                <a:latin typeface="Calibri" pitchFamily="34" charset="0"/>
              </a:rPr>
              <a:t> </a:t>
            </a:r>
            <a:r>
              <a:rPr lang="en-US" dirty="0" smtClean="0">
                <a:solidFill>
                  <a:schemeClr val="tx1"/>
                </a:solidFill>
                <a:latin typeface="Calibri" pitchFamily="34" charset="0"/>
                <a:ea typeface="黑体" pitchFamily="49" charset="-122"/>
              </a:rPr>
              <a:t>technology</a:t>
            </a:r>
          </a:p>
          <a:p>
            <a:pPr lvl="1">
              <a:buFont typeface="Courier New" pitchFamily="49" charset="0"/>
              <a:buChar char="o"/>
            </a:pPr>
            <a:r>
              <a:rPr lang="en-US" dirty="0" smtClean="0">
                <a:latin typeface="Calibri" pitchFamily="34" charset="0"/>
                <a:ea typeface="黑体" pitchFamily="49" charset="-122"/>
              </a:rPr>
              <a:t>Fastest Blackberry browser</a:t>
            </a:r>
            <a:endParaRPr lang="en-US" dirty="0">
              <a:latin typeface="Calibri" pitchFamily="34" charset="0"/>
              <a:ea typeface="黑体" pitchFamily="49" charset="-122"/>
            </a:endParaRPr>
          </a:p>
          <a:p>
            <a:pPr lvl="1">
              <a:buFont typeface="Courier New" pitchFamily="49" charset="0"/>
              <a:buChar char="o"/>
            </a:pPr>
            <a:r>
              <a:rPr lang="en-CA" dirty="0" smtClean="0">
                <a:solidFill>
                  <a:schemeClr val="tx1"/>
                </a:solidFill>
                <a:latin typeface="Calibri" pitchFamily="34" charset="0"/>
              </a:rPr>
              <a:t>Near </a:t>
            </a:r>
            <a:r>
              <a:rPr lang="en-CA" dirty="0">
                <a:solidFill>
                  <a:schemeClr val="tx1"/>
                </a:solidFill>
                <a:latin typeface="Calibri" pitchFamily="34" charset="0"/>
              </a:rPr>
              <a:t>Field Communication and BlackBerry </a:t>
            </a:r>
            <a:r>
              <a:rPr lang="en-CA" dirty="0" smtClean="0">
                <a:solidFill>
                  <a:schemeClr val="tx1"/>
                </a:solidFill>
                <a:latin typeface="Calibri" pitchFamily="34" charset="0"/>
              </a:rPr>
              <a:t>Tag</a:t>
            </a:r>
          </a:p>
          <a:p>
            <a:pPr lvl="1">
              <a:buFont typeface="Courier New" pitchFamily="49" charset="0"/>
              <a:buChar char="o"/>
            </a:pPr>
            <a:r>
              <a:rPr lang="en-US" dirty="0" smtClean="0">
                <a:latin typeface="Calibri" pitchFamily="34" charset="0"/>
                <a:ea typeface="黑体" pitchFamily="49" charset="-122"/>
              </a:rPr>
              <a:t>Voice-activated universal search</a:t>
            </a:r>
            <a:endParaRPr lang="en-US" dirty="0" smtClean="0">
              <a:solidFill>
                <a:schemeClr val="tx1"/>
              </a:solidFill>
              <a:latin typeface="Calibri" pitchFamily="34" charset="0"/>
              <a:ea typeface="黑体" pitchFamily="49" charset="-122"/>
            </a:endParaRPr>
          </a:p>
          <a:p>
            <a:pPr lvl="1">
              <a:buFont typeface="Courier New" pitchFamily="49" charset="0"/>
              <a:buChar char="o"/>
            </a:pPr>
            <a:r>
              <a:rPr lang="en-US" dirty="0" smtClean="0">
                <a:latin typeface="Calibri" pitchFamily="34" charset="0"/>
                <a:ea typeface="黑体" pitchFamily="49" charset="-122"/>
              </a:rPr>
              <a:t>Pre-installed apps and services</a:t>
            </a:r>
          </a:p>
          <a:p>
            <a:pPr lvl="1">
              <a:buFont typeface="Courier New" pitchFamily="49" charset="0"/>
              <a:buChar char="o"/>
            </a:pPr>
            <a:r>
              <a:rPr lang="en-US" dirty="0" smtClean="0">
                <a:solidFill>
                  <a:schemeClr val="tx1"/>
                </a:solidFill>
                <a:latin typeface="Calibri" pitchFamily="34" charset="0"/>
                <a:ea typeface="黑体" pitchFamily="49" charset="-122"/>
              </a:rPr>
              <a:t>Mobile hotspot</a:t>
            </a:r>
          </a:p>
          <a:p>
            <a:pPr lvl="1">
              <a:buFont typeface="Courier New" pitchFamily="49" charset="0"/>
              <a:buChar char="o"/>
            </a:pPr>
            <a:r>
              <a:rPr lang="en-US" dirty="0" err="1" smtClean="0">
                <a:latin typeface="Calibri" pitchFamily="34" charset="0"/>
                <a:ea typeface="黑体" pitchFamily="49" charset="-122"/>
              </a:rPr>
              <a:t>Wi-fi</a:t>
            </a:r>
            <a:r>
              <a:rPr lang="en-US" dirty="0" smtClean="0">
                <a:latin typeface="Calibri" pitchFamily="34" charset="0"/>
                <a:ea typeface="黑体" pitchFamily="49" charset="-122"/>
              </a:rPr>
              <a:t> calling</a:t>
            </a:r>
            <a:endParaRPr lang="en-US" dirty="0" smtClean="0">
              <a:solidFill>
                <a:schemeClr val="tx1"/>
              </a:solidFill>
              <a:latin typeface="Calibri" pitchFamily="34" charset="0"/>
              <a:ea typeface="黑体" pitchFamily="49" charset="-122"/>
            </a:endParaRPr>
          </a:p>
          <a:p>
            <a:pPr marL="892175" indent="-434975">
              <a:buSzPct val="66000"/>
              <a:buFont typeface="Wingdings 2" pitchFamily="18" charset="2"/>
              <a:buBlip>
                <a:blip r:embed="rId3"/>
              </a:buBlip>
            </a:pPr>
            <a:endParaRPr lang="en-CA" dirty="0" smtClean="0">
              <a:solidFill>
                <a:schemeClr val="tx1"/>
              </a:solidFill>
              <a:latin typeface="Calibri" pitchFamily="34" charset="0"/>
            </a:endParaRPr>
          </a:p>
          <a:p>
            <a:pPr marL="0" indent="0">
              <a:buNone/>
            </a:pPr>
            <a:endParaRPr lang="en-CA"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114800"/>
            <a:ext cx="48387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5038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4800" dirty="0" smtClean="0">
                <a:latin typeface="+mn-lt"/>
              </a:rPr>
              <a:t>Smartphones with BB 7</a:t>
            </a:r>
            <a:endParaRPr lang="en-US" sz="4800" dirty="0">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144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8495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04800" indent="-268288">
              <a:buClr>
                <a:srgbClr val="7F7F7F"/>
              </a:buClr>
            </a:pPr>
            <a:endParaRPr lang="en-US" dirty="0" smtClean="0">
              <a:solidFill>
                <a:schemeClr val="tx1"/>
              </a:solidFill>
              <a:latin typeface="Calibri" pitchFamily="34" charset="0"/>
              <a:ea typeface="黑体" pitchFamily="49" charset="-122"/>
            </a:endParaRPr>
          </a:p>
          <a:p>
            <a:pPr marL="304800" indent="-268288">
              <a:buClr>
                <a:srgbClr val="7F7F7F"/>
              </a:buClr>
            </a:pPr>
            <a:r>
              <a:rPr lang="en-US" dirty="0" smtClean="0">
                <a:latin typeface="Calibri" pitchFamily="34" charset="0"/>
                <a:ea typeface="黑体" pitchFamily="49" charset="-122"/>
              </a:rPr>
              <a:t>About </a:t>
            </a:r>
            <a:r>
              <a:rPr lang="en-US" dirty="0">
                <a:latin typeface="Calibri" pitchFamily="34" charset="0"/>
                <a:ea typeface="黑体" pitchFamily="49" charset="-122"/>
              </a:rPr>
              <a:t>100,000 total apps</a:t>
            </a:r>
          </a:p>
          <a:p>
            <a:pPr marL="304800" indent="-268288">
              <a:buClr>
                <a:srgbClr val="7F7F7F"/>
              </a:buClr>
            </a:pPr>
            <a:r>
              <a:rPr lang="en-US" dirty="0">
                <a:latin typeface="Calibri" pitchFamily="34" charset="0"/>
                <a:ea typeface="黑体" pitchFamily="49" charset="-122"/>
              </a:rPr>
              <a:t>Over 6 million daily downloads from BB App World.</a:t>
            </a:r>
          </a:p>
          <a:p>
            <a:pPr marL="304800" indent="-268288">
              <a:buClr>
                <a:srgbClr val="7F7F7F"/>
              </a:buClr>
            </a:pPr>
            <a:r>
              <a:rPr lang="en-US" dirty="0">
                <a:latin typeface="Calibri" pitchFamily="34" charset="0"/>
                <a:ea typeface="黑体" pitchFamily="49" charset="-122"/>
              </a:rPr>
              <a:t>Second most profitable app store</a:t>
            </a:r>
          </a:p>
          <a:p>
            <a:pPr marL="304800" indent="-268288">
              <a:buClr>
                <a:srgbClr val="7F7F7F"/>
              </a:buClr>
            </a:pPr>
            <a:r>
              <a:rPr lang="en-US" dirty="0">
                <a:latin typeface="Calibri" pitchFamily="34" charset="0"/>
                <a:ea typeface="黑体" pitchFamily="49" charset="-122"/>
              </a:rPr>
              <a:t>Generate more profit than Android apps</a:t>
            </a:r>
          </a:p>
          <a:p>
            <a:pPr marL="304800" indent="-268288">
              <a:spcBef>
                <a:spcPts val="800"/>
              </a:spcBef>
              <a:buClr>
                <a:srgbClr val="7F7F7F"/>
              </a:buClr>
            </a:pPr>
            <a:r>
              <a:rPr lang="en-US" dirty="0">
                <a:latin typeface="Calibri" pitchFamily="34" charset="0"/>
                <a:ea typeface="黑体" pitchFamily="49" charset="-122"/>
              </a:rPr>
              <a:t>Give developers 80% of the purchase price</a:t>
            </a:r>
          </a:p>
          <a:p>
            <a:endParaRPr lang="en-CA" dirty="0">
              <a:latin typeface="Calibri"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
            <a:ext cx="6934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6619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Blackberry Messenger</a:t>
            </a:r>
            <a:endParaRPr lang="en-US" dirty="0"/>
          </a:p>
        </p:txBody>
      </p:sp>
      <p:sp>
        <p:nvSpPr>
          <p:cNvPr id="3" name="Content Placeholder 2"/>
          <p:cNvSpPr>
            <a:spLocks noGrp="1"/>
          </p:cNvSpPr>
          <p:nvPr>
            <p:ph idx="1"/>
          </p:nvPr>
        </p:nvSpPr>
        <p:spPr>
          <a:xfrm>
            <a:off x="457200" y="1447800"/>
            <a:ext cx="8229600" cy="5638800"/>
          </a:xfrm>
        </p:spPr>
        <p:txBody>
          <a:bodyPr>
            <a:normAutofit lnSpcReduction="10000"/>
          </a:bodyPr>
          <a:lstStyle/>
          <a:p>
            <a:r>
              <a:rPr lang="en-US" sz="2600" dirty="0"/>
              <a:t>BBM™ lets you </a:t>
            </a:r>
            <a:r>
              <a:rPr lang="en-US" sz="2600" dirty="0" smtClean="0"/>
              <a:t>send instant messages with unlimited characters and emoticons</a:t>
            </a:r>
          </a:p>
          <a:p>
            <a:r>
              <a:rPr lang="en-US" sz="2600" dirty="0" smtClean="0"/>
              <a:t>Real time confirmation </a:t>
            </a:r>
            <a:r>
              <a:rPr lang="en-US" sz="2600" dirty="0"/>
              <a:t>when </a:t>
            </a:r>
            <a:r>
              <a:rPr lang="en-US" sz="2600" dirty="0" smtClean="0"/>
              <a:t>messages </a:t>
            </a:r>
            <a:r>
              <a:rPr lang="en-US" sz="2600" dirty="0"/>
              <a:t>have been delivered and </a:t>
            </a:r>
            <a:r>
              <a:rPr lang="en-US" sz="2600" dirty="0" smtClean="0"/>
              <a:t>read</a:t>
            </a:r>
            <a:endParaRPr lang="en-US" sz="2600" dirty="0"/>
          </a:p>
          <a:p>
            <a:r>
              <a:rPr lang="en-US" sz="2600" dirty="0"/>
              <a:t>Add contacts by swapping PINs or scanning </a:t>
            </a:r>
            <a:r>
              <a:rPr lang="en-US" sz="2600" dirty="0" smtClean="0"/>
              <a:t>barcodes</a:t>
            </a:r>
            <a:endParaRPr lang="en-US" sz="2600" dirty="0"/>
          </a:p>
          <a:p>
            <a:r>
              <a:rPr lang="en-US" sz="2600" dirty="0"/>
              <a:t>Create personal groups of friends, family or coworkers with BlackBerry Groups</a:t>
            </a:r>
            <a:r>
              <a:rPr lang="en-US" sz="2600" dirty="0" smtClean="0"/>
              <a:t>.</a:t>
            </a:r>
            <a:endParaRPr lang="en-US" sz="2600" dirty="0"/>
          </a:p>
          <a:p>
            <a:r>
              <a:rPr lang="en-US" sz="2600" dirty="0"/>
              <a:t>Share calendar entries and </a:t>
            </a:r>
            <a:r>
              <a:rPr lang="en-US" sz="2600" dirty="0" smtClean="0"/>
              <a:t>locations</a:t>
            </a:r>
            <a:endParaRPr lang="en-US" sz="2600" dirty="0"/>
          </a:p>
          <a:p>
            <a:r>
              <a:rPr lang="en-US" sz="2600" dirty="0"/>
              <a:t>Swap pictures, videos, voice notes and more—send files up to 6 </a:t>
            </a:r>
            <a:r>
              <a:rPr lang="en-US" sz="2600" dirty="0" smtClean="0"/>
              <a:t>MB</a:t>
            </a:r>
            <a:endParaRPr lang="en-US" sz="2600" dirty="0"/>
          </a:p>
          <a:p>
            <a:r>
              <a:rPr lang="en-US" sz="2600" dirty="0"/>
              <a:t>Show what music you're listening to on your BlackBerry </a:t>
            </a:r>
            <a:r>
              <a:rPr lang="en-US" sz="2600" dirty="0" smtClean="0"/>
              <a:t>smartphone</a:t>
            </a:r>
          </a:p>
          <a:p>
            <a:r>
              <a:rPr lang="en-US" sz="2600" dirty="0" smtClean="0"/>
              <a:t>Nov. 13, 2012 RIM announced </a:t>
            </a:r>
            <a:r>
              <a:rPr lang="en-US" sz="2600" b="1" dirty="0" smtClean="0"/>
              <a:t>BBM Voice</a:t>
            </a:r>
            <a:r>
              <a:rPr lang="en-US" sz="2600" dirty="0" smtClean="0"/>
              <a:t> </a:t>
            </a:r>
            <a:endParaRPr lang="en-US" sz="2600" dirty="0"/>
          </a:p>
          <a:p>
            <a:endParaRPr lang="en-US" sz="2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1443"/>
            <a:ext cx="158140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1002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lstStyle/>
          <a:p>
            <a:r>
              <a:rPr lang="en-US" sz="4800" dirty="0" smtClean="0">
                <a:latin typeface="Calibri" pitchFamily="34" charset="0"/>
              </a:rPr>
              <a:t>BB 10 Operating System</a:t>
            </a:r>
            <a:endParaRPr lang="en-US" sz="4800" dirty="0">
              <a:latin typeface="Calibri" pitchFamily="34" charset="0"/>
            </a:endParaRPr>
          </a:p>
        </p:txBody>
      </p:sp>
      <p:sp>
        <p:nvSpPr>
          <p:cNvPr id="3" name="Content Placeholder 2"/>
          <p:cNvSpPr>
            <a:spLocks noGrp="1"/>
          </p:cNvSpPr>
          <p:nvPr>
            <p:ph idx="1"/>
          </p:nvPr>
        </p:nvSpPr>
        <p:spPr>
          <a:xfrm>
            <a:off x="228600" y="1219200"/>
            <a:ext cx="8763000" cy="5181600"/>
          </a:xfrm>
        </p:spPr>
        <p:txBody>
          <a:bodyPr>
            <a:normAutofit/>
          </a:bodyPr>
          <a:lstStyle/>
          <a:p>
            <a:r>
              <a:rPr lang="en-US" sz="2800" dirty="0" smtClean="0"/>
              <a:t>BB </a:t>
            </a:r>
            <a:r>
              <a:rPr lang="en-US" sz="2800" dirty="0"/>
              <a:t>10 launch event scheduled for Jan. 30, </a:t>
            </a:r>
            <a:r>
              <a:rPr lang="en-US" sz="2800" dirty="0" smtClean="0"/>
              <a:t>2013</a:t>
            </a:r>
          </a:p>
          <a:p>
            <a:r>
              <a:rPr lang="en-US" sz="2800" dirty="0"/>
              <a:t>T</a:t>
            </a:r>
            <a:r>
              <a:rPr lang="en-US" sz="2800" dirty="0" smtClean="0"/>
              <a:t>he first two BB 10 smartphones will be unveiled </a:t>
            </a:r>
          </a:p>
          <a:p>
            <a:pPr marL="0" indent="0">
              <a:buNone/>
            </a:pPr>
            <a:endParaRPr lang="en-US" sz="2800" b="1" dirty="0" smtClean="0"/>
          </a:p>
          <a:p>
            <a:pPr marL="0" indent="0">
              <a:buNone/>
            </a:pPr>
            <a:r>
              <a:rPr lang="en-US" sz="2800" b="1" dirty="0" smtClean="0"/>
              <a:t>BB 10 key features already revealed:</a:t>
            </a:r>
            <a:endParaRPr lang="en-US" sz="2800" dirty="0" smtClean="0"/>
          </a:p>
          <a:p>
            <a:pPr lvl="1">
              <a:buFont typeface="Courier New" pitchFamily="49" charset="0"/>
              <a:buChar char="o"/>
            </a:pPr>
            <a:r>
              <a:rPr lang="en-US" dirty="0" smtClean="0"/>
              <a:t>Blackberry Flow and Blackberry Hub</a:t>
            </a:r>
          </a:p>
          <a:p>
            <a:pPr lvl="1">
              <a:buFont typeface="Courier New" pitchFamily="49" charset="0"/>
              <a:buChar char="o"/>
            </a:pPr>
            <a:r>
              <a:rPr lang="en-US" dirty="0" smtClean="0"/>
              <a:t>Blackberry Keyboard (adapts to your style)</a:t>
            </a:r>
          </a:p>
          <a:p>
            <a:pPr lvl="1">
              <a:buFont typeface="Courier New" pitchFamily="49" charset="0"/>
              <a:buChar char="o"/>
            </a:pPr>
            <a:r>
              <a:rPr lang="en-US" dirty="0" smtClean="0"/>
              <a:t>Blackberry Balance (personal &amp; professional)</a:t>
            </a:r>
          </a:p>
          <a:p>
            <a:pPr lvl="1">
              <a:buFont typeface="Courier New" pitchFamily="49" charset="0"/>
              <a:buChar char="o"/>
            </a:pPr>
            <a:r>
              <a:rPr lang="en-US" dirty="0" smtClean="0"/>
              <a:t>Camera app allowing user adjust portrait by moving through time to optimize picture quality</a:t>
            </a:r>
          </a:p>
          <a:p>
            <a:pPr lvl="1">
              <a:buFont typeface="Courier New" pitchFamily="49" charset="0"/>
              <a:buChar char="o"/>
            </a:pPr>
            <a:r>
              <a:rPr lang="en-US" dirty="0" smtClean="0"/>
              <a:t>720 screen resolution</a:t>
            </a:r>
          </a:p>
          <a:p>
            <a:pPr lvl="1">
              <a:buFont typeface="Courier New" pitchFamily="49" charset="0"/>
              <a:buChar char="o"/>
            </a:pPr>
            <a:endParaRPr lang="en-US" dirty="0"/>
          </a:p>
          <a:p>
            <a:pPr marL="0" indent="0">
              <a:buNone/>
            </a:pPr>
            <a:endParaRPr lang="en-US" sz="2800" b="1" dirty="0" smtClean="0"/>
          </a:p>
          <a:p>
            <a:pPr>
              <a:buFont typeface="Courier New" pitchFamily="49" charset="0"/>
              <a:buChar char="o"/>
            </a:pPr>
            <a:endParaRPr lang="en-US" sz="2800" b="1" dirty="0" smtClean="0"/>
          </a:p>
          <a:p>
            <a:pPr marL="0" indent="0">
              <a:buNone/>
            </a:pPr>
            <a:endParaRPr lang="en-US" sz="2800"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endParaRPr lang="en-US" dirty="0"/>
          </a:p>
        </p:txBody>
      </p:sp>
    </p:spTree>
    <p:extLst>
      <p:ext uri="{BB962C8B-B14F-4D97-AF65-F5344CB8AC3E}">
        <p14:creationId xmlns:p14="http://schemas.microsoft.com/office/powerpoint/2010/main" val="122553354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90600"/>
          </a:xfrm>
        </p:spPr>
        <p:txBody>
          <a:bodyPr>
            <a:normAutofit/>
          </a:bodyPr>
          <a:lstStyle/>
          <a:p>
            <a:r>
              <a:rPr lang="en-CA" sz="4800" dirty="0" smtClean="0">
                <a:latin typeface="Calibri" pitchFamily="34" charset="0"/>
              </a:rPr>
              <a:t>Competitive Advantage</a:t>
            </a:r>
            <a:endParaRPr lang="en-CA" sz="4800" dirty="0">
              <a:latin typeface="Calibri" pitchFamily="34" charset="0"/>
            </a:endParaRPr>
          </a:p>
        </p:txBody>
      </p:sp>
      <p:sp>
        <p:nvSpPr>
          <p:cNvPr id="3" name="Content Placeholder 2"/>
          <p:cNvSpPr>
            <a:spLocks noGrp="1"/>
          </p:cNvSpPr>
          <p:nvPr>
            <p:ph idx="1"/>
          </p:nvPr>
        </p:nvSpPr>
        <p:spPr>
          <a:xfrm>
            <a:off x="457200" y="1219200"/>
            <a:ext cx="8229600" cy="5638800"/>
          </a:xfrm>
        </p:spPr>
        <p:txBody>
          <a:bodyPr>
            <a:normAutofit fontScale="92500" lnSpcReduction="10000"/>
          </a:bodyPr>
          <a:lstStyle/>
          <a:p>
            <a:pPr marL="742950" indent="-457200">
              <a:lnSpc>
                <a:spcPct val="90000"/>
              </a:lnSpc>
            </a:pPr>
            <a:r>
              <a:rPr lang="en-US" altLang="zh-CN" sz="2600" dirty="0" smtClean="0">
                <a:solidFill>
                  <a:schemeClr val="tx1"/>
                </a:solidFill>
                <a:latin typeface="Calibri" pitchFamily="34" charset="0"/>
              </a:rPr>
              <a:t>Its </a:t>
            </a:r>
            <a:r>
              <a:rPr lang="en-US" altLang="zh-CN" sz="2600" dirty="0">
                <a:solidFill>
                  <a:schemeClr val="tx1"/>
                </a:solidFill>
                <a:latin typeface="Calibri" pitchFamily="34" charset="0"/>
              </a:rPr>
              <a:t>proprietary email system is popular with many corporations and government </a:t>
            </a:r>
            <a:r>
              <a:rPr lang="en-US" altLang="zh-CN" sz="2600" dirty="0" smtClean="0">
                <a:solidFill>
                  <a:schemeClr val="tx1"/>
                </a:solidFill>
                <a:latin typeface="Calibri" pitchFamily="34" charset="0"/>
              </a:rPr>
              <a:t>agencies</a:t>
            </a:r>
            <a:endParaRPr lang="en-US" altLang="zh-CN" sz="2600" dirty="0">
              <a:latin typeface="Calibri" pitchFamily="34" charset="0"/>
            </a:endParaRPr>
          </a:p>
          <a:p>
            <a:pPr marL="742950" indent="-457200">
              <a:lnSpc>
                <a:spcPct val="90000"/>
              </a:lnSpc>
            </a:pPr>
            <a:r>
              <a:rPr lang="en-US" altLang="zh-CN" sz="2600" dirty="0" smtClean="0">
                <a:solidFill>
                  <a:schemeClr val="tx1"/>
                </a:solidFill>
                <a:latin typeface="Calibri" pitchFamily="34" charset="0"/>
              </a:rPr>
              <a:t>Communication security</a:t>
            </a:r>
            <a:endParaRPr lang="en-US" altLang="zh-CN" sz="2600" dirty="0">
              <a:latin typeface="Calibri" pitchFamily="34" charset="0"/>
            </a:endParaRPr>
          </a:p>
          <a:p>
            <a:pPr marL="742950" indent="-457200">
              <a:lnSpc>
                <a:spcPct val="90000"/>
              </a:lnSpc>
            </a:pPr>
            <a:r>
              <a:rPr lang="en-US" altLang="zh-CN" sz="2600" dirty="0" smtClean="0">
                <a:solidFill>
                  <a:schemeClr val="tx1"/>
                </a:solidFill>
                <a:latin typeface="Calibri" pitchFamily="34" charset="0"/>
              </a:rPr>
              <a:t>Its </a:t>
            </a:r>
            <a:r>
              <a:rPr lang="en-US" altLang="zh-CN" sz="2600" dirty="0">
                <a:solidFill>
                  <a:schemeClr val="tx1"/>
                </a:solidFill>
                <a:latin typeface="Calibri" pitchFamily="34" charset="0"/>
              </a:rPr>
              <a:t>patent </a:t>
            </a:r>
            <a:r>
              <a:rPr lang="en-US" altLang="zh-CN" sz="2600" dirty="0" smtClean="0">
                <a:solidFill>
                  <a:schemeClr val="tx1"/>
                </a:solidFill>
                <a:latin typeface="Calibri" pitchFamily="34" charset="0"/>
              </a:rPr>
              <a:t>portfolio</a:t>
            </a:r>
          </a:p>
          <a:p>
            <a:pPr marL="0" indent="0">
              <a:buSzPct val="77000"/>
              <a:buNone/>
            </a:pPr>
            <a:endParaRPr lang="en-CA" sz="2600" dirty="0" smtClean="0">
              <a:latin typeface="Calibri" pitchFamily="34" charset="0"/>
            </a:endParaRPr>
          </a:p>
          <a:p>
            <a:pPr marL="0" indent="0">
              <a:buSzPct val="77000"/>
              <a:buNone/>
            </a:pPr>
            <a:r>
              <a:rPr lang="en-CA" sz="2600" b="1" dirty="0" smtClean="0">
                <a:latin typeface="Calibri" pitchFamily="34" charset="0"/>
              </a:rPr>
              <a:t>Declining:</a:t>
            </a:r>
            <a:endParaRPr lang="en-CA" sz="2600" b="1" dirty="0">
              <a:latin typeface="Calibri" pitchFamily="34" charset="0"/>
            </a:endParaRPr>
          </a:p>
          <a:p>
            <a:pPr>
              <a:buSzPct val="100000"/>
            </a:pPr>
            <a:r>
              <a:rPr lang="en-US" sz="2600" dirty="0" smtClean="0">
                <a:solidFill>
                  <a:schemeClr val="tx1"/>
                </a:solidFill>
                <a:latin typeface="Calibri" pitchFamily="34" charset="0"/>
                <a:ea typeface="黑体" pitchFamily="49" charset="-122"/>
              </a:rPr>
              <a:t>Losing customer loyalty</a:t>
            </a:r>
          </a:p>
          <a:p>
            <a:pPr>
              <a:buSzPct val="100000"/>
            </a:pPr>
            <a:r>
              <a:rPr lang="en-US" sz="2600" dirty="0" smtClean="0">
                <a:solidFill>
                  <a:schemeClr val="tx1"/>
                </a:solidFill>
                <a:latin typeface="Calibri" pitchFamily="34" charset="0"/>
                <a:ea typeface="黑体" pitchFamily="49" charset="-122"/>
              </a:rPr>
              <a:t>Service </a:t>
            </a:r>
            <a:r>
              <a:rPr lang="en-US" sz="2600" dirty="0">
                <a:solidFill>
                  <a:schemeClr val="tx1"/>
                </a:solidFill>
                <a:latin typeface="Calibri" pitchFamily="34" charset="0"/>
                <a:ea typeface="黑体" pitchFamily="49" charset="-122"/>
              </a:rPr>
              <a:t>outages - millions of BlackBerry users were without service for 3 days in October 2011 due to critical network </a:t>
            </a:r>
            <a:r>
              <a:rPr lang="en-US" sz="2600" dirty="0" smtClean="0">
                <a:solidFill>
                  <a:schemeClr val="tx1"/>
                </a:solidFill>
                <a:latin typeface="Calibri" pitchFamily="34" charset="0"/>
                <a:ea typeface="黑体" pitchFamily="49" charset="-122"/>
              </a:rPr>
              <a:t>failure</a:t>
            </a:r>
          </a:p>
          <a:p>
            <a:pPr>
              <a:buSzPct val="100000"/>
            </a:pPr>
            <a:r>
              <a:rPr lang="en-US" sz="2600" dirty="0" smtClean="0">
                <a:solidFill>
                  <a:schemeClr val="tx1"/>
                </a:solidFill>
                <a:latin typeface="Calibri" pitchFamily="34" charset="0"/>
                <a:ea typeface="黑体" pitchFamily="49" charset="-122"/>
              </a:rPr>
              <a:t>Faltering </a:t>
            </a:r>
            <a:r>
              <a:rPr lang="en-US" sz="2600" dirty="0">
                <a:solidFill>
                  <a:schemeClr val="tx1"/>
                </a:solidFill>
                <a:latin typeface="Calibri" pitchFamily="34" charset="0"/>
                <a:ea typeface="黑体" pitchFamily="49" charset="-122"/>
              </a:rPr>
              <a:t>tech </a:t>
            </a:r>
            <a:r>
              <a:rPr lang="en-US" sz="2600" dirty="0" smtClean="0">
                <a:solidFill>
                  <a:schemeClr val="tx1"/>
                </a:solidFill>
                <a:latin typeface="Calibri" pitchFamily="34" charset="0"/>
                <a:ea typeface="黑体" pitchFamily="49" charset="-122"/>
              </a:rPr>
              <a:t>support</a:t>
            </a:r>
          </a:p>
          <a:p>
            <a:pPr>
              <a:buSzPct val="100000"/>
            </a:pPr>
            <a:r>
              <a:rPr lang="en-US" sz="2600" dirty="0" smtClean="0">
                <a:solidFill>
                  <a:schemeClr val="tx1"/>
                </a:solidFill>
                <a:latin typeface="Calibri" pitchFamily="34" charset="0"/>
                <a:ea typeface="黑体" pitchFamily="49" charset="-122"/>
              </a:rPr>
              <a:t>No </a:t>
            </a:r>
            <a:r>
              <a:rPr lang="en-US" sz="2600" dirty="0">
                <a:solidFill>
                  <a:schemeClr val="tx1"/>
                </a:solidFill>
                <a:latin typeface="Calibri" pitchFamily="34" charset="0"/>
                <a:ea typeface="黑体" pitchFamily="49" charset="-122"/>
              </a:rPr>
              <a:t>longer #1 in </a:t>
            </a:r>
            <a:r>
              <a:rPr lang="en-US" sz="2600" dirty="0" smtClean="0">
                <a:solidFill>
                  <a:schemeClr val="tx1"/>
                </a:solidFill>
                <a:latin typeface="Calibri" pitchFamily="34" charset="0"/>
                <a:ea typeface="黑体" pitchFamily="49" charset="-122"/>
              </a:rPr>
              <a:t>security</a:t>
            </a:r>
          </a:p>
          <a:p>
            <a:pPr>
              <a:buSzPct val="100000"/>
            </a:pPr>
            <a:r>
              <a:rPr lang="en-US" sz="2600" dirty="0" smtClean="0">
                <a:solidFill>
                  <a:schemeClr val="tx1"/>
                </a:solidFill>
                <a:latin typeface="Calibri" pitchFamily="34" charset="0"/>
                <a:ea typeface="黑体" pitchFamily="49" charset="-122"/>
              </a:rPr>
              <a:t>Apps </a:t>
            </a:r>
            <a:r>
              <a:rPr lang="en-US" sz="2600" dirty="0">
                <a:solidFill>
                  <a:schemeClr val="tx1"/>
                </a:solidFill>
                <a:latin typeface="Calibri" pitchFamily="34" charset="0"/>
                <a:ea typeface="黑体" pitchFamily="49" charset="-122"/>
              </a:rPr>
              <a:t>from other providers are more </a:t>
            </a:r>
            <a:r>
              <a:rPr lang="en-US" sz="2600" dirty="0" smtClean="0">
                <a:solidFill>
                  <a:schemeClr val="tx1"/>
                </a:solidFill>
                <a:latin typeface="Calibri" pitchFamily="34" charset="0"/>
                <a:ea typeface="黑体" pitchFamily="49" charset="-122"/>
              </a:rPr>
              <a:t>appealing</a:t>
            </a:r>
          </a:p>
          <a:p>
            <a:pPr>
              <a:buSzPct val="100000"/>
            </a:pPr>
            <a:r>
              <a:rPr lang="en-US" sz="2600" dirty="0" smtClean="0">
                <a:solidFill>
                  <a:schemeClr val="tx1"/>
                </a:solidFill>
                <a:latin typeface="Calibri" pitchFamily="34" charset="0"/>
                <a:ea typeface="黑体" pitchFamily="49" charset="-122"/>
              </a:rPr>
              <a:t>Failed </a:t>
            </a:r>
            <a:r>
              <a:rPr lang="en-US" sz="2600" dirty="0">
                <a:solidFill>
                  <a:schemeClr val="tx1"/>
                </a:solidFill>
                <a:latin typeface="Calibri" pitchFamily="34" charset="0"/>
                <a:ea typeface="黑体" pitchFamily="49" charset="-122"/>
              </a:rPr>
              <a:t>attempt to sell tablet PCS</a:t>
            </a:r>
          </a:p>
          <a:p>
            <a:pPr marL="0" indent="0">
              <a:buNone/>
            </a:pPr>
            <a:endParaRPr lang="en-CA" dirty="0" smtClean="0"/>
          </a:p>
        </p:txBody>
      </p:sp>
    </p:spTree>
    <p:extLst>
      <p:ext uri="{BB962C8B-B14F-4D97-AF65-F5344CB8AC3E}">
        <p14:creationId xmlns:p14="http://schemas.microsoft.com/office/powerpoint/2010/main" val="80458840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4800" dirty="0" smtClean="0">
                <a:latin typeface="+mn-lt"/>
              </a:rPr>
              <a:t>Patents</a:t>
            </a:r>
            <a:endParaRPr lang="en-US" sz="4800" dirty="0">
              <a:latin typeface="+mn-lt"/>
            </a:endParaRPr>
          </a:p>
        </p:txBody>
      </p:sp>
      <p:sp>
        <p:nvSpPr>
          <p:cNvPr id="3" name="Content Placeholder 2"/>
          <p:cNvSpPr>
            <a:spLocks noGrp="1"/>
          </p:cNvSpPr>
          <p:nvPr>
            <p:ph idx="1"/>
          </p:nvPr>
        </p:nvSpPr>
        <p:spPr>
          <a:xfrm>
            <a:off x="0" y="1600200"/>
            <a:ext cx="9144000" cy="4525963"/>
          </a:xfrm>
        </p:spPr>
        <p:txBody>
          <a:bodyPr>
            <a:normAutofit fontScale="92500" lnSpcReduction="20000"/>
          </a:bodyPr>
          <a:lstStyle/>
          <a:p>
            <a:pPr marL="627063"/>
            <a:r>
              <a:rPr lang="en-US" altLang="zh-CN" dirty="0">
                <a:solidFill>
                  <a:schemeClr val="tx1"/>
                </a:solidFill>
                <a:latin typeface="Calibri" pitchFamily="34" charset="0"/>
              </a:rPr>
              <a:t>RIM has about 3000+ patents registered under “Research In Motion” on the United States Patents and Trademark Office.</a:t>
            </a:r>
          </a:p>
          <a:p>
            <a:pPr marL="627063"/>
            <a:r>
              <a:rPr lang="en-US" altLang="zh-CN" dirty="0">
                <a:solidFill>
                  <a:schemeClr val="tx1"/>
                </a:solidFill>
                <a:latin typeface="Calibri" pitchFamily="34" charset="0"/>
              </a:rPr>
              <a:t>Acquired an additional 6000 patents and patent applications from Nortel on June 30, 2011</a:t>
            </a:r>
          </a:p>
          <a:p>
            <a:pPr marL="627063"/>
            <a:r>
              <a:rPr lang="en-US" altLang="zh-CN" dirty="0">
                <a:solidFill>
                  <a:schemeClr val="tx1"/>
                </a:solidFill>
                <a:latin typeface="Calibri" pitchFamily="34" charset="0"/>
              </a:rPr>
              <a:t>RIM has focused its patents research on the following technology fields:</a:t>
            </a:r>
          </a:p>
          <a:p>
            <a:pPr marL="1068388" lvl="1" indent="-342900"/>
            <a:r>
              <a:rPr lang="en-US" altLang="zh-CN" sz="2400" dirty="0">
                <a:solidFill>
                  <a:schemeClr val="tx1"/>
                </a:solidFill>
                <a:latin typeface="Calibri" pitchFamily="34" charset="0"/>
              </a:rPr>
              <a:t>- Electric communication technique – transmission and telephonic communication</a:t>
            </a:r>
          </a:p>
          <a:p>
            <a:pPr marL="1068388" lvl="1" indent="-342900"/>
            <a:r>
              <a:rPr lang="en-US" altLang="zh-CN" sz="2400" dirty="0">
                <a:solidFill>
                  <a:schemeClr val="tx1"/>
                </a:solidFill>
                <a:latin typeface="Calibri" pitchFamily="34" charset="0"/>
              </a:rPr>
              <a:t>- Arrangements or circuits for control of indicating devices using static means</a:t>
            </a:r>
          </a:p>
          <a:p>
            <a:pPr marL="1068388" lvl="1" indent="-342900"/>
            <a:r>
              <a:rPr lang="en-US" altLang="zh-CN" sz="2400" dirty="0">
                <a:solidFill>
                  <a:schemeClr val="tx1"/>
                </a:solidFill>
                <a:latin typeface="Calibri" pitchFamily="34" charset="0"/>
              </a:rPr>
              <a:t>- Electric digital data processing</a:t>
            </a:r>
          </a:p>
          <a:p>
            <a:endParaRPr lang="en-US" dirty="0"/>
          </a:p>
        </p:txBody>
      </p:sp>
    </p:spTree>
    <p:extLst>
      <p:ext uri="{BB962C8B-B14F-4D97-AF65-F5344CB8AC3E}">
        <p14:creationId xmlns:p14="http://schemas.microsoft.com/office/powerpoint/2010/main" val="180340270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en-US" sz="4800" dirty="0" smtClean="0">
                <a:latin typeface="Calibri" pitchFamily="34" charset="0"/>
              </a:rPr>
              <a:t>Litigations</a:t>
            </a:r>
            <a:endParaRPr lang="en-US" sz="4800" dirty="0">
              <a:latin typeface="Calibri" pitchFamily="34" charset="0"/>
            </a:endParaRPr>
          </a:p>
        </p:txBody>
      </p:sp>
      <p:sp>
        <p:nvSpPr>
          <p:cNvPr id="3" name="Content Placeholder 2"/>
          <p:cNvSpPr>
            <a:spLocks noGrp="1"/>
          </p:cNvSpPr>
          <p:nvPr>
            <p:ph idx="1"/>
          </p:nvPr>
        </p:nvSpPr>
        <p:spPr>
          <a:xfrm>
            <a:off x="457200" y="980728"/>
            <a:ext cx="8229600" cy="5877272"/>
          </a:xfrm>
        </p:spPr>
        <p:txBody>
          <a:bodyPr>
            <a:normAutofit fontScale="85000" lnSpcReduction="20000"/>
          </a:bodyPr>
          <a:lstStyle/>
          <a:p>
            <a:r>
              <a:rPr lang="en-US" dirty="0">
                <a:latin typeface="Calibri" pitchFamily="34" charset="0"/>
              </a:rPr>
              <a:t>Currently, Rim is involved in over 30 litigation in which some as a plaintiff and some as a defendant. These litigation may severely impact Rim’s profitability.</a:t>
            </a:r>
          </a:p>
          <a:p>
            <a:endParaRPr lang="en-US" dirty="0">
              <a:latin typeface="Calibri" pitchFamily="34" charset="0"/>
            </a:endParaRPr>
          </a:p>
          <a:p>
            <a:r>
              <a:rPr lang="en-US" dirty="0">
                <a:latin typeface="Calibri" pitchFamily="34" charset="0"/>
              </a:rPr>
              <a:t>RIM’s most prominent lawsuit is by NTP over delivery of e-mail in wireless system. RIM settled the lawsuit; it recorded $612.5 million as Litigation entry in Annual Report 2006. </a:t>
            </a:r>
          </a:p>
          <a:p>
            <a:r>
              <a:rPr lang="en-US" dirty="0">
                <a:latin typeface="Calibri" pitchFamily="34" charset="0"/>
              </a:rPr>
              <a:t>In June 2010, RIM and Motorola announced settlement through cross-licenses of various patent rights.</a:t>
            </a:r>
          </a:p>
          <a:p>
            <a:endParaRPr lang="en-US" dirty="0">
              <a:latin typeface="Calibri" pitchFamily="34" charset="0"/>
            </a:endParaRPr>
          </a:p>
          <a:p>
            <a:r>
              <a:rPr lang="en-US" dirty="0">
                <a:latin typeface="Calibri" pitchFamily="34" charset="0"/>
              </a:rPr>
              <a:t>RIM settled patent dispute with </a:t>
            </a:r>
            <a:r>
              <a:rPr lang="en-US" dirty="0" err="1">
                <a:latin typeface="Calibri" pitchFamily="34" charset="0"/>
              </a:rPr>
              <a:t>Visto</a:t>
            </a:r>
            <a:r>
              <a:rPr lang="en-US" dirty="0">
                <a:latin typeface="Calibri" pitchFamily="34" charset="0"/>
              </a:rPr>
              <a:t> Corp., agreed to pay $268m  to receive perpetual, fully-paid license on all </a:t>
            </a:r>
            <a:r>
              <a:rPr lang="en-US" dirty="0" err="1">
                <a:latin typeface="Calibri" pitchFamily="34" charset="0"/>
              </a:rPr>
              <a:t>Visto</a:t>
            </a:r>
            <a:r>
              <a:rPr lang="en-US" dirty="0">
                <a:latin typeface="Calibri" pitchFamily="34" charset="0"/>
              </a:rPr>
              <a:t> patents, $164m of full amount was expensed, the rest was recorded as intangible assets .</a:t>
            </a:r>
          </a:p>
          <a:p>
            <a:endParaRPr lang="en-US" dirty="0">
              <a:latin typeface="Calibri" pitchFamily="34" charset="0"/>
            </a:endParaRPr>
          </a:p>
        </p:txBody>
      </p:sp>
    </p:spTree>
    <p:extLst>
      <p:ext uri="{BB962C8B-B14F-4D97-AF65-F5344CB8AC3E}">
        <p14:creationId xmlns:p14="http://schemas.microsoft.com/office/powerpoint/2010/main" val="202812865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sz="4800" dirty="0" smtClean="0">
                <a:latin typeface="Calibri" pitchFamily="34" charset="0"/>
              </a:rPr>
              <a:t>Sales Trends</a:t>
            </a:r>
            <a:endParaRPr lang="en-US" sz="4800" dirty="0">
              <a:latin typeface="Calibri"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8028233" cy="571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01719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US" sz="4800" dirty="0" smtClean="0">
                <a:latin typeface="Calibri" pitchFamily="34" charset="0"/>
              </a:rPr>
              <a:t>Revenue Across Countries</a:t>
            </a:r>
            <a:endParaRPr lang="en-US" sz="4800" dirty="0">
              <a:latin typeface="Calibri"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914400"/>
            <a:ext cx="9039141"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878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057400" y="1371600"/>
            <a:ext cx="6248400" cy="685800"/>
          </a:xfrm>
        </p:spPr>
        <p:txBody>
          <a:bodyPr>
            <a:normAutofit/>
          </a:bodyPr>
          <a:lstStyle/>
          <a:p>
            <a:pPr marL="0" indent="0">
              <a:buNone/>
            </a:pPr>
            <a:r>
              <a:rPr lang="en-US" sz="2800" b="1" dirty="0" smtClean="0"/>
              <a:t>Smartphone Operating System</a:t>
            </a: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Picture 2" descr="http://sgentrepreneurs.com/wp-content/uploads/2009/10/apps-store-comparison1.png"/>
          <p:cNvPicPr>
            <a:picLocks noChangeAspect="1" noChangeArrowheads="1"/>
          </p:cNvPicPr>
          <p:nvPr/>
        </p:nvPicPr>
        <p:blipFill>
          <a:blip r:embed="rId3" cstate="print"/>
          <a:srcRect/>
          <a:stretch>
            <a:fillRect/>
          </a:stretch>
        </p:blipFill>
        <p:spPr bwMode="auto">
          <a:xfrm>
            <a:off x="1981200" y="1920432"/>
            <a:ext cx="6915151" cy="4251768"/>
          </a:xfrm>
          <a:prstGeom prst="rect">
            <a:avLst/>
          </a:prstGeom>
          <a:noFill/>
          <a:ln w="9525">
            <a:noFill/>
            <a:miter lim="800000"/>
            <a:headEnd/>
            <a:tailEnd/>
          </a:ln>
        </p:spPr>
      </p:pic>
    </p:spTree>
    <p:extLst>
      <p:ext uri="{BB962C8B-B14F-4D97-AF65-F5344CB8AC3E}">
        <p14:creationId xmlns:p14="http://schemas.microsoft.com/office/powerpoint/2010/main" val="134792340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US" sz="4800" dirty="0" smtClean="0">
                <a:latin typeface="Calibri" pitchFamily="34" charset="0"/>
              </a:rPr>
              <a:t>Revenue and Sales </a:t>
            </a:r>
            <a:endParaRPr lang="en-US" sz="4800" dirty="0">
              <a:latin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8531" cy="226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2616"/>
            <a:ext cx="91440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247698"/>
            <a:ext cx="9144000" cy="830997"/>
          </a:xfrm>
          <a:prstGeom prst="rect">
            <a:avLst/>
          </a:prstGeom>
          <a:noFill/>
        </p:spPr>
        <p:txBody>
          <a:bodyPr wrap="square" rtlCol="0">
            <a:spAutoFit/>
          </a:bodyPr>
          <a:lstStyle/>
          <a:p>
            <a:pPr algn="ctr"/>
            <a:r>
              <a:rPr lang="en-US" sz="4800" dirty="0" smtClean="0">
                <a:latin typeface="Calibri" pitchFamily="34" charset="0"/>
              </a:rPr>
              <a:t>Intangible Assets</a:t>
            </a:r>
            <a:endParaRPr lang="en-US" sz="4800" dirty="0">
              <a:latin typeface="Calibri" pitchFamily="34" charset="0"/>
            </a:endParaRPr>
          </a:p>
        </p:txBody>
      </p:sp>
    </p:spTree>
    <p:extLst>
      <p:ext uri="{BB962C8B-B14F-4D97-AF65-F5344CB8AC3E}">
        <p14:creationId xmlns:p14="http://schemas.microsoft.com/office/powerpoint/2010/main" val="142093857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US" sz="4800" dirty="0" smtClean="0">
                <a:latin typeface="Calibri" pitchFamily="34" charset="0"/>
              </a:rPr>
              <a:t>Acquisitions</a:t>
            </a:r>
            <a:endParaRPr lang="en-US" sz="4800" dirty="0">
              <a:latin typeface="Calibri"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8090369"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33230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772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0924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28700"/>
            <a:ext cx="774700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40246"/>
            <a:ext cx="9144000" cy="907504"/>
          </a:xfrm>
        </p:spPr>
        <p:txBody>
          <a:bodyPr/>
          <a:lstStyle/>
          <a:p>
            <a:r>
              <a:rPr lang="en-US" dirty="0" smtClean="0">
                <a:latin typeface="Calibri" pitchFamily="34" charset="0"/>
              </a:rPr>
              <a:t>Management Team</a:t>
            </a:r>
            <a:endParaRPr lang="en-US" dirty="0">
              <a:latin typeface="Calibri" pitchFamily="34" charset="0"/>
            </a:endParaRPr>
          </a:p>
        </p:txBody>
      </p:sp>
    </p:spTree>
    <p:extLst>
      <p:ext uri="{BB962C8B-B14F-4D97-AF65-F5344CB8AC3E}">
        <p14:creationId xmlns:p14="http://schemas.microsoft.com/office/powerpoint/2010/main" val="27106637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052736"/>
          </a:xfrm>
        </p:spPr>
        <p:txBody>
          <a:bodyPr>
            <a:normAutofit/>
          </a:bodyPr>
          <a:lstStyle/>
          <a:p>
            <a:pPr algn="l"/>
            <a:r>
              <a:rPr lang="en-US" sz="4800" dirty="0" smtClean="0">
                <a:latin typeface="Calibri" pitchFamily="34" charset="0"/>
              </a:rPr>
              <a:t>Michael </a:t>
            </a:r>
            <a:r>
              <a:rPr lang="en-US" sz="4800" dirty="0" err="1" smtClean="0">
                <a:latin typeface="Calibri" pitchFamily="34" charset="0"/>
              </a:rPr>
              <a:t>Lazaridis</a:t>
            </a:r>
            <a:endParaRPr lang="en-US" sz="4800" dirty="0">
              <a:latin typeface="Calibri" pitchFamily="34" charset="0"/>
            </a:endParaRPr>
          </a:p>
        </p:txBody>
      </p:sp>
      <p:sp>
        <p:nvSpPr>
          <p:cNvPr id="3" name="Content Placeholder 2"/>
          <p:cNvSpPr>
            <a:spLocks noGrp="1"/>
          </p:cNvSpPr>
          <p:nvPr>
            <p:ph idx="1"/>
          </p:nvPr>
        </p:nvSpPr>
        <p:spPr>
          <a:xfrm>
            <a:off x="228600" y="1196752"/>
            <a:ext cx="5207496" cy="5661248"/>
          </a:xfrm>
        </p:spPr>
        <p:txBody>
          <a:bodyPr>
            <a:noAutofit/>
          </a:bodyPr>
          <a:lstStyle/>
          <a:p>
            <a:pPr marL="365125">
              <a:buClr>
                <a:srgbClr val="000000"/>
              </a:buClr>
              <a:buSzPct val="94000"/>
            </a:pPr>
            <a:r>
              <a:rPr lang="en-US" altLang="zh-CN" sz="2200" dirty="0" smtClean="0">
                <a:solidFill>
                  <a:schemeClr val="tx1"/>
                </a:solidFill>
                <a:latin typeface="Calibri" pitchFamily="34" charset="0"/>
              </a:rPr>
              <a:t>Founder (1984), </a:t>
            </a:r>
            <a:r>
              <a:rPr lang="en-US" altLang="zh-CN" sz="2200" dirty="0">
                <a:solidFill>
                  <a:schemeClr val="tx1"/>
                </a:solidFill>
                <a:latin typeface="Calibri" pitchFamily="34" charset="0"/>
              </a:rPr>
              <a:t>Former President, and Former </a:t>
            </a:r>
            <a:r>
              <a:rPr lang="en-US" altLang="zh-CN" sz="2200" dirty="0" smtClean="0">
                <a:solidFill>
                  <a:schemeClr val="tx1"/>
                </a:solidFill>
                <a:latin typeface="Calibri" pitchFamily="34" charset="0"/>
              </a:rPr>
              <a:t>Co-CEO (with Jim </a:t>
            </a:r>
            <a:r>
              <a:rPr lang="en-US" altLang="zh-CN" sz="2200" dirty="0" err="1" smtClean="0">
                <a:solidFill>
                  <a:schemeClr val="tx1"/>
                </a:solidFill>
                <a:latin typeface="Calibri" pitchFamily="34" charset="0"/>
              </a:rPr>
              <a:t>Balsillie</a:t>
            </a:r>
            <a:r>
              <a:rPr lang="en-US" altLang="zh-CN" sz="2200" dirty="0" smtClean="0">
                <a:solidFill>
                  <a:schemeClr val="tx1"/>
                </a:solidFill>
                <a:latin typeface="Calibri" pitchFamily="34" charset="0"/>
              </a:rPr>
              <a:t>)</a:t>
            </a:r>
          </a:p>
          <a:p>
            <a:pPr marL="365125">
              <a:buClr>
                <a:srgbClr val="000000"/>
              </a:buClr>
              <a:buSzPct val="94000"/>
            </a:pPr>
            <a:r>
              <a:rPr lang="en-US" altLang="zh-CN" sz="2200" dirty="0" smtClean="0">
                <a:solidFill>
                  <a:schemeClr val="tx1"/>
                </a:solidFill>
                <a:latin typeface="Calibri" pitchFamily="34" charset="0"/>
              </a:rPr>
              <a:t>Currently serves as Non-Independent Vice Chairman of the Board at RIM</a:t>
            </a:r>
          </a:p>
          <a:p>
            <a:pPr marL="365125">
              <a:buClr>
                <a:srgbClr val="000000"/>
              </a:buClr>
              <a:buSzPct val="94000"/>
            </a:pPr>
            <a:r>
              <a:rPr lang="en-US" altLang="zh-CN" sz="2200" dirty="0" smtClean="0">
                <a:solidFill>
                  <a:schemeClr val="tx1"/>
                </a:solidFill>
                <a:latin typeface="Calibri" pitchFamily="34" charset="0"/>
              </a:rPr>
              <a:t>Holds an Honorary Doctor of Engineering degree from the University of Waterloo</a:t>
            </a:r>
            <a:endParaRPr lang="en-US" altLang="zh-CN" sz="2200" dirty="0">
              <a:solidFill>
                <a:schemeClr val="tx1"/>
              </a:solidFill>
              <a:latin typeface="Calibri" pitchFamily="34" charset="0"/>
            </a:endParaRPr>
          </a:p>
          <a:p>
            <a:pPr marL="365125">
              <a:spcBef>
                <a:spcPts val="700"/>
              </a:spcBef>
              <a:buClr>
                <a:srgbClr val="000000"/>
              </a:buClr>
              <a:buSzPct val="94000"/>
            </a:pPr>
            <a:r>
              <a:rPr lang="en-US" altLang="zh-CN" sz="2200" dirty="0" smtClean="0">
                <a:solidFill>
                  <a:schemeClr val="tx1"/>
                </a:solidFill>
                <a:latin typeface="Calibri" pitchFamily="34" charset="0"/>
              </a:rPr>
              <a:t>Founded </a:t>
            </a:r>
            <a:r>
              <a:rPr lang="en-US" altLang="zh-CN" sz="2200" dirty="0">
                <a:solidFill>
                  <a:schemeClr val="tx1"/>
                </a:solidFill>
                <a:latin typeface="Calibri" pitchFamily="34" charset="0"/>
              </a:rPr>
              <a:t>the Perimeter Institute of Theoretical Physics and the Institute for Quantum Computing</a:t>
            </a:r>
          </a:p>
          <a:p>
            <a:pPr marL="365125">
              <a:spcBef>
                <a:spcPts val="700"/>
              </a:spcBef>
              <a:buClr>
                <a:srgbClr val="000000"/>
              </a:buClr>
              <a:buSzPct val="94000"/>
            </a:pPr>
            <a:r>
              <a:rPr lang="en-US" altLang="zh-CN" sz="2200" dirty="0" smtClean="0">
                <a:solidFill>
                  <a:schemeClr val="tx1"/>
                </a:solidFill>
                <a:latin typeface="Calibri" pitchFamily="34" charset="0"/>
              </a:rPr>
              <a:t>Has more than </a:t>
            </a:r>
            <a:r>
              <a:rPr lang="en-US" altLang="zh-CN" sz="2200" dirty="0">
                <a:solidFill>
                  <a:schemeClr val="tx1"/>
                </a:solidFill>
                <a:latin typeface="Calibri" pitchFamily="34" charset="0"/>
              </a:rPr>
              <a:t>50 </a:t>
            </a:r>
            <a:r>
              <a:rPr lang="en-US" altLang="zh-CN" sz="2200" dirty="0" smtClean="0">
                <a:solidFill>
                  <a:schemeClr val="tx1"/>
                </a:solidFill>
                <a:latin typeface="Calibri" pitchFamily="34" charset="0"/>
              </a:rPr>
              <a:t>patents and </a:t>
            </a:r>
            <a:r>
              <a:rPr lang="en-US" sz="2200" dirty="0" smtClean="0">
                <a:solidFill>
                  <a:schemeClr val="tx1"/>
                </a:solidFill>
                <a:latin typeface="Calibri" pitchFamily="34" charset="0"/>
              </a:rPr>
              <a:t>received </a:t>
            </a:r>
            <a:r>
              <a:rPr lang="en-US" sz="2200" dirty="0">
                <a:solidFill>
                  <a:schemeClr val="tx1"/>
                </a:solidFill>
                <a:latin typeface="Calibri" pitchFamily="34" charset="0"/>
              </a:rPr>
              <a:t>dozens of industry and community awards for his innovations in wireless radio </a:t>
            </a:r>
            <a:r>
              <a:rPr lang="en-US" sz="2200" dirty="0" smtClean="0">
                <a:solidFill>
                  <a:schemeClr val="tx1"/>
                </a:solidFill>
                <a:latin typeface="Calibri" pitchFamily="34" charset="0"/>
              </a:rPr>
              <a:t>technology/software</a:t>
            </a:r>
          </a:p>
          <a:p>
            <a:pPr marL="365125">
              <a:spcBef>
                <a:spcPts val="700"/>
              </a:spcBef>
              <a:buClr>
                <a:srgbClr val="000000"/>
              </a:buClr>
              <a:buSzPct val="94000"/>
            </a:pPr>
            <a:r>
              <a:rPr lang="en-US" sz="2200" dirty="0" smtClean="0">
                <a:solidFill>
                  <a:schemeClr val="tx1"/>
                </a:solidFill>
                <a:latin typeface="Calibri" pitchFamily="34" charset="0"/>
              </a:rPr>
              <a:t>In 2009, inducted to the Order of the Business Hall of Fame</a:t>
            </a:r>
            <a:endParaRPr lang="en-US" sz="2200" dirty="0">
              <a:solidFill>
                <a:schemeClr val="tx1"/>
              </a:solidFill>
              <a:latin typeface="Calibri"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5565773" y="1628800"/>
            <a:ext cx="3306763" cy="4968551"/>
          </a:xfrm>
          <a:prstGeom prst="rect">
            <a:avLst/>
          </a:prstGeom>
          <a:noFill/>
          <a:ln w="9525">
            <a:noFill/>
            <a:miter lim="800000"/>
            <a:headEnd/>
            <a:tailEnd/>
          </a:ln>
        </p:spPr>
      </p:pic>
    </p:spTree>
    <p:extLst>
      <p:ext uri="{BB962C8B-B14F-4D97-AF65-F5344CB8AC3E}">
        <p14:creationId xmlns:p14="http://schemas.microsoft.com/office/powerpoint/2010/main" val="38470299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08112"/>
          </a:xfrm>
        </p:spPr>
        <p:txBody>
          <a:bodyPr/>
          <a:lstStyle/>
          <a:p>
            <a:pPr algn="l"/>
            <a:r>
              <a:rPr lang="en-US" sz="4800" dirty="0" smtClean="0">
                <a:latin typeface="Calibri" pitchFamily="34" charset="0"/>
              </a:rPr>
              <a:t>Jim </a:t>
            </a:r>
            <a:r>
              <a:rPr lang="en-US" sz="4800" dirty="0" err="1" smtClean="0">
                <a:latin typeface="Calibri" pitchFamily="34" charset="0"/>
              </a:rPr>
              <a:t>Balsillie</a:t>
            </a:r>
            <a:r>
              <a:rPr lang="en-US" sz="4800" dirty="0" smtClean="0">
                <a:latin typeface="Calibri" pitchFamily="34" charset="0"/>
              </a:rPr>
              <a:t> </a:t>
            </a:r>
            <a:endParaRPr lang="en-US" sz="4800" dirty="0">
              <a:latin typeface="Calibri" pitchFamily="34" charset="0"/>
            </a:endParaRPr>
          </a:p>
        </p:txBody>
      </p:sp>
      <p:sp>
        <p:nvSpPr>
          <p:cNvPr id="3" name="Content Placeholder 2"/>
          <p:cNvSpPr>
            <a:spLocks noGrp="1"/>
          </p:cNvSpPr>
          <p:nvPr>
            <p:ph idx="1"/>
          </p:nvPr>
        </p:nvSpPr>
        <p:spPr>
          <a:xfrm>
            <a:off x="228600" y="1315320"/>
            <a:ext cx="4495800" cy="5426048"/>
          </a:xfrm>
        </p:spPr>
        <p:txBody>
          <a:bodyPr>
            <a:noAutofit/>
          </a:bodyPr>
          <a:lstStyle/>
          <a:p>
            <a:r>
              <a:rPr lang="en-US" sz="2200" dirty="0">
                <a:solidFill>
                  <a:schemeClr val="tx1"/>
                </a:solidFill>
                <a:latin typeface="Calibri" pitchFamily="34" charset="0"/>
              </a:rPr>
              <a:t>Former Co-CEO</a:t>
            </a:r>
          </a:p>
          <a:p>
            <a:r>
              <a:rPr lang="en-US" sz="2200" dirty="0">
                <a:solidFill>
                  <a:schemeClr val="tx1"/>
                </a:solidFill>
                <a:latin typeface="Calibri" pitchFamily="34" charset="0"/>
              </a:rPr>
              <a:t>Recruited in 1992</a:t>
            </a:r>
          </a:p>
          <a:p>
            <a:r>
              <a:rPr lang="en-US" sz="2200" dirty="0">
                <a:solidFill>
                  <a:schemeClr val="tx1"/>
                </a:solidFill>
                <a:latin typeface="Calibri" pitchFamily="34" charset="0"/>
              </a:rPr>
              <a:t>MBA from Harvard School of Business</a:t>
            </a:r>
          </a:p>
          <a:p>
            <a:r>
              <a:rPr lang="en-US" sz="2200" dirty="0">
                <a:solidFill>
                  <a:schemeClr val="tx1"/>
                </a:solidFill>
                <a:latin typeface="Calibri" pitchFamily="34" charset="0"/>
              </a:rPr>
              <a:t>Chartered Accountant</a:t>
            </a:r>
          </a:p>
          <a:p>
            <a:r>
              <a:rPr lang="en-US" sz="2200" dirty="0">
                <a:solidFill>
                  <a:schemeClr val="tx1"/>
                </a:solidFill>
                <a:latin typeface="Calibri" pitchFamily="34" charset="0"/>
              </a:rPr>
              <a:t>Former EVP and CFO of Sutherland-Schultz, an industrial service provider</a:t>
            </a:r>
          </a:p>
          <a:p>
            <a:r>
              <a:rPr lang="en-US" sz="2200" dirty="0">
                <a:solidFill>
                  <a:schemeClr val="tx1"/>
                </a:solidFill>
                <a:latin typeface="Calibri" pitchFamily="34" charset="0"/>
              </a:rPr>
              <a:t>Great passion for hockey</a:t>
            </a:r>
          </a:p>
          <a:p>
            <a:r>
              <a:rPr lang="en-US" sz="2200" dirty="0">
                <a:solidFill>
                  <a:schemeClr val="tx1"/>
                </a:solidFill>
                <a:latin typeface="Calibri" pitchFamily="34" charset="0"/>
              </a:rPr>
              <a:t>Stepped down as a Chairman in 2007 as a settlement with Ontario Security Commission regarding $250 million improper accounting due to options backdating </a:t>
            </a:r>
          </a:p>
          <a:p>
            <a:endParaRPr lang="en-US" sz="22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315320"/>
            <a:ext cx="3706813" cy="52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96143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algn="l"/>
            <a:r>
              <a:rPr lang="en-US" sz="4800" dirty="0" smtClean="0">
                <a:latin typeface="Calibri" pitchFamily="34" charset="0"/>
              </a:rPr>
              <a:t>Thorsten </a:t>
            </a:r>
            <a:r>
              <a:rPr lang="en-US" sz="4800" dirty="0" err="1" smtClean="0">
                <a:latin typeface="Calibri" pitchFamily="34" charset="0"/>
              </a:rPr>
              <a:t>Heins</a:t>
            </a:r>
            <a:endParaRPr lang="en-US" sz="4800" dirty="0">
              <a:latin typeface="Calibri" pitchFamily="34" charset="0"/>
            </a:endParaRPr>
          </a:p>
        </p:txBody>
      </p:sp>
      <p:sp>
        <p:nvSpPr>
          <p:cNvPr id="3" name="Content Placeholder 2"/>
          <p:cNvSpPr>
            <a:spLocks noGrp="1"/>
          </p:cNvSpPr>
          <p:nvPr>
            <p:ph idx="1"/>
          </p:nvPr>
        </p:nvSpPr>
        <p:spPr>
          <a:xfrm>
            <a:off x="0" y="1219200"/>
            <a:ext cx="5158408" cy="6248400"/>
          </a:xfrm>
        </p:spPr>
        <p:txBody>
          <a:bodyPr>
            <a:noAutofit/>
          </a:bodyPr>
          <a:lstStyle/>
          <a:p>
            <a:r>
              <a:rPr lang="en-US" sz="2200" dirty="0" smtClean="0">
                <a:solidFill>
                  <a:schemeClr val="tx1"/>
                </a:solidFill>
                <a:latin typeface="Calibri" pitchFamily="34" charset="0"/>
              </a:rPr>
              <a:t>President </a:t>
            </a:r>
            <a:r>
              <a:rPr lang="en-US" sz="2200" dirty="0">
                <a:solidFill>
                  <a:schemeClr val="tx1"/>
                </a:solidFill>
                <a:latin typeface="Calibri" pitchFamily="34" charset="0"/>
              </a:rPr>
              <a:t>and CEO </a:t>
            </a:r>
            <a:r>
              <a:rPr lang="en-US" sz="2200" dirty="0" smtClean="0">
                <a:solidFill>
                  <a:schemeClr val="tx1"/>
                </a:solidFill>
                <a:latin typeface="Calibri" pitchFamily="34" charset="0"/>
              </a:rPr>
              <a:t>since Jan. </a:t>
            </a:r>
            <a:r>
              <a:rPr lang="en-US" sz="2200" dirty="0">
                <a:solidFill>
                  <a:schemeClr val="tx1"/>
                </a:solidFill>
                <a:latin typeface="Calibri" pitchFamily="34" charset="0"/>
              </a:rPr>
              <a:t>2012</a:t>
            </a:r>
          </a:p>
          <a:p>
            <a:r>
              <a:rPr lang="en-US" sz="2200" dirty="0" smtClean="0">
                <a:solidFill>
                  <a:schemeClr val="tx1"/>
                </a:solidFill>
                <a:latin typeface="Calibri" pitchFamily="34" charset="0"/>
              </a:rPr>
              <a:t>Previously </a:t>
            </a:r>
            <a:r>
              <a:rPr lang="en-US" sz="2200" dirty="0">
                <a:solidFill>
                  <a:schemeClr val="tx1"/>
                </a:solidFill>
                <a:latin typeface="Calibri" pitchFamily="34" charset="0"/>
              </a:rPr>
              <a:t>COO, Product Engineering</a:t>
            </a:r>
          </a:p>
          <a:p>
            <a:r>
              <a:rPr lang="en-US" sz="2200" dirty="0">
                <a:solidFill>
                  <a:schemeClr val="tx1"/>
                </a:solidFill>
                <a:latin typeface="Calibri" pitchFamily="34" charset="0"/>
              </a:rPr>
              <a:t>Joined RIM in 2007</a:t>
            </a:r>
          </a:p>
          <a:p>
            <a:r>
              <a:rPr lang="en-US" sz="2200" dirty="0" smtClean="0">
                <a:solidFill>
                  <a:schemeClr val="tx1"/>
                </a:solidFill>
                <a:latin typeface="Calibri" pitchFamily="34" charset="0"/>
              </a:rPr>
              <a:t>CTO </a:t>
            </a:r>
            <a:r>
              <a:rPr lang="en-US" sz="2200" dirty="0">
                <a:solidFill>
                  <a:schemeClr val="tx1"/>
                </a:solidFill>
                <a:latin typeface="Calibri" pitchFamily="34" charset="0"/>
              </a:rPr>
              <a:t>of Siemens’ Communications Division and several general management positions in hardware and software </a:t>
            </a:r>
            <a:r>
              <a:rPr lang="en-US" sz="2200" dirty="0" smtClean="0">
                <a:solidFill>
                  <a:schemeClr val="tx1"/>
                </a:solidFill>
                <a:latin typeface="Calibri" pitchFamily="34" charset="0"/>
              </a:rPr>
              <a:t>businesses</a:t>
            </a:r>
            <a:endParaRPr lang="en-US" sz="2200" dirty="0">
              <a:solidFill>
                <a:schemeClr val="tx1"/>
              </a:solidFill>
              <a:latin typeface="Calibri" pitchFamily="34" charset="0"/>
            </a:endParaRPr>
          </a:p>
          <a:p>
            <a:r>
              <a:rPr lang="en-US" sz="2200" dirty="0" smtClean="0">
                <a:solidFill>
                  <a:schemeClr val="tx1"/>
                </a:solidFill>
                <a:latin typeface="Calibri" pitchFamily="34" charset="0"/>
              </a:rPr>
              <a:t>Master's </a:t>
            </a:r>
            <a:r>
              <a:rPr lang="en-US" sz="2200" dirty="0">
                <a:solidFill>
                  <a:schemeClr val="tx1"/>
                </a:solidFill>
                <a:latin typeface="Calibri" pitchFamily="34" charset="0"/>
              </a:rPr>
              <a:t>degree in Science and Physics from the University of Hannover in </a:t>
            </a:r>
            <a:r>
              <a:rPr lang="en-US" sz="2200" dirty="0" smtClean="0">
                <a:solidFill>
                  <a:schemeClr val="tx1"/>
                </a:solidFill>
                <a:latin typeface="Calibri" pitchFamily="34" charset="0"/>
              </a:rPr>
              <a:t>Germany</a:t>
            </a:r>
            <a:endParaRPr lang="en-US" sz="2200" dirty="0">
              <a:solidFill>
                <a:schemeClr val="tx1"/>
              </a:solidFill>
              <a:latin typeface="Calibri" pitchFamily="34" charset="0"/>
            </a:endParaRPr>
          </a:p>
          <a:p>
            <a:r>
              <a:rPr lang="en-US" sz="2200" dirty="0" smtClean="0">
                <a:solidFill>
                  <a:schemeClr val="tx1"/>
                </a:solidFill>
                <a:latin typeface="Calibri" pitchFamily="34" charset="0"/>
              </a:rPr>
              <a:t>Serves </a:t>
            </a:r>
            <a:r>
              <a:rPr lang="en-US" sz="2200" dirty="0">
                <a:solidFill>
                  <a:schemeClr val="tx1"/>
                </a:solidFill>
                <a:latin typeface="Calibri" pitchFamily="34" charset="0"/>
              </a:rPr>
              <a:t>as a member of the Board of Directors for the Canadian German Chamber of Industry and Commerce Inc</a:t>
            </a:r>
            <a:r>
              <a:rPr lang="en-US" sz="2200" dirty="0" smtClean="0">
                <a:solidFill>
                  <a:schemeClr val="tx1"/>
                </a:solidFill>
                <a:latin typeface="Calibri" pitchFamily="34" charset="0"/>
              </a:rPr>
              <a:t>.</a:t>
            </a:r>
            <a:endParaRPr lang="en-US" sz="2200" dirty="0">
              <a:solidFill>
                <a:schemeClr val="tx1"/>
              </a:solidFill>
              <a:latin typeface="Calibri"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5292080" y="1700808"/>
            <a:ext cx="3674814" cy="4896544"/>
          </a:xfrm>
          <a:prstGeom prst="rect">
            <a:avLst/>
          </a:prstGeom>
          <a:noFill/>
          <a:ln w="9525">
            <a:noFill/>
            <a:miter lim="800000"/>
            <a:headEnd/>
            <a:tailEnd/>
          </a:ln>
        </p:spPr>
      </p:pic>
    </p:spTree>
    <p:extLst>
      <p:ext uri="{BB962C8B-B14F-4D97-AF65-F5344CB8AC3E}">
        <p14:creationId xmlns:p14="http://schemas.microsoft.com/office/powerpoint/2010/main" val="255579990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80120"/>
          </a:xfrm>
        </p:spPr>
        <p:txBody>
          <a:bodyPr/>
          <a:lstStyle/>
          <a:p>
            <a:pPr algn="l"/>
            <a:r>
              <a:rPr lang="en-US" sz="4800" dirty="0" smtClean="0">
                <a:latin typeface="Calibri" pitchFamily="34" charset="0"/>
              </a:rPr>
              <a:t>Brian </a:t>
            </a:r>
            <a:r>
              <a:rPr lang="en-US" sz="4800" dirty="0" err="1" smtClean="0">
                <a:latin typeface="Calibri" pitchFamily="34" charset="0"/>
              </a:rPr>
              <a:t>Bilduka</a:t>
            </a:r>
            <a:endParaRPr lang="en-US" sz="4800" dirty="0">
              <a:latin typeface="Calibri" pitchFamily="34" charset="0"/>
            </a:endParaRPr>
          </a:p>
        </p:txBody>
      </p:sp>
      <p:sp>
        <p:nvSpPr>
          <p:cNvPr id="3" name="Content Placeholder 2"/>
          <p:cNvSpPr>
            <a:spLocks noGrp="1"/>
          </p:cNvSpPr>
          <p:nvPr>
            <p:ph idx="1"/>
          </p:nvPr>
        </p:nvSpPr>
        <p:spPr>
          <a:xfrm>
            <a:off x="457200" y="1295400"/>
            <a:ext cx="4906888" cy="5562600"/>
          </a:xfrm>
        </p:spPr>
        <p:txBody>
          <a:bodyPr>
            <a:normAutofit/>
          </a:bodyPr>
          <a:lstStyle/>
          <a:p>
            <a:r>
              <a:rPr lang="en-US" sz="2400" dirty="0" smtClean="0">
                <a:solidFill>
                  <a:schemeClr val="tx1"/>
                </a:solidFill>
                <a:latin typeface="Calibri" pitchFamily="34" charset="0"/>
              </a:rPr>
              <a:t>Chief Financial Officer (CFO) at RIM since Dec. 2009</a:t>
            </a:r>
          </a:p>
          <a:p>
            <a:r>
              <a:rPr lang="en-US" sz="2400" dirty="0" smtClean="0">
                <a:solidFill>
                  <a:schemeClr val="tx1"/>
                </a:solidFill>
                <a:latin typeface="Calibri" pitchFamily="34" charset="0"/>
              </a:rPr>
              <a:t>Previously CAO responsible for </a:t>
            </a:r>
            <a:r>
              <a:rPr lang="en-US" sz="2400" dirty="0">
                <a:solidFill>
                  <a:schemeClr val="tx1"/>
                </a:solidFill>
                <a:latin typeface="Calibri" pitchFamily="34" charset="0"/>
              </a:rPr>
              <a:t>all financial reporting and compliance activities</a:t>
            </a:r>
          </a:p>
          <a:p>
            <a:r>
              <a:rPr lang="en-US" sz="2400" dirty="0">
                <a:solidFill>
                  <a:schemeClr val="tx1"/>
                </a:solidFill>
                <a:latin typeface="Calibri" pitchFamily="34" charset="0"/>
              </a:rPr>
              <a:t>Joined RIM in 2005</a:t>
            </a:r>
          </a:p>
          <a:p>
            <a:r>
              <a:rPr lang="en-US" sz="2400" dirty="0" smtClean="0">
                <a:solidFill>
                  <a:schemeClr val="tx1"/>
                </a:solidFill>
                <a:latin typeface="Calibri" pitchFamily="34" charset="0"/>
              </a:rPr>
              <a:t>Held finance positions at </a:t>
            </a:r>
            <a:r>
              <a:rPr lang="en-US" sz="2400" dirty="0">
                <a:solidFill>
                  <a:schemeClr val="tx1"/>
                </a:solidFill>
                <a:latin typeface="Calibri" pitchFamily="34" charset="0"/>
              </a:rPr>
              <a:t>Molson Inc. and Ernst &amp; Young LLP</a:t>
            </a:r>
          </a:p>
          <a:p>
            <a:r>
              <a:rPr lang="en-US" sz="2400" dirty="0">
                <a:solidFill>
                  <a:schemeClr val="tx1"/>
                </a:solidFill>
                <a:latin typeface="Calibri" pitchFamily="34" charset="0"/>
              </a:rPr>
              <a:t>Chartered Accountant’s designation in 1989</a:t>
            </a:r>
          </a:p>
          <a:p>
            <a:r>
              <a:rPr lang="en-US" sz="2400" dirty="0">
                <a:solidFill>
                  <a:schemeClr val="tx1"/>
                </a:solidFill>
                <a:latin typeface="Calibri" pitchFamily="34" charset="0"/>
              </a:rPr>
              <a:t>Honors Bachelor of Commerce degree from McMaster University</a:t>
            </a:r>
          </a:p>
          <a:p>
            <a:endParaRPr lang="en-US" sz="2200" dirty="0">
              <a:solidFill>
                <a:schemeClr val="tx1"/>
              </a:solidFill>
              <a:latin typeface="Calibri"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111" y="1981200"/>
            <a:ext cx="369189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05156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algn="l"/>
            <a:r>
              <a:rPr lang="en-US" sz="4800" dirty="0" err="1" smtClean="0">
                <a:latin typeface="Calibri" pitchFamily="34" charset="0"/>
              </a:rPr>
              <a:t>Kristian</a:t>
            </a:r>
            <a:r>
              <a:rPr lang="en-US" sz="4800" dirty="0" smtClean="0">
                <a:latin typeface="Calibri" pitchFamily="34" charset="0"/>
              </a:rPr>
              <a:t> Tear</a:t>
            </a:r>
            <a:endParaRPr lang="en-US" sz="4800" dirty="0">
              <a:latin typeface="Calibri" pitchFamily="34" charset="0"/>
            </a:endParaRPr>
          </a:p>
        </p:txBody>
      </p:sp>
      <p:sp>
        <p:nvSpPr>
          <p:cNvPr id="3" name="Content Placeholder 2"/>
          <p:cNvSpPr>
            <a:spLocks noGrp="1"/>
          </p:cNvSpPr>
          <p:nvPr>
            <p:ph idx="1"/>
          </p:nvPr>
        </p:nvSpPr>
        <p:spPr>
          <a:xfrm>
            <a:off x="0" y="1295400"/>
            <a:ext cx="5410200" cy="5334000"/>
          </a:xfrm>
        </p:spPr>
        <p:txBody>
          <a:bodyPr>
            <a:normAutofit fontScale="92500" lnSpcReduction="20000"/>
          </a:bodyPr>
          <a:lstStyle/>
          <a:p>
            <a:pPr marL="606425"/>
            <a:r>
              <a:rPr lang="en-US" altLang="zh-CN" sz="2600" dirty="0" smtClean="0">
                <a:solidFill>
                  <a:schemeClr val="tx1"/>
                </a:solidFill>
                <a:latin typeface="Calibri" pitchFamily="34" charset="0"/>
              </a:rPr>
              <a:t>Chief Operating Officer (COO) since May 2012</a:t>
            </a:r>
          </a:p>
          <a:p>
            <a:pPr marL="606425"/>
            <a:r>
              <a:rPr lang="en-US" altLang="zh-CN" sz="2600" dirty="0" smtClean="0">
                <a:solidFill>
                  <a:schemeClr val="tx1"/>
                </a:solidFill>
                <a:latin typeface="Calibri" pitchFamily="34" charset="0"/>
              </a:rPr>
              <a:t>Will oversee all operational functions for handhelds and services </a:t>
            </a:r>
          </a:p>
          <a:p>
            <a:pPr marL="606425"/>
            <a:r>
              <a:rPr lang="en-US" altLang="zh-CN" sz="2600" dirty="0" smtClean="0">
                <a:solidFill>
                  <a:schemeClr val="tx1"/>
                </a:solidFill>
                <a:latin typeface="Calibri" pitchFamily="34" charset="0"/>
              </a:rPr>
              <a:t>Was Exec. VP at Sony Mobile Communications </a:t>
            </a:r>
            <a:endParaRPr lang="en-US" altLang="zh-CN" sz="2600" dirty="0">
              <a:solidFill>
                <a:schemeClr val="tx1"/>
              </a:solidFill>
              <a:latin typeface="Calibri" pitchFamily="34" charset="0"/>
            </a:endParaRPr>
          </a:p>
          <a:p>
            <a:pPr marL="606425"/>
            <a:r>
              <a:rPr lang="en-US" altLang="zh-CN" sz="2600" dirty="0">
                <a:solidFill>
                  <a:schemeClr val="tx1"/>
                </a:solidFill>
                <a:latin typeface="Calibri" pitchFamily="34" charset="0"/>
              </a:rPr>
              <a:t>Held </a:t>
            </a:r>
            <a:r>
              <a:rPr lang="en-US" altLang="zh-CN" sz="2600" dirty="0" smtClean="0">
                <a:solidFill>
                  <a:schemeClr val="tx1"/>
                </a:solidFill>
                <a:latin typeface="Calibri" pitchFamily="34" charset="0"/>
              </a:rPr>
              <a:t>key operational leadership positions with Ericsson in Europe, Asia and Latin America</a:t>
            </a:r>
            <a:endParaRPr lang="en-US" altLang="zh-CN" sz="2600" dirty="0">
              <a:solidFill>
                <a:schemeClr val="tx1"/>
              </a:solidFill>
              <a:latin typeface="Calibri" pitchFamily="34" charset="0"/>
            </a:endParaRPr>
          </a:p>
          <a:p>
            <a:pPr marL="606425"/>
            <a:r>
              <a:rPr lang="en-US" altLang="zh-CN" sz="2600" dirty="0">
                <a:solidFill>
                  <a:schemeClr val="tx1"/>
                </a:solidFill>
                <a:latin typeface="Calibri" pitchFamily="34" charset="0"/>
              </a:rPr>
              <a:t>Masters Degree in Science from Royal Institute of Technology in Sweden</a:t>
            </a:r>
          </a:p>
          <a:p>
            <a:pPr marL="606425"/>
            <a:r>
              <a:rPr lang="en-US" altLang="zh-CN" sz="2600" dirty="0">
                <a:solidFill>
                  <a:schemeClr val="tx1"/>
                </a:solidFill>
                <a:latin typeface="Calibri" pitchFamily="34" charset="0"/>
              </a:rPr>
              <a:t>Completed the Ericsson Executive MBA program at Columbia University of New York</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410200" y="1752600"/>
            <a:ext cx="3508765" cy="4484712"/>
          </a:xfrm>
          <a:prstGeom prst="rect">
            <a:avLst/>
          </a:prstGeom>
          <a:noFill/>
          <a:ln w="9525">
            <a:noFill/>
            <a:miter lim="800000"/>
            <a:headEnd/>
            <a:tailEnd/>
          </a:ln>
        </p:spPr>
      </p:pic>
    </p:spTree>
    <p:extLst>
      <p:ext uri="{BB962C8B-B14F-4D97-AF65-F5344CB8AC3E}">
        <p14:creationId xmlns:p14="http://schemas.microsoft.com/office/powerpoint/2010/main" val="61098848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08112"/>
          </a:xfrm>
        </p:spPr>
        <p:txBody>
          <a:bodyPr/>
          <a:lstStyle/>
          <a:p>
            <a:pPr algn="l"/>
            <a:r>
              <a:rPr lang="en-US" sz="4800" dirty="0" smtClean="0">
                <a:latin typeface="Calibri" pitchFamily="34" charset="0"/>
              </a:rPr>
              <a:t>Robin </a:t>
            </a:r>
            <a:r>
              <a:rPr lang="en-US" sz="4800" dirty="0" err="1" smtClean="0">
                <a:latin typeface="Calibri" pitchFamily="34" charset="0"/>
              </a:rPr>
              <a:t>Bienfait</a:t>
            </a:r>
            <a:endParaRPr lang="en-US" sz="4800" dirty="0">
              <a:latin typeface="Calibri" pitchFamily="34" charset="0"/>
            </a:endParaRPr>
          </a:p>
        </p:txBody>
      </p:sp>
      <p:sp>
        <p:nvSpPr>
          <p:cNvPr id="3" name="Content Placeholder 2"/>
          <p:cNvSpPr>
            <a:spLocks noGrp="1"/>
          </p:cNvSpPr>
          <p:nvPr>
            <p:ph idx="1"/>
          </p:nvPr>
        </p:nvSpPr>
        <p:spPr>
          <a:xfrm>
            <a:off x="0" y="1628800"/>
            <a:ext cx="5220072" cy="5229200"/>
          </a:xfrm>
        </p:spPr>
        <p:txBody>
          <a:bodyPr>
            <a:normAutofit fontScale="70000" lnSpcReduction="20000"/>
          </a:bodyPr>
          <a:lstStyle/>
          <a:p>
            <a:pPr marL="606425"/>
            <a:r>
              <a:rPr lang="en-US" altLang="zh-CN" dirty="0" smtClean="0">
                <a:solidFill>
                  <a:schemeClr val="tx1"/>
                </a:solidFill>
                <a:latin typeface="Calibri" pitchFamily="34" charset="0"/>
              </a:rPr>
              <a:t>Chief Information Officer (CIO) since Jan. 2007</a:t>
            </a:r>
          </a:p>
          <a:p>
            <a:pPr marL="606425"/>
            <a:r>
              <a:rPr lang="en-US" altLang="zh-CN" dirty="0" smtClean="0">
                <a:solidFill>
                  <a:schemeClr val="tx1"/>
                </a:solidFill>
                <a:latin typeface="Calibri" pitchFamily="34" charset="0"/>
              </a:rPr>
              <a:t>Overseas </a:t>
            </a:r>
            <a:r>
              <a:rPr lang="en-US" altLang="zh-CN" dirty="0">
                <a:solidFill>
                  <a:schemeClr val="tx1"/>
                </a:solidFill>
                <a:latin typeface="Calibri" pitchFamily="34" charset="0"/>
              </a:rPr>
              <a:t>BlackBerry Operations and Corporate IT</a:t>
            </a:r>
          </a:p>
          <a:p>
            <a:pPr marL="606425"/>
            <a:r>
              <a:rPr lang="en-US" altLang="zh-CN" dirty="0">
                <a:solidFill>
                  <a:schemeClr val="tx1"/>
                </a:solidFill>
                <a:latin typeface="Calibri" pitchFamily="34" charset="0"/>
              </a:rPr>
              <a:t>Held senior leadership positions within AT&amp;T Labs and Global Network Services</a:t>
            </a:r>
          </a:p>
          <a:p>
            <a:pPr marL="606425"/>
            <a:r>
              <a:rPr lang="en-US" altLang="zh-CN" dirty="0">
                <a:solidFill>
                  <a:schemeClr val="tx1"/>
                </a:solidFill>
                <a:latin typeface="Calibri" pitchFamily="34" charset="0"/>
              </a:rPr>
              <a:t>Master’s degree in Management of Technology from Georgia Institute of Technology</a:t>
            </a:r>
          </a:p>
          <a:p>
            <a:pPr marL="606425"/>
            <a:r>
              <a:rPr lang="en-US" altLang="zh-CN" dirty="0">
                <a:solidFill>
                  <a:schemeClr val="tx1"/>
                </a:solidFill>
                <a:latin typeface="Calibri" pitchFamily="34" charset="0"/>
              </a:rPr>
              <a:t>Bachelor’s degree in engineering from Central Missouri State University</a:t>
            </a:r>
          </a:p>
          <a:p>
            <a:pPr marL="606425"/>
            <a:r>
              <a:rPr lang="en-US" altLang="zh-CN" dirty="0">
                <a:solidFill>
                  <a:schemeClr val="tx1"/>
                </a:solidFill>
                <a:latin typeface="Calibri" pitchFamily="34" charset="0"/>
              </a:rPr>
              <a:t>Associate in business degree from Maryland University - European Division</a:t>
            </a:r>
          </a:p>
          <a:p>
            <a:endParaRPr lang="en-US" dirty="0"/>
          </a:p>
        </p:txBody>
      </p:sp>
      <p:pic>
        <p:nvPicPr>
          <p:cNvPr id="4100" name="Picture 4" descr="Robin Bienf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79" y="1905000"/>
            <a:ext cx="3693155" cy="434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22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normAutofit/>
          </a:bodyPr>
          <a:lstStyle/>
          <a:p>
            <a:r>
              <a:rPr lang="en-US" b="1" dirty="0" smtClean="0"/>
              <a:t>Symbian </a:t>
            </a:r>
            <a:r>
              <a:rPr lang="en-US" b="1" dirty="0"/>
              <a:t>Ltd.: Symbian</a:t>
            </a:r>
          </a:p>
          <a:p>
            <a:pPr lvl="2"/>
            <a:r>
              <a:rPr lang="en-US" dirty="0"/>
              <a:t>Popular outside of the United States</a:t>
            </a:r>
          </a:p>
          <a:p>
            <a:pPr lvl="2"/>
            <a:r>
              <a:rPr lang="en-US" dirty="0"/>
              <a:t>Acquired by Nokia in </a:t>
            </a:r>
            <a:r>
              <a:rPr lang="en-US" dirty="0" smtClean="0"/>
              <a:t>2008</a:t>
            </a:r>
          </a:p>
          <a:p>
            <a:pPr lvl="2"/>
            <a:endParaRPr lang="en-US" b="1" dirty="0" smtClean="0"/>
          </a:p>
          <a:p>
            <a:r>
              <a:rPr lang="en-US" b="1" dirty="0"/>
              <a:t>Palm, Inc.: Palm</a:t>
            </a:r>
          </a:p>
          <a:p>
            <a:pPr lvl="2"/>
            <a:r>
              <a:rPr lang="en-US" dirty="0"/>
              <a:t>Initially designed for </a:t>
            </a:r>
            <a:r>
              <a:rPr lang="en-US" dirty="0" smtClean="0"/>
              <a:t>PDA’s</a:t>
            </a:r>
          </a:p>
          <a:p>
            <a:pPr lvl="2"/>
            <a:endParaRPr lang="en-US" b="1" dirty="0" smtClean="0"/>
          </a:p>
          <a:p>
            <a:r>
              <a:rPr lang="en-US" b="1" dirty="0"/>
              <a:t>Microsoft: Windows Phone 7</a:t>
            </a:r>
          </a:p>
          <a:p>
            <a:pPr lvl="2"/>
            <a:r>
              <a:rPr lang="en-US" dirty="0"/>
              <a:t>Replacing Windows Mobile</a:t>
            </a:r>
          </a:p>
          <a:p>
            <a:pPr lvl="1"/>
            <a:endParaRPr lang="en-US" b="1" dirty="0" smtClean="0"/>
          </a:p>
          <a:p>
            <a:pPr lvl="1"/>
            <a:endParaRPr lang="en-US" b="1" dirty="0" smtClean="0"/>
          </a:p>
          <a:p>
            <a:pPr lvl="1"/>
            <a:endParaRPr lang="en-US"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Picture 5"/>
          <p:cNvPicPr>
            <a:picLocks noChangeAspect="1"/>
          </p:cNvPicPr>
          <p:nvPr/>
        </p:nvPicPr>
        <p:blipFill>
          <a:blip r:embed="rId3" cstate="print"/>
          <a:srcRect/>
          <a:stretch>
            <a:fillRect/>
          </a:stretch>
        </p:blipFill>
        <p:spPr bwMode="auto">
          <a:xfrm>
            <a:off x="384175" y="1447800"/>
            <a:ext cx="1978025" cy="1438275"/>
          </a:xfrm>
          <a:prstGeom prst="rect">
            <a:avLst/>
          </a:prstGeom>
          <a:noFill/>
          <a:ln w="9525">
            <a:noFill/>
            <a:miter lim="800000"/>
            <a:headEnd/>
            <a:tailEnd/>
          </a:ln>
        </p:spPr>
      </p:pic>
      <p:pic>
        <p:nvPicPr>
          <p:cNvPr id="11" name="Picture 4"/>
          <p:cNvPicPr>
            <a:picLocks noChangeAspect="1"/>
          </p:cNvPicPr>
          <p:nvPr/>
        </p:nvPicPr>
        <p:blipFill>
          <a:blip r:embed="rId4" cstate="print"/>
          <a:srcRect/>
          <a:stretch>
            <a:fillRect/>
          </a:stretch>
        </p:blipFill>
        <p:spPr bwMode="auto">
          <a:xfrm>
            <a:off x="346762" y="3011487"/>
            <a:ext cx="2167838" cy="1408113"/>
          </a:xfrm>
          <a:prstGeom prst="rect">
            <a:avLst/>
          </a:prstGeom>
          <a:noFill/>
          <a:ln w="9525">
            <a:noFill/>
            <a:miter lim="800000"/>
            <a:headEnd/>
            <a:tailEnd/>
          </a:ln>
        </p:spPr>
      </p:pic>
      <p:pic>
        <p:nvPicPr>
          <p:cNvPr id="12" name="Picture 3"/>
          <p:cNvPicPr>
            <a:picLocks noChangeAspect="1"/>
          </p:cNvPicPr>
          <p:nvPr/>
        </p:nvPicPr>
        <p:blipFill>
          <a:blip r:embed="rId5" cstate="print"/>
          <a:srcRect/>
          <a:stretch>
            <a:fillRect/>
          </a:stretch>
        </p:blipFill>
        <p:spPr bwMode="auto">
          <a:xfrm>
            <a:off x="332238" y="4541837"/>
            <a:ext cx="2074862" cy="1554163"/>
          </a:xfrm>
          <a:prstGeom prst="rect">
            <a:avLst/>
          </a:prstGeom>
          <a:noFill/>
          <a:ln w="9525">
            <a:noFill/>
            <a:miter lim="800000"/>
            <a:headEnd/>
            <a:tailEnd/>
          </a:ln>
        </p:spPr>
      </p:pic>
    </p:spTree>
    <p:extLst>
      <p:ext uri="{BB962C8B-B14F-4D97-AF65-F5344CB8AC3E}">
        <p14:creationId xmlns:p14="http://schemas.microsoft.com/office/powerpoint/2010/main" val="344262164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algn="l">
              <a:lnSpc>
                <a:spcPct val="100000"/>
              </a:lnSpc>
            </a:pPr>
            <a:r>
              <a:rPr lang="en-US" sz="4800" dirty="0" smtClean="0">
                <a:latin typeface="Calibri" pitchFamily="34" charset="0"/>
              </a:rPr>
              <a:t>Frank </a:t>
            </a:r>
            <a:r>
              <a:rPr lang="en-US" sz="4800" dirty="0" err="1" smtClean="0">
                <a:latin typeface="Calibri" pitchFamily="34" charset="0"/>
              </a:rPr>
              <a:t>Boulben</a:t>
            </a:r>
            <a:endParaRPr lang="en-US" sz="4800" dirty="0">
              <a:latin typeface="Calibri" pitchFamily="34" charset="0"/>
            </a:endParaRPr>
          </a:p>
        </p:txBody>
      </p:sp>
      <p:sp>
        <p:nvSpPr>
          <p:cNvPr id="3" name="Content Placeholder 2"/>
          <p:cNvSpPr>
            <a:spLocks noGrp="1"/>
          </p:cNvSpPr>
          <p:nvPr>
            <p:ph idx="1"/>
          </p:nvPr>
        </p:nvSpPr>
        <p:spPr>
          <a:xfrm>
            <a:off x="304800" y="1295400"/>
            <a:ext cx="4915272" cy="5867400"/>
          </a:xfrm>
        </p:spPr>
        <p:txBody>
          <a:bodyPr>
            <a:normAutofit fontScale="70000" lnSpcReduction="20000"/>
          </a:bodyPr>
          <a:lstStyle/>
          <a:p>
            <a:r>
              <a:rPr lang="en-CA" sz="3400" dirty="0" smtClean="0">
                <a:solidFill>
                  <a:schemeClr val="tx1"/>
                </a:solidFill>
                <a:latin typeface="Calibri" pitchFamily="34" charset="0"/>
              </a:rPr>
              <a:t>Chief Marketing Officer (CMO) since May 2012</a:t>
            </a:r>
          </a:p>
          <a:p>
            <a:r>
              <a:rPr lang="en-CA" sz="3400" dirty="0" smtClean="0">
                <a:solidFill>
                  <a:schemeClr val="tx1"/>
                </a:solidFill>
                <a:latin typeface="Calibri" pitchFamily="34" charset="0"/>
              </a:rPr>
              <a:t>Oversee RIM’s </a:t>
            </a:r>
            <a:r>
              <a:rPr lang="en-CA" sz="3400" dirty="0">
                <a:solidFill>
                  <a:schemeClr val="tx1"/>
                </a:solidFill>
                <a:latin typeface="Calibri" pitchFamily="34" charset="0"/>
              </a:rPr>
              <a:t>global marketing </a:t>
            </a:r>
            <a:r>
              <a:rPr lang="en-CA" sz="3400" dirty="0" smtClean="0">
                <a:solidFill>
                  <a:schemeClr val="tx1"/>
                </a:solidFill>
                <a:latin typeface="Calibri" pitchFamily="34" charset="0"/>
              </a:rPr>
              <a:t>efforts</a:t>
            </a:r>
          </a:p>
          <a:p>
            <a:r>
              <a:rPr lang="en-CA" sz="3400" dirty="0" smtClean="0">
                <a:solidFill>
                  <a:schemeClr val="tx1"/>
                </a:solidFill>
                <a:latin typeface="Calibri" pitchFamily="34" charset="0"/>
              </a:rPr>
              <a:t>Was Exec. VP of strategy, mktg. and sales for </a:t>
            </a:r>
            <a:r>
              <a:rPr lang="en-CA" sz="3400" dirty="0" err="1" smtClean="0">
                <a:solidFill>
                  <a:schemeClr val="tx1"/>
                </a:solidFill>
                <a:latin typeface="Calibri" pitchFamily="34" charset="0"/>
              </a:rPr>
              <a:t>LightSquared</a:t>
            </a:r>
            <a:endParaRPr lang="en-CA" sz="3400" dirty="0">
              <a:solidFill>
                <a:schemeClr val="tx1"/>
              </a:solidFill>
              <a:latin typeface="Calibri" pitchFamily="34" charset="0"/>
            </a:endParaRPr>
          </a:p>
          <a:p>
            <a:r>
              <a:rPr lang="en-CA" sz="3400" dirty="0" smtClean="0">
                <a:solidFill>
                  <a:schemeClr val="tx1"/>
                </a:solidFill>
                <a:latin typeface="Calibri" pitchFamily="34" charset="0"/>
              </a:rPr>
              <a:t>Previously served as Global Director of commercial </a:t>
            </a:r>
            <a:r>
              <a:rPr lang="en-CA" sz="3400" dirty="0" err="1" smtClean="0">
                <a:solidFill>
                  <a:schemeClr val="tx1"/>
                </a:solidFill>
                <a:latin typeface="Calibri" pitchFamily="34" charset="0"/>
              </a:rPr>
              <a:t>stratgey</a:t>
            </a:r>
            <a:r>
              <a:rPr lang="en-CA" sz="3400" dirty="0" smtClean="0">
                <a:solidFill>
                  <a:schemeClr val="tx1"/>
                </a:solidFill>
                <a:latin typeface="Calibri" pitchFamily="34" charset="0"/>
              </a:rPr>
              <a:t> for Vodafone Group</a:t>
            </a:r>
          </a:p>
          <a:p>
            <a:r>
              <a:rPr lang="en-CA" sz="3400" dirty="0" smtClean="0">
                <a:solidFill>
                  <a:schemeClr val="tx1"/>
                </a:solidFill>
                <a:latin typeface="Calibri" pitchFamily="34" charset="0"/>
              </a:rPr>
              <a:t>Previously Exec. VP of brand and consumer mktg. for Orange Group</a:t>
            </a:r>
            <a:endParaRPr lang="en-CA" sz="3400" dirty="0">
              <a:solidFill>
                <a:schemeClr val="tx1"/>
              </a:solidFill>
              <a:latin typeface="Calibri" pitchFamily="34" charset="0"/>
            </a:endParaRPr>
          </a:p>
          <a:p>
            <a:r>
              <a:rPr lang="en-CA" sz="3400" dirty="0">
                <a:solidFill>
                  <a:schemeClr val="tx1"/>
                </a:solidFill>
                <a:latin typeface="Calibri" pitchFamily="34" charset="0"/>
              </a:rPr>
              <a:t>D</a:t>
            </a:r>
            <a:r>
              <a:rPr lang="en-CA" sz="3400" dirty="0" smtClean="0">
                <a:solidFill>
                  <a:schemeClr val="tx1"/>
                </a:solidFill>
                <a:latin typeface="Calibri" pitchFamily="34" charset="0"/>
              </a:rPr>
              <a:t>iplomas </a:t>
            </a:r>
            <a:r>
              <a:rPr lang="en-CA" sz="3400" dirty="0">
                <a:solidFill>
                  <a:schemeClr val="tx1"/>
                </a:solidFill>
                <a:latin typeface="Calibri" pitchFamily="34" charset="0"/>
              </a:rPr>
              <a:t>from the </a:t>
            </a:r>
            <a:r>
              <a:rPr lang="en-CA" sz="3400" dirty="0" err="1">
                <a:solidFill>
                  <a:schemeClr val="tx1"/>
                </a:solidFill>
                <a:latin typeface="Calibri" pitchFamily="34" charset="0"/>
              </a:rPr>
              <a:t>École</a:t>
            </a:r>
            <a:r>
              <a:rPr lang="en-CA" sz="3400" dirty="0">
                <a:solidFill>
                  <a:schemeClr val="tx1"/>
                </a:solidFill>
                <a:latin typeface="Calibri" pitchFamily="34" charset="0"/>
              </a:rPr>
              <a:t> </a:t>
            </a:r>
            <a:r>
              <a:rPr lang="en-CA" sz="3400" dirty="0" err="1">
                <a:solidFill>
                  <a:schemeClr val="tx1"/>
                </a:solidFill>
                <a:latin typeface="Calibri" pitchFamily="34" charset="0"/>
              </a:rPr>
              <a:t>Polytechnique</a:t>
            </a:r>
            <a:r>
              <a:rPr lang="en-CA" sz="3400" dirty="0">
                <a:solidFill>
                  <a:schemeClr val="tx1"/>
                </a:solidFill>
                <a:latin typeface="Calibri" pitchFamily="34" charset="0"/>
              </a:rPr>
              <a:t> and from the </a:t>
            </a:r>
            <a:r>
              <a:rPr lang="en-CA" sz="3400" dirty="0" err="1">
                <a:solidFill>
                  <a:schemeClr val="tx1"/>
                </a:solidFill>
                <a:latin typeface="Calibri" pitchFamily="34" charset="0"/>
              </a:rPr>
              <a:t>École</a:t>
            </a:r>
            <a:r>
              <a:rPr lang="en-CA" sz="3400" dirty="0">
                <a:solidFill>
                  <a:schemeClr val="tx1"/>
                </a:solidFill>
                <a:latin typeface="Calibri" pitchFamily="34" charset="0"/>
              </a:rPr>
              <a:t> </a:t>
            </a:r>
            <a:r>
              <a:rPr lang="en-CA" sz="3400" dirty="0" err="1">
                <a:solidFill>
                  <a:schemeClr val="tx1"/>
                </a:solidFill>
                <a:latin typeface="Calibri" pitchFamily="34" charset="0"/>
              </a:rPr>
              <a:t>Nationale</a:t>
            </a:r>
            <a:r>
              <a:rPr lang="en-CA" sz="3400" dirty="0">
                <a:solidFill>
                  <a:schemeClr val="tx1"/>
                </a:solidFill>
                <a:latin typeface="Calibri" pitchFamily="34" charset="0"/>
              </a:rPr>
              <a:t> des </a:t>
            </a:r>
            <a:r>
              <a:rPr lang="en-CA" sz="3400" dirty="0" err="1">
                <a:solidFill>
                  <a:schemeClr val="tx1"/>
                </a:solidFill>
                <a:latin typeface="Calibri" pitchFamily="34" charset="0"/>
              </a:rPr>
              <a:t>Ponts</a:t>
            </a:r>
            <a:r>
              <a:rPr lang="en-CA" sz="3400" dirty="0">
                <a:solidFill>
                  <a:schemeClr val="tx1"/>
                </a:solidFill>
                <a:latin typeface="Calibri" pitchFamily="34" charset="0"/>
              </a:rPr>
              <a:t> et </a:t>
            </a:r>
            <a:r>
              <a:rPr lang="en-CA" sz="3400" dirty="0" err="1">
                <a:solidFill>
                  <a:schemeClr val="tx1"/>
                </a:solidFill>
                <a:latin typeface="Calibri" pitchFamily="34" charset="0"/>
              </a:rPr>
              <a:t>Chaussées</a:t>
            </a:r>
            <a:r>
              <a:rPr lang="en-CA" sz="3400" dirty="0">
                <a:solidFill>
                  <a:schemeClr val="tx1"/>
                </a:solidFill>
                <a:latin typeface="Calibri" pitchFamily="34" charset="0"/>
              </a:rPr>
              <a:t>, where he studied mathematics, physics and economics</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410200" y="1575888"/>
            <a:ext cx="3545838" cy="4664324"/>
          </a:xfrm>
          <a:prstGeom prst="rect">
            <a:avLst/>
          </a:prstGeom>
          <a:noFill/>
          <a:ln w="9525">
            <a:noFill/>
            <a:miter lim="800000"/>
            <a:headEnd/>
            <a:tailEnd/>
          </a:ln>
        </p:spPr>
      </p:pic>
    </p:spTree>
    <p:extLst>
      <p:ext uri="{BB962C8B-B14F-4D97-AF65-F5344CB8AC3E}">
        <p14:creationId xmlns:p14="http://schemas.microsoft.com/office/powerpoint/2010/main" val="249068440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algn="l"/>
            <a:r>
              <a:rPr lang="en-US" sz="4800" dirty="0" smtClean="0">
                <a:latin typeface="Calibri" pitchFamily="34" charset="0"/>
              </a:rPr>
              <a:t>Steve </a:t>
            </a:r>
            <a:r>
              <a:rPr lang="en-US" sz="4800" dirty="0" err="1" smtClean="0">
                <a:latin typeface="Calibri" pitchFamily="34" charset="0"/>
              </a:rPr>
              <a:t>Zipperstein</a:t>
            </a:r>
            <a:endParaRPr lang="en-US" sz="4800" dirty="0">
              <a:latin typeface="Calibri" pitchFamily="34" charset="0"/>
            </a:endParaRPr>
          </a:p>
        </p:txBody>
      </p:sp>
      <p:sp>
        <p:nvSpPr>
          <p:cNvPr id="3" name="Content Placeholder 2"/>
          <p:cNvSpPr>
            <a:spLocks noGrp="1"/>
          </p:cNvSpPr>
          <p:nvPr>
            <p:ph idx="1"/>
          </p:nvPr>
        </p:nvSpPr>
        <p:spPr>
          <a:xfrm>
            <a:off x="152400" y="1371600"/>
            <a:ext cx="4851648" cy="5297760"/>
          </a:xfrm>
        </p:spPr>
        <p:txBody>
          <a:bodyPr>
            <a:normAutofit/>
          </a:bodyPr>
          <a:lstStyle/>
          <a:p>
            <a:r>
              <a:rPr lang="en-US" sz="2400" dirty="0" smtClean="0">
                <a:solidFill>
                  <a:schemeClr val="tx1"/>
                </a:solidFill>
                <a:latin typeface="Calibri" pitchFamily="34" charset="0"/>
              </a:rPr>
              <a:t>Chief Legal Officer (CLO) at RIM since July 2012</a:t>
            </a:r>
          </a:p>
          <a:p>
            <a:r>
              <a:rPr lang="en-US" sz="2400" dirty="0" smtClean="0">
                <a:solidFill>
                  <a:schemeClr val="tx1"/>
                </a:solidFill>
                <a:latin typeface="Calibri" pitchFamily="34" charset="0"/>
              </a:rPr>
              <a:t>Previously </a:t>
            </a:r>
            <a:r>
              <a:rPr lang="en-US" sz="2400" dirty="0">
                <a:solidFill>
                  <a:schemeClr val="tx1"/>
                </a:solidFill>
                <a:latin typeface="Calibri" pitchFamily="34" charset="0"/>
              </a:rPr>
              <a:t>worked at Verizon Wireless and GTE Corporation</a:t>
            </a:r>
          </a:p>
          <a:p>
            <a:r>
              <a:rPr lang="en-US" sz="2400" dirty="0">
                <a:solidFill>
                  <a:schemeClr val="tx1"/>
                </a:solidFill>
                <a:latin typeface="Calibri" pitchFamily="34" charset="0"/>
              </a:rPr>
              <a:t>Worked almost 10 years with the United States Department of Justice as a federal prosecutor</a:t>
            </a:r>
          </a:p>
          <a:p>
            <a:r>
              <a:rPr lang="en-US" sz="2400" dirty="0">
                <a:solidFill>
                  <a:schemeClr val="tx1"/>
                </a:solidFill>
                <a:latin typeface="Calibri" pitchFamily="34" charset="0"/>
              </a:rPr>
              <a:t>Bachelor’s Degree in Political Science at UCLA with a </a:t>
            </a:r>
            <a:r>
              <a:rPr lang="en-US" sz="2400" dirty="0" err="1">
                <a:solidFill>
                  <a:schemeClr val="tx1"/>
                </a:solidFill>
                <a:latin typeface="Calibri" pitchFamily="34" charset="0"/>
              </a:rPr>
              <a:t>juris</a:t>
            </a:r>
            <a:r>
              <a:rPr lang="en-US" sz="2400" dirty="0">
                <a:solidFill>
                  <a:schemeClr val="tx1"/>
                </a:solidFill>
                <a:latin typeface="Calibri" pitchFamily="34" charset="0"/>
              </a:rPr>
              <a:t> doctorate</a:t>
            </a:r>
          </a:p>
          <a:p>
            <a:r>
              <a:rPr lang="en-US" sz="2400" dirty="0">
                <a:solidFill>
                  <a:schemeClr val="tx1"/>
                </a:solidFill>
                <a:latin typeface="Calibri" pitchFamily="34" charset="0"/>
              </a:rPr>
              <a:t>Law Review Editor and Member of the Moot Court Board</a:t>
            </a:r>
          </a:p>
          <a:p>
            <a:endParaRPr lang="en-US" sz="2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668396"/>
            <a:ext cx="3487624" cy="449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75431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algn="l"/>
            <a:r>
              <a:rPr lang="en-US" sz="4800" dirty="0" smtClean="0">
                <a:latin typeface="Calibri" pitchFamily="34" charset="0"/>
              </a:rPr>
              <a:t>Barbara </a:t>
            </a:r>
            <a:r>
              <a:rPr lang="en-US" sz="4800" dirty="0" err="1" smtClean="0">
                <a:latin typeface="Calibri" pitchFamily="34" charset="0"/>
              </a:rPr>
              <a:t>Stymiest</a:t>
            </a:r>
            <a:endParaRPr lang="en-US" sz="4800" dirty="0">
              <a:latin typeface="Calibri" pitchFamily="34" charset="0"/>
            </a:endParaRPr>
          </a:p>
        </p:txBody>
      </p:sp>
      <p:sp>
        <p:nvSpPr>
          <p:cNvPr id="3" name="Content Placeholder 2"/>
          <p:cNvSpPr>
            <a:spLocks noGrp="1"/>
          </p:cNvSpPr>
          <p:nvPr>
            <p:ph idx="1"/>
          </p:nvPr>
        </p:nvSpPr>
        <p:spPr>
          <a:xfrm>
            <a:off x="228600" y="1196752"/>
            <a:ext cx="5711552" cy="5472608"/>
          </a:xfrm>
        </p:spPr>
        <p:txBody>
          <a:bodyPr>
            <a:normAutofit/>
          </a:bodyPr>
          <a:lstStyle/>
          <a:p>
            <a:r>
              <a:rPr lang="en-US" sz="2200" dirty="0">
                <a:solidFill>
                  <a:schemeClr val="tx1"/>
                </a:solidFill>
                <a:latin typeface="Calibri" pitchFamily="34" charset="0"/>
              </a:rPr>
              <a:t>Independent Chairman of the Board </a:t>
            </a:r>
            <a:r>
              <a:rPr lang="en-US" sz="2200" dirty="0" smtClean="0">
                <a:solidFill>
                  <a:schemeClr val="tx1"/>
                </a:solidFill>
                <a:latin typeface="Calibri" pitchFamily="34" charset="0"/>
              </a:rPr>
              <a:t>of RIM since Jan. 22, 2012</a:t>
            </a:r>
          </a:p>
          <a:p>
            <a:r>
              <a:rPr lang="en-US" sz="2200" dirty="0" smtClean="0">
                <a:solidFill>
                  <a:schemeClr val="tx1"/>
                </a:solidFill>
                <a:latin typeface="Calibri" pitchFamily="34" charset="0"/>
              </a:rPr>
              <a:t>Served as a director of the company since March 2007</a:t>
            </a:r>
          </a:p>
          <a:p>
            <a:r>
              <a:rPr lang="en-US" sz="2200" dirty="0">
                <a:solidFill>
                  <a:schemeClr val="tx1"/>
                </a:solidFill>
                <a:latin typeface="Calibri" pitchFamily="34" charset="0"/>
              </a:rPr>
              <a:t>HBA degree from Richard Ivey School of </a:t>
            </a:r>
            <a:r>
              <a:rPr lang="en-US" sz="2200" dirty="0" smtClean="0">
                <a:solidFill>
                  <a:schemeClr val="tx1"/>
                </a:solidFill>
                <a:latin typeface="Calibri" pitchFamily="34" charset="0"/>
              </a:rPr>
              <a:t>Business</a:t>
            </a:r>
          </a:p>
          <a:p>
            <a:r>
              <a:rPr lang="en-US" sz="2200" dirty="0" smtClean="0">
                <a:solidFill>
                  <a:schemeClr val="tx1"/>
                </a:solidFill>
                <a:latin typeface="Calibri" pitchFamily="34" charset="0"/>
              </a:rPr>
              <a:t>FCA from Institute of Chartered Accountants of Ontario</a:t>
            </a:r>
          </a:p>
          <a:p>
            <a:r>
              <a:rPr lang="en-US" sz="2200" dirty="0" smtClean="0">
                <a:solidFill>
                  <a:schemeClr val="tx1"/>
                </a:solidFill>
                <a:latin typeface="Calibri" pitchFamily="34" charset="0"/>
              </a:rPr>
              <a:t>From 2004-2011, held senior mgmt. positions at RBC</a:t>
            </a:r>
          </a:p>
          <a:p>
            <a:r>
              <a:rPr lang="en-US" sz="2200" dirty="0" smtClean="0">
                <a:solidFill>
                  <a:schemeClr val="tx1"/>
                </a:solidFill>
                <a:latin typeface="Calibri" pitchFamily="34" charset="0"/>
              </a:rPr>
              <a:t>Former CEO at TSX Group, Inc. </a:t>
            </a:r>
          </a:p>
          <a:p>
            <a:r>
              <a:rPr lang="en-US" sz="2200" dirty="0" smtClean="0">
                <a:solidFill>
                  <a:schemeClr val="tx1"/>
                </a:solidFill>
                <a:latin typeface="Calibri" pitchFamily="34" charset="0"/>
              </a:rPr>
              <a:t>Former Exec. VP and CFO at BMO Nesbitt Burns and Partner of Ernst &amp; Young LLP.</a:t>
            </a:r>
            <a:endParaRPr lang="en-US" sz="2200" dirty="0">
              <a:solidFill>
                <a:schemeClr val="tx1"/>
              </a:solidFill>
              <a:latin typeface="Calibri" pitchFamily="34" charset="0"/>
            </a:endParaRPr>
          </a:p>
          <a:p>
            <a:pPr marL="0" indent="0">
              <a:buNone/>
            </a:pPr>
            <a:endParaRPr lang="en-US" sz="2200" dirty="0"/>
          </a:p>
          <a:p>
            <a:endParaRPr lang="en-US" dirty="0"/>
          </a:p>
        </p:txBody>
      </p:sp>
      <p:pic>
        <p:nvPicPr>
          <p:cNvPr id="4" name="Picture 2" descr="C:\Users\Carson\Desktop\Barb.jpg"/>
          <p:cNvPicPr>
            <a:picLocks noChangeAspect="1" noChangeArrowheads="1"/>
          </p:cNvPicPr>
          <p:nvPr/>
        </p:nvPicPr>
        <p:blipFill>
          <a:blip r:embed="rId2" cstate="print"/>
          <a:srcRect/>
          <a:stretch>
            <a:fillRect/>
          </a:stretch>
        </p:blipFill>
        <p:spPr bwMode="auto">
          <a:xfrm>
            <a:off x="5940152" y="1723289"/>
            <a:ext cx="2952328" cy="4301510"/>
          </a:xfrm>
          <a:prstGeom prst="rect">
            <a:avLst/>
          </a:prstGeom>
          <a:noFill/>
        </p:spPr>
      </p:pic>
    </p:spTree>
    <p:extLst>
      <p:ext uri="{BB962C8B-B14F-4D97-AF65-F5344CB8AC3E}">
        <p14:creationId xmlns:p14="http://schemas.microsoft.com/office/powerpoint/2010/main" val="249219451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algn="l"/>
            <a:r>
              <a:rPr lang="en-US" sz="4800" dirty="0" err="1" smtClean="0">
                <a:latin typeface="Calibri" pitchFamily="34" charset="0"/>
              </a:rPr>
              <a:t>Prem</a:t>
            </a:r>
            <a:r>
              <a:rPr lang="en-US" sz="4800" dirty="0" smtClean="0">
                <a:latin typeface="Calibri" pitchFamily="34" charset="0"/>
              </a:rPr>
              <a:t> </a:t>
            </a:r>
            <a:r>
              <a:rPr lang="en-US" sz="4800" dirty="0" err="1" smtClean="0">
                <a:latin typeface="Calibri" pitchFamily="34" charset="0"/>
              </a:rPr>
              <a:t>Watsa</a:t>
            </a:r>
            <a:endParaRPr lang="en-US" sz="4800" dirty="0">
              <a:latin typeface="Calibri" pitchFamily="34" charset="0"/>
            </a:endParaRPr>
          </a:p>
        </p:txBody>
      </p:sp>
      <p:sp>
        <p:nvSpPr>
          <p:cNvPr id="3" name="Content Placeholder 2"/>
          <p:cNvSpPr>
            <a:spLocks noGrp="1"/>
          </p:cNvSpPr>
          <p:nvPr>
            <p:ph idx="1"/>
          </p:nvPr>
        </p:nvSpPr>
        <p:spPr>
          <a:xfrm>
            <a:off x="228600" y="1644814"/>
            <a:ext cx="4724400" cy="4736514"/>
          </a:xfrm>
        </p:spPr>
        <p:txBody>
          <a:bodyPr>
            <a:normAutofit/>
          </a:bodyPr>
          <a:lstStyle/>
          <a:p>
            <a:r>
              <a:rPr lang="en-US" sz="2400" dirty="0">
                <a:solidFill>
                  <a:schemeClr val="tx1"/>
                </a:solidFill>
                <a:latin typeface="Calibri" pitchFamily="34" charset="0"/>
              </a:rPr>
              <a:t>Founder, chairman, and CEO of Fairfax Financial Holdings Ltd</a:t>
            </a:r>
            <a:r>
              <a:rPr lang="en-US" sz="2400" dirty="0" smtClean="0">
                <a:solidFill>
                  <a:schemeClr val="tx1"/>
                </a:solidFill>
                <a:latin typeface="Calibri" pitchFamily="34" charset="0"/>
              </a:rPr>
              <a:t>.</a:t>
            </a:r>
            <a:endParaRPr lang="en-US" sz="2400" dirty="0">
              <a:solidFill>
                <a:schemeClr val="tx1"/>
              </a:solidFill>
              <a:latin typeface="Calibri" pitchFamily="34" charset="0"/>
            </a:endParaRPr>
          </a:p>
          <a:p>
            <a:r>
              <a:rPr lang="en-US" sz="2400" dirty="0">
                <a:solidFill>
                  <a:schemeClr val="tx1"/>
                </a:solidFill>
                <a:latin typeface="Calibri" pitchFamily="34" charset="0"/>
              </a:rPr>
              <a:t>Join the RIM board of directors on January </a:t>
            </a:r>
            <a:r>
              <a:rPr lang="en-US" sz="2400" dirty="0" smtClean="0">
                <a:solidFill>
                  <a:schemeClr val="tx1"/>
                </a:solidFill>
                <a:latin typeface="Calibri" pitchFamily="34" charset="0"/>
              </a:rPr>
              <a:t>2012</a:t>
            </a:r>
            <a:endParaRPr lang="en-US" sz="2400" dirty="0">
              <a:solidFill>
                <a:schemeClr val="tx1"/>
              </a:solidFill>
              <a:latin typeface="Calibri" pitchFamily="34" charset="0"/>
            </a:endParaRPr>
          </a:p>
          <a:p>
            <a:r>
              <a:rPr lang="en-US" sz="2400" dirty="0">
                <a:solidFill>
                  <a:schemeClr val="tx1"/>
                </a:solidFill>
                <a:latin typeface="Calibri" pitchFamily="34" charset="0"/>
              </a:rPr>
              <a:t>His company has recently doubled its stake in RIM, currently holding $359 </a:t>
            </a:r>
            <a:r>
              <a:rPr lang="en-US" sz="2400" dirty="0" smtClean="0">
                <a:solidFill>
                  <a:schemeClr val="tx1"/>
                </a:solidFill>
                <a:latin typeface="Calibri" pitchFamily="34" charset="0"/>
              </a:rPr>
              <a:t>million</a:t>
            </a:r>
            <a:endParaRPr lang="en-US" sz="2400" dirty="0">
              <a:solidFill>
                <a:schemeClr val="tx1"/>
              </a:solidFill>
              <a:latin typeface="Calibri" pitchFamily="34" charset="0"/>
            </a:endParaRPr>
          </a:p>
          <a:p>
            <a:r>
              <a:rPr lang="en-US" sz="2400" dirty="0">
                <a:solidFill>
                  <a:schemeClr val="tx1"/>
                </a:solidFill>
                <a:latin typeface="Calibri" pitchFamily="34" charset="0"/>
              </a:rPr>
              <a:t>Received MBA from the Richard Ivey School of Business</a:t>
            </a:r>
          </a:p>
          <a:p>
            <a:endParaRPr lang="en-US"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644814"/>
            <a:ext cx="3312367" cy="463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34993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8800"/>
          </a:xfrm>
        </p:spPr>
        <p:txBody>
          <a:bodyPr/>
          <a:lstStyle/>
          <a:p>
            <a:r>
              <a:rPr lang="en-US" sz="4800" dirty="0" smtClean="0">
                <a:latin typeface="Calibri" pitchFamily="34" charset="0"/>
              </a:rPr>
              <a:t>Financial Statement Analysis</a:t>
            </a:r>
            <a:endParaRPr lang="en-US" sz="4800" dirty="0">
              <a:latin typeface="Calibri" pitchFamily="34" charset="0"/>
            </a:endParaRPr>
          </a:p>
        </p:txBody>
      </p:sp>
      <p:pic>
        <p:nvPicPr>
          <p:cNvPr id="17410" name="Picture 2" descr="http://campus.murraystate.edu/academic/faculty/lguin/images/Detective%2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0"/>
            <a:ext cx="4164013"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809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838"/>
          </a:xfrm>
        </p:spPr>
        <p:txBody>
          <a:bodyPr>
            <a:normAutofit fontScale="90000"/>
          </a:bodyPr>
          <a:lstStyle/>
          <a:p>
            <a:r>
              <a:rPr lang="en-US" sz="4000" dirty="0" smtClean="0"/>
              <a:t>Annual Balance Sheet</a:t>
            </a:r>
            <a:endParaRPr lang="en-US" sz="4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20972"/>
            <a:ext cx="7776864" cy="633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15615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20689"/>
          </a:xfrm>
        </p:spPr>
        <p:txBody>
          <a:bodyPr>
            <a:normAutofit fontScale="90000"/>
          </a:bodyPr>
          <a:lstStyle/>
          <a:p>
            <a:r>
              <a:rPr lang="en-US" sz="4000" dirty="0" smtClean="0"/>
              <a:t>Quarterly Balance Sheet</a:t>
            </a:r>
            <a:endParaRPr lang="en-US" sz="4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70238"/>
            <a:ext cx="7416824" cy="62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35733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en-US" sz="4000" dirty="0" smtClean="0"/>
              <a:t>Annual Income Statement</a:t>
            </a:r>
            <a:endParaRPr lang="en-US" sz="4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424936"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98398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800"/>
            <a:ext cx="9144000" cy="661896"/>
          </a:xfrm>
        </p:spPr>
        <p:txBody>
          <a:bodyPr>
            <a:normAutofit fontScale="90000"/>
          </a:bodyPr>
          <a:lstStyle/>
          <a:p>
            <a:r>
              <a:rPr lang="en-US" sz="4000" dirty="0" smtClean="0">
                <a:latin typeface="Calibri" pitchFamily="34" charset="0"/>
              </a:rPr>
              <a:t>Quarterly Income Statement</a:t>
            </a:r>
            <a:endParaRPr lang="en-US" sz="4000" dirty="0">
              <a:latin typeface="Calibri"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679366" cy="576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05765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8" y="0"/>
            <a:ext cx="9116352" cy="620688"/>
          </a:xfrm>
        </p:spPr>
        <p:txBody>
          <a:bodyPr>
            <a:normAutofit fontScale="90000"/>
          </a:bodyPr>
          <a:lstStyle/>
          <a:p>
            <a:r>
              <a:rPr lang="en-US" sz="4000" dirty="0" smtClean="0">
                <a:latin typeface="Calibri" pitchFamily="34" charset="0"/>
              </a:rPr>
              <a:t>Annual Cash Flow Statement</a:t>
            </a:r>
            <a:endParaRPr lang="en-US" sz="4000" dirty="0">
              <a:latin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18511"/>
            <a:ext cx="7560840" cy="63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827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normAutofit/>
          </a:bodyPr>
          <a:lstStyle/>
          <a:p>
            <a:pPr marL="514350" indent="-457200"/>
            <a:r>
              <a:rPr lang="en-US" b="1" dirty="0" smtClean="0"/>
              <a:t>Apple, Inc. – iPhone OS</a:t>
            </a:r>
          </a:p>
          <a:p>
            <a:pPr marL="914400" lvl="1" indent="-457200"/>
            <a:r>
              <a:rPr lang="en-US" sz="2400" dirty="0"/>
              <a:t>Originally released in </a:t>
            </a:r>
            <a:r>
              <a:rPr lang="en-US" sz="2400" dirty="0" smtClean="0"/>
              <a:t>2007</a:t>
            </a:r>
          </a:p>
          <a:p>
            <a:pPr marL="914400" lvl="1" indent="-457200"/>
            <a:r>
              <a:rPr lang="en-US" sz="2400" dirty="0" smtClean="0"/>
              <a:t>Mobile version of Mac OSX</a:t>
            </a:r>
          </a:p>
          <a:p>
            <a:pPr marL="914400" lvl="1" indent="-457200"/>
            <a:r>
              <a:rPr lang="en-US" sz="2400" dirty="0" smtClean="0">
                <a:ea typeface="宋体" pitchFamily="2" charset="-122"/>
              </a:rPr>
              <a:t>Multi-</a:t>
            </a:r>
            <a:r>
              <a:rPr lang="en-US" sz="2400" dirty="0" err="1" smtClean="0">
                <a:ea typeface="宋体" pitchFamily="2" charset="-122"/>
              </a:rPr>
              <a:t>Touch</a:t>
            </a:r>
            <a:r>
              <a:rPr lang="en-US" sz="2400" baseline="30000" dirty="0" err="1" smtClean="0">
                <a:ea typeface="宋体" pitchFamily="2" charset="-122"/>
              </a:rPr>
              <a:t>TM</a:t>
            </a:r>
            <a:r>
              <a:rPr lang="en-US" sz="2400" baseline="30000" dirty="0" smtClean="0">
                <a:ea typeface="宋体" pitchFamily="2" charset="-122"/>
              </a:rPr>
              <a:t> </a:t>
            </a:r>
            <a:r>
              <a:rPr lang="en-US" sz="2400" dirty="0">
                <a:ea typeface="宋体" pitchFamily="2" charset="-122"/>
              </a:rPr>
              <a:t>user </a:t>
            </a:r>
            <a:r>
              <a:rPr lang="en-US" sz="2400" dirty="0" smtClean="0">
                <a:ea typeface="宋体" pitchFamily="2" charset="-122"/>
              </a:rPr>
              <a:t>interface</a:t>
            </a:r>
          </a:p>
          <a:p>
            <a:pPr marL="914400" lvl="1" indent="-457200"/>
            <a:r>
              <a:rPr lang="en-US" sz="2400" dirty="0">
                <a:ea typeface="宋体" pitchFamily="2" charset="-122"/>
              </a:rPr>
              <a:t>Third-party developed applications</a:t>
            </a:r>
          </a:p>
          <a:p>
            <a:pPr marL="457200" lvl="1" indent="0">
              <a:buNone/>
            </a:pPr>
            <a:endParaRPr lang="en-US" sz="2800" dirty="0" smtClean="0">
              <a:ea typeface="宋体" pitchFamily="2" charset="-122"/>
            </a:endParaRPr>
          </a:p>
          <a:p>
            <a:pPr lvl="1"/>
            <a:endParaRPr lang="en-US" b="1" dirty="0" smtClean="0"/>
          </a:p>
          <a:p>
            <a:pPr lvl="1"/>
            <a:endParaRPr lang="en-US"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13" name="Rectangle 12"/>
          <p:cNvSpPr/>
          <p:nvPr/>
        </p:nvSpPr>
        <p:spPr>
          <a:xfrm>
            <a:off x="228600" y="1371599"/>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pic>
        <p:nvPicPr>
          <p:cNvPr id="15" name="Picture 8" descr="File:Apple logo black.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947311"/>
            <a:ext cx="1729927" cy="20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75465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en-US" sz="4000" dirty="0" smtClean="0">
                <a:latin typeface="Calibri" pitchFamily="34" charset="0"/>
              </a:rPr>
              <a:t>Semi-Annual Cash Flow</a:t>
            </a:r>
            <a:endParaRPr lang="en-US" sz="4000" dirty="0">
              <a:latin typeface="Calibri"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68008"/>
            <a:ext cx="8064896" cy="607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51855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32656"/>
            <a:ext cx="9144000" cy="1340768"/>
          </a:xfrm>
        </p:spPr>
        <p:txBody>
          <a:bodyPr>
            <a:normAutofit fontScale="90000"/>
          </a:bodyPr>
          <a:lstStyle/>
          <a:p>
            <a:r>
              <a:rPr lang="en-US" sz="6000" dirty="0" smtClean="0">
                <a:solidFill>
                  <a:schemeClr val="bg1"/>
                </a:solidFill>
                <a:latin typeface="Calibri" pitchFamily="34" charset="0"/>
              </a:rPr>
              <a:t>Recommendation:   HOLD/BUY</a:t>
            </a:r>
            <a:endParaRPr lang="en-US" sz="6000" dirty="0">
              <a:solidFill>
                <a:schemeClr val="bg1"/>
              </a:solidFill>
              <a:latin typeface="Calibri" pitchFamily="34" charset="0"/>
            </a:endParaRPr>
          </a:p>
        </p:txBody>
      </p:sp>
    </p:spTree>
    <p:extLst>
      <p:ext uri="{BB962C8B-B14F-4D97-AF65-F5344CB8AC3E}">
        <p14:creationId xmlns:p14="http://schemas.microsoft.com/office/powerpoint/2010/main" val="1230288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Agenda</a:t>
            </a:r>
            <a:endParaRPr lang="en-US" dirty="0">
              <a:solidFill>
                <a:schemeClr val="bg1"/>
              </a:solidFill>
              <a:ea typeface="Adobe Gothic Std B" pitchFamily="34" charset="-128"/>
            </a:endParaRPr>
          </a:p>
        </p:txBody>
      </p:sp>
      <p:sp>
        <p:nvSpPr>
          <p:cNvPr id="5" name="Content Placeholder 4"/>
          <p:cNvSpPr>
            <a:spLocks noGrp="1"/>
          </p:cNvSpPr>
          <p:nvPr>
            <p:ph idx="1"/>
          </p:nvPr>
        </p:nvSpPr>
        <p:spPr/>
        <p:txBody>
          <a:bodyPr>
            <a:normAutofit/>
          </a:bodyPr>
          <a:lstStyle/>
          <a:p>
            <a:pPr>
              <a:lnSpc>
                <a:spcPct val="200000"/>
              </a:lnSpc>
            </a:pPr>
            <a:r>
              <a:rPr lang="en-US" b="1" dirty="0" smtClean="0"/>
              <a:t>Industry Overview</a:t>
            </a:r>
          </a:p>
          <a:p>
            <a:pPr>
              <a:lnSpc>
                <a:spcPct val="150000"/>
              </a:lnSpc>
            </a:pPr>
            <a:r>
              <a:rPr lang="en-US" b="1" dirty="0" smtClean="0"/>
              <a:t>Apple</a:t>
            </a:r>
          </a:p>
          <a:p>
            <a:pPr>
              <a:lnSpc>
                <a:spcPct val="150000"/>
              </a:lnSpc>
            </a:pPr>
            <a:r>
              <a:rPr lang="en-US" b="1" dirty="0" smtClean="0"/>
              <a:t>Google</a:t>
            </a:r>
          </a:p>
          <a:p>
            <a:pPr>
              <a:lnSpc>
                <a:spcPct val="150000"/>
              </a:lnSpc>
            </a:pPr>
            <a:r>
              <a:rPr lang="en-US" b="1" dirty="0" smtClean="0"/>
              <a:t>RIM</a:t>
            </a:r>
            <a:endParaRPr lang="en-US" b="1" dirty="0"/>
          </a:p>
        </p:txBody>
      </p:sp>
    </p:spTree>
    <p:extLst>
      <p:ext uri="{BB962C8B-B14F-4D97-AF65-F5344CB8AC3E}">
        <p14:creationId xmlns:p14="http://schemas.microsoft.com/office/powerpoint/2010/main" val="157990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normAutofit/>
          </a:bodyPr>
          <a:lstStyle/>
          <a:p>
            <a:pPr marL="514350" indent="-457200"/>
            <a:r>
              <a:rPr lang="en-US" b="1" dirty="0" smtClean="0"/>
              <a:t>Google Android OS</a:t>
            </a:r>
          </a:p>
          <a:p>
            <a:pPr marL="914400" lvl="1" indent="-457200"/>
            <a:r>
              <a:rPr lang="en-US" sz="2400" dirty="0" smtClean="0">
                <a:ea typeface="宋体" pitchFamily="2" charset="-122"/>
              </a:rPr>
              <a:t>Based on Linux Kernel</a:t>
            </a:r>
          </a:p>
          <a:p>
            <a:pPr marL="914400" lvl="1" indent="-457200"/>
            <a:r>
              <a:rPr lang="en-US" sz="2400" dirty="0" smtClean="0">
                <a:ea typeface="宋体" pitchFamily="2" charset="-122"/>
              </a:rPr>
              <a:t>Created by Android Corporation, acquired by Google in July 2005</a:t>
            </a:r>
          </a:p>
          <a:p>
            <a:pPr marL="914400" lvl="1" indent="-457200"/>
            <a:r>
              <a:rPr lang="en-US" sz="2400" dirty="0" smtClean="0">
                <a:ea typeface="宋体" pitchFamily="2" charset="-122"/>
              </a:rPr>
              <a:t>Multi-touch and media features</a:t>
            </a:r>
          </a:p>
          <a:p>
            <a:pPr lvl="1"/>
            <a:endParaRPr lang="en-US" b="1" dirty="0" smtClean="0"/>
          </a:p>
          <a:p>
            <a:pPr lvl="1"/>
            <a:endParaRPr lang="en-US"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13" name="Rectangle 12"/>
          <p:cNvSpPr/>
          <p:nvPr/>
        </p:nvSpPr>
        <p:spPr>
          <a:xfrm>
            <a:off x="228600" y="1371599"/>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pic>
        <p:nvPicPr>
          <p:cNvPr id="10" name="Picture 7"/>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273147" y="3119437"/>
            <a:ext cx="4426506" cy="3319463"/>
          </a:xfrm>
          <a:prstGeom prst="rect">
            <a:avLst/>
          </a:prstGeom>
          <a:noFill/>
          <a:ln w="9525">
            <a:noFill/>
            <a:miter lim="800000"/>
            <a:headEnd/>
            <a:tailEnd/>
          </a:ln>
        </p:spPr>
      </p:pic>
    </p:spTree>
    <p:extLst>
      <p:ext uri="{BB962C8B-B14F-4D97-AF65-F5344CB8AC3E}">
        <p14:creationId xmlns:p14="http://schemas.microsoft.com/office/powerpoint/2010/main" val="30507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normAutofit/>
          </a:bodyPr>
          <a:lstStyle/>
          <a:p>
            <a:pPr marL="514350" indent="-457200"/>
            <a:r>
              <a:rPr lang="en-US" b="1" dirty="0" smtClean="0"/>
              <a:t>RIM – Blackberry </a:t>
            </a:r>
          </a:p>
          <a:p>
            <a:pPr marL="914400" lvl="1" indent="-457200"/>
            <a:r>
              <a:rPr lang="en-US" sz="2400" dirty="0" smtClean="0">
                <a:ea typeface="宋体" pitchFamily="2" charset="-122"/>
              </a:rPr>
              <a:t>Popular among business professionals</a:t>
            </a:r>
          </a:p>
          <a:p>
            <a:pPr marL="914400" lvl="1" indent="-457200"/>
            <a:r>
              <a:rPr lang="en-US" sz="2400" dirty="0" smtClean="0">
                <a:ea typeface="宋体" pitchFamily="2" charset="-122"/>
              </a:rPr>
              <a:t>Unique push-email feature</a:t>
            </a:r>
          </a:p>
          <a:p>
            <a:pPr marL="914400" lvl="1" indent="-457200"/>
            <a:r>
              <a:rPr lang="en-US" sz="2400" dirty="0" smtClean="0">
                <a:ea typeface="宋体" pitchFamily="2" charset="-122"/>
              </a:rPr>
              <a:t>Traditionally secured network</a:t>
            </a:r>
          </a:p>
          <a:p>
            <a:pPr marL="914400" lvl="1" indent="-457200"/>
            <a:r>
              <a:rPr lang="en-US" sz="2400" dirty="0" smtClean="0">
                <a:ea typeface="宋体" pitchFamily="2" charset="-122"/>
              </a:rPr>
              <a:t>Third party applications</a:t>
            </a:r>
          </a:p>
          <a:p>
            <a:pPr lvl="1"/>
            <a:endParaRPr lang="en-US" b="1" dirty="0" smtClean="0"/>
          </a:p>
          <a:p>
            <a:pPr lvl="1"/>
            <a:endParaRPr lang="en-US"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13" name="Rectangle 12"/>
          <p:cNvSpPr/>
          <p:nvPr/>
        </p:nvSpPr>
        <p:spPr>
          <a:xfrm>
            <a:off x="228600" y="1371599"/>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pic>
        <p:nvPicPr>
          <p:cNvPr id="11" name="Picture 10"/>
          <p:cNvPicPr>
            <a:picLocks noChangeAspect="1"/>
          </p:cNvPicPr>
          <p:nvPr/>
        </p:nvPicPr>
        <p:blipFill>
          <a:blip r:embed="rId3" cstate="print"/>
          <a:srcRect/>
          <a:stretch>
            <a:fillRect/>
          </a:stretch>
        </p:blipFill>
        <p:spPr bwMode="auto">
          <a:xfrm>
            <a:off x="4215221" y="3934007"/>
            <a:ext cx="1880779" cy="2161993"/>
          </a:xfrm>
          <a:prstGeom prst="rect">
            <a:avLst/>
          </a:prstGeom>
          <a:noFill/>
          <a:ln w="9525">
            <a:noFill/>
            <a:miter lim="800000"/>
            <a:headEnd/>
            <a:tailEnd/>
          </a:ln>
        </p:spPr>
      </p:pic>
    </p:spTree>
    <p:extLst>
      <p:ext uri="{BB962C8B-B14F-4D97-AF65-F5344CB8AC3E}">
        <p14:creationId xmlns:p14="http://schemas.microsoft.com/office/powerpoint/2010/main" val="3662602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Picture 2"/>
          <p:cNvPicPr>
            <a:picLocks noChangeAspect="1" noChangeArrowheads="1"/>
          </p:cNvPicPr>
          <p:nvPr/>
        </p:nvPicPr>
        <p:blipFill>
          <a:blip r:embed="rId3" cstate="print"/>
          <a:srcRect/>
          <a:stretch>
            <a:fillRect/>
          </a:stretch>
        </p:blipFill>
        <p:spPr bwMode="auto">
          <a:xfrm>
            <a:off x="2244688" y="1513839"/>
            <a:ext cx="6289712" cy="1305561"/>
          </a:xfrm>
          <a:prstGeom prst="rect">
            <a:avLst/>
          </a:prstGeom>
          <a:noFill/>
          <a:ln w="9525">
            <a:noFill/>
            <a:miter lim="800000"/>
            <a:headEnd/>
            <a:tailEnd/>
          </a:ln>
        </p:spPr>
      </p:pic>
      <p:graphicFrame>
        <p:nvGraphicFramePr>
          <p:cNvPr id="12" name="表格 3"/>
          <p:cNvGraphicFramePr>
            <a:graphicFrameLocks noGrp="1"/>
          </p:cNvGraphicFramePr>
          <p:nvPr>
            <p:extLst>
              <p:ext uri="{D42A27DB-BD31-4B8C-83A1-F6EECF244321}">
                <p14:modId xmlns:p14="http://schemas.microsoft.com/office/powerpoint/2010/main" val="3377632169"/>
              </p:ext>
            </p:extLst>
          </p:nvPr>
        </p:nvGraphicFramePr>
        <p:xfrm>
          <a:off x="2171700" y="2924898"/>
          <a:ext cx="6819900" cy="3079662"/>
        </p:xfrm>
        <a:graphic>
          <a:graphicData uri="http://schemas.openxmlformats.org/drawingml/2006/table">
            <a:tbl>
              <a:tblPr firstRow="1" bandRow="1">
                <a:tableStyleId>{69012ECD-51FC-41F1-AA8D-1B2483CD663E}</a:tableStyleId>
              </a:tblPr>
              <a:tblGrid>
                <a:gridCol w="769673"/>
                <a:gridCol w="2201860"/>
                <a:gridCol w="2201860"/>
                <a:gridCol w="1646507"/>
              </a:tblGrid>
              <a:tr h="427902">
                <a:tc>
                  <a:txBody>
                    <a:bodyPr/>
                    <a:lstStyle/>
                    <a:p>
                      <a:endParaRPr lang="zh-CN" altLang="en-US" dirty="0"/>
                    </a:p>
                  </a:txBody>
                  <a:tcPr/>
                </a:tc>
                <a:tc>
                  <a:txBody>
                    <a:bodyPr/>
                    <a:lstStyle/>
                    <a:p>
                      <a:r>
                        <a:rPr lang="en-US" altLang="zh-CN" dirty="0" smtClean="0"/>
                        <a:t>Android</a:t>
                      </a:r>
                      <a:endParaRPr lang="zh-CN" altLang="en-US" dirty="0"/>
                    </a:p>
                  </a:txBody>
                  <a:tcPr/>
                </a:tc>
                <a:tc>
                  <a:txBody>
                    <a:bodyPr/>
                    <a:lstStyle/>
                    <a:p>
                      <a:r>
                        <a:rPr lang="en-US" altLang="zh-CN" dirty="0" smtClean="0"/>
                        <a:t>IOS</a:t>
                      </a:r>
                      <a:endParaRPr lang="zh-CN" altLang="en-US" dirty="0"/>
                    </a:p>
                  </a:txBody>
                  <a:tcPr/>
                </a:tc>
                <a:tc>
                  <a:txBody>
                    <a:bodyPr/>
                    <a:lstStyle/>
                    <a:p>
                      <a:r>
                        <a:rPr lang="en-US" altLang="zh-CN" dirty="0" smtClean="0"/>
                        <a:t>Blackberry</a:t>
                      </a:r>
                      <a:endParaRPr lang="zh-CN" altLang="en-US" dirty="0"/>
                    </a:p>
                  </a:txBody>
                  <a:tcPr/>
                </a:tc>
              </a:tr>
              <a:tr h="1259136">
                <a:tc>
                  <a:txBody>
                    <a:bodyPr/>
                    <a:lstStyle/>
                    <a:p>
                      <a:r>
                        <a:rPr lang="en-US" altLang="zh-CN" dirty="0" smtClean="0"/>
                        <a:t>Pros</a:t>
                      </a:r>
                      <a:endParaRPr lang="zh-CN" altLang="en-US" b="1" dirty="0"/>
                    </a:p>
                  </a:txBody>
                  <a:tcPr/>
                </a:tc>
                <a:tc>
                  <a:txBody>
                    <a:bodyPr/>
                    <a:lstStyle/>
                    <a:p>
                      <a:pPr marL="285750" indent="-285750">
                        <a:buFont typeface="Arial" pitchFamily="34" charset="0"/>
                        <a:buChar char="•"/>
                      </a:pPr>
                      <a:r>
                        <a:rPr lang="en-US" altLang="zh-CN" baseline="0" dirty="0" smtClean="0"/>
                        <a:t>Seamless integration with apps</a:t>
                      </a:r>
                    </a:p>
                    <a:p>
                      <a:pPr marL="285750" indent="-285750">
                        <a:buFont typeface="Arial" pitchFamily="34" charset="0"/>
                        <a:buChar char="•"/>
                      </a:pPr>
                      <a:r>
                        <a:rPr lang="en-US" altLang="zh-CN" baseline="0" dirty="0" smtClean="0"/>
                        <a:t>Multi-tasking</a:t>
                      </a:r>
                      <a:endParaRPr lang="zh-CN" altLang="en-US" dirty="0" smtClean="0"/>
                    </a:p>
                    <a:p>
                      <a:endParaRPr lang="zh-CN" altLang="en-US" dirty="0"/>
                    </a:p>
                  </a:txBody>
                  <a:tcPr/>
                </a:tc>
                <a:tc>
                  <a:txBody>
                    <a:bodyPr/>
                    <a:lstStyle/>
                    <a:p>
                      <a:pPr marL="285750" indent="-285750">
                        <a:buFont typeface="Arial" pitchFamily="34" charset="0"/>
                        <a:buChar char="•"/>
                      </a:pPr>
                      <a:r>
                        <a:rPr lang="en-US" altLang="zh-CN" dirty="0" smtClean="0"/>
                        <a:t>Media</a:t>
                      </a:r>
                      <a:r>
                        <a:rPr lang="en-US" altLang="zh-CN" baseline="0" dirty="0" smtClean="0"/>
                        <a:t> playing abilities</a:t>
                      </a:r>
                    </a:p>
                    <a:p>
                      <a:pPr marL="285750" indent="-285750">
                        <a:buFont typeface="Arial" pitchFamily="34" charset="0"/>
                        <a:buChar char="•"/>
                      </a:pPr>
                      <a:r>
                        <a:rPr lang="en-US" altLang="zh-CN" baseline="0" dirty="0" smtClean="0"/>
                        <a:t>Better quality and quantity apps</a:t>
                      </a:r>
                      <a:endParaRPr lang="zh-CN" altLang="en-US" dirty="0"/>
                    </a:p>
                  </a:txBody>
                  <a:tcPr/>
                </a:tc>
                <a:tc>
                  <a:txBody>
                    <a:bodyPr/>
                    <a:lstStyle/>
                    <a:p>
                      <a:pPr marL="285750" indent="-285750">
                        <a:buFont typeface="Arial" pitchFamily="34" charset="0"/>
                        <a:buChar char="•"/>
                      </a:pPr>
                      <a:r>
                        <a:rPr lang="en-US" altLang="zh-CN" dirty="0" smtClean="0"/>
                        <a:t>Battery life</a:t>
                      </a:r>
                    </a:p>
                    <a:p>
                      <a:pPr marL="285750" indent="-285750">
                        <a:buFont typeface="Arial" pitchFamily="34" charset="0"/>
                        <a:buChar char="•"/>
                      </a:pPr>
                      <a:r>
                        <a:rPr lang="en-US" altLang="zh-CN" dirty="0" smtClean="0"/>
                        <a:t>Good quality</a:t>
                      </a:r>
                      <a:r>
                        <a:rPr lang="en-US" altLang="zh-CN" baseline="0" dirty="0" smtClean="0"/>
                        <a:t> hardware</a:t>
                      </a:r>
                    </a:p>
                    <a:p>
                      <a:endParaRPr lang="zh-CN" altLang="en-US" dirty="0"/>
                    </a:p>
                  </a:txBody>
                  <a:tcPr/>
                </a:tc>
              </a:tr>
              <a:tr h="1167696">
                <a:tc>
                  <a:txBody>
                    <a:bodyPr/>
                    <a:lstStyle/>
                    <a:p>
                      <a:r>
                        <a:rPr lang="en-US" altLang="zh-CN" dirty="0" smtClean="0"/>
                        <a:t>Cons</a:t>
                      </a:r>
                      <a:endParaRPr lang="zh-CN" altLang="en-US" b="1" dirty="0"/>
                    </a:p>
                  </a:txBody>
                  <a:tcPr/>
                </a:tc>
                <a:tc>
                  <a:txBody>
                    <a:bodyPr/>
                    <a:lstStyle/>
                    <a:p>
                      <a:pPr marL="285750" indent="-285750">
                        <a:buFont typeface="Arial" pitchFamily="34" charset="0"/>
                        <a:buChar char="•"/>
                      </a:pPr>
                      <a:r>
                        <a:rPr lang="en-US" altLang="zh-CN" dirty="0" smtClean="0"/>
                        <a:t>Poor</a:t>
                      </a:r>
                      <a:r>
                        <a:rPr lang="en-US" altLang="zh-CN" baseline="0" dirty="0" smtClean="0"/>
                        <a:t> battery performance</a:t>
                      </a:r>
                    </a:p>
                    <a:p>
                      <a:pPr marL="285750" indent="-285750">
                        <a:buFont typeface="Arial" pitchFamily="34" charset="0"/>
                        <a:buChar char="•"/>
                      </a:pPr>
                      <a:r>
                        <a:rPr lang="en-US" altLang="zh-CN" baseline="0" dirty="0" smtClean="0"/>
                        <a:t>Google account needed</a:t>
                      </a:r>
                      <a:endParaRPr lang="zh-CN" altLang="en-US" dirty="0"/>
                    </a:p>
                  </a:txBody>
                  <a:tcPr/>
                </a:tc>
                <a:tc>
                  <a:txBody>
                    <a:bodyPr/>
                    <a:lstStyle/>
                    <a:p>
                      <a:pPr marL="285750" indent="-285750">
                        <a:buFont typeface="Arial" pitchFamily="34" charset="0"/>
                        <a:buChar char="•"/>
                      </a:pPr>
                      <a:r>
                        <a:rPr lang="en-US" altLang="zh-CN" dirty="0" smtClean="0"/>
                        <a:t>No flash capabilities</a:t>
                      </a:r>
                    </a:p>
                    <a:p>
                      <a:pPr marL="285750" indent="-285750">
                        <a:buFont typeface="Arial" pitchFamily="34" charset="0"/>
                        <a:buChar char="•"/>
                      </a:pPr>
                      <a:r>
                        <a:rPr lang="en-US" altLang="zh-CN" dirty="0" smtClean="0"/>
                        <a:t>Poor notification system</a:t>
                      </a:r>
                      <a:endParaRPr lang="zh-CN" altLang="en-US" dirty="0"/>
                    </a:p>
                  </a:txBody>
                  <a:tcPr/>
                </a:tc>
                <a:tc>
                  <a:txBody>
                    <a:bodyPr/>
                    <a:lstStyle/>
                    <a:p>
                      <a:pPr marL="285750" indent="-285750">
                        <a:buFont typeface="Arial" pitchFamily="34" charset="0"/>
                        <a:buChar char="•"/>
                      </a:pPr>
                      <a:r>
                        <a:rPr lang="en-US" altLang="zh-CN" dirty="0" smtClean="0"/>
                        <a:t>Lack applications</a:t>
                      </a:r>
                    </a:p>
                    <a:p>
                      <a:pPr marL="285750" indent="-285750">
                        <a:buFont typeface="Arial" pitchFamily="34" charset="0"/>
                        <a:buChar char="•"/>
                      </a:pPr>
                      <a:r>
                        <a:rPr lang="en-US" altLang="zh-CN" dirty="0" smtClean="0"/>
                        <a:t>Weak web browsing</a:t>
                      </a:r>
                      <a:endParaRPr lang="zh-CN" altLang="en-US" dirty="0"/>
                    </a:p>
                  </a:txBody>
                  <a:tcPr/>
                </a:tc>
              </a:tr>
            </a:tbl>
          </a:graphicData>
        </a:graphic>
      </p:graphicFrame>
    </p:spTree>
    <p:extLst>
      <p:ext uri="{BB962C8B-B14F-4D97-AF65-F5344CB8AC3E}">
        <p14:creationId xmlns:p14="http://schemas.microsoft.com/office/powerpoint/2010/main" val="2910047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6" name="Content Placeholder 5"/>
          <p:cNvSpPr>
            <a:spLocks noGrp="1"/>
          </p:cNvSpPr>
          <p:nvPr>
            <p:ph idx="1"/>
          </p:nvPr>
        </p:nvSpPr>
        <p:spPr>
          <a:xfrm>
            <a:off x="2209800" y="1600200"/>
            <a:ext cx="6477000" cy="4525963"/>
          </a:xfrm>
        </p:spPr>
        <p:txBody>
          <a:bodyPr/>
          <a:lstStyle/>
          <a:p>
            <a:r>
              <a:rPr lang="en-US" b="1" dirty="0" smtClean="0"/>
              <a:t>Smartphone OS</a:t>
            </a:r>
            <a:endParaRPr lang="en-US" b="1" dirty="0"/>
          </a:p>
        </p:txBody>
      </p:sp>
      <p:pic>
        <p:nvPicPr>
          <p:cNvPr id="11"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03388"/>
            <a:ext cx="6248400" cy="3892612"/>
          </a:xfrm>
          <a:prstGeom prst="rect">
            <a:avLst/>
          </a:prstGeom>
        </p:spPr>
      </p:pic>
    </p:spTree>
    <p:extLst>
      <p:ext uri="{BB962C8B-B14F-4D97-AF65-F5344CB8AC3E}">
        <p14:creationId xmlns:p14="http://schemas.microsoft.com/office/powerpoint/2010/main" val="181050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lstStyle/>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Content Placeholder 2" descr="global-smartphone-market-share-by-os.png"/>
          <p:cNvPicPr>
            <a:picLocks noChangeAspect="1"/>
          </p:cNvPicPr>
          <p:nvPr/>
        </p:nvPicPr>
        <p:blipFill rotWithShape="1">
          <a:blip r:embed="rId3">
            <a:extLst>
              <a:ext uri="{28A0092B-C50C-407E-A947-70E740481C1C}">
                <a14:useLocalDpi xmlns:a14="http://schemas.microsoft.com/office/drawing/2010/main" val="0"/>
              </a:ext>
            </a:extLst>
          </a:blip>
          <a:srcRect t="-21213" r="1" b="-3144"/>
          <a:stretch/>
        </p:blipFill>
        <p:spPr>
          <a:xfrm>
            <a:off x="2070100" y="838200"/>
            <a:ext cx="6841705" cy="5131279"/>
          </a:xfrm>
          <a:prstGeom prst="rect">
            <a:avLst/>
          </a:prstGeom>
        </p:spPr>
      </p:pic>
    </p:spTree>
    <p:extLst>
      <p:ext uri="{BB962C8B-B14F-4D97-AF65-F5344CB8AC3E}">
        <p14:creationId xmlns:p14="http://schemas.microsoft.com/office/powerpoint/2010/main" val="2455240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Industry Growth</a:t>
            </a:r>
            <a:endParaRPr lang="en-CA" sz="2000" b="1"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6" name="Content Placeholder 5"/>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938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lstStyle/>
          <a:p>
            <a:r>
              <a:rPr lang="en-US" sz="2000" dirty="0" smtClean="0"/>
              <a:t>iPhone Operating System</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586" y="1413869"/>
            <a:ext cx="5738814" cy="461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787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648200"/>
          </a:xfrm>
        </p:spPr>
        <p:txBody>
          <a:bodyPr/>
          <a:lstStyle/>
          <a:p>
            <a:r>
              <a:rPr lang="en-US" sz="2000" dirty="0" smtClean="0"/>
              <a:t>iPhone Operating System</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52226" name="Picture 2" descr="http://blog.nielsen.com/nielsenwire/wp-content/uploads/2012/07/Q2-2012-US-Smartphone-manufacturers-share-upda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458667"/>
            <a:ext cx="5791200" cy="471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95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6" name="Content Placeholder 5"/>
          <p:cNvSpPr>
            <a:spLocks noGrp="1"/>
          </p:cNvSpPr>
          <p:nvPr>
            <p:ph idx="1"/>
          </p:nvPr>
        </p:nvSpPr>
        <p:spPr>
          <a:xfrm>
            <a:off x="2209800" y="1600200"/>
            <a:ext cx="6477000" cy="4525963"/>
          </a:xfrm>
        </p:spPr>
        <p:txBody>
          <a:bodyPr/>
          <a:lstStyle/>
          <a:p>
            <a:r>
              <a:rPr lang="en-US" b="1" dirty="0" smtClean="0"/>
              <a:t>Android Wins!</a:t>
            </a:r>
            <a:endParaRPr lang="en-US" b="1" dirty="0"/>
          </a:p>
        </p:txBody>
      </p:sp>
      <p:pic>
        <p:nvPicPr>
          <p:cNvPr id="11" name="内容占位符 3" descr="android win.jpg"/>
          <p:cNvPicPr>
            <a:picLocks noChangeAspect="1"/>
          </p:cNvPicPr>
          <p:nvPr/>
        </p:nvPicPr>
        <p:blipFill>
          <a:blip r:embed="rId3"/>
          <a:stretch>
            <a:fillRect/>
          </a:stretch>
        </p:blipFill>
        <p:spPr>
          <a:xfrm>
            <a:off x="2590800" y="2209800"/>
            <a:ext cx="5576910" cy="3620326"/>
          </a:xfrm>
          <a:prstGeom prst="rect">
            <a:avLst/>
          </a:prstGeom>
        </p:spPr>
      </p:pic>
    </p:spTree>
    <p:extLst>
      <p:ext uri="{BB962C8B-B14F-4D97-AF65-F5344CB8AC3E}">
        <p14:creationId xmlns:p14="http://schemas.microsoft.com/office/powerpoint/2010/main" val="3425156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40632"/>
            <a:ext cx="6677450" cy="3083768"/>
          </a:xfrm>
          <a:prstGeom prst="rect">
            <a:avLst/>
          </a:prstGeom>
        </p:spPr>
      </p:pic>
      <p:sp>
        <p:nvSpPr>
          <p:cNvPr id="12" name="Content Placeholder 4"/>
          <p:cNvSpPr>
            <a:spLocks noGrp="1"/>
          </p:cNvSpPr>
          <p:nvPr>
            <p:ph idx="1"/>
          </p:nvPr>
        </p:nvSpPr>
        <p:spPr>
          <a:xfrm>
            <a:off x="2438400" y="5065712"/>
            <a:ext cx="6248400" cy="1182688"/>
          </a:xfrm>
        </p:spPr>
        <p:txBody>
          <a:bodyPr>
            <a:normAutofit fontScale="92500" lnSpcReduction="20000"/>
          </a:bodyPr>
          <a:lstStyle/>
          <a:p>
            <a:r>
              <a:rPr lang="en-US" altLang="zh-CN" sz="1800" dirty="0"/>
              <a:t>A </a:t>
            </a:r>
            <a:r>
              <a:rPr lang="en-US" altLang="zh-CN" sz="1800" b="1" dirty="0"/>
              <a:t>tablet </a:t>
            </a:r>
            <a:r>
              <a:rPr lang="en-US" altLang="zh-CN" sz="1800" b="1" dirty="0" smtClean="0"/>
              <a:t>computer</a:t>
            </a:r>
            <a:r>
              <a:rPr lang="en-US" altLang="zh-CN" sz="1800" dirty="0"/>
              <a:t> </a:t>
            </a:r>
            <a:r>
              <a:rPr lang="en-US" altLang="zh-CN" sz="1800" dirty="0" smtClean="0"/>
              <a:t>is </a:t>
            </a:r>
            <a:r>
              <a:rPr lang="en-US" altLang="zh-CN" sz="1800" dirty="0"/>
              <a:t>a mobile computer, larger than a mobile phone or personal digital assistant, integrated into a flat touch screen and primarily operated by touching the screen and instead of using a physical keyboard it often uses an onscreen virtual keyboard.</a:t>
            </a:r>
          </a:p>
          <a:p>
            <a:endParaRPr lang="en-US" dirty="0" smtClean="0"/>
          </a:p>
        </p:txBody>
      </p:sp>
    </p:spTree>
    <p:extLst>
      <p:ext uri="{BB962C8B-B14F-4D97-AF65-F5344CB8AC3E}">
        <p14:creationId xmlns:p14="http://schemas.microsoft.com/office/powerpoint/2010/main" val="4051215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en-CA" sz="2400" dirty="0" smtClean="0">
                <a:solidFill>
                  <a:schemeClr val="tx1"/>
                </a:solidFill>
              </a:rPr>
              <a:t>Industry History</a:t>
            </a:r>
          </a:p>
          <a:p>
            <a:endParaRPr lang="en-CA" sz="2400" dirty="0">
              <a:solidFill>
                <a:schemeClr val="tx1"/>
              </a:solidFill>
            </a:endParaRPr>
          </a:p>
          <a:p>
            <a:pPr marL="285750" indent="-285750">
              <a:buFont typeface="Arial" pitchFamily="34" charset="0"/>
              <a:buChar char="•"/>
            </a:pPr>
            <a:r>
              <a:rPr lang="en-CA" sz="2400" dirty="0" smtClean="0">
                <a:solidFill>
                  <a:schemeClr val="tx1"/>
                </a:solidFill>
              </a:rPr>
              <a:t>Products</a:t>
            </a:r>
          </a:p>
          <a:p>
            <a:pPr marL="285750" indent="-285750">
              <a:buFont typeface="Arial" pitchFamily="34" charset="0"/>
              <a:buChar char="•"/>
            </a:pPr>
            <a:endParaRPr lang="en-CA" sz="2400" dirty="0">
              <a:solidFill>
                <a:schemeClr val="tx1"/>
              </a:solidFill>
            </a:endParaRPr>
          </a:p>
          <a:p>
            <a:pPr marL="285750" indent="-285750">
              <a:buFont typeface="Arial" pitchFamily="34" charset="0"/>
              <a:buChar char="•"/>
            </a:pPr>
            <a:r>
              <a:rPr lang="en-CA" sz="2400" dirty="0">
                <a:solidFill>
                  <a:schemeClr val="tx1"/>
                </a:solidFill>
              </a:rPr>
              <a:t>Industry </a:t>
            </a:r>
            <a:r>
              <a:rPr lang="en-CA" sz="2400" dirty="0" smtClean="0">
                <a:solidFill>
                  <a:schemeClr val="tx1"/>
                </a:solidFill>
              </a:rPr>
              <a:t>Structure</a:t>
            </a:r>
            <a:endParaRPr lang="en-CA" sz="2400" dirty="0">
              <a:solidFill>
                <a:schemeClr val="tx1"/>
              </a:solidFill>
            </a:endParaRPr>
          </a:p>
          <a:p>
            <a:endParaRPr lang="en-CA" sz="2400"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Industry Overview</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43010" name="Picture 2" descr="https://www.law.upenn.edu/blogs/regblog/smartph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58477"/>
            <a:ext cx="6458074" cy="428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75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562099"/>
            <a:ext cx="4491038" cy="468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797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a:p>
        </p:txBody>
      </p:sp>
      <p:pic>
        <p:nvPicPr>
          <p:cNvPr id="11" name="Picture 2" descr="asus - The New iPad Comparison: How It Stacks Up to Other Leading Tablets"/>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67000"/>
                    </a14:imgEffect>
                  </a14:imgLayer>
                </a14:imgProps>
              </a:ext>
            </a:extLst>
          </a:blip>
          <a:srcRect/>
          <a:stretch>
            <a:fillRect/>
          </a:stretch>
        </p:blipFill>
        <p:spPr bwMode="auto">
          <a:xfrm>
            <a:off x="2104952" y="1893648"/>
            <a:ext cx="6658048" cy="3745152"/>
          </a:xfrm>
          <a:prstGeom prst="rect">
            <a:avLst/>
          </a:prstGeom>
          <a:noFill/>
          <a:ln w="9525">
            <a:noFill/>
            <a:miter lim="800000"/>
            <a:headEnd/>
            <a:tailEnd/>
          </a:ln>
        </p:spPr>
      </p:pic>
    </p:spTree>
    <p:extLst>
      <p:ext uri="{BB962C8B-B14F-4D97-AF65-F5344CB8AC3E}">
        <p14:creationId xmlns:p14="http://schemas.microsoft.com/office/powerpoint/2010/main" val="373320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a:xfrm>
            <a:off x="2209800" y="1600200"/>
            <a:ext cx="6477000" cy="4525963"/>
          </a:xfrm>
        </p:spPr>
        <p:txBody>
          <a:bodyPr>
            <a:normAutofit fontScale="92500" lnSpcReduction="10000"/>
          </a:bodyPr>
          <a:lstStyle/>
          <a:p>
            <a:r>
              <a:rPr lang="en-US" b="1" dirty="0" smtClean="0"/>
              <a:t>Major Functions</a:t>
            </a:r>
          </a:p>
          <a:p>
            <a:pPr lvl="1"/>
            <a:r>
              <a:rPr lang="en-US" altLang="zh-CN" dirty="0"/>
              <a:t>Wireless mobile </a:t>
            </a:r>
            <a:r>
              <a:rPr lang="en-US" altLang="zh-CN" dirty="0" smtClean="0"/>
              <a:t>browser</a:t>
            </a:r>
          </a:p>
          <a:p>
            <a:pPr lvl="1"/>
            <a:r>
              <a:rPr lang="en-US" altLang="zh-CN" dirty="0" smtClean="0"/>
              <a:t>E-mail </a:t>
            </a:r>
            <a:r>
              <a:rPr lang="en-US" altLang="zh-CN" dirty="0"/>
              <a:t>and social media devices </a:t>
            </a:r>
            <a:endParaRPr lang="en-US" altLang="zh-CN" dirty="0" smtClean="0"/>
          </a:p>
          <a:p>
            <a:pPr lvl="1"/>
            <a:r>
              <a:rPr lang="en-US" altLang="zh-CN" dirty="0" smtClean="0"/>
              <a:t>Potential </a:t>
            </a:r>
            <a:r>
              <a:rPr lang="en-US" altLang="zh-CN" dirty="0"/>
              <a:t>cell phone functions </a:t>
            </a:r>
            <a:endParaRPr lang="en-US" altLang="zh-CN" dirty="0" smtClean="0"/>
          </a:p>
          <a:p>
            <a:pPr lvl="1"/>
            <a:r>
              <a:rPr lang="en-US" altLang="zh-CN" dirty="0" smtClean="0"/>
              <a:t>GPS </a:t>
            </a:r>
            <a:r>
              <a:rPr lang="en-US" altLang="zh-CN" dirty="0"/>
              <a:t>satellite navigation</a:t>
            </a:r>
          </a:p>
          <a:p>
            <a:pPr lvl="1"/>
            <a:r>
              <a:rPr lang="en-US" altLang="zh-CN" dirty="0"/>
              <a:t>Stills and video camera </a:t>
            </a:r>
            <a:r>
              <a:rPr lang="en-US" altLang="zh-CN" dirty="0" smtClean="0"/>
              <a:t>functions</a:t>
            </a:r>
          </a:p>
          <a:p>
            <a:pPr lvl="1"/>
            <a:r>
              <a:rPr lang="en-US" altLang="zh-CN" dirty="0" smtClean="0"/>
              <a:t>E-book </a:t>
            </a:r>
            <a:r>
              <a:rPr lang="en-US" altLang="zh-CN" dirty="0"/>
              <a:t>reading </a:t>
            </a:r>
          </a:p>
          <a:p>
            <a:pPr lvl="1"/>
            <a:r>
              <a:rPr lang="en-US" altLang="zh-CN" dirty="0" smtClean="0"/>
              <a:t>Downloadable </a:t>
            </a:r>
            <a:r>
              <a:rPr lang="en-US" altLang="zh-CN" dirty="0"/>
              <a:t>apps (games, education, utilities)</a:t>
            </a:r>
          </a:p>
          <a:p>
            <a:pPr lvl="1"/>
            <a:r>
              <a:rPr lang="en-US" altLang="zh-CN" dirty="0"/>
              <a:t>Portable media player function</a:t>
            </a:r>
          </a:p>
          <a:p>
            <a:pPr lvl="1"/>
            <a:endParaRPr lang="en-US" b="1" dirty="0"/>
          </a:p>
        </p:txBody>
      </p:sp>
    </p:spTree>
    <p:extLst>
      <p:ext uri="{BB962C8B-B14F-4D97-AF65-F5344CB8AC3E}">
        <p14:creationId xmlns:p14="http://schemas.microsoft.com/office/powerpoint/2010/main" val="954589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a:p>
        </p:txBody>
      </p:sp>
      <p:pic>
        <p:nvPicPr>
          <p:cNvPr id="10" name="Picture 2" descr="http://www.hl7standards.com/wp-content/uploads/2012/03/Picture-947.png"/>
          <p:cNvPicPr>
            <a:picLocks noChangeAspect="1" noChangeArrowheads="1"/>
          </p:cNvPicPr>
          <p:nvPr/>
        </p:nvPicPr>
        <p:blipFill>
          <a:blip r:embed="rId3" cstate="print"/>
          <a:srcRect/>
          <a:stretch>
            <a:fillRect/>
          </a:stretch>
        </p:blipFill>
        <p:spPr bwMode="auto">
          <a:xfrm>
            <a:off x="2265546" y="1828800"/>
            <a:ext cx="6079023" cy="4095328"/>
          </a:xfrm>
          <a:prstGeom prst="rect">
            <a:avLst/>
          </a:prstGeom>
          <a:noFill/>
          <a:ln w="9525">
            <a:noFill/>
            <a:miter lim="800000"/>
            <a:headEnd/>
            <a:tailEnd/>
          </a:ln>
        </p:spPr>
      </p:pic>
    </p:spTree>
    <p:extLst>
      <p:ext uri="{BB962C8B-B14F-4D97-AF65-F5344CB8AC3E}">
        <p14:creationId xmlns:p14="http://schemas.microsoft.com/office/powerpoint/2010/main" val="2099848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b="1"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a:xfrm>
            <a:off x="2133600" y="1417637"/>
            <a:ext cx="6477000" cy="563563"/>
          </a:xfrm>
        </p:spPr>
        <p:txBody>
          <a:bodyPr>
            <a:normAutofit lnSpcReduction="10000"/>
          </a:bodyPr>
          <a:lstStyle/>
          <a:p>
            <a:r>
              <a:rPr lang="en-US" b="1" dirty="0" smtClean="0"/>
              <a:t>A Mobile, Post-PC World</a:t>
            </a:r>
            <a:endParaRPr lang="en-US" b="1" dirty="0"/>
          </a:p>
        </p:txBody>
      </p:sp>
      <p:pic>
        <p:nvPicPr>
          <p:cNvPr id="11" name="Picture 3"/>
          <p:cNvPicPr>
            <a:picLocks noChangeAspect="1" noChangeArrowheads="1"/>
          </p:cNvPicPr>
          <p:nvPr/>
        </p:nvPicPr>
        <p:blipFill>
          <a:blip r:embed="rId3" cstate="print"/>
          <a:srcRect/>
          <a:stretch>
            <a:fillRect/>
          </a:stretch>
        </p:blipFill>
        <p:spPr bwMode="auto">
          <a:xfrm>
            <a:off x="2286000" y="1920184"/>
            <a:ext cx="5675313" cy="4252016"/>
          </a:xfrm>
          <a:prstGeom prst="rect">
            <a:avLst/>
          </a:prstGeom>
          <a:noFill/>
          <a:ln w="9525">
            <a:noFill/>
            <a:miter lim="800000"/>
            <a:headEnd/>
            <a:tailEnd/>
          </a:ln>
        </p:spPr>
      </p:pic>
    </p:spTree>
    <p:extLst>
      <p:ext uri="{BB962C8B-B14F-4D97-AF65-F5344CB8AC3E}">
        <p14:creationId xmlns:p14="http://schemas.microsoft.com/office/powerpoint/2010/main" val="8472124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图片 3" descr="iPhone-iPad-Apps-For-Law-Students.jpg"/>
          <p:cNvPicPr>
            <a:picLocks noChangeAspect="1"/>
          </p:cNvPicPr>
          <p:nvPr/>
        </p:nvPicPr>
        <p:blipFill>
          <a:blip r:embed="rId3"/>
          <a:stretch>
            <a:fillRect/>
          </a:stretch>
        </p:blipFill>
        <p:spPr>
          <a:xfrm>
            <a:off x="2133600" y="1600200"/>
            <a:ext cx="6781800" cy="3475844"/>
          </a:xfrm>
          <a:prstGeom prst="rect">
            <a:avLst/>
          </a:prstGeom>
        </p:spPr>
      </p:pic>
      <p:sp>
        <p:nvSpPr>
          <p:cNvPr id="12" name="Content Placeholder 4"/>
          <p:cNvSpPr>
            <a:spLocks noGrp="1"/>
          </p:cNvSpPr>
          <p:nvPr>
            <p:ph idx="1"/>
          </p:nvPr>
        </p:nvSpPr>
        <p:spPr>
          <a:xfrm>
            <a:off x="2438400" y="5141912"/>
            <a:ext cx="6248400" cy="1182688"/>
          </a:xfrm>
        </p:spPr>
        <p:txBody>
          <a:bodyPr>
            <a:normAutofit/>
          </a:bodyPr>
          <a:lstStyle/>
          <a:p>
            <a:r>
              <a:rPr lang="en-US" sz="1800" b="1" dirty="0"/>
              <a:t>Apps </a:t>
            </a:r>
            <a:r>
              <a:rPr lang="en-US" sz="1800" dirty="0"/>
              <a:t>is an abbreviation for application. An app is a piece of software. It can run on the Internet, on your computer, or on your phone or other electronic device.</a:t>
            </a:r>
            <a:endParaRPr lang="zh-CN" altLang="en-US" sz="1800" dirty="0"/>
          </a:p>
          <a:p>
            <a:endParaRPr lang="en-US" dirty="0" smtClean="0"/>
          </a:p>
        </p:txBody>
      </p:sp>
    </p:spTree>
    <p:extLst>
      <p:ext uri="{BB962C8B-B14F-4D97-AF65-F5344CB8AC3E}">
        <p14:creationId xmlns:p14="http://schemas.microsoft.com/office/powerpoint/2010/main" val="3536380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3074" name="Picture 2" descr="http://tek3d.org/wp-content/uploads/2011/07/Application-Platform-M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51238"/>
            <a:ext cx="558165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82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Content Placeholder 2" descr="Android-iO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90" r="-1"/>
          <a:stretch/>
        </p:blipFill>
        <p:spPr>
          <a:xfrm>
            <a:off x="2244392" y="1524000"/>
            <a:ext cx="6484015" cy="3962400"/>
          </a:xfrm>
        </p:spPr>
      </p:pic>
    </p:spTree>
    <p:extLst>
      <p:ext uri="{BB962C8B-B14F-4D97-AF65-F5344CB8AC3E}">
        <p14:creationId xmlns:p14="http://schemas.microsoft.com/office/powerpoint/2010/main" val="3701683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a:p>
        </p:txBody>
      </p:sp>
      <p:pic>
        <p:nvPicPr>
          <p:cNvPr id="11" name="Picture 10" descr="distimoapps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396" y="1612900"/>
            <a:ext cx="5396204" cy="4406900"/>
          </a:xfrm>
          <a:prstGeom prst="rect">
            <a:avLst/>
          </a:prstGeom>
        </p:spPr>
      </p:pic>
    </p:spTree>
    <p:extLst>
      <p:ext uri="{BB962C8B-B14F-4D97-AF65-F5344CB8AC3E}">
        <p14:creationId xmlns:p14="http://schemas.microsoft.com/office/powerpoint/2010/main" val="2022370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a:p>
        </p:txBody>
      </p:sp>
      <p:pic>
        <p:nvPicPr>
          <p:cNvPr id="10" name="Picture 4" descr="app-prices.jpg"/>
          <p:cNvPicPr>
            <a:picLocks noChangeAspect="1"/>
          </p:cNvPicPr>
          <p:nvPr/>
        </p:nvPicPr>
        <p:blipFill>
          <a:blip r:embed="rId3" cstate="print"/>
          <a:srcRect/>
          <a:stretch>
            <a:fillRect/>
          </a:stretch>
        </p:blipFill>
        <p:spPr bwMode="auto">
          <a:xfrm>
            <a:off x="2514600" y="1689339"/>
            <a:ext cx="5867400" cy="4400550"/>
          </a:xfrm>
          <a:prstGeom prst="rect">
            <a:avLst/>
          </a:prstGeom>
          <a:noFill/>
          <a:ln w="9525">
            <a:noFill/>
            <a:miter lim="800000"/>
            <a:headEnd/>
            <a:tailEnd/>
          </a:ln>
        </p:spPr>
      </p:pic>
    </p:spTree>
    <p:extLst>
      <p:ext uri="{BB962C8B-B14F-4D97-AF65-F5344CB8AC3E}">
        <p14:creationId xmlns:p14="http://schemas.microsoft.com/office/powerpoint/2010/main" val="3816336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243387"/>
            <a:ext cx="7772400" cy="1362075"/>
          </a:xfrm>
          <a:solidFill>
            <a:schemeClr val="accent5">
              <a:lumMod val="75000"/>
            </a:schemeClr>
          </a:solidFill>
        </p:spPr>
        <p:txBody>
          <a:bodyPr/>
          <a:lstStyle/>
          <a:p>
            <a:r>
              <a:rPr lang="en-CA" sz="2500" spc="600" dirty="0" smtClean="0">
                <a:solidFill>
                  <a:schemeClr val="bg1"/>
                </a:solidFill>
              </a:rPr>
              <a:t>Industry history</a:t>
            </a:r>
            <a:endParaRPr lang="en-CA" sz="2500" spc="600" dirty="0">
              <a:solidFill>
                <a:schemeClr val="bg1"/>
              </a:solidFill>
            </a:endParaRPr>
          </a:p>
        </p:txBody>
      </p:sp>
      <p:sp>
        <p:nvSpPr>
          <p:cNvPr id="7" name="Subtitle 2"/>
          <p:cNvSpPr txBox="1">
            <a:spLocks/>
          </p:cNvSpPr>
          <p:nvPr/>
        </p:nvSpPr>
        <p:spPr>
          <a:xfrm>
            <a:off x="5029200" y="2514600"/>
            <a:ext cx="3429000" cy="17526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r"/>
            <a:endParaRPr lang="en-US" dirty="0"/>
          </a:p>
        </p:txBody>
      </p:sp>
    </p:spTree>
    <p:extLst>
      <p:ext uri="{BB962C8B-B14F-4D97-AF65-F5344CB8AC3E}">
        <p14:creationId xmlns:p14="http://schemas.microsoft.com/office/powerpoint/2010/main" val="3466640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dirty="0">
                <a:solidFill>
                  <a:schemeClr val="tx1"/>
                </a:solidFill>
              </a:rPr>
              <a:t>Smart Phones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Smart Phone OS</a:t>
            </a:r>
          </a:p>
          <a:p>
            <a:pPr marL="342900" indent="-342900">
              <a:buFont typeface="Arial" pitchFamily="34" charset="0"/>
              <a:buChar char="•"/>
            </a:pPr>
            <a:endParaRPr lang="en-CA" sz="2000" b="1" dirty="0">
              <a:solidFill>
                <a:schemeClr val="tx1"/>
              </a:solidFill>
            </a:endParaRPr>
          </a:p>
          <a:p>
            <a:pPr marL="342900" indent="-342900">
              <a:buFont typeface="Arial" pitchFamily="34" charset="0"/>
              <a:buChar char="•"/>
            </a:pPr>
            <a:r>
              <a:rPr lang="en-CA" sz="2000" dirty="0">
                <a:solidFill>
                  <a:schemeClr val="tx1"/>
                </a:solidFill>
              </a:rPr>
              <a:t>Tablet PCs</a:t>
            </a:r>
          </a:p>
          <a:p>
            <a:pPr marL="342900" indent="-342900">
              <a:buFont typeface="Arial" pitchFamily="34" charset="0"/>
              <a:buChar char="•"/>
            </a:pPr>
            <a:endParaRPr lang="en-CA" sz="2000" dirty="0">
              <a:solidFill>
                <a:schemeClr val="tx1"/>
              </a:solidFill>
            </a:endParaRPr>
          </a:p>
          <a:p>
            <a:pPr marL="342900" indent="-342900">
              <a:buFont typeface="Arial" pitchFamily="34" charset="0"/>
              <a:buChar char="•"/>
            </a:pPr>
            <a:r>
              <a:rPr lang="en-CA" sz="2000" b="1" dirty="0">
                <a:solidFill>
                  <a:schemeClr val="tx1"/>
                </a:solidFill>
              </a:rPr>
              <a:t>Apps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5" name="Content Placeholder 4"/>
          <p:cNvSpPr>
            <a:spLocks noGrp="1"/>
          </p:cNvSpPr>
          <p:nvPr>
            <p:ph idx="1"/>
          </p:nvPr>
        </p:nvSpPr>
        <p:spPr/>
        <p:txBody>
          <a:bodyPr/>
          <a:lstStyle/>
          <a:p>
            <a:endParaRPr lang="en-US"/>
          </a:p>
        </p:txBody>
      </p:sp>
      <p:pic>
        <p:nvPicPr>
          <p:cNvPr id="10" name="Content Placeholder 4" descr="cotd.jpg"/>
          <p:cNvPicPr>
            <a:picLocks noChangeAspect="1"/>
          </p:cNvPicPr>
          <p:nvPr/>
        </p:nvPicPr>
        <p:blipFill rotWithShape="1">
          <a:blip r:embed="rId3">
            <a:extLst>
              <a:ext uri="{28A0092B-C50C-407E-A947-70E740481C1C}">
                <a14:useLocalDpi xmlns:a14="http://schemas.microsoft.com/office/drawing/2010/main" val="0"/>
              </a:ext>
            </a:extLst>
          </a:blip>
          <a:srcRect l="213" t="-544" r="425" b="1630"/>
          <a:stretch/>
        </p:blipFill>
        <p:spPr>
          <a:xfrm>
            <a:off x="2438400" y="1574412"/>
            <a:ext cx="5800165" cy="4521588"/>
          </a:xfrm>
          <a:prstGeom prst="rect">
            <a:avLst/>
          </a:prstGeom>
        </p:spPr>
      </p:pic>
    </p:spTree>
    <p:extLst>
      <p:ext uri="{BB962C8B-B14F-4D97-AF65-F5344CB8AC3E}">
        <p14:creationId xmlns:p14="http://schemas.microsoft.com/office/powerpoint/2010/main" val="3756444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243387"/>
            <a:ext cx="7772400" cy="1362075"/>
          </a:xfrm>
          <a:solidFill>
            <a:schemeClr val="accent5">
              <a:lumMod val="75000"/>
            </a:schemeClr>
          </a:solidFill>
        </p:spPr>
        <p:txBody>
          <a:bodyPr/>
          <a:lstStyle/>
          <a:p>
            <a:r>
              <a:rPr lang="en-CA" sz="2500" spc="600" dirty="0" smtClean="0">
                <a:solidFill>
                  <a:schemeClr val="bg1"/>
                </a:solidFill>
              </a:rPr>
              <a:t>Industry Structure</a:t>
            </a:r>
            <a:endParaRPr lang="en-CA" sz="2500" spc="600" dirty="0">
              <a:solidFill>
                <a:schemeClr val="bg1"/>
              </a:solidFill>
            </a:endParaRPr>
          </a:p>
        </p:txBody>
      </p:sp>
      <p:sp>
        <p:nvSpPr>
          <p:cNvPr id="7" name="Subtitle 2"/>
          <p:cNvSpPr txBox="1">
            <a:spLocks/>
          </p:cNvSpPr>
          <p:nvPr/>
        </p:nvSpPr>
        <p:spPr>
          <a:xfrm>
            <a:off x="5029200" y="2514600"/>
            <a:ext cx="3429000" cy="17526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r"/>
            <a:endParaRPr lang="en-US" dirty="0"/>
          </a:p>
        </p:txBody>
      </p:sp>
    </p:spTree>
    <p:extLst>
      <p:ext uri="{BB962C8B-B14F-4D97-AF65-F5344CB8AC3E}">
        <p14:creationId xmlns:p14="http://schemas.microsoft.com/office/powerpoint/2010/main" val="36885653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Structure</a:t>
            </a:r>
            <a:endParaRPr lang="en-CA" sz="2000" b="1"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b="1" dirty="0" smtClean="0"/>
              <a:t>Barriers to Entry</a:t>
            </a:r>
          </a:p>
          <a:p>
            <a:pPr lvl="1"/>
            <a:r>
              <a:rPr lang="en-CA" dirty="0"/>
              <a:t>Patents</a:t>
            </a:r>
          </a:p>
          <a:p>
            <a:pPr lvl="1"/>
            <a:r>
              <a:rPr lang="en-CA" dirty="0"/>
              <a:t>Capital</a:t>
            </a:r>
          </a:p>
          <a:p>
            <a:pPr lvl="1"/>
            <a:r>
              <a:rPr lang="en-CA" dirty="0"/>
              <a:t>Customer Loyalty</a:t>
            </a:r>
          </a:p>
          <a:p>
            <a:pPr lvl="1"/>
            <a:r>
              <a:rPr lang="en-CA" dirty="0"/>
              <a:t>Economy of Scale</a:t>
            </a:r>
          </a:p>
          <a:p>
            <a:pPr lvl="1"/>
            <a:r>
              <a:rPr lang="en-CA" dirty="0" smtClean="0"/>
              <a:t>R&amp;D</a:t>
            </a:r>
            <a:endParaRPr lang="en-CA" dirty="0"/>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1511961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Structure</a:t>
            </a:r>
            <a:endParaRPr lang="en-CA" sz="2000" b="1"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b="1" dirty="0" smtClean="0"/>
              <a:t>Competition</a:t>
            </a:r>
          </a:p>
          <a:p>
            <a:pPr lvl="1"/>
            <a:r>
              <a:rPr lang="en-CA" dirty="0"/>
              <a:t>Market dominated by small number of very large companies</a:t>
            </a:r>
          </a:p>
          <a:p>
            <a:pPr lvl="1"/>
            <a:r>
              <a:rPr lang="en-CA" dirty="0" smtClean="0"/>
              <a:t>Profit margins are </a:t>
            </a:r>
            <a:r>
              <a:rPr lang="en-CA" dirty="0"/>
              <a:t>extremely high</a:t>
            </a:r>
          </a:p>
          <a:p>
            <a:pPr lvl="1"/>
            <a:r>
              <a:rPr lang="en-CA" dirty="0"/>
              <a:t>Rapid change in Market Shares</a:t>
            </a:r>
          </a:p>
          <a:p>
            <a:pPr lvl="1"/>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4233855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b="1" dirty="0">
              <a:solidFill>
                <a:schemeClr val="tx1"/>
              </a:solidFill>
            </a:endParaRPr>
          </a:p>
          <a:p>
            <a:pPr marL="342900" indent="-342900">
              <a:buFont typeface="Arial" pitchFamily="34" charset="0"/>
              <a:buChar char="•"/>
            </a:pPr>
            <a:r>
              <a:rPr lang="en-CA" sz="2000" b="1" dirty="0" smtClean="0">
                <a:solidFill>
                  <a:schemeClr val="tx1"/>
                </a:solidFill>
              </a:rPr>
              <a:t>Digital Music</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dirty="0" smtClean="0">
                <a:solidFill>
                  <a:schemeClr val="tx1"/>
                </a:solidFill>
              </a:rPr>
              <a:t>Social Media</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Market Trends</a:t>
            </a:r>
            <a:endParaRPr lang="en-CA" sz="2000"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dirty="0">
                <a:ea typeface="宋体" pitchFamily="2" charset="-122"/>
              </a:rPr>
              <a:t>Broadly spread in mobile devices</a:t>
            </a:r>
          </a:p>
          <a:p>
            <a:r>
              <a:rPr lang="en-US" dirty="0">
                <a:ea typeface="宋体" pitchFamily="2" charset="-122"/>
              </a:rPr>
              <a:t>iTunes Store provides revenue stream for digital content:</a:t>
            </a:r>
          </a:p>
          <a:p>
            <a:pPr lvl="1"/>
            <a:r>
              <a:rPr lang="en-US" dirty="0">
                <a:ea typeface="宋体" pitchFamily="2" charset="-122"/>
              </a:rPr>
              <a:t>Music</a:t>
            </a:r>
          </a:p>
          <a:p>
            <a:pPr lvl="1"/>
            <a:r>
              <a:rPr lang="en-US" dirty="0">
                <a:ea typeface="宋体" pitchFamily="2" charset="-122"/>
              </a:rPr>
              <a:t>Podcasts</a:t>
            </a:r>
          </a:p>
          <a:p>
            <a:pPr lvl="1"/>
            <a:r>
              <a:rPr lang="en-US" dirty="0">
                <a:ea typeface="宋体" pitchFamily="2" charset="-122"/>
              </a:rPr>
              <a:t>Books</a:t>
            </a:r>
          </a:p>
          <a:p>
            <a:pPr lvl="1"/>
            <a:r>
              <a:rPr lang="en-US" dirty="0">
                <a:ea typeface="宋体" pitchFamily="2" charset="-122"/>
              </a:rPr>
              <a:t>Apps</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Picture 2" descr="http://t3.gstatic.com/images?q=tbn:ANd9GcQGi47Uq-AqkkWyIQXd8dCNQRbuERybvYhFtkZIem5XdHVzxWM&amp;t=1&amp;usg=__ZLQ_Iwljz6t2Vls5huMmZTa-cm4="/>
          <p:cNvPicPr>
            <a:picLocks noChangeAspect="1" noChangeArrowheads="1"/>
          </p:cNvPicPr>
          <p:nvPr/>
        </p:nvPicPr>
        <p:blipFill>
          <a:blip r:embed="rId2" cstate="print"/>
          <a:srcRect/>
          <a:stretch>
            <a:fillRect/>
          </a:stretch>
        </p:blipFill>
        <p:spPr bwMode="auto">
          <a:xfrm>
            <a:off x="5462587" y="3328988"/>
            <a:ext cx="2462213" cy="2462212"/>
          </a:xfrm>
          <a:prstGeom prst="rect">
            <a:avLst/>
          </a:prstGeom>
          <a:noFill/>
          <a:ln w="9525">
            <a:noFill/>
            <a:miter lim="800000"/>
            <a:headEnd/>
            <a:tailEnd/>
          </a:ln>
        </p:spPr>
      </p:pic>
    </p:spTree>
    <p:extLst>
      <p:ext uri="{BB962C8B-B14F-4D97-AF65-F5344CB8AC3E}">
        <p14:creationId xmlns:p14="http://schemas.microsoft.com/office/powerpoint/2010/main" val="23004976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Digital Music</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smtClean="0">
                <a:solidFill>
                  <a:schemeClr val="tx1"/>
                </a:solidFill>
              </a:rPr>
              <a:t>Social Media</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altLang="zh-CN" dirty="0"/>
              <a:t>Facebook, Twitter, YouTube, </a:t>
            </a:r>
            <a:r>
              <a:rPr lang="en-US" altLang="zh-CN" dirty="0" err="1"/>
              <a:t>Myspace</a:t>
            </a:r>
            <a:r>
              <a:rPr lang="en-US" altLang="zh-CN" dirty="0"/>
              <a:t>, </a:t>
            </a:r>
            <a:r>
              <a:rPr lang="en-US" altLang="zh-CN" dirty="0" err="1"/>
              <a:t>etc</a:t>
            </a:r>
            <a:endParaRPr lang="zh-CN" altLang="en-US" dirty="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1" name="Picture 9"/>
          <p:cNvPicPr>
            <a:picLocks noChangeAspect="1" noChangeArrowheads="1"/>
          </p:cNvPicPr>
          <p:nvPr/>
        </p:nvPicPr>
        <p:blipFill>
          <a:blip r:embed="rId3" cstate="print"/>
          <a:srcRect/>
          <a:stretch>
            <a:fillRect/>
          </a:stretch>
        </p:blipFill>
        <p:spPr bwMode="auto">
          <a:xfrm>
            <a:off x="5643562" y="2337039"/>
            <a:ext cx="3190875" cy="2743200"/>
          </a:xfrm>
          <a:prstGeom prst="rect">
            <a:avLst/>
          </a:prstGeom>
          <a:noFill/>
          <a:ln w="9525">
            <a:noFill/>
            <a:miter lim="800000"/>
            <a:headEnd/>
            <a:tailEnd/>
          </a:ln>
        </p:spPr>
      </p:pic>
      <p:pic>
        <p:nvPicPr>
          <p:cNvPr id="13" name="Picture 2" descr="social network growth [BIG] Social Networking Hits The Saturation Point"/>
          <p:cNvPicPr>
            <a:picLocks noChangeAspect="1" noChangeArrowheads="1"/>
          </p:cNvPicPr>
          <p:nvPr/>
        </p:nvPicPr>
        <p:blipFill>
          <a:blip r:embed="rId4" cstate="print"/>
          <a:srcRect/>
          <a:stretch>
            <a:fillRect/>
          </a:stretch>
        </p:blipFill>
        <p:spPr bwMode="auto">
          <a:xfrm>
            <a:off x="2283014" y="3276599"/>
            <a:ext cx="3176608" cy="2788129"/>
          </a:xfrm>
          <a:prstGeom prst="rect">
            <a:avLst/>
          </a:prstGeom>
          <a:noFill/>
          <a:ln w="9525">
            <a:noFill/>
            <a:miter lim="800000"/>
            <a:headEnd/>
            <a:tailEnd/>
          </a:ln>
        </p:spPr>
      </p:pic>
    </p:spTree>
    <p:extLst>
      <p:ext uri="{BB962C8B-B14F-4D97-AF65-F5344CB8AC3E}">
        <p14:creationId xmlns:p14="http://schemas.microsoft.com/office/powerpoint/2010/main" val="1488681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Digital Music</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smtClean="0">
                <a:solidFill>
                  <a:schemeClr val="tx1"/>
                </a:solidFill>
              </a:rPr>
              <a:t>Social Media</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altLang="zh-CN" b="1" dirty="0" smtClean="0"/>
              <a:t>Social Media Goes Mobile</a:t>
            </a:r>
            <a:endParaRPr lang="zh-CN" altLang="en-US" b="1" dirty="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4" name="Picture 2"/>
          <p:cNvPicPr>
            <a:picLocks noChangeAspect="1" noChangeArrowheads="1"/>
          </p:cNvPicPr>
          <p:nvPr/>
        </p:nvPicPr>
        <p:blipFill>
          <a:blip r:embed="rId3" cstate="print"/>
          <a:srcRect/>
          <a:stretch>
            <a:fillRect/>
          </a:stretch>
        </p:blipFill>
        <p:spPr bwMode="auto">
          <a:xfrm>
            <a:off x="3943351" y="2095500"/>
            <a:ext cx="3489430" cy="4076700"/>
          </a:xfrm>
          <a:prstGeom prst="rect">
            <a:avLst/>
          </a:prstGeom>
          <a:noFill/>
          <a:ln w="9525">
            <a:noFill/>
            <a:miter lim="800000"/>
            <a:headEnd/>
            <a:tailEnd/>
          </a:ln>
        </p:spPr>
      </p:pic>
      <p:pic>
        <p:nvPicPr>
          <p:cNvPr id="15" name="内容占位符 3" descr="time spent per category.png"/>
          <p:cNvPicPr>
            <a:picLocks noChangeAspect="1"/>
          </p:cNvPicPr>
          <p:nvPr/>
        </p:nvPicPr>
        <p:blipFill>
          <a:blip r:embed="rId4"/>
          <a:stretch>
            <a:fillRect/>
          </a:stretch>
        </p:blipFill>
        <p:spPr>
          <a:xfrm>
            <a:off x="2150242" y="2200172"/>
            <a:ext cx="6672316" cy="3845507"/>
          </a:xfrm>
          <a:prstGeom prst="rect">
            <a:avLst/>
          </a:prstGeom>
        </p:spPr>
      </p:pic>
    </p:spTree>
    <p:extLst>
      <p:ext uri="{BB962C8B-B14F-4D97-AF65-F5344CB8AC3E}">
        <p14:creationId xmlns:p14="http://schemas.microsoft.com/office/powerpoint/2010/main" val="2660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normAutofit/>
          </a:bodyPr>
          <a:lstStyle/>
          <a:p>
            <a:r>
              <a:rPr lang="en-US" sz="2600" dirty="0"/>
              <a:t>Growth of mobile phone </a:t>
            </a:r>
            <a:r>
              <a:rPr lang="en-US" sz="2600" dirty="0" smtClean="0"/>
              <a:t>and Smartphone </a:t>
            </a:r>
            <a:r>
              <a:rPr lang="en-US" sz="2600" dirty="0"/>
              <a:t>usage in developing </a:t>
            </a:r>
            <a:r>
              <a:rPr lang="en-US" sz="2600" dirty="0" smtClean="0"/>
              <a:t>countries</a:t>
            </a:r>
          </a:p>
          <a:p>
            <a:endParaRPr lang="en-US" sz="2600" dirty="0"/>
          </a:p>
          <a:p>
            <a:r>
              <a:rPr lang="en-US" sz="2600" dirty="0"/>
              <a:t>The Smartphone was originally for the business user, but now targets wider range of </a:t>
            </a:r>
            <a:r>
              <a:rPr lang="en-US" sz="2600" dirty="0" smtClean="0"/>
              <a:t>consumers</a:t>
            </a:r>
          </a:p>
          <a:p>
            <a:endParaRPr lang="en-US" sz="2600" dirty="0"/>
          </a:p>
          <a:p>
            <a:r>
              <a:rPr lang="en-US" sz="2600" dirty="0" smtClean="0"/>
              <a:t>Virtualization </a:t>
            </a:r>
            <a:r>
              <a:rPr lang="en-US" sz="2600" dirty="0"/>
              <a:t>and “cloud computing” more popular</a:t>
            </a:r>
          </a:p>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1038548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lstStyle/>
          <a:p>
            <a:r>
              <a:rPr lang="en-US" dirty="0" smtClean="0"/>
              <a:t>Research by Consumer Electronics Association in 2012:</a:t>
            </a:r>
          </a:p>
          <a:p>
            <a:pPr lvl="1"/>
            <a:r>
              <a:rPr lang="en-US" dirty="0" smtClean="0"/>
              <a:t>Global spending on technology device is $1.038 trillion</a:t>
            </a:r>
          </a:p>
          <a:p>
            <a:pPr lvl="1"/>
            <a:r>
              <a:rPr lang="en-US" dirty="0" smtClean="0"/>
              <a:t>Annual smartphone sales growth is 22%</a:t>
            </a:r>
          </a:p>
          <a:p>
            <a:pPr lvl="1"/>
            <a:r>
              <a:rPr lang="en-US" dirty="0" smtClean="0"/>
              <a:t>Annual tablet sales growth is 59%</a:t>
            </a: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
        <p:nvSpPr>
          <p:cNvPr id="10" name="Rectangle 9"/>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Tree>
    <p:extLst>
      <p:ext uri="{BB962C8B-B14F-4D97-AF65-F5344CB8AC3E}">
        <p14:creationId xmlns:p14="http://schemas.microsoft.com/office/powerpoint/2010/main" val="917285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normAutofit/>
          </a:bodyPr>
          <a:lstStyle/>
          <a:p>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0" name="Picture 2"/>
          <p:cNvPicPr>
            <a:picLocks noChangeAspect="1" noChangeArrowheads="1"/>
          </p:cNvPicPr>
          <p:nvPr/>
        </p:nvPicPr>
        <p:blipFill>
          <a:blip r:embed="rId2" cstate="print"/>
          <a:srcRect/>
          <a:stretch>
            <a:fillRect/>
          </a:stretch>
        </p:blipFill>
        <p:spPr>
          <a:xfrm>
            <a:off x="2437314" y="1522891"/>
            <a:ext cx="6098172" cy="4522788"/>
          </a:xfrm>
          <a:prstGeom prst="rect">
            <a:avLst/>
          </a:prstGeom>
        </p:spPr>
      </p:pic>
    </p:spTree>
    <p:extLst>
      <p:ext uri="{BB962C8B-B14F-4D97-AF65-F5344CB8AC3E}">
        <p14:creationId xmlns:p14="http://schemas.microsoft.com/office/powerpoint/2010/main" val="3612098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400" b="1" dirty="0">
              <a:solidFill>
                <a:schemeClr val="tx1"/>
              </a:solidFill>
            </a:endParaRPr>
          </a:p>
          <a:p>
            <a:pPr marL="342900" indent="-342900">
              <a:buFont typeface="Arial" pitchFamily="34" charset="0"/>
              <a:buChar char="•"/>
            </a:pPr>
            <a:r>
              <a:rPr lang="en-CA" sz="2000" b="1" dirty="0" smtClean="0">
                <a:solidFill>
                  <a:schemeClr val="tx1"/>
                </a:solidFill>
              </a:rPr>
              <a:t>Computer</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dirty="0" smtClean="0">
                <a:solidFill>
                  <a:schemeClr val="tx1"/>
                </a:solidFill>
              </a:rPr>
              <a:t>Internet</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Mobile Phones</a:t>
            </a:r>
          </a:p>
          <a:p>
            <a:pPr marL="342900" indent="-342900">
              <a:buFont typeface="Arial" pitchFamily="34" charset="0"/>
              <a:buChar char="•"/>
            </a:pPr>
            <a:endParaRPr lang="en-CA" sz="2000" dirty="0" smtClean="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a:solidFill>
                  <a:schemeClr val="bg1"/>
                </a:solidFill>
                <a:ea typeface="Adobe Gothic Std B" pitchFamily="34" charset="-128"/>
              </a:rPr>
              <a:t>Industry History</a:t>
            </a:r>
          </a:p>
        </p:txBody>
      </p:sp>
      <p:sp>
        <p:nvSpPr>
          <p:cNvPr id="5" name="Content Placeholder 4"/>
          <p:cNvSpPr>
            <a:spLocks noGrp="1"/>
          </p:cNvSpPr>
          <p:nvPr>
            <p:ph idx="1"/>
          </p:nvPr>
        </p:nvSpPr>
        <p:spPr>
          <a:xfrm>
            <a:off x="2209800" y="1600200"/>
            <a:ext cx="6248400" cy="4525963"/>
          </a:xfrm>
        </p:spPr>
        <p:txBody>
          <a:bodyPr>
            <a:normAutofit/>
          </a:bodyPr>
          <a:lstStyle/>
          <a:p>
            <a:r>
              <a:rPr lang="en-US" b="1" dirty="0" smtClean="0"/>
              <a:t>The Computer</a:t>
            </a:r>
          </a:p>
          <a:p>
            <a:pPr lvl="1"/>
            <a:r>
              <a:rPr lang="en-US" sz="2400" dirty="0"/>
              <a:t>1936: first freely programmable computer</a:t>
            </a:r>
          </a:p>
          <a:p>
            <a:pPr lvl="1"/>
            <a:r>
              <a:rPr lang="en-US" sz="2400" dirty="0"/>
              <a:t>1951: first commercial computer released</a:t>
            </a:r>
          </a:p>
          <a:p>
            <a:pPr lvl="1"/>
            <a:r>
              <a:rPr lang="en-US" sz="2400" dirty="0"/>
              <a:t>1974: first consumer computers (IBM)</a:t>
            </a:r>
          </a:p>
          <a:p>
            <a:pPr lvl="1"/>
            <a:r>
              <a:rPr lang="en-US" sz="2400" dirty="0"/>
              <a:t>1976: Apple I,II</a:t>
            </a:r>
          </a:p>
          <a:p>
            <a:pPr lvl="1"/>
            <a:r>
              <a:rPr lang="en-US" sz="2400" dirty="0"/>
              <a:t>1984: Apple Macintosh</a:t>
            </a:r>
          </a:p>
          <a:p>
            <a:pPr lvl="1"/>
            <a:r>
              <a:rPr lang="en-US" sz="2400" dirty="0"/>
              <a:t>1985: Microsoft Windows</a:t>
            </a:r>
          </a:p>
          <a:p>
            <a:pPr lvl="1"/>
            <a:endParaRPr lang="en-US" dirty="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45058" name="Picture 2" descr="http://www.england.edu/wp-content/themes/englandedu/images/articles/desktop_compu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343400"/>
            <a:ext cx="2493134" cy="178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52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normAutofit/>
          </a:bodyPr>
          <a:lstStyle/>
          <a:p>
            <a:r>
              <a:rPr lang="en-US" b="1" dirty="0" smtClean="0"/>
              <a:t>Battle on Apps</a:t>
            </a:r>
          </a:p>
          <a:p>
            <a:pPr lvl="1"/>
            <a:r>
              <a:rPr lang="en-US" altLang="zh-CN" dirty="0"/>
              <a:t>Increased market growth</a:t>
            </a:r>
          </a:p>
          <a:p>
            <a:pPr>
              <a:buFont typeface="Wingdings 2" pitchFamily="18" charset="2"/>
              <a:buNone/>
            </a:pPr>
            <a:endParaRPr lang="en-US" altLang="zh-CN" dirty="0" smtClean="0"/>
          </a:p>
          <a:p>
            <a:pPr>
              <a:buFont typeface="Wingdings 2" pitchFamily="18" charset="2"/>
              <a:buNone/>
            </a:pPr>
            <a:endParaRPr lang="en-US" altLang="zh-CN" dirty="0"/>
          </a:p>
          <a:p>
            <a:pPr lvl="1"/>
            <a:r>
              <a:rPr lang="en-US" altLang="zh-CN" dirty="0" smtClean="0"/>
              <a:t>Apple’s </a:t>
            </a:r>
            <a:r>
              <a:rPr lang="en-US" altLang="zh-CN" dirty="0"/>
              <a:t>competitors increased their market share </a:t>
            </a:r>
          </a:p>
          <a:p>
            <a:pPr lvl="1"/>
            <a:endParaRPr lang="en-US"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1" name="Picture 3"/>
          <p:cNvPicPr>
            <a:picLocks noChangeAspect="1" noChangeArrowheads="1"/>
          </p:cNvPicPr>
          <p:nvPr/>
        </p:nvPicPr>
        <p:blipFill>
          <a:blip r:embed="rId2" cstate="print"/>
          <a:srcRect/>
          <a:stretch>
            <a:fillRect/>
          </a:stretch>
        </p:blipFill>
        <p:spPr bwMode="auto">
          <a:xfrm>
            <a:off x="6362700" y="2716452"/>
            <a:ext cx="2143125" cy="992187"/>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6608509" y="4365625"/>
            <a:ext cx="1897316" cy="1806575"/>
          </a:xfrm>
          <a:prstGeom prst="rect">
            <a:avLst/>
          </a:prstGeom>
          <a:noFill/>
          <a:ln w="9525">
            <a:noFill/>
            <a:miter lim="800000"/>
            <a:headEnd/>
            <a:tailEnd/>
          </a:ln>
        </p:spPr>
      </p:pic>
    </p:spTree>
    <p:extLst>
      <p:ext uri="{BB962C8B-B14F-4D97-AF65-F5344CB8AC3E}">
        <p14:creationId xmlns:p14="http://schemas.microsoft.com/office/powerpoint/2010/main" val="559479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normAutofit/>
          </a:bodyPr>
          <a:lstStyle/>
          <a:p>
            <a:r>
              <a:rPr lang="en-US" b="1" dirty="0" smtClean="0"/>
              <a:t>Legal Environment</a:t>
            </a:r>
          </a:p>
          <a:p>
            <a:pPr lvl="1"/>
            <a:r>
              <a:rPr lang="en-US" dirty="0" smtClean="0"/>
              <a:t>Constant battle for patent rights</a:t>
            </a:r>
          </a:p>
          <a:p>
            <a:pPr lvl="1"/>
            <a:r>
              <a:rPr lang="en-US" dirty="0" smtClean="0"/>
              <a:t>Patents are crucial for profitability</a:t>
            </a: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13" name="Picture 2" descr="C:\Program Files\Microsoft Office\MEDIA\CAGCAT10\j0300840.wmf"/>
          <p:cNvPicPr>
            <a:picLocks noChangeAspect="1" noChangeArrowheads="1"/>
          </p:cNvPicPr>
          <p:nvPr/>
        </p:nvPicPr>
        <p:blipFill>
          <a:blip r:embed="rId2" cstate="print"/>
          <a:srcRect/>
          <a:stretch>
            <a:fillRect/>
          </a:stretch>
        </p:blipFill>
        <p:spPr bwMode="auto">
          <a:xfrm>
            <a:off x="6934200" y="3708639"/>
            <a:ext cx="1814513" cy="1528763"/>
          </a:xfrm>
          <a:prstGeom prst="rect">
            <a:avLst/>
          </a:prstGeom>
          <a:noFill/>
          <a:ln w="9525">
            <a:noFill/>
            <a:miter lim="800000"/>
            <a:headEnd/>
            <a:tailEnd/>
          </a:ln>
        </p:spPr>
      </p:pic>
    </p:spTree>
    <p:extLst>
      <p:ext uri="{BB962C8B-B14F-4D97-AF65-F5344CB8AC3E}">
        <p14:creationId xmlns:p14="http://schemas.microsoft.com/office/powerpoint/2010/main" val="13092672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000" dirty="0">
              <a:solidFill>
                <a:schemeClr val="tx1"/>
              </a:solidFill>
            </a:endParaRPr>
          </a:p>
          <a:p>
            <a:pPr marL="342900" indent="-342900">
              <a:buFont typeface="Arial" pitchFamily="34" charset="0"/>
              <a:buChar char="•"/>
            </a:pPr>
            <a:r>
              <a:rPr lang="en-CA" sz="2000" dirty="0" smtClean="0">
                <a:solidFill>
                  <a:schemeClr val="tx1"/>
                </a:solidFill>
              </a:rPr>
              <a:t>Market Trends</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Consumer Trends</a:t>
            </a: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endParaRPr lang="en-CA" sz="2000" b="1" dirty="0" smtClean="0">
              <a:solidFill>
                <a:schemeClr val="tx1"/>
              </a:solidFill>
            </a:endParaRPr>
          </a:p>
          <a:p>
            <a:pPr marL="342900" indent="-342900">
              <a:buFont typeface="Arial" pitchFamily="34" charset="0"/>
              <a:buChar char="•"/>
            </a:pPr>
            <a:r>
              <a:rPr lang="en-CA" sz="2000" b="1" dirty="0">
                <a:solidFill>
                  <a:schemeClr val="tx1"/>
                </a:solidFill>
              </a:rPr>
              <a:t>Market Trends</a:t>
            </a: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Global Gadgets Industry</a:t>
            </a:r>
            <a:endParaRPr lang="en-US" dirty="0">
              <a:solidFill>
                <a:schemeClr val="bg1"/>
              </a:solidFill>
              <a:ea typeface="Adobe Gothic Std B" pitchFamily="34" charset="-128"/>
            </a:endParaRPr>
          </a:p>
        </p:txBody>
      </p:sp>
      <p:sp>
        <p:nvSpPr>
          <p:cNvPr id="5" name="Content Placeholder 4"/>
          <p:cNvSpPr>
            <a:spLocks noGrp="1"/>
          </p:cNvSpPr>
          <p:nvPr>
            <p:ph idx="1"/>
          </p:nvPr>
        </p:nvSpPr>
        <p:spPr>
          <a:xfrm>
            <a:off x="2438400" y="1600200"/>
            <a:ext cx="6248400" cy="4525963"/>
          </a:xfrm>
        </p:spPr>
        <p:txBody>
          <a:bodyPr>
            <a:normAutofit fontScale="92500"/>
          </a:bodyPr>
          <a:lstStyle/>
          <a:p>
            <a:r>
              <a:rPr lang="en-US" b="1" dirty="0" smtClean="0"/>
              <a:t>Intangible Assets &amp; Cash</a:t>
            </a:r>
          </a:p>
          <a:p>
            <a:pPr lvl="1"/>
            <a:r>
              <a:rPr lang="en-US" dirty="0" smtClean="0"/>
              <a:t>Critical items on financial statements</a:t>
            </a:r>
          </a:p>
          <a:p>
            <a:r>
              <a:rPr lang="en-CA" b="1" dirty="0">
                <a:ea typeface="宋体" pitchFamily="2" charset="-122"/>
              </a:rPr>
              <a:t>Intangible assets </a:t>
            </a:r>
            <a:r>
              <a:rPr lang="en-CA" dirty="0">
                <a:ea typeface="宋体" pitchFamily="2" charset="-122"/>
              </a:rPr>
              <a:t>include goodwill, intellectual property, representation on balance sheet should be examined</a:t>
            </a:r>
          </a:p>
          <a:p>
            <a:r>
              <a:rPr lang="en-CA" b="1" dirty="0">
                <a:ea typeface="宋体" pitchFamily="2" charset="-122"/>
              </a:rPr>
              <a:t>A large amount of cash </a:t>
            </a:r>
            <a:r>
              <a:rPr lang="en-CA" dirty="0">
                <a:ea typeface="宋体" pitchFamily="2" charset="-122"/>
              </a:rPr>
              <a:t>is common - representation of current and future performance of the company</a:t>
            </a:r>
          </a:p>
          <a:p>
            <a:pPr lvl="1"/>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2974474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CA" b="1" dirty="0" smtClean="0"/>
              <a:t>Apple Inc.</a:t>
            </a:r>
          </a:p>
        </p:txBody>
      </p:sp>
      <p:pic>
        <p:nvPicPr>
          <p:cNvPr id="3" name="Picture 8" descr="File:Apple logo blac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413" y="3505200"/>
            <a:ext cx="1729927" cy="20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338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
            <a:ext cx="8229600" cy="1143000"/>
          </a:xfrm>
        </p:spPr>
        <p:txBody>
          <a:bodyPr/>
          <a:lstStyle/>
          <a:p>
            <a:r>
              <a:rPr lang="en-CA" dirty="0" smtClean="0"/>
              <a:t>Financial Snapshot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77768"/>
            <a:ext cx="6953250" cy="564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53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CA" smtClean="0"/>
              <a:t>Financial Snapshot</a:t>
            </a:r>
          </a:p>
        </p:txBody>
      </p:sp>
      <p:graphicFrame>
        <p:nvGraphicFramePr>
          <p:cNvPr id="5" name="Object 4"/>
          <p:cNvGraphicFramePr>
            <a:graphicFrameLocks noChangeAspect="1"/>
          </p:cNvGraphicFramePr>
          <p:nvPr>
            <p:extLst>
              <p:ext uri="{D42A27DB-BD31-4B8C-83A1-F6EECF244321}">
                <p14:modId xmlns:p14="http://schemas.microsoft.com/office/powerpoint/2010/main" val="810774944"/>
              </p:ext>
            </p:extLst>
          </p:nvPr>
        </p:nvGraphicFramePr>
        <p:xfrm>
          <a:off x="2133600" y="1676400"/>
          <a:ext cx="4724400" cy="4379156"/>
        </p:xfrm>
        <a:graphic>
          <a:graphicData uri="http://schemas.openxmlformats.org/presentationml/2006/ole">
            <mc:AlternateContent xmlns:mc="http://schemas.openxmlformats.org/markup-compatibility/2006">
              <mc:Choice xmlns:v="urn:schemas-microsoft-com:vml" Requires="v">
                <p:oleObj spid="_x0000_s5153" name="Worksheet" r:id="rId4" imgW="2476438" imgH="2295515" progId="Excel.Sheet.12">
                  <p:embed/>
                </p:oleObj>
              </mc:Choice>
              <mc:Fallback>
                <p:oleObj name="Worksheet" r:id="rId4" imgW="2476438" imgH="2295515" progId="Excel.Sheet.12">
                  <p:embed/>
                  <p:pic>
                    <p:nvPicPr>
                      <p:cNvPr id="0" name=""/>
                      <p:cNvPicPr/>
                      <p:nvPr/>
                    </p:nvPicPr>
                    <p:blipFill>
                      <a:blip r:embed="rId5"/>
                      <a:stretch>
                        <a:fillRect/>
                      </a:stretch>
                    </p:blipFill>
                    <p:spPr>
                      <a:xfrm>
                        <a:off x="2133600" y="1676400"/>
                        <a:ext cx="4724400" cy="4379156"/>
                      </a:xfrm>
                      <a:prstGeom prst="rect">
                        <a:avLst/>
                      </a:prstGeom>
                    </p:spPr>
                  </p:pic>
                </p:oleObj>
              </mc:Fallback>
            </mc:AlternateContent>
          </a:graphicData>
        </a:graphic>
      </p:graphicFrame>
    </p:spTree>
    <p:extLst>
      <p:ext uri="{BB962C8B-B14F-4D97-AF65-F5344CB8AC3E}">
        <p14:creationId xmlns:p14="http://schemas.microsoft.com/office/powerpoint/2010/main" val="1994483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smtClean="0"/>
              <a:t>Common Share Structure</a:t>
            </a:r>
          </a:p>
        </p:txBody>
      </p:sp>
      <p:graphicFrame>
        <p:nvGraphicFramePr>
          <p:cNvPr id="4" name="Table 3"/>
          <p:cNvGraphicFramePr>
            <a:graphicFrameLocks noGrp="1"/>
          </p:cNvGraphicFramePr>
          <p:nvPr>
            <p:extLst>
              <p:ext uri="{D42A27DB-BD31-4B8C-83A1-F6EECF244321}">
                <p14:modId xmlns:p14="http://schemas.microsoft.com/office/powerpoint/2010/main" val="1481712158"/>
              </p:ext>
            </p:extLst>
          </p:nvPr>
        </p:nvGraphicFramePr>
        <p:xfrm>
          <a:off x="971600" y="1268760"/>
          <a:ext cx="7056782" cy="940148"/>
        </p:xfrm>
        <a:graphic>
          <a:graphicData uri="http://schemas.openxmlformats.org/drawingml/2006/table">
            <a:tbl>
              <a:tblPr>
                <a:tableStyleId>{22838BEF-8BB2-4498-84A7-C5851F593DF1}</a:tableStyleId>
              </a:tblPr>
              <a:tblGrid>
                <a:gridCol w="2782958"/>
                <a:gridCol w="1093304"/>
                <a:gridCol w="795130"/>
                <a:gridCol w="795130"/>
                <a:gridCol w="795130"/>
                <a:gridCol w="795130"/>
              </a:tblGrid>
              <a:tr h="302434">
                <a:tc>
                  <a:txBody>
                    <a:bodyPr/>
                    <a:lstStyle/>
                    <a:p>
                      <a:pPr algn="l" fontAlgn="b"/>
                      <a:endParaRPr lang="en-CA" sz="1100" b="0" i="0" u="none" strike="noStrike" dirty="0">
                        <a:solidFill>
                          <a:srgbClr val="000000"/>
                        </a:solidFill>
                        <a:latin typeface="Calibri"/>
                      </a:endParaRPr>
                    </a:p>
                  </a:txBody>
                  <a:tcPr marL="0" marR="0" marT="0" marB="0" anchor="b"/>
                </a:tc>
                <a:tc>
                  <a:txBody>
                    <a:bodyPr/>
                    <a:lstStyle/>
                    <a:p>
                      <a:pPr algn="ctr" fontAlgn="b"/>
                      <a:r>
                        <a:rPr lang="en-CA" sz="1100" b="1" u="none" strike="noStrike" dirty="0"/>
                        <a:t>2012</a:t>
                      </a:r>
                      <a:endParaRPr lang="en-CA" sz="1100" b="1" i="0" u="none" strike="noStrike" dirty="0">
                        <a:solidFill>
                          <a:srgbClr val="000000"/>
                        </a:solidFill>
                        <a:latin typeface="Calibri"/>
                      </a:endParaRPr>
                    </a:p>
                  </a:txBody>
                  <a:tcPr marL="0" marR="0" marT="0" marB="0" anchor="b"/>
                </a:tc>
                <a:tc>
                  <a:txBody>
                    <a:bodyPr/>
                    <a:lstStyle/>
                    <a:p>
                      <a:pPr algn="ctr" fontAlgn="b"/>
                      <a:r>
                        <a:rPr lang="en-CA" sz="1100" b="1" u="none" strike="noStrike" dirty="0"/>
                        <a:t>2011</a:t>
                      </a:r>
                      <a:endParaRPr lang="en-CA" sz="1100" b="1" i="0" u="none" strike="noStrike" dirty="0">
                        <a:solidFill>
                          <a:srgbClr val="000000"/>
                        </a:solidFill>
                        <a:latin typeface="Calibri"/>
                      </a:endParaRPr>
                    </a:p>
                  </a:txBody>
                  <a:tcPr marL="0" marR="0" marT="0" marB="0" anchor="b"/>
                </a:tc>
                <a:tc>
                  <a:txBody>
                    <a:bodyPr/>
                    <a:lstStyle/>
                    <a:p>
                      <a:pPr algn="ctr" fontAlgn="b"/>
                      <a:r>
                        <a:rPr lang="en-CA" sz="1100" b="1" u="none" strike="noStrike" dirty="0"/>
                        <a:t>2010</a:t>
                      </a:r>
                      <a:endParaRPr lang="en-CA" sz="1100" b="1" i="0" u="none" strike="noStrike" dirty="0">
                        <a:solidFill>
                          <a:srgbClr val="000000"/>
                        </a:solidFill>
                        <a:latin typeface="Calibri"/>
                      </a:endParaRPr>
                    </a:p>
                  </a:txBody>
                  <a:tcPr marL="0" marR="0" marT="0" marB="0" anchor="b"/>
                </a:tc>
                <a:tc>
                  <a:txBody>
                    <a:bodyPr/>
                    <a:lstStyle/>
                    <a:p>
                      <a:pPr algn="ctr" fontAlgn="b"/>
                      <a:r>
                        <a:rPr lang="en-CA" sz="1100" b="1" u="none" strike="noStrike"/>
                        <a:t>2009</a:t>
                      </a:r>
                      <a:endParaRPr lang="en-CA" sz="1100" b="1" i="0" u="none" strike="noStrike">
                        <a:solidFill>
                          <a:srgbClr val="000000"/>
                        </a:solidFill>
                        <a:latin typeface="Calibri"/>
                      </a:endParaRPr>
                    </a:p>
                  </a:txBody>
                  <a:tcPr marL="0" marR="0" marT="0" marB="0" anchor="b"/>
                </a:tc>
                <a:tc>
                  <a:txBody>
                    <a:bodyPr/>
                    <a:lstStyle/>
                    <a:p>
                      <a:pPr algn="ctr" fontAlgn="b"/>
                      <a:r>
                        <a:rPr lang="en-CA" sz="1100" b="1" u="none" strike="noStrike" dirty="0"/>
                        <a:t>2008</a:t>
                      </a:r>
                      <a:endParaRPr lang="en-CA" sz="1100" b="1" i="0" u="none" strike="noStrike" dirty="0">
                        <a:solidFill>
                          <a:srgbClr val="000000"/>
                        </a:solidFill>
                        <a:latin typeface="Calibri"/>
                      </a:endParaRPr>
                    </a:p>
                  </a:txBody>
                  <a:tcPr marL="0" marR="0" marT="0" marB="0" anchor="b"/>
                </a:tc>
              </a:tr>
              <a:tr h="302434">
                <a:tc>
                  <a:txBody>
                    <a:bodyPr/>
                    <a:lstStyle/>
                    <a:p>
                      <a:pPr algn="ctr" fontAlgn="b"/>
                      <a:r>
                        <a:rPr lang="en-CA" sz="1100" b="1" u="none" strike="noStrike" dirty="0"/>
                        <a:t>Shares Outstanding (in thousands)</a:t>
                      </a:r>
                      <a:endParaRPr lang="en-CA" sz="1100" b="1" i="0" u="none" strike="noStrike" dirty="0">
                        <a:solidFill>
                          <a:srgbClr val="000000"/>
                        </a:solidFill>
                        <a:latin typeface="Calibri"/>
                      </a:endParaRPr>
                    </a:p>
                  </a:txBody>
                  <a:tcPr marL="0" marR="0" marT="0" marB="0" anchor="b"/>
                </a:tc>
                <a:tc>
                  <a:txBody>
                    <a:bodyPr/>
                    <a:lstStyle/>
                    <a:p>
                      <a:pPr algn="ctr" fontAlgn="b"/>
                      <a:r>
                        <a:rPr lang="en-CA" sz="1100" u="none" strike="noStrike"/>
                        <a:t>940,692</a:t>
                      </a:r>
                      <a:endParaRPr lang="en-CA" sz="1100" b="0" i="0" u="none" strike="noStrike">
                        <a:solidFill>
                          <a:srgbClr val="000000"/>
                        </a:solidFill>
                        <a:latin typeface="Calibri"/>
                      </a:endParaRPr>
                    </a:p>
                  </a:txBody>
                  <a:tcPr marL="0" marR="0" marT="0" marB="0" anchor="b"/>
                </a:tc>
                <a:tc>
                  <a:txBody>
                    <a:bodyPr/>
                    <a:lstStyle/>
                    <a:p>
                      <a:pPr algn="ctr" fontAlgn="b"/>
                      <a:r>
                        <a:rPr lang="en-CA" sz="1100" u="none" strike="noStrike"/>
                        <a:t>929,277</a:t>
                      </a:r>
                      <a:endParaRPr lang="en-CA" sz="1100" b="0" i="0" u="none" strike="noStrike">
                        <a:solidFill>
                          <a:srgbClr val="000000"/>
                        </a:solidFill>
                        <a:latin typeface="Calibri"/>
                      </a:endParaRPr>
                    </a:p>
                  </a:txBody>
                  <a:tcPr marL="0" marR="0" marT="0" marB="0" anchor="b"/>
                </a:tc>
                <a:tc>
                  <a:txBody>
                    <a:bodyPr/>
                    <a:lstStyle/>
                    <a:p>
                      <a:pPr algn="ctr" fontAlgn="b"/>
                      <a:r>
                        <a:rPr lang="en-CA" sz="1100" u="none" strike="noStrike" dirty="0"/>
                        <a:t>915,970</a:t>
                      </a:r>
                      <a:endParaRPr lang="en-CA" sz="1100" b="0" i="0" u="none" strike="noStrike" dirty="0">
                        <a:solidFill>
                          <a:srgbClr val="000000"/>
                        </a:solidFill>
                        <a:latin typeface="Calibri"/>
                      </a:endParaRPr>
                    </a:p>
                  </a:txBody>
                  <a:tcPr marL="0" marR="0" marT="0" marB="0" anchor="b"/>
                </a:tc>
                <a:tc>
                  <a:txBody>
                    <a:bodyPr/>
                    <a:lstStyle/>
                    <a:p>
                      <a:pPr algn="ctr" fontAlgn="b"/>
                      <a:r>
                        <a:rPr lang="en-CA" sz="1100" u="none" strike="noStrike" dirty="0"/>
                        <a:t>899,806</a:t>
                      </a:r>
                      <a:endParaRPr lang="en-CA" sz="1100" b="0" i="0" u="none" strike="noStrike" dirty="0">
                        <a:solidFill>
                          <a:srgbClr val="000000"/>
                        </a:solidFill>
                        <a:latin typeface="Calibri"/>
                      </a:endParaRPr>
                    </a:p>
                  </a:txBody>
                  <a:tcPr marL="0" marR="0" marT="0" marB="0" anchor="b"/>
                </a:tc>
                <a:tc>
                  <a:txBody>
                    <a:bodyPr/>
                    <a:lstStyle/>
                    <a:p>
                      <a:pPr algn="ctr" fontAlgn="b"/>
                      <a:r>
                        <a:rPr lang="en-CA" sz="1100" u="none" strike="noStrike" dirty="0"/>
                        <a:t>888,326</a:t>
                      </a:r>
                      <a:endParaRPr lang="en-CA" sz="1100" b="0" i="0" u="none" strike="noStrike" dirty="0">
                        <a:solidFill>
                          <a:srgbClr val="000000"/>
                        </a:solidFill>
                        <a:latin typeface="Calibri"/>
                      </a:endParaRPr>
                    </a:p>
                  </a:txBody>
                  <a:tcPr marL="0" marR="0" marT="0" marB="0" anchor="b"/>
                </a:tc>
              </a:tr>
              <a:tr h="3024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CA" sz="1100" u="none" strike="noStrike" dirty="0" smtClean="0"/>
                    </a:p>
                    <a:p>
                      <a:pPr marL="0" marR="0" indent="0" algn="l" defTabSz="914400" rtl="0" eaLnBrk="1" fontAlgn="b" latinLnBrk="0" hangingPunct="1">
                        <a:lnSpc>
                          <a:spcPct val="100000"/>
                        </a:lnSpc>
                        <a:spcBef>
                          <a:spcPts val="0"/>
                        </a:spcBef>
                        <a:spcAft>
                          <a:spcPts val="0"/>
                        </a:spcAft>
                        <a:buClrTx/>
                        <a:buSzTx/>
                        <a:buFontTx/>
                        <a:buNone/>
                        <a:tabLst/>
                        <a:defRPr/>
                      </a:pPr>
                      <a:r>
                        <a:rPr lang="en-CA" sz="1100" u="none" strike="noStrike" dirty="0" smtClean="0"/>
                        <a:t>As of Oct 19th, 2012</a:t>
                      </a:r>
                      <a:endParaRPr lang="en-CA" sz="1100" b="0" i="0" u="none" strike="noStrike" dirty="0" smtClean="0">
                        <a:solidFill>
                          <a:srgbClr val="000000"/>
                        </a:solidFill>
                        <a:latin typeface="+mn-lt"/>
                      </a:endParaRPr>
                    </a:p>
                  </a:txBody>
                  <a:tcPr marL="0" marR="0" marT="0" marB="0" anchor="b"/>
                </a:tc>
                <a:tc>
                  <a:txBody>
                    <a:bodyPr/>
                    <a:lstStyle/>
                    <a:p>
                      <a:pPr algn="l" fontAlgn="b"/>
                      <a:endParaRPr lang="en-CA" sz="1100" b="0" i="0" u="none" strike="noStrike">
                        <a:solidFill>
                          <a:srgbClr val="000000"/>
                        </a:solidFill>
                        <a:latin typeface="Calibri"/>
                      </a:endParaRPr>
                    </a:p>
                  </a:txBody>
                  <a:tcPr marL="0" marR="0" marT="0" marB="0" anchor="b"/>
                </a:tc>
                <a:tc>
                  <a:txBody>
                    <a:bodyPr/>
                    <a:lstStyle/>
                    <a:p>
                      <a:pPr algn="l" fontAlgn="b"/>
                      <a:endParaRPr lang="en-CA" sz="1100" b="0" i="0" u="none" strike="noStrike">
                        <a:solidFill>
                          <a:srgbClr val="000000"/>
                        </a:solidFill>
                        <a:latin typeface="Calibri"/>
                      </a:endParaRPr>
                    </a:p>
                  </a:txBody>
                  <a:tcPr marL="0" marR="0" marT="0" marB="0" anchor="b"/>
                </a:tc>
                <a:tc>
                  <a:txBody>
                    <a:bodyPr/>
                    <a:lstStyle/>
                    <a:p>
                      <a:pPr algn="l" fontAlgn="b"/>
                      <a:endParaRPr lang="en-CA" sz="1100" b="0" i="0" u="none" strike="noStrike">
                        <a:solidFill>
                          <a:srgbClr val="000000"/>
                        </a:solidFill>
                        <a:latin typeface="Calibri"/>
                      </a:endParaRPr>
                    </a:p>
                  </a:txBody>
                  <a:tcPr marL="0" marR="0" marT="0" marB="0" anchor="b"/>
                </a:tc>
                <a:tc>
                  <a:txBody>
                    <a:bodyPr/>
                    <a:lstStyle/>
                    <a:p>
                      <a:pPr algn="l" fontAlgn="b"/>
                      <a:endParaRPr lang="en-CA" sz="1100" b="0" i="0" u="none" strike="noStrike">
                        <a:solidFill>
                          <a:srgbClr val="000000"/>
                        </a:solidFill>
                        <a:latin typeface="Calibri"/>
                      </a:endParaRPr>
                    </a:p>
                  </a:txBody>
                  <a:tcPr marL="0" marR="0" marT="0" marB="0" anchor="b"/>
                </a:tc>
                <a:tc>
                  <a:txBody>
                    <a:bodyPr/>
                    <a:lstStyle/>
                    <a:p>
                      <a:pPr algn="l" fontAlgn="b"/>
                      <a:endParaRPr lang="en-CA" sz="1100" b="0" i="0" u="none" strike="noStrike" dirty="0">
                        <a:solidFill>
                          <a:srgbClr val="000000"/>
                        </a:solidFill>
                        <a:latin typeface="Calibri"/>
                      </a:endParaRPr>
                    </a:p>
                  </a:txBody>
                  <a:tcPr marL="0" marR="0" marT="0" marB="0" anchor="b"/>
                </a:tc>
              </a:tr>
            </a:tbl>
          </a:graphicData>
        </a:graphic>
      </p:graphicFrame>
      <p:graphicFrame>
        <p:nvGraphicFramePr>
          <p:cNvPr id="5" name="Chart 4"/>
          <p:cNvGraphicFramePr/>
          <p:nvPr/>
        </p:nvGraphicFramePr>
        <p:xfrm>
          <a:off x="395536" y="2924944"/>
          <a:ext cx="8280920"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5861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 Chart</a:t>
            </a:r>
            <a:endParaRPr lang="en-CA"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35496" y="1625299"/>
            <a:ext cx="9108504" cy="4540005"/>
          </a:xfrm>
          <a:prstGeom prst="rect">
            <a:avLst/>
          </a:prstGeom>
          <a:noFill/>
          <a:ln w="9525">
            <a:noFill/>
            <a:miter lim="800000"/>
            <a:headEnd/>
            <a:tailEnd/>
          </a:ln>
        </p:spPr>
      </p:pic>
    </p:spTree>
    <p:extLst>
      <p:ext uri="{BB962C8B-B14F-4D97-AF65-F5344CB8AC3E}">
        <p14:creationId xmlns:p14="http://schemas.microsoft.com/office/powerpoint/2010/main" val="794363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CA" smtClean="0"/>
              <a:t>5-Year Stock Performance</a:t>
            </a:r>
          </a:p>
        </p:txBody>
      </p:sp>
      <p:pic>
        <p:nvPicPr>
          <p:cNvPr id="4098" name="Picture 2"/>
          <p:cNvPicPr>
            <a:picLocks noChangeAspect="1" noChangeArrowheads="1"/>
          </p:cNvPicPr>
          <p:nvPr/>
        </p:nvPicPr>
        <p:blipFill>
          <a:blip r:embed="rId2" cstate="print"/>
          <a:srcRect/>
          <a:stretch>
            <a:fillRect/>
          </a:stretch>
        </p:blipFill>
        <p:spPr bwMode="auto">
          <a:xfrm>
            <a:off x="35496" y="1642031"/>
            <a:ext cx="9073008" cy="4595281"/>
          </a:xfrm>
          <a:prstGeom prst="rect">
            <a:avLst/>
          </a:prstGeom>
          <a:noFill/>
          <a:ln w="9525">
            <a:noFill/>
            <a:miter lim="800000"/>
            <a:headEnd/>
            <a:tailEnd/>
          </a:ln>
        </p:spPr>
      </p:pic>
    </p:spTree>
    <p:extLst>
      <p:ext uri="{BB962C8B-B14F-4D97-AF65-F5344CB8AC3E}">
        <p14:creationId xmlns:p14="http://schemas.microsoft.com/office/powerpoint/2010/main" val="39229531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CA" dirty="0" smtClean="0"/>
              <a:t>1-Year Stock Performance</a:t>
            </a:r>
          </a:p>
        </p:txBody>
      </p:sp>
      <p:pic>
        <p:nvPicPr>
          <p:cNvPr id="3074" name="Picture 2"/>
          <p:cNvPicPr>
            <a:picLocks noChangeAspect="1" noChangeArrowheads="1"/>
          </p:cNvPicPr>
          <p:nvPr/>
        </p:nvPicPr>
        <p:blipFill>
          <a:blip r:embed="rId2" cstate="print"/>
          <a:srcRect/>
          <a:stretch>
            <a:fillRect/>
          </a:stretch>
        </p:blipFill>
        <p:spPr bwMode="auto">
          <a:xfrm>
            <a:off x="35496" y="1677168"/>
            <a:ext cx="9082087" cy="4632152"/>
          </a:xfrm>
          <a:prstGeom prst="rect">
            <a:avLst/>
          </a:prstGeom>
          <a:noFill/>
          <a:ln w="9525">
            <a:noFill/>
            <a:miter lim="800000"/>
            <a:headEnd/>
            <a:tailEnd/>
          </a:ln>
        </p:spPr>
      </p:pic>
    </p:spTree>
    <p:extLst>
      <p:ext uri="{BB962C8B-B14F-4D97-AF65-F5344CB8AC3E}">
        <p14:creationId xmlns:p14="http://schemas.microsoft.com/office/powerpoint/2010/main" val="2637307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blogs.ubc.ca/sitaradhanani/files/2011/11/InternetExplorer9.png"/>
          <p:cNvPicPr>
            <a:picLocks noChangeAspect="1" noChangeArrowheads="1"/>
          </p:cNvPicPr>
          <p:nvPr/>
        </p:nvPicPr>
        <p:blipFill>
          <a:blip r:embed="rId3" cstate="print">
            <a:lum bright="-2000" contrast="-54000"/>
          </a:blip>
          <a:srcRect/>
          <a:stretch>
            <a:fillRect/>
          </a:stretch>
        </p:blipFill>
        <p:spPr bwMode="auto">
          <a:xfrm>
            <a:off x="6324600" y="3810000"/>
            <a:ext cx="2843213" cy="2843212"/>
          </a:xfrm>
          <a:prstGeom prst="rect">
            <a:avLst/>
          </a:prstGeom>
          <a:noFill/>
          <a:ln w="9525">
            <a:noFill/>
            <a:miter lim="800000"/>
            <a:headEnd/>
            <a:tailEnd/>
          </a:ln>
        </p:spPr>
      </p:pic>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400" b="1" dirty="0">
              <a:solidFill>
                <a:schemeClr val="tx1"/>
              </a:solidFill>
            </a:endParaRPr>
          </a:p>
          <a:p>
            <a:pPr marL="342900" indent="-342900">
              <a:buFont typeface="Arial" pitchFamily="34" charset="0"/>
              <a:buChar char="•"/>
            </a:pPr>
            <a:r>
              <a:rPr lang="en-CA" sz="2000" dirty="0" smtClean="0">
                <a:solidFill>
                  <a:schemeClr val="tx1"/>
                </a:solidFill>
              </a:rPr>
              <a:t>Computer</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b="1" dirty="0" smtClean="0">
                <a:solidFill>
                  <a:schemeClr val="tx1"/>
                </a:solidFill>
              </a:rPr>
              <a:t>Internet</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Mobile Phones</a:t>
            </a:r>
          </a:p>
          <a:p>
            <a:pPr marL="342900" indent="-342900">
              <a:buFont typeface="Arial" pitchFamily="34" charset="0"/>
              <a:buChar char="•"/>
            </a:pPr>
            <a:endParaRPr lang="en-CA" sz="2000" dirty="0" smtClean="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a:solidFill>
                  <a:schemeClr val="bg1"/>
                </a:solidFill>
                <a:ea typeface="Adobe Gothic Std B" pitchFamily="34" charset="-128"/>
              </a:rPr>
              <a:t>Industry History</a:t>
            </a:r>
          </a:p>
        </p:txBody>
      </p:sp>
      <p:sp>
        <p:nvSpPr>
          <p:cNvPr id="5" name="Content Placeholder 4"/>
          <p:cNvSpPr>
            <a:spLocks noGrp="1"/>
          </p:cNvSpPr>
          <p:nvPr>
            <p:ph idx="1"/>
          </p:nvPr>
        </p:nvSpPr>
        <p:spPr>
          <a:xfrm>
            <a:off x="2209800" y="1600200"/>
            <a:ext cx="6248400" cy="4525963"/>
          </a:xfrm>
        </p:spPr>
        <p:txBody>
          <a:bodyPr>
            <a:normAutofit/>
          </a:bodyPr>
          <a:lstStyle/>
          <a:p>
            <a:r>
              <a:rPr lang="en-US" b="1" dirty="0" smtClean="0"/>
              <a:t>The Internet</a:t>
            </a:r>
          </a:p>
          <a:p>
            <a:pPr lvl="1"/>
            <a:r>
              <a:rPr lang="en-US" sz="2000" dirty="0" smtClean="0"/>
              <a:t>1969</a:t>
            </a:r>
            <a:r>
              <a:rPr lang="en-US" sz="2000" dirty="0"/>
              <a:t>: the original internet</a:t>
            </a:r>
          </a:p>
          <a:p>
            <a:pPr lvl="1"/>
            <a:r>
              <a:rPr lang="en-US" sz="2000" dirty="0"/>
              <a:t>1972: first email sent</a:t>
            </a:r>
          </a:p>
          <a:p>
            <a:pPr lvl="1"/>
            <a:r>
              <a:rPr lang="en-US" sz="2000" dirty="0"/>
              <a:t>1990: Archie, the first search engine</a:t>
            </a:r>
          </a:p>
          <a:p>
            <a:pPr lvl="1"/>
            <a:r>
              <a:rPr lang="en-US" sz="2000" dirty="0"/>
              <a:t>1991: Internet available for commercial use</a:t>
            </a:r>
          </a:p>
          <a:p>
            <a:pPr lvl="1"/>
            <a:r>
              <a:rPr lang="en-US" sz="2000" dirty="0"/>
              <a:t>1996: more email than post mail in </a:t>
            </a:r>
            <a:r>
              <a:rPr lang="en-US" sz="2000" dirty="0" smtClean="0"/>
              <a:t>the USA;  </a:t>
            </a:r>
            <a:r>
              <a:rPr lang="en-US" sz="2000" dirty="0" err="1" smtClean="0"/>
              <a:t>BackRub</a:t>
            </a:r>
            <a:r>
              <a:rPr lang="en-US" sz="2000" dirty="0" smtClean="0"/>
              <a:t> search engine (Stanford)</a:t>
            </a:r>
          </a:p>
          <a:p>
            <a:pPr lvl="1"/>
            <a:r>
              <a:rPr lang="en-US" sz="2000" dirty="0" smtClean="0"/>
              <a:t>1997</a:t>
            </a:r>
            <a:r>
              <a:rPr lang="en-US" sz="2000" dirty="0"/>
              <a:t>: Google (googol)</a:t>
            </a:r>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11361447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CA" dirty="0" smtClean="0"/>
              <a:t>Company Overview</a:t>
            </a:r>
          </a:p>
        </p:txBody>
      </p:sp>
      <p:pic>
        <p:nvPicPr>
          <p:cNvPr id="31746" name="Picture 2" descr="http://www4.images.coolspotters.com/wallpapers/117405/apple-inc-mobile-wallpaper.jpg"/>
          <p:cNvPicPr>
            <a:picLocks noChangeAspect="1" noChangeArrowheads="1"/>
          </p:cNvPicPr>
          <p:nvPr/>
        </p:nvPicPr>
        <p:blipFill>
          <a:blip r:embed="rId2" cstate="print"/>
          <a:srcRect/>
          <a:stretch>
            <a:fillRect/>
          </a:stretch>
        </p:blipFill>
        <p:spPr bwMode="auto">
          <a:xfrm>
            <a:off x="2411760" y="1404147"/>
            <a:ext cx="4176464" cy="5049189"/>
          </a:xfrm>
          <a:prstGeom prst="rect">
            <a:avLst/>
          </a:prstGeom>
          <a:noFill/>
        </p:spPr>
      </p:pic>
    </p:spTree>
    <p:extLst>
      <p:ext uri="{BB962C8B-B14F-4D97-AF65-F5344CB8AC3E}">
        <p14:creationId xmlns:p14="http://schemas.microsoft.com/office/powerpoint/2010/main" val="2803425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CA" smtClean="0"/>
              <a:t>Company Profile</a:t>
            </a:r>
          </a:p>
        </p:txBody>
      </p:sp>
      <p:sp>
        <p:nvSpPr>
          <p:cNvPr id="9219" name="Content Placeholder 2"/>
          <p:cNvSpPr>
            <a:spLocks noGrp="1"/>
          </p:cNvSpPr>
          <p:nvPr>
            <p:ph idx="1"/>
          </p:nvPr>
        </p:nvSpPr>
        <p:spPr/>
        <p:txBody>
          <a:bodyPr>
            <a:normAutofit lnSpcReduction="10000"/>
          </a:bodyPr>
          <a:lstStyle/>
          <a:p>
            <a:r>
              <a:rPr lang="en-CA" dirty="0" smtClean="0"/>
              <a:t>Founded in 1976 by Steve Jobs, Steve Wozniak, and Ronald Wayne.</a:t>
            </a:r>
          </a:p>
          <a:p>
            <a:r>
              <a:rPr lang="en-CA" dirty="0" smtClean="0"/>
              <a:t>Headquartered in Cupertino, California</a:t>
            </a:r>
          </a:p>
          <a:p>
            <a:r>
              <a:rPr lang="en-CA" dirty="0" smtClean="0"/>
              <a:t>Design, manufacture, and market personal computers and related personal computing and mobile communication devices. </a:t>
            </a:r>
          </a:p>
          <a:p>
            <a:r>
              <a:rPr lang="en-CA" dirty="0" smtClean="0"/>
              <a:t>Sell its products worldwide through its online store, its retail stores, its direct sales force, third-party wholesalers, and resellers</a:t>
            </a:r>
          </a:p>
        </p:txBody>
      </p:sp>
    </p:spTree>
    <p:extLst>
      <p:ext uri="{BB962C8B-B14F-4D97-AF65-F5344CB8AC3E}">
        <p14:creationId xmlns:p14="http://schemas.microsoft.com/office/powerpoint/2010/main" val="982145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smtClean="0"/>
              <a:t>Mission Statement</a:t>
            </a:r>
          </a:p>
        </p:txBody>
      </p:sp>
      <p:sp>
        <p:nvSpPr>
          <p:cNvPr id="10243" name="Content Placeholder 2"/>
          <p:cNvSpPr>
            <a:spLocks noGrp="1"/>
          </p:cNvSpPr>
          <p:nvPr>
            <p:ph idx="1"/>
          </p:nvPr>
        </p:nvSpPr>
        <p:spPr/>
        <p:txBody>
          <a:bodyPr/>
          <a:lstStyle/>
          <a:p>
            <a:r>
              <a:rPr lang="en-US" dirty="0" smtClean="0"/>
              <a:t>Apple designs Macs, the best personal computers in the world, along with OS X, </a:t>
            </a:r>
            <a:r>
              <a:rPr lang="en-US" dirty="0" err="1" smtClean="0"/>
              <a:t>iLife</a:t>
            </a:r>
            <a:r>
              <a:rPr lang="en-US" dirty="0" smtClean="0"/>
              <a:t>, </a:t>
            </a:r>
            <a:r>
              <a:rPr lang="en-US" dirty="0" err="1" smtClean="0"/>
              <a:t>iWork</a:t>
            </a:r>
            <a:r>
              <a:rPr lang="en-US" dirty="0" smtClean="0"/>
              <a:t> and professional software. Apple leads the digital music revolution with its iPods and iTunes online store. Apple has reinvented the mobile phone with its revolutionary </a:t>
            </a:r>
            <a:r>
              <a:rPr lang="en-US" dirty="0" err="1" smtClean="0"/>
              <a:t>iPhone</a:t>
            </a:r>
            <a:r>
              <a:rPr lang="en-US" dirty="0" smtClean="0"/>
              <a:t> and App Store, and is defining the future of mobile media and computing devices with </a:t>
            </a:r>
            <a:r>
              <a:rPr lang="en-US" dirty="0" err="1" smtClean="0"/>
              <a:t>iPad</a:t>
            </a:r>
            <a:r>
              <a:rPr lang="en-US" dirty="0" smtClean="0"/>
              <a:t>. </a:t>
            </a:r>
            <a:endParaRPr lang="en-US" dirty="0"/>
          </a:p>
        </p:txBody>
      </p:sp>
    </p:spTree>
    <p:extLst>
      <p:ext uri="{BB962C8B-B14F-4D97-AF65-F5344CB8AC3E}">
        <p14:creationId xmlns:p14="http://schemas.microsoft.com/office/powerpoint/2010/main" val="6657939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Products and Services</a:t>
            </a:r>
            <a:endParaRPr lang="en-CA" dirty="0"/>
          </a:p>
        </p:txBody>
      </p:sp>
      <p:sp>
        <p:nvSpPr>
          <p:cNvPr id="3" name="Content Placeholder 2"/>
          <p:cNvSpPr>
            <a:spLocks noGrp="1"/>
          </p:cNvSpPr>
          <p:nvPr>
            <p:ph idx="1"/>
          </p:nvPr>
        </p:nvSpPr>
        <p:spPr/>
        <p:txBody>
          <a:bodyPr>
            <a:normAutofit lnSpcReduction="10000"/>
          </a:bodyPr>
          <a:lstStyle/>
          <a:p>
            <a:pPr marL="571500" indent="-571500" fontAlgn="auto">
              <a:spcAft>
                <a:spcPts val="0"/>
              </a:spcAft>
              <a:buFont typeface="Arial"/>
              <a:buChar char="•"/>
              <a:defRPr/>
            </a:pPr>
            <a:r>
              <a:rPr lang="en-US" altLang="zh-CN" dirty="0" err="1" smtClean="0">
                <a:cs typeface="Times New Roman" pitchFamily="18" charset="0"/>
              </a:rPr>
              <a:t>iPhone</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err="1" smtClean="0">
                <a:cs typeface="Times New Roman" pitchFamily="18" charset="0"/>
              </a:rPr>
              <a:t>iPad</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smtClean="0">
                <a:cs typeface="Times New Roman" pitchFamily="18" charset="0"/>
              </a:rPr>
              <a:t>Mac</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smtClean="0">
                <a:cs typeface="Times New Roman" pitchFamily="18" charset="0"/>
              </a:rPr>
              <a:t>iPod/iTunes</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smtClean="0">
                <a:cs typeface="Times New Roman" pitchFamily="18" charset="0"/>
              </a:rPr>
              <a:t>Apple TV</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err="1" smtClean="0">
                <a:cs typeface="Times New Roman" pitchFamily="18" charset="0"/>
              </a:rPr>
              <a:t>iOS</a:t>
            </a:r>
            <a:r>
              <a:rPr lang="en-US" altLang="zh-CN" dirty="0" smtClean="0">
                <a:cs typeface="Times New Roman" pitchFamily="18" charset="0"/>
              </a:rPr>
              <a:t> and Mac OS X operating systems</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err="1" smtClean="0">
                <a:cs typeface="Times New Roman" pitchFamily="18" charset="0"/>
              </a:rPr>
              <a:t>iCloud</a:t>
            </a:r>
            <a:endParaRPr lang="zh-CN" altLang="zh-CN" dirty="0" smtClean="0">
              <a:cs typeface="Times New Roman" pitchFamily="18" charset="0"/>
            </a:endParaRPr>
          </a:p>
          <a:p>
            <a:pPr marL="571500" indent="-571500" fontAlgn="auto">
              <a:spcAft>
                <a:spcPts val="0"/>
              </a:spcAft>
              <a:buFont typeface="Arial"/>
              <a:buChar char="•"/>
              <a:defRPr/>
            </a:pPr>
            <a:r>
              <a:rPr lang="en-US" altLang="zh-CN" dirty="0" smtClean="0">
                <a:cs typeface="Times New Roman" pitchFamily="18" charset="0"/>
              </a:rPr>
              <a:t>Accessories, software, and warranties</a:t>
            </a:r>
            <a:endParaRPr lang="zh-CN" altLang="zh-CN" dirty="0" smtClean="0">
              <a:cs typeface="Times New Roman" pitchFamily="18" charset="0"/>
            </a:endParaRPr>
          </a:p>
          <a:p>
            <a:endParaRPr lang="en-CA" dirty="0"/>
          </a:p>
        </p:txBody>
      </p:sp>
    </p:spTree>
    <p:extLst>
      <p:ext uri="{BB962C8B-B14F-4D97-AF65-F5344CB8AC3E}">
        <p14:creationId xmlns:p14="http://schemas.microsoft.com/office/powerpoint/2010/main" val="4009726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iTunes Revenue</a:t>
            </a:r>
            <a:endParaRPr lang="en-CA" dirty="0"/>
          </a:p>
        </p:txBody>
      </p:sp>
      <p:sp>
        <p:nvSpPr>
          <p:cNvPr id="3" name="Content Placeholder 2"/>
          <p:cNvSpPr>
            <a:spLocks noGrp="1"/>
          </p:cNvSpPr>
          <p:nvPr>
            <p:ph idx="1"/>
          </p:nvPr>
        </p:nvSpPr>
        <p:spPr>
          <a:xfrm>
            <a:off x="395536" y="1412776"/>
            <a:ext cx="8291264" cy="4713387"/>
          </a:xfrm>
        </p:spPr>
        <p:txBody>
          <a:bodyPr/>
          <a:lstStyle/>
          <a:p>
            <a:pPr defTabSz="457200" fontAlgn="auto">
              <a:spcAft>
                <a:spcPts val="0"/>
              </a:spcAft>
              <a:buFont typeface="Arial"/>
              <a:buChar char="•"/>
            </a:pPr>
            <a:r>
              <a:rPr lang="en-US" sz="2400" dirty="0" smtClean="0">
                <a:cs typeface="Times New Roman" pitchFamily="18" charset="0"/>
              </a:rPr>
              <a:t>Sales of third-party digital content such as:</a:t>
            </a:r>
          </a:p>
          <a:p>
            <a:pPr marL="1257300" lvl="2" indent="-342900" defTabSz="457200" fontAlgn="auto">
              <a:spcAft>
                <a:spcPts val="0"/>
              </a:spcAft>
              <a:buFont typeface="Arial"/>
              <a:buChar char="•"/>
            </a:pPr>
            <a:r>
              <a:rPr lang="en-US" dirty="0" smtClean="0">
                <a:cs typeface="Times New Roman" pitchFamily="18" charset="0"/>
              </a:rPr>
              <a:t>Digital music</a:t>
            </a:r>
          </a:p>
          <a:p>
            <a:pPr marL="1257300" lvl="2" indent="-342900" defTabSz="457200" fontAlgn="auto">
              <a:spcAft>
                <a:spcPts val="0"/>
              </a:spcAft>
              <a:buFont typeface="Arial"/>
              <a:buChar char="•"/>
            </a:pPr>
            <a:r>
              <a:rPr lang="en-US" dirty="0" smtClean="0">
                <a:cs typeface="Times New Roman" pitchFamily="18" charset="0"/>
              </a:rPr>
              <a:t>Podcasts</a:t>
            </a:r>
          </a:p>
          <a:p>
            <a:pPr marL="1257300" lvl="2" indent="-342900" defTabSz="457200" fontAlgn="auto">
              <a:spcAft>
                <a:spcPts val="0"/>
              </a:spcAft>
              <a:buFont typeface="Arial"/>
              <a:buChar char="•"/>
            </a:pPr>
            <a:r>
              <a:rPr lang="en-US" dirty="0" smtClean="0">
                <a:cs typeface="Times New Roman" pitchFamily="18" charset="0"/>
              </a:rPr>
              <a:t>Movies and TV shows</a:t>
            </a:r>
          </a:p>
          <a:p>
            <a:pPr marL="1257300" lvl="2" indent="-342900" defTabSz="457200" fontAlgn="auto">
              <a:spcAft>
                <a:spcPts val="0"/>
              </a:spcAft>
              <a:buFont typeface="Arial"/>
              <a:buChar char="•"/>
            </a:pPr>
            <a:r>
              <a:rPr lang="en-US" dirty="0" smtClean="0">
                <a:cs typeface="Times New Roman" pitchFamily="18" charset="0"/>
              </a:rPr>
              <a:t>Audio books</a:t>
            </a:r>
          </a:p>
          <a:p>
            <a:pPr lvl="2" defTabSz="457200" fontAlgn="auto">
              <a:spcAft>
                <a:spcPts val="0"/>
              </a:spcAft>
            </a:pPr>
            <a:endParaRPr lang="en-US" dirty="0" smtClean="0">
              <a:cs typeface="Times New Roman" pitchFamily="18" charset="0"/>
            </a:endParaRPr>
          </a:p>
          <a:p>
            <a:pPr defTabSz="457200" fontAlgn="auto">
              <a:spcBef>
                <a:spcPts val="0"/>
              </a:spcBef>
              <a:spcAft>
                <a:spcPts val="0"/>
              </a:spcAft>
              <a:buFont typeface="Arial"/>
              <a:buChar char="•"/>
            </a:pPr>
            <a:r>
              <a:rPr lang="en-US" sz="2400" dirty="0" smtClean="0">
                <a:cs typeface="Times New Roman" pitchFamily="18" charset="0"/>
              </a:rPr>
              <a:t>Manage contents on iPod, </a:t>
            </a:r>
            <a:r>
              <a:rPr lang="en-US" sz="2400" dirty="0" err="1" smtClean="0">
                <a:cs typeface="Times New Roman" pitchFamily="18" charset="0"/>
              </a:rPr>
              <a:t>iPhone</a:t>
            </a:r>
            <a:r>
              <a:rPr lang="en-US" sz="2400" dirty="0" smtClean="0">
                <a:cs typeface="Times New Roman" pitchFamily="18" charset="0"/>
              </a:rPr>
              <a:t>, iPod Touch and </a:t>
            </a:r>
            <a:r>
              <a:rPr lang="en-US" sz="2400" dirty="0" err="1" smtClean="0">
                <a:cs typeface="Times New Roman" pitchFamily="18" charset="0"/>
              </a:rPr>
              <a:t>iPad</a:t>
            </a:r>
            <a:endParaRPr lang="en-US" sz="2400" dirty="0" smtClean="0">
              <a:cs typeface="Times New Roman" pitchFamily="18" charset="0"/>
            </a:endParaRPr>
          </a:p>
          <a:p>
            <a:pPr defTabSz="457200" fontAlgn="auto">
              <a:spcBef>
                <a:spcPts val="0"/>
              </a:spcBef>
              <a:spcAft>
                <a:spcPts val="0"/>
              </a:spcAft>
            </a:pPr>
            <a:endParaRPr lang="en-US" sz="2400" dirty="0" smtClean="0">
              <a:cs typeface="Times New Roman" pitchFamily="18" charset="0"/>
            </a:endParaRPr>
          </a:p>
          <a:p>
            <a:pPr defTabSz="457200" fontAlgn="auto">
              <a:spcBef>
                <a:spcPts val="0"/>
              </a:spcBef>
              <a:spcAft>
                <a:spcPts val="0"/>
              </a:spcAft>
              <a:buFont typeface="Arial"/>
              <a:buChar char="•"/>
            </a:pPr>
            <a:r>
              <a:rPr lang="en-US" sz="2400" dirty="0" smtClean="0">
                <a:cs typeface="Times New Roman" pitchFamily="18" charset="0"/>
              </a:rPr>
              <a:t>“iTunes store revenue was $1.8 billion for the third quarter of 2012, which is down $100 million from last quarter, in which Apple took in $1.9 billion.” (</a:t>
            </a:r>
            <a:r>
              <a:rPr lang="en-US" sz="2400" dirty="0" err="1" smtClean="0">
                <a:cs typeface="Times New Roman" pitchFamily="18" charset="0"/>
              </a:rPr>
              <a:t>VentureBeat</a:t>
            </a:r>
            <a:r>
              <a:rPr lang="en-US" sz="2400" dirty="0" smtClean="0">
                <a:cs typeface="Times New Roman" pitchFamily="18" charset="0"/>
              </a:rPr>
              <a:t>)</a:t>
            </a:r>
          </a:p>
          <a:p>
            <a:endParaRPr lang="en-CA" dirty="0"/>
          </a:p>
        </p:txBody>
      </p:sp>
    </p:spTree>
    <p:extLst>
      <p:ext uri="{BB962C8B-B14F-4D97-AF65-F5344CB8AC3E}">
        <p14:creationId xmlns:p14="http://schemas.microsoft.com/office/powerpoint/2010/main" val="38510360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 Store</a:t>
            </a:r>
            <a:endParaRPr lang="en-CA" dirty="0"/>
          </a:p>
        </p:txBody>
      </p:sp>
      <p:sp>
        <p:nvSpPr>
          <p:cNvPr id="3" name="Content Placeholder 2"/>
          <p:cNvSpPr>
            <a:spLocks noGrp="1"/>
          </p:cNvSpPr>
          <p:nvPr>
            <p:ph idx="1"/>
          </p:nvPr>
        </p:nvSpPr>
        <p:spPr>
          <a:xfrm>
            <a:off x="457200" y="1600201"/>
            <a:ext cx="8219256" cy="2620888"/>
          </a:xfrm>
        </p:spPr>
        <p:txBody>
          <a:bodyPr/>
          <a:lstStyle/>
          <a:p>
            <a:pPr marL="457200" indent="-457200">
              <a:buFont typeface="Arial"/>
              <a:buChar char="•"/>
            </a:pPr>
            <a:r>
              <a:rPr lang="en-US" altLang="zh-CN" sz="2600" dirty="0" smtClean="0">
                <a:cs typeface="Times New Roman" pitchFamily="18" charset="0"/>
              </a:rPr>
              <a:t>Allows users to browse and download applications from the iTunes Store directly on their computer or mobile device</a:t>
            </a:r>
          </a:p>
          <a:p>
            <a:pPr marL="457200" indent="-457200">
              <a:buFont typeface="Arial"/>
              <a:buChar char="•"/>
            </a:pPr>
            <a:r>
              <a:rPr lang="en-US" altLang="zh-CN" sz="2600" dirty="0" smtClean="0">
                <a:cs typeface="Times New Roman" pitchFamily="18" charset="0"/>
              </a:rPr>
              <a:t>30% of revenue from the store goes to Apple and 70% go to the producer of the app.</a:t>
            </a:r>
          </a:p>
          <a:p>
            <a:endParaRPr lang="en-CA" sz="2600" dirty="0"/>
          </a:p>
        </p:txBody>
      </p:sp>
      <p:pic>
        <p:nvPicPr>
          <p:cNvPr id="4" name="Picture 3"/>
          <p:cNvPicPr>
            <a:picLocks noChangeAspect="1"/>
          </p:cNvPicPr>
          <p:nvPr/>
        </p:nvPicPr>
        <p:blipFill>
          <a:blip r:embed="rId2" cstate="print"/>
          <a:stretch>
            <a:fillRect/>
          </a:stretch>
        </p:blipFill>
        <p:spPr>
          <a:xfrm>
            <a:off x="1547664" y="3866294"/>
            <a:ext cx="6137333" cy="2991706"/>
          </a:xfrm>
          <a:prstGeom prst="rect">
            <a:avLst/>
          </a:prstGeom>
        </p:spPr>
      </p:pic>
    </p:spTree>
    <p:extLst>
      <p:ext uri="{BB962C8B-B14F-4D97-AF65-F5344CB8AC3E}">
        <p14:creationId xmlns:p14="http://schemas.microsoft.com/office/powerpoint/2010/main" val="18527723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CA" dirty="0" smtClean="0"/>
              <a:t>Milestones</a:t>
            </a:r>
            <a:endParaRPr lang="en-CA" dirty="0"/>
          </a:p>
        </p:txBody>
      </p:sp>
      <p:pic>
        <p:nvPicPr>
          <p:cNvPr id="4" name="Content Placeholder 3"/>
          <p:cNvPicPr>
            <a:picLocks noGrp="1" noChangeAspect="1"/>
          </p:cNvPicPr>
          <p:nvPr>
            <p:ph idx="1"/>
          </p:nvPr>
        </p:nvPicPr>
        <p:blipFill>
          <a:blip r:embed="rId2" cstate="print"/>
          <a:stretch>
            <a:fillRect/>
          </a:stretch>
        </p:blipFill>
        <p:spPr>
          <a:xfrm>
            <a:off x="0" y="980728"/>
            <a:ext cx="9144000" cy="5877272"/>
          </a:xfrm>
          <a:prstGeom prst="rect">
            <a:avLst/>
          </a:prstGeom>
        </p:spPr>
      </p:pic>
    </p:spTree>
    <p:extLst>
      <p:ext uri="{BB962C8B-B14F-4D97-AF65-F5344CB8AC3E}">
        <p14:creationId xmlns:p14="http://schemas.microsoft.com/office/powerpoint/2010/main" val="2131333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Milestones</a:t>
            </a:r>
            <a:endParaRPr lang="en-CA" dirty="0"/>
          </a:p>
        </p:txBody>
      </p:sp>
      <p:sp>
        <p:nvSpPr>
          <p:cNvPr id="3" name="Content Placeholder 2"/>
          <p:cNvSpPr>
            <a:spLocks noGrp="1"/>
          </p:cNvSpPr>
          <p:nvPr>
            <p:ph idx="1"/>
          </p:nvPr>
        </p:nvSpPr>
        <p:spPr/>
        <p:txBody>
          <a:bodyPr/>
          <a:lstStyle/>
          <a:p>
            <a:r>
              <a:rPr lang="en-CA" dirty="0" smtClean="0"/>
              <a:t>Sept 12,2012 – </a:t>
            </a:r>
            <a:r>
              <a:rPr lang="en-CA" dirty="0" err="1" smtClean="0"/>
              <a:t>iPhone</a:t>
            </a:r>
            <a:r>
              <a:rPr lang="en-CA" dirty="0" smtClean="0"/>
              <a:t> 5 launched</a:t>
            </a:r>
          </a:p>
          <a:p>
            <a:r>
              <a:rPr lang="en-CA" dirty="0" smtClean="0"/>
              <a:t>Sept 17,2012 – Pre-orders for </a:t>
            </a:r>
            <a:r>
              <a:rPr lang="en-CA" dirty="0" err="1" smtClean="0"/>
              <a:t>iPhone</a:t>
            </a:r>
            <a:r>
              <a:rPr lang="en-CA" dirty="0" smtClean="0"/>
              <a:t> 5 top 2 			million in first 24 hours</a:t>
            </a:r>
          </a:p>
          <a:p>
            <a:r>
              <a:rPr lang="en-CA" dirty="0" smtClean="0"/>
              <a:t>Sept 24,2012 – </a:t>
            </a:r>
            <a:r>
              <a:rPr lang="en-CA" dirty="0" err="1" smtClean="0"/>
              <a:t>iPhone</a:t>
            </a:r>
            <a:r>
              <a:rPr lang="en-CA" dirty="0" smtClean="0"/>
              <a:t> 5 first weekend sales 			top 5 million</a:t>
            </a:r>
          </a:p>
          <a:p>
            <a:r>
              <a:rPr lang="en-CA" dirty="0" smtClean="0"/>
              <a:t>Oct 23,2012 – </a:t>
            </a:r>
            <a:r>
              <a:rPr lang="en-CA" dirty="0" err="1" smtClean="0"/>
              <a:t>iPad</a:t>
            </a:r>
            <a:r>
              <a:rPr lang="en-CA" dirty="0" smtClean="0"/>
              <a:t> mini introduced</a:t>
            </a:r>
          </a:p>
          <a:p>
            <a:r>
              <a:rPr lang="en-CA" dirty="0" smtClean="0"/>
              <a:t>Nov 5,2012 – 3 million </a:t>
            </a:r>
            <a:r>
              <a:rPr lang="en-CA" dirty="0" err="1" smtClean="0"/>
              <a:t>iPads</a:t>
            </a:r>
            <a:r>
              <a:rPr lang="en-CA" dirty="0" smtClean="0"/>
              <a:t> sold in three days</a:t>
            </a:r>
            <a:endParaRPr lang="en-CA" dirty="0"/>
          </a:p>
        </p:txBody>
      </p:sp>
    </p:spTree>
    <p:extLst>
      <p:ext uri="{BB962C8B-B14F-4D97-AF65-F5344CB8AC3E}">
        <p14:creationId xmlns:p14="http://schemas.microsoft.com/office/powerpoint/2010/main" val="24716647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Company Trends</a:t>
            </a:r>
            <a:endParaRPr lang="en-CA" dirty="0"/>
          </a:p>
        </p:txBody>
      </p:sp>
      <p:sp>
        <p:nvSpPr>
          <p:cNvPr id="3" name="Content Placeholder 2"/>
          <p:cNvSpPr>
            <a:spLocks noGrp="1"/>
          </p:cNvSpPr>
          <p:nvPr>
            <p:ph idx="1"/>
          </p:nvPr>
        </p:nvSpPr>
        <p:spPr/>
        <p:txBody>
          <a:bodyPr/>
          <a:lstStyle/>
          <a:p>
            <a:r>
              <a:rPr lang="en-CA" sz="3400" dirty="0" smtClean="0"/>
              <a:t>Global Growth</a:t>
            </a:r>
          </a:p>
          <a:p>
            <a:r>
              <a:rPr lang="en-CA" sz="3400" dirty="0" smtClean="0"/>
              <a:t>Key products and regional growth</a:t>
            </a:r>
          </a:p>
          <a:p>
            <a:r>
              <a:rPr lang="en-CA" sz="3400" dirty="0" smtClean="0"/>
              <a:t>Litigation (10-k)</a:t>
            </a:r>
          </a:p>
        </p:txBody>
      </p:sp>
    </p:spTree>
    <p:extLst>
      <p:ext uri="{BB962C8B-B14F-4D97-AF65-F5344CB8AC3E}">
        <p14:creationId xmlns:p14="http://schemas.microsoft.com/office/powerpoint/2010/main" val="33566345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498178"/>
          </a:xfrm>
        </p:spPr>
        <p:txBody>
          <a:bodyPr/>
          <a:lstStyle/>
          <a:p>
            <a:r>
              <a:rPr lang="en-CA" dirty="0" smtClean="0"/>
              <a:t>Key Products &amp; Regional Growth</a:t>
            </a:r>
            <a:br>
              <a:rPr lang="en-CA" dirty="0" smtClean="0"/>
            </a:br>
            <a:r>
              <a:rPr lang="en-CA" dirty="0" smtClean="0"/>
              <a:t>(Annual)</a:t>
            </a:r>
            <a:endParaRPr lang="en-CA"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161983" y="1484784"/>
            <a:ext cx="8982017" cy="5373216"/>
          </a:xfrm>
          <a:prstGeom prst="rect">
            <a:avLst/>
          </a:prstGeom>
          <a:noFill/>
          <a:ln w="9525">
            <a:noFill/>
            <a:miter lim="800000"/>
            <a:headEnd/>
            <a:tailEnd/>
          </a:ln>
        </p:spPr>
      </p:pic>
    </p:spTree>
    <p:extLst>
      <p:ext uri="{BB962C8B-B14F-4D97-AF65-F5344CB8AC3E}">
        <p14:creationId xmlns:p14="http://schemas.microsoft.com/office/powerpoint/2010/main" val="2601306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textually.org/textually/archives/2010/04/25/martincooper1_wideweb__470x362,0.jpeg"/>
          <p:cNvPicPr>
            <a:picLocks noChangeAspect="1" noChangeArrowheads="1"/>
          </p:cNvPicPr>
          <p:nvPr/>
        </p:nvPicPr>
        <p:blipFill>
          <a:blip r:embed="rId3" cstate="print"/>
          <a:srcRect/>
          <a:stretch>
            <a:fillRect/>
          </a:stretch>
        </p:blipFill>
        <p:spPr bwMode="auto">
          <a:xfrm>
            <a:off x="5850748" y="3648075"/>
            <a:ext cx="3178175" cy="2447925"/>
          </a:xfrm>
          <a:prstGeom prst="rect">
            <a:avLst/>
          </a:prstGeom>
          <a:noFill/>
          <a:ln w="9525">
            <a:noFill/>
            <a:miter lim="800000"/>
            <a:headEnd/>
            <a:tailEnd/>
          </a:ln>
        </p:spPr>
      </p:pic>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400" b="1" dirty="0">
              <a:solidFill>
                <a:schemeClr val="tx1"/>
              </a:solidFill>
            </a:endParaRPr>
          </a:p>
          <a:p>
            <a:pPr marL="342900" indent="-342900">
              <a:buFont typeface="Arial" pitchFamily="34" charset="0"/>
              <a:buChar char="•"/>
            </a:pPr>
            <a:r>
              <a:rPr lang="en-CA" sz="2000" dirty="0" smtClean="0">
                <a:solidFill>
                  <a:schemeClr val="tx1"/>
                </a:solidFill>
              </a:rPr>
              <a:t>Computer</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Internet</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b="1" dirty="0" smtClean="0">
                <a:solidFill>
                  <a:schemeClr val="tx1"/>
                </a:solidFill>
              </a:rPr>
              <a:t>Mobile Phones</a:t>
            </a:r>
          </a:p>
          <a:p>
            <a:pPr marL="342900" indent="-342900">
              <a:buFont typeface="Arial" pitchFamily="34" charset="0"/>
              <a:buChar char="•"/>
            </a:pPr>
            <a:endParaRPr lang="en-CA" sz="2000" dirty="0" smtClean="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a:solidFill>
                  <a:schemeClr val="bg1"/>
                </a:solidFill>
                <a:ea typeface="Adobe Gothic Std B" pitchFamily="34" charset="-128"/>
              </a:rPr>
              <a:t>Industry History</a:t>
            </a:r>
          </a:p>
        </p:txBody>
      </p:sp>
      <p:sp>
        <p:nvSpPr>
          <p:cNvPr id="5" name="Content Placeholder 4"/>
          <p:cNvSpPr>
            <a:spLocks noGrp="1"/>
          </p:cNvSpPr>
          <p:nvPr>
            <p:ph idx="1"/>
          </p:nvPr>
        </p:nvSpPr>
        <p:spPr>
          <a:xfrm>
            <a:off x="2057400" y="1570037"/>
            <a:ext cx="6248400" cy="4525963"/>
          </a:xfrm>
        </p:spPr>
        <p:txBody>
          <a:bodyPr>
            <a:normAutofit fontScale="92500"/>
          </a:bodyPr>
          <a:lstStyle/>
          <a:p>
            <a:r>
              <a:rPr lang="en-US" b="1" dirty="0" smtClean="0"/>
              <a:t>Mobile Phones</a:t>
            </a:r>
          </a:p>
          <a:p>
            <a:pPr lvl="1"/>
            <a:r>
              <a:rPr lang="en-US" sz="2400" dirty="0"/>
              <a:t>1973: Motorola cell phone created</a:t>
            </a:r>
          </a:p>
          <a:p>
            <a:pPr lvl="1"/>
            <a:r>
              <a:rPr lang="en-US" sz="2400" dirty="0"/>
              <a:t>April 3, 1973: first cell phone call made by Martin Cooper</a:t>
            </a:r>
          </a:p>
          <a:p>
            <a:pPr lvl="1"/>
            <a:r>
              <a:rPr lang="en-US" sz="2400" dirty="0"/>
              <a:t>1983: first cell phone available to consumers</a:t>
            </a:r>
          </a:p>
          <a:p>
            <a:pPr lvl="1"/>
            <a:r>
              <a:rPr lang="en-US" sz="2400" dirty="0"/>
              <a:t>2009: 4.1 million mobile phone subscribers</a:t>
            </a:r>
          </a:p>
          <a:p>
            <a:pPr lvl="1"/>
            <a:r>
              <a:rPr lang="en-US" sz="2400" dirty="0"/>
              <a:t>Feb 2010 : 5.6 billion subscriptions</a:t>
            </a:r>
          </a:p>
          <a:p>
            <a:pPr lvl="1"/>
            <a:r>
              <a:rPr lang="en-US" sz="2400" dirty="0" smtClean="0"/>
              <a:t>June </a:t>
            </a:r>
            <a:r>
              <a:rPr lang="en-US" sz="2400" dirty="0"/>
              <a:t>2012: (Top 3)  </a:t>
            </a:r>
          </a:p>
          <a:p>
            <a:pPr lvl="2"/>
            <a:r>
              <a:rPr lang="en-US" sz="2000" dirty="0" smtClean="0"/>
              <a:t>1.04 </a:t>
            </a:r>
            <a:r>
              <a:rPr lang="en-US" sz="2000" dirty="0"/>
              <a:t>billion in China</a:t>
            </a:r>
          </a:p>
          <a:p>
            <a:pPr lvl="2"/>
            <a:r>
              <a:rPr lang="en-US" sz="2000" dirty="0" smtClean="0"/>
              <a:t>960 </a:t>
            </a:r>
            <a:r>
              <a:rPr lang="en-US" sz="2000" dirty="0"/>
              <a:t>million in India</a:t>
            </a:r>
          </a:p>
          <a:p>
            <a:pPr lvl="2"/>
            <a:r>
              <a:rPr lang="en-US" sz="2000" dirty="0"/>
              <a:t>328 million in US</a:t>
            </a:r>
          </a:p>
          <a:p>
            <a:pPr lvl="1"/>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31657081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lstStyle/>
          <a:p>
            <a:r>
              <a:rPr lang="en-CA" dirty="0" smtClean="0"/>
              <a:t>Key Products &amp; Regional Growth</a:t>
            </a:r>
            <a:br>
              <a:rPr lang="en-CA" dirty="0" smtClean="0"/>
            </a:br>
            <a:r>
              <a:rPr lang="en-CA" dirty="0" smtClean="0"/>
              <a:t>(Quarterly)</a:t>
            </a:r>
            <a:endParaRPr lang="en-C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2204864"/>
            <a:ext cx="9176800" cy="3816424"/>
          </a:xfrm>
          <a:prstGeom prst="rect">
            <a:avLst/>
          </a:prstGeom>
          <a:noFill/>
          <a:ln w="9525">
            <a:noFill/>
            <a:miter lim="800000"/>
            <a:headEnd/>
            <a:tailEnd/>
          </a:ln>
        </p:spPr>
      </p:pic>
    </p:spTree>
    <p:extLst>
      <p:ext uri="{BB962C8B-B14F-4D97-AF65-F5344CB8AC3E}">
        <p14:creationId xmlns:p14="http://schemas.microsoft.com/office/powerpoint/2010/main" val="12357709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by Product</a:t>
            </a:r>
            <a:endParaRPr lang="en-CA" dirty="0"/>
          </a:p>
        </p:txBody>
      </p:sp>
      <p:pic>
        <p:nvPicPr>
          <p:cNvPr id="4" name="Content Placeholder 3" descr="Screen-Shot-2012-10-25-at-2.34.13-PM.png"/>
          <p:cNvPicPr>
            <a:picLocks noGrp="1" noChangeAspect="1"/>
          </p:cNvPicPr>
          <p:nvPr>
            <p:ph idx="1"/>
          </p:nvPr>
        </p:nvPicPr>
        <p:blipFill>
          <a:blip r:embed="rId2" cstate="print"/>
          <a:stretch>
            <a:fillRect/>
          </a:stretch>
        </p:blipFill>
        <p:spPr>
          <a:xfrm>
            <a:off x="1619672" y="1340768"/>
            <a:ext cx="5660031" cy="5517232"/>
          </a:xfrm>
        </p:spPr>
      </p:pic>
    </p:spTree>
    <p:extLst>
      <p:ext uri="{BB962C8B-B14F-4D97-AF65-F5344CB8AC3E}">
        <p14:creationId xmlns:p14="http://schemas.microsoft.com/office/powerpoint/2010/main" val="38825065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 Revenue by Quarter</a:t>
            </a:r>
            <a:endParaRPr lang="en-CA" dirty="0"/>
          </a:p>
        </p:txBody>
      </p:sp>
      <p:pic>
        <p:nvPicPr>
          <p:cNvPr id="4" name="Content Placeholder 3" descr="Screen-Shot-2012-10-25-at-2.34.20-PM.png"/>
          <p:cNvPicPr>
            <a:picLocks noGrp="1" noChangeAspect="1"/>
          </p:cNvPicPr>
          <p:nvPr>
            <p:ph idx="1"/>
          </p:nvPr>
        </p:nvPicPr>
        <p:blipFill>
          <a:blip r:embed="rId2" cstate="print"/>
          <a:stretch>
            <a:fillRect/>
          </a:stretch>
        </p:blipFill>
        <p:spPr>
          <a:xfrm>
            <a:off x="755576" y="1340768"/>
            <a:ext cx="7652041" cy="5517232"/>
          </a:xfrm>
        </p:spPr>
      </p:pic>
    </p:spTree>
    <p:extLst>
      <p:ext uri="{BB962C8B-B14F-4D97-AF65-F5344CB8AC3E}">
        <p14:creationId xmlns:p14="http://schemas.microsoft.com/office/powerpoint/2010/main" val="15835600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Dividends</a:t>
            </a:r>
            <a:endParaRPr lang="en-CA" dirty="0"/>
          </a:p>
        </p:txBody>
      </p:sp>
      <p:sp>
        <p:nvSpPr>
          <p:cNvPr id="3" name="Content Placeholder 2"/>
          <p:cNvSpPr>
            <a:spLocks noGrp="1"/>
          </p:cNvSpPr>
          <p:nvPr>
            <p:ph idx="1"/>
          </p:nvPr>
        </p:nvSpPr>
        <p:spPr>
          <a:xfrm>
            <a:off x="457200" y="1600200"/>
            <a:ext cx="8363272" cy="4925144"/>
          </a:xfrm>
        </p:spPr>
        <p:txBody>
          <a:bodyPr/>
          <a:lstStyle/>
          <a:p>
            <a:pPr marL="457200" indent="-457200" fontAlgn="auto">
              <a:spcAft>
                <a:spcPts val="0"/>
              </a:spcAft>
              <a:buFont typeface="Arial"/>
              <a:buChar char="•"/>
            </a:pPr>
            <a:r>
              <a:rPr lang="en-US" sz="2600" dirty="0" smtClean="0"/>
              <a:t>On March 19, 2012, Apple announced plans to issue a quarterly dividend of $2.65 per share in Q4 2012</a:t>
            </a:r>
          </a:p>
          <a:p>
            <a:pPr marL="457200" indent="-457200" fontAlgn="auto">
              <a:spcAft>
                <a:spcPts val="0"/>
              </a:spcAft>
              <a:buFont typeface="Arial"/>
              <a:buChar char="•"/>
            </a:pPr>
            <a:r>
              <a:rPr lang="en-US" sz="2600" dirty="0" smtClean="0"/>
              <a:t>Apple also announced a $10 billion share repurchase plan starting in fiscal 2013</a:t>
            </a:r>
          </a:p>
          <a:p>
            <a:pPr marL="457200" indent="-457200" fontAlgn="auto">
              <a:spcAft>
                <a:spcPts val="0"/>
              </a:spcAft>
              <a:buFont typeface="Arial"/>
              <a:buChar char="•"/>
            </a:pPr>
            <a:r>
              <a:rPr lang="en-US" sz="2600" dirty="0" smtClean="0"/>
              <a:t>An attempt to neutralize the impact of dilution from future employee equity grants and employee stock purchase programs</a:t>
            </a:r>
          </a:p>
          <a:p>
            <a:pPr marL="457200" indent="-457200" fontAlgn="auto">
              <a:spcAft>
                <a:spcPts val="0"/>
              </a:spcAft>
              <a:buFont typeface="Arial"/>
              <a:buChar char="•"/>
            </a:pPr>
            <a:r>
              <a:rPr lang="en-US" sz="2600" dirty="0" smtClean="0"/>
              <a:t>Re-announced $2.65 dividend on October 25, 2012, payable November 15, 2012</a:t>
            </a:r>
          </a:p>
          <a:p>
            <a:endParaRPr lang="en-CA" sz="2600" dirty="0"/>
          </a:p>
        </p:txBody>
      </p:sp>
    </p:spTree>
    <p:extLst>
      <p:ext uri="{BB962C8B-B14F-4D97-AF65-F5344CB8AC3E}">
        <p14:creationId xmlns:p14="http://schemas.microsoft.com/office/powerpoint/2010/main" val="18052768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Litigations</a:t>
            </a:r>
            <a:endParaRPr lang="en-CA" dirty="0"/>
          </a:p>
        </p:txBody>
      </p:sp>
      <p:sp>
        <p:nvSpPr>
          <p:cNvPr id="3" name="Content Placeholder 2"/>
          <p:cNvSpPr>
            <a:spLocks noGrp="1"/>
          </p:cNvSpPr>
          <p:nvPr>
            <p:ph idx="1"/>
          </p:nvPr>
        </p:nvSpPr>
        <p:spPr/>
        <p:txBody>
          <a:bodyPr/>
          <a:lstStyle/>
          <a:p>
            <a:r>
              <a:rPr lang="en-CA" dirty="0" smtClean="0"/>
              <a:t>Apple Inc. </a:t>
            </a:r>
            <a:r>
              <a:rPr lang="en-CA" dirty="0" err="1" smtClean="0"/>
              <a:t>vs</a:t>
            </a:r>
            <a:r>
              <a:rPr lang="en-CA" dirty="0" smtClean="0"/>
              <a:t> Samsung Electronics Co., Ltd. </a:t>
            </a:r>
          </a:p>
          <a:p>
            <a:pPr lvl="2"/>
            <a:r>
              <a:rPr lang="en-CA" dirty="0" smtClean="0"/>
              <a:t>Apple sued Samsung, claiming patent infringement</a:t>
            </a:r>
          </a:p>
          <a:p>
            <a:pPr lvl="2"/>
            <a:r>
              <a:rPr lang="en-CA" dirty="0" smtClean="0"/>
              <a:t>Samsung counter sued </a:t>
            </a:r>
          </a:p>
          <a:p>
            <a:pPr lvl="2"/>
            <a:r>
              <a:rPr lang="en-CA" dirty="0" smtClean="0"/>
              <a:t>As of July 2012, over 50 lawsuits pending around the globe</a:t>
            </a:r>
          </a:p>
          <a:p>
            <a:pPr lvl="2"/>
            <a:r>
              <a:rPr lang="en-CA" dirty="0" smtClean="0"/>
              <a:t>Aug 24,2012 – Apple was awarded the case in U.S. in the amount of $1.05 billion. </a:t>
            </a:r>
          </a:p>
        </p:txBody>
      </p:sp>
    </p:spTree>
    <p:extLst>
      <p:ext uri="{BB962C8B-B14F-4D97-AF65-F5344CB8AC3E}">
        <p14:creationId xmlns:p14="http://schemas.microsoft.com/office/powerpoint/2010/main" val="25658383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lstStyle/>
          <a:p>
            <a:r>
              <a:rPr lang="en-CA" dirty="0" smtClean="0"/>
              <a:t>Key Management</a:t>
            </a:r>
            <a:endParaRPr lang="en-CA" dirty="0"/>
          </a:p>
        </p:txBody>
      </p:sp>
    </p:spTree>
    <p:extLst>
      <p:ext uri="{BB962C8B-B14F-4D97-AF65-F5344CB8AC3E}">
        <p14:creationId xmlns:p14="http://schemas.microsoft.com/office/powerpoint/2010/main" val="26728503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Steve Jobs</a:t>
            </a:r>
            <a:endParaRPr lang="en-CA" dirty="0"/>
          </a:p>
        </p:txBody>
      </p:sp>
      <p:sp>
        <p:nvSpPr>
          <p:cNvPr id="3" name="Content Placeholder 2"/>
          <p:cNvSpPr>
            <a:spLocks noGrp="1"/>
          </p:cNvSpPr>
          <p:nvPr>
            <p:ph idx="1"/>
          </p:nvPr>
        </p:nvSpPr>
        <p:spPr>
          <a:xfrm>
            <a:off x="4067944" y="1412776"/>
            <a:ext cx="4618856" cy="4713387"/>
          </a:xfrm>
        </p:spPr>
        <p:txBody>
          <a:bodyPr>
            <a:normAutofit fontScale="92500"/>
          </a:bodyPr>
          <a:lstStyle/>
          <a:p>
            <a:r>
              <a:rPr lang="en-CA" sz="2400" dirty="0" smtClean="0"/>
              <a:t>Co-founder of Apple Inc. </a:t>
            </a:r>
          </a:p>
          <a:p>
            <a:r>
              <a:rPr lang="en-CA" sz="2400" dirty="0" smtClean="0"/>
              <a:t>Previous CEO</a:t>
            </a:r>
          </a:p>
          <a:p>
            <a:r>
              <a:rPr lang="en-CA" sz="2400" dirty="0" smtClean="0"/>
              <a:t>Business icon, visionary, and a pioneer </a:t>
            </a:r>
          </a:p>
          <a:p>
            <a:r>
              <a:rPr lang="en-CA" sz="2400" dirty="0" smtClean="0"/>
              <a:t>Oversaw the development for iMac, iTunes, iPod, </a:t>
            </a:r>
            <a:r>
              <a:rPr lang="en-CA" sz="2400" dirty="0" err="1" smtClean="0"/>
              <a:t>iPhone</a:t>
            </a:r>
            <a:r>
              <a:rPr lang="en-CA" sz="2400" dirty="0" smtClean="0"/>
              <a:t>, and </a:t>
            </a:r>
            <a:r>
              <a:rPr lang="en-CA" sz="2400" dirty="0" err="1" smtClean="0"/>
              <a:t>iPad</a:t>
            </a:r>
            <a:r>
              <a:rPr lang="en-CA" sz="2400" dirty="0" smtClean="0"/>
              <a:t> </a:t>
            </a:r>
          </a:p>
          <a:p>
            <a:r>
              <a:rPr lang="en-CA" sz="2400" dirty="0" smtClean="0"/>
              <a:t>Apple became world’s most valuable publicly traded company in 2011</a:t>
            </a:r>
          </a:p>
          <a:p>
            <a:r>
              <a:rPr lang="en-CA" sz="2400" dirty="0" smtClean="0"/>
              <a:t>Resigned as CEO in Aug 2011 </a:t>
            </a:r>
          </a:p>
          <a:p>
            <a:r>
              <a:rPr lang="en-CA" sz="2400" dirty="0" smtClean="0"/>
              <a:t>Passed away on Oct 5,2011 from cancer </a:t>
            </a:r>
            <a:endParaRPr lang="en-CA" sz="2400" dirty="0"/>
          </a:p>
        </p:txBody>
      </p:sp>
      <p:pic>
        <p:nvPicPr>
          <p:cNvPr id="1028" name="Picture 4" descr="http://www.thereaderseye.com/wp-content/uploads/2011/05/steve-jobs-apple-logo.jpg"/>
          <p:cNvPicPr>
            <a:picLocks noChangeAspect="1" noChangeArrowheads="1"/>
          </p:cNvPicPr>
          <p:nvPr/>
        </p:nvPicPr>
        <p:blipFill>
          <a:blip r:embed="rId2" cstate="print"/>
          <a:srcRect/>
          <a:stretch>
            <a:fillRect/>
          </a:stretch>
        </p:blipFill>
        <p:spPr bwMode="auto">
          <a:xfrm>
            <a:off x="0" y="1844824"/>
            <a:ext cx="4200525" cy="4248472"/>
          </a:xfrm>
          <a:prstGeom prst="rect">
            <a:avLst/>
          </a:prstGeom>
          <a:noFill/>
        </p:spPr>
      </p:pic>
    </p:spTree>
    <p:extLst>
      <p:ext uri="{BB962C8B-B14F-4D97-AF65-F5344CB8AC3E}">
        <p14:creationId xmlns:p14="http://schemas.microsoft.com/office/powerpoint/2010/main" val="10681815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Tim Cook</a:t>
            </a:r>
            <a:endParaRPr lang="en-CA" dirty="0"/>
          </a:p>
        </p:txBody>
      </p:sp>
      <p:sp>
        <p:nvSpPr>
          <p:cNvPr id="3" name="Content Placeholder 2"/>
          <p:cNvSpPr>
            <a:spLocks noGrp="1"/>
          </p:cNvSpPr>
          <p:nvPr>
            <p:ph idx="1"/>
          </p:nvPr>
        </p:nvSpPr>
        <p:spPr>
          <a:xfrm>
            <a:off x="4572000" y="1628800"/>
            <a:ext cx="4114800" cy="4497363"/>
          </a:xfrm>
        </p:spPr>
        <p:txBody>
          <a:bodyPr/>
          <a:lstStyle/>
          <a:p>
            <a:r>
              <a:rPr lang="en-CA" sz="2400" dirty="0" smtClean="0"/>
              <a:t>CEO since Aug 2011</a:t>
            </a:r>
          </a:p>
          <a:p>
            <a:r>
              <a:rPr lang="en-CA" sz="2400" dirty="0" smtClean="0"/>
              <a:t>Previous Chief Operating Officer</a:t>
            </a:r>
          </a:p>
          <a:p>
            <a:r>
              <a:rPr lang="en-CA" sz="2400" dirty="0" smtClean="0"/>
              <a:t>M.B.A. from Duke University</a:t>
            </a:r>
          </a:p>
          <a:p>
            <a:r>
              <a:rPr lang="en-CA" sz="2400" dirty="0" smtClean="0"/>
              <a:t>Bachelor of Science degree in Industrial Engineering from Auburn University</a:t>
            </a:r>
          </a:p>
          <a:p>
            <a:r>
              <a:rPr lang="en-CA" sz="2400" dirty="0" smtClean="0"/>
              <a:t>As of 2012, his $378 M compensation package makes him highest paid CEO in the world</a:t>
            </a:r>
          </a:p>
        </p:txBody>
      </p:sp>
      <p:pic>
        <p:nvPicPr>
          <p:cNvPr id="37890" name="Picture 2" descr="http://images.apple.com/pr/bios/images/cook_hero20110204.png"/>
          <p:cNvPicPr>
            <a:picLocks noChangeAspect="1" noChangeArrowheads="1"/>
          </p:cNvPicPr>
          <p:nvPr/>
        </p:nvPicPr>
        <p:blipFill>
          <a:blip r:embed="rId2" cstate="print"/>
          <a:srcRect/>
          <a:stretch>
            <a:fillRect/>
          </a:stretch>
        </p:blipFill>
        <p:spPr bwMode="auto">
          <a:xfrm>
            <a:off x="251520" y="1556792"/>
            <a:ext cx="3970304" cy="4536504"/>
          </a:xfrm>
          <a:prstGeom prst="rect">
            <a:avLst/>
          </a:prstGeom>
          <a:noFill/>
        </p:spPr>
      </p:pic>
    </p:spTree>
    <p:extLst>
      <p:ext uri="{BB962C8B-B14F-4D97-AF65-F5344CB8AC3E}">
        <p14:creationId xmlns:p14="http://schemas.microsoft.com/office/powerpoint/2010/main" val="3365410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Scott </a:t>
            </a:r>
            <a:r>
              <a:rPr lang="en-CA" dirty="0" err="1" smtClean="0"/>
              <a:t>Forstall</a:t>
            </a:r>
            <a:endParaRPr lang="en-CA" dirty="0"/>
          </a:p>
        </p:txBody>
      </p:sp>
      <p:sp>
        <p:nvSpPr>
          <p:cNvPr id="3" name="Content Placeholder 2"/>
          <p:cNvSpPr>
            <a:spLocks noGrp="1"/>
          </p:cNvSpPr>
          <p:nvPr>
            <p:ph idx="1"/>
          </p:nvPr>
        </p:nvSpPr>
        <p:spPr>
          <a:xfrm>
            <a:off x="4572000" y="2132856"/>
            <a:ext cx="4114800" cy="3888432"/>
          </a:xfrm>
        </p:spPr>
        <p:txBody>
          <a:bodyPr/>
          <a:lstStyle/>
          <a:p>
            <a:r>
              <a:rPr lang="en-CA" sz="2400" dirty="0" smtClean="0"/>
              <a:t>Former Senior Vice President of </a:t>
            </a:r>
            <a:r>
              <a:rPr lang="en-CA" sz="2400" dirty="0" err="1" smtClean="0"/>
              <a:t>iOS</a:t>
            </a:r>
            <a:r>
              <a:rPr lang="en-CA" sz="2400" dirty="0" smtClean="0"/>
              <a:t> software</a:t>
            </a:r>
          </a:p>
          <a:p>
            <a:r>
              <a:rPr lang="en-CA" sz="2400" dirty="0" smtClean="0"/>
              <a:t>In Oct 2012, Apple announced Scott’s departure</a:t>
            </a:r>
          </a:p>
          <a:p>
            <a:r>
              <a:rPr lang="en-CA" sz="2400" dirty="0" smtClean="0"/>
              <a:t>Current advisor to Tim Cook until Apr 2013</a:t>
            </a:r>
          </a:p>
          <a:p>
            <a:r>
              <a:rPr lang="en-CA" sz="2400" dirty="0" smtClean="0"/>
              <a:t>Came under fire for faulty Maps app introduced in iOS6 </a:t>
            </a:r>
            <a:endParaRPr lang="en-CA" sz="2400" dirty="0"/>
          </a:p>
        </p:txBody>
      </p:sp>
      <p:pic>
        <p:nvPicPr>
          <p:cNvPr id="38914" name="Picture 2" descr="http://www1.pcmag.com/media/images/363435-scott-forstall.jpg?thumb=y"/>
          <p:cNvPicPr>
            <a:picLocks noChangeAspect="1" noChangeArrowheads="1"/>
          </p:cNvPicPr>
          <p:nvPr/>
        </p:nvPicPr>
        <p:blipFill>
          <a:blip r:embed="rId2" cstate="print"/>
          <a:srcRect/>
          <a:stretch>
            <a:fillRect/>
          </a:stretch>
        </p:blipFill>
        <p:spPr bwMode="auto">
          <a:xfrm>
            <a:off x="584473" y="1961753"/>
            <a:ext cx="3411463" cy="3411463"/>
          </a:xfrm>
          <a:prstGeom prst="rect">
            <a:avLst/>
          </a:prstGeom>
          <a:noFill/>
        </p:spPr>
      </p:pic>
    </p:spTree>
    <p:extLst>
      <p:ext uri="{BB962C8B-B14F-4D97-AF65-F5344CB8AC3E}">
        <p14:creationId xmlns:p14="http://schemas.microsoft.com/office/powerpoint/2010/main" val="3191338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Eddy Cue</a:t>
            </a:r>
            <a:endParaRPr lang="en-CA" dirty="0"/>
          </a:p>
        </p:txBody>
      </p:sp>
      <p:sp>
        <p:nvSpPr>
          <p:cNvPr id="3" name="Content Placeholder 2"/>
          <p:cNvSpPr>
            <a:spLocks noGrp="1"/>
          </p:cNvSpPr>
          <p:nvPr>
            <p:ph idx="1"/>
          </p:nvPr>
        </p:nvSpPr>
        <p:spPr>
          <a:xfrm>
            <a:off x="4427984" y="1412776"/>
            <a:ext cx="4258816" cy="5112568"/>
          </a:xfrm>
        </p:spPr>
        <p:txBody>
          <a:bodyPr/>
          <a:lstStyle/>
          <a:p>
            <a:r>
              <a:rPr lang="en-CA" sz="2400" dirty="0" smtClean="0"/>
              <a:t>Senior Vice President of Internet Software and Services</a:t>
            </a:r>
          </a:p>
          <a:p>
            <a:r>
              <a:rPr lang="en-CA" sz="2400" dirty="0" smtClean="0"/>
              <a:t>23-year Apple veteran</a:t>
            </a:r>
          </a:p>
          <a:p>
            <a:r>
              <a:rPr lang="en-CA" sz="2400" dirty="0" smtClean="0"/>
              <a:t>Oversees Apple's industry-including the iTunes Store, App Store, </a:t>
            </a:r>
            <a:r>
              <a:rPr lang="en-CA" sz="2400" dirty="0" err="1" smtClean="0"/>
              <a:t>iBookstore</a:t>
            </a:r>
            <a:r>
              <a:rPr lang="en-CA" sz="2400" dirty="0" smtClean="0"/>
              <a:t>, </a:t>
            </a:r>
            <a:r>
              <a:rPr lang="en-CA" sz="2400" dirty="0" err="1" smtClean="0"/>
              <a:t>Siri</a:t>
            </a:r>
            <a:r>
              <a:rPr lang="en-CA" sz="2400" dirty="0" smtClean="0"/>
              <a:t>, Maps, </a:t>
            </a:r>
            <a:r>
              <a:rPr lang="en-CA" sz="2400" dirty="0" err="1" smtClean="0"/>
              <a:t>iAd</a:t>
            </a:r>
            <a:r>
              <a:rPr lang="en-CA" sz="2400" dirty="0" smtClean="0"/>
              <a:t> and Apple's innovative </a:t>
            </a:r>
            <a:r>
              <a:rPr lang="en-CA" sz="2400" dirty="0" err="1" smtClean="0"/>
              <a:t>iCloud</a:t>
            </a:r>
            <a:r>
              <a:rPr lang="en-CA" sz="2400" dirty="0" smtClean="0"/>
              <a:t> services</a:t>
            </a:r>
          </a:p>
          <a:p>
            <a:r>
              <a:rPr lang="en-CA" sz="2400" dirty="0" smtClean="0"/>
              <a:t>Bachelor's degree in Computer Science and Economics from Duke University</a:t>
            </a:r>
            <a:endParaRPr lang="en-CA" sz="2400" dirty="0"/>
          </a:p>
        </p:txBody>
      </p:sp>
      <p:pic>
        <p:nvPicPr>
          <p:cNvPr id="39938" name="Picture 2" descr="http://images.apple.com/pr/bios/images/cue_hero2011090120080609.png"/>
          <p:cNvPicPr>
            <a:picLocks noChangeAspect="1" noChangeArrowheads="1"/>
          </p:cNvPicPr>
          <p:nvPr/>
        </p:nvPicPr>
        <p:blipFill>
          <a:blip r:embed="rId2" cstate="print"/>
          <a:srcRect/>
          <a:stretch>
            <a:fillRect/>
          </a:stretch>
        </p:blipFill>
        <p:spPr bwMode="auto">
          <a:xfrm>
            <a:off x="107504" y="1556792"/>
            <a:ext cx="3907283" cy="4464496"/>
          </a:xfrm>
          <a:prstGeom prst="rect">
            <a:avLst/>
          </a:prstGeom>
          <a:noFill/>
        </p:spPr>
      </p:pic>
    </p:spTree>
    <p:extLst>
      <p:ext uri="{BB962C8B-B14F-4D97-AF65-F5344CB8AC3E}">
        <p14:creationId xmlns:p14="http://schemas.microsoft.com/office/powerpoint/2010/main" val="3200715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a:stretch>
            <a:fillRect/>
          </a:stretch>
        </p:blipFill>
        <p:spPr bwMode="auto">
          <a:xfrm>
            <a:off x="2573693" y="2416628"/>
            <a:ext cx="6071876" cy="3087201"/>
          </a:xfrm>
          <a:prstGeom prst="rect">
            <a:avLst/>
          </a:prstGeom>
          <a:noFill/>
          <a:ln w="9525">
            <a:solidFill>
              <a:schemeClr val="accent1"/>
            </a:solidFill>
            <a:miter lim="800000"/>
            <a:headEnd/>
            <a:tailEnd/>
          </a:ln>
        </p:spPr>
      </p:pic>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400" dirty="0">
              <a:solidFill>
                <a:schemeClr val="tx1"/>
              </a:solidFill>
            </a:endParaRPr>
          </a:p>
          <a:p>
            <a:pPr marL="342900" indent="-342900">
              <a:buFont typeface="Arial" pitchFamily="34" charset="0"/>
              <a:buChar char="•"/>
            </a:pPr>
            <a:r>
              <a:rPr lang="en-CA" sz="2000" dirty="0" smtClean="0">
                <a:solidFill>
                  <a:schemeClr val="tx1"/>
                </a:solidFill>
              </a:rPr>
              <a:t>Computer</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Internet</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b="1" dirty="0" smtClean="0">
                <a:solidFill>
                  <a:schemeClr val="tx1"/>
                </a:solidFill>
              </a:rPr>
              <a:t>Mobile Phones</a:t>
            </a:r>
          </a:p>
          <a:p>
            <a:pPr marL="342900" indent="-342900">
              <a:buFont typeface="Arial" pitchFamily="34" charset="0"/>
              <a:buChar char="•"/>
            </a:pPr>
            <a:endParaRPr lang="en-CA" sz="2000" dirty="0" smtClean="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a:solidFill>
                  <a:schemeClr val="bg1"/>
                </a:solidFill>
                <a:ea typeface="Adobe Gothic Std B" pitchFamily="34" charset="-128"/>
              </a:rPr>
              <a:t>Industry History</a:t>
            </a:r>
          </a:p>
        </p:txBody>
      </p:sp>
      <p:sp>
        <p:nvSpPr>
          <p:cNvPr id="5" name="Content Placeholder 4"/>
          <p:cNvSpPr>
            <a:spLocks noGrp="1"/>
          </p:cNvSpPr>
          <p:nvPr>
            <p:ph idx="1"/>
          </p:nvPr>
        </p:nvSpPr>
        <p:spPr>
          <a:xfrm>
            <a:off x="2057400" y="1570037"/>
            <a:ext cx="6248400" cy="4525963"/>
          </a:xfrm>
        </p:spPr>
        <p:txBody>
          <a:bodyPr>
            <a:normAutofit/>
          </a:bodyPr>
          <a:lstStyle/>
          <a:p>
            <a:r>
              <a:rPr lang="en-US" sz="2800" b="1" dirty="0" smtClean="0"/>
              <a:t>Mobile Phones Subscription1980 - 2009</a:t>
            </a:r>
          </a:p>
          <a:p>
            <a:pPr marL="457200" lvl="1" indent="0">
              <a:buNone/>
            </a:pPr>
            <a:endParaRPr lang="en-US" sz="2400" b="1"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693" y="2416628"/>
            <a:ext cx="6071876" cy="310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693" y="2429766"/>
            <a:ext cx="6109917" cy="307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6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fade">
                                      <p:cBhvr>
                                        <p:cTn id="12" dur="500"/>
                                        <p:tgtEl>
                                          <p:spTgt spid="48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2"/>
                                        </p:tgtEl>
                                        <p:attrNameLst>
                                          <p:attrName>style.visibility</p:attrName>
                                        </p:attrNameLst>
                                      </p:cBhvr>
                                      <p:to>
                                        <p:strVal val="visible"/>
                                      </p:to>
                                    </p:set>
                                    <p:animEffect transition="in" filter="fade">
                                      <p:cBhvr>
                                        <p:cTn id="1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Jonathan </a:t>
            </a:r>
            <a:r>
              <a:rPr lang="en-CA" dirty="0" err="1" smtClean="0"/>
              <a:t>Ive</a:t>
            </a:r>
            <a:endParaRPr lang="en-CA" dirty="0"/>
          </a:p>
        </p:txBody>
      </p:sp>
      <p:sp>
        <p:nvSpPr>
          <p:cNvPr id="3" name="Content Placeholder 2"/>
          <p:cNvSpPr>
            <a:spLocks noGrp="1"/>
          </p:cNvSpPr>
          <p:nvPr>
            <p:ph idx="1"/>
          </p:nvPr>
        </p:nvSpPr>
        <p:spPr>
          <a:xfrm>
            <a:off x="4572000" y="1340768"/>
            <a:ext cx="4114800" cy="5184576"/>
          </a:xfrm>
        </p:spPr>
        <p:txBody>
          <a:bodyPr/>
          <a:lstStyle/>
          <a:p>
            <a:r>
              <a:rPr lang="en-CA" sz="2400" dirty="0" smtClean="0"/>
              <a:t>Senior Vice President of Industrial Design</a:t>
            </a:r>
          </a:p>
          <a:p>
            <a:r>
              <a:rPr lang="en-CA" sz="2400" dirty="0" smtClean="0"/>
              <a:t>Bachelor of Arts and an honorary doctorate from Newcastle Polytechnic</a:t>
            </a:r>
          </a:p>
          <a:p>
            <a:r>
              <a:rPr lang="en-CA" sz="2400" dirty="0" smtClean="0"/>
              <a:t>In 2003, named Designer of the Year by the Design Museum London and awarded the title Royal Designer for Industry by The Royal Society of Arts</a:t>
            </a:r>
            <a:endParaRPr lang="en-CA" sz="2400" dirty="0"/>
          </a:p>
        </p:txBody>
      </p:sp>
      <p:pic>
        <p:nvPicPr>
          <p:cNvPr id="40962" name="Picture 2" descr="http://images.apple.com/pr/bios/images/ive_hero20110204.png"/>
          <p:cNvPicPr>
            <a:picLocks noChangeAspect="1" noChangeArrowheads="1"/>
          </p:cNvPicPr>
          <p:nvPr/>
        </p:nvPicPr>
        <p:blipFill>
          <a:blip r:embed="rId2" cstate="print"/>
          <a:srcRect/>
          <a:stretch>
            <a:fillRect/>
          </a:stretch>
        </p:blipFill>
        <p:spPr bwMode="auto">
          <a:xfrm>
            <a:off x="251520" y="1268760"/>
            <a:ext cx="4211960" cy="4812623"/>
          </a:xfrm>
          <a:prstGeom prst="rect">
            <a:avLst/>
          </a:prstGeom>
          <a:noFill/>
        </p:spPr>
      </p:pic>
    </p:spTree>
    <p:extLst>
      <p:ext uri="{BB962C8B-B14F-4D97-AF65-F5344CB8AC3E}">
        <p14:creationId xmlns:p14="http://schemas.microsoft.com/office/powerpoint/2010/main" val="14588105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Phillip W. Schiller</a:t>
            </a:r>
            <a:endParaRPr lang="en-CA" dirty="0"/>
          </a:p>
        </p:txBody>
      </p:sp>
      <p:sp>
        <p:nvSpPr>
          <p:cNvPr id="3" name="Content Placeholder 2"/>
          <p:cNvSpPr>
            <a:spLocks noGrp="1"/>
          </p:cNvSpPr>
          <p:nvPr>
            <p:ph idx="1"/>
          </p:nvPr>
        </p:nvSpPr>
        <p:spPr>
          <a:xfrm>
            <a:off x="4572000" y="1844824"/>
            <a:ext cx="4114800" cy="4032448"/>
          </a:xfrm>
        </p:spPr>
        <p:txBody>
          <a:bodyPr/>
          <a:lstStyle/>
          <a:p>
            <a:r>
              <a:rPr lang="en-CA" sz="2400" dirty="0" smtClean="0"/>
              <a:t>Senior Vice President of Worldwide Marketing</a:t>
            </a:r>
          </a:p>
          <a:p>
            <a:r>
              <a:rPr lang="en-CA" sz="2400" dirty="0" smtClean="0"/>
              <a:t>Over 25years of marketing and management experience, including 20 years at Apple</a:t>
            </a:r>
          </a:p>
          <a:p>
            <a:r>
              <a:rPr lang="en-CA" sz="2400" dirty="0" smtClean="0"/>
              <a:t>Bachelor of Science degree in Biology from Boston College</a:t>
            </a:r>
            <a:endParaRPr lang="en-CA" sz="2400" dirty="0"/>
          </a:p>
        </p:txBody>
      </p:sp>
      <p:pic>
        <p:nvPicPr>
          <p:cNvPr id="41986" name="Picture 2" descr="http://images.apple.com/pr/bios/images/schiller_hero20110204.png"/>
          <p:cNvPicPr>
            <a:picLocks noChangeAspect="1" noChangeArrowheads="1"/>
          </p:cNvPicPr>
          <p:nvPr/>
        </p:nvPicPr>
        <p:blipFill>
          <a:blip r:embed="rId2" cstate="print"/>
          <a:srcRect/>
          <a:stretch>
            <a:fillRect/>
          </a:stretch>
        </p:blipFill>
        <p:spPr bwMode="auto">
          <a:xfrm>
            <a:off x="216025" y="1363026"/>
            <a:ext cx="4283967" cy="4894899"/>
          </a:xfrm>
          <a:prstGeom prst="rect">
            <a:avLst/>
          </a:prstGeom>
          <a:noFill/>
        </p:spPr>
      </p:pic>
    </p:spTree>
    <p:extLst>
      <p:ext uri="{BB962C8B-B14F-4D97-AF65-F5344CB8AC3E}">
        <p14:creationId xmlns:p14="http://schemas.microsoft.com/office/powerpoint/2010/main" val="27244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Bob Mansfield</a:t>
            </a:r>
            <a:endParaRPr lang="en-CA" dirty="0"/>
          </a:p>
        </p:txBody>
      </p:sp>
      <p:sp>
        <p:nvSpPr>
          <p:cNvPr id="3" name="Content Placeholder 2"/>
          <p:cNvSpPr>
            <a:spLocks noGrp="1"/>
          </p:cNvSpPr>
          <p:nvPr>
            <p:ph idx="1"/>
          </p:nvPr>
        </p:nvSpPr>
        <p:spPr>
          <a:xfrm>
            <a:off x="4572000" y="2348880"/>
            <a:ext cx="4114800" cy="3456384"/>
          </a:xfrm>
        </p:spPr>
        <p:txBody>
          <a:bodyPr/>
          <a:lstStyle/>
          <a:p>
            <a:r>
              <a:rPr lang="en-CA" sz="2400" dirty="0" smtClean="0"/>
              <a:t>Senior Vice President of Technologies</a:t>
            </a:r>
          </a:p>
          <a:p>
            <a:r>
              <a:rPr lang="en-CA" sz="2400" dirty="0" smtClean="0"/>
              <a:t>Leads all of Apple's wireless and semiconductor teams across the company</a:t>
            </a:r>
          </a:p>
          <a:p>
            <a:r>
              <a:rPr lang="en-CA" sz="2400" dirty="0" smtClean="0"/>
              <a:t>BSEE degree from The University of Texas</a:t>
            </a:r>
          </a:p>
        </p:txBody>
      </p:sp>
      <p:pic>
        <p:nvPicPr>
          <p:cNvPr id="43010" name="Picture 2" descr="http://images.apple.com/pr/bios/images/mansfield_hero20110204.png"/>
          <p:cNvPicPr>
            <a:picLocks noChangeAspect="1" noChangeArrowheads="1"/>
          </p:cNvPicPr>
          <p:nvPr/>
        </p:nvPicPr>
        <p:blipFill>
          <a:blip r:embed="rId2" cstate="print"/>
          <a:srcRect/>
          <a:stretch>
            <a:fillRect/>
          </a:stretch>
        </p:blipFill>
        <p:spPr bwMode="auto">
          <a:xfrm>
            <a:off x="184518" y="1412776"/>
            <a:ext cx="4387482" cy="5013176"/>
          </a:xfrm>
          <a:prstGeom prst="rect">
            <a:avLst/>
          </a:prstGeom>
          <a:noFill/>
        </p:spPr>
      </p:pic>
    </p:spTree>
    <p:extLst>
      <p:ext uri="{BB962C8B-B14F-4D97-AF65-F5344CB8AC3E}">
        <p14:creationId xmlns:p14="http://schemas.microsoft.com/office/powerpoint/2010/main" val="40412328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0016"/>
            <a:ext cx="8229600" cy="1143000"/>
          </a:xfrm>
        </p:spPr>
        <p:txBody>
          <a:bodyPr/>
          <a:lstStyle/>
          <a:p>
            <a:r>
              <a:rPr lang="en-CA" dirty="0" smtClean="0"/>
              <a:t>Financial Analysis</a:t>
            </a:r>
            <a:endParaRPr lang="en-CA" dirty="0"/>
          </a:p>
        </p:txBody>
      </p:sp>
    </p:spTree>
    <p:extLst>
      <p:ext uri="{BB962C8B-B14F-4D97-AF65-F5344CB8AC3E}">
        <p14:creationId xmlns:p14="http://schemas.microsoft.com/office/powerpoint/2010/main" val="9990004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648072"/>
          </a:xfrm>
        </p:spPr>
        <p:txBody>
          <a:bodyPr>
            <a:normAutofit fontScale="90000"/>
          </a:bodyPr>
          <a:lstStyle/>
          <a:p>
            <a:r>
              <a:rPr lang="en-CA" dirty="0" smtClean="0"/>
              <a:t>Annual Balance Sheet</a:t>
            </a:r>
            <a:endParaRPr lang="en-CA" dirty="0"/>
          </a:p>
        </p:txBody>
      </p:sp>
      <p:pic>
        <p:nvPicPr>
          <p:cNvPr id="48130" name="Picture 2"/>
          <p:cNvPicPr>
            <a:picLocks noGrp="1" noChangeAspect="1" noChangeArrowheads="1"/>
          </p:cNvPicPr>
          <p:nvPr>
            <p:ph idx="1"/>
          </p:nvPr>
        </p:nvPicPr>
        <p:blipFill>
          <a:blip r:embed="rId2" cstate="print"/>
          <a:srcRect/>
          <a:stretch>
            <a:fillRect/>
          </a:stretch>
        </p:blipFill>
        <p:spPr bwMode="auto">
          <a:xfrm>
            <a:off x="1043608" y="548680"/>
            <a:ext cx="6912768" cy="6326858"/>
          </a:xfrm>
          <a:prstGeom prst="rect">
            <a:avLst/>
          </a:prstGeom>
          <a:noFill/>
          <a:ln w="9525">
            <a:noFill/>
            <a:miter lim="800000"/>
            <a:headEnd/>
            <a:tailEnd/>
          </a:ln>
        </p:spPr>
      </p:pic>
    </p:spTree>
    <p:extLst>
      <p:ext uri="{BB962C8B-B14F-4D97-AF65-F5344CB8AC3E}">
        <p14:creationId xmlns:p14="http://schemas.microsoft.com/office/powerpoint/2010/main" val="38456389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0"/>
            <a:ext cx="8229600" cy="620688"/>
          </a:xfrm>
        </p:spPr>
        <p:txBody>
          <a:bodyPr>
            <a:normAutofit fontScale="90000"/>
          </a:bodyPr>
          <a:lstStyle/>
          <a:p>
            <a:r>
              <a:rPr lang="en-CA" dirty="0" smtClean="0"/>
              <a:t>Quarterly Balance Sheet</a:t>
            </a:r>
            <a:endParaRPr lang="en-CA" dirty="0"/>
          </a:p>
        </p:txBody>
      </p:sp>
      <p:pic>
        <p:nvPicPr>
          <p:cNvPr id="44035" name="Picture 3"/>
          <p:cNvPicPr>
            <a:picLocks noGrp="1" noChangeAspect="1" noChangeArrowheads="1"/>
          </p:cNvPicPr>
          <p:nvPr>
            <p:ph idx="1"/>
          </p:nvPr>
        </p:nvPicPr>
        <p:blipFill>
          <a:blip r:embed="rId2" cstate="print"/>
          <a:srcRect/>
          <a:stretch>
            <a:fillRect/>
          </a:stretch>
        </p:blipFill>
        <p:spPr bwMode="auto">
          <a:xfrm>
            <a:off x="1" y="620688"/>
            <a:ext cx="9108504" cy="6237312"/>
          </a:xfrm>
          <a:prstGeom prst="rect">
            <a:avLst/>
          </a:prstGeom>
          <a:noFill/>
          <a:ln w="9525">
            <a:noFill/>
            <a:miter lim="800000"/>
            <a:headEnd/>
            <a:tailEnd/>
          </a:ln>
        </p:spPr>
      </p:pic>
    </p:spTree>
    <p:extLst>
      <p:ext uri="{BB962C8B-B14F-4D97-AF65-F5344CB8AC3E}">
        <p14:creationId xmlns:p14="http://schemas.microsoft.com/office/powerpoint/2010/main" val="12722700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78098"/>
          </a:xfrm>
        </p:spPr>
        <p:txBody>
          <a:bodyPr/>
          <a:lstStyle/>
          <a:p>
            <a:r>
              <a:rPr lang="en-CA" dirty="0" smtClean="0"/>
              <a:t>Annual Income Statement</a:t>
            </a:r>
            <a:endParaRPr lang="en-CA" dirty="0"/>
          </a:p>
        </p:txBody>
      </p:sp>
      <p:pic>
        <p:nvPicPr>
          <p:cNvPr id="47106" name="Picture 2"/>
          <p:cNvPicPr>
            <a:picLocks noGrp="1" noChangeAspect="1" noChangeArrowheads="1"/>
          </p:cNvPicPr>
          <p:nvPr>
            <p:ph idx="1"/>
          </p:nvPr>
        </p:nvPicPr>
        <p:blipFill>
          <a:blip r:embed="rId2" cstate="print"/>
          <a:srcRect/>
          <a:stretch>
            <a:fillRect/>
          </a:stretch>
        </p:blipFill>
        <p:spPr bwMode="auto">
          <a:xfrm>
            <a:off x="179512" y="804639"/>
            <a:ext cx="8753868" cy="5864721"/>
          </a:xfrm>
          <a:prstGeom prst="rect">
            <a:avLst/>
          </a:prstGeom>
          <a:noFill/>
          <a:ln w="9525">
            <a:noFill/>
            <a:miter lim="800000"/>
            <a:headEnd/>
            <a:tailEnd/>
          </a:ln>
        </p:spPr>
      </p:pic>
    </p:spTree>
    <p:extLst>
      <p:ext uri="{BB962C8B-B14F-4D97-AF65-F5344CB8AC3E}">
        <p14:creationId xmlns:p14="http://schemas.microsoft.com/office/powerpoint/2010/main" val="30422386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06090"/>
          </a:xfrm>
        </p:spPr>
        <p:txBody>
          <a:bodyPr>
            <a:normAutofit fontScale="90000"/>
          </a:bodyPr>
          <a:lstStyle/>
          <a:p>
            <a:r>
              <a:rPr lang="en-CA" dirty="0" smtClean="0"/>
              <a:t>Quarterly Income Statement</a:t>
            </a:r>
            <a:endParaRPr lang="en-CA" dirty="0"/>
          </a:p>
        </p:txBody>
      </p:sp>
      <p:pic>
        <p:nvPicPr>
          <p:cNvPr id="45058" name="Picture 2"/>
          <p:cNvPicPr>
            <a:picLocks noGrp="1" noChangeAspect="1" noChangeArrowheads="1"/>
          </p:cNvPicPr>
          <p:nvPr>
            <p:ph idx="1"/>
          </p:nvPr>
        </p:nvPicPr>
        <p:blipFill>
          <a:blip r:embed="rId2" cstate="print"/>
          <a:srcRect/>
          <a:stretch>
            <a:fillRect/>
          </a:stretch>
        </p:blipFill>
        <p:spPr bwMode="auto">
          <a:xfrm>
            <a:off x="0" y="620688"/>
            <a:ext cx="9115692" cy="6237312"/>
          </a:xfrm>
          <a:prstGeom prst="rect">
            <a:avLst/>
          </a:prstGeom>
          <a:noFill/>
          <a:ln w="9525">
            <a:noFill/>
            <a:miter lim="800000"/>
            <a:headEnd/>
            <a:tailEnd/>
          </a:ln>
        </p:spPr>
      </p:pic>
    </p:spTree>
    <p:extLst>
      <p:ext uri="{BB962C8B-B14F-4D97-AF65-F5344CB8AC3E}">
        <p14:creationId xmlns:p14="http://schemas.microsoft.com/office/powerpoint/2010/main" val="42769731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06090"/>
          </a:xfrm>
        </p:spPr>
        <p:txBody>
          <a:bodyPr>
            <a:normAutofit fontScale="90000"/>
          </a:bodyPr>
          <a:lstStyle/>
          <a:p>
            <a:r>
              <a:rPr lang="en-CA" dirty="0" smtClean="0"/>
              <a:t>Annual Cash Flow Statement</a:t>
            </a:r>
            <a:endParaRPr lang="en-CA" dirty="0"/>
          </a:p>
        </p:txBody>
      </p:sp>
      <p:pic>
        <p:nvPicPr>
          <p:cNvPr id="49154" name="Picture 2"/>
          <p:cNvPicPr>
            <a:picLocks noGrp="1" noChangeAspect="1" noChangeArrowheads="1"/>
          </p:cNvPicPr>
          <p:nvPr>
            <p:ph idx="1"/>
          </p:nvPr>
        </p:nvPicPr>
        <p:blipFill>
          <a:blip r:embed="rId2" cstate="print"/>
          <a:srcRect/>
          <a:stretch>
            <a:fillRect/>
          </a:stretch>
        </p:blipFill>
        <p:spPr bwMode="auto">
          <a:xfrm>
            <a:off x="1403648" y="548680"/>
            <a:ext cx="6192688" cy="6309320"/>
          </a:xfrm>
          <a:prstGeom prst="rect">
            <a:avLst/>
          </a:prstGeom>
          <a:noFill/>
          <a:ln w="9525">
            <a:noFill/>
            <a:miter lim="800000"/>
            <a:headEnd/>
            <a:tailEnd/>
          </a:ln>
        </p:spPr>
      </p:pic>
    </p:spTree>
    <p:extLst>
      <p:ext uri="{BB962C8B-B14F-4D97-AF65-F5344CB8AC3E}">
        <p14:creationId xmlns:p14="http://schemas.microsoft.com/office/powerpoint/2010/main" val="40697735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634082"/>
          </a:xfrm>
        </p:spPr>
        <p:txBody>
          <a:bodyPr>
            <a:normAutofit fontScale="90000"/>
          </a:bodyPr>
          <a:lstStyle/>
          <a:p>
            <a:r>
              <a:rPr lang="en-CA" dirty="0" smtClean="0"/>
              <a:t>Quarterly Cash Flow Statement</a:t>
            </a:r>
            <a:endParaRPr lang="en-CA" dirty="0"/>
          </a:p>
        </p:txBody>
      </p:sp>
      <p:pic>
        <p:nvPicPr>
          <p:cNvPr id="46082" name="Picture 2"/>
          <p:cNvPicPr>
            <a:picLocks noGrp="1" noChangeAspect="1" noChangeArrowheads="1"/>
          </p:cNvPicPr>
          <p:nvPr>
            <p:ph idx="1"/>
          </p:nvPr>
        </p:nvPicPr>
        <p:blipFill>
          <a:blip r:embed="rId2" cstate="print"/>
          <a:srcRect/>
          <a:stretch>
            <a:fillRect/>
          </a:stretch>
        </p:blipFill>
        <p:spPr bwMode="auto">
          <a:xfrm>
            <a:off x="0" y="548680"/>
            <a:ext cx="9144000" cy="6336704"/>
          </a:xfrm>
          <a:prstGeom prst="rect">
            <a:avLst/>
          </a:prstGeom>
          <a:noFill/>
          <a:ln w="9525">
            <a:noFill/>
            <a:miter lim="800000"/>
            <a:headEnd/>
            <a:tailEnd/>
          </a:ln>
        </p:spPr>
      </p:pic>
    </p:spTree>
    <p:extLst>
      <p:ext uri="{BB962C8B-B14F-4D97-AF65-F5344CB8AC3E}">
        <p14:creationId xmlns:p14="http://schemas.microsoft.com/office/powerpoint/2010/main" val="2852538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400" dirty="0">
              <a:solidFill>
                <a:schemeClr val="tx1"/>
              </a:solidFill>
            </a:endParaRPr>
          </a:p>
          <a:p>
            <a:pPr marL="342900" indent="-342900">
              <a:buFont typeface="Arial" pitchFamily="34" charset="0"/>
              <a:buChar char="•"/>
            </a:pPr>
            <a:r>
              <a:rPr lang="en-CA" sz="2000" dirty="0" smtClean="0">
                <a:solidFill>
                  <a:schemeClr val="tx1"/>
                </a:solidFill>
              </a:rPr>
              <a:t>Computer</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dirty="0" smtClean="0">
                <a:solidFill>
                  <a:schemeClr val="tx1"/>
                </a:solidFill>
              </a:rPr>
              <a:t>Internet</a:t>
            </a:r>
          </a:p>
          <a:p>
            <a:pPr marL="342900" indent="-342900">
              <a:buFont typeface="Arial" pitchFamily="34" charset="0"/>
              <a:buChar char="•"/>
            </a:pPr>
            <a:endParaRPr lang="en-CA" sz="2000" dirty="0" smtClean="0">
              <a:solidFill>
                <a:schemeClr val="tx1"/>
              </a:solidFill>
            </a:endParaRPr>
          </a:p>
          <a:p>
            <a:pPr marL="342900" indent="-342900">
              <a:buFont typeface="Arial" pitchFamily="34" charset="0"/>
              <a:buChar char="•"/>
            </a:pPr>
            <a:r>
              <a:rPr lang="en-CA" sz="2000" b="1" dirty="0" smtClean="0">
                <a:solidFill>
                  <a:schemeClr val="tx1"/>
                </a:solidFill>
              </a:rPr>
              <a:t>Mobile Phones</a:t>
            </a:r>
          </a:p>
          <a:p>
            <a:pPr marL="342900" indent="-342900">
              <a:buFont typeface="Arial" pitchFamily="34" charset="0"/>
              <a:buChar char="•"/>
            </a:pPr>
            <a:endParaRPr lang="en-CA" sz="2000" dirty="0" smtClean="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a:solidFill>
                  <a:schemeClr val="bg1"/>
                </a:solidFill>
                <a:ea typeface="Adobe Gothic Std B" pitchFamily="34" charset="-128"/>
              </a:rPr>
              <a:t>Industry History</a:t>
            </a:r>
          </a:p>
        </p:txBody>
      </p:sp>
      <p:sp>
        <p:nvSpPr>
          <p:cNvPr id="5" name="Content Placeholder 4"/>
          <p:cNvSpPr>
            <a:spLocks noGrp="1"/>
          </p:cNvSpPr>
          <p:nvPr>
            <p:ph idx="1"/>
          </p:nvPr>
        </p:nvSpPr>
        <p:spPr>
          <a:xfrm>
            <a:off x="2057400" y="1570037"/>
            <a:ext cx="6248400" cy="4525963"/>
          </a:xfrm>
        </p:spPr>
        <p:txBody>
          <a:bodyPr>
            <a:normAutofit fontScale="47500" lnSpcReduction="20000"/>
          </a:bodyPr>
          <a:lstStyle/>
          <a:p>
            <a:r>
              <a:rPr lang="en-US" b="1" dirty="0" smtClean="0"/>
              <a:t>Mobile Phones – Digital Revolution</a:t>
            </a:r>
          </a:p>
          <a:p>
            <a:pPr marL="0" indent="0">
              <a:buNone/>
            </a:pPr>
            <a:endParaRPr lang="en-US" dirty="0" smtClean="0"/>
          </a:p>
          <a:p>
            <a:pPr lvl="1"/>
            <a:r>
              <a:rPr lang="en-US" b="1" dirty="0"/>
              <a:t>1990:</a:t>
            </a:r>
          </a:p>
          <a:p>
            <a:pPr lvl="1"/>
            <a:r>
              <a:rPr lang="en-US" dirty="0"/>
              <a:t>Cell phone subscribers: 12.4 million (0.25% of world population)</a:t>
            </a:r>
          </a:p>
          <a:p>
            <a:pPr lvl="1"/>
            <a:r>
              <a:rPr lang="en-US" dirty="0"/>
              <a:t>Internet users: 2.8 million (0.05% of world population)</a:t>
            </a:r>
          </a:p>
          <a:p>
            <a:pPr lvl="1"/>
            <a:endParaRPr lang="en-US" dirty="0"/>
          </a:p>
          <a:p>
            <a:pPr lvl="1"/>
            <a:r>
              <a:rPr lang="en-US" b="1" dirty="0"/>
              <a:t>2002</a:t>
            </a:r>
            <a:r>
              <a:rPr lang="en-US" dirty="0"/>
              <a:t>:</a:t>
            </a:r>
          </a:p>
          <a:p>
            <a:pPr lvl="1"/>
            <a:r>
              <a:rPr lang="en-US" dirty="0"/>
              <a:t>Cell phone subscribers: 1.174 billion (19% of world population)</a:t>
            </a:r>
          </a:p>
          <a:p>
            <a:pPr lvl="1"/>
            <a:r>
              <a:rPr lang="en-US" dirty="0"/>
              <a:t>Internet users: 631 million (11% of world population)</a:t>
            </a:r>
          </a:p>
          <a:p>
            <a:pPr lvl="1"/>
            <a:endParaRPr lang="en-US" dirty="0"/>
          </a:p>
          <a:p>
            <a:pPr lvl="1"/>
            <a:r>
              <a:rPr lang="en-US" b="1" dirty="0"/>
              <a:t>2010</a:t>
            </a:r>
            <a:r>
              <a:rPr lang="en-US" dirty="0"/>
              <a:t>:</a:t>
            </a:r>
          </a:p>
          <a:p>
            <a:pPr lvl="1"/>
            <a:r>
              <a:rPr lang="en-US" dirty="0"/>
              <a:t>Cell phone subscribers: 5.4 billion (76% of world population)</a:t>
            </a:r>
          </a:p>
          <a:p>
            <a:pPr lvl="1"/>
            <a:r>
              <a:rPr lang="en-US" dirty="0"/>
              <a:t>Internet users: 1.9 billion (28% of world population)</a:t>
            </a:r>
          </a:p>
          <a:p>
            <a:pPr lvl="1"/>
            <a:endParaRPr lang="en-US" dirty="0"/>
          </a:p>
          <a:p>
            <a:pPr lvl="1"/>
            <a:r>
              <a:rPr lang="en-US" b="1" dirty="0"/>
              <a:t>2011</a:t>
            </a:r>
            <a:r>
              <a:rPr lang="en-US" dirty="0"/>
              <a:t>:</a:t>
            </a:r>
          </a:p>
          <a:p>
            <a:pPr lvl="1"/>
            <a:r>
              <a:rPr lang="en-US" dirty="0"/>
              <a:t>Cell phone subscribers: 6 billion (87% of world population)</a:t>
            </a:r>
          </a:p>
          <a:p>
            <a:pPr lvl="1"/>
            <a:r>
              <a:rPr lang="en-US" dirty="0"/>
              <a:t>Internet users: 2.1 billion (30% of world population</a:t>
            </a:r>
            <a:r>
              <a:rPr lang="en-US" dirty="0" smtClean="0"/>
              <a:t>)</a:t>
            </a:r>
          </a:p>
          <a:p>
            <a:pPr lvl="1"/>
            <a:endParaRPr lang="en-US" dirty="0"/>
          </a:p>
          <a:p>
            <a:pPr lvl="1"/>
            <a:r>
              <a:rPr lang="en-US" b="1" dirty="0"/>
              <a:t>2012</a:t>
            </a:r>
            <a:r>
              <a:rPr lang="en-US" dirty="0"/>
              <a:t>:</a:t>
            </a:r>
          </a:p>
          <a:p>
            <a:pPr lvl="1"/>
            <a:r>
              <a:rPr lang="en-US" dirty="0"/>
              <a:t>Cell phone subscribers: Predicted 6.5 billion by end of 2012 (92% of world population)</a:t>
            </a:r>
          </a:p>
          <a:p>
            <a:pPr lvl="1"/>
            <a:r>
              <a:rPr lang="en-US" dirty="0"/>
              <a:t>Internet users: 2.4 billion as of June 30th  (33% of world population)</a:t>
            </a:r>
          </a:p>
          <a:p>
            <a:pPr lvl="1"/>
            <a:endParaRPr lang="en-US" dirty="0" smtClean="0"/>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spTree>
    <p:extLst>
      <p:ext uri="{BB962C8B-B14F-4D97-AF65-F5344CB8AC3E}">
        <p14:creationId xmlns:p14="http://schemas.microsoft.com/office/powerpoint/2010/main" val="18767350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CA" dirty="0" smtClean="0"/>
              <a:t>Statement of Shareholders Equity</a:t>
            </a:r>
            <a:endParaRPr lang="en-C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63688" y="836712"/>
            <a:ext cx="5328591" cy="6021288"/>
          </a:xfrm>
          <a:prstGeom prst="rect">
            <a:avLst/>
          </a:prstGeom>
          <a:noFill/>
          <a:ln w="9525">
            <a:noFill/>
            <a:miter lim="800000"/>
            <a:headEnd/>
            <a:tailEnd/>
          </a:ln>
        </p:spPr>
      </p:pic>
    </p:spTree>
    <p:extLst>
      <p:ext uri="{BB962C8B-B14F-4D97-AF65-F5344CB8AC3E}">
        <p14:creationId xmlns:p14="http://schemas.microsoft.com/office/powerpoint/2010/main" val="26318834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dn.iphoneincanada.ca/wp-content/uploads/2012/06/Apple-se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98104"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solidFill>
                  <a:schemeClr val="bg1"/>
                </a:solidFill>
              </a:rPr>
              <a:t>Recommendation</a:t>
            </a:r>
            <a:r>
              <a:rPr lang="en-CA" dirty="0" smtClean="0"/>
              <a:t> </a:t>
            </a:r>
            <a:endParaRPr lang="en-CA" dirty="0"/>
          </a:p>
        </p:txBody>
      </p:sp>
      <p:sp>
        <p:nvSpPr>
          <p:cNvPr id="3" name="TextBox 2"/>
          <p:cNvSpPr txBox="1"/>
          <p:nvPr/>
        </p:nvSpPr>
        <p:spPr>
          <a:xfrm>
            <a:off x="2743200" y="5715000"/>
            <a:ext cx="3886200" cy="830997"/>
          </a:xfrm>
          <a:prstGeom prst="rect">
            <a:avLst/>
          </a:prstGeom>
          <a:noFill/>
        </p:spPr>
        <p:txBody>
          <a:bodyPr wrap="square" rtlCol="0">
            <a:spAutoFit/>
          </a:bodyPr>
          <a:lstStyle/>
          <a:p>
            <a:pPr algn="ctr"/>
            <a:r>
              <a:rPr lang="en-US" sz="4800" b="1" dirty="0" smtClean="0">
                <a:solidFill>
                  <a:schemeClr val="bg1"/>
                </a:solidFill>
              </a:rPr>
              <a:t>BUY!</a:t>
            </a:r>
            <a:endParaRPr lang="en-US" b="1" dirty="0">
              <a:solidFill>
                <a:schemeClr val="bg1"/>
              </a:solidFill>
            </a:endParaRPr>
          </a:p>
        </p:txBody>
      </p:sp>
    </p:spTree>
    <p:extLst>
      <p:ext uri="{BB962C8B-B14F-4D97-AF65-F5344CB8AC3E}">
        <p14:creationId xmlns:p14="http://schemas.microsoft.com/office/powerpoint/2010/main" val="40910736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upload.wikimedia.org/wikipedia/commons/3/30/Google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5353" y="2702456"/>
            <a:ext cx="4655047" cy="159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5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Snapshot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56415"/>
            <a:ext cx="7010400" cy="560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4238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Snapshot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031790018"/>
              </p:ext>
            </p:extLst>
          </p:nvPr>
        </p:nvGraphicFramePr>
        <p:xfrm>
          <a:off x="2057400" y="1828800"/>
          <a:ext cx="5218770" cy="4114800"/>
        </p:xfrm>
        <a:graphic>
          <a:graphicData uri="http://schemas.openxmlformats.org/presentationml/2006/ole">
            <mc:AlternateContent xmlns:mc="http://schemas.openxmlformats.org/markup-compatibility/2006">
              <mc:Choice xmlns:v="urn:schemas-microsoft-com:vml" Requires="v">
                <p:oleObj spid="_x0000_s8215" name="Worksheet" r:id="rId4" imgW="2476438" imgH="1952700" progId="Excel.Sheet.12">
                  <p:embed/>
                </p:oleObj>
              </mc:Choice>
              <mc:Fallback>
                <p:oleObj name="Worksheet" r:id="rId4" imgW="2476438" imgH="1952700" progId="Excel.Sheet.12">
                  <p:embed/>
                  <p:pic>
                    <p:nvPicPr>
                      <p:cNvPr id="0" name=""/>
                      <p:cNvPicPr/>
                      <p:nvPr/>
                    </p:nvPicPr>
                    <p:blipFill>
                      <a:blip r:embed="rId5"/>
                      <a:stretch>
                        <a:fillRect/>
                      </a:stretch>
                    </p:blipFill>
                    <p:spPr>
                      <a:xfrm>
                        <a:off x="2057400" y="1828800"/>
                        <a:ext cx="5218770" cy="4114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0167476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4000"/>
          </a:blip>
          <a:stretch>
            <a:fillRect/>
          </a:stretch>
        </p:blipFill>
        <p:spPr>
          <a:xfrm>
            <a:off x="4699000" y="3911600"/>
            <a:ext cx="4445000" cy="2946400"/>
          </a:xfrm>
          <a:prstGeom prst="rect">
            <a:avLst/>
          </a:prstGeom>
          <a:solidFill>
            <a:schemeClr val="tx1">
              <a:alpha val="25000"/>
            </a:schemeClr>
          </a:solidFill>
        </p:spPr>
      </p:pic>
      <p:sp>
        <p:nvSpPr>
          <p:cNvPr id="2" name="Title 1"/>
          <p:cNvSpPr>
            <a:spLocks noGrp="1"/>
          </p:cNvSpPr>
          <p:nvPr>
            <p:ph type="title"/>
          </p:nvPr>
        </p:nvSpPr>
        <p:spPr/>
        <p:txBody>
          <a:bodyPr/>
          <a:lstStyle/>
          <a:p>
            <a:r>
              <a:rPr lang="en-US" dirty="0" smtClean="0"/>
              <a:t>Common Share Structure</a:t>
            </a:r>
            <a:endParaRPr lang="en-US" dirty="0"/>
          </a:p>
        </p:txBody>
      </p:sp>
      <p:sp>
        <p:nvSpPr>
          <p:cNvPr id="5" name="Content Placeholder 4"/>
          <p:cNvSpPr>
            <a:spLocks noGrp="1"/>
          </p:cNvSpPr>
          <p:nvPr>
            <p:ph idx="1"/>
          </p:nvPr>
        </p:nvSpPr>
        <p:spPr/>
        <p:txBody>
          <a:bodyPr>
            <a:normAutofit/>
          </a:bodyPr>
          <a:lstStyle/>
          <a:p>
            <a:r>
              <a:rPr lang="en-US" sz="2400" dirty="0" smtClean="0"/>
              <a:t>Rights</a:t>
            </a:r>
            <a:r>
              <a:rPr lang="en-US" sz="2400" dirty="0"/>
              <a:t>, including the liquidation and dividend rights, of the holders of our Class A and Class B </a:t>
            </a:r>
            <a:r>
              <a:rPr lang="en-US" sz="2400" dirty="0" smtClean="0"/>
              <a:t>common stock </a:t>
            </a:r>
            <a:r>
              <a:rPr lang="en-US" sz="2400" dirty="0"/>
              <a:t>are identical, except with respect to </a:t>
            </a:r>
            <a:r>
              <a:rPr lang="en-US" sz="2400" dirty="0" smtClean="0"/>
              <a:t>voting</a:t>
            </a:r>
          </a:p>
          <a:p>
            <a:r>
              <a:rPr lang="en-US" sz="2400" dirty="0" smtClean="0"/>
              <a:t>Voting rights of shares:</a:t>
            </a:r>
          </a:p>
          <a:p>
            <a:pPr lvl="1"/>
            <a:r>
              <a:rPr lang="en-US" dirty="0" smtClean="0">
                <a:solidFill>
                  <a:srgbClr val="FF0000"/>
                </a:solidFill>
              </a:rPr>
              <a:t>Class A: 1 Vote/share</a:t>
            </a:r>
          </a:p>
          <a:p>
            <a:pPr lvl="1"/>
            <a:r>
              <a:rPr lang="en-US" dirty="0" smtClean="0">
                <a:solidFill>
                  <a:srgbClr val="1D86CD"/>
                </a:solidFill>
              </a:rPr>
              <a:t>Class B: 10 Votes/share</a:t>
            </a:r>
          </a:p>
          <a:p>
            <a:r>
              <a:rPr lang="en-US" dirty="0" smtClean="0"/>
              <a:t>Class B shares are only offered to Google Insiders and Executives</a:t>
            </a:r>
            <a:endParaRPr lang="en-US" dirty="0"/>
          </a:p>
        </p:txBody>
      </p:sp>
    </p:spTree>
    <p:extLst>
      <p:ext uri="{BB962C8B-B14F-4D97-AF65-F5344CB8AC3E}">
        <p14:creationId xmlns:p14="http://schemas.microsoft.com/office/powerpoint/2010/main" val="36590942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Shares Outstanding Since 2009</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75839663"/>
              </p:ext>
            </p:extLst>
          </p:nvPr>
        </p:nvGraphicFramePr>
        <p:xfrm>
          <a:off x="531902" y="1550893"/>
          <a:ext cx="8102231" cy="1330217"/>
        </p:xfrm>
        <a:graphic>
          <a:graphicData uri="http://schemas.openxmlformats.org/presentationml/2006/ole">
            <mc:AlternateContent xmlns:mc="http://schemas.openxmlformats.org/markup-compatibility/2006">
              <mc:Choice xmlns:v="urn:schemas-microsoft-com:vml" Requires="v">
                <p:oleObj spid="_x0000_s9239" name="Worksheet" r:id="rId4" imgW="5956300" imgH="977900" progId="Excel.Sheet.12">
                  <p:embed/>
                </p:oleObj>
              </mc:Choice>
              <mc:Fallback>
                <p:oleObj name="Worksheet" r:id="rId4" imgW="5956300" imgH="977900" progId="Excel.Sheet.12">
                  <p:embed/>
                  <p:pic>
                    <p:nvPicPr>
                      <p:cNvPr id="0" name=""/>
                      <p:cNvPicPr/>
                      <p:nvPr/>
                    </p:nvPicPr>
                    <p:blipFill>
                      <a:blip r:embed="rId5"/>
                      <a:stretch>
                        <a:fillRect/>
                      </a:stretch>
                    </p:blipFill>
                    <p:spPr>
                      <a:xfrm>
                        <a:off x="531902" y="1550893"/>
                        <a:ext cx="8102231" cy="1330217"/>
                      </a:xfrm>
                      <a:prstGeom prst="rect">
                        <a:avLst/>
                      </a:prstGeom>
                    </p:spPr>
                  </p:pic>
                </p:oleObj>
              </mc:Fallback>
            </mc:AlternateContent>
          </a:graphicData>
        </a:graphic>
      </p:graphicFrame>
      <p:graphicFrame>
        <p:nvGraphicFramePr>
          <p:cNvPr id="6" name="Chart 5"/>
          <p:cNvGraphicFramePr>
            <a:graphicFrameLocks/>
          </p:cNvGraphicFramePr>
          <p:nvPr>
            <p:extLst>
              <p:ext uri="{D42A27DB-BD31-4B8C-83A1-F6EECF244321}">
                <p14:modId xmlns:p14="http://schemas.microsoft.com/office/powerpoint/2010/main" val="1735280276"/>
              </p:ext>
            </p:extLst>
          </p:nvPr>
        </p:nvGraphicFramePr>
        <p:xfrm>
          <a:off x="958850" y="3086617"/>
          <a:ext cx="7226300" cy="33337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2450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Chart</a:t>
            </a:r>
            <a:endParaRPr lang="en-US" dirty="0"/>
          </a:p>
        </p:txBody>
      </p:sp>
      <p:pic>
        <p:nvPicPr>
          <p:cNvPr id="4" name="Content Placeholder 3" descr="Screen Shot 2012-11-25 at 5.21.52 PM.png"/>
          <p:cNvPicPr>
            <a:picLocks noGrp="1" noChangeAspect="1"/>
          </p:cNvPicPr>
          <p:nvPr>
            <p:ph idx="1"/>
          </p:nvPr>
        </p:nvPicPr>
        <p:blipFill>
          <a:blip r:embed="rId2">
            <a:extLst>
              <a:ext uri="{28A0092B-C50C-407E-A947-70E740481C1C}">
                <a14:useLocalDpi xmlns:a14="http://schemas.microsoft.com/office/drawing/2010/main" val="0"/>
              </a:ext>
            </a:extLst>
          </a:blip>
          <a:srcRect l="3370" r="3370"/>
          <a:stretch>
            <a:fillRect/>
          </a:stretch>
        </p:blipFill>
        <p:spPr>
          <a:xfrm>
            <a:off x="163689" y="1550894"/>
            <a:ext cx="8797612" cy="4819525"/>
          </a:xfrm>
        </p:spPr>
      </p:pic>
    </p:spTree>
    <p:extLst>
      <p:ext uri="{BB962C8B-B14F-4D97-AF65-F5344CB8AC3E}">
        <p14:creationId xmlns:p14="http://schemas.microsoft.com/office/powerpoint/2010/main" val="610243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Year Chart</a:t>
            </a:r>
            <a:endParaRPr lang="en-US" dirty="0"/>
          </a:p>
        </p:txBody>
      </p:sp>
      <p:pic>
        <p:nvPicPr>
          <p:cNvPr id="4" name="Content Placeholder 3" descr="Screen Shot 2012-11-25 at 5.23.27 PM.png"/>
          <p:cNvPicPr>
            <a:picLocks noGrp="1" noChangeAspect="1"/>
          </p:cNvPicPr>
          <p:nvPr>
            <p:ph idx="1"/>
          </p:nvPr>
        </p:nvPicPr>
        <p:blipFill>
          <a:blip r:embed="rId2">
            <a:extLst>
              <a:ext uri="{28A0092B-C50C-407E-A947-70E740481C1C}">
                <a14:useLocalDpi xmlns:a14="http://schemas.microsoft.com/office/drawing/2010/main" val="0"/>
              </a:ext>
            </a:extLst>
          </a:blip>
          <a:srcRect l="2749" r="2749"/>
          <a:stretch>
            <a:fillRect/>
          </a:stretch>
        </p:blipFill>
        <p:spPr>
          <a:xfrm>
            <a:off x="163689" y="1445808"/>
            <a:ext cx="8825089" cy="4834578"/>
          </a:xfrm>
        </p:spPr>
      </p:pic>
    </p:spTree>
    <p:extLst>
      <p:ext uri="{BB962C8B-B14F-4D97-AF65-F5344CB8AC3E}">
        <p14:creationId xmlns:p14="http://schemas.microsoft.com/office/powerpoint/2010/main" val="25515123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Chart</a:t>
            </a:r>
            <a:endParaRPr lang="en-US" dirty="0"/>
          </a:p>
        </p:txBody>
      </p:sp>
      <p:pic>
        <p:nvPicPr>
          <p:cNvPr id="4" name="Content Placeholder 3" descr="Screen Shot 2012-11-25 at 5.24.20 PM.png"/>
          <p:cNvPicPr>
            <a:picLocks noGrp="1" noChangeAspect="1"/>
          </p:cNvPicPr>
          <p:nvPr>
            <p:ph idx="1"/>
          </p:nvPr>
        </p:nvPicPr>
        <p:blipFill>
          <a:blip r:embed="rId2">
            <a:extLst>
              <a:ext uri="{28A0092B-C50C-407E-A947-70E740481C1C}">
                <a14:useLocalDpi xmlns:a14="http://schemas.microsoft.com/office/drawing/2010/main" val="0"/>
              </a:ext>
            </a:extLst>
          </a:blip>
          <a:srcRect l="2989" r="2989"/>
          <a:stretch>
            <a:fillRect/>
          </a:stretch>
        </p:blipFill>
        <p:spPr>
          <a:xfrm>
            <a:off x="191911" y="1403474"/>
            <a:ext cx="8797612" cy="4819525"/>
          </a:xfrm>
        </p:spPr>
      </p:pic>
    </p:spTree>
    <p:extLst>
      <p:ext uri="{BB962C8B-B14F-4D97-AF65-F5344CB8AC3E}">
        <p14:creationId xmlns:p14="http://schemas.microsoft.com/office/powerpoint/2010/main" val="104274311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majorFont>
      <a:minorFont>
        <a:latin typeface="Calisto MT"/>
        <a:ea typeface=""/>
        <a:cs typeface=""/>
        <a:font script="Jpan" typeface="ＭＳ Ｐ明朝"/>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TotalTime>
  <Words>6118</Words>
  <Application>Microsoft Office PowerPoint</Application>
  <PresentationFormat>On-screen Show (4:3)</PresentationFormat>
  <Paragraphs>1528</Paragraphs>
  <Slides>191</Slides>
  <Notes>62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191</vt:i4>
      </vt:variant>
    </vt:vector>
  </HeadingPairs>
  <TitlesOfParts>
    <vt:vector size="194" baseType="lpstr">
      <vt:lpstr>Office Theme</vt:lpstr>
      <vt:lpstr>Story</vt:lpstr>
      <vt:lpstr>Worksheet</vt:lpstr>
      <vt:lpstr>Global Gadgets. </vt:lpstr>
      <vt:lpstr>Agenda</vt:lpstr>
      <vt:lpstr>Industry Overview</vt:lpstr>
      <vt:lpstr>Industry history</vt:lpstr>
      <vt:lpstr>Industry History</vt:lpstr>
      <vt:lpstr>Industry History</vt:lpstr>
      <vt:lpstr>Industry History</vt:lpstr>
      <vt:lpstr>Industry History</vt:lpstr>
      <vt:lpstr>Industry History</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Industry Structure</vt:lpstr>
      <vt:lpstr>Global Gadgets Industry</vt:lpstr>
      <vt:lpstr>Global Gadgets Industry</vt:lpstr>
      <vt:lpstr>Global Gadgets Industry</vt:lpstr>
      <vt:lpstr>Global Gadgets Industry</vt:lpstr>
      <vt:lpstr>Global Gadgets Industry</vt:lpstr>
      <vt:lpstr>Global Gadgets Industry</vt:lpstr>
      <vt:lpstr>Global Gadgets Industry</vt:lpstr>
      <vt:lpstr>Global Gadgets Industry</vt:lpstr>
      <vt:lpstr>Global Gadgets Industry</vt:lpstr>
      <vt:lpstr>Global Gadgets Industry</vt:lpstr>
      <vt:lpstr>Global Gadgets Industry</vt:lpstr>
      <vt:lpstr>Apple Inc.</vt:lpstr>
      <vt:lpstr>Financial Snapshot</vt:lpstr>
      <vt:lpstr>Financial Snapshot</vt:lpstr>
      <vt:lpstr>Common Share Structure</vt:lpstr>
      <vt:lpstr>Max Chart</vt:lpstr>
      <vt:lpstr>5-Year Stock Performance</vt:lpstr>
      <vt:lpstr>1-Year Stock Performance</vt:lpstr>
      <vt:lpstr>Company Overview</vt:lpstr>
      <vt:lpstr>Company Profile</vt:lpstr>
      <vt:lpstr>Mission Statement</vt:lpstr>
      <vt:lpstr>Products and Services</vt:lpstr>
      <vt:lpstr>iTunes Revenue</vt:lpstr>
      <vt:lpstr>The App Store</vt:lpstr>
      <vt:lpstr>Milestones</vt:lpstr>
      <vt:lpstr>Recent Milestones</vt:lpstr>
      <vt:lpstr>Key Company Trends</vt:lpstr>
      <vt:lpstr>Key Products &amp; Regional Growth (Annual)</vt:lpstr>
      <vt:lpstr>Key Products &amp; Regional Growth (Quarterly)</vt:lpstr>
      <vt:lpstr>Revenue by Product</vt:lpstr>
      <vt:lpstr>Product Revenue by Quarter</vt:lpstr>
      <vt:lpstr>Dividends</vt:lpstr>
      <vt:lpstr>Litigations</vt:lpstr>
      <vt:lpstr>Key Management</vt:lpstr>
      <vt:lpstr>Steve Jobs</vt:lpstr>
      <vt:lpstr>Tim Cook</vt:lpstr>
      <vt:lpstr>Scott Forstall</vt:lpstr>
      <vt:lpstr>Eddy Cue</vt:lpstr>
      <vt:lpstr>Jonathan Ive</vt:lpstr>
      <vt:lpstr>Phillip W. Schiller</vt:lpstr>
      <vt:lpstr>Bob Mansfield</vt:lpstr>
      <vt:lpstr>Financial Analysis</vt:lpstr>
      <vt:lpstr>Annual Balance Sheet</vt:lpstr>
      <vt:lpstr>Quarterly Balance Sheet</vt:lpstr>
      <vt:lpstr>Annual Income Statement</vt:lpstr>
      <vt:lpstr>Quarterly Income Statement</vt:lpstr>
      <vt:lpstr>Annual Cash Flow Statement</vt:lpstr>
      <vt:lpstr>Quarterly Cash Flow Statement</vt:lpstr>
      <vt:lpstr>Statement of Shareholders Equity</vt:lpstr>
      <vt:lpstr>Recommendation </vt:lpstr>
      <vt:lpstr>PowerPoint Presentation</vt:lpstr>
      <vt:lpstr>Financial Snapshot</vt:lpstr>
      <vt:lpstr>Financial Snapshot</vt:lpstr>
      <vt:lpstr>Common Share Structure</vt:lpstr>
      <vt:lpstr>Shares Outstanding Since 2009</vt:lpstr>
      <vt:lpstr>1 Year Chart</vt:lpstr>
      <vt:lpstr>5 Year Chart</vt:lpstr>
      <vt:lpstr>Max Chart</vt:lpstr>
      <vt:lpstr>50 Day vs 200 Day MA</vt:lpstr>
      <vt:lpstr>Google VS. Nasdaq</vt:lpstr>
      <vt:lpstr>History and Milestones</vt:lpstr>
      <vt:lpstr>History and Milestones</vt:lpstr>
      <vt:lpstr>History and Milestones</vt:lpstr>
      <vt:lpstr>Key Acquisitions</vt:lpstr>
      <vt:lpstr>Major Acquisitions in 2012</vt:lpstr>
      <vt:lpstr>Products and Services</vt:lpstr>
      <vt:lpstr>Distribution of Revenues</vt:lpstr>
      <vt:lpstr>PowerPoint Presentation</vt:lpstr>
      <vt:lpstr>Ad Sources: AdWords</vt:lpstr>
      <vt:lpstr>PowerPoint Presentation</vt:lpstr>
      <vt:lpstr>Ad Sources: Google Maps Ads</vt:lpstr>
      <vt:lpstr>Ad Sources: AdSense</vt:lpstr>
      <vt:lpstr>Ad Sources: Google Network Ads</vt:lpstr>
      <vt:lpstr>Gmail</vt:lpstr>
      <vt:lpstr>Google+</vt:lpstr>
      <vt:lpstr>Google Fiber</vt:lpstr>
      <vt:lpstr>YouTube</vt:lpstr>
      <vt:lpstr>Android Mobile OS</vt:lpstr>
      <vt:lpstr>Android OS and the Manufacturers</vt:lpstr>
      <vt:lpstr>PowerPoint Presentation</vt:lpstr>
      <vt:lpstr>Google Play</vt:lpstr>
      <vt:lpstr>Google Chrome and Chrome OS</vt:lpstr>
      <vt:lpstr>Strategy</vt:lpstr>
      <vt:lpstr>Strategy in 2012</vt:lpstr>
      <vt:lpstr>Legal Issues</vt:lpstr>
      <vt:lpstr>Future Outlook </vt:lpstr>
      <vt:lpstr>Management</vt:lpstr>
      <vt:lpstr>Management</vt:lpstr>
      <vt:lpstr>Management</vt:lpstr>
      <vt:lpstr>Five Year Diversification Plan</vt:lpstr>
      <vt:lpstr>Management</vt:lpstr>
      <vt:lpstr>Management</vt:lpstr>
      <vt:lpstr>Management</vt:lpstr>
      <vt:lpstr>Balance Sheet – Q3</vt:lpstr>
      <vt:lpstr>Balance Sheet – Q3</vt:lpstr>
      <vt:lpstr>PowerPoint Presentation</vt:lpstr>
      <vt:lpstr>Income Statement – Q3</vt:lpstr>
      <vt:lpstr>PowerPoint Presentation</vt:lpstr>
      <vt:lpstr>2011 Income Statement</vt:lpstr>
      <vt:lpstr>Cash-Flow – Q3 </vt:lpstr>
      <vt:lpstr>Cash-Flow – Q3</vt:lpstr>
      <vt:lpstr>PowerPoint Presentation</vt:lpstr>
      <vt:lpstr>Recommendation</vt:lpstr>
      <vt:lpstr>PowerPoint Presentation</vt:lpstr>
      <vt:lpstr>Financial Snapshot</vt:lpstr>
      <vt:lpstr>Recent Surge</vt:lpstr>
      <vt:lpstr>Financial Snapshot</vt:lpstr>
      <vt:lpstr>Common Shares Outstanding</vt:lpstr>
      <vt:lpstr>1 Year Chart</vt:lpstr>
      <vt:lpstr>5 Year Chart</vt:lpstr>
      <vt:lpstr>10 Year Chart</vt:lpstr>
      <vt:lpstr> 5 Year S&amp;P/TSX Comp.</vt:lpstr>
      <vt:lpstr>Company Profile</vt:lpstr>
      <vt:lpstr>Milestones</vt:lpstr>
      <vt:lpstr>Key Acquisitions</vt:lpstr>
      <vt:lpstr>Recent Developments</vt:lpstr>
      <vt:lpstr>Products</vt:lpstr>
      <vt:lpstr>Products</vt:lpstr>
      <vt:lpstr>BB 7 Operating System</vt:lpstr>
      <vt:lpstr>Smartphones with BB 7</vt:lpstr>
      <vt:lpstr>PowerPoint Presentation</vt:lpstr>
      <vt:lpstr>Blackberry Messenger</vt:lpstr>
      <vt:lpstr>BB 10 Operating System</vt:lpstr>
      <vt:lpstr>Competitive Advantage</vt:lpstr>
      <vt:lpstr>Patents</vt:lpstr>
      <vt:lpstr>Litigations</vt:lpstr>
      <vt:lpstr>Sales Trends</vt:lpstr>
      <vt:lpstr>Revenue Across Countries</vt:lpstr>
      <vt:lpstr>Revenue and Sales </vt:lpstr>
      <vt:lpstr>Acquisitions</vt:lpstr>
      <vt:lpstr>PowerPoint Presentation</vt:lpstr>
      <vt:lpstr>Management Team</vt:lpstr>
      <vt:lpstr>Michael Lazaridis</vt:lpstr>
      <vt:lpstr>Jim Balsillie </vt:lpstr>
      <vt:lpstr>Thorsten Heins</vt:lpstr>
      <vt:lpstr>Brian Bilduka</vt:lpstr>
      <vt:lpstr>Kristian Tear</vt:lpstr>
      <vt:lpstr>Robin Bienfait</vt:lpstr>
      <vt:lpstr>Frank Boulben</vt:lpstr>
      <vt:lpstr>Steve Zipperstein</vt:lpstr>
      <vt:lpstr>Barbara Stymiest</vt:lpstr>
      <vt:lpstr>Prem Watsa</vt:lpstr>
      <vt:lpstr>Financial Statement Analysis</vt:lpstr>
      <vt:lpstr>Annual Balance Sheet</vt:lpstr>
      <vt:lpstr>Quarterly Balance Sheet</vt:lpstr>
      <vt:lpstr>Annual Income Statement</vt:lpstr>
      <vt:lpstr>Quarterly Income Statement</vt:lpstr>
      <vt:lpstr>Annual Cash Flow Statement</vt:lpstr>
      <vt:lpstr>Semi-Annual Cash Flow</vt:lpstr>
      <vt:lpstr>Recommendation:   HOLD/BUY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dc:title>
  <dc:creator>Bryan</dc:creator>
  <cp:lastModifiedBy>gp</cp:lastModifiedBy>
  <cp:revision>72</cp:revision>
  <cp:lastPrinted>2012-11-27T00:56:20Z</cp:lastPrinted>
  <dcterms:modified xsi:type="dcterms:W3CDTF">2012-11-27T01:08:47Z</dcterms:modified>
</cp:coreProperties>
</file>