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54"/>
  </p:notesMasterIdLst>
  <p:sldIdLst>
    <p:sldId id="365" r:id="rId2"/>
    <p:sldId id="366" r:id="rId3"/>
    <p:sldId id="367" r:id="rId4"/>
    <p:sldId id="368" r:id="rId5"/>
    <p:sldId id="369" r:id="rId6"/>
    <p:sldId id="370" r:id="rId7"/>
    <p:sldId id="371" r:id="rId8"/>
    <p:sldId id="372"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86" r:id="rId23"/>
    <p:sldId id="387" r:id="rId24"/>
    <p:sldId id="388" r:id="rId25"/>
    <p:sldId id="389" r:id="rId26"/>
    <p:sldId id="390" r:id="rId27"/>
    <p:sldId id="391" r:id="rId28"/>
    <p:sldId id="392"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257" r:id="rId101"/>
    <p:sldId id="258" r:id="rId102"/>
    <p:sldId id="259" r:id="rId103"/>
    <p:sldId id="260" r:id="rId104"/>
    <p:sldId id="261" r:id="rId105"/>
    <p:sldId id="262" r:id="rId106"/>
    <p:sldId id="405" r:id="rId107"/>
    <p:sldId id="263" r:id="rId108"/>
    <p:sldId id="406" r:id="rId109"/>
    <p:sldId id="264" r:id="rId110"/>
    <p:sldId id="408" r:id="rId111"/>
    <p:sldId id="407" r:id="rId112"/>
    <p:sldId id="409" r:id="rId113"/>
    <p:sldId id="265" r:id="rId114"/>
    <p:sldId id="266" r:id="rId115"/>
    <p:sldId id="267" r:id="rId116"/>
    <p:sldId id="268" r:id="rId117"/>
    <p:sldId id="269" r:id="rId118"/>
    <p:sldId id="270" r:id="rId119"/>
    <p:sldId id="271" r:id="rId120"/>
    <p:sldId id="272" r:id="rId121"/>
    <p:sldId id="273" r:id="rId122"/>
    <p:sldId id="274" r:id="rId123"/>
    <p:sldId id="275" r:id="rId124"/>
    <p:sldId id="276" r:id="rId125"/>
    <p:sldId id="277" r:id="rId126"/>
    <p:sldId id="278" r:id="rId127"/>
    <p:sldId id="279" r:id="rId128"/>
    <p:sldId id="280" r:id="rId129"/>
    <p:sldId id="281" r:id="rId130"/>
    <p:sldId id="283" r:id="rId131"/>
    <p:sldId id="284" r:id="rId132"/>
    <p:sldId id="285" r:id="rId133"/>
    <p:sldId id="286" r:id="rId134"/>
    <p:sldId id="287" r:id="rId135"/>
    <p:sldId id="288" r:id="rId136"/>
    <p:sldId id="289" r:id="rId137"/>
    <p:sldId id="290" r:id="rId138"/>
    <p:sldId id="291" r:id="rId139"/>
    <p:sldId id="305" r:id="rId140"/>
    <p:sldId id="292" r:id="rId141"/>
    <p:sldId id="293" r:id="rId142"/>
    <p:sldId id="294" r:id="rId143"/>
    <p:sldId id="295" r:id="rId144"/>
    <p:sldId id="296" r:id="rId145"/>
    <p:sldId id="297" r:id="rId146"/>
    <p:sldId id="298" r:id="rId147"/>
    <p:sldId id="299" r:id="rId148"/>
    <p:sldId id="300" r:id="rId149"/>
    <p:sldId id="301" r:id="rId150"/>
    <p:sldId id="302" r:id="rId151"/>
    <p:sldId id="304" r:id="rId152"/>
    <p:sldId id="303" r:id="rId1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43247" autoAdjust="0"/>
  </p:normalViewPr>
  <p:slideViewPr>
    <p:cSldViewPr>
      <p:cViewPr varScale="1">
        <p:scale>
          <a:sx n="45" d="100"/>
          <a:sy n="45" d="100"/>
        </p:scale>
        <p:origin x="-92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e\Desktop\Rimm%20research\Rimm%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30"/>
      <c:perspective val="30"/>
    </c:view3D>
    <c:plotArea>
      <c:layout/>
      <c:pie3DChart>
        <c:varyColors val="1"/>
        <c:ser>
          <c:idx val="0"/>
          <c:order val="0"/>
          <c:explosion val="8"/>
          <c:dLbls>
            <c:dLbl>
              <c:idx val="0"/>
              <c:tx>
                <c:rich>
                  <a:bodyPr/>
                  <a:lstStyle/>
                  <a:p>
                    <a:r>
                      <a:rPr lang="en-US"/>
                      <a:t>80.2%</a:t>
                    </a:r>
                  </a:p>
                </c:rich>
              </c:tx>
              <c:showPercent val="1"/>
            </c:dLbl>
            <c:dLbl>
              <c:idx val="1"/>
              <c:tx>
                <c:rich>
                  <a:bodyPr/>
                  <a:lstStyle/>
                  <a:p>
                    <a:r>
                      <a:rPr lang="en-US"/>
                      <a:t>16.1%</a:t>
                    </a:r>
                  </a:p>
                </c:rich>
              </c:tx>
              <c:showPercent val="1"/>
            </c:dLbl>
            <c:dLbl>
              <c:idx val="2"/>
              <c:tx>
                <c:rich>
                  <a:bodyPr/>
                  <a:lstStyle/>
                  <a:p>
                    <a:r>
                      <a:rPr lang="en-US"/>
                      <a:t>1.5%</a:t>
                    </a:r>
                  </a:p>
                </c:rich>
              </c:tx>
              <c:showPercent val="1"/>
            </c:dLbl>
            <c:dLbl>
              <c:idx val="3"/>
              <c:tx>
                <c:rich>
                  <a:bodyPr/>
                  <a:lstStyle/>
                  <a:p>
                    <a:r>
                      <a:rPr lang="en-US"/>
                      <a:t>2.2%</a:t>
                    </a:r>
                  </a:p>
                </c:rich>
              </c:tx>
              <c:showPercent val="1"/>
            </c:dLbl>
            <c:showPercent val="1"/>
            <c:showLeaderLines val="1"/>
          </c:dLbls>
          <c:cat>
            <c:strRef>
              <c:f>Sheet1!$A$2:$A$5</c:f>
              <c:strCache>
                <c:ptCount val="4"/>
                <c:pt idx="0">
                  <c:v>Devices</c:v>
                </c:pt>
                <c:pt idx="1">
                  <c:v>Service </c:v>
                </c:pt>
                <c:pt idx="2">
                  <c:v>Software</c:v>
                </c:pt>
                <c:pt idx="3">
                  <c:v>Other</c:v>
                </c:pt>
              </c:strCache>
            </c:strRef>
          </c:cat>
          <c:val>
            <c:numRef>
              <c:f>Sheet1!$B$2:$B$5</c:f>
              <c:numCache>
                <c:formatCode>General</c:formatCode>
                <c:ptCount val="4"/>
                <c:pt idx="0">
                  <c:v>15956</c:v>
                </c:pt>
                <c:pt idx="1">
                  <c:v>3197</c:v>
                </c:pt>
                <c:pt idx="2">
                  <c:v>294</c:v>
                </c:pt>
                <c:pt idx="3">
                  <c:v>460</c:v>
                </c:pt>
              </c:numCache>
            </c:numRef>
          </c:val>
        </c:ser>
        <c:dLbls>
          <c:showPercent val="1"/>
        </c:dLbls>
      </c:pie3DChart>
    </c:plotArea>
    <c:legend>
      <c:legendPos val="r"/>
    </c:legend>
    <c:plotVisOnly val="1"/>
    <c:dispBlanksAs val="zero"/>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CCB16-40A3-414C-8736-5F9CCE76E46F}" type="doc">
      <dgm:prSet loTypeId="urn:microsoft.com/office/officeart/2005/8/layout/hProcess9" loCatId="process" qsTypeId="urn:microsoft.com/office/officeart/2005/8/quickstyle/simple1" qsCatId="simple" csTypeId="urn:microsoft.com/office/officeart/2005/8/colors/accent1_2" csCatId="accent1" phldr="1"/>
      <dgm:spPr/>
    </dgm:pt>
    <dgm:pt modelId="{C17F64C9-F0C1-4C6A-AC72-287FCF9DCB64}">
      <dgm:prSet phldrT="[Text]" custT="1"/>
      <dgm:spPr/>
      <dgm:t>
        <a:bodyPr/>
        <a:lstStyle/>
        <a:p>
          <a:r>
            <a:rPr lang="en-US" sz="1600" b="1" dirty="0" smtClean="0"/>
            <a:t>June 2009 – Acquired Dash Navigation (primarily used in BlackBerry Traffic)</a:t>
          </a:r>
          <a:endParaRPr lang="en-US" sz="1600" b="1" dirty="0"/>
        </a:p>
      </dgm:t>
    </dgm:pt>
    <dgm:pt modelId="{B4E48839-0F6B-4E59-B49A-B3C15E543CC7}" type="parTrans" cxnId="{33257C0E-65C1-44C0-AC04-F5D19A06B0E1}">
      <dgm:prSet/>
      <dgm:spPr/>
      <dgm:t>
        <a:bodyPr/>
        <a:lstStyle/>
        <a:p>
          <a:endParaRPr lang="en-US"/>
        </a:p>
      </dgm:t>
    </dgm:pt>
    <dgm:pt modelId="{E36F7417-B913-4210-8BCE-1DD3425D7D42}" type="sibTrans" cxnId="{33257C0E-65C1-44C0-AC04-F5D19A06B0E1}">
      <dgm:prSet/>
      <dgm:spPr/>
      <dgm:t>
        <a:bodyPr/>
        <a:lstStyle/>
        <a:p>
          <a:endParaRPr lang="en-US"/>
        </a:p>
      </dgm:t>
    </dgm:pt>
    <dgm:pt modelId="{28B57A00-9829-4A2E-9B13-FDE44D09A722}">
      <dgm:prSet phldrT="[Text]" custT="1"/>
      <dgm:spPr/>
      <dgm:t>
        <a:bodyPr/>
        <a:lstStyle/>
        <a:p>
          <a:pPr algn="ctr"/>
          <a:r>
            <a:rPr lang="en-US" sz="1600" b="1" dirty="0" smtClean="0"/>
            <a:t>Oct 2011 -Announced plans to acquire </a:t>
          </a:r>
          <a:r>
            <a:rPr lang="en-US" sz="1600" b="1" dirty="0" err="1" smtClean="0"/>
            <a:t>NewBay</a:t>
          </a:r>
          <a:r>
            <a:rPr lang="en-US" sz="1600" b="1" dirty="0" smtClean="0"/>
            <a:t> (cloud based service)</a:t>
          </a:r>
          <a:endParaRPr lang="en-US" sz="1600" b="1" dirty="0"/>
        </a:p>
      </dgm:t>
    </dgm:pt>
    <dgm:pt modelId="{9C19F1FE-D176-46CF-AFD3-D99AC078009B}" type="parTrans" cxnId="{955E4368-CC94-470C-BC78-F6A21DD6D94D}">
      <dgm:prSet/>
      <dgm:spPr/>
      <dgm:t>
        <a:bodyPr/>
        <a:lstStyle/>
        <a:p>
          <a:endParaRPr lang="en-US"/>
        </a:p>
      </dgm:t>
    </dgm:pt>
    <dgm:pt modelId="{DD786AD2-44F4-4C97-9026-34F2B25FB671}" type="sibTrans" cxnId="{955E4368-CC94-470C-BC78-F6A21DD6D94D}">
      <dgm:prSet/>
      <dgm:spPr/>
      <dgm:t>
        <a:bodyPr/>
        <a:lstStyle/>
        <a:p>
          <a:endParaRPr lang="en-US"/>
        </a:p>
      </dgm:t>
    </dgm:pt>
    <dgm:pt modelId="{34244705-7F02-4511-8D42-A120262E4F3B}">
      <dgm:prSet custT="1"/>
      <dgm:spPr/>
      <dgm:t>
        <a:bodyPr/>
        <a:lstStyle/>
        <a:p>
          <a:r>
            <a:rPr lang="en-US" sz="1600" b="1" dirty="0" smtClean="0"/>
            <a:t>August 2009 – Acquired Torch Mobile (</a:t>
          </a:r>
          <a:r>
            <a:rPr lang="en-US" sz="1600" b="1" dirty="0" err="1" smtClean="0"/>
            <a:t>webkit</a:t>
          </a:r>
          <a:r>
            <a:rPr lang="en-US" sz="1600" b="1" dirty="0" smtClean="0"/>
            <a:t>-browser technology</a:t>
          </a:r>
          <a:r>
            <a:rPr lang="en-US" sz="1600" dirty="0" smtClean="0"/>
            <a:t>)</a:t>
          </a:r>
          <a:endParaRPr lang="en-US" sz="1600" dirty="0"/>
        </a:p>
      </dgm:t>
    </dgm:pt>
    <dgm:pt modelId="{8127912B-97FD-4567-8F0E-DFD3E9B5A218}" type="parTrans" cxnId="{37C22D2A-DDBD-4883-A9DB-306256A1EF91}">
      <dgm:prSet/>
      <dgm:spPr/>
      <dgm:t>
        <a:bodyPr/>
        <a:lstStyle/>
        <a:p>
          <a:endParaRPr lang="en-US"/>
        </a:p>
      </dgm:t>
    </dgm:pt>
    <dgm:pt modelId="{7D4DF263-170F-4348-88DC-9B814183B442}" type="sibTrans" cxnId="{37C22D2A-DDBD-4883-A9DB-306256A1EF91}">
      <dgm:prSet/>
      <dgm:spPr/>
      <dgm:t>
        <a:bodyPr/>
        <a:lstStyle/>
        <a:p>
          <a:endParaRPr lang="en-US"/>
        </a:p>
      </dgm:t>
    </dgm:pt>
    <dgm:pt modelId="{777D59F7-94E2-41D4-9C89-54DE1C0F9E70}">
      <dgm:prSet custT="1"/>
      <dgm:spPr/>
      <dgm:t>
        <a:bodyPr/>
        <a:lstStyle/>
        <a:p>
          <a:r>
            <a:rPr lang="en-US" sz="1600" b="1" dirty="0" smtClean="0"/>
            <a:t>March 2010 – Acquired </a:t>
          </a:r>
          <a:r>
            <a:rPr lang="en-US" sz="1600" b="1" dirty="0" err="1" smtClean="0"/>
            <a:t>Viigo</a:t>
          </a:r>
          <a:r>
            <a:rPr lang="en-US" sz="1600" b="1" dirty="0" smtClean="0"/>
            <a:t> (BlackBerry applications developer)</a:t>
          </a:r>
          <a:endParaRPr lang="en-US" sz="1600" dirty="0"/>
        </a:p>
      </dgm:t>
    </dgm:pt>
    <dgm:pt modelId="{61E56752-EF27-4304-A934-A8030D45153D}" type="parTrans" cxnId="{1B827E7D-03F7-48CD-916F-E275BE7121BF}">
      <dgm:prSet/>
      <dgm:spPr/>
      <dgm:t>
        <a:bodyPr/>
        <a:lstStyle/>
        <a:p>
          <a:endParaRPr lang="en-US"/>
        </a:p>
      </dgm:t>
    </dgm:pt>
    <dgm:pt modelId="{D918D4B1-13AC-4F63-99C7-71DBAD554C09}" type="sibTrans" cxnId="{1B827E7D-03F7-48CD-916F-E275BE7121BF}">
      <dgm:prSet/>
      <dgm:spPr/>
      <dgm:t>
        <a:bodyPr/>
        <a:lstStyle/>
        <a:p>
          <a:endParaRPr lang="en-US"/>
        </a:p>
      </dgm:t>
    </dgm:pt>
    <dgm:pt modelId="{24B3D2B7-8B4C-4481-8944-72C7620B8B00}">
      <dgm:prSet custT="1"/>
      <dgm:spPr/>
      <dgm:t>
        <a:bodyPr/>
        <a:lstStyle/>
        <a:p>
          <a:r>
            <a:rPr lang="en-US" sz="1600" b="1" dirty="0" smtClean="0"/>
            <a:t>April 2010 – Acquire QNX Software Systems  </a:t>
          </a:r>
          <a:endParaRPr lang="en-US" sz="1600" dirty="0"/>
        </a:p>
      </dgm:t>
    </dgm:pt>
    <dgm:pt modelId="{6B3B7445-EF54-4770-9D10-DFF0D04765F2}" type="parTrans" cxnId="{CE7FBA4F-CA22-4794-A33A-113DD4A99D14}">
      <dgm:prSet/>
      <dgm:spPr/>
      <dgm:t>
        <a:bodyPr/>
        <a:lstStyle/>
        <a:p>
          <a:endParaRPr lang="en-US"/>
        </a:p>
      </dgm:t>
    </dgm:pt>
    <dgm:pt modelId="{47A07347-8DB5-488B-A902-A65FC7758EDC}" type="sibTrans" cxnId="{CE7FBA4F-CA22-4794-A33A-113DD4A99D14}">
      <dgm:prSet/>
      <dgm:spPr/>
      <dgm:t>
        <a:bodyPr/>
        <a:lstStyle/>
        <a:p>
          <a:endParaRPr lang="en-US"/>
        </a:p>
      </dgm:t>
    </dgm:pt>
    <dgm:pt modelId="{02BC82B3-B90B-47CF-A215-83EA40EE0621}" type="pres">
      <dgm:prSet presAssocID="{94CCCB16-40A3-414C-8736-5F9CCE76E46F}" presName="CompostProcess" presStyleCnt="0">
        <dgm:presLayoutVars>
          <dgm:dir/>
          <dgm:resizeHandles val="exact"/>
        </dgm:presLayoutVars>
      </dgm:prSet>
      <dgm:spPr/>
    </dgm:pt>
    <dgm:pt modelId="{A7C3BC81-4117-4891-AA2A-354C32C7DE54}" type="pres">
      <dgm:prSet presAssocID="{94CCCB16-40A3-414C-8736-5F9CCE76E46F}" presName="arrow" presStyleLbl="bgShp" presStyleIdx="0" presStyleCnt="1" custLinFactNeighborX="-344"/>
      <dgm:spPr/>
    </dgm:pt>
    <dgm:pt modelId="{6530A7CC-03D5-45DF-9D5D-B167BB69B149}" type="pres">
      <dgm:prSet presAssocID="{94CCCB16-40A3-414C-8736-5F9CCE76E46F}" presName="linearProcess" presStyleCnt="0"/>
      <dgm:spPr/>
    </dgm:pt>
    <dgm:pt modelId="{40709BC5-ABF5-482D-95B4-26E390713819}" type="pres">
      <dgm:prSet presAssocID="{C17F64C9-F0C1-4C6A-AC72-287FCF9DCB64}" presName="textNode" presStyleLbl="node1" presStyleIdx="0" presStyleCnt="5">
        <dgm:presLayoutVars>
          <dgm:bulletEnabled val="1"/>
        </dgm:presLayoutVars>
      </dgm:prSet>
      <dgm:spPr/>
      <dgm:t>
        <a:bodyPr/>
        <a:lstStyle/>
        <a:p>
          <a:endParaRPr lang="en-US"/>
        </a:p>
      </dgm:t>
    </dgm:pt>
    <dgm:pt modelId="{69D8531F-BA37-47FB-92EE-CAE8B0029F9C}" type="pres">
      <dgm:prSet presAssocID="{E36F7417-B913-4210-8BCE-1DD3425D7D42}" presName="sibTrans" presStyleCnt="0"/>
      <dgm:spPr/>
    </dgm:pt>
    <dgm:pt modelId="{149B3255-9B5F-4C5C-90FD-EDE0D04804EC}" type="pres">
      <dgm:prSet presAssocID="{34244705-7F02-4511-8D42-A120262E4F3B}" presName="textNode" presStyleLbl="node1" presStyleIdx="1" presStyleCnt="5">
        <dgm:presLayoutVars>
          <dgm:bulletEnabled val="1"/>
        </dgm:presLayoutVars>
      </dgm:prSet>
      <dgm:spPr/>
      <dgm:t>
        <a:bodyPr/>
        <a:lstStyle/>
        <a:p>
          <a:endParaRPr lang="en-US"/>
        </a:p>
      </dgm:t>
    </dgm:pt>
    <dgm:pt modelId="{B9F0A006-269A-43DE-9B7D-097AA75783BF}" type="pres">
      <dgm:prSet presAssocID="{7D4DF263-170F-4348-88DC-9B814183B442}" presName="sibTrans" presStyleCnt="0"/>
      <dgm:spPr/>
    </dgm:pt>
    <dgm:pt modelId="{141D35BE-7BA0-4C23-8FEB-FDF7F776DCC7}" type="pres">
      <dgm:prSet presAssocID="{777D59F7-94E2-41D4-9C89-54DE1C0F9E70}" presName="textNode" presStyleLbl="node1" presStyleIdx="2" presStyleCnt="5">
        <dgm:presLayoutVars>
          <dgm:bulletEnabled val="1"/>
        </dgm:presLayoutVars>
      </dgm:prSet>
      <dgm:spPr/>
      <dgm:t>
        <a:bodyPr/>
        <a:lstStyle/>
        <a:p>
          <a:endParaRPr lang="en-US"/>
        </a:p>
      </dgm:t>
    </dgm:pt>
    <dgm:pt modelId="{54E3C81B-E9C6-4411-B093-8622AE165919}" type="pres">
      <dgm:prSet presAssocID="{D918D4B1-13AC-4F63-99C7-71DBAD554C09}" presName="sibTrans" presStyleCnt="0"/>
      <dgm:spPr/>
    </dgm:pt>
    <dgm:pt modelId="{7109C7B4-923F-4544-A983-D146DC6218E0}" type="pres">
      <dgm:prSet presAssocID="{24B3D2B7-8B4C-4481-8944-72C7620B8B00}" presName="textNode" presStyleLbl="node1" presStyleIdx="3" presStyleCnt="5">
        <dgm:presLayoutVars>
          <dgm:bulletEnabled val="1"/>
        </dgm:presLayoutVars>
      </dgm:prSet>
      <dgm:spPr/>
      <dgm:t>
        <a:bodyPr/>
        <a:lstStyle/>
        <a:p>
          <a:endParaRPr lang="en-US"/>
        </a:p>
      </dgm:t>
    </dgm:pt>
    <dgm:pt modelId="{E15AD1A0-4646-4929-8045-DC33112720E2}" type="pres">
      <dgm:prSet presAssocID="{47A07347-8DB5-488B-A902-A65FC7758EDC}" presName="sibTrans" presStyleCnt="0"/>
      <dgm:spPr/>
    </dgm:pt>
    <dgm:pt modelId="{57149921-1B55-43FA-AEC5-5DC04279FBB6}" type="pres">
      <dgm:prSet presAssocID="{28B57A00-9829-4A2E-9B13-FDE44D09A722}" presName="textNode" presStyleLbl="node1" presStyleIdx="4" presStyleCnt="5" custLinFactNeighborX="-25686" custLinFactNeighborY="658">
        <dgm:presLayoutVars>
          <dgm:bulletEnabled val="1"/>
        </dgm:presLayoutVars>
      </dgm:prSet>
      <dgm:spPr/>
      <dgm:t>
        <a:bodyPr/>
        <a:lstStyle/>
        <a:p>
          <a:endParaRPr lang="en-US"/>
        </a:p>
      </dgm:t>
    </dgm:pt>
  </dgm:ptLst>
  <dgm:cxnLst>
    <dgm:cxn modelId="{9D084F36-3491-4610-A9AF-440B2A27BE89}" type="presOf" srcId="{777D59F7-94E2-41D4-9C89-54DE1C0F9E70}" destId="{141D35BE-7BA0-4C23-8FEB-FDF7F776DCC7}" srcOrd="0" destOrd="0" presId="urn:microsoft.com/office/officeart/2005/8/layout/hProcess9"/>
    <dgm:cxn modelId="{33257C0E-65C1-44C0-AC04-F5D19A06B0E1}" srcId="{94CCCB16-40A3-414C-8736-5F9CCE76E46F}" destId="{C17F64C9-F0C1-4C6A-AC72-287FCF9DCB64}" srcOrd="0" destOrd="0" parTransId="{B4E48839-0F6B-4E59-B49A-B3C15E543CC7}" sibTransId="{E36F7417-B913-4210-8BCE-1DD3425D7D42}"/>
    <dgm:cxn modelId="{37C22D2A-DDBD-4883-A9DB-306256A1EF91}" srcId="{94CCCB16-40A3-414C-8736-5F9CCE76E46F}" destId="{34244705-7F02-4511-8D42-A120262E4F3B}" srcOrd="1" destOrd="0" parTransId="{8127912B-97FD-4567-8F0E-DFD3E9B5A218}" sibTransId="{7D4DF263-170F-4348-88DC-9B814183B442}"/>
    <dgm:cxn modelId="{CE7FBA4F-CA22-4794-A33A-113DD4A99D14}" srcId="{94CCCB16-40A3-414C-8736-5F9CCE76E46F}" destId="{24B3D2B7-8B4C-4481-8944-72C7620B8B00}" srcOrd="3" destOrd="0" parTransId="{6B3B7445-EF54-4770-9D10-DFF0D04765F2}" sibTransId="{47A07347-8DB5-488B-A902-A65FC7758EDC}"/>
    <dgm:cxn modelId="{D234727F-F06F-4FC2-AF7A-9AA8B26B766E}" type="presOf" srcId="{94CCCB16-40A3-414C-8736-5F9CCE76E46F}" destId="{02BC82B3-B90B-47CF-A215-83EA40EE0621}" srcOrd="0" destOrd="0" presId="urn:microsoft.com/office/officeart/2005/8/layout/hProcess9"/>
    <dgm:cxn modelId="{93485AE5-4E94-4A2A-965F-2E00BC3CBFAE}" type="presOf" srcId="{34244705-7F02-4511-8D42-A120262E4F3B}" destId="{149B3255-9B5F-4C5C-90FD-EDE0D04804EC}" srcOrd="0" destOrd="0" presId="urn:microsoft.com/office/officeart/2005/8/layout/hProcess9"/>
    <dgm:cxn modelId="{1B827E7D-03F7-48CD-916F-E275BE7121BF}" srcId="{94CCCB16-40A3-414C-8736-5F9CCE76E46F}" destId="{777D59F7-94E2-41D4-9C89-54DE1C0F9E70}" srcOrd="2" destOrd="0" parTransId="{61E56752-EF27-4304-A934-A8030D45153D}" sibTransId="{D918D4B1-13AC-4F63-99C7-71DBAD554C09}"/>
    <dgm:cxn modelId="{1D10D311-CE58-47A2-BB97-AE4E81AB9FD1}" type="presOf" srcId="{C17F64C9-F0C1-4C6A-AC72-287FCF9DCB64}" destId="{40709BC5-ABF5-482D-95B4-26E390713819}" srcOrd="0" destOrd="0" presId="urn:microsoft.com/office/officeart/2005/8/layout/hProcess9"/>
    <dgm:cxn modelId="{206C0184-23F4-4F12-97EF-D319CB3F5024}" type="presOf" srcId="{28B57A00-9829-4A2E-9B13-FDE44D09A722}" destId="{57149921-1B55-43FA-AEC5-5DC04279FBB6}" srcOrd="0" destOrd="0" presId="urn:microsoft.com/office/officeart/2005/8/layout/hProcess9"/>
    <dgm:cxn modelId="{846DD480-F48A-4AED-B7C2-B108693B1574}" type="presOf" srcId="{24B3D2B7-8B4C-4481-8944-72C7620B8B00}" destId="{7109C7B4-923F-4544-A983-D146DC6218E0}" srcOrd="0" destOrd="0" presId="urn:microsoft.com/office/officeart/2005/8/layout/hProcess9"/>
    <dgm:cxn modelId="{955E4368-CC94-470C-BC78-F6A21DD6D94D}" srcId="{94CCCB16-40A3-414C-8736-5F9CCE76E46F}" destId="{28B57A00-9829-4A2E-9B13-FDE44D09A722}" srcOrd="4" destOrd="0" parTransId="{9C19F1FE-D176-46CF-AFD3-D99AC078009B}" sibTransId="{DD786AD2-44F4-4C97-9026-34F2B25FB671}"/>
    <dgm:cxn modelId="{628EED08-CF94-4670-81F9-E9115E31FC1F}" type="presParOf" srcId="{02BC82B3-B90B-47CF-A215-83EA40EE0621}" destId="{A7C3BC81-4117-4891-AA2A-354C32C7DE54}" srcOrd="0" destOrd="0" presId="urn:microsoft.com/office/officeart/2005/8/layout/hProcess9"/>
    <dgm:cxn modelId="{24245261-05C7-4C1B-813F-B0BE34419927}" type="presParOf" srcId="{02BC82B3-B90B-47CF-A215-83EA40EE0621}" destId="{6530A7CC-03D5-45DF-9D5D-B167BB69B149}" srcOrd="1" destOrd="0" presId="urn:microsoft.com/office/officeart/2005/8/layout/hProcess9"/>
    <dgm:cxn modelId="{41645832-6169-4CC7-9067-55A326CBA307}" type="presParOf" srcId="{6530A7CC-03D5-45DF-9D5D-B167BB69B149}" destId="{40709BC5-ABF5-482D-95B4-26E390713819}" srcOrd="0" destOrd="0" presId="urn:microsoft.com/office/officeart/2005/8/layout/hProcess9"/>
    <dgm:cxn modelId="{CC51E5E1-93C5-4E26-83C3-33E4F65C43DE}" type="presParOf" srcId="{6530A7CC-03D5-45DF-9D5D-B167BB69B149}" destId="{69D8531F-BA37-47FB-92EE-CAE8B0029F9C}" srcOrd="1" destOrd="0" presId="urn:microsoft.com/office/officeart/2005/8/layout/hProcess9"/>
    <dgm:cxn modelId="{0299CB6D-E55B-4FF5-A15D-09475D965236}" type="presParOf" srcId="{6530A7CC-03D5-45DF-9D5D-B167BB69B149}" destId="{149B3255-9B5F-4C5C-90FD-EDE0D04804EC}" srcOrd="2" destOrd="0" presId="urn:microsoft.com/office/officeart/2005/8/layout/hProcess9"/>
    <dgm:cxn modelId="{1217DFAF-AF68-4559-A6FC-CE14F5DF88C0}" type="presParOf" srcId="{6530A7CC-03D5-45DF-9D5D-B167BB69B149}" destId="{B9F0A006-269A-43DE-9B7D-097AA75783BF}" srcOrd="3" destOrd="0" presId="urn:microsoft.com/office/officeart/2005/8/layout/hProcess9"/>
    <dgm:cxn modelId="{042697A3-5B41-4EF2-BF48-8A2797D5FD2E}" type="presParOf" srcId="{6530A7CC-03D5-45DF-9D5D-B167BB69B149}" destId="{141D35BE-7BA0-4C23-8FEB-FDF7F776DCC7}" srcOrd="4" destOrd="0" presId="urn:microsoft.com/office/officeart/2005/8/layout/hProcess9"/>
    <dgm:cxn modelId="{29FA07A7-93DC-4ABC-A28B-294BC90BE835}" type="presParOf" srcId="{6530A7CC-03D5-45DF-9D5D-B167BB69B149}" destId="{54E3C81B-E9C6-4411-B093-8622AE165919}" srcOrd="5" destOrd="0" presId="urn:microsoft.com/office/officeart/2005/8/layout/hProcess9"/>
    <dgm:cxn modelId="{B39B8CC6-CE65-4A7C-BC6C-DD00BF9A07AC}" type="presParOf" srcId="{6530A7CC-03D5-45DF-9D5D-B167BB69B149}" destId="{7109C7B4-923F-4544-A983-D146DC6218E0}" srcOrd="6" destOrd="0" presId="urn:microsoft.com/office/officeart/2005/8/layout/hProcess9"/>
    <dgm:cxn modelId="{B8B849A3-9EB0-423E-8B0F-006E11E5FD63}" type="presParOf" srcId="{6530A7CC-03D5-45DF-9D5D-B167BB69B149}" destId="{E15AD1A0-4646-4929-8045-DC33112720E2}" srcOrd="7" destOrd="0" presId="urn:microsoft.com/office/officeart/2005/8/layout/hProcess9"/>
    <dgm:cxn modelId="{D82D8BBA-14E6-4ADA-9B4D-0BF90304F47A}" type="presParOf" srcId="{6530A7CC-03D5-45DF-9D5D-B167BB69B149}" destId="{57149921-1B55-43FA-AEC5-5DC04279FBB6}"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A0586E-CD09-46D2-8F48-A7F2E468F707}" type="datetimeFigureOut">
              <a:rPr lang="en-CA" smtClean="0"/>
              <a:pPr/>
              <a:t>04/11/2011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3FA650-3384-4206-9975-8D2E9975232D}" type="slidenum">
              <a:rPr lang="en-CA" smtClean="0"/>
              <a:pPr/>
              <a:t>‹#›</a:t>
            </a:fld>
            <a:endParaRPr lang="en-CA"/>
          </a:p>
        </p:txBody>
      </p:sp>
    </p:spTree>
    <p:extLst>
      <p:ext uri="{BB962C8B-B14F-4D97-AF65-F5344CB8AC3E}">
        <p14:creationId xmlns:p14="http://schemas.microsoft.com/office/powerpoint/2010/main" xmlns="" val="2386520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techcrunch.com/2011/06/23/google-ftc-antitrust/"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en.wikipedia.org/wiki/Google"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pocketnow.com/android/how-does-google-make-money-with-android"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mashable.com/tag/gmail" TargetMode="External"/><Relationship Id="rId2" Type="http://schemas.openxmlformats.org/officeDocument/2006/relationships/slide" Target="../slides/slide131.xml"/><Relationship Id="rId1" Type="http://schemas.openxmlformats.org/officeDocument/2006/relationships/notesMaster" Target="../notesMasters/notesMaster1.xml"/><Relationship Id="rId5" Type="http://schemas.openxmlformats.org/officeDocument/2006/relationships/hyperlink" Target="http://www.google.com/chromebook/business-education.html" TargetMode="External"/><Relationship Id="rId4" Type="http://schemas.openxmlformats.org/officeDocument/2006/relationships/hyperlink" Target="http://mashable.com/tag/google-doc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8" Type="http://schemas.openxmlformats.org/officeDocument/2006/relationships/hyperlink" Target="http://www.tomsguide.com/us/Budget-android-Smartphones,review-1615.html" TargetMode="External"/><Relationship Id="rId3" Type="http://schemas.openxmlformats.org/officeDocument/2006/relationships/hyperlink" Target="http://finapps.forbes.com/finapps/jsp/finance/compinfo/CIAtAGlance.jsp?tkr=mmi&amp;tab=searchtabquotesdark" TargetMode="External"/><Relationship Id="rId7" Type="http://schemas.openxmlformats.org/officeDocument/2006/relationships/hyperlink" Target="http://nextparadigms.com/2010/08/21/chinavasion-will-soon-bring-very-cheap-android-smartphones-to-market/" TargetMode="External"/><Relationship Id="rId2" Type="http://schemas.openxmlformats.org/officeDocument/2006/relationships/slide" Target="../slides/slide134.xml"/><Relationship Id="rId1" Type="http://schemas.openxmlformats.org/officeDocument/2006/relationships/notesMaster" Target="../notesMasters/notesMaster1.xml"/><Relationship Id="rId6" Type="http://schemas.openxmlformats.org/officeDocument/2006/relationships/hyperlink" Target="http://www.talkandroid.com/11075-huawei-introduces-cheap-android-smartphones-the-huawei-ideos/" TargetMode="External"/><Relationship Id="rId5" Type="http://schemas.openxmlformats.org/officeDocument/2006/relationships/hyperlink" Target="http://www.itworld.com/personal-tech/98011/theyre-here-cheap-android-smartphones" TargetMode="External"/><Relationship Id="rId10" Type="http://schemas.openxmlformats.org/officeDocument/2006/relationships/hyperlink" Target="http://www.pcmag.com/article2/0,2817,2375475,00.asp" TargetMode="External"/><Relationship Id="rId4" Type="http://schemas.openxmlformats.org/officeDocument/2006/relationships/hyperlink" Target="http://www.nfcworld.com/2010/12/15/35466/google-buys-nfc-patent-applicant-zetawire/" TargetMode="External"/><Relationship Id="rId9" Type="http://schemas.openxmlformats.org/officeDocument/2006/relationships/hyperlink" Target="http://tech.fortune.cnn.com/2010/12/22/2011-will-be-the-year-android-explodes/"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14</a:t>
            </a:fld>
            <a:endParaRPr lang="en-CA"/>
          </a:p>
        </p:txBody>
      </p:sp>
    </p:spTree>
    <p:extLst>
      <p:ext uri="{BB962C8B-B14F-4D97-AF65-F5344CB8AC3E}">
        <p14:creationId xmlns:p14="http://schemas.microsoft.com/office/powerpoint/2010/main" xmlns="" val="337215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i="1"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15</a:t>
            </a:fld>
            <a:endParaRPr lang="en-CA"/>
          </a:p>
        </p:txBody>
      </p:sp>
    </p:spTree>
    <p:extLst>
      <p:ext uri="{BB962C8B-B14F-4D97-AF65-F5344CB8AC3E}">
        <p14:creationId xmlns:p14="http://schemas.microsoft.com/office/powerpoint/2010/main" xmlns="" val="2483564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16</a:t>
            </a:fld>
            <a:endParaRPr lang="en-CA"/>
          </a:p>
        </p:txBody>
      </p:sp>
    </p:spTree>
    <p:extLst>
      <p:ext uri="{BB962C8B-B14F-4D97-AF65-F5344CB8AC3E}">
        <p14:creationId xmlns:p14="http://schemas.microsoft.com/office/powerpoint/2010/main" xmlns="" val="4029772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17</a:t>
            </a:fld>
            <a:endParaRPr lang="en-CA"/>
          </a:p>
        </p:txBody>
      </p:sp>
    </p:spTree>
    <p:extLst>
      <p:ext uri="{BB962C8B-B14F-4D97-AF65-F5344CB8AC3E}">
        <p14:creationId xmlns:p14="http://schemas.microsoft.com/office/powerpoint/2010/main" xmlns="" val="352691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21</a:t>
            </a:fld>
            <a:endParaRPr lang="en-CA"/>
          </a:p>
        </p:txBody>
      </p:sp>
    </p:spTree>
    <p:extLst>
      <p:ext uri="{BB962C8B-B14F-4D97-AF65-F5344CB8AC3E}">
        <p14:creationId xmlns:p14="http://schemas.microsoft.com/office/powerpoint/2010/main" xmlns="" val="3003768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22</a:t>
            </a:fld>
            <a:endParaRPr lang="en-CA"/>
          </a:p>
        </p:txBody>
      </p:sp>
    </p:spTree>
    <p:extLst>
      <p:ext uri="{BB962C8B-B14F-4D97-AF65-F5344CB8AC3E}">
        <p14:creationId xmlns:p14="http://schemas.microsoft.com/office/powerpoint/2010/main" xmlns="" val="955127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23</a:t>
            </a:fld>
            <a:endParaRPr lang="en-CA"/>
          </a:p>
        </p:txBody>
      </p:sp>
    </p:spTree>
    <p:extLst>
      <p:ext uri="{BB962C8B-B14F-4D97-AF65-F5344CB8AC3E}">
        <p14:creationId xmlns:p14="http://schemas.microsoft.com/office/powerpoint/2010/main" xmlns="" val="2468511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27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28</a:t>
            </a:fld>
            <a:endParaRPr lang="en-CA"/>
          </a:p>
        </p:txBody>
      </p:sp>
    </p:spTree>
    <p:extLst>
      <p:ext uri="{BB962C8B-B14F-4D97-AF65-F5344CB8AC3E}">
        <p14:creationId xmlns:p14="http://schemas.microsoft.com/office/powerpoint/2010/main" xmlns="" val="4017687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29</a:t>
            </a:fld>
            <a:endParaRPr lang="en-CA"/>
          </a:p>
        </p:txBody>
      </p:sp>
    </p:spTree>
    <p:extLst>
      <p:ext uri="{BB962C8B-B14F-4D97-AF65-F5344CB8AC3E}">
        <p14:creationId xmlns:p14="http://schemas.microsoft.com/office/powerpoint/2010/main" xmlns="" val="4261194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30</a:t>
            </a:fld>
            <a:endParaRPr lang="en-CA"/>
          </a:p>
        </p:txBody>
      </p:sp>
    </p:spTree>
    <p:extLst>
      <p:ext uri="{BB962C8B-B14F-4D97-AF65-F5344CB8AC3E}">
        <p14:creationId xmlns:p14="http://schemas.microsoft.com/office/powerpoint/2010/main" xmlns="" val="429743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Tx/>
              <a:buNone/>
            </a:pP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32</a:t>
            </a:fld>
            <a:endParaRPr lang="en-CA"/>
          </a:p>
        </p:txBody>
      </p:sp>
    </p:spTree>
    <p:extLst>
      <p:ext uri="{BB962C8B-B14F-4D97-AF65-F5344CB8AC3E}">
        <p14:creationId xmlns:p14="http://schemas.microsoft.com/office/powerpoint/2010/main" xmlns="" val="784884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35</a:t>
            </a:fld>
            <a:endParaRPr lang="en-CA"/>
          </a:p>
        </p:txBody>
      </p:sp>
    </p:spTree>
    <p:extLst>
      <p:ext uri="{BB962C8B-B14F-4D97-AF65-F5344CB8AC3E}">
        <p14:creationId xmlns:p14="http://schemas.microsoft.com/office/powerpoint/2010/main" xmlns="" val="2717420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36</a:t>
            </a:fld>
            <a:endParaRPr lang="en-CA"/>
          </a:p>
        </p:txBody>
      </p:sp>
    </p:spTree>
    <p:extLst>
      <p:ext uri="{BB962C8B-B14F-4D97-AF65-F5344CB8AC3E}">
        <p14:creationId xmlns:p14="http://schemas.microsoft.com/office/powerpoint/2010/main" xmlns="" val="3416518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37</a:t>
            </a:fld>
            <a:endParaRPr lang="en-CA"/>
          </a:p>
        </p:txBody>
      </p:sp>
    </p:spTree>
    <p:extLst>
      <p:ext uri="{BB962C8B-B14F-4D97-AF65-F5344CB8AC3E}">
        <p14:creationId xmlns:p14="http://schemas.microsoft.com/office/powerpoint/2010/main" xmlns="" val="2944215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40</a:t>
            </a:fld>
            <a:endParaRPr lang="en-CA"/>
          </a:p>
        </p:txBody>
      </p:sp>
    </p:spTree>
    <p:extLst>
      <p:ext uri="{BB962C8B-B14F-4D97-AF65-F5344CB8AC3E}">
        <p14:creationId xmlns:p14="http://schemas.microsoft.com/office/powerpoint/2010/main" xmlns="" val="384834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RIM’s short interest is twice that</a:t>
            </a:r>
            <a:r>
              <a:rPr lang="en-US" baseline="0" dirty="0" smtClean="0"/>
              <a:t> of A</a:t>
            </a:r>
            <a:r>
              <a:rPr lang="en-US" dirty="0" smtClean="0"/>
              <a:t>pple even though RIM’s market cap</a:t>
            </a:r>
            <a:r>
              <a:rPr lang="en-US" baseline="0" dirty="0" smtClean="0"/>
              <a:t> is only 10% of Apple.</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Comparative</a:t>
            </a:r>
            <a:r>
              <a:rPr lang="en-US" baseline="0" dirty="0" smtClean="0"/>
              <a:t> one year rim </a:t>
            </a:r>
            <a:r>
              <a:rPr lang="en-US" baseline="0" dirty="0" err="1" smtClean="0"/>
              <a:t>vs</a:t>
            </a:r>
            <a:r>
              <a:rPr lang="en-US" baseline="0" dirty="0" smtClean="0"/>
              <a:t> the </a:t>
            </a:r>
            <a:r>
              <a:rPr lang="en-US" baseline="0" dirty="0" err="1" smtClean="0"/>
              <a:t>nasdaq</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baseline="0" dirty="0" smtClean="0"/>
              <a:t>Black out could cost the company between 32 cent and 2.67 dollar a day based on a Spanish </a:t>
            </a:r>
            <a:r>
              <a:rPr lang="en-US" baseline="0" dirty="0" err="1" smtClean="0"/>
              <a:t>Counsumer</a:t>
            </a:r>
            <a:r>
              <a:rPr lang="en-US" baseline="0" dirty="0" smtClean="0"/>
              <a:t> watchdog </a:t>
            </a:r>
            <a:r>
              <a:rPr lang="en-US" baseline="0" dirty="0" err="1" smtClean="0"/>
              <a:t>organizaition</a:t>
            </a:r>
            <a:r>
              <a:rPr lang="en-US" baseline="0" dirty="0" smtClean="0"/>
              <a:t>, FACUA. Total cost could be nearly 190 million for 70 million users. (Blackout) Started October 10, 2011, Several Class Action Law suit have been filed.</a:t>
            </a:r>
          </a:p>
          <a:p>
            <a:pPr>
              <a:buFontTx/>
              <a:buChar char="-"/>
            </a:pPr>
            <a:endParaRPr lang="en-US" baseline="0" dirty="0" smtClean="0"/>
          </a:p>
          <a:p>
            <a:pPr>
              <a:buFontTx/>
              <a:buChar char="-"/>
            </a:pPr>
            <a:r>
              <a:rPr lang="en-US" baseline="0" dirty="0" smtClean="0"/>
              <a:t>Do insiders know something that we don’t?</a:t>
            </a:r>
          </a:p>
          <a:p>
            <a:pPr>
              <a:buFontTx/>
              <a:buChar char="-"/>
            </a:pPr>
            <a:endParaRPr lang="en-US" baseline="0" dirty="0" smtClean="0"/>
          </a:p>
          <a:p>
            <a:pPr>
              <a:buFontTx/>
              <a:buChar char="-"/>
            </a:pPr>
            <a:r>
              <a:rPr lang="en-US" baseline="0" dirty="0" smtClean="0"/>
              <a:t> Delay in software Update for the playbook will hit Playbook sales this Christmas season. May take a massive write-off of inventory. </a:t>
            </a:r>
          </a:p>
          <a:p>
            <a:pPr>
              <a:buFontTx/>
              <a:buChar char="-"/>
            </a:pPr>
            <a:endParaRPr lang="en-US" baseline="0" dirty="0" smtClean="0"/>
          </a:p>
          <a:p>
            <a:r>
              <a:rPr lang="en-US" baseline="0" dirty="0" smtClean="0"/>
              <a:t>- Blackberry Music Service allows users to share music with their friends as long as they are subscribed to the service. Rim is expected to charge 4.99 USD per month.</a:t>
            </a:r>
          </a:p>
          <a:p>
            <a:endParaRPr lang="en-US" baseline="0" dirty="0" smtClean="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-RIM 950 was what started the Blackberry trend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1996: Rim 950</a:t>
            </a:r>
          </a:p>
          <a:p>
            <a:pPr>
              <a:buFontTx/>
              <a:buChar char="-"/>
            </a:pPr>
            <a:r>
              <a:rPr lang="en-US" dirty="0" smtClean="0"/>
              <a:t>2000: Rim 857</a:t>
            </a:r>
          </a:p>
          <a:p>
            <a:pPr>
              <a:buFontTx/>
              <a:buChar char="-"/>
            </a:pPr>
            <a:r>
              <a:rPr lang="en-US" dirty="0" smtClean="0"/>
              <a:t>2000: Blackberry</a:t>
            </a:r>
            <a:r>
              <a:rPr lang="en-US" baseline="0" dirty="0" smtClean="0"/>
              <a:t> 5810</a:t>
            </a:r>
          </a:p>
          <a:p>
            <a:pPr>
              <a:buFontTx/>
              <a:buChar char="-"/>
            </a:pPr>
            <a:r>
              <a:rPr lang="en-US" baseline="0" dirty="0" smtClean="0"/>
              <a:t>2008: Blackberry bold </a:t>
            </a: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pPr/>
              <a:t>52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Rim</a:t>
            </a:r>
            <a:r>
              <a:rPr lang="en-US" baseline="0" dirty="0" smtClean="0"/>
              <a:t> runs all data from </a:t>
            </a:r>
            <a:r>
              <a:rPr lang="en-US" baseline="0" dirty="0" err="1" smtClean="0"/>
              <a:t>blackberrys</a:t>
            </a:r>
            <a:r>
              <a:rPr lang="en-US" baseline="0" dirty="0" smtClean="0"/>
              <a:t> through its closed, global network. This provides corporate users and personal users security unless traditional email. </a:t>
            </a:r>
          </a:p>
          <a:p>
            <a:r>
              <a:rPr lang="en-US" baseline="0" dirty="0" smtClean="0"/>
              <a:t>- Apple launch an new app called </a:t>
            </a:r>
            <a:r>
              <a:rPr lang="en-US" baseline="0" dirty="0" err="1" smtClean="0"/>
              <a:t>Imessage</a:t>
            </a:r>
            <a:r>
              <a:rPr lang="en-US" baseline="0" dirty="0" smtClean="0"/>
              <a:t> which is very similar to BBM</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55</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Rim</a:t>
            </a:r>
            <a:r>
              <a:rPr lang="en-US" baseline="0" dirty="0" smtClean="0"/>
              <a:t> makes doing this. Rim earns about 3 to 6 dollar per a user. (Low end) 70 million * 3 = roughly 210 Million dollar </a:t>
            </a:r>
          </a:p>
          <a:p>
            <a:endParaRPr lang="en-US" baseline="0" dirty="0" smtClean="0"/>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pPr/>
              <a:t>56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B243AB0E-E446-2742-8C63-601C92C4BFCA}" type="slidenum">
              <a:rPr lang="en-US" smtClean="0"/>
              <a:pPr/>
              <a:t>57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revenue = sales of accessories.</a:t>
            </a:r>
          </a:p>
          <a:p>
            <a:r>
              <a:rPr lang="en-US" baseline="0" dirty="0" smtClean="0"/>
              <a:t>Risky as there is big dependency on one business segment.</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Estimated Cost excludes development cost, marketing cost and etc. Estimated Cost is based on the estimated cost of the phone components alone. </a:t>
            </a:r>
          </a:p>
          <a:p>
            <a:r>
              <a:rPr lang="en-US" dirty="0" smtClean="0"/>
              <a:t>- The price of a Blackberry</a:t>
            </a:r>
            <a:r>
              <a:rPr lang="en-US" baseline="0" dirty="0" smtClean="0"/>
              <a:t> 9800 dropped down to $99 a few months afterwards </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Apple</a:t>
            </a:r>
            <a:r>
              <a:rPr lang="en-US" baseline="0" dirty="0" smtClean="0"/>
              <a:t> doesn’t make very much money on the basic model but they make a lot on the higher end models. Apple makes money on the upgrades. From 16gb to 32gb, it cost apple an additional 19 dollar but it earn 92 dollar instead of 11 dollars. </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Reason</a:t>
            </a:r>
            <a:r>
              <a:rPr lang="en-US" baseline="0" dirty="0" smtClean="0"/>
              <a:t> why Playbook did not sell very while: it did not come with BBM and native email. </a:t>
            </a:r>
          </a:p>
          <a:p>
            <a:pPr>
              <a:buFontTx/>
              <a:buChar char="-"/>
            </a:pPr>
            <a:r>
              <a:rPr lang="en-US" baseline="0" dirty="0" smtClean="0"/>
              <a:t> Why? It may be that BBM and push email technology is strictly secure </a:t>
            </a:r>
          </a:p>
          <a:p>
            <a:pPr>
              <a:buFontTx/>
              <a:buNone/>
            </a:pPr>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pPr/>
              <a:t>72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43AB0E-E446-2742-8C63-601C92C4BFCA}" type="slidenum">
              <a:rPr lang="en-US" smtClean="0"/>
              <a:pPr/>
              <a:t>73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Active</a:t>
            </a:r>
            <a:r>
              <a:rPr lang="en-US" baseline="0" dirty="0" smtClean="0"/>
              <a:t> acquisitions to complement its technology. However, none of these companies have resulted in amazing result after integration with BlackBerry. Except…QNX that yet to be launched in the </a:t>
            </a:r>
            <a:r>
              <a:rPr lang="en-US" baseline="0" dirty="0" err="1" smtClean="0"/>
              <a:t>PlayBook</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76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smtClean="0"/>
          </a:p>
        </p:txBody>
      </p:sp>
      <p:sp>
        <p:nvSpPr>
          <p:cNvPr id="4" name="Slide Number Placeholder 3"/>
          <p:cNvSpPr>
            <a:spLocks noGrp="1"/>
          </p:cNvSpPr>
          <p:nvPr>
            <p:ph type="sldNum" sz="quarter" idx="10"/>
          </p:nvPr>
        </p:nvSpPr>
        <p:spPr/>
        <p:txBody>
          <a:bodyPr/>
          <a:lstStyle/>
          <a:p>
            <a:fld id="{B243AB0E-E446-2742-8C63-601C92C4BFCA}"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Active</a:t>
            </a:r>
            <a:r>
              <a:rPr lang="en-US" baseline="0" dirty="0" smtClean="0"/>
              <a:t> acquisitions to complement its technology. However, none of these companies have resulted in amazing result after integration with BlackBerry. Except…QNX that yet to be launched in the </a:t>
            </a:r>
            <a:r>
              <a:rPr lang="en-US" baseline="0" dirty="0" err="1" smtClean="0"/>
              <a:t>PlayBook</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80</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passionate</a:t>
            </a:r>
            <a:r>
              <a:rPr lang="en-US" baseline="0" dirty="0" smtClean="0"/>
              <a:t> about physics and quantum computing. Very focus on research centric.</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81</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82</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84</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85</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86</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89</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90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10</a:t>
            </a:fld>
            <a:endParaRPr lang="en-CA"/>
          </a:p>
        </p:txBody>
      </p:sp>
    </p:spTree>
    <p:extLst>
      <p:ext uri="{BB962C8B-B14F-4D97-AF65-F5344CB8AC3E}">
        <p14:creationId xmlns:p14="http://schemas.microsoft.com/office/powerpoint/2010/main" xmlns="" val="1378134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91</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92</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a:t>
            </a:r>
            <a:r>
              <a:rPr lang="en-US" baseline="0" dirty="0" smtClean="0"/>
              <a:t> would Rim be buying back shares when it could be using the money to expand the business? Are they out of ideas? Or, they are trying to support the price of the stock??  </a:t>
            </a:r>
          </a:p>
          <a:p>
            <a:r>
              <a:rPr lang="en-US" baseline="0" dirty="0" smtClean="0"/>
              <a:t>The CEOs say that they are bullish about the stock but both CEO and other executives have not purchase any of RIMM stock since July 2010</a:t>
            </a:r>
            <a:endParaRPr lang="en-US" dirty="0" smtClean="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93</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94</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96</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98</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99</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100</a:t>
            </a:fld>
            <a:endParaRPr lang="en-CA"/>
          </a:p>
        </p:txBody>
      </p:sp>
    </p:spTree>
    <p:extLst>
      <p:ext uri="{BB962C8B-B14F-4D97-AF65-F5344CB8AC3E}">
        <p14:creationId xmlns:p14="http://schemas.microsoft.com/office/powerpoint/2010/main" xmlns="" val="24220353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Google’s stock rose 6.31% - from 550 to 594 after</a:t>
            </a:r>
            <a:r>
              <a:rPr lang="en-CA" baseline="0" dirty="0" smtClean="0"/>
              <a:t> it released its 3</a:t>
            </a:r>
            <a:r>
              <a:rPr lang="en-CA" baseline="30000" dirty="0" smtClean="0"/>
              <a:t>rd</a:t>
            </a:r>
            <a:r>
              <a:rPr lang="en-CA" baseline="0" dirty="0" smtClean="0"/>
              <a:t> quarter earnings report of </a:t>
            </a:r>
            <a:r>
              <a:rPr lang="en-CA" sz="1200" b="0" i="0" kern="1200" dirty="0" smtClean="0">
                <a:solidFill>
                  <a:schemeClr val="tx1"/>
                </a:solidFill>
                <a:effectLst/>
                <a:latin typeface="+mn-lt"/>
                <a:ea typeface="+mn-ea"/>
                <a:cs typeface="+mn-cs"/>
              </a:rPr>
              <a:t>$9.72 billion in revenues.</a:t>
            </a:r>
            <a:r>
              <a:rPr lang="en-CA" sz="1200" b="0" i="0" kern="1200" baseline="0" dirty="0" smtClean="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101</a:t>
            </a:fld>
            <a:endParaRPr lang="en-CA"/>
          </a:p>
        </p:txBody>
      </p:sp>
    </p:spTree>
    <p:extLst>
      <p:ext uri="{BB962C8B-B14F-4D97-AF65-F5344CB8AC3E}">
        <p14:creationId xmlns:p14="http://schemas.microsoft.com/office/powerpoint/2010/main" xmlns="" val="2121915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August 2004 – </a:t>
            </a:r>
            <a:r>
              <a:rPr lang="en-CA" dirty="0" err="1" smtClean="0"/>
              <a:t>google</a:t>
            </a:r>
            <a:r>
              <a:rPr lang="en-CA" dirty="0" smtClean="0"/>
              <a:t> auctioned off its shares at $85 a share at its IPO. 7 years later, it trades between 500 and 600.</a:t>
            </a:r>
          </a:p>
          <a:p>
            <a:r>
              <a:rPr lang="en-CA" dirty="0" smtClean="0"/>
              <a:t>Hit by recession but recovered</a:t>
            </a:r>
          </a:p>
          <a:p>
            <a:endParaRPr lang="en-CA" dirty="0"/>
          </a:p>
        </p:txBody>
      </p:sp>
      <p:sp>
        <p:nvSpPr>
          <p:cNvPr id="4" name="Slide Number Placeholder 3"/>
          <p:cNvSpPr>
            <a:spLocks noGrp="1"/>
          </p:cNvSpPr>
          <p:nvPr>
            <p:ph type="sldNum" sz="quarter" idx="10"/>
          </p:nvPr>
        </p:nvSpPr>
        <p:spPr/>
        <p:txBody>
          <a:bodyPr/>
          <a:lstStyle/>
          <a:p>
            <a:fld id="{B72D0ABD-A1C8-4340-B04C-230D3C96554A}" type="slidenum">
              <a:rPr lang="en-CA" smtClean="0"/>
              <a:pPr/>
              <a:t>102</a:t>
            </a:fld>
            <a:endParaRPr lang="en-CA"/>
          </a:p>
        </p:txBody>
      </p:sp>
    </p:spTree>
    <p:extLst>
      <p:ext uri="{BB962C8B-B14F-4D97-AF65-F5344CB8AC3E}">
        <p14:creationId xmlns:p14="http://schemas.microsoft.com/office/powerpoint/2010/main" xmlns="" val="285747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11</a:t>
            </a:fld>
            <a:endParaRPr lang="en-CA"/>
          </a:p>
        </p:txBody>
      </p:sp>
    </p:spTree>
    <p:extLst>
      <p:ext uri="{BB962C8B-B14F-4D97-AF65-F5344CB8AC3E}">
        <p14:creationId xmlns:p14="http://schemas.microsoft.com/office/powerpoint/2010/main" xmlns="" val="26317795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can see the impact</a:t>
            </a:r>
            <a:r>
              <a:rPr lang="en-CA" baseline="0" dirty="0" smtClean="0"/>
              <a:t> of the recession here</a:t>
            </a:r>
            <a:endParaRPr lang="en-CA" dirty="0"/>
          </a:p>
        </p:txBody>
      </p:sp>
      <p:sp>
        <p:nvSpPr>
          <p:cNvPr id="4" name="Slide Number Placeholder 3"/>
          <p:cNvSpPr>
            <a:spLocks noGrp="1"/>
          </p:cNvSpPr>
          <p:nvPr>
            <p:ph type="sldNum" sz="quarter" idx="10"/>
          </p:nvPr>
        </p:nvSpPr>
        <p:spPr/>
        <p:txBody>
          <a:bodyPr/>
          <a:lstStyle/>
          <a:p>
            <a:fld id="{973FA650-3384-4206-9975-8D2E9975232D}" type="slidenum">
              <a:rPr lang="en-CA" smtClean="0"/>
              <a:pPr/>
              <a:t>103</a:t>
            </a:fld>
            <a:endParaRPr lang="en-CA"/>
          </a:p>
        </p:txBody>
      </p:sp>
    </p:spTree>
    <p:extLst>
      <p:ext uri="{BB962C8B-B14F-4D97-AF65-F5344CB8AC3E}">
        <p14:creationId xmlns:p14="http://schemas.microsoft.com/office/powerpoint/2010/main" xmlns="" val="17976669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In July, Price fell to $474.88  when it was </a:t>
            </a:r>
            <a:r>
              <a:rPr lang="en-CA" sz="1200" b="1" i="0" u="none" strike="noStrike" kern="1200" dirty="0" smtClean="0">
                <a:solidFill>
                  <a:schemeClr val="tx1"/>
                </a:solidFill>
                <a:effectLst/>
                <a:latin typeface="+mn-lt"/>
                <a:ea typeface="+mn-ea"/>
                <a:cs typeface="+mn-cs"/>
                <a:hlinkClick r:id="rId3"/>
              </a:rPr>
              <a:t>revealed</a:t>
            </a:r>
            <a:r>
              <a:rPr lang="en-CA" sz="1200" b="0" i="0" kern="1200" dirty="0" smtClean="0">
                <a:solidFill>
                  <a:schemeClr val="tx1"/>
                </a:solidFill>
                <a:effectLst/>
                <a:latin typeface="+mn-lt"/>
                <a:ea typeface="+mn-ea"/>
                <a:cs typeface="+mn-cs"/>
              </a:rPr>
              <a:t> that the FTC was preparing a major antitrust investigation into Google’s “core search advertising business.”</a:t>
            </a:r>
          </a:p>
          <a:p>
            <a:r>
              <a:rPr lang="en-CA" sz="1200" b="0" i="0" kern="1200" dirty="0" smtClean="0">
                <a:solidFill>
                  <a:schemeClr val="tx1"/>
                </a:solidFill>
                <a:effectLst/>
                <a:latin typeface="+mn-lt"/>
                <a:ea typeface="+mn-ea"/>
                <a:cs typeface="+mn-cs"/>
              </a:rPr>
              <a:t>But</a:t>
            </a:r>
            <a:r>
              <a:rPr lang="en-CA" sz="1200" b="0" i="0" kern="1200" baseline="0" dirty="0" smtClean="0">
                <a:solidFill>
                  <a:schemeClr val="tx1"/>
                </a:solidFill>
                <a:effectLst/>
                <a:latin typeface="+mn-lt"/>
                <a:ea typeface="+mn-ea"/>
                <a:cs typeface="+mn-cs"/>
              </a:rPr>
              <a:t> it bounced back in August when Google unveiled Google+</a:t>
            </a:r>
            <a:endParaRPr lang="en-CA" dirty="0"/>
          </a:p>
        </p:txBody>
      </p:sp>
      <p:sp>
        <p:nvSpPr>
          <p:cNvPr id="4" name="Slide Number Placeholder 3"/>
          <p:cNvSpPr>
            <a:spLocks noGrp="1"/>
          </p:cNvSpPr>
          <p:nvPr>
            <p:ph type="sldNum" sz="quarter" idx="10"/>
          </p:nvPr>
        </p:nvSpPr>
        <p:spPr/>
        <p:txBody>
          <a:bodyPr/>
          <a:lstStyle/>
          <a:p>
            <a:fld id="{B72D0ABD-A1C8-4340-B04C-230D3C96554A}" type="slidenum">
              <a:rPr lang="en-CA" smtClean="0"/>
              <a:pPr/>
              <a:t>104</a:t>
            </a:fld>
            <a:endParaRPr lang="en-CA"/>
          </a:p>
        </p:txBody>
      </p:sp>
    </p:spTree>
    <p:extLst>
      <p:ext uri="{BB962C8B-B14F-4D97-AF65-F5344CB8AC3E}">
        <p14:creationId xmlns:p14="http://schemas.microsoft.com/office/powerpoint/2010/main" xmlns="" val="2293240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73FA650-3384-4206-9975-8D2E9975232D}" type="slidenum">
              <a:rPr lang="en-CA" smtClean="0"/>
              <a:pPr/>
              <a:t>108</a:t>
            </a:fld>
            <a:endParaRPr lang="en-CA"/>
          </a:p>
        </p:txBody>
      </p:sp>
    </p:spTree>
    <p:extLst>
      <p:ext uri="{BB962C8B-B14F-4D97-AF65-F5344CB8AC3E}">
        <p14:creationId xmlns:p14="http://schemas.microsoft.com/office/powerpoint/2010/main" xmlns="" val="4022910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May 2011</a:t>
            </a:r>
            <a:r>
              <a:rPr lang="en-CA" dirty="0" smtClean="0">
                <a:sym typeface="Wingdings" pitchFamily="2" charset="2"/>
              </a:rPr>
              <a:t> </a:t>
            </a:r>
            <a:r>
              <a:rPr lang="en-CA" dirty="0" smtClean="0"/>
              <a:t>unique visitors of Google surpassed 1 billion mark for the first time, an 8.4 percent increase from a year ago with 931 million unique visitors</a:t>
            </a:r>
          </a:p>
          <a:p>
            <a:endParaRPr lang="en-CA" dirty="0" smtClean="0"/>
          </a:p>
          <a:p>
            <a:r>
              <a:rPr lang="en-CA" dirty="0" smtClean="0"/>
              <a:t>Now there are about 40 million </a:t>
            </a:r>
            <a:r>
              <a:rPr lang="en-CA" dirty="0" err="1" smtClean="0"/>
              <a:t>google</a:t>
            </a:r>
            <a:r>
              <a:rPr lang="en-CA" dirty="0" smtClean="0"/>
              <a:t>+ users </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115</a:t>
            </a:fld>
            <a:endParaRPr lang="en-CA"/>
          </a:p>
        </p:txBody>
      </p:sp>
    </p:spTree>
    <p:extLst>
      <p:ext uri="{BB962C8B-B14F-4D97-AF65-F5344CB8AC3E}">
        <p14:creationId xmlns:p14="http://schemas.microsoft.com/office/powerpoint/2010/main" xmlns="" val="11377146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Google</a:t>
            </a:r>
            <a:r>
              <a:rPr lang="en-CA" baseline="0" dirty="0" smtClean="0"/>
              <a:t> has acquired over 130 companies since 2001.</a:t>
            </a:r>
            <a:endParaRPr lang="en-CA" dirty="0"/>
          </a:p>
        </p:txBody>
      </p:sp>
      <p:sp>
        <p:nvSpPr>
          <p:cNvPr id="4" name="Slide Number Placeholder 3"/>
          <p:cNvSpPr>
            <a:spLocks noGrp="1"/>
          </p:cNvSpPr>
          <p:nvPr>
            <p:ph type="sldNum" sz="quarter" idx="10"/>
          </p:nvPr>
        </p:nvSpPr>
        <p:spPr/>
        <p:txBody>
          <a:bodyPr/>
          <a:lstStyle/>
          <a:p>
            <a:fld id="{B72D0ABD-A1C8-4340-B04C-230D3C96554A}" type="slidenum">
              <a:rPr lang="en-CA" smtClean="0"/>
              <a:pPr/>
              <a:t>116</a:t>
            </a:fld>
            <a:endParaRPr lang="en-CA"/>
          </a:p>
        </p:txBody>
      </p:sp>
    </p:spTree>
    <p:extLst>
      <p:ext uri="{BB962C8B-B14F-4D97-AF65-F5344CB8AC3E}">
        <p14:creationId xmlns:p14="http://schemas.microsoft.com/office/powerpoint/2010/main" xmlns="" val="16876570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 of Google’s products</a:t>
            </a:r>
            <a:r>
              <a:rPr lang="en-CA" baseline="0" dirty="0" smtClean="0"/>
              <a:t> and services</a:t>
            </a:r>
            <a:endParaRPr lang="en-CA" dirty="0"/>
          </a:p>
        </p:txBody>
      </p:sp>
      <p:sp>
        <p:nvSpPr>
          <p:cNvPr id="4" name="Slide Number Placeholder 3"/>
          <p:cNvSpPr>
            <a:spLocks noGrp="1"/>
          </p:cNvSpPr>
          <p:nvPr>
            <p:ph type="sldNum" sz="quarter" idx="10"/>
          </p:nvPr>
        </p:nvSpPr>
        <p:spPr/>
        <p:txBody>
          <a:bodyPr/>
          <a:lstStyle/>
          <a:p>
            <a:fld id="{B72D0ABD-A1C8-4340-B04C-230D3C96554A}" type="slidenum">
              <a:rPr lang="en-CA" smtClean="0"/>
              <a:pPr/>
              <a:t>117</a:t>
            </a:fld>
            <a:endParaRPr lang="en-CA"/>
          </a:p>
        </p:txBody>
      </p:sp>
    </p:spTree>
    <p:extLst>
      <p:ext uri="{BB962C8B-B14F-4D97-AF65-F5344CB8AC3E}">
        <p14:creationId xmlns:p14="http://schemas.microsoft.com/office/powerpoint/2010/main" xmlns="" val="1630586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This table presents the</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revenues, by revenue source, as a percentage of total revenues for the periods presented: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Ninety-six percent of Google's revenue is derived from advertising programs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Google’s expectation is that growth in advertising revenues from their websites will continue to exceed that from their Google Network Members’ websites, which will have a positive impact on their operating margins;</a:t>
            </a:r>
          </a:p>
          <a:p>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118</a:t>
            </a:fld>
            <a:endParaRPr lang="en-CA"/>
          </a:p>
        </p:txBody>
      </p:sp>
    </p:spTree>
    <p:extLst>
      <p:ext uri="{BB962C8B-B14F-4D97-AF65-F5344CB8AC3E}">
        <p14:creationId xmlns:p14="http://schemas.microsoft.com/office/powerpoint/2010/main" xmlns="" val="35853698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0" i="1" kern="1200" dirty="0" smtClean="0">
                <a:solidFill>
                  <a:schemeClr val="tx1"/>
                </a:solidFill>
                <a:effectLst/>
                <a:latin typeface="+mn-lt"/>
                <a:ea typeface="+mn-ea"/>
                <a:cs typeface="+mn-cs"/>
              </a:rPr>
              <a:t>Revenues – Google reported revenues of $9.72 billion in the third quarter of 2011, representing a </a:t>
            </a:r>
            <a:r>
              <a:rPr lang="en-CA" sz="1200" b="1" i="1" kern="1200" dirty="0" smtClean="0">
                <a:solidFill>
                  <a:srgbClr val="FF0000"/>
                </a:solidFill>
                <a:effectLst/>
                <a:latin typeface="+mn-lt"/>
                <a:ea typeface="+mn-ea"/>
                <a:cs typeface="+mn-cs"/>
              </a:rPr>
              <a:t>33% increase over third quarter 2010 revenues of $7.29 billion.</a:t>
            </a:r>
            <a:endParaRPr lang="en-CA" b="1" dirty="0" smtClean="0">
              <a:solidFill>
                <a:srgbClr val="FF0000"/>
              </a:solidFill>
            </a:endParaRPr>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i="1" dirty="0" smtClean="0"/>
              <a:t>Google-owned sites generated revenues of $6.74 billion, or 69% of total revenues, in the third quarter of 2011. This represents a </a:t>
            </a:r>
            <a:r>
              <a:rPr lang="en-CA" b="1" i="1" dirty="0" smtClean="0"/>
              <a:t>39% increase over third quarter 2010 revenues of $4.83 billion.</a:t>
            </a:r>
            <a:endParaRPr lang="en-CA" b="1" dirty="0" smtClean="0"/>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i="1" dirty="0" smtClean="0"/>
              <a:t>Google had Network revenues of $2.60 billion, or 27% of total revenues, in the third quarter of 2011. This represents a </a:t>
            </a:r>
            <a:r>
              <a:rPr lang="en-CA" b="1" i="1" dirty="0" smtClean="0"/>
              <a:t>18% increase from third quarter 2010 network revenues of $2.20 billion</a:t>
            </a:r>
            <a:endParaRPr lang="en-CA" b="1" dirty="0" smtClean="0"/>
          </a:p>
          <a:p>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119</a:t>
            </a:fld>
            <a:endParaRPr lang="en-CA"/>
          </a:p>
        </p:txBody>
      </p:sp>
    </p:spTree>
    <p:extLst>
      <p:ext uri="{BB962C8B-B14F-4D97-AF65-F5344CB8AC3E}">
        <p14:creationId xmlns:p14="http://schemas.microsoft.com/office/powerpoint/2010/main" xmlns="" val="25037262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err="1" smtClean="0">
                <a:solidFill>
                  <a:schemeClr val="tx1"/>
                </a:solidFill>
                <a:effectLst/>
                <a:latin typeface="+mn-lt"/>
                <a:ea typeface="+mn-ea"/>
                <a:cs typeface="+mn-cs"/>
              </a:rPr>
              <a:t>AdWords</a:t>
            </a:r>
            <a:r>
              <a:rPr lang="en-CA" sz="1200" b="0" i="0" kern="1200" dirty="0" smtClean="0">
                <a:solidFill>
                  <a:schemeClr val="tx1"/>
                </a:solidFill>
                <a:effectLst/>
                <a:latin typeface="+mn-lt"/>
                <a:ea typeface="+mn-ea"/>
                <a:cs typeface="+mn-cs"/>
              </a:rPr>
              <a:t> is </a:t>
            </a:r>
            <a:r>
              <a:rPr lang="en-CA" sz="1200" b="0" i="0" u="none" strike="noStrike" kern="1200" dirty="0" smtClean="0">
                <a:solidFill>
                  <a:schemeClr val="tx1"/>
                </a:solidFill>
                <a:effectLst/>
                <a:latin typeface="+mn-lt"/>
                <a:ea typeface="+mn-ea"/>
                <a:cs typeface="+mn-cs"/>
                <a:hlinkClick r:id="rId3" tooltip="Google"/>
              </a:rPr>
              <a:t>Google</a:t>
            </a:r>
            <a:r>
              <a:rPr lang="en-CA" sz="1200" b="0" i="0" kern="1200" dirty="0" smtClean="0">
                <a:solidFill>
                  <a:schemeClr val="tx1"/>
                </a:solidFill>
                <a:effectLst/>
                <a:latin typeface="+mn-lt"/>
                <a:ea typeface="+mn-ea"/>
                <a:cs typeface="+mn-cs"/>
              </a:rPr>
              <a:t>'s main advertising product and main source of revenue.</a:t>
            </a:r>
          </a:p>
          <a:p>
            <a:r>
              <a:rPr lang="en-CA" sz="1200" b="0" i="0" kern="1200" dirty="0" smtClean="0">
                <a:solidFill>
                  <a:schemeClr val="tx1"/>
                </a:solidFill>
                <a:effectLst/>
                <a:latin typeface="+mn-lt"/>
                <a:ea typeface="+mn-ea"/>
                <a:cs typeface="+mn-cs"/>
              </a:rPr>
              <a:t>It allows advertisers to display their advertisements in the Google content network, through either a cost-per-click or cost-per-thousand scheme</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120</a:t>
            </a:fld>
            <a:endParaRPr lang="en-CA"/>
          </a:p>
        </p:txBody>
      </p:sp>
    </p:spTree>
    <p:extLst>
      <p:ext uri="{BB962C8B-B14F-4D97-AF65-F5344CB8AC3E}">
        <p14:creationId xmlns:p14="http://schemas.microsoft.com/office/powerpoint/2010/main" xmlns="" val="3357613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Gmail is one of the </a:t>
            </a:r>
            <a:r>
              <a:rPr lang="en-CA" dirty="0" err="1" smtClean="0"/>
              <a:t>google</a:t>
            </a:r>
            <a:r>
              <a:rPr lang="en-CA" dirty="0" smtClean="0"/>
              <a:t> websites that uses </a:t>
            </a:r>
            <a:r>
              <a:rPr lang="en-CA" dirty="0" err="1" smtClean="0"/>
              <a:t>Adwords</a:t>
            </a:r>
            <a:r>
              <a:rPr lang="en-CA" dirty="0" smtClean="0"/>
              <a:t>. </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121</a:t>
            </a:fld>
            <a:endParaRPr lang="en-CA"/>
          </a:p>
        </p:txBody>
      </p:sp>
    </p:spTree>
    <p:extLst>
      <p:ext uri="{BB962C8B-B14F-4D97-AF65-F5344CB8AC3E}">
        <p14:creationId xmlns:p14="http://schemas.microsoft.com/office/powerpoint/2010/main" xmlns="" val="2086982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12</a:t>
            </a:fld>
            <a:endParaRPr lang="en-CA"/>
          </a:p>
        </p:txBody>
      </p:sp>
    </p:spTree>
    <p:extLst>
      <p:ext uri="{BB962C8B-B14F-4D97-AF65-F5344CB8AC3E}">
        <p14:creationId xmlns:p14="http://schemas.microsoft.com/office/powerpoint/2010/main" xmlns="" val="10320801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Example of </a:t>
            </a:r>
            <a:r>
              <a:rPr lang="en-CA" dirty="0" err="1" smtClean="0"/>
              <a:t>AdWords</a:t>
            </a:r>
            <a:r>
              <a:rPr lang="en-CA" baseline="0" dirty="0" smtClean="0"/>
              <a:t> </a:t>
            </a:r>
            <a:endParaRPr lang="en-CA" dirty="0"/>
          </a:p>
        </p:txBody>
      </p:sp>
      <p:sp>
        <p:nvSpPr>
          <p:cNvPr id="4" name="Slide Number Placeholder 3"/>
          <p:cNvSpPr>
            <a:spLocks noGrp="1"/>
          </p:cNvSpPr>
          <p:nvPr>
            <p:ph type="sldNum" sz="quarter" idx="10"/>
          </p:nvPr>
        </p:nvSpPr>
        <p:spPr/>
        <p:txBody>
          <a:bodyPr/>
          <a:lstStyle/>
          <a:p>
            <a:fld id="{B72D0ABD-A1C8-4340-B04C-230D3C96554A}" type="slidenum">
              <a:rPr lang="en-CA" smtClean="0"/>
              <a:pPr/>
              <a:t>122</a:t>
            </a:fld>
            <a:endParaRPr lang="en-CA"/>
          </a:p>
        </p:txBody>
      </p:sp>
    </p:spTree>
    <p:extLst>
      <p:ext uri="{BB962C8B-B14F-4D97-AF65-F5344CB8AC3E}">
        <p14:creationId xmlns:p14="http://schemas.microsoft.com/office/powerpoint/2010/main" xmlns="" val="32084953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Another Example of </a:t>
            </a:r>
            <a:r>
              <a:rPr lang="en-CA" dirty="0" err="1" smtClean="0"/>
              <a:t>AdWords</a:t>
            </a:r>
            <a:r>
              <a:rPr lang="en-CA" baseline="0" dirty="0" smtClean="0"/>
              <a:t> </a:t>
            </a:r>
            <a:endParaRPr lang="en-CA" dirty="0" smtClean="0"/>
          </a:p>
          <a:p>
            <a:endParaRPr lang="en-CA" dirty="0"/>
          </a:p>
        </p:txBody>
      </p:sp>
      <p:sp>
        <p:nvSpPr>
          <p:cNvPr id="4" name="Slide Number Placeholder 3"/>
          <p:cNvSpPr>
            <a:spLocks noGrp="1"/>
          </p:cNvSpPr>
          <p:nvPr>
            <p:ph type="sldNum" sz="quarter" idx="10"/>
          </p:nvPr>
        </p:nvSpPr>
        <p:spPr/>
        <p:txBody>
          <a:bodyPr/>
          <a:lstStyle/>
          <a:p>
            <a:fld id="{B72D0ABD-A1C8-4340-B04C-230D3C96554A}" type="slidenum">
              <a:rPr lang="en-CA" smtClean="0"/>
              <a:pPr/>
              <a:t>123</a:t>
            </a:fld>
            <a:endParaRPr lang="en-CA"/>
          </a:p>
        </p:txBody>
      </p:sp>
    </p:spTree>
    <p:extLst>
      <p:ext uri="{BB962C8B-B14F-4D97-AF65-F5344CB8AC3E}">
        <p14:creationId xmlns:p14="http://schemas.microsoft.com/office/powerpoint/2010/main" xmlns="" val="10259174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Another Example of </a:t>
            </a:r>
            <a:r>
              <a:rPr lang="en-CA" dirty="0" err="1" smtClean="0"/>
              <a:t>AdWords</a:t>
            </a:r>
            <a:r>
              <a:rPr lang="en-CA" baseline="0" dirty="0" smtClean="0"/>
              <a:t> </a:t>
            </a:r>
            <a:endParaRPr lang="en-CA" dirty="0" smtClean="0"/>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Google maps is used in  130 countries</a:t>
            </a:r>
            <a:r>
              <a:rPr lang="en-CA" sz="1200" b="0" i="0" kern="1200" baseline="0" dirty="0" smtClean="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124</a:t>
            </a:fld>
            <a:endParaRPr lang="en-CA"/>
          </a:p>
        </p:txBody>
      </p:sp>
    </p:spTree>
    <p:extLst>
      <p:ext uri="{BB962C8B-B14F-4D97-AF65-F5344CB8AC3E}">
        <p14:creationId xmlns:p14="http://schemas.microsoft.com/office/powerpoint/2010/main" xmlns="" val="39871304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Another Example of </a:t>
            </a:r>
            <a:r>
              <a:rPr lang="en-CA" dirty="0" err="1" smtClean="0"/>
              <a:t>AdWords</a:t>
            </a:r>
            <a:r>
              <a:rPr lang="en-CA" baseline="0" dirty="0" smtClean="0"/>
              <a:t> </a:t>
            </a:r>
            <a:endParaRPr lang="en-CA" dirty="0" smtClean="0"/>
          </a:p>
          <a:p>
            <a:endParaRPr lang="en-CA" dirty="0"/>
          </a:p>
        </p:txBody>
      </p:sp>
      <p:sp>
        <p:nvSpPr>
          <p:cNvPr id="4" name="Slide Number Placeholder 3"/>
          <p:cNvSpPr>
            <a:spLocks noGrp="1"/>
          </p:cNvSpPr>
          <p:nvPr>
            <p:ph type="sldNum" sz="quarter" idx="10"/>
          </p:nvPr>
        </p:nvSpPr>
        <p:spPr/>
        <p:txBody>
          <a:bodyPr/>
          <a:lstStyle/>
          <a:p>
            <a:fld id="{B72D0ABD-A1C8-4340-B04C-230D3C96554A}" type="slidenum">
              <a:rPr lang="en-CA" smtClean="0"/>
              <a:pPr/>
              <a:t>125</a:t>
            </a:fld>
            <a:endParaRPr lang="en-CA"/>
          </a:p>
        </p:txBody>
      </p:sp>
    </p:spTree>
    <p:extLst>
      <p:ext uri="{BB962C8B-B14F-4D97-AF65-F5344CB8AC3E}">
        <p14:creationId xmlns:p14="http://schemas.microsoft.com/office/powerpoint/2010/main" xmlns="" val="23566826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accent4">
                    <a:lumMod val="75000"/>
                  </a:schemeClr>
                </a:solidFill>
              </a:rPr>
              <a:t>hangouts on air--will.i.am did a hangout from his concert in Central Park</a:t>
            </a:r>
          </a:p>
          <a:p>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126</a:t>
            </a:fld>
            <a:endParaRPr lang="en-CA"/>
          </a:p>
        </p:txBody>
      </p:sp>
    </p:spTree>
    <p:extLst>
      <p:ext uri="{BB962C8B-B14F-4D97-AF65-F5344CB8AC3E}">
        <p14:creationId xmlns:p14="http://schemas.microsoft.com/office/powerpoint/2010/main" xmlns="" val="16988466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Another Example of </a:t>
            </a:r>
            <a:r>
              <a:rPr lang="en-CA" dirty="0" err="1" smtClean="0"/>
              <a:t>AdWords</a:t>
            </a:r>
            <a:r>
              <a:rPr lang="en-CA" baseline="0" dirty="0" smtClean="0"/>
              <a:t> </a:t>
            </a:r>
            <a:endParaRPr lang="en-CA" dirty="0" smtClean="0"/>
          </a:p>
          <a:p>
            <a:r>
              <a:rPr lang="en-CA" dirty="0" smtClean="0"/>
              <a:t>Only have</a:t>
            </a:r>
            <a:r>
              <a:rPr lang="en-CA" baseline="0" dirty="0" smtClean="0"/>
              <a:t> </a:t>
            </a:r>
            <a:r>
              <a:rPr lang="en-CA" dirty="0" smtClean="0"/>
              <a:t>Game</a:t>
            </a:r>
            <a:r>
              <a:rPr lang="en-CA" baseline="0" dirty="0" smtClean="0"/>
              <a:t> Ads on Google+ at this time </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127</a:t>
            </a:fld>
            <a:endParaRPr lang="en-CA"/>
          </a:p>
        </p:txBody>
      </p:sp>
    </p:spTree>
    <p:extLst>
      <p:ext uri="{BB962C8B-B14F-4D97-AF65-F5344CB8AC3E}">
        <p14:creationId xmlns:p14="http://schemas.microsoft.com/office/powerpoint/2010/main" xmlns="" val="23503862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err="1" smtClean="0">
                <a:solidFill>
                  <a:schemeClr val="tx1"/>
                </a:solidFill>
                <a:effectLst/>
                <a:latin typeface="+mn-lt"/>
                <a:ea typeface="+mn-ea"/>
                <a:cs typeface="+mn-cs"/>
              </a:rPr>
              <a:t>Adsense</a:t>
            </a:r>
            <a:r>
              <a:rPr lang="en-CA" sz="1200" b="0" i="0" kern="1200" dirty="0" smtClean="0">
                <a:solidFill>
                  <a:schemeClr val="tx1"/>
                </a:solidFill>
                <a:effectLst/>
                <a:latin typeface="+mn-lt"/>
                <a:ea typeface="+mn-ea"/>
                <a:cs typeface="+mn-cs"/>
              </a:rPr>
              <a:t> is </a:t>
            </a:r>
            <a:r>
              <a:rPr lang="en-CA" sz="1200" b="0" i="0" kern="1200" dirty="0" err="1" smtClean="0">
                <a:solidFill>
                  <a:schemeClr val="tx1"/>
                </a:solidFill>
                <a:effectLst/>
                <a:latin typeface="+mn-lt"/>
                <a:ea typeface="+mn-ea"/>
                <a:cs typeface="+mn-cs"/>
              </a:rPr>
              <a:t>google’s</a:t>
            </a:r>
            <a:r>
              <a:rPr lang="en-CA" sz="1200" b="0" i="0" kern="1200" dirty="0" smtClean="0">
                <a:solidFill>
                  <a:schemeClr val="tx1"/>
                </a:solidFill>
                <a:effectLst/>
                <a:latin typeface="+mn-lt"/>
                <a:ea typeface="+mn-ea"/>
                <a:cs typeface="+mn-cs"/>
              </a:rPr>
              <a:t> second</a:t>
            </a:r>
            <a:r>
              <a:rPr lang="en-CA" sz="1200" b="0" i="0" kern="1200" baseline="0" dirty="0" smtClean="0">
                <a:solidFill>
                  <a:schemeClr val="tx1"/>
                </a:solidFill>
                <a:effectLst/>
                <a:latin typeface="+mn-lt"/>
                <a:ea typeface="+mn-ea"/>
                <a:cs typeface="+mn-cs"/>
              </a:rPr>
              <a:t> largest source of revenues.</a:t>
            </a:r>
          </a:p>
          <a:p>
            <a:endParaRPr lang="en-CA" sz="1200" b="0" i="0" kern="1200" baseline="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Advertisers pay to </a:t>
            </a:r>
            <a:r>
              <a:rPr lang="en-CA" sz="1200" b="0" i="0" kern="1200" dirty="0" err="1" smtClean="0">
                <a:solidFill>
                  <a:schemeClr val="tx1"/>
                </a:solidFill>
                <a:effectLst/>
                <a:latin typeface="+mn-lt"/>
                <a:ea typeface="+mn-ea"/>
                <a:cs typeface="+mn-cs"/>
              </a:rPr>
              <a:t>Adsense</a:t>
            </a:r>
            <a:r>
              <a:rPr lang="en-CA" sz="1200" b="0" i="0" kern="1200" dirty="0" smtClean="0">
                <a:solidFill>
                  <a:schemeClr val="tx1"/>
                </a:solidFill>
                <a:effectLst/>
                <a:latin typeface="+mn-lt"/>
                <a:ea typeface="+mn-ea"/>
                <a:cs typeface="+mn-cs"/>
              </a:rPr>
              <a:t> for managing and showing ads and </a:t>
            </a:r>
            <a:r>
              <a:rPr lang="en-CA" sz="1200" b="0" i="0" kern="1200" dirty="0" err="1" smtClean="0">
                <a:solidFill>
                  <a:schemeClr val="tx1"/>
                </a:solidFill>
                <a:effectLst/>
                <a:latin typeface="+mn-lt"/>
                <a:ea typeface="+mn-ea"/>
                <a:cs typeface="+mn-cs"/>
              </a:rPr>
              <a:t>Adsense</a:t>
            </a:r>
            <a:r>
              <a:rPr lang="en-CA" sz="1200" b="0" i="0" kern="1200" dirty="0" smtClean="0">
                <a:solidFill>
                  <a:schemeClr val="tx1"/>
                </a:solidFill>
                <a:effectLst/>
                <a:latin typeface="+mn-lt"/>
                <a:ea typeface="+mn-ea"/>
                <a:cs typeface="+mn-cs"/>
              </a:rPr>
              <a:t> pays to publishers for placing </a:t>
            </a:r>
            <a:r>
              <a:rPr lang="en-CA" sz="1200" b="0" i="0" kern="1200" dirty="0" err="1" smtClean="0">
                <a:solidFill>
                  <a:schemeClr val="tx1"/>
                </a:solidFill>
                <a:effectLst/>
                <a:latin typeface="+mn-lt"/>
                <a:ea typeface="+mn-ea"/>
                <a:cs typeface="+mn-cs"/>
              </a:rPr>
              <a:t>ads,publishers</a:t>
            </a:r>
            <a:r>
              <a:rPr lang="en-CA" sz="1200" b="0" i="0" kern="1200" dirty="0" smtClean="0">
                <a:solidFill>
                  <a:schemeClr val="tx1"/>
                </a:solidFill>
                <a:effectLst/>
                <a:latin typeface="+mn-lt"/>
                <a:ea typeface="+mn-ea"/>
                <a:cs typeface="+mn-cs"/>
              </a:rPr>
              <a:t> get paid according to </a:t>
            </a:r>
            <a:r>
              <a:rPr lang="en-CA" sz="1200" b="0" i="0" kern="1200" dirty="0" err="1" smtClean="0">
                <a:solidFill>
                  <a:schemeClr val="tx1"/>
                </a:solidFill>
                <a:effectLst/>
                <a:latin typeface="+mn-lt"/>
                <a:ea typeface="+mn-ea"/>
                <a:cs typeface="+mn-cs"/>
              </a:rPr>
              <a:t>clicks,impressions.Which</a:t>
            </a:r>
            <a:r>
              <a:rPr lang="en-CA" sz="1200" b="0" i="0" kern="1200" dirty="0" smtClean="0">
                <a:solidFill>
                  <a:schemeClr val="tx1"/>
                </a:solidFill>
                <a:effectLst/>
                <a:latin typeface="+mn-lt"/>
                <a:ea typeface="+mn-ea"/>
                <a:cs typeface="+mn-cs"/>
              </a:rPr>
              <a:t> means Google </a:t>
            </a:r>
            <a:r>
              <a:rPr lang="en-CA" sz="1200" b="0" i="0" kern="1200" dirty="0" err="1" smtClean="0">
                <a:solidFill>
                  <a:schemeClr val="tx1"/>
                </a:solidFill>
                <a:effectLst/>
                <a:latin typeface="+mn-lt"/>
                <a:ea typeface="+mn-ea"/>
                <a:cs typeface="+mn-cs"/>
              </a:rPr>
              <a:t>Adsense</a:t>
            </a:r>
            <a:r>
              <a:rPr lang="en-CA" sz="1200" b="0" i="0" kern="1200" dirty="0" smtClean="0">
                <a:solidFill>
                  <a:schemeClr val="tx1"/>
                </a:solidFill>
                <a:effectLst/>
                <a:latin typeface="+mn-lt"/>
                <a:ea typeface="+mn-ea"/>
                <a:cs typeface="+mn-cs"/>
              </a:rPr>
              <a:t> shares revenue with publishers.</a:t>
            </a:r>
          </a:p>
          <a:p>
            <a:endParaRPr lang="en-CA" sz="1200" b="0" i="0" kern="1200" baseline="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Google shares 68% of revenue with publishers for content based ads </a:t>
            </a:r>
          </a:p>
          <a:p>
            <a:r>
              <a:rPr lang="en-CA" sz="1200" b="0" i="0" kern="1200" dirty="0" smtClean="0">
                <a:solidFill>
                  <a:schemeClr val="tx1"/>
                </a:solidFill>
                <a:effectLst/>
                <a:latin typeface="+mn-lt"/>
                <a:ea typeface="+mn-ea"/>
                <a:cs typeface="+mn-cs"/>
              </a:rPr>
              <a:t>51% for search based ads from the amount they receive from advertisers</a:t>
            </a:r>
            <a:endParaRPr lang="en-CA" sz="1200" b="0" i="0" kern="1200" baseline="0" dirty="0" smtClean="0">
              <a:solidFill>
                <a:schemeClr val="tx1"/>
              </a:solidFill>
              <a:effectLst/>
              <a:latin typeface="+mn-lt"/>
              <a:ea typeface="+mn-ea"/>
              <a:cs typeface="+mn-cs"/>
            </a:endParaRPr>
          </a:p>
          <a:p>
            <a:endParaRPr lang="en-CA"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75B83F-697A-42F9-8F63-4DE6E21A96F1}" type="slidenum">
              <a:rPr lang="en-CA" smtClean="0"/>
              <a:pPr/>
              <a:t>128</a:t>
            </a:fld>
            <a:endParaRPr lang="en-CA"/>
          </a:p>
        </p:txBody>
      </p:sp>
    </p:spTree>
    <p:extLst>
      <p:ext uri="{BB962C8B-B14F-4D97-AF65-F5344CB8AC3E}">
        <p14:creationId xmlns:p14="http://schemas.microsoft.com/office/powerpoint/2010/main" xmlns="" val="42577533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Example of </a:t>
            </a:r>
            <a:r>
              <a:rPr lang="en-CA" dirty="0" err="1" smtClean="0"/>
              <a:t>Adsense</a:t>
            </a:r>
            <a:r>
              <a:rPr lang="en-CA" dirty="0" smtClean="0"/>
              <a:t> </a:t>
            </a:r>
          </a:p>
          <a:p>
            <a:r>
              <a:rPr lang="en-CA" dirty="0" smtClean="0"/>
              <a:t>Builder guy earns money from </a:t>
            </a:r>
            <a:r>
              <a:rPr lang="en-CA" dirty="0" err="1" smtClean="0"/>
              <a:t>Adsense</a:t>
            </a:r>
            <a:endParaRPr lang="en-CA" dirty="0" smtClean="0"/>
          </a:p>
          <a:p>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129</a:t>
            </a:fld>
            <a:endParaRPr lang="en-CA"/>
          </a:p>
        </p:txBody>
      </p:sp>
    </p:spTree>
    <p:extLst>
      <p:ext uri="{BB962C8B-B14F-4D97-AF65-F5344CB8AC3E}">
        <p14:creationId xmlns:p14="http://schemas.microsoft.com/office/powerpoint/2010/main" xmlns="" val="17048580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Android</a:t>
            </a:r>
            <a:r>
              <a:rPr lang="en-US" baseline="0" dirty="0" smtClean="0"/>
              <a:t> brings more </a:t>
            </a:r>
            <a:r>
              <a:rPr lang="en-US" dirty="0" smtClean="0"/>
              <a:t>Search revenue </a:t>
            </a:r>
          </a:p>
          <a:p>
            <a:endParaRPr lang="en-US" dirty="0" smtClean="0"/>
          </a:p>
          <a:p>
            <a:r>
              <a:rPr lang="en-CA" sz="1200" b="0" i="0" u="none" kern="1200" dirty="0" smtClean="0">
                <a:solidFill>
                  <a:srgbClr val="FF0000"/>
                </a:solidFill>
                <a:effectLst/>
                <a:latin typeface="+mn-lt"/>
                <a:ea typeface="+mn-ea"/>
                <a:cs typeface="+mn-cs"/>
                <a:hlinkClick r:id="rId3"/>
              </a:rPr>
              <a:t>Google gives away the OS for free,</a:t>
            </a:r>
            <a:r>
              <a:rPr lang="en-CA" sz="1200" b="0" i="0" u="none" kern="1200" baseline="0" dirty="0" smtClean="0">
                <a:solidFill>
                  <a:srgbClr val="FF0000"/>
                </a:solidFill>
                <a:effectLst/>
                <a:latin typeface="+mn-lt"/>
                <a:ea typeface="+mn-ea"/>
                <a:cs typeface="+mn-cs"/>
                <a:hlinkClick r:id="rId3"/>
              </a:rPr>
              <a:t> but it </a:t>
            </a:r>
            <a:r>
              <a:rPr lang="en-CA" sz="1200" b="0" i="0" u="none" kern="1200" dirty="0" smtClean="0">
                <a:solidFill>
                  <a:srgbClr val="FF0000"/>
                </a:solidFill>
                <a:effectLst/>
                <a:latin typeface="+mn-lt"/>
                <a:ea typeface="+mn-ea"/>
                <a:cs typeface="+mn-cs"/>
                <a:hlinkClick r:id="rId3"/>
              </a:rPr>
              <a:t>makes money</a:t>
            </a:r>
            <a:r>
              <a:rPr lang="en-CA" sz="1200" b="0" i="0" u="none" kern="1200" baseline="0" dirty="0" smtClean="0">
                <a:solidFill>
                  <a:srgbClr val="FF0000"/>
                </a:solidFill>
                <a:effectLst/>
                <a:latin typeface="+mn-lt"/>
                <a:ea typeface="+mn-ea"/>
                <a:cs typeface="+mn-cs"/>
              </a:rPr>
              <a:t> </a:t>
            </a:r>
            <a:r>
              <a:rPr lang="en-CA" sz="1200" b="0" i="0" u="none" kern="1200" dirty="0" smtClean="0">
                <a:solidFill>
                  <a:schemeClr val="tx1"/>
                </a:solidFill>
                <a:effectLst/>
                <a:latin typeface="+mn-lt"/>
                <a:ea typeface="+mn-ea"/>
                <a:cs typeface="+mn-cs"/>
              </a:rPr>
              <a:t>by licensing the Google Apps that come on most Android phones (but not all). Apps like Gmail, the Android Market, Google Search, and others.</a:t>
            </a:r>
          </a:p>
          <a:p>
            <a:r>
              <a:rPr lang="en-CA" sz="1200" b="0" i="0" kern="1200" dirty="0" smtClean="0">
                <a:solidFill>
                  <a:schemeClr val="tx1"/>
                </a:solidFill>
                <a:effectLst/>
                <a:latin typeface="+mn-lt"/>
                <a:ea typeface="+mn-ea"/>
                <a:cs typeface="+mn-cs"/>
              </a:rPr>
              <a:t>Google</a:t>
            </a:r>
            <a:r>
              <a:rPr lang="en-CA" sz="1200" b="0" i="0" kern="1200" baseline="0" dirty="0" smtClean="0">
                <a:solidFill>
                  <a:schemeClr val="tx1"/>
                </a:solidFill>
                <a:effectLst/>
                <a:latin typeface="+mn-lt"/>
                <a:ea typeface="+mn-ea"/>
                <a:cs typeface="+mn-cs"/>
              </a:rPr>
              <a:t> is especially interested in the market; </a:t>
            </a:r>
            <a:r>
              <a:rPr lang="en-CA" sz="1200" b="0" i="0" kern="1200" baseline="0" dirty="0" err="1" smtClean="0">
                <a:solidFill>
                  <a:schemeClr val="tx1"/>
                </a:solidFill>
                <a:effectLst/>
                <a:latin typeface="+mn-lt"/>
                <a:ea typeface="+mn-ea"/>
                <a:cs typeface="+mn-cs"/>
              </a:rPr>
              <a:t>g</a:t>
            </a:r>
            <a:r>
              <a:rPr lang="en-CA" sz="1200" b="0" i="0" kern="1200" dirty="0" err="1" smtClean="0">
                <a:solidFill>
                  <a:schemeClr val="tx1"/>
                </a:solidFill>
                <a:effectLst/>
                <a:latin typeface="+mn-lt"/>
                <a:ea typeface="+mn-ea"/>
                <a:cs typeface="+mn-cs"/>
              </a:rPr>
              <a:t>oogle</a:t>
            </a:r>
            <a:r>
              <a:rPr lang="en-CA" sz="1200" b="0" i="0" kern="1200" dirty="0" smtClean="0">
                <a:solidFill>
                  <a:schemeClr val="tx1"/>
                </a:solidFill>
                <a:effectLst/>
                <a:latin typeface="+mn-lt"/>
                <a:ea typeface="+mn-ea"/>
                <a:cs typeface="+mn-cs"/>
              </a:rPr>
              <a:t> is making money with every app sold through the Market</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Even free apps). Developers have to pay to have an account to list their apps under. Even ad-sponsored apps are likely using Google Mobile Ads, so Google's getting revenue from that source as well. Other sources of revenue from Android</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will soon also come</a:t>
            </a:r>
            <a:r>
              <a:rPr lang="en-CA" sz="1200" b="0" i="0" kern="1200" baseline="0" dirty="0" smtClean="0">
                <a:solidFill>
                  <a:schemeClr val="tx1"/>
                </a:solidFill>
                <a:effectLst/>
                <a:latin typeface="+mn-lt"/>
                <a:ea typeface="+mn-ea"/>
                <a:cs typeface="+mn-cs"/>
              </a:rPr>
              <a:t> from </a:t>
            </a:r>
            <a:r>
              <a:rPr lang="en-CA" sz="1200" b="0" i="0" kern="1200" dirty="0" smtClean="0">
                <a:solidFill>
                  <a:schemeClr val="tx1"/>
                </a:solidFill>
                <a:effectLst/>
                <a:latin typeface="+mn-lt"/>
                <a:ea typeface="+mn-ea"/>
                <a:cs typeface="+mn-cs"/>
              </a:rPr>
              <a:t>mobile payments using</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Google Wallet and daily deals using Google Offers.</a:t>
            </a:r>
            <a:endParaRPr lang="en-CA" dirty="0" smtClean="0"/>
          </a:p>
          <a:p>
            <a:endParaRPr lang="en-CA" dirty="0" smtClean="0"/>
          </a:p>
          <a:p>
            <a:r>
              <a:rPr lang="en-CA" sz="1200" b="0" i="0" kern="1200" dirty="0" smtClean="0">
                <a:solidFill>
                  <a:schemeClr val="tx1"/>
                </a:solidFill>
                <a:effectLst/>
                <a:latin typeface="+mn-lt"/>
                <a:ea typeface="+mn-ea"/>
                <a:cs typeface="+mn-cs"/>
              </a:rPr>
              <a:t>Not only that</a:t>
            </a:r>
            <a:r>
              <a:rPr lang="en-CA" sz="1200" b="0" i="0" kern="1200" baseline="0" dirty="0" smtClean="0">
                <a:solidFill>
                  <a:schemeClr val="tx1"/>
                </a:solidFill>
                <a:effectLst/>
                <a:latin typeface="+mn-lt"/>
                <a:ea typeface="+mn-ea"/>
                <a:cs typeface="+mn-cs"/>
              </a:rPr>
              <a:t> Google made its search engine fit</a:t>
            </a:r>
            <a:r>
              <a:rPr lang="en-CA" sz="1200" b="0" i="0" kern="1200" dirty="0" smtClean="0">
                <a:solidFill>
                  <a:schemeClr val="tx1"/>
                </a:solidFill>
                <a:effectLst/>
                <a:latin typeface="+mn-lt"/>
                <a:ea typeface="+mn-ea"/>
                <a:cs typeface="+mn-cs"/>
              </a:rPr>
              <a:t> in your pocket, they made search easier. You can search through Google's database by using your keyboard, using your voice, and even by using the </a:t>
            </a:r>
            <a:r>
              <a:rPr lang="en-CA" sz="1200" b="0" i="0" u="sng" kern="1200" dirty="0" smtClean="0">
                <a:solidFill>
                  <a:schemeClr val="tx1"/>
                </a:solidFill>
                <a:effectLst/>
                <a:latin typeface="+mn-lt"/>
                <a:ea typeface="+mn-ea"/>
                <a:cs typeface="+mn-cs"/>
                <a:hlinkClick r:id="rId3"/>
              </a:rPr>
              <a:t>camera</a:t>
            </a:r>
            <a:r>
              <a:rPr lang="en-CA" sz="1200" b="0" i="0" kern="1200" dirty="0" smtClean="0">
                <a:solidFill>
                  <a:schemeClr val="tx1"/>
                </a:solidFill>
                <a:effectLst/>
                <a:latin typeface="+mn-lt"/>
                <a:ea typeface="+mn-ea"/>
                <a:cs typeface="+mn-cs"/>
              </a:rPr>
              <a:t> on your phone. You can "scan" a barcode and see who has the best price (getting ads along the way) before you make your purchase. </a:t>
            </a:r>
          </a:p>
          <a:p>
            <a:endParaRPr lang="en-CA" dirty="0" smtClean="0"/>
          </a:p>
        </p:txBody>
      </p:sp>
      <p:sp>
        <p:nvSpPr>
          <p:cNvPr id="4" name="Slide Number Placeholder 3"/>
          <p:cNvSpPr>
            <a:spLocks noGrp="1"/>
          </p:cNvSpPr>
          <p:nvPr>
            <p:ph type="sldNum" sz="quarter" idx="10"/>
          </p:nvPr>
        </p:nvSpPr>
        <p:spPr/>
        <p:txBody>
          <a:bodyPr/>
          <a:lstStyle/>
          <a:p>
            <a:fld id="{7D75B83F-697A-42F9-8F63-4DE6E21A96F1}" type="slidenum">
              <a:rPr lang="en-CA" smtClean="0"/>
              <a:pPr/>
              <a:t>130</a:t>
            </a:fld>
            <a:endParaRPr lang="en-CA"/>
          </a:p>
        </p:txBody>
      </p:sp>
    </p:spTree>
    <p:extLst>
      <p:ext uri="{BB962C8B-B14F-4D97-AF65-F5344CB8AC3E}">
        <p14:creationId xmlns:p14="http://schemas.microsoft.com/office/powerpoint/2010/main" xmlns="" val="8024304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Google came out with its own web browser</a:t>
            </a:r>
            <a:r>
              <a:rPr lang="en-CA" sz="1200" b="0" i="0" kern="1200" baseline="0" dirty="0" smtClean="0">
                <a:solidFill>
                  <a:schemeClr val="tx1"/>
                </a:solidFill>
                <a:effectLst/>
                <a:latin typeface="+mn-lt"/>
                <a:ea typeface="+mn-ea"/>
                <a:cs typeface="+mn-cs"/>
              </a:rPr>
              <a:t> to increase its advertising revenue. With Chrome, Google is able to better analyse users online behaviour thereby providing them with better search results and better matched ads!</a:t>
            </a:r>
          </a:p>
          <a:p>
            <a:r>
              <a:rPr lang="en-CA" sz="1200" b="0" i="0" kern="1200" baseline="0" dirty="0" smtClean="0">
                <a:solidFill>
                  <a:schemeClr val="tx1"/>
                </a:solidFill>
                <a:effectLst/>
                <a:latin typeface="+mn-lt"/>
                <a:ea typeface="+mn-ea"/>
                <a:cs typeface="+mn-cs"/>
              </a:rPr>
              <a:t>Also the Chrome Web Store is </a:t>
            </a:r>
            <a:r>
              <a:rPr lang="en-CA" sz="1200" b="0" i="0" kern="1200" dirty="0" smtClean="0">
                <a:solidFill>
                  <a:schemeClr val="tx1"/>
                </a:solidFill>
                <a:effectLst/>
                <a:latin typeface="+mn-lt"/>
                <a:ea typeface="+mn-ea"/>
                <a:cs typeface="+mn-cs"/>
              </a:rPr>
              <a:t>designed to get the world to rely on web-based applications more.</a:t>
            </a:r>
            <a:endParaRPr lang="en-CA" sz="1200" b="0" i="0" kern="1200" baseline="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You</a:t>
            </a:r>
            <a:r>
              <a:rPr lang="en-CA" sz="1200" b="0" i="0" kern="1200" baseline="0" dirty="0" smtClean="0">
                <a:solidFill>
                  <a:schemeClr val="tx1"/>
                </a:solidFill>
                <a:effectLst/>
                <a:latin typeface="+mn-lt"/>
                <a:ea typeface="+mn-ea"/>
                <a:cs typeface="+mn-cs"/>
              </a:rPr>
              <a:t> might see a pattern of what Google is trying to do now. </a:t>
            </a:r>
            <a:r>
              <a:rPr lang="en-CA" sz="1200" b="0" i="0" kern="1200" dirty="0" smtClean="0">
                <a:solidFill>
                  <a:schemeClr val="tx1"/>
                </a:solidFill>
                <a:effectLst/>
                <a:latin typeface="+mn-lt"/>
                <a:ea typeface="+mn-ea"/>
                <a:cs typeface="+mn-cs"/>
              </a:rPr>
              <a:t>Nearly every Google product is designed to get you on the web. </a:t>
            </a:r>
            <a:r>
              <a:rPr lang="en-CA" sz="1200" b="0" i="0" u="none" strike="noStrike" kern="1200" dirty="0" smtClean="0">
                <a:solidFill>
                  <a:schemeClr val="tx1"/>
                </a:solidFill>
                <a:effectLst/>
                <a:latin typeface="+mn-lt"/>
                <a:ea typeface="+mn-ea"/>
                <a:cs typeface="+mn-cs"/>
                <a:hlinkClick r:id="rId3"/>
              </a:rPr>
              <a:t>Gmail</a:t>
            </a:r>
            <a:r>
              <a:rPr lang="en-CA" sz="1200" b="0" i="0" kern="1200" dirty="0" smtClean="0">
                <a:solidFill>
                  <a:schemeClr val="tx1"/>
                </a:solidFill>
                <a:effectLst/>
                <a:latin typeface="+mn-lt"/>
                <a:ea typeface="+mn-ea"/>
                <a:cs typeface="+mn-cs"/>
              </a:rPr>
              <a:t> is integrated with </a:t>
            </a:r>
            <a:r>
              <a:rPr lang="en-CA" sz="1200" b="0" i="0" kern="1200" dirty="0" err="1" smtClean="0">
                <a:solidFill>
                  <a:schemeClr val="tx1"/>
                </a:solidFill>
                <a:effectLst/>
                <a:latin typeface="+mn-lt"/>
                <a:ea typeface="+mn-ea"/>
                <a:cs typeface="+mn-cs"/>
              </a:rPr>
              <a:t>Gtalk</a:t>
            </a:r>
            <a:r>
              <a:rPr lang="en-CA" sz="1200" b="0" i="0" kern="1200" dirty="0" smtClean="0">
                <a:solidFill>
                  <a:schemeClr val="tx1"/>
                </a:solidFill>
                <a:effectLst/>
                <a:latin typeface="+mn-lt"/>
                <a:ea typeface="+mn-ea"/>
                <a:cs typeface="+mn-cs"/>
              </a:rPr>
              <a:t> online, </a:t>
            </a:r>
            <a:r>
              <a:rPr lang="en-CA" sz="1200" b="0" i="0" u="none" strike="noStrike" kern="1200" dirty="0" smtClean="0">
                <a:solidFill>
                  <a:schemeClr val="tx1"/>
                </a:solidFill>
                <a:effectLst/>
                <a:latin typeface="+mn-lt"/>
                <a:ea typeface="+mn-ea"/>
                <a:cs typeface="+mn-cs"/>
                <a:hlinkClick r:id="rId4"/>
              </a:rPr>
              <a:t>Google Docs</a:t>
            </a:r>
            <a:r>
              <a:rPr lang="en-CA" sz="1200" b="0" i="0" kern="1200" dirty="0" smtClean="0">
                <a:solidFill>
                  <a:schemeClr val="tx1"/>
                </a:solidFill>
                <a:effectLst/>
                <a:latin typeface="+mn-lt"/>
                <a:ea typeface="+mn-ea"/>
                <a:cs typeface="+mn-cs"/>
              </a:rPr>
              <a:t> exists in the cloud.</a:t>
            </a:r>
          </a:p>
          <a:p>
            <a:endParaRPr lang="en-CA"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Likewise, Chrome</a:t>
            </a:r>
            <a:r>
              <a:rPr lang="en-CA" sz="1200" b="0" i="0" kern="1200" baseline="0" dirty="0" smtClean="0">
                <a:solidFill>
                  <a:schemeClr val="tx1"/>
                </a:solidFill>
                <a:effectLst/>
                <a:latin typeface="+mn-lt"/>
                <a:ea typeface="+mn-ea"/>
                <a:cs typeface="+mn-cs"/>
              </a:rPr>
              <a:t> OS  also </a:t>
            </a:r>
            <a:r>
              <a:rPr lang="en-CA" sz="1200" b="0" i="0" kern="1200" dirty="0" smtClean="0">
                <a:solidFill>
                  <a:schemeClr val="tx1"/>
                </a:solidFill>
                <a:effectLst/>
                <a:latin typeface="+mn-lt"/>
                <a:ea typeface="+mn-ea"/>
                <a:cs typeface="+mn-cs"/>
              </a:rPr>
              <a:t>encourages people to do everything</a:t>
            </a:r>
            <a:r>
              <a:rPr lang="en-CA" sz="1200" b="0" i="0" kern="1200" baseline="0" dirty="0" smtClean="0">
                <a:solidFill>
                  <a:schemeClr val="tx1"/>
                </a:solidFill>
                <a:effectLst/>
                <a:latin typeface="+mn-lt"/>
                <a:ea typeface="+mn-ea"/>
                <a:cs typeface="+mn-cs"/>
              </a:rPr>
              <a:t> online. It is designed to get users onto the internet as fast as possible and works exclusively with web applications.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baseline="0" dirty="0" smtClean="0">
                <a:solidFill>
                  <a:schemeClr val="tx1"/>
                </a:solidFill>
                <a:effectLst/>
                <a:latin typeface="+mn-lt"/>
                <a:ea typeface="+mn-ea"/>
                <a:cs typeface="+mn-cs"/>
              </a:rPr>
              <a:t>   </a:t>
            </a:r>
            <a:endParaRPr lang="en-CA"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Like Android, Chrome OS also encourages people to use Google's services more often. "People search more when they use the Chrome browser or Android phones, which increases Google's core business,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CA" sz="1200" b="0" i="0" kern="1200" dirty="0" smtClean="0">
                <a:solidFill>
                  <a:schemeClr val="tx1"/>
                </a:solidFill>
                <a:effectLst/>
                <a:latin typeface="+mn-lt"/>
                <a:ea typeface="+mn-ea"/>
                <a:cs typeface="+mn-cs"/>
              </a:rPr>
              <a:t>Google came up with an innovative </a:t>
            </a:r>
            <a:r>
              <a:rPr lang="en-CA" sz="1200" b="0" i="0" kern="1200" dirty="0" smtClean="0">
                <a:solidFill>
                  <a:schemeClr val="tx1"/>
                </a:solidFill>
                <a:effectLst/>
                <a:latin typeface="+mn-lt"/>
                <a:ea typeface="+mn-ea"/>
                <a:cs typeface="+mn-cs"/>
                <a:hlinkClick r:id="rId5"/>
              </a:rPr>
              <a:t>subscription model</a:t>
            </a:r>
            <a:r>
              <a:rPr lang="en-CA" sz="1200" b="0" i="0" kern="1200" dirty="0" smtClean="0">
                <a:solidFill>
                  <a:schemeClr val="tx1"/>
                </a:solidFill>
                <a:effectLst/>
                <a:latin typeface="+mn-lt"/>
                <a:ea typeface="+mn-ea"/>
                <a:cs typeface="+mn-cs"/>
              </a:rPr>
              <a:t> for businesses and schools. Instead of paying for the hardware, organizations can pay $20-$33/device/month and get a notebook, enterprise support, new devices every 3 years or even more often, a Web-based central management console, integration with Google Apps</a:t>
            </a:r>
            <a:r>
              <a:rPr lang="en-US" dirty="0" smtClean="0"/>
              <a:t>Google had signed revenue sharing deals with some of the carriers and mobile handset producers. </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131</a:t>
            </a:fld>
            <a:endParaRPr lang="en-CA"/>
          </a:p>
        </p:txBody>
      </p:sp>
    </p:spTree>
    <p:extLst>
      <p:ext uri="{BB962C8B-B14F-4D97-AF65-F5344CB8AC3E}">
        <p14:creationId xmlns:p14="http://schemas.microsoft.com/office/powerpoint/2010/main" xmlns="" val="30099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C0947F8-A1A3-4E15-A4F3-E319A90836ED}" type="slidenum">
              <a:rPr lang="en-CA" smtClean="0"/>
              <a:pPr/>
              <a:t>13</a:t>
            </a:fld>
            <a:endParaRPr lang="en-CA"/>
          </a:p>
        </p:txBody>
      </p:sp>
    </p:spTree>
    <p:extLst>
      <p:ext uri="{BB962C8B-B14F-4D97-AF65-F5344CB8AC3E}">
        <p14:creationId xmlns:p14="http://schemas.microsoft.com/office/powerpoint/2010/main" xmlns="" val="31473664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Which leads</a:t>
            </a:r>
            <a:r>
              <a:rPr lang="en-CA" baseline="0" dirty="0" smtClean="0"/>
              <a:t> to Google’s revenue equation. </a:t>
            </a:r>
          </a:p>
          <a:p>
            <a:r>
              <a:rPr lang="en-CA" sz="1200" b="0" i="0" kern="1200" dirty="0" smtClean="0">
                <a:solidFill>
                  <a:schemeClr val="tx1"/>
                </a:solidFill>
                <a:effectLst/>
                <a:latin typeface="+mn-lt"/>
                <a:ea typeface="+mn-ea"/>
                <a:cs typeface="+mn-cs"/>
              </a:rPr>
              <a:t>Since nearly every website holds a Google ad slot, every impression and every second you spend on the web is revenue for Google. Every second you’re playing a desktop game, using Microsoft Office, or using AOL Instant Messenger, that’s unrealized potential revenue. </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132</a:t>
            </a:fld>
            <a:endParaRPr lang="en-CA"/>
          </a:p>
        </p:txBody>
      </p:sp>
    </p:spTree>
    <p:extLst>
      <p:ext uri="{BB962C8B-B14F-4D97-AF65-F5344CB8AC3E}">
        <p14:creationId xmlns:p14="http://schemas.microsoft.com/office/powerpoint/2010/main" xmlns="" val="21837642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In 2005 Google</a:t>
            </a:r>
            <a:r>
              <a:rPr lang="en-CA" sz="1200" b="0" i="0" kern="1200" baseline="0" dirty="0" smtClean="0">
                <a:solidFill>
                  <a:schemeClr val="tx1"/>
                </a:solidFill>
                <a:effectLst/>
                <a:latin typeface="+mn-lt"/>
                <a:ea typeface="+mn-ea"/>
                <a:cs typeface="+mn-cs"/>
              </a:rPr>
              <a:t> was criticized that it was loosing its anti-corporate, no-evil philosophy so </a:t>
            </a:r>
            <a:r>
              <a:rPr lang="en-CA" sz="1200" b="0" i="0" kern="1200" dirty="0" smtClean="0">
                <a:solidFill>
                  <a:schemeClr val="tx1"/>
                </a:solidFill>
                <a:effectLst/>
                <a:latin typeface="+mn-lt"/>
                <a:ea typeface="+mn-ea"/>
                <a:cs typeface="+mn-cs"/>
              </a:rPr>
              <a:t>Google designated a Chief Culture Officer</a:t>
            </a:r>
            <a:r>
              <a:rPr lang="en-CA" sz="1200" b="0" i="0" kern="1200" baseline="0" dirty="0" smtClean="0">
                <a:solidFill>
                  <a:schemeClr val="tx1"/>
                </a:solidFill>
                <a:effectLst/>
                <a:latin typeface="+mn-lt"/>
                <a:ea typeface="+mn-ea"/>
                <a:cs typeface="+mn-cs"/>
              </a:rPr>
              <a:t> in order to </a:t>
            </a:r>
            <a:r>
              <a:rPr lang="en-CA" sz="1200" b="0" i="0" kern="1200" dirty="0" smtClean="0">
                <a:solidFill>
                  <a:schemeClr val="tx1"/>
                </a:solidFill>
                <a:effectLst/>
                <a:latin typeface="+mn-lt"/>
                <a:ea typeface="+mn-ea"/>
                <a:cs typeface="+mn-cs"/>
              </a:rPr>
              <a:t>develop and maintain the culture and work on ways to keep true to the core values that the company was founded on: a flat organization with a collaborative environment.</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133</a:t>
            </a:fld>
            <a:endParaRPr lang="en-CA"/>
          </a:p>
        </p:txBody>
      </p:sp>
    </p:spTree>
    <p:extLst>
      <p:ext uri="{BB962C8B-B14F-4D97-AF65-F5344CB8AC3E}">
        <p14:creationId xmlns:p14="http://schemas.microsoft.com/office/powerpoint/2010/main" xmlns="" val="36278016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In 2011</a:t>
            </a:r>
            <a:r>
              <a:rPr lang="en-CA" sz="1200" b="0" i="0" kern="1200" baseline="0" dirty="0" smtClean="0">
                <a:solidFill>
                  <a:schemeClr val="tx1"/>
                </a:solidFill>
                <a:effectLst/>
                <a:latin typeface="+mn-lt"/>
                <a:ea typeface="+mn-ea"/>
                <a:cs typeface="+mn-cs"/>
              </a:rPr>
              <a:t> Google is focusing on 1,2,3.</a:t>
            </a:r>
          </a:p>
          <a:p>
            <a:endParaRPr lang="en-CA" sz="1200" b="0" i="0" kern="1200" baseline="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 </a:t>
            </a:r>
          </a:p>
          <a:p>
            <a:r>
              <a:rPr lang="en-CA" sz="1200" b="0" i="0" kern="1200" dirty="0" smtClean="0">
                <a:solidFill>
                  <a:schemeClr val="tx1"/>
                </a:solidFill>
                <a:effectLst/>
                <a:latin typeface="+mn-lt"/>
                <a:ea typeface="+mn-ea"/>
                <a:cs typeface="+mn-cs"/>
              </a:rPr>
              <a:t>Googl</a:t>
            </a:r>
            <a:r>
              <a:rPr lang="en-CA" sz="1200" b="0" i="0" kern="1200" baseline="0" dirty="0" smtClean="0">
                <a:solidFill>
                  <a:schemeClr val="tx1"/>
                </a:solidFill>
                <a:effectLst/>
                <a:latin typeface="+mn-lt"/>
                <a:ea typeface="+mn-ea"/>
                <a:cs typeface="+mn-cs"/>
              </a:rPr>
              <a:t>e was bidding to buy Nortel’s patents but it went to </a:t>
            </a:r>
            <a:r>
              <a:rPr lang="en-CA" sz="1200" b="0" i="0" kern="1200" dirty="0" smtClean="0">
                <a:solidFill>
                  <a:schemeClr val="tx1"/>
                </a:solidFill>
                <a:effectLst/>
                <a:latin typeface="+mn-lt"/>
                <a:ea typeface="+mn-ea"/>
                <a:cs typeface="+mn-cs"/>
              </a:rPr>
              <a:t>Microsoft, Apple, Ericsson, EMC, Sony and RIM.</a:t>
            </a:r>
          </a:p>
          <a:p>
            <a:r>
              <a:rPr lang="en-CA" sz="1200" b="0" i="0" kern="1200" baseline="0" dirty="0" smtClean="0">
                <a:solidFill>
                  <a:schemeClr val="tx1"/>
                </a:solidFill>
                <a:effectLst/>
                <a:latin typeface="+mn-lt"/>
                <a:ea typeface="+mn-ea"/>
                <a:cs typeface="+mn-cs"/>
              </a:rPr>
              <a:t>in August </a:t>
            </a:r>
            <a:r>
              <a:rPr lang="en-CA" sz="1200" b="0" i="0" kern="1200" dirty="0" smtClean="0">
                <a:solidFill>
                  <a:schemeClr val="tx1"/>
                </a:solidFill>
                <a:effectLst/>
                <a:latin typeface="+mn-lt"/>
                <a:ea typeface="+mn-ea"/>
                <a:cs typeface="+mn-cs"/>
              </a:rPr>
              <a:t>Google announced that it will acquire Motorola</a:t>
            </a:r>
            <a:r>
              <a:rPr lang="en-CA" sz="1200" b="0" i="0" kern="1200" baseline="0" dirty="0" smtClean="0">
                <a:solidFill>
                  <a:schemeClr val="tx1"/>
                </a:solidFill>
                <a:effectLst/>
                <a:latin typeface="+mn-lt"/>
                <a:ea typeface="+mn-ea"/>
                <a:cs typeface="+mn-cs"/>
              </a:rPr>
              <a:t> Mobility Holdings </a:t>
            </a:r>
            <a:r>
              <a:rPr lang="en-CA" sz="1200" b="0" i="0" kern="1200" baseline="0" dirty="0" err="1" smtClean="0">
                <a:solidFill>
                  <a:schemeClr val="tx1"/>
                </a:solidFill>
                <a:effectLst/>
                <a:latin typeface="+mn-lt"/>
                <a:ea typeface="+mn-ea"/>
                <a:cs typeface="+mn-cs"/>
              </a:rPr>
              <a:t>Inc</a:t>
            </a:r>
            <a:r>
              <a:rPr lang="en-CA" sz="1200" b="0" i="0" kern="1200" baseline="0" dirty="0" smtClean="0">
                <a:solidFill>
                  <a:schemeClr val="tx1"/>
                </a:solidFill>
                <a:effectLst/>
                <a:latin typeface="+mn-lt"/>
                <a:ea typeface="+mn-ea"/>
                <a:cs typeface="+mn-cs"/>
              </a:rPr>
              <a:t> , subject to approval, to be more competitive in the telecommunication business. </a:t>
            </a:r>
            <a:r>
              <a:rPr lang="en-CA" sz="1200" b="0" i="0" kern="1200" dirty="0" smtClean="0">
                <a:solidFill>
                  <a:schemeClr val="tx1"/>
                </a:solidFill>
                <a:effectLst/>
                <a:latin typeface="+mn-lt"/>
                <a:ea typeface="+mn-ea"/>
                <a:cs typeface="+mn-cs"/>
              </a:rPr>
              <a:t>Google's acquisition of Motorola Mobility is a strategic move to strengthen Google's patent portfolio and reduce court battles. 	</a:t>
            </a:r>
          </a:p>
          <a:p>
            <a:endParaRPr lang="en-CA" sz="1200" b="0" i="0" kern="1200" baseline="0" dirty="0" smtClean="0">
              <a:solidFill>
                <a:schemeClr val="tx1"/>
              </a:solidFill>
              <a:effectLst/>
              <a:latin typeface="+mn-lt"/>
              <a:ea typeface="+mn-ea"/>
              <a:cs typeface="+mn-cs"/>
            </a:endParaRPr>
          </a:p>
          <a:p>
            <a:r>
              <a:rPr lang="en-CA" sz="1200" b="0" i="0" kern="1200" baseline="0" dirty="0" smtClean="0">
                <a:solidFill>
                  <a:schemeClr val="tx1"/>
                </a:solidFill>
                <a:effectLst/>
                <a:latin typeface="+mn-lt"/>
                <a:ea typeface="+mn-ea"/>
                <a:cs typeface="+mn-cs"/>
              </a:rPr>
              <a:t>Unlike its competitors, Google is not looking to generate high profit margins </a:t>
            </a:r>
            <a:r>
              <a:rPr lang="en-CA" sz="1200" b="0" i="0" kern="1200" dirty="0" smtClean="0">
                <a:solidFill>
                  <a:schemeClr val="tx1"/>
                </a:solidFill>
                <a:effectLst/>
                <a:latin typeface="+mn-lt"/>
                <a:ea typeface="+mn-ea"/>
                <a:cs typeface="+mn-cs"/>
              </a:rPr>
              <a:t>from its newly acquired </a:t>
            </a:r>
            <a:r>
              <a:rPr lang="en-CA" sz="1200" b="0" i="0" u="sng" kern="1200" dirty="0" smtClean="0">
                <a:solidFill>
                  <a:schemeClr val="tx1"/>
                </a:solidFill>
                <a:effectLst/>
                <a:latin typeface="+mn-lt"/>
                <a:ea typeface="+mn-ea"/>
                <a:cs typeface="+mn-cs"/>
                <a:hlinkClick r:id="rId3"/>
              </a:rPr>
              <a:t>Motorola Mobility</a:t>
            </a:r>
            <a:r>
              <a:rPr lang="en-CA" sz="1200" b="0" i="0" kern="1200" dirty="0" smtClean="0">
                <a:solidFill>
                  <a:schemeClr val="tx1"/>
                </a:solidFill>
                <a:effectLst/>
                <a:latin typeface="+mn-lt"/>
                <a:ea typeface="+mn-ea"/>
                <a:cs typeface="+mn-cs"/>
              </a:rPr>
              <a:t> mobile phone business. Instead it’s strategy</a:t>
            </a:r>
            <a:r>
              <a:rPr lang="en-CA" sz="1200" b="0" i="0" kern="1200" baseline="0" dirty="0" smtClean="0">
                <a:solidFill>
                  <a:schemeClr val="tx1"/>
                </a:solidFill>
                <a:effectLst/>
                <a:latin typeface="+mn-lt"/>
                <a:ea typeface="+mn-ea"/>
                <a:cs typeface="+mn-cs"/>
              </a:rPr>
              <a:t> is to produce a smartphone in the $50-$100 range. Its </a:t>
            </a:r>
            <a:r>
              <a:rPr lang="en-CA" sz="1200" b="0" i="0" kern="1200" dirty="0" smtClean="0">
                <a:solidFill>
                  <a:schemeClr val="tx1"/>
                </a:solidFill>
                <a:effectLst/>
                <a:latin typeface="+mn-lt"/>
                <a:ea typeface="+mn-ea"/>
                <a:cs typeface="+mn-cs"/>
              </a:rPr>
              <a:t>primary objective is to make sure that the Android platform remains the predominant mobile operating system.</a:t>
            </a:r>
          </a:p>
          <a:p>
            <a:r>
              <a:rPr lang="en-CA" sz="1200" b="0" i="0" kern="1200" dirty="0" smtClean="0">
                <a:solidFill>
                  <a:schemeClr val="tx1"/>
                </a:solidFill>
                <a:effectLst/>
                <a:latin typeface="+mn-lt"/>
                <a:ea typeface="+mn-ea"/>
                <a:cs typeface="+mn-cs"/>
              </a:rPr>
              <a:t>Why? </a:t>
            </a:r>
          </a:p>
          <a:p>
            <a:r>
              <a:rPr lang="en-CA" sz="1200" b="0" i="0" kern="1200" dirty="0" smtClean="0">
                <a:solidFill>
                  <a:schemeClr val="tx1"/>
                </a:solidFill>
                <a:effectLst/>
                <a:latin typeface="+mn-lt"/>
                <a:ea typeface="+mn-ea"/>
                <a:cs typeface="+mn-cs"/>
              </a:rPr>
              <a:t>Because an increasing number of Internet searches will be conducted on mobile phones and more online ad dollars will shift to mobile advertising (mobile search, localized search and localized deals). This is also the motivation behind Google’s acquisition of </a:t>
            </a:r>
            <a:r>
              <a:rPr lang="en-CA" sz="1200" b="0" i="0" kern="1200" dirty="0" err="1" smtClean="0">
                <a:solidFill>
                  <a:schemeClr val="tx1"/>
                </a:solidFill>
                <a:effectLst/>
                <a:latin typeface="+mn-lt"/>
                <a:ea typeface="+mn-ea"/>
                <a:cs typeface="+mn-cs"/>
              </a:rPr>
              <a:t>AdMob</a:t>
            </a:r>
            <a:r>
              <a:rPr lang="en-CA" sz="1200" b="0" i="0" kern="1200" dirty="0" smtClean="0">
                <a:solidFill>
                  <a:schemeClr val="tx1"/>
                </a:solidFill>
                <a:effectLst/>
                <a:latin typeface="+mn-lt"/>
                <a:ea typeface="+mn-ea"/>
                <a:cs typeface="+mn-cs"/>
              </a:rPr>
              <a:t> as well as the launch of Google Deals</a:t>
            </a:r>
          </a:p>
          <a:p>
            <a:endParaRPr lang="en-CA"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Google has recently </a:t>
            </a:r>
            <a:r>
              <a:rPr lang="en-CA" sz="1200" b="0" i="0" u="none" kern="1200" dirty="0" smtClean="0">
                <a:solidFill>
                  <a:schemeClr val="tx1"/>
                </a:solidFill>
                <a:effectLst/>
                <a:latin typeface="+mn-lt"/>
                <a:ea typeface="+mn-ea"/>
                <a:cs typeface="+mn-cs"/>
                <a:hlinkClick r:id="rId4" tooltip="acquired NFC specialist Zetawire"/>
              </a:rPr>
              <a:t>acquired NFC specialist </a:t>
            </a:r>
            <a:r>
              <a:rPr lang="en-CA" sz="1200" b="0" i="0" u="none" kern="1200" dirty="0" err="1" smtClean="0">
                <a:solidFill>
                  <a:schemeClr val="tx1"/>
                </a:solidFill>
                <a:effectLst/>
                <a:latin typeface="+mn-lt"/>
                <a:ea typeface="+mn-ea"/>
                <a:cs typeface="+mn-cs"/>
                <a:hlinkClick r:id="rId4" tooltip="acquired NFC specialist Zetawire"/>
              </a:rPr>
              <a:t>Zetawire</a:t>
            </a:r>
            <a:r>
              <a:rPr lang="en-CA" sz="1200" b="0" i="0" u="none" kern="1200" dirty="0" smtClean="0">
                <a:solidFill>
                  <a:schemeClr val="tx1"/>
                </a:solidFill>
                <a:effectLst/>
                <a:latin typeface="+mn-lt"/>
                <a:ea typeface="+mn-ea"/>
                <a:cs typeface="+mn-cs"/>
              </a:rPr>
              <a:t>. It also came out with the Google Wallet app</a:t>
            </a:r>
            <a:r>
              <a:rPr lang="en-CA" sz="1200" b="0" i="0" u="none" kern="1200" baseline="0" dirty="0" smtClean="0">
                <a:solidFill>
                  <a:schemeClr val="tx1"/>
                </a:solidFill>
                <a:effectLst/>
                <a:latin typeface="+mn-lt"/>
                <a:ea typeface="+mn-ea"/>
                <a:cs typeface="+mn-cs"/>
              </a:rPr>
              <a:t> in September </a:t>
            </a:r>
            <a:endParaRPr lang="en-CA" sz="1200" b="0" i="0" u="none"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development of high-speed mobile networks – referred to as 4G</a:t>
            </a:r>
          </a:p>
          <a:p>
            <a:endParaRPr lang="en-CA" sz="1200" b="0" i="0" kern="1200" baseline="0" dirty="0" smtClean="0">
              <a:solidFill>
                <a:schemeClr val="tx1"/>
              </a:solidFill>
              <a:effectLst/>
              <a:latin typeface="+mn-lt"/>
              <a:ea typeface="+mn-ea"/>
              <a:cs typeface="+mn-cs"/>
            </a:endParaRPr>
          </a:p>
          <a:p>
            <a:endParaRPr lang="en-CA" sz="1200" b="0" i="0" kern="1200" baseline="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While Google is the expert on search advertising, </a:t>
            </a:r>
            <a:r>
              <a:rPr lang="en-CA" sz="1200" b="0" i="0" kern="1200" dirty="0" err="1" smtClean="0">
                <a:solidFill>
                  <a:schemeClr val="tx1"/>
                </a:solidFill>
                <a:effectLst/>
                <a:latin typeface="+mn-lt"/>
                <a:ea typeface="+mn-ea"/>
                <a:cs typeface="+mn-cs"/>
              </a:rPr>
              <a:t>AdMob</a:t>
            </a:r>
            <a:r>
              <a:rPr lang="en-CA" sz="1200" b="0" i="0" kern="1200" dirty="0" smtClean="0">
                <a:solidFill>
                  <a:schemeClr val="tx1"/>
                </a:solidFill>
                <a:effectLst/>
                <a:latin typeface="+mn-lt"/>
                <a:ea typeface="+mn-ea"/>
                <a:cs typeface="+mn-cs"/>
              </a:rPr>
              <a:t> will bring its experience in web display and app display ads to the table, which could be later added to a partnership deal with carriers if it hasn’t been already.</a:t>
            </a:r>
          </a:p>
          <a:p>
            <a:endParaRPr lang="en-CA"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With Android, this trend is </a:t>
            </a:r>
            <a:r>
              <a:rPr lang="en-CA" sz="1200" b="0" i="0" u="none" strike="noStrike" kern="1200" dirty="0" smtClean="0">
                <a:solidFill>
                  <a:schemeClr val="tx1"/>
                </a:solidFill>
                <a:effectLst/>
                <a:latin typeface="+mn-lt"/>
                <a:ea typeface="+mn-ea"/>
                <a:cs typeface="+mn-cs"/>
                <a:hlinkClick r:id="rId5"/>
              </a:rPr>
              <a:t>already</a:t>
            </a:r>
            <a:r>
              <a:rPr lang="en-CA" sz="1200" b="0" i="0" kern="1200" dirty="0" smtClean="0">
                <a:solidFill>
                  <a:schemeClr val="tx1"/>
                </a:solidFill>
                <a:effectLst/>
                <a:latin typeface="+mn-lt"/>
                <a:ea typeface="+mn-ea"/>
                <a:cs typeface="+mn-cs"/>
              </a:rPr>
              <a:t> </a:t>
            </a:r>
            <a:r>
              <a:rPr lang="en-CA" sz="1200" b="0" i="0" u="none" strike="noStrike" kern="1200" dirty="0" err="1" smtClean="0">
                <a:solidFill>
                  <a:schemeClr val="tx1"/>
                </a:solidFill>
                <a:effectLst/>
                <a:latin typeface="+mn-lt"/>
                <a:ea typeface="+mn-ea"/>
                <a:cs typeface="+mn-cs"/>
                <a:hlinkClick r:id="rId6"/>
              </a:rPr>
              <a:t>well</a:t>
            </a:r>
            <a:r>
              <a:rPr lang="en-CA" sz="1200" b="0" i="0" u="none" strike="noStrike" kern="1200" dirty="0" err="1" smtClean="0">
                <a:solidFill>
                  <a:schemeClr val="tx1"/>
                </a:solidFill>
                <a:effectLst/>
                <a:latin typeface="+mn-lt"/>
                <a:ea typeface="+mn-ea"/>
                <a:cs typeface="+mn-cs"/>
                <a:hlinkClick r:id="rId7"/>
              </a:rPr>
              <a:t>underway</a:t>
            </a:r>
            <a:r>
              <a:rPr lang="en-CA" sz="1200" b="0" i="0" kern="1200" dirty="0" smtClean="0">
                <a:solidFill>
                  <a:schemeClr val="tx1"/>
                </a:solidFill>
                <a:effectLst/>
                <a:latin typeface="+mn-lt"/>
                <a:ea typeface="+mn-ea"/>
                <a:cs typeface="+mn-cs"/>
              </a:rPr>
              <a:t>. There are several Android-based smartphones </a:t>
            </a:r>
            <a:r>
              <a:rPr lang="en-CA" sz="1200" b="0" i="0" u="none" strike="noStrike" kern="1200" dirty="0" smtClean="0">
                <a:solidFill>
                  <a:schemeClr val="tx1"/>
                </a:solidFill>
                <a:effectLst/>
                <a:latin typeface="+mn-lt"/>
                <a:ea typeface="+mn-ea"/>
                <a:cs typeface="+mn-cs"/>
                <a:hlinkClick r:id="rId8"/>
              </a:rPr>
              <a:t>now available for under $100</a:t>
            </a:r>
            <a:r>
              <a:rPr lang="en-CA" sz="1200" b="0" i="0" kern="1200" dirty="0" smtClean="0">
                <a:solidFill>
                  <a:schemeClr val="tx1"/>
                </a:solidFill>
                <a:effectLst/>
                <a:latin typeface="+mn-lt"/>
                <a:ea typeface="+mn-ea"/>
                <a:cs typeface="+mn-cs"/>
              </a:rPr>
              <a:t>. And with the launch of </a:t>
            </a:r>
            <a:r>
              <a:rPr lang="en-CA" sz="1200" b="0" i="0" u="none" strike="noStrike" kern="1200" dirty="0" smtClean="0">
                <a:solidFill>
                  <a:schemeClr val="tx1"/>
                </a:solidFill>
                <a:effectLst/>
                <a:latin typeface="+mn-lt"/>
                <a:ea typeface="+mn-ea"/>
                <a:cs typeface="+mn-cs"/>
                <a:hlinkClick r:id="rId9"/>
              </a:rPr>
              <a:t>Broadcom's mass-market 3G chipset</a:t>
            </a:r>
            <a:r>
              <a:rPr lang="en-CA" sz="1200" b="0" i="0" kern="1200" dirty="0" smtClean="0">
                <a:solidFill>
                  <a:schemeClr val="tx1"/>
                </a:solidFill>
                <a:effectLst/>
                <a:latin typeface="+mn-lt"/>
                <a:ea typeface="+mn-ea"/>
                <a:cs typeface="+mn-cs"/>
              </a:rPr>
              <a:t> (BCM2157), phones made with those components can retail for less than $100, even as low as $75.  Plus, chip maker MIPS also </a:t>
            </a:r>
            <a:r>
              <a:rPr lang="en-CA" sz="1200" b="0" i="0" u="none" strike="noStrike" kern="1200" dirty="0" smtClean="0">
                <a:solidFill>
                  <a:schemeClr val="tx1"/>
                </a:solidFill>
                <a:effectLst/>
                <a:latin typeface="+mn-lt"/>
                <a:ea typeface="+mn-ea"/>
                <a:cs typeface="+mn-cs"/>
                <a:hlinkClick r:id="rId10"/>
              </a:rPr>
              <a:t>just launched Android smartphones with MIPS chips</a:t>
            </a:r>
            <a:r>
              <a:rPr lang="en-CA" sz="1200" b="0" i="0" kern="1200" dirty="0" smtClean="0">
                <a:solidFill>
                  <a:schemeClr val="tx1"/>
                </a:solidFill>
                <a:effectLst/>
                <a:latin typeface="+mn-lt"/>
                <a:ea typeface="+mn-ea"/>
                <a:cs typeface="+mn-cs"/>
              </a:rPr>
              <a:t> at this year's Consumer Electronics Show, in order to reach the low-end market. The MIPS phones could retail for under $100, even without a contract.</a:t>
            </a:r>
          </a:p>
          <a:p>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134</a:t>
            </a:fld>
            <a:endParaRPr lang="en-CA"/>
          </a:p>
        </p:txBody>
      </p:sp>
    </p:spTree>
    <p:extLst>
      <p:ext uri="{BB962C8B-B14F-4D97-AF65-F5344CB8AC3E}">
        <p14:creationId xmlns:p14="http://schemas.microsoft.com/office/powerpoint/2010/main" xmlns="" val="21167126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Patent Battle </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As the smartphone market exploded -- threatening to revolutionize personal computing -- Apple needed to protect its iPhone and Microsoft wanted Android handset makers to pay for technology it believes it invented. Google, and its handset partners, needed protection from both. </a:t>
            </a:r>
            <a:r>
              <a:rPr lang="en-CA" sz="1200" b="0" i="0" kern="1200" dirty="0" smtClean="0">
                <a:solidFill>
                  <a:schemeClr val="tx1"/>
                </a:solidFill>
                <a:effectLst/>
                <a:latin typeface="+mn-lt"/>
                <a:ea typeface="+mn-ea"/>
                <a:cs typeface="+mn-cs"/>
                <a:sym typeface="Wingdings" pitchFamily="2" charset="2"/>
              </a:rPr>
              <a:t></a:t>
            </a:r>
            <a:r>
              <a:rPr lang="en-CA" sz="1200" b="1" i="0" kern="1200" dirty="0" smtClean="0">
                <a:solidFill>
                  <a:srgbClr val="FF6600"/>
                </a:solidFill>
                <a:effectLst/>
                <a:latin typeface="+mn-lt"/>
                <a:ea typeface="+mn-ea"/>
                <a:cs typeface="+mn-cs"/>
                <a:sym typeface="Wingdings" pitchFamily="2" charset="2"/>
              </a:rPr>
              <a:t> acquired</a:t>
            </a:r>
            <a:r>
              <a:rPr lang="en-CA" sz="1200" b="1" i="0" kern="1200" baseline="0" dirty="0" smtClean="0">
                <a:solidFill>
                  <a:srgbClr val="FF6600"/>
                </a:solidFill>
                <a:effectLst/>
                <a:latin typeface="+mn-lt"/>
                <a:ea typeface="+mn-ea"/>
                <a:cs typeface="+mn-cs"/>
                <a:sym typeface="Wingdings" pitchFamily="2" charset="2"/>
              </a:rPr>
              <a:t> </a:t>
            </a:r>
            <a:r>
              <a:rPr lang="en-CA" sz="1200" b="1" i="0" kern="1200" baseline="0" dirty="0" err="1" smtClean="0">
                <a:solidFill>
                  <a:srgbClr val="FF6600"/>
                </a:solidFill>
                <a:effectLst/>
                <a:latin typeface="+mn-lt"/>
                <a:ea typeface="+mn-ea"/>
                <a:cs typeface="+mn-cs"/>
                <a:sym typeface="Wingdings" pitchFamily="2" charset="2"/>
              </a:rPr>
              <a:t>motorola</a:t>
            </a:r>
            <a:endParaRPr lang="en-CA" sz="1200" b="1" i="0" kern="1200" baseline="0" dirty="0" smtClean="0">
              <a:solidFill>
                <a:srgbClr val="FF6600"/>
              </a:solidFill>
              <a:effectLst/>
              <a:latin typeface="+mn-lt"/>
              <a:ea typeface="+mn-ea"/>
              <a:cs typeface="+mn-cs"/>
              <a:sym typeface="Wingdings" pitchFamily="2" charset="2"/>
            </a:endParaRPr>
          </a:p>
          <a:p>
            <a:r>
              <a:rPr lang="en-CA" sz="1200" b="0" i="0" kern="1200" baseline="0" dirty="0" smtClean="0">
                <a:solidFill>
                  <a:schemeClr val="tx1"/>
                </a:solidFill>
                <a:effectLst/>
                <a:latin typeface="+mn-lt"/>
                <a:ea typeface="+mn-ea"/>
                <a:cs typeface="+mn-cs"/>
                <a:sym typeface="Wingdings" pitchFamily="2" charset="2"/>
              </a:rPr>
              <a:t>Will now be able to be a serious competitor in the telecommunications business </a:t>
            </a:r>
          </a:p>
          <a:p>
            <a:endParaRPr lang="en-CA" sz="1200" b="0" i="0" kern="1200" baseline="0" dirty="0" smtClean="0">
              <a:solidFill>
                <a:schemeClr val="tx1"/>
              </a:solidFill>
              <a:effectLst/>
              <a:latin typeface="+mn-lt"/>
              <a:ea typeface="+mn-ea"/>
              <a:cs typeface="+mn-cs"/>
              <a:sym typeface="Wingdings" pitchFamily="2" charset="2"/>
            </a:endParaRPr>
          </a:p>
          <a:p>
            <a:endParaRPr lang="en-CA" sz="1200" b="0" i="0" kern="1200" baseline="0" dirty="0" smtClean="0">
              <a:solidFill>
                <a:srgbClr val="FF0000"/>
              </a:solidFill>
              <a:effectLst/>
              <a:latin typeface="+mn-lt"/>
              <a:ea typeface="+mn-ea"/>
              <a:cs typeface="+mn-cs"/>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rgbClr val="FF0000"/>
                </a:solidFill>
                <a:effectLst/>
                <a:latin typeface="+mn-lt"/>
                <a:ea typeface="+mn-ea"/>
                <a:cs typeface="+mn-cs"/>
              </a:rPr>
              <a:t>patent, copyright, and trademark infringement lawsuits filed against us claiming that certain of our products, services, and technologies, including Android, Google </a:t>
            </a:r>
            <a:r>
              <a:rPr lang="en-CA" sz="1200" b="0" i="0" kern="1200" dirty="0" err="1" smtClean="0">
                <a:solidFill>
                  <a:srgbClr val="FF0000"/>
                </a:solidFill>
                <a:effectLst/>
                <a:latin typeface="+mn-lt"/>
                <a:ea typeface="+mn-ea"/>
                <a:cs typeface="+mn-cs"/>
              </a:rPr>
              <a:t>WebSearch</a:t>
            </a:r>
            <a:r>
              <a:rPr lang="en-CA" sz="1200" b="0" i="0" kern="1200" dirty="0" smtClean="0">
                <a:solidFill>
                  <a:srgbClr val="FF0000"/>
                </a:solidFill>
                <a:effectLst/>
                <a:latin typeface="+mn-lt"/>
                <a:ea typeface="+mn-ea"/>
                <a:cs typeface="+mn-cs"/>
              </a:rPr>
              <a:t>, Google </a:t>
            </a:r>
            <a:r>
              <a:rPr lang="en-CA" sz="1200" b="0" i="0" kern="1200" dirty="0" err="1" smtClean="0">
                <a:solidFill>
                  <a:srgbClr val="FF0000"/>
                </a:solidFill>
                <a:effectLst/>
                <a:latin typeface="+mn-lt"/>
                <a:ea typeface="+mn-ea"/>
                <a:cs typeface="+mn-cs"/>
              </a:rPr>
              <a:t>AdWords</a:t>
            </a:r>
            <a:r>
              <a:rPr lang="en-CA" sz="1200" b="0" i="0" kern="1200" dirty="0" smtClean="0">
                <a:solidFill>
                  <a:srgbClr val="FF0000"/>
                </a:solidFill>
                <a:effectLst/>
                <a:latin typeface="+mn-lt"/>
                <a:ea typeface="+mn-ea"/>
                <a:cs typeface="+mn-cs"/>
              </a:rPr>
              <a:t>, Google AdSense, Google Books, Google News, Google Image Search, Google Chrome, Google Talk, Google Voice, and YouTube, infringe the intellectual property rights of others. Adverse results in these lawsuits may include awards of substantial monetary damages, costly royalty or licensing agreements, or orders preventing us from offering certain features, functionalities, products, or services, and may also cause us to change our business practices, and require development of non-infringing products or technologies, which could result in a loss of revenues for us and otherwise harm our business.</a:t>
            </a:r>
          </a:p>
          <a:p>
            <a:endParaRPr lang="en-CA" sz="1200" b="0" i="0" kern="1200" baseline="0" dirty="0" smtClean="0">
              <a:solidFill>
                <a:schemeClr val="tx1"/>
              </a:solidFill>
              <a:effectLst/>
              <a:latin typeface="+mn-lt"/>
              <a:ea typeface="+mn-ea"/>
              <a:cs typeface="+mn-cs"/>
              <a:sym typeface="Wingdings" pitchFamily="2" charset="2"/>
            </a:endParaRPr>
          </a:p>
          <a:p>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135</a:t>
            </a:fld>
            <a:endParaRPr lang="en-CA"/>
          </a:p>
        </p:txBody>
      </p:sp>
    </p:spTree>
    <p:extLst>
      <p:ext uri="{BB962C8B-B14F-4D97-AF65-F5344CB8AC3E}">
        <p14:creationId xmlns:p14="http://schemas.microsoft.com/office/powerpoint/2010/main" xmlns="" val="37806779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Today, he directs special projects. </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138</a:t>
            </a:fld>
            <a:endParaRPr lang="en-CA"/>
          </a:p>
        </p:txBody>
      </p:sp>
    </p:spTree>
    <p:extLst>
      <p:ext uri="{BB962C8B-B14F-4D97-AF65-F5344CB8AC3E}">
        <p14:creationId xmlns:p14="http://schemas.microsoft.com/office/powerpoint/2010/main" xmlns="" val="6461015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Using these plans, they can gradually diversify their investment portfolios and can spread stock trades out over an extended period of time to reduce market impact</a:t>
            </a:r>
            <a:endParaRPr lang="en-CA" i="0" dirty="0"/>
          </a:p>
        </p:txBody>
      </p:sp>
      <p:sp>
        <p:nvSpPr>
          <p:cNvPr id="4" name="Slide Number Placeholder 3"/>
          <p:cNvSpPr>
            <a:spLocks noGrp="1"/>
          </p:cNvSpPr>
          <p:nvPr>
            <p:ph type="sldNum" sz="quarter" idx="10"/>
          </p:nvPr>
        </p:nvSpPr>
        <p:spPr/>
        <p:txBody>
          <a:bodyPr/>
          <a:lstStyle/>
          <a:p>
            <a:fld id="{973FA650-3384-4206-9975-8D2E9975232D}" type="slidenum">
              <a:rPr lang="en-CA" smtClean="0"/>
              <a:pPr/>
              <a:t>139</a:t>
            </a:fld>
            <a:endParaRPr lang="en-CA"/>
          </a:p>
        </p:txBody>
      </p:sp>
    </p:spTree>
    <p:extLst>
      <p:ext uri="{BB962C8B-B14F-4D97-AF65-F5344CB8AC3E}">
        <p14:creationId xmlns:p14="http://schemas.microsoft.com/office/powerpoint/2010/main" xmlns="" val="11512369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Dual class</a:t>
            </a:r>
            <a:r>
              <a:rPr lang="en-CA" baseline="0" dirty="0" smtClean="0"/>
              <a:t> common shares </a:t>
            </a:r>
            <a:endParaRPr lang="en-CA" dirty="0"/>
          </a:p>
        </p:txBody>
      </p:sp>
      <p:sp>
        <p:nvSpPr>
          <p:cNvPr id="4" name="Slide Number Placeholder 3"/>
          <p:cNvSpPr>
            <a:spLocks noGrp="1"/>
          </p:cNvSpPr>
          <p:nvPr>
            <p:ph type="sldNum" sz="quarter" idx="10"/>
          </p:nvPr>
        </p:nvSpPr>
        <p:spPr/>
        <p:txBody>
          <a:bodyPr/>
          <a:lstStyle/>
          <a:p>
            <a:fld id="{973FA650-3384-4206-9975-8D2E9975232D}" type="slidenum">
              <a:rPr lang="en-CA" smtClean="0"/>
              <a:pPr/>
              <a:t>143</a:t>
            </a:fld>
            <a:endParaRPr lang="en-CA"/>
          </a:p>
        </p:txBody>
      </p:sp>
    </p:spTree>
    <p:extLst>
      <p:ext uri="{BB962C8B-B14F-4D97-AF65-F5344CB8AC3E}">
        <p14:creationId xmlns:p14="http://schemas.microsoft.com/office/powerpoint/2010/main" xmlns="" val="34311384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D75B83F-697A-42F9-8F63-4DE6E21A96F1}" type="slidenum">
              <a:rPr lang="en-CA" smtClean="0"/>
              <a:pPr/>
              <a:t>144</a:t>
            </a:fld>
            <a:endParaRPr lang="en-CA"/>
          </a:p>
        </p:txBody>
      </p:sp>
    </p:spTree>
    <p:extLst>
      <p:ext uri="{BB962C8B-B14F-4D97-AF65-F5344CB8AC3E}">
        <p14:creationId xmlns:p14="http://schemas.microsoft.com/office/powerpoint/2010/main" xmlns="" val="6229685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149</a:t>
            </a:fld>
            <a:endParaRPr lang="en-CA"/>
          </a:p>
        </p:txBody>
      </p:sp>
    </p:spTree>
    <p:extLst>
      <p:ext uri="{BB962C8B-B14F-4D97-AF65-F5344CB8AC3E}">
        <p14:creationId xmlns:p14="http://schemas.microsoft.com/office/powerpoint/2010/main" xmlns="" val="23113646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Still lots of</a:t>
            </a:r>
            <a:r>
              <a:rPr lang="en-CA" baseline="0" dirty="0" smtClean="0"/>
              <a:t> money to be made in the mobile advertising area </a:t>
            </a:r>
            <a:endParaRPr lang="en-CA" dirty="0"/>
          </a:p>
        </p:txBody>
      </p:sp>
      <p:sp>
        <p:nvSpPr>
          <p:cNvPr id="4" name="Slide Number Placeholder 3"/>
          <p:cNvSpPr>
            <a:spLocks noGrp="1"/>
          </p:cNvSpPr>
          <p:nvPr>
            <p:ph type="sldNum" sz="quarter" idx="10"/>
          </p:nvPr>
        </p:nvSpPr>
        <p:spPr/>
        <p:txBody>
          <a:bodyPr/>
          <a:lstStyle/>
          <a:p>
            <a:fld id="{7D75B83F-697A-42F9-8F63-4DE6E21A96F1}" type="slidenum">
              <a:rPr lang="en-CA" smtClean="0"/>
              <a:pPr/>
              <a:t>152</a:t>
            </a:fld>
            <a:endParaRPr lang="en-CA"/>
          </a:p>
        </p:txBody>
      </p:sp>
    </p:spTree>
    <p:extLst>
      <p:ext uri="{BB962C8B-B14F-4D97-AF65-F5344CB8AC3E}">
        <p14:creationId xmlns:p14="http://schemas.microsoft.com/office/powerpoint/2010/main" xmlns="" val="4070528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8" name="Slide Number Placeholder 7"/>
          <p:cNvSpPr>
            <a:spLocks noGrp="1"/>
          </p:cNvSpPr>
          <p:nvPr>
            <p:ph type="sldNum" sz="quarter" idx="11"/>
          </p:nvPr>
        </p:nvSpPr>
        <p:spPr/>
        <p:txBody>
          <a:bodyPr/>
          <a:lstStyle/>
          <a:p>
            <a:fld id="{2E49EF47-F6BB-4268-A88F-A031E52A0796}" type="slidenum">
              <a:rPr lang="en-CA" smtClean="0"/>
              <a:pPr/>
              <a:t>‹#›</a:t>
            </a:fld>
            <a:endParaRPr lang="en-CA"/>
          </a:p>
        </p:txBody>
      </p:sp>
      <p:sp>
        <p:nvSpPr>
          <p:cNvPr id="9" name="Footer Placeholder 8"/>
          <p:cNvSpPr>
            <a:spLocks noGrp="1"/>
          </p:cNvSpPr>
          <p:nvPr>
            <p:ph type="ftr" sz="quarter" idx="12"/>
          </p:nvPr>
        </p:nvSpPr>
        <p:spPr/>
        <p:txBody>
          <a:bodyPr/>
          <a:lstStyle/>
          <a:p>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E49EF47-F6BB-4268-A88F-A031E52A0796}"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E49EF47-F6BB-4268-A88F-A031E52A0796}"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E49EF47-F6BB-4268-A88F-A031E52A0796}"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E49EF47-F6BB-4268-A88F-A031E52A0796}" type="slidenum">
              <a:rPr lang="en-CA" smtClean="0"/>
              <a:pPr/>
              <a:t>‹#›</a:t>
            </a:fld>
            <a:endParaRPr lang="en-CA"/>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E49EF47-F6BB-4268-A88F-A031E52A0796}" type="slidenum">
              <a:rPr lang="en-CA" smtClean="0"/>
              <a:pPr/>
              <a:t>‹#›</a:t>
            </a:fld>
            <a:endParaRPr lang="en-CA"/>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E49EF47-F6BB-4268-A88F-A031E52A0796}" type="slidenum">
              <a:rPr lang="en-CA" smtClean="0"/>
              <a:pPr/>
              <a:t>‹#›</a:t>
            </a:fld>
            <a:endParaRPr lang="en-CA"/>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E49EF47-F6BB-4268-A88F-A031E52A0796}"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E49EF47-F6BB-4268-A88F-A031E52A0796}"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E49EF47-F6BB-4268-A88F-A031E52A0796}"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83872-E18E-4DFC-9560-A93758E364F7}" type="datetimeFigureOut">
              <a:rPr lang="en-CA" smtClean="0"/>
              <a:pPr/>
              <a:t>04/11/2011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E49EF47-F6BB-4268-A88F-A031E52A0796}"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2983872-E18E-4DFC-9560-A93758E364F7}" type="datetimeFigureOut">
              <a:rPr lang="en-CA" smtClean="0"/>
              <a:pPr/>
              <a:t>04/11/2011</a:t>
            </a:fld>
            <a:endParaRPr lang="en-CA"/>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CA"/>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2E49EF47-F6BB-4268-A88F-A031E52A0796}" type="slidenum">
              <a:rPr lang="en-CA" smtClean="0"/>
              <a:pPr/>
              <a:t>‹#›</a:t>
            </a:fld>
            <a:endParaRPr lang="en-CA"/>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www.engadget.com/2011/10/13/google-announces-q3-earnings-9-72-billion-revenue/"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penn-olson.com/tag/foursquare/" TargetMode="External"/><Relationship Id="rId4" Type="http://schemas.openxmlformats.org/officeDocument/2006/relationships/hyperlink" Target="http://www.penn-olson.com/?cat_ID=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2.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609601"/>
            <a:ext cx="7772400" cy="2387351"/>
          </a:xfrm>
        </p:spPr>
        <p:txBody>
          <a:bodyPr/>
          <a:lstStyle/>
          <a:p>
            <a:r>
              <a:rPr lang="en-CA" dirty="0" smtClean="0"/>
              <a:t>Global Gadgets</a:t>
            </a:r>
            <a:endParaRPr lang="en-CA" dirty="0"/>
          </a:p>
        </p:txBody>
      </p:sp>
      <p:sp>
        <p:nvSpPr>
          <p:cNvPr id="5" name="Subtitle 4"/>
          <p:cNvSpPr>
            <a:spLocks noGrp="1"/>
          </p:cNvSpPr>
          <p:nvPr>
            <p:ph type="subTitle" idx="1"/>
          </p:nvPr>
        </p:nvSpPr>
        <p:spPr>
          <a:xfrm>
            <a:off x="1259632" y="3573016"/>
            <a:ext cx="6440760" cy="2527176"/>
          </a:xfrm>
        </p:spPr>
        <p:txBody>
          <a:bodyPr>
            <a:normAutofit/>
          </a:bodyPr>
          <a:lstStyle/>
          <a:p>
            <a:pPr algn="l"/>
            <a:r>
              <a:rPr lang="en-CA" dirty="0" err="1" smtClean="0"/>
              <a:t>Elida</a:t>
            </a:r>
            <a:r>
              <a:rPr lang="en-CA" dirty="0" smtClean="0"/>
              <a:t> Kong</a:t>
            </a:r>
          </a:p>
          <a:p>
            <a:pPr algn="l"/>
            <a:r>
              <a:rPr lang="en-CA" dirty="0" err="1" smtClean="0"/>
              <a:t>Toan</a:t>
            </a:r>
            <a:r>
              <a:rPr lang="en-CA" dirty="0" smtClean="0"/>
              <a:t> Le</a:t>
            </a:r>
          </a:p>
          <a:p>
            <a:pPr algn="l"/>
            <a:r>
              <a:rPr lang="en-CA" dirty="0" err="1" smtClean="0"/>
              <a:t>Chitralekha</a:t>
            </a:r>
            <a:r>
              <a:rPr lang="en-CA" dirty="0" smtClean="0"/>
              <a:t> </a:t>
            </a:r>
            <a:r>
              <a:rPr lang="en-CA" dirty="0" err="1" smtClean="0"/>
              <a:t>Ramdoyal</a:t>
            </a:r>
            <a:endParaRPr lang="en-CA" dirty="0" smtClean="0"/>
          </a:p>
          <a:p>
            <a:pPr algn="l"/>
            <a:r>
              <a:rPr lang="en-CA" dirty="0" smtClean="0"/>
              <a:t>Julia </a:t>
            </a:r>
            <a:r>
              <a:rPr lang="en-CA" dirty="0" err="1" smtClean="0"/>
              <a:t>Hadary</a:t>
            </a:r>
            <a:endParaRPr lang="en-CA" dirty="0"/>
          </a:p>
        </p:txBody>
      </p:sp>
      <p:pic>
        <p:nvPicPr>
          <p:cNvPr id="6" name="Picture 5"/>
          <p:cNvPicPr>
            <a:picLocks noChangeAspect="1"/>
          </p:cNvPicPr>
          <p:nvPr/>
        </p:nvPicPr>
        <p:blipFill>
          <a:blip r:embed="rId2" cstate="print">
            <a:clrChange>
              <a:clrFrom>
                <a:srgbClr val="FFFFFF"/>
              </a:clrFrom>
              <a:clrTo>
                <a:srgbClr val="FFFFFF">
                  <a:alpha val="0"/>
                </a:srgbClr>
              </a:clrTo>
            </a:clrChange>
          </a:blip>
          <a:stretch>
            <a:fillRect/>
          </a:stretch>
        </p:blipFill>
        <p:spPr>
          <a:xfrm>
            <a:off x="35600" y="-5680"/>
            <a:ext cx="3909945" cy="1700826"/>
          </a:xfrm>
          <a:prstGeom prst="rect">
            <a:avLst/>
          </a:prstGeom>
        </p:spPr>
      </p:pic>
      <p:pic>
        <p:nvPicPr>
          <p:cNvPr id="7" name="Picture 6"/>
          <p:cNvPicPr>
            <a:picLocks noChangeAspect="1"/>
          </p:cNvPicPr>
          <p:nvPr/>
        </p:nvPicPr>
        <p:blipFill>
          <a:blip r:embed="rId3" cstate="print">
            <a:clrChange>
              <a:clrFrom>
                <a:srgbClr val="FFFFFF"/>
              </a:clrFrom>
              <a:clrTo>
                <a:srgbClr val="FFFFFF">
                  <a:alpha val="0"/>
                </a:srgbClr>
              </a:clrTo>
            </a:clrChange>
          </a:blip>
          <a:stretch>
            <a:fillRect/>
          </a:stretch>
        </p:blipFill>
        <p:spPr>
          <a:xfrm>
            <a:off x="5822217" y="3140968"/>
            <a:ext cx="2278175" cy="2754469"/>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blip>
          <a:stretch>
            <a:fillRect/>
          </a:stretch>
        </p:blipFill>
        <p:spPr>
          <a:xfrm>
            <a:off x="5470183" y="4730"/>
            <a:ext cx="2955472" cy="2086216"/>
          </a:xfrm>
          <a:prstGeom prst="rect">
            <a:avLst/>
          </a:prstGeom>
        </p:spPr>
      </p:pic>
    </p:spTree>
    <p:extLst>
      <p:ext uri="{BB962C8B-B14F-4D97-AF65-F5344CB8AC3E}">
        <p14:creationId xmlns:p14="http://schemas.microsoft.com/office/powerpoint/2010/main" xmlns="" val="2846235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CA" dirty="0" smtClean="0"/>
              <a:t>Smartphones</a:t>
            </a:r>
            <a:endParaRPr lang="en-CA" dirty="0"/>
          </a:p>
        </p:txBody>
      </p:sp>
      <p:sp>
        <p:nvSpPr>
          <p:cNvPr id="3" name="Content Placeholder 2"/>
          <p:cNvSpPr>
            <a:spLocks noGrp="1"/>
          </p:cNvSpPr>
          <p:nvPr>
            <p:ph idx="1"/>
          </p:nvPr>
        </p:nvSpPr>
        <p:spPr/>
        <p:txBody>
          <a:bodyPr/>
          <a:lstStyle/>
          <a:p>
            <a:pPr marL="0" indent="0">
              <a:buNone/>
            </a:pPr>
            <a:endParaRPr lang="en-CA"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12" y="1412776"/>
            <a:ext cx="9180512" cy="5472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661566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logostage.com/logos/Googl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59832" y="2492896"/>
            <a:ext cx="2962275" cy="1228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29978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5576" y="980728"/>
            <a:ext cx="7632848" cy="5815717"/>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8192" y="3169642"/>
            <a:ext cx="2471353" cy="3672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3441594" y="3169642"/>
            <a:ext cx="1130405" cy="34997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 name="Title 1"/>
          <p:cNvSpPr>
            <a:spLocks noGrp="1"/>
          </p:cNvSpPr>
          <p:nvPr>
            <p:ph type="title"/>
          </p:nvPr>
        </p:nvSpPr>
        <p:spPr>
          <a:xfrm>
            <a:off x="457200" y="188640"/>
            <a:ext cx="8229600" cy="907504"/>
          </a:xfrm>
        </p:spPr>
        <p:txBody>
          <a:bodyPr/>
          <a:lstStyle/>
          <a:p>
            <a:r>
              <a:rPr lang="en-CA" dirty="0" smtClean="0"/>
              <a:t>Financial Snapshot</a:t>
            </a:r>
            <a:endParaRPr lang="en-CA" dirty="0"/>
          </a:p>
        </p:txBody>
      </p:sp>
    </p:spTree>
    <p:extLst>
      <p:ext uri="{BB962C8B-B14F-4D97-AF65-F5344CB8AC3E}">
        <p14:creationId xmlns:p14="http://schemas.microsoft.com/office/powerpoint/2010/main" xmlns="" val="19060193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21" y="260648"/>
            <a:ext cx="8229600" cy="979512"/>
          </a:xfrm>
        </p:spPr>
        <p:txBody>
          <a:bodyPr/>
          <a:lstStyle/>
          <a:p>
            <a:r>
              <a:rPr lang="en-CA" dirty="0" smtClean="0"/>
              <a:t>Max Chart – 7 years</a:t>
            </a:r>
            <a:endParaRPr lang="en-CA" dirty="0"/>
          </a:p>
        </p:txBody>
      </p:sp>
      <p:pic>
        <p:nvPicPr>
          <p:cNvPr id="9223" name="Picture 7" descr="http://freechart.globeinvestor.com/servlet/charting?chart_type=png&amp;lang=EN&amp;line_colour=A9A9A9&amp;chart_style=stock_volume&amp;period=MAX&amp;listing_id=GOOG-Q&amp;x_scale=true&amp;app=gi&amp;chart_width=625&amp;chart_height=10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4797152"/>
            <a:ext cx="7776862" cy="1296144"/>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http://freechart.globeinvestor.com/servlet/charting?chart_type=png&amp;lang=EN&amp;line_colour=ff6b00&amp;chart_style=stock_price&amp;period=MAX&amp;listing_id=GOOG-Q&amp;comp_listing_1=&amp;comp_listing_2=&amp;comp_listing_3=null&amp;app=gi&amp;avg_1=&amp;avg_2=&amp;chart_width=625&amp;chart_height=28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3568" y="1340768"/>
            <a:ext cx="7776862" cy="34563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931376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07504"/>
          </a:xfrm>
        </p:spPr>
        <p:txBody>
          <a:bodyPr/>
          <a:lstStyle/>
          <a:p>
            <a:r>
              <a:rPr lang="en-CA" dirty="0" smtClean="0"/>
              <a:t>5 Year Chart</a:t>
            </a:r>
            <a:endParaRPr lang="en-CA"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3537" y="1257647"/>
            <a:ext cx="6792839" cy="51236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703389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979512"/>
          </a:xfrm>
        </p:spPr>
        <p:txBody>
          <a:bodyPr/>
          <a:lstStyle/>
          <a:p>
            <a:r>
              <a:rPr lang="en-CA" dirty="0" smtClean="0"/>
              <a:t>1 Year Chart</a:t>
            </a:r>
            <a:endParaRPr lang="en-CA"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608" y="1268761"/>
            <a:ext cx="6937017" cy="5328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892919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892480" cy="1051520"/>
          </a:xfrm>
        </p:spPr>
        <p:txBody>
          <a:bodyPr/>
          <a:lstStyle/>
          <a:p>
            <a:r>
              <a:rPr lang="en-CA" dirty="0" smtClean="0"/>
              <a:t>Google vs. </a:t>
            </a:r>
            <a:r>
              <a:rPr lang="en-CA" dirty="0" err="1" smtClean="0"/>
              <a:t>Nasdaq</a:t>
            </a:r>
            <a:r>
              <a:rPr lang="en-CA" dirty="0" smtClean="0"/>
              <a:t> –  1 Year</a:t>
            </a:r>
            <a:endParaRPr lang="en-CA"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501240"/>
            <a:ext cx="7416824" cy="46640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42404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p:spPr>
        <p:txBody>
          <a:bodyPr/>
          <a:lstStyle/>
          <a:p>
            <a:r>
              <a:rPr lang="en-CA" dirty="0"/>
              <a:t>Google vs. </a:t>
            </a:r>
            <a:r>
              <a:rPr lang="en-CA" dirty="0" err="1"/>
              <a:t>Nasdaq</a:t>
            </a:r>
            <a:r>
              <a:rPr lang="en-CA" dirty="0"/>
              <a:t> –  </a:t>
            </a:r>
            <a:r>
              <a:rPr lang="en-CA" dirty="0" smtClean="0"/>
              <a:t>5 Years</a:t>
            </a:r>
            <a:endParaRPr lang="en-CA" dirty="0"/>
          </a:p>
        </p:txBody>
      </p:sp>
      <p:sp>
        <p:nvSpPr>
          <p:cNvPr id="3" name="Content Placeholder 2"/>
          <p:cNvSpPr>
            <a:spLocks noGrp="1"/>
          </p:cNvSpPr>
          <p:nvPr>
            <p:ph idx="1"/>
          </p:nvPr>
        </p:nvSpPr>
        <p:spPr/>
        <p:txBody>
          <a:bodyPr/>
          <a:lstStyle/>
          <a:p>
            <a:endParaRPr lang="en-CA"/>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3051" y="1340768"/>
            <a:ext cx="8255413" cy="5367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519224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79512"/>
          </a:xfrm>
        </p:spPr>
        <p:txBody>
          <a:bodyPr/>
          <a:lstStyle/>
          <a:p>
            <a:r>
              <a:rPr lang="en-CA" dirty="0" smtClean="0"/>
              <a:t>Google vs. S&amp;P Info Tech</a:t>
            </a:r>
            <a:endParaRPr lang="en-CA"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214" y="1412776"/>
            <a:ext cx="8975282" cy="4499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696029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CA" dirty="0"/>
              <a:t>Google vs. S&amp;P Info Tech</a:t>
            </a:r>
          </a:p>
        </p:txBody>
      </p:sp>
      <p:sp>
        <p:nvSpPr>
          <p:cNvPr id="3" name="Content Placeholder 2"/>
          <p:cNvSpPr>
            <a:spLocks noGrp="1"/>
          </p:cNvSpPr>
          <p:nvPr>
            <p:ph idx="1"/>
          </p:nvPr>
        </p:nvSpPr>
        <p:spPr/>
        <p:txBody>
          <a:bodyPr/>
          <a:lstStyle/>
          <a:p>
            <a:endParaRPr lang="en-CA"/>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340768"/>
            <a:ext cx="8281612" cy="536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501789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Google vs. Dow Jones Internet Composite   </a:t>
            </a:r>
            <a:endParaRPr lang="en-CA"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1690688"/>
            <a:ext cx="9035047" cy="4474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62722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Content Placeholder 8" descr="iphone_4s_competive_specs2.jpg"/>
          <p:cNvPicPr>
            <a:picLocks noChangeAspect="1"/>
          </p:cNvPicPr>
          <p:nvPr/>
        </p:nvPicPr>
        <p:blipFill>
          <a:blip r:embed="rId3" cstate="print"/>
          <a:stretch>
            <a:fillRect/>
          </a:stretch>
        </p:blipFill>
        <p:spPr>
          <a:xfrm>
            <a:off x="-36512" y="404664"/>
            <a:ext cx="9277096" cy="6336704"/>
          </a:xfrm>
          <a:prstGeom prst="rect">
            <a:avLst/>
          </a:prstGeom>
        </p:spPr>
      </p:pic>
    </p:spTree>
    <p:extLst>
      <p:ext uri="{BB962C8B-B14F-4D97-AF65-F5344CB8AC3E}">
        <p14:creationId xmlns:p14="http://schemas.microsoft.com/office/powerpoint/2010/main" xmlns="" val="27768836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1219" y="1422226"/>
            <a:ext cx="8165237" cy="539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CA" dirty="0"/>
              <a:t>Google vs. Dow Jones Internet Composite </a:t>
            </a:r>
          </a:p>
        </p:txBody>
      </p:sp>
    </p:spTree>
    <p:extLst>
      <p:ext uri="{BB962C8B-B14F-4D97-AF65-F5344CB8AC3E}">
        <p14:creationId xmlns:p14="http://schemas.microsoft.com/office/powerpoint/2010/main" xmlns="" val="7277186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436514"/>
            <a:ext cx="8229623" cy="5376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CA" dirty="0"/>
              <a:t>Google vs. </a:t>
            </a:r>
            <a:r>
              <a:rPr lang="en-CA" dirty="0" smtClean="0"/>
              <a:t>NYSE </a:t>
            </a:r>
            <a:r>
              <a:rPr lang="en-CA" dirty="0"/>
              <a:t>Composite </a:t>
            </a:r>
          </a:p>
        </p:txBody>
      </p:sp>
    </p:spTree>
    <p:extLst>
      <p:ext uri="{BB962C8B-B14F-4D97-AF65-F5344CB8AC3E}">
        <p14:creationId xmlns:p14="http://schemas.microsoft.com/office/powerpoint/2010/main" xmlns="" val="2726284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620688"/>
            <a:ext cx="8712968" cy="56467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918510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79512"/>
          </a:xfrm>
        </p:spPr>
        <p:txBody>
          <a:bodyPr/>
          <a:lstStyle/>
          <a:p>
            <a:r>
              <a:rPr lang="en-CA" dirty="0" smtClean="0"/>
              <a:t>History </a:t>
            </a:r>
            <a:endParaRPr lang="en-CA" dirty="0"/>
          </a:p>
        </p:txBody>
      </p:sp>
      <p:sp>
        <p:nvSpPr>
          <p:cNvPr id="4" name="Content Placeholder 2"/>
          <p:cNvSpPr>
            <a:spLocks noGrp="1"/>
          </p:cNvSpPr>
          <p:nvPr>
            <p:ph idx="1"/>
          </p:nvPr>
        </p:nvSpPr>
        <p:spPr>
          <a:xfrm>
            <a:off x="301752" y="1527048"/>
            <a:ext cx="8503920" cy="4854280"/>
          </a:xfrm>
        </p:spPr>
        <p:txBody>
          <a:bodyPr>
            <a:normAutofit fontScale="70000" lnSpcReduction="20000"/>
          </a:bodyPr>
          <a:lstStyle/>
          <a:p>
            <a:pPr marL="0" indent="0">
              <a:buNone/>
            </a:pPr>
            <a:r>
              <a:rPr lang="en-US" sz="4400" dirty="0" smtClean="0">
                <a:solidFill>
                  <a:srgbClr val="FF6600"/>
                </a:solidFill>
                <a:cs typeface="Franklin Gothic Medium"/>
              </a:rPr>
              <a:t>1996</a:t>
            </a:r>
          </a:p>
          <a:p>
            <a:pPr lvl="2">
              <a:buFont typeface="Wingdings" charset="2"/>
              <a:buChar char="§"/>
            </a:pPr>
            <a:r>
              <a:rPr lang="en-US" sz="2400" dirty="0" smtClean="0">
                <a:solidFill>
                  <a:schemeClr val="accent4">
                    <a:lumMod val="75000"/>
                  </a:schemeClr>
                </a:solidFill>
                <a:cs typeface="Franklin Gothic Book"/>
              </a:rPr>
              <a:t>Larry Page and Sergey </a:t>
            </a:r>
            <a:r>
              <a:rPr lang="en-US" sz="2400" dirty="0" err="1" smtClean="0">
                <a:solidFill>
                  <a:schemeClr val="accent4">
                    <a:lumMod val="75000"/>
                  </a:schemeClr>
                </a:solidFill>
                <a:cs typeface="Franklin Gothic Book"/>
              </a:rPr>
              <a:t>Brin</a:t>
            </a:r>
            <a:r>
              <a:rPr lang="en-US" sz="2400" dirty="0" smtClean="0">
                <a:solidFill>
                  <a:schemeClr val="accent4">
                    <a:lumMod val="75000"/>
                  </a:schemeClr>
                </a:solidFill>
                <a:cs typeface="Franklin Gothic Book"/>
              </a:rPr>
              <a:t> create search engine as a research project </a:t>
            </a:r>
          </a:p>
          <a:p>
            <a:pPr lvl="2">
              <a:buFont typeface="Wingdings" charset="2"/>
              <a:buChar char="§"/>
            </a:pPr>
            <a:r>
              <a:rPr lang="en-US" sz="2400" dirty="0" smtClean="0">
                <a:solidFill>
                  <a:schemeClr val="accent4">
                    <a:lumMod val="75000"/>
                  </a:schemeClr>
                </a:solidFill>
                <a:cs typeface="Franklin Gothic Book"/>
              </a:rPr>
              <a:t>Originally called </a:t>
            </a:r>
            <a:r>
              <a:rPr lang="en-US" sz="2400" i="1" dirty="0" err="1" smtClean="0">
                <a:solidFill>
                  <a:schemeClr val="accent4">
                    <a:lumMod val="75000"/>
                  </a:schemeClr>
                </a:solidFill>
                <a:cs typeface="Franklin Gothic Book"/>
              </a:rPr>
              <a:t>BackRub</a:t>
            </a:r>
            <a:endParaRPr lang="en-US" sz="2400" i="1" dirty="0" smtClean="0">
              <a:solidFill>
                <a:schemeClr val="accent4">
                  <a:lumMod val="75000"/>
                </a:schemeClr>
              </a:solidFill>
              <a:cs typeface="Franklin Gothic Book"/>
            </a:endParaRPr>
          </a:p>
          <a:p>
            <a:pPr lvl="2">
              <a:buFont typeface="Wingdings" charset="2"/>
              <a:buChar char="§"/>
            </a:pPr>
            <a:r>
              <a:rPr lang="en-CA" sz="2400" dirty="0">
                <a:solidFill>
                  <a:schemeClr val="accent4">
                    <a:lumMod val="75000"/>
                  </a:schemeClr>
                </a:solidFill>
              </a:rPr>
              <a:t>Originally, Google ran under the Stanford University website, with the domain </a:t>
            </a:r>
            <a:r>
              <a:rPr lang="en-CA" sz="2400" i="1" dirty="0">
                <a:solidFill>
                  <a:schemeClr val="accent4">
                    <a:lumMod val="75000"/>
                  </a:schemeClr>
                </a:solidFill>
              </a:rPr>
              <a:t>google.stanford.edu</a:t>
            </a:r>
            <a:endParaRPr lang="en-US" sz="2400" i="1" dirty="0" smtClean="0">
              <a:solidFill>
                <a:schemeClr val="accent4">
                  <a:lumMod val="75000"/>
                </a:schemeClr>
              </a:solidFill>
              <a:cs typeface="Franklin Gothic Book"/>
            </a:endParaRPr>
          </a:p>
          <a:p>
            <a:pPr marL="0" indent="0">
              <a:buNone/>
            </a:pPr>
            <a:r>
              <a:rPr lang="en-US" sz="4400" dirty="0" smtClean="0">
                <a:solidFill>
                  <a:srgbClr val="FF6600"/>
                </a:solidFill>
                <a:cs typeface="Franklin Gothic Medium"/>
              </a:rPr>
              <a:t>1998</a:t>
            </a:r>
          </a:p>
          <a:p>
            <a:pPr lvl="2">
              <a:buFont typeface="Wingdings" charset="2"/>
              <a:buChar char="§"/>
            </a:pPr>
            <a:r>
              <a:rPr lang="en-US" sz="2600" dirty="0" smtClean="0">
                <a:solidFill>
                  <a:schemeClr val="accent4">
                    <a:lumMod val="75000"/>
                  </a:schemeClr>
                </a:solidFill>
                <a:cs typeface="Franklin Gothic Book"/>
              </a:rPr>
              <a:t>Incorporated in California</a:t>
            </a:r>
          </a:p>
          <a:p>
            <a:pPr marL="594360" lvl="2" indent="0">
              <a:buNone/>
            </a:pPr>
            <a:endParaRPr lang="en-US" dirty="0" smtClean="0">
              <a:solidFill>
                <a:srgbClr val="FF6600"/>
              </a:solidFill>
              <a:cs typeface="Franklin Gothic Medium"/>
            </a:endParaRPr>
          </a:p>
          <a:p>
            <a:pPr marL="0" lvl="2" indent="0">
              <a:buNone/>
            </a:pPr>
            <a:r>
              <a:rPr lang="en-US" sz="4700" dirty="0" smtClean="0">
                <a:solidFill>
                  <a:srgbClr val="FF6600"/>
                </a:solidFill>
                <a:cs typeface="Franklin Gothic Medium"/>
              </a:rPr>
              <a:t>1999</a:t>
            </a:r>
            <a:endParaRPr lang="en-US" sz="4700" dirty="0">
              <a:solidFill>
                <a:srgbClr val="FF6600"/>
              </a:solidFill>
              <a:cs typeface="Franklin Gothic Medium"/>
            </a:endParaRPr>
          </a:p>
          <a:p>
            <a:pPr lvl="2">
              <a:buFont typeface="Wingdings" charset="2"/>
              <a:buChar char="§"/>
            </a:pPr>
            <a:r>
              <a:rPr lang="en-CA" sz="2600" dirty="0" smtClean="0">
                <a:solidFill>
                  <a:schemeClr val="accent4">
                    <a:lumMod val="75000"/>
                  </a:schemeClr>
                </a:solidFill>
              </a:rPr>
              <a:t>Went to Excite CEO, George Bell, and offered to sell Google to him for $1 million</a:t>
            </a:r>
            <a:endParaRPr lang="en-US" sz="2600" dirty="0" smtClean="0">
              <a:solidFill>
                <a:schemeClr val="accent4">
                  <a:lumMod val="75000"/>
                </a:schemeClr>
              </a:solidFill>
              <a:cs typeface="Franklin Gothic Medium"/>
            </a:endParaRPr>
          </a:p>
          <a:p>
            <a:pPr lvl="2">
              <a:buFont typeface="Wingdings" charset="2"/>
              <a:buChar char="§"/>
            </a:pPr>
            <a:endParaRPr lang="en-US" dirty="0" smtClean="0">
              <a:solidFill>
                <a:srgbClr val="FF6600"/>
              </a:solidFill>
              <a:cs typeface="Franklin Gothic Book"/>
            </a:endParaRPr>
          </a:p>
          <a:p>
            <a:pPr marL="0" indent="0">
              <a:buNone/>
            </a:pPr>
            <a:r>
              <a:rPr lang="en-US" sz="4400" dirty="0" smtClean="0">
                <a:solidFill>
                  <a:srgbClr val="FF6600"/>
                </a:solidFill>
                <a:cs typeface="Franklin Gothic Medium"/>
              </a:rPr>
              <a:t>2000</a:t>
            </a:r>
          </a:p>
          <a:p>
            <a:pPr lvl="2">
              <a:buFont typeface="Wingdings" charset="2"/>
              <a:buChar char="§"/>
            </a:pPr>
            <a:r>
              <a:rPr lang="en-US" sz="2600" dirty="0" smtClean="0">
                <a:solidFill>
                  <a:schemeClr val="accent4">
                    <a:lumMod val="75000"/>
                  </a:schemeClr>
                </a:solidFill>
                <a:cs typeface="Franklin Gothic Book"/>
              </a:rPr>
              <a:t>Began selling advertisements associated with search keywords</a:t>
            </a:r>
          </a:p>
          <a:p>
            <a:pPr marL="0" indent="0">
              <a:buNone/>
            </a:pPr>
            <a:endParaRPr lang="en-US" dirty="0" smtClean="0">
              <a:solidFill>
                <a:schemeClr val="tx1">
                  <a:lumMod val="90000"/>
                  <a:lumOff val="10000"/>
                </a:schemeClr>
              </a:solidFill>
            </a:endParaRPr>
          </a:p>
          <a:p>
            <a:pPr>
              <a:buNone/>
            </a:pPr>
            <a:endParaRPr lang="en-US" dirty="0"/>
          </a:p>
        </p:txBody>
      </p:sp>
    </p:spTree>
    <p:extLst>
      <p:ext uri="{BB962C8B-B14F-4D97-AF65-F5344CB8AC3E}">
        <p14:creationId xmlns:p14="http://schemas.microsoft.com/office/powerpoint/2010/main" xmlns="" val="416878227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88640"/>
            <a:ext cx="8229600" cy="979512"/>
          </a:xfrm>
        </p:spPr>
        <p:txBody>
          <a:bodyPr/>
          <a:lstStyle/>
          <a:p>
            <a:r>
              <a:rPr lang="en-CA" dirty="0" smtClean="0"/>
              <a:t>History </a:t>
            </a:r>
            <a:endParaRPr lang="en-CA" dirty="0"/>
          </a:p>
        </p:txBody>
      </p:sp>
      <p:sp>
        <p:nvSpPr>
          <p:cNvPr id="5" name="Content Placeholder 2"/>
          <p:cNvSpPr txBox="1">
            <a:spLocks noGrp="1"/>
          </p:cNvSpPr>
          <p:nvPr>
            <p:ph idx="1"/>
          </p:nvPr>
        </p:nvSpPr>
        <p:spPr>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buClr>
                <a:schemeClr val="accent1"/>
              </a:buClr>
              <a:buSzPct val="85000"/>
              <a:buNone/>
            </a:pPr>
            <a:r>
              <a:rPr lang="en-US" sz="3400" dirty="0" smtClean="0">
                <a:solidFill>
                  <a:srgbClr val="FF6600"/>
                </a:solidFill>
                <a:latin typeface="+mj-lt"/>
                <a:cs typeface="Franklin Gothic Medium"/>
              </a:rPr>
              <a:t>2001</a:t>
            </a:r>
          </a:p>
          <a:p>
            <a:pPr marL="1257300" lvl="4" indent="-342900">
              <a:buSzPct val="76000"/>
              <a:buFont typeface="Wingdings" pitchFamily="2" charset="2"/>
              <a:buChar char="§"/>
            </a:pPr>
            <a:r>
              <a:rPr lang="en-US" sz="2400" dirty="0" smtClean="0">
                <a:solidFill>
                  <a:schemeClr val="accent4">
                    <a:lumMod val="75000"/>
                  </a:schemeClr>
                </a:solidFill>
                <a:latin typeface="+mj-lt"/>
                <a:cs typeface="Franklin Gothic Medium"/>
              </a:rPr>
              <a:t>Eric </a:t>
            </a:r>
            <a:r>
              <a:rPr lang="en-US" sz="2400" dirty="0">
                <a:solidFill>
                  <a:schemeClr val="accent4">
                    <a:lumMod val="75000"/>
                  </a:schemeClr>
                </a:solidFill>
                <a:latin typeface="+mj-lt"/>
                <a:cs typeface="Franklin Gothic Medium"/>
              </a:rPr>
              <a:t>Schmidt joined Google as CEO</a:t>
            </a:r>
          </a:p>
          <a:p>
            <a:pPr marL="0" indent="0">
              <a:buNone/>
            </a:pPr>
            <a:r>
              <a:rPr lang="en-US" sz="3100" dirty="0" smtClean="0">
                <a:solidFill>
                  <a:srgbClr val="FF6600"/>
                </a:solidFill>
                <a:latin typeface="+mj-lt"/>
                <a:cs typeface="Franklin Gothic Medium"/>
              </a:rPr>
              <a:t>2003</a:t>
            </a:r>
            <a:endParaRPr lang="en-US" sz="3100" dirty="0">
              <a:solidFill>
                <a:srgbClr val="FF6600"/>
              </a:solidFill>
              <a:latin typeface="+mj-lt"/>
              <a:cs typeface="Franklin Gothic Medium"/>
            </a:endParaRPr>
          </a:p>
          <a:p>
            <a:pPr lvl="2">
              <a:buFont typeface="Wingdings" charset="2"/>
              <a:buChar char="§"/>
            </a:pPr>
            <a:r>
              <a:rPr lang="en-US" dirty="0">
                <a:solidFill>
                  <a:schemeClr val="accent4">
                    <a:lumMod val="75000"/>
                  </a:schemeClr>
                </a:solidFill>
                <a:latin typeface="+mj-lt"/>
                <a:cs typeface="Franklin Gothic Book"/>
              </a:rPr>
              <a:t>Re-incorporated in </a:t>
            </a:r>
            <a:r>
              <a:rPr lang="en-US" dirty="0" smtClean="0">
                <a:solidFill>
                  <a:schemeClr val="accent4">
                    <a:lumMod val="75000"/>
                  </a:schemeClr>
                </a:solidFill>
                <a:latin typeface="+mj-lt"/>
                <a:cs typeface="Franklin Gothic Book"/>
              </a:rPr>
              <a:t>Delaware</a:t>
            </a:r>
          </a:p>
          <a:p>
            <a:pPr marL="0" indent="0">
              <a:buNone/>
            </a:pPr>
            <a:r>
              <a:rPr lang="en-US" sz="3100" dirty="0" smtClean="0">
                <a:solidFill>
                  <a:srgbClr val="FF6600"/>
                </a:solidFill>
                <a:latin typeface="+mj-lt"/>
                <a:cs typeface="Franklin Gothic Medium"/>
              </a:rPr>
              <a:t>2004  </a:t>
            </a:r>
            <a:endParaRPr lang="en-US" sz="3100" dirty="0">
              <a:solidFill>
                <a:srgbClr val="FF6600"/>
              </a:solidFill>
              <a:latin typeface="+mj-lt"/>
              <a:cs typeface="Franklin Gothic Medium"/>
            </a:endParaRPr>
          </a:p>
          <a:p>
            <a:pPr lvl="2">
              <a:buFont typeface="Wingdings" charset="2"/>
              <a:buChar char="§"/>
            </a:pPr>
            <a:r>
              <a:rPr lang="en-US" dirty="0" smtClean="0">
                <a:solidFill>
                  <a:schemeClr val="accent4">
                    <a:lumMod val="75000"/>
                  </a:schemeClr>
                </a:solidFill>
                <a:latin typeface="+mj-lt"/>
                <a:cs typeface="Franklin Gothic Book"/>
              </a:rPr>
              <a:t>Initial Public Offering</a:t>
            </a:r>
          </a:p>
          <a:p>
            <a:pPr lvl="2">
              <a:buFont typeface="Wingdings" charset="2"/>
              <a:buChar char="§"/>
            </a:pPr>
            <a:r>
              <a:rPr lang="en-US" dirty="0">
                <a:solidFill>
                  <a:schemeClr val="accent4">
                    <a:lumMod val="75000"/>
                  </a:schemeClr>
                </a:solidFill>
                <a:latin typeface="+mj-lt"/>
                <a:cs typeface="Franklin Gothic Book"/>
              </a:rPr>
              <a:t>19,605,052 shares </a:t>
            </a:r>
            <a:r>
              <a:rPr lang="en-US" dirty="0" smtClean="0">
                <a:solidFill>
                  <a:schemeClr val="accent4">
                    <a:lumMod val="75000"/>
                  </a:schemeClr>
                </a:solidFill>
                <a:latin typeface="+mj-lt"/>
                <a:cs typeface="Franklin Gothic Book"/>
              </a:rPr>
              <a:t>sold</a:t>
            </a:r>
          </a:p>
          <a:p>
            <a:pPr lvl="2">
              <a:buFont typeface="Wingdings" charset="2"/>
              <a:buChar char="§"/>
            </a:pPr>
            <a:r>
              <a:rPr lang="en-US" dirty="0" smtClean="0">
                <a:solidFill>
                  <a:schemeClr val="accent4">
                    <a:lumMod val="75000"/>
                  </a:schemeClr>
                </a:solidFill>
                <a:latin typeface="+mj-lt"/>
                <a:cs typeface="Franklin Gothic Book"/>
              </a:rPr>
              <a:t>$</a:t>
            </a:r>
            <a:r>
              <a:rPr lang="en-US" dirty="0">
                <a:solidFill>
                  <a:schemeClr val="accent4">
                    <a:lumMod val="75000"/>
                  </a:schemeClr>
                </a:solidFill>
                <a:latin typeface="+mj-lt"/>
                <a:cs typeface="Franklin Gothic Book"/>
              </a:rPr>
              <a:t>85 per share</a:t>
            </a:r>
          </a:p>
          <a:p>
            <a:pPr lvl="2">
              <a:buFont typeface="Wingdings" charset="2"/>
              <a:buChar char="§"/>
            </a:pPr>
            <a:r>
              <a:rPr lang="en-US" dirty="0">
                <a:solidFill>
                  <a:schemeClr val="accent4">
                    <a:lumMod val="75000"/>
                  </a:schemeClr>
                </a:solidFill>
                <a:latin typeface="+mj-lt"/>
                <a:cs typeface="Franklin Gothic Book"/>
              </a:rPr>
              <a:t>U</a:t>
            </a:r>
            <a:r>
              <a:rPr lang="en-US" dirty="0" smtClean="0">
                <a:solidFill>
                  <a:schemeClr val="accent4">
                    <a:lumMod val="75000"/>
                  </a:schemeClr>
                </a:solidFill>
                <a:latin typeface="+mj-lt"/>
                <a:cs typeface="Franklin Gothic Book"/>
              </a:rPr>
              <a:t>nique </a:t>
            </a:r>
            <a:r>
              <a:rPr lang="en-US" dirty="0">
                <a:solidFill>
                  <a:schemeClr val="accent4">
                    <a:lumMod val="75000"/>
                  </a:schemeClr>
                </a:solidFill>
                <a:latin typeface="+mj-lt"/>
                <a:cs typeface="Franklin Gothic Book"/>
              </a:rPr>
              <a:t>online auction </a:t>
            </a:r>
          </a:p>
          <a:p>
            <a:pPr marL="0" indent="0">
              <a:buNone/>
            </a:pPr>
            <a:endParaRPr lang="en-US" dirty="0" smtClean="0">
              <a:latin typeface="+mj-lt"/>
            </a:endParaRPr>
          </a:p>
          <a:p>
            <a:pPr>
              <a:buFont typeface="Arial"/>
              <a:buNone/>
            </a:pPr>
            <a:endParaRPr lang="en-US" dirty="0">
              <a:latin typeface="+mj-lt"/>
            </a:endParaRPr>
          </a:p>
        </p:txBody>
      </p:sp>
    </p:spTree>
    <p:extLst>
      <p:ext uri="{BB962C8B-B14F-4D97-AF65-F5344CB8AC3E}">
        <p14:creationId xmlns:p14="http://schemas.microsoft.com/office/powerpoint/2010/main" xmlns="" val="164011475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07504"/>
          </a:xfrm>
        </p:spPr>
        <p:txBody>
          <a:bodyPr/>
          <a:lstStyle/>
          <a:p>
            <a:r>
              <a:rPr lang="en-CA" dirty="0" smtClean="0"/>
              <a:t>Milestones </a:t>
            </a:r>
            <a:endParaRPr lang="en-CA" dirty="0"/>
          </a:p>
        </p:txBody>
      </p:sp>
      <p:sp>
        <p:nvSpPr>
          <p:cNvPr id="3" name="Content Placeholder 2"/>
          <p:cNvSpPr>
            <a:spLocks noGrp="1"/>
          </p:cNvSpPr>
          <p:nvPr>
            <p:ph idx="1"/>
          </p:nvPr>
        </p:nvSpPr>
        <p:spPr/>
        <p:txBody>
          <a:bodyPr>
            <a:normAutofit lnSpcReduction="10000"/>
          </a:bodyPr>
          <a:lstStyle/>
          <a:p>
            <a:r>
              <a:rPr lang="en-CA" dirty="0">
                <a:solidFill>
                  <a:schemeClr val="accent4">
                    <a:lumMod val="75000"/>
                  </a:schemeClr>
                </a:solidFill>
              </a:rPr>
              <a:t>google.com </a:t>
            </a:r>
            <a:r>
              <a:rPr lang="en-CA" dirty="0" smtClean="0">
                <a:solidFill>
                  <a:schemeClr val="accent4">
                    <a:lumMod val="75000"/>
                  </a:schemeClr>
                </a:solidFill>
                <a:sym typeface="Wingdings" pitchFamily="2" charset="2"/>
              </a:rPr>
              <a:t></a:t>
            </a:r>
            <a:r>
              <a:rPr lang="en-CA" dirty="0" smtClean="0">
                <a:solidFill>
                  <a:schemeClr val="accent4">
                    <a:lumMod val="75000"/>
                  </a:schemeClr>
                </a:solidFill>
              </a:rPr>
              <a:t> </a:t>
            </a:r>
            <a:r>
              <a:rPr lang="en-CA" dirty="0">
                <a:solidFill>
                  <a:schemeClr val="accent4">
                    <a:lumMod val="75000"/>
                  </a:schemeClr>
                </a:solidFill>
              </a:rPr>
              <a:t>Internet's most visited </a:t>
            </a:r>
            <a:r>
              <a:rPr lang="en-CA" dirty="0" smtClean="0">
                <a:solidFill>
                  <a:schemeClr val="accent4">
                    <a:lumMod val="75000"/>
                  </a:schemeClr>
                </a:solidFill>
              </a:rPr>
              <a:t>website</a:t>
            </a:r>
          </a:p>
          <a:p>
            <a:r>
              <a:rPr lang="en-CA" dirty="0" smtClean="0">
                <a:solidFill>
                  <a:schemeClr val="accent4">
                    <a:lumMod val="75000"/>
                  </a:schemeClr>
                </a:solidFill>
              </a:rPr>
              <a:t>May 2011</a:t>
            </a:r>
            <a:r>
              <a:rPr lang="en-CA" dirty="0" smtClean="0">
                <a:solidFill>
                  <a:schemeClr val="accent4">
                    <a:lumMod val="75000"/>
                  </a:schemeClr>
                </a:solidFill>
                <a:sym typeface="Wingdings" pitchFamily="2" charset="2"/>
              </a:rPr>
              <a:t> </a:t>
            </a:r>
            <a:r>
              <a:rPr lang="en-CA" dirty="0" smtClean="0">
                <a:solidFill>
                  <a:schemeClr val="accent4">
                    <a:lumMod val="75000"/>
                  </a:schemeClr>
                </a:solidFill>
              </a:rPr>
              <a:t>unique </a:t>
            </a:r>
            <a:r>
              <a:rPr lang="en-CA" dirty="0">
                <a:solidFill>
                  <a:schemeClr val="accent4">
                    <a:lumMod val="75000"/>
                  </a:schemeClr>
                </a:solidFill>
              </a:rPr>
              <a:t>visitors of Google surpassed 1 billion mark for the first </a:t>
            </a:r>
            <a:r>
              <a:rPr lang="en-CA" dirty="0" smtClean="0">
                <a:solidFill>
                  <a:schemeClr val="accent4">
                    <a:lumMod val="75000"/>
                  </a:schemeClr>
                </a:solidFill>
              </a:rPr>
              <a:t>time</a:t>
            </a:r>
          </a:p>
          <a:p>
            <a:r>
              <a:rPr lang="en-CA" dirty="0" smtClean="0">
                <a:solidFill>
                  <a:schemeClr val="accent4">
                    <a:lumMod val="75000"/>
                  </a:schemeClr>
                </a:solidFill>
              </a:rPr>
              <a:t>November 2009 </a:t>
            </a:r>
            <a:r>
              <a:rPr lang="en-CA" dirty="0" smtClean="0">
                <a:solidFill>
                  <a:schemeClr val="accent4">
                    <a:lumMod val="75000"/>
                  </a:schemeClr>
                </a:solidFill>
                <a:sym typeface="Wingdings" pitchFamily="2" charset="2"/>
              </a:rPr>
              <a:t> </a:t>
            </a:r>
            <a:r>
              <a:rPr lang="en-CA" dirty="0" smtClean="0">
                <a:solidFill>
                  <a:schemeClr val="accent4">
                    <a:lumMod val="75000"/>
                  </a:schemeClr>
                </a:solidFill>
              </a:rPr>
              <a:t>Google </a:t>
            </a:r>
            <a:r>
              <a:rPr lang="en-CA" dirty="0">
                <a:solidFill>
                  <a:schemeClr val="accent4">
                    <a:lumMod val="75000"/>
                  </a:schemeClr>
                </a:solidFill>
              </a:rPr>
              <a:t>is the dominant search engine in the United States market, with a market </a:t>
            </a:r>
            <a:r>
              <a:rPr lang="en-CA" dirty="0" smtClean="0">
                <a:solidFill>
                  <a:schemeClr val="accent4">
                    <a:lumMod val="75000"/>
                  </a:schemeClr>
                </a:solidFill>
              </a:rPr>
              <a:t>share</a:t>
            </a:r>
            <a:r>
              <a:rPr lang="en-CA" dirty="0">
                <a:solidFill>
                  <a:schemeClr val="accent4">
                    <a:lumMod val="75000"/>
                  </a:schemeClr>
                </a:solidFill>
              </a:rPr>
              <a:t> </a:t>
            </a:r>
            <a:r>
              <a:rPr lang="en-CA" dirty="0" smtClean="0">
                <a:solidFill>
                  <a:schemeClr val="accent4">
                    <a:lumMod val="75000"/>
                  </a:schemeClr>
                </a:solidFill>
              </a:rPr>
              <a:t>of </a:t>
            </a:r>
            <a:r>
              <a:rPr lang="en-CA" dirty="0">
                <a:solidFill>
                  <a:schemeClr val="accent4">
                    <a:lumMod val="75000"/>
                  </a:schemeClr>
                </a:solidFill>
              </a:rPr>
              <a:t>65.6%</a:t>
            </a:r>
            <a:endParaRPr lang="en-CA" dirty="0" smtClean="0">
              <a:solidFill>
                <a:schemeClr val="accent4">
                  <a:lumMod val="75000"/>
                </a:schemeClr>
              </a:solidFill>
            </a:endParaRPr>
          </a:p>
          <a:p>
            <a:r>
              <a:rPr lang="en-CA" dirty="0">
                <a:solidFill>
                  <a:schemeClr val="accent4">
                    <a:lumMod val="75000"/>
                  </a:schemeClr>
                </a:solidFill>
              </a:rPr>
              <a:t>October 31, </a:t>
            </a:r>
            <a:r>
              <a:rPr lang="en-CA" dirty="0" smtClean="0">
                <a:solidFill>
                  <a:schemeClr val="accent4">
                    <a:lumMod val="75000"/>
                  </a:schemeClr>
                </a:solidFill>
              </a:rPr>
              <a:t>2007 </a:t>
            </a:r>
            <a:r>
              <a:rPr lang="en-CA" dirty="0" smtClean="0">
                <a:solidFill>
                  <a:schemeClr val="accent4">
                    <a:lumMod val="75000"/>
                  </a:schemeClr>
                </a:solidFill>
                <a:sym typeface="Wingdings" pitchFamily="2" charset="2"/>
              </a:rPr>
              <a:t> </a:t>
            </a:r>
            <a:r>
              <a:rPr lang="en-CA" dirty="0" smtClean="0">
                <a:solidFill>
                  <a:schemeClr val="accent4">
                    <a:lumMod val="75000"/>
                  </a:schemeClr>
                </a:solidFill>
              </a:rPr>
              <a:t>Shares hit $700 for the first time</a:t>
            </a:r>
          </a:p>
          <a:p>
            <a:r>
              <a:rPr lang="en-CA" dirty="0" smtClean="0">
                <a:solidFill>
                  <a:schemeClr val="accent4">
                    <a:lumMod val="75000"/>
                  </a:schemeClr>
                </a:solidFill>
              </a:rPr>
              <a:t>2010 </a:t>
            </a:r>
            <a:r>
              <a:rPr lang="en-CA" dirty="0" smtClean="0">
                <a:solidFill>
                  <a:schemeClr val="accent4">
                    <a:lumMod val="75000"/>
                  </a:schemeClr>
                </a:solidFill>
                <a:sym typeface="Wingdings" pitchFamily="2" charset="2"/>
              </a:rPr>
              <a:t> </a:t>
            </a:r>
            <a:r>
              <a:rPr lang="en-CA" dirty="0" smtClean="0">
                <a:solidFill>
                  <a:schemeClr val="accent4">
                    <a:lumMod val="75000"/>
                  </a:schemeClr>
                </a:solidFill>
              </a:rPr>
              <a:t>Google </a:t>
            </a:r>
            <a:r>
              <a:rPr lang="en-CA" dirty="0">
                <a:solidFill>
                  <a:schemeClr val="accent4">
                    <a:lumMod val="75000"/>
                  </a:schemeClr>
                </a:solidFill>
              </a:rPr>
              <a:t>Energy made its first investment in a renewable-energy project, putting $38.8 million into two wind farms in North </a:t>
            </a:r>
            <a:r>
              <a:rPr lang="en-CA" dirty="0" smtClean="0">
                <a:solidFill>
                  <a:schemeClr val="accent4">
                    <a:lumMod val="75000"/>
                  </a:schemeClr>
                </a:solidFill>
              </a:rPr>
              <a:t>Dakota</a:t>
            </a:r>
          </a:p>
          <a:p>
            <a:r>
              <a:rPr lang="en-CA" dirty="0">
                <a:solidFill>
                  <a:schemeClr val="accent4">
                    <a:lumMod val="75000"/>
                  </a:schemeClr>
                </a:solidFill>
              </a:rPr>
              <a:t>Google+ reached 25 million </a:t>
            </a:r>
            <a:r>
              <a:rPr lang="en-CA" dirty="0" smtClean="0">
                <a:solidFill>
                  <a:schemeClr val="accent4">
                    <a:lumMod val="75000"/>
                  </a:schemeClr>
                </a:solidFill>
              </a:rPr>
              <a:t>users </a:t>
            </a:r>
            <a:r>
              <a:rPr lang="en-CA" dirty="0" smtClean="0">
                <a:solidFill>
                  <a:schemeClr val="accent4">
                    <a:lumMod val="75000"/>
                  </a:schemeClr>
                </a:solidFill>
                <a:sym typeface="Wingdings" pitchFamily="2" charset="2"/>
              </a:rPr>
              <a:t> o</a:t>
            </a:r>
            <a:r>
              <a:rPr lang="en-CA" dirty="0" smtClean="0">
                <a:solidFill>
                  <a:schemeClr val="accent4">
                    <a:lumMod val="75000"/>
                  </a:schemeClr>
                </a:solidFill>
              </a:rPr>
              <a:t>nly 4 weeks after its launch </a:t>
            </a:r>
          </a:p>
          <a:p>
            <a:endParaRPr lang="en-CA" dirty="0">
              <a:solidFill>
                <a:schemeClr val="accent4">
                  <a:lumMod val="75000"/>
                </a:schemeClr>
              </a:solidFill>
            </a:endParaRPr>
          </a:p>
        </p:txBody>
      </p:sp>
    </p:spTree>
    <p:extLst>
      <p:ext uri="{BB962C8B-B14F-4D97-AF65-F5344CB8AC3E}">
        <p14:creationId xmlns:p14="http://schemas.microsoft.com/office/powerpoint/2010/main" xmlns="" val="17440541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79512"/>
          </a:xfrm>
        </p:spPr>
        <p:txBody>
          <a:bodyPr/>
          <a:lstStyle/>
          <a:p>
            <a:r>
              <a:rPr lang="en-CA" dirty="0" smtClean="0"/>
              <a:t>Acquisitions</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937325744"/>
              </p:ext>
            </p:extLst>
          </p:nvPr>
        </p:nvGraphicFramePr>
        <p:xfrm>
          <a:off x="1187624" y="1308662"/>
          <a:ext cx="6790656" cy="5144674"/>
        </p:xfrm>
        <a:graphic>
          <a:graphicData uri="http://schemas.openxmlformats.org/drawingml/2006/table">
            <a:tbl>
              <a:tblPr firstRow="1" bandRow="1">
                <a:solidFill>
                  <a:srgbClr val="FF6600"/>
                </a:solidFill>
                <a:effectLst>
                  <a:innerShdw blurRad="63500" dist="50800" dir="13500000">
                    <a:prstClr val="black">
                      <a:alpha val="50000"/>
                    </a:prstClr>
                  </a:innerShdw>
                </a:effectLst>
                <a:tableStyleId>{3C2FFA5D-87B4-456A-9821-1D502468CF0F}</a:tableStyleId>
              </a:tblPr>
              <a:tblGrid>
                <a:gridCol w="3303155"/>
                <a:gridCol w="3487501"/>
              </a:tblGrid>
              <a:tr h="466303">
                <a:tc>
                  <a:txBody>
                    <a:bodyPr/>
                    <a:lstStyle/>
                    <a:p>
                      <a:r>
                        <a:rPr lang="en-US" sz="1600" dirty="0" smtClean="0">
                          <a:solidFill>
                            <a:schemeClr val="bg2">
                              <a:lumMod val="50000"/>
                            </a:schemeClr>
                          </a:solidFill>
                          <a:latin typeface="+mj-lt"/>
                        </a:rPr>
                        <a:t>Companies</a:t>
                      </a:r>
                      <a:r>
                        <a:rPr lang="en-US" sz="1600" baseline="0" dirty="0" smtClean="0">
                          <a:solidFill>
                            <a:schemeClr val="bg2">
                              <a:lumMod val="50000"/>
                            </a:schemeClr>
                          </a:solidFill>
                          <a:latin typeface="+mj-lt"/>
                        </a:rPr>
                        <a:t> Acquired</a:t>
                      </a:r>
                      <a:endParaRPr lang="en-US" sz="1600" dirty="0">
                        <a:solidFill>
                          <a:schemeClr val="bg2">
                            <a:lumMod val="50000"/>
                          </a:schemeClr>
                        </a:solidFill>
                        <a:latin typeface="+mj-lt"/>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smtClean="0">
                          <a:solidFill>
                            <a:schemeClr val="bg2">
                              <a:lumMod val="50000"/>
                            </a:schemeClr>
                          </a:solidFill>
                          <a:latin typeface="+mj-lt"/>
                        </a:rPr>
                        <a:t>Products</a:t>
                      </a:r>
                      <a:endParaRPr lang="en-US" sz="1600" dirty="0">
                        <a:solidFill>
                          <a:schemeClr val="bg2">
                            <a:lumMod val="50000"/>
                          </a:schemeClr>
                        </a:solidFill>
                        <a:latin typeface="+mj-lt"/>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r>
              <a:tr h="416531">
                <a:tc>
                  <a:txBody>
                    <a:bodyPr/>
                    <a:lstStyle/>
                    <a:p>
                      <a:r>
                        <a:rPr lang="en-US" sz="1600" dirty="0" smtClean="0">
                          <a:solidFill>
                            <a:schemeClr val="tx1"/>
                          </a:solidFill>
                          <a:latin typeface="+mj-lt"/>
                        </a:rPr>
                        <a:t>Motorola</a:t>
                      </a:r>
                      <a:r>
                        <a:rPr lang="en-US" sz="1600" baseline="0" dirty="0" smtClean="0">
                          <a:solidFill>
                            <a:schemeClr val="tx1"/>
                          </a:solidFill>
                          <a:latin typeface="+mj-lt"/>
                        </a:rPr>
                        <a:t> Mobility</a:t>
                      </a:r>
                      <a:endParaRPr lang="en-US" sz="1600" dirty="0">
                        <a:solidFill>
                          <a:schemeClr val="tx1"/>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smtClean="0">
                          <a:solidFill>
                            <a:schemeClr val="tx1"/>
                          </a:solidFill>
                          <a:latin typeface="+mj-lt"/>
                          <a:cs typeface="Franklin Gothic Book"/>
                        </a:rPr>
                        <a:t>Google </a:t>
                      </a:r>
                      <a:r>
                        <a:rPr lang="en-US" sz="1600" dirty="0" err="1" smtClean="0">
                          <a:solidFill>
                            <a:schemeClr val="tx1"/>
                          </a:solidFill>
                          <a:latin typeface="+mj-lt"/>
                          <a:cs typeface="Franklin Gothic Book"/>
                        </a:rPr>
                        <a:t>Tv</a:t>
                      </a:r>
                      <a:endParaRPr lang="en-US" sz="1600" dirty="0">
                        <a:solidFill>
                          <a:schemeClr val="tx1"/>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r h="362204">
                <a:tc>
                  <a:txBody>
                    <a:bodyPr/>
                    <a:lstStyle/>
                    <a:p>
                      <a:r>
                        <a:rPr lang="en-US" sz="1600" dirty="0" smtClean="0">
                          <a:latin typeface="+mj-lt"/>
                        </a:rPr>
                        <a:t>Outride</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smtClean="0">
                          <a:latin typeface="+mj-lt"/>
                        </a:rPr>
                        <a:t>Google Personalized Search</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r h="416531">
                <a:tc>
                  <a:txBody>
                    <a:bodyPr/>
                    <a:lstStyle/>
                    <a:p>
                      <a:r>
                        <a:rPr lang="en-US" sz="1600" dirty="0" err="1" smtClean="0">
                          <a:latin typeface="+mj-lt"/>
                        </a:rPr>
                        <a:t>Pyra</a:t>
                      </a:r>
                      <a:r>
                        <a:rPr lang="en-US" sz="1600" dirty="0" smtClean="0">
                          <a:latin typeface="+mj-lt"/>
                        </a:rPr>
                        <a:t> Labs</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smtClean="0">
                          <a:latin typeface="+mj-lt"/>
                        </a:rPr>
                        <a:t>Blogger</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r h="629676">
                <a:tc>
                  <a:txBody>
                    <a:bodyPr/>
                    <a:lstStyle/>
                    <a:p>
                      <a:r>
                        <a:rPr lang="en-US" sz="1600" dirty="0" err="1" smtClean="0">
                          <a:latin typeface="+mj-lt"/>
                        </a:rPr>
                        <a:t>Neotonic</a:t>
                      </a:r>
                      <a:r>
                        <a:rPr lang="en-US" sz="1600" baseline="0" dirty="0" smtClean="0">
                          <a:latin typeface="+mj-lt"/>
                        </a:rPr>
                        <a:t> Software</a:t>
                      </a:r>
                    </a:p>
                    <a:p>
                      <a:r>
                        <a:rPr lang="en-US" sz="1600" baseline="0" dirty="0" err="1" smtClean="0">
                          <a:latin typeface="+mj-lt"/>
                        </a:rPr>
                        <a:t>Postini</a:t>
                      </a:r>
                      <a:r>
                        <a:rPr lang="en-US" sz="1600" baseline="0" dirty="0" smtClean="0">
                          <a:latin typeface="+mj-lt"/>
                        </a:rPr>
                        <a:t>, </a:t>
                      </a:r>
                      <a:r>
                        <a:rPr lang="en-US" sz="1600" baseline="0" dirty="0" err="1" smtClean="0">
                          <a:latin typeface="+mj-lt"/>
                        </a:rPr>
                        <a:t>reMail</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smtClean="0">
                          <a:latin typeface="+mj-lt"/>
                        </a:rPr>
                        <a:t>Gmail</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r h="621259">
                <a:tc>
                  <a:txBody>
                    <a:bodyPr/>
                    <a:lstStyle/>
                    <a:p>
                      <a:r>
                        <a:rPr lang="en-US" sz="1600" dirty="0" smtClean="0">
                          <a:latin typeface="+mj-lt"/>
                        </a:rPr>
                        <a:t>Applied Semantics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j-lt"/>
                        </a:rPr>
                        <a:t>Double</a:t>
                      </a:r>
                      <a:r>
                        <a:rPr lang="en-US" sz="1600" baseline="0" dirty="0" smtClean="0">
                          <a:latin typeface="+mj-lt"/>
                        </a:rPr>
                        <a:t>Click</a:t>
                      </a:r>
                      <a:endParaRPr lang="en-US" sz="1600" dirty="0" smtClean="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err="1" smtClean="0">
                          <a:latin typeface="+mj-lt"/>
                        </a:rPr>
                        <a:t>Adsense</a:t>
                      </a:r>
                      <a:r>
                        <a:rPr lang="en-US" sz="1600" dirty="0" smtClean="0">
                          <a:latin typeface="+mj-lt"/>
                        </a:rPr>
                        <a:t> + </a:t>
                      </a:r>
                      <a:r>
                        <a:rPr lang="en-US" sz="1600" dirty="0" err="1" smtClean="0">
                          <a:latin typeface="+mj-lt"/>
                        </a:rPr>
                        <a:t>Adword</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r h="416531">
                <a:tc>
                  <a:txBody>
                    <a:bodyPr/>
                    <a:lstStyle/>
                    <a:p>
                      <a:r>
                        <a:rPr lang="en-US" sz="1600" dirty="0" smtClean="0">
                          <a:latin typeface="+mj-lt"/>
                        </a:rPr>
                        <a:t>Picasa</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smtClean="0">
                          <a:solidFill>
                            <a:schemeClr val="tx1"/>
                          </a:solidFill>
                          <a:latin typeface="+mj-lt"/>
                          <a:cs typeface="Franklin Gothic Book"/>
                        </a:rPr>
                        <a:t>Blogger</a:t>
                      </a:r>
                      <a:endParaRPr lang="en-US" sz="1600" dirty="0">
                        <a:solidFill>
                          <a:schemeClr val="tx1"/>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r h="377183">
                <a:tc>
                  <a:txBody>
                    <a:bodyPr/>
                    <a:lstStyle/>
                    <a:p>
                      <a:r>
                        <a:rPr lang="en-US" sz="1600" dirty="0" smtClean="0">
                          <a:latin typeface="+mj-lt"/>
                        </a:rPr>
                        <a:t>Keyhole</a:t>
                      </a:r>
                      <a:endParaRPr lang="en-US" sz="1600" dirty="0">
                        <a:solidFill>
                          <a:schemeClr val="accent6"/>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smtClean="0">
                          <a:latin typeface="+mj-lt"/>
                        </a:rPr>
                        <a:t>Google</a:t>
                      </a:r>
                      <a:r>
                        <a:rPr lang="en-US" sz="1600" baseline="0" dirty="0" smtClean="0">
                          <a:latin typeface="+mj-lt"/>
                        </a:rPr>
                        <a:t> Map , Google Earth 3D</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r h="393048">
                <a:tc>
                  <a:txBody>
                    <a:bodyPr/>
                    <a:lstStyle/>
                    <a:p>
                      <a:r>
                        <a:rPr lang="en-US" sz="1600" dirty="0" smtClean="0">
                          <a:solidFill>
                            <a:schemeClr val="tx1"/>
                          </a:solidFill>
                          <a:latin typeface="+mj-lt"/>
                        </a:rPr>
                        <a:t>Android</a:t>
                      </a:r>
                      <a:endParaRPr lang="en-US" sz="1600" dirty="0">
                        <a:solidFill>
                          <a:schemeClr val="tx1"/>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smtClean="0">
                          <a:solidFill>
                            <a:schemeClr val="tx1"/>
                          </a:solidFill>
                          <a:latin typeface="+mj-lt"/>
                          <a:cs typeface="Franklin Gothic Book"/>
                        </a:rPr>
                        <a:t>Android</a:t>
                      </a:r>
                      <a:endParaRPr lang="en-US" sz="1600" dirty="0">
                        <a:solidFill>
                          <a:schemeClr val="tx1"/>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r h="628877">
                <a:tc>
                  <a:txBody>
                    <a:bodyPr/>
                    <a:lstStyle/>
                    <a:p>
                      <a:r>
                        <a:rPr lang="en-US" sz="1600" dirty="0" err="1" smtClean="0">
                          <a:latin typeface="+mj-lt"/>
                        </a:rPr>
                        <a:t>Youtube</a:t>
                      </a:r>
                      <a:r>
                        <a:rPr lang="en-US" sz="1600" dirty="0" smtClean="0">
                          <a:latin typeface="+mj-lt"/>
                        </a:rPr>
                        <a:t>,</a:t>
                      </a:r>
                      <a:r>
                        <a:rPr lang="en-US" sz="1600" baseline="0" dirty="0" smtClean="0">
                          <a:latin typeface="+mj-lt"/>
                        </a:rPr>
                        <a:t> </a:t>
                      </a:r>
                      <a:r>
                        <a:rPr lang="en-US" sz="1600" dirty="0" smtClean="0">
                          <a:latin typeface="+mj-lt"/>
                        </a:rPr>
                        <a:t>On2,</a:t>
                      </a:r>
                      <a:r>
                        <a:rPr lang="en-US" sz="1600" baseline="0" dirty="0" smtClean="0">
                          <a:latin typeface="+mj-lt"/>
                        </a:rPr>
                        <a:t> </a:t>
                      </a:r>
                      <a:r>
                        <a:rPr lang="en-US" sz="1600" dirty="0" err="1" smtClean="0">
                          <a:latin typeface="+mj-lt"/>
                        </a:rPr>
                        <a:t>Omnisio</a:t>
                      </a:r>
                      <a:endParaRPr lang="en-US" sz="1600" dirty="0" smtClean="0">
                        <a:latin typeface="+mj-lt"/>
                      </a:endParaRPr>
                    </a:p>
                    <a:p>
                      <a:r>
                        <a:rPr lang="en-US" sz="1600" dirty="0" smtClean="0">
                          <a:latin typeface="+mj-lt"/>
                        </a:rPr>
                        <a:t>Episodic,</a:t>
                      </a:r>
                      <a:r>
                        <a:rPr lang="en-US" sz="1600" baseline="0" dirty="0" smtClean="0">
                          <a:latin typeface="+mj-lt"/>
                        </a:rPr>
                        <a:t> </a:t>
                      </a:r>
                      <a:r>
                        <a:rPr lang="en-US" sz="1600" dirty="0" err="1" smtClean="0">
                          <a:latin typeface="+mj-lt"/>
                        </a:rPr>
                        <a:t>fflick</a:t>
                      </a:r>
                      <a:endParaRPr lang="en-US" sz="1600" dirty="0">
                        <a:solidFill>
                          <a:schemeClr val="accent6"/>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err="1" smtClean="0">
                          <a:latin typeface="+mj-lt"/>
                        </a:rPr>
                        <a:t>Youtube</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r h="416531">
                <a:tc>
                  <a:txBody>
                    <a:bodyPr/>
                    <a:lstStyle/>
                    <a:p>
                      <a:r>
                        <a:rPr lang="en-US" sz="1600" dirty="0" err="1" smtClean="0">
                          <a:latin typeface="+mj-lt"/>
                        </a:rPr>
                        <a:t>SocialGrapple</a:t>
                      </a:r>
                      <a:r>
                        <a:rPr lang="en-US" sz="1600" baseline="0" dirty="0" smtClean="0">
                          <a:latin typeface="+mj-lt"/>
                        </a:rPr>
                        <a:t> , Fridge </a:t>
                      </a:r>
                      <a:endParaRPr lang="en-US" sz="1600" dirty="0">
                        <a:solidFill>
                          <a:schemeClr val="accent6"/>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r>
                        <a:rPr lang="en-US" sz="1600" dirty="0" smtClean="0">
                          <a:latin typeface="+mj-lt"/>
                        </a:rPr>
                        <a:t>Google+</a:t>
                      </a:r>
                      <a:endParaRPr lang="en-US" sz="1600" dirty="0">
                        <a:solidFill>
                          <a:srgbClr val="595959"/>
                        </a:solidFill>
                        <a:latin typeface="+mj-lt"/>
                        <a:cs typeface="Franklin Gothic Book"/>
                      </a:endParaRPr>
                    </a:p>
                  </a:txBody>
                  <a:tcPr marL="76867" marR="76867" marT="40703" marB="40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r>
            </a:tbl>
          </a:graphicData>
        </a:graphic>
      </p:graphicFrame>
    </p:spTree>
    <p:extLst>
      <p:ext uri="{BB962C8B-B14F-4D97-AF65-F5344CB8AC3E}">
        <p14:creationId xmlns:p14="http://schemas.microsoft.com/office/powerpoint/2010/main" xmlns="" val="16955664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979512"/>
          </a:xfrm>
        </p:spPr>
        <p:txBody>
          <a:bodyPr/>
          <a:lstStyle/>
          <a:p>
            <a:r>
              <a:rPr lang="en-CA" dirty="0" smtClean="0"/>
              <a:t>Products and Services</a:t>
            </a:r>
            <a:endParaRPr lang="en-CA" dirty="0"/>
          </a:p>
        </p:txBody>
      </p:sp>
      <p:sp>
        <p:nvSpPr>
          <p:cNvPr id="3" name="Content Placeholder 2"/>
          <p:cNvSpPr>
            <a:spLocks noGrp="1"/>
          </p:cNvSpPr>
          <p:nvPr>
            <p:ph idx="1"/>
          </p:nvPr>
        </p:nvSpPr>
        <p:spPr>
          <a:xfrm>
            <a:off x="457200" y="1196752"/>
            <a:ext cx="8229600" cy="5184576"/>
          </a:xfrm>
        </p:spPr>
        <p:txBody>
          <a:bodyPr>
            <a:noAutofit/>
          </a:bodyPr>
          <a:lstStyle/>
          <a:p>
            <a:pPr marL="274320" lvl="3" indent="-274320" algn="ctr">
              <a:buClr>
                <a:schemeClr val="accent1"/>
              </a:buClr>
              <a:buSzPct val="85000"/>
              <a:buFont typeface="Wingdings 2"/>
              <a:buChar char=""/>
            </a:pPr>
            <a:r>
              <a:rPr lang="en-US" sz="2000" dirty="0" err="1" smtClean="0">
                <a:solidFill>
                  <a:schemeClr val="accent4">
                    <a:lumMod val="75000"/>
                  </a:schemeClr>
                </a:solidFill>
                <a:latin typeface="Franklin Gothic Book"/>
                <a:cs typeface="Franklin Gothic Book"/>
              </a:rPr>
              <a:t>iGoogle</a:t>
            </a:r>
            <a:endParaRPr lang="en-US" sz="2000" dirty="0" smtClean="0">
              <a:solidFill>
                <a:schemeClr val="accent4">
                  <a:lumMod val="75000"/>
                </a:schemeClr>
              </a:solidFill>
              <a:latin typeface="Franklin Gothic Book"/>
              <a:cs typeface="Franklin Gothic Book"/>
            </a:endParaRP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Docs</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Finance</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Photos</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Scholar</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Books</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Chrome</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Chrome OS</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Wallet</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Nexus One and Nexus S </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TV</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Search Appliance </a:t>
            </a:r>
          </a:p>
          <a:p>
            <a:pPr marL="274320" lvl="3" indent="-274320" algn="ctr">
              <a:buClr>
                <a:schemeClr val="accent1"/>
              </a:buClr>
              <a:buSzPct val="85000"/>
              <a:buFont typeface="Wingdings 2"/>
              <a:buChar char=""/>
            </a:pPr>
            <a:r>
              <a:rPr lang="en-US" sz="2000" dirty="0" smtClean="0">
                <a:solidFill>
                  <a:schemeClr val="accent4">
                    <a:lumMod val="75000"/>
                  </a:schemeClr>
                </a:solidFill>
                <a:latin typeface="Franklin Gothic Book"/>
                <a:cs typeface="Franklin Gothic Book"/>
              </a:rPr>
              <a:t>Google Translate </a:t>
            </a:r>
            <a:endParaRPr lang="en-CA" sz="2000" dirty="0"/>
          </a:p>
        </p:txBody>
      </p:sp>
    </p:spTree>
    <p:extLst>
      <p:ext uri="{BB962C8B-B14F-4D97-AF65-F5344CB8AC3E}">
        <p14:creationId xmlns:p14="http://schemas.microsoft.com/office/powerpoint/2010/main" xmlns="" val="116068572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1" y="1772817"/>
            <a:ext cx="8855969" cy="3816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44092" y="188640"/>
            <a:ext cx="8229600" cy="907504"/>
          </a:xfrm>
        </p:spPr>
        <p:txBody>
          <a:bodyPr/>
          <a:lstStyle/>
          <a:p>
            <a:r>
              <a:rPr lang="en-CA" dirty="0" smtClean="0"/>
              <a:t>Revenue Source </a:t>
            </a:r>
            <a:endParaRPr lang="en-CA" dirty="0"/>
          </a:p>
        </p:txBody>
      </p:sp>
      <p:sp>
        <p:nvSpPr>
          <p:cNvPr id="5" name="Rectangle 1"/>
          <p:cNvSpPr>
            <a:spLocks noChangeArrowheads="1"/>
          </p:cNvSpPr>
          <p:nvPr/>
        </p:nvSpPr>
        <p:spPr bwMode="auto">
          <a:xfrm>
            <a:off x="1774825" y="1446213"/>
            <a:ext cx="9144000"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Oval 5"/>
          <p:cNvSpPr/>
          <p:nvPr/>
        </p:nvSpPr>
        <p:spPr>
          <a:xfrm>
            <a:off x="8460432" y="3789040"/>
            <a:ext cx="503040" cy="504056"/>
          </a:xfrm>
          <a:prstGeom prst="ellipse">
            <a:avLst/>
          </a:prstGeom>
          <a:solidFill>
            <a:schemeClr val="bg1">
              <a:alpha val="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9737264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907504"/>
          </a:xfrm>
        </p:spPr>
        <p:txBody>
          <a:bodyPr/>
          <a:lstStyle/>
          <a:p>
            <a:r>
              <a:rPr lang="en-CA" dirty="0"/>
              <a:t>Revenue Source </a:t>
            </a:r>
          </a:p>
        </p:txBody>
      </p:sp>
      <p:pic>
        <p:nvPicPr>
          <p:cNvPr id="15362" name="Picture 2" descr="http://www.blogcdn.com/www.engadget.com/media/2011/10/google-q3-earnings-2011.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908720"/>
            <a:ext cx="8138218" cy="58052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62091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16632"/>
            <a:ext cx="8812932" cy="6418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08576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CA" dirty="0" err="1" smtClean="0"/>
              <a:t>AdWords</a:t>
            </a:r>
            <a:r>
              <a:rPr lang="en-CA" dirty="0" smtClean="0"/>
              <a:t> </a:t>
            </a:r>
            <a:endParaRPr lang="en-CA" dirty="0"/>
          </a:p>
        </p:txBody>
      </p:sp>
      <p:sp>
        <p:nvSpPr>
          <p:cNvPr id="3" name="Content Placeholder 2"/>
          <p:cNvSpPr>
            <a:spLocks noGrp="1"/>
          </p:cNvSpPr>
          <p:nvPr>
            <p:ph idx="1"/>
          </p:nvPr>
        </p:nvSpPr>
        <p:spPr/>
        <p:txBody>
          <a:bodyPr>
            <a:normAutofit fontScale="92500" lnSpcReduction="10000"/>
          </a:bodyPr>
          <a:lstStyle/>
          <a:p>
            <a:endParaRPr lang="en-CA" dirty="0" smtClean="0"/>
          </a:p>
          <a:p>
            <a:r>
              <a:rPr lang="en-US" sz="2800" dirty="0">
                <a:solidFill>
                  <a:schemeClr val="accent4">
                    <a:lumMod val="75000"/>
                  </a:schemeClr>
                </a:solidFill>
                <a:cs typeface="Franklin Gothic Book"/>
              </a:rPr>
              <a:t>Shows ads alongside Google search results</a:t>
            </a:r>
          </a:p>
          <a:p>
            <a:r>
              <a:rPr lang="en-US" sz="2800" dirty="0">
                <a:solidFill>
                  <a:schemeClr val="accent4">
                    <a:lumMod val="75000"/>
                  </a:schemeClr>
                </a:solidFill>
                <a:cs typeface="Franklin Gothic Book"/>
              </a:rPr>
              <a:t>Advertisers “bid” in an auction to have their ads displayed alongside certain keywords</a:t>
            </a:r>
          </a:p>
          <a:p>
            <a:r>
              <a:rPr lang="en-CA" dirty="0" smtClean="0">
                <a:solidFill>
                  <a:schemeClr val="accent4">
                    <a:lumMod val="75000"/>
                  </a:schemeClr>
                </a:solidFill>
              </a:rPr>
              <a:t>Pay-per-click</a:t>
            </a:r>
          </a:p>
          <a:p>
            <a:r>
              <a:rPr lang="en-CA" dirty="0" smtClean="0">
                <a:solidFill>
                  <a:schemeClr val="accent4">
                    <a:lumMod val="75000"/>
                  </a:schemeClr>
                </a:solidFill>
              </a:rPr>
              <a:t>Cost-per-thousand</a:t>
            </a:r>
          </a:p>
          <a:p>
            <a:pPr marL="0" indent="0">
              <a:buNone/>
            </a:pPr>
            <a:endParaRPr lang="en-CA" dirty="0">
              <a:solidFill>
                <a:schemeClr val="accent4">
                  <a:lumMod val="75000"/>
                </a:schemeClr>
              </a:solidFill>
            </a:endParaRPr>
          </a:p>
          <a:p>
            <a:r>
              <a:rPr lang="en-US" dirty="0">
                <a:solidFill>
                  <a:schemeClr val="accent4">
                    <a:lumMod val="75000"/>
                  </a:schemeClr>
                </a:solidFill>
              </a:rPr>
              <a:t>Free tools for advertiser to make advertising more measurable and efficient </a:t>
            </a:r>
            <a:r>
              <a:rPr lang="en-US" dirty="0"/>
              <a:t>	</a:t>
            </a:r>
          </a:p>
          <a:p>
            <a:pPr lvl="1"/>
            <a:r>
              <a:rPr lang="en-US" dirty="0"/>
              <a:t>Google Analytics, </a:t>
            </a:r>
          </a:p>
          <a:p>
            <a:pPr lvl="1"/>
            <a:r>
              <a:rPr lang="en-US" dirty="0"/>
              <a:t>Website Optimizer, </a:t>
            </a:r>
          </a:p>
          <a:p>
            <a:pPr lvl="1"/>
            <a:r>
              <a:rPr lang="en-US" dirty="0"/>
              <a:t>Ad Planner</a:t>
            </a:r>
          </a:p>
          <a:p>
            <a:pPr marL="0" indent="0">
              <a:buNone/>
            </a:pPr>
            <a:endParaRPr lang="en-CA" dirty="0"/>
          </a:p>
        </p:txBody>
      </p:sp>
    </p:spTree>
    <p:extLst>
      <p:ext uri="{BB962C8B-B14F-4D97-AF65-F5344CB8AC3E}">
        <p14:creationId xmlns:p14="http://schemas.microsoft.com/office/powerpoint/2010/main" xmlns="" val="33724257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CA" dirty="0" smtClean="0"/>
              <a:t>Gmail</a:t>
            </a:r>
            <a:endParaRPr lang="en-CA" dirty="0"/>
          </a:p>
        </p:txBody>
      </p:sp>
      <p:sp>
        <p:nvSpPr>
          <p:cNvPr id="3" name="Content Placeholder 2"/>
          <p:cNvSpPr>
            <a:spLocks noGrp="1"/>
          </p:cNvSpPr>
          <p:nvPr>
            <p:ph idx="1"/>
          </p:nvPr>
        </p:nvSpPr>
        <p:spPr/>
        <p:txBody>
          <a:bodyPr>
            <a:normAutofit/>
          </a:bodyPr>
          <a:lstStyle/>
          <a:p>
            <a:pPr marL="0" indent="0">
              <a:buNone/>
            </a:pPr>
            <a:r>
              <a:rPr lang="en-CA" sz="3600" dirty="0" smtClean="0">
                <a:solidFill>
                  <a:srgbClr val="FF6600"/>
                </a:solidFill>
              </a:rPr>
              <a:t>Features:</a:t>
            </a:r>
          </a:p>
          <a:p>
            <a:pPr marL="0" indent="0">
              <a:buNone/>
            </a:pPr>
            <a:endParaRPr lang="en-CA" dirty="0" smtClean="0"/>
          </a:p>
          <a:p>
            <a:r>
              <a:rPr lang="en-CA" dirty="0" smtClean="0">
                <a:solidFill>
                  <a:schemeClr val="accent4">
                    <a:lumMod val="75000"/>
                  </a:schemeClr>
                </a:solidFill>
              </a:rPr>
              <a:t>first </a:t>
            </a:r>
            <a:r>
              <a:rPr lang="en-CA" dirty="0">
                <a:solidFill>
                  <a:schemeClr val="accent4">
                    <a:lumMod val="75000"/>
                  </a:schemeClr>
                </a:solidFill>
              </a:rPr>
              <a:t>online email service with one </a:t>
            </a:r>
            <a:r>
              <a:rPr lang="en-CA" dirty="0" smtClean="0">
                <a:solidFill>
                  <a:schemeClr val="accent4">
                    <a:lumMod val="75000"/>
                  </a:schemeClr>
                </a:solidFill>
              </a:rPr>
              <a:t>gigabyte of storage</a:t>
            </a:r>
          </a:p>
          <a:p>
            <a:r>
              <a:rPr lang="en-CA" dirty="0" smtClean="0">
                <a:solidFill>
                  <a:schemeClr val="accent4">
                    <a:lumMod val="75000"/>
                  </a:schemeClr>
                </a:solidFill>
              </a:rPr>
              <a:t>first </a:t>
            </a:r>
            <a:r>
              <a:rPr lang="en-CA" dirty="0">
                <a:solidFill>
                  <a:schemeClr val="accent4">
                    <a:lumMod val="75000"/>
                  </a:schemeClr>
                </a:solidFill>
              </a:rPr>
              <a:t>to keep emails from the same conversation together in one thread, similar to an Internet forum</a:t>
            </a:r>
            <a:r>
              <a:rPr lang="en-CA" dirty="0" smtClean="0">
                <a:solidFill>
                  <a:schemeClr val="accent4">
                    <a:lumMod val="75000"/>
                  </a:schemeClr>
                </a:solidFill>
              </a:rPr>
              <a:t>.</a:t>
            </a:r>
          </a:p>
          <a:p>
            <a:r>
              <a:rPr lang="en-CA" dirty="0">
                <a:solidFill>
                  <a:schemeClr val="accent4">
                    <a:lumMod val="75000"/>
                  </a:schemeClr>
                </a:solidFill>
              </a:rPr>
              <a:t>Interactive webpages without </a:t>
            </a:r>
            <a:r>
              <a:rPr lang="en-CA" dirty="0" smtClean="0">
                <a:solidFill>
                  <a:schemeClr val="accent4">
                    <a:lumMod val="75000"/>
                  </a:schemeClr>
                </a:solidFill>
              </a:rPr>
              <a:t>having to refresh </a:t>
            </a:r>
            <a:r>
              <a:rPr lang="en-CA" dirty="0">
                <a:solidFill>
                  <a:schemeClr val="accent4">
                    <a:lumMod val="75000"/>
                  </a:schemeClr>
                </a:solidFill>
              </a:rPr>
              <a:t>browser</a:t>
            </a:r>
          </a:p>
          <a:p>
            <a:endParaRPr lang="en-CA" dirty="0" smtClean="0"/>
          </a:p>
        </p:txBody>
      </p:sp>
    </p:spTree>
    <p:extLst>
      <p:ext uri="{BB962C8B-B14F-4D97-AF65-F5344CB8AC3E}">
        <p14:creationId xmlns:p14="http://schemas.microsoft.com/office/powerpoint/2010/main" xmlns="" val="200776478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167" y="163560"/>
            <a:ext cx="8229600" cy="1051520"/>
          </a:xfrm>
        </p:spPr>
        <p:txBody>
          <a:bodyPr/>
          <a:lstStyle/>
          <a:p>
            <a:r>
              <a:rPr lang="en-CA" dirty="0" smtClean="0"/>
              <a:t>Gmail Ads </a:t>
            </a:r>
            <a:endParaRPr lang="en-CA"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1584003"/>
            <a:ext cx="9086942" cy="4797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7164288" y="1196752"/>
            <a:ext cx="1944216" cy="5328592"/>
          </a:xfrm>
          <a:prstGeom prst="ellipse">
            <a:avLst/>
          </a:prstGeom>
          <a:solidFill>
            <a:schemeClr val="bg1">
              <a:alpha val="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180528" y="5661248"/>
            <a:ext cx="4824536" cy="648072"/>
          </a:xfrm>
          <a:prstGeom prst="ellipse">
            <a:avLst/>
          </a:prstGeom>
          <a:solidFill>
            <a:schemeClr val="bg1">
              <a:alpha val="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59195290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 y="260648"/>
            <a:ext cx="8229600" cy="1051520"/>
          </a:xfrm>
        </p:spPr>
        <p:txBody>
          <a:bodyPr/>
          <a:lstStyle/>
          <a:p>
            <a:r>
              <a:rPr lang="en-CA" dirty="0" smtClean="0"/>
              <a:t>Google Finance Ads </a:t>
            </a:r>
            <a:endParaRPr lang="en-CA" dirty="0"/>
          </a:p>
        </p:txBody>
      </p:sp>
      <p:pic>
        <p:nvPicPr>
          <p:cNvPr id="4" name="Picture 3" descr="Screen shot 2011-03-11 at 4.25.56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496" y="2564904"/>
            <a:ext cx="9054668" cy="2684731"/>
          </a:xfrm>
          <a:prstGeom prst="rect">
            <a:avLst/>
          </a:prstGeom>
        </p:spPr>
      </p:pic>
      <p:sp>
        <p:nvSpPr>
          <p:cNvPr id="5" name="Rectangle 4"/>
          <p:cNvSpPr/>
          <p:nvPr/>
        </p:nvSpPr>
        <p:spPr>
          <a:xfrm>
            <a:off x="6948264" y="3356992"/>
            <a:ext cx="2132446" cy="176545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848369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18" y="34328"/>
            <a:ext cx="8229600" cy="907504"/>
          </a:xfrm>
        </p:spPr>
        <p:txBody>
          <a:bodyPr/>
          <a:lstStyle/>
          <a:p>
            <a:r>
              <a:rPr lang="en-CA" dirty="0" smtClean="0"/>
              <a:t>Google Maps Ads</a:t>
            </a:r>
            <a:endParaRPr lang="en-CA"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1124744"/>
            <a:ext cx="7906517" cy="5382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395536" y="2852936"/>
            <a:ext cx="3240360" cy="2160240"/>
          </a:xfrm>
          <a:prstGeom prst="ellipse">
            <a:avLst/>
          </a:prstGeom>
          <a:solidFill>
            <a:schemeClr val="bg1">
              <a:alpha val="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421161717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23528"/>
          </a:xfrm>
        </p:spPr>
        <p:txBody>
          <a:bodyPr/>
          <a:lstStyle/>
          <a:p>
            <a:r>
              <a:rPr lang="en-CA" dirty="0" smtClean="0"/>
              <a:t>YouTube Ads </a:t>
            </a:r>
            <a:endParaRPr lang="en-CA"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1572967"/>
            <a:ext cx="9073447" cy="437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467544" y="1988840"/>
            <a:ext cx="8424936" cy="2664296"/>
          </a:xfrm>
          <a:prstGeom prst="ellipse">
            <a:avLst/>
          </a:prstGeom>
          <a:solidFill>
            <a:schemeClr val="bg1">
              <a:alpha val="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110822834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79512"/>
          </a:xfrm>
        </p:spPr>
        <p:txBody>
          <a:bodyPr/>
          <a:lstStyle/>
          <a:p>
            <a:r>
              <a:rPr lang="en-CA" dirty="0" smtClean="0"/>
              <a:t>Google+</a:t>
            </a:r>
            <a:endParaRPr lang="en-CA" dirty="0"/>
          </a:p>
        </p:txBody>
      </p:sp>
      <p:sp>
        <p:nvSpPr>
          <p:cNvPr id="3" name="Content Placeholder 2"/>
          <p:cNvSpPr>
            <a:spLocks noGrp="1"/>
          </p:cNvSpPr>
          <p:nvPr>
            <p:ph idx="1"/>
          </p:nvPr>
        </p:nvSpPr>
        <p:spPr>
          <a:xfrm>
            <a:off x="467544" y="1412776"/>
            <a:ext cx="8229600" cy="4525963"/>
          </a:xfrm>
        </p:spPr>
        <p:txBody>
          <a:bodyPr>
            <a:normAutofit fontScale="92500"/>
          </a:bodyPr>
          <a:lstStyle/>
          <a:p>
            <a:pPr marL="0" indent="0">
              <a:buNone/>
            </a:pPr>
            <a:r>
              <a:rPr lang="en-CA" dirty="0" smtClean="0">
                <a:solidFill>
                  <a:srgbClr val="FF6600"/>
                </a:solidFill>
              </a:rPr>
              <a:t>Features:</a:t>
            </a:r>
          </a:p>
          <a:p>
            <a:pPr marL="0" indent="0">
              <a:buNone/>
            </a:pPr>
            <a:endParaRPr lang="en-CA" dirty="0" smtClean="0"/>
          </a:p>
          <a:p>
            <a:r>
              <a:rPr lang="en-CA" dirty="0" smtClean="0">
                <a:solidFill>
                  <a:schemeClr val="accent4">
                    <a:lumMod val="75000"/>
                  </a:schemeClr>
                </a:solidFill>
              </a:rPr>
              <a:t>Video Hangouts</a:t>
            </a:r>
          </a:p>
          <a:p>
            <a:r>
              <a:rPr lang="en-CA" dirty="0" smtClean="0">
                <a:solidFill>
                  <a:schemeClr val="accent4">
                    <a:lumMod val="75000"/>
                  </a:schemeClr>
                </a:solidFill>
              </a:rPr>
              <a:t>Hangouts </a:t>
            </a:r>
            <a:r>
              <a:rPr lang="en-CA" dirty="0">
                <a:solidFill>
                  <a:schemeClr val="accent4">
                    <a:lumMod val="75000"/>
                  </a:schemeClr>
                </a:solidFill>
              </a:rPr>
              <a:t>on the phone</a:t>
            </a:r>
            <a:endParaRPr lang="en-CA" dirty="0" smtClean="0">
              <a:solidFill>
                <a:schemeClr val="accent4">
                  <a:lumMod val="75000"/>
                </a:schemeClr>
              </a:solidFill>
            </a:endParaRPr>
          </a:p>
          <a:p>
            <a:r>
              <a:rPr lang="en-CA" dirty="0" smtClean="0">
                <a:solidFill>
                  <a:schemeClr val="accent4">
                    <a:lumMod val="75000"/>
                  </a:schemeClr>
                </a:solidFill>
              </a:rPr>
              <a:t>Hangouts </a:t>
            </a:r>
            <a:r>
              <a:rPr lang="en-CA" dirty="0">
                <a:solidFill>
                  <a:schemeClr val="accent4">
                    <a:lumMod val="75000"/>
                  </a:schemeClr>
                </a:solidFill>
              </a:rPr>
              <a:t>on </a:t>
            </a:r>
            <a:r>
              <a:rPr lang="en-CA" dirty="0" smtClean="0">
                <a:solidFill>
                  <a:schemeClr val="accent4">
                    <a:lumMod val="75000"/>
                  </a:schemeClr>
                </a:solidFill>
              </a:rPr>
              <a:t>air</a:t>
            </a:r>
          </a:p>
          <a:p>
            <a:r>
              <a:rPr lang="en-CA" dirty="0" smtClean="0">
                <a:solidFill>
                  <a:schemeClr val="accent4">
                    <a:lumMod val="75000"/>
                  </a:schemeClr>
                </a:solidFill>
              </a:rPr>
              <a:t>100 </a:t>
            </a:r>
            <a:r>
              <a:rPr lang="en-CA" dirty="0">
                <a:solidFill>
                  <a:schemeClr val="accent4">
                    <a:lumMod val="75000"/>
                  </a:schemeClr>
                </a:solidFill>
              </a:rPr>
              <a:t>features launched in </a:t>
            </a:r>
            <a:r>
              <a:rPr lang="en-CA" dirty="0" smtClean="0">
                <a:solidFill>
                  <a:schemeClr val="accent4">
                    <a:lumMod val="75000"/>
                  </a:schemeClr>
                </a:solidFill>
              </a:rPr>
              <a:t>90 days</a:t>
            </a:r>
          </a:p>
          <a:p>
            <a:r>
              <a:rPr lang="en-CA" dirty="0" smtClean="0">
                <a:solidFill>
                  <a:schemeClr val="accent4">
                    <a:lumMod val="75000"/>
                  </a:schemeClr>
                </a:solidFill>
              </a:rPr>
              <a:t>Share circles</a:t>
            </a:r>
          </a:p>
          <a:p>
            <a:r>
              <a:rPr lang="en-CA" dirty="0" smtClean="0">
                <a:solidFill>
                  <a:schemeClr val="accent4">
                    <a:lumMod val="75000"/>
                  </a:schemeClr>
                </a:solidFill>
              </a:rPr>
              <a:t>Limit information to certain circles</a:t>
            </a:r>
          </a:p>
          <a:p>
            <a:endParaRPr lang="en-CA" dirty="0" smtClean="0">
              <a:solidFill>
                <a:schemeClr val="accent4">
                  <a:lumMod val="75000"/>
                </a:schemeClr>
              </a:solidFill>
            </a:endParaRPr>
          </a:p>
          <a:p>
            <a:pPr marL="0" indent="0">
              <a:buNone/>
            </a:pPr>
            <a:r>
              <a:rPr lang="en-CA" dirty="0" smtClean="0">
                <a:solidFill>
                  <a:schemeClr val="accent4">
                    <a:lumMod val="75000"/>
                  </a:schemeClr>
                </a:solidFill>
              </a:rPr>
              <a:t>Over 40 million users world-wide</a:t>
            </a:r>
          </a:p>
          <a:p>
            <a:pPr marL="0" indent="0">
              <a:buNone/>
            </a:pPr>
            <a:r>
              <a:rPr lang="en-CA" dirty="0">
                <a:solidFill>
                  <a:schemeClr val="accent4">
                    <a:lumMod val="75000"/>
                  </a:schemeClr>
                </a:solidFill>
              </a:rPr>
              <a:t>"people are flocking into Google+ at an incredible </a:t>
            </a:r>
            <a:r>
              <a:rPr lang="en-CA" dirty="0" smtClean="0">
                <a:solidFill>
                  <a:schemeClr val="accent4">
                    <a:lumMod val="75000"/>
                  </a:schemeClr>
                </a:solidFill>
              </a:rPr>
              <a:t>rate”</a:t>
            </a:r>
            <a:endParaRPr lang="en-CA" dirty="0">
              <a:solidFill>
                <a:schemeClr val="accent4">
                  <a:lumMod val="75000"/>
                </a:schemeClr>
              </a:solidFill>
            </a:endParaRPr>
          </a:p>
        </p:txBody>
      </p:sp>
    </p:spTree>
    <p:extLst>
      <p:ext uri="{BB962C8B-B14F-4D97-AF65-F5344CB8AC3E}">
        <p14:creationId xmlns:p14="http://schemas.microsoft.com/office/powerpoint/2010/main" xmlns="" val="285127984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79512"/>
          </a:xfrm>
        </p:spPr>
        <p:txBody>
          <a:bodyPr/>
          <a:lstStyle/>
          <a:p>
            <a:r>
              <a:rPr lang="en-CA" dirty="0" smtClean="0"/>
              <a:t>Google+ Ads </a:t>
            </a:r>
            <a:endParaRPr lang="en-CA"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1412776"/>
            <a:ext cx="8325151" cy="4896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Oval 4"/>
          <p:cNvSpPr/>
          <p:nvPr/>
        </p:nvSpPr>
        <p:spPr>
          <a:xfrm>
            <a:off x="1619672" y="2132856"/>
            <a:ext cx="2232248" cy="504056"/>
          </a:xfrm>
          <a:prstGeom prst="ellipse">
            <a:avLst/>
          </a:prstGeom>
          <a:solidFill>
            <a:schemeClr val="bg1">
              <a:alpha val="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13240906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07504"/>
          </a:xfrm>
        </p:spPr>
        <p:txBody>
          <a:bodyPr>
            <a:normAutofit/>
          </a:bodyPr>
          <a:lstStyle/>
          <a:p>
            <a:r>
              <a:rPr lang="en-CA" dirty="0" err="1" smtClean="0"/>
              <a:t>Adsense</a:t>
            </a:r>
            <a:r>
              <a:rPr lang="en-CA" dirty="0" smtClean="0"/>
              <a:t> </a:t>
            </a:r>
            <a:endParaRPr lang="en-CA" dirty="0"/>
          </a:p>
        </p:txBody>
      </p:sp>
      <p:sp>
        <p:nvSpPr>
          <p:cNvPr id="3" name="Content Placeholder 2"/>
          <p:cNvSpPr>
            <a:spLocks noGrp="1"/>
          </p:cNvSpPr>
          <p:nvPr>
            <p:ph idx="1"/>
          </p:nvPr>
        </p:nvSpPr>
        <p:spPr/>
        <p:txBody>
          <a:bodyPr>
            <a:normAutofit/>
          </a:bodyPr>
          <a:lstStyle/>
          <a:p>
            <a:r>
              <a:rPr lang="en-US" dirty="0"/>
              <a:t>Google </a:t>
            </a:r>
            <a:r>
              <a:rPr lang="en-US" dirty="0" smtClean="0"/>
              <a:t>partners </a:t>
            </a:r>
            <a:r>
              <a:rPr lang="en-US" dirty="0"/>
              <a:t>with </a:t>
            </a:r>
            <a:r>
              <a:rPr lang="en-US" dirty="0" smtClean="0"/>
              <a:t>website </a:t>
            </a:r>
            <a:r>
              <a:rPr lang="en-US" dirty="0"/>
              <a:t>publishers (Google Network members )</a:t>
            </a:r>
          </a:p>
          <a:p>
            <a:r>
              <a:rPr lang="en-US" dirty="0"/>
              <a:t>Advertisers </a:t>
            </a:r>
            <a:r>
              <a:rPr lang="en-US" dirty="0" smtClean="0"/>
              <a:t>post </a:t>
            </a:r>
            <a:r>
              <a:rPr lang="en-US" dirty="0"/>
              <a:t>their ads on websites that are relevant to their products</a:t>
            </a:r>
          </a:p>
          <a:p>
            <a:r>
              <a:rPr lang="en-US" dirty="0"/>
              <a:t>Google </a:t>
            </a:r>
            <a:r>
              <a:rPr lang="en-US" dirty="0" smtClean="0"/>
              <a:t>shares </a:t>
            </a:r>
            <a:r>
              <a:rPr lang="en-US" dirty="0"/>
              <a:t>profit with </a:t>
            </a:r>
            <a:r>
              <a:rPr lang="en-US" dirty="0" smtClean="0"/>
              <a:t>website publishers</a:t>
            </a:r>
            <a:endParaRPr lang="en-US" dirty="0"/>
          </a:p>
          <a:p>
            <a:pPr marL="0" indent="0">
              <a:buNone/>
            </a:pPr>
            <a:endParaRPr lang="en-CA" dirty="0" smtClean="0"/>
          </a:p>
          <a:p>
            <a:r>
              <a:rPr lang="en-CA" dirty="0" smtClean="0"/>
              <a:t>Per click</a:t>
            </a:r>
          </a:p>
          <a:p>
            <a:r>
              <a:rPr lang="en-CA" dirty="0" smtClean="0"/>
              <a:t>Per impression</a:t>
            </a:r>
          </a:p>
          <a:p>
            <a:endParaRPr lang="en-CA" dirty="0"/>
          </a:p>
        </p:txBody>
      </p:sp>
    </p:spTree>
    <p:extLst>
      <p:ext uri="{BB962C8B-B14F-4D97-AF65-F5344CB8AC3E}">
        <p14:creationId xmlns:p14="http://schemas.microsoft.com/office/powerpoint/2010/main" xmlns="" val="19914436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428" y="260648"/>
            <a:ext cx="8229600" cy="979512"/>
          </a:xfrm>
        </p:spPr>
        <p:txBody>
          <a:bodyPr/>
          <a:lstStyle/>
          <a:p>
            <a:r>
              <a:rPr lang="en-CA" dirty="0" smtClean="0"/>
              <a:t>Google Network Ads</a:t>
            </a:r>
            <a:endParaRPr lang="en-CA" dirty="0"/>
          </a:p>
        </p:txBody>
      </p:sp>
      <p:pic>
        <p:nvPicPr>
          <p:cNvPr id="4" name="Picture 3" descr="Screen shot 2011-03-11 at 4.20.36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1628799"/>
            <a:ext cx="8280920" cy="4587441"/>
          </a:xfrm>
          <a:prstGeom prst="rect">
            <a:avLst/>
          </a:prstGeom>
        </p:spPr>
      </p:pic>
      <p:sp>
        <p:nvSpPr>
          <p:cNvPr id="5" name="Rectangle 4"/>
          <p:cNvSpPr/>
          <p:nvPr/>
        </p:nvSpPr>
        <p:spPr>
          <a:xfrm>
            <a:off x="3923928" y="1772816"/>
            <a:ext cx="4700628" cy="801148"/>
          </a:xfrm>
          <a:prstGeom prst="rect">
            <a:avLst/>
          </a:prstGeom>
          <a:noFill/>
          <a:ln w="28575" cmpd="sng">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19693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528" y="-57921"/>
            <a:ext cx="9641904" cy="69159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272457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79512"/>
          </a:xfrm>
        </p:spPr>
        <p:txBody>
          <a:bodyPr/>
          <a:lstStyle/>
          <a:p>
            <a:r>
              <a:rPr lang="en-CA" dirty="0" smtClean="0"/>
              <a:t>Android </a:t>
            </a:r>
            <a:endParaRPr lang="en-CA" dirty="0"/>
          </a:p>
        </p:txBody>
      </p:sp>
      <p:sp>
        <p:nvSpPr>
          <p:cNvPr id="3" name="Content Placeholder 2"/>
          <p:cNvSpPr>
            <a:spLocks noGrp="1"/>
          </p:cNvSpPr>
          <p:nvPr>
            <p:ph idx="1"/>
          </p:nvPr>
        </p:nvSpPr>
        <p:spPr/>
        <p:txBody>
          <a:bodyPr/>
          <a:lstStyle/>
          <a:p>
            <a:r>
              <a:rPr lang="en-CA" dirty="0" smtClean="0"/>
              <a:t>190 </a:t>
            </a:r>
            <a:r>
              <a:rPr lang="en-CA" dirty="0"/>
              <a:t>million Android phones activated around the </a:t>
            </a:r>
            <a:r>
              <a:rPr lang="en-CA" dirty="0" smtClean="0"/>
              <a:t>world</a:t>
            </a:r>
          </a:p>
          <a:p>
            <a:r>
              <a:rPr lang="en-CA" dirty="0" smtClean="0"/>
              <a:t>Over 200,000 Android Apps</a:t>
            </a:r>
          </a:p>
          <a:p>
            <a:r>
              <a:rPr lang="en-CA" dirty="0" smtClean="0"/>
              <a:t>Promotes more searching</a:t>
            </a:r>
          </a:p>
          <a:p>
            <a:pPr lvl="1"/>
            <a:r>
              <a:rPr lang="en-CA" dirty="0" smtClean="0"/>
              <a:t>Using keyboard</a:t>
            </a:r>
          </a:p>
          <a:p>
            <a:pPr lvl="1"/>
            <a:r>
              <a:rPr lang="en-CA" dirty="0" smtClean="0"/>
              <a:t>Voice </a:t>
            </a:r>
          </a:p>
          <a:p>
            <a:pPr lvl="1"/>
            <a:r>
              <a:rPr lang="en-CA" dirty="0" smtClean="0"/>
              <a:t>Camera </a:t>
            </a:r>
            <a:endParaRPr lang="en-CA" dirty="0"/>
          </a:p>
        </p:txBody>
      </p:sp>
    </p:spTree>
    <p:extLst>
      <p:ext uri="{BB962C8B-B14F-4D97-AF65-F5344CB8AC3E}">
        <p14:creationId xmlns:p14="http://schemas.microsoft.com/office/powerpoint/2010/main" xmlns="" val="23874343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Google Chrome and Chrome OS</a:t>
            </a:r>
            <a:endParaRPr lang="en-CA" dirty="0"/>
          </a:p>
        </p:txBody>
      </p:sp>
      <p:sp>
        <p:nvSpPr>
          <p:cNvPr id="3" name="Content Placeholder 2"/>
          <p:cNvSpPr>
            <a:spLocks noGrp="1"/>
          </p:cNvSpPr>
          <p:nvPr>
            <p:ph idx="1"/>
          </p:nvPr>
        </p:nvSpPr>
        <p:spPr/>
        <p:txBody>
          <a:bodyPr>
            <a:normAutofit/>
          </a:bodyPr>
          <a:lstStyle/>
          <a:p>
            <a:pPr marL="0" indent="0">
              <a:buNone/>
            </a:pPr>
            <a:r>
              <a:rPr lang="en-CA" dirty="0">
                <a:solidFill>
                  <a:srgbClr val="FF6600"/>
                </a:solidFill>
              </a:rPr>
              <a:t>Chrome web browser</a:t>
            </a:r>
          </a:p>
          <a:p>
            <a:r>
              <a:rPr lang="en-CA" dirty="0" smtClean="0"/>
              <a:t>200 </a:t>
            </a:r>
            <a:r>
              <a:rPr lang="en-CA" dirty="0"/>
              <a:t>million </a:t>
            </a:r>
            <a:r>
              <a:rPr lang="en-CA" dirty="0" smtClean="0"/>
              <a:t>users</a:t>
            </a:r>
          </a:p>
          <a:p>
            <a:r>
              <a:rPr lang="en-CA" dirty="0" smtClean="0"/>
              <a:t>Chrome Web Store </a:t>
            </a:r>
          </a:p>
          <a:p>
            <a:endParaRPr lang="en-CA" dirty="0" smtClean="0"/>
          </a:p>
          <a:p>
            <a:pPr marL="0" indent="0">
              <a:buNone/>
            </a:pPr>
            <a:r>
              <a:rPr lang="en-CA" dirty="0" smtClean="0">
                <a:solidFill>
                  <a:srgbClr val="FF6600"/>
                </a:solidFill>
              </a:rPr>
              <a:t>Chrome OS</a:t>
            </a:r>
            <a:endParaRPr lang="en-CA" dirty="0">
              <a:solidFill>
                <a:srgbClr val="FF6600"/>
              </a:solidFill>
            </a:endParaRPr>
          </a:p>
          <a:p>
            <a:r>
              <a:rPr lang="en-US" dirty="0"/>
              <a:t>Open Source Software(Free)</a:t>
            </a:r>
          </a:p>
          <a:p>
            <a:r>
              <a:rPr lang="en-US" dirty="0"/>
              <a:t>Profits come </a:t>
            </a:r>
            <a:r>
              <a:rPr lang="en-US" dirty="0" smtClean="0"/>
              <a:t>from:</a:t>
            </a:r>
            <a:endParaRPr lang="en-US" dirty="0"/>
          </a:p>
          <a:p>
            <a:pPr marL="971550" lvl="1" indent="-514350">
              <a:buFont typeface="Courier New" pitchFamily="49" charset="0"/>
              <a:buChar char="o"/>
            </a:pPr>
            <a:r>
              <a:rPr lang="en-US" dirty="0"/>
              <a:t>Partnership with carriers (Rogers) and mobile phone producers (HTC, Samsung)</a:t>
            </a:r>
          </a:p>
          <a:p>
            <a:pPr marL="971550" lvl="1" indent="-514350">
              <a:buFont typeface="Courier New" pitchFamily="49" charset="0"/>
              <a:buChar char="o"/>
            </a:pPr>
            <a:r>
              <a:rPr lang="en-US" dirty="0"/>
              <a:t>Free Google apps (supported by ads)</a:t>
            </a:r>
          </a:p>
          <a:p>
            <a:pPr marL="971550" lvl="1" indent="-514350">
              <a:buFont typeface="Courier New" pitchFamily="49" charset="0"/>
              <a:buChar char="o"/>
            </a:pPr>
            <a:r>
              <a:rPr lang="en-US" dirty="0"/>
              <a:t>Android Apps Market (70% developers; 30% Operation cost to Google and carriers)</a:t>
            </a:r>
          </a:p>
          <a:p>
            <a:endParaRPr lang="en-CA" dirty="0"/>
          </a:p>
        </p:txBody>
      </p:sp>
    </p:spTree>
    <p:extLst>
      <p:ext uri="{BB962C8B-B14F-4D97-AF65-F5344CB8AC3E}">
        <p14:creationId xmlns:p14="http://schemas.microsoft.com/office/powerpoint/2010/main" xmlns="" val="290168818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en-CA" dirty="0" smtClean="0"/>
              <a:t>Strategy </a:t>
            </a:r>
            <a:endParaRPr lang="en-CA" dirty="0"/>
          </a:p>
        </p:txBody>
      </p:sp>
      <p:sp>
        <p:nvSpPr>
          <p:cNvPr id="3" name="Content Placeholder 2"/>
          <p:cNvSpPr>
            <a:spLocks noGrp="1"/>
          </p:cNvSpPr>
          <p:nvPr>
            <p:ph idx="1"/>
          </p:nvPr>
        </p:nvSpPr>
        <p:spPr/>
        <p:txBody>
          <a:bodyPr/>
          <a:lstStyle/>
          <a:p>
            <a:pPr marL="0" indent="0">
              <a:buNone/>
            </a:pPr>
            <a:endParaRPr lang="en-CA" b="1" dirty="0" smtClean="0"/>
          </a:p>
          <a:p>
            <a:pPr marL="0" indent="0">
              <a:buNone/>
            </a:pPr>
            <a:endParaRPr lang="en-CA" b="1" dirty="0"/>
          </a:p>
          <a:p>
            <a:pPr marL="0" indent="0">
              <a:buNone/>
            </a:pPr>
            <a:endParaRPr lang="en-CA" b="1" dirty="0" smtClean="0"/>
          </a:p>
          <a:p>
            <a:pPr marL="0" indent="0">
              <a:buNone/>
            </a:pPr>
            <a:endParaRPr lang="en-CA" b="1" dirty="0"/>
          </a:p>
          <a:p>
            <a:pPr marL="0" indent="0" algn="ctr">
              <a:buNone/>
            </a:pPr>
            <a:r>
              <a:rPr lang="en-CA" sz="3200" b="1" dirty="0" smtClean="0">
                <a:solidFill>
                  <a:srgbClr val="FF6600"/>
                </a:solidFill>
              </a:rPr>
              <a:t>Revenue </a:t>
            </a:r>
            <a:r>
              <a:rPr lang="en-CA" sz="3200" b="1" dirty="0">
                <a:solidFill>
                  <a:srgbClr val="FF6600"/>
                </a:solidFill>
              </a:rPr>
              <a:t>= Amount of Time on the Web</a:t>
            </a:r>
          </a:p>
          <a:p>
            <a:endParaRPr lang="en-CA" dirty="0"/>
          </a:p>
        </p:txBody>
      </p:sp>
    </p:spTree>
    <p:extLst>
      <p:ext uri="{BB962C8B-B14F-4D97-AF65-F5344CB8AC3E}">
        <p14:creationId xmlns:p14="http://schemas.microsoft.com/office/powerpoint/2010/main" xmlns="" val="283805961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r>
              <a:rPr lang="en-CA" dirty="0" smtClean="0"/>
              <a:t>Strategy </a:t>
            </a:r>
            <a:endParaRPr lang="en-CA" dirty="0"/>
          </a:p>
        </p:txBody>
      </p:sp>
      <p:sp>
        <p:nvSpPr>
          <p:cNvPr id="3" name="Content Placeholder 2"/>
          <p:cNvSpPr>
            <a:spLocks noGrp="1"/>
          </p:cNvSpPr>
          <p:nvPr>
            <p:ph idx="1"/>
          </p:nvPr>
        </p:nvSpPr>
        <p:spPr/>
        <p:txBody>
          <a:bodyPr>
            <a:normAutofit/>
          </a:bodyPr>
          <a:lstStyle/>
          <a:p>
            <a:pPr marL="0" indent="0">
              <a:buNone/>
            </a:pPr>
            <a:r>
              <a:rPr lang="en-US" sz="4400" dirty="0">
                <a:solidFill>
                  <a:srgbClr val="FF6600"/>
                </a:solidFill>
                <a:latin typeface="Franklin Gothic Medium" pitchFamily="34" charset="0"/>
                <a:cs typeface="Franklin Gothic Medium"/>
              </a:rPr>
              <a:t>Mission Statement</a:t>
            </a:r>
          </a:p>
          <a:p>
            <a:pPr marL="0" indent="0">
              <a:buNone/>
            </a:pPr>
            <a:endParaRPr lang="en-US" sz="2800" dirty="0">
              <a:solidFill>
                <a:schemeClr val="tx2"/>
              </a:solidFill>
              <a:latin typeface="Franklin Gothic Medium" pitchFamily="34" charset="0"/>
              <a:cs typeface="Franklin Gothic Medium"/>
            </a:endParaRPr>
          </a:p>
          <a:p>
            <a:pPr marL="457200" lvl="1" indent="0">
              <a:buNone/>
            </a:pPr>
            <a:r>
              <a:rPr lang="en-US" sz="2400" i="1" dirty="0">
                <a:solidFill>
                  <a:schemeClr val="accent4">
                    <a:lumMod val="75000"/>
                  </a:schemeClr>
                </a:solidFill>
                <a:latin typeface="Franklin Gothic Medium" pitchFamily="34" charset="0"/>
                <a:cs typeface="Franklin Gothic Book"/>
              </a:rPr>
              <a:t>“to organize the world's information and make it universally accessible and useful”</a:t>
            </a:r>
          </a:p>
          <a:p>
            <a:pPr marL="457200" lvl="1" indent="0">
              <a:buNone/>
            </a:pPr>
            <a:endParaRPr lang="en-US" sz="2400" i="1" dirty="0">
              <a:latin typeface="Franklin Gothic Medium" pitchFamily="34" charset="0"/>
              <a:cs typeface="Franklin Gothic Book"/>
            </a:endParaRPr>
          </a:p>
          <a:p>
            <a:pPr marL="0" indent="0">
              <a:buNone/>
            </a:pPr>
            <a:r>
              <a:rPr lang="en-US" sz="4400" dirty="0" smtClean="0">
                <a:solidFill>
                  <a:srgbClr val="FF6600"/>
                </a:solidFill>
                <a:latin typeface="Franklin Gothic Medium" pitchFamily="34" charset="0"/>
                <a:cs typeface="Franklin Gothic Medium"/>
              </a:rPr>
              <a:t>Slogan</a:t>
            </a:r>
          </a:p>
          <a:p>
            <a:pPr marL="914400" lvl="2" indent="0">
              <a:buNone/>
            </a:pPr>
            <a:r>
              <a:rPr lang="en-US" sz="2400" dirty="0" smtClean="0">
                <a:solidFill>
                  <a:schemeClr val="accent4">
                    <a:lumMod val="75000"/>
                  </a:schemeClr>
                </a:solidFill>
                <a:latin typeface="Franklin Gothic Medium" pitchFamily="34" charset="0"/>
                <a:cs typeface="Franklin Gothic Book"/>
              </a:rPr>
              <a:t>“Don’t Be Evil"</a:t>
            </a:r>
          </a:p>
          <a:p>
            <a:endParaRPr lang="en-CA" dirty="0"/>
          </a:p>
        </p:txBody>
      </p:sp>
    </p:spTree>
    <p:extLst>
      <p:ext uri="{BB962C8B-B14F-4D97-AF65-F5344CB8AC3E}">
        <p14:creationId xmlns:p14="http://schemas.microsoft.com/office/powerpoint/2010/main" xmlns="" val="34575468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CA" dirty="0" smtClean="0"/>
              <a:t>2011 Strategy </a:t>
            </a:r>
            <a:endParaRPr lang="en-CA" dirty="0"/>
          </a:p>
        </p:txBody>
      </p:sp>
      <p:sp>
        <p:nvSpPr>
          <p:cNvPr id="3" name="Content Placeholder 2"/>
          <p:cNvSpPr>
            <a:spLocks noGrp="1"/>
          </p:cNvSpPr>
          <p:nvPr>
            <p:ph idx="1"/>
          </p:nvPr>
        </p:nvSpPr>
        <p:spPr/>
        <p:txBody>
          <a:bodyPr>
            <a:normAutofit/>
          </a:bodyPr>
          <a:lstStyle/>
          <a:p>
            <a:pPr marL="0" indent="0">
              <a:buNone/>
            </a:pPr>
            <a:r>
              <a:rPr lang="en-CA" sz="4400" dirty="0" smtClean="0">
                <a:solidFill>
                  <a:srgbClr val="FF6600"/>
                </a:solidFill>
              </a:rPr>
              <a:t>Mobile!</a:t>
            </a:r>
          </a:p>
          <a:p>
            <a:pPr marL="0" indent="0">
              <a:buNone/>
            </a:pPr>
            <a:endParaRPr lang="en-CA" dirty="0">
              <a:solidFill>
                <a:srgbClr val="FF6600"/>
              </a:solidFill>
            </a:endParaRPr>
          </a:p>
          <a:p>
            <a:r>
              <a:rPr lang="en-CA" sz="3200" dirty="0">
                <a:solidFill>
                  <a:schemeClr val="accent4">
                    <a:lumMod val="75000"/>
                  </a:schemeClr>
                </a:solidFill>
              </a:rPr>
              <a:t>Inexpensive smartphones initiative </a:t>
            </a:r>
          </a:p>
          <a:p>
            <a:r>
              <a:rPr lang="en-CA" sz="3200" dirty="0" smtClean="0">
                <a:solidFill>
                  <a:schemeClr val="accent4">
                    <a:lumMod val="75000"/>
                  </a:schemeClr>
                </a:solidFill>
              </a:rPr>
              <a:t>Mobile Money – Google Wallet</a:t>
            </a:r>
          </a:p>
          <a:p>
            <a:r>
              <a:rPr lang="en-CA" sz="3200" dirty="0" smtClean="0">
                <a:solidFill>
                  <a:schemeClr val="accent4">
                    <a:lumMod val="75000"/>
                  </a:schemeClr>
                </a:solidFill>
              </a:rPr>
              <a:t>LTE Compatibility </a:t>
            </a:r>
          </a:p>
          <a:p>
            <a:pPr marL="0" indent="0">
              <a:buNone/>
            </a:pPr>
            <a:endParaRPr lang="en-CA" sz="4400" dirty="0">
              <a:solidFill>
                <a:srgbClr val="FF6600"/>
              </a:solidFill>
            </a:endParaRPr>
          </a:p>
        </p:txBody>
      </p:sp>
    </p:spTree>
    <p:extLst>
      <p:ext uri="{BB962C8B-B14F-4D97-AF65-F5344CB8AC3E}">
        <p14:creationId xmlns:p14="http://schemas.microsoft.com/office/powerpoint/2010/main" xmlns="" val="254363777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CA" dirty="0" smtClean="0"/>
              <a:t>Legal Matters </a:t>
            </a:r>
            <a:endParaRPr lang="en-CA" dirty="0"/>
          </a:p>
        </p:txBody>
      </p:sp>
      <p:sp>
        <p:nvSpPr>
          <p:cNvPr id="3" name="Content Placeholder 2"/>
          <p:cNvSpPr>
            <a:spLocks noGrp="1"/>
          </p:cNvSpPr>
          <p:nvPr>
            <p:ph idx="1"/>
          </p:nvPr>
        </p:nvSpPr>
        <p:spPr/>
        <p:txBody>
          <a:bodyPr/>
          <a:lstStyle/>
          <a:p>
            <a:r>
              <a:rPr lang="en-CA" dirty="0" smtClean="0"/>
              <a:t>Yahoo</a:t>
            </a:r>
          </a:p>
          <a:p>
            <a:pPr marL="0" indent="0">
              <a:buNone/>
            </a:pPr>
            <a:r>
              <a:rPr lang="en-CA" dirty="0" smtClean="0"/>
              <a:t>infringements </a:t>
            </a:r>
            <a:r>
              <a:rPr lang="en-CA" dirty="0"/>
              <a:t>of the company's pay-per-click and bidding </a:t>
            </a:r>
            <a:r>
              <a:rPr lang="en-CA" dirty="0" smtClean="0"/>
              <a:t>patents</a:t>
            </a:r>
          </a:p>
          <a:p>
            <a:pPr marL="0" indent="0">
              <a:buNone/>
            </a:pPr>
            <a:endParaRPr lang="en-CA" dirty="0" smtClean="0"/>
          </a:p>
          <a:p>
            <a:r>
              <a:rPr lang="en-CA" dirty="0" smtClean="0"/>
              <a:t>Microsoft</a:t>
            </a:r>
          </a:p>
          <a:p>
            <a:r>
              <a:rPr lang="en-CA" dirty="0" smtClean="0"/>
              <a:t>Apple</a:t>
            </a:r>
            <a:r>
              <a:rPr lang="en-CA" dirty="0"/>
              <a:t> </a:t>
            </a:r>
            <a:endParaRPr lang="en-CA" dirty="0" smtClean="0"/>
          </a:p>
          <a:p>
            <a:pPr marL="0" indent="0">
              <a:buNone/>
            </a:pPr>
            <a:r>
              <a:rPr lang="en-CA" dirty="0" smtClean="0"/>
              <a:t>Android </a:t>
            </a:r>
            <a:r>
              <a:rPr lang="en-CA" dirty="0"/>
              <a:t>device makers such as HTC, Samsung and </a:t>
            </a:r>
            <a:r>
              <a:rPr lang="en-CA" dirty="0" smtClean="0"/>
              <a:t>Motorola taken to court </a:t>
            </a:r>
          </a:p>
        </p:txBody>
      </p:sp>
    </p:spTree>
    <p:extLst>
      <p:ext uri="{BB962C8B-B14F-4D97-AF65-F5344CB8AC3E}">
        <p14:creationId xmlns:p14="http://schemas.microsoft.com/office/powerpoint/2010/main" xmlns="" val="162618915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en-CA" dirty="0" smtClean="0"/>
              <a:t>Looking Forward </a:t>
            </a:r>
            <a:endParaRPr lang="en-CA" dirty="0"/>
          </a:p>
        </p:txBody>
      </p:sp>
      <p:sp>
        <p:nvSpPr>
          <p:cNvPr id="3" name="Content Placeholder 2"/>
          <p:cNvSpPr>
            <a:spLocks noGrp="1"/>
          </p:cNvSpPr>
          <p:nvPr>
            <p:ph idx="1"/>
          </p:nvPr>
        </p:nvSpPr>
        <p:spPr/>
        <p:txBody>
          <a:bodyPr/>
          <a:lstStyle/>
          <a:p>
            <a:r>
              <a:rPr lang="en-CA" dirty="0" smtClean="0"/>
              <a:t>Android is a big advertising opportunity</a:t>
            </a:r>
          </a:p>
          <a:p>
            <a:r>
              <a:rPr lang="en-CA" dirty="0" smtClean="0"/>
              <a:t>Privacy Issues</a:t>
            </a:r>
          </a:p>
          <a:p>
            <a:r>
              <a:rPr lang="en-CA" dirty="0" smtClean="0"/>
              <a:t>Legal Battles may continue</a:t>
            </a:r>
          </a:p>
          <a:p>
            <a:endParaRPr lang="en-CA" dirty="0"/>
          </a:p>
        </p:txBody>
      </p:sp>
    </p:spTree>
    <p:extLst>
      <p:ext uri="{BB962C8B-B14F-4D97-AF65-F5344CB8AC3E}">
        <p14:creationId xmlns:p14="http://schemas.microsoft.com/office/powerpoint/2010/main" xmlns="" val="15544959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CA" dirty="0" smtClean="0"/>
              <a:t>Management </a:t>
            </a:r>
            <a:endParaRPr lang="en-CA" dirty="0"/>
          </a:p>
        </p:txBody>
      </p:sp>
      <p:sp>
        <p:nvSpPr>
          <p:cNvPr id="3" name="Content Placeholder 2"/>
          <p:cNvSpPr>
            <a:spLocks noGrp="1"/>
          </p:cNvSpPr>
          <p:nvPr>
            <p:ph idx="1"/>
          </p:nvPr>
        </p:nvSpPr>
        <p:spPr/>
        <p:txBody>
          <a:bodyPr>
            <a:normAutofit fontScale="92500" lnSpcReduction="10000"/>
          </a:bodyPr>
          <a:lstStyle/>
          <a:p>
            <a:pPr marL="0" indent="0">
              <a:buNone/>
            </a:pPr>
            <a:r>
              <a:rPr lang="en-CA" sz="4400" dirty="0" smtClean="0"/>
              <a:t>CEO</a:t>
            </a:r>
          </a:p>
          <a:p>
            <a:pPr marL="0" indent="0">
              <a:buNone/>
            </a:pPr>
            <a:r>
              <a:rPr lang="en-CA" sz="4000" dirty="0" smtClean="0">
                <a:solidFill>
                  <a:schemeClr val="tx2"/>
                </a:solidFill>
              </a:rPr>
              <a:t>Larry Page</a:t>
            </a:r>
          </a:p>
          <a:p>
            <a:pPr marL="274320" lvl="1" indent="0">
              <a:buNone/>
            </a:pPr>
            <a:endParaRPr lang="en-CA" dirty="0" smtClean="0"/>
          </a:p>
          <a:p>
            <a:pPr marL="1028700" lvl="1" indent="-571500">
              <a:lnSpc>
                <a:spcPct val="140000"/>
              </a:lnSpc>
              <a:buFont typeface="Wingdings" charset="2"/>
              <a:buChar char="§"/>
            </a:pPr>
            <a:r>
              <a:rPr lang="en-US" sz="2600" dirty="0" smtClean="0">
                <a:solidFill>
                  <a:schemeClr val="accent1"/>
                </a:solidFill>
                <a:latin typeface="Franklin Gothic Book"/>
                <a:cs typeface="Franklin Gothic Book"/>
              </a:rPr>
              <a:t>Co-Founder </a:t>
            </a:r>
            <a:endParaRPr lang="en-US" sz="2600" dirty="0">
              <a:solidFill>
                <a:schemeClr val="accent1"/>
              </a:solidFill>
              <a:latin typeface="Franklin Gothic Book"/>
              <a:cs typeface="Franklin Gothic Book"/>
            </a:endParaRPr>
          </a:p>
          <a:p>
            <a:pPr marL="1028700" lvl="1" indent="-571500">
              <a:lnSpc>
                <a:spcPct val="140000"/>
              </a:lnSpc>
              <a:buFont typeface="Wingdings" charset="2"/>
              <a:buChar char="§"/>
            </a:pPr>
            <a:r>
              <a:rPr lang="en-US" sz="2600" dirty="0">
                <a:solidFill>
                  <a:schemeClr val="accent1"/>
                </a:solidFill>
                <a:latin typeface="Franklin Gothic Book"/>
                <a:cs typeface="Franklin Gothic Book"/>
              </a:rPr>
              <a:t>CEO from April 2011</a:t>
            </a:r>
          </a:p>
          <a:p>
            <a:pPr marL="1028700" lvl="1" indent="-571500">
              <a:lnSpc>
                <a:spcPct val="140000"/>
              </a:lnSpc>
              <a:buFont typeface="Wingdings" charset="2"/>
              <a:buChar char="§"/>
            </a:pPr>
            <a:r>
              <a:rPr lang="en-US" sz="2600" dirty="0" smtClean="0">
                <a:solidFill>
                  <a:schemeClr val="accent1"/>
                </a:solidFill>
                <a:latin typeface="Franklin Gothic Book"/>
                <a:cs typeface="Franklin Gothic Book"/>
              </a:rPr>
              <a:t>Bachelor </a:t>
            </a:r>
            <a:r>
              <a:rPr lang="en-US" sz="2600" dirty="0">
                <a:solidFill>
                  <a:schemeClr val="accent1"/>
                </a:solidFill>
                <a:latin typeface="Franklin Gothic Book"/>
                <a:cs typeface="Franklin Gothic Book"/>
              </a:rPr>
              <a:t>of Computer Engineering from Michigan</a:t>
            </a:r>
          </a:p>
          <a:p>
            <a:pPr marL="1028700" lvl="1" indent="-571500">
              <a:lnSpc>
                <a:spcPct val="140000"/>
              </a:lnSpc>
              <a:buFont typeface="Wingdings" charset="2"/>
              <a:buChar char="§"/>
            </a:pPr>
            <a:r>
              <a:rPr lang="en-US" sz="2600" dirty="0">
                <a:solidFill>
                  <a:schemeClr val="accent1"/>
                </a:solidFill>
                <a:latin typeface="Franklin Gothic Book"/>
                <a:cs typeface="Franklin Gothic Book"/>
              </a:rPr>
              <a:t>Master of Computer Science from Stanford</a:t>
            </a:r>
          </a:p>
          <a:p>
            <a:pPr marL="1028700" lvl="1" indent="-571500">
              <a:lnSpc>
                <a:spcPct val="140000"/>
              </a:lnSpc>
              <a:buFont typeface="Wingdings" charset="2"/>
              <a:buChar char="§"/>
            </a:pPr>
            <a:r>
              <a:rPr lang="en-US" sz="2600" dirty="0">
                <a:solidFill>
                  <a:schemeClr val="accent1"/>
                </a:solidFill>
                <a:latin typeface="Franklin Gothic Book"/>
                <a:cs typeface="Franklin Gothic Book"/>
              </a:rPr>
              <a:t>PhD of Computer Science (dropped out</a:t>
            </a:r>
            <a:r>
              <a:rPr lang="en-US" sz="2600" dirty="0" smtClean="0">
                <a:solidFill>
                  <a:schemeClr val="accent1"/>
                </a:solidFill>
                <a:latin typeface="Franklin Gothic Book"/>
                <a:cs typeface="Franklin Gothic Book"/>
              </a:rPr>
              <a:t>)</a:t>
            </a:r>
          </a:p>
          <a:p>
            <a:pPr marL="1028700" lvl="1" indent="-571500">
              <a:lnSpc>
                <a:spcPct val="140000"/>
              </a:lnSpc>
              <a:buFont typeface="Wingdings" charset="2"/>
              <a:buChar char="§"/>
            </a:pPr>
            <a:endParaRPr lang="en-US" dirty="0" smtClean="0">
              <a:solidFill>
                <a:schemeClr val="tx1">
                  <a:lumMod val="65000"/>
                  <a:lumOff val="35000"/>
                </a:schemeClr>
              </a:solidFill>
              <a:latin typeface="Franklin Gothic Book"/>
              <a:cs typeface="Franklin Gothic Book"/>
            </a:endParaRPr>
          </a:p>
          <a:p>
            <a:pPr marL="1028700" lvl="1" indent="-571500">
              <a:lnSpc>
                <a:spcPct val="140000"/>
              </a:lnSpc>
              <a:buFont typeface="Wingdings" charset="2"/>
              <a:buChar char="§"/>
            </a:pPr>
            <a:endParaRPr lang="en-US" dirty="0">
              <a:solidFill>
                <a:schemeClr val="tx1">
                  <a:lumMod val="65000"/>
                  <a:lumOff val="35000"/>
                </a:schemeClr>
              </a:solidFill>
              <a:latin typeface="Franklin Gothic Book"/>
              <a:cs typeface="Franklin Gothic Book"/>
            </a:endParaRPr>
          </a:p>
          <a:p>
            <a:pPr marL="274320" lvl="1" indent="0">
              <a:buNone/>
            </a:pP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48064" y="1705474"/>
            <a:ext cx="3081536" cy="2011558"/>
          </a:xfrm>
          <a:prstGeom prst="rect">
            <a:avLst/>
          </a:prstGeom>
        </p:spPr>
      </p:pic>
    </p:spTree>
    <p:extLst>
      <p:ext uri="{BB962C8B-B14F-4D97-AF65-F5344CB8AC3E}">
        <p14:creationId xmlns:p14="http://schemas.microsoft.com/office/powerpoint/2010/main" xmlns="" val="312456215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229600" cy="1052736"/>
          </a:xfrm>
        </p:spPr>
        <p:txBody>
          <a:bodyPr/>
          <a:lstStyle/>
          <a:p>
            <a:r>
              <a:rPr lang="en-CA" dirty="0" smtClean="0"/>
              <a:t>Management </a:t>
            </a:r>
            <a:endParaRPr lang="en-CA" dirty="0"/>
          </a:p>
        </p:txBody>
      </p:sp>
      <p:sp>
        <p:nvSpPr>
          <p:cNvPr id="3" name="Content Placeholder 2"/>
          <p:cNvSpPr>
            <a:spLocks noGrp="1"/>
          </p:cNvSpPr>
          <p:nvPr>
            <p:ph idx="1"/>
          </p:nvPr>
        </p:nvSpPr>
        <p:spPr/>
        <p:txBody>
          <a:bodyPr>
            <a:normAutofit fontScale="92500"/>
          </a:bodyPr>
          <a:lstStyle/>
          <a:p>
            <a:pPr marL="0" indent="0">
              <a:buNone/>
            </a:pPr>
            <a:r>
              <a:rPr lang="en-CA" sz="4100" dirty="0" smtClean="0"/>
              <a:t>Co-Founder</a:t>
            </a:r>
          </a:p>
          <a:p>
            <a:pPr marL="0" indent="0">
              <a:buNone/>
            </a:pPr>
            <a:r>
              <a:rPr lang="en-CA" sz="3700" dirty="0" smtClean="0">
                <a:solidFill>
                  <a:schemeClr val="tx1"/>
                </a:solidFill>
              </a:rPr>
              <a:t>Sergey </a:t>
            </a:r>
            <a:r>
              <a:rPr lang="en-CA" sz="3700" dirty="0" err="1" smtClean="0">
                <a:solidFill>
                  <a:schemeClr val="tx1"/>
                </a:solidFill>
              </a:rPr>
              <a:t>Brin</a:t>
            </a:r>
            <a:r>
              <a:rPr lang="en-CA" sz="3700" dirty="0" smtClean="0">
                <a:solidFill>
                  <a:schemeClr val="tx1"/>
                </a:solidFill>
              </a:rPr>
              <a:t> </a:t>
            </a:r>
          </a:p>
          <a:p>
            <a:pPr marL="1028700" lvl="1" indent="-571500">
              <a:lnSpc>
                <a:spcPct val="140000"/>
              </a:lnSpc>
              <a:buFont typeface="Wingdings" charset="2"/>
              <a:buChar char="§"/>
            </a:pPr>
            <a:endParaRPr lang="en-US" dirty="0" smtClean="0">
              <a:solidFill>
                <a:schemeClr val="tx1">
                  <a:lumMod val="65000"/>
                  <a:lumOff val="35000"/>
                </a:schemeClr>
              </a:solidFill>
              <a:latin typeface="Franklin Gothic Book"/>
              <a:cs typeface="Franklin Gothic Book"/>
            </a:endParaRPr>
          </a:p>
          <a:p>
            <a:pPr marL="457200" lvl="1" indent="0">
              <a:lnSpc>
                <a:spcPct val="140000"/>
              </a:lnSpc>
              <a:buNone/>
            </a:pPr>
            <a:endParaRPr lang="en-US" sz="2600" dirty="0" smtClean="0">
              <a:solidFill>
                <a:schemeClr val="accent1"/>
              </a:solidFill>
              <a:latin typeface="Franklin Gothic Book"/>
              <a:cs typeface="Franklin Gothic Book"/>
            </a:endParaRPr>
          </a:p>
          <a:p>
            <a:pPr marL="1028700" lvl="1" indent="-571500">
              <a:lnSpc>
                <a:spcPct val="140000"/>
              </a:lnSpc>
              <a:buFont typeface="Wingdings" charset="2"/>
              <a:buChar char="§"/>
            </a:pPr>
            <a:r>
              <a:rPr lang="en-US" sz="2600" dirty="0" smtClean="0">
                <a:solidFill>
                  <a:schemeClr val="accent1"/>
                </a:solidFill>
                <a:latin typeface="Franklin Gothic Book"/>
                <a:cs typeface="Franklin Gothic Book"/>
              </a:rPr>
              <a:t>B.Sc</a:t>
            </a:r>
            <a:r>
              <a:rPr lang="en-US" sz="2600" dirty="0">
                <a:solidFill>
                  <a:schemeClr val="accent1"/>
                </a:solidFill>
                <a:latin typeface="Franklin Gothic Book"/>
                <a:cs typeface="Franklin Gothic Book"/>
              </a:rPr>
              <a:t>. in Math and Computer Science from U of Maryland</a:t>
            </a:r>
          </a:p>
          <a:p>
            <a:pPr marL="1028700" lvl="1" indent="-571500">
              <a:lnSpc>
                <a:spcPct val="140000"/>
              </a:lnSpc>
              <a:buFont typeface="Wingdings" charset="2"/>
              <a:buChar char="§"/>
            </a:pPr>
            <a:r>
              <a:rPr lang="en-US" sz="2600" dirty="0">
                <a:solidFill>
                  <a:schemeClr val="accent1"/>
                </a:solidFill>
                <a:latin typeface="Franklin Gothic Book"/>
                <a:cs typeface="Franklin Gothic Book"/>
              </a:rPr>
              <a:t>Master of Computer Science from Stanford</a:t>
            </a:r>
          </a:p>
          <a:p>
            <a:pPr marL="1028700" lvl="1" indent="-571500">
              <a:lnSpc>
                <a:spcPct val="140000"/>
              </a:lnSpc>
              <a:buFont typeface="Wingdings" charset="2"/>
              <a:buChar char="§"/>
            </a:pPr>
            <a:r>
              <a:rPr lang="en-US" sz="2600" dirty="0">
                <a:solidFill>
                  <a:schemeClr val="accent1"/>
                </a:solidFill>
                <a:latin typeface="Franklin Gothic Book"/>
                <a:cs typeface="Franklin Gothic Book"/>
              </a:rPr>
              <a:t>PhD of Computer Science (dropped out)</a:t>
            </a:r>
          </a:p>
          <a:p>
            <a:endParaRPr lang="en-CA" dirty="0">
              <a:solidFill>
                <a:srgbClr val="CC33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32040" y="1628800"/>
            <a:ext cx="3225552" cy="2105569"/>
          </a:xfrm>
          <a:prstGeom prst="rect">
            <a:avLst/>
          </a:prstGeom>
        </p:spPr>
      </p:pic>
    </p:spTree>
    <p:extLst>
      <p:ext uri="{BB962C8B-B14F-4D97-AF65-F5344CB8AC3E}">
        <p14:creationId xmlns:p14="http://schemas.microsoft.com/office/powerpoint/2010/main" xmlns="" val="121305864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Five Year Diversification Plan </a:t>
            </a:r>
            <a:endParaRPr lang="en-CA" dirty="0"/>
          </a:p>
        </p:txBody>
      </p:sp>
      <p:sp>
        <p:nvSpPr>
          <p:cNvPr id="3" name="Content Placeholder 2"/>
          <p:cNvSpPr>
            <a:spLocks noGrp="1"/>
          </p:cNvSpPr>
          <p:nvPr>
            <p:ph idx="1"/>
          </p:nvPr>
        </p:nvSpPr>
        <p:spPr/>
        <p:txBody>
          <a:bodyPr>
            <a:normAutofit lnSpcReduction="10000"/>
          </a:bodyPr>
          <a:lstStyle/>
          <a:p>
            <a:r>
              <a:rPr lang="en-CA" dirty="0">
                <a:solidFill>
                  <a:schemeClr val="accent3">
                    <a:lumMod val="50000"/>
                  </a:schemeClr>
                </a:solidFill>
              </a:rPr>
              <a:t>Larry and Sergey currently </a:t>
            </a:r>
            <a:r>
              <a:rPr lang="en-CA" dirty="0" smtClean="0">
                <a:solidFill>
                  <a:schemeClr val="accent3">
                    <a:lumMod val="50000"/>
                  </a:schemeClr>
                </a:solidFill>
              </a:rPr>
              <a:t>hold ~57.7 </a:t>
            </a:r>
            <a:r>
              <a:rPr lang="en-CA" dirty="0">
                <a:solidFill>
                  <a:schemeClr val="accent3">
                    <a:lumMod val="50000"/>
                  </a:schemeClr>
                </a:solidFill>
              </a:rPr>
              <a:t>million shares of Class B common </a:t>
            </a:r>
            <a:r>
              <a:rPr lang="en-CA" dirty="0" smtClean="0">
                <a:solidFill>
                  <a:schemeClr val="accent3">
                    <a:lumMod val="50000"/>
                  </a:schemeClr>
                </a:solidFill>
              </a:rPr>
              <a:t>stock</a:t>
            </a:r>
          </a:p>
          <a:p>
            <a:r>
              <a:rPr lang="en-CA" dirty="0" smtClean="0">
                <a:solidFill>
                  <a:schemeClr val="accent3">
                    <a:lumMod val="50000"/>
                  </a:schemeClr>
                </a:solidFill>
              </a:rPr>
              <a:t>Representing ~18</a:t>
            </a:r>
            <a:r>
              <a:rPr lang="en-CA" dirty="0">
                <a:solidFill>
                  <a:schemeClr val="accent3">
                    <a:lumMod val="50000"/>
                  </a:schemeClr>
                </a:solidFill>
              </a:rPr>
              <a:t>% of Google’s outstanding capital </a:t>
            </a:r>
            <a:r>
              <a:rPr lang="en-CA" dirty="0" smtClean="0">
                <a:solidFill>
                  <a:schemeClr val="accent3">
                    <a:lumMod val="50000"/>
                  </a:schemeClr>
                </a:solidFill>
              </a:rPr>
              <a:t>stock</a:t>
            </a:r>
          </a:p>
          <a:p>
            <a:r>
              <a:rPr lang="en-CA" dirty="0" smtClean="0">
                <a:solidFill>
                  <a:schemeClr val="accent3">
                    <a:lumMod val="50000"/>
                  </a:schemeClr>
                </a:solidFill>
              </a:rPr>
              <a:t>And 59</a:t>
            </a:r>
            <a:r>
              <a:rPr lang="en-CA" dirty="0">
                <a:solidFill>
                  <a:schemeClr val="accent3">
                    <a:lumMod val="50000"/>
                  </a:schemeClr>
                </a:solidFill>
              </a:rPr>
              <a:t>% of the voting power </a:t>
            </a:r>
            <a:endParaRPr lang="en-CA" dirty="0" smtClean="0">
              <a:solidFill>
                <a:schemeClr val="accent3">
                  <a:lumMod val="50000"/>
                </a:schemeClr>
              </a:solidFill>
            </a:endParaRPr>
          </a:p>
          <a:p>
            <a:endParaRPr lang="en-CA" b="1" dirty="0" smtClean="0"/>
          </a:p>
          <a:p>
            <a:r>
              <a:rPr lang="en-CA" b="1" dirty="0" smtClean="0"/>
              <a:t>Larry </a:t>
            </a:r>
            <a:r>
              <a:rPr lang="en-CA" b="1" dirty="0"/>
              <a:t>and Sergey will each sell 5 million shares over the next five years</a:t>
            </a:r>
          </a:p>
          <a:p>
            <a:r>
              <a:rPr lang="en-CA" dirty="0" smtClean="0"/>
              <a:t>47.7 </a:t>
            </a:r>
            <a:r>
              <a:rPr lang="en-CA" dirty="0"/>
              <a:t>million shares, </a:t>
            </a:r>
            <a:r>
              <a:rPr lang="en-CA" dirty="0" smtClean="0"/>
              <a:t>representing ~15</a:t>
            </a:r>
            <a:r>
              <a:rPr lang="en-CA" dirty="0"/>
              <a:t>% of Google’s outstanding capital stock </a:t>
            </a:r>
            <a:endParaRPr lang="en-CA" dirty="0" smtClean="0"/>
          </a:p>
          <a:p>
            <a:r>
              <a:rPr lang="en-CA" dirty="0" smtClean="0"/>
              <a:t>and ~48</a:t>
            </a:r>
            <a:r>
              <a:rPr lang="en-CA" dirty="0"/>
              <a:t>% of the voting </a:t>
            </a:r>
            <a:r>
              <a:rPr lang="en-CA" dirty="0" smtClean="0"/>
              <a:t>power</a:t>
            </a:r>
          </a:p>
          <a:p>
            <a:endParaRPr lang="en-CA" dirty="0"/>
          </a:p>
        </p:txBody>
      </p:sp>
    </p:spTree>
    <p:extLst>
      <p:ext uri="{BB962C8B-B14F-4D97-AF65-F5344CB8AC3E}">
        <p14:creationId xmlns:p14="http://schemas.microsoft.com/office/powerpoint/2010/main" xmlns="" val="205058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85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632215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CA" dirty="0" smtClean="0"/>
              <a:t>Management </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CA" sz="4000" dirty="0"/>
              <a:t>Executive Chairman</a:t>
            </a:r>
          </a:p>
          <a:p>
            <a:pPr marL="0" indent="0">
              <a:buNone/>
            </a:pPr>
            <a:r>
              <a:rPr lang="en-CA" sz="3600" dirty="0" smtClean="0">
                <a:solidFill>
                  <a:schemeClr val="tx1"/>
                </a:solidFill>
              </a:rPr>
              <a:t>Eric Schmidt </a:t>
            </a:r>
          </a:p>
          <a:p>
            <a:pPr marL="1028700" lvl="1" indent="-571500">
              <a:lnSpc>
                <a:spcPct val="140000"/>
              </a:lnSpc>
              <a:buFont typeface="Wingdings" charset="2"/>
              <a:buChar char="§"/>
            </a:pPr>
            <a:endParaRPr lang="en-US" dirty="0" smtClean="0">
              <a:solidFill>
                <a:schemeClr val="tx1">
                  <a:lumMod val="65000"/>
                  <a:lumOff val="35000"/>
                </a:schemeClr>
              </a:solidFill>
              <a:latin typeface="Franklin Gothic Book"/>
              <a:cs typeface="Franklin Gothic Book"/>
            </a:endParaRPr>
          </a:p>
          <a:p>
            <a:pPr marL="1028700" lvl="1" indent="-571500">
              <a:lnSpc>
                <a:spcPct val="140000"/>
              </a:lnSpc>
              <a:buFont typeface="Wingdings" charset="2"/>
              <a:buChar char="§"/>
            </a:pPr>
            <a:r>
              <a:rPr lang="en-US" sz="2600" dirty="0">
                <a:solidFill>
                  <a:schemeClr val="accent1"/>
                </a:solidFill>
                <a:latin typeface="Franklin Gothic Book"/>
                <a:cs typeface="Franklin Gothic Book"/>
              </a:rPr>
              <a:t>Former CEO</a:t>
            </a:r>
          </a:p>
          <a:p>
            <a:pPr marL="1028700" lvl="1" indent="-571500">
              <a:lnSpc>
                <a:spcPct val="140000"/>
              </a:lnSpc>
              <a:buFont typeface="Wingdings" charset="2"/>
              <a:buChar char="§"/>
            </a:pPr>
            <a:r>
              <a:rPr lang="en-US" sz="2600" dirty="0" smtClean="0">
                <a:solidFill>
                  <a:schemeClr val="accent1"/>
                </a:solidFill>
                <a:latin typeface="Franklin Gothic Book"/>
                <a:cs typeface="Franklin Gothic Book"/>
              </a:rPr>
              <a:t>Former </a:t>
            </a:r>
            <a:r>
              <a:rPr lang="en-US" sz="2600" dirty="0">
                <a:solidFill>
                  <a:schemeClr val="accent1"/>
                </a:solidFill>
                <a:latin typeface="Franklin Gothic Book"/>
                <a:cs typeface="Franklin Gothic Book"/>
              </a:rPr>
              <a:t>CEO of </a:t>
            </a:r>
            <a:r>
              <a:rPr lang="en-US" sz="2600" dirty="0" err="1">
                <a:solidFill>
                  <a:schemeClr val="accent1"/>
                </a:solidFill>
                <a:latin typeface="Franklin Gothic Book"/>
                <a:cs typeface="Franklin Gothic Book"/>
              </a:rPr>
              <a:t>Novelli</a:t>
            </a:r>
            <a:r>
              <a:rPr lang="en-US" sz="2600" dirty="0">
                <a:solidFill>
                  <a:schemeClr val="accent1"/>
                </a:solidFill>
                <a:latin typeface="Franklin Gothic Book"/>
                <a:cs typeface="Franklin Gothic Book"/>
              </a:rPr>
              <a:t> &amp; CTO of Sun </a:t>
            </a:r>
            <a:r>
              <a:rPr lang="en-US" sz="2600" dirty="0" smtClean="0">
                <a:solidFill>
                  <a:schemeClr val="accent1"/>
                </a:solidFill>
                <a:latin typeface="Franklin Gothic Book"/>
                <a:cs typeface="Franklin Gothic Book"/>
              </a:rPr>
              <a:t>Microsystems</a:t>
            </a:r>
          </a:p>
          <a:p>
            <a:pPr marL="1028700" lvl="1" indent="-571500">
              <a:lnSpc>
                <a:spcPct val="140000"/>
              </a:lnSpc>
              <a:buFont typeface="Wingdings" charset="2"/>
              <a:buChar char="§"/>
            </a:pPr>
            <a:r>
              <a:rPr lang="en-US" sz="2600" dirty="0" smtClean="0">
                <a:solidFill>
                  <a:schemeClr val="accent1"/>
                </a:solidFill>
                <a:latin typeface="Franklin Gothic Book"/>
                <a:cs typeface="Franklin Gothic Book"/>
              </a:rPr>
              <a:t>Bachelor </a:t>
            </a:r>
            <a:r>
              <a:rPr lang="en-US" sz="2600" dirty="0">
                <a:solidFill>
                  <a:schemeClr val="accent1"/>
                </a:solidFill>
                <a:latin typeface="Franklin Gothic Book"/>
                <a:cs typeface="Franklin Gothic Book"/>
              </a:rPr>
              <a:t>of Engineering from Princeton</a:t>
            </a:r>
          </a:p>
          <a:p>
            <a:pPr marL="1028700" lvl="1" indent="-571500">
              <a:lnSpc>
                <a:spcPct val="140000"/>
              </a:lnSpc>
              <a:buFont typeface="Wingdings" charset="2"/>
              <a:buChar char="§"/>
            </a:pPr>
            <a:r>
              <a:rPr lang="en-US" sz="2600" dirty="0">
                <a:solidFill>
                  <a:schemeClr val="accent1"/>
                </a:solidFill>
                <a:latin typeface="Franklin Gothic Book"/>
                <a:cs typeface="Franklin Gothic Book"/>
              </a:rPr>
              <a:t>Master’s and PhD in Comp. Sci. from UC Berkley</a:t>
            </a:r>
          </a:p>
          <a:p>
            <a:pPr marL="1028700" lvl="1" indent="-571500">
              <a:lnSpc>
                <a:spcPct val="140000"/>
              </a:lnSpc>
              <a:buFont typeface="Wingdings" charset="2"/>
              <a:buChar char="§"/>
            </a:pPr>
            <a:r>
              <a:rPr lang="en-US" sz="2600" dirty="0">
                <a:solidFill>
                  <a:schemeClr val="accent1"/>
                </a:solidFill>
                <a:latin typeface="Franklin Gothic Book"/>
                <a:cs typeface="Franklin Gothic Book"/>
              </a:rPr>
              <a:t>Member of President Obama’s council of Science and Technology</a:t>
            </a:r>
          </a:p>
          <a:p>
            <a:pPr marL="0" indent="0">
              <a:buNone/>
            </a:pPr>
            <a:endParaRPr lang="en-CA" sz="3600" dirty="0" smtClean="0">
              <a:solidFill>
                <a:schemeClr val="tx2"/>
              </a:solidFill>
            </a:endParaRPr>
          </a:p>
        </p:txBody>
      </p:sp>
      <p:pic>
        <p:nvPicPr>
          <p:cNvPr id="5" name="Picture 4" descr="Eric Schmidt headshot.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24128" y="1556792"/>
            <a:ext cx="2635271" cy="1756847"/>
          </a:xfrm>
          <a:prstGeom prst="rect">
            <a:avLst/>
          </a:prstGeom>
        </p:spPr>
      </p:pic>
    </p:spTree>
    <p:extLst>
      <p:ext uri="{BB962C8B-B14F-4D97-AF65-F5344CB8AC3E}">
        <p14:creationId xmlns:p14="http://schemas.microsoft.com/office/powerpoint/2010/main" xmlns="" val="28038092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CA" dirty="0"/>
              <a:t>Management</a:t>
            </a:r>
          </a:p>
        </p:txBody>
      </p:sp>
      <p:sp>
        <p:nvSpPr>
          <p:cNvPr id="3" name="Content Placeholder 2"/>
          <p:cNvSpPr>
            <a:spLocks noGrp="1"/>
          </p:cNvSpPr>
          <p:nvPr>
            <p:ph idx="1"/>
          </p:nvPr>
        </p:nvSpPr>
        <p:spPr>
          <a:xfrm>
            <a:off x="457200" y="1600200"/>
            <a:ext cx="8507288" cy="4525963"/>
          </a:xfrm>
        </p:spPr>
        <p:txBody>
          <a:bodyPr>
            <a:normAutofit/>
          </a:bodyPr>
          <a:lstStyle/>
          <a:p>
            <a:pPr marL="108000" lvl="1" indent="0">
              <a:lnSpc>
                <a:spcPct val="110000"/>
              </a:lnSpc>
              <a:buNone/>
            </a:pPr>
            <a:r>
              <a:rPr lang="en-US" sz="3700" dirty="0">
                <a:cs typeface="Franklin Gothic Book"/>
              </a:rPr>
              <a:t>Senior VP and Chief Business </a:t>
            </a:r>
            <a:r>
              <a:rPr lang="en-US" sz="3700" dirty="0" smtClean="0">
                <a:cs typeface="Franklin Gothic Book"/>
              </a:rPr>
              <a:t>Officer</a:t>
            </a:r>
          </a:p>
          <a:p>
            <a:pPr marL="108000" lvl="1" indent="0">
              <a:lnSpc>
                <a:spcPct val="110000"/>
              </a:lnSpc>
              <a:buNone/>
            </a:pPr>
            <a:r>
              <a:rPr lang="en-US" sz="3300" dirty="0" err="1" smtClean="0">
                <a:solidFill>
                  <a:schemeClr val="tx1"/>
                </a:solidFill>
                <a:cs typeface="Franklin Gothic Medium"/>
              </a:rPr>
              <a:t>Nikesh</a:t>
            </a:r>
            <a:r>
              <a:rPr lang="en-US" sz="3300" dirty="0" smtClean="0">
                <a:solidFill>
                  <a:schemeClr val="tx1"/>
                </a:solidFill>
                <a:cs typeface="Franklin Gothic Medium"/>
              </a:rPr>
              <a:t> </a:t>
            </a:r>
            <a:r>
              <a:rPr lang="en-US" sz="3300" dirty="0" err="1" smtClean="0">
                <a:solidFill>
                  <a:schemeClr val="tx1"/>
                </a:solidFill>
                <a:cs typeface="Franklin Gothic Medium"/>
              </a:rPr>
              <a:t>Arora</a:t>
            </a:r>
            <a:endParaRPr lang="en-US" sz="3300" dirty="0">
              <a:solidFill>
                <a:schemeClr val="tx1"/>
              </a:solidFill>
              <a:cs typeface="Franklin Gothic Book"/>
            </a:endParaRPr>
          </a:p>
          <a:p>
            <a:pPr marL="1028700" lvl="1" indent="-571500">
              <a:lnSpc>
                <a:spcPct val="140000"/>
              </a:lnSpc>
              <a:buFont typeface="Wingdings" charset="2"/>
              <a:buChar char="§"/>
            </a:pPr>
            <a:r>
              <a:rPr lang="en-US" sz="2000" dirty="0" smtClean="0">
                <a:solidFill>
                  <a:schemeClr val="accent1"/>
                </a:solidFill>
                <a:latin typeface="Franklin Gothic Book"/>
                <a:cs typeface="Franklin Gothic Book"/>
              </a:rPr>
              <a:t>Joined </a:t>
            </a:r>
            <a:r>
              <a:rPr lang="en-US" sz="2000" dirty="0">
                <a:solidFill>
                  <a:schemeClr val="accent1"/>
                </a:solidFill>
                <a:latin typeface="Franklin Gothic Book"/>
                <a:cs typeface="Franklin Gothic Book"/>
              </a:rPr>
              <a:t>Google in 2004</a:t>
            </a:r>
          </a:p>
          <a:p>
            <a:pPr marL="1028700" lvl="1" indent="-571500">
              <a:lnSpc>
                <a:spcPct val="140000"/>
              </a:lnSpc>
              <a:buFont typeface="Wingdings" charset="2"/>
              <a:buChar char="§"/>
            </a:pPr>
            <a:r>
              <a:rPr lang="en-US" sz="2000" dirty="0">
                <a:solidFill>
                  <a:schemeClr val="accent1"/>
                </a:solidFill>
                <a:latin typeface="Franklin Gothic Book"/>
                <a:cs typeface="Franklin Gothic Book"/>
              </a:rPr>
              <a:t>Responsible for creating and expanding strategic partnerships</a:t>
            </a:r>
          </a:p>
          <a:p>
            <a:pPr marL="1028700" lvl="1" indent="-571500">
              <a:lnSpc>
                <a:spcPct val="140000"/>
              </a:lnSpc>
              <a:buFont typeface="Wingdings" charset="2"/>
              <a:buChar char="§"/>
            </a:pPr>
            <a:r>
              <a:rPr lang="en-US" sz="2000" dirty="0">
                <a:solidFill>
                  <a:schemeClr val="accent1"/>
                </a:solidFill>
                <a:latin typeface="Franklin Gothic Book"/>
                <a:cs typeface="Franklin Gothic Book"/>
              </a:rPr>
              <a:t>Former Chief Marketing Officer at T-Mobile</a:t>
            </a:r>
          </a:p>
          <a:p>
            <a:pPr marL="1028700" lvl="1" indent="-571500">
              <a:lnSpc>
                <a:spcPct val="140000"/>
              </a:lnSpc>
              <a:buFont typeface="Wingdings" charset="2"/>
              <a:buChar char="§"/>
            </a:pPr>
            <a:r>
              <a:rPr lang="en-US" sz="2000" dirty="0">
                <a:solidFill>
                  <a:schemeClr val="accent1"/>
                </a:solidFill>
                <a:latin typeface="Franklin Gothic Book"/>
                <a:cs typeface="Franklin Gothic Book"/>
              </a:rPr>
              <a:t>Masters degree from Boston College</a:t>
            </a:r>
          </a:p>
          <a:p>
            <a:pPr marL="1028700" lvl="1" indent="-571500">
              <a:lnSpc>
                <a:spcPct val="140000"/>
              </a:lnSpc>
              <a:buFont typeface="Wingdings" charset="2"/>
              <a:buChar char="§"/>
            </a:pPr>
            <a:r>
              <a:rPr lang="en-US" sz="2000" dirty="0">
                <a:solidFill>
                  <a:schemeClr val="accent1"/>
                </a:solidFill>
                <a:latin typeface="Franklin Gothic Book"/>
                <a:cs typeface="Franklin Gothic Book"/>
              </a:rPr>
              <a:t>MBA from Northeastern University</a:t>
            </a:r>
          </a:p>
          <a:p>
            <a:pPr marL="1028700" lvl="1" indent="-571500">
              <a:lnSpc>
                <a:spcPct val="140000"/>
              </a:lnSpc>
              <a:buFont typeface="Wingdings" charset="2"/>
              <a:buChar char="§"/>
            </a:pPr>
            <a:r>
              <a:rPr lang="en-US" sz="2000" dirty="0">
                <a:solidFill>
                  <a:schemeClr val="accent1"/>
                </a:solidFill>
                <a:latin typeface="Franklin Gothic Book"/>
                <a:cs typeface="Franklin Gothic Book"/>
              </a:rPr>
              <a:t>CFA Designation</a:t>
            </a:r>
          </a:p>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64287" y="4209752"/>
            <a:ext cx="1591733" cy="2387600"/>
          </a:xfrm>
          <a:prstGeom prst="rect">
            <a:avLst/>
          </a:prstGeom>
        </p:spPr>
      </p:pic>
    </p:spTree>
    <p:extLst>
      <p:ext uri="{BB962C8B-B14F-4D97-AF65-F5344CB8AC3E}">
        <p14:creationId xmlns:p14="http://schemas.microsoft.com/office/powerpoint/2010/main" xmlns="" val="25856211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9752" y="2636912"/>
            <a:ext cx="4752528" cy="110799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solidFill>
                  <a:srgbClr val="240CB4"/>
                </a:solidFill>
                <a:effectLst>
                  <a:outerShdw blurRad="50800" dist="39000" dir="5460000" algn="tl">
                    <a:srgbClr val="000000">
                      <a:alpha val="38000"/>
                    </a:srgbClr>
                  </a:outerShdw>
                </a:effectLst>
                <a:latin typeface="DFKai-SB" pitchFamily="65" charset="-120"/>
                <a:ea typeface="DFKai-SB" pitchFamily="65" charset="-120"/>
              </a:rPr>
              <a:t>F</a:t>
            </a:r>
            <a:r>
              <a:rPr lang="en-US" sz="6600" b="1" cap="none" spc="0" dirty="0" smtClean="0">
                <a:ln w="11430"/>
                <a:solidFill>
                  <a:srgbClr val="FF0000"/>
                </a:solidFill>
                <a:effectLst>
                  <a:outerShdw blurRad="50800" dist="39000" dir="5460000" algn="tl">
                    <a:srgbClr val="000000">
                      <a:alpha val="38000"/>
                    </a:srgbClr>
                  </a:outerShdw>
                </a:effectLst>
                <a:latin typeface="DFKai-SB" pitchFamily="65" charset="-120"/>
                <a:ea typeface="DFKai-SB" pitchFamily="65" charset="-120"/>
              </a:rPr>
              <a:t>i</a:t>
            </a:r>
            <a:r>
              <a:rPr lang="en-US" sz="6600" b="1" cap="none" spc="0" dirty="0" smtClean="0">
                <a:ln w="11430"/>
                <a:solidFill>
                  <a:srgbClr val="FFFF00"/>
                </a:solidFill>
                <a:effectLst>
                  <a:outerShdw blurRad="50800" dist="39000" dir="5460000" algn="tl">
                    <a:srgbClr val="000000">
                      <a:alpha val="38000"/>
                    </a:srgbClr>
                  </a:outerShdw>
                </a:effectLst>
                <a:latin typeface="DFKai-SB" pitchFamily="65" charset="-120"/>
                <a:ea typeface="DFKai-SB" pitchFamily="65" charset="-120"/>
              </a:rPr>
              <a:t>n</a:t>
            </a:r>
            <a:r>
              <a:rPr lang="en-US" sz="6600" b="1" cap="none" spc="0" dirty="0" smtClean="0">
                <a:ln w="11430"/>
                <a:solidFill>
                  <a:srgbClr val="240CB4"/>
                </a:solidFill>
                <a:effectLst>
                  <a:outerShdw blurRad="50800" dist="39000" dir="5460000" algn="tl">
                    <a:srgbClr val="000000">
                      <a:alpha val="38000"/>
                    </a:srgbClr>
                  </a:outerShdw>
                </a:effectLst>
                <a:latin typeface="DFKai-SB" pitchFamily="65" charset="-120"/>
                <a:ea typeface="DFKai-SB" pitchFamily="65" charset="-120"/>
              </a:rPr>
              <a:t>a</a:t>
            </a:r>
            <a:r>
              <a:rPr lang="en-US" sz="6600" b="1" cap="none" spc="0" dirty="0" smtClean="0">
                <a:ln w="11430"/>
                <a:solidFill>
                  <a:srgbClr val="00B050"/>
                </a:solidFill>
                <a:effectLst>
                  <a:outerShdw blurRad="50800" dist="39000" dir="5460000" algn="tl">
                    <a:srgbClr val="000000">
                      <a:alpha val="38000"/>
                    </a:srgbClr>
                  </a:outerShdw>
                </a:effectLst>
                <a:latin typeface="DFKai-SB" pitchFamily="65" charset="-120"/>
                <a:ea typeface="DFKai-SB" pitchFamily="65" charset="-120"/>
              </a:rPr>
              <a:t>n</a:t>
            </a:r>
            <a:r>
              <a:rPr lang="en-US" sz="6600" b="1" cap="none" spc="0" dirty="0" smtClean="0">
                <a:ln w="11430"/>
                <a:solidFill>
                  <a:srgbClr val="FF0000"/>
                </a:solidFill>
                <a:effectLst>
                  <a:outerShdw blurRad="50800" dist="39000" dir="5460000" algn="tl">
                    <a:srgbClr val="000000">
                      <a:alpha val="38000"/>
                    </a:srgbClr>
                  </a:outerShdw>
                </a:effectLst>
                <a:latin typeface="DFKai-SB" pitchFamily="65" charset="-120"/>
                <a:ea typeface="DFKai-SB" pitchFamily="65" charset="-120"/>
              </a:rPr>
              <a:t>c</a:t>
            </a:r>
            <a:r>
              <a:rPr lang="en-US" sz="6600" b="1" cap="none" spc="0" dirty="0" smtClean="0">
                <a:ln w="11430"/>
                <a:solidFill>
                  <a:srgbClr val="240CB4"/>
                </a:solidFill>
                <a:effectLst>
                  <a:outerShdw blurRad="50800" dist="39000" dir="5460000" algn="tl">
                    <a:srgbClr val="000000">
                      <a:alpha val="38000"/>
                    </a:srgbClr>
                  </a:outerShdw>
                </a:effectLst>
                <a:latin typeface="DFKai-SB" pitchFamily="65" charset="-120"/>
                <a:ea typeface="DFKai-SB" pitchFamily="65" charset="-120"/>
              </a:rPr>
              <a:t>i</a:t>
            </a:r>
            <a:r>
              <a:rPr lang="en-US" sz="6600" b="1" cap="none" spc="0" dirty="0" smtClean="0">
                <a:ln w="11430"/>
                <a:solidFill>
                  <a:srgbClr val="FFFF00"/>
                </a:solidFill>
                <a:effectLst>
                  <a:outerShdw blurRad="50800" dist="39000" dir="5460000" algn="tl">
                    <a:srgbClr val="000000">
                      <a:alpha val="38000"/>
                    </a:srgbClr>
                  </a:outerShdw>
                </a:effectLst>
                <a:latin typeface="DFKai-SB" pitchFamily="65" charset="-120"/>
                <a:ea typeface="DFKai-SB" pitchFamily="65" charset="-120"/>
              </a:rPr>
              <a:t>a</a:t>
            </a:r>
            <a:r>
              <a:rPr lang="en-US" sz="6600" b="1" cap="none" spc="0" dirty="0" smtClean="0">
                <a:ln w="11430"/>
                <a:solidFill>
                  <a:srgbClr val="FF0000"/>
                </a:solidFill>
                <a:effectLst>
                  <a:outerShdw blurRad="50800" dist="39000" dir="5460000" algn="tl">
                    <a:srgbClr val="000000">
                      <a:alpha val="38000"/>
                    </a:srgbClr>
                  </a:outerShdw>
                </a:effectLst>
                <a:latin typeface="DFKai-SB" pitchFamily="65" charset="-120"/>
                <a:ea typeface="DFKai-SB" pitchFamily="65" charset="-120"/>
              </a:rPr>
              <a:t>l</a:t>
            </a:r>
            <a:r>
              <a:rPr lang="en-US" sz="6600" b="1" cap="none" spc="0" dirty="0" smtClean="0">
                <a:ln w="11430"/>
                <a:solidFill>
                  <a:srgbClr val="00B050"/>
                </a:solidFill>
                <a:effectLst>
                  <a:outerShdw blurRad="50800" dist="39000" dir="5460000" algn="tl">
                    <a:srgbClr val="000000">
                      <a:alpha val="38000"/>
                    </a:srgbClr>
                  </a:outerShdw>
                </a:effectLst>
                <a:latin typeface="DFKai-SB" pitchFamily="65" charset="-120"/>
                <a:ea typeface="DFKai-SB" pitchFamily="65" charset="-120"/>
              </a:rPr>
              <a:t>s</a:t>
            </a:r>
            <a:endParaRPr lang="en-US" sz="6600" b="1" cap="none" spc="0" dirty="0">
              <a:ln w="11430"/>
              <a:solidFill>
                <a:srgbClr val="00B050"/>
              </a:solidFill>
              <a:effectLst>
                <a:outerShdw blurRad="50800" dist="39000" dir="5460000" algn="tl">
                  <a:srgbClr val="000000">
                    <a:alpha val="38000"/>
                  </a:srgbClr>
                </a:outerShdw>
              </a:effectLst>
              <a:latin typeface="DFKai-SB" pitchFamily="65" charset="-120"/>
              <a:ea typeface="DFKai-SB" pitchFamily="65" charset="-120"/>
            </a:endParaRPr>
          </a:p>
        </p:txBody>
      </p:sp>
    </p:spTree>
    <p:extLst>
      <p:ext uri="{BB962C8B-B14F-4D97-AF65-F5344CB8AC3E}">
        <p14:creationId xmlns:p14="http://schemas.microsoft.com/office/powerpoint/2010/main" xmlns="" val="296494277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CA" dirty="0" smtClean="0"/>
              <a:t>Common Share Structure</a:t>
            </a:r>
            <a:endParaRPr lang="en-CA" dirty="0"/>
          </a:p>
        </p:txBody>
      </p:sp>
      <p:sp>
        <p:nvSpPr>
          <p:cNvPr id="3" name="Content Placeholder 2"/>
          <p:cNvSpPr>
            <a:spLocks noGrp="1"/>
          </p:cNvSpPr>
          <p:nvPr>
            <p:ph idx="1"/>
          </p:nvPr>
        </p:nvSpPr>
        <p:spPr>
          <a:xfrm>
            <a:off x="301752" y="1527048"/>
            <a:ext cx="8503920" cy="4854280"/>
          </a:xfrm>
        </p:spPr>
        <p:txBody>
          <a:bodyPr>
            <a:normAutofit/>
          </a:bodyPr>
          <a:lstStyle/>
          <a:p>
            <a:r>
              <a:rPr lang="en-CA" dirty="0" smtClean="0">
                <a:solidFill>
                  <a:srgbClr val="FF6600"/>
                </a:solidFill>
                <a:latin typeface="Franklin Gothic Medium" pitchFamily="34" charset="0"/>
              </a:rPr>
              <a:t>Class B</a:t>
            </a:r>
          </a:p>
          <a:p>
            <a:pPr lvl="1"/>
            <a:r>
              <a:rPr lang="en-CA" dirty="0" smtClean="0">
                <a:solidFill>
                  <a:schemeClr val="accent4">
                    <a:lumMod val="75000"/>
                  </a:schemeClr>
                </a:solidFill>
                <a:latin typeface="Franklin Gothic Medium" pitchFamily="34" charset="0"/>
              </a:rPr>
              <a:t>10 votes per share</a:t>
            </a:r>
          </a:p>
          <a:p>
            <a:pPr lvl="1"/>
            <a:r>
              <a:rPr lang="en-CA" dirty="0" smtClean="0">
                <a:solidFill>
                  <a:schemeClr val="accent4">
                    <a:lumMod val="75000"/>
                  </a:schemeClr>
                </a:solidFill>
                <a:latin typeface="Franklin Gothic Medium" pitchFamily="34" charset="0"/>
              </a:rPr>
              <a:t>Reserved for Google insiders</a:t>
            </a:r>
          </a:p>
          <a:p>
            <a:pPr lvl="1"/>
            <a:endParaRPr lang="en-CA" dirty="0">
              <a:latin typeface="Franklin Gothic Medium" pitchFamily="34" charset="0"/>
            </a:endParaRPr>
          </a:p>
          <a:p>
            <a:r>
              <a:rPr lang="en-CA" dirty="0" smtClean="0">
                <a:solidFill>
                  <a:srgbClr val="FF6600"/>
                </a:solidFill>
                <a:latin typeface="Franklin Gothic Medium" pitchFamily="34" charset="0"/>
              </a:rPr>
              <a:t>Class A</a:t>
            </a:r>
          </a:p>
          <a:p>
            <a:pPr lvl="1"/>
            <a:r>
              <a:rPr lang="en-CA" dirty="0" smtClean="0">
                <a:solidFill>
                  <a:schemeClr val="accent4">
                    <a:lumMod val="75000"/>
                  </a:schemeClr>
                </a:solidFill>
                <a:latin typeface="Franklin Gothic Medium" pitchFamily="34" charset="0"/>
              </a:rPr>
              <a:t>1 </a:t>
            </a:r>
            <a:r>
              <a:rPr lang="en-CA" dirty="0">
                <a:solidFill>
                  <a:schemeClr val="accent4">
                    <a:lumMod val="75000"/>
                  </a:schemeClr>
                </a:solidFill>
                <a:latin typeface="Franklin Gothic Medium" pitchFamily="34" charset="0"/>
              </a:rPr>
              <a:t>vote per share</a:t>
            </a:r>
          </a:p>
          <a:p>
            <a:endParaRPr lang="en-CA" dirty="0" smtClean="0">
              <a:latin typeface="Franklin Gothic Medium" pitchFamily="34" charset="0"/>
            </a:endParaRPr>
          </a:p>
          <a:p>
            <a:endParaRPr lang="en-CA" dirty="0" smtClean="0">
              <a:latin typeface="Franklin Gothic Medium" pitchFamily="34" charset="0"/>
            </a:endParaRPr>
          </a:p>
          <a:p>
            <a:endParaRPr lang="en-CA" dirty="0">
              <a:latin typeface="Franklin Gothic Medium" pitchFamily="34" charset="0"/>
            </a:endParaRPr>
          </a:p>
          <a:p>
            <a:endParaRPr lang="en-CA" dirty="0" smtClean="0">
              <a:latin typeface="Franklin Gothic Medium" pitchFamily="34" charset="0"/>
            </a:endParaRPr>
          </a:p>
          <a:p>
            <a:r>
              <a:rPr lang="en-CA" dirty="0" smtClean="0">
                <a:solidFill>
                  <a:srgbClr val="FF6600"/>
                </a:solidFill>
                <a:latin typeface="Franklin Gothic Medium" pitchFamily="34" charset="0"/>
              </a:rPr>
              <a:t>Employee Stock Options </a:t>
            </a:r>
          </a:p>
          <a:p>
            <a:pPr lvl="1"/>
            <a:r>
              <a:rPr lang="en-CA" dirty="0" smtClean="0">
                <a:solidFill>
                  <a:schemeClr val="accent4">
                    <a:lumMod val="75000"/>
                  </a:schemeClr>
                </a:solidFill>
                <a:latin typeface="Franklin Gothic Medium" pitchFamily="34" charset="0"/>
              </a:rPr>
              <a:t>10 year term</a:t>
            </a:r>
            <a:endParaRPr lang="en-CA" dirty="0">
              <a:solidFill>
                <a:schemeClr val="accent4">
                  <a:lumMod val="75000"/>
                </a:schemeClr>
              </a:solidFill>
              <a:latin typeface="Franklin Gothic Medium"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642434363"/>
              </p:ext>
            </p:extLst>
          </p:nvPr>
        </p:nvGraphicFramePr>
        <p:xfrm>
          <a:off x="1043608" y="3861048"/>
          <a:ext cx="6480720" cy="1082928"/>
        </p:xfrm>
        <a:graphic>
          <a:graphicData uri="http://schemas.openxmlformats.org/drawingml/2006/table">
            <a:tbl>
              <a:tblPr firstRow="1" bandRow="1">
                <a:tableStyleId>{00A15C55-8517-42AA-B614-E9B94910E393}</a:tableStyleId>
              </a:tblPr>
              <a:tblGrid>
                <a:gridCol w="1657859"/>
                <a:gridCol w="1205715"/>
                <a:gridCol w="1205715"/>
                <a:gridCol w="1187295"/>
                <a:gridCol w="1224136"/>
              </a:tblGrid>
              <a:tr h="397255">
                <a:tc>
                  <a:txBody>
                    <a:bodyPr/>
                    <a:lstStyle/>
                    <a:p>
                      <a:endParaRPr lang="en-CA" dirty="0"/>
                    </a:p>
                  </a:txBody>
                  <a:tcPr/>
                </a:tc>
                <a:tc>
                  <a:txBody>
                    <a:bodyPr/>
                    <a:lstStyle/>
                    <a:p>
                      <a:r>
                        <a:rPr lang="en-CA" dirty="0" smtClean="0"/>
                        <a:t>2011</a:t>
                      </a:r>
                      <a:endParaRPr lang="en-CA" dirty="0"/>
                    </a:p>
                  </a:txBody>
                  <a:tcPr/>
                </a:tc>
                <a:tc>
                  <a:txBody>
                    <a:bodyPr/>
                    <a:lstStyle/>
                    <a:p>
                      <a:r>
                        <a:rPr lang="en-CA" dirty="0" smtClean="0"/>
                        <a:t>2010</a:t>
                      </a:r>
                      <a:endParaRPr lang="en-CA" dirty="0"/>
                    </a:p>
                  </a:txBody>
                  <a:tcPr/>
                </a:tc>
                <a:tc>
                  <a:txBody>
                    <a:bodyPr/>
                    <a:lstStyle/>
                    <a:p>
                      <a:r>
                        <a:rPr lang="en-CA" dirty="0" smtClean="0"/>
                        <a:t>2009</a:t>
                      </a:r>
                      <a:endParaRPr lang="en-CA" dirty="0"/>
                    </a:p>
                  </a:txBody>
                  <a:tcPr/>
                </a:tc>
                <a:tc>
                  <a:txBody>
                    <a:bodyPr/>
                    <a:lstStyle/>
                    <a:p>
                      <a:r>
                        <a:rPr lang="en-CA" dirty="0" smtClean="0"/>
                        <a:t>2008</a:t>
                      </a:r>
                      <a:endParaRPr lang="en-CA" dirty="0"/>
                    </a:p>
                  </a:txBody>
                  <a:tcPr/>
                </a:tc>
              </a:tr>
              <a:tr h="685673">
                <a:tc>
                  <a:txBody>
                    <a:bodyPr/>
                    <a:lstStyle/>
                    <a:p>
                      <a:r>
                        <a:rPr lang="en-CA" dirty="0" smtClean="0"/>
                        <a:t>Shares</a:t>
                      </a:r>
                      <a:r>
                        <a:rPr lang="en-CA" baseline="0" dirty="0" smtClean="0"/>
                        <a:t> Outstanding</a:t>
                      </a:r>
                      <a:endParaRPr lang="en-CA" dirty="0"/>
                    </a:p>
                  </a:txBody>
                  <a:tcPr/>
                </a:tc>
                <a:tc>
                  <a:txBody>
                    <a:bodyPr/>
                    <a:lstStyle/>
                    <a:p>
                      <a:r>
                        <a:rPr lang="en-CA" dirty="0" smtClean="0"/>
                        <a:t>322.89M</a:t>
                      </a:r>
                      <a:endParaRPr lang="en-CA" dirty="0">
                        <a:solidFill>
                          <a:sysClr val="windowText" lastClr="000000"/>
                        </a:solidFill>
                        <a:latin typeface="+mn-lt"/>
                      </a:endParaRPr>
                    </a:p>
                  </a:txBody>
                  <a:tcPr/>
                </a:tc>
                <a:tc>
                  <a:txBody>
                    <a:bodyPr/>
                    <a:lstStyle/>
                    <a:p>
                      <a:pPr algn="ctr"/>
                      <a:r>
                        <a:rPr lang="en-US" dirty="0" smtClean="0"/>
                        <a:t>319.77M</a:t>
                      </a:r>
                      <a:endParaRPr lang="en-US" dirty="0">
                        <a:solidFill>
                          <a:sysClr val="windowText" lastClr="000000"/>
                        </a:solidFill>
                        <a:latin typeface="+mn-lt"/>
                        <a:cs typeface="Franklin Gothic Medium"/>
                      </a:endParaRPr>
                    </a:p>
                  </a:txBody>
                  <a:tcPr/>
                </a:tc>
                <a:tc>
                  <a:txBody>
                    <a:bodyPr/>
                    <a:lstStyle/>
                    <a:p>
                      <a:pPr algn="ctr"/>
                      <a:r>
                        <a:rPr lang="en-US" dirty="0" smtClean="0"/>
                        <a:t>317.77M</a:t>
                      </a:r>
                      <a:endParaRPr lang="en-US" dirty="0">
                        <a:solidFill>
                          <a:sysClr val="windowText" lastClr="000000"/>
                        </a:solidFill>
                        <a:latin typeface="+mn-lt"/>
                        <a:cs typeface="Franklin Gothic Medium"/>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315.11M</a:t>
                      </a:r>
                      <a:endParaRPr lang="en-US" dirty="0" smtClean="0">
                        <a:solidFill>
                          <a:sysClr val="windowText" lastClr="000000"/>
                        </a:solidFill>
                        <a:latin typeface="+mn-lt"/>
                        <a:cs typeface="Franklin Gothic Medium"/>
                      </a:endParaRPr>
                    </a:p>
                  </a:txBody>
                  <a:tcPr/>
                </a:tc>
              </a:tr>
            </a:tbl>
          </a:graphicData>
        </a:graphic>
      </p:graphicFrame>
    </p:spTree>
    <p:extLst>
      <p:ext uri="{BB962C8B-B14F-4D97-AF65-F5344CB8AC3E}">
        <p14:creationId xmlns:p14="http://schemas.microsoft.com/office/powerpoint/2010/main" xmlns="" val="412319417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lstStyle/>
          <a:p>
            <a:r>
              <a:rPr lang="en-CA" dirty="0" smtClean="0"/>
              <a:t>Stock Option Activity </a:t>
            </a:r>
            <a:endParaRPr lang="en-CA" dirty="0"/>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0041" y="1547813"/>
            <a:ext cx="8460431" cy="4977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851071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236296" y="1124744"/>
            <a:ext cx="432048" cy="216024"/>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2" name="Oval 1"/>
          <p:cNvSpPr/>
          <p:nvPr/>
        </p:nvSpPr>
        <p:spPr>
          <a:xfrm>
            <a:off x="8172400" y="1124744"/>
            <a:ext cx="432048" cy="216024"/>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graphicFrame>
        <p:nvGraphicFramePr>
          <p:cNvPr id="6" name="Table 5"/>
          <p:cNvGraphicFramePr>
            <a:graphicFrameLocks noGrp="1"/>
          </p:cNvGraphicFramePr>
          <p:nvPr>
            <p:extLst>
              <p:ext uri="{D42A27DB-BD31-4B8C-83A1-F6EECF244321}">
                <p14:modId xmlns:p14="http://schemas.microsoft.com/office/powerpoint/2010/main" xmlns="" val="1774186355"/>
              </p:ext>
            </p:extLst>
          </p:nvPr>
        </p:nvGraphicFramePr>
        <p:xfrm>
          <a:off x="607320" y="116632"/>
          <a:ext cx="7925120" cy="6484390"/>
        </p:xfrm>
        <a:graphic>
          <a:graphicData uri="http://schemas.openxmlformats.org/drawingml/2006/table">
            <a:tbl>
              <a:tblPr/>
              <a:tblGrid>
                <a:gridCol w="6256258"/>
                <a:gridCol w="767202"/>
                <a:gridCol w="94912"/>
                <a:gridCol w="806748"/>
              </a:tblGrid>
              <a:tr h="129267">
                <a:tc gridSpan="4">
                  <a:txBody>
                    <a:bodyPr/>
                    <a:lstStyle/>
                    <a:p>
                      <a:pPr algn="ctr" fontAlgn="b"/>
                      <a:r>
                        <a:rPr lang="en-US" sz="800" b="0" i="0" u="none" strike="noStrike" dirty="0">
                          <a:solidFill>
                            <a:srgbClr val="000000"/>
                          </a:solidFill>
                          <a:effectLst/>
                          <a:latin typeface="Franklin Gothic Medium"/>
                        </a:rPr>
                        <a:t>Google </a:t>
                      </a:r>
                      <a:r>
                        <a:rPr lang="en-US" sz="800" b="0" i="0" u="none" strike="noStrike" dirty="0" err="1" smtClean="0">
                          <a:solidFill>
                            <a:srgbClr val="000000"/>
                          </a:solidFill>
                          <a:effectLst/>
                          <a:latin typeface="Franklin Gothic Medium"/>
                        </a:rPr>
                        <a:t>Inc.c</a:t>
                      </a:r>
                      <a:endParaRPr lang="en-US" sz="800" b="0" i="0" u="none" strike="noStrike" dirty="0">
                        <a:solidFill>
                          <a:srgbClr val="000000"/>
                        </a:solidFill>
                        <a:effectLst/>
                        <a:latin typeface="Franklin Gothic Medium"/>
                      </a:endParaRPr>
                    </a:p>
                  </a:txBody>
                  <a:tcPr marL="8024" marR="8024" marT="802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29267">
                <a:tc gridSpan="4">
                  <a:txBody>
                    <a:bodyPr/>
                    <a:lstStyle/>
                    <a:p>
                      <a:pPr algn="ctr" fontAlgn="b"/>
                      <a:r>
                        <a:rPr lang="en-US" sz="800" b="0" i="0" u="none" strike="noStrike" dirty="0">
                          <a:solidFill>
                            <a:srgbClr val="000000"/>
                          </a:solidFill>
                          <a:effectLst/>
                          <a:latin typeface="Franklin Gothic Medium"/>
                        </a:rPr>
                        <a:t>CONSOLIDATED BALANCE SHEETS</a:t>
                      </a:r>
                    </a:p>
                  </a:txBody>
                  <a:tcPr marL="8024" marR="8024" marT="802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65070">
                <a:tc gridSpan="4">
                  <a:txBody>
                    <a:bodyPr/>
                    <a:lstStyle/>
                    <a:p>
                      <a:pPr algn="ctr" fontAlgn="b"/>
                      <a:r>
                        <a:rPr lang="en-US" sz="800" b="0" i="0" u="none" strike="noStrike" dirty="0">
                          <a:solidFill>
                            <a:srgbClr val="000000"/>
                          </a:solidFill>
                          <a:effectLst/>
                          <a:latin typeface="Franklin Gothic Medium"/>
                        </a:rPr>
                        <a:t>(In millions, except share and par value amounts which are reflected in thousands, and par value per share amounts)</a:t>
                      </a:r>
                    </a:p>
                  </a:txBody>
                  <a:tcPr marL="8024" marR="8024" marT="802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50739">
                <a:tc>
                  <a:txBody>
                    <a:bodyPr/>
                    <a:lstStyle/>
                    <a:p>
                      <a:pPr algn="l" fontAlgn="b"/>
                      <a:endParaRPr lang="en-US" sz="800" b="0" i="0" u="none" strike="noStrike">
                        <a:solidFill>
                          <a:srgbClr val="000000"/>
                        </a:solidFill>
                        <a:effectLst/>
                        <a:latin typeface="Franklin Gothic Medium"/>
                      </a:endParaRPr>
                    </a:p>
                  </a:txBody>
                  <a:tcPr marL="8024" marR="8024" marT="8024" marB="0" anchor="b">
                    <a:lnL>
                      <a:noFill/>
                    </a:lnL>
                    <a:lnR>
                      <a:noFill/>
                    </a:lnR>
                    <a:lnT>
                      <a:noFill/>
                    </a:lnT>
                    <a:lnB>
                      <a:noFill/>
                    </a:lnB>
                  </a:tcPr>
                </a:tc>
                <a:tc>
                  <a:txBody>
                    <a:bodyPr/>
                    <a:lstStyle/>
                    <a:p>
                      <a:pPr algn="ctr" fontAlgn="b"/>
                      <a:r>
                        <a:rPr lang="en-US" sz="800" b="1" i="0" u="none" strike="noStrike">
                          <a:solidFill>
                            <a:srgbClr val="000000"/>
                          </a:solidFill>
                          <a:effectLst/>
                          <a:latin typeface="Franklin Gothic Medium"/>
                        </a:rPr>
                        <a:t>As of December 31, 2009</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Franklin Gothic Medium"/>
                      </a:endParaRPr>
                    </a:p>
                  </a:txBody>
                  <a:tcPr marL="8024" marR="8024" marT="8024" marB="0" anchor="b">
                    <a:lnL>
                      <a:noFill/>
                    </a:lnL>
                    <a:lnR>
                      <a:noFill/>
                    </a:lnR>
                    <a:lnT>
                      <a:noFill/>
                    </a:lnT>
                    <a:lnB>
                      <a:noFill/>
                    </a:lnB>
                  </a:tcPr>
                </a:tc>
                <a:tc>
                  <a:txBody>
                    <a:bodyPr/>
                    <a:lstStyle/>
                    <a:p>
                      <a:pPr algn="ctr" fontAlgn="b"/>
                      <a:r>
                        <a:rPr lang="en-US" sz="800" b="1" i="0" u="none" strike="noStrike">
                          <a:solidFill>
                            <a:srgbClr val="000000"/>
                          </a:solidFill>
                          <a:effectLst/>
                          <a:latin typeface="Franklin Gothic Medium"/>
                        </a:rPr>
                        <a:t>As of December 31, 2010</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r>
              <a:tr h="129267">
                <a:tc>
                  <a:txBody>
                    <a:bodyPr/>
                    <a:lstStyle/>
                    <a:p>
                      <a:pPr algn="l" fontAlgn="b"/>
                      <a:r>
                        <a:rPr lang="en-US" sz="800" b="1" i="0" u="none" strike="noStrike">
                          <a:solidFill>
                            <a:srgbClr val="000000"/>
                          </a:solidFill>
                          <a:effectLst/>
                          <a:latin typeface="Franklin Gothic Medium"/>
                        </a:rPr>
                        <a:t>Assets</a:t>
                      </a:r>
                    </a:p>
                  </a:txBody>
                  <a:tcPr marL="8024" marR="8024" marT="8024" marB="0" anchor="b">
                    <a:lnL>
                      <a:noFill/>
                    </a:lnL>
                    <a:lnR>
                      <a:noFill/>
                    </a:lnR>
                    <a:lnT>
                      <a:noFill/>
                    </a:lnT>
                    <a:lnB>
                      <a:noFill/>
                    </a:lnB>
                  </a:tcPr>
                </a:tc>
                <a:tc>
                  <a:txBody>
                    <a:bodyPr/>
                    <a:lstStyle/>
                    <a:p>
                      <a:pPr algn="ctr" fontAlgn="b"/>
                      <a:endParaRPr lang="en-US" sz="800" b="1" i="0" u="none" strike="noStrike">
                        <a:solidFill>
                          <a:srgbClr val="000000"/>
                        </a:solidFill>
                        <a:effectLst/>
                        <a:latin typeface="Franklin Gothic Book"/>
                      </a:endParaRPr>
                    </a:p>
                  </a:txBody>
                  <a:tcPr marL="8024" marR="8024" marT="80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ctr" fontAlgn="b"/>
                      <a:endParaRPr lang="en-US" sz="800" b="1" i="0" u="none" strike="noStrike">
                        <a:solidFill>
                          <a:srgbClr val="000000"/>
                        </a:solidFill>
                        <a:effectLst/>
                        <a:latin typeface="Franklin Gothic Book"/>
                      </a:endParaRPr>
                    </a:p>
                  </a:txBody>
                  <a:tcPr marL="8024" marR="8024" marT="8024" marB="0" anchor="b">
                    <a:lnL>
                      <a:noFill/>
                    </a:lnL>
                    <a:lnR>
                      <a:noFill/>
                    </a:lnR>
                    <a:lnT w="6350" cap="flat" cmpd="sng" algn="ctr">
                      <a:solidFill>
                        <a:srgbClr val="000000"/>
                      </a:solidFill>
                      <a:prstDash val="solid"/>
                      <a:round/>
                      <a:headEnd type="none" w="med" len="med"/>
                      <a:tailEnd type="none" w="med" len="med"/>
                    </a:lnT>
                    <a:lnB>
                      <a:noFill/>
                    </a:lnB>
                  </a:tcPr>
                </a:tc>
              </a:tr>
              <a:tr h="129267">
                <a:tc>
                  <a:txBody>
                    <a:bodyPr/>
                    <a:lstStyle/>
                    <a:p>
                      <a:pPr algn="l" fontAlgn="b"/>
                      <a:r>
                        <a:rPr lang="en-US" sz="800" b="0" i="0" u="none" strike="noStrike">
                          <a:solidFill>
                            <a:srgbClr val="000000"/>
                          </a:solidFill>
                          <a:effectLst/>
                          <a:latin typeface="Franklin Gothic Medium"/>
                        </a:rPr>
                        <a:t>Current assets:</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Medium"/>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Medium"/>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a:endParaRP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Cash and cash equivalents</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10,198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13,630 </a:t>
                      </a:r>
                    </a:p>
                  </a:txBody>
                  <a:tcPr marL="8024" marR="8024" marT="8024" marB="0" anchor="b">
                    <a:lnL>
                      <a:noFill/>
                    </a:lnL>
                    <a:lnR>
                      <a:noFill/>
                    </a:lnR>
                    <a:lnT>
                      <a:noFill/>
                    </a:lnT>
                    <a:lnB>
                      <a:noFill/>
                    </a:lnB>
                  </a:tcPr>
                </a:tc>
              </a:tr>
              <a:tr h="129267">
                <a:tc>
                  <a:txBody>
                    <a:bodyPr/>
                    <a:lstStyle/>
                    <a:p>
                      <a:pPr algn="l" fontAlgn="b"/>
                      <a:r>
                        <a:rPr lang="en-US" sz="800" b="0" i="0" u="none" strike="noStrike" dirty="0">
                          <a:solidFill>
                            <a:srgbClr val="000000"/>
                          </a:solidFill>
                          <a:effectLst/>
                          <a:latin typeface="Franklin Gothic Medium"/>
                        </a:rPr>
                        <a:t>Marketable securities</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14,287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21,345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r>
              <a:tr h="129267">
                <a:tc>
                  <a:txBody>
                    <a:bodyPr/>
                    <a:lstStyle/>
                    <a:p>
                      <a:pPr algn="l" fontAlgn="b"/>
                      <a:r>
                        <a:rPr lang="en-US" sz="800" b="0" i="0" u="none" strike="noStrike">
                          <a:solidFill>
                            <a:srgbClr val="000000"/>
                          </a:solidFill>
                          <a:effectLst/>
                          <a:latin typeface="Franklin Gothic Medium"/>
                        </a:rPr>
                        <a:t>Total cash, cash equivalents, and marketable securities (including securities loaned of $0 and $4031)</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24,485 </a:t>
                      </a:r>
                    </a:p>
                  </a:txBody>
                  <a:tcPr marL="8024" marR="8024" marT="80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34,975 </a:t>
                      </a:r>
                    </a:p>
                  </a:txBody>
                  <a:tcPr marL="8024" marR="8024" marT="8024" marB="0" anchor="b">
                    <a:lnL>
                      <a:noFill/>
                    </a:lnL>
                    <a:lnR>
                      <a:noFill/>
                    </a:lnR>
                    <a:lnT w="6350" cap="flat" cmpd="sng" algn="ctr">
                      <a:solidFill>
                        <a:srgbClr val="000000"/>
                      </a:solidFill>
                      <a:prstDash val="solid"/>
                      <a:round/>
                      <a:headEnd type="none" w="med" len="med"/>
                      <a:tailEnd type="none" w="med" len="med"/>
                    </a:lnT>
                    <a:lnB>
                      <a:noFill/>
                    </a:lnB>
                  </a:tcPr>
                </a:tc>
              </a:tr>
              <a:tr h="129267">
                <a:tc>
                  <a:txBody>
                    <a:bodyPr/>
                    <a:lstStyle/>
                    <a:p>
                      <a:pPr algn="l" fontAlgn="b"/>
                      <a:r>
                        <a:rPr lang="en-US" sz="800" b="0" i="0" u="none" strike="noStrike">
                          <a:solidFill>
                            <a:srgbClr val="000000"/>
                          </a:solidFill>
                          <a:effectLst/>
                          <a:latin typeface="Franklin Gothic Medium"/>
                        </a:rPr>
                        <a:t>Accounts receivable, net of allowance of $79 and $101</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3,178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4,252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Receivable under reverse repurchase agreements</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750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Deferred income taxes, net</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644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259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Income taxes receivable, net</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23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Prepaid revenue share, expenses and other assets</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837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1,326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r>
              <a:tr h="129267">
                <a:tc>
                  <a:txBody>
                    <a:bodyPr/>
                    <a:lstStyle/>
                    <a:p>
                      <a:pPr algn="l" fontAlgn="b"/>
                      <a:r>
                        <a:rPr lang="en-US" sz="800" b="0" i="0" u="none" strike="noStrike">
                          <a:solidFill>
                            <a:srgbClr val="000000"/>
                          </a:solidFill>
                          <a:effectLst/>
                          <a:latin typeface="Franklin Gothic Medium"/>
                        </a:rPr>
                        <a:t>Total current assets</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29,167 </a:t>
                      </a:r>
                    </a:p>
                  </a:txBody>
                  <a:tcPr marL="8024" marR="8024" marT="80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41,562 </a:t>
                      </a:r>
                    </a:p>
                  </a:txBody>
                  <a:tcPr marL="8024" marR="8024" marT="8024" marB="0" anchor="b">
                    <a:lnL>
                      <a:noFill/>
                    </a:lnL>
                    <a:lnR>
                      <a:noFill/>
                    </a:lnR>
                    <a:lnT w="6350" cap="flat" cmpd="sng" algn="ctr">
                      <a:solidFill>
                        <a:srgbClr val="000000"/>
                      </a:solidFill>
                      <a:prstDash val="solid"/>
                      <a:round/>
                      <a:headEnd type="none" w="med" len="med"/>
                      <a:tailEnd type="none" w="med" len="med"/>
                    </a:lnT>
                    <a:lnB>
                      <a:noFill/>
                    </a:lnB>
                  </a:tcPr>
                </a:tc>
              </a:tr>
              <a:tr h="129267">
                <a:tc>
                  <a:txBody>
                    <a:bodyPr/>
                    <a:lstStyle/>
                    <a:p>
                      <a:pPr algn="l" fontAlgn="b"/>
                      <a:r>
                        <a:rPr lang="en-US" sz="800" b="0" i="0" u="none" strike="noStrike">
                          <a:solidFill>
                            <a:srgbClr val="000000"/>
                          </a:solidFill>
                          <a:effectLst/>
                          <a:latin typeface="Franklin Gothic Medium"/>
                        </a:rPr>
                        <a:t>Prepaid revenue share, expenses and other assets, non-current</a:t>
                      </a: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415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442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Deferred income taxes, net, non-current</a:t>
                      </a: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263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265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Non-marketable equity securities</a:t>
                      </a: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129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523 </a:t>
                      </a:r>
                    </a:p>
                  </a:txBody>
                  <a:tcPr marL="8024" marR="8024" marT="8024" marB="0" anchor="b">
                    <a:lnL>
                      <a:noFill/>
                    </a:lnL>
                    <a:lnR>
                      <a:noFill/>
                    </a:lnR>
                    <a:lnT>
                      <a:noFill/>
                    </a:lnT>
                    <a:lnB>
                      <a:noFill/>
                    </a:lnB>
                  </a:tcPr>
                </a:tc>
              </a:tr>
              <a:tr h="129267">
                <a:tc>
                  <a:txBody>
                    <a:bodyPr/>
                    <a:lstStyle/>
                    <a:p>
                      <a:pPr algn="l" fontAlgn="b"/>
                      <a:r>
                        <a:rPr lang="en-US" sz="800" b="0" i="0" u="none" strike="noStrike" dirty="0">
                          <a:solidFill>
                            <a:srgbClr val="FF0000"/>
                          </a:solidFill>
                          <a:effectLst/>
                          <a:latin typeface="Franklin Gothic Medium"/>
                        </a:rPr>
                        <a:t>Property and equipment, net</a:t>
                      </a:r>
                    </a:p>
                  </a:txBody>
                  <a:tcPr marL="8024" marR="8024" marT="8024" marB="0" anchor="b">
                    <a:lnL>
                      <a:noFill/>
                    </a:lnL>
                    <a:lnR>
                      <a:noFill/>
                    </a:lnR>
                    <a:lnT>
                      <a:noFill/>
                    </a:lnT>
                    <a:lnB>
                      <a:noFill/>
                    </a:lnB>
                  </a:tcPr>
                </a:tc>
                <a:tc>
                  <a:txBody>
                    <a:bodyPr/>
                    <a:lstStyle/>
                    <a:p>
                      <a:pPr algn="r" fontAlgn="b"/>
                      <a:r>
                        <a:rPr lang="en-US" sz="800" b="0" i="0" u="none" strike="noStrike">
                          <a:solidFill>
                            <a:srgbClr val="FF0000"/>
                          </a:solidFill>
                          <a:effectLst/>
                          <a:latin typeface="Franklin Gothic Book"/>
                        </a:rPr>
                        <a:t> 4,845 </a:t>
                      </a:r>
                    </a:p>
                  </a:txBody>
                  <a:tcPr marL="8024" marR="8024" marT="8024" marB="0" anchor="b">
                    <a:lnL>
                      <a:noFill/>
                    </a:lnL>
                    <a:lnR>
                      <a:noFill/>
                    </a:lnR>
                    <a:lnT>
                      <a:noFill/>
                    </a:lnT>
                    <a:lnB>
                      <a:noFill/>
                    </a:lnB>
                  </a:tcPr>
                </a:tc>
                <a:tc>
                  <a:txBody>
                    <a:bodyPr/>
                    <a:lstStyle/>
                    <a:p>
                      <a:pPr algn="l" fontAlgn="b"/>
                      <a:endParaRPr lang="en-US" sz="800" b="0" i="0" u="none" strike="noStrike">
                        <a:solidFill>
                          <a:srgbClr val="FF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FF0000"/>
                          </a:solidFill>
                          <a:effectLst/>
                          <a:latin typeface="Franklin Gothic Book"/>
                        </a:rPr>
                        <a:t> 7,759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FF0000"/>
                          </a:solidFill>
                          <a:effectLst/>
                          <a:latin typeface="Franklin Gothic Medium"/>
                        </a:rPr>
                        <a:t>Intangible assets, net</a:t>
                      </a:r>
                    </a:p>
                  </a:txBody>
                  <a:tcPr marL="8024" marR="8024" marT="8024" marB="0" anchor="b">
                    <a:lnL>
                      <a:noFill/>
                    </a:lnL>
                    <a:lnR>
                      <a:noFill/>
                    </a:lnR>
                    <a:lnT>
                      <a:noFill/>
                    </a:lnT>
                    <a:lnB>
                      <a:noFill/>
                    </a:lnB>
                  </a:tcPr>
                </a:tc>
                <a:tc>
                  <a:txBody>
                    <a:bodyPr/>
                    <a:lstStyle/>
                    <a:p>
                      <a:pPr algn="r" fontAlgn="b"/>
                      <a:r>
                        <a:rPr lang="en-US" sz="800" b="0" i="0" u="none" strike="noStrike">
                          <a:solidFill>
                            <a:srgbClr val="FF0000"/>
                          </a:solidFill>
                          <a:effectLst/>
                          <a:latin typeface="Franklin Gothic Book"/>
                        </a:rPr>
                        <a:t> 775 </a:t>
                      </a:r>
                    </a:p>
                  </a:txBody>
                  <a:tcPr marL="8024" marR="8024" marT="8024" marB="0" anchor="b">
                    <a:lnL>
                      <a:noFill/>
                    </a:lnL>
                    <a:lnR>
                      <a:noFill/>
                    </a:lnR>
                    <a:lnT>
                      <a:noFill/>
                    </a:lnT>
                    <a:lnB>
                      <a:noFill/>
                    </a:lnB>
                  </a:tcPr>
                </a:tc>
                <a:tc>
                  <a:txBody>
                    <a:bodyPr/>
                    <a:lstStyle/>
                    <a:p>
                      <a:pPr algn="l" fontAlgn="b"/>
                      <a:endParaRPr lang="en-US" sz="800" b="0" i="0" u="none" strike="noStrike">
                        <a:solidFill>
                          <a:srgbClr val="FF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FF0000"/>
                          </a:solidFill>
                          <a:effectLst/>
                          <a:latin typeface="Franklin Gothic Book"/>
                        </a:rPr>
                        <a:t> 1,044 </a:t>
                      </a:r>
                    </a:p>
                  </a:txBody>
                  <a:tcPr marL="8024" marR="8024" marT="8024" marB="0" anchor="b">
                    <a:lnL>
                      <a:noFill/>
                    </a:lnL>
                    <a:lnR>
                      <a:noFill/>
                    </a:lnR>
                    <a:lnT>
                      <a:noFill/>
                    </a:lnT>
                    <a:lnB>
                      <a:noFill/>
                    </a:lnB>
                  </a:tcPr>
                </a:tc>
              </a:tr>
              <a:tr h="129267">
                <a:tc>
                  <a:txBody>
                    <a:bodyPr/>
                    <a:lstStyle/>
                    <a:p>
                      <a:pPr algn="l" fontAlgn="b"/>
                      <a:r>
                        <a:rPr lang="en-US" sz="800" b="0" i="0" u="none" strike="noStrike" dirty="0">
                          <a:solidFill>
                            <a:srgbClr val="FF0000"/>
                          </a:solidFill>
                          <a:effectLst/>
                          <a:latin typeface="Franklin Gothic Medium"/>
                        </a:rPr>
                        <a:t>Goodwill</a:t>
                      </a:r>
                    </a:p>
                  </a:txBody>
                  <a:tcPr marL="8024" marR="8024" marT="8024" marB="0" anchor="b">
                    <a:lnL>
                      <a:noFill/>
                    </a:lnL>
                    <a:lnR>
                      <a:noFill/>
                    </a:lnR>
                    <a:lnT>
                      <a:noFill/>
                    </a:lnT>
                    <a:lnB>
                      <a:noFill/>
                    </a:lnB>
                  </a:tcPr>
                </a:tc>
                <a:tc>
                  <a:txBody>
                    <a:bodyPr/>
                    <a:lstStyle/>
                    <a:p>
                      <a:pPr algn="r" fontAlgn="b"/>
                      <a:r>
                        <a:rPr lang="en-US" sz="800" b="0" i="0" u="none" strike="noStrike" dirty="0">
                          <a:solidFill>
                            <a:srgbClr val="FF0000"/>
                          </a:solidFill>
                          <a:effectLst/>
                          <a:latin typeface="Franklin Gothic Book"/>
                        </a:rPr>
                        <a:t> 4,903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FF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dirty="0">
                          <a:solidFill>
                            <a:srgbClr val="FF0000"/>
                          </a:solidFill>
                          <a:effectLst/>
                          <a:latin typeface="Franklin Gothic Book"/>
                        </a:rPr>
                        <a:t> 6,256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r>
              <a:tr h="163719">
                <a:tc>
                  <a:txBody>
                    <a:bodyPr/>
                    <a:lstStyle/>
                    <a:p>
                      <a:pPr algn="l" fontAlgn="b"/>
                      <a:r>
                        <a:rPr lang="en-US" sz="800" b="0" i="0" u="none" strike="noStrike" dirty="0">
                          <a:solidFill>
                            <a:srgbClr val="000000"/>
                          </a:solidFill>
                          <a:effectLst/>
                          <a:latin typeface="Franklin Gothic Medium"/>
                        </a:rPr>
                        <a:t>Total assets</a:t>
                      </a: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40,497 </a:t>
                      </a:r>
                    </a:p>
                  </a:txBody>
                  <a:tcPr marL="8024" marR="8024" marT="802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57,851 </a:t>
                      </a:r>
                    </a:p>
                  </a:txBody>
                  <a:tcPr marL="8024" marR="8024" marT="802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29267">
                <a:tc>
                  <a:txBody>
                    <a:bodyPr/>
                    <a:lstStyle/>
                    <a:p>
                      <a:pPr algn="l" fontAlgn="b"/>
                      <a:endParaRPr lang="en-US" sz="800" b="0" i="0" u="none" strike="noStrike">
                        <a:solidFill>
                          <a:srgbClr val="000000"/>
                        </a:solidFill>
                        <a:effectLst/>
                        <a:latin typeface="Franklin Gothic Medium"/>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w="25400" cap="flat" cmpd="dbl" algn="ctr">
                      <a:solidFill>
                        <a:srgbClr val="000000"/>
                      </a:solidFill>
                      <a:prstDash val="solid"/>
                      <a:round/>
                      <a:headEnd type="none" w="med" len="med"/>
                      <a:tailEnd type="none" w="med" len="med"/>
                    </a:lnT>
                    <a:lnB>
                      <a:noFill/>
                    </a:lnB>
                  </a:tcPr>
                </a:tc>
              </a:tr>
              <a:tr h="129267">
                <a:tc>
                  <a:txBody>
                    <a:bodyPr/>
                    <a:lstStyle/>
                    <a:p>
                      <a:pPr algn="l" fontAlgn="b"/>
                      <a:r>
                        <a:rPr lang="en-US" sz="800" b="1" i="0" u="none" strike="noStrike">
                          <a:solidFill>
                            <a:srgbClr val="000000"/>
                          </a:solidFill>
                          <a:effectLst/>
                          <a:latin typeface="Franklin Gothic Medium"/>
                        </a:rPr>
                        <a:t>Liabilities and Stockholders' Equity</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Current liabilities:</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Accounts payable</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216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483 </a:t>
                      </a:r>
                    </a:p>
                  </a:txBody>
                  <a:tcPr marL="8024" marR="8024" marT="8024" marB="0" anchor="b">
                    <a:lnL>
                      <a:noFill/>
                    </a:lnL>
                    <a:lnR>
                      <a:noFill/>
                    </a:lnR>
                    <a:lnT>
                      <a:noFill/>
                    </a:lnT>
                    <a:lnB>
                      <a:noFill/>
                    </a:lnB>
                  </a:tcPr>
                </a:tc>
              </a:tr>
              <a:tr h="129267">
                <a:tc>
                  <a:txBody>
                    <a:bodyPr/>
                    <a:lstStyle/>
                    <a:p>
                      <a:pPr algn="l" fontAlgn="b"/>
                      <a:r>
                        <a:rPr lang="en-US" sz="800" b="0" i="0" u="none" strike="noStrike" dirty="0">
                          <a:solidFill>
                            <a:srgbClr val="FF0000"/>
                          </a:solidFill>
                          <a:effectLst/>
                          <a:latin typeface="Franklin Gothic Medium"/>
                        </a:rPr>
                        <a:t>Short-term debt</a:t>
                      </a:r>
                    </a:p>
                  </a:txBody>
                  <a:tcPr marL="96287" marR="8024" marT="8024" marB="0" anchor="b">
                    <a:lnL>
                      <a:noFill/>
                    </a:lnL>
                    <a:lnR>
                      <a:noFill/>
                    </a:lnR>
                    <a:lnT>
                      <a:noFill/>
                    </a:lnT>
                    <a:lnB>
                      <a:noFill/>
                    </a:lnB>
                  </a:tcPr>
                </a:tc>
                <a:tc>
                  <a:txBody>
                    <a:bodyPr/>
                    <a:lstStyle/>
                    <a:p>
                      <a:pPr algn="r" fontAlgn="b"/>
                      <a:r>
                        <a:rPr lang="en-US" sz="800" b="0" i="0" u="none" strike="noStrike">
                          <a:solidFill>
                            <a:srgbClr val="FF0000"/>
                          </a:solidFill>
                          <a:effectLst/>
                          <a:latin typeface="Franklin Gothic Book"/>
                        </a:rPr>
                        <a:t> -   </a:t>
                      </a:r>
                    </a:p>
                  </a:txBody>
                  <a:tcPr marL="8024" marR="8024" marT="8024" marB="0" anchor="b">
                    <a:lnL>
                      <a:noFill/>
                    </a:lnL>
                    <a:lnR>
                      <a:noFill/>
                    </a:lnR>
                    <a:lnT>
                      <a:noFill/>
                    </a:lnT>
                    <a:lnB>
                      <a:noFill/>
                    </a:lnB>
                  </a:tcPr>
                </a:tc>
                <a:tc>
                  <a:txBody>
                    <a:bodyPr/>
                    <a:lstStyle/>
                    <a:p>
                      <a:pPr algn="l" fontAlgn="b"/>
                      <a:endParaRPr lang="en-US" sz="800" b="0" i="0" u="none" strike="noStrike">
                        <a:solidFill>
                          <a:srgbClr val="FF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dirty="0">
                          <a:solidFill>
                            <a:srgbClr val="FF0000"/>
                          </a:solidFill>
                          <a:effectLst/>
                          <a:latin typeface="Franklin Gothic Book"/>
                        </a:rPr>
                        <a:t> 3,465 </a:t>
                      </a:r>
                    </a:p>
                  </a:txBody>
                  <a:tcPr marL="8024" marR="8024" marT="8024" marB="0" anchor="b">
                    <a:lnL>
                      <a:noFill/>
                    </a:lnL>
                    <a:lnR>
                      <a:noFill/>
                    </a:lnR>
                    <a:lnT>
                      <a:noFill/>
                    </a:lnT>
                    <a:lnB>
                      <a:noFill/>
                    </a:lnB>
                  </a:tcPr>
                </a:tc>
              </a:tr>
              <a:tr h="129267">
                <a:tc>
                  <a:txBody>
                    <a:bodyPr/>
                    <a:lstStyle/>
                    <a:p>
                      <a:pPr algn="l" fontAlgn="b"/>
                      <a:r>
                        <a:rPr lang="en-US" sz="800" b="0" i="0" u="none" strike="noStrike" dirty="0">
                          <a:solidFill>
                            <a:srgbClr val="000000"/>
                          </a:solidFill>
                          <a:effectLst/>
                          <a:latin typeface="Franklin Gothic Medium"/>
                        </a:rPr>
                        <a:t>Accrued compensation and benefits</a:t>
                      </a:r>
                    </a:p>
                  </a:txBody>
                  <a:tcPr marL="96287" marR="8024" marT="8024" marB="0" anchor="b">
                    <a:lnL>
                      <a:noFill/>
                    </a:lnL>
                    <a:lnR>
                      <a:noFill/>
                    </a:lnR>
                    <a:lnT>
                      <a:noFill/>
                    </a:lnT>
                    <a:lnB>
                      <a:noFill/>
                    </a:lnB>
                  </a:tcPr>
                </a:tc>
                <a:tc>
                  <a:txBody>
                    <a:bodyPr/>
                    <a:lstStyle/>
                    <a:p>
                      <a:pPr algn="r" fontAlgn="b"/>
                      <a:r>
                        <a:rPr lang="en-US" sz="800" b="0" i="0" u="none" strike="noStrike" dirty="0">
                          <a:solidFill>
                            <a:srgbClr val="000000"/>
                          </a:solidFill>
                          <a:effectLst/>
                          <a:latin typeface="Franklin Gothic Book"/>
                        </a:rPr>
                        <a:t> 982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dirty="0">
                          <a:solidFill>
                            <a:srgbClr val="000000"/>
                          </a:solidFill>
                          <a:effectLst/>
                          <a:latin typeface="Franklin Gothic Book"/>
                        </a:rPr>
                        <a:t> 1,410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Accrued expenses and other current liabilities</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570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961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Accrued revenue share</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694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885 </a:t>
                      </a:r>
                    </a:p>
                  </a:txBody>
                  <a:tcPr marL="8024" marR="8024" marT="8024" marB="0" anchor="b">
                    <a:lnL>
                      <a:noFill/>
                    </a:lnL>
                    <a:lnR>
                      <a:noFill/>
                    </a:lnR>
                    <a:lnT>
                      <a:noFill/>
                    </a:lnT>
                    <a:lnB>
                      <a:noFill/>
                    </a:lnB>
                  </a:tcPr>
                </a:tc>
              </a:tr>
              <a:tr h="129267">
                <a:tc>
                  <a:txBody>
                    <a:bodyPr/>
                    <a:lstStyle/>
                    <a:p>
                      <a:pPr algn="l" fontAlgn="b"/>
                      <a:r>
                        <a:rPr lang="en-US" sz="800" b="0" i="0" u="none" strike="noStrike" dirty="0">
                          <a:solidFill>
                            <a:srgbClr val="FF0000"/>
                          </a:solidFill>
                          <a:effectLst/>
                          <a:latin typeface="Franklin Gothic Medium"/>
                        </a:rPr>
                        <a:t>Securities lending payable</a:t>
                      </a:r>
                    </a:p>
                  </a:txBody>
                  <a:tcPr marL="96287" marR="8024" marT="8024" marB="0" anchor="b">
                    <a:lnL>
                      <a:noFill/>
                    </a:lnL>
                    <a:lnR>
                      <a:noFill/>
                    </a:lnR>
                    <a:lnT>
                      <a:noFill/>
                    </a:lnT>
                    <a:lnB>
                      <a:noFill/>
                    </a:lnB>
                  </a:tcPr>
                </a:tc>
                <a:tc>
                  <a:txBody>
                    <a:bodyPr/>
                    <a:lstStyle/>
                    <a:p>
                      <a:pPr algn="r" fontAlgn="b"/>
                      <a:r>
                        <a:rPr lang="en-US" sz="800" b="0" i="0" u="none" strike="noStrike" dirty="0">
                          <a:solidFill>
                            <a:srgbClr val="FF0000"/>
                          </a:solidFill>
                          <a:effectLst/>
                          <a:latin typeface="Franklin Gothic Book"/>
                        </a:rPr>
                        <a:t> -   </a:t>
                      </a:r>
                    </a:p>
                  </a:txBody>
                  <a:tcPr marL="8024" marR="8024" marT="8024" marB="0" anchor="b">
                    <a:lnL>
                      <a:noFill/>
                    </a:lnL>
                    <a:lnR>
                      <a:noFill/>
                    </a:lnR>
                    <a:lnT>
                      <a:noFill/>
                    </a:lnT>
                    <a:lnB>
                      <a:noFill/>
                    </a:lnB>
                  </a:tcPr>
                </a:tc>
                <a:tc>
                  <a:txBody>
                    <a:bodyPr/>
                    <a:lstStyle/>
                    <a:p>
                      <a:pPr algn="l" fontAlgn="b"/>
                      <a:endParaRPr lang="en-US" sz="800" b="0" i="0" u="none" strike="noStrike">
                        <a:solidFill>
                          <a:srgbClr val="FF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dirty="0">
                          <a:solidFill>
                            <a:srgbClr val="FF0000"/>
                          </a:solidFill>
                          <a:effectLst/>
                          <a:latin typeface="Franklin Gothic Book"/>
                        </a:rPr>
                        <a:t> 2,361 </a:t>
                      </a:r>
                    </a:p>
                  </a:txBody>
                  <a:tcPr marL="8024" marR="8024" marT="8024" marB="0" anchor="b">
                    <a:lnL>
                      <a:noFill/>
                    </a:lnL>
                    <a:lnR>
                      <a:noFill/>
                    </a:lnR>
                    <a:lnT>
                      <a:noFill/>
                    </a:lnT>
                    <a:lnB>
                      <a:noFill/>
                    </a:lnB>
                  </a:tcPr>
                </a:tc>
              </a:tr>
              <a:tr h="129267">
                <a:tc>
                  <a:txBody>
                    <a:bodyPr/>
                    <a:lstStyle/>
                    <a:p>
                      <a:pPr algn="l" fontAlgn="b"/>
                      <a:r>
                        <a:rPr lang="en-US" sz="800" b="0" i="0" u="none" strike="noStrike" dirty="0">
                          <a:solidFill>
                            <a:srgbClr val="000000"/>
                          </a:solidFill>
                          <a:effectLst/>
                          <a:latin typeface="Franklin Gothic Medium"/>
                        </a:rPr>
                        <a:t>Deferred revenue</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285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394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Income taxes payable, net</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37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r>
              <a:tr h="129267">
                <a:tc>
                  <a:txBody>
                    <a:bodyPr/>
                    <a:lstStyle/>
                    <a:p>
                      <a:pPr algn="l" fontAlgn="b"/>
                      <a:r>
                        <a:rPr lang="en-US" sz="800" b="0" i="0" u="none" strike="noStrike" dirty="0">
                          <a:solidFill>
                            <a:srgbClr val="FF0000"/>
                          </a:solidFill>
                          <a:effectLst/>
                          <a:latin typeface="Franklin Gothic Medium"/>
                        </a:rPr>
                        <a:t>Total current liabilities</a:t>
                      </a:r>
                    </a:p>
                  </a:txBody>
                  <a:tcPr marL="96287" marR="8024" marT="8024" marB="0" anchor="b">
                    <a:lnL>
                      <a:noFill/>
                    </a:lnL>
                    <a:lnR>
                      <a:noFill/>
                    </a:lnR>
                    <a:lnT>
                      <a:noFill/>
                    </a:lnT>
                    <a:lnB>
                      <a:noFill/>
                    </a:lnB>
                  </a:tcPr>
                </a:tc>
                <a:tc>
                  <a:txBody>
                    <a:bodyPr/>
                    <a:lstStyle/>
                    <a:p>
                      <a:pPr algn="r" fontAlgn="b"/>
                      <a:r>
                        <a:rPr lang="en-US" sz="800" b="0" i="0" u="none" strike="noStrike" dirty="0">
                          <a:solidFill>
                            <a:srgbClr val="FF0000"/>
                          </a:solidFill>
                          <a:effectLst/>
                          <a:latin typeface="Franklin Gothic Book"/>
                        </a:rPr>
                        <a:t> 2,747 </a:t>
                      </a:r>
                    </a:p>
                  </a:txBody>
                  <a:tcPr marL="8024" marR="8024" marT="802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FF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dirty="0">
                          <a:solidFill>
                            <a:srgbClr val="FF0000"/>
                          </a:solidFill>
                          <a:effectLst/>
                          <a:latin typeface="Franklin Gothic Book"/>
                        </a:rPr>
                        <a:t> 9,996 </a:t>
                      </a:r>
                    </a:p>
                  </a:txBody>
                  <a:tcPr marL="8024" marR="8024" marT="8024" marB="0" anchor="b">
                    <a:lnL>
                      <a:noFill/>
                    </a:lnL>
                    <a:lnR>
                      <a:noFill/>
                    </a:lnR>
                    <a:lnT w="6350" cap="flat" cmpd="sng" algn="ctr">
                      <a:solidFill>
                        <a:srgbClr val="000000"/>
                      </a:solidFill>
                      <a:prstDash val="solid"/>
                      <a:round/>
                      <a:headEnd type="none" w="med" len="med"/>
                      <a:tailEnd type="none" w="med" len="med"/>
                    </a:lnT>
                    <a:lnB>
                      <a:noFill/>
                    </a:lnB>
                  </a:tcPr>
                </a:tc>
              </a:tr>
              <a:tr h="129267">
                <a:tc>
                  <a:txBody>
                    <a:bodyPr/>
                    <a:lstStyle/>
                    <a:p>
                      <a:pPr algn="l" fontAlgn="b"/>
                      <a:r>
                        <a:rPr lang="en-US" sz="800" b="0" i="0" u="none" strike="noStrike">
                          <a:solidFill>
                            <a:srgbClr val="000000"/>
                          </a:solidFill>
                          <a:effectLst/>
                          <a:latin typeface="Franklin Gothic Medium"/>
                        </a:rPr>
                        <a:t>Deferred revenue, non-current</a:t>
                      </a: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42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35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Income taxes payable, non-current</a:t>
                      </a: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1,392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1,200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Other long-term liabilities</a:t>
                      </a: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312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379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Commitments and contingencies</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Stockholders' equity:</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Convertible preferred stock, $0.001 par value ver share, 100,000 shares authorize; no shares issued and outstanding</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   </a:t>
                      </a:r>
                    </a:p>
                  </a:txBody>
                  <a:tcPr marL="8024" marR="8024" marT="8024" marB="0" anchor="b">
                    <a:lnL>
                      <a:noFill/>
                    </a:lnL>
                    <a:lnR>
                      <a:noFill/>
                    </a:lnR>
                    <a:lnT>
                      <a:noFill/>
                    </a:lnT>
                    <a:lnB>
                      <a:noFill/>
                    </a:lnB>
                  </a:tcPr>
                </a:tc>
              </a:tr>
              <a:tr h="424073">
                <a:tc>
                  <a:txBody>
                    <a:bodyPr/>
                    <a:lstStyle/>
                    <a:p>
                      <a:pPr algn="l" fontAlgn="b"/>
                      <a:r>
                        <a:rPr lang="en-US" sz="800" b="0" i="0" u="none" strike="noStrike">
                          <a:solidFill>
                            <a:srgbClr val="000000"/>
                          </a:solidFill>
                          <a:effectLst/>
                          <a:latin typeface="Franklin Gothic Medium"/>
                        </a:rPr>
                        <a:t>Class A and Class B common stock and additional paid-in capital, $0.001 par value per share: 9,000,000 shares authorized; 317,772 (Class A 243,611, Class B 74,161) and par value of $318 (Class A $244, Class B $74) and 321,301 (Class A 250,413, Class B 70,888) and par value of $321 (Class A $250, Class B $71) shares issued and outstanding</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15,817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18,325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Accumulated other comprehensive income</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105 </a:t>
                      </a:r>
                    </a:p>
                  </a:txBody>
                  <a:tcPr marL="8024" marR="8024" marT="8024" marB="0" anchor="b">
                    <a:lnL>
                      <a:noFill/>
                    </a:lnL>
                    <a:lnR>
                      <a:noFill/>
                    </a:lnR>
                    <a:lnT>
                      <a:noFill/>
                    </a:lnT>
                    <a:lnB>
                      <a:noFill/>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138 </a:t>
                      </a:r>
                    </a:p>
                  </a:txBody>
                  <a:tcPr marL="8024" marR="8024" marT="8024" marB="0" anchor="b">
                    <a:lnL>
                      <a:noFill/>
                    </a:lnL>
                    <a:lnR>
                      <a:noFill/>
                    </a:lnR>
                    <a:lnT>
                      <a:noFill/>
                    </a:lnT>
                    <a:lnB>
                      <a:noFill/>
                    </a:lnB>
                  </a:tcPr>
                </a:tc>
              </a:tr>
              <a:tr h="129267">
                <a:tc>
                  <a:txBody>
                    <a:bodyPr/>
                    <a:lstStyle/>
                    <a:p>
                      <a:pPr algn="l" fontAlgn="b"/>
                      <a:r>
                        <a:rPr lang="en-US" sz="800" b="0" i="0" u="none" strike="noStrike">
                          <a:solidFill>
                            <a:srgbClr val="000000"/>
                          </a:solidFill>
                          <a:effectLst/>
                          <a:latin typeface="Franklin Gothic Medium"/>
                        </a:rPr>
                        <a:t>Retained earnings</a:t>
                      </a:r>
                    </a:p>
                  </a:txBody>
                  <a:tcPr marL="96287"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20,082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27,868 </a:t>
                      </a:r>
                    </a:p>
                  </a:txBody>
                  <a:tcPr marL="8024" marR="8024" marT="8024" marB="0" anchor="b">
                    <a:lnL>
                      <a:noFill/>
                    </a:lnL>
                    <a:lnR>
                      <a:noFill/>
                    </a:lnR>
                    <a:lnT>
                      <a:noFill/>
                    </a:lnT>
                    <a:lnB w="6350" cap="flat" cmpd="sng" algn="ctr">
                      <a:solidFill>
                        <a:srgbClr val="000000"/>
                      </a:solidFill>
                      <a:prstDash val="solid"/>
                      <a:round/>
                      <a:headEnd type="none" w="med" len="med"/>
                      <a:tailEnd type="none" w="med" len="med"/>
                    </a:lnB>
                  </a:tcPr>
                </a:tc>
              </a:tr>
              <a:tr h="155924">
                <a:tc>
                  <a:txBody>
                    <a:bodyPr/>
                    <a:lstStyle/>
                    <a:p>
                      <a:pPr algn="l" fontAlgn="b"/>
                      <a:r>
                        <a:rPr lang="en-US" sz="800" b="0" i="0" u="none" strike="noStrike">
                          <a:solidFill>
                            <a:srgbClr val="000000"/>
                          </a:solidFill>
                          <a:effectLst/>
                          <a:latin typeface="Franklin Gothic Medium"/>
                        </a:rPr>
                        <a:t>Total stockholders' equity</a:t>
                      </a: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36,004 </a:t>
                      </a:r>
                    </a:p>
                  </a:txBody>
                  <a:tcPr marL="8024" marR="8024" marT="80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46,241 </a:t>
                      </a:r>
                    </a:p>
                  </a:txBody>
                  <a:tcPr marL="8024" marR="8024" marT="802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924">
                <a:tc>
                  <a:txBody>
                    <a:bodyPr/>
                    <a:lstStyle/>
                    <a:p>
                      <a:pPr algn="l" fontAlgn="b"/>
                      <a:r>
                        <a:rPr lang="en-US" sz="800" b="0" i="0" u="none" strike="noStrike">
                          <a:solidFill>
                            <a:srgbClr val="000000"/>
                          </a:solidFill>
                          <a:effectLst/>
                          <a:latin typeface="Franklin Gothic Medium"/>
                        </a:rPr>
                        <a:t>Total liabilities and stockholders' equity</a:t>
                      </a:r>
                    </a:p>
                  </a:txBody>
                  <a:tcPr marL="8024" marR="8024" marT="8024" marB="0" anchor="b">
                    <a:lnL>
                      <a:noFill/>
                    </a:lnL>
                    <a:lnR>
                      <a:noFill/>
                    </a:lnR>
                    <a:lnT>
                      <a:noFill/>
                    </a:lnT>
                    <a:lnB>
                      <a:noFill/>
                    </a:lnB>
                  </a:tcPr>
                </a:tc>
                <a:tc>
                  <a:txBody>
                    <a:bodyPr/>
                    <a:lstStyle/>
                    <a:p>
                      <a:pPr algn="r" fontAlgn="b"/>
                      <a:r>
                        <a:rPr lang="en-US" sz="800" b="0" i="0" u="none" strike="noStrike">
                          <a:solidFill>
                            <a:srgbClr val="000000"/>
                          </a:solidFill>
                          <a:effectLst/>
                          <a:latin typeface="Franklin Gothic Book"/>
                        </a:rPr>
                        <a:t> 40,497 </a:t>
                      </a:r>
                    </a:p>
                  </a:txBody>
                  <a:tcPr marL="8024" marR="8024" marT="802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Franklin Gothic Book"/>
                      </a:endParaRPr>
                    </a:p>
                  </a:txBody>
                  <a:tcPr marL="8024" marR="8024" marT="8024" marB="0" anchor="b">
                    <a:lnL>
                      <a:noFill/>
                    </a:lnL>
                    <a:lnR>
                      <a:noFill/>
                    </a:lnR>
                    <a:lnT>
                      <a:noFill/>
                    </a:lnT>
                    <a:lnB>
                      <a:noFill/>
                    </a:lnB>
                  </a:tcPr>
                </a:tc>
                <a:tc>
                  <a:txBody>
                    <a:bodyPr/>
                    <a:lstStyle/>
                    <a:p>
                      <a:pPr algn="r" fontAlgn="b"/>
                      <a:r>
                        <a:rPr lang="en-US" sz="800" b="0" i="0" u="none" strike="noStrike" dirty="0">
                          <a:solidFill>
                            <a:srgbClr val="000000"/>
                          </a:solidFill>
                          <a:effectLst/>
                          <a:latin typeface="Franklin Gothic Book"/>
                        </a:rPr>
                        <a:t> 57,851 </a:t>
                      </a:r>
                    </a:p>
                  </a:txBody>
                  <a:tcPr marL="8024" marR="8024" marT="802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423688205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1574402328"/>
              </p:ext>
            </p:extLst>
          </p:nvPr>
        </p:nvGraphicFramePr>
        <p:xfrm>
          <a:off x="251519" y="657096"/>
          <a:ext cx="8694268" cy="6078624"/>
        </p:xfrm>
        <a:graphic>
          <a:graphicData uri="http://schemas.openxmlformats.org/drawingml/2006/table">
            <a:tbl>
              <a:tblPr/>
              <a:tblGrid>
                <a:gridCol w="3744417"/>
                <a:gridCol w="831031"/>
                <a:gridCol w="1029705"/>
                <a:gridCol w="1029705"/>
                <a:gridCol w="1029705"/>
                <a:gridCol w="1029705"/>
              </a:tblGrid>
              <a:tr h="0">
                <a:tc rowSpan="2">
                  <a:txBody>
                    <a:bodyPr/>
                    <a:lstStyle/>
                    <a:p>
                      <a:pPr algn="l" fontAlgn="b"/>
                      <a:r>
                        <a:rPr lang="en-US" sz="1800" b="1" i="0" u="none" strike="noStrike" dirty="0">
                          <a:solidFill>
                            <a:srgbClr val="595959"/>
                          </a:solidFill>
                          <a:effectLst/>
                          <a:latin typeface="Franklin Gothic Medium"/>
                          <a:cs typeface="Franklin Gothic Medium"/>
                        </a:rPr>
                        <a:t>Consolidated Statements of Income Data: </a:t>
                      </a:r>
                    </a:p>
                  </a:txBody>
                  <a:tcPr marL="14032" marR="14032" marT="14032" marB="0" anchor="b">
                    <a:lnL>
                      <a:noFill/>
                    </a:lnL>
                    <a:lnR>
                      <a:noFill/>
                    </a:lnR>
                    <a:lnT>
                      <a:noFill/>
                    </a:lnT>
                    <a:lnB>
                      <a:noFill/>
                    </a:lnB>
                  </a:tcPr>
                </a:tc>
                <a:tc gridSpan="5">
                  <a:txBody>
                    <a:bodyPr/>
                    <a:lstStyle/>
                    <a:p>
                      <a:pPr algn="ctr" fontAlgn="b"/>
                      <a:r>
                        <a:rPr lang="en-US" sz="1300" b="1" i="0" u="none" strike="noStrike">
                          <a:solidFill>
                            <a:srgbClr val="595959"/>
                          </a:solidFill>
                          <a:effectLst/>
                          <a:latin typeface="Franklin Gothic Medium"/>
                          <a:cs typeface="Franklin Gothic Medium"/>
                        </a:rPr>
                        <a:t>Year Ended December 31</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165">
                <a:tc vMerge="1">
                  <a:txBody>
                    <a:bodyPr/>
                    <a:lstStyle/>
                    <a:p>
                      <a:pPr algn="l" fontAlgn="b"/>
                      <a:endParaRPr lang="en-US" sz="1800" b="1" i="0" u="none" strike="noStrike" dirty="0">
                        <a:solidFill>
                          <a:srgbClr val="595959"/>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ctr" fontAlgn="b"/>
                      <a:r>
                        <a:rPr lang="en-US" sz="1300" b="1" i="0" u="none" strike="noStrike" dirty="0">
                          <a:solidFill>
                            <a:srgbClr val="595959"/>
                          </a:solidFill>
                          <a:effectLst/>
                          <a:latin typeface="Franklin Gothic Medium"/>
                          <a:cs typeface="Franklin Gothic Medium"/>
                        </a:rPr>
                        <a:t>2006</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595959"/>
                          </a:solidFill>
                          <a:effectLst/>
                          <a:latin typeface="Franklin Gothic Medium"/>
                          <a:cs typeface="Franklin Gothic Medium"/>
                        </a:rPr>
                        <a:t>2007</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595959"/>
                          </a:solidFill>
                          <a:effectLst/>
                          <a:latin typeface="Franklin Gothic Medium"/>
                          <a:cs typeface="Franklin Gothic Medium"/>
                        </a:rPr>
                        <a:t>2008</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595959"/>
                          </a:solidFill>
                          <a:effectLst/>
                          <a:latin typeface="Franklin Gothic Medium"/>
                          <a:cs typeface="Franklin Gothic Medium"/>
                        </a:rPr>
                        <a:t>2009</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595959"/>
                          </a:solidFill>
                          <a:effectLst/>
                          <a:latin typeface="Franklin Gothic Medium"/>
                          <a:cs typeface="Franklin Gothic Medium"/>
                        </a:rPr>
                        <a:t>2010</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165">
                <a:tc>
                  <a:txBody>
                    <a:bodyPr/>
                    <a:lstStyle/>
                    <a:p>
                      <a:pPr algn="l" fontAlgn="b"/>
                      <a:r>
                        <a:rPr lang="en-US" sz="1300" b="0" i="0" u="none" strike="noStrike" dirty="0">
                          <a:solidFill>
                            <a:srgbClr val="FF0000"/>
                          </a:solidFill>
                          <a:effectLst/>
                          <a:latin typeface="Franklin Gothic Medium"/>
                          <a:cs typeface="Franklin Gothic Medium"/>
                        </a:rPr>
                        <a:t>Revenues</a:t>
                      </a:r>
                    </a:p>
                  </a:txBody>
                  <a:tcPr marL="14032" marR="14032" marT="14032" marB="0" anchor="b">
                    <a:lnL>
                      <a:noFill/>
                    </a:lnL>
                    <a:lnR>
                      <a:noFill/>
                    </a:lnR>
                    <a:lnT>
                      <a:noFill/>
                    </a:lnT>
                    <a:lnB>
                      <a:noFill/>
                    </a:lnB>
                  </a:tcPr>
                </a:tc>
                <a:tc>
                  <a:txBody>
                    <a:bodyPr/>
                    <a:lstStyle/>
                    <a:p>
                      <a:pPr algn="r" fontAlgn="b"/>
                      <a:r>
                        <a:rPr lang="en-US" sz="1300" b="0" i="0" u="none" strike="noStrike">
                          <a:solidFill>
                            <a:srgbClr val="FF0000"/>
                          </a:solidFill>
                          <a:effectLst/>
                          <a:latin typeface="Franklin Gothic Medium"/>
                          <a:cs typeface="Franklin Gothic Medium"/>
                        </a:rPr>
                        <a:t>10,605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FF0000"/>
                          </a:solidFill>
                          <a:effectLst/>
                          <a:latin typeface="Franklin Gothic Medium"/>
                          <a:cs typeface="Franklin Gothic Medium"/>
                        </a:rPr>
                        <a:t>16,594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FF0000"/>
                          </a:solidFill>
                          <a:effectLst/>
                          <a:latin typeface="Franklin Gothic Medium"/>
                          <a:cs typeface="Franklin Gothic Medium"/>
                        </a:rPr>
                        <a:t>21,796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dirty="0">
                          <a:solidFill>
                            <a:srgbClr val="FF0000"/>
                          </a:solidFill>
                          <a:effectLst/>
                          <a:latin typeface="Franklin Gothic Medium"/>
                          <a:cs typeface="Franklin Gothic Medium"/>
                        </a:rPr>
                        <a:t>23,651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dirty="0">
                          <a:solidFill>
                            <a:srgbClr val="FF0000"/>
                          </a:solidFill>
                          <a:effectLst/>
                          <a:latin typeface="Franklin Gothic Medium"/>
                          <a:cs typeface="Franklin Gothic Medium"/>
                        </a:rPr>
                        <a:t>29,321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Costs and Expenses</a:t>
                      </a:r>
                    </a:p>
                  </a:txBody>
                  <a:tcPr marL="14032" marR="14032" marT="14032" marB="0" anchor="b">
                    <a:lnL>
                      <a:noFill/>
                    </a:lnL>
                    <a:lnR>
                      <a:noFill/>
                    </a:lnR>
                    <a:lnT>
                      <a:noFill/>
                    </a:lnT>
                    <a:lnB>
                      <a:noFill/>
                    </a:lnB>
                  </a:tcPr>
                </a:tc>
                <a:tc>
                  <a:txBody>
                    <a:bodyPr/>
                    <a:lstStyle/>
                    <a:p>
                      <a:pPr algn="l" fontAlgn="b"/>
                      <a:endParaRPr lang="en-US" sz="1300" b="0" i="0" u="none" strike="noStrike" dirty="0">
                        <a:solidFill>
                          <a:srgbClr val="595959"/>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dirty="0">
                        <a:solidFill>
                          <a:srgbClr val="595959"/>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dirty="0">
                        <a:solidFill>
                          <a:srgbClr val="595959"/>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595959"/>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595959"/>
                        </a:solidFill>
                        <a:effectLst/>
                        <a:latin typeface="Franklin Gothic Medium"/>
                        <a:cs typeface="Franklin Gothic Medium"/>
                      </a:endParaRPr>
                    </a:p>
                  </a:txBody>
                  <a:tcPr marL="14032" marR="14032" marT="14032" marB="0" anchor="b">
                    <a:lnL>
                      <a:noFill/>
                    </a:lnL>
                    <a:lnR>
                      <a:noFill/>
                    </a:lnR>
                    <a:lnT>
                      <a:noFill/>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Costs of Revenues</a:t>
                      </a:r>
                    </a:p>
                  </a:txBody>
                  <a:tcPr marL="168383"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4,225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6,649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8,622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8,844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10,417 </a:t>
                      </a:r>
                    </a:p>
                  </a:txBody>
                  <a:tcPr marL="14032" marR="14032" marT="14032" marB="0" anchor="b">
                    <a:lnL>
                      <a:noFill/>
                    </a:lnL>
                    <a:lnR>
                      <a:noFill/>
                    </a:lnR>
                    <a:lnT>
                      <a:noFill/>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Research and Development</a:t>
                      </a:r>
                    </a:p>
                  </a:txBody>
                  <a:tcPr marL="168383"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1,229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2,120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2,793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2,843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3,762 </a:t>
                      </a:r>
                    </a:p>
                  </a:txBody>
                  <a:tcPr marL="14032" marR="14032" marT="14032" marB="0" anchor="b">
                    <a:lnL>
                      <a:noFill/>
                    </a:lnL>
                    <a:lnR>
                      <a:noFill/>
                    </a:lnR>
                    <a:lnT>
                      <a:noFill/>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Sales and Marketing</a:t>
                      </a:r>
                    </a:p>
                  </a:txBody>
                  <a:tcPr marL="168383"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850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1,461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1,946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1,984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2,799 </a:t>
                      </a:r>
                    </a:p>
                  </a:txBody>
                  <a:tcPr marL="14032" marR="14032" marT="14032" marB="0" anchor="b">
                    <a:lnL>
                      <a:noFill/>
                    </a:lnL>
                    <a:lnR>
                      <a:noFill/>
                    </a:lnR>
                    <a:lnT>
                      <a:noFill/>
                    </a:lnT>
                    <a:lnB>
                      <a:noFill/>
                    </a:lnB>
                  </a:tcPr>
                </a:tc>
              </a:tr>
              <a:tr h="203165">
                <a:tc>
                  <a:txBody>
                    <a:bodyPr/>
                    <a:lstStyle/>
                    <a:p>
                      <a:pPr algn="l" fontAlgn="b"/>
                      <a:r>
                        <a:rPr lang="en-US" sz="1300" b="0" i="0" u="none" strike="noStrike">
                          <a:solidFill>
                            <a:srgbClr val="595959"/>
                          </a:solidFill>
                          <a:effectLst/>
                          <a:latin typeface="Franklin Gothic Medium"/>
                          <a:cs typeface="Franklin Gothic Medium"/>
                        </a:rPr>
                        <a:t>General and Administrative</a:t>
                      </a:r>
                    </a:p>
                  </a:txBody>
                  <a:tcPr marL="168383"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751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595959"/>
                          </a:solidFill>
                          <a:effectLst/>
                          <a:latin typeface="Franklin Gothic Medium"/>
                          <a:cs typeface="Franklin Gothic Medium"/>
                        </a:rPr>
                        <a:t>1,280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595959"/>
                          </a:solidFill>
                          <a:effectLst/>
                          <a:latin typeface="Franklin Gothic Medium"/>
                          <a:cs typeface="Franklin Gothic Medium"/>
                        </a:rPr>
                        <a:t>1,803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1,668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1,962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r>
              <a:tr h="203165">
                <a:tc>
                  <a:txBody>
                    <a:bodyPr/>
                    <a:lstStyle/>
                    <a:p>
                      <a:pPr algn="l" fontAlgn="b"/>
                      <a:r>
                        <a:rPr lang="en-US" sz="1300" b="0" i="0" u="none" strike="noStrike" dirty="0">
                          <a:solidFill>
                            <a:srgbClr val="595959"/>
                          </a:solidFill>
                          <a:effectLst/>
                          <a:latin typeface="Franklin Gothic Medium"/>
                          <a:cs typeface="Franklin Gothic Medium"/>
                        </a:rPr>
                        <a:t>Total Costs and Expenses</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7,055 </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11,510 </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15,164 </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595959"/>
                          </a:solidFill>
                          <a:effectLst/>
                          <a:latin typeface="Franklin Gothic Medium"/>
                          <a:cs typeface="Franklin Gothic Medium"/>
                        </a:rPr>
                        <a:t>15,339 </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595959"/>
                          </a:solidFill>
                          <a:effectLst/>
                          <a:latin typeface="Franklin Gothic Medium"/>
                          <a:cs typeface="Franklin Gothic Medium"/>
                        </a:rPr>
                        <a:t>18,940 </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165">
                <a:tc>
                  <a:txBody>
                    <a:bodyPr/>
                    <a:lstStyle/>
                    <a:p>
                      <a:pPr algn="l" fontAlgn="b"/>
                      <a:r>
                        <a:rPr lang="en-US" sz="1300" b="0" i="0" u="none" strike="noStrike" dirty="0">
                          <a:solidFill>
                            <a:srgbClr val="FF0000"/>
                          </a:solidFill>
                          <a:effectLst/>
                          <a:latin typeface="Franklin Gothic Medium"/>
                          <a:cs typeface="Franklin Gothic Medium"/>
                        </a:rPr>
                        <a:t>Income from Operations</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FF0000"/>
                          </a:solidFill>
                          <a:effectLst/>
                          <a:latin typeface="Franklin Gothic Medium"/>
                          <a:cs typeface="Franklin Gothic Medium"/>
                        </a:rPr>
                        <a:t>3,550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dirty="0">
                          <a:solidFill>
                            <a:srgbClr val="FF0000"/>
                          </a:solidFill>
                          <a:effectLst/>
                          <a:latin typeface="Franklin Gothic Medium"/>
                          <a:cs typeface="Franklin Gothic Medium"/>
                        </a:rPr>
                        <a:t>5,084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dirty="0">
                          <a:solidFill>
                            <a:srgbClr val="FF0000"/>
                          </a:solidFill>
                          <a:effectLst/>
                          <a:latin typeface="Franklin Gothic Medium"/>
                          <a:cs typeface="Franklin Gothic Medium"/>
                        </a:rPr>
                        <a:t>6,632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dirty="0">
                          <a:solidFill>
                            <a:srgbClr val="FF0000"/>
                          </a:solidFill>
                          <a:effectLst/>
                          <a:latin typeface="Franklin Gothic Medium"/>
                          <a:cs typeface="Franklin Gothic Medium"/>
                        </a:rPr>
                        <a:t>8,312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dirty="0">
                          <a:solidFill>
                            <a:srgbClr val="FF0000"/>
                          </a:solidFill>
                          <a:effectLst/>
                          <a:latin typeface="Franklin Gothic Medium"/>
                          <a:cs typeface="Franklin Gothic Medium"/>
                        </a:rPr>
                        <a:t>10,381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Impairment of Equity Investments</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0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0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(1,095)</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0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0 </a:t>
                      </a:r>
                    </a:p>
                  </a:txBody>
                  <a:tcPr marL="14032" marR="14032" marT="14032" marB="0" anchor="b">
                    <a:lnL>
                      <a:noFill/>
                    </a:lnL>
                    <a:lnR>
                      <a:noFill/>
                    </a:lnR>
                    <a:lnT>
                      <a:noFill/>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Interest and Other Income, Net</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595959"/>
                          </a:solidFill>
                          <a:effectLst/>
                          <a:latin typeface="Franklin Gothic Medium"/>
                          <a:cs typeface="Franklin Gothic Medium"/>
                        </a:rPr>
                        <a:t>461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590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316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69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415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r>
              <a:tr h="203165">
                <a:tc>
                  <a:txBody>
                    <a:bodyPr/>
                    <a:lstStyle/>
                    <a:p>
                      <a:pPr algn="l" fontAlgn="b"/>
                      <a:r>
                        <a:rPr lang="en-US" sz="1300" b="0" i="0" u="none" strike="noStrike">
                          <a:solidFill>
                            <a:srgbClr val="595959"/>
                          </a:solidFill>
                          <a:effectLst/>
                          <a:latin typeface="Franklin Gothic Medium"/>
                          <a:cs typeface="Franklin Gothic Medium"/>
                        </a:rPr>
                        <a:t>Income Before Taxes</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4,011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595959"/>
                          </a:solidFill>
                          <a:effectLst/>
                          <a:latin typeface="Franklin Gothic Medium"/>
                          <a:cs typeface="Franklin Gothic Medium"/>
                        </a:rPr>
                        <a:t>5,674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595959"/>
                          </a:solidFill>
                          <a:effectLst/>
                          <a:latin typeface="Franklin Gothic Medium"/>
                          <a:cs typeface="Franklin Gothic Medium"/>
                        </a:rPr>
                        <a:t>5,853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595959"/>
                          </a:solidFill>
                          <a:effectLst/>
                          <a:latin typeface="Franklin Gothic Medium"/>
                          <a:cs typeface="Franklin Gothic Medium"/>
                        </a:rPr>
                        <a:t>8,381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595959"/>
                          </a:solidFill>
                          <a:effectLst/>
                          <a:latin typeface="Franklin Gothic Medium"/>
                          <a:cs typeface="Franklin Gothic Medium"/>
                        </a:rPr>
                        <a:t>10,796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Provision for Taxes</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595959"/>
                          </a:solidFill>
                          <a:effectLst/>
                          <a:latin typeface="Franklin Gothic Medium"/>
                          <a:cs typeface="Franklin Gothic Medium"/>
                        </a:rPr>
                        <a:t>934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595959"/>
                          </a:solidFill>
                          <a:effectLst/>
                          <a:latin typeface="Franklin Gothic Medium"/>
                          <a:cs typeface="Franklin Gothic Medium"/>
                        </a:rPr>
                        <a:t>1,470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595959"/>
                          </a:solidFill>
                          <a:effectLst/>
                          <a:latin typeface="Franklin Gothic Medium"/>
                          <a:cs typeface="Franklin Gothic Medium"/>
                        </a:rPr>
                        <a:t>1,626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595959"/>
                          </a:solidFill>
                          <a:effectLst/>
                          <a:latin typeface="Franklin Gothic Medium"/>
                          <a:cs typeface="Franklin Gothic Medium"/>
                        </a:rPr>
                        <a:t>1,861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595959"/>
                          </a:solidFill>
                          <a:effectLst/>
                          <a:latin typeface="Franklin Gothic Medium"/>
                          <a:cs typeface="Franklin Gothic Medium"/>
                        </a:rPr>
                        <a:t>2,291 </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r>
              <a:tr h="203165">
                <a:tc>
                  <a:txBody>
                    <a:bodyPr/>
                    <a:lstStyle/>
                    <a:p>
                      <a:pPr algn="l" fontAlgn="b"/>
                      <a:r>
                        <a:rPr lang="en-US" sz="1300" b="0" i="0" u="none" strike="noStrike" dirty="0">
                          <a:solidFill>
                            <a:srgbClr val="7030A0"/>
                          </a:solidFill>
                          <a:effectLst/>
                          <a:latin typeface="Franklin Gothic Medium"/>
                          <a:cs typeface="Franklin Gothic Medium"/>
                        </a:rPr>
                        <a:t>Net Income</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7030A0"/>
                          </a:solidFill>
                          <a:effectLst/>
                          <a:latin typeface="Franklin Gothic Medium"/>
                          <a:cs typeface="Franklin Gothic Medium"/>
                        </a:rPr>
                        <a:t>3,077 </a:t>
                      </a:r>
                    </a:p>
                  </a:txBody>
                  <a:tcPr marL="14032" marR="14032" marT="1403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7030A0"/>
                          </a:solidFill>
                          <a:effectLst/>
                          <a:latin typeface="Franklin Gothic Medium"/>
                          <a:cs typeface="Franklin Gothic Medium"/>
                        </a:rPr>
                        <a:t>4,204 </a:t>
                      </a:r>
                    </a:p>
                  </a:txBody>
                  <a:tcPr marL="14032" marR="14032" marT="1403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7030A0"/>
                          </a:solidFill>
                          <a:effectLst/>
                          <a:latin typeface="Franklin Gothic Medium"/>
                          <a:cs typeface="Franklin Gothic Medium"/>
                        </a:rPr>
                        <a:t>4,227 </a:t>
                      </a:r>
                    </a:p>
                  </a:txBody>
                  <a:tcPr marL="14032" marR="14032" marT="1403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7030A0"/>
                          </a:solidFill>
                          <a:effectLst/>
                          <a:latin typeface="Franklin Gothic Medium"/>
                          <a:cs typeface="Franklin Gothic Medium"/>
                        </a:rPr>
                        <a:t>6,520 </a:t>
                      </a:r>
                    </a:p>
                  </a:txBody>
                  <a:tcPr marL="14032" marR="14032" marT="1403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7030A0"/>
                          </a:solidFill>
                          <a:effectLst/>
                          <a:latin typeface="Franklin Gothic Medium"/>
                          <a:cs typeface="Franklin Gothic Medium"/>
                        </a:rPr>
                        <a:t>8,505 </a:t>
                      </a:r>
                    </a:p>
                  </a:txBody>
                  <a:tcPr marL="14032" marR="14032" marT="1403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3165">
                <a:tc>
                  <a:txBody>
                    <a:bodyPr/>
                    <a:lstStyle/>
                    <a:p>
                      <a:pPr algn="l" fontAlgn="b"/>
                      <a:endParaRPr lang="en-US" sz="1300" b="0" i="0" u="none" strike="noStrike" dirty="0">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300" b="0" i="0" u="none" strike="noStrike" dirty="0">
                        <a:solidFill>
                          <a:srgbClr val="000000"/>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300" b="0" i="0" u="none" strike="noStrike" dirty="0">
                        <a:solidFill>
                          <a:srgbClr val="000000"/>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Net Income per share of Class A and</a:t>
                      </a: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Class B common stock</a:t>
                      </a:r>
                    </a:p>
                  </a:txBody>
                  <a:tcPr marL="14032" marR="14032" marT="14032"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r>
              <a:tr h="203165">
                <a:tc>
                  <a:txBody>
                    <a:bodyPr/>
                    <a:lstStyle/>
                    <a:p>
                      <a:pPr algn="l" fontAlgn="b"/>
                      <a:r>
                        <a:rPr lang="en-US" sz="1300" b="0" i="0" u="none" strike="noStrike" dirty="0">
                          <a:solidFill>
                            <a:srgbClr val="FF0000"/>
                          </a:solidFill>
                          <a:effectLst/>
                          <a:latin typeface="Franklin Gothic Medium"/>
                          <a:cs typeface="Franklin Gothic Medium"/>
                        </a:rPr>
                        <a:t>Basic</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FF0000"/>
                          </a:solidFill>
                          <a:effectLst/>
                          <a:latin typeface="Franklin Gothic Medium"/>
                          <a:cs typeface="Franklin Gothic Medium"/>
                        </a:rPr>
                        <a:t>10.21</a:t>
                      </a:r>
                    </a:p>
                  </a:txBody>
                  <a:tcPr marL="14032" marR="14032" marT="14032"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FF0000"/>
                          </a:solidFill>
                          <a:effectLst/>
                          <a:latin typeface="Franklin Gothic Medium"/>
                          <a:cs typeface="Franklin Gothic Medium"/>
                        </a:rPr>
                        <a:t>13.53</a:t>
                      </a:r>
                    </a:p>
                  </a:txBody>
                  <a:tcPr marL="14032" marR="14032" marT="14032"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FF0000"/>
                          </a:solidFill>
                          <a:effectLst/>
                          <a:latin typeface="Franklin Gothic Medium"/>
                          <a:cs typeface="Franklin Gothic Medium"/>
                        </a:rPr>
                        <a:t>13.46</a:t>
                      </a:r>
                    </a:p>
                  </a:txBody>
                  <a:tcPr marL="14032" marR="14032" marT="14032"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FF0000"/>
                          </a:solidFill>
                          <a:effectLst/>
                          <a:latin typeface="Franklin Gothic Medium"/>
                          <a:cs typeface="Franklin Gothic Medium"/>
                        </a:rPr>
                        <a:t>20.62</a:t>
                      </a:r>
                    </a:p>
                  </a:txBody>
                  <a:tcPr marL="14032" marR="14032" marT="14032"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FF0000"/>
                          </a:solidFill>
                          <a:effectLst/>
                          <a:latin typeface="Franklin Gothic Medium"/>
                          <a:cs typeface="Franklin Gothic Medium"/>
                        </a:rPr>
                        <a:t>26.69</a:t>
                      </a:r>
                    </a:p>
                  </a:txBody>
                  <a:tcPr marL="14032" marR="14032" marT="14032" marB="0" anchor="b">
                    <a:lnL>
                      <a:noFill/>
                    </a:lnL>
                    <a:lnR>
                      <a:noFill/>
                    </a:lnR>
                    <a:lnT>
                      <a:noFill/>
                    </a:lnT>
                    <a:lnB w="25400" cap="flat" cmpd="dbl" algn="ctr">
                      <a:solidFill>
                        <a:srgbClr val="000000"/>
                      </a:solidFill>
                      <a:prstDash val="solid"/>
                      <a:round/>
                      <a:headEnd type="none" w="med" len="med"/>
                      <a:tailEnd type="none" w="med" len="med"/>
                    </a:lnB>
                  </a:tcPr>
                </a:tc>
              </a:tr>
              <a:tr h="203165">
                <a:tc>
                  <a:txBody>
                    <a:bodyPr/>
                    <a:lstStyle/>
                    <a:p>
                      <a:pPr algn="l" fontAlgn="b"/>
                      <a:r>
                        <a:rPr lang="en-US" sz="1300" b="0" i="0" u="none" strike="noStrike" dirty="0">
                          <a:solidFill>
                            <a:srgbClr val="595959"/>
                          </a:solidFill>
                          <a:effectLst/>
                          <a:latin typeface="Franklin Gothic Medium"/>
                          <a:cs typeface="Franklin Gothic Medium"/>
                        </a:rPr>
                        <a:t>Diluted</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9.94</a:t>
                      </a:r>
                    </a:p>
                  </a:txBody>
                  <a:tcPr marL="14032" marR="14032" marT="14032"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13.29</a:t>
                      </a:r>
                    </a:p>
                  </a:txBody>
                  <a:tcPr marL="14032" marR="14032" marT="14032"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dirty="0">
                          <a:solidFill>
                            <a:srgbClr val="595959"/>
                          </a:solidFill>
                          <a:effectLst/>
                          <a:latin typeface="Franklin Gothic Medium"/>
                          <a:cs typeface="Franklin Gothic Medium"/>
                        </a:rPr>
                        <a:t>13.31</a:t>
                      </a:r>
                    </a:p>
                  </a:txBody>
                  <a:tcPr marL="14032" marR="14032" marT="14032"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20.41</a:t>
                      </a:r>
                    </a:p>
                  </a:txBody>
                  <a:tcPr marL="14032" marR="14032" marT="14032"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US" sz="1300" b="0" i="0" u="none" strike="noStrike">
                          <a:solidFill>
                            <a:srgbClr val="595959"/>
                          </a:solidFill>
                          <a:effectLst/>
                          <a:latin typeface="Franklin Gothic Medium"/>
                          <a:cs typeface="Franklin Gothic Medium"/>
                        </a:rPr>
                        <a:t>26.31</a:t>
                      </a:r>
                    </a:p>
                  </a:txBody>
                  <a:tcPr marL="14032" marR="14032" marT="14032" marB="0" anchor="b">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03165">
                <a:tc>
                  <a:txBody>
                    <a:bodyPr/>
                    <a:lstStyle/>
                    <a:p>
                      <a:pPr algn="l" fontAlgn="b"/>
                      <a:endParaRPr lang="en-US" sz="1300" b="0" i="0" u="none" strike="noStrike" dirty="0">
                        <a:solidFill>
                          <a:srgbClr val="595959"/>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dirty="0">
                        <a:solidFill>
                          <a:srgbClr val="595959"/>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300" b="0" i="0" u="none" strike="noStrike" dirty="0">
                        <a:solidFill>
                          <a:srgbClr val="595959"/>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300" b="0" i="0" u="none" strike="noStrike">
                        <a:solidFill>
                          <a:srgbClr val="595959"/>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300" b="0" i="0" u="none" strike="noStrike" dirty="0">
                        <a:solidFill>
                          <a:srgbClr val="595959"/>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1300" b="0" i="0" u="none" strike="noStrike" dirty="0">
                        <a:solidFill>
                          <a:srgbClr val="595959"/>
                        </a:solidFill>
                        <a:effectLst/>
                        <a:latin typeface="Franklin Gothic Medium"/>
                        <a:cs typeface="Franklin Gothic Medium"/>
                      </a:endParaRPr>
                    </a:p>
                  </a:txBody>
                  <a:tcPr marL="14032" marR="14032" marT="14032" marB="0" anchor="b">
                    <a:lnL>
                      <a:noFill/>
                    </a:lnL>
                    <a:lnR>
                      <a:noFill/>
                    </a:lnR>
                    <a:lnT w="25400" cap="flat" cmpd="dbl" algn="ctr">
                      <a:solidFill>
                        <a:srgbClr val="000000"/>
                      </a:solidFill>
                      <a:prstDash val="solid"/>
                      <a:round/>
                      <a:headEnd type="none" w="med" len="med"/>
                      <a:tailEnd type="none" w="med" len="med"/>
                    </a:lnT>
                    <a:lnB>
                      <a:noFill/>
                    </a:lnB>
                  </a:tcPr>
                </a:tc>
              </a:tr>
              <a:tr h="203165">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dirty="0">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c>
                  <a:txBody>
                    <a:bodyPr/>
                    <a:lstStyle/>
                    <a:p>
                      <a:pPr algn="l" fontAlgn="b"/>
                      <a:endParaRPr lang="en-US" sz="1300" b="0" i="0" u="none" strike="noStrike">
                        <a:solidFill>
                          <a:srgbClr val="000000"/>
                        </a:solidFill>
                        <a:effectLst/>
                        <a:latin typeface="Franklin Gothic Medium"/>
                        <a:cs typeface="Franklin Gothic Medium"/>
                      </a:endParaRPr>
                    </a:p>
                  </a:txBody>
                  <a:tcPr marL="14032" marR="14032" marT="14032" marB="0" anchor="b">
                    <a:lnL>
                      <a:noFill/>
                    </a:lnL>
                    <a:lnR>
                      <a:noFill/>
                    </a:lnR>
                    <a:lnT>
                      <a:noFill/>
                    </a:lnT>
                    <a:lnB>
                      <a:noFill/>
                    </a:lnB>
                  </a:tcPr>
                </a:tc>
              </a:tr>
              <a:tr h="203165">
                <a:tc>
                  <a:txBody>
                    <a:bodyPr/>
                    <a:lstStyle/>
                    <a:p>
                      <a:pPr algn="l" fontAlgn="b"/>
                      <a:endParaRPr lang="en-US" sz="1300" b="0" i="0" u="none" strike="noStrike">
                        <a:solidFill>
                          <a:srgbClr val="595959"/>
                        </a:solidFill>
                        <a:effectLst/>
                        <a:latin typeface="Franklin Gothic Medium"/>
                        <a:cs typeface="Franklin Gothic Medium"/>
                      </a:endParaRPr>
                    </a:p>
                  </a:txBody>
                  <a:tcPr marL="14032" marR="14032" marT="14032" marB="0" anchor="b">
                    <a:lnL>
                      <a:noFill/>
                    </a:lnL>
                    <a:lnR>
                      <a:noFill/>
                    </a:lnR>
                    <a:lnT>
                      <a:noFill/>
                    </a:lnT>
                    <a:lnB>
                      <a:noFill/>
                    </a:lnB>
                  </a:tcPr>
                </a:tc>
                <a:tc gridSpan="5">
                  <a:txBody>
                    <a:bodyPr/>
                    <a:lstStyle/>
                    <a:p>
                      <a:pPr algn="ctr" fontAlgn="b"/>
                      <a:r>
                        <a:rPr lang="en-US" sz="1300" b="1" i="0" u="none" strike="noStrike">
                          <a:solidFill>
                            <a:srgbClr val="595959"/>
                          </a:solidFill>
                          <a:effectLst/>
                          <a:latin typeface="Franklin Gothic Medium"/>
                          <a:cs typeface="Franklin Gothic Medium"/>
                        </a:rPr>
                        <a:t>Year Ended December 31</a:t>
                      </a:r>
                    </a:p>
                  </a:txBody>
                  <a:tcPr marL="14032" marR="14032" marT="14032"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165">
                <a:tc>
                  <a:txBody>
                    <a:bodyPr/>
                    <a:lstStyle/>
                    <a:p>
                      <a:pPr algn="l" fontAlgn="b"/>
                      <a:r>
                        <a:rPr lang="en-US" sz="1300" b="1" i="0" u="none" strike="noStrike" dirty="0">
                          <a:solidFill>
                            <a:srgbClr val="595959"/>
                          </a:solidFill>
                          <a:effectLst/>
                          <a:latin typeface="Franklin Gothic Medium"/>
                          <a:cs typeface="Franklin Gothic Medium"/>
                        </a:rPr>
                        <a:t>Consolidated Balance Sheet Data: </a:t>
                      </a:r>
                    </a:p>
                  </a:txBody>
                  <a:tcPr marL="14032" marR="14032" marT="14032" marB="0" anchor="b">
                    <a:lnL>
                      <a:noFill/>
                    </a:lnL>
                    <a:lnR>
                      <a:noFill/>
                    </a:lnR>
                    <a:lnT>
                      <a:noFill/>
                    </a:lnT>
                    <a:lnB>
                      <a:noFill/>
                    </a:lnB>
                  </a:tcPr>
                </a:tc>
                <a:tc>
                  <a:txBody>
                    <a:bodyPr/>
                    <a:lstStyle/>
                    <a:p>
                      <a:pPr algn="ctr" fontAlgn="b"/>
                      <a:r>
                        <a:rPr lang="en-US" sz="1300" b="1" i="0" u="none" strike="noStrike" dirty="0">
                          <a:solidFill>
                            <a:srgbClr val="595959"/>
                          </a:solidFill>
                          <a:effectLst/>
                          <a:latin typeface="Franklin Gothic Medium"/>
                          <a:cs typeface="Franklin Gothic Medium"/>
                        </a:rPr>
                        <a:t>2006</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595959"/>
                          </a:solidFill>
                          <a:effectLst/>
                          <a:latin typeface="Franklin Gothic Medium"/>
                          <a:cs typeface="Franklin Gothic Medium"/>
                        </a:rPr>
                        <a:t>2007</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595959"/>
                          </a:solidFill>
                          <a:effectLst/>
                          <a:latin typeface="Franklin Gothic Medium"/>
                          <a:cs typeface="Franklin Gothic Medium"/>
                        </a:rPr>
                        <a:t>2008</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595959"/>
                          </a:solidFill>
                          <a:effectLst/>
                          <a:latin typeface="Franklin Gothic Medium"/>
                          <a:cs typeface="Franklin Gothic Medium"/>
                        </a:rPr>
                        <a:t>2009</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595959"/>
                          </a:solidFill>
                          <a:effectLst/>
                          <a:latin typeface="Franklin Gothic Medium"/>
                          <a:cs typeface="Franklin Gothic Medium"/>
                        </a:rPr>
                        <a:t>2010</a:t>
                      </a:r>
                    </a:p>
                  </a:txBody>
                  <a:tcPr marL="14032" marR="14032" marT="140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165">
                <a:tc>
                  <a:txBody>
                    <a:bodyPr/>
                    <a:lstStyle/>
                    <a:p>
                      <a:pPr algn="l" fontAlgn="b"/>
                      <a:r>
                        <a:rPr lang="en-US" sz="1300" b="0" i="0" u="none" strike="noStrike" dirty="0">
                          <a:solidFill>
                            <a:srgbClr val="FF0000"/>
                          </a:solidFill>
                          <a:effectLst/>
                          <a:latin typeface="Franklin Gothic Medium"/>
                          <a:cs typeface="Franklin Gothic Medium"/>
                        </a:rPr>
                        <a:t>Cash, Equivalents, and Securities</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FF0000"/>
                          </a:solidFill>
                          <a:effectLst/>
                          <a:latin typeface="Franklin Gothic Medium"/>
                          <a:cs typeface="Franklin Gothic Medium"/>
                        </a:rPr>
                        <a:t> 11,244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a:solidFill>
                            <a:srgbClr val="FF0000"/>
                          </a:solidFill>
                          <a:effectLst/>
                          <a:latin typeface="Franklin Gothic Medium"/>
                          <a:cs typeface="Franklin Gothic Medium"/>
                        </a:rPr>
                        <a:t> 14,219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dirty="0">
                          <a:solidFill>
                            <a:srgbClr val="FF0000"/>
                          </a:solidFill>
                          <a:effectLst/>
                          <a:latin typeface="Franklin Gothic Medium"/>
                          <a:cs typeface="Franklin Gothic Medium"/>
                        </a:rPr>
                        <a:t> 15,846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dirty="0">
                          <a:solidFill>
                            <a:srgbClr val="FF0000"/>
                          </a:solidFill>
                          <a:effectLst/>
                          <a:latin typeface="Franklin Gothic Medium"/>
                          <a:cs typeface="Franklin Gothic Medium"/>
                        </a:rPr>
                        <a:t> 24,485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300" b="0" i="0" u="none" strike="noStrike" dirty="0">
                          <a:solidFill>
                            <a:srgbClr val="FF0000"/>
                          </a:solidFill>
                          <a:effectLst/>
                          <a:latin typeface="Franklin Gothic Medium"/>
                          <a:cs typeface="Franklin Gothic Medium"/>
                        </a:rPr>
                        <a:t> 34,975 </a:t>
                      </a:r>
                    </a:p>
                  </a:txBody>
                  <a:tcPr marL="14032" marR="14032" marT="14032" marB="0" anchor="b">
                    <a:lnL>
                      <a:noFill/>
                    </a:lnL>
                    <a:lnR>
                      <a:noFill/>
                    </a:lnR>
                    <a:lnT w="6350" cap="flat" cmpd="sng" algn="ctr">
                      <a:solidFill>
                        <a:srgbClr val="000000"/>
                      </a:solidFill>
                      <a:prstDash val="solid"/>
                      <a:round/>
                      <a:headEnd type="none" w="med" len="med"/>
                      <a:tailEnd type="none" w="med" len="med"/>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Total Assets</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18,473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25,336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31,768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40,497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57,851 </a:t>
                      </a:r>
                    </a:p>
                  </a:txBody>
                  <a:tcPr marL="14032" marR="14032" marT="14032" marB="0" anchor="b">
                    <a:lnL>
                      <a:noFill/>
                    </a:lnL>
                    <a:lnR>
                      <a:noFill/>
                    </a:lnR>
                    <a:lnT>
                      <a:noFill/>
                    </a:lnT>
                    <a:lnB>
                      <a:noFill/>
                    </a:lnB>
                  </a:tcPr>
                </a:tc>
              </a:tr>
              <a:tr h="203165">
                <a:tc>
                  <a:txBody>
                    <a:bodyPr/>
                    <a:lstStyle/>
                    <a:p>
                      <a:pPr algn="l" fontAlgn="b"/>
                      <a:r>
                        <a:rPr lang="en-US" sz="1300" b="0" i="0" u="none" strike="noStrike">
                          <a:solidFill>
                            <a:srgbClr val="595959"/>
                          </a:solidFill>
                          <a:effectLst/>
                          <a:latin typeface="Franklin Gothic Medium"/>
                          <a:cs typeface="Franklin Gothic Medium"/>
                        </a:rPr>
                        <a:t>Total Long-Term Liabilities</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129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611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1,227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1,746 </a:t>
                      </a:r>
                    </a:p>
                  </a:txBody>
                  <a:tcPr marL="14032" marR="14032" marT="14032" marB="0" anchor="b">
                    <a:lnL>
                      <a:noFill/>
                    </a:lnL>
                    <a:lnR>
                      <a:noFill/>
                    </a:lnR>
                    <a:lnT>
                      <a:noFill/>
                    </a:lnT>
                    <a:lnB>
                      <a:noFill/>
                    </a:lnB>
                  </a:tcPr>
                </a:tc>
                <a:tc>
                  <a:txBody>
                    <a:bodyPr/>
                    <a:lstStyle/>
                    <a:p>
                      <a:pPr algn="r" fontAlgn="b"/>
                      <a:r>
                        <a:rPr lang="en-US" sz="1300" b="0" i="0" u="none" strike="noStrike">
                          <a:solidFill>
                            <a:srgbClr val="595959"/>
                          </a:solidFill>
                          <a:effectLst/>
                          <a:latin typeface="Franklin Gothic Medium"/>
                          <a:cs typeface="Franklin Gothic Medium"/>
                        </a:rPr>
                        <a:t> 1,614 </a:t>
                      </a:r>
                    </a:p>
                  </a:txBody>
                  <a:tcPr marL="14032" marR="14032" marT="14032" marB="0" anchor="b">
                    <a:lnL>
                      <a:noFill/>
                    </a:lnL>
                    <a:lnR>
                      <a:noFill/>
                    </a:lnR>
                    <a:lnT>
                      <a:noFill/>
                    </a:lnT>
                    <a:lnB>
                      <a:noFill/>
                    </a:lnB>
                  </a:tcPr>
                </a:tc>
              </a:tr>
              <a:tr h="203165">
                <a:tc>
                  <a:txBody>
                    <a:bodyPr/>
                    <a:lstStyle/>
                    <a:p>
                      <a:pPr algn="l" fontAlgn="b"/>
                      <a:r>
                        <a:rPr lang="en-US" sz="1300" b="0" i="0" u="none" strike="noStrike" dirty="0">
                          <a:solidFill>
                            <a:srgbClr val="595959"/>
                          </a:solidFill>
                          <a:effectLst/>
                          <a:latin typeface="Franklin Gothic Medium"/>
                          <a:cs typeface="Franklin Gothic Medium"/>
                        </a:rPr>
                        <a:t>Total Stockholder's Equity</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595959"/>
                          </a:solidFill>
                          <a:effectLst/>
                          <a:latin typeface="Franklin Gothic Medium"/>
                          <a:cs typeface="Franklin Gothic Medium"/>
                        </a:rPr>
                        <a:t> 17,040 </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595959"/>
                          </a:solidFill>
                          <a:effectLst/>
                          <a:latin typeface="Franklin Gothic Medium"/>
                          <a:cs typeface="Franklin Gothic Medium"/>
                        </a:rPr>
                        <a:t> 22,690 </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595959"/>
                          </a:solidFill>
                          <a:effectLst/>
                          <a:latin typeface="Franklin Gothic Medium"/>
                          <a:cs typeface="Franklin Gothic Medium"/>
                        </a:rPr>
                        <a:t> 28,239 </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595959"/>
                          </a:solidFill>
                          <a:effectLst/>
                          <a:latin typeface="Franklin Gothic Medium"/>
                          <a:cs typeface="Franklin Gothic Medium"/>
                        </a:rPr>
                        <a:t> 36,004 </a:t>
                      </a:r>
                    </a:p>
                  </a:txBody>
                  <a:tcPr marL="14032" marR="14032" marT="14032" marB="0" anchor="b">
                    <a:lnL>
                      <a:noFill/>
                    </a:lnL>
                    <a:lnR>
                      <a:noFill/>
                    </a:lnR>
                    <a:lnT>
                      <a:noFill/>
                    </a:lnT>
                    <a:lnB>
                      <a:noFill/>
                    </a:lnB>
                  </a:tcPr>
                </a:tc>
                <a:tc>
                  <a:txBody>
                    <a:bodyPr/>
                    <a:lstStyle/>
                    <a:p>
                      <a:pPr algn="r" fontAlgn="b"/>
                      <a:r>
                        <a:rPr lang="en-US" sz="1300" b="0" i="0" u="none" strike="noStrike" dirty="0">
                          <a:solidFill>
                            <a:srgbClr val="595959"/>
                          </a:solidFill>
                          <a:effectLst/>
                          <a:latin typeface="Franklin Gothic Medium"/>
                          <a:cs typeface="Franklin Gothic Medium"/>
                        </a:rPr>
                        <a:t> 46,241 </a:t>
                      </a:r>
                    </a:p>
                  </a:txBody>
                  <a:tcPr marL="14032" marR="14032" marT="14032" marB="0" anchor="b">
                    <a:lnL>
                      <a:noFill/>
                    </a:lnL>
                    <a:lnR>
                      <a:noFill/>
                    </a:lnR>
                    <a:lnT>
                      <a:noFill/>
                    </a:lnT>
                    <a:lnB>
                      <a:noFill/>
                    </a:lnB>
                  </a:tcPr>
                </a:tc>
              </a:tr>
            </a:tbl>
          </a:graphicData>
        </a:graphic>
      </p:graphicFrame>
    </p:spTree>
    <p:extLst>
      <p:ext uri="{BB962C8B-B14F-4D97-AF65-F5344CB8AC3E}">
        <p14:creationId xmlns:p14="http://schemas.microsoft.com/office/powerpoint/2010/main" xmlns="" val="343356874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143663415"/>
              </p:ext>
            </p:extLst>
          </p:nvPr>
        </p:nvGraphicFramePr>
        <p:xfrm>
          <a:off x="755577" y="116632"/>
          <a:ext cx="7632847" cy="6529934"/>
        </p:xfrm>
        <a:graphic>
          <a:graphicData uri="http://schemas.openxmlformats.org/drawingml/2006/table">
            <a:tbl>
              <a:tblPr/>
              <a:tblGrid>
                <a:gridCol w="5789857"/>
                <a:gridCol w="547006"/>
                <a:gridCol w="100986"/>
                <a:gridCol w="547006"/>
                <a:gridCol w="100986"/>
                <a:gridCol w="547006"/>
              </a:tblGrid>
              <a:tr h="125294">
                <a:tc gridSpan="6">
                  <a:txBody>
                    <a:bodyPr/>
                    <a:lstStyle/>
                    <a:p>
                      <a:pPr algn="ctr" fontAlgn="b"/>
                      <a:r>
                        <a:rPr lang="en-US" sz="700" b="0" i="0" u="none" strike="noStrike" dirty="0">
                          <a:solidFill>
                            <a:srgbClr val="000000"/>
                          </a:solidFill>
                          <a:effectLst/>
                          <a:latin typeface="Franklin Gothic Medium"/>
                        </a:rPr>
                        <a:t>Google Inc.</a:t>
                      </a:r>
                    </a:p>
                  </a:txBody>
                  <a:tcPr marL="8405" marR="8405" marT="840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5294">
                <a:tc gridSpan="6">
                  <a:txBody>
                    <a:bodyPr/>
                    <a:lstStyle/>
                    <a:p>
                      <a:pPr algn="ctr" fontAlgn="b"/>
                      <a:r>
                        <a:rPr lang="en-US" sz="700" b="0" i="0" u="none" strike="noStrike">
                          <a:solidFill>
                            <a:srgbClr val="000000"/>
                          </a:solidFill>
                          <a:effectLst/>
                          <a:latin typeface="Franklin Gothic Medium"/>
                        </a:rPr>
                        <a:t>CONSOLIDATED STATEMENTS OF CASH FLOWS</a:t>
                      </a:r>
                    </a:p>
                  </a:txBody>
                  <a:tcPr marL="8405" marR="8405" marT="840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5294">
                <a:tc gridSpan="6">
                  <a:txBody>
                    <a:bodyPr/>
                    <a:lstStyle/>
                    <a:p>
                      <a:pPr algn="ctr" fontAlgn="b"/>
                      <a:r>
                        <a:rPr lang="en-US" sz="700" b="0" i="0" u="none" strike="noStrike">
                          <a:solidFill>
                            <a:srgbClr val="000000"/>
                          </a:solidFill>
                          <a:effectLst/>
                          <a:latin typeface="Franklin Gothic Medium"/>
                        </a:rPr>
                        <a:t>(In millions)</a:t>
                      </a:r>
                    </a:p>
                  </a:txBody>
                  <a:tcPr marL="8405" marR="8405" marT="840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5294">
                <a:tc>
                  <a:txBody>
                    <a:bodyPr/>
                    <a:lstStyle/>
                    <a:p>
                      <a:pPr algn="ctr" fontAlgn="b"/>
                      <a:endParaRPr lang="en-US" sz="700" b="0" i="0" u="none" strike="noStrike">
                        <a:solidFill>
                          <a:srgbClr val="000000"/>
                        </a:solidFill>
                        <a:effectLst/>
                        <a:latin typeface="Franklin Gothic Medium"/>
                      </a:endParaRPr>
                    </a:p>
                  </a:txBody>
                  <a:tcPr marL="8405" marR="8405" marT="8405" marB="0" anchor="b">
                    <a:lnL>
                      <a:noFill/>
                    </a:lnL>
                    <a:lnR>
                      <a:noFill/>
                    </a:lnR>
                    <a:lnT>
                      <a:noFill/>
                    </a:lnT>
                    <a:lnB>
                      <a:noFill/>
                    </a:lnB>
                  </a:tcPr>
                </a:tc>
                <a:tc gridSpan="5">
                  <a:txBody>
                    <a:bodyPr/>
                    <a:lstStyle/>
                    <a:p>
                      <a:pPr algn="ctr" fontAlgn="b"/>
                      <a:r>
                        <a:rPr lang="en-US" sz="700" b="1" i="0" u="none" strike="noStrike">
                          <a:solidFill>
                            <a:srgbClr val="000000"/>
                          </a:solidFill>
                          <a:effectLst/>
                          <a:latin typeface="Franklin Gothic Medium"/>
                        </a:rPr>
                        <a:t>Year Ended December 31,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5294">
                <a:tc>
                  <a:txBody>
                    <a:bodyPr/>
                    <a:lstStyle/>
                    <a:p>
                      <a:pPr algn="l" fontAlgn="b"/>
                      <a:endParaRPr lang="en-US" sz="700" b="0" i="0" u="none" strike="noStrike">
                        <a:solidFill>
                          <a:srgbClr val="000000"/>
                        </a:solidFill>
                        <a:effectLst/>
                        <a:latin typeface="Franklin Gothic Medium"/>
                      </a:endParaRPr>
                    </a:p>
                  </a:txBody>
                  <a:tcPr marL="8405" marR="8405" marT="8405" marB="0" anchor="b">
                    <a:lnL>
                      <a:noFill/>
                    </a:lnL>
                    <a:lnR>
                      <a:noFill/>
                    </a:lnR>
                    <a:lnT>
                      <a:noFill/>
                    </a:lnT>
                    <a:lnB>
                      <a:noFill/>
                    </a:lnB>
                  </a:tcPr>
                </a:tc>
                <a:tc>
                  <a:txBody>
                    <a:bodyPr/>
                    <a:lstStyle/>
                    <a:p>
                      <a:pPr algn="ctr" fontAlgn="b"/>
                      <a:r>
                        <a:rPr lang="en-US" sz="700" b="0" i="0" u="none" strike="noStrike">
                          <a:solidFill>
                            <a:srgbClr val="000000"/>
                          </a:solidFill>
                          <a:effectLst/>
                          <a:latin typeface="Franklin Gothic Medium"/>
                        </a:rPr>
                        <a:t>2008</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Medium"/>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700" b="0" i="0" u="none" strike="noStrike">
                          <a:solidFill>
                            <a:srgbClr val="000000"/>
                          </a:solidFill>
                          <a:effectLst/>
                          <a:latin typeface="Franklin Gothic Medium"/>
                        </a:rPr>
                        <a:t>2009</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Medium"/>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700" b="0" i="0" u="none" strike="noStrike">
                          <a:solidFill>
                            <a:srgbClr val="000000"/>
                          </a:solidFill>
                          <a:effectLst/>
                          <a:latin typeface="Franklin Gothic Medium"/>
                        </a:rPr>
                        <a:t>2010</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294">
                <a:tc>
                  <a:txBody>
                    <a:bodyPr/>
                    <a:lstStyle/>
                    <a:p>
                      <a:pPr algn="l" fontAlgn="b"/>
                      <a:r>
                        <a:rPr lang="en-US" sz="700" b="1" i="0" u="none" strike="noStrike">
                          <a:solidFill>
                            <a:srgbClr val="000000"/>
                          </a:solidFill>
                          <a:effectLst/>
                          <a:latin typeface="Franklin Gothic Medium"/>
                        </a:rPr>
                        <a:t>Operating Activities</a:t>
                      </a:r>
                    </a:p>
                  </a:txBody>
                  <a:tcPr marL="8405" marR="8405" marT="8405" marB="0" anchor="b">
                    <a:lnL>
                      <a:noFill/>
                    </a:lnL>
                    <a:lnR>
                      <a:noFill/>
                    </a:lnR>
                    <a:lnT>
                      <a:noFill/>
                    </a:lnT>
                    <a:lnB>
                      <a:noFill/>
                    </a:lnB>
                  </a:tcPr>
                </a:tc>
                <a:tc>
                  <a:txBody>
                    <a:bodyPr/>
                    <a:lstStyle/>
                    <a:p>
                      <a:pPr algn="ctr" fontAlgn="b"/>
                      <a:endParaRPr lang="en-US" sz="700" b="1"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ctr" fontAlgn="b"/>
                      <a:endParaRPr lang="en-US" sz="700" b="1"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ctr" fontAlgn="b"/>
                      <a:endParaRPr lang="en-US" sz="700" b="1"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r>
              <a:tr h="125294">
                <a:tc>
                  <a:txBody>
                    <a:bodyPr/>
                    <a:lstStyle/>
                    <a:p>
                      <a:pPr algn="l" fontAlgn="b"/>
                      <a:r>
                        <a:rPr lang="en-US" sz="700" b="0" i="0" u="none" strike="noStrike">
                          <a:solidFill>
                            <a:srgbClr val="000000"/>
                          </a:solidFill>
                          <a:effectLst/>
                          <a:latin typeface="Franklin Gothic Medium"/>
                        </a:rPr>
                        <a:t>Net Income</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4,227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6,520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8,505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Adjustments:</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Depreciation and amortization of property and equipment</a:t>
                      </a:r>
                    </a:p>
                  </a:txBody>
                  <a:tcPr marL="100862"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1,212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1,240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1,067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Amortization of intangible and other assets</a:t>
                      </a:r>
                    </a:p>
                  </a:txBody>
                  <a:tcPr marL="100862"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288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284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329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Stock-based compensation expense</a:t>
                      </a:r>
                    </a:p>
                  </a:txBody>
                  <a:tcPr marL="100862"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1,120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1,164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1,376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Excess tax benefits from stock-based award activities</a:t>
                      </a:r>
                    </a:p>
                  </a:txBody>
                  <a:tcPr marL="100862"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(159)</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(90)</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(94)</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Deferred income taxes</a:t>
                      </a:r>
                    </a:p>
                  </a:txBody>
                  <a:tcPr marL="100862"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(225)</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(268)</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9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Impairment of equity investments</a:t>
                      </a:r>
                    </a:p>
                  </a:txBody>
                  <a:tcPr marL="100862"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1,095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Other</a:t>
                      </a:r>
                    </a:p>
                  </a:txBody>
                  <a:tcPr marL="100862"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(32)</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(20)</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000000"/>
                          </a:solidFill>
                          <a:effectLst/>
                          <a:latin typeface="Franklin Gothic Book"/>
                        </a:rPr>
                        <a:t>(12)</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Changes in assets and liabilities, net of effects of acquisitions and divestiture:</a:t>
                      </a:r>
                    </a:p>
                  </a:txBody>
                  <a:tcPr marL="100862"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Accounts receivable</a:t>
                      </a:r>
                    </a:p>
                  </a:txBody>
                  <a:tcPr marL="201723"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(334)</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(504)</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1,129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Income taxes, net</a:t>
                      </a:r>
                    </a:p>
                  </a:txBody>
                  <a:tcPr marL="201723"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626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217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102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Prepaid revenue share, expenses and other assets</a:t>
                      </a:r>
                    </a:p>
                  </a:txBody>
                  <a:tcPr marL="201723"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(147)</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262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(414)</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Accounts payable</a:t>
                      </a:r>
                    </a:p>
                  </a:txBody>
                  <a:tcPr marL="201723"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(212)</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34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272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Accrued expenses and other liabilities</a:t>
                      </a:r>
                    </a:p>
                  </a:txBody>
                  <a:tcPr marL="201723"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339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243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(745)</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Accrued revenue share</a:t>
                      </a:r>
                    </a:p>
                  </a:txBody>
                  <a:tcPr marL="201723"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14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158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214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Deferred revenue</a:t>
                      </a:r>
                    </a:p>
                  </a:txBody>
                  <a:tcPr marL="201723"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41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76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111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r>
              <a:tr h="125294">
                <a:tc>
                  <a:txBody>
                    <a:bodyPr/>
                    <a:lstStyle/>
                    <a:p>
                      <a:pPr algn="l" fontAlgn="b"/>
                      <a:r>
                        <a:rPr lang="en-US" sz="700" b="0" i="0" u="none" strike="noStrike" dirty="0">
                          <a:solidFill>
                            <a:srgbClr val="FF0000"/>
                          </a:solidFill>
                          <a:effectLst/>
                          <a:latin typeface="Franklin Gothic Medium"/>
                        </a:rPr>
                        <a:t>Net cash provided by operating activities</a:t>
                      </a:r>
                    </a:p>
                  </a:txBody>
                  <a:tcPr marL="8405" marR="8405" marT="8405" marB="0" anchor="b">
                    <a:lnL>
                      <a:noFill/>
                    </a:lnL>
                    <a:lnR>
                      <a:noFill/>
                    </a:lnR>
                    <a:lnT>
                      <a:noFill/>
                    </a:lnT>
                    <a:lnB>
                      <a:noFill/>
                    </a:lnB>
                  </a:tcPr>
                </a:tc>
                <a:tc>
                  <a:txBody>
                    <a:bodyPr/>
                    <a:lstStyle/>
                    <a:p>
                      <a:pPr algn="r" fontAlgn="b"/>
                      <a:r>
                        <a:rPr lang="en-US" sz="700" b="0" i="0" u="none" strike="noStrike">
                          <a:solidFill>
                            <a:srgbClr val="FF0000"/>
                          </a:solidFill>
                          <a:effectLst/>
                          <a:latin typeface="Franklin Gothic Book"/>
                        </a:rPr>
                        <a:t>7,853 </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9,316 </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11,081 </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294">
                <a:tc>
                  <a:txBody>
                    <a:bodyPr/>
                    <a:lstStyle/>
                    <a:p>
                      <a:pPr algn="l" fontAlgn="b"/>
                      <a:endParaRPr lang="en-US" sz="700" b="0" i="0" u="none" strike="noStrike" dirty="0">
                        <a:solidFill>
                          <a:srgbClr val="000000"/>
                        </a:solidFill>
                        <a:effectLst/>
                        <a:latin typeface="Calibri"/>
                      </a:endParaRPr>
                    </a:p>
                  </a:txBody>
                  <a:tcPr marL="8405" marR="8405" marT="8405" marB="0" anchor="b">
                    <a:lnL>
                      <a:noFill/>
                    </a:lnL>
                    <a:lnR>
                      <a:noFill/>
                    </a:lnR>
                    <a:lnT>
                      <a:noFill/>
                    </a:lnT>
                    <a:lnB>
                      <a:noFill/>
                    </a:lnB>
                  </a:tcPr>
                </a:tc>
                <a:tc>
                  <a:txBody>
                    <a:bodyPr/>
                    <a:lstStyle/>
                    <a:p>
                      <a:pPr algn="l" fontAlgn="b"/>
                      <a:endParaRPr lang="en-US" sz="700" b="0" i="0" u="none" strike="noStrike" dirty="0">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r>
              <a:tr h="125294">
                <a:tc>
                  <a:txBody>
                    <a:bodyPr/>
                    <a:lstStyle/>
                    <a:p>
                      <a:pPr algn="l" fontAlgn="b"/>
                      <a:r>
                        <a:rPr lang="en-US" sz="700" b="1" i="0" u="none" strike="noStrike">
                          <a:solidFill>
                            <a:srgbClr val="000000"/>
                          </a:solidFill>
                          <a:effectLst/>
                          <a:latin typeface="Franklin Gothic Medium"/>
                        </a:rPr>
                        <a:t>Investing Activities</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r>
              <a:tr h="125294">
                <a:tc>
                  <a:txBody>
                    <a:bodyPr/>
                    <a:lstStyle/>
                    <a:p>
                      <a:pPr algn="l" fontAlgn="b"/>
                      <a:r>
                        <a:rPr lang="en-US" sz="700" b="0" i="0" u="none" strike="noStrike" dirty="0">
                          <a:solidFill>
                            <a:srgbClr val="FF0000"/>
                          </a:solidFill>
                          <a:effectLst/>
                          <a:latin typeface="Franklin Gothic Medium"/>
                        </a:rPr>
                        <a:t>Purchases of property and equipment</a:t>
                      </a: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(2,359)</a:t>
                      </a:r>
                    </a:p>
                  </a:txBody>
                  <a:tcPr marL="8405" marR="8405" marT="8405" marB="0" anchor="b">
                    <a:lnL>
                      <a:noFill/>
                    </a:lnL>
                    <a:lnR>
                      <a:noFill/>
                    </a:lnR>
                    <a:lnT>
                      <a:noFill/>
                    </a:lnT>
                    <a:lnB>
                      <a:noFill/>
                    </a:lnB>
                  </a:tcPr>
                </a:tc>
                <a:tc>
                  <a:txBody>
                    <a:bodyPr/>
                    <a:lstStyle/>
                    <a:p>
                      <a:pPr algn="l" fontAlgn="b"/>
                      <a:endParaRPr lang="en-US" sz="700" b="0" i="0" u="none" strike="noStrike">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(810)</a:t>
                      </a:r>
                    </a:p>
                  </a:txBody>
                  <a:tcPr marL="8405" marR="8405" marT="8405" marB="0" anchor="b">
                    <a:lnL>
                      <a:noFill/>
                    </a:lnL>
                    <a:lnR>
                      <a:noFill/>
                    </a:lnR>
                    <a:lnT>
                      <a:noFill/>
                    </a:lnT>
                    <a:lnB>
                      <a:noFill/>
                    </a:lnB>
                  </a:tcPr>
                </a:tc>
                <a:tc>
                  <a:txBody>
                    <a:bodyPr/>
                    <a:lstStyle/>
                    <a:p>
                      <a:pPr algn="l" fontAlgn="b"/>
                      <a:endParaRPr lang="en-US" sz="700" b="0" i="0" u="none" strike="noStrike" dirty="0">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(4,018)</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Purchases of marketable securities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(15,356)</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(29,139)</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(43,985)</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Maturities and sales of marketable securities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15,763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22,103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37,099 </a:t>
                      </a:r>
                    </a:p>
                  </a:txBody>
                  <a:tcPr marL="8405" marR="8405" marT="8405" marB="0" anchor="b">
                    <a:lnL>
                      <a:noFill/>
                    </a:lnL>
                    <a:lnR>
                      <a:noFill/>
                    </a:lnR>
                    <a:lnT>
                      <a:noFill/>
                    </a:lnT>
                    <a:lnB>
                      <a:noFill/>
                    </a:lnB>
                  </a:tcPr>
                </a:tc>
              </a:tr>
              <a:tr h="125294">
                <a:tc>
                  <a:txBody>
                    <a:bodyPr/>
                    <a:lstStyle/>
                    <a:p>
                      <a:pPr algn="l" fontAlgn="b"/>
                      <a:r>
                        <a:rPr lang="en-US" sz="700" b="0" i="0" u="none" strike="noStrike" dirty="0">
                          <a:solidFill>
                            <a:srgbClr val="000000"/>
                          </a:solidFill>
                          <a:effectLst/>
                          <a:latin typeface="Franklin Gothic Medium"/>
                        </a:rPr>
                        <a:t>Investments in non-marketable equity securities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(47)</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(65)</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(320)</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Cash collateral received from securities lending</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2,361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Investments in reverse repurchase agreements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(750)</a:t>
                      </a:r>
                    </a:p>
                  </a:txBody>
                  <a:tcPr marL="8405" marR="8405" marT="8405" marB="0" anchor="b">
                    <a:lnL>
                      <a:noFill/>
                    </a:lnL>
                    <a:lnR>
                      <a:noFill/>
                    </a:lnR>
                    <a:lnT>
                      <a:noFill/>
                    </a:lnT>
                    <a:lnB>
                      <a:noFill/>
                    </a:lnB>
                  </a:tcPr>
                </a:tc>
              </a:tr>
              <a:tr h="125294">
                <a:tc>
                  <a:txBody>
                    <a:bodyPr/>
                    <a:lstStyle/>
                    <a:p>
                      <a:pPr algn="l" fontAlgn="b"/>
                      <a:r>
                        <a:rPr lang="en-US" sz="700" b="0" i="0" u="none" strike="noStrike" dirty="0">
                          <a:solidFill>
                            <a:srgbClr val="FF0000"/>
                          </a:solidFill>
                          <a:effectLst/>
                          <a:latin typeface="Franklin Gothic Medium"/>
                        </a:rPr>
                        <a:t>Acquisitions, net of cash acquired and proceeds received from divesture, and purchases of intangible and other assets</a:t>
                      </a: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(3,320)</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(108)</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1,067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r>
              <a:tr h="125294">
                <a:tc>
                  <a:txBody>
                    <a:bodyPr/>
                    <a:lstStyle/>
                    <a:p>
                      <a:pPr algn="l" fontAlgn="b"/>
                      <a:r>
                        <a:rPr lang="en-US" sz="700" b="0" i="0" u="none" strike="noStrike">
                          <a:solidFill>
                            <a:srgbClr val="000000"/>
                          </a:solidFill>
                          <a:effectLst/>
                          <a:latin typeface="Franklin Gothic Medium"/>
                        </a:rPr>
                        <a:t>Net cash used in investing activities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(5,319)</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(8,019)</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(10,680)</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294">
                <a:tc>
                  <a:txBody>
                    <a:bodyPr/>
                    <a:lstStyle/>
                    <a:p>
                      <a:pPr algn="l" fontAlgn="b"/>
                      <a:endParaRPr lang="en-US" sz="700" b="0" i="0" u="none" strike="noStrike">
                        <a:solidFill>
                          <a:srgbClr val="000000"/>
                        </a:solidFill>
                        <a:effectLst/>
                        <a:latin typeface="Franklin Gothic Medium"/>
                      </a:endParaRPr>
                    </a:p>
                  </a:txBody>
                  <a:tcPr marL="100862"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r>
              <a:tr h="125294">
                <a:tc>
                  <a:txBody>
                    <a:bodyPr/>
                    <a:lstStyle/>
                    <a:p>
                      <a:pPr algn="l" fontAlgn="b"/>
                      <a:r>
                        <a:rPr lang="en-US" sz="700" b="1" i="0" u="none" strike="noStrike">
                          <a:solidFill>
                            <a:srgbClr val="000000"/>
                          </a:solidFill>
                          <a:effectLst/>
                          <a:latin typeface="Franklin Gothic Medium"/>
                        </a:rPr>
                        <a:t>Financing activities</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r>
              <a:tr h="125294">
                <a:tc>
                  <a:txBody>
                    <a:bodyPr/>
                    <a:lstStyle/>
                    <a:p>
                      <a:pPr algn="l" fontAlgn="b"/>
                      <a:r>
                        <a:rPr lang="en-US" sz="700" b="0" i="0" u="none" strike="noStrike" dirty="0">
                          <a:solidFill>
                            <a:srgbClr val="FF0000"/>
                          </a:solidFill>
                          <a:effectLst/>
                          <a:latin typeface="Franklin Gothic Medium"/>
                        </a:rPr>
                        <a:t>Net proceeds (payments) from stock-based award activities</a:t>
                      </a:r>
                    </a:p>
                  </a:txBody>
                  <a:tcPr marL="8405" marR="8405" marT="8405" marB="0" anchor="b">
                    <a:lnL>
                      <a:noFill/>
                    </a:lnL>
                    <a:lnR>
                      <a:noFill/>
                    </a:lnR>
                    <a:lnT>
                      <a:noFill/>
                    </a:lnT>
                    <a:lnB>
                      <a:noFill/>
                    </a:lnB>
                  </a:tcPr>
                </a:tc>
                <a:tc>
                  <a:txBody>
                    <a:bodyPr/>
                    <a:lstStyle/>
                    <a:p>
                      <a:pPr algn="r" fontAlgn="b"/>
                      <a:r>
                        <a:rPr lang="en-US" sz="700" b="0" i="0" u="none" strike="noStrike">
                          <a:solidFill>
                            <a:srgbClr val="FF0000"/>
                          </a:solidFill>
                          <a:effectLst/>
                          <a:latin typeface="Franklin Gothic Book"/>
                        </a:rPr>
                        <a:t>(72)</a:t>
                      </a:r>
                    </a:p>
                  </a:txBody>
                  <a:tcPr marL="8405" marR="8405" marT="8405" marB="0" anchor="b">
                    <a:lnL>
                      <a:noFill/>
                    </a:lnL>
                    <a:lnR>
                      <a:noFill/>
                    </a:lnR>
                    <a:lnT>
                      <a:noFill/>
                    </a:lnT>
                    <a:lnB>
                      <a:noFill/>
                    </a:lnB>
                  </a:tcPr>
                </a:tc>
                <a:tc>
                  <a:txBody>
                    <a:bodyPr/>
                    <a:lstStyle/>
                    <a:p>
                      <a:pPr algn="l" fontAlgn="b"/>
                      <a:endParaRPr lang="en-US" sz="700" b="0" i="0" u="none" strike="noStrike">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143 </a:t>
                      </a:r>
                    </a:p>
                  </a:txBody>
                  <a:tcPr marL="8405" marR="8405" marT="8405" marB="0" anchor="b">
                    <a:lnL>
                      <a:noFill/>
                    </a:lnL>
                    <a:lnR>
                      <a:noFill/>
                    </a:lnR>
                    <a:lnT>
                      <a:noFill/>
                    </a:lnT>
                    <a:lnB>
                      <a:noFill/>
                    </a:lnB>
                  </a:tcPr>
                </a:tc>
                <a:tc>
                  <a:txBody>
                    <a:bodyPr/>
                    <a:lstStyle/>
                    <a:p>
                      <a:pPr algn="l" fontAlgn="b"/>
                      <a:endParaRPr lang="en-US" sz="700" b="0" i="0" u="none" strike="noStrike">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294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Excess tax benefits from stock-based award activities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159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90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94 </a:t>
                      </a: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Repurchase of common stock in connection with acquisitions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(801)</a:t>
                      </a:r>
                    </a:p>
                  </a:txBody>
                  <a:tcPr marL="8405" marR="8405" marT="8405" marB="0" anchor="b">
                    <a:lnL>
                      <a:noFill/>
                    </a:lnL>
                    <a:lnR>
                      <a:noFill/>
                    </a:lnR>
                    <a:lnT>
                      <a:noFill/>
                    </a:lnT>
                    <a:lnB>
                      <a:noFill/>
                    </a:lnB>
                  </a:tcPr>
                </a:tc>
              </a:tr>
              <a:tr h="125294">
                <a:tc>
                  <a:txBody>
                    <a:bodyPr/>
                    <a:lstStyle/>
                    <a:p>
                      <a:pPr algn="l" fontAlgn="b"/>
                      <a:r>
                        <a:rPr lang="en-US" sz="700" b="0" i="0" u="none" strike="noStrike" dirty="0">
                          <a:solidFill>
                            <a:srgbClr val="FF0000"/>
                          </a:solidFill>
                          <a:effectLst/>
                          <a:latin typeface="Franklin Gothic Medium"/>
                        </a:rPr>
                        <a:t>Proceeds from issuance of short-term debt</a:t>
                      </a:r>
                    </a:p>
                  </a:txBody>
                  <a:tcPr marL="8405" marR="8405" marT="8405" marB="0" anchor="b">
                    <a:lnL>
                      <a:noFill/>
                    </a:lnL>
                    <a:lnR>
                      <a:noFill/>
                    </a:lnR>
                    <a:lnT>
                      <a:noFill/>
                    </a:lnT>
                    <a:lnB>
                      <a:noFill/>
                    </a:lnB>
                  </a:tcPr>
                </a:tc>
                <a:tc>
                  <a:txBody>
                    <a:bodyPr/>
                    <a:lstStyle/>
                    <a:p>
                      <a:pPr algn="r" fontAlgn="b"/>
                      <a:r>
                        <a:rPr lang="en-US" sz="700" b="0" i="0" u="none" strike="noStrike">
                          <a:solidFill>
                            <a:srgbClr val="FF0000"/>
                          </a:solidFill>
                          <a:effectLst/>
                          <a:latin typeface="Franklin Gothic Book"/>
                        </a:rPr>
                        <a:t>0 </a:t>
                      </a:r>
                    </a:p>
                  </a:txBody>
                  <a:tcPr marL="8405" marR="8405" marT="8405" marB="0" anchor="b">
                    <a:lnL>
                      <a:noFill/>
                    </a:lnL>
                    <a:lnR>
                      <a:noFill/>
                    </a:lnR>
                    <a:lnT>
                      <a:noFill/>
                    </a:lnT>
                    <a:lnB>
                      <a:noFill/>
                    </a:lnB>
                  </a:tcPr>
                </a:tc>
                <a:tc>
                  <a:txBody>
                    <a:bodyPr/>
                    <a:lstStyle/>
                    <a:p>
                      <a:pPr algn="l" fontAlgn="b"/>
                      <a:endParaRPr lang="en-US" sz="700" b="0" i="0" u="none" strike="noStrike">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FF0000"/>
                          </a:solidFill>
                          <a:effectLst/>
                          <a:latin typeface="Franklin Gothic Book"/>
                        </a:rPr>
                        <a:t>0 </a:t>
                      </a:r>
                    </a:p>
                  </a:txBody>
                  <a:tcPr marL="8405" marR="8405" marT="8405" marB="0" anchor="b">
                    <a:lnL>
                      <a:noFill/>
                    </a:lnL>
                    <a:lnR>
                      <a:noFill/>
                    </a:lnR>
                    <a:lnT>
                      <a:noFill/>
                    </a:lnT>
                    <a:lnB>
                      <a:noFill/>
                    </a:lnB>
                  </a:tcPr>
                </a:tc>
                <a:tc>
                  <a:txBody>
                    <a:bodyPr/>
                    <a:lstStyle/>
                    <a:p>
                      <a:pPr algn="l" fontAlgn="b"/>
                      <a:endParaRPr lang="en-US" sz="700" b="0" i="0" u="none" strike="noStrike">
                        <a:solidFill>
                          <a:srgbClr val="FF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FF0000"/>
                          </a:solidFill>
                          <a:effectLst/>
                          <a:latin typeface="Franklin Gothic Book"/>
                        </a:rPr>
                        <a:t>5,246 </a:t>
                      </a:r>
                    </a:p>
                  </a:txBody>
                  <a:tcPr marL="8405" marR="8405" marT="8405" marB="0" anchor="b">
                    <a:lnL>
                      <a:noFill/>
                    </a:lnL>
                    <a:lnR>
                      <a:noFill/>
                    </a:lnR>
                    <a:lnT>
                      <a:noFill/>
                    </a:lnT>
                    <a:lnB>
                      <a:noFill/>
                    </a:lnB>
                  </a:tcPr>
                </a:tc>
              </a:tr>
              <a:tr h="125294">
                <a:tc>
                  <a:txBody>
                    <a:bodyPr/>
                    <a:lstStyle/>
                    <a:p>
                      <a:pPr algn="l" fontAlgn="b"/>
                      <a:r>
                        <a:rPr lang="en-US" sz="700" b="0" i="0" u="none" strike="noStrike" dirty="0">
                          <a:solidFill>
                            <a:srgbClr val="000000"/>
                          </a:solidFill>
                          <a:effectLst/>
                          <a:latin typeface="Franklin Gothic Medium"/>
                        </a:rPr>
                        <a:t>Repayment of short-term debt</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dirty="0">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(1,783)</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r>
              <a:tr h="125294">
                <a:tc>
                  <a:txBody>
                    <a:bodyPr/>
                    <a:lstStyle/>
                    <a:p>
                      <a:pPr algn="l" fontAlgn="b"/>
                      <a:r>
                        <a:rPr lang="en-US" sz="700" b="0" i="0" u="none" strike="noStrike">
                          <a:solidFill>
                            <a:srgbClr val="000000"/>
                          </a:solidFill>
                          <a:effectLst/>
                          <a:latin typeface="Franklin Gothic Medium"/>
                        </a:rPr>
                        <a:t>Net cash provided by financing activities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87 </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233 </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3,050 </a:t>
                      </a:r>
                    </a:p>
                  </a:txBody>
                  <a:tcPr marL="8405" marR="8405" marT="84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294">
                <a:tc>
                  <a:txBody>
                    <a:bodyPr/>
                    <a:lstStyle/>
                    <a:p>
                      <a:pPr algn="l" fontAlgn="b"/>
                      <a:endParaRPr lang="en-US" sz="700" b="0" i="0" u="none" strike="noStrike">
                        <a:solidFill>
                          <a:srgbClr val="000000"/>
                        </a:solidFill>
                        <a:effectLst/>
                        <a:latin typeface="Calibri"/>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r>
              <a:tr h="125294">
                <a:tc>
                  <a:txBody>
                    <a:bodyPr/>
                    <a:lstStyle/>
                    <a:p>
                      <a:pPr algn="l" fontAlgn="b"/>
                      <a:r>
                        <a:rPr lang="en-US" sz="700" b="0" i="0" u="none" strike="noStrike">
                          <a:solidFill>
                            <a:srgbClr val="000000"/>
                          </a:solidFill>
                          <a:effectLst/>
                          <a:latin typeface="Franklin Gothic Medium"/>
                        </a:rPr>
                        <a:t>Effect of exchange rate on cash and cash equivalents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(46)</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11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(19)</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r>
              <a:tr h="125294">
                <a:tc>
                  <a:txBody>
                    <a:bodyPr/>
                    <a:lstStyle/>
                    <a:p>
                      <a:pPr algn="l" fontAlgn="b"/>
                      <a:r>
                        <a:rPr lang="en-US" sz="700" b="0" i="0" u="none" strike="noStrike">
                          <a:solidFill>
                            <a:srgbClr val="000000"/>
                          </a:solidFill>
                          <a:effectLst/>
                          <a:latin typeface="Franklin Gothic Medium"/>
                        </a:rPr>
                        <a:t>Net increase in cash and cash equivalents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2,575 </a:t>
                      </a: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1,541 </a:t>
                      </a: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3,432 </a:t>
                      </a: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r>
              <a:tr h="125294">
                <a:tc>
                  <a:txBody>
                    <a:bodyPr/>
                    <a:lstStyle/>
                    <a:p>
                      <a:pPr algn="l" fontAlgn="b"/>
                      <a:r>
                        <a:rPr lang="en-US" sz="700" b="0" i="0" u="none" strike="noStrike">
                          <a:solidFill>
                            <a:srgbClr val="000000"/>
                          </a:solidFill>
                          <a:effectLst/>
                          <a:latin typeface="Franklin Gothic Medium"/>
                        </a:rPr>
                        <a:t>Cash and cash equivalents at beginning of year</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6,082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8,657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10,198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r>
              <a:tr h="130176">
                <a:tc>
                  <a:txBody>
                    <a:bodyPr/>
                    <a:lstStyle/>
                    <a:p>
                      <a:pPr algn="l" fontAlgn="b"/>
                      <a:r>
                        <a:rPr lang="en-US" sz="700" b="0" i="0" u="none" strike="noStrike">
                          <a:solidFill>
                            <a:srgbClr val="000000"/>
                          </a:solidFill>
                          <a:effectLst/>
                          <a:latin typeface="Franklin Gothic Medium"/>
                        </a:rPr>
                        <a:t>Cash and cash equivalents at end of year</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8,657 </a:t>
                      </a:r>
                    </a:p>
                  </a:txBody>
                  <a:tcPr marL="8405" marR="8405" marT="840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10,198 </a:t>
                      </a:r>
                    </a:p>
                  </a:txBody>
                  <a:tcPr marL="8405" marR="8405" marT="840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13,630 </a:t>
                      </a:r>
                    </a:p>
                  </a:txBody>
                  <a:tcPr marL="8405" marR="8405" marT="840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30176">
                <a:tc>
                  <a:txBody>
                    <a:bodyPr/>
                    <a:lstStyle/>
                    <a:p>
                      <a:pPr algn="l" fontAlgn="b"/>
                      <a:endParaRPr lang="en-US" sz="700" b="0" i="0" u="none" strike="noStrike">
                        <a:solidFill>
                          <a:srgbClr val="000000"/>
                        </a:solidFill>
                        <a:effectLst/>
                        <a:latin typeface="Calibri"/>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25400" cap="flat" cmpd="dbl" algn="ctr">
                      <a:solidFill>
                        <a:srgbClr val="000000"/>
                      </a:solidFill>
                      <a:prstDash val="solid"/>
                      <a:round/>
                      <a:headEnd type="none" w="med" len="med"/>
                      <a:tailEnd type="none" w="med" len="med"/>
                    </a:lnT>
                    <a:lnB>
                      <a:noFill/>
                    </a:lnB>
                  </a:tcPr>
                </a:tc>
              </a:tr>
              <a:tr h="125294">
                <a:tc>
                  <a:txBody>
                    <a:bodyPr/>
                    <a:lstStyle/>
                    <a:p>
                      <a:pPr algn="l" fontAlgn="b"/>
                      <a:r>
                        <a:rPr lang="en-US" sz="700" b="1" i="0" u="none" strike="noStrike">
                          <a:solidFill>
                            <a:srgbClr val="000000"/>
                          </a:solidFill>
                          <a:effectLst/>
                          <a:latin typeface="Franklin Gothic Medium"/>
                        </a:rPr>
                        <a:t>Supplemental disclosures of cash flow information</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r>
              <a:tr h="125294">
                <a:tc>
                  <a:txBody>
                    <a:bodyPr/>
                    <a:lstStyle/>
                    <a:p>
                      <a:pPr algn="l" fontAlgn="b"/>
                      <a:r>
                        <a:rPr lang="en-US" sz="700" b="0" i="0" u="none" strike="noStrike">
                          <a:solidFill>
                            <a:srgbClr val="000000"/>
                          </a:solidFill>
                          <a:effectLst/>
                          <a:latin typeface="Franklin Gothic Medium"/>
                        </a:rPr>
                        <a:t>Cash paid for taxes</a:t>
                      </a: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1,224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1,896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2,175 </a:t>
                      </a:r>
                    </a:p>
                  </a:txBody>
                  <a:tcPr marL="8405" marR="8405" marT="8405" marB="0" anchor="b">
                    <a:lnL>
                      <a:noFill/>
                    </a:lnL>
                    <a:lnR>
                      <a:noFill/>
                    </a:lnR>
                    <a:lnT>
                      <a:noFill/>
                    </a:lnT>
                    <a:lnB w="6350" cap="flat" cmpd="sng" algn="ctr">
                      <a:solidFill>
                        <a:srgbClr val="000000"/>
                      </a:solidFill>
                      <a:prstDash val="solid"/>
                      <a:round/>
                      <a:headEnd type="none" w="med" len="med"/>
                      <a:tailEnd type="none" w="med" len="med"/>
                    </a:lnB>
                  </a:tcPr>
                </a:tc>
              </a:tr>
              <a:tr h="125294">
                <a:tc>
                  <a:txBody>
                    <a:bodyPr/>
                    <a:lstStyle/>
                    <a:p>
                      <a:pPr algn="l" fontAlgn="b"/>
                      <a:r>
                        <a:rPr lang="en-US" sz="700" b="0" i="0" u="none" strike="noStrike">
                          <a:solidFill>
                            <a:srgbClr val="000000"/>
                          </a:solidFill>
                          <a:effectLst/>
                          <a:latin typeface="Franklin Gothic Medium"/>
                        </a:rPr>
                        <a:t>Non-cash financing activity:</a:t>
                      </a: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w="6350" cap="flat" cmpd="sng" algn="ctr">
                      <a:solidFill>
                        <a:srgbClr val="000000"/>
                      </a:solidFill>
                      <a:prstDash val="solid"/>
                      <a:round/>
                      <a:headEnd type="none" w="med" len="med"/>
                      <a:tailEnd type="none" w="med" len="med"/>
                    </a:lnT>
                    <a:lnB>
                      <a:noFill/>
                    </a:lnB>
                  </a:tcPr>
                </a:tc>
              </a:tr>
              <a:tr h="130176">
                <a:tc>
                  <a:txBody>
                    <a:bodyPr/>
                    <a:lstStyle/>
                    <a:p>
                      <a:pPr algn="l" fontAlgn="b"/>
                      <a:r>
                        <a:rPr lang="en-US" sz="700" b="0" i="0" u="none" strike="noStrike">
                          <a:solidFill>
                            <a:srgbClr val="000000"/>
                          </a:solidFill>
                          <a:effectLst/>
                          <a:latin typeface="Franklin Gothic Medium"/>
                        </a:rPr>
                        <a:t>Fair value of common stock issued and vested options assumed in connection with acquisitions</a:t>
                      </a:r>
                    </a:p>
                  </a:txBody>
                  <a:tcPr marL="100862"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a:solidFill>
                            <a:srgbClr val="000000"/>
                          </a:solidFill>
                          <a:effectLst/>
                          <a:latin typeface="Franklin Gothic Book"/>
                        </a:rPr>
                        <a:t>0 </a:t>
                      </a:r>
                    </a:p>
                  </a:txBody>
                  <a:tcPr marL="8405" marR="8405" marT="840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Franklin Gothic Book"/>
                      </a:endParaRPr>
                    </a:p>
                  </a:txBody>
                  <a:tcPr marL="8405" marR="8405" marT="8405" marB="0" anchor="b">
                    <a:lnL>
                      <a:noFill/>
                    </a:lnL>
                    <a:lnR>
                      <a:noFill/>
                    </a:lnR>
                    <a:lnT>
                      <a:noFill/>
                    </a:lnT>
                    <a:lnB>
                      <a:noFill/>
                    </a:lnB>
                  </a:tcPr>
                </a:tc>
                <a:tc>
                  <a:txBody>
                    <a:bodyPr/>
                    <a:lstStyle/>
                    <a:p>
                      <a:pPr algn="r" fontAlgn="b"/>
                      <a:r>
                        <a:rPr lang="en-US" sz="700" b="0" i="0" u="none" strike="noStrike" dirty="0">
                          <a:solidFill>
                            <a:srgbClr val="000000"/>
                          </a:solidFill>
                          <a:effectLst/>
                          <a:latin typeface="Franklin Gothic Book"/>
                        </a:rPr>
                        <a:t>750 </a:t>
                      </a:r>
                    </a:p>
                  </a:txBody>
                  <a:tcPr marL="8405" marR="8405" marT="8405" marB="0" anchor="b">
                    <a:lnL>
                      <a:noFill/>
                    </a:lnL>
                    <a:lnR>
                      <a:noFill/>
                    </a:lnR>
                    <a:lnT>
                      <a:noFill/>
                    </a:lnT>
                    <a:lnB w="25400" cap="flat" cmpd="dbl"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419386556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248" y="107552"/>
            <a:ext cx="8229600" cy="907504"/>
          </a:xfrm>
        </p:spPr>
        <p:txBody>
          <a:bodyPr/>
          <a:lstStyle/>
          <a:p>
            <a:r>
              <a:rPr lang="en-CA" dirty="0" smtClean="0"/>
              <a:t>Balance Sheet – Q3</a:t>
            </a:r>
            <a:endParaRPr lang="en-CA"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008" y="926157"/>
            <a:ext cx="8892480" cy="5869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Oval 3"/>
          <p:cNvSpPr/>
          <p:nvPr/>
        </p:nvSpPr>
        <p:spPr>
          <a:xfrm>
            <a:off x="8604448" y="2204864"/>
            <a:ext cx="432048" cy="216024"/>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5" name="Oval 4"/>
          <p:cNvSpPr/>
          <p:nvPr/>
        </p:nvSpPr>
        <p:spPr>
          <a:xfrm>
            <a:off x="7596336" y="2204864"/>
            <a:ext cx="432048" cy="216024"/>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xmlns="" val="148116906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79512"/>
          </a:xfrm>
        </p:spPr>
        <p:txBody>
          <a:bodyPr/>
          <a:lstStyle/>
          <a:p>
            <a:r>
              <a:rPr lang="en-CA" dirty="0" smtClean="0"/>
              <a:t>Income Statement – Q3</a:t>
            </a:r>
            <a:endParaRPr lang="en-CA"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1601912"/>
            <a:ext cx="8928992" cy="4995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481924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13792"/>
            <a:ext cx="8062185" cy="1143000"/>
          </a:xfrm>
        </p:spPr>
        <p:txBody>
          <a:bodyPr>
            <a:normAutofit fontScale="90000"/>
          </a:bodyPr>
          <a:lstStyle/>
          <a:p>
            <a:r>
              <a:rPr lang="en-US" dirty="0" smtClean="0"/>
              <a:t>Smartphone Operating Systems</a:t>
            </a:r>
            <a:endParaRPr lang="en-US" dirty="0"/>
          </a:p>
        </p:txBody>
      </p:sp>
      <p:sp>
        <p:nvSpPr>
          <p:cNvPr id="3" name="Content Placeholder 2"/>
          <p:cNvSpPr>
            <a:spLocks noGrp="1"/>
          </p:cNvSpPr>
          <p:nvPr>
            <p:ph idx="1"/>
          </p:nvPr>
        </p:nvSpPr>
        <p:spPr/>
        <p:txBody>
          <a:bodyPr>
            <a:normAutofit/>
          </a:bodyPr>
          <a:lstStyle/>
          <a:p>
            <a:r>
              <a:rPr lang="en-US" dirty="0" err="1" smtClean="0"/>
              <a:t>Symbian</a:t>
            </a:r>
            <a:r>
              <a:rPr lang="en-US" dirty="0" smtClean="0"/>
              <a:t> Ltd.: </a:t>
            </a:r>
            <a:r>
              <a:rPr lang="en-US" dirty="0" err="1" smtClean="0"/>
              <a:t>Symbian</a:t>
            </a:r>
            <a:endParaRPr lang="en-US" dirty="0" smtClean="0"/>
          </a:p>
          <a:p>
            <a:pPr lvl="2"/>
            <a:r>
              <a:rPr lang="en-US" dirty="0" smtClean="0"/>
              <a:t>Popular outside of the United States</a:t>
            </a:r>
          </a:p>
          <a:p>
            <a:pPr lvl="2"/>
            <a:r>
              <a:rPr lang="en-US" dirty="0" smtClean="0"/>
              <a:t>Acquired by Nokia in 2008</a:t>
            </a:r>
          </a:p>
          <a:p>
            <a:endParaRPr lang="en-US" dirty="0" smtClean="0"/>
          </a:p>
          <a:p>
            <a:pPr algn="r"/>
            <a:r>
              <a:rPr lang="en-US" dirty="0" smtClean="0"/>
              <a:t>Palm, Inc.: Palm</a:t>
            </a:r>
          </a:p>
          <a:p>
            <a:pPr lvl="2" algn="r">
              <a:buFont typeface="Arial" pitchFamily="34" charset="0"/>
              <a:buChar char="•"/>
            </a:pPr>
            <a:r>
              <a:rPr lang="en-US" dirty="0" smtClean="0"/>
              <a:t>Initially designed for PDA’s</a:t>
            </a:r>
          </a:p>
          <a:p>
            <a:endParaRPr lang="en-US" dirty="0" smtClean="0"/>
          </a:p>
          <a:p>
            <a:endParaRPr lang="en-US" dirty="0" smtClean="0"/>
          </a:p>
          <a:p>
            <a:endParaRPr lang="en-US" dirty="0"/>
          </a:p>
          <a:p>
            <a:r>
              <a:rPr lang="en-US" dirty="0" smtClean="0"/>
              <a:t>Microsoft: Windows Phone 7</a:t>
            </a:r>
          </a:p>
          <a:p>
            <a:pPr lvl="2"/>
            <a:r>
              <a:rPr lang="en-US" dirty="0" smtClean="0"/>
              <a:t>Replacing Windows Mobile</a:t>
            </a:r>
          </a:p>
          <a:p>
            <a:pPr lvl="1"/>
            <a:endParaRPr lang="en-US" dirty="0" smtClean="0"/>
          </a:p>
        </p:txBody>
      </p:sp>
      <p:pic>
        <p:nvPicPr>
          <p:cNvPr id="6" name="Picture 5"/>
          <p:cNvPicPr>
            <a:picLocks noChangeAspect="1"/>
          </p:cNvPicPr>
          <p:nvPr/>
        </p:nvPicPr>
        <p:blipFill>
          <a:blip r:embed="rId3" cstate="print"/>
          <a:stretch>
            <a:fillRect/>
          </a:stretch>
        </p:blipFill>
        <p:spPr>
          <a:xfrm>
            <a:off x="6055170" y="1196752"/>
            <a:ext cx="1977242" cy="1437994"/>
          </a:xfrm>
          <a:prstGeom prst="rect">
            <a:avLst/>
          </a:prstGeom>
        </p:spPr>
      </p:pic>
      <p:pic>
        <p:nvPicPr>
          <p:cNvPr id="4" name="Picture 3"/>
          <p:cNvPicPr>
            <a:picLocks noChangeAspect="1"/>
          </p:cNvPicPr>
          <p:nvPr/>
        </p:nvPicPr>
        <p:blipFill>
          <a:blip r:embed="rId4" cstate="print"/>
          <a:stretch>
            <a:fillRect/>
          </a:stretch>
        </p:blipFill>
        <p:spPr>
          <a:xfrm>
            <a:off x="6053166" y="4797548"/>
            <a:ext cx="2074333" cy="1553445"/>
          </a:xfrm>
          <a:prstGeom prst="rect">
            <a:avLst/>
          </a:prstGeom>
        </p:spPr>
      </p:pic>
      <p:pic>
        <p:nvPicPr>
          <p:cNvPr id="5" name="Picture 4"/>
          <p:cNvPicPr>
            <a:picLocks noChangeAspect="1"/>
          </p:cNvPicPr>
          <p:nvPr/>
        </p:nvPicPr>
        <p:blipFill>
          <a:blip r:embed="rId5" cstate="print"/>
          <a:stretch>
            <a:fillRect/>
          </a:stretch>
        </p:blipFill>
        <p:spPr>
          <a:xfrm>
            <a:off x="1513113" y="3091515"/>
            <a:ext cx="2626839" cy="1706033"/>
          </a:xfrm>
          <a:prstGeom prst="rect">
            <a:avLst/>
          </a:prstGeom>
        </p:spPr>
      </p:pic>
    </p:spTree>
    <p:extLst>
      <p:ext uri="{BB962C8B-B14F-4D97-AF65-F5344CB8AC3E}">
        <p14:creationId xmlns:p14="http://schemas.microsoft.com/office/powerpoint/2010/main" xmlns="" val="275806801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184"/>
            <a:ext cx="8229600" cy="835496"/>
          </a:xfrm>
        </p:spPr>
        <p:txBody>
          <a:bodyPr/>
          <a:lstStyle/>
          <a:p>
            <a:r>
              <a:rPr lang="en-CA" dirty="0" smtClean="0"/>
              <a:t>Cash-Flow – Q3</a:t>
            </a:r>
            <a:endParaRPr lang="en-CA"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637" y="836712"/>
            <a:ext cx="9066867" cy="59398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2918209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947" y="21892"/>
            <a:ext cx="8229600" cy="940966"/>
          </a:xfrm>
        </p:spPr>
        <p:txBody>
          <a:bodyPr/>
          <a:lstStyle/>
          <a:p>
            <a:r>
              <a:rPr lang="en-CA" dirty="0" smtClean="0"/>
              <a:t>Key Statistics </a:t>
            </a:r>
            <a:endParaRPr lang="en-CA"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908720"/>
            <a:ext cx="6101500" cy="5949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Oval 5"/>
          <p:cNvSpPr/>
          <p:nvPr/>
        </p:nvSpPr>
        <p:spPr>
          <a:xfrm>
            <a:off x="6012160" y="5517232"/>
            <a:ext cx="648072" cy="288032"/>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xmlns="" val="90155233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Recommendation </a:t>
            </a:r>
            <a:endParaRPr lang="en-CA" dirty="0"/>
          </a:p>
        </p:txBody>
      </p:sp>
      <p:sp>
        <p:nvSpPr>
          <p:cNvPr id="4" name="Content Placeholder 3"/>
          <p:cNvSpPr>
            <a:spLocks noGrp="1"/>
          </p:cNvSpPr>
          <p:nvPr>
            <p:ph idx="1"/>
          </p:nvPr>
        </p:nvSpPr>
        <p:spPr>
          <a:xfrm>
            <a:off x="301752" y="2492896"/>
            <a:ext cx="8503920" cy="110799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en-US" sz="6600" b="1" dirty="0" smtClean="0">
                <a:ln w="11430"/>
                <a:solidFill>
                  <a:srgbClr val="240CB4"/>
                </a:solidFill>
                <a:effectLst>
                  <a:outerShdw blurRad="50800" dist="39000" dir="5460000" algn="tl">
                    <a:srgbClr val="000000">
                      <a:alpha val="38000"/>
                    </a:srgbClr>
                  </a:outerShdw>
                </a:effectLst>
                <a:latin typeface="Palatino Linotype" pitchFamily="18" charset="0"/>
                <a:ea typeface="DFKai-SB" pitchFamily="65" charset="-120"/>
              </a:rPr>
              <a:t>B</a:t>
            </a:r>
            <a:r>
              <a:rPr lang="en-US" sz="6600" b="1" dirty="0" smtClean="0">
                <a:ln w="11430"/>
                <a:solidFill>
                  <a:srgbClr val="FF0000"/>
                </a:solidFill>
                <a:effectLst>
                  <a:outerShdw blurRad="50800" dist="39000" dir="5460000" algn="tl">
                    <a:srgbClr val="000000">
                      <a:alpha val="38000"/>
                    </a:srgbClr>
                  </a:outerShdw>
                </a:effectLst>
                <a:latin typeface="Palatino Linotype" pitchFamily="18" charset="0"/>
                <a:ea typeface="DFKai-SB" pitchFamily="65" charset="-120"/>
              </a:rPr>
              <a:t>u</a:t>
            </a:r>
            <a:r>
              <a:rPr lang="en-US" sz="6600" b="1" dirty="0" smtClean="0">
                <a:ln w="11430"/>
                <a:solidFill>
                  <a:srgbClr val="FFFF00"/>
                </a:solidFill>
                <a:effectLst>
                  <a:outerShdw blurRad="50800" dist="39000" dir="5460000" algn="tl">
                    <a:srgbClr val="000000">
                      <a:alpha val="38000"/>
                    </a:srgbClr>
                  </a:outerShdw>
                </a:effectLst>
                <a:latin typeface="Palatino Linotype" pitchFamily="18" charset="0"/>
                <a:ea typeface="DFKai-SB" pitchFamily="65" charset="-120"/>
              </a:rPr>
              <a:t>y</a:t>
            </a:r>
            <a:r>
              <a:rPr lang="en-US" sz="6600" b="1" dirty="0">
                <a:ln w="11430"/>
                <a:solidFill>
                  <a:srgbClr val="00B050"/>
                </a:solidFill>
                <a:effectLst>
                  <a:outerShdw blurRad="50800" dist="39000" dir="5460000" algn="tl">
                    <a:srgbClr val="000000">
                      <a:alpha val="38000"/>
                    </a:srgbClr>
                  </a:outerShdw>
                </a:effectLst>
                <a:latin typeface="Palatino Linotype" pitchFamily="18" charset="0"/>
                <a:ea typeface="DFKai-SB" pitchFamily="65" charset="-120"/>
              </a:rPr>
              <a:t>!</a:t>
            </a:r>
            <a:endParaRPr lang="en-US" sz="6600" b="1" cap="none" spc="0" dirty="0">
              <a:ln w="11430"/>
              <a:solidFill>
                <a:srgbClr val="00B050"/>
              </a:solidFill>
              <a:effectLst>
                <a:outerShdw blurRad="50800" dist="39000" dir="5460000" algn="tl">
                  <a:srgbClr val="000000">
                    <a:alpha val="38000"/>
                  </a:srgbClr>
                </a:outerShdw>
              </a:effectLst>
              <a:latin typeface="Palatino Linotype" pitchFamily="18" charset="0"/>
              <a:ea typeface="DFKai-SB" pitchFamily="65" charset="-120"/>
            </a:endParaRPr>
          </a:p>
        </p:txBody>
      </p:sp>
    </p:spTree>
    <p:extLst>
      <p:ext uri="{BB962C8B-B14F-4D97-AF65-F5344CB8AC3E}">
        <p14:creationId xmlns:p14="http://schemas.microsoft.com/office/powerpoint/2010/main" xmlns="" val="3255419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899592" y="-27384"/>
            <a:ext cx="7524328" cy="1584176"/>
          </a:xfrm>
          <a:prstGeom prst="rect">
            <a:avLst/>
          </a:prstGeom>
          <a:noFill/>
          <a:ln w="9525">
            <a:noFill/>
            <a:miter lim="800000"/>
            <a:headEnd/>
            <a:tailEnd/>
          </a:ln>
        </p:spPr>
      </p:pic>
      <p:pic>
        <p:nvPicPr>
          <p:cNvPr id="37891" name="Picture 3" descr="C:\Users\user\Desktop\QQ截图未命名.png"/>
          <p:cNvPicPr>
            <a:picLocks noGrp="1" noChangeAspect="1" noChangeArrowheads="1"/>
          </p:cNvPicPr>
          <p:nvPr>
            <p:ph idx="1"/>
          </p:nvPr>
        </p:nvPicPr>
        <p:blipFill>
          <a:blip r:embed="rId4" cstate="print"/>
          <a:stretch>
            <a:fillRect/>
          </a:stretch>
        </p:blipFill>
        <p:spPr bwMode="auto">
          <a:xfrm>
            <a:off x="900608" y="1377508"/>
            <a:ext cx="7415808" cy="5363860"/>
          </a:xfrm>
          <a:prstGeom prst="rect">
            <a:avLst/>
          </a:prstGeom>
          <a:noFill/>
        </p:spPr>
      </p:pic>
    </p:spTree>
    <p:extLst>
      <p:ext uri="{BB962C8B-B14F-4D97-AF65-F5344CB8AC3E}">
        <p14:creationId xmlns:p14="http://schemas.microsoft.com/office/powerpoint/2010/main" xmlns="" val="3079619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899592" y="-27384"/>
            <a:ext cx="7524328" cy="1584176"/>
          </a:xfrm>
          <a:prstGeom prst="rect">
            <a:avLst/>
          </a:prstGeom>
          <a:noFill/>
          <a:ln w="9525">
            <a:noFill/>
            <a:miter lim="800000"/>
            <a:headEnd/>
            <a:tailEnd/>
          </a:ln>
        </p:spPr>
      </p:pic>
      <p:pic>
        <p:nvPicPr>
          <p:cNvPr id="38914" name="Picture 2" descr="C:\Users\user\Desktop\QQ截图未命名1.png"/>
          <p:cNvPicPr>
            <a:picLocks noGrp="1" noChangeAspect="1" noChangeArrowheads="1"/>
          </p:cNvPicPr>
          <p:nvPr>
            <p:ph idx="1"/>
          </p:nvPr>
        </p:nvPicPr>
        <p:blipFill>
          <a:blip r:embed="rId4" cstate="print"/>
          <a:stretch>
            <a:fillRect/>
          </a:stretch>
        </p:blipFill>
        <p:spPr bwMode="auto">
          <a:xfrm>
            <a:off x="439887" y="1556792"/>
            <a:ext cx="7968221" cy="3744416"/>
          </a:xfrm>
          <a:prstGeom prst="rect">
            <a:avLst/>
          </a:prstGeom>
          <a:noFill/>
        </p:spPr>
      </p:pic>
    </p:spTree>
    <p:extLst>
      <p:ext uri="{BB962C8B-B14F-4D97-AF65-F5344CB8AC3E}">
        <p14:creationId xmlns:p14="http://schemas.microsoft.com/office/powerpoint/2010/main" xmlns="" val="2064235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descr="Apple vs Android vs BlackBerry vs Nokia Market Share.jpg"/>
          <p:cNvPicPr>
            <a:picLocks noChangeAspect="1"/>
          </p:cNvPicPr>
          <p:nvPr/>
        </p:nvPicPr>
        <p:blipFill>
          <a:blip r:embed="rId2" cstate="print"/>
          <a:stretch>
            <a:fillRect/>
          </a:stretch>
        </p:blipFill>
        <p:spPr>
          <a:xfrm>
            <a:off x="0" y="0"/>
            <a:ext cx="9144000" cy="6857999"/>
          </a:xfrm>
          <a:prstGeom prst="rect">
            <a:avLst/>
          </a:prstGeom>
        </p:spPr>
      </p:pic>
    </p:spTree>
    <p:extLst>
      <p:ext uri="{BB962C8B-B14F-4D97-AF65-F5344CB8AC3E}">
        <p14:creationId xmlns:p14="http://schemas.microsoft.com/office/powerpoint/2010/main" xmlns="" val="884853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clrChange>
              <a:clrFrom>
                <a:srgbClr val="FFFFFF"/>
              </a:clrFrom>
              <a:clrTo>
                <a:srgbClr val="FFFFFF">
                  <a:alpha val="0"/>
                </a:srgbClr>
              </a:clrTo>
            </a:clrChange>
          </a:blip>
          <a:stretch>
            <a:fillRect/>
          </a:stretch>
        </p:blipFill>
        <p:spPr>
          <a:xfrm>
            <a:off x="3779912" y="476672"/>
            <a:ext cx="4441372" cy="2960915"/>
          </a:xfrm>
          <a:prstGeom prst="rect">
            <a:avLst/>
          </a:prstGeom>
        </p:spPr>
      </p:pic>
      <p:sp>
        <p:nvSpPr>
          <p:cNvPr id="2" name="Title 1"/>
          <p:cNvSpPr>
            <a:spLocks noGrp="1"/>
          </p:cNvSpPr>
          <p:nvPr>
            <p:ph type="title"/>
          </p:nvPr>
        </p:nvSpPr>
        <p:spPr>
          <a:xfrm>
            <a:off x="463138" y="1698171"/>
            <a:ext cx="7461662" cy="1143000"/>
          </a:xfrm>
        </p:spPr>
        <p:txBody>
          <a:bodyPr>
            <a:normAutofit/>
          </a:bodyPr>
          <a:lstStyle/>
          <a:p>
            <a:pPr algn="l"/>
            <a:r>
              <a:rPr lang="en-US" sz="4800" dirty="0" smtClean="0"/>
              <a:t>Tablet PC:</a:t>
            </a:r>
          </a:p>
        </p:txBody>
      </p:sp>
      <p:sp>
        <p:nvSpPr>
          <p:cNvPr id="3" name="Content Placeholder 2"/>
          <p:cNvSpPr>
            <a:spLocks noGrp="1"/>
          </p:cNvSpPr>
          <p:nvPr>
            <p:ph idx="1"/>
          </p:nvPr>
        </p:nvSpPr>
        <p:spPr>
          <a:xfrm>
            <a:off x="151330" y="3336966"/>
            <a:ext cx="8229600" cy="4572000"/>
          </a:xfrm>
        </p:spPr>
        <p:txBody>
          <a:bodyPr/>
          <a:lstStyle/>
          <a:p>
            <a:pPr lvl="1">
              <a:buNone/>
            </a:pPr>
            <a:r>
              <a:rPr lang="en-US" dirty="0" smtClean="0"/>
              <a:t>Combines the Smartphone, laptop and PDA</a:t>
            </a:r>
          </a:p>
          <a:p>
            <a:pPr lvl="2"/>
            <a:r>
              <a:rPr lang="en-US" dirty="0" err="1" smtClean="0"/>
              <a:t>iPad</a:t>
            </a:r>
            <a:r>
              <a:rPr lang="en-US" dirty="0" smtClean="0"/>
              <a:t> 1 &amp; 2</a:t>
            </a:r>
          </a:p>
          <a:p>
            <a:pPr lvl="2"/>
            <a:r>
              <a:rPr lang="en-US" dirty="0" smtClean="0"/>
              <a:t>Motorola </a:t>
            </a:r>
            <a:r>
              <a:rPr lang="en-US" dirty="0" err="1" smtClean="0"/>
              <a:t>Xoom</a:t>
            </a:r>
            <a:endParaRPr lang="en-US" dirty="0" smtClean="0"/>
          </a:p>
          <a:p>
            <a:pPr lvl="2"/>
            <a:r>
              <a:rPr lang="en-US" dirty="0" smtClean="0"/>
              <a:t>Hp Touch Pad</a:t>
            </a:r>
          </a:p>
          <a:p>
            <a:pPr lvl="2"/>
            <a:r>
              <a:rPr lang="en-US" dirty="0" smtClean="0"/>
              <a:t>Blackberry Playbook</a:t>
            </a:r>
          </a:p>
          <a:p>
            <a:pPr lvl="2"/>
            <a:r>
              <a:rPr lang="en-US" dirty="0" smtClean="0"/>
              <a:t>Samsung Tab 1 &amp; 2</a:t>
            </a:r>
          </a:p>
          <a:p>
            <a:pPr lvl="2">
              <a:buNone/>
            </a:pPr>
            <a:endParaRPr lang="en-US" dirty="0" smtClean="0">
              <a:solidFill>
                <a:schemeClr val="bg1"/>
              </a:solidFill>
            </a:endParaRPr>
          </a:p>
          <a:p>
            <a:pPr lvl="1">
              <a:buNone/>
            </a:pPr>
            <a:endParaRPr lang="en-US" dirty="0" smtClean="0"/>
          </a:p>
          <a:p>
            <a:pPr>
              <a:buNone/>
            </a:pPr>
            <a:endParaRPr lang="en-US" dirty="0"/>
          </a:p>
        </p:txBody>
      </p:sp>
    </p:spTree>
    <p:extLst>
      <p:ext uri="{BB962C8B-B14F-4D97-AF65-F5344CB8AC3E}">
        <p14:creationId xmlns:p14="http://schemas.microsoft.com/office/powerpoint/2010/main" xmlns="" val="1325680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Agenda</a:t>
            </a:r>
            <a:endParaRPr lang="en-CA" dirty="0"/>
          </a:p>
        </p:txBody>
      </p:sp>
      <p:sp>
        <p:nvSpPr>
          <p:cNvPr id="3" name="Content Placeholder 2"/>
          <p:cNvSpPr>
            <a:spLocks noGrp="1"/>
          </p:cNvSpPr>
          <p:nvPr>
            <p:ph idx="1"/>
          </p:nvPr>
        </p:nvSpPr>
        <p:spPr/>
        <p:txBody>
          <a:bodyPr>
            <a:normAutofit/>
          </a:bodyPr>
          <a:lstStyle/>
          <a:p>
            <a:r>
              <a:rPr lang="en-CA" sz="3600" dirty="0" smtClean="0"/>
              <a:t>Industry Overview</a:t>
            </a:r>
          </a:p>
          <a:p>
            <a:r>
              <a:rPr lang="en-CA" sz="3600" dirty="0" smtClean="0"/>
              <a:t>RIM</a:t>
            </a:r>
          </a:p>
          <a:p>
            <a:r>
              <a:rPr lang="en-CA" sz="3600" dirty="0" smtClean="0"/>
              <a:t>Apple</a:t>
            </a:r>
          </a:p>
          <a:p>
            <a:r>
              <a:rPr lang="en-CA" sz="3600" dirty="0" smtClean="0"/>
              <a:t>Google</a:t>
            </a:r>
            <a:endParaRPr lang="en-CA" sz="3600" dirty="0"/>
          </a:p>
        </p:txBody>
      </p:sp>
    </p:spTree>
    <p:extLst>
      <p:ext uri="{BB962C8B-B14F-4D97-AF65-F5344CB8AC3E}">
        <p14:creationId xmlns:p14="http://schemas.microsoft.com/office/powerpoint/2010/main" xmlns="" val="3573265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53081"/>
            <a:ext cx="7461662" cy="1059542"/>
          </a:xfrm>
        </p:spPr>
        <p:txBody>
          <a:bodyPr>
            <a:normAutofit/>
          </a:bodyPr>
          <a:lstStyle/>
          <a:p>
            <a:r>
              <a:rPr lang="en-US" altLang="zh-CN" sz="4000" dirty="0" smtClean="0"/>
              <a:t>Tablet PC</a:t>
            </a:r>
            <a:endParaRPr lang="en-US" sz="4800" dirty="0" smtClean="0">
              <a:solidFill>
                <a:schemeClr val="bg1"/>
              </a:solidFill>
            </a:endParaRPr>
          </a:p>
        </p:txBody>
      </p:sp>
      <p:pic>
        <p:nvPicPr>
          <p:cNvPr id="313348" name="Picture 4" descr="http://osxdaily.com/wp-content/uploads/2011/03/ipad2-vs-tablets.gif"/>
          <p:cNvPicPr>
            <a:picLocks noGrp="1" noChangeAspect="1" noChangeArrowheads="1"/>
          </p:cNvPicPr>
          <p:nvPr>
            <p:ph idx="1"/>
          </p:nvPr>
        </p:nvPicPr>
        <p:blipFill>
          <a:blip r:embed="rId3" cstate="print"/>
          <a:stretch>
            <a:fillRect/>
          </a:stretch>
        </p:blipFill>
        <p:spPr bwMode="auto">
          <a:xfrm>
            <a:off x="611559" y="1287820"/>
            <a:ext cx="7848873" cy="5309532"/>
          </a:xfrm>
          <a:prstGeom prst="rect">
            <a:avLst/>
          </a:prstGeom>
          <a:noFill/>
        </p:spPr>
      </p:pic>
      <p:sp>
        <p:nvSpPr>
          <p:cNvPr id="81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rgbClr val="555555"/>
                </a:solidFill>
                <a:effectLst/>
                <a:latin typeface="Georgia" pitchFamily="18" charset="0"/>
                <a:ea typeface="宋体" pitchFamily="2" charset="-122"/>
                <a:cs typeface="Times New Roman" pitchFamily="18" charset="0"/>
              </a:rPr>
              <a:t>The mobile trend doesn</a:t>
            </a:r>
            <a:r>
              <a:rPr kumimoji="0" lang="en-US" altLang="zh-CN" sz="1200" b="0" i="0" u="none" strike="noStrike" cap="none" normalizeH="0" baseline="0" smtClean="0">
                <a:ln>
                  <a:noFill/>
                </a:ln>
                <a:solidFill>
                  <a:srgbClr val="555555"/>
                </a:solidFill>
                <a:effectLst/>
                <a:latin typeface="Arial"/>
                <a:ea typeface="宋体" pitchFamily="2" charset="-122"/>
                <a:cs typeface="Times New Roman" pitchFamily="18" charset="0"/>
              </a:rPr>
              <a:t>’</a:t>
            </a:r>
            <a:r>
              <a:rPr kumimoji="0" lang="en-US" altLang="zh-CN" sz="1200" b="0" i="0" u="none" strike="noStrike" cap="none" normalizeH="0" baseline="0" smtClean="0">
                <a:ln>
                  <a:noFill/>
                </a:ln>
                <a:solidFill>
                  <a:srgbClr val="555555"/>
                </a:solidFill>
                <a:effectLst/>
                <a:latin typeface="Georgia" pitchFamily="18" charset="0"/>
                <a:ea typeface="宋体" pitchFamily="2" charset="-122"/>
                <a:cs typeface="Times New Roman" pitchFamily="18" charset="0"/>
              </a:rPr>
              <a:t>t just bring joy to mobile ad companies, it also boosts the adoption rate of social sites like</a:t>
            </a:r>
            <a:r>
              <a:rPr kumimoji="0" lang="en-US" altLang="zh-CN" sz="1200" b="0" i="0" u="none" strike="noStrike" cap="none" normalizeH="0" baseline="0" smtClean="0">
                <a:ln>
                  <a:noFill/>
                </a:ln>
                <a:solidFill>
                  <a:schemeClr val="tx1"/>
                </a:solidFill>
                <a:effectLst/>
                <a:latin typeface="Arial" pitchFamily="34" charset="0"/>
                <a:ea typeface="宋体" pitchFamily="2" charset="-122"/>
                <a:cs typeface="宋体" pitchFamily="2" charset="-122"/>
              </a:rPr>
              <a:t> </a:t>
            </a:r>
            <a:r>
              <a:rPr kumimoji="0" lang="en-US" altLang="zh-CN" sz="1200" b="0" i="0" u="none" strike="noStrike" cap="none" normalizeH="0" baseline="0" smtClean="0">
                <a:ln>
                  <a:noFill/>
                </a:ln>
                <a:solidFill>
                  <a:srgbClr val="555555"/>
                </a:solidFill>
                <a:effectLst/>
                <a:latin typeface="Georgia" pitchFamily="18" charset="0"/>
                <a:ea typeface="宋体" pitchFamily="2" charset="-122"/>
                <a:cs typeface="宋体" pitchFamily="2" charset="-122"/>
                <a:hlinkClick r:id="rId4"/>
              </a:rPr>
              <a:t>Twitter</a:t>
            </a:r>
            <a:r>
              <a:rPr kumimoji="0" lang="en-US" altLang="zh-CN" sz="1200" b="0" i="0" u="none" strike="noStrike" cap="none" normalizeH="0" baseline="0" smtClean="0">
                <a:ln>
                  <a:noFill/>
                </a:ln>
                <a:solidFill>
                  <a:schemeClr val="tx1"/>
                </a:solidFill>
                <a:effectLst/>
                <a:latin typeface="Arial" pitchFamily="34" charset="0"/>
                <a:ea typeface="宋体" pitchFamily="2" charset="-122"/>
                <a:cs typeface="宋体" pitchFamily="2" charset="-122"/>
              </a:rPr>
              <a:t> </a:t>
            </a:r>
            <a:r>
              <a:rPr kumimoji="0" lang="en-US" altLang="zh-CN" sz="1200" b="0" i="0" u="none" strike="noStrike" cap="none" normalizeH="0" baseline="0" smtClean="0">
                <a:ln>
                  <a:noFill/>
                </a:ln>
                <a:solidFill>
                  <a:srgbClr val="555555"/>
                </a:solidFill>
                <a:effectLst/>
                <a:latin typeface="Georgia" pitchFamily="18" charset="0"/>
                <a:ea typeface="宋体" pitchFamily="2" charset="-122"/>
                <a:cs typeface="Times New Roman" pitchFamily="18" charset="0"/>
              </a:rPr>
              <a:t>and</a:t>
            </a:r>
            <a:r>
              <a:rPr kumimoji="0" lang="en-US" altLang="zh-CN" sz="1200" b="0" i="0" u="none" strike="noStrike" cap="none" normalizeH="0" baseline="0" smtClean="0">
                <a:ln>
                  <a:noFill/>
                </a:ln>
                <a:solidFill>
                  <a:schemeClr val="tx1"/>
                </a:solidFill>
                <a:effectLst/>
                <a:latin typeface="Arial" pitchFamily="34" charset="0"/>
                <a:ea typeface="宋体" pitchFamily="2" charset="-122"/>
                <a:cs typeface="宋体" pitchFamily="2" charset="-122"/>
              </a:rPr>
              <a:t> </a:t>
            </a:r>
            <a:r>
              <a:rPr kumimoji="0" lang="en-US" altLang="zh-CN" sz="1200" b="0" i="0" u="none" strike="noStrike" cap="none" normalizeH="0" baseline="0" smtClean="0">
                <a:ln>
                  <a:noFill/>
                </a:ln>
                <a:solidFill>
                  <a:srgbClr val="555555"/>
                </a:solidFill>
                <a:effectLst/>
                <a:latin typeface="Georgia" pitchFamily="18" charset="0"/>
                <a:ea typeface="宋体" pitchFamily="2" charset="-122"/>
                <a:cs typeface="宋体" pitchFamily="2" charset="-122"/>
                <a:hlinkClick r:id="rId5"/>
              </a:rPr>
              <a:t>facebook</a:t>
            </a:r>
            <a:r>
              <a:rPr kumimoji="0" lang="en-US" altLang="zh-CN" sz="1200" b="0" i="0" u="none" strike="noStrike" cap="none" normalizeH="0" baseline="0" smtClean="0">
                <a:ln>
                  <a:noFill/>
                </a:ln>
                <a:solidFill>
                  <a:srgbClr val="555555"/>
                </a:solidFill>
                <a:effectLst/>
                <a:latin typeface="Georgia" pitchFamily="18" charset="0"/>
                <a:ea typeface="宋体" pitchFamily="2"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xmlns="" val="98263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CA" dirty="0" smtClean="0"/>
              <a:t>Tablet PC</a:t>
            </a:r>
            <a:endParaRPr lang="en-CA" dirty="0"/>
          </a:p>
        </p:txBody>
      </p:sp>
      <p:sp>
        <p:nvSpPr>
          <p:cNvPr id="5" name="Content Placeholder 4"/>
          <p:cNvSpPr>
            <a:spLocks noGrp="1"/>
          </p:cNvSpPr>
          <p:nvPr>
            <p:ph idx="1"/>
          </p:nvPr>
        </p:nvSpPr>
        <p:spPr/>
        <p:txBody>
          <a:bodyPr/>
          <a:lstStyle/>
          <a:p>
            <a:endParaRPr lang="en-CA"/>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1628800"/>
            <a:ext cx="8180287" cy="4464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0861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CA" dirty="0" smtClean="0"/>
              <a:t>Apps</a:t>
            </a:r>
            <a:endParaRPr lang="en-CA" dirty="0"/>
          </a:p>
        </p:txBody>
      </p:sp>
      <p:sp>
        <p:nvSpPr>
          <p:cNvPr id="3" name="Content Placeholder 2"/>
          <p:cNvSpPr>
            <a:spLocks noGrp="1"/>
          </p:cNvSpPr>
          <p:nvPr>
            <p:ph idx="1"/>
          </p:nvPr>
        </p:nvSpPr>
        <p:spPr/>
        <p:txBody>
          <a:bodyPr/>
          <a:lstStyle/>
          <a:p>
            <a:r>
              <a:rPr lang="en-CA" dirty="0" smtClean="0"/>
              <a:t>Specific to particular OS, but versions may be made for various OS</a:t>
            </a:r>
          </a:p>
          <a:p>
            <a:r>
              <a:rPr lang="en-CA" dirty="0" smtClean="0"/>
              <a:t>Available through “app stores”</a:t>
            </a:r>
          </a:p>
          <a:p>
            <a:r>
              <a:rPr lang="en-CA" dirty="0" smtClean="0"/>
              <a:t>Creators of applications may be contracted to produce apps for a particular OS, but many are not</a:t>
            </a:r>
          </a:p>
          <a:p>
            <a:r>
              <a:rPr lang="en-CA" dirty="0" smtClean="0"/>
              <a:t>Quickly growing market</a:t>
            </a:r>
            <a:endParaRPr lang="en-CA"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51920" y="4016779"/>
            <a:ext cx="5292080" cy="28686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9737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lstStyle/>
          <a:p>
            <a:r>
              <a:rPr lang="en-CA" dirty="0" smtClean="0"/>
              <a:t>Apps</a:t>
            </a:r>
            <a:endParaRPr lang="en-CA"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016" y="2292310"/>
            <a:ext cx="9396536" cy="2936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11097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prices.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676265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e-vs-paid.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476725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179439"/>
          </a:xfrm>
        </p:spPr>
        <p:txBody>
          <a:bodyPr/>
          <a:lstStyle/>
          <a:p>
            <a:r>
              <a:rPr lang="en-CA" dirty="0" smtClean="0"/>
              <a:t>Industry Structure</a:t>
            </a:r>
            <a:endParaRPr lang="en-CA" dirty="0"/>
          </a:p>
        </p:txBody>
      </p:sp>
      <p:sp>
        <p:nvSpPr>
          <p:cNvPr id="3" name="Content Placeholder 2"/>
          <p:cNvSpPr>
            <a:spLocks noGrp="1"/>
          </p:cNvSpPr>
          <p:nvPr>
            <p:ph type="subTitle" idx="1"/>
          </p:nvPr>
        </p:nvSpPr>
        <p:spPr>
          <a:xfrm>
            <a:off x="1371600" y="3933056"/>
            <a:ext cx="6400800" cy="2239144"/>
          </a:xfrm>
        </p:spPr>
        <p:txBody>
          <a:bodyPr>
            <a:normAutofit/>
          </a:bodyPr>
          <a:lstStyle/>
          <a:p>
            <a:r>
              <a:rPr lang="en-CA" dirty="0" smtClean="0"/>
              <a:t>Digital Revolution</a:t>
            </a:r>
          </a:p>
          <a:p>
            <a:r>
              <a:rPr lang="en-CA" dirty="0" smtClean="0"/>
              <a:t>Advertising</a:t>
            </a:r>
          </a:p>
          <a:p>
            <a:r>
              <a:rPr lang="en-CA" dirty="0" smtClean="0"/>
              <a:t>Trends in Usage</a:t>
            </a:r>
            <a:endParaRPr lang="en-CA" dirty="0"/>
          </a:p>
        </p:txBody>
      </p:sp>
    </p:spTree>
    <p:extLst>
      <p:ext uri="{BB962C8B-B14F-4D97-AF65-F5344CB8AC3E}">
        <p14:creationId xmlns:p14="http://schemas.microsoft.com/office/powerpoint/2010/main" xmlns="" val="1814248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4744"/>
          </a:xfrm>
        </p:spPr>
        <p:txBody>
          <a:bodyPr>
            <a:normAutofit/>
          </a:bodyPr>
          <a:lstStyle/>
          <a:p>
            <a:r>
              <a:rPr lang="en-US" dirty="0" smtClean="0"/>
              <a:t>Digital Revolution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1990:</a:t>
            </a:r>
          </a:p>
          <a:p>
            <a:pPr marL="0" indent="0">
              <a:buNone/>
            </a:pPr>
            <a:r>
              <a:rPr lang="en-US" dirty="0" smtClean="0"/>
              <a:t>Cell phone users: 12.4 million (0.25% of world population)</a:t>
            </a:r>
          </a:p>
          <a:p>
            <a:pPr marL="0" indent="0">
              <a:buNone/>
            </a:pPr>
            <a:r>
              <a:rPr lang="en-US" dirty="0" smtClean="0"/>
              <a:t>Internet users: 2.8 million (0.05% of world population)</a:t>
            </a:r>
          </a:p>
          <a:p>
            <a:pPr marL="0" indent="0">
              <a:buNone/>
            </a:pPr>
            <a:r>
              <a:rPr lang="en-US" b="1" dirty="0" smtClean="0"/>
              <a:t>2002:</a:t>
            </a:r>
          </a:p>
          <a:p>
            <a:pPr marL="0" indent="0">
              <a:buNone/>
            </a:pPr>
            <a:r>
              <a:rPr lang="en-US" dirty="0" smtClean="0"/>
              <a:t>Cell phone users: 1.174 billion (19% of world population)</a:t>
            </a:r>
          </a:p>
          <a:p>
            <a:pPr marL="0" indent="0">
              <a:buNone/>
            </a:pPr>
            <a:r>
              <a:rPr lang="en-US" dirty="0" smtClean="0"/>
              <a:t>Internet users: 631 million (11% of world population)</a:t>
            </a:r>
          </a:p>
          <a:p>
            <a:pPr marL="0" indent="0">
              <a:buNone/>
            </a:pPr>
            <a:r>
              <a:rPr lang="en-US" b="1" dirty="0" smtClean="0"/>
              <a:t>2011:</a:t>
            </a:r>
          </a:p>
          <a:p>
            <a:pPr marL="0" indent="0">
              <a:buNone/>
            </a:pPr>
            <a:r>
              <a:rPr lang="en-US" dirty="0" smtClean="0"/>
              <a:t>Cell phone users: 5 billion (75% of world population)</a:t>
            </a:r>
          </a:p>
          <a:p>
            <a:pPr marL="0" indent="0">
              <a:buNone/>
            </a:pPr>
            <a:r>
              <a:rPr lang="en-US" dirty="0" smtClean="0"/>
              <a:t>Internet users: 2 billion (30% of world population)</a:t>
            </a:r>
          </a:p>
          <a:p>
            <a:pPr marL="0" indent="0">
              <a:buNone/>
            </a:pPr>
            <a:endParaRPr lang="en-US" dirty="0" smtClean="0"/>
          </a:p>
        </p:txBody>
      </p:sp>
    </p:spTree>
    <p:extLst>
      <p:ext uri="{BB962C8B-B14F-4D97-AF65-F5344CB8AC3E}">
        <p14:creationId xmlns:p14="http://schemas.microsoft.com/office/powerpoint/2010/main" xmlns="" val="13072277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US" dirty="0" smtClean="0"/>
              <a:t>Digital Music</a:t>
            </a:r>
            <a:endParaRPr lang="en-US" dirty="0"/>
          </a:p>
        </p:txBody>
      </p:sp>
      <p:sp>
        <p:nvSpPr>
          <p:cNvPr id="3" name="Content Placeholder 2"/>
          <p:cNvSpPr>
            <a:spLocks noGrp="1"/>
          </p:cNvSpPr>
          <p:nvPr>
            <p:ph idx="1"/>
          </p:nvPr>
        </p:nvSpPr>
        <p:spPr/>
        <p:txBody>
          <a:bodyPr/>
          <a:lstStyle/>
          <a:p>
            <a:r>
              <a:rPr lang="en-US" dirty="0" smtClean="0"/>
              <a:t>Broadly spread in mobile devices</a:t>
            </a:r>
          </a:p>
          <a:p>
            <a:r>
              <a:rPr lang="en-US" dirty="0" smtClean="0"/>
              <a:t>iTunes Store provides revenue stream for digital content:</a:t>
            </a:r>
          </a:p>
          <a:p>
            <a:pPr lvl="1"/>
            <a:r>
              <a:rPr lang="en-US" dirty="0" smtClean="0"/>
              <a:t>Music</a:t>
            </a:r>
          </a:p>
          <a:p>
            <a:pPr lvl="1"/>
            <a:r>
              <a:rPr lang="en-US" dirty="0" smtClean="0"/>
              <a:t>Podcasts</a:t>
            </a:r>
          </a:p>
          <a:p>
            <a:pPr lvl="1"/>
            <a:r>
              <a:rPr lang="en-US" dirty="0" smtClean="0"/>
              <a:t>Books</a:t>
            </a:r>
          </a:p>
          <a:p>
            <a:pPr lvl="1"/>
            <a:r>
              <a:rPr lang="en-US" dirty="0" smtClean="0"/>
              <a:t>Apps</a:t>
            </a:r>
            <a:endParaRPr lang="en-US" dirty="0"/>
          </a:p>
        </p:txBody>
      </p:sp>
      <p:pic>
        <p:nvPicPr>
          <p:cNvPr id="20482" name="Picture 2" descr="http://t3.gstatic.com/images?q=tbn:ANd9GcQGi47Uq-AqkkWyIQXd8dCNQRbuERybvYhFtkZIem5XdHVzxWM&amp;t=1&amp;usg=__ZLQ_Iwljz6t2Vls5huMmZTa-cm4="/>
          <p:cNvPicPr>
            <a:picLocks noChangeAspect="1" noChangeArrowheads="1"/>
          </p:cNvPicPr>
          <p:nvPr/>
        </p:nvPicPr>
        <p:blipFill>
          <a:blip r:embed="rId3" cstate="print"/>
          <a:srcRect/>
          <a:stretch>
            <a:fillRect/>
          </a:stretch>
        </p:blipFill>
        <p:spPr bwMode="auto">
          <a:xfrm>
            <a:off x="4181310" y="3214297"/>
            <a:ext cx="2462109" cy="2462110"/>
          </a:xfrm>
          <a:prstGeom prst="rect">
            <a:avLst/>
          </a:prstGeom>
          <a:noFill/>
        </p:spPr>
      </p:pic>
    </p:spTree>
    <p:extLst>
      <p:ext uri="{BB962C8B-B14F-4D97-AF65-F5344CB8AC3E}">
        <p14:creationId xmlns:p14="http://schemas.microsoft.com/office/powerpoint/2010/main" xmlns="" val="2686215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22114"/>
          </a:xfrm>
        </p:spPr>
        <p:txBody>
          <a:bodyPr>
            <a:noAutofit/>
          </a:bodyPr>
          <a:lstStyle/>
          <a:p>
            <a:r>
              <a:rPr lang="en-US" altLang="zh-CN" dirty="0" smtClean="0"/>
              <a:t/>
            </a:r>
            <a:br>
              <a:rPr lang="en-US" altLang="zh-CN" dirty="0" smtClean="0"/>
            </a:br>
            <a:r>
              <a:rPr lang="en-US" altLang="zh-CN" dirty="0" smtClean="0"/>
              <a:t>Social Media</a:t>
            </a:r>
            <a:endParaRPr lang="zh-CN" altLang="en-US" dirty="0"/>
          </a:p>
        </p:txBody>
      </p:sp>
      <p:sp>
        <p:nvSpPr>
          <p:cNvPr id="14" name="内容占位符 13"/>
          <p:cNvSpPr>
            <a:spLocks noGrp="1"/>
          </p:cNvSpPr>
          <p:nvPr>
            <p:ph sz="half" idx="2"/>
          </p:nvPr>
        </p:nvSpPr>
        <p:spPr/>
        <p:txBody>
          <a:bodyPr/>
          <a:lstStyle/>
          <a:p>
            <a:r>
              <a:rPr lang="en-US" altLang="zh-CN" dirty="0" err="1" smtClean="0"/>
              <a:t>Facebook</a:t>
            </a:r>
            <a:r>
              <a:rPr lang="en-US" altLang="zh-CN" dirty="0" smtClean="0"/>
              <a:t>, Twitter, YouTube, </a:t>
            </a:r>
            <a:r>
              <a:rPr lang="en-US" altLang="zh-CN" dirty="0" err="1" smtClean="0"/>
              <a:t>Myspace</a:t>
            </a:r>
            <a:r>
              <a:rPr lang="en-US" altLang="zh-CN" dirty="0" smtClean="0"/>
              <a:t>, etc</a:t>
            </a:r>
            <a:endParaRPr lang="zh-CN" altLang="en-US" dirty="0"/>
          </a:p>
        </p:txBody>
      </p:sp>
      <p:pic>
        <p:nvPicPr>
          <p:cNvPr id="1033" name="Picture 9"/>
          <p:cNvPicPr>
            <a:picLocks noChangeAspect="1" noChangeArrowheads="1"/>
          </p:cNvPicPr>
          <p:nvPr/>
        </p:nvPicPr>
        <p:blipFill>
          <a:blip r:embed="rId3" cstate="print"/>
          <a:srcRect/>
          <a:stretch>
            <a:fillRect/>
          </a:stretch>
        </p:blipFill>
        <p:spPr bwMode="auto">
          <a:xfrm>
            <a:off x="683568" y="3068960"/>
            <a:ext cx="3190875" cy="2743200"/>
          </a:xfrm>
          <a:prstGeom prst="rect">
            <a:avLst/>
          </a:prstGeom>
          <a:noFill/>
          <a:ln w="9525">
            <a:noFill/>
            <a:miter lim="800000"/>
            <a:headEnd/>
            <a:tailEnd/>
          </a:ln>
        </p:spPr>
      </p:pic>
      <p:pic>
        <p:nvPicPr>
          <p:cNvPr id="1035" name="Picture 11"/>
          <p:cNvPicPr>
            <a:picLocks noChangeAspect="1" noChangeArrowheads="1"/>
          </p:cNvPicPr>
          <p:nvPr/>
        </p:nvPicPr>
        <p:blipFill>
          <a:blip r:embed="rId4" cstate="print"/>
          <a:srcRect/>
          <a:stretch>
            <a:fillRect/>
          </a:stretch>
        </p:blipFill>
        <p:spPr bwMode="auto">
          <a:xfrm>
            <a:off x="4644008" y="1628800"/>
            <a:ext cx="4113628" cy="4320480"/>
          </a:xfrm>
          <a:prstGeom prst="rect">
            <a:avLst/>
          </a:prstGeom>
          <a:noFill/>
          <a:ln w="9525">
            <a:noFill/>
            <a:miter lim="800000"/>
            <a:headEnd/>
            <a:tailEnd/>
          </a:ln>
        </p:spPr>
      </p:pic>
    </p:spTree>
    <p:extLst>
      <p:ext uri="{BB962C8B-B14F-4D97-AF65-F5344CB8AC3E}">
        <p14:creationId xmlns:p14="http://schemas.microsoft.com/office/powerpoint/2010/main" xmlns="" val="3754476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099319"/>
          </a:xfrm>
        </p:spPr>
        <p:txBody>
          <a:bodyPr/>
          <a:lstStyle/>
          <a:p>
            <a:r>
              <a:rPr lang="en-CA" dirty="0" smtClean="0"/>
              <a:t>Industry History</a:t>
            </a:r>
            <a:endParaRPr lang="en-CA" dirty="0"/>
          </a:p>
        </p:txBody>
      </p:sp>
      <p:sp>
        <p:nvSpPr>
          <p:cNvPr id="4" name="Subtitle 3"/>
          <p:cNvSpPr>
            <a:spLocks noGrp="1"/>
          </p:cNvSpPr>
          <p:nvPr>
            <p:ph type="subTitle" idx="1"/>
          </p:nvPr>
        </p:nvSpPr>
        <p:spPr>
          <a:xfrm>
            <a:off x="1371600" y="3573016"/>
            <a:ext cx="6400800" cy="2599184"/>
          </a:xfrm>
        </p:spPr>
        <p:txBody>
          <a:bodyPr>
            <a:normAutofit/>
          </a:bodyPr>
          <a:lstStyle/>
          <a:p>
            <a:r>
              <a:rPr lang="en-CA" dirty="0" smtClean="0"/>
              <a:t>The Computer</a:t>
            </a:r>
          </a:p>
          <a:p>
            <a:r>
              <a:rPr lang="en-CA" dirty="0" smtClean="0"/>
              <a:t>The Internet</a:t>
            </a:r>
          </a:p>
          <a:p>
            <a:r>
              <a:rPr lang="en-CA" dirty="0" smtClean="0"/>
              <a:t>Mobile Phones</a:t>
            </a:r>
          </a:p>
          <a:p>
            <a:r>
              <a:rPr lang="en-CA" dirty="0" smtClean="0"/>
              <a:t>Smartphones</a:t>
            </a:r>
            <a:endParaRPr lang="en-CA" dirty="0"/>
          </a:p>
        </p:txBody>
      </p:sp>
    </p:spTree>
    <p:extLst>
      <p:ext uri="{BB962C8B-B14F-4D97-AF65-F5344CB8AC3E}">
        <p14:creationId xmlns:p14="http://schemas.microsoft.com/office/powerpoint/2010/main" xmlns="" val="2403553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24744"/>
          </a:xfrm>
        </p:spPr>
        <p:txBody>
          <a:bodyPr>
            <a:noAutofit/>
          </a:bodyPr>
          <a:lstStyle/>
          <a:p>
            <a:r>
              <a:rPr lang="en-US" altLang="zh-CN" dirty="0" smtClean="0"/>
              <a:t>Social Media Goes Mobile </a:t>
            </a:r>
            <a:endParaRPr lang="zh-CN" altLang="en-US" dirty="0" smtClean="0"/>
          </a:p>
        </p:txBody>
      </p:sp>
      <p:sp>
        <p:nvSpPr>
          <p:cNvPr id="3" name="内容占位符 2"/>
          <p:cNvSpPr>
            <a:spLocks noGrp="1"/>
          </p:cNvSpPr>
          <p:nvPr>
            <p:ph sz="half" idx="2"/>
          </p:nvPr>
        </p:nvSpPr>
        <p:spPr>
          <a:xfrm>
            <a:off x="4648200" y="1527014"/>
            <a:ext cx="3956248" cy="4599149"/>
          </a:xfrm>
        </p:spPr>
        <p:txBody>
          <a:bodyPr>
            <a:normAutofit/>
          </a:bodyPr>
          <a:lstStyle/>
          <a:p>
            <a:r>
              <a:rPr lang="en-US" altLang="zh-CN" sz="2400" dirty="0" smtClean="0"/>
              <a:t>Social media will focus more on mobile devices in the next five years, including smartphones and tablet PCs.</a:t>
            </a:r>
          </a:p>
          <a:p>
            <a:r>
              <a:rPr lang="en-CA" sz="2400" dirty="0" smtClean="0"/>
              <a:t>“More than 350 million active users [of Facebook] currently access Facebook through their mobile devices “</a:t>
            </a:r>
            <a:endParaRPr lang="en-US" altLang="zh-CN" sz="2400" dirty="0" smtClean="0"/>
          </a:p>
          <a:p>
            <a:endParaRPr lang="zh-CN" altLang="en-US" dirty="0" smtClean="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00" y="1527014"/>
            <a:ext cx="4535836" cy="5301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85944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5575795" y="3230088"/>
            <a:ext cx="3627912" cy="3627912"/>
          </a:xfrm>
          <a:prstGeom prst="rect">
            <a:avLst/>
          </a:prstGeom>
        </p:spPr>
      </p:pic>
      <p:sp>
        <p:nvSpPr>
          <p:cNvPr id="2" name="Title 1"/>
          <p:cNvSpPr>
            <a:spLocks noGrp="1"/>
          </p:cNvSpPr>
          <p:nvPr>
            <p:ph type="title"/>
          </p:nvPr>
        </p:nvSpPr>
        <p:spPr>
          <a:xfrm>
            <a:off x="457200" y="0"/>
            <a:ext cx="8229600" cy="1124744"/>
          </a:xfrm>
        </p:spPr>
        <p:txBody>
          <a:bodyPr>
            <a:normAutofit/>
          </a:bodyPr>
          <a:lstStyle/>
          <a:p>
            <a:r>
              <a:rPr lang="en-US" dirty="0" smtClean="0"/>
              <a:t>Advertising</a:t>
            </a:r>
            <a:endParaRPr lang="en-US" dirty="0"/>
          </a:p>
        </p:txBody>
      </p:sp>
      <p:sp>
        <p:nvSpPr>
          <p:cNvPr id="3" name="Content Placeholder 2"/>
          <p:cNvSpPr>
            <a:spLocks noGrp="1"/>
          </p:cNvSpPr>
          <p:nvPr>
            <p:ph idx="1"/>
          </p:nvPr>
        </p:nvSpPr>
        <p:spPr>
          <a:xfrm>
            <a:off x="0" y="1666526"/>
            <a:ext cx="8229600" cy="4788282"/>
          </a:xfrm>
        </p:spPr>
        <p:txBody>
          <a:bodyPr/>
          <a:lstStyle/>
          <a:p>
            <a:r>
              <a:rPr lang="en-US" dirty="0" smtClean="0"/>
              <a:t>Google; Sponsored links</a:t>
            </a:r>
          </a:p>
          <a:p>
            <a:r>
              <a:rPr lang="en-US" dirty="0" smtClean="0"/>
              <a:t>Smartphone advertising in applications</a:t>
            </a:r>
          </a:p>
          <a:p>
            <a:r>
              <a:rPr lang="en-US" dirty="0" smtClean="0"/>
              <a:t>Application advertising</a:t>
            </a:r>
          </a:p>
          <a:p>
            <a:pPr lvl="1"/>
            <a:r>
              <a:rPr lang="en-US" dirty="0" smtClean="0"/>
              <a:t>Build an application under the company name</a:t>
            </a:r>
          </a:p>
          <a:p>
            <a:r>
              <a:rPr lang="en-US" dirty="0" smtClean="0"/>
              <a:t>Social media advertising</a:t>
            </a:r>
          </a:p>
          <a:p>
            <a:pPr lvl="1"/>
            <a:r>
              <a:rPr lang="en-US" dirty="0" smtClean="0"/>
              <a:t>Facebook, twitter, </a:t>
            </a:r>
            <a:r>
              <a:rPr lang="en-US" dirty="0" err="1" smtClean="0"/>
              <a:t>myspace</a:t>
            </a:r>
            <a:endParaRPr lang="en-US" dirty="0"/>
          </a:p>
          <a:p>
            <a:pPr marL="457200" lvl="1" indent="0">
              <a:buNone/>
            </a:pPr>
            <a:endParaRPr lang="en-US" dirty="0" smtClean="0"/>
          </a:p>
        </p:txBody>
      </p:sp>
    </p:spTree>
    <p:extLst>
      <p:ext uri="{BB962C8B-B14F-4D97-AF65-F5344CB8AC3E}">
        <p14:creationId xmlns:p14="http://schemas.microsoft.com/office/powerpoint/2010/main" xmlns="" val="13010851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2776"/>
          </a:xfrm>
        </p:spPr>
        <p:txBody>
          <a:bodyPr/>
          <a:lstStyle/>
          <a:p>
            <a:pPr algn="l"/>
            <a:r>
              <a:rPr lang="en-CA" dirty="0" smtClean="0"/>
              <a:t>    Advertising</a:t>
            </a:r>
            <a:endParaRPr lang="en-CA" dirty="0"/>
          </a:p>
        </p:txBody>
      </p:sp>
      <p:sp>
        <p:nvSpPr>
          <p:cNvPr id="3" name="Content Placeholder 2"/>
          <p:cNvSpPr>
            <a:spLocks noGrp="1"/>
          </p:cNvSpPr>
          <p:nvPr>
            <p:ph idx="1"/>
          </p:nvPr>
        </p:nvSpPr>
        <p:spPr/>
        <p:txBody>
          <a:bodyPr>
            <a:normAutofit/>
          </a:bodyPr>
          <a:lstStyle/>
          <a:p>
            <a:endParaRPr lang="en-CA" dirty="0" smtClean="0"/>
          </a:p>
          <a:p>
            <a:endParaRPr lang="en-CA" dirty="0"/>
          </a:p>
          <a:p>
            <a:r>
              <a:rPr lang="en-CA" dirty="0" smtClean="0"/>
              <a:t>Currently little revenue generated from advertisement through mobile devices</a:t>
            </a:r>
          </a:p>
          <a:p>
            <a:r>
              <a:rPr lang="en-CA" dirty="0" smtClean="0"/>
              <a:t>Ads throughout OS-specific components of mobile devices have a great potential for generating revenues, a likely trend for the future</a:t>
            </a:r>
          </a:p>
          <a:p>
            <a:r>
              <a:rPr lang="en-CA" dirty="0" smtClean="0"/>
              <a:t>QR codes increasing in popularity: gadget-specific opportunity for revenue</a:t>
            </a:r>
          </a:p>
          <a:p>
            <a:r>
              <a:rPr lang="en-CA" dirty="0" smtClean="0"/>
              <a:t>Gartner </a:t>
            </a:r>
            <a:r>
              <a:rPr lang="en-CA" dirty="0"/>
              <a:t>projected </a:t>
            </a:r>
            <a:r>
              <a:rPr lang="en-CA" dirty="0" smtClean="0"/>
              <a:t>revenues from mobile advertising will </a:t>
            </a:r>
            <a:r>
              <a:rPr lang="en-CA" dirty="0"/>
              <a:t>reach $3.3 billion in 2011.</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4168" y="-27384"/>
            <a:ext cx="3034308" cy="2275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91690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54290" cy="922114"/>
          </a:xfrm>
        </p:spPr>
        <p:txBody>
          <a:bodyPr>
            <a:normAutofit/>
          </a:bodyPr>
          <a:lstStyle/>
          <a:p>
            <a:pPr algn="l"/>
            <a:r>
              <a:rPr lang="en-US" dirty="0" smtClean="0"/>
              <a:t>  Trends in Usage</a:t>
            </a:r>
            <a:endParaRPr lang="en-US" dirty="0" smtClean="0">
              <a:solidFill>
                <a:schemeClr val="tx1"/>
              </a:solidFill>
            </a:endParaRPr>
          </a:p>
        </p:txBody>
      </p:sp>
      <p:sp>
        <p:nvSpPr>
          <p:cNvPr id="3" name="Content Placeholder 2"/>
          <p:cNvSpPr>
            <a:spLocks noGrp="1"/>
          </p:cNvSpPr>
          <p:nvPr>
            <p:ph idx="1"/>
          </p:nvPr>
        </p:nvSpPr>
        <p:spPr>
          <a:xfrm>
            <a:off x="457199" y="1417638"/>
            <a:ext cx="8354291" cy="4525963"/>
          </a:xfrm>
        </p:spPr>
        <p:txBody>
          <a:bodyPr>
            <a:normAutofit/>
          </a:bodyPr>
          <a:lstStyle/>
          <a:p>
            <a:endParaRPr lang="en-US" dirty="0" smtClean="0"/>
          </a:p>
          <a:p>
            <a:endParaRPr lang="en-US" dirty="0" smtClean="0"/>
          </a:p>
          <a:p>
            <a:r>
              <a:rPr lang="en-US" dirty="0" smtClean="0"/>
              <a:t>Growth of mobile phone and </a:t>
            </a:r>
          </a:p>
          <a:p>
            <a:pPr marL="0" indent="0">
              <a:buNone/>
            </a:pPr>
            <a:r>
              <a:rPr lang="en-US" dirty="0"/>
              <a:t> </a:t>
            </a:r>
            <a:r>
              <a:rPr lang="en-US" dirty="0" smtClean="0"/>
              <a:t>   Smartphone usage in developing countries</a:t>
            </a:r>
            <a:endParaRPr lang="en-US" sz="1050" dirty="0" smtClean="0"/>
          </a:p>
          <a:p>
            <a:endParaRPr lang="en-US" sz="1050" dirty="0" smtClean="0"/>
          </a:p>
          <a:p>
            <a:r>
              <a:rPr lang="en-US" dirty="0" smtClean="0"/>
              <a:t>The Smartphone was originally for the business user, but now targets wider range of consumers</a:t>
            </a:r>
          </a:p>
          <a:p>
            <a:pPr>
              <a:buNone/>
            </a:pPr>
            <a:endParaRPr lang="en-US" sz="1050" dirty="0" smtClean="0"/>
          </a:p>
          <a:p>
            <a:r>
              <a:rPr lang="en-CA" dirty="0"/>
              <a:t>Movement towards internet-based computing solutions (S&amp;P for AAPL)</a:t>
            </a:r>
          </a:p>
          <a:p>
            <a:r>
              <a:rPr lang="en-CA" dirty="0"/>
              <a:t>Virtualization and “cloud computing” more popular</a:t>
            </a:r>
          </a:p>
          <a:p>
            <a:endParaRPr lang="en-US" dirty="0" smtClean="0"/>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39025" y="0"/>
            <a:ext cx="1704975" cy="2924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2365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24744"/>
          </a:xfrm>
        </p:spPr>
        <p:txBody>
          <a:bodyPr>
            <a:normAutofit/>
          </a:bodyPr>
          <a:lstStyle/>
          <a:p>
            <a:r>
              <a:rPr lang="en-US" altLang="zh-CN" dirty="0" smtClean="0"/>
              <a:t>Trends in Usage</a:t>
            </a:r>
            <a:endParaRPr lang="zh-CN" altLang="en-US" dirty="0"/>
          </a:p>
        </p:txBody>
      </p:sp>
      <p:pic>
        <p:nvPicPr>
          <p:cNvPr id="36866" name="Picture 2"/>
          <p:cNvPicPr>
            <a:picLocks noGrp="1" noChangeAspect="1" noChangeArrowheads="1"/>
          </p:cNvPicPr>
          <p:nvPr>
            <p:ph idx="1"/>
          </p:nvPr>
        </p:nvPicPr>
        <p:blipFill>
          <a:blip r:embed="rId2" cstate="print"/>
          <a:stretch>
            <a:fillRect/>
          </a:stretch>
        </p:blipFill>
        <p:spPr bwMode="auto">
          <a:xfrm>
            <a:off x="1804987" y="1810544"/>
            <a:ext cx="5534025" cy="4105275"/>
          </a:xfrm>
          <a:prstGeom prst="rect">
            <a:avLst/>
          </a:prstGeom>
          <a:noFill/>
          <a:ln w="9525">
            <a:noFill/>
            <a:miter lim="800000"/>
            <a:headEnd/>
            <a:tailEnd/>
          </a:ln>
        </p:spPr>
      </p:pic>
    </p:spTree>
    <p:extLst>
      <p:ext uri="{BB962C8B-B14F-4D97-AF65-F5344CB8AC3E}">
        <p14:creationId xmlns:p14="http://schemas.microsoft.com/office/powerpoint/2010/main" xmlns="" val="1967994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798" t="21999" r="42361" b="10308"/>
          <a:stretch/>
        </p:blipFill>
        <p:spPr bwMode="auto">
          <a:xfrm>
            <a:off x="683569" y="297929"/>
            <a:ext cx="8074714" cy="6299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40808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5" name="Content Placeholder 4"/>
          <p:cNvSpPr>
            <a:spLocks noGrp="1"/>
          </p:cNvSpPr>
          <p:nvPr>
            <p:ph idx="1"/>
          </p:nvPr>
        </p:nvSpPr>
        <p:spPr/>
        <p:txBody>
          <a:bodyPr/>
          <a:lstStyle/>
          <a:p>
            <a:endParaRPr lang="en-CA" dirty="0"/>
          </a:p>
        </p:txBody>
      </p:sp>
      <p:pic>
        <p:nvPicPr>
          <p:cNvPr id="1025"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1084"/>
          <a:stretch/>
        </p:blipFill>
        <p:spPr bwMode="auto">
          <a:xfrm>
            <a:off x="1403648" y="332656"/>
            <a:ext cx="5616624" cy="60709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0" y="0"/>
            <a:ext cx="8576167" cy="6525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29334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122"/>
          </a:xfrm>
        </p:spPr>
        <p:txBody>
          <a:bodyPr>
            <a:noAutofit/>
          </a:bodyPr>
          <a:lstStyle/>
          <a:p>
            <a:r>
              <a:rPr lang="en-US" altLang="zh-CN" dirty="0" smtClean="0"/>
              <a:t/>
            </a:r>
            <a:br>
              <a:rPr lang="en-US" altLang="zh-CN" dirty="0" smtClean="0"/>
            </a:br>
            <a:r>
              <a:rPr lang="en-US" altLang="zh-CN" dirty="0"/>
              <a:t>Battle on </a:t>
            </a:r>
            <a:r>
              <a:rPr lang="en-US" altLang="zh-CN" dirty="0" smtClean="0"/>
              <a:t>Apps</a:t>
            </a:r>
            <a:endParaRPr lang="zh-CN" altLang="en-US" dirty="0"/>
          </a:p>
        </p:txBody>
      </p:sp>
      <p:sp>
        <p:nvSpPr>
          <p:cNvPr id="3" name="内容占位符 2"/>
          <p:cNvSpPr>
            <a:spLocks noGrp="1"/>
          </p:cNvSpPr>
          <p:nvPr>
            <p:ph idx="1"/>
          </p:nvPr>
        </p:nvSpPr>
        <p:spPr/>
        <p:txBody>
          <a:bodyPr/>
          <a:lstStyle/>
          <a:p>
            <a:endParaRPr lang="en-US" altLang="zh-CN" b="1" dirty="0" smtClean="0"/>
          </a:p>
          <a:p>
            <a:r>
              <a:rPr lang="en-US" altLang="zh-CN" b="1" dirty="0" smtClean="0"/>
              <a:t>Increased market growth</a:t>
            </a:r>
          </a:p>
          <a:p>
            <a:pPr>
              <a:buNone/>
            </a:pPr>
            <a:endParaRPr lang="en-US" altLang="zh-CN" b="1" dirty="0" smtClean="0"/>
          </a:p>
          <a:p>
            <a:r>
              <a:rPr lang="en-US" altLang="zh-CN" b="1" dirty="0" smtClean="0"/>
              <a:t>Apple’s competitors increased their market share </a:t>
            </a:r>
          </a:p>
        </p:txBody>
      </p:sp>
      <p:pic>
        <p:nvPicPr>
          <p:cNvPr id="7171" name="Picture 3"/>
          <p:cNvPicPr>
            <a:picLocks noChangeAspect="1" noChangeArrowheads="1"/>
          </p:cNvPicPr>
          <p:nvPr/>
        </p:nvPicPr>
        <p:blipFill>
          <a:blip r:embed="rId3" cstate="print"/>
          <a:srcRect/>
          <a:stretch>
            <a:fillRect/>
          </a:stretch>
        </p:blipFill>
        <p:spPr bwMode="auto">
          <a:xfrm>
            <a:off x="5940152" y="1916832"/>
            <a:ext cx="2143125" cy="990997"/>
          </a:xfrm>
          <a:prstGeom prst="rect">
            <a:avLst/>
          </a:prstGeom>
          <a:noFill/>
          <a:ln w="9525">
            <a:noFill/>
            <a:miter lim="800000"/>
            <a:headEnd/>
            <a:tailEnd/>
          </a:ln>
        </p:spPr>
      </p:pic>
      <p:pic>
        <p:nvPicPr>
          <p:cNvPr id="7174" name="Picture 6"/>
          <p:cNvPicPr>
            <a:picLocks noChangeAspect="1" noChangeArrowheads="1"/>
          </p:cNvPicPr>
          <p:nvPr/>
        </p:nvPicPr>
        <p:blipFill>
          <a:blip r:embed="rId4" cstate="print"/>
          <a:srcRect/>
          <a:stretch>
            <a:fillRect/>
          </a:stretch>
        </p:blipFill>
        <p:spPr bwMode="auto">
          <a:xfrm>
            <a:off x="6012160" y="4293096"/>
            <a:ext cx="2190750" cy="2085975"/>
          </a:xfrm>
          <a:prstGeom prst="rect">
            <a:avLst/>
          </a:prstGeom>
          <a:noFill/>
          <a:ln w="9525">
            <a:noFill/>
            <a:miter lim="800000"/>
            <a:headEnd/>
            <a:tailEnd/>
          </a:ln>
        </p:spPr>
      </p:pic>
    </p:spTree>
    <p:extLst>
      <p:ext uri="{BB962C8B-B14F-4D97-AF65-F5344CB8AC3E}">
        <p14:creationId xmlns:p14="http://schemas.microsoft.com/office/powerpoint/2010/main" xmlns="" val="2188969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Application Store Comparison</a:t>
            </a:r>
            <a:endParaRPr lang="zh-CN" altLang="en-US" dirty="0"/>
          </a:p>
        </p:txBody>
      </p:sp>
      <p:pic>
        <p:nvPicPr>
          <p:cNvPr id="39939" name="Picture 3"/>
          <p:cNvPicPr>
            <a:picLocks noGrp="1" noChangeAspect="1" noChangeArrowheads="1"/>
          </p:cNvPicPr>
          <p:nvPr>
            <p:ph sz="half" idx="2"/>
          </p:nvPr>
        </p:nvPicPr>
        <p:blipFill>
          <a:blip r:embed="rId2" cstate="print"/>
          <a:stretch>
            <a:fillRect/>
          </a:stretch>
        </p:blipFill>
        <p:spPr bwMode="auto">
          <a:xfrm>
            <a:off x="4648200" y="2368123"/>
            <a:ext cx="4038600" cy="2990117"/>
          </a:xfrm>
          <a:prstGeom prst="rect">
            <a:avLst/>
          </a:prstGeom>
          <a:noFill/>
          <a:ln w="9525">
            <a:noFill/>
            <a:miter lim="800000"/>
            <a:headEnd/>
            <a:tailEnd/>
          </a:ln>
        </p:spPr>
      </p:pic>
      <p:pic>
        <p:nvPicPr>
          <p:cNvPr id="9" name="Picture 4"/>
          <p:cNvPicPr>
            <a:picLocks noGrp="1" noChangeAspect="1" noChangeArrowheads="1"/>
          </p:cNvPicPr>
          <p:nvPr>
            <p:ph sz="quarter" idx="13"/>
          </p:nvPr>
        </p:nvPicPr>
        <p:blipFill>
          <a:blip r:embed="rId3" cstate="print"/>
          <a:stretch>
            <a:fillRect/>
          </a:stretch>
        </p:blipFill>
        <p:spPr bwMode="auto">
          <a:xfrm>
            <a:off x="365125" y="1657283"/>
            <a:ext cx="4041775" cy="4411796"/>
          </a:xfrm>
          <a:prstGeom prst="rect">
            <a:avLst/>
          </a:prstGeom>
          <a:noFill/>
          <a:ln w="9525">
            <a:noFill/>
            <a:miter lim="800000"/>
            <a:headEnd/>
            <a:tailEnd/>
          </a:ln>
        </p:spPr>
      </p:pic>
    </p:spTree>
    <p:extLst>
      <p:ext uri="{BB962C8B-B14F-4D97-AF65-F5344CB8AC3E}">
        <p14:creationId xmlns:p14="http://schemas.microsoft.com/office/powerpoint/2010/main" xmlns="" val="1667369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en-CA" dirty="0" smtClean="0"/>
              <a:t>Legal environment</a:t>
            </a:r>
            <a:endParaRPr lang="en-CA" dirty="0"/>
          </a:p>
        </p:txBody>
      </p:sp>
      <p:sp>
        <p:nvSpPr>
          <p:cNvPr id="3" name="Content Placeholder 2"/>
          <p:cNvSpPr>
            <a:spLocks noGrp="1"/>
          </p:cNvSpPr>
          <p:nvPr>
            <p:ph sz="half" idx="2"/>
          </p:nvPr>
        </p:nvSpPr>
        <p:spPr>
          <a:xfrm>
            <a:off x="457200" y="1600200"/>
            <a:ext cx="8435280" cy="4525963"/>
          </a:xfrm>
        </p:spPr>
        <p:txBody>
          <a:bodyPr/>
          <a:lstStyle/>
          <a:p>
            <a:endParaRPr lang="en-CA" dirty="0" smtClean="0"/>
          </a:p>
          <a:p>
            <a:r>
              <a:rPr lang="en-CA" dirty="0" smtClean="0"/>
              <a:t>Highly competitive </a:t>
            </a:r>
          </a:p>
          <a:p>
            <a:r>
              <a:rPr lang="en-CA" dirty="0" smtClean="0"/>
              <a:t>Constant battle between companies for patents</a:t>
            </a:r>
          </a:p>
          <a:p>
            <a:r>
              <a:rPr lang="en-CA" dirty="0" smtClean="0"/>
              <a:t>Patents crucial for success</a:t>
            </a:r>
            <a:endParaRPr lang="en-CA" dirty="0"/>
          </a:p>
        </p:txBody>
      </p:sp>
      <p:pic>
        <p:nvPicPr>
          <p:cNvPr id="4098" name="Picture 2" descr="C:\Program Files\Microsoft Office\MEDIA\CAGCAT10\j0300840.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79542" y="3664353"/>
            <a:ext cx="1815084" cy="15288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9748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Computer</a:t>
            </a:r>
            <a:endParaRPr lang="en-US" dirty="0"/>
          </a:p>
        </p:txBody>
      </p:sp>
      <p:sp>
        <p:nvSpPr>
          <p:cNvPr id="3" name="Content Placeholder 2"/>
          <p:cNvSpPr>
            <a:spLocks noGrp="1"/>
          </p:cNvSpPr>
          <p:nvPr>
            <p:ph idx="1"/>
          </p:nvPr>
        </p:nvSpPr>
        <p:spPr/>
        <p:txBody>
          <a:bodyPr>
            <a:normAutofit/>
          </a:bodyPr>
          <a:lstStyle/>
          <a:p>
            <a:pPr marL="0" indent="0">
              <a:buNone/>
            </a:pPr>
            <a:endParaRPr lang="en-US" b="1" dirty="0" smtClean="0"/>
          </a:p>
          <a:p>
            <a:pPr marL="0" indent="0">
              <a:buNone/>
            </a:pPr>
            <a:r>
              <a:rPr lang="en-US" b="1" dirty="0" smtClean="0"/>
              <a:t>1936</a:t>
            </a:r>
            <a:r>
              <a:rPr lang="en-US" dirty="0" smtClean="0"/>
              <a:t>: first freely programmable computer</a:t>
            </a:r>
          </a:p>
          <a:p>
            <a:pPr marL="0" indent="0">
              <a:buNone/>
            </a:pPr>
            <a:r>
              <a:rPr lang="en-US" b="1" dirty="0" smtClean="0"/>
              <a:t>1951</a:t>
            </a:r>
            <a:r>
              <a:rPr lang="en-US" dirty="0" smtClean="0"/>
              <a:t>: first commercial computer released</a:t>
            </a:r>
          </a:p>
          <a:p>
            <a:pPr marL="0" indent="0">
              <a:buNone/>
            </a:pPr>
            <a:r>
              <a:rPr lang="en-US" b="1" dirty="0" smtClean="0"/>
              <a:t>1974</a:t>
            </a:r>
            <a:r>
              <a:rPr lang="en-US" dirty="0" smtClean="0"/>
              <a:t>: first consumer computers (IBM)</a:t>
            </a:r>
          </a:p>
          <a:p>
            <a:pPr marL="0" indent="0">
              <a:buNone/>
            </a:pPr>
            <a:r>
              <a:rPr lang="en-US" b="1" dirty="0" smtClean="0"/>
              <a:t>1976</a:t>
            </a:r>
            <a:r>
              <a:rPr lang="en-US" dirty="0" smtClean="0"/>
              <a:t>: Apple I,II</a:t>
            </a:r>
          </a:p>
          <a:p>
            <a:pPr marL="0" indent="0">
              <a:buNone/>
            </a:pPr>
            <a:r>
              <a:rPr lang="en-US" b="1" dirty="0" smtClean="0"/>
              <a:t>1984</a:t>
            </a:r>
            <a:r>
              <a:rPr lang="en-US" dirty="0" smtClean="0"/>
              <a:t>: Apple Macintosh</a:t>
            </a:r>
          </a:p>
          <a:p>
            <a:pPr marL="0" indent="0">
              <a:buNone/>
            </a:pPr>
            <a:r>
              <a:rPr lang="en-US" b="1" dirty="0" smtClean="0"/>
              <a:t>1985</a:t>
            </a:r>
            <a:r>
              <a:rPr lang="en-US" dirty="0" smtClean="0"/>
              <a:t>: Microsoft Windows</a:t>
            </a:r>
          </a:p>
          <a:p>
            <a:endParaRPr lang="en-US" dirty="0" smtClean="0"/>
          </a:p>
          <a:p>
            <a:endParaRPr lang="en-US" dirty="0" smtClean="0"/>
          </a:p>
          <a:p>
            <a:pPr>
              <a:buNone/>
            </a:pPr>
            <a:endParaRPr lang="en-US" dirty="0"/>
          </a:p>
        </p:txBody>
      </p:sp>
      <p:pic>
        <p:nvPicPr>
          <p:cNvPr id="4" name="Picture 3"/>
          <p:cNvPicPr>
            <a:picLocks noChangeAspect="1"/>
          </p:cNvPicPr>
          <p:nvPr/>
        </p:nvPicPr>
        <p:blipFill>
          <a:blip r:embed="rId3" cstate="print">
            <a:clrChange>
              <a:clrFrom>
                <a:srgbClr val="FFFFFF"/>
              </a:clrFrom>
              <a:clrTo>
                <a:srgbClr val="FFFFFF">
                  <a:alpha val="0"/>
                </a:srgbClr>
              </a:clrTo>
            </a:clrChange>
          </a:blip>
          <a:stretch>
            <a:fillRect/>
          </a:stretch>
        </p:blipFill>
        <p:spPr>
          <a:xfrm>
            <a:off x="5724128" y="3645024"/>
            <a:ext cx="2585060" cy="2550745"/>
          </a:xfrm>
          <a:prstGeom prst="rect">
            <a:avLst/>
          </a:prstGeom>
        </p:spPr>
      </p:pic>
    </p:spTree>
    <p:extLst>
      <p:ext uri="{BB962C8B-B14F-4D97-AF65-F5344CB8AC3E}">
        <p14:creationId xmlns:p14="http://schemas.microsoft.com/office/powerpoint/2010/main" xmlns="" val="24806625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Intangible Assets</a:t>
            </a:r>
            <a:br>
              <a:rPr lang="en-CA" dirty="0" smtClean="0"/>
            </a:br>
            <a:r>
              <a:rPr lang="en-CA" dirty="0" smtClean="0"/>
              <a:t>Cash</a:t>
            </a:r>
            <a:endParaRPr lang="en-CA" dirty="0"/>
          </a:p>
        </p:txBody>
      </p:sp>
      <p:sp>
        <p:nvSpPr>
          <p:cNvPr id="6" name="Content Placeholder 5"/>
          <p:cNvSpPr>
            <a:spLocks noGrp="1"/>
          </p:cNvSpPr>
          <p:nvPr>
            <p:ph idx="1"/>
          </p:nvPr>
        </p:nvSpPr>
        <p:spPr/>
        <p:txBody>
          <a:bodyPr/>
          <a:lstStyle/>
          <a:p>
            <a:r>
              <a:rPr lang="en-CA" dirty="0" smtClean="0"/>
              <a:t>Important components of financial statements to consider</a:t>
            </a:r>
          </a:p>
          <a:p>
            <a:r>
              <a:rPr lang="en-CA" dirty="0" smtClean="0"/>
              <a:t>Intangible assets include goodwill, intellectual property, representation on balance sheet should be examined</a:t>
            </a:r>
          </a:p>
          <a:p>
            <a:r>
              <a:rPr lang="en-CA" dirty="0" smtClean="0"/>
              <a:t>A large amount of cash is common - representation of current and future performance of the company</a:t>
            </a:r>
            <a:endParaRPr lang="en-CA" dirty="0"/>
          </a:p>
        </p:txBody>
      </p:sp>
      <p:pic>
        <p:nvPicPr>
          <p:cNvPr id="1026" name="Picture 2" descr="C:\Program Files\Microsoft Office\MEDIA\CAGCAT10\j0283209.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98499" y="4725144"/>
            <a:ext cx="1323975" cy="1295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6293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22313" y="5208104"/>
            <a:ext cx="7772400" cy="1362075"/>
          </a:xfrm>
        </p:spPr>
        <p:txBody>
          <a:bodyPr/>
          <a:lstStyle/>
          <a:p>
            <a:r>
              <a:rPr dirty="0" smtClean="0"/>
              <a:t>Research In Motion, Ltd.</a:t>
            </a:r>
            <a:endParaRPr lang="en-US" dirty="0"/>
          </a:p>
        </p:txBody>
      </p:sp>
      <p:sp>
        <p:nvSpPr>
          <p:cNvPr id="5" name="Rectangle 4"/>
          <p:cNvSpPr>
            <a:spLocks noGrp="1"/>
          </p:cNvSpPr>
          <p:nvPr>
            <p:ph type="body" idx="1"/>
          </p:nvPr>
        </p:nvSpPr>
        <p:spPr>
          <a:xfrm>
            <a:off x="722313" y="3152949"/>
            <a:ext cx="7772400" cy="1500187"/>
          </a:xfrm>
        </p:spPr>
        <p:txBody>
          <a:bodyPr/>
          <a:lstStyle/>
          <a:p>
            <a:r>
              <a:rPr lang="en-US" dirty="0" smtClean="0"/>
              <a:t>1984 – 2010 | Waterloo Ontario </a:t>
            </a:r>
            <a:endParaRPr lang="en-US" dirty="0"/>
          </a:p>
        </p:txBody>
      </p:sp>
      <p:pic>
        <p:nvPicPr>
          <p:cNvPr id="6" name="Picture 5" descr="rim-logo.jpg"/>
          <p:cNvPicPr>
            <a:picLocks noChangeAspect="1"/>
          </p:cNvPicPr>
          <p:nvPr/>
        </p:nvPicPr>
        <p:blipFill>
          <a:blip r:embed="rId3" cstate="print"/>
          <a:stretch>
            <a:fillRect/>
          </a:stretch>
        </p:blipFill>
        <p:spPr>
          <a:xfrm>
            <a:off x="593105" y="669856"/>
            <a:ext cx="5531874" cy="2401336"/>
          </a:xfrm>
          <a:prstGeom prst="rect">
            <a:avLst/>
          </a:prstGeom>
        </p:spPr>
      </p:pic>
    </p:spTree>
    <p:extLst>
      <p:ext uri="{BB962C8B-B14F-4D97-AF65-F5344CB8AC3E}">
        <p14:creationId xmlns:p14="http://schemas.microsoft.com/office/powerpoint/2010/main" xmlns="" val="35637682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116632"/>
            <a:ext cx="8229600" cy="954360"/>
          </a:xfrm>
        </p:spPr>
        <p:txBody>
          <a:bodyPr/>
          <a:lstStyle/>
          <a:p>
            <a:r>
              <a:rPr lang="en-US" dirty="0" smtClean="0">
                <a:effectLst/>
              </a:rPr>
              <a:t>Financial Snapshot</a:t>
            </a:r>
            <a:endParaRPr lang="en-US" dirty="0">
              <a:solidFill>
                <a:schemeClr val="accent1"/>
              </a:solidFill>
              <a:effectLst/>
            </a:endParaRPr>
          </a:p>
        </p:txBody>
      </p:sp>
      <p:sp>
        <p:nvSpPr>
          <p:cNvPr id="6" name="TextBox 5"/>
          <p:cNvSpPr txBox="1"/>
          <p:nvPr/>
        </p:nvSpPr>
        <p:spPr>
          <a:xfrm>
            <a:off x="5995325" y="6391174"/>
            <a:ext cx="2830945" cy="369332"/>
          </a:xfrm>
          <a:prstGeom prst="rect">
            <a:avLst/>
          </a:prstGeom>
          <a:noFill/>
        </p:spPr>
        <p:txBody>
          <a:bodyPr wrap="square" rtlCol="0">
            <a:spAutoFit/>
          </a:bodyPr>
          <a:lstStyle/>
          <a:p>
            <a:r>
              <a:rPr lang="en-US" dirty="0" smtClean="0"/>
              <a:t>Source: Globe and Mail</a:t>
            </a:r>
            <a:endParaRPr lang="en-US" dirty="0"/>
          </a:p>
        </p:txBody>
      </p:sp>
      <p:sp>
        <p:nvSpPr>
          <p:cNvPr id="7" name="Rectangle 6"/>
          <p:cNvSpPr/>
          <p:nvPr/>
        </p:nvSpPr>
        <p:spPr>
          <a:xfrm>
            <a:off x="4525818" y="5975927"/>
            <a:ext cx="2706254" cy="193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35496" y="980728"/>
            <a:ext cx="9001201" cy="5469457"/>
          </a:xfrm>
          <a:prstGeom prst="rect">
            <a:avLst/>
          </a:prstGeom>
          <a:noFill/>
          <a:ln w="9525">
            <a:noFill/>
            <a:miter lim="800000"/>
            <a:headEnd/>
            <a:tailEnd/>
          </a:ln>
        </p:spPr>
      </p:pic>
    </p:spTree>
    <p:extLst>
      <p:ext uri="{BB962C8B-B14F-4D97-AF65-F5344CB8AC3E}">
        <p14:creationId xmlns:p14="http://schemas.microsoft.com/office/powerpoint/2010/main" xmlns="" val="3545901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28323" y="-152400"/>
            <a:ext cx="9015677" cy="1295400"/>
          </a:xfrm>
        </p:spPr>
        <p:txBody>
          <a:bodyPr/>
          <a:lstStyle/>
          <a:p>
            <a:r>
              <a:rPr lang="en-US" dirty="0" smtClean="0">
                <a:effectLst/>
              </a:rPr>
              <a:t>Stock Performance – 10year</a:t>
            </a:r>
            <a:endParaRPr lang="en-US" dirty="0">
              <a:solidFill>
                <a:schemeClr val="accent1"/>
              </a:solidFill>
              <a:effectLst/>
            </a:endParaRPr>
          </a:p>
        </p:txBody>
      </p:sp>
      <p:sp>
        <p:nvSpPr>
          <p:cNvPr id="5" name="Content Placeholder 4"/>
          <p:cNvSpPr>
            <a:spLocks noGrp="1"/>
          </p:cNvSpPr>
          <p:nvPr>
            <p:ph sz="half" idx="4294967295"/>
          </p:nvPr>
        </p:nvSpPr>
        <p:spPr>
          <a:xfrm>
            <a:off x="457200" y="1600200"/>
            <a:ext cx="4038600" cy="4525963"/>
          </a:xfrm>
          <a:prstGeom prst="rect">
            <a:avLst/>
          </a:prstGeom>
        </p:spPr>
        <p:txBody>
          <a:bodyPr/>
          <a:lstStyle/>
          <a:p>
            <a:endParaRPr lang="en-US"/>
          </a:p>
        </p:txBody>
      </p:sp>
      <p:pic>
        <p:nvPicPr>
          <p:cNvPr id="9218" name="Picture 2"/>
          <p:cNvPicPr>
            <a:picLocks noChangeAspect="1" noChangeArrowheads="1"/>
          </p:cNvPicPr>
          <p:nvPr/>
        </p:nvPicPr>
        <p:blipFill>
          <a:blip r:embed="rId3" cstate="print"/>
          <a:srcRect/>
          <a:stretch>
            <a:fillRect/>
          </a:stretch>
        </p:blipFill>
        <p:spPr bwMode="auto">
          <a:xfrm>
            <a:off x="128323" y="1144258"/>
            <a:ext cx="8843149" cy="5741126"/>
          </a:xfrm>
          <a:prstGeom prst="rect">
            <a:avLst/>
          </a:prstGeom>
          <a:noFill/>
          <a:ln w="9525">
            <a:noFill/>
            <a:miter lim="800000"/>
            <a:headEnd/>
            <a:tailEnd/>
          </a:ln>
        </p:spPr>
      </p:pic>
    </p:spTree>
    <p:extLst>
      <p:ext uri="{BB962C8B-B14F-4D97-AF65-F5344CB8AC3E}">
        <p14:creationId xmlns:p14="http://schemas.microsoft.com/office/powerpoint/2010/main" xmlns="" val="35011945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0" y="-152400"/>
            <a:ext cx="9144000" cy="1295400"/>
          </a:xfrm>
        </p:spPr>
        <p:txBody>
          <a:bodyPr/>
          <a:lstStyle/>
          <a:p>
            <a:r>
              <a:rPr lang="en-US" dirty="0" smtClean="0">
                <a:effectLst/>
              </a:rPr>
              <a:t>Stock Performance – 5 year</a:t>
            </a:r>
            <a:endParaRPr lang="en-US" dirty="0">
              <a:solidFill>
                <a:schemeClr val="accent1"/>
              </a:solidFill>
              <a:effectLst/>
            </a:endParaRPr>
          </a:p>
        </p:txBody>
      </p:sp>
      <p:sp>
        <p:nvSpPr>
          <p:cNvPr id="5" name="Content Placeholder 4"/>
          <p:cNvSpPr>
            <a:spLocks noGrp="1"/>
          </p:cNvSpPr>
          <p:nvPr>
            <p:ph sz="half" idx="4294967295"/>
          </p:nvPr>
        </p:nvSpPr>
        <p:spPr>
          <a:xfrm>
            <a:off x="457200" y="1600200"/>
            <a:ext cx="4038600" cy="4525963"/>
          </a:xfrm>
          <a:prstGeom prst="rect">
            <a:avLst/>
          </a:prstGeom>
        </p:spPr>
        <p:txBody>
          <a:bodyPr/>
          <a:lstStyle/>
          <a:p>
            <a:endParaRPr lang="en-US" dirty="0"/>
          </a:p>
        </p:txBody>
      </p:sp>
      <p:pic>
        <p:nvPicPr>
          <p:cNvPr id="10243" name="Picture 3"/>
          <p:cNvPicPr>
            <a:picLocks noChangeAspect="1" noChangeArrowheads="1"/>
          </p:cNvPicPr>
          <p:nvPr/>
        </p:nvPicPr>
        <p:blipFill>
          <a:blip r:embed="rId3" cstate="print"/>
          <a:srcRect/>
          <a:stretch>
            <a:fillRect/>
          </a:stretch>
        </p:blipFill>
        <p:spPr bwMode="auto">
          <a:xfrm>
            <a:off x="205312" y="1226918"/>
            <a:ext cx="8710088" cy="5730474"/>
          </a:xfrm>
          <a:prstGeom prst="rect">
            <a:avLst/>
          </a:prstGeom>
          <a:noFill/>
          <a:ln w="9525">
            <a:noFill/>
            <a:miter lim="800000"/>
            <a:headEnd/>
            <a:tailEnd/>
          </a:ln>
        </p:spPr>
      </p:pic>
    </p:spTree>
    <p:extLst>
      <p:ext uri="{BB962C8B-B14F-4D97-AF65-F5344CB8AC3E}">
        <p14:creationId xmlns:p14="http://schemas.microsoft.com/office/powerpoint/2010/main" xmlns="" val="4952875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251520" y="-152400"/>
            <a:ext cx="8686800" cy="1295400"/>
          </a:xfrm>
        </p:spPr>
        <p:txBody>
          <a:bodyPr/>
          <a:lstStyle/>
          <a:p>
            <a:r>
              <a:rPr lang="en-US" dirty="0" smtClean="0">
                <a:effectLst/>
              </a:rPr>
              <a:t>Stock Performance – 1 year</a:t>
            </a:r>
            <a:endParaRPr lang="en-US" dirty="0">
              <a:solidFill>
                <a:schemeClr val="accent1"/>
              </a:solidFill>
              <a:effectLst/>
            </a:endParaRPr>
          </a:p>
        </p:txBody>
      </p:sp>
      <p:pic>
        <p:nvPicPr>
          <p:cNvPr id="11266" name="Picture 2"/>
          <p:cNvPicPr>
            <a:picLocks noChangeAspect="1" noChangeArrowheads="1"/>
          </p:cNvPicPr>
          <p:nvPr/>
        </p:nvPicPr>
        <p:blipFill>
          <a:blip r:embed="rId3" cstate="print"/>
          <a:srcRect/>
          <a:stretch>
            <a:fillRect/>
          </a:stretch>
        </p:blipFill>
        <p:spPr bwMode="auto">
          <a:xfrm>
            <a:off x="222166" y="1120963"/>
            <a:ext cx="8744033" cy="5764421"/>
          </a:xfrm>
          <a:prstGeom prst="rect">
            <a:avLst/>
          </a:prstGeom>
          <a:noFill/>
          <a:ln w="9525">
            <a:noFill/>
            <a:miter lim="800000"/>
            <a:headEnd/>
            <a:tailEnd/>
          </a:ln>
        </p:spPr>
      </p:pic>
    </p:spTree>
    <p:extLst>
      <p:ext uri="{BB962C8B-B14F-4D97-AF65-F5344CB8AC3E}">
        <p14:creationId xmlns:p14="http://schemas.microsoft.com/office/powerpoint/2010/main" xmlns="" val="32880655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392"/>
            <a:ext cx="8229600" cy="1295400"/>
          </a:xfrm>
        </p:spPr>
        <p:txBody>
          <a:bodyPr>
            <a:noAutofit/>
          </a:bodyPr>
          <a:lstStyle/>
          <a:p>
            <a:r>
              <a:rPr lang="en-US" dirty="0" smtClean="0">
                <a:effectLst/>
                <a:latin typeface="+mn-lt"/>
              </a:rPr>
              <a:t>Rim </a:t>
            </a:r>
            <a:r>
              <a:rPr lang="en-US" dirty="0" err="1" smtClean="0">
                <a:effectLst/>
                <a:latin typeface="+mn-lt"/>
              </a:rPr>
              <a:t>vs</a:t>
            </a:r>
            <a:r>
              <a:rPr lang="en-US" dirty="0" smtClean="0">
                <a:effectLst/>
                <a:latin typeface="+mn-lt"/>
              </a:rPr>
              <a:t> Apple </a:t>
            </a:r>
            <a:r>
              <a:rPr lang="en-US" dirty="0" err="1" smtClean="0">
                <a:effectLst/>
                <a:latin typeface="+mn-lt"/>
              </a:rPr>
              <a:t>vs</a:t>
            </a:r>
            <a:r>
              <a:rPr lang="en-US" dirty="0" smtClean="0">
                <a:effectLst/>
                <a:latin typeface="+mn-lt"/>
              </a:rPr>
              <a:t> Google </a:t>
            </a:r>
            <a:r>
              <a:rPr lang="en-US" dirty="0" err="1" smtClean="0">
                <a:effectLst/>
                <a:latin typeface="+mn-lt"/>
              </a:rPr>
              <a:t>vs</a:t>
            </a:r>
            <a:r>
              <a:rPr lang="en-US" dirty="0" smtClean="0">
                <a:effectLst/>
                <a:latin typeface="+mn-lt"/>
              </a:rPr>
              <a:t> </a:t>
            </a:r>
            <a:r>
              <a:rPr lang="en-US" dirty="0" err="1" smtClean="0">
                <a:effectLst/>
                <a:latin typeface="+mn-lt"/>
              </a:rPr>
              <a:t>Nasdaq</a:t>
            </a:r>
            <a:r>
              <a:rPr lang="en-US" dirty="0" smtClean="0">
                <a:effectLst/>
                <a:latin typeface="+mn-lt"/>
              </a:rPr>
              <a:t> 100: 10 yr</a:t>
            </a:r>
            <a:endParaRPr lang="en-US" dirty="0">
              <a:effectLst/>
              <a:latin typeface="+mn-lt"/>
            </a:endParaRPr>
          </a:p>
        </p:txBody>
      </p:sp>
      <p:pic>
        <p:nvPicPr>
          <p:cNvPr id="12290" name="Picture 2"/>
          <p:cNvPicPr>
            <a:picLocks noChangeAspect="1" noChangeArrowheads="1"/>
          </p:cNvPicPr>
          <p:nvPr/>
        </p:nvPicPr>
        <p:blipFill>
          <a:blip r:embed="rId3" cstate="print"/>
          <a:srcRect/>
          <a:stretch>
            <a:fillRect/>
          </a:stretch>
        </p:blipFill>
        <p:spPr bwMode="auto">
          <a:xfrm>
            <a:off x="585560" y="1772816"/>
            <a:ext cx="7991173" cy="5085292"/>
          </a:xfrm>
          <a:prstGeom prst="rect">
            <a:avLst/>
          </a:prstGeom>
          <a:noFill/>
          <a:ln w="9525">
            <a:noFill/>
            <a:miter lim="800000"/>
            <a:headEnd/>
            <a:tailEnd/>
          </a:ln>
        </p:spPr>
      </p:pic>
    </p:spTree>
    <p:extLst>
      <p:ext uri="{BB962C8B-B14F-4D97-AF65-F5344CB8AC3E}">
        <p14:creationId xmlns:p14="http://schemas.microsoft.com/office/powerpoint/2010/main" xmlns="" val="20588559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effectLst/>
              </a:rPr>
              <a:t>Rimm</a:t>
            </a:r>
            <a:r>
              <a:rPr lang="en-US" dirty="0" smtClean="0">
                <a:effectLst/>
              </a:rPr>
              <a:t> </a:t>
            </a:r>
            <a:r>
              <a:rPr lang="en-US" dirty="0" err="1" smtClean="0">
                <a:effectLst/>
              </a:rPr>
              <a:t>vs</a:t>
            </a:r>
            <a:r>
              <a:rPr lang="en-US" dirty="0" smtClean="0">
                <a:effectLst/>
              </a:rPr>
              <a:t> Apple </a:t>
            </a:r>
            <a:r>
              <a:rPr lang="en-US" dirty="0" err="1" smtClean="0">
                <a:effectLst/>
              </a:rPr>
              <a:t>vs</a:t>
            </a:r>
            <a:r>
              <a:rPr lang="en-US" dirty="0" smtClean="0">
                <a:effectLst/>
              </a:rPr>
              <a:t> Google </a:t>
            </a:r>
            <a:r>
              <a:rPr lang="en-US" dirty="0" err="1" smtClean="0">
                <a:effectLst/>
              </a:rPr>
              <a:t>vs</a:t>
            </a:r>
            <a:r>
              <a:rPr lang="en-US" dirty="0" smtClean="0">
                <a:effectLst/>
              </a:rPr>
              <a:t> </a:t>
            </a:r>
            <a:r>
              <a:rPr lang="en-US" dirty="0" err="1" smtClean="0">
                <a:effectLst/>
              </a:rPr>
              <a:t>Nasdaq</a:t>
            </a:r>
            <a:r>
              <a:rPr lang="en-US" dirty="0" smtClean="0">
                <a:effectLst/>
              </a:rPr>
              <a:t> 100: 5 yr</a:t>
            </a:r>
            <a:endParaRPr lang="en-US" dirty="0"/>
          </a:p>
        </p:txBody>
      </p:sp>
      <p:pic>
        <p:nvPicPr>
          <p:cNvPr id="13314" name="Picture 2"/>
          <p:cNvPicPr>
            <a:picLocks noGrp="1" noChangeAspect="1" noChangeArrowheads="1"/>
          </p:cNvPicPr>
          <p:nvPr>
            <p:ph sz="half" idx="4294967295"/>
          </p:nvPr>
        </p:nvPicPr>
        <p:blipFill>
          <a:blip r:embed="rId2" cstate="print"/>
          <a:stretch>
            <a:fillRect/>
          </a:stretch>
        </p:blipFill>
        <p:spPr bwMode="auto">
          <a:xfrm>
            <a:off x="457200" y="1614570"/>
            <a:ext cx="8229600" cy="5198806"/>
          </a:xfrm>
          <a:prstGeom prst="rect">
            <a:avLst/>
          </a:prstGeom>
          <a:noFill/>
          <a:ln w="9525">
            <a:noFill/>
            <a:miter lim="800000"/>
            <a:headEnd/>
            <a:tailEnd/>
          </a:ln>
        </p:spPr>
      </p:pic>
    </p:spTree>
    <p:extLst>
      <p:ext uri="{BB962C8B-B14F-4D97-AF65-F5344CB8AC3E}">
        <p14:creationId xmlns:p14="http://schemas.microsoft.com/office/powerpoint/2010/main" xmlns="" val="18075981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295400"/>
          </a:xfrm>
        </p:spPr>
        <p:txBody>
          <a:bodyPr>
            <a:normAutofit/>
          </a:bodyPr>
          <a:lstStyle/>
          <a:p>
            <a:r>
              <a:rPr lang="en-US" dirty="0" smtClean="0">
                <a:effectLst/>
              </a:rPr>
              <a:t>5-year Cumulative Return </a:t>
            </a:r>
            <a:endParaRPr lang="en-US" dirty="0">
              <a:effectLst/>
            </a:endParaRPr>
          </a:p>
        </p:txBody>
      </p:sp>
      <p:pic>
        <p:nvPicPr>
          <p:cNvPr id="3" name="Picture 2"/>
          <p:cNvPicPr>
            <a:picLocks noChangeAspect="1" noChangeArrowheads="1"/>
          </p:cNvPicPr>
          <p:nvPr/>
        </p:nvPicPr>
        <p:blipFill>
          <a:blip r:embed="rId3" cstate="print"/>
          <a:srcRect l="24375" t="18000" r="14375" b="39000"/>
          <a:stretch>
            <a:fillRect/>
          </a:stretch>
        </p:blipFill>
        <p:spPr bwMode="auto">
          <a:xfrm>
            <a:off x="381000" y="1343744"/>
            <a:ext cx="8534400" cy="5181600"/>
          </a:xfrm>
          <a:prstGeom prst="rect">
            <a:avLst/>
          </a:prstGeom>
          <a:noFill/>
          <a:ln w="9525">
            <a:noFill/>
            <a:miter lim="800000"/>
            <a:headEnd/>
            <a:tailEnd/>
          </a:ln>
          <a:effectLst/>
        </p:spPr>
      </p:pic>
    </p:spTree>
    <p:extLst>
      <p:ext uri="{BB962C8B-B14F-4D97-AF65-F5344CB8AC3E}">
        <p14:creationId xmlns:p14="http://schemas.microsoft.com/office/powerpoint/2010/main" xmlns="" val="435732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55576" y="332656"/>
            <a:ext cx="7772400" cy="879723"/>
          </a:xfrm>
        </p:spPr>
        <p:txBody>
          <a:bodyPr/>
          <a:lstStyle/>
          <a:p>
            <a:r>
              <a:rPr sz="5400" dirty="0" smtClean="0"/>
              <a:t>Company overview</a:t>
            </a:r>
            <a:endParaRPr lang="en-US" sz="5400" dirty="0"/>
          </a:p>
        </p:txBody>
      </p:sp>
      <p:sp>
        <p:nvSpPr>
          <p:cNvPr id="5" name="Rectangle 4"/>
          <p:cNvSpPr>
            <a:spLocks noGrp="1"/>
          </p:cNvSpPr>
          <p:nvPr>
            <p:ph type="body" idx="1"/>
          </p:nvPr>
        </p:nvSpPr>
        <p:spPr>
          <a:xfrm>
            <a:off x="755576" y="1340768"/>
            <a:ext cx="7772400" cy="1131887"/>
          </a:xfrm>
        </p:spPr>
        <p:txBody>
          <a:bodyPr/>
          <a:lstStyle/>
          <a:p>
            <a:r>
              <a:rPr lang="en-US" dirty="0" smtClean="0"/>
              <a:t>Research In Motion, Ltd.</a:t>
            </a:r>
            <a:endParaRPr lang="en-US" dirty="0"/>
          </a:p>
        </p:txBody>
      </p:sp>
    </p:spTree>
    <p:extLst>
      <p:ext uri="{BB962C8B-B14F-4D97-AF65-F5344CB8AC3E}">
        <p14:creationId xmlns:p14="http://schemas.microsoft.com/office/powerpoint/2010/main" xmlns="" val="710434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clrChange>
              <a:clrFrom>
                <a:srgbClr val="FFFFFF"/>
              </a:clrFrom>
              <a:clrTo>
                <a:srgbClr val="FFFFFF">
                  <a:alpha val="0"/>
                </a:srgbClr>
              </a:clrTo>
            </a:clrChange>
          </a:blip>
          <a:stretch>
            <a:fillRect/>
          </a:stretch>
        </p:blipFill>
        <p:spPr>
          <a:xfrm>
            <a:off x="5820965" y="0"/>
            <a:ext cx="3344843" cy="3531243"/>
          </a:xfrm>
          <a:prstGeom prst="rect">
            <a:avLst/>
          </a:prstGeom>
        </p:spPr>
      </p:pic>
      <p:sp>
        <p:nvSpPr>
          <p:cNvPr id="2" name="Title 1"/>
          <p:cNvSpPr>
            <a:spLocks noGrp="1"/>
          </p:cNvSpPr>
          <p:nvPr>
            <p:ph type="title"/>
          </p:nvPr>
        </p:nvSpPr>
        <p:spPr>
          <a:xfrm>
            <a:off x="179512" y="0"/>
            <a:ext cx="8229600" cy="1196752"/>
          </a:xfrm>
        </p:spPr>
        <p:txBody>
          <a:bodyPr>
            <a:normAutofit/>
          </a:bodyPr>
          <a:lstStyle/>
          <a:p>
            <a:r>
              <a:rPr lang="en-US" dirty="0" smtClean="0"/>
              <a:t>The Internet</a:t>
            </a:r>
            <a:endParaRPr lang="en-US" dirty="0"/>
          </a:p>
        </p:txBody>
      </p:sp>
      <p:sp>
        <p:nvSpPr>
          <p:cNvPr id="3" name="Content Placeholder 2"/>
          <p:cNvSpPr>
            <a:spLocks noGrp="1"/>
          </p:cNvSpPr>
          <p:nvPr>
            <p:ph idx="1"/>
          </p:nvPr>
        </p:nvSpPr>
        <p:spPr>
          <a:xfrm>
            <a:off x="457200" y="1600200"/>
            <a:ext cx="7843652" cy="4525963"/>
          </a:xfrm>
        </p:spPr>
        <p:txBody>
          <a:bodyPr>
            <a:normAutofit/>
          </a:bodyPr>
          <a:lstStyle/>
          <a:p>
            <a:pPr marL="0" indent="0">
              <a:buNone/>
            </a:pPr>
            <a:endParaRPr lang="en-US" b="1" dirty="0" smtClean="0"/>
          </a:p>
          <a:p>
            <a:pPr marL="0" indent="0">
              <a:buNone/>
            </a:pPr>
            <a:endParaRPr lang="en-US" b="1" dirty="0"/>
          </a:p>
          <a:p>
            <a:pPr marL="0" indent="0">
              <a:buNone/>
            </a:pPr>
            <a:r>
              <a:rPr lang="en-US" b="1" dirty="0" smtClean="0"/>
              <a:t>1969</a:t>
            </a:r>
            <a:r>
              <a:rPr lang="en-US" dirty="0" smtClean="0"/>
              <a:t>: the original internet</a:t>
            </a:r>
          </a:p>
          <a:p>
            <a:pPr marL="0" indent="0">
              <a:buNone/>
            </a:pPr>
            <a:r>
              <a:rPr lang="en-US" b="1" dirty="0" smtClean="0"/>
              <a:t>1971</a:t>
            </a:r>
            <a:r>
              <a:rPr lang="en-US" dirty="0" smtClean="0"/>
              <a:t>: first email sent</a:t>
            </a:r>
          </a:p>
          <a:p>
            <a:pPr marL="0" indent="0">
              <a:buNone/>
            </a:pPr>
            <a:r>
              <a:rPr lang="en-US" b="1" dirty="0" smtClean="0"/>
              <a:t>1990</a:t>
            </a:r>
            <a:r>
              <a:rPr lang="en-US" dirty="0" smtClean="0"/>
              <a:t>: Archie, the first search engine</a:t>
            </a:r>
          </a:p>
          <a:p>
            <a:pPr marL="0" indent="0">
              <a:buNone/>
            </a:pPr>
            <a:r>
              <a:rPr lang="en-US" b="1" dirty="0" smtClean="0"/>
              <a:t>1991</a:t>
            </a:r>
            <a:r>
              <a:rPr lang="en-US" dirty="0" smtClean="0"/>
              <a:t>: Internet available for commercial use</a:t>
            </a:r>
          </a:p>
          <a:p>
            <a:pPr marL="0" indent="0">
              <a:buNone/>
            </a:pPr>
            <a:r>
              <a:rPr lang="en-US" b="1" dirty="0" smtClean="0"/>
              <a:t>1996</a:t>
            </a:r>
            <a:r>
              <a:rPr lang="en-US" dirty="0" smtClean="0"/>
              <a:t>: more email than post mail in the USA</a:t>
            </a:r>
          </a:p>
          <a:p>
            <a:pPr marL="0" indent="0">
              <a:buNone/>
            </a:pPr>
            <a:r>
              <a:rPr lang="en-US" dirty="0"/>
              <a:t> </a:t>
            </a:r>
            <a:r>
              <a:rPr lang="en-US" dirty="0" smtClean="0"/>
              <a:t>        : </a:t>
            </a:r>
            <a:r>
              <a:rPr lang="en-US" dirty="0" err="1" smtClean="0"/>
              <a:t>BackRub</a:t>
            </a:r>
            <a:r>
              <a:rPr lang="en-US" dirty="0" smtClean="0"/>
              <a:t> search engine (Stanford)</a:t>
            </a:r>
          </a:p>
          <a:p>
            <a:pPr marL="0" indent="0">
              <a:buNone/>
            </a:pPr>
            <a:r>
              <a:rPr lang="en-US" b="1" dirty="0" smtClean="0"/>
              <a:t>1997</a:t>
            </a:r>
            <a:r>
              <a:rPr lang="en-US" dirty="0" smtClean="0"/>
              <a:t>: Google (googol)</a:t>
            </a:r>
          </a:p>
          <a:p>
            <a:endParaRPr lang="en-US" dirty="0" smtClean="0"/>
          </a:p>
          <a:p>
            <a:endParaRPr lang="en-US" dirty="0"/>
          </a:p>
        </p:txBody>
      </p:sp>
    </p:spTree>
    <p:extLst>
      <p:ext uri="{BB962C8B-B14F-4D97-AF65-F5344CB8AC3E}">
        <p14:creationId xmlns:p14="http://schemas.microsoft.com/office/powerpoint/2010/main" xmlns="" val="42788933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280325" y="207061"/>
            <a:ext cx="8229600" cy="773667"/>
          </a:xfrm>
        </p:spPr>
        <p:txBody>
          <a:bodyPr/>
          <a:lstStyle/>
          <a:p>
            <a:r>
              <a:rPr lang="en-US" dirty="0" smtClean="0">
                <a:effectLst/>
              </a:rPr>
              <a:t>Recent Development</a:t>
            </a:r>
            <a:endParaRPr lang="en-US" dirty="0">
              <a:solidFill>
                <a:schemeClr val="accent1"/>
              </a:solidFill>
              <a:effectLst/>
            </a:endParaRPr>
          </a:p>
        </p:txBody>
      </p:sp>
      <p:sp>
        <p:nvSpPr>
          <p:cNvPr id="6" name="TextBox 5"/>
          <p:cNvSpPr txBox="1"/>
          <p:nvPr/>
        </p:nvSpPr>
        <p:spPr>
          <a:xfrm>
            <a:off x="280324" y="773667"/>
            <a:ext cx="8863675" cy="6617196"/>
          </a:xfrm>
          <a:prstGeom prst="rect">
            <a:avLst/>
          </a:prstGeom>
          <a:noFill/>
        </p:spPr>
        <p:txBody>
          <a:bodyPr wrap="square" rtlCol="0">
            <a:spAutoFit/>
          </a:bodyPr>
          <a:lstStyle/>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 Nov 1, 2011: RIM’s North American Smartphone Market share  fell to 9 percent from 24  percent a year ago</a:t>
            </a:r>
          </a:p>
          <a:p>
            <a:pPr marL="285750" indent="-285750">
              <a:buFont typeface="Arial" pitchFamily="34" charset="0"/>
              <a:buChar char="•"/>
            </a:pPr>
            <a:r>
              <a:rPr lang="en-US" sz="2400" dirty="0" smtClean="0"/>
              <a:t> Announces New OS, BBX, for Playbook and blackberry </a:t>
            </a:r>
          </a:p>
          <a:p>
            <a:pPr marL="285750" indent="-285750">
              <a:buFont typeface="Arial" pitchFamily="34" charset="0"/>
              <a:buChar char="•"/>
            </a:pPr>
            <a:r>
              <a:rPr lang="en-US" sz="2400" dirty="0" smtClean="0"/>
              <a:t> Delays Software Update for its </a:t>
            </a:r>
            <a:r>
              <a:rPr lang="en-US" sz="2400" dirty="0" err="1" smtClean="0"/>
              <a:t>PlayBook</a:t>
            </a:r>
            <a:r>
              <a:rPr lang="en-US" sz="2400" dirty="0" smtClean="0"/>
              <a:t> until early 2012</a:t>
            </a:r>
          </a:p>
          <a:p>
            <a:pPr marL="285750" indent="-285750">
              <a:buFont typeface="Arial" pitchFamily="34" charset="0"/>
              <a:buChar char="•"/>
            </a:pPr>
            <a:r>
              <a:rPr lang="en-US" sz="2400" dirty="0" smtClean="0"/>
              <a:t> 4 day global black out for Blackberry users, multiple class action Lawsuit pending</a:t>
            </a:r>
          </a:p>
          <a:p>
            <a:pPr marL="285750" indent="-285750">
              <a:buFont typeface="Arial" pitchFamily="34" charset="0"/>
              <a:buChar char="•"/>
            </a:pPr>
            <a:r>
              <a:rPr lang="en-US" sz="2400" dirty="0" smtClean="0"/>
              <a:t> Corporate downsizing, laid off 2000 worker as of this summer (10% of workforce)</a:t>
            </a:r>
          </a:p>
          <a:p>
            <a:pPr marL="285750" indent="-285750">
              <a:buFont typeface="Arial" pitchFamily="34" charset="0"/>
              <a:buChar char="•"/>
            </a:pPr>
            <a:r>
              <a:rPr lang="en-US" sz="2400" dirty="0" smtClean="0"/>
              <a:t> Rim is launch BlackBerry Music Service</a:t>
            </a:r>
          </a:p>
          <a:p>
            <a:pPr marL="285750" indent="-285750">
              <a:buFont typeface="Arial" pitchFamily="34" charset="0"/>
              <a:buChar char="•"/>
            </a:pPr>
            <a:r>
              <a:rPr lang="en-US" sz="2400" dirty="0" smtClean="0"/>
              <a:t> Jim Tobin, senior vice-president for software and business service left a month ago; Don   Morrison, one of Rim’s three chief operating officers, resigned in July; Keith </a:t>
            </a:r>
            <a:r>
              <a:rPr lang="en-US" sz="2400" dirty="0" err="1" smtClean="0"/>
              <a:t>Pardy</a:t>
            </a:r>
            <a:r>
              <a:rPr lang="en-US" sz="2400" dirty="0" smtClean="0"/>
              <a:t>, the  company’s chief marketing officer, signed earlier this year, and several other executives  have left the firm.  </a:t>
            </a:r>
          </a:p>
          <a:p>
            <a:pPr marL="285750" indent="-285750">
              <a:buFont typeface="Arial" pitchFamily="34" charset="0"/>
              <a:buChar char="•"/>
            </a:pPr>
            <a:r>
              <a:rPr lang="en-US" sz="2400" dirty="0" smtClean="0"/>
              <a:t> Insiders have not purchase any shares since July 2010. </a:t>
            </a:r>
          </a:p>
          <a:p>
            <a:pPr>
              <a:buFont typeface="Arial" pitchFamily="34" charset="0"/>
              <a:buChar char="•"/>
            </a:pPr>
            <a:endParaRPr lang="en-US" sz="2000" b="1" dirty="0" smtClean="0"/>
          </a:p>
          <a:p>
            <a:pPr>
              <a:buFont typeface="Arial" pitchFamily="34" charset="0"/>
              <a:buChar char="•"/>
            </a:pPr>
            <a:endParaRPr lang="en-US" sz="2000" b="1" dirty="0"/>
          </a:p>
        </p:txBody>
      </p:sp>
    </p:spTree>
    <p:extLst>
      <p:ext uri="{BB962C8B-B14F-4D97-AF65-F5344CB8AC3E}">
        <p14:creationId xmlns:p14="http://schemas.microsoft.com/office/powerpoint/2010/main" xmlns="" val="41494902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051520"/>
          </a:xfrm>
        </p:spPr>
        <p:txBody>
          <a:bodyPr/>
          <a:lstStyle/>
          <a:p>
            <a:r>
              <a:rPr lang="en-US" dirty="0" smtClean="0"/>
              <a:t>Company Milestone </a:t>
            </a:r>
            <a:endParaRPr lang="en-US" dirty="0"/>
          </a:p>
        </p:txBody>
      </p:sp>
      <p:sp>
        <p:nvSpPr>
          <p:cNvPr id="3" name="Content Placeholder 2"/>
          <p:cNvSpPr>
            <a:spLocks noGrp="1"/>
          </p:cNvSpPr>
          <p:nvPr>
            <p:ph sz="half" idx="4294967295"/>
          </p:nvPr>
        </p:nvSpPr>
        <p:spPr>
          <a:xfrm>
            <a:off x="457200" y="1600200"/>
            <a:ext cx="8229600" cy="4525963"/>
          </a:xfrm>
          <a:prstGeom prst="rect">
            <a:avLst/>
          </a:prstGeom>
        </p:spPr>
        <p:txBody>
          <a:bodyPr>
            <a:normAutofit/>
          </a:bodyPr>
          <a:lstStyle/>
          <a:p>
            <a:r>
              <a:rPr lang="en-US" b="1" dirty="0" smtClean="0"/>
              <a:t>1984</a:t>
            </a:r>
            <a:r>
              <a:rPr lang="en-US" dirty="0" smtClean="0"/>
              <a:t>: RIM was founded in Ontario by two     		   	   engineering student: Mike </a:t>
            </a:r>
            <a:r>
              <a:rPr lang="en-US" dirty="0" err="1" smtClean="0"/>
              <a:t>Lazaridis</a:t>
            </a:r>
            <a:r>
              <a:rPr lang="en-US" dirty="0" smtClean="0"/>
              <a:t> and 	     	   Douglas </a:t>
            </a:r>
            <a:r>
              <a:rPr lang="en-US" dirty="0" err="1" smtClean="0"/>
              <a:t>Fregin</a:t>
            </a:r>
            <a:r>
              <a:rPr lang="en-US" dirty="0" smtClean="0"/>
              <a:t> </a:t>
            </a:r>
          </a:p>
          <a:p>
            <a:r>
              <a:rPr lang="en-US" b="1" dirty="0" smtClean="0"/>
              <a:t>1996</a:t>
            </a:r>
            <a:r>
              <a:rPr lang="en-US" dirty="0" smtClean="0"/>
              <a:t>: Introduced first two-way messaging pager</a:t>
            </a:r>
          </a:p>
          <a:p>
            <a:r>
              <a:rPr lang="en-US" b="1" dirty="0" smtClean="0"/>
              <a:t>1997</a:t>
            </a:r>
            <a:r>
              <a:rPr lang="en-US" dirty="0" smtClean="0"/>
              <a:t>: Rim was listed on the TSE </a:t>
            </a:r>
          </a:p>
          <a:p>
            <a:r>
              <a:rPr lang="en-US" b="1" dirty="0" smtClean="0"/>
              <a:t>1998</a:t>
            </a:r>
            <a:r>
              <a:rPr lang="en-US" dirty="0" smtClean="0"/>
              <a:t>: Launch RIM 950</a:t>
            </a:r>
          </a:p>
          <a:p>
            <a:r>
              <a:rPr lang="en-US" b="1" dirty="0" smtClean="0"/>
              <a:t>1999</a:t>
            </a:r>
            <a:r>
              <a:rPr lang="en-US" dirty="0" smtClean="0"/>
              <a:t>: Rim was listed on the </a:t>
            </a:r>
            <a:r>
              <a:rPr lang="en-US" dirty="0" err="1" smtClean="0"/>
              <a:t>Nasdaq</a:t>
            </a:r>
            <a:endParaRPr lang="en-US" dirty="0" smtClean="0"/>
          </a:p>
          <a:p>
            <a:r>
              <a:rPr lang="en-US" b="1" dirty="0" smtClean="0"/>
              <a:t>2002: </a:t>
            </a:r>
            <a:r>
              <a:rPr lang="en-US" dirty="0" smtClean="0"/>
              <a:t>launched its first true Blackberry device</a:t>
            </a:r>
          </a:p>
          <a:p>
            <a:r>
              <a:rPr lang="en-US" b="1" dirty="0" smtClean="0"/>
              <a:t>2004</a:t>
            </a:r>
            <a:r>
              <a:rPr lang="en-US" dirty="0" smtClean="0"/>
              <a:t>: Hit 2 million subscribers</a:t>
            </a:r>
          </a:p>
          <a:p>
            <a:r>
              <a:rPr lang="en-US" b="1" dirty="0" smtClean="0"/>
              <a:t>2008</a:t>
            </a:r>
            <a:r>
              <a:rPr lang="en-US" dirty="0" smtClean="0"/>
              <a:t>: Hit 14 million subscribers</a:t>
            </a:r>
          </a:p>
          <a:p>
            <a:endParaRPr lang="en-US" dirty="0"/>
          </a:p>
        </p:txBody>
      </p:sp>
    </p:spTree>
    <p:extLst>
      <p:ext uri="{BB962C8B-B14F-4D97-AF65-F5344CB8AC3E}">
        <p14:creationId xmlns:p14="http://schemas.microsoft.com/office/powerpoint/2010/main" xmlns="" val="2390428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67200" y="1447800"/>
            <a:ext cx="5334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1"/>
          <p:cNvSpPr>
            <a:spLocks noGrp="1"/>
          </p:cNvSpPr>
          <p:nvPr>
            <p:ph type="title"/>
          </p:nvPr>
        </p:nvSpPr>
        <p:spPr>
          <a:xfrm>
            <a:off x="457200" y="-170656"/>
            <a:ext cx="8229600" cy="1295400"/>
          </a:xfrm>
        </p:spPr>
        <p:txBody>
          <a:bodyPr/>
          <a:lstStyle/>
          <a:p>
            <a:r>
              <a:rPr lang="en-US" dirty="0" smtClean="0"/>
              <a:t>Product History</a:t>
            </a:r>
            <a:endParaRPr lang="en-US" dirty="0">
              <a:solidFill>
                <a:schemeClr val="accent1"/>
              </a:solidFill>
              <a:effectLst/>
            </a:endParaRPr>
          </a:p>
        </p:txBody>
      </p:sp>
      <p:sp>
        <p:nvSpPr>
          <p:cNvPr id="6" name="TextBox 5"/>
          <p:cNvSpPr txBox="1"/>
          <p:nvPr/>
        </p:nvSpPr>
        <p:spPr>
          <a:xfrm>
            <a:off x="1183064" y="5420412"/>
            <a:ext cx="1098223" cy="369332"/>
          </a:xfrm>
          <a:prstGeom prst="rect">
            <a:avLst/>
          </a:prstGeom>
          <a:noFill/>
        </p:spPr>
        <p:txBody>
          <a:bodyPr wrap="square" rtlCol="0">
            <a:spAutoFit/>
          </a:bodyPr>
          <a:lstStyle/>
          <a:p>
            <a:r>
              <a:rPr lang="en-US" dirty="0" smtClean="0"/>
              <a:t>1996</a:t>
            </a:r>
            <a:endParaRPr lang="en-US" dirty="0"/>
          </a:p>
        </p:txBody>
      </p:sp>
      <p:sp>
        <p:nvSpPr>
          <p:cNvPr id="8" name="TextBox 7"/>
          <p:cNvSpPr txBox="1"/>
          <p:nvPr/>
        </p:nvSpPr>
        <p:spPr>
          <a:xfrm>
            <a:off x="3522483" y="5420412"/>
            <a:ext cx="1098223" cy="369332"/>
          </a:xfrm>
          <a:prstGeom prst="rect">
            <a:avLst/>
          </a:prstGeom>
          <a:noFill/>
        </p:spPr>
        <p:txBody>
          <a:bodyPr wrap="square" rtlCol="0">
            <a:spAutoFit/>
          </a:bodyPr>
          <a:lstStyle/>
          <a:p>
            <a:r>
              <a:rPr lang="en-US" dirty="0" smtClean="0"/>
              <a:t>2000</a:t>
            </a:r>
            <a:endParaRPr lang="en-US" dirty="0"/>
          </a:p>
        </p:txBody>
      </p:sp>
      <p:sp>
        <p:nvSpPr>
          <p:cNvPr id="9" name="TextBox 8"/>
          <p:cNvSpPr txBox="1"/>
          <p:nvPr/>
        </p:nvSpPr>
        <p:spPr>
          <a:xfrm>
            <a:off x="5568097" y="5420412"/>
            <a:ext cx="1098223" cy="369332"/>
          </a:xfrm>
          <a:prstGeom prst="rect">
            <a:avLst/>
          </a:prstGeom>
          <a:noFill/>
        </p:spPr>
        <p:txBody>
          <a:bodyPr wrap="square" rtlCol="0">
            <a:spAutoFit/>
          </a:bodyPr>
          <a:lstStyle/>
          <a:p>
            <a:r>
              <a:rPr lang="en-US" dirty="0" smtClean="0"/>
              <a:t>2002</a:t>
            </a:r>
            <a:endParaRPr lang="en-US" dirty="0"/>
          </a:p>
        </p:txBody>
      </p:sp>
      <p:sp>
        <p:nvSpPr>
          <p:cNvPr id="10" name="TextBox 9"/>
          <p:cNvSpPr txBox="1"/>
          <p:nvPr/>
        </p:nvSpPr>
        <p:spPr>
          <a:xfrm>
            <a:off x="7588577" y="5388146"/>
            <a:ext cx="1098223" cy="369332"/>
          </a:xfrm>
          <a:prstGeom prst="rect">
            <a:avLst/>
          </a:prstGeom>
          <a:noFill/>
        </p:spPr>
        <p:txBody>
          <a:bodyPr wrap="square" rtlCol="0">
            <a:spAutoFit/>
          </a:bodyPr>
          <a:lstStyle/>
          <a:p>
            <a:r>
              <a:rPr lang="en-US" dirty="0" smtClean="0"/>
              <a:t>2008</a:t>
            </a:r>
            <a:endParaRPr lang="en-US" dirty="0"/>
          </a:p>
        </p:txBody>
      </p:sp>
      <p:pic>
        <p:nvPicPr>
          <p:cNvPr id="12" name="Picture 11" descr="500x_blackberry.jpg"/>
          <p:cNvPicPr>
            <a:picLocks noChangeAspect="1"/>
          </p:cNvPicPr>
          <p:nvPr/>
        </p:nvPicPr>
        <p:blipFill>
          <a:blip r:embed="rId3" cstate="print"/>
          <a:stretch>
            <a:fillRect/>
          </a:stretch>
        </p:blipFill>
        <p:spPr>
          <a:xfrm>
            <a:off x="535923" y="2234804"/>
            <a:ext cx="8169566" cy="4362548"/>
          </a:xfrm>
          <a:prstGeom prst="rect">
            <a:avLst/>
          </a:prstGeom>
        </p:spPr>
      </p:pic>
      <p:sp>
        <p:nvSpPr>
          <p:cNvPr id="13" name="TextBox 12"/>
          <p:cNvSpPr txBox="1"/>
          <p:nvPr/>
        </p:nvSpPr>
        <p:spPr>
          <a:xfrm>
            <a:off x="899592" y="1475492"/>
            <a:ext cx="1244339" cy="369332"/>
          </a:xfrm>
          <a:prstGeom prst="rect">
            <a:avLst/>
          </a:prstGeom>
          <a:noFill/>
        </p:spPr>
        <p:txBody>
          <a:bodyPr wrap="square" rtlCol="0">
            <a:spAutoFit/>
          </a:bodyPr>
          <a:lstStyle/>
          <a:p>
            <a:r>
              <a:rPr lang="en-US" dirty="0" smtClean="0"/>
              <a:t>RIM 950</a:t>
            </a:r>
            <a:endParaRPr lang="en-US" dirty="0"/>
          </a:p>
        </p:txBody>
      </p:sp>
      <p:sp>
        <p:nvSpPr>
          <p:cNvPr id="14" name="TextBox 13"/>
          <p:cNvSpPr txBox="1"/>
          <p:nvPr/>
        </p:nvSpPr>
        <p:spPr>
          <a:xfrm>
            <a:off x="3131840" y="1444083"/>
            <a:ext cx="1723535" cy="369332"/>
          </a:xfrm>
          <a:prstGeom prst="rect">
            <a:avLst/>
          </a:prstGeom>
          <a:noFill/>
        </p:spPr>
        <p:txBody>
          <a:bodyPr wrap="square" rtlCol="0">
            <a:spAutoFit/>
          </a:bodyPr>
          <a:lstStyle/>
          <a:p>
            <a:r>
              <a:rPr lang="en-US" dirty="0" smtClean="0"/>
              <a:t>Blackberry 5790</a:t>
            </a:r>
            <a:endParaRPr lang="en-US" dirty="0"/>
          </a:p>
        </p:txBody>
      </p:sp>
      <p:sp>
        <p:nvSpPr>
          <p:cNvPr id="15" name="TextBox 14"/>
          <p:cNvSpPr txBox="1"/>
          <p:nvPr/>
        </p:nvSpPr>
        <p:spPr>
          <a:xfrm>
            <a:off x="5093616" y="1475492"/>
            <a:ext cx="1723535" cy="369332"/>
          </a:xfrm>
          <a:prstGeom prst="rect">
            <a:avLst/>
          </a:prstGeom>
          <a:noFill/>
        </p:spPr>
        <p:txBody>
          <a:bodyPr wrap="square" rtlCol="0">
            <a:spAutoFit/>
          </a:bodyPr>
          <a:lstStyle/>
          <a:p>
            <a:r>
              <a:rPr lang="en-US" dirty="0" smtClean="0"/>
              <a:t>Blackberry 6710</a:t>
            </a:r>
            <a:endParaRPr lang="en-US" dirty="0"/>
          </a:p>
        </p:txBody>
      </p:sp>
      <p:sp>
        <p:nvSpPr>
          <p:cNvPr id="16" name="TextBox 15"/>
          <p:cNvSpPr txBox="1"/>
          <p:nvPr/>
        </p:nvSpPr>
        <p:spPr>
          <a:xfrm>
            <a:off x="7158086" y="1447800"/>
            <a:ext cx="1723535" cy="369332"/>
          </a:xfrm>
          <a:prstGeom prst="rect">
            <a:avLst/>
          </a:prstGeom>
          <a:noFill/>
        </p:spPr>
        <p:txBody>
          <a:bodyPr wrap="square" rtlCol="0">
            <a:spAutoFit/>
          </a:bodyPr>
          <a:lstStyle/>
          <a:p>
            <a:r>
              <a:rPr lang="en-US" dirty="0" smtClean="0"/>
              <a:t>Blackberry Bold </a:t>
            </a:r>
            <a:endParaRPr lang="en-US" dirty="0"/>
          </a:p>
        </p:txBody>
      </p:sp>
    </p:spTree>
    <p:extLst>
      <p:ext uri="{BB962C8B-B14F-4D97-AF65-F5344CB8AC3E}">
        <p14:creationId xmlns:p14="http://schemas.microsoft.com/office/powerpoint/2010/main" xmlns="" val="18554424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67200" y="1447800"/>
            <a:ext cx="5334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1"/>
          <p:cNvSpPr>
            <a:spLocks noGrp="1"/>
          </p:cNvSpPr>
          <p:nvPr>
            <p:ph type="title"/>
          </p:nvPr>
        </p:nvSpPr>
        <p:spPr>
          <a:xfrm>
            <a:off x="457200" y="-228600"/>
            <a:ext cx="8229600" cy="1295400"/>
          </a:xfrm>
        </p:spPr>
        <p:txBody>
          <a:bodyPr/>
          <a:lstStyle/>
          <a:p>
            <a:r>
              <a:rPr lang="en-US" dirty="0" smtClean="0">
                <a:effectLst/>
              </a:rPr>
              <a:t>Current line-up</a:t>
            </a:r>
            <a:endParaRPr lang="en-US" dirty="0">
              <a:solidFill>
                <a:schemeClr val="accent1"/>
              </a:solidFill>
              <a:effectLst/>
            </a:endParaRPr>
          </a:p>
        </p:txBody>
      </p:sp>
      <p:pic>
        <p:nvPicPr>
          <p:cNvPr id="14338" name="Picture 2"/>
          <p:cNvPicPr>
            <a:picLocks noChangeAspect="1" noChangeArrowheads="1"/>
          </p:cNvPicPr>
          <p:nvPr/>
        </p:nvPicPr>
        <p:blipFill>
          <a:blip r:embed="rId2" cstate="print"/>
          <a:srcRect/>
          <a:stretch>
            <a:fillRect/>
          </a:stretch>
        </p:blipFill>
        <p:spPr bwMode="auto">
          <a:xfrm>
            <a:off x="713259" y="897632"/>
            <a:ext cx="1914525" cy="2819400"/>
          </a:xfrm>
          <a:prstGeom prst="rect">
            <a:avLst/>
          </a:prstGeom>
          <a:noFill/>
          <a:ln w="9525">
            <a:noFill/>
            <a:miter lim="800000"/>
            <a:headEnd/>
            <a:tailEnd/>
          </a:ln>
        </p:spPr>
      </p:pic>
      <p:pic>
        <p:nvPicPr>
          <p:cNvPr id="13" name="Picture 12" descr="blackberry-bold-9900-hero.jpg"/>
          <p:cNvPicPr>
            <a:picLocks noChangeAspect="1"/>
          </p:cNvPicPr>
          <p:nvPr/>
        </p:nvPicPr>
        <p:blipFill>
          <a:blip r:embed="rId3" cstate="print"/>
          <a:stretch>
            <a:fillRect/>
          </a:stretch>
        </p:blipFill>
        <p:spPr>
          <a:xfrm>
            <a:off x="3698726" y="1010913"/>
            <a:ext cx="2457450" cy="2850135"/>
          </a:xfrm>
          <a:prstGeom prst="rect">
            <a:avLst/>
          </a:prstGeom>
        </p:spPr>
      </p:pic>
      <p:pic>
        <p:nvPicPr>
          <p:cNvPr id="14" name="Picture 13" descr="rim_blackberry_pearl_8110.jpg"/>
          <p:cNvPicPr>
            <a:picLocks noChangeAspect="1"/>
          </p:cNvPicPr>
          <p:nvPr/>
        </p:nvPicPr>
        <p:blipFill>
          <a:blip r:embed="rId4" cstate="print"/>
          <a:stretch>
            <a:fillRect/>
          </a:stretch>
        </p:blipFill>
        <p:spPr>
          <a:xfrm>
            <a:off x="621453" y="3998807"/>
            <a:ext cx="1503680" cy="2631440"/>
          </a:xfrm>
          <a:prstGeom prst="rect">
            <a:avLst/>
          </a:prstGeom>
        </p:spPr>
      </p:pic>
      <p:pic>
        <p:nvPicPr>
          <p:cNvPr id="15" name="Picture 14" descr="rim_blackberry_torch_9850_9860_1.jpg"/>
          <p:cNvPicPr>
            <a:picLocks noChangeAspect="1"/>
          </p:cNvPicPr>
          <p:nvPr/>
        </p:nvPicPr>
        <p:blipFill>
          <a:blip r:embed="rId5" cstate="print"/>
          <a:stretch>
            <a:fillRect/>
          </a:stretch>
        </p:blipFill>
        <p:spPr>
          <a:xfrm>
            <a:off x="6876256" y="857773"/>
            <a:ext cx="1661344" cy="3054317"/>
          </a:xfrm>
          <a:prstGeom prst="rect">
            <a:avLst/>
          </a:prstGeom>
        </p:spPr>
      </p:pic>
      <p:pic>
        <p:nvPicPr>
          <p:cNvPr id="16" name="Picture 15" descr="blackberrystorm2overview.jpg"/>
          <p:cNvPicPr>
            <a:picLocks noChangeAspect="1"/>
          </p:cNvPicPr>
          <p:nvPr/>
        </p:nvPicPr>
        <p:blipFill>
          <a:blip r:embed="rId6" cstate="print"/>
          <a:stretch>
            <a:fillRect/>
          </a:stretch>
        </p:blipFill>
        <p:spPr>
          <a:xfrm>
            <a:off x="5376583" y="4077072"/>
            <a:ext cx="3478814" cy="2690283"/>
          </a:xfrm>
          <a:prstGeom prst="rect">
            <a:avLst/>
          </a:prstGeom>
        </p:spPr>
      </p:pic>
      <p:pic>
        <p:nvPicPr>
          <p:cNvPr id="14339" name="Picture 3"/>
          <p:cNvPicPr>
            <a:picLocks noChangeAspect="1" noChangeArrowheads="1"/>
          </p:cNvPicPr>
          <p:nvPr/>
        </p:nvPicPr>
        <p:blipFill>
          <a:blip r:embed="rId7" cstate="print"/>
          <a:srcRect/>
          <a:stretch>
            <a:fillRect/>
          </a:stretch>
        </p:blipFill>
        <p:spPr bwMode="auto">
          <a:xfrm>
            <a:off x="2125133" y="3810000"/>
            <a:ext cx="2893343" cy="2879090"/>
          </a:xfrm>
          <a:prstGeom prst="rect">
            <a:avLst/>
          </a:prstGeom>
          <a:noFill/>
          <a:ln w="9525">
            <a:noFill/>
            <a:miter lim="800000"/>
            <a:headEnd/>
            <a:tailEnd/>
          </a:ln>
        </p:spPr>
      </p:pic>
    </p:spTree>
    <p:extLst>
      <p:ext uri="{BB962C8B-B14F-4D97-AF65-F5344CB8AC3E}">
        <p14:creationId xmlns:p14="http://schemas.microsoft.com/office/powerpoint/2010/main" xmlns="" val="18325631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309"/>
            <a:ext cx="8229600" cy="1143000"/>
          </a:xfrm>
        </p:spPr>
        <p:txBody>
          <a:bodyPr>
            <a:normAutofit fontScale="90000"/>
          </a:bodyPr>
          <a:lstStyle/>
          <a:p>
            <a:r>
              <a:rPr lang="en-US" dirty="0" smtClean="0"/>
              <a:t>WHY DO PEOPLE BUY BLACKBERRIES?</a:t>
            </a:r>
            <a:endParaRPr lang="en-US" dirty="0"/>
          </a:p>
        </p:txBody>
      </p:sp>
    </p:spTree>
    <p:extLst>
      <p:ext uri="{BB962C8B-B14F-4D97-AF65-F5344CB8AC3E}">
        <p14:creationId xmlns:p14="http://schemas.microsoft.com/office/powerpoint/2010/main" xmlns="" val="1279751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1447800"/>
            <a:ext cx="381000"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Title 7"/>
          <p:cNvSpPr>
            <a:spLocks noGrp="1"/>
          </p:cNvSpPr>
          <p:nvPr>
            <p:ph type="title"/>
          </p:nvPr>
        </p:nvSpPr>
        <p:spPr>
          <a:xfrm>
            <a:off x="457200" y="116632"/>
            <a:ext cx="8229600" cy="1051520"/>
          </a:xfrm>
        </p:spPr>
        <p:txBody>
          <a:bodyPr>
            <a:normAutofit/>
          </a:bodyPr>
          <a:lstStyle/>
          <a:p>
            <a:r>
              <a:rPr lang="en-US" dirty="0" smtClean="0">
                <a:effectLst/>
              </a:rPr>
              <a:t>Competitive </a:t>
            </a:r>
            <a:r>
              <a:rPr lang="en-US" dirty="0" smtClean="0"/>
              <a:t>Advantage</a:t>
            </a:r>
            <a:endParaRPr lang="en-US" dirty="0">
              <a:effectLst/>
            </a:endParaRPr>
          </a:p>
        </p:txBody>
      </p:sp>
      <p:sp>
        <p:nvSpPr>
          <p:cNvPr id="4" name="Content Placeholder 3"/>
          <p:cNvSpPr>
            <a:spLocks noGrp="1"/>
          </p:cNvSpPr>
          <p:nvPr>
            <p:ph sz="half" idx="4294967295"/>
          </p:nvPr>
        </p:nvSpPr>
        <p:spPr>
          <a:xfrm>
            <a:off x="457200" y="1447800"/>
            <a:ext cx="8222456" cy="4724400"/>
          </a:xfrm>
          <a:prstGeom prst="rect">
            <a:avLst/>
          </a:prstGeom>
        </p:spPr>
        <p:txBody>
          <a:bodyPr>
            <a:normAutofit fontScale="92500" lnSpcReduction="10000"/>
          </a:bodyPr>
          <a:lstStyle/>
          <a:p>
            <a:pPr>
              <a:buNone/>
            </a:pPr>
            <a:r>
              <a:rPr lang="en-US" sz="2800" dirty="0" smtClean="0"/>
              <a:t>BlackBerry’s core competency in the smart-phones market:</a:t>
            </a:r>
          </a:p>
          <a:p>
            <a:pPr marL="514350" indent="-514350">
              <a:buNone/>
            </a:pPr>
            <a:r>
              <a:rPr lang="en-US" sz="2800" dirty="0" smtClean="0"/>
              <a:t>a) 	Blackberry </a:t>
            </a:r>
            <a:r>
              <a:rPr lang="en-US" dirty="0" smtClean="0"/>
              <a:t>Enterprise Server</a:t>
            </a:r>
          </a:p>
          <a:p>
            <a:pPr marL="514350" indent="-514350">
              <a:buNone/>
            </a:pPr>
            <a:r>
              <a:rPr lang="en-US" sz="2800" dirty="0" smtClean="0"/>
              <a:t>	-“push” e-mail </a:t>
            </a:r>
            <a:r>
              <a:rPr lang="en-US" dirty="0" smtClean="0"/>
              <a:t>technology </a:t>
            </a:r>
          </a:p>
          <a:p>
            <a:pPr marL="514350" indent="-514350">
              <a:buNone/>
            </a:pPr>
            <a:r>
              <a:rPr lang="en-US" dirty="0" smtClean="0"/>
              <a:t>	- Security through 128 bit encryption</a:t>
            </a:r>
          </a:p>
          <a:p>
            <a:pPr marL="514350" indent="-514350">
              <a:buNone/>
            </a:pPr>
            <a:r>
              <a:rPr lang="en-US" dirty="0" smtClean="0"/>
              <a:t>	- BlackBerry Enterprise Server is proven as a reliable   network during the Hurricane Katrina and 9/11.</a:t>
            </a:r>
          </a:p>
          <a:p>
            <a:pPr marL="514350" indent="-514350">
              <a:buNone/>
            </a:pPr>
            <a:r>
              <a:rPr lang="en-US" dirty="0" smtClean="0"/>
              <a:t>b) 	</a:t>
            </a:r>
            <a:r>
              <a:rPr lang="en-US" sz="2800" dirty="0" smtClean="0"/>
              <a:t>BlackBerry Messenger (BBM) (Global real time chat)</a:t>
            </a:r>
          </a:p>
          <a:p>
            <a:pPr marL="514350" indent="-514350">
              <a:buAutoNum type="alphaLcParenR" startAt="4"/>
            </a:pPr>
            <a:r>
              <a:rPr lang="en-US" sz="2800" dirty="0" smtClean="0"/>
              <a:t>The encryption also allows BlackBerry to re-size the  webpage so it uses less data plan</a:t>
            </a:r>
          </a:p>
          <a:p>
            <a:pPr>
              <a:buNone/>
            </a:pPr>
            <a:r>
              <a:rPr lang="en-US" dirty="0" smtClean="0"/>
              <a:t>f) 	   Full size keyboard </a:t>
            </a:r>
            <a:endParaRPr lang="en-US" sz="2800" dirty="0" smtClean="0"/>
          </a:p>
        </p:txBody>
      </p:sp>
    </p:spTree>
    <p:extLst>
      <p:ext uri="{BB962C8B-B14F-4D97-AF65-F5344CB8AC3E}">
        <p14:creationId xmlns:p14="http://schemas.microsoft.com/office/powerpoint/2010/main" xmlns="" val="12547955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36496" cy="686896"/>
          </a:xfrm>
        </p:spPr>
        <p:txBody>
          <a:bodyPr>
            <a:noAutofit/>
          </a:bodyPr>
          <a:lstStyle/>
          <a:p>
            <a:r>
              <a:rPr lang="en-US" dirty="0" smtClean="0"/>
              <a:t>Blackberry Enterprise Server</a:t>
            </a:r>
            <a:endParaRPr lang="en-US" dirty="0"/>
          </a:p>
        </p:txBody>
      </p:sp>
      <p:pic>
        <p:nvPicPr>
          <p:cNvPr id="5" name="Content Placeholder 4" descr="bes_network.png"/>
          <p:cNvPicPr>
            <a:picLocks noGrp="1" noChangeAspect="1"/>
          </p:cNvPicPr>
          <p:nvPr>
            <p:ph sz="half" idx="4294967295"/>
          </p:nvPr>
        </p:nvPicPr>
        <p:blipFill>
          <a:blip r:embed="rId3" cstate="print"/>
          <a:stretch>
            <a:fillRect/>
          </a:stretch>
        </p:blipFill>
        <p:spPr>
          <a:xfrm>
            <a:off x="265927" y="1159496"/>
            <a:ext cx="8614121" cy="5486945"/>
          </a:xfrm>
          <a:prstGeom prst="rect">
            <a:avLst/>
          </a:prstGeom>
        </p:spPr>
      </p:pic>
    </p:spTree>
    <p:extLst>
      <p:ext uri="{BB962C8B-B14F-4D97-AF65-F5344CB8AC3E}">
        <p14:creationId xmlns:p14="http://schemas.microsoft.com/office/powerpoint/2010/main" xmlns="" val="2632823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6896"/>
          </a:xfrm>
        </p:spPr>
        <p:txBody>
          <a:bodyPr>
            <a:noAutofit/>
          </a:bodyPr>
          <a:lstStyle/>
          <a:p>
            <a:r>
              <a:rPr lang="en-US" dirty="0" smtClean="0"/>
              <a:t>Problem with BES</a:t>
            </a:r>
            <a:endParaRPr lang="en-US" dirty="0"/>
          </a:p>
        </p:txBody>
      </p:sp>
      <p:pic>
        <p:nvPicPr>
          <p:cNvPr id="4" name="Content Placeholder 4" descr="article-2048518-0E5AD9F200000578-461_468x826.jpg"/>
          <p:cNvPicPr>
            <a:picLocks noGrp="1" noChangeAspect="1"/>
          </p:cNvPicPr>
          <p:nvPr>
            <p:ph sz="half" idx="4294967295"/>
          </p:nvPr>
        </p:nvPicPr>
        <p:blipFill>
          <a:blip r:embed="rId3" cstate="print"/>
          <a:stretch>
            <a:fillRect/>
          </a:stretch>
        </p:blipFill>
        <p:spPr>
          <a:xfrm>
            <a:off x="1470991" y="1309916"/>
            <a:ext cx="6011812" cy="3868371"/>
          </a:xfrm>
          <a:prstGeom prst="rect">
            <a:avLst/>
          </a:prstGeom>
        </p:spPr>
      </p:pic>
      <p:sp>
        <p:nvSpPr>
          <p:cNvPr id="6" name="TextBox 5"/>
          <p:cNvSpPr txBox="1"/>
          <p:nvPr/>
        </p:nvSpPr>
        <p:spPr>
          <a:xfrm>
            <a:off x="457200" y="5476461"/>
            <a:ext cx="8229600" cy="923330"/>
          </a:xfrm>
          <a:prstGeom prst="rect">
            <a:avLst/>
          </a:prstGeom>
          <a:noFill/>
        </p:spPr>
        <p:txBody>
          <a:bodyPr wrap="square" rtlCol="0">
            <a:spAutoFit/>
          </a:bodyPr>
          <a:lstStyle/>
          <a:p>
            <a:r>
              <a:rPr lang="en-US" dirty="0" smtClean="0"/>
              <a:t>Oct 10, 2011 to Oct 13, 2011 :Blackout out could cost the company between 32 cent and 2.67 dollar a day based on a Spanish Consumer watchdog organization, FACUA. Total cost could be nearly 190 million for 70 million users. </a:t>
            </a:r>
            <a:endParaRPr lang="en-US" dirty="0"/>
          </a:p>
        </p:txBody>
      </p:sp>
    </p:spTree>
    <p:extLst>
      <p:ext uri="{BB962C8B-B14F-4D97-AF65-F5344CB8AC3E}">
        <p14:creationId xmlns:p14="http://schemas.microsoft.com/office/powerpoint/2010/main" xmlns="" val="42437919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RIM’s Competitive Advantage Eroding</a:t>
            </a:r>
            <a:endParaRPr lang="en-US" dirty="0"/>
          </a:p>
        </p:txBody>
      </p:sp>
      <p:sp>
        <p:nvSpPr>
          <p:cNvPr id="5" name="Content Placeholder 3"/>
          <p:cNvSpPr>
            <a:spLocks noGrp="1"/>
          </p:cNvSpPr>
          <p:nvPr>
            <p:ph sz="half" idx="2"/>
          </p:nvPr>
        </p:nvSpPr>
        <p:spPr>
          <a:xfrm>
            <a:off x="631596" y="1600200"/>
            <a:ext cx="8055204" cy="4525963"/>
          </a:xfrm>
        </p:spPr>
        <p:txBody>
          <a:bodyPr>
            <a:normAutofit lnSpcReduction="10000"/>
          </a:bodyPr>
          <a:lstStyle/>
          <a:p>
            <a:pPr>
              <a:buNone/>
            </a:pPr>
            <a:r>
              <a:rPr lang="en-US" sz="2800" dirty="0" smtClean="0"/>
              <a:t>Oct 2011: </a:t>
            </a:r>
          </a:p>
          <a:p>
            <a:pPr>
              <a:buNone/>
            </a:pPr>
            <a:r>
              <a:rPr lang="en-US" sz="2800" dirty="0" smtClean="0"/>
              <a:t>	Rogers </a:t>
            </a:r>
            <a:r>
              <a:rPr lang="en-US" dirty="0" smtClean="0"/>
              <a:t>Communication and </a:t>
            </a:r>
            <a:r>
              <a:rPr lang="en-US" dirty="0" err="1" smtClean="0"/>
              <a:t>Trellia</a:t>
            </a:r>
            <a:r>
              <a:rPr lang="en-US" dirty="0" smtClean="0"/>
              <a:t> is planning to enable corporate customers to use Apple and Google Android devices to send secure business email.</a:t>
            </a:r>
          </a:p>
          <a:p>
            <a:pPr>
              <a:buNone/>
            </a:pPr>
            <a:r>
              <a:rPr lang="en-US" dirty="0" smtClean="0"/>
              <a:t>Other companies will probably follow suit</a:t>
            </a:r>
          </a:p>
          <a:p>
            <a:pPr>
              <a:buNone/>
            </a:pPr>
            <a:endParaRPr lang="en-US" dirty="0" smtClean="0"/>
          </a:p>
          <a:p>
            <a:pPr>
              <a:buNone/>
            </a:pPr>
            <a:r>
              <a:rPr lang="en-US" dirty="0" smtClean="0"/>
              <a:t>Sept 2011:</a:t>
            </a:r>
          </a:p>
          <a:p>
            <a:pPr>
              <a:buNone/>
            </a:pPr>
            <a:r>
              <a:rPr lang="en-US" dirty="0" smtClean="0"/>
              <a:t>	Apple launched </a:t>
            </a:r>
            <a:r>
              <a:rPr lang="en-US" dirty="0" err="1" smtClean="0"/>
              <a:t>Imessage</a:t>
            </a:r>
            <a:r>
              <a:rPr lang="en-US" dirty="0" smtClean="0"/>
              <a:t>; its own version of BBM </a:t>
            </a:r>
          </a:p>
          <a:p>
            <a:pPr>
              <a:buNone/>
            </a:pPr>
            <a:endParaRPr lang="en-US" dirty="0" smtClean="0"/>
          </a:p>
          <a:p>
            <a:pPr>
              <a:buNone/>
            </a:pPr>
            <a:r>
              <a:rPr lang="en-US" dirty="0" smtClean="0"/>
              <a:t>Will Android launch its own real-time chat program?? </a:t>
            </a:r>
          </a:p>
          <a:p>
            <a:pPr>
              <a:buNone/>
            </a:pPr>
            <a:endParaRPr lang="en-US" sz="2800" dirty="0" smtClean="0"/>
          </a:p>
        </p:txBody>
      </p:sp>
    </p:spTree>
    <p:extLst>
      <p:ext uri="{BB962C8B-B14F-4D97-AF65-F5344CB8AC3E}">
        <p14:creationId xmlns:p14="http://schemas.microsoft.com/office/powerpoint/2010/main" xmlns="" val="35342355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19600" y="1524000"/>
            <a:ext cx="3048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457200" y="302941"/>
            <a:ext cx="8229600" cy="1295400"/>
          </a:xfrm>
        </p:spPr>
        <p:txBody>
          <a:bodyPr/>
          <a:lstStyle/>
          <a:p>
            <a:r>
              <a:rPr lang="en-US" dirty="0" smtClean="0">
                <a:effectLst/>
              </a:rPr>
              <a:t>Break down of Rim’s Revenue </a:t>
            </a:r>
            <a:endParaRPr lang="en-US" dirty="0">
              <a:effectLst/>
            </a:endParaRPr>
          </a:p>
        </p:txBody>
      </p:sp>
      <p:sp>
        <p:nvSpPr>
          <p:cNvPr id="4" name="Content Placeholder 3"/>
          <p:cNvSpPr>
            <a:spLocks noGrp="1"/>
          </p:cNvSpPr>
          <p:nvPr>
            <p:ph sz="half" idx="4294967295"/>
          </p:nvPr>
        </p:nvSpPr>
        <p:spPr>
          <a:xfrm>
            <a:off x="228600" y="1628800"/>
            <a:ext cx="8686800" cy="1274335"/>
          </a:xfrm>
          <a:prstGeom prst="rect">
            <a:avLst/>
          </a:prstGeom>
        </p:spPr>
        <p:txBody>
          <a:bodyPr/>
          <a:lstStyle/>
          <a:p>
            <a:pPr>
              <a:buNone/>
            </a:pPr>
            <a:r>
              <a:rPr lang="en-US" dirty="0" smtClean="0"/>
              <a:t>Rim’s profitability is a function of its ability to sale Blackberry, since 80.2% of Rim’s revenue comes from devices sales.</a:t>
            </a:r>
          </a:p>
          <a:p>
            <a:endParaRPr lang="en-US" dirty="0" smtClean="0"/>
          </a:p>
          <a:p>
            <a:endParaRPr lang="en-US" dirty="0" smtClean="0"/>
          </a:p>
          <a:p>
            <a:endParaRPr lang="en-US" dirty="0" smtClean="0"/>
          </a:p>
          <a:p>
            <a:pPr>
              <a:buNone/>
            </a:pPr>
            <a:endParaRPr lang="en-US" dirty="0"/>
          </a:p>
        </p:txBody>
      </p:sp>
      <p:graphicFrame>
        <p:nvGraphicFramePr>
          <p:cNvPr id="7" name="Chart 6"/>
          <p:cNvGraphicFramePr/>
          <p:nvPr>
            <p:extLst>
              <p:ext uri="{D42A27DB-BD31-4B8C-83A1-F6EECF244321}">
                <p14:modId xmlns:p14="http://schemas.microsoft.com/office/powerpoint/2010/main" xmlns="" val="2758594353"/>
              </p:ext>
            </p:extLst>
          </p:nvPr>
        </p:nvGraphicFramePr>
        <p:xfrm>
          <a:off x="457200" y="4356652"/>
          <a:ext cx="8010938" cy="2501348"/>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a:blip r:embed="rId4" cstate="print"/>
          <a:srcRect/>
          <a:stretch>
            <a:fillRect/>
          </a:stretch>
        </p:blipFill>
        <p:spPr bwMode="auto">
          <a:xfrm>
            <a:off x="457200" y="2780928"/>
            <a:ext cx="8458200" cy="1722989"/>
          </a:xfrm>
          <a:prstGeom prst="rect">
            <a:avLst/>
          </a:prstGeom>
          <a:noFill/>
          <a:ln w="9525">
            <a:noFill/>
            <a:miter lim="800000"/>
            <a:headEnd/>
            <a:tailEnd/>
          </a:ln>
        </p:spPr>
      </p:pic>
    </p:spTree>
    <p:extLst>
      <p:ext uri="{BB962C8B-B14F-4D97-AF65-F5344CB8AC3E}">
        <p14:creationId xmlns:p14="http://schemas.microsoft.com/office/powerpoint/2010/main" xmlns="" val="538872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US" dirty="0" smtClean="0"/>
              <a:t>Mobile Phones</a:t>
            </a:r>
            <a:endParaRPr lang="en-US" dirty="0"/>
          </a:p>
        </p:txBody>
      </p:sp>
      <p:sp>
        <p:nvSpPr>
          <p:cNvPr id="3" name="Content Placeholder 2"/>
          <p:cNvSpPr>
            <a:spLocks noGrp="1"/>
          </p:cNvSpPr>
          <p:nvPr>
            <p:ph idx="1"/>
          </p:nvPr>
        </p:nvSpPr>
        <p:spPr>
          <a:xfrm>
            <a:off x="3429000" y="1447800"/>
            <a:ext cx="5562600" cy="4360822"/>
          </a:xfrm>
        </p:spPr>
        <p:txBody>
          <a:bodyPr>
            <a:noAutofit/>
          </a:bodyPr>
          <a:lstStyle/>
          <a:p>
            <a:pPr marL="0" indent="0">
              <a:buNone/>
            </a:pPr>
            <a:r>
              <a:rPr lang="en-US" sz="2700" b="1" dirty="0" smtClean="0"/>
              <a:t>1973</a:t>
            </a:r>
            <a:r>
              <a:rPr lang="en-US" sz="2700" dirty="0" smtClean="0"/>
              <a:t>: Motorola cell phone created</a:t>
            </a:r>
          </a:p>
          <a:p>
            <a:pPr marL="0" indent="0">
              <a:buNone/>
            </a:pPr>
            <a:endParaRPr lang="en-US" sz="1000" dirty="0" smtClean="0"/>
          </a:p>
          <a:p>
            <a:pPr marL="0" indent="0">
              <a:buNone/>
            </a:pPr>
            <a:r>
              <a:rPr lang="en-US" sz="2700" b="1" dirty="0" smtClean="0"/>
              <a:t>April 3, 1973</a:t>
            </a:r>
            <a:r>
              <a:rPr lang="en-US" sz="2700" dirty="0" smtClean="0"/>
              <a:t>: first cell phone call made by Martin Cooper</a:t>
            </a:r>
          </a:p>
          <a:p>
            <a:pPr marL="0" indent="0">
              <a:buNone/>
            </a:pPr>
            <a:endParaRPr lang="en-US" sz="1000" dirty="0" smtClean="0"/>
          </a:p>
          <a:p>
            <a:pPr marL="0" indent="0">
              <a:buNone/>
            </a:pPr>
            <a:r>
              <a:rPr lang="en-US" sz="2700" b="1" dirty="0" smtClean="0"/>
              <a:t>1983</a:t>
            </a:r>
            <a:r>
              <a:rPr lang="en-US" sz="2700" dirty="0" smtClean="0"/>
              <a:t>: first cell phone available to consumers</a:t>
            </a:r>
          </a:p>
          <a:p>
            <a:pPr marL="0" indent="0">
              <a:buNone/>
            </a:pPr>
            <a:endParaRPr lang="en-US" sz="1000" dirty="0" smtClean="0"/>
          </a:p>
          <a:p>
            <a:pPr marL="0" indent="0">
              <a:buNone/>
            </a:pPr>
            <a:r>
              <a:rPr lang="en-US" sz="2700" b="1" dirty="0" smtClean="0"/>
              <a:t>1990</a:t>
            </a:r>
            <a:r>
              <a:rPr lang="en-US" sz="2700" dirty="0" smtClean="0"/>
              <a:t>: 12 million mobile phone subscribers </a:t>
            </a:r>
            <a:endParaRPr lang="en-US" sz="2700" b="1" dirty="0" smtClean="0"/>
          </a:p>
          <a:p>
            <a:pPr marL="0" indent="0">
              <a:buNone/>
            </a:pPr>
            <a:r>
              <a:rPr lang="en-US" sz="2700" b="1" dirty="0" smtClean="0"/>
              <a:t>2010</a:t>
            </a:r>
            <a:r>
              <a:rPr lang="en-US" sz="2700" dirty="0" smtClean="0"/>
              <a:t>: </a:t>
            </a:r>
            <a:r>
              <a:rPr lang="en-US" sz="2700" dirty="0"/>
              <a:t>4.6 billion </a:t>
            </a:r>
            <a:r>
              <a:rPr lang="en-US" sz="2700" dirty="0" smtClean="0"/>
              <a:t>mobile phone subscribers</a:t>
            </a:r>
          </a:p>
        </p:txBody>
      </p:sp>
      <p:pic>
        <p:nvPicPr>
          <p:cNvPr id="4" name="Picture 3"/>
          <p:cNvPicPr>
            <a:picLocks noChangeAspect="1"/>
          </p:cNvPicPr>
          <p:nvPr/>
        </p:nvPicPr>
        <p:blipFill>
          <a:blip r:embed="rId3" cstate="print"/>
          <a:stretch>
            <a:fillRect/>
          </a:stretch>
        </p:blipFill>
        <p:spPr>
          <a:xfrm>
            <a:off x="304801" y="1765341"/>
            <a:ext cx="2835074" cy="3780099"/>
          </a:xfrm>
          <a:prstGeom prst="rect">
            <a:avLst/>
          </a:prstGeom>
        </p:spPr>
      </p:pic>
    </p:spTree>
    <p:extLst>
      <p:ext uri="{BB962C8B-B14F-4D97-AF65-F5344CB8AC3E}">
        <p14:creationId xmlns:p14="http://schemas.microsoft.com/office/powerpoint/2010/main" xmlns="" val="12502860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51520"/>
          </a:xfrm>
        </p:spPr>
        <p:txBody>
          <a:bodyPr/>
          <a:lstStyle/>
          <a:p>
            <a:r>
              <a:rPr lang="en-US" dirty="0" smtClean="0"/>
              <a:t>Revenue</a:t>
            </a:r>
            <a:endParaRPr lang="en-US" dirty="0"/>
          </a:p>
        </p:txBody>
      </p:sp>
      <p:pic>
        <p:nvPicPr>
          <p:cNvPr id="5" name="Content Placeholder 4" descr="rimchart_1290945a.jpg"/>
          <p:cNvPicPr>
            <a:picLocks noGrp="1" noChangeAspect="1"/>
          </p:cNvPicPr>
          <p:nvPr>
            <p:ph sz="half" idx="4294967295"/>
          </p:nvPr>
        </p:nvPicPr>
        <p:blipFill>
          <a:blip r:embed="rId2" cstate="print"/>
          <a:stretch>
            <a:fillRect/>
          </a:stretch>
        </p:blipFill>
        <p:spPr>
          <a:xfrm>
            <a:off x="457199" y="1659118"/>
            <a:ext cx="8036685" cy="4722828"/>
          </a:xfrm>
          <a:prstGeom prst="rect">
            <a:avLst/>
          </a:prstGeom>
        </p:spPr>
      </p:pic>
    </p:spTree>
    <p:extLst>
      <p:ext uri="{BB962C8B-B14F-4D97-AF65-F5344CB8AC3E}">
        <p14:creationId xmlns:p14="http://schemas.microsoft.com/office/powerpoint/2010/main" xmlns="" val="1425621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051520"/>
          </a:xfrm>
        </p:spPr>
        <p:txBody>
          <a:bodyPr/>
          <a:lstStyle/>
          <a:p>
            <a:r>
              <a:rPr lang="en-US" dirty="0" smtClean="0"/>
              <a:t>BlackBerry Subscribers</a:t>
            </a:r>
            <a:endParaRPr lang="en-US" dirty="0"/>
          </a:p>
        </p:txBody>
      </p:sp>
      <p:pic>
        <p:nvPicPr>
          <p:cNvPr id="5" name="Content Placeholder 4" descr="RIM subscribers by region Q311.gif"/>
          <p:cNvPicPr>
            <a:picLocks noGrp="1" noChangeAspect="1"/>
          </p:cNvPicPr>
          <p:nvPr>
            <p:ph sz="half" idx="4294967295"/>
          </p:nvPr>
        </p:nvPicPr>
        <p:blipFill>
          <a:blip r:embed="rId2" cstate="print"/>
          <a:stretch>
            <a:fillRect/>
          </a:stretch>
        </p:blipFill>
        <p:spPr>
          <a:xfrm>
            <a:off x="457199" y="1262270"/>
            <a:ext cx="8418443" cy="4773723"/>
          </a:xfrm>
          <a:prstGeom prst="rect">
            <a:avLst/>
          </a:prstGeom>
        </p:spPr>
      </p:pic>
      <p:sp>
        <p:nvSpPr>
          <p:cNvPr id="4" name="Content Placeholder 3"/>
          <p:cNvSpPr>
            <a:spLocks noGrp="1"/>
          </p:cNvSpPr>
          <p:nvPr>
            <p:ph sz="half" idx="2"/>
          </p:nvPr>
        </p:nvSpPr>
        <p:spPr>
          <a:xfrm>
            <a:off x="457200" y="6172200"/>
            <a:ext cx="8418442" cy="360750"/>
          </a:xfrm>
        </p:spPr>
        <p:txBody>
          <a:bodyPr>
            <a:normAutofit fontScale="62500" lnSpcReduction="20000"/>
          </a:bodyPr>
          <a:lstStyle/>
          <a:p>
            <a:pPr>
              <a:buNone/>
            </a:pPr>
            <a:r>
              <a:rPr lang="en-US" dirty="0" smtClean="0"/>
              <a:t>As of October 2011, there are roughly 70 million Blackberry subscribers around the world</a:t>
            </a:r>
            <a:endParaRPr lang="en-US" dirty="0"/>
          </a:p>
        </p:txBody>
      </p:sp>
    </p:spTree>
    <p:extLst>
      <p:ext uri="{BB962C8B-B14F-4D97-AF65-F5344CB8AC3E}">
        <p14:creationId xmlns:p14="http://schemas.microsoft.com/office/powerpoint/2010/main" xmlns="" val="734399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4029"/>
            <a:ext cx="8229600" cy="1143000"/>
          </a:xfrm>
        </p:spPr>
        <p:txBody>
          <a:bodyPr/>
          <a:lstStyle/>
          <a:p>
            <a:r>
              <a:rPr lang="en-US" dirty="0" smtClean="0"/>
              <a:t>Is it all good news?</a:t>
            </a:r>
            <a:endParaRPr lang="en-US" dirty="0"/>
          </a:p>
        </p:txBody>
      </p:sp>
    </p:spTree>
    <p:extLst>
      <p:ext uri="{BB962C8B-B14F-4D97-AF65-F5344CB8AC3E}">
        <p14:creationId xmlns:p14="http://schemas.microsoft.com/office/powerpoint/2010/main" xmlns="" val="21025311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51520"/>
          </a:xfrm>
        </p:spPr>
        <p:txBody>
          <a:bodyPr/>
          <a:lstStyle/>
          <a:p>
            <a:r>
              <a:rPr lang="en-US" dirty="0" smtClean="0"/>
              <a:t>Smartphone Shipment</a:t>
            </a:r>
            <a:endParaRPr lang="en-US" dirty="0"/>
          </a:p>
        </p:txBody>
      </p:sp>
      <p:pic>
        <p:nvPicPr>
          <p:cNvPr id="5" name="Content Placeholder 4" descr="Screen-Shot-2011-09-16-at-9-16-11_44_21-AM.png"/>
          <p:cNvPicPr>
            <a:picLocks noGrp="1" noChangeAspect="1"/>
          </p:cNvPicPr>
          <p:nvPr>
            <p:ph sz="half" idx="4294967295"/>
          </p:nvPr>
        </p:nvPicPr>
        <p:blipFill>
          <a:blip r:embed="rId2" cstate="print"/>
          <a:stretch>
            <a:fillRect/>
          </a:stretch>
        </p:blipFill>
        <p:spPr>
          <a:xfrm>
            <a:off x="611560" y="1340768"/>
            <a:ext cx="7914480" cy="4948385"/>
          </a:xfrm>
          <a:prstGeom prst="rect">
            <a:avLst/>
          </a:prstGeom>
        </p:spPr>
      </p:pic>
    </p:spTree>
    <p:extLst>
      <p:ext uri="{BB962C8B-B14F-4D97-AF65-F5344CB8AC3E}">
        <p14:creationId xmlns:p14="http://schemas.microsoft.com/office/powerpoint/2010/main" xmlns="" val="9179636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4029"/>
            <a:ext cx="8229600" cy="1143000"/>
          </a:xfrm>
        </p:spPr>
        <p:txBody>
          <a:bodyPr>
            <a:noAutofit/>
          </a:bodyPr>
          <a:lstStyle/>
          <a:p>
            <a:r>
              <a:rPr lang="en-US" dirty="0" smtClean="0"/>
              <a:t>What happened?</a:t>
            </a:r>
            <a:br>
              <a:rPr lang="en-US" dirty="0" smtClean="0"/>
            </a:br>
            <a:r>
              <a:rPr lang="en-US" dirty="0" smtClean="0"/>
              <a:t>Is RIM out of touch with consumers?</a:t>
            </a:r>
            <a:endParaRPr lang="en-US" dirty="0"/>
          </a:p>
        </p:txBody>
      </p:sp>
    </p:spTree>
    <p:extLst>
      <p:ext uri="{BB962C8B-B14F-4D97-AF65-F5344CB8AC3E}">
        <p14:creationId xmlns:p14="http://schemas.microsoft.com/office/powerpoint/2010/main" xmlns="" val="3238820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rtphone-data-usage-niselsen-53111.jpg"/>
          <p:cNvPicPr>
            <a:picLocks noChangeAspect="1"/>
          </p:cNvPicPr>
          <p:nvPr/>
        </p:nvPicPr>
        <p:blipFill>
          <a:blip r:embed="rId2" cstate="print"/>
          <a:stretch>
            <a:fillRect/>
          </a:stretch>
        </p:blipFill>
        <p:spPr>
          <a:xfrm>
            <a:off x="0" y="692020"/>
            <a:ext cx="9144000" cy="6265372"/>
          </a:xfrm>
          <a:prstGeom prst="rect">
            <a:avLst/>
          </a:prstGeom>
        </p:spPr>
      </p:pic>
      <p:sp>
        <p:nvSpPr>
          <p:cNvPr id="2" name="Title 1"/>
          <p:cNvSpPr>
            <a:spLocks noGrp="1"/>
          </p:cNvSpPr>
          <p:nvPr>
            <p:ph type="title"/>
          </p:nvPr>
        </p:nvSpPr>
        <p:spPr>
          <a:xfrm>
            <a:off x="518864" y="244084"/>
            <a:ext cx="8229600" cy="592628"/>
          </a:xfrm>
        </p:spPr>
        <p:txBody>
          <a:bodyPr>
            <a:normAutofit fontScale="90000"/>
          </a:bodyPr>
          <a:lstStyle/>
          <a:p>
            <a:r>
              <a:rPr lang="en-US" dirty="0" smtClean="0"/>
              <a:t>Smartphone Usage</a:t>
            </a:r>
            <a:endParaRPr lang="en-US" dirty="0"/>
          </a:p>
        </p:txBody>
      </p:sp>
    </p:spTree>
    <p:extLst>
      <p:ext uri="{BB962C8B-B14F-4D97-AF65-F5344CB8AC3E}">
        <p14:creationId xmlns:p14="http://schemas.microsoft.com/office/powerpoint/2010/main" xmlns="" val="22988867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4294967295"/>
          </p:nvPr>
        </p:nvSpPr>
        <p:spPr>
          <a:xfrm>
            <a:off x="457200" y="1600200"/>
            <a:ext cx="4038600" cy="4525963"/>
          </a:xfrm>
          <a:prstGeom prst="rect">
            <a:avLst/>
          </a:prstGeom>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descr="chart-of-the-day-smartphone-apps-march-2011.jpg"/>
          <p:cNvPicPr>
            <a:picLocks noChangeAspect="1"/>
          </p:cNvPicPr>
          <p:nvPr/>
        </p:nvPicPr>
        <p:blipFill>
          <a:blip r:embed="rId2" cstate="print"/>
          <a:stretch>
            <a:fillRect/>
          </a:stretch>
        </p:blipFill>
        <p:spPr>
          <a:xfrm>
            <a:off x="35496" y="228803"/>
            <a:ext cx="9084731" cy="6440557"/>
          </a:xfrm>
          <a:prstGeom prst="rect">
            <a:avLst/>
          </a:prstGeom>
        </p:spPr>
      </p:pic>
    </p:spTree>
    <p:extLst>
      <p:ext uri="{BB962C8B-B14F-4D97-AF65-F5344CB8AC3E}">
        <p14:creationId xmlns:p14="http://schemas.microsoft.com/office/powerpoint/2010/main" xmlns="" val="3881567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797983"/>
          </a:xfrm>
        </p:spPr>
        <p:txBody>
          <a:bodyPr/>
          <a:lstStyle/>
          <a:p>
            <a:endParaRPr lang="en-US" dirty="0"/>
          </a:p>
        </p:txBody>
      </p:sp>
      <p:pic>
        <p:nvPicPr>
          <p:cNvPr id="9" name="Content Placeholder 8" descr="iphone_4s_competive_specs2.jpg"/>
          <p:cNvPicPr>
            <a:picLocks noGrp="1" noChangeAspect="1"/>
          </p:cNvPicPr>
          <p:nvPr>
            <p:ph sz="half" idx="4294967295"/>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3995344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1085" y="4939645"/>
            <a:ext cx="8606672" cy="369332"/>
          </a:xfrm>
          <a:prstGeom prst="rect">
            <a:avLst/>
          </a:prstGeom>
          <a:noFill/>
        </p:spPr>
        <p:txBody>
          <a:bodyPr wrap="square" rtlCol="0">
            <a:spAutoFit/>
          </a:bodyPr>
          <a:lstStyle/>
          <a:p>
            <a:r>
              <a:rPr lang="en-US" dirty="0" smtClean="0"/>
              <a:t>Rim was at 62 % about 18 months ago. </a:t>
            </a:r>
            <a:endParaRPr lang="en-US" dirty="0"/>
          </a:p>
        </p:txBody>
      </p:sp>
      <p:sp>
        <p:nvSpPr>
          <p:cNvPr id="7" name="TextBox 6"/>
          <p:cNvSpPr txBox="1"/>
          <p:nvPr/>
        </p:nvSpPr>
        <p:spPr>
          <a:xfrm>
            <a:off x="3602164" y="5403634"/>
            <a:ext cx="5307291" cy="1200329"/>
          </a:xfrm>
          <a:prstGeom prst="rect">
            <a:avLst/>
          </a:prstGeom>
          <a:noFill/>
        </p:spPr>
        <p:txBody>
          <a:bodyPr wrap="square" rtlCol="0">
            <a:spAutoFit/>
          </a:bodyPr>
          <a:lstStyle/>
          <a:p>
            <a:r>
              <a:rPr lang="en-US" dirty="0" smtClean="0"/>
              <a:t>Based on a sample size of 515 Smartphone owners. Survey was conducted by the investment bank UBS.</a:t>
            </a:r>
          </a:p>
          <a:p>
            <a:r>
              <a:rPr lang="en-US" dirty="0" smtClean="0"/>
              <a:t>Survey date: Sept 2011 </a:t>
            </a:r>
          </a:p>
          <a:p>
            <a:endParaRPr lang="en-US" dirty="0"/>
          </a:p>
        </p:txBody>
      </p:sp>
      <p:pic>
        <p:nvPicPr>
          <p:cNvPr id="9" name="Picture 8" descr="c4043_20110923ubssurvey.jpg"/>
          <p:cNvPicPr>
            <a:picLocks noChangeAspect="1"/>
          </p:cNvPicPr>
          <p:nvPr/>
        </p:nvPicPr>
        <p:blipFill>
          <a:blip r:embed="rId2" cstate="print"/>
          <a:stretch>
            <a:fillRect/>
          </a:stretch>
        </p:blipFill>
        <p:spPr>
          <a:xfrm>
            <a:off x="0" y="0"/>
            <a:ext cx="9144000" cy="4939645"/>
          </a:xfrm>
          <a:prstGeom prst="rect">
            <a:avLst/>
          </a:prstGeom>
        </p:spPr>
      </p:pic>
    </p:spTree>
    <p:extLst>
      <p:ext uri="{BB962C8B-B14F-4D97-AF65-F5344CB8AC3E}">
        <p14:creationId xmlns:p14="http://schemas.microsoft.com/office/powerpoint/2010/main" xmlns="" val="28561064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1417638"/>
            <a:ext cx="381000"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Title 7"/>
          <p:cNvSpPr>
            <a:spLocks noGrp="1"/>
          </p:cNvSpPr>
          <p:nvPr>
            <p:ph type="title"/>
          </p:nvPr>
        </p:nvSpPr>
        <p:spPr>
          <a:xfrm>
            <a:off x="457200" y="0"/>
            <a:ext cx="8229600" cy="980728"/>
          </a:xfrm>
        </p:spPr>
        <p:txBody>
          <a:bodyPr/>
          <a:lstStyle/>
          <a:p>
            <a:r>
              <a:rPr lang="en-US" dirty="0" smtClean="0">
                <a:effectLst/>
              </a:rPr>
              <a:t>Profit Margin comparison</a:t>
            </a:r>
            <a:endParaRPr lang="en-US" dirty="0">
              <a:effectLst/>
            </a:endParaRPr>
          </a:p>
        </p:txBody>
      </p:sp>
      <p:sp>
        <p:nvSpPr>
          <p:cNvPr id="4" name="Content Placeholder 3"/>
          <p:cNvSpPr>
            <a:spLocks noGrp="1"/>
          </p:cNvSpPr>
          <p:nvPr>
            <p:ph sz="half" idx="4294967295"/>
          </p:nvPr>
        </p:nvSpPr>
        <p:spPr>
          <a:xfrm>
            <a:off x="457200" y="1447800"/>
            <a:ext cx="3737113" cy="510209"/>
          </a:xfrm>
          <a:prstGeom prst="rect">
            <a:avLst/>
          </a:prstGeom>
        </p:spPr>
        <p:txBody>
          <a:bodyPr>
            <a:normAutofit lnSpcReduction="10000"/>
          </a:bodyPr>
          <a:lstStyle/>
          <a:p>
            <a:pPr>
              <a:buNone/>
            </a:pPr>
            <a:endParaRPr lang="en-US" sz="2800" dirty="0" smtClean="0"/>
          </a:p>
          <a:p>
            <a:pPr>
              <a:buNone/>
            </a:pPr>
            <a:endParaRPr lang="en-US" dirty="0" smtClean="0"/>
          </a:p>
        </p:txBody>
      </p:sp>
      <p:pic>
        <p:nvPicPr>
          <p:cNvPr id="6" name="Picture 5" descr="BlackBerry-9800-Rogers2.jpg"/>
          <p:cNvPicPr>
            <a:picLocks noChangeAspect="1"/>
          </p:cNvPicPr>
          <p:nvPr/>
        </p:nvPicPr>
        <p:blipFill>
          <a:blip r:embed="rId3" cstate="print"/>
          <a:stretch>
            <a:fillRect/>
          </a:stretch>
        </p:blipFill>
        <p:spPr>
          <a:xfrm>
            <a:off x="5801556" y="2091072"/>
            <a:ext cx="1990722" cy="2922104"/>
          </a:xfrm>
          <a:prstGeom prst="rect">
            <a:avLst/>
          </a:prstGeom>
        </p:spPr>
      </p:pic>
      <p:pic>
        <p:nvPicPr>
          <p:cNvPr id="7" name="Picture 6" descr="blackberry-8700c.gif"/>
          <p:cNvPicPr>
            <a:picLocks noChangeAspect="1"/>
          </p:cNvPicPr>
          <p:nvPr/>
        </p:nvPicPr>
        <p:blipFill>
          <a:blip r:embed="rId4" cstate="print"/>
          <a:stretch>
            <a:fillRect/>
          </a:stretch>
        </p:blipFill>
        <p:spPr>
          <a:xfrm>
            <a:off x="968028" y="1772186"/>
            <a:ext cx="2467971" cy="3266954"/>
          </a:xfrm>
          <a:prstGeom prst="rect">
            <a:avLst/>
          </a:prstGeom>
        </p:spPr>
      </p:pic>
      <p:sp>
        <p:nvSpPr>
          <p:cNvPr id="9" name="TextBox 8"/>
          <p:cNvSpPr txBox="1"/>
          <p:nvPr/>
        </p:nvSpPr>
        <p:spPr>
          <a:xfrm>
            <a:off x="457200" y="1242391"/>
            <a:ext cx="3528391" cy="646331"/>
          </a:xfrm>
          <a:prstGeom prst="rect">
            <a:avLst/>
          </a:prstGeom>
          <a:noFill/>
        </p:spPr>
        <p:txBody>
          <a:bodyPr wrap="square" rtlCol="0">
            <a:spAutoFit/>
          </a:bodyPr>
          <a:lstStyle/>
          <a:p>
            <a:r>
              <a:rPr lang="en-US" dirty="0" smtClean="0"/>
              <a:t>Blackberry 8700</a:t>
            </a:r>
          </a:p>
          <a:p>
            <a:r>
              <a:rPr lang="en-US" dirty="0" smtClean="0"/>
              <a:t>Released year: 2006</a:t>
            </a:r>
            <a:endParaRPr lang="en-US" dirty="0"/>
          </a:p>
        </p:txBody>
      </p:sp>
      <p:sp>
        <p:nvSpPr>
          <p:cNvPr id="10" name="TextBox 9"/>
          <p:cNvSpPr txBox="1"/>
          <p:nvPr/>
        </p:nvSpPr>
        <p:spPr>
          <a:xfrm>
            <a:off x="5443331" y="1486525"/>
            <a:ext cx="3528391" cy="646331"/>
          </a:xfrm>
          <a:prstGeom prst="rect">
            <a:avLst/>
          </a:prstGeom>
          <a:noFill/>
        </p:spPr>
        <p:txBody>
          <a:bodyPr wrap="square" rtlCol="0">
            <a:spAutoFit/>
          </a:bodyPr>
          <a:lstStyle/>
          <a:p>
            <a:r>
              <a:rPr lang="en-US" dirty="0" smtClean="0"/>
              <a:t>Blackberry 9800</a:t>
            </a:r>
          </a:p>
          <a:p>
            <a:r>
              <a:rPr lang="en-US" dirty="0" smtClean="0"/>
              <a:t>Released year: 2010</a:t>
            </a:r>
            <a:endParaRPr lang="en-US" dirty="0"/>
          </a:p>
        </p:txBody>
      </p:sp>
      <p:sp>
        <p:nvSpPr>
          <p:cNvPr id="11" name="TextBox 10"/>
          <p:cNvSpPr txBox="1"/>
          <p:nvPr/>
        </p:nvSpPr>
        <p:spPr>
          <a:xfrm>
            <a:off x="457200" y="5085184"/>
            <a:ext cx="3737113" cy="1477328"/>
          </a:xfrm>
          <a:prstGeom prst="rect">
            <a:avLst/>
          </a:prstGeom>
          <a:noFill/>
        </p:spPr>
        <p:txBody>
          <a:bodyPr wrap="square" rtlCol="0">
            <a:spAutoFit/>
          </a:bodyPr>
          <a:lstStyle/>
          <a:p>
            <a:r>
              <a:rPr lang="en-US" dirty="0" smtClean="0"/>
              <a:t>Estimated Cost: $123  </a:t>
            </a:r>
          </a:p>
          <a:p>
            <a:r>
              <a:rPr lang="en-US" dirty="0" smtClean="0"/>
              <a:t>Based on </a:t>
            </a:r>
            <a:r>
              <a:rPr lang="en-US" dirty="0" err="1" smtClean="0"/>
              <a:t>Isuppli</a:t>
            </a:r>
            <a:r>
              <a:rPr lang="en-US" dirty="0" smtClean="0"/>
              <a:t> data</a:t>
            </a:r>
          </a:p>
          <a:p>
            <a:endParaRPr lang="en-US" dirty="0" smtClean="0"/>
          </a:p>
          <a:p>
            <a:r>
              <a:rPr lang="en-US" dirty="0" smtClean="0"/>
              <a:t>Selling Price: $299 (Cingular Wireless)</a:t>
            </a:r>
          </a:p>
          <a:p>
            <a:r>
              <a:rPr lang="en-US" dirty="0" smtClean="0"/>
              <a:t>Based on a 2 year contract </a:t>
            </a:r>
            <a:endParaRPr lang="en-US" dirty="0"/>
          </a:p>
        </p:txBody>
      </p:sp>
      <p:sp>
        <p:nvSpPr>
          <p:cNvPr id="12" name="TextBox 11"/>
          <p:cNvSpPr txBox="1"/>
          <p:nvPr/>
        </p:nvSpPr>
        <p:spPr>
          <a:xfrm>
            <a:off x="5234609" y="5227983"/>
            <a:ext cx="3737113" cy="1477328"/>
          </a:xfrm>
          <a:prstGeom prst="rect">
            <a:avLst/>
          </a:prstGeom>
          <a:noFill/>
        </p:spPr>
        <p:txBody>
          <a:bodyPr wrap="square" rtlCol="0">
            <a:spAutoFit/>
          </a:bodyPr>
          <a:lstStyle/>
          <a:p>
            <a:r>
              <a:rPr lang="en-US" dirty="0" smtClean="0"/>
              <a:t>Estimated Cost: $183.05  </a:t>
            </a:r>
          </a:p>
          <a:p>
            <a:r>
              <a:rPr lang="en-US" dirty="0" smtClean="0"/>
              <a:t>Based on </a:t>
            </a:r>
            <a:r>
              <a:rPr lang="en-US" dirty="0" err="1" smtClean="0"/>
              <a:t>Isuppli</a:t>
            </a:r>
            <a:r>
              <a:rPr lang="en-US" dirty="0" smtClean="0"/>
              <a:t> data</a:t>
            </a:r>
          </a:p>
          <a:p>
            <a:endParaRPr lang="en-US" dirty="0" smtClean="0"/>
          </a:p>
          <a:p>
            <a:r>
              <a:rPr lang="en-US" dirty="0" smtClean="0"/>
              <a:t>Selling Price: $199 (AT&amp;T)</a:t>
            </a:r>
          </a:p>
          <a:p>
            <a:r>
              <a:rPr lang="en-US" dirty="0" smtClean="0"/>
              <a:t>Based on 2 year contract </a:t>
            </a:r>
            <a:endParaRPr lang="en-US" dirty="0"/>
          </a:p>
        </p:txBody>
      </p:sp>
    </p:spTree>
    <p:extLst>
      <p:ext uri="{BB962C8B-B14F-4D97-AF65-F5344CB8AC3E}">
        <p14:creationId xmlns:p14="http://schemas.microsoft.com/office/powerpoint/2010/main" xmlns="" val="1581590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81354"/>
          </a:xfrm>
        </p:spPr>
        <p:txBody>
          <a:bodyPr>
            <a:normAutofit/>
          </a:bodyPr>
          <a:lstStyle/>
          <a:p>
            <a:r>
              <a:rPr lang="en-US" dirty="0" smtClean="0"/>
              <a:t>Smartphones</a:t>
            </a:r>
            <a:endParaRPr lang="en-US" dirty="0"/>
          </a:p>
        </p:txBody>
      </p:sp>
      <p:sp>
        <p:nvSpPr>
          <p:cNvPr id="3" name="Content Placeholder 2"/>
          <p:cNvSpPr>
            <a:spLocks noGrp="1"/>
          </p:cNvSpPr>
          <p:nvPr>
            <p:ph idx="1"/>
          </p:nvPr>
        </p:nvSpPr>
        <p:spPr/>
        <p:txBody>
          <a:bodyPr>
            <a:normAutofit/>
          </a:bodyPr>
          <a:lstStyle/>
          <a:p>
            <a:pPr marL="0" indent="0">
              <a:buNone/>
            </a:pPr>
            <a:endParaRPr lang="en-US" b="1" dirty="0" smtClean="0"/>
          </a:p>
          <a:p>
            <a:pPr marL="0" indent="0">
              <a:buNone/>
            </a:pPr>
            <a:r>
              <a:rPr lang="en-US" b="1" dirty="0" smtClean="0"/>
              <a:t>1992</a:t>
            </a:r>
            <a:r>
              <a:rPr lang="en-US" dirty="0" smtClean="0"/>
              <a:t>: Simon</a:t>
            </a:r>
          </a:p>
          <a:p>
            <a:pPr marL="457200" lvl="1" indent="0">
              <a:buNone/>
            </a:pPr>
            <a:r>
              <a:rPr lang="en-US" sz="1800" dirty="0" smtClean="0"/>
              <a:t>Created by IBM</a:t>
            </a:r>
          </a:p>
          <a:p>
            <a:pPr marL="457200" lvl="1" indent="0">
              <a:buNone/>
            </a:pPr>
            <a:r>
              <a:rPr lang="en-US" sz="1800" dirty="0" smtClean="0"/>
              <a:t>Touch screen, fax, email, predictive keyboard</a:t>
            </a:r>
          </a:p>
          <a:p>
            <a:pPr marL="0" indent="0">
              <a:buNone/>
            </a:pPr>
            <a:r>
              <a:rPr lang="en-US" b="1" dirty="0" smtClean="0"/>
              <a:t>1996</a:t>
            </a:r>
            <a:r>
              <a:rPr lang="en-US" dirty="0" smtClean="0"/>
              <a:t>: Nokia 9000</a:t>
            </a:r>
          </a:p>
          <a:p>
            <a:pPr marL="0" indent="0">
              <a:buNone/>
            </a:pPr>
            <a:r>
              <a:rPr lang="en-US" b="1" dirty="0" smtClean="0"/>
              <a:t>2002</a:t>
            </a:r>
            <a:r>
              <a:rPr lang="en-US" dirty="0" smtClean="0"/>
              <a:t>: Handspring Treo 180 (Palm OS)</a:t>
            </a:r>
          </a:p>
          <a:p>
            <a:pPr marL="0" indent="0">
              <a:buNone/>
            </a:pPr>
            <a:r>
              <a:rPr lang="en-US" b="1" dirty="0" smtClean="0"/>
              <a:t>2002</a:t>
            </a:r>
            <a:r>
              <a:rPr lang="en-US" dirty="0" smtClean="0"/>
              <a:t>: Blackberry</a:t>
            </a:r>
          </a:p>
          <a:p>
            <a:pPr marL="0" indent="0">
              <a:buNone/>
            </a:pPr>
            <a:r>
              <a:rPr lang="en-US" b="1" dirty="0" smtClean="0"/>
              <a:t>2007</a:t>
            </a:r>
            <a:r>
              <a:rPr lang="en-US" dirty="0" smtClean="0"/>
              <a:t>: iPhone</a:t>
            </a:r>
          </a:p>
          <a:p>
            <a:pPr marL="0" indent="0">
              <a:buNone/>
            </a:pPr>
            <a:r>
              <a:rPr lang="en-US" b="1" dirty="0" smtClean="0"/>
              <a:t>2008</a:t>
            </a:r>
            <a:r>
              <a:rPr lang="en-US" dirty="0" smtClean="0"/>
              <a:t>: First Android OS phones</a:t>
            </a:r>
          </a:p>
          <a:p>
            <a:endParaRPr lang="en-US" dirty="0" smtClean="0"/>
          </a:p>
          <a:p>
            <a:endParaRPr lang="en-US" dirty="0"/>
          </a:p>
        </p:txBody>
      </p:sp>
      <p:pic>
        <p:nvPicPr>
          <p:cNvPr id="5" name="Picture 4"/>
          <p:cNvPicPr>
            <a:picLocks noChangeAspect="1"/>
          </p:cNvPicPr>
          <p:nvPr/>
        </p:nvPicPr>
        <p:blipFill>
          <a:blip r:embed="rId3" cstate="print"/>
          <a:stretch>
            <a:fillRect/>
          </a:stretch>
        </p:blipFill>
        <p:spPr>
          <a:xfrm>
            <a:off x="5844142" y="4365104"/>
            <a:ext cx="2603034" cy="1952274"/>
          </a:xfrm>
          <a:prstGeom prst="rect">
            <a:avLst/>
          </a:prstGeom>
        </p:spPr>
      </p:pic>
      <p:pic>
        <p:nvPicPr>
          <p:cNvPr id="7" name="Picture 6"/>
          <p:cNvPicPr>
            <a:picLocks noChangeAspect="1"/>
          </p:cNvPicPr>
          <p:nvPr/>
        </p:nvPicPr>
        <p:blipFill>
          <a:blip r:embed="rId4" cstate="print"/>
          <a:stretch>
            <a:fillRect/>
          </a:stretch>
        </p:blipFill>
        <p:spPr>
          <a:xfrm>
            <a:off x="7227352" y="170352"/>
            <a:ext cx="1666504" cy="2222005"/>
          </a:xfrm>
          <a:prstGeom prst="rect">
            <a:avLst/>
          </a:prstGeom>
        </p:spPr>
      </p:pic>
    </p:spTree>
    <p:extLst>
      <p:ext uri="{BB962C8B-B14F-4D97-AF65-F5344CB8AC3E}">
        <p14:creationId xmlns:p14="http://schemas.microsoft.com/office/powerpoint/2010/main" xmlns="" val="2416200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1417638"/>
            <a:ext cx="381000"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Title 7"/>
          <p:cNvSpPr>
            <a:spLocks noGrp="1"/>
          </p:cNvSpPr>
          <p:nvPr>
            <p:ph type="title"/>
          </p:nvPr>
        </p:nvSpPr>
        <p:spPr>
          <a:xfrm>
            <a:off x="457200" y="44624"/>
            <a:ext cx="8514522" cy="1008112"/>
          </a:xfrm>
        </p:spPr>
        <p:txBody>
          <a:bodyPr/>
          <a:lstStyle/>
          <a:p>
            <a:r>
              <a:rPr lang="en-US" dirty="0" smtClean="0">
                <a:effectLst/>
              </a:rPr>
              <a:t>Profit Margin comparison</a:t>
            </a:r>
            <a:endParaRPr lang="en-US" dirty="0">
              <a:effectLst/>
            </a:endParaRPr>
          </a:p>
        </p:txBody>
      </p:sp>
      <p:sp>
        <p:nvSpPr>
          <p:cNvPr id="4" name="Content Placeholder 3"/>
          <p:cNvSpPr>
            <a:spLocks noGrp="1"/>
          </p:cNvSpPr>
          <p:nvPr>
            <p:ph sz="half" idx="4294967295"/>
          </p:nvPr>
        </p:nvSpPr>
        <p:spPr>
          <a:xfrm>
            <a:off x="457200" y="1447800"/>
            <a:ext cx="3737113" cy="510209"/>
          </a:xfrm>
          <a:prstGeom prst="rect">
            <a:avLst/>
          </a:prstGeom>
        </p:spPr>
        <p:txBody>
          <a:bodyPr>
            <a:normAutofit lnSpcReduction="10000"/>
          </a:bodyPr>
          <a:lstStyle/>
          <a:p>
            <a:pPr>
              <a:buNone/>
            </a:pPr>
            <a:endParaRPr lang="en-US" sz="2800" dirty="0" smtClean="0"/>
          </a:p>
          <a:p>
            <a:pPr>
              <a:buNone/>
            </a:pPr>
            <a:endParaRPr lang="en-US" dirty="0" smtClean="0"/>
          </a:p>
        </p:txBody>
      </p:sp>
      <p:pic>
        <p:nvPicPr>
          <p:cNvPr id="6" name="Picture 5" descr="BlackBerry-9800-Rogers2.jpg"/>
          <p:cNvPicPr>
            <a:picLocks noChangeAspect="1"/>
          </p:cNvPicPr>
          <p:nvPr/>
        </p:nvPicPr>
        <p:blipFill>
          <a:blip r:embed="rId3" cstate="print"/>
          <a:stretch>
            <a:fillRect/>
          </a:stretch>
        </p:blipFill>
        <p:spPr>
          <a:xfrm>
            <a:off x="5801556" y="2204864"/>
            <a:ext cx="1990722" cy="2922104"/>
          </a:xfrm>
          <a:prstGeom prst="rect">
            <a:avLst/>
          </a:prstGeom>
        </p:spPr>
      </p:pic>
      <p:sp>
        <p:nvSpPr>
          <p:cNvPr id="9" name="TextBox 8"/>
          <p:cNvSpPr txBox="1"/>
          <p:nvPr/>
        </p:nvSpPr>
        <p:spPr>
          <a:xfrm>
            <a:off x="457200" y="1342509"/>
            <a:ext cx="3528391" cy="646331"/>
          </a:xfrm>
          <a:prstGeom prst="rect">
            <a:avLst/>
          </a:prstGeom>
          <a:noFill/>
        </p:spPr>
        <p:txBody>
          <a:bodyPr wrap="square" rtlCol="0">
            <a:spAutoFit/>
          </a:bodyPr>
          <a:lstStyle/>
          <a:p>
            <a:r>
              <a:rPr lang="en-US" dirty="0" err="1" smtClean="0"/>
              <a:t>IPhone</a:t>
            </a:r>
            <a:r>
              <a:rPr lang="en-US" dirty="0" smtClean="0"/>
              <a:t> 4 (16gb; 32 </a:t>
            </a:r>
            <a:r>
              <a:rPr lang="en-US" dirty="0" err="1" smtClean="0"/>
              <a:t>gb</a:t>
            </a:r>
            <a:r>
              <a:rPr lang="en-US" dirty="0" smtClean="0"/>
              <a:t>; 64gb)</a:t>
            </a:r>
          </a:p>
          <a:p>
            <a:r>
              <a:rPr lang="en-US" dirty="0" smtClean="0"/>
              <a:t>Released year: 2010</a:t>
            </a:r>
            <a:endParaRPr lang="en-US" dirty="0"/>
          </a:p>
        </p:txBody>
      </p:sp>
      <p:sp>
        <p:nvSpPr>
          <p:cNvPr id="10" name="TextBox 9"/>
          <p:cNvSpPr txBox="1"/>
          <p:nvPr/>
        </p:nvSpPr>
        <p:spPr>
          <a:xfrm>
            <a:off x="5443331" y="1558533"/>
            <a:ext cx="3528391" cy="646331"/>
          </a:xfrm>
          <a:prstGeom prst="rect">
            <a:avLst/>
          </a:prstGeom>
          <a:noFill/>
        </p:spPr>
        <p:txBody>
          <a:bodyPr wrap="square" rtlCol="0">
            <a:spAutoFit/>
          </a:bodyPr>
          <a:lstStyle/>
          <a:p>
            <a:r>
              <a:rPr lang="en-US" dirty="0" smtClean="0"/>
              <a:t>Blackberry 9800</a:t>
            </a:r>
          </a:p>
          <a:p>
            <a:r>
              <a:rPr lang="en-US" dirty="0" smtClean="0"/>
              <a:t>Released year: 2010</a:t>
            </a:r>
            <a:endParaRPr lang="en-US" dirty="0"/>
          </a:p>
        </p:txBody>
      </p:sp>
      <p:sp>
        <p:nvSpPr>
          <p:cNvPr id="11" name="TextBox 10"/>
          <p:cNvSpPr txBox="1"/>
          <p:nvPr/>
        </p:nvSpPr>
        <p:spPr>
          <a:xfrm>
            <a:off x="457200" y="5227983"/>
            <a:ext cx="4038600" cy="1477328"/>
          </a:xfrm>
          <a:prstGeom prst="rect">
            <a:avLst/>
          </a:prstGeom>
          <a:noFill/>
        </p:spPr>
        <p:txBody>
          <a:bodyPr wrap="square" rtlCol="0">
            <a:spAutoFit/>
          </a:bodyPr>
          <a:lstStyle/>
          <a:p>
            <a:r>
              <a:rPr lang="en-US" dirty="0" smtClean="0"/>
              <a:t>Estimated Cost: $188; $207; $245.  </a:t>
            </a:r>
          </a:p>
          <a:p>
            <a:r>
              <a:rPr lang="en-US" dirty="0" smtClean="0"/>
              <a:t>Based on </a:t>
            </a:r>
            <a:r>
              <a:rPr lang="en-US" dirty="0" err="1" smtClean="0"/>
              <a:t>Isuppli</a:t>
            </a:r>
            <a:r>
              <a:rPr lang="en-US" dirty="0" smtClean="0"/>
              <a:t> data</a:t>
            </a:r>
          </a:p>
          <a:p>
            <a:endParaRPr lang="en-US" dirty="0" smtClean="0"/>
          </a:p>
          <a:p>
            <a:r>
              <a:rPr lang="en-US" dirty="0" smtClean="0"/>
              <a:t>Selling Price: $199; $299; $399(AT &amp;T)</a:t>
            </a:r>
          </a:p>
          <a:p>
            <a:r>
              <a:rPr lang="en-US" dirty="0" smtClean="0"/>
              <a:t>Based on a 2 year contract </a:t>
            </a:r>
            <a:endParaRPr lang="en-US" dirty="0"/>
          </a:p>
        </p:txBody>
      </p:sp>
      <p:sp>
        <p:nvSpPr>
          <p:cNvPr id="12" name="TextBox 11"/>
          <p:cNvSpPr txBox="1"/>
          <p:nvPr/>
        </p:nvSpPr>
        <p:spPr>
          <a:xfrm>
            <a:off x="5234609" y="5227983"/>
            <a:ext cx="3737113" cy="1477328"/>
          </a:xfrm>
          <a:prstGeom prst="rect">
            <a:avLst/>
          </a:prstGeom>
          <a:noFill/>
        </p:spPr>
        <p:txBody>
          <a:bodyPr wrap="square" rtlCol="0">
            <a:spAutoFit/>
          </a:bodyPr>
          <a:lstStyle/>
          <a:p>
            <a:r>
              <a:rPr lang="en-US" dirty="0" smtClean="0"/>
              <a:t>Estimated Cost: $183.05  </a:t>
            </a:r>
          </a:p>
          <a:p>
            <a:r>
              <a:rPr lang="en-US" dirty="0" smtClean="0"/>
              <a:t>Based on </a:t>
            </a:r>
            <a:r>
              <a:rPr lang="en-US" dirty="0" err="1" smtClean="0"/>
              <a:t>Isuppli</a:t>
            </a:r>
            <a:r>
              <a:rPr lang="en-US" dirty="0" smtClean="0"/>
              <a:t> data</a:t>
            </a:r>
          </a:p>
          <a:p>
            <a:endParaRPr lang="en-US" dirty="0" smtClean="0"/>
          </a:p>
          <a:p>
            <a:r>
              <a:rPr lang="en-US" dirty="0" smtClean="0"/>
              <a:t>Selling Price: $199 (AT&amp;T)</a:t>
            </a:r>
          </a:p>
          <a:p>
            <a:r>
              <a:rPr lang="en-US" dirty="0" smtClean="0"/>
              <a:t>Based on 2 year contract </a:t>
            </a:r>
            <a:endParaRPr lang="en-US" dirty="0"/>
          </a:p>
        </p:txBody>
      </p:sp>
      <p:pic>
        <p:nvPicPr>
          <p:cNvPr id="13" name="Picture 12" descr="34117595-2-440-FT.jpg"/>
          <p:cNvPicPr>
            <a:picLocks noChangeAspect="1"/>
          </p:cNvPicPr>
          <p:nvPr/>
        </p:nvPicPr>
        <p:blipFill>
          <a:blip r:embed="rId4" cstate="print"/>
          <a:stretch>
            <a:fillRect/>
          </a:stretch>
        </p:blipFill>
        <p:spPr>
          <a:xfrm>
            <a:off x="132521" y="1958009"/>
            <a:ext cx="4191000" cy="3143250"/>
          </a:xfrm>
          <a:prstGeom prst="rect">
            <a:avLst/>
          </a:prstGeom>
        </p:spPr>
      </p:pic>
    </p:spTree>
    <p:extLst>
      <p:ext uri="{BB962C8B-B14F-4D97-AF65-F5344CB8AC3E}">
        <p14:creationId xmlns:p14="http://schemas.microsoft.com/office/powerpoint/2010/main" xmlns="" val="37355133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ai-chart-rim-blackberry-asp.gif"/>
          <p:cNvPicPr>
            <a:picLocks noGrp="1" noChangeAspect="1"/>
          </p:cNvPicPr>
          <p:nvPr>
            <p:ph sz="half" idx="4294967295"/>
          </p:nvPr>
        </p:nvPicPr>
        <p:blipFill>
          <a:blip r:embed="rId2" cstate="print"/>
          <a:stretch>
            <a:fillRect/>
          </a:stretch>
        </p:blipFill>
        <p:spPr>
          <a:xfrm>
            <a:off x="278294" y="178904"/>
            <a:ext cx="8637105" cy="6532880"/>
          </a:xfrm>
          <a:prstGeom prst="rect">
            <a:avLst/>
          </a:prstGeom>
        </p:spPr>
      </p:pic>
    </p:spTree>
    <p:extLst>
      <p:ext uri="{BB962C8B-B14F-4D97-AF65-F5344CB8AC3E}">
        <p14:creationId xmlns:p14="http://schemas.microsoft.com/office/powerpoint/2010/main" xmlns="" val="1370901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Grp="1"/>
          </p:cNvSpPr>
          <p:nvPr>
            <p:ph type="title"/>
          </p:nvPr>
        </p:nvSpPr>
        <p:spPr>
          <a:xfrm>
            <a:off x="457200" y="-228600"/>
            <a:ext cx="8229600" cy="1295400"/>
          </a:xfrm>
        </p:spPr>
        <p:txBody>
          <a:bodyPr/>
          <a:lstStyle/>
          <a:p>
            <a:r>
              <a:rPr lang="en-US" b="1" dirty="0" smtClean="0">
                <a:effectLst/>
              </a:rPr>
              <a:t>The Future in Tablet </a:t>
            </a:r>
            <a:endParaRPr lang="en-US" b="1" dirty="0">
              <a:solidFill>
                <a:schemeClr val="accent1"/>
              </a:solidFill>
              <a:effectLst/>
            </a:endParaRPr>
          </a:p>
        </p:txBody>
      </p:sp>
      <p:pic>
        <p:nvPicPr>
          <p:cNvPr id="8194" name="Picture 2"/>
          <p:cNvPicPr>
            <a:picLocks noChangeAspect="1" noChangeArrowheads="1"/>
          </p:cNvPicPr>
          <p:nvPr/>
        </p:nvPicPr>
        <p:blipFill>
          <a:blip r:embed="rId3" cstate="print"/>
          <a:srcRect l="15000" t="26000" r="14375" b="17000"/>
          <a:stretch>
            <a:fillRect/>
          </a:stretch>
        </p:blipFill>
        <p:spPr bwMode="auto">
          <a:xfrm>
            <a:off x="0" y="1"/>
            <a:ext cx="9144000" cy="4275666"/>
          </a:xfrm>
          <a:prstGeom prst="rect">
            <a:avLst/>
          </a:prstGeom>
          <a:noFill/>
          <a:ln w="9525">
            <a:noFill/>
            <a:miter lim="800000"/>
            <a:headEnd/>
            <a:tailEnd/>
          </a:ln>
          <a:effectLst/>
        </p:spPr>
      </p:pic>
      <p:sp>
        <p:nvSpPr>
          <p:cNvPr id="5" name="TextBox 4"/>
          <p:cNvSpPr txBox="1"/>
          <p:nvPr/>
        </p:nvSpPr>
        <p:spPr>
          <a:xfrm>
            <a:off x="186267" y="4377267"/>
            <a:ext cx="8729133" cy="2308324"/>
          </a:xfrm>
          <a:prstGeom prst="rect">
            <a:avLst/>
          </a:prstGeom>
          <a:noFill/>
        </p:spPr>
        <p:txBody>
          <a:bodyPr wrap="square" rtlCol="0">
            <a:spAutoFit/>
          </a:bodyPr>
          <a:lstStyle/>
          <a:p>
            <a:r>
              <a:rPr lang="en-US" sz="1600" b="1" dirty="0" smtClean="0"/>
              <a:t>“The first tablet certified for deployment within U.S. federal government agencies.”</a:t>
            </a:r>
          </a:p>
          <a:p>
            <a:endParaRPr lang="en-US" sz="1600" b="1" dirty="0" smtClean="0"/>
          </a:p>
          <a:p>
            <a:pPr>
              <a:buFontTx/>
              <a:buChar char="-"/>
            </a:pPr>
            <a:r>
              <a:rPr lang="en-US" sz="1600" b="1" dirty="0" smtClean="0"/>
              <a:t>Since it’s release on April 19, 2011, only 700,000 units were sold worldwide, while Apple </a:t>
            </a:r>
            <a:r>
              <a:rPr lang="en-US" sz="1600" b="1" dirty="0" err="1" smtClean="0"/>
              <a:t>Ipad</a:t>
            </a:r>
            <a:r>
              <a:rPr lang="en-US" sz="1600" b="1" dirty="0" smtClean="0"/>
              <a:t> 2 sold close to 1 million units during its debut weekend. Rim’s bottom line will be hurt by the write down of its excess Playbook inventory. </a:t>
            </a:r>
          </a:p>
          <a:p>
            <a:pPr>
              <a:buFontTx/>
              <a:buChar char="-"/>
            </a:pPr>
            <a:endParaRPr lang="en-US" sz="1600" b="1" dirty="0" smtClean="0"/>
          </a:p>
          <a:p>
            <a:pPr>
              <a:buFontTx/>
              <a:buChar char="-"/>
            </a:pPr>
            <a:r>
              <a:rPr lang="en-US" sz="1600" b="1" dirty="0" smtClean="0"/>
              <a:t>  Rim announces that Playbook will now support Android apps. This would mean that Blackberry users will soon be able to utilize Android apps as well, since Playbook and Blackberry will be using the same OS (BBX).</a:t>
            </a:r>
            <a:endParaRPr lang="en-US" b="1" dirty="0"/>
          </a:p>
        </p:txBody>
      </p:sp>
    </p:spTree>
    <p:extLst>
      <p:ext uri="{BB962C8B-B14F-4D97-AF65-F5344CB8AC3E}">
        <p14:creationId xmlns:p14="http://schemas.microsoft.com/office/powerpoint/2010/main" xmlns="" val="26296758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BlackBerry App World more profitable than </a:t>
            </a:r>
            <a:r>
              <a:rPr lang="en-US" dirty="0" err="1" smtClean="0"/>
              <a:t>Andriod</a:t>
            </a:r>
            <a:r>
              <a:rPr lang="en-US" dirty="0" smtClean="0"/>
              <a:t>?? </a:t>
            </a:r>
            <a:endParaRPr lang="en-US" dirty="0"/>
          </a:p>
        </p:txBody>
      </p:sp>
      <p:sp>
        <p:nvSpPr>
          <p:cNvPr id="3" name="Content Placeholder 2"/>
          <p:cNvSpPr>
            <a:spLocks noGrp="1"/>
          </p:cNvSpPr>
          <p:nvPr>
            <p:ph sz="half" idx="4294967295"/>
          </p:nvPr>
        </p:nvSpPr>
        <p:spPr>
          <a:xfrm>
            <a:off x="457200" y="2276872"/>
            <a:ext cx="8229600" cy="3849291"/>
          </a:xfrm>
          <a:prstGeom prst="rect">
            <a:avLst/>
          </a:prstGeom>
        </p:spPr>
        <p:txBody>
          <a:bodyPr>
            <a:normAutofit/>
          </a:bodyPr>
          <a:lstStyle/>
          <a:p>
            <a:r>
              <a:rPr lang="en-US" dirty="0" smtClean="0"/>
              <a:t>About 140 million applications are downloaded each month</a:t>
            </a:r>
          </a:p>
          <a:p>
            <a:r>
              <a:rPr lang="en-US" dirty="0" smtClean="0"/>
              <a:t>Blackberry users downloaded 1 billion applications since App World launch.</a:t>
            </a:r>
          </a:p>
          <a:p>
            <a:r>
              <a:rPr lang="en-US" dirty="0" smtClean="0"/>
              <a:t> App World generates more paid downloads than Android Market</a:t>
            </a:r>
          </a:p>
          <a:p>
            <a:r>
              <a:rPr lang="en-US" dirty="0" smtClean="0"/>
              <a:t>World’s second most profitable app store behind Apple</a:t>
            </a:r>
          </a:p>
          <a:p>
            <a:pPr>
              <a:buNone/>
            </a:pPr>
            <a:r>
              <a:rPr lang="en-US" dirty="0" smtClean="0"/>
              <a:t> </a:t>
            </a:r>
            <a:endParaRPr lang="en-US" dirty="0"/>
          </a:p>
        </p:txBody>
      </p:sp>
    </p:spTree>
    <p:extLst>
      <p:ext uri="{BB962C8B-B14F-4D97-AF65-F5344CB8AC3E}">
        <p14:creationId xmlns:p14="http://schemas.microsoft.com/office/powerpoint/2010/main" xmlns="" val="3470926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e-vs-paid.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2145130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prices.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29800780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19600" y="1524000"/>
            <a:ext cx="3810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aphicFrame>
        <p:nvGraphicFramePr>
          <p:cNvPr id="4" name="Diagram 3"/>
          <p:cNvGraphicFramePr/>
          <p:nvPr/>
        </p:nvGraphicFramePr>
        <p:xfrm>
          <a:off x="304800" y="762000"/>
          <a:ext cx="8686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1"/>
          <p:cNvSpPr>
            <a:spLocks noGrp="1"/>
          </p:cNvSpPr>
          <p:nvPr>
            <p:ph type="title"/>
          </p:nvPr>
        </p:nvSpPr>
        <p:spPr>
          <a:xfrm>
            <a:off x="457200" y="152400"/>
            <a:ext cx="8229600" cy="1116360"/>
          </a:xfrm>
        </p:spPr>
        <p:txBody>
          <a:bodyPr/>
          <a:lstStyle/>
          <a:p>
            <a:r>
              <a:rPr lang="en-US" dirty="0" smtClean="0">
                <a:effectLst/>
              </a:rPr>
              <a:t>Acquisitions</a:t>
            </a:r>
            <a:endParaRPr lang="en-US" dirty="0">
              <a:solidFill>
                <a:schemeClr val="accent1"/>
              </a:solidFill>
              <a:effectLst/>
            </a:endParaRPr>
          </a:p>
        </p:txBody>
      </p:sp>
    </p:spTree>
    <p:extLst>
      <p:ext uri="{BB962C8B-B14F-4D97-AF65-F5344CB8AC3E}">
        <p14:creationId xmlns:p14="http://schemas.microsoft.com/office/powerpoint/2010/main" xmlns="" val="5103420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1447800"/>
            <a:ext cx="381000"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457200" y="-152400"/>
            <a:ext cx="8229600" cy="1295400"/>
          </a:xfrm>
        </p:spPr>
        <p:txBody>
          <a:bodyPr/>
          <a:lstStyle/>
          <a:p>
            <a:r>
              <a:rPr lang="en-US" dirty="0" smtClean="0">
                <a:effectLst/>
              </a:rPr>
              <a:t>Patents</a:t>
            </a:r>
            <a:endParaRPr lang="en-US" dirty="0">
              <a:effectLst/>
            </a:endParaRPr>
          </a:p>
        </p:txBody>
      </p:sp>
      <p:sp>
        <p:nvSpPr>
          <p:cNvPr id="4" name="Content Placeholder 3"/>
          <p:cNvSpPr>
            <a:spLocks noGrp="1"/>
          </p:cNvSpPr>
          <p:nvPr>
            <p:ph sz="half" idx="4294967295"/>
          </p:nvPr>
        </p:nvSpPr>
        <p:spPr>
          <a:xfrm>
            <a:off x="304800" y="1447800"/>
            <a:ext cx="8610600" cy="5257800"/>
          </a:xfrm>
          <a:prstGeom prst="rect">
            <a:avLst/>
          </a:prstGeom>
        </p:spPr>
        <p:txBody>
          <a:bodyPr>
            <a:normAutofit/>
          </a:bodyPr>
          <a:lstStyle/>
          <a:p>
            <a:r>
              <a:rPr lang="en-US" dirty="0" smtClean="0"/>
              <a:t>RIM has about 3000+ patents registered under “Research In Motion” on the United States Patents and Trademark Office.</a:t>
            </a:r>
          </a:p>
          <a:p>
            <a:r>
              <a:rPr lang="en-US" dirty="0" smtClean="0"/>
              <a:t>Acquired an additional 6000 patents and patent applications from Nortel on June 30, 2011</a:t>
            </a:r>
          </a:p>
          <a:p>
            <a:r>
              <a:rPr lang="en-US" dirty="0" smtClean="0"/>
              <a:t>RIM has focused its patents research on the following technology fields:</a:t>
            </a:r>
          </a:p>
          <a:p>
            <a:pPr marL="912114" lvl="1" indent="-457200">
              <a:buAutoNum type="alphaLcParenR"/>
            </a:pPr>
            <a:r>
              <a:rPr lang="en-US" dirty="0" smtClean="0"/>
              <a:t>Electric communication technique – transmission and telephonic communication</a:t>
            </a:r>
          </a:p>
          <a:p>
            <a:pPr marL="912114" lvl="1" indent="-457200">
              <a:buAutoNum type="alphaLcParenR"/>
            </a:pPr>
            <a:r>
              <a:rPr lang="en-US" dirty="0" smtClean="0"/>
              <a:t>Arrangements or circuits for control of indicating devices using static means</a:t>
            </a:r>
          </a:p>
          <a:p>
            <a:pPr marL="912114" lvl="1" indent="-457200">
              <a:buAutoNum type="alphaLcParenR"/>
            </a:pPr>
            <a:r>
              <a:rPr lang="en-US" dirty="0" smtClean="0"/>
              <a:t>Electric digital data processing</a:t>
            </a:r>
          </a:p>
          <a:p>
            <a:pPr marL="912114" lvl="1" indent="-457200">
              <a:buAutoNum type="alphaLcParenR"/>
            </a:pPr>
            <a:endParaRPr lang="en-US" dirty="0" smtClean="0"/>
          </a:p>
        </p:txBody>
      </p:sp>
    </p:spTree>
    <p:extLst>
      <p:ext uri="{BB962C8B-B14F-4D97-AF65-F5344CB8AC3E}">
        <p14:creationId xmlns:p14="http://schemas.microsoft.com/office/powerpoint/2010/main" xmlns="" val="25896043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1447800"/>
            <a:ext cx="381000"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457200" y="76200"/>
            <a:ext cx="8229600" cy="1120552"/>
          </a:xfrm>
        </p:spPr>
        <p:txBody>
          <a:bodyPr/>
          <a:lstStyle/>
          <a:p>
            <a:r>
              <a:rPr lang="en-US" dirty="0" smtClean="0">
                <a:effectLst/>
              </a:rPr>
              <a:t>Patents</a:t>
            </a:r>
            <a:endParaRPr lang="en-US" dirty="0">
              <a:effectLst/>
            </a:endParaRPr>
          </a:p>
        </p:txBody>
      </p:sp>
      <p:sp>
        <p:nvSpPr>
          <p:cNvPr id="4" name="Content Placeholder 3"/>
          <p:cNvSpPr>
            <a:spLocks noGrp="1"/>
          </p:cNvSpPr>
          <p:nvPr>
            <p:ph sz="half" idx="4294967295"/>
          </p:nvPr>
        </p:nvSpPr>
        <p:spPr>
          <a:xfrm>
            <a:off x="304800" y="1371600"/>
            <a:ext cx="8610600" cy="3962400"/>
          </a:xfrm>
          <a:prstGeom prst="rect">
            <a:avLst/>
          </a:prstGeom>
        </p:spPr>
        <p:txBody>
          <a:bodyPr>
            <a:normAutofit/>
          </a:bodyPr>
          <a:lstStyle/>
          <a:p>
            <a:pPr marL="582930" indent="-457200">
              <a:buFont typeface="Wingdings" pitchFamily="2" charset="2"/>
              <a:buChar char="§"/>
            </a:pPr>
            <a:r>
              <a:rPr lang="en-US" dirty="0" smtClean="0"/>
              <a:t>Most recent patent filings include:</a:t>
            </a:r>
          </a:p>
          <a:p>
            <a:pPr marL="912114" lvl="1" indent="-457200">
              <a:buAutoNum type="alphaLcParenR"/>
            </a:pPr>
            <a:r>
              <a:rPr lang="en-US" sz="2800" dirty="0" smtClean="0"/>
              <a:t>Technology that prioritizes different components of a webpage when loading and displaying.</a:t>
            </a:r>
          </a:p>
          <a:p>
            <a:pPr marL="912114" lvl="1" indent="-457200">
              <a:buAutoNum type="alphaLcParenR"/>
            </a:pPr>
            <a:r>
              <a:rPr lang="en-US" sz="2800" dirty="0" smtClean="0"/>
              <a:t>System and method for managing call routing in a network environment.</a:t>
            </a:r>
          </a:p>
          <a:p>
            <a:pPr marL="912114" lvl="1" indent="-457200">
              <a:buAutoNum type="alphaLcParenR"/>
            </a:pPr>
            <a:r>
              <a:rPr lang="en-US" sz="2800" dirty="0" smtClean="0"/>
              <a:t>Various advertising methods on a handheld device.</a:t>
            </a:r>
          </a:p>
        </p:txBody>
      </p:sp>
    </p:spTree>
    <p:extLst>
      <p:ext uri="{BB962C8B-B14F-4D97-AF65-F5344CB8AC3E}">
        <p14:creationId xmlns:p14="http://schemas.microsoft.com/office/powerpoint/2010/main" xmlns="" val="34666828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19600" y="1524000"/>
            <a:ext cx="3810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 name="Rectangle 1"/>
          <p:cNvSpPr>
            <a:spLocks noGrp="1"/>
          </p:cNvSpPr>
          <p:nvPr>
            <p:ph type="title"/>
          </p:nvPr>
        </p:nvSpPr>
        <p:spPr>
          <a:xfrm>
            <a:off x="457200" y="0"/>
            <a:ext cx="8229600" cy="1196752"/>
          </a:xfrm>
        </p:spPr>
        <p:txBody>
          <a:bodyPr/>
          <a:lstStyle/>
          <a:p>
            <a:r>
              <a:rPr lang="en-US" dirty="0" smtClean="0">
                <a:effectLst/>
              </a:rPr>
              <a:t>Litigation</a:t>
            </a:r>
            <a:endParaRPr lang="en-US" dirty="0">
              <a:solidFill>
                <a:schemeClr val="accent1"/>
              </a:solidFill>
              <a:effectLst/>
            </a:endParaRPr>
          </a:p>
        </p:txBody>
      </p:sp>
      <p:sp>
        <p:nvSpPr>
          <p:cNvPr id="6" name="Content Placeholder 3"/>
          <p:cNvSpPr>
            <a:spLocks noGrp="1"/>
          </p:cNvSpPr>
          <p:nvPr>
            <p:ph sz="half" idx="4294967295"/>
          </p:nvPr>
        </p:nvSpPr>
        <p:spPr>
          <a:xfrm>
            <a:off x="107504" y="1371600"/>
            <a:ext cx="8610600" cy="5334000"/>
          </a:xfrm>
          <a:prstGeom prst="rect">
            <a:avLst/>
          </a:prstGeom>
        </p:spPr>
        <p:txBody>
          <a:bodyPr>
            <a:normAutofit lnSpcReduction="10000"/>
          </a:bodyPr>
          <a:lstStyle/>
          <a:p>
            <a:pPr marL="582930" indent="-457200">
              <a:buFont typeface="Wingdings" pitchFamily="2" charset="2"/>
              <a:buChar char="§"/>
            </a:pPr>
            <a:r>
              <a:rPr lang="en-US" dirty="0" smtClean="0"/>
              <a:t>Currently, Rim is involved in over 30 litigation in which some as a plaintiff and some as a defendant. These litigation may severely impact Rim’s profitability.</a:t>
            </a:r>
          </a:p>
          <a:p>
            <a:pPr marL="582930" indent="-457200">
              <a:buFont typeface="Wingdings" pitchFamily="2" charset="2"/>
              <a:buChar char="§"/>
            </a:pPr>
            <a:r>
              <a:rPr lang="en-US" dirty="0" smtClean="0"/>
              <a:t>RIM’s most prominent lawsuit is by NTP over delivery of e-mail in wireless system. RIM settled the lawsuit; it recorded $612.5 million as Litigation entry in Annual Report 2006. </a:t>
            </a:r>
          </a:p>
          <a:p>
            <a:pPr marL="582930" indent="-457200">
              <a:buFont typeface="Wingdings" pitchFamily="2" charset="2"/>
              <a:buChar char="§"/>
            </a:pPr>
            <a:r>
              <a:rPr lang="en-US" dirty="0" smtClean="0"/>
              <a:t>In June 2010, RIM and Motorola announced settlement through cross-licenses of various patent rights.</a:t>
            </a:r>
          </a:p>
          <a:p>
            <a:pPr marL="582930" indent="-457200">
              <a:buFont typeface="Wingdings" pitchFamily="2" charset="2"/>
              <a:buChar char="§"/>
            </a:pPr>
            <a:r>
              <a:rPr lang="en-US" dirty="0" smtClean="0"/>
              <a:t>RIM settled patent dispute with </a:t>
            </a:r>
            <a:r>
              <a:rPr lang="en-US" dirty="0" err="1" smtClean="0"/>
              <a:t>Visto</a:t>
            </a:r>
            <a:r>
              <a:rPr lang="en-US" dirty="0" smtClean="0"/>
              <a:t> Corp., agreed to pay $268m  to receive perpetual, fully-paid license on all </a:t>
            </a:r>
            <a:r>
              <a:rPr lang="en-US" dirty="0" err="1" smtClean="0"/>
              <a:t>Visto</a:t>
            </a:r>
            <a:r>
              <a:rPr lang="en-US" dirty="0" smtClean="0"/>
              <a:t> patents, $164m of full amount was expensed, the rest was recorded as intangible assets .</a:t>
            </a:r>
          </a:p>
        </p:txBody>
      </p:sp>
    </p:spTree>
    <p:extLst>
      <p:ext uri="{BB962C8B-B14F-4D97-AF65-F5344CB8AC3E}">
        <p14:creationId xmlns:p14="http://schemas.microsoft.com/office/powerpoint/2010/main" xmlns="" val="4235579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Smartphone?</a:t>
            </a:r>
            <a:endParaRPr lang="en-US" dirty="0"/>
          </a:p>
        </p:txBody>
      </p:sp>
      <p:sp>
        <p:nvSpPr>
          <p:cNvPr id="7" name="Content Placeholder 6"/>
          <p:cNvSpPr>
            <a:spLocks noGrp="1"/>
          </p:cNvSpPr>
          <p:nvPr>
            <p:ph idx="1"/>
          </p:nvPr>
        </p:nvSpPr>
        <p:spPr/>
        <p:txBody>
          <a:bodyPr>
            <a:normAutofit/>
          </a:bodyPr>
          <a:lstStyle/>
          <a:p>
            <a:pPr lvl="1">
              <a:buFont typeface="Arial" pitchFamily="34" charset="0"/>
              <a:buChar char="•"/>
            </a:pPr>
            <a:endParaRPr lang="en-US" sz="2000" dirty="0" smtClean="0"/>
          </a:p>
          <a:p>
            <a:pPr lvl="1">
              <a:buFont typeface="Arial" pitchFamily="34" charset="0"/>
              <a:buChar char="•"/>
            </a:pPr>
            <a:r>
              <a:rPr lang="en-US" sz="2000" dirty="0" smtClean="0"/>
              <a:t>All in one device that can be used as a cell phone and has computing, PDA functions</a:t>
            </a:r>
          </a:p>
          <a:p>
            <a:pPr lvl="1">
              <a:buFont typeface="Arial" pitchFamily="34" charset="0"/>
              <a:buChar char="•"/>
            </a:pPr>
            <a:r>
              <a:rPr lang="en-US" sz="2000" dirty="0" smtClean="0"/>
              <a:t>Variety of applications available </a:t>
            </a:r>
            <a:endParaRPr lang="en-US" sz="2000"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rot="10800000" flipV="1">
            <a:off x="1608445" y="3839842"/>
            <a:ext cx="5605153" cy="3018159"/>
          </a:xfrm>
          <a:prstGeom prst="rect">
            <a:avLst/>
          </a:prstGeom>
        </p:spPr>
      </p:pic>
    </p:spTree>
    <p:extLst>
      <p:ext uri="{BB962C8B-B14F-4D97-AF65-F5344CB8AC3E}">
        <p14:creationId xmlns:p14="http://schemas.microsoft.com/office/powerpoint/2010/main" xmlns="" val="16855444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611560" y="101005"/>
            <a:ext cx="7772400" cy="1023739"/>
          </a:xfrm>
        </p:spPr>
        <p:txBody>
          <a:bodyPr/>
          <a:lstStyle/>
          <a:p>
            <a:r>
              <a:rPr sz="5400" dirty="0" smtClean="0"/>
              <a:t>Management Team</a:t>
            </a:r>
            <a:endParaRPr lang="en-US" sz="5400" dirty="0"/>
          </a:p>
        </p:txBody>
      </p:sp>
      <p:sp>
        <p:nvSpPr>
          <p:cNvPr id="5" name="Rectangle 4"/>
          <p:cNvSpPr>
            <a:spLocks noGrp="1"/>
          </p:cNvSpPr>
          <p:nvPr>
            <p:ph type="body" idx="1"/>
          </p:nvPr>
        </p:nvSpPr>
        <p:spPr>
          <a:xfrm>
            <a:off x="611560" y="1216993"/>
            <a:ext cx="7772400" cy="1131887"/>
          </a:xfrm>
        </p:spPr>
        <p:txBody>
          <a:bodyPr/>
          <a:lstStyle/>
          <a:p>
            <a:r>
              <a:rPr lang="en-US" dirty="0" smtClean="0"/>
              <a:t>Research In Motion, Ltd.</a:t>
            </a:r>
            <a:endParaRPr lang="en-US" dirty="0"/>
          </a:p>
        </p:txBody>
      </p:sp>
    </p:spTree>
    <p:extLst>
      <p:ext uri="{BB962C8B-B14F-4D97-AF65-F5344CB8AC3E}">
        <p14:creationId xmlns:p14="http://schemas.microsoft.com/office/powerpoint/2010/main" xmlns="" val="20562831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332656" y="261392"/>
            <a:ext cx="8612957" cy="1295400"/>
          </a:xfrm>
        </p:spPr>
        <p:txBody>
          <a:bodyPr/>
          <a:lstStyle/>
          <a:p>
            <a:r>
              <a:rPr lang="en-US" dirty="0" smtClean="0">
                <a:effectLst/>
              </a:rPr>
              <a:t>Mike </a:t>
            </a:r>
            <a:r>
              <a:rPr lang="en-US" dirty="0" err="1" smtClean="0">
                <a:effectLst/>
              </a:rPr>
              <a:t>Lazaridis</a:t>
            </a:r>
            <a:r>
              <a:rPr lang="en-US" dirty="0" smtClean="0">
                <a:effectLst/>
              </a:rPr>
              <a:t/>
            </a:r>
            <a:br>
              <a:rPr lang="en-US" dirty="0" smtClean="0">
                <a:effectLst/>
              </a:rPr>
            </a:br>
            <a:r>
              <a:rPr lang="en-US" sz="3000" dirty="0" smtClean="0">
                <a:effectLst/>
              </a:rPr>
              <a:t>(President, Founder, and Co-CEO)</a:t>
            </a:r>
            <a:endParaRPr lang="en-US" sz="3000" dirty="0">
              <a:solidFill>
                <a:schemeClr val="accent1"/>
              </a:solidFill>
              <a:effectLst/>
            </a:endParaRPr>
          </a:p>
        </p:txBody>
      </p:sp>
      <p:sp>
        <p:nvSpPr>
          <p:cNvPr id="3" name="Content Placeholder 2"/>
          <p:cNvSpPr>
            <a:spLocks noGrp="1"/>
          </p:cNvSpPr>
          <p:nvPr>
            <p:ph sz="half" idx="4294967295"/>
          </p:nvPr>
        </p:nvSpPr>
        <p:spPr>
          <a:xfrm>
            <a:off x="307896" y="1577227"/>
            <a:ext cx="5370443" cy="4681330"/>
          </a:xfrm>
          <a:prstGeom prst="rect">
            <a:avLst/>
          </a:prstGeom>
        </p:spPr>
        <p:txBody>
          <a:bodyPr>
            <a:noAutofit/>
          </a:bodyPr>
          <a:lstStyle/>
          <a:p>
            <a:pPr marL="411480" indent="-342900">
              <a:buFont typeface="Wingdings"/>
              <a:buChar char=""/>
            </a:pPr>
            <a:r>
              <a:rPr lang="en-US" sz="2400" dirty="0" smtClean="0"/>
              <a:t>Age 20: $600,000 GM contract to build a computer network control display</a:t>
            </a:r>
          </a:p>
          <a:p>
            <a:pPr marL="411480" indent="-342900">
              <a:buFont typeface="Wingdings"/>
              <a:buChar char=""/>
            </a:pPr>
            <a:r>
              <a:rPr lang="en-US" sz="2400" dirty="0" smtClean="0"/>
              <a:t>Founded the Perimeter Institute of Theoretical Physics and the Institute for Quantum Computing</a:t>
            </a:r>
          </a:p>
          <a:p>
            <a:pPr marL="411480" indent="-342900">
              <a:buFont typeface="Wingdings"/>
              <a:buChar char=""/>
            </a:pPr>
            <a:r>
              <a:rPr lang="en-US" sz="2400" dirty="0" smtClean="0"/>
              <a:t>Owner of 50 patents including wireless range, industrial display systems, and </a:t>
            </a:r>
            <a:r>
              <a:rPr lang="en-US" sz="2400" dirty="0" err="1" smtClean="0"/>
              <a:t>DigiSync</a:t>
            </a:r>
            <a:endParaRPr lang="en-US" sz="2400" dirty="0" smtClean="0"/>
          </a:p>
          <a:p>
            <a:pPr marL="411480" indent="-342900">
              <a:buFont typeface="Wingdings"/>
              <a:buChar char=""/>
            </a:pPr>
            <a:r>
              <a:rPr lang="en-US" sz="2400" dirty="0" smtClean="0"/>
              <a:t>1994 Emmy Award and 1999 Academy Award for </a:t>
            </a:r>
            <a:r>
              <a:rPr lang="en-US" sz="2400" dirty="0" err="1" smtClean="0"/>
              <a:t>DigiSync</a:t>
            </a:r>
            <a:r>
              <a:rPr lang="en-US" sz="2400" dirty="0" smtClean="0"/>
              <a:t> technology in film editing</a:t>
            </a:r>
            <a:endParaRPr lang="en-US" sz="2400" dirty="0"/>
          </a:p>
        </p:txBody>
      </p:sp>
      <p:pic>
        <p:nvPicPr>
          <p:cNvPr id="4098" name="Picture 2"/>
          <p:cNvPicPr>
            <a:picLocks noChangeAspect="1" noChangeArrowheads="1"/>
          </p:cNvPicPr>
          <p:nvPr/>
        </p:nvPicPr>
        <p:blipFill>
          <a:blip r:embed="rId3" cstate="print"/>
          <a:srcRect/>
          <a:stretch>
            <a:fillRect/>
          </a:stretch>
        </p:blipFill>
        <p:spPr bwMode="auto">
          <a:xfrm>
            <a:off x="5940152" y="1196752"/>
            <a:ext cx="3014707" cy="4386399"/>
          </a:xfrm>
          <a:prstGeom prst="rect">
            <a:avLst/>
          </a:prstGeom>
          <a:noFill/>
          <a:ln w="9525">
            <a:noFill/>
            <a:miter lim="800000"/>
            <a:headEnd/>
            <a:tailEnd/>
          </a:ln>
          <a:effectLst/>
        </p:spPr>
      </p:pic>
      <p:sp>
        <p:nvSpPr>
          <p:cNvPr id="6" name="TextBox 5"/>
          <p:cNvSpPr txBox="1"/>
          <p:nvPr/>
        </p:nvSpPr>
        <p:spPr>
          <a:xfrm>
            <a:off x="5588075" y="5657671"/>
            <a:ext cx="3555925" cy="1200329"/>
          </a:xfrm>
          <a:prstGeom prst="rect">
            <a:avLst/>
          </a:prstGeom>
          <a:noFill/>
        </p:spPr>
        <p:txBody>
          <a:bodyPr wrap="square" rtlCol="0">
            <a:spAutoFit/>
          </a:bodyPr>
          <a:lstStyle/>
          <a:p>
            <a:r>
              <a:rPr lang="en-US" dirty="0" smtClean="0"/>
              <a:t>NET WORTH : $800 million</a:t>
            </a:r>
          </a:p>
          <a:p>
            <a:r>
              <a:rPr lang="en-US" dirty="0" smtClean="0"/>
              <a:t>Owns 26.2 million shares of RIM</a:t>
            </a:r>
          </a:p>
          <a:p>
            <a:r>
              <a:rPr lang="en-US" dirty="0" smtClean="0"/>
              <a:t>Roughly about 5.0% of the company </a:t>
            </a:r>
            <a:br>
              <a:rPr lang="en-US" dirty="0" smtClean="0"/>
            </a:br>
            <a:endParaRPr lang="en-US" dirty="0"/>
          </a:p>
        </p:txBody>
      </p:sp>
    </p:spTree>
    <p:extLst>
      <p:ext uri="{BB962C8B-B14F-4D97-AF65-F5344CB8AC3E}">
        <p14:creationId xmlns:p14="http://schemas.microsoft.com/office/powerpoint/2010/main" xmlns="" val="33950325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993304" y="-315416"/>
            <a:ext cx="8229600" cy="1295400"/>
          </a:xfrm>
        </p:spPr>
        <p:txBody>
          <a:bodyPr/>
          <a:lstStyle/>
          <a:p>
            <a:r>
              <a:rPr lang="en-US" dirty="0" smtClean="0">
                <a:effectLst/>
              </a:rPr>
              <a:t>Jim </a:t>
            </a:r>
            <a:r>
              <a:rPr lang="en-US" dirty="0" err="1" smtClean="0">
                <a:effectLst/>
              </a:rPr>
              <a:t>Balsillie</a:t>
            </a:r>
            <a:r>
              <a:rPr lang="en-US" dirty="0" smtClean="0">
                <a:effectLst/>
              </a:rPr>
              <a:t> </a:t>
            </a:r>
            <a:r>
              <a:rPr lang="en-US" sz="3000" dirty="0" smtClean="0">
                <a:effectLst/>
              </a:rPr>
              <a:t>(Co-CEO)</a:t>
            </a:r>
            <a:endParaRPr lang="en-US" sz="3000" dirty="0">
              <a:solidFill>
                <a:schemeClr val="accent1"/>
              </a:solidFill>
              <a:effectLst/>
            </a:endParaRPr>
          </a:p>
        </p:txBody>
      </p:sp>
      <p:sp>
        <p:nvSpPr>
          <p:cNvPr id="3" name="Content Placeholder 2"/>
          <p:cNvSpPr>
            <a:spLocks noGrp="1"/>
          </p:cNvSpPr>
          <p:nvPr>
            <p:ph sz="half" idx="4294967295"/>
          </p:nvPr>
        </p:nvSpPr>
        <p:spPr>
          <a:xfrm>
            <a:off x="304799" y="1501418"/>
            <a:ext cx="4962939" cy="4591878"/>
          </a:xfrm>
          <a:prstGeom prst="rect">
            <a:avLst/>
          </a:prstGeom>
        </p:spPr>
        <p:txBody>
          <a:bodyPr>
            <a:noAutofit/>
          </a:bodyPr>
          <a:lstStyle/>
          <a:p>
            <a:pPr marL="411480" indent="-342900">
              <a:buFont typeface="Wingdings"/>
              <a:buChar char=""/>
            </a:pPr>
            <a:r>
              <a:rPr lang="en-US" sz="2200" dirty="0" smtClean="0"/>
              <a:t>Recruited in 1992</a:t>
            </a:r>
          </a:p>
          <a:p>
            <a:pPr marL="411480" indent="-342900">
              <a:buFont typeface="Wingdings"/>
              <a:buChar char=""/>
            </a:pPr>
            <a:r>
              <a:rPr lang="en-US" sz="2200" dirty="0" smtClean="0"/>
              <a:t>MBA from Harvard School of Business</a:t>
            </a:r>
          </a:p>
          <a:p>
            <a:pPr marL="411480" indent="-342900">
              <a:buFont typeface="Wingdings"/>
              <a:buChar char=""/>
            </a:pPr>
            <a:r>
              <a:rPr lang="en-US" sz="2200" dirty="0" smtClean="0"/>
              <a:t>Chartered Accountant</a:t>
            </a:r>
          </a:p>
          <a:p>
            <a:pPr marL="411480" indent="-342900">
              <a:buFont typeface="Wingdings"/>
              <a:buChar char=""/>
            </a:pPr>
            <a:r>
              <a:rPr lang="en-US" sz="2200" dirty="0" smtClean="0"/>
              <a:t>Former EVP and CFO of Sutherland-Schultz, an industrial service provider</a:t>
            </a:r>
          </a:p>
          <a:p>
            <a:pPr marL="411480" indent="-342900">
              <a:buFont typeface="Wingdings"/>
              <a:buChar char=""/>
            </a:pPr>
            <a:r>
              <a:rPr lang="en-US" sz="2200" dirty="0" smtClean="0"/>
              <a:t>Great passion for hockey</a:t>
            </a:r>
          </a:p>
          <a:p>
            <a:pPr marL="411480" indent="-342900">
              <a:buFont typeface="Wingdings"/>
              <a:buChar char=""/>
            </a:pPr>
            <a:r>
              <a:rPr lang="en-US" sz="2200" dirty="0" smtClean="0"/>
              <a:t>Stepped down as a Chairman in 2007 as a settlement with Ontario Security Commission regarding $250 million improper accounting due to options backdating </a:t>
            </a:r>
            <a:endParaRPr lang="en-US" sz="2200" dirty="0"/>
          </a:p>
        </p:txBody>
      </p:sp>
      <p:pic>
        <p:nvPicPr>
          <p:cNvPr id="5122" name="Picture 2"/>
          <p:cNvPicPr>
            <a:picLocks noChangeAspect="1" noChangeArrowheads="1"/>
          </p:cNvPicPr>
          <p:nvPr/>
        </p:nvPicPr>
        <p:blipFill>
          <a:blip r:embed="rId3" cstate="print"/>
          <a:srcRect/>
          <a:stretch>
            <a:fillRect/>
          </a:stretch>
        </p:blipFill>
        <p:spPr bwMode="auto">
          <a:xfrm>
            <a:off x="5429049" y="914400"/>
            <a:ext cx="3257751" cy="4591878"/>
          </a:xfrm>
          <a:prstGeom prst="rect">
            <a:avLst/>
          </a:prstGeom>
          <a:noFill/>
          <a:ln w="9525">
            <a:noFill/>
            <a:miter lim="800000"/>
            <a:headEnd/>
            <a:tailEnd/>
          </a:ln>
          <a:effectLst/>
        </p:spPr>
      </p:pic>
      <p:sp>
        <p:nvSpPr>
          <p:cNvPr id="5" name="TextBox 4"/>
          <p:cNvSpPr txBox="1"/>
          <p:nvPr/>
        </p:nvSpPr>
        <p:spPr>
          <a:xfrm>
            <a:off x="5429049" y="5657671"/>
            <a:ext cx="3555925" cy="1200329"/>
          </a:xfrm>
          <a:prstGeom prst="rect">
            <a:avLst/>
          </a:prstGeom>
          <a:noFill/>
        </p:spPr>
        <p:txBody>
          <a:bodyPr wrap="square" rtlCol="0">
            <a:spAutoFit/>
          </a:bodyPr>
          <a:lstStyle/>
          <a:p>
            <a:r>
              <a:rPr lang="en-US" dirty="0" smtClean="0"/>
              <a:t>NET WORTH : $800 million</a:t>
            </a:r>
          </a:p>
          <a:p>
            <a:r>
              <a:rPr lang="en-US" dirty="0" smtClean="0"/>
              <a:t>Owns 26.7 million shares of RIM</a:t>
            </a:r>
          </a:p>
          <a:p>
            <a:r>
              <a:rPr lang="en-US" dirty="0" smtClean="0"/>
              <a:t>Roughly about 5.0% of the company </a:t>
            </a:r>
            <a:br>
              <a:rPr lang="en-US" dirty="0" smtClean="0"/>
            </a:br>
            <a:endParaRPr lang="en-US" dirty="0"/>
          </a:p>
        </p:txBody>
      </p:sp>
    </p:spTree>
    <p:extLst>
      <p:ext uri="{BB962C8B-B14F-4D97-AF65-F5344CB8AC3E}">
        <p14:creationId xmlns:p14="http://schemas.microsoft.com/office/powerpoint/2010/main" xmlns="" val="40742247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152400"/>
            <a:ext cx="8229600" cy="1295400"/>
          </a:xfrm>
        </p:spPr>
        <p:txBody>
          <a:bodyPr/>
          <a:lstStyle/>
          <a:p>
            <a:r>
              <a:rPr lang="en-US" dirty="0" smtClean="0">
                <a:effectLst/>
              </a:rPr>
              <a:t>Executive Team</a:t>
            </a:r>
            <a:endParaRPr lang="en-US" sz="3000" dirty="0">
              <a:solidFill>
                <a:schemeClr val="accent1"/>
              </a:solidFill>
              <a:effectLst/>
            </a:endParaRPr>
          </a:p>
        </p:txBody>
      </p:sp>
      <p:sp>
        <p:nvSpPr>
          <p:cNvPr id="3" name="Content Placeholder 2"/>
          <p:cNvSpPr>
            <a:spLocks noGrp="1"/>
          </p:cNvSpPr>
          <p:nvPr>
            <p:ph sz="half" idx="4294967295"/>
          </p:nvPr>
        </p:nvSpPr>
        <p:spPr>
          <a:xfrm>
            <a:off x="381000" y="3048000"/>
            <a:ext cx="1981200" cy="719667"/>
          </a:xfrm>
          <a:prstGeom prst="rect">
            <a:avLst/>
          </a:prstGeom>
        </p:spPr>
        <p:txBody>
          <a:bodyPr>
            <a:noAutofit/>
          </a:bodyPr>
          <a:lstStyle/>
          <a:p>
            <a:pPr algn="ctr">
              <a:buNone/>
            </a:pPr>
            <a:r>
              <a:rPr lang="en-US" sz="1800" dirty="0" smtClean="0"/>
              <a:t>CTO</a:t>
            </a:r>
          </a:p>
          <a:p>
            <a:pPr algn="ctr">
              <a:buNone/>
            </a:pPr>
            <a:r>
              <a:rPr lang="en-US" sz="1800" dirty="0" smtClean="0"/>
              <a:t>David </a:t>
            </a:r>
            <a:r>
              <a:rPr lang="en-US" sz="1800" dirty="0" err="1" smtClean="0"/>
              <a:t>Yach</a:t>
            </a:r>
            <a:r>
              <a:rPr lang="en-US" sz="1800" dirty="0" smtClean="0"/>
              <a:t> </a:t>
            </a:r>
          </a:p>
        </p:txBody>
      </p:sp>
      <p:sp>
        <p:nvSpPr>
          <p:cNvPr id="6" name="Rectangle 2"/>
          <p:cNvSpPr>
            <a:spLocks noGrp="1"/>
          </p:cNvSpPr>
          <p:nvPr>
            <p:ph sz="half" idx="2"/>
          </p:nvPr>
        </p:nvSpPr>
        <p:spPr>
          <a:xfrm>
            <a:off x="2339752" y="3645024"/>
            <a:ext cx="6070600" cy="2514600"/>
          </a:xfrm>
        </p:spPr>
        <p:txBody>
          <a:bodyPr>
            <a:noAutofit/>
          </a:bodyPr>
          <a:lstStyle/>
          <a:p>
            <a:pPr>
              <a:buFont typeface="Wingdings" pitchFamily="2" charset="2"/>
              <a:buChar char="§"/>
            </a:pPr>
            <a:r>
              <a:rPr lang="en-US" sz="1800" dirty="0" smtClean="0">
                <a:solidFill>
                  <a:schemeClr val="tx1"/>
                </a:solidFill>
              </a:rPr>
              <a:t>Oversees Blackberry Operations and Corporate IT</a:t>
            </a:r>
          </a:p>
          <a:p>
            <a:pPr>
              <a:buFont typeface="Wingdings" pitchFamily="2" charset="2"/>
              <a:buChar char="§"/>
            </a:pPr>
            <a:r>
              <a:rPr lang="en-US" sz="1800" dirty="0" smtClean="0">
                <a:solidFill>
                  <a:schemeClr val="tx1"/>
                </a:solidFill>
              </a:rPr>
              <a:t>Held senior leadership positions within AT&amp;T Labs and Global Network Services</a:t>
            </a:r>
          </a:p>
          <a:p>
            <a:pPr>
              <a:buFont typeface="Wingdings" pitchFamily="2" charset="2"/>
              <a:buChar char="§"/>
            </a:pPr>
            <a:r>
              <a:rPr lang="en-US" sz="1800" dirty="0" smtClean="0">
                <a:solidFill>
                  <a:schemeClr val="tx1"/>
                </a:solidFill>
              </a:rPr>
              <a:t>A graduate of the Georgia Institute of Technology with a master’s degree in Management of Technology, Robin also holds a bachelor’s degree in engineering from Central Missouri State University and an associate in business degree from Maryland University – European Division.</a:t>
            </a:r>
            <a:br>
              <a:rPr lang="en-US" sz="1800" dirty="0" smtClean="0">
                <a:solidFill>
                  <a:schemeClr val="tx1"/>
                </a:solidFill>
              </a:rPr>
            </a:br>
            <a:endParaRPr lang="en-US" sz="2400" i="1" dirty="0">
              <a:solidFill>
                <a:schemeClr val="tx1"/>
              </a:solidFill>
            </a:endParaRPr>
          </a:p>
        </p:txBody>
      </p:sp>
      <p:pic>
        <p:nvPicPr>
          <p:cNvPr id="6147" name="Picture 3"/>
          <p:cNvPicPr>
            <a:picLocks noChangeAspect="1" noChangeArrowheads="1"/>
          </p:cNvPicPr>
          <p:nvPr/>
        </p:nvPicPr>
        <p:blipFill>
          <a:blip r:embed="rId3" cstate="print"/>
          <a:srcRect/>
          <a:stretch>
            <a:fillRect/>
          </a:stretch>
        </p:blipFill>
        <p:spPr bwMode="auto">
          <a:xfrm>
            <a:off x="609600" y="3767667"/>
            <a:ext cx="1676400" cy="1905000"/>
          </a:xfrm>
          <a:prstGeom prst="rect">
            <a:avLst/>
          </a:prstGeom>
          <a:noFill/>
          <a:ln w="9525">
            <a:noFill/>
            <a:miter lim="800000"/>
            <a:headEnd/>
            <a:tailEnd/>
          </a:ln>
          <a:effectLst/>
        </p:spPr>
      </p:pic>
      <p:pic>
        <p:nvPicPr>
          <p:cNvPr id="12" name="Picture 11" descr="david_yach.jpg"/>
          <p:cNvPicPr>
            <a:picLocks noChangeAspect="1"/>
          </p:cNvPicPr>
          <p:nvPr/>
        </p:nvPicPr>
        <p:blipFill>
          <a:blip r:embed="rId4" cstate="print"/>
          <a:stretch>
            <a:fillRect/>
          </a:stretch>
        </p:blipFill>
        <p:spPr>
          <a:xfrm>
            <a:off x="609600" y="1143000"/>
            <a:ext cx="1619250" cy="1905000"/>
          </a:xfrm>
          <a:prstGeom prst="rect">
            <a:avLst/>
          </a:prstGeom>
        </p:spPr>
      </p:pic>
      <p:sp>
        <p:nvSpPr>
          <p:cNvPr id="14" name="TextBox 13"/>
          <p:cNvSpPr txBox="1"/>
          <p:nvPr/>
        </p:nvSpPr>
        <p:spPr>
          <a:xfrm>
            <a:off x="2362200" y="1314634"/>
            <a:ext cx="6426200" cy="2031325"/>
          </a:xfrm>
          <a:prstGeom prst="rect">
            <a:avLst/>
          </a:prstGeom>
          <a:noFill/>
        </p:spPr>
        <p:txBody>
          <a:bodyPr wrap="square" rtlCol="0">
            <a:spAutoFit/>
          </a:bodyPr>
          <a:lstStyle/>
          <a:p>
            <a:pPr marL="285750" indent="-285750">
              <a:buFont typeface="Arial" pitchFamily="34" charset="0"/>
              <a:buChar char="•"/>
            </a:pPr>
            <a:r>
              <a:rPr lang="en-US" dirty="0" smtClean="0">
                <a:latin typeface="+mj-lt"/>
              </a:rPr>
              <a:t>Oversees and manages the development of software for RIM</a:t>
            </a:r>
          </a:p>
          <a:p>
            <a:pPr marL="285750" indent="-285750">
              <a:buFont typeface="Arial" pitchFamily="34" charset="0"/>
              <a:buChar char="•"/>
            </a:pPr>
            <a:r>
              <a:rPr lang="en-US" dirty="0" smtClean="0">
                <a:latin typeface="+mj-lt"/>
              </a:rPr>
              <a:t>Worked for Sybase Inc, an industry leader in enterprise and mobile software </a:t>
            </a:r>
          </a:p>
          <a:p>
            <a:pPr marL="285750" indent="-285750">
              <a:buFont typeface="Arial" pitchFamily="34" charset="0"/>
              <a:buChar char="•"/>
            </a:pPr>
            <a:r>
              <a:rPr lang="en-US" dirty="0" smtClean="0">
                <a:latin typeface="+mj-lt"/>
              </a:rPr>
              <a:t>Holds a Bachelor’s degree in Mathematics and a MBA from </a:t>
            </a:r>
            <a:r>
              <a:rPr lang="en-US" dirty="0" err="1" smtClean="0">
                <a:latin typeface="+mj-lt"/>
              </a:rPr>
              <a:t>Wilfrid</a:t>
            </a:r>
            <a:r>
              <a:rPr lang="en-US" dirty="0" smtClean="0">
                <a:latin typeface="+mj-lt"/>
              </a:rPr>
              <a:t> Laurier University</a:t>
            </a:r>
          </a:p>
          <a:p>
            <a:endParaRPr lang="en-US" dirty="0"/>
          </a:p>
        </p:txBody>
      </p:sp>
      <p:sp>
        <p:nvSpPr>
          <p:cNvPr id="15" name="TextBox 14"/>
          <p:cNvSpPr txBox="1"/>
          <p:nvPr/>
        </p:nvSpPr>
        <p:spPr>
          <a:xfrm>
            <a:off x="609600" y="5672667"/>
            <a:ext cx="1574800" cy="646331"/>
          </a:xfrm>
          <a:prstGeom prst="rect">
            <a:avLst/>
          </a:prstGeom>
          <a:noFill/>
        </p:spPr>
        <p:txBody>
          <a:bodyPr wrap="square" rtlCol="0">
            <a:spAutoFit/>
          </a:bodyPr>
          <a:lstStyle/>
          <a:p>
            <a:pPr algn="ctr"/>
            <a:r>
              <a:rPr lang="en-US" dirty="0" smtClean="0"/>
              <a:t>CIO</a:t>
            </a:r>
          </a:p>
          <a:p>
            <a:pPr algn="ctr"/>
            <a:r>
              <a:rPr lang="en-US" dirty="0" smtClean="0"/>
              <a:t>Robin </a:t>
            </a:r>
            <a:r>
              <a:rPr lang="en-US" dirty="0" err="1" smtClean="0"/>
              <a:t>Bienfait</a:t>
            </a:r>
            <a:endParaRPr lang="en-US" dirty="0"/>
          </a:p>
        </p:txBody>
      </p:sp>
    </p:spTree>
    <p:extLst>
      <p:ext uri="{BB962C8B-B14F-4D97-AF65-F5344CB8AC3E}">
        <p14:creationId xmlns:p14="http://schemas.microsoft.com/office/powerpoint/2010/main" xmlns="" val="17841890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152400"/>
            <a:ext cx="8229600" cy="1295400"/>
          </a:xfrm>
        </p:spPr>
        <p:txBody>
          <a:bodyPr/>
          <a:lstStyle/>
          <a:p>
            <a:r>
              <a:rPr lang="en-US" dirty="0" smtClean="0">
                <a:effectLst/>
              </a:rPr>
              <a:t>Executive Team</a:t>
            </a:r>
            <a:endParaRPr lang="en-US" sz="3000" dirty="0">
              <a:solidFill>
                <a:schemeClr val="accent1"/>
              </a:solidFill>
              <a:effectLst/>
            </a:endParaRPr>
          </a:p>
        </p:txBody>
      </p:sp>
      <p:sp>
        <p:nvSpPr>
          <p:cNvPr id="9" name="Rectangle 2"/>
          <p:cNvSpPr>
            <a:spLocks noGrp="1"/>
          </p:cNvSpPr>
          <p:nvPr>
            <p:ph sz="half" idx="4294967295"/>
          </p:nvPr>
        </p:nvSpPr>
        <p:spPr>
          <a:xfrm>
            <a:off x="2076450" y="4005064"/>
            <a:ext cx="7067550" cy="2785535"/>
          </a:xfrm>
          <a:prstGeom prst="rect">
            <a:avLst/>
          </a:prstGeom>
        </p:spPr>
        <p:txBody>
          <a:bodyPr>
            <a:noAutofit/>
          </a:bodyPr>
          <a:lstStyle/>
          <a:p>
            <a:pPr>
              <a:buFont typeface="Wingdings" pitchFamily="2" charset="2"/>
              <a:buChar char="§"/>
            </a:pPr>
            <a:r>
              <a:rPr lang="en-US" sz="1800" dirty="0" smtClean="0">
                <a:solidFill>
                  <a:schemeClr val="tx1"/>
                </a:solidFill>
              </a:rPr>
              <a:t>Thorsten </a:t>
            </a:r>
            <a:r>
              <a:rPr lang="en-US" sz="1800" dirty="0" err="1" smtClean="0">
                <a:solidFill>
                  <a:schemeClr val="tx1"/>
                </a:solidFill>
              </a:rPr>
              <a:t>Heins</a:t>
            </a:r>
            <a:r>
              <a:rPr lang="en-US" sz="1800" dirty="0" smtClean="0">
                <a:solidFill>
                  <a:schemeClr val="tx1"/>
                </a:solidFill>
              </a:rPr>
              <a:t> is the Chief Operating Officer, Product Engineering at Research In Motion. Thorsten oversees the BlackBerry Smartphone portfolio world-wide.</a:t>
            </a:r>
          </a:p>
          <a:p>
            <a:pPr>
              <a:buFont typeface="Wingdings" pitchFamily="2" charset="2"/>
              <a:buChar char="§"/>
            </a:pPr>
            <a:r>
              <a:rPr lang="en-US" sz="1800" dirty="0" smtClean="0">
                <a:solidFill>
                  <a:schemeClr val="tx1"/>
                </a:solidFill>
              </a:rPr>
              <a:t>Ex-Chief Technology Officer for Siemens’ Communications Division</a:t>
            </a:r>
          </a:p>
          <a:p>
            <a:pPr>
              <a:buFont typeface="Wingdings" pitchFamily="2" charset="2"/>
              <a:buChar char="§"/>
            </a:pPr>
            <a:r>
              <a:rPr lang="en-US" sz="1800" dirty="0" smtClean="0">
                <a:solidFill>
                  <a:schemeClr val="tx1"/>
                </a:solidFill>
              </a:rPr>
              <a:t>Thorsten holds a master’s degree in Science and Physics from the University of Hannover in Germany. Thorsten also serves as a member of the Board of Directors for the Canadian German Chamber of Industry and Commerce Inc.</a:t>
            </a:r>
            <a:endParaRPr lang="en-US" sz="2400" i="1" dirty="0">
              <a:solidFill>
                <a:schemeClr val="tx1"/>
              </a:solidFill>
            </a:endParaRPr>
          </a:p>
        </p:txBody>
      </p:sp>
      <p:sp>
        <p:nvSpPr>
          <p:cNvPr id="11" name="Rectangle 2"/>
          <p:cNvSpPr>
            <a:spLocks noGrp="1"/>
          </p:cNvSpPr>
          <p:nvPr>
            <p:ph sz="half" idx="2"/>
          </p:nvPr>
        </p:nvSpPr>
        <p:spPr>
          <a:xfrm>
            <a:off x="2076450" y="990599"/>
            <a:ext cx="7067550" cy="2468217"/>
          </a:xfrm>
        </p:spPr>
        <p:txBody>
          <a:bodyPr>
            <a:noAutofit/>
          </a:bodyPr>
          <a:lstStyle/>
          <a:p>
            <a:pPr>
              <a:buFont typeface="Wingdings" pitchFamily="2" charset="2"/>
              <a:buChar char="§"/>
            </a:pPr>
            <a:r>
              <a:rPr lang="en-US" sz="1800" dirty="0" smtClean="0">
                <a:solidFill>
                  <a:schemeClr val="tx1"/>
                </a:solidFill>
              </a:rPr>
              <a:t>Brian </a:t>
            </a:r>
            <a:r>
              <a:rPr lang="en-US" sz="1800" dirty="0" err="1" smtClean="0">
                <a:solidFill>
                  <a:schemeClr val="tx1"/>
                </a:solidFill>
              </a:rPr>
              <a:t>Bidulka</a:t>
            </a:r>
            <a:r>
              <a:rPr lang="en-US" sz="1800" dirty="0" smtClean="0">
                <a:solidFill>
                  <a:schemeClr val="tx1"/>
                </a:solidFill>
              </a:rPr>
              <a:t> is Chief Financial Officer at Research In Motion serving as the Company's senior financial officer overseeing all financial reporting and compliance activities.</a:t>
            </a:r>
          </a:p>
          <a:p>
            <a:pPr>
              <a:buFont typeface="Wingdings" pitchFamily="2" charset="2"/>
              <a:buChar char="§"/>
            </a:pPr>
            <a:r>
              <a:rPr lang="en-US" sz="1800" dirty="0" smtClean="0">
                <a:solidFill>
                  <a:schemeClr val="tx1"/>
                </a:solidFill>
              </a:rPr>
              <a:t>Prior to joining RIM in 2005, Brian held numerous finance positions at Molson Inc. and Ernst &amp; Young </a:t>
            </a:r>
            <a:r>
              <a:rPr lang="en-US" sz="1800" dirty="0" err="1" smtClean="0">
                <a:solidFill>
                  <a:schemeClr val="tx1"/>
                </a:solidFill>
              </a:rPr>
              <a:t>LLP.Brian</a:t>
            </a:r>
            <a:r>
              <a:rPr lang="en-US" sz="1800" dirty="0" smtClean="0">
                <a:solidFill>
                  <a:schemeClr val="tx1"/>
                </a:solidFill>
              </a:rPr>
              <a:t> received </a:t>
            </a:r>
          </a:p>
          <a:p>
            <a:pPr>
              <a:buFont typeface="Wingdings" pitchFamily="2" charset="2"/>
              <a:buChar char="§"/>
            </a:pPr>
            <a:r>
              <a:rPr lang="en-US" sz="1800" dirty="0" smtClean="0">
                <a:solidFill>
                  <a:schemeClr val="tx1"/>
                </a:solidFill>
              </a:rPr>
              <a:t>his Chartered Accountant's designation in 1989 and holds an </a:t>
            </a:r>
            <a:r>
              <a:rPr lang="en-US" sz="1800" dirty="0" err="1" smtClean="0">
                <a:solidFill>
                  <a:schemeClr val="tx1"/>
                </a:solidFill>
              </a:rPr>
              <a:t>Honours</a:t>
            </a:r>
            <a:r>
              <a:rPr lang="en-US" sz="1800" dirty="0" smtClean="0">
                <a:solidFill>
                  <a:schemeClr val="tx1"/>
                </a:solidFill>
              </a:rPr>
              <a:t> Bachelor of Commerce degree from McMaster University.</a:t>
            </a:r>
            <a:endParaRPr lang="en-US" sz="1800" i="1" dirty="0">
              <a:solidFill>
                <a:schemeClr val="tx1"/>
              </a:solidFill>
            </a:endParaRPr>
          </a:p>
        </p:txBody>
      </p:sp>
      <p:pic>
        <p:nvPicPr>
          <p:cNvPr id="6149" name="Picture 5"/>
          <p:cNvPicPr>
            <a:picLocks noChangeAspect="1" noChangeArrowheads="1"/>
          </p:cNvPicPr>
          <p:nvPr/>
        </p:nvPicPr>
        <p:blipFill>
          <a:blip r:embed="rId3" cstate="print"/>
          <a:srcRect/>
          <a:stretch>
            <a:fillRect/>
          </a:stretch>
        </p:blipFill>
        <p:spPr bwMode="auto">
          <a:xfrm>
            <a:off x="533400" y="990600"/>
            <a:ext cx="1619250" cy="1905000"/>
          </a:xfrm>
          <a:prstGeom prst="rect">
            <a:avLst/>
          </a:prstGeom>
          <a:noFill/>
          <a:ln w="9525">
            <a:noFill/>
            <a:miter lim="800000"/>
            <a:headEnd/>
            <a:tailEnd/>
          </a:ln>
          <a:effectLst/>
        </p:spPr>
      </p:pic>
      <p:sp>
        <p:nvSpPr>
          <p:cNvPr id="13" name="TextBox 12"/>
          <p:cNvSpPr txBox="1"/>
          <p:nvPr/>
        </p:nvSpPr>
        <p:spPr>
          <a:xfrm>
            <a:off x="457200" y="3048000"/>
            <a:ext cx="1695450" cy="646331"/>
          </a:xfrm>
          <a:prstGeom prst="rect">
            <a:avLst/>
          </a:prstGeom>
          <a:noFill/>
        </p:spPr>
        <p:txBody>
          <a:bodyPr wrap="square" rtlCol="0">
            <a:spAutoFit/>
          </a:bodyPr>
          <a:lstStyle/>
          <a:p>
            <a:pPr algn="ctr"/>
            <a:r>
              <a:rPr lang="en-US" dirty="0" smtClean="0"/>
              <a:t>CFO</a:t>
            </a:r>
          </a:p>
          <a:p>
            <a:pPr algn="ctr"/>
            <a:r>
              <a:rPr lang="en-US" dirty="0" smtClean="0"/>
              <a:t>Brain </a:t>
            </a:r>
            <a:r>
              <a:rPr lang="en-US" dirty="0" err="1" smtClean="0"/>
              <a:t>Bilduka</a:t>
            </a:r>
            <a:endParaRPr lang="en-US" dirty="0"/>
          </a:p>
        </p:txBody>
      </p:sp>
      <p:sp>
        <p:nvSpPr>
          <p:cNvPr id="14" name="TextBox 13"/>
          <p:cNvSpPr txBox="1"/>
          <p:nvPr/>
        </p:nvSpPr>
        <p:spPr>
          <a:xfrm>
            <a:off x="457200" y="6019800"/>
            <a:ext cx="1619250" cy="646331"/>
          </a:xfrm>
          <a:prstGeom prst="rect">
            <a:avLst/>
          </a:prstGeom>
          <a:noFill/>
        </p:spPr>
        <p:txBody>
          <a:bodyPr wrap="square" rtlCol="0">
            <a:spAutoFit/>
          </a:bodyPr>
          <a:lstStyle/>
          <a:p>
            <a:pPr algn="ctr"/>
            <a:r>
              <a:rPr lang="en-US" dirty="0" smtClean="0"/>
              <a:t>COO</a:t>
            </a:r>
          </a:p>
          <a:p>
            <a:pPr algn="ctr"/>
            <a:r>
              <a:rPr lang="en-US" dirty="0" smtClean="0"/>
              <a:t>Thorsten </a:t>
            </a:r>
            <a:r>
              <a:rPr lang="en-US" dirty="0" err="1" smtClean="0"/>
              <a:t>Heins</a:t>
            </a:r>
            <a:endParaRPr lang="en-US" dirty="0"/>
          </a:p>
        </p:txBody>
      </p:sp>
      <p:pic>
        <p:nvPicPr>
          <p:cNvPr id="15" name="Picture 14" descr="thorsten_heins.jpg"/>
          <p:cNvPicPr>
            <a:picLocks noChangeAspect="1"/>
          </p:cNvPicPr>
          <p:nvPr/>
        </p:nvPicPr>
        <p:blipFill>
          <a:blip r:embed="rId4" cstate="print"/>
          <a:stretch>
            <a:fillRect/>
          </a:stretch>
        </p:blipFill>
        <p:spPr>
          <a:xfrm>
            <a:off x="539552" y="4072466"/>
            <a:ext cx="1655233" cy="1947333"/>
          </a:xfrm>
          <a:prstGeom prst="rect">
            <a:avLst/>
          </a:prstGeom>
        </p:spPr>
      </p:pic>
    </p:spTree>
    <p:extLst>
      <p:ext uri="{BB962C8B-B14F-4D97-AF65-F5344CB8AC3E}">
        <p14:creationId xmlns:p14="http://schemas.microsoft.com/office/powerpoint/2010/main" xmlns="" val="24806181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55576" y="332656"/>
            <a:ext cx="7772400" cy="879723"/>
          </a:xfrm>
        </p:spPr>
        <p:txBody>
          <a:bodyPr/>
          <a:lstStyle/>
          <a:p>
            <a:r>
              <a:rPr sz="5400" dirty="0" smtClean="0"/>
              <a:t>Financial Analysis</a:t>
            </a:r>
            <a:endParaRPr lang="en-US" sz="5400" dirty="0"/>
          </a:p>
        </p:txBody>
      </p:sp>
      <p:sp>
        <p:nvSpPr>
          <p:cNvPr id="5" name="Rectangle 4"/>
          <p:cNvSpPr>
            <a:spLocks noGrp="1"/>
          </p:cNvSpPr>
          <p:nvPr>
            <p:ph type="body" idx="1"/>
          </p:nvPr>
        </p:nvSpPr>
        <p:spPr>
          <a:xfrm>
            <a:off x="755576" y="1268760"/>
            <a:ext cx="7772400" cy="1131887"/>
          </a:xfrm>
        </p:spPr>
        <p:txBody>
          <a:bodyPr/>
          <a:lstStyle/>
          <a:p>
            <a:r>
              <a:rPr lang="en-US" dirty="0" smtClean="0"/>
              <a:t>Research In Motion, Ltd.</a:t>
            </a:r>
            <a:endParaRPr lang="en-US" dirty="0"/>
          </a:p>
        </p:txBody>
      </p:sp>
    </p:spTree>
    <p:extLst>
      <p:ext uri="{BB962C8B-B14F-4D97-AF65-F5344CB8AC3E}">
        <p14:creationId xmlns:p14="http://schemas.microsoft.com/office/powerpoint/2010/main" xmlns="" val="29143867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04800" y="209550"/>
            <a:ext cx="1600200" cy="6191250"/>
          </a:xfrm>
          <a:prstGeom prst="rect">
            <a:avLst/>
          </a:prstGeom>
        </p:spPr>
        <p:txBody>
          <a:bodyPr vert="vert270" anchor="ctr">
            <a:noAutofit/>
          </a:bodyPr>
          <a:lstStyle/>
          <a:p>
            <a:pPr defTabSz="914400">
              <a:spcBef>
                <a:spcPct val="0"/>
              </a:spcBef>
              <a:defRPr/>
            </a:pPr>
            <a:r>
              <a:rPr lang="en-US" sz="5400" spc="-150" dirty="0" smtClean="0">
                <a:solidFill>
                  <a:schemeClr val="tx2"/>
                </a:solidFill>
              </a:rPr>
              <a:t>Financial Highlights</a:t>
            </a:r>
            <a:endParaRPr lang="en-US" sz="5400" spc="-150" dirty="0">
              <a:solidFill>
                <a:schemeClr val="tx2"/>
              </a:solidFill>
            </a:endParaRPr>
          </a:p>
        </p:txBody>
      </p:sp>
      <p:pic>
        <p:nvPicPr>
          <p:cNvPr id="2052" name="Picture 4"/>
          <p:cNvPicPr>
            <a:picLocks noChangeAspect="1" noChangeArrowheads="1"/>
          </p:cNvPicPr>
          <p:nvPr/>
        </p:nvPicPr>
        <p:blipFill>
          <a:blip r:embed="rId3" cstate="print"/>
          <a:srcRect/>
          <a:stretch>
            <a:fillRect/>
          </a:stretch>
        </p:blipFill>
        <p:spPr bwMode="auto">
          <a:xfrm>
            <a:off x="1691680" y="44624"/>
            <a:ext cx="7316853" cy="6804861"/>
          </a:xfrm>
          <a:prstGeom prst="rect">
            <a:avLst/>
          </a:prstGeom>
          <a:noFill/>
          <a:ln w="9525">
            <a:noFill/>
            <a:miter lim="800000"/>
            <a:headEnd/>
            <a:tailEnd/>
          </a:ln>
        </p:spPr>
      </p:pic>
    </p:spTree>
    <p:extLst>
      <p:ext uri="{BB962C8B-B14F-4D97-AF65-F5344CB8AC3E}">
        <p14:creationId xmlns:p14="http://schemas.microsoft.com/office/powerpoint/2010/main" xmlns="" val="41720387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1600200" cy="6191250"/>
          </a:xfrm>
        </p:spPr>
        <p:txBody>
          <a:bodyPr vert="vert270"/>
          <a:lstStyle/>
          <a:p>
            <a:r>
              <a:rPr lang="en-US" dirty="0" smtClean="0">
                <a:effectLst/>
              </a:rPr>
              <a:t>Quarterly Balance Sheet</a:t>
            </a:r>
            <a:endParaRPr lang="en-US" dirty="0">
              <a:effectLst/>
            </a:endParaRPr>
          </a:p>
        </p:txBody>
      </p:sp>
      <p:pic>
        <p:nvPicPr>
          <p:cNvPr id="6" name="Picture 5" descr="q10 bS.jpg"/>
          <p:cNvPicPr>
            <a:picLocks noChangeAspect="1"/>
          </p:cNvPicPr>
          <p:nvPr/>
        </p:nvPicPr>
        <p:blipFill>
          <a:blip r:embed="rId2" cstate="print"/>
          <a:stretch>
            <a:fillRect/>
          </a:stretch>
        </p:blipFill>
        <p:spPr>
          <a:xfrm>
            <a:off x="1756761" y="0"/>
            <a:ext cx="7039273" cy="7029400"/>
          </a:xfrm>
          <a:prstGeom prst="rect">
            <a:avLst/>
          </a:prstGeom>
        </p:spPr>
      </p:pic>
      <p:sp>
        <p:nvSpPr>
          <p:cNvPr id="4" name="TextBox 3"/>
          <p:cNvSpPr txBox="1"/>
          <p:nvPr/>
        </p:nvSpPr>
        <p:spPr>
          <a:xfrm>
            <a:off x="7305357" y="455771"/>
            <a:ext cx="1838643" cy="246221"/>
          </a:xfrm>
          <a:prstGeom prst="rect">
            <a:avLst/>
          </a:prstGeom>
          <a:noFill/>
        </p:spPr>
        <p:txBody>
          <a:bodyPr wrap="square" rtlCol="0">
            <a:spAutoFit/>
          </a:bodyPr>
          <a:lstStyle/>
          <a:p>
            <a:r>
              <a:rPr lang="en-US" sz="1000" dirty="0" smtClean="0"/>
              <a:t>Cash /per a share = $1.62</a:t>
            </a:r>
            <a:endParaRPr lang="en-US" sz="1000" dirty="0"/>
          </a:p>
        </p:txBody>
      </p:sp>
    </p:spTree>
    <p:extLst>
      <p:ext uri="{BB962C8B-B14F-4D97-AF65-F5344CB8AC3E}">
        <p14:creationId xmlns:p14="http://schemas.microsoft.com/office/powerpoint/2010/main" xmlns="" val="14484032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1600200" cy="6191250"/>
          </a:xfrm>
        </p:spPr>
        <p:txBody>
          <a:bodyPr vert="vert270">
            <a:noAutofit/>
          </a:bodyPr>
          <a:lstStyle/>
          <a:p>
            <a:r>
              <a:rPr lang="en-US" dirty="0" smtClean="0">
                <a:effectLst/>
              </a:rPr>
              <a:t>Annual Balance Sheet</a:t>
            </a:r>
            <a:endParaRPr lang="en-US" dirty="0">
              <a:effectLst/>
            </a:endParaRPr>
          </a:p>
        </p:txBody>
      </p:sp>
      <p:pic>
        <p:nvPicPr>
          <p:cNvPr id="4098" name="Picture 2"/>
          <p:cNvPicPr>
            <a:picLocks noChangeAspect="1" noChangeArrowheads="1"/>
          </p:cNvPicPr>
          <p:nvPr/>
        </p:nvPicPr>
        <p:blipFill>
          <a:blip r:embed="rId2" cstate="print"/>
          <a:srcRect/>
          <a:stretch>
            <a:fillRect/>
          </a:stretch>
        </p:blipFill>
        <p:spPr bwMode="auto">
          <a:xfrm>
            <a:off x="2064391" y="-8902"/>
            <a:ext cx="7415737" cy="7038302"/>
          </a:xfrm>
          <a:prstGeom prst="rect">
            <a:avLst/>
          </a:prstGeom>
          <a:noFill/>
          <a:ln w="9525">
            <a:noFill/>
            <a:miter lim="800000"/>
            <a:headEnd/>
            <a:tailEnd/>
          </a:ln>
        </p:spPr>
      </p:pic>
    </p:spTree>
    <p:extLst>
      <p:ext uri="{BB962C8B-B14F-4D97-AF65-F5344CB8AC3E}">
        <p14:creationId xmlns:p14="http://schemas.microsoft.com/office/powerpoint/2010/main" xmlns="" val="23632866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600200" cy="6705600"/>
          </a:xfrm>
        </p:spPr>
        <p:txBody>
          <a:bodyPr vert="vert270"/>
          <a:lstStyle/>
          <a:p>
            <a:r>
              <a:rPr lang="en-US" dirty="0" smtClean="0">
                <a:effectLst/>
              </a:rPr>
              <a:t>Annual Income Statement</a:t>
            </a:r>
            <a:endParaRPr lang="en-US" dirty="0">
              <a:effectLst/>
            </a:endParaRPr>
          </a:p>
        </p:txBody>
      </p:sp>
      <p:pic>
        <p:nvPicPr>
          <p:cNvPr id="5122" name="Picture 2"/>
          <p:cNvPicPr>
            <a:picLocks noChangeAspect="1" noChangeArrowheads="1"/>
          </p:cNvPicPr>
          <p:nvPr/>
        </p:nvPicPr>
        <p:blipFill>
          <a:blip r:embed="rId3" cstate="print"/>
          <a:srcRect/>
          <a:stretch>
            <a:fillRect/>
          </a:stretch>
        </p:blipFill>
        <p:spPr bwMode="auto">
          <a:xfrm>
            <a:off x="1517079" y="424011"/>
            <a:ext cx="7863417" cy="6245349"/>
          </a:xfrm>
          <a:prstGeom prst="rect">
            <a:avLst/>
          </a:prstGeom>
          <a:noFill/>
          <a:ln w="9525">
            <a:noFill/>
            <a:miter lim="800000"/>
            <a:headEnd/>
            <a:tailEnd/>
          </a:ln>
        </p:spPr>
      </p:pic>
    </p:spTree>
    <p:extLst>
      <p:ext uri="{BB962C8B-B14F-4D97-AF65-F5344CB8AC3E}">
        <p14:creationId xmlns:p14="http://schemas.microsoft.com/office/powerpoint/2010/main" xmlns="" val="2849067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2459359"/>
          </a:xfrm>
        </p:spPr>
        <p:txBody>
          <a:bodyPr/>
          <a:lstStyle/>
          <a:p>
            <a:r>
              <a:rPr lang="en-CA" dirty="0" smtClean="0"/>
              <a:t>Products</a:t>
            </a:r>
            <a:endParaRPr lang="en-CA" dirty="0"/>
          </a:p>
        </p:txBody>
      </p:sp>
      <p:sp>
        <p:nvSpPr>
          <p:cNvPr id="3" name="Content Placeholder 2"/>
          <p:cNvSpPr>
            <a:spLocks noGrp="1"/>
          </p:cNvSpPr>
          <p:nvPr>
            <p:ph type="subTitle" idx="1"/>
          </p:nvPr>
        </p:nvSpPr>
        <p:spPr>
          <a:xfrm>
            <a:off x="1371600" y="3645024"/>
            <a:ext cx="6400800" cy="2527176"/>
          </a:xfrm>
        </p:spPr>
        <p:txBody>
          <a:bodyPr>
            <a:normAutofit/>
          </a:bodyPr>
          <a:lstStyle/>
          <a:p>
            <a:pPr marL="0" indent="0">
              <a:buNone/>
            </a:pPr>
            <a:r>
              <a:rPr lang="en-CA" dirty="0" smtClean="0"/>
              <a:t>Smartphones</a:t>
            </a:r>
          </a:p>
          <a:p>
            <a:pPr marL="0" indent="0">
              <a:buNone/>
            </a:pPr>
            <a:r>
              <a:rPr lang="en-CA" dirty="0" smtClean="0"/>
              <a:t>Smartphone Operating Systems</a:t>
            </a:r>
          </a:p>
          <a:p>
            <a:pPr marL="0" indent="0">
              <a:buNone/>
            </a:pPr>
            <a:r>
              <a:rPr lang="en-CA" dirty="0" smtClean="0"/>
              <a:t>Tablet PCs</a:t>
            </a:r>
          </a:p>
          <a:p>
            <a:pPr marL="0" indent="0">
              <a:buNone/>
            </a:pPr>
            <a:r>
              <a:rPr lang="en-CA" dirty="0" smtClean="0"/>
              <a:t>Apps</a:t>
            </a:r>
          </a:p>
          <a:p>
            <a:pPr marL="0" indent="0">
              <a:buNone/>
            </a:pPr>
            <a:endParaRPr lang="en-CA" dirty="0" smtClean="0"/>
          </a:p>
          <a:p>
            <a:pPr marL="0" indent="0">
              <a:buNone/>
            </a:pPr>
            <a:endParaRPr lang="en-CA" dirty="0"/>
          </a:p>
        </p:txBody>
      </p:sp>
    </p:spTree>
    <p:extLst>
      <p:ext uri="{BB962C8B-B14F-4D97-AF65-F5344CB8AC3E}">
        <p14:creationId xmlns:p14="http://schemas.microsoft.com/office/powerpoint/2010/main" xmlns="" val="1069914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600200" cy="6705600"/>
          </a:xfrm>
        </p:spPr>
        <p:txBody>
          <a:bodyPr vert="vert270"/>
          <a:lstStyle/>
          <a:p>
            <a:r>
              <a:rPr lang="en-US" dirty="0" smtClean="0">
                <a:effectLst/>
              </a:rPr>
              <a:t>Quarterly Income Statement </a:t>
            </a:r>
            <a:endParaRPr lang="en-US" dirty="0">
              <a:effectLst/>
            </a:endParaRPr>
          </a:p>
        </p:txBody>
      </p:sp>
      <p:pic>
        <p:nvPicPr>
          <p:cNvPr id="5" name="Picture 4" descr="Q19 IS.jpg"/>
          <p:cNvPicPr>
            <a:picLocks noChangeAspect="1"/>
          </p:cNvPicPr>
          <p:nvPr/>
        </p:nvPicPr>
        <p:blipFill>
          <a:blip r:embed="rId3" cstate="print"/>
          <a:stretch>
            <a:fillRect/>
          </a:stretch>
        </p:blipFill>
        <p:spPr>
          <a:xfrm>
            <a:off x="1411152" y="0"/>
            <a:ext cx="7732848" cy="6858000"/>
          </a:xfrm>
          <a:prstGeom prst="rect">
            <a:avLst/>
          </a:prstGeom>
        </p:spPr>
      </p:pic>
    </p:spTree>
    <p:extLst>
      <p:ext uri="{BB962C8B-B14F-4D97-AF65-F5344CB8AC3E}">
        <p14:creationId xmlns:p14="http://schemas.microsoft.com/office/powerpoint/2010/main" xmlns="" val="39989169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40" y="334094"/>
            <a:ext cx="933400" cy="6191250"/>
          </a:xfrm>
        </p:spPr>
        <p:txBody>
          <a:bodyPr vert="vert270">
            <a:normAutofit fontScale="90000"/>
          </a:bodyPr>
          <a:lstStyle/>
          <a:p>
            <a:r>
              <a:rPr lang="en-US" sz="6000" dirty="0" smtClean="0">
                <a:effectLst/>
              </a:rPr>
              <a:t>Annual Cash Flow</a:t>
            </a:r>
            <a:endParaRPr lang="en-US" sz="6000" dirty="0">
              <a:effectLst/>
            </a:endParaRPr>
          </a:p>
        </p:txBody>
      </p:sp>
      <p:pic>
        <p:nvPicPr>
          <p:cNvPr id="4" name="Picture 3" descr="Annual Cash Flow.jpg"/>
          <p:cNvPicPr>
            <a:picLocks noChangeAspect="1"/>
          </p:cNvPicPr>
          <p:nvPr/>
        </p:nvPicPr>
        <p:blipFill>
          <a:blip r:embed="rId3" cstate="print"/>
          <a:stretch>
            <a:fillRect/>
          </a:stretch>
        </p:blipFill>
        <p:spPr>
          <a:xfrm>
            <a:off x="1691680" y="0"/>
            <a:ext cx="7326749" cy="6858000"/>
          </a:xfrm>
          <a:prstGeom prst="rect">
            <a:avLst/>
          </a:prstGeom>
        </p:spPr>
      </p:pic>
    </p:spTree>
    <p:extLst>
      <p:ext uri="{BB962C8B-B14F-4D97-AF65-F5344CB8AC3E}">
        <p14:creationId xmlns:p14="http://schemas.microsoft.com/office/powerpoint/2010/main" xmlns="" val="34350991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48" y="359569"/>
            <a:ext cx="1221432" cy="6191250"/>
          </a:xfrm>
        </p:spPr>
        <p:txBody>
          <a:bodyPr vert="vert270">
            <a:noAutofit/>
          </a:bodyPr>
          <a:lstStyle/>
          <a:p>
            <a:r>
              <a:rPr lang="en-US" dirty="0" smtClean="0">
                <a:effectLst/>
              </a:rPr>
              <a:t>Quarterly Cash Flow</a:t>
            </a:r>
            <a:endParaRPr lang="en-US" dirty="0">
              <a:effectLst/>
            </a:endParaRPr>
          </a:p>
        </p:txBody>
      </p:sp>
      <p:sp>
        <p:nvSpPr>
          <p:cNvPr id="4" name="Rectangle 3"/>
          <p:cNvSpPr/>
          <p:nvPr/>
        </p:nvSpPr>
        <p:spPr>
          <a:xfrm>
            <a:off x="1981200" y="4343400"/>
            <a:ext cx="5029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050" name="Picture 2"/>
          <p:cNvPicPr>
            <a:picLocks noChangeAspect="1" noChangeArrowheads="1"/>
          </p:cNvPicPr>
          <p:nvPr/>
        </p:nvPicPr>
        <p:blipFill>
          <a:blip r:embed="rId3" cstate="print"/>
          <a:srcRect/>
          <a:stretch>
            <a:fillRect/>
          </a:stretch>
        </p:blipFill>
        <p:spPr bwMode="auto">
          <a:xfrm>
            <a:off x="1612255" y="52388"/>
            <a:ext cx="7531745" cy="6805612"/>
          </a:xfrm>
          <a:prstGeom prst="rect">
            <a:avLst/>
          </a:prstGeom>
          <a:noFill/>
          <a:ln w="9525">
            <a:noFill/>
            <a:miter lim="800000"/>
            <a:headEnd/>
            <a:tailEnd/>
          </a:ln>
        </p:spPr>
      </p:pic>
    </p:spTree>
    <p:extLst>
      <p:ext uri="{BB962C8B-B14F-4D97-AF65-F5344CB8AC3E}">
        <p14:creationId xmlns:p14="http://schemas.microsoft.com/office/powerpoint/2010/main" xmlns="" val="18086259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1447800"/>
            <a:ext cx="381000"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457200" y="-99392"/>
            <a:ext cx="8229600" cy="1295400"/>
          </a:xfrm>
        </p:spPr>
        <p:txBody>
          <a:bodyPr>
            <a:normAutofit/>
          </a:bodyPr>
          <a:lstStyle/>
          <a:p>
            <a:r>
              <a:rPr lang="en-US" dirty="0" smtClean="0">
                <a:effectLst/>
              </a:rPr>
              <a:t>Common Share Structure </a:t>
            </a:r>
            <a:endParaRPr lang="en-US" dirty="0">
              <a:effectLst/>
            </a:endParaRPr>
          </a:p>
        </p:txBody>
      </p:sp>
      <p:sp>
        <p:nvSpPr>
          <p:cNvPr id="4" name="Content Placeholder 3"/>
          <p:cNvSpPr>
            <a:spLocks noGrp="1"/>
          </p:cNvSpPr>
          <p:nvPr>
            <p:ph sz="half" idx="4294967295"/>
          </p:nvPr>
        </p:nvSpPr>
        <p:spPr>
          <a:xfrm>
            <a:off x="533400" y="3200400"/>
            <a:ext cx="8610600" cy="2971800"/>
          </a:xfrm>
          <a:prstGeom prst="rect">
            <a:avLst/>
          </a:prstGeom>
        </p:spPr>
        <p:txBody>
          <a:bodyPr>
            <a:normAutofit/>
          </a:bodyPr>
          <a:lstStyle/>
          <a:p>
            <a:pPr marL="582930" indent="-457200">
              <a:buFont typeface="Wingdings" pitchFamily="2" charset="2"/>
              <a:buChar char="§"/>
            </a:pPr>
            <a:r>
              <a:rPr lang="en-US" dirty="0" smtClean="0"/>
              <a:t>RIM announced 3-for-1 stock split in 2007.</a:t>
            </a:r>
          </a:p>
          <a:p>
            <a:pPr marL="582930" indent="-457200">
              <a:buFont typeface="Wingdings" pitchFamily="2" charset="2"/>
              <a:buChar char="§"/>
            </a:pPr>
            <a:endParaRPr lang="en-US" dirty="0" smtClean="0"/>
          </a:p>
          <a:p>
            <a:pPr marL="582930" indent="-457200">
              <a:buFont typeface="Wingdings" pitchFamily="2" charset="2"/>
              <a:buChar char="§"/>
            </a:pPr>
            <a:r>
              <a:rPr lang="en-US" dirty="0" smtClean="0"/>
              <a:t>From November, 2009 to the fall of 2010, Rim has spent $2.9 billion to repurchased nearly 50 million shares.  WHY?????</a:t>
            </a:r>
          </a:p>
          <a:p>
            <a:pPr marL="582930" indent="-457200">
              <a:buFont typeface="Wingdings" pitchFamily="2" charset="2"/>
              <a:buChar char="§"/>
            </a:pPr>
            <a:endParaRPr lang="en-US" dirty="0" smtClean="0"/>
          </a:p>
        </p:txBody>
      </p:sp>
      <p:graphicFrame>
        <p:nvGraphicFramePr>
          <p:cNvPr id="6" name="Table 5"/>
          <p:cNvGraphicFramePr>
            <a:graphicFrameLocks noGrp="1"/>
          </p:cNvGraphicFramePr>
          <p:nvPr/>
        </p:nvGraphicFramePr>
        <p:xfrm>
          <a:off x="1219200" y="1397000"/>
          <a:ext cx="7086600" cy="1727200"/>
        </p:xfrm>
        <a:graphic>
          <a:graphicData uri="http://schemas.openxmlformats.org/drawingml/2006/table">
            <a:tbl>
              <a:tblPr firstRow="1" bandRow="1">
                <a:tableStyleId>{5C22544A-7EE6-4342-B048-85BDC9FD1C3A}</a:tableStyleId>
              </a:tblPr>
              <a:tblGrid>
                <a:gridCol w="1181100"/>
                <a:gridCol w="1181100"/>
                <a:gridCol w="1181100"/>
                <a:gridCol w="1181100"/>
                <a:gridCol w="1181100"/>
                <a:gridCol w="1181100"/>
              </a:tblGrid>
              <a:tr h="863600">
                <a:tc>
                  <a:txBody>
                    <a:bodyPr/>
                    <a:lstStyle/>
                    <a:p>
                      <a:r>
                        <a:rPr lang="en-US" dirty="0" smtClean="0"/>
                        <a:t>2011</a:t>
                      </a:r>
                      <a:endParaRPr lang="en-US" dirty="0"/>
                    </a:p>
                  </a:txBody>
                  <a:tcPr/>
                </a:tc>
                <a:tc>
                  <a:txBody>
                    <a:bodyPr/>
                    <a:lstStyle/>
                    <a:p>
                      <a:r>
                        <a:rPr lang="en-US" dirty="0" smtClean="0"/>
                        <a:t>2010</a:t>
                      </a:r>
                      <a:endParaRPr lang="en-US" dirty="0"/>
                    </a:p>
                  </a:txBody>
                  <a:tcPr/>
                </a:tc>
                <a:tc>
                  <a:txBody>
                    <a:bodyPr/>
                    <a:lstStyle/>
                    <a:p>
                      <a:r>
                        <a:rPr lang="en-US" dirty="0" smtClean="0"/>
                        <a:t>2009</a:t>
                      </a:r>
                      <a:endParaRPr lang="en-US" dirty="0"/>
                    </a:p>
                  </a:txBody>
                  <a:tcPr/>
                </a:tc>
                <a:tc>
                  <a:txBody>
                    <a:bodyPr/>
                    <a:lstStyle/>
                    <a:p>
                      <a:r>
                        <a:rPr lang="en-US" dirty="0" smtClean="0"/>
                        <a:t>2008</a:t>
                      </a:r>
                      <a:endParaRPr lang="en-US" dirty="0"/>
                    </a:p>
                  </a:txBody>
                  <a:tcPr/>
                </a:tc>
                <a:tc>
                  <a:txBody>
                    <a:bodyPr/>
                    <a:lstStyle/>
                    <a:p>
                      <a:r>
                        <a:rPr lang="en-US" dirty="0" smtClean="0"/>
                        <a:t>2007</a:t>
                      </a:r>
                      <a:endParaRPr lang="en-US" dirty="0"/>
                    </a:p>
                  </a:txBody>
                  <a:tcPr/>
                </a:tc>
                <a:tc>
                  <a:txBody>
                    <a:bodyPr/>
                    <a:lstStyle/>
                    <a:p>
                      <a:r>
                        <a:rPr lang="en-US" dirty="0" smtClean="0"/>
                        <a:t>2006</a:t>
                      </a:r>
                      <a:endParaRPr lang="en-US" dirty="0"/>
                    </a:p>
                  </a:txBody>
                  <a:tcPr/>
                </a:tc>
              </a:tr>
              <a:tr h="863600">
                <a:tc>
                  <a:txBody>
                    <a:bodyPr/>
                    <a:lstStyle/>
                    <a:p>
                      <a:r>
                        <a:rPr lang="en-US" b="1" dirty="0" smtClean="0"/>
                        <a:t>524 M</a:t>
                      </a:r>
                      <a:endParaRPr lang="en-US" b="1" dirty="0"/>
                    </a:p>
                  </a:txBody>
                  <a:tcPr/>
                </a:tc>
                <a:tc>
                  <a:txBody>
                    <a:bodyPr/>
                    <a:lstStyle/>
                    <a:p>
                      <a:r>
                        <a:rPr lang="en-US" b="1" dirty="0" smtClean="0"/>
                        <a:t>557 M</a:t>
                      </a:r>
                      <a:endParaRPr lang="en-US" b="1" dirty="0"/>
                    </a:p>
                  </a:txBody>
                  <a:tcPr/>
                </a:tc>
                <a:tc>
                  <a:txBody>
                    <a:bodyPr/>
                    <a:lstStyle/>
                    <a:p>
                      <a:r>
                        <a:rPr lang="en-US" b="1" dirty="0" smtClean="0"/>
                        <a:t>566 M</a:t>
                      </a:r>
                      <a:endParaRPr lang="en-US" b="1" dirty="0"/>
                    </a:p>
                  </a:txBody>
                  <a:tcPr/>
                </a:tc>
                <a:tc>
                  <a:txBody>
                    <a:bodyPr/>
                    <a:lstStyle/>
                    <a:p>
                      <a:r>
                        <a:rPr lang="en-US" b="1" dirty="0" smtClean="0"/>
                        <a:t>562 M</a:t>
                      </a:r>
                      <a:endParaRPr lang="en-US" b="1" dirty="0"/>
                    </a:p>
                  </a:txBody>
                  <a:tcPr/>
                </a:tc>
                <a:tc>
                  <a:txBody>
                    <a:bodyPr/>
                    <a:lstStyle/>
                    <a:p>
                      <a:r>
                        <a:rPr lang="en-US" b="1" dirty="0" smtClean="0"/>
                        <a:t>188.9 M</a:t>
                      </a:r>
                      <a:endParaRPr lang="en-US" b="1" dirty="0"/>
                    </a:p>
                  </a:txBody>
                  <a:tcPr/>
                </a:tc>
                <a:tc>
                  <a:txBody>
                    <a:bodyPr/>
                    <a:lstStyle/>
                    <a:p>
                      <a:r>
                        <a:rPr lang="en-US" b="1" dirty="0" smtClean="0"/>
                        <a:t>187.7 M</a:t>
                      </a:r>
                      <a:endParaRPr lang="en-US" b="1" dirty="0"/>
                    </a:p>
                  </a:txBody>
                  <a:tcPr/>
                </a:tc>
              </a:tr>
            </a:tbl>
          </a:graphicData>
        </a:graphic>
      </p:graphicFrame>
    </p:spTree>
    <p:extLst>
      <p:ext uri="{BB962C8B-B14F-4D97-AF65-F5344CB8AC3E}">
        <p14:creationId xmlns:p14="http://schemas.microsoft.com/office/powerpoint/2010/main" xmlns="" val="15157159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43400" y="1447800"/>
            <a:ext cx="6858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rot="5400000">
            <a:off x="4020799" y="-3446967"/>
            <a:ext cx="1195534" cy="8322733"/>
          </a:xfrm>
        </p:spPr>
        <p:txBody>
          <a:bodyPr vert="vert270">
            <a:normAutofit/>
          </a:bodyPr>
          <a:lstStyle/>
          <a:p>
            <a:r>
              <a:rPr lang="en-US" sz="6000" dirty="0" smtClean="0">
                <a:effectLst/>
              </a:rPr>
              <a:t>Intangible Assets (Q2) </a:t>
            </a:r>
            <a:endParaRPr lang="en-US" sz="6000" dirty="0">
              <a:effectLst/>
            </a:endParaRPr>
          </a:p>
        </p:txBody>
      </p:sp>
      <p:pic>
        <p:nvPicPr>
          <p:cNvPr id="18434" name="Picture 2"/>
          <p:cNvPicPr>
            <a:picLocks noChangeAspect="1" noChangeArrowheads="1"/>
          </p:cNvPicPr>
          <p:nvPr/>
        </p:nvPicPr>
        <p:blipFill>
          <a:blip r:embed="rId3" cstate="print"/>
          <a:srcRect/>
          <a:stretch>
            <a:fillRect/>
          </a:stretch>
        </p:blipFill>
        <p:spPr bwMode="auto">
          <a:xfrm>
            <a:off x="457199" y="1600200"/>
            <a:ext cx="8511232" cy="4724401"/>
          </a:xfrm>
          <a:prstGeom prst="rect">
            <a:avLst/>
          </a:prstGeom>
          <a:noFill/>
          <a:ln w="9525">
            <a:noFill/>
            <a:miter lim="800000"/>
            <a:headEnd/>
            <a:tailEnd/>
          </a:ln>
        </p:spPr>
      </p:pic>
    </p:spTree>
    <p:extLst>
      <p:ext uri="{BB962C8B-B14F-4D97-AF65-F5344CB8AC3E}">
        <p14:creationId xmlns:p14="http://schemas.microsoft.com/office/powerpoint/2010/main" xmlns="" val="40048430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44624"/>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2463816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6" y="209550"/>
            <a:ext cx="1600200" cy="6191250"/>
          </a:xfrm>
        </p:spPr>
        <p:txBody>
          <a:bodyPr vert="vert270">
            <a:noAutofit/>
          </a:bodyPr>
          <a:lstStyle/>
          <a:p>
            <a:r>
              <a:rPr lang="en-US" dirty="0" smtClean="0">
                <a:effectLst/>
              </a:rPr>
              <a:t>Business Acquisitions</a:t>
            </a:r>
            <a:endParaRPr lang="en-US" dirty="0">
              <a:effectLst/>
            </a:endParaRPr>
          </a:p>
        </p:txBody>
      </p:sp>
      <p:pic>
        <p:nvPicPr>
          <p:cNvPr id="17410" name="Picture 2"/>
          <p:cNvPicPr>
            <a:picLocks noChangeAspect="1" noChangeArrowheads="1"/>
          </p:cNvPicPr>
          <p:nvPr/>
        </p:nvPicPr>
        <p:blipFill>
          <a:blip r:embed="rId3" cstate="print"/>
          <a:srcRect/>
          <a:stretch>
            <a:fillRect/>
          </a:stretch>
        </p:blipFill>
        <p:spPr bwMode="auto">
          <a:xfrm>
            <a:off x="1313838" y="475191"/>
            <a:ext cx="7722658" cy="6094942"/>
          </a:xfrm>
          <a:prstGeom prst="rect">
            <a:avLst/>
          </a:prstGeom>
          <a:noFill/>
          <a:ln w="9525">
            <a:noFill/>
            <a:miter lim="800000"/>
            <a:headEnd/>
            <a:tailEnd/>
          </a:ln>
        </p:spPr>
      </p:pic>
    </p:spTree>
    <p:extLst>
      <p:ext uri="{BB962C8B-B14F-4D97-AF65-F5344CB8AC3E}">
        <p14:creationId xmlns:p14="http://schemas.microsoft.com/office/powerpoint/2010/main" xmlns="" val="24338174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832" y="209550"/>
            <a:ext cx="1026840" cy="6191250"/>
          </a:xfrm>
        </p:spPr>
        <p:txBody>
          <a:bodyPr vert="vert270">
            <a:noAutofit/>
          </a:bodyPr>
          <a:lstStyle/>
          <a:p>
            <a:r>
              <a:rPr lang="en-US" dirty="0" smtClean="0">
                <a:effectLst/>
              </a:rPr>
              <a:t>Shareholder’s Equity</a:t>
            </a:r>
            <a:endParaRPr lang="en-US" dirty="0">
              <a:effectLst/>
            </a:endParaRPr>
          </a:p>
        </p:txBody>
      </p:sp>
      <p:pic>
        <p:nvPicPr>
          <p:cNvPr id="16386" name="Picture 2"/>
          <p:cNvPicPr>
            <a:picLocks noChangeAspect="1" noChangeArrowheads="1"/>
          </p:cNvPicPr>
          <p:nvPr/>
        </p:nvPicPr>
        <p:blipFill>
          <a:blip r:embed="rId2" cstate="print"/>
          <a:srcRect/>
          <a:stretch>
            <a:fillRect/>
          </a:stretch>
        </p:blipFill>
        <p:spPr bwMode="auto">
          <a:xfrm>
            <a:off x="1619672" y="-12250"/>
            <a:ext cx="7524328" cy="6825626"/>
          </a:xfrm>
          <a:prstGeom prst="rect">
            <a:avLst/>
          </a:prstGeom>
          <a:noFill/>
          <a:ln w="9525">
            <a:noFill/>
            <a:miter lim="800000"/>
            <a:headEnd/>
            <a:tailEnd/>
          </a:ln>
        </p:spPr>
      </p:pic>
    </p:spTree>
    <p:extLst>
      <p:ext uri="{BB962C8B-B14F-4D97-AF65-F5344CB8AC3E}">
        <p14:creationId xmlns:p14="http://schemas.microsoft.com/office/powerpoint/2010/main" xmlns="" val="26210086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683568" y="260648"/>
            <a:ext cx="7772400" cy="1023739"/>
          </a:xfrm>
        </p:spPr>
        <p:txBody>
          <a:bodyPr/>
          <a:lstStyle/>
          <a:p>
            <a:r>
              <a:rPr sz="5400" dirty="0" smtClean="0"/>
              <a:t>Recommendation</a:t>
            </a:r>
            <a:endParaRPr lang="en-US" sz="5400" dirty="0"/>
          </a:p>
        </p:txBody>
      </p:sp>
      <p:sp>
        <p:nvSpPr>
          <p:cNvPr id="5" name="Rectangle 4"/>
          <p:cNvSpPr>
            <a:spLocks noGrp="1"/>
          </p:cNvSpPr>
          <p:nvPr>
            <p:ph type="body" idx="1"/>
          </p:nvPr>
        </p:nvSpPr>
        <p:spPr>
          <a:xfrm>
            <a:off x="683568" y="1289001"/>
            <a:ext cx="7772400" cy="1131887"/>
          </a:xfrm>
        </p:spPr>
        <p:txBody>
          <a:bodyPr/>
          <a:lstStyle/>
          <a:p>
            <a:r>
              <a:rPr lang="en-US" dirty="0" smtClean="0"/>
              <a:t>Research In Motion, Ltd.</a:t>
            </a:r>
            <a:endParaRPr lang="en-US" dirty="0"/>
          </a:p>
        </p:txBody>
      </p:sp>
    </p:spTree>
    <p:extLst>
      <p:ext uri="{BB962C8B-B14F-4D97-AF65-F5344CB8AC3E}">
        <p14:creationId xmlns:p14="http://schemas.microsoft.com/office/powerpoint/2010/main" xmlns="" val="11182080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19600" y="1524000"/>
            <a:ext cx="3810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 name="Rectangle 1"/>
          <p:cNvSpPr>
            <a:spLocks noGrp="1"/>
          </p:cNvSpPr>
          <p:nvPr>
            <p:ph type="title"/>
          </p:nvPr>
        </p:nvSpPr>
        <p:spPr>
          <a:xfrm>
            <a:off x="457200" y="2722240"/>
            <a:ext cx="8229600" cy="2290936"/>
          </a:xfrm>
        </p:spPr>
        <p:txBody>
          <a:bodyPr>
            <a:noAutofit/>
          </a:bodyPr>
          <a:lstStyle/>
          <a:p>
            <a:pPr algn="ctr"/>
            <a:r>
              <a:rPr lang="en-US" dirty="0" smtClean="0">
                <a:effectLst/>
              </a:rPr>
              <a:t>SELL </a:t>
            </a:r>
            <a:br>
              <a:rPr lang="en-US" dirty="0" smtClean="0">
                <a:effectLst/>
              </a:rPr>
            </a:br>
            <a:r>
              <a:rPr lang="en-US" dirty="0" smtClean="0">
                <a:effectLst/>
              </a:rPr>
              <a:t/>
            </a:r>
            <a:br>
              <a:rPr lang="en-US" dirty="0" smtClean="0">
                <a:effectLst/>
              </a:rPr>
            </a:br>
            <a:r>
              <a:rPr lang="en-US" dirty="0" smtClean="0">
                <a:effectLst/>
              </a:rPr>
              <a:t>and </a:t>
            </a:r>
            <a:br>
              <a:rPr lang="en-US" dirty="0" smtClean="0">
                <a:effectLst/>
              </a:rPr>
            </a:br>
            <a:r>
              <a:rPr lang="en-US" dirty="0" smtClean="0">
                <a:effectLst/>
              </a:rPr>
              <a:t/>
            </a:r>
            <a:br>
              <a:rPr lang="en-US" dirty="0" smtClean="0">
                <a:effectLst/>
              </a:rPr>
            </a:br>
            <a:r>
              <a:rPr lang="en-US" dirty="0" smtClean="0">
                <a:effectLst/>
              </a:rPr>
              <a:t>MONITOR</a:t>
            </a:r>
            <a:endParaRPr lang="en-US" dirty="0">
              <a:effectLst/>
            </a:endParaRPr>
          </a:p>
        </p:txBody>
      </p:sp>
    </p:spTree>
    <p:extLst>
      <p:ext uri="{BB962C8B-B14F-4D97-AF65-F5344CB8AC3E}">
        <p14:creationId xmlns:p14="http://schemas.microsoft.com/office/powerpoint/2010/main" xmlns="" val="42160868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1569</TotalTime>
  <Words>5644</Words>
  <Application>Microsoft Office PowerPoint</Application>
  <PresentationFormat>On-screen Show (4:3)</PresentationFormat>
  <Paragraphs>1244</Paragraphs>
  <Slides>152</Slides>
  <Notes>99</Notes>
  <HiddenSlides>0</HiddenSlides>
  <MMClips>0</MMClips>
  <ScaleCrop>false</ScaleCrop>
  <HeadingPairs>
    <vt:vector size="4" baseType="variant">
      <vt:variant>
        <vt:lpstr>Theme</vt:lpstr>
      </vt:variant>
      <vt:variant>
        <vt:i4>1</vt:i4>
      </vt:variant>
      <vt:variant>
        <vt:lpstr>Slide Titles</vt:lpstr>
      </vt:variant>
      <vt:variant>
        <vt:i4>152</vt:i4>
      </vt:variant>
    </vt:vector>
  </HeadingPairs>
  <TitlesOfParts>
    <vt:vector size="153" baseType="lpstr">
      <vt:lpstr>Executive</vt:lpstr>
      <vt:lpstr>Global Gadgets</vt:lpstr>
      <vt:lpstr>Agenda</vt:lpstr>
      <vt:lpstr>Industry History</vt:lpstr>
      <vt:lpstr>The Computer</vt:lpstr>
      <vt:lpstr>The Internet</vt:lpstr>
      <vt:lpstr>Mobile Phones</vt:lpstr>
      <vt:lpstr>Smartphones</vt:lpstr>
      <vt:lpstr>What is a Smartphone?</vt:lpstr>
      <vt:lpstr>Products</vt:lpstr>
      <vt:lpstr>Smartphones</vt:lpstr>
      <vt:lpstr>Slide 11</vt:lpstr>
      <vt:lpstr>Slide 12</vt:lpstr>
      <vt:lpstr>Slide 13</vt:lpstr>
      <vt:lpstr>Slide 14</vt:lpstr>
      <vt:lpstr>Smartphone Operating Systems</vt:lpstr>
      <vt:lpstr>Slide 16</vt:lpstr>
      <vt:lpstr>Slide 17</vt:lpstr>
      <vt:lpstr>Slide 18</vt:lpstr>
      <vt:lpstr>Tablet PC:</vt:lpstr>
      <vt:lpstr>Tablet PC</vt:lpstr>
      <vt:lpstr>Tablet PC</vt:lpstr>
      <vt:lpstr>Apps</vt:lpstr>
      <vt:lpstr>Apps</vt:lpstr>
      <vt:lpstr>Slide 24</vt:lpstr>
      <vt:lpstr>Slide 25</vt:lpstr>
      <vt:lpstr>Industry Structure</vt:lpstr>
      <vt:lpstr>Digital Revolution</vt:lpstr>
      <vt:lpstr>Digital Music</vt:lpstr>
      <vt:lpstr> Social Media</vt:lpstr>
      <vt:lpstr>Social Media Goes Mobile </vt:lpstr>
      <vt:lpstr>Advertising</vt:lpstr>
      <vt:lpstr>    Advertising</vt:lpstr>
      <vt:lpstr>  Trends in Usage</vt:lpstr>
      <vt:lpstr>Trends in Usage</vt:lpstr>
      <vt:lpstr>Slide 35</vt:lpstr>
      <vt:lpstr>Slide 36</vt:lpstr>
      <vt:lpstr> Battle on Apps</vt:lpstr>
      <vt:lpstr>Application Store Comparison</vt:lpstr>
      <vt:lpstr>Legal environment</vt:lpstr>
      <vt:lpstr>Intangible Assets Cash</vt:lpstr>
      <vt:lpstr>Research In Motion, Ltd.</vt:lpstr>
      <vt:lpstr>Financial Snapshot</vt:lpstr>
      <vt:lpstr>Stock Performance – 10year</vt:lpstr>
      <vt:lpstr>Stock Performance – 5 year</vt:lpstr>
      <vt:lpstr>Stock Performance – 1 year</vt:lpstr>
      <vt:lpstr>Rim vs Apple vs Google vs Nasdaq 100: 10 yr</vt:lpstr>
      <vt:lpstr>Rimm vs Apple vs Google vs Nasdaq 100: 5 yr</vt:lpstr>
      <vt:lpstr>5-year Cumulative Return </vt:lpstr>
      <vt:lpstr>Company overview</vt:lpstr>
      <vt:lpstr>Recent Development</vt:lpstr>
      <vt:lpstr>Company Milestone </vt:lpstr>
      <vt:lpstr>Product History</vt:lpstr>
      <vt:lpstr>Current line-up</vt:lpstr>
      <vt:lpstr>WHY DO PEOPLE BUY BLACKBERRIES?</vt:lpstr>
      <vt:lpstr>Competitive Advantage</vt:lpstr>
      <vt:lpstr>Blackberry Enterprise Server</vt:lpstr>
      <vt:lpstr>Problem with BES</vt:lpstr>
      <vt:lpstr>RIM’s Competitive Advantage Eroding</vt:lpstr>
      <vt:lpstr>Break down of Rim’s Revenue </vt:lpstr>
      <vt:lpstr>Revenue</vt:lpstr>
      <vt:lpstr>BlackBerry Subscribers</vt:lpstr>
      <vt:lpstr>Is it all good news?</vt:lpstr>
      <vt:lpstr>Smartphone Shipment</vt:lpstr>
      <vt:lpstr>What happened? Is RIM out of touch with consumers?</vt:lpstr>
      <vt:lpstr>Smartphone Usage</vt:lpstr>
      <vt:lpstr>Slide 66</vt:lpstr>
      <vt:lpstr>Slide 67</vt:lpstr>
      <vt:lpstr>Slide 68</vt:lpstr>
      <vt:lpstr>Profit Margin comparison</vt:lpstr>
      <vt:lpstr>Profit Margin comparison</vt:lpstr>
      <vt:lpstr>Slide 71</vt:lpstr>
      <vt:lpstr>The Future in Tablet </vt:lpstr>
      <vt:lpstr>BlackBerry App World more profitable than Andriod?? </vt:lpstr>
      <vt:lpstr>Slide 74</vt:lpstr>
      <vt:lpstr>Slide 75</vt:lpstr>
      <vt:lpstr>Acquisitions</vt:lpstr>
      <vt:lpstr>Patents</vt:lpstr>
      <vt:lpstr>Patents</vt:lpstr>
      <vt:lpstr>Litigation</vt:lpstr>
      <vt:lpstr>Management Team</vt:lpstr>
      <vt:lpstr>Mike Lazaridis (President, Founder, and Co-CEO)</vt:lpstr>
      <vt:lpstr>Jim Balsillie (Co-CEO)</vt:lpstr>
      <vt:lpstr>Executive Team</vt:lpstr>
      <vt:lpstr>Executive Team</vt:lpstr>
      <vt:lpstr>Financial Analysis</vt:lpstr>
      <vt:lpstr>Slide 86</vt:lpstr>
      <vt:lpstr>Quarterly Balance Sheet</vt:lpstr>
      <vt:lpstr>Annual Balance Sheet</vt:lpstr>
      <vt:lpstr>Annual Income Statement</vt:lpstr>
      <vt:lpstr>Quarterly Income Statement </vt:lpstr>
      <vt:lpstr>Annual Cash Flow</vt:lpstr>
      <vt:lpstr>Quarterly Cash Flow</vt:lpstr>
      <vt:lpstr>Common Share Structure </vt:lpstr>
      <vt:lpstr>Intangible Assets (Q2) </vt:lpstr>
      <vt:lpstr>Slide 95</vt:lpstr>
      <vt:lpstr>Business Acquisitions</vt:lpstr>
      <vt:lpstr>Shareholder’s Equity</vt:lpstr>
      <vt:lpstr>Recommendation</vt:lpstr>
      <vt:lpstr>SELL   and   MONITOR</vt:lpstr>
      <vt:lpstr>Slide 100</vt:lpstr>
      <vt:lpstr>Financial Snapshot</vt:lpstr>
      <vt:lpstr>Max Chart – 7 years</vt:lpstr>
      <vt:lpstr>5 Year Chart</vt:lpstr>
      <vt:lpstr>1 Year Chart</vt:lpstr>
      <vt:lpstr>Google vs. Nasdaq –  1 Year</vt:lpstr>
      <vt:lpstr>Google vs. Nasdaq –  5 Years</vt:lpstr>
      <vt:lpstr>Google vs. S&amp;P Info Tech</vt:lpstr>
      <vt:lpstr>Google vs. S&amp;P Info Tech</vt:lpstr>
      <vt:lpstr>Google vs. Dow Jones Internet Composite   </vt:lpstr>
      <vt:lpstr>Google vs. Dow Jones Internet Composite </vt:lpstr>
      <vt:lpstr>Google vs. NYSE Composite </vt:lpstr>
      <vt:lpstr>Slide 112</vt:lpstr>
      <vt:lpstr>History </vt:lpstr>
      <vt:lpstr>History </vt:lpstr>
      <vt:lpstr>Milestones </vt:lpstr>
      <vt:lpstr>Acquisitions</vt:lpstr>
      <vt:lpstr>Products and Services</vt:lpstr>
      <vt:lpstr>Revenue Source </vt:lpstr>
      <vt:lpstr>Revenue Source </vt:lpstr>
      <vt:lpstr>AdWords </vt:lpstr>
      <vt:lpstr>Gmail</vt:lpstr>
      <vt:lpstr>Gmail Ads </vt:lpstr>
      <vt:lpstr>Google Finance Ads </vt:lpstr>
      <vt:lpstr>Google Maps Ads</vt:lpstr>
      <vt:lpstr>YouTube Ads </vt:lpstr>
      <vt:lpstr>Google+</vt:lpstr>
      <vt:lpstr>Google+ Ads </vt:lpstr>
      <vt:lpstr>Adsense </vt:lpstr>
      <vt:lpstr>Google Network Ads</vt:lpstr>
      <vt:lpstr>Android </vt:lpstr>
      <vt:lpstr>Google Chrome and Chrome OS</vt:lpstr>
      <vt:lpstr>Strategy </vt:lpstr>
      <vt:lpstr>Strategy </vt:lpstr>
      <vt:lpstr>2011 Strategy </vt:lpstr>
      <vt:lpstr>Legal Matters </vt:lpstr>
      <vt:lpstr>Looking Forward </vt:lpstr>
      <vt:lpstr>Management </vt:lpstr>
      <vt:lpstr>Management </vt:lpstr>
      <vt:lpstr>Five Year Diversification Plan </vt:lpstr>
      <vt:lpstr>Management </vt:lpstr>
      <vt:lpstr>Management</vt:lpstr>
      <vt:lpstr>Slide 142</vt:lpstr>
      <vt:lpstr>Common Share Structure</vt:lpstr>
      <vt:lpstr>Stock Option Activity </vt:lpstr>
      <vt:lpstr>Slide 145</vt:lpstr>
      <vt:lpstr>Slide 146</vt:lpstr>
      <vt:lpstr>Slide 147</vt:lpstr>
      <vt:lpstr>Balance Sheet – Q3</vt:lpstr>
      <vt:lpstr>Income Statement – Q3</vt:lpstr>
      <vt:lpstr>Cash-Flow – Q3</vt:lpstr>
      <vt:lpstr>Key Statistics </vt:lpstr>
      <vt:lpstr>Recommendation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dc:creator>
  <cp:lastModifiedBy>gp</cp:lastModifiedBy>
  <cp:revision>24</cp:revision>
  <dcterms:created xsi:type="dcterms:W3CDTF">2011-11-01T21:59:58Z</dcterms:created>
  <dcterms:modified xsi:type="dcterms:W3CDTF">2011-11-04T16:06:12Z</dcterms:modified>
</cp:coreProperties>
</file>