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Override PartName="/ppt/slides/slide41.xml" ContentType="application/vnd.openxmlformats-officedocument.presentationml.slide+xml"/>
  <Override PartName="/ppt/notesSlides/notesSlide43.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18"/>
  </p:notesMasterIdLst>
  <p:sldIdLst>
    <p:sldId id="338" r:id="rId5"/>
    <p:sldId id="339" r:id="rId6"/>
    <p:sldId id="340" r:id="rId7"/>
    <p:sldId id="341" r:id="rId8"/>
    <p:sldId id="342" r:id="rId9"/>
    <p:sldId id="343" r:id="rId10"/>
    <p:sldId id="344" r:id="rId11"/>
    <p:sldId id="345" r:id="rId12"/>
    <p:sldId id="346" r:id="rId13"/>
    <p:sldId id="347" r:id="rId14"/>
    <p:sldId id="348" r:id="rId15"/>
    <p:sldId id="349" r:id="rId16"/>
    <p:sldId id="350" r:id="rId17"/>
    <p:sldId id="351" r:id="rId18"/>
    <p:sldId id="352" r:id="rId19"/>
    <p:sldId id="353" r:id="rId20"/>
    <p:sldId id="354" r:id="rId21"/>
    <p:sldId id="355" r:id="rId22"/>
    <p:sldId id="356" r:id="rId23"/>
    <p:sldId id="357" r:id="rId24"/>
    <p:sldId id="358" r:id="rId25"/>
    <p:sldId id="359" r:id="rId26"/>
    <p:sldId id="360" r:id="rId27"/>
    <p:sldId id="361" r:id="rId28"/>
    <p:sldId id="362" r:id="rId29"/>
    <p:sldId id="363" r:id="rId30"/>
    <p:sldId id="364" r:id="rId31"/>
    <p:sldId id="365" r:id="rId32"/>
    <p:sldId id="366" r:id="rId33"/>
    <p:sldId id="367" r:id="rId34"/>
    <p:sldId id="368" r:id="rId35"/>
    <p:sldId id="369" r:id="rId36"/>
    <p:sldId id="370" r:id="rId37"/>
    <p:sldId id="371" r:id="rId38"/>
    <p:sldId id="372" r:id="rId39"/>
    <p:sldId id="373" r:id="rId40"/>
    <p:sldId id="374" r:id="rId41"/>
    <p:sldId id="375" r:id="rId42"/>
    <p:sldId id="376" r:id="rId43"/>
    <p:sldId id="377" r:id="rId44"/>
    <p:sldId id="378" r:id="rId45"/>
    <p:sldId id="379" r:id="rId46"/>
    <p:sldId id="380" r:id="rId47"/>
    <p:sldId id="381" r:id="rId48"/>
    <p:sldId id="382" r:id="rId49"/>
    <p:sldId id="383" r:id="rId50"/>
    <p:sldId id="384" r:id="rId51"/>
    <p:sldId id="385" r:id="rId52"/>
    <p:sldId id="386" r:id="rId53"/>
    <p:sldId id="387" r:id="rId54"/>
    <p:sldId id="388" r:id="rId55"/>
    <p:sldId id="389" r:id="rId56"/>
    <p:sldId id="256" r:id="rId57"/>
    <p:sldId id="257" r:id="rId58"/>
    <p:sldId id="334" r:id="rId59"/>
    <p:sldId id="258" r:id="rId60"/>
    <p:sldId id="259" r:id="rId61"/>
    <p:sldId id="333" r:id="rId62"/>
    <p:sldId id="320" r:id="rId63"/>
    <p:sldId id="337" r:id="rId64"/>
    <p:sldId id="260" r:id="rId65"/>
    <p:sldId id="327" r:id="rId66"/>
    <p:sldId id="261" r:id="rId67"/>
    <p:sldId id="288" r:id="rId68"/>
    <p:sldId id="332" r:id="rId69"/>
    <p:sldId id="336" r:id="rId70"/>
    <p:sldId id="264" r:id="rId71"/>
    <p:sldId id="287" r:id="rId72"/>
    <p:sldId id="324" r:id="rId73"/>
    <p:sldId id="325" r:id="rId74"/>
    <p:sldId id="330" r:id="rId75"/>
    <p:sldId id="323" r:id="rId76"/>
    <p:sldId id="263" r:id="rId77"/>
    <p:sldId id="328" r:id="rId78"/>
    <p:sldId id="265" r:id="rId79"/>
    <p:sldId id="319" r:id="rId80"/>
    <p:sldId id="266" r:id="rId81"/>
    <p:sldId id="321" r:id="rId82"/>
    <p:sldId id="322" r:id="rId83"/>
    <p:sldId id="329" r:id="rId84"/>
    <p:sldId id="331" r:id="rId85"/>
    <p:sldId id="267" r:id="rId86"/>
    <p:sldId id="268" r:id="rId87"/>
    <p:sldId id="507" r:id="rId88"/>
    <p:sldId id="276" r:id="rId89"/>
    <p:sldId id="278" r:id="rId90"/>
    <p:sldId id="277" r:id="rId91"/>
    <p:sldId id="279" r:id="rId92"/>
    <p:sldId id="280" r:id="rId93"/>
    <p:sldId id="281" r:id="rId94"/>
    <p:sldId id="282" r:id="rId95"/>
    <p:sldId id="283" r:id="rId96"/>
    <p:sldId id="269" r:id="rId97"/>
    <p:sldId id="271" r:id="rId98"/>
    <p:sldId id="270" r:id="rId99"/>
    <p:sldId id="273" r:id="rId100"/>
    <p:sldId id="272" r:id="rId101"/>
    <p:sldId id="275" r:id="rId102"/>
    <p:sldId id="274" r:id="rId103"/>
    <p:sldId id="335" r:id="rId104"/>
    <p:sldId id="286" r:id="rId105"/>
    <p:sldId id="390" r:id="rId106"/>
    <p:sldId id="391" r:id="rId107"/>
    <p:sldId id="504" r:id="rId108"/>
    <p:sldId id="505" r:id="rId109"/>
    <p:sldId id="506" r:id="rId110"/>
    <p:sldId id="392" r:id="rId111"/>
    <p:sldId id="393" r:id="rId112"/>
    <p:sldId id="394" r:id="rId113"/>
    <p:sldId id="395" r:id="rId114"/>
    <p:sldId id="396" r:id="rId115"/>
    <p:sldId id="397" r:id="rId116"/>
    <p:sldId id="398" r:id="rId117"/>
    <p:sldId id="399" r:id="rId118"/>
    <p:sldId id="400" r:id="rId119"/>
    <p:sldId id="401" r:id="rId120"/>
    <p:sldId id="402" r:id="rId121"/>
    <p:sldId id="403" r:id="rId122"/>
    <p:sldId id="404" r:id="rId123"/>
    <p:sldId id="405" r:id="rId124"/>
    <p:sldId id="406" r:id="rId125"/>
    <p:sldId id="407" r:id="rId126"/>
    <p:sldId id="408" r:id="rId127"/>
    <p:sldId id="502" r:id="rId128"/>
    <p:sldId id="409" r:id="rId129"/>
    <p:sldId id="410" r:id="rId130"/>
    <p:sldId id="411" r:id="rId131"/>
    <p:sldId id="412" r:id="rId132"/>
    <p:sldId id="413" r:id="rId133"/>
    <p:sldId id="414" r:id="rId134"/>
    <p:sldId id="415" r:id="rId135"/>
    <p:sldId id="416" r:id="rId136"/>
    <p:sldId id="417" r:id="rId137"/>
    <p:sldId id="418" r:id="rId138"/>
    <p:sldId id="419" r:id="rId139"/>
    <p:sldId id="420" r:id="rId140"/>
    <p:sldId id="501" r:id="rId141"/>
    <p:sldId id="421" r:id="rId142"/>
    <p:sldId id="422" r:id="rId143"/>
    <p:sldId id="423" r:id="rId144"/>
    <p:sldId id="424" r:id="rId145"/>
    <p:sldId id="425" r:id="rId146"/>
    <p:sldId id="426" r:id="rId147"/>
    <p:sldId id="427" r:id="rId148"/>
    <p:sldId id="428" r:id="rId149"/>
    <p:sldId id="429" r:id="rId150"/>
    <p:sldId id="430" r:id="rId151"/>
    <p:sldId id="431" r:id="rId152"/>
    <p:sldId id="432" r:id="rId153"/>
    <p:sldId id="433" r:id="rId154"/>
    <p:sldId id="434" r:id="rId155"/>
    <p:sldId id="435" r:id="rId156"/>
    <p:sldId id="436" r:id="rId157"/>
    <p:sldId id="437" r:id="rId158"/>
    <p:sldId id="441" r:id="rId159"/>
    <p:sldId id="442" r:id="rId160"/>
    <p:sldId id="443" r:id="rId161"/>
    <p:sldId id="444" r:id="rId162"/>
    <p:sldId id="445" r:id="rId163"/>
    <p:sldId id="446" r:id="rId164"/>
    <p:sldId id="503" r:id="rId165"/>
    <p:sldId id="447" r:id="rId166"/>
    <p:sldId id="448" r:id="rId167"/>
    <p:sldId id="449" r:id="rId168"/>
    <p:sldId id="450" r:id="rId169"/>
    <p:sldId id="451" r:id="rId170"/>
    <p:sldId id="452" r:id="rId171"/>
    <p:sldId id="453" r:id="rId172"/>
    <p:sldId id="454" r:id="rId173"/>
    <p:sldId id="455" r:id="rId174"/>
    <p:sldId id="456" r:id="rId175"/>
    <p:sldId id="457" r:id="rId176"/>
    <p:sldId id="458" r:id="rId177"/>
    <p:sldId id="459" r:id="rId178"/>
    <p:sldId id="460" r:id="rId179"/>
    <p:sldId id="461" r:id="rId180"/>
    <p:sldId id="499" r:id="rId181"/>
    <p:sldId id="464" r:id="rId182"/>
    <p:sldId id="465" r:id="rId183"/>
    <p:sldId id="462" r:id="rId184"/>
    <p:sldId id="500" r:id="rId185"/>
    <p:sldId id="495" r:id="rId186"/>
    <p:sldId id="496" r:id="rId187"/>
    <p:sldId id="497" r:id="rId188"/>
    <p:sldId id="498" r:id="rId189"/>
    <p:sldId id="467" r:id="rId190"/>
    <p:sldId id="468" r:id="rId191"/>
    <p:sldId id="469" r:id="rId192"/>
    <p:sldId id="470" r:id="rId193"/>
    <p:sldId id="471" r:id="rId194"/>
    <p:sldId id="472" r:id="rId195"/>
    <p:sldId id="473" r:id="rId196"/>
    <p:sldId id="474" r:id="rId197"/>
    <p:sldId id="475" r:id="rId198"/>
    <p:sldId id="476" r:id="rId199"/>
    <p:sldId id="494" r:id="rId200"/>
    <p:sldId id="477" r:id="rId201"/>
    <p:sldId id="478" r:id="rId202"/>
    <p:sldId id="479" r:id="rId203"/>
    <p:sldId id="480" r:id="rId204"/>
    <p:sldId id="481" r:id="rId205"/>
    <p:sldId id="482" r:id="rId206"/>
    <p:sldId id="483" r:id="rId207"/>
    <p:sldId id="484" r:id="rId208"/>
    <p:sldId id="485" r:id="rId209"/>
    <p:sldId id="486" r:id="rId210"/>
    <p:sldId id="487" r:id="rId211"/>
    <p:sldId id="488" r:id="rId212"/>
    <p:sldId id="489" r:id="rId213"/>
    <p:sldId id="490" r:id="rId214"/>
    <p:sldId id="491" r:id="rId215"/>
    <p:sldId id="492" r:id="rId216"/>
    <p:sldId id="493" r:id="rId217"/>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401" autoAdjust="0"/>
    <p:restoredTop sz="97723" autoAdjust="0"/>
  </p:normalViewPr>
  <p:slideViewPr>
    <p:cSldViewPr>
      <p:cViewPr>
        <p:scale>
          <a:sx n="66" d="100"/>
          <a:sy n="66" d="100"/>
        </p:scale>
        <p:origin x="-222" y="-24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16" Type="http://schemas.openxmlformats.org/officeDocument/2006/relationships/slide" Target="slides/slide212.xml"/><Relationship Id="rId211" Type="http://schemas.openxmlformats.org/officeDocument/2006/relationships/slide" Target="slides/slide207.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01" Type="http://schemas.openxmlformats.org/officeDocument/2006/relationships/slide" Target="slides/slide197.xml"/><Relationship Id="rId222"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slideMaster" Target="slideMasters/slideMaster1.xml"/><Relationship Id="rId6" Type="http://schemas.openxmlformats.org/officeDocument/2006/relationships/slide" Target="slides/slide2.xml"/><Relationship Id="rId212" Type="http://schemas.openxmlformats.org/officeDocument/2006/relationships/slide" Target="slides/slide208.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presProps" Target="presProps.xml"/><Relationship Id="rId3" Type="http://schemas.openxmlformats.org/officeDocument/2006/relationships/slideMaster" Target="slideMasters/slideMaster3.xml"/><Relationship Id="rId214" Type="http://schemas.openxmlformats.org/officeDocument/2006/relationships/slide" Target="slides/slide210.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theme" Target="theme/theme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6"/>
  <c:chart>
    <c:title>
      <c:tx>
        <c:rich>
          <a:bodyPr/>
          <a:lstStyle/>
          <a:p>
            <a:pPr>
              <a:defRPr/>
            </a:pPr>
            <a:r>
              <a:rPr lang="en-US" dirty="0">
                <a:solidFill>
                  <a:schemeClr val="bg1"/>
                </a:solidFill>
              </a:rPr>
              <a:t>shares outstanding</a:t>
            </a:r>
          </a:p>
        </c:rich>
      </c:tx>
    </c:title>
    <c:plotArea>
      <c:layout/>
      <c:barChart>
        <c:barDir val="col"/>
        <c:grouping val="stacked"/>
        <c:ser>
          <c:idx val="0"/>
          <c:order val="0"/>
          <c:tx>
            <c:strRef>
              <c:f>Sheet1!$B$1</c:f>
              <c:strCache>
                <c:ptCount val="1"/>
                <c:pt idx="0">
                  <c:v>shares outstanding</c:v>
                </c:pt>
              </c:strCache>
            </c:strRef>
          </c:tx>
          <c:cat>
            <c:numRef>
              <c:f>Sheet1!$A$2:$A$5</c:f>
              <c:numCache>
                <c:formatCode>General</c:formatCode>
                <c:ptCount val="4"/>
                <c:pt idx="0">
                  <c:v>2008</c:v>
                </c:pt>
                <c:pt idx="1">
                  <c:v>2009</c:v>
                </c:pt>
                <c:pt idx="2">
                  <c:v>2010</c:v>
                </c:pt>
                <c:pt idx="3">
                  <c:v>2011</c:v>
                </c:pt>
              </c:numCache>
            </c:numRef>
          </c:cat>
          <c:val>
            <c:numRef>
              <c:f>Sheet1!$B$2:$B$5</c:f>
              <c:numCache>
                <c:formatCode>#,##0</c:formatCode>
                <c:ptCount val="4"/>
                <c:pt idx="0">
                  <c:v>888326</c:v>
                </c:pt>
                <c:pt idx="1">
                  <c:v>889806</c:v>
                </c:pt>
                <c:pt idx="2">
                  <c:v>915970</c:v>
                </c:pt>
                <c:pt idx="3">
                  <c:v>932370</c:v>
                </c:pt>
              </c:numCache>
            </c:numRef>
          </c:val>
        </c:ser>
        <c:overlap val="100"/>
        <c:axId val="91304320"/>
        <c:axId val="91305856"/>
      </c:barChart>
      <c:catAx>
        <c:axId val="91304320"/>
        <c:scaling>
          <c:orientation val="minMax"/>
        </c:scaling>
        <c:axPos val="b"/>
        <c:numFmt formatCode="General" sourceLinked="1"/>
        <c:tickLblPos val="nextTo"/>
        <c:txPr>
          <a:bodyPr/>
          <a:lstStyle/>
          <a:p>
            <a:pPr>
              <a:defRPr>
                <a:solidFill>
                  <a:schemeClr val="bg1"/>
                </a:solidFill>
              </a:defRPr>
            </a:pPr>
            <a:endParaRPr lang="en-US"/>
          </a:p>
        </c:txPr>
        <c:crossAx val="91305856"/>
        <c:crosses val="autoZero"/>
        <c:auto val="1"/>
        <c:lblAlgn val="ctr"/>
        <c:lblOffset val="100"/>
      </c:catAx>
      <c:valAx>
        <c:axId val="91305856"/>
        <c:scaling>
          <c:orientation val="minMax"/>
        </c:scaling>
        <c:axPos val="l"/>
        <c:majorGridlines/>
        <c:numFmt formatCode="#,##0" sourceLinked="1"/>
        <c:tickLblPos val="nextTo"/>
        <c:txPr>
          <a:bodyPr/>
          <a:lstStyle/>
          <a:p>
            <a:pPr>
              <a:defRPr>
                <a:solidFill>
                  <a:schemeClr val="bg1"/>
                </a:solidFill>
              </a:defRPr>
            </a:pPr>
            <a:endParaRPr lang="en-US"/>
          </a:p>
        </c:txPr>
        <c:crossAx val="91304320"/>
        <c:crosses val="autoZero"/>
        <c:crossBetween val="between"/>
      </c:valAx>
    </c:plotArea>
    <c:plotVisOnly val="1"/>
  </c:chart>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7BA4CDE5-3AC5-4A2B-BF79-09400D907919}" type="datetimeFigureOut">
              <a:rPr lang="zh-CN" altLang="en-US"/>
              <a:pPr>
                <a:defRPr/>
              </a:pPr>
              <a:t>2012-3-19</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D45CBB12-7050-4612-8883-CAF90C00C5E7}"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mobilewebup.com/reports/mobile-landscap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en.wikipedia.org/wiki/IPS_panel" TargetMode="External"/><Relationship Id="rId13" Type="http://schemas.openxmlformats.org/officeDocument/2006/relationships/hyperlink" Target="http://en.wikipedia.org/wiki/Amazon_Appstore" TargetMode="External"/><Relationship Id="rId18" Type="http://schemas.openxmlformats.org/officeDocument/2006/relationships/hyperlink" Target="http://androidandme.com/2012/03/opinions/rumor-nexus-tablet-is-a-done-deal-to-retail-for-as-low-as-149/" TargetMode="External"/><Relationship Id="rId3" Type="http://schemas.openxmlformats.org/officeDocument/2006/relationships/hyperlink" Target="http://en.wikipedia.org/wiki/Tablet_computer" TargetMode="External"/><Relationship Id="rId7" Type="http://schemas.openxmlformats.org/officeDocument/2006/relationships/hyperlink" Target="http://en.wikipedia.org/wiki/Multi-touch" TargetMode="External"/><Relationship Id="rId12" Type="http://schemas.openxmlformats.org/officeDocument/2006/relationships/hyperlink" Target="http://en.wikipedia.org/wiki/Operating_system" TargetMode="External"/><Relationship Id="rId17" Type="http://schemas.openxmlformats.org/officeDocument/2006/relationships/hyperlink" Target="http://dvice.com/archives/2012/03/rumor-google-pa.php" TargetMode="External"/><Relationship Id="rId2" Type="http://schemas.openxmlformats.org/officeDocument/2006/relationships/slide" Target="../slides/slide29.xml"/><Relationship Id="rId16" Type="http://schemas.openxmlformats.org/officeDocument/2006/relationships/hyperlink" Target="http://en.wikipedia.org/wiki/Kindle_Fire" TargetMode="External"/><Relationship Id="rId20" Type="http://schemas.openxmlformats.org/officeDocument/2006/relationships/hyperlink" Target="http://www.penn-olson.com/tag/foursquare/" TargetMode="External"/><Relationship Id="rId1" Type="http://schemas.openxmlformats.org/officeDocument/2006/relationships/notesMaster" Target="../notesMasters/notesMaster1.xml"/><Relationship Id="rId6" Type="http://schemas.openxmlformats.org/officeDocument/2006/relationships/hyperlink" Target="http://en.wikipedia.org/wiki/E-book_reader" TargetMode="External"/><Relationship Id="rId11" Type="http://schemas.openxmlformats.org/officeDocument/2006/relationships/hyperlink" Target="http://en.wikipedia.org/wiki/Android_(operating_system)" TargetMode="External"/><Relationship Id="rId5" Type="http://schemas.openxmlformats.org/officeDocument/2006/relationships/hyperlink" Target="http://en.wikipedia.org/wiki/Amazon_Kindle" TargetMode="External"/><Relationship Id="rId15" Type="http://schemas.openxmlformats.org/officeDocument/2006/relationships/hyperlink" Target="http://en.wikipedia.org/wiki/IPad" TargetMode="External"/><Relationship Id="rId10" Type="http://schemas.openxmlformats.org/officeDocument/2006/relationships/hyperlink" Target="http://en.wikipedia.org/wiki/Google" TargetMode="External"/><Relationship Id="rId19" Type="http://schemas.openxmlformats.org/officeDocument/2006/relationships/hyperlink" Target="http://www.penn-olson.com/?cat_ID=5" TargetMode="External"/><Relationship Id="rId4" Type="http://schemas.openxmlformats.org/officeDocument/2006/relationships/hyperlink" Target="http://en.wikipedia.org/wiki/Amazon.com" TargetMode="External"/><Relationship Id="rId9" Type="http://schemas.openxmlformats.org/officeDocument/2006/relationships/hyperlink" Target="http://en.wikipedia.org/wiki/Fork_(software_development)" TargetMode="External"/><Relationship Id="rId14" Type="http://schemas.openxmlformats.org/officeDocument/2006/relationships/hyperlink" Target="http://en.wikipedia.org/wiki/E-book"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gizmodo.com/5888347/samsungs-galaxy-tab-2-now-comes-in-an-exciting-101+inch-flavour-but-is-fatter-and-heavier-than-the-original/gallery/1"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gizmodo.com/playbook" TargetMode="External"/><Relationship Id="rId4" Type="http://schemas.openxmlformats.org/officeDocument/2006/relationships/hyperlink" Target="http://gizmodo.com/kindle"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inventors.about.com/library/weekly/aa050298.ht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inventors.about.com/library/weekly/aa062398.htm"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idc.com/getdoc.jsp?containerId=prUS23371312"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articles.businessinsider.com/2012-02-29/tech/31109577_1_smartphones-pc-sales-internet"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hl7standards.com/blog/2012/03/15/the-future-is-quantified/"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www.idc.com/getdoc.jsp?containerId=prUS23371312"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techglobex.blogspot.com/search/label/iOS"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techglobex.blogspot.com/search/label/Apple" TargetMode="External"/><Relationship Id="rId4" Type="http://schemas.openxmlformats.org/officeDocument/2006/relationships/hyperlink" Target="http://techglobex.blogspot.com/search/label/Android"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ocialmarketing.blogs.com/r_craiig_lefebvres_social/2009/02/demographics-of-social-network-users.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List_of_countries_by_number_of_mobile_phones_in_us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en.wikipedia.org/wiki/Bottom_of_the_pyramid" TargetMode="External"/><Relationship Id="rId4" Type="http://schemas.openxmlformats.org/officeDocument/2006/relationships/hyperlink" Target="http://en.wikipedia.org/wiki/Information_and_communication_technologies_for_developmen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File:Mobile_phone_map_1980-2009.gi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visionmobile.com/blog/2011/11/the-elusive-long-tail-of-mobile-shipment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bgr.com/2011/12/15/smartphone-penetration-skyrockets-in-2011-iphone-becomes-no-1-handse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bgr.com/2011/11/29/nielsen-android-extends-smartphone-platform-lead-apple-still-top-vendo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462B84-5A0D-4A68-B4CE-1D4C991895F9}" type="slidenum">
              <a:rPr lang="en-US">
                <a:solidFill>
                  <a:srgbClr val="000000"/>
                </a:solidFill>
                <a:ea typeface="宋体" pitchFamily="2" charset="-122"/>
              </a:rPr>
              <a:pPr fontAlgn="base">
                <a:spcBef>
                  <a:spcPct val="0"/>
                </a:spcBef>
                <a:spcAft>
                  <a:spcPct val="0"/>
                </a:spcAft>
              </a:pPr>
              <a:t>3</a:t>
            </a:fld>
            <a:endParaRPr lang="en-US">
              <a:solidFill>
                <a:srgbClr val="000000"/>
              </a:solidFill>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4B2BCB-4C2E-4A84-8054-CADACFB48FB1}" type="slidenum">
              <a:rPr lang="en-US">
                <a:solidFill>
                  <a:srgbClr val="000000"/>
                </a:solidFill>
                <a:ea typeface="宋体" pitchFamily="2" charset="-122"/>
              </a:rPr>
              <a:pPr fontAlgn="base">
                <a:spcBef>
                  <a:spcPct val="0"/>
                </a:spcBef>
                <a:spcAft>
                  <a:spcPct val="0"/>
                </a:spcAft>
              </a:pPr>
              <a:t>15</a:t>
            </a:fld>
            <a:endParaRPr lang="en-US">
              <a:solidFill>
                <a:srgbClr val="000000"/>
              </a:solidFill>
              <a:ea typeface="宋体"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B5B60C-C1C2-4D3A-8EBF-EBDC1A970820}" type="slidenum">
              <a:rPr lang="en-CA">
                <a:ea typeface="宋体" pitchFamily="2" charset="-122"/>
              </a:rPr>
              <a:pPr fontAlgn="base">
                <a:spcBef>
                  <a:spcPct val="0"/>
                </a:spcBef>
                <a:spcAft>
                  <a:spcPct val="0"/>
                </a:spcAft>
              </a:pPr>
              <a:t>17</a:t>
            </a:fld>
            <a:endParaRPr lang="en-CA">
              <a:ea typeface="宋体"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7705C4-392D-4CEF-AF73-9DE1895A6DF2}" type="slidenum">
              <a:rPr lang="en-CA">
                <a:ea typeface="宋体" pitchFamily="2" charset="-122"/>
              </a:rPr>
              <a:pPr fontAlgn="base">
                <a:spcBef>
                  <a:spcPct val="0"/>
                </a:spcBef>
                <a:spcAft>
                  <a:spcPct val="0"/>
                </a:spcAft>
              </a:pPr>
              <a:t>18</a:t>
            </a:fld>
            <a:endParaRPr lang="en-CA">
              <a:ea typeface="宋体"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A01872-E4C1-4698-96A9-DE27DF04D73C}" type="slidenum">
              <a:rPr lang="en-US">
                <a:solidFill>
                  <a:srgbClr val="000000"/>
                </a:solidFill>
                <a:ea typeface="宋体" pitchFamily="2" charset="-122"/>
              </a:rPr>
              <a:pPr fontAlgn="base">
                <a:spcBef>
                  <a:spcPct val="0"/>
                </a:spcBef>
                <a:spcAft>
                  <a:spcPct val="0"/>
                </a:spcAft>
              </a:pPr>
              <a:t>21</a:t>
            </a:fld>
            <a:endParaRPr lang="en-US">
              <a:solidFill>
                <a:srgbClr val="000000"/>
              </a:solidFill>
              <a:ea typeface="宋体"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C2BCF3-DFBD-4E45-B7F0-D31E2C2E7310}" type="slidenum">
              <a:rPr lang="en-US">
                <a:solidFill>
                  <a:srgbClr val="000000"/>
                </a:solidFill>
                <a:ea typeface="宋体" pitchFamily="2" charset="-122"/>
              </a:rPr>
              <a:pPr fontAlgn="base">
                <a:spcBef>
                  <a:spcPct val="0"/>
                </a:spcBef>
                <a:spcAft>
                  <a:spcPct val="0"/>
                </a:spcAft>
              </a:pPr>
              <a:t>22</a:t>
            </a:fld>
            <a:endParaRPr lang="en-US">
              <a:solidFill>
                <a:srgbClr val="000000"/>
              </a:solidFill>
              <a:ea typeface="宋体"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F8FAF4-DFC0-433E-AE3E-6A74DB90DCC1}" type="slidenum">
              <a:rPr lang="en-US">
                <a:solidFill>
                  <a:srgbClr val="000000"/>
                </a:solidFill>
                <a:ea typeface="宋体" pitchFamily="2" charset="-122"/>
              </a:rPr>
              <a:pPr fontAlgn="base">
                <a:spcBef>
                  <a:spcPct val="0"/>
                </a:spcBef>
                <a:spcAft>
                  <a:spcPct val="0"/>
                </a:spcAft>
              </a:pPr>
              <a:t>23</a:t>
            </a:fld>
            <a:endParaRPr lang="en-US">
              <a:solidFill>
                <a:srgbClr val="000000"/>
              </a:solidFill>
              <a:ea typeface="宋体"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hlinkClick r:id="rId3"/>
              </a:rPr>
              <a:t>http://mobilewebup.com/reports/mobile-landscape/</a:t>
            </a:r>
            <a:endParaRPr lang="en-US" smtClean="0">
              <a:ea typeface="宋体" pitchFamily="2" charset="-122"/>
            </a:endParaRPr>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A14403-8704-4857-B99A-8529FFE8B78E}" type="slidenum">
              <a:rPr lang="en-US">
                <a:solidFill>
                  <a:srgbClr val="000000"/>
                </a:solidFill>
                <a:ea typeface="宋体" pitchFamily="2" charset="-122"/>
              </a:rPr>
              <a:pPr fontAlgn="base">
                <a:spcBef>
                  <a:spcPct val="0"/>
                </a:spcBef>
                <a:spcAft>
                  <a:spcPct val="0"/>
                </a:spcAft>
              </a:pPr>
              <a:t>27</a:t>
            </a:fld>
            <a:endParaRPr lang="en-US">
              <a:solidFill>
                <a:srgbClr val="000000"/>
              </a:solidFill>
              <a:ea typeface="宋体"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pPr defTabSz="455613">
              <a:spcBef>
                <a:spcPct val="0"/>
              </a:spcBef>
              <a:buFontTx/>
              <a:buChar char="-"/>
            </a:pPr>
            <a:endParaRPr lang="en-US" smtClean="0">
              <a:ea typeface="宋体" pitchFamily="2" charset="-122"/>
            </a:endParaRPr>
          </a:p>
          <a:p>
            <a:pPr defTabSz="455613">
              <a:spcBef>
                <a:spcPct val="0"/>
              </a:spcBef>
              <a:buFontTx/>
              <a:buChar char="-"/>
            </a:pPr>
            <a:endParaRPr lang="en-US" smtClean="0">
              <a:ea typeface="宋体" pitchFamily="2" charset="-122"/>
            </a:endParaRPr>
          </a:p>
          <a:p>
            <a:pPr defTabSz="455613">
              <a:spcBef>
                <a:spcPct val="0"/>
              </a:spcBef>
              <a:buFontTx/>
              <a:buChar char="-"/>
            </a:pPr>
            <a:endParaRPr lang="en-US" smtClean="0">
              <a:ea typeface="宋体" pitchFamily="2" charset="-122"/>
            </a:endParaRPr>
          </a:p>
          <a:p>
            <a:pPr defTabSz="455613">
              <a:spcBef>
                <a:spcPct val="0"/>
              </a:spcBef>
              <a:buFontTx/>
              <a:buChar char="-"/>
            </a:pPr>
            <a:endParaRPr lang="en-US" smtClean="0">
              <a:ea typeface="宋体" pitchFamily="2" charset="-122"/>
            </a:endParaRPr>
          </a:p>
          <a:p>
            <a:pPr defTabSz="455613">
              <a:spcBef>
                <a:spcPct val="0"/>
              </a:spcBef>
              <a:buFontTx/>
              <a:buChar char="-"/>
            </a:pPr>
            <a:endParaRPr lang="en-US" smtClean="0">
              <a:ea typeface="宋体" pitchFamily="2" charset="-122"/>
            </a:endParaRPr>
          </a:p>
          <a:p>
            <a:pPr defTabSz="455613">
              <a:spcBef>
                <a:spcPct val="0"/>
              </a:spcBef>
              <a:buFontTx/>
              <a:buChar char="-"/>
            </a:pPr>
            <a:endParaRPr lang="en-US" smtClean="0">
              <a:ea typeface="宋体" pitchFamily="2" charset="-122"/>
            </a:endParaRPr>
          </a:p>
          <a:p>
            <a:pPr defTabSz="455613">
              <a:spcBef>
                <a:spcPct val="0"/>
              </a:spcBef>
              <a:buFontTx/>
              <a:buChar char="-"/>
            </a:pPr>
            <a:endParaRPr lang="en-US" smtClean="0">
              <a:ea typeface="宋体" pitchFamily="2" charset="-122"/>
            </a:endParaRPr>
          </a:p>
          <a:p>
            <a:pPr defTabSz="455613">
              <a:spcBef>
                <a:spcPct val="0"/>
              </a:spcBef>
              <a:buFontTx/>
              <a:buChar char="-"/>
            </a:pPr>
            <a:r>
              <a:rPr lang="en-US" smtClean="0">
                <a:ea typeface="宋体" pitchFamily="2" charset="-122"/>
              </a:rPr>
              <a:t>Mobile browsing represents 2.8% of all browsing </a:t>
            </a:r>
          </a:p>
          <a:p>
            <a:pPr defTabSz="455613">
              <a:spcBef>
                <a:spcPct val="0"/>
              </a:spcBef>
              <a:buFontTx/>
              <a:buChar char="-"/>
            </a:pPr>
            <a:endParaRPr lang="en-US" smtClean="0">
              <a:ea typeface="宋体" pitchFamily="2" charset="-122"/>
            </a:endParaRPr>
          </a:p>
        </p:txBody>
      </p:sp>
      <p:sp>
        <p:nvSpPr>
          <p:cNvPr id="96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47EAE6-6BF5-4A14-B12C-B86B47243C30}" type="slidenum">
              <a:rPr lang="en-US">
                <a:solidFill>
                  <a:srgbClr val="000000"/>
                </a:solidFill>
                <a:ea typeface="宋体" pitchFamily="2" charset="-122"/>
              </a:rPr>
              <a:pPr fontAlgn="base">
                <a:spcBef>
                  <a:spcPct val="0"/>
                </a:spcBef>
                <a:spcAft>
                  <a:spcPct val="0"/>
                </a:spcAft>
              </a:pPr>
              <a:t>28</a:t>
            </a:fld>
            <a:endParaRPr lang="en-US">
              <a:solidFill>
                <a:srgbClr val="000000"/>
              </a:solidFill>
              <a:ea typeface="宋体"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rPr>
              <a:t>The </a:t>
            </a:r>
            <a:r>
              <a:rPr lang="en-GB" b="1" smtClean="0">
                <a:ea typeface="宋体" pitchFamily="2" charset="-122"/>
              </a:rPr>
              <a:t>Kindle Fire</a:t>
            </a:r>
            <a:r>
              <a:rPr lang="en-GB" smtClean="0">
                <a:ea typeface="宋体" pitchFamily="2" charset="-122"/>
              </a:rPr>
              <a:t> is a </a:t>
            </a:r>
            <a:r>
              <a:rPr lang="en-GB" smtClean="0">
                <a:ea typeface="宋体" pitchFamily="2" charset="-122"/>
                <a:hlinkClick r:id="rId3" tooltip="Tablet computer"/>
              </a:rPr>
              <a:t>tablet computer</a:t>
            </a:r>
            <a:r>
              <a:rPr lang="en-GB" smtClean="0">
                <a:ea typeface="宋体" pitchFamily="2" charset="-122"/>
              </a:rPr>
              <a:t> version of </a:t>
            </a:r>
            <a:r>
              <a:rPr lang="en-GB" smtClean="0">
                <a:ea typeface="宋体" pitchFamily="2" charset="-122"/>
                <a:hlinkClick r:id="rId4" tooltip="Amazon.com"/>
              </a:rPr>
              <a:t>Amazon.com</a:t>
            </a:r>
            <a:r>
              <a:rPr lang="en-GB" smtClean="0">
                <a:ea typeface="宋体" pitchFamily="2" charset="-122"/>
              </a:rPr>
              <a:t>'s </a:t>
            </a:r>
            <a:r>
              <a:rPr lang="en-GB" smtClean="0">
                <a:ea typeface="宋体" pitchFamily="2" charset="-122"/>
                <a:hlinkClick r:id="rId5" tooltip="Amazon Kindle"/>
              </a:rPr>
              <a:t>Kindle</a:t>
            </a:r>
            <a:r>
              <a:rPr lang="en-GB" smtClean="0">
                <a:ea typeface="宋体" pitchFamily="2" charset="-122"/>
              </a:rPr>
              <a:t> </a:t>
            </a:r>
            <a:r>
              <a:rPr lang="en-GB" smtClean="0">
                <a:ea typeface="宋体" pitchFamily="2" charset="-122"/>
                <a:hlinkClick r:id="rId6" tooltip="E-book reader"/>
              </a:rPr>
              <a:t>e-book reader</a:t>
            </a:r>
            <a:r>
              <a:rPr lang="en-GB" smtClean="0">
                <a:ea typeface="宋体" pitchFamily="2" charset="-122"/>
              </a:rPr>
              <a:t>. Announced on 28 September 2011, the Kindle Fire has a color 7" </a:t>
            </a:r>
            <a:r>
              <a:rPr lang="en-GB" smtClean="0">
                <a:ea typeface="宋体" pitchFamily="2" charset="-122"/>
                <a:hlinkClick r:id="rId7" tooltip="Multi-touch"/>
              </a:rPr>
              <a:t>multi-touch</a:t>
            </a:r>
            <a:r>
              <a:rPr lang="en-GB" smtClean="0">
                <a:ea typeface="宋体" pitchFamily="2" charset="-122"/>
              </a:rPr>
              <a:t> display with </a:t>
            </a:r>
            <a:r>
              <a:rPr lang="en-GB" smtClean="0">
                <a:ea typeface="宋体" pitchFamily="2" charset="-122"/>
                <a:hlinkClick r:id="rId8" tooltip="IPS panel"/>
              </a:rPr>
              <a:t>IPS</a:t>
            </a:r>
            <a:r>
              <a:rPr lang="en-GB" smtClean="0">
                <a:ea typeface="宋体" pitchFamily="2" charset="-122"/>
              </a:rPr>
              <a:t> technology and runs a </a:t>
            </a:r>
            <a:r>
              <a:rPr lang="en-GB" smtClean="0">
                <a:ea typeface="宋体" pitchFamily="2" charset="-122"/>
                <a:hlinkClick r:id="rId9" tooltip="Fork (software development)"/>
              </a:rPr>
              <a:t>forked</a:t>
            </a:r>
            <a:r>
              <a:rPr lang="en-GB" smtClean="0">
                <a:ea typeface="宋体" pitchFamily="2" charset="-122"/>
              </a:rPr>
              <a:t> version of </a:t>
            </a:r>
            <a:r>
              <a:rPr lang="en-GB" smtClean="0">
                <a:ea typeface="宋体" pitchFamily="2" charset="-122"/>
                <a:hlinkClick r:id="rId10" tooltip="Google"/>
              </a:rPr>
              <a:t>Google</a:t>
            </a:r>
            <a:r>
              <a:rPr lang="en-GB" smtClean="0">
                <a:ea typeface="宋体" pitchFamily="2" charset="-122"/>
              </a:rPr>
              <a:t>'s </a:t>
            </a:r>
            <a:r>
              <a:rPr lang="en-GB" smtClean="0">
                <a:ea typeface="宋体" pitchFamily="2" charset="-122"/>
                <a:hlinkClick r:id="rId11" tooltip="Android (operating system)"/>
              </a:rPr>
              <a:t>Android</a:t>
            </a:r>
            <a:r>
              <a:rPr lang="en-GB" smtClean="0">
                <a:ea typeface="宋体" pitchFamily="2" charset="-122"/>
              </a:rPr>
              <a:t> </a:t>
            </a:r>
            <a:r>
              <a:rPr lang="en-GB" smtClean="0">
                <a:ea typeface="宋体" pitchFamily="2" charset="-122"/>
                <a:hlinkClick r:id="rId12" tooltip="Operating system"/>
              </a:rPr>
              <a:t>operating system</a:t>
            </a:r>
            <a:r>
              <a:rPr lang="en-GB" smtClean="0">
                <a:ea typeface="宋体" pitchFamily="2" charset="-122"/>
              </a:rPr>
              <a:t>. The device—which includes access to the </a:t>
            </a:r>
            <a:r>
              <a:rPr lang="en-GB" smtClean="0">
                <a:ea typeface="宋体" pitchFamily="2" charset="-122"/>
                <a:hlinkClick r:id="rId13" tooltip="Amazon Appstore"/>
              </a:rPr>
              <a:t>Amazon Appstore</a:t>
            </a:r>
            <a:r>
              <a:rPr lang="en-GB" smtClean="0">
                <a:ea typeface="宋体" pitchFamily="2" charset="-122"/>
              </a:rPr>
              <a:t>, streaming movies and TV shows, and Kindle's </a:t>
            </a:r>
            <a:r>
              <a:rPr lang="en-GB" smtClean="0">
                <a:ea typeface="宋体" pitchFamily="2" charset="-122"/>
                <a:hlinkClick r:id="rId14" tooltip="E-book"/>
              </a:rPr>
              <a:t>e-books</a:t>
            </a:r>
            <a:r>
              <a:rPr lang="en-GB" smtClean="0">
                <a:ea typeface="宋体" pitchFamily="2" charset="-122"/>
              </a:rPr>
              <a:t>—was released on November 15, 2011.</a:t>
            </a:r>
          </a:p>
          <a:p>
            <a:pPr>
              <a:spcBef>
                <a:spcPct val="0"/>
              </a:spcBef>
            </a:pPr>
            <a:r>
              <a:rPr lang="en-GB" smtClean="0">
                <a:ea typeface="宋体" pitchFamily="2" charset="-122"/>
              </a:rPr>
              <a:t>The Kindle Fire retails for US$199.</a:t>
            </a:r>
          </a:p>
          <a:p>
            <a:pPr>
              <a:spcBef>
                <a:spcPct val="0"/>
              </a:spcBef>
            </a:pPr>
            <a:r>
              <a:rPr lang="en-GB" smtClean="0">
                <a:ea typeface="宋体" pitchFamily="2" charset="-122"/>
              </a:rPr>
              <a:t>Analysts have projected the device to be a strong competitor to Apple's </a:t>
            </a:r>
            <a:r>
              <a:rPr lang="en-GB" smtClean="0">
                <a:ea typeface="宋体" pitchFamily="2" charset="-122"/>
                <a:hlinkClick r:id="rId15" tooltip="IPad"/>
              </a:rPr>
              <a:t>iPad</a:t>
            </a:r>
            <a:r>
              <a:rPr lang="en-GB" smtClean="0">
                <a:ea typeface="宋体" pitchFamily="2" charset="-122"/>
              </a:rPr>
              <a:t>,</a:t>
            </a:r>
            <a:r>
              <a:rPr lang="en-GB" baseline="30000" smtClean="0">
                <a:ea typeface="宋体" pitchFamily="2" charset="-122"/>
                <a:hlinkClick r:id="rId16"/>
              </a:rPr>
              <a:t>[8][11]</a:t>
            </a:r>
            <a:r>
              <a:rPr lang="en-GB" smtClean="0">
                <a:ea typeface="宋体" pitchFamily="2" charset="-122"/>
              </a:rPr>
              <a:t> and that other Android device makers will suffer lost sales.</a:t>
            </a:r>
            <a:r>
              <a:rPr lang="en-GB" baseline="30000" smtClean="0">
                <a:ea typeface="宋体" pitchFamily="2" charset="-122"/>
                <a:hlinkClick r:id="rId16"/>
              </a:rPr>
              <a:t>[12][13]</a:t>
            </a:r>
            <a:r>
              <a:rPr lang="en-GB" smtClean="0">
                <a:ea typeface="宋体" pitchFamily="2" charset="-122"/>
              </a:rPr>
              <a:t>Amazon's business strategy is to make money on the selling of digital content on the Fire, rather than through the device itself.</a:t>
            </a:r>
          </a:p>
          <a:p>
            <a:pPr>
              <a:spcBef>
                <a:spcPct val="0"/>
              </a:spcBef>
            </a:pPr>
            <a:r>
              <a:rPr lang="en-GB" smtClean="0">
                <a:ea typeface="宋体" pitchFamily="2" charset="-122"/>
              </a:rPr>
              <a:t>customers purchased over 1 million Kindle devices per week.</a:t>
            </a:r>
            <a:r>
              <a:rPr lang="en-GB" baseline="30000" smtClean="0">
                <a:ea typeface="宋体" pitchFamily="2" charset="-122"/>
                <a:hlinkClick r:id="rId16"/>
              </a:rPr>
              <a:t>[18]</a:t>
            </a:r>
            <a:r>
              <a:rPr lang="en-GB" smtClean="0">
                <a:ea typeface="宋体" pitchFamily="2" charset="-122"/>
              </a:rPr>
              <a:t> Analysts had estimated that over 6 million Amazon Kindle Fire tablets would be sold in the fourth quarter of 2011.</a:t>
            </a:r>
            <a:r>
              <a:rPr lang="en-GB" baseline="30000" smtClean="0">
                <a:ea typeface="宋体" pitchFamily="2" charset="-122"/>
                <a:hlinkClick r:id="rId16"/>
              </a:rPr>
              <a:t>[19]</a:t>
            </a:r>
            <a:endParaRPr lang="en-GB" baseline="30000" smtClean="0">
              <a:ea typeface="宋体" pitchFamily="2" charset="-122"/>
            </a:endParaRPr>
          </a:p>
          <a:p>
            <a:pPr>
              <a:spcBef>
                <a:spcPct val="0"/>
              </a:spcBef>
            </a:pPr>
            <a:endParaRPr lang="en-US" baseline="30000" smtClean="0">
              <a:ea typeface="宋体" pitchFamily="2" charset="-122"/>
            </a:endParaRPr>
          </a:p>
          <a:p>
            <a:pPr>
              <a:spcBef>
                <a:spcPct val="0"/>
              </a:spcBef>
            </a:pPr>
            <a:endParaRPr lang="en-US" baseline="30000" smtClean="0">
              <a:ea typeface="宋体" pitchFamily="2" charset="-122"/>
            </a:endParaRPr>
          </a:p>
          <a:p>
            <a:pPr>
              <a:spcBef>
                <a:spcPct val="0"/>
              </a:spcBef>
            </a:pPr>
            <a:endParaRPr lang="en-US" baseline="30000" smtClean="0">
              <a:ea typeface="宋体" pitchFamily="2" charset="-122"/>
            </a:endParaRPr>
          </a:p>
          <a:p>
            <a:pPr>
              <a:spcBef>
                <a:spcPct val="0"/>
              </a:spcBef>
            </a:pPr>
            <a:r>
              <a:rPr lang="en-US" smtClean="0">
                <a:ea typeface="宋体" pitchFamily="2" charset="-122"/>
              </a:rPr>
              <a:t>Rumor: Nexus(google choosen asus) tablet is a “done deal”, to retail as low as $149</a:t>
            </a:r>
            <a:endParaRPr lang="en-GB" smtClean="0">
              <a:ea typeface="宋体" pitchFamily="2" charset="-122"/>
            </a:endParaRPr>
          </a:p>
          <a:p>
            <a:pPr>
              <a:spcBef>
                <a:spcPct val="0"/>
              </a:spcBef>
            </a:pPr>
            <a:r>
              <a:rPr lang="en-GB" smtClean="0">
                <a:ea typeface="宋体" pitchFamily="2" charset="-122"/>
              </a:rPr>
              <a:t> </a:t>
            </a:r>
            <a:r>
              <a:rPr lang="en-GB" b="1" smtClean="0">
                <a:ea typeface="宋体" pitchFamily="2" charset="-122"/>
                <a:hlinkClick r:id="rId17"/>
              </a:rPr>
              <a:t>Google is building a 7-inch "Nexus tablet" with Asus</a:t>
            </a:r>
            <a:r>
              <a:rPr lang="en-GB" smtClean="0">
                <a:ea typeface="宋体" pitchFamily="2" charset="-122"/>
              </a:rPr>
              <a:t> that will possibly be cheaper than the $200 Kindle Fire and come with the next version of Android.</a:t>
            </a:r>
          </a:p>
          <a:p>
            <a:pPr>
              <a:spcBef>
                <a:spcPct val="0"/>
              </a:spcBef>
            </a:pPr>
            <a:r>
              <a:rPr lang="en-GB" smtClean="0">
                <a:ea typeface="宋体" pitchFamily="2" charset="-122"/>
              </a:rPr>
              <a:t>The "confirmation" (and we suggest you treat it as a highly suspect rumor until Google officially confirms the news themselves) comes from </a:t>
            </a:r>
            <a:r>
              <a:rPr lang="en-GB" b="1" smtClean="0">
                <a:ea typeface="宋体" pitchFamily="2" charset="-122"/>
                <a:hlinkClick r:id="rId18"/>
              </a:rPr>
              <a:t>Android and Me</a:t>
            </a:r>
            <a:r>
              <a:rPr lang="en-GB" smtClean="0">
                <a:ea typeface="宋体" pitchFamily="2" charset="-122"/>
              </a:rPr>
              <a:t>.</a:t>
            </a:r>
          </a:p>
          <a:p>
            <a:pPr>
              <a:spcBef>
                <a:spcPct val="0"/>
              </a:spcBef>
            </a:pPr>
            <a:r>
              <a:rPr lang="en-GB" smtClean="0">
                <a:ea typeface="宋体" pitchFamily="2" charset="-122"/>
              </a:rPr>
              <a:t>According to Android and Me, an anonymous "senior employee at a supply chain company based in the United States" has told the tech blog that Asus is scrapping plans to release the 7-inch MeMo 370T Android tablet that it unveiled at CES. Instead, it's using that tablet as a template for Google's official tablet.</a:t>
            </a:r>
          </a:p>
          <a:p>
            <a:pPr>
              <a:spcBef>
                <a:spcPct val="0"/>
              </a:spcBef>
            </a:pPr>
            <a:r>
              <a:rPr lang="en-GB" smtClean="0">
                <a:ea typeface="宋体" pitchFamily="2" charset="-122"/>
              </a:rPr>
              <a:t>Pricing is said to be much lower than the $250 price point that Digitimes reported last week — coming in at a possible $150 to $199 price.</a:t>
            </a:r>
          </a:p>
          <a:p>
            <a:pPr>
              <a:spcBef>
                <a:spcPct val="0"/>
              </a:spcBef>
            </a:pPr>
            <a:r>
              <a:rPr lang="en-GB" smtClean="0">
                <a:ea typeface="宋体" pitchFamily="2" charset="-122"/>
              </a:rPr>
              <a:t>At such a low price, the Google tablet would essentially undercut the Kindle Fire and Nook Tablet's $200 to $250 pricing, setting it up to be an "impulse buy" for many consumers who haven't hopped on the tablet bandwagon.</a:t>
            </a:r>
          </a:p>
          <a:p>
            <a:pPr>
              <a:spcBef>
                <a:spcPct val="0"/>
              </a:spcBef>
            </a:pPr>
            <a:endParaRPr lang="en-US" baseline="30000" smtClean="0">
              <a:ea typeface="宋体" pitchFamily="2" charset="-122"/>
            </a:endParaRPr>
          </a:p>
          <a:p>
            <a:pPr>
              <a:spcBef>
                <a:spcPct val="0"/>
              </a:spcBef>
            </a:pPr>
            <a:r>
              <a:rPr lang="en-US" altLang="zh-CN" u="sng" smtClean="0">
                <a:solidFill>
                  <a:srgbClr val="555555"/>
                </a:solidFill>
                <a:latin typeface="Georgia" pitchFamily="18" charset="0"/>
                <a:cs typeface="Times New Roman" pitchFamily="18" charset="0"/>
              </a:rPr>
              <a:t>The mobile trend doesn</a:t>
            </a:r>
            <a:r>
              <a:rPr lang="en-US" altLang="zh-CN" u="sng" smtClean="0">
                <a:solidFill>
                  <a:srgbClr val="555555"/>
                </a:solidFill>
                <a:latin typeface="Arial" charset="0"/>
                <a:cs typeface="Times New Roman" pitchFamily="18" charset="0"/>
              </a:rPr>
              <a:t>’</a:t>
            </a:r>
            <a:r>
              <a:rPr lang="en-US" altLang="zh-CN" u="sng" smtClean="0">
                <a:solidFill>
                  <a:srgbClr val="555555"/>
                </a:solidFill>
                <a:latin typeface="Georgia" pitchFamily="18" charset="0"/>
                <a:cs typeface="Times New Roman" pitchFamily="18" charset="0"/>
              </a:rPr>
              <a:t>t just bring joy to mobile ad companies, it also boosts the adoption rate of social sites like</a:t>
            </a:r>
            <a:r>
              <a:rPr lang="en-US" altLang="zh-CN" u="sng" smtClean="0">
                <a:latin typeface="Arial" charset="0"/>
              </a:rPr>
              <a:t> </a:t>
            </a:r>
            <a:r>
              <a:rPr lang="en-US" altLang="zh-CN" u="sng" smtClean="0">
                <a:solidFill>
                  <a:srgbClr val="555555"/>
                </a:solidFill>
                <a:latin typeface="Georgia" pitchFamily="18" charset="0"/>
                <a:hlinkClick r:id="rId19"/>
              </a:rPr>
              <a:t>Twitter</a:t>
            </a:r>
            <a:r>
              <a:rPr lang="en-US" altLang="zh-CN" u="sng" smtClean="0">
                <a:latin typeface="Arial" charset="0"/>
              </a:rPr>
              <a:t> </a:t>
            </a:r>
            <a:r>
              <a:rPr lang="en-US" altLang="zh-CN" u="sng" smtClean="0">
                <a:solidFill>
                  <a:srgbClr val="555555"/>
                </a:solidFill>
                <a:latin typeface="Georgia" pitchFamily="18" charset="0"/>
                <a:cs typeface="Times New Roman" pitchFamily="18" charset="0"/>
              </a:rPr>
              <a:t>and</a:t>
            </a:r>
            <a:r>
              <a:rPr lang="en-US" altLang="zh-CN" u="sng" smtClean="0">
                <a:latin typeface="Arial" charset="0"/>
              </a:rPr>
              <a:t> </a:t>
            </a:r>
            <a:r>
              <a:rPr lang="en-US" altLang="zh-CN" u="sng" smtClean="0">
                <a:solidFill>
                  <a:srgbClr val="555555"/>
                </a:solidFill>
                <a:latin typeface="Georgia" pitchFamily="18" charset="0"/>
                <a:hlinkClick r:id="rId20"/>
              </a:rPr>
              <a:t>facebook</a:t>
            </a:r>
            <a:r>
              <a:rPr lang="en-US" altLang="zh-CN" u="sng" smtClean="0">
                <a:solidFill>
                  <a:srgbClr val="555555"/>
                </a:solidFill>
                <a:latin typeface="Georgia" pitchFamily="18" charset="0"/>
                <a:cs typeface="Times New Roman" pitchFamily="18" charset="0"/>
              </a:rPr>
              <a:t>. ??</a:t>
            </a:r>
            <a:endParaRPr lang="en-US" altLang="zh-CN" sz="1800" u="sng" smtClean="0">
              <a:latin typeface="Arial" charset="0"/>
            </a:endParaRPr>
          </a:p>
          <a:p>
            <a:pPr>
              <a:spcBef>
                <a:spcPct val="0"/>
              </a:spcBef>
            </a:pPr>
            <a:endParaRPr lang="en-US" smtClean="0">
              <a:ea typeface="宋体" pitchFamily="2" charset="-122"/>
            </a:endParaRPr>
          </a:p>
        </p:txBody>
      </p:sp>
      <p:sp>
        <p:nvSpPr>
          <p:cNvPr id="98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8ADB31-F804-4FFD-87B4-D7961F1A9728}" type="slidenum">
              <a:rPr lang="en-US">
                <a:solidFill>
                  <a:srgbClr val="000000"/>
                </a:solidFill>
                <a:ea typeface="宋体" pitchFamily="2" charset="-122"/>
              </a:rPr>
              <a:pPr fontAlgn="base">
                <a:spcBef>
                  <a:spcPct val="0"/>
                </a:spcBef>
                <a:spcAft>
                  <a:spcPct val="0"/>
                </a:spcAft>
              </a:pPr>
              <a:t>29</a:t>
            </a:fld>
            <a:endParaRPr lang="en-US">
              <a:solidFill>
                <a:srgbClr val="000000"/>
              </a:solidFill>
              <a:ea typeface="宋体"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rPr>
              <a:t>The new iPad pretty much beats everything else in the chart. It's hard to see a single compelling reason to take the </a:t>
            </a:r>
            <a:r>
              <a:rPr lang="en-GB" smtClean="0">
                <a:ea typeface="宋体" pitchFamily="2" charset="-122"/>
                <a:hlinkClick r:id="rId3"/>
              </a:rPr>
              <a:t>Galaxy Tab 2 10.1</a:t>
            </a:r>
            <a:r>
              <a:rPr lang="en-GB" smtClean="0">
                <a:ea typeface="宋体" pitchFamily="2" charset="-122"/>
              </a:rPr>
              <a:t> over it or the Transformer (other than price). </a:t>
            </a:r>
            <a:r>
              <a:rPr lang="en-GB" smtClean="0">
                <a:ea typeface="宋体" pitchFamily="2" charset="-122"/>
                <a:hlinkClick r:id="rId4"/>
              </a:rPr>
              <a:t>Amazon's Kindle Fire</a:t>
            </a:r>
            <a:r>
              <a:rPr lang="en-GB" smtClean="0">
                <a:ea typeface="宋体" pitchFamily="2" charset="-122"/>
              </a:rPr>
              <a:t> and </a:t>
            </a:r>
            <a:r>
              <a:rPr lang="en-GB" smtClean="0">
                <a:ea typeface="宋体" pitchFamily="2" charset="-122"/>
                <a:hlinkClick r:id="rId5"/>
              </a:rPr>
              <a:t>BlackBerry's Playbook</a:t>
            </a:r>
            <a:r>
              <a:rPr lang="en-GB" smtClean="0">
                <a:ea typeface="宋体" pitchFamily="2" charset="-122"/>
              </a:rPr>
              <a:t> likewise get chomped, but here at least there is a significant difference in price. $200 is very cheap. For people who primarily want a tablet for reading books and watching the occasional movie, the Kindle Fire might just be a more frugal investment.</a:t>
            </a:r>
          </a:p>
          <a:p>
            <a:pPr>
              <a:spcBef>
                <a:spcPct val="0"/>
              </a:spcBef>
            </a:pPr>
            <a:endParaRPr lang="en-US" smtClean="0">
              <a:ea typeface="宋体" pitchFamily="2" charset="-122"/>
            </a:endParaRPr>
          </a:p>
          <a:p>
            <a:pPr>
              <a:spcBef>
                <a:spcPct val="0"/>
              </a:spcBef>
            </a:pPr>
            <a:r>
              <a:rPr lang="en-GB" smtClean="0">
                <a:ea typeface="宋体" pitchFamily="2" charset="-122"/>
              </a:rPr>
              <a:t>iPad starts is $500, $600, or $700 for the 16GB Wi-Fi only version at 16, 32, and 64GB, respectively. For Wi-Fi plus 4G it's $630, $730, and $830, for the the 16, 32, and 64GB versions, respectively.</a:t>
            </a:r>
          </a:p>
        </p:txBody>
      </p:sp>
      <p:sp>
        <p:nvSpPr>
          <p:cNvPr id="100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8E3C13-7EE3-4CF6-BE7B-DBA2D6CE49E2}" type="slidenum">
              <a:rPr lang="en-GB">
                <a:ea typeface="宋体" pitchFamily="2" charset="-122"/>
              </a:rPr>
              <a:pPr fontAlgn="base">
                <a:spcBef>
                  <a:spcPct val="0"/>
                </a:spcBef>
                <a:spcAft>
                  <a:spcPct val="0"/>
                </a:spcAft>
              </a:pPr>
              <a:t>30</a:t>
            </a:fld>
            <a:endParaRPr lang="en-GB">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fontAlgn="auto">
              <a:spcBef>
                <a:spcPts val="0"/>
              </a:spcBef>
              <a:spcAft>
                <a:spcPts val="0"/>
              </a:spcAft>
              <a:defRPr/>
            </a:pPr>
            <a:r>
              <a:rPr lang="en-GB" b="1" u="sng" dirty="0" smtClean="0">
                <a:hlinkClick r:id="rId3"/>
              </a:rPr>
              <a:t>1936</a:t>
            </a:r>
            <a:r>
              <a:rPr lang="en-GB" b="1" u="sng" dirty="0" smtClean="0"/>
              <a:t> 	</a:t>
            </a:r>
            <a:r>
              <a:rPr lang="en-GB" dirty="0" smtClean="0"/>
              <a:t> </a:t>
            </a:r>
            <a:r>
              <a:rPr lang="en-GB" b="1" dirty="0" smtClean="0"/>
              <a:t>Z1 Computer  	 </a:t>
            </a:r>
            <a:r>
              <a:rPr lang="en-GB" dirty="0" smtClean="0"/>
              <a:t>First freely programmable computer.</a:t>
            </a:r>
          </a:p>
          <a:p>
            <a:pPr fontAlgn="auto">
              <a:spcBef>
                <a:spcPts val="0"/>
              </a:spcBef>
              <a:spcAft>
                <a:spcPts val="0"/>
              </a:spcAft>
              <a:defRPr/>
            </a:pPr>
            <a:r>
              <a:rPr lang="en-GB" b="1" u="sng" dirty="0" smtClean="0">
                <a:hlinkClick r:id="rId4"/>
              </a:rPr>
              <a:t>1951</a:t>
            </a:r>
            <a:r>
              <a:rPr lang="en-GB" b="1" u="sng" dirty="0" smtClean="0"/>
              <a:t>  	</a:t>
            </a:r>
            <a:r>
              <a:rPr lang="en-GB" b="1" dirty="0" smtClean="0"/>
              <a:t>UNIVAC Computer   	</a:t>
            </a:r>
            <a:r>
              <a:rPr lang="en-GB" dirty="0" smtClean="0"/>
              <a:t>First commercial computer &amp; able to pick presidential winners.</a:t>
            </a:r>
            <a:endParaRPr lang="en-US" dirty="0"/>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659530-CED4-4706-8BB4-25AE55236979}" type="slidenum">
              <a:rPr lang="en-US">
                <a:solidFill>
                  <a:srgbClr val="000000"/>
                </a:solidFill>
                <a:ea typeface="宋体" pitchFamily="2" charset="-122"/>
              </a:rPr>
              <a:pPr fontAlgn="base">
                <a:spcBef>
                  <a:spcPct val="0"/>
                </a:spcBef>
                <a:spcAft>
                  <a:spcPct val="0"/>
                </a:spcAft>
              </a:pPr>
              <a:t>5</a:t>
            </a:fld>
            <a:endParaRPr lang="en-US">
              <a:solidFill>
                <a:srgbClr val="000000"/>
              </a:solidFill>
              <a:ea typeface="宋体"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ea typeface="宋体" pitchFamily="2" charset="-122"/>
              </a:rPr>
              <a:t>Apple iOS</a:t>
            </a:r>
          </a:p>
          <a:p>
            <a:pPr>
              <a:spcBef>
                <a:spcPct val="0"/>
              </a:spcBef>
            </a:pPr>
            <a:r>
              <a:rPr lang="en-US" smtClean="0">
                <a:ea typeface="宋体" pitchFamily="2" charset="-122"/>
              </a:rPr>
              <a:t>Google Android</a:t>
            </a:r>
          </a:p>
          <a:p>
            <a:pPr>
              <a:spcBef>
                <a:spcPct val="0"/>
              </a:spcBef>
            </a:pPr>
            <a:r>
              <a:rPr lang="en-US" smtClean="0">
                <a:ea typeface="宋体" pitchFamily="2" charset="-122"/>
              </a:rPr>
              <a:t>Others: RIM QNX</a:t>
            </a:r>
            <a:endParaRPr lang="en-GB" smtClean="0">
              <a:ea typeface="宋体" pitchFamily="2" charset="-122"/>
            </a:endParaRPr>
          </a:p>
          <a:p>
            <a:pPr>
              <a:spcBef>
                <a:spcPct val="0"/>
              </a:spcBef>
            </a:pPr>
            <a:endParaRPr lang="en-GB" smtClean="0">
              <a:ea typeface="宋体" pitchFamily="2" charset="-122"/>
            </a:endParaRPr>
          </a:p>
          <a:p>
            <a:pPr>
              <a:spcBef>
                <a:spcPct val="0"/>
              </a:spcBef>
            </a:pPr>
            <a:r>
              <a:rPr lang="en-GB" smtClean="0">
                <a:ea typeface="宋体" pitchFamily="2" charset="-122"/>
              </a:rPr>
              <a:t>The “new” iPad goes on sale, March 16th, and is still “King of the Tablets.” However, sales for Q3 2011 show Apple dropping in worldwide tablet marketshare for the first time–impacted by the Kindle Fire. A </a:t>
            </a:r>
            <a:r>
              <a:rPr lang="en-GB" smtClean="0">
                <a:ea typeface="宋体" pitchFamily="2" charset="-122"/>
                <a:hlinkClick r:id="rId3"/>
              </a:rPr>
              <a:t>new study by the IDC</a:t>
            </a:r>
            <a:r>
              <a:rPr lang="en-GB" smtClean="0">
                <a:ea typeface="宋体" pitchFamily="2" charset="-122"/>
              </a:rPr>
              <a:t> predicts Android and iOS will split the tablet market share in half by 2016, with other manufacturers holding a marginally small share.</a:t>
            </a:r>
          </a:p>
          <a:p>
            <a:pPr>
              <a:spcBef>
                <a:spcPct val="0"/>
              </a:spcBef>
            </a:pPr>
            <a:r>
              <a:rPr lang="en-GB" smtClean="0">
                <a:ea typeface="宋体" pitchFamily="2" charset="-122"/>
                <a:hlinkClick r:id="rId4"/>
              </a:rPr>
              <a:t>Alex Cocotas of BI Intelligence</a:t>
            </a:r>
            <a:r>
              <a:rPr lang="en-GB" smtClean="0">
                <a:ea typeface="宋体" pitchFamily="2" charset="-122"/>
              </a:rPr>
              <a:t> predicts that smartphone sales will be twice that of PC sales this year and that smartphone sales will reach 1.5 billion units by 2016.</a:t>
            </a:r>
          </a:p>
          <a:p>
            <a:pPr>
              <a:spcBef>
                <a:spcPct val="0"/>
              </a:spcBef>
            </a:pPr>
            <a:endParaRPr lang="en-CA" smtClean="0">
              <a:ea typeface="宋体" pitchFamily="2" charset="-122"/>
            </a:endParaRPr>
          </a:p>
          <a:p>
            <a:pPr>
              <a:spcBef>
                <a:spcPct val="0"/>
              </a:spcBef>
            </a:pPr>
            <a:endParaRPr lang="en-CA" smtClean="0">
              <a:ea typeface="宋体" pitchFamily="2" charset="-122"/>
            </a:endParaRPr>
          </a:p>
          <a:p>
            <a:pPr>
              <a:spcBef>
                <a:spcPct val="0"/>
              </a:spcBef>
            </a:pPr>
            <a:r>
              <a:rPr lang="en-GB" smtClean="0">
                <a:ea typeface="宋体" pitchFamily="2" charset="-122"/>
              </a:rPr>
              <a:t>IDC forecasts that while the iPad will remain dominant for the foreseeable future, Google's tablet OS will overtake Apple in market share in 2015. However, said Mainelli, "We expect iOS to remain the revenue market share leader through the end of our 2016 forecast period and beyond."</a:t>
            </a:r>
            <a:endParaRPr lang="en-CA" smtClean="0">
              <a:ea typeface="宋体" pitchFamily="2" charset="-122"/>
            </a:endParaRPr>
          </a:p>
        </p:txBody>
      </p:sp>
      <p:sp>
        <p:nvSpPr>
          <p:cNvPr id="102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E3D144-55F6-460F-81FC-EAB0130DCED6}" type="slidenum">
              <a:rPr lang="en-CA">
                <a:ea typeface="宋体" pitchFamily="2" charset="-122"/>
              </a:rPr>
              <a:pPr fontAlgn="base">
                <a:spcBef>
                  <a:spcPct val="0"/>
                </a:spcBef>
                <a:spcAft>
                  <a:spcPct val="0"/>
                </a:spcAft>
              </a:pPr>
              <a:t>31</a:t>
            </a:fld>
            <a:endParaRPr lang="en-CA">
              <a:ea typeface="宋体"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hlinkClick r:id="rId3"/>
              </a:rPr>
              <a:t>http://www.hl7standards.com/blog/2012/03/15/the-future-is-quantified/</a:t>
            </a:r>
            <a:endParaRPr lang="en-GB" smtClean="0">
              <a:ea typeface="宋体" pitchFamily="2" charset="-122"/>
            </a:endParaRPr>
          </a:p>
          <a:p>
            <a:pPr>
              <a:spcBef>
                <a:spcPct val="0"/>
              </a:spcBef>
            </a:pPr>
            <a:r>
              <a:rPr lang="en-GB" b="1" smtClean="0">
                <a:ea typeface="宋体" pitchFamily="2" charset="-122"/>
              </a:rPr>
              <a:t>A mobile, Post-PC world</a:t>
            </a:r>
          </a:p>
          <a:p>
            <a:pPr>
              <a:spcBef>
                <a:spcPct val="0"/>
              </a:spcBef>
            </a:pPr>
            <a:r>
              <a:rPr lang="en-GB" smtClean="0">
                <a:ea typeface="宋体" pitchFamily="2" charset="-122"/>
              </a:rPr>
              <a:t>It’s hard to imagine that the iPad didn’t even exist only two years ago, and now more than 40 million have been sold. With the iPad, we saw a Super Mobile revolution that launched the BYOD, “Bring Your Own Device”, trend and a Post-PC world.</a:t>
            </a:r>
          </a:p>
          <a:p>
            <a:pPr>
              <a:spcBef>
                <a:spcPct val="0"/>
              </a:spcBef>
            </a:pPr>
            <a:r>
              <a:rPr lang="en-GB" smtClean="0">
                <a:ea typeface="宋体" pitchFamily="2" charset="-122"/>
              </a:rPr>
              <a:t>The “new” iPad goes on sale, March 16th, and is still “King of the Tablets.” However, sales for Q3 2011 show Apple dropping in worldwide tablet marketshare for the first time–impacted by the Kindle Fire. A </a:t>
            </a:r>
            <a:r>
              <a:rPr lang="en-GB" smtClean="0">
                <a:ea typeface="宋体" pitchFamily="2" charset="-122"/>
                <a:hlinkClick r:id="rId4"/>
              </a:rPr>
              <a:t>new study by the IDC</a:t>
            </a:r>
            <a:r>
              <a:rPr lang="en-GB" smtClean="0">
                <a:ea typeface="宋体" pitchFamily="2" charset="-122"/>
              </a:rPr>
              <a:t> predicts Android and iOS will split the tablet market share in half by 2016, with other manufacturers holding a marginally small share.</a:t>
            </a:r>
          </a:p>
          <a:p>
            <a:pPr>
              <a:spcBef>
                <a:spcPct val="0"/>
              </a:spcBef>
            </a:pPr>
            <a:endParaRPr lang="en-GB" smtClean="0">
              <a:ea typeface="宋体" pitchFamily="2" charset="-122"/>
            </a:endParaRPr>
          </a:p>
        </p:txBody>
      </p:sp>
      <p:sp>
        <p:nvSpPr>
          <p:cNvPr id="104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13DEC9-4526-4EF0-8435-760A2B2EEDDB}" type="slidenum">
              <a:rPr lang="en-GB">
                <a:ea typeface="宋体" pitchFamily="2" charset="-122"/>
              </a:rPr>
              <a:pPr fontAlgn="base">
                <a:spcBef>
                  <a:spcPct val="0"/>
                </a:spcBef>
                <a:spcAft>
                  <a:spcPct val="0"/>
                </a:spcAft>
              </a:pPr>
              <a:t>32</a:t>
            </a:fld>
            <a:endParaRPr lang="en-GB">
              <a:ea typeface="宋体"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06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E97377-9830-441E-95B9-707953FDE482}" type="slidenum">
              <a:rPr lang="en-CA">
                <a:ea typeface="宋体" pitchFamily="2" charset="-122"/>
              </a:rPr>
              <a:pPr fontAlgn="base">
                <a:spcBef>
                  <a:spcPct val="0"/>
                </a:spcBef>
                <a:spcAft>
                  <a:spcPct val="0"/>
                </a:spcAft>
              </a:pPr>
              <a:t>33</a:t>
            </a:fld>
            <a:endParaRPr lang="en-CA">
              <a:ea typeface="宋体"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6AD7FB-2014-4066-9D2C-7F081F3DF871}" type="slidenum">
              <a:rPr lang="en-CA">
                <a:ea typeface="宋体" pitchFamily="2" charset="-122"/>
              </a:rPr>
              <a:pPr fontAlgn="base">
                <a:spcBef>
                  <a:spcPct val="0"/>
                </a:spcBef>
                <a:spcAft>
                  <a:spcPct val="0"/>
                </a:spcAft>
              </a:pPr>
              <a:t>34</a:t>
            </a:fld>
            <a:endParaRPr lang="en-CA">
              <a:ea typeface="宋体"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b="1" smtClean="0">
                <a:ea typeface="宋体" pitchFamily="2" charset="-122"/>
              </a:rPr>
              <a:t>Comparison between </a:t>
            </a:r>
            <a:r>
              <a:rPr lang="en-GB" b="1" smtClean="0">
                <a:ea typeface="宋体" pitchFamily="2" charset="-122"/>
                <a:hlinkClick r:id="rId3"/>
              </a:rPr>
              <a:t>iOS Apps</a:t>
            </a:r>
            <a:r>
              <a:rPr lang="en-GB" b="1" smtClean="0">
                <a:ea typeface="宋体" pitchFamily="2" charset="-122"/>
              </a:rPr>
              <a:t>and </a:t>
            </a:r>
            <a:r>
              <a:rPr lang="en-GB" b="1" smtClean="0">
                <a:ea typeface="宋体" pitchFamily="2" charset="-122"/>
                <a:hlinkClick r:id="rId4"/>
              </a:rPr>
              <a:t>Android Apps</a:t>
            </a:r>
            <a:r>
              <a:rPr lang="en-GB" b="1" smtClean="0">
                <a:ea typeface="宋体" pitchFamily="2" charset="-122"/>
              </a:rPr>
              <a:t> Revenue Sharing</a:t>
            </a:r>
            <a:r>
              <a:rPr lang="en-GB" smtClean="0">
                <a:ea typeface="宋体" pitchFamily="2" charset="-122"/>
              </a:rPr>
              <a:t>, it’s revealed that </a:t>
            </a:r>
            <a:r>
              <a:rPr lang="en-GB" b="1" smtClean="0">
                <a:ea typeface="宋体" pitchFamily="2" charset="-122"/>
              </a:rPr>
              <a:t>iOS Apps</a:t>
            </a:r>
            <a:r>
              <a:rPr lang="en-GB" smtClean="0">
                <a:ea typeface="宋体" pitchFamily="2" charset="-122"/>
              </a:rPr>
              <a:t> are much profitable in terms of revenue as compare to </a:t>
            </a:r>
            <a:r>
              <a:rPr lang="en-GB" b="1" smtClean="0">
                <a:ea typeface="宋体" pitchFamily="2" charset="-122"/>
              </a:rPr>
              <a:t>Android Apps</a:t>
            </a:r>
            <a:r>
              <a:rPr lang="en-GB" smtClean="0">
                <a:ea typeface="宋体" pitchFamily="2" charset="-122"/>
              </a:rPr>
              <a:t>. iOS Apps make four times higher revenue as compare to Android platform. Android is an open source platform and many big phone maker companies like Samsung, Motorola, Sony etc. is now offering Android devices but the statistic makes it clear that </a:t>
            </a:r>
            <a:r>
              <a:rPr lang="en-GB" b="1" smtClean="0">
                <a:ea typeface="宋体" pitchFamily="2" charset="-122"/>
                <a:hlinkClick r:id="rId5"/>
              </a:rPr>
              <a:t>Apple iOS</a:t>
            </a:r>
            <a:r>
              <a:rPr lang="en-GB" smtClean="0">
                <a:ea typeface="宋体" pitchFamily="2" charset="-122"/>
              </a:rPr>
              <a:t> is still more popular platform in terms of Apps Revenue as compare Android platform.</a:t>
            </a:r>
            <a:endParaRPr lang="en-CA" smtClean="0">
              <a:ea typeface="宋体" pitchFamily="2" charset="-122"/>
            </a:endParaRPr>
          </a:p>
        </p:txBody>
      </p:sp>
      <p:sp>
        <p:nvSpPr>
          <p:cNvPr id="110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F8FC72-B948-47D4-8A87-C3F57E95F31E}" type="slidenum">
              <a:rPr lang="en-GB">
                <a:ea typeface="宋体" pitchFamily="2" charset="-122"/>
              </a:rPr>
              <a:pPr fontAlgn="base">
                <a:spcBef>
                  <a:spcPct val="0"/>
                </a:spcBef>
                <a:spcAft>
                  <a:spcPct val="0"/>
                </a:spcAft>
              </a:pPr>
              <a:t>35</a:t>
            </a:fld>
            <a:endParaRPr lang="en-GB">
              <a:ea typeface="宋体"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宋体" pitchFamily="2" charset="-122"/>
            </a:endParaRPr>
          </a:p>
        </p:txBody>
      </p:sp>
      <p:sp>
        <p:nvSpPr>
          <p:cNvPr id="1157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D8B386-3A1C-497A-8BCE-138B707D1C9E}" type="slidenum">
              <a:rPr lang="en-US">
                <a:solidFill>
                  <a:srgbClr val="000000"/>
                </a:solidFill>
                <a:ea typeface="宋体" pitchFamily="2" charset="-122"/>
              </a:rPr>
              <a:pPr fontAlgn="base">
                <a:spcBef>
                  <a:spcPct val="0"/>
                </a:spcBef>
                <a:spcAft>
                  <a:spcPct val="0"/>
                </a:spcAft>
              </a:pPr>
              <a:t>39</a:t>
            </a:fld>
            <a:endParaRPr lang="en-US">
              <a:solidFill>
                <a:srgbClr val="000000"/>
              </a:solidFill>
              <a:ea typeface="宋体"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177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92019C-4C14-4226-A3A5-5C4EC2CC310B}" type="slidenum">
              <a:rPr lang="en-CA">
                <a:ea typeface="宋体" pitchFamily="2" charset="-122"/>
              </a:rPr>
              <a:pPr fontAlgn="base">
                <a:spcBef>
                  <a:spcPct val="0"/>
                </a:spcBef>
                <a:spcAft>
                  <a:spcPct val="0"/>
                </a:spcAft>
              </a:pPr>
              <a:t>40</a:t>
            </a:fld>
            <a:endParaRPr lang="en-CA">
              <a:ea typeface="宋体"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i="1" smtClean="0">
                <a:ea typeface="宋体" pitchFamily="2" charset="-122"/>
              </a:rPr>
              <a:t>March 20, 2011</a:t>
            </a:r>
          </a:p>
          <a:p>
            <a:pPr>
              <a:spcBef>
                <a:spcPct val="0"/>
              </a:spcBef>
            </a:pPr>
            <a:r>
              <a:rPr lang="en-GB" smtClean="0">
                <a:ea typeface="宋体" pitchFamily="2" charset="-122"/>
              </a:rPr>
              <a:t>social networking is reaching a saturation point in some age groups. A closer look at the graph reveals that the growth has been slowing down when compared to previous years and it is now expected to grow at a very small percentage till 2013.  Year 2009-10 witnessed the highest jump in number of users while 2012-13 is expected to be the sluggiest of them all.</a:t>
            </a:r>
          </a:p>
          <a:p>
            <a:pPr>
              <a:spcBef>
                <a:spcPct val="0"/>
              </a:spcBef>
            </a:pPr>
            <a:r>
              <a:rPr lang="en-GB" smtClean="0">
                <a:ea typeface="宋体" pitchFamily="2" charset="-122"/>
              </a:rPr>
              <a:t>estimates nearly 150 million US web users will use social networks via any device at least monthly this year, bringing the reach of such sites to 63.7% of the online population. By 2013, 164.2 million Americans will use social networks, or 67% of internet users.</a:t>
            </a:r>
            <a:endParaRPr lang="en-CA" smtClean="0">
              <a:ea typeface="宋体" pitchFamily="2" charset="-122"/>
            </a:endParaRPr>
          </a:p>
        </p:txBody>
      </p:sp>
      <p:sp>
        <p:nvSpPr>
          <p:cNvPr id="1198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BB886A-E0C2-40E0-9A6F-8AC66F9B7ED0}" type="slidenum">
              <a:rPr lang="en-CA">
                <a:ea typeface="宋体" pitchFamily="2" charset="-122"/>
              </a:rPr>
              <a:pPr fontAlgn="base">
                <a:spcBef>
                  <a:spcPct val="0"/>
                </a:spcBef>
                <a:spcAft>
                  <a:spcPct val="0"/>
                </a:spcAft>
              </a:pPr>
              <a:t>41</a:t>
            </a:fld>
            <a:endParaRPr lang="en-CA">
              <a:ea typeface="宋体"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B0BE93-81D8-46D0-82E1-A2F4CC3C0B1C}" type="slidenum">
              <a:rPr lang="en-CA">
                <a:ea typeface="宋体" pitchFamily="2" charset="-122"/>
              </a:rPr>
              <a:pPr fontAlgn="base">
                <a:spcBef>
                  <a:spcPct val="0"/>
                </a:spcBef>
                <a:spcAft>
                  <a:spcPct val="0"/>
                </a:spcAft>
              </a:pPr>
              <a:t>42</a:t>
            </a:fld>
            <a:endParaRPr lang="en-CA">
              <a:ea typeface="宋体"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fontAlgn="auto">
              <a:spcBef>
                <a:spcPts val="0"/>
              </a:spcBef>
              <a:spcAft>
                <a:spcPts val="0"/>
              </a:spcAft>
              <a:defRPr/>
            </a:pPr>
            <a:endParaRPr lang="en-US" dirty="0"/>
          </a:p>
        </p:txBody>
      </p:sp>
      <p:sp>
        <p:nvSpPr>
          <p:cNvPr id="1239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CF5F48-417F-407F-B23F-775F20B7D67A}" type="slidenum">
              <a:rPr lang="en-US">
                <a:solidFill>
                  <a:srgbClr val="000000"/>
                </a:solidFill>
                <a:ea typeface="宋体" pitchFamily="2" charset="-122"/>
              </a:rPr>
              <a:pPr fontAlgn="base">
                <a:spcBef>
                  <a:spcPct val="0"/>
                </a:spcBef>
                <a:spcAft>
                  <a:spcPct val="0"/>
                </a:spcAft>
              </a:pPr>
              <a:t>43</a:t>
            </a:fld>
            <a:endParaRPr lang="en-US">
              <a:solidFill>
                <a:srgbClr val="000000"/>
              </a:solidFill>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fontAlgn="auto">
              <a:spcBef>
                <a:spcPts val="0"/>
              </a:spcBef>
              <a:spcAft>
                <a:spcPts val="0"/>
              </a:spcAft>
              <a:defRPr/>
            </a:pPr>
            <a:endParaRPr lang="en-US" dirty="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A103CD-024E-4570-8CB9-419F56C55D68}" type="slidenum">
              <a:rPr lang="en-US">
                <a:solidFill>
                  <a:srgbClr val="000000"/>
                </a:solidFill>
                <a:ea typeface="宋体" pitchFamily="2" charset="-122"/>
              </a:rPr>
              <a:pPr fontAlgn="base">
                <a:spcBef>
                  <a:spcPct val="0"/>
                </a:spcBef>
                <a:spcAft>
                  <a:spcPct val="0"/>
                </a:spcAft>
              </a:pPr>
              <a:t>6</a:t>
            </a:fld>
            <a:endParaRPr lang="en-US">
              <a:solidFill>
                <a:srgbClr val="000000"/>
              </a:solidFill>
              <a:ea typeface="宋体"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p:spPr>
      </p:sp>
      <p:sp>
        <p:nvSpPr>
          <p:cNvPr id="1259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endParaRPr lang="en-US" smtClean="0">
              <a:ea typeface="宋体" pitchFamily="2" charset="-122"/>
            </a:endParaRPr>
          </a:p>
        </p:txBody>
      </p:sp>
      <p:sp>
        <p:nvSpPr>
          <p:cNvPr id="1259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00BD6C-4716-417E-8326-6FCE554AE0A6}" type="slidenum">
              <a:rPr lang="en-US">
                <a:solidFill>
                  <a:srgbClr val="000000"/>
                </a:solidFill>
                <a:ea typeface="宋体" pitchFamily="2" charset="-122"/>
              </a:rPr>
              <a:pPr fontAlgn="base">
                <a:spcBef>
                  <a:spcPct val="0"/>
                </a:spcBef>
                <a:spcAft>
                  <a:spcPct val="0"/>
                </a:spcAft>
              </a:pPr>
              <a:t>44</a:t>
            </a:fld>
            <a:endParaRPr lang="en-US">
              <a:solidFill>
                <a:srgbClr val="000000"/>
              </a:solidFill>
              <a:ea typeface="宋体"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rPr>
              <a:t>Mobile web browsing is predicted to surpass desktop web browsing</a:t>
            </a:r>
          </a:p>
          <a:p>
            <a:pPr>
              <a:spcBef>
                <a:spcPct val="0"/>
              </a:spcBef>
            </a:pPr>
            <a:r>
              <a:rPr lang="en-GB" smtClean="0">
                <a:ea typeface="宋体" pitchFamily="2" charset="-122"/>
              </a:rPr>
              <a:t>The mobile web is growing at a phenomenal pace, and it is forecast to overtake the desktop web in 2014: in other words, more users will access the Internet using a mobile phone rather than a PC for the first time. Approximately 900 million people currently access the web with mobile phones, compared to 1.4 billion desktop Internet users.</a:t>
            </a:r>
            <a:endParaRPr lang="en-CA" smtClean="0">
              <a:ea typeface="宋体" pitchFamily="2" charset="-122"/>
            </a:endParaRPr>
          </a:p>
        </p:txBody>
      </p:sp>
      <p:sp>
        <p:nvSpPr>
          <p:cNvPr id="129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4A623D-79D4-4F3A-9E89-C4F03503D5E8}" type="slidenum">
              <a:rPr lang="en-CA">
                <a:ea typeface="宋体" pitchFamily="2" charset="-122"/>
              </a:rPr>
              <a:pPr fontAlgn="base">
                <a:spcBef>
                  <a:spcPct val="0"/>
                </a:spcBef>
                <a:spcAft>
                  <a:spcPct val="0"/>
                </a:spcAft>
              </a:pPr>
              <a:t>46</a:t>
            </a:fld>
            <a:endParaRPr lang="en-CA">
              <a:ea typeface="宋体"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b="1" smtClean="0">
              <a:ea typeface="宋体" pitchFamily="2" charset="-122"/>
            </a:endParaRPr>
          </a:p>
        </p:txBody>
      </p:sp>
      <p:sp>
        <p:nvSpPr>
          <p:cNvPr id="131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BEC199-AF69-4A56-91C1-87AEA214B258}" type="slidenum">
              <a:rPr lang="en-CA">
                <a:ea typeface="宋体" pitchFamily="2" charset="-122"/>
              </a:rPr>
              <a:pPr fontAlgn="base">
                <a:spcBef>
                  <a:spcPct val="0"/>
                </a:spcBef>
                <a:spcAft>
                  <a:spcPct val="0"/>
                </a:spcAft>
              </a:pPr>
              <a:t>47</a:t>
            </a:fld>
            <a:endParaRPr lang="en-CA">
              <a:ea typeface="宋体"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p:spPr>
      </p:sp>
      <p:sp>
        <p:nvSpPr>
          <p:cNvPr id="133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hlinkClick r:id="rId3"/>
              </a:rPr>
              <a:t>http://socialmarketing.blogs.com/r_craiig_lefebvres_social/2009/02/demographics-of-social-network-users.html</a:t>
            </a:r>
            <a:endParaRPr lang="en-GB" smtClean="0">
              <a:ea typeface="宋体" pitchFamily="2" charset="-122"/>
            </a:endParaRPr>
          </a:p>
        </p:txBody>
      </p:sp>
      <p:sp>
        <p:nvSpPr>
          <p:cNvPr id="133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4A74F5-3AC1-486A-9BB0-62EFA06A552B}" type="slidenum">
              <a:rPr lang="en-GB">
                <a:ea typeface="宋体" pitchFamily="2" charset="-122"/>
              </a:rPr>
              <a:pPr fontAlgn="base">
                <a:spcBef>
                  <a:spcPct val="0"/>
                </a:spcBef>
                <a:spcAft>
                  <a:spcPct val="0"/>
                </a:spcAft>
              </a:pPr>
              <a:t>48</a:t>
            </a:fld>
            <a:endParaRPr lang="en-GB">
              <a:ea typeface="宋体"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35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E985D8-604E-498B-A432-A06A5CB6E1B0}" type="slidenum">
              <a:rPr lang="en-CA">
                <a:ea typeface="宋体" pitchFamily="2" charset="-122"/>
              </a:rPr>
              <a:pPr fontAlgn="base">
                <a:spcBef>
                  <a:spcPct val="0"/>
                </a:spcBef>
                <a:spcAft>
                  <a:spcPct val="0"/>
                </a:spcAft>
              </a:pPr>
              <a:t>49</a:t>
            </a:fld>
            <a:endParaRPr lang="en-CA">
              <a:ea typeface="宋体"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solidFill>
                  <a:schemeClr val="bg1"/>
                </a:solidFill>
                <a:ea typeface="宋体" pitchFamily="2" charset="-122"/>
              </a:rPr>
              <a:t>Intellectual property</a:t>
            </a:r>
          </a:p>
          <a:p>
            <a:pPr lvl="1">
              <a:spcBef>
                <a:spcPct val="0"/>
              </a:spcBef>
            </a:pPr>
            <a:r>
              <a:rPr lang="en-US" smtClean="0">
                <a:solidFill>
                  <a:schemeClr val="bg1"/>
                </a:solidFill>
                <a:ea typeface="宋体" pitchFamily="2" charset="-122"/>
              </a:rPr>
              <a:t>Protected by patents, trademarks, copyrights</a:t>
            </a:r>
          </a:p>
          <a:p>
            <a:pPr lvl="1">
              <a:spcBef>
                <a:spcPct val="0"/>
              </a:spcBef>
            </a:pPr>
            <a:endParaRPr lang="en-US" smtClean="0">
              <a:solidFill>
                <a:schemeClr val="bg1"/>
              </a:solidFill>
              <a:ea typeface="宋体" pitchFamily="2" charset="-122"/>
            </a:endParaRPr>
          </a:p>
          <a:p>
            <a:pPr lvl="1">
              <a:spcBef>
                <a:spcPct val="0"/>
              </a:spcBef>
            </a:pPr>
            <a:r>
              <a:rPr lang="en-US" smtClean="0">
                <a:solidFill>
                  <a:schemeClr val="bg1"/>
                </a:solidFill>
                <a:ea typeface="宋体" pitchFamily="2" charset="-122"/>
              </a:rPr>
              <a:t>Human capital</a:t>
            </a:r>
          </a:p>
          <a:p>
            <a:pPr lvl="1">
              <a:spcBef>
                <a:spcPct val="0"/>
              </a:spcBef>
            </a:pPr>
            <a:endParaRPr lang="en-US" smtClean="0">
              <a:solidFill>
                <a:schemeClr val="bg1"/>
              </a:solidFill>
              <a:ea typeface="宋体" pitchFamily="2" charset="-122"/>
            </a:endParaRPr>
          </a:p>
          <a:p>
            <a:pPr>
              <a:spcBef>
                <a:spcPct val="0"/>
              </a:spcBef>
            </a:pPr>
            <a:endParaRPr lang="en-CA" smtClean="0">
              <a:ea typeface="宋体" pitchFamily="2" charset="-122"/>
            </a:endParaRPr>
          </a:p>
        </p:txBody>
      </p:sp>
      <p:sp>
        <p:nvSpPr>
          <p:cNvPr id="139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663033-7983-4BB3-B871-7518078CCB6E}" type="slidenum">
              <a:rPr lang="en-CA">
                <a:ea typeface="宋体" pitchFamily="2" charset="-122"/>
              </a:rPr>
              <a:pPr fontAlgn="base">
                <a:spcBef>
                  <a:spcPct val="0"/>
                </a:spcBef>
                <a:spcAft>
                  <a:spcPct val="0"/>
                </a:spcAft>
              </a:pPr>
              <a:t>52</a:t>
            </a:fld>
            <a:endParaRPr lang="en-CA">
              <a:ea typeface="宋体"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幻灯片图像占位符 1"/>
          <p:cNvSpPr>
            <a:spLocks noGrp="1" noRot="1" noChangeAspect="1"/>
          </p:cNvSpPr>
          <p:nvPr>
            <p:ph type="sldImg"/>
          </p:nvPr>
        </p:nvSpPr>
        <p:spPr bwMode="auto">
          <a:noFill/>
          <a:ln>
            <a:solidFill>
              <a:srgbClr val="000000"/>
            </a:solidFill>
            <a:miter lim="800000"/>
            <a:headEnd/>
            <a:tailEnd/>
          </a:ln>
        </p:spPr>
      </p:sp>
      <p:sp>
        <p:nvSpPr>
          <p:cNvPr id="15769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On Jan 25, 2012 Apple filed with the SEC its form 10-Q for the quarterly period ended Dec 31, 2011.</a:t>
            </a:r>
            <a:endParaRPr lang="zh-CN" altLang="en-US" smtClean="0"/>
          </a:p>
        </p:txBody>
      </p:sp>
      <p:sp>
        <p:nvSpPr>
          <p:cNvPr id="15769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57E679-8EFE-42E2-9A5E-91622690E5ED}" type="slidenum">
              <a:rPr lang="zh-CN" altLang="en-US"/>
              <a:pPr fontAlgn="base">
                <a:spcBef>
                  <a:spcPct val="0"/>
                </a:spcBef>
                <a:spcAft>
                  <a:spcPct val="0"/>
                </a:spcAft>
              </a:pPr>
              <a:t>69</a:t>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幻灯片图像占位符 1"/>
          <p:cNvSpPr>
            <a:spLocks noGrp="1" noRot="1" noChangeAspect="1"/>
          </p:cNvSpPr>
          <p:nvPr>
            <p:ph type="sldImg"/>
          </p:nvPr>
        </p:nvSpPr>
        <p:spPr bwMode="auto">
          <a:noFill/>
          <a:ln>
            <a:solidFill>
              <a:srgbClr val="000000"/>
            </a:solidFill>
            <a:miter lim="800000"/>
            <a:headEnd/>
            <a:tailEnd/>
          </a:ln>
        </p:spPr>
      </p:sp>
      <p:sp>
        <p:nvSpPr>
          <p:cNvPr id="16179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In 2007, iPod was the main revenue source for Apple company. Now, iPhone becomes the main revenue source of Apple Inc.</a:t>
            </a:r>
            <a:endParaRPr lang="zh-CN" altLang="en-US" smtClean="0"/>
          </a:p>
        </p:txBody>
      </p:sp>
      <p:sp>
        <p:nvSpPr>
          <p:cNvPr id="16179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681FDF-AF6E-4F26-8F31-1B66B2C37B77}" type="slidenum">
              <a:rPr lang="zh-CN" altLang="en-US"/>
              <a:pPr fontAlgn="base">
                <a:spcBef>
                  <a:spcPct val="0"/>
                </a:spcBef>
                <a:spcAft>
                  <a:spcPct val="0"/>
                </a:spcAft>
              </a:pPr>
              <a:t>72</a:t>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幻灯片图像占位符 1"/>
          <p:cNvSpPr>
            <a:spLocks noGrp="1" noRot="1" noChangeAspect="1"/>
          </p:cNvSpPr>
          <p:nvPr>
            <p:ph type="sldImg"/>
          </p:nvPr>
        </p:nvSpPr>
        <p:spPr bwMode="auto">
          <a:noFill/>
          <a:ln>
            <a:solidFill>
              <a:srgbClr val="000000"/>
            </a:solidFill>
            <a:miter lim="800000"/>
            <a:headEnd/>
            <a:tailEnd/>
          </a:ln>
        </p:spPr>
      </p:sp>
      <p:sp>
        <p:nvSpPr>
          <p:cNvPr id="16691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Investment is declining dramatically</a:t>
            </a:r>
            <a:endParaRPr lang="zh-CN" altLang="en-US" smtClean="0"/>
          </a:p>
        </p:txBody>
      </p:sp>
      <p:sp>
        <p:nvSpPr>
          <p:cNvPr id="16691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B6786F-C344-412E-8E48-D4731FBBEDF4}" type="slidenum">
              <a:rPr lang="zh-CN" altLang="en-US"/>
              <a:pPr fontAlgn="base">
                <a:spcBef>
                  <a:spcPct val="0"/>
                </a:spcBef>
                <a:spcAft>
                  <a:spcPct val="0"/>
                </a:spcAft>
              </a:pPr>
              <a:t>76</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幻灯片图像占位符 1"/>
          <p:cNvSpPr>
            <a:spLocks noGrp="1" noRot="1" noChangeAspect="1"/>
          </p:cNvSpPr>
          <p:nvPr>
            <p:ph type="sldImg"/>
          </p:nvPr>
        </p:nvSpPr>
        <p:spPr bwMode="auto">
          <a:noFill/>
          <a:ln>
            <a:solidFill>
              <a:srgbClr val="000000"/>
            </a:solidFill>
            <a:miter lim="800000"/>
            <a:headEnd/>
            <a:tailEnd/>
          </a:ln>
        </p:spPr>
      </p:sp>
      <p:sp>
        <p:nvSpPr>
          <p:cNvPr id="17510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If Apple pays out the cash as dividend, then the stock price will drop significantly.</a:t>
            </a:r>
            <a:endParaRPr lang="zh-CN" altLang="en-US" smtClean="0"/>
          </a:p>
        </p:txBody>
      </p:sp>
      <p:sp>
        <p:nvSpPr>
          <p:cNvPr id="17510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67218F-D756-44A6-A559-016B212BF4B4}" type="slidenum">
              <a:rPr lang="zh-CN" altLang="en-US"/>
              <a:pPr fontAlgn="base">
                <a:spcBef>
                  <a:spcPct val="0"/>
                </a:spcBef>
                <a:spcAft>
                  <a:spcPct val="0"/>
                </a:spcAft>
              </a:pPr>
              <a:t>83</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rPr>
              <a:t> </a:t>
            </a:r>
            <a:r>
              <a:rPr lang="en-GB" smtClean="0">
                <a:ea typeface="宋体" pitchFamily="2" charset="-122"/>
                <a:hlinkClick r:id="rId3"/>
              </a:rPr>
              <a:t>http://en.wikipedia.org/wiki/List_of_countries_by_number_of_mobile_phones_in_use</a:t>
            </a:r>
            <a:endParaRPr lang="en-GB" smtClean="0">
              <a:ea typeface="宋体" pitchFamily="2" charset="-122"/>
            </a:endParaRPr>
          </a:p>
          <a:p>
            <a:pPr>
              <a:spcBef>
                <a:spcPct val="0"/>
              </a:spcBef>
            </a:pPr>
            <a:r>
              <a:rPr lang="en-GB" smtClean="0">
                <a:ea typeface="宋体" pitchFamily="2" charset="-122"/>
              </a:rPr>
              <a:t>In the twenty years from 1990 to 2011, worldwide mobile phone subscriptions grew from 12.4 million to over 5.6 billion, penetrating the </a:t>
            </a:r>
            <a:r>
              <a:rPr lang="en-GB" smtClean="0">
                <a:ea typeface="宋体" pitchFamily="2" charset="-122"/>
                <a:hlinkClick r:id="rId4" tooltip="Information and communication technologies for development"/>
              </a:rPr>
              <a:t>developing economies</a:t>
            </a:r>
            <a:r>
              <a:rPr lang="en-GB" smtClean="0">
                <a:ea typeface="宋体" pitchFamily="2" charset="-122"/>
              </a:rPr>
              <a:t> and reaching the </a:t>
            </a:r>
            <a:r>
              <a:rPr lang="en-GB" smtClean="0">
                <a:ea typeface="宋体" pitchFamily="2" charset="-122"/>
                <a:hlinkClick r:id="rId5" tooltip="Bottom of the pyramid"/>
              </a:rPr>
              <a:t>bottom of the economic pyramid</a:t>
            </a:r>
            <a:endParaRPr lang="en-GB" smtClean="0">
              <a:ea typeface="宋体" pitchFamily="2" charset="-122"/>
            </a:endParaRPr>
          </a:p>
          <a:p>
            <a:pPr>
              <a:spcBef>
                <a:spcPct val="0"/>
              </a:spcBef>
            </a:pPr>
            <a:r>
              <a:rPr lang="en-GB" smtClean="0">
                <a:ea typeface="宋体" pitchFamily="2" charset="-122"/>
              </a:rPr>
              <a:t>China, the world's most populated nation, had been deemed the first country in the world to reach one billion </a:t>
            </a:r>
            <a:r>
              <a:rPr lang="en-GB" b="1" smtClean="0">
                <a:ea typeface="宋体" pitchFamily="2" charset="-122"/>
              </a:rPr>
              <a:t>mobile phone subscribers</a:t>
            </a:r>
            <a:endParaRPr lang="en-US" smtClean="0">
              <a:ea typeface="宋体" pitchFamily="2" charset="-122"/>
            </a:endParaRPr>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77E8DF-CE50-4B6D-B0F7-990DEA8D5DC5}" type="slidenum">
              <a:rPr lang="en-US">
                <a:solidFill>
                  <a:srgbClr val="000000"/>
                </a:solidFill>
                <a:ea typeface="宋体" pitchFamily="2" charset="-122"/>
              </a:rPr>
              <a:pPr fontAlgn="base">
                <a:spcBef>
                  <a:spcPct val="0"/>
                </a:spcBef>
                <a:spcAft>
                  <a:spcPct val="0"/>
                </a:spcAft>
              </a:pPr>
              <a:t>7</a:t>
            </a:fld>
            <a:endParaRPr lang="en-US">
              <a:solidFill>
                <a:srgbClr val="000000"/>
              </a:solidFill>
              <a:ea typeface="宋体"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61122"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79375">
              <a:spcBef>
                <a:spcPct val="0"/>
              </a:spcBef>
            </a:pPr>
            <a:r>
              <a:rPr lang="en-US" altLang="zh-CN" sz="1600" smtClean="0">
                <a:solidFill>
                  <a:srgbClr val="000000"/>
                </a:solidFill>
                <a:latin typeface="Lucida Grande" charset="0"/>
                <a:sym typeface="Lucida Grande" charset="0"/>
              </a:rPr>
              <a:t>-RIM 950 was what started the Blackberry trend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6419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z="1800" smtClean="0">
                <a:latin typeface="Lucida Grande" charset="0"/>
                <a:sym typeface="Lucida Grande" charset="0"/>
              </a:rPr>
              <a:t>Active acquisitions to complement its technology. However, none of these companies have resulted in amazing result after integration with BlackBerry. Except…QNX that yet to be launched in the PlayBook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6829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79375">
              <a:spcBef>
                <a:spcPct val="0"/>
              </a:spcBef>
              <a:buClr>
                <a:srgbClr val="000000"/>
              </a:buClr>
              <a:buFont typeface="Geeza Pro" charset="0"/>
              <a:buChar char="-"/>
            </a:pPr>
            <a:r>
              <a:rPr lang="en-US" altLang="zh-CN" sz="1600" smtClean="0">
                <a:solidFill>
                  <a:srgbClr val="000000"/>
                </a:solidFill>
                <a:latin typeface="Lucida Grande" charset="0"/>
                <a:sym typeface="Lucida Grande" charset="0"/>
              </a:rPr>
              <a:t>1996: Rim 950</a:t>
            </a:r>
          </a:p>
          <a:p>
            <a:pPr marL="79375">
              <a:spcBef>
                <a:spcPct val="0"/>
              </a:spcBef>
              <a:buClr>
                <a:srgbClr val="000000"/>
              </a:buClr>
              <a:buFont typeface="Geeza Pro" charset="0"/>
              <a:buChar char="-"/>
            </a:pPr>
            <a:r>
              <a:rPr lang="en-US" altLang="zh-CN" sz="1600" smtClean="0">
                <a:solidFill>
                  <a:srgbClr val="000000"/>
                </a:solidFill>
                <a:latin typeface="Lucida Grande" charset="0"/>
                <a:sym typeface="Lucida Grande" charset="0"/>
              </a:rPr>
              <a:t>2000: Rim 857</a:t>
            </a:r>
          </a:p>
          <a:p>
            <a:pPr marL="79375">
              <a:spcBef>
                <a:spcPct val="0"/>
              </a:spcBef>
              <a:buClr>
                <a:srgbClr val="000000"/>
              </a:buClr>
              <a:buFont typeface="Geeza Pro" charset="0"/>
              <a:buChar char="-"/>
            </a:pPr>
            <a:r>
              <a:rPr lang="en-US" altLang="zh-CN" sz="1600" smtClean="0">
                <a:solidFill>
                  <a:srgbClr val="000000"/>
                </a:solidFill>
                <a:latin typeface="Lucida Grande" charset="0"/>
                <a:sym typeface="Lucida Grande" charset="0"/>
              </a:rPr>
              <a:t>2000: Blackberry 5810</a:t>
            </a:r>
          </a:p>
          <a:p>
            <a:pPr marL="79375">
              <a:spcBef>
                <a:spcPct val="0"/>
              </a:spcBef>
              <a:buClr>
                <a:srgbClr val="000000"/>
              </a:buClr>
              <a:buFont typeface="Geeza Pro" charset="0"/>
              <a:buChar char="-"/>
            </a:pPr>
            <a:r>
              <a:rPr lang="en-US" altLang="zh-CN" sz="1600" smtClean="0">
                <a:solidFill>
                  <a:srgbClr val="000000"/>
                </a:solidFill>
                <a:latin typeface="Lucida Grande" charset="0"/>
                <a:sym typeface="Lucida Grande" charset="0"/>
              </a:rPr>
              <a:t>2008: Blackberry bold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443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buClr>
                <a:srgbClr val="000000"/>
              </a:buClr>
              <a:buFont typeface="Geeza Pro" charset="0"/>
              <a:buChar char="-"/>
            </a:pPr>
            <a:r>
              <a:rPr lang="en-US" altLang="zh-CN" sz="1800" smtClean="0">
                <a:latin typeface="Lucida Grande" charset="0"/>
                <a:sym typeface="Lucida Grande" charset="0"/>
              </a:rPr>
              <a:t>Reason why Playbook did not sell very while: it did not come with BBM and native email. </a:t>
            </a:r>
          </a:p>
          <a:p>
            <a:pPr>
              <a:spcBef>
                <a:spcPct val="0"/>
              </a:spcBef>
              <a:buClr>
                <a:srgbClr val="000000"/>
              </a:buClr>
              <a:buFont typeface="Geeza Pro" charset="0"/>
              <a:buChar char="-"/>
            </a:pPr>
            <a:r>
              <a:rPr lang="en-US" altLang="zh-CN" sz="1800" smtClean="0">
                <a:latin typeface="Lucida Grande" charset="0"/>
                <a:sym typeface="Lucida Grande" charset="0"/>
              </a:rPr>
              <a:t> Why? It may be that BBM and push email technology is strictly secure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1362"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79375">
              <a:spcBef>
                <a:spcPct val="0"/>
              </a:spcBef>
            </a:pPr>
            <a:r>
              <a:rPr lang="en-US" altLang="zh-CN" sz="1600" smtClean="0">
                <a:solidFill>
                  <a:srgbClr val="000000"/>
                </a:solidFill>
                <a:latin typeface="Lucida Grande" charset="0"/>
                <a:sym typeface="Lucida Grande" charset="0"/>
              </a:rPr>
              <a:t>- Rim runs all data from blackberrys through its closed, global network. This provides corporate users and personal users security unless traditional email. </a:t>
            </a:r>
          </a:p>
          <a:p>
            <a:pPr marL="79375">
              <a:spcBef>
                <a:spcPct val="0"/>
              </a:spcBef>
            </a:pPr>
            <a:r>
              <a:rPr lang="en-US" altLang="zh-CN" sz="1600" smtClean="0">
                <a:solidFill>
                  <a:srgbClr val="000000"/>
                </a:solidFill>
                <a:latin typeface="Lucida Grande" charset="0"/>
                <a:sym typeface="Lucida Grande" charset="0"/>
              </a:rPr>
              <a:t>- Apple launch an new app called Imessage which is very similar to BBM</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955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z="1800" smtClean="0">
                <a:latin typeface="Lucida Grande" charset="0"/>
                <a:sym typeface="Lucida Grande" charset="0"/>
              </a:rPr>
              <a:t>Active acquisitions to complement its technology. However, none of these companies have resulted in amazing result after integration with BlackBerry. Except…QNX that yet to be launched in the PlayBook</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82626"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z="1800" smtClean="0">
                <a:latin typeface="Lucida Grande" charset="0"/>
                <a:sym typeface="Lucida Grande" charset="0"/>
              </a:rPr>
              <a:t>Very passionate about physics and quantum computing. Very focus on research centric.</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8467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z="1800" smtClean="0">
                <a:latin typeface="Lucida Grande" charset="0"/>
                <a:sym typeface="Lucida Grande" charset="0"/>
              </a:rPr>
              <a:t>Is not a great figure in the business world. He is in the NHL….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hlinkClick r:id="rId3"/>
              </a:rPr>
              <a:t>http://en.wikipedia.org/wiki/File:Mobile_phone_map_1980-2009.gif</a:t>
            </a:r>
            <a:endParaRPr lang="en-GB" smtClean="0">
              <a:ea typeface="宋体" pitchFamily="2" charset="-122"/>
            </a:endParaRPr>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0593A1-C79E-4167-8223-C53B737B5E8A}" type="slidenum">
              <a:rPr lang="en-GB">
                <a:ea typeface="宋体" pitchFamily="2" charset="-122"/>
              </a:rPr>
              <a:pPr fontAlgn="base">
                <a:spcBef>
                  <a:spcPct val="0"/>
                </a:spcBef>
                <a:spcAft>
                  <a:spcPct val="0"/>
                </a:spcAft>
              </a:pPr>
              <a:t>8</a:t>
            </a:fld>
            <a:endParaRPr lang="en-GB">
              <a:ea typeface="宋体"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fontAlgn="auto">
              <a:spcBef>
                <a:spcPts val="0"/>
              </a:spcBef>
              <a:spcAft>
                <a:spcPts val="0"/>
              </a:spcAft>
              <a:defRPr/>
            </a:pPr>
            <a:endParaRPr lang="en-US" dirty="0"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B718F6-C90C-4061-B882-91460945DE17}" type="slidenum">
              <a:rPr lang="en-US">
                <a:solidFill>
                  <a:srgbClr val="000000"/>
                </a:solidFill>
                <a:ea typeface="宋体" pitchFamily="2" charset="-122"/>
              </a:rPr>
              <a:pPr fontAlgn="base">
                <a:spcBef>
                  <a:spcPct val="0"/>
                </a:spcBef>
                <a:spcAft>
                  <a:spcPct val="0"/>
                </a:spcAft>
              </a:pPr>
              <a:t>9</a:t>
            </a:fld>
            <a:endParaRPr lang="en-US">
              <a:solidFill>
                <a:srgbClr val="000000"/>
              </a:solidFill>
              <a:ea typeface="宋体"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hlinkClick r:id="rId3"/>
              </a:rPr>
              <a:t>http://www.visionmobile.com/blog/2011/11/the-elusive-long-tail-of-mobile-shipments/</a:t>
            </a:r>
            <a:endParaRPr lang="en-CA" smtClean="0">
              <a:ea typeface="宋体" pitchFamily="2" charset="-122"/>
            </a:endParaRPr>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BD3C46-A1A9-4B24-A20B-23B02DC97AB2}" type="slidenum">
              <a:rPr lang="en-CA">
                <a:ea typeface="宋体" pitchFamily="2" charset="-122"/>
              </a:rPr>
              <a:pPr fontAlgn="base">
                <a:spcBef>
                  <a:spcPct val="0"/>
                </a:spcBef>
                <a:spcAft>
                  <a:spcPct val="0"/>
                </a:spcAft>
              </a:pPr>
              <a:t>11</a:t>
            </a:fld>
            <a:endParaRPr lang="en-CA">
              <a:ea typeface="宋体"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hlinkClick r:id="rId3"/>
              </a:rPr>
              <a:t>http://www.bgr.com/2011/12/15/smartphone-penetration-skyrockets-in-2011-iphone-becomes-no-1-handset/</a:t>
            </a:r>
            <a:endParaRPr lang="en-GB" smtClean="0">
              <a:ea typeface="宋体" pitchFamily="2" charset="-122"/>
            </a:endParaRPr>
          </a:p>
          <a:p>
            <a:pPr>
              <a:spcBef>
                <a:spcPct val="0"/>
              </a:spcBef>
            </a:pPr>
            <a:endParaRPr lang="en-US" smtClean="0">
              <a:ea typeface="宋体" pitchFamily="2" charset="-122"/>
            </a:endParaRPr>
          </a:p>
          <a:p>
            <a:pPr>
              <a:spcBef>
                <a:spcPct val="0"/>
              </a:spcBef>
            </a:pPr>
            <a:r>
              <a:rPr lang="en-GB" smtClean="0">
                <a:ea typeface="宋体" pitchFamily="2" charset="-122"/>
              </a:rPr>
              <a:t>Apple narrowly increased its lead as the top smartphone maker by operating system vendor share in the three-month period ended in October. Apple’s iPhone represented 28.6% of the market during that period compared to</a:t>
            </a:r>
            <a:r>
              <a:rPr lang="en-GB" smtClean="0">
                <a:ea typeface="宋体" pitchFamily="2" charset="-122"/>
                <a:hlinkClick r:id="rId4"/>
              </a:rPr>
              <a:t>28.3% between July and September</a:t>
            </a:r>
            <a:r>
              <a:rPr lang="en-GB" smtClean="0">
                <a:ea typeface="宋体" pitchFamily="2" charset="-122"/>
              </a:rPr>
              <a:t>. Android again showed the biggest market share gains of any smartphone platform, growing its market share to 44.2% from 42.8% in the third quarter.</a:t>
            </a:r>
          </a:p>
          <a:p>
            <a:pPr>
              <a:spcBef>
                <a:spcPct val="0"/>
              </a:spcBef>
            </a:pPr>
            <a:r>
              <a:rPr lang="en-GB" smtClean="0">
                <a:ea typeface="宋体" pitchFamily="2" charset="-122"/>
              </a:rPr>
              <a:t>RIM’s platform dropped from a 17.8% share in the third quarter to an even 17% between August and October, and Microsoft’s combined share dipped to 5.3% from 6.1%. Nielsen noted that in 2009, RIM’s BlackBerry line was the most popular smartphone range in the U.S.</a:t>
            </a:r>
          </a:p>
          <a:p>
            <a:pPr>
              <a:spcBef>
                <a:spcPct val="0"/>
              </a:spcBef>
            </a:pPr>
            <a:endParaRPr lang="en-CA" smtClean="0">
              <a:ea typeface="宋体" pitchFamily="2" charset="-122"/>
            </a:endParaRPr>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FF107F-4169-4769-B7CA-D76951050860}" type="slidenum">
              <a:rPr lang="en-CA">
                <a:ea typeface="宋体" pitchFamily="2" charset="-122"/>
              </a:rPr>
              <a:pPr fontAlgn="base">
                <a:spcBef>
                  <a:spcPct val="0"/>
                </a:spcBef>
                <a:spcAft>
                  <a:spcPct val="0"/>
                </a:spcAft>
              </a:pPr>
              <a:t>13</a:t>
            </a:fld>
            <a:endParaRPr lang="en-CA">
              <a:ea typeface="宋体"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ea typeface="宋体" pitchFamily="2" charset="-122"/>
              </a:rPr>
              <a:t>According to recent smartphone penetration statistics from several sources including Netsize Guide, Informa, Google, Ipsos, and Go-Gulf.com, it is concluded that by December 2011, </a:t>
            </a:r>
            <a:r>
              <a:rPr lang="en-GB" i="1" smtClean="0">
                <a:ea typeface="宋体" pitchFamily="2" charset="-122"/>
              </a:rPr>
              <a:t>Singapore</a:t>
            </a:r>
            <a:r>
              <a:rPr lang="en-GB" smtClean="0">
                <a:ea typeface="宋体" pitchFamily="2" charset="-122"/>
              </a:rPr>
              <a:t> is the champion in terms of smartphone penetration, and also is the world's first country that have </a:t>
            </a:r>
            <a:r>
              <a:rPr lang="en-GB" i="1" smtClean="0">
                <a:ea typeface="宋体" pitchFamily="2" charset="-122"/>
              </a:rPr>
              <a:t>more smartphone than feature phone in used</a:t>
            </a:r>
            <a:r>
              <a:rPr lang="en-GB" smtClean="0">
                <a:ea typeface="宋体" pitchFamily="2" charset="-122"/>
              </a:rPr>
              <a:t>.</a:t>
            </a:r>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3489B-965B-446A-B824-4F4AF355E7C9}" type="slidenum">
              <a:rPr lang="en-GB">
                <a:ea typeface="宋体" pitchFamily="2" charset="-122"/>
              </a:rPr>
              <a:pPr fontAlgn="base">
                <a:spcBef>
                  <a:spcPct val="0"/>
                </a:spcBef>
                <a:spcAft>
                  <a:spcPct val="0"/>
                </a:spcAft>
              </a:pPr>
              <a:t>14</a:t>
            </a:fld>
            <a:endParaRPr lang="en-GB">
              <a:ea typeface="宋体"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11769F8-68B1-4550-9731-2A0B0C792006}" type="datetimeFigureOut">
              <a:rPr lang="zh-CN" altLang="en-US"/>
              <a:pPr>
                <a:defRPr/>
              </a:pPr>
              <a:t>2012-3-19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5219FEB-E894-4036-B169-0993E6CCF307}"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1B2691C-95FD-4E9B-B7FD-2996979CF3BD}" type="datetimeFigureOut">
              <a:rPr lang="zh-CN" altLang="en-US"/>
              <a:pPr>
                <a:defRPr/>
              </a:pPr>
              <a:t>2012-3-19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9755F43-AD86-4587-B27F-378F2E737500}"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9C42943-CE18-44FE-B204-AA1755A03563}" type="datetimeFigureOut">
              <a:rPr lang="zh-CN" altLang="en-US"/>
              <a:pPr>
                <a:defRPr/>
              </a:pPr>
              <a:t>2012-3-19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1A57FD3-E601-468D-8F1C-CD5F7A6E0A8F}"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zh-CN" altLang="en-US" smtClean="0"/>
              <a:t>单击此处编辑母版标题样式</a:t>
            </a:r>
            <a:endParaRPr lang="en-US"/>
          </a:p>
        </p:txBody>
      </p:sp>
      <p:sp>
        <p:nvSpPr>
          <p:cNvPr id="9" name="副标题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单击此处编辑母版副标题样式</a:t>
            </a:r>
            <a:endParaRPr lang="en-US"/>
          </a:p>
        </p:txBody>
      </p:sp>
      <p:sp>
        <p:nvSpPr>
          <p:cNvPr id="4" name="日期占位符 13"/>
          <p:cNvSpPr>
            <a:spLocks noGrp="1"/>
          </p:cNvSpPr>
          <p:nvPr>
            <p:ph type="dt" sz="half" idx="10"/>
          </p:nvPr>
        </p:nvSpPr>
        <p:spPr/>
        <p:txBody>
          <a:bodyPr/>
          <a:lstStyle>
            <a:lvl1pPr>
              <a:defRPr/>
            </a:lvl1pPr>
          </a:lstStyle>
          <a:p>
            <a:pPr>
              <a:defRPr/>
            </a:pPr>
            <a:fld id="{F0136A29-B392-4CCC-AD44-F98F56E70503}" type="datetimeFigureOut">
              <a:rPr lang="zh-CN" altLang="en-US"/>
              <a:pPr>
                <a:defRPr/>
              </a:pPr>
              <a:t>2012-3-19</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9F5BB55C-06B7-4BE0-BC83-7A39178D3C05}" type="slidenum">
              <a:rPr lang="zh-CN" altLang="en-US"/>
              <a:pPr>
                <a:defRPr/>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fld id="{F3EFCC77-8ABA-4024-BA67-38F7BC74BDDF}" type="datetimeFigureOut">
              <a:rPr lang="zh-CN" altLang="en-US"/>
              <a:pPr>
                <a:defRPr/>
              </a:pPr>
              <a:t>2012-3-19</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92B0F945-B1CF-4E9B-867B-FE4837C150A9}" type="slidenum">
              <a:rPr lang="zh-CN" altLang="en-US"/>
              <a:pPr>
                <a:defRPr/>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1664334-48AB-4D98-AABC-3D8287D613DB}" type="datetimeFigureOut">
              <a:rPr lang="zh-CN" altLang="en-US"/>
              <a:pPr>
                <a:defRPr/>
              </a:pPr>
              <a:t>2012-3-19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D5143BF-77BB-404F-89A9-1F33C8DCD1D0}" type="slidenum">
              <a:rPr lang="zh-CN" altLang="en-US"/>
              <a:pPr>
                <a:defRPr/>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13"/>
          <p:cNvSpPr>
            <a:spLocks noGrp="1"/>
          </p:cNvSpPr>
          <p:nvPr>
            <p:ph type="dt" sz="half" idx="10"/>
          </p:nvPr>
        </p:nvSpPr>
        <p:spPr/>
        <p:txBody>
          <a:bodyPr/>
          <a:lstStyle>
            <a:lvl1pPr>
              <a:defRPr/>
            </a:lvl1pPr>
          </a:lstStyle>
          <a:p>
            <a:pPr>
              <a:defRPr/>
            </a:pPr>
            <a:fld id="{B5ECFD2F-E612-4297-8BE8-5F1F1F3338FF}" type="datetimeFigureOut">
              <a:rPr lang="zh-CN" altLang="en-US"/>
              <a:pPr>
                <a:defRPr/>
              </a:pPr>
              <a:t>2012-3-19</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pPr>
              <a:defRPr/>
            </a:pPr>
            <a:fld id="{B9FC9B47-0C86-46F6-AEC9-B273EC634DD5}" type="slidenum">
              <a:rPr lang="zh-CN" altLang="en-US"/>
              <a:pPr>
                <a:defRPr/>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4" name="文本占位符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5" name="内容占位符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13"/>
          <p:cNvSpPr>
            <a:spLocks noGrp="1"/>
          </p:cNvSpPr>
          <p:nvPr>
            <p:ph type="dt" sz="half" idx="10"/>
          </p:nvPr>
        </p:nvSpPr>
        <p:spPr/>
        <p:txBody>
          <a:bodyPr/>
          <a:lstStyle>
            <a:lvl1pPr>
              <a:defRPr/>
            </a:lvl1pPr>
          </a:lstStyle>
          <a:p>
            <a:pPr>
              <a:defRPr/>
            </a:pPr>
            <a:fld id="{3527EC8D-5197-4F78-B9F7-8CC2571E2012}" type="datetimeFigureOut">
              <a:rPr lang="zh-CN" altLang="en-US"/>
              <a:pPr>
                <a:defRPr/>
              </a:pPr>
              <a:t>2012-3-19</a:t>
            </a:fld>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22"/>
          <p:cNvSpPr>
            <a:spLocks noGrp="1"/>
          </p:cNvSpPr>
          <p:nvPr>
            <p:ph type="sldNum" sz="quarter" idx="12"/>
          </p:nvPr>
        </p:nvSpPr>
        <p:spPr/>
        <p:txBody>
          <a:bodyPr/>
          <a:lstStyle>
            <a:lvl1pPr>
              <a:defRPr/>
            </a:lvl1pPr>
          </a:lstStyle>
          <a:p>
            <a:pPr>
              <a:defRPr/>
            </a:pPr>
            <a:fld id="{D49D0A1C-B348-4DAF-AD46-0C1FD8CE3D82}" type="slidenum">
              <a:rPr lang="zh-CN" altLang="en-US"/>
              <a:pPr>
                <a:defRPr/>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13"/>
          <p:cNvSpPr>
            <a:spLocks noGrp="1"/>
          </p:cNvSpPr>
          <p:nvPr>
            <p:ph type="dt" sz="half" idx="10"/>
          </p:nvPr>
        </p:nvSpPr>
        <p:spPr/>
        <p:txBody>
          <a:bodyPr/>
          <a:lstStyle>
            <a:lvl1pPr>
              <a:defRPr/>
            </a:lvl1pPr>
          </a:lstStyle>
          <a:p>
            <a:pPr>
              <a:defRPr/>
            </a:pPr>
            <a:fld id="{111A2663-57F6-4147-BEE0-A5B8F3698310}" type="datetimeFigureOut">
              <a:rPr lang="zh-CN" altLang="en-US"/>
              <a:pPr>
                <a:defRPr/>
              </a:pPr>
              <a:t>2012-3-19</a:t>
            </a:fld>
            <a:endParaRPr lang="zh-CN" altLang="en-US"/>
          </a:p>
        </p:txBody>
      </p:sp>
      <p:sp>
        <p:nvSpPr>
          <p:cNvPr id="4" name="页脚占位符 2"/>
          <p:cNvSpPr>
            <a:spLocks noGrp="1"/>
          </p:cNvSpPr>
          <p:nvPr>
            <p:ph type="ftr" sz="quarter" idx="11"/>
          </p:nvPr>
        </p:nvSpPr>
        <p:spPr/>
        <p:txBody>
          <a:bodyPr/>
          <a:lstStyle>
            <a:lvl1pPr>
              <a:defRPr/>
            </a:lvl1pPr>
          </a:lstStyle>
          <a:p>
            <a:pPr>
              <a:defRPr/>
            </a:pPr>
            <a:endParaRPr lang="zh-CN" altLang="en-US"/>
          </a:p>
        </p:txBody>
      </p:sp>
      <p:sp>
        <p:nvSpPr>
          <p:cNvPr id="5" name="灯片编号占位符 22"/>
          <p:cNvSpPr>
            <a:spLocks noGrp="1"/>
          </p:cNvSpPr>
          <p:nvPr>
            <p:ph type="sldNum" sz="quarter" idx="12"/>
          </p:nvPr>
        </p:nvSpPr>
        <p:spPr/>
        <p:txBody>
          <a:bodyPr/>
          <a:lstStyle>
            <a:lvl1pPr>
              <a:defRPr/>
            </a:lvl1pPr>
          </a:lstStyle>
          <a:p>
            <a:pPr>
              <a:defRPr/>
            </a:pPr>
            <a:fld id="{3EECCC05-84CF-4B8C-876A-4AFBFD480D6D}" type="slidenum">
              <a:rPr lang="zh-CN" altLang="en-US"/>
              <a:pPr>
                <a:defRPr/>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3"/>
          <p:cNvSpPr>
            <a:spLocks noGrp="1"/>
          </p:cNvSpPr>
          <p:nvPr>
            <p:ph type="dt" sz="half" idx="10"/>
          </p:nvPr>
        </p:nvSpPr>
        <p:spPr/>
        <p:txBody>
          <a:bodyPr/>
          <a:lstStyle>
            <a:lvl1pPr>
              <a:defRPr/>
            </a:lvl1pPr>
          </a:lstStyle>
          <a:p>
            <a:pPr>
              <a:defRPr/>
            </a:pPr>
            <a:fld id="{F045D1B8-8C72-4B90-AC4D-2F932821C83B}" type="datetimeFigureOut">
              <a:rPr lang="zh-CN" altLang="en-US"/>
              <a:pPr>
                <a:defRPr/>
              </a:pPr>
              <a:t>2012-3-19</a:t>
            </a:fld>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zh-CN" altLang="en-US"/>
          </a:p>
        </p:txBody>
      </p:sp>
      <p:sp>
        <p:nvSpPr>
          <p:cNvPr id="4" name="灯片编号占位符 22"/>
          <p:cNvSpPr>
            <a:spLocks noGrp="1"/>
          </p:cNvSpPr>
          <p:nvPr>
            <p:ph type="sldNum" sz="quarter" idx="12"/>
          </p:nvPr>
        </p:nvSpPr>
        <p:spPr/>
        <p:txBody>
          <a:bodyPr/>
          <a:lstStyle>
            <a:lvl1pPr>
              <a:defRPr/>
            </a:lvl1pPr>
          </a:lstStyle>
          <a:p>
            <a:pPr>
              <a:defRPr/>
            </a:pPr>
            <a:fld id="{71248D7D-5A6B-4A7F-87CA-8FB42F6E420E}" type="slidenum">
              <a:rPr lang="zh-CN" altLang="en-US"/>
              <a:pPr>
                <a:defRPr/>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zh-CN" altLang="en-US" smtClean="0"/>
              <a:t>单击此处编辑母版标题样式</a:t>
            </a:r>
            <a:endParaRPr lang="en-US"/>
          </a:p>
        </p:txBody>
      </p:sp>
      <p:sp>
        <p:nvSpPr>
          <p:cNvPr id="3" name="文本占位符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zh-CN" altLang="en-US" smtClean="0"/>
              <a:t>单击此处编辑母版文本样式</a:t>
            </a:r>
          </a:p>
        </p:txBody>
      </p:sp>
      <p:sp>
        <p:nvSpPr>
          <p:cNvPr id="4" name="内容占位符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13"/>
          <p:cNvSpPr>
            <a:spLocks noGrp="1"/>
          </p:cNvSpPr>
          <p:nvPr>
            <p:ph type="dt" sz="half" idx="10"/>
          </p:nvPr>
        </p:nvSpPr>
        <p:spPr/>
        <p:txBody>
          <a:bodyPr/>
          <a:lstStyle>
            <a:lvl1pPr>
              <a:defRPr/>
            </a:lvl1pPr>
          </a:lstStyle>
          <a:p>
            <a:pPr>
              <a:defRPr/>
            </a:pPr>
            <a:fld id="{55726453-D4C5-42B5-909A-D6CAD8953895}" type="datetimeFigureOut">
              <a:rPr lang="zh-CN" altLang="en-US"/>
              <a:pPr>
                <a:defRPr/>
              </a:pPr>
              <a:t>2012-3-19</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pPr>
              <a:defRPr/>
            </a:pPr>
            <a:fld id="{7EBC704C-DF2A-4B20-8851-75C57648BFF7}"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DC744BC-1B33-4318-A57F-1C39AE756BBF}" type="datetimeFigureOut">
              <a:rPr lang="zh-CN" altLang="en-US"/>
              <a:pPr>
                <a:defRPr/>
              </a:pPr>
              <a:t>2012-3-19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41F7456-0154-4DAD-AF57-9D2E5FE0E2CC}" type="slidenum">
              <a:rPr lang="zh-CN"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zh-CN" altLang="en-US" smtClean="0"/>
              <a:t>单击此处编辑母版标题样式</a:t>
            </a:r>
            <a:endParaRPr lang="en-US"/>
          </a:p>
        </p:txBody>
      </p:sp>
      <p:sp>
        <p:nvSpPr>
          <p:cNvPr id="3" name="图片占位符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zh-CN" altLang="en-US" noProof="0" smtClean="0"/>
              <a:t>单击图标添加图片</a:t>
            </a:r>
            <a:endParaRPr lang="en-US" noProof="0" dirty="0"/>
          </a:p>
        </p:txBody>
      </p:sp>
      <p:sp>
        <p:nvSpPr>
          <p:cNvPr id="4" name="文本占位符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zh-CN" altLang="en-US" smtClean="0"/>
              <a:t>单击此处编辑母版文本样式</a:t>
            </a:r>
          </a:p>
        </p:txBody>
      </p:sp>
      <p:sp>
        <p:nvSpPr>
          <p:cNvPr id="5" name="日期占位符 13"/>
          <p:cNvSpPr>
            <a:spLocks noGrp="1"/>
          </p:cNvSpPr>
          <p:nvPr>
            <p:ph type="dt" sz="half" idx="10"/>
          </p:nvPr>
        </p:nvSpPr>
        <p:spPr/>
        <p:txBody>
          <a:bodyPr/>
          <a:lstStyle>
            <a:lvl1pPr>
              <a:defRPr/>
            </a:lvl1pPr>
          </a:lstStyle>
          <a:p>
            <a:pPr>
              <a:defRPr/>
            </a:pPr>
            <a:fld id="{5A674B4B-C178-45DC-BB40-9B060C6D745B}" type="datetimeFigureOut">
              <a:rPr lang="zh-CN" altLang="en-US"/>
              <a:pPr>
                <a:defRPr/>
              </a:pPr>
              <a:t>2012-3-19</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pPr>
              <a:defRPr/>
            </a:pPr>
            <a:fld id="{CB91AD1D-2BC0-447F-B005-06BDFF17B796}" type="slidenum">
              <a:rPr lang="zh-CN" altLang="en-US"/>
              <a:pPr>
                <a:defRPr/>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fld id="{4A3E9E30-4038-4456-A8A5-8DB0388ED593}" type="datetimeFigureOut">
              <a:rPr lang="zh-CN" altLang="en-US"/>
              <a:pPr>
                <a:defRPr/>
              </a:pPr>
              <a:t>2012-3-19</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C7B3715B-F9F9-4F0B-A5E0-DC123AD17478}" type="slidenum">
              <a:rPr lang="zh-CN" altLang="en-US"/>
              <a:pPr>
                <a:defRPr/>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fld id="{ABDA4E3E-AA6B-41EB-826D-EDB79238EB71}" type="datetimeFigureOut">
              <a:rPr lang="zh-CN" altLang="en-US"/>
              <a:pPr>
                <a:defRPr/>
              </a:pPr>
              <a:t>2012-3-19</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pPr>
              <a:defRPr/>
            </a:pPr>
            <a:fld id="{DBD09F6A-5BD0-44AC-B9FD-AA7358D777DA}" type="slidenum">
              <a:rPr lang="zh-CN" altLang="en-US"/>
              <a:pPr>
                <a:defRPr/>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标题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zh-CN" altLang="en-US" smtClean="0"/>
              <a:t>单击此处编辑母版标题样式</a:t>
            </a:r>
            <a:endParaRPr lang="en-US"/>
          </a:p>
        </p:txBody>
      </p:sp>
      <p:sp>
        <p:nvSpPr>
          <p:cNvPr id="17" name="副标题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单击此处编辑母版副标题样式</a:t>
            </a:r>
            <a:endParaRPr lang="en-US"/>
          </a:p>
        </p:txBody>
      </p:sp>
      <p:sp>
        <p:nvSpPr>
          <p:cNvPr id="4" name="日期占位符 29"/>
          <p:cNvSpPr>
            <a:spLocks noGrp="1"/>
          </p:cNvSpPr>
          <p:nvPr>
            <p:ph type="dt" sz="half" idx="10"/>
          </p:nvPr>
        </p:nvSpPr>
        <p:spPr/>
        <p:txBody>
          <a:bodyPr/>
          <a:lstStyle>
            <a:lvl1pPr>
              <a:defRPr/>
            </a:lvl1pPr>
          </a:lstStyle>
          <a:p>
            <a:pPr>
              <a:defRPr/>
            </a:pPr>
            <a:fld id="{120B572F-EF67-4CB9-96F2-41725552A945}" type="datetimeFigureOut">
              <a:rPr lang="zh-CN" altLang="en-US"/>
              <a:pPr>
                <a:defRPr/>
              </a:pPr>
              <a:t>2012-3-19</a:t>
            </a:fld>
            <a:endParaRPr lang="zh-CN" altLang="en-US"/>
          </a:p>
        </p:txBody>
      </p:sp>
      <p:sp>
        <p:nvSpPr>
          <p:cNvPr id="5" name="页脚占位符 18"/>
          <p:cNvSpPr>
            <a:spLocks noGrp="1"/>
          </p:cNvSpPr>
          <p:nvPr>
            <p:ph type="ftr" sz="quarter" idx="11"/>
          </p:nvPr>
        </p:nvSpPr>
        <p:spPr/>
        <p:txBody>
          <a:bodyPr/>
          <a:lstStyle>
            <a:lvl1pPr>
              <a:defRPr/>
            </a:lvl1pPr>
          </a:lstStyle>
          <a:p>
            <a:pPr>
              <a:defRPr/>
            </a:pPr>
            <a:endParaRPr lang="zh-CN" altLang="en-US"/>
          </a:p>
        </p:txBody>
      </p:sp>
      <p:sp>
        <p:nvSpPr>
          <p:cNvPr id="6" name="灯片编号占位符 26"/>
          <p:cNvSpPr>
            <a:spLocks noGrp="1"/>
          </p:cNvSpPr>
          <p:nvPr>
            <p:ph type="sldNum" sz="quarter" idx="12"/>
          </p:nvPr>
        </p:nvSpPr>
        <p:spPr/>
        <p:txBody>
          <a:bodyPr/>
          <a:lstStyle>
            <a:lvl1pPr>
              <a:defRPr/>
            </a:lvl1pPr>
          </a:lstStyle>
          <a:p>
            <a:pPr>
              <a:defRPr/>
            </a:pPr>
            <a:fld id="{846AE3D9-C757-4517-B2B4-9460E5DE18BB}" type="slidenum">
              <a:rPr lang="zh-CN" altLang="en-US"/>
              <a:pPr>
                <a:defRPr/>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5F5ECF41-1EAC-4009-9449-A114E3CB25C1}" type="datetimeFigureOut">
              <a:rPr lang="zh-CN" altLang="en-US"/>
              <a:pPr>
                <a:defRPr/>
              </a:pPr>
              <a:t>2012-3-19</a:t>
            </a:fld>
            <a:endParaRPr lang="zh-CN" altLang="en-US"/>
          </a:p>
        </p:txBody>
      </p:sp>
      <p:sp>
        <p:nvSpPr>
          <p:cNvPr id="5" name="页脚占位符 21"/>
          <p:cNvSpPr>
            <a:spLocks noGrp="1"/>
          </p:cNvSpPr>
          <p:nvPr>
            <p:ph type="ftr" sz="quarter" idx="11"/>
          </p:nvPr>
        </p:nvSpPr>
        <p:spPr/>
        <p:txBody>
          <a:bodyPr/>
          <a:lstStyle>
            <a:lvl1pPr>
              <a:defRPr/>
            </a:lvl1pPr>
          </a:lstStyle>
          <a:p>
            <a:pPr>
              <a:defRPr/>
            </a:pPr>
            <a:endParaRPr lang="zh-CN" altLang="en-US"/>
          </a:p>
        </p:txBody>
      </p:sp>
      <p:sp>
        <p:nvSpPr>
          <p:cNvPr id="6" name="灯片编号占位符 17"/>
          <p:cNvSpPr>
            <a:spLocks noGrp="1"/>
          </p:cNvSpPr>
          <p:nvPr>
            <p:ph type="sldNum" sz="quarter" idx="12"/>
          </p:nvPr>
        </p:nvSpPr>
        <p:spPr/>
        <p:txBody>
          <a:bodyPr/>
          <a:lstStyle>
            <a:lvl1pPr>
              <a:defRPr/>
            </a:lvl1pPr>
          </a:lstStyle>
          <a:p>
            <a:pPr>
              <a:defRPr/>
            </a:pPr>
            <a:fld id="{D881F6AE-8A37-4C2C-A414-CCDB20203784}" type="slidenum">
              <a:rPr lang="zh-CN" altLang="en-US"/>
              <a:pPr>
                <a:defRPr/>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DDB6A53-EE3F-49F7-AE27-A3E0BB3E7B6A}" type="datetimeFigureOut">
              <a:rPr lang="zh-CN" altLang="en-US"/>
              <a:pPr>
                <a:defRPr/>
              </a:pPr>
              <a:t>2012-3-19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A938528-35AB-4282-A026-78F88CF0F235}" type="slidenum">
              <a:rPr lang="zh-CN" altLang="en-US"/>
              <a:pPr>
                <a:defRPr/>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143000"/>
          </a:xfrm>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9"/>
          <p:cNvSpPr>
            <a:spLocks noGrp="1"/>
          </p:cNvSpPr>
          <p:nvPr>
            <p:ph type="dt" sz="half" idx="10"/>
          </p:nvPr>
        </p:nvSpPr>
        <p:spPr/>
        <p:txBody>
          <a:bodyPr/>
          <a:lstStyle>
            <a:lvl1pPr>
              <a:defRPr/>
            </a:lvl1pPr>
          </a:lstStyle>
          <a:p>
            <a:pPr>
              <a:defRPr/>
            </a:pPr>
            <a:fld id="{1B26F0DA-74AB-42B4-B019-98138A15CCE4}" type="datetimeFigureOut">
              <a:rPr lang="zh-CN" altLang="en-US"/>
              <a:pPr>
                <a:defRPr/>
              </a:pPr>
              <a:t>2012-3-19</a:t>
            </a:fld>
            <a:endParaRPr lang="zh-CN" altLang="en-US"/>
          </a:p>
        </p:txBody>
      </p:sp>
      <p:sp>
        <p:nvSpPr>
          <p:cNvPr id="6" name="页脚占位符 21"/>
          <p:cNvSpPr>
            <a:spLocks noGrp="1"/>
          </p:cNvSpPr>
          <p:nvPr>
            <p:ph type="ftr" sz="quarter" idx="11"/>
          </p:nvPr>
        </p:nvSpPr>
        <p:spPr/>
        <p:txBody>
          <a:bodyPr/>
          <a:lstStyle>
            <a:lvl1pPr>
              <a:defRPr/>
            </a:lvl1pPr>
          </a:lstStyle>
          <a:p>
            <a:pPr>
              <a:defRPr/>
            </a:pPr>
            <a:endParaRPr lang="zh-CN" altLang="en-US"/>
          </a:p>
        </p:txBody>
      </p:sp>
      <p:sp>
        <p:nvSpPr>
          <p:cNvPr id="7" name="灯片编号占位符 17"/>
          <p:cNvSpPr>
            <a:spLocks noGrp="1"/>
          </p:cNvSpPr>
          <p:nvPr>
            <p:ph type="sldNum" sz="quarter" idx="12"/>
          </p:nvPr>
        </p:nvSpPr>
        <p:spPr/>
        <p:txBody>
          <a:bodyPr/>
          <a:lstStyle>
            <a:lvl1pPr>
              <a:defRPr/>
            </a:lvl1pPr>
          </a:lstStyle>
          <a:p>
            <a:pPr>
              <a:defRPr/>
            </a:pPr>
            <a:fld id="{72FFE0B5-8CEA-45B7-A6B9-1F03F2757460}" type="slidenum">
              <a:rPr lang="zh-CN" altLang="en-US"/>
              <a:pPr>
                <a:defRPr/>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143000"/>
          </a:xfrm>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4" name="文本占位符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5" name="内容占位符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9"/>
          <p:cNvSpPr>
            <a:spLocks noGrp="1"/>
          </p:cNvSpPr>
          <p:nvPr>
            <p:ph type="dt" sz="half" idx="10"/>
          </p:nvPr>
        </p:nvSpPr>
        <p:spPr/>
        <p:txBody>
          <a:bodyPr/>
          <a:lstStyle>
            <a:lvl1pPr>
              <a:defRPr/>
            </a:lvl1pPr>
          </a:lstStyle>
          <a:p>
            <a:pPr>
              <a:defRPr/>
            </a:pPr>
            <a:fld id="{514446EF-750A-49AD-8FE0-F574AA3CEED5}" type="datetimeFigureOut">
              <a:rPr lang="zh-CN" altLang="en-US"/>
              <a:pPr>
                <a:defRPr/>
              </a:pPr>
              <a:t>2012-3-19</a:t>
            </a:fld>
            <a:endParaRPr lang="zh-CN" altLang="en-US"/>
          </a:p>
        </p:txBody>
      </p:sp>
      <p:sp>
        <p:nvSpPr>
          <p:cNvPr id="8" name="页脚占位符 21"/>
          <p:cNvSpPr>
            <a:spLocks noGrp="1"/>
          </p:cNvSpPr>
          <p:nvPr>
            <p:ph type="ftr" sz="quarter" idx="11"/>
          </p:nvPr>
        </p:nvSpPr>
        <p:spPr/>
        <p:txBody>
          <a:bodyPr/>
          <a:lstStyle>
            <a:lvl1pPr>
              <a:defRPr/>
            </a:lvl1pPr>
          </a:lstStyle>
          <a:p>
            <a:pPr>
              <a:defRPr/>
            </a:pPr>
            <a:endParaRPr lang="zh-CN" altLang="en-US"/>
          </a:p>
        </p:txBody>
      </p:sp>
      <p:sp>
        <p:nvSpPr>
          <p:cNvPr id="9" name="灯片编号占位符 17"/>
          <p:cNvSpPr>
            <a:spLocks noGrp="1"/>
          </p:cNvSpPr>
          <p:nvPr>
            <p:ph type="sldNum" sz="quarter" idx="12"/>
          </p:nvPr>
        </p:nvSpPr>
        <p:spPr/>
        <p:txBody>
          <a:bodyPr/>
          <a:lstStyle>
            <a:lvl1pPr>
              <a:defRPr/>
            </a:lvl1pPr>
          </a:lstStyle>
          <a:p>
            <a:pPr>
              <a:defRPr/>
            </a:pPr>
            <a:fld id="{9ED39346-5B1B-47AF-8B80-80DD04C017BB}" type="slidenum">
              <a:rPr lang="zh-CN" altLang="en-US"/>
              <a:pPr>
                <a:defRPr/>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zh-CN" altLang="en-US" smtClean="0"/>
              <a:t>单击此处编辑母版标题样式</a:t>
            </a:r>
            <a:endParaRPr lang="en-US"/>
          </a:p>
        </p:txBody>
      </p:sp>
      <p:sp>
        <p:nvSpPr>
          <p:cNvPr id="3" name="日期占位符 9"/>
          <p:cNvSpPr>
            <a:spLocks noGrp="1"/>
          </p:cNvSpPr>
          <p:nvPr>
            <p:ph type="dt" sz="half" idx="10"/>
          </p:nvPr>
        </p:nvSpPr>
        <p:spPr/>
        <p:txBody>
          <a:bodyPr/>
          <a:lstStyle>
            <a:lvl1pPr>
              <a:defRPr/>
            </a:lvl1pPr>
          </a:lstStyle>
          <a:p>
            <a:pPr>
              <a:defRPr/>
            </a:pPr>
            <a:fld id="{3F799687-4DB8-4F85-9A4A-9D5C1B2829D6}" type="datetimeFigureOut">
              <a:rPr lang="zh-CN" altLang="en-US"/>
              <a:pPr>
                <a:defRPr/>
              </a:pPr>
              <a:t>2012-3-19</a:t>
            </a:fld>
            <a:endParaRPr lang="zh-CN" altLang="en-US"/>
          </a:p>
        </p:txBody>
      </p:sp>
      <p:sp>
        <p:nvSpPr>
          <p:cNvPr id="4" name="页脚占位符 21"/>
          <p:cNvSpPr>
            <a:spLocks noGrp="1"/>
          </p:cNvSpPr>
          <p:nvPr>
            <p:ph type="ftr" sz="quarter" idx="11"/>
          </p:nvPr>
        </p:nvSpPr>
        <p:spPr/>
        <p:txBody>
          <a:bodyPr/>
          <a:lstStyle>
            <a:lvl1pPr>
              <a:defRPr/>
            </a:lvl1pPr>
          </a:lstStyle>
          <a:p>
            <a:pPr>
              <a:defRPr/>
            </a:pPr>
            <a:endParaRPr lang="zh-CN" altLang="en-US"/>
          </a:p>
        </p:txBody>
      </p:sp>
      <p:sp>
        <p:nvSpPr>
          <p:cNvPr id="5" name="灯片编号占位符 17"/>
          <p:cNvSpPr>
            <a:spLocks noGrp="1"/>
          </p:cNvSpPr>
          <p:nvPr>
            <p:ph type="sldNum" sz="quarter" idx="12"/>
          </p:nvPr>
        </p:nvSpPr>
        <p:spPr/>
        <p:txBody>
          <a:bodyPr/>
          <a:lstStyle>
            <a:lvl1pPr>
              <a:defRPr/>
            </a:lvl1pPr>
          </a:lstStyle>
          <a:p>
            <a:pPr>
              <a:defRPr/>
            </a:pPr>
            <a:fld id="{DF3786FA-B38A-4310-B8A1-8848A2D39EFE}" type="slidenum">
              <a:rPr lang="zh-CN" altLang="en-US"/>
              <a:pPr>
                <a:defRPr/>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9"/>
          <p:cNvSpPr>
            <a:spLocks noGrp="1"/>
          </p:cNvSpPr>
          <p:nvPr>
            <p:ph type="dt" sz="half" idx="10"/>
          </p:nvPr>
        </p:nvSpPr>
        <p:spPr/>
        <p:txBody>
          <a:bodyPr/>
          <a:lstStyle>
            <a:lvl1pPr>
              <a:defRPr/>
            </a:lvl1pPr>
          </a:lstStyle>
          <a:p>
            <a:pPr>
              <a:defRPr/>
            </a:pPr>
            <a:fld id="{8B701D74-122E-4689-A69B-B70675FB7B5D}" type="datetimeFigureOut">
              <a:rPr lang="zh-CN" altLang="en-US"/>
              <a:pPr>
                <a:defRPr/>
              </a:pPr>
              <a:t>2012-3-19</a:t>
            </a:fld>
            <a:endParaRPr lang="zh-CN" altLang="en-US"/>
          </a:p>
        </p:txBody>
      </p:sp>
      <p:sp>
        <p:nvSpPr>
          <p:cNvPr id="3" name="页脚占位符 21"/>
          <p:cNvSpPr>
            <a:spLocks noGrp="1"/>
          </p:cNvSpPr>
          <p:nvPr>
            <p:ph type="ftr" sz="quarter" idx="11"/>
          </p:nvPr>
        </p:nvSpPr>
        <p:spPr/>
        <p:txBody>
          <a:bodyPr/>
          <a:lstStyle>
            <a:lvl1pPr>
              <a:defRPr/>
            </a:lvl1pPr>
          </a:lstStyle>
          <a:p>
            <a:pPr>
              <a:defRPr/>
            </a:pPr>
            <a:endParaRPr lang="zh-CN" altLang="en-US"/>
          </a:p>
        </p:txBody>
      </p:sp>
      <p:sp>
        <p:nvSpPr>
          <p:cNvPr id="4" name="灯片编号占位符 17"/>
          <p:cNvSpPr>
            <a:spLocks noGrp="1"/>
          </p:cNvSpPr>
          <p:nvPr>
            <p:ph type="sldNum" sz="quarter" idx="12"/>
          </p:nvPr>
        </p:nvSpPr>
        <p:spPr/>
        <p:txBody>
          <a:bodyPr/>
          <a:lstStyle>
            <a:lvl1pPr>
              <a:defRPr/>
            </a:lvl1pPr>
          </a:lstStyle>
          <a:p>
            <a:pPr>
              <a:defRPr/>
            </a:pPr>
            <a:fld id="{5EA9D9CD-4327-438E-A35F-8F0B49CA5946}"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B61C800-A055-4EE7-B246-2D9B422B1B93}" type="datetimeFigureOut">
              <a:rPr lang="zh-CN" altLang="en-US"/>
              <a:pPr>
                <a:defRPr/>
              </a:pPr>
              <a:t>2012-3-19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BD957E7-82D3-4E91-8CBD-2135CDA32993}" type="slidenum">
              <a:rPr lang="zh-CN" altLang="en-US"/>
              <a:pPr>
                <a:defRPr/>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zh-CN" altLang="en-US" smtClean="0"/>
              <a:t>单击此处编辑母版标题样式</a:t>
            </a:r>
            <a:endParaRPr lang="en-US"/>
          </a:p>
        </p:txBody>
      </p:sp>
      <p:sp>
        <p:nvSpPr>
          <p:cNvPr id="3" name="文本占位符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zh-CN" altLang="en-US" smtClean="0"/>
              <a:t>单击此处编辑母版文本样式</a:t>
            </a:r>
          </a:p>
        </p:txBody>
      </p:sp>
      <p:sp>
        <p:nvSpPr>
          <p:cNvPr id="4" name="内容占位符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9"/>
          <p:cNvSpPr>
            <a:spLocks noGrp="1"/>
          </p:cNvSpPr>
          <p:nvPr>
            <p:ph type="dt" sz="half" idx="10"/>
          </p:nvPr>
        </p:nvSpPr>
        <p:spPr/>
        <p:txBody>
          <a:bodyPr/>
          <a:lstStyle>
            <a:lvl1pPr>
              <a:defRPr/>
            </a:lvl1pPr>
          </a:lstStyle>
          <a:p>
            <a:pPr>
              <a:defRPr/>
            </a:pPr>
            <a:fld id="{7C086A7E-C0D5-4800-98B8-F5738F82CFBF}" type="datetimeFigureOut">
              <a:rPr lang="zh-CN" altLang="en-US"/>
              <a:pPr>
                <a:defRPr/>
              </a:pPr>
              <a:t>2012-3-19</a:t>
            </a:fld>
            <a:endParaRPr lang="zh-CN" altLang="en-US"/>
          </a:p>
        </p:txBody>
      </p:sp>
      <p:sp>
        <p:nvSpPr>
          <p:cNvPr id="6" name="页脚占位符 21"/>
          <p:cNvSpPr>
            <a:spLocks noGrp="1"/>
          </p:cNvSpPr>
          <p:nvPr>
            <p:ph type="ftr" sz="quarter" idx="11"/>
          </p:nvPr>
        </p:nvSpPr>
        <p:spPr/>
        <p:txBody>
          <a:bodyPr/>
          <a:lstStyle>
            <a:lvl1pPr>
              <a:defRPr/>
            </a:lvl1pPr>
          </a:lstStyle>
          <a:p>
            <a:pPr>
              <a:defRPr/>
            </a:pPr>
            <a:endParaRPr lang="zh-CN" altLang="en-US"/>
          </a:p>
        </p:txBody>
      </p:sp>
      <p:sp>
        <p:nvSpPr>
          <p:cNvPr id="7" name="灯片编号占位符 17"/>
          <p:cNvSpPr>
            <a:spLocks noGrp="1"/>
          </p:cNvSpPr>
          <p:nvPr>
            <p:ph type="sldNum" sz="quarter" idx="12"/>
          </p:nvPr>
        </p:nvSpPr>
        <p:spPr/>
        <p:txBody>
          <a:bodyPr/>
          <a:lstStyle>
            <a:lvl1pPr>
              <a:defRPr/>
            </a:lvl1pPr>
          </a:lstStyle>
          <a:p>
            <a:pPr>
              <a:defRPr/>
            </a:pPr>
            <a:fld id="{7444FBE3-AC79-4900-B456-B1CF45EC1633}" type="slidenum">
              <a:rPr lang="zh-CN" altLang="en-US"/>
              <a:pPr>
                <a:defRPr/>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5" name="单圆角矩形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直角三角形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任意多边形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8" name="任意多边形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2" name="标题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zh-CN" altLang="en-US" smtClean="0"/>
              <a:t>单击此处编辑母版标题样式</a:t>
            </a:r>
            <a:endParaRPr lang="en-US"/>
          </a:p>
        </p:txBody>
      </p:sp>
      <p:sp>
        <p:nvSpPr>
          <p:cNvPr id="4" name="文本占位符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zh-CN" altLang="en-US" smtClean="0"/>
              <a:t>单击此处编辑母版文本样式</a:t>
            </a:r>
          </a:p>
        </p:txBody>
      </p:sp>
      <p:sp>
        <p:nvSpPr>
          <p:cNvPr id="3" name="图片占位符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zh-CN" altLang="en-US" noProof="0" smtClean="0"/>
              <a:t>单击图标添加图片</a:t>
            </a:r>
            <a:endParaRPr lang="en-US" noProof="0" dirty="0"/>
          </a:p>
        </p:txBody>
      </p:sp>
      <p:sp>
        <p:nvSpPr>
          <p:cNvPr id="9" name="日期占位符 4"/>
          <p:cNvSpPr>
            <a:spLocks noGrp="1"/>
          </p:cNvSpPr>
          <p:nvPr>
            <p:ph type="dt" sz="half" idx="10"/>
          </p:nvPr>
        </p:nvSpPr>
        <p:spPr/>
        <p:txBody>
          <a:bodyPr/>
          <a:lstStyle>
            <a:lvl1pPr>
              <a:defRPr/>
            </a:lvl1pPr>
          </a:lstStyle>
          <a:p>
            <a:pPr>
              <a:defRPr/>
            </a:pPr>
            <a:fld id="{2145B917-FA2E-4610-A9E6-C911C0AC3CAB}" type="datetimeFigureOut">
              <a:rPr lang="zh-CN" altLang="en-US"/>
              <a:pPr>
                <a:defRPr/>
              </a:pPr>
              <a:t>2012-3-19</a:t>
            </a:fld>
            <a:endParaRPr lang="zh-CN" altLang="en-US"/>
          </a:p>
        </p:txBody>
      </p:sp>
      <p:sp>
        <p:nvSpPr>
          <p:cNvPr id="10" name="页脚占位符 5"/>
          <p:cNvSpPr>
            <a:spLocks noGrp="1"/>
          </p:cNvSpPr>
          <p:nvPr>
            <p:ph type="ftr" sz="quarter" idx="11"/>
          </p:nvPr>
        </p:nvSpPr>
        <p:spPr/>
        <p:txBody>
          <a:bodyPr/>
          <a:lstStyle>
            <a:lvl1pPr>
              <a:defRPr/>
            </a:lvl1pPr>
          </a:lstStyle>
          <a:p>
            <a:pPr>
              <a:defRPr/>
            </a:pPr>
            <a:endParaRPr lang="zh-CN" altLang="en-US"/>
          </a:p>
        </p:txBody>
      </p:sp>
      <p:sp>
        <p:nvSpPr>
          <p:cNvPr id="11" name="灯片编号占位符 6"/>
          <p:cNvSpPr>
            <a:spLocks noGrp="1"/>
          </p:cNvSpPr>
          <p:nvPr>
            <p:ph type="sldNum" sz="quarter" idx="12"/>
          </p:nvPr>
        </p:nvSpPr>
        <p:spPr>
          <a:xfrm>
            <a:off x="8077200" y="6356350"/>
            <a:ext cx="609600" cy="365125"/>
          </a:xfrm>
        </p:spPr>
        <p:txBody>
          <a:bodyPr/>
          <a:lstStyle>
            <a:lvl1pPr>
              <a:defRPr/>
            </a:lvl1pPr>
          </a:lstStyle>
          <a:p>
            <a:pPr>
              <a:defRPr/>
            </a:pPr>
            <a:fld id="{80346401-C4F4-4434-ABB3-C629D2BBEA3B}" type="slidenum">
              <a:rPr lang="zh-CN" altLang="en-US"/>
              <a:pPr>
                <a:defRPr/>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5825CE1A-9845-40B1-A028-5CB3CFE58588}" type="datetimeFigureOut">
              <a:rPr lang="zh-CN" altLang="en-US"/>
              <a:pPr>
                <a:defRPr/>
              </a:pPr>
              <a:t>2012-3-19</a:t>
            </a:fld>
            <a:endParaRPr lang="zh-CN" altLang="en-US"/>
          </a:p>
        </p:txBody>
      </p:sp>
      <p:sp>
        <p:nvSpPr>
          <p:cNvPr id="5" name="页脚占位符 21"/>
          <p:cNvSpPr>
            <a:spLocks noGrp="1"/>
          </p:cNvSpPr>
          <p:nvPr>
            <p:ph type="ftr" sz="quarter" idx="11"/>
          </p:nvPr>
        </p:nvSpPr>
        <p:spPr/>
        <p:txBody>
          <a:bodyPr/>
          <a:lstStyle>
            <a:lvl1pPr>
              <a:defRPr/>
            </a:lvl1pPr>
          </a:lstStyle>
          <a:p>
            <a:pPr>
              <a:defRPr/>
            </a:pPr>
            <a:endParaRPr lang="zh-CN" altLang="en-US"/>
          </a:p>
        </p:txBody>
      </p:sp>
      <p:sp>
        <p:nvSpPr>
          <p:cNvPr id="6" name="灯片编号占位符 17"/>
          <p:cNvSpPr>
            <a:spLocks noGrp="1"/>
          </p:cNvSpPr>
          <p:nvPr>
            <p:ph type="sldNum" sz="quarter" idx="12"/>
          </p:nvPr>
        </p:nvSpPr>
        <p:spPr/>
        <p:txBody>
          <a:bodyPr/>
          <a:lstStyle>
            <a:lvl1pPr>
              <a:defRPr/>
            </a:lvl1pPr>
          </a:lstStyle>
          <a:p>
            <a:pPr>
              <a:defRPr/>
            </a:pPr>
            <a:fld id="{48CC8FEE-5B25-4E89-9B66-DAF5CFD46030}" type="slidenum">
              <a:rPr lang="zh-CN" altLang="en-US"/>
              <a:pPr>
                <a:defRPr/>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914401"/>
            <a:ext cx="2057400" cy="5211763"/>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914401"/>
            <a:ext cx="6019800" cy="52117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D6F8A01C-1C33-4271-9302-A1E2D34E2C15}" type="datetimeFigureOut">
              <a:rPr lang="zh-CN" altLang="en-US"/>
              <a:pPr>
                <a:defRPr/>
              </a:pPr>
              <a:t>2012-3-19</a:t>
            </a:fld>
            <a:endParaRPr lang="zh-CN" altLang="en-US"/>
          </a:p>
        </p:txBody>
      </p:sp>
      <p:sp>
        <p:nvSpPr>
          <p:cNvPr id="5" name="页脚占位符 21"/>
          <p:cNvSpPr>
            <a:spLocks noGrp="1"/>
          </p:cNvSpPr>
          <p:nvPr>
            <p:ph type="ftr" sz="quarter" idx="11"/>
          </p:nvPr>
        </p:nvSpPr>
        <p:spPr/>
        <p:txBody>
          <a:bodyPr/>
          <a:lstStyle>
            <a:lvl1pPr>
              <a:defRPr/>
            </a:lvl1pPr>
          </a:lstStyle>
          <a:p>
            <a:pPr>
              <a:defRPr/>
            </a:pPr>
            <a:endParaRPr lang="zh-CN" altLang="en-US"/>
          </a:p>
        </p:txBody>
      </p:sp>
      <p:sp>
        <p:nvSpPr>
          <p:cNvPr id="6" name="灯片编号占位符 17"/>
          <p:cNvSpPr>
            <a:spLocks noGrp="1"/>
          </p:cNvSpPr>
          <p:nvPr>
            <p:ph type="sldNum" sz="quarter" idx="12"/>
          </p:nvPr>
        </p:nvSpPr>
        <p:spPr/>
        <p:txBody>
          <a:bodyPr/>
          <a:lstStyle>
            <a:lvl1pPr>
              <a:defRPr/>
            </a:lvl1pPr>
          </a:lstStyle>
          <a:p>
            <a:pPr>
              <a:defRPr/>
            </a:pPr>
            <a:fld id="{E10003A4-B331-4F2F-B5CA-5E4097F866CE}" type="slidenum">
              <a:rPr lang="zh-CN" altLang="en-US"/>
              <a:pPr>
                <a:defRPr/>
              </a:pPr>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2">
        <a:schemeClr val="bg2"/>
      </p:bgRef>
    </p:bg>
    <p:spTree>
      <p:nvGrpSpPr>
        <p:cNvPr id="1" name=""/>
        <p:cNvGrpSpPr/>
        <p:nvPr/>
      </p:nvGrpSpPr>
      <p:grpSpPr>
        <a:xfrm>
          <a:off x="0" y="0"/>
          <a:ext cx="0" cy="0"/>
          <a:chOff x="0" y="0"/>
          <a:chExt cx="0" cy="0"/>
        </a:xfrm>
      </p:grpSpPr>
      <p:sp>
        <p:nvSpPr>
          <p:cNvPr id="4" name="任意多边形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a typeface="+mn-ea"/>
            </a:endParaRPr>
          </a:p>
        </p:txBody>
      </p:sp>
      <p:sp>
        <p:nvSpPr>
          <p:cNvPr id="5" name="任意多边形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a typeface="+mn-ea"/>
            </a:endParaRPr>
          </a:p>
        </p:txBody>
      </p:sp>
      <p:sp>
        <p:nvSpPr>
          <p:cNvPr id="9" name="标题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zh-CN" altLang="en-US" smtClean="0"/>
              <a:t>单击此处编辑母版标题样式</a:t>
            </a:r>
            <a:endParaRPr lang="en-US"/>
          </a:p>
        </p:txBody>
      </p:sp>
      <p:sp>
        <p:nvSpPr>
          <p:cNvPr id="17" name="副标题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单击此处编辑母版副标题样式</a:t>
            </a:r>
            <a:endParaRPr lang="en-US"/>
          </a:p>
        </p:txBody>
      </p:sp>
      <p:sp>
        <p:nvSpPr>
          <p:cNvPr id="6" name="日期占位符 29"/>
          <p:cNvSpPr>
            <a:spLocks noGrp="1"/>
          </p:cNvSpPr>
          <p:nvPr>
            <p:ph type="dt" sz="half" idx="10"/>
          </p:nvPr>
        </p:nvSpPr>
        <p:spPr/>
        <p:txBody>
          <a:bodyPr/>
          <a:lstStyle>
            <a:lvl1pPr>
              <a:defRPr/>
            </a:lvl1pPr>
          </a:lstStyle>
          <a:p>
            <a:pPr>
              <a:defRPr/>
            </a:pPr>
            <a:fld id="{D4F59279-A462-4649-9D34-D93D1E7D0B6D}" type="datetimeFigureOut">
              <a:rPr lang="zh-CN" altLang="en-US"/>
              <a:pPr>
                <a:defRPr/>
              </a:pPr>
              <a:t>2012-3-19</a:t>
            </a:fld>
            <a:endParaRPr lang="zh-CN" altLang="en-US"/>
          </a:p>
        </p:txBody>
      </p:sp>
      <p:sp>
        <p:nvSpPr>
          <p:cNvPr id="7" name="页脚占位符 18"/>
          <p:cNvSpPr>
            <a:spLocks noGrp="1"/>
          </p:cNvSpPr>
          <p:nvPr>
            <p:ph type="ftr" sz="quarter" idx="11"/>
          </p:nvPr>
        </p:nvSpPr>
        <p:spPr/>
        <p:txBody>
          <a:bodyPr/>
          <a:lstStyle>
            <a:lvl1pPr>
              <a:defRPr/>
            </a:lvl1pPr>
          </a:lstStyle>
          <a:p>
            <a:pPr>
              <a:defRPr/>
            </a:pPr>
            <a:endParaRPr lang="zh-CN" altLang="en-US"/>
          </a:p>
        </p:txBody>
      </p:sp>
      <p:sp>
        <p:nvSpPr>
          <p:cNvPr id="8" name="灯片编号占位符 26"/>
          <p:cNvSpPr>
            <a:spLocks noGrp="1"/>
          </p:cNvSpPr>
          <p:nvPr>
            <p:ph type="sldNum" sz="quarter" idx="12"/>
          </p:nvPr>
        </p:nvSpPr>
        <p:spPr/>
        <p:txBody>
          <a:bodyPr/>
          <a:lstStyle>
            <a:lvl1pPr>
              <a:defRPr/>
            </a:lvl1pPr>
          </a:lstStyle>
          <a:p>
            <a:pPr>
              <a:defRPr/>
            </a:pPr>
            <a:fld id="{FDC11F84-9BCF-46E5-A90C-6057FF5EAA3F}" type="slidenum">
              <a:rPr lang="zh-CN" altLang="en-US"/>
              <a:pPr>
                <a:defRPr/>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a:lvl1p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9195B537-4850-40F7-B8CD-CA41741390AC}" type="datetimeFigureOut">
              <a:rPr lang="zh-CN" altLang="en-US"/>
              <a:pPr>
                <a:defRPr/>
              </a:pPr>
              <a:t>2012-3-19</a:t>
            </a:fld>
            <a:endParaRPr lang="zh-CN" altLang="en-US"/>
          </a:p>
        </p:txBody>
      </p:sp>
      <p:sp>
        <p:nvSpPr>
          <p:cNvPr id="5" name="页脚占位符 21"/>
          <p:cNvSpPr>
            <a:spLocks noGrp="1"/>
          </p:cNvSpPr>
          <p:nvPr>
            <p:ph type="ftr" sz="quarter" idx="11"/>
          </p:nvPr>
        </p:nvSpPr>
        <p:spPr/>
        <p:txBody>
          <a:bodyPr/>
          <a:lstStyle>
            <a:lvl1pPr>
              <a:defRPr/>
            </a:lvl1pPr>
          </a:lstStyle>
          <a:p>
            <a:pPr>
              <a:defRPr/>
            </a:pPr>
            <a:endParaRPr lang="zh-CN" altLang="en-US"/>
          </a:p>
        </p:txBody>
      </p:sp>
      <p:sp>
        <p:nvSpPr>
          <p:cNvPr id="6" name="灯片编号占位符 17"/>
          <p:cNvSpPr>
            <a:spLocks noGrp="1"/>
          </p:cNvSpPr>
          <p:nvPr>
            <p:ph type="sldNum" sz="quarter" idx="12"/>
          </p:nvPr>
        </p:nvSpPr>
        <p:spPr/>
        <p:txBody>
          <a:bodyPr/>
          <a:lstStyle>
            <a:lvl1pPr>
              <a:defRPr/>
            </a:lvl1pPr>
          </a:lstStyle>
          <a:p>
            <a:pPr>
              <a:defRPr/>
            </a:pPr>
            <a:fld id="{D11B7038-0DCE-4A02-BF45-7C85A572E8F9}" type="slidenum">
              <a:rPr lang="zh-CN" altLang="en-US"/>
              <a:pPr>
                <a:defRPr/>
              </a:pPr>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2">
        <a:schemeClr val="bg2"/>
      </p:bgRef>
    </p:bg>
    <p:spTree>
      <p:nvGrpSpPr>
        <p:cNvPr id="1" name=""/>
        <p:cNvGrpSpPr/>
        <p:nvPr/>
      </p:nvGrpSpPr>
      <p:grpSpPr>
        <a:xfrm>
          <a:off x="0" y="0"/>
          <a:ext cx="0" cy="0"/>
          <a:chOff x="0" y="0"/>
          <a:chExt cx="0" cy="0"/>
        </a:xfrm>
      </p:grpSpPr>
      <p:sp>
        <p:nvSpPr>
          <p:cNvPr id="4" name="任意多边形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a typeface="+mn-ea"/>
            </a:endParaRPr>
          </a:p>
        </p:txBody>
      </p:sp>
      <p:sp>
        <p:nvSpPr>
          <p:cNvPr id="5" name="任意多边形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a typeface="+mn-ea"/>
            </a:endParaRPr>
          </a:p>
        </p:txBody>
      </p:sp>
      <p:sp>
        <p:nvSpPr>
          <p:cNvPr id="2" name="标题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p>
        </p:txBody>
      </p:sp>
      <p:sp>
        <p:nvSpPr>
          <p:cNvPr id="6" name="日期占位符 3"/>
          <p:cNvSpPr>
            <a:spLocks noGrp="1"/>
          </p:cNvSpPr>
          <p:nvPr>
            <p:ph type="dt" sz="half" idx="10"/>
          </p:nvPr>
        </p:nvSpPr>
        <p:spPr/>
        <p:txBody>
          <a:bodyPr/>
          <a:lstStyle>
            <a:lvl1pPr>
              <a:defRPr/>
            </a:lvl1pPr>
          </a:lstStyle>
          <a:p>
            <a:pPr>
              <a:defRPr/>
            </a:pPr>
            <a:fld id="{0AC41B52-CBE6-41F6-9125-CC28B71A1956}" type="datetimeFigureOut">
              <a:rPr lang="zh-CN" altLang="en-US"/>
              <a:pPr>
                <a:defRPr/>
              </a:pPr>
              <a:t>2012-3-19</a:t>
            </a:fld>
            <a:endParaRPr lang="zh-CN" altLang="en-US"/>
          </a:p>
        </p:txBody>
      </p:sp>
      <p:sp>
        <p:nvSpPr>
          <p:cNvPr id="7" name="页脚占位符 4"/>
          <p:cNvSpPr>
            <a:spLocks noGrp="1"/>
          </p:cNvSpPr>
          <p:nvPr>
            <p:ph type="ftr" sz="quarter" idx="11"/>
          </p:nvPr>
        </p:nvSpPr>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p:txBody>
          <a:bodyPr/>
          <a:lstStyle>
            <a:lvl1pPr>
              <a:defRPr/>
            </a:lvl1pPr>
          </a:lstStyle>
          <a:p>
            <a:pPr>
              <a:defRPr/>
            </a:pPr>
            <a:fld id="{AC77FBAE-06A8-4B6F-9931-25F2357E088B}" type="slidenum">
              <a:rPr lang="zh-CN" altLang="en-US"/>
              <a:pPr>
                <a:defRPr/>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467600" cy="1143000"/>
          </a:xfrm>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9"/>
          <p:cNvSpPr>
            <a:spLocks noGrp="1"/>
          </p:cNvSpPr>
          <p:nvPr>
            <p:ph type="dt" sz="half" idx="10"/>
          </p:nvPr>
        </p:nvSpPr>
        <p:spPr/>
        <p:txBody>
          <a:bodyPr/>
          <a:lstStyle>
            <a:lvl1pPr>
              <a:defRPr/>
            </a:lvl1pPr>
          </a:lstStyle>
          <a:p>
            <a:pPr>
              <a:defRPr/>
            </a:pPr>
            <a:fld id="{8E986039-91E8-4AC6-BD8C-57C9E00FB4FC}" type="datetimeFigureOut">
              <a:rPr lang="zh-CN" altLang="en-US"/>
              <a:pPr>
                <a:defRPr/>
              </a:pPr>
              <a:t>2012-3-19</a:t>
            </a:fld>
            <a:endParaRPr lang="zh-CN" altLang="en-US"/>
          </a:p>
        </p:txBody>
      </p:sp>
      <p:sp>
        <p:nvSpPr>
          <p:cNvPr id="6" name="页脚占位符 21"/>
          <p:cNvSpPr>
            <a:spLocks noGrp="1"/>
          </p:cNvSpPr>
          <p:nvPr>
            <p:ph type="ftr" sz="quarter" idx="11"/>
          </p:nvPr>
        </p:nvSpPr>
        <p:spPr/>
        <p:txBody>
          <a:bodyPr/>
          <a:lstStyle>
            <a:lvl1pPr>
              <a:defRPr/>
            </a:lvl1pPr>
          </a:lstStyle>
          <a:p>
            <a:pPr>
              <a:defRPr/>
            </a:pPr>
            <a:endParaRPr lang="zh-CN" altLang="en-US"/>
          </a:p>
        </p:txBody>
      </p:sp>
      <p:sp>
        <p:nvSpPr>
          <p:cNvPr id="7" name="灯片编号占位符 17"/>
          <p:cNvSpPr>
            <a:spLocks noGrp="1"/>
          </p:cNvSpPr>
          <p:nvPr>
            <p:ph type="sldNum" sz="quarter" idx="12"/>
          </p:nvPr>
        </p:nvSpPr>
        <p:spPr/>
        <p:txBody>
          <a:bodyPr/>
          <a:lstStyle>
            <a:lvl1pPr>
              <a:defRPr/>
            </a:lvl1pPr>
          </a:lstStyle>
          <a:p>
            <a:pPr>
              <a:defRPr/>
            </a:pPr>
            <a:fld id="{BDDAB408-6756-4D28-8047-566D760FF017}" type="slidenum">
              <a:rPr lang="zh-CN" altLang="en-US"/>
              <a:pPr>
                <a:defRPr/>
              </a:pPr>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4" name="文本占位符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5" name="内容占位符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lvl1pPr>
              <a:defRPr/>
            </a:lvl1pPr>
          </a:lstStyle>
          <a:p>
            <a:pPr>
              <a:defRPr/>
            </a:pPr>
            <a:fld id="{B0071D45-2F2C-4ADC-9BF1-768393C11C9D}" type="datetimeFigureOut">
              <a:rPr lang="zh-CN" altLang="en-US"/>
              <a:pPr>
                <a:defRPr/>
              </a:pPr>
              <a:t>2012-3-19</a:t>
            </a:fld>
            <a:endParaRPr lang="zh-CN" altLang="en-US"/>
          </a:p>
        </p:txBody>
      </p:sp>
      <p:sp>
        <p:nvSpPr>
          <p:cNvPr id="8" name="页脚占位符 7"/>
          <p:cNvSpPr>
            <a:spLocks noGrp="1"/>
          </p:cNvSpPr>
          <p:nvPr>
            <p:ph type="ftr" sz="quarter" idx="11"/>
          </p:nvPr>
        </p:nvSpPr>
        <p:spPr/>
        <p:txBody>
          <a:bodyPr/>
          <a:lstStyle>
            <a:lvl1pPr>
              <a:defRPr/>
            </a:lvl1pPr>
          </a:lstStyle>
          <a:p>
            <a:pPr>
              <a:defRPr/>
            </a:pPr>
            <a:endParaRPr lang="zh-CN" altLang="en-US"/>
          </a:p>
        </p:txBody>
      </p:sp>
      <p:sp>
        <p:nvSpPr>
          <p:cNvPr id="9" name="灯片编号占位符 8"/>
          <p:cNvSpPr>
            <a:spLocks noGrp="1"/>
          </p:cNvSpPr>
          <p:nvPr>
            <p:ph type="sldNum" sz="quarter" idx="12"/>
          </p:nvPr>
        </p:nvSpPr>
        <p:spPr/>
        <p:txBody>
          <a:bodyPr/>
          <a:lstStyle>
            <a:lvl1pPr>
              <a:defRPr/>
            </a:lvl1pPr>
          </a:lstStyle>
          <a:p>
            <a:pPr>
              <a:defRPr/>
            </a:pPr>
            <a:fld id="{C73272F7-2BFD-4478-9D7F-6098836F0EBA}" type="slidenum">
              <a:rPr lang="zh-CN" altLang="en-US"/>
              <a:pPr>
                <a:defRPr/>
              </a:pPr>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320"/>
            <a:ext cx="7470648" cy="1143000"/>
          </a:xfrm>
        </p:spPr>
        <p:txBody>
          <a:bodyPr/>
          <a:lstStyle>
            <a:lvl1pPr algn="l">
              <a:defRPr sz="4600"/>
            </a:lvl1pPr>
          </a:lstStyle>
          <a:p>
            <a:r>
              <a:rPr lang="zh-CN" altLang="en-US" smtClean="0"/>
              <a:t>单击此处编辑母版标题样式</a:t>
            </a:r>
            <a:endParaRPr lang="en-US"/>
          </a:p>
        </p:txBody>
      </p:sp>
      <p:sp>
        <p:nvSpPr>
          <p:cNvPr id="3" name="日期占位符 9"/>
          <p:cNvSpPr>
            <a:spLocks noGrp="1"/>
          </p:cNvSpPr>
          <p:nvPr>
            <p:ph type="dt" sz="half" idx="10"/>
          </p:nvPr>
        </p:nvSpPr>
        <p:spPr/>
        <p:txBody>
          <a:bodyPr/>
          <a:lstStyle>
            <a:lvl1pPr>
              <a:defRPr/>
            </a:lvl1pPr>
          </a:lstStyle>
          <a:p>
            <a:pPr>
              <a:defRPr/>
            </a:pPr>
            <a:fld id="{6CCB98C8-C6C5-47A3-9E71-13AAA2E24ACA}" type="datetimeFigureOut">
              <a:rPr lang="zh-CN" altLang="en-US"/>
              <a:pPr>
                <a:defRPr/>
              </a:pPr>
              <a:t>2012-3-19</a:t>
            </a:fld>
            <a:endParaRPr lang="zh-CN" altLang="en-US"/>
          </a:p>
        </p:txBody>
      </p:sp>
      <p:sp>
        <p:nvSpPr>
          <p:cNvPr id="4" name="页脚占位符 21"/>
          <p:cNvSpPr>
            <a:spLocks noGrp="1"/>
          </p:cNvSpPr>
          <p:nvPr>
            <p:ph type="ftr" sz="quarter" idx="11"/>
          </p:nvPr>
        </p:nvSpPr>
        <p:spPr/>
        <p:txBody>
          <a:bodyPr/>
          <a:lstStyle>
            <a:lvl1pPr>
              <a:defRPr/>
            </a:lvl1pPr>
          </a:lstStyle>
          <a:p>
            <a:pPr>
              <a:defRPr/>
            </a:pPr>
            <a:endParaRPr lang="zh-CN" altLang="en-US"/>
          </a:p>
        </p:txBody>
      </p:sp>
      <p:sp>
        <p:nvSpPr>
          <p:cNvPr id="5" name="灯片编号占位符 17"/>
          <p:cNvSpPr>
            <a:spLocks noGrp="1"/>
          </p:cNvSpPr>
          <p:nvPr>
            <p:ph type="sldNum" sz="quarter" idx="12"/>
          </p:nvPr>
        </p:nvSpPr>
        <p:spPr/>
        <p:txBody>
          <a:bodyPr/>
          <a:lstStyle>
            <a:lvl1pPr>
              <a:defRPr/>
            </a:lvl1pPr>
          </a:lstStyle>
          <a:p>
            <a:pPr>
              <a:defRPr/>
            </a:pPr>
            <a:fld id="{BED70DAA-8783-404A-AF1C-B37201ADCC3A}"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2E1E05EB-0A04-4665-A20A-599EEC12C2AA}" type="datetimeFigureOut">
              <a:rPr lang="zh-CN" altLang="en-US"/>
              <a:pPr>
                <a:defRPr/>
              </a:pPr>
              <a:t>2012-3-19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BA8BD18-1F65-4670-A70A-6589A16B4E4A}" type="slidenum">
              <a:rPr lang="zh-CN" altLang="en-US"/>
              <a:pPr>
                <a:defRPr/>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9"/>
          <p:cNvSpPr>
            <a:spLocks noGrp="1"/>
          </p:cNvSpPr>
          <p:nvPr>
            <p:ph type="dt" sz="half" idx="10"/>
          </p:nvPr>
        </p:nvSpPr>
        <p:spPr/>
        <p:txBody>
          <a:bodyPr/>
          <a:lstStyle>
            <a:lvl1pPr>
              <a:defRPr/>
            </a:lvl1pPr>
          </a:lstStyle>
          <a:p>
            <a:pPr>
              <a:defRPr/>
            </a:pPr>
            <a:fld id="{C32B61B6-C5FF-4168-81A8-D2B5BA1F4846}" type="datetimeFigureOut">
              <a:rPr lang="zh-CN" altLang="en-US"/>
              <a:pPr>
                <a:defRPr/>
              </a:pPr>
              <a:t>2012-3-19</a:t>
            </a:fld>
            <a:endParaRPr lang="zh-CN" altLang="en-US"/>
          </a:p>
        </p:txBody>
      </p:sp>
      <p:sp>
        <p:nvSpPr>
          <p:cNvPr id="3" name="页脚占位符 21"/>
          <p:cNvSpPr>
            <a:spLocks noGrp="1"/>
          </p:cNvSpPr>
          <p:nvPr>
            <p:ph type="ftr" sz="quarter" idx="11"/>
          </p:nvPr>
        </p:nvSpPr>
        <p:spPr/>
        <p:txBody>
          <a:bodyPr/>
          <a:lstStyle>
            <a:lvl1pPr>
              <a:defRPr/>
            </a:lvl1pPr>
          </a:lstStyle>
          <a:p>
            <a:pPr>
              <a:defRPr/>
            </a:pPr>
            <a:endParaRPr lang="zh-CN" altLang="en-US"/>
          </a:p>
        </p:txBody>
      </p:sp>
      <p:sp>
        <p:nvSpPr>
          <p:cNvPr id="4" name="灯片编号占位符 17"/>
          <p:cNvSpPr>
            <a:spLocks noGrp="1"/>
          </p:cNvSpPr>
          <p:nvPr>
            <p:ph type="sldNum" sz="quarter" idx="12"/>
          </p:nvPr>
        </p:nvSpPr>
        <p:spPr/>
        <p:txBody>
          <a:bodyPr/>
          <a:lstStyle>
            <a:lvl1pPr>
              <a:defRPr/>
            </a:lvl1pPr>
          </a:lstStyle>
          <a:p>
            <a:pPr>
              <a:defRPr/>
            </a:pPr>
            <a:fld id="{438DDA3F-3C35-423F-9D10-510BC7A8DF28}" type="slidenum">
              <a:rPr lang="zh-CN" altLang="en-US"/>
              <a:pPr>
                <a:defRPr/>
              </a:pPr>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zh-CN" altLang="en-US" smtClean="0"/>
              <a:t>单击此处编辑母版标题样式</a:t>
            </a:r>
            <a:endParaRPr lang="en-US"/>
          </a:p>
        </p:txBody>
      </p:sp>
      <p:sp>
        <p:nvSpPr>
          <p:cNvPr id="3" name="文本占位符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zh-CN" altLang="en-US" smtClean="0"/>
              <a:t>单击此处编辑母版文本样式</a:t>
            </a:r>
          </a:p>
        </p:txBody>
      </p:sp>
      <p:sp>
        <p:nvSpPr>
          <p:cNvPr id="4" name="内容占位符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lvl1pPr>
              <a:defRPr/>
            </a:lvl1pPr>
          </a:lstStyle>
          <a:p>
            <a:pPr>
              <a:defRPr/>
            </a:pPr>
            <a:fld id="{EDC64EDD-43E6-45AE-9994-59601DA92BFA}" type="datetimeFigureOut">
              <a:rPr lang="zh-CN" altLang="en-US"/>
              <a:pPr>
                <a:defRPr/>
              </a:pPr>
              <a:t>2012-3-19</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a:xfrm>
            <a:off x="8156575" y="6421438"/>
            <a:ext cx="762000" cy="365125"/>
          </a:xfrm>
        </p:spPr>
        <p:txBody>
          <a:bodyPr/>
          <a:lstStyle>
            <a:lvl1pPr>
              <a:defRPr/>
            </a:lvl1pPr>
          </a:lstStyle>
          <a:p>
            <a:pPr>
              <a:defRPr/>
            </a:pPr>
            <a:fld id="{65FE84BF-44A3-44B9-95B1-0484FEDF2A14}" type="slidenum">
              <a:rPr lang="zh-CN" altLang="en-US"/>
              <a:pPr>
                <a:defRPr/>
              </a:pPr>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zh-CN" altLang="en-US" smtClean="0"/>
              <a:t>单击此处编辑母版标题样式</a:t>
            </a:r>
            <a:endParaRPr lang="en-US"/>
          </a:p>
        </p:txBody>
      </p:sp>
      <p:sp>
        <p:nvSpPr>
          <p:cNvPr id="3" name="图片占位符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zh-CN" altLang="en-US" noProof="0" smtClean="0"/>
              <a:t>单击图标添加图片</a:t>
            </a:r>
            <a:endParaRPr lang="en-US" noProof="0" dirty="0"/>
          </a:p>
        </p:txBody>
      </p:sp>
      <p:sp>
        <p:nvSpPr>
          <p:cNvPr id="4" name="文本占位符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F6F35C66-498C-4AD4-8E63-73F101148DD5}" type="datetimeFigureOut">
              <a:rPr lang="zh-CN" altLang="en-US"/>
              <a:pPr>
                <a:defRPr/>
              </a:pPr>
              <a:t>2012-3-19</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308C3F24-C616-4A1B-BDE0-91EA084039C5}" type="slidenum">
              <a:rPr lang="zh-CN" altLang="en-US"/>
              <a:pPr>
                <a:defRPr/>
              </a:pPr>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D0141B74-C791-44A3-99E4-5D2B81997FAD}" type="datetimeFigureOut">
              <a:rPr lang="zh-CN" altLang="en-US"/>
              <a:pPr>
                <a:defRPr/>
              </a:pPr>
              <a:t>2012-3-19</a:t>
            </a:fld>
            <a:endParaRPr lang="zh-CN" altLang="en-US"/>
          </a:p>
        </p:txBody>
      </p:sp>
      <p:sp>
        <p:nvSpPr>
          <p:cNvPr id="5" name="页脚占位符 21"/>
          <p:cNvSpPr>
            <a:spLocks noGrp="1"/>
          </p:cNvSpPr>
          <p:nvPr>
            <p:ph type="ftr" sz="quarter" idx="11"/>
          </p:nvPr>
        </p:nvSpPr>
        <p:spPr/>
        <p:txBody>
          <a:bodyPr/>
          <a:lstStyle>
            <a:lvl1pPr>
              <a:defRPr/>
            </a:lvl1pPr>
          </a:lstStyle>
          <a:p>
            <a:pPr>
              <a:defRPr/>
            </a:pPr>
            <a:endParaRPr lang="zh-CN" altLang="en-US"/>
          </a:p>
        </p:txBody>
      </p:sp>
      <p:sp>
        <p:nvSpPr>
          <p:cNvPr id="6" name="灯片编号占位符 17"/>
          <p:cNvSpPr>
            <a:spLocks noGrp="1"/>
          </p:cNvSpPr>
          <p:nvPr>
            <p:ph type="sldNum" sz="quarter" idx="12"/>
          </p:nvPr>
        </p:nvSpPr>
        <p:spPr/>
        <p:txBody>
          <a:bodyPr/>
          <a:lstStyle>
            <a:lvl1pPr>
              <a:defRPr/>
            </a:lvl1pPr>
          </a:lstStyle>
          <a:p>
            <a:pPr>
              <a:defRPr/>
            </a:pPr>
            <a:fld id="{8D25D68B-C8A3-4FED-B892-1E3AF0724321}" type="slidenum">
              <a:rPr lang="zh-CN" altLang="en-US"/>
              <a:pPr>
                <a:defRPr/>
              </a:pPr>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80AF0E1A-8AD9-4F54-A243-04353484198F}" type="datetimeFigureOut">
              <a:rPr lang="zh-CN" altLang="en-US"/>
              <a:pPr>
                <a:defRPr/>
              </a:pPr>
              <a:t>2012-3-19</a:t>
            </a:fld>
            <a:endParaRPr lang="zh-CN" altLang="en-US"/>
          </a:p>
        </p:txBody>
      </p:sp>
      <p:sp>
        <p:nvSpPr>
          <p:cNvPr id="5" name="页脚占位符 21"/>
          <p:cNvSpPr>
            <a:spLocks noGrp="1"/>
          </p:cNvSpPr>
          <p:nvPr>
            <p:ph type="ftr" sz="quarter" idx="11"/>
          </p:nvPr>
        </p:nvSpPr>
        <p:spPr/>
        <p:txBody>
          <a:bodyPr/>
          <a:lstStyle>
            <a:lvl1pPr>
              <a:defRPr/>
            </a:lvl1pPr>
          </a:lstStyle>
          <a:p>
            <a:pPr>
              <a:defRPr/>
            </a:pPr>
            <a:endParaRPr lang="zh-CN" altLang="en-US"/>
          </a:p>
        </p:txBody>
      </p:sp>
      <p:sp>
        <p:nvSpPr>
          <p:cNvPr id="6" name="灯片编号占位符 17"/>
          <p:cNvSpPr>
            <a:spLocks noGrp="1"/>
          </p:cNvSpPr>
          <p:nvPr>
            <p:ph type="sldNum" sz="quarter" idx="12"/>
          </p:nvPr>
        </p:nvSpPr>
        <p:spPr/>
        <p:txBody>
          <a:bodyPr/>
          <a:lstStyle>
            <a:lvl1pPr>
              <a:defRPr/>
            </a:lvl1pPr>
          </a:lstStyle>
          <a:p>
            <a:pPr>
              <a:defRPr/>
            </a:pPr>
            <a:fld id="{B2F116E2-A1E3-4B8B-9581-9693687C23AB}"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72089D1C-1162-47E4-A511-2512773A7E2E}" type="datetimeFigureOut">
              <a:rPr lang="zh-CN" altLang="en-US"/>
              <a:pPr>
                <a:defRPr/>
              </a:pPr>
              <a:t>2012-3-19</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AE030886-B4B3-4750-80C6-C71FF399486B}"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AA2C6E60-9CE6-485A-B84B-B8E360D37D53}" type="datetimeFigureOut">
              <a:rPr lang="zh-CN" altLang="en-US"/>
              <a:pPr>
                <a:defRPr/>
              </a:pPr>
              <a:t>2012-3-19</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2D9D35D4-97A8-45ED-B622-185FBC3AD77A}"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496BA06-46EB-466E-9599-87CFA6FE5191}" type="datetimeFigureOut">
              <a:rPr lang="zh-CN" altLang="en-US"/>
              <a:pPr>
                <a:defRPr/>
              </a:pPr>
              <a:t>2012-3-19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D7308527-6BEF-4F26-85CA-BDEE0AB88E9E}"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EC75D8DE-715E-4711-BCF5-F672BA5314B8}" type="datetimeFigureOut">
              <a:rPr lang="zh-CN" altLang="en-US"/>
              <a:pPr>
                <a:defRPr/>
              </a:pPr>
              <a:t>2012-3-19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515ADF7-E63B-432B-ABAB-A001924A1558}"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B28FBAE-B680-4B33-AAF2-55248E49181F}" type="datetimeFigureOut">
              <a:rPr lang="zh-CN" altLang="en-US"/>
              <a:pPr>
                <a:defRPr/>
              </a:pPr>
              <a:t>2012-3-19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59F311A-C651-48F0-A821-06E6F0B487DA}"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7AD7BEC-B976-4A25-8B28-E3CE610614FE}" type="datetimeFigureOut">
              <a:rPr lang="zh-CN" altLang="en-US"/>
              <a:pPr>
                <a:defRPr/>
              </a:pPr>
              <a:t>2012-3-19</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AF39B187-3508-465A-9172-A7B26965642A}"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04" r:id="rId1"/>
    <p:sldLayoutId id="2147483703" r:id="rId2"/>
    <p:sldLayoutId id="2147483702"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zh-CN" altLang="en-US" smtClean="0"/>
              <a:t>单击此处编辑母版标题样式</a:t>
            </a:r>
            <a:endParaRPr lang="en-US"/>
          </a:p>
        </p:txBody>
      </p:sp>
      <p:sp>
        <p:nvSpPr>
          <p:cNvPr id="13315" name="文本占位符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14" name="日期占位符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ea typeface="+mn-ea"/>
              </a:defRPr>
            </a:lvl1pPr>
          </a:lstStyle>
          <a:p>
            <a:pPr>
              <a:defRPr/>
            </a:pPr>
            <a:fld id="{786BC3E5-F248-435B-B561-96B53E03AE41}" type="datetimeFigureOut">
              <a:rPr lang="zh-CN" altLang="en-US"/>
              <a:pPr>
                <a:defRPr/>
              </a:pPr>
              <a:t>2012-3-19</a:t>
            </a:fld>
            <a:endParaRPr lang="zh-CN" altLang="en-US"/>
          </a:p>
        </p:txBody>
      </p:sp>
      <p:sp>
        <p:nvSpPr>
          <p:cNvPr id="3" name="页脚占位符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ea typeface="+mn-ea"/>
              </a:defRPr>
            </a:lvl1pPr>
          </a:lstStyle>
          <a:p>
            <a:pPr>
              <a:defRPr/>
            </a:pPr>
            <a:fld id="{3EC0A281-981B-479B-9CAE-EC3E5EB22E37}" type="slidenum">
              <a:rPr lang="zh-CN" altLang="en-US"/>
              <a:pPr>
                <a:defRPr/>
              </a:pPr>
              <a:t>‹#›</a:t>
            </a:fld>
            <a:endParaRPr lang="zh-CN" altLang="en-US"/>
          </a:p>
        </p:txBody>
      </p:sp>
    </p:spTree>
  </p:cSld>
  <p:clrMap bg1="dk1" tx1="lt1" bg2="dk2" tx2="lt2" accent1="accent1" accent2="accent2" accent3="accent3" accent4="accent4" accent5="accent5" accent6="accent6" hlink="hlink" folHlink="folHlink"/>
  <p:sldLayoutIdLst>
    <p:sldLayoutId id="2147483714" r:id="rId1"/>
    <p:sldLayoutId id="2147483713" r:id="rId2"/>
    <p:sldLayoutId id="2147483729" r:id="rId3"/>
    <p:sldLayoutId id="2147483712" r:id="rId4"/>
    <p:sldLayoutId id="2147483711" r:id="rId5"/>
    <p:sldLayoutId id="2147483710" r:id="rId6"/>
    <p:sldLayoutId id="2147483709" r:id="rId7"/>
    <p:sldLayoutId id="2147483708" r:id="rId8"/>
    <p:sldLayoutId id="2147483707" r:id="rId9"/>
    <p:sldLayoutId id="2147483706" r:id="rId10"/>
    <p:sldLayoutId id="2147483705"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ea typeface="黑体" pitchFamily="49" charset="-122"/>
        </a:defRPr>
      </a:lvl2pPr>
      <a:lvl3pPr algn="ctr" rtl="0" fontAlgn="base">
        <a:spcBef>
          <a:spcPct val="0"/>
        </a:spcBef>
        <a:spcAft>
          <a:spcPct val="0"/>
        </a:spcAft>
        <a:defRPr sz="4100" b="1">
          <a:solidFill>
            <a:schemeClr val="tx1"/>
          </a:solidFill>
          <a:latin typeface="Lucida Sans" pitchFamily="34" charset="0"/>
          <a:ea typeface="黑体" pitchFamily="49" charset="-122"/>
        </a:defRPr>
      </a:lvl3pPr>
      <a:lvl4pPr algn="ctr" rtl="0" fontAlgn="base">
        <a:spcBef>
          <a:spcPct val="0"/>
        </a:spcBef>
        <a:spcAft>
          <a:spcPct val="0"/>
        </a:spcAft>
        <a:defRPr sz="4100" b="1">
          <a:solidFill>
            <a:schemeClr val="tx1"/>
          </a:solidFill>
          <a:latin typeface="Lucida Sans" pitchFamily="34" charset="0"/>
          <a:ea typeface="黑体" pitchFamily="49" charset="-122"/>
        </a:defRPr>
      </a:lvl4pPr>
      <a:lvl5pPr algn="ctr" rtl="0" fontAlgn="base">
        <a:spcBef>
          <a:spcPct val="0"/>
        </a:spcBef>
        <a:spcAft>
          <a:spcPct val="0"/>
        </a:spcAft>
        <a:defRPr sz="4100" b="1">
          <a:solidFill>
            <a:schemeClr val="tx1"/>
          </a:solidFill>
          <a:latin typeface="Lucida Sans" pitchFamily="34" charset="0"/>
          <a:ea typeface="黑体" pitchFamily="49" charset="-122"/>
        </a:defRPr>
      </a:lvl5pPr>
      <a:lvl6pPr marL="457200" algn="ctr" rtl="0" fontAlgn="base">
        <a:spcBef>
          <a:spcPct val="0"/>
        </a:spcBef>
        <a:spcAft>
          <a:spcPct val="0"/>
        </a:spcAft>
        <a:defRPr sz="4100" b="1">
          <a:solidFill>
            <a:schemeClr val="tx1"/>
          </a:solidFill>
          <a:latin typeface="Lucida Sans" pitchFamily="34" charset="0"/>
          <a:ea typeface="黑体" pitchFamily="49" charset="-122"/>
        </a:defRPr>
      </a:lvl6pPr>
      <a:lvl7pPr marL="914400" algn="ctr" rtl="0" fontAlgn="base">
        <a:spcBef>
          <a:spcPct val="0"/>
        </a:spcBef>
        <a:spcAft>
          <a:spcPct val="0"/>
        </a:spcAft>
        <a:defRPr sz="4100" b="1">
          <a:solidFill>
            <a:schemeClr val="tx1"/>
          </a:solidFill>
          <a:latin typeface="Lucida Sans" pitchFamily="34" charset="0"/>
          <a:ea typeface="黑体" pitchFamily="49" charset="-122"/>
        </a:defRPr>
      </a:lvl7pPr>
      <a:lvl8pPr marL="1371600" algn="ctr" rtl="0" fontAlgn="base">
        <a:spcBef>
          <a:spcPct val="0"/>
        </a:spcBef>
        <a:spcAft>
          <a:spcPct val="0"/>
        </a:spcAft>
        <a:defRPr sz="4100" b="1">
          <a:solidFill>
            <a:schemeClr val="tx1"/>
          </a:solidFill>
          <a:latin typeface="Lucida Sans" pitchFamily="34" charset="0"/>
          <a:ea typeface="黑体" pitchFamily="49" charset="-122"/>
        </a:defRPr>
      </a:lvl8pPr>
      <a:lvl9pPr marL="1828800" algn="ctr" rtl="0" fontAlgn="base">
        <a:spcBef>
          <a:spcPct val="0"/>
        </a:spcBef>
        <a:spcAft>
          <a:spcPct val="0"/>
        </a:spcAft>
        <a:defRPr sz="4100" b="1">
          <a:solidFill>
            <a:schemeClr val="tx1"/>
          </a:solidFill>
          <a:latin typeface="Lucida Sans" pitchFamily="34" charset="0"/>
          <a:ea typeface="黑体" pitchFamily="49" charset="-122"/>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任意多边形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8" name="任意多边形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25604" name="标题占位符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zh-CN" altLang="en-US" smtClean="0"/>
              <a:t>单击此处编辑母版标题样式</a:t>
            </a:r>
            <a:endParaRPr lang="en-US" smtClean="0"/>
          </a:p>
        </p:txBody>
      </p:sp>
      <p:sp>
        <p:nvSpPr>
          <p:cNvPr id="25605" name="文本占位符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10" name="日期占位符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ea typeface="+mn-ea"/>
              </a:defRPr>
            </a:lvl1pPr>
          </a:lstStyle>
          <a:p>
            <a:pPr>
              <a:defRPr/>
            </a:pPr>
            <a:fld id="{3A07F703-6C46-4AAA-9D3C-BFF8C3351014}" type="datetimeFigureOut">
              <a:rPr lang="zh-CN" altLang="en-US"/>
              <a:pPr>
                <a:defRPr/>
              </a:pPr>
              <a:t>2012-3-19</a:t>
            </a:fld>
            <a:endParaRPr lang="zh-CN" altLang="en-US"/>
          </a:p>
        </p:txBody>
      </p:sp>
      <p:sp>
        <p:nvSpPr>
          <p:cNvPr id="22" name="页脚占位符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defRPr>
            </a:lvl1pPr>
          </a:lstStyle>
          <a:p>
            <a:pPr>
              <a:defRPr/>
            </a:pPr>
            <a:endParaRPr lang="zh-CN" altLang="en-US"/>
          </a:p>
        </p:txBody>
      </p:sp>
      <p:sp>
        <p:nvSpPr>
          <p:cNvPr id="18" name="灯片编号占位符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ea typeface="+mn-ea"/>
              </a:defRPr>
            </a:lvl1pPr>
          </a:lstStyle>
          <a:p>
            <a:pPr>
              <a:defRPr/>
            </a:pPr>
            <a:fld id="{A9D2EAEA-6296-4E49-970D-788E3D429BEA}" type="slidenum">
              <a:rPr lang="zh-CN" altLang="en-US"/>
              <a:pPr>
                <a:defRPr/>
              </a:pPr>
              <a:t>‹#›</a:t>
            </a:fld>
            <a:endParaRPr lang="zh-CN" altLang="en-US"/>
          </a:p>
        </p:txBody>
      </p:sp>
      <p:grpSp>
        <p:nvGrpSpPr>
          <p:cNvPr id="25609" name="组合 1"/>
          <p:cNvGrpSpPr>
            <a:grpSpLocks/>
          </p:cNvGrpSpPr>
          <p:nvPr/>
        </p:nvGrpSpPr>
        <p:grpSpPr bwMode="auto">
          <a:xfrm>
            <a:off x="-19050" y="203200"/>
            <a:ext cx="9180513" cy="647700"/>
            <a:chOff x="-19045" y="216550"/>
            <a:chExt cx="9180548" cy="649224"/>
          </a:xfrm>
        </p:grpSpPr>
        <p:sp>
          <p:nvSpPr>
            <p:cNvPr id="12" name="任意多边形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3" name="任意多边形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grpSp>
    </p:spTree>
  </p:cSld>
  <p:clrMap bg1="lt1" tx1="dk1" bg2="lt2" tx2="dk2" accent1="accent1" accent2="accent2" accent3="accent3" accent4="accent4" accent5="accent5" accent6="accent6" hlink="hlink" folHlink="folHlink"/>
  <p:sldLayoutIdLst>
    <p:sldLayoutId id="2147483730" r:id="rId1"/>
    <p:sldLayoutId id="2147483722" r:id="rId2"/>
    <p:sldLayoutId id="2147483731" r:id="rId3"/>
    <p:sldLayoutId id="2147483721" r:id="rId4"/>
    <p:sldLayoutId id="2147483720" r:id="rId5"/>
    <p:sldLayoutId id="2147483719" r:id="rId6"/>
    <p:sldLayoutId id="2147483718" r:id="rId7"/>
    <p:sldLayoutId id="2147483717" r:id="rId8"/>
    <p:sldLayoutId id="2147483732" r:id="rId9"/>
    <p:sldLayoutId id="2147483716" r:id="rId10"/>
    <p:sldLayoutId id="2147483715" r:id="rId11"/>
  </p:sldLayoutIdLst>
  <p:txStyles>
    <p:titleStyle>
      <a:lvl1pPr algn="l" rtl="0" fontAlgn="base">
        <a:spcBef>
          <a:spcPct val="0"/>
        </a:spcBef>
        <a:spcAft>
          <a:spcPct val="0"/>
        </a:spcAft>
        <a:defRPr sz="5000" kern="1200">
          <a:solidFill>
            <a:schemeClr val="tx2"/>
          </a:solidFill>
          <a:latin typeface="+mj-lt"/>
          <a:ea typeface="+mj-ea"/>
          <a:cs typeface="隶书"/>
        </a:defRPr>
      </a:lvl1pPr>
      <a:lvl2pPr algn="l" rtl="0" fontAlgn="base">
        <a:spcBef>
          <a:spcPct val="0"/>
        </a:spcBef>
        <a:spcAft>
          <a:spcPct val="0"/>
        </a:spcAft>
        <a:defRPr sz="5000">
          <a:solidFill>
            <a:schemeClr val="tx2"/>
          </a:solidFill>
          <a:latin typeface="Calibri" pitchFamily="34" charset="0"/>
          <a:ea typeface="隶书"/>
          <a:cs typeface="隶书"/>
        </a:defRPr>
      </a:lvl2pPr>
      <a:lvl3pPr algn="l" rtl="0" fontAlgn="base">
        <a:spcBef>
          <a:spcPct val="0"/>
        </a:spcBef>
        <a:spcAft>
          <a:spcPct val="0"/>
        </a:spcAft>
        <a:defRPr sz="5000">
          <a:solidFill>
            <a:schemeClr val="tx2"/>
          </a:solidFill>
          <a:latin typeface="Calibri" pitchFamily="34" charset="0"/>
          <a:ea typeface="隶书"/>
          <a:cs typeface="隶书"/>
        </a:defRPr>
      </a:lvl3pPr>
      <a:lvl4pPr algn="l" rtl="0" fontAlgn="base">
        <a:spcBef>
          <a:spcPct val="0"/>
        </a:spcBef>
        <a:spcAft>
          <a:spcPct val="0"/>
        </a:spcAft>
        <a:defRPr sz="5000">
          <a:solidFill>
            <a:schemeClr val="tx2"/>
          </a:solidFill>
          <a:latin typeface="Calibri" pitchFamily="34" charset="0"/>
          <a:ea typeface="隶书"/>
          <a:cs typeface="隶书"/>
        </a:defRPr>
      </a:lvl4pPr>
      <a:lvl5pPr algn="l" rtl="0" fontAlgn="base">
        <a:spcBef>
          <a:spcPct val="0"/>
        </a:spcBef>
        <a:spcAft>
          <a:spcPct val="0"/>
        </a:spcAft>
        <a:defRPr sz="5000">
          <a:solidFill>
            <a:schemeClr val="tx2"/>
          </a:solidFill>
          <a:latin typeface="Calibri" pitchFamily="34" charset="0"/>
          <a:ea typeface="隶书"/>
          <a:cs typeface="隶书"/>
        </a:defRPr>
      </a:lvl5pPr>
      <a:lvl6pPr marL="457200" algn="l" rtl="0" fontAlgn="base">
        <a:spcBef>
          <a:spcPct val="0"/>
        </a:spcBef>
        <a:spcAft>
          <a:spcPct val="0"/>
        </a:spcAft>
        <a:defRPr sz="5000">
          <a:solidFill>
            <a:schemeClr val="tx2"/>
          </a:solidFill>
          <a:latin typeface="Calibri" pitchFamily="34" charset="0"/>
          <a:ea typeface="隶书"/>
          <a:cs typeface="隶书"/>
        </a:defRPr>
      </a:lvl6pPr>
      <a:lvl7pPr marL="914400" algn="l" rtl="0" fontAlgn="base">
        <a:spcBef>
          <a:spcPct val="0"/>
        </a:spcBef>
        <a:spcAft>
          <a:spcPct val="0"/>
        </a:spcAft>
        <a:defRPr sz="5000">
          <a:solidFill>
            <a:schemeClr val="tx2"/>
          </a:solidFill>
          <a:latin typeface="Calibri" pitchFamily="34" charset="0"/>
          <a:ea typeface="隶书"/>
          <a:cs typeface="隶书"/>
        </a:defRPr>
      </a:lvl7pPr>
      <a:lvl8pPr marL="1371600" algn="l" rtl="0" fontAlgn="base">
        <a:spcBef>
          <a:spcPct val="0"/>
        </a:spcBef>
        <a:spcAft>
          <a:spcPct val="0"/>
        </a:spcAft>
        <a:defRPr sz="5000">
          <a:solidFill>
            <a:schemeClr val="tx2"/>
          </a:solidFill>
          <a:latin typeface="Calibri" pitchFamily="34" charset="0"/>
          <a:ea typeface="隶书"/>
          <a:cs typeface="隶书"/>
        </a:defRPr>
      </a:lvl8pPr>
      <a:lvl9pPr marL="1828800" algn="l" rtl="0" fontAlgn="base">
        <a:spcBef>
          <a:spcPct val="0"/>
        </a:spcBef>
        <a:spcAft>
          <a:spcPct val="0"/>
        </a:spcAft>
        <a:defRPr sz="5000">
          <a:solidFill>
            <a:schemeClr val="tx2"/>
          </a:solidFill>
          <a:latin typeface="Calibri" pitchFamily="34" charset="0"/>
          <a:ea typeface="隶书"/>
          <a:cs typeface="隶书"/>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任意多边形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a typeface="+mn-ea"/>
            </a:endParaRPr>
          </a:p>
        </p:txBody>
      </p:sp>
      <p:sp>
        <p:nvSpPr>
          <p:cNvPr id="16" name="任意多边形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a typeface="+mn-ea"/>
            </a:endParaRPr>
          </a:p>
        </p:txBody>
      </p:sp>
      <p:sp>
        <p:nvSpPr>
          <p:cNvPr id="37892" name="标题占位符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zh-CN" altLang="en-US" smtClean="0"/>
              <a:t>单击此处编辑母版标题样式</a:t>
            </a:r>
            <a:endParaRPr lang="en-US" smtClean="0"/>
          </a:p>
        </p:txBody>
      </p:sp>
      <p:sp>
        <p:nvSpPr>
          <p:cNvPr id="37893" name="文本占位符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10" name="日期占位符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smtClean="0">
                <a:solidFill>
                  <a:schemeClr val="tx2">
                    <a:shade val="50000"/>
                  </a:schemeClr>
                </a:solidFill>
                <a:latin typeface="+mn-lt"/>
                <a:ea typeface="+mn-ea"/>
              </a:defRPr>
            </a:lvl1pPr>
          </a:lstStyle>
          <a:p>
            <a:pPr>
              <a:defRPr/>
            </a:pPr>
            <a:fld id="{84C1C63A-1AEF-4CB3-A60B-73564D15D897}" type="datetimeFigureOut">
              <a:rPr lang="zh-CN" altLang="en-US"/>
              <a:pPr>
                <a:defRPr/>
              </a:pPr>
              <a:t>2012-3-19</a:t>
            </a:fld>
            <a:endParaRPr lang="zh-CN" altLang="en-US"/>
          </a:p>
        </p:txBody>
      </p:sp>
      <p:sp>
        <p:nvSpPr>
          <p:cNvPr id="22" name="页脚占位符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ea typeface="+mn-ea"/>
              </a:defRPr>
            </a:lvl1pPr>
          </a:lstStyle>
          <a:p>
            <a:pPr>
              <a:defRPr/>
            </a:pPr>
            <a:endParaRPr lang="zh-CN" altLang="en-US"/>
          </a:p>
        </p:txBody>
      </p:sp>
      <p:sp>
        <p:nvSpPr>
          <p:cNvPr id="18" name="灯片编号占位符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smtClean="0">
                <a:solidFill>
                  <a:schemeClr val="tx2">
                    <a:shade val="50000"/>
                  </a:schemeClr>
                </a:solidFill>
                <a:latin typeface="+mn-lt"/>
                <a:ea typeface="+mn-ea"/>
              </a:defRPr>
            </a:lvl1pPr>
          </a:lstStyle>
          <a:p>
            <a:pPr>
              <a:defRPr/>
            </a:pPr>
            <a:fld id="{D7FA0BBD-151E-47B5-A5B8-7573A61FA89B}" type="slidenum">
              <a:rPr lang="zh-CN" altLang="en-US"/>
              <a:pPr>
                <a:defRPr/>
              </a:pPr>
              <a:t>‹#›</a:t>
            </a:fld>
            <a:endParaRPr lang="zh-CN" altLang="en-US"/>
          </a:p>
        </p:txBody>
      </p:sp>
    </p:spTree>
  </p:cSld>
  <p:clrMap bg1="dk1" tx1="lt1" bg2="dk2" tx2="lt2" accent1="accent1" accent2="accent2" accent3="accent3" accent4="accent4" accent5="accent5" accent6="accent6" hlink="hlink" folHlink="folHlink"/>
  <p:sldLayoutIdLst>
    <p:sldLayoutId id="2147483733" r:id="rId1"/>
    <p:sldLayoutId id="2147483728" r:id="rId2"/>
    <p:sldLayoutId id="2147483734" r:id="rId3"/>
    <p:sldLayoutId id="2147483727" r:id="rId4"/>
    <p:sldLayoutId id="2147483735" r:id="rId5"/>
    <p:sldLayoutId id="2147483726" r:id="rId6"/>
    <p:sldLayoutId id="2147483725" r:id="rId7"/>
    <p:sldLayoutId id="2147483736" r:id="rId8"/>
    <p:sldLayoutId id="2147483737" r:id="rId9"/>
    <p:sldLayoutId id="2147483724" r:id="rId10"/>
    <p:sldLayoutId id="2147483723" r:id="rId11"/>
  </p:sldLayoutIdLst>
  <p:txStyles>
    <p:title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ea typeface="宋体" pitchFamily="2" charset="-122"/>
        </a:defRPr>
      </a:lvl2pPr>
      <a:lvl3pPr algn="l" rtl="0" fontAlgn="base">
        <a:spcBef>
          <a:spcPct val="0"/>
        </a:spcBef>
        <a:spcAft>
          <a:spcPct val="0"/>
        </a:spcAft>
        <a:defRPr sz="4600">
          <a:solidFill>
            <a:schemeClr val="tx1"/>
          </a:solidFill>
          <a:latin typeface="Franklin Gothic Book" pitchFamily="34" charset="0"/>
          <a:ea typeface="宋体" pitchFamily="2" charset="-122"/>
        </a:defRPr>
      </a:lvl3pPr>
      <a:lvl4pPr algn="l" rtl="0" fontAlgn="base">
        <a:spcBef>
          <a:spcPct val="0"/>
        </a:spcBef>
        <a:spcAft>
          <a:spcPct val="0"/>
        </a:spcAft>
        <a:defRPr sz="4600">
          <a:solidFill>
            <a:schemeClr val="tx1"/>
          </a:solidFill>
          <a:latin typeface="Franklin Gothic Book" pitchFamily="34" charset="0"/>
          <a:ea typeface="宋体" pitchFamily="2" charset="-122"/>
        </a:defRPr>
      </a:lvl4pPr>
      <a:lvl5pPr algn="l" rtl="0" fontAlgn="base">
        <a:spcBef>
          <a:spcPct val="0"/>
        </a:spcBef>
        <a:spcAft>
          <a:spcPct val="0"/>
        </a:spcAft>
        <a:defRPr sz="4600">
          <a:solidFill>
            <a:schemeClr val="tx1"/>
          </a:solidFill>
          <a:latin typeface="Franklin Gothic Book" pitchFamily="34" charset="0"/>
          <a:ea typeface="宋体" pitchFamily="2" charset="-122"/>
        </a:defRPr>
      </a:lvl5pPr>
      <a:lvl6pPr marL="457200" algn="l" rtl="0" fontAlgn="base">
        <a:spcBef>
          <a:spcPct val="0"/>
        </a:spcBef>
        <a:spcAft>
          <a:spcPct val="0"/>
        </a:spcAft>
        <a:defRPr sz="4600">
          <a:solidFill>
            <a:schemeClr val="tx1"/>
          </a:solidFill>
          <a:latin typeface="Franklin Gothic Book" pitchFamily="34" charset="0"/>
          <a:ea typeface="宋体" pitchFamily="2" charset="-122"/>
        </a:defRPr>
      </a:lvl6pPr>
      <a:lvl7pPr marL="914400" algn="l" rtl="0" fontAlgn="base">
        <a:spcBef>
          <a:spcPct val="0"/>
        </a:spcBef>
        <a:spcAft>
          <a:spcPct val="0"/>
        </a:spcAft>
        <a:defRPr sz="4600">
          <a:solidFill>
            <a:schemeClr val="tx1"/>
          </a:solidFill>
          <a:latin typeface="Franklin Gothic Book" pitchFamily="34" charset="0"/>
          <a:ea typeface="宋体" pitchFamily="2" charset="-122"/>
        </a:defRPr>
      </a:lvl7pPr>
      <a:lvl8pPr marL="1371600" algn="l" rtl="0" fontAlgn="base">
        <a:spcBef>
          <a:spcPct val="0"/>
        </a:spcBef>
        <a:spcAft>
          <a:spcPct val="0"/>
        </a:spcAft>
        <a:defRPr sz="4600">
          <a:solidFill>
            <a:schemeClr val="tx1"/>
          </a:solidFill>
          <a:latin typeface="Franklin Gothic Book" pitchFamily="34" charset="0"/>
          <a:ea typeface="宋体" pitchFamily="2" charset="-122"/>
        </a:defRPr>
      </a:lvl8pPr>
      <a:lvl9pPr marL="1828800" algn="l" rtl="0" fontAlgn="base">
        <a:spcBef>
          <a:spcPct val="0"/>
        </a:spcBef>
        <a:spcAft>
          <a:spcPct val="0"/>
        </a:spcAft>
        <a:defRPr sz="4600">
          <a:solidFill>
            <a:schemeClr val="tx1"/>
          </a:solidFill>
          <a:latin typeface="Franklin Gothic Book" pitchFamily="34" charset="0"/>
          <a:ea typeface="宋体" pitchFamily="2" charset="-122"/>
        </a:defRPr>
      </a:lvl9pPr>
    </p:titleStyle>
    <p:bodyStyle>
      <a:lvl1pPr marL="419100"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fontAlgn="base">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fontAlgn="base">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fontAlgn="base">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6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5.xml"/></Relationships>
</file>

<file path=ppt/slides/_rels/slide16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5.xml"/></Relationships>
</file>

<file path=ppt/slides/_rels/slide16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5.xml"/></Relationships>
</file>

<file path=ppt/slides/_rels/slide16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35.xml"/></Relationships>
</file>

<file path=ppt/slides/_rels/slide16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17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5.xml"/></Relationships>
</file>

<file path=ppt/slides/_rels/slide17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5.xml"/></Relationships>
</file>

<file path=ppt/slides/_rels/slide17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35.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7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5.xml"/></Relationships>
</file>

<file path=ppt/slides/_rels/slide1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17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5.xml"/></Relationships>
</file>

<file path=ppt/slides/_rels/slide18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5.xml"/></Relationships>
</file>

<file path=ppt/slides/_rels/slide18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5.xml"/></Relationships>
</file>

<file path=ppt/slides/_rels/slide18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19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35.xml"/></Relationships>
</file>

<file path=ppt/slides/_rels/slide19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59.png"/><Relationship Id="rId1" Type="http://schemas.openxmlformats.org/officeDocument/2006/relationships/slideLayout" Target="../slideLayouts/slideLayout35.xml"/></Relationships>
</file>

<file path=ppt/slides/_rels/slide19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59.png"/><Relationship Id="rId1" Type="http://schemas.openxmlformats.org/officeDocument/2006/relationships/slideLayout" Target="../slideLayouts/slideLayout35.xml"/></Relationships>
</file>

<file path=ppt/slides/_rels/slide19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81.png"/><Relationship Id="rId1" Type="http://schemas.openxmlformats.org/officeDocument/2006/relationships/slideLayout" Target="../slideLayouts/slideLayout35.xml"/></Relationships>
</file>

<file path=ppt/slides/_rels/slide19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82.png"/><Relationship Id="rId1" Type="http://schemas.openxmlformats.org/officeDocument/2006/relationships/slideLayout" Target="../slideLayouts/slideLayout35.xml"/></Relationships>
</file>

<file path=ppt/slides/_rels/slide19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35.xml"/></Relationships>
</file>

<file path=ppt/slides/_rels/slide19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35.xml"/></Relationships>
</file>

<file path=ppt/slides/_rels/slide20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35.xml"/></Relationships>
</file>

<file path=ppt/slides/_rels/slide203.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35.xml"/></Relationships>
</file>

<file path=ppt/slides/_rels/slide20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35.xml"/></Relationships>
</file>

<file path=ppt/slides/_rels/slide20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35.xml"/></Relationships>
</file>

<file path=ppt/slides/_rels/slide20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35.xml"/></Relationships>
</file>

<file path=ppt/slides/_rels/slide20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59.png"/><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5.xml"/></Relationships>
</file>

<file path=ppt/slides/_rels/slide20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35.xml"/></Relationships>
</file>

<file path=ppt/slides/_rels/slide21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3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ubtitle 2"/>
          <p:cNvSpPr>
            <a:spLocks noGrp="1"/>
          </p:cNvSpPr>
          <p:nvPr>
            <p:ph type="subTitle" idx="1"/>
          </p:nvPr>
        </p:nvSpPr>
        <p:spPr>
          <a:xfrm>
            <a:off x="900113" y="4005263"/>
            <a:ext cx="6407150" cy="2160587"/>
          </a:xfrm>
        </p:spPr>
        <p:txBody>
          <a:bodyPr/>
          <a:lstStyle/>
          <a:p>
            <a:pPr algn="l"/>
            <a:r>
              <a:rPr lang="en-US" smtClean="0">
                <a:solidFill>
                  <a:schemeClr val="bg1"/>
                </a:solidFill>
                <a:ea typeface="宋体" pitchFamily="2" charset="-122"/>
              </a:rPr>
              <a:t>Kristy Tang</a:t>
            </a:r>
          </a:p>
          <a:p>
            <a:pPr algn="l"/>
            <a:r>
              <a:rPr lang="en-US" smtClean="0">
                <a:solidFill>
                  <a:schemeClr val="bg1"/>
                </a:solidFill>
                <a:ea typeface="宋体" pitchFamily="2" charset="-122"/>
              </a:rPr>
              <a:t>Cathyrine Zhang</a:t>
            </a:r>
          </a:p>
          <a:p>
            <a:pPr algn="l"/>
            <a:r>
              <a:rPr lang="en-US" smtClean="0">
                <a:solidFill>
                  <a:schemeClr val="bg1"/>
                </a:solidFill>
                <a:ea typeface="宋体" pitchFamily="2" charset="-122"/>
              </a:rPr>
              <a:t>Sani Dzafic</a:t>
            </a:r>
          </a:p>
          <a:p>
            <a:pPr algn="l"/>
            <a:r>
              <a:rPr lang="en-US" smtClean="0">
                <a:solidFill>
                  <a:schemeClr val="bg1"/>
                </a:solidFill>
                <a:ea typeface="宋体" pitchFamily="2" charset="-122"/>
              </a:rPr>
              <a:t>Carrie Zhu</a:t>
            </a:r>
          </a:p>
          <a:p>
            <a:pPr algn="l"/>
            <a:endParaRPr lang="en-US" smtClean="0">
              <a:solidFill>
                <a:schemeClr val="bg1"/>
              </a:solidFill>
              <a:ea typeface="宋体" pitchFamily="2" charset="-122"/>
            </a:endParaRPr>
          </a:p>
        </p:txBody>
      </p:sp>
      <p:pic>
        <p:nvPicPr>
          <p:cNvPr id="51202" name="Picture 3"/>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0" y="0"/>
            <a:ext cx="2955925" cy="2085975"/>
          </a:xfrm>
          <a:prstGeom prst="rect">
            <a:avLst/>
          </a:prstGeom>
          <a:noFill/>
          <a:ln w="9525">
            <a:noFill/>
            <a:miter lim="800000"/>
            <a:headEnd/>
            <a:tailEnd/>
          </a:ln>
        </p:spPr>
      </p:pic>
      <p:pic>
        <p:nvPicPr>
          <p:cNvPr id="51203" name="Picture 4"/>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6588125" y="0"/>
            <a:ext cx="2278063" cy="2754313"/>
          </a:xfrm>
          <a:prstGeom prst="rect">
            <a:avLst/>
          </a:prstGeom>
          <a:noFill/>
          <a:ln w="9525">
            <a:noFill/>
            <a:miter lim="800000"/>
            <a:headEnd/>
            <a:tailEnd/>
          </a:ln>
        </p:spPr>
      </p:pic>
      <p:pic>
        <p:nvPicPr>
          <p:cNvPr id="51204" name="Picture 5"/>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2771775" y="260350"/>
            <a:ext cx="3910013" cy="1701800"/>
          </a:xfrm>
          <a:prstGeom prst="rect">
            <a:avLst/>
          </a:prstGeom>
          <a:noFill/>
          <a:ln w="9525">
            <a:noFill/>
            <a:miter lim="800000"/>
            <a:headEnd/>
            <a:tailEnd/>
          </a:ln>
        </p:spPr>
      </p:pic>
      <p:sp>
        <p:nvSpPr>
          <p:cNvPr id="7" name="Rectangle 6"/>
          <p:cNvSpPr/>
          <p:nvPr/>
        </p:nvSpPr>
        <p:spPr>
          <a:xfrm>
            <a:off x="425009" y="2640087"/>
            <a:ext cx="8709466" cy="1200329"/>
          </a:xfrm>
          <a:prstGeom prst="rect">
            <a:avLst/>
          </a:prstGeom>
          <a:noFill/>
          <a:effectLst>
            <a:glow rad="203200">
              <a:schemeClr val="tx2">
                <a:lumMod val="60000"/>
                <a:lumOff val="40000"/>
                <a:alpha val="38000"/>
              </a:schemeClr>
            </a:glow>
            <a:outerShdw blurRad="50800" dist="38100" dir="2700000" algn="tl" rotWithShape="0">
              <a:srgbClr val="000000">
                <a:alpha val="43000"/>
              </a:srgbClr>
            </a:outerShdw>
            <a:softEdge rad="431800"/>
          </a:effectLst>
        </p:spPr>
        <p:txBody>
          <a:bodyPr>
            <a:spAutoFit/>
            <a:scene3d>
              <a:camera prst="orthographicFront"/>
              <a:lightRig rig="soft" dir="t">
                <a:rot lat="0" lon="0" rev="10800000"/>
              </a:lightRig>
            </a:scene3d>
            <a:sp3d extrusionH="57150">
              <a:bevelT w="27940" h="12700" prst="relaxedInset"/>
              <a:contourClr>
                <a:srgbClr val="DDDDDD"/>
              </a:contourClr>
            </a:sp3d>
          </a:bodyPr>
          <a:lstStyle/>
          <a:p>
            <a:pPr algn="ctr" fontAlgn="auto">
              <a:spcBef>
                <a:spcPts val="0"/>
              </a:spcBef>
              <a:spcAft>
                <a:spcPts val="0"/>
              </a:spcAft>
              <a:defRPr/>
            </a:pPr>
            <a:r>
              <a:rPr lang="en-CA" sz="7200" b="1" u="sng" spc="150" dirty="0">
                <a:ln w="11430"/>
                <a:solidFill>
                  <a:prstClr val="black"/>
                </a:solidFill>
                <a:effectLst>
                  <a:outerShdw blurRad="25400" algn="tl" rotWithShape="0">
                    <a:srgbClr val="000000">
                      <a:alpha val="43000"/>
                    </a:srgbClr>
                  </a:outerShdw>
                </a:effectLst>
                <a:latin typeface="Cambria" pitchFamily="18" charset="0"/>
                <a:ea typeface="+mn-ea"/>
              </a:rPr>
              <a:t>GLOBAL GADGETS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2459359"/>
          </a:xfrm>
        </p:spPr>
        <p:txBody>
          <a:bodyPr/>
          <a:lstStyle/>
          <a:p>
            <a:pPr fontAlgn="auto">
              <a:spcAft>
                <a:spcPts val="0"/>
              </a:spcAft>
              <a:defRPr/>
            </a:pPr>
            <a:r>
              <a:rPr lang="en-CA" dirty="0" smtClean="0"/>
              <a:t>Products</a:t>
            </a:r>
            <a:endParaRPr lang="en-CA" dirty="0"/>
          </a:p>
        </p:txBody>
      </p:sp>
      <p:sp>
        <p:nvSpPr>
          <p:cNvPr id="66562" name="Content Placeholder 2"/>
          <p:cNvSpPr>
            <a:spLocks noGrp="1"/>
          </p:cNvSpPr>
          <p:nvPr>
            <p:ph type="subTitle" idx="1"/>
          </p:nvPr>
        </p:nvSpPr>
        <p:spPr>
          <a:xfrm>
            <a:off x="1371600" y="3644900"/>
            <a:ext cx="6400800" cy="2527300"/>
          </a:xfrm>
        </p:spPr>
        <p:txBody>
          <a:bodyPr/>
          <a:lstStyle/>
          <a:p>
            <a:r>
              <a:rPr lang="en-CA" smtClean="0">
                <a:ea typeface="宋体" pitchFamily="2" charset="-122"/>
              </a:rPr>
              <a:t>Smartphones</a:t>
            </a:r>
          </a:p>
          <a:p>
            <a:r>
              <a:rPr lang="en-CA" smtClean="0">
                <a:ea typeface="宋体" pitchFamily="2" charset="-122"/>
              </a:rPr>
              <a:t>Smartphone Operating Systems</a:t>
            </a:r>
          </a:p>
          <a:p>
            <a:r>
              <a:rPr lang="en-CA" smtClean="0">
                <a:ea typeface="宋体" pitchFamily="2" charset="-122"/>
              </a:rPr>
              <a:t>Tablet PCs</a:t>
            </a:r>
          </a:p>
          <a:p>
            <a:r>
              <a:rPr lang="en-CA" smtClean="0">
                <a:ea typeface="宋体" pitchFamily="2" charset="-122"/>
              </a:rPr>
              <a:t>Apps</a:t>
            </a:r>
          </a:p>
          <a:p>
            <a:endParaRPr lang="en-CA" smtClean="0">
              <a:ea typeface="宋体" pitchFamily="2" charset="-122"/>
            </a:endParaRPr>
          </a:p>
          <a:p>
            <a:endParaRPr lang="en-CA" smtClean="0">
              <a:ea typeface="宋体" pitchFamily="2" charset="-122"/>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91490" name="标题 1"/>
          <p:cNvSpPr>
            <a:spLocks noGrp="1"/>
          </p:cNvSpPr>
          <p:nvPr>
            <p:ph type="ctrTitle"/>
          </p:nvPr>
        </p:nvSpPr>
        <p:spPr>
          <a:xfrm>
            <a:off x="685800" y="0"/>
            <a:ext cx="7772400" cy="1268413"/>
          </a:xfrm>
        </p:spPr>
        <p:txBody>
          <a:bodyPr/>
          <a:lstStyle/>
          <a:p>
            <a:r>
              <a:rPr lang="en-US" altLang="zh-CN" smtClean="0">
                <a:solidFill>
                  <a:schemeClr val="bg1"/>
                </a:solidFill>
                <a:latin typeface="Times New Roman" pitchFamily="18" charset="0"/>
                <a:cs typeface="Times New Roman" pitchFamily="18" charset="0"/>
              </a:rPr>
              <a:t>Expectations</a:t>
            </a:r>
            <a:endParaRPr lang="zh-CN" altLang="en-US" smtClean="0">
              <a:solidFill>
                <a:schemeClr val="bg1"/>
              </a:solidFill>
              <a:latin typeface="Times New Roman" pitchFamily="18" charset="0"/>
              <a:cs typeface="Times New Roman" pitchFamily="18" charset="0"/>
            </a:endParaRPr>
          </a:p>
        </p:txBody>
      </p:sp>
      <p:sp>
        <p:nvSpPr>
          <p:cNvPr id="191491" name="副标题 2"/>
          <p:cNvSpPr>
            <a:spLocks noGrp="1"/>
          </p:cNvSpPr>
          <p:nvPr>
            <p:ph type="subTitle" idx="1"/>
          </p:nvPr>
        </p:nvSpPr>
        <p:spPr>
          <a:xfrm>
            <a:off x="468313" y="1341438"/>
            <a:ext cx="4464050" cy="5111750"/>
          </a:xfrm>
        </p:spPr>
        <p:txBody>
          <a:bodyPr/>
          <a:lstStyle/>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Money Morning: The 3 innovations (iPhone, Apple iTV, iBooks) will make Apple Inc. the first $1 trillion company</a:t>
            </a:r>
            <a:endParaRPr lang="zh-CN" altLang="en-US" sz="2800" smtClean="0">
              <a:solidFill>
                <a:schemeClr val="bg1"/>
              </a:solidFill>
              <a:latin typeface="Times New Roman" pitchFamily="18" charset="0"/>
              <a:cs typeface="Times New Roman" pitchFamily="18" charset="0"/>
            </a:endParaRPr>
          </a:p>
        </p:txBody>
      </p:sp>
      <p:sp>
        <p:nvSpPr>
          <p:cNvPr id="5" name="Title 1"/>
          <p:cNvSpPr txBox="1">
            <a:spLocks/>
          </p:cNvSpPr>
          <p:nvPr/>
        </p:nvSpPr>
        <p:spPr>
          <a:xfrm>
            <a:off x="457200" y="274638"/>
            <a:ext cx="8229600" cy="1143000"/>
          </a:xfrm>
          <a:prstGeom prst="rect">
            <a:avLst/>
          </a:prstGeom>
        </p:spPr>
        <p:txBody>
          <a:bodyPr anchor="ctr">
            <a:normAutofit/>
          </a:bodyPr>
          <a:lstStyle/>
          <a:p>
            <a:pPr algn="ctr" fontAlgn="auto">
              <a:spcAft>
                <a:spcPts val="0"/>
              </a:spcAft>
              <a:defRPr/>
            </a:pPr>
            <a:endParaRPr lang="en-US" sz="4400" dirty="0">
              <a:solidFill>
                <a:schemeClr val="bg1"/>
              </a:solidFill>
              <a:latin typeface="Times New Roman" pitchFamily="18" charset="0"/>
              <a:ea typeface="+mj-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fontAlgn="auto">
              <a:spcBef>
                <a:spcPct val="20000"/>
              </a:spcBef>
              <a:spcAft>
                <a:spcPts val="0"/>
              </a:spcAft>
              <a:buFont typeface="Arial" pitchFamily="34" charset="0"/>
              <a:buNone/>
              <a:defRPr/>
            </a:pPr>
            <a:endParaRPr lang="en-US" sz="3200" dirty="0">
              <a:solidFill>
                <a:schemeClr val="tx1">
                  <a:tint val="75000"/>
                </a:schemeClr>
              </a:solidFill>
              <a:latin typeface="Times New Roman" pitchFamily="18" charset="0"/>
              <a:ea typeface="+mn-ea"/>
              <a:cs typeface="Times New Roman" pitchFamily="18" charset="0"/>
            </a:endParaRPr>
          </a:p>
        </p:txBody>
      </p:sp>
      <p:pic>
        <p:nvPicPr>
          <p:cNvPr id="191494" name="图片 6" descr="market cap.png"/>
          <p:cNvPicPr>
            <a:picLocks noChangeAspect="1"/>
          </p:cNvPicPr>
          <p:nvPr/>
        </p:nvPicPr>
        <p:blipFill>
          <a:blip r:embed="rId3" cstate="print"/>
          <a:srcRect/>
          <a:stretch>
            <a:fillRect/>
          </a:stretch>
        </p:blipFill>
        <p:spPr bwMode="auto">
          <a:xfrm>
            <a:off x="4932363" y="1484313"/>
            <a:ext cx="4064000" cy="2736850"/>
          </a:xfrm>
          <a:prstGeom prst="rect">
            <a:avLst/>
          </a:prstGeom>
          <a:noFill/>
          <a:ln w="9525">
            <a:noFill/>
            <a:miter lim="800000"/>
            <a:headEnd/>
            <a:tailEnd/>
          </a:ln>
        </p:spPr>
      </p:pic>
      <p:sp>
        <p:nvSpPr>
          <p:cNvPr id="191495" name="TextBox 7"/>
          <p:cNvSpPr txBox="1">
            <a:spLocks noChangeArrowheads="1"/>
          </p:cNvSpPr>
          <p:nvPr/>
        </p:nvSpPr>
        <p:spPr bwMode="auto">
          <a:xfrm>
            <a:off x="395288" y="4508500"/>
            <a:ext cx="8424862" cy="1385888"/>
          </a:xfrm>
          <a:prstGeom prst="rect">
            <a:avLst/>
          </a:prstGeom>
          <a:noFill/>
          <a:ln w="9525">
            <a:noFill/>
            <a:miter lim="800000"/>
            <a:headEnd/>
            <a:tailEnd/>
          </a:ln>
        </p:spPr>
        <p:txBody>
          <a:bodyPr>
            <a:spAutoFit/>
          </a:bodyPr>
          <a:lstStyle/>
          <a:p>
            <a:pPr>
              <a:buFont typeface="Wingdings" pitchFamily="2" charset="2"/>
              <a:buChar char="Ø"/>
            </a:pPr>
            <a:r>
              <a:rPr lang="en-US" altLang="zh-CN" sz="2800">
                <a:solidFill>
                  <a:schemeClr val="bg1"/>
                </a:solidFill>
                <a:latin typeface="Times New Roman" pitchFamily="18" charset="0"/>
                <a:cs typeface="Times New Roman" pitchFamily="18" charset="0"/>
              </a:rPr>
              <a:t>Posts An Eventide: Apple price target: $790 per share</a:t>
            </a:r>
          </a:p>
          <a:p>
            <a:r>
              <a:rPr lang="en-US" altLang="zh-CN" sz="2800">
                <a:solidFill>
                  <a:schemeClr val="bg1"/>
                </a:solidFill>
                <a:latin typeface="Times New Roman" pitchFamily="18" charset="0"/>
                <a:cs typeface="Times New Roman" pitchFamily="18" charset="0"/>
              </a:rPr>
              <a:t>Expect an Apple share split and resumption of  a quarterly dividend over the next 12 months</a:t>
            </a:r>
            <a:endParaRPr lang="zh-CN" altLang="en-US" sz="280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itle 1"/>
          <p:cNvSpPr txBox="1">
            <a:spLocks/>
          </p:cNvSpPr>
          <p:nvPr/>
        </p:nvSpPr>
        <p:spPr>
          <a:xfrm>
            <a:off x="457200" y="274638"/>
            <a:ext cx="8229600" cy="1143000"/>
          </a:xfrm>
          <a:prstGeom prst="rect">
            <a:avLst/>
          </a:prstGeom>
        </p:spPr>
        <p:txBody>
          <a:bodyPr anchor="ctr">
            <a:normAutofit/>
          </a:bodyPr>
          <a:lstStyle/>
          <a:p>
            <a:pPr algn="ctr" fontAlgn="auto">
              <a:spcAft>
                <a:spcPts val="0"/>
              </a:spcAft>
              <a:defRPr/>
            </a:pPr>
            <a:r>
              <a:rPr lang="en-US" sz="4400">
                <a:solidFill>
                  <a:schemeClr val="bg1"/>
                </a:solidFill>
                <a:latin typeface="Times New Roman" pitchFamily="18" charset="0"/>
                <a:ea typeface="+mj-ea"/>
                <a:cs typeface="Times New Roman" pitchFamily="18" charset="0"/>
              </a:rPr>
              <a:t>Recommendation</a:t>
            </a:r>
            <a:endParaRPr lang="en-US" sz="4400" dirty="0">
              <a:solidFill>
                <a:schemeClr val="bg1"/>
              </a:solidFill>
              <a:latin typeface="Times New Roman" pitchFamily="18" charset="0"/>
              <a:ea typeface="+mj-ea"/>
              <a:cs typeface="Times New Roman" pitchFamily="18" charset="0"/>
            </a:endParaRPr>
          </a:p>
        </p:txBody>
      </p:sp>
      <p:sp>
        <p:nvSpPr>
          <p:cNvPr id="6" name="Content Placeholder 2"/>
          <p:cNvSpPr txBox="1">
            <a:spLocks/>
          </p:cNvSpPr>
          <p:nvPr/>
        </p:nvSpPr>
        <p:spPr>
          <a:xfrm>
            <a:off x="468313" y="1628775"/>
            <a:ext cx="8229600" cy="4525963"/>
          </a:xfrm>
          <a:prstGeom prst="rect">
            <a:avLst/>
          </a:prstGeom>
        </p:spPr>
        <p:txBody>
          <a:bodyPr>
            <a:normAutofit/>
          </a:bodyPr>
          <a:lstStyle/>
          <a:p>
            <a:pPr algn="ctr" fontAlgn="auto">
              <a:spcBef>
                <a:spcPct val="20000"/>
              </a:spcBef>
              <a:spcAft>
                <a:spcPts val="0"/>
              </a:spcAft>
              <a:buFont typeface="Arial" pitchFamily="34" charset="0"/>
              <a:buNone/>
              <a:defRPr/>
            </a:pPr>
            <a:endParaRPr lang="en-US" sz="3200">
              <a:solidFill>
                <a:schemeClr val="tx1">
                  <a:tint val="75000"/>
                </a:schemeClr>
              </a:solidFill>
              <a:latin typeface="Times New Roman" pitchFamily="18" charset="0"/>
              <a:ea typeface="+mn-ea"/>
              <a:cs typeface="Times New Roman" pitchFamily="18" charset="0"/>
            </a:endParaRPr>
          </a:p>
          <a:p>
            <a:pPr algn="ctr" fontAlgn="auto">
              <a:spcBef>
                <a:spcPct val="20000"/>
              </a:spcBef>
              <a:spcAft>
                <a:spcPts val="0"/>
              </a:spcAft>
              <a:buFont typeface="Arial" pitchFamily="34" charset="0"/>
              <a:buNone/>
              <a:defRPr/>
            </a:pPr>
            <a:endParaRPr lang="en-US" sz="3200">
              <a:solidFill>
                <a:schemeClr val="tx1">
                  <a:tint val="75000"/>
                </a:schemeClr>
              </a:solidFill>
              <a:latin typeface="Times New Roman" pitchFamily="18" charset="0"/>
              <a:ea typeface="+mn-ea"/>
              <a:cs typeface="Times New Roman" pitchFamily="18" charset="0"/>
            </a:endParaRPr>
          </a:p>
          <a:p>
            <a:pPr algn="ctr" fontAlgn="auto">
              <a:spcBef>
                <a:spcPct val="20000"/>
              </a:spcBef>
              <a:spcAft>
                <a:spcPts val="0"/>
              </a:spcAft>
              <a:buFont typeface="Arial" pitchFamily="34" charset="0"/>
              <a:buNone/>
              <a:defRPr/>
            </a:pPr>
            <a:r>
              <a:rPr lang="en-US" sz="9600">
                <a:solidFill>
                  <a:schemeClr val="bg1"/>
                </a:solidFill>
                <a:latin typeface="Times New Roman" pitchFamily="18" charset="0"/>
                <a:ea typeface="+mn-ea"/>
                <a:cs typeface="Times New Roman" pitchFamily="18" charset="0"/>
              </a:rPr>
              <a:t>BUY</a:t>
            </a:r>
            <a:endParaRPr lang="en-US" sz="9600" dirty="0">
              <a:solidFill>
                <a:schemeClr val="bg1"/>
              </a:solidFill>
              <a:latin typeface="Times New Roman" pitchFamily="18" charset="0"/>
              <a:ea typeface="+mn-ea"/>
              <a:cs typeface="Times New Roman" pitchFamily="18"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http://www.logostage.com/logos/Google.png"/>
          <p:cNvPicPr>
            <a:picLocks noGrp="1" noChangeAspect="1" noChangeArrowheads="1"/>
          </p:cNvPicPr>
          <p:nvPr>
            <p:ph idx="1"/>
          </p:nvPr>
        </p:nvPicPr>
        <p:blipFill>
          <a:blip r:embed="rId2" cstate="print"/>
          <a:srcRect/>
          <a:stretch>
            <a:fillRect/>
          </a:stretch>
        </p:blipFill>
        <p:spPr>
          <a:xfrm>
            <a:off x="2051050" y="2852738"/>
            <a:ext cx="5184775" cy="2016125"/>
          </a:xfr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p:cNvSpPr>
          <p:nvPr>
            <p:ph type="title"/>
          </p:nvPr>
        </p:nvSpPr>
        <p:spPr>
          <a:xfrm>
            <a:off x="457200" y="333375"/>
            <a:ext cx="8229600" cy="935038"/>
          </a:xfrm>
        </p:spPr>
        <p:txBody>
          <a:bodyPr/>
          <a:lstStyle/>
          <a:p>
            <a:r>
              <a:rPr lang="en-CA" smtClean="0">
                <a:ea typeface="隶书"/>
              </a:rPr>
              <a:t>Financial Snapshot</a:t>
            </a:r>
          </a:p>
        </p:txBody>
      </p:sp>
      <p:sp>
        <p:nvSpPr>
          <p:cNvPr id="194562" name="Rectangle 3"/>
          <p:cNvSpPr>
            <a:spLocks noGrp="1"/>
          </p:cNvSpPr>
          <p:nvPr>
            <p:ph idx="1"/>
          </p:nvPr>
        </p:nvSpPr>
        <p:spPr/>
        <p:txBody>
          <a:bodyPr/>
          <a:lstStyle/>
          <a:p>
            <a:pPr>
              <a:buFont typeface="Wingdings 2" pitchFamily="18" charset="2"/>
              <a:buNone/>
            </a:pPr>
            <a:endParaRPr lang="en-CA" smtClean="0">
              <a:ea typeface="宋体" pitchFamily="2" charset="-122"/>
            </a:endParaRPr>
          </a:p>
        </p:txBody>
      </p:sp>
      <p:pic>
        <p:nvPicPr>
          <p:cNvPr id="194563" name="Picture 4" descr="1"/>
          <p:cNvPicPr>
            <a:picLocks noChangeAspect="1" noChangeArrowheads="1"/>
          </p:cNvPicPr>
          <p:nvPr/>
        </p:nvPicPr>
        <p:blipFill>
          <a:blip r:embed="rId2" cstate="print"/>
          <a:srcRect/>
          <a:stretch>
            <a:fillRect/>
          </a:stretch>
        </p:blipFill>
        <p:spPr bwMode="auto">
          <a:xfrm>
            <a:off x="395288" y="1557338"/>
            <a:ext cx="8280400" cy="4967287"/>
          </a:xfrm>
          <a:prstGeom prst="rect">
            <a:avLst/>
          </a:prstGeom>
          <a:noFill/>
          <a:ln w="9525">
            <a:noFill/>
            <a:miter lim="800000"/>
            <a:headEnd/>
            <a:tailEnd/>
          </a:ln>
        </p:spPr>
      </p:pic>
      <p:sp>
        <p:nvSpPr>
          <p:cNvPr id="5" name="TextBox 4"/>
          <p:cNvSpPr txBox="1"/>
          <p:nvPr/>
        </p:nvSpPr>
        <p:spPr>
          <a:xfrm>
            <a:off x="3779838" y="5732463"/>
            <a:ext cx="4824412" cy="396875"/>
          </a:xfrm>
          <a:prstGeom prst="rect">
            <a:avLst/>
          </a:prstGeom>
          <a:noFill/>
        </p:spPr>
        <p:txBody>
          <a:bodyPr>
            <a:spAutoFit/>
          </a:bodyPr>
          <a:lstStyle/>
          <a:p>
            <a:r>
              <a:rPr lang="en-US" sz="2000">
                <a:latin typeface="Calibri" pitchFamily="34" charset="0"/>
                <a:cs typeface="Times New Roman" pitchFamily="18" charset="0"/>
              </a:rPr>
              <a:t>Common Shares Outstanding: </a:t>
            </a:r>
            <a:r>
              <a:rPr lang="en-CA" altLang="zh-CN" sz="2000">
                <a:latin typeface="Calibri" pitchFamily="34" charset="0"/>
              </a:rPr>
              <a:t>67.3 million</a:t>
            </a:r>
            <a:endParaRPr lang="en-US" sz="2000">
              <a:latin typeface="Calibri" pitchFamily="34" charset="0"/>
              <a:cs typeface="Times New Roman" pitchFamily="18" charset="0"/>
            </a:endParaRPr>
          </a:p>
        </p:txBody>
      </p:sp>
      <p:sp>
        <p:nvSpPr>
          <p:cNvPr id="194566" name="Rectangle 3"/>
          <p:cNvSpPr>
            <a:spLocks/>
          </p:cNvSpPr>
          <p:nvPr/>
        </p:nvSpPr>
        <p:spPr bwMode="auto">
          <a:xfrm>
            <a:off x="468313" y="5300663"/>
            <a:ext cx="3024187" cy="433387"/>
          </a:xfrm>
          <a:prstGeom prst="rect">
            <a:avLst/>
          </a:prstGeom>
          <a:noFill/>
          <a:ln w="25400">
            <a:solidFill>
              <a:srgbClr val="FF0000"/>
            </a:solidFill>
            <a:round/>
            <a:headEnd/>
            <a:tailEnd/>
          </a:ln>
        </p:spPr>
        <p:txBody>
          <a:bodyPr lIns="0" tIns="0" rIns="0" bIns="0"/>
          <a:lstStyle/>
          <a:p>
            <a:endParaRPr lang="zh-CN" altLang="en-US">
              <a:ea typeface="黑体" pitchFamily="49" charset="-122"/>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p:cNvSpPr>
          <p:nvPr>
            <p:ph type="title" idx="4294967295"/>
          </p:nvPr>
        </p:nvSpPr>
        <p:spPr/>
        <p:txBody>
          <a:bodyPr/>
          <a:lstStyle/>
          <a:p>
            <a:r>
              <a:rPr lang="en-CA" smtClean="0">
                <a:ea typeface="隶书"/>
              </a:rPr>
              <a:t>Common Share Structure</a:t>
            </a:r>
          </a:p>
        </p:txBody>
      </p:sp>
      <p:sp>
        <p:nvSpPr>
          <p:cNvPr id="328707" name="Rectangle 3"/>
          <p:cNvSpPr>
            <a:spLocks noGrp="1"/>
          </p:cNvSpPr>
          <p:nvPr>
            <p:ph idx="4294967295"/>
          </p:nvPr>
        </p:nvSpPr>
        <p:spPr/>
        <p:txBody>
          <a:bodyPr/>
          <a:lstStyle/>
          <a:p>
            <a:r>
              <a:rPr lang="en-CA" smtClean="0">
                <a:latin typeface="Calibri" pitchFamily="34" charset="0"/>
                <a:ea typeface="宋体" pitchFamily="2" charset="-122"/>
              </a:rPr>
              <a:t>Class B</a:t>
            </a:r>
          </a:p>
          <a:p>
            <a:pPr lvl="1">
              <a:buFont typeface="Wingdings 2" pitchFamily="18" charset="2"/>
              <a:buNone/>
            </a:pPr>
            <a:r>
              <a:rPr lang="en-CA" sz="2600" smtClean="0">
                <a:latin typeface="Calibri" pitchFamily="34" charset="0"/>
                <a:ea typeface="宋体" pitchFamily="2" charset="-122"/>
              </a:rPr>
              <a:t>- 10 votes per share</a:t>
            </a:r>
          </a:p>
          <a:p>
            <a:pPr lvl="1">
              <a:buFont typeface="Wingdings 2" pitchFamily="18" charset="2"/>
              <a:buNone/>
            </a:pPr>
            <a:r>
              <a:rPr lang="en-CA" sz="2600" smtClean="0">
                <a:latin typeface="Calibri" pitchFamily="34" charset="0"/>
                <a:ea typeface="宋体" pitchFamily="2" charset="-122"/>
              </a:rPr>
              <a:t>- Only available to Google insiders and executives</a:t>
            </a:r>
          </a:p>
          <a:p>
            <a:pPr lvl="1">
              <a:buFont typeface="Wingdings 2" pitchFamily="18" charset="2"/>
              <a:buNone/>
            </a:pPr>
            <a:r>
              <a:rPr lang="en-CA" sz="2600" smtClean="0">
                <a:latin typeface="Calibri" pitchFamily="34" charset="0"/>
                <a:ea typeface="宋体" pitchFamily="2" charset="-122"/>
              </a:rPr>
              <a:t>- 2011: 257.55 million shares outstanding</a:t>
            </a:r>
          </a:p>
          <a:p>
            <a:r>
              <a:rPr lang="en-CA" smtClean="0">
                <a:latin typeface="Calibri" pitchFamily="34" charset="0"/>
                <a:ea typeface="宋体" pitchFamily="2" charset="-122"/>
              </a:rPr>
              <a:t>Class A</a:t>
            </a:r>
          </a:p>
          <a:p>
            <a:pPr lvl="1">
              <a:buFont typeface="Wingdings 2" pitchFamily="18" charset="2"/>
              <a:buNone/>
            </a:pPr>
            <a:r>
              <a:rPr lang="en-CA" sz="2600" smtClean="0">
                <a:latin typeface="Calibri" pitchFamily="34" charset="0"/>
                <a:ea typeface="宋体" pitchFamily="2" charset="-122"/>
              </a:rPr>
              <a:t>- 1 vote per share</a:t>
            </a:r>
          </a:p>
          <a:p>
            <a:pPr lvl="1">
              <a:buFont typeface="Wingdings 2" pitchFamily="18" charset="2"/>
              <a:buNone/>
            </a:pPr>
            <a:r>
              <a:rPr lang="en-CA" sz="2600" smtClean="0">
                <a:latin typeface="Calibri" pitchFamily="34" charset="0"/>
                <a:ea typeface="宋体" pitchFamily="2" charset="-122"/>
              </a:rPr>
              <a:t>- 2011: 67.3 million shares outstanding</a:t>
            </a:r>
          </a:p>
          <a:p>
            <a:r>
              <a:rPr lang="en-CA" smtClean="0">
                <a:latin typeface="Calibri" pitchFamily="34" charset="0"/>
                <a:ea typeface="宋体" pitchFamily="2" charset="-122"/>
              </a:rPr>
              <a:t>Employee Stock Options</a:t>
            </a:r>
          </a:p>
          <a:p>
            <a:pPr lvl="1">
              <a:buFont typeface="Wingdings 2" pitchFamily="18" charset="2"/>
              <a:buNone/>
            </a:pPr>
            <a:r>
              <a:rPr lang="en-CA" sz="2600" smtClean="0">
                <a:latin typeface="Calibri" pitchFamily="34" charset="0"/>
                <a:ea typeface="宋体" pitchFamily="2" charset="-122"/>
              </a:rPr>
              <a:t>- 10-year term</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p:cNvSpPr>
          <p:nvPr>
            <p:ph type="title" idx="4294967295"/>
          </p:nvPr>
        </p:nvSpPr>
        <p:spPr>
          <a:xfrm>
            <a:off x="457200" y="260350"/>
            <a:ext cx="8229600" cy="865188"/>
          </a:xfrm>
        </p:spPr>
        <p:txBody>
          <a:bodyPr/>
          <a:lstStyle/>
          <a:p>
            <a:r>
              <a:rPr lang="en-CA" smtClean="0">
                <a:ea typeface="隶书"/>
              </a:rPr>
              <a:t>Stock Option Activity</a:t>
            </a:r>
          </a:p>
        </p:txBody>
      </p:sp>
      <p:sp>
        <p:nvSpPr>
          <p:cNvPr id="329731" name="Rectangle 3"/>
          <p:cNvSpPr>
            <a:spLocks noGrp="1"/>
          </p:cNvSpPr>
          <p:nvPr>
            <p:ph idx="4294967295"/>
          </p:nvPr>
        </p:nvSpPr>
        <p:spPr/>
        <p:txBody>
          <a:bodyPr/>
          <a:lstStyle/>
          <a:p>
            <a:endParaRPr lang="en-CA" smtClean="0">
              <a:ea typeface="宋体" pitchFamily="2" charset="-122"/>
            </a:endParaRPr>
          </a:p>
        </p:txBody>
      </p:sp>
      <p:pic>
        <p:nvPicPr>
          <p:cNvPr id="329732" name="Picture 4" descr="16 Stock Options"/>
          <p:cNvPicPr>
            <a:picLocks noChangeAspect="1" noChangeArrowheads="1"/>
          </p:cNvPicPr>
          <p:nvPr/>
        </p:nvPicPr>
        <p:blipFill>
          <a:blip r:embed="rId2" cstate="print"/>
          <a:srcRect/>
          <a:stretch>
            <a:fillRect/>
          </a:stretch>
        </p:blipFill>
        <p:spPr bwMode="auto">
          <a:xfrm>
            <a:off x="539750" y="1196975"/>
            <a:ext cx="8105775" cy="532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p:cNvSpPr>
          <p:nvPr>
            <p:ph type="title" idx="4294967295"/>
          </p:nvPr>
        </p:nvSpPr>
        <p:spPr/>
        <p:txBody>
          <a:bodyPr/>
          <a:lstStyle/>
          <a:p>
            <a:r>
              <a:rPr lang="en-CA" smtClean="0">
                <a:ea typeface="隶书"/>
              </a:rPr>
              <a:t>Stock Option Activity</a:t>
            </a:r>
          </a:p>
        </p:txBody>
      </p:sp>
      <p:sp>
        <p:nvSpPr>
          <p:cNvPr id="330755" name="Rectangle 3"/>
          <p:cNvSpPr>
            <a:spLocks noGrp="1"/>
          </p:cNvSpPr>
          <p:nvPr>
            <p:ph idx="4294967295"/>
          </p:nvPr>
        </p:nvSpPr>
        <p:spPr/>
        <p:txBody>
          <a:bodyPr/>
          <a:lstStyle/>
          <a:p>
            <a:endParaRPr lang="en-CA" smtClean="0">
              <a:ea typeface="宋体" pitchFamily="2" charset="-122"/>
            </a:endParaRPr>
          </a:p>
        </p:txBody>
      </p:sp>
      <p:pic>
        <p:nvPicPr>
          <p:cNvPr id="330756" name="Picture 4" descr="16 Stock Options 2"/>
          <p:cNvPicPr>
            <a:picLocks noChangeAspect="1" noChangeArrowheads="1"/>
          </p:cNvPicPr>
          <p:nvPr/>
        </p:nvPicPr>
        <p:blipFill>
          <a:blip r:embed="rId2" cstate="print"/>
          <a:srcRect/>
          <a:stretch>
            <a:fillRect/>
          </a:stretch>
        </p:blipFill>
        <p:spPr bwMode="auto">
          <a:xfrm>
            <a:off x="468313" y="1916113"/>
            <a:ext cx="8207375" cy="417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p:cNvSpPr>
          <p:nvPr>
            <p:ph type="title"/>
          </p:nvPr>
        </p:nvSpPr>
        <p:spPr/>
        <p:txBody>
          <a:bodyPr/>
          <a:lstStyle/>
          <a:p>
            <a:r>
              <a:rPr lang="en-CA" smtClean="0">
                <a:ea typeface="隶书"/>
              </a:rPr>
              <a:t>Max Chart</a:t>
            </a:r>
          </a:p>
        </p:txBody>
      </p:sp>
      <p:sp>
        <p:nvSpPr>
          <p:cNvPr id="195586" name="Rectangle 3"/>
          <p:cNvSpPr>
            <a:spLocks noGrp="1"/>
          </p:cNvSpPr>
          <p:nvPr>
            <p:ph idx="1"/>
          </p:nvPr>
        </p:nvSpPr>
        <p:spPr/>
        <p:txBody>
          <a:bodyPr/>
          <a:lstStyle/>
          <a:p>
            <a:endParaRPr lang="en-CA" smtClean="0">
              <a:ea typeface="宋体" pitchFamily="2" charset="-122"/>
            </a:endParaRPr>
          </a:p>
        </p:txBody>
      </p:sp>
      <p:pic>
        <p:nvPicPr>
          <p:cNvPr id="195587" name="Picture 4" descr="2"/>
          <p:cNvPicPr>
            <a:picLocks noChangeAspect="1" noChangeArrowheads="1"/>
          </p:cNvPicPr>
          <p:nvPr/>
        </p:nvPicPr>
        <p:blipFill>
          <a:blip r:embed="rId2" cstate="print"/>
          <a:srcRect/>
          <a:stretch>
            <a:fillRect/>
          </a:stretch>
        </p:blipFill>
        <p:spPr bwMode="auto">
          <a:xfrm>
            <a:off x="539750" y="1916113"/>
            <a:ext cx="8135938"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p:cNvSpPr>
          <p:nvPr>
            <p:ph type="title"/>
          </p:nvPr>
        </p:nvSpPr>
        <p:spPr/>
        <p:txBody>
          <a:bodyPr/>
          <a:lstStyle/>
          <a:p>
            <a:r>
              <a:rPr lang="en-CA" smtClean="0">
                <a:ea typeface="隶书"/>
              </a:rPr>
              <a:t>5 Year Chart</a:t>
            </a:r>
          </a:p>
        </p:txBody>
      </p:sp>
      <p:sp>
        <p:nvSpPr>
          <p:cNvPr id="196610" name="Rectangle 3"/>
          <p:cNvSpPr>
            <a:spLocks noGrp="1"/>
          </p:cNvSpPr>
          <p:nvPr>
            <p:ph idx="1"/>
          </p:nvPr>
        </p:nvSpPr>
        <p:spPr/>
        <p:txBody>
          <a:bodyPr/>
          <a:lstStyle/>
          <a:p>
            <a:endParaRPr lang="en-CA" smtClean="0">
              <a:ea typeface="宋体" pitchFamily="2" charset="-122"/>
            </a:endParaRPr>
          </a:p>
        </p:txBody>
      </p:sp>
      <p:pic>
        <p:nvPicPr>
          <p:cNvPr id="196611" name="Picture 4" descr="3 5 year"/>
          <p:cNvPicPr>
            <a:picLocks noChangeAspect="1" noChangeArrowheads="1"/>
          </p:cNvPicPr>
          <p:nvPr/>
        </p:nvPicPr>
        <p:blipFill>
          <a:blip r:embed="rId2" cstate="print"/>
          <a:srcRect/>
          <a:stretch>
            <a:fillRect/>
          </a:stretch>
        </p:blipFill>
        <p:spPr bwMode="auto">
          <a:xfrm>
            <a:off x="468313" y="1916113"/>
            <a:ext cx="8207375"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p:cNvSpPr>
          <p:nvPr>
            <p:ph type="title"/>
          </p:nvPr>
        </p:nvSpPr>
        <p:spPr>
          <a:xfrm>
            <a:off x="468313" y="692150"/>
            <a:ext cx="8229600" cy="1143000"/>
          </a:xfrm>
        </p:spPr>
        <p:txBody>
          <a:bodyPr/>
          <a:lstStyle/>
          <a:p>
            <a:r>
              <a:rPr lang="en-CA" smtClean="0">
                <a:ea typeface="隶书"/>
              </a:rPr>
              <a:t>1 Year Chart</a:t>
            </a:r>
          </a:p>
        </p:txBody>
      </p:sp>
      <p:sp>
        <p:nvSpPr>
          <p:cNvPr id="197634" name="Rectangle 3"/>
          <p:cNvSpPr>
            <a:spLocks noGrp="1"/>
          </p:cNvSpPr>
          <p:nvPr>
            <p:ph idx="1"/>
          </p:nvPr>
        </p:nvSpPr>
        <p:spPr/>
        <p:txBody>
          <a:bodyPr/>
          <a:lstStyle/>
          <a:p>
            <a:pPr>
              <a:buFont typeface="Wingdings 2" pitchFamily="18" charset="2"/>
              <a:buNone/>
            </a:pPr>
            <a:endParaRPr lang="en-CA" smtClean="0">
              <a:ea typeface="宋体" pitchFamily="2" charset="-122"/>
            </a:endParaRPr>
          </a:p>
        </p:txBody>
      </p:sp>
      <p:pic>
        <p:nvPicPr>
          <p:cNvPr id="197635" name="Picture 4" descr="4 1 Year"/>
          <p:cNvPicPr>
            <a:picLocks noChangeAspect="1" noChangeArrowheads="1"/>
          </p:cNvPicPr>
          <p:nvPr/>
        </p:nvPicPr>
        <p:blipFill>
          <a:blip r:embed="rId2" cstate="print"/>
          <a:srcRect/>
          <a:stretch>
            <a:fillRect/>
          </a:stretch>
        </p:blipFill>
        <p:spPr bwMode="auto">
          <a:xfrm>
            <a:off x="468313" y="1916113"/>
            <a:ext cx="8207375"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96752"/>
          </a:xfrm>
          <a:ln>
            <a:solidFill>
              <a:schemeClr val="accent1">
                <a:lumMod val="40000"/>
                <a:lumOff val="60000"/>
              </a:schemeClr>
            </a:solidFill>
          </a:ln>
        </p:spPr>
        <p:txBody>
          <a:bodyPr/>
          <a:lstStyle/>
          <a:p>
            <a:pPr fontAlgn="auto">
              <a:spcAft>
                <a:spcPts val="0"/>
              </a:spcAft>
              <a:defRPr/>
            </a:pPr>
            <a:r>
              <a:rPr lang="en-CA" dirty="0" smtClean="0">
                <a:solidFill>
                  <a:schemeClr val="tx1"/>
                </a:solidFill>
              </a:rPr>
              <a:t>Smartphones</a:t>
            </a:r>
            <a:endParaRPr lang="en-CA" dirty="0">
              <a:solidFill>
                <a:schemeClr val="tx1"/>
              </a:solidFill>
            </a:endParaRPr>
          </a:p>
        </p:txBody>
      </p:sp>
      <p:sp>
        <p:nvSpPr>
          <p:cNvPr id="67586" name="Content Placeholder 2"/>
          <p:cNvSpPr>
            <a:spLocks noGrp="1"/>
          </p:cNvSpPr>
          <p:nvPr>
            <p:ph idx="1"/>
          </p:nvPr>
        </p:nvSpPr>
        <p:spPr>
          <a:xfrm>
            <a:off x="0" y="0"/>
            <a:ext cx="9144000" cy="6858000"/>
          </a:xfrm>
          <a:solidFill>
            <a:srgbClr val="E97F27"/>
          </a:solidFill>
        </p:spPr>
        <p:txBody>
          <a:bodyPr/>
          <a:lstStyle/>
          <a:p>
            <a:pPr marL="0" indent="0">
              <a:buFont typeface="Wingdings 2" pitchFamily="18" charset="2"/>
              <a:buNone/>
            </a:pPr>
            <a:endParaRPr lang="en-CA" smtClean="0">
              <a:ea typeface="宋体" pitchFamily="2" charset="-122"/>
            </a:endParaRPr>
          </a:p>
          <a:p>
            <a:pPr marL="0" indent="0">
              <a:buFont typeface="Wingdings 2" pitchFamily="18" charset="2"/>
              <a:buNone/>
            </a:pPr>
            <a:endParaRPr lang="en-CA" smtClean="0">
              <a:ea typeface="宋体" pitchFamily="2" charset="-122"/>
            </a:endParaRPr>
          </a:p>
          <a:p>
            <a:pPr marL="0" indent="0">
              <a:buFont typeface="Wingdings 2" pitchFamily="18" charset="2"/>
              <a:buNone/>
            </a:pPr>
            <a:endParaRPr lang="en-CA" smtClean="0">
              <a:ea typeface="宋体" pitchFamily="2" charset="-122"/>
            </a:endParaRPr>
          </a:p>
          <a:p>
            <a:pPr marL="0" indent="0">
              <a:buFont typeface="Wingdings 2" pitchFamily="18" charset="2"/>
              <a:buNone/>
            </a:pPr>
            <a:endParaRPr lang="en-CA" smtClean="0">
              <a:ea typeface="宋体" pitchFamily="2" charset="-122"/>
            </a:endParaRPr>
          </a:p>
          <a:p>
            <a:pPr marL="0" indent="0">
              <a:buFont typeface="Wingdings 2" pitchFamily="18" charset="2"/>
              <a:buNone/>
            </a:pPr>
            <a:endParaRPr lang="en-CA" smtClean="0">
              <a:ea typeface="宋体" pitchFamily="2" charset="-122"/>
            </a:endParaRPr>
          </a:p>
          <a:p>
            <a:pPr marL="0" indent="0">
              <a:buFont typeface="Wingdings 2" pitchFamily="18" charset="2"/>
              <a:buNone/>
            </a:pPr>
            <a:endParaRPr lang="en-CA" smtClean="0">
              <a:ea typeface="宋体" pitchFamily="2" charset="-122"/>
            </a:endParaRPr>
          </a:p>
          <a:p>
            <a:pPr marL="0" indent="0">
              <a:buFont typeface="Wingdings 2" pitchFamily="18" charset="2"/>
              <a:buNone/>
            </a:pPr>
            <a:endParaRPr lang="en-CA" smtClean="0">
              <a:ea typeface="宋体" pitchFamily="2" charset="-122"/>
            </a:endParaRPr>
          </a:p>
          <a:p>
            <a:pPr marL="0" indent="0">
              <a:buFont typeface="Wingdings 2" pitchFamily="18" charset="2"/>
              <a:buNone/>
            </a:pPr>
            <a:endParaRPr lang="en-CA" smtClean="0">
              <a:ea typeface="宋体" pitchFamily="2" charset="-122"/>
            </a:endParaRPr>
          </a:p>
          <a:p>
            <a:pPr marL="0" indent="0">
              <a:buFont typeface="Wingdings 2" pitchFamily="18" charset="2"/>
              <a:buNone/>
            </a:pPr>
            <a:endParaRPr lang="en-CA" smtClean="0">
              <a:ea typeface="宋体" pitchFamily="2" charset="-122"/>
            </a:endParaRPr>
          </a:p>
          <a:p>
            <a:pPr marL="0" indent="0">
              <a:buFont typeface="Wingdings 2" pitchFamily="18" charset="2"/>
              <a:buNone/>
            </a:pPr>
            <a:endParaRPr lang="en-CA" smtClean="0">
              <a:ea typeface="宋体" pitchFamily="2" charset="-122"/>
            </a:endParaRPr>
          </a:p>
          <a:p>
            <a:pPr marL="0" indent="0">
              <a:buFont typeface="Wingdings 2" pitchFamily="18" charset="2"/>
              <a:buNone/>
            </a:pPr>
            <a:endParaRPr lang="en-CA" smtClean="0">
              <a:ea typeface="宋体" pitchFamily="2" charset="-122"/>
            </a:endParaRPr>
          </a:p>
          <a:p>
            <a:pPr marL="0" indent="0">
              <a:buFont typeface="Wingdings 2" pitchFamily="18" charset="2"/>
              <a:buNone/>
            </a:pPr>
            <a:endParaRPr lang="en-CA" smtClean="0">
              <a:ea typeface="宋体" pitchFamily="2" charset="-122"/>
            </a:endParaRPr>
          </a:p>
          <a:p>
            <a:pPr marL="0" indent="0">
              <a:buFont typeface="Wingdings 2" pitchFamily="18" charset="2"/>
              <a:buNone/>
            </a:pPr>
            <a:endParaRPr lang="en-CA" sz="1400" smtClean="0">
              <a:ea typeface="宋体" pitchFamily="2" charset="-122"/>
            </a:endParaRPr>
          </a:p>
          <a:p>
            <a:pPr marL="0" indent="0">
              <a:buFont typeface="Wingdings 2" pitchFamily="18" charset="2"/>
              <a:buNone/>
            </a:pPr>
            <a:r>
              <a:rPr lang="en-CA" sz="1400" smtClean="0">
                <a:ea typeface="宋体" pitchFamily="2" charset="-122"/>
              </a:rPr>
              <a:t>Nov 2011</a:t>
            </a:r>
          </a:p>
        </p:txBody>
      </p:sp>
      <p:pic>
        <p:nvPicPr>
          <p:cNvPr id="67587" name="Picture 2" descr="100 Million Club - H1 2011 - Handset OEMs vs. Platforms"/>
          <p:cNvPicPr>
            <a:picLocks noChangeAspect="1" noChangeArrowheads="1"/>
          </p:cNvPicPr>
          <p:nvPr/>
        </p:nvPicPr>
        <p:blipFill>
          <a:blip r:embed="rId3" cstate="print"/>
          <a:srcRect/>
          <a:stretch>
            <a:fillRect/>
          </a:stretch>
        </p:blipFill>
        <p:spPr bwMode="auto">
          <a:xfrm>
            <a:off x="1258888" y="1038225"/>
            <a:ext cx="6481762" cy="581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p:cNvSpPr>
          <p:nvPr>
            <p:ph type="title"/>
          </p:nvPr>
        </p:nvSpPr>
        <p:spPr/>
        <p:txBody>
          <a:bodyPr/>
          <a:lstStyle/>
          <a:p>
            <a:r>
              <a:rPr lang="en-CA" smtClean="0">
                <a:ea typeface="隶书"/>
              </a:rPr>
              <a:t>Google vs. Nasdaq – 1 Year</a:t>
            </a:r>
          </a:p>
        </p:txBody>
      </p:sp>
      <p:sp>
        <p:nvSpPr>
          <p:cNvPr id="198658" name="Rectangle 3"/>
          <p:cNvSpPr>
            <a:spLocks noGrp="1"/>
          </p:cNvSpPr>
          <p:nvPr>
            <p:ph idx="1"/>
          </p:nvPr>
        </p:nvSpPr>
        <p:spPr/>
        <p:txBody>
          <a:bodyPr/>
          <a:lstStyle/>
          <a:p>
            <a:endParaRPr lang="en-CA" smtClean="0">
              <a:ea typeface="宋体" pitchFamily="2" charset="-122"/>
            </a:endParaRPr>
          </a:p>
        </p:txBody>
      </p:sp>
      <p:pic>
        <p:nvPicPr>
          <p:cNvPr id="198659" name="Picture 5" descr="5"/>
          <p:cNvPicPr>
            <a:picLocks noChangeAspect="1" noChangeArrowheads="1"/>
          </p:cNvPicPr>
          <p:nvPr/>
        </p:nvPicPr>
        <p:blipFill>
          <a:blip r:embed="rId2" cstate="print"/>
          <a:srcRect/>
          <a:stretch>
            <a:fillRect/>
          </a:stretch>
        </p:blipFill>
        <p:spPr bwMode="auto">
          <a:xfrm>
            <a:off x="539750" y="1916113"/>
            <a:ext cx="8135938"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p:cNvSpPr>
          <p:nvPr>
            <p:ph type="title"/>
          </p:nvPr>
        </p:nvSpPr>
        <p:spPr/>
        <p:txBody>
          <a:bodyPr/>
          <a:lstStyle/>
          <a:p>
            <a:r>
              <a:rPr lang="en-CA" smtClean="0">
                <a:ea typeface="隶书"/>
              </a:rPr>
              <a:t>Google vs. Nasdaq – 5 Years</a:t>
            </a:r>
          </a:p>
        </p:txBody>
      </p:sp>
      <p:sp>
        <p:nvSpPr>
          <p:cNvPr id="199682" name="Rectangle 3"/>
          <p:cNvSpPr>
            <a:spLocks noGrp="1"/>
          </p:cNvSpPr>
          <p:nvPr>
            <p:ph idx="1"/>
          </p:nvPr>
        </p:nvSpPr>
        <p:spPr/>
        <p:txBody>
          <a:bodyPr/>
          <a:lstStyle/>
          <a:p>
            <a:pPr>
              <a:buFont typeface="Wingdings 2" pitchFamily="18" charset="2"/>
              <a:buNone/>
            </a:pPr>
            <a:endParaRPr lang="en-CA" smtClean="0">
              <a:ea typeface="宋体" pitchFamily="2" charset="-122"/>
            </a:endParaRPr>
          </a:p>
        </p:txBody>
      </p:sp>
      <p:pic>
        <p:nvPicPr>
          <p:cNvPr id="199683" name="Picture 4" descr="6 Goog vs Nasdaq 5 Year"/>
          <p:cNvPicPr>
            <a:picLocks noChangeAspect="1" noChangeArrowheads="1"/>
          </p:cNvPicPr>
          <p:nvPr/>
        </p:nvPicPr>
        <p:blipFill>
          <a:blip r:embed="rId2" cstate="print"/>
          <a:srcRect/>
          <a:stretch>
            <a:fillRect/>
          </a:stretch>
        </p:blipFill>
        <p:spPr bwMode="auto">
          <a:xfrm>
            <a:off x="468313" y="1916113"/>
            <a:ext cx="8207375"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p:cNvSpPr>
          <p:nvPr>
            <p:ph type="title"/>
          </p:nvPr>
        </p:nvSpPr>
        <p:spPr/>
        <p:txBody>
          <a:bodyPr/>
          <a:lstStyle/>
          <a:p>
            <a:r>
              <a:rPr lang="en-CA" smtClean="0">
                <a:ea typeface="隶书"/>
              </a:rPr>
              <a:t>Google vs. S&amp;P Info Tech</a:t>
            </a:r>
          </a:p>
        </p:txBody>
      </p:sp>
      <p:sp>
        <p:nvSpPr>
          <p:cNvPr id="200706" name="Rectangle 3"/>
          <p:cNvSpPr>
            <a:spLocks noGrp="1"/>
          </p:cNvSpPr>
          <p:nvPr>
            <p:ph idx="1"/>
          </p:nvPr>
        </p:nvSpPr>
        <p:spPr/>
        <p:txBody>
          <a:bodyPr/>
          <a:lstStyle/>
          <a:p>
            <a:pPr>
              <a:buFont typeface="Wingdings 2" pitchFamily="18" charset="2"/>
              <a:buNone/>
            </a:pPr>
            <a:endParaRPr lang="en-CA" smtClean="0">
              <a:ea typeface="宋体" pitchFamily="2" charset="-122"/>
            </a:endParaRPr>
          </a:p>
        </p:txBody>
      </p:sp>
      <p:pic>
        <p:nvPicPr>
          <p:cNvPr id="200707" name="Picture 4" descr="7 Goog vs S&amp;P1"/>
          <p:cNvPicPr>
            <a:picLocks noChangeAspect="1" noChangeArrowheads="1"/>
          </p:cNvPicPr>
          <p:nvPr/>
        </p:nvPicPr>
        <p:blipFill>
          <a:blip r:embed="rId2" cstate="print"/>
          <a:srcRect/>
          <a:stretch>
            <a:fillRect/>
          </a:stretch>
        </p:blipFill>
        <p:spPr bwMode="auto">
          <a:xfrm>
            <a:off x="468313" y="1916113"/>
            <a:ext cx="8207375"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p:cNvSpPr>
          <p:nvPr>
            <p:ph type="title"/>
          </p:nvPr>
        </p:nvSpPr>
        <p:spPr/>
        <p:txBody>
          <a:bodyPr/>
          <a:lstStyle/>
          <a:p>
            <a:r>
              <a:rPr lang="en-CA" smtClean="0">
                <a:ea typeface="隶书"/>
              </a:rPr>
              <a:t>Google vs. S&amp;P Info Tech (5 Yr)</a:t>
            </a:r>
          </a:p>
        </p:txBody>
      </p:sp>
      <p:sp>
        <p:nvSpPr>
          <p:cNvPr id="201730" name="Rectangle 3"/>
          <p:cNvSpPr>
            <a:spLocks noGrp="1"/>
          </p:cNvSpPr>
          <p:nvPr>
            <p:ph idx="1"/>
          </p:nvPr>
        </p:nvSpPr>
        <p:spPr/>
        <p:txBody>
          <a:bodyPr/>
          <a:lstStyle/>
          <a:p>
            <a:pPr>
              <a:buFont typeface="Wingdings 2" pitchFamily="18" charset="2"/>
              <a:buNone/>
            </a:pPr>
            <a:endParaRPr lang="en-CA" smtClean="0">
              <a:ea typeface="宋体" pitchFamily="2" charset="-122"/>
            </a:endParaRPr>
          </a:p>
        </p:txBody>
      </p:sp>
      <p:pic>
        <p:nvPicPr>
          <p:cNvPr id="201731" name="Picture 4" descr="8 Goog vs S&amp;P5"/>
          <p:cNvPicPr>
            <a:picLocks noChangeAspect="1" noChangeArrowheads="1"/>
          </p:cNvPicPr>
          <p:nvPr/>
        </p:nvPicPr>
        <p:blipFill>
          <a:blip r:embed="rId2" cstate="print"/>
          <a:srcRect/>
          <a:stretch>
            <a:fillRect/>
          </a:stretch>
        </p:blipFill>
        <p:spPr bwMode="auto">
          <a:xfrm>
            <a:off x="468313" y="1916113"/>
            <a:ext cx="8207375"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p:cNvSpPr>
          <p:nvPr>
            <p:ph type="title"/>
          </p:nvPr>
        </p:nvSpPr>
        <p:spPr>
          <a:xfrm>
            <a:off x="457200" y="0"/>
            <a:ext cx="8229600" cy="1700213"/>
          </a:xfrm>
        </p:spPr>
        <p:txBody>
          <a:bodyPr/>
          <a:lstStyle/>
          <a:p>
            <a:r>
              <a:rPr lang="en-CA" smtClean="0">
                <a:ea typeface="隶书"/>
              </a:rPr>
              <a:t>Google vs. Dow Jones Internet Composite – 1 Year</a:t>
            </a:r>
          </a:p>
        </p:txBody>
      </p:sp>
      <p:sp>
        <p:nvSpPr>
          <p:cNvPr id="202754" name="Rectangle 3"/>
          <p:cNvSpPr>
            <a:spLocks noGrp="1"/>
          </p:cNvSpPr>
          <p:nvPr>
            <p:ph idx="1"/>
          </p:nvPr>
        </p:nvSpPr>
        <p:spPr/>
        <p:txBody>
          <a:bodyPr/>
          <a:lstStyle/>
          <a:p>
            <a:pPr>
              <a:buFont typeface="Wingdings 2" pitchFamily="18" charset="2"/>
              <a:buNone/>
            </a:pPr>
            <a:endParaRPr lang="en-CA" smtClean="0">
              <a:ea typeface="宋体" pitchFamily="2" charset="-122"/>
            </a:endParaRPr>
          </a:p>
        </p:txBody>
      </p:sp>
      <p:pic>
        <p:nvPicPr>
          <p:cNvPr id="202755" name="Picture 4" descr="9 Goog vs DJ1"/>
          <p:cNvPicPr>
            <a:picLocks noChangeAspect="1" noChangeArrowheads="1"/>
          </p:cNvPicPr>
          <p:nvPr/>
        </p:nvPicPr>
        <p:blipFill>
          <a:blip r:embed="rId2" cstate="print"/>
          <a:srcRect/>
          <a:stretch>
            <a:fillRect/>
          </a:stretch>
        </p:blipFill>
        <p:spPr bwMode="auto">
          <a:xfrm>
            <a:off x="539750" y="1700213"/>
            <a:ext cx="8135938"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a:xfrm>
            <a:off x="457200" y="333375"/>
            <a:ext cx="8229600" cy="1295400"/>
          </a:xfrm>
        </p:spPr>
        <p:txBody>
          <a:bodyPr>
            <a:normAutofit fontScale="90000"/>
          </a:bodyPr>
          <a:lstStyle/>
          <a:p>
            <a:pPr fontAlgn="auto">
              <a:spcAft>
                <a:spcPts val="0"/>
              </a:spcAft>
              <a:defRPr/>
            </a:pPr>
            <a:r>
              <a:rPr lang="en-CA" sz="4600" smtClean="0">
                <a:cs typeface="+mj-cs"/>
              </a:rPr>
              <a:t>Google vs. Dow Jones Internet Composite – 5 Year</a:t>
            </a:r>
          </a:p>
        </p:txBody>
      </p:sp>
      <p:sp>
        <p:nvSpPr>
          <p:cNvPr id="203778" name="Rectangle 3"/>
          <p:cNvSpPr>
            <a:spLocks noGrp="1"/>
          </p:cNvSpPr>
          <p:nvPr>
            <p:ph idx="1"/>
          </p:nvPr>
        </p:nvSpPr>
        <p:spPr/>
        <p:txBody>
          <a:bodyPr/>
          <a:lstStyle/>
          <a:p>
            <a:pPr>
              <a:buFont typeface="Wingdings 2" pitchFamily="18" charset="2"/>
              <a:buNone/>
            </a:pPr>
            <a:endParaRPr lang="en-CA" smtClean="0">
              <a:ea typeface="宋体" pitchFamily="2" charset="-122"/>
            </a:endParaRPr>
          </a:p>
        </p:txBody>
      </p:sp>
      <p:pic>
        <p:nvPicPr>
          <p:cNvPr id="203779" name="Picture 4" descr="10 Goog vs DJ5"/>
          <p:cNvPicPr>
            <a:picLocks noChangeAspect="1" noChangeArrowheads="1"/>
          </p:cNvPicPr>
          <p:nvPr/>
        </p:nvPicPr>
        <p:blipFill>
          <a:blip r:embed="rId2" cstate="print"/>
          <a:srcRect/>
          <a:stretch>
            <a:fillRect/>
          </a:stretch>
        </p:blipFill>
        <p:spPr bwMode="auto">
          <a:xfrm>
            <a:off x="468313" y="1700213"/>
            <a:ext cx="8207375"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p:cNvSpPr>
          <p:nvPr>
            <p:ph type="title"/>
          </p:nvPr>
        </p:nvSpPr>
        <p:spPr/>
        <p:txBody>
          <a:bodyPr/>
          <a:lstStyle/>
          <a:p>
            <a:r>
              <a:rPr lang="en-CA" smtClean="0">
                <a:ea typeface="隶书"/>
              </a:rPr>
              <a:t>Google vs. NYSE Composite</a:t>
            </a:r>
          </a:p>
        </p:txBody>
      </p:sp>
      <p:sp>
        <p:nvSpPr>
          <p:cNvPr id="204802" name="Rectangle 3"/>
          <p:cNvSpPr>
            <a:spLocks noGrp="1"/>
          </p:cNvSpPr>
          <p:nvPr>
            <p:ph idx="1"/>
          </p:nvPr>
        </p:nvSpPr>
        <p:spPr/>
        <p:txBody>
          <a:bodyPr/>
          <a:lstStyle/>
          <a:p>
            <a:pPr>
              <a:buFont typeface="Wingdings 2" pitchFamily="18" charset="2"/>
              <a:buNone/>
            </a:pPr>
            <a:endParaRPr lang="en-CA" smtClean="0">
              <a:ea typeface="宋体" pitchFamily="2" charset="-122"/>
            </a:endParaRPr>
          </a:p>
        </p:txBody>
      </p:sp>
      <p:pic>
        <p:nvPicPr>
          <p:cNvPr id="204803" name="Picture 4" descr="11 Goog vs NYSE"/>
          <p:cNvPicPr>
            <a:picLocks noChangeAspect="1" noChangeArrowheads="1"/>
          </p:cNvPicPr>
          <p:nvPr/>
        </p:nvPicPr>
        <p:blipFill>
          <a:blip r:embed="rId2" cstate="print"/>
          <a:srcRect/>
          <a:stretch>
            <a:fillRect/>
          </a:stretch>
        </p:blipFill>
        <p:spPr bwMode="auto">
          <a:xfrm>
            <a:off x="468313" y="1844675"/>
            <a:ext cx="8207375" cy="446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p:cNvSpPr>
            <a:spLocks noGrp="1"/>
          </p:cNvSpPr>
          <p:nvPr>
            <p:ph type="title"/>
          </p:nvPr>
        </p:nvSpPr>
        <p:spPr/>
        <p:txBody>
          <a:bodyPr/>
          <a:lstStyle/>
          <a:p>
            <a:endParaRPr lang="en-CA" smtClean="0">
              <a:ea typeface="隶书"/>
            </a:endParaRPr>
          </a:p>
        </p:txBody>
      </p:sp>
      <p:sp>
        <p:nvSpPr>
          <p:cNvPr id="205826" name="Content Placeholder 2"/>
          <p:cNvSpPr>
            <a:spLocks noGrp="1"/>
          </p:cNvSpPr>
          <p:nvPr>
            <p:ph idx="1"/>
          </p:nvPr>
        </p:nvSpPr>
        <p:spPr/>
        <p:txBody>
          <a:bodyPr/>
          <a:lstStyle/>
          <a:p>
            <a:endParaRPr lang="en-CA" smtClean="0">
              <a:ea typeface="宋体" pitchFamily="2" charset="-122"/>
            </a:endParaRPr>
          </a:p>
        </p:txBody>
      </p:sp>
      <p:pic>
        <p:nvPicPr>
          <p:cNvPr id="205828" name="Picture 4" descr="20 Moving Average"/>
          <p:cNvPicPr>
            <a:picLocks noChangeAspect="1" noChangeArrowheads="1"/>
          </p:cNvPicPr>
          <p:nvPr/>
        </p:nvPicPr>
        <p:blipFill>
          <a:blip r:embed="rId2" cstate="print"/>
          <a:srcRect/>
          <a:stretch>
            <a:fillRect/>
          </a:stretch>
        </p:blipFill>
        <p:spPr bwMode="auto">
          <a:xfrm>
            <a:off x="47625" y="692150"/>
            <a:ext cx="9048750" cy="5616575"/>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p:cNvSpPr>
          <p:nvPr>
            <p:ph type="title"/>
          </p:nvPr>
        </p:nvSpPr>
        <p:spPr>
          <a:xfrm>
            <a:off x="468313" y="549275"/>
            <a:ext cx="8229600" cy="1079500"/>
          </a:xfrm>
        </p:spPr>
        <p:txBody>
          <a:bodyPr/>
          <a:lstStyle/>
          <a:p>
            <a:r>
              <a:rPr lang="en-CA" smtClean="0">
                <a:ea typeface="隶书"/>
              </a:rPr>
              <a:t>History</a:t>
            </a:r>
          </a:p>
        </p:txBody>
      </p:sp>
      <p:sp>
        <p:nvSpPr>
          <p:cNvPr id="206850" name="Rectangle 3"/>
          <p:cNvSpPr>
            <a:spLocks noGrp="1"/>
          </p:cNvSpPr>
          <p:nvPr>
            <p:ph idx="1"/>
          </p:nvPr>
        </p:nvSpPr>
        <p:spPr>
          <a:xfrm>
            <a:off x="457200" y="1628775"/>
            <a:ext cx="8229600" cy="4895850"/>
          </a:xfrm>
        </p:spPr>
        <p:txBody>
          <a:bodyPr/>
          <a:lstStyle/>
          <a:p>
            <a:pPr>
              <a:lnSpc>
                <a:spcPct val="80000"/>
              </a:lnSpc>
              <a:buFont typeface="Wingdings 2" pitchFamily="18" charset="2"/>
              <a:buNone/>
            </a:pPr>
            <a:r>
              <a:rPr lang="en-US" sz="2700" smtClean="0">
                <a:solidFill>
                  <a:srgbClr val="FF6600"/>
                </a:solidFill>
                <a:latin typeface="Calibri" pitchFamily="34" charset="0"/>
                <a:ea typeface="宋体" pitchFamily="2" charset="-122"/>
              </a:rPr>
              <a:t>1996</a:t>
            </a:r>
          </a:p>
          <a:p>
            <a:pPr lvl="2">
              <a:lnSpc>
                <a:spcPct val="80000"/>
              </a:lnSpc>
              <a:buFont typeface="Wingdings" pitchFamily="2" charset="2"/>
              <a:buChar char="§"/>
            </a:pPr>
            <a:r>
              <a:rPr lang="en-US" sz="1800" smtClean="0">
                <a:latin typeface="Calibri" pitchFamily="34" charset="0"/>
                <a:ea typeface="宋体" pitchFamily="2" charset="-122"/>
              </a:rPr>
              <a:t>Larry Page and Sergey Brin create a search engine as a research project </a:t>
            </a:r>
          </a:p>
          <a:p>
            <a:pPr lvl="2">
              <a:lnSpc>
                <a:spcPct val="80000"/>
              </a:lnSpc>
              <a:buFont typeface="Wingdings" pitchFamily="2" charset="2"/>
              <a:buChar char="§"/>
            </a:pPr>
            <a:r>
              <a:rPr lang="en-US" sz="1800" smtClean="0">
                <a:latin typeface="Calibri" pitchFamily="34" charset="0"/>
                <a:ea typeface="宋体" pitchFamily="2" charset="-122"/>
              </a:rPr>
              <a:t>Featured a very efficient algorithm dubbed “PageRank”</a:t>
            </a:r>
          </a:p>
          <a:p>
            <a:pPr lvl="2">
              <a:lnSpc>
                <a:spcPct val="80000"/>
              </a:lnSpc>
              <a:buFont typeface="Wingdings" pitchFamily="2" charset="2"/>
              <a:buChar char="§"/>
            </a:pPr>
            <a:r>
              <a:rPr lang="en-US" sz="1800" smtClean="0">
                <a:latin typeface="Calibri" pitchFamily="34" charset="0"/>
                <a:ea typeface="宋体" pitchFamily="2" charset="-122"/>
              </a:rPr>
              <a:t>Called </a:t>
            </a:r>
            <a:r>
              <a:rPr lang="en-US" sz="1800" i="1" smtClean="0">
                <a:latin typeface="Calibri" pitchFamily="34" charset="0"/>
                <a:ea typeface="宋体" pitchFamily="2" charset="-122"/>
              </a:rPr>
              <a:t>BackRub </a:t>
            </a:r>
            <a:r>
              <a:rPr lang="en-US" sz="1800" smtClean="0">
                <a:latin typeface="Calibri" pitchFamily="34" charset="0"/>
                <a:ea typeface="宋体" pitchFamily="2" charset="-122"/>
              </a:rPr>
              <a:t>initially</a:t>
            </a:r>
            <a:endParaRPr lang="en-US" sz="1800" i="1" smtClean="0">
              <a:latin typeface="Calibri" pitchFamily="34" charset="0"/>
              <a:ea typeface="宋体" pitchFamily="2" charset="-122"/>
            </a:endParaRPr>
          </a:p>
          <a:p>
            <a:pPr lvl="2">
              <a:lnSpc>
                <a:spcPct val="80000"/>
              </a:lnSpc>
              <a:buFont typeface="Wingdings" pitchFamily="2" charset="2"/>
              <a:buChar char="§"/>
            </a:pPr>
            <a:r>
              <a:rPr lang="en-CA" sz="1800" smtClean="0">
                <a:latin typeface="Calibri" pitchFamily="34" charset="0"/>
                <a:ea typeface="宋体" pitchFamily="2" charset="-122"/>
              </a:rPr>
              <a:t>Originally, Google ran under the Stanford University website, with the domain </a:t>
            </a:r>
            <a:r>
              <a:rPr lang="en-CA" sz="1800" i="1" smtClean="0">
                <a:latin typeface="Calibri" pitchFamily="34" charset="0"/>
                <a:ea typeface="宋体" pitchFamily="2" charset="-122"/>
              </a:rPr>
              <a:t>google.stanford.edu</a:t>
            </a:r>
            <a:endParaRPr lang="en-US" sz="1800" i="1" smtClean="0">
              <a:latin typeface="Calibri" pitchFamily="34" charset="0"/>
              <a:ea typeface="宋体" pitchFamily="2" charset="-122"/>
            </a:endParaRPr>
          </a:p>
          <a:p>
            <a:pPr>
              <a:lnSpc>
                <a:spcPct val="80000"/>
              </a:lnSpc>
              <a:buFont typeface="Wingdings 2" pitchFamily="18" charset="2"/>
              <a:buNone/>
            </a:pPr>
            <a:r>
              <a:rPr lang="en-US" sz="2700" smtClean="0">
                <a:solidFill>
                  <a:srgbClr val="FF6600"/>
                </a:solidFill>
                <a:latin typeface="Calibri" pitchFamily="34" charset="0"/>
                <a:ea typeface="宋体" pitchFamily="2" charset="-122"/>
              </a:rPr>
              <a:t>1998</a:t>
            </a:r>
          </a:p>
          <a:p>
            <a:pPr lvl="2">
              <a:lnSpc>
                <a:spcPct val="80000"/>
              </a:lnSpc>
              <a:buFont typeface="Wingdings" pitchFamily="2" charset="2"/>
              <a:buChar char="§"/>
            </a:pPr>
            <a:r>
              <a:rPr lang="en-US" sz="1900" smtClean="0">
                <a:latin typeface="Calibri" pitchFamily="34" charset="0"/>
                <a:ea typeface="宋体" pitchFamily="2" charset="-122"/>
              </a:rPr>
              <a:t>Incorporated in Menlo Park, California</a:t>
            </a:r>
          </a:p>
          <a:p>
            <a:pPr lvl="2">
              <a:lnSpc>
                <a:spcPct val="80000"/>
              </a:lnSpc>
              <a:buFont typeface="Wingdings 2" pitchFamily="18" charset="2"/>
              <a:buNone/>
            </a:pPr>
            <a:endParaRPr lang="en-US" sz="1200" smtClean="0">
              <a:latin typeface="Calibri" pitchFamily="34" charset="0"/>
              <a:ea typeface="宋体" pitchFamily="2" charset="-122"/>
            </a:endParaRPr>
          </a:p>
          <a:p>
            <a:pPr>
              <a:lnSpc>
                <a:spcPct val="80000"/>
              </a:lnSpc>
              <a:buFont typeface="Wingdings 2" pitchFamily="18" charset="2"/>
              <a:buNone/>
            </a:pPr>
            <a:r>
              <a:rPr lang="en-US" sz="2700" smtClean="0">
                <a:solidFill>
                  <a:srgbClr val="FF6600"/>
                </a:solidFill>
                <a:latin typeface="Calibri" pitchFamily="34" charset="0"/>
                <a:ea typeface="宋体" pitchFamily="2" charset="-122"/>
              </a:rPr>
              <a:t>1999</a:t>
            </a:r>
          </a:p>
          <a:p>
            <a:pPr lvl="2">
              <a:lnSpc>
                <a:spcPct val="80000"/>
              </a:lnSpc>
              <a:buFont typeface="Wingdings" pitchFamily="2" charset="2"/>
              <a:buChar char="§"/>
            </a:pPr>
            <a:r>
              <a:rPr lang="en-CA" sz="1900" smtClean="0">
                <a:latin typeface="Calibri" pitchFamily="34" charset="0"/>
                <a:ea typeface="宋体" pitchFamily="2" charset="-122"/>
              </a:rPr>
              <a:t>Obtained funding from venture capital firms Kleiner Perkins Caufield &amp; Byers, and Sequoia Capital. Officially launched as a site.</a:t>
            </a:r>
            <a:endParaRPr lang="en-US" sz="1900" smtClean="0">
              <a:latin typeface="Calibri" pitchFamily="34" charset="0"/>
              <a:ea typeface="宋体" pitchFamily="2" charset="-122"/>
            </a:endParaRPr>
          </a:p>
          <a:p>
            <a:pPr lvl="2">
              <a:lnSpc>
                <a:spcPct val="80000"/>
              </a:lnSpc>
              <a:buFont typeface="Wingdings" pitchFamily="2" charset="2"/>
              <a:buChar char="§"/>
            </a:pPr>
            <a:endParaRPr lang="en-US" sz="1200" smtClean="0">
              <a:latin typeface="Calibri" pitchFamily="34" charset="0"/>
              <a:ea typeface="宋体" pitchFamily="2" charset="-122"/>
            </a:endParaRPr>
          </a:p>
          <a:p>
            <a:pPr>
              <a:lnSpc>
                <a:spcPct val="80000"/>
              </a:lnSpc>
              <a:buFont typeface="Wingdings 2" pitchFamily="18" charset="2"/>
              <a:buNone/>
            </a:pPr>
            <a:r>
              <a:rPr lang="en-US" sz="2700" smtClean="0">
                <a:solidFill>
                  <a:srgbClr val="FF6600"/>
                </a:solidFill>
                <a:latin typeface="Calibri" pitchFamily="34" charset="0"/>
                <a:ea typeface="宋体" pitchFamily="2" charset="-122"/>
              </a:rPr>
              <a:t>2000</a:t>
            </a:r>
          </a:p>
          <a:p>
            <a:pPr lvl="2">
              <a:lnSpc>
                <a:spcPct val="80000"/>
              </a:lnSpc>
              <a:buFont typeface="Wingdings" pitchFamily="2" charset="2"/>
              <a:buChar char="§"/>
            </a:pPr>
            <a:r>
              <a:rPr lang="en-US" sz="1900" smtClean="0">
                <a:latin typeface="Calibri" pitchFamily="34" charset="0"/>
                <a:ea typeface="宋体" pitchFamily="2" charset="-122"/>
              </a:rPr>
              <a:t>Began selling advertisements- paid web links associated with search keywords</a:t>
            </a:r>
          </a:p>
          <a:p>
            <a:pPr>
              <a:lnSpc>
                <a:spcPct val="80000"/>
              </a:lnSpc>
              <a:buFont typeface="Wingdings 2" pitchFamily="18" charset="2"/>
              <a:buNone/>
            </a:pPr>
            <a:endParaRPr lang="en-US" sz="1500" smtClean="0">
              <a:latin typeface="Calibri" pitchFamily="34" charset="0"/>
              <a:ea typeface="宋体" pitchFamily="2" charset="-122"/>
            </a:endParaRPr>
          </a:p>
          <a:p>
            <a:pPr>
              <a:lnSpc>
                <a:spcPct val="90000"/>
              </a:lnSpc>
            </a:pPr>
            <a:endParaRPr lang="en-CA" sz="2000" smtClean="0">
              <a:latin typeface="Calibri" pitchFamily="34" charset="0"/>
              <a:ea typeface="宋体" pitchFamily="2" charset="-122"/>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p:cNvSpPr>
          <p:nvPr>
            <p:ph type="title"/>
          </p:nvPr>
        </p:nvSpPr>
        <p:spPr/>
        <p:txBody>
          <a:bodyPr/>
          <a:lstStyle/>
          <a:p>
            <a:r>
              <a:rPr lang="en-CA" smtClean="0">
                <a:ea typeface="隶书"/>
              </a:rPr>
              <a:t>History</a:t>
            </a:r>
          </a:p>
        </p:txBody>
      </p:sp>
      <p:sp>
        <p:nvSpPr>
          <p:cNvPr id="207874" name="Rectangle 3"/>
          <p:cNvSpPr>
            <a:spLocks noGrp="1"/>
          </p:cNvSpPr>
          <p:nvPr>
            <p:ph idx="1"/>
          </p:nvPr>
        </p:nvSpPr>
        <p:spPr/>
        <p:txBody>
          <a:bodyPr/>
          <a:lstStyle/>
          <a:p>
            <a:pPr>
              <a:lnSpc>
                <a:spcPct val="80000"/>
              </a:lnSpc>
              <a:buClr>
                <a:schemeClr val="accent1"/>
              </a:buClr>
              <a:buSzPct val="85000"/>
              <a:buFont typeface="Wingdings 2" pitchFamily="18" charset="2"/>
              <a:buNone/>
            </a:pPr>
            <a:r>
              <a:rPr lang="en-US" sz="2700" smtClean="0">
                <a:solidFill>
                  <a:srgbClr val="FF6600"/>
                </a:solidFill>
                <a:latin typeface="Calibri" pitchFamily="34" charset="0"/>
                <a:ea typeface="宋体" pitchFamily="2" charset="-122"/>
              </a:rPr>
              <a:t>2001</a:t>
            </a:r>
          </a:p>
          <a:p>
            <a:pPr>
              <a:lnSpc>
                <a:spcPct val="80000"/>
              </a:lnSpc>
              <a:buSzPct val="76000"/>
              <a:buFont typeface="Wingdings" pitchFamily="2" charset="2"/>
              <a:buChar char="§"/>
            </a:pPr>
            <a:r>
              <a:rPr lang="en-US" smtClean="0">
                <a:latin typeface="Calibri" pitchFamily="34" charset="0"/>
                <a:ea typeface="宋体" pitchFamily="2" charset="-122"/>
              </a:rPr>
              <a:t>Eric Schmidt becomes CEO and Chairman of the Board</a:t>
            </a:r>
          </a:p>
          <a:p>
            <a:pPr>
              <a:lnSpc>
                <a:spcPct val="80000"/>
              </a:lnSpc>
              <a:buSzPct val="76000"/>
              <a:buFont typeface="Wingdings" pitchFamily="2" charset="2"/>
              <a:buChar char="§"/>
            </a:pPr>
            <a:r>
              <a:rPr lang="en-US" smtClean="0">
                <a:latin typeface="Calibri" pitchFamily="34" charset="0"/>
                <a:ea typeface="宋体" pitchFamily="2" charset="-122"/>
              </a:rPr>
              <a:t>“PageRank” granted a patent</a:t>
            </a:r>
          </a:p>
          <a:p>
            <a:pPr>
              <a:lnSpc>
                <a:spcPct val="80000"/>
              </a:lnSpc>
              <a:buFont typeface="Wingdings 2" pitchFamily="18" charset="2"/>
              <a:buNone/>
            </a:pPr>
            <a:r>
              <a:rPr lang="en-US" sz="2900" smtClean="0">
                <a:solidFill>
                  <a:srgbClr val="FF6600"/>
                </a:solidFill>
                <a:latin typeface="Calibri" pitchFamily="34" charset="0"/>
                <a:ea typeface="宋体" pitchFamily="2" charset="-122"/>
              </a:rPr>
              <a:t>2003</a:t>
            </a:r>
          </a:p>
          <a:p>
            <a:pPr>
              <a:lnSpc>
                <a:spcPct val="80000"/>
              </a:lnSpc>
              <a:buFont typeface="Wingdings" pitchFamily="2" charset="2"/>
              <a:buChar char="§"/>
            </a:pPr>
            <a:r>
              <a:rPr lang="en-US" smtClean="0">
                <a:latin typeface="Calibri" pitchFamily="34" charset="0"/>
                <a:ea typeface="宋体" pitchFamily="2" charset="-122"/>
              </a:rPr>
              <a:t>Re-incorporated in Delaware</a:t>
            </a:r>
          </a:p>
          <a:p>
            <a:pPr>
              <a:lnSpc>
                <a:spcPct val="80000"/>
              </a:lnSpc>
              <a:buFont typeface="Wingdings 2" pitchFamily="18" charset="2"/>
              <a:buNone/>
            </a:pPr>
            <a:r>
              <a:rPr lang="en-US" sz="2900" smtClean="0">
                <a:solidFill>
                  <a:srgbClr val="FF6600"/>
                </a:solidFill>
                <a:latin typeface="Calibri" pitchFamily="34" charset="0"/>
                <a:ea typeface="宋体" pitchFamily="2" charset="-122"/>
              </a:rPr>
              <a:t>2004  </a:t>
            </a:r>
          </a:p>
          <a:p>
            <a:pPr>
              <a:lnSpc>
                <a:spcPct val="80000"/>
              </a:lnSpc>
              <a:buFont typeface="Wingdings" pitchFamily="2" charset="2"/>
              <a:buChar char="§"/>
            </a:pPr>
            <a:r>
              <a:rPr lang="en-US" smtClean="0">
                <a:latin typeface="Calibri" pitchFamily="34" charset="0"/>
                <a:ea typeface="宋体" pitchFamily="2" charset="-122"/>
              </a:rPr>
              <a:t>Initial Public Offering that raised $1.67 billion</a:t>
            </a:r>
          </a:p>
          <a:p>
            <a:pPr>
              <a:lnSpc>
                <a:spcPct val="80000"/>
              </a:lnSpc>
              <a:buFont typeface="Wingdings" pitchFamily="2" charset="2"/>
              <a:buChar char="§"/>
            </a:pPr>
            <a:r>
              <a:rPr lang="en-US" smtClean="0">
                <a:latin typeface="Calibri" pitchFamily="34" charset="0"/>
                <a:ea typeface="宋体" pitchFamily="2" charset="-122"/>
              </a:rPr>
              <a:t>19,605,052 shares sold</a:t>
            </a:r>
          </a:p>
          <a:p>
            <a:pPr>
              <a:lnSpc>
                <a:spcPct val="80000"/>
              </a:lnSpc>
              <a:buFont typeface="Wingdings" pitchFamily="2" charset="2"/>
              <a:buChar char="§"/>
            </a:pPr>
            <a:r>
              <a:rPr lang="en-US" smtClean="0">
                <a:latin typeface="Calibri" pitchFamily="34" charset="0"/>
                <a:ea typeface="宋体" pitchFamily="2" charset="-122"/>
              </a:rPr>
              <a:t>$85 per share</a:t>
            </a:r>
          </a:p>
          <a:p>
            <a:pPr>
              <a:lnSpc>
                <a:spcPct val="80000"/>
              </a:lnSpc>
              <a:buFont typeface="Wingdings" pitchFamily="2" charset="2"/>
              <a:buChar char="§"/>
            </a:pPr>
            <a:r>
              <a:rPr lang="en-US" smtClean="0">
                <a:latin typeface="Calibri" pitchFamily="34" charset="0"/>
                <a:ea typeface="宋体" pitchFamily="2" charset="-122"/>
              </a:rPr>
              <a:t>Conducted via Dutch auction</a:t>
            </a:r>
            <a:endParaRPr lang="en-CA" smtClean="0">
              <a:latin typeface="Calibri" pitchFamily="34" charset="0"/>
              <a:ea typeface="宋体" pitchFamily="2"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GB"/>
          </a:p>
        </p:txBody>
      </p:sp>
      <p:sp>
        <p:nvSpPr>
          <p:cNvPr id="3" name="Content Placeholder 2"/>
          <p:cNvSpPr>
            <a:spLocks noGrp="1"/>
          </p:cNvSpPr>
          <p:nvPr>
            <p:ph idx="1"/>
          </p:nvPr>
        </p:nvSpPr>
        <p:spPr>
          <a:xfrm>
            <a:off x="0" y="6426200"/>
            <a:ext cx="8002588" cy="431800"/>
          </a:xfrm>
        </p:spPr>
        <p:txBody>
          <a:bodyPr>
            <a:normAutofit fontScale="92500" lnSpcReduction="20000"/>
          </a:bodyPr>
          <a:lstStyle/>
          <a:p>
            <a:pPr marL="548640" indent="-411480" fontAlgn="auto">
              <a:spcAft>
                <a:spcPts val="0"/>
              </a:spcAft>
              <a:buClr>
                <a:schemeClr val="tx1">
                  <a:shade val="95000"/>
                </a:schemeClr>
              </a:buClr>
              <a:buFont typeface="Wingdings 2"/>
              <a:buChar char=""/>
              <a:defRPr/>
            </a:pPr>
            <a:r>
              <a:rPr lang="en-US" dirty="0" smtClean="0"/>
              <a:t>Oct 2011</a:t>
            </a:r>
            <a:endParaRPr lang="en-GB" dirty="0"/>
          </a:p>
        </p:txBody>
      </p:sp>
      <p:pic>
        <p:nvPicPr>
          <p:cNvPr id="69635" name="Picture 4" descr="http://cdn0.soyacincau.com/wp-content/uploads/2011/10/111019-google-galaxy-nexus-motorola-razr-comparison_updated2.png"/>
          <p:cNvPicPr>
            <a:picLocks noChangeAspect="1" noChangeArrowheads="1"/>
          </p:cNvPicPr>
          <p:nvPr/>
        </p:nvPicPr>
        <p:blipFill>
          <a:blip r:embed="rId2" cstate="print"/>
          <a:srcRect/>
          <a:stretch>
            <a:fillRect/>
          </a:stretch>
        </p:blipFill>
        <p:spPr bwMode="auto">
          <a:xfrm>
            <a:off x="-1588" y="188913"/>
            <a:ext cx="9145588" cy="604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p:cNvSpPr>
          <p:nvPr>
            <p:ph type="title"/>
          </p:nvPr>
        </p:nvSpPr>
        <p:spPr>
          <a:xfrm>
            <a:off x="457200" y="260350"/>
            <a:ext cx="8229600" cy="936625"/>
          </a:xfrm>
        </p:spPr>
        <p:txBody>
          <a:bodyPr/>
          <a:lstStyle/>
          <a:p>
            <a:r>
              <a:rPr lang="en-CA" smtClean="0">
                <a:ea typeface="隶书"/>
              </a:rPr>
              <a:t>History and Milestones</a:t>
            </a:r>
          </a:p>
        </p:txBody>
      </p:sp>
      <p:sp>
        <p:nvSpPr>
          <p:cNvPr id="208898" name="Rectangle 3"/>
          <p:cNvSpPr>
            <a:spLocks noGrp="1"/>
          </p:cNvSpPr>
          <p:nvPr>
            <p:ph idx="1"/>
          </p:nvPr>
        </p:nvSpPr>
        <p:spPr>
          <a:xfrm>
            <a:off x="457200" y="1412875"/>
            <a:ext cx="8229600" cy="5040313"/>
          </a:xfrm>
        </p:spPr>
        <p:txBody>
          <a:bodyPr/>
          <a:lstStyle/>
          <a:p>
            <a:pPr>
              <a:lnSpc>
                <a:spcPct val="90000"/>
              </a:lnSpc>
            </a:pPr>
            <a:r>
              <a:rPr lang="en-CA" smtClean="0">
                <a:latin typeface="Calibri" pitchFamily="34" charset="0"/>
                <a:ea typeface="宋体" pitchFamily="2" charset="-122"/>
              </a:rPr>
              <a:t>October 31, 2007 </a:t>
            </a:r>
            <a:r>
              <a:rPr lang="en-CA" smtClean="0">
                <a:latin typeface="Calibri" pitchFamily="34" charset="0"/>
                <a:ea typeface="宋体" pitchFamily="2" charset="-122"/>
                <a:sym typeface="Wingdings" pitchFamily="2" charset="2"/>
              </a:rPr>
              <a:t> </a:t>
            </a:r>
            <a:r>
              <a:rPr lang="en-CA" smtClean="0">
                <a:latin typeface="Calibri" pitchFamily="34" charset="0"/>
                <a:ea typeface="宋体" pitchFamily="2" charset="-122"/>
              </a:rPr>
              <a:t>Share price hits $700 for the first time</a:t>
            </a:r>
          </a:p>
          <a:p>
            <a:pPr>
              <a:lnSpc>
                <a:spcPct val="90000"/>
              </a:lnSpc>
            </a:pPr>
            <a:r>
              <a:rPr lang="en-CA" smtClean="0">
                <a:latin typeface="Calibri" pitchFamily="34" charset="0"/>
                <a:ea typeface="宋体" pitchFamily="2" charset="-122"/>
              </a:rPr>
              <a:t>November 2009 </a:t>
            </a:r>
            <a:r>
              <a:rPr lang="en-CA" smtClean="0">
                <a:latin typeface="Calibri" pitchFamily="34" charset="0"/>
                <a:ea typeface="宋体" pitchFamily="2" charset="-122"/>
                <a:sym typeface="Wingdings" pitchFamily="2" charset="2"/>
              </a:rPr>
              <a:t> </a:t>
            </a:r>
            <a:r>
              <a:rPr lang="en-CA" smtClean="0">
                <a:latin typeface="Calibri" pitchFamily="34" charset="0"/>
                <a:ea typeface="宋体" pitchFamily="2" charset="-122"/>
              </a:rPr>
              <a:t>Google is the dominant search engine in the United States market, with a market share of 65.6%</a:t>
            </a:r>
          </a:p>
          <a:p>
            <a:pPr>
              <a:lnSpc>
                <a:spcPct val="90000"/>
              </a:lnSpc>
            </a:pPr>
            <a:r>
              <a:rPr lang="en-CA" smtClean="0">
                <a:latin typeface="Calibri" pitchFamily="34" charset="0"/>
                <a:ea typeface="宋体" pitchFamily="2" charset="-122"/>
              </a:rPr>
              <a:t>2010 </a:t>
            </a:r>
            <a:r>
              <a:rPr lang="en-CA" smtClean="0">
                <a:latin typeface="Calibri" pitchFamily="34" charset="0"/>
                <a:ea typeface="宋体" pitchFamily="2" charset="-122"/>
                <a:sym typeface="Wingdings" pitchFamily="2" charset="2"/>
              </a:rPr>
              <a:t> </a:t>
            </a:r>
            <a:r>
              <a:rPr lang="en-CA" smtClean="0">
                <a:latin typeface="Calibri" pitchFamily="34" charset="0"/>
                <a:ea typeface="宋体" pitchFamily="2" charset="-122"/>
              </a:rPr>
              <a:t>Google Energy made its first investment in a renewable-energy project, putting $38.8 million into two wind farms in North Dakota</a:t>
            </a:r>
          </a:p>
          <a:p>
            <a:pPr>
              <a:lnSpc>
                <a:spcPct val="90000"/>
              </a:lnSpc>
            </a:pPr>
            <a:r>
              <a:rPr lang="en-CA" smtClean="0">
                <a:latin typeface="Calibri" pitchFamily="34" charset="0"/>
                <a:ea typeface="宋体" pitchFamily="2" charset="-122"/>
              </a:rPr>
              <a:t>Google+ reaches 25 million users </a:t>
            </a:r>
            <a:r>
              <a:rPr lang="en-CA" smtClean="0">
                <a:latin typeface="Calibri" pitchFamily="34" charset="0"/>
                <a:ea typeface="宋体" pitchFamily="2" charset="-122"/>
                <a:sym typeface="Wingdings" pitchFamily="2" charset="2"/>
              </a:rPr>
              <a:t>o</a:t>
            </a:r>
            <a:r>
              <a:rPr lang="en-CA" smtClean="0">
                <a:latin typeface="Calibri" pitchFamily="34" charset="0"/>
                <a:ea typeface="宋体" pitchFamily="2" charset="-122"/>
              </a:rPr>
              <a:t>nly 4 weeks after its launch  in June 2011</a:t>
            </a:r>
          </a:p>
          <a:p>
            <a:pPr>
              <a:lnSpc>
                <a:spcPct val="90000"/>
              </a:lnSpc>
            </a:pPr>
            <a:r>
              <a:rPr lang="en-CA" smtClean="0">
                <a:latin typeface="Calibri" pitchFamily="34" charset="0"/>
                <a:ea typeface="宋体" pitchFamily="2" charset="-122"/>
              </a:rPr>
              <a:t>May 2011</a:t>
            </a:r>
            <a:r>
              <a:rPr lang="en-CA" smtClean="0">
                <a:latin typeface="Calibri" pitchFamily="34" charset="0"/>
                <a:ea typeface="宋体" pitchFamily="2" charset="-122"/>
                <a:sym typeface="Wingdings" pitchFamily="2" charset="2"/>
              </a:rPr>
              <a:t> </a:t>
            </a:r>
            <a:r>
              <a:rPr lang="en-CA" smtClean="0">
                <a:latin typeface="Calibri" pitchFamily="34" charset="0"/>
                <a:ea typeface="宋体" pitchFamily="2" charset="-122"/>
              </a:rPr>
              <a:t>unique visitors of Google surpassed 1 billion mark for the first time</a:t>
            </a:r>
          </a:p>
          <a:p>
            <a:pPr>
              <a:lnSpc>
                <a:spcPct val="90000"/>
              </a:lnSpc>
            </a:pPr>
            <a:r>
              <a:rPr lang="en-CA" smtClean="0">
                <a:latin typeface="Calibri" pitchFamily="34" charset="0"/>
                <a:ea typeface="宋体" pitchFamily="2" charset="-122"/>
              </a:rPr>
              <a:t>Currently, the most visited site in the world</a:t>
            </a:r>
          </a:p>
          <a:p>
            <a:pPr>
              <a:lnSpc>
                <a:spcPct val="90000"/>
              </a:lnSpc>
            </a:pPr>
            <a:endParaRPr lang="en-CA" smtClean="0">
              <a:latin typeface="Calibri" pitchFamily="34" charset="0"/>
              <a:ea typeface="宋体" pitchFamily="2" charset="-122"/>
            </a:endParaRPr>
          </a:p>
          <a:p>
            <a:endParaRPr lang="en-CA" sz="2200" smtClean="0">
              <a:ea typeface="宋体" pitchFamily="2" charset="-122"/>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p:cNvSpPr>
          <p:nvPr>
            <p:ph type="title"/>
          </p:nvPr>
        </p:nvSpPr>
        <p:spPr/>
        <p:txBody>
          <a:bodyPr/>
          <a:lstStyle/>
          <a:p>
            <a:r>
              <a:rPr lang="en-CA" smtClean="0">
                <a:ea typeface="隶书"/>
              </a:rPr>
              <a:t>Key Acquisitions</a:t>
            </a:r>
          </a:p>
        </p:txBody>
      </p:sp>
      <p:sp>
        <p:nvSpPr>
          <p:cNvPr id="28674" name="Rectangle 3"/>
          <p:cNvSpPr>
            <a:spLocks noGrp="1"/>
          </p:cNvSpPr>
          <p:nvPr>
            <p:ph idx="1"/>
          </p:nvPr>
        </p:nvSpPr>
        <p:spPr/>
        <p:txBody>
          <a:bodyPr>
            <a:normAutofit/>
          </a:bodyPr>
          <a:lstStyle/>
          <a:p>
            <a:pPr>
              <a:lnSpc>
                <a:spcPct val="90000"/>
              </a:lnSpc>
            </a:pPr>
            <a:r>
              <a:rPr lang="en-CA" smtClean="0">
                <a:latin typeface="Calibri" pitchFamily="34" charset="0"/>
                <a:ea typeface="宋体" pitchFamily="2" charset="-122"/>
              </a:rPr>
              <a:t>April 2003: Applied Semantics. Leads to launch of Google AdSense</a:t>
            </a:r>
          </a:p>
          <a:p>
            <a:pPr>
              <a:lnSpc>
                <a:spcPct val="90000"/>
              </a:lnSpc>
            </a:pPr>
            <a:r>
              <a:rPr lang="en-CA" smtClean="0">
                <a:latin typeface="Calibri" pitchFamily="34" charset="0"/>
                <a:ea typeface="宋体" pitchFamily="2" charset="-122"/>
              </a:rPr>
              <a:t>July 2004: Picasa Inc. Digital photo management. Users can organize, manage, and share photos.</a:t>
            </a:r>
          </a:p>
          <a:p>
            <a:pPr>
              <a:lnSpc>
                <a:spcPct val="90000"/>
              </a:lnSpc>
            </a:pPr>
            <a:r>
              <a:rPr lang="en-CA" smtClean="0">
                <a:latin typeface="Calibri" pitchFamily="34" charset="0"/>
                <a:ea typeface="宋体" pitchFamily="2" charset="-122"/>
              </a:rPr>
              <a:t>October 2004: Keyhole Corp. Leads to launch of Google Maps and Google Earth.</a:t>
            </a:r>
          </a:p>
          <a:p>
            <a:pPr>
              <a:lnSpc>
                <a:spcPct val="90000"/>
              </a:lnSpc>
            </a:pPr>
            <a:r>
              <a:rPr lang="en-CA" smtClean="0">
                <a:latin typeface="Calibri" pitchFamily="34" charset="0"/>
                <a:ea typeface="宋体" pitchFamily="2" charset="-122"/>
              </a:rPr>
              <a:t>October 2006: Youtube</a:t>
            </a:r>
          </a:p>
          <a:p>
            <a:pPr>
              <a:lnSpc>
                <a:spcPct val="90000"/>
              </a:lnSpc>
            </a:pPr>
            <a:r>
              <a:rPr lang="en-CA" smtClean="0">
                <a:latin typeface="Calibri" pitchFamily="34" charset="0"/>
                <a:ea typeface="宋体" pitchFamily="2" charset="-122"/>
              </a:rPr>
              <a:t>March 2008: Doubleclick. Enhances the company’s advertising revenue.</a:t>
            </a:r>
          </a:p>
          <a:p>
            <a:pPr>
              <a:lnSpc>
                <a:spcPct val="90000"/>
              </a:lnSpc>
            </a:pPr>
            <a:r>
              <a:rPr lang="en-CA" smtClean="0">
                <a:latin typeface="Calibri" pitchFamily="34" charset="0"/>
                <a:ea typeface="宋体" pitchFamily="2" charset="-122"/>
              </a:rPr>
              <a:t>August 2011: Motorola for $12.5 billion.</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p:cNvSpPr>
          <p:nvPr>
            <p:ph type="title"/>
          </p:nvPr>
        </p:nvSpPr>
        <p:spPr>
          <a:xfrm>
            <a:off x="457200" y="404813"/>
            <a:ext cx="8229600" cy="863600"/>
          </a:xfrm>
        </p:spPr>
        <p:txBody>
          <a:bodyPr/>
          <a:lstStyle/>
          <a:p>
            <a:r>
              <a:rPr lang="en-CA" smtClean="0">
                <a:ea typeface="隶书"/>
              </a:rPr>
              <a:t>Products and Services</a:t>
            </a:r>
          </a:p>
        </p:txBody>
      </p:sp>
      <p:sp>
        <p:nvSpPr>
          <p:cNvPr id="210946" name="Rectangle 3"/>
          <p:cNvSpPr>
            <a:spLocks noGrp="1"/>
          </p:cNvSpPr>
          <p:nvPr>
            <p:ph idx="1"/>
          </p:nvPr>
        </p:nvSpPr>
        <p:spPr>
          <a:xfrm>
            <a:off x="2916238" y="1341438"/>
            <a:ext cx="5770562" cy="4983162"/>
          </a:xfrm>
        </p:spPr>
        <p:txBody>
          <a:bodyPr/>
          <a:lstStyle/>
          <a:p>
            <a:r>
              <a:rPr lang="en-CA" smtClean="0">
                <a:latin typeface="Calibri" pitchFamily="34" charset="0"/>
                <a:ea typeface="宋体" pitchFamily="2" charset="-122"/>
              </a:rPr>
              <a:t>iGoogle</a:t>
            </a:r>
          </a:p>
          <a:p>
            <a:r>
              <a:rPr lang="en-CA" smtClean="0">
                <a:latin typeface="Calibri" pitchFamily="34" charset="0"/>
                <a:ea typeface="宋体" pitchFamily="2" charset="-122"/>
              </a:rPr>
              <a:t>Google+</a:t>
            </a:r>
          </a:p>
          <a:p>
            <a:r>
              <a:rPr lang="en-CA" smtClean="0">
                <a:latin typeface="Calibri" pitchFamily="34" charset="0"/>
                <a:ea typeface="宋体" pitchFamily="2" charset="-122"/>
              </a:rPr>
              <a:t>Google Docs</a:t>
            </a:r>
          </a:p>
          <a:p>
            <a:r>
              <a:rPr lang="en-CA" smtClean="0">
                <a:latin typeface="Calibri" pitchFamily="34" charset="0"/>
                <a:ea typeface="宋体" pitchFamily="2" charset="-122"/>
              </a:rPr>
              <a:t>Google Finance</a:t>
            </a:r>
          </a:p>
          <a:p>
            <a:r>
              <a:rPr lang="en-CA" smtClean="0">
                <a:latin typeface="Calibri" pitchFamily="34" charset="0"/>
                <a:ea typeface="宋体" pitchFamily="2" charset="-122"/>
              </a:rPr>
              <a:t>Google Photos</a:t>
            </a:r>
          </a:p>
          <a:p>
            <a:r>
              <a:rPr lang="en-CA" smtClean="0">
                <a:latin typeface="Calibri" pitchFamily="34" charset="0"/>
                <a:ea typeface="宋体" pitchFamily="2" charset="-122"/>
              </a:rPr>
              <a:t>Google Scholar</a:t>
            </a:r>
          </a:p>
          <a:p>
            <a:r>
              <a:rPr lang="en-CA" smtClean="0">
                <a:latin typeface="Calibri" pitchFamily="34" charset="0"/>
                <a:ea typeface="宋体" pitchFamily="2" charset="-122"/>
              </a:rPr>
              <a:t>Google Books</a:t>
            </a:r>
          </a:p>
          <a:p>
            <a:r>
              <a:rPr lang="en-CA" smtClean="0">
                <a:latin typeface="Calibri" pitchFamily="34" charset="0"/>
                <a:ea typeface="宋体" pitchFamily="2" charset="-122"/>
              </a:rPr>
              <a:t>Google Chrome</a:t>
            </a:r>
          </a:p>
          <a:p>
            <a:r>
              <a:rPr lang="en-CA" smtClean="0">
                <a:latin typeface="Calibri" pitchFamily="34" charset="0"/>
                <a:ea typeface="宋体" pitchFamily="2" charset="-122"/>
              </a:rPr>
              <a:t>Google Chrome OS</a:t>
            </a:r>
          </a:p>
          <a:p>
            <a:r>
              <a:rPr lang="en-CA" smtClean="0">
                <a:latin typeface="Calibri" pitchFamily="34" charset="0"/>
                <a:ea typeface="宋体" pitchFamily="2" charset="-122"/>
              </a:rPr>
              <a:t>Gmail</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p:cNvSpPr>
          <p:nvPr>
            <p:ph type="title"/>
          </p:nvPr>
        </p:nvSpPr>
        <p:spPr>
          <a:xfrm>
            <a:off x="457200" y="188913"/>
            <a:ext cx="8229600" cy="1152525"/>
          </a:xfrm>
        </p:spPr>
        <p:txBody>
          <a:bodyPr/>
          <a:lstStyle/>
          <a:p>
            <a:r>
              <a:rPr lang="en-CA" smtClean="0">
                <a:ea typeface="隶书"/>
              </a:rPr>
              <a:t>Products and Services</a:t>
            </a:r>
          </a:p>
        </p:txBody>
      </p:sp>
      <p:sp>
        <p:nvSpPr>
          <p:cNvPr id="211970" name="Rectangle 3"/>
          <p:cNvSpPr>
            <a:spLocks noGrp="1"/>
          </p:cNvSpPr>
          <p:nvPr>
            <p:ph idx="1"/>
          </p:nvPr>
        </p:nvSpPr>
        <p:spPr>
          <a:xfrm>
            <a:off x="2987675" y="1484313"/>
            <a:ext cx="5699125" cy="4968875"/>
          </a:xfrm>
        </p:spPr>
        <p:txBody>
          <a:bodyPr/>
          <a:lstStyle/>
          <a:p>
            <a:pPr>
              <a:lnSpc>
                <a:spcPct val="90000"/>
              </a:lnSpc>
            </a:pPr>
            <a:r>
              <a:rPr lang="en-CA" smtClean="0">
                <a:latin typeface="Calibri" pitchFamily="34" charset="0"/>
                <a:ea typeface="宋体" pitchFamily="2" charset="-122"/>
              </a:rPr>
              <a:t>Google Wallet</a:t>
            </a:r>
          </a:p>
          <a:p>
            <a:pPr>
              <a:lnSpc>
                <a:spcPct val="90000"/>
              </a:lnSpc>
            </a:pPr>
            <a:r>
              <a:rPr lang="en-CA" smtClean="0">
                <a:latin typeface="Calibri" pitchFamily="34" charset="0"/>
                <a:ea typeface="宋体" pitchFamily="2" charset="-122"/>
              </a:rPr>
              <a:t>Google TV</a:t>
            </a:r>
          </a:p>
          <a:p>
            <a:pPr>
              <a:lnSpc>
                <a:spcPct val="90000"/>
              </a:lnSpc>
            </a:pPr>
            <a:r>
              <a:rPr lang="en-CA" smtClean="0">
                <a:latin typeface="Calibri" pitchFamily="34" charset="0"/>
                <a:ea typeface="宋体" pitchFamily="2" charset="-122"/>
              </a:rPr>
              <a:t>Google Translate</a:t>
            </a:r>
          </a:p>
          <a:p>
            <a:pPr>
              <a:lnSpc>
                <a:spcPct val="90000"/>
              </a:lnSpc>
            </a:pPr>
            <a:r>
              <a:rPr lang="en-CA" smtClean="0">
                <a:latin typeface="Calibri" pitchFamily="34" charset="0"/>
                <a:ea typeface="宋体" pitchFamily="2" charset="-122"/>
              </a:rPr>
              <a:t>Google Ventures</a:t>
            </a:r>
          </a:p>
          <a:p>
            <a:pPr>
              <a:lnSpc>
                <a:spcPct val="90000"/>
              </a:lnSpc>
            </a:pPr>
            <a:r>
              <a:rPr lang="en-CA" smtClean="0">
                <a:latin typeface="Calibri" pitchFamily="34" charset="0"/>
                <a:ea typeface="宋体" pitchFamily="2" charset="-122"/>
              </a:rPr>
              <a:t>Google Patent Search</a:t>
            </a:r>
          </a:p>
          <a:p>
            <a:pPr>
              <a:lnSpc>
                <a:spcPct val="90000"/>
              </a:lnSpc>
            </a:pPr>
            <a:r>
              <a:rPr lang="en-CA" smtClean="0">
                <a:latin typeface="Calibri" pitchFamily="34" charset="0"/>
                <a:ea typeface="宋体" pitchFamily="2" charset="-122"/>
              </a:rPr>
              <a:t>Google Maps</a:t>
            </a:r>
          </a:p>
          <a:p>
            <a:pPr>
              <a:lnSpc>
                <a:spcPct val="90000"/>
              </a:lnSpc>
            </a:pPr>
            <a:r>
              <a:rPr lang="en-CA" smtClean="0">
                <a:latin typeface="Calibri" pitchFamily="34" charset="0"/>
                <a:ea typeface="宋体" pitchFamily="2" charset="-122"/>
              </a:rPr>
              <a:t>Google Earth</a:t>
            </a:r>
          </a:p>
          <a:p>
            <a:pPr>
              <a:lnSpc>
                <a:spcPct val="90000"/>
              </a:lnSpc>
            </a:pPr>
            <a:r>
              <a:rPr lang="en-CA" smtClean="0">
                <a:latin typeface="Calibri" pitchFamily="34" charset="0"/>
                <a:ea typeface="宋体" pitchFamily="2" charset="-122"/>
              </a:rPr>
              <a:t>Android mobile OS</a:t>
            </a:r>
          </a:p>
          <a:p>
            <a:pPr>
              <a:lnSpc>
                <a:spcPct val="90000"/>
              </a:lnSpc>
            </a:pPr>
            <a:r>
              <a:rPr lang="en-CA" smtClean="0">
                <a:latin typeface="Calibri" pitchFamily="34" charset="0"/>
                <a:ea typeface="宋体" pitchFamily="2" charset="-122"/>
              </a:rPr>
              <a:t>Google Play</a:t>
            </a:r>
          </a:p>
          <a:p>
            <a:pPr>
              <a:lnSpc>
                <a:spcPct val="90000"/>
              </a:lnSpc>
            </a:pPr>
            <a:r>
              <a:rPr lang="en-CA" smtClean="0">
                <a:latin typeface="Calibri" pitchFamily="34" charset="0"/>
                <a:ea typeface="宋体" pitchFamily="2" charset="-122"/>
              </a:rPr>
              <a:t>Google Blog Search</a:t>
            </a:r>
          </a:p>
          <a:p>
            <a:pPr>
              <a:lnSpc>
                <a:spcPct val="90000"/>
              </a:lnSpc>
            </a:pPr>
            <a:r>
              <a:rPr lang="en-CA" smtClean="0">
                <a:latin typeface="Calibri" pitchFamily="34" charset="0"/>
                <a:ea typeface="宋体" pitchFamily="2" charset="-122"/>
              </a:rPr>
              <a:t>Blogger</a:t>
            </a:r>
          </a:p>
          <a:p>
            <a:pPr>
              <a:lnSpc>
                <a:spcPct val="90000"/>
              </a:lnSpc>
              <a:buFont typeface="Wingdings 2" pitchFamily="18" charset="2"/>
              <a:buNone/>
            </a:pPr>
            <a:endParaRPr lang="en-CA" smtClean="0">
              <a:latin typeface="Calibri" pitchFamily="34" charset="0"/>
              <a:ea typeface="宋体" pitchFamily="2" charset="-122"/>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p:cNvSpPr>
          <p:nvPr>
            <p:ph type="title"/>
          </p:nvPr>
        </p:nvSpPr>
        <p:spPr/>
        <p:txBody>
          <a:bodyPr/>
          <a:lstStyle/>
          <a:p>
            <a:endParaRPr lang="en-CA" smtClean="0">
              <a:ea typeface="隶书"/>
            </a:endParaRPr>
          </a:p>
        </p:txBody>
      </p:sp>
      <p:sp>
        <p:nvSpPr>
          <p:cNvPr id="326659" name="Rectangle 3"/>
          <p:cNvSpPr>
            <a:spLocks noGrp="1"/>
          </p:cNvSpPr>
          <p:nvPr>
            <p:ph type="body" idx="1"/>
          </p:nvPr>
        </p:nvSpPr>
        <p:spPr/>
        <p:txBody>
          <a:bodyPr/>
          <a:lstStyle/>
          <a:p>
            <a:endParaRPr lang="en-CA" smtClean="0">
              <a:ea typeface="宋体" pitchFamily="2" charset="-122"/>
            </a:endParaRPr>
          </a:p>
        </p:txBody>
      </p:sp>
      <p:pic>
        <p:nvPicPr>
          <p:cNvPr id="326660" name="Picture 4" descr="22 Revenue"/>
          <p:cNvPicPr>
            <a:picLocks noChangeAspect="1" noChangeArrowheads="1"/>
          </p:cNvPicPr>
          <p:nvPr/>
        </p:nvPicPr>
        <p:blipFill>
          <a:blip r:embed="rId2" cstate="print"/>
          <a:srcRect/>
          <a:stretch>
            <a:fillRect/>
          </a:stretch>
        </p:blipFill>
        <p:spPr bwMode="auto">
          <a:xfrm>
            <a:off x="0" y="404813"/>
            <a:ext cx="9144000" cy="5903912"/>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p:cNvSpPr>
          <p:nvPr>
            <p:ph type="title"/>
          </p:nvPr>
        </p:nvSpPr>
        <p:spPr>
          <a:xfrm>
            <a:off x="468313" y="188913"/>
            <a:ext cx="8229600" cy="936625"/>
          </a:xfrm>
        </p:spPr>
        <p:txBody>
          <a:bodyPr/>
          <a:lstStyle/>
          <a:p>
            <a:r>
              <a:rPr lang="en-CA" smtClean="0">
                <a:ea typeface="隶书"/>
              </a:rPr>
              <a:t>Revenue Source</a:t>
            </a:r>
          </a:p>
        </p:txBody>
      </p:sp>
      <p:sp>
        <p:nvSpPr>
          <p:cNvPr id="212994" name="Rectangle 3"/>
          <p:cNvSpPr>
            <a:spLocks noGrp="1"/>
          </p:cNvSpPr>
          <p:nvPr>
            <p:ph idx="1"/>
          </p:nvPr>
        </p:nvSpPr>
        <p:spPr/>
        <p:txBody>
          <a:bodyPr/>
          <a:lstStyle/>
          <a:p>
            <a:endParaRPr lang="en-CA" smtClean="0">
              <a:ea typeface="宋体" pitchFamily="2" charset="-122"/>
            </a:endParaRPr>
          </a:p>
        </p:txBody>
      </p:sp>
      <p:pic>
        <p:nvPicPr>
          <p:cNvPr id="212995" name="Picture 4" descr="17 Quarterly Revenue Graph"/>
          <p:cNvPicPr>
            <a:picLocks noChangeAspect="1" noChangeArrowheads="1"/>
          </p:cNvPicPr>
          <p:nvPr/>
        </p:nvPicPr>
        <p:blipFill>
          <a:blip r:embed="rId2" cstate="print"/>
          <a:srcRect/>
          <a:stretch>
            <a:fillRect/>
          </a:stretch>
        </p:blipFill>
        <p:spPr bwMode="auto">
          <a:xfrm>
            <a:off x="468313" y="1125538"/>
            <a:ext cx="8207375" cy="554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p:cNvSpPr>
          <p:nvPr>
            <p:ph type="title"/>
          </p:nvPr>
        </p:nvSpPr>
        <p:spPr>
          <a:xfrm>
            <a:off x="457200" y="333375"/>
            <a:ext cx="8229600" cy="1008063"/>
          </a:xfrm>
        </p:spPr>
        <p:txBody>
          <a:bodyPr/>
          <a:lstStyle/>
          <a:p>
            <a:r>
              <a:rPr lang="en-CA" smtClean="0">
                <a:ea typeface="隶书"/>
              </a:rPr>
              <a:t>AdWords</a:t>
            </a:r>
          </a:p>
        </p:txBody>
      </p:sp>
      <p:sp>
        <p:nvSpPr>
          <p:cNvPr id="214018" name="Rectangle 3"/>
          <p:cNvSpPr>
            <a:spLocks noGrp="1"/>
          </p:cNvSpPr>
          <p:nvPr>
            <p:ph idx="1"/>
          </p:nvPr>
        </p:nvSpPr>
        <p:spPr>
          <a:xfrm>
            <a:off x="457200" y="1484313"/>
            <a:ext cx="8229600" cy="4840287"/>
          </a:xfrm>
        </p:spPr>
        <p:txBody>
          <a:bodyPr/>
          <a:lstStyle/>
          <a:p>
            <a:r>
              <a:rPr lang="en-CA" smtClean="0">
                <a:latin typeface="Calibri" pitchFamily="34" charset="0"/>
                <a:ea typeface="宋体" pitchFamily="2" charset="-122"/>
              </a:rPr>
              <a:t>Shows ads alongside Google search results</a:t>
            </a:r>
          </a:p>
          <a:p>
            <a:r>
              <a:rPr lang="en-CA" smtClean="0">
                <a:latin typeface="Calibri" pitchFamily="34" charset="0"/>
                <a:ea typeface="宋体" pitchFamily="2" charset="-122"/>
              </a:rPr>
              <a:t>Advertisers “bid” in an auction to have their ads displayed alongside certain specific keywords</a:t>
            </a:r>
          </a:p>
          <a:p>
            <a:pPr lvl="1">
              <a:buFont typeface="Wingdings 2" pitchFamily="18" charset="2"/>
              <a:buNone/>
            </a:pPr>
            <a:r>
              <a:rPr lang="en-CA" smtClean="0">
                <a:latin typeface="Calibri" pitchFamily="34" charset="0"/>
                <a:ea typeface="宋体" pitchFamily="2" charset="-122"/>
              </a:rPr>
              <a:t>- Pay per click</a:t>
            </a:r>
          </a:p>
          <a:p>
            <a:pPr lvl="1">
              <a:buFont typeface="Wingdings 2" pitchFamily="18" charset="2"/>
              <a:buNone/>
            </a:pPr>
            <a:r>
              <a:rPr lang="en-CA" smtClean="0">
                <a:latin typeface="Calibri" pitchFamily="34" charset="0"/>
                <a:ea typeface="宋体" pitchFamily="2" charset="-122"/>
              </a:rPr>
              <a:t>- Cost-per-thousand</a:t>
            </a:r>
          </a:p>
          <a:p>
            <a:r>
              <a:rPr lang="en-CA" smtClean="0">
                <a:latin typeface="Calibri" pitchFamily="34" charset="0"/>
                <a:ea typeface="宋体" pitchFamily="2" charset="-122"/>
              </a:rPr>
              <a:t>Free tools to make advertising more efficient and measurable for the advertiser:</a:t>
            </a:r>
          </a:p>
          <a:p>
            <a:pPr lvl="1">
              <a:buFont typeface="Wingdings 2" pitchFamily="18" charset="2"/>
              <a:buNone/>
            </a:pPr>
            <a:r>
              <a:rPr lang="en-CA" smtClean="0">
                <a:latin typeface="Calibri" pitchFamily="34" charset="0"/>
                <a:ea typeface="宋体" pitchFamily="2" charset="-122"/>
              </a:rPr>
              <a:t>- Google Analytics</a:t>
            </a:r>
          </a:p>
          <a:p>
            <a:pPr lvl="1">
              <a:buFont typeface="Wingdings 2" pitchFamily="18" charset="2"/>
              <a:buNone/>
            </a:pPr>
            <a:r>
              <a:rPr lang="en-CA" smtClean="0">
                <a:latin typeface="Calibri" pitchFamily="34" charset="0"/>
                <a:ea typeface="宋体" pitchFamily="2" charset="-122"/>
              </a:rPr>
              <a:t>- Website Optimizer</a:t>
            </a:r>
          </a:p>
          <a:p>
            <a:pPr lvl="1">
              <a:buFont typeface="Wingdings 2" pitchFamily="18" charset="2"/>
              <a:buNone/>
            </a:pPr>
            <a:r>
              <a:rPr lang="en-CA" smtClean="0">
                <a:latin typeface="Calibri" pitchFamily="34" charset="0"/>
                <a:ea typeface="宋体" pitchFamily="2" charset="-122"/>
              </a:rPr>
              <a:t>- Ad Planner</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p:cNvSpPr>
          <p:nvPr>
            <p:ph type="title"/>
          </p:nvPr>
        </p:nvSpPr>
        <p:spPr>
          <a:xfrm>
            <a:off x="468313" y="692150"/>
            <a:ext cx="8229600" cy="1143000"/>
          </a:xfrm>
        </p:spPr>
        <p:txBody>
          <a:bodyPr/>
          <a:lstStyle/>
          <a:p>
            <a:r>
              <a:rPr lang="en-CA" smtClean="0">
                <a:ea typeface="隶书"/>
              </a:rPr>
              <a:t>Gmail	</a:t>
            </a:r>
          </a:p>
        </p:txBody>
      </p:sp>
      <p:sp>
        <p:nvSpPr>
          <p:cNvPr id="215042" name="Rectangle 3"/>
          <p:cNvSpPr>
            <a:spLocks noGrp="1"/>
          </p:cNvSpPr>
          <p:nvPr>
            <p:ph idx="1"/>
          </p:nvPr>
        </p:nvSpPr>
        <p:spPr>
          <a:xfrm>
            <a:off x="468313" y="2492375"/>
            <a:ext cx="8229600" cy="4032250"/>
          </a:xfrm>
        </p:spPr>
        <p:txBody>
          <a:bodyPr/>
          <a:lstStyle/>
          <a:p>
            <a:r>
              <a:rPr lang="en-CA" smtClean="0">
                <a:latin typeface="Calibri" pitchFamily="34" charset="0"/>
                <a:ea typeface="宋体" pitchFamily="2" charset="-122"/>
              </a:rPr>
              <a:t>Features:</a:t>
            </a:r>
          </a:p>
          <a:p>
            <a:pPr lvl="1">
              <a:buFont typeface="Wingdings 2" pitchFamily="18" charset="2"/>
              <a:buNone/>
            </a:pPr>
            <a:r>
              <a:rPr lang="en-CA" smtClean="0">
                <a:latin typeface="Calibri" pitchFamily="34" charset="0"/>
                <a:ea typeface="宋体" pitchFamily="2" charset="-122"/>
              </a:rPr>
              <a:t>- First e-mail service that gave users one gigabyte of storage space</a:t>
            </a:r>
          </a:p>
          <a:p>
            <a:pPr lvl="1">
              <a:buFont typeface="Wingdings 2" pitchFamily="18" charset="2"/>
              <a:buNone/>
            </a:pPr>
            <a:r>
              <a:rPr lang="en-CA" smtClean="0">
                <a:latin typeface="Calibri" pitchFamily="34" charset="0"/>
                <a:ea typeface="宋体" pitchFamily="2" charset="-122"/>
              </a:rPr>
              <a:t>- First e-mail service to group e-mails from the same conversation into one thread</a:t>
            </a:r>
          </a:p>
          <a:p>
            <a:pPr lvl="1">
              <a:buFont typeface="Wingdings 2" pitchFamily="18" charset="2"/>
              <a:buNone/>
            </a:pPr>
            <a:r>
              <a:rPr lang="en-CA" smtClean="0">
                <a:latin typeface="Calibri" pitchFamily="34" charset="0"/>
                <a:ea typeface="宋体" pitchFamily="2" charset="-122"/>
              </a:rPr>
              <a:t>- Interactive webpages that don’t require a refresh </a:t>
            </a:r>
          </a:p>
        </p:txBody>
      </p:sp>
      <p:pic>
        <p:nvPicPr>
          <p:cNvPr id="215043" name="Picture 3"/>
          <p:cNvPicPr>
            <a:picLocks noChangeAspect="1" noChangeArrowheads="1"/>
          </p:cNvPicPr>
          <p:nvPr/>
        </p:nvPicPr>
        <p:blipFill>
          <a:blip r:embed="rId2" cstate="print"/>
          <a:srcRect/>
          <a:stretch>
            <a:fillRect/>
          </a:stretch>
        </p:blipFill>
        <p:spPr bwMode="auto">
          <a:xfrm>
            <a:off x="4427538" y="692150"/>
            <a:ext cx="3168650" cy="201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smtClean="0">
                <a:ea typeface="隶书"/>
              </a:rPr>
              <a:t>Gmail Ads</a:t>
            </a:r>
          </a:p>
        </p:txBody>
      </p:sp>
      <p:pic>
        <p:nvPicPr>
          <p:cNvPr id="216066" name="Picture 2"/>
          <p:cNvPicPr>
            <a:picLocks noGrp="1" noChangeAspect="1" noChangeArrowheads="1"/>
          </p:cNvPicPr>
          <p:nvPr>
            <p:ph idx="1"/>
          </p:nvPr>
        </p:nvPicPr>
        <p:blipFill>
          <a:blip r:embed="rId2" cstate="print"/>
          <a:srcRect/>
          <a:stretch>
            <a:fillRect/>
          </a:stretch>
        </p:blipFill>
        <p:spPr>
          <a:xfrm>
            <a:off x="457200" y="1957388"/>
            <a:ext cx="8229600" cy="4344987"/>
          </a:xfr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smtClean="0">
                <a:ea typeface="隶书"/>
              </a:rPr>
              <a:t>Google Finance Ads</a:t>
            </a:r>
          </a:p>
        </p:txBody>
      </p:sp>
      <p:pic>
        <p:nvPicPr>
          <p:cNvPr id="217090" name="Content Placeholder 3" descr="Screen shot 2011-03-11 at 4.25.56 PM.png"/>
          <p:cNvPicPr>
            <a:picLocks noGrp="1" noChangeAspect="1"/>
          </p:cNvPicPr>
          <p:nvPr>
            <p:ph idx="1"/>
          </p:nvPr>
        </p:nvPicPr>
        <p:blipFill>
          <a:blip r:embed="rId2" cstate="print"/>
          <a:srcRect/>
          <a:stretch>
            <a:fillRect/>
          </a:stretch>
        </p:blipFill>
        <p:spPr>
          <a:xfrm>
            <a:off x="457200" y="2909888"/>
            <a:ext cx="8229600" cy="2439987"/>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CA"/>
          </a:p>
        </p:txBody>
      </p:sp>
      <p:sp>
        <p:nvSpPr>
          <p:cNvPr id="70658" name="Content Placeholder 2"/>
          <p:cNvSpPr>
            <a:spLocks noGrp="1"/>
          </p:cNvSpPr>
          <p:nvPr>
            <p:ph idx="1"/>
          </p:nvPr>
        </p:nvSpPr>
        <p:spPr/>
        <p:txBody>
          <a:bodyPr/>
          <a:lstStyle/>
          <a:p>
            <a:endParaRPr lang="en-CA" smtClean="0">
              <a:ea typeface="宋体" pitchFamily="2" charset="-122"/>
            </a:endParaRPr>
          </a:p>
        </p:txBody>
      </p:sp>
      <p:pic>
        <p:nvPicPr>
          <p:cNvPr id="70659" name="Picture 2" descr="http://www-bgr-com.vimg.net/wp-content/uploads/2011/12/nielsen-dec-2.jpg"/>
          <p:cNvPicPr>
            <a:picLocks noChangeAspect="1" noChangeArrowheads="1"/>
          </p:cNvPicPr>
          <p:nvPr/>
        </p:nvPicPr>
        <p:blipFill>
          <a:blip r:embed="rId3" cstate="print"/>
          <a:srcRect/>
          <a:stretch>
            <a:fillRect/>
          </a:stretch>
        </p:blipFill>
        <p:spPr bwMode="auto">
          <a:xfrm>
            <a:off x="0" y="260350"/>
            <a:ext cx="9132888" cy="659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smtClean="0">
                <a:ea typeface="隶书"/>
              </a:rPr>
              <a:t>Google Maps Ads</a:t>
            </a:r>
          </a:p>
        </p:txBody>
      </p:sp>
      <p:pic>
        <p:nvPicPr>
          <p:cNvPr id="218114" name="Picture 2"/>
          <p:cNvPicPr>
            <a:picLocks noGrp="1" noChangeAspect="1" noChangeArrowheads="1"/>
          </p:cNvPicPr>
          <p:nvPr>
            <p:ph idx="1"/>
          </p:nvPr>
        </p:nvPicPr>
        <p:blipFill>
          <a:blip r:embed="rId2" cstate="print"/>
          <a:srcRect/>
          <a:stretch>
            <a:fillRect/>
          </a:stretch>
        </p:blipFill>
        <p:spPr>
          <a:xfrm>
            <a:off x="1347788" y="1935163"/>
            <a:ext cx="6448425" cy="4389437"/>
          </a:xfrm>
        </p:spPr>
      </p:pic>
      <p:pic>
        <p:nvPicPr>
          <p:cNvPr id="218115" name="Picture 2"/>
          <p:cNvPicPr>
            <a:picLocks noChangeAspect="1" noChangeArrowheads="1"/>
          </p:cNvPicPr>
          <p:nvPr/>
        </p:nvPicPr>
        <p:blipFill>
          <a:blip r:embed="rId3" cstate="print"/>
          <a:srcRect/>
          <a:stretch>
            <a:fillRect/>
          </a:stretch>
        </p:blipFill>
        <p:spPr bwMode="auto">
          <a:xfrm>
            <a:off x="900113" y="3141663"/>
            <a:ext cx="3267075" cy="2189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p:cNvSpPr>
          <p:nvPr>
            <p:ph type="title"/>
          </p:nvPr>
        </p:nvSpPr>
        <p:spPr>
          <a:xfrm>
            <a:off x="468313" y="692150"/>
            <a:ext cx="8229600" cy="1143000"/>
          </a:xfrm>
        </p:spPr>
        <p:txBody>
          <a:bodyPr/>
          <a:lstStyle/>
          <a:p>
            <a:r>
              <a:rPr lang="en-CA" smtClean="0">
                <a:ea typeface="隶书"/>
              </a:rPr>
              <a:t>YouTube</a:t>
            </a:r>
          </a:p>
        </p:txBody>
      </p:sp>
      <p:sp>
        <p:nvSpPr>
          <p:cNvPr id="66563" name="Rectangle 3"/>
          <p:cNvSpPr>
            <a:spLocks noGrp="1"/>
          </p:cNvSpPr>
          <p:nvPr>
            <p:ph idx="1"/>
          </p:nvPr>
        </p:nvSpPr>
        <p:spPr/>
        <p:txBody>
          <a:bodyPr>
            <a:normAutofit/>
          </a:bodyPr>
          <a:lstStyle/>
          <a:p>
            <a:r>
              <a:rPr lang="en-CA" smtClean="0">
                <a:latin typeface="Calibri" pitchFamily="34" charset="0"/>
                <a:ea typeface="宋体" pitchFamily="2" charset="-122"/>
              </a:rPr>
              <a:t>The biggest video site in the world</a:t>
            </a:r>
          </a:p>
          <a:p>
            <a:r>
              <a:rPr lang="en-CA" smtClean="0">
                <a:latin typeface="Calibri" pitchFamily="34" charset="0"/>
                <a:ea typeface="宋体" pitchFamily="2" charset="-122"/>
              </a:rPr>
              <a:t>More and more mobile viewers</a:t>
            </a:r>
          </a:p>
          <a:p>
            <a:r>
              <a:rPr lang="en-CA" smtClean="0">
                <a:latin typeface="Calibri" pitchFamily="34" charset="0"/>
                <a:ea typeface="宋体" pitchFamily="2" charset="-122"/>
              </a:rPr>
              <a:t>Google has established partnerships with content companies to aid in monetizing video in the mobile space</a:t>
            </a:r>
          </a:p>
        </p:txBody>
      </p:sp>
      <p:pic>
        <p:nvPicPr>
          <p:cNvPr id="219139" name="Picture 2"/>
          <p:cNvPicPr>
            <a:picLocks noChangeAspect="1" noChangeArrowheads="1"/>
          </p:cNvPicPr>
          <p:nvPr/>
        </p:nvPicPr>
        <p:blipFill>
          <a:blip r:embed="rId2" cstate="print"/>
          <a:srcRect/>
          <a:stretch>
            <a:fillRect/>
          </a:stretch>
        </p:blipFill>
        <p:spPr bwMode="auto">
          <a:xfrm>
            <a:off x="3338513" y="4322763"/>
            <a:ext cx="3105150" cy="184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smtClean="0">
                <a:ea typeface="隶书"/>
              </a:rPr>
              <a:t>YouTube Ads</a:t>
            </a:r>
          </a:p>
        </p:txBody>
      </p:sp>
      <p:pic>
        <p:nvPicPr>
          <p:cNvPr id="220162" name="Picture 2"/>
          <p:cNvPicPr>
            <a:picLocks noGrp="1" noChangeAspect="1" noChangeArrowheads="1"/>
          </p:cNvPicPr>
          <p:nvPr>
            <p:ph idx="1"/>
          </p:nvPr>
        </p:nvPicPr>
        <p:blipFill>
          <a:blip r:embed="rId2" cstate="print"/>
          <a:srcRect/>
          <a:stretch>
            <a:fillRect/>
          </a:stretch>
        </p:blipFill>
        <p:spPr>
          <a:xfrm>
            <a:off x="457200" y="2144713"/>
            <a:ext cx="8229600" cy="3970337"/>
          </a:xfrm>
        </p:spPr>
      </p:pic>
      <p:pic>
        <p:nvPicPr>
          <p:cNvPr id="220163" name="Picture 2"/>
          <p:cNvPicPr>
            <a:picLocks noChangeAspect="1" noChangeArrowheads="1"/>
          </p:cNvPicPr>
          <p:nvPr/>
        </p:nvPicPr>
        <p:blipFill>
          <a:blip r:embed="rId3" cstate="print"/>
          <a:srcRect/>
          <a:stretch>
            <a:fillRect/>
          </a:stretch>
        </p:blipFill>
        <p:spPr bwMode="auto">
          <a:xfrm>
            <a:off x="347663" y="2290763"/>
            <a:ext cx="8456612" cy="2693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p:cNvSpPr>
          <p:nvPr>
            <p:ph type="title"/>
          </p:nvPr>
        </p:nvSpPr>
        <p:spPr>
          <a:xfrm>
            <a:off x="468313" y="692150"/>
            <a:ext cx="8229600" cy="1143000"/>
          </a:xfrm>
        </p:spPr>
        <p:txBody>
          <a:bodyPr/>
          <a:lstStyle/>
          <a:p>
            <a:r>
              <a:rPr lang="en-CA" smtClean="0">
                <a:ea typeface="隶书"/>
              </a:rPr>
              <a:t>Google+</a:t>
            </a:r>
          </a:p>
        </p:txBody>
      </p:sp>
      <p:sp>
        <p:nvSpPr>
          <p:cNvPr id="221186" name="Rectangle 3"/>
          <p:cNvSpPr>
            <a:spLocks noGrp="1"/>
          </p:cNvSpPr>
          <p:nvPr>
            <p:ph idx="1"/>
          </p:nvPr>
        </p:nvSpPr>
        <p:spPr/>
        <p:txBody>
          <a:bodyPr/>
          <a:lstStyle/>
          <a:p>
            <a:r>
              <a:rPr lang="en-CA" smtClean="0">
                <a:latin typeface="Calibri" pitchFamily="34" charset="0"/>
                <a:ea typeface="宋体" pitchFamily="2" charset="-122"/>
              </a:rPr>
              <a:t>New social network competing with Facebook and Twitter</a:t>
            </a:r>
          </a:p>
          <a:p>
            <a:r>
              <a:rPr lang="en-CA" smtClean="0">
                <a:latin typeface="Calibri" pitchFamily="34" charset="0"/>
                <a:ea typeface="宋体" pitchFamily="2" charset="-122"/>
              </a:rPr>
              <a:t>Video Hangouts</a:t>
            </a:r>
          </a:p>
          <a:p>
            <a:r>
              <a:rPr lang="en-CA" smtClean="0">
                <a:latin typeface="Calibri" pitchFamily="34" charset="0"/>
                <a:ea typeface="宋体" pitchFamily="2" charset="-122"/>
              </a:rPr>
              <a:t>Hangouts over the phone and on air</a:t>
            </a:r>
          </a:p>
          <a:p>
            <a:r>
              <a:rPr lang="en-CA" smtClean="0">
                <a:latin typeface="Calibri" pitchFamily="34" charset="0"/>
                <a:ea typeface="宋体" pitchFamily="2" charset="-122"/>
              </a:rPr>
              <a:t>Within the first 90 days of launch, 100 features present</a:t>
            </a:r>
          </a:p>
          <a:p>
            <a:r>
              <a:rPr lang="en-CA" smtClean="0">
                <a:latin typeface="Calibri" pitchFamily="34" charset="0"/>
                <a:ea typeface="宋体" pitchFamily="2" charset="-122"/>
              </a:rPr>
              <a:t>Share circles</a:t>
            </a:r>
          </a:p>
          <a:p>
            <a:r>
              <a:rPr lang="en-CA" smtClean="0">
                <a:latin typeface="Calibri" pitchFamily="34" charset="0"/>
                <a:ea typeface="宋体" pitchFamily="2" charset="-122"/>
              </a:rPr>
              <a:t>Allows one to limit information shared to certain circles</a:t>
            </a:r>
          </a:p>
          <a:p>
            <a:r>
              <a:rPr lang="en-CA" smtClean="0">
                <a:latin typeface="Calibri" pitchFamily="34" charset="0"/>
                <a:ea typeface="宋体" pitchFamily="2" charset="-122"/>
              </a:rPr>
              <a:t>Over 90 million users worldwide</a:t>
            </a:r>
          </a:p>
          <a:p>
            <a:pPr>
              <a:buFont typeface="Wingdings 2" pitchFamily="18" charset="2"/>
              <a:buNone/>
            </a:pPr>
            <a:endParaRPr lang="en-CA" smtClean="0">
              <a:latin typeface="Calibri" pitchFamily="34" charset="0"/>
              <a:ea typeface="宋体" pitchFamily="2" charset="-122"/>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p:txBody>
          <a:bodyPr/>
          <a:lstStyle/>
          <a:p>
            <a:r>
              <a:rPr lang="en-US" smtClean="0">
                <a:ea typeface="隶书"/>
              </a:rPr>
              <a:t>Google+ Ads</a:t>
            </a:r>
          </a:p>
        </p:txBody>
      </p:sp>
      <p:pic>
        <p:nvPicPr>
          <p:cNvPr id="222210" name="Picture 2"/>
          <p:cNvPicPr>
            <a:picLocks noGrp="1" noChangeAspect="1" noChangeArrowheads="1"/>
          </p:cNvPicPr>
          <p:nvPr>
            <p:ph idx="1"/>
          </p:nvPr>
        </p:nvPicPr>
        <p:blipFill>
          <a:blip r:embed="rId2" cstate="print"/>
          <a:srcRect/>
          <a:stretch>
            <a:fillRect/>
          </a:stretch>
        </p:blipFill>
        <p:spPr>
          <a:xfrm>
            <a:off x="839788" y="1935163"/>
            <a:ext cx="7464425" cy="4389437"/>
          </a:xfrm>
        </p:spPr>
      </p:pic>
      <p:pic>
        <p:nvPicPr>
          <p:cNvPr id="222211" name="Picture 2"/>
          <p:cNvPicPr>
            <a:picLocks noChangeAspect="1" noChangeArrowheads="1"/>
          </p:cNvPicPr>
          <p:nvPr/>
        </p:nvPicPr>
        <p:blipFill>
          <a:blip r:embed="rId3" cstate="print"/>
          <a:srcRect/>
          <a:stretch>
            <a:fillRect/>
          </a:stretch>
        </p:blipFill>
        <p:spPr bwMode="auto">
          <a:xfrm>
            <a:off x="1763713" y="2565400"/>
            <a:ext cx="2262187" cy="53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p:cNvSpPr>
          <p:nvPr>
            <p:ph type="title"/>
          </p:nvPr>
        </p:nvSpPr>
        <p:spPr/>
        <p:txBody>
          <a:bodyPr/>
          <a:lstStyle/>
          <a:p>
            <a:r>
              <a:rPr lang="en-CA" smtClean="0">
                <a:ea typeface="隶书"/>
              </a:rPr>
              <a:t>AdSense</a:t>
            </a:r>
          </a:p>
        </p:txBody>
      </p:sp>
      <p:sp>
        <p:nvSpPr>
          <p:cNvPr id="72707" name="Rectangle 3"/>
          <p:cNvSpPr>
            <a:spLocks noGrp="1"/>
          </p:cNvSpPr>
          <p:nvPr>
            <p:ph idx="1"/>
          </p:nvPr>
        </p:nvSpPr>
        <p:spPr/>
        <p:txBody>
          <a:bodyPr>
            <a:normAutofit/>
          </a:bodyPr>
          <a:lstStyle/>
          <a:p>
            <a:pPr marL="274320" indent="-274320" fontAlgn="auto">
              <a:spcAft>
                <a:spcPts val="0"/>
              </a:spcAft>
              <a:buClr>
                <a:schemeClr val="accent3"/>
              </a:buClr>
              <a:buFont typeface="Wingdings 2"/>
              <a:buChar char=""/>
              <a:defRPr/>
            </a:pPr>
            <a:r>
              <a:rPr lang="en-CA" dirty="0" smtClean="0">
                <a:latin typeface="+mj-lt"/>
              </a:rPr>
              <a:t>Google partnerships with Google Network Members</a:t>
            </a:r>
          </a:p>
          <a:p>
            <a:pPr marL="274320" indent="-274320" fontAlgn="auto">
              <a:spcAft>
                <a:spcPts val="0"/>
              </a:spcAft>
              <a:buClr>
                <a:schemeClr val="accent3"/>
              </a:buClr>
              <a:buFont typeface="Wingdings 2"/>
              <a:buChar char=""/>
              <a:defRPr/>
            </a:pPr>
            <a:r>
              <a:rPr lang="en-CA" dirty="0" smtClean="0">
                <a:latin typeface="+mj-lt"/>
              </a:rPr>
              <a:t>Advertisers post their ads on websites in terms of relevancy to their products</a:t>
            </a:r>
          </a:p>
          <a:p>
            <a:pPr marL="274320" indent="-274320" fontAlgn="auto">
              <a:spcAft>
                <a:spcPts val="0"/>
              </a:spcAft>
              <a:buClr>
                <a:schemeClr val="accent3"/>
              </a:buClr>
              <a:buFont typeface="Wingdings 2"/>
              <a:buChar char=""/>
              <a:defRPr/>
            </a:pPr>
            <a:r>
              <a:rPr lang="en-CA" dirty="0" smtClean="0">
                <a:latin typeface="+mj-lt"/>
              </a:rPr>
              <a:t>Google shares profits with the website publishers</a:t>
            </a:r>
          </a:p>
          <a:p>
            <a:pPr marL="640080" lvl="1" indent="-246888" fontAlgn="auto">
              <a:spcAft>
                <a:spcPts val="0"/>
              </a:spcAft>
              <a:buFont typeface="Wingdings 2"/>
              <a:buNone/>
              <a:defRPr/>
            </a:pPr>
            <a:r>
              <a:rPr lang="en-CA" dirty="0" smtClean="0">
                <a:latin typeface="+mj-lt"/>
              </a:rPr>
              <a:t>- Per click</a:t>
            </a:r>
          </a:p>
          <a:p>
            <a:pPr marL="640080" lvl="1" indent="-246888" fontAlgn="auto">
              <a:spcAft>
                <a:spcPts val="0"/>
              </a:spcAft>
              <a:buFont typeface="Wingdings 2"/>
              <a:buNone/>
              <a:defRPr/>
            </a:pPr>
            <a:r>
              <a:rPr lang="en-CA" dirty="0" smtClean="0">
                <a:latin typeface="+mj-lt"/>
              </a:rPr>
              <a:t>- Per impression</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a:spLocks noGrp="1"/>
          </p:cNvSpPr>
          <p:nvPr>
            <p:ph type="title"/>
          </p:nvPr>
        </p:nvSpPr>
        <p:spPr/>
        <p:txBody>
          <a:bodyPr/>
          <a:lstStyle/>
          <a:p>
            <a:r>
              <a:rPr lang="en-US" smtClean="0">
                <a:ea typeface="隶书"/>
              </a:rPr>
              <a:t>Google Network Ads</a:t>
            </a:r>
          </a:p>
        </p:txBody>
      </p:sp>
      <p:pic>
        <p:nvPicPr>
          <p:cNvPr id="224258" name="Content Placeholder 3" descr="Screen shot 2011-03-11 at 4.20.36 PM.png"/>
          <p:cNvPicPr>
            <a:picLocks noGrp="1" noChangeAspect="1"/>
          </p:cNvPicPr>
          <p:nvPr>
            <p:ph idx="1"/>
          </p:nvPr>
        </p:nvPicPr>
        <p:blipFill>
          <a:blip r:embed="rId2" cstate="print"/>
          <a:srcRect/>
          <a:stretch>
            <a:fillRect/>
          </a:stretch>
        </p:blipFill>
        <p:spPr>
          <a:xfrm>
            <a:off x="609600" y="1935163"/>
            <a:ext cx="7924800" cy="4389437"/>
          </a:xfr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p:cNvSpPr>
          <p:nvPr>
            <p:ph type="title"/>
          </p:nvPr>
        </p:nvSpPr>
        <p:spPr/>
        <p:txBody>
          <a:bodyPr/>
          <a:lstStyle/>
          <a:p>
            <a:endParaRPr lang="en-CA" smtClean="0">
              <a:ea typeface="隶书"/>
            </a:endParaRPr>
          </a:p>
        </p:txBody>
      </p:sp>
      <p:sp>
        <p:nvSpPr>
          <p:cNvPr id="324611" name="Rectangle 3"/>
          <p:cNvSpPr>
            <a:spLocks noGrp="1"/>
          </p:cNvSpPr>
          <p:nvPr>
            <p:ph type="body" idx="1"/>
          </p:nvPr>
        </p:nvSpPr>
        <p:spPr/>
        <p:txBody>
          <a:bodyPr/>
          <a:lstStyle/>
          <a:p>
            <a:endParaRPr lang="en-CA" smtClean="0">
              <a:ea typeface="宋体" pitchFamily="2" charset="-122"/>
            </a:endParaRPr>
          </a:p>
        </p:txBody>
      </p:sp>
      <p:pic>
        <p:nvPicPr>
          <p:cNvPr id="324612" name="Picture 4" descr="21 Costs"/>
          <p:cNvPicPr>
            <a:picLocks noChangeAspect="1" noChangeArrowheads="1"/>
          </p:cNvPicPr>
          <p:nvPr/>
        </p:nvPicPr>
        <p:blipFill>
          <a:blip r:embed="rId2" cstate="print"/>
          <a:srcRect/>
          <a:stretch>
            <a:fillRect/>
          </a:stretch>
        </p:blipFill>
        <p:spPr bwMode="auto">
          <a:xfrm>
            <a:off x="468313" y="692150"/>
            <a:ext cx="8207375" cy="5616575"/>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p:cNvSpPr>
          <p:nvPr>
            <p:ph type="title"/>
          </p:nvPr>
        </p:nvSpPr>
        <p:spPr/>
        <p:txBody>
          <a:bodyPr/>
          <a:lstStyle/>
          <a:p>
            <a:r>
              <a:rPr lang="en-CA" smtClean="0">
                <a:ea typeface="隶书"/>
              </a:rPr>
              <a:t>Android Mobile OS</a:t>
            </a:r>
          </a:p>
        </p:txBody>
      </p:sp>
      <p:sp>
        <p:nvSpPr>
          <p:cNvPr id="73731" name="Rectangle 3"/>
          <p:cNvSpPr>
            <a:spLocks noGrp="1"/>
          </p:cNvSpPr>
          <p:nvPr>
            <p:ph idx="1"/>
          </p:nvPr>
        </p:nvSpPr>
        <p:spPr/>
        <p:txBody>
          <a:bodyPr>
            <a:normAutofit/>
          </a:bodyPr>
          <a:lstStyle/>
          <a:p>
            <a:r>
              <a:rPr lang="en-CA" smtClean="0">
                <a:latin typeface="Calibri" pitchFamily="34" charset="0"/>
                <a:ea typeface="宋体" pitchFamily="2" charset="-122"/>
              </a:rPr>
              <a:t>Open source</a:t>
            </a:r>
          </a:p>
          <a:p>
            <a:r>
              <a:rPr lang="en-CA" smtClean="0">
                <a:latin typeface="Calibri" pitchFamily="34" charset="0"/>
                <a:ea typeface="宋体" pitchFamily="2" charset="-122"/>
              </a:rPr>
              <a:t>Promotes development of new apps (using Java)</a:t>
            </a:r>
          </a:p>
          <a:p>
            <a:r>
              <a:rPr lang="en-CA" smtClean="0">
                <a:latin typeface="Calibri" pitchFamily="34" charset="0"/>
                <a:ea typeface="宋体" pitchFamily="2" charset="-122"/>
              </a:rPr>
              <a:t>Based off of Linux OS</a:t>
            </a:r>
          </a:p>
          <a:p>
            <a:r>
              <a:rPr lang="en-CA" smtClean="0">
                <a:latin typeface="Calibri" pitchFamily="34" charset="0"/>
                <a:ea typeface="宋体" pitchFamily="2" charset="-122"/>
              </a:rPr>
              <a:t>180 million Android phones sold worldwide in 2011</a:t>
            </a:r>
          </a:p>
          <a:p>
            <a:r>
              <a:rPr lang="en-CA" smtClean="0">
                <a:latin typeface="Calibri" pitchFamily="34" charset="0"/>
                <a:ea typeface="宋体" pitchFamily="2" charset="-122"/>
              </a:rPr>
              <a:t>Over 450,000 Android apps as of February 2012</a:t>
            </a:r>
          </a:p>
          <a:p>
            <a:r>
              <a:rPr lang="en-CA" smtClean="0">
                <a:latin typeface="Calibri" pitchFamily="34" charset="0"/>
                <a:ea typeface="宋体" pitchFamily="2" charset="-122"/>
              </a:rPr>
              <a:t>Over 10 billion apps downloaded in total by end of 2011</a:t>
            </a:r>
          </a:p>
        </p:txBody>
      </p:sp>
      <p:pic>
        <p:nvPicPr>
          <p:cNvPr id="225283" name="Picture 2"/>
          <p:cNvPicPr>
            <a:picLocks noChangeAspect="1" noChangeArrowheads="1"/>
          </p:cNvPicPr>
          <p:nvPr/>
        </p:nvPicPr>
        <p:blipFill>
          <a:blip r:embed="rId2" cstate="print"/>
          <a:srcRect/>
          <a:stretch>
            <a:fillRect/>
          </a:stretch>
        </p:blipFill>
        <p:spPr bwMode="auto">
          <a:xfrm>
            <a:off x="5795963" y="4797425"/>
            <a:ext cx="2419350" cy="1895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a:spLocks noGrp="1"/>
          </p:cNvSpPr>
          <p:nvPr>
            <p:ph type="title"/>
          </p:nvPr>
        </p:nvSpPr>
        <p:spPr/>
        <p:txBody>
          <a:bodyPr/>
          <a:lstStyle/>
          <a:p>
            <a:r>
              <a:rPr lang="en-CA" smtClean="0">
                <a:ea typeface="隶书"/>
              </a:rPr>
              <a:t>Google Mobile</a:t>
            </a:r>
          </a:p>
        </p:txBody>
      </p:sp>
      <p:sp>
        <p:nvSpPr>
          <p:cNvPr id="3" name="Content Placeholder 2"/>
          <p:cNvSpPr>
            <a:spLocks noGrp="1"/>
          </p:cNvSpPr>
          <p:nvPr>
            <p:ph idx="1"/>
          </p:nvPr>
        </p:nvSpPr>
        <p:spPr/>
        <p:txBody>
          <a:bodyPr>
            <a:normAutofit/>
          </a:bodyPr>
          <a:lstStyle/>
          <a:p>
            <a:pPr marL="274320" indent="-274320" fontAlgn="auto">
              <a:spcAft>
                <a:spcPts val="0"/>
              </a:spcAft>
              <a:buClr>
                <a:schemeClr val="accent3"/>
              </a:buClr>
              <a:buFont typeface="Wingdings 2"/>
              <a:buChar char=""/>
              <a:defRPr/>
            </a:pPr>
            <a:r>
              <a:rPr lang="en-CA" dirty="0" smtClean="0">
                <a:latin typeface="+mj-lt"/>
              </a:rPr>
              <a:t>Continued partnerships with manufacturers such as Samsung, HTC, and Sony</a:t>
            </a:r>
          </a:p>
          <a:p>
            <a:pPr marL="274320" indent="-274320" fontAlgn="auto">
              <a:spcAft>
                <a:spcPts val="0"/>
              </a:spcAft>
              <a:buClr>
                <a:schemeClr val="accent3"/>
              </a:buClr>
              <a:buFont typeface="Wingdings 2"/>
              <a:buChar char=""/>
              <a:defRPr/>
            </a:pPr>
            <a:r>
              <a:rPr lang="en-CA" dirty="0" smtClean="0">
                <a:latin typeface="+mj-lt"/>
              </a:rPr>
              <a:t>Joint venture with Samsung: Galaxy Nexus</a:t>
            </a:r>
          </a:p>
          <a:p>
            <a:pPr marL="274320" indent="-274320" fontAlgn="auto">
              <a:spcAft>
                <a:spcPts val="0"/>
              </a:spcAft>
              <a:buClr>
                <a:schemeClr val="accent3"/>
              </a:buClr>
              <a:buFont typeface="Wingdings 2"/>
              <a:buChar char=""/>
              <a:defRPr/>
            </a:pPr>
            <a:r>
              <a:rPr lang="en-CA" dirty="0" smtClean="0">
                <a:latin typeface="+mj-lt"/>
              </a:rPr>
              <a:t>Acquisition of Motorola Mobility</a:t>
            </a:r>
          </a:p>
          <a:p>
            <a:pPr marL="640080" lvl="1" indent="-246888" fontAlgn="auto">
              <a:spcAft>
                <a:spcPts val="0"/>
              </a:spcAft>
              <a:buFont typeface="Wingdings 2"/>
              <a:buNone/>
              <a:defRPr/>
            </a:pPr>
            <a:r>
              <a:rPr lang="en-CA" dirty="0" smtClean="0">
                <a:latin typeface="+mj-lt"/>
              </a:rPr>
              <a:t>-Retains independence  as a subsidiary</a:t>
            </a:r>
          </a:p>
          <a:p>
            <a:pPr marL="640080" lvl="1" indent="-246888" fontAlgn="auto">
              <a:spcAft>
                <a:spcPts val="0"/>
              </a:spcAft>
              <a:buFont typeface="Wingdings 2"/>
              <a:buNone/>
              <a:defRPr/>
            </a:pPr>
            <a:r>
              <a:rPr lang="en-CA" dirty="0" smtClean="0">
                <a:latin typeface="+mj-lt"/>
              </a:rPr>
              <a:t>- Establishes Google as a smartphone manufacturer</a:t>
            </a:r>
          </a:p>
          <a:p>
            <a:pPr marL="640080" lvl="1" indent="-246888" fontAlgn="auto">
              <a:spcAft>
                <a:spcPts val="0"/>
              </a:spcAft>
              <a:buFont typeface="Wingdings 2"/>
              <a:buNone/>
              <a:defRPr/>
            </a:pPr>
            <a:r>
              <a:rPr lang="en-CA" dirty="0" smtClean="0">
                <a:latin typeface="+mj-lt"/>
              </a:rPr>
              <a:t>- Portfolio of patents loosens up some of the legal burden</a:t>
            </a:r>
            <a:endParaRPr lang="en-CA" dirty="0">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GB" b="0" dirty="0" smtClean="0"/>
              <a:t>Smartphone Penetration Statistics: Dec 2011</a:t>
            </a:r>
            <a:endParaRPr lang="en-GB" dirty="0"/>
          </a:p>
        </p:txBody>
      </p:sp>
      <p:sp>
        <p:nvSpPr>
          <p:cNvPr id="72706" name="Content Placeholder 2"/>
          <p:cNvSpPr>
            <a:spLocks noGrp="1"/>
          </p:cNvSpPr>
          <p:nvPr>
            <p:ph idx="1"/>
          </p:nvPr>
        </p:nvSpPr>
        <p:spPr/>
        <p:txBody>
          <a:bodyPr/>
          <a:lstStyle/>
          <a:p>
            <a:endParaRPr lang="en-GB" smtClean="0">
              <a:ea typeface="宋体" pitchFamily="2" charset="-122"/>
            </a:endParaRPr>
          </a:p>
        </p:txBody>
      </p:sp>
      <p:pic>
        <p:nvPicPr>
          <p:cNvPr id="72707" name="Picture 4" descr="http://4.bp.blogspot.com/-edW1Q_FBZRs/TzTif6WNM1I/AAAAAAAABWs/26l1O29L4dc/s1600/Top+10+countries+-+smartphone+penetration.jpg"/>
          <p:cNvPicPr>
            <a:picLocks noChangeAspect="1" noChangeArrowheads="1"/>
          </p:cNvPicPr>
          <p:nvPr/>
        </p:nvPicPr>
        <p:blipFill>
          <a:blip r:embed="rId3" cstate="print"/>
          <a:srcRect/>
          <a:stretch>
            <a:fillRect/>
          </a:stretch>
        </p:blipFill>
        <p:spPr bwMode="auto">
          <a:xfrm>
            <a:off x="1116013" y="1844675"/>
            <a:ext cx="6696075" cy="438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Content Placeholder 2"/>
          <p:cNvSpPr>
            <a:spLocks noGrp="1"/>
          </p:cNvSpPr>
          <p:nvPr>
            <p:ph idx="1"/>
          </p:nvPr>
        </p:nvSpPr>
        <p:spPr/>
        <p:txBody>
          <a:bodyPr/>
          <a:lstStyle/>
          <a:p>
            <a:endParaRPr lang="en-CA" smtClean="0">
              <a:ea typeface="宋体" pitchFamily="2" charset="-122"/>
            </a:endParaRPr>
          </a:p>
        </p:txBody>
      </p:sp>
      <p:pic>
        <p:nvPicPr>
          <p:cNvPr id="227330" name="Picture 2"/>
          <p:cNvPicPr>
            <a:picLocks noChangeAspect="1" noChangeArrowheads="1"/>
          </p:cNvPicPr>
          <p:nvPr/>
        </p:nvPicPr>
        <p:blipFill>
          <a:blip r:embed="rId2" cstate="print"/>
          <a:srcRect/>
          <a:stretch>
            <a:fillRect/>
          </a:stretch>
        </p:blipFill>
        <p:spPr bwMode="auto">
          <a:xfrm>
            <a:off x="73025" y="981075"/>
            <a:ext cx="4002088" cy="5329238"/>
          </a:xfrm>
          <a:prstGeom prst="rect">
            <a:avLst/>
          </a:prstGeom>
          <a:noFill/>
          <a:ln w="9525">
            <a:noFill/>
            <a:miter lim="800000"/>
            <a:headEnd/>
            <a:tailEnd/>
          </a:ln>
        </p:spPr>
      </p:pic>
      <p:pic>
        <p:nvPicPr>
          <p:cNvPr id="227331" name="Picture 3"/>
          <p:cNvPicPr>
            <a:picLocks noChangeAspect="1" noChangeArrowheads="1"/>
          </p:cNvPicPr>
          <p:nvPr/>
        </p:nvPicPr>
        <p:blipFill>
          <a:blip r:embed="rId3" cstate="print"/>
          <a:srcRect/>
          <a:stretch>
            <a:fillRect/>
          </a:stretch>
        </p:blipFill>
        <p:spPr bwMode="auto">
          <a:xfrm>
            <a:off x="3995738" y="981075"/>
            <a:ext cx="5148262" cy="532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p:nvPr>
        </p:nvSpPr>
        <p:spPr/>
        <p:txBody>
          <a:bodyPr/>
          <a:lstStyle/>
          <a:p>
            <a:r>
              <a:rPr lang="en-CA" smtClean="0">
                <a:ea typeface="隶书"/>
              </a:rPr>
              <a:t>Play Store</a:t>
            </a:r>
          </a:p>
        </p:txBody>
      </p:sp>
      <p:sp>
        <p:nvSpPr>
          <p:cNvPr id="3" name="Content Placeholder 2"/>
          <p:cNvSpPr>
            <a:spLocks noGrp="1"/>
          </p:cNvSpPr>
          <p:nvPr>
            <p:ph idx="1"/>
          </p:nvPr>
        </p:nvSpPr>
        <p:spPr/>
        <p:txBody>
          <a:bodyPr>
            <a:normAutofit/>
          </a:bodyPr>
          <a:lstStyle/>
          <a:p>
            <a:pPr marL="274320" indent="-274320" fontAlgn="auto">
              <a:spcAft>
                <a:spcPts val="0"/>
              </a:spcAft>
              <a:buClr>
                <a:schemeClr val="accent3"/>
              </a:buClr>
              <a:buFont typeface="Wingdings 2"/>
              <a:buChar char=""/>
              <a:defRPr/>
            </a:pPr>
            <a:r>
              <a:rPr lang="en-CA" dirty="0" smtClean="0">
                <a:latin typeface="+mj-lt"/>
              </a:rPr>
              <a:t>Combines Android Market, Google Music, and Google </a:t>
            </a:r>
            <a:r>
              <a:rPr lang="en-CA" dirty="0" err="1" smtClean="0">
                <a:latin typeface="+mj-lt"/>
              </a:rPr>
              <a:t>eBookstore</a:t>
            </a:r>
            <a:endParaRPr lang="en-CA" dirty="0" smtClean="0">
              <a:latin typeface="+mj-lt"/>
            </a:endParaRPr>
          </a:p>
          <a:p>
            <a:pPr marL="274320" indent="-274320" fontAlgn="auto">
              <a:spcAft>
                <a:spcPts val="0"/>
              </a:spcAft>
              <a:buClr>
                <a:schemeClr val="accent3"/>
              </a:buClr>
              <a:buFont typeface="Wingdings 2"/>
              <a:buChar char=""/>
              <a:defRPr/>
            </a:pPr>
            <a:r>
              <a:rPr lang="en-CA" dirty="0" smtClean="0">
                <a:latin typeface="+mj-lt"/>
              </a:rPr>
              <a:t>Removal of Android brand means opportunities to roll it out on non-Android devices in the future</a:t>
            </a:r>
            <a:endParaRPr lang="en-CA" dirty="0">
              <a:latin typeface="+mj-lt"/>
            </a:endParaRPr>
          </a:p>
        </p:txBody>
      </p:sp>
      <p:pic>
        <p:nvPicPr>
          <p:cNvPr id="228355" name="Picture 2"/>
          <p:cNvPicPr>
            <a:picLocks noChangeAspect="1" noChangeArrowheads="1"/>
          </p:cNvPicPr>
          <p:nvPr/>
        </p:nvPicPr>
        <p:blipFill>
          <a:blip r:embed="rId2" cstate="print"/>
          <a:srcRect/>
          <a:stretch>
            <a:fillRect/>
          </a:stretch>
        </p:blipFill>
        <p:spPr bwMode="auto">
          <a:xfrm>
            <a:off x="1187450" y="3860800"/>
            <a:ext cx="5715000" cy="266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p:cNvSpPr>
          <p:nvPr>
            <p:ph type="title"/>
          </p:nvPr>
        </p:nvSpPr>
        <p:spPr/>
        <p:txBody>
          <a:bodyPr/>
          <a:lstStyle/>
          <a:p>
            <a:r>
              <a:rPr lang="en-CA" smtClean="0">
                <a:ea typeface="隶书"/>
              </a:rPr>
              <a:t>Google Chrome and Chrome OS</a:t>
            </a:r>
          </a:p>
        </p:txBody>
      </p:sp>
      <p:sp>
        <p:nvSpPr>
          <p:cNvPr id="74755" name="Rectangle 3"/>
          <p:cNvSpPr>
            <a:spLocks noGrp="1"/>
          </p:cNvSpPr>
          <p:nvPr>
            <p:ph idx="1"/>
          </p:nvPr>
        </p:nvSpPr>
        <p:spPr/>
        <p:txBody>
          <a:bodyPr>
            <a:normAutofit lnSpcReduction="10000"/>
          </a:bodyPr>
          <a:lstStyle/>
          <a:p>
            <a:pPr marL="274320" indent="-274320" fontAlgn="auto">
              <a:spcAft>
                <a:spcPts val="0"/>
              </a:spcAft>
              <a:buClr>
                <a:schemeClr val="accent3"/>
              </a:buClr>
              <a:buFont typeface="Wingdings 2"/>
              <a:buChar char=""/>
              <a:defRPr/>
            </a:pPr>
            <a:r>
              <a:rPr lang="en-CA" dirty="0" smtClean="0">
                <a:latin typeface="+mj-lt"/>
              </a:rPr>
              <a:t>Chrome web browser</a:t>
            </a:r>
          </a:p>
          <a:p>
            <a:pPr marL="640080" lvl="1" indent="-246888" fontAlgn="auto">
              <a:spcAft>
                <a:spcPts val="0"/>
              </a:spcAft>
              <a:buFont typeface="Wingdings 2"/>
              <a:buChar char=""/>
              <a:defRPr/>
            </a:pPr>
            <a:r>
              <a:rPr lang="en-CA" dirty="0" smtClean="0">
                <a:latin typeface="+mj-lt"/>
              </a:rPr>
              <a:t>25-28% of browser market</a:t>
            </a:r>
          </a:p>
          <a:p>
            <a:pPr marL="640080" lvl="1" indent="-246888" fontAlgn="auto">
              <a:spcAft>
                <a:spcPts val="0"/>
              </a:spcAft>
              <a:buFont typeface="Wingdings 2"/>
              <a:buChar char=""/>
              <a:defRPr/>
            </a:pPr>
            <a:r>
              <a:rPr lang="en-CA" dirty="0" smtClean="0">
                <a:latin typeface="+mj-lt"/>
              </a:rPr>
              <a:t>More popular than Firefox and IE</a:t>
            </a:r>
          </a:p>
          <a:p>
            <a:pPr marL="640080" lvl="1" indent="-246888" fontAlgn="auto">
              <a:spcAft>
                <a:spcPts val="0"/>
              </a:spcAft>
              <a:buFont typeface="Wingdings 2"/>
              <a:buChar char=""/>
              <a:defRPr/>
            </a:pPr>
            <a:r>
              <a:rPr lang="en-CA" dirty="0" smtClean="0">
                <a:latin typeface="+mj-lt"/>
              </a:rPr>
              <a:t>Chrome Web Store</a:t>
            </a:r>
          </a:p>
          <a:p>
            <a:pPr marL="640080" lvl="1" indent="-246888" fontAlgn="auto">
              <a:spcAft>
                <a:spcPts val="0"/>
              </a:spcAft>
              <a:buFont typeface="Wingdings 2"/>
              <a:buChar char=""/>
              <a:defRPr/>
            </a:pPr>
            <a:endParaRPr lang="en-CA" dirty="0" smtClean="0">
              <a:latin typeface="+mj-lt"/>
            </a:endParaRPr>
          </a:p>
          <a:p>
            <a:pPr marL="274320" indent="-274320" fontAlgn="auto">
              <a:spcAft>
                <a:spcPts val="0"/>
              </a:spcAft>
              <a:buClr>
                <a:schemeClr val="accent3"/>
              </a:buClr>
              <a:buFont typeface="Wingdings 2"/>
              <a:buChar char=""/>
              <a:defRPr/>
            </a:pPr>
            <a:r>
              <a:rPr lang="en-CA" dirty="0" smtClean="0">
                <a:latin typeface="+mj-lt"/>
              </a:rPr>
              <a:t>Chrome OS</a:t>
            </a:r>
          </a:p>
          <a:p>
            <a:pPr marL="640080" lvl="1" indent="-246888" fontAlgn="auto">
              <a:spcAft>
                <a:spcPts val="0"/>
              </a:spcAft>
              <a:buFont typeface="Wingdings 2"/>
              <a:buChar char=""/>
              <a:defRPr/>
            </a:pPr>
            <a:r>
              <a:rPr lang="en-CA" dirty="0" smtClean="0">
                <a:latin typeface="+mj-lt"/>
              </a:rPr>
              <a:t>Open Source (based on Linux)</a:t>
            </a:r>
          </a:p>
          <a:p>
            <a:pPr marL="640080" lvl="1" indent="-246888" fontAlgn="auto">
              <a:spcAft>
                <a:spcPts val="0"/>
              </a:spcAft>
              <a:buFont typeface="Wingdings 2"/>
              <a:buChar char=""/>
              <a:defRPr/>
            </a:pPr>
            <a:r>
              <a:rPr lang="en-CA" dirty="0" smtClean="0">
                <a:latin typeface="+mj-lt"/>
              </a:rPr>
              <a:t>Works primarily for web applications</a:t>
            </a:r>
          </a:p>
          <a:p>
            <a:pPr marL="640080" lvl="1" indent="-246888" fontAlgn="auto">
              <a:spcAft>
                <a:spcPts val="0"/>
              </a:spcAft>
              <a:buFont typeface="Wingdings 2"/>
              <a:buChar char=""/>
              <a:defRPr/>
            </a:pPr>
            <a:r>
              <a:rPr lang="en-CA" dirty="0">
                <a:latin typeface="+mj-lt"/>
              </a:rPr>
              <a:t>Found in </a:t>
            </a:r>
            <a:r>
              <a:rPr lang="en-CA" dirty="0" err="1">
                <a:latin typeface="+mj-lt"/>
              </a:rPr>
              <a:t>Chromebooks</a:t>
            </a:r>
            <a:r>
              <a:rPr lang="en-CA" dirty="0">
                <a:latin typeface="+mj-lt"/>
              </a:rPr>
              <a:t> built by Samsung and </a:t>
            </a:r>
            <a:r>
              <a:rPr lang="en-CA" dirty="0" smtClean="0">
                <a:latin typeface="+mj-lt"/>
              </a:rPr>
              <a:t>Acer</a:t>
            </a:r>
          </a:p>
          <a:p>
            <a:pPr marL="640080" lvl="1" indent="-246888" fontAlgn="auto">
              <a:spcAft>
                <a:spcPts val="0"/>
              </a:spcAft>
              <a:buFont typeface="Wingdings 2"/>
              <a:buChar char=""/>
              <a:defRPr/>
            </a:pPr>
            <a:r>
              <a:rPr lang="en-CA" dirty="0" smtClean="0">
                <a:latin typeface="+mj-lt"/>
              </a:rPr>
              <a:t>Hybrid between cloud client and traditional laptop</a:t>
            </a:r>
          </a:p>
        </p:txBody>
      </p:sp>
      <p:pic>
        <p:nvPicPr>
          <p:cNvPr id="229379" name="Picture 2"/>
          <p:cNvPicPr>
            <a:picLocks noChangeAspect="1" noChangeArrowheads="1"/>
          </p:cNvPicPr>
          <p:nvPr/>
        </p:nvPicPr>
        <p:blipFill>
          <a:blip r:embed="rId2" cstate="print"/>
          <a:srcRect/>
          <a:stretch>
            <a:fillRect/>
          </a:stretch>
        </p:blipFill>
        <p:spPr bwMode="auto">
          <a:xfrm>
            <a:off x="5364163" y="1916113"/>
            <a:ext cx="3605212" cy="2592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CA" smtClean="0">
                <a:ea typeface="隶书"/>
              </a:rPr>
              <a:t>Google Energy</a:t>
            </a:r>
          </a:p>
        </p:txBody>
      </p:sp>
      <p:sp>
        <p:nvSpPr>
          <p:cNvPr id="3" name="Content Placeholder 2"/>
          <p:cNvSpPr>
            <a:spLocks noGrp="1"/>
          </p:cNvSpPr>
          <p:nvPr>
            <p:ph idx="1"/>
          </p:nvPr>
        </p:nvSpPr>
        <p:spPr/>
        <p:txBody>
          <a:bodyPr>
            <a:normAutofit/>
          </a:bodyPr>
          <a:lstStyle/>
          <a:p>
            <a:r>
              <a:rPr lang="en-CA" smtClean="0">
                <a:latin typeface="Calibri" pitchFamily="34" charset="0"/>
                <a:ea typeface="宋体" pitchFamily="2" charset="-122"/>
              </a:rPr>
              <a:t>The company consumes a lot of energy, in particular with data centers that facilitate Google search</a:t>
            </a:r>
          </a:p>
          <a:p>
            <a:r>
              <a:rPr lang="en-CA" smtClean="0">
                <a:latin typeface="Calibri" pitchFamily="34" charset="0"/>
                <a:ea typeface="宋体" pitchFamily="2" charset="-122"/>
              </a:rPr>
              <a:t>30% of its energy needs drawn from wind power, currently the least expensive renewable form of energy</a:t>
            </a:r>
          </a:p>
          <a:p>
            <a:r>
              <a:rPr lang="en-CA" smtClean="0">
                <a:latin typeface="Calibri" pitchFamily="34" charset="0"/>
                <a:ea typeface="宋体" pitchFamily="2" charset="-122"/>
              </a:rPr>
              <a:t>Google buys electricity from NextEra Energy, which owns wind farms, and resells it to local utilities for renewable energy credits</a:t>
            </a:r>
          </a:p>
          <a:p>
            <a:r>
              <a:rPr lang="en-CA" smtClean="0">
                <a:latin typeface="Calibri" pitchFamily="34" charset="0"/>
                <a:ea typeface="宋体" pitchFamily="2" charset="-122"/>
              </a:rPr>
              <a:t>Made $917 million in investments in renewable energy in 2011, with $622 million dedicated to solar power</a:t>
            </a:r>
          </a:p>
          <a:p>
            <a:endParaRPr lang="en-CA" smtClean="0">
              <a:latin typeface="Calibri" pitchFamily="34" charset="0"/>
              <a:ea typeface="宋体" pitchFamily="2" charset="-122"/>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p:cNvSpPr>
          <p:nvPr>
            <p:ph type="title"/>
          </p:nvPr>
        </p:nvSpPr>
        <p:spPr/>
        <p:txBody>
          <a:bodyPr/>
          <a:lstStyle/>
          <a:p>
            <a:r>
              <a:rPr lang="en-CA" smtClean="0">
                <a:ea typeface="隶书"/>
              </a:rPr>
              <a:t>Strategy</a:t>
            </a:r>
          </a:p>
        </p:txBody>
      </p:sp>
      <p:sp>
        <p:nvSpPr>
          <p:cNvPr id="231426" name="Rectangle 3"/>
          <p:cNvSpPr>
            <a:spLocks noGrp="1"/>
          </p:cNvSpPr>
          <p:nvPr>
            <p:ph idx="1"/>
          </p:nvPr>
        </p:nvSpPr>
        <p:spPr/>
        <p:txBody>
          <a:bodyPr/>
          <a:lstStyle/>
          <a:p>
            <a:r>
              <a:rPr lang="en-CA" sz="3000" smtClean="0">
                <a:latin typeface="Calibri" pitchFamily="34" charset="0"/>
                <a:ea typeface="宋体" pitchFamily="2" charset="-122"/>
              </a:rPr>
              <a:t>Revenue = Amount of time on the Web</a:t>
            </a:r>
          </a:p>
          <a:p>
            <a:r>
              <a:rPr lang="en-CA" sz="3000" smtClean="0">
                <a:latin typeface="Calibri" pitchFamily="34" charset="0"/>
                <a:ea typeface="宋体" pitchFamily="2" charset="-122"/>
              </a:rPr>
              <a:t>Mission Statement:</a:t>
            </a:r>
          </a:p>
          <a:p>
            <a:pPr lvl="1"/>
            <a:r>
              <a:rPr lang="en-CA" sz="3000" smtClean="0">
                <a:latin typeface="Calibri" pitchFamily="34" charset="0"/>
                <a:ea typeface="宋体" pitchFamily="2" charset="-122"/>
              </a:rPr>
              <a:t>“To organize the world’s information and make it universally accessible and useful”</a:t>
            </a:r>
          </a:p>
          <a:p>
            <a:pPr lvl="1"/>
            <a:r>
              <a:rPr lang="en-CA" sz="3000" smtClean="0">
                <a:latin typeface="Calibri" pitchFamily="34" charset="0"/>
                <a:ea typeface="宋体" pitchFamily="2" charset="-122"/>
              </a:rPr>
              <a:t>Slogan (mantra)</a:t>
            </a:r>
          </a:p>
          <a:p>
            <a:pPr lvl="2"/>
            <a:r>
              <a:rPr lang="en-CA" sz="2700" smtClean="0">
                <a:latin typeface="Calibri" pitchFamily="34" charset="0"/>
                <a:ea typeface="宋体" pitchFamily="2" charset="-122"/>
              </a:rPr>
              <a:t> “Don’t be evil”</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p:cNvSpPr>
          <p:nvPr>
            <p:ph type="title"/>
          </p:nvPr>
        </p:nvSpPr>
        <p:spPr/>
        <p:txBody>
          <a:bodyPr/>
          <a:lstStyle/>
          <a:p>
            <a:r>
              <a:rPr lang="en-CA" smtClean="0">
                <a:ea typeface="隶书"/>
              </a:rPr>
              <a:t>Strategy in 2012</a:t>
            </a:r>
          </a:p>
        </p:txBody>
      </p:sp>
      <p:sp>
        <p:nvSpPr>
          <p:cNvPr id="38915" name="Rectangle 3"/>
          <p:cNvSpPr>
            <a:spLocks noGrp="1"/>
          </p:cNvSpPr>
          <p:nvPr>
            <p:ph idx="1"/>
          </p:nvPr>
        </p:nvSpPr>
        <p:spPr/>
        <p:txBody>
          <a:bodyPr>
            <a:normAutofit/>
          </a:bodyPr>
          <a:lstStyle/>
          <a:p>
            <a:r>
              <a:rPr lang="en-CA" smtClean="0">
                <a:latin typeface="Calibri" pitchFamily="34" charset="0"/>
                <a:ea typeface="宋体" pitchFamily="2" charset="-122"/>
              </a:rPr>
              <a:t>Mobile:</a:t>
            </a:r>
          </a:p>
          <a:p>
            <a:pPr lvl="1"/>
            <a:r>
              <a:rPr lang="en-CA" smtClean="0">
                <a:latin typeface="Calibri" pitchFamily="34" charset="0"/>
                <a:ea typeface="宋体" pitchFamily="2" charset="-122"/>
              </a:rPr>
              <a:t>Motorola as an independent subsidiary that produces smart phones and tablets</a:t>
            </a:r>
          </a:p>
          <a:p>
            <a:pPr lvl="1"/>
            <a:r>
              <a:rPr lang="en-CA" smtClean="0">
                <a:latin typeface="Calibri" pitchFamily="34" charset="0"/>
                <a:ea typeface="宋体" pitchFamily="2" charset="-122"/>
              </a:rPr>
              <a:t>Continued partnerships with other manufacturers</a:t>
            </a:r>
          </a:p>
          <a:p>
            <a:pPr lvl="1"/>
            <a:r>
              <a:rPr lang="en-CA" smtClean="0">
                <a:latin typeface="Calibri" pitchFamily="34" charset="0"/>
                <a:ea typeface="宋体" pitchFamily="2" charset="-122"/>
              </a:rPr>
              <a:t>Growth of different types of content in the Play Store </a:t>
            </a:r>
          </a:p>
          <a:p>
            <a:pPr lvl="1"/>
            <a:r>
              <a:rPr lang="en-CA" smtClean="0">
                <a:latin typeface="Calibri" pitchFamily="34" charset="0"/>
                <a:ea typeface="宋体" pitchFamily="2" charset="-122"/>
              </a:rPr>
              <a:t>Inexpensive smartphones initiative throughout the world</a:t>
            </a:r>
          </a:p>
          <a:p>
            <a:pPr lvl="1"/>
            <a:r>
              <a:rPr lang="en-CA" smtClean="0">
                <a:latin typeface="Calibri" pitchFamily="34" charset="0"/>
                <a:ea typeface="宋体" pitchFamily="2" charset="-122"/>
              </a:rPr>
              <a:t>Increasing LTE Compatibility as high speed upgrade to 4G networks</a:t>
            </a:r>
          </a:p>
          <a:p>
            <a:pPr lvl="1"/>
            <a:r>
              <a:rPr lang="en-CA" smtClean="0">
                <a:latin typeface="Calibri" pitchFamily="34" charset="0"/>
                <a:ea typeface="宋体" pitchFamily="2" charset="-122"/>
              </a:rPr>
              <a:t>Google Wallet = mobile electronic money as a means of payment based on near field communications technology</a:t>
            </a:r>
          </a:p>
          <a:p>
            <a:pPr lvl="1">
              <a:buFont typeface="Wingdings 2" pitchFamily="18" charset="2"/>
              <a:buNone/>
            </a:pPr>
            <a:endParaRPr lang="en-CA" smtClean="0">
              <a:ea typeface="宋体" pitchFamily="2" charset="-122"/>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p:cNvSpPr>
          <p:nvPr>
            <p:ph type="title"/>
          </p:nvPr>
        </p:nvSpPr>
        <p:spPr/>
        <p:txBody>
          <a:bodyPr/>
          <a:lstStyle/>
          <a:p>
            <a:r>
              <a:rPr lang="en-CA" smtClean="0">
                <a:ea typeface="隶书"/>
              </a:rPr>
              <a:t>Legal Issues</a:t>
            </a:r>
          </a:p>
        </p:txBody>
      </p:sp>
      <p:sp>
        <p:nvSpPr>
          <p:cNvPr id="39939" name="Rectangle 3"/>
          <p:cNvSpPr>
            <a:spLocks noGrp="1"/>
          </p:cNvSpPr>
          <p:nvPr>
            <p:ph idx="1"/>
          </p:nvPr>
        </p:nvSpPr>
        <p:spPr/>
        <p:txBody>
          <a:bodyPr>
            <a:normAutofit/>
          </a:bodyPr>
          <a:lstStyle/>
          <a:p>
            <a:r>
              <a:rPr lang="en-CA" smtClean="0">
                <a:latin typeface="Calibri" pitchFamily="34" charset="0"/>
                <a:ea typeface="宋体" pitchFamily="2" charset="-122"/>
              </a:rPr>
              <a:t>Oracle</a:t>
            </a:r>
          </a:p>
          <a:p>
            <a:pPr lvl="1">
              <a:buFont typeface="Wingdings 2" pitchFamily="18" charset="2"/>
              <a:buNone/>
            </a:pPr>
            <a:r>
              <a:rPr lang="en-CA" smtClean="0">
                <a:latin typeface="Calibri" pitchFamily="34" charset="0"/>
                <a:ea typeface="宋体" pitchFamily="2" charset="-122"/>
              </a:rPr>
              <a:t>- Java patent that it got when it acquired Sun Microsystems</a:t>
            </a:r>
          </a:p>
          <a:p>
            <a:r>
              <a:rPr lang="en-CA" smtClean="0">
                <a:latin typeface="Calibri" pitchFamily="34" charset="0"/>
                <a:ea typeface="宋体" pitchFamily="2" charset="-122"/>
              </a:rPr>
              <a:t>Microsoft</a:t>
            </a:r>
          </a:p>
          <a:p>
            <a:pPr lvl="1">
              <a:buFont typeface="Wingdings 2" pitchFamily="18" charset="2"/>
              <a:buNone/>
            </a:pPr>
            <a:r>
              <a:rPr lang="en-CA" smtClean="0">
                <a:latin typeface="Calibri" pitchFamily="34" charset="0"/>
                <a:ea typeface="宋体" pitchFamily="2" charset="-122"/>
              </a:rPr>
              <a:t>-EU lawsuit regarding a Motorola patent for web video </a:t>
            </a:r>
          </a:p>
          <a:p>
            <a:r>
              <a:rPr lang="en-CA" smtClean="0">
                <a:latin typeface="Calibri" pitchFamily="34" charset="0"/>
                <a:ea typeface="宋体" pitchFamily="2" charset="-122"/>
              </a:rPr>
              <a:t>Apple</a:t>
            </a:r>
          </a:p>
          <a:p>
            <a:pPr lvl="1">
              <a:buFont typeface="Wingdings 2" pitchFamily="18" charset="2"/>
              <a:buNone/>
            </a:pPr>
            <a:r>
              <a:rPr lang="en-CA" smtClean="0">
                <a:latin typeface="Calibri" pitchFamily="34" charset="0"/>
                <a:ea typeface="宋体" pitchFamily="2" charset="-122"/>
              </a:rPr>
              <a:t>- Disputes over patents with Android device makers Samsung, HTC, and Motorola</a:t>
            </a:r>
          </a:p>
          <a:p>
            <a:r>
              <a:rPr lang="en-CA" smtClean="0">
                <a:latin typeface="Calibri" pitchFamily="34" charset="0"/>
                <a:ea typeface="宋体" pitchFamily="2" charset="-122"/>
              </a:rPr>
              <a:t>Privacy concerns</a:t>
            </a:r>
          </a:p>
          <a:p>
            <a:pPr lvl="1">
              <a:buFont typeface="Wingdings 2" pitchFamily="18" charset="2"/>
              <a:buNone/>
            </a:pPr>
            <a:r>
              <a:rPr lang="en-CA" smtClean="0">
                <a:latin typeface="Calibri" pitchFamily="34" charset="0"/>
                <a:ea typeface="宋体" pitchFamily="2" charset="-122"/>
              </a:rPr>
              <a:t>- Lawsuits from users i.e., Google Street View</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p:cNvSpPr>
          <p:nvPr>
            <p:ph type="title"/>
          </p:nvPr>
        </p:nvSpPr>
        <p:spPr/>
        <p:txBody>
          <a:bodyPr/>
          <a:lstStyle/>
          <a:p>
            <a:r>
              <a:rPr lang="en-CA" smtClean="0">
                <a:ea typeface="隶书"/>
              </a:rPr>
              <a:t>The Future</a:t>
            </a:r>
          </a:p>
        </p:txBody>
      </p:sp>
      <p:sp>
        <p:nvSpPr>
          <p:cNvPr id="234498" name="Rectangle 3"/>
          <p:cNvSpPr>
            <a:spLocks noGrp="1"/>
          </p:cNvSpPr>
          <p:nvPr>
            <p:ph idx="1"/>
          </p:nvPr>
        </p:nvSpPr>
        <p:spPr/>
        <p:txBody>
          <a:bodyPr/>
          <a:lstStyle/>
          <a:p>
            <a:r>
              <a:rPr lang="en-CA" smtClean="0">
                <a:latin typeface="Calibri" pitchFamily="34" charset="0"/>
                <a:ea typeface="宋体" pitchFamily="2" charset="-122"/>
              </a:rPr>
              <a:t>Android and Google Mobile as an opportunity for advertising</a:t>
            </a:r>
          </a:p>
          <a:p>
            <a:r>
              <a:rPr lang="en-CA" smtClean="0">
                <a:latin typeface="Calibri" pitchFamily="34" charset="0"/>
                <a:ea typeface="宋体" pitchFamily="2" charset="-122"/>
              </a:rPr>
              <a:t>Privacy Issues</a:t>
            </a:r>
          </a:p>
          <a:p>
            <a:pPr lvl="1">
              <a:buFont typeface="Wingdings 2" pitchFamily="18" charset="2"/>
              <a:buNone/>
            </a:pPr>
            <a:r>
              <a:rPr lang="en-CA" smtClean="0">
                <a:latin typeface="Calibri" pitchFamily="34" charset="0"/>
                <a:ea typeface="宋体" pitchFamily="2" charset="-122"/>
              </a:rPr>
              <a:t>- New privacy policy for all products as of March 1, 2012</a:t>
            </a:r>
          </a:p>
          <a:p>
            <a:r>
              <a:rPr lang="en-CA" smtClean="0">
                <a:latin typeface="Calibri" pitchFamily="34" charset="0"/>
                <a:ea typeface="宋体" pitchFamily="2" charset="-122"/>
              </a:rPr>
              <a:t>Continuing legal battles</a:t>
            </a:r>
          </a:p>
          <a:p>
            <a:r>
              <a:rPr lang="en-CA" smtClean="0">
                <a:latin typeface="Calibri" pitchFamily="34" charset="0"/>
                <a:ea typeface="宋体" pitchFamily="2" charset="-122"/>
              </a:rPr>
              <a:t>Increased competition with multiple companies, including Apple, Facebook, and Microsoft (Bing)</a:t>
            </a:r>
          </a:p>
          <a:p>
            <a:r>
              <a:rPr lang="en-CA" smtClean="0">
                <a:latin typeface="Calibri" pitchFamily="34" charset="0"/>
                <a:ea typeface="宋体" pitchFamily="2" charset="-122"/>
              </a:rPr>
              <a:t>Innovation issues:</a:t>
            </a:r>
          </a:p>
          <a:p>
            <a:pPr lvl="1">
              <a:buFont typeface="Wingdings 2" pitchFamily="18" charset="2"/>
              <a:buNone/>
            </a:pPr>
            <a:r>
              <a:rPr lang="en-CA" smtClean="0">
                <a:latin typeface="Calibri" pitchFamily="34" charset="0"/>
                <a:ea typeface="宋体" pitchFamily="2" charset="-122"/>
              </a:rPr>
              <a:t>-Google Labs closed in 2011</a:t>
            </a:r>
          </a:p>
          <a:p>
            <a:pPr lvl="1">
              <a:buFont typeface="Wingdings 2" pitchFamily="18" charset="2"/>
              <a:buNone/>
            </a:pPr>
            <a:r>
              <a:rPr lang="en-CA" smtClean="0">
                <a:latin typeface="Calibri" pitchFamily="34" charset="0"/>
                <a:ea typeface="宋体" pitchFamily="2" charset="-122"/>
              </a:rPr>
              <a:t>-70-20-10 rule no longer mandated by Page</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p:cNvSpPr>
          <p:nvPr>
            <p:ph type="title"/>
          </p:nvPr>
        </p:nvSpPr>
        <p:spPr/>
        <p:txBody>
          <a:bodyPr/>
          <a:lstStyle/>
          <a:p>
            <a:r>
              <a:rPr lang="en-CA" smtClean="0">
                <a:ea typeface="隶书"/>
              </a:rPr>
              <a:t>Management</a:t>
            </a:r>
          </a:p>
        </p:txBody>
      </p:sp>
      <p:sp>
        <p:nvSpPr>
          <p:cNvPr id="36867" name="Rectangle 3"/>
          <p:cNvSpPr>
            <a:spLocks noGrp="1"/>
          </p:cNvSpPr>
          <p:nvPr>
            <p:ph idx="1"/>
          </p:nvPr>
        </p:nvSpPr>
        <p:spPr/>
        <p:txBody>
          <a:bodyPr>
            <a:normAutofit/>
          </a:bodyPr>
          <a:lstStyle/>
          <a:p>
            <a:pPr marL="0" indent="0" fontAlgn="auto">
              <a:spcAft>
                <a:spcPts val="0"/>
              </a:spcAft>
              <a:buClr>
                <a:schemeClr val="accent3"/>
              </a:buClr>
              <a:buFont typeface="Arial" pitchFamily="34" charset="0"/>
              <a:buNone/>
              <a:defRPr/>
            </a:pPr>
            <a:r>
              <a:rPr lang="en-CA" sz="3200" dirty="0">
                <a:solidFill>
                  <a:schemeClr val="tx1">
                    <a:lumMod val="50000"/>
                    <a:lumOff val="50000"/>
                  </a:schemeClr>
                </a:solidFill>
                <a:latin typeface="+mj-lt"/>
              </a:rPr>
              <a:t>CEO</a:t>
            </a:r>
          </a:p>
          <a:p>
            <a:pPr marL="0" indent="0" fontAlgn="auto">
              <a:spcAft>
                <a:spcPts val="0"/>
              </a:spcAft>
              <a:buClr>
                <a:schemeClr val="accent3"/>
              </a:buClr>
              <a:buFont typeface="Arial" pitchFamily="34" charset="0"/>
              <a:buNone/>
              <a:defRPr/>
            </a:pPr>
            <a:r>
              <a:rPr lang="en-CA" sz="3200" dirty="0">
                <a:latin typeface="+mj-lt"/>
              </a:rPr>
              <a:t>Larry Page</a:t>
            </a:r>
          </a:p>
          <a:p>
            <a:pPr marL="800100" lvl="1" indent="-342900" fontAlgn="auto">
              <a:lnSpc>
                <a:spcPct val="140000"/>
              </a:lnSpc>
              <a:spcAft>
                <a:spcPts val="0"/>
              </a:spcAft>
              <a:buFont typeface="Wingdings 2"/>
              <a:buChar char=""/>
              <a:defRPr/>
            </a:pPr>
            <a:r>
              <a:rPr lang="en-US" dirty="0" smtClean="0">
                <a:latin typeface="+mj-lt"/>
                <a:cs typeface="Franklin Gothic Book"/>
              </a:rPr>
              <a:t>Co-Founder </a:t>
            </a:r>
            <a:endParaRPr lang="en-US" dirty="0">
              <a:latin typeface="+mj-lt"/>
              <a:cs typeface="Franklin Gothic Book"/>
            </a:endParaRPr>
          </a:p>
          <a:p>
            <a:pPr marL="800100" lvl="1" indent="-342900" fontAlgn="auto">
              <a:lnSpc>
                <a:spcPct val="140000"/>
              </a:lnSpc>
              <a:spcAft>
                <a:spcPts val="0"/>
              </a:spcAft>
              <a:buFont typeface="Wingdings 2"/>
              <a:buChar char=""/>
              <a:defRPr/>
            </a:pPr>
            <a:r>
              <a:rPr lang="en-US" dirty="0">
                <a:latin typeface="+mj-lt"/>
                <a:cs typeface="Franklin Gothic Book"/>
              </a:rPr>
              <a:t>CEO </a:t>
            </a:r>
            <a:r>
              <a:rPr lang="en-US" dirty="0" smtClean="0">
                <a:latin typeface="+mj-lt"/>
                <a:cs typeface="Franklin Gothic Book"/>
              </a:rPr>
              <a:t>since </a:t>
            </a:r>
            <a:r>
              <a:rPr lang="en-US" dirty="0">
                <a:latin typeface="+mj-lt"/>
                <a:cs typeface="Franklin Gothic Book"/>
              </a:rPr>
              <a:t>April 2011</a:t>
            </a:r>
          </a:p>
          <a:p>
            <a:pPr marL="800100" lvl="1" indent="-342900" fontAlgn="auto">
              <a:lnSpc>
                <a:spcPct val="140000"/>
              </a:lnSpc>
              <a:spcAft>
                <a:spcPts val="0"/>
              </a:spcAft>
              <a:buFont typeface="Wingdings 2"/>
              <a:buChar char=""/>
              <a:defRPr/>
            </a:pPr>
            <a:r>
              <a:rPr lang="en-US" dirty="0">
                <a:latin typeface="+mj-lt"/>
                <a:cs typeface="Franklin Gothic Book"/>
              </a:rPr>
              <a:t>Bachelor of Computer Engineering from Michigan</a:t>
            </a:r>
          </a:p>
          <a:p>
            <a:pPr marL="800100" lvl="1" indent="-342900" fontAlgn="auto">
              <a:lnSpc>
                <a:spcPct val="140000"/>
              </a:lnSpc>
              <a:spcAft>
                <a:spcPts val="0"/>
              </a:spcAft>
              <a:buFont typeface="Wingdings 2"/>
              <a:buChar char=""/>
              <a:defRPr/>
            </a:pPr>
            <a:r>
              <a:rPr lang="en-US" dirty="0">
                <a:latin typeface="+mj-lt"/>
                <a:cs typeface="Franklin Gothic Book"/>
              </a:rPr>
              <a:t>Master of Computer Science from Stanford</a:t>
            </a:r>
          </a:p>
          <a:p>
            <a:pPr marL="800100" lvl="1" indent="-342900" fontAlgn="auto">
              <a:lnSpc>
                <a:spcPct val="140000"/>
              </a:lnSpc>
              <a:spcAft>
                <a:spcPts val="0"/>
              </a:spcAft>
              <a:buFont typeface="Wingdings 2"/>
              <a:buChar char=""/>
              <a:defRPr/>
            </a:pPr>
            <a:r>
              <a:rPr lang="en-US" dirty="0">
                <a:latin typeface="+mj-lt"/>
                <a:cs typeface="Franklin Gothic Book"/>
              </a:rPr>
              <a:t>PhD </a:t>
            </a:r>
            <a:r>
              <a:rPr lang="en-US" dirty="0" smtClean="0">
                <a:latin typeface="+mj-lt"/>
                <a:cs typeface="Franklin Gothic Book"/>
              </a:rPr>
              <a:t>in </a:t>
            </a:r>
            <a:r>
              <a:rPr lang="en-US" dirty="0">
                <a:latin typeface="+mj-lt"/>
                <a:cs typeface="Franklin Gothic Book"/>
              </a:rPr>
              <a:t>Computer Science (dropped out)</a:t>
            </a:r>
          </a:p>
          <a:p>
            <a:pPr marL="274320" indent="-274320" fontAlgn="auto">
              <a:spcAft>
                <a:spcPts val="0"/>
              </a:spcAft>
              <a:buClr>
                <a:schemeClr val="accent3"/>
              </a:buClr>
              <a:buFont typeface="Wingdings 2"/>
              <a:buChar char=""/>
              <a:defRPr/>
            </a:pPr>
            <a:endParaRPr lang="en-CA" dirty="0" smtClean="0"/>
          </a:p>
        </p:txBody>
      </p:sp>
      <p:pic>
        <p:nvPicPr>
          <p:cNvPr id="235523" name="Picture 3"/>
          <p:cNvPicPr>
            <a:picLocks noChangeAspect="1"/>
          </p:cNvPicPr>
          <p:nvPr/>
        </p:nvPicPr>
        <p:blipFill>
          <a:blip r:embed="rId2" cstate="print"/>
          <a:srcRect/>
          <a:stretch>
            <a:fillRect/>
          </a:stretch>
        </p:blipFill>
        <p:spPr bwMode="auto">
          <a:xfrm>
            <a:off x="5148263" y="1916113"/>
            <a:ext cx="3081337" cy="2011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itle 1"/>
          <p:cNvSpPr>
            <a:spLocks noGrp="1"/>
          </p:cNvSpPr>
          <p:nvPr>
            <p:ph type="title"/>
          </p:nvPr>
        </p:nvSpPr>
        <p:spPr/>
        <p:txBody>
          <a:bodyPr/>
          <a:lstStyle/>
          <a:p>
            <a:r>
              <a:rPr lang="en-US" smtClean="0">
                <a:ea typeface="隶书"/>
              </a:rPr>
              <a:t>Management</a:t>
            </a:r>
          </a:p>
        </p:txBody>
      </p:sp>
      <p:sp>
        <p:nvSpPr>
          <p:cNvPr id="3" name="Content Placeholder 2"/>
          <p:cNvSpPr>
            <a:spLocks noGrp="1"/>
          </p:cNvSpPr>
          <p:nvPr>
            <p:ph idx="1"/>
          </p:nvPr>
        </p:nvSpPr>
        <p:spPr/>
        <p:txBody>
          <a:bodyPr>
            <a:normAutofit/>
          </a:bodyPr>
          <a:lstStyle/>
          <a:p>
            <a:pPr marL="0" indent="0" fontAlgn="auto">
              <a:spcAft>
                <a:spcPts val="0"/>
              </a:spcAft>
              <a:buClr>
                <a:schemeClr val="accent3"/>
              </a:buClr>
              <a:buFont typeface="Arial" pitchFamily="34" charset="0"/>
              <a:buNone/>
              <a:defRPr/>
            </a:pPr>
            <a:r>
              <a:rPr lang="en-CA" sz="3200" dirty="0">
                <a:solidFill>
                  <a:schemeClr val="tx1">
                    <a:lumMod val="50000"/>
                    <a:lumOff val="50000"/>
                  </a:schemeClr>
                </a:solidFill>
                <a:latin typeface="+mj-lt"/>
              </a:rPr>
              <a:t>Co-Founder</a:t>
            </a:r>
          </a:p>
          <a:p>
            <a:pPr marL="0" indent="0" fontAlgn="auto">
              <a:spcAft>
                <a:spcPts val="0"/>
              </a:spcAft>
              <a:buClr>
                <a:schemeClr val="accent3"/>
              </a:buClr>
              <a:buFont typeface="Arial" pitchFamily="34" charset="0"/>
              <a:buNone/>
              <a:defRPr/>
            </a:pPr>
            <a:r>
              <a:rPr lang="en-CA" sz="3200" dirty="0">
                <a:latin typeface="+mj-lt"/>
              </a:rPr>
              <a:t>Sergey </a:t>
            </a:r>
            <a:r>
              <a:rPr lang="en-CA" sz="3200" dirty="0" err="1">
                <a:latin typeface="+mj-lt"/>
              </a:rPr>
              <a:t>Brin</a:t>
            </a:r>
            <a:r>
              <a:rPr lang="en-CA" sz="3200" dirty="0">
                <a:latin typeface="+mj-lt"/>
              </a:rPr>
              <a:t> </a:t>
            </a:r>
            <a:endParaRPr lang="en-US" sz="3200" dirty="0">
              <a:solidFill>
                <a:schemeClr val="accent1"/>
              </a:solidFill>
              <a:latin typeface="+mj-lt"/>
              <a:cs typeface="Franklin Gothic Book"/>
            </a:endParaRPr>
          </a:p>
          <a:p>
            <a:pPr marL="1028700" lvl="1" indent="-571500" fontAlgn="auto">
              <a:lnSpc>
                <a:spcPct val="140000"/>
              </a:lnSpc>
              <a:spcAft>
                <a:spcPts val="0"/>
              </a:spcAft>
              <a:buFont typeface="Wingdings" charset="2"/>
              <a:buChar char="§"/>
              <a:defRPr/>
            </a:pPr>
            <a:r>
              <a:rPr lang="en-US" sz="2600" dirty="0">
                <a:latin typeface="+mj-lt"/>
                <a:cs typeface="Franklin Gothic Book"/>
              </a:rPr>
              <a:t>B.Sc. in Math and Computer Science from </a:t>
            </a:r>
            <a:r>
              <a:rPr lang="en-US" sz="2600" dirty="0" smtClean="0">
                <a:latin typeface="+mj-lt"/>
                <a:cs typeface="Franklin Gothic Book"/>
              </a:rPr>
              <a:t>University </a:t>
            </a:r>
            <a:r>
              <a:rPr lang="en-US" sz="2600" dirty="0">
                <a:latin typeface="+mj-lt"/>
                <a:cs typeface="Franklin Gothic Book"/>
              </a:rPr>
              <a:t>of Maryland</a:t>
            </a:r>
          </a:p>
          <a:p>
            <a:pPr marL="1028700" lvl="1" indent="-571500" fontAlgn="auto">
              <a:lnSpc>
                <a:spcPct val="140000"/>
              </a:lnSpc>
              <a:spcAft>
                <a:spcPts val="0"/>
              </a:spcAft>
              <a:buFont typeface="Wingdings" charset="2"/>
              <a:buChar char="§"/>
              <a:defRPr/>
            </a:pPr>
            <a:r>
              <a:rPr lang="en-US" sz="2600" dirty="0">
                <a:latin typeface="+mj-lt"/>
                <a:cs typeface="Franklin Gothic Book"/>
              </a:rPr>
              <a:t>Master of Computer Science from Stanford</a:t>
            </a:r>
          </a:p>
          <a:p>
            <a:pPr marL="1028700" lvl="1" indent="-571500" fontAlgn="auto">
              <a:lnSpc>
                <a:spcPct val="140000"/>
              </a:lnSpc>
              <a:spcAft>
                <a:spcPts val="0"/>
              </a:spcAft>
              <a:buFont typeface="Wingdings" charset="2"/>
              <a:buChar char="§"/>
              <a:defRPr/>
            </a:pPr>
            <a:r>
              <a:rPr lang="en-US" sz="2600" dirty="0">
                <a:latin typeface="+mj-lt"/>
                <a:cs typeface="Franklin Gothic Book"/>
              </a:rPr>
              <a:t>PhD </a:t>
            </a:r>
            <a:r>
              <a:rPr lang="en-US" sz="2600" dirty="0" smtClean="0">
                <a:latin typeface="+mj-lt"/>
                <a:cs typeface="Franklin Gothic Book"/>
              </a:rPr>
              <a:t>in </a:t>
            </a:r>
            <a:r>
              <a:rPr lang="en-US" sz="2600" dirty="0">
                <a:latin typeface="+mj-lt"/>
                <a:cs typeface="Franklin Gothic Book"/>
              </a:rPr>
              <a:t>Computer Science (dropped out)</a:t>
            </a:r>
          </a:p>
          <a:p>
            <a:pPr marL="274320" indent="-274320" fontAlgn="auto">
              <a:spcAft>
                <a:spcPts val="0"/>
              </a:spcAft>
              <a:buClr>
                <a:schemeClr val="accent3"/>
              </a:buClr>
              <a:buFont typeface="Wingdings 2"/>
              <a:buChar char=""/>
              <a:defRPr/>
            </a:pPr>
            <a:endParaRPr lang="en-US" dirty="0"/>
          </a:p>
        </p:txBody>
      </p:sp>
      <p:pic>
        <p:nvPicPr>
          <p:cNvPr id="236547" name="Picture 3"/>
          <p:cNvPicPr>
            <a:picLocks noChangeAspect="1"/>
          </p:cNvPicPr>
          <p:nvPr/>
        </p:nvPicPr>
        <p:blipFill>
          <a:blip r:embed="rId2" cstate="print"/>
          <a:srcRect/>
          <a:stretch>
            <a:fillRect/>
          </a:stretch>
        </p:blipFill>
        <p:spPr bwMode="auto">
          <a:xfrm>
            <a:off x="4932363" y="908050"/>
            <a:ext cx="3225800" cy="210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chemeClr val="bg1"/>
                </a:solidFill>
                <a:latin typeface="Cambria" pitchFamily="18" charset="0"/>
              </a:rPr>
              <a:t>Evolution of the Smartphone?</a:t>
            </a:r>
            <a:endParaRPr lang="en-US" dirty="0">
              <a:solidFill>
                <a:schemeClr val="bg1"/>
              </a:solidFill>
              <a:latin typeface="Cambria" pitchFamily="18" charset="0"/>
            </a:endParaRPr>
          </a:p>
        </p:txBody>
      </p:sp>
      <p:sp>
        <p:nvSpPr>
          <p:cNvPr id="74754" name="Content Placeholder 2"/>
          <p:cNvSpPr>
            <a:spLocks noGrp="1"/>
          </p:cNvSpPr>
          <p:nvPr>
            <p:ph idx="1"/>
          </p:nvPr>
        </p:nvSpPr>
        <p:spPr/>
        <p:txBody>
          <a:bodyPr/>
          <a:lstStyle/>
          <a:p>
            <a:r>
              <a:rPr lang="en-US" b="1" smtClean="0">
                <a:solidFill>
                  <a:schemeClr val="bg1"/>
                </a:solidFill>
                <a:ea typeface="宋体" pitchFamily="2" charset="-122"/>
              </a:rPr>
              <a:t>1992</a:t>
            </a:r>
            <a:r>
              <a:rPr lang="en-US" smtClean="0">
                <a:solidFill>
                  <a:schemeClr val="bg1"/>
                </a:solidFill>
                <a:ea typeface="宋体" pitchFamily="2" charset="-122"/>
              </a:rPr>
              <a:t>: Simon</a:t>
            </a:r>
          </a:p>
          <a:p>
            <a:pPr lvl="1"/>
            <a:r>
              <a:rPr lang="en-US" sz="1800" smtClean="0">
                <a:solidFill>
                  <a:schemeClr val="bg1"/>
                </a:solidFill>
                <a:ea typeface="宋体" pitchFamily="2" charset="-122"/>
              </a:rPr>
              <a:t>Created by IBM</a:t>
            </a:r>
          </a:p>
          <a:p>
            <a:pPr lvl="1"/>
            <a:r>
              <a:rPr lang="en-US" sz="1800" smtClean="0">
                <a:solidFill>
                  <a:schemeClr val="bg1"/>
                </a:solidFill>
                <a:ea typeface="宋体" pitchFamily="2" charset="-122"/>
              </a:rPr>
              <a:t>Touch screen, fax, email, predictive keyboard</a:t>
            </a:r>
          </a:p>
          <a:p>
            <a:r>
              <a:rPr lang="en-US" b="1" smtClean="0">
                <a:solidFill>
                  <a:schemeClr val="bg1"/>
                </a:solidFill>
                <a:ea typeface="宋体" pitchFamily="2" charset="-122"/>
              </a:rPr>
              <a:t>1996</a:t>
            </a:r>
            <a:r>
              <a:rPr lang="en-US" smtClean="0">
                <a:solidFill>
                  <a:schemeClr val="bg1"/>
                </a:solidFill>
                <a:ea typeface="宋体" pitchFamily="2" charset="-122"/>
              </a:rPr>
              <a:t>: Nokia 9000</a:t>
            </a:r>
          </a:p>
          <a:p>
            <a:r>
              <a:rPr lang="en-US" b="1" smtClean="0">
                <a:solidFill>
                  <a:schemeClr val="bg1"/>
                </a:solidFill>
                <a:ea typeface="宋体" pitchFamily="2" charset="-122"/>
              </a:rPr>
              <a:t>2002</a:t>
            </a:r>
            <a:r>
              <a:rPr lang="en-US" smtClean="0">
                <a:solidFill>
                  <a:schemeClr val="bg1"/>
                </a:solidFill>
                <a:ea typeface="宋体" pitchFamily="2" charset="-122"/>
              </a:rPr>
              <a:t>: Handspring Treo 180 (Palm OS)</a:t>
            </a:r>
          </a:p>
          <a:p>
            <a:r>
              <a:rPr lang="en-US" b="1" smtClean="0">
                <a:solidFill>
                  <a:schemeClr val="bg1"/>
                </a:solidFill>
                <a:ea typeface="宋体" pitchFamily="2" charset="-122"/>
              </a:rPr>
              <a:t>2002</a:t>
            </a:r>
            <a:r>
              <a:rPr lang="en-US" smtClean="0">
                <a:solidFill>
                  <a:schemeClr val="bg1"/>
                </a:solidFill>
                <a:ea typeface="宋体" pitchFamily="2" charset="-122"/>
              </a:rPr>
              <a:t>: Blackberry</a:t>
            </a:r>
          </a:p>
          <a:p>
            <a:r>
              <a:rPr lang="en-US" b="1" smtClean="0">
                <a:solidFill>
                  <a:schemeClr val="bg1"/>
                </a:solidFill>
                <a:ea typeface="宋体" pitchFamily="2" charset="-122"/>
              </a:rPr>
              <a:t>2007</a:t>
            </a:r>
            <a:r>
              <a:rPr lang="en-US" smtClean="0">
                <a:solidFill>
                  <a:schemeClr val="bg1"/>
                </a:solidFill>
                <a:ea typeface="宋体" pitchFamily="2" charset="-122"/>
              </a:rPr>
              <a:t>: iPhone</a:t>
            </a:r>
          </a:p>
          <a:p>
            <a:r>
              <a:rPr lang="en-US" b="1" smtClean="0">
                <a:solidFill>
                  <a:schemeClr val="bg1"/>
                </a:solidFill>
                <a:ea typeface="宋体" pitchFamily="2" charset="-122"/>
              </a:rPr>
              <a:t>2008</a:t>
            </a:r>
            <a:r>
              <a:rPr lang="en-US" smtClean="0">
                <a:solidFill>
                  <a:schemeClr val="bg1"/>
                </a:solidFill>
                <a:ea typeface="宋体" pitchFamily="2" charset="-122"/>
              </a:rPr>
              <a:t>: First Android OS phones</a:t>
            </a:r>
          </a:p>
          <a:p>
            <a:endParaRPr lang="en-US" smtClean="0">
              <a:solidFill>
                <a:schemeClr val="bg1"/>
              </a:solidFill>
              <a:ea typeface="宋体" pitchFamily="2" charset="-122"/>
            </a:endParaRPr>
          </a:p>
          <a:p>
            <a:endParaRPr lang="en-US" smtClean="0">
              <a:solidFill>
                <a:schemeClr val="bg1"/>
              </a:solidFill>
              <a:ea typeface="宋体" pitchFamily="2" charset="-122"/>
            </a:endParaRPr>
          </a:p>
        </p:txBody>
      </p:sp>
      <p:pic>
        <p:nvPicPr>
          <p:cNvPr id="74755" name="Picture 4"/>
          <p:cNvPicPr>
            <a:picLocks noChangeAspect="1"/>
          </p:cNvPicPr>
          <p:nvPr/>
        </p:nvPicPr>
        <p:blipFill>
          <a:blip r:embed="rId3" cstate="print"/>
          <a:srcRect/>
          <a:stretch>
            <a:fillRect/>
          </a:stretch>
        </p:blipFill>
        <p:spPr bwMode="auto">
          <a:xfrm>
            <a:off x="6305550" y="3933825"/>
            <a:ext cx="1931988" cy="1449388"/>
          </a:xfrm>
          <a:prstGeom prst="rect">
            <a:avLst/>
          </a:prstGeom>
          <a:noFill/>
          <a:ln w="9525">
            <a:noFill/>
            <a:miter lim="800000"/>
            <a:headEnd/>
            <a:tailEnd/>
          </a:ln>
        </p:spPr>
      </p:pic>
      <p:pic>
        <p:nvPicPr>
          <p:cNvPr id="74756" name="Picture 6"/>
          <p:cNvPicPr>
            <a:picLocks noChangeAspect="1"/>
          </p:cNvPicPr>
          <p:nvPr/>
        </p:nvPicPr>
        <p:blipFill>
          <a:blip r:embed="rId4" cstate="print"/>
          <a:srcRect/>
          <a:stretch>
            <a:fillRect/>
          </a:stretch>
        </p:blipFill>
        <p:spPr bwMode="auto">
          <a:xfrm>
            <a:off x="6103938" y="1189038"/>
            <a:ext cx="1997075"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lstStyle/>
          <a:p>
            <a:r>
              <a:rPr lang="en-US" smtClean="0">
                <a:ea typeface="隶书"/>
              </a:rPr>
              <a:t>Management</a:t>
            </a:r>
          </a:p>
        </p:txBody>
      </p:sp>
      <p:sp>
        <p:nvSpPr>
          <p:cNvPr id="3" name="Content Placeholder 2"/>
          <p:cNvSpPr>
            <a:spLocks noGrp="1"/>
          </p:cNvSpPr>
          <p:nvPr>
            <p:ph idx="1"/>
          </p:nvPr>
        </p:nvSpPr>
        <p:spPr/>
        <p:txBody>
          <a:bodyPr>
            <a:normAutofit fontScale="92500" lnSpcReduction="10000"/>
          </a:bodyPr>
          <a:lstStyle/>
          <a:p>
            <a:pPr marL="0" indent="0" fontAlgn="auto">
              <a:spcAft>
                <a:spcPts val="0"/>
              </a:spcAft>
              <a:buClr>
                <a:schemeClr val="accent3"/>
              </a:buClr>
              <a:buFont typeface="Arial" pitchFamily="34" charset="0"/>
              <a:buNone/>
              <a:defRPr/>
            </a:pPr>
            <a:r>
              <a:rPr lang="en-CA" sz="3200" dirty="0">
                <a:solidFill>
                  <a:schemeClr val="tx1">
                    <a:lumMod val="50000"/>
                    <a:lumOff val="50000"/>
                  </a:schemeClr>
                </a:solidFill>
                <a:latin typeface="+mj-lt"/>
              </a:rPr>
              <a:t>Executive Chairman</a:t>
            </a:r>
          </a:p>
          <a:p>
            <a:pPr marL="0" indent="0" fontAlgn="auto">
              <a:spcAft>
                <a:spcPts val="0"/>
              </a:spcAft>
              <a:buClr>
                <a:schemeClr val="accent3"/>
              </a:buClr>
              <a:buFont typeface="Arial" pitchFamily="34" charset="0"/>
              <a:buNone/>
              <a:defRPr/>
            </a:pPr>
            <a:r>
              <a:rPr lang="en-CA" sz="3200" dirty="0">
                <a:latin typeface="+mj-lt"/>
              </a:rPr>
              <a:t>Eric Schmidt </a:t>
            </a:r>
            <a:endParaRPr lang="en-US" sz="3200" dirty="0">
              <a:solidFill>
                <a:schemeClr val="tx1">
                  <a:lumMod val="65000"/>
                  <a:lumOff val="35000"/>
                </a:schemeClr>
              </a:solidFill>
              <a:latin typeface="+mj-lt"/>
              <a:cs typeface="Franklin Gothic Book"/>
            </a:endParaRPr>
          </a:p>
          <a:p>
            <a:pPr marL="1028700" lvl="1" indent="-571500" fontAlgn="auto">
              <a:lnSpc>
                <a:spcPct val="140000"/>
              </a:lnSpc>
              <a:spcAft>
                <a:spcPts val="0"/>
              </a:spcAft>
              <a:buFont typeface="Wingdings" charset="2"/>
              <a:buChar char="§"/>
              <a:defRPr/>
            </a:pPr>
            <a:r>
              <a:rPr lang="en-US" sz="2600" dirty="0">
                <a:latin typeface="+mj-lt"/>
                <a:cs typeface="Franklin Gothic Book"/>
              </a:rPr>
              <a:t>Former CEO</a:t>
            </a:r>
          </a:p>
          <a:p>
            <a:pPr marL="1028700" lvl="1" indent="-571500" fontAlgn="auto">
              <a:lnSpc>
                <a:spcPct val="140000"/>
              </a:lnSpc>
              <a:spcAft>
                <a:spcPts val="0"/>
              </a:spcAft>
              <a:buFont typeface="Wingdings" charset="2"/>
              <a:buChar char="§"/>
              <a:defRPr/>
            </a:pPr>
            <a:r>
              <a:rPr lang="en-US" sz="2600" dirty="0">
                <a:latin typeface="+mj-lt"/>
                <a:cs typeface="Franklin Gothic Book"/>
              </a:rPr>
              <a:t>Former CEO of </a:t>
            </a:r>
            <a:r>
              <a:rPr lang="en-US" sz="2600" dirty="0" smtClean="0">
                <a:latin typeface="+mj-lt"/>
                <a:cs typeface="Franklin Gothic Book"/>
              </a:rPr>
              <a:t>Novell </a:t>
            </a:r>
            <a:r>
              <a:rPr lang="en-US" sz="2600" dirty="0">
                <a:latin typeface="+mj-lt"/>
                <a:cs typeface="Franklin Gothic Book"/>
              </a:rPr>
              <a:t>&amp; CTO of Sun Microsystems</a:t>
            </a:r>
          </a:p>
          <a:p>
            <a:pPr marL="1028700" lvl="1" indent="-571500" fontAlgn="auto">
              <a:lnSpc>
                <a:spcPct val="140000"/>
              </a:lnSpc>
              <a:spcAft>
                <a:spcPts val="0"/>
              </a:spcAft>
              <a:buFont typeface="Wingdings" charset="2"/>
              <a:buChar char="§"/>
              <a:defRPr/>
            </a:pPr>
            <a:r>
              <a:rPr lang="en-US" sz="2600" dirty="0">
                <a:latin typeface="+mj-lt"/>
                <a:cs typeface="Franklin Gothic Book"/>
              </a:rPr>
              <a:t>Bachelor of Engineering </a:t>
            </a:r>
            <a:r>
              <a:rPr lang="en-US" sz="2600" dirty="0" smtClean="0">
                <a:latin typeface="+mj-lt"/>
                <a:cs typeface="Franklin Gothic Book"/>
              </a:rPr>
              <a:t>degree from </a:t>
            </a:r>
            <a:r>
              <a:rPr lang="en-US" sz="2600" dirty="0">
                <a:latin typeface="+mj-lt"/>
                <a:cs typeface="Franklin Gothic Book"/>
              </a:rPr>
              <a:t>Princeton</a:t>
            </a:r>
          </a:p>
          <a:p>
            <a:pPr marL="1028700" lvl="1" indent="-571500" fontAlgn="auto">
              <a:lnSpc>
                <a:spcPct val="140000"/>
              </a:lnSpc>
              <a:spcAft>
                <a:spcPts val="0"/>
              </a:spcAft>
              <a:buFont typeface="Wingdings" charset="2"/>
              <a:buChar char="§"/>
              <a:defRPr/>
            </a:pPr>
            <a:r>
              <a:rPr lang="en-US" sz="2600" dirty="0">
                <a:latin typeface="+mj-lt"/>
                <a:cs typeface="Franklin Gothic Book"/>
              </a:rPr>
              <a:t>Master’s and PhD in Comp. Sci. from UC Berkley</a:t>
            </a:r>
          </a:p>
          <a:p>
            <a:pPr marL="1028700" lvl="1" indent="-571500" fontAlgn="auto">
              <a:lnSpc>
                <a:spcPct val="140000"/>
              </a:lnSpc>
              <a:spcAft>
                <a:spcPts val="0"/>
              </a:spcAft>
              <a:buFont typeface="Wingdings" charset="2"/>
              <a:buChar char="§"/>
              <a:defRPr/>
            </a:pPr>
            <a:r>
              <a:rPr lang="en-US" sz="2600" dirty="0">
                <a:latin typeface="+mj-lt"/>
                <a:cs typeface="Franklin Gothic Book"/>
              </a:rPr>
              <a:t>Member of President Obama’s council of Science and Technology</a:t>
            </a:r>
          </a:p>
          <a:p>
            <a:pPr marL="274320" indent="-274320" fontAlgn="auto">
              <a:spcAft>
                <a:spcPts val="0"/>
              </a:spcAft>
              <a:buClr>
                <a:schemeClr val="accent3"/>
              </a:buClr>
              <a:buFont typeface="Wingdings 2"/>
              <a:buChar char=""/>
              <a:defRPr/>
            </a:pPr>
            <a:endParaRPr lang="en-US" dirty="0"/>
          </a:p>
        </p:txBody>
      </p:sp>
      <p:pic>
        <p:nvPicPr>
          <p:cNvPr id="237571" name="Picture 4" descr="Eric Schmidt headshot.jpg"/>
          <p:cNvPicPr>
            <a:picLocks noChangeAspect="1"/>
          </p:cNvPicPr>
          <p:nvPr/>
        </p:nvPicPr>
        <p:blipFill>
          <a:blip r:embed="rId2" cstate="print"/>
          <a:srcRect/>
          <a:stretch>
            <a:fillRect/>
          </a:stretch>
        </p:blipFill>
        <p:spPr bwMode="auto">
          <a:xfrm>
            <a:off x="5364163" y="1341438"/>
            <a:ext cx="2995612" cy="208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p:nvPr>
        </p:nvSpPr>
        <p:spPr/>
        <p:txBody>
          <a:bodyPr/>
          <a:lstStyle/>
          <a:p>
            <a:r>
              <a:rPr lang="en-US" smtClean="0">
                <a:ea typeface="隶书"/>
              </a:rPr>
              <a:t>Five-year Diversification Plan</a:t>
            </a:r>
          </a:p>
        </p:txBody>
      </p:sp>
      <p:sp>
        <p:nvSpPr>
          <p:cNvPr id="3" name="Content Placeholder 2"/>
          <p:cNvSpPr>
            <a:spLocks noGrp="1"/>
          </p:cNvSpPr>
          <p:nvPr>
            <p:ph idx="1"/>
          </p:nvPr>
        </p:nvSpPr>
        <p:spPr/>
        <p:txBody>
          <a:bodyPr>
            <a:normAutofit/>
          </a:bodyPr>
          <a:lstStyle/>
          <a:p>
            <a:pPr marL="274320" indent="-274320" fontAlgn="auto">
              <a:spcAft>
                <a:spcPts val="0"/>
              </a:spcAft>
              <a:buClr>
                <a:schemeClr val="accent3"/>
              </a:buClr>
              <a:buFont typeface="Arial" pitchFamily="34" charset="0"/>
              <a:buChar char="•"/>
              <a:defRPr/>
            </a:pPr>
            <a:r>
              <a:rPr lang="en-CA" dirty="0" smtClean="0">
                <a:latin typeface="+mj-lt"/>
              </a:rPr>
              <a:t>Larry, Sergey, and Eric </a:t>
            </a:r>
            <a:r>
              <a:rPr lang="en-CA" dirty="0">
                <a:latin typeface="+mj-lt"/>
              </a:rPr>
              <a:t>currently hold </a:t>
            </a:r>
            <a:r>
              <a:rPr lang="en-CA" dirty="0" smtClean="0">
                <a:latin typeface="+mj-lt"/>
              </a:rPr>
              <a:t>92% of the company’s Class </a:t>
            </a:r>
            <a:r>
              <a:rPr lang="en-CA" dirty="0">
                <a:latin typeface="+mj-lt"/>
              </a:rPr>
              <a:t>B common stock</a:t>
            </a:r>
          </a:p>
          <a:p>
            <a:pPr marL="274320" indent="-274320" fontAlgn="auto">
              <a:spcAft>
                <a:spcPts val="0"/>
              </a:spcAft>
              <a:buClr>
                <a:schemeClr val="accent3"/>
              </a:buClr>
              <a:buFont typeface="Arial" pitchFamily="34" charset="0"/>
              <a:buChar char="•"/>
              <a:defRPr/>
            </a:pPr>
            <a:r>
              <a:rPr lang="en-CA" dirty="0" smtClean="0">
                <a:latin typeface="+mj-lt"/>
              </a:rPr>
              <a:t>Hold 66% </a:t>
            </a:r>
            <a:r>
              <a:rPr lang="en-CA" dirty="0">
                <a:latin typeface="+mj-lt"/>
              </a:rPr>
              <a:t>of the voting power </a:t>
            </a:r>
            <a:r>
              <a:rPr lang="en-CA" dirty="0" smtClean="0">
                <a:latin typeface="+mj-lt"/>
              </a:rPr>
              <a:t>in company decisions</a:t>
            </a:r>
            <a:endParaRPr lang="en-CA" dirty="0">
              <a:latin typeface="+mj-lt"/>
            </a:endParaRPr>
          </a:p>
          <a:p>
            <a:pPr marL="274320" indent="-274320" fontAlgn="auto">
              <a:spcAft>
                <a:spcPts val="0"/>
              </a:spcAft>
              <a:buClr>
                <a:schemeClr val="accent3"/>
              </a:buClr>
              <a:buFont typeface="Arial" pitchFamily="34" charset="0"/>
              <a:buChar char="•"/>
              <a:defRPr/>
            </a:pPr>
            <a:endParaRPr lang="en-CA" b="1" dirty="0">
              <a:latin typeface="+mj-lt"/>
            </a:endParaRPr>
          </a:p>
          <a:p>
            <a:pPr marL="274320" indent="-274320" fontAlgn="auto">
              <a:spcAft>
                <a:spcPts val="0"/>
              </a:spcAft>
              <a:buClr>
                <a:schemeClr val="accent3"/>
              </a:buClr>
              <a:buFont typeface="Arial" pitchFamily="34" charset="0"/>
              <a:buChar char="•"/>
              <a:defRPr/>
            </a:pPr>
            <a:r>
              <a:rPr lang="en-CA" b="1" dirty="0" smtClean="0">
                <a:latin typeface="+mj-lt"/>
              </a:rPr>
              <a:t>Since 2010, Larry </a:t>
            </a:r>
            <a:r>
              <a:rPr lang="en-CA" b="1" dirty="0">
                <a:latin typeface="+mj-lt"/>
              </a:rPr>
              <a:t>and Sergey will each sell </a:t>
            </a:r>
            <a:r>
              <a:rPr lang="en-CA" b="1" dirty="0" smtClean="0">
                <a:latin typeface="+mj-lt"/>
              </a:rPr>
              <a:t>$5.5 billion </a:t>
            </a:r>
            <a:r>
              <a:rPr lang="en-CA" b="1" dirty="0">
                <a:latin typeface="+mj-lt"/>
              </a:rPr>
              <a:t>shares </a:t>
            </a:r>
            <a:r>
              <a:rPr lang="en-CA" b="1" dirty="0" smtClean="0">
                <a:latin typeface="+mj-lt"/>
              </a:rPr>
              <a:t>of common stock until 2015</a:t>
            </a:r>
            <a:endParaRPr lang="en-CA" b="1" dirty="0">
              <a:latin typeface="+mj-lt"/>
            </a:endParaRPr>
          </a:p>
          <a:p>
            <a:pPr marL="274320" indent="-274320" fontAlgn="auto">
              <a:spcAft>
                <a:spcPts val="0"/>
              </a:spcAft>
              <a:buClr>
                <a:schemeClr val="accent3"/>
              </a:buClr>
              <a:buFont typeface="Arial" pitchFamily="34" charset="0"/>
              <a:buChar char="•"/>
              <a:defRPr/>
            </a:pPr>
            <a:r>
              <a:rPr lang="en-CA" dirty="0" smtClean="0">
                <a:latin typeface="+mj-lt"/>
              </a:rPr>
              <a:t>Will retain 48</a:t>
            </a:r>
            <a:r>
              <a:rPr lang="en-CA" dirty="0">
                <a:latin typeface="+mj-lt"/>
              </a:rPr>
              <a:t>% of the voting </a:t>
            </a:r>
            <a:r>
              <a:rPr lang="en-CA" dirty="0" smtClean="0">
                <a:latin typeface="+mj-lt"/>
              </a:rPr>
              <a:t>power when all is said and done</a:t>
            </a:r>
            <a:endParaRPr lang="en-CA" dirty="0">
              <a:latin typeface="+mj-lt"/>
            </a:endParaRPr>
          </a:p>
          <a:p>
            <a:pPr marL="274320" indent="-274320" fontAlgn="auto">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itle 1"/>
          <p:cNvSpPr>
            <a:spLocks noGrp="1"/>
          </p:cNvSpPr>
          <p:nvPr>
            <p:ph type="title"/>
          </p:nvPr>
        </p:nvSpPr>
        <p:spPr>
          <a:xfrm>
            <a:off x="493713" y="188913"/>
            <a:ext cx="8229600" cy="1443037"/>
          </a:xfrm>
        </p:spPr>
        <p:txBody>
          <a:bodyPr/>
          <a:lstStyle/>
          <a:p>
            <a:r>
              <a:rPr lang="en-US" smtClean="0">
                <a:ea typeface="隶书"/>
              </a:rPr>
              <a:t>Management</a:t>
            </a:r>
          </a:p>
        </p:txBody>
      </p:sp>
      <p:sp>
        <p:nvSpPr>
          <p:cNvPr id="3" name="Content Placeholder 2"/>
          <p:cNvSpPr>
            <a:spLocks noGrp="1"/>
          </p:cNvSpPr>
          <p:nvPr>
            <p:ph idx="1"/>
          </p:nvPr>
        </p:nvSpPr>
        <p:spPr/>
        <p:txBody>
          <a:bodyPr>
            <a:normAutofit/>
          </a:bodyPr>
          <a:lstStyle/>
          <a:p>
            <a:pPr marL="107950" lvl="1" indent="0">
              <a:buFont typeface="Courier New" pitchFamily="49" charset="0"/>
              <a:buNone/>
            </a:pPr>
            <a:r>
              <a:rPr lang="en-US" sz="3000" smtClean="0">
                <a:latin typeface="Calibri" pitchFamily="34" charset="0"/>
                <a:ea typeface="宋体" pitchFamily="2" charset="-122"/>
              </a:rPr>
              <a:t>Senior VP and Chief Business Officer</a:t>
            </a:r>
          </a:p>
          <a:p>
            <a:pPr marL="107950" lvl="1" indent="0">
              <a:buFont typeface="Courier New" pitchFamily="49" charset="0"/>
              <a:buNone/>
            </a:pPr>
            <a:r>
              <a:rPr lang="en-US" sz="3000" smtClean="0">
                <a:latin typeface="Calibri" pitchFamily="34" charset="0"/>
                <a:ea typeface="宋体" pitchFamily="2" charset="-122"/>
              </a:rPr>
              <a:t>Nikesh Arora</a:t>
            </a:r>
          </a:p>
          <a:p>
            <a:pPr marL="107950" lvl="1" indent="0">
              <a:lnSpc>
                <a:spcPct val="130000"/>
              </a:lnSpc>
              <a:buFont typeface="Wingdings" pitchFamily="2" charset="2"/>
              <a:buChar char="§"/>
            </a:pPr>
            <a:r>
              <a:rPr lang="en-US" sz="2200" smtClean="0">
                <a:latin typeface="Calibri" pitchFamily="34" charset="0"/>
                <a:ea typeface="宋体" pitchFamily="2" charset="-122"/>
              </a:rPr>
              <a:t>Joined Google in 2004</a:t>
            </a:r>
          </a:p>
          <a:p>
            <a:pPr marL="107950" lvl="1" indent="0">
              <a:lnSpc>
                <a:spcPct val="130000"/>
              </a:lnSpc>
              <a:buFont typeface="Wingdings" pitchFamily="2" charset="2"/>
              <a:buChar char="§"/>
            </a:pPr>
            <a:r>
              <a:rPr lang="en-US" sz="2200" smtClean="0">
                <a:latin typeface="Calibri" pitchFamily="34" charset="0"/>
                <a:ea typeface="宋体" pitchFamily="2" charset="-122"/>
              </a:rPr>
              <a:t>Responsible for creating and expanding strategic partnerships</a:t>
            </a:r>
          </a:p>
          <a:p>
            <a:pPr marL="107950" lvl="1" indent="0">
              <a:lnSpc>
                <a:spcPct val="130000"/>
              </a:lnSpc>
              <a:buFont typeface="Wingdings" pitchFamily="2" charset="2"/>
              <a:buChar char="§"/>
            </a:pPr>
            <a:r>
              <a:rPr lang="en-US" sz="2200" smtClean="0">
                <a:latin typeface="Calibri" pitchFamily="34" charset="0"/>
                <a:ea typeface="宋体" pitchFamily="2" charset="-122"/>
              </a:rPr>
              <a:t>Former Chief Marketing Officer at T-Mobile</a:t>
            </a:r>
          </a:p>
          <a:p>
            <a:pPr marL="107950" lvl="1" indent="0">
              <a:lnSpc>
                <a:spcPct val="130000"/>
              </a:lnSpc>
              <a:buFont typeface="Wingdings" pitchFamily="2" charset="2"/>
              <a:buChar char="§"/>
            </a:pPr>
            <a:r>
              <a:rPr lang="en-US" sz="2200" smtClean="0">
                <a:latin typeface="Calibri" pitchFamily="34" charset="0"/>
                <a:ea typeface="宋体" pitchFamily="2" charset="-122"/>
              </a:rPr>
              <a:t>Masters degree from Boston College</a:t>
            </a:r>
          </a:p>
          <a:p>
            <a:pPr marL="107950" lvl="1" indent="0">
              <a:lnSpc>
                <a:spcPct val="130000"/>
              </a:lnSpc>
              <a:buFont typeface="Wingdings" pitchFamily="2" charset="2"/>
              <a:buChar char="§"/>
            </a:pPr>
            <a:r>
              <a:rPr lang="en-US" sz="2200" smtClean="0">
                <a:latin typeface="Calibri" pitchFamily="34" charset="0"/>
                <a:ea typeface="宋体" pitchFamily="2" charset="-122"/>
              </a:rPr>
              <a:t>MBA from Northeastern University</a:t>
            </a:r>
          </a:p>
          <a:p>
            <a:pPr marL="107950" lvl="1" indent="0">
              <a:lnSpc>
                <a:spcPct val="130000"/>
              </a:lnSpc>
              <a:buFont typeface="Wingdings" pitchFamily="2" charset="2"/>
              <a:buChar char="§"/>
            </a:pPr>
            <a:r>
              <a:rPr lang="en-US" sz="2200" smtClean="0">
                <a:latin typeface="Calibri" pitchFamily="34" charset="0"/>
                <a:ea typeface="宋体" pitchFamily="2" charset="-122"/>
              </a:rPr>
              <a:t>CFA Designation</a:t>
            </a:r>
          </a:p>
          <a:p>
            <a:pPr>
              <a:lnSpc>
                <a:spcPct val="90000"/>
              </a:lnSpc>
            </a:pPr>
            <a:endParaRPr lang="en-US" sz="2400" smtClean="0">
              <a:ea typeface="宋体" pitchFamily="2" charset="-122"/>
            </a:endParaRPr>
          </a:p>
        </p:txBody>
      </p:sp>
      <p:pic>
        <p:nvPicPr>
          <p:cNvPr id="239619" name="Picture 3"/>
          <p:cNvPicPr>
            <a:picLocks noChangeAspect="1"/>
          </p:cNvPicPr>
          <p:nvPr/>
        </p:nvPicPr>
        <p:blipFill>
          <a:blip r:embed="rId2" cstate="print"/>
          <a:srcRect/>
          <a:stretch>
            <a:fillRect/>
          </a:stretch>
        </p:blipFill>
        <p:spPr bwMode="auto">
          <a:xfrm>
            <a:off x="7164388" y="4210050"/>
            <a:ext cx="1592262" cy="238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1"/>
          <p:cNvSpPr>
            <a:spLocks noGrp="1"/>
          </p:cNvSpPr>
          <p:nvPr>
            <p:ph type="title"/>
          </p:nvPr>
        </p:nvSpPr>
        <p:spPr/>
        <p:txBody>
          <a:bodyPr/>
          <a:lstStyle/>
          <a:p>
            <a:r>
              <a:rPr lang="en-US" smtClean="0">
                <a:ea typeface="隶书"/>
              </a:rPr>
              <a:t>Management</a:t>
            </a:r>
          </a:p>
        </p:txBody>
      </p:sp>
      <p:sp>
        <p:nvSpPr>
          <p:cNvPr id="3" name="Content Placeholder 2"/>
          <p:cNvSpPr>
            <a:spLocks noGrp="1"/>
          </p:cNvSpPr>
          <p:nvPr>
            <p:ph idx="1"/>
          </p:nvPr>
        </p:nvSpPr>
        <p:spPr/>
        <p:txBody>
          <a:bodyPr>
            <a:normAutofit fontScale="92500" lnSpcReduction="10000"/>
          </a:bodyPr>
          <a:lstStyle/>
          <a:p>
            <a:pPr marL="107950" lvl="1" indent="0" fontAlgn="auto">
              <a:lnSpc>
                <a:spcPct val="110000"/>
              </a:lnSpc>
              <a:spcAft>
                <a:spcPts val="0"/>
              </a:spcAft>
              <a:buFont typeface="Courier New" pitchFamily="49" charset="0"/>
              <a:buNone/>
              <a:defRPr/>
            </a:pPr>
            <a:r>
              <a:rPr lang="en-US" sz="3200" dirty="0" smtClean="0">
                <a:latin typeface="+mj-lt"/>
              </a:rPr>
              <a:t>Senior VP and Chief Financial Officer</a:t>
            </a:r>
            <a:endParaRPr lang="en-US" sz="3200" dirty="0">
              <a:latin typeface="+mj-lt"/>
            </a:endParaRPr>
          </a:p>
          <a:p>
            <a:pPr marL="107950" lvl="1" indent="0" fontAlgn="auto">
              <a:lnSpc>
                <a:spcPct val="110000"/>
              </a:lnSpc>
              <a:spcAft>
                <a:spcPts val="0"/>
              </a:spcAft>
              <a:buFont typeface="Courier New" pitchFamily="49" charset="0"/>
              <a:buNone/>
              <a:defRPr/>
            </a:pPr>
            <a:r>
              <a:rPr lang="en-US" sz="3200" dirty="0" smtClean="0">
                <a:latin typeface="+mj-lt"/>
              </a:rPr>
              <a:t>Patrick </a:t>
            </a:r>
            <a:r>
              <a:rPr lang="en-US" sz="3200" dirty="0" err="1" smtClean="0">
                <a:latin typeface="+mj-lt"/>
              </a:rPr>
              <a:t>Pichette</a:t>
            </a:r>
            <a:endParaRPr lang="en-US" sz="3200" dirty="0">
              <a:latin typeface="+mj-lt"/>
            </a:endParaRPr>
          </a:p>
          <a:p>
            <a:pPr marL="107950" lvl="1" indent="0" fontAlgn="auto">
              <a:lnSpc>
                <a:spcPct val="140000"/>
              </a:lnSpc>
              <a:spcAft>
                <a:spcPts val="0"/>
              </a:spcAft>
              <a:buFont typeface="Wingdings" pitchFamily="2" charset="2"/>
              <a:buChar char="§"/>
              <a:defRPr/>
            </a:pPr>
            <a:r>
              <a:rPr lang="en-US" dirty="0">
                <a:latin typeface="+mj-lt"/>
              </a:rPr>
              <a:t>Joined Google in </a:t>
            </a:r>
            <a:r>
              <a:rPr lang="en-US" dirty="0" smtClean="0">
                <a:latin typeface="+mj-lt"/>
              </a:rPr>
              <a:t>2008</a:t>
            </a:r>
          </a:p>
          <a:p>
            <a:pPr marL="107950" lvl="1" indent="0" fontAlgn="auto">
              <a:lnSpc>
                <a:spcPct val="140000"/>
              </a:lnSpc>
              <a:spcAft>
                <a:spcPts val="0"/>
              </a:spcAft>
              <a:buFont typeface="Wingdings" pitchFamily="2" charset="2"/>
              <a:buChar char="§"/>
              <a:defRPr/>
            </a:pPr>
            <a:r>
              <a:rPr lang="en-US" dirty="0" smtClean="0">
                <a:latin typeface="+mj-lt"/>
              </a:rPr>
              <a:t>Worked at McKinsey and at Bell Canada (2001-2008)</a:t>
            </a:r>
          </a:p>
          <a:p>
            <a:pPr marL="107950" lvl="1" indent="0" fontAlgn="auto">
              <a:lnSpc>
                <a:spcPct val="140000"/>
              </a:lnSpc>
              <a:spcAft>
                <a:spcPts val="0"/>
              </a:spcAft>
              <a:buFont typeface="Wingdings" pitchFamily="2" charset="2"/>
              <a:buChar char="§"/>
              <a:defRPr/>
            </a:pPr>
            <a:r>
              <a:rPr lang="en-US" dirty="0" smtClean="0">
                <a:latin typeface="+mj-lt"/>
              </a:rPr>
              <a:t>An expert in the telecommunications industry</a:t>
            </a:r>
            <a:endParaRPr lang="en-US" dirty="0">
              <a:latin typeface="+mj-lt"/>
            </a:endParaRPr>
          </a:p>
          <a:p>
            <a:pPr marL="107950" lvl="1" indent="0" fontAlgn="auto">
              <a:lnSpc>
                <a:spcPct val="140000"/>
              </a:lnSpc>
              <a:spcAft>
                <a:spcPts val="0"/>
              </a:spcAft>
              <a:buFont typeface="Wingdings" pitchFamily="2" charset="2"/>
              <a:buChar char="§"/>
              <a:defRPr/>
            </a:pPr>
            <a:r>
              <a:rPr lang="en-US" dirty="0">
                <a:latin typeface="Calibri" pitchFamily="34" charset="0"/>
                <a:cs typeface="Calibri" pitchFamily="34" charset="0"/>
              </a:rPr>
              <a:t>BBA </a:t>
            </a:r>
            <a:r>
              <a:rPr lang="en-US" dirty="0" err="1">
                <a:latin typeface="Calibri" pitchFamily="34" charset="0"/>
                <a:cs typeface="Calibri" pitchFamily="34" charset="0"/>
              </a:rPr>
              <a:t>Université</a:t>
            </a:r>
            <a:r>
              <a:rPr lang="en-US" dirty="0">
                <a:latin typeface="Calibri" pitchFamily="34" charset="0"/>
                <a:cs typeface="Calibri" pitchFamily="34" charset="0"/>
              </a:rPr>
              <a:t> du Québec </a:t>
            </a:r>
            <a:r>
              <a:rPr lang="en-US" dirty="0"/>
              <a:t>à</a:t>
            </a:r>
            <a:r>
              <a:rPr lang="en-US" dirty="0">
                <a:latin typeface="Calibri" pitchFamily="34" charset="0"/>
                <a:cs typeface="Calibri" pitchFamily="34" charset="0"/>
              </a:rPr>
              <a:t> Montréal (1987</a:t>
            </a:r>
            <a:r>
              <a:rPr lang="en-US" dirty="0" smtClean="0">
                <a:latin typeface="Calibri" pitchFamily="34" charset="0"/>
                <a:cs typeface="Calibri" pitchFamily="34" charset="0"/>
              </a:rPr>
              <a:t>)</a:t>
            </a:r>
          </a:p>
          <a:p>
            <a:pPr marL="107950" lvl="1" indent="0" fontAlgn="auto">
              <a:lnSpc>
                <a:spcPct val="140000"/>
              </a:lnSpc>
              <a:spcAft>
                <a:spcPts val="0"/>
              </a:spcAft>
              <a:buFont typeface="Wingdings" pitchFamily="2" charset="2"/>
              <a:buChar char="§"/>
              <a:defRPr/>
            </a:pPr>
            <a:r>
              <a:rPr lang="en-US" dirty="0" smtClean="0">
                <a:latin typeface="Calibri" pitchFamily="34" charset="0"/>
                <a:cs typeface="Calibri" pitchFamily="34" charset="0"/>
              </a:rPr>
              <a:t>MA in </a:t>
            </a:r>
            <a:r>
              <a:rPr lang="en-US" dirty="0" err="1" smtClean="0">
                <a:latin typeface="Calibri" pitchFamily="34" charset="0"/>
                <a:cs typeface="Calibri" pitchFamily="34" charset="0"/>
              </a:rPr>
              <a:t>Philosphy</a:t>
            </a:r>
            <a:r>
              <a:rPr lang="en-US" dirty="0" smtClean="0">
                <a:latin typeface="Calibri" pitchFamily="34" charset="0"/>
                <a:cs typeface="Calibri" pitchFamily="34" charset="0"/>
              </a:rPr>
              <a:t>, Politics, and Economics from Oxford</a:t>
            </a:r>
            <a:endParaRPr lang="en-US" dirty="0"/>
          </a:p>
          <a:p>
            <a:pPr marL="107950" lvl="1" indent="0" fontAlgn="auto">
              <a:lnSpc>
                <a:spcPct val="140000"/>
              </a:lnSpc>
              <a:spcAft>
                <a:spcPts val="0"/>
              </a:spcAft>
              <a:buFont typeface="Wingdings" pitchFamily="2" charset="2"/>
              <a:buChar char="§"/>
              <a:defRPr/>
            </a:pPr>
            <a:r>
              <a:rPr lang="en-US" dirty="0" smtClean="0">
                <a:latin typeface="+mj-lt"/>
              </a:rPr>
              <a:t>Rhodes Scholar</a:t>
            </a:r>
            <a:endParaRPr lang="en-US" dirty="0">
              <a:latin typeface="+mj-lt"/>
            </a:endParaRPr>
          </a:p>
          <a:p>
            <a:pPr marL="274320" indent="-274320" fontAlgn="auto">
              <a:spcAft>
                <a:spcPts val="0"/>
              </a:spcAft>
              <a:buClr>
                <a:schemeClr val="accent3"/>
              </a:buClr>
              <a:buFont typeface="Wingdings 2"/>
              <a:buChar char=""/>
              <a:defRPr/>
            </a:pPr>
            <a:endParaRPr lang="en-US" dirty="0"/>
          </a:p>
        </p:txBody>
      </p:sp>
      <p:pic>
        <p:nvPicPr>
          <p:cNvPr id="240643" name="Picture 3"/>
          <p:cNvPicPr>
            <a:picLocks noChangeAspect="1" noChangeArrowheads="1"/>
          </p:cNvPicPr>
          <p:nvPr/>
        </p:nvPicPr>
        <p:blipFill>
          <a:blip r:embed="rId2" cstate="print"/>
          <a:srcRect/>
          <a:stretch>
            <a:fillRect/>
          </a:stretch>
        </p:blipFill>
        <p:spPr bwMode="auto">
          <a:xfrm>
            <a:off x="6804025" y="333375"/>
            <a:ext cx="2232025"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7171" y="3407858"/>
            <a:ext cx="5537909" cy="1715797"/>
          </a:xfrm>
          <a:prstGeom prst="rect">
            <a:avLst/>
          </a:prstGeom>
          <a:noFill/>
          <a:ln>
            <a:noFill/>
          </a:ln>
          <a:effectLst>
            <a:outerShdw blurRad="50800" dist="38100" dir="2700000" algn="tl" rotWithShape="0">
              <a:prstClr val="black">
                <a:alpha val="40000"/>
              </a:prstClr>
            </a:out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6600" b="1" dirty="0">
                <a:ln w="11430"/>
                <a:solidFill>
                  <a:srgbClr val="240CB4"/>
                </a:solidFill>
                <a:effectLst>
                  <a:outerShdw blurRad="50800" dist="39000" dir="5460000" algn="tl">
                    <a:srgbClr val="000000">
                      <a:alpha val="38000"/>
                    </a:srgbClr>
                  </a:outerShdw>
                </a:effectLst>
                <a:latin typeface="DFKai-SB" pitchFamily="65" charset="-120"/>
                <a:ea typeface="DFKai-SB" pitchFamily="65" charset="-120"/>
              </a:rPr>
              <a:t>F</a:t>
            </a:r>
            <a:r>
              <a:rPr lang="en-US" sz="6600" b="1" dirty="0">
                <a:ln w="11430"/>
                <a:solidFill>
                  <a:srgbClr val="FF0000"/>
                </a:solidFill>
                <a:effectLst>
                  <a:outerShdw blurRad="50800" dist="39000" dir="5460000" algn="tl">
                    <a:srgbClr val="000000">
                      <a:alpha val="38000"/>
                    </a:srgbClr>
                  </a:outerShdw>
                </a:effectLst>
                <a:latin typeface="DFKai-SB" pitchFamily="65" charset="-120"/>
                <a:ea typeface="DFKai-SB" pitchFamily="65" charset="-120"/>
              </a:rPr>
              <a:t>i</a:t>
            </a:r>
            <a:r>
              <a:rPr lang="en-US" sz="6600" b="1" dirty="0">
                <a:ln w="11430"/>
                <a:solidFill>
                  <a:srgbClr val="FFFF00"/>
                </a:solidFill>
                <a:effectLst>
                  <a:outerShdw blurRad="50800" dist="39000" dir="5460000" algn="tl">
                    <a:srgbClr val="000000">
                      <a:alpha val="38000"/>
                    </a:srgbClr>
                  </a:outerShdw>
                </a:effectLst>
                <a:latin typeface="DFKai-SB" pitchFamily="65" charset="-120"/>
                <a:ea typeface="DFKai-SB" pitchFamily="65" charset="-120"/>
              </a:rPr>
              <a:t>n</a:t>
            </a:r>
            <a:r>
              <a:rPr lang="en-US" sz="6600" b="1" dirty="0">
                <a:ln w="11430"/>
                <a:solidFill>
                  <a:srgbClr val="240CB4"/>
                </a:solidFill>
                <a:effectLst>
                  <a:outerShdw blurRad="50800" dist="39000" dir="5460000" algn="tl">
                    <a:srgbClr val="000000">
                      <a:alpha val="38000"/>
                    </a:srgbClr>
                  </a:outerShdw>
                </a:effectLst>
                <a:latin typeface="DFKai-SB" pitchFamily="65" charset="-120"/>
                <a:ea typeface="DFKai-SB" pitchFamily="65" charset="-120"/>
              </a:rPr>
              <a:t>a</a:t>
            </a:r>
            <a:r>
              <a:rPr lang="en-US" sz="6600" b="1" dirty="0">
                <a:ln w="11430"/>
                <a:solidFill>
                  <a:srgbClr val="00B050"/>
                </a:solidFill>
                <a:effectLst>
                  <a:outerShdw blurRad="50800" dist="39000" dir="5460000" algn="tl">
                    <a:srgbClr val="000000">
                      <a:alpha val="38000"/>
                    </a:srgbClr>
                  </a:outerShdw>
                </a:effectLst>
                <a:latin typeface="DFKai-SB" pitchFamily="65" charset="-120"/>
                <a:ea typeface="DFKai-SB" pitchFamily="65" charset="-120"/>
              </a:rPr>
              <a:t>n</a:t>
            </a:r>
            <a:r>
              <a:rPr lang="en-US" sz="6600" b="1" dirty="0">
                <a:ln w="11430"/>
                <a:solidFill>
                  <a:srgbClr val="FF0000"/>
                </a:solidFill>
                <a:effectLst>
                  <a:outerShdw blurRad="50800" dist="39000" dir="5460000" algn="tl">
                    <a:srgbClr val="000000">
                      <a:alpha val="38000"/>
                    </a:srgbClr>
                  </a:outerShdw>
                </a:effectLst>
                <a:latin typeface="DFKai-SB" pitchFamily="65" charset="-120"/>
                <a:ea typeface="DFKai-SB" pitchFamily="65" charset="-120"/>
              </a:rPr>
              <a:t>c</a:t>
            </a:r>
            <a:r>
              <a:rPr lang="en-US" sz="6600" b="1" dirty="0">
                <a:ln w="11430"/>
                <a:solidFill>
                  <a:srgbClr val="240CB4"/>
                </a:solidFill>
                <a:effectLst>
                  <a:outerShdw blurRad="50800" dist="39000" dir="5460000" algn="tl">
                    <a:srgbClr val="000000">
                      <a:alpha val="38000"/>
                    </a:srgbClr>
                  </a:outerShdw>
                </a:effectLst>
                <a:latin typeface="DFKai-SB" pitchFamily="65" charset="-120"/>
                <a:ea typeface="DFKai-SB" pitchFamily="65" charset="-120"/>
              </a:rPr>
              <a:t>i</a:t>
            </a:r>
            <a:r>
              <a:rPr lang="en-US" sz="6600" b="1" dirty="0">
                <a:ln w="11430"/>
                <a:solidFill>
                  <a:srgbClr val="FFFF00"/>
                </a:solidFill>
                <a:effectLst>
                  <a:outerShdw blurRad="50800" dist="39000" dir="5460000" algn="tl">
                    <a:srgbClr val="000000">
                      <a:alpha val="38000"/>
                    </a:srgbClr>
                  </a:outerShdw>
                </a:effectLst>
                <a:latin typeface="DFKai-SB" pitchFamily="65" charset="-120"/>
                <a:ea typeface="DFKai-SB" pitchFamily="65" charset="-120"/>
              </a:rPr>
              <a:t>a</a:t>
            </a:r>
            <a:r>
              <a:rPr lang="en-US" sz="6600" b="1" dirty="0">
                <a:ln w="11430"/>
                <a:solidFill>
                  <a:srgbClr val="FF0000"/>
                </a:solidFill>
                <a:effectLst>
                  <a:outerShdw blurRad="50800" dist="39000" dir="5460000" algn="tl">
                    <a:srgbClr val="000000">
                      <a:alpha val="38000"/>
                    </a:srgbClr>
                  </a:outerShdw>
                </a:effectLst>
                <a:latin typeface="DFKai-SB" pitchFamily="65" charset="-120"/>
                <a:ea typeface="DFKai-SB" pitchFamily="65" charset="-120"/>
              </a:rPr>
              <a:t>l</a:t>
            </a:r>
            <a:r>
              <a:rPr lang="en-US" sz="6600" b="1" dirty="0">
                <a:ln w="11430"/>
                <a:solidFill>
                  <a:srgbClr val="00B050"/>
                </a:solidFill>
                <a:effectLst>
                  <a:outerShdw blurRad="50800" dist="39000" dir="5460000" algn="tl">
                    <a:srgbClr val="000000">
                      <a:alpha val="38000"/>
                    </a:srgbClr>
                  </a:outerShdw>
                </a:effectLst>
                <a:latin typeface="DFKai-SB" pitchFamily="65" charset="-120"/>
                <a:ea typeface="DFKai-SB" pitchFamily="65" charset="-120"/>
              </a:rPr>
              <a:t>s</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p:cNvSpPr>
          <p:nvPr>
            <p:ph type="title"/>
          </p:nvPr>
        </p:nvSpPr>
        <p:spPr/>
        <p:txBody>
          <a:bodyPr/>
          <a:lstStyle/>
          <a:p>
            <a:endParaRPr lang="en-CA" smtClean="0">
              <a:ea typeface="隶书"/>
            </a:endParaRPr>
          </a:p>
        </p:txBody>
      </p:sp>
      <p:sp>
        <p:nvSpPr>
          <p:cNvPr id="245762" name="Rectangle 3"/>
          <p:cNvSpPr>
            <a:spLocks noGrp="1"/>
          </p:cNvSpPr>
          <p:nvPr>
            <p:ph idx="1"/>
          </p:nvPr>
        </p:nvSpPr>
        <p:spPr/>
        <p:txBody>
          <a:bodyPr/>
          <a:lstStyle/>
          <a:p>
            <a:endParaRPr lang="en-CA" smtClean="0">
              <a:ea typeface="宋体" pitchFamily="2" charset="-122"/>
            </a:endParaRPr>
          </a:p>
        </p:txBody>
      </p:sp>
      <p:pic>
        <p:nvPicPr>
          <p:cNvPr id="245763" name="Picture 4" descr="12 Balance Sheet"/>
          <p:cNvPicPr>
            <a:picLocks noChangeAspect="1" noChangeArrowheads="1"/>
          </p:cNvPicPr>
          <p:nvPr/>
        </p:nvPicPr>
        <p:blipFill>
          <a:blip r:embed="rId2" cstate="print"/>
          <a:srcRect/>
          <a:stretch>
            <a:fillRect/>
          </a:stretch>
        </p:blipFill>
        <p:spPr bwMode="auto">
          <a:xfrm>
            <a:off x="468313" y="0"/>
            <a:ext cx="8135937" cy="6858000"/>
          </a:xfrm>
          <a:prstGeom prst="rect">
            <a:avLst/>
          </a:prstGeom>
          <a:noFill/>
          <a:ln w="9525">
            <a:noFill/>
            <a:miter lim="800000"/>
            <a:headEnd/>
            <a:tailEnd/>
          </a:ln>
        </p:spPr>
      </p:pic>
      <p:sp>
        <p:nvSpPr>
          <p:cNvPr id="245765" name="Rectangle 3"/>
          <p:cNvSpPr>
            <a:spLocks/>
          </p:cNvSpPr>
          <p:nvPr/>
        </p:nvSpPr>
        <p:spPr bwMode="auto">
          <a:xfrm>
            <a:off x="684213" y="4581525"/>
            <a:ext cx="7991475" cy="142875"/>
          </a:xfrm>
          <a:prstGeom prst="rect">
            <a:avLst/>
          </a:prstGeom>
          <a:noFill/>
          <a:ln w="25400">
            <a:solidFill>
              <a:srgbClr val="FF0000"/>
            </a:solidFill>
            <a:round/>
            <a:headEnd/>
            <a:tailEnd/>
          </a:ln>
        </p:spPr>
        <p:txBody>
          <a:bodyPr lIns="0" tIns="0" rIns="0" bIns="0"/>
          <a:lstStyle/>
          <a:p>
            <a:endParaRPr lang="zh-CN" altLang="en-US">
              <a:ea typeface="黑体" pitchFamily="49" charset="-122"/>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p:cNvSpPr>
          <p:nvPr>
            <p:ph type="title"/>
          </p:nvPr>
        </p:nvSpPr>
        <p:spPr/>
        <p:txBody>
          <a:bodyPr/>
          <a:lstStyle/>
          <a:p>
            <a:endParaRPr lang="en-CA" smtClean="0">
              <a:ea typeface="隶书"/>
            </a:endParaRPr>
          </a:p>
        </p:txBody>
      </p:sp>
      <p:sp>
        <p:nvSpPr>
          <p:cNvPr id="246786" name="Rectangle 3"/>
          <p:cNvSpPr>
            <a:spLocks noGrp="1"/>
          </p:cNvSpPr>
          <p:nvPr>
            <p:ph idx="1"/>
          </p:nvPr>
        </p:nvSpPr>
        <p:spPr/>
        <p:txBody>
          <a:bodyPr/>
          <a:lstStyle/>
          <a:p>
            <a:endParaRPr lang="en-CA" smtClean="0">
              <a:ea typeface="宋体" pitchFamily="2" charset="-122"/>
            </a:endParaRPr>
          </a:p>
        </p:txBody>
      </p:sp>
      <p:pic>
        <p:nvPicPr>
          <p:cNvPr id="246787" name="Picture 4" descr="13 Income Statement"/>
          <p:cNvPicPr>
            <a:picLocks noChangeAspect="1" noChangeArrowheads="1"/>
          </p:cNvPicPr>
          <p:nvPr/>
        </p:nvPicPr>
        <p:blipFill>
          <a:blip r:embed="rId2" cstate="print"/>
          <a:srcRect/>
          <a:stretch>
            <a:fillRect/>
          </a:stretch>
        </p:blipFill>
        <p:spPr bwMode="auto">
          <a:xfrm>
            <a:off x="250825" y="188913"/>
            <a:ext cx="8642350" cy="6408737"/>
          </a:xfrm>
          <a:prstGeom prst="rect">
            <a:avLst/>
          </a:prstGeom>
          <a:noFill/>
          <a:ln w="9525">
            <a:noFill/>
            <a:miter lim="800000"/>
            <a:headEnd/>
            <a:tailEnd/>
          </a:ln>
        </p:spPr>
      </p:pic>
      <p:sp>
        <p:nvSpPr>
          <p:cNvPr id="246789" name="Rectangle 3"/>
          <p:cNvSpPr>
            <a:spLocks/>
          </p:cNvSpPr>
          <p:nvPr/>
        </p:nvSpPr>
        <p:spPr bwMode="auto">
          <a:xfrm>
            <a:off x="468313" y="1844675"/>
            <a:ext cx="7991475" cy="215900"/>
          </a:xfrm>
          <a:prstGeom prst="rect">
            <a:avLst/>
          </a:prstGeom>
          <a:noFill/>
          <a:ln w="25400">
            <a:solidFill>
              <a:srgbClr val="FF0000"/>
            </a:solidFill>
            <a:round/>
            <a:headEnd/>
            <a:tailEnd/>
          </a:ln>
        </p:spPr>
        <p:txBody>
          <a:bodyPr lIns="0" tIns="0" rIns="0" bIns="0"/>
          <a:lstStyle/>
          <a:p>
            <a:endParaRPr lang="zh-CN" altLang="en-US">
              <a:ea typeface="黑体" pitchFamily="49" charset="-122"/>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p:cNvSpPr>
          <p:nvPr>
            <p:ph type="title"/>
          </p:nvPr>
        </p:nvSpPr>
        <p:spPr/>
        <p:txBody>
          <a:bodyPr/>
          <a:lstStyle/>
          <a:p>
            <a:endParaRPr lang="en-CA" smtClean="0">
              <a:ea typeface="隶书"/>
            </a:endParaRPr>
          </a:p>
        </p:txBody>
      </p:sp>
      <p:sp>
        <p:nvSpPr>
          <p:cNvPr id="247810" name="Rectangle 3"/>
          <p:cNvSpPr>
            <a:spLocks noGrp="1"/>
          </p:cNvSpPr>
          <p:nvPr>
            <p:ph idx="1"/>
          </p:nvPr>
        </p:nvSpPr>
        <p:spPr/>
        <p:txBody>
          <a:bodyPr/>
          <a:lstStyle/>
          <a:p>
            <a:endParaRPr lang="en-CA" smtClean="0">
              <a:ea typeface="宋体" pitchFamily="2" charset="-122"/>
            </a:endParaRPr>
          </a:p>
        </p:txBody>
      </p:sp>
      <p:pic>
        <p:nvPicPr>
          <p:cNvPr id="247811" name="Picture 4" descr="14 CFS"/>
          <p:cNvPicPr>
            <a:picLocks noChangeAspect="1" noChangeArrowheads="1"/>
          </p:cNvPicPr>
          <p:nvPr/>
        </p:nvPicPr>
        <p:blipFill>
          <a:blip r:embed="rId2" cstate="print"/>
          <a:srcRect/>
          <a:stretch>
            <a:fillRect/>
          </a:stretch>
        </p:blipFill>
        <p:spPr bwMode="auto">
          <a:xfrm>
            <a:off x="468313" y="0"/>
            <a:ext cx="82073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p:cNvSpPr>
          <p:nvPr>
            <p:ph type="title"/>
          </p:nvPr>
        </p:nvSpPr>
        <p:spPr/>
        <p:txBody>
          <a:bodyPr/>
          <a:lstStyle/>
          <a:p>
            <a:endParaRPr lang="en-CA" smtClean="0">
              <a:ea typeface="隶书"/>
            </a:endParaRPr>
          </a:p>
        </p:txBody>
      </p:sp>
      <p:sp>
        <p:nvSpPr>
          <p:cNvPr id="248834" name="Rectangle 3"/>
          <p:cNvSpPr>
            <a:spLocks noGrp="1"/>
          </p:cNvSpPr>
          <p:nvPr>
            <p:ph idx="1"/>
          </p:nvPr>
        </p:nvSpPr>
        <p:spPr/>
        <p:txBody>
          <a:bodyPr/>
          <a:lstStyle/>
          <a:p>
            <a:endParaRPr lang="en-CA" smtClean="0">
              <a:ea typeface="宋体" pitchFamily="2" charset="-122"/>
            </a:endParaRPr>
          </a:p>
        </p:txBody>
      </p:sp>
      <p:pic>
        <p:nvPicPr>
          <p:cNvPr id="248835" name="Picture 4" descr="15 FCF"/>
          <p:cNvPicPr>
            <a:picLocks noChangeAspect="1" noChangeArrowheads="1"/>
          </p:cNvPicPr>
          <p:nvPr/>
        </p:nvPicPr>
        <p:blipFill>
          <a:blip r:embed="rId2" cstate="print"/>
          <a:srcRect/>
          <a:stretch>
            <a:fillRect/>
          </a:stretch>
        </p:blipFill>
        <p:spPr bwMode="auto">
          <a:xfrm>
            <a:off x="468313" y="333375"/>
            <a:ext cx="8207375" cy="597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xfrm>
            <a:off x="457200" y="188913"/>
            <a:ext cx="8229600" cy="647700"/>
          </a:xfrm>
        </p:spPr>
        <p:txBody>
          <a:bodyPr>
            <a:normAutofit fontScale="90000"/>
          </a:bodyPr>
          <a:lstStyle/>
          <a:p>
            <a:pPr fontAlgn="auto">
              <a:spcAft>
                <a:spcPts val="0"/>
              </a:spcAft>
              <a:defRPr/>
            </a:pPr>
            <a:r>
              <a:rPr lang="en-CA" sz="4600" smtClean="0">
                <a:cs typeface="+mj-cs"/>
              </a:rPr>
              <a:t>Quarterly Income Statement</a:t>
            </a:r>
          </a:p>
        </p:txBody>
      </p:sp>
      <p:sp>
        <p:nvSpPr>
          <p:cNvPr id="249858" name="Rectangle 3"/>
          <p:cNvSpPr>
            <a:spLocks noGrp="1"/>
          </p:cNvSpPr>
          <p:nvPr>
            <p:ph idx="1"/>
          </p:nvPr>
        </p:nvSpPr>
        <p:spPr/>
        <p:txBody>
          <a:bodyPr/>
          <a:lstStyle/>
          <a:p>
            <a:endParaRPr lang="en-CA" smtClean="0">
              <a:ea typeface="宋体" pitchFamily="2" charset="-122"/>
            </a:endParaRPr>
          </a:p>
        </p:txBody>
      </p:sp>
      <p:pic>
        <p:nvPicPr>
          <p:cNvPr id="249859" name="Picture 4" descr="18 Quarterly Income Statement"/>
          <p:cNvPicPr>
            <a:picLocks noChangeAspect="1" noChangeArrowheads="1"/>
          </p:cNvPicPr>
          <p:nvPr/>
        </p:nvPicPr>
        <p:blipFill>
          <a:blip r:embed="rId2" cstate="print"/>
          <a:srcRect/>
          <a:stretch>
            <a:fillRect/>
          </a:stretch>
        </p:blipFill>
        <p:spPr bwMode="auto">
          <a:xfrm>
            <a:off x="468313" y="836613"/>
            <a:ext cx="8207375" cy="583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062185" cy="1143000"/>
          </a:xfrm>
        </p:spPr>
        <p:txBody>
          <a:bodyPr/>
          <a:lstStyle/>
          <a:p>
            <a:pPr fontAlgn="auto">
              <a:spcAft>
                <a:spcPts val="0"/>
              </a:spcAft>
              <a:defRPr/>
            </a:pPr>
            <a:r>
              <a:rPr lang="en-US" dirty="0" smtClean="0">
                <a:solidFill>
                  <a:schemeClr val="bg1"/>
                </a:solidFill>
                <a:latin typeface="Cambria" pitchFamily="18" charset="0"/>
              </a:rPr>
              <a:t>Smartphone Operating Systems</a:t>
            </a:r>
            <a:endParaRPr lang="en-US" dirty="0">
              <a:solidFill>
                <a:schemeClr val="bg1"/>
              </a:solidFill>
              <a:latin typeface="Cambria" pitchFamily="18" charset="0"/>
            </a:endParaRPr>
          </a:p>
        </p:txBody>
      </p:sp>
      <p:sp>
        <p:nvSpPr>
          <p:cNvPr id="76802" name="Content Placeholder 2"/>
          <p:cNvSpPr>
            <a:spLocks noGrp="1"/>
          </p:cNvSpPr>
          <p:nvPr>
            <p:ph idx="1"/>
          </p:nvPr>
        </p:nvSpPr>
        <p:spPr/>
        <p:txBody>
          <a:bodyPr/>
          <a:lstStyle/>
          <a:p>
            <a:r>
              <a:rPr lang="en-US" smtClean="0">
                <a:solidFill>
                  <a:schemeClr val="bg1"/>
                </a:solidFill>
                <a:ea typeface="宋体" pitchFamily="2" charset="-122"/>
              </a:rPr>
              <a:t>Symbian Ltd.: Symbian</a:t>
            </a:r>
          </a:p>
          <a:p>
            <a:pPr lvl="2"/>
            <a:r>
              <a:rPr lang="en-US" smtClean="0">
                <a:solidFill>
                  <a:schemeClr val="bg1"/>
                </a:solidFill>
                <a:ea typeface="宋体" pitchFamily="2" charset="-122"/>
              </a:rPr>
              <a:t>Popular outside of the United States</a:t>
            </a:r>
          </a:p>
          <a:p>
            <a:pPr lvl="2"/>
            <a:r>
              <a:rPr lang="en-US" smtClean="0">
                <a:solidFill>
                  <a:schemeClr val="bg1"/>
                </a:solidFill>
                <a:ea typeface="宋体" pitchFamily="2" charset="-122"/>
              </a:rPr>
              <a:t>Acquired by Nokia in 2008</a:t>
            </a:r>
          </a:p>
          <a:p>
            <a:endParaRPr lang="en-US" smtClean="0">
              <a:solidFill>
                <a:schemeClr val="bg1"/>
              </a:solidFill>
              <a:ea typeface="宋体" pitchFamily="2" charset="-122"/>
            </a:endParaRPr>
          </a:p>
          <a:p>
            <a:pPr algn="r"/>
            <a:r>
              <a:rPr lang="en-US" smtClean="0">
                <a:solidFill>
                  <a:schemeClr val="bg1"/>
                </a:solidFill>
                <a:ea typeface="宋体" pitchFamily="2" charset="-122"/>
              </a:rPr>
              <a:t>Palm, Inc.: Palm</a:t>
            </a:r>
          </a:p>
          <a:p>
            <a:pPr lvl="2" algn="r">
              <a:buFont typeface="Arial" charset="0"/>
              <a:buChar char="•"/>
            </a:pPr>
            <a:r>
              <a:rPr lang="en-US" smtClean="0">
                <a:solidFill>
                  <a:schemeClr val="bg1"/>
                </a:solidFill>
                <a:ea typeface="宋体" pitchFamily="2" charset="-122"/>
              </a:rPr>
              <a:t>Initially designed for PDA’s</a:t>
            </a:r>
          </a:p>
          <a:p>
            <a:endParaRPr lang="en-US" smtClean="0">
              <a:solidFill>
                <a:schemeClr val="bg1"/>
              </a:solidFill>
              <a:ea typeface="宋体" pitchFamily="2" charset="-122"/>
            </a:endParaRPr>
          </a:p>
          <a:p>
            <a:r>
              <a:rPr lang="en-US" smtClean="0">
                <a:solidFill>
                  <a:schemeClr val="bg1"/>
                </a:solidFill>
                <a:ea typeface="宋体" pitchFamily="2" charset="-122"/>
              </a:rPr>
              <a:t>Microsoft: Windows Phone 7</a:t>
            </a:r>
          </a:p>
          <a:p>
            <a:pPr lvl="2"/>
            <a:r>
              <a:rPr lang="en-US" smtClean="0">
                <a:solidFill>
                  <a:schemeClr val="bg1"/>
                </a:solidFill>
                <a:ea typeface="宋体" pitchFamily="2" charset="-122"/>
              </a:rPr>
              <a:t>Replacing Windows Mobile</a:t>
            </a:r>
          </a:p>
          <a:p>
            <a:pPr lvl="1"/>
            <a:endParaRPr lang="en-US" smtClean="0">
              <a:ea typeface="宋体" pitchFamily="2" charset="-122"/>
            </a:endParaRPr>
          </a:p>
          <a:p>
            <a:endParaRPr lang="en-US" smtClean="0">
              <a:ea typeface="宋体" pitchFamily="2" charset="-122"/>
            </a:endParaRPr>
          </a:p>
        </p:txBody>
      </p:sp>
      <p:pic>
        <p:nvPicPr>
          <p:cNvPr id="76803" name="Picture 5"/>
          <p:cNvPicPr>
            <a:picLocks noChangeAspect="1"/>
          </p:cNvPicPr>
          <p:nvPr/>
        </p:nvPicPr>
        <p:blipFill>
          <a:blip r:embed="rId2" cstate="print"/>
          <a:srcRect/>
          <a:stretch>
            <a:fillRect/>
          </a:stretch>
        </p:blipFill>
        <p:spPr bwMode="auto">
          <a:xfrm>
            <a:off x="6542088" y="1600200"/>
            <a:ext cx="1978025" cy="1438275"/>
          </a:xfrm>
          <a:prstGeom prst="rect">
            <a:avLst/>
          </a:prstGeom>
          <a:noFill/>
          <a:ln w="9525">
            <a:noFill/>
            <a:miter lim="800000"/>
            <a:headEnd/>
            <a:tailEnd/>
          </a:ln>
        </p:spPr>
      </p:pic>
      <p:pic>
        <p:nvPicPr>
          <p:cNvPr id="76804" name="Picture 3"/>
          <p:cNvPicPr>
            <a:picLocks noChangeAspect="1"/>
          </p:cNvPicPr>
          <p:nvPr/>
        </p:nvPicPr>
        <p:blipFill>
          <a:blip r:embed="rId3" cstate="print"/>
          <a:srcRect/>
          <a:stretch>
            <a:fillRect/>
          </a:stretch>
        </p:blipFill>
        <p:spPr bwMode="auto">
          <a:xfrm>
            <a:off x="6053138" y="4797425"/>
            <a:ext cx="2074862" cy="1554163"/>
          </a:xfrm>
          <a:prstGeom prst="rect">
            <a:avLst/>
          </a:prstGeom>
          <a:noFill/>
          <a:ln w="9525">
            <a:noFill/>
            <a:miter lim="800000"/>
            <a:headEnd/>
            <a:tailEnd/>
          </a:ln>
        </p:spPr>
      </p:pic>
      <p:pic>
        <p:nvPicPr>
          <p:cNvPr id="76805" name="Picture 4"/>
          <p:cNvPicPr>
            <a:picLocks noChangeAspect="1"/>
          </p:cNvPicPr>
          <p:nvPr/>
        </p:nvPicPr>
        <p:blipFill>
          <a:blip r:embed="rId4" cstate="print"/>
          <a:srcRect/>
          <a:stretch>
            <a:fillRect/>
          </a:stretch>
        </p:blipFill>
        <p:spPr bwMode="auto">
          <a:xfrm>
            <a:off x="1217613" y="3321050"/>
            <a:ext cx="2627312" cy="1706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p:cNvSpPr>
          <p:nvPr>
            <p:ph type="title"/>
          </p:nvPr>
        </p:nvSpPr>
        <p:spPr/>
        <p:txBody>
          <a:bodyPr/>
          <a:lstStyle/>
          <a:p>
            <a:endParaRPr lang="en-CA" smtClean="0">
              <a:ea typeface="隶书"/>
            </a:endParaRPr>
          </a:p>
        </p:txBody>
      </p:sp>
      <p:sp>
        <p:nvSpPr>
          <p:cNvPr id="250882" name="Rectangle 3"/>
          <p:cNvSpPr>
            <a:spLocks noGrp="1"/>
          </p:cNvSpPr>
          <p:nvPr>
            <p:ph idx="1"/>
          </p:nvPr>
        </p:nvSpPr>
        <p:spPr/>
        <p:txBody>
          <a:bodyPr/>
          <a:lstStyle/>
          <a:p>
            <a:endParaRPr lang="en-CA" smtClean="0">
              <a:ea typeface="宋体" pitchFamily="2" charset="-122"/>
            </a:endParaRPr>
          </a:p>
        </p:txBody>
      </p:sp>
      <p:pic>
        <p:nvPicPr>
          <p:cNvPr id="250883" name="Picture 4" descr="18"/>
          <p:cNvPicPr>
            <a:picLocks noChangeAspect="1" noChangeArrowheads="1"/>
          </p:cNvPicPr>
          <p:nvPr/>
        </p:nvPicPr>
        <p:blipFill>
          <a:blip r:embed="rId2" cstate="print"/>
          <a:srcRect/>
          <a:stretch>
            <a:fillRect/>
          </a:stretch>
        </p:blipFill>
        <p:spPr bwMode="auto">
          <a:xfrm>
            <a:off x="468313" y="692150"/>
            <a:ext cx="8207375"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p:cNvSpPr>
          <p:nvPr>
            <p:ph type="body" idx="1"/>
          </p:nvPr>
        </p:nvSpPr>
        <p:spPr/>
        <p:txBody>
          <a:bodyPr/>
          <a:lstStyle/>
          <a:p>
            <a:endParaRPr lang="en-CA" smtClean="0">
              <a:ea typeface="宋体" pitchFamily="2" charset="-122"/>
            </a:endParaRPr>
          </a:p>
        </p:txBody>
      </p:sp>
      <p:pic>
        <p:nvPicPr>
          <p:cNvPr id="327684" name="Picture 4" descr="23 Contractual Obligations"/>
          <p:cNvPicPr>
            <a:picLocks noChangeAspect="1" noChangeArrowheads="1"/>
          </p:cNvPicPr>
          <p:nvPr/>
        </p:nvPicPr>
        <p:blipFill>
          <a:blip r:embed="rId2" cstate="print"/>
          <a:srcRect/>
          <a:stretch>
            <a:fillRect/>
          </a:stretch>
        </p:blipFill>
        <p:spPr bwMode="auto">
          <a:xfrm>
            <a:off x="468313" y="1268413"/>
            <a:ext cx="8280400" cy="4608512"/>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p:cNvSpPr>
          <p:nvPr>
            <p:ph type="title"/>
          </p:nvPr>
        </p:nvSpPr>
        <p:spPr/>
        <p:txBody>
          <a:bodyPr/>
          <a:lstStyle/>
          <a:p>
            <a:r>
              <a:rPr lang="en-CA" smtClean="0">
                <a:ea typeface="隶书"/>
              </a:rPr>
              <a:t>Recommendation</a:t>
            </a:r>
          </a:p>
        </p:txBody>
      </p:sp>
      <p:pic>
        <p:nvPicPr>
          <p:cNvPr id="251906" name="Content Placeholder 3"/>
          <p:cNvPicPr>
            <a:picLocks noGrp="1" noChangeArrowheads="1"/>
          </p:cNvPicPr>
          <p:nvPr>
            <p:ph idx="1"/>
          </p:nvPr>
        </p:nvPicPr>
        <p:blipFill>
          <a:blip r:embed="rId2" cstate="print"/>
          <a:srcRect/>
          <a:stretch>
            <a:fillRect/>
          </a:stretch>
        </p:blipFill>
        <p:spPr>
          <a:xfrm>
            <a:off x="-396875" y="2636838"/>
            <a:ext cx="9540875" cy="2519362"/>
          </a:xfr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Line 1"/>
          <p:cNvSpPr>
            <a:spLocks noChangeShapeType="1"/>
          </p:cNvSpPr>
          <p:nvPr/>
        </p:nvSpPr>
        <p:spPr bwMode="auto">
          <a:xfrm>
            <a:off x="455613" y="3340100"/>
            <a:ext cx="8232775" cy="0"/>
          </a:xfrm>
          <a:prstGeom prst="line">
            <a:avLst/>
          </a:prstGeom>
          <a:noFill/>
          <a:ln w="12700">
            <a:solidFill>
              <a:srgbClr val="9A9A9A"/>
            </a:solidFill>
            <a:miter lim="800000"/>
            <a:headEnd/>
            <a:tailEnd/>
          </a:ln>
        </p:spPr>
        <p:txBody>
          <a:bodyPr lIns="0" tIns="0" rIns="0" bIns="0"/>
          <a:lstStyle/>
          <a:p>
            <a:endParaRPr lang="en-US"/>
          </a:p>
        </p:txBody>
      </p:sp>
      <p:sp>
        <p:nvSpPr>
          <p:cNvPr id="252930" name="Rectangle 2"/>
          <p:cNvSpPr>
            <a:spLocks noGrp="1" noChangeArrowheads="1"/>
          </p:cNvSpPr>
          <p:nvPr>
            <p:ph type="title"/>
          </p:nvPr>
        </p:nvSpPr>
        <p:spPr>
          <a:xfrm>
            <a:off x="133350" y="946150"/>
            <a:ext cx="9520238" cy="2401888"/>
          </a:xfrm>
        </p:spPr>
        <p:txBody>
          <a:bodyPr tIns="32146"/>
          <a:lstStyle/>
          <a:p>
            <a:r>
              <a:rPr lang="en-US" altLang="zh-CN" sz="6000" smtClean="0"/>
              <a:t>Research In Motion, Ltd.</a:t>
            </a:r>
          </a:p>
        </p:txBody>
      </p:sp>
      <p:sp>
        <p:nvSpPr>
          <p:cNvPr id="252931" name="Rectangle 4"/>
          <p:cNvSpPr>
            <a:spLocks noGrp="1" noChangeArrowheads="1"/>
          </p:cNvSpPr>
          <p:nvPr>
            <p:ph idx="1"/>
          </p:nvPr>
        </p:nvSpPr>
        <p:spPr>
          <a:xfrm>
            <a:off x="-258763" y="3654425"/>
            <a:ext cx="5464176" cy="1054100"/>
          </a:xfrm>
        </p:spPr>
        <p:txBody>
          <a:bodyPr lIns="26788" tIns="26788" rIns="26788" bIns="26788"/>
          <a:lstStyle/>
          <a:p>
            <a:r>
              <a:rPr lang="en-US" altLang="zh-CN" sz="2100" b="1" smtClean="0">
                <a:solidFill>
                  <a:srgbClr val="878787"/>
                </a:solidFill>
                <a:latin typeface="Lucida Grande" charset="0"/>
                <a:sym typeface="Lucida Grande" charset="0"/>
              </a:rPr>
              <a:t>1984 – 2012 | Waterloo Ontario </a:t>
            </a:r>
          </a:p>
        </p:txBody>
      </p:sp>
      <p:pic>
        <p:nvPicPr>
          <p:cNvPr id="252932" name="Picture 3"/>
          <p:cNvPicPr>
            <a:picLocks noChangeAspect="1" noChangeArrowheads="1"/>
          </p:cNvPicPr>
          <p:nvPr/>
        </p:nvPicPr>
        <p:blipFill>
          <a:blip r:embed="rId2" cstate="print"/>
          <a:srcRect/>
          <a:stretch>
            <a:fillRect/>
          </a:stretch>
        </p:blipFill>
        <p:spPr bwMode="auto">
          <a:xfrm>
            <a:off x="4987925" y="3622675"/>
            <a:ext cx="3890963" cy="1687513"/>
          </a:xfrm>
          <a:prstGeom prst="rect">
            <a:avLst/>
          </a:prstGeom>
          <a:noFill/>
          <a:ln w="12700" cap="rnd">
            <a:noFill/>
            <a:round/>
            <a:headEnd/>
            <a:tailEnd/>
          </a:ln>
        </p:spPr>
      </p:pic>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p>
        </p:txBody>
      </p:sp>
      <p:sp>
        <p:nvSpPr>
          <p:cNvPr id="253954" name="Rectangle 2"/>
          <p:cNvSpPr>
            <a:spLocks/>
          </p:cNvSpPr>
          <p:nvPr/>
        </p:nvSpPr>
        <p:spPr bwMode="auto">
          <a:xfrm>
            <a:off x="723900" y="0"/>
            <a:ext cx="7170738" cy="884238"/>
          </a:xfrm>
          <a:prstGeom prst="rect">
            <a:avLst/>
          </a:prstGeom>
          <a:noFill/>
          <a:ln w="12700">
            <a:noFill/>
            <a:miter lim="800000"/>
            <a:headEnd/>
            <a:tailEnd/>
          </a:ln>
        </p:spPr>
        <p:txBody>
          <a:bodyPr lIns="0" tIns="0" rIns="0" bIns="0" anchor="ctr"/>
          <a:lstStyle/>
          <a:p>
            <a:r>
              <a:rPr lang="en-US" altLang="zh-CN" sz="5100"/>
              <a:t>Financial Snapshot</a:t>
            </a:r>
          </a:p>
        </p:txBody>
      </p:sp>
      <p:pic>
        <p:nvPicPr>
          <p:cNvPr id="253955" name="Picture 3"/>
          <p:cNvPicPr>
            <a:picLocks noChangeAspect="1" noChangeArrowheads="1"/>
          </p:cNvPicPr>
          <p:nvPr/>
        </p:nvPicPr>
        <p:blipFill>
          <a:blip r:embed="rId2" cstate="print"/>
          <a:srcRect/>
          <a:stretch>
            <a:fillRect/>
          </a:stretch>
        </p:blipFill>
        <p:spPr bwMode="auto">
          <a:xfrm>
            <a:off x="774700" y="1100138"/>
            <a:ext cx="7645400" cy="5757862"/>
          </a:xfrm>
          <a:prstGeom prst="rect">
            <a:avLst/>
          </a:prstGeom>
          <a:noFill/>
          <a:ln w="12700">
            <a:noFill/>
            <a:miter lim="800000"/>
            <a:headEnd/>
            <a:tailEnd/>
          </a:ln>
        </p:spPr>
      </p:pic>
      <p:sp>
        <p:nvSpPr>
          <p:cNvPr id="253956" name="Rectangle 4"/>
          <p:cNvSpPr>
            <a:spLocks/>
          </p:cNvSpPr>
          <p:nvPr/>
        </p:nvSpPr>
        <p:spPr bwMode="auto">
          <a:xfrm>
            <a:off x="3378200" y="5776913"/>
            <a:ext cx="4410075" cy="1027112"/>
          </a:xfrm>
          <a:prstGeom prst="rect">
            <a:avLst/>
          </a:prstGeom>
          <a:noFill/>
          <a:ln w="12700">
            <a:noFill/>
            <a:miter lim="800000"/>
            <a:headEnd/>
            <a:tailEnd/>
          </a:ln>
        </p:spPr>
        <p:txBody>
          <a:bodyPr lIns="0" tIns="0" rIns="0" bIns="0" anchor="ctr"/>
          <a:lstStyle/>
          <a:p>
            <a:r>
              <a:rPr lang="en-US" altLang="zh-CN" sz="2500">
                <a:solidFill>
                  <a:srgbClr val="003DCC"/>
                </a:solidFill>
              </a:rPr>
              <a:t>Shares outstanding =524,160,000</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1"/>
          <p:cNvSpPr>
            <a:spLocks noGrp="1" noChangeArrowheads="1"/>
          </p:cNvSpPr>
          <p:nvPr>
            <p:ph type="title"/>
          </p:nvPr>
        </p:nvSpPr>
        <p:spPr>
          <a:xfrm>
            <a:off x="893763" y="142875"/>
            <a:ext cx="7358062" cy="884238"/>
          </a:xfrm>
        </p:spPr>
        <p:txBody>
          <a:bodyPr tIns="32146"/>
          <a:lstStyle/>
          <a:p>
            <a:r>
              <a:rPr lang="en-US" altLang="zh-CN" smtClean="0"/>
              <a:t>Common Shares</a:t>
            </a:r>
          </a:p>
        </p:txBody>
      </p:sp>
      <p:sp>
        <p:nvSpPr>
          <p:cNvPr id="65538" name="Rectangle 2"/>
          <p:cNvSpPr>
            <a:spLocks noGrp="1" noChangeArrowheads="1"/>
          </p:cNvSpPr>
          <p:nvPr>
            <p:ph idx="1"/>
          </p:nvPr>
        </p:nvSpPr>
        <p:spPr>
          <a:xfrm>
            <a:off x="874713" y="3367088"/>
            <a:ext cx="7385050" cy="3241675"/>
          </a:xfrm>
        </p:spPr>
        <p:txBody>
          <a:bodyPr lIns="64291" tIns="32146" rIns="64291" bIns="32146">
            <a:normAutofit fontScale="92500"/>
          </a:bodyPr>
          <a:lstStyle/>
          <a:p>
            <a:pPr marL="627288" indent="-384048" fontAlgn="auto">
              <a:spcAft>
                <a:spcPts val="0"/>
              </a:spcAft>
              <a:buFont typeface="Wingdings 2"/>
              <a:buBlip>
                <a:blip r:embed="rId2"/>
              </a:buBlip>
              <a:defRPr/>
            </a:pPr>
            <a:r>
              <a:rPr lang="en-US" altLang="zh-CN" dirty="0"/>
              <a:t>RIM announced 3-for-1 stock split in 2007</a:t>
            </a:r>
          </a:p>
          <a:p>
            <a:pPr marL="627288" indent="-384048" fontAlgn="auto">
              <a:spcAft>
                <a:spcPts val="0"/>
              </a:spcAft>
              <a:buFont typeface="Wingdings 2"/>
              <a:buBlip>
                <a:blip r:embed="rId2"/>
              </a:buBlip>
              <a:defRPr/>
            </a:pPr>
            <a:r>
              <a:rPr lang="en-US" altLang="zh-CN" dirty="0"/>
              <a:t>On December 13, 2011, there were 524 million voting common shares, options to purchase 4 million voting common shares, 8 million restricted share units and 91,204 deferred share units outstanding</a:t>
            </a:r>
          </a:p>
        </p:txBody>
      </p:sp>
      <p:graphicFrame>
        <p:nvGraphicFramePr>
          <p:cNvPr id="65539" name="Group 3"/>
          <p:cNvGraphicFramePr>
            <a:graphicFrameLocks noGrp="1"/>
          </p:cNvGraphicFramePr>
          <p:nvPr/>
        </p:nvGraphicFramePr>
        <p:xfrm>
          <a:off x="1589088" y="1258888"/>
          <a:ext cx="5954712" cy="2089150"/>
        </p:xfrm>
        <a:graphic>
          <a:graphicData uri="http://schemas.openxmlformats.org/drawingml/2006/table">
            <a:tbl>
              <a:tblPr/>
              <a:tblGrid>
                <a:gridCol w="992312"/>
                <a:gridCol w="992311"/>
                <a:gridCol w="992312"/>
                <a:gridCol w="992311"/>
                <a:gridCol w="992312"/>
                <a:gridCol w="992311"/>
              </a:tblGrid>
              <a:tr h="1044773">
                <a:tc>
                  <a:txBody>
                    <a:bodyPr/>
                    <a:lstStyle/>
                    <a:p>
                      <a:pPr marL="0" marR="0" lvl="0" indent="0" algn="l" defTabSz="914400" rtl="0" eaLnBrk="1" fontAlgn="base" latinLnBrk="0" hangingPunct="1">
                        <a:lnSpc>
                          <a:spcPct val="100000"/>
                        </a:lnSpc>
                        <a:spcBef>
                          <a:spcPct val="0"/>
                        </a:spcBef>
                        <a:spcAft>
                          <a:spcPct val="0"/>
                        </a:spcAft>
                        <a:buClrTx/>
                        <a:buSzPct val="66000"/>
                        <a:buFontTx/>
                        <a:buNone/>
                        <a:tabLst>
                          <a:tab pos="914400" algn="l"/>
                        </a:tabLst>
                      </a:pPr>
                      <a:r>
                        <a:rPr kumimoji="0" lang="en-US" altLang="zh-CN" sz="1300" b="1" i="0" u="none" strike="noStrike" cap="none" normalizeH="0" baseline="0" smtClean="0">
                          <a:ln>
                            <a:noFill/>
                          </a:ln>
                          <a:solidFill>
                            <a:schemeClr val="tx1"/>
                          </a:solidFill>
                          <a:effectLst/>
                          <a:latin typeface="Lucida Grande" charset="0"/>
                          <a:ea typeface="华文细黑" charset="-122"/>
                          <a:sym typeface="Lucida Grande" charset="0"/>
                        </a:rPr>
                        <a:t>2011</a:t>
                      </a:r>
                    </a:p>
                  </a:txBody>
                  <a:tcPr marL="26789" marR="26789" marT="26789" marB="2678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1B6FD"/>
                    </a:solidFill>
                  </a:tcPr>
                </a:tc>
                <a:tc>
                  <a:txBody>
                    <a:bodyPr/>
                    <a:lstStyle/>
                    <a:p>
                      <a:pPr marL="0" marR="0" lvl="0" indent="0" algn="l" defTabSz="914400" rtl="0" eaLnBrk="1" fontAlgn="base" latinLnBrk="0" hangingPunct="1">
                        <a:lnSpc>
                          <a:spcPct val="100000"/>
                        </a:lnSpc>
                        <a:spcBef>
                          <a:spcPct val="0"/>
                        </a:spcBef>
                        <a:spcAft>
                          <a:spcPct val="0"/>
                        </a:spcAft>
                        <a:buClrTx/>
                        <a:buSzPct val="66000"/>
                        <a:buFontTx/>
                        <a:buNone/>
                        <a:tabLst>
                          <a:tab pos="914400" algn="l"/>
                        </a:tabLst>
                      </a:pPr>
                      <a:r>
                        <a:rPr kumimoji="0" lang="en-US" altLang="zh-CN" sz="1300" b="1" i="0" u="none" strike="noStrike" cap="none" normalizeH="0" baseline="0" smtClean="0">
                          <a:ln>
                            <a:noFill/>
                          </a:ln>
                          <a:solidFill>
                            <a:schemeClr val="tx1"/>
                          </a:solidFill>
                          <a:effectLst/>
                          <a:latin typeface="Lucida Grande" charset="0"/>
                          <a:ea typeface="华文细黑" charset="-122"/>
                          <a:sym typeface="Lucida Grande" charset="0"/>
                        </a:rPr>
                        <a:t>2010</a:t>
                      </a:r>
                    </a:p>
                  </a:txBody>
                  <a:tcPr marL="26789" marR="26789" marT="26789" marB="2678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1B6FD"/>
                    </a:solidFill>
                  </a:tcPr>
                </a:tc>
                <a:tc>
                  <a:txBody>
                    <a:bodyPr/>
                    <a:lstStyle/>
                    <a:p>
                      <a:pPr marL="0" marR="0" lvl="0" indent="0" algn="l" defTabSz="914400" rtl="0" eaLnBrk="1" fontAlgn="base" latinLnBrk="0" hangingPunct="1">
                        <a:lnSpc>
                          <a:spcPct val="100000"/>
                        </a:lnSpc>
                        <a:spcBef>
                          <a:spcPct val="0"/>
                        </a:spcBef>
                        <a:spcAft>
                          <a:spcPct val="0"/>
                        </a:spcAft>
                        <a:buClrTx/>
                        <a:buSzPct val="66000"/>
                        <a:buFontTx/>
                        <a:buNone/>
                        <a:tabLst>
                          <a:tab pos="914400" algn="l"/>
                        </a:tabLst>
                      </a:pPr>
                      <a:r>
                        <a:rPr kumimoji="0" lang="en-US" altLang="zh-CN" sz="1300" b="1" i="0" u="none" strike="noStrike" cap="none" normalizeH="0" baseline="0" smtClean="0">
                          <a:ln>
                            <a:noFill/>
                          </a:ln>
                          <a:solidFill>
                            <a:schemeClr val="tx1"/>
                          </a:solidFill>
                          <a:effectLst/>
                          <a:latin typeface="Lucida Grande" charset="0"/>
                          <a:ea typeface="华文细黑" charset="-122"/>
                          <a:sym typeface="Lucida Grande" charset="0"/>
                        </a:rPr>
                        <a:t>2009</a:t>
                      </a:r>
                    </a:p>
                  </a:txBody>
                  <a:tcPr marL="26789" marR="26789" marT="26789" marB="2678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1B6FD"/>
                    </a:solidFill>
                  </a:tcPr>
                </a:tc>
                <a:tc>
                  <a:txBody>
                    <a:bodyPr/>
                    <a:lstStyle/>
                    <a:p>
                      <a:pPr marL="0" marR="0" lvl="0" indent="0" algn="l" defTabSz="914400" rtl="0" eaLnBrk="1" fontAlgn="base" latinLnBrk="0" hangingPunct="1">
                        <a:lnSpc>
                          <a:spcPct val="100000"/>
                        </a:lnSpc>
                        <a:spcBef>
                          <a:spcPct val="0"/>
                        </a:spcBef>
                        <a:spcAft>
                          <a:spcPct val="0"/>
                        </a:spcAft>
                        <a:buClrTx/>
                        <a:buSzPct val="66000"/>
                        <a:buFontTx/>
                        <a:buNone/>
                        <a:tabLst>
                          <a:tab pos="914400" algn="l"/>
                        </a:tabLst>
                      </a:pPr>
                      <a:r>
                        <a:rPr kumimoji="0" lang="en-US" altLang="zh-CN" sz="1300" b="1" i="0" u="none" strike="noStrike" cap="none" normalizeH="0" baseline="0" smtClean="0">
                          <a:ln>
                            <a:noFill/>
                          </a:ln>
                          <a:solidFill>
                            <a:schemeClr val="tx1"/>
                          </a:solidFill>
                          <a:effectLst/>
                          <a:latin typeface="Lucida Grande" charset="0"/>
                          <a:ea typeface="华文细黑" charset="-122"/>
                          <a:sym typeface="Lucida Grande" charset="0"/>
                        </a:rPr>
                        <a:t>2008</a:t>
                      </a:r>
                    </a:p>
                  </a:txBody>
                  <a:tcPr marL="26789" marR="26789" marT="26789" marB="2678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1B6FD"/>
                    </a:solidFill>
                  </a:tcPr>
                </a:tc>
                <a:tc>
                  <a:txBody>
                    <a:bodyPr/>
                    <a:lstStyle/>
                    <a:p>
                      <a:pPr marL="0" marR="0" lvl="0" indent="0" algn="l" defTabSz="914400" rtl="0" eaLnBrk="1" fontAlgn="base" latinLnBrk="0" hangingPunct="1">
                        <a:lnSpc>
                          <a:spcPct val="100000"/>
                        </a:lnSpc>
                        <a:spcBef>
                          <a:spcPct val="0"/>
                        </a:spcBef>
                        <a:spcAft>
                          <a:spcPct val="0"/>
                        </a:spcAft>
                        <a:buClrTx/>
                        <a:buSzPct val="66000"/>
                        <a:buFontTx/>
                        <a:buNone/>
                        <a:tabLst>
                          <a:tab pos="914400" algn="l"/>
                        </a:tabLst>
                      </a:pPr>
                      <a:r>
                        <a:rPr kumimoji="0" lang="en-US" altLang="zh-CN" sz="1300" b="1" i="0" u="none" strike="noStrike" cap="none" normalizeH="0" baseline="0" smtClean="0">
                          <a:ln>
                            <a:noFill/>
                          </a:ln>
                          <a:solidFill>
                            <a:schemeClr val="tx1"/>
                          </a:solidFill>
                          <a:effectLst/>
                          <a:latin typeface="Lucida Grande" charset="0"/>
                          <a:ea typeface="华文细黑" charset="-122"/>
                          <a:sym typeface="Lucida Grande" charset="0"/>
                        </a:rPr>
                        <a:t>2007</a:t>
                      </a:r>
                    </a:p>
                  </a:txBody>
                  <a:tcPr marL="26789" marR="26789" marT="26789" marB="2678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1B6FD"/>
                    </a:solidFill>
                  </a:tcPr>
                </a:tc>
                <a:tc>
                  <a:txBody>
                    <a:bodyPr/>
                    <a:lstStyle/>
                    <a:p>
                      <a:pPr marL="0" marR="0" lvl="0" indent="0" algn="l" defTabSz="914400" rtl="0" eaLnBrk="1" fontAlgn="base" latinLnBrk="0" hangingPunct="1">
                        <a:lnSpc>
                          <a:spcPct val="100000"/>
                        </a:lnSpc>
                        <a:spcBef>
                          <a:spcPct val="0"/>
                        </a:spcBef>
                        <a:spcAft>
                          <a:spcPct val="0"/>
                        </a:spcAft>
                        <a:buClrTx/>
                        <a:buSzPct val="66000"/>
                        <a:buFontTx/>
                        <a:buNone/>
                        <a:tabLst>
                          <a:tab pos="914400" algn="l"/>
                        </a:tabLst>
                      </a:pPr>
                      <a:r>
                        <a:rPr kumimoji="0" lang="en-US" altLang="zh-CN" sz="1300" b="1" i="0" u="none" strike="noStrike" cap="none" normalizeH="0" baseline="0" smtClean="0">
                          <a:ln>
                            <a:noFill/>
                          </a:ln>
                          <a:solidFill>
                            <a:schemeClr val="tx1"/>
                          </a:solidFill>
                          <a:effectLst/>
                          <a:latin typeface="Lucida Grande" charset="0"/>
                          <a:ea typeface="华文细黑" charset="-122"/>
                          <a:sym typeface="Lucida Grande" charset="0"/>
                        </a:rPr>
                        <a:t>2006</a:t>
                      </a:r>
                    </a:p>
                  </a:txBody>
                  <a:tcPr marL="26789" marR="26789" marT="26789" marB="2678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1B6FD"/>
                    </a:solidFill>
                  </a:tcPr>
                </a:tc>
              </a:tr>
              <a:tr h="1044773">
                <a:tc>
                  <a:txBody>
                    <a:bodyPr/>
                    <a:lstStyle/>
                    <a:p>
                      <a:pPr marL="0" marR="0" lvl="0" indent="0" algn="l" defTabSz="914400" rtl="0" eaLnBrk="1" fontAlgn="base" latinLnBrk="0" hangingPunct="1">
                        <a:lnSpc>
                          <a:spcPct val="100000"/>
                        </a:lnSpc>
                        <a:spcBef>
                          <a:spcPct val="0"/>
                        </a:spcBef>
                        <a:spcAft>
                          <a:spcPct val="0"/>
                        </a:spcAft>
                        <a:buClrTx/>
                        <a:buSzPct val="66000"/>
                        <a:buFontTx/>
                        <a:buNone/>
                        <a:tabLst>
                          <a:tab pos="914400" algn="l"/>
                        </a:tabLst>
                      </a:pPr>
                      <a:r>
                        <a:rPr kumimoji="0" lang="en-US" altLang="zh-CN" sz="1300" b="1" i="0" u="none" strike="noStrike" cap="none" normalizeH="0" baseline="0" smtClean="0">
                          <a:ln>
                            <a:noFill/>
                          </a:ln>
                          <a:solidFill>
                            <a:srgbClr val="000000"/>
                          </a:solidFill>
                          <a:effectLst/>
                          <a:latin typeface="Lucida Grande" charset="0"/>
                          <a:ea typeface="华文细黑" charset="-122"/>
                          <a:sym typeface="Lucida Grande" charset="0"/>
                        </a:rPr>
                        <a:t>524 M</a:t>
                      </a:r>
                    </a:p>
                  </a:txBody>
                  <a:tcPr marL="26789" marR="26789" marT="26789" marB="2678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4EFFE"/>
                    </a:solidFill>
                  </a:tcPr>
                </a:tc>
                <a:tc>
                  <a:txBody>
                    <a:bodyPr/>
                    <a:lstStyle/>
                    <a:p>
                      <a:pPr marL="0" marR="0" lvl="0" indent="0" algn="l" defTabSz="914400" rtl="0" eaLnBrk="1" fontAlgn="base" latinLnBrk="0" hangingPunct="1">
                        <a:lnSpc>
                          <a:spcPct val="100000"/>
                        </a:lnSpc>
                        <a:spcBef>
                          <a:spcPct val="0"/>
                        </a:spcBef>
                        <a:spcAft>
                          <a:spcPct val="0"/>
                        </a:spcAft>
                        <a:buClrTx/>
                        <a:buSzPct val="66000"/>
                        <a:buFontTx/>
                        <a:buNone/>
                        <a:tabLst>
                          <a:tab pos="914400" algn="l"/>
                        </a:tabLst>
                      </a:pPr>
                      <a:r>
                        <a:rPr kumimoji="0" lang="en-US" altLang="zh-CN" sz="1300" b="1" i="0" u="none" strike="noStrike" cap="none" normalizeH="0" baseline="0" smtClean="0">
                          <a:ln>
                            <a:noFill/>
                          </a:ln>
                          <a:solidFill>
                            <a:srgbClr val="000000"/>
                          </a:solidFill>
                          <a:effectLst/>
                          <a:latin typeface="Lucida Grande" charset="0"/>
                          <a:ea typeface="华文细黑" charset="-122"/>
                          <a:sym typeface="Lucida Grande" charset="0"/>
                        </a:rPr>
                        <a:t>557 M</a:t>
                      </a:r>
                    </a:p>
                  </a:txBody>
                  <a:tcPr marL="26789" marR="26789" marT="26789" marB="2678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4EFFE"/>
                    </a:solidFill>
                  </a:tcPr>
                </a:tc>
                <a:tc>
                  <a:txBody>
                    <a:bodyPr/>
                    <a:lstStyle/>
                    <a:p>
                      <a:pPr marL="0" marR="0" lvl="0" indent="0" algn="l" defTabSz="914400" rtl="0" eaLnBrk="1" fontAlgn="base" latinLnBrk="0" hangingPunct="1">
                        <a:lnSpc>
                          <a:spcPct val="100000"/>
                        </a:lnSpc>
                        <a:spcBef>
                          <a:spcPct val="0"/>
                        </a:spcBef>
                        <a:spcAft>
                          <a:spcPct val="0"/>
                        </a:spcAft>
                        <a:buClrTx/>
                        <a:buSzPct val="66000"/>
                        <a:buFontTx/>
                        <a:buNone/>
                        <a:tabLst>
                          <a:tab pos="914400" algn="l"/>
                        </a:tabLst>
                      </a:pPr>
                      <a:r>
                        <a:rPr kumimoji="0" lang="en-US" altLang="zh-CN" sz="1300" b="1" i="0" u="none" strike="noStrike" cap="none" normalizeH="0" baseline="0" smtClean="0">
                          <a:ln>
                            <a:noFill/>
                          </a:ln>
                          <a:solidFill>
                            <a:srgbClr val="000000"/>
                          </a:solidFill>
                          <a:effectLst/>
                          <a:latin typeface="Lucida Grande" charset="0"/>
                          <a:ea typeface="华文细黑" charset="-122"/>
                          <a:sym typeface="Lucida Grande" charset="0"/>
                        </a:rPr>
                        <a:t>566 M</a:t>
                      </a:r>
                    </a:p>
                  </a:txBody>
                  <a:tcPr marL="26789" marR="26789" marT="26789" marB="2678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4EFFE"/>
                    </a:solidFill>
                  </a:tcPr>
                </a:tc>
                <a:tc>
                  <a:txBody>
                    <a:bodyPr/>
                    <a:lstStyle/>
                    <a:p>
                      <a:pPr marL="0" marR="0" lvl="0" indent="0" algn="l" defTabSz="914400" rtl="0" eaLnBrk="1" fontAlgn="base" latinLnBrk="0" hangingPunct="1">
                        <a:lnSpc>
                          <a:spcPct val="100000"/>
                        </a:lnSpc>
                        <a:spcBef>
                          <a:spcPct val="0"/>
                        </a:spcBef>
                        <a:spcAft>
                          <a:spcPct val="0"/>
                        </a:spcAft>
                        <a:buClrTx/>
                        <a:buSzPct val="66000"/>
                        <a:buFontTx/>
                        <a:buNone/>
                        <a:tabLst>
                          <a:tab pos="914400" algn="l"/>
                        </a:tabLst>
                      </a:pPr>
                      <a:r>
                        <a:rPr kumimoji="0" lang="en-US" altLang="zh-CN" sz="1300" b="1" i="0" u="none" strike="noStrike" cap="none" normalizeH="0" baseline="0" smtClean="0">
                          <a:ln>
                            <a:noFill/>
                          </a:ln>
                          <a:solidFill>
                            <a:srgbClr val="000000"/>
                          </a:solidFill>
                          <a:effectLst/>
                          <a:latin typeface="Lucida Grande" charset="0"/>
                          <a:ea typeface="华文细黑" charset="-122"/>
                          <a:sym typeface="Lucida Grande" charset="0"/>
                        </a:rPr>
                        <a:t>562 M</a:t>
                      </a:r>
                    </a:p>
                  </a:txBody>
                  <a:tcPr marL="26789" marR="26789" marT="26789" marB="2678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4EFFE"/>
                    </a:solidFill>
                  </a:tcPr>
                </a:tc>
                <a:tc>
                  <a:txBody>
                    <a:bodyPr/>
                    <a:lstStyle/>
                    <a:p>
                      <a:pPr marL="0" marR="0" lvl="0" indent="0" algn="l" defTabSz="914400" rtl="0" eaLnBrk="1" fontAlgn="base" latinLnBrk="0" hangingPunct="1">
                        <a:lnSpc>
                          <a:spcPct val="100000"/>
                        </a:lnSpc>
                        <a:spcBef>
                          <a:spcPct val="0"/>
                        </a:spcBef>
                        <a:spcAft>
                          <a:spcPct val="0"/>
                        </a:spcAft>
                        <a:buClrTx/>
                        <a:buSzPct val="66000"/>
                        <a:buFontTx/>
                        <a:buNone/>
                        <a:tabLst>
                          <a:tab pos="914400" algn="l"/>
                        </a:tabLst>
                      </a:pPr>
                      <a:r>
                        <a:rPr kumimoji="0" lang="en-US" altLang="zh-CN" sz="1300" b="1" i="0" u="none" strike="noStrike" cap="none" normalizeH="0" baseline="0" smtClean="0">
                          <a:ln>
                            <a:noFill/>
                          </a:ln>
                          <a:solidFill>
                            <a:srgbClr val="000000"/>
                          </a:solidFill>
                          <a:effectLst/>
                          <a:latin typeface="Lucida Grande" charset="0"/>
                          <a:ea typeface="华文细黑" charset="-122"/>
                          <a:sym typeface="Lucida Grande" charset="0"/>
                        </a:rPr>
                        <a:t>188.9 M</a:t>
                      </a:r>
                    </a:p>
                  </a:txBody>
                  <a:tcPr marL="26789" marR="26789" marT="26789" marB="2678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4EFFE"/>
                    </a:solidFill>
                  </a:tcPr>
                </a:tc>
                <a:tc>
                  <a:txBody>
                    <a:bodyPr/>
                    <a:lstStyle/>
                    <a:p>
                      <a:pPr marL="0" marR="0" lvl="0" indent="0" algn="l" defTabSz="914400" rtl="0" eaLnBrk="1" fontAlgn="base" latinLnBrk="0" hangingPunct="1">
                        <a:lnSpc>
                          <a:spcPct val="100000"/>
                        </a:lnSpc>
                        <a:spcBef>
                          <a:spcPct val="0"/>
                        </a:spcBef>
                        <a:spcAft>
                          <a:spcPct val="0"/>
                        </a:spcAft>
                        <a:buClrTx/>
                        <a:buSzPct val="66000"/>
                        <a:buFontTx/>
                        <a:buNone/>
                        <a:tabLst>
                          <a:tab pos="914400" algn="l"/>
                        </a:tabLst>
                      </a:pPr>
                      <a:r>
                        <a:rPr kumimoji="0" lang="en-US" altLang="zh-CN" sz="1300" b="1" i="0" u="none" strike="noStrike" cap="none" normalizeH="0" baseline="0" smtClean="0">
                          <a:ln>
                            <a:noFill/>
                          </a:ln>
                          <a:solidFill>
                            <a:srgbClr val="000000"/>
                          </a:solidFill>
                          <a:effectLst/>
                          <a:latin typeface="Lucida Grande" charset="0"/>
                          <a:ea typeface="华文细黑" charset="-122"/>
                          <a:sym typeface="Lucida Grande" charset="0"/>
                        </a:rPr>
                        <a:t>187.7 M</a:t>
                      </a:r>
                    </a:p>
                  </a:txBody>
                  <a:tcPr marL="26789" marR="26789" marT="26789" marB="26789"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4EFFE"/>
                    </a:solidFill>
                  </a:tcPr>
                </a:tc>
              </a:tr>
            </a:tbl>
          </a:graphicData>
        </a:graphic>
      </p:graphicFrame>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p>
        </p:txBody>
      </p:sp>
      <p:sp>
        <p:nvSpPr>
          <p:cNvPr id="256002" name="Rectangle 2"/>
          <p:cNvSpPr>
            <a:spLocks noGrp="1" noChangeArrowheads="1"/>
          </p:cNvSpPr>
          <p:nvPr>
            <p:ph type="title"/>
          </p:nvPr>
        </p:nvSpPr>
        <p:spPr>
          <a:xfrm>
            <a:off x="17463" y="44450"/>
            <a:ext cx="9099550" cy="1460500"/>
          </a:xfrm>
        </p:spPr>
        <p:txBody>
          <a:bodyPr tIns="32146"/>
          <a:lstStyle/>
          <a:p>
            <a:pPr algn="ctr"/>
            <a:r>
              <a:rPr lang="en-US" altLang="zh-CN" smtClean="0"/>
              <a:t>Stock Performance - 10 year</a:t>
            </a:r>
          </a:p>
        </p:txBody>
      </p:sp>
      <p:pic>
        <p:nvPicPr>
          <p:cNvPr id="256003" name="Picture 3"/>
          <p:cNvPicPr>
            <a:picLocks noChangeArrowheads="1"/>
          </p:cNvPicPr>
          <p:nvPr/>
        </p:nvPicPr>
        <p:blipFill>
          <a:blip r:embed="rId2" cstate="print"/>
          <a:srcRect/>
          <a:stretch>
            <a:fillRect/>
          </a:stretch>
        </p:blipFill>
        <p:spPr bwMode="auto">
          <a:xfrm>
            <a:off x="312738" y="1419225"/>
            <a:ext cx="8509000" cy="5357813"/>
          </a:xfrm>
          <a:prstGeom prst="rect">
            <a:avLst/>
          </a:prstGeom>
          <a:noFill/>
          <a:ln w="12700">
            <a:noFill/>
            <a:miter lim="800000"/>
            <a:headEnd/>
            <a:tailEnd/>
          </a:ln>
        </p:spPr>
      </p:pic>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p>
        </p:txBody>
      </p:sp>
      <p:pic>
        <p:nvPicPr>
          <p:cNvPr id="257026" name="Picture 2"/>
          <p:cNvPicPr>
            <a:picLocks noChangeArrowheads="1"/>
          </p:cNvPicPr>
          <p:nvPr/>
        </p:nvPicPr>
        <p:blipFill>
          <a:blip r:embed="rId2" cstate="print"/>
          <a:srcRect/>
          <a:stretch>
            <a:fillRect/>
          </a:stretch>
        </p:blipFill>
        <p:spPr bwMode="auto">
          <a:xfrm>
            <a:off x="39688" y="1490663"/>
            <a:ext cx="9053512" cy="5260975"/>
          </a:xfrm>
          <a:prstGeom prst="rect">
            <a:avLst/>
          </a:prstGeom>
          <a:noFill/>
          <a:ln w="12700">
            <a:noFill/>
            <a:miter lim="800000"/>
            <a:headEnd/>
            <a:tailEnd/>
          </a:ln>
        </p:spPr>
      </p:pic>
      <p:sp>
        <p:nvSpPr>
          <p:cNvPr id="257027" name="Rectangle 3"/>
          <p:cNvSpPr>
            <a:spLocks/>
          </p:cNvSpPr>
          <p:nvPr/>
        </p:nvSpPr>
        <p:spPr bwMode="auto">
          <a:xfrm>
            <a:off x="17463" y="53975"/>
            <a:ext cx="9099550" cy="1501775"/>
          </a:xfrm>
          <a:prstGeom prst="rect">
            <a:avLst/>
          </a:prstGeom>
          <a:noFill/>
          <a:ln w="12700">
            <a:noFill/>
            <a:miter lim="800000"/>
            <a:headEnd/>
            <a:tailEnd/>
          </a:ln>
        </p:spPr>
        <p:txBody>
          <a:bodyPr lIns="0" tIns="0" rIns="0" bIns="0" anchor="ctr"/>
          <a:lstStyle/>
          <a:p>
            <a:pPr algn="ctr"/>
            <a:r>
              <a:rPr lang="en-US" altLang="zh-CN" sz="4400"/>
              <a:t>Stock Performance - 5 year</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p>
        </p:txBody>
      </p:sp>
      <p:sp>
        <p:nvSpPr>
          <p:cNvPr id="258050" name="Rectangle 2"/>
          <p:cNvSpPr>
            <a:spLocks/>
          </p:cNvSpPr>
          <p:nvPr/>
        </p:nvSpPr>
        <p:spPr bwMode="auto">
          <a:xfrm>
            <a:off x="17463" y="44450"/>
            <a:ext cx="9099550" cy="1714500"/>
          </a:xfrm>
          <a:prstGeom prst="rect">
            <a:avLst/>
          </a:prstGeom>
          <a:noFill/>
          <a:ln w="12700">
            <a:noFill/>
            <a:miter lim="800000"/>
            <a:headEnd/>
            <a:tailEnd/>
          </a:ln>
        </p:spPr>
        <p:txBody>
          <a:bodyPr lIns="0" tIns="0" rIns="0" bIns="0" anchor="ctr"/>
          <a:lstStyle/>
          <a:p>
            <a:pPr algn="ctr"/>
            <a:r>
              <a:rPr lang="en-US" altLang="zh-CN" sz="4800"/>
              <a:t>Stock Performance - 1 year</a:t>
            </a:r>
          </a:p>
        </p:txBody>
      </p:sp>
      <p:pic>
        <p:nvPicPr>
          <p:cNvPr id="258051" name="Picture 3"/>
          <p:cNvPicPr>
            <a:picLocks noChangeAspect="1" noChangeArrowheads="1"/>
          </p:cNvPicPr>
          <p:nvPr/>
        </p:nvPicPr>
        <p:blipFill>
          <a:blip r:embed="rId2" cstate="print"/>
          <a:srcRect/>
          <a:stretch>
            <a:fillRect/>
          </a:stretch>
        </p:blipFill>
        <p:spPr bwMode="auto">
          <a:xfrm>
            <a:off x="30163" y="1919288"/>
            <a:ext cx="9082087" cy="4586287"/>
          </a:xfrm>
          <a:prstGeom prst="rect">
            <a:avLst/>
          </a:prstGeom>
          <a:noFill/>
          <a:ln w="12700">
            <a:noFill/>
            <a:miter lim="800000"/>
            <a:headEnd/>
            <a:tailEnd/>
          </a:ln>
        </p:spPr>
      </p:pic>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p>
        </p:txBody>
      </p:sp>
      <p:sp>
        <p:nvSpPr>
          <p:cNvPr id="259074" name="Rectangle 2"/>
          <p:cNvSpPr>
            <a:spLocks noGrp="1" noChangeArrowheads="1"/>
          </p:cNvSpPr>
          <p:nvPr>
            <p:ph type="title"/>
          </p:nvPr>
        </p:nvSpPr>
        <p:spPr>
          <a:xfrm>
            <a:off x="893763" y="2303463"/>
            <a:ext cx="7358062" cy="1785937"/>
          </a:xfrm>
        </p:spPr>
        <p:txBody>
          <a:bodyPr tIns="32146"/>
          <a:lstStyle/>
          <a:p>
            <a:r>
              <a:rPr lang="en-US" altLang="zh-CN" sz="6000" smtClean="0"/>
              <a:t>Company Profile</a:t>
            </a:r>
          </a:p>
        </p:txBody>
      </p:sp>
      <p:sp>
        <p:nvSpPr>
          <p:cNvPr id="259075" name="Rectangle 3"/>
          <p:cNvSpPr>
            <a:spLocks/>
          </p:cNvSpPr>
          <p:nvPr/>
        </p:nvSpPr>
        <p:spPr bwMode="auto">
          <a:xfrm>
            <a:off x="1946275" y="1066800"/>
            <a:ext cx="4848225" cy="322263"/>
          </a:xfrm>
          <a:prstGeom prst="rect">
            <a:avLst/>
          </a:prstGeom>
          <a:noFill/>
          <a:ln w="12700">
            <a:noFill/>
            <a:miter lim="800000"/>
            <a:headEnd/>
            <a:tailEnd/>
          </a:ln>
        </p:spPr>
        <p:txBody>
          <a:bodyPr lIns="0" tIns="0" rIns="0" bIns="0" anchor="ctr"/>
          <a:lstStyle/>
          <a:p>
            <a:pPr>
              <a:spcBef>
                <a:spcPts val="338"/>
              </a:spcBef>
            </a:pPr>
            <a:r>
              <a:rPr lang="en-US" altLang="zh-CN" sz="1700">
                <a:solidFill>
                  <a:srgbClr val="878787"/>
                </a:solidFill>
                <a:latin typeface="Lucida Grande" charset="0"/>
                <a:sym typeface="Lucida Grande" charset="0"/>
              </a:rPr>
              <a:t>Research In Motion, Ltd.</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3" cstate="print"/>
          <a:srcRect/>
          <a:stretch>
            <a:fillRect/>
          </a:stretch>
        </p:blipFill>
        <p:spPr bwMode="auto">
          <a:xfrm>
            <a:off x="900113" y="-26988"/>
            <a:ext cx="7632700" cy="1584326"/>
          </a:xfrm>
          <a:prstGeom prst="rect">
            <a:avLst/>
          </a:prstGeom>
          <a:noFill/>
          <a:ln w="9525">
            <a:noFill/>
            <a:miter lim="800000"/>
            <a:headEnd/>
            <a:tailEnd/>
          </a:ln>
        </p:spPr>
      </p:pic>
      <p:pic>
        <p:nvPicPr>
          <p:cNvPr id="77826" name="Picture 3" descr="C:\Users\user\Desktop\QQ截图未命名.png"/>
          <p:cNvPicPr>
            <a:picLocks noGrp="1" noChangeAspect="1" noChangeArrowheads="1"/>
          </p:cNvPicPr>
          <p:nvPr>
            <p:ph idx="1"/>
          </p:nvPr>
        </p:nvPicPr>
        <p:blipFill>
          <a:blip r:embed="rId4" cstate="print"/>
          <a:srcRect/>
          <a:stretch>
            <a:fillRect/>
          </a:stretch>
        </p:blipFill>
        <p:spPr>
          <a:xfrm>
            <a:off x="1628775" y="1825625"/>
            <a:ext cx="5886450" cy="4257675"/>
          </a:xfrm>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Oval 1"/>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ea typeface="黑体" pitchFamily="49" charset="-122"/>
            </a:endParaRPr>
          </a:p>
        </p:txBody>
      </p:sp>
      <p:sp>
        <p:nvSpPr>
          <p:cNvPr id="260098" name="Oval 2"/>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ea typeface="黑体" pitchFamily="49" charset="-122"/>
            </a:endParaRPr>
          </a:p>
        </p:txBody>
      </p:sp>
      <p:sp>
        <p:nvSpPr>
          <p:cNvPr id="19459" name="Rectangle 3"/>
          <p:cNvSpPr>
            <a:spLocks noGrp="1" noChangeArrowheads="1"/>
          </p:cNvSpPr>
          <p:nvPr>
            <p:ph type="title"/>
          </p:nvPr>
        </p:nvSpPr>
        <p:spPr>
          <a:xfrm>
            <a:off x="420688" y="188913"/>
            <a:ext cx="8232775" cy="1050925"/>
          </a:xfrm>
        </p:spPr>
        <p:txBody>
          <a:bodyPr tIns="32146">
            <a:normAutofit/>
          </a:bodyPr>
          <a:lstStyle/>
          <a:p>
            <a:pPr fontAlgn="auto">
              <a:lnSpc>
                <a:spcPts val="4078"/>
              </a:lnSpc>
              <a:spcAft>
                <a:spcPts val="0"/>
              </a:spcAft>
              <a:defRPr/>
            </a:pPr>
            <a:r>
              <a:rPr lang="en-US" altLang="zh-CN" dirty="0">
                <a:effectLst>
                  <a:outerShdw blurRad="38100" dist="38100" dir="2700000" algn="tl">
                    <a:srgbClr val="000000"/>
                  </a:outerShdw>
                </a:effectLst>
              </a:rPr>
              <a:t>Company Milestone </a:t>
            </a:r>
          </a:p>
        </p:txBody>
      </p:sp>
      <p:sp>
        <p:nvSpPr>
          <p:cNvPr id="260100" name="Rectangle 4"/>
          <p:cNvSpPr>
            <a:spLocks noGrp="1" noChangeArrowheads="1"/>
          </p:cNvSpPr>
          <p:nvPr>
            <p:ph idx="1"/>
          </p:nvPr>
        </p:nvSpPr>
        <p:spPr>
          <a:xfrm>
            <a:off x="88900" y="1301750"/>
            <a:ext cx="8956675" cy="5307013"/>
          </a:xfrm>
        </p:spPr>
        <p:txBody>
          <a:bodyPr lIns="64291" tIns="32146" rIns="64291" bIns="32146"/>
          <a:lstStyle/>
          <a:p>
            <a:pPr marL="212725" indent="69850">
              <a:buClr>
                <a:srgbClr val="7F7F7F"/>
              </a:buClr>
              <a:buFont typeface="Arial" charset="0"/>
              <a:buChar char="•"/>
            </a:pPr>
            <a:r>
              <a:rPr lang="en-US" altLang="zh-CN" sz="2400" b="1" smtClean="0">
                <a:latin typeface="Lucida Grande" charset="0"/>
                <a:sym typeface="Lucida Grande" charset="0"/>
              </a:rPr>
              <a:t>1984</a:t>
            </a:r>
            <a:r>
              <a:rPr lang="en-US" altLang="zh-CN" sz="2400" smtClean="0"/>
              <a:t>: RIM was founded in Ontario by two engineering student: Mike Lazaridis and Douglas Fregin</a:t>
            </a:r>
          </a:p>
          <a:p>
            <a:pPr marL="212725" indent="69850">
              <a:buClr>
                <a:srgbClr val="7F7F7F"/>
              </a:buClr>
              <a:buFont typeface="Arial" charset="0"/>
              <a:buChar char="•"/>
            </a:pPr>
            <a:r>
              <a:rPr lang="en-US" altLang="zh-CN" sz="2400" b="1" smtClean="0">
                <a:latin typeface="Lucida Grande" charset="0"/>
                <a:sym typeface="Lucida Grande" charset="0"/>
              </a:rPr>
              <a:t>1988: </a:t>
            </a:r>
            <a:r>
              <a:rPr lang="en-US" altLang="zh-CN" sz="2400" smtClean="0"/>
              <a:t>Began to work on wireless data-only applications</a:t>
            </a:r>
          </a:p>
          <a:p>
            <a:pPr marL="212725" indent="69850">
              <a:buClr>
                <a:srgbClr val="7F7F7F"/>
              </a:buClr>
              <a:buFont typeface="Arial" charset="0"/>
              <a:buChar char="•"/>
            </a:pPr>
            <a:r>
              <a:rPr lang="en-US" altLang="zh-CN" sz="2400" b="1" smtClean="0">
                <a:latin typeface="Lucida Grande" charset="0"/>
                <a:sym typeface="Lucida Grande" charset="0"/>
              </a:rPr>
              <a:t>1996</a:t>
            </a:r>
            <a:r>
              <a:rPr lang="en-US" altLang="zh-CN" sz="2400" smtClean="0"/>
              <a:t>: Introduced first two-way messaging pager and PCMIA plug-in card for computer-enabled wireless email</a:t>
            </a:r>
          </a:p>
          <a:p>
            <a:pPr marL="212725" indent="69850">
              <a:buClr>
                <a:srgbClr val="7F7F7F"/>
              </a:buClr>
              <a:buFont typeface="Arial" charset="0"/>
              <a:buChar char="•"/>
            </a:pPr>
            <a:r>
              <a:rPr lang="en-US" altLang="zh-CN" sz="2400" b="1" smtClean="0">
                <a:latin typeface="Lucida Grande" charset="0"/>
                <a:sym typeface="Lucida Grande" charset="0"/>
              </a:rPr>
              <a:t>1997</a:t>
            </a:r>
            <a:r>
              <a:rPr lang="en-US" altLang="zh-CN" sz="2400" smtClean="0"/>
              <a:t>: Rim was listed on the TSE </a:t>
            </a:r>
          </a:p>
          <a:p>
            <a:pPr marL="212725" indent="69850">
              <a:buClr>
                <a:srgbClr val="7F7F7F"/>
              </a:buClr>
              <a:buFont typeface="Arial" charset="0"/>
              <a:buChar char="•"/>
            </a:pPr>
            <a:r>
              <a:rPr lang="en-US" altLang="zh-CN" sz="2400" b="1" smtClean="0">
                <a:latin typeface="Lucida Grande" charset="0"/>
                <a:sym typeface="Lucida Grande" charset="0"/>
              </a:rPr>
              <a:t>1998</a:t>
            </a:r>
            <a:r>
              <a:rPr lang="en-US" altLang="zh-CN" sz="2400" smtClean="0"/>
              <a:t>: Launched its first BlackBerry - RIM 950</a:t>
            </a:r>
          </a:p>
          <a:p>
            <a:pPr marL="212725" indent="69850">
              <a:buClr>
                <a:srgbClr val="7F7F7F"/>
              </a:buClr>
              <a:buFont typeface="Arial" charset="0"/>
              <a:buChar char="•"/>
            </a:pPr>
            <a:r>
              <a:rPr lang="en-US" altLang="zh-CN" sz="2400" b="1" smtClean="0">
                <a:latin typeface="Lucida Grande" charset="0"/>
                <a:sym typeface="Lucida Grande" charset="0"/>
              </a:rPr>
              <a:t>1999</a:t>
            </a:r>
            <a:r>
              <a:rPr lang="en-US" altLang="zh-CN" sz="2400" smtClean="0"/>
              <a:t>: Rim was listed on the Nasdaq; introduced BlackBerry PDA</a:t>
            </a:r>
          </a:p>
          <a:p>
            <a:pPr marL="212725" indent="69850">
              <a:buClr>
                <a:srgbClr val="7F7F7F"/>
              </a:buClr>
              <a:buFont typeface="Arial" charset="0"/>
              <a:buChar char="•"/>
            </a:pPr>
            <a:endParaRPr lang="en-US" altLang="zh-CN" sz="2400" smtClean="0"/>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20688" y="441325"/>
            <a:ext cx="8232775" cy="1052513"/>
          </a:xfrm>
        </p:spPr>
        <p:txBody>
          <a:bodyPr tIns="32146">
            <a:normAutofit/>
          </a:bodyPr>
          <a:lstStyle/>
          <a:p>
            <a:pPr fontAlgn="auto">
              <a:lnSpc>
                <a:spcPts val="4078"/>
              </a:lnSpc>
              <a:spcAft>
                <a:spcPts val="0"/>
              </a:spcAft>
              <a:defRPr/>
            </a:pPr>
            <a:r>
              <a:rPr lang="en-US" altLang="zh-CN" dirty="0">
                <a:effectLst>
                  <a:outerShdw blurRad="38100" dist="38100" dir="2700000" algn="tl">
                    <a:srgbClr val="000000"/>
                  </a:outerShdw>
                </a:effectLst>
              </a:rPr>
              <a:t>Company Milestone </a:t>
            </a:r>
          </a:p>
        </p:txBody>
      </p:sp>
      <p:sp>
        <p:nvSpPr>
          <p:cNvPr id="262146" name="Rectangle 1"/>
          <p:cNvSpPr>
            <a:spLocks noGrp="1" noChangeArrowheads="1"/>
          </p:cNvSpPr>
          <p:nvPr>
            <p:ph idx="1"/>
          </p:nvPr>
        </p:nvSpPr>
        <p:spPr>
          <a:xfrm>
            <a:off x="323850" y="1628775"/>
            <a:ext cx="8491538" cy="4429125"/>
          </a:xfrm>
        </p:spPr>
        <p:txBody>
          <a:bodyPr lIns="64291" tIns="32146" rIns="64291" bIns="32146"/>
          <a:lstStyle/>
          <a:p>
            <a:pPr marL="212725" indent="69850">
              <a:buClr>
                <a:srgbClr val="7F7F7F"/>
              </a:buClr>
              <a:buFont typeface="Arial" charset="0"/>
              <a:buChar char="•"/>
            </a:pPr>
            <a:r>
              <a:rPr lang="en-US" altLang="zh-CN" b="1" smtClean="0">
                <a:latin typeface="Lucida Grande" charset="0"/>
                <a:sym typeface="Lucida Grande" charset="0"/>
              </a:rPr>
              <a:t>2000: </a:t>
            </a:r>
            <a:r>
              <a:rPr lang="en-US" altLang="zh-CN" smtClean="0"/>
              <a:t>Launched its Wireless Handheld product line</a:t>
            </a:r>
          </a:p>
          <a:p>
            <a:pPr marL="212725" indent="69850">
              <a:buClr>
                <a:srgbClr val="7F7F7F"/>
              </a:buClr>
              <a:buFont typeface="Arial" charset="0"/>
              <a:buChar char="•"/>
            </a:pPr>
            <a:r>
              <a:rPr lang="en-US" altLang="zh-CN" b="1" smtClean="0">
                <a:latin typeface="Lucida Grande" charset="0"/>
                <a:sym typeface="Lucida Grande" charset="0"/>
              </a:rPr>
              <a:t>2002: </a:t>
            </a:r>
            <a:r>
              <a:rPr lang="en-US" altLang="zh-CN" smtClean="0"/>
              <a:t>Launched its first true Blackberry device</a:t>
            </a:r>
          </a:p>
          <a:p>
            <a:pPr marL="212725" indent="69850">
              <a:buClr>
                <a:srgbClr val="7F7F7F"/>
              </a:buClr>
              <a:buFont typeface="Arial" charset="0"/>
              <a:buChar char="•"/>
            </a:pPr>
            <a:r>
              <a:rPr lang="en-US" altLang="zh-CN" b="1" smtClean="0">
                <a:latin typeface="Lucida Grande" charset="0"/>
                <a:sym typeface="Lucida Grande" charset="0"/>
              </a:rPr>
              <a:t>2004</a:t>
            </a:r>
            <a:r>
              <a:rPr lang="en-US" altLang="zh-CN" smtClean="0"/>
              <a:t>: Hit 2 million subscribers</a:t>
            </a:r>
          </a:p>
          <a:p>
            <a:pPr marL="212725" indent="69850">
              <a:buClr>
                <a:srgbClr val="7F7F7F"/>
              </a:buClr>
              <a:buFont typeface="Arial" charset="0"/>
              <a:buChar char="•"/>
            </a:pPr>
            <a:r>
              <a:rPr lang="en-US" altLang="zh-CN" b="1" smtClean="0">
                <a:latin typeface="Lucida Grande" charset="0"/>
                <a:sym typeface="Lucida Grande" charset="0"/>
              </a:rPr>
              <a:t>2008</a:t>
            </a:r>
            <a:r>
              <a:rPr lang="en-US" altLang="zh-CN" smtClean="0"/>
              <a:t>: Hit 14 million subscribers</a:t>
            </a:r>
          </a:p>
          <a:p>
            <a:pPr marL="212725" indent="69850">
              <a:buClr>
                <a:srgbClr val="7F7F7F"/>
              </a:buClr>
              <a:buFont typeface="Arial" charset="0"/>
              <a:buChar char="•"/>
            </a:pPr>
            <a:r>
              <a:rPr lang="en-US" altLang="zh-CN" b="1" smtClean="0">
                <a:latin typeface="Lucida Grande" charset="0"/>
                <a:sym typeface="Lucida Grande" charset="0"/>
              </a:rPr>
              <a:t>2011</a:t>
            </a:r>
            <a:r>
              <a:rPr lang="en-US" altLang="zh-CN" smtClean="0">
                <a:latin typeface="Lucida Grande" charset="0"/>
                <a:sym typeface="Lucida Grande" charset="0"/>
              </a:rPr>
              <a:t>:</a:t>
            </a:r>
            <a:r>
              <a:rPr lang="en-US" altLang="zh-CN" smtClean="0"/>
              <a:t> Released BlackBerry Playbook tablet computer</a:t>
            </a:r>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69" name="Group 1"/>
          <p:cNvGrpSpPr>
            <a:grpSpLocks/>
          </p:cNvGrpSpPr>
          <p:nvPr/>
        </p:nvGrpSpPr>
        <p:grpSpPr bwMode="auto">
          <a:xfrm>
            <a:off x="153988" y="2078038"/>
            <a:ext cx="7339012" cy="3303587"/>
            <a:chOff x="0" y="0"/>
            <a:chExt cx="6575" cy="2960"/>
          </a:xfrm>
        </p:grpSpPr>
        <p:sp>
          <p:nvSpPr>
            <p:cNvPr id="263172" name="AutoShape 2"/>
            <p:cNvSpPr>
              <a:spLocks/>
            </p:cNvSpPr>
            <p:nvPr/>
          </p:nvSpPr>
          <p:spPr bwMode="auto">
            <a:xfrm>
              <a:off x="1348" y="1154"/>
              <a:ext cx="253" cy="651"/>
            </a:xfrm>
            <a:prstGeom prst="rightArrow">
              <a:avLst>
                <a:gd name="adj1" fmla="val 64000"/>
                <a:gd name="adj2" fmla="val 35157"/>
              </a:avLst>
            </a:prstGeom>
            <a:solidFill>
              <a:srgbClr val="F0C0AF"/>
            </a:solidFill>
            <a:ln w="12700" cap="rnd">
              <a:noFill/>
              <a:round/>
              <a:headEnd/>
              <a:tailEnd/>
            </a:ln>
          </p:spPr>
          <p:txBody>
            <a:bodyPr lIns="0" tIns="0" rIns="0" bIns="0"/>
            <a:lstStyle/>
            <a:p>
              <a:endParaRPr lang="zh-CN" altLang="en-US">
                <a:ea typeface="黑体" pitchFamily="49" charset="-122"/>
              </a:endParaRPr>
            </a:p>
          </p:txBody>
        </p:sp>
        <p:sp>
          <p:nvSpPr>
            <p:cNvPr id="23555" name="AutoShape 3"/>
            <p:cNvSpPr>
              <a:spLocks/>
            </p:cNvSpPr>
            <p:nvPr/>
          </p:nvSpPr>
          <p:spPr bwMode="auto">
            <a:xfrm>
              <a:off x="0" y="0"/>
              <a:ext cx="1151" cy="2960"/>
            </a:xfrm>
            <a:prstGeom prst="roundRect">
              <a:avLst>
                <a:gd name="adj" fmla="val 5269"/>
              </a:avLst>
            </a:prstGeom>
            <a:solidFill>
              <a:schemeClr val="accent2">
                <a:lumMod val="60000"/>
                <a:lumOff val="40000"/>
              </a:schemeClr>
            </a:solidFill>
            <a:ln w="25400" cap="flat">
              <a:solidFill>
                <a:schemeClr val="tx1"/>
              </a:solidFill>
              <a:prstDash val="solid"/>
              <a:round/>
              <a:headEnd type="none" w="med" len="med"/>
              <a:tailEnd type="none" w="med" len="med"/>
            </a:ln>
          </p:spPr>
          <p:txBody>
            <a:bodyPr lIns="0" tIns="0" rIns="0" bIns="0" anchor="ctr"/>
            <a:lstStyle/>
            <a:p>
              <a:pPr fontAlgn="auto">
                <a:spcBef>
                  <a:spcPts val="0"/>
                </a:spcBef>
                <a:spcAft>
                  <a:spcPts val="0"/>
                </a:spcAft>
                <a:defRPr/>
              </a:pPr>
              <a:r>
                <a:rPr lang="en-US" altLang="zh-CN" sz="1700" b="1" dirty="0">
                  <a:latin typeface="Lucida Grande" charset="0"/>
                  <a:ea typeface="宋体" charset="-122"/>
                  <a:sym typeface="Lucida Grande" charset="0"/>
                </a:rPr>
                <a:t>June 2009 – Acquired Dash Navigation (primarily used in BlackBerry Traffic)</a:t>
              </a:r>
            </a:p>
          </p:txBody>
        </p:sp>
        <p:sp>
          <p:nvSpPr>
            <p:cNvPr id="263174" name="AutoShape 4"/>
            <p:cNvSpPr>
              <a:spLocks/>
            </p:cNvSpPr>
            <p:nvPr/>
          </p:nvSpPr>
          <p:spPr bwMode="auto">
            <a:xfrm>
              <a:off x="3005" y="1154"/>
              <a:ext cx="254" cy="651"/>
            </a:xfrm>
            <a:prstGeom prst="rightArrow">
              <a:avLst>
                <a:gd name="adj1" fmla="val 64000"/>
                <a:gd name="adj2" fmla="val 35157"/>
              </a:avLst>
            </a:prstGeom>
            <a:solidFill>
              <a:srgbClr val="F0C0AF"/>
            </a:solidFill>
            <a:ln w="12700" cap="rnd">
              <a:noFill/>
              <a:round/>
              <a:headEnd/>
              <a:tailEnd/>
            </a:ln>
          </p:spPr>
          <p:txBody>
            <a:bodyPr lIns="0" tIns="0" rIns="0" bIns="0"/>
            <a:lstStyle/>
            <a:p>
              <a:endParaRPr lang="zh-CN" altLang="en-US">
                <a:ea typeface="黑体" pitchFamily="49" charset="-122"/>
              </a:endParaRPr>
            </a:p>
          </p:txBody>
        </p:sp>
        <p:sp>
          <p:nvSpPr>
            <p:cNvPr id="23557" name="AutoShape 5"/>
            <p:cNvSpPr>
              <a:spLocks/>
            </p:cNvSpPr>
            <p:nvPr/>
          </p:nvSpPr>
          <p:spPr bwMode="auto">
            <a:xfrm>
              <a:off x="1761" y="0"/>
              <a:ext cx="1152" cy="2960"/>
            </a:xfrm>
            <a:prstGeom prst="roundRect">
              <a:avLst>
                <a:gd name="adj" fmla="val 5269"/>
              </a:avLst>
            </a:prstGeom>
            <a:solidFill>
              <a:schemeClr val="accent2">
                <a:lumMod val="60000"/>
                <a:lumOff val="40000"/>
              </a:schemeClr>
            </a:solidFill>
            <a:ln w="25400" cap="flat">
              <a:solidFill>
                <a:schemeClr val="tx1"/>
              </a:solidFill>
              <a:prstDash val="solid"/>
              <a:round/>
              <a:headEnd type="none" w="med" len="med"/>
              <a:tailEnd type="none" w="med" len="med"/>
            </a:ln>
          </p:spPr>
          <p:txBody>
            <a:bodyPr lIns="0" tIns="0" rIns="0" bIns="0" anchor="ctr"/>
            <a:lstStyle/>
            <a:p>
              <a:pPr fontAlgn="auto">
                <a:spcBef>
                  <a:spcPts val="0"/>
                </a:spcBef>
                <a:spcAft>
                  <a:spcPts val="0"/>
                </a:spcAft>
                <a:defRPr/>
              </a:pPr>
              <a:r>
                <a:rPr lang="en-US" altLang="zh-CN" sz="1700" b="1" dirty="0">
                  <a:latin typeface="Lucida Grande" charset="0"/>
                  <a:ea typeface="宋体" charset="-122"/>
                  <a:sym typeface="Lucida Grande" charset="0"/>
                </a:rPr>
                <a:t>August 2009 – Acquired Torch Mobile (</a:t>
              </a:r>
              <a:r>
                <a:rPr lang="en-US" altLang="zh-CN" sz="1700" b="1" dirty="0" err="1">
                  <a:latin typeface="Lucida Grande" charset="0"/>
                  <a:ea typeface="宋体" charset="-122"/>
                  <a:sym typeface="Lucida Grande" charset="0"/>
                </a:rPr>
                <a:t>webkit</a:t>
              </a:r>
              <a:r>
                <a:rPr lang="en-US" altLang="zh-CN" sz="1700" b="1" dirty="0">
                  <a:latin typeface="Lucida Grande" charset="0"/>
                  <a:ea typeface="宋体" charset="-122"/>
                  <a:sym typeface="Lucida Grande" charset="0"/>
                </a:rPr>
                <a:t>-browser technology</a:t>
              </a:r>
              <a:r>
                <a:rPr lang="en-US" altLang="zh-CN" sz="1700" dirty="0">
                  <a:latin typeface="Lucida Grande" charset="0"/>
                  <a:ea typeface="宋体" charset="-122"/>
                  <a:sym typeface="Lucida Grande" charset="0"/>
                </a:rPr>
                <a:t>)</a:t>
              </a:r>
            </a:p>
          </p:txBody>
        </p:sp>
        <p:sp>
          <p:nvSpPr>
            <p:cNvPr id="263176" name="AutoShape 6"/>
            <p:cNvSpPr>
              <a:spLocks/>
            </p:cNvSpPr>
            <p:nvPr/>
          </p:nvSpPr>
          <p:spPr bwMode="auto">
            <a:xfrm>
              <a:off x="4663" y="1154"/>
              <a:ext cx="254" cy="651"/>
            </a:xfrm>
            <a:prstGeom prst="rightArrow">
              <a:avLst>
                <a:gd name="adj1" fmla="val 64000"/>
                <a:gd name="adj2" fmla="val 35157"/>
              </a:avLst>
            </a:prstGeom>
            <a:solidFill>
              <a:srgbClr val="F0C0AF"/>
            </a:solidFill>
            <a:ln w="12700" cap="rnd">
              <a:noFill/>
              <a:round/>
              <a:headEnd/>
              <a:tailEnd/>
            </a:ln>
          </p:spPr>
          <p:txBody>
            <a:bodyPr lIns="0" tIns="0" rIns="0" bIns="0"/>
            <a:lstStyle/>
            <a:p>
              <a:endParaRPr lang="zh-CN" altLang="en-US">
                <a:ea typeface="黑体" pitchFamily="49" charset="-122"/>
              </a:endParaRPr>
            </a:p>
          </p:txBody>
        </p:sp>
        <p:sp>
          <p:nvSpPr>
            <p:cNvPr id="23559" name="AutoShape 7"/>
            <p:cNvSpPr>
              <a:spLocks/>
            </p:cNvSpPr>
            <p:nvPr/>
          </p:nvSpPr>
          <p:spPr bwMode="auto">
            <a:xfrm>
              <a:off x="3291" y="0"/>
              <a:ext cx="1152" cy="2960"/>
            </a:xfrm>
            <a:prstGeom prst="roundRect">
              <a:avLst>
                <a:gd name="adj" fmla="val 5269"/>
              </a:avLst>
            </a:prstGeom>
            <a:solidFill>
              <a:schemeClr val="accent2">
                <a:lumMod val="60000"/>
                <a:lumOff val="40000"/>
              </a:schemeClr>
            </a:solidFill>
            <a:ln w="25400" cap="flat">
              <a:solidFill>
                <a:schemeClr val="tx1"/>
              </a:solidFill>
              <a:prstDash val="solid"/>
              <a:round/>
              <a:headEnd type="none" w="med" len="med"/>
              <a:tailEnd type="none" w="med" len="med"/>
            </a:ln>
          </p:spPr>
          <p:txBody>
            <a:bodyPr lIns="0" tIns="0" rIns="0" bIns="0" anchor="ctr"/>
            <a:lstStyle/>
            <a:p>
              <a:pPr fontAlgn="auto">
                <a:spcBef>
                  <a:spcPts val="0"/>
                </a:spcBef>
                <a:spcAft>
                  <a:spcPts val="0"/>
                </a:spcAft>
                <a:defRPr/>
              </a:pPr>
              <a:r>
                <a:rPr lang="en-US" altLang="zh-CN" sz="1700" b="1" dirty="0">
                  <a:latin typeface="Lucida Grande" charset="0"/>
                  <a:ea typeface="宋体" charset="-122"/>
                  <a:sym typeface="Lucida Grande" charset="0"/>
                </a:rPr>
                <a:t>March 2010 – Acquired </a:t>
              </a:r>
              <a:r>
                <a:rPr lang="en-US" altLang="zh-CN" sz="1700" b="1" dirty="0" err="1">
                  <a:latin typeface="Lucida Grande" charset="0"/>
                  <a:ea typeface="宋体" charset="-122"/>
                  <a:sym typeface="Lucida Grande" charset="0"/>
                </a:rPr>
                <a:t>Viigo</a:t>
              </a:r>
              <a:r>
                <a:rPr lang="en-US" altLang="zh-CN" sz="1700" b="1" dirty="0">
                  <a:latin typeface="Lucida Grande" charset="0"/>
                  <a:ea typeface="宋体" charset="-122"/>
                  <a:sym typeface="Lucida Grande" charset="0"/>
                </a:rPr>
                <a:t> (BlackBerry applications developer</a:t>
              </a:r>
              <a:r>
                <a:rPr lang="en-US" altLang="zh-CN" sz="2000" b="1" dirty="0">
                  <a:latin typeface="Lucida Grande" charset="0"/>
                  <a:ea typeface="宋体" charset="-122"/>
                  <a:sym typeface="Lucida Grande" charset="0"/>
                </a:rPr>
                <a:t>)</a:t>
              </a:r>
            </a:p>
          </p:txBody>
        </p:sp>
        <p:sp>
          <p:nvSpPr>
            <p:cNvPr id="263178" name="AutoShape 8"/>
            <p:cNvSpPr>
              <a:spLocks/>
            </p:cNvSpPr>
            <p:nvPr/>
          </p:nvSpPr>
          <p:spPr bwMode="auto">
            <a:xfrm>
              <a:off x="6321" y="1154"/>
              <a:ext cx="254" cy="651"/>
            </a:xfrm>
            <a:prstGeom prst="rightArrow">
              <a:avLst>
                <a:gd name="adj1" fmla="val 64000"/>
                <a:gd name="adj2" fmla="val 35157"/>
              </a:avLst>
            </a:prstGeom>
            <a:solidFill>
              <a:srgbClr val="F0C0AF"/>
            </a:solidFill>
            <a:ln w="12700" cap="rnd">
              <a:noFill/>
              <a:round/>
              <a:headEnd/>
              <a:tailEnd/>
            </a:ln>
          </p:spPr>
          <p:txBody>
            <a:bodyPr lIns="0" tIns="0" rIns="0" bIns="0"/>
            <a:lstStyle/>
            <a:p>
              <a:endParaRPr lang="zh-CN" altLang="en-US">
                <a:ea typeface="黑体" pitchFamily="49" charset="-122"/>
              </a:endParaRPr>
            </a:p>
          </p:txBody>
        </p:sp>
        <p:sp>
          <p:nvSpPr>
            <p:cNvPr id="23561" name="AutoShape 9"/>
            <p:cNvSpPr>
              <a:spLocks/>
            </p:cNvSpPr>
            <p:nvPr/>
          </p:nvSpPr>
          <p:spPr bwMode="auto">
            <a:xfrm>
              <a:off x="5029" y="0"/>
              <a:ext cx="1152" cy="2960"/>
            </a:xfrm>
            <a:prstGeom prst="roundRect">
              <a:avLst>
                <a:gd name="adj" fmla="val 5269"/>
              </a:avLst>
            </a:prstGeom>
            <a:solidFill>
              <a:schemeClr val="accent2">
                <a:lumMod val="60000"/>
                <a:lumOff val="40000"/>
              </a:schemeClr>
            </a:solidFill>
            <a:ln w="25400" cap="flat">
              <a:solidFill>
                <a:schemeClr val="tx1"/>
              </a:solidFill>
              <a:prstDash val="solid"/>
              <a:round/>
              <a:headEnd type="none" w="med" len="med"/>
              <a:tailEnd type="none" w="med" len="med"/>
            </a:ln>
          </p:spPr>
          <p:txBody>
            <a:bodyPr lIns="0" tIns="0" rIns="0" bIns="0" anchor="ctr"/>
            <a:lstStyle/>
            <a:p>
              <a:pPr fontAlgn="auto">
                <a:spcBef>
                  <a:spcPts val="0"/>
                </a:spcBef>
                <a:spcAft>
                  <a:spcPts val="0"/>
                </a:spcAft>
                <a:defRPr/>
              </a:pPr>
              <a:r>
                <a:rPr lang="en-US" altLang="zh-CN" sz="1500" b="1" dirty="0">
                  <a:latin typeface="Lucida Grande" charset="0"/>
                  <a:ea typeface="宋体" charset="-122"/>
                  <a:sym typeface="Lucida Grande" charset="0"/>
                </a:rPr>
                <a:t>April 2010 – Acquire QNX Software Systems (integrate smart-phone and in-vehicle infotainment systems)</a:t>
              </a:r>
            </a:p>
          </p:txBody>
        </p:sp>
      </p:grpSp>
      <p:sp>
        <p:nvSpPr>
          <p:cNvPr id="263170" name="Rectangle 10"/>
          <p:cNvSpPr>
            <a:spLocks noGrp="1" noChangeArrowheads="1"/>
          </p:cNvSpPr>
          <p:nvPr>
            <p:ph type="title"/>
          </p:nvPr>
        </p:nvSpPr>
        <p:spPr>
          <a:xfrm>
            <a:off x="455613" y="0"/>
            <a:ext cx="8232775" cy="1598613"/>
          </a:xfrm>
        </p:spPr>
        <p:txBody>
          <a:bodyPr lIns="26788" tIns="26788" rIns="26788" bIns="26788"/>
          <a:lstStyle/>
          <a:p>
            <a:r>
              <a:rPr lang="en-US" altLang="zh-CN" b="1" smtClean="0">
                <a:latin typeface="Lucida Grande" charset="0"/>
                <a:sym typeface="Lucida Grande" charset="0"/>
              </a:rPr>
              <a:t>Acquisitions</a:t>
            </a:r>
          </a:p>
        </p:txBody>
      </p:sp>
      <p:sp>
        <p:nvSpPr>
          <p:cNvPr id="23563" name="AutoShape 11"/>
          <p:cNvSpPr>
            <a:spLocks/>
          </p:cNvSpPr>
          <p:nvPr/>
        </p:nvSpPr>
        <p:spPr bwMode="auto">
          <a:xfrm>
            <a:off x="7651750" y="2078038"/>
            <a:ext cx="1339850" cy="3303587"/>
          </a:xfrm>
          <a:prstGeom prst="roundRect">
            <a:avLst>
              <a:gd name="adj" fmla="val 5056"/>
            </a:avLst>
          </a:prstGeom>
          <a:solidFill>
            <a:schemeClr val="accent2">
              <a:lumMod val="60000"/>
              <a:lumOff val="40000"/>
            </a:schemeClr>
          </a:solidFill>
          <a:ln w="25400" cap="flat">
            <a:solidFill>
              <a:schemeClr val="tx1"/>
            </a:solidFill>
            <a:prstDash val="solid"/>
            <a:round/>
            <a:headEnd type="none" w="med" len="med"/>
            <a:tailEnd type="none" w="med" len="med"/>
          </a:ln>
        </p:spPr>
        <p:txBody>
          <a:bodyPr lIns="0" tIns="0" rIns="0" bIns="0" anchor="ctr"/>
          <a:lstStyle/>
          <a:p>
            <a:pPr fontAlgn="auto">
              <a:spcBef>
                <a:spcPts val="0"/>
              </a:spcBef>
              <a:spcAft>
                <a:spcPts val="0"/>
              </a:spcAft>
              <a:defRPr/>
            </a:pPr>
            <a:r>
              <a:rPr lang="en-US" altLang="zh-CN" sz="1700" b="1" dirty="0">
                <a:latin typeface="Lucida Grande" charset="0"/>
                <a:ea typeface="宋体" charset="-122"/>
                <a:sym typeface="Lucida Grande" charset="0"/>
              </a:rPr>
              <a:t>Oct 2011 - Announced plans to acquire </a:t>
            </a:r>
            <a:r>
              <a:rPr lang="en-US" altLang="zh-CN" sz="1700" b="1" dirty="0" err="1">
                <a:latin typeface="Lucida Grande" charset="0"/>
                <a:ea typeface="宋体" charset="-122"/>
                <a:sym typeface="Lucida Grande" charset="0"/>
              </a:rPr>
              <a:t>NewBay</a:t>
            </a:r>
            <a:r>
              <a:rPr lang="en-US" altLang="zh-CN" sz="1700" b="1" dirty="0">
                <a:latin typeface="Lucida Grande" charset="0"/>
                <a:ea typeface="宋体" charset="-122"/>
                <a:sym typeface="Lucida Grande" charset="0"/>
              </a:rPr>
              <a:t> (cloud based service) </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1"/>
          <p:cNvSpPr>
            <a:spLocks noGrp="1" noChangeArrowheads="1"/>
          </p:cNvSpPr>
          <p:nvPr>
            <p:ph type="title"/>
          </p:nvPr>
        </p:nvSpPr>
        <p:spPr>
          <a:xfrm>
            <a:off x="893763" y="142875"/>
            <a:ext cx="7358062" cy="963613"/>
          </a:xfrm>
        </p:spPr>
        <p:txBody>
          <a:bodyPr tIns="32146"/>
          <a:lstStyle/>
          <a:p>
            <a:r>
              <a:rPr lang="en-US" altLang="zh-CN" smtClean="0"/>
              <a:t>Recent Development</a:t>
            </a:r>
          </a:p>
        </p:txBody>
      </p:sp>
      <p:sp>
        <p:nvSpPr>
          <p:cNvPr id="265218" name="Rectangle 2"/>
          <p:cNvSpPr>
            <a:spLocks noGrp="1" noChangeArrowheads="1"/>
          </p:cNvSpPr>
          <p:nvPr>
            <p:ph idx="1"/>
          </p:nvPr>
        </p:nvSpPr>
        <p:spPr>
          <a:xfrm>
            <a:off x="0" y="1341438"/>
            <a:ext cx="8956675" cy="6008687"/>
          </a:xfrm>
        </p:spPr>
        <p:txBody>
          <a:bodyPr lIns="64291" tIns="32146" rIns="64291" bIns="32146"/>
          <a:lstStyle/>
          <a:p>
            <a:pPr marL="627063">
              <a:buFont typeface="Wingdings 2" pitchFamily="18" charset="2"/>
              <a:buBlip>
                <a:blip r:embed="rId2"/>
              </a:buBlip>
            </a:pPr>
            <a:r>
              <a:rPr lang="en-US" altLang="zh-CN" sz="2800" smtClean="0"/>
              <a:t>BlackBerry global expansion continues</a:t>
            </a:r>
          </a:p>
          <a:p>
            <a:pPr marL="627063">
              <a:buFont typeface="Wingdings 2" pitchFamily="18" charset="2"/>
              <a:buBlip>
                <a:blip r:embed="rId2"/>
              </a:buBlip>
            </a:pPr>
            <a:r>
              <a:rPr lang="en-US" altLang="zh-CN" sz="2800" smtClean="0"/>
              <a:t>BlackBerry 7 Smartphones introduced</a:t>
            </a:r>
          </a:p>
          <a:p>
            <a:pPr marL="627063">
              <a:buFont typeface="Wingdings 2" pitchFamily="18" charset="2"/>
              <a:buBlip>
                <a:blip r:embed="rId2"/>
              </a:buBlip>
            </a:pPr>
            <a:r>
              <a:rPr lang="en-US" altLang="zh-CN" sz="2800" smtClean="0"/>
              <a:t>RIM searches for more carrier billing and operator billing on BlackBerry App World</a:t>
            </a:r>
          </a:p>
          <a:p>
            <a:pPr marL="627063">
              <a:buFont typeface="Wingdings 2" pitchFamily="18" charset="2"/>
              <a:buBlip>
                <a:blip r:embed="rId2"/>
              </a:buBlip>
            </a:pPr>
            <a:r>
              <a:rPr lang="en-US" altLang="zh-CN" sz="2800" smtClean="0"/>
              <a:t>On Jan 22, 2012, RIM named Thorsten Heins President and CEO</a:t>
            </a:r>
          </a:p>
          <a:p>
            <a:pPr marL="627063">
              <a:buFont typeface="Wingdings 2" pitchFamily="18" charset="2"/>
              <a:buBlip>
                <a:blip r:embed="rId2"/>
              </a:buBlip>
            </a:pPr>
            <a:r>
              <a:rPr lang="en-US" altLang="zh-CN" sz="2800" smtClean="0"/>
              <a:t>On Feb 21, 2012, BlackBerry PlayBook OS 2.0 was introduced</a:t>
            </a:r>
          </a:p>
          <a:p>
            <a:pPr marL="627063">
              <a:buFont typeface="Wingdings 2" pitchFamily="18" charset="2"/>
              <a:buBlip>
                <a:blip r:embed="rId2"/>
              </a:buBlip>
            </a:pPr>
            <a:r>
              <a:rPr lang="en-US" altLang="zh-CN" sz="2800" smtClean="0"/>
              <a:t>On May 10, 2012, BlackBerry 7 OS Awarded TUV Certification</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1"/>
          <p:cNvSpPr>
            <a:spLocks noGrp="1" noChangeArrowheads="1"/>
          </p:cNvSpPr>
          <p:nvPr>
            <p:ph type="title"/>
          </p:nvPr>
        </p:nvSpPr>
        <p:spPr>
          <a:xfrm>
            <a:off x="901700" y="142875"/>
            <a:ext cx="7358063" cy="1785938"/>
          </a:xfrm>
        </p:spPr>
        <p:txBody>
          <a:bodyPr tIns="32146"/>
          <a:lstStyle/>
          <a:p>
            <a:r>
              <a:rPr lang="en-US" altLang="zh-CN" smtClean="0">
                <a:latin typeface="Chalkboard Bold" charset="0"/>
                <a:sym typeface="Chalkboard Bold" charset="0"/>
              </a:rPr>
              <a:t>Products</a:t>
            </a:r>
          </a:p>
        </p:txBody>
      </p:sp>
      <p:pic>
        <p:nvPicPr>
          <p:cNvPr id="266242" name="Picture 2"/>
          <p:cNvPicPr>
            <a:picLocks noChangeAspect="1" noChangeArrowheads="1"/>
          </p:cNvPicPr>
          <p:nvPr/>
        </p:nvPicPr>
        <p:blipFill>
          <a:blip r:embed="rId2" cstate="print"/>
          <a:srcRect/>
          <a:stretch>
            <a:fillRect/>
          </a:stretch>
        </p:blipFill>
        <p:spPr bwMode="auto">
          <a:xfrm>
            <a:off x="49213" y="1703388"/>
            <a:ext cx="9045575" cy="4608512"/>
          </a:xfrm>
          <a:prstGeom prst="rect">
            <a:avLst/>
          </a:prstGeom>
          <a:noFill/>
          <a:ln w="12700">
            <a:noFill/>
            <a:miter lim="800000"/>
            <a:headEnd/>
            <a:tailEnd/>
          </a:ln>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Oval 1"/>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ea typeface="黑体" pitchFamily="49" charset="-122"/>
            </a:endParaRPr>
          </a:p>
        </p:txBody>
      </p:sp>
      <p:sp>
        <p:nvSpPr>
          <p:cNvPr id="267266" name="Oval 2"/>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ea typeface="黑体" pitchFamily="49" charset="-122"/>
            </a:endParaRPr>
          </a:p>
        </p:txBody>
      </p:sp>
      <p:sp>
        <p:nvSpPr>
          <p:cNvPr id="27651" name="Rectangle 3"/>
          <p:cNvSpPr>
            <a:spLocks noGrp="1" noChangeArrowheads="1"/>
          </p:cNvSpPr>
          <p:nvPr>
            <p:ph type="title"/>
          </p:nvPr>
        </p:nvSpPr>
        <p:spPr>
          <a:xfrm>
            <a:off x="455613" y="-169863"/>
            <a:ext cx="8232775" cy="1295401"/>
          </a:xfrm>
        </p:spPr>
        <p:txBody>
          <a:bodyPr tIns="32146">
            <a:normAutofit/>
          </a:bodyPr>
          <a:lstStyle/>
          <a:p>
            <a:pPr fontAlgn="auto">
              <a:lnSpc>
                <a:spcPts val="4078"/>
              </a:lnSpc>
              <a:spcAft>
                <a:spcPts val="0"/>
              </a:spcAft>
              <a:defRPr/>
            </a:pPr>
            <a:r>
              <a:rPr lang="en-US" altLang="zh-CN" dirty="0">
                <a:effectLst>
                  <a:outerShdw blurRad="38100" dist="38100" dir="2700000" algn="tl">
                    <a:srgbClr val="000000"/>
                  </a:outerShdw>
                </a:effectLst>
              </a:rPr>
              <a:t>Product History</a:t>
            </a:r>
          </a:p>
        </p:txBody>
      </p:sp>
      <p:sp>
        <p:nvSpPr>
          <p:cNvPr id="267268" name="Rectangle 4"/>
          <p:cNvSpPr>
            <a:spLocks/>
          </p:cNvSpPr>
          <p:nvPr/>
        </p:nvSpPr>
        <p:spPr bwMode="auto">
          <a:xfrm>
            <a:off x="1182688" y="5419725"/>
            <a:ext cx="1123950" cy="304800"/>
          </a:xfrm>
          <a:prstGeom prst="rect">
            <a:avLst/>
          </a:prstGeom>
          <a:noFill/>
          <a:ln w="12700" cap="rnd">
            <a:noFill/>
            <a:round/>
            <a:headEnd/>
            <a:tailEnd/>
          </a:ln>
        </p:spPr>
        <p:txBody>
          <a:bodyPr lIns="26788" tIns="26788" rIns="26788" bIns="26788" anchor="ctr"/>
          <a:lstStyle/>
          <a:p>
            <a:r>
              <a:rPr lang="en-US" altLang="zh-CN" sz="1700">
                <a:solidFill>
                  <a:srgbClr val="000000"/>
                </a:solidFill>
                <a:latin typeface="Lucida Grande" charset="0"/>
                <a:sym typeface="Lucida Grande" charset="0"/>
              </a:rPr>
              <a:t>1996</a:t>
            </a:r>
          </a:p>
        </p:txBody>
      </p:sp>
      <p:sp>
        <p:nvSpPr>
          <p:cNvPr id="267269" name="Rectangle 5"/>
          <p:cNvSpPr>
            <a:spLocks/>
          </p:cNvSpPr>
          <p:nvPr/>
        </p:nvSpPr>
        <p:spPr bwMode="auto">
          <a:xfrm>
            <a:off x="3521075" y="5419725"/>
            <a:ext cx="1125538" cy="304800"/>
          </a:xfrm>
          <a:prstGeom prst="rect">
            <a:avLst/>
          </a:prstGeom>
          <a:noFill/>
          <a:ln w="12700" cap="rnd">
            <a:noFill/>
            <a:round/>
            <a:headEnd/>
            <a:tailEnd/>
          </a:ln>
        </p:spPr>
        <p:txBody>
          <a:bodyPr lIns="26788" tIns="26788" rIns="26788" bIns="26788" anchor="ctr"/>
          <a:lstStyle/>
          <a:p>
            <a:r>
              <a:rPr lang="en-US" altLang="zh-CN" sz="1700">
                <a:solidFill>
                  <a:srgbClr val="000000"/>
                </a:solidFill>
                <a:latin typeface="Lucida Grande" charset="0"/>
                <a:sym typeface="Lucida Grande" charset="0"/>
              </a:rPr>
              <a:t>2000</a:t>
            </a:r>
          </a:p>
        </p:txBody>
      </p:sp>
      <p:sp>
        <p:nvSpPr>
          <p:cNvPr id="267270" name="Rectangle 6"/>
          <p:cNvSpPr>
            <a:spLocks/>
          </p:cNvSpPr>
          <p:nvPr/>
        </p:nvSpPr>
        <p:spPr bwMode="auto">
          <a:xfrm>
            <a:off x="5567363" y="5419725"/>
            <a:ext cx="1125537" cy="304800"/>
          </a:xfrm>
          <a:prstGeom prst="rect">
            <a:avLst/>
          </a:prstGeom>
          <a:noFill/>
          <a:ln w="12700" cap="rnd">
            <a:noFill/>
            <a:round/>
            <a:headEnd/>
            <a:tailEnd/>
          </a:ln>
        </p:spPr>
        <p:txBody>
          <a:bodyPr lIns="26788" tIns="26788" rIns="26788" bIns="26788" anchor="ctr"/>
          <a:lstStyle/>
          <a:p>
            <a:r>
              <a:rPr lang="en-US" altLang="zh-CN" sz="1700">
                <a:solidFill>
                  <a:srgbClr val="000000"/>
                </a:solidFill>
                <a:latin typeface="Lucida Grande" charset="0"/>
                <a:sym typeface="Lucida Grande" charset="0"/>
              </a:rPr>
              <a:t>2002</a:t>
            </a:r>
          </a:p>
        </p:txBody>
      </p:sp>
      <p:sp>
        <p:nvSpPr>
          <p:cNvPr id="267271" name="Rectangle 7"/>
          <p:cNvSpPr>
            <a:spLocks/>
          </p:cNvSpPr>
          <p:nvPr/>
        </p:nvSpPr>
        <p:spPr bwMode="auto">
          <a:xfrm>
            <a:off x="7588250" y="5387975"/>
            <a:ext cx="1125538" cy="303213"/>
          </a:xfrm>
          <a:prstGeom prst="rect">
            <a:avLst/>
          </a:prstGeom>
          <a:noFill/>
          <a:ln w="12700" cap="rnd">
            <a:noFill/>
            <a:round/>
            <a:headEnd/>
            <a:tailEnd/>
          </a:ln>
        </p:spPr>
        <p:txBody>
          <a:bodyPr lIns="26788" tIns="26788" rIns="26788" bIns="26788" anchor="ctr"/>
          <a:lstStyle/>
          <a:p>
            <a:r>
              <a:rPr lang="en-US" altLang="zh-CN" sz="1700">
                <a:solidFill>
                  <a:srgbClr val="000000"/>
                </a:solidFill>
                <a:latin typeface="Lucida Grande" charset="0"/>
                <a:sym typeface="Lucida Grande" charset="0"/>
              </a:rPr>
              <a:t>2008</a:t>
            </a:r>
          </a:p>
        </p:txBody>
      </p:sp>
      <p:pic>
        <p:nvPicPr>
          <p:cNvPr id="267272" name="Picture 8"/>
          <p:cNvPicPr>
            <a:picLocks noChangeArrowheads="1"/>
          </p:cNvPicPr>
          <p:nvPr/>
        </p:nvPicPr>
        <p:blipFill>
          <a:blip r:embed="rId3" cstate="print"/>
          <a:srcRect/>
          <a:stretch>
            <a:fillRect/>
          </a:stretch>
        </p:blipFill>
        <p:spPr bwMode="auto">
          <a:xfrm>
            <a:off x="482600" y="2224088"/>
            <a:ext cx="8331200" cy="4365625"/>
          </a:xfrm>
          <a:prstGeom prst="rect">
            <a:avLst/>
          </a:prstGeom>
          <a:noFill/>
          <a:ln w="12700" cap="rnd">
            <a:noFill/>
            <a:round/>
            <a:headEnd/>
            <a:tailEnd/>
          </a:ln>
        </p:spPr>
      </p:pic>
      <p:sp>
        <p:nvSpPr>
          <p:cNvPr id="267273" name="Rectangle 9"/>
          <p:cNvSpPr>
            <a:spLocks/>
          </p:cNvSpPr>
          <p:nvPr/>
        </p:nvSpPr>
        <p:spPr bwMode="auto">
          <a:xfrm>
            <a:off x="898525" y="1474788"/>
            <a:ext cx="1276350" cy="303212"/>
          </a:xfrm>
          <a:prstGeom prst="rect">
            <a:avLst/>
          </a:prstGeom>
          <a:noFill/>
          <a:ln w="12700" cap="rnd">
            <a:noFill/>
            <a:round/>
            <a:headEnd/>
            <a:tailEnd/>
          </a:ln>
        </p:spPr>
        <p:txBody>
          <a:bodyPr lIns="26788" tIns="26788" rIns="26788" bIns="26788" anchor="ctr"/>
          <a:lstStyle/>
          <a:p>
            <a:r>
              <a:rPr lang="en-US" altLang="zh-CN" sz="1700">
                <a:latin typeface="Lucida Grande" charset="0"/>
                <a:sym typeface="Lucida Grande" charset="0"/>
              </a:rPr>
              <a:t>RIM 850</a:t>
            </a:r>
          </a:p>
        </p:txBody>
      </p:sp>
      <p:sp>
        <p:nvSpPr>
          <p:cNvPr id="267274" name="Rectangle 10"/>
          <p:cNvSpPr>
            <a:spLocks/>
          </p:cNvSpPr>
          <p:nvPr/>
        </p:nvSpPr>
        <p:spPr bwMode="auto">
          <a:xfrm>
            <a:off x="3130550" y="1443038"/>
            <a:ext cx="1758950" cy="303212"/>
          </a:xfrm>
          <a:prstGeom prst="rect">
            <a:avLst/>
          </a:prstGeom>
          <a:noFill/>
          <a:ln w="12700" cap="rnd">
            <a:noFill/>
            <a:round/>
            <a:headEnd/>
            <a:tailEnd/>
          </a:ln>
        </p:spPr>
        <p:txBody>
          <a:bodyPr lIns="26788" tIns="26788" rIns="26788" bIns="26788" anchor="ctr"/>
          <a:lstStyle/>
          <a:p>
            <a:r>
              <a:rPr lang="en-US" altLang="zh-CN" sz="1700">
                <a:latin typeface="Lucida Grande" charset="0"/>
                <a:sym typeface="Lucida Grande" charset="0"/>
              </a:rPr>
              <a:t>Blackberry 5XXX</a:t>
            </a:r>
          </a:p>
        </p:txBody>
      </p:sp>
      <p:sp>
        <p:nvSpPr>
          <p:cNvPr id="267275" name="Rectangle 11"/>
          <p:cNvSpPr>
            <a:spLocks/>
          </p:cNvSpPr>
          <p:nvPr/>
        </p:nvSpPr>
        <p:spPr bwMode="auto">
          <a:xfrm>
            <a:off x="5092700" y="1474788"/>
            <a:ext cx="1758950" cy="303212"/>
          </a:xfrm>
          <a:prstGeom prst="rect">
            <a:avLst/>
          </a:prstGeom>
          <a:noFill/>
          <a:ln w="12700" cap="rnd">
            <a:noFill/>
            <a:round/>
            <a:headEnd/>
            <a:tailEnd/>
          </a:ln>
        </p:spPr>
        <p:txBody>
          <a:bodyPr lIns="26788" tIns="26788" rIns="26788" bIns="26788" anchor="ctr"/>
          <a:lstStyle/>
          <a:p>
            <a:r>
              <a:rPr lang="en-US" altLang="zh-CN" sz="1700">
                <a:latin typeface="Lucida Grande" charset="0"/>
                <a:sym typeface="Lucida Grande" charset="0"/>
              </a:rPr>
              <a:t>Blackberry 6XXX</a:t>
            </a:r>
          </a:p>
        </p:txBody>
      </p:sp>
      <p:sp>
        <p:nvSpPr>
          <p:cNvPr id="267276" name="Rectangle 12"/>
          <p:cNvSpPr>
            <a:spLocks/>
          </p:cNvSpPr>
          <p:nvPr/>
        </p:nvSpPr>
        <p:spPr bwMode="auto">
          <a:xfrm>
            <a:off x="7156450" y="1446213"/>
            <a:ext cx="1760538" cy="304800"/>
          </a:xfrm>
          <a:prstGeom prst="rect">
            <a:avLst/>
          </a:prstGeom>
          <a:noFill/>
          <a:ln w="12700" cap="rnd">
            <a:noFill/>
            <a:round/>
            <a:headEnd/>
            <a:tailEnd/>
          </a:ln>
        </p:spPr>
        <p:txBody>
          <a:bodyPr lIns="26788" tIns="26788" rIns="26788" bIns="26788" anchor="ctr"/>
          <a:lstStyle/>
          <a:p>
            <a:r>
              <a:rPr lang="en-US" altLang="zh-CN" sz="1700">
                <a:latin typeface="Lucida Grande" charset="0"/>
                <a:sym typeface="Lucida Grande" charset="0"/>
              </a:rPr>
              <a:t>Blackberry Bold </a:t>
            </a: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
          <p:cNvSpPr>
            <a:spLocks noGrp="1" noChangeArrowheads="1"/>
          </p:cNvSpPr>
          <p:nvPr>
            <p:ph type="title"/>
          </p:nvPr>
        </p:nvSpPr>
        <p:spPr>
          <a:xfrm>
            <a:off x="455613" y="-231775"/>
            <a:ext cx="8232775" cy="1293813"/>
          </a:xfrm>
        </p:spPr>
        <p:txBody>
          <a:bodyPr lIns="26788" tIns="26788" rIns="26788" bIns="26788"/>
          <a:lstStyle/>
          <a:p>
            <a:r>
              <a:rPr lang="en-US" altLang="zh-CN" smtClean="0">
                <a:latin typeface="Chalkboard Bold" charset="0"/>
                <a:sym typeface="Chalkboard Bold" charset="0"/>
              </a:rPr>
              <a:t>Current Products</a:t>
            </a:r>
          </a:p>
        </p:txBody>
      </p:sp>
      <p:pic>
        <p:nvPicPr>
          <p:cNvPr id="269314" name="Picture 2"/>
          <p:cNvPicPr>
            <a:picLocks noChangeAspect="1" noChangeArrowheads="1"/>
          </p:cNvPicPr>
          <p:nvPr/>
        </p:nvPicPr>
        <p:blipFill>
          <a:blip r:embed="rId2" cstate="print"/>
          <a:srcRect/>
          <a:stretch>
            <a:fillRect/>
          </a:stretch>
        </p:blipFill>
        <p:spPr bwMode="auto">
          <a:xfrm>
            <a:off x="3527425" y="884238"/>
            <a:ext cx="2089150" cy="2717800"/>
          </a:xfrm>
          <a:prstGeom prst="rect">
            <a:avLst/>
          </a:prstGeom>
          <a:noFill/>
          <a:ln w="12700">
            <a:noFill/>
            <a:miter lim="800000"/>
            <a:headEnd/>
            <a:tailEnd/>
          </a:ln>
        </p:spPr>
      </p:pic>
      <p:pic>
        <p:nvPicPr>
          <p:cNvPr id="269315" name="Picture 3"/>
          <p:cNvPicPr>
            <a:picLocks noChangeAspect="1" noChangeArrowheads="1"/>
          </p:cNvPicPr>
          <p:nvPr/>
        </p:nvPicPr>
        <p:blipFill>
          <a:blip r:embed="rId3" cstate="print"/>
          <a:srcRect/>
          <a:stretch>
            <a:fillRect/>
          </a:stretch>
        </p:blipFill>
        <p:spPr bwMode="auto">
          <a:xfrm>
            <a:off x="6348413" y="874713"/>
            <a:ext cx="2135187" cy="2736850"/>
          </a:xfrm>
          <a:prstGeom prst="rect">
            <a:avLst/>
          </a:prstGeom>
          <a:noFill/>
          <a:ln w="12700">
            <a:noFill/>
            <a:miter lim="800000"/>
            <a:headEnd/>
            <a:tailEnd/>
          </a:ln>
        </p:spPr>
      </p:pic>
      <p:pic>
        <p:nvPicPr>
          <p:cNvPr id="269316" name="Picture 4"/>
          <p:cNvPicPr>
            <a:picLocks noChangeAspect="1" noChangeArrowheads="1"/>
          </p:cNvPicPr>
          <p:nvPr/>
        </p:nvPicPr>
        <p:blipFill>
          <a:blip r:embed="rId4" cstate="print"/>
          <a:srcRect/>
          <a:stretch>
            <a:fillRect/>
          </a:stretch>
        </p:blipFill>
        <p:spPr bwMode="auto">
          <a:xfrm>
            <a:off x="3392488" y="3870325"/>
            <a:ext cx="2349500" cy="2830513"/>
          </a:xfrm>
          <a:prstGeom prst="rect">
            <a:avLst/>
          </a:prstGeom>
          <a:noFill/>
          <a:ln w="12700">
            <a:noFill/>
            <a:miter lim="800000"/>
            <a:headEnd/>
            <a:tailEnd/>
          </a:ln>
        </p:spPr>
      </p:pic>
      <p:pic>
        <p:nvPicPr>
          <p:cNvPr id="269317" name="Picture 5"/>
          <p:cNvPicPr>
            <a:picLocks noChangeAspect="1" noChangeArrowheads="1"/>
          </p:cNvPicPr>
          <p:nvPr/>
        </p:nvPicPr>
        <p:blipFill>
          <a:blip r:embed="rId5" cstate="print"/>
          <a:srcRect/>
          <a:stretch>
            <a:fillRect/>
          </a:stretch>
        </p:blipFill>
        <p:spPr bwMode="auto">
          <a:xfrm>
            <a:off x="6323013" y="3884613"/>
            <a:ext cx="2195512" cy="2792412"/>
          </a:xfrm>
          <a:prstGeom prst="rect">
            <a:avLst/>
          </a:prstGeom>
          <a:noFill/>
          <a:ln w="12700">
            <a:noFill/>
            <a:miter lim="800000"/>
            <a:headEnd/>
            <a:tailEnd/>
          </a:ln>
        </p:spPr>
      </p:pic>
      <p:pic>
        <p:nvPicPr>
          <p:cNvPr id="269318" name="Picture 6"/>
          <p:cNvPicPr>
            <a:picLocks noChangeAspect="1" noChangeArrowheads="1"/>
          </p:cNvPicPr>
          <p:nvPr/>
        </p:nvPicPr>
        <p:blipFill>
          <a:blip r:embed="rId6" cstate="print"/>
          <a:srcRect/>
          <a:stretch>
            <a:fillRect/>
          </a:stretch>
        </p:blipFill>
        <p:spPr bwMode="auto">
          <a:xfrm>
            <a:off x="446088" y="3884613"/>
            <a:ext cx="2349500" cy="2803525"/>
          </a:xfrm>
          <a:prstGeom prst="rect">
            <a:avLst/>
          </a:prstGeom>
          <a:noFill/>
          <a:ln w="12700">
            <a:noFill/>
            <a:miter lim="800000"/>
            <a:headEnd/>
            <a:tailEnd/>
          </a:ln>
        </p:spPr>
      </p:pic>
      <p:pic>
        <p:nvPicPr>
          <p:cNvPr id="269319" name="Picture 7"/>
          <p:cNvPicPr>
            <a:picLocks noChangeAspect="1" noChangeArrowheads="1"/>
          </p:cNvPicPr>
          <p:nvPr/>
        </p:nvPicPr>
        <p:blipFill>
          <a:blip r:embed="rId7" cstate="print"/>
          <a:srcRect/>
          <a:stretch>
            <a:fillRect/>
          </a:stretch>
        </p:blipFill>
        <p:spPr bwMode="auto">
          <a:xfrm>
            <a:off x="509588" y="874713"/>
            <a:ext cx="2232025" cy="2733675"/>
          </a:xfrm>
          <a:prstGeom prst="rect">
            <a:avLst/>
          </a:prstGeom>
          <a:noFill/>
          <a:ln w="12700">
            <a:noFill/>
            <a:miter lim="800000"/>
            <a:headEnd/>
            <a:tailEnd/>
          </a:ln>
        </p:spPr>
      </p:pic>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p:cNvSpPr>
          <p:nvPr>
            <p:ph type="title"/>
          </p:nvPr>
        </p:nvSpPr>
        <p:spPr>
          <a:ln/>
        </p:spPr>
        <p:txBody>
          <a:bodyPr rIns="35717"/>
          <a:lstStyle/>
          <a:p>
            <a:r>
              <a:rPr lang="en-US" smtClean="0">
                <a:ea typeface="宋体" pitchFamily="2" charset="-122"/>
              </a:rPr>
              <a:t>BlackBerry 7 OS</a:t>
            </a:r>
          </a:p>
        </p:txBody>
      </p:sp>
      <p:sp>
        <p:nvSpPr>
          <p:cNvPr id="322563" name="Rectangle 3"/>
          <p:cNvSpPr>
            <a:spLocks noGrp="1"/>
          </p:cNvSpPr>
          <p:nvPr>
            <p:ph type="body" idx="1"/>
          </p:nvPr>
        </p:nvSpPr>
        <p:spPr>
          <a:xfrm>
            <a:off x="357188" y="1517650"/>
            <a:ext cx="8153400" cy="4876800"/>
          </a:xfrm>
          <a:ln/>
        </p:spPr>
        <p:txBody>
          <a:bodyPr rIns="35717" anchor="ctr"/>
          <a:lstStyle/>
          <a:p>
            <a:pPr marL="892175" indent="-434975">
              <a:buSzPct val="66000"/>
              <a:buFont typeface="Wingdings 2" pitchFamily="18" charset="2"/>
              <a:buBlip>
                <a:blip r:embed="rId2"/>
              </a:buBlip>
            </a:pPr>
            <a:r>
              <a:rPr lang="en-US" sz="2100" smtClean="0">
                <a:ea typeface="黑体" pitchFamily="49" charset="-122"/>
              </a:rPr>
              <a:t>Like BlackBerry 6 OS in appearance and functionality</a:t>
            </a:r>
          </a:p>
          <a:p>
            <a:pPr marL="892175" indent="-434975">
              <a:buSzPct val="66000"/>
              <a:buFont typeface="Wingdings 2" pitchFamily="18" charset="2"/>
              <a:buBlip>
                <a:blip r:embed="rId2"/>
              </a:buBlip>
            </a:pPr>
            <a:r>
              <a:rPr lang="en-US" sz="2100" smtClean="0">
                <a:ea typeface="黑体" pitchFamily="49" charset="-122"/>
              </a:rPr>
              <a:t>Adds BlackBerry Balance - maintain your personal and business life all on one phone</a:t>
            </a:r>
          </a:p>
          <a:p>
            <a:pPr marL="892175" indent="-434975">
              <a:buSzPct val="66000"/>
              <a:buFont typeface="Wingdings 2" pitchFamily="18" charset="2"/>
              <a:buBlip>
                <a:blip r:embed="rId2"/>
              </a:buBlip>
            </a:pPr>
            <a:r>
              <a:rPr lang="en-US" sz="2100" smtClean="0">
                <a:ea typeface="黑体" pitchFamily="49" charset="-122"/>
              </a:rPr>
              <a:t> Adds HTML 5 support</a:t>
            </a:r>
          </a:p>
          <a:p>
            <a:pPr marL="892175" indent="-434975">
              <a:buSzPct val="66000"/>
              <a:buFont typeface="Wingdings 2" pitchFamily="18" charset="2"/>
              <a:buBlip>
                <a:blip r:embed="rId2"/>
              </a:buBlip>
            </a:pPr>
            <a:r>
              <a:rPr lang="en-US" sz="2100" smtClean="0">
                <a:ea typeface="黑体" pitchFamily="49" charset="-122"/>
              </a:rPr>
              <a:t>NFC support (Bold 9900 only) - make payments with the phone and exchange information with another NFC-enabled phone</a:t>
            </a:r>
          </a:p>
          <a:p>
            <a:pPr marL="892175" indent="-434975">
              <a:buSzPct val="66000"/>
              <a:buFont typeface="Wingdings 2" pitchFamily="18" charset="2"/>
              <a:buBlip>
                <a:blip r:embed="rId2"/>
              </a:buBlip>
            </a:pPr>
            <a:r>
              <a:rPr lang="en-US" sz="2100" smtClean="0">
                <a:ea typeface="黑体" pitchFamily="49" charset="-122"/>
              </a:rPr>
              <a:t>a fun augmented-reality app</a:t>
            </a:r>
          </a:p>
          <a:p>
            <a:pPr marL="892175" indent="-434975">
              <a:buSzPct val="66000"/>
              <a:buFont typeface="Wingdings 2" pitchFamily="18" charset="2"/>
              <a:buBlip>
                <a:blip r:embed="rId2"/>
              </a:buBlip>
            </a:pPr>
            <a:r>
              <a:rPr lang="en-US" sz="2100" smtClean="0">
                <a:ea typeface="黑体" pitchFamily="49" charset="-122"/>
              </a:rPr>
              <a:t>No legacy support - the older BlackBerrys, even those running version 6 cannot get an upgrade</a:t>
            </a: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
          <p:cNvSpPr>
            <a:spLocks noGrp="1" noChangeArrowheads="1"/>
          </p:cNvSpPr>
          <p:nvPr>
            <p:ph type="title"/>
          </p:nvPr>
        </p:nvSpPr>
        <p:spPr>
          <a:xfrm>
            <a:off x="455613" y="-231775"/>
            <a:ext cx="8232775" cy="1293813"/>
          </a:xfrm>
        </p:spPr>
        <p:txBody>
          <a:bodyPr lIns="26788" tIns="26788" rIns="26788" bIns="26788" anchor="b"/>
          <a:lstStyle/>
          <a:p>
            <a:r>
              <a:rPr lang="en-US" altLang="zh-CN" b="1" smtClean="0">
                <a:latin typeface="Lucida Grande" charset="0"/>
                <a:sym typeface="Lucida Grande" charset="0"/>
              </a:rPr>
              <a:t>The Future in Tablet </a:t>
            </a:r>
          </a:p>
        </p:txBody>
      </p:sp>
      <p:pic>
        <p:nvPicPr>
          <p:cNvPr id="273410" name="Picture 2"/>
          <p:cNvPicPr>
            <a:picLocks noChangeAspect="1" noChangeArrowheads="1"/>
          </p:cNvPicPr>
          <p:nvPr/>
        </p:nvPicPr>
        <p:blipFill>
          <a:blip r:embed="rId3" cstate="print"/>
          <a:srcRect l="14966" t="25951" r="14407" b="17047"/>
          <a:stretch>
            <a:fillRect/>
          </a:stretch>
        </p:blipFill>
        <p:spPr bwMode="auto">
          <a:xfrm>
            <a:off x="0" y="0"/>
            <a:ext cx="9144000" cy="4275138"/>
          </a:xfrm>
          <a:prstGeom prst="rect">
            <a:avLst/>
          </a:prstGeom>
          <a:noFill/>
          <a:ln w="9525">
            <a:noFill/>
            <a:miter lim="800000"/>
            <a:headEnd/>
            <a:tailEnd/>
          </a:ln>
        </p:spPr>
      </p:pic>
      <p:sp>
        <p:nvSpPr>
          <p:cNvPr id="273411" name="Rectangle 3"/>
          <p:cNvSpPr>
            <a:spLocks/>
          </p:cNvSpPr>
          <p:nvPr/>
        </p:nvSpPr>
        <p:spPr bwMode="auto">
          <a:xfrm>
            <a:off x="185738" y="4376738"/>
            <a:ext cx="8732837" cy="2143125"/>
          </a:xfrm>
          <a:prstGeom prst="rect">
            <a:avLst/>
          </a:prstGeom>
          <a:noFill/>
          <a:ln w="12700" cap="rnd">
            <a:noFill/>
            <a:round/>
            <a:headEnd/>
            <a:tailEnd/>
          </a:ln>
        </p:spPr>
        <p:txBody>
          <a:bodyPr lIns="26788" tIns="26788" rIns="26788" bIns="26788"/>
          <a:lstStyle/>
          <a:p>
            <a:r>
              <a:rPr lang="en-US" altLang="zh-CN" sz="1500" b="1">
                <a:latin typeface="Lucida Grande" charset="0"/>
                <a:sym typeface="Lucida Grande" charset="0"/>
              </a:rPr>
              <a:t>“The first tablet certified for deployment within U.S. federal government agencies.”</a:t>
            </a:r>
            <a:endParaRPr lang="en-US" altLang="zh-CN">
              <a:latin typeface="Lucida Grande" charset="0"/>
              <a:sym typeface="Lucida Grande" charset="0"/>
            </a:endParaRPr>
          </a:p>
          <a:p>
            <a:endParaRPr lang="en-US" altLang="zh-CN" sz="1500" b="1">
              <a:latin typeface="Lucida Grande" charset="0"/>
              <a:sym typeface="Lucida Grande" charset="0"/>
            </a:endParaRPr>
          </a:p>
          <a:p>
            <a:pPr>
              <a:buClr>
                <a:srgbClr val="000000"/>
              </a:buClr>
              <a:buSzPct val="100000"/>
              <a:buFont typeface="Geeza Pro" charset="0"/>
              <a:buChar char="-"/>
            </a:pPr>
            <a:r>
              <a:rPr lang="en-US" altLang="zh-CN" sz="1500" b="1">
                <a:latin typeface="Lucida Grande" charset="0"/>
                <a:sym typeface="Lucida Grande" charset="0"/>
              </a:rPr>
              <a:t>Since it’s release on April 19, 2011, only 700,000 units were sold worldwide, while Apple Ipad 2 sold close to 1 million units during its debut weekend. Rim’s bottom line will be hurt by the write down of its excess Playbook inventory. </a:t>
            </a:r>
            <a:endParaRPr lang="en-US" altLang="zh-CN">
              <a:latin typeface="Lucida Grande" charset="0"/>
              <a:sym typeface="Lucida Grande" charset="0"/>
            </a:endParaRPr>
          </a:p>
          <a:p>
            <a:pPr>
              <a:buClr>
                <a:srgbClr val="000000"/>
              </a:buClr>
              <a:buSzPct val="100000"/>
              <a:buFont typeface="Geeza Pro" charset="0"/>
              <a:buChar char="-"/>
            </a:pPr>
            <a:endParaRPr lang="en-US" altLang="zh-CN" sz="1500" b="1">
              <a:latin typeface="Lucida Grande" charset="0"/>
              <a:sym typeface="Lucida Grande" charset="0"/>
            </a:endParaRPr>
          </a:p>
          <a:p>
            <a:pPr>
              <a:buClr>
                <a:srgbClr val="000000"/>
              </a:buClr>
              <a:buSzPct val="100000"/>
              <a:buFont typeface="Geeza Pro" charset="0"/>
              <a:buChar char="-"/>
            </a:pPr>
            <a:r>
              <a:rPr lang="en-US" altLang="zh-CN" sz="1500" b="1">
                <a:latin typeface="Lucida Grande" charset="0"/>
                <a:sym typeface="Lucida Grande" charset="0"/>
              </a:rPr>
              <a:t>  Rim announces that Playbook will now support Android apps. This would mean that Blackberry users will soon be able to utilize Android apps as well, since Playbook and Blackberry will be using the same OS (BBX).</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1"/>
          <p:cNvSpPr>
            <a:spLocks noGrp="1" noChangeArrowheads="1"/>
          </p:cNvSpPr>
          <p:nvPr>
            <p:ph type="title"/>
          </p:nvPr>
        </p:nvSpPr>
        <p:spPr>
          <a:xfrm>
            <a:off x="384175" y="0"/>
            <a:ext cx="8367713" cy="1143000"/>
          </a:xfrm>
        </p:spPr>
        <p:txBody>
          <a:bodyPr tIns="32146"/>
          <a:lstStyle/>
          <a:p>
            <a:r>
              <a:rPr lang="en-US" altLang="zh-CN" smtClean="0"/>
              <a:t>BlackBerry PlayBook OS 2.0</a:t>
            </a:r>
          </a:p>
        </p:txBody>
      </p:sp>
      <p:sp>
        <p:nvSpPr>
          <p:cNvPr id="275458" name="Rectangle 2"/>
          <p:cNvSpPr>
            <a:spLocks noGrp="1" noChangeArrowheads="1"/>
          </p:cNvSpPr>
          <p:nvPr>
            <p:ph idx="1"/>
          </p:nvPr>
        </p:nvSpPr>
        <p:spPr>
          <a:xfrm>
            <a:off x="142875" y="1223963"/>
            <a:ext cx="8858250" cy="5491162"/>
          </a:xfrm>
        </p:spPr>
        <p:txBody>
          <a:bodyPr lIns="64291" tIns="32146" rIns="64291" bIns="32146"/>
          <a:lstStyle/>
          <a:p>
            <a:pPr marL="627063">
              <a:buFont typeface="Wingdings 2" pitchFamily="18" charset="2"/>
              <a:buBlip>
                <a:blip r:embed="rId2"/>
              </a:buBlip>
            </a:pPr>
            <a:r>
              <a:rPr lang="en-US" altLang="zh-CN" sz="2800" smtClean="0"/>
              <a:t>Build-in Messages with a unified inbox</a:t>
            </a:r>
          </a:p>
          <a:p>
            <a:pPr marL="627063">
              <a:buFont typeface="Wingdings 2" pitchFamily="18" charset="2"/>
              <a:buBlip>
                <a:blip r:embed="rId2"/>
              </a:buBlip>
            </a:pPr>
            <a:r>
              <a:rPr lang="en-US" altLang="zh-CN" sz="2800" smtClean="0"/>
              <a:t>Can edit MS Word, Excel and PowerPoint files and attachments with Documents To Go</a:t>
            </a:r>
          </a:p>
          <a:p>
            <a:pPr marL="627063">
              <a:buFont typeface="Wingdings 2" pitchFamily="18" charset="2"/>
              <a:buBlip>
                <a:blip r:embed="rId2"/>
              </a:buBlip>
            </a:pPr>
            <a:r>
              <a:rPr lang="en-US" altLang="zh-CN" sz="2800" smtClean="0"/>
              <a:t>BlackBerry App World</a:t>
            </a:r>
          </a:p>
          <a:p>
            <a:pPr marL="627063">
              <a:buFont typeface="Wingdings 2" pitchFamily="18" charset="2"/>
              <a:buBlip>
                <a:blip r:embed="rId2"/>
              </a:buBlip>
            </a:pPr>
            <a:r>
              <a:rPr lang="en-US" altLang="zh-CN" sz="2800" smtClean="0"/>
              <a:t> Dual core processor, two HD 1080p video cameras, 1GB of RAM and QNX technology</a:t>
            </a:r>
          </a:p>
          <a:p>
            <a:pPr marL="627063">
              <a:buFont typeface="Wingdings 2" pitchFamily="18" charset="2"/>
              <a:buBlip>
                <a:blip r:embed="rId2"/>
              </a:buBlip>
            </a:pPr>
            <a:r>
              <a:rPr lang="en-US" altLang="zh-CN" sz="2800" smtClean="0"/>
              <a:t>New BlackBerry Bridge features allow your BlackBerry smartphone to act as a keyboard and mouse for your PlayBook</a:t>
            </a:r>
          </a:p>
          <a:p>
            <a:pPr marL="627063">
              <a:buFont typeface="Wingdings 2" pitchFamily="18" charset="2"/>
              <a:buBlip>
                <a:blip r:embed="rId2"/>
              </a:buBlip>
            </a:pPr>
            <a:r>
              <a:rPr lang="en-US" altLang="zh-CN" sz="2800" smtClean="0"/>
              <a:t>Multi-tasking</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cstate="print"/>
          <a:srcRect/>
          <a:stretch>
            <a:fillRect/>
          </a:stretch>
        </p:blipFill>
        <p:spPr bwMode="auto">
          <a:xfrm>
            <a:off x="1187450" y="908050"/>
            <a:ext cx="7524750" cy="1584325"/>
          </a:xfrm>
          <a:prstGeom prst="rect">
            <a:avLst/>
          </a:prstGeom>
          <a:noFill/>
          <a:ln w="9525">
            <a:noFill/>
            <a:miter lim="800000"/>
            <a:headEnd/>
            <a:tailEnd/>
          </a:ln>
        </p:spPr>
      </p:pic>
      <p:pic>
        <p:nvPicPr>
          <p:cNvPr id="79874" name="Picture 2" descr="C:\Users\user\Desktop\QQ截图未命名1.png"/>
          <p:cNvPicPr>
            <a:picLocks noGrp="1" noChangeAspect="1" noChangeArrowheads="1"/>
          </p:cNvPicPr>
          <p:nvPr>
            <p:ph idx="1"/>
          </p:nvPr>
        </p:nvPicPr>
        <p:blipFill>
          <a:blip r:embed="rId4" cstate="print"/>
          <a:srcRect/>
          <a:stretch>
            <a:fillRect/>
          </a:stretch>
        </p:blipFill>
        <p:spPr>
          <a:xfrm>
            <a:off x="323850" y="2492375"/>
            <a:ext cx="8424863" cy="3744913"/>
          </a:xfrm>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Oval 1"/>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ea typeface="黑体" pitchFamily="49" charset="-122"/>
            </a:endParaRPr>
          </a:p>
        </p:txBody>
      </p:sp>
      <p:sp>
        <p:nvSpPr>
          <p:cNvPr id="270338" name="Oval 2"/>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ea typeface="黑体" pitchFamily="49" charset="-122"/>
            </a:endParaRPr>
          </a:p>
        </p:txBody>
      </p:sp>
      <p:sp>
        <p:nvSpPr>
          <p:cNvPr id="30723" name="Rectangle 3"/>
          <p:cNvSpPr>
            <a:spLocks noGrp="1" noChangeArrowheads="1"/>
          </p:cNvSpPr>
          <p:nvPr>
            <p:ph type="title"/>
          </p:nvPr>
        </p:nvSpPr>
        <p:spPr>
          <a:xfrm>
            <a:off x="455613" y="0"/>
            <a:ext cx="8232775" cy="1166813"/>
          </a:xfrm>
        </p:spPr>
        <p:txBody>
          <a:bodyPr tIns="32146">
            <a:normAutofit/>
          </a:bodyPr>
          <a:lstStyle/>
          <a:p>
            <a:pPr fontAlgn="auto">
              <a:lnSpc>
                <a:spcPts val="4078"/>
              </a:lnSpc>
              <a:spcAft>
                <a:spcPts val="0"/>
              </a:spcAft>
              <a:defRPr/>
            </a:pPr>
            <a:r>
              <a:rPr lang="en-US" altLang="zh-CN" dirty="0"/>
              <a:t>Competitive </a:t>
            </a:r>
            <a:r>
              <a:rPr lang="en-US" altLang="zh-CN" dirty="0">
                <a:effectLst>
                  <a:outerShdw blurRad="38100" dist="38100" dir="2700000" algn="tl">
                    <a:srgbClr val="000000"/>
                  </a:outerShdw>
                </a:effectLst>
              </a:rPr>
              <a:t>Advantage</a:t>
            </a:r>
          </a:p>
        </p:txBody>
      </p:sp>
      <p:sp>
        <p:nvSpPr>
          <p:cNvPr id="270340" name="Rectangle 4"/>
          <p:cNvSpPr>
            <a:spLocks noGrp="1" noChangeArrowheads="1"/>
          </p:cNvSpPr>
          <p:nvPr>
            <p:ph idx="1"/>
          </p:nvPr>
        </p:nvSpPr>
        <p:spPr>
          <a:xfrm>
            <a:off x="322263" y="1268413"/>
            <a:ext cx="8821737" cy="6081712"/>
          </a:xfrm>
        </p:spPr>
        <p:txBody>
          <a:bodyPr lIns="64291" tIns="32146" rIns="64291" bIns="32146"/>
          <a:lstStyle/>
          <a:p>
            <a:pPr marL="311150" indent="-25400">
              <a:lnSpc>
                <a:spcPct val="90000"/>
              </a:lnSpc>
            </a:pPr>
            <a:r>
              <a:rPr lang="en-US" altLang="zh-CN" smtClean="0"/>
              <a:t>BlackBerry’s core competency in the smart-phones market:</a:t>
            </a:r>
          </a:p>
          <a:p>
            <a:pPr marL="579438" lvl="1" indent="-311150">
              <a:lnSpc>
                <a:spcPct val="90000"/>
              </a:lnSpc>
            </a:pPr>
            <a:r>
              <a:rPr lang="en-US" altLang="zh-CN" smtClean="0"/>
              <a:t>a) Blackberry Enterprise Server</a:t>
            </a:r>
          </a:p>
          <a:p>
            <a:pPr marL="579438" lvl="1" indent="-311150">
              <a:lnSpc>
                <a:spcPct val="90000"/>
              </a:lnSpc>
            </a:pPr>
            <a:r>
              <a:rPr lang="en-US" altLang="zh-CN" smtClean="0"/>
              <a:t>	-“push” e-mail technology </a:t>
            </a:r>
          </a:p>
          <a:p>
            <a:pPr marL="579438" lvl="1" indent="-311150">
              <a:lnSpc>
                <a:spcPct val="90000"/>
              </a:lnSpc>
            </a:pPr>
            <a:r>
              <a:rPr lang="en-US" altLang="zh-CN" smtClean="0"/>
              <a:t>	- Security through 128 bit encryption</a:t>
            </a:r>
          </a:p>
          <a:p>
            <a:pPr marL="579438" lvl="1" indent="-311150">
              <a:lnSpc>
                <a:spcPct val="90000"/>
              </a:lnSpc>
            </a:pPr>
            <a:r>
              <a:rPr lang="en-US" altLang="zh-CN" smtClean="0"/>
              <a:t>	- BlackBerry Enterprise Server is proven as a reliable   network during the Hurricane Katrina and 9/11.</a:t>
            </a:r>
          </a:p>
          <a:p>
            <a:pPr marL="579438" lvl="1" indent="-311150">
              <a:lnSpc>
                <a:spcPct val="90000"/>
              </a:lnSpc>
            </a:pPr>
            <a:r>
              <a:rPr lang="en-US" altLang="zh-CN" smtClean="0"/>
              <a:t>b) BlackBerry Messenger (BBM) (Global real time chat)</a:t>
            </a:r>
          </a:p>
          <a:p>
            <a:pPr marL="579438" lvl="1" indent="-311150">
              <a:lnSpc>
                <a:spcPct val="90000"/>
              </a:lnSpc>
            </a:pPr>
            <a:r>
              <a:rPr lang="en-US" altLang="zh-CN" smtClean="0"/>
              <a:t>C) The encryption also allows BlackBerry to re-size the  webpage so it uses less data plan</a:t>
            </a:r>
          </a:p>
          <a:p>
            <a:pPr marL="579438" lvl="1" indent="-311150">
              <a:lnSpc>
                <a:spcPct val="90000"/>
              </a:lnSpc>
            </a:pPr>
            <a:r>
              <a:rPr lang="en-US" altLang="zh-CN" smtClean="0"/>
              <a:t>d) Full size keyboard </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p:cNvSpPr>
          <p:nvPr>
            <p:ph type="title"/>
          </p:nvPr>
        </p:nvSpPr>
        <p:spPr>
          <a:xfrm>
            <a:off x="241300" y="142875"/>
            <a:ext cx="8750300" cy="1785938"/>
          </a:xfrm>
          <a:ln/>
        </p:spPr>
        <p:txBody>
          <a:bodyPr lIns="26788" tIns="26788" rIns="26788" bIns="26788" anchor="b"/>
          <a:lstStyle/>
          <a:p>
            <a:r>
              <a:rPr lang="en-US" sz="4300" smtClean="0">
                <a:ea typeface="宋体" pitchFamily="2" charset="-122"/>
              </a:rPr>
              <a:t>BlackBerry App World more profitable than Android?? </a:t>
            </a:r>
          </a:p>
        </p:txBody>
      </p:sp>
      <p:sp>
        <p:nvSpPr>
          <p:cNvPr id="323587" name="Rectangle 3"/>
          <p:cNvSpPr>
            <a:spLocks noGrp="1"/>
          </p:cNvSpPr>
          <p:nvPr>
            <p:ph type="body" idx="1"/>
          </p:nvPr>
        </p:nvSpPr>
        <p:spPr>
          <a:xfrm>
            <a:off x="455613" y="2400300"/>
            <a:ext cx="8232775" cy="3608388"/>
          </a:xfrm>
          <a:ln/>
        </p:spPr>
        <p:txBody>
          <a:bodyPr lIns="26788" tIns="26788" rIns="26788" bIns="26788"/>
          <a:lstStyle/>
          <a:p>
            <a:pPr marL="304800" indent="-268288">
              <a:buClr>
                <a:srgbClr val="7F7F7F"/>
              </a:buClr>
            </a:pPr>
            <a:r>
              <a:rPr lang="en-US" sz="2700" smtClean="0">
                <a:ea typeface="黑体" pitchFamily="49" charset="-122"/>
              </a:rPr>
              <a:t>About 6 million daily downloads from BB App world, totaling 174m per month</a:t>
            </a:r>
          </a:p>
          <a:p>
            <a:pPr marL="304800" indent="-268288">
              <a:spcBef>
                <a:spcPts val="800"/>
              </a:spcBef>
              <a:buClr>
                <a:srgbClr val="7F7F7F"/>
              </a:buClr>
            </a:pPr>
            <a:r>
              <a:rPr lang="en-US" sz="2700" smtClean="0">
                <a:ea typeface="黑体" pitchFamily="49" charset="-122"/>
              </a:rPr>
              <a:t> App World generates 43 percent more daily downloads per app than Apple’s App Store and has more paid downloads than Google’s Android Market</a:t>
            </a:r>
          </a:p>
          <a:p>
            <a:pPr marL="304800" indent="-268288">
              <a:spcBef>
                <a:spcPts val="800"/>
              </a:spcBef>
              <a:buClr>
                <a:srgbClr val="7F7F7F"/>
              </a:buClr>
            </a:pPr>
            <a:r>
              <a:rPr lang="en-US" sz="2700" smtClean="0">
                <a:ea typeface="黑体" pitchFamily="49" charset="-122"/>
              </a:rPr>
              <a:t>World’s second most profitable app store behind Apple</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p:cNvSpPr>
          <p:nvPr>
            <p:ph type="title"/>
          </p:nvPr>
        </p:nvSpPr>
        <p:spPr>
          <a:xfrm>
            <a:off x="98425" y="-142875"/>
            <a:ext cx="8947150" cy="1785938"/>
          </a:xfrm>
          <a:ln/>
        </p:spPr>
        <p:txBody>
          <a:bodyPr rIns="35717"/>
          <a:lstStyle/>
          <a:p>
            <a:r>
              <a:rPr lang="en-US" smtClean="0">
                <a:ea typeface="宋体" pitchFamily="2" charset="-122"/>
              </a:rPr>
              <a:t>US Smartphone Subscribers</a:t>
            </a:r>
          </a:p>
        </p:txBody>
      </p:sp>
      <p:pic>
        <p:nvPicPr>
          <p:cNvPr id="318467" name="Picture 3"/>
          <p:cNvPicPr>
            <a:picLocks noChangeAspect="1" noChangeArrowheads="1"/>
          </p:cNvPicPr>
          <p:nvPr/>
        </p:nvPicPr>
        <p:blipFill>
          <a:blip r:embed="rId2" cstate="print"/>
          <a:srcRect/>
          <a:stretch>
            <a:fillRect/>
          </a:stretch>
        </p:blipFill>
        <p:spPr bwMode="auto">
          <a:xfrm>
            <a:off x="1758950" y="1343025"/>
            <a:ext cx="5473700" cy="5497513"/>
          </a:xfrm>
          <a:prstGeom prst="rect">
            <a:avLst/>
          </a:prstGeom>
          <a:noFill/>
          <a:ln w="12700">
            <a:noFill/>
            <a:miter lim="800000"/>
            <a:headEnd/>
            <a:tailEnd/>
          </a:ln>
        </p:spPr>
      </p:pic>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p:cNvSpPr>
          <p:nvPr>
            <p:ph type="title"/>
          </p:nvPr>
        </p:nvSpPr>
        <p:spPr>
          <a:xfrm>
            <a:off x="357188" y="142875"/>
            <a:ext cx="8420100" cy="1169988"/>
          </a:xfrm>
          <a:ln/>
        </p:spPr>
        <p:txBody>
          <a:bodyPr rIns="35717"/>
          <a:lstStyle/>
          <a:p>
            <a:r>
              <a:rPr lang="en-US" smtClean="0">
                <a:ea typeface="宋体" pitchFamily="2" charset="-122"/>
              </a:rPr>
              <a:t>Operating System Share</a:t>
            </a:r>
          </a:p>
        </p:txBody>
      </p:sp>
      <p:pic>
        <p:nvPicPr>
          <p:cNvPr id="319491" name="Picture 3"/>
          <p:cNvPicPr>
            <a:picLocks noChangeAspect="1" noChangeArrowheads="1"/>
          </p:cNvPicPr>
          <p:nvPr/>
        </p:nvPicPr>
        <p:blipFill>
          <a:blip r:embed="rId2" cstate="print"/>
          <a:srcRect/>
          <a:stretch>
            <a:fillRect/>
          </a:stretch>
        </p:blipFill>
        <p:spPr bwMode="auto">
          <a:xfrm>
            <a:off x="928688" y="1589088"/>
            <a:ext cx="7277100" cy="4992687"/>
          </a:xfrm>
          <a:prstGeom prst="rect">
            <a:avLst/>
          </a:prstGeom>
          <a:noFill/>
          <a:ln w="12700">
            <a:noFill/>
            <a:miter lim="800000"/>
            <a:headEnd/>
            <a:tailEnd/>
          </a:ln>
        </p:spPr>
      </p:pic>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p:cNvSpPr>
          <p:nvPr>
            <p:ph type="title"/>
          </p:nvPr>
        </p:nvSpPr>
        <p:spPr>
          <a:xfrm>
            <a:off x="223838" y="107950"/>
            <a:ext cx="8688387" cy="1293813"/>
          </a:xfrm>
          <a:ln/>
        </p:spPr>
        <p:txBody>
          <a:bodyPr rIns="35717" anchor="b"/>
          <a:lstStyle/>
          <a:p>
            <a:r>
              <a:rPr lang="en-US" smtClean="0">
                <a:ea typeface="宋体" pitchFamily="2" charset="-122"/>
              </a:rPr>
              <a:t>Why BlackBerry is Losing its Competitive Advantage?</a:t>
            </a:r>
          </a:p>
        </p:txBody>
      </p:sp>
      <p:pic>
        <p:nvPicPr>
          <p:cNvPr id="320515" name="Picture 3"/>
          <p:cNvPicPr>
            <a:picLocks noChangeAspect="1" noChangeArrowheads="1"/>
          </p:cNvPicPr>
          <p:nvPr/>
        </p:nvPicPr>
        <p:blipFill>
          <a:blip r:embed="rId2" cstate="print"/>
          <a:srcRect/>
          <a:stretch>
            <a:fillRect/>
          </a:stretch>
        </p:blipFill>
        <p:spPr bwMode="auto">
          <a:xfrm>
            <a:off x="1066800" y="2024063"/>
            <a:ext cx="7000875" cy="4030662"/>
          </a:xfrm>
          <a:prstGeom prst="rect">
            <a:avLst/>
          </a:prstGeom>
          <a:noFill/>
          <a:ln w="12700">
            <a:noFill/>
            <a:miter lim="800000"/>
            <a:headEnd/>
            <a:tailEnd/>
          </a:ln>
        </p:spPr>
      </p:pic>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p:cNvSpPr>
          <p:nvPr>
            <p:ph type="body" idx="1"/>
          </p:nvPr>
        </p:nvSpPr>
        <p:spPr>
          <a:xfrm>
            <a:off x="374650" y="2384425"/>
            <a:ext cx="8116888" cy="4518025"/>
          </a:xfrm>
          <a:ln/>
        </p:spPr>
        <p:txBody>
          <a:bodyPr rIns="0"/>
          <a:lstStyle/>
          <a:p>
            <a:pPr>
              <a:buSzPct val="77000"/>
              <a:buFont typeface="Wingdings 2" pitchFamily="18" charset="2"/>
              <a:buBlip>
                <a:blip r:embed="rId2"/>
              </a:buBlip>
            </a:pPr>
            <a:r>
              <a:rPr lang="en-US" sz="2600" smtClean="0">
                <a:ea typeface="黑体" pitchFamily="49" charset="-122"/>
              </a:rPr>
              <a:t> Losing customer loyalty - only 48% RIM customers want to keep their BlackBerry phones</a:t>
            </a:r>
          </a:p>
          <a:p>
            <a:pPr>
              <a:spcBef>
                <a:spcPts val="1500"/>
              </a:spcBef>
              <a:buSzPct val="77000"/>
              <a:buFont typeface="Wingdings 2" pitchFamily="18" charset="2"/>
              <a:buBlip>
                <a:blip r:embed="rId2"/>
              </a:buBlip>
            </a:pPr>
            <a:r>
              <a:rPr lang="en-US" sz="2600" smtClean="0">
                <a:ea typeface="黑体" pitchFamily="49" charset="-122"/>
              </a:rPr>
              <a:t> Service outages - millions of BlackBerry users were without service for 3 days in October 2011 due to critical network failure</a:t>
            </a:r>
          </a:p>
          <a:p>
            <a:pPr>
              <a:spcBef>
                <a:spcPts val="1500"/>
              </a:spcBef>
              <a:buSzPct val="77000"/>
              <a:buFont typeface="Wingdings 2" pitchFamily="18" charset="2"/>
              <a:buBlip>
                <a:blip r:embed="rId2"/>
              </a:buBlip>
            </a:pPr>
            <a:r>
              <a:rPr lang="en-US" sz="2600" smtClean="0">
                <a:ea typeface="黑体" pitchFamily="49" charset="-122"/>
              </a:rPr>
              <a:t> Faltering tech support</a:t>
            </a:r>
          </a:p>
          <a:p>
            <a:pPr>
              <a:spcBef>
                <a:spcPts val="1500"/>
              </a:spcBef>
              <a:buSzPct val="77000"/>
              <a:buFont typeface="Wingdings 2" pitchFamily="18" charset="2"/>
              <a:buBlip>
                <a:blip r:embed="rId2"/>
              </a:buBlip>
            </a:pPr>
            <a:r>
              <a:rPr lang="en-US" sz="2600" smtClean="0">
                <a:ea typeface="黑体" pitchFamily="49" charset="-122"/>
              </a:rPr>
              <a:t> No longer #1 in security</a:t>
            </a:r>
          </a:p>
          <a:p>
            <a:pPr>
              <a:spcBef>
                <a:spcPts val="1500"/>
              </a:spcBef>
              <a:buSzPct val="77000"/>
              <a:buFont typeface="Wingdings 2" pitchFamily="18" charset="2"/>
              <a:buBlip>
                <a:blip r:embed="rId2"/>
              </a:buBlip>
            </a:pPr>
            <a:r>
              <a:rPr lang="en-US" sz="2600" smtClean="0">
                <a:ea typeface="黑体" pitchFamily="49" charset="-122"/>
              </a:rPr>
              <a:t> Apps are less than “appetizing”</a:t>
            </a:r>
          </a:p>
          <a:p>
            <a:pPr>
              <a:spcBef>
                <a:spcPts val="1500"/>
              </a:spcBef>
              <a:buSzPct val="77000"/>
              <a:buFont typeface="Wingdings 2" pitchFamily="18" charset="2"/>
              <a:buBlip>
                <a:blip r:embed="rId2"/>
              </a:buBlip>
            </a:pPr>
            <a:r>
              <a:rPr lang="en-US" sz="2600" smtClean="0">
                <a:ea typeface="黑体" pitchFamily="49" charset="-122"/>
              </a:rPr>
              <a:t> Failed attempt to sell tablet PCS</a:t>
            </a:r>
          </a:p>
        </p:txBody>
      </p:sp>
      <p:sp>
        <p:nvSpPr>
          <p:cNvPr id="321539" name="Rectangle 3"/>
          <p:cNvSpPr>
            <a:spLocks noGrp="1"/>
          </p:cNvSpPr>
          <p:nvPr>
            <p:ph type="title"/>
          </p:nvPr>
        </p:nvSpPr>
        <p:spPr>
          <a:xfrm>
            <a:off x="223838" y="465138"/>
            <a:ext cx="8688387" cy="1293812"/>
          </a:xfrm>
          <a:ln/>
        </p:spPr>
        <p:txBody>
          <a:bodyPr rIns="35717" anchor="b"/>
          <a:lstStyle/>
          <a:p>
            <a:r>
              <a:rPr lang="en-US" sz="3800" smtClean="0">
                <a:ea typeface="宋体" pitchFamily="2" charset="-122"/>
              </a:rPr>
              <a:t>Why BlackBerry is Losing its Competitive Advantage?</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1"/>
          <p:cNvSpPr>
            <a:spLocks noGrp="1" noChangeArrowheads="1"/>
          </p:cNvSpPr>
          <p:nvPr>
            <p:ph type="title"/>
          </p:nvPr>
        </p:nvSpPr>
        <p:spPr>
          <a:xfrm>
            <a:off x="827088" y="0"/>
            <a:ext cx="7358062" cy="938213"/>
          </a:xfrm>
        </p:spPr>
        <p:txBody>
          <a:bodyPr tIns="32146"/>
          <a:lstStyle/>
          <a:p>
            <a:r>
              <a:rPr lang="en-US" altLang="zh-CN" sz="4800" smtClean="0"/>
              <a:t>Patents</a:t>
            </a:r>
          </a:p>
        </p:txBody>
      </p:sp>
      <p:sp>
        <p:nvSpPr>
          <p:cNvPr id="277506" name="Rectangle 2"/>
          <p:cNvSpPr>
            <a:spLocks noGrp="1" noChangeArrowheads="1"/>
          </p:cNvSpPr>
          <p:nvPr>
            <p:ph idx="1"/>
          </p:nvPr>
        </p:nvSpPr>
        <p:spPr>
          <a:xfrm>
            <a:off x="0" y="1196975"/>
            <a:ext cx="9144000" cy="6875463"/>
          </a:xfrm>
        </p:spPr>
        <p:txBody>
          <a:bodyPr lIns="64291" tIns="32146" rIns="64291" bIns="32146"/>
          <a:lstStyle/>
          <a:p>
            <a:pPr marL="627063">
              <a:buFont typeface="Wingdings 2" pitchFamily="18" charset="2"/>
              <a:buBlip>
                <a:blip r:embed="rId2"/>
              </a:buBlip>
            </a:pPr>
            <a:r>
              <a:rPr lang="en-US" altLang="zh-CN" smtClean="0"/>
              <a:t>RIM has about 3000+ patents registered under “Research In Motion” on the United States Patents and Trademark Office.</a:t>
            </a:r>
          </a:p>
          <a:p>
            <a:pPr marL="627063">
              <a:buFont typeface="Wingdings 2" pitchFamily="18" charset="2"/>
              <a:buBlip>
                <a:blip r:embed="rId2"/>
              </a:buBlip>
            </a:pPr>
            <a:r>
              <a:rPr lang="en-US" altLang="zh-CN" smtClean="0"/>
              <a:t>Acquired an additional 6000 patents and patent applications from Nortel on June 30, 2011</a:t>
            </a:r>
          </a:p>
          <a:p>
            <a:pPr marL="627063">
              <a:buFont typeface="Wingdings 2" pitchFamily="18" charset="2"/>
              <a:buBlip>
                <a:blip r:embed="rId2"/>
              </a:buBlip>
            </a:pPr>
            <a:r>
              <a:rPr lang="en-US" altLang="zh-CN" smtClean="0"/>
              <a:t>RIM has focused its patents research on the following technology fields:</a:t>
            </a:r>
          </a:p>
          <a:p>
            <a:pPr marL="1011238" lvl="1">
              <a:buFont typeface="Wingdings 2" pitchFamily="18" charset="2"/>
              <a:buNone/>
            </a:pPr>
            <a:r>
              <a:rPr lang="en-US" altLang="zh-CN" sz="2100" smtClean="0"/>
              <a:t>- Electric communication technique – transmission and telephonic communication</a:t>
            </a:r>
          </a:p>
          <a:p>
            <a:pPr marL="1011238" lvl="1">
              <a:buFont typeface="Wingdings 2" pitchFamily="18" charset="2"/>
              <a:buNone/>
            </a:pPr>
            <a:r>
              <a:rPr lang="en-US" altLang="zh-CN" sz="2100" smtClean="0"/>
              <a:t>- Arrangements or circuits for control of indicating devices using static means</a:t>
            </a:r>
          </a:p>
          <a:p>
            <a:pPr marL="1011238" lvl="1">
              <a:buFont typeface="Wingdings 2" pitchFamily="18" charset="2"/>
              <a:buNone/>
            </a:pPr>
            <a:r>
              <a:rPr lang="en-US" altLang="zh-CN" sz="2100" smtClean="0"/>
              <a:t>- Electric digital data processing</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
          <p:cNvSpPr>
            <a:spLocks noGrp="1" noChangeArrowheads="1"/>
          </p:cNvSpPr>
          <p:nvPr>
            <p:ph type="title"/>
          </p:nvPr>
        </p:nvSpPr>
        <p:spPr>
          <a:xfrm>
            <a:off x="455613" y="-214313"/>
            <a:ext cx="8232775" cy="1196976"/>
          </a:xfrm>
        </p:spPr>
        <p:txBody>
          <a:bodyPr lIns="26788" tIns="26788" rIns="26788" bIns="26788" anchor="b"/>
          <a:lstStyle/>
          <a:p>
            <a:r>
              <a:rPr lang="en-US" altLang="zh-CN" smtClean="0"/>
              <a:t>Litigation</a:t>
            </a:r>
          </a:p>
        </p:txBody>
      </p:sp>
      <p:sp>
        <p:nvSpPr>
          <p:cNvPr id="278530" name="Rectangle 2"/>
          <p:cNvSpPr>
            <a:spLocks noGrp="1" noChangeArrowheads="1"/>
          </p:cNvSpPr>
          <p:nvPr>
            <p:ph idx="1"/>
          </p:nvPr>
        </p:nvSpPr>
        <p:spPr>
          <a:xfrm>
            <a:off x="9525" y="1295400"/>
            <a:ext cx="9117013" cy="5589588"/>
          </a:xfrm>
        </p:spPr>
        <p:txBody>
          <a:bodyPr lIns="26788" tIns="26788" rIns="26788" bIns="26788"/>
          <a:lstStyle/>
          <a:p>
            <a:pPr marL="382588" indent="-320675">
              <a:lnSpc>
                <a:spcPct val="90000"/>
              </a:lnSpc>
              <a:buClr>
                <a:srgbClr val="7F7F7F"/>
              </a:buClr>
              <a:buFont typeface="Wingdings" pitchFamily="2" charset="2"/>
              <a:buChar char="§"/>
            </a:pPr>
            <a:r>
              <a:rPr lang="en-US" altLang="zh-CN" sz="2400" smtClean="0"/>
              <a:t>Currently, Rim is involved in over 30 litigation in which some as a plaintiff and some as a defendant. These litigation may severely impact Rim’s profitability.</a:t>
            </a:r>
          </a:p>
          <a:p>
            <a:pPr marL="382588" indent="-320675">
              <a:lnSpc>
                <a:spcPct val="90000"/>
              </a:lnSpc>
              <a:spcBef>
                <a:spcPts val="563"/>
              </a:spcBef>
              <a:buClr>
                <a:srgbClr val="7F7F7F"/>
              </a:buClr>
              <a:buFont typeface="Wingdings" pitchFamily="2" charset="2"/>
              <a:buChar char="§"/>
            </a:pPr>
            <a:r>
              <a:rPr lang="en-US" altLang="zh-CN" sz="2400" smtClean="0"/>
              <a:t>RIM’s most prominent lawsuit is by NTP over delivery of e-mail in wireless system. RIM settled the lawsuit; it recorded $612.5 million as Litigation entry in Annual Report 2006. </a:t>
            </a:r>
          </a:p>
          <a:p>
            <a:pPr marL="382588" indent="-320675">
              <a:lnSpc>
                <a:spcPct val="90000"/>
              </a:lnSpc>
              <a:spcBef>
                <a:spcPts val="563"/>
              </a:spcBef>
              <a:buClr>
                <a:srgbClr val="7F7F7F"/>
              </a:buClr>
              <a:buFont typeface="Wingdings" pitchFamily="2" charset="2"/>
              <a:buChar char="§"/>
            </a:pPr>
            <a:r>
              <a:rPr lang="en-US" altLang="zh-CN" sz="2400" smtClean="0"/>
              <a:t>In June 2010, RIM and Motorola announced settlement through cross-licenses of various patent rights.</a:t>
            </a:r>
          </a:p>
          <a:p>
            <a:pPr marL="382588" indent="-320675">
              <a:lnSpc>
                <a:spcPct val="90000"/>
              </a:lnSpc>
              <a:spcBef>
                <a:spcPts val="563"/>
              </a:spcBef>
              <a:buClr>
                <a:srgbClr val="7F7F7F"/>
              </a:buClr>
              <a:buFont typeface="Wingdings" pitchFamily="2" charset="2"/>
              <a:buChar char="§"/>
            </a:pPr>
            <a:r>
              <a:rPr lang="en-US" altLang="zh-CN" sz="2400" smtClean="0"/>
              <a:t>RIM settled patent dispute with Visto Corp., agreed to pay $268m  to receive perpetual, fully-paid license on all Visto patents, $164m of full amount was expensed, the rest was recorded as intangible assets .</a:t>
            </a: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p>
        </p:txBody>
      </p:sp>
      <p:sp>
        <p:nvSpPr>
          <p:cNvPr id="280578" name="Rectangle 2"/>
          <p:cNvSpPr>
            <a:spLocks noGrp="1" noChangeArrowheads="1"/>
          </p:cNvSpPr>
          <p:nvPr>
            <p:ph type="title"/>
          </p:nvPr>
        </p:nvSpPr>
        <p:spPr>
          <a:xfrm>
            <a:off x="893763" y="2303463"/>
            <a:ext cx="7358062" cy="1785937"/>
          </a:xfrm>
        </p:spPr>
        <p:txBody>
          <a:bodyPr tIns="32146"/>
          <a:lstStyle/>
          <a:p>
            <a:r>
              <a:rPr lang="en-US" altLang="zh-CN" sz="6000" smtClean="0"/>
              <a:t>Management Team</a:t>
            </a:r>
          </a:p>
        </p:txBody>
      </p:sp>
      <p:sp>
        <p:nvSpPr>
          <p:cNvPr id="280579" name="Rectangle 3"/>
          <p:cNvSpPr>
            <a:spLocks/>
          </p:cNvSpPr>
          <p:nvPr/>
        </p:nvSpPr>
        <p:spPr bwMode="auto">
          <a:xfrm>
            <a:off x="1946275" y="1066800"/>
            <a:ext cx="4848225" cy="322263"/>
          </a:xfrm>
          <a:prstGeom prst="rect">
            <a:avLst/>
          </a:prstGeom>
          <a:noFill/>
          <a:ln w="12700">
            <a:noFill/>
            <a:miter lim="800000"/>
            <a:headEnd/>
            <a:tailEnd/>
          </a:ln>
        </p:spPr>
        <p:txBody>
          <a:bodyPr lIns="0" tIns="0" rIns="0" bIns="0" anchor="ctr"/>
          <a:lstStyle/>
          <a:p>
            <a:pPr>
              <a:spcBef>
                <a:spcPts val="338"/>
              </a:spcBef>
            </a:pPr>
            <a:r>
              <a:rPr lang="en-US" altLang="zh-CN" sz="1700">
                <a:solidFill>
                  <a:srgbClr val="878787"/>
                </a:solidFill>
                <a:latin typeface="Lucida Grande" charset="0"/>
                <a:sym typeface="Lucida Grande" charset="0"/>
              </a:rPr>
              <a:t>Research In Motion, Ltd.</a:t>
            </a: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
          <p:cNvSpPr>
            <a:spLocks noGrp="1" noChangeArrowheads="1"/>
          </p:cNvSpPr>
          <p:nvPr>
            <p:ph type="title"/>
          </p:nvPr>
        </p:nvSpPr>
        <p:spPr>
          <a:xfrm>
            <a:off x="455613" y="-152400"/>
            <a:ext cx="8232775" cy="1295400"/>
          </a:xfrm>
        </p:spPr>
        <p:txBody>
          <a:bodyPr lIns="26788" tIns="26788" rIns="26788" bIns="26788"/>
          <a:lstStyle/>
          <a:p>
            <a:r>
              <a:rPr lang="en-US" altLang="zh-CN" smtClean="0">
                <a:latin typeface="Chalkboard Bold" charset="0"/>
                <a:sym typeface="Chalkboard Bold" charset="0"/>
              </a:rPr>
              <a:t>Mike Lazaridis</a:t>
            </a:r>
          </a:p>
        </p:txBody>
      </p:sp>
      <p:sp>
        <p:nvSpPr>
          <p:cNvPr id="281602" name="Rectangle 2"/>
          <p:cNvSpPr>
            <a:spLocks noGrp="1" noChangeArrowheads="1"/>
          </p:cNvSpPr>
          <p:nvPr>
            <p:ph idx="1"/>
          </p:nvPr>
        </p:nvSpPr>
        <p:spPr>
          <a:xfrm>
            <a:off x="303213" y="1143000"/>
            <a:ext cx="4340225" cy="5545138"/>
          </a:xfrm>
        </p:spPr>
        <p:txBody>
          <a:bodyPr lIns="26788" tIns="26788" rIns="26788" bIns="26788"/>
          <a:lstStyle/>
          <a:p>
            <a:pPr marL="261938" indent="-239713">
              <a:buClr>
                <a:srgbClr val="000000"/>
              </a:buClr>
              <a:buSzPct val="94000"/>
              <a:buFont typeface="Wingdings" pitchFamily="2" charset="2"/>
              <a:buChar char="§"/>
            </a:pPr>
            <a:r>
              <a:rPr lang="en-US" altLang="zh-CN" sz="2100" smtClean="0"/>
              <a:t>Founder, Former President, , and Former Co-CEO</a:t>
            </a:r>
          </a:p>
          <a:p>
            <a:pPr marL="261938" indent="-239713">
              <a:spcBef>
                <a:spcPts val="700"/>
              </a:spcBef>
              <a:buClr>
                <a:srgbClr val="000000"/>
              </a:buClr>
              <a:buSzPct val="94000"/>
              <a:buFont typeface="Wingdings" pitchFamily="2" charset="2"/>
              <a:buChar char="§"/>
            </a:pPr>
            <a:r>
              <a:rPr lang="en-US" altLang="zh-CN" sz="2100" smtClean="0"/>
              <a:t>Age 20: $600,000 GM contract to build a computer network control display</a:t>
            </a:r>
          </a:p>
          <a:p>
            <a:pPr marL="261938" indent="-239713">
              <a:spcBef>
                <a:spcPts val="700"/>
              </a:spcBef>
              <a:buClr>
                <a:srgbClr val="000000"/>
              </a:buClr>
              <a:buSzPct val="94000"/>
              <a:buFont typeface="Wingdings" pitchFamily="2" charset="2"/>
              <a:buChar char="§"/>
            </a:pPr>
            <a:r>
              <a:rPr lang="en-US" altLang="zh-CN" sz="2100" smtClean="0"/>
              <a:t>Founded the Perimeter Institute of Theoretical Physics and the Institute for Quantum Computing</a:t>
            </a:r>
          </a:p>
          <a:p>
            <a:pPr marL="261938" indent="-239713">
              <a:spcBef>
                <a:spcPts val="700"/>
              </a:spcBef>
              <a:buClr>
                <a:srgbClr val="000000"/>
              </a:buClr>
              <a:buSzPct val="94000"/>
              <a:buFont typeface="Wingdings" pitchFamily="2" charset="2"/>
              <a:buChar char="§"/>
            </a:pPr>
            <a:r>
              <a:rPr lang="en-US" altLang="zh-CN" sz="2100" smtClean="0"/>
              <a:t>Owner of 50 patents including wireless range, industrial display systems, and DigiSync</a:t>
            </a:r>
          </a:p>
          <a:p>
            <a:pPr marL="261938" indent="-239713">
              <a:spcBef>
                <a:spcPts val="700"/>
              </a:spcBef>
              <a:buClr>
                <a:srgbClr val="000000"/>
              </a:buClr>
              <a:buSzPct val="94000"/>
              <a:buFont typeface="Wingdings" pitchFamily="2" charset="2"/>
              <a:buChar char="§"/>
            </a:pPr>
            <a:r>
              <a:rPr lang="en-US" altLang="zh-CN" sz="2100" smtClean="0"/>
              <a:t>1994 Emmy Award and 1999 Academy Award for DigiSync technology in film editing</a:t>
            </a:r>
          </a:p>
        </p:txBody>
      </p:sp>
      <p:pic>
        <p:nvPicPr>
          <p:cNvPr id="281603" name="Picture 3"/>
          <p:cNvPicPr>
            <a:picLocks noChangeAspect="1" noChangeArrowheads="1"/>
          </p:cNvPicPr>
          <p:nvPr/>
        </p:nvPicPr>
        <p:blipFill>
          <a:blip r:embed="rId3" cstate="print"/>
          <a:srcRect/>
          <a:stretch>
            <a:fillRect/>
          </a:stretch>
        </p:blipFill>
        <p:spPr bwMode="auto">
          <a:xfrm>
            <a:off x="5565775" y="1439863"/>
            <a:ext cx="3306763" cy="4813300"/>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CA"/>
          </a:p>
        </p:txBody>
      </p:sp>
      <p:sp>
        <p:nvSpPr>
          <p:cNvPr id="81922" name="Content Placeholder 2"/>
          <p:cNvSpPr>
            <a:spLocks noGrp="1"/>
          </p:cNvSpPr>
          <p:nvPr>
            <p:ph idx="1"/>
          </p:nvPr>
        </p:nvSpPr>
        <p:spPr/>
        <p:txBody>
          <a:bodyPr/>
          <a:lstStyle/>
          <a:p>
            <a:endParaRPr lang="en-CA" smtClean="0">
              <a:ea typeface="宋体" pitchFamily="2" charset="-122"/>
            </a:endParaRPr>
          </a:p>
        </p:txBody>
      </p:sp>
      <p:pic>
        <p:nvPicPr>
          <p:cNvPr id="81923" name="Picture 3" descr="Apple vs Android vs BlackBerry vs Nokia Market Shar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1"/>
          <p:cNvSpPr>
            <a:spLocks noGrp="1" noChangeArrowheads="1"/>
          </p:cNvSpPr>
          <p:nvPr>
            <p:ph type="title"/>
          </p:nvPr>
        </p:nvSpPr>
        <p:spPr>
          <a:xfrm>
            <a:off x="455613" y="-152400"/>
            <a:ext cx="8232775" cy="1295400"/>
          </a:xfrm>
        </p:spPr>
        <p:txBody>
          <a:bodyPr lIns="26788" tIns="26788" rIns="26788" bIns="26788"/>
          <a:lstStyle/>
          <a:p>
            <a:r>
              <a:rPr lang="en-US" altLang="zh-CN" smtClean="0">
                <a:latin typeface="Chalkboard Bold" charset="0"/>
                <a:sym typeface="Chalkboard Bold" charset="0"/>
              </a:rPr>
              <a:t>Jim Balsillie</a:t>
            </a:r>
          </a:p>
        </p:txBody>
      </p:sp>
      <p:sp>
        <p:nvSpPr>
          <p:cNvPr id="283650" name="Rectangle 2"/>
          <p:cNvSpPr>
            <a:spLocks noGrp="1" noChangeArrowheads="1"/>
          </p:cNvSpPr>
          <p:nvPr>
            <p:ph idx="1"/>
          </p:nvPr>
        </p:nvSpPr>
        <p:spPr>
          <a:xfrm>
            <a:off x="303213" y="1187450"/>
            <a:ext cx="4660900" cy="5795963"/>
          </a:xfrm>
        </p:spPr>
        <p:txBody>
          <a:bodyPr lIns="26788" tIns="26788" rIns="26788" bIns="26788"/>
          <a:lstStyle/>
          <a:p>
            <a:pPr marL="261938" indent="-239713">
              <a:buClr>
                <a:srgbClr val="000000"/>
              </a:buClr>
              <a:buSzPct val="94000"/>
              <a:buFont typeface="Wingdings" pitchFamily="2" charset="2"/>
              <a:buChar char="§"/>
            </a:pPr>
            <a:r>
              <a:rPr lang="en-US" altLang="zh-CN" sz="2100" smtClean="0"/>
              <a:t>Former Co-CEO</a:t>
            </a:r>
          </a:p>
          <a:p>
            <a:pPr marL="261938" indent="-239713">
              <a:spcBef>
                <a:spcPts val="700"/>
              </a:spcBef>
              <a:buClr>
                <a:srgbClr val="000000"/>
              </a:buClr>
              <a:buSzPct val="94000"/>
              <a:buFont typeface="Wingdings" pitchFamily="2" charset="2"/>
              <a:buChar char="§"/>
            </a:pPr>
            <a:r>
              <a:rPr lang="en-US" altLang="zh-CN" sz="2100" smtClean="0"/>
              <a:t>Recruited in 1992</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MBA from Harvard School of Business</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Chartered Accountant</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Former EVP and CFO of Sutherland-Schultz, an industrial service provider</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Great passion for hockey</a:t>
            </a:r>
            <a:endParaRPr lang="en-US" altLang="zh-CN" sz="2000" smtClean="0"/>
          </a:p>
          <a:p>
            <a:pPr marL="261938" indent="-239713">
              <a:spcBef>
                <a:spcPts val="700"/>
              </a:spcBef>
              <a:buClr>
                <a:srgbClr val="000000"/>
              </a:buClr>
              <a:buSzPct val="94000"/>
              <a:buFont typeface="Wingdings" pitchFamily="2" charset="2"/>
              <a:buChar char="§"/>
            </a:pPr>
            <a:r>
              <a:rPr lang="en-US" altLang="zh-CN" sz="2100" smtClean="0"/>
              <a:t>Stepped down as a Chairman in 2007 as a settlement with Ontario Security Commission regarding $250 million improper accounting due to options backdating </a:t>
            </a:r>
          </a:p>
        </p:txBody>
      </p:sp>
      <p:pic>
        <p:nvPicPr>
          <p:cNvPr id="283651" name="Picture 3"/>
          <p:cNvPicPr>
            <a:picLocks noChangeAspect="1" noChangeArrowheads="1"/>
          </p:cNvPicPr>
          <p:nvPr/>
        </p:nvPicPr>
        <p:blipFill>
          <a:blip r:embed="rId3" cstate="print"/>
          <a:srcRect/>
          <a:stretch>
            <a:fillRect/>
          </a:stretch>
        </p:blipFill>
        <p:spPr bwMode="auto">
          <a:xfrm>
            <a:off x="5097463" y="1325563"/>
            <a:ext cx="3706812" cy="5222875"/>
          </a:xfrm>
          <a:prstGeom prst="rect">
            <a:avLst/>
          </a:prstGeom>
          <a:noFill/>
          <a:ln w="9525">
            <a:noFill/>
            <a:miter lim="800000"/>
            <a:headEnd/>
            <a:tailEnd/>
          </a:ln>
        </p:spPr>
      </p:pic>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Oval 2"/>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ea typeface="黑体" pitchFamily="49" charset="-122"/>
            </a:endParaRPr>
          </a:p>
        </p:txBody>
      </p:sp>
      <p:sp>
        <p:nvSpPr>
          <p:cNvPr id="285698" name="Oval 3"/>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ea typeface="黑体" pitchFamily="49" charset="-122"/>
            </a:endParaRPr>
          </a:p>
        </p:txBody>
      </p:sp>
      <p:sp>
        <p:nvSpPr>
          <p:cNvPr id="285699" name="Rectangle 4"/>
          <p:cNvSpPr>
            <a:spLocks/>
          </p:cNvSpPr>
          <p:nvPr/>
        </p:nvSpPr>
        <p:spPr bwMode="auto">
          <a:xfrm>
            <a:off x="150813" y="981075"/>
            <a:ext cx="5106987" cy="5776913"/>
          </a:xfrm>
          <a:prstGeom prst="rect">
            <a:avLst/>
          </a:prstGeom>
          <a:noFill/>
          <a:ln w="12700" cap="rnd">
            <a:noFill/>
            <a:round/>
            <a:headEnd/>
            <a:tailEnd/>
          </a:ln>
        </p:spPr>
        <p:txBody>
          <a:bodyPr lIns="26788" tIns="26788" rIns="26788" bIns="26788" anchor="ctr"/>
          <a:lstStyle/>
          <a:p>
            <a:pPr marL="160338" indent="-160338">
              <a:spcBef>
                <a:spcPts val="575"/>
              </a:spcBef>
              <a:buClr>
                <a:srgbClr val="7F7F7F"/>
              </a:buClr>
              <a:buSzPct val="100000"/>
              <a:buFont typeface="Arial" charset="0"/>
              <a:buChar char="•"/>
            </a:pPr>
            <a:r>
              <a:rPr lang="en-US" altLang="zh-CN" sz="2100"/>
              <a:t>Thorsten Heins</a:t>
            </a:r>
          </a:p>
          <a:p>
            <a:pPr marL="160338" indent="-160338">
              <a:spcBef>
                <a:spcPts val="575"/>
              </a:spcBef>
              <a:buClr>
                <a:srgbClr val="7F7F7F"/>
              </a:buClr>
              <a:buSzPct val="100000"/>
              <a:buFont typeface="Arial" charset="0"/>
              <a:buChar char="•"/>
            </a:pPr>
            <a:r>
              <a:rPr lang="en-US" altLang="zh-CN" sz="2100"/>
              <a:t>President and CEO in January 2012</a:t>
            </a:r>
          </a:p>
          <a:p>
            <a:pPr marL="160338" indent="-160338">
              <a:spcBef>
                <a:spcPts val="575"/>
              </a:spcBef>
              <a:buClr>
                <a:srgbClr val="7F7F7F"/>
              </a:buClr>
              <a:buSzPct val="100000"/>
              <a:buFont typeface="Arial" charset="0"/>
              <a:buChar char="•"/>
            </a:pPr>
            <a:r>
              <a:rPr lang="en-US" altLang="zh-CN" sz="2100"/>
              <a:t>Previously as COO, Product Engineering</a:t>
            </a:r>
          </a:p>
          <a:p>
            <a:pPr marL="160338" indent="-160338">
              <a:spcBef>
                <a:spcPts val="575"/>
              </a:spcBef>
              <a:buClr>
                <a:srgbClr val="7F7F7F"/>
              </a:buClr>
              <a:buSzPct val="100000"/>
              <a:buFont typeface="Arial" charset="0"/>
              <a:buChar char="•"/>
            </a:pPr>
            <a:r>
              <a:rPr lang="en-US" altLang="zh-CN" sz="2100"/>
              <a:t>Joined RIM in 2007</a:t>
            </a:r>
          </a:p>
          <a:p>
            <a:pPr marL="160338" indent="-160338">
              <a:spcBef>
                <a:spcPts val="575"/>
              </a:spcBef>
              <a:buClr>
                <a:srgbClr val="7F7F7F"/>
              </a:buClr>
              <a:buSzPct val="100000"/>
              <a:buFont typeface="Arial" charset="0"/>
              <a:buChar char="•"/>
            </a:pPr>
            <a:r>
              <a:rPr lang="en-US" altLang="zh-CN" sz="2100"/>
              <a:t>Held several positions in wireless arena - CTO of Siemens’ Communications Division and several general management positions in hardware and software business</a:t>
            </a:r>
          </a:p>
          <a:p>
            <a:pPr marL="160338" indent="-160338">
              <a:spcBef>
                <a:spcPts val="575"/>
              </a:spcBef>
              <a:buClr>
                <a:srgbClr val="7F7F7F"/>
              </a:buClr>
              <a:buSzPct val="100000"/>
              <a:buFont typeface="Arial" charset="0"/>
              <a:buChar char="•"/>
            </a:pPr>
            <a:r>
              <a:rPr lang="en-US" altLang="zh-CN" sz="2100"/>
              <a:t>master's degree in Science and Physics from the University of Hannover in Germany.</a:t>
            </a:r>
          </a:p>
          <a:p>
            <a:pPr marL="160338" indent="-160338">
              <a:spcBef>
                <a:spcPts val="575"/>
              </a:spcBef>
              <a:buClr>
                <a:srgbClr val="7F7F7F"/>
              </a:buClr>
              <a:buSzPct val="100000"/>
              <a:buFont typeface="Arial" charset="0"/>
              <a:buChar char="•"/>
            </a:pPr>
            <a:r>
              <a:rPr lang="en-US" altLang="zh-CN" sz="2100"/>
              <a:t>serves as a member of the Board of Directors for the Canadian German Chamber of Industry and Commerce Inc.</a:t>
            </a:r>
          </a:p>
        </p:txBody>
      </p:sp>
      <p:sp>
        <p:nvSpPr>
          <p:cNvPr id="46085" name="Rectangle 5"/>
          <p:cNvSpPr>
            <a:spLocks noGrp="1" noChangeArrowheads="1"/>
          </p:cNvSpPr>
          <p:nvPr>
            <p:ph type="title"/>
          </p:nvPr>
        </p:nvSpPr>
        <p:spPr>
          <a:xfrm>
            <a:off x="455613" y="0"/>
            <a:ext cx="8232775" cy="1276350"/>
          </a:xfrm>
        </p:spPr>
        <p:txBody>
          <a:bodyPr tIns="32146">
            <a:normAutofit/>
          </a:bodyPr>
          <a:lstStyle/>
          <a:p>
            <a:pPr fontAlgn="auto">
              <a:lnSpc>
                <a:spcPts val="4078"/>
              </a:lnSpc>
              <a:spcAft>
                <a:spcPts val="0"/>
              </a:spcAft>
              <a:defRPr/>
            </a:pPr>
            <a:r>
              <a:rPr lang="en-US" altLang="zh-CN" dirty="0">
                <a:effectLst>
                  <a:outerShdw blurRad="38100" dist="38100" dir="2700000" algn="tl">
                    <a:srgbClr val="000000"/>
                  </a:outerShdw>
                </a:effectLst>
              </a:rPr>
              <a:t>President and CEO</a:t>
            </a:r>
          </a:p>
        </p:txBody>
      </p:sp>
      <p:pic>
        <p:nvPicPr>
          <p:cNvPr id="285701" name="Picture 6"/>
          <p:cNvPicPr>
            <a:picLocks noChangeArrowheads="1"/>
          </p:cNvPicPr>
          <p:nvPr/>
        </p:nvPicPr>
        <p:blipFill>
          <a:blip r:embed="rId2" cstate="print"/>
          <a:srcRect/>
          <a:stretch>
            <a:fillRect/>
          </a:stretch>
        </p:blipFill>
        <p:spPr bwMode="auto">
          <a:xfrm>
            <a:off x="5268913" y="1522413"/>
            <a:ext cx="3741737" cy="4679950"/>
          </a:xfrm>
          <a:prstGeom prst="rect">
            <a:avLst/>
          </a:prstGeom>
          <a:noFill/>
          <a:ln w="12700">
            <a:noFill/>
            <a:miter lim="800000"/>
            <a:headEnd/>
            <a:tailEnd/>
          </a:ln>
        </p:spPr>
      </p:pic>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1"/>
          <p:cNvSpPr>
            <a:spLocks noGrp="1" noChangeArrowheads="1"/>
          </p:cNvSpPr>
          <p:nvPr>
            <p:ph type="title"/>
          </p:nvPr>
        </p:nvSpPr>
        <p:spPr>
          <a:xfrm>
            <a:off x="893763" y="0"/>
            <a:ext cx="7358062" cy="901700"/>
          </a:xfrm>
        </p:spPr>
        <p:txBody>
          <a:bodyPr tIns="32146"/>
          <a:lstStyle/>
          <a:p>
            <a:r>
              <a:rPr lang="en-US" altLang="zh-CN" smtClean="0"/>
              <a:t>Executive Team</a:t>
            </a:r>
          </a:p>
        </p:txBody>
      </p:sp>
      <p:sp>
        <p:nvSpPr>
          <p:cNvPr id="286722" name="Rectangle 2"/>
          <p:cNvSpPr>
            <a:spLocks noGrp="1" noChangeArrowheads="1"/>
          </p:cNvSpPr>
          <p:nvPr>
            <p:ph idx="1"/>
          </p:nvPr>
        </p:nvSpPr>
        <p:spPr>
          <a:xfrm>
            <a:off x="0" y="938213"/>
            <a:ext cx="5688013" cy="5857875"/>
          </a:xfrm>
        </p:spPr>
        <p:txBody>
          <a:bodyPr lIns="64291" tIns="32146" rIns="64291" bIns="32146"/>
          <a:lstStyle/>
          <a:p>
            <a:pPr marL="606425">
              <a:buFont typeface="Wingdings 2" pitchFamily="18" charset="2"/>
              <a:buBlip>
                <a:blip r:embed="rId2"/>
              </a:buBlip>
            </a:pPr>
            <a:r>
              <a:rPr lang="en-US" altLang="zh-CN" sz="2400" smtClean="0"/>
              <a:t>Overseas and manages the development of software</a:t>
            </a:r>
          </a:p>
          <a:p>
            <a:pPr marL="606425">
              <a:buFont typeface="Wingdings 2" pitchFamily="18" charset="2"/>
              <a:buBlip>
                <a:blip r:embed="rId2"/>
              </a:buBlip>
            </a:pPr>
            <a:r>
              <a:rPr lang="en-US" altLang="zh-CN" sz="2400" smtClean="0"/>
              <a:t>David’s teams create software ranging from the BlackBerry Enterprise Server to the applications, operating systems and radio firmware on BlackBerry smartphones</a:t>
            </a:r>
          </a:p>
          <a:p>
            <a:pPr marL="606425">
              <a:buFont typeface="Wingdings 2" pitchFamily="18" charset="2"/>
              <a:buBlip>
                <a:blip r:embed="rId2"/>
              </a:buBlip>
            </a:pPr>
            <a:r>
              <a:rPr lang="en-US" altLang="zh-CN" sz="2400" smtClean="0"/>
              <a:t>Joined RIM in 1998</a:t>
            </a:r>
          </a:p>
          <a:p>
            <a:pPr marL="606425">
              <a:buFont typeface="Wingdings 2" pitchFamily="18" charset="2"/>
              <a:buBlip>
                <a:blip r:embed="rId2"/>
              </a:buBlip>
            </a:pPr>
            <a:r>
              <a:rPr lang="en-US" altLang="zh-CN" sz="2400" smtClean="0"/>
              <a:t>Worked for Sybase Inc.</a:t>
            </a:r>
          </a:p>
          <a:p>
            <a:pPr marL="606425">
              <a:buFont typeface="Wingdings 2" pitchFamily="18" charset="2"/>
              <a:buBlip>
                <a:blip r:embed="rId2"/>
              </a:buBlip>
            </a:pPr>
            <a:r>
              <a:rPr lang="en-US" altLang="zh-CN" sz="2400" smtClean="0"/>
              <a:t>Bachelor’s degree in Mathematics from the University of Waterloo and an MBA from Wilfrid Laurier University</a:t>
            </a:r>
          </a:p>
        </p:txBody>
      </p:sp>
      <p:pic>
        <p:nvPicPr>
          <p:cNvPr id="286723" name="Picture 3"/>
          <p:cNvPicPr>
            <a:picLocks noChangeAspect="1" noChangeArrowheads="1"/>
          </p:cNvPicPr>
          <p:nvPr/>
        </p:nvPicPr>
        <p:blipFill>
          <a:blip r:embed="rId3" cstate="print"/>
          <a:srcRect/>
          <a:stretch>
            <a:fillRect/>
          </a:stretch>
        </p:blipFill>
        <p:spPr bwMode="auto">
          <a:xfrm>
            <a:off x="5821363" y="1454150"/>
            <a:ext cx="3095625" cy="3948113"/>
          </a:xfrm>
          <a:prstGeom prst="rect">
            <a:avLst/>
          </a:prstGeom>
          <a:noFill/>
          <a:ln w="12700">
            <a:noFill/>
            <a:miter lim="800000"/>
            <a:headEnd/>
            <a:tailEnd/>
          </a:ln>
        </p:spPr>
      </p:pic>
      <p:sp>
        <p:nvSpPr>
          <p:cNvPr id="286724" name="Rectangle 4"/>
          <p:cNvSpPr>
            <a:spLocks/>
          </p:cNvSpPr>
          <p:nvPr/>
        </p:nvSpPr>
        <p:spPr bwMode="auto">
          <a:xfrm>
            <a:off x="6402388" y="5599113"/>
            <a:ext cx="2232025" cy="901700"/>
          </a:xfrm>
          <a:prstGeom prst="rect">
            <a:avLst/>
          </a:prstGeom>
          <a:noFill/>
          <a:ln w="12700">
            <a:noFill/>
            <a:miter lim="800000"/>
            <a:headEnd/>
            <a:tailEnd/>
          </a:ln>
        </p:spPr>
        <p:txBody>
          <a:bodyPr lIns="26788" tIns="26788" rIns="26788" bIns="26788"/>
          <a:lstStyle/>
          <a:p>
            <a:pPr marL="311150" indent="-311150">
              <a:spcBef>
                <a:spcPts val="425"/>
              </a:spcBef>
            </a:pPr>
            <a:r>
              <a:rPr lang="en-US" altLang="zh-CN" sz="2500"/>
              <a:t>CTO</a:t>
            </a:r>
          </a:p>
          <a:p>
            <a:pPr marL="311150" indent="-311150">
              <a:spcBef>
                <a:spcPts val="425"/>
              </a:spcBef>
            </a:pPr>
            <a:r>
              <a:rPr lang="en-US" altLang="zh-CN" sz="2500"/>
              <a:t>David Yach </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1"/>
          <p:cNvSpPr>
            <a:spLocks noGrp="1" noChangeArrowheads="1"/>
          </p:cNvSpPr>
          <p:nvPr>
            <p:ph type="title"/>
          </p:nvPr>
        </p:nvSpPr>
        <p:spPr>
          <a:xfrm>
            <a:off x="893763" y="142875"/>
            <a:ext cx="7358062" cy="893763"/>
          </a:xfrm>
        </p:spPr>
        <p:txBody>
          <a:bodyPr tIns="32146"/>
          <a:lstStyle/>
          <a:p>
            <a:r>
              <a:rPr lang="en-US" altLang="zh-CN" smtClean="0"/>
              <a:t>Executive Team</a:t>
            </a:r>
          </a:p>
        </p:txBody>
      </p:sp>
      <p:sp>
        <p:nvSpPr>
          <p:cNvPr id="287746" name="Rectangle 2"/>
          <p:cNvSpPr>
            <a:spLocks noGrp="1" noChangeArrowheads="1"/>
          </p:cNvSpPr>
          <p:nvPr>
            <p:ph idx="1"/>
          </p:nvPr>
        </p:nvSpPr>
        <p:spPr>
          <a:xfrm>
            <a:off x="88900" y="1071563"/>
            <a:ext cx="5902325" cy="5626100"/>
          </a:xfrm>
        </p:spPr>
        <p:txBody>
          <a:bodyPr lIns="64291" tIns="32146" rIns="64291" bIns="32146"/>
          <a:lstStyle/>
          <a:p>
            <a:pPr marL="606425">
              <a:buFont typeface="Wingdings 2" pitchFamily="18" charset="2"/>
              <a:buBlip>
                <a:blip r:embed="rId2"/>
              </a:buBlip>
            </a:pPr>
            <a:r>
              <a:rPr lang="en-US" altLang="zh-CN" sz="2400" smtClean="0"/>
              <a:t>Overseas BlackBerry Operations and Corporate IT</a:t>
            </a:r>
          </a:p>
          <a:p>
            <a:pPr marL="606425">
              <a:buFont typeface="Wingdings 2" pitchFamily="18" charset="2"/>
              <a:buBlip>
                <a:blip r:embed="rId2"/>
              </a:buBlip>
            </a:pPr>
            <a:r>
              <a:rPr lang="en-US" altLang="zh-CN" sz="2400" smtClean="0"/>
              <a:t>Held senior leadership positions within AT&amp;T Labs and Global Network Services</a:t>
            </a:r>
          </a:p>
          <a:p>
            <a:pPr marL="606425">
              <a:buFont typeface="Wingdings 2" pitchFamily="18" charset="2"/>
              <a:buBlip>
                <a:blip r:embed="rId2"/>
              </a:buBlip>
            </a:pPr>
            <a:r>
              <a:rPr lang="en-US" altLang="zh-CN" sz="2400" smtClean="0"/>
              <a:t>Master’s degree in Management of Technology from Georgia Institute of Technology</a:t>
            </a:r>
          </a:p>
          <a:p>
            <a:pPr marL="606425">
              <a:buFont typeface="Wingdings 2" pitchFamily="18" charset="2"/>
              <a:buBlip>
                <a:blip r:embed="rId2"/>
              </a:buBlip>
            </a:pPr>
            <a:r>
              <a:rPr lang="en-US" altLang="zh-CN" sz="2400" smtClean="0"/>
              <a:t>Bachelor’s degree in engineering from Central Missouri State University</a:t>
            </a:r>
          </a:p>
          <a:p>
            <a:pPr marL="606425">
              <a:buFont typeface="Wingdings 2" pitchFamily="18" charset="2"/>
              <a:buBlip>
                <a:blip r:embed="rId2"/>
              </a:buBlip>
            </a:pPr>
            <a:r>
              <a:rPr lang="en-US" altLang="zh-CN" sz="2400" smtClean="0"/>
              <a:t>Associate in business degree from Maryland University - European Division</a:t>
            </a:r>
          </a:p>
        </p:txBody>
      </p:sp>
      <p:pic>
        <p:nvPicPr>
          <p:cNvPr id="287747" name="Picture 3"/>
          <p:cNvPicPr>
            <a:picLocks noChangeAspect="1" noChangeArrowheads="1"/>
          </p:cNvPicPr>
          <p:nvPr/>
        </p:nvPicPr>
        <p:blipFill>
          <a:blip r:embed="rId3" cstate="print"/>
          <a:srcRect/>
          <a:stretch>
            <a:fillRect/>
          </a:stretch>
        </p:blipFill>
        <p:spPr bwMode="auto">
          <a:xfrm>
            <a:off x="5891213" y="1423988"/>
            <a:ext cx="3146425" cy="4010025"/>
          </a:xfrm>
          <a:prstGeom prst="rect">
            <a:avLst/>
          </a:prstGeom>
          <a:noFill/>
          <a:ln w="12700">
            <a:noFill/>
            <a:miter lim="800000"/>
            <a:headEnd/>
            <a:tailEnd/>
          </a:ln>
        </p:spPr>
      </p:pic>
      <p:sp>
        <p:nvSpPr>
          <p:cNvPr id="287748" name="Rectangle 4"/>
          <p:cNvSpPr>
            <a:spLocks/>
          </p:cNvSpPr>
          <p:nvPr/>
        </p:nvSpPr>
        <p:spPr bwMode="auto">
          <a:xfrm>
            <a:off x="6116638" y="5824538"/>
            <a:ext cx="2759075" cy="857250"/>
          </a:xfrm>
          <a:prstGeom prst="rect">
            <a:avLst/>
          </a:prstGeom>
          <a:noFill/>
          <a:ln w="12700" cap="rnd">
            <a:noFill/>
            <a:round/>
            <a:headEnd/>
            <a:tailEnd/>
          </a:ln>
        </p:spPr>
        <p:txBody>
          <a:bodyPr lIns="26788" tIns="26788" rIns="26788" bIns="26788"/>
          <a:lstStyle/>
          <a:p>
            <a:r>
              <a:rPr lang="en-US" altLang="zh-CN" sz="2500"/>
              <a:t>CIO</a:t>
            </a:r>
          </a:p>
          <a:p>
            <a:r>
              <a:rPr lang="en-US" altLang="zh-CN" sz="2500"/>
              <a:t>Robin Bienfait</a:t>
            </a: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rrowheads="1"/>
          </p:cNvPicPr>
          <p:nvPr/>
        </p:nvPicPr>
        <p:blipFill>
          <a:blip r:embed="rId2" cstate="print"/>
          <a:srcRect/>
          <a:stretch>
            <a:fillRect/>
          </a:stretch>
        </p:blipFill>
        <p:spPr bwMode="auto">
          <a:xfrm>
            <a:off x="5964238" y="1370013"/>
            <a:ext cx="2911475" cy="4054475"/>
          </a:xfrm>
          <a:prstGeom prst="rect">
            <a:avLst/>
          </a:prstGeom>
          <a:noFill/>
          <a:ln w="12700" cap="flat">
            <a:noFill/>
            <a:miter lim="800000"/>
            <a:headEnd/>
            <a:tailEnd/>
          </a:ln>
          <a:effectLst>
            <a:outerShdw dist="38099" dir="5400000" algn="ctr" rotWithShape="0">
              <a:schemeClr val="bg2">
                <a:alpha val="75000"/>
              </a:schemeClr>
            </a:outerShdw>
          </a:effectLst>
        </p:spPr>
      </p:pic>
      <p:sp>
        <p:nvSpPr>
          <p:cNvPr id="288770" name="Rectangle 2"/>
          <p:cNvSpPr>
            <a:spLocks noGrp="1" noChangeArrowheads="1"/>
          </p:cNvSpPr>
          <p:nvPr>
            <p:ph type="title"/>
          </p:nvPr>
        </p:nvSpPr>
        <p:spPr>
          <a:xfrm>
            <a:off x="893763" y="0"/>
            <a:ext cx="7358062" cy="901700"/>
          </a:xfrm>
        </p:spPr>
        <p:txBody>
          <a:bodyPr tIns="32146"/>
          <a:lstStyle/>
          <a:p>
            <a:r>
              <a:rPr lang="en-US" altLang="zh-CN" smtClean="0"/>
              <a:t>Executive Team</a:t>
            </a:r>
          </a:p>
        </p:txBody>
      </p:sp>
      <p:sp>
        <p:nvSpPr>
          <p:cNvPr id="288771" name="Rectangle 3"/>
          <p:cNvSpPr>
            <a:spLocks noGrp="1" noChangeArrowheads="1"/>
          </p:cNvSpPr>
          <p:nvPr>
            <p:ph idx="1"/>
          </p:nvPr>
        </p:nvSpPr>
        <p:spPr>
          <a:xfrm>
            <a:off x="179388" y="1412875"/>
            <a:ext cx="5670550" cy="5749925"/>
          </a:xfrm>
        </p:spPr>
        <p:txBody>
          <a:bodyPr lIns="64291" tIns="32146" rIns="64291" bIns="32146"/>
          <a:lstStyle/>
          <a:p>
            <a:pPr marL="606425">
              <a:buFont typeface="Wingdings 2" pitchFamily="18" charset="2"/>
              <a:buBlip>
                <a:blip r:embed="rId3"/>
              </a:buBlip>
            </a:pPr>
            <a:r>
              <a:rPr lang="en-US" altLang="zh-CN" sz="2800" smtClean="0"/>
              <a:t>Overseas all financial reporting and compliance activities</a:t>
            </a:r>
          </a:p>
          <a:p>
            <a:pPr marL="606425">
              <a:buFont typeface="Wingdings 2" pitchFamily="18" charset="2"/>
              <a:buBlip>
                <a:blip r:embed="rId3"/>
              </a:buBlip>
            </a:pPr>
            <a:r>
              <a:rPr lang="en-US" altLang="zh-CN" sz="2800" smtClean="0"/>
              <a:t>Joined RIM in 2005</a:t>
            </a:r>
          </a:p>
          <a:p>
            <a:pPr marL="606425">
              <a:buFont typeface="Wingdings 2" pitchFamily="18" charset="2"/>
              <a:buBlip>
                <a:blip r:embed="rId3"/>
              </a:buBlip>
            </a:pPr>
            <a:r>
              <a:rPr lang="en-US" altLang="zh-CN" sz="2800" smtClean="0"/>
              <a:t>Worked for Molson Inc. and Ernst &amp; Young LLP</a:t>
            </a:r>
          </a:p>
          <a:p>
            <a:pPr marL="606425">
              <a:buFont typeface="Wingdings 2" pitchFamily="18" charset="2"/>
              <a:buBlip>
                <a:blip r:embed="rId3"/>
              </a:buBlip>
            </a:pPr>
            <a:r>
              <a:rPr lang="en-US" altLang="zh-CN" sz="2800" smtClean="0"/>
              <a:t>Chartered Accountant’s designation in 1989</a:t>
            </a:r>
          </a:p>
          <a:p>
            <a:pPr marL="606425">
              <a:buFont typeface="Wingdings 2" pitchFamily="18" charset="2"/>
              <a:buBlip>
                <a:blip r:embed="rId3"/>
              </a:buBlip>
            </a:pPr>
            <a:r>
              <a:rPr lang="en-US" altLang="zh-CN" sz="2800" smtClean="0"/>
              <a:t>Honors Bachelor of Commerce degree from McMaster University</a:t>
            </a:r>
          </a:p>
        </p:txBody>
      </p:sp>
      <p:sp>
        <p:nvSpPr>
          <p:cNvPr id="288772" name="Rectangle 4"/>
          <p:cNvSpPr>
            <a:spLocks/>
          </p:cNvSpPr>
          <p:nvPr/>
        </p:nvSpPr>
        <p:spPr bwMode="auto">
          <a:xfrm>
            <a:off x="5951538" y="5678488"/>
            <a:ext cx="2928937" cy="857250"/>
          </a:xfrm>
          <a:prstGeom prst="rect">
            <a:avLst/>
          </a:prstGeom>
          <a:noFill/>
          <a:ln w="12700" cap="rnd">
            <a:noFill/>
            <a:round/>
            <a:headEnd/>
            <a:tailEnd/>
          </a:ln>
        </p:spPr>
        <p:txBody>
          <a:bodyPr lIns="26788" tIns="26788" rIns="26788" bIns="26788"/>
          <a:lstStyle/>
          <a:p>
            <a:r>
              <a:rPr lang="en-US" altLang="zh-CN" sz="2500"/>
              <a:t>CFO</a:t>
            </a:r>
          </a:p>
          <a:p>
            <a:r>
              <a:rPr lang="en-US" altLang="zh-CN" sz="2500"/>
              <a:t>Brain Bilduka</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rrowheads="1"/>
          </p:cNvPicPr>
          <p:nvPr/>
        </p:nvPicPr>
        <p:blipFill>
          <a:blip r:embed="rId2" cstate="print"/>
          <a:srcRect/>
          <a:stretch>
            <a:fillRect/>
          </a:stretch>
        </p:blipFill>
        <p:spPr bwMode="auto">
          <a:xfrm>
            <a:off x="6180138" y="1155700"/>
            <a:ext cx="2909887" cy="4054475"/>
          </a:xfrm>
          <a:prstGeom prst="rect">
            <a:avLst/>
          </a:prstGeom>
          <a:noFill/>
          <a:ln w="12700" cap="flat">
            <a:noFill/>
            <a:miter lim="800000"/>
            <a:headEnd/>
            <a:tailEnd/>
          </a:ln>
          <a:effectLst>
            <a:outerShdw dist="38099" dir="5400000" algn="ctr" rotWithShape="0">
              <a:schemeClr val="bg2">
                <a:alpha val="75000"/>
              </a:schemeClr>
            </a:outerShdw>
          </a:effectLst>
        </p:spPr>
      </p:pic>
      <p:sp>
        <p:nvSpPr>
          <p:cNvPr id="289794" name="Rectangle 2"/>
          <p:cNvSpPr>
            <a:spLocks noGrp="1" noChangeArrowheads="1"/>
          </p:cNvSpPr>
          <p:nvPr>
            <p:ph type="title"/>
          </p:nvPr>
        </p:nvSpPr>
        <p:spPr>
          <a:xfrm>
            <a:off x="893763" y="0"/>
            <a:ext cx="7358062" cy="893763"/>
          </a:xfrm>
        </p:spPr>
        <p:txBody>
          <a:bodyPr tIns="32146"/>
          <a:lstStyle/>
          <a:p>
            <a:r>
              <a:rPr lang="en-US" altLang="zh-CN" smtClean="0"/>
              <a:t>Executive Team</a:t>
            </a:r>
          </a:p>
        </p:txBody>
      </p:sp>
      <p:sp>
        <p:nvSpPr>
          <p:cNvPr id="289795" name="Rectangle 3"/>
          <p:cNvSpPr>
            <a:spLocks noGrp="1" noChangeArrowheads="1"/>
          </p:cNvSpPr>
          <p:nvPr>
            <p:ph idx="1"/>
          </p:nvPr>
        </p:nvSpPr>
        <p:spPr>
          <a:xfrm>
            <a:off x="0" y="1196975"/>
            <a:ext cx="5946775" cy="5821363"/>
          </a:xfrm>
        </p:spPr>
        <p:txBody>
          <a:bodyPr lIns="64291" tIns="32146" rIns="64291" bIns="32146"/>
          <a:lstStyle/>
          <a:p>
            <a:pPr marL="606425">
              <a:buFont typeface="Wingdings 2" pitchFamily="18" charset="2"/>
              <a:buBlip>
                <a:blip r:embed="rId3"/>
              </a:buBlip>
            </a:pPr>
            <a:r>
              <a:rPr lang="en-US" altLang="zh-CN" sz="2400" smtClean="0"/>
              <a:t>Responsible for all aspects of product manufacturing and logistics at RIM</a:t>
            </a:r>
          </a:p>
          <a:p>
            <a:pPr marL="606425">
              <a:buFont typeface="Wingdings 2" pitchFamily="18" charset="2"/>
              <a:buBlip>
                <a:blip r:embed="rId3"/>
              </a:buBlip>
            </a:pPr>
            <a:r>
              <a:rPr lang="en-US" altLang="zh-CN" sz="2400" smtClean="0"/>
              <a:t>Charged with creating the infrastructure capabilities and processes needed to enable RIM to grow in the competitive wireless arena</a:t>
            </a:r>
          </a:p>
          <a:p>
            <a:pPr marL="606425">
              <a:buFont typeface="Wingdings 2" pitchFamily="18" charset="2"/>
              <a:buBlip>
                <a:blip r:embed="rId3"/>
              </a:buBlip>
            </a:pPr>
            <a:r>
              <a:rPr lang="en-US" altLang="zh-CN" sz="2400" smtClean="0"/>
              <a:t>Worked as Executive Vice President of World Wide Operations for Celestica</a:t>
            </a:r>
          </a:p>
          <a:p>
            <a:pPr marL="606425">
              <a:buFont typeface="Wingdings 2" pitchFamily="18" charset="2"/>
              <a:buBlip>
                <a:blip r:embed="rId3"/>
              </a:buBlip>
            </a:pPr>
            <a:r>
              <a:rPr lang="en-US" altLang="zh-CN" sz="2400" smtClean="0"/>
              <a:t>Studied Mechanical and Production Engineering and Electrical Engineering at Glasgow Caledonian University and Glasgow School of Technology</a:t>
            </a:r>
          </a:p>
        </p:txBody>
      </p:sp>
      <p:sp>
        <p:nvSpPr>
          <p:cNvPr id="289796" name="Rectangle 4"/>
          <p:cNvSpPr>
            <a:spLocks/>
          </p:cNvSpPr>
          <p:nvPr/>
        </p:nvSpPr>
        <p:spPr bwMode="auto">
          <a:xfrm>
            <a:off x="6829425" y="5416550"/>
            <a:ext cx="1525588" cy="828675"/>
          </a:xfrm>
          <a:prstGeom prst="rect">
            <a:avLst/>
          </a:prstGeom>
          <a:noFill/>
          <a:ln w="12700">
            <a:noFill/>
            <a:miter lim="800000"/>
            <a:headEnd/>
            <a:tailEnd/>
          </a:ln>
        </p:spPr>
        <p:txBody>
          <a:bodyPr wrap="none" lIns="0" tIns="0" rIns="0" bIns="0" anchor="ctr">
            <a:spAutoFit/>
          </a:bodyPr>
          <a:lstStyle/>
          <a:p>
            <a:pPr>
              <a:spcBef>
                <a:spcPts val="700"/>
              </a:spcBef>
            </a:pPr>
            <a:r>
              <a:rPr lang="en-US" altLang="zh-CN" sz="2400">
                <a:latin typeface="Chalkboard Bold" charset="0"/>
                <a:sym typeface="Chalkboard Bold" charset="0"/>
              </a:rPr>
              <a:t>COO</a:t>
            </a:r>
          </a:p>
          <a:p>
            <a:pPr>
              <a:spcBef>
                <a:spcPts val="700"/>
              </a:spcBef>
            </a:pPr>
            <a:r>
              <a:rPr lang="en-US" altLang="zh-CN" sz="2400">
                <a:latin typeface="Chalkboard Bold" charset="0"/>
                <a:sym typeface="Chalkboard Bold" charset="0"/>
              </a:rPr>
              <a:t>Jim Rowan</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p:cNvSpPr>
          <p:nvPr>
            <p:ph type="title"/>
          </p:nvPr>
        </p:nvSpPr>
        <p:spPr>
          <a:xfrm>
            <a:off x="1054100" y="312738"/>
            <a:ext cx="7358063" cy="1071562"/>
          </a:xfrm>
          <a:ln/>
        </p:spPr>
        <p:txBody>
          <a:bodyPr rIns="35717"/>
          <a:lstStyle/>
          <a:p>
            <a:r>
              <a:rPr lang="en-US" smtClean="0">
                <a:ea typeface="宋体" pitchFamily="2" charset="-122"/>
              </a:rPr>
              <a:t>Salary and Bonuses</a:t>
            </a:r>
          </a:p>
        </p:txBody>
      </p:sp>
      <p:pic>
        <p:nvPicPr>
          <p:cNvPr id="317443" name="Picture 3"/>
          <p:cNvPicPr>
            <a:picLocks noChangeAspect="1" noChangeArrowheads="1"/>
          </p:cNvPicPr>
          <p:nvPr/>
        </p:nvPicPr>
        <p:blipFill>
          <a:blip r:embed="rId2" cstate="print"/>
          <a:srcRect/>
          <a:stretch>
            <a:fillRect/>
          </a:stretch>
        </p:blipFill>
        <p:spPr bwMode="auto">
          <a:xfrm>
            <a:off x="2216150" y="1568450"/>
            <a:ext cx="4705350" cy="5235575"/>
          </a:xfrm>
          <a:prstGeom prst="rect">
            <a:avLst/>
          </a:prstGeom>
          <a:noFill/>
          <a:ln w="12700">
            <a:noFill/>
            <a:miter lim="800000"/>
            <a:headEnd/>
            <a:tailEnd/>
          </a:ln>
        </p:spPr>
      </p:pic>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p>
        </p:txBody>
      </p:sp>
      <p:sp>
        <p:nvSpPr>
          <p:cNvPr id="290818" name="Rectangle 2"/>
          <p:cNvSpPr>
            <a:spLocks noGrp="1" noChangeArrowheads="1"/>
          </p:cNvSpPr>
          <p:nvPr>
            <p:ph type="title"/>
          </p:nvPr>
        </p:nvSpPr>
        <p:spPr>
          <a:xfrm>
            <a:off x="893763" y="2303463"/>
            <a:ext cx="7358062" cy="1785937"/>
          </a:xfrm>
        </p:spPr>
        <p:txBody>
          <a:bodyPr tIns="32146"/>
          <a:lstStyle/>
          <a:p>
            <a:r>
              <a:rPr lang="en-US" altLang="zh-CN" sz="6000" smtClean="0"/>
              <a:t>Financials</a:t>
            </a:r>
          </a:p>
        </p:txBody>
      </p:sp>
      <p:sp>
        <p:nvSpPr>
          <p:cNvPr id="290819" name="Rectangle 3"/>
          <p:cNvSpPr>
            <a:spLocks/>
          </p:cNvSpPr>
          <p:nvPr/>
        </p:nvSpPr>
        <p:spPr bwMode="auto">
          <a:xfrm>
            <a:off x="1946275" y="1066800"/>
            <a:ext cx="4848225" cy="322263"/>
          </a:xfrm>
          <a:prstGeom prst="rect">
            <a:avLst/>
          </a:prstGeom>
          <a:noFill/>
          <a:ln w="12700">
            <a:noFill/>
            <a:miter lim="800000"/>
            <a:headEnd/>
            <a:tailEnd/>
          </a:ln>
        </p:spPr>
        <p:txBody>
          <a:bodyPr lIns="0" tIns="0" rIns="0" bIns="0" anchor="ctr"/>
          <a:lstStyle/>
          <a:p>
            <a:pPr>
              <a:spcBef>
                <a:spcPts val="338"/>
              </a:spcBef>
            </a:pPr>
            <a:r>
              <a:rPr lang="en-US" altLang="zh-CN" sz="1700">
                <a:solidFill>
                  <a:srgbClr val="878787"/>
                </a:solidFill>
                <a:latin typeface="Lucida Grande" charset="0"/>
                <a:sym typeface="Lucida Grande" charset="0"/>
              </a:rPr>
              <a:t>Research In Motion, Ltd.</a:t>
            </a:r>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
          <p:cNvPicPr>
            <a:picLocks noChangeArrowheads="1"/>
          </p:cNvPicPr>
          <p:nvPr/>
        </p:nvPicPr>
        <p:blipFill>
          <a:blip r:embed="rId2" cstate="print"/>
          <a:srcRect/>
          <a:stretch>
            <a:fillRect/>
          </a:stretch>
        </p:blipFill>
        <p:spPr bwMode="auto">
          <a:xfrm>
            <a:off x="1692275" y="53975"/>
            <a:ext cx="7277100" cy="6804025"/>
          </a:xfrm>
          <a:prstGeom prst="rect">
            <a:avLst/>
          </a:prstGeom>
          <a:noFill/>
          <a:ln w="12700">
            <a:noFill/>
            <a:miter lim="800000"/>
            <a:headEnd/>
            <a:tailEnd/>
          </a:ln>
        </p:spPr>
      </p:pic>
      <p:sp>
        <p:nvSpPr>
          <p:cNvPr id="291842" name="Rectangle 2"/>
          <p:cNvSpPr>
            <a:spLocks/>
          </p:cNvSpPr>
          <p:nvPr/>
        </p:nvSpPr>
        <p:spPr bwMode="auto">
          <a:xfrm rot="-5400000">
            <a:off x="-2505868" y="3090069"/>
            <a:ext cx="6669087" cy="866775"/>
          </a:xfrm>
          <a:prstGeom prst="rect">
            <a:avLst/>
          </a:prstGeom>
          <a:noFill/>
          <a:ln w="12700" cap="rnd">
            <a:noFill/>
            <a:round/>
            <a:headEnd/>
            <a:tailEnd/>
          </a:ln>
        </p:spPr>
        <p:txBody>
          <a:bodyPr lIns="26788" tIns="26788" rIns="26788" bIns="26788" anchor="ctr"/>
          <a:lstStyle/>
          <a:p>
            <a:pPr algn="ctr"/>
            <a:r>
              <a:rPr lang="en-US" altLang="zh-CN" sz="5100">
                <a:latin typeface="Chalkboard Bold" charset="0"/>
                <a:sym typeface="Chalkboard Bold" charset="0"/>
              </a:rPr>
              <a:t>Financial Highlights</a:t>
            </a:r>
          </a:p>
        </p:txBody>
      </p:sp>
      <p:sp>
        <p:nvSpPr>
          <p:cNvPr id="291843" name="Rectangle 3"/>
          <p:cNvSpPr>
            <a:spLocks/>
          </p:cNvSpPr>
          <p:nvPr/>
        </p:nvSpPr>
        <p:spPr bwMode="auto">
          <a:xfrm>
            <a:off x="1697038" y="3098800"/>
            <a:ext cx="6983412" cy="320675"/>
          </a:xfrm>
          <a:prstGeom prst="rect">
            <a:avLst/>
          </a:prstGeom>
          <a:noFill/>
          <a:ln w="25400">
            <a:solidFill>
              <a:srgbClr val="FF0000"/>
            </a:solidFill>
            <a:round/>
            <a:headEnd/>
            <a:tailEnd/>
          </a:ln>
        </p:spPr>
        <p:txBody>
          <a:bodyPr lIns="0" tIns="0" rIns="0" bIns="0"/>
          <a:lstStyle/>
          <a:p>
            <a:endParaRPr lang="zh-CN" altLang="en-US">
              <a:ea typeface="黑体" pitchFamily="49" charset="-122"/>
            </a:endParaRPr>
          </a:p>
        </p:txBody>
      </p:sp>
      <p:sp>
        <p:nvSpPr>
          <p:cNvPr id="291844" name="Rectangle 4"/>
          <p:cNvSpPr>
            <a:spLocks/>
          </p:cNvSpPr>
          <p:nvPr/>
        </p:nvSpPr>
        <p:spPr bwMode="auto">
          <a:xfrm>
            <a:off x="1697038" y="3813175"/>
            <a:ext cx="6965950" cy="473075"/>
          </a:xfrm>
          <a:prstGeom prst="rect">
            <a:avLst/>
          </a:prstGeom>
          <a:noFill/>
          <a:ln w="25400">
            <a:solidFill>
              <a:srgbClr val="FF0000"/>
            </a:solidFill>
            <a:round/>
            <a:headEnd/>
            <a:tailEnd/>
          </a:ln>
        </p:spPr>
        <p:txBody>
          <a:bodyPr lIns="0" tIns="0" rIns="0" bIns="0"/>
          <a:lstStyle/>
          <a:p>
            <a:endParaRPr lang="zh-CN" altLang="en-US">
              <a:ea typeface="黑体" pitchFamily="49" charset="-122"/>
            </a:endParaRPr>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1"/>
          <p:cNvPicPr>
            <a:picLocks noChangeArrowheads="1"/>
          </p:cNvPicPr>
          <p:nvPr/>
        </p:nvPicPr>
        <p:blipFill>
          <a:blip r:embed="rId2" cstate="print"/>
          <a:srcRect/>
          <a:stretch>
            <a:fillRect/>
          </a:stretch>
        </p:blipFill>
        <p:spPr bwMode="auto">
          <a:xfrm>
            <a:off x="1303338" y="-1588"/>
            <a:ext cx="7715250" cy="6851651"/>
          </a:xfrm>
          <a:prstGeom prst="rect">
            <a:avLst/>
          </a:prstGeom>
          <a:noFill/>
          <a:ln w="12700">
            <a:noFill/>
            <a:miter lim="800000"/>
            <a:headEnd/>
            <a:tailEnd/>
          </a:ln>
        </p:spPr>
      </p:pic>
      <p:sp>
        <p:nvSpPr>
          <p:cNvPr id="292866" name="Rectangle 2"/>
          <p:cNvSpPr>
            <a:spLocks/>
          </p:cNvSpPr>
          <p:nvPr/>
        </p:nvSpPr>
        <p:spPr bwMode="auto">
          <a:xfrm rot="-5400000">
            <a:off x="-2670175" y="2995613"/>
            <a:ext cx="6734175" cy="866775"/>
          </a:xfrm>
          <a:prstGeom prst="rect">
            <a:avLst/>
          </a:prstGeom>
          <a:noFill/>
          <a:ln w="12700" cap="rnd">
            <a:noFill/>
            <a:round/>
            <a:headEnd/>
            <a:tailEnd/>
          </a:ln>
        </p:spPr>
        <p:txBody>
          <a:bodyPr lIns="26788" tIns="26788" rIns="26788" bIns="26788" anchor="ctr"/>
          <a:lstStyle/>
          <a:p>
            <a:r>
              <a:rPr lang="en-US" altLang="zh-CN" sz="5100">
                <a:latin typeface="Chalkboard Bold" charset="0"/>
                <a:sym typeface="Chalkboard Bold" charset="0"/>
              </a:rPr>
              <a:t>Annual Balance Sheet</a:t>
            </a:r>
          </a:p>
        </p:txBody>
      </p:sp>
      <p:sp>
        <p:nvSpPr>
          <p:cNvPr id="292867" name="Rectangle 3"/>
          <p:cNvSpPr>
            <a:spLocks/>
          </p:cNvSpPr>
          <p:nvPr/>
        </p:nvSpPr>
        <p:spPr bwMode="auto">
          <a:xfrm>
            <a:off x="2116138" y="3402013"/>
            <a:ext cx="6276975" cy="322262"/>
          </a:xfrm>
          <a:prstGeom prst="rect">
            <a:avLst/>
          </a:prstGeom>
          <a:noFill/>
          <a:ln w="25400">
            <a:solidFill>
              <a:srgbClr val="FF0000"/>
            </a:solidFill>
            <a:round/>
            <a:headEnd/>
            <a:tailEnd/>
          </a:ln>
        </p:spPr>
        <p:txBody>
          <a:bodyPr lIns="0" tIns="0" rIns="0" bIns="0"/>
          <a:lstStyle/>
          <a:p>
            <a:endParaRPr lang="zh-CN" altLang="en-US">
              <a:ea typeface="黑体" pitchFamily="49" charset="-122"/>
            </a:endParaRPr>
          </a:p>
        </p:txBody>
      </p:sp>
      <p:sp>
        <p:nvSpPr>
          <p:cNvPr id="292868" name="Rectangle 4"/>
          <p:cNvSpPr>
            <a:spLocks/>
          </p:cNvSpPr>
          <p:nvPr/>
        </p:nvSpPr>
        <p:spPr bwMode="auto">
          <a:xfrm>
            <a:off x="2116138" y="1276350"/>
            <a:ext cx="6215062" cy="179388"/>
          </a:xfrm>
          <a:prstGeom prst="rect">
            <a:avLst/>
          </a:prstGeom>
          <a:noFill/>
          <a:ln w="25400">
            <a:solidFill>
              <a:srgbClr val="FF0000"/>
            </a:solidFill>
            <a:round/>
            <a:headEnd/>
            <a:tailEnd/>
          </a:ln>
        </p:spPr>
        <p:txBody>
          <a:bodyPr lIns="0" tIns="0" rIns="0" bIns="0"/>
          <a:lstStyle/>
          <a:p>
            <a:endParaRPr lang="zh-CN" altLang="en-US">
              <a:ea typeface="黑体" pitchFamily="49" charset="-12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6600" dirty="0" smtClean="0">
                <a:solidFill>
                  <a:schemeClr val="bg1"/>
                </a:solidFill>
                <a:latin typeface="Cambria" pitchFamily="18" charset="0"/>
              </a:rPr>
              <a:t>Agenda</a:t>
            </a:r>
            <a:endParaRPr lang="en-US" sz="6600" dirty="0">
              <a:solidFill>
                <a:schemeClr val="bg1"/>
              </a:solidFill>
              <a:latin typeface="Cambria" pitchFamily="18" charset="0"/>
            </a:endParaRPr>
          </a:p>
        </p:txBody>
      </p:sp>
      <p:sp>
        <p:nvSpPr>
          <p:cNvPr id="52226" name="Content Placeholder 2"/>
          <p:cNvSpPr>
            <a:spLocks noGrp="1"/>
          </p:cNvSpPr>
          <p:nvPr>
            <p:ph idx="1"/>
          </p:nvPr>
        </p:nvSpPr>
        <p:spPr/>
        <p:txBody>
          <a:bodyPr/>
          <a:lstStyle/>
          <a:p>
            <a:r>
              <a:rPr lang="en-US" smtClean="0">
                <a:solidFill>
                  <a:schemeClr val="bg1"/>
                </a:solidFill>
                <a:latin typeface="Cambria" pitchFamily="18" charset="0"/>
                <a:ea typeface="宋体" pitchFamily="2" charset="-122"/>
              </a:rPr>
              <a:t>Industry Overview</a:t>
            </a:r>
          </a:p>
          <a:p>
            <a:pPr lvl="1"/>
            <a:r>
              <a:rPr lang="en-US" smtClean="0">
                <a:ea typeface="宋体" pitchFamily="2" charset="-122"/>
              </a:rPr>
              <a:t>History</a:t>
            </a:r>
          </a:p>
          <a:p>
            <a:pPr lvl="1"/>
            <a:r>
              <a:rPr lang="en-CA" smtClean="0">
                <a:ea typeface="宋体" pitchFamily="2" charset="-122"/>
              </a:rPr>
              <a:t>Products</a:t>
            </a:r>
          </a:p>
          <a:p>
            <a:pPr lvl="1"/>
            <a:r>
              <a:rPr lang="en-CA" smtClean="0">
                <a:ea typeface="宋体" pitchFamily="2" charset="-122"/>
              </a:rPr>
              <a:t>Structure</a:t>
            </a:r>
            <a:endParaRPr lang="en-US" smtClean="0">
              <a:ea typeface="宋体" pitchFamily="2" charset="-122"/>
            </a:endParaRPr>
          </a:p>
          <a:p>
            <a:r>
              <a:rPr lang="en-US" smtClean="0">
                <a:solidFill>
                  <a:schemeClr val="bg1"/>
                </a:solidFill>
                <a:latin typeface="Cambria" pitchFamily="18" charset="0"/>
                <a:ea typeface="宋体" pitchFamily="2" charset="-122"/>
              </a:rPr>
              <a:t>Apple</a:t>
            </a:r>
          </a:p>
          <a:p>
            <a:r>
              <a:rPr lang="en-US" smtClean="0">
                <a:solidFill>
                  <a:schemeClr val="bg1"/>
                </a:solidFill>
                <a:latin typeface="Cambria" pitchFamily="18" charset="0"/>
                <a:ea typeface="宋体" pitchFamily="2" charset="-122"/>
              </a:rPr>
              <a:t>Google</a:t>
            </a:r>
          </a:p>
          <a:p>
            <a:r>
              <a:rPr lang="en-US" smtClean="0">
                <a:solidFill>
                  <a:schemeClr val="bg1"/>
                </a:solidFill>
                <a:latin typeface="Cambria" pitchFamily="18" charset="0"/>
                <a:ea typeface="宋体" pitchFamily="2" charset="-122"/>
              </a:rPr>
              <a:t>RIM</a:t>
            </a:r>
          </a:p>
          <a:p>
            <a:pPr>
              <a:buFont typeface="Wingdings 2" pitchFamily="18" charset="2"/>
              <a:buNone/>
            </a:pPr>
            <a:endParaRPr lang="en-US" smtClean="0">
              <a:solidFill>
                <a:schemeClr val="bg1"/>
              </a:solidFill>
              <a:ea typeface="宋体"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solidFill>
                  <a:srgbClr val="FFFFFF"/>
                </a:solidFill>
              </a:rPr>
              <a:t>Smartphone Operating Systems</a:t>
            </a:r>
            <a:endParaRPr lang="en-GB" dirty="0"/>
          </a:p>
        </p:txBody>
      </p:sp>
      <p:sp>
        <p:nvSpPr>
          <p:cNvPr id="82946" name="Content Placeholder 2"/>
          <p:cNvSpPr>
            <a:spLocks noGrp="1"/>
          </p:cNvSpPr>
          <p:nvPr>
            <p:ph idx="1"/>
          </p:nvPr>
        </p:nvSpPr>
        <p:spPr/>
        <p:txBody>
          <a:bodyPr/>
          <a:lstStyle/>
          <a:p>
            <a:endParaRPr lang="en-GB" smtClean="0">
              <a:ea typeface="宋体" pitchFamily="2" charset="-122"/>
            </a:endParaRPr>
          </a:p>
        </p:txBody>
      </p:sp>
      <p:pic>
        <p:nvPicPr>
          <p:cNvPr id="82947" name="Picture 2" descr="http://sgentrepreneurs.com/wp-content/uploads/2009/10/apps-store-comparison1.png"/>
          <p:cNvPicPr>
            <a:picLocks noChangeAspect="1" noChangeArrowheads="1"/>
          </p:cNvPicPr>
          <p:nvPr/>
        </p:nvPicPr>
        <p:blipFill>
          <a:blip r:embed="rId2" cstate="print"/>
          <a:srcRect/>
          <a:stretch>
            <a:fillRect/>
          </a:stretch>
        </p:blipFill>
        <p:spPr bwMode="auto">
          <a:xfrm>
            <a:off x="323850" y="1677988"/>
            <a:ext cx="8424863" cy="5180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p:cNvPicPr>
            <a:picLocks noChangeArrowheads="1"/>
          </p:cNvPicPr>
          <p:nvPr/>
        </p:nvPicPr>
        <p:blipFill>
          <a:blip r:embed="rId2" cstate="print"/>
          <a:srcRect/>
          <a:stretch>
            <a:fillRect/>
          </a:stretch>
        </p:blipFill>
        <p:spPr bwMode="auto">
          <a:xfrm>
            <a:off x="2116138" y="-4763"/>
            <a:ext cx="6769100" cy="6862763"/>
          </a:xfrm>
          <a:prstGeom prst="rect">
            <a:avLst/>
          </a:prstGeom>
          <a:noFill/>
          <a:ln w="25400">
            <a:noFill/>
            <a:round/>
            <a:headEnd/>
            <a:tailEnd/>
          </a:ln>
        </p:spPr>
      </p:pic>
      <p:sp>
        <p:nvSpPr>
          <p:cNvPr id="293890" name="Rectangle 2"/>
          <p:cNvSpPr>
            <a:spLocks/>
          </p:cNvSpPr>
          <p:nvPr/>
        </p:nvSpPr>
        <p:spPr bwMode="auto">
          <a:xfrm rot="-5400000">
            <a:off x="-2389187" y="2554287"/>
            <a:ext cx="6796088" cy="1687513"/>
          </a:xfrm>
          <a:prstGeom prst="rect">
            <a:avLst/>
          </a:prstGeom>
          <a:noFill/>
          <a:ln w="12700" cap="rnd">
            <a:noFill/>
            <a:round/>
            <a:headEnd/>
            <a:tailEnd/>
          </a:ln>
        </p:spPr>
        <p:txBody>
          <a:bodyPr lIns="26788" tIns="26788" rIns="26788" bIns="26788" anchor="ctr"/>
          <a:lstStyle/>
          <a:p>
            <a:r>
              <a:rPr lang="en-US" altLang="zh-CN" sz="5100">
                <a:latin typeface="Chalkboard Bold" charset="0"/>
                <a:sym typeface="Chalkboard Bold" charset="0"/>
              </a:rPr>
              <a:t>Quarterly Balance Sheet</a:t>
            </a:r>
          </a:p>
        </p:txBody>
      </p:sp>
      <p:sp>
        <p:nvSpPr>
          <p:cNvPr id="293891" name="Rectangle 3"/>
          <p:cNvSpPr>
            <a:spLocks/>
          </p:cNvSpPr>
          <p:nvPr/>
        </p:nvSpPr>
        <p:spPr bwMode="auto">
          <a:xfrm>
            <a:off x="2760663" y="1465263"/>
            <a:ext cx="5545137" cy="187325"/>
          </a:xfrm>
          <a:prstGeom prst="rect">
            <a:avLst/>
          </a:prstGeom>
          <a:noFill/>
          <a:ln w="25400">
            <a:solidFill>
              <a:srgbClr val="FF0000"/>
            </a:solidFill>
            <a:round/>
            <a:headEnd/>
            <a:tailEnd/>
          </a:ln>
        </p:spPr>
        <p:txBody>
          <a:bodyPr lIns="0" tIns="0" rIns="0" bIns="0"/>
          <a:lstStyle/>
          <a:p>
            <a:endParaRPr lang="zh-CN" altLang="en-US">
              <a:ea typeface="黑体" pitchFamily="49" charset="-122"/>
            </a:endParaRPr>
          </a:p>
        </p:txBody>
      </p:sp>
      <p:sp>
        <p:nvSpPr>
          <p:cNvPr id="293892" name="Rectangle 4"/>
          <p:cNvSpPr>
            <a:spLocks/>
          </p:cNvSpPr>
          <p:nvPr/>
        </p:nvSpPr>
        <p:spPr bwMode="auto">
          <a:xfrm rot="10800000" flipH="1">
            <a:off x="2759075" y="4125913"/>
            <a:ext cx="5545138" cy="384175"/>
          </a:xfrm>
          <a:prstGeom prst="rect">
            <a:avLst/>
          </a:prstGeom>
          <a:noFill/>
          <a:ln w="25400">
            <a:solidFill>
              <a:srgbClr val="FF0000"/>
            </a:solidFill>
            <a:round/>
            <a:headEnd/>
            <a:tailEnd/>
          </a:ln>
        </p:spPr>
        <p:txBody>
          <a:bodyPr lIns="0" tIns="0" rIns="0" bIns="0"/>
          <a:lstStyle/>
          <a:p>
            <a:endParaRPr lang="zh-CN" altLang="en-US">
              <a:ea typeface="黑体" pitchFamily="49" charset="-122"/>
            </a:endParaRPr>
          </a:p>
        </p:txBody>
      </p: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Oval 1"/>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ea typeface="黑体" pitchFamily="49" charset="-122"/>
            </a:endParaRPr>
          </a:p>
        </p:txBody>
      </p:sp>
      <p:sp>
        <p:nvSpPr>
          <p:cNvPr id="294914" name="Oval 2"/>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ea typeface="黑体" pitchFamily="49" charset="-122"/>
            </a:endParaRPr>
          </a:p>
        </p:txBody>
      </p:sp>
      <p:pic>
        <p:nvPicPr>
          <p:cNvPr id="294915" name="Picture 3"/>
          <p:cNvPicPr>
            <a:picLocks noChangeArrowheads="1"/>
          </p:cNvPicPr>
          <p:nvPr/>
        </p:nvPicPr>
        <p:blipFill>
          <a:blip r:embed="rId2" cstate="print"/>
          <a:srcRect/>
          <a:stretch>
            <a:fillRect/>
          </a:stretch>
        </p:blipFill>
        <p:spPr bwMode="auto">
          <a:xfrm>
            <a:off x="2198688" y="28575"/>
            <a:ext cx="6813550" cy="6804025"/>
          </a:xfrm>
          <a:prstGeom prst="rect">
            <a:avLst/>
          </a:prstGeom>
          <a:noFill/>
          <a:ln w="9525">
            <a:noFill/>
            <a:miter lim="800000"/>
            <a:headEnd/>
            <a:tailEnd/>
          </a:ln>
        </p:spPr>
      </p:pic>
      <p:sp>
        <p:nvSpPr>
          <p:cNvPr id="294916" name="Rectangle 4"/>
          <p:cNvSpPr>
            <a:spLocks/>
          </p:cNvSpPr>
          <p:nvPr/>
        </p:nvSpPr>
        <p:spPr bwMode="auto">
          <a:xfrm rot="-5400000">
            <a:off x="-2143919" y="2674145"/>
            <a:ext cx="6537325" cy="1687512"/>
          </a:xfrm>
          <a:prstGeom prst="rect">
            <a:avLst/>
          </a:prstGeom>
          <a:noFill/>
          <a:ln w="12700" cap="rnd">
            <a:noFill/>
            <a:round/>
            <a:headEnd/>
            <a:tailEnd/>
          </a:ln>
        </p:spPr>
        <p:txBody>
          <a:bodyPr lIns="26788" tIns="26788" rIns="26788" bIns="26788" anchor="ctr"/>
          <a:lstStyle/>
          <a:p>
            <a:r>
              <a:rPr lang="en-US" altLang="zh-CN" sz="5100">
                <a:latin typeface="Chalkboard Bold" charset="0"/>
                <a:sym typeface="Chalkboard Bold" charset="0"/>
              </a:rPr>
              <a:t>Annual Income Statement</a:t>
            </a:r>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1"/>
          <p:cNvPicPr>
            <a:picLocks noChangeArrowheads="1"/>
          </p:cNvPicPr>
          <p:nvPr/>
        </p:nvPicPr>
        <p:blipFill>
          <a:blip r:embed="rId2" cstate="print"/>
          <a:srcRect/>
          <a:stretch>
            <a:fillRect/>
          </a:stretch>
        </p:blipFill>
        <p:spPr bwMode="auto">
          <a:xfrm>
            <a:off x="1987550" y="0"/>
            <a:ext cx="7080250" cy="6848475"/>
          </a:xfrm>
          <a:prstGeom prst="rect">
            <a:avLst/>
          </a:prstGeom>
          <a:noFill/>
          <a:ln w="25400">
            <a:noFill/>
            <a:round/>
            <a:headEnd/>
            <a:tailEnd/>
          </a:ln>
        </p:spPr>
      </p:pic>
      <p:sp>
        <p:nvSpPr>
          <p:cNvPr id="295938" name="Rectangle 2"/>
          <p:cNvSpPr>
            <a:spLocks/>
          </p:cNvSpPr>
          <p:nvPr/>
        </p:nvSpPr>
        <p:spPr bwMode="auto">
          <a:xfrm rot="-5400000">
            <a:off x="-2143919" y="2674145"/>
            <a:ext cx="6537325" cy="1687512"/>
          </a:xfrm>
          <a:prstGeom prst="rect">
            <a:avLst/>
          </a:prstGeom>
          <a:noFill/>
          <a:ln w="12700" cap="rnd">
            <a:noFill/>
            <a:round/>
            <a:headEnd/>
            <a:tailEnd/>
          </a:ln>
        </p:spPr>
        <p:txBody>
          <a:bodyPr lIns="26788" tIns="26788" rIns="26788" bIns="26788" anchor="ctr"/>
          <a:lstStyle/>
          <a:p>
            <a:r>
              <a:rPr lang="en-US" altLang="zh-CN" sz="5100">
                <a:latin typeface="Chalkboard Bold" charset="0"/>
                <a:sym typeface="Chalkboard Bold" charset="0"/>
              </a:rPr>
              <a:t>Quarterly Income Statement</a:t>
            </a:r>
          </a:p>
        </p:txBody>
      </p:sp>
      <p:sp>
        <p:nvSpPr>
          <p:cNvPr id="295939" name="Rectangle 3"/>
          <p:cNvSpPr>
            <a:spLocks/>
          </p:cNvSpPr>
          <p:nvPr/>
        </p:nvSpPr>
        <p:spPr bwMode="auto">
          <a:xfrm>
            <a:off x="4152900" y="2017713"/>
            <a:ext cx="3178175" cy="322262"/>
          </a:xfrm>
          <a:prstGeom prst="rect">
            <a:avLst/>
          </a:prstGeom>
          <a:noFill/>
          <a:ln w="25400">
            <a:solidFill>
              <a:srgbClr val="FF0000"/>
            </a:solidFill>
            <a:round/>
            <a:headEnd/>
            <a:tailEnd/>
          </a:ln>
        </p:spPr>
        <p:txBody>
          <a:bodyPr lIns="0" tIns="0" rIns="0" bIns="0"/>
          <a:lstStyle/>
          <a:p>
            <a:endParaRPr lang="zh-CN" altLang="en-US">
              <a:ea typeface="黑体" pitchFamily="49" charset="-122"/>
            </a:endParaRPr>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Oval 1"/>
          <p:cNvSpPr>
            <a:spLocks/>
          </p:cNvSpPr>
          <p:nvPr/>
        </p:nvSpPr>
        <p:spPr bwMode="auto">
          <a:xfrm>
            <a:off x="8458200" y="6499225"/>
            <a:ext cx="84138" cy="84138"/>
          </a:xfrm>
          <a:prstGeom prst="ellipse">
            <a:avLst/>
          </a:prstGeom>
          <a:solidFill>
            <a:schemeClr val="accent1"/>
          </a:solidFill>
          <a:ln w="12700">
            <a:noFill/>
            <a:round/>
            <a:headEnd/>
            <a:tailEnd/>
          </a:ln>
        </p:spPr>
        <p:txBody>
          <a:bodyPr lIns="0" tIns="0" rIns="0" bIns="0"/>
          <a:lstStyle/>
          <a:p>
            <a:endParaRPr lang="zh-CN" altLang="en-US">
              <a:ea typeface="黑体" pitchFamily="49" charset="-122"/>
            </a:endParaRPr>
          </a:p>
        </p:txBody>
      </p:sp>
      <p:sp>
        <p:nvSpPr>
          <p:cNvPr id="296962" name="Oval 2"/>
          <p:cNvSpPr>
            <a:spLocks/>
          </p:cNvSpPr>
          <p:nvPr/>
        </p:nvSpPr>
        <p:spPr bwMode="auto">
          <a:xfrm>
            <a:off x="568325" y="6499225"/>
            <a:ext cx="84138" cy="84138"/>
          </a:xfrm>
          <a:prstGeom prst="ellipse">
            <a:avLst/>
          </a:prstGeom>
          <a:solidFill>
            <a:schemeClr val="accent1"/>
          </a:solidFill>
          <a:ln w="12700">
            <a:noFill/>
            <a:round/>
            <a:headEnd/>
            <a:tailEnd/>
          </a:ln>
        </p:spPr>
        <p:txBody>
          <a:bodyPr lIns="0" tIns="0" rIns="0" bIns="0"/>
          <a:lstStyle/>
          <a:p>
            <a:endParaRPr lang="zh-CN" altLang="en-US">
              <a:ea typeface="黑体" pitchFamily="49" charset="-122"/>
            </a:endParaRPr>
          </a:p>
        </p:txBody>
      </p:sp>
      <p:pic>
        <p:nvPicPr>
          <p:cNvPr id="296963" name="Picture 3"/>
          <p:cNvPicPr>
            <a:picLocks noChangeArrowheads="1"/>
          </p:cNvPicPr>
          <p:nvPr/>
        </p:nvPicPr>
        <p:blipFill>
          <a:blip r:embed="rId2" cstate="print"/>
          <a:srcRect/>
          <a:stretch>
            <a:fillRect/>
          </a:stretch>
        </p:blipFill>
        <p:spPr bwMode="auto">
          <a:xfrm>
            <a:off x="1858963" y="-177800"/>
            <a:ext cx="7270750" cy="7215188"/>
          </a:xfrm>
          <a:prstGeom prst="rect">
            <a:avLst/>
          </a:prstGeom>
          <a:noFill/>
          <a:ln w="12700" cap="rnd">
            <a:noFill/>
            <a:round/>
            <a:headEnd/>
            <a:tailEnd/>
          </a:ln>
        </p:spPr>
      </p:pic>
      <p:sp>
        <p:nvSpPr>
          <p:cNvPr id="296964" name="Rectangle 4"/>
          <p:cNvSpPr>
            <a:spLocks/>
          </p:cNvSpPr>
          <p:nvPr/>
        </p:nvSpPr>
        <p:spPr bwMode="auto">
          <a:xfrm rot="-5400000">
            <a:off x="-2268538" y="2549526"/>
            <a:ext cx="6786563" cy="1687512"/>
          </a:xfrm>
          <a:prstGeom prst="rect">
            <a:avLst/>
          </a:prstGeom>
          <a:noFill/>
          <a:ln w="12700" cap="rnd">
            <a:noFill/>
            <a:round/>
            <a:headEnd/>
            <a:tailEnd/>
          </a:ln>
        </p:spPr>
        <p:txBody>
          <a:bodyPr lIns="26788" tIns="26788" rIns="26788" bIns="26788" anchor="ctr"/>
          <a:lstStyle/>
          <a:p>
            <a:r>
              <a:rPr lang="en-US" altLang="zh-CN" sz="5100">
                <a:latin typeface="Chalkboard Bold" charset="0"/>
                <a:sym typeface="Chalkboard Bold" charset="0"/>
              </a:rPr>
              <a:t>Annual Cash Flow Statement</a:t>
            </a: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1"/>
          <p:cNvPicPr>
            <a:picLocks noChangeArrowheads="1"/>
          </p:cNvPicPr>
          <p:nvPr/>
        </p:nvPicPr>
        <p:blipFill>
          <a:blip r:embed="rId2" cstate="print"/>
          <a:srcRect/>
          <a:stretch>
            <a:fillRect/>
          </a:stretch>
        </p:blipFill>
        <p:spPr bwMode="auto">
          <a:xfrm>
            <a:off x="1890713" y="1588"/>
            <a:ext cx="7218362" cy="6854825"/>
          </a:xfrm>
          <a:prstGeom prst="rect">
            <a:avLst/>
          </a:prstGeom>
          <a:noFill/>
          <a:ln w="25400">
            <a:noFill/>
            <a:round/>
            <a:headEnd/>
            <a:tailEnd/>
          </a:ln>
        </p:spPr>
      </p:pic>
      <p:sp>
        <p:nvSpPr>
          <p:cNvPr id="297986" name="Rectangle 2"/>
          <p:cNvSpPr>
            <a:spLocks/>
          </p:cNvSpPr>
          <p:nvPr/>
        </p:nvSpPr>
        <p:spPr bwMode="auto">
          <a:xfrm rot="-5400000">
            <a:off x="-2286000" y="2665413"/>
            <a:ext cx="6535738" cy="1687512"/>
          </a:xfrm>
          <a:prstGeom prst="rect">
            <a:avLst/>
          </a:prstGeom>
          <a:noFill/>
          <a:ln w="12700" cap="rnd">
            <a:noFill/>
            <a:round/>
            <a:headEnd/>
            <a:tailEnd/>
          </a:ln>
        </p:spPr>
        <p:txBody>
          <a:bodyPr lIns="26788" tIns="26788" rIns="26788" bIns="26788" anchor="ctr"/>
          <a:lstStyle/>
          <a:p>
            <a:r>
              <a:rPr lang="en-US" altLang="zh-CN" sz="5100">
                <a:latin typeface="Chalkboard Bold" charset="0"/>
                <a:sym typeface="Chalkboard Bold" charset="0"/>
              </a:rPr>
              <a:t>Quarterly Cash Flow Statement</a:t>
            </a:r>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1"/>
          <p:cNvPicPr>
            <a:picLocks noChangeAspect="1" noChangeArrowheads="1"/>
          </p:cNvPicPr>
          <p:nvPr/>
        </p:nvPicPr>
        <p:blipFill>
          <a:blip r:embed="rId2" cstate="print"/>
          <a:srcRect/>
          <a:stretch>
            <a:fillRect/>
          </a:stretch>
        </p:blipFill>
        <p:spPr bwMode="auto">
          <a:xfrm>
            <a:off x="684213" y="817563"/>
            <a:ext cx="8053387" cy="6040437"/>
          </a:xfrm>
          <a:prstGeom prst="rect">
            <a:avLst/>
          </a:prstGeom>
          <a:noFill/>
          <a:ln w="9525">
            <a:noFill/>
            <a:miter lim="800000"/>
            <a:headEnd/>
            <a:tailEnd/>
          </a:ln>
        </p:spPr>
      </p:pic>
      <p:sp>
        <p:nvSpPr>
          <p:cNvPr id="299010" name="Rectangle 2"/>
          <p:cNvSpPr>
            <a:spLocks noGrp="1" noChangeArrowheads="1"/>
          </p:cNvSpPr>
          <p:nvPr>
            <p:ph type="title"/>
          </p:nvPr>
        </p:nvSpPr>
        <p:spPr>
          <a:xfrm>
            <a:off x="1009650" y="0"/>
            <a:ext cx="7358063" cy="785813"/>
          </a:xfrm>
        </p:spPr>
        <p:txBody>
          <a:bodyPr tIns="32146"/>
          <a:lstStyle/>
          <a:p>
            <a:r>
              <a:rPr lang="en-US" altLang="zh-CN" smtClean="0"/>
              <a:t> Revenue</a:t>
            </a:r>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xfrm>
            <a:off x="876300" y="542925"/>
            <a:ext cx="6919913" cy="552450"/>
          </a:xfrm>
        </p:spPr>
        <p:txBody>
          <a:bodyPr tIns="32146">
            <a:normAutofit fontScale="90000"/>
          </a:bodyPr>
          <a:lstStyle/>
          <a:p>
            <a:pPr fontAlgn="auto">
              <a:spcAft>
                <a:spcPts val="0"/>
              </a:spcAft>
              <a:defRPr/>
            </a:pPr>
            <a:r>
              <a:rPr lang="en-US" altLang="zh-CN" dirty="0"/>
              <a:t>Revenue</a:t>
            </a:r>
            <a:br>
              <a:rPr lang="en-US" altLang="zh-CN" dirty="0"/>
            </a:br>
            <a:endParaRPr lang="en-US" altLang="zh-CN" dirty="0"/>
          </a:p>
        </p:txBody>
      </p:sp>
      <p:pic>
        <p:nvPicPr>
          <p:cNvPr id="300034" name="Picture 2"/>
          <p:cNvPicPr>
            <a:picLocks noChangeArrowheads="1"/>
          </p:cNvPicPr>
          <p:nvPr/>
        </p:nvPicPr>
        <p:blipFill>
          <a:blip r:embed="rId2" cstate="print"/>
          <a:srcRect/>
          <a:stretch>
            <a:fillRect/>
          </a:stretch>
        </p:blipFill>
        <p:spPr bwMode="auto">
          <a:xfrm>
            <a:off x="323850" y="946150"/>
            <a:ext cx="8561388" cy="591185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1"/>
          <p:cNvSpPr>
            <a:spLocks noGrp="1" noChangeArrowheads="1"/>
          </p:cNvSpPr>
          <p:nvPr>
            <p:ph type="title"/>
          </p:nvPr>
        </p:nvSpPr>
        <p:spPr>
          <a:xfrm>
            <a:off x="893763" y="142875"/>
            <a:ext cx="7358062" cy="785813"/>
          </a:xfrm>
        </p:spPr>
        <p:txBody>
          <a:bodyPr tIns="32146"/>
          <a:lstStyle/>
          <a:p>
            <a:r>
              <a:rPr lang="en-US" altLang="zh-CN" smtClean="0"/>
              <a:t>Revenue (Q3)</a:t>
            </a:r>
          </a:p>
        </p:txBody>
      </p:sp>
      <p:sp>
        <p:nvSpPr>
          <p:cNvPr id="301058" name="Rectangle 2"/>
          <p:cNvSpPr>
            <a:spLocks noGrp="1" noChangeArrowheads="1"/>
          </p:cNvSpPr>
          <p:nvPr>
            <p:ph idx="1"/>
          </p:nvPr>
        </p:nvSpPr>
        <p:spPr>
          <a:xfrm>
            <a:off x="223838" y="3938588"/>
            <a:ext cx="8455025" cy="2330450"/>
          </a:xfrm>
        </p:spPr>
        <p:txBody>
          <a:bodyPr lIns="64291" tIns="32146" rIns="64291" bIns="32146"/>
          <a:lstStyle/>
          <a:p>
            <a:pPr marL="627063">
              <a:buFont typeface="Wingdings 2" pitchFamily="18" charset="2"/>
              <a:buBlip>
                <a:blip r:embed="rId2"/>
              </a:buBlip>
            </a:pPr>
            <a:r>
              <a:rPr lang="en-US" altLang="zh-CN" smtClean="0"/>
              <a:t>Revenue of $5.2 billion, a decrease of approximately $326 million, or 6%, from $5.5 billion in the third quarter of fiscal 2011</a:t>
            </a:r>
          </a:p>
        </p:txBody>
      </p:sp>
      <p:pic>
        <p:nvPicPr>
          <p:cNvPr id="301059" name="Picture 3"/>
          <p:cNvPicPr>
            <a:picLocks noChangeAspect="1" noChangeArrowheads="1"/>
          </p:cNvPicPr>
          <p:nvPr/>
        </p:nvPicPr>
        <p:blipFill>
          <a:blip r:embed="rId3" cstate="print"/>
          <a:srcRect/>
          <a:stretch>
            <a:fillRect/>
          </a:stretch>
        </p:blipFill>
        <p:spPr bwMode="auto">
          <a:xfrm>
            <a:off x="290513" y="1071563"/>
            <a:ext cx="8561387" cy="2724150"/>
          </a:xfrm>
          <a:prstGeom prst="rect">
            <a:avLst/>
          </a:prstGeom>
          <a:noFill/>
          <a:ln w="12700">
            <a:noFill/>
            <a:miter lim="800000"/>
            <a:headEnd/>
            <a:tailEnd/>
          </a:ln>
        </p:spPr>
      </p:pic>
      <p:sp>
        <p:nvSpPr>
          <p:cNvPr id="301060" name="Rectangle 4"/>
          <p:cNvSpPr>
            <a:spLocks/>
          </p:cNvSpPr>
          <p:nvPr/>
        </p:nvSpPr>
        <p:spPr bwMode="auto">
          <a:xfrm>
            <a:off x="5465763" y="2089150"/>
            <a:ext cx="668337" cy="1054100"/>
          </a:xfrm>
          <a:prstGeom prst="rect">
            <a:avLst/>
          </a:prstGeom>
          <a:noFill/>
          <a:ln w="25400">
            <a:solidFill>
              <a:srgbClr val="FF0000"/>
            </a:solidFill>
            <a:round/>
            <a:headEnd/>
            <a:tailEnd/>
          </a:ln>
        </p:spPr>
        <p:txBody>
          <a:bodyPr lIns="0" tIns="0" rIns="0" bIns="0"/>
          <a:lstStyle/>
          <a:p>
            <a:endParaRPr lang="zh-CN" altLang="en-US">
              <a:ea typeface="黑体" pitchFamily="49" charset="-122"/>
            </a:endParaRPr>
          </a:p>
        </p:txBody>
      </p:sp>
      <p:sp>
        <p:nvSpPr>
          <p:cNvPr id="301061" name="Rectangle 5"/>
          <p:cNvSpPr>
            <a:spLocks/>
          </p:cNvSpPr>
          <p:nvPr/>
        </p:nvSpPr>
        <p:spPr bwMode="auto">
          <a:xfrm>
            <a:off x="7983538" y="2089150"/>
            <a:ext cx="669925" cy="1054100"/>
          </a:xfrm>
          <a:prstGeom prst="rect">
            <a:avLst/>
          </a:prstGeom>
          <a:noFill/>
          <a:ln w="25400">
            <a:solidFill>
              <a:srgbClr val="FF0000"/>
            </a:solidFill>
            <a:round/>
            <a:headEnd/>
            <a:tailEnd/>
          </a:ln>
        </p:spPr>
        <p:txBody>
          <a:bodyPr lIns="0" tIns="0" rIns="0" bIns="0"/>
          <a:lstStyle/>
          <a:p>
            <a:endParaRPr lang="zh-CN" altLang="en-US">
              <a:ea typeface="黑体" pitchFamily="49" charset="-122"/>
            </a:endParaRPr>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1"/>
          <p:cNvSpPr>
            <a:spLocks noGrp="1" noChangeArrowheads="1"/>
          </p:cNvSpPr>
          <p:nvPr>
            <p:ph type="title"/>
          </p:nvPr>
        </p:nvSpPr>
        <p:spPr>
          <a:xfrm>
            <a:off x="893763" y="142875"/>
            <a:ext cx="7358062" cy="830263"/>
          </a:xfrm>
        </p:spPr>
        <p:txBody>
          <a:bodyPr tIns="32146"/>
          <a:lstStyle/>
          <a:p>
            <a:r>
              <a:rPr lang="en-US" altLang="zh-CN" smtClean="0"/>
              <a:t>Intangible Assets (Q3)</a:t>
            </a:r>
          </a:p>
        </p:txBody>
      </p:sp>
      <p:pic>
        <p:nvPicPr>
          <p:cNvPr id="302082" name="Picture 2"/>
          <p:cNvPicPr>
            <a:picLocks noChangeAspect="1" noChangeArrowheads="1"/>
          </p:cNvPicPr>
          <p:nvPr/>
        </p:nvPicPr>
        <p:blipFill>
          <a:blip r:embed="rId2" cstate="print"/>
          <a:srcRect/>
          <a:stretch>
            <a:fillRect/>
          </a:stretch>
        </p:blipFill>
        <p:spPr bwMode="auto">
          <a:xfrm>
            <a:off x="241300" y="1438275"/>
            <a:ext cx="8651875" cy="348138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1"/>
          <p:cNvPicPr>
            <a:picLocks noChangeAspect="1" noChangeArrowheads="1"/>
          </p:cNvPicPr>
          <p:nvPr/>
        </p:nvPicPr>
        <p:blipFill>
          <a:blip r:embed="rId2" cstate="print"/>
          <a:srcRect/>
          <a:stretch>
            <a:fillRect/>
          </a:stretch>
        </p:blipFill>
        <p:spPr bwMode="auto">
          <a:xfrm>
            <a:off x="1276350" y="417513"/>
            <a:ext cx="7796213" cy="6153150"/>
          </a:xfrm>
          <a:prstGeom prst="rect">
            <a:avLst/>
          </a:prstGeom>
          <a:noFill/>
          <a:ln w="9525">
            <a:noFill/>
            <a:miter lim="800000"/>
            <a:headEnd/>
            <a:tailEnd/>
          </a:ln>
        </p:spPr>
      </p:pic>
      <p:sp>
        <p:nvSpPr>
          <p:cNvPr id="303106" name="Rectangle 2"/>
          <p:cNvSpPr>
            <a:spLocks/>
          </p:cNvSpPr>
          <p:nvPr/>
        </p:nvSpPr>
        <p:spPr bwMode="auto">
          <a:xfrm rot="-5400000">
            <a:off x="-2545556" y="3085307"/>
            <a:ext cx="6537325" cy="884237"/>
          </a:xfrm>
          <a:prstGeom prst="rect">
            <a:avLst/>
          </a:prstGeom>
          <a:noFill/>
          <a:ln w="12700" cap="rnd">
            <a:noFill/>
            <a:round/>
            <a:headEnd/>
            <a:tailEnd/>
          </a:ln>
        </p:spPr>
        <p:txBody>
          <a:bodyPr lIns="0" tIns="0" rIns="0" bIns="0" anchor="ctr"/>
          <a:lstStyle/>
          <a:p>
            <a:r>
              <a:rPr lang="en-US" altLang="zh-CN" sz="5100">
                <a:latin typeface="Chalkboard Bold" charset="0"/>
                <a:sym typeface="Chalkboard Bold" charset="0"/>
              </a:rPr>
              <a:t>Business Acquisitions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http://www.innovationsinnewspapers.com/wp/wp-content/uploads/2007/10/3d_apple_logo_1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Title 5"/>
          <p:cNvSpPr>
            <a:spLocks noGrp="1"/>
          </p:cNvSpPr>
          <p:nvPr>
            <p:ph type="title"/>
          </p:nvPr>
        </p:nvSpPr>
        <p:spPr/>
        <p:txBody>
          <a:bodyPr>
            <a:normAutofit fontScale="90000"/>
          </a:bodyPr>
          <a:lstStyle/>
          <a:p>
            <a:pPr fontAlgn="auto">
              <a:spcAft>
                <a:spcPts val="0"/>
              </a:spcAft>
              <a:defRPr/>
            </a:pPr>
            <a:r>
              <a:rPr lang="en-US" dirty="0" smtClean="0">
                <a:solidFill>
                  <a:srgbClr val="FFFFFF"/>
                </a:solidFill>
              </a:rPr>
              <a:t>Smartphone Operating Systems</a:t>
            </a:r>
            <a:endParaRPr lang="en-US" dirty="0">
              <a:solidFill>
                <a:srgbClr val="FFFFFF"/>
              </a:solidFill>
            </a:endParaRPr>
          </a:p>
        </p:txBody>
      </p:sp>
      <p:sp>
        <p:nvSpPr>
          <p:cNvPr id="83971" name="Content Placeholder 2"/>
          <p:cNvSpPr>
            <a:spLocks noGrp="1"/>
          </p:cNvSpPr>
          <p:nvPr>
            <p:ph idx="1"/>
          </p:nvPr>
        </p:nvSpPr>
        <p:spPr>
          <a:xfrm>
            <a:off x="457200" y="1600200"/>
            <a:ext cx="8164513" cy="4525963"/>
          </a:xfrm>
        </p:spPr>
        <p:txBody>
          <a:bodyPr/>
          <a:lstStyle/>
          <a:p>
            <a:pPr>
              <a:buFont typeface="Wingdings 2" pitchFamily="18" charset="2"/>
              <a:buNone/>
            </a:pPr>
            <a:r>
              <a:rPr lang="en-US" sz="4000" b="1" smtClean="0">
                <a:solidFill>
                  <a:srgbClr val="FFFFFF"/>
                </a:solidFill>
                <a:ea typeface="宋体" pitchFamily="2" charset="-122"/>
              </a:rPr>
              <a:t>Apple, Inc. - iPhone OS</a:t>
            </a:r>
          </a:p>
          <a:p>
            <a:r>
              <a:rPr lang="en-US" smtClean="0">
                <a:solidFill>
                  <a:srgbClr val="FFFFFF"/>
                </a:solidFill>
                <a:ea typeface="宋体" pitchFamily="2" charset="-122"/>
              </a:rPr>
              <a:t>Mobile version of Mac OSX</a:t>
            </a:r>
          </a:p>
          <a:p>
            <a:r>
              <a:rPr lang="en-US" smtClean="0">
                <a:ea typeface="宋体" pitchFamily="2" charset="-122"/>
              </a:rPr>
              <a:t>Multi-Touch</a:t>
            </a:r>
            <a:r>
              <a:rPr lang="en-US" baseline="30000" smtClean="0">
                <a:ea typeface="宋体" pitchFamily="2" charset="-122"/>
              </a:rPr>
              <a:t>TM </a:t>
            </a:r>
            <a:r>
              <a:rPr lang="en-US" smtClean="0">
                <a:ea typeface="宋体" pitchFamily="2" charset="-122"/>
              </a:rPr>
              <a:t>user interface</a:t>
            </a:r>
          </a:p>
          <a:p>
            <a:r>
              <a:rPr lang="en-US" smtClean="0">
                <a:solidFill>
                  <a:srgbClr val="FFFFFF"/>
                </a:solidFill>
                <a:ea typeface="宋体" pitchFamily="2" charset="-122"/>
              </a:rPr>
              <a:t>Third-party developed applications</a:t>
            </a:r>
          </a:p>
          <a:p>
            <a:pPr lvl="1">
              <a:buFont typeface="Wingdings 2" pitchFamily="18" charset="2"/>
              <a:buNone/>
            </a:pPr>
            <a:endParaRPr lang="en-US" smtClean="0">
              <a:solidFill>
                <a:srgbClr val="FFFFFF"/>
              </a:solidFill>
              <a:ea typeface="宋体" pitchFamily="2" charset="-122"/>
            </a:endParaRPr>
          </a:p>
          <a:p>
            <a:endParaRPr lang="en-US" smtClean="0">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1"/>
          <p:cNvSpPr>
            <a:spLocks noGrp="1" noChangeArrowheads="1"/>
          </p:cNvSpPr>
          <p:nvPr>
            <p:ph type="title"/>
          </p:nvPr>
        </p:nvSpPr>
        <p:spPr>
          <a:xfrm>
            <a:off x="0" y="390525"/>
            <a:ext cx="9144000" cy="974725"/>
          </a:xfrm>
        </p:spPr>
        <p:txBody>
          <a:bodyPr tIns="32146"/>
          <a:lstStyle/>
          <a:p>
            <a:r>
              <a:rPr lang="en-US" altLang="zh-CN" smtClean="0"/>
              <a:t>Business Acquisitions (Q3)</a:t>
            </a:r>
          </a:p>
        </p:txBody>
      </p:sp>
      <p:pic>
        <p:nvPicPr>
          <p:cNvPr id="304130" name="Picture 2"/>
          <p:cNvPicPr>
            <a:picLocks noChangeAspect="1" noChangeArrowheads="1"/>
          </p:cNvPicPr>
          <p:nvPr/>
        </p:nvPicPr>
        <p:blipFill>
          <a:blip r:embed="rId2" cstate="print"/>
          <a:srcRect/>
          <a:stretch>
            <a:fillRect/>
          </a:stretch>
        </p:blipFill>
        <p:spPr bwMode="auto">
          <a:xfrm>
            <a:off x="0" y="1606550"/>
            <a:ext cx="9066213" cy="476885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noChangeArrowheads="1"/>
          </p:cNvPicPr>
          <p:nvPr/>
        </p:nvPicPr>
        <p:blipFill>
          <a:blip r:embed="rId2" cstate="print"/>
          <a:srcRect/>
          <a:stretch>
            <a:fillRect/>
          </a:stretch>
        </p:blipFill>
        <p:spPr bwMode="auto">
          <a:xfrm>
            <a:off x="1619250" y="-9525"/>
            <a:ext cx="7524750" cy="6824663"/>
          </a:xfrm>
          <a:prstGeom prst="rect">
            <a:avLst/>
          </a:prstGeom>
          <a:noFill/>
          <a:ln w="9525">
            <a:noFill/>
            <a:miter lim="800000"/>
            <a:headEnd/>
            <a:tailEnd/>
          </a:ln>
        </p:spPr>
      </p:pic>
      <p:sp>
        <p:nvSpPr>
          <p:cNvPr id="305154" name="Rectangle 2"/>
          <p:cNvSpPr>
            <a:spLocks/>
          </p:cNvSpPr>
          <p:nvPr/>
        </p:nvSpPr>
        <p:spPr bwMode="auto">
          <a:xfrm rot="-5400000">
            <a:off x="-2420144" y="2656682"/>
            <a:ext cx="6537325" cy="1687512"/>
          </a:xfrm>
          <a:prstGeom prst="rect">
            <a:avLst/>
          </a:prstGeom>
          <a:noFill/>
          <a:ln w="12700" cap="rnd">
            <a:noFill/>
            <a:round/>
            <a:headEnd/>
            <a:tailEnd/>
          </a:ln>
        </p:spPr>
        <p:txBody>
          <a:bodyPr lIns="26788" tIns="26788" rIns="26788" bIns="26788" anchor="ctr"/>
          <a:lstStyle/>
          <a:p>
            <a:r>
              <a:rPr lang="en-US" altLang="zh-CN" sz="5100">
                <a:latin typeface="Chalkboard Bold" charset="0"/>
                <a:sym typeface="Chalkboard Bold" charset="0"/>
              </a:rPr>
              <a:t>Statement of Shareholders’ Equity</a:t>
            </a: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1"/>
          <p:cNvSpPr>
            <a:spLocks noGrp="1" noChangeArrowheads="1"/>
          </p:cNvSpPr>
          <p:nvPr>
            <p:ph type="title"/>
          </p:nvPr>
        </p:nvSpPr>
        <p:spPr>
          <a:xfrm>
            <a:off x="893763" y="142875"/>
            <a:ext cx="7358062" cy="1214438"/>
          </a:xfrm>
        </p:spPr>
        <p:txBody>
          <a:bodyPr tIns="32146"/>
          <a:lstStyle/>
          <a:p>
            <a:r>
              <a:rPr lang="en-US" altLang="zh-CN" smtClean="0"/>
              <a:t>Share Holder Equity (Q3)</a:t>
            </a:r>
          </a:p>
        </p:txBody>
      </p:sp>
      <p:pic>
        <p:nvPicPr>
          <p:cNvPr id="306178" name="Picture 2"/>
          <p:cNvPicPr>
            <a:picLocks noChangeAspect="1" noChangeArrowheads="1"/>
          </p:cNvPicPr>
          <p:nvPr/>
        </p:nvPicPr>
        <p:blipFill>
          <a:blip r:embed="rId2" cstate="print"/>
          <a:srcRect/>
          <a:stretch>
            <a:fillRect/>
          </a:stretch>
        </p:blipFill>
        <p:spPr bwMode="auto">
          <a:xfrm>
            <a:off x="169863" y="1398588"/>
            <a:ext cx="8791575" cy="5018087"/>
          </a:xfrm>
          <a:prstGeom prst="rect">
            <a:avLst/>
          </a:prstGeom>
          <a:noFill/>
          <a:ln w="12700">
            <a:noFill/>
            <a:miter lim="800000"/>
            <a:headEnd/>
            <a:tailEnd/>
          </a:ln>
        </p:spPr>
      </p:pic>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Line 1"/>
          <p:cNvSpPr>
            <a:spLocks noChangeShapeType="1"/>
          </p:cNvSpPr>
          <p:nvPr/>
        </p:nvSpPr>
        <p:spPr bwMode="auto">
          <a:xfrm>
            <a:off x="455613" y="1384300"/>
            <a:ext cx="8232775" cy="1588"/>
          </a:xfrm>
          <a:prstGeom prst="line">
            <a:avLst/>
          </a:prstGeom>
          <a:noFill/>
          <a:ln w="12700">
            <a:solidFill>
              <a:srgbClr val="9A9A9A"/>
            </a:solidFill>
            <a:miter lim="800000"/>
            <a:headEnd/>
            <a:tailEnd/>
          </a:ln>
        </p:spPr>
        <p:txBody>
          <a:bodyPr lIns="0" tIns="0" rIns="0" bIns="0"/>
          <a:lstStyle/>
          <a:p>
            <a:endParaRPr lang="en-US"/>
          </a:p>
        </p:txBody>
      </p:sp>
      <p:sp>
        <p:nvSpPr>
          <p:cNvPr id="307202" name="Rectangle 2"/>
          <p:cNvSpPr>
            <a:spLocks noGrp="1" noChangeArrowheads="1"/>
          </p:cNvSpPr>
          <p:nvPr>
            <p:ph type="title"/>
          </p:nvPr>
        </p:nvSpPr>
        <p:spPr>
          <a:xfrm>
            <a:off x="893763" y="2687638"/>
            <a:ext cx="7358062" cy="2295525"/>
          </a:xfrm>
        </p:spPr>
        <p:txBody>
          <a:bodyPr tIns="32146"/>
          <a:lstStyle/>
          <a:p>
            <a:r>
              <a:rPr lang="en-US" altLang="zh-CN" sz="6000" smtClean="0"/>
              <a:t>Recommendation:</a:t>
            </a:r>
            <a:br>
              <a:rPr lang="en-US" altLang="zh-CN" sz="6000" smtClean="0"/>
            </a:br>
            <a:r>
              <a:rPr lang="en-US" altLang="zh-CN" sz="6000" smtClean="0"/>
              <a:t>HOLD</a:t>
            </a:r>
          </a:p>
        </p:txBody>
      </p:sp>
      <p:sp>
        <p:nvSpPr>
          <p:cNvPr id="307203" name="Rectangle 3"/>
          <p:cNvSpPr>
            <a:spLocks/>
          </p:cNvSpPr>
          <p:nvPr/>
        </p:nvSpPr>
        <p:spPr bwMode="auto">
          <a:xfrm>
            <a:off x="1946275" y="1066800"/>
            <a:ext cx="4848225" cy="322263"/>
          </a:xfrm>
          <a:prstGeom prst="rect">
            <a:avLst/>
          </a:prstGeom>
          <a:noFill/>
          <a:ln w="12700">
            <a:noFill/>
            <a:miter lim="800000"/>
            <a:headEnd/>
            <a:tailEnd/>
          </a:ln>
        </p:spPr>
        <p:txBody>
          <a:bodyPr lIns="0" tIns="0" rIns="0" bIns="0" anchor="ctr"/>
          <a:lstStyle/>
          <a:p>
            <a:pPr>
              <a:spcBef>
                <a:spcPts val="338"/>
              </a:spcBef>
            </a:pPr>
            <a:r>
              <a:rPr lang="en-US" altLang="zh-CN" sz="1700">
                <a:solidFill>
                  <a:srgbClr val="878787"/>
                </a:solidFill>
                <a:latin typeface="Lucida Grande" charset="0"/>
                <a:sym typeface="Lucida Grande" charset="0"/>
              </a:rPr>
              <a:t>Research In Motion, Ltd.</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7"/>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2506663" y="-568325"/>
            <a:ext cx="8435975" cy="6326188"/>
          </a:xfrm>
          <a:prstGeom prst="rect">
            <a:avLst/>
          </a:prstGeom>
          <a:noFill/>
          <a:ln w="9525">
            <a:noFill/>
            <a:miter lim="800000"/>
            <a:headEnd/>
            <a:tailEnd/>
          </a:ln>
        </p:spPr>
      </p:pic>
      <p:sp>
        <p:nvSpPr>
          <p:cNvPr id="6" name="Title 5"/>
          <p:cNvSpPr>
            <a:spLocks noGrp="1"/>
          </p:cNvSpPr>
          <p:nvPr>
            <p:ph type="title"/>
          </p:nvPr>
        </p:nvSpPr>
        <p:spPr>
          <a:xfrm>
            <a:off x="234778" y="0"/>
            <a:ext cx="8167816" cy="1143000"/>
          </a:xfrm>
        </p:spPr>
        <p:txBody>
          <a:bodyPr>
            <a:noAutofit/>
          </a:bodyPr>
          <a:lstStyle/>
          <a:p>
            <a:pPr fontAlgn="auto">
              <a:spcAft>
                <a:spcPts val="0"/>
              </a:spcAft>
              <a:defRPr/>
            </a:pPr>
            <a:r>
              <a:rPr lang="en-US" sz="4400" dirty="0" smtClean="0">
                <a:solidFill>
                  <a:schemeClr val="bg1"/>
                </a:solidFill>
                <a:latin typeface="Cambria" pitchFamily="18" charset="0"/>
              </a:rPr>
              <a:t>Smartphone Operating Systems</a:t>
            </a:r>
            <a:endParaRPr lang="en-US" sz="4400" dirty="0">
              <a:solidFill>
                <a:schemeClr val="bg1"/>
              </a:solidFill>
              <a:latin typeface="Cambria" pitchFamily="18" charset="0"/>
            </a:endParaRPr>
          </a:p>
        </p:txBody>
      </p:sp>
      <p:sp>
        <p:nvSpPr>
          <p:cNvPr id="86019" name="Content Placeholder 2"/>
          <p:cNvSpPr>
            <a:spLocks noGrp="1"/>
          </p:cNvSpPr>
          <p:nvPr>
            <p:ph idx="1"/>
          </p:nvPr>
        </p:nvSpPr>
        <p:spPr>
          <a:xfrm>
            <a:off x="0" y="2286000"/>
            <a:ext cx="7058025" cy="4572000"/>
          </a:xfrm>
        </p:spPr>
        <p:txBody>
          <a:bodyPr/>
          <a:lstStyle/>
          <a:p>
            <a:pPr>
              <a:buFont typeface="Wingdings 2" pitchFamily="18" charset="2"/>
              <a:buNone/>
            </a:pPr>
            <a:r>
              <a:rPr lang="en-US" sz="4000" b="1" smtClean="0">
                <a:solidFill>
                  <a:schemeClr val="bg1"/>
                </a:solidFill>
                <a:ea typeface="宋体" pitchFamily="2" charset="-122"/>
              </a:rPr>
              <a:t>Google Android OS</a:t>
            </a:r>
          </a:p>
          <a:p>
            <a:r>
              <a:rPr lang="en-US" smtClean="0">
                <a:solidFill>
                  <a:schemeClr val="bg1"/>
                </a:solidFill>
                <a:ea typeface="宋体" pitchFamily="2" charset="-122"/>
              </a:rPr>
              <a:t>Based on Linux Kernel</a:t>
            </a:r>
          </a:p>
          <a:p>
            <a:r>
              <a:rPr lang="en-US" smtClean="0">
                <a:solidFill>
                  <a:schemeClr val="bg1"/>
                </a:solidFill>
                <a:ea typeface="宋体" pitchFamily="2" charset="-122"/>
              </a:rPr>
              <a:t>Created by Android Corporation; purchased in July 2005 by Google</a:t>
            </a:r>
          </a:p>
          <a:p>
            <a:r>
              <a:rPr lang="en-US" smtClean="0">
                <a:solidFill>
                  <a:schemeClr val="bg1"/>
                </a:solidFill>
                <a:ea typeface="宋体" pitchFamily="2" charset="-122"/>
              </a:rPr>
              <a:t>Multi-touch and media feature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0"/>
          <p:cNvPicPr>
            <a:picLocks noChangeAspect="1"/>
          </p:cNvPicPr>
          <p:nvPr/>
        </p:nvPicPr>
        <p:blipFill>
          <a:blip r:embed="rId3" cstate="print"/>
          <a:srcRect/>
          <a:stretch>
            <a:fillRect/>
          </a:stretch>
        </p:blipFill>
        <p:spPr bwMode="auto">
          <a:xfrm>
            <a:off x="0" y="-242888"/>
            <a:ext cx="10075863" cy="11582401"/>
          </a:xfrm>
          <a:prstGeom prst="rect">
            <a:avLst/>
          </a:prstGeom>
          <a:noFill/>
          <a:ln w="9525">
            <a:noFill/>
            <a:miter lim="800000"/>
            <a:headEnd/>
            <a:tailEnd/>
          </a:ln>
        </p:spPr>
      </p:pic>
      <p:sp>
        <p:nvSpPr>
          <p:cNvPr id="7" name="Title 6"/>
          <p:cNvSpPr>
            <a:spLocks noGrp="1"/>
          </p:cNvSpPr>
          <p:nvPr>
            <p:ph type="title"/>
          </p:nvPr>
        </p:nvSpPr>
        <p:spPr>
          <a:xfrm>
            <a:off x="457200" y="274638"/>
            <a:ext cx="8686800" cy="1143000"/>
          </a:xfrm>
        </p:spPr>
        <p:txBody>
          <a:bodyPr/>
          <a:lstStyle/>
          <a:p>
            <a:pPr fontAlgn="auto">
              <a:spcAft>
                <a:spcPts val="0"/>
              </a:spcAft>
              <a:defRPr/>
            </a:pPr>
            <a:r>
              <a:rPr lang="en-US" dirty="0" smtClean="0">
                <a:solidFill>
                  <a:srgbClr val="FFFFFF"/>
                </a:solidFill>
                <a:latin typeface="Cambria" pitchFamily="18" charset="0"/>
              </a:rPr>
              <a:t>Smartphone Operating Systems</a:t>
            </a:r>
            <a:endParaRPr lang="en-US" dirty="0">
              <a:solidFill>
                <a:srgbClr val="FFFFFF"/>
              </a:solidFill>
              <a:latin typeface="Cambria" pitchFamily="18" charset="0"/>
            </a:endParaRPr>
          </a:p>
        </p:txBody>
      </p:sp>
      <p:sp>
        <p:nvSpPr>
          <p:cNvPr id="88067" name="Content Placeholder 2"/>
          <p:cNvSpPr>
            <a:spLocks noGrp="1"/>
          </p:cNvSpPr>
          <p:nvPr>
            <p:ph idx="1"/>
          </p:nvPr>
        </p:nvSpPr>
        <p:spPr/>
        <p:txBody>
          <a:bodyPr/>
          <a:lstStyle/>
          <a:p>
            <a:pPr>
              <a:buFont typeface="Wingdings 2" pitchFamily="18" charset="2"/>
              <a:buNone/>
            </a:pPr>
            <a:r>
              <a:rPr lang="en-US" smtClean="0">
                <a:solidFill>
                  <a:srgbClr val="FFFFFF"/>
                </a:solidFill>
                <a:ea typeface="宋体" pitchFamily="2" charset="-122"/>
              </a:rPr>
              <a:t>RIM: Blackberry</a:t>
            </a:r>
          </a:p>
          <a:p>
            <a:r>
              <a:rPr lang="en-US" smtClean="0">
                <a:solidFill>
                  <a:srgbClr val="FFFFFF"/>
                </a:solidFill>
                <a:ea typeface="宋体" pitchFamily="2" charset="-122"/>
              </a:rPr>
              <a:t>Popular among business professionals</a:t>
            </a:r>
          </a:p>
          <a:p>
            <a:r>
              <a:rPr lang="en-US" smtClean="0">
                <a:solidFill>
                  <a:srgbClr val="FFFFFF"/>
                </a:solidFill>
                <a:ea typeface="宋体" pitchFamily="2" charset="-122"/>
              </a:rPr>
              <a:t>Unique push-email feature</a:t>
            </a:r>
          </a:p>
          <a:p>
            <a:r>
              <a:rPr lang="en-US" smtClean="0">
                <a:solidFill>
                  <a:srgbClr val="FFFFFF"/>
                </a:solidFill>
                <a:ea typeface="宋体" pitchFamily="2" charset="-122"/>
              </a:rPr>
              <a:t>Traditionally secure network</a:t>
            </a:r>
          </a:p>
          <a:p>
            <a:r>
              <a:rPr lang="en-US" smtClean="0">
                <a:solidFill>
                  <a:srgbClr val="FFFFFF"/>
                </a:solidFill>
                <a:ea typeface="宋体" pitchFamily="2" charset="-122"/>
              </a:rPr>
              <a:t>Third party applications</a:t>
            </a:r>
          </a:p>
          <a:p>
            <a:endParaRPr lang="en-US" smtClean="0">
              <a:solidFill>
                <a:srgbClr val="FFFFFF"/>
              </a:solidFill>
              <a:ea typeface="宋体" pitchFamily="2" charset="-122"/>
            </a:endParaRPr>
          </a:p>
          <a:p>
            <a:endParaRPr lang="en-US" smtClean="0">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3"/>
          <p:cNvPicPr>
            <a:picLocks noChangeAspect="1"/>
          </p:cNvPicPr>
          <p:nvPr/>
        </p:nvPicPr>
        <p:blipFill>
          <a:blip r:embed="rId2" cstate="print"/>
          <a:srcRect/>
          <a:stretch>
            <a:fillRect/>
          </a:stretch>
        </p:blipFill>
        <p:spPr bwMode="auto">
          <a:xfrm>
            <a:off x="152400" y="1133475"/>
            <a:ext cx="8853488" cy="5218113"/>
          </a:xfrm>
          <a:prstGeom prst="rect">
            <a:avLst/>
          </a:prstGeom>
          <a:noFill/>
          <a:ln w="9525">
            <a:noFill/>
            <a:miter lim="800000"/>
            <a:headEnd/>
            <a:tailEnd/>
          </a:ln>
        </p:spPr>
      </p:pic>
      <p:sp>
        <p:nvSpPr>
          <p:cNvPr id="90114" name="TextBox 2"/>
          <p:cNvSpPr txBox="1">
            <a:spLocks noChangeArrowheads="1"/>
          </p:cNvSpPr>
          <p:nvPr/>
        </p:nvSpPr>
        <p:spPr bwMode="auto">
          <a:xfrm>
            <a:off x="152400" y="190500"/>
            <a:ext cx="8853488" cy="708025"/>
          </a:xfrm>
          <a:prstGeom prst="rect">
            <a:avLst/>
          </a:prstGeom>
          <a:noFill/>
          <a:ln w="9525">
            <a:noFill/>
            <a:miter lim="800000"/>
            <a:headEnd/>
            <a:tailEnd/>
          </a:ln>
        </p:spPr>
        <p:txBody>
          <a:bodyPr>
            <a:spAutoFit/>
          </a:bodyPr>
          <a:lstStyle/>
          <a:p>
            <a:pPr algn="ctr"/>
            <a:r>
              <a:rPr lang="en-US" sz="4000" b="1">
                <a:solidFill>
                  <a:srgbClr val="000000"/>
                </a:solidFill>
                <a:latin typeface="Cambria" pitchFamily="18" charset="0"/>
              </a:rPr>
              <a:t>Market Positioning Diagram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0825" y="188913"/>
            <a:ext cx="5113338" cy="4154487"/>
          </a:xfrm>
          <a:prstGeom prst="rect">
            <a:avLst/>
          </a:prstGeom>
          <a:solidFill>
            <a:schemeClr val="accent6">
              <a:lumMod val="75000"/>
            </a:schemeClr>
          </a:solidFill>
          <a:ln>
            <a:solidFill>
              <a:schemeClr val="bg1"/>
            </a:solidFill>
          </a:ln>
        </p:spPr>
        <p:txBody>
          <a:bodyPr>
            <a:spAutoFit/>
          </a:bodyPr>
          <a:lstStyle/>
          <a:p>
            <a:pPr fontAlgn="auto">
              <a:spcBef>
                <a:spcPts val="0"/>
              </a:spcBef>
              <a:spcAft>
                <a:spcPts val="0"/>
              </a:spcAft>
              <a:defRPr/>
            </a:pPr>
            <a:r>
              <a:rPr lang="en-GB" sz="2400" b="1" dirty="0">
                <a:latin typeface="+mn-lt"/>
                <a:ea typeface="+mn-ea"/>
              </a:rPr>
              <a:t>Mobile OS popularity in the world</a:t>
            </a:r>
            <a:endParaRPr lang="en-US" sz="2400" b="1" dirty="0">
              <a:latin typeface="+mn-lt"/>
              <a:ea typeface="+mn-ea"/>
            </a:endParaRPr>
          </a:p>
          <a:p>
            <a:pPr fontAlgn="auto">
              <a:spcBef>
                <a:spcPts val="0"/>
              </a:spcBef>
              <a:spcAft>
                <a:spcPts val="0"/>
              </a:spcAft>
              <a:defRPr/>
            </a:pPr>
            <a:endParaRPr lang="en-US" sz="2400" b="1" dirty="0">
              <a:latin typeface="+mn-lt"/>
              <a:ea typeface="+mn-ea"/>
            </a:endParaRPr>
          </a:p>
          <a:p>
            <a:pPr fontAlgn="auto">
              <a:spcBef>
                <a:spcPts val="0"/>
              </a:spcBef>
              <a:spcAft>
                <a:spcPts val="0"/>
              </a:spcAft>
              <a:defRPr/>
            </a:pPr>
            <a:endParaRPr lang="en-US" sz="2400" b="1" dirty="0">
              <a:latin typeface="+mn-lt"/>
              <a:ea typeface="+mn-ea"/>
            </a:endParaRPr>
          </a:p>
          <a:p>
            <a:pPr fontAlgn="auto">
              <a:spcBef>
                <a:spcPts val="0"/>
              </a:spcBef>
              <a:spcAft>
                <a:spcPts val="0"/>
              </a:spcAft>
              <a:defRPr/>
            </a:pPr>
            <a:endParaRPr lang="en-US" sz="2400" b="1" dirty="0">
              <a:latin typeface="+mn-lt"/>
              <a:ea typeface="+mn-ea"/>
            </a:endParaRPr>
          </a:p>
          <a:p>
            <a:pPr fontAlgn="auto">
              <a:spcBef>
                <a:spcPts val="0"/>
              </a:spcBef>
              <a:spcAft>
                <a:spcPts val="0"/>
              </a:spcAft>
              <a:defRPr/>
            </a:pPr>
            <a:endParaRPr lang="en-US" sz="2400" b="1" dirty="0">
              <a:latin typeface="+mn-lt"/>
              <a:ea typeface="+mn-ea"/>
            </a:endParaRPr>
          </a:p>
          <a:p>
            <a:pPr fontAlgn="auto">
              <a:spcBef>
                <a:spcPts val="0"/>
              </a:spcBef>
              <a:spcAft>
                <a:spcPts val="0"/>
              </a:spcAft>
              <a:defRPr/>
            </a:pPr>
            <a:endParaRPr lang="en-US" sz="2400" b="1" dirty="0">
              <a:latin typeface="+mn-lt"/>
              <a:ea typeface="+mn-ea"/>
            </a:endParaRPr>
          </a:p>
          <a:p>
            <a:pPr fontAlgn="auto">
              <a:spcBef>
                <a:spcPts val="0"/>
              </a:spcBef>
              <a:spcAft>
                <a:spcPts val="0"/>
              </a:spcAft>
              <a:defRPr/>
            </a:pPr>
            <a:endParaRPr lang="en-US" sz="2400" b="1" dirty="0">
              <a:latin typeface="+mn-lt"/>
              <a:ea typeface="+mn-ea"/>
            </a:endParaRPr>
          </a:p>
          <a:p>
            <a:pPr fontAlgn="auto">
              <a:spcBef>
                <a:spcPts val="0"/>
              </a:spcBef>
              <a:spcAft>
                <a:spcPts val="0"/>
              </a:spcAft>
              <a:defRPr/>
            </a:pPr>
            <a:endParaRPr lang="en-US" sz="2400" b="1" dirty="0">
              <a:latin typeface="+mn-lt"/>
              <a:ea typeface="+mn-ea"/>
            </a:endParaRPr>
          </a:p>
          <a:p>
            <a:pPr fontAlgn="auto">
              <a:spcBef>
                <a:spcPts val="0"/>
              </a:spcBef>
              <a:spcAft>
                <a:spcPts val="0"/>
              </a:spcAft>
              <a:defRPr/>
            </a:pPr>
            <a:endParaRPr lang="en-US" sz="2400" b="1" dirty="0">
              <a:latin typeface="+mn-lt"/>
              <a:ea typeface="+mn-ea"/>
            </a:endParaRPr>
          </a:p>
          <a:p>
            <a:pPr fontAlgn="auto">
              <a:spcBef>
                <a:spcPts val="0"/>
              </a:spcBef>
              <a:spcAft>
                <a:spcPts val="0"/>
              </a:spcAft>
              <a:defRPr/>
            </a:pPr>
            <a:endParaRPr lang="en-US" sz="2400" b="1" dirty="0">
              <a:latin typeface="+mn-lt"/>
              <a:ea typeface="+mn-ea"/>
            </a:endParaRPr>
          </a:p>
          <a:p>
            <a:pPr fontAlgn="auto">
              <a:spcBef>
                <a:spcPts val="0"/>
              </a:spcBef>
              <a:spcAft>
                <a:spcPts val="0"/>
              </a:spcAft>
              <a:defRPr/>
            </a:pPr>
            <a:endParaRPr lang="en-US" sz="2400" b="1" dirty="0">
              <a:latin typeface="+mn-lt"/>
              <a:ea typeface="+mn-ea"/>
            </a:endParaRPr>
          </a:p>
        </p:txBody>
      </p:sp>
      <p:sp>
        <p:nvSpPr>
          <p:cNvPr id="3" name="Content Placeholder 2"/>
          <p:cNvSpPr>
            <a:spLocks noGrp="1"/>
          </p:cNvSpPr>
          <p:nvPr>
            <p:ph idx="1"/>
          </p:nvPr>
        </p:nvSpPr>
        <p:spPr>
          <a:xfrm>
            <a:off x="4427538" y="2565400"/>
            <a:ext cx="4716462" cy="3787775"/>
          </a:xfrm>
          <a:solidFill>
            <a:srgbClr val="FFFF00"/>
          </a:solidFill>
        </p:spPr>
        <p:txBody>
          <a:bodyPr>
            <a:normAutofit/>
          </a:bodyPr>
          <a:lstStyle/>
          <a:p>
            <a:pPr marL="548640" indent="-411480" fontAlgn="auto">
              <a:spcAft>
                <a:spcPts val="0"/>
              </a:spcAft>
              <a:buClr>
                <a:schemeClr val="tx1">
                  <a:shade val="95000"/>
                </a:schemeClr>
              </a:buClr>
              <a:buFont typeface="Wingdings 2"/>
              <a:buNone/>
              <a:defRPr/>
            </a:pPr>
            <a:r>
              <a:rPr lang="en-GB" sz="2200" b="1" dirty="0" smtClean="0">
                <a:solidFill>
                  <a:schemeClr val="bg1">
                    <a:lumMod val="85000"/>
                    <a:lumOff val="15000"/>
                  </a:schemeClr>
                </a:solidFill>
              </a:rPr>
              <a:t>Mobile OS popularity in the USA</a:t>
            </a:r>
          </a:p>
          <a:p>
            <a:pPr marL="548640" indent="-411480" fontAlgn="auto">
              <a:spcAft>
                <a:spcPts val="0"/>
              </a:spcAft>
              <a:buClr>
                <a:schemeClr val="tx1">
                  <a:shade val="95000"/>
                </a:schemeClr>
              </a:buClr>
              <a:buFont typeface="Wingdings 2"/>
              <a:buNone/>
              <a:defRPr/>
            </a:pPr>
            <a:endParaRPr lang="en-GB" sz="2200" dirty="0">
              <a:solidFill>
                <a:schemeClr val="bg1">
                  <a:lumMod val="85000"/>
                  <a:lumOff val="15000"/>
                </a:schemeClr>
              </a:solidFill>
            </a:endParaRPr>
          </a:p>
        </p:txBody>
      </p:sp>
      <p:pic>
        <p:nvPicPr>
          <p:cNvPr id="91140" name="Picture 6" descr="Mobile OS popularity in the world"/>
          <p:cNvPicPr>
            <a:picLocks noChangeAspect="1" noChangeArrowheads="1"/>
          </p:cNvPicPr>
          <p:nvPr/>
        </p:nvPicPr>
        <p:blipFill>
          <a:blip r:embed="rId2" cstate="print"/>
          <a:srcRect/>
          <a:stretch>
            <a:fillRect/>
          </a:stretch>
        </p:blipFill>
        <p:spPr bwMode="auto">
          <a:xfrm>
            <a:off x="323850" y="692150"/>
            <a:ext cx="4797425" cy="3384550"/>
          </a:xfrm>
          <a:prstGeom prst="rect">
            <a:avLst/>
          </a:prstGeom>
          <a:noFill/>
          <a:ln w="9525">
            <a:noFill/>
            <a:miter lim="800000"/>
            <a:headEnd/>
            <a:tailEnd/>
          </a:ln>
        </p:spPr>
      </p:pic>
      <p:pic>
        <p:nvPicPr>
          <p:cNvPr id="91141" name="Picture 4" descr="http://blog.softheme.com/wp-content/uploads/2012/03/mobosusa.png"/>
          <p:cNvPicPr>
            <a:picLocks noChangeAspect="1" noChangeArrowheads="1"/>
          </p:cNvPicPr>
          <p:nvPr/>
        </p:nvPicPr>
        <p:blipFill>
          <a:blip r:embed="rId3" cstate="print"/>
          <a:srcRect/>
          <a:stretch>
            <a:fillRect/>
          </a:stretch>
        </p:blipFill>
        <p:spPr bwMode="auto">
          <a:xfrm>
            <a:off x="4448175" y="3068638"/>
            <a:ext cx="4695825" cy="3313112"/>
          </a:xfrm>
          <a:prstGeom prst="rect">
            <a:avLst/>
          </a:prstGeom>
          <a:noFill/>
          <a:ln w="9525">
            <a:noFill/>
            <a:miter lim="800000"/>
            <a:headEnd/>
            <a:tailEnd/>
          </a:ln>
        </p:spPr>
      </p:pic>
      <p:pic>
        <p:nvPicPr>
          <p:cNvPr id="91142" name="Picture 2" descr="http://www.integratedprintforum.org/wp-content/uploads/2011/06/mobileOStrend.jpg"/>
          <p:cNvPicPr>
            <a:picLocks noChangeAspect="1" noChangeArrowheads="1"/>
          </p:cNvPicPr>
          <p:nvPr/>
        </p:nvPicPr>
        <p:blipFill>
          <a:blip r:embed="rId4" cstate="print"/>
          <a:srcRect/>
          <a:stretch>
            <a:fillRect/>
          </a:stretch>
        </p:blipFill>
        <p:spPr bwMode="auto">
          <a:xfrm>
            <a:off x="0" y="5229225"/>
            <a:ext cx="4356100" cy="162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solidFill>
                  <a:schemeClr val="bg1"/>
                </a:solidFill>
                <a:latin typeface="Cambria" pitchFamily="18" charset="0"/>
              </a:rPr>
              <a:t>Three of Today’s Major Players</a:t>
            </a:r>
            <a:br>
              <a:rPr lang="en-US" dirty="0" smtClean="0">
                <a:solidFill>
                  <a:schemeClr val="bg1"/>
                </a:solidFill>
                <a:latin typeface="Cambria" pitchFamily="18" charset="0"/>
              </a:rPr>
            </a:br>
            <a:endParaRPr lang="en-US" dirty="0">
              <a:solidFill>
                <a:schemeClr val="bg1"/>
              </a:solidFill>
              <a:latin typeface="Cambria" pitchFamily="18" charset="0"/>
            </a:endParaRPr>
          </a:p>
        </p:txBody>
      </p:sp>
      <p:pic>
        <p:nvPicPr>
          <p:cNvPr id="92162" name="Picture 3"/>
          <p:cNvPicPr>
            <a:picLocks noChangeAspect="1"/>
          </p:cNvPicPr>
          <p:nvPr/>
        </p:nvPicPr>
        <p:blipFill>
          <a:blip r:embed="rId2" cstate="print"/>
          <a:srcRect/>
          <a:stretch>
            <a:fillRect/>
          </a:stretch>
        </p:blipFill>
        <p:spPr bwMode="auto">
          <a:xfrm>
            <a:off x="76200" y="1062038"/>
            <a:ext cx="8888413" cy="5681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http://static.mobilewebup.com/img/reports/mobile-landscape/smartphone-market-share-aug2011_big.png"/>
          <p:cNvPicPr>
            <a:picLocks noChangeAspect="1" noChangeArrowheads="1"/>
          </p:cNvPicPr>
          <p:nvPr/>
        </p:nvPicPr>
        <p:blipFill>
          <a:blip r:embed="rId3" cstate="print"/>
          <a:srcRect/>
          <a:stretch>
            <a:fillRect/>
          </a:stretch>
        </p:blipFill>
        <p:spPr bwMode="auto">
          <a:xfrm>
            <a:off x="0" y="549275"/>
            <a:ext cx="6840538" cy="3757613"/>
          </a:xfrm>
          <a:prstGeom prst="rect">
            <a:avLst/>
          </a:prstGeom>
          <a:noFill/>
          <a:ln w="9525">
            <a:noFill/>
            <a:miter lim="800000"/>
            <a:headEnd/>
            <a:tailEnd/>
          </a:ln>
        </p:spPr>
      </p:pic>
      <p:sp>
        <p:nvSpPr>
          <p:cNvPr id="3" name="TextBox 2"/>
          <p:cNvSpPr txBox="1"/>
          <p:nvPr/>
        </p:nvSpPr>
        <p:spPr>
          <a:xfrm>
            <a:off x="539552" y="0"/>
            <a:ext cx="8075220" cy="523220"/>
          </a:xfrm>
          <a:prstGeom prst="rect">
            <a:avLst/>
          </a:prstGeom>
          <a:noFill/>
        </p:spPr>
        <p:txBody>
          <a:bodyPr>
            <a:spAutoFit/>
            <a:scene3d>
              <a:camera prst="orthographicFront"/>
              <a:lightRig rig="threePt" dir="t"/>
            </a:scene3d>
            <a:sp3d>
              <a:bevelT w="6350"/>
              <a:bevelB w="38100" h="38100" prst="relaxedInset"/>
            </a:sp3d>
          </a:bodyPr>
          <a:lstStyle/>
          <a:p>
            <a:pPr algn="ctr" fontAlgn="auto">
              <a:spcBef>
                <a:spcPts val="0"/>
              </a:spcBef>
              <a:spcAft>
                <a:spcPts val="0"/>
              </a:spcAft>
              <a:defRPr/>
            </a:pPr>
            <a:r>
              <a:rPr lang="en-US" sz="2800" b="1" dirty="0">
                <a:solidFill>
                  <a:schemeClr val="bg1"/>
                </a:solidFill>
                <a:latin typeface="+mn-lt"/>
                <a:ea typeface="+mn-ea"/>
              </a:rPr>
              <a:t>Smartphone Market Shares</a:t>
            </a:r>
          </a:p>
        </p:txBody>
      </p:sp>
      <p:pic>
        <p:nvPicPr>
          <p:cNvPr id="93187" name="Picture 4" descr="http://static.mobilewebup.com/img/reports/mobile-landscape/smartphone-market-share-projected-aug2012_big.png"/>
          <p:cNvPicPr>
            <a:picLocks noChangeAspect="1" noChangeArrowheads="1"/>
          </p:cNvPicPr>
          <p:nvPr/>
        </p:nvPicPr>
        <p:blipFill>
          <a:blip r:embed="rId4" cstate="print"/>
          <a:srcRect/>
          <a:stretch>
            <a:fillRect/>
          </a:stretch>
        </p:blipFill>
        <p:spPr bwMode="auto">
          <a:xfrm>
            <a:off x="2547938" y="3284538"/>
            <a:ext cx="6596062" cy="3573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54290" cy="1143000"/>
          </a:xfrm>
        </p:spPr>
        <p:txBody>
          <a:bodyPr>
            <a:normAutofit fontScale="90000"/>
          </a:bodyPr>
          <a:lstStyle/>
          <a:p>
            <a:pPr fontAlgn="auto">
              <a:spcAft>
                <a:spcPts val="0"/>
              </a:spcAft>
              <a:defRPr/>
            </a:pPr>
            <a:r>
              <a:rPr lang="en-US" sz="4900" dirty="0" smtClean="0">
                <a:solidFill>
                  <a:schemeClr val="bg1"/>
                </a:solidFill>
                <a:latin typeface="Cambria" pitchFamily="18" charset="0"/>
              </a:rPr>
              <a:t>Mobile and Smartphone usage:</a:t>
            </a:r>
          </a:p>
        </p:txBody>
      </p:sp>
      <p:sp>
        <p:nvSpPr>
          <p:cNvPr id="3" name="Content Placeholder 2"/>
          <p:cNvSpPr>
            <a:spLocks noGrp="1"/>
          </p:cNvSpPr>
          <p:nvPr>
            <p:ph idx="1"/>
          </p:nvPr>
        </p:nvSpPr>
        <p:spPr>
          <a:xfrm>
            <a:off x="457200" y="1417638"/>
            <a:ext cx="8355013" cy="4525962"/>
          </a:xfrm>
        </p:spPr>
        <p:txBody>
          <a:bodyPr>
            <a:normAutofit/>
          </a:bodyPr>
          <a:lstStyle/>
          <a:p>
            <a:pPr marL="548640" indent="-411480" fontAlgn="auto">
              <a:spcAft>
                <a:spcPts val="0"/>
              </a:spcAft>
              <a:buClr>
                <a:schemeClr val="tx1">
                  <a:shade val="95000"/>
                </a:schemeClr>
              </a:buClr>
              <a:buFont typeface="Wingdings 2"/>
              <a:buChar char=""/>
              <a:defRPr/>
            </a:pPr>
            <a:r>
              <a:rPr lang="en-US" dirty="0" smtClean="0">
                <a:solidFill>
                  <a:schemeClr val="bg1"/>
                </a:solidFill>
              </a:rPr>
              <a:t>Growth of mobile phone and Smartphone usage in developing countries</a:t>
            </a:r>
            <a:endParaRPr lang="en-US" sz="1050" dirty="0" smtClean="0">
              <a:solidFill>
                <a:schemeClr val="bg1"/>
              </a:solidFill>
            </a:endParaRPr>
          </a:p>
          <a:p>
            <a:pPr marL="548640" indent="-411480" fontAlgn="auto">
              <a:spcAft>
                <a:spcPts val="0"/>
              </a:spcAft>
              <a:buClr>
                <a:schemeClr val="tx1">
                  <a:shade val="95000"/>
                </a:schemeClr>
              </a:buClr>
              <a:buFont typeface="Wingdings 2"/>
              <a:buChar char=""/>
              <a:defRPr/>
            </a:pPr>
            <a:endParaRPr lang="en-US" sz="1050" dirty="0" smtClean="0">
              <a:solidFill>
                <a:schemeClr val="bg1"/>
              </a:solidFill>
            </a:endParaRPr>
          </a:p>
          <a:p>
            <a:pPr marL="548640" indent="-411480" fontAlgn="auto">
              <a:spcAft>
                <a:spcPts val="0"/>
              </a:spcAft>
              <a:buClr>
                <a:schemeClr val="tx1">
                  <a:shade val="95000"/>
                </a:schemeClr>
              </a:buClr>
              <a:buFont typeface="Wingdings 2"/>
              <a:buChar char=""/>
              <a:defRPr/>
            </a:pPr>
            <a:r>
              <a:rPr lang="en-US" dirty="0" smtClean="0">
                <a:solidFill>
                  <a:schemeClr val="bg1"/>
                </a:solidFill>
              </a:rPr>
              <a:t>The Smartphone was originally for the business user</a:t>
            </a:r>
          </a:p>
          <a:p>
            <a:pPr marL="548640" indent="-411480" fontAlgn="auto">
              <a:spcAft>
                <a:spcPts val="0"/>
              </a:spcAft>
              <a:buClr>
                <a:schemeClr val="tx1">
                  <a:shade val="95000"/>
                </a:schemeClr>
              </a:buClr>
              <a:buFont typeface="Wingdings 2"/>
              <a:buNone/>
              <a:defRPr/>
            </a:pPr>
            <a:endParaRPr lang="en-US" sz="1050" dirty="0" smtClean="0">
              <a:solidFill>
                <a:schemeClr val="bg1"/>
              </a:solidFill>
            </a:endParaRPr>
          </a:p>
          <a:p>
            <a:pPr marL="548640" indent="-411480" fontAlgn="auto">
              <a:spcAft>
                <a:spcPts val="0"/>
              </a:spcAft>
              <a:buClr>
                <a:schemeClr val="tx1">
                  <a:shade val="95000"/>
                </a:schemeClr>
              </a:buClr>
              <a:buFont typeface="Wingdings 2"/>
              <a:buChar char=""/>
              <a:defRPr/>
            </a:pPr>
            <a:r>
              <a:rPr lang="en-US" dirty="0" smtClean="0">
                <a:solidFill>
                  <a:schemeClr val="bg1"/>
                </a:solidFill>
              </a:rPr>
              <a:t>Jan 2012: 100 million Americans own Smartphones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4" descr="http://talknerdy2me.org/wp-content/uploads/2011/12/tablets1.jpg"/>
          <p:cNvPicPr>
            <a:picLocks noChangeAspect="1" noChangeArrowheads="1"/>
          </p:cNvPicPr>
          <p:nvPr/>
        </p:nvPicPr>
        <p:blipFill>
          <a:blip r:embed="rId3" cstate="print">
            <a:lum bright="2000" contrast="-42000"/>
          </a:blip>
          <a:srcRect/>
          <a:stretch>
            <a:fillRect/>
          </a:stretch>
        </p:blipFill>
        <p:spPr bwMode="auto">
          <a:xfrm>
            <a:off x="5616575" y="0"/>
            <a:ext cx="3527425" cy="2205038"/>
          </a:xfrm>
          <a:prstGeom prst="rect">
            <a:avLst/>
          </a:prstGeom>
          <a:noFill/>
          <a:ln w="9525">
            <a:noFill/>
            <a:miter lim="800000"/>
            <a:headEnd/>
            <a:tailEnd/>
          </a:ln>
        </p:spPr>
      </p:pic>
      <p:sp>
        <p:nvSpPr>
          <p:cNvPr id="2" name="Title 1"/>
          <p:cNvSpPr>
            <a:spLocks noGrp="1"/>
          </p:cNvSpPr>
          <p:nvPr>
            <p:ph type="title"/>
          </p:nvPr>
        </p:nvSpPr>
        <p:spPr>
          <a:xfrm>
            <a:off x="323528" y="548680"/>
            <a:ext cx="7461662" cy="1143000"/>
          </a:xfrm>
        </p:spPr>
        <p:txBody>
          <a:bodyPr/>
          <a:lstStyle/>
          <a:p>
            <a:pPr algn="l" fontAlgn="auto">
              <a:spcAft>
                <a:spcPts val="0"/>
              </a:spcAft>
              <a:defRPr/>
            </a:pPr>
            <a:r>
              <a:rPr lang="en-US" sz="4800" dirty="0" smtClean="0"/>
              <a:t>Tablet PC:</a:t>
            </a:r>
          </a:p>
        </p:txBody>
      </p:sp>
      <p:sp>
        <p:nvSpPr>
          <p:cNvPr id="3" name="Content Placeholder 2"/>
          <p:cNvSpPr>
            <a:spLocks noGrp="1"/>
          </p:cNvSpPr>
          <p:nvPr>
            <p:ph idx="1"/>
          </p:nvPr>
        </p:nvSpPr>
        <p:spPr>
          <a:xfrm>
            <a:off x="-396875" y="1844675"/>
            <a:ext cx="8101013" cy="4581525"/>
          </a:xfrm>
        </p:spPr>
        <p:txBody>
          <a:bodyPr>
            <a:normAutofit lnSpcReduction="10000"/>
          </a:bodyPr>
          <a:lstStyle/>
          <a:p>
            <a:pPr marL="868680" lvl="1" indent="-283464" fontAlgn="auto">
              <a:spcAft>
                <a:spcPts val="0"/>
              </a:spcAft>
              <a:buFont typeface="Wingdings 2"/>
              <a:buNone/>
              <a:defRPr/>
            </a:pPr>
            <a:r>
              <a:rPr lang="en-US" sz="2800" b="1" dirty="0" smtClean="0"/>
              <a:t>Combines the Smartphone, laptop and PDA</a:t>
            </a:r>
          </a:p>
          <a:p>
            <a:pPr marL="1133856" lvl="2" fontAlgn="auto">
              <a:spcAft>
                <a:spcPts val="0"/>
              </a:spcAft>
              <a:buFont typeface="Wingdings" pitchFamily="2" charset="2"/>
              <a:buChar char="v"/>
              <a:defRPr/>
            </a:pPr>
            <a:r>
              <a:rPr lang="en-US" sz="2400" dirty="0" smtClean="0">
                <a:solidFill>
                  <a:schemeClr val="tx1">
                    <a:lumMod val="95000"/>
                  </a:schemeClr>
                </a:solidFill>
              </a:rPr>
              <a:t>Apple iPad 1 , 2 &amp; 3</a:t>
            </a:r>
          </a:p>
          <a:p>
            <a:pPr marL="1133856" lvl="2" fontAlgn="auto">
              <a:spcAft>
                <a:spcPts val="0"/>
              </a:spcAft>
              <a:buFont typeface="Wingdings" pitchFamily="2" charset="2"/>
              <a:buChar char="v"/>
              <a:defRPr/>
            </a:pPr>
            <a:r>
              <a:rPr lang="en-US" sz="2400" dirty="0" smtClean="0">
                <a:solidFill>
                  <a:schemeClr val="tx1">
                    <a:lumMod val="95000"/>
                  </a:schemeClr>
                </a:solidFill>
              </a:rPr>
              <a:t>Blackberry Playbook</a:t>
            </a:r>
          </a:p>
          <a:p>
            <a:pPr marL="1133856" lvl="2" fontAlgn="auto">
              <a:spcAft>
                <a:spcPts val="0"/>
              </a:spcAft>
              <a:buFont typeface="Wingdings" pitchFamily="2" charset="2"/>
              <a:buChar char="v"/>
              <a:defRPr/>
            </a:pPr>
            <a:r>
              <a:rPr lang="en-US" sz="2400" dirty="0" smtClean="0">
                <a:solidFill>
                  <a:schemeClr val="tx1">
                    <a:lumMod val="95000"/>
                  </a:schemeClr>
                </a:solidFill>
              </a:rPr>
              <a:t>Samsung Galaxy Tab</a:t>
            </a:r>
          </a:p>
          <a:p>
            <a:pPr marL="1133856" lvl="2" fontAlgn="auto">
              <a:spcAft>
                <a:spcPts val="0"/>
              </a:spcAft>
              <a:buFont typeface="Wingdings" pitchFamily="2" charset="2"/>
              <a:buChar char="v"/>
              <a:defRPr/>
            </a:pPr>
            <a:r>
              <a:rPr lang="en-US" sz="2400" dirty="0" smtClean="0">
                <a:solidFill>
                  <a:schemeClr val="tx1">
                    <a:lumMod val="95000"/>
                  </a:schemeClr>
                </a:solidFill>
              </a:rPr>
              <a:t>Motorola Xoom</a:t>
            </a:r>
          </a:p>
          <a:p>
            <a:pPr marL="1133856" lvl="2" fontAlgn="auto">
              <a:spcAft>
                <a:spcPts val="0"/>
              </a:spcAft>
              <a:buFont typeface="Wingdings" pitchFamily="2" charset="2"/>
              <a:buChar char="v"/>
              <a:defRPr/>
            </a:pPr>
            <a:r>
              <a:rPr lang="en-US" sz="2400" dirty="0" smtClean="0">
                <a:solidFill>
                  <a:schemeClr val="tx1">
                    <a:lumMod val="95000"/>
                  </a:schemeClr>
                </a:solidFill>
              </a:rPr>
              <a:t>Hp TouchPad</a:t>
            </a:r>
          </a:p>
          <a:p>
            <a:pPr marL="1133856" lvl="2" fontAlgn="auto">
              <a:spcAft>
                <a:spcPts val="0"/>
              </a:spcAft>
              <a:buFont typeface="Wingdings" pitchFamily="2" charset="2"/>
              <a:buChar char="v"/>
              <a:defRPr/>
            </a:pPr>
            <a:r>
              <a:rPr lang="en-US" sz="2400" dirty="0" smtClean="0">
                <a:solidFill>
                  <a:schemeClr val="tx1">
                    <a:lumMod val="95000"/>
                  </a:schemeClr>
                </a:solidFill>
              </a:rPr>
              <a:t>LG </a:t>
            </a:r>
            <a:r>
              <a:rPr lang="en-US" sz="2400" dirty="0" err="1" smtClean="0">
                <a:solidFill>
                  <a:schemeClr val="tx1">
                    <a:lumMod val="95000"/>
                  </a:schemeClr>
                </a:solidFill>
              </a:rPr>
              <a:t>Optimus</a:t>
            </a:r>
            <a:r>
              <a:rPr lang="en-US" sz="2400" dirty="0" smtClean="0">
                <a:solidFill>
                  <a:schemeClr val="tx1">
                    <a:lumMod val="95000"/>
                  </a:schemeClr>
                </a:solidFill>
              </a:rPr>
              <a:t> Pad</a:t>
            </a:r>
          </a:p>
          <a:p>
            <a:pPr marL="1133856" lvl="2" fontAlgn="auto">
              <a:spcAft>
                <a:spcPts val="0"/>
              </a:spcAft>
              <a:buFont typeface="Wingdings" pitchFamily="2" charset="2"/>
              <a:buChar char="v"/>
              <a:defRPr/>
            </a:pPr>
            <a:r>
              <a:rPr lang="en-US" sz="2400" dirty="0" smtClean="0">
                <a:solidFill>
                  <a:schemeClr val="tx1">
                    <a:lumMod val="95000"/>
                  </a:schemeClr>
                </a:solidFill>
              </a:rPr>
              <a:t>HTC Flyer</a:t>
            </a:r>
          </a:p>
          <a:p>
            <a:pPr marL="1133856" lvl="2" fontAlgn="auto">
              <a:spcAft>
                <a:spcPts val="0"/>
              </a:spcAft>
              <a:buFont typeface="Wingdings" pitchFamily="2" charset="2"/>
              <a:buChar char="v"/>
              <a:defRPr/>
            </a:pPr>
            <a:r>
              <a:rPr lang="en-US" sz="2400" dirty="0" smtClean="0">
                <a:solidFill>
                  <a:schemeClr val="tx1">
                    <a:lumMod val="95000"/>
                  </a:schemeClr>
                </a:solidFill>
              </a:rPr>
              <a:t>Asus transformer pad infinity</a:t>
            </a:r>
          </a:p>
          <a:p>
            <a:pPr marL="1133856" lvl="2" fontAlgn="auto">
              <a:spcAft>
                <a:spcPts val="0"/>
              </a:spcAft>
              <a:buFont typeface="Wingdings" pitchFamily="2" charset="2"/>
              <a:buChar char="v"/>
              <a:defRPr/>
            </a:pPr>
            <a:r>
              <a:rPr lang="en-US" sz="2400" dirty="0" smtClean="0">
                <a:solidFill>
                  <a:schemeClr val="tx1">
                    <a:lumMod val="95000"/>
                  </a:schemeClr>
                </a:solidFill>
              </a:rPr>
              <a:t>Amazon Kindle Fire</a:t>
            </a:r>
          </a:p>
          <a:p>
            <a:pPr marL="1133856" lvl="2" fontAlgn="auto">
              <a:spcAft>
                <a:spcPts val="0"/>
              </a:spcAft>
              <a:buFont typeface="Wingdings" pitchFamily="2" charset="2"/>
              <a:buChar char="v"/>
              <a:defRPr/>
            </a:pPr>
            <a:r>
              <a:rPr lang="en-US" sz="2400" dirty="0" smtClean="0">
                <a:solidFill>
                  <a:schemeClr val="tx1">
                    <a:lumMod val="95000"/>
                  </a:schemeClr>
                </a:solidFill>
              </a:rPr>
              <a:t>(Rumors: Nexus expected to release in May, 2012)</a:t>
            </a:r>
          </a:p>
          <a:p>
            <a:pPr marL="1133856" lvl="2" fontAlgn="auto">
              <a:spcAft>
                <a:spcPts val="0"/>
              </a:spcAft>
              <a:buFont typeface="Wingdings" pitchFamily="2" charset="2"/>
              <a:buChar char="v"/>
              <a:defRPr/>
            </a:pPr>
            <a:endParaRPr lang="en-US" sz="2400" dirty="0" smtClean="0">
              <a:solidFill>
                <a:schemeClr val="tx1">
                  <a:lumMod val="95000"/>
                </a:schemeClr>
              </a:solidFill>
            </a:endParaRPr>
          </a:p>
          <a:p>
            <a:pPr marL="868680" lvl="1" indent="-283464" fontAlgn="auto">
              <a:spcAft>
                <a:spcPts val="0"/>
              </a:spcAft>
              <a:buFont typeface="Wingdings 2"/>
              <a:buNone/>
              <a:defRPr/>
            </a:pPr>
            <a:endParaRPr lang="en-US" dirty="0" smtClean="0"/>
          </a:p>
          <a:p>
            <a:pPr marL="548640" indent="-411480" fontAlgn="auto">
              <a:spcAft>
                <a:spcPts val="0"/>
              </a:spcAft>
              <a:buClr>
                <a:schemeClr val="tx1">
                  <a:shade val="95000"/>
                </a:schemeClr>
              </a:buClr>
              <a:buFont typeface="Wingdings 2"/>
              <a:buNone/>
              <a:defRPr/>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fontAlgn="auto">
              <a:spcAft>
                <a:spcPts val="0"/>
              </a:spcAft>
              <a:defRPr/>
            </a:pPr>
            <a:r>
              <a:rPr lang="en-US" dirty="0" smtClean="0"/>
              <a:t>Industry Overview</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fontAlgn="auto">
              <a:spcAft>
                <a:spcPts val="0"/>
              </a:spcAft>
              <a:defRPr/>
            </a:pPr>
            <a:r>
              <a:rPr lang="en-US" altLang="zh-CN" sz="4000" dirty="0" smtClean="0"/>
              <a:t>Tablet PC</a:t>
            </a:r>
            <a:endParaRPr lang="en-US" sz="4800" dirty="0" smtClean="0">
              <a:solidFill>
                <a:schemeClr val="bg1"/>
              </a:solidFill>
            </a:endParaRPr>
          </a:p>
        </p:txBody>
      </p:sp>
      <p:sp>
        <p:nvSpPr>
          <p:cNvPr id="99330" name="Content Placeholder 2"/>
          <p:cNvSpPr>
            <a:spLocks noGrp="1"/>
          </p:cNvSpPr>
          <p:nvPr>
            <p:ph idx="1"/>
          </p:nvPr>
        </p:nvSpPr>
        <p:spPr/>
        <p:txBody>
          <a:bodyPr/>
          <a:lstStyle/>
          <a:p>
            <a:endParaRPr lang="en-GB" smtClean="0">
              <a:ea typeface="宋体" pitchFamily="2" charset="-122"/>
            </a:endParaRPr>
          </a:p>
        </p:txBody>
      </p:sp>
      <p:pic>
        <p:nvPicPr>
          <p:cNvPr id="99331" name="Picture 2" descr="asus - The New iPad Comparison: How It Stacks Up to Other Leading Tablets"/>
          <p:cNvPicPr>
            <a:picLocks noChangeAspect="1" noChangeArrowheads="1"/>
          </p:cNvPicPr>
          <p:nvPr/>
        </p:nvPicPr>
        <p:blipFill>
          <a:blip r:embed="rId3" cstate="print"/>
          <a:srcRect/>
          <a:stretch>
            <a:fillRect/>
          </a:stretch>
        </p:blipFill>
        <p:spPr bwMode="auto">
          <a:xfrm>
            <a:off x="0" y="145415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pPr fontAlgn="auto">
              <a:spcAft>
                <a:spcPts val="0"/>
              </a:spcAft>
              <a:defRPr/>
            </a:pPr>
            <a:r>
              <a:rPr lang="en-CA" dirty="0" smtClean="0"/>
              <a:t>Tablet PC</a:t>
            </a:r>
            <a:endParaRPr lang="en-CA" dirty="0"/>
          </a:p>
        </p:txBody>
      </p:sp>
      <p:sp>
        <p:nvSpPr>
          <p:cNvPr id="101378" name="Content Placeholder 4"/>
          <p:cNvSpPr>
            <a:spLocks noGrp="1"/>
          </p:cNvSpPr>
          <p:nvPr>
            <p:ph idx="1"/>
          </p:nvPr>
        </p:nvSpPr>
        <p:spPr>
          <a:xfrm>
            <a:off x="323850" y="1268413"/>
            <a:ext cx="8229600" cy="4710112"/>
          </a:xfrm>
        </p:spPr>
        <p:txBody>
          <a:bodyPr/>
          <a:lstStyle/>
          <a:p>
            <a:endParaRPr lang="en-CA" smtClean="0">
              <a:ea typeface="宋体" pitchFamily="2" charset="-122"/>
            </a:endParaRPr>
          </a:p>
        </p:txBody>
      </p:sp>
      <p:pic>
        <p:nvPicPr>
          <p:cNvPr id="101379" name="Picture 2" descr="http://www.hl7standards.com/wp-content/uploads/2012/03/Picture-947.png"/>
          <p:cNvPicPr>
            <a:picLocks noChangeAspect="1" noChangeArrowheads="1"/>
          </p:cNvPicPr>
          <p:nvPr/>
        </p:nvPicPr>
        <p:blipFill>
          <a:blip r:embed="rId3" cstate="print"/>
          <a:srcRect/>
          <a:stretch>
            <a:fillRect/>
          </a:stretch>
        </p:blipFill>
        <p:spPr bwMode="auto">
          <a:xfrm>
            <a:off x="1116013" y="1628775"/>
            <a:ext cx="7015162" cy="472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p:cNvPicPr>
            <a:picLocks noChangeAspect="1" noChangeArrowheads="1"/>
          </p:cNvPicPr>
          <p:nvPr/>
        </p:nvPicPr>
        <p:blipFill>
          <a:blip r:embed="rId3" cstate="print"/>
          <a:srcRect/>
          <a:stretch>
            <a:fillRect/>
          </a:stretch>
        </p:blipFill>
        <p:spPr bwMode="auto">
          <a:xfrm>
            <a:off x="468313" y="815975"/>
            <a:ext cx="8064500" cy="6042025"/>
          </a:xfrm>
          <a:prstGeom prst="rect">
            <a:avLst/>
          </a:prstGeom>
          <a:noFill/>
          <a:ln w="9525">
            <a:noFill/>
            <a:miter lim="800000"/>
            <a:headEnd/>
            <a:tailEnd/>
          </a:ln>
        </p:spPr>
      </p:pic>
      <p:sp>
        <p:nvSpPr>
          <p:cNvPr id="2" name="Title 1"/>
          <p:cNvSpPr>
            <a:spLocks noGrp="1"/>
          </p:cNvSpPr>
          <p:nvPr>
            <p:ph type="title"/>
          </p:nvPr>
        </p:nvSpPr>
        <p:spPr>
          <a:xfrm>
            <a:off x="395536" y="-243408"/>
            <a:ext cx="8229600" cy="1386408"/>
          </a:xfrm>
        </p:spPr>
        <p:txBody>
          <a:bodyPr/>
          <a:lstStyle/>
          <a:p>
            <a:pPr fontAlgn="auto">
              <a:spcAft>
                <a:spcPts val="0"/>
              </a:spcAft>
              <a:defRPr/>
            </a:pPr>
            <a:r>
              <a:rPr lang="en-US" sz="4200" dirty="0" smtClean="0">
                <a:solidFill>
                  <a:schemeClr val="bg1"/>
                </a:solidFill>
              </a:rPr>
              <a:t>A Mobile, Post-PC world</a:t>
            </a:r>
            <a:endParaRPr lang="en-GB" sz="4200"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http://newviralmedia.com/wp-content/uploads/2011/07/mobile-applications-2a1.jpg"/>
          <p:cNvPicPr>
            <a:picLocks noChangeAspect="1" noChangeArrowheads="1"/>
          </p:cNvPicPr>
          <p:nvPr/>
        </p:nvPicPr>
        <p:blipFill>
          <a:blip r:embed="rId3" cstate="print"/>
          <a:srcRect/>
          <a:stretch>
            <a:fillRect/>
          </a:stretch>
        </p:blipFill>
        <p:spPr bwMode="auto">
          <a:xfrm>
            <a:off x="4932363" y="4076700"/>
            <a:ext cx="4059237" cy="2781300"/>
          </a:xfrm>
          <a:prstGeom prst="rect">
            <a:avLst/>
          </a:prstGeom>
          <a:noFill/>
          <a:ln w="9525">
            <a:noFill/>
            <a:miter lim="800000"/>
            <a:headEnd/>
            <a:tailEnd/>
          </a:ln>
        </p:spPr>
      </p:pic>
      <p:sp>
        <p:nvSpPr>
          <p:cNvPr id="2" name="Title 1"/>
          <p:cNvSpPr>
            <a:spLocks noGrp="1"/>
          </p:cNvSpPr>
          <p:nvPr>
            <p:ph type="title"/>
          </p:nvPr>
        </p:nvSpPr>
        <p:spPr>
          <a:xfrm>
            <a:off x="457200" y="0"/>
            <a:ext cx="8229600" cy="1196752"/>
          </a:xfrm>
        </p:spPr>
        <p:txBody>
          <a:bodyPr/>
          <a:lstStyle/>
          <a:p>
            <a:pPr fontAlgn="auto">
              <a:spcAft>
                <a:spcPts val="0"/>
              </a:spcAft>
              <a:defRPr/>
            </a:pPr>
            <a:r>
              <a:rPr lang="en-CA" dirty="0" smtClean="0"/>
              <a:t>Apps</a:t>
            </a:r>
            <a:endParaRPr lang="en-CA" dirty="0"/>
          </a:p>
        </p:txBody>
      </p:sp>
      <p:sp>
        <p:nvSpPr>
          <p:cNvPr id="105475" name="Content Placeholder 2"/>
          <p:cNvSpPr>
            <a:spLocks noGrp="1"/>
          </p:cNvSpPr>
          <p:nvPr>
            <p:ph idx="1"/>
          </p:nvPr>
        </p:nvSpPr>
        <p:spPr>
          <a:xfrm>
            <a:off x="179388" y="1196975"/>
            <a:ext cx="8229600" cy="4708525"/>
          </a:xfrm>
        </p:spPr>
        <p:txBody>
          <a:bodyPr/>
          <a:lstStyle/>
          <a:p>
            <a:pPr>
              <a:buFont typeface="Wingdings" pitchFamily="2" charset="2"/>
              <a:buChar char="v"/>
            </a:pPr>
            <a:r>
              <a:rPr lang="en-CA" smtClean="0">
                <a:solidFill>
                  <a:srgbClr val="FFC000"/>
                </a:solidFill>
                <a:ea typeface="宋体" pitchFamily="2" charset="-122"/>
              </a:rPr>
              <a:t>Specific to particular OS, but versions may be made for various OS</a:t>
            </a:r>
          </a:p>
          <a:p>
            <a:pPr>
              <a:buFont typeface="Wingdings" pitchFamily="2" charset="2"/>
              <a:buChar char="v"/>
            </a:pPr>
            <a:r>
              <a:rPr lang="en-CA" smtClean="0">
                <a:solidFill>
                  <a:srgbClr val="FFC000"/>
                </a:solidFill>
                <a:ea typeface="宋体" pitchFamily="2" charset="-122"/>
              </a:rPr>
              <a:t>Available through “app stores”</a:t>
            </a:r>
          </a:p>
          <a:p>
            <a:pPr>
              <a:buFont typeface="Wingdings" pitchFamily="2" charset="2"/>
              <a:buChar char="v"/>
            </a:pPr>
            <a:r>
              <a:rPr lang="en-CA" smtClean="0">
                <a:solidFill>
                  <a:srgbClr val="FFC000"/>
                </a:solidFill>
                <a:ea typeface="宋体" pitchFamily="2" charset="-122"/>
              </a:rPr>
              <a:t>Creators of applications may be contracted to produce apps for a particular OS, but many are not</a:t>
            </a:r>
          </a:p>
          <a:p>
            <a:pPr>
              <a:buFont typeface="Wingdings" pitchFamily="2" charset="2"/>
              <a:buChar char="v"/>
            </a:pPr>
            <a:r>
              <a:rPr lang="en-CA" smtClean="0">
                <a:solidFill>
                  <a:srgbClr val="FFC000"/>
                </a:solidFill>
                <a:ea typeface="宋体" pitchFamily="2" charset="-122"/>
              </a:rPr>
              <a:t>Quickly growing market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pPr fontAlgn="auto">
              <a:spcAft>
                <a:spcPts val="0"/>
              </a:spcAft>
              <a:defRPr/>
            </a:pPr>
            <a:r>
              <a:rPr lang="en-CA" dirty="0" smtClean="0"/>
              <a:t>Apps</a:t>
            </a:r>
            <a:endParaRPr lang="en-CA" dirty="0"/>
          </a:p>
        </p:txBody>
      </p:sp>
      <p:pic>
        <p:nvPicPr>
          <p:cNvPr id="107522" name="Picture 2" descr="http://images.ientrymail.com/webpronews/article_pics/app-platform-mix.jpg"/>
          <p:cNvPicPr>
            <a:picLocks noChangeAspect="1" noChangeArrowheads="1"/>
          </p:cNvPicPr>
          <p:nvPr/>
        </p:nvPicPr>
        <p:blipFill>
          <a:blip r:embed="rId3" cstate="print"/>
          <a:srcRect/>
          <a:stretch>
            <a:fillRect/>
          </a:stretch>
        </p:blipFill>
        <p:spPr bwMode="auto">
          <a:xfrm>
            <a:off x="1476375" y="1412875"/>
            <a:ext cx="6240463" cy="4802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Apps</a:t>
            </a:r>
            <a:endParaRPr lang="en-GB" dirty="0"/>
          </a:p>
        </p:txBody>
      </p:sp>
      <p:sp>
        <p:nvSpPr>
          <p:cNvPr id="109570" name="Content Placeholder 2"/>
          <p:cNvSpPr>
            <a:spLocks noGrp="1"/>
          </p:cNvSpPr>
          <p:nvPr>
            <p:ph idx="1"/>
          </p:nvPr>
        </p:nvSpPr>
        <p:spPr/>
        <p:txBody>
          <a:bodyPr/>
          <a:lstStyle/>
          <a:p>
            <a:endParaRPr lang="en-GB" smtClean="0">
              <a:ea typeface="宋体" pitchFamily="2" charset="-122"/>
            </a:endParaRPr>
          </a:p>
        </p:txBody>
      </p:sp>
      <p:pic>
        <p:nvPicPr>
          <p:cNvPr id="109571" name="Picture 2" descr="http://1.bp.blogspot.com/-vKNnmOU_OL4/TuyqkFG-JnI/AAAAAAAAA_A/CAAi8P5FXDA/s1600/iOS_Apps_Android_Apps_Revenue.png"/>
          <p:cNvPicPr>
            <a:picLocks noChangeAspect="1" noChangeArrowheads="1"/>
          </p:cNvPicPr>
          <p:nvPr/>
        </p:nvPicPr>
        <p:blipFill>
          <a:blip r:embed="rId3" cstate="print"/>
          <a:srcRect/>
          <a:stretch>
            <a:fillRect/>
          </a:stretch>
        </p:blipFill>
        <p:spPr bwMode="auto">
          <a:xfrm>
            <a:off x="323850" y="2133600"/>
            <a:ext cx="5715000" cy="3781425"/>
          </a:xfrm>
          <a:prstGeom prst="rect">
            <a:avLst/>
          </a:prstGeom>
          <a:noFill/>
          <a:ln w="9525">
            <a:noFill/>
            <a:miter lim="800000"/>
            <a:headEnd/>
            <a:tailEnd/>
          </a:ln>
        </p:spPr>
      </p:pic>
      <p:pic>
        <p:nvPicPr>
          <p:cNvPr id="109572" name="Picture 4" descr="http://4.bp.blogspot.com/-qJeqYL3DOO4/TuyqptXN3iI/AAAAAAAAA_I/Tjm8cX_74hc/s320/Android_iOS.jpg"/>
          <p:cNvPicPr>
            <a:picLocks noChangeAspect="1" noChangeArrowheads="1"/>
          </p:cNvPicPr>
          <p:nvPr/>
        </p:nvPicPr>
        <p:blipFill>
          <a:blip r:embed="rId4" cstate="print"/>
          <a:srcRect/>
          <a:stretch>
            <a:fillRect/>
          </a:stretch>
        </p:blipFill>
        <p:spPr bwMode="auto">
          <a:xfrm>
            <a:off x="6096000" y="3068638"/>
            <a:ext cx="3048000" cy="246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app-prices.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4" descr="free-vs-paid.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179439"/>
          </a:xfrm>
        </p:spPr>
        <p:txBody>
          <a:bodyPr/>
          <a:lstStyle/>
          <a:p>
            <a:pPr fontAlgn="auto">
              <a:spcAft>
                <a:spcPts val="0"/>
              </a:spcAft>
              <a:defRPr/>
            </a:pPr>
            <a:r>
              <a:rPr lang="en-CA" dirty="0" smtClean="0"/>
              <a:t>Industry Structure</a:t>
            </a:r>
            <a:endParaRPr lang="en-CA" dirty="0"/>
          </a:p>
        </p:txBody>
      </p:sp>
      <p:sp>
        <p:nvSpPr>
          <p:cNvPr id="113666" name="Content Placeholder 2"/>
          <p:cNvSpPr>
            <a:spLocks noGrp="1"/>
          </p:cNvSpPr>
          <p:nvPr>
            <p:ph type="subTitle" idx="1"/>
          </p:nvPr>
        </p:nvSpPr>
        <p:spPr>
          <a:xfrm>
            <a:off x="1371600" y="3933825"/>
            <a:ext cx="6400800" cy="2238375"/>
          </a:xfrm>
        </p:spPr>
        <p:txBody>
          <a:bodyPr/>
          <a:lstStyle/>
          <a:p>
            <a:r>
              <a:rPr lang="en-CA" smtClean="0">
                <a:ea typeface="宋体" pitchFamily="2" charset="-122"/>
              </a:rPr>
              <a:t>Digital Revolution</a:t>
            </a:r>
          </a:p>
          <a:p>
            <a:r>
              <a:rPr lang="en-CA" smtClean="0">
                <a:ea typeface="宋体" pitchFamily="2" charset="-122"/>
              </a:rPr>
              <a:t>Advertising</a:t>
            </a:r>
          </a:p>
          <a:p>
            <a:r>
              <a:rPr lang="en-CA" smtClean="0">
                <a:ea typeface="宋体" pitchFamily="2" charset="-122"/>
              </a:rPr>
              <a:t>Trends in Usage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pPr fontAlgn="auto">
              <a:spcAft>
                <a:spcPts val="0"/>
              </a:spcAft>
              <a:defRPr/>
            </a:pPr>
            <a:r>
              <a:rPr lang="en-US" dirty="0" smtClean="0"/>
              <a:t>Digital Revolution</a:t>
            </a:r>
            <a:endParaRPr lang="en-US" dirty="0"/>
          </a:p>
        </p:txBody>
      </p:sp>
      <p:sp>
        <p:nvSpPr>
          <p:cNvPr id="3" name="Content Placeholder 2"/>
          <p:cNvSpPr>
            <a:spLocks noGrp="1"/>
          </p:cNvSpPr>
          <p:nvPr>
            <p:ph idx="1"/>
          </p:nvPr>
        </p:nvSpPr>
        <p:spPr/>
        <p:txBody>
          <a:bodyPr>
            <a:normAutofit fontScale="70000" lnSpcReduction="20000"/>
          </a:bodyPr>
          <a:lstStyle/>
          <a:p>
            <a:pPr marL="0" indent="0" fontAlgn="auto">
              <a:spcAft>
                <a:spcPts val="0"/>
              </a:spcAft>
              <a:buClr>
                <a:schemeClr val="tx1">
                  <a:shade val="95000"/>
                </a:schemeClr>
              </a:buClr>
              <a:buFont typeface="Wingdings 2"/>
              <a:buNone/>
              <a:defRPr/>
            </a:pPr>
            <a:r>
              <a:rPr lang="en-US" sz="2900" b="1" dirty="0" smtClean="0"/>
              <a:t>1990:</a:t>
            </a:r>
          </a:p>
          <a:p>
            <a:pPr marL="0" indent="0" fontAlgn="auto">
              <a:spcAft>
                <a:spcPts val="0"/>
              </a:spcAft>
              <a:buClr>
                <a:schemeClr val="tx1">
                  <a:shade val="95000"/>
                </a:schemeClr>
              </a:buClr>
              <a:buFont typeface="Wingdings 2"/>
              <a:buNone/>
              <a:defRPr/>
            </a:pPr>
            <a:r>
              <a:rPr lang="en-US" sz="2900" b="1" dirty="0" smtClean="0"/>
              <a:t>Cell phone users: 12.4 million (0.25% of world population)</a:t>
            </a:r>
          </a:p>
          <a:p>
            <a:pPr marL="0" indent="0" fontAlgn="auto">
              <a:spcAft>
                <a:spcPts val="0"/>
              </a:spcAft>
              <a:buClr>
                <a:schemeClr val="tx1">
                  <a:shade val="95000"/>
                </a:schemeClr>
              </a:buClr>
              <a:buFont typeface="Wingdings 2"/>
              <a:buNone/>
              <a:defRPr/>
            </a:pPr>
            <a:r>
              <a:rPr lang="en-US" sz="2900" b="1" dirty="0" smtClean="0"/>
              <a:t>Internet users: 2.8 million (0.05% of world population)</a:t>
            </a:r>
          </a:p>
          <a:p>
            <a:pPr marL="0" indent="0" fontAlgn="auto">
              <a:spcAft>
                <a:spcPts val="0"/>
              </a:spcAft>
              <a:buClr>
                <a:schemeClr val="tx1">
                  <a:shade val="95000"/>
                </a:schemeClr>
              </a:buClr>
              <a:buFont typeface="Wingdings 2"/>
              <a:buNone/>
              <a:defRPr/>
            </a:pPr>
            <a:endParaRPr lang="en-US" sz="2900" b="1" dirty="0" smtClean="0"/>
          </a:p>
          <a:p>
            <a:pPr marL="0" indent="0" fontAlgn="auto">
              <a:spcAft>
                <a:spcPts val="0"/>
              </a:spcAft>
              <a:buClr>
                <a:schemeClr val="tx1">
                  <a:shade val="95000"/>
                </a:schemeClr>
              </a:buClr>
              <a:buFont typeface="Wingdings 2"/>
              <a:buNone/>
              <a:defRPr/>
            </a:pPr>
            <a:r>
              <a:rPr lang="en-US" sz="2900" b="1" dirty="0" smtClean="0"/>
              <a:t>2002:</a:t>
            </a:r>
          </a:p>
          <a:p>
            <a:pPr marL="0" indent="0" fontAlgn="auto">
              <a:spcAft>
                <a:spcPts val="0"/>
              </a:spcAft>
              <a:buClr>
                <a:schemeClr val="tx1">
                  <a:shade val="95000"/>
                </a:schemeClr>
              </a:buClr>
              <a:buFont typeface="Wingdings 2"/>
              <a:buNone/>
              <a:defRPr/>
            </a:pPr>
            <a:r>
              <a:rPr lang="en-US" sz="2900" b="1" dirty="0" smtClean="0"/>
              <a:t>Cell phone users: 1.174 billion (19% of world population)</a:t>
            </a:r>
          </a:p>
          <a:p>
            <a:pPr marL="0" indent="0" fontAlgn="auto">
              <a:spcAft>
                <a:spcPts val="0"/>
              </a:spcAft>
              <a:buClr>
                <a:schemeClr val="tx1">
                  <a:shade val="95000"/>
                </a:schemeClr>
              </a:buClr>
              <a:buFont typeface="Wingdings 2"/>
              <a:buNone/>
              <a:defRPr/>
            </a:pPr>
            <a:r>
              <a:rPr lang="en-US" sz="2900" b="1" dirty="0" smtClean="0"/>
              <a:t>Internet users: 631 million (11% of world population)</a:t>
            </a:r>
          </a:p>
          <a:p>
            <a:pPr marL="0" indent="0" fontAlgn="auto">
              <a:spcAft>
                <a:spcPts val="0"/>
              </a:spcAft>
              <a:buClr>
                <a:schemeClr val="tx1">
                  <a:shade val="95000"/>
                </a:schemeClr>
              </a:buClr>
              <a:buFont typeface="Wingdings 2"/>
              <a:buNone/>
              <a:defRPr/>
            </a:pPr>
            <a:endParaRPr lang="en-US" sz="2900" b="1" dirty="0" smtClean="0"/>
          </a:p>
          <a:p>
            <a:pPr marL="0" indent="0" fontAlgn="auto">
              <a:spcAft>
                <a:spcPts val="0"/>
              </a:spcAft>
              <a:buClr>
                <a:schemeClr val="tx1">
                  <a:shade val="95000"/>
                </a:schemeClr>
              </a:buClr>
              <a:buFont typeface="Wingdings 2"/>
              <a:buNone/>
              <a:defRPr/>
            </a:pPr>
            <a:r>
              <a:rPr lang="en-US" sz="2900" b="1" dirty="0" smtClean="0"/>
              <a:t>2010:</a:t>
            </a:r>
          </a:p>
          <a:p>
            <a:pPr marL="0" indent="0" fontAlgn="auto">
              <a:spcAft>
                <a:spcPts val="0"/>
              </a:spcAft>
              <a:buClr>
                <a:schemeClr val="tx1">
                  <a:shade val="95000"/>
                </a:schemeClr>
              </a:buClr>
              <a:buFont typeface="Wingdings 2"/>
              <a:buNone/>
              <a:defRPr/>
            </a:pPr>
            <a:r>
              <a:rPr lang="en-US" sz="2900" b="1" dirty="0" smtClean="0"/>
              <a:t>Cell phone users: 5.4 billion (76% of world population)</a:t>
            </a:r>
          </a:p>
          <a:p>
            <a:pPr marL="0" indent="0" fontAlgn="auto">
              <a:spcAft>
                <a:spcPts val="0"/>
              </a:spcAft>
              <a:buClr>
                <a:schemeClr val="tx1">
                  <a:shade val="95000"/>
                </a:schemeClr>
              </a:buClr>
              <a:buFont typeface="Wingdings 2"/>
              <a:buNone/>
              <a:defRPr/>
            </a:pPr>
            <a:r>
              <a:rPr lang="en-US" sz="2900" b="1" dirty="0" smtClean="0"/>
              <a:t>Internet users: 1 billion (14% of world population)</a:t>
            </a:r>
          </a:p>
          <a:p>
            <a:pPr marL="0" indent="0" fontAlgn="auto">
              <a:spcAft>
                <a:spcPts val="0"/>
              </a:spcAft>
              <a:buClr>
                <a:schemeClr val="tx1">
                  <a:shade val="95000"/>
                </a:schemeClr>
              </a:buClr>
              <a:buFont typeface="Wingdings 2"/>
              <a:buNone/>
              <a:defRPr/>
            </a:pPr>
            <a:endParaRPr lang="en-US" sz="2900" b="1" dirty="0" smtClean="0"/>
          </a:p>
          <a:p>
            <a:pPr marL="0" indent="0" fontAlgn="auto">
              <a:spcAft>
                <a:spcPts val="0"/>
              </a:spcAft>
              <a:buClr>
                <a:schemeClr val="tx1">
                  <a:shade val="95000"/>
                </a:schemeClr>
              </a:buClr>
              <a:buFont typeface="Wingdings 2"/>
              <a:buNone/>
              <a:defRPr/>
            </a:pPr>
            <a:r>
              <a:rPr lang="en-US" sz="2900" b="1" dirty="0" smtClean="0"/>
              <a:t>2011:</a:t>
            </a:r>
          </a:p>
          <a:p>
            <a:pPr marL="0" indent="0" fontAlgn="auto">
              <a:spcAft>
                <a:spcPts val="0"/>
              </a:spcAft>
              <a:buClr>
                <a:schemeClr val="tx1">
                  <a:shade val="95000"/>
                </a:schemeClr>
              </a:buClr>
              <a:buFont typeface="Wingdings 2"/>
              <a:buNone/>
              <a:defRPr/>
            </a:pPr>
            <a:r>
              <a:rPr lang="en-US" sz="2900" b="1" dirty="0" smtClean="0"/>
              <a:t>Cell phone users: 6 billion (87% of world population)</a:t>
            </a:r>
          </a:p>
          <a:p>
            <a:pPr marL="0" indent="0" fontAlgn="auto">
              <a:spcAft>
                <a:spcPts val="0"/>
              </a:spcAft>
              <a:buClr>
                <a:schemeClr val="tx1">
                  <a:shade val="95000"/>
                </a:schemeClr>
              </a:buClr>
              <a:buFont typeface="Wingdings 2"/>
              <a:buNone/>
              <a:defRPr/>
            </a:pPr>
            <a:r>
              <a:rPr lang="en-US" sz="2900" b="1" dirty="0" smtClean="0"/>
              <a:t>Internet users: 2 billion (30% of world population)</a:t>
            </a:r>
          </a:p>
          <a:p>
            <a:pPr marL="0" indent="0" fontAlgn="auto">
              <a:spcAft>
                <a:spcPts val="0"/>
              </a:spcAft>
              <a:buClr>
                <a:schemeClr val="tx1">
                  <a:shade val="95000"/>
                </a:schemeClr>
              </a:buClr>
              <a:buFont typeface="Wingdings 2"/>
              <a:buNone/>
              <a:defRPr/>
            </a:pPr>
            <a:endParaRPr lang="en-US" dirty="0" smtClean="0"/>
          </a:p>
          <a:p>
            <a:pPr marL="0" indent="0" fontAlgn="auto">
              <a:spcAft>
                <a:spcPts val="0"/>
              </a:spcAft>
              <a:buClr>
                <a:schemeClr val="tx1">
                  <a:shade val="95000"/>
                </a:schemeClr>
              </a:buClr>
              <a:buFont typeface="Wingdings 2"/>
              <a:buNone/>
              <a:defRPr/>
            </a:pPr>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2099319"/>
          </a:xfrm>
        </p:spPr>
        <p:txBody>
          <a:bodyPr/>
          <a:lstStyle/>
          <a:p>
            <a:pPr fontAlgn="auto">
              <a:spcAft>
                <a:spcPts val="0"/>
              </a:spcAft>
              <a:defRPr/>
            </a:pPr>
            <a:r>
              <a:rPr lang="en-CA" dirty="0" smtClean="0"/>
              <a:t>Industry History</a:t>
            </a:r>
            <a:endParaRPr lang="en-CA" dirty="0"/>
          </a:p>
        </p:txBody>
      </p:sp>
      <p:sp>
        <p:nvSpPr>
          <p:cNvPr id="55298" name="Subtitle 3"/>
          <p:cNvSpPr>
            <a:spLocks noGrp="1"/>
          </p:cNvSpPr>
          <p:nvPr>
            <p:ph type="subTitle" idx="1"/>
          </p:nvPr>
        </p:nvSpPr>
        <p:spPr>
          <a:xfrm>
            <a:off x="1371600" y="3573463"/>
            <a:ext cx="6400800" cy="2598737"/>
          </a:xfrm>
        </p:spPr>
        <p:txBody>
          <a:bodyPr/>
          <a:lstStyle/>
          <a:p>
            <a:r>
              <a:rPr lang="en-CA" smtClean="0">
                <a:ea typeface="宋体" pitchFamily="2" charset="-122"/>
              </a:rPr>
              <a:t>The Computer</a:t>
            </a:r>
          </a:p>
          <a:p>
            <a:r>
              <a:rPr lang="en-CA" smtClean="0">
                <a:ea typeface="宋体" pitchFamily="2" charset="-122"/>
              </a:rPr>
              <a:t>The Internet</a:t>
            </a:r>
          </a:p>
          <a:p>
            <a:r>
              <a:rPr lang="en-CA" smtClean="0">
                <a:ea typeface="宋体" pitchFamily="2" charset="-122"/>
              </a:rPr>
              <a:t>Mobile Phones</a:t>
            </a:r>
          </a:p>
          <a:p>
            <a:r>
              <a:rPr lang="en-CA" smtClean="0">
                <a:ea typeface="宋体" pitchFamily="2" charset="-122"/>
              </a:rPr>
              <a:t>Smartphones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pPr fontAlgn="auto">
              <a:spcAft>
                <a:spcPts val="0"/>
              </a:spcAft>
              <a:defRPr/>
            </a:pPr>
            <a:r>
              <a:rPr lang="en-US" dirty="0" smtClean="0"/>
              <a:t>Digital Music</a:t>
            </a:r>
            <a:endParaRPr lang="en-US" dirty="0"/>
          </a:p>
        </p:txBody>
      </p:sp>
      <p:sp>
        <p:nvSpPr>
          <p:cNvPr id="116738" name="Content Placeholder 2"/>
          <p:cNvSpPr>
            <a:spLocks noGrp="1"/>
          </p:cNvSpPr>
          <p:nvPr>
            <p:ph idx="1"/>
          </p:nvPr>
        </p:nvSpPr>
        <p:spPr/>
        <p:txBody>
          <a:bodyPr/>
          <a:lstStyle/>
          <a:p>
            <a:r>
              <a:rPr lang="en-US" smtClean="0">
                <a:ea typeface="宋体" pitchFamily="2" charset="-122"/>
              </a:rPr>
              <a:t>Broadly spread in mobile devices</a:t>
            </a:r>
          </a:p>
          <a:p>
            <a:r>
              <a:rPr lang="en-US" smtClean="0">
                <a:ea typeface="宋体" pitchFamily="2" charset="-122"/>
              </a:rPr>
              <a:t>iTunes Store provides revenue stream for digital content:</a:t>
            </a:r>
          </a:p>
          <a:p>
            <a:pPr lvl="1"/>
            <a:r>
              <a:rPr lang="en-US" smtClean="0">
                <a:ea typeface="宋体" pitchFamily="2" charset="-122"/>
              </a:rPr>
              <a:t>Music</a:t>
            </a:r>
          </a:p>
          <a:p>
            <a:pPr lvl="1"/>
            <a:r>
              <a:rPr lang="en-US" smtClean="0">
                <a:ea typeface="宋体" pitchFamily="2" charset="-122"/>
              </a:rPr>
              <a:t>Podcasts</a:t>
            </a:r>
          </a:p>
          <a:p>
            <a:pPr lvl="1"/>
            <a:r>
              <a:rPr lang="en-US" smtClean="0">
                <a:ea typeface="宋体" pitchFamily="2" charset="-122"/>
              </a:rPr>
              <a:t>Books</a:t>
            </a:r>
          </a:p>
          <a:p>
            <a:pPr lvl="1"/>
            <a:r>
              <a:rPr lang="en-US" smtClean="0">
                <a:ea typeface="宋体" pitchFamily="2" charset="-122"/>
              </a:rPr>
              <a:t>Apps</a:t>
            </a:r>
          </a:p>
        </p:txBody>
      </p:sp>
      <p:pic>
        <p:nvPicPr>
          <p:cNvPr id="116739" name="Picture 2" descr="http://t3.gstatic.com/images?q=tbn:ANd9GcQGi47Uq-AqkkWyIQXd8dCNQRbuERybvYhFtkZIem5XdHVzxWM&amp;t=1&amp;usg=__ZLQ_Iwljz6t2Vls5huMmZTa-cm4="/>
          <p:cNvPicPr>
            <a:picLocks noChangeAspect="1" noChangeArrowheads="1"/>
          </p:cNvPicPr>
          <p:nvPr/>
        </p:nvPicPr>
        <p:blipFill>
          <a:blip r:embed="rId3" cstate="print"/>
          <a:srcRect/>
          <a:stretch>
            <a:fillRect/>
          </a:stretch>
        </p:blipFill>
        <p:spPr bwMode="auto">
          <a:xfrm>
            <a:off x="4181475" y="3214688"/>
            <a:ext cx="2462213" cy="2462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22114"/>
          </a:xfrm>
        </p:spPr>
        <p:txBody>
          <a:bodyPr>
            <a:noAutofit/>
          </a:bodyPr>
          <a:lstStyle/>
          <a:p>
            <a:pPr fontAlgn="auto">
              <a:spcAft>
                <a:spcPts val="0"/>
              </a:spcAft>
              <a:defRPr/>
            </a:pPr>
            <a:r>
              <a:rPr lang="en-US" altLang="zh-CN" dirty="0" smtClean="0"/>
              <a:t/>
            </a:r>
            <a:br>
              <a:rPr lang="en-US" altLang="zh-CN" dirty="0" smtClean="0"/>
            </a:br>
            <a:r>
              <a:rPr lang="en-US" altLang="zh-CN" dirty="0" smtClean="0"/>
              <a:t>Social Media</a:t>
            </a:r>
            <a:endParaRPr lang="zh-CN" altLang="en-US" dirty="0"/>
          </a:p>
        </p:txBody>
      </p:sp>
      <p:sp>
        <p:nvSpPr>
          <p:cNvPr id="118786" name="内容占位符 13"/>
          <p:cNvSpPr>
            <a:spLocks noGrp="1"/>
          </p:cNvSpPr>
          <p:nvPr>
            <p:ph sz="half" idx="1"/>
          </p:nvPr>
        </p:nvSpPr>
        <p:spPr/>
        <p:txBody>
          <a:bodyPr/>
          <a:lstStyle/>
          <a:p>
            <a:r>
              <a:rPr lang="en-US" altLang="zh-CN" smtClean="0"/>
              <a:t>Facebook, Twitter, YouTube, Myspace, etc</a:t>
            </a:r>
            <a:endParaRPr lang="zh-CN" altLang="en-US" smtClean="0"/>
          </a:p>
        </p:txBody>
      </p:sp>
      <p:pic>
        <p:nvPicPr>
          <p:cNvPr id="118787" name="Picture 9"/>
          <p:cNvPicPr>
            <a:picLocks noChangeAspect="1" noChangeArrowheads="1"/>
          </p:cNvPicPr>
          <p:nvPr/>
        </p:nvPicPr>
        <p:blipFill>
          <a:blip r:embed="rId3" cstate="print"/>
          <a:srcRect/>
          <a:stretch>
            <a:fillRect/>
          </a:stretch>
        </p:blipFill>
        <p:spPr bwMode="auto">
          <a:xfrm>
            <a:off x="5219700" y="1773238"/>
            <a:ext cx="3190875" cy="2743200"/>
          </a:xfrm>
          <a:prstGeom prst="rect">
            <a:avLst/>
          </a:prstGeom>
          <a:noFill/>
          <a:ln w="9525">
            <a:noFill/>
            <a:miter lim="800000"/>
            <a:headEnd/>
            <a:tailEnd/>
          </a:ln>
        </p:spPr>
      </p:pic>
      <p:pic>
        <p:nvPicPr>
          <p:cNvPr id="118788" name="Picture 2" descr="social network growth [BIG] Social Networking Hits The Saturation Point"/>
          <p:cNvPicPr>
            <a:picLocks noChangeAspect="1" noChangeArrowheads="1"/>
          </p:cNvPicPr>
          <p:nvPr/>
        </p:nvPicPr>
        <p:blipFill>
          <a:blip r:embed="rId4" cstate="print"/>
          <a:srcRect/>
          <a:stretch>
            <a:fillRect/>
          </a:stretch>
        </p:blipFill>
        <p:spPr bwMode="auto">
          <a:xfrm>
            <a:off x="684213" y="2924175"/>
            <a:ext cx="4179887" cy="366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124744"/>
          </a:xfrm>
        </p:spPr>
        <p:txBody>
          <a:bodyPr>
            <a:noAutofit/>
          </a:bodyPr>
          <a:lstStyle/>
          <a:p>
            <a:pPr fontAlgn="auto">
              <a:spcAft>
                <a:spcPts val="0"/>
              </a:spcAft>
              <a:defRPr/>
            </a:pPr>
            <a:r>
              <a:rPr lang="en-US" altLang="zh-CN" dirty="0" smtClean="0"/>
              <a:t>Social Media Goes Mobile </a:t>
            </a:r>
            <a:endParaRPr lang="zh-CN" altLang="en-US" dirty="0" smtClean="0"/>
          </a:p>
        </p:txBody>
      </p:sp>
      <p:sp>
        <p:nvSpPr>
          <p:cNvPr id="3" name="内容占位符 2"/>
          <p:cNvSpPr>
            <a:spLocks noGrp="1"/>
          </p:cNvSpPr>
          <p:nvPr>
            <p:ph sz="half" idx="1"/>
          </p:nvPr>
        </p:nvSpPr>
        <p:spPr>
          <a:xfrm>
            <a:off x="4648200" y="1527175"/>
            <a:ext cx="3956050" cy="4598988"/>
          </a:xfrm>
        </p:spPr>
        <p:txBody>
          <a:bodyPr>
            <a:normAutofit fontScale="92500"/>
          </a:bodyPr>
          <a:lstStyle/>
          <a:p>
            <a:pPr marL="548640" indent="-411480" fontAlgn="auto">
              <a:spcAft>
                <a:spcPts val="0"/>
              </a:spcAft>
              <a:buClr>
                <a:schemeClr val="tx1">
                  <a:shade val="95000"/>
                </a:schemeClr>
              </a:buClr>
              <a:buFont typeface="Wingdings 2"/>
              <a:buChar char=""/>
              <a:defRPr/>
            </a:pPr>
            <a:r>
              <a:rPr lang="en-US" altLang="zh-CN" sz="2400" dirty="0" smtClean="0"/>
              <a:t>Social media will focus more on mobile devices in the next five years, including smartphones and tablet PCs.</a:t>
            </a:r>
          </a:p>
          <a:p>
            <a:pPr marL="548640" indent="-411480" fontAlgn="auto">
              <a:spcAft>
                <a:spcPts val="0"/>
              </a:spcAft>
              <a:buClr>
                <a:schemeClr val="tx1">
                  <a:shade val="95000"/>
                </a:schemeClr>
              </a:buClr>
              <a:buFont typeface="Wingdings 2"/>
              <a:buChar char=""/>
              <a:defRPr/>
            </a:pPr>
            <a:r>
              <a:rPr lang="en-CA" sz="2400" dirty="0" smtClean="0"/>
              <a:t>Over 300 million active users of </a:t>
            </a:r>
            <a:r>
              <a:rPr lang="en-CA" sz="2400" dirty="0" err="1" smtClean="0"/>
              <a:t>Facebook</a:t>
            </a:r>
            <a:r>
              <a:rPr lang="en-CA" sz="2400" dirty="0" smtClean="0"/>
              <a:t> currently access Facebook through their mobile devices. (</a:t>
            </a:r>
            <a:r>
              <a:rPr lang="en-GB" sz="2400" b="1" dirty="0" err="1" smtClean="0"/>
              <a:t>Facebook</a:t>
            </a:r>
            <a:r>
              <a:rPr lang="en-GB" sz="2400" b="1" dirty="0" smtClean="0"/>
              <a:t> Statistics, Stats and Facts for 2011</a:t>
            </a:r>
            <a:r>
              <a:rPr lang="en-GB" sz="2400" dirty="0" smtClean="0"/>
              <a:t> )</a:t>
            </a:r>
            <a:endParaRPr lang="en-US" altLang="zh-CN" sz="2400" dirty="0" smtClean="0"/>
          </a:p>
          <a:p>
            <a:pPr marL="548640" indent="-411480" fontAlgn="auto">
              <a:spcAft>
                <a:spcPts val="0"/>
              </a:spcAft>
              <a:buClr>
                <a:schemeClr val="tx1">
                  <a:shade val="95000"/>
                </a:schemeClr>
              </a:buClr>
              <a:buFont typeface="Wingdings 2"/>
              <a:buChar char=""/>
              <a:defRPr/>
            </a:pPr>
            <a:endParaRPr lang="zh-CN" altLang="en-US" dirty="0" smtClean="0"/>
          </a:p>
        </p:txBody>
      </p:sp>
      <p:pic>
        <p:nvPicPr>
          <p:cNvPr id="120835" name="Picture 2"/>
          <p:cNvPicPr>
            <a:picLocks noChangeAspect="1" noChangeArrowheads="1"/>
          </p:cNvPicPr>
          <p:nvPr/>
        </p:nvPicPr>
        <p:blipFill>
          <a:blip r:embed="rId3" cstate="print"/>
          <a:srcRect/>
          <a:stretch>
            <a:fillRect/>
          </a:stretch>
        </p:blipFill>
        <p:spPr bwMode="auto">
          <a:xfrm>
            <a:off x="-9525" y="1527175"/>
            <a:ext cx="4537075" cy="5300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3"/>
          <p:cNvPicPr>
            <a:picLocks noChangeAspect="1"/>
          </p:cNvPicPr>
          <p:nvPr/>
        </p:nvPicPr>
        <p:blipFill>
          <a:blip r:embed="rId3" cstate="print"/>
          <a:srcRect/>
          <a:stretch>
            <a:fillRect/>
          </a:stretch>
        </p:blipFill>
        <p:spPr bwMode="auto">
          <a:xfrm>
            <a:off x="5575300" y="3230563"/>
            <a:ext cx="3629025" cy="3627437"/>
          </a:xfrm>
          <a:prstGeom prst="rect">
            <a:avLst/>
          </a:prstGeom>
          <a:noFill/>
          <a:ln w="9525">
            <a:noFill/>
            <a:miter lim="800000"/>
            <a:headEnd/>
            <a:tailEnd/>
          </a:ln>
        </p:spPr>
      </p:pic>
      <p:sp>
        <p:nvSpPr>
          <p:cNvPr id="2" name="Title 1"/>
          <p:cNvSpPr>
            <a:spLocks noGrp="1"/>
          </p:cNvSpPr>
          <p:nvPr>
            <p:ph type="title"/>
          </p:nvPr>
        </p:nvSpPr>
        <p:spPr>
          <a:xfrm>
            <a:off x="457200" y="0"/>
            <a:ext cx="8229600" cy="1124744"/>
          </a:xfrm>
        </p:spPr>
        <p:txBody>
          <a:bodyPr/>
          <a:lstStyle/>
          <a:p>
            <a:pPr fontAlgn="auto">
              <a:spcAft>
                <a:spcPts val="0"/>
              </a:spcAft>
              <a:defRPr/>
            </a:pPr>
            <a:r>
              <a:rPr lang="en-US" dirty="0" smtClean="0"/>
              <a:t>Advertising</a:t>
            </a:r>
            <a:endParaRPr lang="en-US" dirty="0"/>
          </a:p>
        </p:txBody>
      </p:sp>
      <p:sp>
        <p:nvSpPr>
          <p:cNvPr id="3" name="Content Placeholder 2"/>
          <p:cNvSpPr>
            <a:spLocks noGrp="1"/>
          </p:cNvSpPr>
          <p:nvPr>
            <p:ph idx="1"/>
          </p:nvPr>
        </p:nvSpPr>
        <p:spPr>
          <a:xfrm>
            <a:off x="0" y="1666875"/>
            <a:ext cx="8229600" cy="4787900"/>
          </a:xfrm>
        </p:spPr>
        <p:txBody>
          <a:bodyPr>
            <a:normAutofit/>
          </a:bodyPr>
          <a:lstStyle/>
          <a:p>
            <a:pPr marL="548640" indent="-411480" fontAlgn="auto">
              <a:spcAft>
                <a:spcPts val="0"/>
              </a:spcAft>
              <a:buClr>
                <a:schemeClr val="tx1">
                  <a:shade val="95000"/>
                </a:schemeClr>
              </a:buClr>
              <a:buFont typeface="Wingdings 2"/>
              <a:buChar char=""/>
              <a:defRPr/>
            </a:pPr>
            <a:r>
              <a:rPr lang="en-US" dirty="0" smtClean="0"/>
              <a:t>Google; Sponsored links</a:t>
            </a:r>
          </a:p>
          <a:p>
            <a:pPr marL="548640" indent="-411480" fontAlgn="auto">
              <a:spcAft>
                <a:spcPts val="0"/>
              </a:spcAft>
              <a:buClr>
                <a:schemeClr val="tx1">
                  <a:shade val="95000"/>
                </a:schemeClr>
              </a:buClr>
              <a:buFont typeface="Wingdings 2"/>
              <a:buChar char=""/>
              <a:defRPr/>
            </a:pPr>
            <a:r>
              <a:rPr lang="en-US" dirty="0" smtClean="0"/>
              <a:t>Smartphone advertising in applications</a:t>
            </a:r>
          </a:p>
          <a:p>
            <a:pPr marL="548640" indent="-411480" fontAlgn="auto">
              <a:spcAft>
                <a:spcPts val="0"/>
              </a:spcAft>
              <a:buClr>
                <a:schemeClr val="tx1">
                  <a:shade val="95000"/>
                </a:schemeClr>
              </a:buClr>
              <a:buFont typeface="Wingdings 2"/>
              <a:buChar char=""/>
              <a:defRPr/>
            </a:pPr>
            <a:r>
              <a:rPr lang="en-US" dirty="0" smtClean="0"/>
              <a:t>Application advertising</a:t>
            </a:r>
          </a:p>
          <a:p>
            <a:pPr marL="868680" lvl="1" indent="-283464" fontAlgn="auto">
              <a:spcAft>
                <a:spcPts val="0"/>
              </a:spcAft>
              <a:buFont typeface="Wingdings 2"/>
              <a:buChar char=""/>
              <a:defRPr/>
            </a:pPr>
            <a:r>
              <a:rPr lang="en-US" dirty="0" smtClean="0"/>
              <a:t>Build an application under the company name</a:t>
            </a:r>
          </a:p>
          <a:p>
            <a:pPr marL="548640" indent="-411480" fontAlgn="auto">
              <a:spcAft>
                <a:spcPts val="0"/>
              </a:spcAft>
              <a:buClr>
                <a:schemeClr val="tx1">
                  <a:shade val="95000"/>
                </a:schemeClr>
              </a:buClr>
              <a:buFont typeface="Wingdings 2"/>
              <a:buChar char=""/>
              <a:defRPr/>
            </a:pPr>
            <a:r>
              <a:rPr lang="en-US" dirty="0" smtClean="0"/>
              <a:t>Social media advertising</a:t>
            </a:r>
          </a:p>
          <a:p>
            <a:pPr marL="868680" lvl="1" indent="-283464" fontAlgn="auto">
              <a:spcAft>
                <a:spcPts val="0"/>
              </a:spcAft>
              <a:buFont typeface="Wingdings 2"/>
              <a:buChar char=""/>
              <a:defRPr/>
            </a:pPr>
            <a:r>
              <a:rPr lang="en-US" dirty="0" smtClean="0"/>
              <a:t>Facebook, twitter, </a:t>
            </a:r>
            <a:r>
              <a:rPr lang="en-US" dirty="0" err="1" smtClean="0"/>
              <a:t>myspace</a:t>
            </a:r>
            <a:endParaRPr lang="en-US" dirty="0"/>
          </a:p>
          <a:p>
            <a:pPr marL="457200" lvl="1" indent="0" fontAlgn="auto">
              <a:spcAft>
                <a:spcPts val="0"/>
              </a:spcAft>
              <a:buFont typeface="Wingdings 2"/>
              <a:buNone/>
              <a:defRPr/>
            </a:pPr>
            <a:endParaRPr lang="en-US"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54290" cy="922114"/>
          </a:xfrm>
        </p:spPr>
        <p:txBody>
          <a:bodyPr/>
          <a:lstStyle/>
          <a:p>
            <a:pPr algn="l" fontAlgn="auto">
              <a:spcAft>
                <a:spcPts val="0"/>
              </a:spcAft>
              <a:defRPr/>
            </a:pPr>
            <a:r>
              <a:rPr lang="en-US" dirty="0" smtClean="0"/>
              <a:t>  Trends in Usage</a:t>
            </a:r>
            <a:endParaRPr lang="en-US" dirty="0" smtClean="0">
              <a:solidFill>
                <a:schemeClr val="tx1"/>
              </a:solidFill>
            </a:endParaRPr>
          </a:p>
        </p:txBody>
      </p:sp>
      <p:sp>
        <p:nvSpPr>
          <p:cNvPr id="3" name="Content Placeholder 2"/>
          <p:cNvSpPr>
            <a:spLocks noGrp="1"/>
          </p:cNvSpPr>
          <p:nvPr>
            <p:ph idx="1"/>
          </p:nvPr>
        </p:nvSpPr>
        <p:spPr>
          <a:xfrm>
            <a:off x="457200" y="1417638"/>
            <a:ext cx="8355013" cy="4525962"/>
          </a:xfrm>
        </p:spPr>
        <p:txBody>
          <a:bodyPr>
            <a:normAutofit fontScale="92500" lnSpcReduction="10000"/>
          </a:bodyPr>
          <a:lstStyle/>
          <a:p>
            <a:pPr marL="548640" indent="-411480" fontAlgn="auto">
              <a:spcAft>
                <a:spcPts val="0"/>
              </a:spcAft>
              <a:buClr>
                <a:schemeClr val="tx1">
                  <a:shade val="95000"/>
                </a:schemeClr>
              </a:buClr>
              <a:buFont typeface="Wingdings 2"/>
              <a:buChar char=""/>
              <a:defRPr/>
            </a:pPr>
            <a:endParaRPr lang="en-US" dirty="0" smtClean="0"/>
          </a:p>
          <a:p>
            <a:pPr marL="548640" indent="-411480" fontAlgn="auto">
              <a:spcAft>
                <a:spcPts val="0"/>
              </a:spcAft>
              <a:buClr>
                <a:schemeClr val="tx1">
                  <a:shade val="95000"/>
                </a:schemeClr>
              </a:buClr>
              <a:buFont typeface="Wingdings 2"/>
              <a:buChar char=""/>
              <a:defRPr/>
            </a:pPr>
            <a:endParaRPr lang="en-US" dirty="0" smtClean="0"/>
          </a:p>
          <a:p>
            <a:pPr marL="548640" indent="-411480" fontAlgn="auto">
              <a:spcAft>
                <a:spcPts val="0"/>
              </a:spcAft>
              <a:buClr>
                <a:schemeClr val="tx1">
                  <a:shade val="95000"/>
                </a:schemeClr>
              </a:buClr>
              <a:buFont typeface="Wingdings 2"/>
              <a:buChar char=""/>
              <a:defRPr/>
            </a:pPr>
            <a:r>
              <a:rPr lang="en-US" dirty="0" smtClean="0"/>
              <a:t>Growth of mobile phone and </a:t>
            </a:r>
          </a:p>
          <a:p>
            <a:pPr marL="0" indent="0" fontAlgn="auto">
              <a:spcAft>
                <a:spcPts val="0"/>
              </a:spcAft>
              <a:buClr>
                <a:schemeClr val="tx1">
                  <a:shade val="95000"/>
                </a:schemeClr>
              </a:buClr>
              <a:buFont typeface="Wingdings 2"/>
              <a:buNone/>
              <a:defRPr/>
            </a:pPr>
            <a:r>
              <a:rPr lang="en-US" dirty="0"/>
              <a:t> </a:t>
            </a:r>
            <a:r>
              <a:rPr lang="en-US" dirty="0" smtClean="0"/>
              <a:t>   Smartphone usage in developing countries</a:t>
            </a:r>
            <a:endParaRPr lang="en-US" sz="1050" dirty="0" smtClean="0"/>
          </a:p>
          <a:p>
            <a:pPr marL="548640" indent="-411480" fontAlgn="auto">
              <a:spcAft>
                <a:spcPts val="0"/>
              </a:spcAft>
              <a:buClr>
                <a:schemeClr val="tx1">
                  <a:shade val="95000"/>
                </a:schemeClr>
              </a:buClr>
              <a:buFont typeface="Wingdings 2"/>
              <a:buChar char=""/>
              <a:defRPr/>
            </a:pPr>
            <a:endParaRPr lang="en-US" sz="1050" dirty="0" smtClean="0"/>
          </a:p>
          <a:p>
            <a:pPr marL="548640" indent="-411480" fontAlgn="auto">
              <a:spcAft>
                <a:spcPts val="0"/>
              </a:spcAft>
              <a:buClr>
                <a:schemeClr val="tx1">
                  <a:shade val="95000"/>
                </a:schemeClr>
              </a:buClr>
              <a:buFont typeface="Wingdings 2"/>
              <a:buChar char=""/>
              <a:defRPr/>
            </a:pPr>
            <a:r>
              <a:rPr lang="en-US" dirty="0" smtClean="0"/>
              <a:t>The Smartphone was originally for the business user, but now targets wider range of consumers</a:t>
            </a:r>
          </a:p>
          <a:p>
            <a:pPr marL="548640" indent="-411480" fontAlgn="auto">
              <a:spcAft>
                <a:spcPts val="0"/>
              </a:spcAft>
              <a:buClr>
                <a:schemeClr val="tx1">
                  <a:shade val="95000"/>
                </a:schemeClr>
              </a:buClr>
              <a:buFont typeface="Wingdings 2"/>
              <a:buChar char=""/>
              <a:defRPr/>
            </a:pPr>
            <a:r>
              <a:rPr lang="en-CA" dirty="0" smtClean="0"/>
              <a:t>Movement </a:t>
            </a:r>
            <a:r>
              <a:rPr lang="en-CA" dirty="0"/>
              <a:t>towards internet-based computing solutions (S&amp;P for AAPL)</a:t>
            </a:r>
          </a:p>
          <a:p>
            <a:pPr marL="548640" indent="-411480" fontAlgn="auto">
              <a:spcAft>
                <a:spcPts val="0"/>
              </a:spcAft>
              <a:buClr>
                <a:schemeClr val="tx1">
                  <a:shade val="95000"/>
                </a:schemeClr>
              </a:buClr>
              <a:buFont typeface="Wingdings 2"/>
              <a:buChar char=""/>
              <a:defRPr/>
            </a:pPr>
            <a:r>
              <a:rPr lang="en-CA" dirty="0"/>
              <a:t>Virtualization and “cloud computing” more popular</a:t>
            </a:r>
          </a:p>
          <a:p>
            <a:pPr marL="548640" indent="-411480" fontAlgn="auto">
              <a:spcAft>
                <a:spcPts val="0"/>
              </a:spcAft>
              <a:buClr>
                <a:schemeClr val="tx1">
                  <a:shade val="95000"/>
                </a:schemeClr>
              </a:buClr>
              <a:buFont typeface="Wingdings 2"/>
              <a:buChar char=""/>
              <a:defRPr/>
            </a:pPr>
            <a:endParaRPr lang="en-US" dirty="0" smtClean="0"/>
          </a:p>
        </p:txBody>
      </p:sp>
      <p:pic>
        <p:nvPicPr>
          <p:cNvPr id="124931" name="Picture 4"/>
          <p:cNvPicPr>
            <a:picLocks noChangeAspect="1" noChangeArrowheads="1"/>
          </p:cNvPicPr>
          <p:nvPr/>
        </p:nvPicPr>
        <p:blipFill>
          <a:blip r:embed="rId3" cstate="print"/>
          <a:srcRect/>
          <a:stretch>
            <a:fillRect/>
          </a:stretch>
        </p:blipFill>
        <p:spPr bwMode="auto">
          <a:xfrm>
            <a:off x="7439025" y="0"/>
            <a:ext cx="1704975" cy="292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124744"/>
          </a:xfrm>
        </p:spPr>
        <p:txBody>
          <a:bodyPr/>
          <a:lstStyle/>
          <a:p>
            <a:pPr fontAlgn="auto">
              <a:spcAft>
                <a:spcPts val="0"/>
              </a:spcAft>
              <a:defRPr/>
            </a:pPr>
            <a:r>
              <a:rPr lang="en-US" altLang="zh-CN" dirty="0" smtClean="0"/>
              <a:t>Trends in Usage</a:t>
            </a:r>
            <a:endParaRPr lang="zh-CN" altLang="en-US" dirty="0"/>
          </a:p>
        </p:txBody>
      </p:sp>
      <p:pic>
        <p:nvPicPr>
          <p:cNvPr id="126978" name="Picture 2"/>
          <p:cNvPicPr>
            <a:picLocks noGrp="1" noChangeAspect="1" noChangeArrowheads="1"/>
          </p:cNvPicPr>
          <p:nvPr>
            <p:ph idx="1"/>
          </p:nvPr>
        </p:nvPicPr>
        <p:blipFill>
          <a:blip r:embed="rId2" cstate="print"/>
          <a:srcRect/>
          <a:stretch>
            <a:fillRect/>
          </a:stretch>
        </p:blipFill>
        <p:spPr>
          <a:xfrm>
            <a:off x="900113" y="1196975"/>
            <a:ext cx="6950075" cy="5154613"/>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CA"/>
          </a:p>
        </p:txBody>
      </p:sp>
      <p:sp>
        <p:nvSpPr>
          <p:cNvPr id="128002" name="Content Placeholder 2"/>
          <p:cNvSpPr>
            <a:spLocks noGrp="1"/>
          </p:cNvSpPr>
          <p:nvPr>
            <p:ph idx="1"/>
          </p:nvPr>
        </p:nvSpPr>
        <p:spPr/>
        <p:txBody>
          <a:bodyPr/>
          <a:lstStyle/>
          <a:p>
            <a:endParaRPr lang="en-CA" smtClean="0">
              <a:ea typeface="宋体" pitchFamily="2" charset="-122"/>
            </a:endParaRPr>
          </a:p>
        </p:txBody>
      </p:sp>
      <p:pic>
        <p:nvPicPr>
          <p:cNvPr id="128003" name="Picture 2"/>
          <p:cNvPicPr>
            <a:picLocks noChangeAspect="1" noChangeArrowheads="1"/>
          </p:cNvPicPr>
          <p:nvPr/>
        </p:nvPicPr>
        <p:blipFill>
          <a:blip r:embed="rId3" cstate="print"/>
          <a:srcRect l="6798" t="21999" r="42361" b="10307"/>
          <a:stretch>
            <a:fillRect/>
          </a:stretch>
        </p:blipFill>
        <p:spPr bwMode="auto">
          <a:xfrm>
            <a:off x="611188" y="188913"/>
            <a:ext cx="8075612" cy="629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CA"/>
          </a:p>
        </p:txBody>
      </p:sp>
      <p:sp>
        <p:nvSpPr>
          <p:cNvPr id="130050" name="Content Placeholder 4"/>
          <p:cNvSpPr>
            <a:spLocks noGrp="1"/>
          </p:cNvSpPr>
          <p:nvPr>
            <p:ph idx="1"/>
          </p:nvPr>
        </p:nvSpPr>
        <p:spPr/>
        <p:txBody>
          <a:bodyPr/>
          <a:lstStyle/>
          <a:p>
            <a:endParaRPr lang="en-CA" smtClean="0">
              <a:ea typeface="宋体" pitchFamily="2" charset="-122"/>
            </a:endParaRPr>
          </a:p>
        </p:txBody>
      </p:sp>
      <p:pic>
        <p:nvPicPr>
          <p:cNvPr id="130051" name="Picture 1"/>
          <p:cNvPicPr>
            <a:picLocks noChangeAspect="1" noChangeArrowheads="1"/>
          </p:cNvPicPr>
          <p:nvPr/>
        </p:nvPicPr>
        <p:blipFill>
          <a:blip r:embed="rId3" cstate="print"/>
          <a:srcRect t="11084"/>
          <a:stretch>
            <a:fillRect/>
          </a:stretch>
        </p:blipFill>
        <p:spPr bwMode="auto">
          <a:xfrm>
            <a:off x="1403350" y="333375"/>
            <a:ext cx="5616575" cy="6070600"/>
          </a:xfrm>
          <a:prstGeom prst="rect">
            <a:avLst/>
          </a:prstGeom>
          <a:noFill/>
          <a:ln w="9525">
            <a:noFill/>
            <a:miter lim="800000"/>
            <a:headEnd/>
            <a:tailEnd/>
          </a:ln>
        </p:spPr>
      </p:pic>
      <p:pic>
        <p:nvPicPr>
          <p:cNvPr id="130052" name="Picture 2"/>
          <p:cNvPicPr>
            <a:picLocks noChangeAspect="1" noChangeArrowheads="1"/>
          </p:cNvPicPr>
          <p:nvPr/>
        </p:nvPicPr>
        <p:blipFill>
          <a:blip r:embed="rId4" cstate="print"/>
          <a:srcRect/>
          <a:stretch>
            <a:fillRect/>
          </a:stretch>
        </p:blipFill>
        <p:spPr bwMode="auto">
          <a:xfrm>
            <a:off x="250825" y="333375"/>
            <a:ext cx="8577263" cy="619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GB"/>
          </a:p>
        </p:txBody>
      </p:sp>
      <p:sp>
        <p:nvSpPr>
          <p:cNvPr id="132098" name="Content Placeholder 2"/>
          <p:cNvSpPr>
            <a:spLocks noGrp="1"/>
          </p:cNvSpPr>
          <p:nvPr>
            <p:ph idx="1"/>
          </p:nvPr>
        </p:nvSpPr>
        <p:spPr/>
        <p:txBody>
          <a:bodyPr/>
          <a:lstStyle/>
          <a:p>
            <a:endParaRPr lang="en-GB" smtClean="0">
              <a:ea typeface="宋体" pitchFamily="2" charset="-122"/>
            </a:endParaRPr>
          </a:p>
        </p:txBody>
      </p:sp>
      <p:pic>
        <p:nvPicPr>
          <p:cNvPr id="132099" name="Picture 2" descr="http://socialmarketing.blogs.com/.a/6a00d8341c595f53ef01116891a945970c-500wi"/>
          <p:cNvPicPr>
            <a:picLocks noChangeAspect="1" noChangeArrowheads="1"/>
          </p:cNvPicPr>
          <p:nvPr/>
        </p:nvPicPr>
        <p:blipFill>
          <a:blip r:embed="rId3" cstate="print"/>
          <a:srcRect/>
          <a:stretch>
            <a:fillRect/>
          </a:stretch>
        </p:blipFill>
        <p:spPr bwMode="auto">
          <a:xfrm>
            <a:off x="179388" y="549275"/>
            <a:ext cx="8778875" cy="5688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94122"/>
          </a:xfrm>
        </p:spPr>
        <p:txBody>
          <a:bodyPr>
            <a:noAutofit/>
          </a:bodyPr>
          <a:lstStyle/>
          <a:p>
            <a:pPr fontAlgn="auto">
              <a:spcAft>
                <a:spcPts val="0"/>
              </a:spcAft>
              <a:defRPr/>
            </a:pPr>
            <a:r>
              <a:rPr lang="en-US" altLang="zh-CN" dirty="0" smtClean="0"/>
              <a:t/>
            </a:r>
            <a:br>
              <a:rPr lang="en-US" altLang="zh-CN" dirty="0" smtClean="0"/>
            </a:br>
            <a:r>
              <a:rPr lang="en-US" altLang="zh-CN" dirty="0"/>
              <a:t>Battle on </a:t>
            </a:r>
            <a:r>
              <a:rPr lang="en-US" altLang="zh-CN" dirty="0" smtClean="0"/>
              <a:t>Apps</a:t>
            </a:r>
            <a:endParaRPr lang="zh-CN" altLang="en-US" dirty="0"/>
          </a:p>
        </p:txBody>
      </p:sp>
      <p:sp>
        <p:nvSpPr>
          <p:cNvPr id="134146" name="内容占位符 2"/>
          <p:cNvSpPr>
            <a:spLocks noGrp="1"/>
          </p:cNvSpPr>
          <p:nvPr>
            <p:ph idx="1"/>
          </p:nvPr>
        </p:nvSpPr>
        <p:spPr/>
        <p:txBody>
          <a:bodyPr/>
          <a:lstStyle/>
          <a:p>
            <a:endParaRPr lang="en-US" altLang="zh-CN" b="1" smtClean="0"/>
          </a:p>
          <a:p>
            <a:r>
              <a:rPr lang="en-US" altLang="zh-CN" b="1" smtClean="0"/>
              <a:t>Increased market growth</a:t>
            </a:r>
          </a:p>
          <a:p>
            <a:pPr>
              <a:buFont typeface="Wingdings 2" pitchFamily="18" charset="2"/>
              <a:buNone/>
            </a:pPr>
            <a:endParaRPr lang="en-US" altLang="zh-CN" b="1" smtClean="0"/>
          </a:p>
          <a:p>
            <a:r>
              <a:rPr lang="en-US" altLang="zh-CN" b="1" smtClean="0"/>
              <a:t>Apple’s competitors increased their market share </a:t>
            </a:r>
          </a:p>
        </p:txBody>
      </p:sp>
      <p:pic>
        <p:nvPicPr>
          <p:cNvPr id="134147" name="Picture 3"/>
          <p:cNvPicPr>
            <a:picLocks noChangeAspect="1" noChangeArrowheads="1"/>
          </p:cNvPicPr>
          <p:nvPr/>
        </p:nvPicPr>
        <p:blipFill>
          <a:blip r:embed="rId3" cstate="print"/>
          <a:srcRect/>
          <a:stretch>
            <a:fillRect/>
          </a:stretch>
        </p:blipFill>
        <p:spPr bwMode="auto">
          <a:xfrm>
            <a:off x="5940425" y="1916113"/>
            <a:ext cx="2143125" cy="992187"/>
          </a:xfrm>
          <a:prstGeom prst="rect">
            <a:avLst/>
          </a:prstGeom>
          <a:noFill/>
          <a:ln w="9525">
            <a:noFill/>
            <a:miter lim="800000"/>
            <a:headEnd/>
            <a:tailEnd/>
          </a:ln>
        </p:spPr>
      </p:pic>
      <p:pic>
        <p:nvPicPr>
          <p:cNvPr id="134148" name="Picture 6"/>
          <p:cNvPicPr>
            <a:picLocks noChangeAspect="1" noChangeArrowheads="1"/>
          </p:cNvPicPr>
          <p:nvPr/>
        </p:nvPicPr>
        <p:blipFill>
          <a:blip r:embed="rId4" cstate="print"/>
          <a:srcRect/>
          <a:stretch>
            <a:fillRect/>
          </a:stretch>
        </p:blipFill>
        <p:spPr bwMode="auto">
          <a:xfrm>
            <a:off x="6011863" y="4292600"/>
            <a:ext cx="2190750" cy="208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ile:Apple-II.jpg"/>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0" y="4365104"/>
            <a:ext cx="1691680" cy="2255573"/>
          </a:xfrm>
          <a:prstGeom prst="rect">
            <a:avLst/>
          </a:prstGeom>
          <a:noFill/>
        </p:spPr>
      </p:pic>
      <p:pic>
        <p:nvPicPr>
          <p:cNvPr id="56322" name="Picture 2" descr="File:Museum of Science, Boston, MA - IMG 3163.JPG"/>
          <p:cNvPicPr>
            <a:picLocks noChangeAspect="1" noChangeArrowheads="1"/>
          </p:cNvPicPr>
          <p:nvPr/>
        </p:nvPicPr>
        <p:blipFill>
          <a:blip r:embed="rId4" cstate="print"/>
          <a:srcRect/>
          <a:stretch>
            <a:fillRect/>
          </a:stretch>
        </p:blipFill>
        <p:spPr bwMode="auto">
          <a:xfrm>
            <a:off x="4427538" y="4221163"/>
            <a:ext cx="3168650" cy="2376487"/>
          </a:xfrm>
          <a:prstGeom prst="rect">
            <a:avLst/>
          </a:prstGeom>
          <a:noFill/>
          <a:ln w="9525">
            <a:noFill/>
            <a:miter lim="800000"/>
            <a:headEnd/>
            <a:tailEnd/>
          </a:ln>
        </p:spPr>
      </p:pic>
      <p:sp>
        <p:nvSpPr>
          <p:cNvPr id="2" name="Title 1"/>
          <p:cNvSpPr>
            <a:spLocks noGrp="1"/>
          </p:cNvSpPr>
          <p:nvPr>
            <p:ph type="title"/>
          </p:nvPr>
        </p:nvSpPr>
        <p:spPr>
          <a:xfrm>
            <a:off x="467544" y="260648"/>
            <a:ext cx="8229600" cy="1143000"/>
          </a:xfrm>
        </p:spPr>
        <p:txBody>
          <a:bodyPr/>
          <a:lstStyle/>
          <a:p>
            <a:pPr fontAlgn="auto">
              <a:spcAft>
                <a:spcPts val="0"/>
              </a:spcAft>
              <a:defRPr/>
            </a:pPr>
            <a:r>
              <a:rPr lang="en-US" sz="4000" dirty="0" smtClean="0">
                <a:solidFill>
                  <a:srgbClr val="C00000"/>
                </a:solidFill>
                <a:latin typeface="Cambria" pitchFamily="18" charset="0"/>
              </a:rPr>
              <a:t>The Computer</a:t>
            </a:r>
            <a:endParaRPr lang="en-US" sz="4000" dirty="0">
              <a:solidFill>
                <a:srgbClr val="C00000"/>
              </a:solidFill>
              <a:latin typeface="Cambria" pitchFamily="18" charset="0"/>
            </a:endParaRPr>
          </a:p>
        </p:txBody>
      </p:sp>
      <p:sp>
        <p:nvSpPr>
          <p:cNvPr id="56324" name="Content Placeholder 2"/>
          <p:cNvSpPr>
            <a:spLocks noGrp="1"/>
          </p:cNvSpPr>
          <p:nvPr>
            <p:ph idx="1"/>
          </p:nvPr>
        </p:nvSpPr>
        <p:spPr>
          <a:xfrm>
            <a:off x="827088" y="1196975"/>
            <a:ext cx="7489825" cy="4824413"/>
          </a:xfrm>
        </p:spPr>
        <p:txBody>
          <a:bodyPr/>
          <a:lstStyle/>
          <a:p>
            <a:r>
              <a:rPr lang="en-US" b="1" smtClean="0">
                <a:solidFill>
                  <a:srgbClr val="002060"/>
                </a:solidFill>
                <a:ea typeface="宋体" pitchFamily="2" charset="-122"/>
              </a:rPr>
              <a:t>1936</a:t>
            </a:r>
            <a:r>
              <a:rPr lang="en-US" smtClean="0">
                <a:solidFill>
                  <a:srgbClr val="002060"/>
                </a:solidFill>
                <a:ea typeface="宋体" pitchFamily="2" charset="-122"/>
              </a:rPr>
              <a:t>: first freely programmable computer</a:t>
            </a:r>
          </a:p>
          <a:p>
            <a:r>
              <a:rPr lang="en-US" b="1" smtClean="0">
                <a:solidFill>
                  <a:srgbClr val="002060"/>
                </a:solidFill>
                <a:ea typeface="宋体" pitchFamily="2" charset="-122"/>
              </a:rPr>
              <a:t>1951</a:t>
            </a:r>
            <a:r>
              <a:rPr lang="en-US" smtClean="0">
                <a:solidFill>
                  <a:srgbClr val="002060"/>
                </a:solidFill>
                <a:ea typeface="宋体" pitchFamily="2" charset="-122"/>
              </a:rPr>
              <a:t>: first commercial computer released</a:t>
            </a:r>
          </a:p>
          <a:p>
            <a:r>
              <a:rPr lang="en-US" b="1" smtClean="0">
                <a:solidFill>
                  <a:srgbClr val="002060"/>
                </a:solidFill>
                <a:ea typeface="宋体" pitchFamily="2" charset="-122"/>
              </a:rPr>
              <a:t>1974</a:t>
            </a:r>
            <a:r>
              <a:rPr lang="en-US" smtClean="0">
                <a:solidFill>
                  <a:srgbClr val="002060"/>
                </a:solidFill>
                <a:ea typeface="宋体" pitchFamily="2" charset="-122"/>
              </a:rPr>
              <a:t>: first consumer computers (IBM)</a:t>
            </a:r>
          </a:p>
          <a:p>
            <a:r>
              <a:rPr lang="en-US" b="1" smtClean="0">
                <a:solidFill>
                  <a:srgbClr val="002060"/>
                </a:solidFill>
                <a:ea typeface="宋体" pitchFamily="2" charset="-122"/>
              </a:rPr>
              <a:t>1976</a:t>
            </a:r>
            <a:r>
              <a:rPr lang="en-US" smtClean="0">
                <a:solidFill>
                  <a:srgbClr val="002060"/>
                </a:solidFill>
                <a:ea typeface="宋体" pitchFamily="2" charset="-122"/>
              </a:rPr>
              <a:t>: Apple I,II</a:t>
            </a:r>
          </a:p>
          <a:p>
            <a:r>
              <a:rPr lang="en-US" b="1" smtClean="0">
                <a:solidFill>
                  <a:srgbClr val="002060"/>
                </a:solidFill>
                <a:ea typeface="宋体" pitchFamily="2" charset="-122"/>
              </a:rPr>
              <a:t>1984</a:t>
            </a:r>
            <a:r>
              <a:rPr lang="en-US" smtClean="0">
                <a:solidFill>
                  <a:srgbClr val="002060"/>
                </a:solidFill>
                <a:ea typeface="宋体" pitchFamily="2" charset="-122"/>
              </a:rPr>
              <a:t>: Apple Macintosh</a:t>
            </a:r>
          </a:p>
          <a:p>
            <a:r>
              <a:rPr lang="en-US" b="1" smtClean="0">
                <a:solidFill>
                  <a:srgbClr val="002060"/>
                </a:solidFill>
                <a:ea typeface="宋体" pitchFamily="2" charset="-122"/>
              </a:rPr>
              <a:t>1985</a:t>
            </a:r>
            <a:r>
              <a:rPr lang="en-US" smtClean="0">
                <a:solidFill>
                  <a:srgbClr val="002060"/>
                </a:solidFill>
                <a:ea typeface="宋体" pitchFamily="2" charset="-122"/>
              </a:rPr>
              <a:t>: Microsoft Windows</a:t>
            </a:r>
          </a:p>
          <a:p>
            <a:endParaRPr lang="en-US" smtClean="0">
              <a:ea typeface="宋体" pitchFamily="2" charset="-122"/>
            </a:endParaRPr>
          </a:p>
          <a:p>
            <a:endParaRPr lang="en-US" smtClean="0">
              <a:ea typeface="宋体" pitchFamily="2" charset="-122"/>
            </a:endParaRPr>
          </a:p>
          <a:p>
            <a:endParaRPr lang="en-US" smtClean="0">
              <a:ea typeface="宋体" pitchFamily="2" charset="-122"/>
            </a:endParaRPr>
          </a:p>
        </p:txBody>
      </p:sp>
      <p:pic>
        <p:nvPicPr>
          <p:cNvPr id="56325" name="Picture 3"/>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2051050" y="4508500"/>
            <a:ext cx="2074863" cy="204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r>
              <a:rPr lang="en-US" altLang="zh-CN" dirty="0" smtClean="0"/>
              <a:t>Application Store Comparison</a:t>
            </a:r>
            <a:endParaRPr lang="zh-CN" altLang="en-US" dirty="0"/>
          </a:p>
        </p:txBody>
      </p:sp>
      <p:pic>
        <p:nvPicPr>
          <p:cNvPr id="136194" name="Picture 3"/>
          <p:cNvPicPr>
            <a:picLocks noGrp="1" noChangeAspect="1" noChangeArrowheads="1"/>
          </p:cNvPicPr>
          <p:nvPr>
            <p:ph sz="half" idx="1"/>
          </p:nvPr>
        </p:nvPicPr>
        <p:blipFill>
          <a:blip r:embed="rId2" cstate="print"/>
          <a:srcRect/>
          <a:stretch>
            <a:fillRect/>
          </a:stretch>
        </p:blipFill>
        <p:spPr>
          <a:xfrm>
            <a:off x="457200" y="2368550"/>
            <a:ext cx="4038600" cy="2989263"/>
          </a:xfrm>
        </p:spPr>
      </p:pic>
      <p:pic>
        <p:nvPicPr>
          <p:cNvPr id="136195" name="Picture 4"/>
          <p:cNvPicPr>
            <a:picLocks noGrp="1" noChangeAspect="1" noChangeArrowheads="1"/>
          </p:cNvPicPr>
          <p:nvPr>
            <p:ph sz="half" idx="2"/>
          </p:nvPr>
        </p:nvPicPr>
        <p:blipFill>
          <a:blip r:embed="rId3" cstate="print"/>
          <a:srcRect/>
          <a:stretch>
            <a:fillRect/>
          </a:stretch>
        </p:blipFill>
        <p:spPr>
          <a:xfrm>
            <a:off x="0" y="1341438"/>
            <a:ext cx="4440238" cy="4846637"/>
          </a:xfrm>
        </p:spPr>
      </p:pic>
      <p:pic>
        <p:nvPicPr>
          <p:cNvPr id="136196" name="Picture 3"/>
          <p:cNvPicPr>
            <a:picLocks noChangeAspect="1" noChangeArrowheads="1"/>
          </p:cNvPicPr>
          <p:nvPr/>
        </p:nvPicPr>
        <p:blipFill>
          <a:blip r:embed="rId2" cstate="print"/>
          <a:srcRect/>
          <a:stretch>
            <a:fillRect/>
          </a:stretch>
        </p:blipFill>
        <p:spPr bwMode="auto">
          <a:xfrm>
            <a:off x="4427538" y="2276475"/>
            <a:ext cx="4495800" cy="3328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pPr fontAlgn="auto">
              <a:spcAft>
                <a:spcPts val="0"/>
              </a:spcAft>
              <a:defRPr/>
            </a:pPr>
            <a:r>
              <a:rPr lang="en-CA" dirty="0" smtClean="0"/>
              <a:t>Legal environment</a:t>
            </a:r>
            <a:endParaRPr lang="en-CA" dirty="0"/>
          </a:p>
        </p:txBody>
      </p:sp>
      <p:sp>
        <p:nvSpPr>
          <p:cNvPr id="137218" name="Content Placeholder 2"/>
          <p:cNvSpPr>
            <a:spLocks noGrp="1"/>
          </p:cNvSpPr>
          <p:nvPr>
            <p:ph sz="half" idx="1"/>
          </p:nvPr>
        </p:nvSpPr>
        <p:spPr>
          <a:xfrm>
            <a:off x="457200" y="1600200"/>
            <a:ext cx="8435975" cy="4525963"/>
          </a:xfrm>
        </p:spPr>
        <p:txBody>
          <a:bodyPr/>
          <a:lstStyle/>
          <a:p>
            <a:endParaRPr lang="en-CA" smtClean="0">
              <a:ea typeface="宋体" pitchFamily="2" charset="-122"/>
            </a:endParaRPr>
          </a:p>
          <a:p>
            <a:r>
              <a:rPr lang="en-CA" smtClean="0">
                <a:ea typeface="宋体" pitchFamily="2" charset="-122"/>
              </a:rPr>
              <a:t>Highly competitive </a:t>
            </a:r>
          </a:p>
          <a:p>
            <a:r>
              <a:rPr lang="en-CA" smtClean="0">
                <a:ea typeface="宋体" pitchFamily="2" charset="-122"/>
              </a:rPr>
              <a:t>Constant battle between companies for patents</a:t>
            </a:r>
          </a:p>
          <a:p>
            <a:r>
              <a:rPr lang="en-CA" smtClean="0">
                <a:ea typeface="宋体" pitchFamily="2" charset="-122"/>
              </a:rPr>
              <a:t>Patents crucial for success</a:t>
            </a:r>
          </a:p>
        </p:txBody>
      </p:sp>
      <p:pic>
        <p:nvPicPr>
          <p:cNvPr id="137219" name="Picture 2" descr="C:\Program Files\Microsoft Office\MEDIA\CAGCAT10\j0300840.wmf"/>
          <p:cNvPicPr>
            <a:picLocks noChangeAspect="1" noChangeArrowheads="1"/>
          </p:cNvPicPr>
          <p:nvPr/>
        </p:nvPicPr>
        <p:blipFill>
          <a:blip r:embed="rId2" cstate="print"/>
          <a:srcRect/>
          <a:stretch>
            <a:fillRect/>
          </a:stretch>
        </p:blipFill>
        <p:spPr bwMode="auto">
          <a:xfrm>
            <a:off x="5480050" y="3663950"/>
            <a:ext cx="1814513" cy="152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fontAlgn="auto">
              <a:spcAft>
                <a:spcPts val="0"/>
              </a:spcAft>
              <a:defRPr/>
            </a:pPr>
            <a:r>
              <a:rPr lang="en-CA" dirty="0" smtClean="0"/>
              <a:t>Intangible Assets</a:t>
            </a:r>
            <a:br>
              <a:rPr lang="en-CA" dirty="0" smtClean="0"/>
            </a:br>
            <a:r>
              <a:rPr lang="en-CA" dirty="0" smtClean="0"/>
              <a:t>Cash</a:t>
            </a:r>
            <a:endParaRPr lang="en-CA" dirty="0"/>
          </a:p>
        </p:txBody>
      </p:sp>
      <p:sp>
        <p:nvSpPr>
          <p:cNvPr id="138242" name="Content Placeholder 5"/>
          <p:cNvSpPr>
            <a:spLocks noGrp="1"/>
          </p:cNvSpPr>
          <p:nvPr>
            <p:ph idx="1"/>
          </p:nvPr>
        </p:nvSpPr>
        <p:spPr/>
        <p:txBody>
          <a:bodyPr/>
          <a:lstStyle/>
          <a:p>
            <a:r>
              <a:rPr lang="en-CA" smtClean="0">
                <a:ea typeface="宋体" pitchFamily="2" charset="-122"/>
              </a:rPr>
              <a:t>Important components of financial statements to consider</a:t>
            </a:r>
          </a:p>
          <a:p>
            <a:r>
              <a:rPr lang="en-CA" smtClean="0">
                <a:ea typeface="宋体" pitchFamily="2" charset="-122"/>
              </a:rPr>
              <a:t>Intangible assets include goodwill, intellectual property, representation on balance sheet should be examined</a:t>
            </a:r>
          </a:p>
          <a:p>
            <a:r>
              <a:rPr lang="en-CA" smtClean="0">
                <a:ea typeface="宋体" pitchFamily="2" charset="-122"/>
              </a:rPr>
              <a:t>A large amount of cash is common - representation of current and future performance of the company</a:t>
            </a:r>
          </a:p>
        </p:txBody>
      </p:sp>
      <p:pic>
        <p:nvPicPr>
          <p:cNvPr id="138243" name="Picture 2" descr="C:\Program Files\Microsoft Office\MEDIA\CAGCAT10\j0283209.gif"/>
          <p:cNvPicPr>
            <a:picLocks noChangeAspect="1" noChangeArrowheads="1" noCrop="1"/>
          </p:cNvPicPr>
          <p:nvPr/>
        </p:nvPicPr>
        <p:blipFill>
          <a:blip r:embed="rId3" cstate="print"/>
          <a:srcRect/>
          <a:stretch>
            <a:fillRect/>
          </a:stretch>
        </p:blipFill>
        <p:spPr bwMode="auto">
          <a:xfrm>
            <a:off x="6372225" y="5300663"/>
            <a:ext cx="1323975"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0290" name="标题 1"/>
          <p:cNvSpPr>
            <a:spLocks noGrp="1"/>
          </p:cNvSpPr>
          <p:nvPr>
            <p:ph type="ctrTitle"/>
          </p:nvPr>
        </p:nvSpPr>
        <p:spPr>
          <a:xfrm>
            <a:off x="685800" y="765175"/>
            <a:ext cx="7772400" cy="2159000"/>
          </a:xfrm>
        </p:spPr>
        <p:txBody>
          <a:bodyPr/>
          <a:lstStyle/>
          <a:p>
            <a:r>
              <a:rPr lang="en-US" altLang="zh-CN" sz="8800" smtClean="0">
                <a:solidFill>
                  <a:schemeClr val="bg1"/>
                </a:solidFill>
                <a:latin typeface="Times New Roman" pitchFamily="18" charset="0"/>
                <a:cs typeface="Times New Roman" pitchFamily="18" charset="0"/>
              </a:rPr>
              <a:t>Apple Inc.</a:t>
            </a:r>
            <a:endParaRPr lang="zh-CN" altLang="en-US" sz="880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1314" name="标题 1"/>
          <p:cNvSpPr>
            <a:spLocks noGrp="1"/>
          </p:cNvSpPr>
          <p:nvPr>
            <p:ph type="ctrTitle"/>
          </p:nvPr>
        </p:nvSpPr>
        <p:spPr>
          <a:xfrm>
            <a:off x="685800" y="0"/>
            <a:ext cx="7486650" cy="981075"/>
          </a:xfrm>
        </p:spPr>
        <p:txBody>
          <a:bodyPr/>
          <a:lstStyle/>
          <a:p>
            <a:r>
              <a:rPr lang="en-US" altLang="zh-CN" sz="5400" smtClean="0">
                <a:solidFill>
                  <a:schemeClr val="bg1"/>
                </a:solidFill>
                <a:latin typeface="Times New Roman" pitchFamily="18" charset="0"/>
                <a:cs typeface="Times New Roman" pitchFamily="18" charset="0"/>
              </a:rPr>
              <a:t>Financial Snapshot</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sp>
        <p:nvSpPr>
          <p:cNvPr id="141317" name="TextBox 5"/>
          <p:cNvSpPr txBox="1">
            <a:spLocks noChangeArrowheads="1"/>
          </p:cNvSpPr>
          <p:nvPr/>
        </p:nvSpPr>
        <p:spPr bwMode="auto">
          <a:xfrm>
            <a:off x="0" y="6534150"/>
            <a:ext cx="3059113" cy="647700"/>
          </a:xfrm>
          <a:prstGeom prst="rect">
            <a:avLst/>
          </a:prstGeom>
          <a:noFill/>
          <a:ln w="9525">
            <a:noFill/>
            <a:miter lim="800000"/>
            <a:headEnd/>
            <a:tailEnd/>
          </a:ln>
        </p:spPr>
        <p:txBody>
          <a:bodyPr>
            <a:spAutoFit/>
          </a:bodyPr>
          <a:lstStyle/>
          <a:p>
            <a:r>
              <a:rPr lang="en-US">
                <a:solidFill>
                  <a:schemeClr val="bg1"/>
                </a:solidFill>
              </a:rPr>
              <a:t>Source: Globe Investor</a:t>
            </a:r>
          </a:p>
          <a:p>
            <a:endParaRPr lang="en-US">
              <a:solidFill>
                <a:srgbClr val="000000"/>
              </a:solidFill>
            </a:endParaRPr>
          </a:p>
        </p:txBody>
      </p:sp>
      <p:pic>
        <p:nvPicPr>
          <p:cNvPr id="9" name="图片 8" descr="apple stock.png"/>
          <p:cNvPicPr>
            <a:picLocks noChangeAspect="1"/>
          </p:cNvPicPr>
          <p:nvPr/>
        </p:nvPicPr>
        <p:blipFill>
          <a:blip r:embed="rId3" cstate="print"/>
          <a:stretch>
            <a:fillRect/>
          </a:stretch>
        </p:blipFill>
        <p:spPr>
          <a:xfrm>
            <a:off x="1115616" y="980728"/>
            <a:ext cx="7200800" cy="5485715"/>
          </a:xfrm>
          <a:prstGeom prst="rect">
            <a:avLst/>
          </a:prstGeom>
        </p:spPr>
      </p:pic>
      <p:sp>
        <p:nvSpPr>
          <p:cNvPr id="8" name="Rectangle 7"/>
          <p:cNvSpPr/>
          <p:nvPr/>
        </p:nvSpPr>
        <p:spPr>
          <a:xfrm>
            <a:off x="1259632" y="5157192"/>
            <a:ext cx="2520950" cy="358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1318" name="TextBox 6"/>
          <p:cNvSpPr txBox="1">
            <a:spLocks noChangeArrowheads="1"/>
          </p:cNvSpPr>
          <p:nvPr/>
        </p:nvSpPr>
        <p:spPr bwMode="auto">
          <a:xfrm>
            <a:off x="3995936" y="5733256"/>
            <a:ext cx="3810000" cy="400050"/>
          </a:xfrm>
          <a:prstGeom prst="rect">
            <a:avLst/>
          </a:prstGeom>
          <a:noFill/>
          <a:ln w="9525">
            <a:noFill/>
            <a:miter lim="800000"/>
            <a:headEnd/>
            <a:tailEnd/>
          </a:ln>
        </p:spPr>
        <p:txBody>
          <a:bodyPr>
            <a:spAutoFit/>
          </a:bodyPr>
          <a:lstStyle/>
          <a:p>
            <a:r>
              <a:rPr lang="en-US" sz="2000" dirty="0">
                <a:latin typeface="Times New Roman" pitchFamily="18" charset="0"/>
                <a:cs typeface="Times New Roman" pitchFamily="18" charset="0"/>
              </a:rPr>
              <a:t>Shares Outstanding: 932,370,000</a:t>
            </a:r>
          </a:p>
        </p:txBody>
      </p:sp>
      <p:sp>
        <p:nvSpPr>
          <p:cNvPr id="10" name="Rectangle 7"/>
          <p:cNvSpPr/>
          <p:nvPr/>
        </p:nvSpPr>
        <p:spPr>
          <a:xfrm>
            <a:off x="5652120" y="1700808"/>
            <a:ext cx="1728192" cy="2147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sp>
        <p:nvSpPr>
          <p:cNvPr id="5" name="Title 1"/>
          <p:cNvSpPr txBox="1">
            <a:spLocks/>
          </p:cNvSpPr>
          <p:nvPr/>
        </p:nvSpPr>
        <p:spPr>
          <a:xfrm>
            <a:off x="457200" y="274638"/>
            <a:ext cx="8229600" cy="1143000"/>
          </a:xfrm>
          <a:prstGeom prst="rect">
            <a:avLst/>
          </a:prstGeom>
        </p:spPr>
        <p:txBody>
          <a:bodyPr anchor="ctr">
            <a:normAutofit/>
          </a:bodyPr>
          <a:lstStyle/>
          <a:p>
            <a:pPr algn="ctr" fontAlgn="auto">
              <a:spcAft>
                <a:spcPts val="0"/>
              </a:spcAft>
              <a:defRPr/>
            </a:pPr>
            <a:endParaRPr lang="en-US" sz="4400" dirty="0">
              <a:solidFill>
                <a:schemeClr val="bg1"/>
              </a:solidFill>
              <a:latin typeface="Times New Roman" pitchFamily="18" charset="0"/>
              <a:ea typeface="+mj-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fontAlgn="auto">
              <a:spcBef>
                <a:spcPct val="20000"/>
              </a:spcBef>
              <a:spcAft>
                <a:spcPts val="0"/>
              </a:spcAft>
              <a:buFont typeface="Arial" pitchFamily="34" charset="0"/>
              <a:buNone/>
              <a:defRPr/>
            </a:pPr>
            <a:endParaRPr lang="en-US" sz="3200" dirty="0">
              <a:solidFill>
                <a:schemeClr val="tx1">
                  <a:tint val="75000"/>
                </a:schemeClr>
              </a:solidFill>
              <a:latin typeface="Times New Roman" pitchFamily="18" charset="0"/>
              <a:ea typeface="+mn-ea"/>
              <a:cs typeface="Times New Roman" pitchFamily="18" charset="0"/>
            </a:endParaRPr>
          </a:p>
        </p:txBody>
      </p:sp>
      <p:sp>
        <p:nvSpPr>
          <p:cNvPr id="7" name="Title 1"/>
          <p:cNvSpPr txBox="1">
            <a:spLocks/>
          </p:cNvSpPr>
          <p:nvPr/>
        </p:nvSpPr>
        <p:spPr>
          <a:xfrm>
            <a:off x="457200" y="0"/>
            <a:ext cx="8229600" cy="1268413"/>
          </a:xfrm>
          <a:prstGeom prst="rect">
            <a:avLst/>
          </a:prstGeom>
        </p:spPr>
        <p:txBody>
          <a:bodyPr anchor="ctr">
            <a:normAutofit/>
          </a:bodyPr>
          <a:lstStyle/>
          <a:p>
            <a:pPr algn="ctr" fontAlgn="auto">
              <a:spcAft>
                <a:spcPts val="0"/>
              </a:spcAft>
              <a:defRPr/>
            </a:pPr>
            <a:r>
              <a:rPr lang="en-US" sz="4400" b="1" dirty="0">
                <a:solidFill>
                  <a:schemeClr val="bg1"/>
                </a:solidFill>
                <a:latin typeface="Times New Roman" pitchFamily="18" charset="0"/>
                <a:ea typeface="+mj-ea"/>
                <a:cs typeface="Times New Roman" pitchFamily="18" charset="0"/>
              </a:rPr>
              <a:t>Common Share Structure</a:t>
            </a:r>
          </a:p>
        </p:txBody>
      </p:sp>
      <p:graphicFrame>
        <p:nvGraphicFramePr>
          <p:cNvPr id="8" name="Table 5"/>
          <p:cNvGraphicFramePr>
            <a:graphicFrameLocks noGrp="1"/>
          </p:cNvGraphicFramePr>
          <p:nvPr/>
        </p:nvGraphicFramePr>
        <p:xfrm>
          <a:off x="827088" y="1700213"/>
          <a:ext cx="7416825" cy="1320100"/>
        </p:xfrm>
        <a:graphic>
          <a:graphicData uri="http://schemas.openxmlformats.org/drawingml/2006/table">
            <a:tbl>
              <a:tblPr firstRow="1" bandRow="1">
                <a:tableStyleId>{00A15C55-8517-42AA-B614-E9B94910E393}</a:tableStyleId>
              </a:tblPr>
              <a:tblGrid>
                <a:gridCol w="1483365"/>
                <a:gridCol w="1483365"/>
                <a:gridCol w="1483365"/>
                <a:gridCol w="1483365"/>
                <a:gridCol w="1483365"/>
              </a:tblGrid>
              <a:tr h="405700">
                <a:tc>
                  <a:txBody>
                    <a:bodyPr/>
                    <a:lstStyle/>
                    <a:p>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2011</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2010</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2009</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2008</a:t>
                      </a:r>
                      <a:endParaRPr lang="en-US" dirty="0">
                        <a:latin typeface="Times New Roman" pitchFamily="18" charset="0"/>
                        <a:cs typeface="Times New Roman" pitchFamily="18" charset="0"/>
                      </a:endParaRPr>
                    </a:p>
                  </a:txBody>
                  <a:tcPr anchor="ctr"/>
                </a:tc>
              </a:tr>
              <a:tr h="737300">
                <a:tc>
                  <a:txBody>
                    <a:bodyPr/>
                    <a:lstStyle/>
                    <a:p>
                      <a:pPr algn="ctr"/>
                      <a:r>
                        <a:rPr lang="en-US" b="1" dirty="0" smtClean="0">
                          <a:latin typeface="Times New Roman" pitchFamily="18" charset="0"/>
                          <a:cs typeface="Times New Roman" pitchFamily="18" charset="0"/>
                        </a:rPr>
                        <a:t>Shares Outstanding</a:t>
                      </a:r>
                    </a:p>
                    <a:p>
                      <a:pPr algn="ctr"/>
                      <a:r>
                        <a:rPr lang="en-US" dirty="0" smtClean="0">
                          <a:latin typeface="Times New Roman" pitchFamily="18" charset="0"/>
                          <a:cs typeface="Times New Roman" pitchFamily="18" charset="0"/>
                        </a:rPr>
                        <a:t>(Thousands)</a:t>
                      </a:r>
                      <a:endParaRPr lang="en-US" dirty="0">
                        <a:latin typeface="Times New Roman" pitchFamily="18" charset="0"/>
                        <a:cs typeface="Times New Roman" pitchFamily="18" charset="0"/>
                      </a:endParaRPr>
                    </a:p>
                  </a:txBody>
                  <a:tcPr anchor="ctr"/>
                </a:tc>
                <a:tc>
                  <a:txBody>
                    <a:bodyPr/>
                    <a:lstStyle/>
                    <a:p>
                      <a:pPr algn="ctr"/>
                      <a:r>
                        <a:rPr lang="en-US" altLang="zh-CN" sz="1800" dirty="0" smtClean="0">
                          <a:latin typeface="Times New Roman" pitchFamily="18" charset="0"/>
                          <a:cs typeface="Times New Roman" pitchFamily="18" charset="0"/>
                        </a:rPr>
                        <a:t>932,370</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915,970</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889,806</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888,326</a:t>
                      </a:r>
                      <a:endParaRPr lang="en-US" dirty="0">
                        <a:latin typeface="Times New Roman" pitchFamily="18" charset="0"/>
                        <a:cs typeface="Times New Roman" pitchFamily="18" charset="0"/>
                      </a:endParaRPr>
                    </a:p>
                  </a:txBody>
                  <a:tcPr anchor="ctr"/>
                </a:tc>
              </a:tr>
            </a:tbl>
          </a:graphicData>
        </a:graphic>
      </p:graphicFrame>
      <p:sp>
        <p:nvSpPr>
          <p:cNvPr id="142362" name="TextBox 8"/>
          <p:cNvSpPr txBox="1">
            <a:spLocks noChangeArrowheads="1"/>
          </p:cNvSpPr>
          <p:nvPr/>
        </p:nvSpPr>
        <p:spPr bwMode="auto">
          <a:xfrm>
            <a:off x="755650" y="3068638"/>
            <a:ext cx="7081838" cy="646112"/>
          </a:xfrm>
          <a:prstGeom prst="rect">
            <a:avLst/>
          </a:prstGeom>
          <a:noFill/>
          <a:ln w="9525">
            <a:noFill/>
            <a:miter lim="800000"/>
            <a:headEnd/>
            <a:tailEnd/>
          </a:ln>
        </p:spPr>
        <p:txBody>
          <a:bodyPr>
            <a:spAutoFit/>
          </a:bodyPr>
          <a:lstStyle/>
          <a:p>
            <a:r>
              <a:rPr lang="en-US" b="1">
                <a:solidFill>
                  <a:srgbClr val="FFFFFF"/>
                </a:solidFill>
              </a:rPr>
              <a:t>Common stock</a:t>
            </a:r>
            <a:r>
              <a:rPr lang="en-US">
                <a:solidFill>
                  <a:srgbClr val="FFFFFF"/>
                </a:solidFill>
              </a:rPr>
              <a:t>, no par value; 1,800,000,000 shares authorized</a:t>
            </a:r>
          </a:p>
          <a:p>
            <a:r>
              <a:rPr lang="en-US">
                <a:solidFill>
                  <a:srgbClr val="FFFFFF"/>
                </a:solidFill>
              </a:rPr>
              <a:t>(Source: Apple Inc. 10-K)</a:t>
            </a:r>
          </a:p>
        </p:txBody>
      </p:sp>
      <p:graphicFrame>
        <p:nvGraphicFramePr>
          <p:cNvPr id="11" name="图表 10"/>
          <p:cNvGraphicFramePr/>
          <p:nvPr/>
        </p:nvGraphicFramePr>
        <p:xfrm>
          <a:off x="827584" y="3826768"/>
          <a:ext cx="7344816" cy="303123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3362" name="标题 1"/>
          <p:cNvSpPr>
            <a:spLocks noGrp="1"/>
          </p:cNvSpPr>
          <p:nvPr>
            <p:ph type="ctrTitle"/>
          </p:nvPr>
        </p:nvSpPr>
        <p:spPr>
          <a:xfrm>
            <a:off x="685800" y="0"/>
            <a:ext cx="7772400" cy="1125538"/>
          </a:xfrm>
        </p:spPr>
        <p:txBody>
          <a:bodyPr/>
          <a:lstStyle/>
          <a:p>
            <a:r>
              <a:rPr lang="en-US" altLang="zh-CN" sz="5400" smtClean="0">
                <a:solidFill>
                  <a:schemeClr val="bg1"/>
                </a:solidFill>
                <a:latin typeface="Times New Roman" pitchFamily="18" charset="0"/>
                <a:cs typeface="Times New Roman" pitchFamily="18" charset="0"/>
              </a:rPr>
              <a:t>5- Year Stock Performance</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sp>
        <p:nvSpPr>
          <p:cNvPr id="143364" name="TextBox 5"/>
          <p:cNvSpPr txBox="1">
            <a:spLocks noChangeArrowheads="1"/>
          </p:cNvSpPr>
          <p:nvPr/>
        </p:nvSpPr>
        <p:spPr bwMode="auto">
          <a:xfrm>
            <a:off x="0" y="6534150"/>
            <a:ext cx="3059113" cy="647700"/>
          </a:xfrm>
          <a:prstGeom prst="rect">
            <a:avLst/>
          </a:prstGeom>
          <a:noFill/>
          <a:ln w="9525">
            <a:noFill/>
            <a:miter lim="800000"/>
            <a:headEnd/>
            <a:tailEnd/>
          </a:ln>
        </p:spPr>
        <p:txBody>
          <a:bodyPr>
            <a:spAutoFit/>
          </a:bodyPr>
          <a:lstStyle/>
          <a:p>
            <a:r>
              <a:rPr lang="en-US">
                <a:solidFill>
                  <a:schemeClr val="bg1"/>
                </a:solidFill>
              </a:rPr>
              <a:t>Source: Globe Investor</a:t>
            </a:r>
          </a:p>
          <a:p>
            <a:endParaRPr lang="en-US">
              <a:solidFill>
                <a:srgbClr val="000000"/>
              </a:solidFill>
            </a:endParaRPr>
          </a:p>
        </p:txBody>
      </p:sp>
      <p:pic>
        <p:nvPicPr>
          <p:cNvPr id="143365" name="图片 6" descr="5 year.png"/>
          <p:cNvPicPr>
            <a:picLocks noChangeAspect="1"/>
          </p:cNvPicPr>
          <p:nvPr/>
        </p:nvPicPr>
        <p:blipFill>
          <a:blip r:embed="rId3" cstate="print"/>
          <a:srcRect/>
          <a:stretch>
            <a:fillRect/>
          </a:stretch>
        </p:blipFill>
        <p:spPr bwMode="auto">
          <a:xfrm>
            <a:off x="539750" y="977900"/>
            <a:ext cx="8135938" cy="540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4386" name="标题 1"/>
          <p:cNvSpPr>
            <a:spLocks noGrp="1"/>
          </p:cNvSpPr>
          <p:nvPr>
            <p:ph type="ctrTitle"/>
          </p:nvPr>
        </p:nvSpPr>
        <p:spPr>
          <a:xfrm>
            <a:off x="685800" y="0"/>
            <a:ext cx="7772400" cy="1125538"/>
          </a:xfrm>
        </p:spPr>
        <p:txBody>
          <a:bodyPr/>
          <a:lstStyle/>
          <a:p>
            <a:r>
              <a:rPr lang="en-US" altLang="zh-CN" sz="5400" smtClean="0">
                <a:solidFill>
                  <a:schemeClr val="bg1"/>
                </a:solidFill>
                <a:latin typeface="Times New Roman" pitchFamily="18" charset="0"/>
                <a:cs typeface="Times New Roman" pitchFamily="18" charset="0"/>
              </a:rPr>
              <a:t>1- Year Stock Performance</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sp>
        <p:nvSpPr>
          <p:cNvPr id="144388" name="TextBox 5"/>
          <p:cNvSpPr txBox="1">
            <a:spLocks noChangeArrowheads="1"/>
          </p:cNvSpPr>
          <p:nvPr/>
        </p:nvSpPr>
        <p:spPr bwMode="auto">
          <a:xfrm>
            <a:off x="0" y="6534150"/>
            <a:ext cx="3059113" cy="647700"/>
          </a:xfrm>
          <a:prstGeom prst="rect">
            <a:avLst/>
          </a:prstGeom>
          <a:noFill/>
          <a:ln w="9525">
            <a:noFill/>
            <a:miter lim="800000"/>
            <a:headEnd/>
            <a:tailEnd/>
          </a:ln>
        </p:spPr>
        <p:txBody>
          <a:bodyPr>
            <a:spAutoFit/>
          </a:bodyPr>
          <a:lstStyle/>
          <a:p>
            <a:r>
              <a:rPr lang="en-US">
                <a:solidFill>
                  <a:schemeClr val="bg1"/>
                </a:solidFill>
              </a:rPr>
              <a:t>Source: Globe Investor</a:t>
            </a:r>
          </a:p>
          <a:p>
            <a:endParaRPr lang="en-US">
              <a:solidFill>
                <a:srgbClr val="000000"/>
              </a:solidFill>
            </a:endParaRPr>
          </a:p>
        </p:txBody>
      </p:sp>
      <p:pic>
        <p:nvPicPr>
          <p:cNvPr id="144389" name="图片 6" descr="1 year.png"/>
          <p:cNvPicPr>
            <a:picLocks noChangeAspect="1"/>
          </p:cNvPicPr>
          <p:nvPr/>
        </p:nvPicPr>
        <p:blipFill>
          <a:blip r:embed="rId3" cstate="print"/>
          <a:srcRect/>
          <a:stretch>
            <a:fillRect/>
          </a:stretch>
        </p:blipFill>
        <p:spPr bwMode="auto">
          <a:xfrm>
            <a:off x="468313" y="971550"/>
            <a:ext cx="8207375" cy="5481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5410" name="标题 1"/>
          <p:cNvSpPr>
            <a:spLocks noGrp="1"/>
          </p:cNvSpPr>
          <p:nvPr>
            <p:ph type="ctrTitle"/>
          </p:nvPr>
        </p:nvSpPr>
        <p:spPr>
          <a:xfrm>
            <a:off x="685800" y="0"/>
            <a:ext cx="7772400" cy="1916113"/>
          </a:xfrm>
        </p:spPr>
        <p:txBody>
          <a:bodyPr/>
          <a:lstStyle/>
          <a:p>
            <a:r>
              <a:rPr lang="en-US" altLang="zh-CN" smtClean="0">
                <a:solidFill>
                  <a:schemeClr val="bg1"/>
                </a:solidFill>
                <a:latin typeface="Times New Roman" pitchFamily="18" charset="0"/>
                <a:cs typeface="Times New Roman" pitchFamily="18" charset="0"/>
              </a:rPr>
              <a:t>Apple’s Current Valuation</a:t>
            </a:r>
            <a:br>
              <a:rPr lang="en-US" altLang="zh-CN" smtClean="0">
                <a:solidFill>
                  <a:schemeClr val="bg1"/>
                </a:solidFill>
                <a:latin typeface="Times New Roman" pitchFamily="18" charset="0"/>
                <a:cs typeface="Times New Roman" pitchFamily="18" charset="0"/>
              </a:rPr>
            </a:br>
            <a:r>
              <a:rPr lang="en-US" altLang="zh-CN" smtClean="0">
                <a:solidFill>
                  <a:schemeClr val="bg1"/>
                </a:solidFill>
                <a:latin typeface="Times New Roman" pitchFamily="18" charset="0"/>
                <a:cs typeface="Times New Roman" pitchFamily="18" charset="0"/>
              </a:rPr>
              <a:t/>
            </a:r>
            <a:br>
              <a:rPr lang="en-US" altLang="zh-CN" smtClean="0">
                <a:solidFill>
                  <a:schemeClr val="bg1"/>
                </a:solidFill>
                <a:latin typeface="Times New Roman" pitchFamily="18" charset="0"/>
                <a:cs typeface="Times New Roman" pitchFamily="18" charset="0"/>
              </a:rPr>
            </a:br>
            <a:r>
              <a:rPr lang="en-US" altLang="zh-CN" sz="2400" smtClean="0">
                <a:solidFill>
                  <a:schemeClr val="bg1"/>
                </a:solidFill>
                <a:latin typeface="Times New Roman" pitchFamily="18" charset="0"/>
                <a:cs typeface="Times New Roman" pitchFamily="18" charset="0"/>
              </a:rPr>
              <a:t>EPS Growth and Share Price Growth</a:t>
            </a:r>
            <a:endParaRPr lang="zh-CN" altLang="en-US"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sp>
        <p:nvSpPr>
          <p:cNvPr id="5" name="Title 1"/>
          <p:cNvSpPr txBox="1">
            <a:spLocks/>
          </p:cNvSpPr>
          <p:nvPr/>
        </p:nvSpPr>
        <p:spPr>
          <a:xfrm>
            <a:off x="457200" y="274638"/>
            <a:ext cx="8229600" cy="1143000"/>
          </a:xfrm>
          <a:prstGeom prst="rect">
            <a:avLst/>
          </a:prstGeom>
        </p:spPr>
        <p:txBody>
          <a:bodyPr anchor="ctr">
            <a:normAutofit/>
          </a:bodyPr>
          <a:lstStyle/>
          <a:p>
            <a:pPr algn="ctr" fontAlgn="auto">
              <a:spcAft>
                <a:spcPts val="0"/>
              </a:spcAft>
              <a:defRPr/>
            </a:pPr>
            <a:endParaRPr lang="en-US" sz="4400" dirty="0">
              <a:solidFill>
                <a:schemeClr val="bg1"/>
              </a:solidFill>
              <a:latin typeface="Times New Roman" pitchFamily="18" charset="0"/>
              <a:ea typeface="+mj-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fontAlgn="auto">
              <a:spcBef>
                <a:spcPct val="20000"/>
              </a:spcBef>
              <a:spcAft>
                <a:spcPts val="0"/>
              </a:spcAft>
              <a:buFont typeface="Arial" pitchFamily="34" charset="0"/>
              <a:buNone/>
              <a:defRPr/>
            </a:pPr>
            <a:endParaRPr lang="en-US" sz="3200" dirty="0">
              <a:solidFill>
                <a:schemeClr val="tx1">
                  <a:tint val="75000"/>
                </a:schemeClr>
              </a:solidFill>
              <a:latin typeface="Times New Roman" pitchFamily="18" charset="0"/>
              <a:ea typeface="+mn-ea"/>
              <a:cs typeface="Times New Roman" pitchFamily="18" charset="0"/>
            </a:endParaRPr>
          </a:p>
        </p:txBody>
      </p:sp>
      <p:pic>
        <p:nvPicPr>
          <p:cNvPr id="145414" name="图片 6" descr="EPS grwoth and share price growth.png"/>
          <p:cNvPicPr>
            <a:picLocks noChangeAspect="1"/>
          </p:cNvPicPr>
          <p:nvPr/>
        </p:nvPicPr>
        <p:blipFill>
          <a:blip r:embed="rId3" cstate="print"/>
          <a:srcRect/>
          <a:stretch>
            <a:fillRect/>
          </a:stretch>
        </p:blipFill>
        <p:spPr bwMode="auto">
          <a:xfrm>
            <a:off x="250825" y="1989138"/>
            <a:ext cx="8605838" cy="367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标题 1"/>
          <p:cNvSpPr>
            <a:spLocks noGrp="1"/>
          </p:cNvSpPr>
          <p:nvPr>
            <p:ph type="ctrTitle"/>
          </p:nvPr>
        </p:nvSpPr>
        <p:spPr>
          <a:xfrm>
            <a:off x="0" y="188913"/>
            <a:ext cx="9144000" cy="936625"/>
          </a:xfrm>
        </p:spPr>
        <p:txBody>
          <a:bodyPr rtlCol="0">
            <a:normAutofit fontScale="90000"/>
          </a:bodyPr>
          <a:lstStyle/>
          <a:p>
            <a:pPr fontAlgn="auto">
              <a:spcAft>
                <a:spcPts val="0"/>
              </a:spcAft>
              <a:defRPr/>
            </a:pPr>
            <a:r>
              <a:rPr lang="en-US" altLang="zh-CN" sz="5400" dirty="0" smtClean="0">
                <a:solidFill>
                  <a:schemeClr val="bg1"/>
                </a:solidFill>
                <a:latin typeface="Times New Roman" pitchFamily="18" charset="0"/>
                <a:cs typeface="Times New Roman" pitchFamily="18" charset="0"/>
              </a:rPr>
              <a:t>summary of the Company’s stock option activity</a:t>
            </a:r>
            <a:endParaRPr lang="zh-CN" altLang="en-US" sz="5400" dirty="0">
              <a:solidFill>
                <a:schemeClr val="bg1"/>
              </a:solidFill>
              <a:latin typeface="Times New Roman" pitchFamily="18" charset="0"/>
              <a:cs typeface="Times New Roman" pitchFamily="18" charset="0"/>
            </a:endParaRPr>
          </a:p>
        </p:txBody>
      </p:sp>
      <p:pic>
        <p:nvPicPr>
          <p:cNvPr id="146436" name="图片 5" descr="summary of stock option.png"/>
          <p:cNvPicPr>
            <a:picLocks noChangeAspect="1"/>
          </p:cNvPicPr>
          <p:nvPr/>
        </p:nvPicPr>
        <p:blipFill>
          <a:blip r:embed="rId3" cstate="print"/>
          <a:srcRect/>
          <a:stretch>
            <a:fillRect/>
          </a:stretch>
        </p:blipFill>
        <p:spPr bwMode="auto">
          <a:xfrm>
            <a:off x="539750" y="3429000"/>
            <a:ext cx="3168650" cy="2087563"/>
          </a:xfrm>
          <a:prstGeom prst="rect">
            <a:avLst/>
          </a:prstGeom>
          <a:noFill/>
          <a:ln w="9525">
            <a:noFill/>
            <a:miter lim="800000"/>
            <a:headEnd/>
            <a:tailEnd/>
          </a:ln>
        </p:spPr>
      </p:pic>
      <p:pic>
        <p:nvPicPr>
          <p:cNvPr id="146437" name="图片 6" descr="summary of stock option 2.png"/>
          <p:cNvPicPr>
            <a:picLocks noChangeAspect="1"/>
          </p:cNvPicPr>
          <p:nvPr/>
        </p:nvPicPr>
        <p:blipFill>
          <a:blip r:embed="rId4" cstate="print"/>
          <a:srcRect/>
          <a:stretch>
            <a:fillRect/>
          </a:stretch>
        </p:blipFill>
        <p:spPr bwMode="auto">
          <a:xfrm>
            <a:off x="3708400" y="1700213"/>
            <a:ext cx="4398963" cy="3816350"/>
          </a:xfrm>
          <a:prstGeom prst="rect">
            <a:avLst/>
          </a:prstGeom>
          <a:noFill/>
          <a:ln w="9525">
            <a:noFill/>
            <a:miter lim="800000"/>
            <a:headEnd/>
            <a:tailEnd/>
          </a:ln>
        </p:spPr>
      </p:pic>
      <p:sp>
        <p:nvSpPr>
          <p:cNvPr id="146438" name="TextBox 8"/>
          <p:cNvSpPr txBox="1">
            <a:spLocks noChangeArrowheads="1"/>
          </p:cNvSpPr>
          <p:nvPr/>
        </p:nvSpPr>
        <p:spPr bwMode="auto">
          <a:xfrm>
            <a:off x="0" y="6021388"/>
            <a:ext cx="3059113" cy="646112"/>
          </a:xfrm>
          <a:prstGeom prst="rect">
            <a:avLst/>
          </a:prstGeom>
          <a:noFill/>
          <a:ln w="9525">
            <a:noFill/>
            <a:miter lim="800000"/>
            <a:headEnd/>
            <a:tailEnd/>
          </a:ln>
        </p:spPr>
        <p:txBody>
          <a:bodyPr>
            <a:spAutoFit/>
          </a:bodyPr>
          <a:lstStyle/>
          <a:p>
            <a:r>
              <a:rPr lang="en-US">
                <a:solidFill>
                  <a:schemeClr val="bg1"/>
                </a:solidFill>
              </a:rPr>
              <a:t>Source: Apple 10-Q</a:t>
            </a:r>
          </a:p>
          <a:p>
            <a:endParaRPr lang="en-US">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http://blogs.ubc.ca/sitaradhanani/files/2011/11/InternetExplorer9.png"/>
          <p:cNvPicPr>
            <a:picLocks noChangeAspect="1" noChangeArrowheads="1"/>
          </p:cNvPicPr>
          <p:nvPr/>
        </p:nvPicPr>
        <p:blipFill>
          <a:blip r:embed="rId3" cstate="print">
            <a:lum bright="-2000" contrast="-54000"/>
          </a:blip>
          <a:srcRect/>
          <a:stretch>
            <a:fillRect/>
          </a:stretch>
        </p:blipFill>
        <p:spPr bwMode="auto">
          <a:xfrm>
            <a:off x="5508625" y="620713"/>
            <a:ext cx="3887788" cy="3887787"/>
          </a:xfrm>
          <a:prstGeom prst="rect">
            <a:avLst/>
          </a:prstGeom>
          <a:noFill/>
          <a:ln w="9525">
            <a:noFill/>
            <a:miter lim="800000"/>
            <a:headEnd/>
            <a:tailEnd/>
          </a:ln>
        </p:spPr>
      </p:pic>
      <p:sp>
        <p:nvSpPr>
          <p:cNvPr id="2" name="Title 1"/>
          <p:cNvSpPr>
            <a:spLocks noGrp="1"/>
          </p:cNvSpPr>
          <p:nvPr>
            <p:ph type="title"/>
          </p:nvPr>
        </p:nvSpPr>
        <p:spPr>
          <a:xfrm>
            <a:off x="0" y="332656"/>
            <a:ext cx="9144000" cy="1268760"/>
          </a:xfrm>
        </p:spPr>
        <p:txBody>
          <a:bodyPr/>
          <a:lstStyle/>
          <a:p>
            <a:pPr fontAlgn="auto">
              <a:spcAft>
                <a:spcPts val="0"/>
              </a:spcAft>
              <a:defRPr/>
            </a:pPr>
            <a:r>
              <a:rPr lang="en-US" sz="4800" dirty="0" smtClean="0">
                <a:solidFill>
                  <a:srgbClr val="C00000"/>
                </a:solidFill>
                <a:latin typeface="Cambria" pitchFamily="18" charset="0"/>
              </a:rPr>
              <a:t>The Internet</a:t>
            </a:r>
            <a:endParaRPr lang="en-US" sz="4800" dirty="0">
              <a:solidFill>
                <a:srgbClr val="C00000"/>
              </a:solidFill>
              <a:latin typeface="Cambria" pitchFamily="18" charset="0"/>
            </a:endParaRPr>
          </a:p>
        </p:txBody>
      </p:sp>
      <p:sp>
        <p:nvSpPr>
          <p:cNvPr id="3" name="Content Placeholder 2"/>
          <p:cNvSpPr>
            <a:spLocks noGrp="1"/>
          </p:cNvSpPr>
          <p:nvPr>
            <p:ph idx="1"/>
          </p:nvPr>
        </p:nvSpPr>
        <p:spPr>
          <a:xfrm>
            <a:off x="611188" y="1916113"/>
            <a:ext cx="7843837" cy="4525962"/>
          </a:xfrm>
        </p:spPr>
        <p:txBody>
          <a:bodyPr>
            <a:normAutofit/>
          </a:bodyPr>
          <a:lstStyle/>
          <a:p>
            <a:pPr marL="708660" indent="-571500" fontAlgn="auto">
              <a:spcAft>
                <a:spcPts val="0"/>
              </a:spcAft>
              <a:buClr>
                <a:schemeClr val="tx1">
                  <a:shade val="95000"/>
                </a:schemeClr>
              </a:buClr>
              <a:buFont typeface="+mj-lt"/>
              <a:buAutoNum type="romanUcPeriod"/>
              <a:defRPr/>
            </a:pPr>
            <a:r>
              <a:rPr lang="en-US" b="1" dirty="0" smtClean="0">
                <a:solidFill>
                  <a:srgbClr val="002060"/>
                </a:solidFill>
              </a:rPr>
              <a:t>1969</a:t>
            </a:r>
            <a:r>
              <a:rPr lang="en-US" dirty="0" smtClean="0">
                <a:solidFill>
                  <a:srgbClr val="002060"/>
                </a:solidFill>
              </a:rPr>
              <a:t>: the original internet</a:t>
            </a:r>
          </a:p>
          <a:p>
            <a:pPr marL="708660" indent="-571500" fontAlgn="auto">
              <a:spcAft>
                <a:spcPts val="0"/>
              </a:spcAft>
              <a:buClr>
                <a:schemeClr val="tx1">
                  <a:shade val="95000"/>
                </a:schemeClr>
              </a:buClr>
              <a:buFont typeface="+mj-lt"/>
              <a:buAutoNum type="romanUcPeriod"/>
              <a:defRPr/>
            </a:pPr>
            <a:r>
              <a:rPr lang="en-US" b="1" dirty="0" smtClean="0">
                <a:solidFill>
                  <a:srgbClr val="002060"/>
                </a:solidFill>
              </a:rPr>
              <a:t>1972</a:t>
            </a:r>
            <a:r>
              <a:rPr lang="en-US" dirty="0" smtClean="0">
                <a:solidFill>
                  <a:srgbClr val="002060"/>
                </a:solidFill>
              </a:rPr>
              <a:t>: first email sent</a:t>
            </a:r>
          </a:p>
          <a:p>
            <a:pPr marL="708660" indent="-571500" fontAlgn="auto">
              <a:spcAft>
                <a:spcPts val="0"/>
              </a:spcAft>
              <a:buClr>
                <a:schemeClr val="tx1">
                  <a:shade val="95000"/>
                </a:schemeClr>
              </a:buClr>
              <a:buFont typeface="+mj-lt"/>
              <a:buAutoNum type="romanUcPeriod"/>
              <a:defRPr/>
            </a:pPr>
            <a:r>
              <a:rPr lang="en-US" b="1" dirty="0" smtClean="0">
                <a:solidFill>
                  <a:srgbClr val="002060"/>
                </a:solidFill>
              </a:rPr>
              <a:t>1990</a:t>
            </a:r>
            <a:r>
              <a:rPr lang="en-US" dirty="0" smtClean="0">
                <a:solidFill>
                  <a:srgbClr val="002060"/>
                </a:solidFill>
              </a:rPr>
              <a:t>: Archie, the first search engine</a:t>
            </a:r>
          </a:p>
          <a:p>
            <a:pPr marL="708660" indent="-571500" fontAlgn="auto">
              <a:spcAft>
                <a:spcPts val="0"/>
              </a:spcAft>
              <a:buClr>
                <a:schemeClr val="tx1">
                  <a:shade val="95000"/>
                </a:schemeClr>
              </a:buClr>
              <a:buFont typeface="+mj-lt"/>
              <a:buAutoNum type="romanUcPeriod"/>
              <a:defRPr/>
            </a:pPr>
            <a:r>
              <a:rPr lang="en-US" b="1" dirty="0" smtClean="0">
                <a:solidFill>
                  <a:srgbClr val="002060"/>
                </a:solidFill>
              </a:rPr>
              <a:t>1991</a:t>
            </a:r>
            <a:r>
              <a:rPr lang="en-US" dirty="0" smtClean="0">
                <a:solidFill>
                  <a:srgbClr val="002060"/>
                </a:solidFill>
              </a:rPr>
              <a:t>: Internet available for commercial use</a:t>
            </a:r>
          </a:p>
          <a:p>
            <a:pPr marL="708660" indent="-571500" fontAlgn="auto">
              <a:spcAft>
                <a:spcPts val="0"/>
              </a:spcAft>
              <a:buClr>
                <a:schemeClr val="tx1">
                  <a:shade val="95000"/>
                </a:schemeClr>
              </a:buClr>
              <a:buFont typeface="+mj-lt"/>
              <a:buAutoNum type="romanUcPeriod"/>
              <a:defRPr/>
            </a:pPr>
            <a:r>
              <a:rPr lang="en-US" b="1" dirty="0" smtClean="0">
                <a:solidFill>
                  <a:srgbClr val="002060"/>
                </a:solidFill>
              </a:rPr>
              <a:t>1996</a:t>
            </a:r>
            <a:r>
              <a:rPr lang="en-US" dirty="0" smtClean="0">
                <a:solidFill>
                  <a:srgbClr val="002060"/>
                </a:solidFill>
              </a:rPr>
              <a:t>: more email than post mail in the USA</a:t>
            </a:r>
          </a:p>
          <a:p>
            <a:pPr marL="708660" indent="-571500" fontAlgn="auto">
              <a:spcAft>
                <a:spcPts val="0"/>
              </a:spcAft>
              <a:buClr>
                <a:schemeClr val="tx1">
                  <a:shade val="95000"/>
                </a:schemeClr>
              </a:buClr>
              <a:buFont typeface="Wingdings 2"/>
              <a:buNone/>
              <a:defRPr/>
            </a:pPr>
            <a:r>
              <a:rPr lang="en-US" dirty="0" smtClean="0">
                <a:solidFill>
                  <a:srgbClr val="002060"/>
                </a:solidFill>
              </a:rPr>
              <a:t>		      : </a:t>
            </a:r>
            <a:r>
              <a:rPr lang="en-US" dirty="0" err="1" smtClean="0">
                <a:solidFill>
                  <a:srgbClr val="002060"/>
                </a:solidFill>
              </a:rPr>
              <a:t>BackRub</a:t>
            </a:r>
            <a:r>
              <a:rPr lang="en-US" dirty="0" smtClean="0">
                <a:solidFill>
                  <a:srgbClr val="002060"/>
                </a:solidFill>
              </a:rPr>
              <a:t> search engine (Stanford)</a:t>
            </a:r>
          </a:p>
          <a:p>
            <a:pPr marL="708660" indent="-571500" fontAlgn="auto">
              <a:spcAft>
                <a:spcPts val="0"/>
              </a:spcAft>
              <a:buClr>
                <a:schemeClr val="tx1">
                  <a:shade val="95000"/>
                </a:schemeClr>
              </a:buClr>
              <a:buFont typeface="+mj-lt"/>
              <a:buAutoNum type="romanUcPeriod"/>
              <a:defRPr/>
            </a:pPr>
            <a:r>
              <a:rPr lang="en-US" b="1" dirty="0" smtClean="0">
                <a:solidFill>
                  <a:srgbClr val="002060"/>
                </a:solidFill>
              </a:rPr>
              <a:t>1997</a:t>
            </a:r>
            <a:r>
              <a:rPr lang="en-US" dirty="0" smtClean="0">
                <a:solidFill>
                  <a:srgbClr val="002060"/>
                </a:solidFill>
              </a:rPr>
              <a:t>: Google (googol)</a:t>
            </a:r>
          </a:p>
          <a:p>
            <a:pPr marL="548640" indent="-411480" fontAlgn="auto">
              <a:spcAft>
                <a:spcPts val="0"/>
              </a:spcAft>
              <a:buClr>
                <a:schemeClr val="tx1">
                  <a:shade val="95000"/>
                </a:schemeClr>
              </a:buClr>
              <a:buFont typeface="Wingdings 2"/>
              <a:buChar char=""/>
              <a:defRPr/>
            </a:pPr>
            <a:endParaRPr lang="en-US" dirty="0" smtClean="0">
              <a:solidFill>
                <a:srgbClr val="002060"/>
              </a:solidFill>
            </a:endParaRPr>
          </a:p>
          <a:p>
            <a:pPr marL="548640" indent="-411480" fontAlgn="auto">
              <a:spcAft>
                <a:spcPts val="0"/>
              </a:spcAft>
              <a:buClr>
                <a:schemeClr val="tx1">
                  <a:shade val="95000"/>
                </a:schemeClr>
              </a:buClr>
              <a:buFont typeface="Wingdings 2"/>
              <a:buChar char=""/>
              <a:defRPr/>
            </a:pPr>
            <a:endParaRPr lang="en-US" dirty="0">
              <a:solidFill>
                <a:srgbClr val="00206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7458" name="标题 1"/>
          <p:cNvSpPr>
            <a:spLocks noGrp="1"/>
          </p:cNvSpPr>
          <p:nvPr>
            <p:ph type="ctrTitle"/>
          </p:nvPr>
        </p:nvSpPr>
        <p:spPr>
          <a:xfrm>
            <a:off x="179388" y="260350"/>
            <a:ext cx="8785225" cy="3168650"/>
          </a:xfrm>
        </p:spPr>
        <p:txBody>
          <a:bodyPr/>
          <a:lstStyle/>
          <a:p>
            <a:r>
              <a:rPr lang="en-US" altLang="zh-CN" sz="8000" smtClean="0">
                <a:solidFill>
                  <a:schemeClr val="bg1"/>
                </a:solidFill>
                <a:latin typeface="Times New Roman" pitchFamily="18" charset="0"/>
                <a:cs typeface="Times New Roman" pitchFamily="18" charset="0"/>
              </a:rPr>
              <a:t>Company Overview</a:t>
            </a:r>
            <a:endParaRPr lang="zh-CN" altLang="en-US" sz="800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8482" name="标题 1"/>
          <p:cNvSpPr>
            <a:spLocks noGrp="1"/>
          </p:cNvSpPr>
          <p:nvPr>
            <p:ph type="ctrTitle"/>
          </p:nvPr>
        </p:nvSpPr>
        <p:spPr>
          <a:xfrm>
            <a:off x="685800" y="0"/>
            <a:ext cx="7772400" cy="1125538"/>
          </a:xfrm>
        </p:spPr>
        <p:txBody>
          <a:bodyPr/>
          <a:lstStyle/>
          <a:p>
            <a:r>
              <a:rPr lang="en-US" altLang="zh-CN" sz="5400" smtClean="0">
                <a:solidFill>
                  <a:schemeClr val="bg1"/>
                </a:solidFill>
                <a:latin typeface="Times New Roman" pitchFamily="18" charset="0"/>
                <a:cs typeface="Times New Roman" pitchFamily="18" charset="0"/>
              </a:rPr>
              <a:t>Company Profile</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468313" y="1268413"/>
            <a:ext cx="8207375" cy="5040312"/>
          </a:xfrm>
          <a:solidFill>
            <a:schemeClr val="accent1">
              <a:lumMod val="50000"/>
            </a:schemeClr>
          </a:solidFill>
          <a:ln>
            <a:solidFill>
              <a:schemeClr val="accent1">
                <a:lumMod val="50000"/>
              </a:schemeClr>
            </a:solidFill>
          </a:ln>
        </p:spPr>
        <p:txBody>
          <a:bodyPr rtlCol="0">
            <a:normAutofit/>
          </a:bodyPr>
          <a:lstStyle/>
          <a:p>
            <a:pPr algn="l" fontAlgn="auto">
              <a:spcAft>
                <a:spcPts val="0"/>
              </a:spcAft>
              <a:buFont typeface="Wingdings" pitchFamily="2" charset="2"/>
              <a:buChar char="Ø"/>
              <a:defRPr/>
            </a:pPr>
            <a:r>
              <a:rPr lang="en-US" altLang="zh-CN" sz="2800" dirty="0" smtClean="0">
                <a:solidFill>
                  <a:schemeClr val="bg1"/>
                </a:solidFill>
                <a:latin typeface="Times New Roman" pitchFamily="18" charset="0"/>
                <a:cs typeface="Times New Roman" pitchFamily="18" charset="0"/>
              </a:rPr>
              <a:t>Apple Inc. (formerly Apple Computer, Inc.) founded by Steve Jobs, Steve Wozniak and Ronald Wayne (1976)</a:t>
            </a:r>
          </a:p>
          <a:p>
            <a:pPr algn="l" fontAlgn="auto">
              <a:spcAft>
                <a:spcPts val="0"/>
              </a:spcAft>
              <a:buFont typeface="Wingdings" pitchFamily="2" charset="2"/>
              <a:buChar char="Ø"/>
              <a:defRPr/>
            </a:pPr>
            <a:r>
              <a:rPr lang="en-US" altLang="zh-CN" sz="2800" dirty="0" smtClean="0">
                <a:solidFill>
                  <a:schemeClr val="bg1"/>
                </a:solidFill>
                <a:latin typeface="Times New Roman" pitchFamily="18" charset="0"/>
                <a:cs typeface="Times New Roman" pitchFamily="18" charset="0"/>
              </a:rPr>
              <a:t>design, manufacture, and market personal computers and related personal computing and mobile communication devices</a:t>
            </a:r>
          </a:p>
          <a:p>
            <a:pPr algn="l" fontAlgn="auto">
              <a:spcAft>
                <a:spcPts val="0"/>
              </a:spcAft>
              <a:buFont typeface="Wingdings" pitchFamily="2" charset="2"/>
              <a:buChar char="Ø"/>
              <a:defRPr/>
            </a:pPr>
            <a:r>
              <a:rPr lang="en-US" altLang="zh-CN" sz="2800" dirty="0" smtClean="0">
                <a:solidFill>
                  <a:schemeClr val="bg1"/>
                </a:solidFill>
                <a:latin typeface="Times New Roman" pitchFamily="18" charset="0"/>
                <a:cs typeface="Times New Roman" pitchFamily="18" charset="0"/>
              </a:rPr>
              <a:t>sell its products worldwide through its online stores, its retail stores, its direct sales force, third-party wholesalers, and resellers.</a:t>
            </a:r>
            <a:endParaRPr lang="zh-CN" altLang="zh-CN" sz="2800" dirty="0" smtClean="0">
              <a:solidFill>
                <a:schemeClr val="bg1"/>
              </a:solidFill>
              <a:latin typeface="Times New Roman" pitchFamily="18" charset="0"/>
              <a:cs typeface="Times New Roman" pitchFamily="18" charset="0"/>
            </a:endParaRPr>
          </a:p>
          <a:p>
            <a:pPr algn="l" fontAlgn="auto">
              <a:spcAft>
                <a:spcPts val="0"/>
              </a:spcAft>
              <a:buFont typeface="Wingdings" pitchFamily="2" charset="2"/>
              <a:buChar char="Ø"/>
              <a:defRPr/>
            </a:pPr>
            <a:r>
              <a:rPr lang="en-US" altLang="zh-CN" sz="2800" dirty="0" smtClean="0">
                <a:solidFill>
                  <a:schemeClr val="bg1"/>
                </a:solidFill>
                <a:latin typeface="Times New Roman" pitchFamily="18" charset="0"/>
                <a:cs typeface="Times New Roman" pitchFamily="18" charset="0"/>
              </a:rPr>
              <a:t>Headquartered in Cupertino, California</a:t>
            </a:r>
          </a:p>
          <a:p>
            <a:pPr fontAlgn="auto">
              <a:spcAft>
                <a:spcPts val="0"/>
              </a:spcAft>
              <a:buFont typeface="Arial" pitchFamily="34" charset="0"/>
              <a:buNone/>
              <a:defRPr/>
            </a:pPr>
            <a:endParaRPr lang="zh-CN" altLang="en-US" sz="28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9506" name="标题 1"/>
          <p:cNvSpPr>
            <a:spLocks noGrp="1"/>
          </p:cNvSpPr>
          <p:nvPr>
            <p:ph type="ctrTitle"/>
          </p:nvPr>
        </p:nvSpPr>
        <p:spPr>
          <a:xfrm>
            <a:off x="685800" y="0"/>
            <a:ext cx="7772400" cy="1557338"/>
          </a:xfrm>
        </p:spPr>
        <p:txBody>
          <a:bodyPr/>
          <a:lstStyle/>
          <a:p>
            <a:r>
              <a:rPr lang="en-US" altLang="zh-CN" smtClean="0">
                <a:solidFill>
                  <a:schemeClr val="bg1"/>
                </a:solidFill>
                <a:latin typeface="Times New Roman" pitchFamily="18" charset="0"/>
                <a:cs typeface="Times New Roman" pitchFamily="18" charset="0"/>
              </a:rPr>
              <a:t>Mission Statement</a:t>
            </a:r>
            <a:endParaRPr lang="zh-CN" altLang="en-US" smtClean="0">
              <a:solidFill>
                <a:schemeClr val="bg1"/>
              </a:solidFill>
              <a:latin typeface="Times New Roman" pitchFamily="18" charset="0"/>
              <a:cs typeface="Times New Roman" pitchFamily="18" charset="0"/>
            </a:endParaRPr>
          </a:p>
        </p:txBody>
      </p:sp>
      <p:sp>
        <p:nvSpPr>
          <p:cNvPr id="5" name="Rectangle 5"/>
          <p:cNvSpPr>
            <a:spLocks noGrp="1"/>
          </p:cNvSpPr>
          <p:nvPr>
            <p:ph type="subTitle" idx="1"/>
          </p:nvPr>
        </p:nvSpPr>
        <p:spPr>
          <a:xfrm>
            <a:off x="1331913" y="1773238"/>
            <a:ext cx="6624637" cy="3416300"/>
          </a:xfrm>
          <a:solidFill>
            <a:schemeClr val="accent1">
              <a:lumMod val="50000"/>
              <a:alpha val="21000"/>
            </a:schemeClr>
          </a:solidFill>
        </p:spPr>
        <p:txBody>
          <a:bodyPr rtlCol="0">
            <a:spAutoFit/>
          </a:bodyPr>
          <a:lstStyle/>
          <a:p>
            <a:pPr>
              <a:spcBef>
                <a:spcPct val="0"/>
              </a:spcBef>
              <a:buFont typeface="Arial" pitchFamily="34" charset="0"/>
              <a:buNone/>
              <a:defRPr/>
            </a:pPr>
            <a:r>
              <a:rPr lang="en-US" sz="2400" dirty="0" smtClean="0">
                <a:solidFill>
                  <a:schemeClr val="bg1"/>
                </a:solidFill>
                <a:latin typeface="Times New Roman" pitchFamily="18" charset="0"/>
                <a:cs typeface="Times New Roman" pitchFamily="18" charset="0"/>
              </a:rPr>
              <a:t>Apple designs </a:t>
            </a:r>
            <a:r>
              <a:rPr lang="en-US" sz="2400" b="1" dirty="0" smtClean="0">
                <a:solidFill>
                  <a:schemeClr val="bg1"/>
                </a:solidFill>
                <a:latin typeface="Times New Roman" pitchFamily="18" charset="0"/>
                <a:cs typeface="Times New Roman" pitchFamily="18" charset="0"/>
              </a:rPr>
              <a:t>Macs</a:t>
            </a:r>
            <a:r>
              <a:rPr lang="en-US" sz="2400" dirty="0" smtClean="0">
                <a:solidFill>
                  <a:schemeClr val="bg1"/>
                </a:solidFill>
                <a:latin typeface="Times New Roman" pitchFamily="18" charset="0"/>
                <a:cs typeface="Times New Roman" pitchFamily="18" charset="0"/>
              </a:rPr>
              <a:t>, the best personal computers in the world, along with OS X, iLife, iWork, and professional software. Apple </a:t>
            </a:r>
            <a:r>
              <a:rPr lang="en-US" sz="2400" b="1" dirty="0" smtClean="0">
                <a:solidFill>
                  <a:schemeClr val="bg1"/>
                </a:solidFill>
                <a:latin typeface="Times New Roman" pitchFamily="18" charset="0"/>
                <a:cs typeface="Times New Roman" pitchFamily="18" charset="0"/>
              </a:rPr>
              <a:t>leads the digital music revolution</a:t>
            </a:r>
            <a:r>
              <a:rPr lang="en-US" sz="2400" dirty="0" smtClean="0">
                <a:solidFill>
                  <a:schemeClr val="bg1"/>
                </a:solidFill>
                <a:latin typeface="Times New Roman" pitchFamily="18" charset="0"/>
                <a:cs typeface="Times New Roman" pitchFamily="18" charset="0"/>
              </a:rPr>
              <a:t> with its iPods and iTunes online store. Apple </a:t>
            </a:r>
            <a:r>
              <a:rPr lang="en-US" sz="2400" b="1" dirty="0" smtClean="0">
                <a:solidFill>
                  <a:schemeClr val="bg1"/>
                </a:solidFill>
                <a:latin typeface="Times New Roman" pitchFamily="18" charset="0"/>
                <a:cs typeface="Times New Roman" pitchFamily="18" charset="0"/>
              </a:rPr>
              <a:t>reinvented the mobile phone </a:t>
            </a:r>
            <a:r>
              <a:rPr lang="en-US" sz="2400" dirty="0" smtClean="0">
                <a:solidFill>
                  <a:schemeClr val="bg1"/>
                </a:solidFill>
                <a:latin typeface="Times New Roman" pitchFamily="18" charset="0"/>
                <a:cs typeface="Times New Roman" pitchFamily="18" charset="0"/>
              </a:rPr>
              <a:t>with its revolutionary iPhone and </a:t>
            </a:r>
            <a:r>
              <a:rPr lang="en-US" sz="2400" b="1" dirty="0" smtClean="0">
                <a:solidFill>
                  <a:schemeClr val="bg1"/>
                </a:solidFill>
                <a:latin typeface="Times New Roman" pitchFamily="18" charset="0"/>
                <a:cs typeface="Times New Roman" pitchFamily="18" charset="0"/>
              </a:rPr>
              <a:t>App Store</a:t>
            </a:r>
            <a:r>
              <a:rPr lang="en-US" sz="2400" dirty="0" smtClean="0">
                <a:solidFill>
                  <a:schemeClr val="bg1"/>
                </a:solidFill>
                <a:latin typeface="Times New Roman" pitchFamily="18" charset="0"/>
                <a:cs typeface="Times New Roman" pitchFamily="18" charset="0"/>
              </a:rPr>
              <a:t>, and has recently introduced its magical iPad which is defining the </a:t>
            </a:r>
            <a:r>
              <a:rPr lang="en-US" sz="2400" b="1" dirty="0" smtClean="0">
                <a:solidFill>
                  <a:schemeClr val="bg1"/>
                </a:solidFill>
                <a:latin typeface="Times New Roman" pitchFamily="18" charset="0"/>
                <a:cs typeface="Times New Roman" pitchFamily="18" charset="0"/>
              </a:rPr>
              <a:t>future of mobile media and computing devices</a:t>
            </a:r>
            <a:r>
              <a:rPr lang="en-US" sz="2400" dirty="0" smtClean="0">
                <a:solidFill>
                  <a:schemeClr val="bg1"/>
                </a:solidFill>
                <a:latin typeface="Times New Roman" pitchFamily="18" charset="0"/>
                <a:cs typeface="Times New Roman" pitchFamily="18" charset="0"/>
              </a:rPr>
              <a:t>. </a:t>
            </a:r>
            <a:endParaRPr lang="en-US" sz="2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0530" name="标题 1"/>
          <p:cNvSpPr>
            <a:spLocks noGrp="1"/>
          </p:cNvSpPr>
          <p:nvPr>
            <p:ph type="ctrTitle"/>
          </p:nvPr>
        </p:nvSpPr>
        <p:spPr>
          <a:xfrm>
            <a:off x="685800" y="0"/>
            <a:ext cx="7772400" cy="1341438"/>
          </a:xfrm>
        </p:spPr>
        <p:txBody>
          <a:bodyPr/>
          <a:lstStyle/>
          <a:p>
            <a:r>
              <a:rPr lang="en-US" altLang="zh-CN" sz="5400" smtClean="0">
                <a:solidFill>
                  <a:schemeClr val="bg1"/>
                </a:solidFill>
                <a:latin typeface="Times New Roman" pitchFamily="18" charset="0"/>
                <a:cs typeface="Times New Roman" pitchFamily="18" charset="0"/>
              </a:rPr>
              <a:t>Products and Services</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971550" y="1412875"/>
            <a:ext cx="7777163" cy="4679950"/>
          </a:xfrm>
        </p:spPr>
        <p:txBody>
          <a:bodyPr rtlCol="0">
            <a:normAutofit fontScale="92500" lnSpcReduction="20000"/>
          </a:bodyPr>
          <a:lstStyle/>
          <a:p>
            <a:pPr algn="l" fontAlgn="auto">
              <a:spcAft>
                <a:spcPts val="0"/>
              </a:spcAft>
              <a:buFont typeface="Wingdings" pitchFamily="2" charset="2"/>
              <a:buChar char="Ø"/>
              <a:defRPr/>
            </a:pPr>
            <a:r>
              <a:rPr lang="en-US" altLang="zh-CN" sz="3800" dirty="0" err="1">
                <a:solidFill>
                  <a:schemeClr val="bg1"/>
                </a:solidFill>
                <a:latin typeface="Times New Roman" pitchFamily="18" charset="0"/>
                <a:cs typeface="Times New Roman" pitchFamily="18" charset="0"/>
              </a:rPr>
              <a:t>iPhone</a:t>
            </a:r>
            <a:endParaRPr lang="zh-CN" altLang="zh-CN" sz="3800" dirty="0">
              <a:solidFill>
                <a:schemeClr val="bg1"/>
              </a:solidFill>
              <a:latin typeface="Times New Roman" pitchFamily="18" charset="0"/>
              <a:cs typeface="Times New Roman" pitchFamily="18" charset="0"/>
            </a:endParaRPr>
          </a:p>
          <a:p>
            <a:pPr algn="l" fontAlgn="auto">
              <a:spcAft>
                <a:spcPts val="0"/>
              </a:spcAft>
              <a:buFont typeface="Wingdings" pitchFamily="2" charset="2"/>
              <a:buChar char="Ø"/>
              <a:defRPr/>
            </a:pPr>
            <a:r>
              <a:rPr lang="en-US" altLang="zh-CN" sz="3800" dirty="0" err="1">
                <a:solidFill>
                  <a:schemeClr val="bg1"/>
                </a:solidFill>
                <a:latin typeface="Times New Roman" pitchFamily="18" charset="0"/>
                <a:cs typeface="Times New Roman" pitchFamily="18" charset="0"/>
              </a:rPr>
              <a:t>iPad</a:t>
            </a:r>
            <a:endParaRPr lang="zh-CN" altLang="zh-CN" sz="3800" dirty="0">
              <a:solidFill>
                <a:schemeClr val="bg1"/>
              </a:solidFill>
              <a:latin typeface="Times New Roman" pitchFamily="18" charset="0"/>
              <a:cs typeface="Times New Roman" pitchFamily="18" charset="0"/>
            </a:endParaRPr>
          </a:p>
          <a:p>
            <a:pPr algn="l" fontAlgn="auto">
              <a:spcAft>
                <a:spcPts val="0"/>
              </a:spcAft>
              <a:buFont typeface="Wingdings" pitchFamily="2" charset="2"/>
              <a:buChar char="Ø"/>
              <a:defRPr/>
            </a:pPr>
            <a:r>
              <a:rPr lang="en-US" altLang="zh-CN" sz="3800" dirty="0">
                <a:solidFill>
                  <a:schemeClr val="bg1"/>
                </a:solidFill>
                <a:latin typeface="Times New Roman" pitchFamily="18" charset="0"/>
                <a:cs typeface="Times New Roman" pitchFamily="18" charset="0"/>
              </a:rPr>
              <a:t>Mac</a:t>
            </a:r>
            <a:endParaRPr lang="zh-CN" altLang="zh-CN" sz="3800" dirty="0">
              <a:solidFill>
                <a:schemeClr val="bg1"/>
              </a:solidFill>
              <a:latin typeface="Times New Roman" pitchFamily="18" charset="0"/>
              <a:cs typeface="Times New Roman" pitchFamily="18" charset="0"/>
            </a:endParaRPr>
          </a:p>
          <a:p>
            <a:pPr algn="l" fontAlgn="auto">
              <a:spcAft>
                <a:spcPts val="0"/>
              </a:spcAft>
              <a:buFont typeface="Wingdings" pitchFamily="2" charset="2"/>
              <a:buChar char="Ø"/>
              <a:defRPr/>
            </a:pPr>
            <a:r>
              <a:rPr lang="en-US" altLang="zh-CN" sz="3800" dirty="0">
                <a:solidFill>
                  <a:schemeClr val="bg1"/>
                </a:solidFill>
                <a:latin typeface="Times New Roman" pitchFamily="18" charset="0"/>
                <a:cs typeface="Times New Roman" pitchFamily="18" charset="0"/>
              </a:rPr>
              <a:t>iPod</a:t>
            </a:r>
            <a:endParaRPr lang="zh-CN" altLang="zh-CN" sz="3800" dirty="0">
              <a:solidFill>
                <a:schemeClr val="bg1"/>
              </a:solidFill>
              <a:latin typeface="Times New Roman" pitchFamily="18" charset="0"/>
              <a:cs typeface="Times New Roman" pitchFamily="18" charset="0"/>
            </a:endParaRPr>
          </a:p>
          <a:p>
            <a:pPr algn="l" fontAlgn="auto">
              <a:spcAft>
                <a:spcPts val="0"/>
              </a:spcAft>
              <a:buFont typeface="Wingdings" pitchFamily="2" charset="2"/>
              <a:buChar char="Ø"/>
              <a:defRPr/>
            </a:pPr>
            <a:r>
              <a:rPr lang="en-US" altLang="zh-CN" sz="3800" dirty="0">
                <a:solidFill>
                  <a:schemeClr val="bg1"/>
                </a:solidFill>
                <a:latin typeface="Times New Roman" pitchFamily="18" charset="0"/>
                <a:cs typeface="Times New Roman" pitchFamily="18" charset="0"/>
              </a:rPr>
              <a:t>Apple TV</a:t>
            </a:r>
            <a:endParaRPr lang="zh-CN" altLang="zh-CN" sz="3800" dirty="0">
              <a:solidFill>
                <a:schemeClr val="bg1"/>
              </a:solidFill>
              <a:latin typeface="Times New Roman" pitchFamily="18" charset="0"/>
              <a:cs typeface="Times New Roman" pitchFamily="18" charset="0"/>
            </a:endParaRPr>
          </a:p>
          <a:p>
            <a:pPr algn="l" fontAlgn="auto">
              <a:spcAft>
                <a:spcPts val="0"/>
              </a:spcAft>
              <a:buFont typeface="Wingdings" pitchFamily="2" charset="2"/>
              <a:buChar char="Ø"/>
              <a:defRPr/>
            </a:pPr>
            <a:r>
              <a:rPr lang="en-US" altLang="zh-CN" sz="3800" dirty="0" smtClean="0">
                <a:solidFill>
                  <a:schemeClr val="bg1"/>
                </a:solidFill>
                <a:latin typeface="Times New Roman" pitchFamily="18" charset="0"/>
                <a:cs typeface="Times New Roman" pitchFamily="18" charset="0"/>
              </a:rPr>
              <a:t>The </a:t>
            </a:r>
            <a:r>
              <a:rPr lang="en-US" altLang="zh-CN" sz="3800" dirty="0" err="1">
                <a:solidFill>
                  <a:schemeClr val="bg1"/>
                </a:solidFill>
                <a:latin typeface="Times New Roman" pitchFamily="18" charset="0"/>
                <a:cs typeface="Times New Roman" pitchFamily="18" charset="0"/>
              </a:rPr>
              <a:t>iOS</a:t>
            </a:r>
            <a:r>
              <a:rPr lang="en-US" altLang="zh-CN" sz="3800" dirty="0">
                <a:solidFill>
                  <a:schemeClr val="bg1"/>
                </a:solidFill>
                <a:latin typeface="Times New Roman" pitchFamily="18" charset="0"/>
                <a:cs typeface="Times New Roman" pitchFamily="18" charset="0"/>
              </a:rPr>
              <a:t> and Mac OS X operating systems</a:t>
            </a:r>
            <a:endParaRPr lang="zh-CN" altLang="zh-CN" sz="3800" dirty="0">
              <a:solidFill>
                <a:schemeClr val="bg1"/>
              </a:solidFill>
              <a:latin typeface="Times New Roman" pitchFamily="18" charset="0"/>
              <a:cs typeface="Times New Roman" pitchFamily="18" charset="0"/>
            </a:endParaRPr>
          </a:p>
          <a:p>
            <a:pPr algn="l" fontAlgn="auto">
              <a:spcAft>
                <a:spcPts val="0"/>
              </a:spcAft>
              <a:buFont typeface="Wingdings" pitchFamily="2" charset="2"/>
              <a:buChar char="Ø"/>
              <a:defRPr/>
            </a:pPr>
            <a:r>
              <a:rPr lang="en-US" altLang="zh-CN" sz="3800" dirty="0" err="1">
                <a:solidFill>
                  <a:schemeClr val="bg1"/>
                </a:solidFill>
                <a:latin typeface="Times New Roman" pitchFamily="18" charset="0"/>
                <a:cs typeface="Times New Roman" pitchFamily="18" charset="0"/>
              </a:rPr>
              <a:t>iCloud</a:t>
            </a:r>
            <a:endParaRPr lang="zh-CN" altLang="zh-CN" sz="3800" dirty="0">
              <a:solidFill>
                <a:schemeClr val="bg1"/>
              </a:solidFill>
              <a:latin typeface="Times New Roman" pitchFamily="18" charset="0"/>
              <a:cs typeface="Times New Roman" pitchFamily="18" charset="0"/>
            </a:endParaRPr>
          </a:p>
          <a:p>
            <a:pPr algn="l" fontAlgn="auto">
              <a:spcAft>
                <a:spcPts val="0"/>
              </a:spcAft>
              <a:buFont typeface="Wingdings" pitchFamily="2" charset="2"/>
              <a:buChar char="Ø"/>
              <a:defRPr/>
            </a:pPr>
            <a:r>
              <a:rPr lang="en-US" altLang="zh-CN" sz="3800" dirty="0">
                <a:solidFill>
                  <a:schemeClr val="bg1"/>
                </a:solidFill>
                <a:latin typeface="Times New Roman" pitchFamily="18" charset="0"/>
                <a:cs typeface="Times New Roman" pitchFamily="18" charset="0"/>
              </a:rPr>
              <a:t>accessory, service and support offerings</a:t>
            </a:r>
            <a:endParaRPr lang="zh-CN" altLang="zh-CN" sz="3800" dirty="0">
              <a:solidFill>
                <a:schemeClr val="bg1"/>
              </a:solidFill>
              <a:latin typeface="Times New Roman" pitchFamily="18" charset="0"/>
              <a:cs typeface="Times New Roman" pitchFamily="18" charset="0"/>
            </a:endParaRPr>
          </a:p>
          <a:p>
            <a:pPr fontAlgn="auto">
              <a:spcAft>
                <a:spcPts val="0"/>
              </a:spcAft>
              <a:buFont typeface="Arial" pitchFamily="34" charset="0"/>
              <a:buNone/>
              <a:defRPr/>
            </a:pPr>
            <a:endParaRPr lang="zh-CN" alt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1554" name="标题 1"/>
          <p:cNvSpPr>
            <a:spLocks noGrp="1"/>
          </p:cNvSpPr>
          <p:nvPr>
            <p:ph type="ctrTitle"/>
          </p:nvPr>
        </p:nvSpPr>
        <p:spPr>
          <a:xfrm>
            <a:off x="685800" y="0"/>
            <a:ext cx="7772400" cy="1557338"/>
          </a:xfrm>
        </p:spPr>
        <p:txBody>
          <a:bodyPr/>
          <a:lstStyle/>
          <a:p>
            <a:endParaRPr lang="zh-CN" altLang="en-US" smtClean="0"/>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sp>
        <p:nvSpPr>
          <p:cNvPr id="5" name="Title 1"/>
          <p:cNvSpPr txBox="1">
            <a:spLocks/>
          </p:cNvSpPr>
          <p:nvPr/>
        </p:nvSpPr>
        <p:spPr>
          <a:xfrm>
            <a:off x="457200" y="274638"/>
            <a:ext cx="8229600" cy="706437"/>
          </a:xfrm>
          <a:prstGeom prst="rect">
            <a:avLst/>
          </a:prstGeom>
        </p:spPr>
        <p:txBody>
          <a:bodyPr anchor="ctr">
            <a:normAutofit lnSpcReduction="10000"/>
          </a:bodyPr>
          <a:lstStyle/>
          <a:p>
            <a:pPr algn="ctr" fontAlgn="auto">
              <a:spcAft>
                <a:spcPts val="0"/>
              </a:spcAft>
              <a:defRPr/>
            </a:pPr>
            <a:r>
              <a:rPr lang="en-US" sz="4400" b="1" dirty="0">
                <a:solidFill>
                  <a:schemeClr val="bg1"/>
                </a:solidFill>
                <a:latin typeface="Times New Roman" pitchFamily="18" charset="0"/>
                <a:ea typeface="+mj-ea"/>
                <a:cs typeface="Times New Roman" pitchFamily="18" charset="0"/>
              </a:rPr>
              <a:t>iTunes Revenues</a:t>
            </a:r>
          </a:p>
        </p:txBody>
      </p:sp>
      <p:sp>
        <p:nvSpPr>
          <p:cNvPr id="151557" name="Content Placeholder 2"/>
          <p:cNvSpPr txBox="1">
            <a:spLocks/>
          </p:cNvSpPr>
          <p:nvPr/>
        </p:nvSpPr>
        <p:spPr bwMode="auto">
          <a:xfrm>
            <a:off x="250825" y="981075"/>
            <a:ext cx="6049963" cy="3665538"/>
          </a:xfrm>
          <a:prstGeom prst="rect">
            <a:avLst/>
          </a:prstGeom>
          <a:noFill/>
          <a:ln w="9525">
            <a:noFill/>
            <a:miter lim="800000"/>
            <a:headEnd/>
            <a:tailEnd/>
          </a:ln>
        </p:spPr>
        <p:txBody>
          <a:bodyPr/>
          <a:lstStyle/>
          <a:p>
            <a:pPr>
              <a:spcBef>
                <a:spcPct val="20000"/>
              </a:spcBef>
              <a:buFont typeface="Wingdings" pitchFamily="2" charset="2"/>
              <a:buChar char="Ø"/>
            </a:pPr>
            <a:r>
              <a:rPr lang="en-US" sz="3200">
                <a:solidFill>
                  <a:schemeClr val="bg1"/>
                </a:solidFill>
                <a:latin typeface="Times New Roman" pitchFamily="18" charset="0"/>
                <a:cs typeface="Times New Roman" pitchFamily="18" charset="0"/>
              </a:rPr>
              <a:t>Sales of third-party digital content such as:</a:t>
            </a:r>
          </a:p>
          <a:p>
            <a:pPr lvl="2">
              <a:spcBef>
                <a:spcPct val="20000"/>
              </a:spcBef>
              <a:buFont typeface="Arial" charset="0"/>
              <a:buNone/>
            </a:pPr>
            <a:r>
              <a:rPr lang="en-US" sz="2400">
                <a:solidFill>
                  <a:schemeClr val="bg1"/>
                </a:solidFill>
                <a:latin typeface="Times New Roman" pitchFamily="18" charset="0"/>
                <a:cs typeface="Times New Roman" pitchFamily="18" charset="0"/>
              </a:rPr>
              <a:t>- digital music </a:t>
            </a:r>
          </a:p>
          <a:p>
            <a:pPr lvl="2">
              <a:spcBef>
                <a:spcPct val="20000"/>
              </a:spcBef>
              <a:buFont typeface="Arial" charset="0"/>
              <a:buNone/>
            </a:pPr>
            <a:r>
              <a:rPr lang="en-US" sz="2400">
                <a:solidFill>
                  <a:schemeClr val="bg1"/>
                </a:solidFill>
                <a:latin typeface="Times New Roman" pitchFamily="18" charset="0"/>
                <a:cs typeface="Times New Roman" pitchFamily="18" charset="0"/>
              </a:rPr>
              <a:t>- audio books</a:t>
            </a:r>
          </a:p>
          <a:p>
            <a:pPr lvl="2">
              <a:spcBef>
                <a:spcPct val="20000"/>
              </a:spcBef>
              <a:buFont typeface="Arial" charset="0"/>
              <a:buNone/>
            </a:pPr>
            <a:r>
              <a:rPr lang="en-US" sz="2400">
                <a:solidFill>
                  <a:schemeClr val="bg1"/>
                </a:solidFill>
                <a:latin typeface="Times New Roman" pitchFamily="18" charset="0"/>
                <a:cs typeface="Times New Roman" pitchFamily="18" charset="0"/>
              </a:rPr>
              <a:t>- music videos</a:t>
            </a:r>
          </a:p>
          <a:p>
            <a:pPr lvl="2">
              <a:spcBef>
                <a:spcPct val="20000"/>
              </a:spcBef>
              <a:buFont typeface="Arial" charset="0"/>
              <a:buNone/>
            </a:pPr>
            <a:r>
              <a:rPr lang="en-US" sz="2400">
                <a:solidFill>
                  <a:schemeClr val="bg1"/>
                </a:solidFill>
                <a:latin typeface="Times New Roman" pitchFamily="18" charset="0"/>
                <a:cs typeface="Times New Roman" pitchFamily="18" charset="0"/>
              </a:rPr>
              <a:t>- short films</a:t>
            </a:r>
          </a:p>
        </p:txBody>
      </p:sp>
      <p:sp>
        <p:nvSpPr>
          <p:cNvPr id="151558" name="TextBox 6"/>
          <p:cNvSpPr txBox="1">
            <a:spLocks noChangeArrowheads="1"/>
          </p:cNvSpPr>
          <p:nvPr/>
        </p:nvSpPr>
        <p:spPr bwMode="auto">
          <a:xfrm>
            <a:off x="323850" y="3933825"/>
            <a:ext cx="8362950" cy="3046413"/>
          </a:xfrm>
          <a:prstGeom prst="rect">
            <a:avLst/>
          </a:prstGeom>
          <a:noFill/>
          <a:ln w="9525">
            <a:noFill/>
            <a:miter lim="800000"/>
            <a:headEnd/>
            <a:tailEnd/>
          </a:ln>
        </p:spPr>
        <p:txBody>
          <a:bodyPr>
            <a:spAutoFit/>
          </a:bodyPr>
          <a:lstStyle/>
          <a:p>
            <a:pPr>
              <a:buFont typeface="Wingdings" pitchFamily="2" charset="2"/>
              <a:buChar char="Ø"/>
            </a:pPr>
            <a:r>
              <a:rPr lang="en-US" sz="3200">
                <a:solidFill>
                  <a:schemeClr val="bg1"/>
                </a:solidFill>
                <a:latin typeface="Times New Roman" pitchFamily="18" charset="0"/>
                <a:cs typeface="Times New Roman" pitchFamily="18" charset="0"/>
              </a:rPr>
              <a:t>Manage contents on iPod, iPhone, iPod Touch and iPad.</a:t>
            </a:r>
          </a:p>
          <a:p>
            <a:pPr>
              <a:buFont typeface="Wingdings" pitchFamily="2" charset="2"/>
              <a:buChar char="Ø"/>
            </a:pPr>
            <a:r>
              <a:rPr lang="en-US" sz="3200">
                <a:solidFill>
                  <a:schemeClr val="bg1"/>
                </a:solidFill>
                <a:latin typeface="Times New Roman" pitchFamily="18" charset="0"/>
                <a:cs typeface="Times New Roman" pitchFamily="18" charset="0"/>
              </a:rPr>
              <a:t>“Apple will generate $13 billion in iTunes Revenue in 2013, says analyst” ( from Business Insider)</a:t>
            </a:r>
          </a:p>
          <a:p>
            <a:endParaRPr lang="en-US" sz="3200">
              <a:solidFill>
                <a:schemeClr val="bg1"/>
              </a:solidFill>
              <a:latin typeface="Times New Roman" pitchFamily="18" charset="0"/>
              <a:cs typeface="Times New Roman" pitchFamily="18" charset="0"/>
            </a:endParaRPr>
          </a:p>
        </p:txBody>
      </p:sp>
      <p:pic>
        <p:nvPicPr>
          <p:cNvPr id="151559" name="Picture 2" descr="http://t2.gstatic.com/images?q=tbn:ANd9GcTsr5JBcMtsbzA2UbR7hLrffEswzntx_UjSsUTXcsSesOthmCo&amp;t=1&amp;usg=__-dfQWeWHnkZKtSRMA5HvStZUajM="/>
          <p:cNvPicPr>
            <a:picLocks noChangeAspect="1" noChangeArrowheads="1"/>
          </p:cNvPicPr>
          <p:nvPr/>
        </p:nvPicPr>
        <p:blipFill>
          <a:blip r:embed="rId3" cstate="print"/>
          <a:srcRect/>
          <a:stretch>
            <a:fillRect/>
          </a:stretch>
        </p:blipFill>
        <p:spPr bwMode="auto">
          <a:xfrm>
            <a:off x="6011863" y="1196975"/>
            <a:ext cx="2549525" cy="254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2578" name="标题 1"/>
          <p:cNvSpPr>
            <a:spLocks noGrp="1"/>
          </p:cNvSpPr>
          <p:nvPr>
            <p:ph type="ctrTitle"/>
          </p:nvPr>
        </p:nvSpPr>
        <p:spPr>
          <a:xfrm>
            <a:off x="685800" y="0"/>
            <a:ext cx="7772400" cy="1557338"/>
          </a:xfrm>
        </p:spPr>
        <p:txBody>
          <a:bodyPr/>
          <a:lstStyle/>
          <a:p>
            <a:r>
              <a:rPr lang="en-US" altLang="zh-CN" smtClean="0">
                <a:solidFill>
                  <a:schemeClr val="bg1"/>
                </a:solidFill>
                <a:latin typeface="Times New Roman" pitchFamily="18" charset="0"/>
                <a:cs typeface="Times New Roman" pitchFamily="18" charset="0"/>
              </a:rPr>
              <a:t>The App Store </a:t>
            </a:r>
            <a:endParaRPr lang="zh-CN" altLang="en-US" smtClean="0">
              <a:solidFill>
                <a:schemeClr val="bg1"/>
              </a:solidFill>
              <a:latin typeface="Times New Roman" pitchFamily="18" charset="0"/>
              <a:cs typeface="Times New Roman" pitchFamily="18" charset="0"/>
            </a:endParaRPr>
          </a:p>
        </p:txBody>
      </p:sp>
      <p:sp>
        <p:nvSpPr>
          <p:cNvPr id="152579" name="副标题 2"/>
          <p:cNvSpPr>
            <a:spLocks noGrp="1"/>
          </p:cNvSpPr>
          <p:nvPr>
            <p:ph type="subTitle" idx="1"/>
          </p:nvPr>
        </p:nvSpPr>
        <p:spPr>
          <a:xfrm>
            <a:off x="323850" y="1484313"/>
            <a:ext cx="4824413" cy="4608512"/>
          </a:xfrm>
        </p:spPr>
        <p:txBody>
          <a:bodyPr/>
          <a:lstStyle/>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Allows users to browse and download applications from the iTunes Store.</a:t>
            </a:r>
          </a:p>
          <a:p>
            <a:pPr algn="l">
              <a:buFont typeface="Wingdings" pitchFamily="2" charset="2"/>
              <a:buChar char="Ø"/>
            </a:pPr>
            <a:r>
              <a:rPr lang="en-US" altLang="zh-CN" sz="2800" b="1" smtClean="0">
                <a:solidFill>
                  <a:schemeClr val="bg1"/>
                </a:solidFill>
                <a:latin typeface="Times New Roman" pitchFamily="18" charset="0"/>
                <a:cs typeface="Times New Roman" pitchFamily="18" charset="0"/>
              </a:rPr>
              <a:t>30%</a:t>
            </a:r>
            <a:r>
              <a:rPr lang="en-US" altLang="zh-CN" sz="2800" smtClean="0">
                <a:solidFill>
                  <a:schemeClr val="bg1"/>
                </a:solidFill>
                <a:latin typeface="Times New Roman" pitchFamily="18" charset="0"/>
                <a:cs typeface="Times New Roman" pitchFamily="18" charset="0"/>
              </a:rPr>
              <a:t> of revenue from the store goes to Apple and </a:t>
            </a:r>
            <a:r>
              <a:rPr lang="en-US" altLang="zh-CN" sz="2800" b="1" smtClean="0">
                <a:solidFill>
                  <a:schemeClr val="bg1"/>
                </a:solidFill>
                <a:latin typeface="Times New Roman" pitchFamily="18" charset="0"/>
                <a:cs typeface="Times New Roman" pitchFamily="18" charset="0"/>
              </a:rPr>
              <a:t>70%</a:t>
            </a:r>
            <a:r>
              <a:rPr lang="en-US" altLang="zh-CN" sz="2800" smtClean="0">
                <a:solidFill>
                  <a:schemeClr val="bg1"/>
                </a:solidFill>
                <a:latin typeface="Times New Roman" pitchFamily="18" charset="0"/>
                <a:cs typeface="Times New Roman" pitchFamily="18" charset="0"/>
              </a:rPr>
              <a:t> go to the producer of the app.</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Apple App Store dominates the market</a:t>
            </a:r>
          </a:p>
          <a:p>
            <a:pPr algn="l"/>
            <a:endParaRPr lang="en-US" altLang="zh-CN" sz="2800" smtClean="0">
              <a:solidFill>
                <a:schemeClr val="bg1"/>
              </a:solidFill>
              <a:latin typeface="Times New Roman" pitchFamily="18" charset="0"/>
              <a:cs typeface="Times New Roman" pitchFamily="18" charset="0"/>
            </a:endParaRPr>
          </a:p>
          <a:p>
            <a:pPr algn="l"/>
            <a:endParaRPr lang="en-US" altLang="zh-CN" sz="2800" smtClean="0">
              <a:solidFill>
                <a:schemeClr val="bg1"/>
              </a:solidFill>
              <a:latin typeface="Times New Roman" pitchFamily="18" charset="0"/>
              <a:cs typeface="Times New Roman" pitchFamily="18" charset="0"/>
            </a:endParaRPr>
          </a:p>
          <a:p>
            <a:pPr algn="l"/>
            <a:endParaRPr lang="en-US" altLang="zh-CN" sz="2800" smtClean="0">
              <a:solidFill>
                <a:schemeClr val="bg1"/>
              </a:solidFill>
              <a:latin typeface="Times New Roman" pitchFamily="18" charset="0"/>
              <a:cs typeface="Times New Roman" pitchFamily="18" charset="0"/>
            </a:endParaRPr>
          </a:p>
        </p:txBody>
      </p:sp>
      <p:sp>
        <p:nvSpPr>
          <p:cNvPr id="5" name="Title 1"/>
          <p:cNvSpPr txBox="1">
            <a:spLocks/>
          </p:cNvSpPr>
          <p:nvPr/>
        </p:nvSpPr>
        <p:spPr>
          <a:xfrm>
            <a:off x="457200" y="274638"/>
            <a:ext cx="8229600" cy="1143000"/>
          </a:xfrm>
          <a:prstGeom prst="rect">
            <a:avLst/>
          </a:prstGeom>
        </p:spPr>
        <p:txBody>
          <a:bodyPr anchor="ctr">
            <a:normAutofit/>
          </a:bodyPr>
          <a:lstStyle/>
          <a:p>
            <a:pPr algn="ctr" fontAlgn="auto">
              <a:spcAft>
                <a:spcPts val="0"/>
              </a:spcAft>
              <a:defRPr/>
            </a:pPr>
            <a:endParaRPr lang="en-US" sz="4400" dirty="0">
              <a:solidFill>
                <a:schemeClr val="bg1"/>
              </a:solidFill>
              <a:latin typeface="Times New Roman" pitchFamily="18" charset="0"/>
              <a:ea typeface="+mj-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fontAlgn="auto">
              <a:spcBef>
                <a:spcPct val="20000"/>
              </a:spcBef>
              <a:spcAft>
                <a:spcPts val="0"/>
              </a:spcAft>
              <a:buFont typeface="Arial" pitchFamily="34" charset="0"/>
              <a:buNone/>
              <a:defRPr/>
            </a:pPr>
            <a:endParaRPr lang="en-US" sz="3200" dirty="0">
              <a:solidFill>
                <a:schemeClr val="tx1">
                  <a:tint val="75000"/>
                </a:schemeClr>
              </a:solidFill>
              <a:latin typeface="Times New Roman" pitchFamily="18" charset="0"/>
              <a:ea typeface="+mn-ea"/>
              <a:cs typeface="Times New Roman" pitchFamily="18" charset="0"/>
            </a:endParaRPr>
          </a:p>
        </p:txBody>
      </p:sp>
      <p:pic>
        <p:nvPicPr>
          <p:cNvPr id="152582" name="图片 6" descr="apple app store.png"/>
          <p:cNvPicPr>
            <a:picLocks noChangeAspect="1"/>
          </p:cNvPicPr>
          <p:nvPr/>
        </p:nvPicPr>
        <p:blipFill>
          <a:blip r:embed="rId3" cstate="print"/>
          <a:srcRect/>
          <a:stretch>
            <a:fillRect/>
          </a:stretch>
        </p:blipFill>
        <p:spPr bwMode="auto">
          <a:xfrm>
            <a:off x="1619250" y="404813"/>
            <a:ext cx="1008063" cy="1008062"/>
          </a:xfrm>
          <a:prstGeom prst="rect">
            <a:avLst/>
          </a:prstGeom>
          <a:noFill/>
          <a:ln w="9525">
            <a:noFill/>
            <a:miter lim="800000"/>
            <a:headEnd/>
            <a:tailEnd/>
          </a:ln>
        </p:spPr>
      </p:pic>
      <p:pic>
        <p:nvPicPr>
          <p:cNvPr id="152583" name="图片 7" descr="global mobile app store revenue.png"/>
          <p:cNvPicPr>
            <a:picLocks noChangeAspect="1"/>
          </p:cNvPicPr>
          <p:nvPr/>
        </p:nvPicPr>
        <p:blipFill>
          <a:blip r:embed="rId4" cstate="print"/>
          <a:srcRect/>
          <a:stretch>
            <a:fillRect/>
          </a:stretch>
        </p:blipFill>
        <p:spPr bwMode="auto">
          <a:xfrm>
            <a:off x="5219700" y="1484313"/>
            <a:ext cx="3670300" cy="4491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3602" name="标题 1"/>
          <p:cNvSpPr>
            <a:spLocks noGrp="1"/>
          </p:cNvSpPr>
          <p:nvPr>
            <p:ph type="ctrTitle"/>
          </p:nvPr>
        </p:nvSpPr>
        <p:spPr>
          <a:xfrm>
            <a:off x="685800" y="0"/>
            <a:ext cx="7772400" cy="1557338"/>
          </a:xfrm>
        </p:spPr>
        <p:txBody>
          <a:bodyPr/>
          <a:lstStyle/>
          <a:p>
            <a:r>
              <a:rPr lang="en-US" altLang="zh-CN" smtClean="0">
                <a:solidFill>
                  <a:schemeClr val="bg1"/>
                </a:solidFill>
                <a:latin typeface="Times New Roman" pitchFamily="18" charset="0"/>
                <a:cs typeface="Times New Roman" pitchFamily="18" charset="0"/>
              </a:rPr>
              <a:t>iBook</a:t>
            </a:r>
            <a:endParaRPr lang="zh-CN" altLang="en-US"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539750" y="1412875"/>
            <a:ext cx="7848600" cy="4679950"/>
          </a:xfrm>
          <a:solidFill>
            <a:schemeClr val="accent1">
              <a:lumMod val="50000"/>
            </a:schemeClr>
          </a:solidFill>
        </p:spPr>
        <p:txBody>
          <a:bodyPr rtlCol="0">
            <a:normAutofit/>
          </a:bodyPr>
          <a:lstStyle/>
          <a:p>
            <a:pPr algn="l" fontAlgn="auto">
              <a:spcAft>
                <a:spcPts val="0"/>
              </a:spcAft>
              <a:buFont typeface="Wingdings" pitchFamily="2" charset="2"/>
              <a:buChar char="Ø"/>
              <a:defRPr/>
            </a:pPr>
            <a:r>
              <a:rPr lang="en-US" altLang="zh-CN" dirty="0" smtClean="0">
                <a:solidFill>
                  <a:schemeClr val="bg1"/>
                </a:solidFill>
              </a:rPr>
              <a:t> </a:t>
            </a:r>
            <a:r>
              <a:rPr lang="en-US" altLang="zh-CN" dirty="0" smtClean="0">
                <a:solidFill>
                  <a:schemeClr val="bg1"/>
                </a:solidFill>
                <a:latin typeface="Times New Roman" pitchFamily="18" charset="0"/>
                <a:cs typeface="Times New Roman" pitchFamily="18" charset="0"/>
              </a:rPr>
              <a:t>An e-book application </a:t>
            </a:r>
          </a:p>
          <a:p>
            <a:pPr algn="l" fontAlgn="auto">
              <a:spcAft>
                <a:spcPts val="0"/>
              </a:spcAft>
              <a:buFont typeface="Wingdings" pitchFamily="2" charset="2"/>
              <a:buChar char="Ø"/>
              <a:defRPr/>
            </a:pPr>
            <a:r>
              <a:rPr lang="en-US" altLang="zh-CN" dirty="0" smtClean="0">
                <a:solidFill>
                  <a:schemeClr val="bg1"/>
                </a:solidFill>
                <a:latin typeface="Times New Roman" pitchFamily="18" charset="0"/>
                <a:cs typeface="Times New Roman" pitchFamily="18" charset="0"/>
              </a:rPr>
              <a:t>On Jan 19</a:t>
            </a:r>
            <a:r>
              <a:rPr lang="en-US" altLang="zh-CN" baseline="30000" dirty="0" smtClean="0">
                <a:solidFill>
                  <a:schemeClr val="bg1"/>
                </a:solidFill>
                <a:latin typeface="Times New Roman" pitchFamily="18" charset="0"/>
                <a:cs typeface="Times New Roman" pitchFamily="18" charset="0"/>
              </a:rPr>
              <a:t>th</a:t>
            </a:r>
            <a:r>
              <a:rPr lang="en-US" altLang="zh-CN" dirty="0" smtClean="0">
                <a:solidFill>
                  <a:schemeClr val="bg1"/>
                </a:solidFill>
                <a:latin typeface="Times New Roman" pitchFamily="18" charset="0"/>
                <a:cs typeface="Times New Roman" pitchFamily="18" charset="0"/>
              </a:rPr>
              <a:t>, 2012 Apple announced the free release of </a:t>
            </a:r>
            <a:r>
              <a:rPr lang="en-US" altLang="zh-CN" b="1" dirty="0" err="1" smtClean="0">
                <a:solidFill>
                  <a:schemeClr val="bg1"/>
                </a:solidFill>
                <a:latin typeface="Times New Roman" pitchFamily="18" charset="0"/>
                <a:cs typeface="Times New Roman" pitchFamily="18" charset="0"/>
              </a:rPr>
              <a:t>iBooks</a:t>
            </a:r>
            <a:r>
              <a:rPr lang="en-US" altLang="zh-CN" b="1" dirty="0" smtClean="0">
                <a:solidFill>
                  <a:schemeClr val="bg1"/>
                </a:solidFill>
                <a:latin typeface="Times New Roman" pitchFamily="18" charset="0"/>
                <a:cs typeface="Times New Roman" pitchFamily="18" charset="0"/>
              </a:rPr>
              <a:t> 2</a:t>
            </a:r>
            <a:r>
              <a:rPr lang="en-US" altLang="zh-CN" dirty="0" smtClean="0">
                <a:solidFill>
                  <a:schemeClr val="bg1"/>
                </a:solidFill>
                <a:latin typeface="Times New Roman" pitchFamily="18" charset="0"/>
                <a:cs typeface="Times New Roman" pitchFamily="18" charset="0"/>
              </a:rPr>
              <a:t>, operating in landscape mode and allowing for </a:t>
            </a:r>
            <a:r>
              <a:rPr lang="en-US" altLang="zh-CN" b="1" dirty="0" smtClean="0">
                <a:solidFill>
                  <a:schemeClr val="bg1"/>
                </a:solidFill>
                <a:latin typeface="Times New Roman" pitchFamily="18" charset="0"/>
                <a:cs typeface="Times New Roman" pitchFamily="18" charset="0"/>
              </a:rPr>
              <a:t>interactive reading</a:t>
            </a:r>
          </a:p>
          <a:p>
            <a:pPr algn="l" fontAlgn="auto">
              <a:spcAft>
                <a:spcPts val="0"/>
              </a:spcAft>
              <a:buFont typeface="Wingdings" pitchFamily="2" charset="2"/>
              <a:buChar char="Ø"/>
              <a:defRPr/>
            </a:pPr>
            <a:r>
              <a:rPr lang="en-US" altLang="zh-CN" dirty="0" smtClean="0">
                <a:solidFill>
                  <a:schemeClr val="bg1"/>
                </a:solidFill>
                <a:latin typeface="Times New Roman" pitchFamily="18" charset="0"/>
                <a:cs typeface="Times New Roman" pitchFamily="18" charset="0"/>
              </a:rPr>
              <a:t>A new app, </a:t>
            </a:r>
            <a:r>
              <a:rPr lang="en-US" altLang="zh-CN" b="1" dirty="0" err="1" smtClean="0">
                <a:solidFill>
                  <a:schemeClr val="bg1"/>
                </a:solidFill>
                <a:latin typeface="Times New Roman" pitchFamily="18" charset="0"/>
                <a:cs typeface="Times New Roman" pitchFamily="18" charset="0"/>
              </a:rPr>
              <a:t>iBooks</a:t>
            </a:r>
            <a:r>
              <a:rPr lang="en-US" altLang="zh-CN" b="1" dirty="0" smtClean="0">
                <a:solidFill>
                  <a:schemeClr val="bg1"/>
                </a:solidFill>
                <a:latin typeface="Times New Roman" pitchFamily="18" charset="0"/>
                <a:cs typeface="Times New Roman" pitchFamily="18" charset="0"/>
              </a:rPr>
              <a:t> Author</a:t>
            </a:r>
            <a:r>
              <a:rPr lang="en-US" altLang="zh-CN" dirty="0" smtClean="0">
                <a:solidFill>
                  <a:schemeClr val="bg1"/>
                </a:solidFill>
                <a:latin typeface="Times New Roman" pitchFamily="18" charset="0"/>
                <a:cs typeface="Times New Roman" pitchFamily="18" charset="0"/>
              </a:rPr>
              <a:t>, was announced for the App Store, allowing anyone to create interactive textbooks for reading in </a:t>
            </a:r>
            <a:r>
              <a:rPr lang="en-US" altLang="zh-CN" dirty="0" err="1" smtClean="0">
                <a:solidFill>
                  <a:schemeClr val="bg1"/>
                </a:solidFill>
                <a:latin typeface="Times New Roman" pitchFamily="18" charset="0"/>
                <a:cs typeface="Times New Roman" pitchFamily="18" charset="0"/>
              </a:rPr>
              <a:t>iBooks</a:t>
            </a:r>
            <a:r>
              <a:rPr lang="en-US" altLang="zh-CN" dirty="0" smtClean="0">
                <a:solidFill>
                  <a:schemeClr val="bg1"/>
                </a:solidFill>
                <a:latin typeface="Times New Roman" pitchFamily="18" charset="0"/>
                <a:cs typeface="Times New Roman" pitchFamily="18" charset="0"/>
              </a:rPr>
              <a:t>; and the </a:t>
            </a:r>
            <a:r>
              <a:rPr lang="en-US" altLang="zh-CN" dirty="0" err="1" smtClean="0">
                <a:solidFill>
                  <a:schemeClr val="bg1"/>
                </a:solidFill>
                <a:latin typeface="Times New Roman" pitchFamily="18" charset="0"/>
                <a:cs typeface="Times New Roman" pitchFamily="18" charset="0"/>
              </a:rPr>
              <a:t>iBookstore</a:t>
            </a:r>
            <a:r>
              <a:rPr lang="en-US" altLang="zh-CN" dirty="0" smtClean="0">
                <a:solidFill>
                  <a:schemeClr val="bg1"/>
                </a:solidFill>
                <a:latin typeface="Times New Roman" pitchFamily="18" charset="0"/>
                <a:cs typeface="Times New Roman" pitchFamily="18" charset="0"/>
              </a:rPr>
              <a:t> was expanded with a </a:t>
            </a:r>
            <a:r>
              <a:rPr lang="en-US" altLang="zh-CN" b="1" dirty="0" smtClean="0">
                <a:solidFill>
                  <a:schemeClr val="bg1"/>
                </a:solidFill>
                <a:latin typeface="Times New Roman" pitchFamily="18" charset="0"/>
                <a:cs typeface="Times New Roman" pitchFamily="18" charset="0"/>
              </a:rPr>
              <a:t>textbook category</a:t>
            </a:r>
            <a:r>
              <a:rPr lang="en-US" altLang="zh-CN" dirty="0" smtClean="0">
                <a:solidFill>
                  <a:schemeClr val="bg1"/>
                </a:solidFill>
                <a:latin typeface="Times New Roman" pitchFamily="18" charset="0"/>
                <a:cs typeface="Times New Roman" pitchFamily="18" charset="0"/>
              </a:rPr>
              <a:t>.</a:t>
            </a:r>
            <a:endParaRPr lang="zh-CN" altLang="en-US" dirty="0">
              <a:solidFill>
                <a:schemeClr val="bg1"/>
              </a:solidFill>
              <a:latin typeface="Times New Roman" pitchFamily="18" charset="0"/>
              <a:cs typeface="Times New Roman" pitchFamily="18" charset="0"/>
            </a:endParaRPr>
          </a:p>
        </p:txBody>
      </p:sp>
      <p:sp>
        <p:nvSpPr>
          <p:cNvPr id="5" name="Title 1"/>
          <p:cNvSpPr txBox="1">
            <a:spLocks/>
          </p:cNvSpPr>
          <p:nvPr/>
        </p:nvSpPr>
        <p:spPr>
          <a:xfrm>
            <a:off x="457200" y="274638"/>
            <a:ext cx="8229600" cy="1143000"/>
          </a:xfrm>
          <a:prstGeom prst="rect">
            <a:avLst/>
          </a:prstGeom>
        </p:spPr>
        <p:txBody>
          <a:bodyPr anchor="ctr">
            <a:normAutofit/>
          </a:bodyPr>
          <a:lstStyle/>
          <a:p>
            <a:pPr algn="ctr" fontAlgn="auto">
              <a:spcAft>
                <a:spcPts val="0"/>
              </a:spcAft>
              <a:defRPr/>
            </a:pPr>
            <a:endParaRPr lang="en-US" sz="4400" dirty="0">
              <a:solidFill>
                <a:schemeClr val="bg1"/>
              </a:solidFill>
              <a:latin typeface="Times New Roman" pitchFamily="18" charset="0"/>
              <a:ea typeface="+mj-ea"/>
              <a:cs typeface="Times New Roman" pitchFamily="18"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p>
            <a:pPr algn="ctr" fontAlgn="auto">
              <a:spcBef>
                <a:spcPct val="20000"/>
              </a:spcBef>
              <a:spcAft>
                <a:spcPts val="0"/>
              </a:spcAft>
              <a:buFont typeface="Arial" pitchFamily="34" charset="0"/>
              <a:buNone/>
              <a:defRPr/>
            </a:pPr>
            <a:endParaRPr lang="en-US" sz="3200" dirty="0">
              <a:solidFill>
                <a:schemeClr val="tx1">
                  <a:tint val="75000"/>
                </a:schemeClr>
              </a:solidFill>
              <a:latin typeface="Times New Roman" pitchFamily="18" charset="0"/>
              <a:ea typeface="+mn-ea"/>
              <a:cs typeface="Times New Roman" pitchFamily="18" charset="0"/>
            </a:endParaRPr>
          </a:p>
        </p:txBody>
      </p:sp>
      <p:pic>
        <p:nvPicPr>
          <p:cNvPr id="153606" name="图片 6" descr="iBooks.jpg"/>
          <p:cNvPicPr>
            <a:picLocks noChangeAspect="1"/>
          </p:cNvPicPr>
          <p:nvPr/>
        </p:nvPicPr>
        <p:blipFill>
          <a:blip r:embed="rId3" cstate="print"/>
          <a:srcRect/>
          <a:stretch>
            <a:fillRect/>
          </a:stretch>
        </p:blipFill>
        <p:spPr bwMode="auto">
          <a:xfrm>
            <a:off x="6443663" y="260350"/>
            <a:ext cx="2251075" cy="1800225"/>
          </a:xfrm>
          <a:prstGeom prst="rect">
            <a:avLst/>
          </a:prstGeom>
          <a:noFill/>
          <a:ln w="9525">
            <a:noFill/>
            <a:miter lim="800000"/>
            <a:headEnd/>
            <a:tailEnd/>
          </a:ln>
        </p:spPr>
      </p:pic>
      <p:sp>
        <p:nvSpPr>
          <p:cNvPr id="153607" name="TextBox 7"/>
          <p:cNvSpPr txBox="1">
            <a:spLocks noChangeArrowheads="1"/>
          </p:cNvSpPr>
          <p:nvPr/>
        </p:nvSpPr>
        <p:spPr bwMode="auto">
          <a:xfrm>
            <a:off x="0" y="6211888"/>
            <a:ext cx="3779838" cy="646112"/>
          </a:xfrm>
          <a:prstGeom prst="rect">
            <a:avLst/>
          </a:prstGeom>
          <a:noFill/>
          <a:ln w="9525">
            <a:noFill/>
            <a:miter lim="800000"/>
            <a:headEnd/>
            <a:tailEnd/>
          </a:ln>
        </p:spPr>
        <p:txBody>
          <a:bodyPr>
            <a:spAutoFit/>
          </a:bodyPr>
          <a:lstStyle/>
          <a:p>
            <a:r>
              <a:rPr lang="en-US">
                <a:solidFill>
                  <a:schemeClr val="bg1"/>
                </a:solidFill>
              </a:rPr>
              <a:t>Source: Wikipedia</a:t>
            </a:r>
          </a:p>
          <a:p>
            <a:endParaRPr lang="en-US">
              <a:solidFill>
                <a:srgbClr val="00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4626" name="标题 1"/>
          <p:cNvSpPr>
            <a:spLocks noGrp="1"/>
          </p:cNvSpPr>
          <p:nvPr>
            <p:ph type="ctrTitle"/>
          </p:nvPr>
        </p:nvSpPr>
        <p:spPr>
          <a:xfrm>
            <a:off x="685800" y="0"/>
            <a:ext cx="7772400" cy="1052513"/>
          </a:xfrm>
        </p:spPr>
        <p:txBody>
          <a:bodyPr/>
          <a:lstStyle/>
          <a:p>
            <a:r>
              <a:rPr lang="en-US" altLang="zh-CN" sz="5400" smtClean="0">
                <a:solidFill>
                  <a:schemeClr val="bg1"/>
                </a:solidFill>
                <a:latin typeface="Times New Roman" pitchFamily="18" charset="0"/>
                <a:cs typeface="Times New Roman" pitchFamily="18" charset="0"/>
              </a:rPr>
              <a:t>Milestones</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323850" y="1052513"/>
            <a:ext cx="8496300" cy="5329237"/>
          </a:xfrm>
          <a:solidFill>
            <a:schemeClr val="accent1">
              <a:lumMod val="50000"/>
            </a:schemeClr>
          </a:solidFill>
        </p:spPr>
        <p:txBody>
          <a:bodyPr rtlCol="0">
            <a:normAutofit lnSpcReduction="10000"/>
          </a:bodyPr>
          <a:lstStyle/>
          <a:p>
            <a:pPr algn="l" fontAlgn="auto">
              <a:spcAft>
                <a:spcPts val="0"/>
              </a:spcAft>
              <a:buFont typeface="Arial" pitchFamily="34" charset="0"/>
              <a:buNone/>
              <a:defRPr/>
            </a:pPr>
            <a:r>
              <a:rPr lang="en-US" altLang="zh-CN" sz="2800" dirty="0">
                <a:solidFill>
                  <a:schemeClr val="bg1"/>
                </a:solidFill>
                <a:latin typeface="Times New Roman" pitchFamily="18" charset="0"/>
                <a:cs typeface="Times New Roman" pitchFamily="18" charset="0"/>
              </a:rPr>
              <a:t>•</a:t>
            </a:r>
            <a:r>
              <a:rPr lang="en-US" altLang="zh-CN" sz="2800" b="1" dirty="0">
                <a:solidFill>
                  <a:schemeClr val="bg1"/>
                </a:solidFill>
                <a:latin typeface="Times New Roman" pitchFamily="18" charset="0"/>
                <a:cs typeface="Times New Roman" pitchFamily="18" charset="0"/>
              </a:rPr>
              <a:t>1977</a:t>
            </a:r>
            <a:r>
              <a:rPr lang="en-US" altLang="zh-CN" sz="2800" dirty="0">
                <a:solidFill>
                  <a:schemeClr val="bg1"/>
                </a:solidFill>
                <a:latin typeface="Times New Roman" pitchFamily="18" charset="0"/>
                <a:cs typeface="Times New Roman" pitchFamily="18" charset="0"/>
              </a:rPr>
              <a:t>: Apple II meets success</a:t>
            </a:r>
            <a:endParaRPr lang="zh-CN" altLang="zh-CN" sz="2800" dirty="0">
              <a:solidFill>
                <a:schemeClr val="bg1"/>
              </a:solidFill>
              <a:latin typeface="Times New Roman" pitchFamily="18" charset="0"/>
              <a:cs typeface="Times New Roman" pitchFamily="18" charset="0"/>
            </a:endParaRPr>
          </a:p>
          <a:p>
            <a:pPr algn="l" fontAlgn="auto">
              <a:spcAft>
                <a:spcPts val="0"/>
              </a:spcAft>
              <a:buFont typeface="Arial" pitchFamily="34" charset="0"/>
              <a:buNone/>
              <a:defRPr/>
            </a:pPr>
            <a:r>
              <a:rPr lang="en-US" altLang="zh-CN" sz="2800" dirty="0">
                <a:solidFill>
                  <a:schemeClr val="bg1"/>
                </a:solidFill>
                <a:latin typeface="Times New Roman" pitchFamily="18" charset="0"/>
                <a:cs typeface="Times New Roman" pitchFamily="18" charset="0"/>
              </a:rPr>
              <a:t>•</a:t>
            </a:r>
            <a:r>
              <a:rPr lang="en-US" altLang="zh-CN" sz="2800" b="1" dirty="0">
                <a:solidFill>
                  <a:schemeClr val="bg1"/>
                </a:solidFill>
                <a:latin typeface="Times New Roman" pitchFamily="18" charset="0"/>
                <a:cs typeface="Times New Roman" pitchFamily="18" charset="0"/>
              </a:rPr>
              <a:t>1991</a:t>
            </a:r>
            <a:r>
              <a:rPr lang="en-US" altLang="zh-CN" sz="2800" dirty="0">
                <a:solidFill>
                  <a:schemeClr val="bg1"/>
                </a:solidFill>
                <a:latin typeface="Times New Roman" pitchFamily="18" charset="0"/>
                <a:cs typeface="Times New Roman" pitchFamily="18" charset="0"/>
              </a:rPr>
              <a:t>: </a:t>
            </a:r>
            <a:r>
              <a:rPr lang="en-US" altLang="zh-CN" sz="2800" dirty="0" err="1">
                <a:solidFill>
                  <a:schemeClr val="bg1"/>
                </a:solidFill>
                <a:latin typeface="Times New Roman" pitchFamily="18" charset="0"/>
                <a:cs typeface="Times New Roman" pitchFamily="18" charset="0"/>
              </a:rPr>
              <a:t>Powerbook</a:t>
            </a:r>
            <a:r>
              <a:rPr lang="en-US" altLang="zh-CN" sz="2800" dirty="0">
                <a:solidFill>
                  <a:schemeClr val="bg1"/>
                </a:solidFill>
                <a:latin typeface="Times New Roman" pitchFamily="18" charset="0"/>
                <a:cs typeface="Times New Roman" pitchFamily="18" charset="0"/>
              </a:rPr>
              <a:t> 100, Apple’s </a:t>
            </a:r>
            <a:r>
              <a:rPr lang="en-US" altLang="zh-CN" sz="2800" dirty="0" smtClean="0">
                <a:solidFill>
                  <a:schemeClr val="bg1"/>
                </a:solidFill>
                <a:latin typeface="Times New Roman" pitchFamily="18" charset="0"/>
                <a:cs typeface="Times New Roman" pitchFamily="18" charset="0"/>
              </a:rPr>
              <a:t>portable computer</a:t>
            </a:r>
            <a:endParaRPr lang="zh-CN" altLang="zh-CN" sz="2800" dirty="0">
              <a:solidFill>
                <a:schemeClr val="bg1"/>
              </a:solidFill>
              <a:latin typeface="Times New Roman" pitchFamily="18" charset="0"/>
              <a:cs typeface="Times New Roman" pitchFamily="18" charset="0"/>
            </a:endParaRPr>
          </a:p>
          <a:p>
            <a:pPr algn="l" fontAlgn="auto">
              <a:spcAft>
                <a:spcPts val="0"/>
              </a:spcAft>
              <a:buFont typeface="Arial" pitchFamily="34" charset="0"/>
              <a:buNone/>
              <a:defRPr/>
            </a:pPr>
            <a:r>
              <a:rPr lang="en-US" altLang="zh-CN" sz="2800" dirty="0">
                <a:solidFill>
                  <a:schemeClr val="bg1"/>
                </a:solidFill>
                <a:latin typeface="Times New Roman" pitchFamily="18" charset="0"/>
                <a:cs typeface="Times New Roman" pitchFamily="18" charset="0"/>
              </a:rPr>
              <a:t>•</a:t>
            </a:r>
            <a:r>
              <a:rPr lang="en-US" altLang="zh-CN" sz="2800" b="1" dirty="0">
                <a:solidFill>
                  <a:schemeClr val="bg1"/>
                </a:solidFill>
                <a:latin typeface="Times New Roman" pitchFamily="18" charset="0"/>
                <a:cs typeface="Times New Roman" pitchFamily="18" charset="0"/>
              </a:rPr>
              <a:t>2001</a:t>
            </a:r>
            <a:r>
              <a:rPr lang="en-US" altLang="zh-CN" sz="2800" dirty="0">
                <a:solidFill>
                  <a:schemeClr val="bg1"/>
                </a:solidFill>
                <a:latin typeface="Times New Roman" pitchFamily="18" charset="0"/>
                <a:cs typeface="Times New Roman" pitchFamily="18" charset="0"/>
              </a:rPr>
              <a:t>: iPod introduced ( 220 Million sold as of 2009)</a:t>
            </a:r>
            <a:endParaRPr lang="zh-CN" altLang="zh-CN" sz="2800" dirty="0">
              <a:solidFill>
                <a:schemeClr val="bg1"/>
              </a:solidFill>
              <a:latin typeface="Times New Roman" pitchFamily="18" charset="0"/>
              <a:cs typeface="Times New Roman" pitchFamily="18" charset="0"/>
            </a:endParaRPr>
          </a:p>
          <a:p>
            <a:pPr algn="l" fontAlgn="auto">
              <a:spcAft>
                <a:spcPts val="0"/>
              </a:spcAft>
              <a:buFont typeface="Arial" pitchFamily="34" charset="0"/>
              <a:buNone/>
              <a:defRPr/>
            </a:pPr>
            <a:r>
              <a:rPr lang="en-US" altLang="zh-CN" sz="2800" dirty="0">
                <a:solidFill>
                  <a:schemeClr val="bg1"/>
                </a:solidFill>
                <a:latin typeface="Times New Roman" pitchFamily="18" charset="0"/>
                <a:cs typeface="Times New Roman" pitchFamily="18" charset="0"/>
              </a:rPr>
              <a:t>•</a:t>
            </a:r>
            <a:r>
              <a:rPr lang="en-US" altLang="zh-CN" sz="2800" b="1" dirty="0">
                <a:solidFill>
                  <a:schemeClr val="bg1"/>
                </a:solidFill>
                <a:latin typeface="Times New Roman" pitchFamily="18" charset="0"/>
                <a:cs typeface="Times New Roman" pitchFamily="18" charset="0"/>
              </a:rPr>
              <a:t>2003</a:t>
            </a:r>
            <a:r>
              <a:rPr lang="en-US" altLang="zh-CN" sz="2800" dirty="0">
                <a:solidFill>
                  <a:schemeClr val="bg1"/>
                </a:solidFill>
                <a:latin typeface="Times New Roman" pitchFamily="18" charset="0"/>
                <a:cs typeface="Times New Roman" pitchFamily="18" charset="0"/>
              </a:rPr>
              <a:t>: iTunes </a:t>
            </a:r>
            <a:r>
              <a:rPr lang="en-US" altLang="zh-CN" sz="2800" dirty="0" smtClean="0">
                <a:solidFill>
                  <a:schemeClr val="bg1"/>
                </a:solidFill>
                <a:latin typeface="Times New Roman" pitchFamily="18" charset="0"/>
                <a:cs typeface="Times New Roman" pitchFamily="18" charset="0"/>
              </a:rPr>
              <a:t>open; </a:t>
            </a:r>
            <a:r>
              <a:rPr lang="en-US" altLang="zh-CN" sz="2800" dirty="0">
                <a:solidFill>
                  <a:schemeClr val="bg1"/>
                </a:solidFill>
                <a:latin typeface="Times New Roman" pitchFamily="18" charset="0"/>
                <a:cs typeface="Times New Roman" pitchFamily="18" charset="0"/>
              </a:rPr>
              <a:t>first successful revenue stream for digital music. </a:t>
            </a:r>
            <a:endParaRPr lang="zh-CN" altLang="zh-CN" sz="2800" dirty="0">
              <a:solidFill>
                <a:schemeClr val="bg1"/>
              </a:solidFill>
              <a:latin typeface="Times New Roman" pitchFamily="18" charset="0"/>
              <a:cs typeface="Times New Roman" pitchFamily="18" charset="0"/>
            </a:endParaRPr>
          </a:p>
          <a:p>
            <a:pPr algn="l" fontAlgn="auto">
              <a:spcAft>
                <a:spcPts val="0"/>
              </a:spcAft>
              <a:buFont typeface="Arial" pitchFamily="34" charset="0"/>
              <a:buNone/>
              <a:defRPr/>
            </a:pPr>
            <a:r>
              <a:rPr lang="en-US" altLang="zh-CN" sz="2800" dirty="0">
                <a:solidFill>
                  <a:schemeClr val="bg1"/>
                </a:solidFill>
                <a:latin typeface="Times New Roman" pitchFamily="18" charset="0"/>
                <a:cs typeface="Times New Roman" pitchFamily="18" charset="0"/>
              </a:rPr>
              <a:t>•</a:t>
            </a:r>
            <a:r>
              <a:rPr lang="en-US" altLang="zh-CN" sz="2800" b="1" dirty="0">
                <a:solidFill>
                  <a:schemeClr val="bg1"/>
                </a:solidFill>
                <a:latin typeface="Times New Roman" pitchFamily="18" charset="0"/>
                <a:cs typeface="Times New Roman" pitchFamily="18" charset="0"/>
              </a:rPr>
              <a:t>2007</a:t>
            </a:r>
            <a:r>
              <a:rPr lang="en-US" altLang="zh-CN" sz="2800" dirty="0">
                <a:solidFill>
                  <a:schemeClr val="bg1"/>
                </a:solidFill>
                <a:latin typeface="Times New Roman" pitchFamily="18" charset="0"/>
                <a:cs typeface="Times New Roman" pitchFamily="18" charset="0"/>
              </a:rPr>
              <a:t>: </a:t>
            </a:r>
            <a:r>
              <a:rPr lang="en-US" altLang="zh-CN" sz="2800" dirty="0" err="1">
                <a:solidFill>
                  <a:schemeClr val="bg1"/>
                </a:solidFill>
                <a:latin typeface="Times New Roman" pitchFamily="18" charset="0"/>
                <a:cs typeface="Times New Roman" pitchFamily="18" charset="0"/>
              </a:rPr>
              <a:t>iPhone</a:t>
            </a:r>
            <a:r>
              <a:rPr lang="en-US" altLang="zh-CN" sz="2800" dirty="0">
                <a:solidFill>
                  <a:schemeClr val="bg1"/>
                </a:solidFill>
                <a:latin typeface="Times New Roman" pitchFamily="18" charset="0"/>
                <a:cs typeface="Times New Roman" pitchFamily="18" charset="0"/>
              </a:rPr>
              <a:t> “reinvents the mobile phone</a:t>
            </a:r>
            <a:r>
              <a:rPr lang="en-US" altLang="zh-CN" sz="2800" dirty="0" smtClean="0">
                <a:solidFill>
                  <a:schemeClr val="bg1"/>
                </a:solidFill>
                <a:latin typeface="Times New Roman" pitchFamily="18" charset="0"/>
                <a:cs typeface="Times New Roman" pitchFamily="18" charset="0"/>
              </a:rPr>
              <a:t>”</a:t>
            </a:r>
          </a:p>
          <a:p>
            <a:pPr algn="l" fontAlgn="auto">
              <a:spcAft>
                <a:spcPts val="0"/>
              </a:spcAft>
              <a:buFont typeface="Arial" pitchFamily="34" charset="0"/>
              <a:buChar char="•"/>
              <a:defRPr/>
            </a:pPr>
            <a:r>
              <a:rPr lang="en-US" altLang="zh-CN" sz="2800" dirty="0" smtClean="0">
                <a:solidFill>
                  <a:schemeClr val="bg1"/>
                </a:solidFill>
                <a:latin typeface="Times New Roman" pitchFamily="18" charset="0"/>
                <a:cs typeface="Times New Roman" pitchFamily="18" charset="0"/>
              </a:rPr>
              <a:t>2008: </a:t>
            </a:r>
            <a:r>
              <a:rPr lang="en-US" altLang="zh-CN" sz="2800" dirty="0" err="1" smtClean="0">
                <a:solidFill>
                  <a:schemeClr val="bg1"/>
                </a:solidFill>
                <a:latin typeface="Times New Roman" pitchFamily="18" charset="0"/>
                <a:cs typeface="Times New Roman" pitchFamily="18" charset="0"/>
              </a:rPr>
              <a:t>iPhone</a:t>
            </a:r>
            <a:r>
              <a:rPr lang="en-US" altLang="zh-CN" sz="2800" dirty="0" smtClean="0">
                <a:solidFill>
                  <a:schemeClr val="bg1"/>
                </a:solidFill>
                <a:latin typeface="Times New Roman" pitchFamily="18" charset="0"/>
                <a:cs typeface="Times New Roman" pitchFamily="18" charset="0"/>
              </a:rPr>
              <a:t> 3G</a:t>
            </a:r>
          </a:p>
          <a:p>
            <a:pPr algn="l" fontAlgn="auto">
              <a:spcAft>
                <a:spcPts val="0"/>
              </a:spcAft>
              <a:buFont typeface="Arial" pitchFamily="34" charset="0"/>
              <a:buChar char="•"/>
              <a:defRPr/>
            </a:pPr>
            <a:r>
              <a:rPr lang="en-US" altLang="zh-CN" sz="2800" dirty="0" smtClean="0">
                <a:solidFill>
                  <a:schemeClr val="bg1"/>
                </a:solidFill>
                <a:latin typeface="Times New Roman" pitchFamily="18" charset="0"/>
                <a:cs typeface="Times New Roman" pitchFamily="18" charset="0"/>
              </a:rPr>
              <a:t>2009: </a:t>
            </a:r>
            <a:r>
              <a:rPr lang="en-US" altLang="zh-CN" sz="2800" dirty="0" err="1" smtClean="0">
                <a:solidFill>
                  <a:schemeClr val="bg1"/>
                </a:solidFill>
                <a:latin typeface="Times New Roman" pitchFamily="18" charset="0"/>
                <a:cs typeface="Times New Roman" pitchFamily="18" charset="0"/>
              </a:rPr>
              <a:t>iPhone</a:t>
            </a:r>
            <a:r>
              <a:rPr lang="en-US" altLang="zh-CN" sz="2800" dirty="0" smtClean="0">
                <a:solidFill>
                  <a:schemeClr val="bg1"/>
                </a:solidFill>
                <a:latin typeface="Times New Roman" pitchFamily="18" charset="0"/>
                <a:cs typeface="Times New Roman" pitchFamily="18" charset="0"/>
              </a:rPr>
              <a:t> 3GS</a:t>
            </a:r>
            <a:endParaRPr lang="zh-CN" altLang="zh-CN" sz="2800" dirty="0">
              <a:solidFill>
                <a:schemeClr val="bg1"/>
              </a:solidFill>
              <a:latin typeface="Times New Roman" pitchFamily="18" charset="0"/>
              <a:cs typeface="Times New Roman" pitchFamily="18" charset="0"/>
            </a:endParaRPr>
          </a:p>
          <a:p>
            <a:pPr algn="l" fontAlgn="auto">
              <a:spcAft>
                <a:spcPts val="0"/>
              </a:spcAft>
              <a:buFont typeface="Arial" pitchFamily="34" charset="0"/>
              <a:buNone/>
              <a:defRPr/>
            </a:pPr>
            <a:r>
              <a:rPr lang="en-US" altLang="zh-CN" sz="2800" dirty="0">
                <a:solidFill>
                  <a:schemeClr val="bg1"/>
                </a:solidFill>
                <a:latin typeface="Times New Roman" pitchFamily="18" charset="0"/>
                <a:cs typeface="Times New Roman" pitchFamily="18" charset="0"/>
              </a:rPr>
              <a:t>•</a:t>
            </a:r>
            <a:r>
              <a:rPr lang="en-US" altLang="zh-CN" sz="2800" b="1" dirty="0">
                <a:solidFill>
                  <a:schemeClr val="bg1"/>
                </a:solidFill>
                <a:latin typeface="Times New Roman" pitchFamily="18" charset="0"/>
                <a:cs typeface="Times New Roman" pitchFamily="18" charset="0"/>
              </a:rPr>
              <a:t>2010</a:t>
            </a:r>
            <a:r>
              <a:rPr lang="en-US" altLang="zh-CN" sz="2800" dirty="0">
                <a:solidFill>
                  <a:schemeClr val="bg1"/>
                </a:solidFill>
                <a:latin typeface="Times New Roman" pitchFamily="18" charset="0"/>
                <a:cs typeface="Times New Roman" pitchFamily="18" charset="0"/>
              </a:rPr>
              <a:t>: </a:t>
            </a:r>
            <a:r>
              <a:rPr lang="en-US" altLang="zh-CN" sz="2800" dirty="0" err="1" smtClean="0">
                <a:solidFill>
                  <a:schemeClr val="bg1"/>
                </a:solidFill>
                <a:latin typeface="Times New Roman" pitchFamily="18" charset="0"/>
                <a:cs typeface="Times New Roman" pitchFamily="18" charset="0"/>
              </a:rPr>
              <a:t>iPad</a:t>
            </a:r>
            <a:r>
              <a:rPr lang="en-US" altLang="zh-CN" sz="2800" dirty="0" smtClean="0">
                <a:solidFill>
                  <a:schemeClr val="bg1"/>
                </a:solidFill>
                <a:latin typeface="Times New Roman" pitchFamily="18" charset="0"/>
                <a:cs typeface="Times New Roman" pitchFamily="18" charset="0"/>
              </a:rPr>
              <a:t> 1, </a:t>
            </a:r>
            <a:r>
              <a:rPr lang="en-US" altLang="zh-CN" sz="2800" dirty="0" err="1" smtClean="0">
                <a:solidFill>
                  <a:schemeClr val="bg1"/>
                </a:solidFill>
                <a:latin typeface="Times New Roman" pitchFamily="18" charset="0"/>
                <a:cs typeface="Times New Roman" pitchFamily="18" charset="0"/>
              </a:rPr>
              <a:t>iPhone</a:t>
            </a:r>
            <a:r>
              <a:rPr lang="en-US" altLang="zh-CN" sz="2800" dirty="0" smtClean="0">
                <a:solidFill>
                  <a:schemeClr val="bg1"/>
                </a:solidFill>
                <a:latin typeface="Times New Roman" pitchFamily="18" charset="0"/>
                <a:cs typeface="Times New Roman" pitchFamily="18" charset="0"/>
              </a:rPr>
              <a:t> 4</a:t>
            </a:r>
          </a:p>
          <a:p>
            <a:pPr algn="l" fontAlgn="auto">
              <a:spcAft>
                <a:spcPts val="0"/>
              </a:spcAft>
              <a:buFont typeface="Arial" pitchFamily="34" charset="0"/>
              <a:buChar char="•"/>
              <a:defRPr/>
            </a:pPr>
            <a:r>
              <a:rPr lang="en-US" altLang="zh-CN" sz="2800" dirty="0" smtClean="0">
                <a:solidFill>
                  <a:schemeClr val="bg1"/>
                </a:solidFill>
                <a:latin typeface="Times New Roman" pitchFamily="18" charset="0"/>
                <a:cs typeface="Times New Roman" pitchFamily="18" charset="0"/>
              </a:rPr>
              <a:t>2011: </a:t>
            </a:r>
            <a:r>
              <a:rPr lang="en-US" altLang="zh-CN" sz="2800" dirty="0" err="1" smtClean="0">
                <a:solidFill>
                  <a:schemeClr val="bg1"/>
                </a:solidFill>
                <a:latin typeface="Times New Roman" pitchFamily="18" charset="0"/>
                <a:cs typeface="Times New Roman" pitchFamily="18" charset="0"/>
              </a:rPr>
              <a:t>iPad</a:t>
            </a:r>
            <a:r>
              <a:rPr lang="en-US" altLang="zh-CN" sz="2800" dirty="0" smtClean="0">
                <a:solidFill>
                  <a:schemeClr val="bg1"/>
                </a:solidFill>
                <a:latin typeface="Times New Roman" pitchFamily="18" charset="0"/>
                <a:cs typeface="Times New Roman" pitchFamily="18" charset="0"/>
              </a:rPr>
              <a:t> 2, </a:t>
            </a:r>
            <a:r>
              <a:rPr lang="en-US" altLang="zh-CN" sz="2800" dirty="0" err="1" smtClean="0">
                <a:solidFill>
                  <a:schemeClr val="bg1"/>
                </a:solidFill>
                <a:latin typeface="Times New Roman" pitchFamily="18" charset="0"/>
                <a:cs typeface="Times New Roman" pitchFamily="18" charset="0"/>
              </a:rPr>
              <a:t>iPhone</a:t>
            </a:r>
            <a:r>
              <a:rPr lang="en-US" altLang="zh-CN" sz="2800" dirty="0" smtClean="0">
                <a:solidFill>
                  <a:schemeClr val="bg1"/>
                </a:solidFill>
                <a:latin typeface="Times New Roman" pitchFamily="18" charset="0"/>
                <a:cs typeface="Times New Roman" pitchFamily="18" charset="0"/>
              </a:rPr>
              <a:t> 4S</a:t>
            </a:r>
          </a:p>
          <a:p>
            <a:pPr algn="l" fontAlgn="auto">
              <a:spcAft>
                <a:spcPts val="0"/>
              </a:spcAft>
              <a:buFont typeface="Arial" pitchFamily="34" charset="0"/>
              <a:buChar char="•"/>
              <a:defRPr/>
            </a:pPr>
            <a:r>
              <a:rPr lang="en-US" altLang="zh-CN" sz="2800" dirty="0" smtClean="0">
                <a:solidFill>
                  <a:schemeClr val="bg1"/>
                </a:solidFill>
                <a:latin typeface="Times New Roman" pitchFamily="18" charset="0"/>
                <a:cs typeface="Times New Roman" pitchFamily="18" charset="0"/>
              </a:rPr>
              <a:t>2012: New </a:t>
            </a:r>
            <a:r>
              <a:rPr lang="en-US" altLang="zh-CN" sz="2800" dirty="0" err="1" smtClean="0">
                <a:solidFill>
                  <a:schemeClr val="bg1"/>
                </a:solidFill>
                <a:latin typeface="Times New Roman" pitchFamily="18" charset="0"/>
                <a:cs typeface="Times New Roman" pitchFamily="18" charset="0"/>
              </a:rPr>
              <a:t>iPad</a:t>
            </a:r>
            <a:r>
              <a:rPr lang="en-US" altLang="zh-CN" sz="2800" dirty="0" smtClean="0">
                <a:solidFill>
                  <a:schemeClr val="bg1"/>
                </a:solidFill>
                <a:latin typeface="Times New Roman" pitchFamily="18" charset="0"/>
                <a:cs typeface="Times New Roman" pitchFamily="18" charset="0"/>
              </a:rPr>
              <a:t> (3</a:t>
            </a:r>
            <a:r>
              <a:rPr lang="en-US" altLang="zh-CN" sz="2800" baseline="30000" dirty="0" smtClean="0">
                <a:solidFill>
                  <a:schemeClr val="bg1"/>
                </a:solidFill>
                <a:latin typeface="Times New Roman" pitchFamily="18" charset="0"/>
                <a:cs typeface="Times New Roman" pitchFamily="18" charset="0"/>
              </a:rPr>
              <a:t>rd</a:t>
            </a:r>
            <a:r>
              <a:rPr lang="en-US" altLang="zh-CN" sz="2800" dirty="0" smtClean="0">
                <a:solidFill>
                  <a:schemeClr val="bg1"/>
                </a:solidFill>
                <a:latin typeface="Times New Roman" pitchFamily="18" charset="0"/>
                <a:cs typeface="Times New Roman" pitchFamily="18" charset="0"/>
              </a:rPr>
              <a:t> Generation)</a:t>
            </a:r>
            <a:endParaRPr lang="zh-CN" altLang="zh-CN" sz="28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itle 1"/>
          <p:cNvSpPr txBox="1">
            <a:spLocks/>
          </p:cNvSpPr>
          <p:nvPr/>
        </p:nvSpPr>
        <p:spPr>
          <a:xfrm>
            <a:off x="457200" y="274638"/>
            <a:ext cx="8229600" cy="1143000"/>
          </a:xfrm>
          <a:prstGeom prst="rect">
            <a:avLst/>
          </a:prstGeom>
        </p:spPr>
        <p:txBody>
          <a:bodyPr anchor="ctr">
            <a:normAutofit/>
          </a:bodyPr>
          <a:lstStyle/>
          <a:p>
            <a:pPr algn="ctr" fontAlgn="auto">
              <a:spcAft>
                <a:spcPts val="0"/>
              </a:spcAft>
              <a:defRPr/>
            </a:pPr>
            <a:r>
              <a:rPr lang="en-US" sz="4400" dirty="0">
                <a:solidFill>
                  <a:schemeClr val="bg1"/>
                </a:solidFill>
                <a:latin typeface="Times New Roman" pitchFamily="18" charset="0"/>
                <a:ea typeface="+mj-ea"/>
                <a:cs typeface="Times New Roman" pitchFamily="18" charset="0"/>
              </a:rPr>
              <a:t>Key Company Trends </a:t>
            </a:r>
          </a:p>
        </p:txBody>
      </p:sp>
      <p:sp>
        <p:nvSpPr>
          <p:cNvPr id="155653" name="Content Placeholder 2"/>
          <p:cNvSpPr txBox="1">
            <a:spLocks/>
          </p:cNvSpPr>
          <p:nvPr/>
        </p:nvSpPr>
        <p:spPr bwMode="auto">
          <a:xfrm>
            <a:off x="457200" y="1916113"/>
            <a:ext cx="8229600" cy="4210050"/>
          </a:xfrm>
          <a:prstGeom prst="rect">
            <a:avLst/>
          </a:prstGeom>
          <a:noFill/>
          <a:ln w="9525">
            <a:noFill/>
            <a:miter lim="800000"/>
            <a:headEnd/>
            <a:tailEnd/>
          </a:ln>
        </p:spPr>
        <p:txBody>
          <a:bodyPr/>
          <a:lstStyle/>
          <a:p>
            <a:pPr marL="514350" indent="-514350">
              <a:spcBef>
                <a:spcPct val="20000"/>
              </a:spcBef>
              <a:buFont typeface="Calibri" pitchFamily="34" charset="0"/>
              <a:buAutoNum type="arabicPeriod"/>
            </a:pPr>
            <a:r>
              <a:rPr lang="en-US" sz="3600">
                <a:solidFill>
                  <a:schemeClr val="bg1"/>
                </a:solidFill>
                <a:latin typeface="Times New Roman" pitchFamily="18" charset="0"/>
                <a:cs typeface="Times New Roman" pitchFamily="18" charset="0"/>
              </a:rPr>
              <a:t>Global Growth</a:t>
            </a:r>
          </a:p>
          <a:p>
            <a:pPr marL="514350" indent="-514350">
              <a:spcBef>
                <a:spcPct val="20000"/>
              </a:spcBef>
              <a:buFont typeface="Calibri" pitchFamily="34" charset="0"/>
              <a:buAutoNum type="arabicPeriod"/>
            </a:pPr>
            <a:r>
              <a:rPr lang="en-US" sz="3600">
                <a:solidFill>
                  <a:schemeClr val="bg1"/>
                </a:solidFill>
                <a:latin typeface="Times New Roman" pitchFamily="18" charset="0"/>
                <a:cs typeface="Times New Roman" pitchFamily="18" charset="0"/>
              </a:rPr>
              <a:t>Key Product Growth (Revenue Trends)</a:t>
            </a:r>
          </a:p>
          <a:p>
            <a:pPr marL="514350" indent="-514350">
              <a:spcBef>
                <a:spcPct val="20000"/>
              </a:spcBef>
              <a:buFont typeface="Calibri" pitchFamily="34" charset="0"/>
              <a:buAutoNum type="arabicPeriod"/>
            </a:pPr>
            <a:r>
              <a:rPr lang="en-US" sz="3600">
                <a:solidFill>
                  <a:schemeClr val="bg1"/>
                </a:solidFill>
                <a:latin typeface="Times New Roman" pitchFamily="18" charset="0"/>
                <a:cs typeface="Times New Roman" pitchFamily="18" charset="0"/>
              </a:rPr>
              <a:t>Litigation (10-K)</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图片 3" descr="stylish-apple-logo-in-spac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6674" name="标题 1"/>
          <p:cNvSpPr>
            <a:spLocks noGrp="1"/>
          </p:cNvSpPr>
          <p:nvPr>
            <p:ph type="ctrTitle"/>
          </p:nvPr>
        </p:nvSpPr>
        <p:spPr>
          <a:xfrm>
            <a:off x="0" y="0"/>
            <a:ext cx="9144000" cy="1557338"/>
          </a:xfrm>
        </p:spPr>
        <p:txBody>
          <a:bodyPr/>
          <a:lstStyle/>
          <a:p>
            <a:r>
              <a:rPr lang="en-US" altLang="zh-CN" smtClean="0">
                <a:solidFill>
                  <a:schemeClr val="bg1"/>
                </a:solidFill>
                <a:latin typeface="Times New Roman" pitchFamily="18" charset="0"/>
                <a:cs typeface="Times New Roman" pitchFamily="18" charset="0"/>
              </a:rPr>
              <a:t>Global Growth (from Apple 10-Q)</a:t>
            </a:r>
            <a:endParaRPr lang="zh-CN" altLang="en-US" smtClean="0">
              <a:solidFill>
                <a:schemeClr val="bg1"/>
              </a:solidFill>
              <a:latin typeface="Times New Roman" pitchFamily="18" charset="0"/>
              <a:cs typeface="Times New Roman" pitchFamily="18" charset="0"/>
            </a:endParaRPr>
          </a:p>
        </p:txBody>
      </p:sp>
      <p:sp>
        <p:nvSpPr>
          <p:cNvPr id="156675" name="副标题 2"/>
          <p:cNvSpPr>
            <a:spLocks noGrp="1"/>
          </p:cNvSpPr>
          <p:nvPr>
            <p:ph type="subTitle" idx="1"/>
          </p:nvPr>
        </p:nvSpPr>
        <p:spPr>
          <a:xfrm>
            <a:off x="250825" y="1557338"/>
            <a:ext cx="8642350" cy="4535487"/>
          </a:xfrm>
        </p:spPr>
        <p:txBody>
          <a:bodyPr/>
          <a:lstStyle/>
          <a:p>
            <a:pPr algn="l"/>
            <a:r>
              <a:rPr lang="en-US" altLang="zh-CN" sz="2800" smtClean="0">
                <a:solidFill>
                  <a:schemeClr val="bg1"/>
                </a:solidFill>
                <a:latin typeface="Times New Roman" pitchFamily="18" charset="0"/>
                <a:cs typeface="Times New Roman" pitchFamily="18" charset="0"/>
              </a:rPr>
              <a:t>( in millions)</a:t>
            </a:r>
            <a:endParaRPr lang="zh-CN" altLang="en-US" sz="2800" smtClean="0">
              <a:solidFill>
                <a:schemeClr val="bg1"/>
              </a:solidFill>
              <a:latin typeface="Times New Roman" pitchFamily="18" charset="0"/>
              <a:cs typeface="Times New Roman" pitchFamily="18" charset="0"/>
            </a:endParaRPr>
          </a:p>
        </p:txBody>
      </p:sp>
      <p:pic>
        <p:nvPicPr>
          <p:cNvPr id="156676" name="图片 7" descr="Segment data.png"/>
          <p:cNvPicPr>
            <a:picLocks noChangeAspect="1"/>
          </p:cNvPicPr>
          <p:nvPr/>
        </p:nvPicPr>
        <p:blipFill>
          <a:blip r:embed="rId4" cstate="print"/>
          <a:srcRect/>
          <a:stretch>
            <a:fillRect/>
          </a:stretch>
        </p:blipFill>
        <p:spPr bwMode="auto">
          <a:xfrm>
            <a:off x="323850" y="2060575"/>
            <a:ext cx="8496300" cy="4632325"/>
          </a:xfrm>
          <a:prstGeom prst="rect">
            <a:avLst/>
          </a:prstGeom>
          <a:noFill/>
          <a:ln w="9525">
            <a:noFill/>
            <a:miter lim="800000"/>
            <a:headEnd/>
            <a:tailEnd/>
          </a:ln>
        </p:spPr>
      </p:pic>
      <p:sp>
        <p:nvSpPr>
          <p:cNvPr id="9" name="Rectangle 7"/>
          <p:cNvSpPr/>
          <p:nvPr/>
        </p:nvSpPr>
        <p:spPr>
          <a:xfrm>
            <a:off x="381000" y="2924175"/>
            <a:ext cx="8439150"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pPr fontAlgn="auto">
              <a:spcAft>
                <a:spcPts val="0"/>
              </a:spcAft>
              <a:defRPr/>
            </a:pPr>
            <a:r>
              <a:rPr lang="en-US" dirty="0" smtClean="0">
                <a:solidFill>
                  <a:srgbClr val="C00000"/>
                </a:solidFill>
                <a:latin typeface="Cambria" pitchFamily="18" charset="0"/>
              </a:rPr>
              <a:t>Mobile Phones</a:t>
            </a:r>
            <a:endParaRPr lang="en-US" dirty="0">
              <a:solidFill>
                <a:srgbClr val="C00000"/>
              </a:solidFill>
              <a:latin typeface="Cambria" pitchFamily="18" charset="0"/>
            </a:endParaRPr>
          </a:p>
        </p:txBody>
      </p:sp>
      <p:sp>
        <p:nvSpPr>
          <p:cNvPr id="60418" name="Content Placeholder 2"/>
          <p:cNvSpPr>
            <a:spLocks noGrp="1"/>
          </p:cNvSpPr>
          <p:nvPr>
            <p:ph idx="1"/>
          </p:nvPr>
        </p:nvSpPr>
        <p:spPr>
          <a:xfrm>
            <a:off x="0" y="1052513"/>
            <a:ext cx="6011863" cy="5805487"/>
          </a:xfrm>
        </p:spPr>
        <p:txBody>
          <a:bodyPr/>
          <a:lstStyle/>
          <a:p>
            <a:pPr marL="708025" indent="-571500">
              <a:spcAft>
                <a:spcPts val="600"/>
              </a:spcAft>
              <a:buFont typeface="Lucida Sans" pitchFamily="34" charset="0"/>
              <a:buAutoNum type="romanUcPeriod"/>
            </a:pPr>
            <a:r>
              <a:rPr lang="en-US" sz="2700" i="1" u="sng" smtClean="0">
                <a:solidFill>
                  <a:schemeClr val="bg1"/>
                </a:solidFill>
                <a:ea typeface="宋体" pitchFamily="2" charset="-122"/>
              </a:rPr>
              <a:t>1973:</a:t>
            </a:r>
            <a:r>
              <a:rPr lang="en-US" sz="2700" smtClean="0">
                <a:solidFill>
                  <a:schemeClr val="bg1"/>
                </a:solidFill>
                <a:ea typeface="宋体" pitchFamily="2" charset="-122"/>
              </a:rPr>
              <a:t> Motorola cell phone created</a:t>
            </a:r>
          </a:p>
          <a:p>
            <a:pPr marL="708025" indent="-571500">
              <a:spcAft>
                <a:spcPts val="600"/>
              </a:spcAft>
              <a:buFont typeface="Lucida Sans" pitchFamily="34" charset="0"/>
              <a:buAutoNum type="romanUcPeriod"/>
            </a:pPr>
            <a:r>
              <a:rPr lang="en-US" sz="2700" i="1" u="sng" smtClean="0">
                <a:solidFill>
                  <a:schemeClr val="bg1"/>
                </a:solidFill>
                <a:ea typeface="宋体" pitchFamily="2" charset="-122"/>
              </a:rPr>
              <a:t>April 3, 1973: </a:t>
            </a:r>
            <a:r>
              <a:rPr lang="en-US" sz="2700" smtClean="0">
                <a:solidFill>
                  <a:schemeClr val="bg1"/>
                </a:solidFill>
                <a:ea typeface="宋体" pitchFamily="2" charset="-122"/>
              </a:rPr>
              <a:t>first cell phone call made by Martin Cooper</a:t>
            </a:r>
          </a:p>
          <a:p>
            <a:pPr marL="708025" indent="-571500">
              <a:spcAft>
                <a:spcPts val="600"/>
              </a:spcAft>
              <a:buFont typeface="Lucida Sans" pitchFamily="34" charset="0"/>
              <a:buAutoNum type="romanUcPeriod"/>
            </a:pPr>
            <a:r>
              <a:rPr lang="en-US" sz="2700" i="1" u="sng" smtClean="0">
                <a:solidFill>
                  <a:schemeClr val="bg1"/>
                </a:solidFill>
                <a:ea typeface="宋体" pitchFamily="2" charset="-122"/>
              </a:rPr>
              <a:t>1983: </a:t>
            </a:r>
            <a:r>
              <a:rPr lang="en-US" sz="2700" smtClean="0">
                <a:solidFill>
                  <a:schemeClr val="bg1"/>
                </a:solidFill>
                <a:ea typeface="宋体" pitchFamily="2" charset="-122"/>
              </a:rPr>
              <a:t>first cell phone available to consumers</a:t>
            </a:r>
          </a:p>
          <a:p>
            <a:pPr marL="708025" indent="-571500">
              <a:spcAft>
                <a:spcPts val="600"/>
              </a:spcAft>
              <a:buFont typeface="Lucida Sans" pitchFamily="34" charset="0"/>
              <a:buAutoNum type="romanUcPeriod"/>
            </a:pPr>
            <a:r>
              <a:rPr lang="en-US" sz="2700" i="1" u="sng" smtClean="0">
                <a:solidFill>
                  <a:schemeClr val="bg1"/>
                </a:solidFill>
                <a:ea typeface="宋体" pitchFamily="2" charset="-122"/>
              </a:rPr>
              <a:t>2009: </a:t>
            </a:r>
            <a:r>
              <a:rPr lang="en-US" sz="2700" smtClean="0">
                <a:solidFill>
                  <a:schemeClr val="bg1"/>
                </a:solidFill>
                <a:ea typeface="宋体" pitchFamily="2" charset="-122"/>
              </a:rPr>
              <a:t>4.1 million mobile phone subscribers</a:t>
            </a:r>
          </a:p>
          <a:p>
            <a:pPr marL="708025" indent="-571500">
              <a:spcAft>
                <a:spcPts val="600"/>
              </a:spcAft>
              <a:buFont typeface="Lucida Sans" pitchFamily="34" charset="0"/>
              <a:buAutoNum type="romanUcPeriod"/>
            </a:pPr>
            <a:r>
              <a:rPr lang="en-US" sz="2700" i="1" u="sng" smtClean="0">
                <a:solidFill>
                  <a:schemeClr val="bg1"/>
                </a:solidFill>
                <a:ea typeface="宋体" pitchFamily="2" charset="-122"/>
              </a:rPr>
              <a:t>Feb 2010 : </a:t>
            </a:r>
            <a:r>
              <a:rPr lang="en-US" sz="2700" smtClean="0">
                <a:solidFill>
                  <a:schemeClr val="bg1"/>
                </a:solidFill>
                <a:ea typeface="宋体" pitchFamily="2" charset="-122"/>
              </a:rPr>
              <a:t>5.6 billion subscriptions</a:t>
            </a:r>
          </a:p>
          <a:p>
            <a:pPr marL="708025" indent="-571500">
              <a:spcAft>
                <a:spcPts val="600"/>
              </a:spcAft>
              <a:buFont typeface="Lucida Sans" pitchFamily="34" charset="0"/>
              <a:buAutoNum type="romanUcPeriod"/>
            </a:pPr>
            <a:r>
              <a:rPr lang="en-US" sz="2700" i="1" u="sng" smtClean="0">
                <a:solidFill>
                  <a:schemeClr val="bg1"/>
                </a:solidFill>
                <a:ea typeface="宋体" pitchFamily="2" charset="-122"/>
              </a:rPr>
              <a:t>Mar 2012: (Top 3)  </a:t>
            </a:r>
          </a:p>
          <a:p>
            <a:pPr lvl="2"/>
            <a:r>
              <a:rPr lang="en-US" sz="1800" smtClean="0">
                <a:solidFill>
                  <a:schemeClr val="bg1"/>
                </a:solidFill>
                <a:ea typeface="宋体" pitchFamily="2" charset="-122"/>
              </a:rPr>
              <a:t>1 billion in China</a:t>
            </a:r>
          </a:p>
          <a:p>
            <a:pPr lvl="2"/>
            <a:r>
              <a:rPr lang="en-US" sz="1800" smtClean="0">
                <a:solidFill>
                  <a:schemeClr val="bg1"/>
                </a:solidFill>
                <a:ea typeface="宋体" pitchFamily="2" charset="-122"/>
              </a:rPr>
              <a:t>904 million in India</a:t>
            </a:r>
          </a:p>
          <a:p>
            <a:pPr lvl="2"/>
            <a:r>
              <a:rPr lang="en-US" sz="1800" smtClean="0">
                <a:solidFill>
                  <a:schemeClr val="bg1"/>
                </a:solidFill>
                <a:ea typeface="宋体" pitchFamily="2" charset="-122"/>
              </a:rPr>
              <a:t>328 million in US</a:t>
            </a:r>
          </a:p>
        </p:txBody>
      </p:sp>
      <p:pic>
        <p:nvPicPr>
          <p:cNvPr id="60419" name="Picture 2" descr="http://www.textually.org/textually/archives/2010/04/25/martincooper1_wideweb__470x362,0.jpeg"/>
          <p:cNvPicPr>
            <a:picLocks noChangeAspect="1" noChangeArrowheads="1"/>
          </p:cNvPicPr>
          <p:nvPr/>
        </p:nvPicPr>
        <p:blipFill>
          <a:blip r:embed="rId3" cstate="print"/>
          <a:srcRect/>
          <a:stretch>
            <a:fillRect/>
          </a:stretch>
        </p:blipFill>
        <p:spPr bwMode="auto">
          <a:xfrm>
            <a:off x="5965825" y="1125538"/>
            <a:ext cx="3178175" cy="2447925"/>
          </a:xfrm>
          <a:prstGeom prst="rect">
            <a:avLst/>
          </a:prstGeom>
          <a:noFill/>
          <a:ln w="9525">
            <a:noFill/>
            <a:miter lim="800000"/>
            <a:headEnd/>
            <a:tailEnd/>
          </a:ln>
        </p:spPr>
      </p:pic>
      <p:sp>
        <p:nvSpPr>
          <p:cNvPr id="6" name="TextBox 5"/>
          <p:cNvSpPr txBox="1"/>
          <p:nvPr/>
        </p:nvSpPr>
        <p:spPr>
          <a:xfrm>
            <a:off x="5292080" y="5503783"/>
            <a:ext cx="3672408" cy="1354217"/>
          </a:xfrm>
          <a:prstGeom prst="rect">
            <a:avLst/>
          </a:prstGeom>
          <a:noFill/>
          <a:ln cmpd="dbl">
            <a:solidFill>
              <a:schemeClr val="tx1"/>
            </a:solidFill>
            <a:bevel/>
          </a:ln>
          <a:effectLst>
            <a:outerShdw blurRad="190500" dist="127000" dir="5400000" algn="ctr" rotWithShape="0">
              <a:srgbClr val="00B050"/>
            </a:outerShdw>
          </a:effectLst>
          <a:scene3d>
            <a:camera prst="orthographicFront"/>
            <a:lightRig rig="sunset" dir="t">
              <a:rot lat="0" lon="0" rev="1200000"/>
            </a:lightRig>
          </a:scene3d>
          <a:sp3d>
            <a:bevelT/>
          </a:sp3d>
        </p:spPr>
        <p:txBody>
          <a:bodyPr>
            <a:spAutoFit/>
            <a:sp3d extrusionH="57150" prstMaterial="metal">
              <a:extrusionClr>
                <a:srgbClr val="00B050"/>
              </a:extrusionClr>
            </a:sp3d>
          </a:bodyPr>
          <a:lstStyle/>
          <a:p>
            <a:pPr marL="708660" indent="-571500" fontAlgn="auto">
              <a:spcBef>
                <a:spcPts val="0"/>
              </a:spcBef>
              <a:spcAft>
                <a:spcPts val="600"/>
              </a:spcAft>
              <a:defRPr/>
            </a:pPr>
            <a:r>
              <a:rPr lang="en-GB" b="1" dirty="0">
                <a:latin typeface="+mn-lt"/>
                <a:ea typeface="+mn-ea"/>
              </a:rPr>
              <a:t>Mobiles in Africa: </a:t>
            </a:r>
          </a:p>
          <a:p>
            <a:pPr marL="708660" indent="-571500" fontAlgn="auto">
              <a:spcBef>
                <a:spcPts val="0"/>
              </a:spcBef>
              <a:spcAft>
                <a:spcPts val="600"/>
              </a:spcAft>
              <a:defRPr/>
            </a:pPr>
            <a:r>
              <a:rPr lang="en-GB" dirty="0">
                <a:latin typeface="+mn-lt"/>
                <a:ea typeface="+mn-ea"/>
              </a:rPr>
              <a:t>	*Expected to reach 735 million by the end of 2012</a:t>
            </a:r>
            <a:endParaRPr lang="en-US" sz="2000" i="1" u="sng" dirty="0">
              <a:solidFill>
                <a:schemeClr val="bg1"/>
              </a:solidFill>
              <a:latin typeface="+mn-lt"/>
              <a:ea typeface="+mn-ea"/>
            </a:endParaRPr>
          </a:p>
          <a:p>
            <a:pPr fontAlgn="auto">
              <a:spcBef>
                <a:spcPts val="0"/>
              </a:spcBef>
              <a:spcAft>
                <a:spcPts val="0"/>
              </a:spcAft>
              <a:defRPr/>
            </a:pPr>
            <a:endParaRPr lang="en-GB" dirty="0">
              <a:latin typeface="+mn-lt"/>
              <a:ea typeface="+mn-ea"/>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8722" name="标题 1"/>
          <p:cNvSpPr>
            <a:spLocks noGrp="1"/>
          </p:cNvSpPr>
          <p:nvPr>
            <p:ph type="ctrTitle"/>
          </p:nvPr>
        </p:nvSpPr>
        <p:spPr>
          <a:xfrm>
            <a:off x="0" y="0"/>
            <a:ext cx="9144000" cy="1557338"/>
          </a:xfrm>
        </p:spPr>
        <p:txBody>
          <a:bodyPr/>
          <a:lstStyle/>
          <a:p>
            <a:r>
              <a:rPr lang="en-US" altLang="zh-CN" smtClean="0">
                <a:solidFill>
                  <a:schemeClr val="bg1"/>
                </a:solidFill>
                <a:latin typeface="Times New Roman" pitchFamily="18" charset="0"/>
                <a:cs typeface="Times New Roman" pitchFamily="18" charset="0"/>
              </a:rPr>
              <a:t> </a:t>
            </a:r>
            <a:r>
              <a:rPr lang="en-US" altLang="zh-CN" sz="4000" smtClean="0">
                <a:solidFill>
                  <a:schemeClr val="bg1"/>
                </a:solidFill>
                <a:latin typeface="Times New Roman" pitchFamily="18" charset="0"/>
                <a:cs typeface="Times New Roman" pitchFamily="18" charset="0"/>
              </a:rPr>
              <a:t>Percent of Revenue By Region- FY 2011</a:t>
            </a:r>
            <a:endParaRPr lang="zh-CN" altLang="en-US"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58724" name="图片 6" descr="apple's percent of revenue by region- FY 2011.png"/>
          <p:cNvPicPr>
            <a:picLocks noChangeAspect="1"/>
          </p:cNvPicPr>
          <p:nvPr/>
        </p:nvPicPr>
        <p:blipFill>
          <a:blip r:embed="rId3" cstate="print"/>
          <a:srcRect/>
          <a:stretch>
            <a:fillRect/>
          </a:stretch>
        </p:blipFill>
        <p:spPr bwMode="auto">
          <a:xfrm>
            <a:off x="1979613" y="1412875"/>
            <a:ext cx="5581650" cy="526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9746" name="标题 1"/>
          <p:cNvSpPr>
            <a:spLocks noGrp="1"/>
          </p:cNvSpPr>
          <p:nvPr>
            <p:ph type="ctrTitle"/>
          </p:nvPr>
        </p:nvSpPr>
        <p:spPr>
          <a:xfrm>
            <a:off x="685800" y="0"/>
            <a:ext cx="7772400" cy="1196975"/>
          </a:xfrm>
        </p:spPr>
        <p:txBody>
          <a:bodyPr/>
          <a:lstStyle/>
          <a:p>
            <a:r>
              <a:rPr lang="en-US" altLang="zh-CN" smtClean="0">
                <a:solidFill>
                  <a:schemeClr val="bg1"/>
                </a:solidFill>
                <a:latin typeface="Times New Roman" pitchFamily="18" charset="0"/>
                <a:cs typeface="Times New Roman" pitchFamily="18" charset="0"/>
              </a:rPr>
              <a:t>Key Product Growth</a:t>
            </a:r>
            <a:endParaRPr lang="zh-CN" altLang="en-US" smtClean="0"/>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59748" name="图片 4" descr="product sales 1.png"/>
          <p:cNvPicPr>
            <a:picLocks noChangeAspect="1"/>
          </p:cNvPicPr>
          <p:nvPr/>
        </p:nvPicPr>
        <p:blipFill>
          <a:blip r:embed="rId3" cstate="print"/>
          <a:srcRect/>
          <a:stretch>
            <a:fillRect/>
          </a:stretch>
        </p:blipFill>
        <p:spPr bwMode="auto">
          <a:xfrm>
            <a:off x="4643438" y="1052513"/>
            <a:ext cx="4249737" cy="508000"/>
          </a:xfrm>
          <a:prstGeom prst="rect">
            <a:avLst/>
          </a:prstGeom>
          <a:noFill/>
          <a:ln w="9525">
            <a:noFill/>
            <a:miter lim="800000"/>
            <a:headEnd/>
            <a:tailEnd/>
          </a:ln>
        </p:spPr>
      </p:pic>
      <p:pic>
        <p:nvPicPr>
          <p:cNvPr id="159749" name="图片 5" descr="product sales 2.png"/>
          <p:cNvPicPr>
            <a:picLocks noChangeAspect="1"/>
          </p:cNvPicPr>
          <p:nvPr/>
        </p:nvPicPr>
        <p:blipFill>
          <a:blip r:embed="rId4" cstate="print"/>
          <a:srcRect/>
          <a:stretch>
            <a:fillRect/>
          </a:stretch>
        </p:blipFill>
        <p:spPr bwMode="auto">
          <a:xfrm>
            <a:off x="539750" y="1557338"/>
            <a:ext cx="8353425" cy="4894262"/>
          </a:xfrm>
          <a:prstGeom prst="rect">
            <a:avLst/>
          </a:prstGeom>
          <a:noFill/>
          <a:ln w="9525">
            <a:noFill/>
            <a:miter lim="800000"/>
            <a:headEnd/>
            <a:tailEnd/>
          </a:ln>
        </p:spPr>
      </p:pic>
      <p:sp>
        <p:nvSpPr>
          <p:cNvPr id="7" name="Rectangle 7"/>
          <p:cNvSpPr/>
          <p:nvPr/>
        </p:nvSpPr>
        <p:spPr>
          <a:xfrm>
            <a:off x="5651500" y="3284538"/>
            <a:ext cx="865188"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539750" y="3068638"/>
            <a:ext cx="8353425" cy="43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7"/>
          <p:cNvSpPr/>
          <p:nvPr/>
        </p:nvSpPr>
        <p:spPr>
          <a:xfrm>
            <a:off x="539750" y="5805488"/>
            <a:ext cx="8353425" cy="576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图片 3" descr="stylish-apple-logo-in-spac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0770" name="标题 1"/>
          <p:cNvSpPr>
            <a:spLocks noGrp="1"/>
          </p:cNvSpPr>
          <p:nvPr>
            <p:ph type="ctrTitle"/>
          </p:nvPr>
        </p:nvSpPr>
        <p:spPr>
          <a:xfrm>
            <a:off x="0" y="0"/>
            <a:ext cx="9144000" cy="1557338"/>
          </a:xfrm>
        </p:spPr>
        <p:txBody>
          <a:bodyPr/>
          <a:lstStyle/>
          <a:p>
            <a:r>
              <a:rPr lang="en-US" altLang="zh-CN" smtClean="0">
                <a:solidFill>
                  <a:schemeClr val="bg1"/>
                </a:solidFill>
                <a:latin typeface="Times New Roman" pitchFamily="18" charset="0"/>
                <a:cs typeface="Times New Roman" pitchFamily="18" charset="0"/>
              </a:rPr>
              <a:t>Revenue Distribution from 07 to 11</a:t>
            </a:r>
            <a:endParaRPr lang="zh-CN" altLang="en-US"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60772" name="图片 4" descr="apple's revenue by product.png"/>
          <p:cNvPicPr>
            <a:picLocks noChangeAspect="1"/>
          </p:cNvPicPr>
          <p:nvPr/>
        </p:nvPicPr>
        <p:blipFill>
          <a:blip r:embed="rId4" cstate="print"/>
          <a:srcRect/>
          <a:stretch>
            <a:fillRect/>
          </a:stretch>
        </p:blipFill>
        <p:spPr bwMode="auto">
          <a:xfrm>
            <a:off x="1331913" y="1412875"/>
            <a:ext cx="65532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2818" name="标题 1"/>
          <p:cNvSpPr>
            <a:spLocks noGrp="1"/>
          </p:cNvSpPr>
          <p:nvPr>
            <p:ph type="ctrTitle"/>
          </p:nvPr>
        </p:nvSpPr>
        <p:spPr>
          <a:xfrm>
            <a:off x="685800" y="0"/>
            <a:ext cx="7772400" cy="1125538"/>
          </a:xfrm>
        </p:spPr>
        <p:txBody>
          <a:bodyPr/>
          <a:lstStyle/>
          <a:p>
            <a:r>
              <a:rPr lang="en-US" altLang="zh-CN" smtClean="0">
                <a:solidFill>
                  <a:schemeClr val="bg1"/>
                </a:solidFill>
                <a:latin typeface="Times New Roman" pitchFamily="18" charset="0"/>
                <a:cs typeface="Times New Roman" pitchFamily="18" charset="0"/>
              </a:rPr>
              <a:t>Revenue Distribution</a:t>
            </a:r>
            <a:endParaRPr lang="zh-CN" altLang="en-US"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62820" name="图片 4" descr="2012 Q1 revenue distribution.png"/>
          <p:cNvPicPr>
            <a:picLocks noChangeAspect="1"/>
          </p:cNvPicPr>
          <p:nvPr/>
        </p:nvPicPr>
        <p:blipFill>
          <a:blip r:embed="rId3" cstate="print"/>
          <a:srcRect/>
          <a:stretch>
            <a:fillRect/>
          </a:stretch>
        </p:blipFill>
        <p:spPr bwMode="auto">
          <a:xfrm>
            <a:off x="4356100" y="1628775"/>
            <a:ext cx="4787900" cy="4176713"/>
          </a:xfrm>
          <a:prstGeom prst="rect">
            <a:avLst/>
          </a:prstGeom>
          <a:noFill/>
          <a:ln w="9525">
            <a:noFill/>
            <a:miter lim="800000"/>
            <a:headEnd/>
            <a:tailEnd/>
          </a:ln>
        </p:spPr>
      </p:pic>
      <p:pic>
        <p:nvPicPr>
          <p:cNvPr id="162821" name="图片 5" descr="apple 2012 projected revenue.jpg"/>
          <p:cNvPicPr>
            <a:picLocks noChangeAspect="1"/>
          </p:cNvPicPr>
          <p:nvPr/>
        </p:nvPicPr>
        <p:blipFill>
          <a:blip r:embed="rId4" cstate="print"/>
          <a:srcRect/>
          <a:stretch>
            <a:fillRect/>
          </a:stretch>
        </p:blipFill>
        <p:spPr bwMode="auto">
          <a:xfrm>
            <a:off x="0" y="1628775"/>
            <a:ext cx="4500563" cy="4176713"/>
          </a:xfrm>
          <a:prstGeom prst="rect">
            <a:avLst/>
          </a:prstGeom>
          <a:noFill/>
          <a:ln w="9525">
            <a:noFill/>
            <a:miter lim="800000"/>
            <a:headEnd/>
            <a:tailEnd/>
          </a:ln>
        </p:spPr>
      </p:pic>
      <p:sp>
        <p:nvSpPr>
          <p:cNvPr id="162822" name="TextBox 6"/>
          <p:cNvSpPr txBox="1">
            <a:spLocks noChangeArrowheads="1"/>
          </p:cNvSpPr>
          <p:nvPr/>
        </p:nvSpPr>
        <p:spPr bwMode="auto">
          <a:xfrm>
            <a:off x="539750" y="908050"/>
            <a:ext cx="3455988" cy="647700"/>
          </a:xfrm>
          <a:prstGeom prst="rect">
            <a:avLst/>
          </a:prstGeom>
          <a:noFill/>
          <a:ln w="9525">
            <a:noFill/>
            <a:miter lim="800000"/>
            <a:headEnd/>
            <a:tailEnd/>
          </a:ln>
        </p:spPr>
        <p:txBody>
          <a:bodyPr>
            <a:spAutoFit/>
          </a:bodyPr>
          <a:lstStyle/>
          <a:p>
            <a:r>
              <a:rPr lang="en-US" altLang="zh-CN" sz="3600">
                <a:solidFill>
                  <a:schemeClr val="bg1"/>
                </a:solidFill>
                <a:latin typeface="Times New Roman" pitchFamily="18" charset="0"/>
                <a:cs typeface="Times New Roman" pitchFamily="18" charset="0"/>
              </a:rPr>
              <a:t>Expected</a:t>
            </a:r>
            <a:endParaRPr lang="zh-CN" altLang="en-US" sz="3600">
              <a:solidFill>
                <a:schemeClr val="bg1"/>
              </a:solidFill>
              <a:latin typeface="Times New Roman" pitchFamily="18" charset="0"/>
              <a:cs typeface="Times New Roman" pitchFamily="18" charset="0"/>
            </a:endParaRPr>
          </a:p>
        </p:txBody>
      </p:sp>
      <p:sp>
        <p:nvSpPr>
          <p:cNvPr id="8" name="右箭头 7"/>
          <p:cNvSpPr/>
          <p:nvPr/>
        </p:nvSpPr>
        <p:spPr>
          <a:xfrm>
            <a:off x="3779912" y="1052736"/>
            <a:ext cx="1872208" cy="504056"/>
          </a:xfrm>
          <a:prstGeom prst="rightArrow">
            <a:avLst/>
          </a:prstGeom>
          <a:solidFill>
            <a:schemeClr val="bg1"/>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2826" name="TextBox 8"/>
          <p:cNvSpPr txBox="1">
            <a:spLocks noChangeArrowheads="1"/>
          </p:cNvSpPr>
          <p:nvPr/>
        </p:nvSpPr>
        <p:spPr bwMode="auto">
          <a:xfrm>
            <a:off x="5508625" y="908050"/>
            <a:ext cx="3455988" cy="647700"/>
          </a:xfrm>
          <a:prstGeom prst="rect">
            <a:avLst/>
          </a:prstGeom>
          <a:noFill/>
          <a:ln w="9525">
            <a:noFill/>
            <a:miter lim="800000"/>
            <a:headEnd/>
            <a:tailEnd/>
          </a:ln>
        </p:spPr>
        <p:txBody>
          <a:bodyPr>
            <a:spAutoFit/>
          </a:bodyPr>
          <a:lstStyle/>
          <a:p>
            <a:pPr algn="ctr"/>
            <a:r>
              <a:rPr lang="en-US" altLang="zh-CN" sz="3600">
                <a:solidFill>
                  <a:schemeClr val="bg1"/>
                </a:solidFill>
                <a:latin typeface="Times New Roman" pitchFamily="18" charset="0"/>
                <a:cs typeface="Times New Roman" pitchFamily="18" charset="0"/>
              </a:rPr>
              <a:t>Actual</a:t>
            </a:r>
            <a:endParaRPr lang="zh-CN" altLang="en-US" sz="3600">
              <a:solidFill>
                <a:schemeClr val="bg1"/>
              </a:solidFill>
              <a:latin typeface="Times New Roman" pitchFamily="18" charset="0"/>
              <a:cs typeface="Times New Roman" pitchFamily="18" charset="0"/>
            </a:endParaRPr>
          </a:p>
        </p:txBody>
      </p:sp>
      <p:sp>
        <p:nvSpPr>
          <p:cNvPr id="162827" name="TextBox 9"/>
          <p:cNvSpPr txBox="1">
            <a:spLocks noChangeArrowheads="1"/>
          </p:cNvSpPr>
          <p:nvPr/>
        </p:nvSpPr>
        <p:spPr bwMode="auto">
          <a:xfrm>
            <a:off x="4067175" y="5805488"/>
            <a:ext cx="5076825" cy="461962"/>
          </a:xfrm>
          <a:prstGeom prst="rect">
            <a:avLst/>
          </a:prstGeom>
          <a:noFill/>
          <a:ln w="9525">
            <a:noFill/>
            <a:miter lim="800000"/>
            <a:headEnd/>
            <a:tailEnd/>
          </a:ln>
        </p:spPr>
        <p:txBody>
          <a:bodyPr>
            <a:spAutoFit/>
          </a:bodyPr>
          <a:lstStyle/>
          <a:p>
            <a:r>
              <a:rPr lang="en-US" sz="2400">
                <a:solidFill>
                  <a:schemeClr val="bg1"/>
                </a:solidFill>
                <a:latin typeface="Times New Roman" pitchFamily="18" charset="0"/>
                <a:cs typeface="Times New Roman" pitchFamily="18" charset="0"/>
              </a:rPr>
              <a:t>Total Revenue : $46, 333 million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3842" name="标题 1"/>
          <p:cNvSpPr>
            <a:spLocks noGrp="1"/>
          </p:cNvSpPr>
          <p:nvPr>
            <p:ph type="ctrTitle"/>
          </p:nvPr>
        </p:nvSpPr>
        <p:spPr>
          <a:xfrm>
            <a:off x="1619250" y="0"/>
            <a:ext cx="6838950" cy="765175"/>
          </a:xfrm>
        </p:spPr>
        <p:txBody>
          <a:bodyPr/>
          <a:lstStyle/>
          <a:p>
            <a:pPr algn="l"/>
            <a:r>
              <a:rPr lang="en-US" altLang="zh-CN" smtClean="0">
                <a:solidFill>
                  <a:schemeClr val="bg1"/>
                </a:solidFill>
                <a:latin typeface="Times New Roman" pitchFamily="18" charset="0"/>
                <a:cs typeface="Times New Roman" pitchFamily="18" charset="0"/>
              </a:rPr>
              <a:t>Litigation (2011)   </a:t>
            </a:r>
            <a:endParaRPr lang="zh-CN" altLang="en-US"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323850" y="981075"/>
            <a:ext cx="8496300" cy="5327650"/>
          </a:xfrm>
          <a:solidFill>
            <a:schemeClr val="accent1">
              <a:lumMod val="50000"/>
            </a:schemeClr>
          </a:solidFill>
        </p:spPr>
        <p:txBody>
          <a:bodyPr rtlCol="0">
            <a:normAutofit/>
          </a:bodyPr>
          <a:lstStyle/>
          <a:p>
            <a:pPr algn="l" fontAlgn="auto">
              <a:spcAft>
                <a:spcPts val="0"/>
              </a:spcAft>
              <a:buFont typeface="Wingdings" pitchFamily="2" charset="2"/>
              <a:buChar char="p"/>
              <a:defRPr/>
            </a:pPr>
            <a:r>
              <a:rPr lang="en-US" altLang="zh-CN" sz="2200" dirty="0" smtClean="0">
                <a:solidFill>
                  <a:schemeClr val="bg1"/>
                </a:solidFill>
                <a:latin typeface="Times New Roman" pitchFamily="18" charset="0"/>
                <a:cs typeface="Times New Roman" pitchFamily="18" charset="0"/>
              </a:rPr>
              <a:t>Apple v. Amazon.com: “App Store” dispute</a:t>
            </a:r>
          </a:p>
          <a:p>
            <a:pPr algn="l" fontAlgn="auto">
              <a:spcAft>
                <a:spcPts val="0"/>
              </a:spcAft>
              <a:buFont typeface="Arial" pitchFamily="34" charset="0"/>
              <a:buNone/>
              <a:defRPr/>
            </a:pPr>
            <a:r>
              <a:rPr lang="en-US" altLang="zh-CN" sz="2200" dirty="0" smtClean="0">
                <a:solidFill>
                  <a:schemeClr val="bg1"/>
                </a:solidFill>
                <a:latin typeface="Times New Roman" pitchFamily="18" charset="0"/>
                <a:cs typeface="Times New Roman" pitchFamily="18" charset="0"/>
              </a:rPr>
              <a:t>“In 2011, Apple filed suit against </a:t>
            </a:r>
            <a:r>
              <a:rPr lang="en-US" altLang="zh-CN" sz="2200" b="1" dirty="0" smtClean="0">
                <a:solidFill>
                  <a:schemeClr val="bg1"/>
                </a:solidFill>
                <a:latin typeface="Times New Roman" pitchFamily="18" charset="0"/>
                <a:cs typeface="Times New Roman" pitchFamily="18" charset="0"/>
              </a:rPr>
              <a:t>Amazon.com</a:t>
            </a:r>
            <a:r>
              <a:rPr lang="en-US" altLang="zh-CN" sz="2200" dirty="0" smtClean="0">
                <a:solidFill>
                  <a:schemeClr val="bg1"/>
                </a:solidFill>
                <a:latin typeface="Times New Roman" pitchFamily="18" charset="0"/>
                <a:cs typeface="Times New Roman" pitchFamily="18" charset="0"/>
              </a:rPr>
              <a:t>, alleging </a:t>
            </a:r>
            <a:r>
              <a:rPr lang="en-US" altLang="zh-CN" sz="2200" b="1" dirty="0" smtClean="0">
                <a:solidFill>
                  <a:schemeClr val="bg1"/>
                </a:solidFill>
                <a:latin typeface="Times New Roman" pitchFamily="18" charset="0"/>
                <a:cs typeface="Times New Roman" pitchFamily="18" charset="0"/>
              </a:rPr>
              <a:t>trademark infringement </a:t>
            </a:r>
            <a:r>
              <a:rPr lang="en-US" altLang="zh-CN" sz="2200" dirty="0" smtClean="0">
                <a:solidFill>
                  <a:schemeClr val="bg1"/>
                </a:solidFill>
                <a:latin typeface="Times New Roman" pitchFamily="18" charset="0"/>
                <a:cs typeface="Times New Roman" pitchFamily="18" charset="0"/>
              </a:rPr>
              <a:t>and unfair competition over Amazon’s use of the ‘ App Store’ phrase relating to Amazon’s ‘</a:t>
            </a:r>
            <a:r>
              <a:rPr lang="en-US" altLang="zh-CN" sz="2200" b="1" dirty="0" smtClean="0">
                <a:solidFill>
                  <a:schemeClr val="bg1"/>
                </a:solidFill>
                <a:latin typeface="Times New Roman" pitchFamily="18" charset="0"/>
                <a:cs typeface="Times New Roman" pitchFamily="18" charset="0"/>
              </a:rPr>
              <a:t>Amazon </a:t>
            </a:r>
            <a:r>
              <a:rPr lang="en-US" altLang="zh-CN" sz="2200" b="1" dirty="0" err="1" smtClean="0">
                <a:solidFill>
                  <a:schemeClr val="bg1"/>
                </a:solidFill>
                <a:latin typeface="Times New Roman" pitchFamily="18" charset="0"/>
                <a:cs typeface="Times New Roman" pitchFamily="18" charset="0"/>
              </a:rPr>
              <a:t>Appstore</a:t>
            </a:r>
            <a:r>
              <a:rPr lang="en-US" altLang="zh-CN" sz="2200" b="1" dirty="0" smtClean="0">
                <a:solidFill>
                  <a:schemeClr val="bg1"/>
                </a:solidFill>
                <a:latin typeface="Times New Roman" pitchFamily="18" charset="0"/>
                <a:cs typeface="Times New Roman" pitchFamily="18" charset="0"/>
              </a:rPr>
              <a:t> Developer Portal</a:t>
            </a:r>
            <a:r>
              <a:rPr lang="en-US" altLang="zh-CN" sz="2200" dirty="0" smtClean="0">
                <a:solidFill>
                  <a:schemeClr val="bg1"/>
                </a:solidFill>
                <a:latin typeface="Times New Roman" pitchFamily="18" charset="0"/>
                <a:cs typeface="Times New Roman" pitchFamily="18" charset="0"/>
              </a:rPr>
              <a:t>’ and Amazon’s alleged other similar uses of the phrase. ”</a:t>
            </a:r>
          </a:p>
          <a:p>
            <a:pPr algn="l" fontAlgn="auto">
              <a:spcAft>
                <a:spcPts val="0"/>
              </a:spcAft>
              <a:buFont typeface="Arial" pitchFamily="34" charset="0"/>
              <a:buNone/>
              <a:defRPr/>
            </a:pPr>
            <a:endParaRPr lang="en-US" altLang="zh-CN" sz="2200" dirty="0" smtClean="0">
              <a:solidFill>
                <a:schemeClr val="bg1"/>
              </a:solidFill>
              <a:latin typeface="Times New Roman" pitchFamily="18" charset="0"/>
              <a:cs typeface="Times New Roman" pitchFamily="18" charset="0"/>
            </a:endParaRPr>
          </a:p>
          <a:p>
            <a:pPr algn="l" fontAlgn="auto">
              <a:spcAft>
                <a:spcPts val="0"/>
              </a:spcAft>
              <a:buFont typeface="Wingdings" pitchFamily="2" charset="2"/>
              <a:buChar char="p"/>
              <a:defRPr/>
            </a:pPr>
            <a:r>
              <a:rPr lang="en-US" altLang="zh-CN" sz="2200" dirty="0" smtClean="0">
                <a:solidFill>
                  <a:schemeClr val="bg1"/>
                </a:solidFill>
                <a:latin typeface="Times New Roman" pitchFamily="18" charset="0"/>
                <a:cs typeface="Times New Roman" pitchFamily="18" charset="0"/>
              </a:rPr>
              <a:t>Apple v. HTC</a:t>
            </a:r>
          </a:p>
          <a:p>
            <a:pPr algn="l" fontAlgn="auto">
              <a:spcAft>
                <a:spcPts val="0"/>
              </a:spcAft>
              <a:buFont typeface="Wingdings" pitchFamily="2" charset="2"/>
              <a:buChar char="p"/>
              <a:defRPr/>
            </a:pPr>
            <a:endParaRPr lang="en-US" altLang="zh-CN" sz="2200" dirty="0" smtClean="0">
              <a:solidFill>
                <a:schemeClr val="bg1"/>
              </a:solidFill>
              <a:latin typeface="Times New Roman" pitchFamily="18" charset="0"/>
              <a:cs typeface="Times New Roman" pitchFamily="18" charset="0"/>
            </a:endParaRPr>
          </a:p>
          <a:p>
            <a:pPr algn="l" fontAlgn="auto">
              <a:spcAft>
                <a:spcPts val="0"/>
              </a:spcAft>
              <a:buFont typeface="Wingdings" pitchFamily="2" charset="2"/>
              <a:buChar char="p"/>
              <a:defRPr/>
            </a:pPr>
            <a:r>
              <a:rPr lang="en-US" altLang="zh-CN" sz="2200" dirty="0" smtClean="0">
                <a:solidFill>
                  <a:schemeClr val="bg1"/>
                </a:solidFill>
                <a:latin typeface="Times New Roman" pitchFamily="18" charset="0"/>
                <a:cs typeface="Times New Roman" pitchFamily="18" charset="0"/>
              </a:rPr>
              <a:t>Apple v. Samsung: Android phones and tablets</a:t>
            </a:r>
          </a:p>
          <a:p>
            <a:pPr algn="l" fontAlgn="auto">
              <a:spcAft>
                <a:spcPts val="0"/>
              </a:spcAft>
              <a:buFont typeface="Arial" pitchFamily="34" charset="0"/>
              <a:buNone/>
              <a:defRPr/>
            </a:pPr>
            <a:r>
              <a:rPr lang="en-US" altLang="zh-CN" sz="2200" dirty="0" smtClean="0">
                <a:solidFill>
                  <a:schemeClr val="bg1"/>
                </a:solidFill>
                <a:latin typeface="Times New Roman" pitchFamily="18" charset="0"/>
                <a:cs typeface="Times New Roman" pitchFamily="18" charset="0"/>
              </a:rPr>
              <a:t>“In the spring of 2011, Apple and Samsung began to engage in the mobile device </a:t>
            </a:r>
            <a:r>
              <a:rPr lang="en-US" altLang="zh-CN" sz="2200" b="1" dirty="0" smtClean="0">
                <a:solidFill>
                  <a:schemeClr val="bg1"/>
                </a:solidFill>
                <a:latin typeface="Times New Roman" pitchFamily="18" charset="0"/>
                <a:cs typeface="Times New Roman" pitchFamily="18" charset="0"/>
              </a:rPr>
              <a:t>patent wars </a:t>
            </a:r>
            <a:r>
              <a:rPr lang="en-US" altLang="zh-CN" sz="2200" dirty="0" smtClean="0">
                <a:solidFill>
                  <a:schemeClr val="bg1"/>
                </a:solidFill>
                <a:latin typeface="Times New Roman" pitchFamily="18" charset="0"/>
                <a:cs typeface="Times New Roman" pitchFamily="18" charset="0"/>
              </a:rPr>
              <a:t>(infringement on Apple’s patents, trademarks, user interface and style). By August 2011, Apple and Samsung were carrying out their legal battles in </a:t>
            </a:r>
            <a:r>
              <a:rPr lang="en-US" altLang="zh-CN" sz="2200" b="1" dirty="0" smtClean="0">
                <a:solidFill>
                  <a:schemeClr val="bg1"/>
                </a:solidFill>
                <a:latin typeface="Times New Roman" pitchFamily="18" charset="0"/>
                <a:cs typeface="Times New Roman" pitchFamily="18" charset="0"/>
              </a:rPr>
              <a:t>19</a:t>
            </a:r>
            <a:r>
              <a:rPr lang="en-US" altLang="zh-CN" sz="2200" dirty="0" smtClean="0">
                <a:solidFill>
                  <a:schemeClr val="bg1"/>
                </a:solidFill>
                <a:latin typeface="Times New Roman" pitchFamily="18" charset="0"/>
                <a:cs typeface="Times New Roman" pitchFamily="18" charset="0"/>
              </a:rPr>
              <a:t> ongoing lawsuits in 12 courts in </a:t>
            </a:r>
            <a:r>
              <a:rPr lang="en-US" altLang="zh-CN" sz="2200" b="1" dirty="0" smtClean="0">
                <a:solidFill>
                  <a:schemeClr val="bg1"/>
                </a:solidFill>
                <a:latin typeface="Times New Roman" pitchFamily="18" charset="0"/>
                <a:cs typeface="Times New Roman" pitchFamily="18" charset="0"/>
              </a:rPr>
              <a:t>9 countries</a:t>
            </a:r>
            <a:r>
              <a:rPr lang="en-US" altLang="zh-CN" sz="2200" dirty="0" smtClean="0">
                <a:solidFill>
                  <a:schemeClr val="bg1"/>
                </a:solidFill>
                <a:latin typeface="Times New Roman" pitchFamily="18" charset="0"/>
                <a:cs typeface="Times New Roman" pitchFamily="18" charset="0"/>
              </a:rPr>
              <a:t> ( U.S., France, Italy, Japan, South Korea, Germany, etc.).”</a:t>
            </a:r>
            <a:endParaRPr lang="zh-CN" altLang="zh-CN" sz="2200" dirty="0" smtClean="0">
              <a:solidFill>
                <a:schemeClr val="bg1"/>
              </a:solidFill>
              <a:latin typeface="Times New Roman" pitchFamily="18" charset="0"/>
              <a:cs typeface="Times New Roman" pitchFamily="18" charset="0"/>
            </a:endParaRPr>
          </a:p>
          <a:p>
            <a:pPr algn="l" fontAlgn="auto">
              <a:spcAft>
                <a:spcPts val="0"/>
              </a:spcAft>
              <a:buFont typeface="Arial" pitchFamily="34" charset="0"/>
              <a:buNone/>
              <a:defRPr/>
            </a:pPr>
            <a:endParaRPr lang="zh-CN" altLang="en-US" sz="2200" dirty="0"/>
          </a:p>
        </p:txBody>
      </p:sp>
      <p:pic>
        <p:nvPicPr>
          <p:cNvPr id="163844" name="图片 4" descr="amazon appstore.jpg"/>
          <p:cNvPicPr>
            <a:picLocks noChangeAspect="1"/>
          </p:cNvPicPr>
          <p:nvPr/>
        </p:nvPicPr>
        <p:blipFill>
          <a:blip r:embed="rId3" cstate="print"/>
          <a:srcRect/>
          <a:stretch>
            <a:fillRect/>
          </a:stretch>
        </p:blipFill>
        <p:spPr bwMode="auto">
          <a:xfrm>
            <a:off x="7740650" y="404813"/>
            <a:ext cx="1008063" cy="1008062"/>
          </a:xfrm>
          <a:prstGeom prst="rect">
            <a:avLst/>
          </a:prstGeom>
          <a:noFill/>
          <a:ln w="9525">
            <a:noFill/>
            <a:miter lim="800000"/>
            <a:headEnd/>
            <a:tailEnd/>
          </a:ln>
        </p:spPr>
      </p:pic>
      <p:pic>
        <p:nvPicPr>
          <p:cNvPr id="163845" name="图片 5" descr="apple app store.png"/>
          <p:cNvPicPr>
            <a:picLocks noChangeAspect="1"/>
          </p:cNvPicPr>
          <p:nvPr/>
        </p:nvPicPr>
        <p:blipFill>
          <a:blip r:embed="rId4" cstate="print"/>
          <a:srcRect/>
          <a:stretch>
            <a:fillRect/>
          </a:stretch>
        </p:blipFill>
        <p:spPr bwMode="auto">
          <a:xfrm>
            <a:off x="6227763" y="404813"/>
            <a:ext cx="1008062" cy="1008062"/>
          </a:xfrm>
          <a:prstGeom prst="rect">
            <a:avLst/>
          </a:prstGeom>
          <a:noFill/>
          <a:ln w="9525">
            <a:noFill/>
            <a:miter lim="800000"/>
            <a:headEnd/>
            <a:tailEnd/>
          </a:ln>
        </p:spPr>
      </p:pic>
      <p:sp>
        <p:nvSpPr>
          <p:cNvPr id="163846" name="TextBox 6"/>
          <p:cNvSpPr txBox="1">
            <a:spLocks noChangeArrowheads="1"/>
          </p:cNvSpPr>
          <p:nvPr/>
        </p:nvSpPr>
        <p:spPr bwMode="auto">
          <a:xfrm>
            <a:off x="7235825" y="836613"/>
            <a:ext cx="649288" cy="584200"/>
          </a:xfrm>
          <a:prstGeom prst="rect">
            <a:avLst/>
          </a:prstGeom>
          <a:noFill/>
          <a:ln w="9525">
            <a:noFill/>
            <a:miter lim="800000"/>
            <a:headEnd/>
            <a:tailEnd/>
          </a:ln>
        </p:spPr>
        <p:txBody>
          <a:bodyPr>
            <a:spAutoFit/>
          </a:bodyPr>
          <a:lstStyle/>
          <a:p>
            <a:r>
              <a:rPr lang="en-US" altLang="zh-CN" sz="3200">
                <a:solidFill>
                  <a:schemeClr val="bg1"/>
                </a:solidFill>
                <a:latin typeface="Times New Roman" pitchFamily="18" charset="0"/>
                <a:cs typeface="Times New Roman" pitchFamily="18" charset="0"/>
              </a:rPr>
              <a:t>v.</a:t>
            </a:r>
            <a:endParaRPr lang="zh-CN" altLang="en-US" sz="3200">
              <a:solidFill>
                <a:schemeClr val="bg1"/>
              </a:solidFill>
              <a:latin typeface="Times New Roman" pitchFamily="18" charset="0"/>
              <a:cs typeface="Times New Roman" pitchFamily="18" charset="0"/>
            </a:endParaRPr>
          </a:p>
        </p:txBody>
      </p:sp>
      <p:sp>
        <p:nvSpPr>
          <p:cNvPr id="163847" name="TextBox 7"/>
          <p:cNvSpPr txBox="1">
            <a:spLocks noChangeArrowheads="1"/>
          </p:cNvSpPr>
          <p:nvPr/>
        </p:nvSpPr>
        <p:spPr bwMode="auto">
          <a:xfrm>
            <a:off x="0" y="6453188"/>
            <a:ext cx="4824413" cy="646112"/>
          </a:xfrm>
          <a:prstGeom prst="rect">
            <a:avLst/>
          </a:prstGeom>
          <a:noFill/>
          <a:ln w="9525">
            <a:noFill/>
            <a:miter lim="800000"/>
            <a:headEnd/>
            <a:tailEnd/>
          </a:ln>
        </p:spPr>
        <p:txBody>
          <a:bodyPr>
            <a:spAutoFit/>
          </a:bodyPr>
          <a:lstStyle/>
          <a:p>
            <a:r>
              <a:rPr lang="en-US">
                <a:solidFill>
                  <a:schemeClr val="bg1"/>
                </a:solidFill>
              </a:rPr>
              <a:t>Source: Wikipedia (Apple Inc. litigation)</a:t>
            </a:r>
          </a:p>
          <a:p>
            <a:endParaRPr lang="en-US">
              <a:solidFill>
                <a:srgbClr val="00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4866" name="标题 1"/>
          <p:cNvSpPr>
            <a:spLocks noGrp="1"/>
          </p:cNvSpPr>
          <p:nvPr>
            <p:ph type="ctrTitle"/>
          </p:nvPr>
        </p:nvSpPr>
        <p:spPr>
          <a:xfrm>
            <a:off x="685800" y="333375"/>
            <a:ext cx="7772400" cy="1223963"/>
          </a:xfrm>
        </p:spPr>
        <p:txBody>
          <a:bodyPr/>
          <a:lstStyle/>
          <a:p>
            <a:r>
              <a:rPr lang="en-US" altLang="zh-CN" sz="5400" smtClean="0">
                <a:solidFill>
                  <a:schemeClr val="bg1"/>
                </a:solidFill>
                <a:latin typeface="Times New Roman" pitchFamily="18" charset="0"/>
                <a:cs typeface="Times New Roman" pitchFamily="18" charset="0"/>
              </a:rPr>
              <a:t>Key Issues</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611188" y="1773238"/>
            <a:ext cx="8064500" cy="4319587"/>
          </a:xfrm>
        </p:spPr>
        <p:txBody>
          <a:bodyPr rtlCol="0">
            <a:normAutofit/>
          </a:bodyPr>
          <a:lstStyle/>
          <a:p>
            <a:pPr algn="l" fontAlgn="auto">
              <a:spcAft>
                <a:spcPts val="0"/>
              </a:spcAft>
              <a:buFont typeface="Arial" pitchFamily="34" charset="0"/>
              <a:buNone/>
              <a:defRPr/>
            </a:pPr>
            <a:r>
              <a:rPr lang="en-US" altLang="zh-CN" sz="4400" dirty="0" smtClean="0">
                <a:solidFill>
                  <a:schemeClr val="bg1"/>
                </a:solidFill>
                <a:latin typeface="Times New Roman" pitchFamily="18" charset="0"/>
                <a:cs typeface="Times New Roman" pitchFamily="18" charset="0"/>
              </a:rPr>
              <a:t>1) How much bigger </a:t>
            </a:r>
            <a:r>
              <a:rPr lang="en-US" altLang="zh-CN" sz="4400" dirty="0">
                <a:solidFill>
                  <a:schemeClr val="bg1"/>
                </a:solidFill>
                <a:latin typeface="Times New Roman" pitchFamily="18" charset="0"/>
                <a:cs typeface="Times New Roman" pitchFamily="18" charset="0"/>
              </a:rPr>
              <a:t>could Apple Inc. get</a:t>
            </a:r>
            <a:r>
              <a:rPr lang="en-US" altLang="zh-CN" sz="4400" dirty="0" smtClean="0">
                <a:solidFill>
                  <a:schemeClr val="bg1"/>
                </a:solidFill>
                <a:latin typeface="Times New Roman" pitchFamily="18" charset="0"/>
                <a:cs typeface="Times New Roman" pitchFamily="18" charset="0"/>
              </a:rPr>
              <a:t>? </a:t>
            </a:r>
            <a:endParaRPr lang="zh-CN" altLang="zh-CN" sz="4400" dirty="0">
              <a:solidFill>
                <a:schemeClr val="bg1"/>
              </a:solidFill>
              <a:latin typeface="Times New Roman" pitchFamily="18" charset="0"/>
              <a:cs typeface="Times New Roman" pitchFamily="18" charset="0"/>
            </a:endParaRPr>
          </a:p>
          <a:p>
            <a:pPr algn="l" fontAlgn="auto">
              <a:spcAft>
                <a:spcPts val="0"/>
              </a:spcAft>
              <a:buFont typeface="Arial" pitchFamily="34" charset="0"/>
              <a:buNone/>
              <a:defRPr/>
            </a:pPr>
            <a:endParaRPr lang="en-US" altLang="zh-CN" sz="4400" dirty="0" smtClean="0">
              <a:solidFill>
                <a:schemeClr val="bg1"/>
              </a:solidFill>
              <a:latin typeface="Times New Roman" pitchFamily="18" charset="0"/>
              <a:cs typeface="Times New Roman" pitchFamily="18" charset="0"/>
            </a:endParaRPr>
          </a:p>
          <a:p>
            <a:pPr algn="l" fontAlgn="auto">
              <a:spcAft>
                <a:spcPts val="0"/>
              </a:spcAft>
              <a:buFont typeface="Arial" pitchFamily="34" charset="0"/>
              <a:buNone/>
              <a:defRPr/>
            </a:pPr>
            <a:r>
              <a:rPr lang="en-US" altLang="zh-CN" sz="4400" dirty="0" smtClean="0">
                <a:solidFill>
                  <a:schemeClr val="bg1"/>
                </a:solidFill>
                <a:latin typeface="Times New Roman" pitchFamily="18" charset="0"/>
                <a:cs typeface="Times New Roman" pitchFamily="18" charset="0"/>
              </a:rPr>
              <a:t>2) What </a:t>
            </a:r>
            <a:r>
              <a:rPr lang="en-US" altLang="zh-CN" sz="4400" dirty="0">
                <a:solidFill>
                  <a:schemeClr val="bg1"/>
                </a:solidFill>
                <a:latin typeface="Times New Roman" pitchFamily="18" charset="0"/>
                <a:cs typeface="Times New Roman" pitchFamily="18" charset="0"/>
              </a:rPr>
              <a:t>to do with the cash?</a:t>
            </a:r>
            <a:endParaRPr lang="zh-CN" altLang="zh-CN" sz="4400" dirty="0">
              <a:solidFill>
                <a:schemeClr val="bg1"/>
              </a:solidFill>
              <a:latin typeface="Times New Roman" pitchFamily="18" charset="0"/>
              <a:cs typeface="Times New Roman" pitchFamily="18" charset="0"/>
            </a:endParaRPr>
          </a:p>
          <a:p>
            <a:pPr fontAlgn="auto">
              <a:spcAft>
                <a:spcPts val="0"/>
              </a:spcAft>
              <a:buFont typeface="Arial" pitchFamily="34" charset="0"/>
              <a:buNone/>
              <a:defRPr/>
            </a:pPr>
            <a:endParaRPr lang="zh-CN" alt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图片 3" descr="stylish-apple-logo-in-spac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5890" name="标题 1"/>
          <p:cNvSpPr>
            <a:spLocks noGrp="1"/>
          </p:cNvSpPr>
          <p:nvPr>
            <p:ph type="ctrTitle"/>
          </p:nvPr>
        </p:nvSpPr>
        <p:spPr>
          <a:xfrm>
            <a:off x="0" y="0"/>
            <a:ext cx="9144000" cy="1557338"/>
          </a:xfrm>
        </p:spPr>
        <p:txBody>
          <a:bodyPr/>
          <a:lstStyle/>
          <a:p>
            <a:r>
              <a:rPr lang="en-US" altLang="zh-CN" smtClean="0">
                <a:solidFill>
                  <a:schemeClr val="bg1"/>
                </a:solidFill>
                <a:latin typeface="Times New Roman" pitchFamily="18" charset="0"/>
                <a:cs typeface="Times New Roman" pitchFamily="18" charset="0"/>
              </a:rPr>
              <a:t>How much bigger could Apple Inc. get?</a:t>
            </a:r>
            <a:endParaRPr lang="zh-CN" altLang="en-US" smtClean="0"/>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65892" name="图片 5" descr="quarterly cash flow investment.png"/>
          <p:cNvPicPr>
            <a:picLocks noChangeAspect="1"/>
          </p:cNvPicPr>
          <p:nvPr/>
        </p:nvPicPr>
        <p:blipFill>
          <a:blip r:embed="rId4" cstate="print"/>
          <a:srcRect/>
          <a:stretch>
            <a:fillRect/>
          </a:stretch>
        </p:blipFill>
        <p:spPr bwMode="auto">
          <a:xfrm>
            <a:off x="904875" y="1557338"/>
            <a:ext cx="7334250" cy="4535487"/>
          </a:xfrm>
          <a:prstGeom prst="rect">
            <a:avLst/>
          </a:prstGeom>
          <a:noFill/>
          <a:ln w="9525">
            <a:noFill/>
            <a:miter lim="800000"/>
            <a:headEnd/>
            <a:tailEnd/>
          </a:ln>
        </p:spPr>
      </p:pic>
      <p:sp>
        <p:nvSpPr>
          <p:cNvPr id="7" name="Rectangle 7"/>
          <p:cNvSpPr/>
          <p:nvPr/>
        </p:nvSpPr>
        <p:spPr>
          <a:xfrm>
            <a:off x="1979613" y="2205038"/>
            <a:ext cx="792162" cy="422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7938" name="标题 1"/>
          <p:cNvSpPr>
            <a:spLocks noGrp="1"/>
          </p:cNvSpPr>
          <p:nvPr>
            <p:ph type="ctrTitle"/>
          </p:nvPr>
        </p:nvSpPr>
        <p:spPr>
          <a:xfrm>
            <a:off x="0" y="0"/>
            <a:ext cx="9144000" cy="1557338"/>
          </a:xfrm>
        </p:spPr>
        <p:txBody>
          <a:bodyPr/>
          <a:lstStyle/>
          <a:p>
            <a:r>
              <a:rPr lang="en-US" altLang="zh-CN" smtClean="0">
                <a:solidFill>
                  <a:schemeClr val="bg1"/>
                </a:solidFill>
                <a:latin typeface="Times New Roman" pitchFamily="18" charset="0"/>
                <a:cs typeface="Times New Roman" pitchFamily="18" charset="0"/>
              </a:rPr>
              <a:t>How much bigger could Apple Inc. get?</a:t>
            </a:r>
            <a:endParaRPr lang="zh-CN" altLang="en-US" smtClean="0"/>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67940" name="图片 4" descr="annual cash flow investment.png"/>
          <p:cNvPicPr>
            <a:picLocks noChangeAspect="1"/>
          </p:cNvPicPr>
          <p:nvPr/>
        </p:nvPicPr>
        <p:blipFill>
          <a:blip r:embed="rId3" cstate="print"/>
          <a:srcRect/>
          <a:stretch>
            <a:fillRect/>
          </a:stretch>
        </p:blipFill>
        <p:spPr bwMode="auto">
          <a:xfrm>
            <a:off x="827088" y="1628775"/>
            <a:ext cx="7345362" cy="4464050"/>
          </a:xfrm>
          <a:prstGeom prst="rect">
            <a:avLst/>
          </a:prstGeom>
          <a:noFill/>
          <a:ln w="9525">
            <a:noFill/>
            <a:miter lim="800000"/>
            <a:headEnd/>
            <a:tailEnd/>
          </a:ln>
        </p:spPr>
      </p:pic>
      <p:sp>
        <p:nvSpPr>
          <p:cNvPr id="6" name="Rectangle 7"/>
          <p:cNvSpPr/>
          <p:nvPr/>
        </p:nvSpPr>
        <p:spPr>
          <a:xfrm>
            <a:off x="1979613" y="2276475"/>
            <a:ext cx="647700"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8962" name="副标题 2"/>
          <p:cNvSpPr>
            <a:spLocks noGrp="1"/>
          </p:cNvSpPr>
          <p:nvPr>
            <p:ph type="subTitle" idx="1"/>
          </p:nvPr>
        </p:nvSpPr>
        <p:spPr>
          <a:xfrm>
            <a:off x="179388" y="0"/>
            <a:ext cx="8424862" cy="6237288"/>
          </a:xfrm>
        </p:spPr>
        <p:txBody>
          <a:bodyPr/>
          <a:lstStyle/>
          <a:p>
            <a:pPr algn="l"/>
            <a:r>
              <a:rPr lang="en-US" altLang="zh-CN" smtClean="0">
                <a:solidFill>
                  <a:schemeClr val="bg1"/>
                </a:solidFill>
                <a:latin typeface="Times New Roman" pitchFamily="18" charset="0"/>
                <a:cs typeface="Times New Roman" pitchFamily="18" charset="0"/>
              </a:rPr>
              <a:t>iPhone 4 Vs.</a:t>
            </a:r>
          </a:p>
          <a:p>
            <a:pPr algn="l"/>
            <a:r>
              <a:rPr lang="en-US" altLang="zh-CN" smtClean="0">
                <a:solidFill>
                  <a:schemeClr val="bg1"/>
                </a:solidFill>
                <a:latin typeface="Times New Roman" pitchFamily="18" charset="0"/>
                <a:cs typeface="Times New Roman" pitchFamily="18" charset="0"/>
              </a:rPr>
              <a:t>        iPhone 4S</a:t>
            </a:r>
          </a:p>
          <a:p>
            <a:pPr algn="l"/>
            <a:endParaRPr lang="en-US" altLang="zh-CN" smtClean="0">
              <a:solidFill>
                <a:schemeClr val="bg1"/>
              </a:solidFill>
              <a:latin typeface="Times New Roman" pitchFamily="18" charset="0"/>
              <a:cs typeface="Times New Roman" pitchFamily="18" charset="0"/>
            </a:endParaRPr>
          </a:p>
          <a:p>
            <a:pPr algn="l"/>
            <a:endParaRPr lang="en-US" altLang="zh-CN" smtClean="0">
              <a:solidFill>
                <a:schemeClr val="bg1"/>
              </a:solidFill>
              <a:latin typeface="Times New Roman" pitchFamily="18" charset="0"/>
              <a:cs typeface="Times New Roman" pitchFamily="18" charset="0"/>
            </a:endParaRPr>
          </a:p>
        </p:txBody>
      </p:sp>
      <p:pic>
        <p:nvPicPr>
          <p:cNvPr id="168963" name="图片 5" descr="iphone.png"/>
          <p:cNvPicPr>
            <a:picLocks noChangeAspect="1"/>
          </p:cNvPicPr>
          <p:nvPr/>
        </p:nvPicPr>
        <p:blipFill>
          <a:blip r:embed="rId3" cstate="print"/>
          <a:srcRect/>
          <a:stretch>
            <a:fillRect/>
          </a:stretch>
        </p:blipFill>
        <p:spPr bwMode="auto">
          <a:xfrm>
            <a:off x="3635375" y="0"/>
            <a:ext cx="5302250" cy="1341438"/>
          </a:xfrm>
          <a:prstGeom prst="rect">
            <a:avLst/>
          </a:prstGeom>
          <a:noFill/>
          <a:ln w="9525">
            <a:noFill/>
            <a:miter lim="800000"/>
            <a:headEnd/>
            <a:tailEnd/>
          </a:ln>
        </p:spPr>
      </p:pic>
      <p:pic>
        <p:nvPicPr>
          <p:cNvPr id="168964" name="图片 6" descr="iphone 4.png"/>
          <p:cNvPicPr>
            <a:picLocks noChangeAspect="1"/>
          </p:cNvPicPr>
          <p:nvPr/>
        </p:nvPicPr>
        <p:blipFill>
          <a:blip r:embed="rId4" cstate="print"/>
          <a:srcRect/>
          <a:stretch>
            <a:fillRect/>
          </a:stretch>
        </p:blipFill>
        <p:spPr bwMode="auto">
          <a:xfrm>
            <a:off x="900113" y="1268413"/>
            <a:ext cx="8050212" cy="5589587"/>
          </a:xfrm>
          <a:prstGeom prst="rect">
            <a:avLst/>
          </a:prstGeom>
          <a:noFill/>
          <a:ln w="9525">
            <a:noFill/>
            <a:miter lim="800000"/>
            <a:headEnd/>
            <a:tailEnd/>
          </a:ln>
        </p:spPr>
      </p:pic>
      <p:sp>
        <p:nvSpPr>
          <p:cNvPr id="8" name="Rectangle 7"/>
          <p:cNvSpPr/>
          <p:nvPr/>
        </p:nvSpPr>
        <p:spPr>
          <a:xfrm>
            <a:off x="900113" y="1628775"/>
            <a:ext cx="8064500" cy="144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7"/>
          <p:cNvSpPr/>
          <p:nvPr/>
        </p:nvSpPr>
        <p:spPr>
          <a:xfrm>
            <a:off x="900113" y="1989138"/>
            <a:ext cx="8064500"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9986" name="副标题 2"/>
          <p:cNvSpPr>
            <a:spLocks noGrp="1"/>
          </p:cNvSpPr>
          <p:nvPr>
            <p:ph type="subTitle" idx="1"/>
          </p:nvPr>
        </p:nvSpPr>
        <p:spPr>
          <a:xfrm>
            <a:off x="395288" y="0"/>
            <a:ext cx="8497887" cy="6092825"/>
          </a:xfrm>
        </p:spPr>
        <p:txBody>
          <a:bodyPr/>
          <a:lstStyle/>
          <a:p>
            <a:pPr algn="l"/>
            <a:r>
              <a:rPr lang="en-US" altLang="zh-CN" smtClean="0">
                <a:solidFill>
                  <a:schemeClr val="bg1"/>
                </a:solidFill>
                <a:latin typeface="Times New Roman" pitchFamily="18" charset="0"/>
                <a:cs typeface="Times New Roman" pitchFamily="18" charset="0"/>
              </a:rPr>
              <a:t>iPad 2 v.</a:t>
            </a:r>
          </a:p>
          <a:p>
            <a:pPr algn="l"/>
            <a:r>
              <a:rPr lang="en-US" altLang="zh-CN" smtClean="0">
                <a:solidFill>
                  <a:schemeClr val="bg1"/>
                </a:solidFill>
                <a:latin typeface="Times New Roman" pitchFamily="18" charset="0"/>
                <a:cs typeface="Times New Roman" pitchFamily="18" charset="0"/>
              </a:rPr>
              <a:t>     New iPad </a:t>
            </a:r>
            <a:endParaRPr lang="zh-CN" altLang="en-US" smtClean="0">
              <a:solidFill>
                <a:schemeClr val="bg1"/>
              </a:solidFill>
              <a:latin typeface="Times New Roman" pitchFamily="18" charset="0"/>
              <a:cs typeface="Times New Roman" pitchFamily="18" charset="0"/>
            </a:endParaRPr>
          </a:p>
        </p:txBody>
      </p:sp>
      <p:sp>
        <p:nvSpPr>
          <p:cNvPr id="169987" name="标题 4"/>
          <p:cNvSpPr>
            <a:spLocks noGrp="1"/>
          </p:cNvSpPr>
          <p:nvPr>
            <p:ph type="ctrTitle"/>
          </p:nvPr>
        </p:nvSpPr>
        <p:spPr/>
        <p:txBody>
          <a:bodyPr/>
          <a:lstStyle/>
          <a:p>
            <a:endParaRPr lang="zh-CN" altLang="en-US" smtClean="0">
              <a:solidFill>
                <a:schemeClr val="bg1"/>
              </a:solidFill>
            </a:endParaRPr>
          </a:p>
        </p:txBody>
      </p:sp>
      <p:pic>
        <p:nvPicPr>
          <p:cNvPr id="169988" name="图片 7" descr="ipad 2 v. new ipad 1.png"/>
          <p:cNvPicPr>
            <a:picLocks noChangeAspect="1"/>
          </p:cNvPicPr>
          <p:nvPr/>
        </p:nvPicPr>
        <p:blipFill>
          <a:blip r:embed="rId3" cstate="print"/>
          <a:srcRect/>
          <a:stretch>
            <a:fillRect/>
          </a:stretch>
        </p:blipFill>
        <p:spPr bwMode="auto">
          <a:xfrm>
            <a:off x="3132138" y="0"/>
            <a:ext cx="5699125" cy="1381125"/>
          </a:xfrm>
          <a:prstGeom prst="rect">
            <a:avLst/>
          </a:prstGeom>
          <a:noFill/>
          <a:ln w="9525">
            <a:noFill/>
            <a:miter lim="800000"/>
            <a:headEnd/>
            <a:tailEnd/>
          </a:ln>
        </p:spPr>
      </p:pic>
      <p:pic>
        <p:nvPicPr>
          <p:cNvPr id="169989" name="图片 8" descr="ipad 2 v. new ipad 2.png"/>
          <p:cNvPicPr>
            <a:picLocks noChangeAspect="1"/>
          </p:cNvPicPr>
          <p:nvPr/>
        </p:nvPicPr>
        <p:blipFill>
          <a:blip r:embed="rId4" cstate="print"/>
          <a:srcRect/>
          <a:stretch>
            <a:fillRect/>
          </a:stretch>
        </p:blipFill>
        <p:spPr bwMode="auto">
          <a:xfrm>
            <a:off x="1331913" y="1341438"/>
            <a:ext cx="7488237" cy="5294312"/>
          </a:xfrm>
          <a:prstGeom prst="rect">
            <a:avLst/>
          </a:prstGeom>
          <a:noFill/>
          <a:ln w="9525">
            <a:noFill/>
            <a:miter lim="800000"/>
            <a:headEnd/>
            <a:tailEnd/>
          </a:ln>
        </p:spPr>
      </p:pic>
      <p:sp>
        <p:nvSpPr>
          <p:cNvPr id="10" name="Rectangle 7"/>
          <p:cNvSpPr/>
          <p:nvPr/>
        </p:nvSpPr>
        <p:spPr>
          <a:xfrm>
            <a:off x="1331913" y="4724400"/>
            <a:ext cx="7488237" cy="433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7"/>
          <p:cNvSpPr/>
          <p:nvPr/>
        </p:nvSpPr>
        <p:spPr>
          <a:xfrm>
            <a:off x="1331913" y="3213100"/>
            <a:ext cx="7488237" cy="64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p:cNvPicPr>
            <a:picLocks noChangeAspect="1" noChangeArrowheads="1"/>
          </p:cNvPicPr>
          <p:nvPr/>
        </p:nvPicPr>
        <p:blipFill>
          <a:blip r:embed="rId3" cstate="print"/>
          <a:srcRect/>
          <a:stretch>
            <a:fillRect/>
          </a:stretch>
        </p:blipFill>
        <p:spPr bwMode="auto">
          <a:xfrm>
            <a:off x="1619250" y="3789363"/>
            <a:ext cx="4645025" cy="237807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pPr fontAlgn="auto">
              <a:spcAft>
                <a:spcPts val="0"/>
              </a:spcAft>
              <a:defRPr/>
            </a:pPr>
            <a:r>
              <a:rPr lang="en-GB" dirty="0" smtClean="0">
                <a:solidFill>
                  <a:srgbClr val="002060"/>
                </a:solidFill>
              </a:rPr>
              <a:t>Mobile phone map</a:t>
            </a:r>
            <a:br>
              <a:rPr lang="en-GB" dirty="0" smtClean="0">
                <a:solidFill>
                  <a:srgbClr val="002060"/>
                </a:solidFill>
              </a:rPr>
            </a:br>
            <a:endParaRPr lang="en-GB" dirty="0">
              <a:solidFill>
                <a:srgbClr val="002060"/>
              </a:solidFill>
            </a:endParaRPr>
          </a:p>
        </p:txBody>
      </p:sp>
      <p:sp>
        <p:nvSpPr>
          <p:cNvPr id="62467" name="Content Placeholder 2"/>
          <p:cNvSpPr>
            <a:spLocks noGrp="1"/>
          </p:cNvSpPr>
          <p:nvPr>
            <p:ph idx="1"/>
          </p:nvPr>
        </p:nvSpPr>
        <p:spPr>
          <a:xfrm>
            <a:off x="755650" y="1628775"/>
            <a:ext cx="4032250" cy="1612900"/>
          </a:xfrm>
        </p:spPr>
        <p:txBody>
          <a:bodyPr/>
          <a:lstStyle/>
          <a:p>
            <a:endParaRPr lang="en-GB" smtClean="0">
              <a:ea typeface="宋体" pitchFamily="2" charset="-122"/>
            </a:endParaRPr>
          </a:p>
        </p:txBody>
      </p:sp>
      <p:pic>
        <p:nvPicPr>
          <p:cNvPr id="62468" name="Picture 3"/>
          <p:cNvPicPr>
            <a:picLocks noChangeAspect="1" noChangeArrowheads="1"/>
          </p:cNvPicPr>
          <p:nvPr/>
        </p:nvPicPr>
        <p:blipFill>
          <a:blip r:embed="rId4" cstate="print"/>
          <a:srcRect/>
          <a:stretch>
            <a:fillRect/>
          </a:stretch>
        </p:blipFill>
        <p:spPr bwMode="auto">
          <a:xfrm>
            <a:off x="5759450" y="5137150"/>
            <a:ext cx="3384550" cy="1720850"/>
          </a:xfrm>
          <a:prstGeom prst="rect">
            <a:avLst/>
          </a:prstGeom>
          <a:noFill/>
          <a:ln w="9525">
            <a:noFill/>
            <a:miter lim="800000"/>
            <a:headEnd/>
            <a:tailEnd/>
          </a:ln>
        </p:spPr>
      </p:pic>
      <p:pic>
        <p:nvPicPr>
          <p:cNvPr id="62469" name="Picture 5"/>
          <p:cNvPicPr>
            <a:picLocks noChangeAspect="1" noChangeArrowheads="1"/>
          </p:cNvPicPr>
          <p:nvPr/>
        </p:nvPicPr>
        <p:blipFill>
          <a:blip r:embed="rId5" cstate="print"/>
          <a:srcRect/>
          <a:stretch>
            <a:fillRect/>
          </a:stretch>
        </p:blipFill>
        <p:spPr bwMode="auto">
          <a:xfrm>
            <a:off x="0" y="981075"/>
            <a:ext cx="5581650" cy="2808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1010" name="标题 1"/>
          <p:cNvSpPr>
            <a:spLocks noGrp="1"/>
          </p:cNvSpPr>
          <p:nvPr>
            <p:ph type="ctrTitle"/>
          </p:nvPr>
        </p:nvSpPr>
        <p:spPr>
          <a:xfrm>
            <a:off x="0" y="0"/>
            <a:ext cx="9144000" cy="1628775"/>
          </a:xfrm>
        </p:spPr>
        <p:txBody>
          <a:bodyPr/>
          <a:lstStyle/>
          <a:p>
            <a:pPr algn="l"/>
            <a:r>
              <a:rPr lang="en-US" altLang="zh-CN" sz="3600" smtClean="0">
                <a:solidFill>
                  <a:schemeClr val="bg1"/>
                </a:solidFill>
                <a:latin typeface="Times New Roman" pitchFamily="18" charset="0"/>
                <a:cs typeface="Times New Roman" pitchFamily="18" charset="0"/>
              </a:rPr>
              <a:t>The New York Times</a:t>
            </a:r>
            <a:br>
              <a:rPr lang="en-US" altLang="zh-CN" sz="3600" smtClean="0">
                <a:solidFill>
                  <a:schemeClr val="bg1"/>
                </a:solidFill>
                <a:latin typeface="Times New Roman" pitchFamily="18" charset="0"/>
                <a:cs typeface="Times New Roman" pitchFamily="18" charset="0"/>
              </a:rPr>
            </a:br>
            <a:r>
              <a:rPr lang="en-US" altLang="zh-CN" sz="3600" smtClean="0">
                <a:solidFill>
                  <a:schemeClr val="bg1"/>
                </a:solidFill>
                <a:latin typeface="Times New Roman" pitchFamily="18" charset="0"/>
                <a:cs typeface="Times New Roman" pitchFamily="18" charset="0"/>
              </a:rPr>
              <a:t>called New iPad “A Polishing of the Old”</a:t>
            </a:r>
            <a:br>
              <a:rPr lang="en-US" altLang="zh-CN" sz="3600" smtClean="0">
                <a:solidFill>
                  <a:schemeClr val="bg1"/>
                </a:solidFill>
                <a:latin typeface="Times New Roman" pitchFamily="18" charset="0"/>
                <a:cs typeface="Times New Roman" pitchFamily="18" charset="0"/>
              </a:rPr>
            </a:br>
            <a:r>
              <a:rPr lang="en-US" altLang="zh-CN" sz="3600" smtClean="0">
                <a:solidFill>
                  <a:schemeClr val="bg1"/>
                </a:solidFill>
                <a:latin typeface="Times New Roman" pitchFamily="18" charset="0"/>
                <a:cs typeface="Times New Roman" pitchFamily="18" charset="0"/>
              </a:rPr>
              <a:t>on Mar 14</a:t>
            </a:r>
            <a:r>
              <a:rPr lang="en-US" altLang="zh-CN" sz="3600" baseline="30000" smtClean="0">
                <a:solidFill>
                  <a:schemeClr val="bg1"/>
                </a:solidFill>
                <a:latin typeface="Times New Roman" pitchFamily="18" charset="0"/>
                <a:cs typeface="Times New Roman" pitchFamily="18" charset="0"/>
              </a:rPr>
              <a:t>th</a:t>
            </a:r>
            <a:r>
              <a:rPr lang="en-US" altLang="zh-CN" sz="3600" smtClean="0">
                <a:solidFill>
                  <a:schemeClr val="bg1"/>
                </a:solidFill>
                <a:latin typeface="Times New Roman" pitchFamily="18" charset="0"/>
                <a:cs typeface="Times New Roman" pitchFamily="18" charset="0"/>
              </a:rPr>
              <a:t>, 2012</a:t>
            </a:r>
            <a:endParaRPr lang="zh-CN" altLang="en-US" sz="36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71012" name="图片 4" descr="the new york times.png"/>
          <p:cNvPicPr>
            <a:picLocks noChangeAspect="1"/>
          </p:cNvPicPr>
          <p:nvPr/>
        </p:nvPicPr>
        <p:blipFill>
          <a:blip r:embed="rId3" cstate="print"/>
          <a:srcRect/>
          <a:stretch>
            <a:fillRect/>
          </a:stretch>
        </p:blipFill>
        <p:spPr bwMode="auto">
          <a:xfrm>
            <a:off x="468313" y="2060575"/>
            <a:ext cx="8170862" cy="3716338"/>
          </a:xfrm>
          <a:prstGeom prst="rect">
            <a:avLst/>
          </a:prstGeom>
          <a:noFill/>
          <a:ln w="9525">
            <a:noFill/>
            <a:miter lim="800000"/>
            <a:headEnd/>
            <a:tailEnd/>
          </a:ln>
        </p:spPr>
      </p:pic>
      <p:sp>
        <p:nvSpPr>
          <p:cNvPr id="6" name="Rectangle 7"/>
          <p:cNvSpPr/>
          <p:nvPr/>
        </p:nvSpPr>
        <p:spPr>
          <a:xfrm flipV="1">
            <a:off x="539750" y="2133600"/>
            <a:ext cx="6553200" cy="358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1014" name="图片 6" descr="nytlogo152x23.gif"/>
          <p:cNvPicPr>
            <a:picLocks noChangeAspect="1"/>
          </p:cNvPicPr>
          <p:nvPr/>
        </p:nvPicPr>
        <p:blipFill>
          <a:blip r:embed="rId4" cstate="print"/>
          <a:srcRect/>
          <a:stretch>
            <a:fillRect/>
          </a:stretch>
        </p:blipFill>
        <p:spPr bwMode="auto">
          <a:xfrm>
            <a:off x="4427538" y="188913"/>
            <a:ext cx="2160587" cy="407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2034" name="标题 1"/>
          <p:cNvSpPr>
            <a:spLocks noGrp="1"/>
          </p:cNvSpPr>
          <p:nvPr>
            <p:ph type="ctrTitle"/>
          </p:nvPr>
        </p:nvSpPr>
        <p:spPr>
          <a:xfrm>
            <a:off x="0" y="0"/>
            <a:ext cx="9144000" cy="2060575"/>
          </a:xfrm>
        </p:spPr>
        <p:txBody>
          <a:bodyPr/>
          <a:lstStyle/>
          <a:p>
            <a:r>
              <a:rPr lang="en-US" altLang="zh-CN" sz="3600" smtClean="0">
                <a:solidFill>
                  <a:schemeClr val="bg1"/>
                </a:solidFill>
                <a:latin typeface="Times New Roman" pitchFamily="18" charset="0"/>
                <a:cs typeface="Times New Roman" pitchFamily="18" charset="0"/>
              </a:rPr>
              <a:t>Mar 14</a:t>
            </a:r>
            <a:r>
              <a:rPr lang="en-US" altLang="zh-CN" sz="3600" baseline="30000" smtClean="0">
                <a:solidFill>
                  <a:schemeClr val="bg1"/>
                </a:solidFill>
                <a:latin typeface="Times New Roman" pitchFamily="18" charset="0"/>
                <a:cs typeface="Times New Roman" pitchFamily="18" charset="0"/>
              </a:rPr>
              <a:t>th</a:t>
            </a:r>
            <a:r>
              <a:rPr lang="en-US" altLang="zh-CN" sz="3600" smtClean="0">
                <a:solidFill>
                  <a:schemeClr val="bg1"/>
                </a:solidFill>
                <a:latin typeface="Times New Roman" pitchFamily="18" charset="0"/>
                <a:cs typeface="Times New Roman" pitchFamily="18" charset="0"/>
              </a:rPr>
              <a:t>, 2012-New iPad arrives in the US &amp; 9 additional countries</a:t>
            </a:r>
            <a:br>
              <a:rPr lang="en-US" altLang="zh-CN" sz="3600" smtClean="0">
                <a:solidFill>
                  <a:schemeClr val="bg1"/>
                </a:solidFill>
                <a:latin typeface="Times New Roman" pitchFamily="18" charset="0"/>
                <a:cs typeface="Times New Roman" pitchFamily="18" charset="0"/>
              </a:rPr>
            </a:br>
            <a:endParaRPr lang="zh-CN" altLang="en-US" sz="36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0" y="1700213"/>
            <a:ext cx="9144000" cy="4392612"/>
          </a:xfrm>
        </p:spPr>
        <p:txBody>
          <a:bodyPr rtlCol="0">
            <a:normAutofit/>
          </a:bodyPr>
          <a:lstStyle/>
          <a:p>
            <a:pPr algn="l" fontAlgn="auto">
              <a:spcAft>
                <a:spcPts val="0"/>
              </a:spcAft>
              <a:buFont typeface="Wingdings" pitchFamily="2" charset="2"/>
              <a:buChar char="Ø"/>
              <a:defRPr/>
            </a:pPr>
            <a:r>
              <a:rPr lang="en-US" altLang="zh-CN" dirty="0" smtClean="0">
                <a:solidFill>
                  <a:schemeClr val="bg1"/>
                </a:solidFill>
                <a:latin typeface="Times New Roman" pitchFamily="18" charset="0"/>
                <a:cs typeface="Times New Roman" pitchFamily="18" charset="0"/>
              </a:rPr>
              <a:t> the stock price started to fall</a:t>
            </a:r>
            <a:endParaRPr lang="zh-CN" altLang="en-US" dirty="0"/>
          </a:p>
        </p:txBody>
      </p:sp>
      <p:pic>
        <p:nvPicPr>
          <p:cNvPr id="172036" name="图片 4" descr="stock price fall since new iPad.png"/>
          <p:cNvPicPr>
            <a:picLocks noChangeAspect="1"/>
          </p:cNvPicPr>
          <p:nvPr/>
        </p:nvPicPr>
        <p:blipFill>
          <a:blip r:embed="rId3" cstate="print"/>
          <a:srcRect/>
          <a:stretch>
            <a:fillRect/>
          </a:stretch>
        </p:blipFill>
        <p:spPr bwMode="auto">
          <a:xfrm>
            <a:off x="1258888" y="2420938"/>
            <a:ext cx="6467475" cy="3743325"/>
          </a:xfrm>
          <a:prstGeom prst="rect">
            <a:avLst/>
          </a:prstGeom>
          <a:noFill/>
          <a:ln w="9525">
            <a:noFill/>
            <a:miter lim="800000"/>
            <a:headEnd/>
            <a:tailEnd/>
          </a:ln>
        </p:spPr>
      </p:pic>
      <p:sp>
        <p:nvSpPr>
          <p:cNvPr id="6" name="Rectangle 7"/>
          <p:cNvSpPr/>
          <p:nvPr/>
        </p:nvSpPr>
        <p:spPr>
          <a:xfrm flipV="1">
            <a:off x="6300788" y="5661025"/>
            <a:ext cx="647700"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2038" name="TextBox 6"/>
          <p:cNvSpPr txBox="1">
            <a:spLocks noChangeArrowheads="1"/>
          </p:cNvSpPr>
          <p:nvPr/>
        </p:nvSpPr>
        <p:spPr bwMode="auto">
          <a:xfrm>
            <a:off x="0" y="6211888"/>
            <a:ext cx="3059113" cy="646112"/>
          </a:xfrm>
          <a:prstGeom prst="rect">
            <a:avLst/>
          </a:prstGeom>
          <a:noFill/>
          <a:ln w="9525">
            <a:noFill/>
            <a:miter lim="800000"/>
            <a:headEnd/>
            <a:tailEnd/>
          </a:ln>
        </p:spPr>
        <p:txBody>
          <a:bodyPr>
            <a:spAutoFit/>
          </a:bodyPr>
          <a:lstStyle/>
          <a:p>
            <a:r>
              <a:rPr lang="en-US">
                <a:solidFill>
                  <a:schemeClr val="bg1"/>
                </a:solidFill>
              </a:rPr>
              <a:t>Source:Bloomberg</a:t>
            </a:r>
          </a:p>
          <a:p>
            <a:endParaRPr lang="en-US">
              <a:solidFill>
                <a:srgbClr val="000000"/>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3058" name="标题 1"/>
          <p:cNvSpPr>
            <a:spLocks noGrp="1"/>
          </p:cNvSpPr>
          <p:nvPr>
            <p:ph type="ctrTitle"/>
          </p:nvPr>
        </p:nvSpPr>
        <p:spPr>
          <a:xfrm>
            <a:off x="685800" y="0"/>
            <a:ext cx="7772400" cy="1052513"/>
          </a:xfrm>
        </p:spPr>
        <p:txBody>
          <a:bodyPr/>
          <a:lstStyle/>
          <a:p>
            <a:r>
              <a:rPr lang="en-US" altLang="zh-CN" sz="5400" smtClean="0">
                <a:solidFill>
                  <a:schemeClr val="bg1"/>
                </a:solidFill>
                <a:latin typeface="Times New Roman" pitchFamily="18" charset="0"/>
                <a:cs typeface="Times New Roman" pitchFamily="18" charset="0"/>
              </a:rPr>
              <a:t>Cash </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755650" y="1773238"/>
            <a:ext cx="8137525" cy="4824412"/>
          </a:xfrm>
        </p:spPr>
        <p:txBody>
          <a:bodyPr rtlCol="0">
            <a:normAutofit/>
          </a:bodyPr>
          <a:lstStyle/>
          <a:p>
            <a:pPr fontAlgn="auto">
              <a:spcAft>
                <a:spcPts val="0"/>
              </a:spcAft>
              <a:buFont typeface="Arial" pitchFamily="34" charset="0"/>
              <a:buNone/>
              <a:defRPr/>
            </a:pPr>
            <a:endParaRPr lang="en-US" altLang="zh-CN" dirty="0" smtClean="0"/>
          </a:p>
          <a:p>
            <a:pPr fontAlgn="auto">
              <a:spcAft>
                <a:spcPts val="0"/>
              </a:spcAft>
              <a:buFont typeface="Arial" pitchFamily="34" charset="0"/>
              <a:buNone/>
              <a:defRPr/>
            </a:pPr>
            <a:endParaRPr lang="en-US" altLang="zh-CN" dirty="0" smtClean="0"/>
          </a:p>
          <a:p>
            <a:pPr fontAlgn="auto">
              <a:spcAft>
                <a:spcPts val="0"/>
              </a:spcAft>
              <a:buFont typeface="Arial" pitchFamily="34" charset="0"/>
              <a:buNone/>
              <a:defRPr/>
            </a:pPr>
            <a:endParaRPr lang="en-US" altLang="zh-CN" dirty="0" smtClean="0"/>
          </a:p>
          <a:p>
            <a:pPr fontAlgn="auto">
              <a:spcAft>
                <a:spcPts val="0"/>
              </a:spcAft>
              <a:buFont typeface="Arial" pitchFamily="34" charset="0"/>
              <a:buNone/>
              <a:defRPr/>
            </a:pPr>
            <a:endParaRPr lang="en-US" altLang="zh-CN" dirty="0" smtClean="0"/>
          </a:p>
          <a:p>
            <a:pPr algn="l" fontAlgn="auto">
              <a:spcAft>
                <a:spcPts val="0"/>
              </a:spcAft>
              <a:buFont typeface="Arial" pitchFamily="34" charset="0"/>
              <a:buNone/>
              <a:defRPr/>
            </a:pPr>
            <a:r>
              <a:rPr lang="en-US" altLang="zh-CN" sz="1800" dirty="0" smtClean="0">
                <a:solidFill>
                  <a:schemeClr val="bg1"/>
                </a:solidFill>
                <a:latin typeface="Times New Roman" pitchFamily="18" charset="0"/>
                <a:cs typeface="Times New Roman" pitchFamily="18" charset="0"/>
              </a:rPr>
              <a:t>Source: Bloomberg</a:t>
            </a:r>
          </a:p>
          <a:p>
            <a:pPr algn="l" fontAlgn="auto">
              <a:spcAft>
                <a:spcPts val="0"/>
              </a:spcAft>
              <a:buFont typeface="Arial" pitchFamily="34" charset="0"/>
              <a:buNone/>
              <a:defRPr/>
            </a:pPr>
            <a:r>
              <a:rPr lang="en-US" altLang="zh-CN" sz="3000" dirty="0" smtClean="0">
                <a:solidFill>
                  <a:schemeClr val="bg1"/>
                </a:solidFill>
                <a:latin typeface="Times New Roman" pitchFamily="18" charset="0"/>
                <a:cs typeface="Times New Roman" pitchFamily="18" charset="0"/>
              </a:rPr>
              <a:t>Apple now has more cash than U.S government.</a:t>
            </a:r>
          </a:p>
          <a:p>
            <a:pPr algn="l" fontAlgn="auto">
              <a:spcAft>
                <a:spcPts val="0"/>
              </a:spcAft>
              <a:buFont typeface="Arial" pitchFamily="34" charset="0"/>
              <a:buNone/>
              <a:defRPr/>
            </a:pPr>
            <a:endParaRPr lang="en-US" altLang="zh-CN" sz="3000" dirty="0" smtClean="0">
              <a:solidFill>
                <a:schemeClr val="bg1"/>
              </a:solidFill>
              <a:latin typeface="Times New Roman" pitchFamily="18" charset="0"/>
              <a:cs typeface="Times New Roman" pitchFamily="18" charset="0"/>
            </a:endParaRPr>
          </a:p>
          <a:p>
            <a:pPr algn="l" fontAlgn="auto">
              <a:spcAft>
                <a:spcPts val="0"/>
              </a:spcAft>
              <a:buFont typeface="Arial" pitchFamily="34" charset="0"/>
              <a:buNone/>
              <a:defRPr/>
            </a:pPr>
            <a:r>
              <a:rPr lang="en-US" altLang="zh-CN" sz="3000" dirty="0" smtClean="0">
                <a:solidFill>
                  <a:schemeClr val="bg1"/>
                </a:solidFill>
                <a:latin typeface="Times New Roman" pitchFamily="18" charset="0"/>
                <a:cs typeface="Times New Roman" pitchFamily="18" charset="0"/>
              </a:rPr>
              <a:t>Tim Cook admitted that the company has more cash than it needs. (Source: Time Magazine)</a:t>
            </a:r>
          </a:p>
        </p:txBody>
      </p:sp>
      <p:pic>
        <p:nvPicPr>
          <p:cNvPr id="173060" name="图片 4" descr="cash from operations.png"/>
          <p:cNvPicPr>
            <a:picLocks noChangeAspect="1"/>
          </p:cNvPicPr>
          <p:nvPr/>
        </p:nvPicPr>
        <p:blipFill>
          <a:blip r:embed="rId3" cstate="print"/>
          <a:srcRect/>
          <a:stretch>
            <a:fillRect/>
          </a:stretch>
        </p:blipFill>
        <p:spPr bwMode="auto">
          <a:xfrm>
            <a:off x="971550" y="1412875"/>
            <a:ext cx="7488238" cy="2592388"/>
          </a:xfrm>
          <a:prstGeom prst="rect">
            <a:avLst/>
          </a:prstGeom>
          <a:noFill/>
          <a:ln w="9525">
            <a:noFill/>
            <a:miter lim="800000"/>
            <a:headEnd/>
            <a:tailEnd/>
          </a:ln>
        </p:spPr>
      </p:pic>
      <p:sp>
        <p:nvSpPr>
          <p:cNvPr id="6" name="Rectangle 7"/>
          <p:cNvSpPr/>
          <p:nvPr/>
        </p:nvSpPr>
        <p:spPr>
          <a:xfrm>
            <a:off x="1042988" y="3644900"/>
            <a:ext cx="7416800" cy="3508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图片 3" descr="stylish-apple-logo-in-spac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74082" name="标题 1"/>
          <p:cNvSpPr>
            <a:spLocks noGrp="1"/>
          </p:cNvSpPr>
          <p:nvPr>
            <p:ph type="ctrTitle"/>
          </p:nvPr>
        </p:nvSpPr>
        <p:spPr>
          <a:xfrm>
            <a:off x="685800" y="0"/>
            <a:ext cx="7772400" cy="1557338"/>
          </a:xfrm>
        </p:spPr>
        <p:txBody>
          <a:bodyPr/>
          <a:lstStyle/>
          <a:p>
            <a:r>
              <a:rPr lang="en-US" altLang="zh-CN" smtClean="0">
                <a:solidFill>
                  <a:schemeClr val="bg1"/>
                </a:solidFill>
                <a:latin typeface="Times New Roman" pitchFamily="18" charset="0"/>
                <a:cs typeface="Times New Roman" pitchFamily="18" charset="0"/>
              </a:rPr>
              <a:t>Cash </a:t>
            </a:r>
            <a:endParaRPr lang="zh-CN" altLang="en-US" smtClean="0"/>
          </a:p>
        </p:txBody>
      </p:sp>
      <p:sp>
        <p:nvSpPr>
          <p:cNvPr id="3" name="副标题 2"/>
          <p:cNvSpPr>
            <a:spLocks noGrp="1"/>
          </p:cNvSpPr>
          <p:nvPr>
            <p:ph type="subTitle" idx="1"/>
          </p:nvPr>
        </p:nvSpPr>
        <p:spPr>
          <a:xfrm>
            <a:off x="539750" y="1773238"/>
            <a:ext cx="7777163" cy="4679950"/>
          </a:xfrm>
        </p:spPr>
        <p:txBody>
          <a:bodyPr>
            <a:normAutofit/>
          </a:bodyPr>
          <a:lstStyle/>
          <a:p>
            <a:pPr algn="l"/>
            <a:r>
              <a:rPr lang="en-US" altLang="zh-CN" smtClean="0">
                <a:solidFill>
                  <a:schemeClr val="bg1"/>
                </a:solidFill>
                <a:latin typeface="Times New Roman" pitchFamily="18" charset="0"/>
                <a:cs typeface="Times New Roman" pitchFamily="18" charset="0"/>
              </a:rPr>
              <a:t>Tim Cook’s Response: We will think it over “very deeply”.</a:t>
            </a:r>
          </a:p>
          <a:p>
            <a:pPr algn="l"/>
            <a:endParaRPr lang="en-US" altLang="zh-CN" smtClean="0">
              <a:solidFill>
                <a:schemeClr val="bg1"/>
              </a:solidFill>
              <a:latin typeface="Times New Roman" pitchFamily="18" charset="0"/>
              <a:cs typeface="Times New Roman" pitchFamily="18" charset="0"/>
            </a:endParaRPr>
          </a:p>
          <a:p>
            <a:pPr algn="l"/>
            <a:r>
              <a:rPr lang="en-US" altLang="zh-CN" smtClean="0">
                <a:solidFill>
                  <a:schemeClr val="bg1"/>
                </a:solidFill>
                <a:latin typeface="Times New Roman" pitchFamily="18" charset="0"/>
                <a:cs typeface="Times New Roman" pitchFamily="18" charset="0"/>
              </a:rPr>
              <a:t>He and the rest of Apple’s board are still trying to figure out whether it makes sense to dip into the nearly $100 billion cash hoard to pay shareholders a dividend this year. </a:t>
            </a:r>
          </a:p>
          <a:p>
            <a:pPr algn="l"/>
            <a:endParaRPr lang="en-US" altLang="zh-CN" smtClean="0">
              <a:solidFill>
                <a:schemeClr val="bg1"/>
              </a:solidFill>
              <a:latin typeface="Times New Roman" pitchFamily="18" charset="0"/>
              <a:cs typeface="Times New Roman" pitchFamily="18" charset="0"/>
            </a:endParaRPr>
          </a:p>
          <a:p>
            <a:pPr algn="l"/>
            <a:r>
              <a:rPr lang="en-US" altLang="zh-CN" sz="1800" smtClean="0">
                <a:solidFill>
                  <a:schemeClr val="bg1"/>
                </a:solidFill>
                <a:latin typeface="Times New Roman" pitchFamily="18" charset="0"/>
                <a:cs typeface="Times New Roman" pitchFamily="18" charset="0"/>
              </a:rPr>
              <a:t>Source: Time Magazine</a:t>
            </a:r>
            <a:endParaRPr lang="zh-CN" altLang="en-US" sz="1800" smtClean="0">
              <a:solidFill>
                <a:srgbClr val="898989"/>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6130" name="标题 1"/>
          <p:cNvSpPr>
            <a:spLocks noGrp="1"/>
          </p:cNvSpPr>
          <p:nvPr>
            <p:ph type="ctrTitle"/>
          </p:nvPr>
        </p:nvSpPr>
        <p:spPr>
          <a:xfrm>
            <a:off x="611560" y="0"/>
            <a:ext cx="7772400" cy="980728"/>
          </a:xfrm>
        </p:spPr>
        <p:txBody>
          <a:bodyPr/>
          <a:lstStyle/>
          <a:p>
            <a:pPr algn="l"/>
            <a:r>
              <a:rPr lang="en-US" altLang="zh-CN" sz="5400" dirty="0" smtClean="0">
                <a:solidFill>
                  <a:schemeClr val="bg1"/>
                </a:solidFill>
                <a:latin typeface="Times New Roman" pitchFamily="18" charset="0"/>
                <a:cs typeface="Times New Roman" pitchFamily="18" charset="0"/>
              </a:rPr>
              <a:t>Finally, </a:t>
            </a:r>
            <a:endParaRPr lang="zh-CN" altLang="en-US" sz="5400" dirty="0" smtClean="0">
              <a:solidFill>
                <a:schemeClr val="bg1"/>
              </a:solidFill>
              <a:latin typeface="Times New Roman" pitchFamily="18" charset="0"/>
              <a:cs typeface="Times New Roman" pitchFamily="18" charset="0"/>
            </a:endParaRPr>
          </a:p>
        </p:txBody>
      </p:sp>
      <p:sp>
        <p:nvSpPr>
          <p:cNvPr id="4" name="TextBox 3"/>
          <p:cNvSpPr txBox="1"/>
          <p:nvPr/>
        </p:nvSpPr>
        <p:spPr>
          <a:xfrm>
            <a:off x="251520" y="980728"/>
            <a:ext cx="8640960" cy="5447645"/>
          </a:xfrm>
          <a:prstGeom prst="rect">
            <a:avLst/>
          </a:prstGeom>
          <a:solidFill>
            <a:schemeClr val="accent1">
              <a:lumMod val="50000"/>
            </a:schemeClr>
          </a:solidFill>
          <a:ln>
            <a:noFill/>
          </a:ln>
        </p:spPr>
        <p:txBody>
          <a:bodyPr wrap="square" rtlCol="0">
            <a:spAutoFit/>
          </a:bodyPr>
          <a:lstStyle/>
          <a:p>
            <a:r>
              <a:rPr lang="en-US" altLang="zh-CN" dirty="0" smtClean="0">
                <a:solidFill>
                  <a:schemeClr val="bg1"/>
                </a:solidFill>
                <a:latin typeface="Times New Roman" pitchFamily="18" charset="0"/>
                <a:cs typeface="Times New Roman" pitchFamily="18" charset="0"/>
              </a:rPr>
              <a:t>Source: Bloomberg (Mar 19</a:t>
            </a:r>
            <a:r>
              <a:rPr lang="en-US" altLang="zh-CN" baseline="30000" dirty="0" smtClean="0">
                <a:solidFill>
                  <a:schemeClr val="bg1"/>
                </a:solidFill>
                <a:latin typeface="Times New Roman" pitchFamily="18" charset="0"/>
                <a:cs typeface="Times New Roman" pitchFamily="18" charset="0"/>
              </a:rPr>
              <a:t>th</a:t>
            </a:r>
            <a:r>
              <a:rPr lang="en-US" altLang="zh-CN" dirty="0" smtClean="0">
                <a:solidFill>
                  <a:schemeClr val="bg1"/>
                </a:solidFill>
                <a:latin typeface="Times New Roman" pitchFamily="18" charset="0"/>
                <a:cs typeface="Times New Roman" pitchFamily="18" charset="0"/>
              </a:rPr>
              <a:t>, 2012)</a:t>
            </a:r>
          </a:p>
          <a:p>
            <a:endParaRPr lang="en-US" altLang="zh-CN" dirty="0" smtClean="0">
              <a:solidFill>
                <a:schemeClr val="bg1"/>
              </a:solidFill>
              <a:latin typeface="Times New Roman" pitchFamily="18" charset="0"/>
              <a:cs typeface="Times New Roman" pitchFamily="18" charset="0"/>
            </a:endParaRPr>
          </a:p>
          <a:p>
            <a:r>
              <a:rPr lang="en-US" altLang="zh-CN" sz="2400" dirty="0" smtClean="0">
                <a:solidFill>
                  <a:schemeClr val="bg1"/>
                </a:solidFill>
                <a:latin typeface="Times New Roman" pitchFamily="18" charset="0"/>
                <a:cs typeface="Times New Roman" pitchFamily="18" charset="0"/>
              </a:rPr>
              <a:t>“ Apple Inc. will pay its </a:t>
            </a:r>
            <a:r>
              <a:rPr lang="en-US" altLang="zh-CN" sz="2400" b="1" dirty="0" smtClean="0">
                <a:solidFill>
                  <a:schemeClr val="bg1"/>
                </a:solidFill>
                <a:latin typeface="Times New Roman" pitchFamily="18" charset="0"/>
                <a:cs typeface="Times New Roman" pitchFamily="18" charset="0"/>
              </a:rPr>
              <a:t>first dividend</a:t>
            </a:r>
            <a:r>
              <a:rPr lang="en-US" altLang="zh-CN" sz="2400" dirty="0" smtClean="0">
                <a:solidFill>
                  <a:schemeClr val="bg1"/>
                </a:solidFill>
                <a:latin typeface="Times New Roman" pitchFamily="18" charset="0"/>
                <a:cs typeface="Times New Roman" pitchFamily="18" charset="0"/>
              </a:rPr>
              <a:t> in 17 years and </a:t>
            </a:r>
            <a:r>
              <a:rPr lang="en-US" altLang="zh-CN" sz="2400" b="1" dirty="0" smtClean="0">
                <a:solidFill>
                  <a:schemeClr val="bg1"/>
                </a:solidFill>
                <a:latin typeface="Times New Roman" pitchFamily="18" charset="0"/>
                <a:cs typeface="Times New Roman" pitchFamily="18" charset="0"/>
              </a:rPr>
              <a:t>buy back </a:t>
            </a:r>
            <a:r>
              <a:rPr lang="en-US" altLang="zh-CN" sz="2400" dirty="0" smtClean="0">
                <a:solidFill>
                  <a:schemeClr val="bg1"/>
                </a:solidFill>
                <a:latin typeface="Times New Roman" pitchFamily="18" charset="0"/>
                <a:cs typeface="Times New Roman" pitchFamily="18" charset="0"/>
              </a:rPr>
              <a:t>$10 million in stock.”</a:t>
            </a:r>
          </a:p>
          <a:p>
            <a:endParaRPr lang="en-US" altLang="zh-CN" sz="2400" dirty="0" smtClean="0">
              <a:solidFill>
                <a:schemeClr val="bg1"/>
              </a:solidFill>
              <a:latin typeface="Times New Roman" pitchFamily="18" charset="0"/>
              <a:cs typeface="Times New Roman" pitchFamily="18" charset="0"/>
            </a:endParaRPr>
          </a:p>
          <a:p>
            <a:r>
              <a:rPr lang="en-US" altLang="zh-CN" sz="2400" dirty="0" smtClean="0">
                <a:solidFill>
                  <a:schemeClr val="bg1"/>
                </a:solidFill>
                <a:latin typeface="Times New Roman" pitchFamily="18" charset="0"/>
                <a:cs typeface="Times New Roman" pitchFamily="18" charset="0"/>
              </a:rPr>
              <a:t>“Shareholders will </a:t>
            </a:r>
            <a:r>
              <a:rPr lang="en-US" altLang="zh-CN" sz="2400" b="1" dirty="0" smtClean="0">
                <a:solidFill>
                  <a:schemeClr val="bg1"/>
                </a:solidFill>
                <a:latin typeface="Times New Roman" pitchFamily="18" charset="0"/>
                <a:cs typeface="Times New Roman" pitchFamily="18" charset="0"/>
              </a:rPr>
              <a:t>receive a quarterly dividend of $2.65 </a:t>
            </a:r>
            <a:r>
              <a:rPr lang="en-US" altLang="zh-CN" sz="2400" dirty="0" smtClean="0">
                <a:solidFill>
                  <a:schemeClr val="bg1"/>
                </a:solidFill>
                <a:latin typeface="Times New Roman" pitchFamily="18" charset="0"/>
                <a:cs typeface="Times New Roman" pitchFamily="18" charset="0"/>
              </a:rPr>
              <a:t>a share starting in the period beginning July 1, Cupertino, California-based Apple said today in a statement. The </a:t>
            </a:r>
            <a:r>
              <a:rPr lang="en-US" altLang="zh-CN" sz="2400" b="1" dirty="0" smtClean="0">
                <a:solidFill>
                  <a:schemeClr val="bg1"/>
                </a:solidFill>
                <a:latin typeface="Times New Roman" pitchFamily="18" charset="0"/>
                <a:cs typeface="Times New Roman" pitchFamily="18" charset="0"/>
              </a:rPr>
              <a:t>buybacks</a:t>
            </a:r>
            <a:r>
              <a:rPr lang="en-US" altLang="zh-CN" sz="2400" dirty="0" smtClean="0">
                <a:solidFill>
                  <a:schemeClr val="bg1"/>
                </a:solidFill>
                <a:latin typeface="Times New Roman" pitchFamily="18" charset="0"/>
                <a:cs typeface="Times New Roman" pitchFamily="18" charset="0"/>
              </a:rPr>
              <a:t> will begin in the fiscal year starting </a:t>
            </a:r>
            <a:r>
              <a:rPr lang="en-US" altLang="zh-CN" sz="2400" b="1" dirty="0" smtClean="0">
                <a:solidFill>
                  <a:schemeClr val="bg1"/>
                </a:solidFill>
                <a:latin typeface="Times New Roman" pitchFamily="18" charset="0"/>
                <a:cs typeface="Times New Roman" pitchFamily="18" charset="0"/>
              </a:rPr>
              <a:t>Sept.30</a:t>
            </a:r>
            <a:r>
              <a:rPr lang="en-US" altLang="zh-CN" sz="2400" dirty="0" smtClean="0">
                <a:solidFill>
                  <a:schemeClr val="bg1"/>
                </a:solidFill>
                <a:latin typeface="Times New Roman" pitchFamily="18" charset="0"/>
                <a:cs typeface="Times New Roman" pitchFamily="18" charset="0"/>
              </a:rPr>
              <a:t> and happen over three years, the company said.”</a:t>
            </a:r>
          </a:p>
          <a:p>
            <a:endParaRPr lang="en-US" altLang="zh-CN" sz="2400" dirty="0" smtClean="0">
              <a:solidFill>
                <a:schemeClr val="bg1"/>
              </a:solidFill>
              <a:latin typeface="Times New Roman" pitchFamily="18" charset="0"/>
              <a:cs typeface="Times New Roman" pitchFamily="18" charset="0"/>
            </a:endParaRPr>
          </a:p>
          <a:p>
            <a:r>
              <a:rPr lang="en-US" altLang="zh-CN" sz="2400" dirty="0" smtClean="0">
                <a:solidFill>
                  <a:schemeClr val="bg1"/>
                </a:solidFill>
                <a:latin typeface="Times New Roman" pitchFamily="18" charset="0"/>
                <a:cs typeface="Times New Roman" pitchFamily="18" charset="0"/>
              </a:rPr>
              <a:t>“The dividend will cost Apple about </a:t>
            </a:r>
            <a:r>
              <a:rPr lang="en-US" altLang="zh-CN" sz="2400" b="1" dirty="0" smtClean="0">
                <a:solidFill>
                  <a:schemeClr val="bg1"/>
                </a:solidFill>
                <a:latin typeface="Times New Roman" pitchFamily="18" charset="0"/>
                <a:cs typeface="Times New Roman" pitchFamily="18" charset="0"/>
              </a:rPr>
              <a:t>$10 billion a year </a:t>
            </a:r>
            <a:r>
              <a:rPr lang="en-US" altLang="zh-CN" sz="2400" dirty="0" smtClean="0">
                <a:solidFill>
                  <a:schemeClr val="bg1"/>
                </a:solidFill>
                <a:latin typeface="Times New Roman" pitchFamily="18" charset="0"/>
                <a:cs typeface="Times New Roman" pitchFamily="18" charset="0"/>
              </a:rPr>
              <a:t>and represents </a:t>
            </a:r>
            <a:r>
              <a:rPr lang="en-US" altLang="zh-CN" sz="2400" b="1" dirty="0" smtClean="0">
                <a:solidFill>
                  <a:schemeClr val="bg1"/>
                </a:solidFill>
                <a:latin typeface="Times New Roman" pitchFamily="18" charset="0"/>
                <a:cs typeface="Times New Roman" pitchFamily="18" charset="0"/>
              </a:rPr>
              <a:t>a yield of 1.8 percent </a:t>
            </a:r>
            <a:r>
              <a:rPr lang="en-US" altLang="zh-CN" sz="2400" dirty="0" smtClean="0">
                <a:solidFill>
                  <a:schemeClr val="bg1"/>
                </a:solidFill>
                <a:latin typeface="Times New Roman" pitchFamily="18" charset="0"/>
                <a:cs typeface="Times New Roman" pitchFamily="18" charset="0"/>
              </a:rPr>
              <a:t>on the stock’s March 16 closing price.”</a:t>
            </a:r>
          </a:p>
          <a:p>
            <a:endParaRPr lang="zh-CN" altLang="en-US" sz="2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6130" name="标题 1"/>
          <p:cNvSpPr>
            <a:spLocks noGrp="1"/>
          </p:cNvSpPr>
          <p:nvPr>
            <p:ph type="ctrTitle"/>
          </p:nvPr>
        </p:nvSpPr>
        <p:spPr>
          <a:xfrm>
            <a:off x="685800" y="260350"/>
            <a:ext cx="7772400" cy="3168650"/>
          </a:xfrm>
        </p:spPr>
        <p:txBody>
          <a:bodyPr/>
          <a:lstStyle/>
          <a:p>
            <a:r>
              <a:rPr lang="en-US" altLang="zh-CN" sz="8000" smtClean="0">
                <a:solidFill>
                  <a:schemeClr val="bg1"/>
                </a:solidFill>
                <a:latin typeface="Times New Roman" pitchFamily="18" charset="0"/>
                <a:cs typeface="Times New Roman" pitchFamily="18" charset="0"/>
              </a:rPr>
              <a:t>Management</a:t>
            </a:r>
            <a:endParaRPr lang="zh-CN" altLang="en-US" sz="800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http://www.vivagoal.com/images/wallpapers/steve-jobs-2.jpg"/>
          <p:cNvPicPr>
            <a:picLocks noChangeAspect="1" noChangeArrowheads="1"/>
          </p:cNvPicPr>
          <p:nvPr/>
        </p:nvPicPr>
        <p:blipFill>
          <a:blip r:embed="rId2" cstate="print"/>
          <a:srcRect/>
          <a:stretch>
            <a:fillRect/>
          </a:stretch>
        </p:blipFill>
        <p:spPr bwMode="auto">
          <a:xfrm>
            <a:off x="-828675" y="0"/>
            <a:ext cx="9972675" cy="6858000"/>
          </a:xfrm>
          <a:prstGeom prst="rect">
            <a:avLst/>
          </a:prstGeom>
          <a:noFill/>
          <a:ln w="9525">
            <a:noFill/>
            <a:miter lim="800000"/>
            <a:headEnd/>
            <a:tailEnd/>
          </a:ln>
        </p:spPr>
      </p:pic>
      <p:sp>
        <p:nvSpPr>
          <p:cNvPr id="177154" name="标题 1"/>
          <p:cNvSpPr>
            <a:spLocks noGrp="1"/>
          </p:cNvSpPr>
          <p:nvPr>
            <p:ph type="ctrTitle"/>
          </p:nvPr>
        </p:nvSpPr>
        <p:spPr>
          <a:xfrm>
            <a:off x="2339975" y="0"/>
            <a:ext cx="6804025" cy="908050"/>
          </a:xfrm>
        </p:spPr>
        <p:txBody>
          <a:bodyPr/>
          <a:lstStyle/>
          <a:p>
            <a:pPr algn="r"/>
            <a:r>
              <a:rPr lang="en-US" altLang="zh-CN" b="1" smtClean="0">
                <a:solidFill>
                  <a:schemeClr val="bg1"/>
                </a:solidFill>
                <a:latin typeface="Times New Roman" pitchFamily="18" charset="0"/>
                <a:cs typeface="Times New Roman" pitchFamily="18" charset="0"/>
              </a:rPr>
              <a:t>Steve Jobs (1955-2011)</a:t>
            </a:r>
            <a:endParaRPr lang="zh-CN" altLang="en-US" b="1"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4643438" y="981075"/>
            <a:ext cx="4500562" cy="5111750"/>
          </a:xfrm>
        </p:spPr>
        <p:txBody>
          <a:bodyPr rtlCol="0">
            <a:normAutofit/>
          </a:bodyPr>
          <a:lstStyle/>
          <a:p>
            <a:pPr algn="l" fontAlgn="auto">
              <a:spcAft>
                <a:spcPts val="0"/>
              </a:spcAft>
              <a:buFont typeface="Wingdings" pitchFamily="2" charset="2"/>
              <a:buChar char="Ø"/>
              <a:defRPr/>
            </a:pPr>
            <a:r>
              <a:rPr lang="en-US" altLang="zh-CN" sz="2800" dirty="0" smtClean="0">
                <a:solidFill>
                  <a:schemeClr val="bg1"/>
                </a:solidFill>
                <a:latin typeface="Times New Roman" pitchFamily="18" charset="0"/>
                <a:cs typeface="Times New Roman" pitchFamily="18" charset="0"/>
              </a:rPr>
              <a:t>Previous CEO and Co-founder of Apple Inc.</a:t>
            </a:r>
          </a:p>
          <a:p>
            <a:pPr algn="l" fontAlgn="auto">
              <a:spcAft>
                <a:spcPts val="0"/>
              </a:spcAft>
              <a:buFont typeface="Wingdings" pitchFamily="2" charset="2"/>
              <a:buChar char="Ø"/>
              <a:defRPr/>
            </a:pPr>
            <a:r>
              <a:rPr lang="en-US" altLang="zh-CN" sz="2800" dirty="0" smtClean="0">
                <a:solidFill>
                  <a:schemeClr val="bg1"/>
                </a:solidFill>
                <a:latin typeface="Times New Roman" pitchFamily="18" charset="0"/>
                <a:cs typeface="Times New Roman" pitchFamily="18" charset="0"/>
              </a:rPr>
              <a:t>Business icon and inventor </a:t>
            </a:r>
          </a:p>
          <a:p>
            <a:pPr algn="l" fontAlgn="auto">
              <a:spcAft>
                <a:spcPts val="0"/>
              </a:spcAft>
              <a:buFont typeface="Wingdings" pitchFamily="2" charset="2"/>
              <a:buChar char="Ø"/>
              <a:defRPr/>
            </a:pPr>
            <a:r>
              <a:rPr lang="en-US" altLang="zh-CN" sz="2800" dirty="0" smtClean="0">
                <a:solidFill>
                  <a:schemeClr val="bg1"/>
                </a:solidFill>
                <a:latin typeface="Times New Roman" pitchFamily="18" charset="0"/>
                <a:cs typeface="Times New Roman" pitchFamily="18" charset="0"/>
              </a:rPr>
              <a:t>Born in Silicon Valley</a:t>
            </a:r>
          </a:p>
          <a:p>
            <a:pPr algn="l" fontAlgn="auto">
              <a:spcAft>
                <a:spcPts val="0"/>
              </a:spcAft>
              <a:buFont typeface="Wingdings" pitchFamily="2" charset="2"/>
              <a:buChar char="Ø"/>
              <a:defRPr/>
            </a:pPr>
            <a:r>
              <a:rPr lang="en-US" altLang="zh-CN" sz="2800" dirty="0" smtClean="0">
                <a:solidFill>
                  <a:schemeClr val="bg1"/>
                </a:solidFill>
                <a:latin typeface="Times New Roman" pitchFamily="18" charset="0"/>
                <a:cs typeface="Times New Roman" pitchFamily="18" charset="0"/>
              </a:rPr>
              <a:t>Tumultuous past with the company; but, his 1997 return coincides with major turnaround.</a:t>
            </a:r>
          </a:p>
          <a:p>
            <a:pPr algn="l" fontAlgn="auto">
              <a:spcAft>
                <a:spcPts val="0"/>
              </a:spcAft>
              <a:buFont typeface="Wingdings" pitchFamily="2" charset="2"/>
              <a:buChar char="Ø"/>
              <a:defRPr/>
            </a:pPr>
            <a:r>
              <a:rPr lang="en-US" altLang="zh-CN" sz="2800" dirty="0" smtClean="0">
                <a:solidFill>
                  <a:schemeClr val="bg1"/>
                </a:solidFill>
                <a:latin typeface="Times New Roman" pitchFamily="18" charset="0"/>
                <a:cs typeface="Times New Roman" pitchFamily="18" charset="0"/>
              </a:rPr>
              <a:t>Died on October 5, 2011.</a:t>
            </a:r>
          </a:p>
          <a:p>
            <a:pPr fontAlgn="auto">
              <a:spcAft>
                <a:spcPts val="0"/>
              </a:spcAft>
              <a:buFont typeface="Arial" pitchFamily="34" charset="0"/>
              <a:buNone/>
              <a:defRPr/>
            </a:pPr>
            <a:endParaRPr lang="zh-CN" altLang="en-US" sz="28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8178" name="标题 1"/>
          <p:cNvSpPr>
            <a:spLocks noGrp="1"/>
          </p:cNvSpPr>
          <p:nvPr>
            <p:ph type="ctrTitle"/>
          </p:nvPr>
        </p:nvSpPr>
        <p:spPr>
          <a:xfrm>
            <a:off x="685800" y="0"/>
            <a:ext cx="7772400" cy="1125538"/>
          </a:xfrm>
        </p:spPr>
        <p:txBody>
          <a:bodyPr/>
          <a:lstStyle/>
          <a:p>
            <a:r>
              <a:rPr lang="en-US" altLang="zh-CN" sz="5400" smtClean="0">
                <a:solidFill>
                  <a:schemeClr val="bg1"/>
                </a:solidFill>
                <a:latin typeface="Times New Roman" pitchFamily="18" charset="0"/>
                <a:cs typeface="Times New Roman" pitchFamily="18" charset="0"/>
              </a:rPr>
              <a:t>CEO: Tim Cook</a:t>
            </a:r>
            <a:endParaRPr lang="zh-CN" altLang="en-US" sz="5400" smtClean="0">
              <a:solidFill>
                <a:schemeClr val="bg1"/>
              </a:solidFill>
              <a:latin typeface="Times New Roman" pitchFamily="18" charset="0"/>
              <a:cs typeface="Times New Roman" pitchFamily="18" charset="0"/>
            </a:endParaRPr>
          </a:p>
        </p:txBody>
      </p:sp>
      <p:sp>
        <p:nvSpPr>
          <p:cNvPr id="178179" name="副标题 2"/>
          <p:cNvSpPr>
            <a:spLocks noGrp="1"/>
          </p:cNvSpPr>
          <p:nvPr>
            <p:ph type="subTitle" idx="1"/>
          </p:nvPr>
        </p:nvSpPr>
        <p:spPr>
          <a:xfrm>
            <a:off x="0" y="1341438"/>
            <a:ext cx="7772400" cy="5516562"/>
          </a:xfrm>
        </p:spPr>
        <p:txBody>
          <a:bodyPr/>
          <a:lstStyle/>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Named the CEO of Apple on Aug 12, 2011</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Previous Chief Operating Officer</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B.S. degree in industrial engineering from </a:t>
            </a:r>
          </a:p>
          <a:p>
            <a:pPr algn="l"/>
            <a:r>
              <a:rPr lang="en-US" altLang="zh-CN" sz="2800" b="1" smtClean="0">
                <a:solidFill>
                  <a:schemeClr val="bg1"/>
                </a:solidFill>
                <a:latin typeface="Times New Roman" pitchFamily="18" charset="0"/>
                <a:cs typeface="Times New Roman" pitchFamily="18" charset="0"/>
              </a:rPr>
              <a:t>Auburn University </a:t>
            </a:r>
            <a:r>
              <a:rPr lang="en-US" altLang="zh-CN" sz="2800" smtClean="0">
                <a:solidFill>
                  <a:schemeClr val="bg1"/>
                </a:solidFill>
                <a:latin typeface="Times New Roman" pitchFamily="18" charset="0"/>
                <a:cs typeface="Times New Roman" pitchFamily="18" charset="0"/>
              </a:rPr>
              <a:t>in 1982</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M.B.A. from </a:t>
            </a:r>
            <a:r>
              <a:rPr lang="en-US" altLang="zh-CN" sz="2800" b="1" smtClean="0">
                <a:solidFill>
                  <a:schemeClr val="bg1"/>
                </a:solidFill>
                <a:latin typeface="Times New Roman" pitchFamily="18" charset="0"/>
                <a:cs typeface="Times New Roman" pitchFamily="18" charset="0"/>
              </a:rPr>
              <a:t>Duke University</a:t>
            </a:r>
            <a:r>
              <a:rPr lang="en-US" altLang="zh-CN" sz="2800" smtClean="0">
                <a:solidFill>
                  <a:schemeClr val="bg1"/>
                </a:solidFill>
                <a:latin typeface="Times New Roman" pitchFamily="18" charset="0"/>
                <a:cs typeface="Times New Roman" pitchFamily="18" charset="0"/>
              </a:rPr>
              <a:t>'s Fuqua School </a:t>
            </a:r>
          </a:p>
          <a:p>
            <a:pPr algn="l"/>
            <a:r>
              <a:rPr lang="en-US" altLang="zh-CN" sz="2800" smtClean="0">
                <a:solidFill>
                  <a:schemeClr val="bg1"/>
                </a:solidFill>
                <a:latin typeface="Times New Roman" pitchFamily="18" charset="0"/>
                <a:cs typeface="Times New Roman" pitchFamily="18" charset="0"/>
              </a:rPr>
              <a:t>of  Business in 1988</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Earned top salary for 2011 with </a:t>
            </a:r>
            <a:r>
              <a:rPr lang="en-US" altLang="zh-CN" sz="2800" b="1" smtClean="0">
                <a:solidFill>
                  <a:schemeClr val="bg1"/>
                </a:solidFill>
                <a:latin typeface="Times New Roman" pitchFamily="18" charset="0"/>
                <a:cs typeface="Times New Roman" pitchFamily="18" charset="0"/>
              </a:rPr>
              <a:t>$378 million </a:t>
            </a:r>
          </a:p>
          <a:p>
            <a:pPr algn="l"/>
            <a:r>
              <a:rPr lang="en-US" altLang="zh-CN" sz="2800" b="1" smtClean="0">
                <a:solidFill>
                  <a:schemeClr val="bg1"/>
                </a:solidFill>
                <a:latin typeface="Times New Roman" pitchFamily="18" charset="0"/>
                <a:cs typeface="Times New Roman" pitchFamily="18" charset="0"/>
              </a:rPr>
              <a:t>package</a:t>
            </a:r>
            <a:r>
              <a:rPr lang="en-US" altLang="zh-CN" sz="2800" smtClean="0">
                <a:solidFill>
                  <a:schemeClr val="bg1"/>
                </a:solidFill>
                <a:latin typeface="Times New Roman" pitchFamily="18" charset="0"/>
                <a:cs typeface="Times New Roman" pitchFamily="18" charset="0"/>
              </a:rPr>
              <a:t>(majority came in a grant of a million restricted stocks units worth $376 million). He became the highest paid CEO in America </a:t>
            </a:r>
          </a:p>
          <a:p>
            <a:pPr algn="l"/>
            <a:r>
              <a:rPr lang="en-US" altLang="zh-CN" sz="2800" smtClean="0">
                <a:solidFill>
                  <a:schemeClr val="bg1"/>
                </a:solidFill>
                <a:latin typeface="Times New Roman" pitchFamily="18" charset="0"/>
                <a:cs typeface="Times New Roman" pitchFamily="18" charset="0"/>
              </a:rPr>
              <a:t>in 2011.</a:t>
            </a:r>
          </a:p>
          <a:p>
            <a:pPr algn="l"/>
            <a:endParaRPr lang="zh-CN" altLang="en-US" sz="2400" smtClean="0">
              <a:solidFill>
                <a:schemeClr val="bg1"/>
              </a:solidFill>
              <a:latin typeface="Times New Roman" pitchFamily="18" charset="0"/>
              <a:cs typeface="Times New Roman" pitchFamily="18" charset="0"/>
            </a:endParaRPr>
          </a:p>
        </p:txBody>
      </p:sp>
      <p:pic>
        <p:nvPicPr>
          <p:cNvPr id="178180" name="图片 5" descr="tim cook.png"/>
          <p:cNvPicPr>
            <a:picLocks noChangeAspect="1"/>
          </p:cNvPicPr>
          <p:nvPr/>
        </p:nvPicPr>
        <p:blipFill>
          <a:blip r:embed="rId3" cstate="print"/>
          <a:srcRect/>
          <a:stretch>
            <a:fillRect/>
          </a:stretch>
        </p:blipFill>
        <p:spPr bwMode="auto">
          <a:xfrm>
            <a:off x="5867400" y="2817813"/>
            <a:ext cx="3276600" cy="4040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9202" name="标题 1"/>
          <p:cNvSpPr>
            <a:spLocks noGrp="1"/>
          </p:cNvSpPr>
          <p:nvPr>
            <p:ph type="ctrTitle"/>
          </p:nvPr>
        </p:nvSpPr>
        <p:spPr>
          <a:xfrm>
            <a:off x="685800" y="0"/>
            <a:ext cx="7772400" cy="1125538"/>
          </a:xfrm>
        </p:spPr>
        <p:txBody>
          <a:bodyPr/>
          <a:lstStyle/>
          <a:p>
            <a:r>
              <a:rPr lang="en-US" altLang="zh-CN" smtClean="0">
                <a:solidFill>
                  <a:schemeClr val="bg1"/>
                </a:solidFill>
                <a:latin typeface="Times New Roman" pitchFamily="18" charset="0"/>
                <a:cs typeface="Times New Roman" pitchFamily="18" charset="0"/>
              </a:rPr>
              <a:t>Eddy Cue</a:t>
            </a:r>
            <a:endParaRPr lang="zh-CN" altLang="en-US" smtClean="0">
              <a:solidFill>
                <a:schemeClr val="bg1"/>
              </a:solidFill>
              <a:latin typeface="Times New Roman" pitchFamily="18" charset="0"/>
              <a:cs typeface="Times New Roman" pitchFamily="18" charset="0"/>
            </a:endParaRPr>
          </a:p>
        </p:txBody>
      </p:sp>
      <p:sp>
        <p:nvSpPr>
          <p:cNvPr id="179203" name="副标题 2"/>
          <p:cNvSpPr>
            <a:spLocks noGrp="1"/>
          </p:cNvSpPr>
          <p:nvPr>
            <p:ph type="subTitle" idx="1"/>
          </p:nvPr>
        </p:nvSpPr>
        <p:spPr>
          <a:xfrm>
            <a:off x="0" y="1196975"/>
            <a:ext cx="7164388" cy="5111750"/>
          </a:xfrm>
        </p:spPr>
        <p:txBody>
          <a:bodyPr/>
          <a:lstStyle/>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Senior vice president internet, software and services</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Oversees Apple’s industry-leading content stores</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With Apple for 23 years</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Earned a bachelor’s degree in Computer Science and Economics from Duke University</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Awarded by 100,000 Restricted Stock Units </a:t>
            </a:r>
          </a:p>
          <a:p>
            <a:pPr algn="l"/>
            <a:r>
              <a:rPr lang="en-US" altLang="zh-CN" sz="2800" smtClean="0">
                <a:solidFill>
                  <a:schemeClr val="bg1"/>
                </a:solidFill>
                <a:latin typeface="Times New Roman" pitchFamily="18" charset="0"/>
                <a:cs typeface="Times New Roman" pitchFamily="18" charset="0"/>
              </a:rPr>
              <a:t>(RSU) as promotion bonus</a:t>
            </a:r>
            <a:endParaRPr lang="zh-CN" altLang="en-US" sz="2800" smtClean="0">
              <a:solidFill>
                <a:schemeClr val="bg1"/>
              </a:solidFill>
              <a:latin typeface="Times New Roman" pitchFamily="18" charset="0"/>
              <a:cs typeface="Times New Roman" pitchFamily="18" charset="0"/>
            </a:endParaRPr>
          </a:p>
        </p:txBody>
      </p:sp>
      <p:pic>
        <p:nvPicPr>
          <p:cNvPr id="179204" name="图片 4" descr="Eddy Cue.png"/>
          <p:cNvPicPr>
            <a:picLocks noChangeAspect="1"/>
          </p:cNvPicPr>
          <p:nvPr/>
        </p:nvPicPr>
        <p:blipFill>
          <a:blip r:embed="rId3" cstate="print"/>
          <a:srcRect/>
          <a:stretch>
            <a:fillRect/>
          </a:stretch>
        </p:blipFill>
        <p:spPr bwMode="auto">
          <a:xfrm>
            <a:off x="5435600" y="2420938"/>
            <a:ext cx="3708400" cy="4437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0226" name="标题 1"/>
          <p:cNvSpPr>
            <a:spLocks noGrp="1"/>
          </p:cNvSpPr>
          <p:nvPr>
            <p:ph type="ctrTitle"/>
          </p:nvPr>
        </p:nvSpPr>
        <p:spPr>
          <a:xfrm>
            <a:off x="685800" y="0"/>
            <a:ext cx="7772400" cy="1125538"/>
          </a:xfrm>
        </p:spPr>
        <p:txBody>
          <a:bodyPr/>
          <a:lstStyle/>
          <a:p>
            <a:r>
              <a:rPr lang="en-US" altLang="zh-CN" smtClean="0">
                <a:solidFill>
                  <a:schemeClr val="bg1"/>
                </a:solidFill>
                <a:latin typeface="Times New Roman" pitchFamily="18" charset="0"/>
                <a:cs typeface="Times New Roman" pitchFamily="18" charset="0"/>
              </a:rPr>
              <a:t>Scott Forstall</a:t>
            </a:r>
            <a:endParaRPr lang="zh-CN" altLang="en-US" smtClean="0">
              <a:solidFill>
                <a:schemeClr val="bg1"/>
              </a:solidFill>
              <a:latin typeface="Times New Roman" pitchFamily="18" charset="0"/>
              <a:cs typeface="Times New Roman" pitchFamily="18" charset="0"/>
            </a:endParaRPr>
          </a:p>
        </p:txBody>
      </p:sp>
      <p:sp>
        <p:nvSpPr>
          <p:cNvPr id="180227" name="副标题 2"/>
          <p:cNvSpPr>
            <a:spLocks noGrp="1"/>
          </p:cNvSpPr>
          <p:nvPr>
            <p:ph type="subTitle" idx="1"/>
          </p:nvPr>
        </p:nvSpPr>
        <p:spPr>
          <a:xfrm>
            <a:off x="0" y="1196975"/>
            <a:ext cx="7772400" cy="5472113"/>
          </a:xfrm>
        </p:spPr>
        <p:txBody>
          <a:bodyPr/>
          <a:lstStyle/>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Senior vice president of iPhone Software </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Responsible for delivering the software for iPhone, including the user interface, applications, etc.</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Joined Apple in 1997</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Earned a bachelor degree of Science in </a:t>
            </a:r>
          </a:p>
          <a:p>
            <a:pPr algn="l"/>
            <a:r>
              <a:rPr lang="en-US" altLang="zh-CN" sz="2800" smtClean="0">
                <a:solidFill>
                  <a:schemeClr val="bg1"/>
                </a:solidFill>
                <a:latin typeface="Times New Roman" pitchFamily="18" charset="0"/>
                <a:cs typeface="Times New Roman" pitchFamily="18" charset="0"/>
              </a:rPr>
              <a:t>Symbolic Systems and a master degree of </a:t>
            </a:r>
          </a:p>
          <a:p>
            <a:pPr algn="l"/>
            <a:r>
              <a:rPr lang="en-US" altLang="zh-CN" sz="2800" smtClean="0">
                <a:solidFill>
                  <a:schemeClr val="bg1"/>
                </a:solidFill>
                <a:latin typeface="Times New Roman" pitchFamily="18" charset="0"/>
                <a:cs typeface="Times New Roman" pitchFamily="18" charset="0"/>
              </a:rPr>
              <a:t>Computer Science from Stanford University</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Total calculated compensation: $1,416,527</a:t>
            </a:r>
          </a:p>
          <a:p>
            <a:pPr algn="l"/>
            <a:r>
              <a:rPr lang="en-US" altLang="zh-CN" sz="2800" smtClean="0">
                <a:solidFill>
                  <a:schemeClr val="bg1"/>
                </a:solidFill>
                <a:latin typeface="Times New Roman" pitchFamily="18" charset="0"/>
                <a:cs typeface="Times New Roman" pitchFamily="18" charset="0"/>
              </a:rPr>
              <a:t>as of FY 2011</a:t>
            </a:r>
          </a:p>
          <a:p>
            <a:pPr algn="l">
              <a:buFont typeface="Wingdings" pitchFamily="2" charset="2"/>
              <a:buChar char="Ø"/>
            </a:pPr>
            <a:endParaRPr lang="zh-CN" altLang="en-US" sz="2800" smtClean="0">
              <a:solidFill>
                <a:schemeClr val="bg1"/>
              </a:solidFill>
              <a:latin typeface="Times New Roman" pitchFamily="18" charset="0"/>
              <a:cs typeface="Times New Roman" pitchFamily="18" charset="0"/>
            </a:endParaRPr>
          </a:p>
        </p:txBody>
      </p:sp>
      <p:pic>
        <p:nvPicPr>
          <p:cNvPr id="180228" name="图片 4" descr="Scott Forstall.png"/>
          <p:cNvPicPr>
            <a:picLocks noChangeAspect="1"/>
          </p:cNvPicPr>
          <p:nvPr/>
        </p:nvPicPr>
        <p:blipFill>
          <a:blip r:embed="rId3" cstate="print"/>
          <a:srcRect/>
          <a:stretch>
            <a:fillRect/>
          </a:stretch>
        </p:blipFill>
        <p:spPr bwMode="auto">
          <a:xfrm>
            <a:off x="5649913" y="2865438"/>
            <a:ext cx="3494087" cy="399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chemeClr val="bg1"/>
                </a:solidFill>
                <a:latin typeface="Cambria" pitchFamily="18" charset="0"/>
              </a:rPr>
              <a:t>What is a Smartphone?</a:t>
            </a:r>
            <a:endParaRPr lang="en-US" dirty="0"/>
          </a:p>
        </p:txBody>
      </p:sp>
      <p:sp>
        <p:nvSpPr>
          <p:cNvPr id="64514" name="Content Placeholder 6"/>
          <p:cNvSpPr>
            <a:spLocks noGrp="1"/>
          </p:cNvSpPr>
          <p:nvPr>
            <p:ph idx="1"/>
          </p:nvPr>
        </p:nvSpPr>
        <p:spPr>
          <a:xfrm>
            <a:off x="395288" y="1600200"/>
            <a:ext cx="8291512" cy="4708525"/>
          </a:xfrm>
        </p:spPr>
        <p:txBody>
          <a:bodyPr/>
          <a:lstStyle/>
          <a:p>
            <a:pPr lvl="1"/>
            <a:r>
              <a:rPr lang="en-US" smtClean="0">
                <a:solidFill>
                  <a:schemeClr val="bg1"/>
                </a:solidFill>
                <a:ea typeface="宋体" pitchFamily="2" charset="-122"/>
              </a:rPr>
              <a:t>All in one device that can be used as a cell phone and has computing, PDA functions</a:t>
            </a:r>
          </a:p>
          <a:p>
            <a:pPr lvl="1"/>
            <a:r>
              <a:rPr lang="en-US" smtClean="0">
                <a:solidFill>
                  <a:schemeClr val="bg1"/>
                </a:solidFill>
                <a:ea typeface="宋体" pitchFamily="2" charset="-122"/>
              </a:rPr>
              <a:t>Variety of applications available </a:t>
            </a:r>
          </a:p>
        </p:txBody>
      </p:sp>
      <p:pic>
        <p:nvPicPr>
          <p:cNvPr id="64515" name="Picture 4"/>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608138" y="3840163"/>
            <a:ext cx="5605462" cy="3017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1250" name="标题 1"/>
          <p:cNvSpPr>
            <a:spLocks noGrp="1"/>
          </p:cNvSpPr>
          <p:nvPr>
            <p:ph type="ctrTitle"/>
          </p:nvPr>
        </p:nvSpPr>
        <p:spPr>
          <a:xfrm>
            <a:off x="685800" y="0"/>
            <a:ext cx="7772400" cy="1196975"/>
          </a:xfrm>
        </p:spPr>
        <p:txBody>
          <a:bodyPr/>
          <a:lstStyle/>
          <a:p>
            <a:r>
              <a:rPr lang="en-US" altLang="zh-CN" smtClean="0">
                <a:solidFill>
                  <a:schemeClr val="bg1"/>
                </a:solidFill>
                <a:latin typeface="Times New Roman" pitchFamily="18" charset="0"/>
                <a:cs typeface="Times New Roman" pitchFamily="18" charset="0"/>
              </a:rPr>
              <a:t>Jonathan Ive</a:t>
            </a:r>
            <a:endParaRPr lang="zh-CN" altLang="en-US" smtClean="0">
              <a:solidFill>
                <a:schemeClr val="bg1"/>
              </a:solidFill>
              <a:latin typeface="Times New Roman" pitchFamily="18" charset="0"/>
              <a:cs typeface="Times New Roman" pitchFamily="18" charset="0"/>
            </a:endParaRPr>
          </a:p>
        </p:txBody>
      </p:sp>
      <p:sp>
        <p:nvSpPr>
          <p:cNvPr id="181251" name="副标题 2"/>
          <p:cNvSpPr>
            <a:spLocks noGrp="1"/>
          </p:cNvSpPr>
          <p:nvPr>
            <p:ph type="subTitle" idx="1"/>
          </p:nvPr>
        </p:nvSpPr>
        <p:spPr>
          <a:xfrm>
            <a:off x="0" y="1341438"/>
            <a:ext cx="7772400" cy="5183187"/>
          </a:xfrm>
        </p:spPr>
        <p:txBody>
          <a:bodyPr/>
          <a:lstStyle/>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Senior vice president, industrial design</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Design team leader since 1996</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Numerous design awards</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2003 Designer of the Year by the Design </a:t>
            </a:r>
          </a:p>
          <a:p>
            <a:pPr algn="l"/>
            <a:r>
              <a:rPr lang="en-US" altLang="zh-CN" sz="2800" smtClean="0">
                <a:solidFill>
                  <a:schemeClr val="bg1"/>
                </a:solidFill>
                <a:latin typeface="Times New Roman" pitchFamily="18" charset="0"/>
                <a:cs typeface="Times New Roman" pitchFamily="18" charset="0"/>
              </a:rPr>
              <a:t>Museum London</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B.A and an honorary doctorate from </a:t>
            </a:r>
          </a:p>
          <a:p>
            <a:pPr algn="l"/>
            <a:r>
              <a:rPr lang="en-US" altLang="zh-CN" sz="2800" smtClean="0">
                <a:solidFill>
                  <a:schemeClr val="bg1"/>
                </a:solidFill>
                <a:latin typeface="Times New Roman" pitchFamily="18" charset="0"/>
                <a:cs typeface="Times New Roman" pitchFamily="18" charset="0"/>
              </a:rPr>
              <a:t>Newcastle Polytechnic</a:t>
            </a:r>
          </a:p>
          <a:p>
            <a:pPr algn="l">
              <a:buFont typeface="Wingdings" pitchFamily="2" charset="2"/>
              <a:buChar char="Ø"/>
            </a:pPr>
            <a:endParaRPr lang="zh-CN" altLang="en-US" sz="2800" smtClean="0">
              <a:solidFill>
                <a:schemeClr val="bg1"/>
              </a:solidFill>
              <a:latin typeface="Times New Roman" pitchFamily="18" charset="0"/>
              <a:cs typeface="Times New Roman" pitchFamily="18" charset="0"/>
            </a:endParaRPr>
          </a:p>
        </p:txBody>
      </p:sp>
      <p:pic>
        <p:nvPicPr>
          <p:cNvPr id="181252" name="图片 4" descr="Jonathan Ive.png"/>
          <p:cNvPicPr>
            <a:picLocks noChangeAspect="1"/>
          </p:cNvPicPr>
          <p:nvPr/>
        </p:nvPicPr>
        <p:blipFill>
          <a:blip r:embed="rId3" cstate="print"/>
          <a:srcRect/>
          <a:stretch>
            <a:fillRect/>
          </a:stretch>
        </p:blipFill>
        <p:spPr bwMode="auto">
          <a:xfrm>
            <a:off x="5364163" y="2852738"/>
            <a:ext cx="3779837" cy="400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2274" name="标题 1"/>
          <p:cNvSpPr>
            <a:spLocks noGrp="1"/>
          </p:cNvSpPr>
          <p:nvPr>
            <p:ph type="ctrTitle"/>
          </p:nvPr>
        </p:nvSpPr>
        <p:spPr>
          <a:xfrm>
            <a:off x="685800" y="0"/>
            <a:ext cx="7772400" cy="1341438"/>
          </a:xfrm>
        </p:spPr>
        <p:txBody>
          <a:bodyPr/>
          <a:lstStyle/>
          <a:p>
            <a:r>
              <a:rPr lang="en-US" altLang="zh-CN" smtClean="0">
                <a:solidFill>
                  <a:schemeClr val="bg1"/>
                </a:solidFill>
                <a:latin typeface="Times New Roman" pitchFamily="18" charset="0"/>
                <a:cs typeface="Times New Roman" pitchFamily="18" charset="0"/>
              </a:rPr>
              <a:t>Bob Mansfield</a:t>
            </a:r>
            <a:endParaRPr lang="zh-CN" altLang="en-US" smtClean="0">
              <a:solidFill>
                <a:schemeClr val="bg1"/>
              </a:solidFill>
              <a:latin typeface="Times New Roman" pitchFamily="18" charset="0"/>
              <a:cs typeface="Times New Roman" pitchFamily="18" charset="0"/>
            </a:endParaRPr>
          </a:p>
        </p:txBody>
      </p:sp>
      <p:sp>
        <p:nvSpPr>
          <p:cNvPr id="182275" name="副标题 2"/>
          <p:cNvSpPr>
            <a:spLocks noGrp="1"/>
          </p:cNvSpPr>
          <p:nvPr>
            <p:ph type="subTitle" idx="1"/>
          </p:nvPr>
        </p:nvSpPr>
        <p:spPr>
          <a:xfrm>
            <a:off x="0" y="1341438"/>
            <a:ext cx="7772400" cy="4967287"/>
          </a:xfrm>
        </p:spPr>
        <p:txBody>
          <a:bodyPr/>
          <a:lstStyle/>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Senior vice president, hardware engineering</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Joined Apple in 1999</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Has delivered dozens of breakthrough Mac products, including the MacBook Air and </a:t>
            </a:r>
          </a:p>
          <a:p>
            <a:pPr algn="l"/>
            <a:r>
              <a:rPr lang="en-US" altLang="zh-CN" sz="2800" smtClean="0">
                <a:solidFill>
                  <a:schemeClr val="bg1"/>
                </a:solidFill>
                <a:latin typeface="Times New Roman" pitchFamily="18" charset="0"/>
                <a:cs typeface="Times New Roman" pitchFamily="18" charset="0"/>
              </a:rPr>
              <a:t>the all-in-one iMac line</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A BSEE degree from The University of</a:t>
            </a:r>
          </a:p>
          <a:p>
            <a:pPr algn="l"/>
            <a:r>
              <a:rPr lang="en-US" altLang="zh-CN" sz="2800" smtClean="0">
                <a:solidFill>
                  <a:schemeClr val="bg1"/>
                </a:solidFill>
                <a:latin typeface="Times New Roman" pitchFamily="18" charset="0"/>
                <a:cs typeface="Times New Roman" pitchFamily="18" charset="0"/>
              </a:rPr>
              <a:t>Texas at Austin in 1982</a:t>
            </a:r>
          </a:p>
          <a:p>
            <a:pPr algn="l">
              <a:buFont typeface="Wingdings" pitchFamily="2" charset="2"/>
              <a:buChar char="Ø"/>
            </a:pPr>
            <a:endParaRPr lang="zh-CN" altLang="en-US" smtClean="0">
              <a:solidFill>
                <a:schemeClr val="bg1"/>
              </a:solidFill>
              <a:latin typeface="Times New Roman" pitchFamily="18" charset="0"/>
              <a:cs typeface="Times New Roman" pitchFamily="18" charset="0"/>
            </a:endParaRPr>
          </a:p>
        </p:txBody>
      </p:sp>
      <p:pic>
        <p:nvPicPr>
          <p:cNvPr id="182276" name="图片 4" descr="bob mansfield.png"/>
          <p:cNvPicPr>
            <a:picLocks noChangeAspect="1"/>
          </p:cNvPicPr>
          <p:nvPr/>
        </p:nvPicPr>
        <p:blipFill>
          <a:blip r:embed="rId3" cstate="print"/>
          <a:srcRect/>
          <a:stretch>
            <a:fillRect/>
          </a:stretch>
        </p:blipFill>
        <p:spPr bwMode="auto">
          <a:xfrm>
            <a:off x="5900738" y="3152775"/>
            <a:ext cx="3243262" cy="3705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3298" name="标题 1"/>
          <p:cNvSpPr>
            <a:spLocks noGrp="1"/>
          </p:cNvSpPr>
          <p:nvPr>
            <p:ph type="ctrTitle"/>
          </p:nvPr>
        </p:nvSpPr>
        <p:spPr>
          <a:xfrm>
            <a:off x="685800" y="0"/>
            <a:ext cx="7772400" cy="1268413"/>
          </a:xfrm>
        </p:spPr>
        <p:txBody>
          <a:bodyPr/>
          <a:lstStyle/>
          <a:p>
            <a:r>
              <a:rPr lang="en-US" altLang="zh-CN" smtClean="0">
                <a:solidFill>
                  <a:schemeClr val="bg1"/>
                </a:solidFill>
                <a:latin typeface="Times New Roman" pitchFamily="18" charset="0"/>
                <a:cs typeface="Times New Roman" pitchFamily="18" charset="0"/>
              </a:rPr>
              <a:t>Philip W. Schiller</a:t>
            </a:r>
            <a:endParaRPr lang="zh-CN" altLang="en-US" smtClean="0">
              <a:solidFill>
                <a:schemeClr val="bg1"/>
              </a:solidFill>
              <a:latin typeface="Times New Roman" pitchFamily="18" charset="0"/>
              <a:cs typeface="Times New Roman" pitchFamily="18" charset="0"/>
            </a:endParaRPr>
          </a:p>
        </p:txBody>
      </p:sp>
      <p:sp>
        <p:nvSpPr>
          <p:cNvPr id="183299" name="副标题 2"/>
          <p:cNvSpPr>
            <a:spLocks noGrp="1"/>
          </p:cNvSpPr>
          <p:nvPr>
            <p:ph type="subTitle" idx="1"/>
          </p:nvPr>
        </p:nvSpPr>
        <p:spPr>
          <a:xfrm>
            <a:off x="179388" y="1484313"/>
            <a:ext cx="8208962" cy="4608512"/>
          </a:xfrm>
        </p:spPr>
        <p:txBody>
          <a:bodyPr/>
          <a:lstStyle/>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Senior Vice President, Worldwide Product Marketing</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Responsible for product marketing, developer relations, and business marketing</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With Apple sine 1997</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Over 24 years marketing experience</a:t>
            </a:r>
          </a:p>
          <a:p>
            <a:pPr algn="l">
              <a:buFont typeface="Wingdings" pitchFamily="2" charset="2"/>
              <a:buChar char="Ø"/>
            </a:pPr>
            <a:r>
              <a:rPr lang="en-US" altLang="zh-CN" sz="2800" smtClean="0">
                <a:solidFill>
                  <a:schemeClr val="bg1"/>
                </a:solidFill>
                <a:latin typeface="Times New Roman" pitchFamily="18" charset="0"/>
                <a:cs typeface="Times New Roman" pitchFamily="18" charset="0"/>
              </a:rPr>
              <a:t>B.Sc in Biology from Boston College </a:t>
            </a:r>
          </a:p>
          <a:p>
            <a:pPr algn="l"/>
            <a:endParaRPr lang="zh-CN" altLang="en-US" sz="2800" smtClean="0">
              <a:solidFill>
                <a:schemeClr val="bg1"/>
              </a:solidFill>
              <a:latin typeface="Times New Roman" pitchFamily="18" charset="0"/>
              <a:cs typeface="Times New Roman" pitchFamily="18" charset="0"/>
            </a:endParaRPr>
          </a:p>
        </p:txBody>
      </p:sp>
      <p:pic>
        <p:nvPicPr>
          <p:cNvPr id="183300" name="图片 4" descr="philip w. schiller.png"/>
          <p:cNvPicPr>
            <a:picLocks noChangeAspect="1"/>
          </p:cNvPicPr>
          <p:nvPr/>
        </p:nvPicPr>
        <p:blipFill>
          <a:blip r:embed="rId3" cstate="print"/>
          <a:srcRect/>
          <a:stretch>
            <a:fillRect/>
          </a:stretch>
        </p:blipFill>
        <p:spPr bwMode="auto">
          <a:xfrm>
            <a:off x="5575300" y="2781300"/>
            <a:ext cx="35687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4322" name="标题 1"/>
          <p:cNvSpPr>
            <a:spLocks noGrp="1"/>
          </p:cNvSpPr>
          <p:nvPr>
            <p:ph type="ctrTitle"/>
          </p:nvPr>
        </p:nvSpPr>
        <p:spPr>
          <a:xfrm>
            <a:off x="685800" y="404813"/>
            <a:ext cx="7772400" cy="2519362"/>
          </a:xfrm>
        </p:spPr>
        <p:txBody>
          <a:bodyPr/>
          <a:lstStyle/>
          <a:p>
            <a:r>
              <a:rPr lang="en-US" altLang="zh-CN" sz="7200" smtClean="0">
                <a:solidFill>
                  <a:schemeClr val="bg1"/>
                </a:solidFill>
                <a:latin typeface="Times New Roman" pitchFamily="18" charset="0"/>
                <a:cs typeface="Times New Roman" pitchFamily="18" charset="0"/>
              </a:rPr>
              <a:t>Financial Analysis</a:t>
            </a:r>
            <a:endParaRPr lang="zh-CN" altLang="en-US" sz="720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标题 1"/>
          <p:cNvSpPr>
            <a:spLocks noGrp="1"/>
          </p:cNvSpPr>
          <p:nvPr>
            <p:ph type="ctrTitle"/>
          </p:nvPr>
        </p:nvSpPr>
        <p:spPr>
          <a:xfrm>
            <a:off x="685800" y="0"/>
            <a:ext cx="7772400" cy="908050"/>
          </a:xfrm>
        </p:spPr>
        <p:txBody>
          <a:bodyPr rtlCol="0">
            <a:normAutofit fontScale="90000"/>
          </a:bodyPr>
          <a:lstStyle/>
          <a:p>
            <a:pPr fontAlgn="auto">
              <a:spcAft>
                <a:spcPts val="0"/>
              </a:spcAft>
              <a:defRPr/>
            </a:pPr>
            <a:r>
              <a:rPr lang="en-US" altLang="zh-CN" sz="5400" dirty="0">
                <a:solidFill>
                  <a:schemeClr val="bg1"/>
                </a:solidFill>
                <a:latin typeface="Times New Roman" pitchFamily="18" charset="0"/>
                <a:cs typeface="Times New Roman" pitchFamily="18" charset="0"/>
              </a:rPr>
              <a:t>Annual Balance Sheet</a:t>
            </a:r>
            <a:endParaRPr lang="zh-CN" altLang="en-US" sz="5400" dirty="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85348" name="图片 4" descr="annual balance sheet.png"/>
          <p:cNvPicPr>
            <a:picLocks noChangeAspect="1"/>
          </p:cNvPicPr>
          <p:nvPr/>
        </p:nvPicPr>
        <p:blipFill>
          <a:blip r:embed="rId3" cstate="print"/>
          <a:srcRect/>
          <a:stretch>
            <a:fillRect/>
          </a:stretch>
        </p:blipFill>
        <p:spPr bwMode="auto">
          <a:xfrm>
            <a:off x="1258888" y="765175"/>
            <a:ext cx="6553200" cy="609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6370" name="标题 1"/>
          <p:cNvSpPr>
            <a:spLocks noGrp="1"/>
          </p:cNvSpPr>
          <p:nvPr>
            <p:ph type="ctrTitle"/>
          </p:nvPr>
        </p:nvSpPr>
        <p:spPr>
          <a:xfrm>
            <a:off x="685800" y="0"/>
            <a:ext cx="7772400" cy="1125538"/>
          </a:xfrm>
        </p:spPr>
        <p:txBody>
          <a:bodyPr/>
          <a:lstStyle/>
          <a:p>
            <a:r>
              <a:rPr lang="en-US" altLang="zh-CN" sz="5400" smtClean="0">
                <a:solidFill>
                  <a:schemeClr val="bg1"/>
                </a:solidFill>
                <a:latin typeface="Times New Roman" pitchFamily="18" charset="0"/>
                <a:cs typeface="Times New Roman" pitchFamily="18" charset="0"/>
              </a:rPr>
              <a:t>Quarterly Balance Sheet</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86372" name="图片 4" descr="quaterly BS asset.png"/>
          <p:cNvPicPr>
            <a:picLocks noChangeAspect="1"/>
          </p:cNvPicPr>
          <p:nvPr/>
        </p:nvPicPr>
        <p:blipFill>
          <a:blip r:embed="rId3" cstate="print"/>
          <a:srcRect/>
          <a:stretch>
            <a:fillRect/>
          </a:stretch>
        </p:blipFill>
        <p:spPr bwMode="auto">
          <a:xfrm>
            <a:off x="0" y="1628775"/>
            <a:ext cx="4572000" cy="4464050"/>
          </a:xfrm>
          <a:prstGeom prst="rect">
            <a:avLst/>
          </a:prstGeom>
          <a:noFill/>
          <a:ln w="9525">
            <a:noFill/>
            <a:miter lim="800000"/>
            <a:headEnd/>
            <a:tailEnd/>
          </a:ln>
        </p:spPr>
      </p:pic>
      <p:pic>
        <p:nvPicPr>
          <p:cNvPr id="186373" name="图片 5" descr="quaterly bc L&amp;E.png"/>
          <p:cNvPicPr>
            <a:picLocks noChangeAspect="1"/>
          </p:cNvPicPr>
          <p:nvPr/>
        </p:nvPicPr>
        <p:blipFill>
          <a:blip r:embed="rId4" cstate="print"/>
          <a:srcRect/>
          <a:stretch>
            <a:fillRect/>
          </a:stretch>
        </p:blipFill>
        <p:spPr bwMode="auto">
          <a:xfrm>
            <a:off x="4572000" y="1628775"/>
            <a:ext cx="4572000" cy="4464050"/>
          </a:xfrm>
          <a:prstGeom prst="rect">
            <a:avLst/>
          </a:prstGeom>
          <a:noFill/>
          <a:ln w="9525">
            <a:noFill/>
            <a:miter lim="800000"/>
            <a:headEnd/>
            <a:tailEnd/>
          </a:ln>
        </p:spPr>
      </p:pic>
      <p:sp>
        <p:nvSpPr>
          <p:cNvPr id="7" name="Rectangle 7"/>
          <p:cNvSpPr/>
          <p:nvPr/>
        </p:nvSpPr>
        <p:spPr>
          <a:xfrm>
            <a:off x="0" y="3213100"/>
            <a:ext cx="4572000"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4643438" y="1916113"/>
            <a:ext cx="4500562" cy="576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7"/>
          <p:cNvSpPr/>
          <p:nvPr/>
        </p:nvSpPr>
        <p:spPr>
          <a:xfrm>
            <a:off x="4643438" y="3068638"/>
            <a:ext cx="4500562"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7394" name="标题 1"/>
          <p:cNvSpPr>
            <a:spLocks noGrp="1"/>
          </p:cNvSpPr>
          <p:nvPr>
            <p:ph type="ctrTitle"/>
          </p:nvPr>
        </p:nvSpPr>
        <p:spPr>
          <a:xfrm>
            <a:off x="685800" y="0"/>
            <a:ext cx="7772400" cy="981075"/>
          </a:xfrm>
        </p:spPr>
        <p:txBody>
          <a:bodyPr/>
          <a:lstStyle/>
          <a:p>
            <a:r>
              <a:rPr lang="en-US" altLang="zh-CN" sz="5400" smtClean="0">
                <a:solidFill>
                  <a:schemeClr val="bg1"/>
                </a:solidFill>
                <a:latin typeface="Times New Roman" pitchFamily="18" charset="0"/>
                <a:cs typeface="Times New Roman" pitchFamily="18" charset="0"/>
              </a:rPr>
              <a:t>Annual Income statement</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87396" name="图片 4" descr="annual income statement.png"/>
          <p:cNvPicPr>
            <a:picLocks noChangeAspect="1"/>
          </p:cNvPicPr>
          <p:nvPr/>
        </p:nvPicPr>
        <p:blipFill>
          <a:blip r:embed="rId3" cstate="print"/>
          <a:srcRect/>
          <a:stretch>
            <a:fillRect/>
          </a:stretch>
        </p:blipFill>
        <p:spPr bwMode="auto">
          <a:xfrm>
            <a:off x="1331913" y="819150"/>
            <a:ext cx="6480175" cy="6038850"/>
          </a:xfrm>
          <a:prstGeom prst="rect">
            <a:avLst/>
          </a:prstGeom>
          <a:noFill/>
          <a:ln w="9525">
            <a:noFill/>
            <a:miter lim="800000"/>
            <a:headEnd/>
            <a:tailEnd/>
          </a:ln>
        </p:spPr>
      </p:pic>
      <p:sp>
        <p:nvSpPr>
          <p:cNvPr id="7" name="Rectangle 7"/>
          <p:cNvSpPr/>
          <p:nvPr/>
        </p:nvSpPr>
        <p:spPr>
          <a:xfrm>
            <a:off x="1403350" y="5661025"/>
            <a:ext cx="6408738"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7"/>
          <p:cNvSpPr/>
          <p:nvPr/>
        </p:nvSpPr>
        <p:spPr>
          <a:xfrm>
            <a:off x="1403350" y="1268413"/>
            <a:ext cx="6408738"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8418" name="标题 1"/>
          <p:cNvSpPr>
            <a:spLocks noGrp="1"/>
          </p:cNvSpPr>
          <p:nvPr>
            <p:ph type="ctrTitle"/>
          </p:nvPr>
        </p:nvSpPr>
        <p:spPr>
          <a:xfrm>
            <a:off x="250825" y="0"/>
            <a:ext cx="8424863" cy="1125538"/>
          </a:xfrm>
        </p:spPr>
        <p:txBody>
          <a:bodyPr/>
          <a:lstStyle/>
          <a:p>
            <a:r>
              <a:rPr lang="en-US" altLang="zh-CN" sz="5400" smtClean="0">
                <a:solidFill>
                  <a:schemeClr val="bg1"/>
                </a:solidFill>
                <a:latin typeface="Times New Roman" pitchFamily="18" charset="0"/>
                <a:cs typeface="Times New Roman" pitchFamily="18" charset="0"/>
              </a:rPr>
              <a:t>Quarterly Income statement</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88420" name="图片 4" descr="quarterly income statement.png"/>
          <p:cNvPicPr>
            <a:picLocks noChangeAspect="1"/>
          </p:cNvPicPr>
          <p:nvPr/>
        </p:nvPicPr>
        <p:blipFill>
          <a:blip r:embed="rId3" cstate="print"/>
          <a:srcRect/>
          <a:stretch>
            <a:fillRect/>
          </a:stretch>
        </p:blipFill>
        <p:spPr bwMode="auto">
          <a:xfrm>
            <a:off x="1403350" y="908050"/>
            <a:ext cx="6337300" cy="5949950"/>
          </a:xfrm>
          <a:prstGeom prst="rect">
            <a:avLst/>
          </a:prstGeom>
          <a:noFill/>
          <a:ln w="9525">
            <a:noFill/>
            <a:miter lim="800000"/>
            <a:headEnd/>
            <a:tailEnd/>
          </a:ln>
        </p:spPr>
      </p:pic>
      <p:sp>
        <p:nvSpPr>
          <p:cNvPr id="6" name="Rectangle 7"/>
          <p:cNvSpPr/>
          <p:nvPr/>
        </p:nvSpPr>
        <p:spPr>
          <a:xfrm>
            <a:off x="1476375" y="1412875"/>
            <a:ext cx="6264275"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9442" name="标题 1"/>
          <p:cNvSpPr>
            <a:spLocks noGrp="1"/>
          </p:cNvSpPr>
          <p:nvPr>
            <p:ph type="ctrTitle"/>
          </p:nvPr>
        </p:nvSpPr>
        <p:spPr>
          <a:xfrm>
            <a:off x="0" y="0"/>
            <a:ext cx="9144000" cy="1052513"/>
          </a:xfrm>
        </p:spPr>
        <p:txBody>
          <a:bodyPr/>
          <a:lstStyle/>
          <a:p>
            <a:r>
              <a:rPr lang="en-US" altLang="zh-CN" sz="5400" smtClean="0">
                <a:solidFill>
                  <a:schemeClr val="bg1"/>
                </a:solidFill>
                <a:latin typeface="Times New Roman" pitchFamily="18" charset="0"/>
                <a:cs typeface="Times New Roman" pitchFamily="18" charset="0"/>
              </a:rPr>
              <a:t>Annual Cash Flow Statement</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89444" name="图片 4" descr="annual cash flow statment.png"/>
          <p:cNvPicPr>
            <a:picLocks noChangeAspect="1"/>
          </p:cNvPicPr>
          <p:nvPr/>
        </p:nvPicPr>
        <p:blipFill>
          <a:blip r:embed="rId3" cstate="print"/>
          <a:srcRect/>
          <a:stretch>
            <a:fillRect/>
          </a:stretch>
        </p:blipFill>
        <p:spPr bwMode="auto">
          <a:xfrm>
            <a:off x="900113" y="836613"/>
            <a:ext cx="7200900" cy="6021387"/>
          </a:xfrm>
          <a:prstGeom prst="rect">
            <a:avLst/>
          </a:prstGeom>
          <a:noFill/>
          <a:ln w="9525">
            <a:noFill/>
            <a:miter lim="800000"/>
            <a:headEnd/>
            <a:tailEnd/>
          </a:ln>
        </p:spPr>
      </p:pic>
      <p:sp>
        <p:nvSpPr>
          <p:cNvPr id="6" name="Rectangle 7"/>
          <p:cNvSpPr/>
          <p:nvPr/>
        </p:nvSpPr>
        <p:spPr>
          <a:xfrm>
            <a:off x="900113" y="4724400"/>
            <a:ext cx="7200900" cy="217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7"/>
          <p:cNvSpPr/>
          <p:nvPr/>
        </p:nvSpPr>
        <p:spPr>
          <a:xfrm>
            <a:off x="900113" y="2565400"/>
            <a:ext cx="7200900"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900113" y="3284538"/>
            <a:ext cx="7200900"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图片 3" descr="stylish-apple-logo-in-spac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90466" name="标题 1"/>
          <p:cNvSpPr>
            <a:spLocks noGrp="1"/>
          </p:cNvSpPr>
          <p:nvPr>
            <p:ph type="ctrTitle"/>
          </p:nvPr>
        </p:nvSpPr>
        <p:spPr>
          <a:xfrm>
            <a:off x="0" y="0"/>
            <a:ext cx="9144000" cy="1052513"/>
          </a:xfrm>
        </p:spPr>
        <p:txBody>
          <a:bodyPr/>
          <a:lstStyle/>
          <a:p>
            <a:r>
              <a:rPr lang="en-US" altLang="zh-CN" sz="5400" smtClean="0">
                <a:solidFill>
                  <a:schemeClr val="bg1"/>
                </a:solidFill>
                <a:latin typeface="Times New Roman" pitchFamily="18" charset="0"/>
                <a:cs typeface="Times New Roman" pitchFamily="18" charset="0"/>
              </a:rPr>
              <a:t>Quarterly Cash Flow statement</a:t>
            </a:r>
            <a:endParaRPr lang="zh-CN" altLang="en-US" sz="5400" smtClean="0">
              <a:solidFill>
                <a:schemeClr val="bg1"/>
              </a:solidFill>
              <a:latin typeface="Times New Roman" pitchFamily="18" charset="0"/>
              <a:cs typeface="Times New Roman" pitchFamily="18" charset="0"/>
            </a:endParaRPr>
          </a:p>
        </p:txBody>
      </p:sp>
      <p:sp>
        <p:nvSpPr>
          <p:cNvPr id="3" name="副标题 2"/>
          <p:cNvSpPr>
            <a:spLocks noGrp="1"/>
          </p:cNvSpPr>
          <p:nvPr>
            <p:ph type="subTitle" idx="1"/>
          </p:nvPr>
        </p:nvSpPr>
        <p:spPr>
          <a:xfrm>
            <a:off x="1371600" y="1773238"/>
            <a:ext cx="6400800" cy="4319587"/>
          </a:xfrm>
        </p:spPr>
        <p:txBody>
          <a:bodyPr rtlCol="0">
            <a:normAutofit/>
          </a:bodyPr>
          <a:lstStyle/>
          <a:p>
            <a:pPr fontAlgn="auto">
              <a:spcAft>
                <a:spcPts val="0"/>
              </a:spcAft>
              <a:buFont typeface="Arial" pitchFamily="34" charset="0"/>
              <a:buNone/>
              <a:defRPr/>
            </a:pPr>
            <a:endParaRPr lang="zh-CN" altLang="en-US" dirty="0"/>
          </a:p>
        </p:txBody>
      </p:sp>
      <p:pic>
        <p:nvPicPr>
          <p:cNvPr id="190468" name="图片 5" descr="quarterly cash flow statement.png"/>
          <p:cNvPicPr>
            <a:picLocks noChangeAspect="1"/>
          </p:cNvPicPr>
          <p:nvPr/>
        </p:nvPicPr>
        <p:blipFill>
          <a:blip r:embed="rId3" cstate="print"/>
          <a:srcRect/>
          <a:stretch>
            <a:fillRect/>
          </a:stretch>
        </p:blipFill>
        <p:spPr bwMode="auto">
          <a:xfrm>
            <a:off x="827088" y="981075"/>
            <a:ext cx="7561262" cy="5876925"/>
          </a:xfrm>
          <a:prstGeom prst="rect">
            <a:avLst/>
          </a:prstGeom>
          <a:noFill/>
          <a:ln w="9525">
            <a:noFill/>
            <a:miter lim="800000"/>
            <a:headEnd/>
            <a:tailEnd/>
          </a:ln>
        </p:spPr>
      </p:pic>
      <p:sp>
        <p:nvSpPr>
          <p:cNvPr id="7" name="Rectangle 7"/>
          <p:cNvSpPr/>
          <p:nvPr/>
        </p:nvSpPr>
        <p:spPr>
          <a:xfrm>
            <a:off x="827088" y="2636838"/>
            <a:ext cx="7561262" cy="2873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827088" y="3357563"/>
            <a:ext cx="7561262"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顶峰">
  <a:themeElements>
    <a:clrScheme name="顶峰">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顶峰">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顶峰">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技巧">
  <a:themeElements>
    <a:clrScheme name="技巧">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技巧">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1872</TotalTime>
  <Words>5740</Words>
  <Application>Microsoft Office PowerPoint</Application>
  <PresentationFormat>On-screen Show (4:3)</PresentationFormat>
  <Paragraphs>965</Paragraphs>
  <Slides>213</Slides>
  <Notes>47</Notes>
  <HiddenSlides>0</HiddenSlides>
  <MMClips>0</MMClips>
  <ScaleCrop>false</ScaleCrop>
  <HeadingPairs>
    <vt:vector size="4" baseType="variant">
      <vt:variant>
        <vt:lpstr>Theme</vt:lpstr>
      </vt:variant>
      <vt:variant>
        <vt:i4>4</vt:i4>
      </vt:variant>
      <vt:variant>
        <vt:lpstr>Slide Titles</vt:lpstr>
      </vt:variant>
      <vt:variant>
        <vt:i4>213</vt:i4>
      </vt:variant>
    </vt:vector>
  </HeadingPairs>
  <TitlesOfParts>
    <vt:vector size="217" baseType="lpstr">
      <vt:lpstr>Office 主题</vt:lpstr>
      <vt:lpstr>顶峰</vt:lpstr>
      <vt:lpstr>流畅</vt:lpstr>
      <vt:lpstr>技巧</vt:lpstr>
      <vt:lpstr>Slide 1</vt:lpstr>
      <vt:lpstr>Agenda</vt:lpstr>
      <vt:lpstr>Industry Overview</vt:lpstr>
      <vt:lpstr>Industry History</vt:lpstr>
      <vt:lpstr>The Computer</vt:lpstr>
      <vt:lpstr>The Internet</vt:lpstr>
      <vt:lpstr>Mobile Phones</vt:lpstr>
      <vt:lpstr>Mobile phone map </vt:lpstr>
      <vt:lpstr>What is a Smartphone?</vt:lpstr>
      <vt:lpstr>Products</vt:lpstr>
      <vt:lpstr>Smartphones</vt:lpstr>
      <vt:lpstr>Slide 12</vt:lpstr>
      <vt:lpstr>Slide 13</vt:lpstr>
      <vt:lpstr>Smartphone Penetration Statistics: Dec 2011</vt:lpstr>
      <vt:lpstr>Evolution of the Smartphone?</vt:lpstr>
      <vt:lpstr>Smartphone Operating Systems</vt:lpstr>
      <vt:lpstr>Slide 17</vt:lpstr>
      <vt:lpstr>Slide 18</vt:lpstr>
      <vt:lpstr>Slide 19</vt:lpstr>
      <vt:lpstr>Smartphone Operating Systems</vt:lpstr>
      <vt:lpstr>Smartphone Operating Systems</vt:lpstr>
      <vt:lpstr>Smartphone Operating Systems</vt:lpstr>
      <vt:lpstr>Smartphone Operating Systems</vt:lpstr>
      <vt:lpstr>Slide 24</vt:lpstr>
      <vt:lpstr>Slide 25</vt:lpstr>
      <vt:lpstr>Three of Today’s Major Players </vt:lpstr>
      <vt:lpstr>Slide 27</vt:lpstr>
      <vt:lpstr>Mobile and Smartphone usage:</vt:lpstr>
      <vt:lpstr>Tablet PC:</vt:lpstr>
      <vt:lpstr>Tablet PC</vt:lpstr>
      <vt:lpstr>Tablet PC</vt:lpstr>
      <vt:lpstr>A Mobile, Post-PC world</vt:lpstr>
      <vt:lpstr>Apps</vt:lpstr>
      <vt:lpstr>Apps</vt:lpstr>
      <vt:lpstr>Apps</vt:lpstr>
      <vt:lpstr>Slide 36</vt:lpstr>
      <vt:lpstr>Slide 37</vt:lpstr>
      <vt:lpstr>Industry Structure</vt:lpstr>
      <vt:lpstr>Digital Revolution</vt:lpstr>
      <vt:lpstr>Digital Music</vt:lpstr>
      <vt:lpstr> Social Media</vt:lpstr>
      <vt:lpstr>Social Media Goes Mobile </vt:lpstr>
      <vt:lpstr>Advertising</vt:lpstr>
      <vt:lpstr>  Trends in Usage</vt:lpstr>
      <vt:lpstr>Trends in Usage</vt:lpstr>
      <vt:lpstr>Slide 46</vt:lpstr>
      <vt:lpstr>Slide 47</vt:lpstr>
      <vt:lpstr>Slide 48</vt:lpstr>
      <vt:lpstr> Battle on Apps</vt:lpstr>
      <vt:lpstr>Application Store Comparison</vt:lpstr>
      <vt:lpstr>Legal environment</vt:lpstr>
      <vt:lpstr>Intangible Assets Cash</vt:lpstr>
      <vt:lpstr>Apple Inc.</vt:lpstr>
      <vt:lpstr>Financial Snapshot</vt:lpstr>
      <vt:lpstr>Slide 55</vt:lpstr>
      <vt:lpstr>5- Year Stock Performance</vt:lpstr>
      <vt:lpstr>1- Year Stock Performance</vt:lpstr>
      <vt:lpstr>Apple’s Current Valuation  EPS Growth and Share Price Growth</vt:lpstr>
      <vt:lpstr>summary of the Company’s stock option activity</vt:lpstr>
      <vt:lpstr>Company Overview</vt:lpstr>
      <vt:lpstr>Company Profile</vt:lpstr>
      <vt:lpstr>Mission Statement</vt:lpstr>
      <vt:lpstr>Products and Services</vt:lpstr>
      <vt:lpstr>Slide 64</vt:lpstr>
      <vt:lpstr>The App Store </vt:lpstr>
      <vt:lpstr>iBook</vt:lpstr>
      <vt:lpstr>Milestones</vt:lpstr>
      <vt:lpstr>Slide 68</vt:lpstr>
      <vt:lpstr>Global Growth (from Apple 10-Q)</vt:lpstr>
      <vt:lpstr> Percent of Revenue By Region- FY 2011</vt:lpstr>
      <vt:lpstr>Key Product Growth</vt:lpstr>
      <vt:lpstr>Revenue Distribution from 07 to 11</vt:lpstr>
      <vt:lpstr>Revenue Distribution</vt:lpstr>
      <vt:lpstr>Litigation (2011)   </vt:lpstr>
      <vt:lpstr>Key Issues</vt:lpstr>
      <vt:lpstr>How much bigger could Apple Inc. get?</vt:lpstr>
      <vt:lpstr>How much bigger could Apple Inc. get?</vt:lpstr>
      <vt:lpstr>Slide 78</vt:lpstr>
      <vt:lpstr>Slide 79</vt:lpstr>
      <vt:lpstr>The New York Times called New iPad “A Polishing of the Old” on Mar 14th, 2012</vt:lpstr>
      <vt:lpstr>Mar 14th, 2012-New iPad arrives in the US &amp; 9 additional countries </vt:lpstr>
      <vt:lpstr>Cash </vt:lpstr>
      <vt:lpstr>Cash </vt:lpstr>
      <vt:lpstr>Finally, </vt:lpstr>
      <vt:lpstr>Management</vt:lpstr>
      <vt:lpstr>Steve Jobs (1955-2011)</vt:lpstr>
      <vt:lpstr>CEO: Tim Cook</vt:lpstr>
      <vt:lpstr>Eddy Cue</vt:lpstr>
      <vt:lpstr>Scott Forstall</vt:lpstr>
      <vt:lpstr>Jonathan Ive</vt:lpstr>
      <vt:lpstr>Bob Mansfield</vt:lpstr>
      <vt:lpstr>Philip W. Schiller</vt:lpstr>
      <vt:lpstr>Financial Analysis</vt:lpstr>
      <vt:lpstr>Annual Balance Sheet</vt:lpstr>
      <vt:lpstr>Quarterly Balance Sheet</vt:lpstr>
      <vt:lpstr>Annual Income statement</vt:lpstr>
      <vt:lpstr>Quarterly Income statement</vt:lpstr>
      <vt:lpstr>Annual Cash Flow Statement</vt:lpstr>
      <vt:lpstr>Quarterly Cash Flow statement</vt:lpstr>
      <vt:lpstr>Expectations</vt:lpstr>
      <vt:lpstr>Slide 101</vt:lpstr>
      <vt:lpstr>Slide 102</vt:lpstr>
      <vt:lpstr>Financial Snapshot</vt:lpstr>
      <vt:lpstr>Common Share Structure</vt:lpstr>
      <vt:lpstr>Stock Option Activity</vt:lpstr>
      <vt:lpstr>Stock Option Activity</vt:lpstr>
      <vt:lpstr>Max Chart</vt:lpstr>
      <vt:lpstr>5 Year Chart</vt:lpstr>
      <vt:lpstr>1 Year Chart</vt:lpstr>
      <vt:lpstr>Google vs. Nasdaq – 1 Year</vt:lpstr>
      <vt:lpstr>Google vs. Nasdaq – 5 Years</vt:lpstr>
      <vt:lpstr>Google vs. S&amp;P Info Tech</vt:lpstr>
      <vt:lpstr>Google vs. S&amp;P Info Tech (5 Yr)</vt:lpstr>
      <vt:lpstr>Google vs. Dow Jones Internet Composite – 1 Year</vt:lpstr>
      <vt:lpstr>Google vs. Dow Jones Internet Composite – 5 Year</vt:lpstr>
      <vt:lpstr>Google vs. NYSE Composite</vt:lpstr>
      <vt:lpstr>Slide 117</vt:lpstr>
      <vt:lpstr>History</vt:lpstr>
      <vt:lpstr>History</vt:lpstr>
      <vt:lpstr>History and Milestones</vt:lpstr>
      <vt:lpstr>Key Acquisitions</vt:lpstr>
      <vt:lpstr>Products and Services</vt:lpstr>
      <vt:lpstr>Products and Services</vt:lpstr>
      <vt:lpstr>Slide 124</vt:lpstr>
      <vt:lpstr>Revenue Source</vt:lpstr>
      <vt:lpstr>AdWords</vt:lpstr>
      <vt:lpstr>Gmail </vt:lpstr>
      <vt:lpstr>Gmail Ads</vt:lpstr>
      <vt:lpstr>Google Finance Ads</vt:lpstr>
      <vt:lpstr>Google Maps Ads</vt:lpstr>
      <vt:lpstr>YouTube</vt:lpstr>
      <vt:lpstr>YouTube Ads</vt:lpstr>
      <vt:lpstr>Google+</vt:lpstr>
      <vt:lpstr>Google+ Ads</vt:lpstr>
      <vt:lpstr>AdSense</vt:lpstr>
      <vt:lpstr>Google Network Ads</vt:lpstr>
      <vt:lpstr>Slide 137</vt:lpstr>
      <vt:lpstr>Android Mobile OS</vt:lpstr>
      <vt:lpstr>Google Mobile</vt:lpstr>
      <vt:lpstr>Slide 140</vt:lpstr>
      <vt:lpstr>Play Store</vt:lpstr>
      <vt:lpstr>Google Chrome and Chrome OS</vt:lpstr>
      <vt:lpstr>Google Energy</vt:lpstr>
      <vt:lpstr>Strategy</vt:lpstr>
      <vt:lpstr>Strategy in 2012</vt:lpstr>
      <vt:lpstr>Legal Issues</vt:lpstr>
      <vt:lpstr>The Future</vt:lpstr>
      <vt:lpstr>Management</vt:lpstr>
      <vt:lpstr>Management</vt:lpstr>
      <vt:lpstr>Management</vt:lpstr>
      <vt:lpstr>Five-year Diversification Plan</vt:lpstr>
      <vt:lpstr>Management</vt:lpstr>
      <vt:lpstr>Management</vt:lpstr>
      <vt:lpstr>Slide 154</vt:lpstr>
      <vt:lpstr>Slide 155</vt:lpstr>
      <vt:lpstr>Slide 156</vt:lpstr>
      <vt:lpstr>Slide 157</vt:lpstr>
      <vt:lpstr>Slide 158</vt:lpstr>
      <vt:lpstr>Quarterly Income Statement</vt:lpstr>
      <vt:lpstr>Slide 160</vt:lpstr>
      <vt:lpstr>Slide 161</vt:lpstr>
      <vt:lpstr>Recommendation</vt:lpstr>
      <vt:lpstr>Research In Motion, Ltd.</vt:lpstr>
      <vt:lpstr>Slide 164</vt:lpstr>
      <vt:lpstr>Common Shares</vt:lpstr>
      <vt:lpstr>Stock Performance - 10 year</vt:lpstr>
      <vt:lpstr>Slide 167</vt:lpstr>
      <vt:lpstr>Slide 168</vt:lpstr>
      <vt:lpstr>Company Profile</vt:lpstr>
      <vt:lpstr>Company Milestone </vt:lpstr>
      <vt:lpstr>Company Milestone </vt:lpstr>
      <vt:lpstr>Acquisitions</vt:lpstr>
      <vt:lpstr>Recent Development</vt:lpstr>
      <vt:lpstr>Products</vt:lpstr>
      <vt:lpstr>Product History</vt:lpstr>
      <vt:lpstr>Current Products</vt:lpstr>
      <vt:lpstr>BlackBerry 7 OS</vt:lpstr>
      <vt:lpstr>The Future in Tablet </vt:lpstr>
      <vt:lpstr>BlackBerry PlayBook OS 2.0</vt:lpstr>
      <vt:lpstr>Competitive Advantage</vt:lpstr>
      <vt:lpstr>BlackBerry App World more profitable than Android?? </vt:lpstr>
      <vt:lpstr>US Smartphone Subscribers</vt:lpstr>
      <vt:lpstr>Operating System Share</vt:lpstr>
      <vt:lpstr>Why BlackBerry is Losing its Competitive Advantage?</vt:lpstr>
      <vt:lpstr>Why BlackBerry is Losing its Competitive Advantage?</vt:lpstr>
      <vt:lpstr>Patents</vt:lpstr>
      <vt:lpstr>Litigation</vt:lpstr>
      <vt:lpstr>Management Team</vt:lpstr>
      <vt:lpstr>Mike Lazaridis</vt:lpstr>
      <vt:lpstr>Jim Balsillie</vt:lpstr>
      <vt:lpstr>President and CEO</vt:lpstr>
      <vt:lpstr>Executive Team</vt:lpstr>
      <vt:lpstr>Executive Team</vt:lpstr>
      <vt:lpstr>Executive Team</vt:lpstr>
      <vt:lpstr>Executive Team</vt:lpstr>
      <vt:lpstr>Salary and Bonuses</vt:lpstr>
      <vt:lpstr>Financials</vt:lpstr>
      <vt:lpstr>Slide 198</vt:lpstr>
      <vt:lpstr>Slide 199</vt:lpstr>
      <vt:lpstr>Slide 200</vt:lpstr>
      <vt:lpstr>Slide 201</vt:lpstr>
      <vt:lpstr>Slide 202</vt:lpstr>
      <vt:lpstr>Slide 203</vt:lpstr>
      <vt:lpstr>Slide 204</vt:lpstr>
      <vt:lpstr> Revenue</vt:lpstr>
      <vt:lpstr>Revenue </vt:lpstr>
      <vt:lpstr>Revenue (Q3)</vt:lpstr>
      <vt:lpstr>Intangible Assets (Q3)</vt:lpstr>
      <vt:lpstr>Slide 209</vt:lpstr>
      <vt:lpstr>Business Acquisitions (Q3)</vt:lpstr>
      <vt:lpstr>Slide 211</vt:lpstr>
      <vt:lpstr>Share Holder Equity (Q3)</vt:lpstr>
      <vt:lpstr>Recommendation: HOLD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Apple Inc.</dc:title>
  <dc:creator>张融</dc:creator>
  <cp:lastModifiedBy>gp</cp:lastModifiedBy>
  <cp:revision>117</cp:revision>
  <dcterms:created xsi:type="dcterms:W3CDTF">2012-03-14T16:41:46Z</dcterms:created>
  <dcterms:modified xsi:type="dcterms:W3CDTF">2012-03-19T20:59:11Z</dcterms:modified>
</cp:coreProperties>
</file>