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2" r:id="rId3"/>
    <p:sldMasterId id="2147483754" r:id="rId4"/>
  </p:sldMasterIdLst>
  <p:notesMasterIdLst>
    <p:notesMasterId r:id="rId207"/>
  </p:notesMasterIdLst>
  <p:sldIdLst>
    <p:sldId id="690" r:id="rId5"/>
    <p:sldId id="691" r:id="rId6"/>
    <p:sldId id="340" r:id="rId7"/>
    <p:sldId id="341" r:id="rId8"/>
    <p:sldId id="342" r:id="rId9"/>
    <p:sldId id="343" r:id="rId10"/>
    <p:sldId id="405" r:id="rId11"/>
    <p:sldId id="344" r:id="rId12"/>
    <p:sldId id="346" r:id="rId13"/>
    <p:sldId id="392" r:id="rId14"/>
    <p:sldId id="375" r:id="rId15"/>
    <p:sldId id="376" r:id="rId16"/>
    <p:sldId id="377" r:id="rId17"/>
    <p:sldId id="378" r:id="rId18"/>
    <p:sldId id="379" r:id="rId19"/>
    <p:sldId id="381" r:id="rId20"/>
    <p:sldId id="399" r:id="rId21"/>
    <p:sldId id="400" r:id="rId22"/>
    <p:sldId id="402" r:id="rId23"/>
    <p:sldId id="403" r:id="rId24"/>
    <p:sldId id="398" r:id="rId25"/>
    <p:sldId id="407" r:id="rId26"/>
    <p:sldId id="393" r:id="rId27"/>
    <p:sldId id="386" r:id="rId28"/>
    <p:sldId id="387" r:id="rId29"/>
    <p:sldId id="406" r:id="rId30"/>
    <p:sldId id="388" r:id="rId31"/>
    <p:sldId id="389" r:id="rId32"/>
    <p:sldId id="404" r:id="rId33"/>
    <p:sldId id="396" r:id="rId34"/>
    <p:sldId id="408" r:id="rId35"/>
    <p:sldId id="409" r:id="rId36"/>
    <p:sldId id="410" r:id="rId37"/>
    <p:sldId id="411" r:id="rId38"/>
    <p:sldId id="412" r:id="rId39"/>
    <p:sldId id="413" r:id="rId40"/>
    <p:sldId id="414" r:id="rId41"/>
    <p:sldId id="415" r:id="rId42"/>
    <p:sldId id="416" r:id="rId43"/>
    <p:sldId id="417" r:id="rId44"/>
    <p:sldId id="418" r:id="rId45"/>
    <p:sldId id="419" r:id="rId46"/>
    <p:sldId id="420" r:id="rId47"/>
    <p:sldId id="421" r:id="rId48"/>
    <p:sldId id="422" r:id="rId49"/>
    <p:sldId id="425" r:id="rId50"/>
    <p:sldId id="426" r:id="rId51"/>
    <p:sldId id="427" r:id="rId52"/>
    <p:sldId id="428" r:id="rId53"/>
    <p:sldId id="429" r:id="rId54"/>
    <p:sldId id="430" r:id="rId55"/>
    <p:sldId id="431" r:id="rId56"/>
    <p:sldId id="432" r:id="rId57"/>
    <p:sldId id="433" r:id="rId58"/>
    <p:sldId id="434" r:id="rId59"/>
    <p:sldId id="435" r:id="rId60"/>
    <p:sldId id="540" r:id="rId61"/>
    <p:sldId id="541" r:id="rId62"/>
    <p:sldId id="542" r:id="rId63"/>
    <p:sldId id="543" r:id="rId64"/>
    <p:sldId id="544" r:id="rId65"/>
    <p:sldId id="545" r:id="rId66"/>
    <p:sldId id="547" r:id="rId67"/>
    <p:sldId id="548" r:id="rId68"/>
    <p:sldId id="549" r:id="rId69"/>
    <p:sldId id="550" r:id="rId70"/>
    <p:sldId id="551" r:id="rId71"/>
    <p:sldId id="552" r:id="rId72"/>
    <p:sldId id="553" r:id="rId73"/>
    <p:sldId id="554" r:id="rId74"/>
    <p:sldId id="555" r:id="rId75"/>
    <p:sldId id="556" r:id="rId76"/>
    <p:sldId id="557" r:id="rId77"/>
    <p:sldId id="558" r:id="rId78"/>
    <p:sldId id="559" r:id="rId79"/>
    <p:sldId id="560" r:id="rId80"/>
    <p:sldId id="561" r:id="rId81"/>
    <p:sldId id="562" r:id="rId82"/>
    <p:sldId id="563" r:id="rId83"/>
    <p:sldId id="564" r:id="rId84"/>
    <p:sldId id="565" r:id="rId85"/>
    <p:sldId id="566" r:id="rId86"/>
    <p:sldId id="567" r:id="rId87"/>
    <p:sldId id="568" r:id="rId88"/>
    <p:sldId id="569" r:id="rId89"/>
    <p:sldId id="570" r:id="rId90"/>
    <p:sldId id="571" r:id="rId91"/>
    <p:sldId id="572" r:id="rId92"/>
    <p:sldId id="573" r:id="rId93"/>
    <p:sldId id="574" r:id="rId94"/>
    <p:sldId id="575" r:id="rId95"/>
    <p:sldId id="576" r:id="rId96"/>
    <p:sldId id="577" r:id="rId97"/>
    <p:sldId id="578" r:id="rId98"/>
    <p:sldId id="579" r:id="rId99"/>
    <p:sldId id="580" r:id="rId100"/>
    <p:sldId id="581" r:id="rId101"/>
    <p:sldId id="582" r:id="rId102"/>
    <p:sldId id="583" r:id="rId103"/>
    <p:sldId id="584" r:id="rId104"/>
    <p:sldId id="585" r:id="rId105"/>
    <p:sldId id="586" r:id="rId106"/>
    <p:sldId id="587" r:id="rId107"/>
    <p:sldId id="588" r:id="rId108"/>
    <p:sldId id="589" r:id="rId109"/>
    <p:sldId id="590" r:id="rId110"/>
    <p:sldId id="591" r:id="rId111"/>
    <p:sldId id="592" r:id="rId112"/>
    <p:sldId id="593" r:id="rId113"/>
    <p:sldId id="594" r:id="rId114"/>
    <p:sldId id="641" r:id="rId115"/>
    <p:sldId id="642" r:id="rId116"/>
    <p:sldId id="643" r:id="rId117"/>
    <p:sldId id="644" r:id="rId118"/>
    <p:sldId id="645" r:id="rId119"/>
    <p:sldId id="646" r:id="rId120"/>
    <p:sldId id="647" r:id="rId121"/>
    <p:sldId id="648" r:id="rId122"/>
    <p:sldId id="649" r:id="rId123"/>
    <p:sldId id="650" r:id="rId124"/>
    <p:sldId id="651" r:id="rId125"/>
    <p:sldId id="652" r:id="rId126"/>
    <p:sldId id="653" r:id="rId127"/>
    <p:sldId id="654" r:id="rId128"/>
    <p:sldId id="655" r:id="rId129"/>
    <p:sldId id="656" r:id="rId130"/>
    <p:sldId id="657" r:id="rId131"/>
    <p:sldId id="658" r:id="rId132"/>
    <p:sldId id="659" r:id="rId133"/>
    <p:sldId id="660" r:id="rId134"/>
    <p:sldId id="661" r:id="rId135"/>
    <p:sldId id="662" r:id="rId136"/>
    <p:sldId id="663" r:id="rId137"/>
    <p:sldId id="664" r:id="rId138"/>
    <p:sldId id="665" r:id="rId139"/>
    <p:sldId id="666" r:id="rId140"/>
    <p:sldId id="667" r:id="rId141"/>
    <p:sldId id="668" r:id="rId142"/>
    <p:sldId id="669" r:id="rId143"/>
    <p:sldId id="670" r:id="rId144"/>
    <p:sldId id="671" r:id="rId145"/>
    <p:sldId id="672" r:id="rId146"/>
    <p:sldId id="673" r:id="rId147"/>
    <p:sldId id="674" r:id="rId148"/>
    <p:sldId id="675" r:id="rId149"/>
    <p:sldId id="676" r:id="rId150"/>
    <p:sldId id="677" r:id="rId151"/>
    <p:sldId id="678" r:id="rId152"/>
    <p:sldId id="679" r:id="rId153"/>
    <p:sldId id="680" r:id="rId154"/>
    <p:sldId id="681" r:id="rId155"/>
    <p:sldId id="682" r:id="rId156"/>
    <p:sldId id="683" r:id="rId157"/>
    <p:sldId id="684" r:id="rId158"/>
    <p:sldId id="685" r:id="rId159"/>
    <p:sldId id="686" r:id="rId160"/>
    <p:sldId id="687" r:id="rId161"/>
    <p:sldId id="688" r:id="rId162"/>
    <p:sldId id="689" r:id="rId163"/>
    <p:sldId id="595" r:id="rId164"/>
    <p:sldId id="596" r:id="rId165"/>
    <p:sldId id="597" r:id="rId166"/>
    <p:sldId id="598" r:id="rId167"/>
    <p:sldId id="599" r:id="rId168"/>
    <p:sldId id="600" r:id="rId169"/>
    <p:sldId id="601" r:id="rId170"/>
    <p:sldId id="602" r:id="rId171"/>
    <p:sldId id="603" r:id="rId172"/>
    <p:sldId id="604" r:id="rId173"/>
    <p:sldId id="605" r:id="rId174"/>
    <p:sldId id="606" r:id="rId175"/>
    <p:sldId id="607" r:id="rId176"/>
    <p:sldId id="608" r:id="rId177"/>
    <p:sldId id="609" r:id="rId178"/>
    <p:sldId id="610" r:id="rId179"/>
    <p:sldId id="611" r:id="rId180"/>
    <p:sldId id="612" r:id="rId181"/>
    <p:sldId id="613" r:id="rId182"/>
    <p:sldId id="615" r:id="rId183"/>
    <p:sldId id="616" r:id="rId184"/>
    <p:sldId id="617" r:id="rId185"/>
    <p:sldId id="618" r:id="rId186"/>
    <p:sldId id="619" r:id="rId187"/>
    <p:sldId id="620" r:id="rId188"/>
    <p:sldId id="622" r:id="rId189"/>
    <p:sldId id="623" r:id="rId190"/>
    <p:sldId id="624" r:id="rId191"/>
    <p:sldId id="625" r:id="rId192"/>
    <p:sldId id="626" r:id="rId193"/>
    <p:sldId id="627" r:id="rId194"/>
    <p:sldId id="628" r:id="rId195"/>
    <p:sldId id="629" r:id="rId196"/>
    <p:sldId id="630" r:id="rId197"/>
    <p:sldId id="631" r:id="rId198"/>
    <p:sldId id="632" r:id="rId199"/>
    <p:sldId id="633" r:id="rId200"/>
    <p:sldId id="635" r:id="rId201"/>
    <p:sldId id="636" r:id="rId202"/>
    <p:sldId id="637" r:id="rId203"/>
    <p:sldId id="638" r:id="rId204"/>
    <p:sldId id="639" r:id="rId205"/>
    <p:sldId id="640" r:id="rId206"/>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4" autoAdjust="0"/>
    <p:restoredTop sz="96528" autoAdjust="0"/>
  </p:normalViewPr>
  <p:slideViewPr>
    <p:cSldViewPr>
      <p:cViewPr varScale="1">
        <p:scale>
          <a:sx n="72" d="100"/>
          <a:sy n="72" d="100"/>
        </p:scale>
        <p:origin x="-354" y="-90"/>
      </p:cViewPr>
      <p:guideLst>
        <p:guide orient="horz" pos="2160"/>
        <p:guide pos="2880"/>
      </p:guideLst>
    </p:cSldViewPr>
  </p:slideViewPr>
  <p:outlineViewPr>
    <p:cViewPr>
      <p:scale>
        <a:sx n="33" d="100"/>
        <a:sy n="33" d="100"/>
      </p:scale>
      <p:origin x="48" y="2063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slide" Target="slides/slide182.xml"/><Relationship Id="rId211"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slide" Target="slides/slide202.xml"/><Relationship Id="rId201" Type="http://schemas.openxmlformats.org/officeDocument/2006/relationships/slide" Target="slides/slide197.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viewProps" Target="viewProps.xml"/><Relationship Id="rId190" Type="http://schemas.openxmlformats.org/officeDocument/2006/relationships/slide" Target="slides/slide186.xml"/><Relationship Id="rId204" Type="http://schemas.openxmlformats.org/officeDocument/2006/relationships/slide" Target="slides/slide200.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theme" Target="theme/theme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barChart>
        <c:barDir val="col"/>
        <c:grouping val="clustered"/>
        <c:varyColors val="0"/>
        <c:ser>
          <c:idx val="0"/>
          <c:order val="0"/>
          <c:invertIfNegative val="0"/>
          <c:dLbls>
            <c:dLbl>
              <c:idx val="4"/>
              <c:tx>
                <c:rich>
                  <a:bodyPr/>
                  <a:lstStyle/>
                  <a:p>
                    <a:r>
                      <a:rPr lang="en-US" smtClean="0"/>
                      <a:t>939.21</a:t>
                    </a:r>
                    <a:endParaRPr lang="en-US"/>
                  </a:p>
                </c:rich>
              </c:tx>
              <c:showLegendKey val="0"/>
              <c:showVal val="1"/>
              <c:showCatName val="0"/>
              <c:showSerName val="0"/>
              <c:showPercent val="0"/>
              <c:showBubbleSize val="0"/>
            </c:dLbl>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Sheet1!$G$1:$K$1</c:f>
              <c:strCache>
                <c:ptCount val="5"/>
                <c:pt idx="0">
                  <c:v>2008</c:v>
                </c:pt>
                <c:pt idx="1">
                  <c:v>2009</c:v>
                </c:pt>
                <c:pt idx="2">
                  <c:v>2010</c:v>
                </c:pt>
                <c:pt idx="3">
                  <c:v>2011</c:v>
                </c:pt>
                <c:pt idx="4">
                  <c:v>Current</c:v>
                </c:pt>
              </c:strCache>
            </c:strRef>
          </c:cat>
          <c:val>
            <c:numRef>
              <c:f>Sheet1!$G$2:$K$2</c:f>
              <c:numCache>
                <c:formatCode>General</c:formatCode>
                <c:ptCount val="5"/>
                <c:pt idx="0">
                  <c:v>888.32999999999936</c:v>
                </c:pt>
                <c:pt idx="1">
                  <c:v>889.80999999999938</c:v>
                </c:pt>
                <c:pt idx="2">
                  <c:v>915.97</c:v>
                </c:pt>
                <c:pt idx="3">
                  <c:v>932.37</c:v>
                </c:pt>
                <c:pt idx="4">
                  <c:v>937.41</c:v>
                </c:pt>
              </c:numCache>
            </c:numRef>
          </c:val>
        </c:ser>
        <c:dLbls>
          <c:showLegendKey val="0"/>
          <c:showVal val="0"/>
          <c:showCatName val="0"/>
          <c:showSerName val="0"/>
          <c:showPercent val="0"/>
          <c:showBubbleSize val="0"/>
        </c:dLbls>
        <c:gapWidth val="150"/>
        <c:axId val="115849856"/>
        <c:axId val="115880320"/>
      </c:barChart>
      <c:catAx>
        <c:axId val="115849856"/>
        <c:scaling>
          <c:orientation val="minMax"/>
        </c:scaling>
        <c:delete val="0"/>
        <c:axPos val="b"/>
        <c:majorTickMark val="out"/>
        <c:minorTickMark val="none"/>
        <c:tickLblPos val="nextTo"/>
        <c:txPr>
          <a:bodyPr/>
          <a:lstStyle/>
          <a:p>
            <a:pPr>
              <a:defRPr sz="1400">
                <a:solidFill>
                  <a:schemeClr val="bg1"/>
                </a:solidFill>
              </a:defRPr>
            </a:pPr>
            <a:endParaRPr lang="en-US"/>
          </a:p>
        </c:txPr>
        <c:crossAx val="115880320"/>
        <c:crosses val="autoZero"/>
        <c:auto val="1"/>
        <c:lblAlgn val="ctr"/>
        <c:lblOffset val="100"/>
        <c:noMultiLvlLbl val="0"/>
      </c:catAx>
      <c:valAx>
        <c:axId val="115880320"/>
        <c:scaling>
          <c:orientation val="minMax"/>
        </c:scaling>
        <c:delete val="0"/>
        <c:axPos val="l"/>
        <c:majorGridlines/>
        <c:numFmt formatCode="General" sourceLinked="1"/>
        <c:majorTickMark val="out"/>
        <c:minorTickMark val="none"/>
        <c:tickLblPos val="nextTo"/>
        <c:txPr>
          <a:bodyPr/>
          <a:lstStyle/>
          <a:p>
            <a:pPr>
              <a:defRPr sz="1400">
                <a:solidFill>
                  <a:schemeClr val="bg1"/>
                </a:solidFill>
              </a:defRPr>
            </a:pPr>
            <a:endParaRPr lang="en-US"/>
          </a:p>
        </c:txPr>
        <c:crossAx val="115849856"/>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7BA4CDE5-3AC5-4A2B-BF79-09400D907919}" type="datetimeFigureOut">
              <a:rPr lang="zh-CN" altLang="en-US"/>
              <a:pPr>
                <a:defRPr/>
              </a:pPr>
              <a:t>2012-10-30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D45CBB12-7050-4612-8883-CAF90C00C5E7}" type="slidenum">
              <a:rPr lang="zh-CN" altLang="en-US"/>
              <a:pPr>
                <a:defRPr/>
              </a:pPr>
              <a:t>‹#›</a:t>
            </a:fld>
            <a:endParaRPr lang="zh-CN" altLang="en-US"/>
          </a:p>
        </p:txBody>
      </p:sp>
    </p:spTree>
    <p:extLst>
      <p:ext uri="{BB962C8B-B14F-4D97-AF65-F5344CB8AC3E}">
        <p14:creationId xmlns:p14="http://schemas.microsoft.com/office/powerpoint/2010/main" val="37274300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bgr.com/2011/11/29/nielsen-android-extends-smartphone-platform-lead-apple-still-top-vendor/"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inventors.about.com/library/weekly/aa050298.ht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inventors.about.com/library/weekly/aa062398.ht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en.wikipedia.org/wiki/IPS_panel" TargetMode="External"/><Relationship Id="rId13" Type="http://schemas.openxmlformats.org/officeDocument/2006/relationships/hyperlink" Target="http://en.wikipedia.org/wiki/Amazon_Appstore" TargetMode="External"/><Relationship Id="rId18" Type="http://schemas.openxmlformats.org/officeDocument/2006/relationships/hyperlink" Target="http://androidandme.com/2012/03/opinions/rumor-nexus-tablet-is-a-done-deal-to-retail-for-as-low-as-149/" TargetMode="External"/><Relationship Id="rId3" Type="http://schemas.openxmlformats.org/officeDocument/2006/relationships/hyperlink" Target="http://en.wikipedia.org/wiki/Tablet_computer" TargetMode="External"/><Relationship Id="rId7" Type="http://schemas.openxmlformats.org/officeDocument/2006/relationships/hyperlink" Target="http://en.wikipedia.org/wiki/Multi-touch" TargetMode="External"/><Relationship Id="rId12" Type="http://schemas.openxmlformats.org/officeDocument/2006/relationships/hyperlink" Target="http://en.wikipedia.org/wiki/Operating_system" TargetMode="External"/><Relationship Id="rId17" Type="http://schemas.openxmlformats.org/officeDocument/2006/relationships/hyperlink" Target="http://dvice.com/archives/2012/03/rumor-google-pa.php" TargetMode="External"/><Relationship Id="rId2" Type="http://schemas.openxmlformats.org/officeDocument/2006/relationships/slide" Target="../slides/slide48.xml"/><Relationship Id="rId16" Type="http://schemas.openxmlformats.org/officeDocument/2006/relationships/hyperlink" Target="http://en.wikipedia.org/wiki/Kindle_Fire" TargetMode="External"/><Relationship Id="rId20" Type="http://schemas.openxmlformats.org/officeDocument/2006/relationships/hyperlink" Target="http://www.penn-olson.com/tag/foursquare/" TargetMode="External"/><Relationship Id="rId1" Type="http://schemas.openxmlformats.org/officeDocument/2006/relationships/notesMaster" Target="../notesMasters/notesMaster1.xml"/><Relationship Id="rId6" Type="http://schemas.openxmlformats.org/officeDocument/2006/relationships/hyperlink" Target="http://en.wikipedia.org/wiki/E-book_reader" TargetMode="External"/><Relationship Id="rId11" Type="http://schemas.openxmlformats.org/officeDocument/2006/relationships/hyperlink" Target="http://en.wikipedia.org/wiki/Android_(operating_system)" TargetMode="External"/><Relationship Id="rId5" Type="http://schemas.openxmlformats.org/officeDocument/2006/relationships/hyperlink" Target="http://en.wikipedia.org/wiki/Amazon_Kindle" TargetMode="External"/><Relationship Id="rId15" Type="http://schemas.openxmlformats.org/officeDocument/2006/relationships/hyperlink" Target="http://en.wikipedia.org/wiki/IPad" TargetMode="External"/><Relationship Id="rId10" Type="http://schemas.openxmlformats.org/officeDocument/2006/relationships/hyperlink" Target="http://en.wikipedia.org/wiki/Google" TargetMode="External"/><Relationship Id="rId19" Type="http://schemas.openxmlformats.org/officeDocument/2006/relationships/hyperlink" Target="http://www.penn-olson.com/?cat_ID=5" TargetMode="External"/><Relationship Id="rId4" Type="http://schemas.openxmlformats.org/officeDocument/2006/relationships/hyperlink" Target="http://en.wikipedia.org/wiki/Amazon.com" TargetMode="External"/><Relationship Id="rId9" Type="http://schemas.openxmlformats.org/officeDocument/2006/relationships/hyperlink" Target="http://en.wikipedia.org/wiki/Fork_(software_development)" TargetMode="External"/><Relationship Id="rId14" Type="http://schemas.openxmlformats.org/officeDocument/2006/relationships/hyperlink" Target="http://en.wikipedia.org/wiki/E-book"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gizmodo.com/5888347/samsungs-galaxy-tab-2-now-comes-in-an-exciting-101+inch-flavour-but-is-fatter-and-heavier-than-the-original/gallery/1"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gizmodo.com/playbook" TargetMode="External"/><Relationship Id="rId4" Type="http://schemas.openxmlformats.org/officeDocument/2006/relationships/hyperlink" Target="http://gizmodo.com/kindle"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idc.com/getdoc.jsp?containerId=prUS23371312"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articles.businessinsider.com/2012-02-29/tech/31109577_1_smartphones-pc-sales-interne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hl7standards.com/blog/2012/03/15/the-future-is-quantified/"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www.idc.com/getdoc.jsp?containerId=prUS23371312"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techglobex.blogspot.com/search/label/iOS"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techglobex.blogspot.com/search/label/Apple" TargetMode="External"/><Relationship Id="rId4" Type="http://schemas.openxmlformats.org/officeDocument/2006/relationships/hyperlink" Target="http://techglobex.blogspot.com/search/label/Android"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List_of_countries_by_number_of_mobile_phones_in_use"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en.wikipedia.org/wiki/Bottom_of_the_pyramid" TargetMode="External"/><Relationship Id="rId4" Type="http://schemas.openxmlformats.org/officeDocument/2006/relationships/hyperlink" Target="http://en.wikipedia.org/wiki/Information_and_communication_technologies_for_development"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宋体" pitchFamily="2" charset="-122"/>
            </a:endParaRPr>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462B84-5A0D-4A68-B4CE-1D4C991895F9}" type="slidenum">
              <a:rPr lang="en-US">
                <a:solidFill>
                  <a:srgbClr val="000000"/>
                </a:solidFill>
                <a:ea typeface="宋体" pitchFamily="2" charset="-122"/>
              </a:rPr>
              <a:pPr fontAlgn="base">
                <a:spcBef>
                  <a:spcPct val="0"/>
                </a:spcBef>
                <a:spcAft>
                  <a:spcPct val="0"/>
                </a:spcAft>
              </a:pPr>
              <a:t>3</a:t>
            </a:fld>
            <a:endParaRPr lang="en-US">
              <a:solidFill>
                <a:srgbClr val="000000"/>
              </a:solidFill>
              <a:ea typeface="宋体"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p:spPr>
      </p:sp>
      <p:sp>
        <p:nvSpPr>
          <p:cNvPr id="1259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Char char="-"/>
            </a:pPr>
            <a:endParaRPr lang="en-US" smtClean="0">
              <a:ea typeface="宋体" pitchFamily="2" charset="-122"/>
            </a:endParaRPr>
          </a:p>
        </p:txBody>
      </p:sp>
      <p:sp>
        <p:nvSpPr>
          <p:cNvPr id="1259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00BD6C-4716-417E-8326-6FCE554AE0A6}" type="slidenum">
              <a:rPr lang="en-US">
                <a:solidFill>
                  <a:srgbClr val="000000"/>
                </a:solidFill>
                <a:ea typeface="宋体" pitchFamily="2" charset="-122"/>
              </a:rPr>
              <a:pPr fontAlgn="base">
                <a:spcBef>
                  <a:spcPct val="0"/>
                </a:spcBef>
                <a:spcAft>
                  <a:spcPct val="0"/>
                </a:spcAft>
              </a:pPr>
              <a:t>16</a:t>
            </a:fld>
            <a:endParaRPr lang="en-US">
              <a:solidFill>
                <a:srgbClr val="000000"/>
              </a:solidFill>
              <a:ea typeface="宋体"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United States</a:t>
            </a:r>
            <a:endParaRPr lang="en-CA"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19</a:t>
            </a:fld>
            <a:endParaRPr lang="zh-CN" altLang="en-US"/>
          </a:p>
        </p:txBody>
      </p:sp>
    </p:spTree>
    <p:extLst>
      <p:ext uri="{BB962C8B-B14F-4D97-AF65-F5344CB8AC3E}">
        <p14:creationId xmlns:p14="http://schemas.microsoft.com/office/powerpoint/2010/main" val="1321553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135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E985D8-604E-498B-A432-A06A5CB6E1B0}" type="slidenum">
              <a:rPr lang="en-CA">
                <a:ea typeface="宋体" pitchFamily="2" charset="-122"/>
              </a:rPr>
              <a:pPr fontAlgn="base">
                <a:spcBef>
                  <a:spcPct val="0"/>
                </a:spcBef>
                <a:spcAft>
                  <a:spcPct val="0"/>
                </a:spcAft>
              </a:pPr>
              <a:t>24</a:t>
            </a:fld>
            <a:endParaRPr lang="en-CA">
              <a:ea typeface="宋体"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solidFill>
                  <a:schemeClr val="bg1"/>
                </a:solidFill>
                <a:ea typeface="宋体" pitchFamily="2" charset="-122"/>
              </a:rPr>
              <a:t>Intellectual property</a:t>
            </a:r>
          </a:p>
          <a:p>
            <a:pPr lvl="1">
              <a:spcBef>
                <a:spcPct val="0"/>
              </a:spcBef>
            </a:pPr>
            <a:r>
              <a:rPr lang="en-US" smtClean="0">
                <a:solidFill>
                  <a:schemeClr val="bg1"/>
                </a:solidFill>
                <a:ea typeface="宋体" pitchFamily="2" charset="-122"/>
              </a:rPr>
              <a:t>Protected by patents, trademarks, copyrights</a:t>
            </a:r>
          </a:p>
          <a:p>
            <a:pPr lvl="1">
              <a:spcBef>
                <a:spcPct val="0"/>
              </a:spcBef>
            </a:pPr>
            <a:endParaRPr lang="en-US" smtClean="0">
              <a:solidFill>
                <a:schemeClr val="bg1"/>
              </a:solidFill>
              <a:ea typeface="宋体" pitchFamily="2" charset="-122"/>
            </a:endParaRPr>
          </a:p>
          <a:p>
            <a:pPr lvl="1">
              <a:spcBef>
                <a:spcPct val="0"/>
              </a:spcBef>
            </a:pPr>
            <a:r>
              <a:rPr lang="en-US" smtClean="0">
                <a:solidFill>
                  <a:schemeClr val="bg1"/>
                </a:solidFill>
                <a:ea typeface="宋体" pitchFamily="2" charset="-122"/>
              </a:rPr>
              <a:t>Human capital</a:t>
            </a:r>
          </a:p>
          <a:p>
            <a:pPr lvl="1">
              <a:spcBef>
                <a:spcPct val="0"/>
              </a:spcBef>
            </a:pPr>
            <a:endParaRPr lang="en-US" smtClean="0">
              <a:solidFill>
                <a:schemeClr val="bg1"/>
              </a:solidFill>
              <a:ea typeface="宋体" pitchFamily="2" charset="-122"/>
            </a:endParaRPr>
          </a:p>
          <a:p>
            <a:pPr>
              <a:spcBef>
                <a:spcPct val="0"/>
              </a:spcBef>
            </a:pPr>
            <a:endParaRPr lang="en-CA" smtClean="0">
              <a:ea typeface="宋体" pitchFamily="2" charset="-122"/>
            </a:endParaRPr>
          </a:p>
        </p:txBody>
      </p:sp>
      <p:sp>
        <p:nvSpPr>
          <p:cNvPr id="139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663033-7983-4BB3-B871-7518078CCB6E}" type="slidenum">
              <a:rPr lang="en-CA">
                <a:ea typeface="宋体" pitchFamily="2" charset="-122"/>
              </a:rPr>
              <a:pPr fontAlgn="base">
                <a:spcBef>
                  <a:spcPct val="0"/>
                </a:spcBef>
                <a:spcAft>
                  <a:spcPct val="0"/>
                </a:spcAft>
              </a:pPr>
              <a:t>28</a:t>
            </a:fld>
            <a:endParaRPr lang="en-CA">
              <a:ea typeface="宋体"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dirty="0" smtClean="0">
                <a:ea typeface="宋体" pitchFamily="2" charset="-122"/>
              </a:rPr>
              <a:t>http://</a:t>
            </a:r>
            <a:r>
              <a:rPr lang="en-CA" dirty="0" err="1" smtClean="0">
                <a:ea typeface="宋体" pitchFamily="2" charset="-122"/>
              </a:rPr>
              <a:t>www.gforgames.com</a:t>
            </a:r>
            <a:r>
              <a:rPr lang="en-CA" dirty="0" smtClean="0">
                <a:ea typeface="宋体" pitchFamily="2" charset="-122"/>
              </a:rPr>
              <a:t>/gadgets/iphone-5-vs-samsung-galaxy-s3-vs-htc-one-x-navigates-faster-25926/</a:t>
            </a:r>
          </a:p>
          <a:p>
            <a:pPr>
              <a:spcBef>
                <a:spcPct val="0"/>
              </a:spcBef>
            </a:pPr>
            <a:r>
              <a:rPr lang="en-CA" dirty="0" smtClean="0">
                <a:ea typeface="宋体" pitchFamily="2" charset="-122"/>
              </a:rPr>
              <a:t>http://</a:t>
            </a:r>
            <a:r>
              <a:rPr lang="en-CA" dirty="0" err="1" smtClean="0">
                <a:ea typeface="宋体" pitchFamily="2" charset="-122"/>
              </a:rPr>
              <a:t>retrocell.ca</a:t>
            </a:r>
            <a:r>
              <a:rPr lang="en-CA" dirty="0" smtClean="0">
                <a:ea typeface="宋体" pitchFamily="2" charset="-122"/>
              </a:rPr>
              <a:t>/</a:t>
            </a:r>
            <a:r>
              <a:rPr lang="en-CA" dirty="0" err="1" smtClean="0">
                <a:ea typeface="宋体" pitchFamily="2" charset="-122"/>
              </a:rPr>
              <a:t>index.php?main_page</a:t>
            </a:r>
            <a:r>
              <a:rPr lang="en-CA" dirty="0" smtClean="0">
                <a:ea typeface="宋体" pitchFamily="2" charset="-122"/>
              </a:rPr>
              <a:t>=</a:t>
            </a:r>
            <a:r>
              <a:rPr lang="en-CA" dirty="0" err="1" smtClean="0">
                <a:ea typeface="宋体" pitchFamily="2" charset="-122"/>
              </a:rPr>
              <a:t>index&amp;manufacturers_id</a:t>
            </a:r>
            <a:r>
              <a:rPr lang="en-CA" dirty="0" smtClean="0">
                <a:ea typeface="宋体" pitchFamily="2" charset="-122"/>
              </a:rPr>
              <a:t>=1</a:t>
            </a:r>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BD3C46-A1A9-4B24-A20B-23B02DC97AB2}" type="slidenum">
              <a:rPr lang="en-CA">
                <a:ea typeface="宋体" pitchFamily="2" charset="-122"/>
              </a:rPr>
              <a:pPr fontAlgn="base">
                <a:spcBef>
                  <a:spcPct val="0"/>
                </a:spcBef>
                <a:spcAft>
                  <a:spcPct val="0"/>
                </a:spcAft>
              </a:pPr>
              <a:t>32</a:t>
            </a:fld>
            <a:endParaRPr lang="en-CA">
              <a:ea typeface="宋体"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https://lh3.googleusercontent.com/-3l8ebfS6ut4/</a:t>
            </a:r>
            <a:r>
              <a:rPr lang="en-US" dirty="0" err="1" smtClean="0"/>
              <a:t>UFIQEikSbMI</a:t>
            </a:r>
            <a:r>
              <a:rPr lang="en-US" dirty="0" smtClean="0"/>
              <a:t>/AAAAAAAAJ7I/0eObyJ5vFTQ/smartphone%2Bcomparrison.png</a:t>
            </a:r>
            <a:endParaRPr lang="en-US"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33</a:t>
            </a:fld>
            <a:endParaRPr lang="zh-CN" altLang="en-US"/>
          </a:p>
        </p:txBody>
      </p:sp>
    </p:spTree>
    <p:extLst>
      <p:ext uri="{BB962C8B-B14F-4D97-AF65-F5344CB8AC3E}">
        <p14:creationId xmlns:p14="http://schemas.microsoft.com/office/powerpoint/2010/main" val="291740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ea typeface="宋体" pitchFamily="2" charset="-122"/>
              </a:rPr>
              <a:t>http://</a:t>
            </a:r>
            <a:r>
              <a:rPr lang="en-US" dirty="0" err="1" smtClean="0">
                <a:ea typeface="宋体" pitchFamily="2" charset="-122"/>
              </a:rPr>
              <a:t>www.google.ca</a:t>
            </a:r>
            <a:r>
              <a:rPr lang="en-US" dirty="0" smtClean="0">
                <a:ea typeface="宋体" pitchFamily="2" charset="-122"/>
              </a:rPr>
              <a:t>/</a:t>
            </a:r>
            <a:r>
              <a:rPr lang="en-US" dirty="0" err="1" smtClean="0">
                <a:ea typeface="宋体" pitchFamily="2" charset="-122"/>
              </a:rPr>
              <a:t>imgres?q</a:t>
            </a:r>
            <a:r>
              <a:rPr lang="en-US" dirty="0" smtClean="0">
                <a:ea typeface="宋体" pitchFamily="2" charset="-122"/>
              </a:rPr>
              <a:t>=smartphone+manufacturer+market+share+2012&amp;um=1&amp;hl=</a:t>
            </a:r>
            <a:r>
              <a:rPr lang="en-US" dirty="0" err="1" smtClean="0">
                <a:ea typeface="宋体" pitchFamily="2" charset="-122"/>
              </a:rPr>
              <a:t>en&amp;sa</a:t>
            </a:r>
            <a:r>
              <a:rPr lang="en-US" dirty="0" smtClean="0">
                <a:ea typeface="宋体" pitchFamily="2" charset="-122"/>
              </a:rPr>
              <a:t>=</a:t>
            </a:r>
            <a:r>
              <a:rPr lang="en-US" dirty="0" err="1" smtClean="0">
                <a:ea typeface="宋体" pitchFamily="2" charset="-122"/>
              </a:rPr>
              <a:t>N&amp;biw</a:t>
            </a:r>
            <a:r>
              <a:rPr lang="en-US" dirty="0" smtClean="0">
                <a:ea typeface="宋体" pitchFamily="2" charset="-122"/>
              </a:rPr>
              <a:t>=1007&amp;bih=683&amp;tbm=</a:t>
            </a:r>
            <a:r>
              <a:rPr lang="en-US" dirty="0" err="1" smtClean="0">
                <a:ea typeface="宋体" pitchFamily="2" charset="-122"/>
              </a:rPr>
              <a:t>isch&amp;tbnid</a:t>
            </a:r>
            <a:r>
              <a:rPr lang="en-US" dirty="0" smtClean="0">
                <a:ea typeface="宋体" pitchFamily="2" charset="-122"/>
              </a:rPr>
              <a:t>=JX8jcXgHX48ghM:&amp;</a:t>
            </a:r>
            <a:r>
              <a:rPr lang="en-US" dirty="0" err="1" smtClean="0">
                <a:ea typeface="宋体" pitchFamily="2" charset="-122"/>
              </a:rPr>
              <a:t>imgrefurl</a:t>
            </a:r>
            <a:r>
              <a:rPr lang="en-US" dirty="0" smtClean="0">
                <a:ea typeface="宋体" pitchFamily="2" charset="-122"/>
              </a:rPr>
              <a:t>=http://</a:t>
            </a:r>
            <a:r>
              <a:rPr lang="en-US" dirty="0" err="1" smtClean="0">
                <a:ea typeface="宋体" pitchFamily="2" charset="-122"/>
              </a:rPr>
              <a:t>www.talkandroid.com</a:t>
            </a:r>
            <a:r>
              <a:rPr lang="en-US" dirty="0" smtClean="0">
                <a:ea typeface="宋体" pitchFamily="2" charset="-122"/>
              </a:rPr>
              <a:t>/122207-android-and-samsung-continue-to-dominate-smartphone-market-share/nielsen_q2-2012-us-smartphone-manufacturers-share/&amp;</a:t>
            </a:r>
            <a:r>
              <a:rPr lang="en-US" dirty="0" err="1" smtClean="0">
                <a:ea typeface="宋体" pitchFamily="2" charset="-122"/>
              </a:rPr>
              <a:t>docid</a:t>
            </a:r>
            <a:r>
              <a:rPr lang="en-US" dirty="0" smtClean="0">
                <a:ea typeface="宋体" pitchFamily="2" charset="-122"/>
              </a:rPr>
              <a:t>=wyTC1JbwKba_tM&amp;imgurl=http://</a:t>
            </a:r>
            <a:r>
              <a:rPr lang="en-US" dirty="0" err="1" smtClean="0">
                <a:ea typeface="宋体" pitchFamily="2" charset="-122"/>
              </a:rPr>
              <a:t>www.talkandroid.com</a:t>
            </a:r>
            <a:r>
              <a:rPr lang="en-US" dirty="0" smtClean="0">
                <a:ea typeface="宋体" pitchFamily="2" charset="-122"/>
              </a:rPr>
              <a:t>/</a:t>
            </a:r>
            <a:r>
              <a:rPr lang="en-US" dirty="0" err="1" smtClean="0">
                <a:ea typeface="宋体" pitchFamily="2" charset="-122"/>
              </a:rPr>
              <a:t>wp</a:t>
            </a:r>
            <a:r>
              <a:rPr lang="en-US" dirty="0" smtClean="0">
                <a:ea typeface="宋体" pitchFamily="2" charset="-122"/>
              </a:rPr>
              <a:t>-content/uploads/2012/07/Nielsen_Q2-2012-US-Smartphone-manufacturers-share.png%253F3995d3&amp;w=459&amp;h=404&amp;ei=</a:t>
            </a:r>
            <a:r>
              <a:rPr lang="en-US" dirty="0" err="1" smtClean="0">
                <a:ea typeface="宋体" pitchFamily="2" charset="-122"/>
              </a:rPr>
              <a:t>QcNpUNjxCoPKiwKgiYDIDA&amp;zoom</a:t>
            </a:r>
            <a:r>
              <a:rPr lang="en-US" dirty="0" smtClean="0">
                <a:ea typeface="宋体" pitchFamily="2" charset="-122"/>
              </a:rPr>
              <a:t>=1&amp;iact=</a:t>
            </a:r>
            <a:r>
              <a:rPr lang="en-US" dirty="0" err="1" smtClean="0">
                <a:ea typeface="宋体" pitchFamily="2" charset="-122"/>
              </a:rPr>
              <a:t>hc&amp;vpx</a:t>
            </a:r>
            <a:r>
              <a:rPr lang="en-US" dirty="0" smtClean="0">
                <a:ea typeface="宋体" pitchFamily="2" charset="-122"/>
              </a:rPr>
              <a:t>=398&amp;vpy=309&amp;dur=600&amp;hovh=211&amp;hovw=239&amp;tx=121&amp;ty=110&amp;sig=101773451168038558016&amp;page=1&amp;tbnh=143&amp;tbnw=163&amp;start=0&amp;ndsp=13&amp;ved=1t:429,r:6,s:0,i:90</a:t>
            </a:r>
          </a:p>
          <a:p>
            <a:pPr>
              <a:spcBef>
                <a:spcPct val="0"/>
              </a:spcBef>
            </a:pPr>
            <a:r>
              <a:rPr lang="en-GB" dirty="0" smtClean="0">
                <a:ea typeface="宋体" pitchFamily="2" charset="-122"/>
              </a:rPr>
              <a:t>Apple narrowly increased its lead as the top smartphone maker by operating system vendor share in the three-month period ended in October. Apple’s iPhone represented 28.6% of the market during that period compared to</a:t>
            </a:r>
            <a:r>
              <a:rPr lang="en-GB" dirty="0" smtClean="0">
                <a:ea typeface="宋体" pitchFamily="2" charset="-122"/>
                <a:hlinkClick r:id="rId3"/>
              </a:rPr>
              <a:t>28.3% between July and September</a:t>
            </a:r>
            <a:r>
              <a:rPr lang="en-GB" dirty="0" smtClean="0">
                <a:ea typeface="宋体" pitchFamily="2" charset="-122"/>
              </a:rPr>
              <a:t>. Android again showed the biggest market share gains of any smartphone platform, growing its market share to 44.2% from 42.8% in the third quarter.</a:t>
            </a:r>
          </a:p>
          <a:p>
            <a:pPr>
              <a:spcBef>
                <a:spcPct val="0"/>
              </a:spcBef>
            </a:pPr>
            <a:r>
              <a:rPr lang="en-GB" dirty="0" smtClean="0">
                <a:ea typeface="宋体" pitchFamily="2" charset="-122"/>
              </a:rPr>
              <a:t>RIM’s platform dropped from a 17.8% share in the third quarter to an even 17% between August and October, and Microsoft’s combined share dipped to 5.3% from 6.1%. Nielsen noted that in 2009, RIM’s BlackBerry line was the most popular smartphone range in the U.S.</a:t>
            </a:r>
          </a:p>
          <a:p>
            <a:pPr>
              <a:spcBef>
                <a:spcPct val="0"/>
              </a:spcBef>
            </a:pPr>
            <a:endParaRPr lang="en-CA" dirty="0" smtClean="0">
              <a:ea typeface="宋体" pitchFamily="2" charset="-122"/>
            </a:endParaRPr>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FF107F-4169-4769-B7CA-D76951050860}" type="slidenum">
              <a:rPr lang="en-CA">
                <a:ea typeface="宋体" pitchFamily="2" charset="-122"/>
              </a:rPr>
              <a:pPr fontAlgn="base">
                <a:spcBef>
                  <a:spcPct val="0"/>
                </a:spcBef>
                <a:spcAft>
                  <a:spcPct val="0"/>
                </a:spcAft>
              </a:pPr>
              <a:t>34</a:t>
            </a:fld>
            <a:endParaRPr lang="en-CA">
              <a:ea typeface="宋体"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ea typeface="宋体" pitchFamily="2" charset="-122"/>
            </a:endParaRPr>
          </a:p>
          <a:p>
            <a:pPr>
              <a:spcBef>
                <a:spcPct val="0"/>
              </a:spcBef>
            </a:pPr>
            <a:r>
              <a:rPr lang="en-GB" dirty="0" smtClean="0">
                <a:ea typeface="宋体" pitchFamily="2" charset="-122"/>
              </a:rPr>
              <a:t>http://</a:t>
            </a:r>
            <a:r>
              <a:rPr lang="en-GB" dirty="0" err="1" smtClean="0">
                <a:ea typeface="宋体" pitchFamily="2" charset="-122"/>
              </a:rPr>
              <a:t>www.businessinsider.com</a:t>
            </a:r>
            <a:r>
              <a:rPr lang="en-GB" dirty="0" smtClean="0">
                <a:ea typeface="宋体" pitchFamily="2" charset="-122"/>
              </a:rPr>
              <a:t>/us-smartphone-market-2012-9</a:t>
            </a:r>
          </a:p>
          <a:p>
            <a:pPr>
              <a:spcBef>
                <a:spcPct val="0"/>
              </a:spcBef>
            </a:pPr>
            <a:r>
              <a:rPr lang="en-GB" dirty="0" smtClean="0">
                <a:ea typeface="宋体" pitchFamily="2" charset="-122"/>
              </a:rPr>
              <a:t>According to recent smartphone penetration statistics from several sources including </a:t>
            </a:r>
            <a:r>
              <a:rPr lang="en-GB" dirty="0" err="1" smtClean="0">
                <a:ea typeface="宋体" pitchFamily="2" charset="-122"/>
              </a:rPr>
              <a:t>Netsize</a:t>
            </a:r>
            <a:r>
              <a:rPr lang="en-GB" dirty="0" smtClean="0">
                <a:ea typeface="宋体" pitchFamily="2" charset="-122"/>
              </a:rPr>
              <a:t> Guide, </a:t>
            </a:r>
            <a:r>
              <a:rPr lang="en-GB" dirty="0" err="1" smtClean="0">
                <a:ea typeface="宋体" pitchFamily="2" charset="-122"/>
              </a:rPr>
              <a:t>Informa</a:t>
            </a:r>
            <a:r>
              <a:rPr lang="en-GB" dirty="0" smtClean="0">
                <a:ea typeface="宋体" pitchFamily="2" charset="-122"/>
              </a:rPr>
              <a:t>, Google, </a:t>
            </a:r>
            <a:r>
              <a:rPr lang="en-GB" dirty="0" err="1" smtClean="0">
                <a:ea typeface="宋体" pitchFamily="2" charset="-122"/>
              </a:rPr>
              <a:t>Ipsos</a:t>
            </a:r>
            <a:r>
              <a:rPr lang="en-GB" dirty="0" smtClean="0">
                <a:ea typeface="宋体" pitchFamily="2" charset="-122"/>
              </a:rPr>
              <a:t>, and Go-</a:t>
            </a:r>
            <a:r>
              <a:rPr lang="en-GB" dirty="0" err="1" smtClean="0">
                <a:ea typeface="宋体" pitchFamily="2" charset="-122"/>
              </a:rPr>
              <a:t>Gulf.com</a:t>
            </a:r>
            <a:r>
              <a:rPr lang="en-GB" dirty="0" smtClean="0">
                <a:ea typeface="宋体" pitchFamily="2" charset="-122"/>
              </a:rPr>
              <a:t>, it is concluded that by December 2011, </a:t>
            </a:r>
            <a:r>
              <a:rPr lang="en-GB" i="1" dirty="0" smtClean="0">
                <a:ea typeface="宋体" pitchFamily="2" charset="-122"/>
              </a:rPr>
              <a:t>Singapore</a:t>
            </a:r>
            <a:r>
              <a:rPr lang="en-GB" dirty="0" smtClean="0">
                <a:ea typeface="宋体" pitchFamily="2" charset="-122"/>
              </a:rPr>
              <a:t> is the champion in terms of smartphone penetration, and also is the world's first country that have </a:t>
            </a:r>
            <a:r>
              <a:rPr lang="en-GB" i="1" dirty="0" smtClean="0">
                <a:ea typeface="宋体" pitchFamily="2" charset="-122"/>
              </a:rPr>
              <a:t>more smartphone than feature phone in used</a:t>
            </a:r>
            <a:r>
              <a:rPr lang="en-GB" dirty="0" smtClean="0">
                <a:ea typeface="宋体" pitchFamily="2" charset="-122"/>
              </a:rPr>
              <a:t>.</a:t>
            </a:r>
          </a:p>
        </p:txBody>
      </p:sp>
      <p:sp>
        <p:nvSpPr>
          <p:cNvPr id="73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3489B-965B-446A-B824-4F4AF355E7C9}" type="slidenum">
              <a:rPr lang="en-GB">
                <a:ea typeface="宋体" pitchFamily="2" charset="-122"/>
              </a:rPr>
              <a:pPr fontAlgn="base">
                <a:spcBef>
                  <a:spcPct val="0"/>
                </a:spcBef>
                <a:spcAft>
                  <a:spcPct val="0"/>
                </a:spcAft>
              </a:pPr>
              <a:t>35</a:t>
            </a:fld>
            <a:endParaRPr lang="en-GB">
              <a:ea typeface="宋体"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宋体" pitchFamily="2" charset="-122"/>
            </a:endParaRPr>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4B2BCB-4C2E-4A84-8054-CADACFB48FB1}" type="slidenum">
              <a:rPr lang="en-US">
                <a:solidFill>
                  <a:srgbClr val="000000"/>
                </a:solidFill>
                <a:ea typeface="宋体" pitchFamily="2" charset="-122"/>
              </a:rPr>
              <a:pPr fontAlgn="base">
                <a:spcBef>
                  <a:spcPct val="0"/>
                </a:spcBef>
                <a:spcAft>
                  <a:spcPct val="0"/>
                </a:spcAft>
              </a:pPr>
              <a:t>36</a:t>
            </a:fld>
            <a:endParaRPr lang="en-US">
              <a:solidFill>
                <a:srgbClr val="000000"/>
              </a:solidFill>
              <a:ea typeface="宋体"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B5B60C-C1C2-4D3A-8EBF-EBDC1A970820}" type="slidenum">
              <a:rPr lang="en-CA">
                <a:ea typeface="宋体" pitchFamily="2" charset="-122"/>
              </a:rPr>
              <a:pPr fontAlgn="base">
                <a:spcBef>
                  <a:spcPct val="0"/>
                </a:spcBef>
                <a:spcAft>
                  <a:spcPct val="0"/>
                </a:spcAft>
              </a:pPr>
              <a:t>38</a:t>
            </a:fld>
            <a:endParaRPr lang="en-CA">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fontAlgn="auto">
              <a:spcBef>
                <a:spcPts val="0"/>
              </a:spcBef>
              <a:spcAft>
                <a:spcPts val="0"/>
              </a:spcAft>
              <a:defRPr/>
            </a:pPr>
            <a:r>
              <a:rPr lang="en-GB" b="1" u="sng" dirty="0" smtClean="0">
                <a:hlinkClick r:id="rId3"/>
              </a:rPr>
              <a:t>1936</a:t>
            </a:r>
            <a:r>
              <a:rPr lang="en-GB" b="1" u="sng" dirty="0" smtClean="0"/>
              <a:t> 	</a:t>
            </a:r>
            <a:r>
              <a:rPr lang="en-GB" dirty="0" smtClean="0"/>
              <a:t> </a:t>
            </a:r>
            <a:r>
              <a:rPr lang="en-GB" b="1" dirty="0" smtClean="0"/>
              <a:t>Z1 Computer  	 </a:t>
            </a:r>
            <a:r>
              <a:rPr lang="en-GB" dirty="0" smtClean="0"/>
              <a:t>First freely programmable computer.</a:t>
            </a:r>
          </a:p>
          <a:p>
            <a:pPr fontAlgn="auto">
              <a:spcBef>
                <a:spcPts val="0"/>
              </a:spcBef>
              <a:spcAft>
                <a:spcPts val="0"/>
              </a:spcAft>
              <a:defRPr/>
            </a:pPr>
            <a:r>
              <a:rPr lang="en-GB" b="1" u="sng" dirty="0" smtClean="0">
                <a:hlinkClick r:id="rId4"/>
              </a:rPr>
              <a:t>1951</a:t>
            </a:r>
            <a:r>
              <a:rPr lang="en-GB" b="1" u="sng" dirty="0" smtClean="0"/>
              <a:t>  	</a:t>
            </a:r>
            <a:r>
              <a:rPr lang="en-GB" b="1" dirty="0" smtClean="0"/>
              <a:t>UNIVAC Computer   	</a:t>
            </a:r>
            <a:r>
              <a:rPr lang="en-GB" dirty="0" smtClean="0"/>
              <a:t>First commercial computer &amp; able to pick presidential winners.</a:t>
            </a:r>
            <a:endParaRPr lang="en-US" dirty="0"/>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659530-CED4-4706-8BB4-25AE55236979}" type="slidenum">
              <a:rPr lang="en-US">
                <a:solidFill>
                  <a:srgbClr val="000000"/>
                </a:solidFill>
                <a:ea typeface="宋体" pitchFamily="2" charset="-122"/>
              </a:rPr>
              <a:pPr fontAlgn="base">
                <a:spcBef>
                  <a:spcPct val="0"/>
                </a:spcBef>
                <a:spcAft>
                  <a:spcPct val="0"/>
                </a:spcAft>
              </a:pPr>
              <a:t>5</a:t>
            </a:fld>
            <a:endParaRPr lang="en-US">
              <a:solidFill>
                <a:srgbClr val="000000"/>
              </a:solidFill>
              <a:ea typeface="宋体"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B5B60C-C1C2-4D3A-8EBF-EBDC1A970820}" type="slidenum">
              <a:rPr lang="en-CA">
                <a:ea typeface="宋体" pitchFamily="2" charset="-122"/>
              </a:rPr>
              <a:pPr fontAlgn="base">
                <a:spcBef>
                  <a:spcPct val="0"/>
                </a:spcBef>
                <a:spcAft>
                  <a:spcPct val="0"/>
                </a:spcAft>
              </a:pPr>
              <a:t>39</a:t>
            </a:fld>
            <a:endParaRPr lang="en-CA">
              <a:ea typeface="宋体"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articles.businessinsider.com</a:t>
            </a:r>
            <a:r>
              <a:rPr lang="en-US" dirty="0" smtClean="0"/>
              <a:t>/2012-02-29/research/31109566_1_smartphones-pc-sales-mobile-phone-sales/2</a:t>
            </a:r>
            <a:endParaRPr lang="en-US"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40</a:t>
            </a:fld>
            <a:endParaRPr lang="zh-CN" altLang="en-US"/>
          </a:p>
        </p:txBody>
      </p:sp>
    </p:spTree>
    <p:extLst>
      <p:ext uri="{BB962C8B-B14F-4D97-AF65-F5344CB8AC3E}">
        <p14:creationId xmlns:p14="http://schemas.microsoft.com/office/powerpoint/2010/main" val="2280222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宋体" pitchFamily="2" charset="-122"/>
            </a:endParaRPr>
          </a:p>
        </p:txBody>
      </p:sp>
      <p:sp>
        <p:nvSpPr>
          <p:cNvPr id="84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A01872-E4C1-4698-96A9-DE27DF04D73C}" type="slidenum">
              <a:rPr lang="en-US">
                <a:solidFill>
                  <a:srgbClr val="000000"/>
                </a:solidFill>
                <a:ea typeface="宋体" pitchFamily="2" charset="-122"/>
              </a:rPr>
              <a:pPr fontAlgn="base">
                <a:spcBef>
                  <a:spcPct val="0"/>
                </a:spcBef>
                <a:spcAft>
                  <a:spcPct val="0"/>
                </a:spcAft>
              </a:pPr>
              <a:t>42</a:t>
            </a:fld>
            <a:endParaRPr lang="en-US">
              <a:solidFill>
                <a:srgbClr val="000000"/>
              </a:solidFill>
              <a:ea typeface="宋体"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宋体" pitchFamily="2" charset="-122"/>
            </a:endParaRPr>
          </a:p>
        </p:txBody>
      </p:sp>
      <p:sp>
        <p:nvSpPr>
          <p:cNvPr id="87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C2BCF3-DFBD-4E45-B7F0-D31E2C2E7310}" type="slidenum">
              <a:rPr lang="en-US">
                <a:solidFill>
                  <a:srgbClr val="000000"/>
                </a:solidFill>
                <a:ea typeface="宋体" pitchFamily="2" charset="-122"/>
              </a:rPr>
              <a:pPr fontAlgn="base">
                <a:spcBef>
                  <a:spcPct val="0"/>
                </a:spcBef>
                <a:spcAft>
                  <a:spcPct val="0"/>
                </a:spcAft>
              </a:pPr>
              <a:t>43</a:t>
            </a:fld>
            <a:endParaRPr lang="en-US">
              <a:solidFill>
                <a:srgbClr val="000000"/>
              </a:solidFill>
              <a:ea typeface="宋体"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宋体" pitchFamily="2" charset="-122"/>
            </a:endParaRPr>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F8FAF4-DFC0-433E-AE3E-6A74DB90DCC1}" type="slidenum">
              <a:rPr lang="en-US">
                <a:solidFill>
                  <a:srgbClr val="000000"/>
                </a:solidFill>
                <a:ea typeface="宋体" pitchFamily="2" charset="-122"/>
              </a:rPr>
              <a:pPr fontAlgn="base">
                <a:spcBef>
                  <a:spcPct val="0"/>
                </a:spcBef>
                <a:spcAft>
                  <a:spcPct val="0"/>
                </a:spcAft>
              </a:pPr>
              <a:t>44</a:t>
            </a:fld>
            <a:endParaRPr lang="en-US">
              <a:solidFill>
                <a:srgbClr val="000000"/>
              </a:solidFill>
              <a:ea typeface="宋体"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ea typeface="宋体" pitchFamily="2" charset="-122"/>
              </a:rPr>
              <a:t>Apple has higher share in US</a:t>
            </a:r>
            <a:r>
              <a:rPr lang="en-US" baseline="0" dirty="0" smtClean="0">
                <a:ea typeface="宋体" pitchFamily="2" charset="-122"/>
              </a:rPr>
              <a:t> than </a:t>
            </a:r>
            <a:r>
              <a:rPr lang="en-US" baseline="0" dirty="0" err="1" smtClean="0">
                <a:ea typeface="宋体" pitchFamily="2" charset="-122"/>
              </a:rPr>
              <a:t>samsung</a:t>
            </a:r>
            <a:r>
              <a:rPr lang="en-US" baseline="0" dirty="0" smtClean="0">
                <a:ea typeface="宋体" pitchFamily="2" charset="-122"/>
              </a:rPr>
              <a:t>, and less globally</a:t>
            </a:r>
            <a:endParaRPr lang="en-US" dirty="0" smtClean="0">
              <a:ea typeface="宋体" pitchFamily="2" charset="-122"/>
            </a:endParaRPr>
          </a:p>
          <a:p>
            <a:pPr>
              <a:spcBef>
                <a:spcPct val="0"/>
              </a:spcBef>
            </a:pPr>
            <a:endParaRPr lang="en-US" dirty="0" smtClean="0">
              <a:ea typeface="宋体" pitchFamily="2" charset="-122"/>
            </a:endParaRPr>
          </a:p>
          <a:p>
            <a:pPr>
              <a:spcBef>
                <a:spcPct val="0"/>
              </a:spcBef>
            </a:pPr>
            <a:r>
              <a:rPr lang="en-US" dirty="0" smtClean="0">
                <a:ea typeface="宋体" pitchFamily="2" charset="-122"/>
              </a:rPr>
              <a:t>http://</a:t>
            </a:r>
            <a:r>
              <a:rPr lang="en-US" dirty="0" err="1" smtClean="0">
                <a:ea typeface="宋体" pitchFamily="2" charset="-122"/>
              </a:rPr>
              <a:t>arstechnica.com</a:t>
            </a:r>
            <a:r>
              <a:rPr lang="en-US" dirty="0" smtClean="0">
                <a:ea typeface="宋体" pitchFamily="2" charset="-122"/>
              </a:rPr>
              <a:t>/apple/2012/08/apple-owns-us-smartphone-market-while-samsung-dominates-worldwide/</a:t>
            </a:r>
          </a:p>
          <a:p>
            <a:pPr>
              <a:spcBef>
                <a:spcPct val="0"/>
              </a:spcBef>
            </a:pPr>
            <a:r>
              <a:rPr lang="en-US" dirty="0" smtClean="0">
                <a:ea typeface="宋体" pitchFamily="2" charset="-122"/>
              </a:rPr>
              <a:t>http://</a:t>
            </a:r>
            <a:r>
              <a:rPr lang="en-US" dirty="0" err="1" smtClean="0">
                <a:ea typeface="宋体" pitchFamily="2" charset="-122"/>
              </a:rPr>
              <a:t>www.comscoredatamine.com</a:t>
            </a:r>
            <a:r>
              <a:rPr lang="en-US" dirty="0" smtClean="0">
                <a:ea typeface="宋体" pitchFamily="2" charset="-122"/>
              </a:rPr>
              <a:t>/2012/04/android-captures-majority-share-of-us-smartphone-market/</a:t>
            </a:r>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A14403-8704-4857-B99A-8529FFE8B78E}" type="slidenum">
              <a:rPr lang="en-US">
                <a:solidFill>
                  <a:srgbClr val="000000"/>
                </a:solidFill>
                <a:ea typeface="宋体" pitchFamily="2" charset="-122"/>
              </a:rPr>
              <a:pPr fontAlgn="base">
                <a:spcBef>
                  <a:spcPct val="0"/>
                </a:spcBef>
                <a:spcAft>
                  <a:spcPct val="0"/>
                </a:spcAft>
              </a:pPr>
              <a:t>46</a:t>
            </a:fld>
            <a:endParaRPr lang="en-US">
              <a:solidFill>
                <a:srgbClr val="000000"/>
              </a:solidFill>
              <a:ea typeface="宋体"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numCol="1" anchor="t" anchorCtr="0" compatLnSpc="1">
            <a:prstTxWarp prst="textNoShape">
              <a:avLst/>
            </a:prstTxWarp>
          </a:bodyPr>
          <a:lstStyle/>
          <a:p>
            <a:pPr defTabSz="455613">
              <a:spcBef>
                <a:spcPct val="0"/>
              </a:spcBef>
              <a:buFontTx/>
              <a:buChar char="-"/>
            </a:pPr>
            <a:endParaRPr lang="en-US" smtClean="0">
              <a:ea typeface="宋体" pitchFamily="2" charset="-122"/>
            </a:endParaRPr>
          </a:p>
          <a:p>
            <a:pPr defTabSz="455613">
              <a:spcBef>
                <a:spcPct val="0"/>
              </a:spcBef>
              <a:buFontTx/>
              <a:buChar char="-"/>
            </a:pPr>
            <a:endParaRPr lang="en-US" smtClean="0">
              <a:ea typeface="宋体" pitchFamily="2" charset="-122"/>
            </a:endParaRPr>
          </a:p>
          <a:p>
            <a:pPr defTabSz="455613">
              <a:spcBef>
                <a:spcPct val="0"/>
              </a:spcBef>
              <a:buFontTx/>
              <a:buChar char="-"/>
            </a:pPr>
            <a:endParaRPr lang="en-US" smtClean="0">
              <a:ea typeface="宋体" pitchFamily="2" charset="-122"/>
            </a:endParaRPr>
          </a:p>
          <a:p>
            <a:pPr defTabSz="455613">
              <a:spcBef>
                <a:spcPct val="0"/>
              </a:spcBef>
              <a:buFontTx/>
              <a:buChar char="-"/>
            </a:pPr>
            <a:endParaRPr lang="en-US" smtClean="0">
              <a:ea typeface="宋体" pitchFamily="2" charset="-122"/>
            </a:endParaRPr>
          </a:p>
          <a:p>
            <a:pPr defTabSz="455613">
              <a:spcBef>
                <a:spcPct val="0"/>
              </a:spcBef>
              <a:buFontTx/>
              <a:buChar char="-"/>
            </a:pPr>
            <a:endParaRPr lang="en-US" smtClean="0">
              <a:ea typeface="宋体" pitchFamily="2" charset="-122"/>
            </a:endParaRPr>
          </a:p>
          <a:p>
            <a:pPr defTabSz="455613">
              <a:spcBef>
                <a:spcPct val="0"/>
              </a:spcBef>
              <a:buFontTx/>
              <a:buChar char="-"/>
            </a:pPr>
            <a:endParaRPr lang="en-US" smtClean="0">
              <a:ea typeface="宋体" pitchFamily="2" charset="-122"/>
            </a:endParaRPr>
          </a:p>
          <a:p>
            <a:pPr defTabSz="455613">
              <a:spcBef>
                <a:spcPct val="0"/>
              </a:spcBef>
              <a:buFontTx/>
              <a:buChar char="-"/>
            </a:pPr>
            <a:endParaRPr lang="en-US" smtClean="0">
              <a:ea typeface="宋体" pitchFamily="2" charset="-122"/>
            </a:endParaRPr>
          </a:p>
          <a:p>
            <a:pPr defTabSz="455613">
              <a:spcBef>
                <a:spcPct val="0"/>
              </a:spcBef>
              <a:buFontTx/>
              <a:buChar char="-"/>
            </a:pPr>
            <a:r>
              <a:rPr lang="en-US" smtClean="0">
                <a:ea typeface="宋体" pitchFamily="2" charset="-122"/>
              </a:rPr>
              <a:t>Mobile browsing represents 2.8% of all browsing </a:t>
            </a:r>
          </a:p>
          <a:p>
            <a:pPr defTabSz="455613">
              <a:spcBef>
                <a:spcPct val="0"/>
              </a:spcBef>
              <a:buFontTx/>
              <a:buChar char="-"/>
            </a:pPr>
            <a:endParaRPr lang="en-US" smtClean="0">
              <a:ea typeface="宋体" pitchFamily="2" charset="-122"/>
            </a:endParaRPr>
          </a:p>
        </p:txBody>
      </p:sp>
      <p:sp>
        <p:nvSpPr>
          <p:cNvPr id="96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47EAE6-6BF5-4A14-B12C-B86B47243C30}" type="slidenum">
              <a:rPr lang="en-US">
                <a:solidFill>
                  <a:srgbClr val="000000"/>
                </a:solidFill>
                <a:ea typeface="宋体" pitchFamily="2" charset="-122"/>
              </a:rPr>
              <a:pPr fontAlgn="base">
                <a:spcBef>
                  <a:spcPct val="0"/>
                </a:spcBef>
                <a:spcAft>
                  <a:spcPct val="0"/>
                </a:spcAft>
              </a:pPr>
              <a:t>47</a:t>
            </a:fld>
            <a:endParaRPr lang="en-US">
              <a:solidFill>
                <a:srgbClr val="000000"/>
              </a:solidFill>
              <a:ea typeface="宋体"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ea typeface="宋体" pitchFamily="2" charset="-122"/>
              </a:rPr>
              <a:t>The </a:t>
            </a:r>
            <a:r>
              <a:rPr lang="en-GB" b="1" smtClean="0">
                <a:ea typeface="宋体" pitchFamily="2" charset="-122"/>
              </a:rPr>
              <a:t>Kindle Fire</a:t>
            </a:r>
            <a:r>
              <a:rPr lang="en-GB" smtClean="0">
                <a:ea typeface="宋体" pitchFamily="2" charset="-122"/>
              </a:rPr>
              <a:t> is a </a:t>
            </a:r>
            <a:r>
              <a:rPr lang="en-GB" smtClean="0">
                <a:ea typeface="宋体" pitchFamily="2" charset="-122"/>
                <a:hlinkClick r:id="rId3" tooltip="Tablet computer"/>
              </a:rPr>
              <a:t>tablet computer</a:t>
            </a:r>
            <a:r>
              <a:rPr lang="en-GB" smtClean="0">
                <a:ea typeface="宋体" pitchFamily="2" charset="-122"/>
              </a:rPr>
              <a:t> version of </a:t>
            </a:r>
            <a:r>
              <a:rPr lang="en-GB" smtClean="0">
                <a:ea typeface="宋体" pitchFamily="2" charset="-122"/>
                <a:hlinkClick r:id="rId4" tooltip="Amazon.com"/>
              </a:rPr>
              <a:t>Amazon.com</a:t>
            </a:r>
            <a:r>
              <a:rPr lang="en-GB" smtClean="0">
                <a:ea typeface="宋体" pitchFamily="2" charset="-122"/>
              </a:rPr>
              <a:t>'s </a:t>
            </a:r>
            <a:r>
              <a:rPr lang="en-GB" smtClean="0">
                <a:ea typeface="宋体" pitchFamily="2" charset="-122"/>
                <a:hlinkClick r:id="rId5" tooltip="Amazon Kindle"/>
              </a:rPr>
              <a:t>Kindle</a:t>
            </a:r>
            <a:r>
              <a:rPr lang="en-GB" smtClean="0">
                <a:ea typeface="宋体" pitchFamily="2" charset="-122"/>
              </a:rPr>
              <a:t> </a:t>
            </a:r>
            <a:r>
              <a:rPr lang="en-GB" smtClean="0">
                <a:ea typeface="宋体" pitchFamily="2" charset="-122"/>
                <a:hlinkClick r:id="rId6" tooltip="E-book reader"/>
              </a:rPr>
              <a:t>e-book reader</a:t>
            </a:r>
            <a:r>
              <a:rPr lang="en-GB" smtClean="0">
                <a:ea typeface="宋体" pitchFamily="2" charset="-122"/>
              </a:rPr>
              <a:t>. Announced on 28 September 2011, the Kindle Fire has a color 7" </a:t>
            </a:r>
            <a:r>
              <a:rPr lang="en-GB" smtClean="0">
                <a:ea typeface="宋体" pitchFamily="2" charset="-122"/>
                <a:hlinkClick r:id="rId7" tooltip="Multi-touch"/>
              </a:rPr>
              <a:t>multi-touch</a:t>
            </a:r>
            <a:r>
              <a:rPr lang="en-GB" smtClean="0">
                <a:ea typeface="宋体" pitchFamily="2" charset="-122"/>
              </a:rPr>
              <a:t> display with </a:t>
            </a:r>
            <a:r>
              <a:rPr lang="en-GB" smtClean="0">
                <a:ea typeface="宋体" pitchFamily="2" charset="-122"/>
                <a:hlinkClick r:id="rId8" tooltip="IPS panel"/>
              </a:rPr>
              <a:t>IPS</a:t>
            </a:r>
            <a:r>
              <a:rPr lang="en-GB" smtClean="0">
                <a:ea typeface="宋体" pitchFamily="2" charset="-122"/>
              </a:rPr>
              <a:t> technology and runs a </a:t>
            </a:r>
            <a:r>
              <a:rPr lang="en-GB" smtClean="0">
                <a:ea typeface="宋体" pitchFamily="2" charset="-122"/>
                <a:hlinkClick r:id="rId9" tooltip="Fork (software development)"/>
              </a:rPr>
              <a:t>forked</a:t>
            </a:r>
            <a:r>
              <a:rPr lang="en-GB" smtClean="0">
                <a:ea typeface="宋体" pitchFamily="2" charset="-122"/>
              </a:rPr>
              <a:t> version of </a:t>
            </a:r>
            <a:r>
              <a:rPr lang="en-GB" smtClean="0">
                <a:ea typeface="宋体" pitchFamily="2" charset="-122"/>
                <a:hlinkClick r:id="rId10" tooltip="Google"/>
              </a:rPr>
              <a:t>Google</a:t>
            </a:r>
            <a:r>
              <a:rPr lang="en-GB" smtClean="0">
                <a:ea typeface="宋体" pitchFamily="2" charset="-122"/>
              </a:rPr>
              <a:t>'s </a:t>
            </a:r>
            <a:r>
              <a:rPr lang="en-GB" smtClean="0">
                <a:ea typeface="宋体" pitchFamily="2" charset="-122"/>
                <a:hlinkClick r:id="rId11" tooltip="Android (operating system)"/>
              </a:rPr>
              <a:t>Android</a:t>
            </a:r>
            <a:r>
              <a:rPr lang="en-GB" smtClean="0">
                <a:ea typeface="宋体" pitchFamily="2" charset="-122"/>
              </a:rPr>
              <a:t> </a:t>
            </a:r>
            <a:r>
              <a:rPr lang="en-GB" smtClean="0">
                <a:ea typeface="宋体" pitchFamily="2" charset="-122"/>
                <a:hlinkClick r:id="rId12" tooltip="Operating system"/>
              </a:rPr>
              <a:t>operating system</a:t>
            </a:r>
            <a:r>
              <a:rPr lang="en-GB" smtClean="0">
                <a:ea typeface="宋体" pitchFamily="2" charset="-122"/>
              </a:rPr>
              <a:t>. The device—which includes access to the </a:t>
            </a:r>
            <a:r>
              <a:rPr lang="en-GB" smtClean="0">
                <a:ea typeface="宋体" pitchFamily="2" charset="-122"/>
                <a:hlinkClick r:id="rId13" tooltip="Amazon Appstore"/>
              </a:rPr>
              <a:t>Amazon Appstore</a:t>
            </a:r>
            <a:r>
              <a:rPr lang="en-GB" smtClean="0">
                <a:ea typeface="宋体" pitchFamily="2" charset="-122"/>
              </a:rPr>
              <a:t>, streaming movies and TV shows, and Kindle's </a:t>
            </a:r>
            <a:r>
              <a:rPr lang="en-GB" smtClean="0">
                <a:ea typeface="宋体" pitchFamily="2" charset="-122"/>
                <a:hlinkClick r:id="rId14" tooltip="E-book"/>
              </a:rPr>
              <a:t>e-books</a:t>
            </a:r>
            <a:r>
              <a:rPr lang="en-GB" smtClean="0">
                <a:ea typeface="宋体" pitchFamily="2" charset="-122"/>
              </a:rPr>
              <a:t>—was released on November 15, 2011.</a:t>
            </a:r>
          </a:p>
          <a:p>
            <a:pPr>
              <a:spcBef>
                <a:spcPct val="0"/>
              </a:spcBef>
            </a:pPr>
            <a:r>
              <a:rPr lang="en-GB" smtClean="0">
                <a:ea typeface="宋体" pitchFamily="2" charset="-122"/>
              </a:rPr>
              <a:t>The Kindle Fire retails for US$199.</a:t>
            </a:r>
          </a:p>
          <a:p>
            <a:pPr>
              <a:spcBef>
                <a:spcPct val="0"/>
              </a:spcBef>
            </a:pPr>
            <a:r>
              <a:rPr lang="en-GB" smtClean="0">
                <a:ea typeface="宋体" pitchFamily="2" charset="-122"/>
              </a:rPr>
              <a:t>Analysts have projected the device to be a strong competitor to Apple's </a:t>
            </a:r>
            <a:r>
              <a:rPr lang="en-GB" smtClean="0">
                <a:ea typeface="宋体" pitchFamily="2" charset="-122"/>
                <a:hlinkClick r:id="rId15" tooltip="IPad"/>
              </a:rPr>
              <a:t>iPad</a:t>
            </a:r>
            <a:r>
              <a:rPr lang="en-GB" smtClean="0">
                <a:ea typeface="宋体" pitchFamily="2" charset="-122"/>
              </a:rPr>
              <a:t>,</a:t>
            </a:r>
            <a:r>
              <a:rPr lang="en-GB" baseline="30000" smtClean="0">
                <a:ea typeface="宋体" pitchFamily="2" charset="-122"/>
                <a:hlinkClick r:id="rId16"/>
              </a:rPr>
              <a:t>[8][11]</a:t>
            </a:r>
            <a:r>
              <a:rPr lang="en-GB" smtClean="0">
                <a:ea typeface="宋体" pitchFamily="2" charset="-122"/>
              </a:rPr>
              <a:t> and that other Android device makers will suffer lost sales.</a:t>
            </a:r>
            <a:r>
              <a:rPr lang="en-GB" baseline="30000" smtClean="0">
                <a:ea typeface="宋体" pitchFamily="2" charset="-122"/>
                <a:hlinkClick r:id="rId16"/>
              </a:rPr>
              <a:t>[12][13]</a:t>
            </a:r>
            <a:r>
              <a:rPr lang="en-GB" smtClean="0">
                <a:ea typeface="宋体" pitchFamily="2" charset="-122"/>
              </a:rPr>
              <a:t>Amazon's business strategy is to make money on the selling of digital content on the Fire, rather than through the device itself.</a:t>
            </a:r>
          </a:p>
          <a:p>
            <a:pPr>
              <a:spcBef>
                <a:spcPct val="0"/>
              </a:spcBef>
            </a:pPr>
            <a:r>
              <a:rPr lang="en-GB" smtClean="0">
                <a:ea typeface="宋体" pitchFamily="2" charset="-122"/>
              </a:rPr>
              <a:t>customers purchased over 1 million Kindle devices per week.</a:t>
            </a:r>
            <a:r>
              <a:rPr lang="en-GB" baseline="30000" smtClean="0">
                <a:ea typeface="宋体" pitchFamily="2" charset="-122"/>
                <a:hlinkClick r:id="rId16"/>
              </a:rPr>
              <a:t>[18]</a:t>
            </a:r>
            <a:r>
              <a:rPr lang="en-GB" smtClean="0">
                <a:ea typeface="宋体" pitchFamily="2" charset="-122"/>
              </a:rPr>
              <a:t> Analysts had estimated that over 6 million Amazon Kindle Fire tablets would be sold in the fourth quarter of 2011.</a:t>
            </a:r>
            <a:r>
              <a:rPr lang="en-GB" baseline="30000" smtClean="0">
                <a:ea typeface="宋体" pitchFamily="2" charset="-122"/>
                <a:hlinkClick r:id="rId16"/>
              </a:rPr>
              <a:t>[19]</a:t>
            </a:r>
            <a:endParaRPr lang="en-GB" baseline="30000" smtClean="0">
              <a:ea typeface="宋体" pitchFamily="2" charset="-122"/>
            </a:endParaRPr>
          </a:p>
          <a:p>
            <a:pPr>
              <a:spcBef>
                <a:spcPct val="0"/>
              </a:spcBef>
            </a:pPr>
            <a:endParaRPr lang="en-US" baseline="30000" smtClean="0">
              <a:ea typeface="宋体" pitchFamily="2" charset="-122"/>
            </a:endParaRPr>
          </a:p>
          <a:p>
            <a:pPr>
              <a:spcBef>
                <a:spcPct val="0"/>
              </a:spcBef>
            </a:pPr>
            <a:endParaRPr lang="en-US" baseline="30000" smtClean="0">
              <a:ea typeface="宋体" pitchFamily="2" charset="-122"/>
            </a:endParaRPr>
          </a:p>
          <a:p>
            <a:pPr>
              <a:spcBef>
                <a:spcPct val="0"/>
              </a:spcBef>
            </a:pPr>
            <a:endParaRPr lang="en-US" baseline="30000" smtClean="0">
              <a:ea typeface="宋体" pitchFamily="2" charset="-122"/>
            </a:endParaRPr>
          </a:p>
          <a:p>
            <a:pPr>
              <a:spcBef>
                <a:spcPct val="0"/>
              </a:spcBef>
            </a:pPr>
            <a:r>
              <a:rPr lang="en-US" smtClean="0">
                <a:ea typeface="宋体" pitchFamily="2" charset="-122"/>
              </a:rPr>
              <a:t>Rumor: Nexus(google choosen asus) tablet is a “done deal”, to retail as low as $149</a:t>
            </a:r>
            <a:endParaRPr lang="en-GB" smtClean="0">
              <a:ea typeface="宋体" pitchFamily="2" charset="-122"/>
            </a:endParaRPr>
          </a:p>
          <a:p>
            <a:pPr>
              <a:spcBef>
                <a:spcPct val="0"/>
              </a:spcBef>
            </a:pPr>
            <a:r>
              <a:rPr lang="en-GB" smtClean="0">
                <a:ea typeface="宋体" pitchFamily="2" charset="-122"/>
              </a:rPr>
              <a:t> </a:t>
            </a:r>
            <a:r>
              <a:rPr lang="en-GB" b="1" smtClean="0">
                <a:ea typeface="宋体" pitchFamily="2" charset="-122"/>
                <a:hlinkClick r:id="rId17"/>
              </a:rPr>
              <a:t>Google is building a 7-inch "Nexus tablet" with Asus</a:t>
            </a:r>
            <a:r>
              <a:rPr lang="en-GB" smtClean="0">
                <a:ea typeface="宋体" pitchFamily="2" charset="-122"/>
              </a:rPr>
              <a:t> that will possibly be cheaper than the $200 Kindle Fire and come with the next version of Android.</a:t>
            </a:r>
          </a:p>
          <a:p>
            <a:pPr>
              <a:spcBef>
                <a:spcPct val="0"/>
              </a:spcBef>
            </a:pPr>
            <a:r>
              <a:rPr lang="en-GB" smtClean="0">
                <a:ea typeface="宋体" pitchFamily="2" charset="-122"/>
              </a:rPr>
              <a:t>The "confirmation" (and we suggest you treat it as a highly suspect rumor until Google officially confirms the news themselves) comes from </a:t>
            </a:r>
            <a:r>
              <a:rPr lang="en-GB" b="1" smtClean="0">
                <a:ea typeface="宋体" pitchFamily="2" charset="-122"/>
                <a:hlinkClick r:id="rId18"/>
              </a:rPr>
              <a:t>Android and Me</a:t>
            </a:r>
            <a:r>
              <a:rPr lang="en-GB" smtClean="0">
                <a:ea typeface="宋体" pitchFamily="2" charset="-122"/>
              </a:rPr>
              <a:t>.</a:t>
            </a:r>
          </a:p>
          <a:p>
            <a:pPr>
              <a:spcBef>
                <a:spcPct val="0"/>
              </a:spcBef>
            </a:pPr>
            <a:r>
              <a:rPr lang="en-GB" smtClean="0">
                <a:ea typeface="宋体" pitchFamily="2" charset="-122"/>
              </a:rPr>
              <a:t>According to Android and Me, an anonymous "senior employee at a supply chain company based in the United States" has told the tech blog that Asus is scrapping plans to release the 7-inch MeMo 370T Android tablet that it unveiled at CES. Instead, it's using that tablet as a template for Google's official tablet.</a:t>
            </a:r>
          </a:p>
          <a:p>
            <a:pPr>
              <a:spcBef>
                <a:spcPct val="0"/>
              </a:spcBef>
            </a:pPr>
            <a:r>
              <a:rPr lang="en-GB" smtClean="0">
                <a:ea typeface="宋体" pitchFamily="2" charset="-122"/>
              </a:rPr>
              <a:t>Pricing is said to be much lower than the $250 price point that Digitimes reported last week — coming in at a possible $150 to $199 price.</a:t>
            </a:r>
          </a:p>
          <a:p>
            <a:pPr>
              <a:spcBef>
                <a:spcPct val="0"/>
              </a:spcBef>
            </a:pPr>
            <a:r>
              <a:rPr lang="en-GB" smtClean="0">
                <a:ea typeface="宋体" pitchFamily="2" charset="-122"/>
              </a:rPr>
              <a:t>At such a low price, the Google tablet would essentially undercut the Kindle Fire and Nook Tablet's $200 to $250 pricing, setting it up to be an "impulse buy" for many consumers who haven't hopped on the tablet bandwagon.</a:t>
            </a:r>
          </a:p>
          <a:p>
            <a:pPr>
              <a:spcBef>
                <a:spcPct val="0"/>
              </a:spcBef>
            </a:pPr>
            <a:endParaRPr lang="en-US" baseline="30000" smtClean="0">
              <a:ea typeface="宋体" pitchFamily="2" charset="-122"/>
            </a:endParaRPr>
          </a:p>
          <a:p>
            <a:pPr>
              <a:spcBef>
                <a:spcPct val="0"/>
              </a:spcBef>
            </a:pPr>
            <a:r>
              <a:rPr lang="en-US" altLang="zh-CN" u="sng" smtClean="0">
                <a:solidFill>
                  <a:srgbClr val="555555"/>
                </a:solidFill>
                <a:latin typeface="Georgia" pitchFamily="18" charset="0"/>
                <a:cs typeface="Times New Roman" pitchFamily="18" charset="0"/>
              </a:rPr>
              <a:t>The mobile trend doesn</a:t>
            </a:r>
            <a:r>
              <a:rPr lang="en-US" altLang="zh-CN" u="sng" smtClean="0">
                <a:solidFill>
                  <a:srgbClr val="555555"/>
                </a:solidFill>
                <a:latin typeface="Arial" charset="0"/>
                <a:cs typeface="Times New Roman" pitchFamily="18" charset="0"/>
              </a:rPr>
              <a:t>’</a:t>
            </a:r>
            <a:r>
              <a:rPr lang="en-US" altLang="zh-CN" u="sng" smtClean="0">
                <a:solidFill>
                  <a:srgbClr val="555555"/>
                </a:solidFill>
                <a:latin typeface="Georgia" pitchFamily="18" charset="0"/>
                <a:cs typeface="Times New Roman" pitchFamily="18" charset="0"/>
              </a:rPr>
              <a:t>t just bring joy to mobile ad companies, it also boosts the adoption rate of social sites like</a:t>
            </a:r>
            <a:r>
              <a:rPr lang="en-US" altLang="zh-CN" u="sng" smtClean="0">
                <a:latin typeface="Arial" charset="0"/>
              </a:rPr>
              <a:t> </a:t>
            </a:r>
            <a:r>
              <a:rPr lang="en-US" altLang="zh-CN" u="sng" smtClean="0">
                <a:solidFill>
                  <a:srgbClr val="555555"/>
                </a:solidFill>
                <a:latin typeface="Georgia" pitchFamily="18" charset="0"/>
                <a:hlinkClick r:id="rId19"/>
              </a:rPr>
              <a:t>Twitter</a:t>
            </a:r>
            <a:r>
              <a:rPr lang="en-US" altLang="zh-CN" u="sng" smtClean="0">
                <a:latin typeface="Arial" charset="0"/>
              </a:rPr>
              <a:t> </a:t>
            </a:r>
            <a:r>
              <a:rPr lang="en-US" altLang="zh-CN" u="sng" smtClean="0">
                <a:solidFill>
                  <a:srgbClr val="555555"/>
                </a:solidFill>
                <a:latin typeface="Georgia" pitchFamily="18" charset="0"/>
                <a:cs typeface="Times New Roman" pitchFamily="18" charset="0"/>
              </a:rPr>
              <a:t>and</a:t>
            </a:r>
            <a:r>
              <a:rPr lang="en-US" altLang="zh-CN" u="sng" smtClean="0">
                <a:latin typeface="Arial" charset="0"/>
              </a:rPr>
              <a:t> </a:t>
            </a:r>
            <a:r>
              <a:rPr lang="en-US" altLang="zh-CN" u="sng" smtClean="0">
                <a:solidFill>
                  <a:srgbClr val="555555"/>
                </a:solidFill>
                <a:latin typeface="Georgia" pitchFamily="18" charset="0"/>
                <a:hlinkClick r:id="rId20"/>
              </a:rPr>
              <a:t>facebook</a:t>
            </a:r>
            <a:r>
              <a:rPr lang="en-US" altLang="zh-CN" u="sng" smtClean="0">
                <a:solidFill>
                  <a:srgbClr val="555555"/>
                </a:solidFill>
                <a:latin typeface="Georgia" pitchFamily="18" charset="0"/>
                <a:cs typeface="Times New Roman" pitchFamily="18" charset="0"/>
              </a:rPr>
              <a:t>. ??</a:t>
            </a:r>
            <a:endParaRPr lang="en-US" altLang="zh-CN" sz="1800" u="sng" smtClean="0">
              <a:latin typeface="Arial" charset="0"/>
            </a:endParaRPr>
          </a:p>
          <a:p>
            <a:pPr>
              <a:spcBef>
                <a:spcPct val="0"/>
              </a:spcBef>
            </a:pPr>
            <a:endParaRPr lang="en-US" smtClean="0">
              <a:ea typeface="宋体" pitchFamily="2" charset="-122"/>
            </a:endParaRPr>
          </a:p>
        </p:txBody>
      </p:sp>
      <p:sp>
        <p:nvSpPr>
          <p:cNvPr id="98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8ADB31-F804-4FFD-87B4-D7961F1A9728}" type="slidenum">
              <a:rPr lang="en-US">
                <a:solidFill>
                  <a:srgbClr val="000000"/>
                </a:solidFill>
                <a:ea typeface="宋体" pitchFamily="2" charset="-122"/>
              </a:rPr>
              <a:pPr fontAlgn="base">
                <a:spcBef>
                  <a:spcPct val="0"/>
                </a:spcBef>
                <a:spcAft>
                  <a:spcPct val="0"/>
                </a:spcAft>
              </a:pPr>
              <a:t>48</a:t>
            </a:fld>
            <a:endParaRPr lang="en-US">
              <a:solidFill>
                <a:srgbClr val="000000"/>
              </a:solidFill>
              <a:ea typeface="宋体"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ea typeface="宋体" pitchFamily="2" charset="-122"/>
              </a:rPr>
              <a:t>The new iPad pretty much beats everything else in the chart. It's hard to see a single compelling reason to take the </a:t>
            </a:r>
            <a:r>
              <a:rPr lang="en-GB" smtClean="0">
                <a:ea typeface="宋体" pitchFamily="2" charset="-122"/>
                <a:hlinkClick r:id="rId3"/>
              </a:rPr>
              <a:t>Galaxy Tab 2 10.1</a:t>
            </a:r>
            <a:r>
              <a:rPr lang="en-GB" smtClean="0">
                <a:ea typeface="宋体" pitchFamily="2" charset="-122"/>
              </a:rPr>
              <a:t> over it or the Transformer (other than price). </a:t>
            </a:r>
            <a:r>
              <a:rPr lang="en-GB" smtClean="0">
                <a:ea typeface="宋体" pitchFamily="2" charset="-122"/>
                <a:hlinkClick r:id="rId4"/>
              </a:rPr>
              <a:t>Amazon's Kindle Fire</a:t>
            </a:r>
            <a:r>
              <a:rPr lang="en-GB" smtClean="0">
                <a:ea typeface="宋体" pitchFamily="2" charset="-122"/>
              </a:rPr>
              <a:t> and </a:t>
            </a:r>
            <a:r>
              <a:rPr lang="en-GB" smtClean="0">
                <a:ea typeface="宋体" pitchFamily="2" charset="-122"/>
                <a:hlinkClick r:id="rId5"/>
              </a:rPr>
              <a:t>BlackBerry's Playbook</a:t>
            </a:r>
            <a:r>
              <a:rPr lang="en-GB" smtClean="0">
                <a:ea typeface="宋体" pitchFamily="2" charset="-122"/>
              </a:rPr>
              <a:t> likewise get chomped, but here at least there is a significant difference in price. $200 is very cheap. For people who primarily want a tablet for reading books and watching the occasional movie, the Kindle Fire might just be a more frugal investment.</a:t>
            </a:r>
          </a:p>
          <a:p>
            <a:pPr>
              <a:spcBef>
                <a:spcPct val="0"/>
              </a:spcBef>
            </a:pPr>
            <a:endParaRPr lang="en-US" smtClean="0">
              <a:ea typeface="宋体" pitchFamily="2" charset="-122"/>
            </a:endParaRPr>
          </a:p>
          <a:p>
            <a:pPr>
              <a:spcBef>
                <a:spcPct val="0"/>
              </a:spcBef>
            </a:pPr>
            <a:r>
              <a:rPr lang="en-GB" smtClean="0">
                <a:ea typeface="宋体" pitchFamily="2" charset="-122"/>
              </a:rPr>
              <a:t>iPad starts is $500, $600, or $700 for the 16GB Wi-Fi only version at 16, 32, and 64GB, respectively. For Wi-Fi plus 4G it's $630, $730, and $830, for the the 16, 32, and 64GB versions, respectively.</a:t>
            </a:r>
          </a:p>
        </p:txBody>
      </p:sp>
      <p:sp>
        <p:nvSpPr>
          <p:cNvPr id="100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8E3C13-7EE3-4CF6-BE7B-DBA2D6CE49E2}" type="slidenum">
              <a:rPr lang="en-GB">
                <a:ea typeface="宋体" pitchFamily="2" charset="-122"/>
              </a:rPr>
              <a:pPr fontAlgn="base">
                <a:spcBef>
                  <a:spcPct val="0"/>
                </a:spcBef>
                <a:spcAft>
                  <a:spcPct val="0"/>
                </a:spcAft>
              </a:pPr>
              <a:t>49</a:t>
            </a:fld>
            <a:endParaRPr lang="en-GB">
              <a:ea typeface="宋体"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ea typeface="宋体" pitchFamily="2" charset="-122"/>
              </a:rPr>
              <a:t>Apple iOS</a:t>
            </a:r>
          </a:p>
          <a:p>
            <a:pPr>
              <a:spcBef>
                <a:spcPct val="0"/>
              </a:spcBef>
            </a:pPr>
            <a:r>
              <a:rPr lang="en-US" smtClean="0">
                <a:ea typeface="宋体" pitchFamily="2" charset="-122"/>
              </a:rPr>
              <a:t>Google Android</a:t>
            </a:r>
          </a:p>
          <a:p>
            <a:pPr>
              <a:spcBef>
                <a:spcPct val="0"/>
              </a:spcBef>
            </a:pPr>
            <a:r>
              <a:rPr lang="en-US" smtClean="0">
                <a:ea typeface="宋体" pitchFamily="2" charset="-122"/>
              </a:rPr>
              <a:t>Others: RIM QNX</a:t>
            </a:r>
            <a:endParaRPr lang="en-GB" smtClean="0">
              <a:ea typeface="宋体" pitchFamily="2" charset="-122"/>
            </a:endParaRPr>
          </a:p>
          <a:p>
            <a:pPr>
              <a:spcBef>
                <a:spcPct val="0"/>
              </a:spcBef>
            </a:pPr>
            <a:endParaRPr lang="en-GB" smtClean="0">
              <a:ea typeface="宋体" pitchFamily="2" charset="-122"/>
            </a:endParaRPr>
          </a:p>
          <a:p>
            <a:pPr>
              <a:spcBef>
                <a:spcPct val="0"/>
              </a:spcBef>
            </a:pPr>
            <a:r>
              <a:rPr lang="en-GB" smtClean="0">
                <a:ea typeface="宋体" pitchFamily="2" charset="-122"/>
              </a:rPr>
              <a:t>The “new” iPad goes on sale, March 16th, and is still “King of the Tablets.” However, sales for Q3 2011 show Apple dropping in worldwide tablet marketshare for the first time–impacted by the Kindle Fire. A </a:t>
            </a:r>
            <a:r>
              <a:rPr lang="en-GB" smtClean="0">
                <a:ea typeface="宋体" pitchFamily="2" charset="-122"/>
                <a:hlinkClick r:id="rId3"/>
              </a:rPr>
              <a:t>new study by the IDC</a:t>
            </a:r>
            <a:r>
              <a:rPr lang="en-GB" smtClean="0">
                <a:ea typeface="宋体" pitchFamily="2" charset="-122"/>
              </a:rPr>
              <a:t> predicts Android and iOS will split the tablet market share in half by 2016, with other manufacturers holding a marginally small share.</a:t>
            </a:r>
          </a:p>
          <a:p>
            <a:pPr>
              <a:spcBef>
                <a:spcPct val="0"/>
              </a:spcBef>
            </a:pPr>
            <a:r>
              <a:rPr lang="en-GB" smtClean="0">
                <a:ea typeface="宋体" pitchFamily="2" charset="-122"/>
                <a:hlinkClick r:id="rId4"/>
              </a:rPr>
              <a:t>Alex Cocotas of BI Intelligence</a:t>
            </a:r>
            <a:r>
              <a:rPr lang="en-GB" smtClean="0">
                <a:ea typeface="宋体" pitchFamily="2" charset="-122"/>
              </a:rPr>
              <a:t> predicts that smartphone sales will be twice that of PC sales this year and that smartphone sales will reach 1.5 billion units by 2016.</a:t>
            </a:r>
          </a:p>
          <a:p>
            <a:pPr>
              <a:spcBef>
                <a:spcPct val="0"/>
              </a:spcBef>
            </a:pPr>
            <a:endParaRPr lang="en-CA" smtClean="0">
              <a:ea typeface="宋体" pitchFamily="2" charset="-122"/>
            </a:endParaRPr>
          </a:p>
          <a:p>
            <a:pPr>
              <a:spcBef>
                <a:spcPct val="0"/>
              </a:spcBef>
            </a:pPr>
            <a:endParaRPr lang="en-CA" smtClean="0">
              <a:ea typeface="宋体" pitchFamily="2" charset="-122"/>
            </a:endParaRPr>
          </a:p>
          <a:p>
            <a:pPr>
              <a:spcBef>
                <a:spcPct val="0"/>
              </a:spcBef>
            </a:pPr>
            <a:r>
              <a:rPr lang="en-GB" smtClean="0">
                <a:ea typeface="宋体" pitchFamily="2" charset="-122"/>
              </a:rPr>
              <a:t>IDC forecasts that while the iPad will remain dominant for the foreseeable future, Google's tablet OS will overtake Apple in market share in 2015. However, said Mainelli, "We expect iOS to remain the revenue market share leader through the end of our 2016 forecast period and beyond."</a:t>
            </a:r>
            <a:endParaRPr lang="en-CA" smtClean="0">
              <a:ea typeface="宋体" pitchFamily="2" charset="-122"/>
            </a:endParaRPr>
          </a:p>
        </p:txBody>
      </p:sp>
      <p:sp>
        <p:nvSpPr>
          <p:cNvPr id="102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E3D144-55F6-460F-81FC-EAB0130DCED6}" type="slidenum">
              <a:rPr lang="en-CA">
                <a:ea typeface="宋体" pitchFamily="2" charset="-122"/>
              </a:rPr>
              <a:pPr fontAlgn="base">
                <a:spcBef>
                  <a:spcPct val="0"/>
                </a:spcBef>
                <a:spcAft>
                  <a:spcPct val="0"/>
                </a:spcAft>
              </a:pPr>
              <a:t>50</a:t>
            </a:fld>
            <a:endParaRPr lang="en-CA">
              <a:ea typeface="宋体"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fontAlgn="auto">
              <a:spcBef>
                <a:spcPts val="0"/>
              </a:spcBef>
              <a:spcAft>
                <a:spcPts val="0"/>
              </a:spcAft>
              <a:defRPr/>
            </a:pPr>
            <a:endParaRPr lang="en-US" dirty="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A103CD-024E-4570-8CB9-419F56C55D68}" type="slidenum">
              <a:rPr lang="en-US">
                <a:solidFill>
                  <a:srgbClr val="000000"/>
                </a:solidFill>
                <a:ea typeface="宋体" pitchFamily="2" charset="-122"/>
              </a:rPr>
              <a:pPr fontAlgn="base">
                <a:spcBef>
                  <a:spcPct val="0"/>
                </a:spcBef>
                <a:spcAft>
                  <a:spcPct val="0"/>
                </a:spcAft>
              </a:pPr>
              <a:t>6</a:t>
            </a:fld>
            <a:endParaRPr lang="en-US">
              <a:solidFill>
                <a:srgbClr val="000000"/>
              </a:solidFill>
              <a:ea typeface="宋体"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smtClean="0">
                <a:ea typeface="宋体" pitchFamily="2" charset="-122"/>
                <a:hlinkClick r:id="rId3"/>
              </a:rPr>
              <a:t>http://www.hl7standards.com/blog/2012/03/15/the-future-is-quantified/</a:t>
            </a:r>
            <a:endParaRPr lang="en-GB" dirty="0" smtClean="0">
              <a:ea typeface="宋体" pitchFamily="2" charset="-122"/>
            </a:endParaRPr>
          </a:p>
          <a:p>
            <a:pPr>
              <a:spcBef>
                <a:spcPct val="0"/>
              </a:spcBef>
            </a:pPr>
            <a:r>
              <a:rPr lang="en-GB" b="1" dirty="0" smtClean="0">
                <a:ea typeface="宋体" pitchFamily="2" charset="-122"/>
              </a:rPr>
              <a:t>A mobile, Post-PC world</a:t>
            </a:r>
          </a:p>
          <a:p>
            <a:pPr>
              <a:spcBef>
                <a:spcPct val="0"/>
              </a:spcBef>
            </a:pPr>
            <a:r>
              <a:rPr lang="en-GB" dirty="0" smtClean="0">
                <a:ea typeface="宋体" pitchFamily="2" charset="-122"/>
              </a:rPr>
              <a:t>It’s hard to imagine that the </a:t>
            </a:r>
            <a:r>
              <a:rPr lang="en-GB" dirty="0" err="1" smtClean="0">
                <a:ea typeface="宋体" pitchFamily="2" charset="-122"/>
              </a:rPr>
              <a:t>iPad</a:t>
            </a:r>
            <a:r>
              <a:rPr lang="en-GB" dirty="0" smtClean="0">
                <a:ea typeface="宋体" pitchFamily="2" charset="-122"/>
              </a:rPr>
              <a:t> didn’t even exist only two years ago, and now more than 40 million have been sold. With the </a:t>
            </a:r>
            <a:r>
              <a:rPr lang="en-GB" dirty="0" err="1" smtClean="0">
                <a:ea typeface="宋体" pitchFamily="2" charset="-122"/>
              </a:rPr>
              <a:t>iPad</a:t>
            </a:r>
            <a:r>
              <a:rPr lang="en-GB" dirty="0" smtClean="0">
                <a:ea typeface="宋体" pitchFamily="2" charset="-122"/>
              </a:rPr>
              <a:t>, we saw a Super Mobile revolution that launched the BYOD, “Bring Your Own Device”, trend and a Post-PC world.</a:t>
            </a:r>
          </a:p>
          <a:p>
            <a:pPr>
              <a:spcBef>
                <a:spcPct val="0"/>
              </a:spcBef>
            </a:pPr>
            <a:r>
              <a:rPr lang="en-GB" dirty="0" smtClean="0">
                <a:ea typeface="宋体" pitchFamily="2" charset="-122"/>
              </a:rPr>
              <a:t>The “new” </a:t>
            </a:r>
            <a:r>
              <a:rPr lang="en-GB" dirty="0" err="1" smtClean="0">
                <a:ea typeface="宋体" pitchFamily="2" charset="-122"/>
              </a:rPr>
              <a:t>iPad</a:t>
            </a:r>
            <a:r>
              <a:rPr lang="en-GB" dirty="0" smtClean="0">
                <a:ea typeface="宋体" pitchFamily="2" charset="-122"/>
              </a:rPr>
              <a:t> goes on sale, March 16th, and is still “King of the Tablets.” However, sales for Q3 2011 show Apple dropping in worldwide tablet </a:t>
            </a:r>
            <a:r>
              <a:rPr lang="en-GB" dirty="0" err="1" smtClean="0">
                <a:ea typeface="宋体" pitchFamily="2" charset="-122"/>
              </a:rPr>
              <a:t>marketshare</a:t>
            </a:r>
            <a:r>
              <a:rPr lang="en-GB" dirty="0" smtClean="0">
                <a:ea typeface="宋体" pitchFamily="2" charset="-122"/>
              </a:rPr>
              <a:t> for the first time–impacted by the Kindle Fire. A </a:t>
            </a:r>
            <a:r>
              <a:rPr lang="en-GB" dirty="0" smtClean="0">
                <a:ea typeface="宋体" pitchFamily="2" charset="-122"/>
                <a:hlinkClick r:id="rId4"/>
              </a:rPr>
              <a:t>new study by the IDC</a:t>
            </a:r>
            <a:r>
              <a:rPr lang="en-GB" dirty="0" smtClean="0">
                <a:ea typeface="宋体" pitchFamily="2" charset="-122"/>
              </a:rPr>
              <a:t> predicts Android and </a:t>
            </a:r>
            <a:r>
              <a:rPr lang="en-GB" dirty="0" err="1" smtClean="0">
                <a:ea typeface="宋体" pitchFamily="2" charset="-122"/>
              </a:rPr>
              <a:t>iOS</a:t>
            </a:r>
            <a:r>
              <a:rPr lang="en-GB" dirty="0" smtClean="0">
                <a:ea typeface="宋体" pitchFamily="2" charset="-122"/>
              </a:rPr>
              <a:t> will split the tablet market share in half by 2016, with other manufacturers holding a marginally small share.</a:t>
            </a:r>
          </a:p>
          <a:p>
            <a:pPr>
              <a:spcBef>
                <a:spcPct val="0"/>
              </a:spcBef>
            </a:pPr>
            <a:endParaRPr lang="en-GB" dirty="0" smtClean="0">
              <a:ea typeface="宋体" pitchFamily="2" charset="-122"/>
            </a:endParaRPr>
          </a:p>
        </p:txBody>
      </p:sp>
      <p:sp>
        <p:nvSpPr>
          <p:cNvPr id="104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13DEC9-4526-4EF0-8435-760A2B2EEDDB}" type="slidenum">
              <a:rPr lang="en-GB">
                <a:ea typeface="宋体" pitchFamily="2" charset="-122"/>
              </a:rPr>
              <a:pPr fontAlgn="base">
                <a:spcBef>
                  <a:spcPct val="0"/>
                </a:spcBef>
                <a:spcAft>
                  <a:spcPct val="0"/>
                </a:spcAft>
              </a:pPr>
              <a:t>51</a:t>
            </a:fld>
            <a:endParaRPr lang="en-GB">
              <a:ea typeface="宋体"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106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E97377-9830-441E-95B9-707953FDE482}" type="slidenum">
              <a:rPr lang="en-CA">
                <a:ea typeface="宋体" pitchFamily="2" charset="-122"/>
              </a:rPr>
              <a:pPr fontAlgn="base">
                <a:spcBef>
                  <a:spcPct val="0"/>
                </a:spcBef>
                <a:spcAft>
                  <a:spcPct val="0"/>
                </a:spcAft>
              </a:pPr>
              <a:t>52</a:t>
            </a:fld>
            <a:endParaRPr lang="en-CA">
              <a:ea typeface="宋体"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108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6AD7FB-2014-4066-9D2C-7F081F3DF871}" type="slidenum">
              <a:rPr lang="en-CA">
                <a:ea typeface="宋体" pitchFamily="2" charset="-122"/>
              </a:rPr>
              <a:pPr fontAlgn="base">
                <a:spcBef>
                  <a:spcPct val="0"/>
                </a:spcBef>
                <a:spcAft>
                  <a:spcPct val="0"/>
                </a:spcAft>
              </a:pPr>
              <a:t>53</a:t>
            </a:fld>
            <a:endParaRPr lang="en-CA">
              <a:ea typeface="宋体"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b="1" dirty="0" smtClean="0">
                <a:ea typeface="宋体" pitchFamily="2" charset="-122"/>
              </a:rPr>
              <a:t>Comparison between </a:t>
            </a:r>
            <a:r>
              <a:rPr lang="en-GB" b="1" dirty="0" smtClean="0">
                <a:ea typeface="宋体" pitchFamily="2" charset="-122"/>
                <a:hlinkClick r:id="rId3"/>
              </a:rPr>
              <a:t>iOS </a:t>
            </a:r>
            <a:r>
              <a:rPr lang="en-GB" b="1" dirty="0" err="1" smtClean="0">
                <a:ea typeface="宋体" pitchFamily="2" charset="-122"/>
                <a:hlinkClick r:id="rId3"/>
              </a:rPr>
              <a:t>Apps</a:t>
            </a:r>
            <a:r>
              <a:rPr lang="en-GB" b="1" dirty="0" err="1" smtClean="0">
                <a:ea typeface="宋体" pitchFamily="2" charset="-122"/>
              </a:rPr>
              <a:t>and</a:t>
            </a:r>
            <a:r>
              <a:rPr lang="en-GB" b="1" dirty="0" smtClean="0">
                <a:ea typeface="宋体" pitchFamily="2" charset="-122"/>
              </a:rPr>
              <a:t> </a:t>
            </a:r>
            <a:r>
              <a:rPr lang="en-GB" b="1" dirty="0" smtClean="0">
                <a:ea typeface="宋体" pitchFamily="2" charset="-122"/>
                <a:hlinkClick r:id="rId4"/>
              </a:rPr>
              <a:t>Android Apps</a:t>
            </a:r>
            <a:r>
              <a:rPr lang="en-GB" b="1" dirty="0" smtClean="0">
                <a:ea typeface="宋体" pitchFamily="2" charset="-122"/>
              </a:rPr>
              <a:t> Revenue Sharing</a:t>
            </a:r>
            <a:r>
              <a:rPr lang="en-GB" dirty="0" smtClean="0">
                <a:ea typeface="宋体" pitchFamily="2" charset="-122"/>
              </a:rPr>
              <a:t>, it’s revealed that </a:t>
            </a:r>
            <a:r>
              <a:rPr lang="en-GB" b="1" dirty="0" err="1" smtClean="0">
                <a:ea typeface="宋体" pitchFamily="2" charset="-122"/>
              </a:rPr>
              <a:t>iOS</a:t>
            </a:r>
            <a:r>
              <a:rPr lang="en-GB" b="1" dirty="0" smtClean="0">
                <a:ea typeface="宋体" pitchFamily="2" charset="-122"/>
              </a:rPr>
              <a:t> Apps</a:t>
            </a:r>
            <a:r>
              <a:rPr lang="en-GB" dirty="0" smtClean="0">
                <a:ea typeface="宋体" pitchFamily="2" charset="-122"/>
              </a:rPr>
              <a:t> are much profitable in terms of revenue as compare to </a:t>
            </a:r>
            <a:r>
              <a:rPr lang="en-GB" b="1" dirty="0" smtClean="0">
                <a:ea typeface="宋体" pitchFamily="2" charset="-122"/>
              </a:rPr>
              <a:t>Android Apps</a:t>
            </a:r>
            <a:r>
              <a:rPr lang="en-GB" dirty="0" smtClean="0">
                <a:ea typeface="宋体" pitchFamily="2" charset="-122"/>
              </a:rPr>
              <a:t>. </a:t>
            </a:r>
            <a:r>
              <a:rPr lang="en-GB" dirty="0" err="1" smtClean="0">
                <a:ea typeface="宋体" pitchFamily="2" charset="-122"/>
              </a:rPr>
              <a:t>iOS</a:t>
            </a:r>
            <a:r>
              <a:rPr lang="en-GB" dirty="0" smtClean="0">
                <a:ea typeface="宋体" pitchFamily="2" charset="-122"/>
              </a:rPr>
              <a:t> Apps make four times higher revenue as compare to Android platform. Android is an open source platform and many big phone maker companies like Samsung, Motorola, Sony etc. is now offering Android devices but the statistic makes it clear that </a:t>
            </a:r>
            <a:r>
              <a:rPr lang="en-GB" b="1" dirty="0" smtClean="0">
                <a:ea typeface="宋体" pitchFamily="2" charset="-122"/>
                <a:hlinkClick r:id="rId5"/>
              </a:rPr>
              <a:t>Apple iOS</a:t>
            </a:r>
            <a:r>
              <a:rPr lang="en-GB" dirty="0" smtClean="0">
                <a:ea typeface="宋体" pitchFamily="2" charset="-122"/>
              </a:rPr>
              <a:t> is still more popular platform in terms of Apps Revenue as compare Android platform.</a:t>
            </a:r>
            <a:endParaRPr lang="en-CA" dirty="0" smtClean="0">
              <a:ea typeface="宋体" pitchFamily="2" charset="-122"/>
            </a:endParaRPr>
          </a:p>
          <a:p>
            <a:pPr>
              <a:spcBef>
                <a:spcPct val="0"/>
              </a:spcBef>
            </a:pPr>
            <a:endParaRPr lang="en-CA" dirty="0" smtClean="0">
              <a:ea typeface="宋体" pitchFamily="2" charset="-122"/>
            </a:endParaRPr>
          </a:p>
          <a:p>
            <a:pPr>
              <a:spcBef>
                <a:spcPct val="0"/>
              </a:spcBef>
            </a:pPr>
            <a:r>
              <a:rPr lang="en-CA" dirty="0" smtClean="0">
                <a:ea typeface="宋体" pitchFamily="2" charset="-122"/>
              </a:rPr>
              <a:t>http://</a:t>
            </a:r>
            <a:r>
              <a:rPr lang="en-CA" dirty="0" err="1" smtClean="0">
                <a:ea typeface="宋体" pitchFamily="2" charset="-122"/>
              </a:rPr>
              <a:t>www.bgr.com</a:t>
            </a:r>
            <a:r>
              <a:rPr lang="en-CA" dirty="0" smtClean="0">
                <a:ea typeface="宋体" pitchFamily="2" charset="-122"/>
              </a:rPr>
              <a:t>/2012/06/07/</a:t>
            </a:r>
            <a:r>
              <a:rPr lang="en-CA" dirty="0" err="1" smtClean="0">
                <a:ea typeface="宋体" pitchFamily="2" charset="-122"/>
              </a:rPr>
              <a:t>ios</a:t>
            </a:r>
            <a:r>
              <a:rPr lang="en-CA" dirty="0" smtClean="0">
                <a:ea typeface="宋体" pitchFamily="2" charset="-122"/>
              </a:rPr>
              <a:t>-android-developers-apps-apple-</a:t>
            </a:r>
            <a:r>
              <a:rPr lang="en-CA" dirty="0" err="1" smtClean="0">
                <a:ea typeface="宋体" pitchFamily="2" charset="-122"/>
              </a:rPr>
              <a:t>ipad</a:t>
            </a:r>
            <a:r>
              <a:rPr lang="en-CA" dirty="0" smtClean="0">
                <a:ea typeface="宋体" pitchFamily="2" charset="-122"/>
              </a:rPr>
              <a:t>/</a:t>
            </a:r>
          </a:p>
        </p:txBody>
      </p:sp>
      <p:sp>
        <p:nvSpPr>
          <p:cNvPr id="110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F8FC72-B948-47D4-8A87-C3F57E95F31E}" type="slidenum">
              <a:rPr lang="en-GB">
                <a:ea typeface="宋体" pitchFamily="2" charset="-122"/>
              </a:rPr>
              <a:pPr fontAlgn="base">
                <a:spcBef>
                  <a:spcPct val="0"/>
                </a:spcBef>
                <a:spcAft>
                  <a:spcPct val="0"/>
                </a:spcAft>
              </a:pPr>
              <a:t>54</a:t>
            </a:fld>
            <a:endParaRPr lang="en-GB">
              <a:ea typeface="宋体"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hexus.net</a:t>
            </a:r>
            <a:r>
              <a:rPr lang="en-US" dirty="0" smtClean="0"/>
              <a:t>/mobile/news/apple/29636-mac-app-store-revenue-almost-half-ipads/</a:t>
            </a:r>
            <a:endParaRPr lang="en-US"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55</a:t>
            </a:fld>
            <a:endParaRPr lang="zh-CN" altLang="en-US"/>
          </a:p>
        </p:txBody>
      </p:sp>
    </p:spTree>
    <p:extLst>
      <p:ext uri="{BB962C8B-B14F-4D97-AF65-F5344CB8AC3E}">
        <p14:creationId xmlns:p14="http://schemas.microsoft.com/office/powerpoint/2010/main" val="3240162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www.businessinsider.com</a:t>
            </a:r>
            <a:r>
              <a:rPr lang="en-US" dirty="0" smtClean="0"/>
              <a:t>/chart-of-the-day-the-app-economy-is-35-billion-2012-6</a:t>
            </a:r>
            <a:endParaRPr lang="en-US"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56</a:t>
            </a:fld>
            <a:endParaRPr lang="zh-CN" altLang="en-US"/>
          </a:p>
        </p:txBody>
      </p:sp>
    </p:spTree>
    <p:extLst>
      <p:ext uri="{BB962C8B-B14F-4D97-AF65-F5344CB8AC3E}">
        <p14:creationId xmlns:p14="http://schemas.microsoft.com/office/powerpoint/2010/main" val="2016824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http://</a:t>
            </a:r>
            <a:r>
              <a:rPr lang="en-US" dirty="0" err="1" smtClean="0">
                <a:solidFill>
                  <a:schemeClr val="bg1"/>
                </a:solidFill>
              </a:rPr>
              <a:t>www.postsateventide.com</a:t>
            </a:r>
            <a:r>
              <a:rPr lang="en-US" dirty="0" smtClean="0">
                <a:solidFill>
                  <a:schemeClr val="bg1"/>
                </a:solidFill>
              </a:rPr>
              <a:t>/2012/08/apple-price-target-950-per-share.html</a:t>
            </a:r>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904213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幻灯片图像占位符 1"/>
          <p:cNvSpPr>
            <a:spLocks noGrp="1" noRot="1" noChangeAspect="1"/>
          </p:cNvSpPr>
          <p:nvPr>
            <p:ph type="sldImg"/>
          </p:nvPr>
        </p:nvSpPr>
        <p:spPr bwMode="auto">
          <a:noFill/>
          <a:ln>
            <a:solidFill>
              <a:srgbClr val="000000"/>
            </a:solidFill>
            <a:miter lim="800000"/>
            <a:headEnd/>
            <a:tailEnd/>
          </a:ln>
        </p:spPr>
      </p:sp>
      <p:sp>
        <p:nvSpPr>
          <p:cNvPr id="16179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smtClean="0"/>
              <a:t>In 2007, iPod was the main revenue source for Apple company. Now, iPhone and </a:t>
            </a:r>
            <a:r>
              <a:rPr lang="en-US" altLang="zh-CN" dirty="0" err="1" smtClean="0"/>
              <a:t>iPad</a:t>
            </a:r>
            <a:r>
              <a:rPr lang="en-US" altLang="zh-CN" dirty="0" smtClean="0"/>
              <a:t> are the main revenue source of Apple Inc.</a:t>
            </a:r>
            <a:endParaRPr lang="zh-CN" altLang="en-US" dirty="0" smtClean="0"/>
          </a:p>
        </p:txBody>
      </p:sp>
      <p:sp>
        <p:nvSpPr>
          <p:cNvPr id="16179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681FDF-AF6E-4F26-8F31-1B66B2C37B77}" type="slidenum">
              <a:rPr lang="zh-CN" altLang="en-US">
                <a:solidFill>
                  <a:prstClr val="black"/>
                </a:solidFill>
              </a:rPr>
              <a:pPr fontAlgn="base">
                <a:spcBef>
                  <a:spcPct val="0"/>
                </a:spcBef>
                <a:spcAft>
                  <a:spcPct val="0"/>
                </a:spcAft>
              </a:pPr>
              <a:t>76</a:t>
            </a:fld>
            <a:endParaRPr lang="en-US" altLang="zh-CN">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幻灯片图像占位符 1"/>
          <p:cNvSpPr>
            <a:spLocks noGrp="1" noRot="1" noChangeAspect="1"/>
          </p:cNvSpPr>
          <p:nvPr>
            <p:ph type="sldImg"/>
          </p:nvPr>
        </p:nvSpPr>
        <p:spPr bwMode="auto">
          <a:noFill/>
          <a:ln>
            <a:solidFill>
              <a:srgbClr val="000000"/>
            </a:solidFill>
            <a:miter lim="800000"/>
            <a:headEnd/>
            <a:tailEnd/>
          </a:ln>
        </p:spPr>
      </p:sp>
      <p:sp>
        <p:nvSpPr>
          <p:cNvPr id="166914" name="备注占位符 2"/>
          <p:cNvSpPr>
            <a:spLocks noGrp="1"/>
          </p:cNvSpPr>
          <p:nvPr>
            <p:ph type="body" idx="1"/>
          </p:nvPr>
        </p:nvSpPr>
        <p:spPr bwMode="auto">
          <a:noFill/>
        </p:spPr>
        <p:txBody>
          <a:bodyPr wrap="square" numCol="1" anchor="t" anchorCtr="0" compatLnSpc="1">
            <a:prstTxWarp prst="textNoShape">
              <a:avLst/>
            </a:prstTxWarp>
          </a:bodyPr>
          <a:lstStyle/>
          <a:p>
            <a:r>
              <a:rPr lang="en-US" dirty="0" smtClean="0">
                <a:solidFill>
                  <a:srgbClr val="FFFFFF"/>
                </a:solidFill>
              </a:rPr>
              <a:t>http://</a:t>
            </a:r>
            <a:r>
              <a:rPr lang="en-US" dirty="0" err="1" smtClean="0">
                <a:solidFill>
                  <a:srgbClr val="FFFFFF"/>
                </a:solidFill>
              </a:rPr>
              <a:t>investing.businessweek.com</a:t>
            </a:r>
            <a:r>
              <a:rPr lang="en-US" dirty="0" smtClean="0">
                <a:solidFill>
                  <a:srgbClr val="FFFFFF"/>
                </a:solidFill>
              </a:rPr>
              <a:t>/research/stocks/earnings/</a:t>
            </a:r>
            <a:r>
              <a:rPr lang="en-US" dirty="0" err="1" smtClean="0">
                <a:solidFill>
                  <a:srgbClr val="FFFFFF"/>
                </a:solidFill>
              </a:rPr>
              <a:t>earnings.asp?ticker</a:t>
            </a:r>
            <a:r>
              <a:rPr lang="en-US" dirty="0" smtClean="0">
                <a:solidFill>
                  <a:srgbClr val="FFFFFF"/>
                </a:solidFill>
              </a:rPr>
              <a:t>=AAPL</a:t>
            </a:r>
            <a:endParaRPr lang="en-US" dirty="0">
              <a:solidFill>
                <a:srgbClr val="FFFFFF"/>
              </a:solidFill>
            </a:endParaRPr>
          </a:p>
        </p:txBody>
      </p:sp>
      <p:sp>
        <p:nvSpPr>
          <p:cNvPr id="16691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B6786F-C344-412E-8E48-D4731FBBEDF4}" type="slidenum">
              <a:rPr lang="zh-CN" altLang="en-US">
                <a:solidFill>
                  <a:prstClr val="black"/>
                </a:solidFill>
              </a:rPr>
              <a:pPr fontAlgn="base">
                <a:spcBef>
                  <a:spcPct val="0"/>
                </a:spcBef>
                <a:spcAft>
                  <a:spcPct val="0"/>
                </a:spcAft>
              </a:pPr>
              <a:t>80</a:t>
            </a:fld>
            <a:endParaRPr lang="en-US" altLang="zh-CN">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幻灯片图像占位符 1"/>
          <p:cNvSpPr>
            <a:spLocks noGrp="1" noRot="1" noChangeAspect="1"/>
          </p:cNvSpPr>
          <p:nvPr>
            <p:ph type="sldImg"/>
          </p:nvPr>
        </p:nvSpPr>
        <p:spPr bwMode="auto">
          <a:noFill/>
          <a:ln>
            <a:solidFill>
              <a:srgbClr val="000000"/>
            </a:solidFill>
            <a:miter lim="800000"/>
            <a:headEnd/>
            <a:tailEnd/>
          </a:ln>
        </p:spPr>
      </p:sp>
      <p:sp>
        <p:nvSpPr>
          <p:cNvPr id="166914" name="备注占位符 2"/>
          <p:cNvSpPr>
            <a:spLocks noGrp="1"/>
          </p:cNvSpPr>
          <p:nvPr>
            <p:ph type="body" idx="1"/>
          </p:nvPr>
        </p:nvSpPr>
        <p:spPr bwMode="auto">
          <a:noFill/>
        </p:spPr>
        <p:txBody>
          <a:bodyPr wrap="square" numCol="1" anchor="t" anchorCtr="0" compatLnSpc="1">
            <a:prstTxWarp prst="textNoShape">
              <a:avLst/>
            </a:prstTxWarp>
          </a:bodyPr>
          <a:lstStyle/>
          <a:p>
            <a:r>
              <a:rPr lang="en-US" dirty="0" smtClean="0">
                <a:solidFill>
                  <a:srgbClr val="FFFFFF"/>
                </a:solidFill>
              </a:rPr>
              <a:t>http://</a:t>
            </a:r>
            <a:r>
              <a:rPr lang="en-US" dirty="0" err="1" smtClean="0">
                <a:solidFill>
                  <a:srgbClr val="FFFFFF"/>
                </a:solidFill>
              </a:rPr>
              <a:t>investing.businessweek.com</a:t>
            </a:r>
            <a:r>
              <a:rPr lang="en-US" dirty="0" smtClean="0">
                <a:solidFill>
                  <a:srgbClr val="FFFFFF"/>
                </a:solidFill>
              </a:rPr>
              <a:t>/research/stocks/earnings/</a:t>
            </a:r>
            <a:r>
              <a:rPr lang="en-US" dirty="0" err="1" smtClean="0">
                <a:solidFill>
                  <a:srgbClr val="FFFFFF"/>
                </a:solidFill>
              </a:rPr>
              <a:t>earnings.asp?ticker</a:t>
            </a:r>
            <a:r>
              <a:rPr lang="en-US" smtClean="0">
                <a:solidFill>
                  <a:srgbClr val="FFFFFF"/>
                </a:solidFill>
              </a:rPr>
              <a:t>=AAPL</a:t>
            </a:r>
            <a:endParaRPr lang="en-US" dirty="0">
              <a:solidFill>
                <a:srgbClr val="FFFFFF"/>
              </a:solidFill>
            </a:endParaRPr>
          </a:p>
        </p:txBody>
      </p:sp>
      <p:sp>
        <p:nvSpPr>
          <p:cNvPr id="16691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B6786F-C344-412E-8E48-D4731FBBEDF4}" type="slidenum">
              <a:rPr lang="zh-CN" altLang="en-US">
                <a:solidFill>
                  <a:prstClr val="black"/>
                </a:solidFill>
              </a:rPr>
              <a:pPr fontAlgn="base">
                <a:spcBef>
                  <a:spcPct val="0"/>
                </a:spcBef>
                <a:spcAft>
                  <a:spcPct val="0"/>
                </a:spcAft>
              </a:pPr>
              <a:t>81</a:t>
            </a:fld>
            <a:endParaRPr lang="en-US" altLang="zh-CN">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ea typeface="宋体" pitchFamily="2" charset="-122"/>
              </a:rPr>
              <a:t> </a:t>
            </a:r>
            <a:r>
              <a:rPr lang="en-GB" smtClean="0">
                <a:ea typeface="宋体" pitchFamily="2" charset="-122"/>
                <a:hlinkClick r:id="rId3"/>
              </a:rPr>
              <a:t>http://en.wikipedia.org/wiki/List_of_countries_by_number_of_mobile_phones_in_use</a:t>
            </a:r>
            <a:endParaRPr lang="en-GB" smtClean="0">
              <a:ea typeface="宋体" pitchFamily="2" charset="-122"/>
            </a:endParaRPr>
          </a:p>
          <a:p>
            <a:pPr>
              <a:spcBef>
                <a:spcPct val="0"/>
              </a:spcBef>
            </a:pPr>
            <a:r>
              <a:rPr lang="en-GB" smtClean="0">
                <a:ea typeface="宋体" pitchFamily="2" charset="-122"/>
              </a:rPr>
              <a:t>In the twenty years from 1990 to 2011, worldwide mobile phone subscriptions grew from 12.4 million to over 5.6 billion, penetrating the </a:t>
            </a:r>
            <a:r>
              <a:rPr lang="en-GB" smtClean="0">
                <a:ea typeface="宋体" pitchFamily="2" charset="-122"/>
                <a:hlinkClick r:id="rId4" tooltip="Information and communication technologies for development"/>
              </a:rPr>
              <a:t>developing economies</a:t>
            </a:r>
            <a:r>
              <a:rPr lang="en-GB" smtClean="0">
                <a:ea typeface="宋体" pitchFamily="2" charset="-122"/>
              </a:rPr>
              <a:t> and reaching the </a:t>
            </a:r>
            <a:r>
              <a:rPr lang="en-GB" smtClean="0">
                <a:ea typeface="宋体" pitchFamily="2" charset="-122"/>
                <a:hlinkClick r:id="rId5" tooltip="Bottom of the pyramid"/>
              </a:rPr>
              <a:t>bottom of the economic pyramid</a:t>
            </a:r>
            <a:endParaRPr lang="en-GB" smtClean="0">
              <a:ea typeface="宋体" pitchFamily="2" charset="-122"/>
            </a:endParaRPr>
          </a:p>
          <a:p>
            <a:pPr>
              <a:spcBef>
                <a:spcPct val="0"/>
              </a:spcBef>
            </a:pPr>
            <a:r>
              <a:rPr lang="en-GB" smtClean="0">
                <a:ea typeface="宋体" pitchFamily="2" charset="-122"/>
              </a:rPr>
              <a:t>China, the world's most populated nation, had been deemed the first country in the world to reach one billion </a:t>
            </a:r>
            <a:r>
              <a:rPr lang="en-GB" b="1" smtClean="0">
                <a:ea typeface="宋体" pitchFamily="2" charset="-122"/>
              </a:rPr>
              <a:t>mobile phone subscribers</a:t>
            </a:r>
            <a:endParaRPr lang="en-US" smtClean="0">
              <a:ea typeface="宋体" pitchFamily="2" charset="-122"/>
            </a:endParaRPr>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77E8DF-CE50-4B6D-B0F7-990DEA8D5DC5}" type="slidenum">
              <a:rPr lang="en-US">
                <a:solidFill>
                  <a:srgbClr val="000000"/>
                </a:solidFill>
                <a:ea typeface="宋体" pitchFamily="2" charset="-122"/>
              </a:rPr>
              <a:pPr fontAlgn="base">
                <a:spcBef>
                  <a:spcPct val="0"/>
                </a:spcBef>
                <a:spcAft>
                  <a:spcPct val="0"/>
                </a:spcAft>
              </a:pPr>
              <a:t>8</a:t>
            </a:fld>
            <a:endParaRPr lang="en-US">
              <a:solidFill>
                <a:srgbClr val="000000"/>
              </a:solidFill>
              <a:ea typeface="宋体"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ipod.about.com</a:t>
            </a:r>
            <a:r>
              <a:rPr lang="en-US" dirty="0" smtClean="0"/>
              <a:t>/od/</a:t>
            </a:r>
            <a:r>
              <a:rPr lang="en-US" dirty="0" err="1" smtClean="0"/>
              <a:t>decidingwhichipodtobuy</a:t>
            </a:r>
            <a:r>
              <a:rPr lang="en-US" dirty="0" smtClean="0"/>
              <a:t>/a/</a:t>
            </a:r>
            <a:r>
              <a:rPr lang="en-US" dirty="0" err="1" smtClean="0"/>
              <a:t>iphone_chart.htm</a:t>
            </a:r>
            <a:endParaRPr lang="en-US" dirty="0"/>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4221137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http://</a:t>
            </a:r>
            <a:r>
              <a:rPr lang="en-US" sz="1200" dirty="0" err="1" smtClean="0">
                <a:solidFill>
                  <a:srgbClr val="FFFFFF"/>
                </a:solidFill>
              </a:rPr>
              <a:t>www.theglobeandmail.com</a:t>
            </a:r>
            <a:r>
              <a:rPr lang="en-US" sz="1200" dirty="0" smtClean="0">
                <a:solidFill>
                  <a:srgbClr val="FFFFFF"/>
                </a:solidFill>
              </a:rPr>
              <a:t>/technology/tech-news/apple-</a:t>
            </a:r>
            <a:r>
              <a:rPr lang="en-US" sz="1200" dirty="0" err="1" smtClean="0">
                <a:solidFill>
                  <a:srgbClr val="FFFFFF"/>
                </a:solidFill>
              </a:rPr>
              <a:t>ceo</a:t>
            </a:r>
            <a:r>
              <a:rPr lang="en-US" sz="1200" dirty="0" smtClean="0">
                <a:solidFill>
                  <a:srgbClr val="FFFFFF"/>
                </a:solidFill>
              </a:rPr>
              <a:t>-extremely-sorry-about-maps-failure/article4574167/</a:t>
            </a:r>
          </a:p>
          <a:p>
            <a:endParaRPr lang="en-US" dirty="0"/>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4058343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870854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www.digitaljournal.com</a:t>
            </a:r>
            <a:r>
              <a:rPr lang="en-US" dirty="0" smtClean="0"/>
              <a:t>/article/335696</a:t>
            </a:r>
            <a:endParaRPr lang="en-US" dirty="0"/>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870854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www.eweek.com</a:t>
            </a:r>
            <a:r>
              <a:rPr lang="en-US" dirty="0" smtClean="0"/>
              <a:t>/mobile/</a:t>
            </a:r>
            <a:r>
              <a:rPr lang="en-US" dirty="0" err="1" smtClean="0"/>
              <a:t>ipad</a:t>
            </a:r>
            <a:r>
              <a:rPr lang="en-US" dirty="0" smtClean="0"/>
              <a:t>-mini-black-version-sells-out/</a:t>
            </a:r>
            <a:endParaRPr lang="en-US" dirty="0"/>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8708540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幻灯片图像占位符 1"/>
          <p:cNvSpPr>
            <a:spLocks noGrp="1" noRot="1" noChangeAspect="1"/>
          </p:cNvSpPr>
          <p:nvPr>
            <p:ph type="sldImg"/>
          </p:nvPr>
        </p:nvSpPr>
        <p:spPr bwMode="auto">
          <a:noFill/>
          <a:ln>
            <a:solidFill>
              <a:srgbClr val="000000"/>
            </a:solidFill>
            <a:miter lim="800000"/>
            <a:headEnd/>
            <a:tailEnd/>
          </a:ln>
        </p:spPr>
      </p:sp>
      <p:sp>
        <p:nvSpPr>
          <p:cNvPr id="175106" name="备注占位符 2"/>
          <p:cNvSpPr>
            <a:spLocks noGrp="1"/>
          </p:cNvSpPr>
          <p:nvPr>
            <p:ph type="body" idx="1"/>
          </p:nvPr>
        </p:nvSpPr>
        <p:spPr bwMode="auto">
          <a:noFill/>
        </p:spPr>
        <p:txBody>
          <a:bodyPr wrap="square" numCol="1" anchor="t" anchorCtr="0" compatLnSpc="1">
            <a:prstTxWarp prst="textNoShape">
              <a:avLst/>
            </a:prstTxWarp>
          </a:bodyPr>
          <a:lstStyle/>
          <a:p>
            <a:pPr algn="l"/>
            <a:r>
              <a:rPr lang="en-US" altLang="zh-CN" dirty="0" smtClean="0">
                <a:solidFill>
                  <a:schemeClr val="bg1"/>
                </a:solidFill>
                <a:latin typeface="Times New Roman" pitchFamily="18" charset="0"/>
                <a:cs typeface="Times New Roman" pitchFamily="18" charset="0"/>
              </a:rPr>
              <a:t>Apple 10-Q</a:t>
            </a:r>
          </a:p>
        </p:txBody>
      </p:sp>
      <p:sp>
        <p:nvSpPr>
          <p:cNvPr id="17510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67218F-D756-44A6-A559-016B212BF4B4}" type="slidenum">
              <a:rPr lang="zh-CN" altLang="en-US">
                <a:solidFill>
                  <a:prstClr val="black"/>
                </a:solidFill>
              </a:rPr>
              <a:pPr fontAlgn="base">
                <a:spcBef>
                  <a:spcPct val="0"/>
                </a:spcBef>
                <a:spcAft>
                  <a:spcPct val="0"/>
                </a:spcAft>
              </a:pPr>
              <a:t>89</a:t>
            </a:fld>
            <a:endParaRPr lang="en-US" altLang="zh-CN">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www.businessinsider.com</a:t>
            </a:r>
            <a:r>
              <a:rPr lang="en-US" dirty="0" smtClean="0"/>
              <a:t>/apple-cash-balance-2013-2012-6</a:t>
            </a:r>
            <a:endParaRPr lang="en-US" dirty="0"/>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14954621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smtClean="0">
                <a:solidFill>
                  <a:schemeClr val="bg1"/>
                </a:solidFill>
                <a:latin typeface="Times New Roman" pitchFamily="18" charset="0"/>
                <a:cs typeface="Times New Roman" pitchFamily="18" charset="0"/>
              </a:rPr>
              <a:t>http://</a:t>
            </a:r>
            <a:r>
              <a:rPr lang="en-US" altLang="zh-CN" dirty="0" err="1" smtClean="0">
                <a:solidFill>
                  <a:schemeClr val="bg1"/>
                </a:solidFill>
                <a:latin typeface="Times New Roman" pitchFamily="18" charset="0"/>
                <a:cs typeface="Times New Roman" pitchFamily="18" charset="0"/>
              </a:rPr>
              <a:t>www.apple.com</a:t>
            </a:r>
            <a:r>
              <a:rPr lang="en-US" altLang="zh-CN" dirty="0" smtClean="0">
                <a:solidFill>
                  <a:schemeClr val="bg1"/>
                </a:solidFill>
                <a:latin typeface="Times New Roman" pitchFamily="18" charset="0"/>
                <a:cs typeface="Times New Roman" pitchFamily="18" charset="0"/>
              </a:rPr>
              <a:t>/</a:t>
            </a:r>
            <a:r>
              <a:rPr lang="en-US" altLang="zh-CN" dirty="0" err="1" smtClean="0">
                <a:solidFill>
                  <a:schemeClr val="bg1"/>
                </a:solidFill>
                <a:latin typeface="Times New Roman" pitchFamily="18" charset="0"/>
                <a:cs typeface="Times New Roman" pitchFamily="18" charset="0"/>
              </a:rPr>
              <a:t>ca</a:t>
            </a:r>
            <a:r>
              <a:rPr lang="en-US" altLang="zh-CN" dirty="0" smtClean="0">
                <a:solidFill>
                  <a:schemeClr val="bg1"/>
                </a:solidFill>
                <a:latin typeface="Times New Roman" pitchFamily="18" charset="0"/>
                <a:cs typeface="Times New Roman" pitchFamily="18" charset="0"/>
              </a:rPr>
              <a:t>/</a:t>
            </a:r>
            <a:r>
              <a:rPr lang="en-US" altLang="zh-CN" dirty="0" err="1" smtClean="0">
                <a:solidFill>
                  <a:schemeClr val="bg1"/>
                </a:solidFill>
                <a:latin typeface="Times New Roman" pitchFamily="18" charset="0"/>
                <a:cs typeface="Times New Roman" pitchFamily="18" charset="0"/>
              </a:rPr>
              <a:t>pr</a:t>
            </a:r>
            <a:r>
              <a:rPr lang="en-US" altLang="zh-CN" dirty="0" smtClean="0">
                <a:solidFill>
                  <a:schemeClr val="bg1"/>
                </a:solidFill>
                <a:latin typeface="Times New Roman" pitchFamily="18" charset="0"/>
                <a:cs typeface="Times New Roman" pitchFamily="18" charset="0"/>
              </a:rPr>
              <a:t>/library/2012/03/19Apple-Announces-Plans-to-Initiate-Dividend-and-Share-Repurchase-Program.html</a:t>
            </a:r>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1440838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smtClean="0">
                <a:solidFill>
                  <a:schemeClr val="bg1"/>
                </a:solidFill>
                <a:latin typeface="Times New Roman" pitchFamily="18" charset="0"/>
                <a:cs typeface="Times New Roman" pitchFamily="18" charset="0"/>
              </a:rPr>
              <a:t>http://</a:t>
            </a:r>
            <a:r>
              <a:rPr lang="en-US" altLang="zh-CN" dirty="0" err="1" smtClean="0">
                <a:solidFill>
                  <a:schemeClr val="bg1"/>
                </a:solidFill>
                <a:latin typeface="Times New Roman" pitchFamily="18" charset="0"/>
                <a:cs typeface="Times New Roman" pitchFamily="18" charset="0"/>
              </a:rPr>
              <a:t>www.apple.com</a:t>
            </a:r>
            <a:r>
              <a:rPr lang="en-US" altLang="zh-CN" dirty="0" smtClean="0">
                <a:solidFill>
                  <a:schemeClr val="bg1"/>
                </a:solidFill>
                <a:latin typeface="Times New Roman" pitchFamily="18" charset="0"/>
                <a:cs typeface="Times New Roman" pitchFamily="18" charset="0"/>
              </a:rPr>
              <a:t>/</a:t>
            </a:r>
            <a:r>
              <a:rPr lang="en-US" altLang="zh-CN" dirty="0" err="1" smtClean="0">
                <a:solidFill>
                  <a:schemeClr val="bg1"/>
                </a:solidFill>
                <a:latin typeface="Times New Roman" pitchFamily="18" charset="0"/>
                <a:cs typeface="Times New Roman" pitchFamily="18" charset="0"/>
              </a:rPr>
              <a:t>ca</a:t>
            </a:r>
            <a:r>
              <a:rPr lang="en-US" altLang="zh-CN" dirty="0" smtClean="0">
                <a:solidFill>
                  <a:schemeClr val="bg1"/>
                </a:solidFill>
                <a:latin typeface="Times New Roman" pitchFamily="18" charset="0"/>
                <a:cs typeface="Times New Roman" pitchFamily="18" charset="0"/>
              </a:rPr>
              <a:t>/</a:t>
            </a:r>
            <a:r>
              <a:rPr lang="en-US" altLang="zh-CN" dirty="0" err="1" smtClean="0">
                <a:solidFill>
                  <a:schemeClr val="bg1"/>
                </a:solidFill>
                <a:latin typeface="Times New Roman" pitchFamily="18" charset="0"/>
                <a:cs typeface="Times New Roman" pitchFamily="18" charset="0"/>
              </a:rPr>
              <a:t>pr</a:t>
            </a:r>
            <a:r>
              <a:rPr lang="en-US" altLang="zh-CN" dirty="0" smtClean="0">
                <a:solidFill>
                  <a:schemeClr val="bg1"/>
                </a:solidFill>
                <a:latin typeface="Times New Roman" pitchFamily="18" charset="0"/>
                <a:cs typeface="Times New Roman" pitchFamily="18" charset="0"/>
              </a:rPr>
              <a:t>/library/2012/03/19Apple-Announces-Plans-to-Initiate-Dividend-and-Share-Repurchase-Program.html</a:t>
            </a:r>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1440838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finance.yahoo.com</a:t>
            </a:r>
            <a:r>
              <a:rPr lang="en-US" dirty="0" smtClean="0"/>
              <a:t>/blogs/daily-ticker/ignore-apple-quarter-analyst-says-stock-still-buy-151729869.html</a:t>
            </a:r>
          </a:p>
          <a:p>
            <a:r>
              <a:rPr lang="en-US" dirty="0" smtClean="0"/>
              <a:t>http://</a:t>
            </a:r>
            <a:r>
              <a:rPr lang="en-US" dirty="0" err="1" smtClean="0"/>
              <a:t>seekingalpha.com</a:t>
            </a:r>
            <a:r>
              <a:rPr lang="en-US" dirty="0" smtClean="0"/>
              <a:t>/article/949831-is-apple-a-buy</a:t>
            </a:r>
            <a:endParaRPr lang="en-US" dirty="0"/>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3146143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fontAlgn="auto">
              <a:spcBef>
                <a:spcPts val="0"/>
              </a:spcBef>
              <a:spcAft>
                <a:spcPts val="0"/>
              </a:spcAft>
              <a:defRPr/>
            </a:pPr>
            <a:endParaRPr lang="en-US" dirty="0" smtClean="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B718F6-C90C-4061-B882-91460945DE17}" type="slidenum">
              <a:rPr lang="en-US">
                <a:solidFill>
                  <a:srgbClr val="000000"/>
                </a:solidFill>
                <a:ea typeface="宋体" pitchFamily="2" charset="-122"/>
              </a:rPr>
              <a:pPr fontAlgn="base">
                <a:spcBef>
                  <a:spcPct val="0"/>
                </a:spcBef>
                <a:spcAft>
                  <a:spcPct val="0"/>
                </a:spcAft>
              </a:pPr>
              <a:t>9</a:t>
            </a:fld>
            <a:endParaRPr lang="en-US">
              <a:solidFill>
                <a:srgbClr val="000000"/>
              </a:solidFill>
              <a:ea typeface="宋体" pitchFamily="2" charset="-12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http://</a:t>
            </a:r>
            <a:r>
              <a:rPr lang="en-US" dirty="0" err="1" smtClean="0">
                <a:solidFill>
                  <a:schemeClr val="bg1"/>
                </a:solidFill>
              </a:rPr>
              <a:t>money.cnn.com</a:t>
            </a:r>
            <a:r>
              <a:rPr lang="en-US" dirty="0" smtClean="0">
                <a:solidFill>
                  <a:schemeClr val="bg1"/>
                </a:solidFill>
              </a:rPr>
              <a:t>/quote/</a:t>
            </a:r>
            <a:r>
              <a:rPr lang="en-US" dirty="0" err="1" smtClean="0">
                <a:solidFill>
                  <a:schemeClr val="bg1"/>
                </a:solidFill>
              </a:rPr>
              <a:t>quote.html?symb</a:t>
            </a:r>
            <a:r>
              <a:rPr lang="en-US" dirty="0" smtClean="0">
                <a:solidFill>
                  <a:schemeClr val="bg1"/>
                </a:solidFill>
              </a:rPr>
              <a:t>=AAPL</a:t>
            </a:r>
          </a:p>
          <a:p>
            <a:endParaRPr lang="en-US" dirty="0"/>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18301656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Tx/>
              <a:buChar char="-"/>
            </a:pPr>
            <a:r>
              <a:rPr lang="en-CA" dirty="0" smtClean="0"/>
              <a:t>Stock</a:t>
            </a:r>
            <a:r>
              <a:rPr lang="en-CA" baseline="0" dirty="0" smtClean="0"/>
              <a:t> price, current trend</a:t>
            </a:r>
          </a:p>
          <a:p>
            <a:pPr>
              <a:buFontTx/>
              <a:buChar char="-"/>
            </a:pPr>
            <a:r>
              <a:rPr lang="en-CA" baseline="0" dirty="0" smtClean="0"/>
              <a:t>EPS, P/E, market Cap</a:t>
            </a:r>
          </a:p>
        </p:txBody>
      </p:sp>
      <p:sp>
        <p:nvSpPr>
          <p:cNvPr id="4" name="灯片编号占位符 3"/>
          <p:cNvSpPr>
            <a:spLocks noGrp="1"/>
          </p:cNvSpPr>
          <p:nvPr>
            <p:ph type="sldNum" sz="quarter" idx="10"/>
          </p:nvPr>
        </p:nvSpPr>
        <p:spPr/>
        <p:txBody>
          <a:bodyPr/>
          <a:lstStyle/>
          <a:p>
            <a:fld id="{1EE21BC4-1F12-4941-8E8D-D6DBC16BF0AC}" type="slidenum">
              <a:rPr lang="en-CA" smtClean="0">
                <a:solidFill>
                  <a:prstClr val="black"/>
                </a:solidFill>
              </a:rPr>
              <a:pPr/>
              <a:t>112</a:t>
            </a:fld>
            <a:endParaRPr lang="en-CA">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CA" dirty="0" smtClean="0"/>
              <a:t>Introduce</a:t>
            </a:r>
            <a:r>
              <a:rPr lang="en-CA" baseline="0" dirty="0" smtClean="0"/>
              <a:t> Common Share Structure:</a:t>
            </a:r>
          </a:p>
          <a:p>
            <a:pPr>
              <a:buFontTx/>
              <a:buChar char="-"/>
            </a:pPr>
            <a:r>
              <a:rPr lang="en-CA" baseline="0" dirty="0" smtClean="0"/>
              <a:t>Dual-class Share Structure, basically wanting to maintain control but still acquire funds from public</a:t>
            </a:r>
          </a:p>
          <a:p>
            <a:pPr>
              <a:buFontTx/>
              <a:buNone/>
            </a:pPr>
            <a:r>
              <a:rPr lang="en-CA" baseline="0" dirty="0" smtClean="0"/>
              <a:t>- Class A, Class B (executive exclusive)</a:t>
            </a:r>
          </a:p>
        </p:txBody>
      </p:sp>
      <p:sp>
        <p:nvSpPr>
          <p:cNvPr id="4" name="灯片编号占位符 3"/>
          <p:cNvSpPr>
            <a:spLocks noGrp="1"/>
          </p:cNvSpPr>
          <p:nvPr>
            <p:ph type="sldNum" sz="quarter" idx="10"/>
          </p:nvPr>
        </p:nvSpPr>
        <p:spPr/>
        <p:txBody>
          <a:bodyPr/>
          <a:lstStyle/>
          <a:p>
            <a:fld id="{1EE21BC4-1F12-4941-8E8D-D6DBC16BF0AC}" type="slidenum">
              <a:rPr lang="en-CA" smtClean="0">
                <a:solidFill>
                  <a:prstClr val="black"/>
                </a:solidFill>
              </a:rPr>
              <a:pPr/>
              <a:t>113</a:t>
            </a:fld>
            <a:endParaRPr lang="en-CA">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CA" dirty="0" smtClean="0"/>
              <a:t>- Cover the points where the stock was</a:t>
            </a:r>
            <a:r>
              <a:rPr lang="en-CA" baseline="0" dirty="0" smtClean="0"/>
              <a:t> at the highest</a:t>
            </a:r>
            <a:endParaRPr lang="en-CA" dirty="0"/>
          </a:p>
        </p:txBody>
      </p:sp>
      <p:sp>
        <p:nvSpPr>
          <p:cNvPr id="4" name="灯片编号占位符 3"/>
          <p:cNvSpPr>
            <a:spLocks noGrp="1"/>
          </p:cNvSpPr>
          <p:nvPr>
            <p:ph type="sldNum" sz="quarter" idx="10"/>
          </p:nvPr>
        </p:nvSpPr>
        <p:spPr/>
        <p:txBody>
          <a:bodyPr/>
          <a:lstStyle/>
          <a:p>
            <a:fld id="{1EE21BC4-1F12-4941-8E8D-D6DBC16BF0AC}" type="slidenum">
              <a:rPr lang="en-CA" smtClean="0">
                <a:solidFill>
                  <a:prstClr val="black"/>
                </a:solidFill>
              </a:rPr>
              <a:pPr/>
              <a:t>114</a:t>
            </a:fld>
            <a:endParaRPr lang="en-CA">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CA" dirty="0" smtClean="0"/>
              <a:t>- Cover the trend with</a:t>
            </a:r>
            <a:r>
              <a:rPr lang="en-CA" baseline="0" dirty="0" smtClean="0"/>
              <a:t> this year, low and high points, and current trend</a:t>
            </a:r>
            <a:endParaRPr lang="en-CA" dirty="0"/>
          </a:p>
        </p:txBody>
      </p:sp>
      <p:sp>
        <p:nvSpPr>
          <p:cNvPr id="4" name="灯片编号占位符 3"/>
          <p:cNvSpPr>
            <a:spLocks noGrp="1"/>
          </p:cNvSpPr>
          <p:nvPr>
            <p:ph type="sldNum" sz="quarter" idx="10"/>
          </p:nvPr>
        </p:nvSpPr>
        <p:spPr/>
        <p:txBody>
          <a:bodyPr/>
          <a:lstStyle/>
          <a:p>
            <a:fld id="{1EE21BC4-1F12-4941-8E8D-D6DBC16BF0AC}" type="slidenum">
              <a:rPr lang="en-CA" smtClean="0">
                <a:solidFill>
                  <a:prstClr val="black"/>
                </a:solidFill>
              </a:rPr>
              <a:pPr/>
              <a:t>115</a:t>
            </a:fld>
            <a:endParaRPr lang="en-CA">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CA" dirty="0" smtClean="0"/>
              <a:t>- Ever since the low in Nov 2008, the general</a:t>
            </a:r>
            <a:r>
              <a:rPr lang="en-CA" baseline="0" dirty="0" smtClean="0"/>
              <a:t> trend is upward, relate high points to company milestones and events</a:t>
            </a:r>
            <a:endParaRPr lang="en-CA" dirty="0"/>
          </a:p>
        </p:txBody>
      </p:sp>
      <p:sp>
        <p:nvSpPr>
          <p:cNvPr id="4" name="灯片编号占位符 3"/>
          <p:cNvSpPr>
            <a:spLocks noGrp="1"/>
          </p:cNvSpPr>
          <p:nvPr>
            <p:ph type="sldNum" sz="quarter" idx="10"/>
          </p:nvPr>
        </p:nvSpPr>
        <p:spPr/>
        <p:txBody>
          <a:bodyPr/>
          <a:lstStyle/>
          <a:p>
            <a:fld id="{1EE21BC4-1F12-4941-8E8D-D6DBC16BF0AC}" type="slidenum">
              <a:rPr lang="en-CA" smtClean="0">
                <a:solidFill>
                  <a:prstClr val="black"/>
                </a:solidFill>
              </a:rPr>
              <a:pPr/>
              <a:t>116</a:t>
            </a:fld>
            <a:endParaRPr lang="en-CA">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CA" dirty="0" smtClean="0"/>
              <a:t>The </a:t>
            </a:r>
            <a:r>
              <a:rPr lang="en-CA" dirty="0" err="1" smtClean="0"/>
              <a:t>Nasdaq</a:t>
            </a:r>
            <a:r>
              <a:rPr lang="en-CA" dirty="0" smtClean="0"/>
              <a:t> Composite is a stock market index of the common stocks and similar securities (not exclusive to common stocks) listed on the NASDAQ stock market, has over 3,000 components.</a:t>
            </a:r>
          </a:p>
          <a:p>
            <a:r>
              <a:rPr lang="en-CA" dirty="0" smtClean="0"/>
              <a:t>highly followed in the U.S. as an indicator of the performance of stocks of technology companies and growth companies.</a:t>
            </a:r>
            <a:endParaRPr lang="en-CA" dirty="0"/>
          </a:p>
        </p:txBody>
      </p:sp>
      <p:sp>
        <p:nvSpPr>
          <p:cNvPr id="4" name="灯片编号占位符 3"/>
          <p:cNvSpPr>
            <a:spLocks noGrp="1"/>
          </p:cNvSpPr>
          <p:nvPr>
            <p:ph type="sldNum" sz="quarter" idx="10"/>
          </p:nvPr>
        </p:nvSpPr>
        <p:spPr/>
        <p:txBody>
          <a:bodyPr/>
          <a:lstStyle/>
          <a:p>
            <a:fld id="{1EE21BC4-1F12-4941-8E8D-D6DBC16BF0AC}" type="slidenum">
              <a:rPr lang="en-CA" smtClean="0">
                <a:solidFill>
                  <a:prstClr val="black"/>
                </a:solidFill>
              </a:rPr>
              <a:pPr/>
              <a:t>117</a:t>
            </a:fld>
            <a:endParaRPr lang="en-CA">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CA" dirty="0" smtClean="0"/>
              <a:t>Google</a:t>
            </a:r>
            <a:r>
              <a:rPr lang="en-CA" baseline="0" dirty="0" smtClean="0"/>
              <a:t> started out in 1996 as a research project by Larry Page and Sergey </a:t>
            </a:r>
            <a:r>
              <a:rPr lang="en-CA" baseline="0" dirty="0" err="1" smtClean="0"/>
              <a:t>Brin</a:t>
            </a:r>
            <a:r>
              <a:rPr lang="en-CA" baseline="0" dirty="0" smtClean="0"/>
              <a:t> when they are doing their PhD in Stanford, it was basically a search engine with an algorithm called </a:t>
            </a:r>
            <a:r>
              <a:rPr lang="en-CA" baseline="0" dirty="0" err="1" smtClean="0"/>
              <a:t>pageRank</a:t>
            </a:r>
            <a:r>
              <a:rPr lang="en-CA" baseline="0" dirty="0" smtClean="0"/>
              <a:t>. </a:t>
            </a:r>
            <a:endParaRPr lang="en-CA" dirty="0"/>
          </a:p>
        </p:txBody>
      </p:sp>
      <p:sp>
        <p:nvSpPr>
          <p:cNvPr id="4" name="灯片编号占位符 3"/>
          <p:cNvSpPr>
            <a:spLocks noGrp="1"/>
          </p:cNvSpPr>
          <p:nvPr>
            <p:ph type="sldNum" sz="quarter" idx="10"/>
          </p:nvPr>
        </p:nvSpPr>
        <p:spPr/>
        <p:txBody>
          <a:bodyPr/>
          <a:lstStyle/>
          <a:p>
            <a:fld id="{1EE21BC4-1F12-4941-8E8D-D6DBC16BF0AC}" type="slidenum">
              <a:rPr lang="en-CA" smtClean="0">
                <a:solidFill>
                  <a:prstClr val="black"/>
                </a:solidFill>
              </a:rPr>
              <a:pPr/>
              <a:t>121</a:t>
            </a:fld>
            <a:endParaRPr lang="en-CA">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Tx/>
              <a:buChar char="-"/>
            </a:pPr>
            <a:r>
              <a:rPr lang="en-CA" dirty="0" smtClean="0"/>
              <a:t>Applied</a:t>
            </a:r>
            <a:r>
              <a:rPr lang="en-CA" baseline="0" dirty="0" smtClean="0"/>
              <a:t> semantics: a producer of software applications for online advertising, domain manes and enterprise info mgmt marketing</a:t>
            </a:r>
          </a:p>
          <a:p>
            <a:pPr>
              <a:buFontTx/>
              <a:buNone/>
            </a:pPr>
            <a:r>
              <a:rPr lang="en-CA" baseline="0" dirty="0" smtClean="0"/>
              <a:t>- Picasa: has since became one of the most used photo organizer and viewer in the world</a:t>
            </a:r>
          </a:p>
          <a:p>
            <a:pPr>
              <a:buFontTx/>
              <a:buChar char="-"/>
            </a:pPr>
            <a:r>
              <a:rPr lang="en-CA" baseline="0" dirty="0" smtClean="0"/>
              <a:t>Android: the top operating system with mobile and tablet along with Apple’s IOS</a:t>
            </a:r>
          </a:p>
          <a:p>
            <a:pPr>
              <a:buFontTx/>
              <a:buChar char="-"/>
            </a:pPr>
            <a:r>
              <a:rPr lang="en-CA" baseline="0" dirty="0" err="1" smtClean="0"/>
              <a:t>Youtube</a:t>
            </a:r>
            <a:endParaRPr lang="en-CA" baseline="0" dirty="0" smtClean="0"/>
          </a:p>
          <a:p>
            <a:pPr>
              <a:buFontTx/>
              <a:buChar char="-"/>
            </a:pPr>
            <a:r>
              <a:rPr lang="en-CA" baseline="0" dirty="0" err="1" smtClean="0"/>
              <a:t>DoubleClick</a:t>
            </a:r>
            <a:r>
              <a:rPr lang="en-CA" baseline="0" dirty="0" smtClean="0"/>
              <a:t> – developer and provider of internet ad servicing to advertising agencies and media companies</a:t>
            </a:r>
            <a:endParaRPr lang="en-CA" dirty="0"/>
          </a:p>
        </p:txBody>
      </p:sp>
      <p:sp>
        <p:nvSpPr>
          <p:cNvPr id="4" name="灯片编号占位符 3"/>
          <p:cNvSpPr>
            <a:spLocks noGrp="1"/>
          </p:cNvSpPr>
          <p:nvPr>
            <p:ph type="sldNum" sz="quarter" idx="10"/>
          </p:nvPr>
        </p:nvSpPr>
        <p:spPr/>
        <p:txBody>
          <a:bodyPr/>
          <a:lstStyle/>
          <a:p>
            <a:fld id="{1EE21BC4-1F12-4941-8E8D-D6DBC16BF0AC}" type="slidenum">
              <a:rPr lang="en-CA" smtClean="0">
                <a:solidFill>
                  <a:prstClr val="black"/>
                </a:solidFill>
              </a:rPr>
              <a:pPr/>
              <a:t>124</a:t>
            </a:fld>
            <a:endParaRPr lang="en-CA">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CA" dirty="0"/>
          </a:p>
        </p:txBody>
      </p:sp>
      <p:sp>
        <p:nvSpPr>
          <p:cNvPr id="4" name="灯片编号占位符 3"/>
          <p:cNvSpPr>
            <a:spLocks noGrp="1"/>
          </p:cNvSpPr>
          <p:nvPr>
            <p:ph type="sldNum" sz="quarter" idx="10"/>
          </p:nvPr>
        </p:nvSpPr>
        <p:spPr/>
        <p:txBody>
          <a:bodyPr/>
          <a:lstStyle/>
          <a:p>
            <a:fld id="{1EE21BC4-1F12-4941-8E8D-D6DBC16BF0AC}" type="slidenum">
              <a:rPr lang="en-CA" smtClean="0">
                <a:solidFill>
                  <a:prstClr val="black"/>
                </a:solidFill>
              </a:rPr>
              <a:pPr/>
              <a:t>125</a:t>
            </a:fld>
            <a:endParaRPr lang="en-CA">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宋体" pitchFamily="2" charset="-122"/>
            </a:endParaRPr>
          </a:p>
        </p:txBody>
      </p:sp>
      <p:sp>
        <p:nvSpPr>
          <p:cNvPr id="1157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D8B386-3A1C-497A-8BCE-138B707D1C9E}" type="slidenum">
              <a:rPr lang="en-US">
                <a:solidFill>
                  <a:srgbClr val="000000"/>
                </a:solidFill>
                <a:ea typeface="宋体" pitchFamily="2" charset="-122"/>
              </a:rPr>
              <a:pPr fontAlgn="base">
                <a:spcBef>
                  <a:spcPct val="0"/>
                </a:spcBef>
                <a:spcAft>
                  <a:spcPct val="0"/>
                </a:spcAft>
              </a:pPr>
              <a:t>12</a:t>
            </a:fld>
            <a:endParaRPr lang="en-US">
              <a:solidFill>
                <a:srgbClr val="000000"/>
              </a:solidFill>
              <a:ea typeface="宋体" pitchFamily="2" charset="-122"/>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CA" dirty="0"/>
          </a:p>
        </p:txBody>
      </p:sp>
      <p:sp>
        <p:nvSpPr>
          <p:cNvPr id="4" name="灯片编号占位符 3"/>
          <p:cNvSpPr>
            <a:spLocks noGrp="1"/>
          </p:cNvSpPr>
          <p:nvPr>
            <p:ph type="sldNum" sz="quarter" idx="10"/>
          </p:nvPr>
        </p:nvSpPr>
        <p:spPr/>
        <p:txBody>
          <a:bodyPr/>
          <a:lstStyle/>
          <a:p>
            <a:fld id="{1EE21BC4-1F12-4941-8E8D-D6DBC16BF0AC}" type="slidenum">
              <a:rPr lang="en-CA" smtClean="0">
                <a:solidFill>
                  <a:prstClr val="black"/>
                </a:solidFill>
              </a:rPr>
              <a:pPr/>
              <a:t>126</a:t>
            </a:fld>
            <a:endParaRPr lang="en-CA">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61122"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marL="79375">
              <a:spcBef>
                <a:spcPct val="0"/>
              </a:spcBef>
            </a:pPr>
            <a:r>
              <a:rPr lang="en-US" altLang="zh-CN" sz="1600" smtClean="0">
                <a:solidFill>
                  <a:srgbClr val="000000"/>
                </a:solidFill>
                <a:latin typeface="Lucida Grande" charset="0"/>
                <a:sym typeface="Lucida Grande" charset="0"/>
              </a:rPr>
              <a:t>-RIM 950 was what started the Blackberry trend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6419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z="1800" dirty="0" smtClean="0">
              <a:latin typeface="Lucida Grande" charset="0"/>
              <a:sym typeface="Lucida Grande"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6829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marL="79375">
              <a:spcBef>
                <a:spcPct val="0"/>
              </a:spcBef>
              <a:buClr>
                <a:srgbClr val="000000"/>
              </a:buClr>
              <a:buFont typeface="Geeza Pro" charset="0"/>
              <a:buChar char="-"/>
            </a:pPr>
            <a:endParaRPr lang="en-US" altLang="zh-CN" sz="1600" dirty="0" smtClean="0">
              <a:solidFill>
                <a:srgbClr val="000000"/>
              </a:solidFill>
              <a:latin typeface="Lucida Grande" charset="0"/>
              <a:sym typeface="Lucida Grande"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solidFill>
                  <a:prstClr val="black"/>
                </a:solidFill>
              </a:rPr>
              <a:pPr>
                <a:defRPr/>
              </a:pPr>
              <a:t>172</a:t>
            </a:fld>
            <a:endParaRPr lang="zh-CN" alt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1" dirty="0" smtClean="0"/>
              <a:t>BB Balance</a:t>
            </a:r>
            <a:r>
              <a:rPr lang="en-CA" dirty="0" smtClean="0"/>
              <a:t>:</a:t>
            </a:r>
            <a:r>
              <a:rPr lang="en-CA" baseline="0" dirty="0" smtClean="0"/>
              <a:t> </a:t>
            </a:r>
            <a:r>
              <a:rPr lang="en-CA" dirty="0" smtClean="0"/>
              <a:t>Apps and data that are sent by your organization to BlackBerry devices it manages are restricted from being accessed by personal apps. This helps ensure work information is kept separate and secure. So users’ personal apps can’t access work information, and work information can’t be copied and pasted into personal apps or email messages.</a:t>
            </a:r>
          </a:p>
          <a:p>
            <a:endParaRPr lang="en-CA" dirty="0" smtClean="0"/>
          </a:p>
          <a:p>
            <a:r>
              <a:rPr lang="en-CA" b="1" dirty="0" smtClean="0"/>
              <a:t>Liquid Graphic</a:t>
            </a:r>
            <a:r>
              <a:rPr lang="en-CA" b="0" dirty="0" smtClean="0"/>
              <a:t>:</a:t>
            </a:r>
            <a:r>
              <a:rPr lang="en-CA" dirty="0" smtClean="0"/>
              <a:t> graphics processing technology that makes the BlackBerry experience faster and more responsive. delivers instant response times, smoother rendering and fluid animations.</a:t>
            </a:r>
            <a:endParaRPr lang="en-CA" b="1"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solidFill>
                  <a:prstClr val="black"/>
                </a:solidFill>
              </a:rPr>
              <a:pPr>
                <a:defRPr/>
              </a:pPr>
              <a:t>173</a:t>
            </a:fld>
            <a:endParaRPr lang="zh-CN" alt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71362"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marL="79375">
              <a:spcBef>
                <a:spcPct val="0"/>
              </a:spcBef>
            </a:pPr>
            <a:r>
              <a:rPr lang="en-US" altLang="zh-CN" sz="1600" dirty="0" smtClean="0">
                <a:solidFill>
                  <a:srgbClr val="000000"/>
                </a:solidFill>
                <a:latin typeface="Lucida Grande" charset="0"/>
                <a:sym typeface="Lucida Grande" charset="0"/>
              </a:rPr>
              <a:t>- Rim runs all data from </a:t>
            </a:r>
            <a:r>
              <a:rPr lang="en-US" altLang="zh-CN" sz="1600" dirty="0" err="1" smtClean="0">
                <a:solidFill>
                  <a:srgbClr val="000000"/>
                </a:solidFill>
                <a:latin typeface="Lucida Grande" charset="0"/>
                <a:sym typeface="Lucida Grande" charset="0"/>
              </a:rPr>
              <a:t>blackberrys</a:t>
            </a:r>
            <a:r>
              <a:rPr lang="en-US" altLang="zh-CN" sz="1600" dirty="0" smtClean="0">
                <a:solidFill>
                  <a:srgbClr val="000000"/>
                </a:solidFill>
                <a:latin typeface="Lucida Grande" charset="0"/>
                <a:sym typeface="Lucida Grande" charset="0"/>
              </a:rPr>
              <a:t> through its closed, global network. This provides corporate users and personal users security unless traditional email. </a:t>
            </a:r>
          </a:p>
          <a:p>
            <a:pPr marL="79375">
              <a:spcBef>
                <a:spcPct val="0"/>
              </a:spcBef>
            </a:pPr>
            <a:r>
              <a:rPr lang="en-US" altLang="zh-CN" sz="1600" dirty="0" smtClean="0">
                <a:solidFill>
                  <a:srgbClr val="000000"/>
                </a:solidFill>
                <a:latin typeface="Lucida Grande" charset="0"/>
                <a:sym typeface="Lucida Grande" charset="0"/>
              </a:rPr>
              <a:t>- Apple launch an new app called </a:t>
            </a:r>
            <a:r>
              <a:rPr lang="en-US" altLang="zh-CN" sz="1600" dirty="0" err="1" smtClean="0">
                <a:solidFill>
                  <a:srgbClr val="000000"/>
                </a:solidFill>
                <a:latin typeface="Lucida Grande" charset="0"/>
                <a:sym typeface="Lucida Grande" charset="0"/>
              </a:rPr>
              <a:t>iMessage</a:t>
            </a:r>
            <a:r>
              <a:rPr lang="en-US" altLang="zh-CN" sz="1600" dirty="0" smtClean="0">
                <a:solidFill>
                  <a:srgbClr val="000000"/>
                </a:solidFill>
                <a:latin typeface="Lucida Grande" charset="0"/>
                <a:sym typeface="Lucida Grande" charset="0"/>
              </a:rPr>
              <a:t> which is very similar to BBM</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7955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z="1800" smtClean="0">
                <a:latin typeface="Lucida Grande" charset="0"/>
                <a:sym typeface="Lucida Grande" charset="0"/>
              </a:rPr>
              <a:t>Active acquisitions to complement its technology. However, none of these companies have resulted in amazing result after integration with BlackBerry. Except…QNX that yet to be launched in the PlayBook</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82626"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z="1800" smtClean="0">
                <a:latin typeface="Lucida Grande" charset="0"/>
                <a:sym typeface="Lucida Grande" charset="0"/>
              </a:rPr>
              <a:t>Very passionate about physics and quantum computing. Very focus on research centric.</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8467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z="1800" smtClean="0">
                <a:latin typeface="Lucida Grande" charset="0"/>
                <a:sym typeface="Lucida Grande" charset="0"/>
              </a:rPr>
              <a:t>Is not a great figure in the business world. He is in the NHL….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1177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92019C-4C14-4226-A3A5-5C4EC2CC310B}" type="slidenum">
              <a:rPr lang="en-CA">
                <a:ea typeface="宋体" pitchFamily="2" charset="-122"/>
              </a:rPr>
              <a:pPr fontAlgn="base">
                <a:spcBef>
                  <a:spcPct val="0"/>
                </a:spcBef>
                <a:spcAft>
                  <a:spcPct val="0"/>
                </a:spcAft>
              </a:pPr>
              <a:t>13</a:t>
            </a:fld>
            <a:endParaRPr lang="en-CA">
              <a:ea typeface="宋体"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p:spPr>
      </p:sp>
      <p:sp>
        <p:nvSpPr>
          <p:cNvPr id="1198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i="1" smtClean="0">
                <a:ea typeface="宋体" pitchFamily="2" charset="-122"/>
              </a:rPr>
              <a:t>March 20, 2011</a:t>
            </a:r>
          </a:p>
          <a:p>
            <a:pPr>
              <a:spcBef>
                <a:spcPct val="0"/>
              </a:spcBef>
            </a:pPr>
            <a:r>
              <a:rPr lang="en-GB" smtClean="0">
                <a:ea typeface="宋体" pitchFamily="2" charset="-122"/>
              </a:rPr>
              <a:t>social networking is reaching a saturation point in some age groups. A closer look at the graph reveals that the growth has been slowing down when compared to previous years and it is now expected to grow at a very small percentage till 2013.  Year 2009-10 witnessed the highest jump in number of users while 2012-13 is expected to be the sluggiest of them all.</a:t>
            </a:r>
          </a:p>
          <a:p>
            <a:pPr>
              <a:spcBef>
                <a:spcPct val="0"/>
              </a:spcBef>
            </a:pPr>
            <a:r>
              <a:rPr lang="en-GB" smtClean="0">
                <a:ea typeface="宋体" pitchFamily="2" charset="-122"/>
              </a:rPr>
              <a:t>estimates nearly 150 million US web users will use social networks via any device at least monthly this year, bringing the reach of such sites to 63.7% of the online population. By 2013, 164.2 million Americans will use social networks, or 67% of internet users.</a:t>
            </a:r>
            <a:endParaRPr lang="en-CA" smtClean="0">
              <a:ea typeface="宋体" pitchFamily="2" charset="-122"/>
            </a:endParaRPr>
          </a:p>
        </p:txBody>
      </p:sp>
      <p:sp>
        <p:nvSpPr>
          <p:cNvPr id="1198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BB886A-E0C2-40E0-9A6F-8AC66F9B7ED0}" type="slidenum">
              <a:rPr lang="en-CA">
                <a:ea typeface="宋体" pitchFamily="2" charset="-122"/>
              </a:rPr>
              <a:pPr fontAlgn="base">
                <a:spcBef>
                  <a:spcPct val="0"/>
                </a:spcBef>
                <a:spcAft>
                  <a:spcPct val="0"/>
                </a:spcAft>
              </a:pPr>
              <a:t>14</a:t>
            </a:fld>
            <a:endParaRPr lang="en-CA">
              <a:ea typeface="宋体"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1218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B0BE93-81D8-46D0-82E1-A2F4CC3C0B1C}" type="slidenum">
              <a:rPr lang="en-CA">
                <a:ea typeface="宋体" pitchFamily="2" charset="-122"/>
              </a:rPr>
              <a:pPr fontAlgn="base">
                <a:spcBef>
                  <a:spcPct val="0"/>
                </a:spcBef>
                <a:spcAft>
                  <a:spcPct val="0"/>
                </a:spcAft>
              </a:pPr>
              <a:t>15</a:t>
            </a:fld>
            <a:endParaRPr lang="en-CA">
              <a:ea typeface="宋体"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zh-CN" altLang="en-US" smtClean="0"/>
              <a:t>单击此处编辑母版标题样式</a:t>
            </a:r>
            <a:endParaRPr lang="en-US"/>
          </a:p>
        </p:txBody>
      </p:sp>
      <p:sp>
        <p:nvSpPr>
          <p:cNvPr id="9" name="副标题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smtClean="0"/>
              <a:t>单击此处编辑母版副标题样式</a:t>
            </a:r>
            <a:endParaRPr lang="en-US"/>
          </a:p>
        </p:txBody>
      </p:sp>
      <p:sp>
        <p:nvSpPr>
          <p:cNvPr id="4" name="日期占位符 13"/>
          <p:cNvSpPr>
            <a:spLocks noGrp="1"/>
          </p:cNvSpPr>
          <p:nvPr>
            <p:ph type="dt" sz="half" idx="10"/>
          </p:nvPr>
        </p:nvSpPr>
        <p:spPr/>
        <p:txBody>
          <a:bodyPr/>
          <a:lstStyle>
            <a:lvl1pPr>
              <a:defRPr/>
            </a:lvl1pPr>
          </a:lstStyle>
          <a:p>
            <a:pPr>
              <a:defRPr/>
            </a:pPr>
            <a:fld id="{F0136A29-B392-4CCC-AD44-F98F56E70503}" type="datetimeFigureOut">
              <a:rPr lang="zh-CN" altLang="en-US"/>
              <a:pPr>
                <a:defRPr/>
              </a:pPr>
              <a:t>2012-10-30</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pPr>
              <a:defRPr/>
            </a:pPr>
            <a:fld id="{9F5BB55C-06B7-4BE0-BC83-7A39178D3C05}"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13"/>
          <p:cNvSpPr>
            <a:spLocks noGrp="1"/>
          </p:cNvSpPr>
          <p:nvPr>
            <p:ph type="dt" sz="half" idx="10"/>
          </p:nvPr>
        </p:nvSpPr>
        <p:spPr/>
        <p:txBody>
          <a:bodyPr/>
          <a:lstStyle>
            <a:lvl1pPr>
              <a:defRPr/>
            </a:lvl1pPr>
          </a:lstStyle>
          <a:p>
            <a:pPr>
              <a:defRPr/>
            </a:pPr>
            <a:fld id="{4A3E9E30-4038-4456-A8A5-8DB0388ED593}" type="datetimeFigureOut">
              <a:rPr lang="zh-CN" altLang="en-US"/>
              <a:pPr>
                <a:defRPr/>
              </a:pPr>
              <a:t>2012-10-30</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pPr>
              <a:defRPr/>
            </a:pPr>
            <a:fld id="{C7B3715B-F9F9-4F0B-A5E0-DC123AD17478}"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13"/>
          <p:cNvSpPr>
            <a:spLocks noGrp="1"/>
          </p:cNvSpPr>
          <p:nvPr>
            <p:ph type="dt" sz="half" idx="10"/>
          </p:nvPr>
        </p:nvSpPr>
        <p:spPr/>
        <p:txBody>
          <a:bodyPr/>
          <a:lstStyle>
            <a:lvl1pPr>
              <a:defRPr/>
            </a:lvl1pPr>
          </a:lstStyle>
          <a:p>
            <a:pPr>
              <a:defRPr/>
            </a:pPr>
            <a:fld id="{ABDA4E3E-AA6B-41EB-826D-EDB79238EB71}" type="datetimeFigureOut">
              <a:rPr lang="zh-CN" altLang="en-US"/>
              <a:pPr>
                <a:defRPr/>
              </a:pPr>
              <a:t>2012-10-30</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pPr>
              <a:defRPr/>
            </a:pPr>
            <a:fld id="{DBD09F6A-5BD0-44AC-B9FD-AA7358D777DA}"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9FB5FF8D-263A-DB4F-9CD0-5659B2BF2004}" type="datetimeFigureOut">
              <a:rPr lang="en-US" smtClean="0">
                <a:solidFill>
                  <a:prstClr val="black">
                    <a:tint val="75000"/>
                  </a:prstClr>
                </a:solidFill>
              </a:rPr>
              <a:pPr/>
              <a:t>10/30/2012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334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9FB5FF8D-263A-DB4F-9CD0-5659B2BF2004}" type="datetimeFigureOut">
              <a:rPr lang="en-US" smtClean="0">
                <a:solidFill>
                  <a:prstClr val="black">
                    <a:tint val="75000"/>
                  </a:prstClr>
                </a:solidFill>
              </a:rPr>
              <a:pPr/>
              <a:t>10/30/2012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003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9FB5FF8D-263A-DB4F-9CD0-5659B2BF2004}" type="datetimeFigureOut">
              <a:rPr lang="en-US" smtClean="0">
                <a:solidFill>
                  <a:prstClr val="black">
                    <a:tint val="75000"/>
                  </a:prstClr>
                </a:solidFill>
              </a:rPr>
              <a:pPr/>
              <a:t>10/30/2012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479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9FB5FF8D-263A-DB4F-9CD0-5659B2BF2004}" type="datetimeFigureOut">
              <a:rPr lang="en-US" smtClean="0">
                <a:solidFill>
                  <a:prstClr val="black">
                    <a:tint val="75000"/>
                  </a:prstClr>
                </a:solidFill>
              </a:rPr>
              <a:pPr/>
              <a:t>10/30/2012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897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9FB5FF8D-263A-DB4F-9CD0-5659B2BF2004}" type="datetimeFigureOut">
              <a:rPr lang="en-US" smtClean="0">
                <a:solidFill>
                  <a:prstClr val="black">
                    <a:tint val="75000"/>
                  </a:prstClr>
                </a:solidFill>
              </a:rPr>
              <a:pPr/>
              <a:t>10/30/2012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362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9FB5FF8D-263A-DB4F-9CD0-5659B2BF2004}" type="datetimeFigureOut">
              <a:rPr lang="en-US" smtClean="0">
                <a:solidFill>
                  <a:prstClr val="black">
                    <a:tint val="75000"/>
                  </a:prstClr>
                </a:solidFill>
              </a:rPr>
              <a:pPr/>
              <a:t>10/30/2012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156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5FF8D-263A-DB4F-9CD0-5659B2BF2004}" type="datetimeFigureOut">
              <a:rPr lang="en-US" smtClean="0">
                <a:solidFill>
                  <a:prstClr val="black">
                    <a:tint val="75000"/>
                  </a:prstClr>
                </a:solidFill>
              </a:rPr>
              <a:pPr/>
              <a:t>10/30/2012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554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9FB5FF8D-263A-DB4F-9CD0-5659B2BF2004}" type="datetimeFigureOut">
              <a:rPr lang="en-US" smtClean="0">
                <a:solidFill>
                  <a:prstClr val="black">
                    <a:tint val="75000"/>
                  </a:prstClr>
                </a:solidFill>
              </a:rPr>
              <a:pPr/>
              <a:t>10/30/2012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78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13"/>
          <p:cNvSpPr>
            <a:spLocks noGrp="1"/>
          </p:cNvSpPr>
          <p:nvPr>
            <p:ph type="dt" sz="half" idx="10"/>
          </p:nvPr>
        </p:nvSpPr>
        <p:spPr/>
        <p:txBody>
          <a:bodyPr/>
          <a:lstStyle>
            <a:lvl1pPr>
              <a:defRPr/>
            </a:lvl1pPr>
          </a:lstStyle>
          <a:p>
            <a:pPr>
              <a:defRPr/>
            </a:pPr>
            <a:fld id="{F3EFCC77-8ABA-4024-BA67-38F7BC74BDDF}" type="datetimeFigureOut">
              <a:rPr lang="zh-CN" altLang="en-US"/>
              <a:pPr>
                <a:defRPr/>
              </a:pPr>
              <a:t>2012-10-30</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pPr>
              <a:defRPr/>
            </a:pPr>
            <a:fld id="{92B0F945-B1CF-4E9B-867B-FE4837C150A9}" type="slidenum">
              <a:rPr lang="zh-CN" altLang="en-US"/>
              <a:pPr>
                <a:defRPr/>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9FB5FF8D-263A-DB4F-9CD0-5659B2BF2004}" type="datetimeFigureOut">
              <a:rPr lang="en-US" smtClean="0">
                <a:solidFill>
                  <a:prstClr val="black">
                    <a:tint val="75000"/>
                  </a:prstClr>
                </a:solidFill>
              </a:rPr>
              <a:pPr/>
              <a:t>10/30/2012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56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9FB5FF8D-263A-DB4F-9CD0-5659B2BF2004}" type="datetimeFigureOut">
              <a:rPr lang="en-US" smtClean="0">
                <a:solidFill>
                  <a:prstClr val="black">
                    <a:tint val="75000"/>
                  </a:prstClr>
                </a:solidFill>
              </a:rPr>
              <a:pPr/>
              <a:t>10/30/2012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386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9FB5FF8D-263A-DB4F-9CD0-5659B2BF2004}" type="datetimeFigureOut">
              <a:rPr lang="en-US" smtClean="0">
                <a:solidFill>
                  <a:prstClr val="black">
                    <a:tint val="75000"/>
                  </a:prstClr>
                </a:solidFill>
              </a:rPr>
              <a:pPr/>
              <a:t>10/30/2012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853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2">
        <a:schemeClr val="bg2"/>
      </p:bgRef>
    </p:bg>
    <p:spTree>
      <p:nvGrpSpPr>
        <p:cNvPr id="1" name=""/>
        <p:cNvGrpSpPr/>
        <p:nvPr/>
      </p:nvGrpSpPr>
      <p:grpSpPr>
        <a:xfrm>
          <a:off x="0" y="0"/>
          <a:ext cx="0" cy="0"/>
          <a:chOff x="0" y="0"/>
          <a:chExt cx="0" cy="0"/>
        </a:xfrm>
      </p:grpSpPr>
      <p:sp>
        <p:nvSpPr>
          <p:cNvPr id="4" name="任意多边形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solidFill>
                <a:prstClr val="white"/>
              </a:solidFill>
              <a:latin typeface="Arial"/>
            </a:endParaRPr>
          </a:p>
        </p:txBody>
      </p:sp>
      <p:sp>
        <p:nvSpPr>
          <p:cNvPr id="5" name="任意多边形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solidFill>
                <a:prstClr val="white"/>
              </a:solidFill>
              <a:latin typeface="Arial"/>
            </a:endParaRPr>
          </a:p>
        </p:txBody>
      </p:sp>
      <p:sp>
        <p:nvSpPr>
          <p:cNvPr id="9" name="标题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zh-CN" altLang="en-US" smtClean="0"/>
              <a:t>单击此处编辑母版标题样式</a:t>
            </a:r>
            <a:endParaRPr lang="en-US"/>
          </a:p>
        </p:txBody>
      </p:sp>
      <p:sp>
        <p:nvSpPr>
          <p:cNvPr id="17" name="副标题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smtClean="0"/>
              <a:t>单击此处编辑母版副标题样式</a:t>
            </a:r>
            <a:endParaRPr lang="en-US"/>
          </a:p>
        </p:txBody>
      </p:sp>
      <p:sp>
        <p:nvSpPr>
          <p:cNvPr id="6" name="日期占位符 29"/>
          <p:cNvSpPr>
            <a:spLocks noGrp="1"/>
          </p:cNvSpPr>
          <p:nvPr>
            <p:ph type="dt" sz="half" idx="10"/>
          </p:nvPr>
        </p:nvSpPr>
        <p:spPr/>
        <p:txBody>
          <a:bodyPr/>
          <a:lstStyle>
            <a:lvl1pPr>
              <a:defRPr/>
            </a:lvl1pPr>
          </a:lstStyle>
          <a:p>
            <a:pPr>
              <a:defRPr/>
            </a:pPr>
            <a:fld id="{D4F59279-A462-4649-9D34-D93D1E7D0B6D}" type="datetimeFigureOut">
              <a:rPr lang="zh-CN" altLang="en-US">
                <a:solidFill>
                  <a:srgbClr val="D4D2D0">
                    <a:shade val="50000"/>
                  </a:srgbClr>
                </a:solidFill>
              </a:rPr>
              <a:pPr>
                <a:defRPr/>
              </a:pPr>
              <a:t>2012-10-30</a:t>
            </a:fld>
            <a:endParaRPr lang="zh-CN" altLang="en-US">
              <a:solidFill>
                <a:srgbClr val="D4D2D0">
                  <a:shade val="50000"/>
                </a:srgbClr>
              </a:solidFill>
            </a:endParaRPr>
          </a:p>
        </p:txBody>
      </p:sp>
      <p:sp>
        <p:nvSpPr>
          <p:cNvPr id="7" name="页脚占位符 18"/>
          <p:cNvSpPr>
            <a:spLocks noGrp="1"/>
          </p:cNvSpPr>
          <p:nvPr>
            <p:ph type="ftr" sz="quarter" idx="11"/>
          </p:nvPr>
        </p:nvSpPr>
        <p:spPr/>
        <p:txBody>
          <a:bodyPr/>
          <a:lstStyle>
            <a:lvl1pPr>
              <a:defRPr/>
            </a:lvl1pPr>
          </a:lstStyle>
          <a:p>
            <a:pPr>
              <a:defRPr/>
            </a:pPr>
            <a:endParaRPr lang="zh-CN" altLang="en-US">
              <a:solidFill>
                <a:srgbClr val="D4D2D0">
                  <a:shade val="50000"/>
                </a:srgbClr>
              </a:solidFill>
            </a:endParaRPr>
          </a:p>
        </p:txBody>
      </p:sp>
      <p:sp>
        <p:nvSpPr>
          <p:cNvPr id="8" name="灯片编号占位符 26"/>
          <p:cNvSpPr>
            <a:spLocks noGrp="1"/>
          </p:cNvSpPr>
          <p:nvPr>
            <p:ph type="sldNum" sz="quarter" idx="12"/>
          </p:nvPr>
        </p:nvSpPr>
        <p:spPr/>
        <p:txBody>
          <a:bodyPr/>
          <a:lstStyle>
            <a:lvl1pPr>
              <a:defRPr/>
            </a:lvl1pPr>
          </a:lstStyle>
          <a:p>
            <a:pPr>
              <a:defRPr/>
            </a:pPr>
            <a:fld id="{FDC11F84-9BCF-46E5-A90C-6057FF5EAA3F}" type="slidenum">
              <a:rPr lang="zh-CN" altLang="en-US">
                <a:solidFill>
                  <a:srgbClr val="D4D2D0">
                    <a:shade val="50000"/>
                  </a:srgbClr>
                </a:solidFill>
              </a:rPr>
              <a:pPr>
                <a:defRPr/>
              </a:pPr>
              <a:t>‹#›</a:t>
            </a:fld>
            <a:endParaRPr lang="zh-CN" altLang="en-US">
              <a:solidFill>
                <a:srgbClr val="D4D2D0">
                  <a:shade val="50000"/>
                </a:srgbClr>
              </a:solidFill>
            </a:endParaRPr>
          </a:p>
        </p:txBody>
      </p:sp>
    </p:spTree>
    <p:extLst>
      <p:ext uri="{BB962C8B-B14F-4D97-AF65-F5344CB8AC3E}">
        <p14:creationId xmlns:p14="http://schemas.microsoft.com/office/powerpoint/2010/main" val="235835977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a:lvl1p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9195B537-4850-40F7-B8CD-CA41741390AC}" type="datetimeFigureOut">
              <a:rPr lang="zh-CN" altLang="en-US">
                <a:solidFill>
                  <a:srgbClr val="D4D2D0">
                    <a:shade val="50000"/>
                  </a:srgbClr>
                </a:solidFill>
              </a:rPr>
              <a:pPr>
                <a:defRPr/>
              </a:pPr>
              <a:t>2012-10-30</a:t>
            </a:fld>
            <a:endParaRPr lang="zh-CN" altLang="en-US">
              <a:solidFill>
                <a:srgbClr val="D4D2D0">
                  <a:shade val="50000"/>
                </a:srgbClr>
              </a:solidFill>
            </a:endParaRPr>
          </a:p>
        </p:txBody>
      </p:sp>
      <p:sp>
        <p:nvSpPr>
          <p:cNvPr id="5" name="页脚占位符 21"/>
          <p:cNvSpPr>
            <a:spLocks noGrp="1"/>
          </p:cNvSpPr>
          <p:nvPr>
            <p:ph type="ftr" sz="quarter" idx="11"/>
          </p:nvPr>
        </p:nvSpPr>
        <p:spPr/>
        <p:txBody>
          <a:bodyPr/>
          <a:lstStyle>
            <a:lvl1pPr>
              <a:defRPr/>
            </a:lvl1pPr>
          </a:lstStyle>
          <a:p>
            <a:pPr>
              <a:defRPr/>
            </a:pPr>
            <a:endParaRPr lang="zh-CN" altLang="en-US">
              <a:solidFill>
                <a:srgbClr val="D4D2D0">
                  <a:shade val="50000"/>
                </a:srgbClr>
              </a:solidFill>
            </a:endParaRPr>
          </a:p>
        </p:txBody>
      </p:sp>
      <p:sp>
        <p:nvSpPr>
          <p:cNvPr id="6" name="灯片编号占位符 17"/>
          <p:cNvSpPr>
            <a:spLocks noGrp="1"/>
          </p:cNvSpPr>
          <p:nvPr>
            <p:ph type="sldNum" sz="quarter" idx="12"/>
          </p:nvPr>
        </p:nvSpPr>
        <p:spPr/>
        <p:txBody>
          <a:bodyPr/>
          <a:lstStyle>
            <a:lvl1pPr>
              <a:defRPr/>
            </a:lvl1pPr>
          </a:lstStyle>
          <a:p>
            <a:pPr>
              <a:defRPr/>
            </a:pPr>
            <a:fld id="{D11B7038-0DCE-4A02-BF45-7C85A572E8F9}" type="slidenum">
              <a:rPr lang="zh-CN" altLang="en-US">
                <a:solidFill>
                  <a:srgbClr val="D4D2D0">
                    <a:shade val="50000"/>
                  </a:srgbClr>
                </a:solidFill>
              </a:rPr>
              <a:pPr>
                <a:defRPr/>
              </a:pPr>
              <a:t>‹#›</a:t>
            </a:fld>
            <a:endParaRPr lang="zh-CN" altLang="en-US">
              <a:solidFill>
                <a:srgbClr val="D4D2D0">
                  <a:shade val="50000"/>
                </a:srgbClr>
              </a:solidFill>
            </a:endParaRPr>
          </a:p>
        </p:txBody>
      </p:sp>
    </p:spTree>
    <p:extLst>
      <p:ext uri="{BB962C8B-B14F-4D97-AF65-F5344CB8AC3E}">
        <p14:creationId xmlns:p14="http://schemas.microsoft.com/office/powerpoint/2010/main" val="2950813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2">
        <a:schemeClr val="bg2"/>
      </p:bgRef>
    </p:bg>
    <p:spTree>
      <p:nvGrpSpPr>
        <p:cNvPr id="1" name=""/>
        <p:cNvGrpSpPr/>
        <p:nvPr/>
      </p:nvGrpSpPr>
      <p:grpSpPr>
        <a:xfrm>
          <a:off x="0" y="0"/>
          <a:ext cx="0" cy="0"/>
          <a:chOff x="0" y="0"/>
          <a:chExt cx="0" cy="0"/>
        </a:xfrm>
      </p:grpSpPr>
      <p:sp>
        <p:nvSpPr>
          <p:cNvPr id="4" name="任意多边形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solidFill>
                <a:prstClr val="white"/>
              </a:solidFill>
              <a:latin typeface="Arial"/>
            </a:endParaRPr>
          </a:p>
        </p:txBody>
      </p:sp>
      <p:sp>
        <p:nvSpPr>
          <p:cNvPr id="5" name="任意多边形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solidFill>
                <a:prstClr val="white"/>
              </a:solidFill>
              <a:latin typeface="Arial"/>
            </a:endParaRPr>
          </a:p>
        </p:txBody>
      </p:sp>
      <p:sp>
        <p:nvSpPr>
          <p:cNvPr id="2" name="标题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smtClean="0"/>
              <a:t>单击此处编辑母版文本样式</a:t>
            </a:r>
          </a:p>
        </p:txBody>
      </p:sp>
      <p:sp>
        <p:nvSpPr>
          <p:cNvPr id="6" name="日期占位符 3"/>
          <p:cNvSpPr>
            <a:spLocks noGrp="1"/>
          </p:cNvSpPr>
          <p:nvPr>
            <p:ph type="dt" sz="half" idx="10"/>
          </p:nvPr>
        </p:nvSpPr>
        <p:spPr/>
        <p:txBody>
          <a:bodyPr/>
          <a:lstStyle>
            <a:lvl1pPr>
              <a:defRPr/>
            </a:lvl1pPr>
          </a:lstStyle>
          <a:p>
            <a:pPr>
              <a:defRPr/>
            </a:pPr>
            <a:fld id="{0AC41B52-CBE6-41F6-9125-CC28B71A1956}" type="datetimeFigureOut">
              <a:rPr lang="zh-CN" altLang="en-US">
                <a:solidFill>
                  <a:srgbClr val="D4D2D0">
                    <a:shade val="50000"/>
                  </a:srgbClr>
                </a:solidFill>
              </a:rPr>
              <a:pPr>
                <a:defRPr/>
              </a:pPr>
              <a:t>2012-10-30</a:t>
            </a:fld>
            <a:endParaRPr lang="zh-CN" altLang="en-US">
              <a:solidFill>
                <a:srgbClr val="D4D2D0">
                  <a:shade val="50000"/>
                </a:srgb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srgbClr val="D4D2D0">
                  <a:shade val="50000"/>
                </a:srgbClr>
              </a:solidFill>
            </a:endParaRPr>
          </a:p>
        </p:txBody>
      </p:sp>
      <p:sp>
        <p:nvSpPr>
          <p:cNvPr id="8" name="灯片编号占位符 5"/>
          <p:cNvSpPr>
            <a:spLocks noGrp="1"/>
          </p:cNvSpPr>
          <p:nvPr>
            <p:ph type="sldNum" sz="quarter" idx="12"/>
          </p:nvPr>
        </p:nvSpPr>
        <p:spPr/>
        <p:txBody>
          <a:bodyPr/>
          <a:lstStyle>
            <a:lvl1pPr>
              <a:defRPr/>
            </a:lvl1pPr>
          </a:lstStyle>
          <a:p>
            <a:pPr>
              <a:defRPr/>
            </a:pPr>
            <a:fld id="{AC77FBAE-06A8-4B6F-9931-25F2357E088B}" type="slidenum">
              <a:rPr lang="zh-CN" altLang="en-US">
                <a:solidFill>
                  <a:srgbClr val="D4D2D0">
                    <a:shade val="50000"/>
                  </a:srgbClr>
                </a:solidFill>
              </a:rPr>
              <a:pPr>
                <a:defRPr/>
              </a:pPr>
              <a:t>‹#›</a:t>
            </a:fld>
            <a:endParaRPr lang="zh-CN" altLang="en-US">
              <a:solidFill>
                <a:srgbClr val="D4D2D0">
                  <a:shade val="50000"/>
                </a:srgbClr>
              </a:solidFill>
            </a:endParaRPr>
          </a:p>
        </p:txBody>
      </p:sp>
    </p:spTree>
    <p:extLst>
      <p:ext uri="{BB962C8B-B14F-4D97-AF65-F5344CB8AC3E}">
        <p14:creationId xmlns:p14="http://schemas.microsoft.com/office/powerpoint/2010/main" val="258965176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467600" cy="1143000"/>
          </a:xfrm>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9"/>
          <p:cNvSpPr>
            <a:spLocks noGrp="1"/>
          </p:cNvSpPr>
          <p:nvPr>
            <p:ph type="dt" sz="half" idx="10"/>
          </p:nvPr>
        </p:nvSpPr>
        <p:spPr/>
        <p:txBody>
          <a:bodyPr/>
          <a:lstStyle>
            <a:lvl1pPr>
              <a:defRPr/>
            </a:lvl1pPr>
          </a:lstStyle>
          <a:p>
            <a:pPr>
              <a:defRPr/>
            </a:pPr>
            <a:fld id="{8E986039-91E8-4AC6-BD8C-57C9E00FB4FC}" type="datetimeFigureOut">
              <a:rPr lang="zh-CN" altLang="en-US">
                <a:solidFill>
                  <a:srgbClr val="D4D2D0">
                    <a:shade val="50000"/>
                  </a:srgbClr>
                </a:solidFill>
              </a:rPr>
              <a:pPr>
                <a:defRPr/>
              </a:pPr>
              <a:t>2012-10-30</a:t>
            </a:fld>
            <a:endParaRPr lang="zh-CN" altLang="en-US">
              <a:solidFill>
                <a:srgbClr val="D4D2D0">
                  <a:shade val="50000"/>
                </a:srgbClr>
              </a:solidFill>
            </a:endParaRPr>
          </a:p>
        </p:txBody>
      </p:sp>
      <p:sp>
        <p:nvSpPr>
          <p:cNvPr id="6" name="页脚占位符 21"/>
          <p:cNvSpPr>
            <a:spLocks noGrp="1"/>
          </p:cNvSpPr>
          <p:nvPr>
            <p:ph type="ftr" sz="quarter" idx="11"/>
          </p:nvPr>
        </p:nvSpPr>
        <p:spPr/>
        <p:txBody>
          <a:bodyPr/>
          <a:lstStyle>
            <a:lvl1pPr>
              <a:defRPr/>
            </a:lvl1pPr>
          </a:lstStyle>
          <a:p>
            <a:pPr>
              <a:defRPr/>
            </a:pPr>
            <a:endParaRPr lang="zh-CN" altLang="en-US">
              <a:solidFill>
                <a:srgbClr val="D4D2D0">
                  <a:shade val="50000"/>
                </a:srgbClr>
              </a:solidFill>
            </a:endParaRPr>
          </a:p>
        </p:txBody>
      </p:sp>
      <p:sp>
        <p:nvSpPr>
          <p:cNvPr id="7" name="灯片编号占位符 17"/>
          <p:cNvSpPr>
            <a:spLocks noGrp="1"/>
          </p:cNvSpPr>
          <p:nvPr>
            <p:ph type="sldNum" sz="quarter" idx="12"/>
          </p:nvPr>
        </p:nvSpPr>
        <p:spPr/>
        <p:txBody>
          <a:bodyPr/>
          <a:lstStyle>
            <a:lvl1pPr>
              <a:defRPr/>
            </a:lvl1pPr>
          </a:lstStyle>
          <a:p>
            <a:pPr>
              <a:defRPr/>
            </a:pPr>
            <a:fld id="{BDDAB408-6756-4D28-8047-566D760FF017}" type="slidenum">
              <a:rPr lang="zh-CN" altLang="en-US">
                <a:solidFill>
                  <a:srgbClr val="D4D2D0">
                    <a:shade val="50000"/>
                  </a:srgbClr>
                </a:solidFill>
              </a:rPr>
              <a:pPr>
                <a:defRPr/>
              </a:pPr>
              <a:t>‹#›</a:t>
            </a:fld>
            <a:endParaRPr lang="zh-CN" altLang="en-US">
              <a:solidFill>
                <a:srgbClr val="D4D2D0">
                  <a:shade val="50000"/>
                </a:srgbClr>
              </a:solidFill>
            </a:endParaRPr>
          </a:p>
        </p:txBody>
      </p:sp>
    </p:spTree>
    <p:extLst>
      <p:ext uri="{BB962C8B-B14F-4D97-AF65-F5344CB8AC3E}">
        <p14:creationId xmlns:p14="http://schemas.microsoft.com/office/powerpoint/2010/main" val="3765538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4" name="文本占位符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5" name="内容占位符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内容占位符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lvl1pPr>
              <a:defRPr/>
            </a:lvl1pPr>
          </a:lstStyle>
          <a:p>
            <a:pPr>
              <a:defRPr/>
            </a:pPr>
            <a:fld id="{B0071D45-2F2C-4ADC-9BF1-768393C11C9D}" type="datetimeFigureOut">
              <a:rPr lang="zh-CN" altLang="en-US">
                <a:solidFill>
                  <a:srgbClr val="D4D2D0">
                    <a:shade val="50000"/>
                  </a:srgbClr>
                </a:solidFill>
              </a:rPr>
              <a:pPr>
                <a:defRPr/>
              </a:pPr>
              <a:t>2012-10-30</a:t>
            </a:fld>
            <a:endParaRPr lang="zh-CN" altLang="en-US">
              <a:solidFill>
                <a:srgbClr val="D4D2D0">
                  <a:shade val="50000"/>
                </a:srgbClr>
              </a:solidFill>
            </a:endParaRPr>
          </a:p>
        </p:txBody>
      </p:sp>
      <p:sp>
        <p:nvSpPr>
          <p:cNvPr id="8" name="页脚占位符 7"/>
          <p:cNvSpPr>
            <a:spLocks noGrp="1"/>
          </p:cNvSpPr>
          <p:nvPr>
            <p:ph type="ftr" sz="quarter" idx="11"/>
          </p:nvPr>
        </p:nvSpPr>
        <p:spPr/>
        <p:txBody>
          <a:bodyPr/>
          <a:lstStyle>
            <a:lvl1pPr>
              <a:defRPr/>
            </a:lvl1pPr>
          </a:lstStyle>
          <a:p>
            <a:pPr>
              <a:defRPr/>
            </a:pPr>
            <a:endParaRPr lang="zh-CN" altLang="en-US">
              <a:solidFill>
                <a:srgbClr val="D4D2D0">
                  <a:shade val="50000"/>
                </a:srgbClr>
              </a:solidFill>
            </a:endParaRPr>
          </a:p>
        </p:txBody>
      </p:sp>
      <p:sp>
        <p:nvSpPr>
          <p:cNvPr id="9" name="灯片编号占位符 8"/>
          <p:cNvSpPr>
            <a:spLocks noGrp="1"/>
          </p:cNvSpPr>
          <p:nvPr>
            <p:ph type="sldNum" sz="quarter" idx="12"/>
          </p:nvPr>
        </p:nvSpPr>
        <p:spPr/>
        <p:txBody>
          <a:bodyPr/>
          <a:lstStyle>
            <a:lvl1pPr>
              <a:defRPr/>
            </a:lvl1pPr>
          </a:lstStyle>
          <a:p>
            <a:pPr>
              <a:defRPr/>
            </a:pPr>
            <a:fld id="{C73272F7-2BFD-4478-9D7F-6098836F0EBA}" type="slidenum">
              <a:rPr lang="zh-CN" altLang="en-US">
                <a:solidFill>
                  <a:srgbClr val="D4D2D0">
                    <a:shade val="50000"/>
                  </a:srgbClr>
                </a:solidFill>
              </a:rPr>
              <a:pPr>
                <a:defRPr/>
              </a:pPr>
              <a:t>‹#›</a:t>
            </a:fld>
            <a:endParaRPr lang="zh-CN" altLang="en-US">
              <a:solidFill>
                <a:srgbClr val="D4D2D0">
                  <a:shade val="50000"/>
                </a:srgbClr>
              </a:solidFill>
            </a:endParaRPr>
          </a:p>
        </p:txBody>
      </p:sp>
    </p:spTree>
    <p:extLst>
      <p:ext uri="{BB962C8B-B14F-4D97-AF65-F5344CB8AC3E}">
        <p14:creationId xmlns:p14="http://schemas.microsoft.com/office/powerpoint/2010/main" val="3912576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320"/>
            <a:ext cx="7470648" cy="1143000"/>
          </a:xfrm>
        </p:spPr>
        <p:txBody>
          <a:bodyPr/>
          <a:lstStyle>
            <a:lvl1pPr algn="l">
              <a:defRPr sz="4600"/>
            </a:lvl1pPr>
          </a:lstStyle>
          <a:p>
            <a:r>
              <a:rPr lang="zh-CN" altLang="en-US" smtClean="0"/>
              <a:t>单击此处编辑母版标题样式</a:t>
            </a:r>
            <a:endParaRPr lang="en-US"/>
          </a:p>
        </p:txBody>
      </p:sp>
      <p:sp>
        <p:nvSpPr>
          <p:cNvPr id="3" name="日期占位符 9"/>
          <p:cNvSpPr>
            <a:spLocks noGrp="1"/>
          </p:cNvSpPr>
          <p:nvPr>
            <p:ph type="dt" sz="half" idx="10"/>
          </p:nvPr>
        </p:nvSpPr>
        <p:spPr/>
        <p:txBody>
          <a:bodyPr/>
          <a:lstStyle>
            <a:lvl1pPr>
              <a:defRPr/>
            </a:lvl1pPr>
          </a:lstStyle>
          <a:p>
            <a:pPr>
              <a:defRPr/>
            </a:pPr>
            <a:fld id="{6CCB98C8-C6C5-47A3-9E71-13AAA2E24ACA}" type="datetimeFigureOut">
              <a:rPr lang="zh-CN" altLang="en-US">
                <a:solidFill>
                  <a:srgbClr val="D4D2D0">
                    <a:shade val="50000"/>
                  </a:srgbClr>
                </a:solidFill>
              </a:rPr>
              <a:pPr>
                <a:defRPr/>
              </a:pPr>
              <a:t>2012-10-30</a:t>
            </a:fld>
            <a:endParaRPr lang="zh-CN" altLang="en-US">
              <a:solidFill>
                <a:srgbClr val="D4D2D0">
                  <a:shade val="50000"/>
                </a:srgbClr>
              </a:solidFill>
            </a:endParaRPr>
          </a:p>
        </p:txBody>
      </p:sp>
      <p:sp>
        <p:nvSpPr>
          <p:cNvPr id="4" name="页脚占位符 21"/>
          <p:cNvSpPr>
            <a:spLocks noGrp="1"/>
          </p:cNvSpPr>
          <p:nvPr>
            <p:ph type="ftr" sz="quarter" idx="11"/>
          </p:nvPr>
        </p:nvSpPr>
        <p:spPr/>
        <p:txBody>
          <a:bodyPr/>
          <a:lstStyle>
            <a:lvl1pPr>
              <a:defRPr/>
            </a:lvl1pPr>
          </a:lstStyle>
          <a:p>
            <a:pPr>
              <a:defRPr/>
            </a:pPr>
            <a:endParaRPr lang="zh-CN" altLang="en-US">
              <a:solidFill>
                <a:srgbClr val="D4D2D0">
                  <a:shade val="50000"/>
                </a:srgbClr>
              </a:solidFill>
            </a:endParaRPr>
          </a:p>
        </p:txBody>
      </p:sp>
      <p:sp>
        <p:nvSpPr>
          <p:cNvPr id="5" name="灯片编号占位符 17"/>
          <p:cNvSpPr>
            <a:spLocks noGrp="1"/>
          </p:cNvSpPr>
          <p:nvPr>
            <p:ph type="sldNum" sz="quarter" idx="12"/>
          </p:nvPr>
        </p:nvSpPr>
        <p:spPr/>
        <p:txBody>
          <a:bodyPr/>
          <a:lstStyle>
            <a:lvl1pPr>
              <a:defRPr/>
            </a:lvl1pPr>
          </a:lstStyle>
          <a:p>
            <a:pPr>
              <a:defRPr/>
            </a:pPr>
            <a:fld id="{BED70DAA-8783-404A-AF1C-B37201ADCC3A}" type="slidenum">
              <a:rPr lang="zh-CN" altLang="en-US">
                <a:solidFill>
                  <a:srgbClr val="D4D2D0">
                    <a:shade val="50000"/>
                  </a:srgbClr>
                </a:solidFill>
              </a:rPr>
              <a:pPr>
                <a:defRPr/>
              </a:pPr>
              <a:t>‹#›</a:t>
            </a:fld>
            <a:endParaRPr lang="zh-CN" altLang="en-US">
              <a:solidFill>
                <a:srgbClr val="D4D2D0">
                  <a:shade val="50000"/>
                </a:srgbClr>
              </a:solidFill>
            </a:endParaRPr>
          </a:p>
        </p:txBody>
      </p:sp>
    </p:spTree>
    <p:extLst>
      <p:ext uri="{BB962C8B-B14F-4D97-AF65-F5344CB8AC3E}">
        <p14:creationId xmlns:p14="http://schemas.microsoft.com/office/powerpoint/2010/main" val="2503211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9"/>
          <p:cNvSpPr>
            <a:spLocks noGrp="1"/>
          </p:cNvSpPr>
          <p:nvPr>
            <p:ph type="dt" sz="half" idx="10"/>
          </p:nvPr>
        </p:nvSpPr>
        <p:spPr/>
        <p:txBody>
          <a:bodyPr/>
          <a:lstStyle>
            <a:lvl1pPr>
              <a:defRPr/>
            </a:lvl1pPr>
          </a:lstStyle>
          <a:p>
            <a:pPr>
              <a:defRPr/>
            </a:pPr>
            <a:fld id="{C32B61B6-C5FF-4168-81A8-D2B5BA1F4846}" type="datetimeFigureOut">
              <a:rPr lang="zh-CN" altLang="en-US">
                <a:solidFill>
                  <a:srgbClr val="D4D2D0">
                    <a:shade val="50000"/>
                  </a:srgbClr>
                </a:solidFill>
              </a:rPr>
              <a:pPr>
                <a:defRPr/>
              </a:pPr>
              <a:t>2012-10-30</a:t>
            </a:fld>
            <a:endParaRPr lang="zh-CN" altLang="en-US">
              <a:solidFill>
                <a:srgbClr val="D4D2D0">
                  <a:shade val="50000"/>
                </a:srgbClr>
              </a:solidFill>
            </a:endParaRPr>
          </a:p>
        </p:txBody>
      </p:sp>
      <p:sp>
        <p:nvSpPr>
          <p:cNvPr id="3" name="页脚占位符 21"/>
          <p:cNvSpPr>
            <a:spLocks noGrp="1"/>
          </p:cNvSpPr>
          <p:nvPr>
            <p:ph type="ftr" sz="quarter" idx="11"/>
          </p:nvPr>
        </p:nvSpPr>
        <p:spPr/>
        <p:txBody>
          <a:bodyPr/>
          <a:lstStyle>
            <a:lvl1pPr>
              <a:defRPr/>
            </a:lvl1pPr>
          </a:lstStyle>
          <a:p>
            <a:pPr>
              <a:defRPr/>
            </a:pPr>
            <a:endParaRPr lang="zh-CN" altLang="en-US">
              <a:solidFill>
                <a:srgbClr val="D4D2D0">
                  <a:shade val="50000"/>
                </a:srgbClr>
              </a:solidFill>
            </a:endParaRPr>
          </a:p>
        </p:txBody>
      </p:sp>
      <p:sp>
        <p:nvSpPr>
          <p:cNvPr id="4" name="灯片编号占位符 17"/>
          <p:cNvSpPr>
            <a:spLocks noGrp="1"/>
          </p:cNvSpPr>
          <p:nvPr>
            <p:ph type="sldNum" sz="quarter" idx="12"/>
          </p:nvPr>
        </p:nvSpPr>
        <p:spPr/>
        <p:txBody>
          <a:bodyPr/>
          <a:lstStyle>
            <a:lvl1pPr>
              <a:defRPr/>
            </a:lvl1pPr>
          </a:lstStyle>
          <a:p>
            <a:pPr>
              <a:defRPr/>
            </a:pPr>
            <a:fld id="{438DDA3F-3C35-423F-9D10-510BC7A8DF28}" type="slidenum">
              <a:rPr lang="zh-CN" altLang="en-US">
                <a:solidFill>
                  <a:srgbClr val="D4D2D0">
                    <a:shade val="50000"/>
                  </a:srgbClr>
                </a:solidFill>
              </a:rPr>
              <a:pPr>
                <a:defRPr/>
              </a:pPr>
              <a:t>‹#›</a:t>
            </a:fld>
            <a:endParaRPr lang="zh-CN" altLang="en-US">
              <a:solidFill>
                <a:srgbClr val="D4D2D0">
                  <a:shade val="50000"/>
                </a:srgbClr>
              </a:solidFill>
            </a:endParaRPr>
          </a:p>
        </p:txBody>
      </p:sp>
    </p:spTree>
    <p:extLst>
      <p:ext uri="{BB962C8B-B14F-4D97-AF65-F5344CB8AC3E}">
        <p14:creationId xmlns:p14="http://schemas.microsoft.com/office/powerpoint/2010/main" val="310422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1664334-48AB-4D98-AABC-3D8287D613DB}" type="datetimeFigureOut">
              <a:rPr lang="zh-CN" altLang="en-US"/>
              <a:pPr>
                <a:defRPr/>
              </a:pPr>
              <a:t>2012-10-30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D5143BF-77BB-404F-89A9-1F33C8DCD1D0}" type="slidenum">
              <a:rPr lang="zh-CN" altLang="en-US"/>
              <a:pPr>
                <a:defRPr/>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zh-CN" altLang="en-US" smtClean="0"/>
              <a:t>单击此处编辑母版标题样式</a:t>
            </a:r>
            <a:endParaRPr lang="en-US"/>
          </a:p>
        </p:txBody>
      </p:sp>
      <p:sp>
        <p:nvSpPr>
          <p:cNvPr id="3" name="文本占位符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zh-CN" altLang="en-US" smtClean="0"/>
              <a:t>单击此处编辑母版文本样式</a:t>
            </a:r>
          </a:p>
        </p:txBody>
      </p:sp>
      <p:sp>
        <p:nvSpPr>
          <p:cNvPr id="4" name="内容占位符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lvl1pPr>
              <a:defRPr/>
            </a:lvl1pPr>
          </a:lstStyle>
          <a:p>
            <a:pPr>
              <a:defRPr/>
            </a:pPr>
            <a:fld id="{EDC64EDD-43E6-45AE-9994-59601DA92BFA}" type="datetimeFigureOut">
              <a:rPr lang="zh-CN" altLang="en-US">
                <a:solidFill>
                  <a:srgbClr val="D4D2D0">
                    <a:shade val="50000"/>
                  </a:srgbClr>
                </a:solidFill>
              </a:rPr>
              <a:pPr>
                <a:defRPr/>
              </a:pPr>
              <a:t>2012-10-30</a:t>
            </a:fld>
            <a:endParaRPr lang="zh-CN" altLang="en-US">
              <a:solidFill>
                <a:srgbClr val="D4D2D0">
                  <a:shade val="50000"/>
                </a:srgbClr>
              </a:solidFill>
            </a:endParaRPr>
          </a:p>
        </p:txBody>
      </p:sp>
      <p:sp>
        <p:nvSpPr>
          <p:cNvPr id="6" name="页脚占位符 5"/>
          <p:cNvSpPr>
            <a:spLocks noGrp="1"/>
          </p:cNvSpPr>
          <p:nvPr>
            <p:ph type="ftr" sz="quarter" idx="11"/>
          </p:nvPr>
        </p:nvSpPr>
        <p:spPr/>
        <p:txBody>
          <a:bodyPr/>
          <a:lstStyle>
            <a:lvl1pPr>
              <a:defRPr/>
            </a:lvl1pPr>
          </a:lstStyle>
          <a:p>
            <a:pPr>
              <a:defRPr/>
            </a:pPr>
            <a:endParaRPr lang="zh-CN" altLang="en-US">
              <a:solidFill>
                <a:srgbClr val="D4D2D0">
                  <a:shade val="50000"/>
                </a:srgbClr>
              </a:solidFill>
            </a:endParaRPr>
          </a:p>
        </p:txBody>
      </p:sp>
      <p:sp>
        <p:nvSpPr>
          <p:cNvPr id="7" name="灯片编号占位符 6"/>
          <p:cNvSpPr>
            <a:spLocks noGrp="1"/>
          </p:cNvSpPr>
          <p:nvPr>
            <p:ph type="sldNum" sz="quarter" idx="12"/>
          </p:nvPr>
        </p:nvSpPr>
        <p:spPr>
          <a:xfrm>
            <a:off x="8156575" y="6421438"/>
            <a:ext cx="762000" cy="365125"/>
          </a:xfrm>
        </p:spPr>
        <p:txBody>
          <a:bodyPr/>
          <a:lstStyle>
            <a:lvl1pPr>
              <a:defRPr/>
            </a:lvl1pPr>
          </a:lstStyle>
          <a:p>
            <a:pPr>
              <a:defRPr/>
            </a:pPr>
            <a:fld id="{65FE84BF-44A3-44B9-95B1-0484FEDF2A14}" type="slidenum">
              <a:rPr lang="zh-CN" altLang="en-US">
                <a:solidFill>
                  <a:srgbClr val="D4D2D0">
                    <a:shade val="50000"/>
                  </a:srgbClr>
                </a:solidFill>
              </a:rPr>
              <a:pPr>
                <a:defRPr/>
              </a:pPr>
              <a:t>‹#›</a:t>
            </a:fld>
            <a:endParaRPr lang="zh-CN" altLang="en-US">
              <a:solidFill>
                <a:srgbClr val="D4D2D0">
                  <a:shade val="50000"/>
                </a:srgbClr>
              </a:solidFill>
            </a:endParaRPr>
          </a:p>
        </p:txBody>
      </p:sp>
    </p:spTree>
    <p:extLst>
      <p:ext uri="{BB962C8B-B14F-4D97-AF65-F5344CB8AC3E}">
        <p14:creationId xmlns:p14="http://schemas.microsoft.com/office/powerpoint/2010/main" val="599708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zh-CN" altLang="en-US" smtClean="0"/>
              <a:t>单击此处编辑母版标题样式</a:t>
            </a:r>
            <a:endParaRPr lang="en-US"/>
          </a:p>
        </p:txBody>
      </p:sp>
      <p:sp>
        <p:nvSpPr>
          <p:cNvPr id="3" name="图片占位符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zh-CN" altLang="en-US" noProof="0" smtClean="0"/>
              <a:t>单击图标添加图片</a:t>
            </a:r>
            <a:endParaRPr lang="en-US" noProof="0" dirty="0"/>
          </a:p>
        </p:txBody>
      </p:sp>
      <p:sp>
        <p:nvSpPr>
          <p:cNvPr id="4" name="文本占位符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fld id="{F6F35C66-498C-4AD4-8E63-73F101148DD5}" type="datetimeFigureOut">
              <a:rPr lang="zh-CN" altLang="en-US">
                <a:solidFill>
                  <a:srgbClr val="D4D2D0">
                    <a:shade val="50000"/>
                  </a:srgbClr>
                </a:solidFill>
              </a:rPr>
              <a:pPr>
                <a:defRPr/>
              </a:pPr>
              <a:t>2012-10-30</a:t>
            </a:fld>
            <a:endParaRPr lang="zh-CN" altLang="en-US">
              <a:solidFill>
                <a:srgbClr val="D4D2D0">
                  <a:shade val="50000"/>
                </a:srgbClr>
              </a:solidFill>
            </a:endParaRPr>
          </a:p>
        </p:txBody>
      </p:sp>
      <p:sp>
        <p:nvSpPr>
          <p:cNvPr id="6" name="页脚占位符 5"/>
          <p:cNvSpPr>
            <a:spLocks noGrp="1"/>
          </p:cNvSpPr>
          <p:nvPr>
            <p:ph type="ftr" sz="quarter" idx="11"/>
          </p:nvPr>
        </p:nvSpPr>
        <p:spPr/>
        <p:txBody>
          <a:bodyPr/>
          <a:lstStyle>
            <a:lvl1pPr>
              <a:defRPr/>
            </a:lvl1pPr>
          </a:lstStyle>
          <a:p>
            <a:pPr>
              <a:defRPr/>
            </a:pPr>
            <a:endParaRPr lang="zh-CN" altLang="en-US">
              <a:solidFill>
                <a:srgbClr val="D4D2D0">
                  <a:shade val="50000"/>
                </a:srgbClr>
              </a:solidFill>
            </a:endParaRPr>
          </a:p>
        </p:txBody>
      </p:sp>
      <p:sp>
        <p:nvSpPr>
          <p:cNvPr id="7" name="灯片编号占位符 6"/>
          <p:cNvSpPr>
            <a:spLocks noGrp="1"/>
          </p:cNvSpPr>
          <p:nvPr>
            <p:ph type="sldNum" sz="quarter" idx="12"/>
          </p:nvPr>
        </p:nvSpPr>
        <p:spPr/>
        <p:txBody>
          <a:bodyPr/>
          <a:lstStyle>
            <a:lvl1pPr>
              <a:defRPr/>
            </a:lvl1pPr>
          </a:lstStyle>
          <a:p>
            <a:pPr>
              <a:defRPr/>
            </a:pPr>
            <a:fld id="{308C3F24-C616-4A1B-BDE0-91EA084039C5}" type="slidenum">
              <a:rPr lang="zh-CN" altLang="en-US">
                <a:solidFill>
                  <a:srgbClr val="D4D2D0">
                    <a:shade val="50000"/>
                  </a:srgbClr>
                </a:solidFill>
              </a:rPr>
              <a:pPr>
                <a:defRPr/>
              </a:pPr>
              <a:t>‹#›</a:t>
            </a:fld>
            <a:endParaRPr lang="zh-CN" altLang="en-US">
              <a:solidFill>
                <a:srgbClr val="D4D2D0">
                  <a:shade val="50000"/>
                </a:srgbClr>
              </a:solidFill>
            </a:endParaRPr>
          </a:p>
        </p:txBody>
      </p:sp>
    </p:spTree>
    <p:extLst>
      <p:ext uri="{BB962C8B-B14F-4D97-AF65-F5344CB8AC3E}">
        <p14:creationId xmlns:p14="http://schemas.microsoft.com/office/powerpoint/2010/main" val="2799311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D0141B74-C791-44A3-99E4-5D2B81997FAD}" type="datetimeFigureOut">
              <a:rPr lang="zh-CN" altLang="en-US">
                <a:solidFill>
                  <a:srgbClr val="D4D2D0">
                    <a:shade val="50000"/>
                  </a:srgbClr>
                </a:solidFill>
              </a:rPr>
              <a:pPr>
                <a:defRPr/>
              </a:pPr>
              <a:t>2012-10-30</a:t>
            </a:fld>
            <a:endParaRPr lang="zh-CN" altLang="en-US">
              <a:solidFill>
                <a:srgbClr val="D4D2D0">
                  <a:shade val="50000"/>
                </a:srgbClr>
              </a:solidFill>
            </a:endParaRPr>
          </a:p>
        </p:txBody>
      </p:sp>
      <p:sp>
        <p:nvSpPr>
          <p:cNvPr id="5" name="页脚占位符 21"/>
          <p:cNvSpPr>
            <a:spLocks noGrp="1"/>
          </p:cNvSpPr>
          <p:nvPr>
            <p:ph type="ftr" sz="quarter" idx="11"/>
          </p:nvPr>
        </p:nvSpPr>
        <p:spPr/>
        <p:txBody>
          <a:bodyPr/>
          <a:lstStyle>
            <a:lvl1pPr>
              <a:defRPr/>
            </a:lvl1pPr>
          </a:lstStyle>
          <a:p>
            <a:pPr>
              <a:defRPr/>
            </a:pPr>
            <a:endParaRPr lang="zh-CN" altLang="en-US">
              <a:solidFill>
                <a:srgbClr val="D4D2D0">
                  <a:shade val="50000"/>
                </a:srgbClr>
              </a:solidFill>
            </a:endParaRPr>
          </a:p>
        </p:txBody>
      </p:sp>
      <p:sp>
        <p:nvSpPr>
          <p:cNvPr id="6" name="灯片编号占位符 17"/>
          <p:cNvSpPr>
            <a:spLocks noGrp="1"/>
          </p:cNvSpPr>
          <p:nvPr>
            <p:ph type="sldNum" sz="quarter" idx="12"/>
          </p:nvPr>
        </p:nvSpPr>
        <p:spPr/>
        <p:txBody>
          <a:bodyPr/>
          <a:lstStyle>
            <a:lvl1pPr>
              <a:defRPr/>
            </a:lvl1pPr>
          </a:lstStyle>
          <a:p>
            <a:pPr>
              <a:defRPr/>
            </a:pPr>
            <a:fld id="{8D25D68B-C8A3-4FED-B892-1E3AF0724321}" type="slidenum">
              <a:rPr lang="zh-CN" altLang="en-US">
                <a:solidFill>
                  <a:srgbClr val="D4D2D0">
                    <a:shade val="50000"/>
                  </a:srgbClr>
                </a:solidFill>
              </a:rPr>
              <a:pPr>
                <a:defRPr/>
              </a:pPr>
              <a:t>‹#›</a:t>
            </a:fld>
            <a:endParaRPr lang="zh-CN" altLang="en-US">
              <a:solidFill>
                <a:srgbClr val="D4D2D0">
                  <a:shade val="50000"/>
                </a:srgbClr>
              </a:solidFill>
            </a:endParaRPr>
          </a:p>
        </p:txBody>
      </p:sp>
    </p:spTree>
    <p:extLst>
      <p:ext uri="{BB962C8B-B14F-4D97-AF65-F5344CB8AC3E}">
        <p14:creationId xmlns:p14="http://schemas.microsoft.com/office/powerpoint/2010/main" val="2963403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80AF0E1A-8AD9-4F54-A243-04353484198F}" type="datetimeFigureOut">
              <a:rPr lang="zh-CN" altLang="en-US">
                <a:solidFill>
                  <a:srgbClr val="D4D2D0">
                    <a:shade val="50000"/>
                  </a:srgbClr>
                </a:solidFill>
              </a:rPr>
              <a:pPr>
                <a:defRPr/>
              </a:pPr>
              <a:t>2012-10-30</a:t>
            </a:fld>
            <a:endParaRPr lang="zh-CN" altLang="en-US">
              <a:solidFill>
                <a:srgbClr val="D4D2D0">
                  <a:shade val="50000"/>
                </a:srgbClr>
              </a:solidFill>
            </a:endParaRPr>
          </a:p>
        </p:txBody>
      </p:sp>
      <p:sp>
        <p:nvSpPr>
          <p:cNvPr id="5" name="页脚占位符 21"/>
          <p:cNvSpPr>
            <a:spLocks noGrp="1"/>
          </p:cNvSpPr>
          <p:nvPr>
            <p:ph type="ftr" sz="quarter" idx="11"/>
          </p:nvPr>
        </p:nvSpPr>
        <p:spPr/>
        <p:txBody>
          <a:bodyPr/>
          <a:lstStyle>
            <a:lvl1pPr>
              <a:defRPr/>
            </a:lvl1pPr>
          </a:lstStyle>
          <a:p>
            <a:pPr>
              <a:defRPr/>
            </a:pPr>
            <a:endParaRPr lang="zh-CN" altLang="en-US">
              <a:solidFill>
                <a:srgbClr val="D4D2D0">
                  <a:shade val="50000"/>
                </a:srgbClr>
              </a:solidFill>
            </a:endParaRPr>
          </a:p>
        </p:txBody>
      </p:sp>
      <p:sp>
        <p:nvSpPr>
          <p:cNvPr id="6" name="灯片编号占位符 17"/>
          <p:cNvSpPr>
            <a:spLocks noGrp="1"/>
          </p:cNvSpPr>
          <p:nvPr>
            <p:ph type="sldNum" sz="quarter" idx="12"/>
          </p:nvPr>
        </p:nvSpPr>
        <p:spPr/>
        <p:txBody>
          <a:bodyPr/>
          <a:lstStyle>
            <a:lvl1pPr>
              <a:defRPr/>
            </a:lvl1pPr>
          </a:lstStyle>
          <a:p>
            <a:pPr>
              <a:defRPr/>
            </a:pPr>
            <a:fld id="{B2F116E2-A1E3-4B8B-9581-9693687C23AB}" type="slidenum">
              <a:rPr lang="zh-CN" altLang="en-US">
                <a:solidFill>
                  <a:srgbClr val="D4D2D0">
                    <a:shade val="50000"/>
                  </a:srgbClr>
                </a:solidFill>
              </a:rPr>
              <a:pPr>
                <a:defRPr/>
              </a:pPr>
              <a:t>‹#›</a:t>
            </a:fld>
            <a:endParaRPr lang="zh-CN" altLang="en-US">
              <a:solidFill>
                <a:srgbClr val="D4D2D0">
                  <a:shade val="50000"/>
                </a:srgbClr>
              </a:solidFill>
            </a:endParaRPr>
          </a:p>
        </p:txBody>
      </p:sp>
    </p:spTree>
    <p:extLst>
      <p:ext uri="{BB962C8B-B14F-4D97-AF65-F5344CB8AC3E}">
        <p14:creationId xmlns:p14="http://schemas.microsoft.com/office/powerpoint/2010/main" val="2203641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等腰三角形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标题 7"/>
          <p:cNvSpPr>
            <a:spLocks noGrp="1"/>
          </p:cNvSpPr>
          <p:nvPr>
            <p:ph type="ctrTitle"/>
          </p:nvPr>
        </p:nvSpPr>
        <p:spPr>
          <a:xfrm>
            <a:off x="540544" y="776288"/>
            <a:ext cx="8062912" cy="1470025"/>
          </a:xfrm>
        </p:spPr>
        <p:txBody>
          <a:bodyPr anchor="b">
            <a:normAutofit/>
          </a:bodyPr>
          <a:lstStyle>
            <a:lvl1pPr algn="r">
              <a:defRPr sz="4400"/>
            </a:lvl1pPr>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a:xfrm>
            <a:off x="1371600" y="6012656"/>
            <a:ext cx="5791200" cy="365125"/>
          </a:xfrm>
        </p:spPr>
        <p:txBody>
          <a:bodyPr tIns="0" bIns="0" anchor="t"/>
          <a:lstStyle>
            <a:lvl1pPr algn="r">
              <a:defRPr sz="1000"/>
            </a:lvl1pPr>
          </a:lstStyle>
          <a:p>
            <a:fld id="{106BA863-904F-4D82-A843-290C10234B8C}" type="datetimeFigureOut">
              <a:rPr lang="en-CA" smtClean="0">
                <a:solidFill>
                  <a:prstClr val="white"/>
                </a:solidFill>
              </a:rPr>
              <a:pPr/>
              <a:t>30/10/2012</a:t>
            </a:fld>
            <a:endParaRPr lang="en-CA">
              <a:solidFill>
                <a:prstClr val="white"/>
              </a:solidFill>
            </a:endParaRPr>
          </a:p>
        </p:txBody>
      </p:sp>
      <p:sp>
        <p:nvSpPr>
          <p:cNvPr id="17" name="页脚占位符 16"/>
          <p:cNvSpPr>
            <a:spLocks noGrp="1"/>
          </p:cNvSpPr>
          <p:nvPr>
            <p:ph type="ftr" sz="quarter" idx="11"/>
          </p:nvPr>
        </p:nvSpPr>
        <p:spPr>
          <a:xfrm>
            <a:off x="1371600" y="5650704"/>
            <a:ext cx="5791200" cy="365125"/>
          </a:xfrm>
        </p:spPr>
        <p:txBody>
          <a:bodyPr tIns="0" bIns="0" anchor="b"/>
          <a:lstStyle>
            <a:lvl1pPr algn="r">
              <a:defRPr sz="1100"/>
            </a:lvl1pPr>
          </a:lstStyle>
          <a:p>
            <a:endParaRPr lang="en-CA">
              <a:solidFill>
                <a:prstClr val="white"/>
              </a:solidFill>
            </a:endParaRPr>
          </a:p>
        </p:txBody>
      </p:sp>
      <p:sp>
        <p:nvSpPr>
          <p:cNvPr id="29" name="灯片编号占位符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A5961756-C191-4468-8D2C-2E98A1343B2D}" type="slidenum">
              <a:rPr lang="en-CA" smtClean="0"/>
              <a:pPr/>
              <a:t>‹#›</a:t>
            </a:fld>
            <a:endParaRPr lang="en-CA"/>
          </a:p>
        </p:txBody>
      </p:sp>
    </p:spTree>
    <p:extLst>
      <p:ext uri="{BB962C8B-B14F-4D97-AF65-F5344CB8AC3E}">
        <p14:creationId xmlns:p14="http://schemas.microsoft.com/office/powerpoint/2010/main" val="4111608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67494"/>
            <a:ext cx="8229600" cy="1399032"/>
          </a:xfrm>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a:xfrm>
            <a:off x="457200" y="1882808"/>
            <a:ext cx="8229600" cy="4572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a:xfrm>
            <a:off x="4791456" y="6480048"/>
            <a:ext cx="2133600" cy="301752"/>
          </a:xfrm>
        </p:spPr>
        <p:txBody>
          <a:bodyPr/>
          <a:lstStyle/>
          <a:p>
            <a:fld id="{106BA863-904F-4D82-A843-290C10234B8C}" type="datetimeFigureOut">
              <a:rPr lang="en-CA" smtClean="0">
                <a:solidFill>
                  <a:prstClr val="white"/>
                </a:solidFill>
              </a:rPr>
              <a:pPr/>
              <a:t>30/10/2012</a:t>
            </a:fld>
            <a:endParaRPr lang="en-CA">
              <a:solidFill>
                <a:prstClr val="white"/>
              </a:solidFill>
            </a:endParaRPr>
          </a:p>
        </p:txBody>
      </p:sp>
      <p:sp>
        <p:nvSpPr>
          <p:cNvPr id="5" name="页脚占位符 4"/>
          <p:cNvSpPr>
            <a:spLocks noGrp="1"/>
          </p:cNvSpPr>
          <p:nvPr>
            <p:ph type="ftr" sz="quarter" idx="11"/>
          </p:nvPr>
        </p:nvSpPr>
        <p:spPr>
          <a:xfrm>
            <a:off x="457200" y="6480969"/>
            <a:ext cx="4260056" cy="300831"/>
          </a:xfrm>
        </p:spPr>
        <p:txBody>
          <a:bodyPr/>
          <a:lstStyle/>
          <a:p>
            <a:endParaRPr lang="en-CA">
              <a:solidFill>
                <a:prstClr val="white"/>
              </a:solidFill>
            </a:endParaRPr>
          </a:p>
        </p:txBody>
      </p:sp>
      <p:sp>
        <p:nvSpPr>
          <p:cNvPr id="6" name="灯片编号占位符 5"/>
          <p:cNvSpPr>
            <a:spLocks noGrp="1"/>
          </p:cNvSpPr>
          <p:nvPr>
            <p:ph type="sldNum" sz="quarter" idx="12"/>
          </p:nvPr>
        </p:nvSpPr>
        <p:spPr/>
        <p:txBody>
          <a:bodyPr/>
          <a:lstStyle/>
          <a:p>
            <a:fld id="{A5961756-C191-4468-8D2C-2E98A1343B2D}"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510718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2">
        <a:schemeClr val="bg1"/>
      </p:bgRef>
    </p:bg>
    <p:spTree>
      <p:nvGrpSpPr>
        <p:cNvPr id="1" name=""/>
        <p:cNvGrpSpPr/>
        <p:nvPr/>
      </p:nvGrpSpPr>
      <p:grpSpPr>
        <a:xfrm>
          <a:off x="0" y="0"/>
          <a:ext cx="0" cy="0"/>
          <a:chOff x="0" y="0"/>
          <a:chExt cx="0" cy="0"/>
        </a:xfrm>
      </p:grpSpPr>
      <p:sp>
        <p:nvSpPr>
          <p:cNvPr id="9" name="直角三角形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等腰三角形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4" name="日期占位符 3"/>
          <p:cNvSpPr>
            <a:spLocks noGrp="1"/>
          </p:cNvSpPr>
          <p:nvPr>
            <p:ph type="dt" sz="half" idx="10"/>
          </p:nvPr>
        </p:nvSpPr>
        <p:spPr>
          <a:xfrm>
            <a:off x="6955632" y="6477000"/>
            <a:ext cx="2133600" cy="304800"/>
          </a:xfrm>
        </p:spPr>
        <p:txBody>
          <a:bodyPr/>
          <a:lstStyle/>
          <a:p>
            <a:fld id="{106BA863-904F-4D82-A843-290C10234B8C}" type="datetimeFigureOut">
              <a:rPr lang="en-CA" smtClean="0">
                <a:solidFill>
                  <a:prstClr val="white"/>
                </a:solidFill>
              </a:rPr>
              <a:pPr/>
              <a:t>30/10/2012</a:t>
            </a:fld>
            <a:endParaRPr lang="en-CA">
              <a:solidFill>
                <a:prstClr val="white"/>
              </a:solidFill>
            </a:endParaRPr>
          </a:p>
        </p:txBody>
      </p:sp>
      <p:sp>
        <p:nvSpPr>
          <p:cNvPr id="5" name="页脚占位符 4"/>
          <p:cNvSpPr>
            <a:spLocks noGrp="1"/>
          </p:cNvSpPr>
          <p:nvPr>
            <p:ph type="ftr" sz="quarter" idx="11"/>
          </p:nvPr>
        </p:nvSpPr>
        <p:spPr>
          <a:xfrm>
            <a:off x="2619376" y="6480969"/>
            <a:ext cx="4260056" cy="300831"/>
          </a:xfrm>
        </p:spPr>
        <p:txBody>
          <a:bodyPr/>
          <a:lstStyle/>
          <a:p>
            <a:endParaRPr lang="en-CA">
              <a:solidFill>
                <a:prstClr val="white"/>
              </a:solidFill>
            </a:endParaRPr>
          </a:p>
        </p:txBody>
      </p:sp>
      <p:sp>
        <p:nvSpPr>
          <p:cNvPr id="6" name="灯片编号占位符 5"/>
          <p:cNvSpPr>
            <a:spLocks noGrp="1"/>
          </p:cNvSpPr>
          <p:nvPr>
            <p:ph type="sldNum" sz="quarter" idx="12"/>
          </p:nvPr>
        </p:nvSpPr>
        <p:spPr>
          <a:xfrm>
            <a:off x="8451056" y="809624"/>
            <a:ext cx="502920" cy="300831"/>
          </a:xfrm>
        </p:spPr>
        <p:txBody>
          <a:bodyPr/>
          <a:lstStyle/>
          <a:p>
            <a:fld id="{A5961756-C191-4468-8D2C-2E98A1343B2D}" type="slidenum">
              <a:rPr lang="en-CA" smtClean="0">
                <a:solidFill>
                  <a:prstClr val="white"/>
                </a:solidFill>
              </a:rPr>
              <a:pPr/>
              <a:t>‹#›</a:t>
            </a:fld>
            <a:endParaRPr lang="en-CA">
              <a:solidFill>
                <a:prstClr val="white"/>
              </a:solidFill>
            </a:endParaRPr>
          </a:p>
        </p:txBody>
      </p:sp>
      <p:cxnSp>
        <p:nvCxnSpPr>
          <p:cNvPr id="11" name="直接连接符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直接连接符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标题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Tree>
    <p:extLst>
      <p:ext uri="{BB962C8B-B14F-4D97-AF65-F5344CB8AC3E}">
        <p14:creationId xmlns:p14="http://schemas.microsoft.com/office/powerpoint/2010/main" val="4261642472"/>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marL="0" algn="l">
              <a:defRPr/>
            </a:lvl1p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a:xfrm>
            <a:off x="4791456" y="6480969"/>
            <a:ext cx="2133600" cy="301752"/>
          </a:xfrm>
        </p:spPr>
        <p:txBody>
          <a:bodyPr/>
          <a:lstStyle/>
          <a:p>
            <a:fld id="{106BA863-904F-4D82-A843-290C10234B8C}" type="datetimeFigureOut">
              <a:rPr lang="en-CA" smtClean="0">
                <a:solidFill>
                  <a:prstClr val="white"/>
                </a:solidFill>
              </a:rPr>
              <a:pPr/>
              <a:t>30/10/2012</a:t>
            </a:fld>
            <a:endParaRPr lang="en-CA">
              <a:solidFill>
                <a:prstClr val="white"/>
              </a:solidFill>
            </a:endParaRPr>
          </a:p>
        </p:txBody>
      </p:sp>
      <p:sp>
        <p:nvSpPr>
          <p:cNvPr id="6" name="页脚占位符 5"/>
          <p:cNvSpPr>
            <a:spLocks noGrp="1"/>
          </p:cNvSpPr>
          <p:nvPr>
            <p:ph type="ftr" sz="quarter" idx="11"/>
          </p:nvPr>
        </p:nvSpPr>
        <p:spPr>
          <a:xfrm>
            <a:off x="457200" y="6480969"/>
            <a:ext cx="4260056" cy="301752"/>
          </a:xfrm>
        </p:spPr>
        <p:txBody>
          <a:bodyPr/>
          <a:lstStyle/>
          <a:p>
            <a:endParaRPr lang="en-CA">
              <a:solidFill>
                <a:prstClr val="white"/>
              </a:solidFill>
            </a:endParaRPr>
          </a:p>
        </p:txBody>
      </p:sp>
      <p:sp>
        <p:nvSpPr>
          <p:cNvPr id="7" name="灯片编号占位符 6"/>
          <p:cNvSpPr>
            <a:spLocks noGrp="1"/>
          </p:cNvSpPr>
          <p:nvPr>
            <p:ph type="sldNum" sz="quarter" idx="12"/>
          </p:nvPr>
        </p:nvSpPr>
        <p:spPr>
          <a:xfrm>
            <a:off x="7589520" y="6480969"/>
            <a:ext cx="502920" cy="301752"/>
          </a:xfrm>
        </p:spPr>
        <p:txBody>
          <a:bodyPr/>
          <a:lstStyle/>
          <a:p>
            <a:fld id="{A5961756-C191-4468-8D2C-2E98A1343B2D}"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995138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a:xfrm>
            <a:off x="4791456" y="6480969"/>
            <a:ext cx="2130552" cy="301752"/>
          </a:xfrm>
        </p:spPr>
        <p:txBody>
          <a:bodyPr/>
          <a:lstStyle/>
          <a:p>
            <a:fld id="{106BA863-904F-4D82-A843-290C10234B8C}" type="datetimeFigureOut">
              <a:rPr lang="en-CA" smtClean="0">
                <a:solidFill>
                  <a:prstClr val="white"/>
                </a:solidFill>
              </a:rPr>
              <a:pPr/>
              <a:t>30/10/2012</a:t>
            </a:fld>
            <a:endParaRPr lang="en-CA">
              <a:solidFill>
                <a:prstClr val="white"/>
              </a:solidFill>
            </a:endParaRPr>
          </a:p>
        </p:txBody>
      </p:sp>
      <p:sp>
        <p:nvSpPr>
          <p:cNvPr id="8" name="页脚占位符 7"/>
          <p:cNvSpPr>
            <a:spLocks noGrp="1"/>
          </p:cNvSpPr>
          <p:nvPr>
            <p:ph type="ftr" sz="quarter" idx="11"/>
          </p:nvPr>
        </p:nvSpPr>
        <p:spPr>
          <a:xfrm>
            <a:off x="457200" y="6480969"/>
            <a:ext cx="4261104" cy="301752"/>
          </a:xfrm>
        </p:spPr>
        <p:txBody>
          <a:bodyPr/>
          <a:lstStyle/>
          <a:p>
            <a:endParaRPr lang="en-CA">
              <a:solidFill>
                <a:prstClr val="white"/>
              </a:solidFill>
            </a:endParaRPr>
          </a:p>
        </p:txBody>
      </p:sp>
      <p:sp>
        <p:nvSpPr>
          <p:cNvPr id="9" name="灯片编号占位符 8"/>
          <p:cNvSpPr>
            <a:spLocks noGrp="1"/>
          </p:cNvSpPr>
          <p:nvPr>
            <p:ph type="sldNum" sz="quarter" idx="12"/>
          </p:nvPr>
        </p:nvSpPr>
        <p:spPr>
          <a:xfrm>
            <a:off x="7589520" y="6483096"/>
            <a:ext cx="502920" cy="301752"/>
          </a:xfrm>
        </p:spPr>
        <p:txBody>
          <a:bodyPr/>
          <a:lstStyle>
            <a:lvl1pPr algn="ctr">
              <a:defRPr/>
            </a:lvl1pPr>
          </a:lstStyle>
          <a:p>
            <a:fld id="{A5961756-C191-4468-8D2C-2E98A1343B2D}"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4092840464"/>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a:lvl1p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106BA863-904F-4D82-A843-290C10234B8C}" type="datetimeFigureOut">
              <a:rPr lang="en-CA" smtClean="0">
                <a:solidFill>
                  <a:prstClr val="white"/>
                </a:solidFill>
              </a:rPr>
              <a:pPr/>
              <a:t>30/10/2012</a:t>
            </a:fld>
            <a:endParaRPr lang="en-CA">
              <a:solidFill>
                <a:prstClr val="white"/>
              </a:solidFill>
            </a:endParaRPr>
          </a:p>
        </p:txBody>
      </p:sp>
      <p:sp>
        <p:nvSpPr>
          <p:cNvPr id="4" name="页脚占位符 3"/>
          <p:cNvSpPr>
            <a:spLocks noGrp="1"/>
          </p:cNvSpPr>
          <p:nvPr>
            <p:ph type="ftr" sz="quarter" idx="11"/>
          </p:nvPr>
        </p:nvSpPr>
        <p:spPr/>
        <p:txBody>
          <a:bodyPr/>
          <a:lstStyle/>
          <a:p>
            <a:endParaRPr lang="en-CA">
              <a:solidFill>
                <a:prstClr val="white"/>
              </a:solidFill>
            </a:endParaRPr>
          </a:p>
        </p:txBody>
      </p:sp>
      <p:sp>
        <p:nvSpPr>
          <p:cNvPr id="5" name="灯片编号占位符 4"/>
          <p:cNvSpPr>
            <a:spLocks noGrp="1"/>
          </p:cNvSpPr>
          <p:nvPr>
            <p:ph type="sldNum" sz="quarter" idx="12"/>
          </p:nvPr>
        </p:nvSpPr>
        <p:spPr/>
        <p:txBody>
          <a:bodyPr/>
          <a:lstStyle/>
          <a:p>
            <a:fld id="{A5961756-C191-4468-8D2C-2E98A1343B2D}"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276003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13"/>
          <p:cNvSpPr>
            <a:spLocks noGrp="1"/>
          </p:cNvSpPr>
          <p:nvPr>
            <p:ph type="dt" sz="half" idx="10"/>
          </p:nvPr>
        </p:nvSpPr>
        <p:spPr/>
        <p:txBody>
          <a:bodyPr/>
          <a:lstStyle>
            <a:lvl1pPr>
              <a:defRPr/>
            </a:lvl1pPr>
          </a:lstStyle>
          <a:p>
            <a:pPr>
              <a:defRPr/>
            </a:pPr>
            <a:fld id="{B5ECFD2F-E612-4297-8BE8-5F1F1F3338FF}" type="datetimeFigureOut">
              <a:rPr lang="zh-CN" altLang="en-US"/>
              <a:pPr>
                <a:defRPr/>
              </a:pPr>
              <a:t>2012-10-30</a:t>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pPr>
              <a:defRPr/>
            </a:pPr>
            <a:fld id="{B9FC9B47-0C86-46F6-AEC9-B273EC634DD5}" type="slidenum">
              <a:rPr lang="zh-CN" altLang="en-US"/>
              <a:pPr>
                <a:defRPr/>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791456" y="6480969"/>
            <a:ext cx="2133600" cy="301752"/>
          </a:xfrm>
        </p:spPr>
        <p:txBody>
          <a:bodyPr/>
          <a:lstStyle/>
          <a:p>
            <a:fld id="{106BA863-904F-4D82-A843-290C10234B8C}" type="datetimeFigureOut">
              <a:rPr lang="en-CA" smtClean="0">
                <a:solidFill>
                  <a:prstClr val="white"/>
                </a:solidFill>
              </a:rPr>
              <a:pPr/>
              <a:t>30/10/2012</a:t>
            </a:fld>
            <a:endParaRPr lang="en-CA">
              <a:solidFill>
                <a:prstClr val="white"/>
              </a:solidFill>
            </a:endParaRPr>
          </a:p>
        </p:txBody>
      </p:sp>
      <p:sp>
        <p:nvSpPr>
          <p:cNvPr id="3" name="页脚占位符 2"/>
          <p:cNvSpPr>
            <a:spLocks noGrp="1"/>
          </p:cNvSpPr>
          <p:nvPr>
            <p:ph type="ftr" sz="quarter" idx="11"/>
          </p:nvPr>
        </p:nvSpPr>
        <p:spPr>
          <a:xfrm>
            <a:off x="457200" y="6481890"/>
            <a:ext cx="4260056" cy="300831"/>
          </a:xfrm>
        </p:spPr>
        <p:txBody>
          <a:bodyPr/>
          <a:lstStyle/>
          <a:p>
            <a:endParaRPr lang="en-CA">
              <a:solidFill>
                <a:prstClr val="white"/>
              </a:solidFill>
            </a:endParaRPr>
          </a:p>
        </p:txBody>
      </p:sp>
      <p:sp>
        <p:nvSpPr>
          <p:cNvPr id="4" name="灯片编号占位符 3"/>
          <p:cNvSpPr>
            <a:spLocks noGrp="1"/>
          </p:cNvSpPr>
          <p:nvPr>
            <p:ph type="sldNum" sz="quarter" idx="12"/>
          </p:nvPr>
        </p:nvSpPr>
        <p:spPr>
          <a:xfrm>
            <a:off x="7589520" y="6480969"/>
            <a:ext cx="502920" cy="301752"/>
          </a:xfrm>
        </p:spPr>
        <p:txBody>
          <a:bodyPr/>
          <a:lstStyle/>
          <a:p>
            <a:fld id="{A5961756-C191-4468-8D2C-2E98A1343B2D}"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959430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a:xfrm>
            <a:off x="6278976" y="6556248"/>
            <a:ext cx="2133600" cy="301752"/>
          </a:xfrm>
        </p:spPr>
        <p:txBody>
          <a:bodyPr/>
          <a:lstStyle>
            <a:lvl1pPr>
              <a:defRPr sz="900"/>
            </a:lvl1pPr>
          </a:lstStyle>
          <a:p>
            <a:fld id="{106BA863-904F-4D82-A843-290C10234B8C}" type="datetimeFigureOut">
              <a:rPr lang="en-CA" smtClean="0">
                <a:solidFill>
                  <a:prstClr val="white"/>
                </a:solidFill>
              </a:rPr>
              <a:pPr/>
              <a:t>30/10/2012</a:t>
            </a:fld>
            <a:endParaRPr lang="en-CA">
              <a:solidFill>
                <a:prstClr val="white"/>
              </a:solidFill>
            </a:endParaRPr>
          </a:p>
        </p:txBody>
      </p:sp>
      <p:sp>
        <p:nvSpPr>
          <p:cNvPr id="6" name="页脚占位符 5"/>
          <p:cNvSpPr>
            <a:spLocks noGrp="1"/>
          </p:cNvSpPr>
          <p:nvPr>
            <p:ph type="ftr" sz="quarter" idx="11"/>
          </p:nvPr>
        </p:nvSpPr>
        <p:spPr>
          <a:xfrm>
            <a:off x="1135856" y="6556248"/>
            <a:ext cx="5143120" cy="301752"/>
          </a:xfrm>
        </p:spPr>
        <p:txBody>
          <a:bodyPr/>
          <a:lstStyle>
            <a:lvl1pPr>
              <a:defRPr sz="900"/>
            </a:lvl1pPr>
          </a:lstStyle>
          <a:p>
            <a:endParaRPr lang="en-CA">
              <a:solidFill>
                <a:prstClr val="white"/>
              </a:solidFill>
            </a:endParaRPr>
          </a:p>
        </p:txBody>
      </p:sp>
      <p:sp>
        <p:nvSpPr>
          <p:cNvPr id="7" name="灯片编号占位符 6"/>
          <p:cNvSpPr>
            <a:spLocks noGrp="1"/>
          </p:cNvSpPr>
          <p:nvPr>
            <p:ph type="sldNum" sz="quarter" idx="12"/>
          </p:nvPr>
        </p:nvSpPr>
        <p:spPr>
          <a:xfrm>
            <a:off x="8410576" y="6556248"/>
            <a:ext cx="502920" cy="301752"/>
          </a:xfrm>
        </p:spPr>
        <p:txBody>
          <a:bodyPr/>
          <a:lstStyle>
            <a:lvl1pPr>
              <a:defRPr sz="900"/>
            </a:lvl1pPr>
          </a:lstStyle>
          <a:p>
            <a:fld id="{A5961756-C191-4468-8D2C-2E98A1343B2D}"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961709937"/>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2">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zh-CN" altLang="en-US" smtClean="0"/>
              <a:t>单击图标添加图片</a:t>
            </a:r>
            <a:endParaRPr kumimoji="0" lang="en-US" dirty="0"/>
          </a:p>
        </p:txBody>
      </p:sp>
      <p:sp>
        <p:nvSpPr>
          <p:cNvPr id="4" name="文本占位符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a:xfrm>
            <a:off x="6108192" y="6556248"/>
            <a:ext cx="2103120" cy="301752"/>
          </a:xfrm>
        </p:spPr>
        <p:txBody>
          <a:bodyPr/>
          <a:lstStyle>
            <a:lvl1pPr>
              <a:defRPr sz="900"/>
            </a:lvl1pPr>
          </a:lstStyle>
          <a:p>
            <a:fld id="{106BA863-904F-4D82-A843-290C10234B8C}" type="datetimeFigureOut">
              <a:rPr lang="en-CA" smtClean="0">
                <a:solidFill>
                  <a:prstClr val="white"/>
                </a:solidFill>
              </a:rPr>
              <a:pPr/>
              <a:t>30/10/2012</a:t>
            </a:fld>
            <a:endParaRPr lang="en-CA">
              <a:solidFill>
                <a:prstClr val="white"/>
              </a:solidFill>
            </a:endParaRPr>
          </a:p>
        </p:txBody>
      </p:sp>
      <p:sp>
        <p:nvSpPr>
          <p:cNvPr id="6" name="页脚占位符 5"/>
          <p:cNvSpPr>
            <a:spLocks noGrp="1"/>
          </p:cNvSpPr>
          <p:nvPr>
            <p:ph type="ftr" sz="quarter" idx="11"/>
          </p:nvPr>
        </p:nvSpPr>
        <p:spPr>
          <a:xfrm>
            <a:off x="1170432" y="6557169"/>
            <a:ext cx="4948072" cy="301752"/>
          </a:xfrm>
        </p:spPr>
        <p:txBody>
          <a:bodyPr/>
          <a:lstStyle>
            <a:lvl1pPr>
              <a:defRPr sz="900"/>
            </a:lvl1pPr>
          </a:lstStyle>
          <a:p>
            <a:endParaRPr lang="en-CA">
              <a:solidFill>
                <a:prstClr val="white"/>
              </a:solidFill>
            </a:endParaRPr>
          </a:p>
        </p:txBody>
      </p:sp>
      <p:sp>
        <p:nvSpPr>
          <p:cNvPr id="7" name="灯片编号占位符 6"/>
          <p:cNvSpPr>
            <a:spLocks noGrp="1"/>
          </p:cNvSpPr>
          <p:nvPr>
            <p:ph type="sldNum" sz="quarter" idx="12"/>
          </p:nvPr>
        </p:nvSpPr>
        <p:spPr>
          <a:xfrm>
            <a:off x="8217192" y="6556248"/>
            <a:ext cx="365760" cy="301752"/>
          </a:xfrm>
        </p:spPr>
        <p:txBody>
          <a:bodyPr/>
          <a:lstStyle>
            <a:lvl1pPr algn="ctr">
              <a:defRPr sz="900"/>
            </a:lvl1pPr>
          </a:lstStyle>
          <a:p>
            <a:fld id="{A5961756-C191-4468-8D2C-2E98A1343B2D}"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969065991"/>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106BA863-904F-4D82-A843-290C10234B8C}" type="datetimeFigureOut">
              <a:rPr lang="en-CA" smtClean="0">
                <a:solidFill>
                  <a:prstClr val="white"/>
                </a:solidFill>
              </a:rPr>
              <a:pPr/>
              <a:t>30/10/2012</a:t>
            </a:fld>
            <a:endParaRPr lang="en-CA">
              <a:solidFill>
                <a:prstClr val="white"/>
              </a:solidFill>
            </a:endParaRPr>
          </a:p>
        </p:txBody>
      </p:sp>
      <p:sp>
        <p:nvSpPr>
          <p:cNvPr id="5" name="页脚占位符 4"/>
          <p:cNvSpPr>
            <a:spLocks noGrp="1"/>
          </p:cNvSpPr>
          <p:nvPr>
            <p:ph type="ftr" sz="quarter" idx="11"/>
          </p:nvPr>
        </p:nvSpPr>
        <p:spPr/>
        <p:txBody>
          <a:bodyPr/>
          <a:lstStyle/>
          <a:p>
            <a:endParaRPr lang="en-CA">
              <a:solidFill>
                <a:prstClr val="white"/>
              </a:solidFill>
            </a:endParaRPr>
          </a:p>
        </p:txBody>
      </p:sp>
      <p:sp>
        <p:nvSpPr>
          <p:cNvPr id="6" name="灯片编号占位符 5"/>
          <p:cNvSpPr>
            <a:spLocks noGrp="1"/>
          </p:cNvSpPr>
          <p:nvPr>
            <p:ph type="sldNum" sz="quarter" idx="12"/>
          </p:nvPr>
        </p:nvSpPr>
        <p:spPr/>
        <p:txBody>
          <a:bodyPr/>
          <a:lstStyle/>
          <a:p>
            <a:fld id="{A5961756-C191-4468-8D2C-2E98A1343B2D}"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34862963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1800" y="381000"/>
            <a:ext cx="1905000" cy="5486400"/>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381000"/>
            <a:ext cx="6248400" cy="5486400"/>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106BA863-904F-4D82-A843-290C10234B8C}" type="datetimeFigureOut">
              <a:rPr lang="en-CA" smtClean="0">
                <a:solidFill>
                  <a:prstClr val="white"/>
                </a:solidFill>
              </a:rPr>
              <a:pPr/>
              <a:t>30/10/2012</a:t>
            </a:fld>
            <a:endParaRPr lang="en-CA">
              <a:solidFill>
                <a:prstClr val="white"/>
              </a:solidFill>
            </a:endParaRPr>
          </a:p>
        </p:txBody>
      </p:sp>
      <p:sp>
        <p:nvSpPr>
          <p:cNvPr id="5" name="页脚占位符 4"/>
          <p:cNvSpPr>
            <a:spLocks noGrp="1"/>
          </p:cNvSpPr>
          <p:nvPr>
            <p:ph type="ftr" sz="quarter" idx="11"/>
          </p:nvPr>
        </p:nvSpPr>
        <p:spPr/>
        <p:txBody>
          <a:bodyPr/>
          <a:lstStyle/>
          <a:p>
            <a:endParaRPr lang="en-CA">
              <a:solidFill>
                <a:prstClr val="white"/>
              </a:solidFill>
            </a:endParaRPr>
          </a:p>
        </p:txBody>
      </p:sp>
      <p:sp>
        <p:nvSpPr>
          <p:cNvPr id="6" name="灯片编号占位符 5"/>
          <p:cNvSpPr>
            <a:spLocks noGrp="1"/>
          </p:cNvSpPr>
          <p:nvPr>
            <p:ph type="sldNum" sz="quarter" idx="12"/>
          </p:nvPr>
        </p:nvSpPr>
        <p:spPr/>
        <p:txBody>
          <a:bodyPr/>
          <a:lstStyle/>
          <a:p>
            <a:fld id="{A5961756-C191-4468-8D2C-2E98A1343B2D}"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4097497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4" name="文本占位符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5" name="内容占位符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内容占位符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13"/>
          <p:cNvSpPr>
            <a:spLocks noGrp="1"/>
          </p:cNvSpPr>
          <p:nvPr>
            <p:ph type="dt" sz="half" idx="10"/>
          </p:nvPr>
        </p:nvSpPr>
        <p:spPr/>
        <p:txBody>
          <a:bodyPr/>
          <a:lstStyle>
            <a:lvl1pPr>
              <a:defRPr/>
            </a:lvl1pPr>
          </a:lstStyle>
          <a:p>
            <a:pPr>
              <a:defRPr/>
            </a:pPr>
            <a:fld id="{3527EC8D-5197-4F78-B9F7-8CC2571E2012}" type="datetimeFigureOut">
              <a:rPr lang="zh-CN" altLang="en-US"/>
              <a:pPr>
                <a:defRPr/>
              </a:pPr>
              <a:t>2012-10-30</a:t>
            </a:fld>
            <a:endParaRPr lang="zh-CN" altLang="en-US"/>
          </a:p>
        </p:txBody>
      </p:sp>
      <p:sp>
        <p:nvSpPr>
          <p:cNvPr id="8" name="页脚占位符 2"/>
          <p:cNvSpPr>
            <a:spLocks noGrp="1"/>
          </p:cNvSpPr>
          <p:nvPr>
            <p:ph type="ftr" sz="quarter" idx="11"/>
          </p:nvPr>
        </p:nvSpPr>
        <p:spPr/>
        <p:txBody>
          <a:bodyPr/>
          <a:lstStyle>
            <a:lvl1pPr>
              <a:defRPr/>
            </a:lvl1pPr>
          </a:lstStyle>
          <a:p>
            <a:pPr>
              <a:defRPr/>
            </a:pPr>
            <a:endParaRPr lang="zh-CN" altLang="en-US"/>
          </a:p>
        </p:txBody>
      </p:sp>
      <p:sp>
        <p:nvSpPr>
          <p:cNvPr id="9" name="灯片编号占位符 22"/>
          <p:cNvSpPr>
            <a:spLocks noGrp="1"/>
          </p:cNvSpPr>
          <p:nvPr>
            <p:ph type="sldNum" sz="quarter" idx="12"/>
          </p:nvPr>
        </p:nvSpPr>
        <p:spPr/>
        <p:txBody>
          <a:bodyPr/>
          <a:lstStyle>
            <a:lvl1pPr>
              <a:defRPr/>
            </a:lvl1pPr>
          </a:lstStyle>
          <a:p>
            <a:pPr>
              <a:defRPr/>
            </a:pPr>
            <a:fld id="{D49D0A1C-B348-4DAF-AD46-0C1FD8CE3D82}"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13"/>
          <p:cNvSpPr>
            <a:spLocks noGrp="1"/>
          </p:cNvSpPr>
          <p:nvPr>
            <p:ph type="dt" sz="half" idx="10"/>
          </p:nvPr>
        </p:nvSpPr>
        <p:spPr/>
        <p:txBody>
          <a:bodyPr/>
          <a:lstStyle>
            <a:lvl1pPr>
              <a:defRPr/>
            </a:lvl1pPr>
          </a:lstStyle>
          <a:p>
            <a:pPr>
              <a:defRPr/>
            </a:pPr>
            <a:fld id="{111A2663-57F6-4147-BEE0-A5B8F3698310}" type="datetimeFigureOut">
              <a:rPr lang="zh-CN" altLang="en-US"/>
              <a:pPr>
                <a:defRPr/>
              </a:pPr>
              <a:t>2012-10-30</a:t>
            </a:fld>
            <a:endParaRPr lang="zh-CN" altLang="en-US"/>
          </a:p>
        </p:txBody>
      </p:sp>
      <p:sp>
        <p:nvSpPr>
          <p:cNvPr id="4" name="页脚占位符 2"/>
          <p:cNvSpPr>
            <a:spLocks noGrp="1"/>
          </p:cNvSpPr>
          <p:nvPr>
            <p:ph type="ftr" sz="quarter" idx="11"/>
          </p:nvPr>
        </p:nvSpPr>
        <p:spPr/>
        <p:txBody>
          <a:bodyPr/>
          <a:lstStyle>
            <a:lvl1pPr>
              <a:defRPr/>
            </a:lvl1pPr>
          </a:lstStyle>
          <a:p>
            <a:pPr>
              <a:defRPr/>
            </a:pPr>
            <a:endParaRPr lang="zh-CN" altLang="en-US"/>
          </a:p>
        </p:txBody>
      </p:sp>
      <p:sp>
        <p:nvSpPr>
          <p:cNvPr id="5" name="灯片编号占位符 22"/>
          <p:cNvSpPr>
            <a:spLocks noGrp="1"/>
          </p:cNvSpPr>
          <p:nvPr>
            <p:ph type="sldNum" sz="quarter" idx="12"/>
          </p:nvPr>
        </p:nvSpPr>
        <p:spPr/>
        <p:txBody>
          <a:bodyPr/>
          <a:lstStyle>
            <a:lvl1pPr>
              <a:defRPr/>
            </a:lvl1pPr>
          </a:lstStyle>
          <a:p>
            <a:pPr>
              <a:defRPr/>
            </a:pPr>
            <a:fld id="{3EECCC05-84CF-4B8C-876A-4AFBFD480D6D}"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3"/>
          <p:cNvSpPr>
            <a:spLocks noGrp="1"/>
          </p:cNvSpPr>
          <p:nvPr>
            <p:ph type="dt" sz="half" idx="10"/>
          </p:nvPr>
        </p:nvSpPr>
        <p:spPr/>
        <p:txBody>
          <a:bodyPr/>
          <a:lstStyle>
            <a:lvl1pPr>
              <a:defRPr/>
            </a:lvl1pPr>
          </a:lstStyle>
          <a:p>
            <a:pPr>
              <a:defRPr/>
            </a:pPr>
            <a:fld id="{F045D1B8-8C72-4B90-AC4D-2F932821C83B}" type="datetimeFigureOut">
              <a:rPr lang="zh-CN" altLang="en-US"/>
              <a:pPr>
                <a:defRPr/>
              </a:pPr>
              <a:t>2012-10-30</a:t>
            </a:fld>
            <a:endParaRPr lang="zh-CN" altLang="en-US"/>
          </a:p>
        </p:txBody>
      </p:sp>
      <p:sp>
        <p:nvSpPr>
          <p:cNvPr id="3" name="页脚占位符 2"/>
          <p:cNvSpPr>
            <a:spLocks noGrp="1"/>
          </p:cNvSpPr>
          <p:nvPr>
            <p:ph type="ftr" sz="quarter" idx="11"/>
          </p:nvPr>
        </p:nvSpPr>
        <p:spPr/>
        <p:txBody>
          <a:bodyPr/>
          <a:lstStyle>
            <a:lvl1pPr>
              <a:defRPr/>
            </a:lvl1pPr>
          </a:lstStyle>
          <a:p>
            <a:pPr>
              <a:defRPr/>
            </a:pPr>
            <a:endParaRPr lang="zh-CN" altLang="en-US"/>
          </a:p>
        </p:txBody>
      </p:sp>
      <p:sp>
        <p:nvSpPr>
          <p:cNvPr id="4" name="灯片编号占位符 22"/>
          <p:cNvSpPr>
            <a:spLocks noGrp="1"/>
          </p:cNvSpPr>
          <p:nvPr>
            <p:ph type="sldNum" sz="quarter" idx="12"/>
          </p:nvPr>
        </p:nvSpPr>
        <p:spPr/>
        <p:txBody>
          <a:bodyPr/>
          <a:lstStyle>
            <a:lvl1pPr>
              <a:defRPr/>
            </a:lvl1pPr>
          </a:lstStyle>
          <a:p>
            <a:pPr>
              <a:defRPr/>
            </a:pPr>
            <a:fld id="{71248D7D-5A6B-4A7F-87CA-8FB42F6E420E}"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zh-CN" altLang="en-US" smtClean="0"/>
              <a:t>单击此处编辑母版标题样式</a:t>
            </a:r>
            <a:endParaRPr lang="en-US"/>
          </a:p>
        </p:txBody>
      </p:sp>
      <p:sp>
        <p:nvSpPr>
          <p:cNvPr id="3" name="文本占位符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zh-CN" altLang="en-US" smtClean="0"/>
              <a:t>单击此处编辑母版文本样式</a:t>
            </a:r>
          </a:p>
        </p:txBody>
      </p:sp>
      <p:sp>
        <p:nvSpPr>
          <p:cNvPr id="4" name="内容占位符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13"/>
          <p:cNvSpPr>
            <a:spLocks noGrp="1"/>
          </p:cNvSpPr>
          <p:nvPr>
            <p:ph type="dt" sz="half" idx="10"/>
          </p:nvPr>
        </p:nvSpPr>
        <p:spPr/>
        <p:txBody>
          <a:bodyPr/>
          <a:lstStyle>
            <a:lvl1pPr>
              <a:defRPr/>
            </a:lvl1pPr>
          </a:lstStyle>
          <a:p>
            <a:pPr>
              <a:defRPr/>
            </a:pPr>
            <a:fld id="{55726453-D4C5-42B5-909A-D6CAD8953895}" type="datetimeFigureOut">
              <a:rPr lang="zh-CN" altLang="en-US"/>
              <a:pPr>
                <a:defRPr/>
              </a:pPr>
              <a:t>2012-10-30</a:t>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pPr>
              <a:defRPr/>
            </a:pPr>
            <a:fld id="{7EBC704C-DF2A-4B20-8851-75C57648BFF7}"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zh-CN" altLang="en-US" smtClean="0"/>
              <a:t>单击此处编辑母版标题样式</a:t>
            </a:r>
            <a:endParaRPr lang="en-US"/>
          </a:p>
        </p:txBody>
      </p:sp>
      <p:sp>
        <p:nvSpPr>
          <p:cNvPr id="3" name="图片占位符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zh-CN" altLang="en-US" noProof="0" smtClean="0"/>
              <a:t>单击图标添加图片</a:t>
            </a:r>
            <a:endParaRPr lang="en-US" noProof="0" dirty="0"/>
          </a:p>
        </p:txBody>
      </p:sp>
      <p:sp>
        <p:nvSpPr>
          <p:cNvPr id="4" name="文本占位符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zh-CN" altLang="en-US" smtClean="0"/>
              <a:t>单击此处编辑母版文本样式</a:t>
            </a:r>
          </a:p>
        </p:txBody>
      </p:sp>
      <p:sp>
        <p:nvSpPr>
          <p:cNvPr id="5" name="日期占位符 13"/>
          <p:cNvSpPr>
            <a:spLocks noGrp="1"/>
          </p:cNvSpPr>
          <p:nvPr>
            <p:ph type="dt" sz="half" idx="10"/>
          </p:nvPr>
        </p:nvSpPr>
        <p:spPr/>
        <p:txBody>
          <a:bodyPr/>
          <a:lstStyle>
            <a:lvl1pPr>
              <a:defRPr/>
            </a:lvl1pPr>
          </a:lstStyle>
          <a:p>
            <a:pPr>
              <a:defRPr/>
            </a:pPr>
            <a:fld id="{5A674B4B-C178-45DC-BB40-9B060C6D745B}" type="datetimeFigureOut">
              <a:rPr lang="zh-CN" altLang="en-US"/>
              <a:pPr>
                <a:defRPr/>
              </a:pPr>
              <a:t>2012-10-30</a:t>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pPr>
              <a:defRPr/>
            </a:pPr>
            <a:fld id="{CB91AD1D-2BC0-447F-B005-06BDFF17B796}"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zh-CN" altLang="en-US" smtClean="0"/>
              <a:t>单击此处编辑母版标题样式</a:t>
            </a:r>
            <a:endParaRPr lang="en-US"/>
          </a:p>
        </p:txBody>
      </p:sp>
      <p:sp>
        <p:nvSpPr>
          <p:cNvPr id="13315" name="文本占位符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14" name="日期占位符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ea typeface="+mn-ea"/>
              </a:defRPr>
            </a:lvl1pPr>
          </a:lstStyle>
          <a:p>
            <a:pPr>
              <a:defRPr/>
            </a:pPr>
            <a:fld id="{786BC3E5-F248-435B-B561-96B53E03AE41}" type="datetimeFigureOut">
              <a:rPr lang="zh-CN" altLang="en-US"/>
              <a:pPr>
                <a:defRPr/>
              </a:pPr>
              <a:t>2012-10-30</a:t>
            </a:fld>
            <a:endParaRPr lang="zh-CN" altLang="en-US"/>
          </a:p>
        </p:txBody>
      </p:sp>
      <p:sp>
        <p:nvSpPr>
          <p:cNvPr id="3" name="页脚占位符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ea typeface="+mn-ea"/>
              </a:defRPr>
            </a:lvl1pPr>
          </a:lstStyle>
          <a:p>
            <a:pPr>
              <a:defRPr/>
            </a:pPr>
            <a:endParaRPr lang="zh-CN" altLang="en-US"/>
          </a:p>
        </p:txBody>
      </p:sp>
      <p:sp>
        <p:nvSpPr>
          <p:cNvPr id="23" name="灯片编号占位符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ea typeface="+mn-ea"/>
              </a:defRPr>
            </a:lvl1pPr>
          </a:lstStyle>
          <a:p>
            <a:pPr>
              <a:defRPr/>
            </a:pPr>
            <a:fld id="{3EC0A281-981B-479B-9CAE-EC3E5EB22E37}" type="slidenum">
              <a:rPr lang="zh-CN" altLang="en-US"/>
              <a:pPr>
                <a:defRPr/>
              </a:pPr>
              <a:t>‹#›</a:t>
            </a:fld>
            <a:endParaRPr lang="zh-CN" altLang="en-US"/>
          </a:p>
        </p:txBody>
      </p:sp>
    </p:spTree>
  </p:cSld>
  <p:clrMap bg1="dk1" tx1="lt1" bg2="dk2" tx2="lt2" accent1="accent1" accent2="accent2" accent3="accent3" accent4="accent4" accent5="accent5" accent6="accent6" hlink="hlink" folHlink="folHlink"/>
  <p:sldLayoutIdLst>
    <p:sldLayoutId id="2147483714" r:id="rId1"/>
    <p:sldLayoutId id="2147483713" r:id="rId2"/>
    <p:sldLayoutId id="2147483729" r:id="rId3"/>
    <p:sldLayoutId id="2147483712" r:id="rId4"/>
    <p:sldLayoutId id="2147483711" r:id="rId5"/>
    <p:sldLayoutId id="2147483710" r:id="rId6"/>
    <p:sldLayoutId id="2147483709" r:id="rId7"/>
    <p:sldLayoutId id="2147483708" r:id="rId8"/>
    <p:sldLayoutId id="2147483707" r:id="rId9"/>
    <p:sldLayoutId id="2147483706" r:id="rId10"/>
    <p:sldLayoutId id="2147483705"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ea typeface="黑体" pitchFamily="49" charset="-122"/>
        </a:defRPr>
      </a:lvl2pPr>
      <a:lvl3pPr algn="ctr" rtl="0" fontAlgn="base">
        <a:spcBef>
          <a:spcPct val="0"/>
        </a:spcBef>
        <a:spcAft>
          <a:spcPct val="0"/>
        </a:spcAft>
        <a:defRPr sz="4100" b="1">
          <a:solidFill>
            <a:schemeClr val="tx1"/>
          </a:solidFill>
          <a:latin typeface="Lucida Sans" pitchFamily="34" charset="0"/>
          <a:ea typeface="黑体" pitchFamily="49" charset="-122"/>
        </a:defRPr>
      </a:lvl3pPr>
      <a:lvl4pPr algn="ctr" rtl="0" fontAlgn="base">
        <a:spcBef>
          <a:spcPct val="0"/>
        </a:spcBef>
        <a:spcAft>
          <a:spcPct val="0"/>
        </a:spcAft>
        <a:defRPr sz="4100" b="1">
          <a:solidFill>
            <a:schemeClr val="tx1"/>
          </a:solidFill>
          <a:latin typeface="Lucida Sans" pitchFamily="34" charset="0"/>
          <a:ea typeface="黑体" pitchFamily="49" charset="-122"/>
        </a:defRPr>
      </a:lvl4pPr>
      <a:lvl5pPr algn="ctr" rtl="0" fontAlgn="base">
        <a:spcBef>
          <a:spcPct val="0"/>
        </a:spcBef>
        <a:spcAft>
          <a:spcPct val="0"/>
        </a:spcAft>
        <a:defRPr sz="4100" b="1">
          <a:solidFill>
            <a:schemeClr val="tx1"/>
          </a:solidFill>
          <a:latin typeface="Lucida Sans" pitchFamily="34" charset="0"/>
          <a:ea typeface="黑体" pitchFamily="49" charset="-122"/>
        </a:defRPr>
      </a:lvl5pPr>
      <a:lvl6pPr marL="457200" algn="ctr" rtl="0" fontAlgn="base">
        <a:spcBef>
          <a:spcPct val="0"/>
        </a:spcBef>
        <a:spcAft>
          <a:spcPct val="0"/>
        </a:spcAft>
        <a:defRPr sz="4100" b="1">
          <a:solidFill>
            <a:schemeClr val="tx1"/>
          </a:solidFill>
          <a:latin typeface="Lucida Sans" pitchFamily="34" charset="0"/>
          <a:ea typeface="黑体" pitchFamily="49" charset="-122"/>
        </a:defRPr>
      </a:lvl6pPr>
      <a:lvl7pPr marL="914400" algn="ctr" rtl="0" fontAlgn="base">
        <a:spcBef>
          <a:spcPct val="0"/>
        </a:spcBef>
        <a:spcAft>
          <a:spcPct val="0"/>
        </a:spcAft>
        <a:defRPr sz="4100" b="1">
          <a:solidFill>
            <a:schemeClr val="tx1"/>
          </a:solidFill>
          <a:latin typeface="Lucida Sans" pitchFamily="34" charset="0"/>
          <a:ea typeface="黑体" pitchFamily="49" charset="-122"/>
        </a:defRPr>
      </a:lvl7pPr>
      <a:lvl8pPr marL="1371600" algn="ctr" rtl="0" fontAlgn="base">
        <a:spcBef>
          <a:spcPct val="0"/>
        </a:spcBef>
        <a:spcAft>
          <a:spcPct val="0"/>
        </a:spcAft>
        <a:defRPr sz="4100" b="1">
          <a:solidFill>
            <a:schemeClr val="tx1"/>
          </a:solidFill>
          <a:latin typeface="Lucida Sans" pitchFamily="34" charset="0"/>
          <a:ea typeface="黑体" pitchFamily="49" charset="-122"/>
        </a:defRPr>
      </a:lvl8pPr>
      <a:lvl9pPr marL="1828800" algn="ctr" rtl="0" fontAlgn="base">
        <a:spcBef>
          <a:spcPct val="0"/>
        </a:spcBef>
        <a:spcAft>
          <a:spcPct val="0"/>
        </a:spcAft>
        <a:defRPr sz="4100" b="1">
          <a:solidFill>
            <a:schemeClr val="tx1"/>
          </a:solidFill>
          <a:latin typeface="Lucida Sans" pitchFamily="34" charset="0"/>
          <a:ea typeface="黑体" pitchFamily="49" charset="-122"/>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FB5FF8D-263A-DB4F-9CD0-5659B2BF2004}" type="datetimeFigureOut">
              <a:rPr lang="en-US" smtClean="0">
                <a:solidFill>
                  <a:prstClr val="black">
                    <a:tint val="75000"/>
                  </a:prstClr>
                </a:solidFill>
                <a:latin typeface="Calibri"/>
                <a:ea typeface="+mn-ea"/>
              </a:rPr>
              <a:pPr defTabSz="457200" fontAlgn="auto">
                <a:spcBef>
                  <a:spcPts val="0"/>
                </a:spcBef>
                <a:spcAft>
                  <a:spcPts val="0"/>
                </a:spcAft>
              </a:pPr>
              <a:t>10/30/2012</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35524DC4-2ED6-F441-BE45-FA525E76480A}"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77979349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任意多边形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solidFill>
                <a:prstClr val="white"/>
              </a:solidFill>
              <a:latin typeface="Arial"/>
            </a:endParaRPr>
          </a:p>
        </p:txBody>
      </p:sp>
      <p:sp>
        <p:nvSpPr>
          <p:cNvPr id="16" name="任意多边形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solidFill>
                <a:prstClr val="white"/>
              </a:solidFill>
              <a:latin typeface="Arial"/>
            </a:endParaRPr>
          </a:p>
        </p:txBody>
      </p:sp>
      <p:sp>
        <p:nvSpPr>
          <p:cNvPr id="37892" name="标题占位符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zh-CN" altLang="en-US" smtClean="0"/>
              <a:t>单击此处编辑母版标题样式</a:t>
            </a:r>
            <a:endParaRPr lang="en-US" smtClean="0"/>
          </a:p>
        </p:txBody>
      </p:sp>
      <p:sp>
        <p:nvSpPr>
          <p:cNvPr id="37893" name="文本占位符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10" name="日期占位符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smtClean="0">
                <a:solidFill>
                  <a:schemeClr val="tx2">
                    <a:shade val="50000"/>
                  </a:schemeClr>
                </a:solidFill>
                <a:latin typeface="+mn-lt"/>
                <a:ea typeface="+mn-ea"/>
              </a:defRPr>
            </a:lvl1pPr>
          </a:lstStyle>
          <a:p>
            <a:pPr>
              <a:defRPr/>
            </a:pPr>
            <a:fld id="{84C1C63A-1AEF-4CB3-A60B-73564D15D897}" type="datetimeFigureOut">
              <a:rPr lang="zh-CN" altLang="en-US">
                <a:solidFill>
                  <a:srgbClr val="D4D2D0">
                    <a:shade val="50000"/>
                  </a:srgbClr>
                </a:solidFill>
              </a:rPr>
              <a:pPr>
                <a:defRPr/>
              </a:pPr>
              <a:t>2012-10-30</a:t>
            </a:fld>
            <a:endParaRPr lang="zh-CN" altLang="en-US">
              <a:solidFill>
                <a:srgbClr val="D4D2D0">
                  <a:shade val="50000"/>
                </a:srgbClr>
              </a:solidFill>
            </a:endParaRPr>
          </a:p>
        </p:txBody>
      </p:sp>
      <p:sp>
        <p:nvSpPr>
          <p:cNvPr id="22" name="页脚占位符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ea typeface="+mn-ea"/>
              </a:defRPr>
            </a:lvl1pPr>
          </a:lstStyle>
          <a:p>
            <a:pPr>
              <a:defRPr/>
            </a:pPr>
            <a:endParaRPr lang="zh-CN" altLang="en-US">
              <a:solidFill>
                <a:srgbClr val="D4D2D0">
                  <a:shade val="50000"/>
                </a:srgbClr>
              </a:solidFill>
            </a:endParaRPr>
          </a:p>
        </p:txBody>
      </p:sp>
      <p:sp>
        <p:nvSpPr>
          <p:cNvPr id="18" name="灯片编号占位符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smtClean="0">
                <a:solidFill>
                  <a:schemeClr val="tx2">
                    <a:shade val="50000"/>
                  </a:schemeClr>
                </a:solidFill>
                <a:latin typeface="+mn-lt"/>
                <a:ea typeface="+mn-ea"/>
              </a:defRPr>
            </a:lvl1pPr>
          </a:lstStyle>
          <a:p>
            <a:pPr>
              <a:defRPr/>
            </a:pPr>
            <a:fld id="{D7FA0BBD-151E-47B5-A5B8-7573A61FA89B}" type="slidenum">
              <a:rPr lang="zh-CN" altLang="en-US">
                <a:solidFill>
                  <a:srgbClr val="D4D2D0">
                    <a:shade val="50000"/>
                  </a:srgbClr>
                </a:solidFill>
              </a:rPr>
              <a:pPr>
                <a:defRPr/>
              </a:pPr>
              <a:t>‹#›</a:t>
            </a:fld>
            <a:endParaRPr lang="zh-CN" altLang="en-US">
              <a:solidFill>
                <a:srgbClr val="D4D2D0">
                  <a:shade val="50000"/>
                </a:srgbClr>
              </a:solidFill>
            </a:endParaRPr>
          </a:p>
        </p:txBody>
      </p:sp>
    </p:spTree>
    <p:extLst>
      <p:ext uri="{BB962C8B-B14F-4D97-AF65-F5344CB8AC3E}">
        <p14:creationId xmlns:p14="http://schemas.microsoft.com/office/powerpoint/2010/main" val="2556535009"/>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rtl="0" fontAlgn="base">
        <a:spcBef>
          <a:spcPct val="0"/>
        </a:spcBef>
        <a:spcAft>
          <a:spcPct val="0"/>
        </a:spcAft>
        <a:defRPr sz="4600" kern="1200">
          <a:solidFill>
            <a:schemeClr val="tx1"/>
          </a:solidFill>
          <a:latin typeface="+mj-lt"/>
          <a:ea typeface="+mj-ea"/>
          <a:cs typeface="+mj-cs"/>
        </a:defRPr>
      </a:lvl1pPr>
      <a:lvl2pPr algn="l" rtl="0" fontAlgn="base">
        <a:spcBef>
          <a:spcPct val="0"/>
        </a:spcBef>
        <a:spcAft>
          <a:spcPct val="0"/>
        </a:spcAft>
        <a:defRPr sz="4600">
          <a:solidFill>
            <a:schemeClr val="tx1"/>
          </a:solidFill>
          <a:latin typeface="Franklin Gothic Book" pitchFamily="34" charset="0"/>
          <a:ea typeface="宋体" pitchFamily="2" charset="-122"/>
        </a:defRPr>
      </a:lvl2pPr>
      <a:lvl3pPr algn="l" rtl="0" fontAlgn="base">
        <a:spcBef>
          <a:spcPct val="0"/>
        </a:spcBef>
        <a:spcAft>
          <a:spcPct val="0"/>
        </a:spcAft>
        <a:defRPr sz="4600">
          <a:solidFill>
            <a:schemeClr val="tx1"/>
          </a:solidFill>
          <a:latin typeface="Franklin Gothic Book" pitchFamily="34" charset="0"/>
          <a:ea typeface="宋体" pitchFamily="2" charset="-122"/>
        </a:defRPr>
      </a:lvl3pPr>
      <a:lvl4pPr algn="l" rtl="0" fontAlgn="base">
        <a:spcBef>
          <a:spcPct val="0"/>
        </a:spcBef>
        <a:spcAft>
          <a:spcPct val="0"/>
        </a:spcAft>
        <a:defRPr sz="4600">
          <a:solidFill>
            <a:schemeClr val="tx1"/>
          </a:solidFill>
          <a:latin typeface="Franklin Gothic Book" pitchFamily="34" charset="0"/>
          <a:ea typeface="宋体" pitchFamily="2" charset="-122"/>
        </a:defRPr>
      </a:lvl4pPr>
      <a:lvl5pPr algn="l" rtl="0" fontAlgn="base">
        <a:spcBef>
          <a:spcPct val="0"/>
        </a:spcBef>
        <a:spcAft>
          <a:spcPct val="0"/>
        </a:spcAft>
        <a:defRPr sz="4600">
          <a:solidFill>
            <a:schemeClr val="tx1"/>
          </a:solidFill>
          <a:latin typeface="Franklin Gothic Book" pitchFamily="34" charset="0"/>
          <a:ea typeface="宋体" pitchFamily="2" charset="-122"/>
        </a:defRPr>
      </a:lvl5pPr>
      <a:lvl6pPr marL="457200" algn="l" rtl="0" fontAlgn="base">
        <a:spcBef>
          <a:spcPct val="0"/>
        </a:spcBef>
        <a:spcAft>
          <a:spcPct val="0"/>
        </a:spcAft>
        <a:defRPr sz="4600">
          <a:solidFill>
            <a:schemeClr val="tx1"/>
          </a:solidFill>
          <a:latin typeface="Franklin Gothic Book" pitchFamily="34" charset="0"/>
          <a:ea typeface="宋体" pitchFamily="2" charset="-122"/>
        </a:defRPr>
      </a:lvl6pPr>
      <a:lvl7pPr marL="914400" algn="l" rtl="0" fontAlgn="base">
        <a:spcBef>
          <a:spcPct val="0"/>
        </a:spcBef>
        <a:spcAft>
          <a:spcPct val="0"/>
        </a:spcAft>
        <a:defRPr sz="4600">
          <a:solidFill>
            <a:schemeClr val="tx1"/>
          </a:solidFill>
          <a:latin typeface="Franklin Gothic Book" pitchFamily="34" charset="0"/>
          <a:ea typeface="宋体" pitchFamily="2" charset="-122"/>
        </a:defRPr>
      </a:lvl7pPr>
      <a:lvl8pPr marL="1371600" algn="l" rtl="0" fontAlgn="base">
        <a:spcBef>
          <a:spcPct val="0"/>
        </a:spcBef>
        <a:spcAft>
          <a:spcPct val="0"/>
        </a:spcAft>
        <a:defRPr sz="4600">
          <a:solidFill>
            <a:schemeClr val="tx1"/>
          </a:solidFill>
          <a:latin typeface="Franklin Gothic Book" pitchFamily="34" charset="0"/>
          <a:ea typeface="宋体" pitchFamily="2" charset="-122"/>
        </a:defRPr>
      </a:lvl8pPr>
      <a:lvl9pPr marL="1828800" algn="l" rtl="0" fontAlgn="base">
        <a:spcBef>
          <a:spcPct val="0"/>
        </a:spcBef>
        <a:spcAft>
          <a:spcPct val="0"/>
        </a:spcAft>
        <a:defRPr sz="4600">
          <a:solidFill>
            <a:schemeClr val="tx1"/>
          </a:solidFill>
          <a:latin typeface="Franklin Gothic Book" pitchFamily="34" charset="0"/>
          <a:ea typeface="宋体" pitchFamily="2" charset="-122"/>
        </a:defRPr>
      </a:lvl9pPr>
    </p:titleStyle>
    <p:bodyStyle>
      <a:lvl1pPr marL="419100"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fontAlgn="base">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fontAlgn="base">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fontAlgn="base">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fontAlgn="base">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直角三角形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cxnSp>
        <p:nvCxnSpPr>
          <p:cNvPr id="8" name="直接连接符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直接连接符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标题占位符 21"/>
          <p:cNvSpPr>
            <a:spLocks noGrp="1"/>
          </p:cNvSpPr>
          <p:nvPr>
            <p:ph type="title"/>
          </p:nvPr>
        </p:nvSpPr>
        <p:spPr>
          <a:xfrm>
            <a:off x="457200" y="267494"/>
            <a:ext cx="8229600" cy="1399032"/>
          </a:xfrm>
          <a:prstGeom prst="rect">
            <a:avLst/>
          </a:prstGeom>
        </p:spPr>
        <p:txBody>
          <a:bodyPr vert="horz" anchor="ctr">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pPr fontAlgn="auto">
              <a:spcBef>
                <a:spcPts val="0"/>
              </a:spcBef>
              <a:spcAft>
                <a:spcPts val="0"/>
              </a:spcAft>
            </a:pPr>
            <a:fld id="{106BA863-904F-4D82-A843-290C10234B8C}" type="datetimeFigureOut">
              <a:rPr lang="en-CA" smtClean="0">
                <a:solidFill>
                  <a:prstClr val="white"/>
                </a:solidFill>
                <a:latin typeface="Century Gothic"/>
                <a:ea typeface="+mn-ea"/>
              </a:rPr>
              <a:pPr fontAlgn="auto">
                <a:spcBef>
                  <a:spcPts val="0"/>
                </a:spcBef>
                <a:spcAft>
                  <a:spcPts val="0"/>
                </a:spcAft>
              </a:pPr>
              <a:t>30/10/2012</a:t>
            </a:fld>
            <a:endParaRPr lang="en-CA">
              <a:solidFill>
                <a:prstClr val="white"/>
              </a:solidFill>
              <a:latin typeface="Century Gothic"/>
              <a:ea typeface="+mn-ea"/>
            </a:endParaRPr>
          </a:p>
        </p:txBody>
      </p:sp>
      <p:sp>
        <p:nvSpPr>
          <p:cNvPr id="3" name="页脚占位符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pPr fontAlgn="auto">
              <a:spcBef>
                <a:spcPts val="0"/>
              </a:spcBef>
              <a:spcAft>
                <a:spcPts val="0"/>
              </a:spcAft>
            </a:pPr>
            <a:endParaRPr lang="en-CA">
              <a:solidFill>
                <a:prstClr val="white"/>
              </a:solidFill>
              <a:latin typeface="Century Gothic"/>
              <a:ea typeface="+mn-ea"/>
            </a:endParaRPr>
          </a:p>
        </p:txBody>
      </p:sp>
      <p:sp>
        <p:nvSpPr>
          <p:cNvPr id="23" name="灯片编号占位符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pPr fontAlgn="auto">
              <a:spcBef>
                <a:spcPts val="0"/>
              </a:spcBef>
              <a:spcAft>
                <a:spcPts val="0"/>
              </a:spcAft>
            </a:pPr>
            <a:fld id="{A5961756-C191-4468-8D2C-2E98A1343B2D}" type="slidenum">
              <a:rPr lang="en-CA" smtClean="0">
                <a:solidFill>
                  <a:prstClr val="white"/>
                </a:solidFill>
                <a:latin typeface="Century Gothic"/>
                <a:ea typeface="+mn-ea"/>
              </a:rPr>
              <a:pPr fontAlgn="auto">
                <a:spcBef>
                  <a:spcPts val="0"/>
                </a:spcBef>
                <a:spcAft>
                  <a:spcPts val="0"/>
                </a:spcAft>
              </a:pPr>
              <a:t>‹#›</a:t>
            </a:fld>
            <a:endParaRPr lang="en-CA">
              <a:solidFill>
                <a:prstClr val="white"/>
              </a:solidFill>
              <a:latin typeface="Century Gothic"/>
              <a:ea typeface="+mn-ea"/>
            </a:endParaRPr>
          </a:p>
        </p:txBody>
      </p:sp>
    </p:spTree>
    <p:extLst>
      <p:ext uri="{BB962C8B-B14F-4D97-AF65-F5344CB8AC3E}">
        <p14:creationId xmlns:p14="http://schemas.microsoft.com/office/powerpoint/2010/main" val="1243625121"/>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5.xml"/></Relationships>
</file>

<file path=ppt/slides/_rels/slide13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5.xml"/></Relationships>
</file>

<file path=ppt/slides/_rels/slide1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5.xml"/></Relationships>
</file>

<file path=ppt/slides/_rels/slide14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5.xml"/></Relationships>
</file>

<file path=ppt/slides/_rels/slide14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5.xml"/></Relationships>
</file>

<file path=ppt/slides/_rels/slide14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5.xml"/></Relationships>
</file>

<file path=ppt/slides/_rels/slide15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5.xml"/></Relationships>
</file>

<file path=ppt/slides/_rels/slide15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5.xml"/></Relationships>
</file>

<file path=ppt/slides/_rels/slide15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16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4.xml"/></Relationships>
</file>

<file path=ppt/slides/_rels/slide17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64.xml"/><Relationship Id="rId1" Type="http://schemas.openxmlformats.org/officeDocument/2006/relationships/slideLayout" Target="../slideLayouts/slideLayout24.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38.png"/><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17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4.xml"/></Relationships>
</file>

<file path=ppt/slides/_rels/slide18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4.xml"/></Relationships>
</file>

<file path=ppt/slides/_rels/slide18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18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18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4.xml"/></Relationships>
</file>

<file path=ppt/slides/_rels/slide18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3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61.png"/><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38.png"/><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4.xml"/></Relationships>
</file>

<file path=ppt/slides/_rels/slide19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4.xml"/></Relationships>
</file>

<file path=ppt/slides/_rels/slide19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4.xml"/></Relationships>
</file>

<file path=ppt/slides/_rels/slide19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4.xml"/></Relationships>
</file>

<file path=ppt/slides/_rels/slide19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4.xml"/></Relationships>
</file>

<file path=ppt/slides/_rels/slide20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6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Global Gadgets</a:t>
            </a:r>
            <a:endParaRPr lang="en-CA" dirty="0"/>
          </a:p>
        </p:txBody>
      </p:sp>
      <p:sp>
        <p:nvSpPr>
          <p:cNvPr id="3" name="Subtitle 2"/>
          <p:cNvSpPr>
            <a:spLocks noGrp="1"/>
          </p:cNvSpPr>
          <p:nvPr>
            <p:ph type="subTitle" idx="1"/>
          </p:nvPr>
        </p:nvSpPr>
        <p:spPr/>
        <p:txBody>
          <a:bodyPr/>
          <a:lstStyle/>
          <a:p>
            <a:r>
              <a:rPr lang="en-CA" dirty="0" smtClean="0"/>
              <a:t>Matt </a:t>
            </a:r>
            <a:r>
              <a:rPr lang="en-CA" dirty="0" err="1" smtClean="0"/>
              <a:t>Streit</a:t>
            </a:r>
            <a:r>
              <a:rPr lang="en-CA" dirty="0" smtClean="0"/>
              <a:t> </a:t>
            </a:r>
          </a:p>
          <a:p>
            <a:r>
              <a:rPr lang="en-CA" dirty="0" smtClean="0"/>
              <a:t>Cameron Nichol</a:t>
            </a:r>
          </a:p>
          <a:p>
            <a:r>
              <a:rPr lang="en-CA" dirty="0" smtClean="0"/>
              <a:t>Michael Martin</a:t>
            </a:r>
          </a:p>
          <a:p>
            <a:r>
              <a:rPr lang="en-CA" dirty="0" smtClean="0"/>
              <a:t>Joyce Zhou</a:t>
            </a:r>
          </a:p>
          <a:p>
            <a:r>
              <a:rPr lang="en-CA" dirty="0" smtClean="0"/>
              <a:t>Carson Ha</a:t>
            </a:r>
            <a:endParaRPr lang="en-CA" dirty="0"/>
          </a:p>
        </p:txBody>
      </p:sp>
    </p:spTree>
    <p:extLst>
      <p:ext uri="{BB962C8B-B14F-4D97-AF65-F5344CB8AC3E}">
        <p14:creationId xmlns:p14="http://schemas.microsoft.com/office/powerpoint/2010/main" val="2148307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a Tablet?</a:t>
            </a:r>
            <a:endParaRPr lang="en-CA" dirty="0"/>
          </a:p>
        </p:txBody>
      </p:sp>
      <p:sp>
        <p:nvSpPr>
          <p:cNvPr id="3" name="Content Placeholder 2"/>
          <p:cNvSpPr>
            <a:spLocks noGrp="1"/>
          </p:cNvSpPr>
          <p:nvPr>
            <p:ph idx="1"/>
          </p:nvPr>
        </p:nvSpPr>
        <p:spPr/>
        <p:txBody>
          <a:bodyPr/>
          <a:lstStyle/>
          <a:p>
            <a:r>
              <a:rPr lang="en-CA" dirty="0" smtClean="0"/>
              <a:t>Larger than a smartphone</a:t>
            </a:r>
          </a:p>
          <a:p>
            <a:r>
              <a:rPr lang="en-CA" dirty="0" smtClean="0"/>
              <a:t>Touchscreen used as primary method of input</a:t>
            </a:r>
          </a:p>
          <a:p>
            <a:r>
              <a:rPr lang="en-CA" dirty="0" smtClean="0"/>
              <a:t>Some typical functions are: </a:t>
            </a:r>
          </a:p>
          <a:p>
            <a:pPr lvl="1"/>
            <a:r>
              <a:rPr lang="en-CA" dirty="0" smtClean="0"/>
              <a:t>Mobile Browsing</a:t>
            </a:r>
          </a:p>
          <a:p>
            <a:pPr lvl="1"/>
            <a:r>
              <a:rPr lang="en-CA" dirty="0" smtClean="0"/>
              <a:t>Portable Media Player	</a:t>
            </a:r>
          </a:p>
          <a:p>
            <a:pPr lvl="1"/>
            <a:r>
              <a:rPr lang="en-CA" dirty="0" smtClean="0"/>
              <a:t>Camera</a:t>
            </a:r>
          </a:p>
          <a:p>
            <a:pPr lvl="1"/>
            <a:r>
              <a:rPr lang="en-CA" dirty="0" smtClean="0"/>
              <a:t>Downloadable Apps</a:t>
            </a:r>
          </a:p>
          <a:p>
            <a:pPr marL="585788" lvl="1" indent="0">
              <a:buNone/>
            </a:pPr>
            <a:endParaRPr lang="en-C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3933056"/>
            <a:ext cx="4867222"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158627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标题 1"/>
          <p:cNvSpPr>
            <a:spLocks noGrp="1"/>
          </p:cNvSpPr>
          <p:nvPr>
            <p:ph type="ctrTitle"/>
          </p:nvPr>
        </p:nvSpPr>
        <p:spPr>
          <a:xfrm>
            <a:off x="685800" y="0"/>
            <a:ext cx="7772400" cy="1268413"/>
          </a:xfrm>
        </p:spPr>
        <p:txBody>
          <a:bodyPr/>
          <a:lstStyle/>
          <a:p>
            <a:r>
              <a:rPr lang="en-US" altLang="zh-CN" dirty="0" smtClean="0">
                <a:solidFill>
                  <a:schemeClr val="bg1"/>
                </a:solidFill>
                <a:cs typeface="Times New Roman" pitchFamily="18" charset="0"/>
              </a:rPr>
              <a:t>Philip Schiller</a:t>
            </a:r>
            <a:endParaRPr lang="zh-CN" altLang="en-US" dirty="0" smtClean="0">
              <a:solidFill>
                <a:schemeClr val="bg1"/>
              </a:solidFill>
              <a:cs typeface="Times New Roman" pitchFamily="18" charset="0"/>
            </a:endParaRPr>
          </a:p>
        </p:txBody>
      </p:sp>
      <p:sp>
        <p:nvSpPr>
          <p:cNvPr id="183299" name="副标题 2"/>
          <p:cNvSpPr>
            <a:spLocks noGrp="1"/>
          </p:cNvSpPr>
          <p:nvPr>
            <p:ph type="subTitle" idx="1"/>
          </p:nvPr>
        </p:nvSpPr>
        <p:spPr>
          <a:xfrm>
            <a:off x="179388" y="1484313"/>
            <a:ext cx="8208962" cy="4608512"/>
          </a:xfrm>
        </p:spPr>
        <p:txBody>
          <a:bodyPr/>
          <a:lstStyle/>
          <a:p>
            <a:pPr marL="457200" indent="-457200" algn="l">
              <a:buFont typeface="Arial"/>
              <a:buChar char="•"/>
            </a:pPr>
            <a:r>
              <a:rPr lang="en-US" altLang="zh-CN" sz="2800" dirty="0" smtClean="0">
                <a:solidFill>
                  <a:schemeClr val="bg1"/>
                </a:solidFill>
                <a:cs typeface="Times New Roman" pitchFamily="18" charset="0"/>
              </a:rPr>
              <a:t>Senior Vice President, Worldwide Product Marketing</a:t>
            </a:r>
          </a:p>
          <a:p>
            <a:pPr marL="457200" indent="-457200" algn="l">
              <a:buFont typeface="Arial"/>
              <a:buChar char="•"/>
            </a:pPr>
            <a:r>
              <a:rPr lang="en-US" altLang="zh-CN" sz="2800" dirty="0" smtClean="0">
                <a:solidFill>
                  <a:schemeClr val="bg1"/>
                </a:solidFill>
                <a:cs typeface="Times New Roman" pitchFamily="18" charset="0"/>
              </a:rPr>
              <a:t>Responsible for product marketing, developer relations, and business marketing</a:t>
            </a:r>
          </a:p>
          <a:p>
            <a:pPr marL="457200" indent="-457200" algn="l">
              <a:buFont typeface="Arial"/>
              <a:buChar char="•"/>
            </a:pPr>
            <a:r>
              <a:rPr lang="en-US" altLang="zh-CN" sz="2800" dirty="0" smtClean="0">
                <a:solidFill>
                  <a:schemeClr val="bg1"/>
                </a:solidFill>
                <a:cs typeface="Times New Roman" pitchFamily="18" charset="0"/>
              </a:rPr>
              <a:t>With Apple since 1997</a:t>
            </a:r>
          </a:p>
          <a:p>
            <a:pPr marL="457200" indent="-457200" algn="l">
              <a:buFont typeface="Arial"/>
              <a:buChar char="•"/>
            </a:pPr>
            <a:r>
              <a:rPr lang="en-US" altLang="zh-CN" sz="2800" dirty="0" smtClean="0">
                <a:solidFill>
                  <a:schemeClr val="bg1"/>
                </a:solidFill>
                <a:cs typeface="Times New Roman" pitchFamily="18" charset="0"/>
              </a:rPr>
              <a:t>Over 24 years marketing experience</a:t>
            </a:r>
          </a:p>
          <a:p>
            <a:pPr marL="457200" indent="-457200" algn="l">
              <a:buFont typeface="Arial"/>
              <a:buChar char="•"/>
            </a:pPr>
            <a:r>
              <a:rPr lang="en-US" altLang="zh-CN" sz="2800" dirty="0" err="1" smtClean="0">
                <a:solidFill>
                  <a:schemeClr val="bg1"/>
                </a:solidFill>
                <a:cs typeface="Times New Roman" pitchFamily="18" charset="0"/>
              </a:rPr>
              <a:t>B.Sc</a:t>
            </a:r>
            <a:r>
              <a:rPr lang="en-US" altLang="zh-CN" sz="2800" dirty="0" smtClean="0">
                <a:solidFill>
                  <a:schemeClr val="bg1"/>
                </a:solidFill>
                <a:cs typeface="Times New Roman" pitchFamily="18" charset="0"/>
              </a:rPr>
              <a:t> in Biology from Boston College </a:t>
            </a:r>
          </a:p>
          <a:p>
            <a:pPr marL="457200" indent="-457200" algn="l">
              <a:buFont typeface="Arial"/>
              <a:buChar char="•"/>
            </a:pPr>
            <a:endParaRPr lang="zh-CN" altLang="en-US" sz="2800" dirty="0" smtClean="0">
              <a:solidFill>
                <a:schemeClr val="bg1"/>
              </a:solidFill>
              <a:cs typeface="Times New Roman" pitchFamily="18" charset="0"/>
            </a:endParaRPr>
          </a:p>
        </p:txBody>
      </p:sp>
      <p:pic>
        <p:nvPicPr>
          <p:cNvPr id="183300" name="图片 4" descr="philip w. schiller.png"/>
          <p:cNvPicPr>
            <a:picLocks noChangeAspect="1"/>
          </p:cNvPicPr>
          <p:nvPr/>
        </p:nvPicPr>
        <p:blipFill>
          <a:blip r:embed="rId2" cstate="print"/>
          <a:srcRect/>
          <a:stretch>
            <a:fillRect/>
          </a:stretch>
        </p:blipFill>
        <p:spPr bwMode="auto">
          <a:xfrm>
            <a:off x="5575300" y="2781300"/>
            <a:ext cx="3568700" cy="4076700"/>
          </a:xfrm>
          <a:prstGeom prst="rect">
            <a:avLst/>
          </a:prstGeom>
          <a:noFill/>
          <a:ln w="9525">
            <a:noFill/>
            <a:miter lim="800000"/>
            <a:headEnd/>
            <a:tailEnd/>
          </a:ln>
        </p:spPr>
      </p:pic>
    </p:spTree>
    <p:extLst>
      <p:ext uri="{BB962C8B-B14F-4D97-AF65-F5344CB8AC3E}">
        <p14:creationId xmlns:p14="http://schemas.microsoft.com/office/powerpoint/2010/main" val="57054250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668636" y="44409"/>
            <a:ext cx="7772400" cy="2159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5400" dirty="0" smtClean="0">
                <a:solidFill>
                  <a:prstClr val="white"/>
                </a:solidFill>
                <a:cs typeface="Myriad Pro"/>
              </a:rPr>
              <a:t>Financial Analysis</a:t>
            </a:r>
            <a:endParaRPr lang="zh-CN" altLang="en-US" sz="5400" dirty="0" smtClean="0">
              <a:solidFill>
                <a:prstClr val="white"/>
              </a:solidFill>
              <a:cs typeface="Myriad Pro"/>
            </a:endParaRPr>
          </a:p>
        </p:txBody>
      </p:sp>
    </p:spTree>
    <p:extLst>
      <p:ext uri="{BB962C8B-B14F-4D97-AF65-F5344CB8AC3E}">
        <p14:creationId xmlns:p14="http://schemas.microsoft.com/office/powerpoint/2010/main" val="333216739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标题 1"/>
          <p:cNvSpPr>
            <a:spLocks noGrp="1"/>
          </p:cNvSpPr>
          <p:nvPr>
            <p:ph type="ctrTitle"/>
          </p:nvPr>
        </p:nvSpPr>
        <p:spPr>
          <a:xfrm>
            <a:off x="685800" y="-389836"/>
            <a:ext cx="7772400" cy="1125538"/>
          </a:xfrm>
        </p:spPr>
        <p:txBody>
          <a:bodyPr>
            <a:normAutofit/>
          </a:bodyPr>
          <a:lstStyle/>
          <a:p>
            <a:r>
              <a:rPr lang="en-US" altLang="zh-CN" sz="2800" dirty="0" smtClean="0">
                <a:solidFill>
                  <a:schemeClr val="bg1"/>
                </a:solidFill>
                <a:cs typeface="Times New Roman" pitchFamily="18" charset="0"/>
              </a:rPr>
              <a:t>Quarterly Balance Sheet</a:t>
            </a:r>
            <a:endParaRPr lang="zh-CN" altLang="en-US" sz="2800" dirty="0" smtClean="0">
              <a:solidFill>
                <a:schemeClr val="bg1"/>
              </a:solidFill>
              <a:cs typeface="Times New Roman" pitchFamily="18" charset="0"/>
            </a:endParaRPr>
          </a:p>
        </p:txBody>
      </p:sp>
      <p:pic>
        <p:nvPicPr>
          <p:cNvPr id="4" name="Picture 3"/>
          <p:cNvPicPr>
            <a:picLocks noChangeAspect="1"/>
          </p:cNvPicPr>
          <p:nvPr/>
        </p:nvPicPr>
        <p:blipFill>
          <a:blip r:embed="rId2"/>
          <a:stretch>
            <a:fillRect/>
          </a:stretch>
        </p:blipFill>
        <p:spPr>
          <a:xfrm>
            <a:off x="352794" y="423597"/>
            <a:ext cx="8242300" cy="6434403"/>
          </a:xfrm>
          <a:prstGeom prst="rect">
            <a:avLst/>
          </a:prstGeom>
        </p:spPr>
      </p:pic>
      <p:sp>
        <p:nvSpPr>
          <p:cNvPr id="11" name="Rectangle 10"/>
          <p:cNvSpPr/>
          <p:nvPr/>
        </p:nvSpPr>
        <p:spPr>
          <a:xfrm>
            <a:off x="352794" y="2379898"/>
            <a:ext cx="8242301" cy="193680"/>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3" name="Rectangle 12"/>
          <p:cNvSpPr/>
          <p:nvPr/>
        </p:nvSpPr>
        <p:spPr>
          <a:xfrm>
            <a:off x="352794" y="5991587"/>
            <a:ext cx="8242301" cy="193680"/>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21003473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ctrTitle"/>
          </p:nvPr>
        </p:nvSpPr>
        <p:spPr>
          <a:xfrm>
            <a:off x="685800" y="-389836"/>
            <a:ext cx="7772400" cy="1125538"/>
          </a:xfrm>
        </p:spPr>
        <p:txBody>
          <a:bodyPr>
            <a:normAutofit/>
          </a:bodyPr>
          <a:lstStyle/>
          <a:p>
            <a:r>
              <a:rPr lang="en-US" altLang="zh-CN" sz="2800" dirty="0" smtClean="0">
                <a:solidFill>
                  <a:schemeClr val="bg1"/>
                </a:solidFill>
                <a:cs typeface="Times New Roman" pitchFamily="18" charset="0"/>
              </a:rPr>
              <a:t>Annual Balance Sheet</a:t>
            </a:r>
            <a:endParaRPr lang="zh-CN" altLang="en-US" sz="2800" dirty="0" smtClean="0">
              <a:solidFill>
                <a:schemeClr val="bg1"/>
              </a:solidFill>
              <a:cs typeface="Times New Roman" pitchFamily="18" charset="0"/>
            </a:endParaRPr>
          </a:p>
        </p:txBody>
      </p:sp>
      <p:pic>
        <p:nvPicPr>
          <p:cNvPr id="5" name="Picture 4"/>
          <p:cNvPicPr>
            <a:picLocks noChangeAspect="1"/>
          </p:cNvPicPr>
          <p:nvPr/>
        </p:nvPicPr>
        <p:blipFill>
          <a:blip r:embed="rId2"/>
          <a:stretch>
            <a:fillRect/>
          </a:stretch>
        </p:blipFill>
        <p:spPr>
          <a:xfrm>
            <a:off x="421204" y="476311"/>
            <a:ext cx="8168562" cy="6381689"/>
          </a:xfrm>
          <a:prstGeom prst="rect">
            <a:avLst/>
          </a:prstGeom>
        </p:spPr>
      </p:pic>
      <p:sp>
        <p:nvSpPr>
          <p:cNvPr id="8" name="Rectangle 7"/>
          <p:cNvSpPr/>
          <p:nvPr/>
        </p:nvSpPr>
        <p:spPr>
          <a:xfrm>
            <a:off x="347465" y="3278892"/>
            <a:ext cx="8242301" cy="193680"/>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9" name="Rectangle 8"/>
          <p:cNvSpPr/>
          <p:nvPr/>
        </p:nvSpPr>
        <p:spPr>
          <a:xfrm>
            <a:off x="421204" y="1437193"/>
            <a:ext cx="8242301" cy="300808"/>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0" name="Rectangle 9"/>
          <p:cNvSpPr/>
          <p:nvPr/>
        </p:nvSpPr>
        <p:spPr>
          <a:xfrm>
            <a:off x="421204" y="6039726"/>
            <a:ext cx="8242301" cy="160257"/>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1" name="Rectangle 10"/>
          <p:cNvSpPr/>
          <p:nvPr/>
        </p:nvSpPr>
        <p:spPr>
          <a:xfrm>
            <a:off x="352794" y="2476737"/>
            <a:ext cx="8242301" cy="330801"/>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2" name="Rectangle 11"/>
          <p:cNvSpPr/>
          <p:nvPr/>
        </p:nvSpPr>
        <p:spPr>
          <a:xfrm>
            <a:off x="347465" y="3986203"/>
            <a:ext cx="8242301" cy="160257"/>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77895817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685800" y="-389836"/>
            <a:ext cx="7772400" cy="11255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2800" dirty="0" smtClean="0">
                <a:solidFill>
                  <a:prstClr val="white"/>
                </a:solidFill>
                <a:cs typeface="Times New Roman" pitchFamily="18" charset="0"/>
              </a:rPr>
              <a:t>Annual Income Statement</a:t>
            </a:r>
            <a:endParaRPr lang="zh-CN" altLang="en-US" sz="2800" dirty="0" smtClean="0">
              <a:solidFill>
                <a:prstClr val="white"/>
              </a:solidFill>
              <a:cs typeface="Times New Roman" pitchFamily="18" charset="0"/>
            </a:endParaRPr>
          </a:p>
        </p:txBody>
      </p:sp>
      <p:pic>
        <p:nvPicPr>
          <p:cNvPr id="10" name="Picture 9"/>
          <p:cNvPicPr>
            <a:picLocks noChangeAspect="1"/>
          </p:cNvPicPr>
          <p:nvPr/>
        </p:nvPicPr>
        <p:blipFill>
          <a:blip r:embed="rId2"/>
          <a:stretch>
            <a:fillRect/>
          </a:stretch>
        </p:blipFill>
        <p:spPr>
          <a:xfrm>
            <a:off x="987826" y="557160"/>
            <a:ext cx="7030265" cy="6300840"/>
          </a:xfrm>
          <a:prstGeom prst="rect">
            <a:avLst/>
          </a:prstGeom>
        </p:spPr>
      </p:pic>
      <p:sp>
        <p:nvSpPr>
          <p:cNvPr id="6" name="Rectangle 5"/>
          <p:cNvSpPr/>
          <p:nvPr/>
        </p:nvSpPr>
        <p:spPr>
          <a:xfrm>
            <a:off x="987826" y="1146675"/>
            <a:ext cx="7030265" cy="264618"/>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5" name="Rectangle 14"/>
          <p:cNvSpPr/>
          <p:nvPr/>
        </p:nvSpPr>
        <p:spPr>
          <a:xfrm>
            <a:off x="987826" y="4403919"/>
            <a:ext cx="7030265" cy="264618"/>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6" name="Rectangle 15"/>
          <p:cNvSpPr/>
          <p:nvPr/>
        </p:nvSpPr>
        <p:spPr>
          <a:xfrm>
            <a:off x="987826" y="5103195"/>
            <a:ext cx="7030265" cy="264618"/>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93946294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ctrTitle"/>
          </p:nvPr>
        </p:nvSpPr>
        <p:spPr>
          <a:xfrm>
            <a:off x="685800" y="-389836"/>
            <a:ext cx="7772400" cy="1125538"/>
          </a:xfrm>
        </p:spPr>
        <p:txBody>
          <a:bodyPr>
            <a:normAutofit/>
          </a:bodyPr>
          <a:lstStyle/>
          <a:p>
            <a:r>
              <a:rPr lang="en-US" altLang="zh-CN" sz="2800" dirty="0" smtClean="0">
                <a:solidFill>
                  <a:schemeClr val="bg1"/>
                </a:solidFill>
                <a:cs typeface="Times New Roman" pitchFamily="18" charset="0"/>
              </a:rPr>
              <a:t>Quarterly Income Statement</a:t>
            </a:r>
            <a:endParaRPr lang="zh-CN" altLang="en-US" sz="2800" dirty="0" smtClean="0">
              <a:solidFill>
                <a:schemeClr val="bg1"/>
              </a:solidFill>
              <a:cs typeface="Times New Roman" pitchFamily="18" charset="0"/>
            </a:endParaRPr>
          </a:p>
        </p:txBody>
      </p:sp>
      <p:pic>
        <p:nvPicPr>
          <p:cNvPr id="5" name="Picture 4"/>
          <p:cNvPicPr>
            <a:picLocks noChangeAspect="1"/>
          </p:cNvPicPr>
          <p:nvPr/>
        </p:nvPicPr>
        <p:blipFill>
          <a:blip r:embed="rId2"/>
          <a:stretch>
            <a:fillRect/>
          </a:stretch>
        </p:blipFill>
        <p:spPr>
          <a:xfrm>
            <a:off x="0" y="647700"/>
            <a:ext cx="9144000" cy="5541497"/>
          </a:xfrm>
          <a:prstGeom prst="rect">
            <a:avLst/>
          </a:prstGeom>
        </p:spPr>
      </p:pic>
      <p:sp>
        <p:nvSpPr>
          <p:cNvPr id="10" name="Rectangle 9"/>
          <p:cNvSpPr/>
          <p:nvPr/>
        </p:nvSpPr>
        <p:spPr>
          <a:xfrm>
            <a:off x="0" y="1278984"/>
            <a:ext cx="9144000" cy="264618"/>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1" name="Rectangle 10"/>
          <p:cNvSpPr/>
          <p:nvPr/>
        </p:nvSpPr>
        <p:spPr>
          <a:xfrm>
            <a:off x="0" y="3072012"/>
            <a:ext cx="9144000" cy="264618"/>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2" name="Rectangle 11"/>
          <p:cNvSpPr/>
          <p:nvPr/>
        </p:nvSpPr>
        <p:spPr>
          <a:xfrm>
            <a:off x="0" y="4141752"/>
            <a:ext cx="9144000" cy="264618"/>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3" name="Rectangle 12"/>
          <p:cNvSpPr/>
          <p:nvPr/>
        </p:nvSpPr>
        <p:spPr>
          <a:xfrm>
            <a:off x="0" y="4823387"/>
            <a:ext cx="9144000" cy="264618"/>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98438812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ctrTitle"/>
          </p:nvPr>
        </p:nvSpPr>
        <p:spPr>
          <a:xfrm>
            <a:off x="685800" y="-389836"/>
            <a:ext cx="7772400" cy="1125538"/>
          </a:xfrm>
        </p:spPr>
        <p:txBody>
          <a:bodyPr>
            <a:normAutofit/>
          </a:bodyPr>
          <a:lstStyle/>
          <a:p>
            <a:r>
              <a:rPr lang="en-US" altLang="zh-CN" sz="2800" dirty="0" smtClean="0">
                <a:solidFill>
                  <a:schemeClr val="bg1"/>
                </a:solidFill>
                <a:cs typeface="Times New Roman" pitchFamily="18" charset="0"/>
              </a:rPr>
              <a:t>Annual Cash Flow Statement</a:t>
            </a:r>
            <a:endParaRPr lang="zh-CN" altLang="en-US" sz="2800" dirty="0" smtClean="0">
              <a:solidFill>
                <a:schemeClr val="bg1"/>
              </a:solidFill>
              <a:cs typeface="Times New Roman" pitchFamily="18" charset="0"/>
            </a:endParaRPr>
          </a:p>
        </p:txBody>
      </p:sp>
      <p:pic>
        <p:nvPicPr>
          <p:cNvPr id="4" name="Picture 3"/>
          <p:cNvPicPr>
            <a:picLocks noChangeAspect="1"/>
          </p:cNvPicPr>
          <p:nvPr/>
        </p:nvPicPr>
        <p:blipFill>
          <a:blip r:embed="rId2"/>
          <a:stretch>
            <a:fillRect/>
          </a:stretch>
        </p:blipFill>
        <p:spPr>
          <a:xfrm>
            <a:off x="284237" y="405747"/>
            <a:ext cx="8593093" cy="6452253"/>
          </a:xfrm>
          <a:prstGeom prst="rect">
            <a:avLst/>
          </a:prstGeom>
        </p:spPr>
      </p:pic>
      <p:sp>
        <p:nvSpPr>
          <p:cNvPr id="12" name="Rectangle 11"/>
          <p:cNvSpPr/>
          <p:nvPr/>
        </p:nvSpPr>
        <p:spPr>
          <a:xfrm>
            <a:off x="284236" y="5803941"/>
            <a:ext cx="8593093" cy="201404"/>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3" name="Rectangle 12"/>
          <p:cNvSpPr/>
          <p:nvPr/>
        </p:nvSpPr>
        <p:spPr>
          <a:xfrm>
            <a:off x="317367" y="3416014"/>
            <a:ext cx="8593093" cy="201404"/>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4" name="Rectangle 13"/>
          <p:cNvSpPr/>
          <p:nvPr/>
        </p:nvSpPr>
        <p:spPr>
          <a:xfrm>
            <a:off x="284237" y="2258068"/>
            <a:ext cx="8593093" cy="353804"/>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81931071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a:spLocks/>
          </p:cNvSpPr>
          <p:nvPr/>
        </p:nvSpPr>
        <p:spPr>
          <a:xfrm>
            <a:off x="685800" y="-389836"/>
            <a:ext cx="7772400" cy="11255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2800" dirty="0" smtClean="0">
                <a:solidFill>
                  <a:prstClr val="white"/>
                </a:solidFill>
                <a:cs typeface="Times New Roman" pitchFamily="18" charset="0"/>
              </a:rPr>
              <a:t>Quarterly Cash Flow Statement</a:t>
            </a:r>
            <a:endParaRPr lang="zh-CN" altLang="en-US" sz="2800" dirty="0" smtClean="0">
              <a:solidFill>
                <a:prstClr val="white"/>
              </a:solidFill>
              <a:cs typeface="Times New Roman" pitchFamily="18" charset="0"/>
            </a:endParaRPr>
          </a:p>
        </p:txBody>
      </p:sp>
      <p:pic>
        <p:nvPicPr>
          <p:cNvPr id="6" name="Picture 5"/>
          <p:cNvPicPr>
            <a:picLocks noChangeAspect="1"/>
          </p:cNvPicPr>
          <p:nvPr/>
        </p:nvPicPr>
        <p:blipFill>
          <a:blip r:embed="rId2"/>
          <a:stretch>
            <a:fillRect/>
          </a:stretch>
        </p:blipFill>
        <p:spPr>
          <a:xfrm>
            <a:off x="809279" y="363509"/>
            <a:ext cx="7475994" cy="6494491"/>
          </a:xfrm>
          <a:prstGeom prst="rect">
            <a:avLst/>
          </a:prstGeom>
        </p:spPr>
      </p:pic>
      <p:sp>
        <p:nvSpPr>
          <p:cNvPr id="12" name="Rectangle 11"/>
          <p:cNvSpPr/>
          <p:nvPr/>
        </p:nvSpPr>
        <p:spPr>
          <a:xfrm>
            <a:off x="809280" y="3443111"/>
            <a:ext cx="7475994" cy="174307"/>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3" name="Rectangle 12"/>
          <p:cNvSpPr/>
          <p:nvPr/>
        </p:nvSpPr>
        <p:spPr>
          <a:xfrm>
            <a:off x="809280" y="4569177"/>
            <a:ext cx="7475994" cy="174307"/>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4" name="Rectangle 13"/>
          <p:cNvSpPr/>
          <p:nvPr/>
        </p:nvSpPr>
        <p:spPr>
          <a:xfrm>
            <a:off x="809279" y="2336799"/>
            <a:ext cx="7475994" cy="174307"/>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1727529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标题 1"/>
          <p:cNvSpPr>
            <a:spLocks noGrp="1"/>
          </p:cNvSpPr>
          <p:nvPr>
            <p:ph type="ctrTitle"/>
          </p:nvPr>
        </p:nvSpPr>
        <p:spPr>
          <a:xfrm>
            <a:off x="685800" y="0"/>
            <a:ext cx="7772400" cy="1268413"/>
          </a:xfrm>
        </p:spPr>
        <p:txBody>
          <a:bodyPr/>
          <a:lstStyle/>
          <a:p>
            <a:r>
              <a:rPr lang="en-US" altLang="zh-CN" dirty="0" smtClean="0">
                <a:solidFill>
                  <a:schemeClr val="bg1"/>
                </a:solidFill>
                <a:cs typeface="Times New Roman" pitchFamily="18" charset="0"/>
              </a:rPr>
              <a:t>Expectations</a:t>
            </a:r>
            <a:endParaRPr lang="zh-CN" altLang="en-US" dirty="0" smtClean="0">
              <a:solidFill>
                <a:schemeClr val="bg1"/>
              </a:solidFill>
              <a:cs typeface="Times New Roman" pitchFamily="18" charset="0"/>
            </a:endParaRPr>
          </a:p>
        </p:txBody>
      </p:sp>
      <p:sp>
        <p:nvSpPr>
          <p:cNvPr id="191491" name="副标题 2"/>
          <p:cNvSpPr>
            <a:spLocks noGrp="1"/>
          </p:cNvSpPr>
          <p:nvPr>
            <p:ph type="subTitle" idx="1"/>
          </p:nvPr>
        </p:nvSpPr>
        <p:spPr>
          <a:xfrm>
            <a:off x="468312" y="1341438"/>
            <a:ext cx="8218487" cy="4905198"/>
          </a:xfrm>
        </p:spPr>
        <p:txBody>
          <a:bodyPr>
            <a:normAutofit/>
          </a:bodyPr>
          <a:lstStyle/>
          <a:p>
            <a:pPr marL="457200" indent="-457200" algn="l">
              <a:buFont typeface="Arial"/>
              <a:buChar char="•"/>
            </a:pPr>
            <a:r>
              <a:rPr lang="en-US" sz="2800" dirty="0" smtClean="0">
                <a:solidFill>
                  <a:schemeClr val="bg1"/>
                </a:solidFill>
              </a:rPr>
              <a:t>Yahoo! Finance: “There </a:t>
            </a:r>
            <a:r>
              <a:rPr lang="en-US" sz="2800" dirty="0">
                <a:solidFill>
                  <a:schemeClr val="bg1"/>
                </a:solidFill>
              </a:rPr>
              <a:t>are still hundreds of millions of potential new customers for the products Apple has already launched. China Mobile, for example, has yet to strike a deal to sell the iPhone to its hundreds of millions of subscribers, and when it does, Apple will have access to a huge new market</a:t>
            </a:r>
            <a:r>
              <a:rPr lang="en-US" sz="2800" dirty="0" smtClean="0">
                <a:solidFill>
                  <a:schemeClr val="bg1"/>
                </a:solidFill>
              </a:rPr>
              <a:t>.”</a:t>
            </a:r>
          </a:p>
          <a:p>
            <a:pPr marL="457200" indent="-457200" algn="l">
              <a:buFont typeface="Arial"/>
              <a:buChar char="•"/>
            </a:pPr>
            <a:endParaRPr lang="en-US" altLang="zh-CN" sz="2800" dirty="0">
              <a:solidFill>
                <a:schemeClr val="bg1"/>
              </a:solidFill>
              <a:latin typeface="+mj-lt"/>
              <a:cs typeface="Times New Roman" pitchFamily="18" charset="0"/>
            </a:endParaRPr>
          </a:p>
          <a:p>
            <a:pPr marL="457200" indent="-457200" algn="l">
              <a:buFont typeface="Arial"/>
              <a:buChar char="•"/>
            </a:pPr>
            <a:r>
              <a:rPr lang="en-US" sz="2800" dirty="0" smtClean="0">
                <a:solidFill>
                  <a:srgbClr val="FFFFFF"/>
                </a:solidFill>
              </a:rPr>
              <a:t>Seeking Alpha: “Apple </a:t>
            </a:r>
            <a:r>
              <a:rPr lang="en-US" sz="2800" dirty="0">
                <a:solidFill>
                  <a:srgbClr val="FFFFFF"/>
                </a:solidFill>
              </a:rPr>
              <a:t>is of interest </a:t>
            </a:r>
            <a:r>
              <a:rPr lang="en-US" sz="2800" dirty="0" smtClean="0">
                <a:solidFill>
                  <a:srgbClr val="FFFFFF"/>
                </a:solidFill>
              </a:rPr>
              <a:t>to investors </a:t>
            </a:r>
            <a:r>
              <a:rPr lang="en-US" sz="2800" dirty="0">
                <a:solidFill>
                  <a:srgbClr val="FFFFFF"/>
                </a:solidFill>
              </a:rPr>
              <a:t>based on its healthy financials, which reveal it is undervalued</a:t>
            </a:r>
            <a:r>
              <a:rPr lang="en-US" sz="2800" dirty="0" smtClean="0">
                <a:solidFill>
                  <a:srgbClr val="FFFFFF"/>
                </a:solidFill>
              </a:rPr>
              <a:t>.”</a:t>
            </a:r>
            <a:endParaRPr lang="zh-CN" altLang="en-US" sz="2800" dirty="0" smtClean="0">
              <a:solidFill>
                <a:srgbClr val="FFFFFF"/>
              </a:solidFill>
              <a:latin typeface="+mj-lt"/>
              <a:cs typeface="Times New Roman" pitchFamily="18" charset="0"/>
            </a:endParaRPr>
          </a:p>
        </p:txBody>
      </p:sp>
      <p:sp>
        <p:nvSpPr>
          <p:cNvPr id="5" name="Title 1"/>
          <p:cNvSpPr txBox="1">
            <a:spLocks/>
          </p:cNvSpPr>
          <p:nvPr/>
        </p:nvSpPr>
        <p:spPr>
          <a:xfrm>
            <a:off x="457200" y="274638"/>
            <a:ext cx="8229600" cy="1143000"/>
          </a:xfrm>
          <a:prstGeom prst="rect">
            <a:avLst/>
          </a:prstGeom>
        </p:spPr>
        <p:txBody>
          <a:bodyPr anchor="ctr">
            <a:normAutofit/>
          </a:bodyPr>
          <a:lstStyle/>
          <a:p>
            <a:pPr algn="ctr" defTabSz="457200" fontAlgn="auto">
              <a:spcBef>
                <a:spcPts val="0"/>
              </a:spcBef>
              <a:spcAft>
                <a:spcPts val="0"/>
              </a:spcAft>
              <a:defRPr/>
            </a:pPr>
            <a:endParaRPr lang="en-US" sz="4400" dirty="0">
              <a:solidFill>
                <a:prstClr val="white"/>
              </a:solidFill>
              <a:latin typeface="Times New Roman" pitchFamily="18" charset="0"/>
              <a:ea typeface="+mn-ea"/>
              <a:cs typeface="Times New Roman" pitchFamily="18"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p>
            <a:pPr algn="ctr" defTabSz="457200" fontAlgn="auto">
              <a:spcBef>
                <a:spcPct val="20000"/>
              </a:spcBef>
              <a:spcAft>
                <a:spcPts val="0"/>
              </a:spcAft>
              <a:buFont typeface="Arial" pitchFamily="34" charset="0"/>
              <a:buNone/>
              <a:defRPr/>
            </a:pPr>
            <a:endParaRPr lang="en-US" sz="3200" dirty="0">
              <a:solidFill>
                <a:prstClr val="black">
                  <a:tint val="75000"/>
                </a:prst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553694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标题 1"/>
          <p:cNvSpPr>
            <a:spLocks noGrp="1"/>
          </p:cNvSpPr>
          <p:nvPr>
            <p:ph type="ctrTitle"/>
          </p:nvPr>
        </p:nvSpPr>
        <p:spPr>
          <a:xfrm>
            <a:off x="0" y="0"/>
            <a:ext cx="9144000" cy="1557338"/>
          </a:xfrm>
        </p:spPr>
        <p:txBody>
          <a:bodyPr/>
          <a:lstStyle/>
          <a:p>
            <a:r>
              <a:rPr lang="en-US" altLang="zh-CN" dirty="0" smtClean="0">
                <a:solidFill>
                  <a:schemeClr val="bg1"/>
                </a:solidFill>
                <a:cs typeface="Times New Roman" pitchFamily="18" charset="0"/>
              </a:rPr>
              <a:t>Stock Forecast</a:t>
            </a:r>
            <a:endParaRPr lang="zh-CN" altLang="en-US" dirty="0" smtClean="0"/>
          </a:p>
        </p:txBody>
      </p:sp>
      <p:pic>
        <p:nvPicPr>
          <p:cNvPr id="2" name="Picture 1"/>
          <p:cNvPicPr>
            <a:picLocks noChangeAspect="1"/>
          </p:cNvPicPr>
          <p:nvPr/>
        </p:nvPicPr>
        <p:blipFill>
          <a:blip r:embed="rId3"/>
          <a:stretch>
            <a:fillRect/>
          </a:stretch>
        </p:blipFill>
        <p:spPr>
          <a:xfrm>
            <a:off x="731567" y="1739817"/>
            <a:ext cx="7574855" cy="4152329"/>
          </a:xfrm>
          <a:prstGeom prst="rect">
            <a:avLst/>
          </a:prstGeom>
        </p:spPr>
      </p:pic>
    </p:spTree>
    <p:extLst>
      <p:ext uri="{BB962C8B-B14F-4D97-AF65-F5344CB8AC3E}">
        <p14:creationId xmlns:p14="http://schemas.microsoft.com/office/powerpoint/2010/main" val="18004165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179439"/>
          </a:xfrm>
        </p:spPr>
        <p:txBody>
          <a:bodyPr/>
          <a:lstStyle/>
          <a:p>
            <a:pPr fontAlgn="auto">
              <a:spcAft>
                <a:spcPts val="0"/>
              </a:spcAft>
              <a:defRPr/>
            </a:pPr>
            <a:r>
              <a:rPr lang="en-CA" dirty="0" smtClean="0"/>
              <a:t>Industry Structure</a:t>
            </a:r>
            <a:endParaRPr lang="en-CA" dirty="0"/>
          </a:p>
        </p:txBody>
      </p:sp>
      <p:sp>
        <p:nvSpPr>
          <p:cNvPr id="113666" name="Content Placeholder 2"/>
          <p:cNvSpPr>
            <a:spLocks noGrp="1"/>
          </p:cNvSpPr>
          <p:nvPr>
            <p:ph type="subTitle" idx="1"/>
          </p:nvPr>
        </p:nvSpPr>
        <p:spPr>
          <a:xfrm>
            <a:off x="1371600" y="3933825"/>
            <a:ext cx="6400800" cy="2238375"/>
          </a:xfrm>
        </p:spPr>
        <p:txBody>
          <a:bodyPr/>
          <a:lstStyle/>
          <a:p>
            <a:endParaRPr lang="en-CA" dirty="0" smtClean="0">
              <a:ea typeface="宋体" pitchFamily="2" charset="-122"/>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chor="ctr">
            <a:normAutofit/>
          </a:bodyPr>
          <a:lstStyle/>
          <a:p>
            <a:pPr algn="ctr" defTabSz="457200" fontAlgn="auto">
              <a:spcBef>
                <a:spcPts val="0"/>
              </a:spcBef>
              <a:spcAft>
                <a:spcPts val="0"/>
              </a:spcAft>
              <a:defRPr/>
            </a:pPr>
            <a:r>
              <a:rPr lang="en-US" sz="4400" dirty="0">
                <a:solidFill>
                  <a:prstClr val="white"/>
                </a:solidFill>
                <a:latin typeface="Calibri"/>
                <a:ea typeface="+mn-ea"/>
                <a:cs typeface="Times New Roman" pitchFamily="18" charset="0"/>
              </a:rPr>
              <a:t>Recommendation</a:t>
            </a:r>
          </a:p>
        </p:txBody>
      </p:sp>
      <p:sp>
        <p:nvSpPr>
          <p:cNvPr id="6" name="Content Placeholder 2"/>
          <p:cNvSpPr txBox="1">
            <a:spLocks/>
          </p:cNvSpPr>
          <p:nvPr/>
        </p:nvSpPr>
        <p:spPr>
          <a:xfrm>
            <a:off x="468313" y="1628775"/>
            <a:ext cx="8229600" cy="4525963"/>
          </a:xfrm>
          <a:prstGeom prst="rect">
            <a:avLst/>
          </a:prstGeom>
        </p:spPr>
        <p:txBody>
          <a:bodyPr>
            <a:normAutofit/>
          </a:bodyPr>
          <a:lstStyle/>
          <a:p>
            <a:pPr algn="ctr" defTabSz="457200" fontAlgn="auto">
              <a:spcBef>
                <a:spcPct val="20000"/>
              </a:spcBef>
              <a:spcAft>
                <a:spcPts val="0"/>
              </a:spcAft>
              <a:buFont typeface="Arial" pitchFamily="34" charset="0"/>
              <a:buNone/>
              <a:defRPr/>
            </a:pPr>
            <a:endParaRPr lang="en-US" sz="3200" dirty="0">
              <a:solidFill>
                <a:prstClr val="black">
                  <a:tint val="75000"/>
                </a:prstClr>
              </a:solidFill>
              <a:latin typeface="Times New Roman" pitchFamily="18" charset="0"/>
              <a:ea typeface="+mn-ea"/>
              <a:cs typeface="Times New Roman" pitchFamily="18" charset="0"/>
            </a:endParaRPr>
          </a:p>
          <a:p>
            <a:pPr algn="ctr" defTabSz="457200" fontAlgn="auto">
              <a:spcBef>
                <a:spcPct val="20000"/>
              </a:spcBef>
              <a:spcAft>
                <a:spcPts val="0"/>
              </a:spcAft>
              <a:buFont typeface="Arial" pitchFamily="34" charset="0"/>
              <a:buNone/>
              <a:defRPr/>
            </a:pPr>
            <a:endParaRPr lang="en-US" sz="3200" dirty="0">
              <a:solidFill>
                <a:prstClr val="black">
                  <a:tint val="75000"/>
                </a:prstClr>
              </a:solidFill>
              <a:latin typeface="Times New Roman" pitchFamily="18" charset="0"/>
              <a:ea typeface="+mn-ea"/>
              <a:cs typeface="Times New Roman" pitchFamily="18" charset="0"/>
            </a:endParaRPr>
          </a:p>
          <a:p>
            <a:pPr algn="ctr" defTabSz="457200" fontAlgn="auto">
              <a:spcBef>
                <a:spcPct val="20000"/>
              </a:spcBef>
              <a:spcAft>
                <a:spcPts val="0"/>
              </a:spcAft>
              <a:buFont typeface="Arial" pitchFamily="34" charset="0"/>
              <a:buNone/>
              <a:defRPr/>
            </a:pPr>
            <a:r>
              <a:rPr lang="en-US" sz="9600" dirty="0">
                <a:solidFill>
                  <a:prstClr val="white"/>
                </a:solidFill>
                <a:latin typeface="Calibri"/>
                <a:ea typeface="+mn-ea"/>
                <a:cs typeface="Times New Roman" pitchFamily="18" charset="0"/>
              </a:rPr>
              <a:t>BUY</a:t>
            </a:r>
          </a:p>
        </p:txBody>
      </p:sp>
    </p:spTree>
    <p:extLst>
      <p:ext uri="{BB962C8B-B14F-4D97-AF65-F5344CB8AC3E}">
        <p14:creationId xmlns:p14="http://schemas.microsoft.com/office/powerpoint/2010/main" val="423294492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3537" name="Picture 2" descr="http://www.logostage.com/logos/Google.png"/>
          <p:cNvPicPr>
            <a:picLocks noGrp="1" noChangeAspect="1" noChangeArrowheads="1"/>
          </p:cNvPicPr>
          <p:nvPr>
            <p:ph idx="1"/>
          </p:nvPr>
        </p:nvPicPr>
        <p:blipFill>
          <a:blip r:embed="rId2" cstate="print"/>
          <a:srcRect/>
          <a:stretch>
            <a:fillRect/>
          </a:stretch>
        </p:blipFill>
        <p:spPr>
          <a:xfrm>
            <a:off x="1979712" y="2204864"/>
            <a:ext cx="5184775" cy="2016125"/>
          </a:xfrm>
        </p:spPr>
      </p:pic>
    </p:spTree>
    <p:extLst>
      <p:ext uri="{BB962C8B-B14F-4D97-AF65-F5344CB8AC3E}">
        <p14:creationId xmlns:p14="http://schemas.microsoft.com/office/powerpoint/2010/main" val="26341560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p:cNvSpPr>
          <p:nvPr>
            <p:ph type="title"/>
          </p:nvPr>
        </p:nvSpPr>
        <p:spPr>
          <a:xfrm>
            <a:off x="0" y="332656"/>
            <a:ext cx="8229600" cy="935038"/>
          </a:xfrm>
        </p:spPr>
        <p:txBody>
          <a:bodyPr/>
          <a:lstStyle/>
          <a:p>
            <a:r>
              <a:rPr lang="en-CA" dirty="0" smtClean="0">
                <a:ea typeface="隶书"/>
              </a:rPr>
              <a:t>Financial Snapshot</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568" y="1247828"/>
            <a:ext cx="7488832" cy="5131731"/>
          </a:xfrm>
        </p:spPr>
      </p:pic>
      <p:sp>
        <p:nvSpPr>
          <p:cNvPr id="194566" name="Rectangle 3"/>
          <p:cNvSpPr>
            <a:spLocks/>
          </p:cNvSpPr>
          <p:nvPr/>
        </p:nvSpPr>
        <p:spPr bwMode="auto">
          <a:xfrm>
            <a:off x="827584" y="5158722"/>
            <a:ext cx="2448272" cy="430518"/>
          </a:xfrm>
          <a:prstGeom prst="rect">
            <a:avLst/>
          </a:prstGeom>
          <a:noFill/>
          <a:ln w="25400">
            <a:solidFill>
              <a:srgbClr val="FF0000"/>
            </a:solidFill>
            <a:round/>
            <a:headEnd/>
            <a:tailEnd/>
          </a:ln>
        </p:spPr>
        <p:txBody>
          <a:bodyPr lIns="0" tIns="0" rIns="0" bIns="0"/>
          <a:lstStyle/>
          <a:p>
            <a:pPr fontAlgn="auto">
              <a:spcBef>
                <a:spcPts val="0"/>
              </a:spcBef>
              <a:spcAft>
                <a:spcPts val="0"/>
              </a:spcAft>
            </a:pPr>
            <a:endParaRPr lang="zh-CN" altLang="en-US">
              <a:solidFill>
                <a:prstClr val="white"/>
              </a:solidFill>
              <a:latin typeface="Century Gothic"/>
              <a:ea typeface="黑体" pitchFamily="49" charset="-122"/>
            </a:endParaRPr>
          </a:p>
        </p:txBody>
      </p:sp>
    </p:spTree>
    <p:extLst>
      <p:ext uri="{BB962C8B-B14F-4D97-AF65-F5344CB8AC3E}">
        <p14:creationId xmlns:p14="http://schemas.microsoft.com/office/powerpoint/2010/main" val="356646013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p:cNvSpPr>
          <p:nvPr>
            <p:ph type="title" idx="4294967295"/>
          </p:nvPr>
        </p:nvSpPr>
        <p:spPr>
          <a:xfrm>
            <a:off x="827584" y="332656"/>
            <a:ext cx="8229600" cy="1143000"/>
          </a:xfrm>
        </p:spPr>
        <p:txBody>
          <a:bodyPr/>
          <a:lstStyle/>
          <a:p>
            <a:r>
              <a:rPr lang="en-CA" dirty="0" smtClean="0">
                <a:ea typeface="隶书"/>
              </a:rPr>
              <a:t>Common Share Structure</a:t>
            </a:r>
          </a:p>
        </p:txBody>
      </p:sp>
      <p:sp>
        <p:nvSpPr>
          <p:cNvPr id="328707" name="Rectangle 3"/>
          <p:cNvSpPr>
            <a:spLocks noGrp="1"/>
          </p:cNvSpPr>
          <p:nvPr>
            <p:ph idx="4294967295"/>
          </p:nvPr>
        </p:nvSpPr>
        <p:spPr>
          <a:xfrm>
            <a:off x="539552" y="1988840"/>
            <a:ext cx="8229600" cy="4320480"/>
          </a:xfrm>
        </p:spPr>
        <p:txBody>
          <a:bodyPr>
            <a:normAutofit/>
          </a:bodyPr>
          <a:lstStyle/>
          <a:p>
            <a:r>
              <a:rPr lang="en-US" sz="2800" dirty="0">
                <a:latin typeface="+mj-lt"/>
                <a:cs typeface="Times New Roman" pitchFamily="18" charset="0"/>
              </a:rPr>
              <a:t>Common Shares Outstanding: </a:t>
            </a:r>
            <a:r>
              <a:rPr lang="en-CA" sz="2800" dirty="0">
                <a:latin typeface="+mj-lt"/>
              </a:rPr>
              <a:t>327.03 </a:t>
            </a:r>
            <a:r>
              <a:rPr lang="en-CA" sz="2800" dirty="0" smtClean="0">
                <a:latin typeface="+mj-lt"/>
              </a:rPr>
              <a:t>Million</a:t>
            </a:r>
            <a:endParaRPr lang="en-CA" dirty="0" smtClean="0">
              <a:latin typeface="+mj-lt"/>
              <a:ea typeface="宋体" pitchFamily="2" charset="-122"/>
            </a:endParaRPr>
          </a:p>
          <a:p>
            <a:r>
              <a:rPr lang="en-CA" sz="2800" dirty="0" smtClean="0">
                <a:latin typeface="+mj-lt"/>
                <a:ea typeface="宋体" pitchFamily="2" charset="-122"/>
              </a:rPr>
              <a:t>Class A</a:t>
            </a:r>
          </a:p>
          <a:p>
            <a:pPr lvl="1">
              <a:buFont typeface="Wingdings 2" pitchFamily="18" charset="2"/>
              <a:buNone/>
            </a:pPr>
            <a:r>
              <a:rPr lang="en-CA" sz="2600" dirty="0" smtClean="0">
                <a:latin typeface="+mj-lt"/>
                <a:ea typeface="宋体" pitchFamily="2" charset="-122"/>
              </a:rPr>
              <a:t>- </a:t>
            </a:r>
            <a:r>
              <a:rPr lang="en-CA" sz="2400" dirty="0" smtClean="0">
                <a:latin typeface="+mj-lt"/>
                <a:ea typeface="宋体" pitchFamily="2" charset="-122"/>
              </a:rPr>
              <a:t>1 vote per share</a:t>
            </a:r>
          </a:p>
          <a:p>
            <a:pPr lvl="1">
              <a:buFont typeface="Wingdings 2" pitchFamily="18" charset="2"/>
              <a:buNone/>
            </a:pPr>
            <a:r>
              <a:rPr lang="en-CA" sz="2400" dirty="0" smtClean="0">
                <a:latin typeface="+mj-lt"/>
                <a:ea typeface="宋体" pitchFamily="2" charset="-122"/>
              </a:rPr>
              <a:t>- July 2012: 261.97 million shares outstanding</a:t>
            </a:r>
          </a:p>
          <a:p>
            <a:r>
              <a:rPr lang="en-CA" sz="2800" dirty="0" smtClean="0">
                <a:latin typeface="+mj-lt"/>
                <a:ea typeface="宋体" pitchFamily="2" charset="-122"/>
              </a:rPr>
              <a:t>Class B</a:t>
            </a:r>
          </a:p>
          <a:p>
            <a:pPr lvl="1">
              <a:buFont typeface="Wingdings 2" pitchFamily="18" charset="2"/>
              <a:buNone/>
            </a:pPr>
            <a:r>
              <a:rPr lang="en-CA" sz="2400" dirty="0" smtClean="0">
                <a:latin typeface="+mj-lt"/>
                <a:ea typeface="宋体" pitchFamily="2" charset="-122"/>
              </a:rPr>
              <a:t>- 10 votes per share</a:t>
            </a:r>
          </a:p>
          <a:p>
            <a:pPr lvl="1">
              <a:buFont typeface="Wingdings 2" pitchFamily="18" charset="2"/>
              <a:buNone/>
            </a:pPr>
            <a:r>
              <a:rPr lang="en-CA" sz="2400" dirty="0" smtClean="0">
                <a:latin typeface="+mj-lt"/>
                <a:ea typeface="宋体" pitchFamily="2" charset="-122"/>
              </a:rPr>
              <a:t>- Only available to Google insiders and executives</a:t>
            </a:r>
          </a:p>
          <a:p>
            <a:pPr lvl="1">
              <a:buFont typeface="Wingdings 2" pitchFamily="18" charset="2"/>
              <a:buNone/>
            </a:pPr>
            <a:r>
              <a:rPr lang="en-CA" sz="2400" dirty="0" smtClean="0">
                <a:latin typeface="+mj-lt"/>
                <a:ea typeface="宋体" pitchFamily="2" charset="-122"/>
              </a:rPr>
              <a:t>- July 2012: 65.06 million shares outstanding</a:t>
            </a:r>
          </a:p>
        </p:txBody>
      </p:sp>
    </p:spTree>
    <p:extLst>
      <p:ext uri="{BB962C8B-B14F-4D97-AF65-F5344CB8AC3E}">
        <p14:creationId xmlns:p14="http://schemas.microsoft.com/office/powerpoint/2010/main" val="957528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p:cNvSpPr>
          <p:nvPr>
            <p:ph type="title"/>
          </p:nvPr>
        </p:nvSpPr>
        <p:spPr/>
        <p:txBody>
          <a:bodyPr/>
          <a:lstStyle/>
          <a:p>
            <a:r>
              <a:rPr lang="en-CA" smtClean="0">
                <a:ea typeface="隶书"/>
              </a:rPr>
              <a:t>Max Chart</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1772816"/>
            <a:ext cx="8229600" cy="4464496"/>
          </a:xfrm>
        </p:spPr>
      </p:pic>
    </p:spTree>
    <p:extLst>
      <p:ext uri="{BB962C8B-B14F-4D97-AF65-F5344CB8AC3E}">
        <p14:creationId xmlns:p14="http://schemas.microsoft.com/office/powerpoint/2010/main" val="258532609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dirty="0" smtClean="0">
                <a:ea typeface="隶书"/>
              </a:rPr>
              <a:t>1 Year Chart</a:t>
            </a:r>
            <a:endParaRPr lang="en-CA"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844824"/>
            <a:ext cx="8229600" cy="4444567"/>
          </a:xfrm>
        </p:spPr>
      </p:pic>
    </p:spTree>
    <p:extLst>
      <p:ext uri="{BB962C8B-B14F-4D97-AF65-F5344CB8AC3E}">
        <p14:creationId xmlns:p14="http://schemas.microsoft.com/office/powerpoint/2010/main" val="21947874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p:cNvSpPr>
          <p:nvPr>
            <p:ph type="title"/>
          </p:nvPr>
        </p:nvSpPr>
        <p:spPr/>
        <p:txBody>
          <a:bodyPr/>
          <a:lstStyle/>
          <a:p>
            <a:r>
              <a:rPr lang="en-CA" dirty="0" smtClean="0">
                <a:ea typeface="隶书"/>
              </a:rPr>
              <a:t>5 Year Chart</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916832"/>
            <a:ext cx="8229600" cy="4392488"/>
          </a:xfrm>
        </p:spPr>
      </p:pic>
    </p:spTree>
    <p:extLst>
      <p:ext uri="{BB962C8B-B14F-4D97-AF65-F5344CB8AC3E}">
        <p14:creationId xmlns:p14="http://schemas.microsoft.com/office/powerpoint/2010/main" val="363816683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p:cNvSpPr>
          <p:nvPr>
            <p:ph type="title"/>
          </p:nvPr>
        </p:nvSpPr>
        <p:spPr/>
        <p:txBody>
          <a:bodyPr/>
          <a:lstStyle/>
          <a:p>
            <a:r>
              <a:rPr lang="en-CA" dirty="0" smtClean="0">
                <a:ea typeface="隶书"/>
              </a:rPr>
              <a:t>Google vs. </a:t>
            </a:r>
            <a:r>
              <a:rPr lang="en-CA" dirty="0" err="1" smtClean="0">
                <a:ea typeface="隶书"/>
              </a:rPr>
              <a:t>Nasdaq</a:t>
            </a:r>
            <a:endParaRPr lang="en-CA" dirty="0" smtClean="0">
              <a:ea typeface="隶书"/>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916832"/>
            <a:ext cx="8229600" cy="4536504"/>
          </a:xfrm>
        </p:spPr>
      </p:pic>
    </p:spTree>
    <p:extLst>
      <p:ext uri="{BB962C8B-B14F-4D97-AF65-F5344CB8AC3E}">
        <p14:creationId xmlns:p14="http://schemas.microsoft.com/office/powerpoint/2010/main" val="34800130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p:cNvSpPr>
          <p:nvPr>
            <p:ph type="title"/>
          </p:nvPr>
        </p:nvSpPr>
        <p:spPr/>
        <p:txBody>
          <a:bodyPr/>
          <a:lstStyle/>
          <a:p>
            <a:r>
              <a:rPr lang="en-CA" dirty="0" smtClean="0">
                <a:ea typeface="隶书"/>
              </a:rPr>
              <a:t>Google vs. S&amp;P Info Tech</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16832"/>
            <a:ext cx="8229600" cy="4464496"/>
          </a:xfrm>
        </p:spPr>
      </p:pic>
    </p:spTree>
    <p:extLst>
      <p:ext uri="{BB962C8B-B14F-4D97-AF65-F5344CB8AC3E}">
        <p14:creationId xmlns:p14="http://schemas.microsoft.com/office/powerpoint/2010/main" val="337450151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p:cNvSpPr>
          <p:nvPr>
            <p:ph type="title"/>
          </p:nvPr>
        </p:nvSpPr>
        <p:spPr>
          <a:xfrm>
            <a:off x="457200" y="0"/>
            <a:ext cx="8229600" cy="1700213"/>
          </a:xfrm>
        </p:spPr>
        <p:txBody>
          <a:bodyPr/>
          <a:lstStyle/>
          <a:p>
            <a:r>
              <a:rPr lang="en-CA" dirty="0" smtClean="0">
                <a:ea typeface="隶书"/>
              </a:rPr>
              <a:t>Google vs. Dow Jones Internet Composite</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16832"/>
            <a:ext cx="8229600" cy="4464496"/>
          </a:xfrm>
        </p:spPr>
      </p:pic>
    </p:spTree>
    <p:extLst>
      <p:ext uri="{BB962C8B-B14F-4D97-AF65-F5344CB8AC3E}">
        <p14:creationId xmlns:p14="http://schemas.microsoft.com/office/powerpoint/2010/main" val="2607513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normAutofit fontScale="90000"/>
          </a:bodyPr>
          <a:lstStyle/>
          <a:p>
            <a:pPr fontAlgn="auto">
              <a:spcAft>
                <a:spcPts val="0"/>
              </a:spcAft>
              <a:defRPr/>
            </a:pPr>
            <a:r>
              <a:rPr lang="en-US" dirty="0" smtClean="0"/>
              <a:t>Digital Revolution</a:t>
            </a:r>
            <a:br>
              <a:rPr lang="en-US" dirty="0" smtClean="0"/>
            </a:br>
            <a:endParaRPr lang="en-US" dirty="0"/>
          </a:p>
        </p:txBody>
      </p:sp>
      <p:sp>
        <p:nvSpPr>
          <p:cNvPr id="3" name="Content Placeholder 2"/>
          <p:cNvSpPr>
            <a:spLocks noGrp="1"/>
          </p:cNvSpPr>
          <p:nvPr>
            <p:ph idx="1"/>
          </p:nvPr>
        </p:nvSpPr>
        <p:spPr/>
        <p:txBody>
          <a:bodyPr>
            <a:normAutofit fontScale="55000" lnSpcReduction="20000"/>
          </a:bodyPr>
          <a:lstStyle/>
          <a:p>
            <a:pPr marL="0" indent="0" fontAlgn="auto">
              <a:spcAft>
                <a:spcPts val="0"/>
              </a:spcAft>
              <a:buClr>
                <a:schemeClr val="tx1">
                  <a:shade val="95000"/>
                </a:schemeClr>
              </a:buClr>
              <a:buFont typeface="Wingdings 2"/>
              <a:buNone/>
              <a:defRPr/>
            </a:pPr>
            <a:r>
              <a:rPr lang="en-US" sz="2900" b="1" dirty="0" smtClean="0"/>
              <a:t>1990:</a:t>
            </a:r>
          </a:p>
          <a:p>
            <a:pPr marL="0" indent="0" fontAlgn="auto">
              <a:spcAft>
                <a:spcPts val="0"/>
              </a:spcAft>
              <a:buClr>
                <a:schemeClr val="tx1">
                  <a:shade val="95000"/>
                </a:schemeClr>
              </a:buClr>
              <a:buFont typeface="Wingdings 2"/>
              <a:buNone/>
              <a:defRPr/>
            </a:pPr>
            <a:r>
              <a:rPr lang="en-US" sz="2900" b="1" dirty="0" smtClean="0"/>
              <a:t>Cell phone subscribers: 12.4 million (0.25% of world population)</a:t>
            </a:r>
          </a:p>
          <a:p>
            <a:pPr marL="0" indent="0" fontAlgn="auto">
              <a:spcAft>
                <a:spcPts val="0"/>
              </a:spcAft>
              <a:buClr>
                <a:schemeClr val="tx1">
                  <a:shade val="95000"/>
                </a:schemeClr>
              </a:buClr>
              <a:buFont typeface="Wingdings 2"/>
              <a:buNone/>
              <a:defRPr/>
            </a:pPr>
            <a:r>
              <a:rPr lang="en-US" sz="2900" b="1" dirty="0" smtClean="0"/>
              <a:t>Internet users: 2.8 million (0.05% of world population)</a:t>
            </a:r>
          </a:p>
          <a:p>
            <a:pPr marL="0" indent="0" fontAlgn="auto">
              <a:spcAft>
                <a:spcPts val="0"/>
              </a:spcAft>
              <a:buClr>
                <a:schemeClr val="tx1">
                  <a:shade val="95000"/>
                </a:schemeClr>
              </a:buClr>
              <a:buFont typeface="Wingdings 2"/>
              <a:buNone/>
              <a:defRPr/>
            </a:pPr>
            <a:endParaRPr lang="en-US" sz="2900" b="1" dirty="0" smtClean="0"/>
          </a:p>
          <a:p>
            <a:pPr marL="0" indent="0" fontAlgn="auto">
              <a:spcAft>
                <a:spcPts val="0"/>
              </a:spcAft>
              <a:buClr>
                <a:schemeClr val="tx1">
                  <a:shade val="95000"/>
                </a:schemeClr>
              </a:buClr>
              <a:buFont typeface="Wingdings 2"/>
              <a:buNone/>
              <a:defRPr/>
            </a:pPr>
            <a:r>
              <a:rPr lang="en-US" sz="2900" b="1" dirty="0" smtClean="0"/>
              <a:t>2002:</a:t>
            </a:r>
          </a:p>
          <a:p>
            <a:pPr marL="0" indent="0" fontAlgn="auto">
              <a:spcAft>
                <a:spcPts val="0"/>
              </a:spcAft>
              <a:buClr>
                <a:schemeClr val="tx1">
                  <a:shade val="95000"/>
                </a:schemeClr>
              </a:buClr>
              <a:buFont typeface="Wingdings 2"/>
              <a:buNone/>
              <a:defRPr/>
            </a:pPr>
            <a:r>
              <a:rPr lang="en-US" sz="2900" b="1" dirty="0" smtClean="0"/>
              <a:t>Cell phone subscribers: 1.174 billion (19% of world population)</a:t>
            </a:r>
          </a:p>
          <a:p>
            <a:pPr marL="0" indent="0" fontAlgn="auto">
              <a:spcAft>
                <a:spcPts val="0"/>
              </a:spcAft>
              <a:buClr>
                <a:schemeClr val="tx1">
                  <a:shade val="95000"/>
                </a:schemeClr>
              </a:buClr>
              <a:buFont typeface="Wingdings 2"/>
              <a:buNone/>
              <a:defRPr/>
            </a:pPr>
            <a:r>
              <a:rPr lang="en-US" sz="2900" b="1" dirty="0" smtClean="0"/>
              <a:t>Internet users: 631 million (11% of world population)</a:t>
            </a:r>
          </a:p>
          <a:p>
            <a:pPr marL="0" indent="0" fontAlgn="auto">
              <a:spcAft>
                <a:spcPts val="0"/>
              </a:spcAft>
              <a:buClr>
                <a:schemeClr val="tx1">
                  <a:shade val="95000"/>
                </a:schemeClr>
              </a:buClr>
              <a:buFont typeface="Wingdings 2"/>
              <a:buNone/>
              <a:defRPr/>
            </a:pPr>
            <a:endParaRPr lang="en-US" sz="2900" b="1" dirty="0" smtClean="0"/>
          </a:p>
          <a:p>
            <a:pPr marL="0" indent="0" fontAlgn="auto">
              <a:spcAft>
                <a:spcPts val="0"/>
              </a:spcAft>
              <a:buClr>
                <a:schemeClr val="tx1">
                  <a:shade val="95000"/>
                </a:schemeClr>
              </a:buClr>
              <a:buFont typeface="Wingdings 2"/>
              <a:buNone/>
              <a:defRPr/>
            </a:pPr>
            <a:r>
              <a:rPr lang="en-US" sz="2900" b="1" dirty="0" smtClean="0"/>
              <a:t>2010:</a:t>
            </a:r>
          </a:p>
          <a:p>
            <a:pPr marL="0" indent="0" fontAlgn="auto">
              <a:spcAft>
                <a:spcPts val="0"/>
              </a:spcAft>
              <a:buClr>
                <a:schemeClr val="tx1">
                  <a:shade val="95000"/>
                </a:schemeClr>
              </a:buClr>
              <a:buFont typeface="Wingdings 2"/>
              <a:buNone/>
              <a:defRPr/>
            </a:pPr>
            <a:r>
              <a:rPr lang="en-US" sz="2900" b="1" dirty="0" smtClean="0"/>
              <a:t>Cell phone subscribers: 5.4 billion (76% of world population)</a:t>
            </a:r>
          </a:p>
          <a:p>
            <a:pPr marL="0" indent="0" fontAlgn="auto">
              <a:spcAft>
                <a:spcPts val="0"/>
              </a:spcAft>
              <a:buClr>
                <a:schemeClr val="tx1">
                  <a:shade val="95000"/>
                </a:schemeClr>
              </a:buClr>
              <a:buFont typeface="Wingdings 2"/>
              <a:buNone/>
              <a:defRPr/>
            </a:pPr>
            <a:r>
              <a:rPr lang="en-US" sz="2900" b="1" dirty="0" smtClean="0"/>
              <a:t>Internet users: 1.9 billion (28% of world population)</a:t>
            </a:r>
          </a:p>
          <a:p>
            <a:pPr marL="0" indent="0" fontAlgn="auto">
              <a:spcAft>
                <a:spcPts val="0"/>
              </a:spcAft>
              <a:buClr>
                <a:schemeClr val="tx1">
                  <a:shade val="95000"/>
                </a:schemeClr>
              </a:buClr>
              <a:buFont typeface="Wingdings 2"/>
              <a:buNone/>
              <a:defRPr/>
            </a:pPr>
            <a:endParaRPr lang="en-US" sz="2900" b="1" dirty="0" smtClean="0"/>
          </a:p>
          <a:p>
            <a:pPr marL="0" indent="0" fontAlgn="auto">
              <a:spcAft>
                <a:spcPts val="0"/>
              </a:spcAft>
              <a:buClr>
                <a:schemeClr val="tx1">
                  <a:shade val="95000"/>
                </a:schemeClr>
              </a:buClr>
              <a:buFont typeface="Wingdings 2"/>
              <a:buNone/>
              <a:defRPr/>
            </a:pPr>
            <a:r>
              <a:rPr lang="en-US" sz="2900" b="1" dirty="0" smtClean="0"/>
              <a:t>2011:</a:t>
            </a:r>
          </a:p>
          <a:p>
            <a:pPr marL="0" indent="0" fontAlgn="auto">
              <a:spcAft>
                <a:spcPts val="0"/>
              </a:spcAft>
              <a:buClr>
                <a:schemeClr val="tx1">
                  <a:shade val="95000"/>
                </a:schemeClr>
              </a:buClr>
              <a:buFont typeface="Wingdings 2"/>
              <a:buNone/>
              <a:defRPr/>
            </a:pPr>
            <a:r>
              <a:rPr lang="en-US" sz="2900" b="1" dirty="0" smtClean="0"/>
              <a:t>Cell phone subscribers: 6 billion (87% of world population)</a:t>
            </a:r>
          </a:p>
          <a:p>
            <a:pPr marL="0" indent="0" fontAlgn="auto">
              <a:spcAft>
                <a:spcPts val="0"/>
              </a:spcAft>
              <a:buClr>
                <a:schemeClr val="tx1">
                  <a:shade val="95000"/>
                </a:schemeClr>
              </a:buClr>
              <a:buFont typeface="Wingdings 2"/>
              <a:buNone/>
              <a:defRPr/>
            </a:pPr>
            <a:r>
              <a:rPr lang="en-US" sz="2900" b="1" dirty="0" smtClean="0"/>
              <a:t>Internet users: 2.1 billion (30% of world population)</a:t>
            </a:r>
          </a:p>
          <a:p>
            <a:pPr marL="0" indent="0" fontAlgn="auto">
              <a:spcAft>
                <a:spcPts val="0"/>
              </a:spcAft>
              <a:buClr>
                <a:schemeClr val="tx1">
                  <a:shade val="95000"/>
                </a:schemeClr>
              </a:buClr>
              <a:buFont typeface="Wingdings 2"/>
              <a:buNone/>
              <a:defRPr/>
            </a:pPr>
            <a:r>
              <a:rPr lang="en-US" sz="2900" b="1" dirty="0" smtClean="0"/>
              <a:t>2012:</a:t>
            </a:r>
          </a:p>
          <a:p>
            <a:pPr marL="0" indent="0" fontAlgn="auto">
              <a:spcAft>
                <a:spcPts val="0"/>
              </a:spcAft>
              <a:buClr>
                <a:schemeClr val="tx1">
                  <a:shade val="95000"/>
                </a:schemeClr>
              </a:buClr>
              <a:buFont typeface="Wingdings 2"/>
              <a:buNone/>
              <a:defRPr/>
            </a:pPr>
            <a:r>
              <a:rPr lang="en-US" sz="2900" b="1" dirty="0" smtClean="0"/>
              <a:t>Cell phone subscribers: Predicted 6.5 billion by end of 2012 (92% of world population)</a:t>
            </a:r>
          </a:p>
          <a:p>
            <a:pPr marL="0" indent="0" fontAlgn="auto">
              <a:spcAft>
                <a:spcPts val="0"/>
              </a:spcAft>
              <a:buClr>
                <a:schemeClr val="tx1">
                  <a:shade val="95000"/>
                </a:schemeClr>
              </a:buClr>
              <a:buFont typeface="Wingdings 2"/>
              <a:buNone/>
              <a:defRPr/>
            </a:pPr>
            <a:r>
              <a:rPr lang="en-US" sz="2900" b="1" dirty="0" smtClean="0"/>
              <a:t>Internet users: 2.4 billion as of June 30</a:t>
            </a:r>
            <a:r>
              <a:rPr lang="en-US" sz="2900" b="1" baseline="30000" dirty="0" smtClean="0"/>
              <a:t>th</a:t>
            </a:r>
            <a:r>
              <a:rPr lang="en-US" sz="2900" b="1" dirty="0" smtClean="0"/>
              <a:t>  (33% of world population)</a:t>
            </a:r>
          </a:p>
          <a:p>
            <a:pPr marL="0" indent="0" fontAlgn="auto">
              <a:spcAft>
                <a:spcPts val="0"/>
              </a:spcAft>
              <a:buClr>
                <a:schemeClr val="tx1">
                  <a:shade val="95000"/>
                </a:schemeClr>
              </a:buClr>
              <a:buFont typeface="Wingdings 2"/>
              <a:buNone/>
              <a:defRPr/>
            </a:pPr>
            <a:endParaRPr lang="en-US" sz="2900" b="1" dirty="0" smtClean="0"/>
          </a:p>
          <a:p>
            <a:pPr marL="0" indent="0" fontAlgn="auto">
              <a:spcAft>
                <a:spcPts val="0"/>
              </a:spcAft>
              <a:buClr>
                <a:schemeClr val="tx1">
                  <a:shade val="95000"/>
                </a:schemeClr>
              </a:buClr>
              <a:buFont typeface="Wingdings 2"/>
              <a:buNone/>
              <a:defRPr/>
            </a:pPr>
            <a:endParaRPr lang="en-US" dirty="0" smtClean="0"/>
          </a:p>
          <a:p>
            <a:pPr marL="0" indent="0" fontAlgn="auto">
              <a:spcAft>
                <a:spcPts val="0"/>
              </a:spcAft>
              <a:buClr>
                <a:schemeClr val="tx1">
                  <a:shade val="95000"/>
                </a:schemeClr>
              </a:buClr>
              <a:buFont typeface="Wingdings 2"/>
              <a:buNone/>
              <a:defRPr/>
            </a:pPr>
            <a:endParaRPr lang="en-US" dirty="0"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p:cNvSpPr>
          <p:nvPr>
            <p:ph type="title"/>
          </p:nvPr>
        </p:nvSpPr>
        <p:spPr>
          <a:xfrm>
            <a:off x="179512" y="260648"/>
            <a:ext cx="8229600" cy="1399032"/>
          </a:xfrm>
        </p:spPr>
        <p:txBody>
          <a:bodyPr/>
          <a:lstStyle/>
          <a:p>
            <a:r>
              <a:rPr lang="en-CA" dirty="0" smtClean="0">
                <a:ea typeface="隶书"/>
              </a:rPr>
              <a:t>Google vs. Moving Averages</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72816"/>
            <a:ext cx="8229600" cy="4680520"/>
          </a:xfrm>
        </p:spPr>
      </p:pic>
    </p:spTree>
    <p:extLst>
      <p:ext uri="{BB962C8B-B14F-4D97-AF65-F5344CB8AC3E}">
        <p14:creationId xmlns:p14="http://schemas.microsoft.com/office/powerpoint/2010/main" val="41208360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p:cNvSpPr>
          <p:nvPr>
            <p:ph type="title"/>
          </p:nvPr>
        </p:nvSpPr>
        <p:spPr>
          <a:xfrm>
            <a:off x="468313" y="549275"/>
            <a:ext cx="8229600" cy="1079500"/>
          </a:xfrm>
        </p:spPr>
        <p:txBody>
          <a:bodyPr/>
          <a:lstStyle/>
          <a:p>
            <a:r>
              <a:rPr lang="en-CA" dirty="0" smtClean="0">
                <a:ea typeface="隶书"/>
              </a:rPr>
              <a:t>Milestones</a:t>
            </a:r>
          </a:p>
        </p:txBody>
      </p:sp>
      <p:sp>
        <p:nvSpPr>
          <p:cNvPr id="206850" name="Rectangle 3"/>
          <p:cNvSpPr>
            <a:spLocks noGrp="1"/>
          </p:cNvSpPr>
          <p:nvPr>
            <p:ph idx="1"/>
          </p:nvPr>
        </p:nvSpPr>
        <p:spPr>
          <a:xfrm>
            <a:off x="395536" y="1772816"/>
            <a:ext cx="8229600" cy="5085184"/>
          </a:xfrm>
        </p:spPr>
        <p:txBody>
          <a:bodyPr>
            <a:normAutofit fontScale="92500" lnSpcReduction="10000"/>
          </a:bodyPr>
          <a:lstStyle/>
          <a:p>
            <a:pPr>
              <a:lnSpc>
                <a:spcPct val="90000"/>
              </a:lnSpc>
              <a:spcBef>
                <a:spcPts val="0"/>
              </a:spcBef>
              <a:spcAft>
                <a:spcPts val="600"/>
              </a:spcAft>
              <a:buFont typeface="Wingdings 2" pitchFamily="18" charset="2"/>
              <a:buNone/>
            </a:pPr>
            <a:r>
              <a:rPr lang="en-US" sz="2500" dirty="0" smtClean="0">
                <a:solidFill>
                  <a:schemeClr val="accent6">
                    <a:lumMod val="75000"/>
                  </a:schemeClr>
                </a:solidFill>
                <a:ea typeface="宋体" pitchFamily="2" charset="-122"/>
              </a:rPr>
              <a:t>1996</a:t>
            </a:r>
          </a:p>
          <a:p>
            <a:pPr>
              <a:lnSpc>
                <a:spcPct val="90000"/>
              </a:lnSpc>
              <a:spcBef>
                <a:spcPts val="0"/>
              </a:spcBef>
              <a:spcAft>
                <a:spcPts val="600"/>
              </a:spcAft>
              <a:buFont typeface="Wingdings" pitchFamily="2" charset="2"/>
              <a:buChar char="§"/>
            </a:pPr>
            <a:r>
              <a:rPr lang="en-US" sz="2500" dirty="0" smtClean="0">
                <a:ea typeface="宋体" pitchFamily="2" charset="-122"/>
              </a:rPr>
              <a:t>Larry Page and Sergey </a:t>
            </a:r>
            <a:r>
              <a:rPr lang="en-US" sz="2500" dirty="0" err="1" smtClean="0">
                <a:ea typeface="宋体" pitchFamily="2" charset="-122"/>
              </a:rPr>
              <a:t>Brin</a:t>
            </a:r>
            <a:r>
              <a:rPr lang="en-US" sz="2500" dirty="0" smtClean="0">
                <a:ea typeface="宋体" pitchFamily="2" charset="-122"/>
              </a:rPr>
              <a:t> create a search engine as a research project </a:t>
            </a:r>
          </a:p>
          <a:p>
            <a:pPr>
              <a:lnSpc>
                <a:spcPct val="90000"/>
              </a:lnSpc>
              <a:spcBef>
                <a:spcPts val="0"/>
              </a:spcBef>
              <a:spcAft>
                <a:spcPts val="600"/>
              </a:spcAft>
              <a:buFont typeface="Wingdings" pitchFamily="2" charset="2"/>
              <a:buChar char="§"/>
            </a:pPr>
            <a:r>
              <a:rPr lang="en-US" sz="2500" dirty="0" smtClean="0">
                <a:ea typeface="宋体" pitchFamily="2" charset="-122"/>
              </a:rPr>
              <a:t>Featured a very efficient algorithm dubbed “</a:t>
            </a:r>
            <a:r>
              <a:rPr lang="en-US" sz="2500" dirty="0" err="1" smtClean="0">
                <a:ea typeface="宋体" pitchFamily="2" charset="-122"/>
              </a:rPr>
              <a:t>PageRank</a:t>
            </a:r>
            <a:r>
              <a:rPr lang="en-US" sz="2500" dirty="0" smtClean="0">
                <a:ea typeface="宋体" pitchFamily="2" charset="-122"/>
              </a:rPr>
              <a:t>”</a:t>
            </a:r>
          </a:p>
          <a:p>
            <a:pPr lvl="1">
              <a:lnSpc>
                <a:spcPct val="90000"/>
              </a:lnSpc>
              <a:spcBef>
                <a:spcPts val="0"/>
              </a:spcBef>
              <a:spcAft>
                <a:spcPts val="600"/>
              </a:spcAft>
              <a:buFont typeface="Wingdings" pitchFamily="2" charset="2"/>
              <a:buChar char="§"/>
            </a:pPr>
            <a:r>
              <a:rPr lang="en-US" sz="2300" dirty="0" smtClean="0">
                <a:ea typeface="宋体" pitchFamily="2" charset="-122"/>
              </a:rPr>
              <a:t>Called </a:t>
            </a:r>
            <a:r>
              <a:rPr lang="en-US" sz="2300" i="1" dirty="0" err="1" smtClean="0">
                <a:ea typeface="宋体" pitchFamily="2" charset="-122"/>
              </a:rPr>
              <a:t>BackRub</a:t>
            </a:r>
            <a:r>
              <a:rPr lang="en-US" sz="2300" i="1" dirty="0" smtClean="0">
                <a:ea typeface="宋体" pitchFamily="2" charset="-122"/>
              </a:rPr>
              <a:t> </a:t>
            </a:r>
            <a:r>
              <a:rPr lang="en-US" sz="2300" dirty="0" smtClean="0">
                <a:ea typeface="宋体" pitchFamily="2" charset="-122"/>
              </a:rPr>
              <a:t>initially</a:t>
            </a:r>
            <a:endParaRPr lang="en-US" sz="2300" i="1" dirty="0" smtClean="0">
              <a:ea typeface="宋体" pitchFamily="2" charset="-122"/>
            </a:endParaRPr>
          </a:p>
          <a:p>
            <a:pPr>
              <a:lnSpc>
                <a:spcPct val="90000"/>
              </a:lnSpc>
              <a:spcBef>
                <a:spcPts val="0"/>
              </a:spcBef>
              <a:spcAft>
                <a:spcPts val="600"/>
              </a:spcAft>
              <a:buFont typeface="Wingdings" pitchFamily="2" charset="2"/>
              <a:buChar char="§"/>
            </a:pPr>
            <a:r>
              <a:rPr lang="en-CA" sz="2500" dirty="0" smtClean="0">
                <a:ea typeface="宋体" pitchFamily="2" charset="-122"/>
              </a:rPr>
              <a:t>Originally, Google ran under the Stanford University website, with the domain </a:t>
            </a:r>
            <a:r>
              <a:rPr lang="en-CA" sz="2500" i="1" dirty="0" smtClean="0">
                <a:ea typeface="宋体" pitchFamily="2" charset="-122"/>
              </a:rPr>
              <a:t>google.stanford.edu</a:t>
            </a:r>
            <a:endParaRPr lang="en-US" sz="2500" i="1" dirty="0" smtClean="0">
              <a:ea typeface="宋体" pitchFamily="2" charset="-122"/>
            </a:endParaRPr>
          </a:p>
          <a:p>
            <a:pPr>
              <a:lnSpc>
                <a:spcPct val="90000"/>
              </a:lnSpc>
              <a:spcBef>
                <a:spcPts val="0"/>
              </a:spcBef>
              <a:spcAft>
                <a:spcPts val="600"/>
              </a:spcAft>
              <a:buFont typeface="Wingdings 2" pitchFamily="18" charset="2"/>
              <a:buNone/>
            </a:pPr>
            <a:r>
              <a:rPr lang="en-US" sz="2500" dirty="0" smtClean="0">
                <a:solidFill>
                  <a:schemeClr val="accent6">
                    <a:lumMod val="75000"/>
                  </a:schemeClr>
                </a:solidFill>
                <a:ea typeface="宋体" pitchFamily="2" charset="-122"/>
              </a:rPr>
              <a:t>1998</a:t>
            </a:r>
          </a:p>
          <a:p>
            <a:pPr>
              <a:lnSpc>
                <a:spcPct val="90000"/>
              </a:lnSpc>
              <a:spcBef>
                <a:spcPts val="0"/>
              </a:spcBef>
              <a:spcAft>
                <a:spcPts val="600"/>
              </a:spcAft>
              <a:buFont typeface="Wingdings" pitchFamily="2" charset="2"/>
              <a:buChar char="§"/>
            </a:pPr>
            <a:r>
              <a:rPr lang="en-US" sz="2500" dirty="0" smtClean="0">
                <a:ea typeface="宋体" pitchFamily="2" charset="-122"/>
              </a:rPr>
              <a:t>Incorporated in Menlo Park, California</a:t>
            </a:r>
          </a:p>
          <a:p>
            <a:pPr>
              <a:lnSpc>
                <a:spcPct val="90000"/>
              </a:lnSpc>
              <a:spcBef>
                <a:spcPts val="0"/>
              </a:spcBef>
              <a:spcAft>
                <a:spcPts val="600"/>
              </a:spcAft>
              <a:buFont typeface="Wingdings 2" pitchFamily="18" charset="2"/>
              <a:buNone/>
            </a:pPr>
            <a:r>
              <a:rPr lang="en-US" sz="2500" dirty="0" smtClean="0">
                <a:solidFill>
                  <a:schemeClr val="accent6">
                    <a:lumMod val="75000"/>
                  </a:schemeClr>
                </a:solidFill>
                <a:ea typeface="宋体" pitchFamily="2" charset="-122"/>
              </a:rPr>
              <a:t>1999</a:t>
            </a:r>
          </a:p>
          <a:p>
            <a:pPr>
              <a:lnSpc>
                <a:spcPct val="90000"/>
              </a:lnSpc>
              <a:spcBef>
                <a:spcPts val="0"/>
              </a:spcBef>
              <a:spcAft>
                <a:spcPts val="600"/>
              </a:spcAft>
              <a:buFont typeface="Wingdings" pitchFamily="2" charset="2"/>
              <a:buChar char="§"/>
            </a:pPr>
            <a:r>
              <a:rPr lang="en-CA" sz="2500" dirty="0" smtClean="0">
                <a:ea typeface="宋体" pitchFamily="2" charset="-122"/>
              </a:rPr>
              <a:t>Obtained funding from venture capital firms </a:t>
            </a:r>
            <a:r>
              <a:rPr lang="en-CA" sz="2500" dirty="0" err="1" smtClean="0">
                <a:ea typeface="宋体" pitchFamily="2" charset="-122"/>
              </a:rPr>
              <a:t>Kleiner</a:t>
            </a:r>
            <a:r>
              <a:rPr lang="en-CA" sz="2500" dirty="0" smtClean="0">
                <a:ea typeface="宋体" pitchFamily="2" charset="-122"/>
              </a:rPr>
              <a:t> Perkins </a:t>
            </a:r>
            <a:r>
              <a:rPr lang="en-CA" sz="2500" dirty="0" err="1" smtClean="0">
                <a:ea typeface="宋体" pitchFamily="2" charset="-122"/>
              </a:rPr>
              <a:t>Caufield</a:t>
            </a:r>
            <a:r>
              <a:rPr lang="en-CA" sz="2500" dirty="0" smtClean="0">
                <a:ea typeface="宋体" pitchFamily="2" charset="-122"/>
              </a:rPr>
              <a:t> &amp; Byers, and Sequoia Capital. Officially launched as a site.</a:t>
            </a:r>
            <a:endParaRPr lang="en-US" sz="2500" dirty="0" smtClean="0">
              <a:ea typeface="宋体" pitchFamily="2" charset="-122"/>
            </a:endParaRPr>
          </a:p>
        </p:txBody>
      </p:sp>
    </p:spTree>
    <p:extLst>
      <p:ext uri="{BB962C8B-B14F-4D97-AF65-F5344CB8AC3E}">
        <p14:creationId xmlns:p14="http://schemas.microsoft.com/office/powerpoint/2010/main" val="214136480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p:cNvSpPr>
          <p:nvPr>
            <p:ph type="title"/>
          </p:nvPr>
        </p:nvSpPr>
        <p:spPr/>
        <p:txBody>
          <a:bodyPr/>
          <a:lstStyle/>
          <a:p>
            <a:r>
              <a:rPr lang="en-CA" dirty="0" smtClean="0">
                <a:ea typeface="隶书"/>
              </a:rPr>
              <a:t>Milestones</a:t>
            </a:r>
          </a:p>
        </p:txBody>
      </p:sp>
      <p:sp>
        <p:nvSpPr>
          <p:cNvPr id="207874" name="Rectangle 3"/>
          <p:cNvSpPr>
            <a:spLocks noGrp="1"/>
          </p:cNvSpPr>
          <p:nvPr>
            <p:ph idx="1"/>
          </p:nvPr>
        </p:nvSpPr>
        <p:spPr>
          <a:xfrm>
            <a:off x="467544" y="1628800"/>
            <a:ext cx="8229600" cy="4853136"/>
          </a:xfrm>
        </p:spPr>
        <p:txBody>
          <a:bodyPr>
            <a:noAutofit/>
          </a:bodyPr>
          <a:lstStyle/>
          <a:p>
            <a:pPr>
              <a:lnSpc>
                <a:spcPct val="80000"/>
              </a:lnSpc>
              <a:spcBef>
                <a:spcPts val="0"/>
              </a:spcBef>
              <a:spcAft>
                <a:spcPts val="600"/>
              </a:spcAft>
              <a:buFont typeface="Wingdings 2" pitchFamily="18" charset="2"/>
              <a:buNone/>
            </a:pPr>
            <a:r>
              <a:rPr lang="en-US" sz="2300" dirty="0" smtClean="0">
                <a:solidFill>
                  <a:schemeClr val="accent6">
                    <a:lumMod val="75000"/>
                  </a:schemeClr>
                </a:solidFill>
                <a:latin typeface="+mj-lt"/>
                <a:ea typeface="宋体" pitchFamily="2" charset="-122"/>
              </a:rPr>
              <a:t>2000</a:t>
            </a:r>
          </a:p>
          <a:p>
            <a:pPr>
              <a:lnSpc>
                <a:spcPct val="80000"/>
              </a:lnSpc>
              <a:spcBef>
                <a:spcPts val="0"/>
              </a:spcBef>
              <a:spcAft>
                <a:spcPts val="600"/>
              </a:spcAft>
              <a:buFont typeface="Wingdings" pitchFamily="2" charset="2"/>
              <a:buChar char="§"/>
            </a:pPr>
            <a:r>
              <a:rPr lang="en-US" sz="2300" dirty="0" smtClean="0">
                <a:latin typeface="+mj-lt"/>
                <a:ea typeface="宋体" pitchFamily="2" charset="-122"/>
              </a:rPr>
              <a:t>Began selling advertisements- paid web links associated with search keywords</a:t>
            </a:r>
            <a:endParaRPr lang="en-US" sz="2300" dirty="0" smtClean="0">
              <a:solidFill>
                <a:srgbClr val="FF6600"/>
              </a:solidFill>
              <a:latin typeface="+mj-lt"/>
              <a:ea typeface="宋体" pitchFamily="2" charset="-122"/>
            </a:endParaRPr>
          </a:p>
          <a:p>
            <a:pPr>
              <a:lnSpc>
                <a:spcPct val="80000"/>
              </a:lnSpc>
              <a:spcBef>
                <a:spcPts val="0"/>
              </a:spcBef>
              <a:spcAft>
                <a:spcPts val="600"/>
              </a:spcAft>
              <a:buClr>
                <a:schemeClr val="accent1"/>
              </a:buClr>
              <a:buSzPct val="85000"/>
              <a:buFont typeface="Wingdings 2" pitchFamily="18" charset="2"/>
              <a:buNone/>
            </a:pPr>
            <a:r>
              <a:rPr lang="en-US" sz="2300" dirty="0" smtClean="0">
                <a:solidFill>
                  <a:schemeClr val="accent6">
                    <a:lumMod val="75000"/>
                  </a:schemeClr>
                </a:solidFill>
                <a:latin typeface="+mj-lt"/>
                <a:ea typeface="宋体" pitchFamily="2" charset="-122"/>
              </a:rPr>
              <a:t>2001</a:t>
            </a:r>
          </a:p>
          <a:p>
            <a:pPr>
              <a:lnSpc>
                <a:spcPct val="80000"/>
              </a:lnSpc>
              <a:spcBef>
                <a:spcPts val="0"/>
              </a:spcBef>
              <a:spcAft>
                <a:spcPts val="600"/>
              </a:spcAft>
              <a:buSzPct val="76000"/>
              <a:buFont typeface="Wingdings" pitchFamily="2" charset="2"/>
              <a:buChar char="§"/>
            </a:pPr>
            <a:r>
              <a:rPr lang="en-US" sz="2300" dirty="0" smtClean="0">
                <a:latin typeface="+mj-lt"/>
                <a:ea typeface="宋体" pitchFamily="2" charset="-122"/>
              </a:rPr>
              <a:t>Eric Schmidt becomes CEO and Chairman of the Board</a:t>
            </a:r>
          </a:p>
          <a:p>
            <a:pPr>
              <a:lnSpc>
                <a:spcPct val="80000"/>
              </a:lnSpc>
              <a:spcBef>
                <a:spcPts val="0"/>
              </a:spcBef>
              <a:spcAft>
                <a:spcPts val="600"/>
              </a:spcAft>
              <a:buSzPct val="76000"/>
              <a:buFont typeface="Wingdings" pitchFamily="2" charset="2"/>
              <a:buChar char="§"/>
            </a:pPr>
            <a:r>
              <a:rPr lang="en-US" sz="2300" dirty="0" smtClean="0">
                <a:latin typeface="+mj-lt"/>
                <a:ea typeface="宋体" pitchFamily="2" charset="-122"/>
              </a:rPr>
              <a:t>“</a:t>
            </a:r>
            <a:r>
              <a:rPr lang="en-US" sz="2300" dirty="0" err="1" smtClean="0">
                <a:latin typeface="+mj-lt"/>
                <a:ea typeface="宋体" pitchFamily="2" charset="-122"/>
              </a:rPr>
              <a:t>PageRank</a:t>
            </a:r>
            <a:r>
              <a:rPr lang="en-US" sz="2300" dirty="0" smtClean="0">
                <a:latin typeface="+mj-lt"/>
                <a:ea typeface="宋体" pitchFamily="2" charset="-122"/>
              </a:rPr>
              <a:t>” granted a patent</a:t>
            </a:r>
          </a:p>
          <a:p>
            <a:pPr>
              <a:lnSpc>
                <a:spcPct val="80000"/>
              </a:lnSpc>
              <a:spcBef>
                <a:spcPts val="0"/>
              </a:spcBef>
              <a:spcAft>
                <a:spcPts val="600"/>
              </a:spcAft>
              <a:buFont typeface="Wingdings 2" pitchFamily="18" charset="2"/>
              <a:buNone/>
            </a:pPr>
            <a:r>
              <a:rPr lang="en-US" sz="2300" dirty="0" smtClean="0">
                <a:solidFill>
                  <a:schemeClr val="accent6">
                    <a:lumMod val="75000"/>
                  </a:schemeClr>
                </a:solidFill>
                <a:latin typeface="+mj-lt"/>
                <a:ea typeface="宋体" pitchFamily="2" charset="-122"/>
              </a:rPr>
              <a:t>2003</a:t>
            </a:r>
          </a:p>
          <a:p>
            <a:pPr>
              <a:lnSpc>
                <a:spcPct val="80000"/>
              </a:lnSpc>
              <a:spcBef>
                <a:spcPts val="0"/>
              </a:spcBef>
              <a:spcAft>
                <a:spcPts val="600"/>
              </a:spcAft>
              <a:buFont typeface="Wingdings" pitchFamily="2" charset="2"/>
              <a:buChar char="§"/>
            </a:pPr>
            <a:r>
              <a:rPr lang="en-US" sz="2300" dirty="0" smtClean="0">
                <a:latin typeface="+mj-lt"/>
                <a:ea typeface="宋体" pitchFamily="2" charset="-122"/>
              </a:rPr>
              <a:t>Re-incorporated in Delaware</a:t>
            </a:r>
          </a:p>
          <a:p>
            <a:pPr>
              <a:lnSpc>
                <a:spcPct val="80000"/>
              </a:lnSpc>
              <a:spcBef>
                <a:spcPts val="0"/>
              </a:spcBef>
              <a:spcAft>
                <a:spcPts val="600"/>
              </a:spcAft>
              <a:buFont typeface="Wingdings 2" pitchFamily="18" charset="2"/>
              <a:buNone/>
            </a:pPr>
            <a:r>
              <a:rPr lang="en-US" sz="2300" dirty="0" smtClean="0">
                <a:solidFill>
                  <a:schemeClr val="accent6">
                    <a:lumMod val="75000"/>
                  </a:schemeClr>
                </a:solidFill>
                <a:latin typeface="+mj-lt"/>
                <a:ea typeface="宋体" pitchFamily="2" charset="-122"/>
              </a:rPr>
              <a:t>2004  </a:t>
            </a:r>
          </a:p>
          <a:p>
            <a:pPr>
              <a:lnSpc>
                <a:spcPct val="80000"/>
              </a:lnSpc>
              <a:spcBef>
                <a:spcPts val="0"/>
              </a:spcBef>
              <a:spcAft>
                <a:spcPts val="600"/>
              </a:spcAft>
              <a:buFont typeface="Wingdings" pitchFamily="2" charset="2"/>
              <a:buChar char="§"/>
            </a:pPr>
            <a:r>
              <a:rPr lang="en-US" sz="2300" dirty="0" smtClean="0">
                <a:latin typeface="+mj-lt"/>
                <a:ea typeface="宋体" pitchFamily="2" charset="-122"/>
              </a:rPr>
              <a:t>Initial Public Offering that raised $1.67 billion</a:t>
            </a:r>
          </a:p>
          <a:p>
            <a:pPr>
              <a:lnSpc>
                <a:spcPct val="80000"/>
              </a:lnSpc>
              <a:spcBef>
                <a:spcPts val="0"/>
              </a:spcBef>
              <a:spcAft>
                <a:spcPts val="600"/>
              </a:spcAft>
              <a:buFont typeface="Wingdings" pitchFamily="2" charset="2"/>
              <a:buChar char="§"/>
            </a:pPr>
            <a:r>
              <a:rPr lang="en-US" sz="2300" dirty="0" smtClean="0">
                <a:latin typeface="+mj-lt"/>
                <a:ea typeface="宋体" pitchFamily="2" charset="-122"/>
              </a:rPr>
              <a:t>19,605,052 shares sold</a:t>
            </a:r>
          </a:p>
          <a:p>
            <a:pPr>
              <a:lnSpc>
                <a:spcPct val="80000"/>
              </a:lnSpc>
              <a:spcBef>
                <a:spcPts val="0"/>
              </a:spcBef>
              <a:spcAft>
                <a:spcPts val="600"/>
              </a:spcAft>
              <a:buFont typeface="Wingdings" pitchFamily="2" charset="2"/>
              <a:buChar char="§"/>
            </a:pPr>
            <a:r>
              <a:rPr lang="en-US" sz="2300" dirty="0" smtClean="0">
                <a:latin typeface="+mj-lt"/>
                <a:ea typeface="宋体" pitchFamily="2" charset="-122"/>
              </a:rPr>
              <a:t>$85 per share</a:t>
            </a:r>
          </a:p>
          <a:p>
            <a:pPr>
              <a:lnSpc>
                <a:spcPct val="80000"/>
              </a:lnSpc>
              <a:spcBef>
                <a:spcPts val="0"/>
              </a:spcBef>
              <a:spcAft>
                <a:spcPts val="600"/>
              </a:spcAft>
              <a:buFont typeface="Wingdings" pitchFamily="2" charset="2"/>
              <a:buChar char="§"/>
            </a:pPr>
            <a:r>
              <a:rPr lang="en-US" sz="2300" dirty="0" smtClean="0">
                <a:latin typeface="+mj-lt"/>
                <a:ea typeface="宋体" pitchFamily="2" charset="-122"/>
              </a:rPr>
              <a:t>Conducted via Dutch auction</a:t>
            </a:r>
            <a:endParaRPr lang="en-CA" sz="2300" dirty="0" smtClean="0">
              <a:latin typeface="+mj-lt"/>
              <a:ea typeface="宋体" pitchFamily="2" charset="-122"/>
            </a:endParaRPr>
          </a:p>
        </p:txBody>
      </p:sp>
    </p:spTree>
    <p:extLst>
      <p:ext uri="{BB962C8B-B14F-4D97-AF65-F5344CB8AC3E}">
        <p14:creationId xmlns:p14="http://schemas.microsoft.com/office/powerpoint/2010/main" val="351671364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Grp="1"/>
          </p:cNvSpPr>
          <p:nvPr>
            <p:ph type="title"/>
          </p:nvPr>
        </p:nvSpPr>
        <p:spPr>
          <a:xfrm>
            <a:off x="323528" y="548680"/>
            <a:ext cx="8229600" cy="936625"/>
          </a:xfrm>
        </p:spPr>
        <p:txBody>
          <a:bodyPr/>
          <a:lstStyle/>
          <a:p>
            <a:r>
              <a:rPr lang="en-CA" dirty="0" smtClean="0">
                <a:ea typeface="隶书"/>
              </a:rPr>
              <a:t>Milestones</a:t>
            </a:r>
          </a:p>
        </p:txBody>
      </p:sp>
      <p:sp>
        <p:nvSpPr>
          <p:cNvPr id="208898" name="Rectangle 3"/>
          <p:cNvSpPr>
            <a:spLocks noGrp="1"/>
          </p:cNvSpPr>
          <p:nvPr>
            <p:ph idx="1"/>
          </p:nvPr>
        </p:nvSpPr>
        <p:spPr>
          <a:xfrm>
            <a:off x="323528" y="1916832"/>
            <a:ext cx="8507288" cy="4680520"/>
          </a:xfrm>
        </p:spPr>
        <p:txBody>
          <a:bodyPr>
            <a:noAutofit/>
          </a:bodyPr>
          <a:lstStyle/>
          <a:p>
            <a:pPr>
              <a:lnSpc>
                <a:spcPct val="80000"/>
              </a:lnSpc>
              <a:spcBef>
                <a:spcPts val="0"/>
              </a:spcBef>
              <a:spcAft>
                <a:spcPts val="600"/>
              </a:spcAft>
              <a:buNone/>
            </a:pPr>
            <a:r>
              <a:rPr lang="en-CA" sz="2300" dirty="0" smtClean="0">
                <a:solidFill>
                  <a:schemeClr val="accent6">
                    <a:lumMod val="75000"/>
                  </a:schemeClr>
                </a:solidFill>
                <a:latin typeface="+mj-lt"/>
                <a:ea typeface="宋体" pitchFamily="2" charset="-122"/>
              </a:rPr>
              <a:t>Oct 2007 </a:t>
            </a:r>
            <a:endParaRPr lang="en-CA" sz="2300" dirty="0" smtClean="0">
              <a:solidFill>
                <a:schemeClr val="accent6">
                  <a:lumMod val="75000"/>
                </a:schemeClr>
              </a:solidFill>
              <a:latin typeface="+mj-lt"/>
              <a:ea typeface="宋体" pitchFamily="2" charset="-122"/>
              <a:sym typeface="Wingdings" pitchFamily="2" charset="2"/>
            </a:endParaRPr>
          </a:p>
          <a:p>
            <a:pPr>
              <a:lnSpc>
                <a:spcPct val="80000"/>
              </a:lnSpc>
              <a:spcBef>
                <a:spcPts val="0"/>
              </a:spcBef>
              <a:spcAft>
                <a:spcPts val="600"/>
              </a:spcAft>
              <a:buFont typeface="Wingdings" pitchFamily="2" charset="2"/>
              <a:buChar char="§"/>
            </a:pPr>
            <a:r>
              <a:rPr lang="en-CA" sz="2300" dirty="0" smtClean="0">
                <a:latin typeface="+mj-lt"/>
                <a:ea typeface="宋体" pitchFamily="2" charset="-122"/>
              </a:rPr>
              <a:t>Share price hits $700 for the first time</a:t>
            </a:r>
          </a:p>
          <a:p>
            <a:pPr>
              <a:lnSpc>
                <a:spcPct val="80000"/>
              </a:lnSpc>
              <a:spcBef>
                <a:spcPts val="0"/>
              </a:spcBef>
              <a:spcAft>
                <a:spcPts val="600"/>
              </a:spcAft>
              <a:buNone/>
            </a:pPr>
            <a:r>
              <a:rPr lang="en-CA" sz="2300" dirty="0" smtClean="0">
                <a:solidFill>
                  <a:schemeClr val="accent6">
                    <a:lumMod val="75000"/>
                  </a:schemeClr>
                </a:solidFill>
                <a:latin typeface="+mj-lt"/>
                <a:ea typeface="宋体" pitchFamily="2" charset="-122"/>
              </a:rPr>
              <a:t>July 2011</a:t>
            </a:r>
          </a:p>
          <a:p>
            <a:pPr>
              <a:lnSpc>
                <a:spcPct val="80000"/>
              </a:lnSpc>
              <a:spcBef>
                <a:spcPts val="0"/>
              </a:spcBef>
              <a:spcAft>
                <a:spcPts val="600"/>
              </a:spcAft>
              <a:buFont typeface="Wingdings" pitchFamily="2" charset="2"/>
              <a:buChar char="§"/>
            </a:pPr>
            <a:r>
              <a:rPr lang="en-CA" sz="2300" dirty="0" smtClean="0">
                <a:latin typeface="+mj-lt"/>
                <a:ea typeface="宋体" pitchFamily="2" charset="-122"/>
              </a:rPr>
              <a:t>Google+ reaches 25 million users </a:t>
            </a:r>
            <a:r>
              <a:rPr lang="en-CA" sz="2300" dirty="0" smtClean="0">
                <a:latin typeface="+mj-lt"/>
                <a:ea typeface="宋体" pitchFamily="2" charset="-122"/>
                <a:sym typeface="Wingdings" pitchFamily="2" charset="2"/>
              </a:rPr>
              <a:t>o</a:t>
            </a:r>
            <a:r>
              <a:rPr lang="en-CA" sz="2300" dirty="0" smtClean="0">
                <a:latin typeface="+mj-lt"/>
                <a:ea typeface="宋体" pitchFamily="2" charset="-122"/>
              </a:rPr>
              <a:t>nly 4 weeks after its launch in June 2011</a:t>
            </a:r>
          </a:p>
          <a:p>
            <a:pPr>
              <a:lnSpc>
                <a:spcPct val="80000"/>
              </a:lnSpc>
              <a:spcBef>
                <a:spcPts val="0"/>
              </a:spcBef>
              <a:spcAft>
                <a:spcPts val="600"/>
              </a:spcAft>
              <a:buNone/>
            </a:pPr>
            <a:r>
              <a:rPr lang="en-CA" sz="2300" dirty="0" smtClean="0">
                <a:solidFill>
                  <a:schemeClr val="accent6">
                    <a:lumMod val="75000"/>
                  </a:schemeClr>
                </a:solidFill>
                <a:latin typeface="+mj-lt"/>
                <a:ea typeface="宋体" pitchFamily="2" charset="-122"/>
              </a:rPr>
              <a:t>May 2011</a:t>
            </a:r>
            <a:endParaRPr lang="en-CA" sz="2300" dirty="0" smtClean="0">
              <a:solidFill>
                <a:schemeClr val="accent6">
                  <a:lumMod val="75000"/>
                </a:schemeClr>
              </a:solidFill>
              <a:latin typeface="+mj-lt"/>
              <a:ea typeface="宋体" pitchFamily="2" charset="-122"/>
              <a:sym typeface="Wingdings" pitchFamily="2" charset="2"/>
            </a:endParaRPr>
          </a:p>
          <a:p>
            <a:pPr>
              <a:lnSpc>
                <a:spcPct val="80000"/>
              </a:lnSpc>
              <a:spcBef>
                <a:spcPts val="0"/>
              </a:spcBef>
              <a:spcAft>
                <a:spcPts val="600"/>
              </a:spcAft>
              <a:buFont typeface="Wingdings" pitchFamily="2" charset="2"/>
              <a:buChar char="§"/>
            </a:pPr>
            <a:r>
              <a:rPr lang="en-CA" sz="2300" dirty="0" smtClean="0">
                <a:latin typeface="+mj-lt"/>
                <a:ea typeface="宋体" pitchFamily="2" charset="-122"/>
              </a:rPr>
              <a:t>unique visitors of Google surpassed 1 billion mark for the first time</a:t>
            </a:r>
          </a:p>
          <a:p>
            <a:pPr>
              <a:lnSpc>
                <a:spcPct val="80000"/>
              </a:lnSpc>
              <a:spcBef>
                <a:spcPts val="0"/>
              </a:spcBef>
              <a:spcAft>
                <a:spcPts val="600"/>
              </a:spcAft>
              <a:buNone/>
            </a:pPr>
            <a:r>
              <a:rPr lang="en-CA" sz="2300" dirty="0" smtClean="0">
                <a:solidFill>
                  <a:schemeClr val="accent6">
                    <a:lumMod val="75000"/>
                  </a:schemeClr>
                </a:solidFill>
                <a:ea typeface="宋体" pitchFamily="2" charset="-122"/>
              </a:rPr>
              <a:t>Oct 2012 </a:t>
            </a:r>
            <a:endParaRPr lang="en-CA" sz="2300" dirty="0">
              <a:solidFill>
                <a:schemeClr val="accent6">
                  <a:lumMod val="75000"/>
                </a:schemeClr>
              </a:solidFill>
              <a:ea typeface="宋体" pitchFamily="2" charset="-122"/>
            </a:endParaRPr>
          </a:p>
          <a:p>
            <a:pPr>
              <a:lnSpc>
                <a:spcPct val="80000"/>
              </a:lnSpc>
              <a:spcBef>
                <a:spcPts val="0"/>
              </a:spcBef>
              <a:spcAft>
                <a:spcPts val="600"/>
              </a:spcAft>
              <a:buFont typeface="Wingdings" pitchFamily="2" charset="2"/>
              <a:buChar char="§"/>
            </a:pPr>
            <a:r>
              <a:rPr lang="en-CA" sz="2300" dirty="0">
                <a:ea typeface="宋体" pitchFamily="2" charset="-122"/>
              </a:rPr>
              <a:t>Google is the dominant search engine </a:t>
            </a:r>
            <a:r>
              <a:rPr lang="en-CA" sz="2300" dirty="0" smtClean="0">
                <a:ea typeface="宋体" pitchFamily="2" charset="-122"/>
              </a:rPr>
              <a:t>globally- 88.8% </a:t>
            </a:r>
            <a:r>
              <a:rPr lang="en-CA" sz="2300" dirty="0">
                <a:ea typeface="宋体" pitchFamily="2" charset="-122"/>
              </a:rPr>
              <a:t>market share</a:t>
            </a:r>
          </a:p>
          <a:p>
            <a:pPr>
              <a:lnSpc>
                <a:spcPct val="80000"/>
              </a:lnSpc>
              <a:spcBef>
                <a:spcPts val="0"/>
              </a:spcBef>
              <a:spcAft>
                <a:spcPts val="600"/>
              </a:spcAft>
              <a:buNone/>
            </a:pPr>
            <a:r>
              <a:rPr lang="en-CA" sz="2300" dirty="0">
                <a:ea typeface="宋体" pitchFamily="2" charset="-122"/>
              </a:rPr>
              <a:t>Currently the most visited site in the world</a:t>
            </a:r>
          </a:p>
          <a:p>
            <a:pPr>
              <a:lnSpc>
                <a:spcPct val="80000"/>
              </a:lnSpc>
              <a:spcBef>
                <a:spcPts val="0"/>
              </a:spcBef>
              <a:spcAft>
                <a:spcPts val="600"/>
              </a:spcAft>
              <a:buNone/>
            </a:pPr>
            <a:endParaRPr lang="en-CA" sz="2300" dirty="0" smtClean="0">
              <a:latin typeface="+mj-lt"/>
              <a:ea typeface="宋体" pitchFamily="2" charset="-122"/>
            </a:endParaRPr>
          </a:p>
          <a:p>
            <a:pPr>
              <a:lnSpc>
                <a:spcPct val="80000"/>
              </a:lnSpc>
              <a:spcBef>
                <a:spcPts val="0"/>
              </a:spcBef>
              <a:spcAft>
                <a:spcPts val="600"/>
              </a:spcAft>
            </a:pPr>
            <a:endParaRPr lang="en-CA" sz="2300" dirty="0" smtClean="0">
              <a:latin typeface="+mj-lt"/>
              <a:ea typeface="宋体" pitchFamily="2" charset="-122"/>
            </a:endParaRPr>
          </a:p>
        </p:txBody>
      </p:sp>
    </p:spTree>
    <p:extLst>
      <p:ext uri="{BB962C8B-B14F-4D97-AF65-F5344CB8AC3E}">
        <p14:creationId xmlns:p14="http://schemas.microsoft.com/office/powerpoint/2010/main" val="161677809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p:cNvSpPr>
          <p:nvPr>
            <p:ph type="title"/>
          </p:nvPr>
        </p:nvSpPr>
        <p:spPr>
          <a:xfrm>
            <a:off x="251520" y="332656"/>
            <a:ext cx="8229600" cy="1399032"/>
          </a:xfrm>
        </p:spPr>
        <p:txBody>
          <a:bodyPr/>
          <a:lstStyle/>
          <a:p>
            <a:r>
              <a:rPr lang="en-CA" dirty="0" smtClean="0">
                <a:ea typeface="隶书"/>
              </a:rPr>
              <a:t>Key Acquisitions</a:t>
            </a:r>
          </a:p>
        </p:txBody>
      </p:sp>
      <p:sp>
        <p:nvSpPr>
          <p:cNvPr id="28674" name="Rectangle 3"/>
          <p:cNvSpPr>
            <a:spLocks noGrp="1"/>
          </p:cNvSpPr>
          <p:nvPr>
            <p:ph idx="1"/>
          </p:nvPr>
        </p:nvSpPr>
        <p:spPr>
          <a:xfrm>
            <a:off x="611560" y="1961456"/>
            <a:ext cx="8064896" cy="4896544"/>
          </a:xfrm>
        </p:spPr>
        <p:txBody>
          <a:bodyPr>
            <a:noAutofit/>
          </a:bodyPr>
          <a:lstStyle/>
          <a:p>
            <a:pPr>
              <a:spcBef>
                <a:spcPts val="0"/>
              </a:spcBef>
              <a:spcAft>
                <a:spcPts val="600"/>
              </a:spcAft>
            </a:pPr>
            <a:r>
              <a:rPr lang="en-CA" sz="2400" dirty="0" smtClean="0">
                <a:latin typeface="+mj-lt"/>
                <a:ea typeface="宋体" pitchFamily="2" charset="-122"/>
              </a:rPr>
              <a:t>Apr 2003: Applied Semantics - Leads to the launch of Google </a:t>
            </a:r>
            <a:r>
              <a:rPr lang="en-CA" sz="2400" dirty="0" err="1" smtClean="0">
                <a:latin typeface="+mj-lt"/>
                <a:ea typeface="宋体" pitchFamily="2" charset="-122"/>
              </a:rPr>
              <a:t>AdSense</a:t>
            </a:r>
            <a:endParaRPr lang="en-CA" sz="2400" dirty="0" smtClean="0">
              <a:latin typeface="+mj-lt"/>
              <a:ea typeface="宋体" pitchFamily="2" charset="-122"/>
            </a:endParaRPr>
          </a:p>
          <a:p>
            <a:pPr>
              <a:spcBef>
                <a:spcPts val="0"/>
              </a:spcBef>
              <a:spcAft>
                <a:spcPts val="600"/>
              </a:spcAft>
            </a:pPr>
            <a:r>
              <a:rPr lang="en-CA" sz="2400" dirty="0" smtClean="0">
                <a:latin typeface="+mj-lt"/>
                <a:ea typeface="宋体" pitchFamily="2" charset="-122"/>
              </a:rPr>
              <a:t>Jul 2004: Picasa Inc. Digital photo management</a:t>
            </a:r>
          </a:p>
          <a:p>
            <a:pPr>
              <a:spcBef>
                <a:spcPts val="0"/>
              </a:spcBef>
              <a:spcAft>
                <a:spcPts val="600"/>
              </a:spcAft>
            </a:pPr>
            <a:r>
              <a:rPr lang="en-CA" sz="2400" dirty="0" smtClean="0">
                <a:latin typeface="+mj-lt"/>
                <a:ea typeface="宋体" pitchFamily="2" charset="-122"/>
              </a:rPr>
              <a:t>Oct 2004: Keyhole Corp.  - Leads to launch of Google Maps and Google Earth.</a:t>
            </a:r>
          </a:p>
          <a:p>
            <a:pPr>
              <a:spcBef>
                <a:spcPts val="0"/>
              </a:spcBef>
              <a:spcAft>
                <a:spcPts val="600"/>
              </a:spcAft>
            </a:pPr>
            <a:r>
              <a:rPr lang="en-CA" sz="2400" dirty="0" smtClean="0">
                <a:latin typeface="+mj-lt"/>
                <a:ea typeface="宋体" pitchFamily="2" charset="-122"/>
              </a:rPr>
              <a:t>Aug 2005: Android</a:t>
            </a:r>
          </a:p>
          <a:p>
            <a:pPr>
              <a:spcBef>
                <a:spcPts val="0"/>
              </a:spcBef>
              <a:spcAft>
                <a:spcPts val="600"/>
              </a:spcAft>
            </a:pPr>
            <a:r>
              <a:rPr lang="en-CA" sz="2400" dirty="0" smtClean="0">
                <a:latin typeface="+mj-lt"/>
                <a:ea typeface="宋体" pitchFamily="2" charset="-122"/>
              </a:rPr>
              <a:t>Oct 2006: </a:t>
            </a:r>
            <a:r>
              <a:rPr lang="en-CA" sz="2400" dirty="0" err="1" smtClean="0">
                <a:latin typeface="+mj-lt"/>
                <a:ea typeface="宋体" pitchFamily="2" charset="-122"/>
              </a:rPr>
              <a:t>Youtube</a:t>
            </a:r>
            <a:endParaRPr lang="en-CA" sz="2400" dirty="0" smtClean="0">
              <a:latin typeface="+mj-lt"/>
              <a:ea typeface="宋体" pitchFamily="2" charset="-122"/>
            </a:endParaRPr>
          </a:p>
          <a:p>
            <a:pPr>
              <a:spcBef>
                <a:spcPts val="0"/>
              </a:spcBef>
              <a:spcAft>
                <a:spcPts val="600"/>
              </a:spcAft>
            </a:pPr>
            <a:r>
              <a:rPr lang="en-CA" sz="2400" dirty="0" smtClean="0">
                <a:latin typeface="+mj-lt"/>
                <a:ea typeface="宋体" pitchFamily="2" charset="-122"/>
              </a:rPr>
              <a:t>Mar 2008: </a:t>
            </a:r>
            <a:r>
              <a:rPr lang="en-CA" sz="2400" dirty="0" err="1" smtClean="0">
                <a:latin typeface="+mj-lt"/>
                <a:ea typeface="宋体" pitchFamily="2" charset="-122"/>
              </a:rPr>
              <a:t>Doubleclick</a:t>
            </a:r>
            <a:r>
              <a:rPr lang="en-CA" sz="2400" dirty="0" smtClean="0">
                <a:latin typeface="+mj-lt"/>
                <a:ea typeface="宋体" pitchFamily="2" charset="-122"/>
              </a:rPr>
              <a:t>. Enhances the company’s advertising revenue.</a:t>
            </a:r>
          </a:p>
          <a:p>
            <a:pPr>
              <a:spcBef>
                <a:spcPts val="0"/>
              </a:spcBef>
              <a:spcAft>
                <a:spcPts val="600"/>
              </a:spcAft>
            </a:pPr>
            <a:r>
              <a:rPr lang="en-CA" sz="2400" dirty="0" smtClean="0">
                <a:latin typeface="+mj-lt"/>
                <a:ea typeface="宋体" pitchFamily="2" charset="-122"/>
              </a:rPr>
              <a:t>Aug 2011: Motorola for $12.5 billion.</a:t>
            </a:r>
          </a:p>
        </p:txBody>
      </p:sp>
    </p:spTree>
    <p:extLst>
      <p:ext uri="{BB962C8B-B14F-4D97-AF65-F5344CB8AC3E}">
        <p14:creationId xmlns:p14="http://schemas.microsoft.com/office/powerpoint/2010/main" val="46410501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404664"/>
            <a:ext cx="8229600" cy="1399032"/>
          </a:xfrm>
        </p:spPr>
        <p:txBody>
          <a:bodyPr>
            <a:normAutofit/>
          </a:bodyPr>
          <a:lstStyle/>
          <a:p>
            <a:r>
              <a:rPr lang="en-CA" dirty="0" smtClean="0"/>
              <a:t>Major Acquisitions in 2012</a:t>
            </a:r>
            <a:endParaRPr lang="en-CA" dirty="0"/>
          </a:p>
        </p:txBody>
      </p:sp>
      <p:sp>
        <p:nvSpPr>
          <p:cNvPr id="3" name="内容占位符 2"/>
          <p:cNvSpPr>
            <a:spLocks noGrp="1"/>
          </p:cNvSpPr>
          <p:nvPr>
            <p:ph idx="1"/>
          </p:nvPr>
        </p:nvSpPr>
        <p:spPr>
          <a:xfrm>
            <a:off x="467544" y="2348880"/>
            <a:ext cx="8229600" cy="4065315"/>
          </a:xfrm>
        </p:spPr>
        <p:txBody>
          <a:bodyPr>
            <a:normAutofit/>
          </a:bodyPr>
          <a:lstStyle/>
          <a:p>
            <a:pPr>
              <a:spcBef>
                <a:spcPts val="0"/>
              </a:spcBef>
              <a:spcAft>
                <a:spcPts val="1200"/>
              </a:spcAft>
            </a:pPr>
            <a:r>
              <a:rPr lang="en-CA" sz="2300" dirty="0" smtClean="0">
                <a:ea typeface="宋体" pitchFamily="2" charset="-122"/>
              </a:rPr>
              <a:t>Jun 2012: </a:t>
            </a:r>
            <a:r>
              <a:rPr lang="en-CA" sz="2300" dirty="0" err="1" smtClean="0">
                <a:ea typeface="宋体" pitchFamily="2" charset="-122"/>
              </a:rPr>
              <a:t>Meebo</a:t>
            </a:r>
            <a:endParaRPr lang="en-CA" sz="2300" dirty="0" smtClean="0">
              <a:ea typeface="宋体" pitchFamily="2" charset="-122"/>
            </a:endParaRPr>
          </a:p>
          <a:p>
            <a:pPr>
              <a:spcBef>
                <a:spcPts val="0"/>
              </a:spcBef>
              <a:spcAft>
                <a:spcPts val="1200"/>
              </a:spcAft>
            </a:pPr>
            <a:r>
              <a:rPr lang="en-CA" sz="2300" dirty="0" smtClean="0">
                <a:ea typeface="宋体" pitchFamily="2" charset="-122"/>
              </a:rPr>
              <a:t>Jun 2012: </a:t>
            </a:r>
            <a:r>
              <a:rPr lang="en-CA" sz="2300" dirty="0" err="1" smtClean="0">
                <a:ea typeface="宋体" pitchFamily="2" charset="-122"/>
              </a:rPr>
              <a:t>Quickoffice</a:t>
            </a:r>
            <a:endParaRPr lang="en-CA" sz="2300" dirty="0" smtClean="0">
              <a:ea typeface="宋体" pitchFamily="2" charset="-122"/>
            </a:endParaRPr>
          </a:p>
          <a:p>
            <a:pPr>
              <a:spcBef>
                <a:spcPts val="0"/>
              </a:spcBef>
              <a:spcAft>
                <a:spcPts val="1200"/>
              </a:spcAft>
            </a:pPr>
            <a:r>
              <a:rPr lang="en-CA" sz="2300" dirty="0" smtClean="0">
                <a:ea typeface="宋体" pitchFamily="2" charset="-122"/>
              </a:rPr>
              <a:t>Jul 2012: Sparrow</a:t>
            </a:r>
          </a:p>
          <a:p>
            <a:pPr>
              <a:spcBef>
                <a:spcPts val="0"/>
              </a:spcBef>
              <a:spcAft>
                <a:spcPts val="1200"/>
              </a:spcAft>
            </a:pPr>
            <a:r>
              <a:rPr lang="en-CA" sz="2300" dirty="0" smtClean="0">
                <a:ea typeface="宋体" pitchFamily="2" charset="-122"/>
              </a:rPr>
              <a:t>Aug 2012: Wildfire Interaction</a:t>
            </a:r>
          </a:p>
          <a:p>
            <a:endParaRPr lang="en-CA" sz="2300" dirty="0"/>
          </a:p>
        </p:txBody>
      </p:sp>
    </p:spTree>
    <p:extLst>
      <p:ext uri="{BB962C8B-B14F-4D97-AF65-F5344CB8AC3E}">
        <p14:creationId xmlns:p14="http://schemas.microsoft.com/office/powerpoint/2010/main" val="125170623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p:cNvSpPr>
          <p:nvPr>
            <p:ph type="title"/>
          </p:nvPr>
        </p:nvSpPr>
        <p:spPr>
          <a:xfrm>
            <a:off x="395536" y="476672"/>
            <a:ext cx="8229600" cy="936625"/>
          </a:xfrm>
        </p:spPr>
        <p:txBody>
          <a:bodyPr/>
          <a:lstStyle/>
          <a:p>
            <a:r>
              <a:rPr lang="en-CA" dirty="0" smtClean="0">
                <a:ea typeface="隶书"/>
              </a:rPr>
              <a:t>Revenue Sources</a:t>
            </a:r>
          </a:p>
        </p:txBody>
      </p:sp>
      <p:pic>
        <p:nvPicPr>
          <p:cNvPr id="5" name="内容占位符 4" descr="Quarterly Rev.jpg"/>
          <p:cNvPicPr>
            <a:picLocks noGrp="1" noChangeAspect="1"/>
          </p:cNvPicPr>
          <p:nvPr>
            <p:ph idx="1"/>
          </p:nvPr>
        </p:nvPicPr>
        <p:blipFill>
          <a:blip r:embed="rId3" cstate="print"/>
          <a:stretch>
            <a:fillRect/>
          </a:stretch>
        </p:blipFill>
        <p:spPr>
          <a:xfrm>
            <a:off x="1137781" y="1700808"/>
            <a:ext cx="6868438" cy="4753967"/>
          </a:xfrm>
        </p:spPr>
      </p:pic>
    </p:spTree>
    <p:extLst>
      <p:ext uri="{BB962C8B-B14F-4D97-AF65-F5344CB8AC3E}">
        <p14:creationId xmlns:p14="http://schemas.microsoft.com/office/powerpoint/2010/main" val="333116074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p:cNvSpPr>
          <p:nvPr>
            <p:ph type="title"/>
          </p:nvPr>
        </p:nvSpPr>
        <p:spPr>
          <a:xfrm>
            <a:off x="457200" y="333375"/>
            <a:ext cx="8229600" cy="1008063"/>
          </a:xfrm>
        </p:spPr>
        <p:txBody>
          <a:bodyPr/>
          <a:lstStyle/>
          <a:p>
            <a:r>
              <a:rPr lang="en-CA" smtClean="0">
                <a:ea typeface="隶书"/>
              </a:rPr>
              <a:t>AdWords</a:t>
            </a:r>
          </a:p>
        </p:txBody>
      </p:sp>
      <p:sp>
        <p:nvSpPr>
          <p:cNvPr id="214018" name="Rectangle 3"/>
          <p:cNvSpPr>
            <a:spLocks noGrp="1"/>
          </p:cNvSpPr>
          <p:nvPr>
            <p:ph idx="1"/>
          </p:nvPr>
        </p:nvSpPr>
        <p:spPr>
          <a:xfrm>
            <a:off x="457200" y="1484313"/>
            <a:ext cx="8229600" cy="5373687"/>
          </a:xfrm>
        </p:spPr>
        <p:txBody>
          <a:bodyPr>
            <a:normAutofit/>
          </a:bodyPr>
          <a:lstStyle/>
          <a:p>
            <a:r>
              <a:rPr lang="en-CA" dirty="0" smtClean="0">
                <a:latin typeface="+mj-lt"/>
                <a:ea typeface="宋体" pitchFamily="2" charset="-122"/>
              </a:rPr>
              <a:t>Advertisers create ads to show alongside Google search results</a:t>
            </a:r>
          </a:p>
          <a:p>
            <a:r>
              <a:rPr lang="en-CA" dirty="0" smtClean="0">
                <a:latin typeface="+mj-lt"/>
                <a:ea typeface="宋体" pitchFamily="2" charset="-122"/>
              </a:rPr>
              <a:t>Advertisers “bid” in an auction to have their ads displayed alongside certain specific keywords</a:t>
            </a:r>
          </a:p>
          <a:p>
            <a:pPr lvl="1">
              <a:buFont typeface="Wingdings 2" pitchFamily="18" charset="2"/>
              <a:buNone/>
            </a:pPr>
            <a:r>
              <a:rPr lang="en-CA" dirty="0" smtClean="0">
                <a:latin typeface="+mj-lt"/>
                <a:ea typeface="宋体" pitchFamily="2" charset="-122"/>
              </a:rPr>
              <a:t>- Pay per click</a:t>
            </a:r>
          </a:p>
          <a:p>
            <a:pPr lvl="1">
              <a:buFont typeface="Wingdings 2" pitchFamily="18" charset="2"/>
              <a:buNone/>
            </a:pPr>
            <a:r>
              <a:rPr lang="en-CA" dirty="0" smtClean="0">
                <a:latin typeface="+mj-lt"/>
                <a:ea typeface="宋体" pitchFamily="2" charset="-122"/>
              </a:rPr>
              <a:t>- Cost-per-thousand</a:t>
            </a:r>
          </a:p>
        </p:txBody>
      </p:sp>
    </p:spTree>
    <p:extLst>
      <p:ext uri="{BB962C8B-B14F-4D97-AF65-F5344CB8AC3E}">
        <p14:creationId xmlns:p14="http://schemas.microsoft.com/office/powerpoint/2010/main" val="113701994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smtClean="0">
                <a:ea typeface="隶书"/>
              </a:rPr>
              <a:t>Google Maps Ads</a:t>
            </a:r>
          </a:p>
        </p:txBody>
      </p:sp>
      <p:pic>
        <p:nvPicPr>
          <p:cNvPr id="218114" name="Picture 2"/>
          <p:cNvPicPr>
            <a:picLocks noGrp="1" noChangeAspect="1" noChangeArrowheads="1"/>
          </p:cNvPicPr>
          <p:nvPr>
            <p:ph idx="1"/>
          </p:nvPr>
        </p:nvPicPr>
        <p:blipFill>
          <a:blip r:embed="rId2" cstate="print"/>
          <a:stretch>
            <a:fillRect/>
          </a:stretch>
        </p:blipFill>
        <p:spPr>
          <a:xfrm>
            <a:off x="1319212" y="1954212"/>
            <a:ext cx="6505575" cy="4429125"/>
          </a:xfrm>
        </p:spPr>
      </p:pic>
      <p:pic>
        <p:nvPicPr>
          <p:cNvPr id="218115" name="Picture 2"/>
          <p:cNvPicPr>
            <a:picLocks noChangeAspect="1" noChangeArrowheads="1"/>
          </p:cNvPicPr>
          <p:nvPr/>
        </p:nvPicPr>
        <p:blipFill>
          <a:blip r:embed="rId3" cstate="print"/>
          <a:srcRect/>
          <a:stretch>
            <a:fillRect/>
          </a:stretch>
        </p:blipFill>
        <p:spPr bwMode="auto">
          <a:xfrm>
            <a:off x="900113" y="3141663"/>
            <a:ext cx="3267075" cy="2189162"/>
          </a:xfrm>
          <a:prstGeom prst="rect">
            <a:avLst/>
          </a:prstGeom>
          <a:noFill/>
          <a:ln w="9525">
            <a:noFill/>
            <a:miter lim="800000"/>
            <a:headEnd/>
            <a:tailEnd/>
          </a:ln>
        </p:spPr>
      </p:pic>
    </p:spTree>
    <p:extLst>
      <p:ext uri="{BB962C8B-B14F-4D97-AF65-F5344CB8AC3E}">
        <p14:creationId xmlns:p14="http://schemas.microsoft.com/office/powerpoint/2010/main" val="413743691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p:cNvSpPr>
          <p:nvPr>
            <p:ph type="title"/>
          </p:nvPr>
        </p:nvSpPr>
        <p:spPr/>
        <p:txBody>
          <a:bodyPr/>
          <a:lstStyle/>
          <a:p>
            <a:r>
              <a:rPr lang="en-CA" smtClean="0">
                <a:ea typeface="隶书"/>
              </a:rPr>
              <a:t>AdSense</a:t>
            </a:r>
          </a:p>
        </p:txBody>
      </p:sp>
      <p:sp>
        <p:nvSpPr>
          <p:cNvPr id="72707" name="Rectangle 3"/>
          <p:cNvSpPr>
            <a:spLocks noGrp="1"/>
          </p:cNvSpPr>
          <p:nvPr>
            <p:ph idx="1"/>
          </p:nvPr>
        </p:nvSpPr>
        <p:spPr/>
        <p:txBody>
          <a:bodyPr>
            <a:normAutofit/>
          </a:bodyPr>
          <a:lstStyle/>
          <a:p>
            <a:pPr marL="274320" indent="-274320" fontAlgn="auto">
              <a:spcAft>
                <a:spcPts val="0"/>
              </a:spcAft>
              <a:buClr>
                <a:schemeClr val="accent3"/>
              </a:buClr>
              <a:buFont typeface="Wingdings 2"/>
              <a:buChar char=""/>
              <a:defRPr/>
            </a:pPr>
            <a:r>
              <a:rPr lang="en-CA" dirty="0" smtClean="0">
                <a:latin typeface="+mj-lt"/>
              </a:rPr>
              <a:t>Google partnerships with publishers within Google Network Members, who sell the ad space of their websites</a:t>
            </a:r>
          </a:p>
          <a:p>
            <a:pPr marL="274320" indent="-274320" fontAlgn="auto">
              <a:spcAft>
                <a:spcPts val="0"/>
              </a:spcAft>
              <a:buClr>
                <a:schemeClr val="accent3"/>
              </a:buClr>
              <a:buFont typeface="Wingdings 2"/>
              <a:buChar char=""/>
              <a:defRPr/>
            </a:pPr>
            <a:r>
              <a:rPr lang="en-CA" dirty="0" smtClean="0">
                <a:latin typeface="+mj-lt"/>
              </a:rPr>
              <a:t>Ads are shown on publishers’ websites in terms of relevancy to their products</a:t>
            </a:r>
          </a:p>
          <a:p>
            <a:pPr marL="274320" indent="-274320" fontAlgn="auto">
              <a:spcAft>
                <a:spcPts val="0"/>
              </a:spcAft>
              <a:buClr>
                <a:schemeClr val="accent3"/>
              </a:buClr>
              <a:buFont typeface="Wingdings 2"/>
              <a:buChar char=""/>
              <a:defRPr/>
            </a:pPr>
            <a:r>
              <a:rPr lang="en-CA" dirty="0" smtClean="0">
                <a:latin typeface="+mj-lt"/>
              </a:rPr>
              <a:t>Google shares profits with the website publishers</a:t>
            </a:r>
          </a:p>
          <a:p>
            <a:pPr marL="640080" lvl="1" indent="-246888" fontAlgn="auto">
              <a:spcAft>
                <a:spcPts val="0"/>
              </a:spcAft>
              <a:buFont typeface="Wingdings 2"/>
              <a:buNone/>
              <a:defRPr/>
            </a:pPr>
            <a:r>
              <a:rPr lang="en-CA" dirty="0" smtClean="0">
                <a:latin typeface="+mj-lt"/>
              </a:rPr>
              <a:t>- Per click</a:t>
            </a:r>
          </a:p>
          <a:p>
            <a:pPr marL="640080" lvl="1" indent="-246888" fontAlgn="auto">
              <a:spcAft>
                <a:spcPts val="0"/>
              </a:spcAft>
              <a:buFont typeface="Wingdings 2"/>
              <a:buNone/>
              <a:defRPr/>
            </a:pPr>
            <a:r>
              <a:rPr lang="en-CA" dirty="0" smtClean="0">
                <a:latin typeface="+mj-lt"/>
              </a:rPr>
              <a:t>- Per impression</a:t>
            </a:r>
          </a:p>
        </p:txBody>
      </p:sp>
    </p:spTree>
    <p:extLst>
      <p:ext uri="{BB962C8B-B14F-4D97-AF65-F5344CB8AC3E}">
        <p14:creationId xmlns:p14="http://schemas.microsoft.com/office/powerpoint/2010/main" val="15706381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pPr fontAlgn="auto">
              <a:spcAft>
                <a:spcPts val="0"/>
              </a:spcAft>
              <a:defRPr/>
            </a:pPr>
            <a:r>
              <a:rPr lang="en-US" dirty="0" smtClean="0"/>
              <a:t>Digital Music </a:t>
            </a:r>
            <a:endParaRPr lang="en-US" dirty="0"/>
          </a:p>
        </p:txBody>
      </p:sp>
      <p:sp>
        <p:nvSpPr>
          <p:cNvPr id="116738" name="Content Placeholder 2"/>
          <p:cNvSpPr>
            <a:spLocks noGrp="1"/>
          </p:cNvSpPr>
          <p:nvPr>
            <p:ph idx="1"/>
          </p:nvPr>
        </p:nvSpPr>
        <p:spPr/>
        <p:txBody>
          <a:bodyPr/>
          <a:lstStyle/>
          <a:p>
            <a:r>
              <a:rPr lang="en-US" dirty="0" smtClean="0">
                <a:ea typeface="宋体" pitchFamily="2" charset="-122"/>
              </a:rPr>
              <a:t>Integral component of many high tech devices</a:t>
            </a:r>
          </a:p>
          <a:p>
            <a:r>
              <a:rPr lang="en-US" dirty="0" smtClean="0">
                <a:ea typeface="宋体" pitchFamily="2" charset="-122"/>
              </a:rPr>
              <a:t>On the iTunes Store you can purchase</a:t>
            </a:r>
          </a:p>
          <a:p>
            <a:pPr lvl="1"/>
            <a:r>
              <a:rPr lang="en-US" dirty="0" smtClean="0">
                <a:ea typeface="宋体" pitchFamily="2" charset="-122"/>
              </a:rPr>
              <a:t>Music</a:t>
            </a:r>
          </a:p>
          <a:p>
            <a:pPr lvl="1"/>
            <a:r>
              <a:rPr lang="en-US" dirty="0" smtClean="0">
                <a:ea typeface="宋体" pitchFamily="2" charset="-122"/>
              </a:rPr>
              <a:t>Podcasts</a:t>
            </a:r>
          </a:p>
          <a:p>
            <a:pPr lvl="1"/>
            <a:r>
              <a:rPr lang="en-US" dirty="0" smtClean="0">
                <a:ea typeface="宋体" pitchFamily="2" charset="-122"/>
              </a:rPr>
              <a:t>Books</a:t>
            </a:r>
          </a:p>
          <a:p>
            <a:pPr lvl="1"/>
            <a:r>
              <a:rPr lang="en-US" dirty="0" smtClean="0">
                <a:ea typeface="宋体" pitchFamily="2" charset="-122"/>
              </a:rPr>
              <a:t>Apps	</a:t>
            </a:r>
          </a:p>
          <a:p>
            <a:pPr lvl="0"/>
            <a:r>
              <a:rPr lang="en-US" dirty="0" smtClean="0">
                <a:ea typeface="宋体" pitchFamily="2" charset="-122"/>
              </a:rPr>
              <a:t>Google Music</a:t>
            </a:r>
          </a:p>
          <a:p>
            <a:pPr lvl="0"/>
            <a:r>
              <a:rPr lang="en-US" dirty="0" smtClean="0">
                <a:ea typeface="宋体" pitchFamily="2" charset="-122"/>
              </a:rPr>
              <a:t>Streaming</a:t>
            </a:r>
            <a:r>
              <a:rPr lang="en-US" baseline="0" dirty="0" smtClean="0">
                <a:ea typeface="宋体" pitchFamily="2" charset="-122"/>
              </a:rPr>
              <a:t> Music Services</a:t>
            </a:r>
            <a:endParaRPr lang="en-US" dirty="0" smtClean="0">
              <a:ea typeface="宋体" pitchFamily="2" charset="-122"/>
            </a:endParaRPr>
          </a:p>
          <a:p>
            <a:pPr lvl="1"/>
            <a:endParaRPr lang="en-US" dirty="0" smtClean="0">
              <a:ea typeface="宋体" pitchFamily="2" charset="-122"/>
            </a:endParaRPr>
          </a:p>
          <a:p>
            <a:pPr marL="585788" lvl="1" indent="0">
              <a:buNone/>
            </a:pPr>
            <a:endParaRPr lang="en-US" dirty="0">
              <a:ea typeface="宋体" pitchFamily="2" charset="-122"/>
            </a:endParaRPr>
          </a:p>
          <a:p>
            <a:pPr lvl="2"/>
            <a:endParaRPr lang="en-US" dirty="0" smtClean="0">
              <a:ea typeface="宋体" pitchFamily="2" charset="-122"/>
            </a:endParaRPr>
          </a:p>
        </p:txBody>
      </p:sp>
      <p:pic>
        <p:nvPicPr>
          <p:cNvPr id="116739" name="Picture 2" descr="http://t3.gstatic.com/images?q=tbn:ANd9GcQGi47Uq-AqkkWyIQXd8dCNQRbuERybvYhFtkZIem5XdHVzxWM&amp;t=1&amp;usg=__ZLQ_Iwljz6t2Vls5huMmZTa-cm4="/>
          <p:cNvPicPr>
            <a:picLocks noChangeAspect="1" noChangeArrowheads="1"/>
          </p:cNvPicPr>
          <p:nvPr/>
        </p:nvPicPr>
        <p:blipFill>
          <a:blip r:embed="rId3" cstate="print"/>
          <a:srcRect/>
          <a:stretch>
            <a:fillRect/>
          </a:stretch>
        </p:blipFill>
        <p:spPr bwMode="auto">
          <a:xfrm>
            <a:off x="6156176" y="2736506"/>
            <a:ext cx="2462213" cy="2462212"/>
          </a:xfrm>
          <a:prstGeom prst="rect">
            <a:avLst/>
          </a:prstGeom>
          <a:noFill/>
          <a:ln w="9525">
            <a:noFill/>
            <a:miter lim="800000"/>
            <a:headEnd/>
            <a:tailEnd/>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099" y="5324872"/>
            <a:ext cx="3096334" cy="1533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a:spLocks noGrp="1"/>
          </p:cNvSpPr>
          <p:nvPr>
            <p:ph type="title"/>
          </p:nvPr>
        </p:nvSpPr>
        <p:spPr/>
        <p:txBody>
          <a:bodyPr/>
          <a:lstStyle/>
          <a:p>
            <a:r>
              <a:rPr lang="en-US" smtClean="0">
                <a:ea typeface="隶书"/>
              </a:rPr>
              <a:t>Google Network Ads</a:t>
            </a:r>
          </a:p>
        </p:txBody>
      </p:sp>
      <p:pic>
        <p:nvPicPr>
          <p:cNvPr id="224258" name="Content Placeholder 3" descr="Screen shot 2011-03-11 at 4.20.36 PM.png"/>
          <p:cNvPicPr>
            <a:picLocks noGrp="1" noChangeAspect="1"/>
          </p:cNvPicPr>
          <p:nvPr>
            <p:ph idx="1"/>
          </p:nvPr>
        </p:nvPicPr>
        <p:blipFill>
          <a:blip r:embed="rId2" cstate="print"/>
          <a:stretch>
            <a:fillRect/>
          </a:stretch>
        </p:blipFill>
        <p:spPr>
          <a:xfrm>
            <a:off x="457200" y="1889269"/>
            <a:ext cx="8229600" cy="4559011"/>
          </a:xfrm>
        </p:spPr>
      </p:pic>
    </p:spTree>
    <p:extLst>
      <p:ext uri="{BB962C8B-B14F-4D97-AF65-F5344CB8AC3E}">
        <p14:creationId xmlns:p14="http://schemas.microsoft.com/office/powerpoint/2010/main" val="345405251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p:cNvSpPr>
          <p:nvPr>
            <p:ph type="title"/>
          </p:nvPr>
        </p:nvSpPr>
        <p:spPr>
          <a:xfrm>
            <a:off x="467544" y="260648"/>
            <a:ext cx="8229600" cy="863600"/>
          </a:xfrm>
        </p:spPr>
        <p:txBody>
          <a:bodyPr/>
          <a:lstStyle/>
          <a:p>
            <a:r>
              <a:rPr lang="en-CA" dirty="0" smtClean="0">
                <a:ea typeface="隶书"/>
              </a:rPr>
              <a:t>Products and Services</a:t>
            </a:r>
          </a:p>
        </p:txBody>
      </p:sp>
      <p:sp>
        <p:nvSpPr>
          <p:cNvPr id="210946" name="Rectangle 3"/>
          <p:cNvSpPr>
            <a:spLocks noGrp="1"/>
          </p:cNvSpPr>
          <p:nvPr>
            <p:ph idx="1"/>
          </p:nvPr>
        </p:nvSpPr>
        <p:spPr>
          <a:xfrm>
            <a:off x="467544" y="1484784"/>
            <a:ext cx="8496944" cy="5111898"/>
          </a:xfrm>
        </p:spPr>
        <p:txBody>
          <a:bodyPr numCol="3">
            <a:normAutofit/>
          </a:bodyPr>
          <a:lstStyle/>
          <a:p>
            <a:pPr>
              <a:spcBef>
                <a:spcPts val="0"/>
              </a:spcBef>
              <a:spcAft>
                <a:spcPts val="600"/>
              </a:spcAft>
            </a:pPr>
            <a:r>
              <a:rPr lang="en-CA" sz="2300" dirty="0" err="1" smtClean="0">
                <a:latin typeface="+mj-lt"/>
                <a:ea typeface="宋体" pitchFamily="2" charset="-122"/>
              </a:rPr>
              <a:t>iGoogle</a:t>
            </a:r>
            <a:endParaRPr lang="en-CA" sz="2300" dirty="0" smtClean="0">
              <a:latin typeface="+mj-lt"/>
              <a:ea typeface="宋体" pitchFamily="2" charset="-122"/>
            </a:endParaRPr>
          </a:p>
          <a:p>
            <a:pPr>
              <a:spcBef>
                <a:spcPts val="0"/>
              </a:spcBef>
              <a:spcAft>
                <a:spcPts val="600"/>
              </a:spcAft>
            </a:pPr>
            <a:r>
              <a:rPr lang="en-CA" sz="2300" dirty="0" smtClean="0">
                <a:latin typeface="+mj-lt"/>
                <a:ea typeface="宋体" pitchFamily="2" charset="-122"/>
              </a:rPr>
              <a:t>Google+</a:t>
            </a:r>
          </a:p>
          <a:p>
            <a:pPr>
              <a:spcBef>
                <a:spcPts val="0"/>
              </a:spcBef>
              <a:spcAft>
                <a:spcPts val="600"/>
              </a:spcAft>
            </a:pPr>
            <a:r>
              <a:rPr lang="en-CA" sz="2300" dirty="0" smtClean="0">
                <a:latin typeface="+mj-lt"/>
                <a:ea typeface="宋体" pitchFamily="2" charset="-122"/>
              </a:rPr>
              <a:t>Google Search</a:t>
            </a:r>
          </a:p>
          <a:p>
            <a:pPr>
              <a:spcBef>
                <a:spcPts val="0"/>
              </a:spcBef>
              <a:spcAft>
                <a:spcPts val="600"/>
              </a:spcAft>
            </a:pPr>
            <a:r>
              <a:rPr lang="en-CA" sz="2300" dirty="0" smtClean="0">
                <a:latin typeface="+mj-lt"/>
                <a:ea typeface="宋体" pitchFamily="2" charset="-122"/>
              </a:rPr>
              <a:t>Google Image</a:t>
            </a:r>
          </a:p>
          <a:p>
            <a:pPr>
              <a:spcBef>
                <a:spcPts val="0"/>
              </a:spcBef>
              <a:spcAft>
                <a:spcPts val="600"/>
              </a:spcAft>
            </a:pPr>
            <a:r>
              <a:rPr lang="en-CA" sz="2300" dirty="0" smtClean="0">
                <a:latin typeface="+mj-lt"/>
                <a:ea typeface="宋体" pitchFamily="2" charset="-122"/>
              </a:rPr>
              <a:t>Google Ads</a:t>
            </a:r>
          </a:p>
          <a:p>
            <a:pPr>
              <a:spcBef>
                <a:spcPts val="0"/>
              </a:spcBef>
              <a:spcAft>
                <a:spcPts val="600"/>
              </a:spcAft>
            </a:pPr>
            <a:r>
              <a:rPr lang="en-CA" sz="2300" dirty="0" smtClean="0">
                <a:latin typeface="+mj-lt"/>
                <a:ea typeface="宋体" pitchFamily="2" charset="-122"/>
              </a:rPr>
              <a:t>Google Docs</a:t>
            </a:r>
          </a:p>
          <a:p>
            <a:pPr>
              <a:spcBef>
                <a:spcPts val="0"/>
              </a:spcBef>
              <a:spcAft>
                <a:spcPts val="600"/>
              </a:spcAft>
            </a:pPr>
            <a:r>
              <a:rPr lang="en-CA" sz="2300" dirty="0" smtClean="0">
                <a:latin typeface="+mj-lt"/>
                <a:ea typeface="宋体" pitchFamily="2" charset="-122"/>
              </a:rPr>
              <a:t>Google Finance</a:t>
            </a:r>
          </a:p>
          <a:p>
            <a:pPr>
              <a:spcBef>
                <a:spcPts val="0"/>
              </a:spcBef>
              <a:spcAft>
                <a:spcPts val="600"/>
              </a:spcAft>
            </a:pPr>
            <a:r>
              <a:rPr lang="en-CA" sz="2300" dirty="0" smtClean="0">
                <a:latin typeface="+mj-lt"/>
                <a:ea typeface="宋体" pitchFamily="2" charset="-122"/>
              </a:rPr>
              <a:t>Google Photos</a:t>
            </a:r>
          </a:p>
          <a:p>
            <a:pPr>
              <a:spcBef>
                <a:spcPts val="0"/>
              </a:spcBef>
              <a:spcAft>
                <a:spcPts val="600"/>
              </a:spcAft>
            </a:pPr>
            <a:r>
              <a:rPr lang="en-CA" sz="2300" dirty="0" smtClean="0">
                <a:latin typeface="+mj-lt"/>
                <a:ea typeface="宋体" pitchFamily="2" charset="-122"/>
              </a:rPr>
              <a:t>Google Calendar</a:t>
            </a:r>
          </a:p>
          <a:p>
            <a:pPr>
              <a:spcBef>
                <a:spcPts val="0"/>
              </a:spcBef>
              <a:spcAft>
                <a:spcPts val="600"/>
              </a:spcAft>
            </a:pPr>
            <a:r>
              <a:rPr lang="en-CA" sz="2300" dirty="0" smtClean="0">
                <a:latin typeface="+mj-lt"/>
                <a:ea typeface="宋体" pitchFamily="2" charset="-122"/>
              </a:rPr>
              <a:t>Google Scholar</a:t>
            </a:r>
          </a:p>
          <a:p>
            <a:pPr>
              <a:spcBef>
                <a:spcPts val="0"/>
              </a:spcBef>
              <a:spcAft>
                <a:spcPts val="600"/>
              </a:spcAft>
            </a:pPr>
            <a:r>
              <a:rPr lang="en-CA" sz="2300" dirty="0" smtClean="0">
                <a:latin typeface="+mj-lt"/>
                <a:ea typeface="宋体" pitchFamily="2" charset="-122"/>
              </a:rPr>
              <a:t>Google Books</a:t>
            </a:r>
          </a:p>
          <a:p>
            <a:pPr>
              <a:spcBef>
                <a:spcPts val="0"/>
              </a:spcBef>
              <a:spcAft>
                <a:spcPts val="600"/>
              </a:spcAft>
            </a:pPr>
            <a:r>
              <a:rPr lang="en-CA" sz="2300" dirty="0" smtClean="0">
                <a:latin typeface="+mj-lt"/>
                <a:ea typeface="宋体" pitchFamily="2" charset="-122"/>
              </a:rPr>
              <a:t>Google Chrome</a:t>
            </a:r>
          </a:p>
          <a:p>
            <a:pPr>
              <a:spcBef>
                <a:spcPts val="0"/>
              </a:spcBef>
              <a:spcAft>
                <a:spcPts val="600"/>
              </a:spcAft>
            </a:pPr>
            <a:r>
              <a:rPr lang="en-CA" sz="2300" dirty="0" smtClean="0">
                <a:latin typeface="+mj-lt"/>
                <a:ea typeface="宋体" pitchFamily="2" charset="-122"/>
              </a:rPr>
              <a:t>Google Chrome OS</a:t>
            </a:r>
          </a:p>
          <a:p>
            <a:pPr>
              <a:spcBef>
                <a:spcPts val="0"/>
              </a:spcBef>
              <a:spcAft>
                <a:spcPts val="600"/>
              </a:spcAft>
            </a:pPr>
            <a:r>
              <a:rPr lang="en-CA" sz="2300" dirty="0" smtClean="0">
                <a:latin typeface="+mj-lt"/>
                <a:ea typeface="宋体" pitchFamily="2" charset="-122"/>
              </a:rPr>
              <a:t>Gmail</a:t>
            </a:r>
          </a:p>
          <a:p>
            <a:pPr>
              <a:lnSpc>
                <a:spcPct val="90000"/>
              </a:lnSpc>
              <a:spcBef>
                <a:spcPts val="0"/>
              </a:spcBef>
              <a:spcAft>
                <a:spcPts val="600"/>
              </a:spcAft>
            </a:pPr>
            <a:r>
              <a:rPr lang="en-CA" sz="2300" dirty="0" smtClean="0">
                <a:latin typeface="+mj-lt"/>
                <a:ea typeface="宋体" pitchFamily="2" charset="-122"/>
              </a:rPr>
              <a:t>Google Wallet</a:t>
            </a:r>
          </a:p>
          <a:p>
            <a:pPr>
              <a:lnSpc>
                <a:spcPct val="90000"/>
              </a:lnSpc>
              <a:spcBef>
                <a:spcPts val="0"/>
              </a:spcBef>
              <a:spcAft>
                <a:spcPts val="600"/>
              </a:spcAft>
            </a:pPr>
            <a:r>
              <a:rPr lang="en-CA" sz="2300" dirty="0" smtClean="0">
                <a:latin typeface="+mj-lt"/>
                <a:ea typeface="宋体" pitchFamily="2" charset="-122"/>
              </a:rPr>
              <a:t>Google TV</a:t>
            </a:r>
          </a:p>
          <a:p>
            <a:pPr>
              <a:lnSpc>
                <a:spcPct val="90000"/>
              </a:lnSpc>
              <a:spcBef>
                <a:spcPts val="0"/>
              </a:spcBef>
              <a:spcAft>
                <a:spcPts val="600"/>
              </a:spcAft>
            </a:pPr>
            <a:r>
              <a:rPr lang="en-CA" sz="2300" dirty="0" smtClean="0">
                <a:latin typeface="+mj-lt"/>
                <a:ea typeface="宋体" pitchFamily="2" charset="-122"/>
              </a:rPr>
              <a:t>Google Translate</a:t>
            </a:r>
          </a:p>
          <a:p>
            <a:pPr>
              <a:lnSpc>
                <a:spcPct val="90000"/>
              </a:lnSpc>
              <a:spcBef>
                <a:spcPts val="0"/>
              </a:spcBef>
              <a:spcAft>
                <a:spcPts val="600"/>
              </a:spcAft>
            </a:pPr>
            <a:r>
              <a:rPr lang="en-CA" sz="2300" dirty="0" smtClean="0">
                <a:latin typeface="+mj-lt"/>
                <a:ea typeface="宋体" pitchFamily="2" charset="-122"/>
              </a:rPr>
              <a:t>Google Ventures</a:t>
            </a:r>
          </a:p>
          <a:p>
            <a:pPr>
              <a:lnSpc>
                <a:spcPct val="90000"/>
              </a:lnSpc>
              <a:spcBef>
                <a:spcPts val="0"/>
              </a:spcBef>
              <a:spcAft>
                <a:spcPts val="600"/>
              </a:spcAft>
            </a:pPr>
            <a:r>
              <a:rPr lang="en-CA" sz="2300" dirty="0" smtClean="0">
                <a:latin typeface="+mj-lt"/>
                <a:ea typeface="宋体" pitchFamily="2" charset="-122"/>
              </a:rPr>
              <a:t>Google Patent Search</a:t>
            </a:r>
          </a:p>
          <a:p>
            <a:pPr>
              <a:lnSpc>
                <a:spcPct val="90000"/>
              </a:lnSpc>
              <a:spcBef>
                <a:spcPts val="0"/>
              </a:spcBef>
              <a:spcAft>
                <a:spcPts val="600"/>
              </a:spcAft>
            </a:pPr>
            <a:r>
              <a:rPr lang="en-CA" sz="2300" dirty="0" smtClean="0">
                <a:latin typeface="+mj-lt"/>
                <a:ea typeface="宋体" pitchFamily="2" charset="-122"/>
              </a:rPr>
              <a:t>Google Maps</a:t>
            </a:r>
          </a:p>
          <a:p>
            <a:pPr>
              <a:lnSpc>
                <a:spcPct val="90000"/>
              </a:lnSpc>
              <a:spcBef>
                <a:spcPts val="0"/>
              </a:spcBef>
              <a:spcAft>
                <a:spcPts val="600"/>
              </a:spcAft>
            </a:pPr>
            <a:r>
              <a:rPr lang="en-CA" sz="2300" dirty="0" smtClean="0">
                <a:latin typeface="+mj-lt"/>
                <a:ea typeface="宋体" pitchFamily="2" charset="-122"/>
              </a:rPr>
              <a:t>Google Earth</a:t>
            </a:r>
          </a:p>
          <a:p>
            <a:pPr>
              <a:lnSpc>
                <a:spcPct val="90000"/>
              </a:lnSpc>
              <a:spcBef>
                <a:spcPts val="0"/>
              </a:spcBef>
              <a:spcAft>
                <a:spcPts val="600"/>
              </a:spcAft>
            </a:pPr>
            <a:r>
              <a:rPr lang="en-CA" sz="2300" dirty="0" smtClean="0">
                <a:latin typeface="+mj-lt"/>
                <a:ea typeface="宋体" pitchFamily="2" charset="-122"/>
              </a:rPr>
              <a:t>Android mobile OS</a:t>
            </a:r>
          </a:p>
          <a:p>
            <a:pPr>
              <a:lnSpc>
                <a:spcPct val="90000"/>
              </a:lnSpc>
              <a:spcBef>
                <a:spcPts val="0"/>
              </a:spcBef>
              <a:spcAft>
                <a:spcPts val="600"/>
              </a:spcAft>
            </a:pPr>
            <a:r>
              <a:rPr lang="en-CA" sz="2300" dirty="0" smtClean="0">
                <a:latin typeface="+mj-lt"/>
                <a:ea typeface="宋体" pitchFamily="2" charset="-122"/>
              </a:rPr>
              <a:t>Google Play</a:t>
            </a:r>
          </a:p>
          <a:p>
            <a:pPr>
              <a:lnSpc>
                <a:spcPct val="90000"/>
              </a:lnSpc>
              <a:spcBef>
                <a:spcPts val="0"/>
              </a:spcBef>
              <a:spcAft>
                <a:spcPts val="600"/>
              </a:spcAft>
            </a:pPr>
            <a:r>
              <a:rPr lang="en-CA" sz="2300" dirty="0" smtClean="0">
                <a:latin typeface="+mj-lt"/>
                <a:ea typeface="宋体" pitchFamily="2" charset="-122"/>
              </a:rPr>
              <a:t>Google Blog Search</a:t>
            </a:r>
          </a:p>
          <a:p>
            <a:pPr>
              <a:lnSpc>
                <a:spcPct val="90000"/>
              </a:lnSpc>
              <a:spcBef>
                <a:spcPts val="0"/>
              </a:spcBef>
              <a:spcAft>
                <a:spcPts val="600"/>
              </a:spcAft>
            </a:pPr>
            <a:r>
              <a:rPr lang="en-CA" sz="2300" dirty="0" smtClean="0">
                <a:latin typeface="+mj-lt"/>
                <a:ea typeface="宋体" pitchFamily="2" charset="-122"/>
              </a:rPr>
              <a:t>Blogger</a:t>
            </a:r>
          </a:p>
          <a:p>
            <a:pPr>
              <a:lnSpc>
                <a:spcPct val="90000"/>
              </a:lnSpc>
              <a:spcBef>
                <a:spcPts val="0"/>
              </a:spcBef>
              <a:spcAft>
                <a:spcPts val="600"/>
              </a:spcAft>
            </a:pPr>
            <a:r>
              <a:rPr lang="en-CA" sz="2300" dirty="0" smtClean="0">
                <a:latin typeface="+mj-lt"/>
                <a:ea typeface="宋体" pitchFamily="2" charset="-122"/>
              </a:rPr>
              <a:t>YouTube</a:t>
            </a:r>
          </a:p>
          <a:p>
            <a:pPr>
              <a:spcBef>
                <a:spcPts val="0"/>
              </a:spcBef>
              <a:spcAft>
                <a:spcPts val="600"/>
              </a:spcAft>
              <a:buNone/>
            </a:pPr>
            <a:endParaRPr lang="en-CA" sz="2300" dirty="0" smtClean="0">
              <a:latin typeface="+mj-lt"/>
              <a:ea typeface="宋体" pitchFamily="2" charset="-122"/>
            </a:endParaRPr>
          </a:p>
        </p:txBody>
      </p:sp>
    </p:spTree>
    <p:extLst>
      <p:ext uri="{BB962C8B-B14F-4D97-AF65-F5344CB8AC3E}">
        <p14:creationId xmlns:p14="http://schemas.microsoft.com/office/powerpoint/2010/main" val="313458945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p:cNvSpPr>
          <p:nvPr>
            <p:ph type="title"/>
          </p:nvPr>
        </p:nvSpPr>
        <p:spPr>
          <a:xfrm>
            <a:off x="468313" y="692150"/>
            <a:ext cx="8229600" cy="1143000"/>
          </a:xfrm>
        </p:spPr>
        <p:txBody>
          <a:bodyPr/>
          <a:lstStyle/>
          <a:p>
            <a:r>
              <a:rPr lang="en-CA" smtClean="0">
                <a:ea typeface="隶书"/>
              </a:rPr>
              <a:t>Gmail	</a:t>
            </a:r>
          </a:p>
        </p:txBody>
      </p:sp>
      <p:sp>
        <p:nvSpPr>
          <p:cNvPr id="215042" name="Rectangle 3"/>
          <p:cNvSpPr>
            <a:spLocks noGrp="1"/>
          </p:cNvSpPr>
          <p:nvPr>
            <p:ph idx="1"/>
          </p:nvPr>
        </p:nvSpPr>
        <p:spPr>
          <a:xfrm>
            <a:off x="468313" y="2492375"/>
            <a:ext cx="8229600" cy="4032250"/>
          </a:xfrm>
        </p:spPr>
        <p:txBody>
          <a:bodyPr/>
          <a:lstStyle/>
          <a:p>
            <a:r>
              <a:rPr lang="en-CA" dirty="0" smtClean="0">
                <a:latin typeface="+mj-lt"/>
                <a:ea typeface="宋体" pitchFamily="2" charset="-122"/>
              </a:rPr>
              <a:t>Features:</a:t>
            </a:r>
          </a:p>
          <a:p>
            <a:pPr lvl="1">
              <a:spcBef>
                <a:spcPts val="0"/>
              </a:spcBef>
              <a:spcAft>
                <a:spcPts val="1200"/>
              </a:spcAft>
              <a:buFont typeface="Wingdings 2" pitchFamily="18" charset="2"/>
              <a:buNone/>
            </a:pPr>
            <a:r>
              <a:rPr lang="en-CA" dirty="0" smtClean="0">
                <a:latin typeface="+mj-lt"/>
                <a:ea typeface="宋体" pitchFamily="2" charset="-122"/>
              </a:rPr>
              <a:t>- First e-mail service that gave users one gigabyte of storage space</a:t>
            </a:r>
          </a:p>
          <a:p>
            <a:pPr lvl="1">
              <a:spcBef>
                <a:spcPts val="0"/>
              </a:spcBef>
              <a:spcAft>
                <a:spcPts val="1200"/>
              </a:spcAft>
              <a:buFont typeface="Wingdings 2" pitchFamily="18" charset="2"/>
              <a:buNone/>
            </a:pPr>
            <a:r>
              <a:rPr lang="en-CA" dirty="0" smtClean="0">
                <a:latin typeface="+mj-lt"/>
                <a:ea typeface="宋体" pitchFamily="2" charset="-122"/>
              </a:rPr>
              <a:t>- First e-mail service to group e-mails from the same conversation into one thread</a:t>
            </a:r>
          </a:p>
          <a:p>
            <a:pPr lvl="1">
              <a:spcBef>
                <a:spcPts val="0"/>
              </a:spcBef>
              <a:spcAft>
                <a:spcPts val="1200"/>
              </a:spcAft>
              <a:buFont typeface="Wingdings 2" pitchFamily="18" charset="2"/>
              <a:buNone/>
            </a:pPr>
            <a:r>
              <a:rPr lang="en-CA" dirty="0" smtClean="0">
                <a:latin typeface="+mj-lt"/>
                <a:ea typeface="宋体" pitchFamily="2" charset="-122"/>
              </a:rPr>
              <a:t>- Interactive webpages that don’t require a refresh </a:t>
            </a:r>
          </a:p>
        </p:txBody>
      </p:sp>
      <p:pic>
        <p:nvPicPr>
          <p:cNvPr id="215043" name="Picture 3"/>
          <p:cNvPicPr>
            <a:picLocks noChangeAspect="1" noChangeArrowheads="1"/>
          </p:cNvPicPr>
          <p:nvPr/>
        </p:nvPicPr>
        <p:blipFill>
          <a:blip r:embed="rId2" cstate="print"/>
          <a:srcRect/>
          <a:stretch>
            <a:fillRect/>
          </a:stretch>
        </p:blipFill>
        <p:spPr bwMode="auto">
          <a:xfrm>
            <a:off x="4427538" y="692150"/>
            <a:ext cx="3168650" cy="2016125"/>
          </a:xfrm>
          <a:prstGeom prst="rect">
            <a:avLst/>
          </a:prstGeom>
          <a:noFill/>
          <a:ln w="9525">
            <a:noFill/>
            <a:miter lim="800000"/>
            <a:headEnd/>
            <a:tailEnd/>
          </a:ln>
        </p:spPr>
      </p:pic>
    </p:spTree>
    <p:extLst>
      <p:ext uri="{BB962C8B-B14F-4D97-AF65-F5344CB8AC3E}">
        <p14:creationId xmlns:p14="http://schemas.microsoft.com/office/powerpoint/2010/main" val="250559929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p:cNvSpPr>
          <p:nvPr>
            <p:ph type="title"/>
          </p:nvPr>
        </p:nvSpPr>
        <p:spPr>
          <a:xfrm>
            <a:off x="467544" y="548680"/>
            <a:ext cx="8229600" cy="1143000"/>
          </a:xfrm>
        </p:spPr>
        <p:txBody>
          <a:bodyPr/>
          <a:lstStyle/>
          <a:p>
            <a:r>
              <a:rPr lang="en-CA" dirty="0" smtClean="0">
                <a:ea typeface="隶书"/>
              </a:rPr>
              <a:t>Google+</a:t>
            </a:r>
          </a:p>
        </p:txBody>
      </p:sp>
      <p:sp>
        <p:nvSpPr>
          <p:cNvPr id="221186" name="Rectangle 3"/>
          <p:cNvSpPr>
            <a:spLocks noGrp="1"/>
          </p:cNvSpPr>
          <p:nvPr>
            <p:ph idx="1"/>
          </p:nvPr>
        </p:nvSpPr>
        <p:spPr/>
        <p:txBody>
          <a:bodyPr>
            <a:normAutofit/>
          </a:bodyPr>
          <a:lstStyle/>
          <a:p>
            <a:r>
              <a:rPr lang="en-CA" sz="2600" dirty="0" smtClean="0">
                <a:latin typeface="+mj-lt"/>
                <a:ea typeface="宋体" pitchFamily="2" charset="-122"/>
              </a:rPr>
              <a:t>New social network competing with Facebook and Twitter</a:t>
            </a:r>
          </a:p>
          <a:p>
            <a:r>
              <a:rPr lang="en-CA" sz="2600" dirty="0" smtClean="0">
                <a:latin typeface="+mj-lt"/>
                <a:ea typeface="宋体" pitchFamily="2" charset="-122"/>
              </a:rPr>
              <a:t>Video Hangouts</a:t>
            </a:r>
          </a:p>
          <a:p>
            <a:r>
              <a:rPr lang="en-CA" sz="2600" dirty="0" smtClean="0">
                <a:latin typeface="+mj-lt"/>
                <a:ea typeface="宋体" pitchFamily="2" charset="-122"/>
              </a:rPr>
              <a:t>Hangouts over the phone and on air</a:t>
            </a:r>
          </a:p>
          <a:p>
            <a:r>
              <a:rPr lang="en-CA" sz="2600" dirty="0" smtClean="0">
                <a:latin typeface="+mj-lt"/>
                <a:ea typeface="宋体" pitchFamily="2" charset="-122"/>
              </a:rPr>
              <a:t>Within the first 90 days of launch, 100 features present</a:t>
            </a:r>
          </a:p>
          <a:p>
            <a:r>
              <a:rPr lang="en-CA" sz="2600" dirty="0" smtClean="0">
                <a:latin typeface="+mj-lt"/>
                <a:ea typeface="宋体" pitchFamily="2" charset="-122"/>
              </a:rPr>
              <a:t>Share circles</a:t>
            </a:r>
          </a:p>
          <a:p>
            <a:r>
              <a:rPr lang="en-CA" sz="2600" dirty="0" smtClean="0">
                <a:latin typeface="+mj-lt"/>
                <a:ea typeface="宋体" pitchFamily="2" charset="-122"/>
              </a:rPr>
              <a:t>Allows one to limit information shared to certain circles</a:t>
            </a:r>
          </a:p>
          <a:p>
            <a:r>
              <a:rPr lang="en-CA" sz="2600" dirty="0" smtClean="0">
                <a:latin typeface="+mj-lt"/>
                <a:ea typeface="宋体" pitchFamily="2" charset="-122"/>
              </a:rPr>
              <a:t>Over 90 million users worldwide</a:t>
            </a:r>
          </a:p>
          <a:p>
            <a:pPr>
              <a:buFont typeface="Wingdings 2" pitchFamily="18" charset="2"/>
              <a:buNone/>
            </a:pPr>
            <a:endParaRPr lang="en-CA" dirty="0" smtClean="0">
              <a:latin typeface="Calibri" pitchFamily="34" charset="0"/>
              <a:ea typeface="宋体" pitchFamily="2" charset="-122"/>
            </a:endParaRPr>
          </a:p>
        </p:txBody>
      </p:sp>
    </p:spTree>
    <p:extLst>
      <p:ext uri="{BB962C8B-B14F-4D97-AF65-F5344CB8AC3E}">
        <p14:creationId xmlns:p14="http://schemas.microsoft.com/office/powerpoint/2010/main" val="210271547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p:cNvSpPr>
          <p:nvPr>
            <p:ph type="title"/>
          </p:nvPr>
        </p:nvSpPr>
        <p:spPr>
          <a:xfrm>
            <a:off x="468313" y="692150"/>
            <a:ext cx="8229600" cy="1143000"/>
          </a:xfrm>
        </p:spPr>
        <p:txBody>
          <a:bodyPr/>
          <a:lstStyle/>
          <a:p>
            <a:r>
              <a:rPr lang="en-CA" smtClean="0">
                <a:ea typeface="隶书"/>
              </a:rPr>
              <a:t>YouTube</a:t>
            </a:r>
          </a:p>
        </p:txBody>
      </p:sp>
      <p:sp>
        <p:nvSpPr>
          <p:cNvPr id="66563" name="Rectangle 3"/>
          <p:cNvSpPr>
            <a:spLocks noGrp="1"/>
          </p:cNvSpPr>
          <p:nvPr>
            <p:ph idx="1"/>
          </p:nvPr>
        </p:nvSpPr>
        <p:spPr/>
        <p:txBody>
          <a:bodyPr>
            <a:normAutofit/>
          </a:bodyPr>
          <a:lstStyle/>
          <a:p>
            <a:r>
              <a:rPr lang="en-CA" sz="2600" dirty="0" smtClean="0">
                <a:latin typeface="+mj-lt"/>
                <a:ea typeface="宋体" pitchFamily="2" charset="-122"/>
              </a:rPr>
              <a:t>The biggest video site in the world</a:t>
            </a:r>
          </a:p>
          <a:p>
            <a:r>
              <a:rPr lang="en-CA" sz="2600" dirty="0" smtClean="0">
                <a:latin typeface="+mj-lt"/>
                <a:ea typeface="宋体" pitchFamily="2" charset="-122"/>
              </a:rPr>
              <a:t>More and more mobile viewers</a:t>
            </a:r>
          </a:p>
          <a:p>
            <a:r>
              <a:rPr lang="en-CA" sz="2600" dirty="0" smtClean="0">
                <a:latin typeface="+mj-lt"/>
                <a:ea typeface="宋体" pitchFamily="2" charset="-122"/>
              </a:rPr>
              <a:t>Google has established partnerships with content companies to aid in monetizing video in the mobile space</a:t>
            </a:r>
          </a:p>
        </p:txBody>
      </p:sp>
      <p:pic>
        <p:nvPicPr>
          <p:cNvPr id="219139" name="Picture 2"/>
          <p:cNvPicPr>
            <a:picLocks noChangeAspect="1" noChangeArrowheads="1"/>
          </p:cNvPicPr>
          <p:nvPr/>
        </p:nvPicPr>
        <p:blipFill>
          <a:blip r:embed="rId2" cstate="print"/>
          <a:srcRect/>
          <a:stretch>
            <a:fillRect/>
          </a:stretch>
        </p:blipFill>
        <p:spPr bwMode="auto">
          <a:xfrm>
            <a:off x="3275856" y="4653136"/>
            <a:ext cx="3105150" cy="1847850"/>
          </a:xfrm>
          <a:prstGeom prst="rect">
            <a:avLst/>
          </a:prstGeom>
          <a:noFill/>
          <a:ln w="9525">
            <a:noFill/>
            <a:miter lim="800000"/>
            <a:headEnd/>
            <a:tailEnd/>
          </a:ln>
        </p:spPr>
      </p:pic>
    </p:spTree>
    <p:extLst>
      <p:ext uri="{BB962C8B-B14F-4D97-AF65-F5344CB8AC3E}">
        <p14:creationId xmlns:p14="http://schemas.microsoft.com/office/powerpoint/2010/main" val="91547610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p:cNvSpPr>
          <p:nvPr>
            <p:ph type="title"/>
          </p:nvPr>
        </p:nvSpPr>
        <p:spPr/>
        <p:txBody>
          <a:bodyPr/>
          <a:lstStyle/>
          <a:p>
            <a:r>
              <a:rPr lang="en-CA" smtClean="0">
                <a:ea typeface="隶书"/>
              </a:rPr>
              <a:t>Android Mobile OS</a:t>
            </a:r>
          </a:p>
        </p:txBody>
      </p:sp>
      <p:sp>
        <p:nvSpPr>
          <p:cNvPr id="73731" name="Rectangle 3"/>
          <p:cNvSpPr>
            <a:spLocks noGrp="1"/>
          </p:cNvSpPr>
          <p:nvPr>
            <p:ph idx="1"/>
          </p:nvPr>
        </p:nvSpPr>
        <p:spPr>
          <a:xfrm>
            <a:off x="395536" y="1484784"/>
            <a:ext cx="8229600" cy="5184576"/>
          </a:xfrm>
        </p:spPr>
        <p:txBody>
          <a:bodyPr>
            <a:normAutofit/>
          </a:bodyPr>
          <a:lstStyle/>
          <a:p>
            <a:r>
              <a:rPr lang="en-CA" sz="2600" dirty="0" smtClean="0">
                <a:latin typeface="+mj-lt"/>
                <a:ea typeface="宋体" pitchFamily="2" charset="-122"/>
              </a:rPr>
              <a:t>Open source</a:t>
            </a:r>
          </a:p>
          <a:p>
            <a:r>
              <a:rPr lang="en-CA" sz="2600" dirty="0" smtClean="0">
                <a:latin typeface="+mj-lt"/>
                <a:ea typeface="宋体" pitchFamily="2" charset="-122"/>
              </a:rPr>
              <a:t>Promotes development of new apps (using Java)</a:t>
            </a:r>
          </a:p>
          <a:p>
            <a:r>
              <a:rPr lang="en-CA" sz="2600" dirty="0" smtClean="0">
                <a:latin typeface="+mj-lt"/>
                <a:ea typeface="宋体" pitchFamily="2" charset="-122"/>
              </a:rPr>
              <a:t>Based off of Linux OS</a:t>
            </a:r>
          </a:p>
          <a:p>
            <a:r>
              <a:rPr lang="en-CA" sz="2600" dirty="0" smtClean="0">
                <a:latin typeface="+mj-lt"/>
              </a:rPr>
              <a:t>Nearly 105 million Android phones were shipped in the 2nd quarter of 2012 </a:t>
            </a:r>
          </a:p>
          <a:p>
            <a:pPr lvl="1"/>
            <a:r>
              <a:rPr lang="en-CA" sz="2400" dirty="0" smtClean="0">
                <a:latin typeface="+mj-lt"/>
              </a:rPr>
              <a:t>more than double the number shipped at the same time last year.</a:t>
            </a:r>
          </a:p>
          <a:p>
            <a:r>
              <a:rPr lang="en-CA" sz="2600" dirty="0" smtClean="0">
                <a:latin typeface="+mj-lt"/>
                <a:ea typeface="宋体" pitchFamily="2" charset="-122"/>
              </a:rPr>
              <a:t>U.S. Market shares reached 52.2% in July 2012</a:t>
            </a:r>
          </a:p>
          <a:p>
            <a:r>
              <a:rPr lang="en-CA" sz="2600" dirty="0" smtClean="0">
                <a:latin typeface="+mj-lt"/>
                <a:ea typeface="宋体" pitchFamily="2" charset="-122"/>
              </a:rPr>
              <a:t>Android App store reached 25 billion downloaded at the end of September 2012.</a:t>
            </a:r>
          </a:p>
        </p:txBody>
      </p:sp>
      <p:pic>
        <p:nvPicPr>
          <p:cNvPr id="225283" name="Picture 2"/>
          <p:cNvPicPr>
            <a:picLocks noChangeAspect="1" noChangeArrowheads="1"/>
          </p:cNvPicPr>
          <p:nvPr/>
        </p:nvPicPr>
        <p:blipFill>
          <a:blip r:embed="rId2" cstate="print"/>
          <a:srcRect/>
          <a:stretch>
            <a:fillRect/>
          </a:stretch>
        </p:blipFill>
        <p:spPr bwMode="auto">
          <a:xfrm>
            <a:off x="6547339" y="548680"/>
            <a:ext cx="1800200" cy="1410393"/>
          </a:xfrm>
          <a:prstGeom prst="rect">
            <a:avLst/>
          </a:prstGeom>
          <a:noFill/>
          <a:ln w="9525">
            <a:noFill/>
            <a:miter lim="800000"/>
            <a:headEnd/>
            <a:tailEnd/>
          </a:ln>
        </p:spPr>
      </p:pic>
    </p:spTree>
    <p:extLst>
      <p:ext uri="{BB962C8B-B14F-4D97-AF65-F5344CB8AC3E}">
        <p14:creationId xmlns:p14="http://schemas.microsoft.com/office/powerpoint/2010/main" val="90221903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itle 1"/>
          <p:cNvSpPr>
            <a:spLocks noGrp="1"/>
          </p:cNvSpPr>
          <p:nvPr>
            <p:ph type="title"/>
          </p:nvPr>
        </p:nvSpPr>
        <p:spPr>
          <a:xfrm>
            <a:off x="251520" y="260648"/>
            <a:ext cx="8229600" cy="1399032"/>
          </a:xfrm>
        </p:spPr>
        <p:txBody>
          <a:bodyPr/>
          <a:lstStyle/>
          <a:p>
            <a:r>
              <a:rPr lang="en-CA" dirty="0" smtClean="0">
                <a:ea typeface="隶书"/>
              </a:rPr>
              <a:t>Google Mobile</a:t>
            </a:r>
          </a:p>
        </p:txBody>
      </p:sp>
      <p:sp>
        <p:nvSpPr>
          <p:cNvPr id="3" name="Content Placeholder 2"/>
          <p:cNvSpPr>
            <a:spLocks noGrp="1"/>
          </p:cNvSpPr>
          <p:nvPr>
            <p:ph idx="1"/>
          </p:nvPr>
        </p:nvSpPr>
        <p:spPr>
          <a:xfrm>
            <a:off x="467544" y="2060848"/>
            <a:ext cx="8229600" cy="4572000"/>
          </a:xfrm>
        </p:spPr>
        <p:txBody>
          <a:bodyPr>
            <a:normAutofit/>
          </a:bodyPr>
          <a:lstStyle/>
          <a:p>
            <a:pPr marL="274320" indent="-274320" fontAlgn="auto">
              <a:spcAft>
                <a:spcPts val="0"/>
              </a:spcAft>
              <a:buClr>
                <a:schemeClr val="accent3"/>
              </a:buClr>
              <a:buFont typeface="Wingdings 2"/>
              <a:buChar char=""/>
              <a:defRPr/>
            </a:pPr>
            <a:r>
              <a:rPr lang="en-CA" sz="2600" dirty="0" smtClean="0">
                <a:latin typeface="+mj-lt"/>
              </a:rPr>
              <a:t>Continued partnerships with manufacturers such as Samsung, HTC, and Sony</a:t>
            </a:r>
          </a:p>
          <a:p>
            <a:pPr marL="274320" indent="-274320" fontAlgn="auto">
              <a:spcAft>
                <a:spcPts val="0"/>
              </a:spcAft>
              <a:buClr>
                <a:schemeClr val="accent3"/>
              </a:buClr>
              <a:buFont typeface="Wingdings 2"/>
              <a:buChar char=""/>
              <a:defRPr/>
            </a:pPr>
            <a:r>
              <a:rPr lang="en-CA" sz="2600" dirty="0" smtClean="0">
                <a:latin typeface="+mj-lt"/>
              </a:rPr>
              <a:t>Joint venture with Samsung: Galaxy Nexus</a:t>
            </a:r>
          </a:p>
          <a:p>
            <a:pPr marL="274320" indent="-274320" fontAlgn="auto">
              <a:spcAft>
                <a:spcPts val="0"/>
              </a:spcAft>
              <a:buClr>
                <a:schemeClr val="accent3"/>
              </a:buClr>
              <a:buFont typeface="Wingdings 2"/>
              <a:buChar char=""/>
              <a:defRPr/>
            </a:pPr>
            <a:r>
              <a:rPr lang="en-CA" sz="2600" dirty="0" smtClean="0">
                <a:latin typeface="+mj-lt"/>
              </a:rPr>
              <a:t>Acquisition of Motorola Mobility</a:t>
            </a:r>
          </a:p>
          <a:p>
            <a:pPr marL="640080" lvl="1" indent="-246888" fontAlgn="auto">
              <a:spcAft>
                <a:spcPts val="0"/>
              </a:spcAft>
              <a:buFont typeface="Wingdings 2"/>
              <a:buNone/>
              <a:defRPr/>
            </a:pPr>
            <a:r>
              <a:rPr lang="en-CA" dirty="0" smtClean="0">
                <a:latin typeface="+mj-lt"/>
              </a:rPr>
              <a:t>-</a:t>
            </a:r>
            <a:r>
              <a:rPr lang="en-CA" sz="2300" dirty="0" smtClean="0">
                <a:latin typeface="+mj-lt"/>
              </a:rPr>
              <a:t>Retains independence  as a subsidiary</a:t>
            </a:r>
          </a:p>
          <a:p>
            <a:pPr marL="640080" lvl="1" indent="-246888" fontAlgn="auto">
              <a:spcAft>
                <a:spcPts val="0"/>
              </a:spcAft>
              <a:buFont typeface="Wingdings 2"/>
              <a:buNone/>
              <a:defRPr/>
            </a:pPr>
            <a:r>
              <a:rPr lang="en-CA" sz="2300" dirty="0" smtClean="0">
                <a:latin typeface="+mj-lt"/>
              </a:rPr>
              <a:t>- Establishes Google as a smartphone manufacturer</a:t>
            </a:r>
          </a:p>
          <a:p>
            <a:pPr marL="640080" lvl="1" indent="-246888" fontAlgn="auto">
              <a:spcAft>
                <a:spcPts val="0"/>
              </a:spcAft>
              <a:buFont typeface="Wingdings 2"/>
              <a:buNone/>
              <a:defRPr/>
            </a:pPr>
            <a:r>
              <a:rPr lang="en-CA" sz="2300" dirty="0" smtClean="0">
                <a:latin typeface="+mj-lt"/>
              </a:rPr>
              <a:t>- Portfolio of patents loosens up some of the legal burden</a:t>
            </a:r>
            <a:endParaRPr lang="en-CA" sz="2300" dirty="0">
              <a:latin typeface="+mj-lt"/>
            </a:endParaRPr>
          </a:p>
        </p:txBody>
      </p:sp>
    </p:spTree>
    <p:extLst>
      <p:ext uri="{BB962C8B-B14F-4D97-AF65-F5344CB8AC3E}">
        <p14:creationId xmlns:p14="http://schemas.microsoft.com/office/powerpoint/2010/main" val="237347330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内容占位符 4" descr="Motorola-RAZR-HD-LTE-4G-Smartphone-global-version.jpg"/>
          <p:cNvPicPr>
            <a:picLocks noGrp="1" noChangeAspect="1"/>
          </p:cNvPicPr>
          <p:nvPr>
            <p:ph idx="1"/>
          </p:nvPr>
        </p:nvPicPr>
        <p:blipFill>
          <a:blip r:embed="rId2" cstate="print"/>
          <a:stretch>
            <a:fillRect/>
          </a:stretch>
        </p:blipFill>
        <p:spPr>
          <a:xfrm>
            <a:off x="4572000" y="1268760"/>
            <a:ext cx="4379964" cy="4525963"/>
          </a:xfrm>
        </p:spPr>
      </p:pic>
      <p:pic>
        <p:nvPicPr>
          <p:cNvPr id="227330" name="Picture 2"/>
          <p:cNvPicPr>
            <a:picLocks noChangeAspect="1" noChangeArrowheads="1"/>
          </p:cNvPicPr>
          <p:nvPr/>
        </p:nvPicPr>
        <p:blipFill>
          <a:blip r:embed="rId3" cstate="print"/>
          <a:srcRect/>
          <a:stretch>
            <a:fillRect/>
          </a:stretch>
        </p:blipFill>
        <p:spPr bwMode="auto">
          <a:xfrm>
            <a:off x="251520" y="908720"/>
            <a:ext cx="4066927" cy="5329238"/>
          </a:xfrm>
          <a:prstGeom prst="rect">
            <a:avLst/>
          </a:prstGeom>
          <a:noFill/>
          <a:ln w="9525">
            <a:noFill/>
            <a:miter lim="800000"/>
            <a:headEnd/>
            <a:tailEnd/>
          </a:ln>
        </p:spPr>
      </p:pic>
    </p:spTree>
    <p:extLst>
      <p:ext uri="{BB962C8B-B14F-4D97-AF65-F5344CB8AC3E}">
        <p14:creationId xmlns:p14="http://schemas.microsoft.com/office/powerpoint/2010/main" val="210810153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p:nvPr>
        </p:nvSpPr>
        <p:spPr/>
        <p:txBody>
          <a:bodyPr/>
          <a:lstStyle/>
          <a:p>
            <a:r>
              <a:rPr lang="en-CA" smtClean="0">
                <a:ea typeface="隶书"/>
              </a:rPr>
              <a:t>Play Store</a:t>
            </a:r>
          </a:p>
        </p:txBody>
      </p:sp>
      <p:sp>
        <p:nvSpPr>
          <p:cNvPr id="3" name="Content Placeholder 2"/>
          <p:cNvSpPr>
            <a:spLocks noGrp="1"/>
          </p:cNvSpPr>
          <p:nvPr>
            <p:ph idx="1"/>
          </p:nvPr>
        </p:nvSpPr>
        <p:spPr>
          <a:xfrm>
            <a:off x="457200" y="1882808"/>
            <a:ext cx="8075240" cy="4572000"/>
          </a:xfrm>
        </p:spPr>
        <p:txBody>
          <a:bodyPr>
            <a:normAutofit/>
          </a:bodyPr>
          <a:lstStyle/>
          <a:p>
            <a:pPr marL="274320" indent="-274320" fontAlgn="auto">
              <a:spcBef>
                <a:spcPts val="0"/>
              </a:spcBef>
              <a:spcAft>
                <a:spcPts val="1200"/>
              </a:spcAft>
              <a:buClr>
                <a:schemeClr val="accent3"/>
              </a:buClr>
              <a:buFont typeface="Wingdings 2"/>
              <a:buChar char=""/>
              <a:defRPr/>
            </a:pPr>
            <a:r>
              <a:rPr lang="en-CA" sz="2600" dirty="0" smtClean="0">
                <a:latin typeface="+mj-lt"/>
              </a:rPr>
              <a:t>Combines Android Market, Google Music, and Google </a:t>
            </a:r>
            <a:r>
              <a:rPr lang="en-CA" sz="2600" dirty="0" err="1" smtClean="0">
                <a:latin typeface="+mj-lt"/>
              </a:rPr>
              <a:t>eBookstore</a:t>
            </a:r>
            <a:endParaRPr lang="en-CA" sz="2600" dirty="0" smtClean="0">
              <a:latin typeface="+mj-lt"/>
            </a:endParaRPr>
          </a:p>
          <a:p>
            <a:pPr marL="274320" indent="-274320" fontAlgn="auto">
              <a:spcBef>
                <a:spcPts val="0"/>
              </a:spcBef>
              <a:spcAft>
                <a:spcPts val="1200"/>
              </a:spcAft>
              <a:buClr>
                <a:schemeClr val="accent3"/>
              </a:buClr>
              <a:buFont typeface="Wingdings 2"/>
              <a:buChar char=""/>
              <a:defRPr/>
            </a:pPr>
            <a:r>
              <a:rPr lang="en-CA" sz="2600" dirty="0" smtClean="0">
                <a:latin typeface="+mj-lt"/>
              </a:rPr>
              <a:t>Removal of Android brand means opportunities to roll it out on non-Android devices in the future</a:t>
            </a:r>
            <a:endParaRPr lang="en-CA" sz="2600" dirty="0">
              <a:latin typeface="+mj-lt"/>
            </a:endParaRPr>
          </a:p>
        </p:txBody>
      </p:sp>
      <p:pic>
        <p:nvPicPr>
          <p:cNvPr id="228355" name="Picture 2"/>
          <p:cNvPicPr>
            <a:picLocks noChangeAspect="1" noChangeArrowheads="1"/>
          </p:cNvPicPr>
          <p:nvPr/>
        </p:nvPicPr>
        <p:blipFill>
          <a:blip r:embed="rId2" cstate="print"/>
          <a:srcRect/>
          <a:stretch>
            <a:fillRect/>
          </a:stretch>
        </p:blipFill>
        <p:spPr bwMode="auto">
          <a:xfrm>
            <a:off x="2051720" y="4581128"/>
            <a:ext cx="4392488" cy="2047387"/>
          </a:xfrm>
          <a:prstGeom prst="rect">
            <a:avLst/>
          </a:prstGeom>
          <a:noFill/>
          <a:ln w="9525">
            <a:noFill/>
            <a:miter lim="800000"/>
            <a:headEnd/>
            <a:tailEnd/>
          </a:ln>
        </p:spPr>
      </p:pic>
    </p:spTree>
    <p:extLst>
      <p:ext uri="{BB962C8B-B14F-4D97-AF65-F5344CB8AC3E}">
        <p14:creationId xmlns:p14="http://schemas.microsoft.com/office/powerpoint/2010/main" val="351110562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p:cNvSpPr>
          <p:nvPr>
            <p:ph type="title"/>
          </p:nvPr>
        </p:nvSpPr>
        <p:spPr/>
        <p:txBody>
          <a:bodyPr/>
          <a:lstStyle/>
          <a:p>
            <a:r>
              <a:rPr lang="en-CA" smtClean="0">
                <a:ea typeface="隶书"/>
              </a:rPr>
              <a:t>Google Chrome and Chrome OS</a:t>
            </a:r>
          </a:p>
        </p:txBody>
      </p:sp>
      <p:sp>
        <p:nvSpPr>
          <p:cNvPr id="74755" name="Rectangle 3"/>
          <p:cNvSpPr>
            <a:spLocks noGrp="1"/>
          </p:cNvSpPr>
          <p:nvPr>
            <p:ph idx="1"/>
          </p:nvPr>
        </p:nvSpPr>
        <p:spPr/>
        <p:txBody>
          <a:bodyPr>
            <a:normAutofit fontScale="92500" lnSpcReduction="20000"/>
          </a:bodyPr>
          <a:lstStyle/>
          <a:p>
            <a:pPr marL="274320" indent="-274320" fontAlgn="auto">
              <a:spcAft>
                <a:spcPts val="0"/>
              </a:spcAft>
              <a:buClr>
                <a:schemeClr val="accent3"/>
              </a:buClr>
              <a:buFont typeface="Wingdings 2"/>
              <a:buChar char=""/>
              <a:defRPr/>
            </a:pPr>
            <a:r>
              <a:rPr lang="en-CA" dirty="0" smtClean="0">
                <a:latin typeface="+mj-lt"/>
              </a:rPr>
              <a:t>Chrome web browser</a:t>
            </a:r>
          </a:p>
          <a:p>
            <a:pPr marL="640080" lvl="1" indent="-246888" fontAlgn="auto">
              <a:spcAft>
                <a:spcPts val="0"/>
              </a:spcAft>
              <a:buFont typeface="Wingdings 2"/>
              <a:buChar char=""/>
              <a:defRPr/>
            </a:pPr>
            <a:r>
              <a:rPr lang="en-CA" dirty="0" smtClean="0">
                <a:latin typeface="+mj-lt"/>
              </a:rPr>
              <a:t>25-28% of browser market</a:t>
            </a:r>
          </a:p>
          <a:p>
            <a:pPr marL="640080" lvl="1" indent="-246888" fontAlgn="auto">
              <a:spcAft>
                <a:spcPts val="0"/>
              </a:spcAft>
              <a:buFont typeface="Wingdings 2"/>
              <a:buChar char=""/>
              <a:defRPr/>
            </a:pPr>
            <a:r>
              <a:rPr lang="en-CA" dirty="0" smtClean="0">
                <a:latin typeface="+mj-lt"/>
              </a:rPr>
              <a:t>More popular than Firefox and IE</a:t>
            </a:r>
          </a:p>
          <a:p>
            <a:pPr marL="640080" lvl="1" indent="-246888" fontAlgn="auto">
              <a:spcAft>
                <a:spcPts val="0"/>
              </a:spcAft>
              <a:buFont typeface="Wingdings 2"/>
              <a:buChar char=""/>
              <a:defRPr/>
            </a:pPr>
            <a:r>
              <a:rPr lang="en-CA" dirty="0" smtClean="0">
                <a:latin typeface="+mj-lt"/>
              </a:rPr>
              <a:t>Chrome Web Store</a:t>
            </a:r>
          </a:p>
          <a:p>
            <a:pPr marL="640080" lvl="1" indent="-246888" fontAlgn="auto">
              <a:spcAft>
                <a:spcPts val="0"/>
              </a:spcAft>
              <a:buFont typeface="Wingdings 2"/>
              <a:buChar char=""/>
              <a:defRPr/>
            </a:pPr>
            <a:endParaRPr lang="en-CA" dirty="0" smtClean="0">
              <a:latin typeface="+mj-lt"/>
            </a:endParaRPr>
          </a:p>
          <a:p>
            <a:pPr marL="274320" indent="-274320" fontAlgn="auto">
              <a:spcAft>
                <a:spcPts val="0"/>
              </a:spcAft>
              <a:buClr>
                <a:schemeClr val="accent3"/>
              </a:buClr>
              <a:buFont typeface="Wingdings 2"/>
              <a:buChar char=""/>
              <a:defRPr/>
            </a:pPr>
            <a:r>
              <a:rPr lang="en-CA" dirty="0" smtClean="0">
                <a:latin typeface="+mj-lt"/>
              </a:rPr>
              <a:t>Chrome OS</a:t>
            </a:r>
          </a:p>
          <a:p>
            <a:pPr marL="640080" lvl="1" indent="-246888" fontAlgn="auto">
              <a:spcAft>
                <a:spcPts val="0"/>
              </a:spcAft>
              <a:buFont typeface="Wingdings 2"/>
              <a:buChar char=""/>
              <a:defRPr/>
            </a:pPr>
            <a:r>
              <a:rPr lang="en-CA" dirty="0" smtClean="0">
                <a:latin typeface="+mj-lt"/>
              </a:rPr>
              <a:t>Open Source (based on Linux)</a:t>
            </a:r>
          </a:p>
          <a:p>
            <a:pPr marL="640080" lvl="1" indent="-246888" fontAlgn="auto">
              <a:spcAft>
                <a:spcPts val="0"/>
              </a:spcAft>
              <a:buFont typeface="Wingdings 2"/>
              <a:buChar char=""/>
              <a:defRPr/>
            </a:pPr>
            <a:r>
              <a:rPr lang="en-CA" dirty="0" smtClean="0">
                <a:latin typeface="+mj-lt"/>
              </a:rPr>
              <a:t>Works primarily for web applications</a:t>
            </a:r>
          </a:p>
          <a:p>
            <a:pPr marL="640080" lvl="1" indent="-246888" fontAlgn="auto">
              <a:spcAft>
                <a:spcPts val="0"/>
              </a:spcAft>
              <a:buFont typeface="Wingdings 2"/>
              <a:buChar char=""/>
              <a:defRPr/>
            </a:pPr>
            <a:r>
              <a:rPr lang="en-CA" dirty="0">
                <a:latin typeface="+mj-lt"/>
              </a:rPr>
              <a:t>Found in </a:t>
            </a:r>
            <a:r>
              <a:rPr lang="en-CA" dirty="0" err="1">
                <a:latin typeface="+mj-lt"/>
              </a:rPr>
              <a:t>Chromebooks</a:t>
            </a:r>
            <a:r>
              <a:rPr lang="en-CA" dirty="0">
                <a:latin typeface="+mj-lt"/>
              </a:rPr>
              <a:t> built by Samsung and </a:t>
            </a:r>
            <a:r>
              <a:rPr lang="en-CA" dirty="0" smtClean="0">
                <a:latin typeface="+mj-lt"/>
              </a:rPr>
              <a:t>Acer</a:t>
            </a:r>
          </a:p>
          <a:p>
            <a:pPr marL="640080" lvl="1" indent="-246888" fontAlgn="auto">
              <a:spcAft>
                <a:spcPts val="0"/>
              </a:spcAft>
              <a:buFont typeface="Wingdings 2"/>
              <a:buChar char=""/>
              <a:defRPr/>
            </a:pPr>
            <a:r>
              <a:rPr lang="en-CA" dirty="0" smtClean="0">
                <a:latin typeface="+mj-lt"/>
              </a:rPr>
              <a:t>Hybrid between cloud client and traditional laptop</a:t>
            </a:r>
          </a:p>
        </p:txBody>
      </p:sp>
      <p:pic>
        <p:nvPicPr>
          <p:cNvPr id="229379" name="Picture 2"/>
          <p:cNvPicPr>
            <a:picLocks noChangeAspect="1" noChangeArrowheads="1"/>
          </p:cNvPicPr>
          <p:nvPr/>
        </p:nvPicPr>
        <p:blipFill>
          <a:blip r:embed="rId2" cstate="print"/>
          <a:srcRect/>
          <a:stretch>
            <a:fillRect/>
          </a:stretch>
        </p:blipFill>
        <p:spPr bwMode="auto">
          <a:xfrm>
            <a:off x="6340054" y="1916832"/>
            <a:ext cx="2703805" cy="1944216"/>
          </a:xfrm>
          <a:prstGeom prst="rect">
            <a:avLst/>
          </a:prstGeom>
          <a:noFill/>
          <a:ln w="9525">
            <a:noFill/>
            <a:miter lim="800000"/>
            <a:headEnd/>
            <a:tailEnd/>
          </a:ln>
        </p:spPr>
      </p:pic>
    </p:spTree>
    <p:extLst>
      <p:ext uri="{BB962C8B-B14F-4D97-AF65-F5344CB8AC3E}">
        <p14:creationId xmlns:p14="http://schemas.microsoft.com/office/powerpoint/2010/main" val="1632227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22114"/>
          </a:xfrm>
        </p:spPr>
        <p:txBody>
          <a:bodyPr>
            <a:noAutofit/>
          </a:bodyPr>
          <a:lstStyle/>
          <a:p>
            <a:pPr fontAlgn="auto">
              <a:spcAft>
                <a:spcPts val="0"/>
              </a:spcAft>
              <a:defRPr/>
            </a:pPr>
            <a:r>
              <a:rPr lang="en-US" altLang="zh-CN" dirty="0" smtClean="0"/>
              <a:t/>
            </a:r>
            <a:br>
              <a:rPr lang="en-US" altLang="zh-CN" dirty="0" smtClean="0"/>
            </a:br>
            <a:r>
              <a:rPr lang="en-US" altLang="zh-CN" dirty="0" smtClean="0"/>
              <a:t>Social Media</a:t>
            </a:r>
            <a:endParaRPr lang="zh-CN" altLang="en-US" dirty="0"/>
          </a:p>
        </p:txBody>
      </p:sp>
      <p:sp>
        <p:nvSpPr>
          <p:cNvPr id="118786" name="内容占位符 13"/>
          <p:cNvSpPr>
            <a:spLocks noGrp="1"/>
          </p:cNvSpPr>
          <p:nvPr>
            <p:ph sz="half" idx="1"/>
          </p:nvPr>
        </p:nvSpPr>
        <p:spPr/>
        <p:txBody>
          <a:bodyPr/>
          <a:lstStyle/>
          <a:p>
            <a:r>
              <a:rPr lang="en-US" altLang="zh-CN" smtClean="0"/>
              <a:t>Facebook, Twitter, YouTube, Myspace, etc</a:t>
            </a:r>
            <a:endParaRPr lang="zh-CN" altLang="en-US" smtClean="0"/>
          </a:p>
        </p:txBody>
      </p:sp>
      <p:pic>
        <p:nvPicPr>
          <p:cNvPr id="118787" name="Picture 9"/>
          <p:cNvPicPr>
            <a:picLocks noChangeAspect="1" noChangeArrowheads="1"/>
          </p:cNvPicPr>
          <p:nvPr/>
        </p:nvPicPr>
        <p:blipFill>
          <a:blip r:embed="rId3" cstate="print"/>
          <a:srcRect/>
          <a:stretch>
            <a:fillRect/>
          </a:stretch>
        </p:blipFill>
        <p:spPr bwMode="auto">
          <a:xfrm>
            <a:off x="5219700" y="1773238"/>
            <a:ext cx="3190875" cy="2743200"/>
          </a:xfrm>
          <a:prstGeom prst="rect">
            <a:avLst/>
          </a:prstGeom>
          <a:noFill/>
          <a:ln w="9525">
            <a:noFill/>
            <a:miter lim="800000"/>
            <a:headEnd/>
            <a:tailEnd/>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068960"/>
            <a:ext cx="4320480" cy="333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p:cNvSpPr>
          <p:nvPr>
            <p:ph type="title"/>
          </p:nvPr>
        </p:nvSpPr>
        <p:spPr/>
        <p:txBody>
          <a:bodyPr/>
          <a:lstStyle/>
          <a:p>
            <a:r>
              <a:rPr lang="en-CA" smtClean="0">
                <a:ea typeface="隶书"/>
              </a:rPr>
              <a:t>Strategy</a:t>
            </a:r>
          </a:p>
        </p:txBody>
      </p:sp>
      <p:sp>
        <p:nvSpPr>
          <p:cNvPr id="231426" name="Rectangle 3"/>
          <p:cNvSpPr>
            <a:spLocks noGrp="1"/>
          </p:cNvSpPr>
          <p:nvPr>
            <p:ph idx="1"/>
          </p:nvPr>
        </p:nvSpPr>
        <p:spPr/>
        <p:txBody>
          <a:bodyPr/>
          <a:lstStyle/>
          <a:p>
            <a:r>
              <a:rPr lang="en-CA" sz="3000" smtClean="0">
                <a:latin typeface="Calibri" pitchFamily="34" charset="0"/>
                <a:ea typeface="宋体" pitchFamily="2" charset="-122"/>
              </a:rPr>
              <a:t>Revenue = Amount of time on the Web</a:t>
            </a:r>
          </a:p>
          <a:p>
            <a:r>
              <a:rPr lang="en-CA" sz="3000" smtClean="0">
                <a:latin typeface="Calibri" pitchFamily="34" charset="0"/>
                <a:ea typeface="宋体" pitchFamily="2" charset="-122"/>
              </a:rPr>
              <a:t>Mission Statement:</a:t>
            </a:r>
          </a:p>
          <a:p>
            <a:pPr lvl="1"/>
            <a:r>
              <a:rPr lang="en-CA" sz="3000" smtClean="0">
                <a:latin typeface="Calibri" pitchFamily="34" charset="0"/>
                <a:ea typeface="宋体" pitchFamily="2" charset="-122"/>
              </a:rPr>
              <a:t>“To organize the world’s information and make it universally accessible and useful”</a:t>
            </a:r>
          </a:p>
          <a:p>
            <a:pPr lvl="1"/>
            <a:r>
              <a:rPr lang="en-CA" sz="3000" smtClean="0">
                <a:latin typeface="Calibri" pitchFamily="34" charset="0"/>
                <a:ea typeface="宋体" pitchFamily="2" charset="-122"/>
              </a:rPr>
              <a:t>Slogan (mantra)</a:t>
            </a:r>
          </a:p>
          <a:p>
            <a:pPr lvl="2"/>
            <a:r>
              <a:rPr lang="en-CA" sz="2700" smtClean="0">
                <a:latin typeface="Calibri" pitchFamily="34" charset="0"/>
                <a:ea typeface="宋体" pitchFamily="2" charset="-122"/>
              </a:rPr>
              <a:t> “Don’t be evil”</a:t>
            </a:r>
          </a:p>
        </p:txBody>
      </p:sp>
    </p:spTree>
    <p:extLst>
      <p:ext uri="{BB962C8B-B14F-4D97-AF65-F5344CB8AC3E}">
        <p14:creationId xmlns:p14="http://schemas.microsoft.com/office/powerpoint/2010/main" val="8587747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p:cNvSpPr>
          <p:nvPr>
            <p:ph type="title"/>
          </p:nvPr>
        </p:nvSpPr>
        <p:spPr/>
        <p:txBody>
          <a:bodyPr/>
          <a:lstStyle/>
          <a:p>
            <a:r>
              <a:rPr lang="en-CA" smtClean="0">
                <a:ea typeface="隶书"/>
              </a:rPr>
              <a:t>Strategy in 2012</a:t>
            </a:r>
          </a:p>
        </p:txBody>
      </p:sp>
      <p:sp>
        <p:nvSpPr>
          <p:cNvPr id="38915" name="Rectangle 3"/>
          <p:cNvSpPr>
            <a:spLocks noGrp="1"/>
          </p:cNvSpPr>
          <p:nvPr>
            <p:ph idx="1"/>
          </p:nvPr>
        </p:nvSpPr>
        <p:spPr/>
        <p:txBody>
          <a:bodyPr>
            <a:normAutofit fontScale="92500"/>
          </a:bodyPr>
          <a:lstStyle/>
          <a:p>
            <a:r>
              <a:rPr lang="en-CA" dirty="0" smtClean="0">
                <a:latin typeface="Calibri" pitchFamily="34" charset="0"/>
                <a:ea typeface="宋体" pitchFamily="2" charset="-122"/>
              </a:rPr>
              <a:t>Mobile:</a:t>
            </a:r>
          </a:p>
          <a:p>
            <a:pPr lvl="1"/>
            <a:r>
              <a:rPr lang="en-CA" dirty="0" smtClean="0">
                <a:latin typeface="Calibri" pitchFamily="34" charset="0"/>
                <a:ea typeface="宋体" pitchFamily="2" charset="-122"/>
              </a:rPr>
              <a:t>Motorola as an independent subsidiary that produces smart phones and tablets</a:t>
            </a:r>
          </a:p>
          <a:p>
            <a:pPr lvl="1"/>
            <a:r>
              <a:rPr lang="en-CA" dirty="0" smtClean="0">
                <a:latin typeface="Calibri" pitchFamily="34" charset="0"/>
                <a:ea typeface="宋体" pitchFamily="2" charset="-122"/>
              </a:rPr>
              <a:t>Continued partnerships with other manufacturers</a:t>
            </a:r>
          </a:p>
          <a:p>
            <a:pPr lvl="1"/>
            <a:r>
              <a:rPr lang="en-CA" dirty="0" smtClean="0">
                <a:latin typeface="Calibri" pitchFamily="34" charset="0"/>
                <a:ea typeface="宋体" pitchFamily="2" charset="-122"/>
              </a:rPr>
              <a:t>Growth of different types of content in the Play Store </a:t>
            </a:r>
          </a:p>
          <a:p>
            <a:pPr lvl="1"/>
            <a:r>
              <a:rPr lang="en-CA" dirty="0" smtClean="0">
                <a:latin typeface="Calibri" pitchFamily="34" charset="0"/>
                <a:ea typeface="宋体" pitchFamily="2" charset="-122"/>
              </a:rPr>
              <a:t>Inexpensive smartphones initiative throughout the world</a:t>
            </a:r>
          </a:p>
          <a:p>
            <a:pPr lvl="1"/>
            <a:r>
              <a:rPr lang="en-CA" dirty="0" smtClean="0">
                <a:latin typeface="Calibri" pitchFamily="34" charset="0"/>
                <a:ea typeface="宋体" pitchFamily="2" charset="-122"/>
              </a:rPr>
              <a:t>Increasing LTE Compatibility as high speed upgrade to 4G networks</a:t>
            </a:r>
          </a:p>
          <a:p>
            <a:pPr lvl="1"/>
            <a:r>
              <a:rPr lang="en-CA" dirty="0" smtClean="0">
                <a:latin typeface="Calibri" pitchFamily="34" charset="0"/>
                <a:ea typeface="宋体" pitchFamily="2" charset="-122"/>
              </a:rPr>
              <a:t>Google Wallet = mobile electronic money as a means of payment based on near field communications technology</a:t>
            </a:r>
          </a:p>
          <a:p>
            <a:pPr lvl="1">
              <a:buFont typeface="Wingdings 2" pitchFamily="18" charset="2"/>
              <a:buNone/>
            </a:pPr>
            <a:endParaRPr lang="en-CA" dirty="0" smtClean="0">
              <a:ea typeface="宋体" pitchFamily="2" charset="-122"/>
            </a:endParaRPr>
          </a:p>
        </p:txBody>
      </p:sp>
    </p:spTree>
    <p:extLst>
      <p:ext uri="{BB962C8B-B14F-4D97-AF65-F5344CB8AC3E}">
        <p14:creationId xmlns:p14="http://schemas.microsoft.com/office/powerpoint/2010/main" val="228419053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p:cNvSpPr>
          <p:nvPr>
            <p:ph type="title"/>
          </p:nvPr>
        </p:nvSpPr>
        <p:spPr/>
        <p:txBody>
          <a:bodyPr/>
          <a:lstStyle/>
          <a:p>
            <a:r>
              <a:rPr lang="en-CA" smtClean="0">
                <a:ea typeface="隶书"/>
              </a:rPr>
              <a:t>The Future</a:t>
            </a:r>
          </a:p>
        </p:txBody>
      </p:sp>
      <p:sp>
        <p:nvSpPr>
          <p:cNvPr id="234498" name="Rectangle 3"/>
          <p:cNvSpPr>
            <a:spLocks noGrp="1"/>
          </p:cNvSpPr>
          <p:nvPr>
            <p:ph idx="1"/>
          </p:nvPr>
        </p:nvSpPr>
        <p:spPr>
          <a:xfrm>
            <a:off x="457200" y="1882808"/>
            <a:ext cx="8229600" cy="4975192"/>
          </a:xfrm>
        </p:spPr>
        <p:txBody>
          <a:bodyPr>
            <a:normAutofit lnSpcReduction="10000"/>
          </a:bodyPr>
          <a:lstStyle/>
          <a:p>
            <a:pPr>
              <a:lnSpc>
                <a:spcPct val="110000"/>
              </a:lnSpc>
              <a:spcBef>
                <a:spcPts val="0"/>
              </a:spcBef>
              <a:spcAft>
                <a:spcPts val="600"/>
              </a:spcAft>
            </a:pPr>
            <a:r>
              <a:rPr lang="en-CA" sz="2800" dirty="0" smtClean="0">
                <a:latin typeface="Calibri" pitchFamily="34" charset="0"/>
                <a:ea typeface="宋体" pitchFamily="2" charset="-122"/>
                <a:cs typeface="Calibri" pitchFamily="34" charset="0"/>
              </a:rPr>
              <a:t>Android and Google Mobile as an opportunity for advertising</a:t>
            </a:r>
          </a:p>
          <a:p>
            <a:pPr>
              <a:lnSpc>
                <a:spcPct val="110000"/>
              </a:lnSpc>
              <a:spcBef>
                <a:spcPts val="0"/>
              </a:spcBef>
              <a:spcAft>
                <a:spcPts val="600"/>
              </a:spcAft>
            </a:pPr>
            <a:r>
              <a:rPr lang="en-CA" sz="2800" dirty="0" smtClean="0">
                <a:latin typeface="Calibri" pitchFamily="34" charset="0"/>
                <a:ea typeface="宋体" pitchFamily="2" charset="-122"/>
                <a:cs typeface="Calibri" pitchFamily="34" charset="0"/>
              </a:rPr>
              <a:t>Privacy Issues</a:t>
            </a:r>
          </a:p>
          <a:p>
            <a:pPr lvl="1">
              <a:lnSpc>
                <a:spcPct val="110000"/>
              </a:lnSpc>
              <a:spcBef>
                <a:spcPts val="0"/>
              </a:spcBef>
              <a:spcAft>
                <a:spcPts val="600"/>
              </a:spcAft>
              <a:buFont typeface="Wingdings 2" pitchFamily="18" charset="2"/>
              <a:buNone/>
            </a:pPr>
            <a:r>
              <a:rPr lang="en-CA" sz="2400" dirty="0" smtClean="0">
                <a:latin typeface="Calibri" pitchFamily="34" charset="0"/>
                <a:ea typeface="宋体" pitchFamily="2" charset="-122"/>
                <a:cs typeface="Calibri" pitchFamily="34" charset="0"/>
              </a:rPr>
              <a:t>- New privacy policy for all products as of March 1, 2012</a:t>
            </a:r>
          </a:p>
          <a:p>
            <a:pPr>
              <a:lnSpc>
                <a:spcPct val="110000"/>
              </a:lnSpc>
              <a:spcBef>
                <a:spcPts val="0"/>
              </a:spcBef>
              <a:spcAft>
                <a:spcPts val="600"/>
              </a:spcAft>
            </a:pPr>
            <a:r>
              <a:rPr lang="en-CA" sz="2800" dirty="0" smtClean="0">
                <a:latin typeface="Calibri" pitchFamily="34" charset="0"/>
                <a:ea typeface="宋体" pitchFamily="2" charset="-122"/>
                <a:cs typeface="Calibri" pitchFamily="34" charset="0"/>
              </a:rPr>
              <a:t>Continuing legal battles</a:t>
            </a:r>
          </a:p>
          <a:p>
            <a:pPr>
              <a:lnSpc>
                <a:spcPct val="110000"/>
              </a:lnSpc>
              <a:spcBef>
                <a:spcPts val="0"/>
              </a:spcBef>
              <a:spcAft>
                <a:spcPts val="600"/>
              </a:spcAft>
            </a:pPr>
            <a:r>
              <a:rPr lang="en-CA" sz="2800" dirty="0" smtClean="0">
                <a:latin typeface="Calibri" pitchFamily="34" charset="0"/>
                <a:ea typeface="宋体" pitchFamily="2" charset="-122"/>
                <a:cs typeface="Calibri" pitchFamily="34" charset="0"/>
              </a:rPr>
              <a:t>Increased competition with multiple companies, including Apple, Facebook, and Microsoft (Bing)</a:t>
            </a:r>
          </a:p>
          <a:p>
            <a:pPr>
              <a:lnSpc>
                <a:spcPct val="110000"/>
              </a:lnSpc>
              <a:spcBef>
                <a:spcPts val="0"/>
              </a:spcBef>
              <a:spcAft>
                <a:spcPts val="600"/>
              </a:spcAft>
            </a:pPr>
            <a:r>
              <a:rPr lang="en-CA" sz="2800" dirty="0" smtClean="0">
                <a:latin typeface="Calibri" pitchFamily="34" charset="0"/>
                <a:ea typeface="宋体" pitchFamily="2" charset="-122"/>
                <a:cs typeface="Calibri" pitchFamily="34" charset="0"/>
              </a:rPr>
              <a:t>Innovation issues:</a:t>
            </a:r>
          </a:p>
          <a:p>
            <a:pPr lvl="1">
              <a:lnSpc>
                <a:spcPct val="110000"/>
              </a:lnSpc>
              <a:spcBef>
                <a:spcPts val="0"/>
              </a:spcBef>
              <a:spcAft>
                <a:spcPts val="600"/>
              </a:spcAft>
              <a:buFont typeface="Wingdings 2" pitchFamily="18" charset="2"/>
              <a:buNone/>
            </a:pPr>
            <a:r>
              <a:rPr lang="en-CA" dirty="0" smtClean="0">
                <a:latin typeface="Calibri" pitchFamily="34" charset="0"/>
                <a:ea typeface="宋体" pitchFamily="2" charset="-122"/>
                <a:cs typeface="Calibri" pitchFamily="34" charset="0"/>
              </a:rPr>
              <a:t>-</a:t>
            </a:r>
            <a:r>
              <a:rPr lang="en-CA" sz="2400" dirty="0" smtClean="0">
                <a:latin typeface="Calibri" pitchFamily="34" charset="0"/>
                <a:ea typeface="宋体" pitchFamily="2" charset="-122"/>
                <a:cs typeface="Calibri" pitchFamily="34" charset="0"/>
              </a:rPr>
              <a:t>Google Labs closed in 2011</a:t>
            </a:r>
          </a:p>
          <a:p>
            <a:pPr lvl="1">
              <a:lnSpc>
                <a:spcPct val="110000"/>
              </a:lnSpc>
              <a:spcBef>
                <a:spcPts val="0"/>
              </a:spcBef>
              <a:spcAft>
                <a:spcPts val="600"/>
              </a:spcAft>
              <a:buFont typeface="Wingdings 2" pitchFamily="18" charset="2"/>
              <a:buNone/>
            </a:pPr>
            <a:r>
              <a:rPr lang="en-CA" sz="2400" dirty="0" smtClean="0">
                <a:latin typeface="Calibri" pitchFamily="34" charset="0"/>
                <a:ea typeface="宋体" pitchFamily="2" charset="-122"/>
                <a:cs typeface="Calibri" pitchFamily="34" charset="0"/>
              </a:rPr>
              <a:t>-70-20-10 rule no longer mandated by Page</a:t>
            </a:r>
          </a:p>
        </p:txBody>
      </p:sp>
    </p:spTree>
    <p:extLst>
      <p:ext uri="{BB962C8B-B14F-4D97-AF65-F5344CB8AC3E}">
        <p14:creationId xmlns:p14="http://schemas.microsoft.com/office/powerpoint/2010/main" val="329087839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p:cNvSpPr>
          <p:nvPr>
            <p:ph type="title"/>
          </p:nvPr>
        </p:nvSpPr>
        <p:spPr/>
        <p:txBody>
          <a:bodyPr/>
          <a:lstStyle/>
          <a:p>
            <a:r>
              <a:rPr lang="en-CA" smtClean="0">
                <a:ea typeface="隶书"/>
              </a:rPr>
              <a:t>Management</a:t>
            </a:r>
          </a:p>
        </p:txBody>
      </p:sp>
      <p:sp>
        <p:nvSpPr>
          <p:cNvPr id="36867" name="Rectangle 3"/>
          <p:cNvSpPr>
            <a:spLocks noGrp="1"/>
          </p:cNvSpPr>
          <p:nvPr>
            <p:ph idx="1"/>
          </p:nvPr>
        </p:nvSpPr>
        <p:spPr/>
        <p:txBody>
          <a:bodyPr>
            <a:normAutofit/>
          </a:bodyPr>
          <a:lstStyle/>
          <a:p>
            <a:pPr marL="0" indent="0" fontAlgn="auto">
              <a:spcAft>
                <a:spcPts val="0"/>
              </a:spcAft>
              <a:buClr>
                <a:schemeClr val="accent3"/>
              </a:buClr>
              <a:buFont typeface="Arial" pitchFamily="34" charset="0"/>
              <a:buNone/>
              <a:defRPr/>
            </a:pPr>
            <a:r>
              <a:rPr lang="en-CA" dirty="0">
                <a:solidFill>
                  <a:schemeClr val="tx1">
                    <a:lumMod val="50000"/>
                    <a:lumOff val="50000"/>
                  </a:schemeClr>
                </a:solidFill>
                <a:latin typeface="+mj-lt"/>
              </a:rPr>
              <a:t>CEO</a:t>
            </a:r>
          </a:p>
          <a:p>
            <a:pPr marL="0" indent="0" fontAlgn="auto">
              <a:spcAft>
                <a:spcPts val="0"/>
              </a:spcAft>
              <a:buClr>
                <a:schemeClr val="accent3"/>
              </a:buClr>
              <a:buFont typeface="Arial" pitchFamily="34" charset="0"/>
              <a:buNone/>
              <a:defRPr/>
            </a:pPr>
            <a:r>
              <a:rPr lang="en-CA" dirty="0">
                <a:latin typeface="+mj-lt"/>
              </a:rPr>
              <a:t>Larry Page</a:t>
            </a:r>
          </a:p>
          <a:p>
            <a:pPr marL="800100" lvl="1" indent="-342900" fontAlgn="auto">
              <a:lnSpc>
                <a:spcPct val="140000"/>
              </a:lnSpc>
              <a:spcAft>
                <a:spcPts val="0"/>
              </a:spcAft>
              <a:buFont typeface="Wingdings 2"/>
              <a:buChar char=""/>
              <a:defRPr/>
            </a:pPr>
            <a:r>
              <a:rPr lang="en-US" sz="2400" dirty="0" smtClean="0">
                <a:latin typeface="+mj-lt"/>
                <a:cs typeface="Franklin Gothic Book"/>
              </a:rPr>
              <a:t>Co-Founder </a:t>
            </a:r>
            <a:endParaRPr lang="en-US" sz="2400" dirty="0">
              <a:latin typeface="+mj-lt"/>
              <a:cs typeface="Franklin Gothic Book"/>
            </a:endParaRPr>
          </a:p>
          <a:p>
            <a:pPr marL="800100" lvl="1" indent="-342900" fontAlgn="auto">
              <a:lnSpc>
                <a:spcPct val="140000"/>
              </a:lnSpc>
              <a:spcAft>
                <a:spcPts val="0"/>
              </a:spcAft>
              <a:buFont typeface="Wingdings 2"/>
              <a:buChar char=""/>
              <a:defRPr/>
            </a:pPr>
            <a:r>
              <a:rPr lang="en-US" sz="2400" dirty="0">
                <a:latin typeface="+mj-lt"/>
                <a:cs typeface="Franklin Gothic Book"/>
              </a:rPr>
              <a:t>CEO </a:t>
            </a:r>
            <a:r>
              <a:rPr lang="en-US" sz="2400" dirty="0" smtClean="0">
                <a:latin typeface="+mj-lt"/>
                <a:cs typeface="Franklin Gothic Book"/>
              </a:rPr>
              <a:t>since </a:t>
            </a:r>
            <a:r>
              <a:rPr lang="en-US" sz="2400" dirty="0">
                <a:latin typeface="+mj-lt"/>
                <a:cs typeface="Franklin Gothic Book"/>
              </a:rPr>
              <a:t>April 2011</a:t>
            </a:r>
          </a:p>
          <a:p>
            <a:pPr marL="800100" lvl="1" indent="-342900" fontAlgn="auto">
              <a:lnSpc>
                <a:spcPct val="140000"/>
              </a:lnSpc>
              <a:spcAft>
                <a:spcPts val="0"/>
              </a:spcAft>
              <a:buFont typeface="Wingdings 2"/>
              <a:buChar char=""/>
              <a:defRPr/>
            </a:pPr>
            <a:r>
              <a:rPr lang="en-US" sz="2400" dirty="0">
                <a:latin typeface="+mj-lt"/>
                <a:cs typeface="Franklin Gothic Book"/>
              </a:rPr>
              <a:t>Bachelor of Computer Engineering from Michigan</a:t>
            </a:r>
          </a:p>
          <a:p>
            <a:pPr marL="800100" lvl="1" indent="-342900" fontAlgn="auto">
              <a:lnSpc>
                <a:spcPct val="140000"/>
              </a:lnSpc>
              <a:spcAft>
                <a:spcPts val="0"/>
              </a:spcAft>
              <a:buFont typeface="Wingdings 2"/>
              <a:buChar char=""/>
              <a:defRPr/>
            </a:pPr>
            <a:r>
              <a:rPr lang="en-US" sz="2400" dirty="0">
                <a:latin typeface="+mj-lt"/>
                <a:cs typeface="Franklin Gothic Book"/>
              </a:rPr>
              <a:t>Master of Computer Science from Stanford</a:t>
            </a:r>
          </a:p>
          <a:p>
            <a:pPr marL="800100" lvl="1" indent="-342900" fontAlgn="auto">
              <a:lnSpc>
                <a:spcPct val="140000"/>
              </a:lnSpc>
              <a:spcAft>
                <a:spcPts val="0"/>
              </a:spcAft>
              <a:buFont typeface="Wingdings 2"/>
              <a:buChar char=""/>
              <a:defRPr/>
            </a:pPr>
            <a:r>
              <a:rPr lang="en-US" sz="2400" dirty="0">
                <a:latin typeface="+mj-lt"/>
                <a:cs typeface="Franklin Gothic Book"/>
              </a:rPr>
              <a:t>PhD </a:t>
            </a:r>
            <a:r>
              <a:rPr lang="en-US" sz="2400" dirty="0" smtClean="0">
                <a:latin typeface="+mj-lt"/>
                <a:cs typeface="Franklin Gothic Book"/>
              </a:rPr>
              <a:t>in </a:t>
            </a:r>
            <a:r>
              <a:rPr lang="en-US" sz="2400" dirty="0">
                <a:latin typeface="+mj-lt"/>
                <a:cs typeface="Franklin Gothic Book"/>
              </a:rPr>
              <a:t>Computer Science (dropped out)</a:t>
            </a:r>
          </a:p>
          <a:p>
            <a:pPr marL="274320" indent="-274320" fontAlgn="auto">
              <a:spcAft>
                <a:spcPts val="0"/>
              </a:spcAft>
              <a:buClr>
                <a:schemeClr val="accent3"/>
              </a:buClr>
              <a:buFont typeface="Wingdings 2"/>
              <a:buChar char=""/>
              <a:defRPr/>
            </a:pPr>
            <a:endParaRPr lang="en-CA" dirty="0" smtClean="0"/>
          </a:p>
        </p:txBody>
      </p:sp>
      <p:pic>
        <p:nvPicPr>
          <p:cNvPr id="235523" name="Picture 3"/>
          <p:cNvPicPr>
            <a:picLocks noChangeAspect="1"/>
          </p:cNvPicPr>
          <p:nvPr/>
        </p:nvPicPr>
        <p:blipFill>
          <a:blip r:embed="rId2" cstate="print"/>
          <a:srcRect/>
          <a:stretch>
            <a:fillRect/>
          </a:stretch>
        </p:blipFill>
        <p:spPr bwMode="auto">
          <a:xfrm>
            <a:off x="5148263" y="1916113"/>
            <a:ext cx="3081337" cy="2011362"/>
          </a:xfrm>
          <a:prstGeom prst="rect">
            <a:avLst/>
          </a:prstGeom>
          <a:noFill/>
          <a:ln w="9525">
            <a:noFill/>
            <a:miter lim="800000"/>
            <a:headEnd/>
            <a:tailEnd/>
          </a:ln>
        </p:spPr>
      </p:pic>
    </p:spTree>
    <p:extLst>
      <p:ext uri="{BB962C8B-B14F-4D97-AF65-F5344CB8AC3E}">
        <p14:creationId xmlns:p14="http://schemas.microsoft.com/office/powerpoint/2010/main" val="427659675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itle 1"/>
          <p:cNvSpPr>
            <a:spLocks noGrp="1"/>
          </p:cNvSpPr>
          <p:nvPr>
            <p:ph type="title"/>
          </p:nvPr>
        </p:nvSpPr>
        <p:spPr/>
        <p:txBody>
          <a:bodyPr/>
          <a:lstStyle/>
          <a:p>
            <a:r>
              <a:rPr lang="en-US" smtClean="0">
                <a:ea typeface="隶书"/>
              </a:rPr>
              <a:t>Management</a:t>
            </a:r>
          </a:p>
        </p:txBody>
      </p:sp>
      <p:sp>
        <p:nvSpPr>
          <p:cNvPr id="3" name="Content Placeholder 2"/>
          <p:cNvSpPr>
            <a:spLocks noGrp="1"/>
          </p:cNvSpPr>
          <p:nvPr>
            <p:ph idx="1"/>
          </p:nvPr>
        </p:nvSpPr>
        <p:spPr/>
        <p:txBody>
          <a:bodyPr>
            <a:normAutofit/>
          </a:bodyPr>
          <a:lstStyle/>
          <a:p>
            <a:pPr marL="0" indent="0" fontAlgn="auto">
              <a:spcAft>
                <a:spcPts val="0"/>
              </a:spcAft>
              <a:buClr>
                <a:schemeClr val="accent3"/>
              </a:buClr>
              <a:buFont typeface="Arial" pitchFamily="34" charset="0"/>
              <a:buNone/>
              <a:defRPr/>
            </a:pPr>
            <a:r>
              <a:rPr lang="en-CA" sz="2800" dirty="0">
                <a:solidFill>
                  <a:schemeClr val="tx1">
                    <a:lumMod val="50000"/>
                    <a:lumOff val="50000"/>
                  </a:schemeClr>
                </a:solidFill>
                <a:latin typeface="+mj-lt"/>
              </a:rPr>
              <a:t>Co-Founder</a:t>
            </a:r>
          </a:p>
          <a:p>
            <a:pPr marL="0" indent="0" fontAlgn="auto">
              <a:spcAft>
                <a:spcPts val="0"/>
              </a:spcAft>
              <a:buClr>
                <a:schemeClr val="accent3"/>
              </a:buClr>
              <a:buFont typeface="Arial" pitchFamily="34" charset="0"/>
              <a:buNone/>
              <a:defRPr/>
            </a:pPr>
            <a:r>
              <a:rPr lang="en-CA" sz="2800" dirty="0">
                <a:latin typeface="+mj-lt"/>
              </a:rPr>
              <a:t>Sergey </a:t>
            </a:r>
            <a:r>
              <a:rPr lang="en-CA" sz="2800" dirty="0" err="1">
                <a:latin typeface="+mj-lt"/>
              </a:rPr>
              <a:t>Brin</a:t>
            </a:r>
            <a:r>
              <a:rPr lang="en-CA" sz="2800" dirty="0">
                <a:latin typeface="+mj-lt"/>
              </a:rPr>
              <a:t> </a:t>
            </a:r>
            <a:endParaRPr lang="en-US" sz="2800" dirty="0">
              <a:solidFill>
                <a:schemeClr val="accent1"/>
              </a:solidFill>
              <a:latin typeface="+mj-lt"/>
              <a:cs typeface="Franklin Gothic Book"/>
            </a:endParaRPr>
          </a:p>
          <a:p>
            <a:pPr marL="1028700" lvl="1" indent="-571500" fontAlgn="auto">
              <a:lnSpc>
                <a:spcPct val="140000"/>
              </a:lnSpc>
              <a:spcAft>
                <a:spcPts val="0"/>
              </a:spcAft>
              <a:buFont typeface="Wingdings" charset="2"/>
              <a:buChar char="§"/>
              <a:defRPr/>
            </a:pPr>
            <a:r>
              <a:rPr lang="en-US" sz="2400" dirty="0">
                <a:latin typeface="+mj-lt"/>
                <a:cs typeface="Franklin Gothic Book"/>
              </a:rPr>
              <a:t>B.Sc. in Math and Computer Science from </a:t>
            </a:r>
            <a:r>
              <a:rPr lang="en-US" sz="2400" dirty="0" smtClean="0">
                <a:latin typeface="+mj-lt"/>
                <a:cs typeface="Franklin Gothic Book"/>
              </a:rPr>
              <a:t>University </a:t>
            </a:r>
            <a:r>
              <a:rPr lang="en-US" sz="2400" dirty="0">
                <a:latin typeface="+mj-lt"/>
                <a:cs typeface="Franklin Gothic Book"/>
              </a:rPr>
              <a:t>of Maryland</a:t>
            </a:r>
          </a:p>
          <a:p>
            <a:pPr marL="1028700" lvl="1" indent="-571500" fontAlgn="auto">
              <a:lnSpc>
                <a:spcPct val="140000"/>
              </a:lnSpc>
              <a:spcAft>
                <a:spcPts val="0"/>
              </a:spcAft>
              <a:buFont typeface="Wingdings" charset="2"/>
              <a:buChar char="§"/>
              <a:defRPr/>
            </a:pPr>
            <a:r>
              <a:rPr lang="en-US" sz="2400" dirty="0">
                <a:latin typeface="+mj-lt"/>
                <a:cs typeface="Franklin Gothic Book"/>
              </a:rPr>
              <a:t>Master of Computer Science from Stanford</a:t>
            </a:r>
          </a:p>
          <a:p>
            <a:pPr marL="1028700" lvl="1" indent="-571500" fontAlgn="auto">
              <a:lnSpc>
                <a:spcPct val="140000"/>
              </a:lnSpc>
              <a:spcAft>
                <a:spcPts val="0"/>
              </a:spcAft>
              <a:buFont typeface="Wingdings" charset="2"/>
              <a:buChar char="§"/>
              <a:defRPr/>
            </a:pPr>
            <a:r>
              <a:rPr lang="en-US" sz="2400" dirty="0">
                <a:latin typeface="+mj-lt"/>
                <a:cs typeface="Franklin Gothic Book"/>
              </a:rPr>
              <a:t>PhD </a:t>
            </a:r>
            <a:r>
              <a:rPr lang="en-US" sz="2400" dirty="0" smtClean="0">
                <a:latin typeface="+mj-lt"/>
                <a:cs typeface="Franklin Gothic Book"/>
              </a:rPr>
              <a:t>in </a:t>
            </a:r>
            <a:r>
              <a:rPr lang="en-US" sz="2400" dirty="0">
                <a:latin typeface="+mj-lt"/>
                <a:cs typeface="Franklin Gothic Book"/>
              </a:rPr>
              <a:t>Computer Science (dropped out)</a:t>
            </a:r>
          </a:p>
          <a:p>
            <a:pPr marL="274320" indent="-274320" fontAlgn="auto">
              <a:spcAft>
                <a:spcPts val="0"/>
              </a:spcAft>
              <a:buClr>
                <a:schemeClr val="accent3"/>
              </a:buClr>
              <a:buFont typeface="Wingdings 2"/>
              <a:buChar char=""/>
              <a:defRPr/>
            </a:pPr>
            <a:endParaRPr lang="en-US" dirty="0"/>
          </a:p>
        </p:txBody>
      </p:sp>
      <p:pic>
        <p:nvPicPr>
          <p:cNvPr id="236547" name="Picture 3"/>
          <p:cNvPicPr>
            <a:picLocks noChangeAspect="1"/>
          </p:cNvPicPr>
          <p:nvPr/>
        </p:nvPicPr>
        <p:blipFill>
          <a:blip r:embed="rId2" cstate="print"/>
          <a:srcRect/>
          <a:stretch>
            <a:fillRect/>
          </a:stretch>
        </p:blipFill>
        <p:spPr bwMode="auto">
          <a:xfrm>
            <a:off x="5004048" y="764704"/>
            <a:ext cx="3225800" cy="2105025"/>
          </a:xfrm>
          <a:prstGeom prst="rect">
            <a:avLst/>
          </a:prstGeom>
          <a:noFill/>
          <a:ln w="9525">
            <a:noFill/>
            <a:miter lim="800000"/>
            <a:headEnd/>
            <a:tailEnd/>
          </a:ln>
        </p:spPr>
      </p:pic>
    </p:spTree>
    <p:extLst>
      <p:ext uri="{BB962C8B-B14F-4D97-AF65-F5344CB8AC3E}">
        <p14:creationId xmlns:p14="http://schemas.microsoft.com/office/powerpoint/2010/main" val="252232622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lstStyle/>
          <a:p>
            <a:r>
              <a:rPr lang="en-US" smtClean="0">
                <a:ea typeface="隶书"/>
              </a:rPr>
              <a:t>Management</a:t>
            </a:r>
          </a:p>
        </p:txBody>
      </p:sp>
      <p:sp>
        <p:nvSpPr>
          <p:cNvPr id="3" name="Content Placeholder 2"/>
          <p:cNvSpPr>
            <a:spLocks noGrp="1"/>
          </p:cNvSpPr>
          <p:nvPr>
            <p:ph idx="1"/>
          </p:nvPr>
        </p:nvSpPr>
        <p:spPr/>
        <p:txBody>
          <a:bodyPr>
            <a:normAutofit fontScale="85000" lnSpcReduction="10000"/>
          </a:bodyPr>
          <a:lstStyle/>
          <a:p>
            <a:pPr marL="0" indent="0" fontAlgn="auto">
              <a:spcAft>
                <a:spcPts val="0"/>
              </a:spcAft>
              <a:buClr>
                <a:schemeClr val="accent3"/>
              </a:buClr>
              <a:buFont typeface="Arial" pitchFamily="34" charset="0"/>
              <a:buNone/>
              <a:defRPr/>
            </a:pPr>
            <a:r>
              <a:rPr lang="en-CA" sz="3300" dirty="0">
                <a:solidFill>
                  <a:schemeClr val="tx1">
                    <a:lumMod val="50000"/>
                    <a:lumOff val="50000"/>
                  </a:schemeClr>
                </a:solidFill>
                <a:latin typeface="+mj-lt"/>
              </a:rPr>
              <a:t>Executive Chairman</a:t>
            </a:r>
          </a:p>
          <a:p>
            <a:pPr marL="0" indent="0" fontAlgn="auto">
              <a:spcAft>
                <a:spcPts val="0"/>
              </a:spcAft>
              <a:buClr>
                <a:schemeClr val="accent3"/>
              </a:buClr>
              <a:buFont typeface="Arial" pitchFamily="34" charset="0"/>
              <a:buNone/>
              <a:defRPr/>
            </a:pPr>
            <a:r>
              <a:rPr lang="en-CA" sz="3300" dirty="0">
                <a:latin typeface="+mj-lt"/>
              </a:rPr>
              <a:t>Eric Schmidt </a:t>
            </a:r>
            <a:endParaRPr lang="en-US" sz="3300" dirty="0">
              <a:solidFill>
                <a:schemeClr val="tx1">
                  <a:lumMod val="65000"/>
                  <a:lumOff val="35000"/>
                </a:schemeClr>
              </a:solidFill>
              <a:latin typeface="+mj-lt"/>
              <a:cs typeface="Franklin Gothic Book"/>
            </a:endParaRPr>
          </a:p>
          <a:p>
            <a:pPr marL="1028700" lvl="1" indent="-571500" fontAlgn="auto">
              <a:lnSpc>
                <a:spcPct val="140000"/>
              </a:lnSpc>
              <a:spcAft>
                <a:spcPts val="0"/>
              </a:spcAft>
              <a:buFont typeface="Wingdings" charset="2"/>
              <a:buChar char="§"/>
              <a:defRPr/>
            </a:pPr>
            <a:r>
              <a:rPr lang="en-US" sz="2600" dirty="0">
                <a:latin typeface="+mj-lt"/>
                <a:cs typeface="Franklin Gothic Book"/>
              </a:rPr>
              <a:t>Former CEO</a:t>
            </a:r>
          </a:p>
          <a:p>
            <a:pPr marL="1028700" lvl="1" indent="-571500" fontAlgn="auto">
              <a:lnSpc>
                <a:spcPct val="140000"/>
              </a:lnSpc>
              <a:spcAft>
                <a:spcPts val="0"/>
              </a:spcAft>
              <a:buFont typeface="Wingdings" charset="2"/>
              <a:buChar char="§"/>
              <a:defRPr/>
            </a:pPr>
            <a:r>
              <a:rPr lang="en-US" sz="2600" dirty="0">
                <a:latin typeface="+mj-lt"/>
                <a:cs typeface="Franklin Gothic Book"/>
              </a:rPr>
              <a:t>Former CEO of </a:t>
            </a:r>
            <a:r>
              <a:rPr lang="en-US" sz="2600" dirty="0" smtClean="0">
                <a:latin typeface="+mj-lt"/>
                <a:cs typeface="Franklin Gothic Book"/>
              </a:rPr>
              <a:t>Novell </a:t>
            </a:r>
            <a:r>
              <a:rPr lang="en-US" sz="2600" dirty="0">
                <a:latin typeface="+mj-lt"/>
                <a:cs typeface="Franklin Gothic Book"/>
              </a:rPr>
              <a:t>&amp; CTO of Sun Microsystems</a:t>
            </a:r>
          </a:p>
          <a:p>
            <a:pPr marL="1028700" lvl="1" indent="-571500" fontAlgn="auto">
              <a:lnSpc>
                <a:spcPct val="140000"/>
              </a:lnSpc>
              <a:spcAft>
                <a:spcPts val="0"/>
              </a:spcAft>
              <a:buFont typeface="Wingdings" charset="2"/>
              <a:buChar char="§"/>
              <a:defRPr/>
            </a:pPr>
            <a:r>
              <a:rPr lang="en-US" sz="2600" dirty="0">
                <a:latin typeface="+mj-lt"/>
                <a:cs typeface="Franklin Gothic Book"/>
              </a:rPr>
              <a:t>Bachelor of Engineering </a:t>
            </a:r>
            <a:r>
              <a:rPr lang="en-US" sz="2600" dirty="0" smtClean="0">
                <a:latin typeface="+mj-lt"/>
                <a:cs typeface="Franklin Gothic Book"/>
              </a:rPr>
              <a:t>degree from </a:t>
            </a:r>
            <a:r>
              <a:rPr lang="en-US" sz="2600" dirty="0">
                <a:latin typeface="+mj-lt"/>
                <a:cs typeface="Franklin Gothic Book"/>
              </a:rPr>
              <a:t>Princeton</a:t>
            </a:r>
          </a:p>
          <a:p>
            <a:pPr marL="1028700" lvl="1" indent="-571500" fontAlgn="auto">
              <a:lnSpc>
                <a:spcPct val="140000"/>
              </a:lnSpc>
              <a:spcAft>
                <a:spcPts val="0"/>
              </a:spcAft>
              <a:buFont typeface="Wingdings" charset="2"/>
              <a:buChar char="§"/>
              <a:defRPr/>
            </a:pPr>
            <a:r>
              <a:rPr lang="en-US" sz="2600" dirty="0">
                <a:latin typeface="+mj-lt"/>
                <a:cs typeface="Franklin Gothic Book"/>
              </a:rPr>
              <a:t>Master’s and PhD in Comp. Sci. from UC Berkley</a:t>
            </a:r>
          </a:p>
          <a:p>
            <a:pPr marL="1028700" lvl="1" indent="-571500" fontAlgn="auto">
              <a:lnSpc>
                <a:spcPct val="140000"/>
              </a:lnSpc>
              <a:spcAft>
                <a:spcPts val="0"/>
              </a:spcAft>
              <a:buFont typeface="Wingdings" charset="2"/>
              <a:buChar char="§"/>
              <a:defRPr/>
            </a:pPr>
            <a:r>
              <a:rPr lang="en-US" sz="2600" dirty="0">
                <a:latin typeface="+mj-lt"/>
                <a:cs typeface="Franklin Gothic Book"/>
              </a:rPr>
              <a:t>Member of President Obama’s council of Science and Technology</a:t>
            </a:r>
          </a:p>
          <a:p>
            <a:pPr marL="274320" indent="-274320" fontAlgn="auto">
              <a:spcAft>
                <a:spcPts val="0"/>
              </a:spcAft>
              <a:buClr>
                <a:schemeClr val="accent3"/>
              </a:buClr>
              <a:buFont typeface="Wingdings 2"/>
              <a:buChar char=""/>
              <a:defRPr/>
            </a:pPr>
            <a:endParaRPr lang="en-US" dirty="0"/>
          </a:p>
        </p:txBody>
      </p:sp>
      <p:pic>
        <p:nvPicPr>
          <p:cNvPr id="237571" name="Picture 4" descr="Eric Schmidt headshot.jpg"/>
          <p:cNvPicPr>
            <a:picLocks noChangeAspect="1"/>
          </p:cNvPicPr>
          <p:nvPr/>
        </p:nvPicPr>
        <p:blipFill>
          <a:blip r:embed="rId2" cstate="print"/>
          <a:srcRect/>
          <a:stretch>
            <a:fillRect/>
          </a:stretch>
        </p:blipFill>
        <p:spPr bwMode="auto">
          <a:xfrm>
            <a:off x="5292080" y="908720"/>
            <a:ext cx="2995612" cy="2087562"/>
          </a:xfrm>
          <a:prstGeom prst="rect">
            <a:avLst/>
          </a:prstGeom>
          <a:noFill/>
          <a:ln w="9525">
            <a:noFill/>
            <a:miter lim="800000"/>
            <a:headEnd/>
            <a:tailEnd/>
          </a:ln>
        </p:spPr>
      </p:pic>
    </p:spTree>
    <p:extLst>
      <p:ext uri="{BB962C8B-B14F-4D97-AF65-F5344CB8AC3E}">
        <p14:creationId xmlns:p14="http://schemas.microsoft.com/office/powerpoint/2010/main" val="110291485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p:nvPr>
        </p:nvSpPr>
        <p:spPr/>
        <p:txBody>
          <a:bodyPr/>
          <a:lstStyle/>
          <a:p>
            <a:r>
              <a:rPr lang="en-US" smtClean="0">
                <a:ea typeface="隶书"/>
              </a:rPr>
              <a:t>Five-year Diversification Plan</a:t>
            </a:r>
          </a:p>
        </p:txBody>
      </p:sp>
      <p:sp>
        <p:nvSpPr>
          <p:cNvPr id="3" name="Content Placeholder 2"/>
          <p:cNvSpPr>
            <a:spLocks noGrp="1"/>
          </p:cNvSpPr>
          <p:nvPr>
            <p:ph idx="1"/>
          </p:nvPr>
        </p:nvSpPr>
        <p:spPr/>
        <p:txBody>
          <a:bodyPr>
            <a:normAutofit/>
          </a:bodyPr>
          <a:lstStyle/>
          <a:p>
            <a:pPr marL="274320" indent="-274320" fontAlgn="auto">
              <a:spcAft>
                <a:spcPts val="0"/>
              </a:spcAft>
              <a:buClr>
                <a:schemeClr val="accent3"/>
              </a:buClr>
              <a:buFont typeface="Arial" pitchFamily="34" charset="0"/>
              <a:buChar char="•"/>
              <a:defRPr/>
            </a:pPr>
            <a:r>
              <a:rPr lang="en-CA" sz="2600" dirty="0" smtClean="0">
                <a:latin typeface="+mj-lt"/>
              </a:rPr>
              <a:t>Larry, Sergey, and Eric </a:t>
            </a:r>
            <a:r>
              <a:rPr lang="en-CA" sz="2600" dirty="0">
                <a:latin typeface="+mj-lt"/>
              </a:rPr>
              <a:t>currently hold </a:t>
            </a:r>
            <a:r>
              <a:rPr lang="en-CA" sz="2600" dirty="0" smtClean="0">
                <a:latin typeface="+mj-lt"/>
              </a:rPr>
              <a:t>92% of the company’s Class </a:t>
            </a:r>
            <a:r>
              <a:rPr lang="en-CA" sz="2600" dirty="0">
                <a:latin typeface="+mj-lt"/>
              </a:rPr>
              <a:t>B common stock</a:t>
            </a:r>
          </a:p>
          <a:p>
            <a:pPr marL="274320" indent="-274320" fontAlgn="auto">
              <a:spcAft>
                <a:spcPts val="0"/>
              </a:spcAft>
              <a:buClr>
                <a:schemeClr val="accent3"/>
              </a:buClr>
              <a:buFont typeface="Arial" pitchFamily="34" charset="0"/>
              <a:buChar char="•"/>
              <a:defRPr/>
            </a:pPr>
            <a:r>
              <a:rPr lang="en-CA" sz="2600" dirty="0" smtClean="0">
                <a:latin typeface="+mj-lt"/>
              </a:rPr>
              <a:t>Hold 66% </a:t>
            </a:r>
            <a:r>
              <a:rPr lang="en-CA" sz="2600" dirty="0">
                <a:latin typeface="+mj-lt"/>
              </a:rPr>
              <a:t>of the voting power </a:t>
            </a:r>
            <a:r>
              <a:rPr lang="en-CA" sz="2600" dirty="0" smtClean="0">
                <a:latin typeface="+mj-lt"/>
              </a:rPr>
              <a:t>in company decisions</a:t>
            </a:r>
            <a:endParaRPr lang="en-CA" sz="2600" dirty="0">
              <a:latin typeface="+mj-lt"/>
            </a:endParaRPr>
          </a:p>
          <a:p>
            <a:pPr marL="274320" indent="-274320" fontAlgn="auto">
              <a:spcAft>
                <a:spcPts val="0"/>
              </a:spcAft>
              <a:buClr>
                <a:schemeClr val="accent3"/>
              </a:buClr>
              <a:buFont typeface="Arial" pitchFamily="34" charset="0"/>
              <a:buChar char="•"/>
              <a:defRPr/>
            </a:pPr>
            <a:endParaRPr lang="en-CA" sz="2600" b="1" dirty="0">
              <a:latin typeface="+mj-lt"/>
            </a:endParaRPr>
          </a:p>
          <a:p>
            <a:pPr marL="274320" indent="-274320" fontAlgn="auto">
              <a:spcAft>
                <a:spcPts val="0"/>
              </a:spcAft>
              <a:buClr>
                <a:schemeClr val="accent3"/>
              </a:buClr>
              <a:buFont typeface="Arial" pitchFamily="34" charset="0"/>
              <a:buChar char="•"/>
              <a:defRPr/>
            </a:pPr>
            <a:r>
              <a:rPr lang="en-CA" sz="2600" b="1" dirty="0" smtClean="0">
                <a:latin typeface="+mj-lt"/>
              </a:rPr>
              <a:t>Since 2010, Larry </a:t>
            </a:r>
            <a:r>
              <a:rPr lang="en-CA" sz="2600" b="1" dirty="0">
                <a:latin typeface="+mj-lt"/>
              </a:rPr>
              <a:t>and Sergey will each sell </a:t>
            </a:r>
            <a:r>
              <a:rPr lang="en-CA" sz="2600" b="1" dirty="0" smtClean="0">
                <a:latin typeface="+mj-lt"/>
              </a:rPr>
              <a:t>$5.5 billion </a:t>
            </a:r>
            <a:r>
              <a:rPr lang="en-CA" sz="2600" b="1" dirty="0">
                <a:latin typeface="+mj-lt"/>
              </a:rPr>
              <a:t>shares </a:t>
            </a:r>
            <a:r>
              <a:rPr lang="en-CA" sz="2600" b="1" dirty="0" smtClean="0">
                <a:latin typeface="+mj-lt"/>
              </a:rPr>
              <a:t>of common stock until 2015</a:t>
            </a:r>
            <a:endParaRPr lang="en-CA" sz="2600" b="1" dirty="0">
              <a:latin typeface="+mj-lt"/>
            </a:endParaRPr>
          </a:p>
          <a:p>
            <a:pPr marL="274320" indent="-274320" fontAlgn="auto">
              <a:spcAft>
                <a:spcPts val="0"/>
              </a:spcAft>
              <a:buClr>
                <a:schemeClr val="accent3"/>
              </a:buClr>
              <a:buFont typeface="Arial" pitchFamily="34" charset="0"/>
              <a:buChar char="•"/>
              <a:defRPr/>
            </a:pPr>
            <a:r>
              <a:rPr lang="en-CA" sz="2600" dirty="0" smtClean="0">
                <a:latin typeface="+mj-lt"/>
              </a:rPr>
              <a:t>Will retain 48</a:t>
            </a:r>
            <a:r>
              <a:rPr lang="en-CA" sz="2600" dirty="0">
                <a:latin typeface="+mj-lt"/>
              </a:rPr>
              <a:t>% of the voting </a:t>
            </a:r>
            <a:r>
              <a:rPr lang="en-CA" sz="2600" dirty="0" smtClean="0">
                <a:latin typeface="+mj-lt"/>
              </a:rPr>
              <a:t>power when all is said and done</a:t>
            </a:r>
            <a:endParaRPr lang="en-CA" sz="2600" dirty="0">
              <a:latin typeface="+mj-lt"/>
            </a:endParaRPr>
          </a:p>
          <a:p>
            <a:pPr marL="274320" indent="-274320" fontAlgn="auto">
              <a:spcAft>
                <a:spcPts val="0"/>
              </a:spcAft>
              <a:buClr>
                <a:schemeClr val="accent3"/>
              </a:buClr>
              <a:buFont typeface="Wingdings 2"/>
              <a:buChar char=""/>
              <a:defRPr/>
            </a:pPr>
            <a:endParaRPr lang="en-US" dirty="0"/>
          </a:p>
        </p:txBody>
      </p:sp>
    </p:spTree>
    <p:extLst>
      <p:ext uri="{BB962C8B-B14F-4D97-AF65-F5344CB8AC3E}">
        <p14:creationId xmlns:p14="http://schemas.microsoft.com/office/powerpoint/2010/main" val="212753358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itle 1"/>
          <p:cNvSpPr>
            <a:spLocks noGrp="1"/>
          </p:cNvSpPr>
          <p:nvPr>
            <p:ph type="title"/>
          </p:nvPr>
        </p:nvSpPr>
        <p:spPr>
          <a:xfrm>
            <a:off x="493713" y="188913"/>
            <a:ext cx="8229600" cy="1443037"/>
          </a:xfrm>
        </p:spPr>
        <p:txBody>
          <a:bodyPr/>
          <a:lstStyle/>
          <a:p>
            <a:r>
              <a:rPr lang="en-US" smtClean="0">
                <a:ea typeface="隶书"/>
              </a:rPr>
              <a:t>Management</a:t>
            </a:r>
          </a:p>
        </p:txBody>
      </p:sp>
      <p:sp>
        <p:nvSpPr>
          <p:cNvPr id="3" name="Content Placeholder 2"/>
          <p:cNvSpPr>
            <a:spLocks noGrp="1"/>
          </p:cNvSpPr>
          <p:nvPr>
            <p:ph idx="1"/>
          </p:nvPr>
        </p:nvSpPr>
        <p:spPr/>
        <p:txBody>
          <a:bodyPr>
            <a:normAutofit/>
          </a:bodyPr>
          <a:lstStyle/>
          <a:p>
            <a:pPr marL="107950" lvl="1" indent="0">
              <a:buFont typeface="Courier New" pitchFamily="49" charset="0"/>
              <a:buNone/>
            </a:pPr>
            <a:r>
              <a:rPr lang="en-US" sz="2800" dirty="0" smtClean="0">
                <a:latin typeface="+mj-lt"/>
                <a:ea typeface="宋体" pitchFamily="2" charset="-122"/>
              </a:rPr>
              <a:t>Senior VP and Chief Business Officer</a:t>
            </a:r>
          </a:p>
          <a:p>
            <a:pPr marL="107950" lvl="1" indent="0">
              <a:buFont typeface="Courier New" pitchFamily="49" charset="0"/>
              <a:buNone/>
            </a:pPr>
            <a:r>
              <a:rPr lang="en-US" sz="2800" dirty="0" err="1" smtClean="0">
                <a:latin typeface="+mj-lt"/>
                <a:ea typeface="宋体" pitchFamily="2" charset="-122"/>
              </a:rPr>
              <a:t>Nikesh</a:t>
            </a:r>
            <a:r>
              <a:rPr lang="en-US" sz="2800" dirty="0" smtClean="0">
                <a:latin typeface="+mj-lt"/>
                <a:ea typeface="宋体" pitchFamily="2" charset="-122"/>
              </a:rPr>
              <a:t> </a:t>
            </a:r>
            <a:r>
              <a:rPr lang="en-US" sz="2800" dirty="0" err="1" smtClean="0">
                <a:latin typeface="+mj-lt"/>
                <a:ea typeface="宋体" pitchFamily="2" charset="-122"/>
              </a:rPr>
              <a:t>Arora</a:t>
            </a:r>
            <a:endParaRPr lang="en-US" sz="2800" dirty="0" smtClean="0">
              <a:latin typeface="+mj-lt"/>
              <a:ea typeface="宋体" pitchFamily="2" charset="-122"/>
            </a:endParaRPr>
          </a:p>
          <a:p>
            <a:pPr marL="107950" lvl="1" indent="0">
              <a:lnSpc>
                <a:spcPct val="130000"/>
              </a:lnSpc>
              <a:buFont typeface="Wingdings" pitchFamily="2" charset="2"/>
              <a:buChar char="§"/>
            </a:pPr>
            <a:r>
              <a:rPr lang="en-US" sz="2200" dirty="0" smtClean="0">
                <a:latin typeface="+mj-lt"/>
                <a:ea typeface="宋体" pitchFamily="2" charset="-122"/>
              </a:rPr>
              <a:t>Joined Google in 2004</a:t>
            </a:r>
          </a:p>
          <a:p>
            <a:pPr marL="107950" lvl="1" indent="0">
              <a:lnSpc>
                <a:spcPct val="130000"/>
              </a:lnSpc>
              <a:buFont typeface="Wingdings" pitchFamily="2" charset="2"/>
              <a:buChar char="§"/>
            </a:pPr>
            <a:r>
              <a:rPr lang="en-US" sz="2200" dirty="0" smtClean="0">
                <a:latin typeface="+mj-lt"/>
                <a:ea typeface="宋体" pitchFamily="2" charset="-122"/>
              </a:rPr>
              <a:t>Responsible for creating and expanding strategic partnerships</a:t>
            </a:r>
          </a:p>
          <a:p>
            <a:pPr marL="107950" lvl="1" indent="0">
              <a:lnSpc>
                <a:spcPct val="130000"/>
              </a:lnSpc>
              <a:buFont typeface="Wingdings" pitchFamily="2" charset="2"/>
              <a:buChar char="§"/>
            </a:pPr>
            <a:r>
              <a:rPr lang="en-US" sz="2200" dirty="0" smtClean="0">
                <a:latin typeface="+mj-lt"/>
                <a:ea typeface="宋体" pitchFamily="2" charset="-122"/>
              </a:rPr>
              <a:t>Former Chief Marketing Officer at T-Mobile</a:t>
            </a:r>
          </a:p>
          <a:p>
            <a:pPr marL="107950" lvl="1" indent="0">
              <a:lnSpc>
                <a:spcPct val="130000"/>
              </a:lnSpc>
              <a:buFont typeface="Wingdings" pitchFamily="2" charset="2"/>
              <a:buChar char="§"/>
            </a:pPr>
            <a:r>
              <a:rPr lang="en-US" sz="2200" dirty="0" smtClean="0">
                <a:latin typeface="+mj-lt"/>
                <a:ea typeface="宋体" pitchFamily="2" charset="-122"/>
              </a:rPr>
              <a:t>Masters degree from Boston College</a:t>
            </a:r>
          </a:p>
          <a:p>
            <a:pPr marL="107950" lvl="1" indent="0">
              <a:lnSpc>
                <a:spcPct val="130000"/>
              </a:lnSpc>
              <a:buFont typeface="Wingdings" pitchFamily="2" charset="2"/>
              <a:buChar char="§"/>
            </a:pPr>
            <a:r>
              <a:rPr lang="en-US" sz="2200" dirty="0" smtClean="0">
                <a:latin typeface="+mj-lt"/>
                <a:ea typeface="宋体" pitchFamily="2" charset="-122"/>
              </a:rPr>
              <a:t>MBA from Northeastern University</a:t>
            </a:r>
          </a:p>
          <a:p>
            <a:pPr marL="107950" lvl="1" indent="0">
              <a:lnSpc>
                <a:spcPct val="130000"/>
              </a:lnSpc>
              <a:buFont typeface="Wingdings" pitchFamily="2" charset="2"/>
              <a:buChar char="§"/>
            </a:pPr>
            <a:r>
              <a:rPr lang="en-US" sz="2200" dirty="0" smtClean="0">
                <a:latin typeface="+mj-lt"/>
                <a:ea typeface="宋体" pitchFamily="2" charset="-122"/>
              </a:rPr>
              <a:t>CFA Designation</a:t>
            </a:r>
          </a:p>
          <a:p>
            <a:pPr>
              <a:lnSpc>
                <a:spcPct val="90000"/>
              </a:lnSpc>
            </a:pPr>
            <a:endParaRPr lang="en-US" sz="2400" dirty="0" smtClean="0">
              <a:ea typeface="宋体" pitchFamily="2" charset="-122"/>
            </a:endParaRPr>
          </a:p>
        </p:txBody>
      </p:sp>
      <p:pic>
        <p:nvPicPr>
          <p:cNvPr id="239619" name="Picture 3"/>
          <p:cNvPicPr>
            <a:picLocks noChangeAspect="1"/>
          </p:cNvPicPr>
          <p:nvPr/>
        </p:nvPicPr>
        <p:blipFill>
          <a:blip r:embed="rId2" cstate="print"/>
          <a:srcRect/>
          <a:stretch>
            <a:fillRect/>
          </a:stretch>
        </p:blipFill>
        <p:spPr bwMode="auto">
          <a:xfrm>
            <a:off x="7092280" y="4210050"/>
            <a:ext cx="1592262" cy="2387600"/>
          </a:xfrm>
          <a:prstGeom prst="rect">
            <a:avLst/>
          </a:prstGeom>
          <a:noFill/>
          <a:ln w="9525">
            <a:noFill/>
            <a:miter lim="800000"/>
            <a:headEnd/>
            <a:tailEnd/>
          </a:ln>
        </p:spPr>
      </p:pic>
    </p:spTree>
    <p:extLst>
      <p:ext uri="{BB962C8B-B14F-4D97-AF65-F5344CB8AC3E}">
        <p14:creationId xmlns:p14="http://schemas.microsoft.com/office/powerpoint/2010/main" val="330438099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1"/>
          <p:cNvSpPr>
            <a:spLocks noGrp="1"/>
          </p:cNvSpPr>
          <p:nvPr>
            <p:ph type="title"/>
          </p:nvPr>
        </p:nvSpPr>
        <p:spPr/>
        <p:txBody>
          <a:bodyPr/>
          <a:lstStyle/>
          <a:p>
            <a:r>
              <a:rPr lang="en-US" smtClean="0">
                <a:ea typeface="隶书"/>
              </a:rPr>
              <a:t>Management</a:t>
            </a:r>
          </a:p>
        </p:txBody>
      </p:sp>
      <p:sp>
        <p:nvSpPr>
          <p:cNvPr id="3" name="Content Placeholder 2"/>
          <p:cNvSpPr>
            <a:spLocks noGrp="1"/>
          </p:cNvSpPr>
          <p:nvPr>
            <p:ph idx="1"/>
          </p:nvPr>
        </p:nvSpPr>
        <p:spPr/>
        <p:txBody>
          <a:bodyPr>
            <a:normAutofit fontScale="92500" lnSpcReduction="10000"/>
          </a:bodyPr>
          <a:lstStyle/>
          <a:p>
            <a:pPr marL="107950" lvl="1" indent="0" fontAlgn="auto">
              <a:lnSpc>
                <a:spcPct val="110000"/>
              </a:lnSpc>
              <a:spcAft>
                <a:spcPts val="0"/>
              </a:spcAft>
              <a:buFont typeface="Courier New" pitchFamily="49" charset="0"/>
              <a:buNone/>
              <a:defRPr/>
            </a:pPr>
            <a:r>
              <a:rPr lang="en-US" sz="3000" dirty="0" smtClean="0">
                <a:latin typeface="+mj-lt"/>
              </a:rPr>
              <a:t>Senior VP and Chief Financial Officer</a:t>
            </a:r>
            <a:endParaRPr lang="en-US" sz="3000" dirty="0">
              <a:latin typeface="+mj-lt"/>
            </a:endParaRPr>
          </a:p>
          <a:p>
            <a:pPr marL="107950" lvl="1" indent="0" fontAlgn="auto">
              <a:lnSpc>
                <a:spcPct val="110000"/>
              </a:lnSpc>
              <a:spcAft>
                <a:spcPts val="0"/>
              </a:spcAft>
              <a:buFont typeface="Courier New" pitchFamily="49" charset="0"/>
              <a:buNone/>
              <a:defRPr/>
            </a:pPr>
            <a:r>
              <a:rPr lang="en-US" sz="3000" dirty="0" smtClean="0">
                <a:latin typeface="+mj-lt"/>
              </a:rPr>
              <a:t>Patrick </a:t>
            </a:r>
            <a:r>
              <a:rPr lang="en-US" sz="3000" dirty="0" err="1" smtClean="0">
                <a:latin typeface="+mj-lt"/>
              </a:rPr>
              <a:t>Pichette</a:t>
            </a:r>
            <a:endParaRPr lang="en-US" sz="3000" dirty="0">
              <a:latin typeface="+mj-lt"/>
            </a:endParaRPr>
          </a:p>
          <a:p>
            <a:pPr marL="107950" lvl="1" indent="0" fontAlgn="auto">
              <a:lnSpc>
                <a:spcPct val="140000"/>
              </a:lnSpc>
              <a:spcAft>
                <a:spcPts val="0"/>
              </a:spcAft>
              <a:buFont typeface="Wingdings" pitchFamily="2" charset="2"/>
              <a:buChar char="§"/>
              <a:defRPr/>
            </a:pPr>
            <a:r>
              <a:rPr lang="en-US" dirty="0">
                <a:latin typeface="+mj-lt"/>
              </a:rPr>
              <a:t>Joined Google in </a:t>
            </a:r>
            <a:r>
              <a:rPr lang="en-US" dirty="0" smtClean="0">
                <a:latin typeface="+mj-lt"/>
              </a:rPr>
              <a:t>2008</a:t>
            </a:r>
          </a:p>
          <a:p>
            <a:pPr marL="107950" lvl="1" indent="0" fontAlgn="auto">
              <a:lnSpc>
                <a:spcPct val="140000"/>
              </a:lnSpc>
              <a:spcAft>
                <a:spcPts val="0"/>
              </a:spcAft>
              <a:buFont typeface="Wingdings" pitchFamily="2" charset="2"/>
              <a:buChar char="§"/>
              <a:defRPr/>
            </a:pPr>
            <a:r>
              <a:rPr lang="en-US" dirty="0" smtClean="0">
                <a:latin typeface="+mj-lt"/>
              </a:rPr>
              <a:t>Worked at McKinsey and at Bell Canada (2001-2008)</a:t>
            </a:r>
          </a:p>
          <a:p>
            <a:pPr marL="107950" lvl="1" indent="0" fontAlgn="auto">
              <a:lnSpc>
                <a:spcPct val="140000"/>
              </a:lnSpc>
              <a:spcAft>
                <a:spcPts val="0"/>
              </a:spcAft>
              <a:buFont typeface="Wingdings" pitchFamily="2" charset="2"/>
              <a:buChar char="§"/>
              <a:defRPr/>
            </a:pPr>
            <a:r>
              <a:rPr lang="en-US" dirty="0" smtClean="0">
                <a:latin typeface="+mj-lt"/>
              </a:rPr>
              <a:t>An expert in the telecommunications industry</a:t>
            </a:r>
            <a:endParaRPr lang="en-US" dirty="0">
              <a:latin typeface="+mj-lt"/>
            </a:endParaRPr>
          </a:p>
          <a:p>
            <a:pPr marL="107950" lvl="1" indent="0" fontAlgn="auto">
              <a:lnSpc>
                <a:spcPct val="140000"/>
              </a:lnSpc>
              <a:spcAft>
                <a:spcPts val="0"/>
              </a:spcAft>
              <a:buFont typeface="Wingdings" pitchFamily="2" charset="2"/>
              <a:buChar char="§"/>
              <a:defRPr/>
            </a:pPr>
            <a:r>
              <a:rPr lang="en-US" dirty="0">
                <a:latin typeface="+mj-lt"/>
                <a:cs typeface="Calibri" pitchFamily="34" charset="0"/>
              </a:rPr>
              <a:t>BBA </a:t>
            </a:r>
            <a:r>
              <a:rPr lang="en-US" dirty="0" err="1">
                <a:latin typeface="+mj-lt"/>
                <a:cs typeface="Calibri" pitchFamily="34" charset="0"/>
              </a:rPr>
              <a:t>Université</a:t>
            </a:r>
            <a:r>
              <a:rPr lang="en-US" dirty="0">
                <a:latin typeface="+mj-lt"/>
                <a:cs typeface="Calibri" pitchFamily="34" charset="0"/>
              </a:rPr>
              <a:t> du Québec </a:t>
            </a:r>
            <a:r>
              <a:rPr lang="en-US" dirty="0">
                <a:latin typeface="+mj-lt"/>
              </a:rPr>
              <a:t>à</a:t>
            </a:r>
            <a:r>
              <a:rPr lang="en-US" dirty="0">
                <a:latin typeface="+mj-lt"/>
                <a:cs typeface="Calibri" pitchFamily="34" charset="0"/>
              </a:rPr>
              <a:t> Montréal (1987</a:t>
            </a:r>
            <a:r>
              <a:rPr lang="en-US" dirty="0" smtClean="0">
                <a:latin typeface="+mj-lt"/>
                <a:cs typeface="Calibri" pitchFamily="34" charset="0"/>
              </a:rPr>
              <a:t>)</a:t>
            </a:r>
          </a:p>
          <a:p>
            <a:pPr marL="107950" lvl="1" indent="0" fontAlgn="auto">
              <a:lnSpc>
                <a:spcPct val="140000"/>
              </a:lnSpc>
              <a:spcAft>
                <a:spcPts val="0"/>
              </a:spcAft>
              <a:buFont typeface="Wingdings" pitchFamily="2" charset="2"/>
              <a:buChar char="§"/>
              <a:defRPr/>
            </a:pPr>
            <a:r>
              <a:rPr lang="en-US" dirty="0" smtClean="0">
                <a:latin typeface="+mj-lt"/>
                <a:cs typeface="Calibri" pitchFamily="34" charset="0"/>
              </a:rPr>
              <a:t>MA in </a:t>
            </a:r>
            <a:r>
              <a:rPr lang="en-US" dirty="0" err="1" smtClean="0">
                <a:latin typeface="+mj-lt"/>
                <a:cs typeface="Calibri" pitchFamily="34" charset="0"/>
              </a:rPr>
              <a:t>Philosphy</a:t>
            </a:r>
            <a:r>
              <a:rPr lang="en-US" dirty="0" smtClean="0">
                <a:latin typeface="+mj-lt"/>
                <a:cs typeface="Calibri" pitchFamily="34" charset="0"/>
              </a:rPr>
              <a:t>, Politics, and Economics from Oxford</a:t>
            </a:r>
            <a:endParaRPr lang="en-US" dirty="0">
              <a:latin typeface="+mj-lt"/>
            </a:endParaRPr>
          </a:p>
          <a:p>
            <a:pPr marL="107950" lvl="1" indent="0" fontAlgn="auto">
              <a:lnSpc>
                <a:spcPct val="140000"/>
              </a:lnSpc>
              <a:spcAft>
                <a:spcPts val="0"/>
              </a:spcAft>
              <a:buFont typeface="Wingdings" pitchFamily="2" charset="2"/>
              <a:buChar char="§"/>
              <a:defRPr/>
            </a:pPr>
            <a:r>
              <a:rPr lang="en-US" dirty="0" smtClean="0">
                <a:latin typeface="+mj-lt"/>
              </a:rPr>
              <a:t>Rhodes Scholar</a:t>
            </a:r>
            <a:endParaRPr lang="en-US" dirty="0">
              <a:latin typeface="+mj-lt"/>
            </a:endParaRPr>
          </a:p>
          <a:p>
            <a:pPr marL="274320" indent="-274320" fontAlgn="auto">
              <a:spcAft>
                <a:spcPts val="0"/>
              </a:spcAft>
              <a:buClr>
                <a:schemeClr val="accent3"/>
              </a:buClr>
              <a:buFont typeface="Wingdings 2"/>
              <a:buChar char=""/>
              <a:defRPr/>
            </a:pPr>
            <a:endParaRPr lang="en-US" dirty="0"/>
          </a:p>
        </p:txBody>
      </p:sp>
      <p:pic>
        <p:nvPicPr>
          <p:cNvPr id="240643" name="Picture 3"/>
          <p:cNvPicPr>
            <a:picLocks noChangeAspect="1" noChangeArrowheads="1"/>
          </p:cNvPicPr>
          <p:nvPr/>
        </p:nvPicPr>
        <p:blipFill>
          <a:blip r:embed="rId2" cstate="print"/>
          <a:srcRect/>
          <a:stretch>
            <a:fillRect/>
          </a:stretch>
        </p:blipFill>
        <p:spPr bwMode="auto">
          <a:xfrm>
            <a:off x="7236296" y="393404"/>
            <a:ext cx="1673861" cy="2376264"/>
          </a:xfrm>
          <a:prstGeom prst="rect">
            <a:avLst/>
          </a:prstGeom>
          <a:noFill/>
          <a:ln w="9525">
            <a:noFill/>
            <a:miter lim="800000"/>
            <a:headEnd/>
            <a:tailEnd/>
          </a:ln>
        </p:spPr>
      </p:pic>
    </p:spTree>
    <p:extLst>
      <p:ext uri="{BB962C8B-B14F-4D97-AF65-F5344CB8AC3E}">
        <p14:creationId xmlns:p14="http://schemas.microsoft.com/office/powerpoint/2010/main" val="289942193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3648" y="2348880"/>
            <a:ext cx="6185981" cy="1446550"/>
          </a:xfrm>
          <a:prstGeom prst="rect">
            <a:avLst/>
          </a:prstGeom>
          <a:noFill/>
          <a:ln>
            <a:noFill/>
          </a:ln>
          <a:effectLst>
            <a:outerShdw blurRad="50800" dist="38100" dir="2700000" algn="tl" rotWithShape="0">
              <a:prstClr val="black">
                <a:alpha val="40000"/>
              </a:prstClr>
            </a:outerShdw>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8800" b="1" dirty="0">
                <a:ln w="11430"/>
                <a:solidFill>
                  <a:srgbClr val="0860CA"/>
                </a:solidFill>
                <a:effectLst>
                  <a:outerShdw blurRad="50800" dist="39000" dir="5460000" algn="tl">
                    <a:srgbClr val="000000">
                      <a:alpha val="38000"/>
                    </a:srgbClr>
                  </a:outerShdw>
                </a:effectLst>
                <a:latin typeface="DFKai-SB" pitchFamily="65" charset="-120"/>
                <a:ea typeface="DFKai-SB" pitchFamily="65" charset="-120"/>
              </a:rPr>
              <a:t>F</a:t>
            </a:r>
            <a:r>
              <a:rPr lang="en-US" sz="8800" b="1" dirty="0">
                <a:ln w="11430"/>
                <a:solidFill>
                  <a:srgbClr val="FF0000"/>
                </a:solidFill>
                <a:effectLst>
                  <a:outerShdw blurRad="50800" dist="39000" dir="5460000" algn="tl">
                    <a:srgbClr val="000000">
                      <a:alpha val="38000"/>
                    </a:srgbClr>
                  </a:outerShdw>
                </a:effectLst>
                <a:latin typeface="DFKai-SB" pitchFamily="65" charset="-120"/>
                <a:ea typeface="DFKai-SB" pitchFamily="65" charset="-120"/>
              </a:rPr>
              <a:t>i</a:t>
            </a:r>
            <a:r>
              <a:rPr lang="en-US" sz="8800" b="1" dirty="0">
                <a:ln w="11430"/>
                <a:solidFill>
                  <a:srgbClr val="FFFF00"/>
                </a:solidFill>
                <a:effectLst>
                  <a:outerShdw blurRad="50800" dist="39000" dir="5460000" algn="tl">
                    <a:srgbClr val="000000">
                      <a:alpha val="38000"/>
                    </a:srgbClr>
                  </a:outerShdw>
                </a:effectLst>
                <a:latin typeface="DFKai-SB" pitchFamily="65" charset="-120"/>
                <a:ea typeface="DFKai-SB" pitchFamily="65" charset="-120"/>
              </a:rPr>
              <a:t>n</a:t>
            </a:r>
            <a:r>
              <a:rPr lang="en-US" sz="8800" b="1" dirty="0">
                <a:ln w="11430"/>
                <a:solidFill>
                  <a:srgbClr val="0860CA"/>
                </a:solidFill>
                <a:effectLst>
                  <a:outerShdw blurRad="50800" dist="39000" dir="5460000" algn="tl">
                    <a:srgbClr val="000000">
                      <a:alpha val="38000"/>
                    </a:srgbClr>
                  </a:outerShdw>
                </a:effectLst>
                <a:latin typeface="DFKai-SB" pitchFamily="65" charset="-120"/>
                <a:ea typeface="DFKai-SB" pitchFamily="65" charset="-120"/>
              </a:rPr>
              <a:t>a</a:t>
            </a:r>
            <a:r>
              <a:rPr lang="en-US" sz="8800" b="1" dirty="0">
                <a:ln w="11430"/>
                <a:solidFill>
                  <a:srgbClr val="00B050"/>
                </a:solidFill>
                <a:effectLst>
                  <a:outerShdw blurRad="50800" dist="39000" dir="5460000" algn="tl">
                    <a:srgbClr val="000000">
                      <a:alpha val="38000"/>
                    </a:srgbClr>
                  </a:outerShdw>
                </a:effectLst>
                <a:latin typeface="DFKai-SB" pitchFamily="65" charset="-120"/>
                <a:ea typeface="DFKai-SB" pitchFamily="65" charset="-120"/>
              </a:rPr>
              <a:t>n</a:t>
            </a:r>
            <a:r>
              <a:rPr lang="en-US" sz="8800" b="1" dirty="0">
                <a:ln w="11430"/>
                <a:solidFill>
                  <a:srgbClr val="FF0000"/>
                </a:solidFill>
                <a:effectLst>
                  <a:outerShdw blurRad="50800" dist="39000" dir="5460000" algn="tl">
                    <a:srgbClr val="000000">
                      <a:alpha val="38000"/>
                    </a:srgbClr>
                  </a:outerShdw>
                </a:effectLst>
                <a:latin typeface="DFKai-SB" pitchFamily="65" charset="-120"/>
                <a:ea typeface="DFKai-SB" pitchFamily="65" charset="-120"/>
              </a:rPr>
              <a:t>c</a:t>
            </a:r>
            <a:r>
              <a:rPr lang="en-US" sz="8800" b="1" dirty="0">
                <a:ln w="11430"/>
                <a:solidFill>
                  <a:srgbClr val="0860CA"/>
                </a:solidFill>
                <a:effectLst>
                  <a:outerShdw blurRad="50800" dist="39000" dir="5460000" algn="tl">
                    <a:srgbClr val="000000">
                      <a:alpha val="38000"/>
                    </a:srgbClr>
                  </a:outerShdw>
                </a:effectLst>
                <a:latin typeface="DFKai-SB" pitchFamily="65" charset="-120"/>
                <a:ea typeface="DFKai-SB" pitchFamily="65" charset="-120"/>
              </a:rPr>
              <a:t>i</a:t>
            </a:r>
            <a:r>
              <a:rPr lang="en-US" sz="8800" b="1" dirty="0">
                <a:ln w="11430"/>
                <a:solidFill>
                  <a:srgbClr val="FFFF00"/>
                </a:solidFill>
                <a:effectLst>
                  <a:outerShdw blurRad="50800" dist="39000" dir="5460000" algn="tl">
                    <a:srgbClr val="000000">
                      <a:alpha val="38000"/>
                    </a:srgbClr>
                  </a:outerShdw>
                </a:effectLst>
                <a:latin typeface="DFKai-SB" pitchFamily="65" charset="-120"/>
                <a:ea typeface="DFKai-SB" pitchFamily="65" charset="-120"/>
              </a:rPr>
              <a:t>a</a:t>
            </a:r>
            <a:r>
              <a:rPr lang="en-US" sz="8800" b="1" dirty="0">
                <a:ln w="11430"/>
                <a:solidFill>
                  <a:srgbClr val="FF0000"/>
                </a:solidFill>
                <a:effectLst>
                  <a:outerShdw blurRad="50800" dist="39000" dir="5460000" algn="tl">
                    <a:srgbClr val="000000">
                      <a:alpha val="38000"/>
                    </a:srgbClr>
                  </a:outerShdw>
                </a:effectLst>
                <a:latin typeface="DFKai-SB" pitchFamily="65" charset="-120"/>
                <a:ea typeface="DFKai-SB" pitchFamily="65" charset="-120"/>
              </a:rPr>
              <a:t>l</a:t>
            </a:r>
            <a:r>
              <a:rPr lang="en-US" sz="8800" b="1" dirty="0">
                <a:ln w="11430"/>
                <a:solidFill>
                  <a:srgbClr val="00B050"/>
                </a:solidFill>
                <a:effectLst>
                  <a:outerShdw blurRad="50800" dist="39000" dir="5460000" algn="tl">
                    <a:srgbClr val="000000">
                      <a:alpha val="38000"/>
                    </a:srgbClr>
                  </a:outerShdw>
                </a:effectLst>
                <a:latin typeface="DFKai-SB" pitchFamily="65" charset="-120"/>
                <a:ea typeface="DFKai-SB" pitchFamily="65" charset="-120"/>
              </a:rPr>
              <a:t>s</a:t>
            </a:r>
          </a:p>
        </p:txBody>
      </p:sp>
    </p:spTree>
    <p:extLst>
      <p:ext uri="{BB962C8B-B14F-4D97-AF65-F5344CB8AC3E}">
        <p14:creationId xmlns:p14="http://schemas.microsoft.com/office/powerpoint/2010/main" val="1124106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1124744"/>
          </a:xfrm>
        </p:spPr>
        <p:txBody>
          <a:bodyPr>
            <a:noAutofit/>
          </a:bodyPr>
          <a:lstStyle/>
          <a:p>
            <a:pPr fontAlgn="auto">
              <a:spcAft>
                <a:spcPts val="0"/>
              </a:spcAft>
              <a:defRPr/>
            </a:pPr>
            <a:r>
              <a:rPr lang="en-US" altLang="zh-CN" dirty="0" smtClean="0"/>
              <a:t>Social Media Goes Mobile </a:t>
            </a:r>
            <a:endParaRPr lang="zh-CN" altLang="en-US" dirty="0" smtClean="0"/>
          </a:p>
        </p:txBody>
      </p:sp>
      <p:sp>
        <p:nvSpPr>
          <p:cNvPr id="3" name="内容占位符 2"/>
          <p:cNvSpPr>
            <a:spLocks noGrp="1"/>
          </p:cNvSpPr>
          <p:nvPr>
            <p:ph sz="half" idx="1"/>
          </p:nvPr>
        </p:nvSpPr>
        <p:spPr>
          <a:xfrm>
            <a:off x="4648200" y="1527175"/>
            <a:ext cx="3956050" cy="4598988"/>
          </a:xfrm>
        </p:spPr>
        <p:txBody>
          <a:bodyPr>
            <a:normAutofit/>
          </a:bodyPr>
          <a:lstStyle/>
          <a:p>
            <a:pPr marL="548640" indent="-411480" fontAlgn="auto">
              <a:spcAft>
                <a:spcPts val="0"/>
              </a:spcAft>
              <a:buClr>
                <a:schemeClr val="tx1">
                  <a:shade val="95000"/>
                </a:schemeClr>
              </a:buClr>
              <a:buFont typeface="Wingdings 2"/>
              <a:buChar char=""/>
              <a:defRPr/>
            </a:pPr>
            <a:r>
              <a:rPr lang="en-US" altLang="zh-CN" sz="2400" dirty="0" smtClean="0"/>
              <a:t>Social media will focus more on mobile devices in the next five years, including smartphones and tablet PCs.</a:t>
            </a:r>
          </a:p>
          <a:p>
            <a:pPr marL="548640" indent="-411480" fontAlgn="auto">
              <a:spcAft>
                <a:spcPts val="0"/>
              </a:spcAft>
              <a:buClr>
                <a:schemeClr val="tx1">
                  <a:shade val="95000"/>
                </a:schemeClr>
              </a:buClr>
              <a:buFont typeface="Wingdings 2"/>
              <a:buChar char=""/>
              <a:defRPr/>
            </a:pPr>
            <a:r>
              <a:rPr lang="en-CA" sz="2400" dirty="0" smtClean="0"/>
              <a:t>Over 600 million active users of Facebook currently access Facebook through their mobile devices. </a:t>
            </a:r>
            <a:endParaRPr lang="zh-CN" altLang="en-US"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2816"/>
            <a:ext cx="493204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2536" y="0"/>
            <a:ext cx="8229600" cy="792088"/>
          </a:xfrm>
        </p:spPr>
        <p:txBody>
          <a:bodyPr>
            <a:normAutofit/>
          </a:bodyPr>
          <a:lstStyle/>
          <a:p>
            <a:r>
              <a:rPr lang="en-CA" sz="4400" dirty="0" smtClean="0"/>
              <a:t>Balance Sheet – Q3</a:t>
            </a:r>
            <a:endParaRPr lang="en-CA" sz="4400" dirty="0"/>
          </a:p>
        </p:txBody>
      </p:sp>
      <p:pic>
        <p:nvPicPr>
          <p:cNvPr id="5" name="内容占位符 4" descr="Q3 unaudited BS - asset.jpg"/>
          <p:cNvPicPr>
            <a:picLocks noGrp="1" noChangeAspect="1"/>
          </p:cNvPicPr>
          <p:nvPr>
            <p:ph idx="1"/>
          </p:nvPr>
        </p:nvPicPr>
        <p:blipFill>
          <a:blip r:embed="rId2" cstate="print"/>
          <a:stretch>
            <a:fillRect/>
          </a:stretch>
        </p:blipFill>
        <p:spPr>
          <a:xfrm>
            <a:off x="323528" y="980728"/>
            <a:ext cx="8467486" cy="5760640"/>
          </a:xfrm>
        </p:spPr>
      </p:pic>
    </p:spTree>
    <p:extLst>
      <p:ext uri="{BB962C8B-B14F-4D97-AF65-F5344CB8AC3E}">
        <p14:creationId xmlns:p14="http://schemas.microsoft.com/office/powerpoint/2010/main" val="179950109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4544" y="0"/>
            <a:ext cx="8229600" cy="864096"/>
          </a:xfrm>
        </p:spPr>
        <p:txBody>
          <a:bodyPr>
            <a:normAutofit/>
          </a:bodyPr>
          <a:lstStyle/>
          <a:p>
            <a:r>
              <a:rPr lang="en-CA" sz="4400" dirty="0" smtClean="0"/>
              <a:t>Balance Sheet – Q3</a:t>
            </a:r>
            <a:endParaRPr lang="en-CA" sz="4400" dirty="0"/>
          </a:p>
        </p:txBody>
      </p:sp>
      <p:pic>
        <p:nvPicPr>
          <p:cNvPr id="6" name="内容占位符 5" descr="Q3 unaudited BS - L&amp;E.jpg"/>
          <p:cNvPicPr>
            <a:picLocks noGrp="1" noChangeAspect="1"/>
          </p:cNvPicPr>
          <p:nvPr>
            <p:ph idx="1"/>
          </p:nvPr>
        </p:nvPicPr>
        <p:blipFill>
          <a:blip r:embed="rId2" cstate="print"/>
          <a:stretch>
            <a:fillRect/>
          </a:stretch>
        </p:blipFill>
        <p:spPr>
          <a:xfrm>
            <a:off x="323528" y="908720"/>
            <a:ext cx="8352927" cy="5949279"/>
          </a:xfrm>
        </p:spPr>
      </p:pic>
    </p:spTree>
    <p:extLst>
      <p:ext uri="{BB962C8B-B14F-4D97-AF65-F5344CB8AC3E}">
        <p14:creationId xmlns:p14="http://schemas.microsoft.com/office/powerpoint/2010/main" val="170061995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p:cNvSpPr>
          <p:nvPr>
            <p:ph idx="1"/>
          </p:nvPr>
        </p:nvSpPr>
        <p:spPr/>
        <p:txBody>
          <a:bodyPr/>
          <a:lstStyle/>
          <a:p>
            <a:endParaRPr lang="en-CA" smtClean="0">
              <a:ea typeface="宋体" pitchFamily="2" charset="-122"/>
            </a:endParaRPr>
          </a:p>
        </p:txBody>
      </p:sp>
      <p:pic>
        <p:nvPicPr>
          <p:cNvPr id="327684" name="Picture 4" descr="23 Contractual Obligations"/>
          <p:cNvPicPr>
            <a:picLocks noChangeAspect="1" noChangeArrowheads="1"/>
          </p:cNvPicPr>
          <p:nvPr/>
        </p:nvPicPr>
        <p:blipFill>
          <a:blip r:embed="rId2" cstate="print"/>
          <a:srcRect/>
          <a:stretch>
            <a:fillRect/>
          </a:stretch>
        </p:blipFill>
        <p:spPr bwMode="auto">
          <a:xfrm>
            <a:off x="468313" y="1268413"/>
            <a:ext cx="8280400" cy="4608512"/>
          </a:xfrm>
          <a:prstGeom prst="rect">
            <a:avLst/>
          </a:prstGeom>
          <a:noFill/>
        </p:spPr>
      </p:pic>
    </p:spTree>
    <p:extLst>
      <p:ext uri="{BB962C8B-B14F-4D97-AF65-F5344CB8AC3E}">
        <p14:creationId xmlns:p14="http://schemas.microsoft.com/office/powerpoint/2010/main" val="281280444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a:xfrm>
            <a:off x="0" y="188640"/>
            <a:ext cx="8229600" cy="647700"/>
          </a:xfrm>
        </p:spPr>
        <p:txBody>
          <a:bodyPr>
            <a:normAutofit fontScale="90000"/>
          </a:bodyPr>
          <a:lstStyle/>
          <a:p>
            <a:pPr fontAlgn="auto">
              <a:spcAft>
                <a:spcPts val="0"/>
              </a:spcAft>
              <a:defRPr/>
            </a:pPr>
            <a:r>
              <a:rPr lang="en-CA" sz="4600" dirty="0" smtClean="0">
                <a:cs typeface="+mj-cs"/>
              </a:rPr>
              <a:t>Income Statement – Q3</a:t>
            </a:r>
          </a:p>
        </p:txBody>
      </p:sp>
      <p:pic>
        <p:nvPicPr>
          <p:cNvPr id="6" name="内容占位符 5" descr="Q3 Unaudited Earning stmt.jpg"/>
          <p:cNvPicPr>
            <a:picLocks noGrp="1" noChangeAspect="1"/>
          </p:cNvPicPr>
          <p:nvPr>
            <p:ph idx="1"/>
          </p:nvPr>
        </p:nvPicPr>
        <p:blipFill>
          <a:blip r:embed="rId2" cstate="print"/>
          <a:stretch>
            <a:fillRect/>
          </a:stretch>
        </p:blipFill>
        <p:spPr>
          <a:xfrm>
            <a:off x="395536" y="958072"/>
            <a:ext cx="8208912" cy="5899928"/>
          </a:xfrm>
        </p:spPr>
      </p:pic>
    </p:spTree>
    <p:extLst>
      <p:ext uri="{BB962C8B-B14F-4D97-AF65-F5344CB8AC3E}">
        <p14:creationId xmlns:p14="http://schemas.microsoft.com/office/powerpoint/2010/main" val="86474466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p:cNvSpPr>
          <p:nvPr>
            <p:ph type="title"/>
          </p:nvPr>
        </p:nvSpPr>
        <p:spPr>
          <a:xfrm>
            <a:off x="-252536" y="0"/>
            <a:ext cx="8820472" cy="1052736"/>
          </a:xfrm>
        </p:spPr>
        <p:txBody>
          <a:bodyPr>
            <a:normAutofit/>
          </a:bodyPr>
          <a:lstStyle/>
          <a:p>
            <a:endParaRPr lang="en-CA" dirty="0" smtClean="0">
              <a:ea typeface="隶书"/>
            </a:endParaRPr>
          </a:p>
        </p:txBody>
      </p:sp>
      <p:sp>
        <p:nvSpPr>
          <p:cNvPr id="250882" name="Rectangle 3"/>
          <p:cNvSpPr>
            <a:spLocks noGrp="1"/>
          </p:cNvSpPr>
          <p:nvPr>
            <p:ph idx="1"/>
          </p:nvPr>
        </p:nvSpPr>
        <p:spPr/>
        <p:txBody>
          <a:bodyPr/>
          <a:lstStyle/>
          <a:p>
            <a:endParaRPr lang="en-CA" smtClean="0">
              <a:ea typeface="宋体" pitchFamily="2" charset="-122"/>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496944" cy="658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18312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8520" y="-171400"/>
            <a:ext cx="8229600" cy="1399032"/>
          </a:xfrm>
        </p:spPr>
        <p:txBody>
          <a:bodyPr>
            <a:normAutofit/>
          </a:bodyPr>
          <a:lstStyle/>
          <a:p>
            <a:r>
              <a:rPr lang="en-CA" sz="3800" dirty="0" smtClean="0"/>
              <a:t>2011 Income Statement</a:t>
            </a:r>
            <a:endParaRPr lang="en-CA" sz="3800"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65903"/>
            <a:ext cx="8707148" cy="5775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90636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260648"/>
            <a:ext cx="8229600" cy="778098"/>
          </a:xfrm>
        </p:spPr>
        <p:txBody>
          <a:bodyPr>
            <a:normAutofit fontScale="90000"/>
          </a:bodyPr>
          <a:lstStyle/>
          <a:p>
            <a:r>
              <a:rPr lang="en-CA" dirty="0" smtClean="0"/>
              <a:t>Cash-Flow – Q3</a:t>
            </a:r>
            <a:br>
              <a:rPr lang="en-CA" dirty="0" smtClean="0"/>
            </a:br>
            <a:endParaRPr lang="en-CA"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836712"/>
            <a:ext cx="7488832" cy="5667204"/>
          </a:xfrm>
        </p:spPr>
      </p:pic>
    </p:spTree>
    <p:extLst>
      <p:ext uri="{BB962C8B-B14F-4D97-AF65-F5344CB8AC3E}">
        <p14:creationId xmlns:p14="http://schemas.microsoft.com/office/powerpoint/2010/main" val="179925728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229600" cy="713234"/>
          </a:xfrm>
        </p:spPr>
        <p:txBody>
          <a:bodyPr>
            <a:normAutofit fontScale="90000"/>
          </a:bodyPr>
          <a:lstStyle/>
          <a:p>
            <a:r>
              <a:rPr lang="en-CA" dirty="0"/>
              <a:t>Cash-Flow – Q3</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908720"/>
            <a:ext cx="7920880" cy="5803910"/>
          </a:xfrm>
        </p:spPr>
      </p:pic>
    </p:spTree>
    <p:extLst>
      <p:ext uri="{BB962C8B-B14F-4D97-AF65-F5344CB8AC3E}">
        <p14:creationId xmlns:p14="http://schemas.microsoft.com/office/powerpoint/2010/main" val="406654636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p:cNvSpPr>
          <p:nvPr>
            <p:ph type="title"/>
          </p:nvPr>
        </p:nvSpPr>
        <p:spPr/>
        <p:txBody>
          <a:bodyPr/>
          <a:lstStyle/>
          <a:p>
            <a:endParaRPr lang="en-CA" smtClean="0">
              <a:ea typeface="隶书"/>
            </a:endParaRPr>
          </a:p>
        </p:txBody>
      </p:sp>
      <p:sp>
        <p:nvSpPr>
          <p:cNvPr id="247810" name="Rectangle 3"/>
          <p:cNvSpPr>
            <a:spLocks noGrp="1"/>
          </p:cNvSpPr>
          <p:nvPr>
            <p:ph idx="1"/>
          </p:nvPr>
        </p:nvSpPr>
        <p:spPr/>
        <p:txBody>
          <a:bodyPr/>
          <a:lstStyle/>
          <a:p>
            <a:endParaRPr lang="en-CA" dirty="0" smtClean="0">
              <a:ea typeface="宋体" pitchFamily="2"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2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07151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p:cNvSpPr>
          <p:nvPr>
            <p:ph type="title"/>
          </p:nvPr>
        </p:nvSpPr>
        <p:spPr/>
        <p:txBody>
          <a:bodyPr/>
          <a:lstStyle/>
          <a:p>
            <a:r>
              <a:rPr lang="en-CA" smtClean="0">
                <a:ea typeface="隶书"/>
              </a:rPr>
              <a:t>Recommendation</a:t>
            </a:r>
          </a:p>
        </p:txBody>
      </p:sp>
      <p:pic>
        <p:nvPicPr>
          <p:cNvPr id="251906" name="Content Placeholder 3"/>
          <p:cNvPicPr>
            <a:picLocks noGrp="1" noChangeArrowheads="1"/>
          </p:cNvPicPr>
          <p:nvPr>
            <p:ph idx="1"/>
          </p:nvPr>
        </p:nvPicPr>
        <p:blipFill>
          <a:blip r:embed="rId2" cstate="print"/>
          <a:srcRect/>
          <a:stretch>
            <a:fillRect/>
          </a:stretch>
        </p:blipFill>
        <p:spPr>
          <a:xfrm>
            <a:off x="-396875" y="1988840"/>
            <a:ext cx="9540875" cy="2519362"/>
          </a:xfrm>
        </p:spPr>
      </p:pic>
    </p:spTree>
    <p:extLst>
      <p:ext uri="{BB962C8B-B14F-4D97-AF65-F5344CB8AC3E}">
        <p14:creationId xmlns:p14="http://schemas.microsoft.com/office/powerpoint/2010/main" val="1076077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54290" cy="922114"/>
          </a:xfrm>
        </p:spPr>
        <p:txBody>
          <a:bodyPr/>
          <a:lstStyle/>
          <a:p>
            <a:pPr algn="l" fontAlgn="auto">
              <a:spcAft>
                <a:spcPts val="0"/>
              </a:spcAft>
              <a:defRPr/>
            </a:pPr>
            <a:r>
              <a:rPr lang="en-US" dirty="0" smtClean="0"/>
              <a:t>  Trends in Usage</a:t>
            </a:r>
            <a:endParaRPr lang="en-US" dirty="0" smtClean="0">
              <a:solidFill>
                <a:schemeClr val="tx1"/>
              </a:solidFill>
            </a:endParaRPr>
          </a:p>
        </p:txBody>
      </p:sp>
      <p:sp>
        <p:nvSpPr>
          <p:cNvPr id="3" name="Content Placeholder 2"/>
          <p:cNvSpPr>
            <a:spLocks noGrp="1"/>
          </p:cNvSpPr>
          <p:nvPr>
            <p:ph idx="1"/>
          </p:nvPr>
        </p:nvSpPr>
        <p:spPr>
          <a:xfrm>
            <a:off x="457200" y="1417638"/>
            <a:ext cx="8355013" cy="4525962"/>
          </a:xfrm>
        </p:spPr>
        <p:txBody>
          <a:bodyPr>
            <a:normAutofit/>
          </a:bodyPr>
          <a:lstStyle/>
          <a:p>
            <a:pPr marL="594360" indent="-457200" fontAlgn="auto">
              <a:spcAft>
                <a:spcPts val="0"/>
              </a:spcAft>
              <a:buClr>
                <a:schemeClr val="tx1">
                  <a:shade val="95000"/>
                </a:schemeClr>
              </a:buClr>
              <a:defRPr/>
            </a:pPr>
            <a:r>
              <a:rPr lang="en-US" dirty="0" smtClean="0"/>
              <a:t>Growth of mobile phone and </a:t>
            </a:r>
          </a:p>
          <a:p>
            <a:pPr marL="0" indent="0" fontAlgn="auto">
              <a:spcAft>
                <a:spcPts val="0"/>
              </a:spcAft>
              <a:buClr>
                <a:schemeClr val="tx1">
                  <a:shade val="95000"/>
                </a:schemeClr>
              </a:buClr>
              <a:buFont typeface="Wingdings 2"/>
              <a:buNone/>
              <a:defRPr/>
            </a:pPr>
            <a:r>
              <a:rPr lang="en-US" dirty="0" smtClean="0"/>
              <a:t>    Smartphone usage in developing countries</a:t>
            </a:r>
          </a:p>
          <a:p>
            <a:pPr marL="777875" lvl="1" indent="-457200" fontAlgn="auto">
              <a:spcAft>
                <a:spcPts val="0"/>
              </a:spcAft>
              <a:buClr>
                <a:schemeClr val="tx1">
                  <a:shade val="95000"/>
                </a:schemeClr>
              </a:buClr>
              <a:defRPr/>
            </a:pPr>
            <a:r>
              <a:rPr lang="en-US" dirty="0" smtClean="0"/>
              <a:t>Mobile Payments:</a:t>
            </a:r>
            <a:r>
              <a:rPr lang="en-US" baseline="0" dirty="0" smtClean="0"/>
              <a:t> Becoming increasingly popular in both developed and developing countries</a:t>
            </a:r>
            <a:endParaRPr lang="en-US" sz="450" dirty="0" smtClean="0"/>
          </a:p>
          <a:p>
            <a:pPr marL="548640" indent="-411480" fontAlgn="auto">
              <a:spcAft>
                <a:spcPts val="0"/>
              </a:spcAft>
              <a:buClr>
                <a:schemeClr val="tx1">
                  <a:shade val="95000"/>
                </a:schemeClr>
              </a:buClr>
              <a:buFont typeface="Wingdings 2"/>
              <a:buChar char=""/>
              <a:defRPr/>
            </a:pPr>
            <a:r>
              <a:rPr lang="en-US" dirty="0" smtClean="0"/>
              <a:t>The Smartphone was originally for the business user, but now targets wider range of consumers</a:t>
            </a:r>
          </a:p>
          <a:p>
            <a:pPr marL="548640" indent="-411480" fontAlgn="auto">
              <a:spcAft>
                <a:spcPts val="0"/>
              </a:spcAft>
              <a:buClr>
                <a:schemeClr val="tx1">
                  <a:shade val="95000"/>
                </a:schemeClr>
              </a:buClr>
              <a:buFont typeface="Wingdings 2"/>
              <a:buChar char=""/>
              <a:defRPr/>
            </a:pPr>
            <a:r>
              <a:rPr lang="en-CA" dirty="0" smtClean="0"/>
              <a:t>Movement towards internet-based computing solutions </a:t>
            </a:r>
          </a:p>
          <a:p>
            <a:pPr marL="869315" lvl="1" indent="-411480" fontAlgn="auto">
              <a:spcAft>
                <a:spcPts val="0"/>
              </a:spcAft>
              <a:buClr>
                <a:schemeClr val="tx1">
                  <a:shade val="95000"/>
                </a:schemeClr>
              </a:buClr>
              <a:buFont typeface="Wingdings 2"/>
              <a:buChar char=""/>
              <a:defRPr/>
            </a:pPr>
            <a:r>
              <a:rPr lang="en-CA" dirty="0" smtClean="0"/>
              <a:t>Cloud Computing</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Line 1"/>
          <p:cNvSpPr>
            <a:spLocks noChangeShapeType="1"/>
          </p:cNvSpPr>
          <p:nvPr/>
        </p:nvSpPr>
        <p:spPr bwMode="auto">
          <a:xfrm>
            <a:off x="455613" y="3340100"/>
            <a:ext cx="8232775" cy="0"/>
          </a:xfrm>
          <a:prstGeom prst="line">
            <a:avLst/>
          </a:prstGeom>
          <a:noFill/>
          <a:ln w="12700">
            <a:solidFill>
              <a:srgbClr val="9A9A9A"/>
            </a:solidFill>
            <a:miter lim="800000"/>
            <a:headEnd/>
            <a:tailEnd/>
          </a:ln>
        </p:spPr>
        <p:txBody>
          <a:bodyPr lIns="0" tIns="0" rIns="0" bIns="0"/>
          <a:lstStyle/>
          <a:p>
            <a:endParaRPr lang="en-US">
              <a:solidFill>
                <a:prstClr val="white"/>
              </a:solidFill>
            </a:endParaRPr>
          </a:p>
        </p:txBody>
      </p:sp>
      <p:sp>
        <p:nvSpPr>
          <p:cNvPr id="252930" name="Rectangle 2"/>
          <p:cNvSpPr>
            <a:spLocks noGrp="1" noChangeArrowheads="1"/>
          </p:cNvSpPr>
          <p:nvPr>
            <p:ph type="title"/>
          </p:nvPr>
        </p:nvSpPr>
        <p:spPr>
          <a:xfrm>
            <a:off x="133350" y="946150"/>
            <a:ext cx="9520238" cy="2401888"/>
          </a:xfrm>
        </p:spPr>
        <p:txBody>
          <a:bodyPr tIns="32146"/>
          <a:lstStyle/>
          <a:p>
            <a:r>
              <a:rPr lang="en-US" altLang="zh-CN" sz="6000" smtClean="0"/>
              <a:t>Research In Motion, Ltd.</a:t>
            </a:r>
          </a:p>
        </p:txBody>
      </p:sp>
      <p:sp>
        <p:nvSpPr>
          <p:cNvPr id="252931" name="Rectangle 4"/>
          <p:cNvSpPr>
            <a:spLocks noGrp="1" noChangeArrowheads="1"/>
          </p:cNvSpPr>
          <p:nvPr>
            <p:ph idx="1"/>
          </p:nvPr>
        </p:nvSpPr>
        <p:spPr>
          <a:xfrm>
            <a:off x="-258763" y="3654425"/>
            <a:ext cx="5464176" cy="1054100"/>
          </a:xfrm>
        </p:spPr>
        <p:txBody>
          <a:bodyPr lIns="26788" tIns="26788" rIns="26788" bIns="26788"/>
          <a:lstStyle/>
          <a:p>
            <a:r>
              <a:rPr lang="en-US" altLang="zh-CN" sz="2100" b="1" smtClean="0">
                <a:solidFill>
                  <a:srgbClr val="878787"/>
                </a:solidFill>
                <a:latin typeface="Lucida Grande" charset="0"/>
                <a:sym typeface="Lucida Grande" charset="0"/>
              </a:rPr>
              <a:t>1984 – 2012 | Waterloo Ontario </a:t>
            </a:r>
          </a:p>
        </p:txBody>
      </p:sp>
      <p:pic>
        <p:nvPicPr>
          <p:cNvPr id="252932" name="Picture 3"/>
          <p:cNvPicPr>
            <a:picLocks noChangeAspect="1" noChangeArrowheads="1"/>
          </p:cNvPicPr>
          <p:nvPr/>
        </p:nvPicPr>
        <p:blipFill>
          <a:blip r:embed="rId2" cstate="print"/>
          <a:srcRect/>
          <a:stretch>
            <a:fillRect/>
          </a:stretch>
        </p:blipFill>
        <p:spPr bwMode="auto">
          <a:xfrm>
            <a:off x="4987925" y="3622675"/>
            <a:ext cx="3890963" cy="1687513"/>
          </a:xfrm>
          <a:prstGeom prst="rect">
            <a:avLst/>
          </a:prstGeom>
          <a:noFill/>
          <a:ln w="12700" cap="rnd">
            <a:noFill/>
            <a:round/>
            <a:headEnd/>
            <a:tailEnd/>
          </a:ln>
        </p:spPr>
      </p:pic>
    </p:spTree>
    <p:extLst>
      <p:ext uri="{BB962C8B-B14F-4D97-AF65-F5344CB8AC3E}">
        <p14:creationId xmlns:p14="http://schemas.microsoft.com/office/powerpoint/2010/main" val="2877337308"/>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p:cNvSpPr>
          <p:nvPr/>
        </p:nvSpPr>
        <p:spPr bwMode="auto">
          <a:xfrm>
            <a:off x="723900" y="0"/>
            <a:ext cx="7170738" cy="884238"/>
          </a:xfrm>
          <a:prstGeom prst="rect">
            <a:avLst/>
          </a:prstGeom>
          <a:noFill/>
          <a:ln w="12700">
            <a:noFill/>
            <a:miter lim="800000"/>
            <a:headEnd/>
            <a:tailEnd/>
          </a:ln>
        </p:spPr>
        <p:txBody>
          <a:bodyPr lIns="0" tIns="0" rIns="0" bIns="0" anchor="ctr"/>
          <a:lstStyle/>
          <a:p>
            <a:r>
              <a:rPr lang="en-US" altLang="zh-CN" sz="5100">
                <a:solidFill>
                  <a:prstClr val="white"/>
                </a:solidFill>
              </a:rPr>
              <a:t>Financial Snapshot</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25" t="7908" r="39324" b="23214"/>
          <a:stretch/>
        </p:blipFill>
        <p:spPr bwMode="auto">
          <a:xfrm>
            <a:off x="0" y="1196752"/>
            <a:ext cx="9144000"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3956" name="Rectangle 4"/>
          <p:cNvSpPr>
            <a:spLocks/>
          </p:cNvSpPr>
          <p:nvPr/>
        </p:nvSpPr>
        <p:spPr bwMode="auto">
          <a:xfrm>
            <a:off x="4572000" y="5861597"/>
            <a:ext cx="4410075" cy="1027112"/>
          </a:xfrm>
          <a:prstGeom prst="rect">
            <a:avLst/>
          </a:prstGeom>
          <a:noFill/>
          <a:ln w="12700">
            <a:noFill/>
            <a:miter lim="800000"/>
            <a:headEnd/>
            <a:tailEnd/>
          </a:ln>
        </p:spPr>
        <p:txBody>
          <a:bodyPr lIns="0" tIns="0" rIns="0" bIns="0" anchor="ctr"/>
          <a:lstStyle/>
          <a:p>
            <a:r>
              <a:rPr lang="en-US" altLang="zh-CN" sz="2500" dirty="0">
                <a:solidFill>
                  <a:srgbClr val="003DCC"/>
                </a:solidFill>
              </a:rPr>
              <a:t>Shares outstanding =524,160,000</a:t>
            </a:r>
          </a:p>
        </p:txBody>
      </p:sp>
    </p:spTree>
    <p:extLst>
      <p:ext uri="{BB962C8B-B14F-4D97-AF65-F5344CB8AC3E}">
        <p14:creationId xmlns:p14="http://schemas.microsoft.com/office/powerpoint/2010/main" val="2826200596"/>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1"/>
          <p:cNvSpPr>
            <a:spLocks noGrp="1" noChangeArrowheads="1"/>
          </p:cNvSpPr>
          <p:nvPr>
            <p:ph type="title"/>
          </p:nvPr>
        </p:nvSpPr>
        <p:spPr>
          <a:xfrm>
            <a:off x="893763" y="142875"/>
            <a:ext cx="7358062" cy="884238"/>
          </a:xfrm>
        </p:spPr>
        <p:txBody>
          <a:bodyPr tIns="32146"/>
          <a:lstStyle/>
          <a:p>
            <a:r>
              <a:rPr lang="en-US" altLang="zh-CN" smtClean="0"/>
              <a:t>Common Shares</a:t>
            </a:r>
          </a:p>
        </p:txBody>
      </p:sp>
      <p:sp>
        <p:nvSpPr>
          <p:cNvPr id="65538" name="Rectangle 2"/>
          <p:cNvSpPr>
            <a:spLocks noGrp="1" noChangeArrowheads="1"/>
          </p:cNvSpPr>
          <p:nvPr>
            <p:ph idx="1"/>
          </p:nvPr>
        </p:nvSpPr>
        <p:spPr>
          <a:xfrm>
            <a:off x="874713" y="3367088"/>
            <a:ext cx="7385050" cy="3241675"/>
          </a:xfrm>
        </p:spPr>
        <p:txBody>
          <a:bodyPr lIns="64291" tIns="32146" rIns="64291" bIns="32146">
            <a:normAutofit fontScale="92500"/>
          </a:bodyPr>
          <a:lstStyle/>
          <a:p>
            <a:pPr marL="627288" indent="-384048" fontAlgn="auto">
              <a:spcAft>
                <a:spcPts val="0"/>
              </a:spcAft>
              <a:buFont typeface="Wingdings 2"/>
              <a:buBlip>
                <a:blip r:embed="rId2"/>
              </a:buBlip>
              <a:defRPr/>
            </a:pPr>
            <a:r>
              <a:rPr lang="en-US" altLang="zh-CN" dirty="0"/>
              <a:t>RIM announced 3-for-1 stock split in 2007</a:t>
            </a:r>
          </a:p>
          <a:p>
            <a:pPr marL="627288" indent="-384048" fontAlgn="auto">
              <a:spcAft>
                <a:spcPts val="0"/>
              </a:spcAft>
              <a:buFont typeface="Wingdings 2"/>
              <a:buBlip>
                <a:blip r:embed="rId2"/>
              </a:buBlip>
              <a:defRPr/>
            </a:pPr>
            <a:r>
              <a:rPr lang="en-US" altLang="zh-CN" dirty="0"/>
              <a:t>On December 13, 2011, there were 524 million voting common shares, options to purchase 4 million voting common shares, 8 million restricted share units and 91,204 deferred share units outstanding</a:t>
            </a:r>
          </a:p>
        </p:txBody>
      </p:sp>
      <p:graphicFrame>
        <p:nvGraphicFramePr>
          <p:cNvPr id="5" name="Table 4"/>
          <p:cNvGraphicFramePr>
            <a:graphicFrameLocks noGrp="1"/>
          </p:cNvGraphicFramePr>
          <p:nvPr/>
        </p:nvGraphicFramePr>
        <p:xfrm>
          <a:off x="1547664" y="1628800"/>
          <a:ext cx="6120681" cy="1512168"/>
        </p:xfrm>
        <a:graphic>
          <a:graphicData uri="http://schemas.openxmlformats.org/drawingml/2006/table">
            <a:tbl>
              <a:tblPr firstRow="1" bandRow="1">
                <a:tableStyleId>{5C22544A-7EE6-4342-B048-85BDC9FD1C3A}</a:tableStyleId>
              </a:tblPr>
              <a:tblGrid>
                <a:gridCol w="874383"/>
                <a:gridCol w="874383"/>
                <a:gridCol w="874383"/>
                <a:gridCol w="874383"/>
                <a:gridCol w="874383"/>
                <a:gridCol w="874383"/>
                <a:gridCol w="874383"/>
              </a:tblGrid>
              <a:tr h="750870">
                <a:tc>
                  <a:txBody>
                    <a:bodyPr/>
                    <a:lstStyle/>
                    <a:p>
                      <a:r>
                        <a:rPr lang="en-CA" dirty="0" smtClean="0"/>
                        <a:t>2012</a:t>
                      </a:r>
                      <a:endParaRPr lang="en-CA" dirty="0"/>
                    </a:p>
                  </a:txBody>
                  <a:tcPr/>
                </a:tc>
                <a:tc>
                  <a:txBody>
                    <a:bodyPr/>
                    <a:lstStyle/>
                    <a:p>
                      <a:r>
                        <a:rPr lang="en-CA" dirty="0" smtClean="0"/>
                        <a:t>2011</a:t>
                      </a:r>
                      <a:endParaRPr lang="en-CA" dirty="0"/>
                    </a:p>
                  </a:txBody>
                  <a:tcPr/>
                </a:tc>
                <a:tc>
                  <a:txBody>
                    <a:bodyPr/>
                    <a:lstStyle/>
                    <a:p>
                      <a:r>
                        <a:rPr lang="en-CA" dirty="0" smtClean="0"/>
                        <a:t>2010</a:t>
                      </a:r>
                      <a:endParaRPr lang="en-CA" dirty="0"/>
                    </a:p>
                  </a:txBody>
                  <a:tcPr/>
                </a:tc>
                <a:tc>
                  <a:txBody>
                    <a:bodyPr/>
                    <a:lstStyle/>
                    <a:p>
                      <a:r>
                        <a:rPr lang="en-CA" dirty="0" smtClean="0"/>
                        <a:t>2009</a:t>
                      </a:r>
                      <a:endParaRPr lang="en-CA" dirty="0"/>
                    </a:p>
                  </a:txBody>
                  <a:tcPr/>
                </a:tc>
                <a:tc>
                  <a:txBody>
                    <a:bodyPr/>
                    <a:lstStyle/>
                    <a:p>
                      <a:r>
                        <a:rPr lang="en-CA" dirty="0" smtClean="0"/>
                        <a:t>2008</a:t>
                      </a:r>
                      <a:endParaRPr lang="en-CA" dirty="0"/>
                    </a:p>
                  </a:txBody>
                  <a:tcPr/>
                </a:tc>
                <a:tc>
                  <a:txBody>
                    <a:bodyPr/>
                    <a:lstStyle/>
                    <a:p>
                      <a:r>
                        <a:rPr lang="en-CA" dirty="0" smtClean="0"/>
                        <a:t>2007</a:t>
                      </a:r>
                      <a:endParaRPr lang="en-CA" dirty="0"/>
                    </a:p>
                  </a:txBody>
                  <a:tcPr/>
                </a:tc>
                <a:tc>
                  <a:txBody>
                    <a:bodyPr/>
                    <a:lstStyle/>
                    <a:p>
                      <a:r>
                        <a:rPr lang="en-CA" dirty="0" smtClean="0"/>
                        <a:t>2006</a:t>
                      </a:r>
                      <a:endParaRPr lang="en-CA" dirty="0"/>
                    </a:p>
                  </a:txBody>
                  <a:tcPr/>
                </a:tc>
              </a:tr>
              <a:tr h="761298">
                <a:tc>
                  <a:txBody>
                    <a:bodyPr/>
                    <a:lstStyle/>
                    <a:p>
                      <a:r>
                        <a:rPr lang="en-CA" dirty="0" smtClean="0"/>
                        <a:t>524M</a:t>
                      </a:r>
                      <a:endParaRPr lang="en-CA" dirty="0"/>
                    </a:p>
                  </a:txBody>
                  <a:tcPr/>
                </a:tc>
                <a:tc>
                  <a:txBody>
                    <a:bodyPr/>
                    <a:lstStyle/>
                    <a:p>
                      <a:r>
                        <a:rPr lang="en-CA" dirty="0" smtClean="0"/>
                        <a:t>524M</a:t>
                      </a:r>
                      <a:endParaRPr lang="en-CA" dirty="0"/>
                    </a:p>
                  </a:txBody>
                  <a:tcPr/>
                </a:tc>
                <a:tc>
                  <a:txBody>
                    <a:bodyPr/>
                    <a:lstStyle/>
                    <a:p>
                      <a:r>
                        <a:rPr lang="en-CA" dirty="0" smtClean="0"/>
                        <a:t>557M</a:t>
                      </a:r>
                      <a:endParaRPr lang="en-CA" dirty="0"/>
                    </a:p>
                  </a:txBody>
                  <a:tcPr/>
                </a:tc>
                <a:tc>
                  <a:txBody>
                    <a:bodyPr/>
                    <a:lstStyle/>
                    <a:p>
                      <a:r>
                        <a:rPr lang="en-CA" dirty="0" smtClean="0"/>
                        <a:t>566M</a:t>
                      </a:r>
                      <a:endParaRPr lang="en-CA" dirty="0"/>
                    </a:p>
                  </a:txBody>
                  <a:tcPr/>
                </a:tc>
                <a:tc>
                  <a:txBody>
                    <a:bodyPr/>
                    <a:lstStyle/>
                    <a:p>
                      <a:r>
                        <a:rPr lang="en-CA" dirty="0" smtClean="0"/>
                        <a:t>562M</a:t>
                      </a:r>
                      <a:endParaRPr lang="en-CA" dirty="0"/>
                    </a:p>
                  </a:txBody>
                  <a:tcPr/>
                </a:tc>
                <a:tc>
                  <a:txBody>
                    <a:bodyPr/>
                    <a:lstStyle/>
                    <a:p>
                      <a:r>
                        <a:rPr lang="en-CA" dirty="0" smtClean="0"/>
                        <a:t>189M</a:t>
                      </a:r>
                      <a:endParaRPr lang="en-CA" dirty="0"/>
                    </a:p>
                  </a:txBody>
                  <a:tcPr/>
                </a:tc>
                <a:tc>
                  <a:txBody>
                    <a:bodyPr/>
                    <a:lstStyle/>
                    <a:p>
                      <a:r>
                        <a:rPr lang="en-CA" dirty="0" smtClean="0"/>
                        <a:t>188M</a:t>
                      </a:r>
                      <a:endParaRPr lang="en-CA" dirty="0"/>
                    </a:p>
                  </a:txBody>
                  <a:tcPr/>
                </a:tc>
              </a:tr>
            </a:tbl>
          </a:graphicData>
        </a:graphic>
      </p:graphicFrame>
    </p:spTree>
    <p:extLst>
      <p:ext uri="{BB962C8B-B14F-4D97-AF65-F5344CB8AC3E}">
        <p14:creationId xmlns:p14="http://schemas.microsoft.com/office/powerpoint/2010/main" val="1281350652"/>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p:cNvSpPr>
          <p:nvPr/>
        </p:nvSpPr>
        <p:spPr bwMode="auto">
          <a:xfrm>
            <a:off x="17463" y="44450"/>
            <a:ext cx="9099550" cy="1714500"/>
          </a:xfrm>
          <a:prstGeom prst="rect">
            <a:avLst/>
          </a:prstGeom>
          <a:noFill/>
          <a:ln w="12700">
            <a:noFill/>
            <a:miter lim="800000"/>
            <a:headEnd/>
            <a:tailEnd/>
          </a:ln>
        </p:spPr>
        <p:txBody>
          <a:bodyPr lIns="0" tIns="0" rIns="0" bIns="0" anchor="ctr"/>
          <a:lstStyle/>
          <a:p>
            <a:pPr algn="ctr"/>
            <a:r>
              <a:rPr lang="en-US" altLang="zh-CN" sz="4800">
                <a:solidFill>
                  <a:prstClr val="white"/>
                </a:solidFill>
              </a:rPr>
              <a:t>Stock Performance - 1 year</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08" t="8674" r="14088" b="22194"/>
          <a:stretch/>
        </p:blipFill>
        <p:spPr bwMode="auto">
          <a:xfrm>
            <a:off x="17463" y="1740694"/>
            <a:ext cx="9126537" cy="5057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738122"/>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3"/>
          <p:cNvSpPr>
            <a:spLocks/>
          </p:cNvSpPr>
          <p:nvPr/>
        </p:nvSpPr>
        <p:spPr bwMode="auto">
          <a:xfrm>
            <a:off x="17463" y="53975"/>
            <a:ext cx="9099550" cy="1501775"/>
          </a:xfrm>
          <a:prstGeom prst="rect">
            <a:avLst/>
          </a:prstGeom>
          <a:noFill/>
          <a:ln w="12700">
            <a:noFill/>
            <a:miter lim="800000"/>
            <a:headEnd/>
            <a:tailEnd/>
          </a:ln>
        </p:spPr>
        <p:txBody>
          <a:bodyPr lIns="0" tIns="0" rIns="0" bIns="0" anchor="ctr"/>
          <a:lstStyle/>
          <a:p>
            <a:pPr algn="ctr"/>
            <a:r>
              <a:rPr lang="en-US" altLang="zh-CN" sz="4400">
                <a:solidFill>
                  <a:prstClr val="white"/>
                </a:solidFill>
              </a:rPr>
              <a:t>Stock Performance - 5 year</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50" t="7909" r="14233" b="22703"/>
          <a:stretch/>
        </p:blipFill>
        <p:spPr bwMode="auto">
          <a:xfrm>
            <a:off x="17463" y="1782147"/>
            <a:ext cx="9099550" cy="5075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7268381"/>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17463" y="44450"/>
            <a:ext cx="9099550" cy="1460500"/>
          </a:xfrm>
        </p:spPr>
        <p:txBody>
          <a:bodyPr tIns="32146"/>
          <a:lstStyle/>
          <a:p>
            <a:pPr algn="ctr"/>
            <a:r>
              <a:rPr lang="en-US" altLang="zh-CN" smtClean="0"/>
              <a:t>Stock Performance - 10 year</a:t>
            </a: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051" t="8928" r="13945" b="22194"/>
          <a:stretch/>
        </p:blipFill>
        <p:spPr bwMode="auto">
          <a:xfrm>
            <a:off x="1" y="1412777"/>
            <a:ext cx="9144000"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959801"/>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Line 1"/>
          <p:cNvSpPr>
            <a:spLocks noChangeShapeType="1"/>
          </p:cNvSpPr>
          <p:nvPr/>
        </p:nvSpPr>
        <p:spPr bwMode="auto">
          <a:xfrm>
            <a:off x="455613" y="1384300"/>
            <a:ext cx="8232775" cy="1588"/>
          </a:xfrm>
          <a:prstGeom prst="line">
            <a:avLst/>
          </a:prstGeom>
          <a:noFill/>
          <a:ln w="12700">
            <a:solidFill>
              <a:srgbClr val="9A9A9A"/>
            </a:solidFill>
            <a:miter lim="800000"/>
            <a:headEnd/>
            <a:tailEnd/>
          </a:ln>
        </p:spPr>
        <p:txBody>
          <a:bodyPr lIns="0" tIns="0" rIns="0" bIns="0"/>
          <a:lstStyle/>
          <a:p>
            <a:endParaRPr lang="en-US">
              <a:solidFill>
                <a:prstClr val="white"/>
              </a:solidFill>
            </a:endParaRPr>
          </a:p>
        </p:txBody>
      </p:sp>
      <p:sp>
        <p:nvSpPr>
          <p:cNvPr id="259074" name="Rectangle 2"/>
          <p:cNvSpPr>
            <a:spLocks noGrp="1" noChangeArrowheads="1"/>
          </p:cNvSpPr>
          <p:nvPr>
            <p:ph type="title"/>
          </p:nvPr>
        </p:nvSpPr>
        <p:spPr>
          <a:xfrm>
            <a:off x="893763" y="2303463"/>
            <a:ext cx="7358062" cy="1785937"/>
          </a:xfrm>
        </p:spPr>
        <p:txBody>
          <a:bodyPr tIns="32146"/>
          <a:lstStyle/>
          <a:p>
            <a:r>
              <a:rPr lang="en-US" altLang="zh-CN" sz="6000" smtClean="0"/>
              <a:t>Company Profile</a:t>
            </a:r>
          </a:p>
        </p:txBody>
      </p:sp>
      <p:sp>
        <p:nvSpPr>
          <p:cNvPr id="259075" name="Rectangle 3"/>
          <p:cNvSpPr>
            <a:spLocks/>
          </p:cNvSpPr>
          <p:nvPr/>
        </p:nvSpPr>
        <p:spPr bwMode="auto">
          <a:xfrm>
            <a:off x="1946275" y="1066800"/>
            <a:ext cx="4848225" cy="322263"/>
          </a:xfrm>
          <a:prstGeom prst="rect">
            <a:avLst/>
          </a:prstGeom>
          <a:noFill/>
          <a:ln w="12700">
            <a:noFill/>
            <a:miter lim="800000"/>
            <a:headEnd/>
            <a:tailEnd/>
          </a:ln>
        </p:spPr>
        <p:txBody>
          <a:bodyPr lIns="0" tIns="0" rIns="0" bIns="0" anchor="ctr"/>
          <a:lstStyle/>
          <a:p>
            <a:pPr>
              <a:spcBef>
                <a:spcPts val="338"/>
              </a:spcBef>
            </a:pPr>
            <a:r>
              <a:rPr lang="en-US" altLang="zh-CN" sz="1700">
                <a:solidFill>
                  <a:srgbClr val="878787"/>
                </a:solidFill>
                <a:latin typeface="Lucida Grande" charset="0"/>
                <a:sym typeface="Lucida Grande" charset="0"/>
              </a:rPr>
              <a:t>Research In Motion, Ltd.</a:t>
            </a:r>
          </a:p>
        </p:txBody>
      </p:sp>
    </p:spTree>
    <p:extLst>
      <p:ext uri="{BB962C8B-B14F-4D97-AF65-F5344CB8AC3E}">
        <p14:creationId xmlns:p14="http://schemas.microsoft.com/office/powerpoint/2010/main" val="3988365040"/>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Oval 1"/>
          <p:cNvSpPr>
            <a:spLocks/>
          </p:cNvSpPr>
          <p:nvPr/>
        </p:nvSpPr>
        <p:spPr bwMode="auto">
          <a:xfrm>
            <a:off x="8458200"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60098" name="Oval 2"/>
          <p:cNvSpPr>
            <a:spLocks/>
          </p:cNvSpPr>
          <p:nvPr/>
        </p:nvSpPr>
        <p:spPr bwMode="auto">
          <a:xfrm>
            <a:off x="568325"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19459" name="Rectangle 3"/>
          <p:cNvSpPr>
            <a:spLocks noGrp="1" noChangeArrowheads="1"/>
          </p:cNvSpPr>
          <p:nvPr>
            <p:ph type="title"/>
          </p:nvPr>
        </p:nvSpPr>
        <p:spPr>
          <a:xfrm>
            <a:off x="420688" y="188913"/>
            <a:ext cx="8232775" cy="1050925"/>
          </a:xfrm>
        </p:spPr>
        <p:txBody>
          <a:bodyPr tIns="32146">
            <a:normAutofit/>
          </a:bodyPr>
          <a:lstStyle/>
          <a:p>
            <a:pPr fontAlgn="auto">
              <a:lnSpc>
                <a:spcPts val="4078"/>
              </a:lnSpc>
              <a:spcAft>
                <a:spcPts val="0"/>
              </a:spcAft>
              <a:defRPr/>
            </a:pPr>
            <a:r>
              <a:rPr lang="en-US" altLang="zh-CN" dirty="0">
                <a:effectLst>
                  <a:outerShdw blurRad="38100" dist="38100" dir="2700000" algn="tl">
                    <a:srgbClr val="000000"/>
                  </a:outerShdw>
                </a:effectLst>
              </a:rPr>
              <a:t>Company Milestone </a:t>
            </a:r>
          </a:p>
        </p:txBody>
      </p:sp>
      <p:sp>
        <p:nvSpPr>
          <p:cNvPr id="260100" name="Rectangle 4"/>
          <p:cNvSpPr>
            <a:spLocks noGrp="1" noChangeArrowheads="1"/>
          </p:cNvSpPr>
          <p:nvPr>
            <p:ph idx="1"/>
          </p:nvPr>
        </p:nvSpPr>
        <p:spPr>
          <a:xfrm>
            <a:off x="88900" y="1301750"/>
            <a:ext cx="8956675" cy="5307013"/>
          </a:xfrm>
        </p:spPr>
        <p:txBody>
          <a:bodyPr lIns="64291" tIns="32146" rIns="64291" bIns="32146"/>
          <a:lstStyle/>
          <a:p>
            <a:pPr marL="212725" indent="69850">
              <a:buClr>
                <a:srgbClr val="7F7F7F"/>
              </a:buClr>
              <a:buFont typeface="Arial" charset="0"/>
              <a:buChar char="•"/>
            </a:pPr>
            <a:r>
              <a:rPr lang="en-US" altLang="zh-CN" sz="2400" b="1" dirty="0" smtClean="0">
                <a:latin typeface="Lucida Grande" charset="0"/>
                <a:sym typeface="Lucida Grande" charset="0"/>
              </a:rPr>
              <a:t>1984</a:t>
            </a:r>
            <a:r>
              <a:rPr lang="en-US" altLang="zh-CN" sz="2400" dirty="0" smtClean="0"/>
              <a:t>: RIM was founded in Ontario by two engineering student: Mike </a:t>
            </a:r>
            <a:r>
              <a:rPr lang="en-US" altLang="zh-CN" sz="2400" dirty="0" err="1" smtClean="0"/>
              <a:t>Lazaridis</a:t>
            </a:r>
            <a:r>
              <a:rPr lang="en-US" altLang="zh-CN" sz="2400" dirty="0" smtClean="0"/>
              <a:t> and Douglas </a:t>
            </a:r>
            <a:r>
              <a:rPr lang="en-US" altLang="zh-CN" sz="2400" dirty="0" err="1" smtClean="0"/>
              <a:t>Fregin</a:t>
            </a:r>
            <a:endParaRPr lang="en-US" altLang="zh-CN" sz="2400" dirty="0" smtClean="0"/>
          </a:p>
          <a:p>
            <a:pPr marL="212725" indent="69850">
              <a:buClr>
                <a:srgbClr val="7F7F7F"/>
              </a:buClr>
              <a:buFont typeface="Arial" charset="0"/>
              <a:buChar char="•"/>
            </a:pPr>
            <a:r>
              <a:rPr lang="en-US" altLang="zh-CN" sz="2400" b="1" dirty="0" smtClean="0">
                <a:latin typeface="Lucida Grande" charset="0"/>
                <a:sym typeface="Lucida Grande" charset="0"/>
              </a:rPr>
              <a:t>1988: </a:t>
            </a:r>
            <a:r>
              <a:rPr lang="en-US" altLang="zh-CN" sz="2400" dirty="0" smtClean="0"/>
              <a:t>Began to work on wireless data-only applications</a:t>
            </a:r>
          </a:p>
          <a:p>
            <a:pPr marL="212725" indent="69850">
              <a:buClr>
                <a:srgbClr val="7F7F7F"/>
              </a:buClr>
              <a:buFont typeface="Arial" charset="0"/>
              <a:buChar char="•"/>
            </a:pPr>
            <a:r>
              <a:rPr lang="en-US" altLang="zh-CN" sz="2400" b="1" dirty="0" smtClean="0">
                <a:latin typeface="Lucida Grande" charset="0"/>
                <a:sym typeface="Lucida Grande" charset="0"/>
              </a:rPr>
              <a:t>1996</a:t>
            </a:r>
            <a:r>
              <a:rPr lang="en-US" altLang="zh-CN" sz="2400" dirty="0" smtClean="0"/>
              <a:t>: Introduced first two-way messaging pager and PCMIA plug-in card for computer-enabled wireless email</a:t>
            </a:r>
          </a:p>
          <a:p>
            <a:pPr marL="212725" indent="69850">
              <a:buClr>
                <a:srgbClr val="7F7F7F"/>
              </a:buClr>
              <a:buFont typeface="Arial" charset="0"/>
              <a:buChar char="•"/>
            </a:pPr>
            <a:r>
              <a:rPr lang="en-US" altLang="zh-CN" sz="2400" b="1" dirty="0" smtClean="0">
                <a:latin typeface="Lucida Grande" charset="0"/>
                <a:sym typeface="Lucida Grande" charset="0"/>
              </a:rPr>
              <a:t>1997</a:t>
            </a:r>
            <a:r>
              <a:rPr lang="en-US" altLang="zh-CN" sz="2400" dirty="0" smtClean="0"/>
              <a:t>: Rim was listed on the TSE </a:t>
            </a:r>
          </a:p>
          <a:p>
            <a:pPr marL="212725" indent="69850">
              <a:buClr>
                <a:srgbClr val="7F7F7F"/>
              </a:buClr>
              <a:buFont typeface="Arial" charset="0"/>
              <a:buChar char="•"/>
            </a:pPr>
            <a:r>
              <a:rPr lang="en-US" altLang="zh-CN" sz="2400" b="1" dirty="0" smtClean="0">
                <a:latin typeface="Lucida Grande" charset="0"/>
                <a:sym typeface="Lucida Grande" charset="0"/>
              </a:rPr>
              <a:t>1998</a:t>
            </a:r>
            <a:r>
              <a:rPr lang="en-US" altLang="zh-CN" sz="2400" dirty="0" smtClean="0"/>
              <a:t>: Launched its first BlackBerry - RIM 950</a:t>
            </a:r>
          </a:p>
          <a:p>
            <a:pPr marL="212725" indent="69850">
              <a:buClr>
                <a:srgbClr val="7F7F7F"/>
              </a:buClr>
              <a:buFont typeface="Arial" charset="0"/>
              <a:buChar char="•"/>
            </a:pPr>
            <a:r>
              <a:rPr lang="en-US" altLang="zh-CN" sz="2400" b="1" dirty="0" smtClean="0">
                <a:latin typeface="Lucida Grande" charset="0"/>
                <a:sym typeface="Lucida Grande" charset="0"/>
              </a:rPr>
              <a:t>1999</a:t>
            </a:r>
            <a:r>
              <a:rPr lang="en-US" altLang="zh-CN" sz="2400" dirty="0" smtClean="0"/>
              <a:t>: RIM was listed on the </a:t>
            </a:r>
            <a:r>
              <a:rPr lang="en-US" altLang="zh-CN" sz="2400" dirty="0" err="1" smtClean="0"/>
              <a:t>Nasdaq</a:t>
            </a:r>
            <a:r>
              <a:rPr lang="en-US" altLang="zh-CN" sz="2400" dirty="0" smtClean="0"/>
              <a:t> (RIMM)</a:t>
            </a:r>
          </a:p>
          <a:p>
            <a:pPr marL="212725" indent="69850">
              <a:buClr>
                <a:srgbClr val="7F7F7F"/>
              </a:buClr>
              <a:buFont typeface="Arial" charset="0"/>
              <a:buChar char="•"/>
            </a:pPr>
            <a:r>
              <a:rPr lang="en-US" altLang="zh-CN" sz="2400" b="1" dirty="0" smtClean="0">
                <a:latin typeface="Lucida Grande" charset="0"/>
                <a:sym typeface="Lucida Grande" charset="0"/>
              </a:rPr>
              <a:t>2002: </a:t>
            </a:r>
            <a:r>
              <a:rPr lang="en-US" altLang="zh-CN" sz="2400" dirty="0" smtClean="0"/>
              <a:t>Launched its first true Blackberry device</a:t>
            </a:r>
          </a:p>
          <a:p>
            <a:pPr marL="212725" indent="69850">
              <a:buClr>
                <a:srgbClr val="7F7F7F"/>
              </a:buClr>
              <a:buFont typeface="Arial" charset="0"/>
              <a:buChar char="•"/>
            </a:pPr>
            <a:r>
              <a:rPr lang="en-US" altLang="zh-CN" sz="2400" b="1" dirty="0" smtClean="0">
                <a:latin typeface="Lucida Grande" charset="0"/>
                <a:sym typeface="Lucida Grande" charset="0"/>
              </a:rPr>
              <a:t>2008</a:t>
            </a:r>
            <a:r>
              <a:rPr lang="en-US" altLang="zh-CN" sz="2400" dirty="0" smtClean="0"/>
              <a:t>: Reach 14 million subscribers</a:t>
            </a:r>
          </a:p>
          <a:p>
            <a:pPr marL="212725" indent="69850">
              <a:buClr>
                <a:srgbClr val="7F7F7F"/>
              </a:buClr>
              <a:buFont typeface="Arial" charset="0"/>
              <a:buChar char="•"/>
            </a:pPr>
            <a:r>
              <a:rPr lang="en-US" altLang="zh-CN" sz="2400" b="1" dirty="0" smtClean="0">
                <a:latin typeface="Lucida Grande" charset="0"/>
                <a:sym typeface="Lucida Grande" charset="0"/>
              </a:rPr>
              <a:t>2011</a:t>
            </a:r>
            <a:r>
              <a:rPr lang="en-US" altLang="zh-CN" sz="2400" dirty="0" smtClean="0">
                <a:latin typeface="Lucida Grande" charset="0"/>
                <a:sym typeface="Lucida Grande" charset="0"/>
              </a:rPr>
              <a:t>:</a:t>
            </a:r>
            <a:r>
              <a:rPr lang="en-US" altLang="zh-CN" sz="2400" dirty="0" smtClean="0"/>
              <a:t> Released BlackBerry Playbook</a:t>
            </a:r>
          </a:p>
          <a:p>
            <a:pPr marL="212725" indent="69850">
              <a:buClr>
                <a:srgbClr val="7F7F7F"/>
              </a:buClr>
              <a:buFont typeface="Arial" charset="0"/>
              <a:buChar char="•"/>
            </a:pPr>
            <a:endParaRPr lang="en-US" altLang="zh-CN" sz="2400" dirty="0" smtClean="0"/>
          </a:p>
        </p:txBody>
      </p:sp>
    </p:spTree>
    <p:extLst>
      <p:ext uri="{BB962C8B-B14F-4D97-AF65-F5344CB8AC3E}">
        <p14:creationId xmlns:p14="http://schemas.microsoft.com/office/powerpoint/2010/main" val="1538213258"/>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10"/>
          <p:cNvSpPr>
            <a:spLocks noGrp="1" noChangeArrowheads="1"/>
          </p:cNvSpPr>
          <p:nvPr>
            <p:ph type="title"/>
          </p:nvPr>
        </p:nvSpPr>
        <p:spPr>
          <a:xfrm>
            <a:off x="611560" y="260648"/>
            <a:ext cx="3612331" cy="813927"/>
          </a:xfrm>
        </p:spPr>
        <p:txBody>
          <a:bodyPr lIns="26788" tIns="26788" rIns="26788" bIns="26788"/>
          <a:lstStyle/>
          <a:p>
            <a:r>
              <a:rPr lang="en-US" altLang="zh-CN" dirty="0" smtClean="0">
                <a:sym typeface="Lucida Grande" charset="0"/>
              </a:rPr>
              <a:t>Acquisitions</a:t>
            </a:r>
          </a:p>
        </p:txBody>
      </p:sp>
      <p:sp>
        <p:nvSpPr>
          <p:cNvPr id="2" name="TextBox 1"/>
          <p:cNvSpPr txBox="1"/>
          <p:nvPr/>
        </p:nvSpPr>
        <p:spPr>
          <a:xfrm>
            <a:off x="356481" y="1412776"/>
            <a:ext cx="8391983" cy="4339650"/>
          </a:xfrm>
          <a:prstGeom prst="rect">
            <a:avLst/>
          </a:prstGeom>
          <a:noFill/>
        </p:spPr>
        <p:txBody>
          <a:bodyPr wrap="square" rtlCol="0">
            <a:spAutoFit/>
          </a:bodyPr>
          <a:lstStyle/>
          <a:p>
            <a:pPr marL="285750" indent="-285750">
              <a:buFont typeface="Arial" pitchFamily="34" charset="0"/>
              <a:buChar char="•"/>
            </a:pPr>
            <a:r>
              <a:rPr lang="en-US" altLang="zh-CN" dirty="0">
                <a:solidFill>
                  <a:prstClr val="white"/>
                </a:solidFill>
                <a:latin typeface="Lucida Grande" charset="0"/>
                <a:ea typeface="宋体" charset="-122"/>
                <a:sym typeface="Lucida Grande" charset="0"/>
              </a:rPr>
              <a:t>June 2009 – Acquired Dash Navigation (primarily used in BlackBerry Traffic</a:t>
            </a:r>
            <a:r>
              <a:rPr lang="en-US" altLang="zh-CN" dirty="0" smtClean="0">
                <a:solidFill>
                  <a:prstClr val="white"/>
                </a:solidFill>
                <a:latin typeface="Lucida Grande" charset="0"/>
                <a:ea typeface="宋体" charset="-122"/>
                <a:sym typeface="Lucida Grande" charset="0"/>
              </a:rPr>
              <a:t>)</a:t>
            </a:r>
          </a:p>
          <a:p>
            <a:pPr marL="285750" indent="-285750">
              <a:buFont typeface="Arial" pitchFamily="34" charset="0"/>
              <a:buChar char="•"/>
            </a:pPr>
            <a:endParaRPr lang="en-US" altLang="zh-CN" dirty="0">
              <a:solidFill>
                <a:prstClr val="white"/>
              </a:solidFill>
              <a:latin typeface="Lucida Grande" charset="0"/>
              <a:ea typeface="宋体" charset="-122"/>
              <a:sym typeface="Lucida Grande" charset="0"/>
            </a:endParaRPr>
          </a:p>
          <a:p>
            <a:pPr marL="285750" indent="-285750">
              <a:buFont typeface="Arial" pitchFamily="34" charset="0"/>
              <a:buChar char="•"/>
            </a:pPr>
            <a:r>
              <a:rPr lang="en-US" altLang="zh-CN" dirty="0" smtClean="0">
                <a:solidFill>
                  <a:prstClr val="white"/>
                </a:solidFill>
                <a:latin typeface="Lucida Grande" charset="0"/>
                <a:ea typeface="宋体" charset="-122"/>
                <a:sym typeface="Lucida Grande" charset="0"/>
              </a:rPr>
              <a:t>August </a:t>
            </a:r>
            <a:r>
              <a:rPr lang="en-US" altLang="zh-CN" dirty="0">
                <a:solidFill>
                  <a:prstClr val="white"/>
                </a:solidFill>
                <a:latin typeface="Lucida Grande" charset="0"/>
                <a:ea typeface="宋体" charset="-122"/>
                <a:sym typeface="Lucida Grande" charset="0"/>
              </a:rPr>
              <a:t>2009 – Acquired Torch Mobile </a:t>
            </a:r>
            <a:r>
              <a:rPr lang="en-US" altLang="zh-CN" dirty="0" smtClean="0">
                <a:solidFill>
                  <a:prstClr val="white"/>
                </a:solidFill>
                <a:latin typeface="Lucida Grande" charset="0"/>
                <a:ea typeface="宋体" charset="-122"/>
                <a:sym typeface="Lucida Grande" charset="0"/>
              </a:rPr>
              <a:t>(</a:t>
            </a:r>
            <a:r>
              <a:rPr lang="en-US" altLang="zh-CN" dirty="0" err="1" smtClean="0">
                <a:solidFill>
                  <a:prstClr val="white"/>
                </a:solidFill>
                <a:latin typeface="Lucida Grande" charset="0"/>
                <a:ea typeface="宋体" charset="-122"/>
                <a:sym typeface="Lucida Grande" charset="0"/>
              </a:rPr>
              <a:t>Webkit</a:t>
            </a:r>
            <a:r>
              <a:rPr lang="en-US" altLang="zh-CN" dirty="0" smtClean="0">
                <a:solidFill>
                  <a:prstClr val="white"/>
                </a:solidFill>
                <a:latin typeface="Lucida Grande" charset="0"/>
                <a:ea typeface="宋体" charset="-122"/>
                <a:sym typeface="Lucida Grande" charset="0"/>
              </a:rPr>
              <a:t>-browser </a:t>
            </a:r>
            <a:r>
              <a:rPr lang="en-US" altLang="zh-CN" dirty="0">
                <a:solidFill>
                  <a:prstClr val="white"/>
                </a:solidFill>
                <a:latin typeface="Lucida Grande" charset="0"/>
                <a:ea typeface="宋体" charset="-122"/>
                <a:sym typeface="Lucida Grande" charset="0"/>
              </a:rPr>
              <a:t>technology)</a:t>
            </a:r>
          </a:p>
          <a:p>
            <a:pPr marL="285750" indent="-285750">
              <a:buFont typeface="Arial" pitchFamily="34" charset="0"/>
              <a:buChar char="•"/>
            </a:pPr>
            <a:endParaRPr lang="en-US" altLang="zh-CN" dirty="0" smtClean="0">
              <a:solidFill>
                <a:prstClr val="white"/>
              </a:solidFill>
              <a:latin typeface="Lucida Grande" charset="0"/>
              <a:ea typeface="宋体" charset="-122"/>
              <a:sym typeface="Lucida Grande" charset="0"/>
            </a:endParaRPr>
          </a:p>
          <a:p>
            <a:pPr marL="285750" indent="-285750">
              <a:buFont typeface="Arial" pitchFamily="34" charset="0"/>
              <a:buChar char="•"/>
            </a:pPr>
            <a:r>
              <a:rPr lang="en-US" altLang="zh-CN" dirty="0" smtClean="0">
                <a:solidFill>
                  <a:prstClr val="white"/>
                </a:solidFill>
                <a:latin typeface="Lucida Grande" charset="0"/>
                <a:ea typeface="宋体" charset="-122"/>
                <a:sym typeface="Lucida Grande" charset="0"/>
              </a:rPr>
              <a:t>March </a:t>
            </a:r>
            <a:r>
              <a:rPr lang="en-US" altLang="zh-CN" dirty="0">
                <a:solidFill>
                  <a:prstClr val="white"/>
                </a:solidFill>
                <a:latin typeface="Lucida Grande" charset="0"/>
                <a:ea typeface="宋体" charset="-122"/>
                <a:sym typeface="Lucida Grande" charset="0"/>
              </a:rPr>
              <a:t>2010 – Acquired </a:t>
            </a:r>
            <a:r>
              <a:rPr lang="en-US" altLang="zh-CN" dirty="0" err="1">
                <a:solidFill>
                  <a:prstClr val="white"/>
                </a:solidFill>
                <a:latin typeface="Lucida Grande" charset="0"/>
                <a:ea typeface="宋体" charset="-122"/>
                <a:sym typeface="Lucida Grande" charset="0"/>
              </a:rPr>
              <a:t>Viigo</a:t>
            </a:r>
            <a:r>
              <a:rPr lang="en-US" altLang="zh-CN" dirty="0">
                <a:solidFill>
                  <a:prstClr val="white"/>
                </a:solidFill>
                <a:latin typeface="Lucida Grande" charset="0"/>
                <a:ea typeface="宋体" charset="-122"/>
                <a:sym typeface="Lucida Grande" charset="0"/>
              </a:rPr>
              <a:t> (BlackBerry applications developer</a:t>
            </a:r>
            <a:r>
              <a:rPr lang="en-US" altLang="zh-CN" sz="2400" dirty="0">
                <a:solidFill>
                  <a:prstClr val="white"/>
                </a:solidFill>
                <a:latin typeface="Lucida Grande" charset="0"/>
                <a:ea typeface="宋体" charset="-122"/>
                <a:sym typeface="Lucida Grande" charset="0"/>
              </a:rPr>
              <a:t>)</a:t>
            </a:r>
          </a:p>
          <a:p>
            <a:pPr marL="285750" indent="-285750">
              <a:buFont typeface="Arial" pitchFamily="34" charset="0"/>
              <a:buChar char="•"/>
            </a:pPr>
            <a:endParaRPr lang="en-US" altLang="zh-CN" dirty="0" smtClean="0">
              <a:solidFill>
                <a:prstClr val="white"/>
              </a:solidFill>
              <a:latin typeface="Lucida Grande" charset="0"/>
              <a:ea typeface="宋体" charset="-122"/>
              <a:sym typeface="Lucida Grande" charset="0"/>
            </a:endParaRPr>
          </a:p>
          <a:p>
            <a:pPr marL="285750" indent="-285750">
              <a:buFont typeface="Arial" pitchFamily="34" charset="0"/>
              <a:buChar char="•"/>
            </a:pPr>
            <a:r>
              <a:rPr lang="en-US" altLang="zh-CN" dirty="0" smtClean="0">
                <a:solidFill>
                  <a:prstClr val="white"/>
                </a:solidFill>
                <a:latin typeface="Lucida Grande" charset="0"/>
                <a:ea typeface="宋体" charset="-122"/>
                <a:sym typeface="Lucida Grande" charset="0"/>
              </a:rPr>
              <a:t>April </a:t>
            </a:r>
            <a:r>
              <a:rPr lang="en-US" altLang="zh-CN" dirty="0">
                <a:solidFill>
                  <a:prstClr val="white"/>
                </a:solidFill>
                <a:latin typeface="Lucida Grande" charset="0"/>
                <a:ea typeface="宋体" charset="-122"/>
                <a:sym typeface="Lucida Grande" charset="0"/>
              </a:rPr>
              <a:t>2010 </a:t>
            </a:r>
            <a:r>
              <a:rPr lang="en-US" altLang="zh-CN" dirty="0" smtClean="0">
                <a:solidFill>
                  <a:prstClr val="white"/>
                </a:solidFill>
                <a:latin typeface="Lucida Grande" charset="0"/>
                <a:ea typeface="宋体" charset="-122"/>
                <a:sym typeface="Lucida Grande" charset="0"/>
              </a:rPr>
              <a:t>– QNX </a:t>
            </a:r>
            <a:r>
              <a:rPr lang="en-US" altLang="zh-CN" dirty="0">
                <a:solidFill>
                  <a:prstClr val="white"/>
                </a:solidFill>
                <a:latin typeface="Lucida Grande" charset="0"/>
                <a:ea typeface="宋体" charset="-122"/>
                <a:sym typeface="Lucida Grande" charset="0"/>
              </a:rPr>
              <a:t>Software Systems (integrate smart-phone and in-vehicle infotainment systems</a:t>
            </a:r>
            <a:r>
              <a:rPr lang="en-US" altLang="zh-CN" dirty="0" smtClean="0">
                <a:solidFill>
                  <a:prstClr val="white"/>
                </a:solidFill>
                <a:latin typeface="Lucida Grande" charset="0"/>
                <a:ea typeface="宋体" charset="-122"/>
                <a:sym typeface="Lucida Grande" charset="0"/>
              </a:rPr>
              <a:t>)</a:t>
            </a:r>
          </a:p>
          <a:p>
            <a:pPr marL="285750" indent="-285750">
              <a:buFont typeface="Arial" pitchFamily="34" charset="0"/>
              <a:buChar char="•"/>
            </a:pPr>
            <a:endParaRPr lang="en-US" altLang="zh-CN" dirty="0">
              <a:solidFill>
                <a:prstClr val="white"/>
              </a:solidFill>
              <a:latin typeface="Lucida Grande" charset="0"/>
              <a:ea typeface="宋体" charset="-122"/>
              <a:sym typeface="Lucida Grande" charset="0"/>
            </a:endParaRPr>
          </a:p>
          <a:p>
            <a:pPr marL="285750" indent="-285750">
              <a:buFont typeface="Arial" pitchFamily="34" charset="0"/>
              <a:buChar char="•"/>
            </a:pPr>
            <a:r>
              <a:rPr lang="en-US" altLang="zh-CN" dirty="0" smtClean="0">
                <a:solidFill>
                  <a:prstClr val="white"/>
                </a:solidFill>
                <a:latin typeface="Lucida Grande" charset="0"/>
                <a:ea typeface="宋体" charset="-122"/>
                <a:sym typeface="Lucida Grande" charset="0"/>
              </a:rPr>
              <a:t>March 25, 2011 – </a:t>
            </a:r>
            <a:r>
              <a:rPr lang="en-US" altLang="zh-CN" dirty="0" err="1" smtClean="0">
                <a:solidFill>
                  <a:prstClr val="white"/>
                </a:solidFill>
                <a:latin typeface="Lucida Grande" charset="0"/>
                <a:ea typeface="宋体" charset="-122"/>
                <a:sym typeface="Lucida Grande" charset="0"/>
              </a:rPr>
              <a:t>tinyHippos</a:t>
            </a:r>
            <a:r>
              <a:rPr lang="en-US" altLang="zh-CN" dirty="0" smtClean="0">
                <a:solidFill>
                  <a:prstClr val="white"/>
                </a:solidFill>
                <a:latin typeface="Lucida Grande" charset="0"/>
                <a:ea typeface="宋体" charset="-122"/>
                <a:sym typeface="Lucida Grande" charset="0"/>
              </a:rPr>
              <a:t> (Mobile Web development)</a:t>
            </a:r>
            <a:endParaRPr lang="en-US" altLang="zh-CN" dirty="0">
              <a:solidFill>
                <a:prstClr val="white"/>
              </a:solidFill>
              <a:latin typeface="Lucida Grande" charset="0"/>
              <a:ea typeface="宋体" charset="-122"/>
              <a:sym typeface="Lucida Grande" charset="0"/>
            </a:endParaRPr>
          </a:p>
          <a:p>
            <a:pPr marL="285750" indent="-285750">
              <a:buFont typeface="Arial" pitchFamily="34" charset="0"/>
              <a:buChar char="•"/>
            </a:pPr>
            <a:endParaRPr lang="en-US" altLang="zh-CN" dirty="0" smtClean="0">
              <a:solidFill>
                <a:prstClr val="white"/>
              </a:solidFill>
              <a:latin typeface="Lucida Grande" charset="0"/>
              <a:ea typeface="宋体" charset="-122"/>
              <a:sym typeface="Lucida Grande" charset="0"/>
            </a:endParaRPr>
          </a:p>
          <a:p>
            <a:pPr marL="285750" indent="-285750">
              <a:buFont typeface="Arial" pitchFamily="34" charset="0"/>
              <a:buChar char="•"/>
            </a:pPr>
            <a:r>
              <a:rPr lang="en-US" altLang="zh-CN" dirty="0" smtClean="0">
                <a:solidFill>
                  <a:prstClr val="white"/>
                </a:solidFill>
                <a:latin typeface="Lucida Grande" charset="0"/>
                <a:ea typeface="宋体" charset="-122"/>
                <a:sym typeface="Lucida Grande" charset="0"/>
              </a:rPr>
              <a:t>Oct 2011 – </a:t>
            </a:r>
            <a:r>
              <a:rPr lang="en-US" altLang="zh-CN" dirty="0" err="1" smtClean="0">
                <a:solidFill>
                  <a:prstClr val="white"/>
                </a:solidFill>
                <a:latin typeface="Lucida Grande" charset="0"/>
                <a:ea typeface="宋体" charset="-122"/>
                <a:sym typeface="Lucida Grande" charset="0"/>
              </a:rPr>
              <a:t>NewBay</a:t>
            </a:r>
            <a:r>
              <a:rPr lang="en-US" altLang="zh-CN" dirty="0" smtClean="0">
                <a:solidFill>
                  <a:prstClr val="white"/>
                </a:solidFill>
                <a:latin typeface="Lucida Grande" charset="0"/>
                <a:ea typeface="宋体" charset="-122"/>
                <a:sym typeface="Lucida Grande" charset="0"/>
              </a:rPr>
              <a:t> (Cloud-based content provider)</a:t>
            </a:r>
          </a:p>
          <a:p>
            <a:pPr marL="285750" indent="-285750">
              <a:buFont typeface="Arial" pitchFamily="34" charset="0"/>
              <a:buChar char="•"/>
            </a:pPr>
            <a:endParaRPr lang="en-US" altLang="zh-CN" dirty="0" smtClean="0">
              <a:solidFill>
                <a:prstClr val="white"/>
              </a:solidFill>
              <a:latin typeface="Lucida Grande" charset="0"/>
              <a:ea typeface="宋体" charset="-122"/>
              <a:sym typeface="Lucida Grande" charset="0"/>
            </a:endParaRPr>
          </a:p>
          <a:p>
            <a:pPr marL="285750" indent="-285750">
              <a:buFont typeface="Arial" pitchFamily="34" charset="0"/>
              <a:buChar char="•"/>
            </a:pPr>
            <a:r>
              <a:rPr lang="en-US" altLang="zh-CN" dirty="0" smtClean="0">
                <a:solidFill>
                  <a:prstClr val="white"/>
                </a:solidFill>
                <a:latin typeface="Lucida Grande" charset="0"/>
                <a:ea typeface="宋体" charset="-122"/>
                <a:sym typeface="Lucida Grande" charset="0"/>
              </a:rPr>
              <a:t>March 8, 2012 – </a:t>
            </a:r>
            <a:r>
              <a:rPr lang="en-US" altLang="zh-CN" dirty="0" err="1" smtClean="0">
                <a:solidFill>
                  <a:prstClr val="white"/>
                </a:solidFill>
                <a:latin typeface="Lucida Grande" charset="0"/>
                <a:ea typeface="宋体" charset="-122"/>
                <a:sym typeface="Lucida Grande" charset="0"/>
              </a:rPr>
              <a:t>Paratek</a:t>
            </a:r>
            <a:r>
              <a:rPr lang="en-US" altLang="zh-CN" dirty="0" smtClean="0">
                <a:solidFill>
                  <a:prstClr val="white"/>
                </a:solidFill>
                <a:latin typeface="Lucida Grande" charset="0"/>
                <a:ea typeface="宋体" charset="-122"/>
                <a:sym typeface="Lucida Grande" charset="0"/>
              </a:rPr>
              <a:t> (RF multi-band handsets)</a:t>
            </a:r>
            <a:endParaRPr lang="en-US" altLang="zh-CN" dirty="0">
              <a:solidFill>
                <a:prstClr val="white"/>
              </a:solidFill>
              <a:latin typeface="Lucida Grande" charset="0"/>
              <a:ea typeface="宋体" charset="-122"/>
              <a:sym typeface="Lucida Grande" charset="0"/>
            </a:endParaRPr>
          </a:p>
          <a:p>
            <a:endParaRPr lang="en-US" dirty="0">
              <a:solidFill>
                <a:prstClr val="white"/>
              </a:solidFill>
            </a:endParaRPr>
          </a:p>
        </p:txBody>
      </p:sp>
    </p:spTree>
    <p:extLst>
      <p:ext uri="{BB962C8B-B14F-4D97-AF65-F5344CB8AC3E}">
        <p14:creationId xmlns:p14="http://schemas.microsoft.com/office/powerpoint/2010/main" val="4075544835"/>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1"/>
          <p:cNvSpPr>
            <a:spLocks noGrp="1" noChangeArrowheads="1"/>
          </p:cNvSpPr>
          <p:nvPr>
            <p:ph type="title"/>
          </p:nvPr>
        </p:nvSpPr>
        <p:spPr>
          <a:xfrm>
            <a:off x="893763" y="142875"/>
            <a:ext cx="7358062" cy="963613"/>
          </a:xfrm>
        </p:spPr>
        <p:txBody>
          <a:bodyPr tIns="32146"/>
          <a:lstStyle/>
          <a:p>
            <a:r>
              <a:rPr lang="en-US" altLang="zh-CN" dirty="0" smtClean="0"/>
              <a:t>Recent Development</a:t>
            </a:r>
          </a:p>
        </p:txBody>
      </p:sp>
      <p:sp>
        <p:nvSpPr>
          <p:cNvPr id="265218" name="Rectangle 2"/>
          <p:cNvSpPr>
            <a:spLocks noGrp="1" noChangeArrowheads="1"/>
          </p:cNvSpPr>
          <p:nvPr>
            <p:ph idx="1"/>
          </p:nvPr>
        </p:nvSpPr>
        <p:spPr>
          <a:xfrm>
            <a:off x="0" y="1341439"/>
            <a:ext cx="8964488" cy="5111898"/>
          </a:xfrm>
        </p:spPr>
        <p:txBody>
          <a:bodyPr lIns="64291" tIns="32146" rIns="64291" bIns="32146"/>
          <a:lstStyle/>
          <a:p>
            <a:pPr marL="627063">
              <a:buFont typeface="Wingdings 2" pitchFamily="18" charset="2"/>
              <a:buBlip>
                <a:blip r:embed="rId2"/>
              </a:buBlip>
            </a:pPr>
            <a:r>
              <a:rPr lang="en-US" altLang="zh-CN" sz="2800" dirty="0" smtClean="0">
                <a:latin typeface="+mj-lt"/>
              </a:rPr>
              <a:t>BlackBerry global expansion continues</a:t>
            </a:r>
          </a:p>
          <a:p>
            <a:pPr marL="627063">
              <a:buFont typeface="Wingdings 2" pitchFamily="18" charset="2"/>
              <a:buBlip>
                <a:blip r:embed="rId2"/>
              </a:buBlip>
            </a:pPr>
            <a:r>
              <a:rPr lang="en-US" altLang="zh-CN" sz="2800" dirty="0" smtClean="0">
                <a:latin typeface="+mj-lt"/>
              </a:rPr>
              <a:t>BlackBerry 7 Smartphones introduced</a:t>
            </a:r>
          </a:p>
          <a:p>
            <a:pPr marL="627063">
              <a:buFont typeface="Wingdings 2" pitchFamily="18" charset="2"/>
              <a:buBlip>
                <a:blip r:embed="rId2"/>
              </a:buBlip>
            </a:pPr>
            <a:r>
              <a:rPr lang="en-US" altLang="zh-CN" sz="2800" dirty="0" smtClean="0">
                <a:latin typeface="+mj-lt"/>
              </a:rPr>
              <a:t>RIM searches for more carrier billing and operator billing on BlackBerry App World</a:t>
            </a:r>
          </a:p>
          <a:p>
            <a:pPr marL="627063">
              <a:buFont typeface="Wingdings 2" pitchFamily="18" charset="2"/>
              <a:buBlip>
                <a:blip r:embed="rId2"/>
              </a:buBlip>
            </a:pPr>
            <a:r>
              <a:rPr lang="en-US" altLang="zh-CN" sz="2800" dirty="0" smtClean="0">
                <a:latin typeface="+mj-lt"/>
              </a:rPr>
              <a:t>On Jan 22, 2012, RIM named Thorsten </a:t>
            </a:r>
            <a:r>
              <a:rPr lang="en-US" altLang="zh-CN" sz="2800" dirty="0" err="1" smtClean="0">
                <a:latin typeface="+mj-lt"/>
              </a:rPr>
              <a:t>Heins</a:t>
            </a:r>
            <a:r>
              <a:rPr lang="en-US" altLang="zh-CN" sz="2800" dirty="0" smtClean="0">
                <a:latin typeface="+mj-lt"/>
              </a:rPr>
              <a:t> President and CEO</a:t>
            </a:r>
          </a:p>
          <a:p>
            <a:pPr marL="627063">
              <a:buFont typeface="Wingdings 2" pitchFamily="18" charset="2"/>
              <a:buBlip>
                <a:blip r:embed="rId2"/>
              </a:buBlip>
            </a:pPr>
            <a:r>
              <a:rPr lang="en-US" altLang="zh-CN" sz="2800" dirty="0" smtClean="0">
                <a:latin typeface="+mj-lt"/>
              </a:rPr>
              <a:t>On Feb 21, 2012, BlackBerry </a:t>
            </a:r>
            <a:r>
              <a:rPr lang="en-US" altLang="zh-CN" sz="2800" dirty="0" err="1" smtClean="0">
                <a:latin typeface="+mj-lt"/>
              </a:rPr>
              <a:t>PlayBook</a:t>
            </a:r>
            <a:r>
              <a:rPr lang="en-US" altLang="zh-CN" sz="2800" dirty="0" smtClean="0">
                <a:latin typeface="+mj-lt"/>
              </a:rPr>
              <a:t> OS 2.0 was introduced</a:t>
            </a:r>
          </a:p>
          <a:p>
            <a:pPr marL="627063">
              <a:buFont typeface="Wingdings 2" pitchFamily="18" charset="2"/>
              <a:buBlip>
                <a:blip r:embed="rId2"/>
              </a:buBlip>
            </a:pPr>
            <a:r>
              <a:rPr lang="en-US" altLang="zh-CN" sz="2800" dirty="0" smtClean="0">
                <a:latin typeface="+mj-lt"/>
              </a:rPr>
              <a:t>Currently working on BlackBerry10</a:t>
            </a:r>
          </a:p>
        </p:txBody>
      </p:sp>
    </p:spTree>
    <p:extLst>
      <p:ext uri="{BB962C8B-B14F-4D97-AF65-F5344CB8AC3E}">
        <p14:creationId xmlns:p14="http://schemas.microsoft.com/office/powerpoint/2010/main" val="333082971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00</a:t>
            </a:r>
            <a:endParaRPr lang="en-CA"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7384"/>
            <a:ext cx="946854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068869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1"/>
          <p:cNvSpPr>
            <a:spLocks noGrp="1" noChangeArrowheads="1"/>
          </p:cNvSpPr>
          <p:nvPr>
            <p:ph type="title"/>
          </p:nvPr>
        </p:nvSpPr>
        <p:spPr>
          <a:xfrm>
            <a:off x="901700" y="142875"/>
            <a:ext cx="7358063" cy="1785938"/>
          </a:xfrm>
        </p:spPr>
        <p:txBody>
          <a:bodyPr tIns="32146"/>
          <a:lstStyle/>
          <a:p>
            <a:r>
              <a:rPr lang="en-US" altLang="zh-CN" smtClean="0">
                <a:latin typeface="Chalkboard Bold" charset="0"/>
                <a:sym typeface="Chalkboard Bold" charset="0"/>
              </a:rPr>
              <a:t>Products</a:t>
            </a:r>
          </a:p>
        </p:txBody>
      </p:sp>
      <p:pic>
        <p:nvPicPr>
          <p:cNvPr id="266242" name="Picture 2"/>
          <p:cNvPicPr>
            <a:picLocks noChangeAspect="1" noChangeArrowheads="1"/>
          </p:cNvPicPr>
          <p:nvPr/>
        </p:nvPicPr>
        <p:blipFill>
          <a:blip r:embed="rId2" cstate="print"/>
          <a:srcRect/>
          <a:stretch>
            <a:fillRect/>
          </a:stretch>
        </p:blipFill>
        <p:spPr bwMode="auto">
          <a:xfrm>
            <a:off x="49213" y="1703388"/>
            <a:ext cx="9045575" cy="4608512"/>
          </a:xfrm>
          <a:prstGeom prst="rect">
            <a:avLst/>
          </a:prstGeom>
          <a:noFill/>
          <a:ln w="12700">
            <a:noFill/>
            <a:miter lim="800000"/>
            <a:headEnd/>
            <a:tailEnd/>
          </a:ln>
        </p:spPr>
      </p:pic>
    </p:spTree>
    <p:extLst>
      <p:ext uri="{BB962C8B-B14F-4D97-AF65-F5344CB8AC3E}">
        <p14:creationId xmlns:p14="http://schemas.microsoft.com/office/powerpoint/2010/main" val="3010545561"/>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Oval 1"/>
          <p:cNvSpPr>
            <a:spLocks/>
          </p:cNvSpPr>
          <p:nvPr/>
        </p:nvSpPr>
        <p:spPr bwMode="auto">
          <a:xfrm>
            <a:off x="8458200"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67266" name="Oval 2"/>
          <p:cNvSpPr>
            <a:spLocks/>
          </p:cNvSpPr>
          <p:nvPr/>
        </p:nvSpPr>
        <p:spPr bwMode="auto">
          <a:xfrm>
            <a:off x="568325"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7651" name="Rectangle 3"/>
          <p:cNvSpPr>
            <a:spLocks noGrp="1" noChangeArrowheads="1"/>
          </p:cNvSpPr>
          <p:nvPr>
            <p:ph type="title"/>
          </p:nvPr>
        </p:nvSpPr>
        <p:spPr>
          <a:xfrm>
            <a:off x="539552" y="260648"/>
            <a:ext cx="8232775" cy="1295401"/>
          </a:xfrm>
        </p:spPr>
        <p:txBody>
          <a:bodyPr tIns="32146">
            <a:normAutofit/>
          </a:bodyPr>
          <a:lstStyle/>
          <a:p>
            <a:pPr fontAlgn="auto">
              <a:lnSpc>
                <a:spcPts val="4078"/>
              </a:lnSpc>
              <a:spcAft>
                <a:spcPts val="0"/>
              </a:spcAft>
              <a:defRPr/>
            </a:pPr>
            <a:r>
              <a:rPr lang="en-US" altLang="zh-CN" dirty="0">
                <a:effectLst>
                  <a:outerShdw blurRad="38100" dist="38100" dir="2700000" algn="tl">
                    <a:srgbClr val="000000"/>
                  </a:outerShdw>
                </a:effectLst>
              </a:rPr>
              <a:t>Product History</a:t>
            </a:r>
          </a:p>
        </p:txBody>
      </p:sp>
      <p:sp>
        <p:nvSpPr>
          <p:cNvPr id="267273" name="Rectangle 9"/>
          <p:cNvSpPr>
            <a:spLocks/>
          </p:cNvSpPr>
          <p:nvPr/>
        </p:nvSpPr>
        <p:spPr bwMode="auto">
          <a:xfrm>
            <a:off x="898525" y="1474788"/>
            <a:ext cx="1276350" cy="303212"/>
          </a:xfrm>
          <a:prstGeom prst="rect">
            <a:avLst/>
          </a:prstGeom>
          <a:noFill/>
          <a:ln w="12700" cap="rnd">
            <a:noFill/>
            <a:round/>
            <a:headEnd/>
            <a:tailEnd/>
          </a:ln>
        </p:spPr>
        <p:txBody>
          <a:bodyPr lIns="26788" tIns="26788" rIns="26788" bIns="26788" anchor="ctr"/>
          <a:lstStyle/>
          <a:p>
            <a:r>
              <a:rPr lang="en-US" altLang="zh-CN" sz="1700" dirty="0">
                <a:solidFill>
                  <a:prstClr val="white"/>
                </a:solidFill>
                <a:latin typeface="Lucida Grande" charset="0"/>
                <a:sym typeface="Lucida Grande" charset="0"/>
              </a:rPr>
              <a:t>RIM </a:t>
            </a:r>
            <a:r>
              <a:rPr lang="en-US" altLang="zh-CN" sz="1700" dirty="0" smtClean="0">
                <a:solidFill>
                  <a:prstClr val="white"/>
                </a:solidFill>
                <a:latin typeface="Lucida Grande" charset="0"/>
                <a:sym typeface="Lucida Grande" charset="0"/>
              </a:rPr>
              <a:t>950</a:t>
            </a:r>
            <a:endParaRPr lang="en-US" altLang="zh-CN" sz="1700" dirty="0">
              <a:solidFill>
                <a:prstClr val="white"/>
              </a:solidFill>
              <a:latin typeface="Lucida Grande" charset="0"/>
              <a:sym typeface="Lucida Grande" charset="0"/>
            </a:endParaRPr>
          </a:p>
        </p:txBody>
      </p:sp>
      <p:sp>
        <p:nvSpPr>
          <p:cNvPr id="267274" name="Rectangle 10"/>
          <p:cNvSpPr>
            <a:spLocks/>
          </p:cNvSpPr>
          <p:nvPr/>
        </p:nvSpPr>
        <p:spPr bwMode="auto">
          <a:xfrm>
            <a:off x="3130550" y="1443038"/>
            <a:ext cx="1758950" cy="303212"/>
          </a:xfrm>
          <a:prstGeom prst="rect">
            <a:avLst/>
          </a:prstGeom>
          <a:noFill/>
          <a:ln w="12700" cap="rnd">
            <a:noFill/>
            <a:round/>
            <a:headEnd/>
            <a:tailEnd/>
          </a:ln>
        </p:spPr>
        <p:txBody>
          <a:bodyPr lIns="26788" tIns="26788" rIns="26788" bIns="26788" anchor="ctr"/>
          <a:lstStyle/>
          <a:p>
            <a:r>
              <a:rPr lang="en-US" altLang="zh-CN" sz="1700" dirty="0" smtClean="0">
                <a:solidFill>
                  <a:prstClr val="white"/>
                </a:solidFill>
                <a:latin typeface="Lucida Grande" charset="0"/>
                <a:sym typeface="Lucida Grande" charset="0"/>
              </a:rPr>
              <a:t>BlackBerry 5000</a:t>
            </a:r>
            <a:endParaRPr lang="en-US" altLang="zh-CN" sz="1700" dirty="0">
              <a:solidFill>
                <a:prstClr val="white"/>
              </a:solidFill>
              <a:latin typeface="Lucida Grande" charset="0"/>
              <a:sym typeface="Lucida Grande" charset="0"/>
            </a:endParaRPr>
          </a:p>
        </p:txBody>
      </p:sp>
      <p:sp>
        <p:nvSpPr>
          <p:cNvPr id="267275" name="Rectangle 11"/>
          <p:cNvSpPr>
            <a:spLocks/>
          </p:cNvSpPr>
          <p:nvPr/>
        </p:nvSpPr>
        <p:spPr bwMode="auto">
          <a:xfrm>
            <a:off x="5092700" y="1474788"/>
            <a:ext cx="1758950" cy="303212"/>
          </a:xfrm>
          <a:prstGeom prst="rect">
            <a:avLst/>
          </a:prstGeom>
          <a:noFill/>
          <a:ln w="12700" cap="rnd">
            <a:noFill/>
            <a:round/>
            <a:headEnd/>
            <a:tailEnd/>
          </a:ln>
        </p:spPr>
        <p:txBody>
          <a:bodyPr lIns="26788" tIns="26788" rIns="26788" bIns="26788" anchor="ctr"/>
          <a:lstStyle/>
          <a:p>
            <a:r>
              <a:rPr lang="en-US" altLang="zh-CN" sz="1700" dirty="0" smtClean="0">
                <a:solidFill>
                  <a:prstClr val="white"/>
                </a:solidFill>
                <a:latin typeface="Lucida Grande" charset="0"/>
                <a:sym typeface="Lucida Grande" charset="0"/>
              </a:rPr>
              <a:t>BlackBerry 6000</a:t>
            </a:r>
            <a:endParaRPr lang="en-US" altLang="zh-CN" sz="1700" dirty="0">
              <a:solidFill>
                <a:prstClr val="white"/>
              </a:solidFill>
              <a:latin typeface="Lucida Grande" charset="0"/>
              <a:sym typeface="Lucida Grande" charset="0"/>
            </a:endParaRPr>
          </a:p>
        </p:txBody>
      </p:sp>
      <p:sp>
        <p:nvSpPr>
          <p:cNvPr id="267276" name="Rectangle 12"/>
          <p:cNvSpPr>
            <a:spLocks/>
          </p:cNvSpPr>
          <p:nvPr/>
        </p:nvSpPr>
        <p:spPr bwMode="auto">
          <a:xfrm>
            <a:off x="7156450" y="1446213"/>
            <a:ext cx="1760538" cy="304800"/>
          </a:xfrm>
          <a:prstGeom prst="rect">
            <a:avLst/>
          </a:prstGeom>
          <a:noFill/>
          <a:ln w="12700" cap="rnd">
            <a:noFill/>
            <a:round/>
            <a:headEnd/>
            <a:tailEnd/>
          </a:ln>
        </p:spPr>
        <p:txBody>
          <a:bodyPr lIns="26788" tIns="26788" rIns="26788" bIns="26788" anchor="ctr"/>
          <a:lstStyle/>
          <a:p>
            <a:r>
              <a:rPr lang="en-US" altLang="zh-CN" sz="1700" dirty="0" smtClean="0">
                <a:solidFill>
                  <a:prstClr val="white"/>
                </a:solidFill>
                <a:latin typeface="Lucida Grande" charset="0"/>
                <a:sym typeface="Lucida Grande" charset="0"/>
              </a:rPr>
              <a:t>BlackBerry 9000 </a:t>
            </a:r>
            <a:endParaRPr lang="en-US" altLang="zh-CN" sz="1700" dirty="0">
              <a:solidFill>
                <a:prstClr val="white"/>
              </a:solidFill>
              <a:latin typeface="Lucida Grande" charset="0"/>
              <a:sym typeface="Lucida Grande" charset="0"/>
            </a:endParaRPr>
          </a:p>
        </p:txBody>
      </p:sp>
      <p:pic>
        <p:nvPicPr>
          <p:cNvPr id="1026" name="Picture 2" descr="C:\Users\Carson\Desktop\2.jpg"/>
          <p:cNvPicPr>
            <a:picLocks noChangeAspect="1" noChangeArrowheads="1"/>
          </p:cNvPicPr>
          <p:nvPr/>
        </p:nvPicPr>
        <p:blipFill>
          <a:blip r:embed="rId3" cstate="print"/>
          <a:srcRect/>
          <a:stretch>
            <a:fillRect/>
          </a:stretch>
        </p:blipFill>
        <p:spPr bwMode="auto">
          <a:xfrm>
            <a:off x="437470" y="2348880"/>
            <a:ext cx="8382000" cy="3133700"/>
          </a:xfrm>
          <a:prstGeom prst="rect">
            <a:avLst/>
          </a:prstGeom>
          <a:noFill/>
        </p:spPr>
      </p:pic>
    </p:spTree>
    <p:extLst>
      <p:ext uri="{BB962C8B-B14F-4D97-AF65-F5344CB8AC3E}">
        <p14:creationId xmlns:p14="http://schemas.microsoft.com/office/powerpoint/2010/main" val="1529430991"/>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
          <p:cNvSpPr>
            <a:spLocks noGrp="1" noChangeArrowheads="1"/>
          </p:cNvSpPr>
          <p:nvPr>
            <p:ph type="title"/>
          </p:nvPr>
        </p:nvSpPr>
        <p:spPr>
          <a:xfrm>
            <a:off x="455613" y="-231775"/>
            <a:ext cx="8232775" cy="1293813"/>
          </a:xfrm>
        </p:spPr>
        <p:txBody>
          <a:bodyPr lIns="26788" tIns="26788" rIns="26788" bIns="26788"/>
          <a:lstStyle/>
          <a:p>
            <a:r>
              <a:rPr lang="en-US" altLang="zh-CN" dirty="0" smtClean="0">
                <a:latin typeface="Chalkboard Bold" charset="0"/>
                <a:sym typeface="Chalkboard Bold" charset="0"/>
              </a:rPr>
              <a:t>Mobile Phones</a:t>
            </a:r>
          </a:p>
        </p:txBody>
      </p:sp>
      <p:pic>
        <p:nvPicPr>
          <p:cNvPr id="269314" name="Picture 2"/>
          <p:cNvPicPr>
            <a:picLocks noChangeAspect="1" noChangeArrowheads="1"/>
          </p:cNvPicPr>
          <p:nvPr/>
        </p:nvPicPr>
        <p:blipFill>
          <a:blip r:embed="rId3" cstate="print"/>
          <a:srcRect/>
          <a:stretch>
            <a:fillRect/>
          </a:stretch>
        </p:blipFill>
        <p:spPr bwMode="auto">
          <a:xfrm>
            <a:off x="3527425" y="884238"/>
            <a:ext cx="2089150" cy="2717800"/>
          </a:xfrm>
          <a:prstGeom prst="rect">
            <a:avLst/>
          </a:prstGeom>
          <a:noFill/>
          <a:ln w="12700">
            <a:noFill/>
            <a:miter lim="800000"/>
            <a:headEnd/>
            <a:tailEnd/>
          </a:ln>
        </p:spPr>
      </p:pic>
      <p:pic>
        <p:nvPicPr>
          <p:cNvPr id="269315" name="Picture 3"/>
          <p:cNvPicPr>
            <a:picLocks noChangeAspect="1" noChangeArrowheads="1"/>
          </p:cNvPicPr>
          <p:nvPr/>
        </p:nvPicPr>
        <p:blipFill>
          <a:blip r:embed="rId4" cstate="print"/>
          <a:srcRect/>
          <a:stretch>
            <a:fillRect/>
          </a:stretch>
        </p:blipFill>
        <p:spPr bwMode="auto">
          <a:xfrm>
            <a:off x="6348413" y="874713"/>
            <a:ext cx="2135187" cy="2736850"/>
          </a:xfrm>
          <a:prstGeom prst="rect">
            <a:avLst/>
          </a:prstGeom>
          <a:noFill/>
          <a:ln w="12700">
            <a:noFill/>
            <a:miter lim="800000"/>
            <a:headEnd/>
            <a:tailEnd/>
          </a:ln>
        </p:spPr>
      </p:pic>
      <p:pic>
        <p:nvPicPr>
          <p:cNvPr id="269316" name="Picture 4"/>
          <p:cNvPicPr>
            <a:picLocks noChangeAspect="1" noChangeArrowheads="1"/>
          </p:cNvPicPr>
          <p:nvPr/>
        </p:nvPicPr>
        <p:blipFill>
          <a:blip r:embed="rId5" cstate="print"/>
          <a:srcRect/>
          <a:stretch>
            <a:fillRect/>
          </a:stretch>
        </p:blipFill>
        <p:spPr bwMode="auto">
          <a:xfrm>
            <a:off x="3392488" y="3870325"/>
            <a:ext cx="2349500" cy="2830513"/>
          </a:xfrm>
          <a:prstGeom prst="rect">
            <a:avLst/>
          </a:prstGeom>
          <a:noFill/>
          <a:ln w="12700">
            <a:noFill/>
            <a:miter lim="800000"/>
            <a:headEnd/>
            <a:tailEnd/>
          </a:ln>
        </p:spPr>
      </p:pic>
      <p:pic>
        <p:nvPicPr>
          <p:cNvPr id="269317" name="Picture 5"/>
          <p:cNvPicPr>
            <a:picLocks noChangeAspect="1" noChangeArrowheads="1"/>
          </p:cNvPicPr>
          <p:nvPr/>
        </p:nvPicPr>
        <p:blipFill>
          <a:blip r:embed="rId6" cstate="print"/>
          <a:srcRect/>
          <a:stretch>
            <a:fillRect/>
          </a:stretch>
        </p:blipFill>
        <p:spPr bwMode="auto">
          <a:xfrm>
            <a:off x="6323013" y="3884613"/>
            <a:ext cx="2195512" cy="2792412"/>
          </a:xfrm>
          <a:prstGeom prst="rect">
            <a:avLst/>
          </a:prstGeom>
          <a:noFill/>
          <a:ln w="12700">
            <a:noFill/>
            <a:miter lim="800000"/>
            <a:headEnd/>
            <a:tailEnd/>
          </a:ln>
        </p:spPr>
      </p:pic>
      <p:pic>
        <p:nvPicPr>
          <p:cNvPr id="269318" name="Picture 6"/>
          <p:cNvPicPr>
            <a:picLocks noChangeAspect="1" noChangeArrowheads="1"/>
          </p:cNvPicPr>
          <p:nvPr/>
        </p:nvPicPr>
        <p:blipFill>
          <a:blip r:embed="rId7" cstate="print"/>
          <a:srcRect/>
          <a:stretch>
            <a:fillRect/>
          </a:stretch>
        </p:blipFill>
        <p:spPr bwMode="auto">
          <a:xfrm>
            <a:off x="446088" y="3884613"/>
            <a:ext cx="2349500" cy="2803525"/>
          </a:xfrm>
          <a:prstGeom prst="rect">
            <a:avLst/>
          </a:prstGeom>
          <a:noFill/>
          <a:ln w="12700">
            <a:noFill/>
            <a:miter lim="800000"/>
            <a:headEnd/>
            <a:tailEnd/>
          </a:ln>
        </p:spPr>
      </p:pic>
      <p:pic>
        <p:nvPicPr>
          <p:cNvPr id="269319" name="Picture 7"/>
          <p:cNvPicPr>
            <a:picLocks noChangeAspect="1" noChangeArrowheads="1"/>
          </p:cNvPicPr>
          <p:nvPr/>
        </p:nvPicPr>
        <p:blipFill>
          <a:blip r:embed="rId8" cstate="print"/>
          <a:srcRect/>
          <a:stretch>
            <a:fillRect/>
          </a:stretch>
        </p:blipFill>
        <p:spPr bwMode="auto">
          <a:xfrm>
            <a:off x="509588" y="874713"/>
            <a:ext cx="2232025" cy="2733675"/>
          </a:xfrm>
          <a:prstGeom prst="rect">
            <a:avLst/>
          </a:prstGeom>
          <a:noFill/>
          <a:ln w="12700">
            <a:noFill/>
            <a:miter lim="800000"/>
            <a:headEnd/>
            <a:tailEnd/>
          </a:ln>
        </p:spPr>
      </p:pic>
    </p:spTree>
    <p:extLst>
      <p:ext uri="{BB962C8B-B14F-4D97-AF65-F5344CB8AC3E}">
        <p14:creationId xmlns:p14="http://schemas.microsoft.com/office/powerpoint/2010/main" val="3739153997"/>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p:cNvSpPr>
          <p:nvPr>
            <p:ph type="title"/>
          </p:nvPr>
        </p:nvSpPr>
        <p:spPr>
          <a:ln/>
        </p:spPr>
        <p:txBody>
          <a:bodyPr rIns="35717"/>
          <a:lstStyle/>
          <a:p>
            <a:r>
              <a:rPr lang="en-US" dirty="0" smtClean="0">
                <a:ea typeface="宋体" pitchFamily="2" charset="-122"/>
              </a:rPr>
              <a:t>BlackBerry 7 OS</a:t>
            </a:r>
          </a:p>
        </p:txBody>
      </p:sp>
      <p:sp>
        <p:nvSpPr>
          <p:cNvPr id="322563" name="Rectangle 3"/>
          <p:cNvSpPr>
            <a:spLocks noGrp="1"/>
          </p:cNvSpPr>
          <p:nvPr>
            <p:ph type="body" idx="1"/>
          </p:nvPr>
        </p:nvSpPr>
        <p:spPr>
          <a:xfrm>
            <a:off x="323528" y="1412776"/>
            <a:ext cx="8153400" cy="4261594"/>
          </a:xfrm>
          <a:ln/>
        </p:spPr>
        <p:txBody>
          <a:bodyPr rIns="35717" anchor="ctr"/>
          <a:lstStyle/>
          <a:p>
            <a:pPr marL="892175" indent="-434975">
              <a:buSzPct val="66000"/>
              <a:buFont typeface="Wingdings 2" pitchFamily="18" charset="2"/>
              <a:buBlip>
                <a:blip r:embed="rId3"/>
              </a:buBlip>
            </a:pPr>
            <a:r>
              <a:rPr lang="en-US" sz="3200" dirty="0" smtClean="0">
                <a:ea typeface="黑体" pitchFamily="49" charset="-122"/>
              </a:rPr>
              <a:t>BlackBerry Balance</a:t>
            </a:r>
          </a:p>
          <a:p>
            <a:pPr marL="892175" indent="-434975">
              <a:buSzPct val="66000"/>
              <a:buBlip>
                <a:blip r:embed="rId3"/>
              </a:buBlip>
            </a:pPr>
            <a:r>
              <a:rPr lang="en-US" sz="3200" dirty="0" smtClean="0">
                <a:ea typeface="黑体" pitchFamily="49" charset="-122"/>
              </a:rPr>
              <a:t>Liquid Graphic</a:t>
            </a:r>
            <a:r>
              <a:rPr lang="en-CA" sz="3200" dirty="0" smtClean="0"/>
              <a:t>s™</a:t>
            </a:r>
            <a:r>
              <a:rPr lang="en-CA" sz="3200" b="1" dirty="0" smtClean="0"/>
              <a:t> </a:t>
            </a:r>
            <a:r>
              <a:rPr lang="en-US" sz="3200" dirty="0" smtClean="0">
                <a:ea typeface="黑体" pitchFamily="49" charset="-122"/>
              </a:rPr>
              <a:t>technology</a:t>
            </a:r>
          </a:p>
          <a:p>
            <a:pPr marL="892175" indent="-434975">
              <a:buSzPct val="66000"/>
              <a:buBlip>
                <a:blip r:embed="rId3"/>
              </a:buBlip>
            </a:pPr>
            <a:r>
              <a:rPr lang="en-CA" sz="3200" dirty="0" smtClean="0"/>
              <a:t>Near Field Communication and BlackBerry Tag</a:t>
            </a:r>
            <a:endParaRPr lang="en-US" sz="3200" dirty="0" smtClean="0">
              <a:ea typeface="黑体" pitchFamily="49" charset="-122"/>
            </a:endParaRPr>
          </a:p>
          <a:p>
            <a:pPr marL="892175" indent="-434975">
              <a:buSzPct val="66000"/>
              <a:buFont typeface="Wingdings 2" pitchFamily="18" charset="2"/>
              <a:buBlip>
                <a:blip r:embed="rId3"/>
              </a:buBlip>
            </a:pPr>
            <a:r>
              <a:rPr lang="en-US" sz="3200" dirty="0" smtClean="0">
                <a:ea typeface="黑体" pitchFamily="49" charset="-122"/>
              </a:rPr>
              <a:t>HD 720p video recording</a:t>
            </a:r>
          </a:p>
          <a:p>
            <a:pPr marL="892175" indent="-434975">
              <a:buSzPct val="66000"/>
              <a:buFont typeface="Wingdings 2" pitchFamily="18" charset="2"/>
              <a:buBlip>
                <a:blip r:embed="rId3"/>
              </a:buBlip>
            </a:pPr>
            <a:r>
              <a:rPr lang="en-US" sz="3200" dirty="0" smtClean="0">
                <a:ea typeface="黑体" pitchFamily="49" charset="-122"/>
              </a:rPr>
              <a:t>Mobile Hotspot</a:t>
            </a:r>
          </a:p>
          <a:p>
            <a:pPr marL="892175" indent="-434975">
              <a:buSzPct val="66000"/>
              <a:buFont typeface="Wingdings 2" pitchFamily="18" charset="2"/>
              <a:buBlip>
                <a:blip r:embed="rId3"/>
              </a:buBlip>
            </a:pPr>
            <a:r>
              <a:rPr lang="en-US" sz="3200" dirty="0" smtClean="0">
                <a:ea typeface="黑体" pitchFamily="49" charset="-122"/>
              </a:rPr>
              <a:t>Wi-Fi calling</a:t>
            </a:r>
          </a:p>
        </p:txBody>
      </p:sp>
    </p:spTree>
    <p:extLst>
      <p:ext uri="{BB962C8B-B14F-4D97-AF65-F5344CB8AC3E}">
        <p14:creationId xmlns:p14="http://schemas.microsoft.com/office/powerpoint/2010/main" val="3857128917"/>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1"/>
          <p:cNvSpPr>
            <a:spLocks noGrp="1" noChangeArrowheads="1"/>
          </p:cNvSpPr>
          <p:nvPr>
            <p:ph type="title"/>
          </p:nvPr>
        </p:nvSpPr>
        <p:spPr>
          <a:xfrm>
            <a:off x="384175" y="0"/>
            <a:ext cx="8367713" cy="1143000"/>
          </a:xfrm>
        </p:spPr>
        <p:txBody>
          <a:bodyPr tIns="32146"/>
          <a:lstStyle/>
          <a:p>
            <a:r>
              <a:rPr lang="en-US" altLang="zh-CN" dirty="0" smtClean="0"/>
              <a:t>BlackBerry </a:t>
            </a:r>
            <a:r>
              <a:rPr lang="en-US" altLang="zh-CN" dirty="0" err="1" smtClean="0"/>
              <a:t>PlayBook</a:t>
            </a:r>
            <a:endParaRPr lang="en-US" altLang="zh-CN" dirty="0" smtClean="0"/>
          </a:p>
        </p:txBody>
      </p:sp>
      <p:sp>
        <p:nvSpPr>
          <p:cNvPr id="275458" name="Rectangle 2"/>
          <p:cNvSpPr>
            <a:spLocks noGrp="1" noChangeArrowheads="1"/>
          </p:cNvSpPr>
          <p:nvPr>
            <p:ph idx="1"/>
          </p:nvPr>
        </p:nvSpPr>
        <p:spPr>
          <a:xfrm>
            <a:off x="142875" y="1223963"/>
            <a:ext cx="8858250" cy="5491162"/>
          </a:xfrm>
        </p:spPr>
        <p:txBody>
          <a:bodyPr lIns="64291" tIns="32146" rIns="64291" bIns="32146"/>
          <a:lstStyle/>
          <a:p>
            <a:pPr marL="627063">
              <a:buFont typeface="Wingdings 2" pitchFamily="18" charset="2"/>
              <a:buBlip>
                <a:blip r:embed="rId2"/>
              </a:buBlip>
            </a:pPr>
            <a:r>
              <a:rPr lang="en-US" altLang="zh-CN" sz="2800" dirty="0" smtClean="0"/>
              <a:t>Build-in Messages with a unified inbox</a:t>
            </a:r>
          </a:p>
          <a:p>
            <a:pPr marL="627063">
              <a:buFont typeface="Wingdings 2" pitchFamily="18" charset="2"/>
              <a:buBlip>
                <a:blip r:embed="rId2"/>
              </a:buBlip>
            </a:pPr>
            <a:r>
              <a:rPr lang="en-US" altLang="zh-CN" sz="2800" dirty="0" smtClean="0"/>
              <a:t>Can edit MS Word, Excel and PowerPoint files and attachments with Documents To Go</a:t>
            </a:r>
          </a:p>
          <a:p>
            <a:pPr marL="627063">
              <a:buFont typeface="Wingdings 2" pitchFamily="18" charset="2"/>
              <a:buBlip>
                <a:blip r:embed="rId2"/>
              </a:buBlip>
            </a:pPr>
            <a:r>
              <a:rPr lang="en-US" altLang="zh-CN" sz="2800" dirty="0" smtClean="0"/>
              <a:t>BlackBerry App World</a:t>
            </a:r>
          </a:p>
          <a:p>
            <a:pPr marL="627063">
              <a:buFont typeface="Wingdings 2" pitchFamily="18" charset="2"/>
              <a:buBlip>
                <a:blip r:embed="rId2"/>
              </a:buBlip>
            </a:pPr>
            <a:r>
              <a:rPr lang="en-US" altLang="zh-CN" sz="2800" dirty="0" smtClean="0"/>
              <a:t>BlackBerry Balance</a:t>
            </a:r>
          </a:p>
          <a:p>
            <a:pPr marL="627063">
              <a:buFont typeface="Wingdings 2" pitchFamily="18" charset="2"/>
              <a:buBlip>
                <a:blip r:embed="rId2"/>
              </a:buBlip>
            </a:pPr>
            <a:r>
              <a:rPr lang="en-US" altLang="zh-CN" sz="2800" dirty="0" smtClean="0"/>
              <a:t>BlackBerry Bridge</a:t>
            </a:r>
          </a:p>
        </p:txBody>
      </p:sp>
      <p:pic>
        <p:nvPicPr>
          <p:cNvPr id="4" name="Picture 2"/>
          <p:cNvPicPr>
            <a:picLocks noChangeAspect="1" noChangeArrowheads="1"/>
          </p:cNvPicPr>
          <p:nvPr/>
        </p:nvPicPr>
        <p:blipFill>
          <a:blip r:embed="rId3" cstate="print"/>
          <a:srcRect/>
          <a:stretch>
            <a:fillRect/>
          </a:stretch>
        </p:blipFill>
        <p:spPr bwMode="auto">
          <a:xfrm>
            <a:off x="4283968" y="3917216"/>
            <a:ext cx="4701825" cy="2752143"/>
          </a:xfrm>
          <a:prstGeom prst="rect">
            <a:avLst/>
          </a:prstGeom>
          <a:noFill/>
          <a:ln w="9525">
            <a:noFill/>
            <a:miter lim="800000"/>
            <a:headEnd/>
            <a:tailEnd/>
          </a:ln>
        </p:spPr>
      </p:pic>
    </p:spTree>
    <p:extLst>
      <p:ext uri="{BB962C8B-B14F-4D97-AF65-F5344CB8AC3E}">
        <p14:creationId xmlns:p14="http://schemas.microsoft.com/office/powerpoint/2010/main" val="1589453637"/>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BlackBerry 10</a:t>
            </a:r>
            <a:endParaRPr lang="en-CA" dirty="0"/>
          </a:p>
        </p:txBody>
      </p:sp>
      <p:sp>
        <p:nvSpPr>
          <p:cNvPr id="3" name="Content Placeholder 2"/>
          <p:cNvSpPr>
            <a:spLocks noGrp="1"/>
          </p:cNvSpPr>
          <p:nvPr>
            <p:ph idx="1"/>
          </p:nvPr>
        </p:nvSpPr>
        <p:spPr/>
        <p:txBody>
          <a:bodyPr/>
          <a:lstStyle/>
          <a:p>
            <a:r>
              <a:rPr lang="en-CA" sz="2400" dirty="0" smtClean="0"/>
              <a:t>Currently developing the BB10 operating system</a:t>
            </a:r>
          </a:p>
          <a:p>
            <a:r>
              <a:rPr lang="en-CA" sz="2400" dirty="0" smtClean="0"/>
              <a:t>Set to launch in early 2013</a:t>
            </a:r>
          </a:p>
          <a:p>
            <a:r>
              <a:rPr lang="en-CA" sz="2400" dirty="0" smtClean="0"/>
              <a:t>Implementation of a whole new user interface:</a:t>
            </a:r>
          </a:p>
          <a:p>
            <a:pPr lvl="1"/>
            <a:r>
              <a:rPr lang="en-CA" sz="2400" dirty="0" smtClean="0"/>
              <a:t>Hub</a:t>
            </a:r>
          </a:p>
          <a:p>
            <a:pPr lvl="1"/>
            <a:r>
              <a:rPr lang="en-CA" sz="2400" dirty="0" smtClean="0"/>
              <a:t>Personal and Work modes</a:t>
            </a:r>
          </a:p>
          <a:p>
            <a:pPr lvl="1"/>
            <a:r>
              <a:rPr lang="en-CA" sz="2400" dirty="0" smtClean="0"/>
              <a:t>New app world</a:t>
            </a:r>
          </a:p>
          <a:p>
            <a:pPr lvl="1"/>
            <a:r>
              <a:rPr lang="en-CA" sz="2400" dirty="0" smtClean="0"/>
              <a:t>Touch screen keyboard</a:t>
            </a:r>
          </a:p>
          <a:p>
            <a:pPr lvl="1"/>
            <a:r>
              <a:rPr lang="en-CA" sz="2400" dirty="0" smtClean="0"/>
              <a:t>Camera</a:t>
            </a:r>
            <a:endParaRPr lang="en-CA" sz="2400" dirty="0"/>
          </a:p>
        </p:txBody>
      </p:sp>
    </p:spTree>
    <p:extLst>
      <p:ext uri="{BB962C8B-B14F-4D97-AF65-F5344CB8AC3E}">
        <p14:creationId xmlns:p14="http://schemas.microsoft.com/office/powerpoint/2010/main" val="240929029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455613" y="0"/>
            <a:ext cx="8232775" cy="1166813"/>
          </a:xfrm>
        </p:spPr>
        <p:txBody>
          <a:bodyPr tIns="32146">
            <a:normAutofit/>
          </a:bodyPr>
          <a:lstStyle/>
          <a:p>
            <a:pPr fontAlgn="auto">
              <a:lnSpc>
                <a:spcPts val="4078"/>
              </a:lnSpc>
              <a:spcAft>
                <a:spcPts val="0"/>
              </a:spcAft>
              <a:defRPr/>
            </a:pPr>
            <a:r>
              <a:rPr lang="en-US" altLang="zh-CN" dirty="0"/>
              <a:t>Competitive </a:t>
            </a:r>
            <a:r>
              <a:rPr lang="en-US" altLang="zh-CN" dirty="0">
                <a:effectLst>
                  <a:outerShdw blurRad="38100" dist="38100" dir="2700000" algn="tl">
                    <a:srgbClr val="000000"/>
                  </a:outerShdw>
                </a:effectLst>
              </a:rPr>
              <a:t>Advantage</a:t>
            </a:r>
          </a:p>
        </p:txBody>
      </p:sp>
      <p:sp>
        <p:nvSpPr>
          <p:cNvPr id="270340" name="Rectangle 4"/>
          <p:cNvSpPr>
            <a:spLocks noGrp="1" noChangeArrowheads="1"/>
          </p:cNvSpPr>
          <p:nvPr>
            <p:ph idx="1"/>
          </p:nvPr>
        </p:nvSpPr>
        <p:spPr>
          <a:xfrm>
            <a:off x="107504" y="1052737"/>
            <a:ext cx="8856984" cy="5184576"/>
          </a:xfrm>
        </p:spPr>
        <p:txBody>
          <a:bodyPr lIns="64291" tIns="32146" rIns="64291" bIns="32146"/>
          <a:lstStyle/>
          <a:p>
            <a:pPr marL="311150" indent="-25400">
              <a:lnSpc>
                <a:spcPct val="90000"/>
              </a:lnSpc>
            </a:pPr>
            <a:endParaRPr lang="en-US" altLang="zh-CN" dirty="0" smtClean="0"/>
          </a:p>
          <a:p>
            <a:pPr marL="311150" indent="-25400">
              <a:lnSpc>
                <a:spcPct val="90000"/>
              </a:lnSpc>
            </a:pPr>
            <a:r>
              <a:rPr lang="en-US" altLang="zh-CN" dirty="0" smtClean="0"/>
              <a:t>Its proprietary email system is popular with many corporations and government agencies</a:t>
            </a:r>
          </a:p>
          <a:p>
            <a:pPr marL="311150" indent="-25400">
              <a:lnSpc>
                <a:spcPct val="90000"/>
              </a:lnSpc>
            </a:pPr>
            <a:endParaRPr lang="en-US" altLang="zh-CN" dirty="0" smtClean="0"/>
          </a:p>
          <a:p>
            <a:pPr marL="311150" indent="-25400">
              <a:lnSpc>
                <a:spcPct val="90000"/>
              </a:lnSpc>
            </a:pPr>
            <a:r>
              <a:rPr lang="en-US" altLang="zh-CN" dirty="0" smtClean="0"/>
              <a:t>Communication security</a:t>
            </a:r>
          </a:p>
          <a:p>
            <a:pPr marL="311150" indent="-25400">
              <a:lnSpc>
                <a:spcPct val="90000"/>
              </a:lnSpc>
            </a:pPr>
            <a:endParaRPr lang="en-US" altLang="zh-CN" dirty="0" smtClean="0"/>
          </a:p>
          <a:p>
            <a:pPr marL="311150" indent="-25400">
              <a:lnSpc>
                <a:spcPct val="90000"/>
              </a:lnSpc>
            </a:pPr>
            <a:r>
              <a:rPr lang="en-US" altLang="zh-CN" dirty="0" smtClean="0"/>
              <a:t>Its patent portfolio</a:t>
            </a:r>
          </a:p>
        </p:txBody>
      </p:sp>
    </p:spTree>
    <p:extLst>
      <p:ext uri="{BB962C8B-B14F-4D97-AF65-F5344CB8AC3E}">
        <p14:creationId xmlns:p14="http://schemas.microsoft.com/office/powerpoint/2010/main" val="1201311111"/>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p:cNvSpPr>
          <p:nvPr>
            <p:ph type="body" idx="1"/>
          </p:nvPr>
        </p:nvSpPr>
        <p:spPr>
          <a:xfrm>
            <a:off x="395536" y="1844824"/>
            <a:ext cx="8116888" cy="4518025"/>
          </a:xfrm>
          <a:ln/>
        </p:spPr>
        <p:txBody>
          <a:bodyPr rIns="0"/>
          <a:lstStyle/>
          <a:p>
            <a:pPr>
              <a:buSzPct val="77000"/>
              <a:buFont typeface="Wingdings 2" pitchFamily="18" charset="2"/>
              <a:buBlip>
                <a:blip r:embed="rId2"/>
              </a:buBlip>
            </a:pPr>
            <a:r>
              <a:rPr lang="en-US" sz="2600" dirty="0" smtClean="0">
                <a:ea typeface="黑体" pitchFamily="49" charset="-122"/>
              </a:rPr>
              <a:t>Losing customer loyalty</a:t>
            </a:r>
          </a:p>
          <a:p>
            <a:pPr>
              <a:spcBef>
                <a:spcPts val="1500"/>
              </a:spcBef>
              <a:buSzPct val="77000"/>
              <a:buFont typeface="Wingdings 2" pitchFamily="18" charset="2"/>
              <a:buBlip>
                <a:blip r:embed="rId2"/>
              </a:buBlip>
            </a:pPr>
            <a:r>
              <a:rPr lang="en-US" sz="2600" dirty="0" smtClean="0">
                <a:ea typeface="黑体" pitchFamily="49" charset="-122"/>
              </a:rPr>
              <a:t>Service outages - millions of BlackBerry users were without service for 3 days in October 2011 due to critical network failure</a:t>
            </a:r>
          </a:p>
          <a:p>
            <a:pPr>
              <a:spcBef>
                <a:spcPts val="1500"/>
              </a:spcBef>
              <a:buSzPct val="77000"/>
              <a:buFont typeface="Wingdings 2" pitchFamily="18" charset="2"/>
              <a:buBlip>
                <a:blip r:embed="rId2"/>
              </a:buBlip>
            </a:pPr>
            <a:r>
              <a:rPr lang="en-US" sz="2600" dirty="0" smtClean="0">
                <a:ea typeface="黑体" pitchFamily="49" charset="-122"/>
              </a:rPr>
              <a:t>Faltering tech support</a:t>
            </a:r>
          </a:p>
          <a:p>
            <a:pPr>
              <a:spcBef>
                <a:spcPts val="1500"/>
              </a:spcBef>
              <a:buSzPct val="77000"/>
              <a:buFont typeface="Wingdings 2" pitchFamily="18" charset="2"/>
              <a:buBlip>
                <a:blip r:embed="rId2"/>
              </a:buBlip>
            </a:pPr>
            <a:r>
              <a:rPr lang="en-US" sz="2600" dirty="0" smtClean="0">
                <a:ea typeface="黑体" pitchFamily="49" charset="-122"/>
              </a:rPr>
              <a:t>No longer #1 in security</a:t>
            </a:r>
          </a:p>
          <a:p>
            <a:pPr>
              <a:spcBef>
                <a:spcPts val="1500"/>
              </a:spcBef>
              <a:buSzPct val="77000"/>
              <a:buFont typeface="Wingdings 2" pitchFamily="18" charset="2"/>
              <a:buBlip>
                <a:blip r:embed="rId2"/>
              </a:buBlip>
            </a:pPr>
            <a:r>
              <a:rPr lang="en-US" sz="2600" dirty="0" smtClean="0">
                <a:ea typeface="黑体" pitchFamily="49" charset="-122"/>
              </a:rPr>
              <a:t>Apps from other providers are more appealing</a:t>
            </a:r>
          </a:p>
          <a:p>
            <a:pPr>
              <a:spcBef>
                <a:spcPts val="1500"/>
              </a:spcBef>
              <a:buSzPct val="77000"/>
              <a:buFont typeface="Wingdings 2" pitchFamily="18" charset="2"/>
              <a:buBlip>
                <a:blip r:embed="rId2"/>
              </a:buBlip>
            </a:pPr>
            <a:r>
              <a:rPr lang="en-US" sz="2600" dirty="0" smtClean="0">
                <a:ea typeface="黑体" pitchFamily="49" charset="-122"/>
              </a:rPr>
              <a:t>Failed attempt to sell tablet PCS</a:t>
            </a:r>
          </a:p>
        </p:txBody>
      </p:sp>
      <p:sp>
        <p:nvSpPr>
          <p:cNvPr id="321539" name="Rectangle 3"/>
          <p:cNvSpPr>
            <a:spLocks noGrp="1"/>
          </p:cNvSpPr>
          <p:nvPr>
            <p:ph type="title"/>
          </p:nvPr>
        </p:nvSpPr>
        <p:spPr>
          <a:xfrm>
            <a:off x="179512" y="260648"/>
            <a:ext cx="8688387" cy="1293812"/>
          </a:xfrm>
          <a:ln/>
        </p:spPr>
        <p:txBody>
          <a:bodyPr rIns="35717" anchor="b"/>
          <a:lstStyle/>
          <a:p>
            <a:r>
              <a:rPr lang="en-US" sz="3800" dirty="0" smtClean="0">
                <a:ea typeface="宋体" pitchFamily="2" charset="-122"/>
              </a:rPr>
              <a:t>Why BlackBerry is Losing its Competitive Advantage?</a:t>
            </a:r>
          </a:p>
        </p:txBody>
      </p:sp>
    </p:spTree>
    <p:extLst>
      <p:ext uri="{BB962C8B-B14F-4D97-AF65-F5344CB8AC3E}">
        <p14:creationId xmlns:p14="http://schemas.microsoft.com/office/powerpoint/2010/main" val="3081927587"/>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p:cNvSpPr>
          <p:nvPr>
            <p:ph type="title"/>
          </p:nvPr>
        </p:nvSpPr>
        <p:spPr>
          <a:xfrm>
            <a:off x="179512" y="332656"/>
            <a:ext cx="8750300" cy="732060"/>
          </a:xfrm>
          <a:ln/>
        </p:spPr>
        <p:txBody>
          <a:bodyPr lIns="26788" tIns="26788" rIns="26788" bIns="26788" anchor="b"/>
          <a:lstStyle/>
          <a:p>
            <a:r>
              <a:rPr lang="en-US" sz="4300" dirty="0" smtClean="0">
                <a:ea typeface="宋体" pitchFamily="2" charset="-122"/>
              </a:rPr>
              <a:t>BlackBerry App World</a:t>
            </a:r>
          </a:p>
        </p:txBody>
      </p:sp>
      <p:sp>
        <p:nvSpPr>
          <p:cNvPr id="323587" name="Rectangle 3"/>
          <p:cNvSpPr>
            <a:spLocks noGrp="1"/>
          </p:cNvSpPr>
          <p:nvPr>
            <p:ph type="body" idx="1"/>
          </p:nvPr>
        </p:nvSpPr>
        <p:spPr>
          <a:xfrm>
            <a:off x="251520" y="2204864"/>
            <a:ext cx="8232775" cy="3608388"/>
          </a:xfrm>
          <a:ln/>
        </p:spPr>
        <p:txBody>
          <a:bodyPr lIns="26788" tIns="26788" rIns="26788" bIns="26788"/>
          <a:lstStyle/>
          <a:p>
            <a:pPr marL="304800" indent="-268288">
              <a:buClr>
                <a:srgbClr val="7F7F7F"/>
              </a:buClr>
            </a:pPr>
            <a:r>
              <a:rPr lang="en-US" sz="2700" dirty="0" smtClean="0">
                <a:ea typeface="黑体" pitchFamily="49" charset="-122"/>
              </a:rPr>
              <a:t>About 100,000 total apps</a:t>
            </a:r>
          </a:p>
          <a:p>
            <a:pPr marL="304800" indent="-268288">
              <a:buClr>
                <a:srgbClr val="7F7F7F"/>
              </a:buClr>
            </a:pPr>
            <a:r>
              <a:rPr lang="en-US" sz="2700" dirty="0" smtClean="0">
                <a:ea typeface="黑体" pitchFamily="49" charset="-122"/>
              </a:rPr>
              <a:t>Over 6 million daily downloads from BB App World.</a:t>
            </a:r>
          </a:p>
          <a:p>
            <a:pPr marL="304800" indent="-268288">
              <a:buClr>
                <a:srgbClr val="7F7F7F"/>
              </a:buClr>
            </a:pPr>
            <a:r>
              <a:rPr lang="en-US" sz="2700" dirty="0" smtClean="0">
                <a:ea typeface="黑体" pitchFamily="49" charset="-122"/>
              </a:rPr>
              <a:t>Second most profitable app store</a:t>
            </a:r>
          </a:p>
          <a:p>
            <a:pPr marL="304800" indent="-268288">
              <a:buClr>
                <a:srgbClr val="7F7F7F"/>
              </a:buClr>
            </a:pPr>
            <a:r>
              <a:rPr lang="en-US" sz="2700" dirty="0" smtClean="0">
                <a:ea typeface="黑体" pitchFamily="49" charset="-122"/>
              </a:rPr>
              <a:t>Generate more profit than Android apps</a:t>
            </a:r>
          </a:p>
          <a:p>
            <a:pPr marL="304800" indent="-268288">
              <a:spcBef>
                <a:spcPts val="800"/>
              </a:spcBef>
              <a:buClr>
                <a:srgbClr val="7F7F7F"/>
              </a:buClr>
            </a:pPr>
            <a:r>
              <a:rPr lang="en-US" sz="2700" dirty="0" smtClean="0">
                <a:ea typeface="黑体" pitchFamily="49" charset="-122"/>
              </a:rPr>
              <a:t>Give developers 80% of the purchase price</a:t>
            </a:r>
          </a:p>
        </p:txBody>
      </p:sp>
    </p:spTree>
    <p:extLst>
      <p:ext uri="{BB962C8B-B14F-4D97-AF65-F5344CB8AC3E}">
        <p14:creationId xmlns:p14="http://schemas.microsoft.com/office/powerpoint/2010/main" val="3811601645"/>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p:cNvSpPr>
          <p:nvPr>
            <p:ph type="title"/>
          </p:nvPr>
        </p:nvSpPr>
        <p:spPr>
          <a:xfrm>
            <a:off x="251520" y="476672"/>
            <a:ext cx="8688387" cy="781075"/>
          </a:xfrm>
          <a:ln/>
        </p:spPr>
        <p:txBody>
          <a:bodyPr rIns="35717" anchor="b"/>
          <a:lstStyle/>
          <a:p>
            <a:r>
              <a:rPr lang="en-US" dirty="0" smtClean="0">
                <a:ea typeface="宋体" pitchFamily="2" charset="-122"/>
              </a:rPr>
              <a:t>BlackBerry Sales</a:t>
            </a:r>
          </a:p>
        </p:txBody>
      </p:sp>
      <p:pic>
        <p:nvPicPr>
          <p:cNvPr id="3074" name="Picture 2"/>
          <p:cNvPicPr>
            <a:picLocks noChangeAspect="1" noChangeArrowheads="1"/>
          </p:cNvPicPr>
          <p:nvPr/>
        </p:nvPicPr>
        <p:blipFill>
          <a:blip r:embed="rId2" cstate="print"/>
          <a:srcRect/>
          <a:stretch>
            <a:fillRect/>
          </a:stretch>
        </p:blipFill>
        <p:spPr bwMode="auto">
          <a:xfrm>
            <a:off x="827584" y="1340768"/>
            <a:ext cx="7295394" cy="5195416"/>
          </a:xfrm>
          <a:prstGeom prst="rect">
            <a:avLst/>
          </a:prstGeom>
          <a:noFill/>
          <a:ln w="9525">
            <a:noFill/>
            <a:miter lim="800000"/>
            <a:headEnd/>
            <a:tailEnd/>
          </a:ln>
        </p:spPr>
      </p:pic>
    </p:spTree>
    <p:extLst>
      <p:ext uri="{BB962C8B-B14F-4D97-AF65-F5344CB8AC3E}">
        <p14:creationId xmlns:p14="http://schemas.microsoft.com/office/powerpoint/2010/main" val="154597108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13353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1"/>
          <p:cNvSpPr>
            <a:spLocks noGrp="1" noChangeArrowheads="1"/>
          </p:cNvSpPr>
          <p:nvPr>
            <p:ph type="title"/>
          </p:nvPr>
        </p:nvSpPr>
        <p:spPr>
          <a:xfrm>
            <a:off x="827088" y="0"/>
            <a:ext cx="7358062" cy="938213"/>
          </a:xfrm>
        </p:spPr>
        <p:txBody>
          <a:bodyPr tIns="32146"/>
          <a:lstStyle/>
          <a:p>
            <a:r>
              <a:rPr lang="en-US" altLang="zh-CN" sz="4800" smtClean="0"/>
              <a:t>Patents</a:t>
            </a:r>
          </a:p>
        </p:txBody>
      </p:sp>
      <p:sp>
        <p:nvSpPr>
          <p:cNvPr id="277506" name="Rectangle 2"/>
          <p:cNvSpPr>
            <a:spLocks noGrp="1" noChangeArrowheads="1"/>
          </p:cNvSpPr>
          <p:nvPr>
            <p:ph idx="1"/>
          </p:nvPr>
        </p:nvSpPr>
        <p:spPr>
          <a:xfrm>
            <a:off x="0" y="1196975"/>
            <a:ext cx="9144000" cy="6875463"/>
          </a:xfrm>
        </p:spPr>
        <p:txBody>
          <a:bodyPr lIns="64291" tIns="32146" rIns="64291" bIns="32146"/>
          <a:lstStyle/>
          <a:p>
            <a:pPr marL="627063">
              <a:buFont typeface="Wingdings 2" pitchFamily="18" charset="2"/>
              <a:buBlip>
                <a:blip r:embed="rId2"/>
              </a:buBlip>
            </a:pPr>
            <a:r>
              <a:rPr lang="en-US" altLang="zh-CN" smtClean="0"/>
              <a:t>RIM has about 3000+ patents registered under “Research In Motion” on the United States Patents and Trademark Office.</a:t>
            </a:r>
          </a:p>
          <a:p>
            <a:pPr marL="627063">
              <a:buFont typeface="Wingdings 2" pitchFamily="18" charset="2"/>
              <a:buBlip>
                <a:blip r:embed="rId2"/>
              </a:buBlip>
            </a:pPr>
            <a:r>
              <a:rPr lang="en-US" altLang="zh-CN" smtClean="0"/>
              <a:t>Acquired an additional 6000 patents and patent applications from Nortel on June 30, 2011</a:t>
            </a:r>
          </a:p>
          <a:p>
            <a:pPr marL="627063">
              <a:buFont typeface="Wingdings 2" pitchFamily="18" charset="2"/>
              <a:buBlip>
                <a:blip r:embed="rId2"/>
              </a:buBlip>
            </a:pPr>
            <a:r>
              <a:rPr lang="en-US" altLang="zh-CN" smtClean="0"/>
              <a:t>RIM has focused its patents research on the following technology fields:</a:t>
            </a:r>
          </a:p>
          <a:p>
            <a:pPr marL="1011238" lvl="1">
              <a:buFont typeface="Wingdings 2" pitchFamily="18" charset="2"/>
              <a:buNone/>
            </a:pPr>
            <a:r>
              <a:rPr lang="en-US" altLang="zh-CN" sz="2100" smtClean="0"/>
              <a:t>- Electric communication technique – transmission and telephonic communication</a:t>
            </a:r>
          </a:p>
          <a:p>
            <a:pPr marL="1011238" lvl="1">
              <a:buFont typeface="Wingdings 2" pitchFamily="18" charset="2"/>
              <a:buNone/>
            </a:pPr>
            <a:r>
              <a:rPr lang="en-US" altLang="zh-CN" sz="2100" smtClean="0"/>
              <a:t>- Arrangements or circuits for control of indicating devices using static means</a:t>
            </a:r>
          </a:p>
          <a:p>
            <a:pPr marL="1011238" lvl="1">
              <a:buFont typeface="Wingdings 2" pitchFamily="18" charset="2"/>
              <a:buNone/>
            </a:pPr>
            <a:r>
              <a:rPr lang="en-US" altLang="zh-CN" sz="2100" smtClean="0"/>
              <a:t>- Electric digital data processing</a:t>
            </a:r>
          </a:p>
        </p:txBody>
      </p:sp>
    </p:spTree>
    <p:extLst>
      <p:ext uri="{BB962C8B-B14F-4D97-AF65-F5344CB8AC3E}">
        <p14:creationId xmlns:p14="http://schemas.microsoft.com/office/powerpoint/2010/main" val="1183437909"/>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
          <p:cNvSpPr>
            <a:spLocks noGrp="1" noChangeArrowheads="1"/>
          </p:cNvSpPr>
          <p:nvPr>
            <p:ph type="title"/>
          </p:nvPr>
        </p:nvSpPr>
        <p:spPr>
          <a:xfrm>
            <a:off x="455613" y="-214313"/>
            <a:ext cx="8232775" cy="1196976"/>
          </a:xfrm>
        </p:spPr>
        <p:txBody>
          <a:bodyPr lIns="26788" tIns="26788" rIns="26788" bIns="26788" anchor="b"/>
          <a:lstStyle/>
          <a:p>
            <a:r>
              <a:rPr lang="en-US" altLang="zh-CN" smtClean="0"/>
              <a:t>Litigation</a:t>
            </a:r>
          </a:p>
        </p:txBody>
      </p:sp>
      <p:sp>
        <p:nvSpPr>
          <p:cNvPr id="278530" name="Rectangle 2"/>
          <p:cNvSpPr>
            <a:spLocks noGrp="1" noChangeArrowheads="1"/>
          </p:cNvSpPr>
          <p:nvPr>
            <p:ph idx="1"/>
          </p:nvPr>
        </p:nvSpPr>
        <p:spPr>
          <a:xfrm>
            <a:off x="9525" y="1295400"/>
            <a:ext cx="9117013" cy="5589588"/>
          </a:xfrm>
        </p:spPr>
        <p:txBody>
          <a:bodyPr lIns="26788" tIns="26788" rIns="26788" bIns="26788"/>
          <a:lstStyle/>
          <a:p>
            <a:pPr marL="382588" indent="-320675">
              <a:lnSpc>
                <a:spcPct val="90000"/>
              </a:lnSpc>
              <a:buClr>
                <a:srgbClr val="7F7F7F"/>
              </a:buClr>
              <a:buFont typeface="Wingdings" pitchFamily="2" charset="2"/>
              <a:buChar char="§"/>
            </a:pPr>
            <a:r>
              <a:rPr lang="en-US" altLang="zh-CN" sz="2400" dirty="0" smtClean="0"/>
              <a:t>Currently, Rim is involved in over 30 litigation in which some as a plaintiff and some as a defendant. These litigation may severely impact Rim’s profitability.</a:t>
            </a:r>
          </a:p>
          <a:p>
            <a:pPr marL="382588" indent="-320675">
              <a:lnSpc>
                <a:spcPct val="90000"/>
              </a:lnSpc>
              <a:spcBef>
                <a:spcPts val="563"/>
              </a:spcBef>
              <a:buClr>
                <a:srgbClr val="7F7F7F"/>
              </a:buClr>
              <a:buFont typeface="Wingdings" pitchFamily="2" charset="2"/>
              <a:buChar char="§"/>
            </a:pPr>
            <a:endParaRPr lang="en-US" altLang="zh-CN" sz="2400" dirty="0" smtClean="0"/>
          </a:p>
          <a:p>
            <a:pPr marL="382588" indent="-320675">
              <a:lnSpc>
                <a:spcPct val="90000"/>
              </a:lnSpc>
              <a:spcBef>
                <a:spcPts val="563"/>
              </a:spcBef>
              <a:buClr>
                <a:srgbClr val="7F7F7F"/>
              </a:buClr>
              <a:buFont typeface="Wingdings" pitchFamily="2" charset="2"/>
              <a:buChar char="§"/>
            </a:pPr>
            <a:r>
              <a:rPr lang="en-US" altLang="zh-CN" sz="2400" dirty="0" smtClean="0"/>
              <a:t>RIM’s most prominent lawsuit is by NTP over delivery of e-mail in wireless system. RIM settled the lawsuit; it recorded $612.5 million as Litigation entry in Annual Report 2006. </a:t>
            </a:r>
          </a:p>
          <a:p>
            <a:pPr marL="382588" indent="-320675">
              <a:lnSpc>
                <a:spcPct val="90000"/>
              </a:lnSpc>
              <a:spcBef>
                <a:spcPts val="563"/>
              </a:spcBef>
              <a:buClr>
                <a:srgbClr val="7F7F7F"/>
              </a:buClr>
              <a:buFont typeface="Wingdings" pitchFamily="2" charset="2"/>
              <a:buChar char="§"/>
            </a:pPr>
            <a:r>
              <a:rPr lang="en-US" altLang="zh-CN" sz="2400" dirty="0" smtClean="0"/>
              <a:t>In June 2010, RIM and Motorola announced settlement through cross-licenses of various patent rights.</a:t>
            </a:r>
          </a:p>
          <a:p>
            <a:pPr marL="382588" indent="-320675">
              <a:lnSpc>
                <a:spcPct val="90000"/>
              </a:lnSpc>
              <a:spcBef>
                <a:spcPts val="563"/>
              </a:spcBef>
              <a:buClr>
                <a:srgbClr val="7F7F7F"/>
              </a:buClr>
              <a:buFont typeface="Wingdings" pitchFamily="2" charset="2"/>
              <a:buChar char="§"/>
            </a:pPr>
            <a:endParaRPr lang="en-US" altLang="zh-CN" sz="2400" dirty="0" smtClean="0"/>
          </a:p>
          <a:p>
            <a:pPr marL="382588" indent="-320675">
              <a:lnSpc>
                <a:spcPct val="90000"/>
              </a:lnSpc>
              <a:spcBef>
                <a:spcPts val="563"/>
              </a:spcBef>
              <a:buClr>
                <a:srgbClr val="7F7F7F"/>
              </a:buClr>
              <a:buFont typeface="Wingdings" pitchFamily="2" charset="2"/>
              <a:buChar char="§"/>
            </a:pPr>
            <a:r>
              <a:rPr lang="en-US" altLang="zh-CN" sz="2400" dirty="0" smtClean="0"/>
              <a:t>RIM settled patent dispute with </a:t>
            </a:r>
            <a:r>
              <a:rPr lang="en-US" altLang="zh-CN" sz="2400" dirty="0" err="1" smtClean="0"/>
              <a:t>Visto</a:t>
            </a:r>
            <a:r>
              <a:rPr lang="en-US" altLang="zh-CN" sz="2400" dirty="0" smtClean="0"/>
              <a:t> Corp., agreed to pay $268m  to receive perpetual, fully-paid license on all </a:t>
            </a:r>
            <a:r>
              <a:rPr lang="en-US" altLang="zh-CN" sz="2400" dirty="0" err="1" smtClean="0"/>
              <a:t>Visto</a:t>
            </a:r>
            <a:r>
              <a:rPr lang="en-US" altLang="zh-CN" sz="2400" dirty="0" smtClean="0"/>
              <a:t> patents, $164m of full amount was expensed, the rest was recorded as intangible assets .</a:t>
            </a:r>
          </a:p>
        </p:txBody>
      </p:sp>
    </p:spTree>
    <p:extLst>
      <p:ext uri="{BB962C8B-B14F-4D97-AF65-F5344CB8AC3E}">
        <p14:creationId xmlns:p14="http://schemas.microsoft.com/office/powerpoint/2010/main" val="378077955"/>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156253" y="188640"/>
            <a:ext cx="8771723" cy="792088"/>
          </a:xfrm>
        </p:spPr>
        <p:txBody>
          <a:bodyPr tIns="32146"/>
          <a:lstStyle/>
          <a:p>
            <a:r>
              <a:rPr lang="en-US" altLang="zh-CN" dirty="0" smtClean="0"/>
              <a:t> Revenue in Different </a:t>
            </a:r>
            <a:r>
              <a:rPr lang="en-US" altLang="zh-CN" dirty="0"/>
              <a:t>C</a:t>
            </a:r>
            <a:r>
              <a:rPr lang="en-US" altLang="zh-CN" dirty="0" smtClean="0"/>
              <a:t>ountries</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68760"/>
            <a:ext cx="8748464" cy="492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7650581"/>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1"/>
          <p:cNvSpPr>
            <a:spLocks noGrp="1" noChangeArrowheads="1"/>
          </p:cNvSpPr>
          <p:nvPr>
            <p:ph type="title"/>
          </p:nvPr>
        </p:nvSpPr>
        <p:spPr>
          <a:xfrm>
            <a:off x="893763" y="142875"/>
            <a:ext cx="7358062" cy="785813"/>
          </a:xfrm>
        </p:spPr>
        <p:txBody>
          <a:bodyPr tIns="32146"/>
          <a:lstStyle/>
          <a:p>
            <a:r>
              <a:rPr lang="en-US" altLang="zh-CN" sz="3600" dirty="0" smtClean="0"/>
              <a:t>Revenue and Sales</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052736"/>
            <a:ext cx="9036496" cy="209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52759" y="3356992"/>
            <a:ext cx="3500638" cy="646331"/>
          </a:xfrm>
          <a:prstGeom prst="rect">
            <a:avLst/>
          </a:prstGeom>
          <a:noFill/>
        </p:spPr>
        <p:txBody>
          <a:bodyPr wrap="none" rtlCol="0">
            <a:spAutoFit/>
          </a:bodyPr>
          <a:lstStyle/>
          <a:p>
            <a:r>
              <a:rPr lang="en-US" sz="3600" dirty="0" smtClean="0">
                <a:solidFill>
                  <a:prstClr val="white"/>
                </a:solidFill>
                <a:latin typeface="Franklin Gothic Book"/>
              </a:rPr>
              <a:t>Intangible Assets</a:t>
            </a:r>
            <a:endParaRPr lang="en-US" sz="3600" dirty="0">
              <a:solidFill>
                <a:prstClr val="white"/>
              </a:solidFill>
              <a:latin typeface="Franklin Gothic Book"/>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163200"/>
            <a:ext cx="8463058"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614582"/>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1"/>
          <p:cNvSpPr>
            <a:spLocks noGrp="1" noChangeArrowheads="1"/>
          </p:cNvSpPr>
          <p:nvPr>
            <p:ph type="title"/>
          </p:nvPr>
        </p:nvSpPr>
        <p:spPr>
          <a:xfrm>
            <a:off x="611560" y="188640"/>
            <a:ext cx="5508104" cy="878234"/>
          </a:xfrm>
        </p:spPr>
        <p:txBody>
          <a:bodyPr tIns="32146"/>
          <a:lstStyle/>
          <a:p>
            <a:r>
              <a:rPr lang="en-US" altLang="zh-CN" dirty="0" smtClean="0"/>
              <a:t>Business Acquisitions</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268759"/>
            <a:ext cx="7704856" cy="552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641181"/>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Line 1"/>
          <p:cNvSpPr>
            <a:spLocks noChangeShapeType="1"/>
          </p:cNvSpPr>
          <p:nvPr/>
        </p:nvSpPr>
        <p:spPr bwMode="auto">
          <a:xfrm>
            <a:off x="455613" y="1384300"/>
            <a:ext cx="8232775" cy="1588"/>
          </a:xfrm>
          <a:prstGeom prst="line">
            <a:avLst/>
          </a:prstGeom>
          <a:noFill/>
          <a:ln w="12700">
            <a:solidFill>
              <a:srgbClr val="9A9A9A"/>
            </a:solidFill>
            <a:miter lim="800000"/>
            <a:headEnd/>
            <a:tailEnd/>
          </a:ln>
        </p:spPr>
        <p:txBody>
          <a:bodyPr lIns="0" tIns="0" rIns="0" bIns="0"/>
          <a:lstStyle/>
          <a:p>
            <a:endParaRPr lang="en-US">
              <a:solidFill>
                <a:prstClr val="white"/>
              </a:solidFill>
            </a:endParaRPr>
          </a:p>
        </p:txBody>
      </p:sp>
      <p:sp>
        <p:nvSpPr>
          <p:cNvPr id="280578" name="Rectangle 2"/>
          <p:cNvSpPr>
            <a:spLocks noGrp="1" noChangeArrowheads="1"/>
          </p:cNvSpPr>
          <p:nvPr>
            <p:ph type="title"/>
          </p:nvPr>
        </p:nvSpPr>
        <p:spPr>
          <a:xfrm>
            <a:off x="893763" y="2303463"/>
            <a:ext cx="7358062" cy="1785937"/>
          </a:xfrm>
        </p:spPr>
        <p:txBody>
          <a:bodyPr tIns="32146"/>
          <a:lstStyle/>
          <a:p>
            <a:r>
              <a:rPr lang="en-US" altLang="zh-CN" sz="6000" smtClean="0"/>
              <a:t>Management Team</a:t>
            </a:r>
          </a:p>
        </p:txBody>
      </p:sp>
      <p:sp>
        <p:nvSpPr>
          <p:cNvPr id="280579" name="Rectangle 3"/>
          <p:cNvSpPr>
            <a:spLocks/>
          </p:cNvSpPr>
          <p:nvPr/>
        </p:nvSpPr>
        <p:spPr bwMode="auto">
          <a:xfrm>
            <a:off x="1946275" y="1066800"/>
            <a:ext cx="4848225" cy="322263"/>
          </a:xfrm>
          <a:prstGeom prst="rect">
            <a:avLst/>
          </a:prstGeom>
          <a:noFill/>
          <a:ln w="12700">
            <a:noFill/>
            <a:miter lim="800000"/>
            <a:headEnd/>
            <a:tailEnd/>
          </a:ln>
        </p:spPr>
        <p:txBody>
          <a:bodyPr lIns="0" tIns="0" rIns="0" bIns="0" anchor="ctr"/>
          <a:lstStyle/>
          <a:p>
            <a:pPr>
              <a:spcBef>
                <a:spcPts val="338"/>
              </a:spcBef>
            </a:pPr>
            <a:r>
              <a:rPr lang="en-US" altLang="zh-CN" sz="1700">
                <a:solidFill>
                  <a:srgbClr val="878787"/>
                </a:solidFill>
                <a:latin typeface="Lucida Grande" charset="0"/>
                <a:sym typeface="Lucida Grande" charset="0"/>
              </a:rPr>
              <a:t>Research In Motion, Ltd.</a:t>
            </a:r>
          </a:p>
        </p:txBody>
      </p:sp>
    </p:spTree>
    <p:extLst>
      <p:ext uri="{BB962C8B-B14F-4D97-AF65-F5344CB8AC3E}">
        <p14:creationId xmlns:p14="http://schemas.microsoft.com/office/powerpoint/2010/main" val="582728155"/>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
          <p:cNvSpPr>
            <a:spLocks noGrp="1" noChangeArrowheads="1"/>
          </p:cNvSpPr>
          <p:nvPr>
            <p:ph type="title"/>
          </p:nvPr>
        </p:nvSpPr>
        <p:spPr>
          <a:xfrm>
            <a:off x="455613" y="-152400"/>
            <a:ext cx="8232775" cy="1295400"/>
          </a:xfrm>
        </p:spPr>
        <p:txBody>
          <a:bodyPr lIns="26788" tIns="26788" rIns="26788" bIns="26788"/>
          <a:lstStyle/>
          <a:p>
            <a:r>
              <a:rPr lang="en-US" altLang="zh-CN" smtClean="0">
                <a:latin typeface="Chalkboard Bold" charset="0"/>
                <a:sym typeface="Chalkboard Bold" charset="0"/>
              </a:rPr>
              <a:t>Mike Lazaridis</a:t>
            </a:r>
          </a:p>
        </p:txBody>
      </p:sp>
      <p:sp>
        <p:nvSpPr>
          <p:cNvPr id="281602" name="Rectangle 2"/>
          <p:cNvSpPr>
            <a:spLocks noGrp="1" noChangeArrowheads="1"/>
          </p:cNvSpPr>
          <p:nvPr>
            <p:ph idx="1"/>
          </p:nvPr>
        </p:nvSpPr>
        <p:spPr>
          <a:xfrm>
            <a:off x="303213" y="1143000"/>
            <a:ext cx="4340225" cy="5545138"/>
          </a:xfrm>
        </p:spPr>
        <p:txBody>
          <a:bodyPr lIns="26788" tIns="26788" rIns="26788" bIns="26788"/>
          <a:lstStyle/>
          <a:p>
            <a:pPr marL="261938" indent="-239713">
              <a:buClr>
                <a:srgbClr val="000000"/>
              </a:buClr>
              <a:buSzPct val="94000"/>
              <a:buFont typeface="Wingdings" pitchFamily="2" charset="2"/>
              <a:buChar char="§"/>
            </a:pPr>
            <a:r>
              <a:rPr lang="en-US" altLang="zh-CN" sz="2100" dirty="0" smtClean="0"/>
              <a:t>Founder, Former President, and Former Co-CEO</a:t>
            </a:r>
          </a:p>
          <a:p>
            <a:pPr marL="261938" indent="-239713">
              <a:spcBef>
                <a:spcPts val="700"/>
              </a:spcBef>
              <a:buClr>
                <a:srgbClr val="000000"/>
              </a:buClr>
              <a:buSzPct val="94000"/>
              <a:buFont typeface="Wingdings" pitchFamily="2" charset="2"/>
              <a:buChar char="§"/>
            </a:pPr>
            <a:r>
              <a:rPr lang="en-US" altLang="zh-CN" sz="2100" dirty="0" smtClean="0"/>
              <a:t>Age 20: $600,000 GM contract to build a computer network control display</a:t>
            </a:r>
          </a:p>
          <a:p>
            <a:pPr marL="261938" indent="-239713">
              <a:spcBef>
                <a:spcPts val="700"/>
              </a:spcBef>
              <a:buClr>
                <a:srgbClr val="000000"/>
              </a:buClr>
              <a:buSzPct val="94000"/>
              <a:buFont typeface="Wingdings" pitchFamily="2" charset="2"/>
              <a:buChar char="§"/>
            </a:pPr>
            <a:r>
              <a:rPr lang="en-US" altLang="zh-CN" sz="2100" dirty="0" smtClean="0"/>
              <a:t>Founded the Perimeter Institute of Theoretical Physics and the Institute for Quantum Computing</a:t>
            </a:r>
          </a:p>
          <a:p>
            <a:pPr marL="261938" indent="-239713">
              <a:spcBef>
                <a:spcPts val="700"/>
              </a:spcBef>
              <a:buClr>
                <a:srgbClr val="000000"/>
              </a:buClr>
              <a:buSzPct val="94000"/>
              <a:buFont typeface="Wingdings" pitchFamily="2" charset="2"/>
              <a:buChar char="§"/>
            </a:pPr>
            <a:r>
              <a:rPr lang="en-US" altLang="zh-CN" sz="2100" dirty="0" smtClean="0"/>
              <a:t>Owner of 50 patents including wireless range, industrial display systems, and </a:t>
            </a:r>
            <a:r>
              <a:rPr lang="en-US" altLang="zh-CN" sz="2100" dirty="0" err="1" smtClean="0"/>
              <a:t>DigiSync</a:t>
            </a:r>
            <a:endParaRPr lang="en-US" altLang="zh-CN" sz="2100" dirty="0" smtClean="0"/>
          </a:p>
          <a:p>
            <a:pPr marL="261938" indent="-239713">
              <a:spcBef>
                <a:spcPts val="700"/>
              </a:spcBef>
              <a:buClr>
                <a:srgbClr val="000000"/>
              </a:buClr>
              <a:buSzPct val="94000"/>
              <a:buFont typeface="Wingdings" pitchFamily="2" charset="2"/>
              <a:buChar char="§"/>
            </a:pPr>
            <a:r>
              <a:rPr lang="en-US" altLang="zh-CN" sz="2100" dirty="0" smtClean="0"/>
              <a:t>1994 Emmy Award and 1999 Academy Award for </a:t>
            </a:r>
            <a:r>
              <a:rPr lang="en-US" altLang="zh-CN" sz="2100" dirty="0" err="1" smtClean="0"/>
              <a:t>DigiSync</a:t>
            </a:r>
            <a:r>
              <a:rPr lang="en-US" altLang="zh-CN" sz="2100" dirty="0" smtClean="0"/>
              <a:t> technology in film editing</a:t>
            </a:r>
          </a:p>
        </p:txBody>
      </p:sp>
      <p:pic>
        <p:nvPicPr>
          <p:cNvPr id="281603" name="Picture 3"/>
          <p:cNvPicPr>
            <a:picLocks noChangeAspect="1" noChangeArrowheads="1"/>
          </p:cNvPicPr>
          <p:nvPr/>
        </p:nvPicPr>
        <p:blipFill>
          <a:blip r:embed="rId3" cstate="print"/>
          <a:srcRect/>
          <a:stretch>
            <a:fillRect/>
          </a:stretch>
        </p:blipFill>
        <p:spPr bwMode="auto">
          <a:xfrm>
            <a:off x="5565775" y="1439863"/>
            <a:ext cx="3306763" cy="4813300"/>
          </a:xfrm>
          <a:prstGeom prst="rect">
            <a:avLst/>
          </a:prstGeom>
          <a:noFill/>
          <a:ln w="9525">
            <a:noFill/>
            <a:miter lim="800000"/>
            <a:headEnd/>
            <a:tailEnd/>
          </a:ln>
        </p:spPr>
      </p:pic>
    </p:spTree>
    <p:extLst>
      <p:ext uri="{BB962C8B-B14F-4D97-AF65-F5344CB8AC3E}">
        <p14:creationId xmlns:p14="http://schemas.microsoft.com/office/powerpoint/2010/main" val="3737418995"/>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1"/>
          <p:cNvSpPr>
            <a:spLocks noGrp="1" noChangeArrowheads="1"/>
          </p:cNvSpPr>
          <p:nvPr>
            <p:ph type="title"/>
          </p:nvPr>
        </p:nvSpPr>
        <p:spPr>
          <a:xfrm>
            <a:off x="455613" y="-152400"/>
            <a:ext cx="8232775" cy="1295400"/>
          </a:xfrm>
        </p:spPr>
        <p:txBody>
          <a:bodyPr lIns="26788" tIns="26788" rIns="26788" bIns="26788"/>
          <a:lstStyle/>
          <a:p>
            <a:r>
              <a:rPr lang="en-US" altLang="zh-CN" smtClean="0">
                <a:latin typeface="Chalkboard Bold" charset="0"/>
                <a:sym typeface="Chalkboard Bold" charset="0"/>
              </a:rPr>
              <a:t>Jim Balsillie</a:t>
            </a:r>
          </a:p>
        </p:txBody>
      </p:sp>
      <p:sp>
        <p:nvSpPr>
          <p:cNvPr id="283650" name="Rectangle 2"/>
          <p:cNvSpPr>
            <a:spLocks noGrp="1" noChangeArrowheads="1"/>
          </p:cNvSpPr>
          <p:nvPr>
            <p:ph idx="1"/>
          </p:nvPr>
        </p:nvSpPr>
        <p:spPr>
          <a:xfrm>
            <a:off x="303213" y="1187450"/>
            <a:ext cx="4660900" cy="5795963"/>
          </a:xfrm>
        </p:spPr>
        <p:txBody>
          <a:bodyPr lIns="26788" tIns="26788" rIns="26788" bIns="26788"/>
          <a:lstStyle/>
          <a:p>
            <a:pPr marL="261938" indent="-239713">
              <a:buClr>
                <a:srgbClr val="000000"/>
              </a:buClr>
              <a:buSzPct val="94000"/>
              <a:buFont typeface="Wingdings" pitchFamily="2" charset="2"/>
              <a:buChar char="§"/>
            </a:pPr>
            <a:r>
              <a:rPr lang="en-US" altLang="zh-CN" sz="2100" smtClean="0"/>
              <a:t>Former Co-CEO</a:t>
            </a:r>
          </a:p>
          <a:p>
            <a:pPr marL="261938" indent="-239713">
              <a:spcBef>
                <a:spcPts val="700"/>
              </a:spcBef>
              <a:buClr>
                <a:srgbClr val="000000"/>
              </a:buClr>
              <a:buSzPct val="94000"/>
              <a:buFont typeface="Wingdings" pitchFamily="2" charset="2"/>
              <a:buChar char="§"/>
            </a:pPr>
            <a:r>
              <a:rPr lang="en-US" altLang="zh-CN" sz="2100" smtClean="0"/>
              <a:t>Recruited in 1992</a:t>
            </a:r>
            <a:endParaRPr lang="en-US" altLang="zh-CN" sz="2000" smtClean="0"/>
          </a:p>
          <a:p>
            <a:pPr marL="261938" indent="-239713">
              <a:spcBef>
                <a:spcPts val="700"/>
              </a:spcBef>
              <a:buClr>
                <a:srgbClr val="000000"/>
              </a:buClr>
              <a:buSzPct val="94000"/>
              <a:buFont typeface="Wingdings" pitchFamily="2" charset="2"/>
              <a:buChar char="§"/>
            </a:pPr>
            <a:r>
              <a:rPr lang="en-US" altLang="zh-CN" sz="2100" smtClean="0"/>
              <a:t>MBA from Harvard School of Business</a:t>
            </a:r>
            <a:endParaRPr lang="en-US" altLang="zh-CN" sz="2000" smtClean="0"/>
          </a:p>
          <a:p>
            <a:pPr marL="261938" indent="-239713">
              <a:spcBef>
                <a:spcPts val="700"/>
              </a:spcBef>
              <a:buClr>
                <a:srgbClr val="000000"/>
              </a:buClr>
              <a:buSzPct val="94000"/>
              <a:buFont typeface="Wingdings" pitchFamily="2" charset="2"/>
              <a:buChar char="§"/>
            </a:pPr>
            <a:r>
              <a:rPr lang="en-US" altLang="zh-CN" sz="2100" smtClean="0"/>
              <a:t>Chartered Accountant</a:t>
            </a:r>
            <a:endParaRPr lang="en-US" altLang="zh-CN" sz="2000" smtClean="0"/>
          </a:p>
          <a:p>
            <a:pPr marL="261938" indent="-239713">
              <a:spcBef>
                <a:spcPts val="700"/>
              </a:spcBef>
              <a:buClr>
                <a:srgbClr val="000000"/>
              </a:buClr>
              <a:buSzPct val="94000"/>
              <a:buFont typeface="Wingdings" pitchFamily="2" charset="2"/>
              <a:buChar char="§"/>
            </a:pPr>
            <a:r>
              <a:rPr lang="en-US" altLang="zh-CN" sz="2100" smtClean="0"/>
              <a:t>Former EVP and CFO of Sutherland-Schultz, an industrial service provider</a:t>
            </a:r>
            <a:endParaRPr lang="en-US" altLang="zh-CN" sz="2000" smtClean="0"/>
          </a:p>
          <a:p>
            <a:pPr marL="261938" indent="-239713">
              <a:spcBef>
                <a:spcPts val="700"/>
              </a:spcBef>
              <a:buClr>
                <a:srgbClr val="000000"/>
              </a:buClr>
              <a:buSzPct val="94000"/>
              <a:buFont typeface="Wingdings" pitchFamily="2" charset="2"/>
              <a:buChar char="§"/>
            </a:pPr>
            <a:r>
              <a:rPr lang="en-US" altLang="zh-CN" sz="2100" smtClean="0"/>
              <a:t>Great passion for hockey</a:t>
            </a:r>
            <a:endParaRPr lang="en-US" altLang="zh-CN" sz="2000" smtClean="0"/>
          </a:p>
          <a:p>
            <a:pPr marL="261938" indent="-239713">
              <a:spcBef>
                <a:spcPts val="700"/>
              </a:spcBef>
              <a:buClr>
                <a:srgbClr val="000000"/>
              </a:buClr>
              <a:buSzPct val="94000"/>
              <a:buFont typeface="Wingdings" pitchFamily="2" charset="2"/>
              <a:buChar char="§"/>
            </a:pPr>
            <a:r>
              <a:rPr lang="en-US" altLang="zh-CN" sz="2100" smtClean="0"/>
              <a:t>Stepped down as a Chairman in 2007 as a settlement with Ontario Security Commission regarding $250 million improper accounting due to options backdating </a:t>
            </a:r>
          </a:p>
        </p:txBody>
      </p:sp>
      <p:pic>
        <p:nvPicPr>
          <p:cNvPr id="283651" name="Picture 3"/>
          <p:cNvPicPr>
            <a:picLocks noChangeAspect="1" noChangeArrowheads="1"/>
          </p:cNvPicPr>
          <p:nvPr/>
        </p:nvPicPr>
        <p:blipFill>
          <a:blip r:embed="rId3" cstate="print"/>
          <a:srcRect/>
          <a:stretch>
            <a:fillRect/>
          </a:stretch>
        </p:blipFill>
        <p:spPr bwMode="auto">
          <a:xfrm>
            <a:off x="5097463" y="1325563"/>
            <a:ext cx="3706812" cy="5222875"/>
          </a:xfrm>
          <a:prstGeom prst="rect">
            <a:avLst/>
          </a:prstGeom>
          <a:noFill/>
          <a:ln w="9525">
            <a:noFill/>
            <a:miter lim="800000"/>
            <a:headEnd/>
            <a:tailEnd/>
          </a:ln>
        </p:spPr>
      </p:pic>
    </p:spTree>
    <p:extLst>
      <p:ext uri="{BB962C8B-B14F-4D97-AF65-F5344CB8AC3E}">
        <p14:creationId xmlns:p14="http://schemas.microsoft.com/office/powerpoint/2010/main" val="4264360466"/>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Oval 2"/>
          <p:cNvSpPr>
            <a:spLocks/>
          </p:cNvSpPr>
          <p:nvPr/>
        </p:nvSpPr>
        <p:spPr bwMode="auto">
          <a:xfrm>
            <a:off x="8458200"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85698" name="Oval 3"/>
          <p:cNvSpPr>
            <a:spLocks/>
          </p:cNvSpPr>
          <p:nvPr/>
        </p:nvSpPr>
        <p:spPr bwMode="auto">
          <a:xfrm>
            <a:off x="568325"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85699" name="Rectangle 4"/>
          <p:cNvSpPr>
            <a:spLocks/>
          </p:cNvSpPr>
          <p:nvPr/>
        </p:nvSpPr>
        <p:spPr bwMode="auto">
          <a:xfrm>
            <a:off x="150813" y="981075"/>
            <a:ext cx="5106987" cy="5776913"/>
          </a:xfrm>
          <a:prstGeom prst="rect">
            <a:avLst/>
          </a:prstGeom>
          <a:noFill/>
          <a:ln w="12700" cap="rnd">
            <a:noFill/>
            <a:round/>
            <a:headEnd/>
            <a:tailEnd/>
          </a:ln>
        </p:spPr>
        <p:txBody>
          <a:bodyPr lIns="26788" tIns="26788" rIns="26788" bIns="26788" anchor="ctr"/>
          <a:lstStyle/>
          <a:p>
            <a:pPr marL="160338" indent="-160338">
              <a:spcBef>
                <a:spcPts val="575"/>
              </a:spcBef>
              <a:buClr>
                <a:srgbClr val="7F7F7F"/>
              </a:buClr>
              <a:buSzPct val="100000"/>
              <a:buFont typeface="Arial" charset="0"/>
              <a:buChar char="•"/>
            </a:pPr>
            <a:r>
              <a:rPr lang="en-US" altLang="zh-CN" sz="2100">
                <a:solidFill>
                  <a:prstClr val="white"/>
                </a:solidFill>
              </a:rPr>
              <a:t>Thorsten Heins</a:t>
            </a:r>
          </a:p>
          <a:p>
            <a:pPr marL="160338" indent="-160338">
              <a:spcBef>
                <a:spcPts val="575"/>
              </a:spcBef>
              <a:buClr>
                <a:srgbClr val="7F7F7F"/>
              </a:buClr>
              <a:buSzPct val="100000"/>
              <a:buFont typeface="Arial" charset="0"/>
              <a:buChar char="•"/>
            </a:pPr>
            <a:r>
              <a:rPr lang="en-US" altLang="zh-CN" sz="2100">
                <a:solidFill>
                  <a:prstClr val="white"/>
                </a:solidFill>
              </a:rPr>
              <a:t>President and CEO in January 2012</a:t>
            </a:r>
          </a:p>
          <a:p>
            <a:pPr marL="160338" indent="-160338">
              <a:spcBef>
                <a:spcPts val="575"/>
              </a:spcBef>
              <a:buClr>
                <a:srgbClr val="7F7F7F"/>
              </a:buClr>
              <a:buSzPct val="100000"/>
              <a:buFont typeface="Arial" charset="0"/>
              <a:buChar char="•"/>
            </a:pPr>
            <a:r>
              <a:rPr lang="en-US" altLang="zh-CN" sz="2100">
                <a:solidFill>
                  <a:prstClr val="white"/>
                </a:solidFill>
              </a:rPr>
              <a:t>Previously as COO, Product Engineering</a:t>
            </a:r>
          </a:p>
          <a:p>
            <a:pPr marL="160338" indent="-160338">
              <a:spcBef>
                <a:spcPts val="575"/>
              </a:spcBef>
              <a:buClr>
                <a:srgbClr val="7F7F7F"/>
              </a:buClr>
              <a:buSzPct val="100000"/>
              <a:buFont typeface="Arial" charset="0"/>
              <a:buChar char="•"/>
            </a:pPr>
            <a:r>
              <a:rPr lang="en-US" altLang="zh-CN" sz="2100">
                <a:solidFill>
                  <a:prstClr val="white"/>
                </a:solidFill>
              </a:rPr>
              <a:t>Joined RIM in 2007</a:t>
            </a:r>
          </a:p>
          <a:p>
            <a:pPr marL="160338" indent="-160338">
              <a:spcBef>
                <a:spcPts val="575"/>
              </a:spcBef>
              <a:buClr>
                <a:srgbClr val="7F7F7F"/>
              </a:buClr>
              <a:buSzPct val="100000"/>
              <a:buFont typeface="Arial" charset="0"/>
              <a:buChar char="•"/>
            </a:pPr>
            <a:r>
              <a:rPr lang="en-US" altLang="zh-CN" sz="2100">
                <a:solidFill>
                  <a:prstClr val="white"/>
                </a:solidFill>
              </a:rPr>
              <a:t>Held several positions in wireless arena - CTO of Siemens’ Communications Division and several general management positions in hardware and software business</a:t>
            </a:r>
          </a:p>
          <a:p>
            <a:pPr marL="160338" indent="-160338">
              <a:spcBef>
                <a:spcPts val="575"/>
              </a:spcBef>
              <a:buClr>
                <a:srgbClr val="7F7F7F"/>
              </a:buClr>
              <a:buSzPct val="100000"/>
              <a:buFont typeface="Arial" charset="0"/>
              <a:buChar char="•"/>
            </a:pPr>
            <a:r>
              <a:rPr lang="en-US" altLang="zh-CN" sz="2100">
                <a:solidFill>
                  <a:prstClr val="white"/>
                </a:solidFill>
              </a:rPr>
              <a:t>master's degree in Science and Physics from the University of Hannover in Germany.</a:t>
            </a:r>
          </a:p>
          <a:p>
            <a:pPr marL="160338" indent="-160338">
              <a:spcBef>
                <a:spcPts val="575"/>
              </a:spcBef>
              <a:buClr>
                <a:srgbClr val="7F7F7F"/>
              </a:buClr>
              <a:buSzPct val="100000"/>
              <a:buFont typeface="Arial" charset="0"/>
              <a:buChar char="•"/>
            </a:pPr>
            <a:r>
              <a:rPr lang="en-US" altLang="zh-CN" sz="2100">
                <a:solidFill>
                  <a:prstClr val="white"/>
                </a:solidFill>
              </a:rPr>
              <a:t>serves as a member of the Board of Directors for the Canadian German Chamber of Industry and Commerce Inc.</a:t>
            </a:r>
          </a:p>
        </p:txBody>
      </p:sp>
      <p:sp>
        <p:nvSpPr>
          <p:cNvPr id="46085" name="Rectangle 5"/>
          <p:cNvSpPr>
            <a:spLocks noGrp="1" noChangeArrowheads="1"/>
          </p:cNvSpPr>
          <p:nvPr>
            <p:ph type="title"/>
          </p:nvPr>
        </p:nvSpPr>
        <p:spPr>
          <a:xfrm>
            <a:off x="455613" y="0"/>
            <a:ext cx="8232775" cy="1276350"/>
          </a:xfrm>
        </p:spPr>
        <p:txBody>
          <a:bodyPr tIns="32146">
            <a:normAutofit/>
          </a:bodyPr>
          <a:lstStyle/>
          <a:p>
            <a:pPr fontAlgn="auto">
              <a:lnSpc>
                <a:spcPts val="4078"/>
              </a:lnSpc>
              <a:spcAft>
                <a:spcPts val="0"/>
              </a:spcAft>
              <a:defRPr/>
            </a:pPr>
            <a:r>
              <a:rPr lang="en-US" altLang="zh-CN" dirty="0">
                <a:effectLst>
                  <a:outerShdw blurRad="38100" dist="38100" dir="2700000" algn="tl">
                    <a:srgbClr val="000000"/>
                  </a:outerShdw>
                </a:effectLst>
              </a:rPr>
              <a:t>President and CEO</a:t>
            </a:r>
          </a:p>
        </p:txBody>
      </p:sp>
      <p:pic>
        <p:nvPicPr>
          <p:cNvPr id="6146" name="Picture 2"/>
          <p:cNvPicPr>
            <a:picLocks noChangeAspect="1" noChangeArrowheads="1"/>
          </p:cNvPicPr>
          <p:nvPr/>
        </p:nvPicPr>
        <p:blipFill>
          <a:blip r:embed="rId2" cstate="print"/>
          <a:srcRect/>
          <a:stretch>
            <a:fillRect/>
          </a:stretch>
        </p:blipFill>
        <p:spPr bwMode="auto">
          <a:xfrm>
            <a:off x="5436096" y="1412776"/>
            <a:ext cx="3530798" cy="4608512"/>
          </a:xfrm>
          <a:prstGeom prst="rect">
            <a:avLst/>
          </a:prstGeom>
          <a:noFill/>
          <a:ln w="9525">
            <a:noFill/>
            <a:miter lim="800000"/>
            <a:headEnd/>
            <a:tailEnd/>
          </a:ln>
        </p:spPr>
      </p:pic>
    </p:spTree>
    <p:extLst>
      <p:ext uri="{BB962C8B-B14F-4D97-AF65-F5344CB8AC3E}">
        <p14:creationId xmlns:p14="http://schemas.microsoft.com/office/powerpoint/2010/main" val="2147475443"/>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1"/>
          <p:cNvSpPr>
            <a:spLocks noGrp="1" noChangeArrowheads="1"/>
          </p:cNvSpPr>
          <p:nvPr>
            <p:ph type="title"/>
          </p:nvPr>
        </p:nvSpPr>
        <p:spPr>
          <a:xfrm>
            <a:off x="893763" y="142875"/>
            <a:ext cx="7358062" cy="893763"/>
          </a:xfrm>
        </p:spPr>
        <p:txBody>
          <a:bodyPr tIns="32146"/>
          <a:lstStyle/>
          <a:p>
            <a:r>
              <a:rPr lang="en-US" altLang="zh-CN" smtClean="0"/>
              <a:t>Executive Team</a:t>
            </a:r>
          </a:p>
        </p:txBody>
      </p:sp>
      <p:sp>
        <p:nvSpPr>
          <p:cNvPr id="287746" name="Rectangle 2"/>
          <p:cNvSpPr>
            <a:spLocks noGrp="1" noChangeArrowheads="1"/>
          </p:cNvSpPr>
          <p:nvPr>
            <p:ph idx="1"/>
          </p:nvPr>
        </p:nvSpPr>
        <p:spPr>
          <a:xfrm>
            <a:off x="88900" y="1071563"/>
            <a:ext cx="5902325" cy="5626100"/>
          </a:xfrm>
        </p:spPr>
        <p:txBody>
          <a:bodyPr lIns="64291" tIns="32146" rIns="64291" bIns="32146"/>
          <a:lstStyle/>
          <a:p>
            <a:pPr marL="606425">
              <a:buFont typeface="Wingdings 2" pitchFamily="18" charset="2"/>
              <a:buBlip>
                <a:blip r:embed="rId2"/>
              </a:buBlip>
            </a:pPr>
            <a:r>
              <a:rPr lang="en-US" altLang="zh-CN" sz="2400" smtClean="0"/>
              <a:t>Overseas BlackBerry Operations and Corporate IT</a:t>
            </a:r>
          </a:p>
          <a:p>
            <a:pPr marL="606425">
              <a:buFont typeface="Wingdings 2" pitchFamily="18" charset="2"/>
              <a:buBlip>
                <a:blip r:embed="rId2"/>
              </a:buBlip>
            </a:pPr>
            <a:r>
              <a:rPr lang="en-US" altLang="zh-CN" sz="2400" smtClean="0"/>
              <a:t>Held senior leadership positions within AT&amp;T Labs and Global Network Services</a:t>
            </a:r>
          </a:p>
          <a:p>
            <a:pPr marL="606425">
              <a:buFont typeface="Wingdings 2" pitchFamily="18" charset="2"/>
              <a:buBlip>
                <a:blip r:embed="rId2"/>
              </a:buBlip>
            </a:pPr>
            <a:r>
              <a:rPr lang="en-US" altLang="zh-CN" sz="2400" smtClean="0"/>
              <a:t>Master’s degree in Management of Technology from Georgia Institute of Technology</a:t>
            </a:r>
          </a:p>
          <a:p>
            <a:pPr marL="606425">
              <a:buFont typeface="Wingdings 2" pitchFamily="18" charset="2"/>
              <a:buBlip>
                <a:blip r:embed="rId2"/>
              </a:buBlip>
            </a:pPr>
            <a:r>
              <a:rPr lang="en-US" altLang="zh-CN" sz="2400" smtClean="0"/>
              <a:t>Bachelor’s degree in engineering from Central Missouri State University</a:t>
            </a:r>
          </a:p>
          <a:p>
            <a:pPr marL="606425">
              <a:buFont typeface="Wingdings 2" pitchFamily="18" charset="2"/>
              <a:buBlip>
                <a:blip r:embed="rId2"/>
              </a:buBlip>
            </a:pPr>
            <a:r>
              <a:rPr lang="en-US" altLang="zh-CN" sz="2400" smtClean="0"/>
              <a:t>Associate in business degree from Maryland University - European Division</a:t>
            </a:r>
          </a:p>
        </p:txBody>
      </p:sp>
      <p:pic>
        <p:nvPicPr>
          <p:cNvPr id="287747" name="Picture 3"/>
          <p:cNvPicPr>
            <a:picLocks noChangeAspect="1" noChangeArrowheads="1"/>
          </p:cNvPicPr>
          <p:nvPr/>
        </p:nvPicPr>
        <p:blipFill>
          <a:blip r:embed="rId3" cstate="print"/>
          <a:srcRect/>
          <a:stretch>
            <a:fillRect/>
          </a:stretch>
        </p:blipFill>
        <p:spPr bwMode="auto">
          <a:xfrm>
            <a:off x="5891213" y="1423988"/>
            <a:ext cx="3146425" cy="4010025"/>
          </a:xfrm>
          <a:prstGeom prst="rect">
            <a:avLst/>
          </a:prstGeom>
          <a:noFill/>
          <a:ln w="12700">
            <a:noFill/>
            <a:miter lim="800000"/>
            <a:headEnd/>
            <a:tailEnd/>
          </a:ln>
        </p:spPr>
      </p:pic>
      <p:sp>
        <p:nvSpPr>
          <p:cNvPr id="287748" name="Rectangle 4"/>
          <p:cNvSpPr>
            <a:spLocks/>
          </p:cNvSpPr>
          <p:nvPr/>
        </p:nvSpPr>
        <p:spPr bwMode="auto">
          <a:xfrm>
            <a:off x="6116638" y="5824538"/>
            <a:ext cx="2759075" cy="857250"/>
          </a:xfrm>
          <a:prstGeom prst="rect">
            <a:avLst/>
          </a:prstGeom>
          <a:noFill/>
          <a:ln w="12700" cap="rnd">
            <a:noFill/>
            <a:round/>
            <a:headEnd/>
            <a:tailEnd/>
          </a:ln>
        </p:spPr>
        <p:txBody>
          <a:bodyPr lIns="26788" tIns="26788" rIns="26788" bIns="26788"/>
          <a:lstStyle/>
          <a:p>
            <a:r>
              <a:rPr lang="en-US" altLang="zh-CN" sz="2400" dirty="0">
                <a:solidFill>
                  <a:prstClr val="white"/>
                </a:solidFill>
              </a:rPr>
              <a:t>CIO</a:t>
            </a:r>
          </a:p>
          <a:p>
            <a:r>
              <a:rPr lang="en-US" altLang="zh-CN" sz="2400" dirty="0">
                <a:solidFill>
                  <a:prstClr val="white"/>
                </a:solidFill>
              </a:rPr>
              <a:t>Robin </a:t>
            </a:r>
            <a:r>
              <a:rPr lang="en-US" altLang="zh-CN" sz="2400" dirty="0" err="1">
                <a:solidFill>
                  <a:prstClr val="white"/>
                </a:solidFill>
              </a:rPr>
              <a:t>Bienfait</a:t>
            </a:r>
            <a:endParaRPr lang="en-US" altLang="zh-CN" sz="2400" dirty="0">
              <a:solidFill>
                <a:prstClr val="white"/>
              </a:solidFill>
            </a:endParaRPr>
          </a:p>
        </p:txBody>
      </p:sp>
    </p:spTree>
    <p:extLst>
      <p:ext uri="{BB962C8B-B14F-4D97-AF65-F5344CB8AC3E}">
        <p14:creationId xmlns:p14="http://schemas.microsoft.com/office/powerpoint/2010/main" val="318484879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98971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rrowheads="1"/>
          </p:cNvPicPr>
          <p:nvPr/>
        </p:nvPicPr>
        <p:blipFill>
          <a:blip r:embed="rId2" cstate="print"/>
          <a:srcRect/>
          <a:stretch>
            <a:fillRect/>
          </a:stretch>
        </p:blipFill>
        <p:spPr bwMode="auto">
          <a:xfrm>
            <a:off x="5940152" y="1412776"/>
            <a:ext cx="2911475" cy="4054475"/>
          </a:xfrm>
          <a:prstGeom prst="rect">
            <a:avLst/>
          </a:prstGeom>
          <a:noFill/>
          <a:ln w="12700" cap="flat">
            <a:noFill/>
            <a:miter lim="800000"/>
            <a:headEnd/>
            <a:tailEnd/>
          </a:ln>
          <a:effectLst>
            <a:outerShdw dist="38099" dir="5400000" algn="ctr" rotWithShape="0">
              <a:schemeClr val="bg2">
                <a:alpha val="75000"/>
              </a:schemeClr>
            </a:outerShdw>
          </a:effectLst>
        </p:spPr>
      </p:pic>
      <p:sp>
        <p:nvSpPr>
          <p:cNvPr id="288770" name="Rectangle 2"/>
          <p:cNvSpPr>
            <a:spLocks noGrp="1" noChangeArrowheads="1"/>
          </p:cNvSpPr>
          <p:nvPr>
            <p:ph type="title"/>
          </p:nvPr>
        </p:nvSpPr>
        <p:spPr>
          <a:xfrm>
            <a:off x="893763" y="0"/>
            <a:ext cx="7358062" cy="901700"/>
          </a:xfrm>
        </p:spPr>
        <p:txBody>
          <a:bodyPr tIns="32146"/>
          <a:lstStyle/>
          <a:p>
            <a:r>
              <a:rPr lang="en-US" altLang="zh-CN" smtClean="0"/>
              <a:t>Executive Team</a:t>
            </a:r>
          </a:p>
        </p:txBody>
      </p:sp>
      <p:sp>
        <p:nvSpPr>
          <p:cNvPr id="288771" name="Rectangle 3"/>
          <p:cNvSpPr>
            <a:spLocks noGrp="1" noChangeArrowheads="1"/>
          </p:cNvSpPr>
          <p:nvPr>
            <p:ph idx="1"/>
          </p:nvPr>
        </p:nvSpPr>
        <p:spPr>
          <a:xfrm>
            <a:off x="179388" y="1412875"/>
            <a:ext cx="5670550" cy="5749925"/>
          </a:xfrm>
        </p:spPr>
        <p:txBody>
          <a:bodyPr lIns="64291" tIns="32146" rIns="64291" bIns="32146"/>
          <a:lstStyle/>
          <a:p>
            <a:pPr marL="606425">
              <a:buFont typeface="Wingdings 2" pitchFamily="18" charset="2"/>
              <a:buBlip>
                <a:blip r:embed="rId3"/>
              </a:buBlip>
            </a:pPr>
            <a:r>
              <a:rPr lang="en-US" altLang="zh-CN" sz="2800" dirty="0" smtClean="0"/>
              <a:t>Overseas all financial reporting and compliance activities</a:t>
            </a:r>
          </a:p>
          <a:p>
            <a:pPr marL="606425">
              <a:buFont typeface="Wingdings 2" pitchFamily="18" charset="2"/>
              <a:buBlip>
                <a:blip r:embed="rId3"/>
              </a:buBlip>
            </a:pPr>
            <a:r>
              <a:rPr lang="en-US" altLang="zh-CN" sz="2800" dirty="0" smtClean="0"/>
              <a:t>Joined RIM in 2005</a:t>
            </a:r>
          </a:p>
          <a:p>
            <a:pPr marL="606425">
              <a:buFont typeface="Wingdings 2" pitchFamily="18" charset="2"/>
              <a:buBlip>
                <a:blip r:embed="rId3"/>
              </a:buBlip>
            </a:pPr>
            <a:r>
              <a:rPr lang="en-US" altLang="zh-CN" sz="2800" dirty="0" smtClean="0"/>
              <a:t>Worked for Molson Inc. and Ernst &amp; Young LLP</a:t>
            </a:r>
          </a:p>
          <a:p>
            <a:pPr marL="606425">
              <a:buFont typeface="Wingdings 2" pitchFamily="18" charset="2"/>
              <a:buBlip>
                <a:blip r:embed="rId3"/>
              </a:buBlip>
            </a:pPr>
            <a:r>
              <a:rPr lang="en-US" altLang="zh-CN" sz="2800" dirty="0" smtClean="0"/>
              <a:t>Chartered Accountant’s designation in 1989</a:t>
            </a:r>
          </a:p>
          <a:p>
            <a:pPr marL="606425">
              <a:buFont typeface="Wingdings 2" pitchFamily="18" charset="2"/>
              <a:buBlip>
                <a:blip r:embed="rId3"/>
              </a:buBlip>
            </a:pPr>
            <a:r>
              <a:rPr lang="en-US" altLang="zh-CN" sz="2800" dirty="0" smtClean="0"/>
              <a:t>Honors Bachelor of Commerce degree from McMaster University</a:t>
            </a:r>
          </a:p>
        </p:txBody>
      </p:sp>
      <p:sp>
        <p:nvSpPr>
          <p:cNvPr id="288772" name="Rectangle 4"/>
          <p:cNvSpPr>
            <a:spLocks/>
          </p:cNvSpPr>
          <p:nvPr/>
        </p:nvSpPr>
        <p:spPr bwMode="auto">
          <a:xfrm>
            <a:off x="5951538" y="5678488"/>
            <a:ext cx="2928937" cy="857250"/>
          </a:xfrm>
          <a:prstGeom prst="rect">
            <a:avLst/>
          </a:prstGeom>
          <a:noFill/>
          <a:ln w="12700" cap="rnd">
            <a:noFill/>
            <a:round/>
            <a:headEnd/>
            <a:tailEnd/>
          </a:ln>
        </p:spPr>
        <p:txBody>
          <a:bodyPr lIns="26788" tIns="26788" rIns="26788" bIns="26788"/>
          <a:lstStyle/>
          <a:p>
            <a:r>
              <a:rPr lang="en-US" altLang="zh-CN" sz="2400" dirty="0">
                <a:solidFill>
                  <a:prstClr val="white"/>
                </a:solidFill>
              </a:rPr>
              <a:t>CFO</a:t>
            </a:r>
          </a:p>
          <a:p>
            <a:r>
              <a:rPr lang="en-US" altLang="zh-CN" sz="2400" dirty="0">
                <a:solidFill>
                  <a:prstClr val="white"/>
                </a:solidFill>
              </a:rPr>
              <a:t>Brain </a:t>
            </a:r>
            <a:r>
              <a:rPr lang="en-US" altLang="zh-CN" sz="2400" dirty="0" err="1">
                <a:solidFill>
                  <a:prstClr val="white"/>
                </a:solidFill>
              </a:rPr>
              <a:t>Bilduka</a:t>
            </a:r>
            <a:endParaRPr lang="en-US" altLang="zh-CN" sz="2400" dirty="0">
              <a:solidFill>
                <a:prstClr val="white"/>
              </a:solidFill>
            </a:endParaRPr>
          </a:p>
        </p:txBody>
      </p:sp>
    </p:spTree>
    <p:extLst>
      <p:ext uri="{BB962C8B-B14F-4D97-AF65-F5344CB8AC3E}">
        <p14:creationId xmlns:p14="http://schemas.microsoft.com/office/powerpoint/2010/main" val="1033359923"/>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893763" y="0"/>
            <a:ext cx="7358062" cy="893763"/>
          </a:xfrm>
        </p:spPr>
        <p:txBody>
          <a:bodyPr tIns="32146"/>
          <a:lstStyle/>
          <a:p>
            <a:r>
              <a:rPr lang="en-US" altLang="zh-CN" dirty="0" smtClean="0"/>
              <a:t>Executive Team</a:t>
            </a:r>
          </a:p>
        </p:txBody>
      </p:sp>
      <p:sp>
        <p:nvSpPr>
          <p:cNvPr id="289795" name="Rectangle 3"/>
          <p:cNvSpPr>
            <a:spLocks noGrp="1" noChangeArrowheads="1"/>
          </p:cNvSpPr>
          <p:nvPr>
            <p:ph idx="1"/>
          </p:nvPr>
        </p:nvSpPr>
        <p:spPr>
          <a:xfrm>
            <a:off x="0" y="1196975"/>
            <a:ext cx="5946775" cy="5821363"/>
          </a:xfrm>
        </p:spPr>
        <p:txBody>
          <a:bodyPr lIns="64291" tIns="32146" rIns="64291" bIns="32146"/>
          <a:lstStyle/>
          <a:p>
            <a:pPr marL="606425">
              <a:buFont typeface="Wingdings 2" pitchFamily="18" charset="2"/>
              <a:buBlip>
                <a:blip r:embed="rId2"/>
              </a:buBlip>
            </a:pPr>
            <a:r>
              <a:rPr lang="en-US" altLang="zh-CN" sz="2400" dirty="0" smtClean="0"/>
              <a:t>Responsible for all aspects of product manufacturing and logistics at RIM</a:t>
            </a:r>
          </a:p>
          <a:p>
            <a:pPr marL="606425">
              <a:buFont typeface="Wingdings 2" pitchFamily="18" charset="2"/>
              <a:buBlip>
                <a:blip r:embed="rId2"/>
              </a:buBlip>
            </a:pPr>
            <a:r>
              <a:rPr lang="en-US" altLang="zh-CN" sz="2400" dirty="0" smtClean="0"/>
              <a:t>Held several senior management roles at Sony Ericsson prior to joining RIM</a:t>
            </a:r>
          </a:p>
          <a:p>
            <a:pPr marL="606425">
              <a:buFont typeface="Wingdings 2" pitchFamily="18" charset="2"/>
              <a:buBlip>
                <a:blip r:embed="rId2"/>
              </a:buBlip>
            </a:pPr>
            <a:r>
              <a:rPr lang="en-US" altLang="zh-CN" sz="2400" dirty="0" smtClean="0"/>
              <a:t>Masters Degree in Science from Royal Institute of Technology in Sweden</a:t>
            </a:r>
          </a:p>
          <a:p>
            <a:pPr marL="606425">
              <a:buFont typeface="Wingdings 2" pitchFamily="18" charset="2"/>
              <a:buBlip>
                <a:blip r:embed="rId2"/>
              </a:buBlip>
            </a:pPr>
            <a:r>
              <a:rPr lang="en-US" altLang="zh-CN" sz="2400" dirty="0" smtClean="0"/>
              <a:t>Completed the Ericsson Executive MBA program at Columbia University of New York</a:t>
            </a:r>
          </a:p>
        </p:txBody>
      </p:sp>
      <p:sp>
        <p:nvSpPr>
          <p:cNvPr id="289796" name="Rectangle 4"/>
          <p:cNvSpPr>
            <a:spLocks/>
          </p:cNvSpPr>
          <p:nvPr/>
        </p:nvSpPr>
        <p:spPr bwMode="auto">
          <a:xfrm>
            <a:off x="6829425" y="5416671"/>
            <a:ext cx="1705980" cy="828432"/>
          </a:xfrm>
          <a:prstGeom prst="rect">
            <a:avLst/>
          </a:prstGeom>
          <a:noFill/>
          <a:ln w="12700">
            <a:noFill/>
            <a:miter lim="800000"/>
            <a:headEnd/>
            <a:tailEnd/>
          </a:ln>
        </p:spPr>
        <p:txBody>
          <a:bodyPr wrap="none" lIns="0" tIns="0" rIns="0" bIns="0" anchor="ctr">
            <a:spAutoFit/>
          </a:bodyPr>
          <a:lstStyle/>
          <a:p>
            <a:pPr>
              <a:spcBef>
                <a:spcPts val="700"/>
              </a:spcBef>
            </a:pPr>
            <a:r>
              <a:rPr lang="en-US" altLang="zh-CN" sz="2400" dirty="0">
                <a:solidFill>
                  <a:prstClr val="white"/>
                </a:solidFill>
                <a:latin typeface="Chalkboard Bold" charset="0"/>
                <a:sym typeface="Chalkboard Bold" charset="0"/>
              </a:rPr>
              <a:t>COO</a:t>
            </a:r>
          </a:p>
          <a:p>
            <a:pPr>
              <a:spcBef>
                <a:spcPts val="700"/>
              </a:spcBef>
            </a:pPr>
            <a:r>
              <a:rPr lang="en-US" altLang="zh-CN" sz="2400" dirty="0" err="1" smtClean="0">
                <a:solidFill>
                  <a:prstClr val="white"/>
                </a:solidFill>
                <a:latin typeface="Chalkboard Bold" charset="0"/>
                <a:sym typeface="Chalkboard Bold" charset="0"/>
              </a:rPr>
              <a:t>Kristian</a:t>
            </a:r>
            <a:r>
              <a:rPr lang="en-US" altLang="zh-CN" sz="2400" dirty="0" smtClean="0">
                <a:solidFill>
                  <a:prstClr val="white"/>
                </a:solidFill>
                <a:latin typeface="Chalkboard Bold" charset="0"/>
                <a:sym typeface="Chalkboard Bold" charset="0"/>
              </a:rPr>
              <a:t> Tear</a:t>
            </a:r>
            <a:endParaRPr lang="en-US" altLang="zh-CN" sz="2400" dirty="0">
              <a:solidFill>
                <a:prstClr val="white"/>
              </a:solidFill>
              <a:latin typeface="Chalkboard Bold" charset="0"/>
              <a:sym typeface="Chalkboard Bold" charset="0"/>
            </a:endParaRPr>
          </a:p>
        </p:txBody>
      </p:sp>
      <p:pic>
        <p:nvPicPr>
          <p:cNvPr id="4098" name="Picture 2"/>
          <p:cNvPicPr>
            <a:picLocks noChangeAspect="1" noChangeArrowheads="1"/>
          </p:cNvPicPr>
          <p:nvPr/>
        </p:nvPicPr>
        <p:blipFill>
          <a:blip r:embed="rId3" cstate="print"/>
          <a:srcRect/>
          <a:stretch>
            <a:fillRect/>
          </a:stretch>
        </p:blipFill>
        <p:spPr bwMode="auto">
          <a:xfrm>
            <a:off x="6156176" y="1484784"/>
            <a:ext cx="2760556" cy="3528392"/>
          </a:xfrm>
          <a:prstGeom prst="rect">
            <a:avLst/>
          </a:prstGeom>
          <a:noFill/>
          <a:ln w="9525">
            <a:noFill/>
            <a:miter lim="800000"/>
            <a:headEnd/>
            <a:tailEnd/>
          </a:ln>
        </p:spPr>
      </p:pic>
    </p:spTree>
    <p:extLst>
      <p:ext uri="{BB962C8B-B14F-4D97-AF65-F5344CB8AC3E}">
        <p14:creationId xmlns:p14="http://schemas.microsoft.com/office/powerpoint/2010/main" val="114608376"/>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5770984" cy="4493096"/>
          </a:xfrm>
        </p:spPr>
        <p:txBody>
          <a:bodyPr/>
          <a:lstStyle/>
          <a:p>
            <a:r>
              <a:rPr lang="en-CA" sz="2400" dirty="0" smtClean="0"/>
              <a:t>Leads all RIM’s global marketing functions</a:t>
            </a:r>
          </a:p>
          <a:p>
            <a:r>
              <a:rPr lang="en-CA" sz="2400" dirty="0" smtClean="0"/>
              <a:t>Worked for Vodafone and Orange</a:t>
            </a:r>
          </a:p>
          <a:p>
            <a:r>
              <a:rPr lang="en-CA" sz="2400" dirty="0" smtClean="0"/>
              <a:t>Previously was Vice President for Strategy, Marketing and Sales for </a:t>
            </a:r>
            <a:r>
              <a:rPr lang="en-CA" sz="2400" dirty="0" err="1" smtClean="0"/>
              <a:t>LightSquared</a:t>
            </a:r>
            <a:endParaRPr lang="en-CA" sz="2400" dirty="0" smtClean="0"/>
          </a:p>
          <a:p>
            <a:r>
              <a:rPr lang="en-CA" sz="2400" dirty="0" smtClean="0"/>
              <a:t>diplomas from the </a:t>
            </a:r>
            <a:r>
              <a:rPr lang="en-CA" sz="2400" dirty="0" err="1" smtClean="0"/>
              <a:t>École</a:t>
            </a:r>
            <a:r>
              <a:rPr lang="en-CA" sz="2400" dirty="0" smtClean="0"/>
              <a:t> </a:t>
            </a:r>
            <a:r>
              <a:rPr lang="en-CA" sz="2400" dirty="0" err="1" smtClean="0"/>
              <a:t>Polytechnique</a:t>
            </a:r>
            <a:r>
              <a:rPr lang="en-CA" sz="2400" dirty="0" smtClean="0"/>
              <a:t> and from the </a:t>
            </a:r>
            <a:r>
              <a:rPr lang="en-CA" sz="2400" dirty="0" err="1" smtClean="0"/>
              <a:t>École</a:t>
            </a:r>
            <a:r>
              <a:rPr lang="en-CA" sz="2400" dirty="0" smtClean="0"/>
              <a:t> </a:t>
            </a:r>
            <a:r>
              <a:rPr lang="en-CA" sz="2400" dirty="0" err="1" smtClean="0"/>
              <a:t>Nationale</a:t>
            </a:r>
            <a:r>
              <a:rPr lang="en-CA" sz="2400" dirty="0" smtClean="0"/>
              <a:t> des </a:t>
            </a:r>
            <a:r>
              <a:rPr lang="en-CA" sz="2400" dirty="0" err="1" smtClean="0"/>
              <a:t>Ponts</a:t>
            </a:r>
            <a:r>
              <a:rPr lang="en-CA" sz="2400" dirty="0" smtClean="0"/>
              <a:t> et </a:t>
            </a:r>
            <a:r>
              <a:rPr lang="en-CA" sz="2400" dirty="0" err="1" smtClean="0"/>
              <a:t>Chaussées</a:t>
            </a:r>
            <a:r>
              <a:rPr lang="en-CA" sz="2400" dirty="0" smtClean="0"/>
              <a:t>, where he studied mathematics, physics and economics</a:t>
            </a:r>
            <a:endParaRPr lang="en-CA" sz="2400" dirty="0"/>
          </a:p>
        </p:txBody>
      </p:sp>
      <p:sp>
        <p:nvSpPr>
          <p:cNvPr id="4" name="Rectangle 2"/>
          <p:cNvSpPr>
            <a:spLocks noGrp="1" noChangeArrowheads="1"/>
          </p:cNvSpPr>
          <p:nvPr>
            <p:ph type="title"/>
          </p:nvPr>
        </p:nvSpPr>
        <p:spPr/>
        <p:txBody>
          <a:bodyPr tIns="32146"/>
          <a:lstStyle/>
          <a:p>
            <a:r>
              <a:rPr lang="en-US" altLang="zh-CN" dirty="0" smtClean="0"/>
              <a:t>Executive Team</a:t>
            </a:r>
          </a:p>
        </p:txBody>
      </p:sp>
      <p:pic>
        <p:nvPicPr>
          <p:cNvPr id="5122" name="Picture 2"/>
          <p:cNvPicPr>
            <a:picLocks noChangeAspect="1" noChangeArrowheads="1"/>
          </p:cNvPicPr>
          <p:nvPr/>
        </p:nvPicPr>
        <p:blipFill>
          <a:blip r:embed="rId2" cstate="print"/>
          <a:srcRect/>
          <a:stretch>
            <a:fillRect/>
          </a:stretch>
        </p:blipFill>
        <p:spPr bwMode="auto">
          <a:xfrm>
            <a:off x="6084168" y="1340768"/>
            <a:ext cx="2520280" cy="3315268"/>
          </a:xfrm>
          <a:prstGeom prst="rect">
            <a:avLst/>
          </a:prstGeom>
          <a:noFill/>
          <a:ln w="9525">
            <a:noFill/>
            <a:miter lim="800000"/>
            <a:headEnd/>
            <a:tailEnd/>
          </a:ln>
        </p:spPr>
      </p:pic>
      <p:sp>
        <p:nvSpPr>
          <p:cNvPr id="6" name="TextBox 5"/>
          <p:cNvSpPr txBox="1"/>
          <p:nvPr/>
        </p:nvSpPr>
        <p:spPr>
          <a:xfrm>
            <a:off x="6732240" y="5373216"/>
            <a:ext cx="2188420" cy="830997"/>
          </a:xfrm>
          <a:prstGeom prst="rect">
            <a:avLst/>
          </a:prstGeom>
          <a:noFill/>
        </p:spPr>
        <p:txBody>
          <a:bodyPr wrap="none" rtlCol="0">
            <a:spAutoFit/>
          </a:bodyPr>
          <a:lstStyle/>
          <a:p>
            <a:r>
              <a:rPr lang="en-CA" sz="2400" dirty="0" smtClean="0">
                <a:solidFill>
                  <a:prstClr val="white"/>
                </a:solidFill>
              </a:rPr>
              <a:t>CMO</a:t>
            </a:r>
          </a:p>
          <a:p>
            <a:r>
              <a:rPr lang="en-CA" sz="2400" dirty="0" smtClean="0">
                <a:solidFill>
                  <a:prstClr val="white"/>
                </a:solidFill>
              </a:rPr>
              <a:t>Frank </a:t>
            </a:r>
            <a:r>
              <a:rPr lang="en-CA" sz="2400" dirty="0" err="1" smtClean="0">
                <a:solidFill>
                  <a:prstClr val="white"/>
                </a:solidFill>
              </a:rPr>
              <a:t>Boulben</a:t>
            </a:r>
            <a:endParaRPr lang="en-CA" sz="2400" dirty="0">
              <a:solidFill>
                <a:prstClr val="white"/>
              </a:solidFill>
            </a:endParaRPr>
          </a:p>
        </p:txBody>
      </p:sp>
    </p:spTree>
    <p:extLst>
      <p:ext uri="{BB962C8B-B14F-4D97-AF65-F5344CB8AC3E}">
        <p14:creationId xmlns:p14="http://schemas.microsoft.com/office/powerpoint/2010/main" val="211103706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338936" cy="4565104"/>
          </a:xfrm>
        </p:spPr>
        <p:txBody>
          <a:bodyPr/>
          <a:lstStyle/>
          <a:p>
            <a:r>
              <a:rPr lang="en-CA" sz="2400" dirty="0" smtClean="0"/>
              <a:t>Previously worked at Verizon Wireless and GTE Corporation</a:t>
            </a:r>
          </a:p>
          <a:p>
            <a:r>
              <a:rPr lang="en-CA" sz="2400" dirty="0" smtClean="0"/>
              <a:t>Worked almost 10 years with the United States Department of Justice as a federal prosecutor</a:t>
            </a:r>
          </a:p>
          <a:p>
            <a:r>
              <a:rPr lang="en-CA" sz="2400" dirty="0" smtClean="0"/>
              <a:t>Bachelor’s Degree in Political Science at UCLA with a </a:t>
            </a:r>
            <a:r>
              <a:rPr lang="en-CA" sz="2400" dirty="0" err="1" smtClean="0"/>
              <a:t>juris</a:t>
            </a:r>
            <a:r>
              <a:rPr lang="en-CA" sz="2400" dirty="0" smtClean="0"/>
              <a:t> doctorate</a:t>
            </a:r>
          </a:p>
          <a:p>
            <a:r>
              <a:rPr lang="en-CA" sz="2400" dirty="0" smtClean="0"/>
              <a:t>Law Review Editor and Member of the Moot Court Board</a:t>
            </a:r>
          </a:p>
        </p:txBody>
      </p:sp>
      <p:sp>
        <p:nvSpPr>
          <p:cNvPr id="4" name="Rectangle 2"/>
          <p:cNvSpPr>
            <a:spLocks noGrp="1" noChangeArrowheads="1"/>
          </p:cNvSpPr>
          <p:nvPr>
            <p:ph type="title"/>
          </p:nvPr>
        </p:nvSpPr>
        <p:spPr/>
        <p:txBody>
          <a:bodyPr tIns="32146"/>
          <a:lstStyle/>
          <a:p>
            <a:r>
              <a:rPr lang="en-US" altLang="zh-CN" dirty="0" smtClean="0"/>
              <a:t>Executive Team</a:t>
            </a:r>
          </a:p>
        </p:txBody>
      </p:sp>
      <p:pic>
        <p:nvPicPr>
          <p:cNvPr id="7170" name="Picture 2"/>
          <p:cNvPicPr>
            <a:picLocks noChangeAspect="1" noChangeArrowheads="1"/>
          </p:cNvPicPr>
          <p:nvPr/>
        </p:nvPicPr>
        <p:blipFill>
          <a:blip r:embed="rId2" cstate="print"/>
          <a:srcRect/>
          <a:stretch>
            <a:fillRect/>
          </a:stretch>
        </p:blipFill>
        <p:spPr bwMode="auto">
          <a:xfrm>
            <a:off x="6084168" y="1340768"/>
            <a:ext cx="2734042" cy="3528392"/>
          </a:xfrm>
          <a:prstGeom prst="rect">
            <a:avLst/>
          </a:prstGeom>
          <a:noFill/>
          <a:ln w="9525">
            <a:noFill/>
            <a:miter lim="800000"/>
            <a:headEnd/>
            <a:tailEnd/>
          </a:ln>
        </p:spPr>
      </p:pic>
      <p:sp>
        <p:nvSpPr>
          <p:cNvPr id="6" name="TextBox 5"/>
          <p:cNvSpPr txBox="1"/>
          <p:nvPr/>
        </p:nvSpPr>
        <p:spPr>
          <a:xfrm>
            <a:off x="6084168" y="5373216"/>
            <a:ext cx="2581156" cy="830997"/>
          </a:xfrm>
          <a:prstGeom prst="rect">
            <a:avLst/>
          </a:prstGeom>
          <a:noFill/>
        </p:spPr>
        <p:txBody>
          <a:bodyPr wrap="none" rtlCol="0">
            <a:spAutoFit/>
          </a:bodyPr>
          <a:lstStyle/>
          <a:p>
            <a:r>
              <a:rPr lang="en-CA" sz="2400" dirty="0" smtClean="0">
                <a:solidFill>
                  <a:prstClr val="white"/>
                </a:solidFill>
              </a:rPr>
              <a:t>CLO</a:t>
            </a:r>
          </a:p>
          <a:p>
            <a:r>
              <a:rPr lang="en-CA" sz="2400" dirty="0" smtClean="0">
                <a:solidFill>
                  <a:prstClr val="white"/>
                </a:solidFill>
              </a:rPr>
              <a:t>Steve </a:t>
            </a:r>
            <a:r>
              <a:rPr lang="en-CA" sz="2400" dirty="0" err="1" smtClean="0">
                <a:solidFill>
                  <a:prstClr val="white"/>
                </a:solidFill>
              </a:rPr>
              <a:t>Zipperstein</a:t>
            </a:r>
            <a:endParaRPr lang="en-CA" sz="2400" dirty="0">
              <a:solidFill>
                <a:prstClr val="white"/>
              </a:solidFill>
            </a:endParaRPr>
          </a:p>
        </p:txBody>
      </p:sp>
    </p:spTree>
    <p:extLst>
      <p:ext uri="{BB962C8B-B14F-4D97-AF65-F5344CB8AC3E}">
        <p14:creationId xmlns:p14="http://schemas.microsoft.com/office/powerpoint/2010/main" val="98877783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Executive Team</a:t>
            </a:r>
            <a:endParaRPr lang="en-CA" dirty="0"/>
          </a:p>
        </p:txBody>
      </p:sp>
      <p:sp>
        <p:nvSpPr>
          <p:cNvPr id="3" name="Content Placeholder 2"/>
          <p:cNvSpPr>
            <a:spLocks noGrp="1"/>
          </p:cNvSpPr>
          <p:nvPr>
            <p:ph idx="1"/>
          </p:nvPr>
        </p:nvSpPr>
        <p:spPr>
          <a:xfrm>
            <a:off x="457200" y="1600200"/>
            <a:ext cx="6131024" cy="4565103"/>
          </a:xfrm>
        </p:spPr>
        <p:txBody>
          <a:bodyPr/>
          <a:lstStyle/>
          <a:p>
            <a:r>
              <a:rPr lang="en-CA" sz="2400" dirty="0" smtClean="0"/>
              <a:t>Founder, chairman, and CEO of Fairfax Financial Holdings Ltd.</a:t>
            </a:r>
          </a:p>
          <a:p>
            <a:r>
              <a:rPr lang="en-CA" sz="2400" dirty="0" smtClean="0"/>
              <a:t>Join the RIM board of directors on January 2012</a:t>
            </a:r>
          </a:p>
          <a:p>
            <a:r>
              <a:rPr lang="en-CA" sz="2400" dirty="0" smtClean="0"/>
              <a:t>His company has recently doubled its stake in RIM, currently holding $359 million</a:t>
            </a:r>
          </a:p>
          <a:p>
            <a:r>
              <a:rPr lang="en-CA" sz="2400" dirty="0" smtClean="0"/>
              <a:t>Received MBA from the Richard Ivey School of Business</a:t>
            </a:r>
            <a:endParaRPr lang="en-CA" sz="2400" dirty="0"/>
          </a:p>
        </p:txBody>
      </p:sp>
      <p:pic>
        <p:nvPicPr>
          <p:cNvPr id="1026" name="Picture 2" descr="C:\Users\Carson\Desktop\prem-watsa3.png"/>
          <p:cNvPicPr>
            <a:picLocks noChangeAspect="1" noChangeArrowheads="1"/>
          </p:cNvPicPr>
          <p:nvPr/>
        </p:nvPicPr>
        <p:blipFill>
          <a:blip r:embed="rId2" cstate="print"/>
          <a:srcRect/>
          <a:stretch>
            <a:fillRect/>
          </a:stretch>
        </p:blipFill>
        <p:spPr bwMode="auto">
          <a:xfrm>
            <a:off x="6504240" y="1772816"/>
            <a:ext cx="2639760" cy="3528392"/>
          </a:xfrm>
          <a:prstGeom prst="rect">
            <a:avLst/>
          </a:prstGeom>
          <a:noFill/>
        </p:spPr>
      </p:pic>
      <p:sp>
        <p:nvSpPr>
          <p:cNvPr id="5" name="TextBox 4"/>
          <p:cNvSpPr txBox="1"/>
          <p:nvPr/>
        </p:nvSpPr>
        <p:spPr>
          <a:xfrm>
            <a:off x="6660232" y="5661248"/>
            <a:ext cx="1866024" cy="461665"/>
          </a:xfrm>
          <a:prstGeom prst="rect">
            <a:avLst/>
          </a:prstGeom>
          <a:noFill/>
        </p:spPr>
        <p:txBody>
          <a:bodyPr wrap="none" rtlCol="0">
            <a:spAutoFit/>
          </a:bodyPr>
          <a:lstStyle/>
          <a:p>
            <a:r>
              <a:rPr lang="en-CA" sz="2400" dirty="0" err="1" smtClean="0">
                <a:solidFill>
                  <a:prstClr val="white"/>
                </a:solidFill>
              </a:rPr>
              <a:t>Prem</a:t>
            </a:r>
            <a:r>
              <a:rPr lang="en-CA" sz="2400" dirty="0" smtClean="0">
                <a:solidFill>
                  <a:prstClr val="white"/>
                </a:solidFill>
              </a:rPr>
              <a:t> </a:t>
            </a:r>
            <a:r>
              <a:rPr lang="en-CA" sz="2400" dirty="0" err="1" smtClean="0">
                <a:solidFill>
                  <a:prstClr val="white"/>
                </a:solidFill>
              </a:rPr>
              <a:t>Watsa</a:t>
            </a:r>
            <a:endParaRPr lang="en-CA" sz="2400" dirty="0">
              <a:solidFill>
                <a:prstClr val="white"/>
              </a:solidFill>
            </a:endParaRPr>
          </a:p>
        </p:txBody>
      </p:sp>
    </p:spTree>
    <p:extLst>
      <p:ext uri="{BB962C8B-B14F-4D97-AF65-F5344CB8AC3E}">
        <p14:creationId xmlns:p14="http://schemas.microsoft.com/office/powerpoint/2010/main" val="109111571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Executive Team</a:t>
            </a:r>
            <a:endParaRPr lang="en-CA" dirty="0"/>
          </a:p>
        </p:txBody>
      </p:sp>
      <p:sp>
        <p:nvSpPr>
          <p:cNvPr id="3" name="Content Placeholder 2"/>
          <p:cNvSpPr>
            <a:spLocks noGrp="1"/>
          </p:cNvSpPr>
          <p:nvPr>
            <p:ph idx="1"/>
          </p:nvPr>
        </p:nvSpPr>
        <p:spPr>
          <a:xfrm>
            <a:off x="457200" y="1600200"/>
            <a:ext cx="5915000" cy="4525963"/>
          </a:xfrm>
        </p:spPr>
        <p:txBody>
          <a:bodyPr/>
          <a:lstStyle/>
          <a:p>
            <a:r>
              <a:rPr lang="en-CA" sz="2400" dirty="0" smtClean="0"/>
              <a:t>Independent Chairman of the Board at RIM</a:t>
            </a:r>
          </a:p>
          <a:p>
            <a:r>
              <a:rPr lang="en-CA" sz="2400" dirty="0" smtClean="0"/>
              <a:t>Named one of Fortune’s 50 most powerful women in business three times</a:t>
            </a:r>
          </a:p>
          <a:p>
            <a:r>
              <a:rPr lang="en-CA" sz="2400" dirty="0" smtClean="0"/>
              <a:t>Was the president and CEO of the TSX</a:t>
            </a:r>
          </a:p>
          <a:p>
            <a:r>
              <a:rPr lang="en-CA" sz="2400" dirty="0" smtClean="0"/>
              <a:t>Obtained her Business degree from Richard Ivey School of Business</a:t>
            </a:r>
            <a:endParaRPr lang="en-CA" sz="2400" dirty="0"/>
          </a:p>
        </p:txBody>
      </p:sp>
      <p:pic>
        <p:nvPicPr>
          <p:cNvPr id="2050" name="Picture 2" descr="C:\Users\Carson\Desktop\Barb.jpg"/>
          <p:cNvPicPr>
            <a:picLocks noChangeAspect="1" noChangeArrowheads="1"/>
          </p:cNvPicPr>
          <p:nvPr/>
        </p:nvPicPr>
        <p:blipFill>
          <a:blip r:embed="rId2" cstate="print"/>
          <a:srcRect/>
          <a:stretch>
            <a:fillRect/>
          </a:stretch>
        </p:blipFill>
        <p:spPr bwMode="auto">
          <a:xfrm>
            <a:off x="6516688" y="1785938"/>
            <a:ext cx="2375792" cy="3461503"/>
          </a:xfrm>
          <a:prstGeom prst="rect">
            <a:avLst/>
          </a:prstGeom>
          <a:noFill/>
        </p:spPr>
      </p:pic>
      <p:sp>
        <p:nvSpPr>
          <p:cNvPr id="5" name="TextBox 4"/>
          <p:cNvSpPr txBox="1"/>
          <p:nvPr/>
        </p:nvSpPr>
        <p:spPr>
          <a:xfrm>
            <a:off x="6372200" y="5373216"/>
            <a:ext cx="2545890" cy="461665"/>
          </a:xfrm>
          <a:prstGeom prst="rect">
            <a:avLst/>
          </a:prstGeom>
          <a:noFill/>
        </p:spPr>
        <p:txBody>
          <a:bodyPr wrap="none" rtlCol="0">
            <a:spAutoFit/>
          </a:bodyPr>
          <a:lstStyle/>
          <a:p>
            <a:r>
              <a:rPr lang="en-CA" sz="2400" dirty="0" smtClean="0">
                <a:solidFill>
                  <a:prstClr val="white"/>
                </a:solidFill>
              </a:rPr>
              <a:t>Barbara </a:t>
            </a:r>
            <a:r>
              <a:rPr lang="en-CA" sz="2400" dirty="0" err="1" smtClean="0">
                <a:solidFill>
                  <a:prstClr val="white"/>
                </a:solidFill>
              </a:rPr>
              <a:t>Stymiest</a:t>
            </a:r>
            <a:endParaRPr lang="en-CA" sz="2400" dirty="0">
              <a:solidFill>
                <a:prstClr val="white"/>
              </a:solidFill>
            </a:endParaRPr>
          </a:p>
        </p:txBody>
      </p:sp>
    </p:spTree>
    <p:extLst>
      <p:ext uri="{BB962C8B-B14F-4D97-AF65-F5344CB8AC3E}">
        <p14:creationId xmlns:p14="http://schemas.microsoft.com/office/powerpoint/2010/main" val="143081691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Line 1"/>
          <p:cNvSpPr>
            <a:spLocks noChangeShapeType="1"/>
          </p:cNvSpPr>
          <p:nvPr/>
        </p:nvSpPr>
        <p:spPr bwMode="auto">
          <a:xfrm>
            <a:off x="455613" y="1384300"/>
            <a:ext cx="8232775" cy="1588"/>
          </a:xfrm>
          <a:prstGeom prst="line">
            <a:avLst/>
          </a:prstGeom>
          <a:noFill/>
          <a:ln w="12700">
            <a:solidFill>
              <a:srgbClr val="9A9A9A"/>
            </a:solidFill>
            <a:miter lim="800000"/>
            <a:headEnd/>
            <a:tailEnd/>
          </a:ln>
        </p:spPr>
        <p:txBody>
          <a:bodyPr lIns="0" tIns="0" rIns="0" bIns="0"/>
          <a:lstStyle/>
          <a:p>
            <a:endParaRPr lang="en-US">
              <a:solidFill>
                <a:prstClr val="white"/>
              </a:solidFill>
            </a:endParaRPr>
          </a:p>
        </p:txBody>
      </p:sp>
      <p:sp>
        <p:nvSpPr>
          <p:cNvPr id="290818" name="Rectangle 2"/>
          <p:cNvSpPr>
            <a:spLocks noGrp="1" noChangeArrowheads="1"/>
          </p:cNvSpPr>
          <p:nvPr>
            <p:ph type="title"/>
          </p:nvPr>
        </p:nvSpPr>
        <p:spPr>
          <a:xfrm>
            <a:off x="893763" y="2303463"/>
            <a:ext cx="7358062" cy="1785937"/>
          </a:xfrm>
        </p:spPr>
        <p:txBody>
          <a:bodyPr tIns="32146"/>
          <a:lstStyle/>
          <a:p>
            <a:r>
              <a:rPr lang="en-US" altLang="zh-CN" sz="6000" smtClean="0"/>
              <a:t>Financials</a:t>
            </a:r>
          </a:p>
        </p:txBody>
      </p:sp>
      <p:sp>
        <p:nvSpPr>
          <p:cNvPr id="290819" name="Rectangle 3"/>
          <p:cNvSpPr>
            <a:spLocks/>
          </p:cNvSpPr>
          <p:nvPr/>
        </p:nvSpPr>
        <p:spPr bwMode="auto">
          <a:xfrm>
            <a:off x="1946275" y="1066800"/>
            <a:ext cx="4848225" cy="322263"/>
          </a:xfrm>
          <a:prstGeom prst="rect">
            <a:avLst/>
          </a:prstGeom>
          <a:noFill/>
          <a:ln w="12700">
            <a:noFill/>
            <a:miter lim="800000"/>
            <a:headEnd/>
            <a:tailEnd/>
          </a:ln>
        </p:spPr>
        <p:txBody>
          <a:bodyPr lIns="0" tIns="0" rIns="0" bIns="0" anchor="ctr"/>
          <a:lstStyle/>
          <a:p>
            <a:pPr>
              <a:spcBef>
                <a:spcPts val="338"/>
              </a:spcBef>
            </a:pPr>
            <a:r>
              <a:rPr lang="en-US" altLang="zh-CN" sz="1700">
                <a:solidFill>
                  <a:srgbClr val="878787"/>
                </a:solidFill>
                <a:latin typeface="Lucida Grande" charset="0"/>
                <a:sym typeface="Lucida Grande" charset="0"/>
              </a:rPr>
              <a:t>Research In Motion, Ltd.</a:t>
            </a:r>
          </a:p>
        </p:txBody>
      </p:sp>
    </p:spTree>
    <p:extLst>
      <p:ext uri="{BB962C8B-B14F-4D97-AF65-F5344CB8AC3E}">
        <p14:creationId xmlns:p14="http://schemas.microsoft.com/office/powerpoint/2010/main" val="3159158775"/>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22712" cy="490066"/>
          </a:xfrm>
        </p:spPr>
        <p:txBody>
          <a:bodyPr/>
          <a:lstStyle/>
          <a:p>
            <a:r>
              <a:rPr lang="en-US" sz="2400" dirty="0" smtClean="0"/>
              <a:t>2012 Q2 Balance Sheet</a:t>
            </a:r>
            <a:endParaRPr lang="en-US" sz="2400" dirty="0"/>
          </a:p>
        </p:txBody>
      </p:sp>
      <p:pic>
        <p:nvPicPr>
          <p:cNvPr id="1026" name="Picture 2" descr="C:\Users\cha46\Desktop\Qbala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067578"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70322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p:cNvSpPr>
          <p:nvPr/>
        </p:nvSpPr>
        <p:spPr bwMode="auto">
          <a:xfrm>
            <a:off x="683568" y="260648"/>
            <a:ext cx="5760640" cy="720080"/>
          </a:xfrm>
          <a:prstGeom prst="rect">
            <a:avLst/>
          </a:prstGeom>
          <a:noFill/>
          <a:ln w="12700" cap="rnd">
            <a:noFill/>
            <a:round/>
            <a:headEnd/>
            <a:tailEnd/>
          </a:ln>
        </p:spPr>
        <p:txBody>
          <a:bodyPr lIns="26788" tIns="26788" rIns="26788" bIns="26788" anchor="ctr"/>
          <a:lstStyle/>
          <a:p>
            <a:r>
              <a:rPr lang="en-US" altLang="zh-CN" sz="2400" dirty="0" smtClean="0">
                <a:solidFill>
                  <a:prstClr val="white"/>
                </a:solidFill>
                <a:latin typeface="Chalkboard Bold" charset="0"/>
                <a:sym typeface="Chalkboard Bold" charset="0"/>
              </a:rPr>
              <a:t>Consolidated Annual Balance </a:t>
            </a:r>
            <a:r>
              <a:rPr lang="en-US" altLang="zh-CN" sz="2400" dirty="0">
                <a:solidFill>
                  <a:prstClr val="white"/>
                </a:solidFill>
                <a:latin typeface="Chalkboard Bold" charset="0"/>
                <a:sym typeface="Chalkboard Bold" charset="0"/>
              </a:rPr>
              <a:t>Sheet</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80728"/>
            <a:ext cx="6838950"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369493"/>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Oval 1"/>
          <p:cNvSpPr>
            <a:spLocks/>
          </p:cNvSpPr>
          <p:nvPr/>
        </p:nvSpPr>
        <p:spPr bwMode="auto">
          <a:xfrm>
            <a:off x="8458200"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94914" name="Oval 2"/>
          <p:cNvSpPr>
            <a:spLocks/>
          </p:cNvSpPr>
          <p:nvPr/>
        </p:nvSpPr>
        <p:spPr bwMode="auto">
          <a:xfrm>
            <a:off x="568325"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94916" name="Rectangle 4"/>
          <p:cNvSpPr>
            <a:spLocks/>
          </p:cNvSpPr>
          <p:nvPr/>
        </p:nvSpPr>
        <p:spPr bwMode="auto">
          <a:xfrm>
            <a:off x="658232" y="160693"/>
            <a:ext cx="3888432" cy="648072"/>
          </a:xfrm>
          <a:prstGeom prst="rect">
            <a:avLst/>
          </a:prstGeom>
          <a:noFill/>
          <a:ln w="12700" cap="rnd">
            <a:noFill/>
            <a:round/>
            <a:headEnd/>
            <a:tailEnd/>
          </a:ln>
        </p:spPr>
        <p:txBody>
          <a:bodyPr lIns="26788" tIns="26788" rIns="26788" bIns="26788" anchor="ctr"/>
          <a:lstStyle/>
          <a:p>
            <a:r>
              <a:rPr lang="en-US" altLang="zh-CN" sz="2400" dirty="0">
                <a:solidFill>
                  <a:prstClr val="white"/>
                </a:solidFill>
                <a:latin typeface="Chalkboard Bold" charset="0"/>
                <a:sym typeface="Chalkboard Bold" charset="0"/>
              </a:rPr>
              <a:t>Annual Income Statement</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076" y="948815"/>
            <a:ext cx="7704855" cy="583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355689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Agenda</a:t>
            </a:r>
            <a:endParaRPr lang="en-CA" dirty="0"/>
          </a:p>
        </p:txBody>
      </p:sp>
      <p:sp>
        <p:nvSpPr>
          <p:cNvPr id="3" name="Content Placeholder 2"/>
          <p:cNvSpPr>
            <a:spLocks noGrp="1"/>
          </p:cNvSpPr>
          <p:nvPr>
            <p:ph idx="1"/>
          </p:nvPr>
        </p:nvSpPr>
        <p:spPr/>
        <p:txBody>
          <a:bodyPr/>
          <a:lstStyle/>
          <a:p>
            <a:r>
              <a:rPr lang="en-CA" dirty="0" smtClean="0"/>
              <a:t>Industry Overview</a:t>
            </a:r>
          </a:p>
          <a:p>
            <a:pPr lvl="1"/>
            <a:r>
              <a:rPr lang="en-CA" dirty="0" smtClean="0"/>
              <a:t>History</a:t>
            </a:r>
          </a:p>
          <a:p>
            <a:pPr lvl="1"/>
            <a:r>
              <a:rPr lang="en-CA" dirty="0" smtClean="0"/>
              <a:t>Industry Structure</a:t>
            </a:r>
          </a:p>
          <a:p>
            <a:pPr lvl="1"/>
            <a:r>
              <a:rPr lang="en-CA" dirty="0" smtClean="0"/>
              <a:t>Products</a:t>
            </a:r>
          </a:p>
          <a:p>
            <a:r>
              <a:rPr lang="en-CA" dirty="0" smtClean="0"/>
              <a:t>Apple</a:t>
            </a:r>
          </a:p>
          <a:p>
            <a:r>
              <a:rPr lang="en-CA" dirty="0" smtClean="0"/>
              <a:t>Google</a:t>
            </a:r>
          </a:p>
          <a:p>
            <a:r>
              <a:rPr lang="en-CA" dirty="0" smtClean="0"/>
              <a:t>RIM</a:t>
            </a:r>
          </a:p>
          <a:p>
            <a:pPr lvl="1"/>
            <a:endParaRPr lang="en-CA" dirty="0" smtClean="0"/>
          </a:p>
          <a:p>
            <a:pPr marL="585788" lvl="1" indent="0">
              <a:buNone/>
            </a:pPr>
            <a:endParaRPr lang="en-CA" dirty="0"/>
          </a:p>
        </p:txBody>
      </p:sp>
    </p:spTree>
    <p:extLst>
      <p:ext uri="{BB962C8B-B14F-4D97-AF65-F5344CB8AC3E}">
        <p14:creationId xmlns:p14="http://schemas.microsoft.com/office/powerpoint/2010/main" val="1544885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249429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p:cNvSpPr>
          <p:nvPr/>
        </p:nvSpPr>
        <p:spPr bwMode="auto">
          <a:xfrm>
            <a:off x="395536" y="332656"/>
            <a:ext cx="7416824" cy="576064"/>
          </a:xfrm>
          <a:prstGeom prst="rect">
            <a:avLst/>
          </a:prstGeom>
          <a:noFill/>
          <a:ln w="12700" cap="rnd">
            <a:noFill/>
            <a:round/>
            <a:headEnd/>
            <a:tailEnd/>
          </a:ln>
        </p:spPr>
        <p:txBody>
          <a:bodyPr lIns="26788" tIns="26788" rIns="26788" bIns="26788" anchor="ctr"/>
          <a:lstStyle/>
          <a:p>
            <a:r>
              <a:rPr lang="en-US" altLang="zh-CN" sz="2400" dirty="0">
                <a:solidFill>
                  <a:prstClr val="white"/>
                </a:solidFill>
                <a:latin typeface="Chalkboard Bold" charset="0"/>
                <a:sym typeface="Chalkboard Bold" charset="0"/>
              </a:rPr>
              <a:t>Quarterly </a:t>
            </a:r>
            <a:r>
              <a:rPr lang="en-US" altLang="zh-CN" sz="2400" dirty="0" smtClean="0">
                <a:solidFill>
                  <a:prstClr val="white"/>
                </a:solidFill>
                <a:latin typeface="Chalkboard Bold" charset="0"/>
                <a:sym typeface="Chalkboard Bold" charset="0"/>
              </a:rPr>
              <a:t>and Semi-Annual Income </a:t>
            </a:r>
            <a:r>
              <a:rPr lang="en-US" altLang="zh-CN" sz="2400" dirty="0">
                <a:solidFill>
                  <a:prstClr val="white"/>
                </a:solidFill>
                <a:latin typeface="Chalkboard Bold" charset="0"/>
                <a:sym typeface="Chalkboard Bold" charset="0"/>
              </a:rPr>
              <a:t>Statement</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0768"/>
            <a:ext cx="8899571" cy="481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869842"/>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Oval 1"/>
          <p:cNvSpPr>
            <a:spLocks/>
          </p:cNvSpPr>
          <p:nvPr/>
        </p:nvSpPr>
        <p:spPr bwMode="auto">
          <a:xfrm>
            <a:off x="8458200"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96962" name="Oval 2"/>
          <p:cNvSpPr>
            <a:spLocks/>
          </p:cNvSpPr>
          <p:nvPr/>
        </p:nvSpPr>
        <p:spPr bwMode="auto">
          <a:xfrm>
            <a:off x="568325"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96964" name="Rectangle 4"/>
          <p:cNvSpPr>
            <a:spLocks/>
          </p:cNvSpPr>
          <p:nvPr/>
        </p:nvSpPr>
        <p:spPr bwMode="auto">
          <a:xfrm>
            <a:off x="899592" y="-46"/>
            <a:ext cx="4392488" cy="648072"/>
          </a:xfrm>
          <a:prstGeom prst="rect">
            <a:avLst/>
          </a:prstGeom>
          <a:noFill/>
          <a:ln w="12700" cap="rnd">
            <a:noFill/>
            <a:round/>
            <a:headEnd/>
            <a:tailEnd/>
          </a:ln>
        </p:spPr>
        <p:txBody>
          <a:bodyPr lIns="26788" tIns="26788" rIns="26788" bIns="26788" anchor="ctr"/>
          <a:lstStyle/>
          <a:p>
            <a:r>
              <a:rPr lang="en-US" altLang="zh-CN" sz="2400" dirty="0">
                <a:solidFill>
                  <a:prstClr val="white"/>
                </a:solidFill>
                <a:latin typeface="Chalkboard Bold" charset="0"/>
                <a:sym typeface="Chalkboard Bold" charset="0"/>
              </a:rPr>
              <a:t>Annual Cash Flow Statement</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695325"/>
            <a:ext cx="6715125"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859461"/>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Line 1"/>
          <p:cNvSpPr>
            <a:spLocks noChangeShapeType="1"/>
          </p:cNvSpPr>
          <p:nvPr/>
        </p:nvSpPr>
        <p:spPr bwMode="auto">
          <a:xfrm>
            <a:off x="455613" y="1384300"/>
            <a:ext cx="8232775" cy="1588"/>
          </a:xfrm>
          <a:prstGeom prst="line">
            <a:avLst/>
          </a:prstGeom>
          <a:noFill/>
          <a:ln w="12700">
            <a:solidFill>
              <a:srgbClr val="9A9A9A"/>
            </a:solidFill>
            <a:miter lim="800000"/>
            <a:headEnd/>
            <a:tailEnd/>
          </a:ln>
        </p:spPr>
        <p:txBody>
          <a:bodyPr lIns="0" tIns="0" rIns="0" bIns="0"/>
          <a:lstStyle/>
          <a:p>
            <a:endParaRPr lang="en-US">
              <a:solidFill>
                <a:prstClr val="white"/>
              </a:solidFill>
            </a:endParaRPr>
          </a:p>
        </p:txBody>
      </p:sp>
      <p:sp>
        <p:nvSpPr>
          <p:cNvPr id="307202" name="Rectangle 2"/>
          <p:cNvSpPr>
            <a:spLocks noGrp="1" noChangeArrowheads="1"/>
          </p:cNvSpPr>
          <p:nvPr>
            <p:ph type="title"/>
          </p:nvPr>
        </p:nvSpPr>
        <p:spPr>
          <a:xfrm>
            <a:off x="893763" y="2687638"/>
            <a:ext cx="7358062" cy="2295525"/>
          </a:xfrm>
        </p:spPr>
        <p:txBody>
          <a:bodyPr tIns="32146"/>
          <a:lstStyle/>
          <a:p>
            <a:r>
              <a:rPr lang="en-US" altLang="zh-CN" sz="6000" smtClean="0"/>
              <a:t>Recommendation:</a:t>
            </a:r>
            <a:br>
              <a:rPr lang="en-US" altLang="zh-CN" sz="6000" smtClean="0"/>
            </a:br>
            <a:r>
              <a:rPr lang="en-US" altLang="zh-CN" sz="6000" smtClean="0"/>
              <a:t>HOLD</a:t>
            </a:r>
          </a:p>
        </p:txBody>
      </p:sp>
      <p:sp>
        <p:nvSpPr>
          <p:cNvPr id="307203" name="Rectangle 3"/>
          <p:cNvSpPr>
            <a:spLocks/>
          </p:cNvSpPr>
          <p:nvPr/>
        </p:nvSpPr>
        <p:spPr bwMode="auto">
          <a:xfrm>
            <a:off x="1946275" y="1066800"/>
            <a:ext cx="4848225" cy="322263"/>
          </a:xfrm>
          <a:prstGeom prst="rect">
            <a:avLst/>
          </a:prstGeom>
          <a:noFill/>
          <a:ln w="12700">
            <a:noFill/>
            <a:miter lim="800000"/>
            <a:headEnd/>
            <a:tailEnd/>
          </a:ln>
        </p:spPr>
        <p:txBody>
          <a:bodyPr lIns="0" tIns="0" rIns="0" bIns="0" anchor="ctr"/>
          <a:lstStyle/>
          <a:p>
            <a:pPr>
              <a:spcBef>
                <a:spcPts val="338"/>
              </a:spcBef>
            </a:pPr>
            <a:r>
              <a:rPr lang="en-US" altLang="zh-CN" sz="1700">
                <a:solidFill>
                  <a:srgbClr val="878787"/>
                </a:solidFill>
                <a:latin typeface="Lucida Grande" charset="0"/>
                <a:sym typeface="Lucida Grande" charset="0"/>
              </a:rPr>
              <a:t>Research In Motion, Ltd.</a:t>
            </a:r>
          </a:p>
        </p:txBody>
      </p:sp>
    </p:spTree>
    <p:extLst>
      <p:ext uri="{BB962C8B-B14F-4D97-AF65-F5344CB8AC3E}">
        <p14:creationId xmlns:p14="http://schemas.microsoft.com/office/powerpoint/2010/main" val="235003018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524"/>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6534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175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pPr marL="548640" indent="-411480" fontAlgn="auto">
              <a:spcAft>
                <a:spcPts val="0"/>
              </a:spcAft>
              <a:buClr>
                <a:schemeClr val="tx1">
                  <a:shade val="95000"/>
                </a:schemeClr>
              </a:buClr>
              <a:buFont typeface="Wingdings 2"/>
              <a:buChar char=""/>
              <a:defRPr/>
            </a:pPr>
            <a:endParaRPr lang="en-US" dirty="0" smtClean="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123"/>
          <a:stretch/>
        </p:blipFill>
        <p:spPr bwMode="auto">
          <a:xfrm>
            <a:off x="0" y="-27384"/>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164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94122"/>
          </a:xfrm>
        </p:spPr>
        <p:txBody>
          <a:bodyPr>
            <a:noAutofit/>
          </a:bodyPr>
          <a:lstStyle/>
          <a:p>
            <a:pPr fontAlgn="auto">
              <a:spcAft>
                <a:spcPts val="0"/>
              </a:spcAft>
              <a:defRPr/>
            </a:pPr>
            <a:r>
              <a:rPr lang="en-US" altLang="zh-CN" dirty="0" smtClean="0"/>
              <a:t/>
            </a:r>
            <a:br>
              <a:rPr lang="en-US" altLang="zh-CN" dirty="0" smtClean="0"/>
            </a:br>
            <a:r>
              <a:rPr lang="en-US" altLang="zh-CN" dirty="0"/>
              <a:t>Battle on </a:t>
            </a:r>
            <a:r>
              <a:rPr lang="en-US" altLang="zh-CN" dirty="0" smtClean="0"/>
              <a:t>Apps </a:t>
            </a:r>
            <a:endParaRPr lang="zh-CN" altLang="en-US" dirty="0"/>
          </a:p>
        </p:txBody>
      </p:sp>
      <p:sp>
        <p:nvSpPr>
          <p:cNvPr id="134146" name="内容占位符 2"/>
          <p:cNvSpPr>
            <a:spLocks noGrp="1"/>
          </p:cNvSpPr>
          <p:nvPr>
            <p:ph idx="1"/>
          </p:nvPr>
        </p:nvSpPr>
        <p:spPr/>
        <p:txBody>
          <a:bodyPr/>
          <a:lstStyle/>
          <a:p>
            <a:endParaRPr lang="en-US" altLang="zh-CN" b="1" dirty="0" smtClean="0"/>
          </a:p>
          <a:p>
            <a:r>
              <a:rPr lang="en-US" altLang="zh-CN" b="1" dirty="0" smtClean="0"/>
              <a:t>Increased market growth</a:t>
            </a:r>
          </a:p>
          <a:p>
            <a:r>
              <a:rPr lang="en-US" altLang="zh-CN" b="1" dirty="0" smtClean="0"/>
              <a:t>Apple’s competitors increased their market share </a:t>
            </a:r>
          </a:p>
        </p:txBody>
      </p:sp>
      <p:pic>
        <p:nvPicPr>
          <p:cNvPr id="134148" name="Picture 6"/>
          <p:cNvPicPr>
            <a:picLocks noChangeAspect="1" noChangeArrowheads="1"/>
          </p:cNvPicPr>
          <p:nvPr/>
        </p:nvPicPr>
        <p:blipFill>
          <a:blip r:embed="rId3" cstate="print"/>
          <a:srcRect/>
          <a:stretch>
            <a:fillRect/>
          </a:stretch>
        </p:blipFill>
        <p:spPr bwMode="auto">
          <a:xfrm>
            <a:off x="6011863" y="4292600"/>
            <a:ext cx="2190750" cy="2085975"/>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861048"/>
            <a:ext cx="5544616" cy="2517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spcAft>
                <a:spcPts val="0"/>
              </a:spcAft>
              <a:defRPr/>
            </a:pPr>
            <a:endParaRPr lang="zh-CN" altLang="en-US" dirty="0"/>
          </a:p>
        </p:txBody>
      </p:sp>
      <p:sp>
        <p:nvSpPr>
          <p:cNvPr id="3" name="Content Placeholder 2"/>
          <p:cNvSpPr>
            <a:spLocks noGrp="1"/>
          </p:cNvSpPr>
          <p:nvPr>
            <p:ph sz="half" idx="2"/>
          </p:nvPr>
        </p:nvSpPr>
        <p:spPr/>
        <p:txBody>
          <a:bodyPr/>
          <a:lstStyle/>
          <a:p>
            <a:endParaRPr lang="en-CA" dirty="0"/>
          </a:p>
        </p:txBody>
      </p:sp>
      <p:sp>
        <p:nvSpPr>
          <p:cNvPr id="5" name="Content Placeholder 4"/>
          <p:cNvSpPr>
            <a:spLocks noGrp="1"/>
          </p:cNvSpPr>
          <p:nvPr>
            <p:ph sz="half" idx="1"/>
          </p:nvPr>
        </p:nvSpPr>
        <p:spPr/>
        <p:txBody>
          <a:bodyPr/>
          <a:lstStyle/>
          <a:p>
            <a:endParaRPr lang="en-CA" dirty="0"/>
          </a:p>
        </p:txBody>
      </p:sp>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5697"/>
          <a:stretch/>
        </p:blipFill>
        <p:spPr bwMode="auto">
          <a:xfrm>
            <a:off x="0" y="-27384"/>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half" idx="1"/>
          </p:nvPr>
        </p:nvSpPr>
        <p:spPr/>
        <p:txBody>
          <a:bodyPr/>
          <a:lstStyle/>
          <a:p>
            <a:endParaRPr lang="en-CA" dirty="0"/>
          </a:p>
        </p:txBody>
      </p:sp>
      <p:sp>
        <p:nvSpPr>
          <p:cNvPr id="4" name="Content Placeholder 3"/>
          <p:cNvSpPr>
            <a:spLocks noGrp="1"/>
          </p:cNvSpPr>
          <p:nvPr>
            <p:ph sz="half" idx="2"/>
          </p:nvPr>
        </p:nvSpPr>
        <p:spPr/>
        <p:txBody>
          <a:bodyPr/>
          <a:lstStyle/>
          <a:p>
            <a:endParaRPr lang="en-CA"/>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2621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lstStyle/>
          <a:p>
            <a:pPr fontAlgn="auto">
              <a:spcAft>
                <a:spcPts val="0"/>
              </a:spcAft>
              <a:defRPr/>
            </a:pPr>
            <a:r>
              <a:rPr lang="en-CA" dirty="0" smtClean="0"/>
              <a:t>Legal environment </a:t>
            </a:r>
            <a:endParaRPr lang="en-CA" dirty="0"/>
          </a:p>
        </p:txBody>
      </p:sp>
      <p:sp>
        <p:nvSpPr>
          <p:cNvPr id="137218" name="Content Placeholder 2"/>
          <p:cNvSpPr>
            <a:spLocks noGrp="1"/>
          </p:cNvSpPr>
          <p:nvPr>
            <p:ph sz="half" idx="1"/>
          </p:nvPr>
        </p:nvSpPr>
        <p:spPr>
          <a:xfrm>
            <a:off x="457200" y="1600200"/>
            <a:ext cx="8435975" cy="4525963"/>
          </a:xfrm>
        </p:spPr>
        <p:txBody>
          <a:bodyPr/>
          <a:lstStyle/>
          <a:p>
            <a:r>
              <a:rPr lang="en-CA" dirty="0" smtClean="0">
                <a:ea typeface="宋体" pitchFamily="2" charset="-122"/>
              </a:rPr>
              <a:t>Constant battle between companies for patents</a:t>
            </a:r>
          </a:p>
          <a:p>
            <a:r>
              <a:rPr lang="en-CA" dirty="0" smtClean="0">
                <a:ea typeface="宋体" pitchFamily="2" charset="-122"/>
              </a:rPr>
              <a:t>Patents crucial for success</a:t>
            </a:r>
          </a:p>
          <a:p>
            <a:r>
              <a:rPr lang="en-CA" dirty="0" smtClean="0">
                <a:ea typeface="宋体" pitchFamily="2" charset="-122"/>
              </a:rPr>
              <a:t>Recent large lawsuits between Apple and Samsung</a:t>
            </a:r>
          </a:p>
          <a:p>
            <a:r>
              <a:rPr lang="en-CA" dirty="0" smtClean="0">
                <a:ea typeface="宋体" pitchFamily="2" charset="-122"/>
              </a:rPr>
              <a:t>Potential future Lawsuits over LTE</a:t>
            </a:r>
          </a:p>
        </p:txBody>
      </p:sp>
      <p:pic>
        <p:nvPicPr>
          <p:cNvPr id="137219" name="Picture 2" descr="C:\Program Files\Microsoft Office\MEDIA\CAGCAT10\j0300840.wmf"/>
          <p:cNvPicPr>
            <a:picLocks noChangeAspect="1" noChangeArrowheads="1"/>
          </p:cNvPicPr>
          <p:nvPr/>
        </p:nvPicPr>
        <p:blipFill>
          <a:blip r:embed="rId2" cstate="print"/>
          <a:srcRect/>
          <a:stretch>
            <a:fillRect/>
          </a:stretch>
        </p:blipFill>
        <p:spPr bwMode="auto">
          <a:xfrm>
            <a:off x="6588224" y="4428331"/>
            <a:ext cx="1814513" cy="1528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fontAlgn="auto">
              <a:spcAft>
                <a:spcPts val="0"/>
              </a:spcAft>
              <a:defRPr/>
            </a:pPr>
            <a:r>
              <a:rPr lang="en-CA" dirty="0" smtClean="0"/>
              <a:t>Intangible Assets</a:t>
            </a:r>
            <a:br>
              <a:rPr lang="en-CA" dirty="0" smtClean="0"/>
            </a:br>
            <a:r>
              <a:rPr lang="en-CA" dirty="0" smtClean="0"/>
              <a:t>Cash </a:t>
            </a:r>
            <a:endParaRPr lang="en-CA" dirty="0"/>
          </a:p>
        </p:txBody>
      </p:sp>
      <p:sp>
        <p:nvSpPr>
          <p:cNvPr id="138242" name="Content Placeholder 5"/>
          <p:cNvSpPr>
            <a:spLocks noGrp="1"/>
          </p:cNvSpPr>
          <p:nvPr>
            <p:ph idx="1"/>
          </p:nvPr>
        </p:nvSpPr>
        <p:spPr/>
        <p:txBody>
          <a:bodyPr/>
          <a:lstStyle/>
          <a:p>
            <a:r>
              <a:rPr lang="en-CA" dirty="0" smtClean="0">
                <a:ea typeface="宋体" pitchFamily="2" charset="-122"/>
              </a:rPr>
              <a:t>Important components of financial statements to consider</a:t>
            </a:r>
          </a:p>
          <a:p>
            <a:r>
              <a:rPr lang="en-CA" dirty="0" smtClean="0">
                <a:ea typeface="宋体" pitchFamily="2" charset="-122"/>
              </a:rPr>
              <a:t>Intangible assets include goodwill, intellectual property</a:t>
            </a:r>
          </a:p>
          <a:p>
            <a:r>
              <a:rPr lang="en-CA" dirty="0" smtClean="0">
                <a:ea typeface="宋体" pitchFamily="2" charset="-122"/>
              </a:rPr>
              <a:t>A large amount of cash is common - representation of current performance of the company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Barriers to Entry</a:t>
            </a:r>
            <a:endParaRPr lang="en-CA" dirty="0"/>
          </a:p>
        </p:txBody>
      </p:sp>
      <p:sp>
        <p:nvSpPr>
          <p:cNvPr id="3" name="Content Placeholder 2"/>
          <p:cNvSpPr>
            <a:spLocks noGrp="1"/>
          </p:cNvSpPr>
          <p:nvPr>
            <p:ph idx="1"/>
          </p:nvPr>
        </p:nvSpPr>
        <p:spPr/>
        <p:txBody>
          <a:bodyPr/>
          <a:lstStyle/>
          <a:p>
            <a:r>
              <a:rPr lang="en-CA" dirty="0" smtClean="0"/>
              <a:t>Patents</a:t>
            </a:r>
          </a:p>
          <a:p>
            <a:r>
              <a:rPr lang="en-CA" dirty="0" smtClean="0"/>
              <a:t>Capital</a:t>
            </a:r>
          </a:p>
          <a:p>
            <a:r>
              <a:rPr lang="en-CA" dirty="0" smtClean="0"/>
              <a:t>Customer Loyalty</a:t>
            </a:r>
          </a:p>
          <a:p>
            <a:r>
              <a:rPr lang="en-CA" dirty="0" smtClean="0"/>
              <a:t>Economy of Scale</a:t>
            </a:r>
          </a:p>
          <a:p>
            <a:r>
              <a:rPr lang="en-CA" dirty="0" smtClean="0"/>
              <a:t>R and D</a:t>
            </a:r>
          </a:p>
          <a:p>
            <a:pPr marL="136525" indent="0">
              <a:buNone/>
            </a:pPr>
            <a:endParaRPr lang="en-CA"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5407" y="4295541"/>
            <a:ext cx="38100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077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fontAlgn="auto">
              <a:spcAft>
                <a:spcPts val="0"/>
              </a:spcAft>
              <a:defRPr/>
            </a:pPr>
            <a:r>
              <a:rPr lang="en-US" dirty="0" smtClean="0"/>
              <a:t>Industry Overview</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Competition</a:t>
            </a:r>
            <a:endParaRPr lang="en-CA" dirty="0"/>
          </a:p>
        </p:txBody>
      </p:sp>
      <p:sp>
        <p:nvSpPr>
          <p:cNvPr id="3" name="Content Placeholder 2"/>
          <p:cNvSpPr>
            <a:spLocks noGrp="1"/>
          </p:cNvSpPr>
          <p:nvPr>
            <p:ph idx="1"/>
          </p:nvPr>
        </p:nvSpPr>
        <p:spPr/>
        <p:txBody>
          <a:bodyPr/>
          <a:lstStyle/>
          <a:p>
            <a:r>
              <a:rPr lang="en-CA" dirty="0" smtClean="0"/>
              <a:t>Market dominated by small number of very large companies</a:t>
            </a:r>
          </a:p>
          <a:p>
            <a:r>
              <a:rPr lang="en-CA" dirty="0" smtClean="0"/>
              <a:t>Profits are extremely high</a:t>
            </a:r>
          </a:p>
          <a:p>
            <a:r>
              <a:rPr lang="en-CA" dirty="0" smtClean="0"/>
              <a:t>Rapid change in Market Shares</a:t>
            </a:r>
            <a:endParaRPr lang="en-C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575" y="3501008"/>
            <a:ext cx="3400425"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39509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2459359"/>
          </a:xfrm>
        </p:spPr>
        <p:txBody>
          <a:bodyPr/>
          <a:lstStyle/>
          <a:p>
            <a:pPr fontAlgn="auto">
              <a:spcAft>
                <a:spcPts val="0"/>
              </a:spcAft>
              <a:defRPr/>
            </a:pPr>
            <a:r>
              <a:rPr lang="en-CA" dirty="0" smtClean="0"/>
              <a:t>Products</a:t>
            </a:r>
            <a:endParaRPr lang="en-CA" dirty="0"/>
          </a:p>
        </p:txBody>
      </p:sp>
      <p:sp>
        <p:nvSpPr>
          <p:cNvPr id="66562" name="Content Placeholder 2"/>
          <p:cNvSpPr>
            <a:spLocks noGrp="1"/>
          </p:cNvSpPr>
          <p:nvPr>
            <p:ph type="subTitle" idx="1"/>
          </p:nvPr>
        </p:nvSpPr>
        <p:spPr>
          <a:xfrm>
            <a:off x="1371600" y="3644900"/>
            <a:ext cx="6400800" cy="2527300"/>
          </a:xfrm>
        </p:spPr>
        <p:txBody>
          <a:bodyPr/>
          <a:lstStyle/>
          <a:p>
            <a:r>
              <a:rPr lang="en-CA" smtClean="0">
                <a:ea typeface="宋体" pitchFamily="2" charset="-122"/>
              </a:rPr>
              <a:t>Smartphones</a:t>
            </a:r>
          </a:p>
          <a:p>
            <a:r>
              <a:rPr lang="en-CA" smtClean="0">
                <a:ea typeface="宋体" pitchFamily="2" charset="-122"/>
              </a:rPr>
              <a:t>Smartphone Operating Systems</a:t>
            </a:r>
          </a:p>
          <a:p>
            <a:r>
              <a:rPr lang="en-CA" smtClean="0">
                <a:ea typeface="宋体" pitchFamily="2" charset="-122"/>
              </a:rPr>
              <a:t>Tablet PCs</a:t>
            </a:r>
          </a:p>
          <a:p>
            <a:r>
              <a:rPr lang="en-CA" smtClean="0">
                <a:ea typeface="宋体" pitchFamily="2" charset="-122"/>
              </a:rPr>
              <a:t>Apps</a:t>
            </a:r>
          </a:p>
          <a:p>
            <a:endParaRPr lang="en-CA" smtClean="0">
              <a:ea typeface="宋体" pitchFamily="2" charset="-122"/>
            </a:endParaRPr>
          </a:p>
          <a:p>
            <a:endParaRPr lang="en-CA" smtClean="0">
              <a:ea typeface="宋体" pitchFamily="2" charset="-122"/>
            </a:endParaRPr>
          </a:p>
        </p:txBody>
      </p:sp>
    </p:spTree>
    <p:extLst>
      <p:ext uri="{BB962C8B-B14F-4D97-AF65-F5344CB8AC3E}">
        <p14:creationId xmlns:p14="http://schemas.microsoft.com/office/powerpoint/2010/main" val="27554212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phone-5-vs-sgs3-vs-one-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1484784"/>
            <a:ext cx="6350000" cy="4279900"/>
          </a:xfrm>
          <a:prstGeom prst="rect">
            <a:avLst/>
          </a:prstGeom>
        </p:spPr>
      </p:pic>
      <p:sp>
        <p:nvSpPr>
          <p:cNvPr id="6" name="Title 5"/>
          <p:cNvSpPr>
            <a:spLocks noGrp="1"/>
          </p:cNvSpPr>
          <p:nvPr>
            <p:ph type="title"/>
          </p:nvPr>
        </p:nvSpPr>
        <p:spPr/>
        <p:txBody>
          <a:bodyPr/>
          <a:lstStyle/>
          <a:p>
            <a:r>
              <a:rPr lang="en-US" dirty="0" smtClean="0"/>
              <a:t>Smartphones</a:t>
            </a:r>
            <a:endParaRPr lang="en-US" dirty="0"/>
          </a:p>
        </p:txBody>
      </p:sp>
    </p:spTree>
    <p:extLst>
      <p:ext uri="{BB962C8B-B14F-4D97-AF65-F5344CB8AC3E}">
        <p14:creationId xmlns:p14="http://schemas.microsoft.com/office/powerpoint/2010/main" val="9313489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GB"/>
          </a:p>
        </p:txBody>
      </p:sp>
      <p:pic>
        <p:nvPicPr>
          <p:cNvPr id="5" name="Content Placeholder 4" descr="Untitled.png"/>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p:spPr>
      </p:pic>
    </p:spTree>
    <p:extLst>
      <p:ext uri="{BB962C8B-B14F-4D97-AF65-F5344CB8AC3E}">
        <p14:creationId xmlns:p14="http://schemas.microsoft.com/office/powerpoint/2010/main" val="4224043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CA"/>
          </a:p>
        </p:txBody>
      </p:sp>
      <p:pic>
        <p:nvPicPr>
          <p:cNvPr id="3" name="Content Placeholder 2"/>
          <p:cNvPicPr>
            <a:picLocks noGrp="1" noChangeAspect="1"/>
          </p:cNvPicPr>
          <p:nvPr>
            <p:ph idx="1"/>
          </p:nvPr>
        </p:nvPicPr>
        <p:blipFill rotWithShape="1">
          <a:blip r:embed="rId3"/>
          <a:srcRect l="1"/>
          <a:stretch/>
        </p:blipFill>
        <p:spPr>
          <a:xfrm>
            <a:off x="0" y="0"/>
            <a:ext cx="9144000" cy="6858000"/>
          </a:xfrm>
        </p:spPr>
      </p:pic>
    </p:spTree>
    <p:extLst>
      <p:ext uri="{BB962C8B-B14F-4D97-AF65-F5344CB8AC3E}">
        <p14:creationId xmlns:p14="http://schemas.microsoft.com/office/powerpoint/2010/main" val="21211389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endParaRPr lang="en-GB" dirty="0"/>
          </a:p>
        </p:txBody>
      </p:sp>
      <p:pic>
        <p:nvPicPr>
          <p:cNvPr id="3" name="Content Placeholder 2" descr="smartphone-penetration-by-country.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1641" b="-10860"/>
          <a:stretch/>
        </p:blipFill>
        <p:spPr>
          <a:xfrm>
            <a:off x="0" y="0"/>
            <a:ext cx="9144000" cy="6858000"/>
          </a:xfrm>
        </p:spPr>
      </p:pic>
    </p:spTree>
    <p:extLst>
      <p:ext uri="{BB962C8B-B14F-4D97-AF65-F5344CB8AC3E}">
        <p14:creationId xmlns:p14="http://schemas.microsoft.com/office/powerpoint/2010/main" val="30056567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solidFill>
                  <a:schemeClr val="bg1"/>
                </a:solidFill>
                <a:latin typeface="Cambria" pitchFamily="18" charset="0"/>
              </a:rPr>
              <a:t>Evolution of the Smartphone?</a:t>
            </a:r>
            <a:endParaRPr lang="en-US" dirty="0">
              <a:solidFill>
                <a:schemeClr val="bg1"/>
              </a:solidFill>
              <a:latin typeface="Cambria" pitchFamily="18" charset="0"/>
            </a:endParaRPr>
          </a:p>
        </p:txBody>
      </p:sp>
      <p:sp>
        <p:nvSpPr>
          <p:cNvPr id="74754" name="Content Placeholder 2"/>
          <p:cNvSpPr>
            <a:spLocks noGrp="1"/>
          </p:cNvSpPr>
          <p:nvPr>
            <p:ph idx="1"/>
          </p:nvPr>
        </p:nvSpPr>
        <p:spPr/>
        <p:txBody>
          <a:bodyPr/>
          <a:lstStyle/>
          <a:p>
            <a:r>
              <a:rPr lang="en-US" b="1" smtClean="0">
                <a:solidFill>
                  <a:schemeClr val="bg1"/>
                </a:solidFill>
                <a:ea typeface="宋体" pitchFamily="2" charset="-122"/>
              </a:rPr>
              <a:t>1992</a:t>
            </a:r>
            <a:r>
              <a:rPr lang="en-US" smtClean="0">
                <a:solidFill>
                  <a:schemeClr val="bg1"/>
                </a:solidFill>
                <a:ea typeface="宋体" pitchFamily="2" charset="-122"/>
              </a:rPr>
              <a:t>: Simon</a:t>
            </a:r>
          </a:p>
          <a:p>
            <a:pPr lvl="1"/>
            <a:r>
              <a:rPr lang="en-US" sz="1800" smtClean="0">
                <a:solidFill>
                  <a:schemeClr val="bg1"/>
                </a:solidFill>
                <a:ea typeface="宋体" pitchFamily="2" charset="-122"/>
              </a:rPr>
              <a:t>Created by IBM</a:t>
            </a:r>
          </a:p>
          <a:p>
            <a:pPr lvl="1"/>
            <a:r>
              <a:rPr lang="en-US" sz="1800" smtClean="0">
                <a:solidFill>
                  <a:schemeClr val="bg1"/>
                </a:solidFill>
                <a:ea typeface="宋体" pitchFamily="2" charset="-122"/>
              </a:rPr>
              <a:t>Touch screen, fax, email, predictive keyboard</a:t>
            </a:r>
          </a:p>
          <a:p>
            <a:r>
              <a:rPr lang="en-US" b="1" smtClean="0">
                <a:solidFill>
                  <a:schemeClr val="bg1"/>
                </a:solidFill>
                <a:ea typeface="宋体" pitchFamily="2" charset="-122"/>
              </a:rPr>
              <a:t>1996</a:t>
            </a:r>
            <a:r>
              <a:rPr lang="en-US" smtClean="0">
                <a:solidFill>
                  <a:schemeClr val="bg1"/>
                </a:solidFill>
                <a:ea typeface="宋体" pitchFamily="2" charset="-122"/>
              </a:rPr>
              <a:t>: Nokia 9000</a:t>
            </a:r>
          </a:p>
          <a:p>
            <a:r>
              <a:rPr lang="en-US" b="1" smtClean="0">
                <a:solidFill>
                  <a:schemeClr val="bg1"/>
                </a:solidFill>
                <a:ea typeface="宋体" pitchFamily="2" charset="-122"/>
              </a:rPr>
              <a:t>2002</a:t>
            </a:r>
            <a:r>
              <a:rPr lang="en-US" smtClean="0">
                <a:solidFill>
                  <a:schemeClr val="bg1"/>
                </a:solidFill>
                <a:ea typeface="宋体" pitchFamily="2" charset="-122"/>
              </a:rPr>
              <a:t>: Handspring Treo 180 (Palm OS)</a:t>
            </a:r>
          </a:p>
          <a:p>
            <a:r>
              <a:rPr lang="en-US" b="1" smtClean="0">
                <a:solidFill>
                  <a:schemeClr val="bg1"/>
                </a:solidFill>
                <a:ea typeface="宋体" pitchFamily="2" charset="-122"/>
              </a:rPr>
              <a:t>2002</a:t>
            </a:r>
            <a:r>
              <a:rPr lang="en-US" smtClean="0">
                <a:solidFill>
                  <a:schemeClr val="bg1"/>
                </a:solidFill>
                <a:ea typeface="宋体" pitchFamily="2" charset="-122"/>
              </a:rPr>
              <a:t>: Blackberry</a:t>
            </a:r>
          </a:p>
          <a:p>
            <a:r>
              <a:rPr lang="en-US" b="1" smtClean="0">
                <a:solidFill>
                  <a:schemeClr val="bg1"/>
                </a:solidFill>
                <a:ea typeface="宋体" pitchFamily="2" charset="-122"/>
              </a:rPr>
              <a:t>2007</a:t>
            </a:r>
            <a:r>
              <a:rPr lang="en-US" smtClean="0">
                <a:solidFill>
                  <a:schemeClr val="bg1"/>
                </a:solidFill>
                <a:ea typeface="宋体" pitchFamily="2" charset="-122"/>
              </a:rPr>
              <a:t>: iPhone</a:t>
            </a:r>
          </a:p>
          <a:p>
            <a:r>
              <a:rPr lang="en-US" b="1" smtClean="0">
                <a:solidFill>
                  <a:schemeClr val="bg1"/>
                </a:solidFill>
                <a:ea typeface="宋体" pitchFamily="2" charset="-122"/>
              </a:rPr>
              <a:t>2008</a:t>
            </a:r>
            <a:r>
              <a:rPr lang="en-US" smtClean="0">
                <a:solidFill>
                  <a:schemeClr val="bg1"/>
                </a:solidFill>
                <a:ea typeface="宋体" pitchFamily="2" charset="-122"/>
              </a:rPr>
              <a:t>: First Android OS phones</a:t>
            </a:r>
          </a:p>
          <a:p>
            <a:endParaRPr lang="en-US" smtClean="0">
              <a:solidFill>
                <a:schemeClr val="bg1"/>
              </a:solidFill>
              <a:ea typeface="宋体" pitchFamily="2" charset="-122"/>
            </a:endParaRPr>
          </a:p>
          <a:p>
            <a:endParaRPr lang="en-US" smtClean="0">
              <a:solidFill>
                <a:schemeClr val="bg1"/>
              </a:solidFill>
              <a:ea typeface="宋体" pitchFamily="2" charset="-122"/>
            </a:endParaRPr>
          </a:p>
        </p:txBody>
      </p:sp>
      <p:pic>
        <p:nvPicPr>
          <p:cNvPr id="74755" name="Picture 4"/>
          <p:cNvPicPr>
            <a:picLocks noChangeAspect="1"/>
          </p:cNvPicPr>
          <p:nvPr/>
        </p:nvPicPr>
        <p:blipFill>
          <a:blip r:embed="rId3" cstate="print"/>
          <a:srcRect/>
          <a:stretch>
            <a:fillRect/>
          </a:stretch>
        </p:blipFill>
        <p:spPr bwMode="auto">
          <a:xfrm>
            <a:off x="6305550" y="3933825"/>
            <a:ext cx="1931988" cy="1449388"/>
          </a:xfrm>
          <a:prstGeom prst="rect">
            <a:avLst/>
          </a:prstGeom>
          <a:noFill/>
          <a:ln w="9525">
            <a:noFill/>
            <a:miter lim="800000"/>
            <a:headEnd/>
            <a:tailEnd/>
          </a:ln>
        </p:spPr>
      </p:pic>
      <p:pic>
        <p:nvPicPr>
          <p:cNvPr id="74756" name="Picture 6"/>
          <p:cNvPicPr>
            <a:picLocks noChangeAspect="1"/>
          </p:cNvPicPr>
          <p:nvPr/>
        </p:nvPicPr>
        <p:blipFill>
          <a:blip r:embed="rId4" cstate="print"/>
          <a:srcRect/>
          <a:stretch>
            <a:fillRect/>
          </a:stretch>
        </p:blipFill>
        <p:spPr bwMode="auto">
          <a:xfrm>
            <a:off x="6103938" y="1189038"/>
            <a:ext cx="1997075" cy="2095500"/>
          </a:xfrm>
          <a:prstGeom prst="rect">
            <a:avLst/>
          </a:prstGeom>
          <a:noFill/>
          <a:ln w="9525">
            <a:noFill/>
            <a:miter lim="800000"/>
            <a:headEnd/>
            <a:tailEnd/>
          </a:ln>
        </p:spPr>
      </p:pic>
    </p:spTree>
    <p:extLst>
      <p:ext uri="{BB962C8B-B14F-4D97-AF65-F5344CB8AC3E}">
        <p14:creationId xmlns:p14="http://schemas.microsoft.com/office/powerpoint/2010/main" val="14268601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062185" cy="1143000"/>
          </a:xfrm>
        </p:spPr>
        <p:txBody>
          <a:bodyPr/>
          <a:lstStyle/>
          <a:p>
            <a:pPr fontAlgn="auto">
              <a:spcAft>
                <a:spcPts val="0"/>
              </a:spcAft>
              <a:defRPr/>
            </a:pPr>
            <a:r>
              <a:rPr lang="en-US" dirty="0" smtClean="0">
                <a:solidFill>
                  <a:schemeClr val="bg1"/>
                </a:solidFill>
                <a:latin typeface="Cambria" pitchFamily="18" charset="0"/>
              </a:rPr>
              <a:t>Smartphone Operating Systems</a:t>
            </a:r>
            <a:endParaRPr lang="en-US" dirty="0">
              <a:solidFill>
                <a:schemeClr val="bg1"/>
              </a:solidFill>
              <a:latin typeface="Cambria" pitchFamily="18" charset="0"/>
            </a:endParaRPr>
          </a:p>
        </p:txBody>
      </p:sp>
      <p:sp>
        <p:nvSpPr>
          <p:cNvPr id="76802" name="Content Placeholder 2"/>
          <p:cNvSpPr>
            <a:spLocks noGrp="1"/>
          </p:cNvSpPr>
          <p:nvPr>
            <p:ph idx="1"/>
          </p:nvPr>
        </p:nvSpPr>
        <p:spPr/>
        <p:txBody>
          <a:bodyPr/>
          <a:lstStyle/>
          <a:p>
            <a:r>
              <a:rPr lang="en-US" dirty="0" smtClean="0">
                <a:solidFill>
                  <a:schemeClr val="bg1"/>
                </a:solidFill>
                <a:ea typeface="宋体" pitchFamily="2" charset="-122"/>
              </a:rPr>
              <a:t>Symbian Ltd.: Symbian</a:t>
            </a:r>
          </a:p>
          <a:p>
            <a:pPr lvl="2"/>
            <a:r>
              <a:rPr lang="en-US" dirty="0" smtClean="0">
                <a:solidFill>
                  <a:schemeClr val="bg1"/>
                </a:solidFill>
                <a:ea typeface="宋体" pitchFamily="2" charset="-122"/>
              </a:rPr>
              <a:t>Popular outside of the United States</a:t>
            </a:r>
          </a:p>
          <a:p>
            <a:pPr lvl="2"/>
            <a:r>
              <a:rPr lang="en-US" dirty="0" smtClean="0">
                <a:solidFill>
                  <a:schemeClr val="bg1"/>
                </a:solidFill>
                <a:ea typeface="宋体" pitchFamily="2" charset="-122"/>
              </a:rPr>
              <a:t>Acquired by Nokia in 2008</a:t>
            </a:r>
          </a:p>
          <a:p>
            <a:endParaRPr lang="en-US" dirty="0" smtClean="0">
              <a:solidFill>
                <a:schemeClr val="bg1"/>
              </a:solidFill>
              <a:ea typeface="宋体" pitchFamily="2" charset="-122"/>
            </a:endParaRPr>
          </a:p>
          <a:p>
            <a:pPr algn="r"/>
            <a:r>
              <a:rPr lang="en-US" dirty="0" smtClean="0">
                <a:solidFill>
                  <a:schemeClr val="bg1"/>
                </a:solidFill>
                <a:ea typeface="宋体" pitchFamily="2" charset="-122"/>
              </a:rPr>
              <a:t>Palm, Inc.: Palm</a:t>
            </a:r>
          </a:p>
          <a:p>
            <a:pPr lvl="2" algn="r">
              <a:buFont typeface="Arial" charset="0"/>
              <a:buChar char="•"/>
            </a:pPr>
            <a:r>
              <a:rPr lang="en-US" dirty="0" smtClean="0">
                <a:solidFill>
                  <a:schemeClr val="bg1"/>
                </a:solidFill>
                <a:ea typeface="宋体" pitchFamily="2" charset="-122"/>
              </a:rPr>
              <a:t>Initially designed for PDA’s</a:t>
            </a:r>
          </a:p>
          <a:p>
            <a:endParaRPr lang="en-US" dirty="0" smtClean="0">
              <a:solidFill>
                <a:schemeClr val="bg1"/>
              </a:solidFill>
              <a:ea typeface="宋体" pitchFamily="2" charset="-122"/>
            </a:endParaRPr>
          </a:p>
          <a:p>
            <a:r>
              <a:rPr lang="en-US" dirty="0" smtClean="0">
                <a:solidFill>
                  <a:schemeClr val="bg1"/>
                </a:solidFill>
                <a:ea typeface="宋体" pitchFamily="2" charset="-122"/>
              </a:rPr>
              <a:t>Microsoft: Windows Phone 7</a:t>
            </a:r>
          </a:p>
          <a:p>
            <a:pPr lvl="2"/>
            <a:r>
              <a:rPr lang="en-US" dirty="0" smtClean="0">
                <a:solidFill>
                  <a:schemeClr val="bg1"/>
                </a:solidFill>
                <a:ea typeface="宋体" pitchFamily="2" charset="-122"/>
              </a:rPr>
              <a:t>Replacing Windows Mobile</a:t>
            </a:r>
          </a:p>
          <a:p>
            <a:pPr lvl="1"/>
            <a:endParaRPr lang="en-US" dirty="0" smtClean="0">
              <a:ea typeface="宋体" pitchFamily="2" charset="-122"/>
            </a:endParaRPr>
          </a:p>
          <a:p>
            <a:endParaRPr lang="en-US" dirty="0" smtClean="0">
              <a:ea typeface="宋体" pitchFamily="2" charset="-122"/>
            </a:endParaRPr>
          </a:p>
        </p:txBody>
      </p:sp>
      <p:pic>
        <p:nvPicPr>
          <p:cNvPr id="76803" name="Picture 5"/>
          <p:cNvPicPr>
            <a:picLocks noChangeAspect="1"/>
          </p:cNvPicPr>
          <p:nvPr/>
        </p:nvPicPr>
        <p:blipFill>
          <a:blip r:embed="rId2" cstate="print"/>
          <a:srcRect/>
          <a:stretch>
            <a:fillRect/>
          </a:stretch>
        </p:blipFill>
        <p:spPr bwMode="auto">
          <a:xfrm>
            <a:off x="6542088" y="1600200"/>
            <a:ext cx="1978025" cy="1438275"/>
          </a:xfrm>
          <a:prstGeom prst="rect">
            <a:avLst/>
          </a:prstGeom>
          <a:noFill/>
          <a:ln w="9525">
            <a:noFill/>
            <a:miter lim="800000"/>
            <a:headEnd/>
            <a:tailEnd/>
          </a:ln>
        </p:spPr>
      </p:pic>
      <p:pic>
        <p:nvPicPr>
          <p:cNvPr id="76804" name="Picture 3"/>
          <p:cNvPicPr>
            <a:picLocks noChangeAspect="1"/>
          </p:cNvPicPr>
          <p:nvPr/>
        </p:nvPicPr>
        <p:blipFill>
          <a:blip r:embed="rId3" cstate="print"/>
          <a:srcRect/>
          <a:stretch>
            <a:fillRect/>
          </a:stretch>
        </p:blipFill>
        <p:spPr bwMode="auto">
          <a:xfrm>
            <a:off x="6053138" y="4797425"/>
            <a:ext cx="2074862" cy="1554163"/>
          </a:xfrm>
          <a:prstGeom prst="rect">
            <a:avLst/>
          </a:prstGeom>
          <a:noFill/>
          <a:ln w="9525">
            <a:noFill/>
            <a:miter lim="800000"/>
            <a:headEnd/>
            <a:tailEnd/>
          </a:ln>
        </p:spPr>
      </p:pic>
      <p:pic>
        <p:nvPicPr>
          <p:cNvPr id="76805" name="Picture 4"/>
          <p:cNvPicPr>
            <a:picLocks noChangeAspect="1"/>
          </p:cNvPicPr>
          <p:nvPr/>
        </p:nvPicPr>
        <p:blipFill>
          <a:blip r:embed="rId4" cstate="print"/>
          <a:srcRect/>
          <a:stretch>
            <a:fillRect/>
          </a:stretch>
        </p:blipFill>
        <p:spPr bwMode="auto">
          <a:xfrm>
            <a:off x="1259632" y="3068960"/>
            <a:ext cx="2627312" cy="1706563"/>
          </a:xfrm>
          <a:prstGeom prst="rect">
            <a:avLst/>
          </a:prstGeom>
          <a:noFill/>
          <a:ln w="9525">
            <a:noFill/>
            <a:miter lim="800000"/>
            <a:headEnd/>
            <a:tailEnd/>
          </a:ln>
        </p:spPr>
      </p:pic>
    </p:spTree>
    <p:extLst>
      <p:ext uri="{BB962C8B-B14F-4D97-AF65-F5344CB8AC3E}">
        <p14:creationId xmlns:p14="http://schemas.microsoft.com/office/powerpoint/2010/main" val="3319057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3" cstate="print"/>
          <a:srcRect/>
          <a:stretch>
            <a:fillRect/>
          </a:stretch>
        </p:blipFill>
        <p:spPr bwMode="auto">
          <a:xfrm>
            <a:off x="755576" y="0"/>
            <a:ext cx="7632700" cy="1584326"/>
          </a:xfrm>
          <a:prstGeom prst="rect">
            <a:avLst/>
          </a:prstGeom>
          <a:noFill/>
          <a:ln w="9525">
            <a:noFill/>
            <a:miter lim="800000"/>
            <a:headEnd/>
            <a:tailEnd/>
          </a:ln>
        </p:spPr>
      </p:pic>
      <p:graphicFrame>
        <p:nvGraphicFramePr>
          <p:cNvPr id="5" name="Content Placeholder 4"/>
          <p:cNvGraphicFramePr>
            <a:graphicFrameLocks noGrp="1"/>
          </p:cNvGraphicFramePr>
          <p:nvPr>
            <p:ph idx="1"/>
            <p:extLst>
              <p:ext uri="{D42A27DB-BD31-4B8C-83A1-F6EECF244321}">
                <p14:modId xmlns:p14="http://schemas.microsoft.com/office/powerpoint/2010/main" val="1360012024"/>
              </p:ext>
            </p:extLst>
          </p:nvPr>
        </p:nvGraphicFramePr>
        <p:xfrm>
          <a:off x="395537" y="2492897"/>
          <a:ext cx="8208912" cy="3816423"/>
        </p:xfrm>
        <a:graphic>
          <a:graphicData uri="http://schemas.openxmlformats.org/drawingml/2006/table">
            <a:tbl>
              <a:tblPr firstRow="1" bandRow="1">
                <a:tableStyleId>{1E171933-4619-4E11-9A3F-F7608DF75F80}</a:tableStyleId>
              </a:tblPr>
              <a:tblGrid>
                <a:gridCol w="2736304"/>
                <a:gridCol w="2736304"/>
                <a:gridCol w="2736304"/>
              </a:tblGrid>
              <a:tr h="891111">
                <a:tc>
                  <a:txBody>
                    <a:bodyPr/>
                    <a:lstStyle/>
                    <a:p>
                      <a:r>
                        <a:rPr lang="en-US" dirty="0" smtClean="0"/>
                        <a:t>Android</a:t>
                      </a:r>
                      <a:endParaRPr lang="en-US" dirty="0"/>
                    </a:p>
                  </a:txBody>
                  <a:tcPr/>
                </a:tc>
                <a:tc>
                  <a:txBody>
                    <a:bodyPr/>
                    <a:lstStyle/>
                    <a:p>
                      <a:r>
                        <a:rPr lang="en-US" dirty="0" smtClean="0"/>
                        <a:t>Apple</a:t>
                      </a:r>
                      <a:endParaRPr lang="en-US" dirty="0"/>
                    </a:p>
                  </a:txBody>
                  <a:tcPr/>
                </a:tc>
                <a:tc>
                  <a:txBody>
                    <a:bodyPr/>
                    <a:lstStyle/>
                    <a:p>
                      <a:r>
                        <a:rPr lang="en-US" dirty="0" smtClean="0"/>
                        <a:t>Blackberry</a:t>
                      </a:r>
                      <a:endParaRPr lang="en-US" dirty="0"/>
                    </a:p>
                  </a:txBody>
                  <a:tcPr/>
                </a:tc>
              </a:tr>
              <a:tr h="891111">
                <a:tc>
                  <a:txBody>
                    <a:bodyPr/>
                    <a:lstStyle/>
                    <a:p>
                      <a:r>
                        <a:rPr lang="en-US" dirty="0" smtClean="0"/>
                        <a:t>Multi-tasking Functions</a:t>
                      </a:r>
                      <a:endParaRPr lang="en-US" dirty="0"/>
                    </a:p>
                  </a:txBody>
                  <a:tcPr/>
                </a:tc>
                <a:tc>
                  <a:txBody>
                    <a:bodyPr/>
                    <a:lstStyle/>
                    <a:p>
                      <a:r>
                        <a:rPr lang="en-US" dirty="0" smtClean="0"/>
                        <a:t>User Friendly</a:t>
                      </a:r>
                      <a:endParaRPr lang="en-US" dirty="0"/>
                    </a:p>
                  </a:txBody>
                  <a:tcPr/>
                </a:tc>
                <a:tc>
                  <a:txBody>
                    <a:bodyPr/>
                    <a:lstStyle/>
                    <a:p>
                      <a:r>
                        <a:rPr lang="en-US" dirty="0" smtClean="0"/>
                        <a:t>Security</a:t>
                      </a:r>
                      <a:endParaRPr lang="en-US" dirty="0"/>
                    </a:p>
                  </a:txBody>
                  <a:tcPr/>
                </a:tc>
              </a:tr>
              <a:tr h="746214">
                <a:tc>
                  <a:txBody>
                    <a:bodyPr/>
                    <a:lstStyle/>
                    <a:p>
                      <a:r>
                        <a:rPr lang="en-US" dirty="0" smtClean="0"/>
                        <a:t>Notification System</a:t>
                      </a:r>
                      <a:endParaRPr lang="en-US" dirty="0"/>
                    </a:p>
                  </a:txBody>
                  <a:tcPr/>
                </a:tc>
                <a:tc>
                  <a:txBody>
                    <a:bodyPr/>
                    <a:lstStyle/>
                    <a:p>
                      <a:r>
                        <a:rPr lang="en-US" dirty="0" smtClean="0"/>
                        <a:t>Desktop Syncing</a:t>
                      </a:r>
                      <a:endParaRPr lang="en-US" dirty="0"/>
                    </a:p>
                  </a:txBody>
                  <a:tcPr/>
                </a:tc>
                <a:tc>
                  <a:txBody>
                    <a:bodyPr/>
                    <a:lstStyle/>
                    <a:p>
                      <a:r>
                        <a:rPr lang="en-US" dirty="0" smtClean="0"/>
                        <a:t>QWERTY Keyboard</a:t>
                      </a:r>
                      <a:endParaRPr lang="en-US" dirty="0"/>
                    </a:p>
                  </a:txBody>
                  <a:tcPr/>
                </a:tc>
              </a:tr>
              <a:tr h="1287987">
                <a:tc>
                  <a:txBody>
                    <a:bodyPr/>
                    <a:lstStyle/>
                    <a:p>
                      <a:r>
                        <a:rPr lang="en-US" dirty="0" smtClean="0"/>
                        <a:t>Open-Platform</a:t>
                      </a:r>
                      <a:r>
                        <a:rPr lang="en-US" baseline="0" dirty="0" smtClean="0"/>
                        <a:t> for Development</a:t>
                      </a:r>
                      <a:endParaRPr lang="en-US" dirty="0"/>
                    </a:p>
                  </a:txBody>
                  <a:tcPr/>
                </a:tc>
                <a:tc>
                  <a:txBody>
                    <a:bodyPr/>
                    <a:lstStyle/>
                    <a:p>
                      <a:r>
                        <a:rPr lang="en-US" dirty="0" smtClean="0"/>
                        <a:t>Large</a:t>
                      </a:r>
                      <a:r>
                        <a:rPr lang="en-US" baseline="0" dirty="0" smtClean="0"/>
                        <a:t> App Store</a:t>
                      </a:r>
                      <a:endParaRPr lang="en-US" dirty="0"/>
                    </a:p>
                  </a:txBody>
                  <a:tcPr/>
                </a:tc>
                <a:tc>
                  <a:txBody>
                    <a:bodyPr/>
                    <a:lstStyle/>
                    <a:p>
                      <a:endParaRPr lang="en-US" dirty="0"/>
                    </a:p>
                  </a:txBody>
                  <a:tcPr/>
                </a:tc>
              </a:tr>
            </a:tbl>
          </a:graphicData>
        </a:graphic>
      </p:graphicFrame>
      <p:sp>
        <p:nvSpPr>
          <p:cNvPr id="7" name="TextBox 6"/>
          <p:cNvSpPr txBox="1"/>
          <p:nvPr/>
        </p:nvSpPr>
        <p:spPr>
          <a:xfrm>
            <a:off x="3563888" y="1772816"/>
            <a:ext cx="1152128" cy="523220"/>
          </a:xfrm>
          <a:prstGeom prst="rect">
            <a:avLst/>
          </a:prstGeom>
          <a:noFill/>
        </p:spPr>
        <p:txBody>
          <a:bodyPr wrap="square" rtlCol="0">
            <a:spAutoFit/>
          </a:bodyPr>
          <a:lstStyle/>
          <a:p>
            <a:r>
              <a:rPr lang="en-US" sz="2800" dirty="0" smtClean="0"/>
              <a:t>Pros</a:t>
            </a:r>
            <a:endParaRPr lang="en-US" sz="2800" dirty="0"/>
          </a:p>
        </p:txBody>
      </p:sp>
    </p:spTree>
    <p:extLst>
      <p:ext uri="{BB962C8B-B14F-4D97-AF65-F5344CB8AC3E}">
        <p14:creationId xmlns:p14="http://schemas.microsoft.com/office/powerpoint/2010/main" val="12570712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3" cstate="print"/>
          <a:srcRect/>
          <a:stretch>
            <a:fillRect/>
          </a:stretch>
        </p:blipFill>
        <p:spPr bwMode="auto">
          <a:xfrm>
            <a:off x="755576" y="0"/>
            <a:ext cx="7632700" cy="1584326"/>
          </a:xfrm>
          <a:prstGeom prst="rect">
            <a:avLst/>
          </a:prstGeom>
          <a:noFill/>
          <a:ln w="9525">
            <a:noFill/>
            <a:miter lim="800000"/>
            <a:headEnd/>
            <a:tailEnd/>
          </a:ln>
        </p:spPr>
      </p:pic>
      <p:graphicFrame>
        <p:nvGraphicFramePr>
          <p:cNvPr id="5" name="Content Placeholder 4"/>
          <p:cNvGraphicFramePr>
            <a:graphicFrameLocks noGrp="1"/>
          </p:cNvGraphicFramePr>
          <p:nvPr>
            <p:ph idx="1"/>
            <p:extLst>
              <p:ext uri="{D42A27DB-BD31-4B8C-83A1-F6EECF244321}">
                <p14:modId xmlns:p14="http://schemas.microsoft.com/office/powerpoint/2010/main" val="2054884560"/>
              </p:ext>
            </p:extLst>
          </p:nvPr>
        </p:nvGraphicFramePr>
        <p:xfrm>
          <a:off x="395536" y="2492896"/>
          <a:ext cx="8208912" cy="3744416"/>
        </p:xfrm>
        <a:graphic>
          <a:graphicData uri="http://schemas.openxmlformats.org/drawingml/2006/table">
            <a:tbl>
              <a:tblPr firstRow="1" bandRow="1">
                <a:tableStyleId>{1E171933-4619-4E11-9A3F-F7608DF75F80}</a:tableStyleId>
              </a:tblPr>
              <a:tblGrid>
                <a:gridCol w="2736304"/>
                <a:gridCol w="2736304"/>
                <a:gridCol w="2736304"/>
              </a:tblGrid>
              <a:tr h="874298">
                <a:tc>
                  <a:txBody>
                    <a:bodyPr/>
                    <a:lstStyle/>
                    <a:p>
                      <a:r>
                        <a:rPr lang="en-US" dirty="0" smtClean="0"/>
                        <a:t>Android</a:t>
                      </a:r>
                      <a:endParaRPr lang="en-US" dirty="0"/>
                    </a:p>
                  </a:txBody>
                  <a:tcPr/>
                </a:tc>
                <a:tc>
                  <a:txBody>
                    <a:bodyPr/>
                    <a:lstStyle/>
                    <a:p>
                      <a:r>
                        <a:rPr lang="en-US" dirty="0" smtClean="0"/>
                        <a:t>Apple</a:t>
                      </a:r>
                      <a:endParaRPr lang="en-US" dirty="0"/>
                    </a:p>
                  </a:txBody>
                  <a:tcPr/>
                </a:tc>
                <a:tc>
                  <a:txBody>
                    <a:bodyPr/>
                    <a:lstStyle/>
                    <a:p>
                      <a:r>
                        <a:rPr lang="en-US" dirty="0" smtClean="0"/>
                        <a:t>Blackberry</a:t>
                      </a:r>
                      <a:endParaRPr lang="en-US" dirty="0"/>
                    </a:p>
                  </a:txBody>
                  <a:tcPr/>
                </a:tc>
              </a:tr>
              <a:tr h="874298">
                <a:tc>
                  <a:txBody>
                    <a:bodyPr/>
                    <a:lstStyle/>
                    <a:p>
                      <a:r>
                        <a:rPr lang="en-US" dirty="0" smtClean="0"/>
                        <a:t>Poor Battery Life</a:t>
                      </a:r>
                      <a:endParaRPr lang="en-US" dirty="0"/>
                    </a:p>
                  </a:txBody>
                  <a:tcPr/>
                </a:tc>
                <a:tc>
                  <a:txBody>
                    <a:bodyPr/>
                    <a:lstStyle/>
                    <a:p>
                      <a:r>
                        <a:rPr lang="en-US" dirty="0" smtClean="0"/>
                        <a:t>Non-Customizable</a:t>
                      </a:r>
                      <a:endParaRPr lang="en-US" dirty="0"/>
                    </a:p>
                  </a:txBody>
                  <a:tcPr/>
                </a:tc>
                <a:tc>
                  <a:txBody>
                    <a:bodyPr/>
                    <a:lstStyle/>
                    <a:p>
                      <a:r>
                        <a:rPr lang="en-US" dirty="0" smtClean="0"/>
                        <a:t>Lack of Apps</a:t>
                      </a:r>
                      <a:endParaRPr lang="en-US" dirty="0"/>
                    </a:p>
                  </a:txBody>
                  <a:tcPr/>
                </a:tc>
              </a:tr>
              <a:tr h="732135">
                <a:tc>
                  <a:txBody>
                    <a:bodyPr/>
                    <a:lstStyle/>
                    <a:p>
                      <a:r>
                        <a:rPr lang="en-US" dirty="0" smtClean="0"/>
                        <a:t>OS Variations</a:t>
                      </a:r>
                      <a:endParaRPr lang="en-US" dirty="0"/>
                    </a:p>
                  </a:txBody>
                  <a:tcPr/>
                </a:tc>
                <a:tc>
                  <a:txBody>
                    <a:bodyPr/>
                    <a:lstStyle/>
                    <a:p>
                      <a:r>
                        <a:rPr lang="en-US" dirty="0" smtClean="0"/>
                        <a:t>Maps Application</a:t>
                      </a:r>
                      <a:endParaRPr lang="en-US" dirty="0"/>
                    </a:p>
                  </a:txBody>
                  <a:tcPr/>
                </a:tc>
                <a:tc>
                  <a:txBody>
                    <a:bodyPr/>
                    <a:lstStyle/>
                    <a:p>
                      <a:r>
                        <a:rPr lang="en-US" dirty="0" smtClean="0"/>
                        <a:t>Outdated</a:t>
                      </a:r>
                      <a:r>
                        <a:rPr lang="en-US" baseline="0" dirty="0" smtClean="0"/>
                        <a:t> OS</a:t>
                      </a:r>
                      <a:endParaRPr lang="en-US" dirty="0"/>
                    </a:p>
                  </a:txBody>
                  <a:tcPr/>
                </a:tc>
              </a:tr>
              <a:tr h="1263685">
                <a:tc>
                  <a:txBody>
                    <a:bodyPr/>
                    <a:lstStyle/>
                    <a:p>
                      <a:r>
                        <a:rPr lang="en-US" dirty="0" smtClean="0"/>
                        <a:t>Lack of Quality Control</a:t>
                      </a:r>
                      <a:r>
                        <a:rPr lang="en-US" baseline="0" dirty="0" smtClean="0"/>
                        <a:t> for Apps</a:t>
                      </a:r>
                      <a:endParaRPr lang="en-US" dirty="0"/>
                    </a:p>
                  </a:txBody>
                  <a:tcPr/>
                </a:tc>
                <a:tc>
                  <a:txBody>
                    <a:bodyPr/>
                    <a:lstStyle/>
                    <a:p>
                      <a:r>
                        <a:rPr lang="en-US" dirty="0" smtClean="0"/>
                        <a:t>No</a:t>
                      </a:r>
                      <a:r>
                        <a:rPr lang="en-US" baseline="0" dirty="0" smtClean="0"/>
                        <a:t> Flash Capabilities</a:t>
                      </a:r>
                      <a:endParaRPr lang="en-US" dirty="0"/>
                    </a:p>
                  </a:txBody>
                  <a:tcPr/>
                </a:tc>
                <a:tc>
                  <a:txBody>
                    <a:bodyPr/>
                    <a:lstStyle/>
                    <a:p>
                      <a:r>
                        <a:rPr lang="en-US" dirty="0" smtClean="0"/>
                        <a:t>Small Screens</a:t>
                      </a:r>
                      <a:endParaRPr lang="en-US" dirty="0"/>
                    </a:p>
                  </a:txBody>
                  <a:tcPr/>
                </a:tc>
              </a:tr>
            </a:tbl>
          </a:graphicData>
        </a:graphic>
      </p:graphicFrame>
      <p:sp>
        <p:nvSpPr>
          <p:cNvPr id="7" name="TextBox 6"/>
          <p:cNvSpPr txBox="1"/>
          <p:nvPr/>
        </p:nvSpPr>
        <p:spPr>
          <a:xfrm>
            <a:off x="3563888" y="1772816"/>
            <a:ext cx="1152128" cy="523220"/>
          </a:xfrm>
          <a:prstGeom prst="rect">
            <a:avLst/>
          </a:prstGeom>
          <a:noFill/>
        </p:spPr>
        <p:txBody>
          <a:bodyPr wrap="square" rtlCol="0">
            <a:spAutoFit/>
          </a:bodyPr>
          <a:lstStyle/>
          <a:p>
            <a:r>
              <a:rPr lang="en-US" sz="2800" dirty="0" smtClean="0"/>
              <a:t>Cons</a:t>
            </a:r>
            <a:endParaRPr lang="en-US" sz="2800" dirty="0"/>
          </a:p>
        </p:txBody>
      </p:sp>
    </p:spTree>
    <p:extLst>
      <p:ext uri="{BB962C8B-B14F-4D97-AF65-F5344CB8AC3E}">
        <p14:creationId xmlns:p14="http://schemas.microsoft.com/office/powerpoint/2010/main" val="592647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2099319"/>
          </a:xfrm>
        </p:spPr>
        <p:txBody>
          <a:bodyPr/>
          <a:lstStyle/>
          <a:p>
            <a:pPr fontAlgn="auto">
              <a:spcAft>
                <a:spcPts val="0"/>
              </a:spcAft>
              <a:defRPr/>
            </a:pPr>
            <a:r>
              <a:rPr lang="en-CA" dirty="0" smtClean="0"/>
              <a:t>Industry History</a:t>
            </a:r>
            <a:endParaRPr lang="en-CA" dirty="0"/>
          </a:p>
        </p:txBody>
      </p:sp>
      <p:sp>
        <p:nvSpPr>
          <p:cNvPr id="55298" name="Subtitle 3"/>
          <p:cNvSpPr>
            <a:spLocks noGrp="1"/>
          </p:cNvSpPr>
          <p:nvPr>
            <p:ph type="subTitle" idx="1"/>
          </p:nvPr>
        </p:nvSpPr>
        <p:spPr>
          <a:xfrm>
            <a:off x="1371600" y="3573463"/>
            <a:ext cx="6400800" cy="2598737"/>
          </a:xfrm>
        </p:spPr>
        <p:txBody>
          <a:bodyPr/>
          <a:lstStyle/>
          <a:p>
            <a:r>
              <a:rPr lang="en-CA" dirty="0" smtClean="0">
                <a:ea typeface="宋体" pitchFamily="2" charset="-122"/>
              </a:rPr>
              <a:t>The Computer</a:t>
            </a:r>
          </a:p>
          <a:p>
            <a:r>
              <a:rPr lang="en-CA" dirty="0" smtClean="0">
                <a:ea typeface="宋体" pitchFamily="2" charset="-122"/>
              </a:rPr>
              <a:t>The Internet</a:t>
            </a:r>
          </a:p>
          <a:p>
            <a:r>
              <a:rPr lang="en-CA" dirty="0" smtClean="0">
                <a:ea typeface="宋体" pitchFamily="2" charset="-122"/>
              </a:rPr>
              <a:t>Mobile Phones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CA"/>
          </a:p>
        </p:txBody>
      </p:sp>
      <p:pic>
        <p:nvPicPr>
          <p:cNvPr id="3" name="Content Placeholder 2" descr="global-smartphone-market-share-by-os.png"/>
          <p:cNvPicPr>
            <a:picLocks noGrp="1" noChangeAspect="1"/>
          </p:cNvPicPr>
          <p:nvPr>
            <p:ph idx="1"/>
          </p:nvPr>
        </p:nvPicPr>
        <p:blipFill rotWithShape="1">
          <a:blip r:embed="rId3">
            <a:extLst>
              <a:ext uri="{28A0092B-C50C-407E-A947-70E740481C1C}">
                <a14:useLocalDpi xmlns:a14="http://schemas.microsoft.com/office/drawing/2010/main" val="0"/>
              </a:ext>
            </a:extLst>
          </a:blip>
          <a:srcRect t="-21213" r="1" b="-3144"/>
          <a:stretch/>
        </p:blipFill>
        <p:spPr>
          <a:xfrm>
            <a:off x="0" y="-459432"/>
            <a:ext cx="9144000" cy="6858000"/>
          </a:xfrm>
        </p:spPr>
      </p:pic>
    </p:spTree>
    <p:extLst>
      <p:ext uri="{BB962C8B-B14F-4D97-AF65-F5344CB8AC3E}">
        <p14:creationId xmlns:p14="http://schemas.microsoft.com/office/powerpoint/2010/main" val="7633970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9392"/>
            <a:ext cx="8229600" cy="1143000"/>
          </a:xfrm>
        </p:spPr>
        <p:txBody>
          <a:bodyPr>
            <a:normAutofit/>
          </a:bodyPr>
          <a:lstStyle/>
          <a:p>
            <a:pPr fontAlgn="auto">
              <a:spcAft>
                <a:spcPts val="0"/>
              </a:spcAft>
              <a:defRPr/>
            </a:pPr>
            <a:r>
              <a:rPr lang="en-US" dirty="0" smtClean="0">
                <a:solidFill>
                  <a:srgbClr val="FFFFFF"/>
                </a:solidFill>
              </a:rPr>
              <a:t>Smartphone Operating Systems</a:t>
            </a:r>
            <a:endParaRPr lang="en-GB" dirty="0"/>
          </a:p>
        </p:txBody>
      </p:sp>
      <p:pic>
        <p:nvPicPr>
          <p:cNvPr id="3" name="Content Placeholder 2" descr="55_z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5556" t="7571" r="-5556" b="3821"/>
          <a:stretch/>
        </p:blipFill>
        <p:spPr>
          <a:xfrm>
            <a:off x="0" y="1052736"/>
            <a:ext cx="9144000" cy="5571211"/>
          </a:xfrm>
        </p:spPr>
      </p:pic>
    </p:spTree>
    <p:extLst>
      <p:ext uri="{BB962C8B-B14F-4D97-AF65-F5344CB8AC3E}">
        <p14:creationId xmlns:p14="http://schemas.microsoft.com/office/powerpoint/2010/main" val="210788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http://www.innovationsinnewspapers.com/wp/wp-content/uploads/2007/10/3d_apple_logo_1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Title 5"/>
          <p:cNvSpPr>
            <a:spLocks noGrp="1"/>
          </p:cNvSpPr>
          <p:nvPr>
            <p:ph type="title"/>
          </p:nvPr>
        </p:nvSpPr>
        <p:spPr/>
        <p:txBody>
          <a:bodyPr>
            <a:normAutofit/>
          </a:bodyPr>
          <a:lstStyle/>
          <a:p>
            <a:pPr fontAlgn="auto">
              <a:spcAft>
                <a:spcPts val="0"/>
              </a:spcAft>
              <a:defRPr/>
            </a:pPr>
            <a:r>
              <a:rPr lang="en-US" dirty="0" smtClean="0">
                <a:solidFill>
                  <a:srgbClr val="FFFFFF"/>
                </a:solidFill>
              </a:rPr>
              <a:t>Smartphone Operating Systems</a:t>
            </a:r>
            <a:endParaRPr lang="en-US" dirty="0">
              <a:solidFill>
                <a:srgbClr val="FFFFFF"/>
              </a:solidFill>
            </a:endParaRPr>
          </a:p>
        </p:txBody>
      </p:sp>
      <p:sp>
        <p:nvSpPr>
          <p:cNvPr id="83971" name="Content Placeholder 2"/>
          <p:cNvSpPr>
            <a:spLocks noGrp="1"/>
          </p:cNvSpPr>
          <p:nvPr>
            <p:ph idx="1"/>
          </p:nvPr>
        </p:nvSpPr>
        <p:spPr>
          <a:xfrm>
            <a:off x="457200" y="1600200"/>
            <a:ext cx="8164513" cy="4525963"/>
          </a:xfrm>
        </p:spPr>
        <p:txBody>
          <a:bodyPr/>
          <a:lstStyle/>
          <a:p>
            <a:pPr>
              <a:buFont typeface="Wingdings 2" pitchFamily="18" charset="2"/>
              <a:buNone/>
            </a:pPr>
            <a:r>
              <a:rPr lang="en-US" sz="4000" b="1" dirty="0" smtClean="0">
                <a:solidFill>
                  <a:srgbClr val="FFFFFF"/>
                </a:solidFill>
                <a:ea typeface="宋体" pitchFamily="2" charset="-122"/>
              </a:rPr>
              <a:t>Apple, Inc. - iPhone OS</a:t>
            </a:r>
          </a:p>
          <a:p>
            <a:r>
              <a:rPr lang="en-US" dirty="0" smtClean="0">
                <a:solidFill>
                  <a:srgbClr val="FFFFFF"/>
                </a:solidFill>
                <a:ea typeface="宋体" pitchFamily="2" charset="-122"/>
              </a:rPr>
              <a:t>Mobile version of Mac OSX</a:t>
            </a:r>
          </a:p>
          <a:p>
            <a:r>
              <a:rPr lang="en-US" dirty="0" smtClean="0">
                <a:ea typeface="宋体" pitchFamily="2" charset="-122"/>
              </a:rPr>
              <a:t>Multi-</a:t>
            </a:r>
            <a:r>
              <a:rPr lang="en-US" dirty="0" err="1" smtClean="0">
                <a:ea typeface="宋体" pitchFamily="2" charset="-122"/>
              </a:rPr>
              <a:t>Touch</a:t>
            </a:r>
            <a:r>
              <a:rPr lang="en-US" baseline="30000" dirty="0" err="1" smtClean="0">
                <a:ea typeface="宋体" pitchFamily="2" charset="-122"/>
              </a:rPr>
              <a:t>TM</a:t>
            </a:r>
            <a:r>
              <a:rPr lang="en-US" baseline="30000" dirty="0" smtClean="0">
                <a:ea typeface="宋体" pitchFamily="2" charset="-122"/>
              </a:rPr>
              <a:t> </a:t>
            </a:r>
            <a:r>
              <a:rPr lang="en-US" dirty="0" smtClean="0">
                <a:ea typeface="宋体" pitchFamily="2" charset="-122"/>
              </a:rPr>
              <a:t>user interface</a:t>
            </a:r>
          </a:p>
          <a:p>
            <a:r>
              <a:rPr lang="en-US" dirty="0" smtClean="0">
                <a:solidFill>
                  <a:srgbClr val="FFFFFF"/>
                </a:solidFill>
                <a:ea typeface="宋体" pitchFamily="2" charset="-122"/>
              </a:rPr>
              <a:t>Third-party developed applications</a:t>
            </a:r>
          </a:p>
          <a:p>
            <a:r>
              <a:rPr lang="en-US" dirty="0" smtClean="0">
                <a:solidFill>
                  <a:srgbClr val="FFFFFF"/>
                </a:solidFill>
                <a:ea typeface="宋体" pitchFamily="2" charset="-122"/>
              </a:rPr>
              <a:t>User-Friendly</a:t>
            </a:r>
          </a:p>
          <a:p>
            <a:pPr lvl="1">
              <a:buFont typeface="Wingdings 2" pitchFamily="18" charset="2"/>
              <a:buNone/>
            </a:pPr>
            <a:endParaRPr lang="en-US" dirty="0" smtClean="0">
              <a:solidFill>
                <a:srgbClr val="FFFFFF"/>
              </a:solidFill>
              <a:ea typeface="宋体" pitchFamily="2" charset="-122"/>
            </a:endParaRPr>
          </a:p>
          <a:p>
            <a:endParaRPr lang="en-US" dirty="0" smtClean="0">
              <a:solidFill>
                <a:srgbClr val="FFFFFF"/>
              </a:solidFill>
              <a:ea typeface="宋体" pitchFamily="2" charset="-122"/>
            </a:endParaRPr>
          </a:p>
        </p:txBody>
      </p:sp>
    </p:spTree>
    <p:extLst>
      <p:ext uri="{BB962C8B-B14F-4D97-AF65-F5344CB8AC3E}">
        <p14:creationId xmlns:p14="http://schemas.microsoft.com/office/powerpoint/2010/main" val="10267945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7"/>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2506663" y="-568325"/>
            <a:ext cx="8435975" cy="6326188"/>
          </a:xfrm>
          <a:prstGeom prst="rect">
            <a:avLst/>
          </a:prstGeom>
          <a:noFill/>
          <a:ln w="9525">
            <a:noFill/>
            <a:miter lim="800000"/>
            <a:headEnd/>
            <a:tailEnd/>
          </a:ln>
        </p:spPr>
      </p:pic>
      <p:sp>
        <p:nvSpPr>
          <p:cNvPr id="6" name="Title 5"/>
          <p:cNvSpPr>
            <a:spLocks noGrp="1"/>
          </p:cNvSpPr>
          <p:nvPr>
            <p:ph type="title"/>
          </p:nvPr>
        </p:nvSpPr>
        <p:spPr>
          <a:xfrm>
            <a:off x="234778" y="0"/>
            <a:ext cx="8167816" cy="1143000"/>
          </a:xfrm>
        </p:spPr>
        <p:txBody>
          <a:bodyPr>
            <a:noAutofit/>
          </a:bodyPr>
          <a:lstStyle/>
          <a:p>
            <a:pPr fontAlgn="auto">
              <a:spcAft>
                <a:spcPts val="0"/>
              </a:spcAft>
              <a:defRPr/>
            </a:pPr>
            <a:r>
              <a:rPr lang="en-US" sz="4400" dirty="0" smtClean="0">
                <a:solidFill>
                  <a:schemeClr val="bg1"/>
                </a:solidFill>
                <a:latin typeface="Cambria" pitchFamily="18" charset="0"/>
              </a:rPr>
              <a:t>Smartphone Operating Systems</a:t>
            </a:r>
            <a:endParaRPr lang="en-US" sz="4400" dirty="0">
              <a:solidFill>
                <a:schemeClr val="bg1"/>
              </a:solidFill>
              <a:latin typeface="Cambria" pitchFamily="18" charset="0"/>
            </a:endParaRPr>
          </a:p>
        </p:txBody>
      </p:sp>
      <p:sp>
        <p:nvSpPr>
          <p:cNvPr id="86019" name="Content Placeholder 2"/>
          <p:cNvSpPr>
            <a:spLocks noGrp="1"/>
          </p:cNvSpPr>
          <p:nvPr>
            <p:ph idx="1"/>
          </p:nvPr>
        </p:nvSpPr>
        <p:spPr>
          <a:xfrm>
            <a:off x="0" y="2286000"/>
            <a:ext cx="7058025" cy="4572000"/>
          </a:xfrm>
        </p:spPr>
        <p:txBody>
          <a:bodyPr/>
          <a:lstStyle/>
          <a:p>
            <a:pPr>
              <a:buFont typeface="Wingdings 2" pitchFamily="18" charset="2"/>
              <a:buNone/>
            </a:pPr>
            <a:r>
              <a:rPr lang="en-US" sz="4000" b="1" dirty="0" smtClean="0">
                <a:solidFill>
                  <a:schemeClr val="bg1"/>
                </a:solidFill>
                <a:ea typeface="宋体" pitchFamily="2" charset="-122"/>
              </a:rPr>
              <a:t>Google Android OS</a:t>
            </a:r>
          </a:p>
          <a:p>
            <a:r>
              <a:rPr lang="en-US" dirty="0" smtClean="0">
                <a:solidFill>
                  <a:schemeClr val="bg1"/>
                </a:solidFill>
                <a:ea typeface="宋体" pitchFamily="2" charset="-122"/>
              </a:rPr>
              <a:t>Based on Linux Kernel</a:t>
            </a:r>
          </a:p>
          <a:p>
            <a:r>
              <a:rPr lang="en-US" dirty="0" smtClean="0">
                <a:solidFill>
                  <a:schemeClr val="bg1"/>
                </a:solidFill>
                <a:ea typeface="宋体" pitchFamily="2" charset="-122"/>
              </a:rPr>
              <a:t>Created by Android Corporation; purchased in July 2005 by Google</a:t>
            </a:r>
          </a:p>
          <a:p>
            <a:r>
              <a:rPr lang="en-US" dirty="0" smtClean="0">
                <a:solidFill>
                  <a:schemeClr val="bg1"/>
                </a:solidFill>
                <a:ea typeface="宋体" pitchFamily="2" charset="-122"/>
              </a:rPr>
              <a:t>Multi-touch and media feature</a:t>
            </a:r>
          </a:p>
          <a:p>
            <a:r>
              <a:rPr lang="en-US" dirty="0" smtClean="0">
                <a:solidFill>
                  <a:schemeClr val="bg1"/>
                </a:solidFill>
                <a:ea typeface="宋体" pitchFamily="2" charset="-122"/>
              </a:rPr>
              <a:t>Open-Platform</a:t>
            </a:r>
          </a:p>
        </p:txBody>
      </p:sp>
    </p:spTree>
    <p:extLst>
      <p:ext uri="{BB962C8B-B14F-4D97-AF65-F5344CB8AC3E}">
        <p14:creationId xmlns:p14="http://schemas.microsoft.com/office/powerpoint/2010/main" val="12997588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0"/>
          <p:cNvPicPr>
            <a:picLocks noChangeAspect="1"/>
          </p:cNvPicPr>
          <p:nvPr/>
        </p:nvPicPr>
        <p:blipFill>
          <a:blip r:embed="rId3" cstate="print"/>
          <a:srcRect/>
          <a:stretch>
            <a:fillRect/>
          </a:stretch>
        </p:blipFill>
        <p:spPr bwMode="auto">
          <a:xfrm>
            <a:off x="0" y="-242888"/>
            <a:ext cx="10075863" cy="11582401"/>
          </a:xfrm>
          <a:prstGeom prst="rect">
            <a:avLst/>
          </a:prstGeom>
          <a:noFill/>
          <a:ln w="9525">
            <a:noFill/>
            <a:miter lim="800000"/>
            <a:headEnd/>
            <a:tailEnd/>
          </a:ln>
        </p:spPr>
      </p:pic>
      <p:sp>
        <p:nvSpPr>
          <p:cNvPr id="7" name="Title 6"/>
          <p:cNvSpPr>
            <a:spLocks noGrp="1"/>
          </p:cNvSpPr>
          <p:nvPr>
            <p:ph type="title"/>
          </p:nvPr>
        </p:nvSpPr>
        <p:spPr>
          <a:xfrm>
            <a:off x="457200" y="274638"/>
            <a:ext cx="8686800" cy="1143000"/>
          </a:xfrm>
        </p:spPr>
        <p:txBody>
          <a:bodyPr/>
          <a:lstStyle/>
          <a:p>
            <a:pPr fontAlgn="auto">
              <a:spcAft>
                <a:spcPts val="0"/>
              </a:spcAft>
              <a:defRPr/>
            </a:pPr>
            <a:r>
              <a:rPr lang="en-US" dirty="0" smtClean="0">
                <a:solidFill>
                  <a:srgbClr val="FFFFFF"/>
                </a:solidFill>
                <a:latin typeface="Cambria" pitchFamily="18" charset="0"/>
              </a:rPr>
              <a:t>Smartphone Operating Systems</a:t>
            </a:r>
            <a:endParaRPr lang="en-US" dirty="0">
              <a:solidFill>
                <a:srgbClr val="FFFFFF"/>
              </a:solidFill>
              <a:latin typeface="Cambria" pitchFamily="18" charset="0"/>
            </a:endParaRPr>
          </a:p>
        </p:txBody>
      </p:sp>
      <p:sp>
        <p:nvSpPr>
          <p:cNvPr id="88067" name="Content Placeholder 2"/>
          <p:cNvSpPr>
            <a:spLocks noGrp="1"/>
          </p:cNvSpPr>
          <p:nvPr>
            <p:ph idx="1"/>
          </p:nvPr>
        </p:nvSpPr>
        <p:spPr/>
        <p:txBody>
          <a:bodyPr/>
          <a:lstStyle/>
          <a:p>
            <a:pPr>
              <a:buFont typeface="Wingdings 2" pitchFamily="18" charset="2"/>
              <a:buNone/>
            </a:pPr>
            <a:r>
              <a:rPr lang="en-US" smtClean="0">
                <a:solidFill>
                  <a:srgbClr val="FFFFFF"/>
                </a:solidFill>
                <a:ea typeface="宋体" pitchFamily="2" charset="-122"/>
              </a:rPr>
              <a:t>RIM: Blackberry</a:t>
            </a:r>
          </a:p>
          <a:p>
            <a:r>
              <a:rPr lang="en-US" smtClean="0">
                <a:solidFill>
                  <a:srgbClr val="FFFFFF"/>
                </a:solidFill>
                <a:ea typeface="宋体" pitchFamily="2" charset="-122"/>
              </a:rPr>
              <a:t>Popular among business professionals</a:t>
            </a:r>
          </a:p>
          <a:p>
            <a:r>
              <a:rPr lang="en-US" smtClean="0">
                <a:solidFill>
                  <a:srgbClr val="FFFFFF"/>
                </a:solidFill>
                <a:ea typeface="宋体" pitchFamily="2" charset="-122"/>
              </a:rPr>
              <a:t>Unique push-email feature</a:t>
            </a:r>
          </a:p>
          <a:p>
            <a:r>
              <a:rPr lang="en-US" smtClean="0">
                <a:solidFill>
                  <a:srgbClr val="FFFFFF"/>
                </a:solidFill>
                <a:ea typeface="宋体" pitchFamily="2" charset="-122"/>
              </a:rPr>
              <a:t>Traditionally secure network</a:t>
            </a:r>
          </a:p>
          <a:p>
            <a:r>
              <a:rPr lang="en-US" smtClean="0">
                <a:solidFill>
                  <a:srgbClr val="FFFFFF"/>
                </a:solidFill>
                <a:ea typeface="宋体" pitchFamily="2" charset="-122"/>
              </a:rPr>
              <a:t>Third party applications</a:t>
            </a:r>
          </a:p>
          <a:p>
            <a:endParaRPr lang="en-US" smtClean="0">
              <a:solidFill>
                <a:srgbClr val="FFFFFF"/>
              </a:solidFill>
              <a:ea typeface="宋体" pitchFamily="2" charset="-122"/>
            </a:endParaRPr>
          </a:p>
          <a:p>
            <a:endParaRPr lang="en-US" smtClean="0">
              <a:solidFill>
                <a:srgbClr val="FFFFFF"/>
              </a:solidFill>
              <a:ea typeface="宋体" pitchFamily="2" charset="-122"/>
            </a:endParaRPr>
          </a:p>
        </p:txBody>
      </p:sp>
    </p:spTree>
    <p:extLst>
      <p:ext uri="{BB962C8B-B14F-4D97-AF65-F5344CB8AC3E}">
        <p14:creationId xmlns:p14="http://schemas.microsoft.com/office/powerpoint/2010/main" val="33688356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3"/>
          <p:cNvPicPr>
            <a:picLocks noChangeAspect="1"/>
          </p:cNvPicPr>
          <p:nvPr/>
        </p:nvPicPr>
        <p:blipFill>
          <a:blip r:embed="rId2" cstate="print"/>
          <a:srcRect/>
          <a:stretch>
            <a:fillRect/>
          </a:stretch>
        </p:blipFill>
        <p:spPr bwMode="auto">
          <a:xfrm>
            <a:off x="152400" y="1133475"/>
            <a:ext cx="8853488" cy="5218113"/>
          </a:xfrm>
          <a:prstGeom prst="rect">
            <a:avLst/>
          </a:prstGeom>
          <a:noFill/>
          <a:ln w="9525">
            <a:noFill/>
            <a:miter lim="800000"/>
            <a:headEnd/>
            <a:tailEnd/>
          </a:ln>
        </p:spPr>
      </p:pic>
      <p:sp>
        <p:nvSpPr>
          <p:cNvPr id="90114" name="TextBox 2"/>
          <p:cNvSpPr txBox="1">
            <a:spLocks noChangeArrowheads="1"/>
          </p:cNvSpPr>
          <p:nvPr/>
        </p:nvSpPr>
        <p:spPr bwMode="auto">
          <a:xfrm>
            <a:off x="152400" y="190500"/>
            <a:ext cx="8853488" cy="708025"/>
          </a:xfrm>
          <a:prstGeom prst="rect">
            <a:avLst/>
          </a:prstGeom>
          <a:noFill/>
          <a:ln w="9525">
            <a:noFill/>
            <a:miter lim="800000"/>
            <a:headEnd/>
            <a:tailEnd/>
          </a:ln>
        </p:spPr>
        <p:txBody>
          <a:bodyPr>
            <a:spAutoFit/>
          </a:bodyPr>
          <a:lstStyle/>
          <a:p>
            <a:pPr algn="ctr"/>
            <a:r>
              <a:rPr lang="en-US" sz="4000" b="1">
                <a:solidFill>
                  <a:srgbClr val="000000"/>
                </a:solidFill>
                <a:latin typeface="Cambria" pitchFamily="18" charset="0"/>
              </a:rPr>
              <a:t>Market Positioning Diagram</a:t>
            </a:r>
          </a:p>
        </p:txBody>
      </p:sp>
    </p:spTree>
    <p:extLst>
      <p:ext uri="{BB962C8B-B14F-4D97-AF65-F5344CB8AC3E}">
        <p14:creationId xmlns:p14="http://schemas.microsoft.com/office/powerpoint/2010/main" val="18294122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0"/>
            <a:ext cx="8075220" cy="523220"/>
          </a:xfrm>
          <a:prstGeom prst="rect">
            <a:avLst/>
          </a:prstGeom>
          <a:noFill/>
        </p:spPr>
        <p:txBody>
          <a:bodyPr>
            <a:spAutoFit/>
            <a:scene3d>
              <a:camera prst="orthographicFront"/>
              <a:lightRig rig="threePt" dir="t"/>
            </a:scene3d>
            <a:sp3d>
              <a:bevelT w="6350"/>
              <a:bevelB w="38100" h="38100" prst="relaxedInset"/>
            </a:sp3d>
          </a:bodyPr>
          <a:lstStyle/>
          <a:p>
            <a:pPr algn="ctr" fontAlgn="auto">
              <a:spcBef>
                <a:spcPts val="0"/>
              </a:spcBef>
              <a:spcAft>
                <a:spcPts val="0"/>
              </a:spcAft>
              <a:defRPr/>
            </a:pPr>
            <a:r>
              <a:rPr lang="en-US" sz="2800" b="1" dirty="0" smtClean="0">
                <a:solidFill>
                  <a:schemeClr val="bg1"/>
                </a:solidFill>
                <a:latin typeface="+mn-lt"/>
                <a:ea typeface="+mn-ea"/>
              </a:rPr>
              <a:t>Smartphone </a:t>
            </a:r>
            <a:r>
              <a:rPr lang="en-US" sz="2800" b="1" dirty="0">
                <a:solidFill>
                  <a:schemeClr val="bg1"/>
                </a:solidFill>
                <a:latin typeface="+mn-lt"/>
                <a:ea typeface="+mn-ea"/>
              </a:rPr>
              <a:t>Market </a:t>
            </a:r>
            <a:r>
              <a:rPr lang="en-US" sz="2800" b="1" dirty="0" smtClean="0">
                <a:solidFill>
                  <a:schemeClr val="bg1"/>
                </a:solidFill>
                <a:latin typeface="+mn-lt"/>
                <a:ea typeface="+mn-ea"/>
              </a:rPr>
              <a:t>Share</a:t>
            </a:r>
            <a:endParaRPr lang="en-US" sz="2800" b="1" dirty="0">
              <a:solidFill>
                <a:schemeClr val="bg1"/>
              </a:solidFill>
              <a:latin typeface="+mn-lt"/>
              <a:ea typeface="+mn-ea"/>
            </a:endParaRPr>
          </a:p>
        </p:txBody>
      </p:sp>
      <p:pic>
        <p:nvPicPr>
          <p:cNvPr id="4" name="Picture 3" descr="Google Image Result for http:cdn.arstechnica.net:wp-content:uploads:2012:08:idc_smart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2" y="476672"/>
            <a:ext cx="5186847" cy="3528392"/>
          </a:xfrm>
          <a:prstGeom prst="rect">
            <a:avLst/>
          </a:prstGeom>
        </p:spPr>
      </p:pic>
      <p:pic>
        <p:nvPicPr>
          <p:cNvPr id="5" name="Picture 4" descr="Smartphone-Platform-Share_February-2012-Dat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340" y="3933056"/>
            <a:ext cx="4653660" cy="3068960"/>
          </a:xfrm>
          <a:prstGeom prst="rect">
            <a:avLst/>
          </a:prstGeom>
        </p:spPr>
      </p:pic>
    </p:spTree>
    <p:extLst>
      <p:ext uri="{BB962C8B-B14F-4D97-AF65-F5344CB8AC3E}">
        <p14:creationId xmlns:p14="http://schemas.microsoft.com/office/powerpoint/2010/main" val="40584525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54290" cy="1143000"/>
          </a:xfrm>
        </p:spPr>
        <p:txBody>
          <a:bodyPr>
            <a:normAutofit fontScale="90000"/>
          </a:bodyPr>
          <a:lstStyle/>
          <a:p>
            <a:pPr fontAlgn="auto">
              <a:spcAft>
                <a:spcPts val="0"/>
              </a:spcAft>
              <a:defRPr/>
            </a:pPr>
            <a:r>
              <a:rPr lang="en-US" sz="4900" dirty="0" smtClean="0">
                <a:solidFill>
                  <a:schemeClr val="bg1"/>
                </a:solidFill>
                <a:latin typeface="Cambria" pitchFamily="18" charset="0"/>
              </a:rPr>
              <a:t>Mobile and Smartphone usage:</a:t>
            </a:r>
          </a:p>
        </p:txBody>
      </p:sp>
      <p:sp>
        <p:nvSpPr>
          <p:cNvPr id="3" name="Content Placeholder 2"/>
          <p:cNvSpPr>
            <a:spLocks noGrp="1"/>
          </p:cNvSpPr>
          <p:nvPr>
            <p:ph idx="1"/>
          </p:nvPr>
        </p:nvSpPr>
        <p:spPr>
          <a:xfrm>
            <a:off x="457200" y="1417638"/>
            <a:ext cx="8355013" cy="4525962"/>
          </a:xfrm>
        </p:spPr>
        <p:txBody>
          <a:bodyPr>
            <a:normAutofit/>
          </a:bodyPr>
          <a:lstStyle/>
          <a:p>
            <a:pPr marL="548640" indent="-411480" fontAlgn="auto">
              <a:spcAft>
                <a:spcPts val="0"/>
              </a:spcAft>
              <a:buClr>
                <a:schemeClr val="tx1">
                  <a:shade val="95000"/>
                </a:schemeClr>
              </a:buClr>
              <a:buFont typeface="Wingdings 2"/>
              <a:buChar char=""/>
              <a:defRPr/>
            </a:pPr>
            <a:r>
              <a:rPr lang="en-US" dirty="0" smtClean="0">
                <a:solidFill>
                  <a:schemeClr val="bg1"/>
                </a:solidFill>
              </a:rPr>
              <a:t>Growth of mobile phone and Smartphone usage in developing countries</a:t>
            </a:r>
            <a:endParaRPr lang="en-US" sz="1050" dirty="0" smtClean="0">
              <a:solidFill>
                <a:schemeClr val="bg1"/>
              </a:solidFill>
            </a:endParaRPr>
          </a:p>
          <a:p>
            <a:pPr marL="548640" indent="-411480" fontAlgn="auto">
              <a:spcAft>
                <a:spcPts val="0"/>
              </a:spcAft>
              <a:buClr>
                <a:schemeClr val="tx1">
                  <a:shade val="95000"/>
                </a:schemeClr>
              </a:buClr>
              <a:buFont typeface="Wingdings 2"/>
              <a:buChar char=""/>
              <a:defRPr/>
            </a:pPr>
            <a:endParaRPr lang="en-US" sz="1050" dirty="0" smtClean="0">
              <a:solidFill>
                <a:schemeClr val="bg1"/>
              </a:solidFill>
            </a:endParaRPr>
          </a:p>
          <a:p>
            <a:pPr marL="548640" indent="-411480" fontAlgn="auto">
              <a:spcAft>
                <a:spcPts val="0"/>
              </a:spcAft>
              <a:buClr>
                <a:schemeClr val="tx1">
                  <a:shade val="95000"/>
                </a:schemeClr>
              </a:buClr>
              <a:buFont typeface="Wingdings 2"/>
              <a:buChar char=""/>
              <a:defRPr/>
            </a:pPr>
            <a:r>
              <a:rPr lang="en-US" dirty="0" smtClean="0">
                <a:solidFill>
                  <a:schemeClr val="bg1"/>
                </a:solidFill>
              </a:rPr>
              <a:t>The Smartphone was originally for the business user</a:t>
            </a:r>
          </a:p>
          <a:p>
            <a:pPr marL="548640" indent="-411480" fontAlgn="auto">
              <a:spcAft>
                <a:spcPts val="0"/>
              </a:spcAft>
              <a:buClr>
                <a:schemeClr val="tx1">
                  <a:shade val="95000"/>
                </a:schemeClr>
              </a:buClr>
              <a:buFont typeface="Wingdings 2"/>
              <a:buNone/>
              <a:defRPr/>
            </a:pPr>
            <a:endParaRPr lang="en-US" sz="1050" dirty="0" smtClean="0">
              <a:solidFill>
                <a:schemeClr val="bg1"/>
              </a:solidFill>
            </a:endParaRPr>
          </a:p>
          <a:p>
            <a:pPr marL="548640" indent="-411480" fontAlgn="auto">
              <a:spcAft>
                <a:spcPts val="0"/>
              </a:spcAft>
              <a:buClr>
                <a:schemeClr val="tx1">
                  <a:shade val="95000"/>
                </a:schemeClr>
              </a:buClr>
              <a:buFont typeface="Wingdings 2"/>
              <a:buChar char=""/>
              <a:defRPr/>
            </a:pPr>
            <a:r>
              <a:rPr lang="en-US" dirty="0" smtClean="0">
                <a:solidFill>
                  <a:schemeClr val="bg1"/>
                </a:solidFill>
              </a:rPr>
              <a:t>March 2012: 140 million Americans own Smartphones</a:t>
            </a:r>
          </a:p>
        </p:txBody>
      </p:sp>
    </p:spTree>
    <p:extLst>
      <p:ext uri="{BB962C8B-B14F-4D97-AF65-F5344CB8AC3E}">
        <p14:creationId xmlns:p14="http://schemas.microsoft.com/office/powerpoint/2010/main" val="39097051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4" descr="http://talknerdy2me.org/wp-content/uploads/2011/12/tablets1.jpg"/>
          <p:cNvPicPr>
            <a:picLocks noChangeAspect="1" noChangeArrowheads="1"/>
          </p:cNvPicPr>
          <p:nvPr/>
        </p:nvPicPr>
        <p:blipFill>
          <a:blip r:embed="rId3" cstate="print">
            <a:lum bright="2000" contrast="-42000"/>
          </a:blip>
          <a:srcRect/>
          <a:stretch>
            <a:fillRect/>
          </a:stretch>
        </p:blipFill>
        <p:spPr bwMode="auto">
          <a:xfrm>
            <a:off x="5616575" y="0"/>
            <a:ext cx="3527425" cy="2205038"/>
          </a:xfrm>
          <a:prstGeom prst="rect">
            <a:avLst/>
          </a:prstGeom>
          <a:noFill/>
          <a:ln w="9525">
            <a:noFill/>
            <a:miter lim="800000"/>
            <a:headEnd/>
            <a:tailEnd/>
          </a:ln>
        </p:spPr>
      </p:pic>
      <p:sp>
        <p:nvSpPr>
          <p:cNvPr id="2" name="Title 1"/>
          <p:cNvSpPr>
            <a:spLocks noGrp="1"/>
          </p:cNvSpPr>
          <p:nvPr>
            <p:ph type="title"/>
          </p:nvPr>
        </p:nvSpPr>
        <p:spPr>
          <a:xfrm>
            <a:off x="323528" y="692696"/>
            <a:ext cx="7461662" cy="1143000"/>
          </a:xfrm>
        </p:spPr>
        <p:txBody>
          <a:bodyPr/>
          <a:lstStyle/>
          <a:p>
            <a:pPr algn="l" fontAlgn="auto">
              <a:spcAft>
                <a:spcPts val="0"/>
              </a:spcAft>
              <a:defRPr/>
            </a:pPr>
            <a:r>
              <a:rPr lang="en-US" sz="4800" dirty="0" smtClean="0"/>
              <a:t>Tablet PC:</a:t>
            </a:r>
          </a:p>
        </p:txBody>
      </p:sp>
      <p:sp>
        <p:nvSpPr>
          <p:cNvPr id="3" name="Content Placeholder 2"/>
          <p:cNvSpPr>
            <a:spLocks noGrp="1"/>
          </p:cNvSpPr>
          <p:nvPr>
            <p:ph idx="1"/>
          </p:nvPr>
        </p:nvSpPr>
        <p:spPr>
          <a:xfrm>
            <a:off x="-468560" y="2257478"/>
            <a:ext cx="8101013" cy="4581525"/>
          </a:xfrm>
        </p:spPr>
        <p:txBody>
          <a:bodyPr>
            <a:normAutofit lnSpcReduction="10000"/>
          </a:bodyPr>
          <a:lstStyle/>
          <a:p>
            <a:pPr marL="868680" lvl="1" indent="-283464" fontAlgn="auto">
              <a:spcAft>
                <a:spcPts val="0"/>
              </a:spcAft>
              <a:buFont typeface="Wingdings 2"/>
              <a:buNone/>
              <a:defRPr/>
            </a:pPr>
            <a:r>
              <a:rPr lang="en-US" sz="2800" b="1" dirty="0" smtClean="0">
                <a:solidFill>
                  <a:srgbClr val="000000"/>
                </a:solidFill>
              </a:rPr>
              <a:t>Combines the Smartphone, laptop and PDA</a:t>
            </a:r>
          </a:p>
          <a:p>
            <a:pPr marL="1133856" lvl="2" fontAlgn="auto">
              <a:spcAft>
                <a:spcPts val="0"/>
              </a:spcAft>
              <a:buFont typeface="Wingdings" pitchFamily="2" charset="2"/>
              <a:buChar char="v"/>
              <a:defRPr/>
            </a:pPr>
            <a:r>
              <a:rPr lang="en-US" sz="2400" dirty="0" smtClean="0">
                <a:solidFill>
                  <a:srgbClr val="000000"/>
                </a:solidFill>
              </a:rPr>
              <a:t>Apple iPad 1 , 2, 3 &amp; Mini</a:t>
            </a:r>
          </a:p>
          <a:p>
            <a:pPr marL="1133856" lvl="2" fontAlgn="auto">
              <a:spcAft>
                <a:spcPts val="0"/>
              </a:spcAft>
              <a:buFont typeface="Wingdings" pitchFamily="2" charset="2"/>
              <a:buChar char="v"/>
              <a:defRPr/>
            </a:pPr>
            <a:r>
              <a:rPr lang="en-US" sz="2400" dirty="0" smtClean="0">
                <a:solidFill>
                  <a:srgbClr val="000000"/>
                </a:solidFill>
              </a:rPr>
              <a:t>Blackberry Playbook</a:t>
            </a:r>
          </a:p>
          <a:p>
            <a:pPr marL="1133856" lvl="2" fontAlgn="auto">
              <a:spcAft>
                <a:spcPts val="0"/>
              </a:spcAft>
              <a:buFont typeface="Wingdings" pitchFamily="2" charset="2"/>
              <a:buChar char="v"/>
              <a:defRPr/>
            </a:pPr>
            <a:r>
              <a:rPr lang="en-US" sz="2400" dirty="0" smtClean="0">
                <a:solidFill>
                  <a:srgbClr val="000000"/>
                </a:solidFill>
              </a:rPr>
              <a:t>Samsung Galaxy Tab 1 &amp; 2</a:t>
            </a:r>
          </a:p>
          <a:p>
            <a:pPr marL="1133856" lvl="2" fontAlgn="auto">
              <a:spcAft>
                <a:spcPts val="0"/>
              </a:spcAft>
              <a:buFont typeface="Wingdings" pitchFamily="2" charset="2"/>
              <a:buChar char="v"/>
              <a:defRPr/>
            </a:pPr>
            <a:r>
              <a:rPr lang="en-US" sz="2400" dirty="0" smtClean="0">
                <a:solidFill>
                  <a:srgbClr val="000000"/>
                </a:solidFill>
              </a:rPr>
              <a:t>Motorola Xoom</a:t>
            </a:r>
          </a:p>
          <a:p>
            <a:pPr marL="1133856" lvl="2" fontAlgn="auto">
              <a:spcAft>
                <a:spcPts val="0"/>
              </a:spcAft>
              <a:buFont typeface="Wingdings" pitchFamily="2" charset="2"/>
              <a:buChar char="v"/>
              <a:defRPr/>
            </a:pPr>
            <a:r>
              <a:rPr lang="en-US" sz="2400" dirty="0" smtClean="0">
                <a:solidFill>
                  <a:srgbClr val="000000"/>
                </a:solidFill>
              </a:rPr>
              <a:t>Hp TouchPad</a:t>
            </a:r>
          </a:p>
          <a:p>
            <a:pPr marL="1133856" lvl="2" fontAlgn="auto">
              <a:spcAft>
                <a:spcPts val="0"/>
              </a:spcAft>
              <a:buFont typeface="Wingdings" pitchFamily="2" charset="2"/>
              <a:buChar char="v"/>
              <a:defRPr/>
            </a:pPr>
            <a:r>
              <a:rPr lang="en-US" sz="2400" dirty="0" smtClean="0">
                <a:solidFill>
                  <a:srgbClr val="000000"/>
                </a:solidFill>
              </a:rPr>
              <a:t>LG </a:t>
            </a:r>
            <a:r>
              <a:rPr lang="en-US" sz="2400" dirty="0" err="1" smtClean="0">
                <a:solidFill>
                  <a:srgbClr val="000000"/>
                </a:solidFill>
              </a:rPr>
              <a:t>Optimus</a:t>
            </a:r>
            <a:r>
              <a:rPr lang="en-US" sz="2400" dirty="0" smtClean="0">
                <a:solidFill>
                  <a:srgbClr val="000000"/>
                </a:solidFill>
              </a:rPr>
              <a:t> Pad</a:t>
            </a:r>
          </a:p>
          <a:p>
            <a:pPr marL="1133856" lvl="2" fontAlgn="auto">
              <a:spcAft>
                <a:spcPts val="0"/>
              </a:spcAft>
              <a:buFont typeface="Wingdings" pitchFamily="2" charset="2"/>
              <a:buChar char="v"/>
              <a:defRPr/>
            </a:pPr>
            <a:r>
              <a:rPr lang="en-US" sz="2400" dirty="0" smtClean="0">
                <a:solidFill>
                  <a:srgbClr val="000000"/>
                </a:solidFill>
              </a:rPr>
              <a:t>HTC Flyer</a:t>
            </a:r>
          </a:p>
          <a:p>
            <a:pPr marL="1133856" lvl="2" fontAlgn="auto">
              <a:spcAft>
                <a:spcPts val="0"/>
              </a:spcAft>
              <a:buFont typeface="Wingdings" pitchFamily="2" charset="2"/>
              <a:buChar char="v"/>
              <a:defRPr/>
            </a:pPr>
            <a:r>
              <a:rPr lang="en-US" sz="2400" dirty="0" smtClean="0">
                <a:solidFill>
                  <a:srgbClr val="000000"/>
                </a:solidFill>
              </a:rPr>
              <a:t>Asus transformer pad infinity</a:t>
            </a:r>
          </a:p>
          <a:p>
            <a:pPr marL="1133856" lvl="2" fontAlgn="auto">
              <a:spcAft>
                <a:spcPts val="0"/>
              </a:spcAft>
              <a:buFont typeface="Wingdings" pitchFamily="2" charset="2"/>
              <a:buChar char="v"/>
              <a:defRPr/>
            </a:pPr>
            <a:r>
              <a:rPr lang="en-US" sz="2400" dirty="0" smtClean="0">
                <a:solidFill>
                  <a:srgbClr val="000000"/>
                </a:solidFill>
              </a:rPr>
              <a:t>Amazon Kindle Fire</a:t>
            </a:r>
          </a:p>
          <a:p>
            <a:pPr marL="1133856" lvl="2" fontAlgn="auto">
              <a:spcAft>
                <a:spcPts val="0"/>
              </a:spcAft>
              <a:buFont typeface="Wingdings" pitchFamily="2" charset="2"/>
              <a:buChar char="v"/>
              <a:defRPr/>
            </a:pPr>
            <a:r>
              <a:rPr lang="en-US" sz="2400" dirty="0" smtClean="0">
                <a:solidFill>
                  <a:srgbClr val="000000"/>
                </a:solidFill>
              </a:rPr>
              <a:t>Nexus 7</a:t>
            </a:r>
          </a:p>
          <a:p>
            <a:pPr marL="1133856" lvl="2" fontAlgn="auto">
              <a:spcAft>
                <a:spcPts val="0"/>
              </a:spcAft>
              <a:buFont typeface="Wingdings" pitchFamily="2" charset="2"/>
              <a:buChar char="v"/>
              <a:defRPr/>
            </a:pPr>
            <a:endParaRPr lang="en-US" sz="2400" dirty="0" smtClean="0">
              <a:solidFill>
                <a:schemeClr val="tx1">
                  <a:lumMod val="95000"/>
                </a:schemeClr>
              </a:solidFill>
            </a:endParaRPr>
          </a:p>
          <a:p>
            <a:pPr marL="868680" lvl="1" indent="-283464" fontAlgn="auto">
              <a:spcAft>
                <a:spcPts val="0"/>
              </a:spcAft>
              <a:buFont typeface="Wingdings 2"/>
              <a:buNone/>
              <a:defRPr/>
            </a:pPr>
            <a:endParaRPr lang="en-US" dirty="0" smtClean="0"/>
          </a:p>
          <a:p>
            <a:pPr marL="548640" indent="-411480" fontAlgn="auto">
              <a:spcAft>
                <a:spcPts val="0"/>
              </a:spcAft>
              <a:buClr>
                <a:schemeClr val="tx1">
                  <a:shade val="95000"/>
                </a:schemeClr>
              </a:buClr>
              <a:buFont typeface="Wingdings 2"/>
              <a:buNone/>
              <a:defRPr/>
            </a:pPr>
            <a:endParaRPr lang="en-US" dirty="0"/>
          </a:p>
        </p:txBody>
      </p:sp>
    </p:spTree>
    <p:extLst>
      <p:ext uri="{BB962C8B-B14F-4D97-AF65-F5344CB8AC3E}">
        <p14:creationId xmlns:p14="http://schemas.microsoft.com/office/powerpoint/2010/main" val="16407188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fontAlgn="auto">
              <a:spcAft>
                <a:spcPts val="0"/>
              </a:spcAft>
              <a:defRPr/>
            </a:pPr>
            <a:r>
              <a:rPr lang="en-US" altLang="zh-CN" sz="4000" dirty="0" smtClean="0"/>
              <a:t>Tablet PC</a:t>
            </a:r>
            <a:endParaRPr lang="en-US" sz="4800" dirty="0" smtClean="0">
              <a:solidFill>
                <a:schemeClr val="bg1"/>
              </a:solidFill>
            </a:endParaRPr>
          </a:p>
        </p:txBody>
      </p:sp>
      <p:sp>
        <p:nvSpPr>
          <p:cNvPr id="99330" name="Content Placeholder 2"/>
          <p:cNvSpPr>
            <a:spLocks noGrp="1"/>
          </p:cNvSpPr>
          <p:nvPr>
            <p:ph idx="1"/>
          </p:nvPr>
        </p:nvSpPr>
        <p:spPr/>
        <p:txBody>
          <a:bodyPr/>
          <a:lstStyle/>
          <a:p>
            <a:endParaRPr lang="en-GB" smtClean="0">
              <a:ea typeface="宋体" pitchFamily="2" charset="-122"/>
            </a:endParaRPr>
          </a:p>
        </p:txBody>
      </p:sp>
      <p:pic>
        <p:nvPicPr>
          <p:cNvPr id="99331" name="Picture 2" descr="asus - The New iPad Comparison: How It Stacks Up to Other Leading Tablets"/>
          <p:cNvPicPr>
            <a:picLocks noChangeAspect="1" noChangeArrowheads="1"/>
          </p:cNvPicPr>
          <p:nvPr/>
        </p:nvPicPr>
        <p:blipFill>
          <a:blip r:embed="rId3" cstate="print"/>
          <a:srcRect/>
          <a:stretch>
            <a:fillRect/>
          </a:stretch>
        </p:blipFill>
        <p:spPr bwMode="auto">
          <a:xfrm>
            <a:off x="0" y="1454150"/>
            <a:ext cx="9144000" cy="5143500"/>
          </a:xfrm>
          <a:prstGeom prst="rect">
            <a:avLst/>
          </a:prstGeom>
          <a:noFill/>
          <a:ln w="9525">
            <a:noFill/>
            <a:miter lim="800000"/>
            <a:headEnd/>
            <a:tailEnd/>
          </a:ln>
        </p:spPr>
      </p:pic>
    </p:spTree>
    <p:extLst>
      <p:ext uri="{BB962C8B-B14F-4D97-AF65-F5344CB8AC3E}">
        <p14:creationId xmlns:p14="http://schemas.microsoft.com/office/powerpoint/2010/main" val="3053896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File:Apple-II.jpg"/>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0" y="4365104"/>
            <a:ext cx="1691680" cy="2255573"/>
          </a:xfrm>
          <a:prstGeom prst="rect">
            <a:avLst/>
          </a:prstGeom>
          <a:noFill/>
        </p:spPr>
      </p:pic>
      <p:pic>
        <p:nvPicPr>
          <p:cNvPr id="56322" name="Picture 2" descr="File:Museum of Science, Boston, MA - IMG 3163.JPG"/>
          <p:cNvPicPr>
            <a:picLocks noChangeAspect="1" noChangeArrowheads="1"/>
          </p:cNvPicPr>
          <p:nvPr/>
        </p:nvPicPr>
        <p:blipFill>
          <a:blip r:embed="rId4" cstate="print"/>
          <a:srcRect/>
          <a:stretch>
            <a:fillRect/>
          </a:stretch>
        </p:blipFill>
        <p:spPr bwMode="auto">
          <a:xfrm>
            <a:off x="4427538" y="4221163"/>
            <a:ext cx="3168650" cy="2376487"/>
          </a:xfrm>
          <a:prstGeom prst="rect">
            <a:avLst/>
          </a:prstGeom>
          <a:noFill/>
          <a:ln w="9525">
            <a:noFill/>
            <a:miter lim="800000"/>
            <a:headEnd/>
            <a:tailEnd/>
          </a:ln>
        </p:spPr>
      </p:pic>
      <p:sp>
        <p:nvSpPr>
          <p:cNvPr id="2" name="Title 1"/>
          <p:cNvSpPr>
            <a:spLocks noGrp="1"/>
          </p:cNvSpPr>
          <p:nvPr>
            <p:ph type="title"/>
          </p:nvPr>
        </p:nvSpPr>
        <p:spPr>
          <a:xfrm>
            <a:off x="467544" y="260648"/>
            <a:ext cx="8229600" cy="1143000"/>
          </a:xfrm>
        </p:spPr>
        <p:txBody>
          <a:bodyPr/>
          <a:lstStyle/>
          <a:p>
            <a:pPr fontAlgn="auto">
              <a:spcAft>
                <a:spcPts val="0"/>
              </a:spcAft>
              <a:defRPr/>
            </a:pPr>
            <a:r>
              <a:rPr lang="en-US" sz="4000" dirty="0" smtClean="0">
                <a:solidFill>
                  <a:srgbClr val="C00000"/>
                </a:solidFill>
                <a:latin typeface="Cambria" pitchFamily="18" charset="0"/>
              </a:rPr>
              <a:t>The Computer</a:t>
            </a:r>
            <a:endParaRPr lang="en-US" sz="4000" dirty="0">
              <a:solidFill>
                <a:srgbClr val="C00000"/>
              </a:solidFill>
              <a:latin typeface="Cambria" pitchFamily="18" charset="0"/>
            </a:endParaRPr>
          </a:p>
        </p:txBody>
      </p:sp>
      <p:sp>
        <p:nvSpPr>
          <p:cNvPr id="56324" name="Content Placeholder 2"/>
          <p:cNvSpPr>
            <a:spLocks noGrp="1"/>
          </p:cNvSpPr>
          <p:nvPr>
            <p:ph idx="1"/>
          </p:nvPr>
        </p:nvSpPr>
        <p:spPr>
          <a:xfrm>
            <a:off x="827088" y="1196975"/>
            <a:ext cx="7489825" cy="4824413"/>
          </a:xfrm>
        </p:spPr>
        <p:txBody>
          <a:bodyPr/>
          <a:lstStyle/>
          <a:p>
            <a:r>
              <a:rPr lang="en-US" b="1" dirty="0" smtClean="0">
                <a:solidFill>
                  <a:srgbClr val="002060"/>
                </a:solidFill>
                <a:ea typeface="宋体" pitchFamily="2" charset="-122"/>
              </a:rPr>
              <a:t>1936</a:t>
            </a:r>
            <a:r>
              <a:rPr lang="en-US" dirty="0" smtClean="0">
                <a:solidFill>
                  <a:srgbClr val="002060"/>
                </a:solidFill>
                <a:ea typeface="宋体" pitchFamily="2" charset="-122"/>
              </a:rPr>
              <a:t>: first freely programmable computer</a:t>
            </a:r>
          </a:p>
          <a:p>
            <a:r>
              <a:rPr lang="en-US" b="1" dirty="0" smtClean="0">
                <a:solidFill>
                  <a:srgbClr val="002060"/>
                </a:solidFill>
                <a:ea typeface="宋体" pitchFamily="2" charset="-122"/>
              </a:rPr>
              <a:t>1951</a:t>
            </a:r>
            <a:r>
              <a:rPr lang="en-US" dirty="0" smtClean="0">
                <a:solidFill>
                  <a:srgbClr val="002060"/>
                </a:solidFill>
                <a:ea typeface="宋体" pitchFamily="2" charset="-122"/>
              </a:rPr>
              <a:t>: first commercial computer released</a:t>
            </a:r>
          </a:p>
          <a:p>
            <a:r>
              <a:rPr lang="en-US" b="1" dirty="0" smtClean="0">
                <a:solidFill>
                  <a:srgbClr val="002060"/>
                </a:solidFill>
                <a:ea typeface="宋体" pitchFamily="2" charset="-122"/>
              </a:rPr>
              <a:t>1974</a:t>
            </a:r>
            <a:r>
              <a:rPr lang="en-US" dirty="0" smtClean="0">
                <a:solidFill>
                  <a:srgbClr val="002060"/>
                </a:solidFill>
                <a:ea typeface="宋体" pitchFamily="2" charset="-122"/>
              </a:rPr>
              <a:t>: first consumer computers (IBM)</a:t>
            </a:r>
          </a:p>
          <a:p>
            <a:r>
              <a:rPr lang="en-US" b="1" dirty="0" smtClean="0">
                <a:solidFill>
                  <a:srgbClr val="002060"/>
                </a:solidFill>
                <a:ea typeface="宋体" pitchFamily="2" charset="-122"/>
              </a:rPr>
              <a:t>1976</a:t>
            </a:r>
            <a:r>
              <a:rPr lang="en-US" dirty="0" smtClean="0">
                <a:solidFill>
                  <a:srgbClr val="002060"/>
                </a:solidFill>
                <a:ea typeface="宋体" pitchFamily="2" charset="-122"/>
              </a:rPr>
              <a:t>:/</a:t>
            </a:r>
            <a:r>
              <a:rPr lang="en-US" b="1" dirty="0" smtClean="0">
                <a:solidFill>
                  <a:srgbClr val="002060"/>
                </a:solidFill>
                <a:ea typeface="宋体" pitchFamily="2" charset="-122"/>
              </a:rPr>
              <a:t>1977</a:t>
            </a:r>
            <a:r>
              <a:rPr lang="en-US" dirty="0" smtClean="0">
                <a:solidFill>
                  <a:srgbClr val="002060"/>
                </a:solidFill>
                <a:ea typeface="宋体" pitchFamily="2" charset="-122"/>
              </a:rPr>
              <a:t> Apple I,II</a:t>
            </a:r>
          </a:p>
          <a:p>
            <a:r>
              <a:rPr lang="en-US" b="1" dirty="0" smtClean="0">
                <a:solidFill>
                  <a:srgbClr val="002060"/>
                </a:solidFill>
                <a:ea typeface="宋体" pitchFamily="2" charset="-122"/>
              </a:rPr>
              <a:t>1984</a:t>
            </a:r>
            <a:r>
              <a:rPr lang="en-US" dirty="0" smtClean="0">
                <a:solidFill>
                  <a:srgbClr val="002060"/>
                </a:solidFill>
                <a:ea typeface="宋体" pitchFamily="2" charset="-122"/>
              </a:rPr>
              <a:t>: Apple Macintosh</a:t>
            </a:r>
          </a:p>
          <a:p>
            <a:r>
              <a:rPr lang="en-US" b="1" dirty="0" smtClean="0">
                <a:solidFill>
                  <a:srgbClr val="002060"/>
                </a:solidFill>
                <a:ea typeface="宋体" pitchFamily="2" charset="-122"/>
              </a:rPr>
              <a:t>1985</a:t>
            </a:r>
            <a:r>
              <a:rPr lang="en-US" dirty="0" smtClean="0">
                <a:solidFill>
                  <a:srgbClr val="002060"/>
                </a:solidFill>
                <a:ea typeface="宋体" pitchFamily="2" charset="-122"/>
              </a:rPr>
              <a:t>: Microsoft Windows</a:t>
            </a:r>
          </a:p>
          <a:p>
            <a:endParaRPr lang="en-US" dirty="0" smtClean="0">
              <a:ea typeface="宋体" pitchFamily="2" charset="-122"/>
            </a:endParaRPr>
          </a:p>
          <a:p>
            <a:endParaRPr lang="en-US" dirty="0" smtClean="0">
              <a:ea typeface="宋体" pitchFamily="2" charset="-122"/>
            </a:endParaRPr>
          </a:p>
          <a:p>
            <a:endParaRPr lang="en-US" dirty="0" smtClean="0">
              <a:ea typeface="宋体" pitchFamily="2" charset="-122"/>
            </a:endParaRPr>
          </a:p>
        </p:txBody>
      </p:sp>
      <p:pic>
        <p:nvPicPr>
          <p:cNvPr id="56325" name="Picture 3"/>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2051050" y="4508500"/>
            <a:ext cx="2074863" cy="204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pPr fontAlgn="auto">
              <a:spcAft>
                <a:spcPts val="0"/>
              </a:spcAft>
              <a:defRPr/>
            </a:pPr>
            <a:r>
              <a:rPr lang="en-CA" dirty="0" smtClean="0"/>
              <a:t>Tablet PC</a:t>
            </a:r>
            <a:endParaRPr lang="en-CA" dirty="0"/>
          </a:p>
        </p:txBody>
      </p:sp>
      <p:sp>
        <p:nvSpPr>
          <p:cNvPr id="101378" name="Content Placeholder 4"/>
          <p:cNvSpPr>
            <a:spLocks noGrp="1"/>
          </p:cNvSpPr>
          <p:nvPr>
            <p:ph idx="1"/>
          </p:nvPr>
        </p:nvSpPr>
        <p:spPr>
          <a:xfrm>
            <a:off x="323850" y="1268413"/>
            <a:ext cx="8229600" cy="4710112"/>
          </a:xfrm>
        </p:spPr>
        <p:txBody>
          <a:bodyPr/>
          <a:lstStyle/>
          <a:p>
            <a:endParaRPr lang="en-CA" smtClean="0">
              <a:ea typeface="宋体" pitchFamily="2" charset="-122"/>
            </a:endParaRPr>
          </a:p>
        </p:txBody>
      </p:sp>
      <p:pic>
        <p:nvPicPr>
          <p:cNvPr id="101379" name="Picture 2" descr="http://www.hl7standards.com/wp-content/uploads/2012/03/Picture-947.png"/>
          <p:cNvPicPr>
            <a:picLocks noChangeAspect="1" noChangeArrowheads="1"/>
          </p:cNvPicPr>
          <p:nvPr/>
        </p:nvPicPr>
        <p:blipFill>
          <a:blip r:embed="rId3" cstate="print"/>
          <a:srcRect/>
          <a:stretch>
            <a:fillRect/>
          </a:stretch>
        </p:blipFill>
        <p:spPr bwMode="auto">
          <a:xfrm>
            <a:off x="755576" y="1268760"/>
            <a:ext cx="7588994" cy="5112568"/>
          </a:xfrm>
          <a:prstGeom prst="rect">
            <a:avLst/>
          </a:prstGeom>
          <a:noFill/>
          <a:ln w="9525">
            <a:noFill/>
            <a:miter lim="800000"/>
            <a:headEnd/>
            <a:tailEnd/>
          </a:ln>
        </p:spPr>
      </p:pic>
    </p:spTree>
    <p:extLst>
      <p:ext uri="{BB962C8B-B14F-4D97-AF65-F5344CB8AC3E}">
        <p14:creationId xmlns:p14="http://schemas.microsoft.com/office/powerpoint/2010/main" val="5769069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3"/>
          <p:cNvPicPr>
            <a:picLocks noChangeAspect="1" noChangeArrowheads="1"/>
          </p:cNvPicPr>
          <p:nvPr/>
        </p:nvPicPr>
        <p:blipFill>
          <a:blip r:embed="rId3" cstate="print"/>
          <a:srcRect/>
          <a:stretch>
            <a:fillRect/>
          </a:stretch>
        </p:blipFill>
        <p:spPr bwMode="auto">
          <a:xfrm>
            <a:off x="468313" y="815975"/>
            <a:ext cx="8064500" cy="6042025"/>
          </a:xfrm>
          <a:prstGeom prst="rect">
            <a:avLst/>
          </a:prstGeom>
          <a:noFill/>
          <a:ln w="9525">
            <a:noFill/>
            <a:miter lim="800000"/>
            <a:headEnd/>
            <a:tailEnd/>
          </a:ln>
        </p:spPr>
      </p:pic>
      <p:sp>
        <p:nvSpPr>
          <p:cNvPr id="2" name="Title 1"/>
          <p:cNvSpPr>
            <a:spLocks noGrp="1"/>
          </p:cNvSpPr>
          <p:nvPr>
            <p:ph type="title"/>
          </p:nvPr>
        </p:nvSpPr>
        <p:spPr>
          <a:xfrm>
            <a:off x="395536" y="-243408"/>
            <a:ext cx="8229600" cy="1386408"/>
          </a:xfrm>
        </p:spPr>
        <p:txBody>
          <a:bodyPr/>
          <a:lstStyle/>
          <a:p>
            <a:pPr fontAlgn="auto">
              <a:spcAft>
                <a:spcPts val="0"/>
              </a:spcAft>
              <a:defRPr/>
            </a:pPr>
            <a:r>
              <a:rPr lang="en-US" sz="4200" dirty="0" smtClean="0">
                <a:solidFill>
                  <a:schemeClr val="bg1"/>
                </a:solidFill>
              </a:rPr>
              <a:t>A Mobile, Post-PC world</a:t>
            </a:r>
            <a:endParaRPr lang="en-GB" sz="4200" dirty="0">
              <a:solidFill>
                <a:schemeClr val="bg1"/>
              </a:solidFill>
            </a:endParaRPr>
          </a:p>
        </p:txBody>
      </p:sp>
    </p:spTree>
    <p:extLst>
      <p:ext uri="{BB962C8B-B14F-4D97-AF65-F5344CB8AC3E}">
        <p14:creationId xmlns:p14="http://schemas.microsoft.com/office/powerpoint/2010/main" val="36940895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pPr fontAlgn="auto">
              <a:spcAft>
                <a:spcPts val="0"/>
              </a:spcAft>
              <a:defRPr/>
            </a:pPr>
            <a:r>
              <a:rPr lang="en-CA" dirty="0" smtClean="0"/>
              <a:t>Apps</a:t>
            </a:r>
            <a:endParaRPr lang="en-CA" dirty="0"/>
          </a:p>
        </p:txBody>
      </p:sp>
      <p:sp>
        <p:nvSpPr>
          <p:cNvPr id="105475" name="Content Placeholder 2"/>
          <p:cNvSpPr>
            <a:spLocks noGrp="1"/>
          </p:cNvSpPr>
          <p:nvPr>
            <p:ph idx="1"/>
          </p:nvPr>
        </p:nvSpPr>
        <p:spPr>
          <a:xfrm>
            <a:off x="179388" y="1196975"/>
            <a:ext cx="8229600" cy="4708525"/>
          </a:xfrm>
        </p:spPr>
        <p:txBody>
          <a:bodyPr/>
          <a:lstStyle/>
          <a:p>
            <a:pPr>
              <a:buFont typeface="Wingdings" pitchFamily="2" charset="2"/>
              <a:buChar char="v"/>
            </a:pPr>
            <a:r>
              <a:rPr lang="en-CA" dirty="0" smtClean="0">
                <a:solidFill>
                  <a:schemeClr val="bg1"/>
                </a:solidFill>
                <a:ea typeface="宋体" pitchFamily="2" charset="-122"/>
              </a:rPr>
              <a:t>Specific to particular OS, but versions may be made for various OS</a:t>
            </a:r>
          </a:p>
          <a:p>
            <a:pPr>
              <a:buFont typeface="Wingdings" pitchFamily="2" charset="2"/>
              <a:buChar char="v"/>
            </a:pPr>
            <a:r>
              <a:rPr lang="en-CA" dirty="0" smtClean="0">
                <a:solidFill>
                  <a:schemeClr val="bg1"/>
                </a:solidFill>
                <a:ea typeface="宋体" pitchFamily="2" charset="-122"/>
              </a:rPr>
              <a:t>Available through “app stores”</a:t>
            </a:r>
          </a:p>
          <a:p>
            <a:pPr>
              <a:buFont typeface="Wingdings" pitchFamily="2" charset="2"/>
              <a:buChar char="v"/>
            </a:pPr>
            <a:r>
              <a:rPr lang="en-CA" dirty="0" smtClean="0">
                <a:solidFill>
                  <a:schemeClr val="bg1"/>
                </a:solidFill>
                <a:ea typeface="宋体" pitchFamily="2" charset="-122"/>
              </a:rPr>
              <a:t>Creators of applications may be contracted to produce apps for a particular OS, but many are not</a:t>
            </a:r>
          </a:p>
          <a:p>
            <a:pPr>
              <a:buFont typeface="Wingdings" pitchFamily="2" charset="2"/>
              <a:buChar char="v"/>
            </a:pPr>
            <a:r>
              <a:rPr lang="en-CA" dirty="0" smtClean="0">
                <a:solidFill>
                  <a:schemeClr val="bg1"/>
                </a:solidFill>
                <a:ea typeface="宋体" pitchFamily="2" charset="-122"/>
              </a:rPr>
              <a:t>Quickly growing market</a:t>
            </a:r>
          </a:p>
        </p:txBody>
      </p:sp>
    </p:spTree>
    <p:extLst>
      <p:ext uri="{BB962C8B-B14F-4D97-AF65-F5344CB8AC3E}">
        <p14:creationId xmlns:p14="http://schemas.microsoft.com/office/powerpoint/2010/main" val="21569431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pPr fontAlgn="auto">
              <a:spcAft>
                <a:spcPts val="0"/>
              </a:spcAft>
              <a:defRPr/>
            </a:pPr>
            <a:r>
              <a:rPr lang="en-CA" dirty="0" smtClean="0"/>
              <a:t>Apps</a:t>
            </a:r>
            <a:endParaRPr lang="en-CA" dirty="0"/>
          </a:p>
        </p:txBody>
      </p:sp>
      <p:pic>
        <p:nvPicPr>
          <p:cNvPr id="107522" name="Picture 2" descr="http://images.ientrymail.com/webpronews/article_pics/app-platform-mix.jpg"/>
          <p:cNvPicPr>
            <a:picLocks noChangeAspect="1" noChangeArrowheads="1"/>
          </p:cNvPicPr>
          <p:nvPr/>
        </p:nvPicPr>
        <p:blipFill>
          <a:blip r:embed="rId3" cstate="print"/>
          <a:srcRect/>
          <a:stretch>
            <a:fillRect/>
          </a:stretch>
        </p:blipFill>
        <p:spPr bwMode="auto">
          <a:xfrm>
            <a:off x="1476375" y="1412875"/>
            <a:ext cx="6240463" cy="4802188"/>
          </a:xfrm>
          <a:prstGeom prst="rect">
            <a:avLst/>
          </a:prstGeom>
          <a:noFill/>
          <a:ln w="9525">
            <a:noFill/>
            <a:miter lim="800000"/>
            <a:headEnd/>
            <a:tailEnd/>
          </a:ln>
        </p:spPr>
      </p:pic>
    </p:spTree>
    <p:extLst>
      <p:ext uri="{BB962C8B-B14F-4D97-AF65-F5344CB8AC3E}">
        <p14:creationId xmlns:p14="http://schemas.microsoft.com/office/powerpoint/2010/main" val="38828840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Apps</a:t>
            </a:r>
            <a:endParaRPr lang="en-GB" dirty="0"/>
          </a:p>
        </p:txBody>
      </p:sp>
      <p:pic>
        <p:nvPicPr>
          <p:cNvPr id="3" name="Content Placeholder 2" descr="Android-iOS.png"/>
          <p:cNvPicPr>
            <a:picLocks noGrp="1" noChangeAspect="1"/>
          </p:cNvPicPr>
          <p:nvPr>
            <p:ph idx="1"/>
          </p:nvPr>
        </p:nvPicPr>
        <p:blipFill rotWithShape="1">
          <a:blip r:embed="rId3">
            <a:extLst>
              <a:ext uri="{28A0092B-C50C-407E-A947-70E740481C1C}">
                <a14:useLocalDpi xmlns:a14="http://schemas.microsoft.com/office/drawing/2010/main" val="0"/>
              </a:ext>
            </a:extLst>
          </a:blip>
          <a:srcRect t="590" r="-1"/>
          <a:stretch/>
        </p:blipFill>
        <p:spPr>
          <a:xfrm>
            <a:off x="0" y="1270076"/>
            <a:ext cx="9144000" cy="5587924"/>
          </a:xfrm>
        </p:spPr>
      </p:pic>
    </p:spTree>
    <p:extLst>
      <p:ext uri="{BB962C8B-B14F-4D97-AF65-F5344CB8AC3E}">
        <p14:creationId xmlns:p14="http://schemas.microsoft.com/office/powerpoint/2010/main" val="41865815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stimoappsch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17500"/>
            <a:ext cx="7620000" cy="6223000"/>
          </a:xfrm>
          <a:prstGeom prst="rect">
            <a:avLst/>
          </a:prstGeom>
        </p:spPr>
      </p:pic>
    </p:spTree>
    <p:extLst>
      <p:ext uri="{BB962C8B-B14F-4D97-AF65-F5344CB8AC3E}">
        <p14:creationId xmlns:p14="http://schemas.microsoft.com/office/powerpoint/2010/main" val="41337730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cotd.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13" t="-544" r="425" b="1630"/>
          <a:stretch/>
        </p:blipFill>
        <p:spPr>
          <a:xfrm>
            <a:off x="651650" y="267386"/>
            <a:ext cx="7803103" cy="6083002"/>
          </a:xfrm>
        </p:spPr>
      </p:pic>
      <p:sp>
        <p:nvSpPr>
          <p:cNvPr id="4" name="Content Placeholder 3"/>
          <p:cNvSpPr>
            <a:spLocks noGrp="1"/>
          </p:cNvSpPr>
          <p:nvPr>
            <p:ph sz="half" idx="2"/>
          </p:nvPr>
        </p:nvSpPr>
        <p:spPr/>
        <p:txBody>
          <a:bodyPr/>
          <a:lstStyle/>
          <a:p>
            <a:pPr marL="136525" indent="0">
              <a:buNone/>
            </a:pPr>
            <a:endParaRPr lang="en-US" dirty="0"/>
          </a:p>
        </p:txBody>
      </p:sp>
    </p:spTree>
    <p:extLst>
      <p:ext uri="{BB962C8B-B14F-4D97-AF65-F5344CB8AC3E}">
        <p14:creationId xmlns:p14="http://schemas.microsoft.com/office/powerpoint/2010/main" val="29090361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0290" name="标题 1"/>
          <p:cNvSpPr>
            <a:spLocks noGrp="1"/>
          </p:cNvSpPr>
          <p:nvPr>
            <p:ph type="ctrTitle"/>
          </p:nvPr>
        </p:nvSpPr>
        <p:spPr>
          <a:xfrm>
            <a:off x="668636" y="44409"/>
            <a:ext cx="7772400" cy="2159000"/>
          </a:xfrm>
        </p:spPr>
        <p:txBody>
          <a:bodyPr>
            <a:normAutofit/>
          </a:bodyPr>
          <a:lstStyle/>
          <a:p>
            <a:r>
              <a:rPr lang="en-US" altLang="zh-CN" sz="5400" dirty="0" smtClean="0">
                <a:solidFill>
                  <a:schemeClr val="bg1"/>
                </a:solidFill>
                <a:cs typeface="Myriad Pro"/>
              </a:rPr>
              <a:t>Apple Inc.</a:t>
            </a:r>
            <a:endParaRPr lang="zh-CN" altLang="en-US" sz="5400" dirty="0" smtClean="0">
              <a:solidFill>
                <a:schemeClr val="bg1"/>
              </a:solidFill>
              <a:cs typeface="Myriad Pro"/>
            </a:endParaRPr>
          </a:p>
        </p:txBody>
      </p:sp>
    </p:spTree>
    <p:extLst>
      <p:ext uri="{BB962C8B-B14F-4D97-AF65-F5344CB8AC3E}">
        <p14:creationId xmlns:p14="http://schemas.microsoft.com/office/powerpoint/2010/main" val="34388687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标题 1"/>
          <p:cNvSpPr>
            <a:spLocks noGrp="1"/>
          </p:cNvSpPr>
          <p:nvPr>
            <p:ph type="ctrTitle"/>
          </p:nvPr>
        </p:nvSpPr>
        <p:spPr>
          <a:xfrm>
            <a:off x="829766" y="0"/>
            <a:ext cx="7486650" cy="981075"/>
          </a:xfrm>
        </p:spPr>
        <p:txBody>
          <a:bodyPr/>
          <a:lstStyle/>
          <a:p>
            <a:r>
              <a:rPr lang="en-US" altLang="zh-CN" sz="5400" dirty="0" smtClean="0">
                <a:solidFill>
                  <a:schemeClr val="bg1"/>
                </a:solidFill>
                <a:cs typeface="Times New Roman" pitchFamily="18" charset="0"/>
              </a:rPr>
              <a:t>Financial Snapshot</a:t>
            </a:r>
            <a:endParaRPr lang="zh-CN" altLang="en-US" sz="5400" dirty="0" smtClean="0">
              <a:solidFill>
                <a:schemeClr val="bg1"/>
              </a:solidFill>
              <a:cs typeface="Times New Roman" pitchFamily="18" charset="0"/>
            </a:endParaRPr>
          </a:p>
        </p:txBody>
      </p:sp>
      <p:sp>
        <p:nvSpPr>
          <p:cNvPr id="141318" name="TextBox 6"/>
          <p:cNvSpPr txBox="1">
            <a:spLocks noChangeArrowheads="1"/>
          </p:cNvSpPr>
          <p:nvPr/>
        </p:nvSpPr>
        <p:spPr bwMode="auto">
          <a:xfrm>
            <a:off x="3995936" y="5733256"/>
            <a:ext cx="3810000" cy="400050"/>
          </a:xfrm>
          <a:prstGeom prst="rect">
            <a:avLst/>
          </a:prstGeom>
          <a:noFill/>
          <a:ln w="9525">
            <a:noFill/>
            <a:miter lim="800000"/>
            <a:headEnd/>
            <a:tailEnd/>
          </a:ln>
        </p:spPr>
        <p:txBody>
          <a:bodyPr>
            <a:spAutoFit/>
          </a:bodyPr>
          <a:lstStyle/>
          <a:p>
            <a:pPr defTabSz="457200" fontAlgn="auto">
              <a:spcBef>
                <a:spcPts val="0"/>
              </a:spcBef>
              <a:spcAft>
                <a:spcPts val="0"/>
              </a:spcAft>
            </a:pPr>
            <a:r>
              <a:rPr lang="en-US" sz="2000" dirty="0">
                <a:solidFill>
                  <a:prstClr val="black"/>
                </a:solidFill>
                <a:latin typeface="Times New Roman" pitchFamily="18" charset="0"/>
                <a:ea typeface="+mn-ea"/>
                <a:cs typeface="Times New Roman" pitchFamily="18" charset="0"/>
              </a:rPr>
              <a:t>Shares Outstanding: 932,370,000</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36" t="10551" r="41465" b="19738"/>
          <a:stretch/>
        </p:blipFill>
        <p:spPr bwMode="auto">
          <a:xfrm>
            <a:off x="1259632" y="1020350"/>
            <a:ext cx="6642844" cy="583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2885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chor="ctr">
            <a:normAutofit/>
          </a:bodyPr>
          <a:lstStyle/>
          <a:p>
            <a:pPr algn="ctr" defTabSz="457200" fontAlgn="auto">
              <a:spcBef>
                <a:spcPts val="0"/>
              </a:spcBef>
              <a:spcAft>
                <a:spcPts val="0"/>
              </a:spcAft>
              <a:defRPr/>
            </a:pPr>
            <a:endParaRPr lang="en-US" sz="4400" dirty="0">
              <a:solidFill>
                <a:prstClr val="white"/>
              </a:solidFill>
              <a:latin typeface="Times New Roman" pitchFamily="18" charset="0"/>
              <a:ea typeface="+mn-ea"/>
              <a:cs typeface="Times New Roman" pitchFamily="18"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p>
            <a:pPr algn="ctr" defTabSz="457200" fontAlgn="auto">
              <a:spcBef>
                <a:spcPct val="20000"/>
              </a:spcBef>
              <a:spcAft>
                <a:spcPts val="0"/>
              </a:spcAft>
              <a:buFont typeface="Arial" pitchFamily="34" charset="0"/>
              <a:buNone/>
              <a:defRPr/>
            </a:pPr>
            <a:endParaRPr lang="en-US" sz="3200" dirty="0">
              <a:solidFill>
                <a:prstClr val="black">
                  <a:tint val="75000"/>
                </a:prstClr>
              </a:solidFill>
              <a:latin typeface="Times New Roman" pitchFamily="18" charset="0"/>
              <a:ea typeface="+mn-ea"/>
              <a:cs typeface="Times New Roman" pitchFamily="18" charset="0"/>
            </a:endParaRPr>
          </a:p>
        </p:txBody>
      </p:sp>
      <p:sp>
        <p:nvSpPr>
          <p:cNvPr id="7" name="Title 1"/>
          <p:cNvSpPr txBox="1">
            <a:spLocks/>
          </p:cNvSpPr>
          <p:nvPr/>
        </p:nvSpPr>
        <p:spPr>
          <a:xfrm>
            <a:off x="457200" y="0"/>
            <a:ext cx="8229600" cy="1268413"/>
          </a:xfrm>
          <a:prstGeom prst="rect">
            <a:avLst/>
          </a:prstGeom>
        </p:spPr>
        <p:txBody>
          <a:bodyPr anchor="ctr">
            <a:normAutofit/>
          </a:bodyPr>
          <a:lstStyle/>
          <a:p>
            <a:pPr algn="ctr" defTabSz="457200" fontAlgn="auto">
              <a:spcBef>
                <a:spcPts val="0"/>
              </a:spcBef>
              <a:spcAft>
                <a:spcPts val="0"/>
              </a:spcAft>
              <a:defRPr/>
            </a:pPr>
            <a:r>
              <a:rPr lang="en-US" sz="5400" dirty="0">
                <a:solidFill>
                  <a:prstClr val="white"/>
                </a:solidFill>
                <a:latin typeface="Calibri"/>
                <a:ea typeface="+mn-ea"/>
                <a:cs typeface="Times New Roman" pitchFamily="18" charset="0"/>
              </a:rPr>
              <a:t>Common Share Structure</a:t>
            </a:r>
          </a:p>
        </p:txBody>
      </p:sp>
      <p:graphicFrame>
        <p:nvGraphicFramePr>
          <p:cNvPr id="8" name="Table 5"/>
          <p:cNvGraphicFramePr>
            <a:graphicFrameLocks noGrp="1"/>
          </p:cNvGraphicFramePr>
          <p:nvPr>
            <p:extLst>
              <p:ext uri="{D42A27DB-BD31-4B8C-83A1-F6EECF244321}">
                <p14:modId xmlns:p14="http://schemas.microsoft.com/office/powerpoint/2010/main" val="1132268329"/>
              </p:ext>
            </p:extLst>
          </p:nvPr>
        </p:nvGraphicFramePr>
        <p:xfrm>
          <a:off x="457200" y="1209902"/>
          <a:ext cx="8229600" cy="1726243"/>
        </p:xfrm>
        <a:graphic>
          <a:graphicData uri="http://schemas.openxmlformats.org/drawingml/2006/table">
            <a:tbl>
              <a:tblPr firstRow="1" bandRow="1">
                <a:tableStyleId>{073A0DAA-6AF3-43AB-8588-CEC1D06C72B9}</a:tableStyleId>
              </a:tblPr>
              <a:tblGrid>
                <a:gridCol w="1371600"/>
                <a:gridCol w="1371600"/>
                <a:gridCol w="1371600"/>
                <a:gridCol w="1371600"/>
                <a:gridCol w="1371600"/>
                <a:gridCol w="1371600"/>
              </a:tblGrid>
              <a:tr h="462958">
                <a:tc>
                  <a:txBody>
                    <a:bodyPr/>
                    <a:lstStyle/>
                    <a:p>
                      <a:endParaRPr lang="en-US" dirty="0">
                        <a:latin typeface="Times New Roman" pitchFamily="18" charset="0"/>
                        <a:cs typeface="Times New Roman" pitchFamily="18" charset="0"/>
                      </a:endParaRPr>
                    </a:p>
                  </a:txBody>
                  <a:tcPr/>
                </a:tc>
                <a:tc>
                  <a:txBody>
                    <a:bodyPr/>
                    <a:lstStyle/>
                    <a:p>
                      <a:pPr algn="ctr"/>
                      <a:r>
                        <a:rPr lang="en-US" dirty="0" smtClean="0">
                          <a:latin typeface="+mn-lt"/>
                          <a:cs typeface="Times New Roman" pitchFamily="18" charset="0"/>
                        </a:rPr>
                        <a:t>Current</a:t>
                      </a:r>
                      <a:endParaRPr lang="en-US" dirty="0">
                        <a:latin typeface="+mn-lt"/>
                        <a:cs typeface="Times New Roman" pitchFamily="18" charset="0"/>
                      </a:endParaRPr>
                    </a:p>
                  </a:txBody>
                  <a:tcPr/>
                </a:tc>
                <a:tc>
                  <a:txBody>
                    <a:bodyPr/>
                    <a:lstStyle/>
                    <a:p>
                      <a:pPr algn="ctr"/>
                      <a:r>
                        <a:rPr lang="en-US" dirty="0" smtClean="0">
                          <a:latin typeface="+mn-lt"/>
                        </a:rPr>
                        <a:t>2011</a:t>
                      </a:r>
                      <a:endParaRPr lang="en-US" dirty="0">
                        <a:latin typeface="+mn-lt"/>
                        <a:cs typeface="Times New Roman" pitchFamily="18" charset="0"/>
                      </a:endParaRPr>
                    </a:p>
                  </a:txBody>
                  <a:tcPr/>
                </a:tc>
                <a:tc>
                  <a:txBody>
                    <a:bodyPr/>
                    <a:lstStyle/>
                    <a:p>
                      <a:pPr algn="ctr"/>
                      <a:r>
                        <a:rPr lang="en-US" dirty="0" smtClean="0">
                          <a:latin typeface="+mn-lt"/>
                        </a:rPr>
                        <a:t>2010</a:t>
                      </a:r>
                      <a:endParaRPr lang="en-US" dirty="0">
                        <a:latin typeface="+mn-lt"/>
                        <a:cs typeface="Times New Roman" pitchFamily="18" charset="0"/>
                      </a:endParaRPr>
                    </a:p>
                  </a:txBody>
                  <a:tcPr anchor="ctr"/>
                </a:tc>
                <a:tc>
                  <a:txBody>
                    <a:bodyPr/>
                    <a:lstStyle/>
                    <a:p>
                      <a:pPr algn="ctr"/>
                      <a:r>
                        <a:rPr lang="en-US" dirty="0" smtClean="0">
                          <a:latin typeface="+mn-lt"/>
                        </a:rPr>
                        <a:t>2009</a:t>
                      </a:r>
                      <a:endParaRPr lang="en-US" dirty="0">
                        <a:latin typeface="+mn-lt"/>
                        <a:cs typeface="Times New Roman" pitchFamily="18" charset="0"/>
                      </a:endParaRPr>
                    </a:p>
                  </a:txBody>
                  <a:tcPr anchor="ctr"/>
                </a:tc>
                <a:tc>
                  <a:txBody>
                    <a:bodyPr/>
                    <a:lstStyle/>
                    <a:p>
                      <a:pPr algn="ctr"/>
                      <a:r>
                        <a:rPr lang="en-US" dirty="0" smtClean="0">
                          <a:latin typeface="+mn-lt"/>
                        </a:rPr>
                        <a:t>2008</a:t>
                      </a:r>
                      <a:endParaRPr lang="en-US" dirty="0">
                        <a:latin typeface="+mn-lt"/>
                        <a:cs typeface="Times New Roman" pitchFamily="18" charset="0"/>
                      </a:endParaRPr>
                    </a:p>
                  </a:txBody>
                  <a:tcPr anchor="ctr"/>
                </a:tc>
              </a:tr>
              <a:tr h="1263285">
                <a:tc>
                  <a:txBody>
                    <a:bodyPr/>
                    <a:lstStyle/>
                    <a:p>
                      <a:pPr algn="ctr"/>
                      <a:r>
                        <a:rPr lang="en-US" dirty="0" smtClean="0"/>
                        <a:t>Shares Outstanding</a:t>
                      </a:r>
                    </a:p>
                    <a:p>
                      <a:pPr algn="ctr"/>
                      <a:r>
                        <a:rPr lang="en-US" dirty="0" smtClean="0"/>
                        <a:t>(Millions)</a:t>
                      </a:r>
                      <a:endParaRPr lang="en-US" dirty="0">
                        <a:latin typeface="Times New Roman" pitchFamily="18" charset="0"/>
                        <a:cs typeface="Times New Roman" pitchFamily="18" charset="0"/>
                      </a:endParaRPr>
                    </a:p>
                  </a:txBody>
                  <a:tcPr anchor="ctr"/>
                </a:tc>
                <a:tc>
                  <a:txBody>
                    <a:bodyPr/>
                    <a:lstStyle/>
                    <a:p>
                      <a:pPr algn="ctr"/>
                      <a:r>
                        <a:rPr lang="en-US" dirty="0" smtClean="0">
                          <a:latin typeface="+mn-lt"/>
                          <a:cs typeface="Times New Roman" pitchFamily="18" charset="0"/>
                        </a:rPr>
                        <a:t>939.21</a:t>
                      </a:r>
                      <a:endParaRPr lang="en-US" dirty="0">
                        <a:latin typeface="+mn-lt"/>
                        <a:cs typeface="Times New Roman" pitchFamily="18" charset="0"/>
                      </a:endParaRPr>
                    </a:p>
                  </a:txBody>
                  <a:tcPr anchor="ctr"/>
                </a:tc>
                <a:tc>
                  <a:txBody>
                    <a:bodyPr/>
                    <a:lstStyle/>
                    <a:p>
                      <a:pPr algn="ctr"/>
                      <a:r>
                        <a:rPr lang="en-US" altLang="zh-CN" sz="1800" dirty="0" smtClean="0">
                          <a:latin typeface="+mn-lt"/>
                        </a:rPr>
                        <a:t>932.37</a:t>
                      </a:r>
                      <a:endParaRPr lang="en-US" dirty="0">
                        <a:latin typeface="+mn-lt"/>
                        <a:cs typeface="Times New Roman" pitchFamily="18" charset="0"/>
                      </a:endParaRPr>
                    </a:p>
                  </a:txBody>
                  <a:tcPr anchor="ctr"/>
                </a:tc>
                <a:tc>
                  <a:txBody>
                    <a:bodyPr/>
                    <a:lstStyle/>
                    <a:p>
                      <a:pPr algn="ctr"/>
                      <a:r>
                        <a:rPr lang="en-US" dirty="0" smtClean="0">
                          <a:latin typeface="+mn-lt"/>
                        </a:rPr>
                        <a:t>915.97</a:t>
                      </a:r>
                      <a:endParaRPr lang="en-US" dirty="0">
                        <a:latin typeface="+mn-lt"/>
                        <a:cs typeface="Times New Roman" pitchFamily="18" charset="0"/>
                      </a:endParaRPr>
                    </a:p>
                  </a:txBody>
                  <a:tcPr anchor="ctr"/>
                </a:tc>
                <a:tc>
                  <a:txBody>
                    <a:bodyPr/>
                    <a:lstStyle/>
                    <a:p>
                      <a:pPr algn="ctr"/>
                      <a:r>
                        <a:rPr lang="en-US" dirty="0" smtClean="0">
                          <a:latin typeface="+mn-lt"/>
                        </a:rPr>
                        <a:t>889.81</a:t>
                      </a:r>
                      <a:endParaRPr lang="en-US" dirty="0">
                        <a:latin typeface="+mn-lt"/>
                        <a:cs typeface="Times New Roman" pitchFamily="18" charset="0"/>
                      </a:endParaRPr>
                    </a:p>
                  </a:txBody>
                  <a:tcPr anchor="ctr"/>
                </a:tc>
                <a:tc>
                  <a:txBody>
                    <a:bodyPr/>
                    <a:lstStyle/>
                    <a:p>
                      <a:pPr algn="ctr"/>
                      <a:r>
                        <a:rPr lang="en-US" dirty="0" smtClean="0">
                          <a:latin typeface="+mn-lt"/>
                        </a:rPr>
                        <a:t>888.33</a:t>
                      </a:r>
                      <a:endParaRPr lang="en-US" dirty="0">
                        <a:latin typeface="+mn-lt"/>
                        <a:cs typeface="Times New Roman" pitchFamily="18" charset="0"/>
                      </a:endParaRPr>
                    </a:p>
                  </a:txBody>
                  <a:tcPr anchor="ctr"/>
                </a:tc>
              </a:tr>
            </a:tbl>
          </a:graphicData>
        </a:graphic>
      </p:graphicFrame>
      <p:sp>
        <p:nvSpPr>
          <p:cNvPr id="142362" name="TextBox 8"/>
          <p:cNvSpPr txBox="1">
            <a:spLocks noChangeArrowheads="1"/>
          </p:cNvSpPr>
          <p:nvPr/>
        </p:nvSpPr>
        <p:spPr bwMode="auto">
          <a:xfrm>
            <a:off x="755650" y="3068638"/>
            <a:ext cx="7081838" cy="923330"/>
          </a:xfrm>
          <a:prstGeom prst="rect">
            <a:avLst/>
          </a:prstGeom>
          <a:noFill/>
          <a:ln w="9525">
            <a:noFill/>
            <a:miter lim="800000"/>
            <a:headEnd/>
            <a:tailEnd/>
          </a:ln>
        </p:spPr>
        <p:txBody>
          <a:bodyPr>
            <a:spAutoFit/>
          </a:bodyPr>
          <a:lstStyle/>
          <a:p>
            <a:pPr defTabSz="457200" fontAlgn="auto">
              <a:spcBef>
                <a:spcPts val="0"/>
              </a:spcBef>
              <a:spcAft>
                <a:spcPts val="0"/>
              </a:spcAft>
            </a:pPr>
            <a:r>
              <a:rPr lang="en-US" dirty="0">
                <a:solidFill>
                  <a:srgbClr val="FFFFFF"/>
                </a:solidFill>
                <a:latin typeface="Calibri"/>
                <a:ea typeface="+mn-ea"/>
              </a:rPr>
              <a:t>Common stock, no par value; 1,800,000 shares authorized; </a:t>
            </a:r>
            <a:r>
              <a:rPr lang="en-US" dirty="0" smtClean="0">
                <a:solidFill>
                  <a:srgbClr val="FFFFFF"/>
                </a:solidFill>
                <a:latin typeface="Calibri"/>
                <a:ea typeface="+mn-ea"/>
              </a:rPr>
              <a:t>939,208 </a:t>
            </a:r>
            <a:r>
              <a:rPr lang="en-US" dirty="0">
                <a:solidFill>
                  <a:srgbClr val="FFFFFF"/>
                </a:solidFill>
                <a:latin typeface="Calibri"/>
                <a:ea typeface="+mn-ea"/>
              </a:rPr>
              <a:t>and </a:t>
            </a:r>
            <a:r>
              <a:rPr lang="en-US" dirty="0" smtClean="0">
                <a:solidFill>
                  <a:srgbClr val="FFFFFF"/>
                </a:solidFill>
                <a:latin typeface="Calibri"/>
                <a:ea typeface="+mn-ea"/>
              </a:rPr>
              <a:t>929,277 </a:t>
            </a:r>
            <a:r>
              <a:rPr lang="en-US" dirty="0">
                <a:solidFill>
                  <a:srgbClr val="FFFFFF"/>
                </a:solidFill>
                <a:latin typeface="Calibri"/>
                <a:ea typeface="+mn-ea"/>
              </a:rPr>
              <a:t>shares issued and outstanding, </a:t>
            </a:r>
            <a:r>
              <a:rPr lang="en-US" dirty="0" smtClean="0">
                <a:solidFill>
                  <a:srgbClr val="FFFFFF"/>
                </a:solidFill>
                <a:latin typeface="Calibri"/>
                <a:ea typeface="+mn-ea"/>
              </a:rPr>
              <a:t>respectively</a:t>
            </a:r>
          </a:p>
          <a:p>
            <a:pPr defTabSz="457200" fontAlgn="auto">
              <a:spcBef>
                <a:spcPts val="0"/>
              </a:spcBef>
              <a:spcAft>
                <a:spcPts val="0"/>
              </a:spcAft>
            </a:pPr>
            <a:r>
              <a:rPr lang="en-US" dirty="0" smtClean="0">
                <a:solidFill>
                  <a:srgbClr val="FFFFFF"/>
                </a:solidFill>
                <a:latin typeface="Calibri"/>
                <a:ea typeface="+mn-ea"/>
              </a:rPr>
              <a:t>(Source: Apple Inc. 10-K)</a:t>
            </a:r>
            <a:endParaRPr lang="en-US" dirty="0">
              <a:solidFill>
                <a:srgbClr val="FFFFFF"/>
              </a:solidFill>
              <a:latin typeface="Calibri"/>
              <a:ea typeface="+mn-ea"/>
            </a:endParaRPr>
          </a:p>
        </p:txBody>
      </p:sp>
      <p:graphicFrame>
        <p:nvGraphicFramePr>
          <p:cNvPr id="20" name="Chart 19"/>
          <p:cNvGraphicFramePr>
            <a:graphicFrameLocks/>
          </p:cNvGraphicFramePr>
          <p:nvPr>
            <p:extLst>
              <p:ext uri="{D42A27DB-BD31-4B8C-83A1-F6EECF244321}">
                <p14:modId xmlns:p14="http://schemas.microsoft.com/office/powerpoint/2010/main" val="672356396"/>
              </p:ext>
            </p:extLst>
          </p:nvPr>
        </p:nvGraphicFramePr>
        <p:xfrm>
          <a:off x="755650" y="3842153"/>
          <a:ext cx="793115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0828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http://blogs.ubc.ca/sitaradhanani/files/2011/11/InternetExplorer9.png"/>
          <p:cNvPicPr>
            <a:picLocks noChangeAspect="1" noChangeArrowheads="1"/>
          </p:cNvPicPr>
          <p:nvPr/>
        </p:nvPicPr>
        <p:blipFill>
          <a:blip r:embed="rId3" cstate="print">
            <a:lum bright="-2000" contrast="-54000"/>
          </a:blip>
          <a:srcRect/>
          <a:stretch>
            <a:fillRect/>
          </a:stretch>
        </p:blipFill>
        <p:spPr bwMode="auto">
          <a:xfrm>
            <a:off x="5508625" y="620713"/>
            <a:ext cx="3887788" cy="3887787"/>
          </a:xfrm>
          <a:prstGeom prst="rect">
            <a:avLst/>
          </a:prstGeom>
          <a:noFill/>
          <a:ln w="9525">
            <a:noFill/>
            <a:miter lim="800000"/>
            <a:headEnd/>
            <a:tailEnd/>
          </a:ln>
        </p:spPr>
      </p:pic>
      <p:sp>
        <p:nvSpPr>
          <p:cNvPr id="2" name="Title 1"/>
          <p:cNvSpPr>
            <a:spLocks noGrp="1"/>
          </p:cNvSpPr>
          <p:nvPr>
            <p:ph type="title"/>
          </p:nvPr>
        </p:nvSpPr>
        <p:spPr>
          <a:xfrm>
            <a:off x="0" y="332656"/>
            <a:ext cx="9144000" cy="1268760"/>
          </a:xfrm>
        </p:spPr>
        <p:txBody>
          <a:bodyPr/>
          <a:lstStyle/>
          <a:p>
            <a:pPr fontAlgn="auto">
              <a:spcAft>
                <a:spcPts val="0"/>
              </a:spcAft>
              <a:defRPr/>
            </a:pPr>
            <a:r>
              <a:rPr lang="en-US" sz="4800" dirty="0" smtClean="0">
                <a:solidFill>
                  <a:srgbClr val="C00000"/>
                </a:solidFill>
                <a:latin typeface="Cambria" pitchFamily="18" charset="0"/>
              </a:rPr>
              <a:t>The Internet</a:t>
            </a:r>
            <a:endParaRPr lang="en-US" sz="4800" dirty="0">
              <a:solidFill>
                <a:srgbClr val="C00000"/>
              </a:solidFill>
              <a:latin typeface="Cambria" pitchFamily="18" charset="0"/>
            </a:endParaRPr>
          </a:p>
        </p:txBody>
      </p:sp>
      <p:sp>
        <p:nvSpPr>
          <p:cNvPr id="3" name="Content Placeholder 2"/>
          <p:cNvSpPr>
            <a:spLocks noGrp="1"/>
          </p:cNvSpPr>
          <p:nvPr>
            <p:ph idx="1"/>
          </p:nvPr>
        </p:nvSpPr>
        <p:spPr>
          <a:xfrm>
            <a:off x="611188" y="1916113"/>
            <a:ext cx="7843837" cy="4525962"/>
          </a:xfrm>
        </p:spPr>
        <p:txBody>
          <a:bodyPr>
            <a:normAutofit/>
          </a:bodyPr>
          <a:lstStyle/>
          <a:p>
            <a:pPr marL="708660" indent="-571500" fontAlgn="auto">
              <a:spcAft>
                <a:spcPts val="0"/>
              </a:spcAft>
              <a:buClr>
                <a:schemeClr val="tx1">
                  <a:shade val="95000"/>
                </a:schemeClr>
              </a:buClr>
              <a:buFont typeface="+mj-lt"/>
              <a:buAutoNum type="romanUcPeriod"/>
              <a:defRPr/>
            </a:pPr>
            <a:r>
              <a:rPr lang="en-US" b="1" dirty="0" smtClean="0">
                <a:solidFill>
                  <a:srgbClr val="002060"/>
                </a:solidFill>
              </a:rPr>
              <a:t>1969</a:t>
            </a:r>
            <a:r>
              <a:rPr lang="en-US" dirty="0" smtClean="0">
                <a:solidFill>
                  <a:srgbClr val="002060"/>
                </a:solidFill>
              </a:rPr>
              <a:t>: the original internet</a:t>
            </a:r>
          </a:p>
          <a:p>
            <a:pPr marL="708660" indent="-571500" fontAlgn="auto">
              <a:spcAft>
                <a:spcPts val="0"/>
              </a:spcAft>
              <a:buClr>
                <a:schemeClr val="tx1">
                  <a:shade val="95000"/>
                </a:schemeClr>
              </a:buClr>
              <a:buFont typeface="+mj-lt"/>
              <a:buAutoNum type="romanUcPeriod"/>
              <a:defRPr/>
            </a:pPr>
            <a:r>
              <a:rPr lang="en-US" b="1" dirty="0" smtClean="0">
                <a:solidFill>
                  <a:srgbClr val="002060"/>
                </a:solidFill>
              </a:rPr>
              <a:t>1971</a:t>
            </a:r>
            <a:r>
              <a:rPr lang="en-US" dirty="0" smtClean="0">
                <a:solidFill>
                  <a:srgbClr val="002060"/>
                </a:solidFill>
              </a:rPr>
              <a:t>: first email sent</a:t>
            </a:r>
          </a:p>
          <a:p>
            <a:pPr marL="708660" indent="-571500" fontAlgn="auto">
              <a:spcAft>
                <a:spcPts val="0"/>
              </a:spcAft>
              <a:buClr>
                <a:schemeClr val="tx1">
                  <a:shade val="95000"/>
                </a:schemeClr>
              </a:buClr>
              <a:buFont typeface="+mj-lt"/>
              <a:buAutoNum type="romanUcPeriod"/>
              <a:defRPr/>
            </a:pPr>
            <a:r>
              <a:rPr lang="en-US" b="1" dirty="0" smtClean="0">
                <a:solidFill>
                  <a:srgbClr val="002060"/>
                </a:solidFill>
              </a:rPr>
              <a:t>1990</a:t>
            </a:r>
            <a:r>
              <a:rPr lang="en-US" dirty="0" smtClean="0">
                <a:solidFill>
                  <a:srgbClr val="002060"/>
                </a:solidFill>
              </a:rPr>
              <a:t>: Archie, the first search engine</a:t>
            </a:r>
          </a:p>
          <a:p>
            <a:pPr marL="708660" indent="-571500" fontAlgn="auto">
              <a:spcAft>
                <a:spcPts val="0"/>
              </a:spcAft>
              <a:buClr>
                <a:schemeClr val="tx1">
                  <a:shade val="95000"/>
                </a:schemeClr>
              </a:buClr>
              <a:buFont typeface="+mj-lt"/>
              <a:buAutoNum type="romanUcPeriod"/>
              <a:defRPr/>
            </a:pPr>
            <a:r>
              <a:rPr lang="en-US" b="1" dirty="0" smtClean="0">
                <a:solidFill>
                  <a:srgbClr val="002060"/>
                </a:solidFill>
              </a:rPr>
              <a:t>1991</a:t>
            </a:r>
            <a:r>
              <a:rPr lang="en-US" dirty="0" smtClean="0">
                <a:solidFill>
                  <a:srgbClr val="002060"/>
                </a:solidFill>
              </a:rPr>
              <a:t>: Internet available for commercial use</a:t>
            </a:r>
          </a:p>
          <a:p>
            <a:pPr marL="708660" indent="-571500" fontAlgn="auto">
              <a:spcAft>
                <a:spcPts val="0"/>
              </a:spcAft>
              <a:buClr>
                <a:schemeClr val="tx1">
                  <a:shade val="95000"/>
                </a:schemeClr>
              </a:buClr>
              <a:buFont typeface="+mj-lt"/>
              <a:buAutoNum type="romanUcPeriod"/>
              <a:defRPr/>
            </a:pPr>
            <a:r>
              <a:rPr lang="en-US" b="1" dirty="0" smtClean="0">
                <a:solidFill>
                  <a:srgbClr val="002060"/>
                </a:solidFill>
              </a:rPr>
              <a:t>1996</a:t>
            </a:r>
            <a:r>
              <a:rPr lang="en-US" dirty="0" smtClean="0">
                <a:solidFill>
                  <a:srgbClr val="002060"/>
                </a:solidFill>
              </a:rPr>
              <a:t>: more email than post mail in the USA</a:t>
            </a:r>
          </a:p>
          <a:p>
            <a:pPr marL="708660" indent="-571500" fontAlgn="auto">
              <a:spcAft>
                <a:spcPts val="0"/>
              </a:spcAft>
              <a:buClr>
                <a:schemeClr val="tx1">
                  <a:shade val="95000"/>
                </a:schemeClr>
              </a:buClr>
              <a:buFont typeface="Wingdings 2"/>
              <a:buNone/>
              <a:defRPr/>
            </a:pPr>
            <a:r>
              <a:rPr lang="en-US" dirty="0" smtClean="0">
                <a:solidFill>
                  <a:srgbClr val="002060"/>
                </a:solidFill>
              </a:rPr>
              <a:t>		      : </a:t>
            </a:r>
            <a:r>
              <a:rPr lang="en-US" dirty="0" err="1" smtClean="0">
                <a:solidFill>
                  <a:srgbClr val="002060"/>
                </a:solidFill>
              </a:rPr>
              <a:t>BackRub</a:t>
            </a:r>
            <a:r>
              <a:rPr lang="en-US" dirty="0" smtClean="0">
                <a:solidFill>
                  <a:srgbClr val="002060"/>
                </a:solidFill>
              </a:rPr>
              <a:t> search engine (Stanford)</a:t>
            </a:r>
          </a:p>
          <a:p>
            <a:pPr marL="708660" indent="-571500" fontAlgn="auto">
              <a:spcAft>
                <a:spcPts val="0"/>
              </a:spcAft>
              <a:buClr>
                <a:schemeClr val="tx1">
                  <a:shade val="95000"/>
                </a:schemeClr>
              </a:buClr>
              <a:buFont typeface="+mj-lt"/>
              <a:buAutoNum type="romanUcPeriod"/>
              <a:defRPr/>
            </a:pPr>
            <a:r>
              <a:rPr lang="en-US" b="1" dirty="0" smtClean="0">
                <a:solidFill>
                  <a:srgbClr val="002060"/>
                </a:solidFill>
              </a:rPr>
              <a:t>1997</a:t>
            </a:r>
            <a:r>
              <a:rPr lang="en-US" dirty="0" smtClean="0">
                <a:solidFill>
                  <a:srgbClr val="002060"/>
                </a:solidFill>
              </a:rPr>
              <a:t>: Google (googol)</a:t>
            </a:r>
          </a:p>
          <a:p>
            <a:pPr marL="548640" indent="-411480" fontAlgn="auto">
              <a:spcAft>
                <a:spcPts val="0"/>
              </a:spcAft>
              <a:buClr>
                <a:schemeClr val="tx1">
                  <a:shade val="95000"/>
                </a:schemeClr>
              </a:buClr>
              <a:buFont typeface="Wingdings 2"/>
              <a:buChar char=""/>
              <a:defRPr/>
            </a:pPr>
            <a:endParaRPr lang="en-US" dirty="0" smtClean="0">
              <a:solidFill>
                <a:srgbClr val="002060"/>
              </a:solidFill>
            </a:endParaRPr>
          </a:p>
          <a:p>
            <a:pPr marL="548640" indent="-411480" fontAlgn="auto">
              <a:spcAft>
                <a:spcPts val="0"/>
              </a:spcAft>
              <a:buClr>
                <a:schemeClr val="tx1">
                  <a:shade val="95000"/>
                </a:schemeClr>
              </a:buClr>
              <a:buFont typeface="Wingdings 2"/>
              <a:buChar char=""/>
              <a:defRPr/>
            </a:pPr>
            <a:endParaRPr lang="en-US" dirty="0">
              <a:solidFill>
                <a:srgbClr val="00206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标题 1"/>
          <p:cNvSpPr>
            <a:spLocks noGrp="1"/>
          </p:cNvSpPr>
          <p:nvPr>
            <p:ph type="ctrTitle"/>
          </p:nvPr>
        </p:nvSpPr>
        <p:spPr>
          <a:xfrm>
            <a:off x="685800" y="0"/>
            <a:ext cx="7772400" cy="1125538"/>
          </a:xfrm>
        </p:spPr>
        <p:txBody>
          <a:bodyPr/>
          <a:lstStyle/>
          <a:p>
            <a:r>
              <a:rPr lang="en-US" altLang="zh-CN" sz="5400" dirty="0" smtClean="0">
                <a:solidFill>
                  <a:schemeClr val="bg1"/>
                </a:solidFill>
                <a:cs typeface="Times New Roman" pitchFamily="18" charset="0"/>
              </a:rPr>
              <a:t>5 Year Stock Performance</a:t>
            </a:r>
            <a:endParaRPr lang="zh-CN" altLang="en-US" sz="5400" dirty="0" smtClean="0">
              <a:solidFill>
                <a:schemeClr val="bg1"/>
              </a:solidFill>
              <a:cs typeface="Times New Roman" pitchFamily="18" charset="0"/>
            </a:endParaRPr>
          </a:p>
        </p:txBody>
      </p:sp>
      <p:sp>
        <p:nvSpPr>
          <p:cNvPr id="143364" name="TextBox 5"/>
          <p:cNvSpPr txBox="1">
            <a:spLocks noChangeArrowheads="1"/>
          </p:cNvSpPr>
          <p:nvPr/>
        </p:nvSpPr>
        <p:spPr bwMode="auto">
          <a:xfrm>
            <a:off x="0" y="6534150"/>
            <a:ext cx="3059113" cy="647700"/>
          </a:xfrm>
          <a:prstGeom prst="rect">
            <a:avLst/>
          </a:prstGeom>
          <a:noFill/>
          <a:ln w="9525">
            <a:noFill/>
            <a:miter lim="800000"/>
            <a:headEnd/>
            <a:tailEnd/>
          </a:ln>
        </p:spPr>
        <p:txBody>
          <a:bodyPr>
            <a:spAutoFit/>
          </a:bodyPr>
          <a:lstStyle/>
          <a:p>
            <a:pPr defTabSz="457200" fontAlgn="auto">
              <a:spcBef>
                <a:spcPts val="0"/>
              </a:spcBef>
              <a:spcAft>
                <a:spcPts val="0"/>
              </a:spcAft>
            </a:pPr>
            <a:r>
              <a:rPr lang="en-US">
                <a:solidFill>
                  <a:prstClr val="white"/>
                </a:solidFill>
                <a:latin typeface="Calibri"/>
                <a:ea typeface="+mn-ea"/>
              </a:rPr>
              <a:t>Source: Globe Investor</a:t>
            </a:r>
          </a:p>
          <a:p>
            <a:pPr defTabSz="457200" fontAlgn="auto">
              <a:spcBef>
                <a:spcPts val="0"/>
              </a:spcBef>
              <a:spcAft>
                <a:spcPts val="0"/>
              </a:spcAft>
            </a:pPr>
            <a:endParaRPr lang="en-US">
              <a:solidFill>
                <a:srgbClr val="000000"/>
              </a:solidFill>
              <a:latin typeface="Calibri"/>
              <a:ea typeface="+mn-ea"/>
            </a:endParaRPr>
          </a:p>
        </p:txBody>
      </p:sp>
      <p:pic>
        <p:nvPicPr>
          <p:cNvPr id="4" name="Picture 3"/>
          <p:cNvPicPr>
            <a:picLocks noChangeAspect="1"/>
          </p:cNvPicPr>
          <p:nvPr/>
        </p:nvPicPr>
        <p:blipFill>
          <a:blip r:embed="rId2"/>
          <a:stretch>
            <a:fillRect/>
          </a:stretch>
        </p:blipFill>
        <p:spPr>
          <a:xfrm>
            <a:off x="0" y="1244600"/>
            <a:ext cx="9144000" cy="4368585"/>
          </a:xfrm>
          <a:prstGeom prst="rect">
            <a:avLst/>
          </a:prstGeom>
        </p:spPr>
      </p:pic>
    </p:spTree>
    <p:extLst>
      <p:ext uri="{BB962C8B-B14F-4D97-AF65-F5344CB8AC3E}">
        <p14:creationId xmlns:p14="http://schemas.microsoft.com/office/powerpoint/2010/main" val="40147316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标题 1"/>
          <p:cNvSpPr>
            <a:spLocks noGrp="1"/>
          </p:cNvSpPr>
          <p:nvPr>
            <p:ph type="ctrTitle"/>
          </p:nvPr>
        </p:nvSpPr>
        <p:spPr>
          <a:xfrm>
            <a:off x="685800" y="0"/>
            <a:ext cx="7772400" cy="1125538"/>
          </a:xfrm>
        </p:spPr>
        <p:txBody>
          <a:bodyPr/>
          <a:lstStyle/>
          <a:p>
            <a:r>
              <a:rPr lang="en-US" altLang="zh-CN" sz="5400" dirty="0" smtClean="0">
                <a:solidFill>
                  <a:schemeClr val="bg1"/>
                </a:solidFill>
                <a:cs typeface="Times New Roman" pitchFamily="18" charset="0"/>
              </a:rPr>
              <a:t>1 Year Stock Performance</a:t>
            </a:r>
            <a:endParaRPr lang="zh-CN" altLang="en-US" sz="5400" dirty="0" smtClean="0">
              <a:solidFill>
                <a:schemeClr val="bg1"/>
              </a:solidFill>
              <a:cs typeface="Times New Roman" pitchFamily="18" charset="0"/>
            </a:endParaRPr>
          </a:p>
        </p:txBody>
      </p:sp>
      <p:pic>
        <p:nvPicPr>
          <p:cNvPr id="3" name="Picture 2"/>
          <p:cNvPicPr>
            <a:picLocks noChangeAspect="1"/>
          </p:cNvPicPr>
          <p:nvPr/>
        </p:nvPicPr>
        <p:blipFill>
          <a:blip r:embed="rId2"/>
          <a:stretch>
            <a:fillRect/>
          </a:stretch>
        </p:blipFill>
        <p:spPr>
          <a:xfrm>
            <a:off x="0" y="1257300"/>
            <a:ext cx="9144000" cy="4320685"/>
          </a:xfrm>
          <a:prstGeom prst="rect">
            <a:avLst/>
          </a:prstGeom>
        </p:spPr>
      </p:pic>
    </p:spTree>
    <p:extLst>
      <p:ext uri="{BB962C8B-B14F-4D97-AF65-F5344CB8AC3E}">
        <p14:creationId xmlns:p14="http://schemas.microsoft.com/office/powerpoint/2010/main" val="746113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标题 1"/>
          <p:cNvSpPr>
            <a:spLocks noGrp="1"/>
          </p:cNvSpPr>
          <p:nvPr>
            <p:ph type="ctrTitle"/>
          </p:nvPr>
        </p:nvSpPr>
        <p:spPr>
          <a:xfrm>
            <a:off x="685800" y="0"/>
            <a:ext cx="7772400" cy="1916113"/>
          </a:xfrm>
        </p:spPr>
        <p:txBody>
          <a:bodyPr>
            <a:normAutofit/>
          </a:bodyPr>
          <a:lstStyle/>
          <a:p>
            <a:r>
              <a:rPr lang="en-US" altLang="zh-CN" sz="5400" dirty="0" smtClean="0">
                <a:solidFill>
                  <a:schemeClr val="bg1"/>
                </a:solidFill>
                <a:cs typeface="Times New Roman" pitchFamily="18" charset="0"/>
              </a:rPr>
              <a:t>Apple’s Current Valuation</a:t>
            </a:r>
            <a:r>
              <a:rPr lang="en-US" altLang="zh-CN" dirty="0" smtClean="0">
                <a:solidFill>
                  <a:schemeClr val="bg1"/>
                </a:solidFill>
                <a:cs typeface="Times New Roman" pitchFamily="18" charset="0"/>
              </a:rPr>
              <a:t/>
            </a:r>
            <a:br>
              <a:rPr lang="en-US" altLang="zh-CN" dirty="0" smtClean="0">
                <a:solidFill>
                  <a:schemeClr val="bg1"/>
                </a:solidFill>
                <a:cs typeface="Times New Roman" pitchFamily="18" charset="0"/>
              </a:rPr>
            </a:br>
            <a:endParaRPr lang="zh-CN" altLang="en-US" dirty="0" smtClean="0">
              <a:solidFill>
                <a:schemeClr val="bg1"/>
              </a:solidFill>
              <a:cs typeface="Times New Roman" pitchFamily="18" charset="0"/>
            </a:endParaRPr>
          </a:p>
        </p:txBody>
      </p:sp>
      <p:sp>
        <p:nvSpPr>
          <p:cNvPr id="5" name="Title 1"/>
          <p:cNvSpPr txBox="1">
            <a:spLocks/>
          </p:cNvSpPr>
          <p:nvPr/>
        </p:nvSpPr>
        <p:spPr>
          <a:xfrm>
            <a:off x="457200" y="274638"/>
            <a:ext cx="8229600" cy="1143000"/>
          </a:xfrm>
          <a:prstGeom prst="rect">
            <a:avLst/>
          </a:prstGeom>
        </p:spPr>
        <p:txBody>
          <a:bodyPr anchor="ctr">
            <a:normAutofit/>
          </a:bodyPr>
          <a:lstStyle/>
          <a:p>
            <a:pPr algn="ctr" defTabSz="457200" fontAlgn="auto">
              <a:spcBef>
                <a:spcPts val="0"/>
              </a:spcBef>
              <a:spcAft>
                <a:spcPts val="0"/>
              </a:spcAft>
              <a:defRPr/>
            </a:pPr>
            <a:endParaRPr lang="en-US" sz="4400" dirty="0">
              <a:solidFill>
                <a:prstClr val="white"/>
              </a:solidFill>
              <a:latin typeface="Times New Roman" pitchFamily="18" charset="0"/>
              <a:ea typeface="+mn-ea"/>
              <a:cs typeface="Times New Roman" pitchFamily="18"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p>
            <a:pPr algn="ctr" defTabSz="457200" fontAlgn="auto">
              <a:spcBef>
                <a:spcPct val="20000"/>
              </a:spcBef>
              <a:spcAft>
                <a:spcPts val="0"/>
              </a:spcAft>
              <a:buFont typeface="Arial" pitchFamily="34" charset="0"/>
              <a:buNone/>
              <a:defRPr/>
            </a:pPr>
            <a:endParaRPr lang="en-US" sz="3200" dirty="0">
              <a:solidFill>
                <a:prstClr val="black">
                  <a:tint val="75000"/>
                </a:prstClr>
              </a:solidFill>
              <a:latin typeface="Times New Roman" pitchFamily="18" charset="0"/>
              <a:ea typeface="+mn-ea"/>
              <a:cs typeface="Times New Roman" pitchFamily="18" charset="0"/>
            </a:endParaRPr>
          </a:p>
        </p:txBody>
      </p:sp>
      <p:pic>
        <p:nvPicPr>
          <p:cNvPr id="2" name="Picture 1"/>
          <p:cNvPicPr>
            <a:picLocks noChangeAspect="1"/>
          </p:cNvPicPr>
          <p:nvPr/>
        </p:nvPicPr>
        <p:blipFill>
          <a:blip r:embed="rId3"/>
          <a:stretch>
            <a:fillRect/>
          </a:stretch>
        </p:blipFill>
        <p:spPr>
          <a:xfrm>
            <a:off x="457200" y="2369715"/>
            <a:ext cx="8217907" cy="3231614"/>
          </a:xfrm>
          <a:prstGeom prst="rect">
            <a:avLst/>
          </a:prstGeom>
        </p:spPr>
      </p:pic>
    </p:spTree>
    <p:extLst>
      <p:ext uri="{BB962C8B-B14F-4D97-AF65-F5344CB8AC3E}">
        <p14:creationId xmlns:p14="http://schemas.microsoft.com/office/powerpoint/2010/main" val="13011675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668636" y="44409"/>
            <a:ext cx="7772400" cy="2159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5400" dirty="0" smtClean="0">
                <a:solidFill>
                  <a:prstClr val="white"/>
                </a:solidFill>
                <a:cs typeface="Myriad Pro"/>
              </a:rPr>
              <a:t>Company Overview</a:t>
            </a:r>
            <a:endParaRPr lang="zh-CN" altLang="en-US" sz="5400" dirty="0" smtClean="0">
              <a:solidFill>
                <a:prstClr val="white"/>
              </a:solidFill>
              <a:cs typeface="Myriad Pro"/>
            </a:endParaRPr>
          </a:p>
        </p:txBody>
      </p:sp>
    </p:spTree>
    <p:extLst>
      <p:ext uri="{BB962C8B-B14F-4D97-AF65-F5344CB8AC3E}">
        <p14:creationId xmlns:p14="http://schemas.microsoft.com/office/powerpoint/2010/main" val="38732447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标题 1"/>
          <p:cNvSpPr>
            <a:spLocks noGrp="1"/>
          </p:cNvSpPr>
          <p:nvPr>
            <p:ph type="ctrTitle"/>
          </p:nvPr>
        </p:nvSpPr>
        <p:spPr>
          <a:xfrm>
            <a:off x="685800" y="0"/>
            <a:ext cx="7772400" cy="1125538"/>
          </a:xfrm>
        </p:spPr>
        <p:txBody>
          <a:bodyPr/>
          <a:lstStyle/>
          <a:p>
            <a:r>
              <a:rPr lang="en-US" altLang="zh-CN" sz="5400" dirty="0" smtClean="0">
                <a:solidFill>
                  <a:schemeClr val="bg1"/>
                </a:solidFill>
                <a:cs typeface="Times New Roman" pitchFamily="18" charset="0"/>
              </a:rPr>
              <a:t>Company Profile</a:t>
            </a:r>
            <a:endParaRPr lang="zh-CN" altLang="en-US" sz="5400" dirty="0" smtClean="0">
              <a:solidFill>
                <a:schemeClr val="bg1"/>
              </a:solidFill>
              <a:cs typeface="Times New Roman" pitchFamily="18" charset="0"/>
            </a:endParaRPr>
          </a:p>
        </p:txBody>
      </p:sp>
      <p:sp>
        <p:nvSpPr>
          <p:cNvPr id="3" name="副标题 2"/>
          <p:cNvSpPr>
            <a:spLocks noGrp="1"/>
          </p:cNvSpPr>
          <p:nvPr>
            <p:ph type="subTitle" idx="1"/>
          </p:nvPr>
        </p:nvSpPr>
        <p:spPr>
          <a:xfrm>
            <a:off x="468313" y="1268413"/>
            <a:ext cx="8207375" cy="5040312"/>
          </a:xfrm>
          <a:noFill/>
          <a:ln>
            <a:noFill/>
          </a:ln>
        </p:spPr>
        <p:txBody>
          <a:bodyPr rtlCol="0">
            <a:normAutofit/>
          </a:bodyPr>
          <a:lstStyle/>
          <a:p>
            <a:pPr marL="457200" indent="-457200" algn="l" fontAlgn="auto">
              <a:spcAft>
                <a:spcPts val="0"/>
              </a:spcAft>
              <a:buFont typeface="Arial"/>
              <a:buChar char="•"/>
              <a:defRPr/>
            </a:pPr>
            <a:r>
              <a:rPr lang="en-US" altLang="zh-CN" sz="2800" dirty="0" smtClean="0">
                <a:solidFill>
                  <a:schemeClr val="bg1"/>
                </a:solidFill>
                <a:cs typeface="Times New Roman" pitchFamily="18" charset="0"/>
              </a:rPr>
              <a:t>Apple Inc. (formerly Apple Computer, Inc.) founded by Steve Jobs, Steve Wozniak and Ronald Wayne (1976)</a:t>
            </a:r>
          </a:p>
          <a:p>
            <a:pPr marL="457200" indent="-457200" algn="l" fontAlgn="auto">
              <a:spcAft>
                <a:spcPts val="0"/>
              </a:spcAft>
              <a:buFont typeface="Arial"/>
              <a:buChar char="•"/>
              <a:defRPr/>
            </a:pPr>
            <a:r>
              <a:rPr lang="en-US" altLang="zh-CN" sz="2800" dirty="0">
                <a:solidFill>
                  <a:schemeClr val="bg1"/>
                </a:solidFill>
                <a:cs typeface="Times New Roman" pitchFamily="18" charset="0"/>
              </a:rPr>
              <a:t>D</a:t>
            </a:r>
            <a:r>
              <a:rPr lang="en-US" altLang="zh-CN" sz="2800" dirty="0" smtClean="0">
                <a:solidFill>
                  <a:schemeClr val="bg1"/>
                </a:solidFill>
                <a:cs typeface="Times New Roman" pitchFamily="18" charset="0"/>
              </a:rPr>
              <a:t>esign, manufacture, and market personal computers and related personal computing and mobile communication devices</a:t>
            </a:r>
          </a:p>
          <a:p>
            <a:pPr marL="457200" indent="-457200" algn="l" fontAlgn="auto">
              <a:spcAft>
                <a:spcPts val="0"/>
              </a:spcAft>
              <a:buFont typeface="Arial"/>
              <a:buChar char="•"/>
              <a:defRPr/>
            </a:pPr>
            <a:r>
              <a:rPr lang="en-US" altLang="zh-CN" sz="2800" dirty="0">
                <a:solidFill>
                  <a:schemeClr val="bg1"/>
                </a:solidFill>
                <a:cs typeface="Times New Roman" pitchFamily="18" charset="0"/>
              </a:rPr>
              <a:t>S</a:t>
            </a:r>
            <a:r>
              <a:rPr lang="en-US" altLang="zh-CN" sz="2800" dirty="0" smtClean="0">
                <a:solidFill>
                  <a:schemeClr val="bg1"/>
                </a:solidFill>
                <a:cs typeface="Times New Roman" pitchFamily="18" charset="0"/>
              </a:rPr>
              <a:t>ell its products worldwide through its online stores, its retail stores, its direct sales force, third-party wholesalers, and resellers</a:t>
            </a:r>
            <a:endParaRPr lang="zh-CN" altLang="zh-CN" sz="2800" dirty="0" smtClean="0">
              <a:solidFill>
                <a:schemeClr val="bg1"/>
              </a:solidFill>
              <a:cs typeface="Times New Roman" pitchFamily="18" charset="0"/>
            </a:endParaRPr>
          </a:p>
          <a:p>
            <a:pPr marL="457200" indent="-457200" algn="l" fontAlgn="auto">
              <a:spcAft>
                <a:spcPts val="0"/>
              </a:spcAft>
              <a:buFont typeface="Arial"/>
              <a:buChar char="•"/>
              <a:defRPr/>
            </a:pPr>
            <a:r>
              <a:rPr lang="en-US" altLang="zh-CN" sz="2800" dirty="0" smtClean="0">
                <a:solidFill>
                  <a:schemeClr val="bg1"/>
                </a:solidFill>
                <a:cs typeface="Times New Roman" pitchFamily="18" charset="0"/>
              </a:rPr>
              <a:t>Headquartered in Cupertino, California</a:t>
            </a:r>
          </a:p>
          <a:p>
            <a:pPr marL="457200" indent="-457200" fontAlgn="auto">
              <a:spcAft>
                <a:spcPts val="0"/>
              </a:spcAft>
              <a:buFont typeface="Arial"/>
              <a:buChar char="•"/>
              <a:defRPr/>
            </a:pPr>
            <a:endParaRPr lang="zh-CN" altLang="en-US" sz="2800" dirty="0"/>
          </a:p>
        </p:txBody>
      </p:sp>
    </p:spTree>
    <p:extLst>
      <p:ext uri="{BB962C8B-B14F-4D97-AF65-F5344CB8AC3E}">
        <p14:creationId xmlns:p14="http://schemas.microsoft.com/office/powerpoint/2010/main" val="2218120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标题 1"/>
          <p:cNvSpPr>
            <a:spLocks noGrp="1"/>
          </p:cNvSpPr>
          <p:nvPr>
            <p:ph type="ctrTitle"/>
          </p:nvPr>
        </p:nvSpPr>
        <p:spPr>
          <a:xfrm>
            <a:off x="685800" y="0"/>
            <a:ext cx="7772400" cy="1557338"/>
          </a:xfrm>
        </p:spPr>
        <p:txBody>
          <a:bodyPr>
            <a:normAutofit/>
          </a:bodyPr>
          <a:lstStyle/>
          <a:p>
            <a:r>
              <a:rPr lang="en-US" altLang="zh-CN" sz="5400" dirty="0" smtClean="0">
                <a:solidFill>
                  <a:schemeClr val="bg1"/>
                </a:solidFill>
                <a:cs typeface="Times New Roman" pitchFamily="18" charset="0"/>
              </a:rPr>
              <a:t>Mission Statement</a:t>
            </a:r>
            <a:endParaRPr lang="zh-CN" altLang="en-US" sz="5400" dirty="0" smtClean="0">
              <a:solidFill>
                <a:schemeClr val="bg1"/>
              </a:solidFill>
              <a:cs typeface="Times New Roman" pitchFamily="18" charset="0"/>
            </a:endParaRPr>
          </a:p>
        </p:txBody>
      </p:sp>
      <p:sp>
        <p:nvSpPr>
          <p:cNvPr id="2" name="Subtitle 1"/>
          <p:cNvSpPr>
            <a:spLocks noGrp="1"/>
          </p:cNvSpPr>
          <p:nvPr>
            <p:ph type="subTitle" idx="1"/>
          </p:nvPr>
        </p:nvSpPr>
        <p:spPr>
          <a:xfrm>
            <a:off x="1371600" y="1831915"/>
            <a:ext cx="6400800" cy="4081462"/>
          </a:xfrm>
        </p:spPr>
        <p:txBody>
          <a:bodyPr>
            <a:normAutofit fontScale="92500" lnSpcReduction="20000"/>
          </a:bodyPr>
          <a:lstStyle/>
          <a:p>
            <a:r>
              <a:rPr lang="en-US" dirty="0">
                <a:solidFill>
                  <a:srgbClr val="FFFFFF"/>
                </a:solidFill>
              </a:rPr>
              <a:t>Apple designs Macs, the best personal computers in the world, along with OS X, </a:t>
            </a:r>
            <a:r>
              <a:rPr lang="en-US" dirty="0" err="1">
                <a:solidFill>
                  <a:srgbClr val="FFFFFF"/>
                </a:solidFill>
              </a:rPr>
              <a:t>iLife</a:t>
            </a:r>
            <a:r>
              <a:rPr lang="en-US" dirty="0">
                <a:solidFill>
                  <a:srgbClr val="FFFFFF"/>
                </a:solidFill>
              </a:rPr>
              <a:t>, iWork and professional software. Apple leads the digital music revolution with its iPods and iTunes online store. Apple has reinvented the mobile phone with its revolutionary iPhone and App Store, and is defining the future of mobile media and computing devices with </a:t>
            </a:r>
            <a:r>
              <a:rPr lang="en-US" dirty="0" err="1">
                <a:solidFill>
                  <a:srgbClr val="FFFFFF"/>
                </a:solidFill>
              </a:rPr>
              <a:t>iPad</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5641645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标题 1"/>
          <p:cNvSpPr>
            <a:spLocks noGrp="1"/>
          </p:cNvSpPr>
          <p:nvPr>
            <p:ph type="ctrTitle"/>
          </p:nvPr>
        </p:nvSpPr>
        <p:spPr>
          <a:xfrm>
            <a:off x="685800" y="0"/>
            <a:ext cx="7772400" cy="1341438"/>
          </a:xfrm>
        </p:spPr>
        <p:txBody>
          <a:bodyPr/>
          <a:lstStyle/>
          <a:p>
            <a:r>
              <a:rPr lang="en-US" altLang="zh-CN" sz="5400" dirty="0" smtClean="0">
                <a:solidFill>
                  <a:schemeClr val="bg1"/>
                </a:solidFill>
                <a:cs typeface="Times New Roman" pitchFamily="18" charset="0"/>
              </a:rPr>
              <a:t>Products and Services</a:t>
            </a:r>
            <a:endParaRPr lang="zh-CN" altLang="en-US" sz="5400" dirty="0" smtClean="0">
              <a:solidFill>
                <a:schemeClr val="bg1"/>
              </a:solidFill>
              <a:cs typeface="Times New Roman" pitchFamily="18" charset="0"/>
            </a:endParaRPr>
          </a:p>
        </p:txBody>
      </p:sp>
      <p:sp>
        <p:nvSpPr>
          <p:cNvPr id="3" name="副标题 2"/>
          <p:cNvSpPr>
            <a:spLocks noGrp="1"/>
          </p:cNvSpPr>
          <p:nvPr>
            <p:ph type="subTitle" idx="1"/>
          </p:nvPr>
        </p:nvSpPr>
        <p:spPr>
          <a:xfrm>
            <a:off x="971550" y="1412875"/>
            <a:ext cx="7777163" cy="4679950"/>
          </a:xfrm>
        </p:spPr>
        <p:txBody>
          <a:bodyPr rtlCol="0">
            <a:normAutofit fontScale="92500" lnSpcReduction="10000"/>
          </a:bodyPr>
          <a:lstStyle/>
          <a:p>
            <a:pPr marL="571500" indent="-571500" algn="l" fontAlgn="auto">
              <a:spcAft>
                <a:spcPts val="0"/>
              </a:spcAft>
              <a:buFont typeface="Arial"/>
              <a:buChar char="•"/>
              <a:defRPr/>
            </a:pPr>
            <a:r>
              <a:rPr lang="en-US" altLang="zh-CN" sz="3800" dirty="0" err="1">
                <a:solidFill>
                  <a:schemeClr val="bg1"/>
                </a:solidFill>
                <a:cs typeface="Times New Roman" pitchFamily="18" charset="0"/>
              </a:rPr>
              <a:t>iPhone</a:t>
            </a:r>
            <a:endParaRPr lang="zh-CN" altLang="zh-CN" sz="3800" dirty="0">
              <a:solidFill>
                <a:schemeClr val="bg1"/>
              </a:solidFill>
              <a:cs typeface="Times New Roman" pitchFamily="18" charset="0"/>
            </a:endParaRPr>
          </a:p>
          <a:p>
            <a:pPr marL="571500" indent="-571500" algn="l" fontAlgn="auto">
              <a:spcAft>
                <a:spcPts val="0"/>
              </a:spcAft>
              <a:buFont typeface="Arial"/>
              <a:buChar char="•"/>
              <a:defRPr/>
            </a:pPr>
            <a:r>
              <a:rPr lang="en-US" altLang="zh-CN" sz="3800" dirty="0" err="1">
                <a:solidFill>
                  <a:schemeClr val="bg1"/>
                </a:solidFill>
                <a:cs typeface="Times New Roman" pitchFamily="18" charset="0"/>
              </a:rPr>
              <a:t>iPad</a:t>
            </a:r>
            <a:endParaRPr lang="zh-CN" altLang="zh-CN" sz="3800" dirty="0">
              <a:solidFill>
                <a:schemeClr val="bg1"/>
              </a:solidFill>
              <a:cs typeface="Times New Roman" pitchFamily="18" charset="0"/>
            </a:endParaRPr>
          </a:p>
          <a:p>
            <a:pPr marL="571500" indent="-571500" algn="l" fontAlgn="auto">
              <a:spcAft>
                <a:spcPts val="0"/>
              </a:spcAft>
              <a:buFont typeface="Arial"/>
              <a:buChar char="•"/>
              <a:defRPr/>
            </a:pPr>
            <a:r>
              <a:rPr lang="en-US" altLang="zh-CN" sz="3800" dirty="0">
                <a:solidFill>
                  <a:schemeClr val="bg1"/>
                </a:solidFill>
                <a:cs typeface="Times New Roman" pitchFamily="18" charset="0"/>
              </a:rPr>
              <a:t>Mac</a:t>
            </a:r>
            <a:endParaRPr lang="zh-CN" altLang="zh-CN" sz="3800" dirty="0">
              <a:solidFill>
                <a:schemeClr val="bg1"/>
              </a:solidFill>
              <a:cs typeface="Times New Roman" pitchFamily="18" charset="0"/>
            </a:endParaRPr>
          </a:p>
          <a:p>
            <a:pPr marL="571500" indent="-571500" algn="l" fontAlgn="auto">
              <a:spcAft>
                <a:spcPts val="0"/>
              </a:spcAft>
              <a:buFont typeface="Arial"/>
              <a:buChar char="•"/>
              <a:defRPr/>
            </a:pPr>
            <a:r>
              <a:rPr lang="en-US" altLang="zh-CN" sz="3800" dirty="0" smtClean="0">
                <a:solidFill>
                  <a:schemeClr val="bg1"/>
                </a:solidFill>
                <a:cs typeface="Times New Roman" pitchFamily="18" charset="0"/>
              </a:rPr>
              <a:t>iPod/iTunes</a:t>
            </a:r>
            <a:endParaRPr lang="zh-CN" altLang="zh-CN" sz="3800" dirty="0">
              <a:solidFill>
                <a:schemeClr val="bg1"/>
              </a:solidFill>
              <a:cs typeface="Times New Roman" pitchFamily="18" charset="0"/>
            </a:endParaRPr>
          </a:p>
          <a:p>
            <a:pPr marL="571500" indent="-571500" algn="l" fontAlgn="auto">
              <a:spcAft>
                <a:spcPts val="0"/>
              </a:spcAft>
              <a:buFont typeface="Arial"/>
              <a:buChar char="•"/>
              <a:defRPr/>
            </a:pPr>
            <a:r>
              <a:rPr lang="en-US" altLang="zh-CN" sz="3800" dirty="0">
                <a:solidFill>
                  <a:schemeClr val="bg1"/>
                </a:solidFill>
                <a:cs typeface="Times New Roman" pitchFamily="18" charset="0"/>
              </a:rPr>
              <a:t>Apple TV</a:t>
            </a:r>
            <a:endParaRPr lang="zh-CN" altLang="zh-CN" sz="3800" dirty="0">
              <a:solidFill>
                <a:schemeClr val="bg1"/>
              </a:solidFill>
              <a:cs typeface="Times New Roman" pitchFamily="18" charset="0"/>
            </a:endParaRPr>
          </a:p>
          <a:p>
            <a:pPr marL="571500" indent="-571500" algn="l" fontAlgn="auto">
              <a:spcAft>
                <a:spcPts val="0"/>
              </a:spcAft>
              <a:buFont typeface="Arial"/>
              <a:buChar char="•"/>
              <a:defRPr/>
            </a:pPr>
            <a:r>
              <a:rPr lang="en-US" altLang="zh-CN" sz="3800" dirty="0" err="1" smtClean="0">
                <a:solidFill>
                  <a:schemeClr val="bg1"/>
                </a:solidFill>
                <a:cs typeface="Times New Roman" pitchFamily="18" charset="0"/>
              </a:rPr>
              <a:t>iOS</a:t>
            </a:r>
            <a:r>
              <a:rPr lang="en-US" altLang="zh-CN" sz="3800" dirty="0" smtClean="0">
                <a:solidFill>
                  <a:schemeClr val="bg1"/>
                </a:solidFill>
                <a:cs typeface="Times New Roman" pitchFamily="18" charset="0"/>
              </a:rPr>
              <a:t> </a:t>
            </a:r>
            <a:r>
              <a:rPr lang="en-US" altLang="zh-CN" sz="3800" dirty="0">
                <a:solidFill>
                  <a:schemeClr val="bg1"/>
                </a:solidFill>
                <a:cs typeface="Times New Roman" pitchFamily="18" charset="0"/>
              </a:rPr>
              <a:t>and Mac OS X operating systems</a:t>
            </a:r>
            <a:endParaRPr lang="zh-CN" altLang="zh-CN" sz="3800" dirty="0">
              <a:solidFill>
                <a:schemeClr val="bg1"/>
              </a:solidFill>
              <a:cs typeface="Times New Roman" pitchFamily="18" charset="0"/>
            </a:endParaRPr>
          </a:p>
          <a:p>
            <a:pPr marL="571500" indent="-571500" algn="l" fontAlgn="auto">
              <a:spcAft>
                <a:spcPts val="0"/>
              </a:spcAft>
              <a:buFont typeface="Arial"/>
              <a:buChar char="•"/>
              <a:defRPr/>
            </a:pPr>
            <a:r>
              <a:rPr lang="en-US" altLang="zh-CN" sz="3800" dirty="0" err="1">
                <a:solidFill>
                  <a:schemeClr val="bg1"/>
                </a:solidFill>
                <a:cs typeface="Times New Roman" pitchFamily="18" charset="0"/>
              </a:rPr>
              <a:t>iCloud</a:t>
            </a:r>
            <a:endParaRPr lang="zh-CN" altLang="zh-CN" sz="3800" dirty="0">
              <a:solidFill>
                <a:schemeClr val="bg1"/>
              </a:solidFill>
              <a:cs typeface="Times New Roman" pitchFamily="18" charset="0"/>
            </a:endParaRPr>
          </a:p>
          <a:p>
            <a:pPr marL="571500" indent="-571500" algn="l" fontAlgn="auto">
              <a:spcAft>
                <a:spcPts val="0"/>
              </a:spcAft>
              <a:buFont typeface="Arial"/>
              <a:buChar char="•"/>
              <a:defRPr/>
            </a:pPr>
            <a:r>
              <a:rPr lang="en-US" altLang="zh-CN" sz="3800" dirty="0" smtClean="0">
                <a:solidFill>
                  <a:schemeClr val="bg1"/>
                </a:solidFill>
                <a:cs typeface="Times New Roman" pitchFamily="18" charset="0"/>
              </a:rPr>
              <a:t>Accessories, software, and warranties</a:t>
            </a:r>
            <a:endParaRPr lang="zh-CN" altLang="zh-CN" sz="3800" dirty="0">
              <a:solidFill>
                <a:schemeClr val="bg1"/>
              </a:solidFill>
              <a:cs typeface="Times New Roman" pitchFamily="18" charset="0"/>
            </a:endParaRPr>
          </a:p>
        </p:txBody>
      </p:sp>
    </p:spTree>
    <p:extLst>
      <p:ext uri="{BB962C8B-B14F-4D97-AF65-F5344CB8AC3E}">
        <p14:creationId xmlns:p14="http://schemas.microsoft.com/office/powerpoint/2010/main" val="3034986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标题 1"/>
          <p:cNvSpPr>
            <a:spLocks noGrp="1"/>
          </p:cNvSpPr>
          <p:nvPr>
            <p:ph type="ctrTitle"/>
          </p:nvPr>
        </p:nvSpPr>
        <p:spPr>
          <a:xfrm>
            <a:off x="685800" y="0"/>
            <a:ext cx="7772400" cy="1557338"/>
          </a:xfrm>
        </p:spPr>
        <p:txBody>
          <a:bodyPr>
            <a:normAutofit/>
          </a:bodyPr>
          <a:lstStyle/>
          <a:p>
            <a:r>
              <a:rPr lang="en-CA" altLang="zh-CN" sz="5400" dirty="0" smtClean="0">
                <a:solidFill>
                  <a:srgbClr val="FFFFFF"/>
                </a:solidFill>
              </a:rPr>
              <a:t>iTunes Revenue</a:t>
            </a:r>
            <a:endParaRPr lang="zh-CN" altLang="en-US" sz="5400" dirty="0" smtClean="0">
              <a:solidFill>
                <a:srgbClr val="FFFFFF"/>
              </a:solidFill>
            </a:endParaRPr>
          </a:p>
        </p:txBody>
      </p:sp>
      <p:sp>
        <p:nvSpPr>
          <p:cNvPr id="151557" name="Content Placeholder 2"/>
          <p:cNvSpPr txBox="1">
            <a:spLocks/>
          </p:cNvSpPr>
          <p:nvPr/>
        </p:nvSpPr>
        <p:spPr bwMode="auto">
          <a:xfrm>
            <a:off x="250825" y="1352184"/>
            <a:ext cx="6425883" cy="5254836"/>
          </a:xfrm>
          <a:prstGeom prst="rect">
            <a:avLst/>
          </a:prstGeom>
          <a:noFill/>
          <a:ln w="9525">
            <a:noFill/>
            <a:miter lim="800000"/>
            <a:headEnd/>
            <a:tailEnd/>
          </a:ln>
        </p:spPr>
        <p:txBody>
          <a:bodyPr/>
          <a:lstStyle/>
          <a:p>
            <a:pPr marL="342900" indent="-342900" defTabSz="457200" fontAlgn="auto">
              <a:spcBef>
                <a:spcPct val="20000"/>
              </a:spcBef>
              <a:spcAft>
                <a:spcPts val="0"/>
              </a:spcAft>
              <a:buFont typeface="Arial"/>
              <a:buChar char="•"/>
            </a:pPr>
            <a:r>
              <a:rPr lang="en-US" sz="2400" dirty="0">
                <a:solidFill>
                  <a:prstClr val="white"/>
                </a:solidFill>
                <a:latin typeface="Calibri"/>
                <a:ea typeface="+mn-ea"/>
                <a:cs typeface="Times New Roman" pitchFamily="18" charset="0"/>
              </a:rPr>
              <a:t>Sales of third-party digital content such as</a:t>
            </a:r>
            <a:r>
              <a:rPr lang="en-US" sz="2400" dirty="0" smtClean="0">
                <a:solidFill>
                  <a:prstClr val="white"/>
                </a:solidFill>
                <a:latin typeface="Calibri"/>
                <a:ea typeface="+mn-ea"/>
                <a:cs typeface="Times New Roman" pitchFamily="18" charset="0"/>
              </a:rPr>
              <a:t>:</a:t>
            </a:r>
          </a:p>
          <a:p>
            <a:pPr marL="1257300" lvl="2" indent="-342900" defTabSz="457200" fontAlgn="auto">
              <a:spcBef>
                <a:spcPct val="20000"/>
              </a:spcBef>
              <a:spcAft>
                <a:spcPts val="0"/>
              </a:spcAft>
              <a:buFont typeface="Arial"/>
              <a:buChar char="•"/>
            </a:pPr>
            <a:r>
              <a:rPr lang="en-US" sz="2400" dirty="0" smtClean="0">
                <a:solidFill>
                  <a:prstClr val="white"/>
                </a:solidFill>
                <a:latin typeface="Calibri"/>
                <a:ea typeface="+mn-ea"/>
                <a:cs typeface="Times New Roman" pitchFamily="18" charset="0"/>
              </a:rPr>
              <a:t>Digital music</a:t>
            </a:r>
          </a:p>
          <a:p>
            <a:pPr marL="1257300" lvl="2" indent="-342900" defTabSz="457200" fontAlgn="auto">
              <a:spcBef>
                <a:spcPct val="20000"/>
              </a:spcBef>
              <a:spcAft>
                <a:spcPts val="0"/>
              </a:spcAft>
              <a:buFont typeface="Arial"/>
              <a:buChar char="•"/>
            </a:pPr>
            <a:r>
              <a:rPr lang="en-US" sz="2400" dirty="0" smtClean="0">
                <a:solidFill>
                  <a:prstClr val="white"/>
                </a:solidFill>
                <a:latin typeface="Calibri"/>
                <a:ea typeface="+mn-ea"/>
                <a:cs typeface="Times New Roman" pitchFamily="18" charset="0"/>
              </a:rPr>
              <a:t>Podcasts</a:t>
            </a:r>
          </a:p>
          <a:p>
            <a:pPr marL="1257300" lvl="2" indent="-342900" defTabSz="457200" fontAlgn="auto">
              <a:spcBef>
                <a:spcPct val="20000"/>
              </a:spcBef>
              <a:spcAft>
                <a:spcPts val="0"/>
              </a:spcAft>
              <a:buFont typeface="Arial"/>
              <a:buChar char="•"/>
            </a:pPr>
            <a:r>
              <a:rPr lang="en-US" sz="2400" dirty="0" smtClean="0">
                <a:solidFill>
                  <a:prstClr val="white"/>
                </a:solidFill>
                <a:latin typeface="Calibri"/>
                <a:ea typeface="+mn-ea"/>
                <a:cs typeface="Times New Roman" pitchFamily="18" charset="0"/>
              </a:rPr>
              <a:t>Movies and TV shows</a:t>
            </a:r>
          </a:p>
          <a:p>
            <a:pPr marL="1257300" lvl="2" indent="-342900" defTabSz="457200" fontAlgn="auto">
              <a:spcBef>
                <a:spcPct val="20000"/>
              </a:spcBef>
              <a:spcAft>
                <a:spcPts val="0"/>
              </a:spcAft>
              <a:buFont typeface="Arial"/>
              <a:buChar char="•"/>
            </a:pPr>
            <a:r>
              <a:rPr lang="en-US" sz="2400" dirty="0" smtClean="0">
                <a:solidFill>
                  <a:prstClr val="white"/>
                </a:solidFill>
                <a:latin typeface="Calibri"/>
                <a:ea typeface="+mn-ea"/>
                <a:cs typeface="Times New Roman" pitchFamily="18" charset="0"/>
              </a:rPr>
              <a:t>Audio books</a:t>
            </a:r>
          </a:p>
          <a:p>
            <a:pPr lvl="2" defTabSz="457200" fontAlgn="auto">
              <a:spcBef>
                <a:spcPct val="20000"/>
              </a:spcBef>
              <a:spcAft>
                <a:spcPts val="0"/>
              </a:spcAft>
            </a:pPr>
            <a:endParaRPr lang="en-US" sz="2400" dirty="0" smtClean="0">
              <a:solidFill>
                <a:prstClr val="white"/>
              </a:solidFill>
              <a:latin typeface="Calibri"/>
              <a:ea typeface="+mn-ea"/>
              <a:cs typeface="Times New Roman" pitchFamily="18" charset="0"/>
            </a:endParaRPr>
          </a:p>
          <a:p>
            <a:pPr marL="342900" indent="-342900" defTabSz="457200" fontAlgn="auto">
              <a:spcBef>
                <a:spcPts val="0"/>
              </a:spcBef>
              <a:spcAft>
                <a:spcPts val="0"/>
              </a:spcAft>
              <a:buFont typeface="Arial"/>
              <a:buChar char="•"/>
            </a:pPr>
            <a:r>
              <a:rPr lang="en-US" sz="2400" dirty="0" smtClean="0">
                <a:solidFill>
                  <a:prstClr val="white"/>
                </a:solidFill>
                <a:latin typeface="Calibri"/>
                <a:ea typeface="+mn-ea"/>
                <a:cs typeface="Times New Roman" pitchFamily="18" charset="0"/>
              </a:rPr>
              <a:t>Manage </a:t>
            </a:r>
            <a:r>
              <a:rPr lang="en-US" sz="2400" dirty="0">
                <a:solidFill>
                  <a:prstClr val="white"/>
                </a:solidFill>
                <a:latin typeface="Calibri"/>
                <a:ea typeface="+mn-ea"/>
                <a:cs typeface="Times New Roman" pitchFamily="18" charset="0"/>
              </a:rPr>
              <a:t>contents on iPod, iPhone, iPod Touch and </a:t>
            </a:r>
            <a:r>
              <a:rPr lang="en-US" sz="2400" dirty="0" err="1" smtClean="0">
                <a:solidFill>
                  <a:prstClr val="white"/>
                </a:solidFill>
                <a:latin typeface="Calibri"/>
                <a:ea typeface="+mn-ea"/>
                <a:cs typeface="Times New Roman" pitchFamily="18" charset="0"/>
              </a:rPr>
              <a:t>iPad</a:t>
            </a:r>
            <a:endParaRPr lang="en-US" sz="2400" dirty="0" smtClean="0">
              <a:solidFill>
                <a:prstClr val="white"/>
              </a:solidFill>
              <a:latin typeface="Calibri"/>
              <a:ea typeface="+mn-ea"/>
              <a:cs typeface="Times New Roman" pitchFamily="18" charset="0"/>
            </a:endParaRPr>
          </a:p>
          <a:p>
            <a:pPr defTabSz="457200" fontAlgn="auto">
              <a:spcBef>
                <a:spcPts val="0"/>
              </a:spcBef>
              <a:spcAft>
                <a:spcPts val="0"/>
              </a:spcAft>
            </a:pPr>
            <a:endParaRPr lang="en-US" sz="2400" dirty="0">
              <a:solidFill>
                <a:prstClr val="white"/>
              </a:solidFill>
              <a:latin typeface="Calibri"/>
              <a:ea typeface="+mn-ea"/>
              <a:cs typeface="Times New Roman" pitchFamily="18" charset="0"/>
            </a:endParaRPr>
          </a:p>
          <a:p>
            <a:pPr marL="342900" indent="-342900" defTabSz="457200" fontAlgn="auto">
              <a:spcBef>
                <a:spcPts val="0"/>
              </a:spcBef>
              <a:spcAft>
                <a:spcPts val="0"/>
              </a:spcAft>
              <a:buFont typeface="Arial"/>
              <a:buChar char="•"/>
            </a:pPr>
            <a:r>
              <a:rPr lang="en-US" sz="2400" dirty="0">
                <a:solidFill>
                  <a:srgbClr val="FFFFFF"/>
                </a:solidFill>
                <a:latin typeface="Calibri"/>
                <a:ea typeface="+mn-ea"/>
                <a:cs typeface="Times New Roman" pitchFamily="18" charset="0"/>
              </a:rPr>
              <a:t>“iTunes store revenue was $1.8 billion for the third quarter of 2012, which is down $100 million from last quarter, in which Apple took in $1.9 </a:t>
            </a:r>
            <a:r>
              <a:rPr lang="en-US" sz="2400" dirty="0" smtClean="0">
                <a:solidFill>
                  <a:srgbClr val="FFFFFF"/>
                </a:solidFill>
                <a:latin typeface="Calibri"/>
                <a:ea typeface="+mn-ea"/>
                <a:cs typeface="Times New Roman" pitchFamily="18" charset="0"/>
              </a:rPr>
              <a:t>billion.” (</a:t>
            </a:r>
            <a:r>
              <a:rPr lang="en-US" sz="2400" dirty="0" err="1" smtClean="0">
                <a:solidFill>
                  <a:srgbClr val="FFFFFF"/>
                </a:solidFill>
                <a:latin typeface="Calibri"/>
                <a:ea typeface="+mn-ea"/>
                <a:cs typeface="Times New Roman" pitchFamily="18" charset="0"/>
              </a:rPr>
              <a:t>VentureBeat</a:t>
            </a:r>
            <a:r>
              <a:rPr lang="en-US" sz="2400" dirty="0" smtClean="0">
                <a:solidFill>
                  <a:srgbClr val="FFFFFF"/>
                </a:solidFill>
                <a:latin typeface="Calibri"/>
                <a:ea typeface="+mn-ea"/>
                <a:cs typeface="Times New Roman" pitchFamily="18" charset="0"/>
              </a:rPr>
              <a:t>)</a:t>
            </a:r>
            <a:endParaRPr lang="en-US" sz="2400" dirty="0">
              <a:solidFill>
                <a:srgbClr val="FFFFFF"/>
              </a:solidFill>
              <a:latin typeface="Calibri"/>
              <a:ea typeface="+mn-ea"/>
              <a:cs typeface="Times New Roman" pitchFamily="18" charset="0"/>
            </a:endParaRPr>
          </a:p>
        </p:txBody>
      </p:sp>
      <p:pic>
        <p:nvPicPr>
          <p:cNvPr id="2" name="Picture 1"/>
          <p:cNvPicPr>
            <a:picLocks noChangeAspect="1"/>
          </p:cNvPicPr>
          <p:nvPr/>
        </p:nvPicPr>
        <p:blipFill>
          <a:blip r:embed="rId2"/>
          <a:stretch>
            <a:fillRect/>
          </a:stretch>
        </p:blipFill>
        <p:spPr>
          <a:xfrm>
            <a:off x="6262662" y="1716109"/>
            <a:ext cx="1989572" cy="1989572"/>
          </a:xfrm>
          <a:prstGeom prst="rect">
            <a:avLst/>
          </a:prstGeom>
        </p:spPr>
      </p:pic>
    </p:spTree>
    <p:extLst>
      <p:ext uri="{BB962C8B-B14F-4D97-AF65-F5344CB8AC3E}">
        <p14:creationId xmlns:p14="http://schemas.microsoft.com/office/powerpoint/2010/main" val="807981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标题 1"/>
          <p:cNvSpPr>
            <a:spLocks noGrp="1"/>
          </p:cNvSpPr>
          <p:nvPr>
            <p:ph type="ctrTitle"/>
          </p:nvPr>
        </p:nvSpPr>
        <p:spPr>
          <a:xfrm>
            <a:off x="685800" y="0"/>
            <a:ext cx="7772400" cy="1557338"/>
          </a:xfrm>
        </p:spPr>
        <p:txBody>
          <a:bodyPr>
            <a:normAutofit/>
          </a:bodyPr>
          <a:lstStyle/>
          <a:p>
            <a:r>
              <a:rPr lang="en-US" altLang="zh-CN" sz="5400" dirty="0" smtClean="0">
                <a:solidFill>
                  <a:schemeClr val="bg1"/>
                </a:solidFill>
                <a:cs typeface="Times New Roman" pitchFamily="18" charset="0"/>
              </a:rPr>
              <a:t>The App Store </a:t>
            </a:r>
            <a:endParaRPr lang="zh-CN" altLang="en-US" sz="5400" dirty="0" smtClean="0">
              <a:solidFill>
                <a:schemeClr val="bg1"/>
              </a:solidFill>
              <a:cs typeface="Times New Roman" pitchFamily="18" charset="0"/>
            </a:endParaRPr>
          </a:p>
        </p:txBody>
      </p:sp>
      <p:sp>
        <p:nvSpPr>
          <p:cNvPr id="152579" name="副标题 2"/>
          <p:cNvSpPr>
            <a:spLocks noGrp="1"/>
          </p:cNvSpPr>
          <p:nvPr>
            <p:ph type="subTitle" idx="1"/>
          </p:nvPr>
        </p:nvSpPr>
        <p:spPr>
          <a:xfrm>
            <a:off x="323850" y="1236263"/>
            <a:ext cx="7867743" cy="2138494"/>
          </a:xfrm>
        </p:spPr>
        <p:txBody>
          <a:bodyPr>
            <a:normAutofit/>
          </a:bodyPr>
          <a:lstStyle/>
          <a:p>
            <a:pPr marL="457200" indent="-457200" algn="l">
              <a:buFont typeface="Arial"/>
              <a:buChar char="•"/>
            </a:pPr>
            <a:r>
              <a:rPr lang="en-US" altLang="zh-CN" sz="2400" dirty="0" smtClean="0">
                <a:solidFill>
                  <a:schemeClr val="bg1"/>
                </a:solidFill>
                <a:cs typeface="Times New Roman" pitchFamily="18" charset="0"/>
              </a:rPr>
              <a:t>Allows users to browse and download applications from the iTunes Store directly on their computer or mobile device</a:t>
            </a:r>
          </a:p>
          <a:p>
            <a:pPr marL="457200" indent="-457200" algn="l">
              <a:buFont typeface="Arial"/>
              <a:buChar char="•"/>
            </a:pPr>
            <a:r>
              <a:rPr lang="en-US" altLang="zh-CN" sz="2400" dirty="0" smtClean="0">
                <a:solidFill>
                  <a:schemeClr val="bg1"/>
                </a:solidFill>
                <a:cs typeface="Times New Roman" pitchFamily="18" charset="0"/>
              </a:rPr>
              <a:t>30% of revenue from the store goes to Apple and 70% go to the producer of the app.</a:t>
            </a:r>
          </a:p>
        </p:txBody>
      </p:sp>
      <p:sp>
        <p:nvSpPr>
          <p:cNvPr id="5" name="Title 1"/>
          <p:cNvSpPr txBox="1">
            <a:spLocks/>
          </p:cNvSpPr>
          <p:nvPr/>
        </p:nvSpPr>
        <p:spPr>
          <a:xfrm>
            <a:off x="457200" y="274638"/>
            <a:ext cx="8229600" cy="1143000"/>
          </a:xfrm>
          <a:prstGeom prst="rect">
            <a:avLst/>
          </a:prstGeom>
        </p:spPr>
        <p:txBody>
          <a:bodyPr anchor="ctr">
            <a:normAutofit/>
          </a:bodyPr>
          <a:lstStyle/>
          <a:p>
            <a:pPr algn="ctr" defTabSz="457200" fontAlgn="auto">
              <a:spcBef>
                <a:spcPts val="0"/>
              </a:spcBef>
              <a:spcAft>
                <a:spcPts val="0"/>
              </a:spcAft>
              <a:defRPr/>
            </a:pPr>
            <a:endParaRPr lang="en-US" sz="4400" dirty="0">
              <a:solidFill>
                <a:prstClr val="white"/>
              </a:solidFill>
              <a:latin typeface="Times New Roman" pitchFamily="18" charset="0"/>
              <a:ea typeface="+mn-ea"/>
              <a:cs typeface="Times New Roman" pitchFamily="18"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p>
            <a:pPr algn="ctr" defTabSz="457200" fontAlgn="auto">
              <a:spcBef>
                <a:spcPct val="20000"/>
              </a:spcBef>
              <a:spcAft>
                <a:spcPts val="0"/>
              </a:spcAft>
              <a:buFont typeface="Arial" pitchFamily="34" charset="0"/>
              <a:buNone/>
              <a:defRPr/>
            </a:pPr>
            <a:endParaRPr lang="en-US" sz="3200" dirty="0">
              <a:solidFill>
                <a:prstClr val="black">
                  <a:tint val="75000"/>
                </a:prstClr>
              </a:solidFill>
              <a:latin typeface="Times New Roman" pitchFamily="18" charset="0"/>
              <a:ea typeface="+mn-ea"/>
              <a:cs typeface="Times New Roman" pitchFamily="18" charset="0"/>
            </a:endParaRPr>
          </a:p>
        </p:txBody>
      </p:sp>
      <p:pic>
        <p:nvPicPr>
          <p:cNvPr id="2" name="Picture 1"/>
          <p:cNvPicPr>
            <a:picLocks noChangeAspect="1"/>
          </p:cNvPicPr>
          <p:nvPr/>
        </p:nvPicPr>
        <p:blipFill>
          <a:blip r:embed="rId2"/>
          <a:stretch>
            <a:fillRect/>
          </a:stretch>
        </p:blipFill>
        <p:spPr>
          <a:xfrm>
            <a:off x="1802196" y="3374757"/>
            <a:ext cx="5546450" cy="3189966"/>
          </a:xfrm>
          <a:prstGeom prst="rect">
            <a:avLst/>
          </a:prstGeom>
        </p:spPr>
      </p:pic>
    </p:spTree>
    <p:extLst>
      <p:ext uri="{BB962C8B-B14F-4D97-AF65-F5344CB8AC3E}">
        <p14:creationId xmlns:p14="http://schemas.microsoft.com/office/powerpoint/2010/main" val="6543211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标题 1"/>
          <p:cNvSpPr>
            <a:spLocks noGrp="1"/>
          </p:cNvSpPr>
          <p:nvPr>
            <p:ph type="ctrTitle"/>
          </p:nvPr>
        </p:nvSpPr>
        <p:spPr>
          <a:xfrm>
            <a:off x="685800" y="0"/>
            <a:ext cx="7772400" cy="1557338"/>
          </a:xfrm>
        </p:spPr>
        <p:txBody>
          <a:bodyPr/>
          <a:lstStyle/>
          <a:p>
            <a:r>
              <a:rPr lang="en-US" altLang="zh-CN" sz="5400" dirty="0" err="1" smtClean="0">
                <a:solidFill>
                  <a:schemeClr val="bg1"/>
                </a:solidFill>
                <a:cs typeface="Times New Roman" pitchFamily="18" charset="0"/>
              </a:rPr>
              <a:t>iBookstore</a:t>
            </a:r>
            <a:endParaRPr lang="zh-CN" altLang="en-US" sz="5400" dirty="0" smtClean="0">
              <a:solidFill>
                <a:schemeClr val="bg1"/>
              </a:solidFill>
              <a:cs typeface="Times New Roman" pitchFamily="18" charset="0"/>
            </a:endParaRPr>
          </a:p>
        </p:txBody>
      </p:sp>
      <p:sp>
        <p:nvSpPr>
          <p:cNvPr id="3" name="副标题 2"/>
          <p:cNvSpPr>
            <a:spLocks noGrp="1"/>
          </p:cNvSpPr>
          <p:nvPr>
            <p:ph type="subTitle" idx="1"/>
          </p:nvPr>
        </p:nvSpPr>
        <p:spPr>
          <a:xfrm>
            <a:off x="539750" y="1412875"/>
            <a:ext cx="7848600" cy="4679950"/>
          </a:xfrm>
          <a:noFill/>
        </p:spPr>
        <p:txBody>
          <a:bodyPr rtlCol="0">
            <a:normAutofit/>
          </a:bodyPr>
          <a:lstStyle/>
          <a:p>
            <a:pPr marL="457200" indent="-457200" algn="l" fontAlgn="auto">
              <a:spcAft>
                <a:spcPts val="0"/>
              </a:spcAft>
              <a:buFont typeface="Arial"/>
              <a:buChar char="•"/>
              <a:defRPr/>
            </a:pPr>
            <a:r>
              <a:rPr lang="en-US" altLang="zh-CN" dirty="0" smtClean="0">
                <a:solidFill>
                  <a:schemeClr val="bg1"/>
                </a:solidFill>
                <a:cs typeface="Times New Roman" pitchFamily="18" charset="0"/>
              </a:rPr>
              <a:t>An e-book application </a:t>
            </a:r>
          </a:p>
          <a:p>
            <a:pPr marL="457200" indent="-457200" algn="l" fontAlgn="auto">
              <a:spcAft>
                <a:spcPts val="0"/>
              </a:spcAft>
              <a:buFont typeface="Arial"/>
              <a:buChar char="•"/>
              <a:defRPr/>
            </a:pPr>
            <a:r>
              <a:rPr lang="en-US" altLang="zh-CN" dirty="0" smtClean="0">
                <a:solidFill>
                  <a:schemeClr val="bg1"/>
                </a:solidFill>
                <a:cs typeface="Times New Roman" pitchFamily="18" charset="0"/>
              </a:rPr>
              <a:t>Allows users to download and read books directly onto their mobile devices</a:t>
            </a:r>
          </a:p>
          <a:p>
            <a:pPr marL="457200" indent="-457200" algn="l" fontAlgn="auto">
              <a:spcAft>
                <a:spcPts val="0"/>
              </a:spcAft>
              <a:buFont typeface="Arial"/>
              <a:buChar char="•"/>
              <a:defRPr/>
            </a:pPr>
            <a:r>
              <a:rPr lang="en-US" altLang="zh-CN" dirty="0" smtClean="0">
                <a:solidFill>
                  <a:schemeClr val="bg1"/>
                </a:solidFill>
                <a:cs typeface="Times New Roman" pitchFamily="18" charset="0"/>
              </a:rPr>
              <a:t>A new app, </a:t>
            </a:r>
            <a:r>
              <a:rPr lang="en-US" altLang="zh-CN" dirty="0" err="1" smtClean="0">
                <a:solidFill>
                  <a:schemeClr val="bg1"/>
                </a:solidFill>
                <a:cs typeface="Times New Roman" pitchFamily="18" charset="0"/>
              </a:rPr>
              <a:t>iBooks</a:t>
            </a:r>
            <a:r>
              <a:rPr lang="en-US" altLang="zh-CN" dirty="0" smtClean="0">
                <a:solidFill>
                  <a:schemeClr val="bg1"/>
                </a:solidFill>
                <a:cs typeface="Times New Roman" pitchFamily="18" charset="0"/>
              </a:rPr>
              <a:t> Author, was announced for the App Store, allowing anyone to create interactive textbooks for reading in </a:t>
            </a:r>
            <a:r>
              <a:rPr lang="en-US" altLang="zh-CN" dirty="0" err="1" smtClean="0">
                <a:solidFill>
                  <a:schemeClr val="bg1"/>
                </a:solidFill>
                <a:cs typeface="Times New Roman" pitchFamily="18" charset="0"/>
              </a:rPr>
              <a:t>iBooks</a:t>
            </a:r>
            <a:r>
              <a:rPr lang="en-US" altLang="zh-CN" dirty="0" smtClean="0">
                <a:solidFill>
                  <a:schemeClr val="bg1"/>
                </a:solidFill>
                <a:cs typeface="Times New Roman" pitchFamily="18" charset="0"/>
              </a:rPr>
              <a:t>; and the </a:t>
            </a:r>
            <a:r>
              <a:rPr lang="en-US" altLang="zh-CN" dirty="0" err="1" smtClean="0">
                <a:solidFill>
                  <a:schemeClr val="bg1"/>
                </a:solidFill>
                <a:cs typeface="Times New Roman" pitchFamily="18" charset="0"/>
              </a:rPr>
              <a:t>iBookstore</a:t>
            </a:r>
            <a:r>
              <a:rPr lang="en-US" altLang="zh-CN" dirty="0" smtClean="0">
                <a:solidFill>
                  <a:schemeClr val="bg1"/>
                </a:solidFill>
                <a:cs typeface="Times New Roman" pitchFamily="18" charset="0"/>
              </a:rPr>
              <a:t> was expanded with a textbook category</a:t>
            </a:r>
            <a:endParaRPr lang="zh-CN" altLang="en-US" dirty="0">
              <a:solidFill>
                <a:schemeClr val="bg1"/>
              </a:solidFill>
              <a:cs typeface="Times New Roman" pitchFamily="18" charset="0"/>
            </a:endParaRPr>
          </a:p>
        </p:txBody>
      </p:sp>
      <p:sp>
        <p:nvSpPr>
          <p:cNvPr id="5" name="Title 1"/>
          <p:cNvSpPr txBox="1">
            <a:spLocks/>
          </p:cNvSpPr>
          <p:nvPr/>
        </p:nvSpPr>
        <p:spPr>
          <a:xfrm>
            <a:off x="457200" y="274638"/>
            <a:ext cx="8229600" cy="1143000"/>
          </a:xfrm>
          <a:prstGeom prst="rect">
            <a:avLst/>
          </a:prstGeom>
        </p:spPr>
        <p:txBody>
          <a:bodyPr anchor="ctr">
            <a:normAutofit/>
          </a:bodyPr>
          <a:lstStyle/>
          <a:p>
            <a:pPr algn="ctr" defTabSz="457200" fontAlgn="auto">
              <a:spcBef>
                <a:spcPts val="0"/>
              </a:spcBef>
              <a:spcAft>
                <a:spcPts val="0"/>
              </a:spcAft>
              <a:defRPr/>
            </a:pPr>
            <a:endParaRPr lang="en-US" sz="4400" dirty="0">
              <a:solidFill>
                <a:prstClr val="white"/>
              </a:solidFill>
              <a:latin typeface="Times New Roman" pitchFamily="18" charset="0"/>
              <a:ea typeface="+mn-ea"/>
              <a:cs typeface="Times New Roman" pitchFamily="18"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p>
            <a:pPr algn="ctr" defTabSz="457200" fontAlgn="auto">
              <a:spcBef>
                <a:spcPct val="20000"/>
              </a:spcBef>
              <a:spcAft>
                <a:spcPts val="0"/>
              </a:spcAft>
              <a:buFont typeface="Arial" pitchFamily="34" charset="0"/>
              <a:buNone/>
              <a:defRPr/>
            </a:pPr>
            <a:endParaRPr lang="en-US" sz="3200" dirty="0">
              <a:solidFill>
                <a:prstClr val="black">
                  <a:tint val="75000"/>
                </a:prst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45835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38143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标题 1"/>
          <p:cNvSpPr>
            <a:spLocks noGrp="1"/>
          </p:cNvSpPr>
          <p:nvPr>
            <p:ph type="ctrTitle"/>
          </p:nvPr>
        </p:nvSpPr>
        <p:spPr>
          <a:xfrm>
            <a:off x="685800" y="0"/>
            <a:ext cx="7772400" cy="1052513"/>
          </a:xfrm>
        </p:spPr>
        <p:txBody>
          <a:bodyPr/>
          <a:lstStyle/>
          <a:p>
            <a:r>
              <a:rPr lang="en-US" altLang="zh-CN" sz="5400" dirty="0" smtClean="0">
                <a:solidFill>
                  <a:schemeClr val="bg1"/>
                </a:solidFill>
                <a:cs typeface="Times New Roman" pitchFamily="18" charset="0"/>
              </a:rPr>
              <a:t>Milestones</a:t>
            </a:r>
            <a:endParaRPr lang="zh-CN" altLang="en-US" sz="5400" dirty="0" smtClean="0">
              <a:solidFill>
                <a:schemeClr val="bg1"/>
              </a:solidFill>
              <a:cs typeface="Times New Roman" pitchFamily="18" charset="0"/>
            </a:endParaRPr>
          </a:p>
        </p:txBody>
      </p:sp>
      <p:pic>
        <p:nvPicPr>
          <p:cNvPr id="4" name="Picture 3"/>
          <p:cNvPicPr>
            <a:picLocks noChangeAspect="1"/>
          </p:cNvPicPr>
          <p:nvPr/>
        </p:nvPicPr>
        <p:blipFill>
          <a:blip r:embed="rId2"/>
          <a:stretch>
            <a:fillRect/>
          </a:stretch>
        </p:blipFill>
        <p:spPr>
          <a:xfrm>
            <a:off x="136559" y="1052512"/>
            <a:ext cx="8921608" cy="5537345"/>
          </a:xfrm>
          <a:prstGeom prst="rect">
            <a:avLst/>
          </a:prstGeom>
        </p:spPr>
      </p:pic>
    </p:spTree>
    <p:extLst>
      <p:ext uri="{BB962C8B-B14F-4D97-AF65-F5344CB8AC3E}">
        <p14:creationId xmlns:p14="http://schemas.microsoft.com/office/powerpoint/2010/main" val="41883816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5096"/>
            <a:ext cx="9144000" cy="4300120"/>
          </a:xfrm>
          <a:prstGeom prst="rect">
            <a:avLst/>
          </a:prstGeom>
        </p:spPr>
      </p:pic>
      <p:sp>
        <p:nvSpPr>
          <p:cNvPr id="7" name="标题 1"/>
          <p:cNvSpPr txBox="1">
            <a:spLocks/>
          </p:cNvSpPr>
          <p:nvPr/>
        </p:nvSpPr>
        <p:spPr>
          <a:xfrm>
            <a:off x="685800" y="0"/>
            <a:ext cx="7772400" cy="10525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5400" dirty="0" smtClean="0">
                <a:solidFill>
                  <a:prstClr val="white"/>
                </a:solidFill>
                <a:cs typeface="Times New Roman" pitchFamily="18" charset="0"/>
              </a:rPr>
              <a:t>Recent Milestones</a:t>
            </a:r>
            <a:endParaRPr lang="zh-CN" altLang="en-US" sz="5400" dirty="0" smtClean="0">
              <a:solidFill>
                <a:prstClr val="white"/>
              </a:solidFill>
              <a:cs typeface="Times New Roman" pitchFamily="18" charset="0"/>
            </a:endParaRPr>
          </a:p>
        </p:txBody>
      </p:sp>
      <p:sp>
        <p:nvSpPr>
          <p:cNvPr id="9" name="TextBox 8"/>
          <p:cNvSpPr txBox="1"/>
          <p:nvPr/>
        </p:nvSpPr>
        <p:spPr>
          <a:xfrm>
            <a:off x="1731422" y="3417897"/>
            <a:ext cx="892516" cy="646331"/>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Calibri"/>
                <a:ea typeface="+mn-ea"/>
              </a:rPr>
              <a:t>Oct 2011</a:t>
            </a:r>
          </a:p>
          <a:p>
            <a:pPr defTabSz="457200" fontAlgn="auto">
              <a:spcBef>
                <a:spcPts val="0"/>
              </a:spcBef>
              <a:spcAft>
                <a:spcPts val="0"/>
              </a:spcAft>
            </a:pPr>
            <a:r>
              <a:rPr lang="en-US" sz="1200" dirty="0" smtClean="0">
                <a:solidFill>
                  <a:prstClr val="black"/>
                </a:solidFill>
                <a:latin typeface="Calibri"/>
                <a:ea typeface="+mn-ea"/>
              </a:rPr>
              <a:t>Steve Jobs dies</a:t>
            </a:r>
            <a:endParaRPr lang="en-US" sz="1200" dirty="0">
              <a:solidFill>
                <a:prstClr val="black"/>
              </a:solidFill>
              <a:latin typeface="Calibri"/>
              <a:ea typeface="+mn-ea"/>
            </a:endParaRPr>
          </a:p>
        </p:txBody>
      </p:sp>
      <p:cxnSp>
        <p:nvCxnSpPr>
          <p:cNvPr id="15" name="Straight Connector 14"/>
          <p:cNvCxnSpPr/>
          <p:nvPr/>
        </p:nvCxnSpPr>
        <p:spPr>
          <a:xfrm>
            <a:off x="2132321" y="4060501"/>
            <a:ext cx="0" cy="815257"/>
          </a:xfrm>
          <a:prstGeom prst="line">
            <a:avLst/>
          </a:prstGeom>
          <a:ln w="2540" cmpd="sng">
            <a:solidFill>
              <a:schemeClr val="tx1"/>
            </a:solidFill>
            <a:tailEnd type="oval" w="sm" len="sm"/>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545151" y="2844968"/>
            <a:ext cx="892516" cy="646331"/>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Calibri"/>
                <a:ea typeface="+mn-ea"/>
              </a:rPr>
              <a:t>Sep 2012</a:t>
            </a:r>
          </a:p>
          <a:p>
            <a:pPr defTabSz="457200" fontAlgn="auto">
              <a:spcBef>
                <a:spcPts val="0"/>
              </a:spcBef>
              <a:spcAft>
                <a:spcPts val="0"/>
              </a:spcAft>
            </a:pPr>
            <a:r>
              <a:rPr lang="en-US" sz="1200" dirty="0" smtClean="0">
                <a:solidFill>
                  <a:prstClr val="black"/>
                </a:solidFill>
                <a:latin typeface="Calibri"/>
                <a:ea typeface="+mn-ea"/>
              </a:rPr>
              <a:t>iPhone 5 released</a:t>
            </a:r>
            <a:endParaRPr lang="en-US" sz="1200" dirty="0">
              <a:solidFill>
                <a:prstClr val="black"/>
              </a:solidFill>
              <a:latin typeface="Calibri"/>
              <a:ea typeface="+mn-ea"/>
            </a:endParaRPr>
          </a:p>
        </p:txBody>
      </p:sp>
      <p:cxnSp>
        <p:nvCxnSpPr>
          <p:cNvPr id="19" name="Straight Connector 18"/>
          <p:cNvCxnSpPr/>
          <p:nvPr/>
        </p:nvCxnSpPr>
        <p:spPr>
          <a:xfrm flipV="1">
            <a:off x="7862551" y="2284837"/>
            <a:ext cx="1" cy="539552"/>
          </a:xfrm>
          <a:prstGeom prst="line">
            <a:avLst/>
          </a:prstGeom>
          <a:ln w="2540">
            <a:solidFill>
              <a:schemeClr val="tx1"/>
            </a:solidFill>
            <a:headEnd type="none" w="sm" len="sm"/>
            <a:tailEnd type="oval" w="sm" len="sm"/>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3"/>
          <a:stretch>
            <a:fillRect/>
          </a:stretch>
        </p:blipFill>
        <p:spPr>
          <a:xfrm>
            <a:off x="7639423" y="3471103"/>
            <a:ext cx="446258" cy="589398"/>
          </a:xfrm>
          <a:prstGeom prst="rect">
            <a:avLst/>
          </a:prstGeom>
        </p:spPr>
      </p:pic>
      <p:pic>
        <p:nvPicPr>
          <p:cNvPr id="21" name="Picture 20"/>
          <p:cNvPicPr>
            <a:picLocks noChangeAspect="1"/>
          </p:cNvPicPr>
          <p:nvPr/>
        </p:nvPicPr>
        <p:blipFill>
          <a:blip r:embed="rId4"/>
          <a:stretch>
            <a:fillRect/>
          </a:stretch>
        </p:blipFill>
        <p:spPr>
          <a:xfrm>
            <a:off x="1894968" y="2802993"/>
            <a:ext cx="474706" cy="614904"/>
          </a:xfrm>
          <a:prstGeom prst="rect">
            <a:avLst/>
          </a:prstGeom>
        </p:spPr>
      </p:pic>
      <p:sp>
        <p:nvSpPr>
          <p:cNvPr id="22" name="TextBox 21"/>
          <p:cNvSpPr txBox="1"/>
          <p:nvPr/>
        </p:nvSpPr>
        <p:spPr>
          <a:xfrm>
            <a:off x="685800" y="3471342"/>
            <a:ext cx="892516" cy="830997"/>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Calibri"/>
                <a:ea typeface="+mn-ea"/>
              </a:rPr>
              <a:t>Aug 2011</a:t>
            </a:r>
          </a:p>
          <a:p>
            <a:pPr defTabSz="457200" fontAlgn="auto">
              <a:spcBef>
                <a:spcPts val="0"/>
              </a:spcBef>
              <a:spcAft>
                <a:spcPts val="0"/>
              </a:spcAft>
            </a:pPr>
            <a:r>
              <a:rPr lang="en-US" sz="1200" dirty="0" smtClean="0">
                <a:solidFill>
                  <a:prstClr val="black"/>
                </a:solidFill>
                <a:latin typeface="Calibri"/>
                <a:ea typeface="+mn-ea"/>
              </a:rPr>
              <a:t>Tim Cook becomes CEO</a:t>
            </a:r>
            <a:endParaRPr lang="en-US" sz="1200" dirty="0">
              <a:solidFill>
                <a:prstClr val="black"/>
              </a:solidFill>
              <a:latin typeface="Calibri"/>
              <a:ea typeface="+mn-ea"/>
            </a:endParaRPr>
          </a:p>
        </p:txBody>
      </p:sp>
      <p:cxnSp>
        <p:nvCxnSpPr>
          <p:cNvPr id="23" name="Straight Connector 22"/>
          <p:cNvCxnSpPr/>
          <p:nvPr/>
        </p:nvCxnSpPr>
        <p:spPr>
          <a:xfrm>
            <a:off x="1055989" y="4302339"/>
            <a:ext cx="0" cy="407628"/>
          </a:xfrm>
          <a:prstGeom prst="line">
            <a:avLst/>
          </a:prstGeom>
          <a:ln w="2540" cmpd="sng">
            <a:solidFill>
              <a:schemeClr val="tx1"/>
            </a:solidFill>
            <a:tailEnd type="oval" w="sm" len="sm"/>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5"/>
          <a:stretch>
            <a:fillRect/>
          </a:stretch>
        </p:blipFill>
        <p:spPr>
          <a:xfrm>
            <a:off x="786909" y="2901117"/>
            <a:ext cx="538159" cy="614904"/>
          </a:xfrm>
          <a:prstGeom prst="rect">
            <a:avLst/>
          </a:prstGeom>
        </p:spPr>
      </p:pic>
      <p:sp>
        <p:nvSpPr>
          <p:cNvPr id="28" name="TextBox 27"/>
          <p:cNvSpPr txBox="1"/>
          <p:nvPr/>
        </p:nvSpPr>
        <p:spPr>
          <a:xfrm>
            <a:off x="4324787" y="4709967"/>
            <a:ext cx="1169866" cy="646331"/>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Calibri"/>
                <a:ea typeface="+mn-ea"/>
              </a:rPr>
              <a:t>Mar 2012</a:t>
            </a:r>
          </a:p>
          <a:p>
            <a:pPr defTabSz="457200" fontAlgn="auto">
              <a:spcBef>
                <a:spcPts val="0"/>
              </a:spcBef>
              <a:spcAft>
                <a:spcPts val="0"/>
              </a:spcAft>
            </a:pPr>
            <a:r>
              <a:rPr lang="en-US" sz="1200" dirty="0" smtClean="0">
                <a:solidFill>
                  <a:prstClr val="black"/>
                </a:solidFill>
                <a:latin typeface="Calibri"/>
                <a:ea typeface="+mn-ea"/>
              </a:rPr>
              <a:t>3</a:t>
            </a:r>
            <a:r>
              <a:rPr lang="en-US" sz="1200" baseline="30000" dirty="0" smtClean="0">
                <a:solidFill>
                  <a:prstClr val="black"/>
                </a:solidFill>
                <a:latin typeface="Calibri"/>
                <a:ea typeface="+mn-ea"/>
              </a:rPr>
              <a:t>rd</a:t>
            </a:r>
            <a:r>
              <a:rPr lang="en-US" sz="1200" dirty="0" smtClean="0">
                <a:solidFill>
                  <a:prstClr val="black"/>
                </a:solidFill>
                <a:latin typeface="Calibri"/>
                <a:ea typeface="+mn-ea"/>
              </a:rPr>
              <a:t> generation </a:t>
            </a:r>
            <a:r>
              <a:rPr lang="en-US" sz="1200" dirty="0" err="1" smtClean="0">
                <a:solidFill>
                  <a:prstClr val="black"/>
                </a:solidFill>
                <a:latin typeface="Calibri"/>
                <a:ea typeface="+mn-ea"/>
              </a:rPr>
              <a:t>iPad</a:t>
            </a:r>
            <a:r>
              <a:rPr lang="en-US" sz="1200" dirty="0" smtClean="0">
                <a:solidFill>
                  <a:prstClr val="black"/>
                </a:solidFill>
                <a:latin typeface="Calibri"/>
                <a:ea typeface="+mn-ea"/>
              </a:rPr>
              <a:t> released</a:t>
            </a:r>
            <a:endParaRPr lang="en-US" sz="1200" dirty="0">
              <a:solidFill>
                <a:prstClr val="black"/>
              </a:solidFill>
              <a:latin typeface="Calibri"/>
              <a:ea typeface="+mn-ea"/>
            </a:endParaRPr>
          </a:p>
        </p:txBody>
      </p:sp>
      <p:cxnSp>
        <p:nvCxnSpPr>
          <p:cNvPr id="29" name="Straight Connector 28"/>
          <p:cNvCxnSpPr/>
          <p:nvPr/>
        </p:nvCxnSpPr>
        <p:spPr>
          <a:xfrm>
            <a:off x="4706316" y="3417897"/>
            <a:ext cx="0" cy="646331"/>
          </a:xfrm>
          <a:prstGeom prst="line">
            <a:avLst/>
          </a:prstGeom>
          <a:ln w="2540" cmpd="sng">
            <a:solidFill>
              <a:schemeClr val="tx1"/>
            </a:solidFill>
            <a:headEnd type="oval" w="sm" len="sm"/>
            <a:tailEnd type="none" w="sm" len="sm"/>
          </a:ln>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6"/>
          <a:stretch>
            <a:fillRect/>
          </a:stretch>
        </p:blipFill>
        <p:spPr>
          <a:xfrm>
            <a:off x="4496753" y="4164932"/>
            <a:ext cx="419125" cy="545035"/>
          </a:xfrm>
          <a:prstGeom prst="rect">
            <a:avLst/>
          </a:prstGeom>
        </p:spPr>
      </p:pic>
      <p:sp>
        <p:nvSpPr>
          <p:cNvPr id="34" name="TextBox 33"/>
          <p:cNvSpPr txBox="1"/>
          <p:nvPr/>
        </p:nvSpPr>
        <p:spPr>
          <a:xfrm>
            <a:off x="2931688" y="2796751"/>
            <a:ext cx="1397460" cy="1015663"/>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Calibri"/>
                <a:ea typeface="+mn-ea"/>
              </a:rPr>
              <a:t>Jan 2012</a:t>
            </a:r>
          </a:p>
          <a:p>
            <a:pPr defTabSz="457200" fontAlgn="auto">
              <a:spcBef>
                <a:spcPts val="0"/>
              </a:spcBef>
              <a:spcAft>
                <a:spcPts val="0"/>
              </a:spcAft>
            </a:pPr>
            <a:r>
              <a:rPr lang="en-US" sz="1200" dirty="0" smtClean="0">
                <a:solidFill>
                  <a:prstClr val="black"/>
                </a:solidFill>
                <a:latin typeface="Calibri"/>
                <a:ea typeface="+mn-ea"/>
              </a:rPr>
              <a:t>Announced best quarterly results for a tech company ever</a:t>
            </a:r>
            <a:endParaRPr lang="en-US" sz="1200" dirty="0">
              <a:solidFill>
                <a:prstClr val="black"/>
              </a:solidFill>
              <a:latin typeface="Calibri"/>
              <a:ea typeface="+mn-ea"/>
            </a:endParaRPr>
          </a:p>
        </p:txBody>
      </p:sp>
      <p:cxnSp>
        <p:nvCxnSpPr>
          <p:cNvPr id="35" name="Straight Connector 34"/>
          <p:cNvCxnSpPr/>
          <p:nvPr/>
        </p:nvCxnSpPr>
        <p:spPr>
          <a:xfrm>
            <a:off x="3613455" y="3829396"/>
            <a:ext cx="0" cy="815257"/>
          </a:xfrm>
          <a:prstGeom prst="line">
            <a:avLst/>
          </a:prstGeom>
          <a:ln w="2540" cmpd="sng">
            <a:solidFill>
              <a:schemeClr val="tx1"/>
            </a:solidFill>
            <a:tailEnd type="oval" w="sm" len="sm"/>
          </a:ln>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7"/>
          <a:stretch>
            <a:fillRect/>
          </a:stretch>
        </p:blipFill>
        <p:spPr>
          <a:xfrm>
            <a:off x="2995837" y="2507104"/>
            <a:ext cx="793213" cy="317285"/>
          </a:xfrm>
          <a:prstGeom prst="rect">
            <a:avLst/>
          </a:prstGeom>
        </p:spPr>
      </p:pic>
      <p:cxnSp>
        <p:nvCxnSpPr>
          <p:cNvPr id="11" name="Straight Connector 10"/>
          <p:cNvCxnSpPr/>
          <p:nvPr/>
        </p:nvCxnSpPr>
        <p:spPr>
          <a:xfrm>
            <a:off x="8584105" y="2630932"/>
            <a:ext cx="0" cy="1671407"/>
          </a:xfrm>
          <a:prstGeom prst="line">
            <a:avLst/>
          </a:prstGeom>
          <a:ln w="2540" cmpd="sng">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137847" y="4351187"/>
            <a:ext cx="892516" cy="646331"/>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Calibri"/>
                <a:ea typeface="+mn-ea"/>
              </a:rPr>
              <a:t>Oct 2012</a:t>
            </a:r>
          </a:p>
          <a:p>
            <a:pPr defTabSz="457200" fontAlgn="auto">
              <a:spcBef>
                <a:spcPts val="0"/>
              </a:spcBef>
              <a:spcAft>
                <a:spcPts val="0"/>
              </a:spcAft>
            </a:pPr>
            <a:r>
              <a:rPr lang="en-US" sz="1200" dirty="0" err="1" smtClean="0">
                <a:solidFill>
                  <a:prstClr val="black"/>
                </a:solidFill>
                <a:latin typeface="Calibri"/>
                <a:ea typeface="+mn-ea"/>
              </a:rPr>
              <a:t>iPad</a:t>
            </a:r>
            <a:r>
              <a:rPr lang="en-US" sz="1200" dirty="0" smtClean="0">
                <a:solidFill>
                  <a:prstClr val="black"/>
                </a:solidFill>
                <a:latin typeface="Calibri"/>
                <a:ea typeface="+mn-ea"/>
              </a:rPr>
              <a:t> Mini released</a:t>
            </a:r>
            <a:endParaRPr lang="en-US" sz="1200" dirty="0">
              <a:solidFill>
                <a:prstClr val="black"/>
              </a:solidFill>
              <a:latin typeface="Calibri"/>
              <a:ea typeface="+mn-ea"/>
            </a:endParaRPr>
          </a:p>
        </p:txBody>
      </p:sp>
      <p:pic>
        <p:nvPicPr>
          <p:cNvPr id="12" name="Picture 11"/>
          <p:cNvPicPr>
            <a:picLocks noChangeAspect="1"/>
          </p:cNvPicPr>
          <p:nvPr/>
        </p:nvPicPr>
        <p:blipFill>
          <a:blip r:embed="rId8"/>
          <a:stretch>
            <a:fillRect/>
          </a:stretch>
        </p:blipFill>
        <p:spPr>
          <a:xfrm>
            <a:off x="8318456" y="4984631"/>
            <a:ext cx="311455" cy="462511"/>
          </a:xfrm>
          <a:prstGeom prst="rect">
            <a:avLst/>
          </a:prstGeom>
        </p:spPr>
      </p:pic>
    </p:spTree>
    <p:extLst>
      <p:ext uri="{BB962C8B-B14F-4D97-AF65-F5344CB8AC3E}">
        <p14:creationId xmlns:p14="http://schemas.microsoft.com/office/powerpoint/2010/main" val="4349768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chor="ctr">
            <a:normAutofit/>
          </a:bodyPr>
          <a:lstStyle/>
          <a:p>
            <a:pPr algn="ctr" defTabSz="457200" fontAlgn="auto">
              <a:spcBef>
                <a:spcPts val="0"/>
              </a:spcBef>
              <a:spcAft>
                <a:spcPts val="0"/>
              </a:spcAft>
              <a:defRPr/>
            </a:pPr>
            <a:r>
              <a:rPr lang="en-US" sz="5400" dirty="0">
                <a:solidFill>
                  <a:prstClr val="white"/>
                </a:solidFill>
                <a:latin typeface="Calibri"/>
                <a:ea typeface="+mn-ea"/>
                <a:cs typeface="Times New Roman" pitchFamily="18" charset="0"/>
              </a:rPr>
              <a:t>Key Company Trends </a:t>
            </a:r>
          </a:p>
        </p:txBody>
      </p:sp>
      <p:sp>
        <p:nvSpPr>
          <p:cNvPr id="155653" name="Content Placeholder 2"/>
          <p:cNvSpPr txBox="1">
            <a:spLocks/>
          </p:cNvSpPr>
          <p:nvPr/>
        </p:nvSpPr>
        <p:spPr bwMode="auto">
          <a:xfrm>
            <a:off x="457200" y="1916113"/>
            <a:ext cx="8229600" cy="4210050"/>
          </a:xfrm>
          <a:prstGeom prst="rect">
            <a:avLst/>
          </a:prstGeom>
          <a:noFill/>
          <a:ln w="9525">
            <a:noFill/>
            <a:miter lim="800000"/>
            <a:headEnd/>
            <a:tailEnd/>
          </a:ln>
        </p:spPr>
        <p:txBody>
          <a:bodyPr/>
          <a:lstStyle/>
          <a:p>
            <a:pPr marL="514350" indent="-514350" defTabSz="457200" fontAlgn="auto">
              <a:spcBef>
                <a:spcPct val="20000"/>
              </a:spcBef>
              <a:spcAft>
                <a:spcPts val="0"/>
              </a:spcAft>
              <a:buFont typeface="Calibri" pitchFamily="34" charset="0"/>
              <a:buAutoNum type="arabicPeriod"/>
            </a:pPr>
            <a:r>
              <a:rPr lang="en-US" sz="3600" dirty="0">
                <a:solidFill>
                  <a:prstClr val="white"/>
                </a:solidFill>
                <a:latin typeface="Calibri"/>
                <a:ea typeface="+mn-ea"/>
                <a:cs typeface="Times New Roman" pitchFamily="18" charset="0"/>
              </a:rPr>
              <a:t>Global Growth</a:t>
            </a:r>
          </a:p>
          <a:p>
            <a:pPr marL="514350" indent="-514350" defTabSz="457200" fontAlgn="auto">
              <a:spcBef>
                <a:spcPct val="20000"/>
              </a:spcBef>
              <a:spcAft>
                <a:spcPts val="0"/>
              </a:spcAft>
              <a:buFont typeface="Calibri" pitchFamily="34" charset="0"/>
              <a:buAutoNum type="arabicPeriod"/>
            </a:pPr>
            <a:r>
              <a:rPr lang="en-US" sz="3600" dirty="0">
                <a:solidFill>
                  <a:prstClr val="white"/>
                </a:solidFill>
                <a:latin typeface="Calibri"/>
                <a:ea typeface="+mn-ea"/>
                <a:cs typeface="Times New Roman" pitchFamily="18" charset="0"/>
              </a:rPr>
              <a:t>Key Product Growth (Revenue Trends)</a:t>
            </a:r>
          </a:p>
          <a:p>
            <a:pPr marL="514350" indent="-514350" defTabSz="457200" fontAlgn="auto">
              <a:spcBef>
                <a:spcPct val="20000"/>
              </a:spcBef>
              <a:spcAft>
                <a:spcPts val="0"/>
              </a:spcAft>
              <a:buFont typeface="Calibri" pitchFamily="34" charset="0"/>
              <a:buAutoNum type="arabicPeriod"/>
            </a:pPr>
            <a:r>
              <a:rPr lang="en-US" sz="3600" dirty="0">
                <a:solidFill>
                  <a:prstClr val="white"/>
                </a:solidFill>
                <a:latin typeface="Calibri"/>
                <a:ea typeface="+mn-ea"/>
                <a:cs typeface="Times New Roman" pitchFamily="18" charset="0"/>
              </a:rPr>
              <a:t>Litigation (10-K)</a:t>
            </a:r>
          </a:p>
        </p:txBody>
      </p:sp>
    </p:spTree>
    <p:extLst>
      <p:ext uri="{BB962C8B-B14F-4D97-AF65-F5344CB8AC3E}">
        <p14:creationId xmlns:p14="http://schemas.microsoft.com/office/powerpoint/2010/main" val="40239186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标题 1"/>
          <p:cNvSpPr>
            <a:spLocks noGrp="1"/>
          </p:cNvSpPr>
          <p:nvPr>
            <p:ph type="ctrTitle"/>
          </p:nvPr>
        </p:nvSpPr>
        <p:spPr>
          <a:xfrm>
            <a:off x="0" y="0"/>
            <a:ext cx="9144000" cy="1196975"/>
          </a:xfrm>
        </p:spPr>
        <p:txBody>
          <a:bodyPr>
            <a:noAutofit/>
          </a:bodyPr>
          <a:lstStyle/>
          <a:p>
            <a:r>
              <a:rPr lang="en-US" altLang="zh-CN" sz="4000" dirty="0" smtClean="0">
                <a:solidFill>
                  <a:schemeClr val="bg1"/>
                </a:solidFill>
                <a:cs typeface="Times New Roman" pitchFamily="18" charset="0"/>
              </a:rPr>
              <a:t>Key Product and Regional Growth (Quarterly)</a:t>
            </a:r>
            <a:endParaRPr lang="zh-CN" altLang="en-US" sz="4000" dirty="0" smtClean="0"/>
          </a:p>
        </p:txBody>
      </p:sp>
      <p:sp>
        <p:nvSpPr>
          <p:cNvPr id="3" name="TextBox 2"/>
          <p:cNvSpPr txBox="1"/>
          <p:nvPr/>
        </p:nvSpPr>
        <p:spPr>
          <a:xfrm>
            <a:off x="377603" y="6211669"/>
            <a:ext cx="2993127" cy="646331"/>
          </a:xfrm>
          <a:prstGeom prst="rect">
            <a:avLst/>
          </a:prstGeom>
          <a:noFill/>
        </p:spPr>
        <p:txBody>
          <a:bodyPr wrap="none" rtlCol="0">
            <a:spAutoFit/>
          </a:bodyPr>
          <a:lstStyle/>
          <a:p>
            <a:pPr defTabSz="457200" fontAlgn="auto">
              <a:spcBef>
                <a:spcPts val="0"/>
              </a:spcBef>
              <a:spcAft>
                <a:spcPts val="0"/>
              </a:spcAft>
            </a:pPr>
            <a:r>
              <a:rPr lang="en-US" dirty="0" smtClean="0">
                <a:solidFill>
                  <a:prstClr val="white"/>
                </a:solidFill>
                <a:latin typeface="Calibri"/>
                <a:ea typeface="+mn-ea"/>
              </a:rPr>
              <a:t>(in millions) Source: Apple </a:t>
            </a:r>
            <a:r>
              <a:rPr lang="en-US" dirty="0">
                <a:solidFill>
                  <a:prstClr val="white"/>
                </a:solidFill>
                <a:latin typeface="Calibri"/>
                <a:ea typeface="+mn-ea"/>
              </a:rPr>
              <a:t>8</a:t>
            </a:r>
            <a:r>
              <a:rPr lang="en-US" dirty="0" smtClean="0">
                <a:solidFill>
                  <a:prstClr val="white"/>
                </a:solidFill>
                <a:latin typeface="Calibri"/>
                <a:ea typeface="+mn-ea"/>
              </a:rPr>
              <a:t>-K</a:t>
            </a:r>
          </a:p>
          <a:p>
            <a:pPr defTabSz="457200" fontAlgn="auto">
              <a:spcBef>
                <a:spcPts val="0"/>
              </a:spcBef>
              <a:spcAft>
                <a:spcPts val="0"/>
              </a:spcAft>
            </a:pPr>
            <a:endParaRPr lang="en-US" dirty="0">
              <a:solidFill>
                <a:prstClr val="white"/>
              </a:solidFill>
              <a:latin typeface="Calibri"/>
              <a:ea typeface="+mn-ea"/>
            </a:endParaRPr>
          </a:p>
        </p:txBody>
      </p:sp>
      <p:pic>
        <p:nvPicPr>
          <p:cNvPr id="4" name="Picture 3"/>
          <p:cNvPicPr>
            <a:picLocks noChangeAspect="1"/>
          </p:cNvPicPr>
          <p:nvPr/>
        </p:nvPicPr>
        <p:blipFill>
          <a:blip r:embed="rId2"/>
          <a:stretch>
            <a:fillRect/>
          </a:stretch>
        </p:blipFill>
        <p:spPr>
          <a:xfrm>
            <a:off x="0" y="1408669"/>
            <a:ext cx="9144000" cy="4598800"/>
          </a:xfrm>
          <a:prstGeom prst="rect">
            <a:avLst/>
          </a:prstGeom>
        </p:spPr>
      </p:pic>
    </p:spTree>
    <p:extLst>
      <p:ext uri="{BB962C8B-B14F-4D97-AF65-F5344CB8AC3E}">
        <p14:creationId xmlns:p14="http://schemas.microsoft.com/office/powerpoint/2010/main" val="11654994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7603" y="6507157"/>
            <a:ext cx="3109520" cy="646331"/>
          </a:xfrm>
          <a:prstGeom prst="rect">
            <a:avLst/>
          </a:prstGeom>
          <a:noFill/>
        </p:spPr>
        <p:txBody>
          <a:bodyPr wrap="none" rtlCol="0">
            <a:spAutoFit/>
          </a:bodyPr>
          <a:lstStyle/>
          <a:p>
            <a:pPr defTabSz="457200" fontAlgn="auto">
              <a:spcBef>
                <a:spcPts val="0"/>
              </a:spcBef>
              <a:spcAft>
                <a:spcPts val="0"/>
              </a:spcAft>
            </a:pPr>
            <a:r>
              <a:rPr lang="en-US" dirty="0" smtClean="0">
                <a:solidFill>
                  <a:prstClr val="white"/>
                </a:solidFill>
                <a:latin typeface="Calibri"/>
                <a:ea typeface="+mn-ea"/>
              </a:rPr>
              <a:t>(in millions) Source: Apple 10-K</a:t>
            </a:r>
          </a:p>
          <a:p>
            <a:pPr defTabSz="457200" fontAlgn="auto">
              <a:spcBef>
                <a:spcPts val="0"/>
              </a:spcBef>
              <a:spcAft>
                <a:spcPts val="0"/>
              </a:spcAft>
            </a:pPr>
            <a:endParaRPr lang="en-US" dirty="0">
              <a:solidFill>
                <a:prstClr val="white"/>
              </a:solidFill>
              <a:latin typeface="Calibri"/>
              <a:ea typeface="+mn-ea"/>
            </a:endParaRPr>
          </a:p>
        </p:txBody>
      </p:sp>
      <p:pic>
        <p:nvPicPr>
          <p:cNvPr id="5" name="Picture 4"/>
          <p:cNvPicPr>
            <a:picLocks noChangeAspect="1"/>
          </p:cNvPicPr>
          <p:nvPr/>
        </p:nvPicPr>
        <p:blipFill>
          <a:blip r:embed="rId2"/>
          <a:stretch>
            <a:fillRect/>
          </a:stretch>
        </p:blipFill>
        <p:spPr>
          <a:xfrm>
            <a:off x="0" y="1378146"/>
            <a:ext cx="9144000" cy="5113351"/>
          </a:xfrm>
          <a:prstGeom prst="rect">
            <a:avLst/>
          </a:prstGeom>
        </p:spPr>
      </p:pic>
      <p:sp>
        <p:nvSpPr>
          <p:cNvPr id="8" name="标题 1"/>
          <p:cNvSpPr txBox="1">
            <a:spLocks/>
          </p:cNvSpPr>
          <p:nvPr/>
        </p:nvSpPr>
        <p:spPr>
          <a:xfrm>
            <a:off x="0" y="0"/>
            <a:ext cx="9144000" cy="11969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dirty="0" smtClean="0">
                <a:solidFill>
                  <a:prstClr val="white"/>
                </a:solidFill>
                <a:cs typeface="Times New Roman" pitchFamily="18" charset="0"/>
              </a:rPr>
              <a:t>Key Product and Regional Growth (Annually)</a:t>
            </a:r>
            <a:endParaRPr lang="zh-CN" altLang="en-US" sz="4000" dirty="0" smtClean="0">
              <a:solidFill>
                <a:prstClr val="black"/>
              </a:solidFill>
            </a:endParaRPr>
          </a:p>
        </p:txBody>
      </p:sp>
    </p:spTree>
    <p:extLst>
      <p:ext uri="{BB962C8B-B14F-4D97-AF65-F5344CB8AC3E}">
        <p14:creationId xmlns:p14="http://schemas.microsoft.com/office/powerpoint/2010/main" val="17928621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标题 1"/>
          <p:cNvSpPr>
            <a:spLocks noGrp="1"/>
          </p:cNvSpPr>
          <p:nvPr>
            <p:ph type="ctrTitle"/>
          </p:nvPr>
        </p:nvSpPr>
        <p:spPr>
          <a:xfrm>
            <a:off x="0" y="0"/>
            <a:ext cx="9144000" cy="1557338"/>
          </a:xfrm>
        </p:spPr>
        <p:txBody>
          <a:bodyPr>
            <a:normAutofit/>
          </a:bodyPr>
          <a:lstStyle/>
          <a:p>
            <a:r>
              <a:rPr lang="en-US" sz="5400" dirty="0" smtClean="0">
                <a:solidFill>
                  <a:srgbClr val="FFFFFF"/>
                </a:solidFill>
              </a:rPr>
              <a:t>Global Revenue </a:t>
            </a:r>
            <a:r>
              <a:rPr lang="en-US" sz="5400" dirty="0">
                <a:solidFill>
                  <a:srgbClr val="FFFFFF"/>
                </a:solidFill>
              </a:rPr>
              <a:t>C</a:t>
            </a:r>
            <a:r>
              <a:rPr lang="en-US" sz="5400" dirty="0" smtClean="0">
                <a:solidFill>
                  <a:srgbClr val="FFFFFF"/>
                </a:solidFill>
              </a:rPr>
              <a:t>omposition</a:t>
            </a:r>
            <a:endParaRPr lang="zh-CN" altLang="en-US" sz="5400" dirty="0" smtClean="0">
              <a:solidFill>
                <a:srgbClr val="FFFFFF"/>
              </a:solidFill>
              <a:latin typeface="Times New Roman" pitchFamily="18" charset="0"/>
              <a:cs typeface="Times New Roman" pitchFamily="18" charset="0"/>
            </a:endParaRPr>
          </a:p>
        </p:txBody>
      </p:sp>
      <p:sp>
        <p:nvSpPr>
          <p:cNvPr id="4" name="TextBox 3"/>
          <p:cNvSpPr txBox="1"/>
          <p:nvPr/>
        </p:nvSpPr>
        <p:spPr>
          <a:xfrm>
            <a:off x="1283273" y="6097187"/>
            <a:ext cx="2453203" cy="369332"/>
          </a:xfrm>
          <a:prstGeom prst="rect">
            <a:avLst/>
          </a:prstGeom>
          <a:noFill/>
        </p:spPr>
        <p:txBody>
          <a:bodyPr wrap="none" rtlCol="0">
            <a:spAutoFit/>
          </a:bodyPr>
          <a:lstStyle/>
          <a:p>
            <a:pPr defTabSz="457200" fontAlgn="auto">
              <a:spcBef>
                <a:spcPts val="0"/>
              </a:spcBef>
              <a:spcAft>
                <a:spcPts val="0"/>
              </a:spcAft>
            </a:pPr>
            <a:r>
              <a:rPr lang="en-US" dirty="0" smtClean="0">
                <a:solidFill>
                  <a:srgbClr val="FFFFFF"/>
                </a:solidFill>
                <a:latin typeface="Calibri"/>
                <a:ea typeface="+mn-ea"/>
              </a:rPr>
              <a:t>Source: </a:t>
            </a:r>
            <a:r>
              <a:rPr lang="en-US" dirty="0" err="1" smtClean="0">
                <a:solidFill>
                  <a:srgbClr val="FFFFFF"/>
                </a:solidFill>
                <a:latin typeface="Calibri"/>
                <a:ea typeface="+mn-ea"/>
              </a:rPr>
              <a:t>techcrunch.com</a:t>
            </a:r>
            <a:endParaRPr lang="en-US" dirty="0">
              <a:solidFill>
                <a:srgbClr val="FFFFFF"/>
              </a:solidFill>
              <a:latin typeface="Calibri"/>
              <a:ea typeface="+mn-ea"/>
            </a:endParaRPr>
          </a:p>
        </p:txBody>
      </p:sp>
      <p:pic>
        <p:nvPicPr>
          <p:cNvPr id="5" name="Picture 4"/>
          <p:cNvPicPr>
            <a:picLocks noChangeAspect="1"/>
          </p:cNvPicPr>
          <p:nvPr/>
        </p:nvPicPr>
        <p:blipFill>
          <a:blip r:embed="rId2"/>
          <a:stretch>
            <a:fillRect/>
          </a:stretch>
        </p:blipFill>
        <p:spPr>
          <a:xfrm>
            <a:off x="1506402" y="1557338"/>
            <a:ext cx="5988573" cy="4346076"/>
          </a:xfrm>
          <a:prstGeom prst="rect">
            <a:avLst/>
          </a:prstGeom>
        </p:spPr>
      </p:pic>
    </p:spTree>
    <p:extLst>
      <p:ext uri="{BB962C8B-B14F-4D97-AF65-F5344CB8AC3E}">
        <p14:creationId xmlns:p14="http://schemas.microsoft.com/office/powerpoint/2010/main" val="5912383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标题 1"/>
          <p:cNvSpPr>
            <a:spLocks noGrp="1"/>
          </p:cNvSpPr>
          <p:nvPr>
            <p:ph type="ctrTitle"/>
          </p:nvPr>
        </p:nvSpPr>
        <p:spPr>
          <a:xfrm>
            <a:off x="0" y="0"/>
            <a:ext cx="9144000" cy="1557338"/>
          </a:xfrm>
        </p:spPr>
        <p:txBody>
          <a:bodyPr>
            <a:noAutofit/>
          </a:bodyPr>
          <a:lstStyle/>
          <a:p>
            <a:r>
              <a:rPr lang="en-US" altLang="zh-CN" sz="4800" dirty="0" smtClean="0">
                <a:solidFill>
                  <a:schemeClr val="bg1"/>
                </a:solidFill>
                <a:cs typeface="Times New Roman" pitchFamily="18" charset="0"/>
              </a:rPr>
              <a:t>Revenue Distribution 2007-2012</a:t>
            </a:r>
            <a:endParaRPr lang="zh-CN" altLang="en-US" sz="4800" dirty="0" smtClean="0">
              <a:solidFill>
                <a:schemeClr val="bg1"/>
              </a:solidFill>
              <a:cs typeface="Times New Roman" pitchFamily="18" charset="0"/>
            </a:endParaRPr>
          </a:p>
        </p:txBody>
      </p:sp>
      <p:pic>
        <p:nvPicPr>
          <p:cNvPr id="2" name="Picture 1"/>
          <p:cNvPicPr>
            <a:picLocks noChangeAspect="1"/>
          </p:cNvPicPr>
          <p:nvPr/>
        </p:nvPicPr>
        <p:blipFill>
          <a:blip r:embed="rId3"/>
          <a:stretch>
            <a:fillRect/>
          </a:stretch>
        </p:blipFill>
        <p:spPr>
          <a:xfrm>
            <a:off x="1062235" y="1557338"/>
            <a:ext cx="7000447" cy="4777208"/>
          </a:xfrm>
          <a:prstGeom prst="rect">
            <a:avLst/>
          </a:prstGeom>
        </p:spPr>
      </p:pic>
      <p:sp>
        <p:nvSpPr>
          <p:cNvPr id="3" name="TextBox 2"/>
          <p:cNvSpPr txBox="1"/>
          <p:nvPr/>
        </p:nvSpPr>
        <p:spPr>
          <a:xfrm>
            <a:off x="1062235" y="6452569"/>
            <a:ext cx="2749471" cy="369332"/>
          </a:xfrm>
          <a:prstGeom prst="rect">
            <a:avLst/>
          </a:prstGeom>
          <a:noFill/>
        </p:spPr>
        <p:txBody>
          <a:bodyPr wrap="none" rtlCol="0">
            <a:spAutoFit/>
          </a:bodyPr>
          <a:lstStyle/>
          <a:p>
            <a:pPr defTabSz="457200" fontAlgn="auto">
              <a:spcBef>
                <a:spcPts val="0"/>
              </a:spcBef>
              <a:spcAft>
                <a:spcPts val="0"/>
              </a:spcAft>
            </a:pPr>
            <a:r>
              <a:rPr lang="en-US" dirty="0" smtClean="0">
                <a:solidFill>
                  <a:srgbClr val="FFFFFF"/>
                </a:solidFill>
                <a:latin typeface="Calibri"/>
                <a:ea typeface="+mn-ea"/>
              </a:rPr>
              <a:t>Source: Silicon Alley Insider</a:t>
            </a:r>
            <a:endParaRPr lang="en-US" dirty="0">
              <a:solidFill>
                <a:srgbClr val="FFFFFF"/>
              </a:solidFill>
              <a:latin typeface="Calibri"/>
              <a:ea typeface="+mn-ea"/>
            </a:endParaRPr>
          </a:p>
        </p:txBody>
      </p:sp>
    </p:spTree>
    <p:extLst>
      <p:ext uri="{BB962C8B-B14F-4D97-AF65-F5344CB8AC3E}">
        <p14:creationId xmlns:p14="http://schemas.microsoft.com/office/powerpoint/2010/main" val="12667060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solidFill>
                  <a:schemeClr val="bg1"/>
                </a:solidFill>
                <a:cs typeface="Times New Roman" pitchFamily="18" charset="0"/>
              </a:rPr>
              <a:t>Apple Inc. v. Samsung Electronics Co., Ltd.</a:t>
            </a:r>
            <a:endParaRPr lang="en-US" dirty="0"/>
          </a:p>
        </p:txBody>
      </p:sp>
      <p:sp>
        <p:nvSpPr>
          <p:cNvPr id="3" name="Content Placeholder 2"/>
          <p:cNvSpPr>
            <a:spLocks noGrp="1"/>
          </p:cNvSpPr>
          <p:nvPr>
            <p:ph idx="1"/>
          </p:nvPr>
        </p:nvSpPr>
        <p:spPr>
          <a:xfrm>
            <a:off x="457200" y="1600200"/>
            <a:ext cx="8229600" cy="4955336"/>
          </a:xfrm>
        </p:spPr>
        <p:txBody>
          <a:bodyPr>
            <a:normAutofit fontScale="92500" lnSpcReduction="20000"/>
          </a:bodyPr>
          <a:lstStyle/>
          <a:p>
            <a:r>
              <a:rPr lang="en-US" dirty="0" smtClean="0">
                <a:solidFill>
                  <a:srgbClr val="FFFFFF"/>
                </a:solidFill>
              </a:rPr>
              <a:t>Apple filed on April 15, 2011</a:t>
            </a:r>
          </a:p>
          <a:p>
            <a:r>
              <a:rPr lang="en-US" dirty="0" smtClean="0">
                <a:solidFill>
                  <a:srgbClr val="FFFFFF"/>
                </a:solidFill>
              </a:rPr>
              <a:t>Claimed Samsung infringed Apple’s intellectual property on its phones and tablets</a:t>
            </a:r>
          </a:p>
          <a:p>
            <a:r>
              <a:rPr lang="en-US" dirty="0">
                <a:solidFill>
                  <a:srgbClr val="FFFFFF"/>
                </a:solidFill>
              </a:rPr>
              <a:t>Samsung counter-sued one week later</a:t>
            </a:r>
          </a:p>
          <a:p>
            <a:r>
              <a:rPr lang="en-US" dirty="0">
                <a:solidFill>
                  <a:srgbClr val="FFFFFF"/>
                </a:solidFill>
              </a:rPr>
              <a:t>By July </a:t>
            </a:r>
            <a:r>
              <a:rPr lang="en-US" dirty="0" smtClean="0">
                <a:solidFill>
                  <a:srgbClr val="FFFFFF"/>
                </a:solidFill>
              </a:rPr>
              <a:t>2012, they were engaged in 50 </a:t>
            </a:r>
            <a:r>
              <a:rPr lang="en-US" dirty="0">
                <a:solidFill>
                  <a:srgbClr val="FFFFFF"/>
                </a:solidFill>
              </a:rPr>
              <a:t>lawsuits around the </a:t>
            </a:r>
            <a:r>
              <a:rPr lang="en-US" dirty="0" smtClean="0">
                <a:solidFill>
                  <a:srgbClr val="FFFFFF"/>
                </a:solidFill>
              </a:rPr>
              <a:t>globe</a:t>
            </a:r>
          </a:p>
          <a:p>
            <a:r>
              <a:rPr lang="en-US" dirty="0" smtClean="0">
                <a:solidFill>
                  <a:srgbClr val="FFFFFF"/>
                </a:solidFill>
              </a:rPr>
              <a:t>Both companies attempting to ban rival’s products that infringe certain patents</a:t>
            </a:r>
          </a:p>
          <a:p>
            <a:r>
              <a:rPr lang="en-US" dirty="0" smtClean="0">
                <a:solidFill>
                  <a:srgbClr val="FFFFFF"/>
                </a:solidFill>
              </a:rPr>
              <a:t>On August 24, 2012, Apple was awarded $</a:t>
            </a:r>
            <a:r>
              <a:rPr lang="en-US" dirty="0">
                <a:solidFill>
                  <a:srgbClr val="FFFFFF"/>
                </a:solidFill>
              </a:rPr>
              <a:t>1.049 billion in </a:t>
            </a:r>
            <a:r>
              <a:rPr lang="en-US" dirty="0" smtClean="0">
                <a:solidFill>
                  <a:srgbClr val="FFFFFF"/>
                </a:solidFill>
              </a:rPr>
              <a:t>damages in U.S. case; Samsung’s counter suit dismissed</a:t>
            </a:r>
            <a:endParaRPr lang="en-US" dirty="0">
              <a:solidFill>
                <a:srgbClr val="FFFFFF"/>
              </a:solidFill>
            </a:endParaRPr>
          </a:p>
        </p:txBody>
      </p:sp>
    </p:spTree>
    <p:extLst>
      <p:ext uri="{BB962C8B-B14F-4D97-AF65-F5344CB8AC3E}">
        <p14:creationId xmlns:p14="http://schemas.microsoft.com/office/powerpoint/2010/main" val="37965548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solidFill>
                  <a:schemeClr val="bg1"/>
                </a:solidFill>
                <a:cs typeface="Times New Roman" pitchFamily="18" charset="0"/>
              </a:rPr>
              <a:t>Effect on Apple’s stock</a:t>
            </a:r>
            <a:endParaRPr lang="en-US" dirty="0"/>
          </a:p>
        </p:txBody>
      </p:sp>
      <p:pic>
        <p:nvPicPr>
          <p:cNvPr id="12" name="Picture 11"/>
          <p:cNvPicPr>
            <a:picLocks noChangeAspect="1"/>
          </p:cNvPicPr>
          <p:nvPr/>
        </p:nvPicPr>
        <p:blipFill>
          <a:blip r:embed="rId2"/>
          <a:stretch>
            <a:fillRect/>
          </a:stretch>
        </p:blipFill>
        <p:spPr>
          <a:xfrm>
            <a:off x="326113" y="1636857"/>
            <a:ext cx="8580458" cy="4438168"/>
          </a:xfrm>
          <a:prstGeom prst="rect">
            <a:avLst/>
          </a:prstGeom>
        </p:spPr>
      </p:pic>
      <p:sp>
        <p:nvSpPr>
          <p:cNvPr id="8" name="TextBox 7"/>
          <p:cNvSpPr txBox="1"/>
          <p:nvPr/>
        </p:nvSpPr>
        <p:spPr>
          <a:xfrm>
            <a:off x="4531236" y="3876722"/>
            <a:ext cx="1270119" cy="584776"/>
          </a:xfrm>
          <a:prstGeom prst="rect">
            <a:avLst/>
          </a:prstGeom>
          <a:noFill/>
        </p:spPr>
        <p:txBody>
          <a:bodyPr wrap="square" rtlCol="0">
            <a:spAutoFit/>
          </a:bodyPr>
          <a:lstStyle/>
          <a:p>
            <a:pPr defTabSz="457200" fontAlgn="auto">
              <a:spcBef>
                <a:spcPts val="0"/>
              </a:spcBef>
              <a:spcAft>
                <a:spcPts val="0"/>
              </a:spcAft>
            </a:pPr>
            <a:r>
              <a:rPr lang="en-US" sz="1600" b="1" dirty="0" smtClean="0">
                <a:solidFill>
                  <a:prstClr val="black"/>
                </a:solidFill>
                <a:latin typeface="Calibri"/>
                <a:ea typeface="+mn-ea"/>
              </a:rPr>
              <a:t>Damages awarded</a:t>
            </a:r>
            <a:endParaRPr lang="en-US" sz="1600" dirty="0">
              <a:solidFill>
                <a:prstClr val="black"/>
              </a:solidFill>
              <a:latin typeface="Calibri"/>
              <a:ea typeface="+mn-ea"/>
            </a:endParaRPr>
          </a:p>
        </p:txBody>
      </p:sp>
      <p:cxnSp>
        <p:nvCxnSpPr>
          <p:cNvPr id="16" name="Straight Connector 15"/>
          <p:cNvCxnSpPr/>
          <p:nvPr/>
        </p:nvCxnSpPr>
        <p:spPr>
          <a:xfrm>
            <a:off x="4977494" y="3174801"/>
            <a:ext cx="0" cy="70192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67563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标题 1"/>
          <p:cNvSpPr>
            <a:spLocks noGrp="1"/>
          </p:cNvSpPr>
          <p:nvPr>
            <p:ph type="ctrTitle"/>
          </p:nvPr>
        </p:nvSpPr>
        <p:spPr>
          <a:xfrm>
            <a:off x="685800" y="333375"/>
            <a:ext cx="7772400" cy="1223963"/>
          </a:xfrm>
        </p:spPr>
        <p:txBody>
          <a:bodyPr/>
          <a:lstStyle/>
          <a:p>
            <a:r>
              <a:rPr lang="en-US" altLang="zh-CN" sz="5400" dirty="0" smtClean="0">
                <a:solidFill>
                  <a:schemeClr val="bg1"/>
                </a:solidFill>
                <a:cs typeface="Times New Roman" pitchFamily="18" charset="0"/>
              </a:rPr>
              <a:t>Key Issues</a:t>
            </a:r>
            <a:endParaRPr lang="zh-CN" altLang="en-US" sz="5400" dirty="0" smtClean="0">
              <a:solidFill>
                <a:schemeClr val="bg1"/>
              </a:solidFill>
              <a:cs typeface="Times New Roman" pitchFamily="18" charset="0"/>
            </a:endParaRPr>
          </a:p>
        </p:txBody>
      </p:sp>
      <p:sp>
        <p:nvSpPr>
          <p:cNvPr id="3" name="副标题 2"/>
          <p:cNvSpPr>
            <a:spLocks noGrp="1"/>
          </p:cNvSpPr>
          <p:nvPr>
            <p:ph type="subTitle" idx="1"/>
          </p:nvPr>
        </p:nvSpPr>
        <p:spPr>
          <a:xfrm>
            <a:off x="393700" y="2202267"/>
            <a:ext cx="8064500" cy="2190973"/>
          </a:xfrm>
        </p:spPr>
        <p:txBody>
          <a:bodyPr rtlCol="0">
            <a:normAutofit lnSpcReduction="10000"/>
          </a:bodyPr>
          <a:lstStyle/>
          <a:p>
            <a:pPr marL="742950" indent="-742950" fontAlgn="auto">
              <a:spcAft>
                <a:spcPts val="0"/>
              </a:spcAft>
              <a:buFont typeface="+mj-lt"/>
              <a:buAutoNum type="arabicPeriod"/>
              <a:defRPr/>
            </a:pPr>
            <a:r>
              <a:rPr lang="en-CA" altLang="zh-CN" sz="4400" dirty="0" smtClean="0">
                <a:ln>
                  <a:solidFill>
                    <a:schemeClr val="tx1"/>
                  </a:solidFill>
                </a:ln>
                <a:solidFill>
                  <a:schemeClr val="bg1"/>
                </a:solidFill>
                <a:cs typeface="Times New Roman" pitchFamily="18" charset="0"/>
              </a:rPr>
              <a:t>Future growth</a:t>
            </a:r>
          </a:p>
          <a:p>
            <a:pPr fontAlgn="auto">
              <a:spcAft>
                <a:spcPts val="0"/>
              </a:spcAft>
              <a:defRPr/>
            </a:pPr>
            <a:endParaRPr lang="en-CA" altLang="zh-CN" sz="4400" dirty="0">
              <a:ln>
                <a:solidFill>
                  <a:schemeClr val="tx1"/>
                </a:solidFill>
              </a:ln>
              <a:solidFill>
                <a:schemeClr val="bg1"/>
              </a:solidFill>
              <a:cs typeface="Times New Roman" pitchFamily="18" charset="0"/>
            </a:endParaRPr>
          </a:p>
          <a:p>
            <a:pPr marL="742950" indent="-742950" fontAlgn="auto">
              <a:spcAft>
                <a:spcPts val="0"/>
              </a:spcAft>
              <a:buFont typeface="+mj-lt"/>
              <a:buAutoNum type="arabicPeriod"/>
              <a:defRPr/>
            </a:pPr>
            <a:r>
              <a:rPr lang="en-CA" altLang="zh-CN" sz="4400" dirty="0" smtClean="0">
                <a:ln>
                  <a:solidFill>
                    <a:schemeClr val="tx1"/>
                  </a:solidFill>
                </a:ln>
                <a:solidFill>
                  <a:schemeClr val="bg1"/>
                </a:solidFill>
                <a:cs typeface="Times New Roman" pitchFamily="18" charset="0"/>
              </a:rPr>
              <a:t>Cash and dividend decisions</a:t>
            </a:r>
            <a:endParaRPr lang="zh-CN" altLang="zh-CN" sz="4400" dirty="0">
              <a:ln>
                <a:solidFill>
                  <a:schemeClr val="tx1"/>
                </a:solidFill>
              </a:ln>
              <a:solidFill>
                <a:schemeClr val="bg1"/>
              </a:solidFill>
              <a:cs typeface="Times New Roman" pitchFamily="18" charset="0"/>
            </a:endParaRPr>
          </a:p>
          <a:p>
            <a:pPr fontAlgn="auto">
              <a:spcAft>
                <a:spcPts val="0"/>
              </a:spcAft>
              <a:buFont typeface="Arial" pitchFamily="34" charset="0"/>
              <a:buNone/>
              <a:defRPr/>
            </a:pPr>
            <a:endParaRPr lang="zh-CN" altLang="en-US" dirty="0"/>
          </a:p>
        </p:txBody>
      </p:sp>
    </p:spTree>
    <p:extLst>
      <p:ext uri="{BB962C8B-B14F-4D97-AF65-F5344CB8AC3E}">
        <p14:creationId xmlns:p14="http://schemas.microsoft.com/office/powerpoint/2010/main" val="16286935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pPr fontAlgn="auto">
              <a:spcAft>
                <a:spcPts val="0"/>
              </a:spcAft>
              <a:defRPr/>
            </a:pPr>
            <a:r>
              <a:rPr lang="en-US" dirty="0" smtClean="0">
                <a:solidFill>
                  <a:srgbClr val="C00000"/>
                </a:solidFill>
                <a:latin typeface="Cambria" pitchFamily="18" charset="0"/>
              </a:rPr>
              <a:t>Mobile Phones</a:t>
            </a:r>
            <a:endParaRPr lang="en-US" dirty="0">
              <a:solidFill>
                <a:srgbClr val="C00000"/>
              </a:solidFill>
              <a:latin typeface="Cambria" pitchFamily="18" charset="0"/>
            </a:endParaRPr>
          </a:p>
        </p:txBody>
      </p:sp>
      <p:sp>
        <p:nvSpPr>
          <p:cNvPr id="60418" name="Content Placeholder 2"/>
          <p:cNvSpPr>
            <a:spLocks noGrp="1"/>
          </p:cNvSpPr>
          <p:nvPr>
            <p:ph idx="1"/>
          </p:nvPr>
        </p:nvSpPr>
        <p:spPr>
          <a:xfrm>
            <a:off x="0" y="1052513"/>
            <a:ext cx="6011863" cy="5805487"/>
          </a:xfrm>
        </p:spPr>
        <p:txBody>
          <a:bodyPr/>
          <a:lstStyle/>
          <a:p>
            <a:pPr marL="708025" indent="-571500">
              <a:spcAft>
                <a:spcPts val="600"/>
              </a:spcAft>
              <a:buFont typeface="Lucida Sans" pitchFamily="34" charset="0"/>
              <a:buAutoNum type="romanUcPeriod"/>
            </a:pPr>
            <a:r>
              <a:rPr lang="en-US" sz="2700" i="1" u="sng" dirty="0" smtClean="0">
                <a:solidFill>
                  <a:schemeClr val="bg1"/>
                </a:solidFill>
                <a:ea typeface="宋体" pitchFamily="2" charset="-122"/>
              </a:rPr>
              <a:t>1973:</a:t>
            </a:r>
            <a:r>
              <a:rPr lang="en-US" sz="2700" dirty="0" smtClean="0">
                <a:solidFill>
                  <a:schemeClr val="bg1"/>
                </a:solidFill>
                <a:ea typeface="宋体" pitchFamily="2" charset="-122"/>
              </a:rPr>
              <a:t> Motorola cell phone created</a:t>
            </a:r>
          </a:p>
          <a:p>
            <a:pPr marL="708025" indent="-571500">
              <a:spcAft>
                <a:spcPts val="600"/>
              </a:spcAft>
              <a:buFont typeface="Lucida Sans" pitchFamily="34" charset="0"/>
              <a:buAutoNum type="romanUcPeriod"/>
            </a:pPr>
            <a:r>
              <a:rPr lang="en-US" sz="2700" i="1" u="sng" dirty="0" smtClean="0">
                <a:solidFill>
                  <a:schemeClr val="bg1"/>
                </a:solidFill>
                <a:ea typeface="宋体" pitchFamily="2" charset="-122"/>
              </a:rPr>
              <a:t>April 3, 1973: </a:t>
            </a:r>
            <a:r>
              <a:rPr lang="en-US" sz="2700" dirty="0" smtClean="0">
                <a:solidFill>
                  <a:schemeClr val="bg1"/>
                </a:solidFill>
                <a:ea typeface="宋体" pitchFamily="2" charset="-122"/>
              </a:rPr>
              <a:t>first cell phone call made by Martin Cooper</a:t>
            </a:r>
          </a:p>
          <a:p>
            <a:pPr marL="708025" indent="-571500">
              <a:spcAft>
                <a:spcPts val="600"/>
              </a:spcAft>
              <a:buFont typeface="Lucida Sans" pitchFamily="34" charset="0"/>
              <a:buAutoNum type="romanUcPeriod"/>
            </a:pPr>
            <a:r>
              <a:rPr lang="en-US" sz="2700" i="1" u="sng" dirty="0" smtClean="0">
                <a:solidFill>
                  <a:schemeClr val="bg1"/>
                </a:solidFill>
                <a:ea typeface="宋体" pitchFamily="2" charset="-122"/>
              </a:rPr>
              <a:t>1983: </a:t>
            </a:r>
            <a:r>
              <a:rPr lang="en-US" sz="2700" dirty="0" smtClean="0">
                <a:solidFill>
                  <a:schemeClr val="bg1"/>
                </a:solidFill>
                <a:ea typeface="宋体" pitchFamily="2" charset="-122"/>
              </a:rPr>
              <a:t>first cell phone available to consumers</a:t>
            </a:r>
          </a:p>
          <a:p>
            <a:pPr marL="708025" indent="-571500">
              <a:spcAft>
                <a:spcPts val="600"/>
              </a:spcAft>
              <a:buFont typeface="Lucida Sans" pitchFamily="34" charset="0"/>
              <a:buAutoNum type="romanUcPeriod"/>
            </a:pPr>
            <a:r>
              <a:rPr lang="en-US" sz="2700" i="1" u="sng" dirty="0" smtClean="0">
                <a:solidFill>
                  <a:schemeClr val="bg1"/>
                </a:solidFill>
                <a:ea typeface="宋体" pitchFamily="2" charset="-122"/>
              </a:rPr>
              <a:t>1994: </a:t>
            </a:r>
            <a:r>
              <a:rPr lang="en-US" sz="2700" dirty="0" smtClean="0">
                <a:solidFill>
                  <a:schemeClr val="bg1"/>
                </a:solidFill>
                <a:ea typeface="宋体" pitchFamily="2" charset="-122"/>
              </a:rPr>
              <a:t>First smartphone</a:t>
            </a:r>
          </a:p>
          <a:p>
            <a:pPr marL="708025" indent="-571500">
              <a:spcAft>
                <a:spcPts val="600"/>
              </a:spcAft>
              <a:buFont typeface="Lucida Sans" pitchFamily="34" charset="0"/>
              <a:buAutoNum type="romanUcPeriod"/>
            </a:pPr>
            <a:r>
              <a:rPr lang="en-US" sz="2700" i="1" u="sng" dirty="0" smtClean="0">
                <a:solidFill>
                  <a:schemeClr val="bg1"/>
                </a:solidFill>
                <a:ea typeface="宋体" pitchFamily="2" charset="-122"/>
              </a:rPr>
              <a:t>2001: </a:t>
            </a:r>
            <a:r>
              <a:rPr lang="en-US" sz="2700" dirty="0" smtClean="0">
                <a:solidFill>
                  <a:schemeClr val="bg1"/>
                </a:solidFill>
                <a:ea typeface="宋体" pitchFamily="2" charset="-122"/>
              </a:rPr>
              <a:t>First Commercial 3g Network</a:t>
            </a:r>
          </a:p>
          <a:p>
            <a:pPr marL="708025" indent="-571500">
              <a:spcAft>
                <a:spcPts val="600"/>
              </a:spcAft>
              <a:buFont typeface="Lucida Sans" pitchFamily="34" charset="0"/>
              <a:buAutoNum type="romanUcPeriod"/>
            </a:pPr>
            <a:r>
              <a:rPr lang="en-US" sz="2700" i="1" u="sng" dirty="0" smtClean="0">
                <a:solidFill>
                  <a:schemeClr val="bg1"/>
                </a:solidFill>
                <a:ea typeface="宋体" pitchFamily="2" charset="-122"/>
              </a:rPr>
              <a:t>2007: </a:t>
            </a:r>
            <a:r>
              <a:rPr lang="en-US" sz="2700" dirty="0" smtClean="0">
                <a:solidFill>
                  <a:schemeClr val="bg1"/>
                </a:solidFill>
                <a:ea typeface="宋体" pitchFamily="2" charset="-122"/>
              </a:rPr>
              <a:t>First </a:t>
            </a:r>
            <a:r>
              <a:rPr lang="en-US" sz="2700" dirty="0" err="1" smtClean="0">
                <a:solidFill>
                  <a:schemeClr val="bg1"/>
                </a:solidFill>
                <a:ea typeface="宋体" pitchFamily="2" charset="-122"/>
              </a:rPr>
              <a:t>Iphone</a:t>
            </a:r>
            <a:r>
              <a:rPr lang="en-US" sz="2700" dirty="0" smtClean="0">
                <a:solidFill>
                  <a:schemeClr val="bg1"/>
                </a:solidFill>
                <a:ea typeface="宋体" pitchFamily="2" charset="-122"/>
              </a:rPr>
              <a:t> Released</a:t>
            </a:r>
          </a:p>
          <a:p>
            <a:pPr marL="708025" indent="-571500">
              <a:spcAft>
                <a:spcPts val="600"/>
              </a:spcAft>
              <a:buFont typeface="Lucida Sans" pitchFamily="34" charset="0"/>
              <a:buAutoNum type="romanUcPeriod"/>
            </a:pPr>
            <a:r>
              <a:rPr lang="en-US" sz="2700" i="1" u="sng" dirty="0" smtClean="0">
                <a:solidFill>
                  <a:schemeClr val="bg1"/>
                </a:solidFill>
                <a:ea typeface="宋体" pitchFamily="2" charset="-122"/>
              </a:rPr>
              <a:t>2008: </a:t>
            </a:r>
            <a:r>
              <a:rPr lang="en-US" sz="2700" dirty="0" smtClean="0">
                <a:solidFill>
                  <a:schemeClr val="bg1"/>
                </a:solidFill>
                <a:ea typeface="宋体" pitchFamily="2" charset="-122"/>
              </a:rPr>
              <a:t>First Android phone released</a:t>
            </a:r>
          </a:p>
          <a:p>
            <a:pPr marL="708025" indent="-571500">
              <a:spcAft>
                <a:spcPts val="600"/>
              </a:spcAft>
              <a:buFont typeface="Lucida Sans" pitchFamily="34" charset="0"/>
              <a:buAutoNum type="romanUcPeriod"/>
            </a:pPr>
            <a:endParaRPr lang="en-US" sz="1800" dirty="0" smtClean="0">
              <a:solidFill>
                <a:schemeClr val="bg1"/>
              </a:solidFill>
              <a:ea typeface="宋体" pitchFamily="2" charset="-122"/>
            </a:endParaRPr>
          </a:p>
        </p:txBody>
      </p:sp>
      <p:pic>
        <p:nvPicPr>
          <p:cNvPr id="1026" name="Picture 2" descr="http://upload.wikimedia.org/wikipedia/commons/thumb/1/1f/2007Computex_e21Forum-MartinCooper.jpg/200px-2007Computex_e21Forum-MartinCoo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268760"/>
            <a:ext cx="2304256" cy="3551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标题 1"/>
          <p:cNvSpPr>
            <a:spLocks noGrp="1"/>
          </p:cNvSpPr>
          <p:nvPr>
            <p:ph type="ctrTitle"/>
          </p:nvPr>
        </p:nvSpPr>
        <p:spPr>
          <a:xfrm>
            <a:off x="809914" y="0"/>
            <a:ext cx="7544551" cy="1162633"/>
          </a:xfrm>
        </p:spPr>
        <p:txBody>
          <a:bodyPr/>
          <a:lstStyle/>
          <a:p>
            <a:r>
              <a:rPr lang="en-US" altLang="zh-CN" dirty="0" smtClean="0">
                <a:solidFill>
                  <a:schemeClr val="bg1"/>
                </a:solidFill>
                <a:cs typeface="Times New Roman" pitchFamily="18" charset="0"/>
              </a:rPr>
              <a:t>Earnings Forecast</a:t>
            </a:r>
            <a:endParaRPr lang="zh-CN" altLang="en-US" dirty="0" smtClean="0"/>
          </a:p>
        </p:txBody>
      </p:sp>
      <p:pic>
        <p:nvPicPr>
          <p:cNvPr id="3" name="Picture 2"/>
          <p:cNvPicPr>
            <a:picLocks noChangeAspect="1"/>
          </p:cNvPicPr>
          <p:nvPr/>
        </p:nvPicPr>
        <p:blipFill>
          <a:blip r:embed="rId3"/>
          <a:stretch>
            <a:fillRect/>
          </a:stretch>
        </p:blipFill>
        <p:spPr>
          <a:xfrm>
            <a:off x="711200" y="1350154"/>
            <a:ext cx="7721600" cy="2286000"/>
          </a:xfrm>
          <a:prstGeom prst="rect">
            <a:avLst/>
          </a:prstGeom>
        </p:spPr>
      </p:pic>
      <p:pic>
        <p:nvPicPr>
          <p:cNvPr id="5" name="Picture 4"/>
          <p:cNvPicPr>
            <a:picLocks noChangeAspect="1"/>
          </p:cNvPicPr>
          <p:nvPr/>
        </p:nvPicPr>
        <p:blipFill>
          <a:blip r:embed="rId4"/>
          <a:stretch>
            <a:fillRect/>
          </a:stretch>
        </p:blipFill>
        <p:spPr>
          <a:xfrm>
            <a:off x="711200" y="4157693"/>
            <a:ext cx="7658100" cy="2273300"/>
          </a:xfrm>
          <a:prstGeom prst="rect">
            <a:avLst/>
          </a:prstGeom>
        </p:spPr>
      </p:pic>
    </p:spTree>
    <p:extLst>
      <p:ext uri="{BB962C8B-B14F-4D97-AF65-F5344CB8AC3E}">
        <p14:creationId xmlns:p14="http://schemas.microsoft.com/office/powerpoint/2010/main" val="13418744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标题 1"/>
          <p:cNvSpPr>
            <a:spLocks noGrp="1"/>
          </p:cNvSpPr>
          <p:nvPr>
            <p:ph type="ctrTitle"/>
          </p:nvPr>
        </p:nvSpPr>
        <p:spPr>
          <a:xfrm>
            <a:off x="809914" y="0"/>
            <a:ext cx="7544551" cy="1162633"/>
          </a:xfrm>
        </p:spPr>
        <p:txBody>
          <a:bodyPr/>
          <a:lstStyle/>
          <a:p>
            <a:r>
              <a:rPr lang="en-US" altLang="zh-CN" dirty="0" smtClean="0">
                <a:solidFill>
                  <a:schemeClr val="bg1"/>
                </a:solidFill>
                <a:cs typeface="Times New Roman" pitchFamily="18" charset="0"/>
              </a:rPr>
              <a:t>Earnings Forecast</a:t>
            </a:r>
            <a:endParaRPr lang="zh-CN" altLang="en-US" dirty="0" smtClean="0"/>
          </a:p>
        </p:txBody>
      </p:sp>
      <p:pic>
        <p:nvPicPr>
          <p:cNvPr id="2" name="Picture 1"/>
          <p:cNvPicPr>
            <a:picLocks noChangeAspect="1"/>
          </p:cNvPicPr>
          <p:nvPr/>
        </p:nvPicPr>
        <p:blipFill>
          <a:blip r:embed="rId3"/>
          <a:stretch>
            <a:fillRect/>
          </a:stretch>
        </p:blipFill>
        <p:spPr>
          <a:xfrm>
            <a:off x="736600" y="1366865"/>
            <a:ext cx="7670800" cy="2273300"/>
          </a:xfrm>
          <a:prstGeom prst="rect">
            <a:avLst/>
          </a:prstGeom>
        </p:spPr>
      </p:pic>
      <p:pic>
        <p:nvPicPr>
          <p:cNvPr id="4" name="Picture 3"/>
          <p:cNvPicPr>
            <a:picLocks noChangeAspect="1"/>
          </p:cNvPicPr>
          <p:nvPr/>
        </p:nvPicPr>
        <p:blipFill>
          <a:blip r:embed="rId4"/>
          <a:stretch>
            <a:fillRect/>
          </a:stretch>
        </p:blipFill>
        <p:spPr>
          <a:xfrm>
            <a:off x="2057400" y="4024000"/>
            <a:ext cx="5016500" cy="2286000"/>
          </a:xfrm>
          <a:prstGeom prst="rect">
            <a:avLst/>
          </a:prstGeom>
        </p:spPr>
      </p:pic>
    </p:spTree>
    <p:extLst>
      <p:ext uri="{BB962C8B-B14F-4D97-AF65-F5344CB8AC3E}">
        <p14:creationId xmlns:p14="http://schemas.microsoft.com/office/powerpoint/2010/main" val="41018647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a:spLocks noGrp="1"/>
          </p:cNvSpPr>
          <p:nvPr>
            <p:ph type="ctrTitle"/>
          </p:nvPr>
        </p:nvSpPr>
        <p:spPr>
          <a:xfrm>
            <a:off x="0" y="-120128"/>
            <a:ext cx="9144000" cy="836572"/>
          </a:xfrm>
        </p:spPr>
        <p:txBody>
          <a:bodyPr/>
          <a:lstStyle/>
          <a:p>
            <a:r>
              <a:rPr lang="en-US" altLang="zh-CN" dirty="0" smtClean="0">
                <a:solidFill>
                  <a:schemeClr val="bg1"/>
                </a:solidFill>
                <a:cs typeface="Times New Roman" pitchFamily="18" charset="0"/>
              </a:rPr>
              <a:t>Stagnant Product Growth</a:t>
            </a:r>
            <a:endParaRPr lang="zh-CN" altLang="en-US" dirty="0" smtClean="0"/>
          </a:p>
        </p:txBody>
      </p:sp>
      <p:graphicFrame>
        <p:nvGraphicFramePr>
          <p:cNvPr id="7" name="Table 6"/>
          <p:cNvGraphicFramePr>
            <a:graphicFrameLocks noGrp="1"/>
          </p:cNvGraphicFramePr>
          <p:nvPr>
            <p:extLst>
              <p:ext uri="{D42A27DB-BD31-4B8C-83A1-F6EECF244321}">
                <p14:modId xmlns:p14="http://schemas.microsoft.com/office/powerpoint/2010/main" val="628766453"/>
              </p:ext>
            </p:extLst>
          </p:nvPr>
        </p:nvGraphicFramePr>
        <p:xfrm>
          <a:off x="411931" y="763606"/>
          <a:ext cx="8410249" cy="5897880"/>
        </p:xfrm>
        <a:graphic>
          <a:graphicData uri="http://schemas.openxmlformats.org/drawingml/2006/table">
            <a:tbl>
              <a:tblPr firstRow="1" bandRow="1">
                <a:tableStyleId>{5C22544A-7EE6-4342-B048-85BDC9FD1C3A}</a:tableStyleId>
              </a:tblPr>
              <a:tblGrid>
                <a:gridCol w="1424593"/>
                <a:gridCol w="1201464"/>
                <a:gridCol w="1184301"/>
                <a:gridCol w="1167136"/>
                <a:gridCol w="1167137"/>
                <a:gridCol w="978335"/>
                <a:gridCol w="1287283"/>
              </a:tblGrid>
              <a:tr h="370840">
                <a:tc>
                  <a:txBody>
                    <a:bodyPr/>
                    <a:lstStyle/>
                    <a:p>
                      <a:pPr>
                        <a:spcAft>
                          <a:spcPts val="0"/>
                        </a:spcAft>
                      </a:pPr>
                      <a:r>
                        <a:rPr lang="en-US" sz="1200" dirty="0">
                          <a:solidFill>
                            <a:srgbClr val="000000"/>
                          </a:solidFill>
                          <a:effectLst/>
                          <a:latin typeface="Verdana"/>
                          <a:ea typeface="ＭＳ 明朝"/>
                          <a:cs typeface="Verdana"/>
                        </a:rPr>
                        <a:t> </a:t>
                      </a:r>
                      <a:endParaRPr lang="en-US" sz="1200" dirty="0">
                        <a:solidFill>
                          <a:srgbClr val="000000"/>
                        </a:solidFill>
                        <a:effectLst/>
                        <a:latin typeface="Cambria"/>
                        <a:ea typeface="ＭＳ 明朝"/>
                        <a:cs typeface="Times New Roman"/>
                      </a:endParaRPr>
                    </a:p>
                  </a:txBody>
                  <a:tcPr marL="68580" marR="68580" marT="0" marB="0"/>
                </a:tc>
                <a:tc>
                  <a:txBody>
                    <a:bodyPr/>
                    <a:lstStyle/>
                    <a:p>
                      <a:pPr>
                        <a:spcAft>
                          <a:spcPts val="0"/>
                        </a:spcAft>
                      </a:pPr>
                      <a:r>
                        <a:rPr lang="en-US" sz="1200" b="1" dirty="0">
                          <a:solidFill>
                            <a:srgbClr val="000000"/>
                          </a:solidFill>
                          <a:effectLst/>
                          <a:latin typeface="Verdana"/>
                          <a:ea typeface="ＭＳ 明朝"/>
                          <a:cs typeface="Verdana"/>
                        </a:rPr>
                        <a:t>iPhone 5</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16GB/32GB/</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64GB</a:t>
                      </a:r>
                      <a:endParaRPr lang="en-US" sz="1200" dirty="0">
                        <a:solidFill>
                          <a:srgbClr val="000000"/>
                        </a:solidFill>
                        <a:effectLst/>
                        <a:latin typeface="Cambria"/>
                        <a:ea typeface="ＭＳ 明朝"/>
                        <a:cs typeface="Times New Roman"/>
                      </a:endParaRPr>
                    </a:p>
                  </a:txBody>
                  <a:tcPr marL="68580" marR="68580" marT="0" marB="0"/>
                </a:tc>
                <a:tc>
                  <a:txBody>
                    <a:bodyPr/>
                    <a:lstStyle/>
                    <a:p>
                      <a:pPr>
                        <a:spcAft>
                          <a:spcPts val="0"/>
                        </a:spcAft>
                      </a:pPr>
                      <a:r>
                        <a:rPr lang="en-US" sz="1200" b="1" dirty="0">
                          <a:solidFill>
                            <a:srgbClr val="000000"/>
                          </a:solidFill>
                          <a:effectLst/>
                          <a:latin typeface="Verdana"/>
                          <a:ea typeface="ＭＳ 明朝"/>
                          <a:cs typeface="Verdana"/>
                        </a:rPr>
                        <a:t>iPhone 4S</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16GB/ </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32GB/</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64GB</a:t>
                      </a:r>
                      <a:endParaRPr lang="en-US" sz="1200" dirty="0">
                        <a:solidFill>
                          <a:srgbClr val="000000"/>
                        </a:solidFill>
                        <a:effectLst/>
                        <a:latin typeface="Cambria"/>
                        <a:ea typeface="ＭＳ 明朝"/>
                        <a:cs typeface="Times New Roman"/>
                      </a:endParaRPr>
                    </a:p>
                  </a:txBody>
                  <a:tcPr marL="68580" marR="68580" marT="0" marB="0"/>
                </a:tc>
                <a:tc>
                  <a:txBody>
                    <a:bodyPr/>
                    <a:lstStyle/>
                    <a:p>
                      <a:pPr>
                        <a:spcAft>
                          <a:spcPts val="0"/>
                        </a:spcAft>
                      </a:pPr>
                      <a:r>
                        <a:rPr lang="en-US" sz="1200" b="1" dirty="0">
                          <a:solidFill>
                            <a:srgbClr val="000000"/>
                          </a:solidFill>
                          <a:effectLst/>
                          <a:latin typeface="Verdana"/>
                          <a:ea typeface="ＭＳ 明朝"/>
                          <a:cs typeface="Verdana"/>
                        </a:rPr>
                        <a:t>iPhone 4</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16GB/ </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32GB</a:t>
                      </a:r>
                      <a:endParaRPr lang="en-US" sz="1200" dirty="0">
                        <a:solidFill>
                          <a:srgbClr val="000000"/>
                        </a:solidFill>
                        <a:effectLst/>
                        <a:latin typeface="Cambria"/>
                        <a:ea typeface="ＭＳ 明朝"/>
                        <a:cs typeface="Times New Roman"/>
                      </a:endParaRPr>
                    </a:p>
                  </a:txBody>
                  <a:tcPr marL="68580" marR="68580" marT="0" marB="0"/>
                </a:tc>
                <a:tc>
                  <a:txBody>
                    <a:bodyPr/>
                    <a:lstStyle/>
                    <a:p>
                      <a:pPr>
                        <a:spcAft>
                          <a:spcPts val="0"/>
                        </a:spcAft>
                      </a:pPr>
                      <a:r>
                        <a:rPr lang="en-US" sz="1200" b="1" dirty="0">
                          <a:solidFill>
                            <a:srgbClr val="000000"/>
                          </a:solidFill>
                          <a:effectLst/>
                          <a:latin typeface="Verdana"/>
                          <a:ea typeface="ＭＳ 明朝"/>
                          <a:cs typeface="Verdana"/>
                        </a:rPr>
                        <a:t>iPhone 3GS</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16GB/ </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32GB</a:t>
                      </a:r>
                      <a:endParaRPr lang="en-US" sz="1200" dirty="0">
                        <a:solidFill>
                          <a:srgbClr val="000000"/>
                        </a:solidFill>
                        <a:effectLst/>
                        <a:latin typeface="Cambria"/>
                        <a:ea typeface="ＭＳ 明朝"/>
                        <a:cs typeface="Times New Roman"/>
                      </a:endParaRPr>
                    </a:p>
                  </a:txBody>
                  <a:tcPr marL="68580" marR="68580" marT="0" marB="0"/>
                </a:tc>
                <a:tc>
                  <a:txBody>
                    <a:bodyPr/>
                    <a:lstStyle/>
                    <a:p>
                      <a:pPr>
                        <a:spcAft>
                          <a:spcPts val="0"/>
                        </a:spcAft>
                      </a:pPr>
                      <a:r>
                        <a:rPr lang="en-US" sz="1200" b="1" dirty="0">
                          <a:solidFill>
                            <a:srgbClr val="000000"/>
                          </a:solidFill>
                          <a:effectLst/>
                          <a:latin typeface="Verdana"/>
                          <a:ea typeface="ＭＳ 明朝"/>
                          <a:cs typeface="Verdana"/>
                        </a:rPr>
                        <a:t>iPhone 3G</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8GB/ </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16GB</a:t>
                      </a:r>
                      <a:endParaRPr lang="en-US" sz="1200" dirty="0">
                        <a:solidFill>
                          <a:srgbClr val="000000"/>
                        </a:solidFill>
                        <a:effectLst/>
                        <a:latin typeface="Cambria"/>
                        <a:ea typeface="ＭＳ 明朝"/>
                        <a:cs typeface="Times New Roman"/>
                      </a:endParaRPr>
                    </a:p>
                  </a:txBody>
                  <a:tcPr marL="68580" marR="68580" marT="0" marB="0"/>
                </a:tc>
                <a:tc>
                  <a:txBody>
                    <a:bodyPr/>
                    <a:lstStyle/>
                    <a:p>
                      <a:pPr>
                        <a:spcAft>
                          <a:spcPts val="0"/>
                        </a:spcAft>
                      </a:pPr>
                      <a:r>
                        <a:rPr lang="en-US" sz="1200" b="1" dirty="0">
                          <a:solidFill>
                            <a:srgbClr val="000000"/>
                          </a:solidFill>
                          <a:effectLst/>
                          <a:latin typeface="Verdana"/>
                          <a:ea typeface="ＭＳ 明朝"/>
                          <a:cs typeface="Verdana"/>
                        </a:rPr>
                        <a:t>iPhone</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4GB/8GB</a:t>
                      </a:r>
                      <a:endParaRPr lang="en-US" sz="1200" dirty="0">
                        <a:solidFill>
                          <a:srgbClr val="000000"/>
                        </a:solidFill>
                        <a:effectLst/>
                        <a:latin typeface="Cambria"/>
                        <a:ea typeface="ＭＳ 明朝"/>
                        <a:cs typeface="Times New Roman"/>
                      </a:endParaRPr>
                    </a:p>
                  </a:txBody>
                  <a:tcPr marL="68580" marR="68580" marT="0" marB="0"/>
                </a:tc>
              </a:tr>
              <a:tr h="370840">
                <a:tc>
                  <a:txBody>
                    <a:bodyPr/>
                    <a:lstStyle/>
                    <a:p>
                      <a:pPr>
                        <a:spcAft>
                          <a:spcPts val="0"/>
                        </a:spcAft>
                      </a:pPr>
                      <a:r>
                        <a:rPr lang="en-US" sz="1200" b="1" dirty="0">
                          <a:solidFill>
                            <a:srgbClr val="262626"/>
                          </a:solidFill>
                          <a:effectLst/>
                          <a:latin typeface="Verdana"/>
                          <a:ea typeface="ＭＳ 明朝"/>
                          <a:cs typeface="Verdana"/>
                        </a:rPr>
                        <a:t>Screen </a:t>
                      </a:r>
                      <a:r>
                        <a:rPr lang="en-US" sz="1200" b="1" dirty="0" smtClean="0">
                          <a:solidFill>
                            <a:srgbClr val="262626"/>
                          </a:solidFill>
                          <a:effectLst/>
                          <a:latin typeface="Verdana"/>
                          <a:ea typeface="ＭＳ 明朝"/>
                          <a:cs typeface="Verdana"/>
                        </a:rPr>
                        <a:t>Size</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3.5</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3.5</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3.5</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3.5</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3.5</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Resolution</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1136x640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960x640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960x640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480x320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480x320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dirty="0">
                          <a:solidFill>
                            <a:srgbClr val="262626"/>
                          </a:solidFill>
                          <a:effectLst/>
                          <a:latin typeface="Verdana"/>
                          <a:ea typeface="ＭＳ 明朝"/>
                          <a:cs typeface="Verdana"/>
                        </a:rPr>
                        <a:t>480x320</a:t>
                      </a:r>
                      <a:endParaRPr lang="en-US" sz="1200" dirty="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Processor</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dirty="0">
                          <a:solidFill>
                            <a:srgbClr val="262626"/>
                          </a:solidFill>
                          <a:effectLst/>
                          <a:latin typeface="Verdana"/>
                          <a:ea typeface="ＭＳ 明朝"/>
                          <a:cs typeface="Verdana"/>
                        </a:rPr>
                        <a:t>Apple A6</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Apple A5</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1 Ghz Apple A4</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dirty="0">
                          <a:solidFill>
                            <a:srgbClr val="262626"/>
                          </a:solidFill>
                          <a:effectLst/>
                          <a:latin typeface="Verdana"/>
                          <a:ea typeface="ＭＳ 明朝"/>
                          <a:cs typeface="Verdana"/>
                        </a:rPr>
                        <a:t>600 </a:t>
                      </a:r>
                      <a:r>
                        <a:rPr lang="en-US" sz="1200" dirty="0" err="1">
                          <a:solidFill>
                            <a:srgbClr val="262626"/>
                          </a:solidFill>
                          <a:effectLst/>
                          <a:latin typeface="Verdana"/>
                          <a:ea typeface="ＭＳ 明朝"/>
                          <a:cs typeface="Verdana"/>
                        </a:rPr>
                        <a:t>Mhz</a:t>
                      </a:r>
                      <a:r>
                        <a:rPr lang="en-US" sz="1200" dirty="0">
                          <a:solidFill>
                            <a:srgbClr val="262626"/>
                          </a:solidFill>
                          <a:effectLst/>
                          <a:latin typeface="Verdana"/>
                          <a:ea typeface="ＭＳ 明朝"/>
                          <a:cs typeface="Verdana"/>
                        </a:rPr>
                        <a:t> Samsung </a:t>
                      </a:r>
                      <a:endParaRPr lang="en-US" sz="1200" dirty="0">
                        <a:effectLst/>
                        <a:latin typeface="Cambria"/>
                        <a:ea typeface="ＭＳ 明朝"/>
                        <a:cs typeface="Times New Roman"/>
                      </a:endParaRPr>
                    </a:p>
                    <a:p>
                      <a:pPr>
                        <a:spcAft>
                          <a:spcPts val="0"/>
                        </a:spcAft>
                      </a:pPr>
                      <a:r>
                        <a:rPr lang="en-US" sz="1200" dirty="0">
                          <a:solidFill>
                            <a:srgbClr val="262626"/>
                          </a:solidFill>
                          <a:effectLst/>
                          <a:latin typeface="Verdana"/>
                          <a:ea typeface="ＭＳ 明朝"/>
                          <a:cs typeface="Verdana"/>
                        </a:rPr>
                        <a:t>ARM </a:t>
                      </a:r>
                      <a:r>
                        <a:rPr lang="en-US" sz="1200" dirty="0" smtClean="0">
                          <a:solidFill>
                            <a:srgbClr val="262626"/>
                          </a:solidFill>
                          <a:effectLst/>
                          <a:latin typeface="Verdana"/>
                          <a:ea typeface="ＭＳ 明朝"/>
                          <a:cs typeface="Verdana"/>
                        </a:rPr>
                        <a:t>Cortex</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412 Mhz </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Samsung ARM</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412 Mhz </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Samsung ARM</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dirty="0" smtClean="0">
                          <a:solidFill>
                            <a:srgbClr val="262626"/>
                          </a:solidFill>
                          <a:effectLst/>
                          <a:latin typeface="Verdana"/>
                          <a:ea typeface="ＭＳ 明朝"/>
                          <a:cs typeface="Verdana"/>
                        </a:rPr>
                        <a:t>Max</a:t>
                      </a:r>
                      <a:r>
                        <a:rPr lang="en-US" sz="1200" b="1" baseline="0" dirty="0" smtClean="0">
                          <a:solidFill>
                            <a:srgbClr val="262626"/>
                          </a:solidFill>
                          <a:effectLst/>
                          <a:latin typeface="Verdana"/>
                          <a:ea typeface="ＭＳ 明朝"/>
                          <a:cs typeface="Verdana"/>
                        </a:rPr>
                        <a:t> Connectivity</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dirty="0" smtClean="0">
                          <a:solidFill>
                            <a:srgbClr val="262626"/>
                          </a:solidFill>
                          <a:effectLst/>
                          <a:latin typeface="Verdana"/>
                          <a:ea typeface="ＭＳ 明朝"/>
                          <a:cs typeface="Verdana"/>
                        </a:rPr>
                        <a:t>4G LTE</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dirty="0" smtClean="0">
                          <a:solidFill>
                            <a:srgbClr val="262626"/>
                          </a:solidFill>
                          <a:effectLst/>
                          <a:latin typeface="Verdana"/>
                          <a:ea typeface="ＭＳ 明朝"/>
                          <a:cs typeface="Verdana"/>
                        </a:rPr>
                        <a:t>3G</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dirty="0" smtClean="0">
                          <a:solidFill>
                            <a:srgbClr val="262626"/>
                          </a:solidFill>
                          <a:effectLst/>
                          <a:latin typeface="Verdana"/>
                          <a:ea typeface="ＭＳ 明朝"/>
                          <a:cs typeface="Verdana"/>
                        </a:rPr>
                        <a:t>3G</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dirty="0" smtClean="0">
                          <a:solidFill>
                            <a:srgbClr val="262626"/>
                          </a:solidFill>
                          <a:effectLst/>
                          <a:latin typeface="Verdana"/>
                          <a:ea typeface="ＭＳ 明朝"/>
                          <a:cs typeface="Verdana"/>
                        </a:rPr>
                        <a:t>3G</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dirty="0" smtClean="0">
                          <a:solidFill>
                            <a:srgbClr val="262626"/>
                          </a:solidFill>
                          <a:effectLst/>
                          <a:latin typeface="Verdana"/>
                          <a:ea typeface="ＭＳ 明朝"/>
                          <a:cs typeface="Verdana"/>
                        </a:rPr>
                        <a:t>3G</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dirty="0" smtClean="0">
                          <a:solidFill>
                            <a:srgbClr val="262626"/>
                          </a:solidFill>
                          <a:effectLst/>
                          <a:latin typeface="Verdana"/>
                          <a:ea typeface="ＭＳ 明朝"/>
                          <a:cs typeface="Verdana"/>
                        </a:rPr>
                        <a:t>EDGE</a:t>
                      </a:r>
                      <a:endParaRPr lang="en-US" sz="1200" dirty="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Max. OS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iOS 6</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iOS 6</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iOS 6</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iOS 5</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iOS 4, limited</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iOS 3</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Camera</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dirty="0">
                          <a:solidFill>
                            <a:srgbClr val="262626"/>
                          </a:solidFill>
                          <a:effectLst/>
                          <a:latin typeface="Verdana"/>
                          <a:ea typeface="ＭＳ 明朝"/>
                          <a:cs typeface="Verdana"/>
                        </a:rPr>
                        <a:t>2 cameras: </a:t>
                      </a:r>
                      <a:endParaRPr lang="en-US" sz="1200" dirty="0">
                        <a:effectLst/>
                        <a:latin typeface="Cambria"/>
                        <a:ea typeface="ＭＳ 明朝"/>
                        <a:cs typeface="Times New Roman"/>
                      </a:endParaRPr>
                    </a:p>
                    <a:p>
                      <a:pPr>
                        <a:spcAft>
                          <a:spcPts val="0"/>
                        </a:spcAft>
                      </a:pPr>
                      <a:r>
                        <a:rPr lang="en-US" sz="1200" dirty="0">
                          <a:solidFill>
                            <a:srgbClr val="262626"/>
                          </a:solidFill>
                          <a:effectLst/>
                          <a:latin typeface="Verdana"/>
                          <a:ea typeface="ＭＳ 明朝"/>
                          <a:cs typeface="Verdana"/>
                        </a:rPr>
                        <a:t>8 Megapixel</a:t>
                      </a:r>
                      <a:endParaRPr lang="en-US" sz="1200" dirty="0">
                        <a:effectLst/>
                        <a:latin typeface="Cambria"/>
                        <a:ea typeface="ＭＳ 明朝"/>
                        <a:cs typeface="Times New Roman"/>
                      </a:endParaRPr>
                    </a:p>
                    <a:p>
                      <a:pPr>
                        <a:spcAft>
                          <a:spcPts val="0"/>
                        </a:spcAft>
                      </a:pPr>
                      <a:r>
                        <a:rPr lang="en-US" sz="1200" dirty="0">
                          <a:solidFill>
                            <a:srgbClr val="262626"/>
                          </a:solidFill>
                          <a:effectLst/>
                          <a:latin typeface="Verdana"/>
                          <a:ea typeface="ＭＳ 明朝"/>
                          <a:cs typeface="Verdana"/>
                        </a:rPr>
                        <a:t>&amp; 720p HD</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2 cameras: </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8 Megapixel</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&amp; VGA</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2 cameras: </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5 Megapixel</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&amp; VGA</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3 Megapixel</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2 Megapixel</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2 Megapixel</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Records</a:t>
                      </a:r>
                      <a:endParaRPr lang="en-US" sz="1200">
                        <a:effectLst/>
                        <a:latin typeface="Cambria"/>
                        <a:ea typeface="ＭＳ 明朝"/>
                        <a:cs typeface="Times New Roman"/>
                      </a:endParaRPr>
                    </a:p>
                    <a:p>
                      <a:pPr>
                        <a:spcAft>
                          <a:spcPts val="0"/>
                        </a:spcAft>
                      </a:pPr>
                      <a:r>
                        <a:rPr lang="en-US" sz="1200" b="1">
                          <a:solidFill>
                            <a:srgbClr val="262626"/>
                          </a:solidFill>
                          <a:effectLst/>
                          <a:latin typeface="Verdana"/>
                          <a:ea typeface="ＭＳ 明朝"/>
                          <a:cs typeface="Verdana"/>
                        </a:rPr>
                        <a:t>Video?</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1080p HD</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at 30 fps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1080p HD</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at 30 fps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720p HD</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at 30 fps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VGA</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at 30 fps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FaceTime</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Yes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Yes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Yes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dirty="0">
                          <a:solidFill>
                            <a:srgbClr val="000000"/>
                          </a:solidFill>
                          <a:effectLst/>
                          <a:latin typeface="Verdana"/>
                          <a:ea typeface="ＭＳ 明朝"/>
                          <a:cs typeface="Verdana"/>
                        </a:rPr>
                        <a:t>Siri</a:t>
                      </a:r>
                      <a:endParaRPr lang="en-US" sz="1200" dirty="0">
                        <a:solidFill>
                          <a:srgbClr val="000000"/>
                        </a:solidFill>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Yes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Yes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Weight </a:t>
                      </a:r>
                      <a:endParaRPr lang="en-US" sz="1200">
                        <a:effectLst/>
                        <a:latin typeface="Cambria"/>
                        <a:ea typeface="ＭＳ 明朝"/>
                        <a:cs typeface="Times New Roman"/>
                      </a:endParaRPr>
                    </a:p>
                    <a:p>
                      <a:pPr>
                        <a:spcAft>
                          <a:spcPts val="0"/>
                        </a:spcAft>
                      </a:pPr>
                      <a:r>
                        <a:rPr lang="en-US" sz="1200" b="1">
                          <a:solidFill>
                            <a:srgbClr val="262626"/>
                          </a:solidFill>
                          <a:effectLst/>
                          <a:latin typeface="Verdana"/>
                          <a:ea typeface="ＭＳ 明朝"/>
                          <a:cs typeface="Verdana"/>
                        </a:rPr>
                        <a:t>(ounces)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3.95</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4.9</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4.8</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4.8</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4.7</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4.8</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Size**</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4.87 x 2.31</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x .30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4.5 x 2.31</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x .37</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4.51 x 2.31</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x .37</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4.5 x 2.4</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x .48</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4.5 x 2.4</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x .48</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4.5 x 2.4</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x .46</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Battery Life</a:t>
                      </a:r>
                      <a:endParaRPr lang="en-US" sz="1200">
                        <a:effectLst/>
                        <a:latin typeface="Cambria"/>
                        <a:ea typeface="ＭＳ 明朝"/>
                        <a:cs typeface="Times New Roman"/>
                      </a:endParaRPr>
                    </a:p>
                    <a:p>
                      <a:pPr>
                        <a:spcAft>
                          <a:spcPts val="0"/>
                        </a:spcAft>
                      </a:pPr>
                      <a:r>
                        <a:rPr lang="en-US" sz="1200" b="1">
                          <a:solidFill>
                            <a:srgbClr val="262626"/>
                          </a:solidFill>
                          <a:effectLst/>
                          <a:latin typeface="Verdana"/>
                          <a:ea typeface="ＭＳ 明朝"/>
                          <a:cs typeface="Verdana"/>
                        </a:rPr>
                        <a:t>(in hours)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Talk: 8</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Video: 10</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Web: 10</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Audio: 40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Talk: 8</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Video: 10</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Web: 9</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Audio: 40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Talk: 7</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Video: 10</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Web: 10</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Audio: 40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Talk: 5</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Video: 10</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Web: 9</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Audio: 30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Talk: 5</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Video: 7</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Web: 5</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Audio: 24</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dirty="0">
                          <a:solidFill>
                            <a:srgbClr val="262626"/>
                          </a:solidFill>
                          <a:effectLst/>
                          <a:latin typeface="Verdana"/>
                          <a:ea typeface="ＭＳ 明朝"/>
                          <a:cs typeface="Verdana"/>
                        </a:rPr>
                        <a:t>Talk: 8</a:t>
                      </a:r>
                      <a:endParaRPr lang="en-US" sz="1200" dirty="0">
                        <a:effectLst/>
                        <a:latin typeface="Cambria"/>
                        <a:ea typeface="ＭＳ 明朝"/>
                        <a:cs typeface="Times New Roman"/>
                      </a:endParaRPr>
                    </a:p>
                    <a:p>
                      <a:pPr>
                        <a:spcAft>
                          <a:spcPts val="0"/>
                        </a:spcAft>
                      </a:pPr>
                      <a:r>
                        <a:rPr lang="en-US" sz="1200" dirty="0">
                          <a:solidFill>
                            <a:srgbClr val="262626"/>
                          </a:solidFill>
                          <a:effectLst/>
                          <a:latin typeface="Verdana"/>
                          <a:ea typeface="ＭＳ 明朝"/>
                          <a:cs typeface="Verdana"/>
                        </a:rPr>
                        <a:t>Video: 7</a:t>
                      </a:r>
                      <a:endParaRPr lang="en-US" sz="1200" dirty="0">
                        <a:effectLst/>
                        <a:latin typeface="Cambria"/>
                        <a:ea typeface="ＭＳ 明朝"/>
                        <a:cs typeface="Times New Roman"/>
                      </a:endParaRPr>
                    </a:p>
                    <a:p>
                      <a:pPr>
                        <a:spcAft>
                          <a:spcPts val="0"/>
                        </a:spcAft>
                      </a:pPr>
                      <a:r>
                        <a:rPr lang="en-US" sz="1200" dirty="0">
                          <a:solidFill>
                            <a:srgbClr val="262626"/>
                          </a:solidFill>
                          <a:effectLst/>
                          <a:latin typeface="Verdana"/>
                          <a:ea typeface="ＭＳ 明朝"/>
                          <a:cs typeface="Verdana"/>
                        </a:rPr>
                        <a:t>Web: 6 </a:t>
                      </a:r>
                      <a:endParaRPr lang="en-US" sz="1200" dirty="0">
                        <a:effectLst/>
                        <a:latin typeface="Cambria"/>
                        <a:ea typeface="ＭＳ 明朝"/>
                        <a:cs typeface="Times New Roman"/>
                      </a:endParaRPr>
                    </a:p>
                    <a:p>
                      <a:pPr>
                        <a:spcAft>
                          <a:spcPts val="0"/>
                        </a:spcAft>
                      </a:pPr>
                      <a:r>
                        <a:rPr lang="en-US" sz="1200" dirty="0">
                          <a:solidFill>
                            <a:srgbClr val="262626"/>
                          </a:solidFill>
                          <a:effectLst/>
                          <a:latin typeface="Verdana"/>
                          <a:ea typeface="ＭＳ 明朝"/>
                          <a:cs typeface="Verdana"/>
                        </a:rPr>
                        <a:t>Audio: 24</a:t>
                      </a:r>
                      <a:endParaRPr lang="en-US" sz="1200" dirty="0">
                        <a:effectLst/>
                        <a:latin typeface="Cambria"/>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24247160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Losing Competitive Edge?</a:t>
            </a:r>
            <a:endParaRPr lang="en-US" dirty="0">
              <a:solidFill>
                <a:srgbClr val="FFFFFF"/>
              </a:solidFill>
            </a:endParaRPr>
          </a:p>
        </p:txBody>
      </p:sp>
      <p:pic>
        <p:nvPicPr>
          <p:cNvPr id="4" name="Picture 3"/>
          <p:cNvPicPr>
            <a:picLocks noChangeAspect="1"/>
          </p:cNvPicPr>
          <p:nvPr/>
        </p:nvPicPr>
        <p:blipFill>
          <a:blip r:embed="rId2"/>
          <a:stretch>
            <a:fillRect/>
          </a:stretch>
        </p:blipFill>
        <p:spPr>
          <a:xfrm>
            <a:off x="3377568" y="1417638"/>
            <a:ext cx="2494981" cy="4822266"/>
          </a:xfrm>
          <a:prstGeom prst="rect">
            <a:avLst/>
          </a:prstGeom>
        </p:spPr>
      </p:pic>
    </p:spTree>
    <p:extLst>
      <p:ext uri="{BB962C8B-B14F-4D97-AF65-F5344CB8AC3E}">
        <p14:creationId xmlns:p14="http://schemas.microsoft.com/office/powerpoint/2010/main" val="25838053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72371" y="228334"/>
            <a:ext cx="7597365" cy="6262693"/>
          </a:xfrm>
          <a:prstGeom prst="rect">
            <a:avLst/>
          </a:prstGeom>
        </p:spPr>
      </p:pic>
    </p:spTree>
    <p:extLst>
      <p:ext uri="{BB962C8B-B14F-4D97-AF65-F5344CB8AC3E}">
        <p14:creationId xmlns:p14="http://schemas.microsoft.com/office/powerpoint/2010/main" val="327543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solidFill>
                  <a:schemeClr val="bg1"/>
                </a:solidFill>
                <a:cs typeface="Times New Roman" pitchFamily="18" charset="0"/>
              </a:rPr>
              <a:t>iOS</a:t>
            </a:r>
            <a:r>
              <a:rPr lang="en-US" altLang="zh-CN" dirty="0">
                <a:solidFill>
                  <a:schemeClr val="bg1"/>
                </a:solidFill>
                <a:cs typeface="Times New Roman" pitchFamily="18" charset="0"/>
              </a:rPr>
              <a:t> 6 Maps Upgrade</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FFFFFF"/>
                </a:solidFill>
              </a:rPr>
              <a:t>The Globe and Mail reported on September 28, 2012 that “</a:t>
            </a:r>
            <a:r>
              <a:rPr lang="en-US" dirty="0">
                <a:solidFill>
                  <a:srgbClr val="FFFFFF"/>
                </a:solidFill>
              </a:rPr>
              <a:t>Apple CEO Tim Cook says the company is “extremely sorry” for the frustration its Maps application has </a:t>
            </a:r>
            <a:r>
              <a:rPr lang="en-US" dirty="0" smtClean="0">
                <a:solidFill>
                  <a:srgbClr val="FFFFFF"/>
                </a:solidFill>
              </a:rPr>
              <a:t>caused” and that that </a:t>
            </a:r>
            <a:r>
              <a:rPr lang="en-US" dirty="0">
                <a:solidFill>
                  <a:srgbClr val="FFFFFF"/>
                </a:solidFill>
              </a:rPr>
              <a:t>Apple “fell </a:t>
            </a:r>
            <a:r>
              <a:rPr lang="en-US" dirty="0" smtClean="0">
                <a:solidFill>
                  <a:srgbClr val="FFFFFF"/>
                </a:solidFill>
              </a:rPr>
              <a:t>short”</a:t>
            </a:r>
          </a:p>
          <a:p>
            <a:r>
              <a:rPr lang="en-US" dirty="0" smtClean="0">
                <a:solidFill>
                  <a:srgbClr val="FFFFFF"/>
                </a:solidFill>
              </a:rPr>
              <a:t>Users complained that “the </a:t>
            </a:r>
            <a:r>
              <a:rPr lang="en-US" dirty="0">
                <a:solidFill>
                  <a:srgbClr val="FFFFFF"/>
                </a:solidFill>
              </a:rPr>
              <a:t>new map software offers fewer details, lacks public transit directions and misplaces landmarks, among other </a:t>
            </a:r>
            <a:r>
              <a:rPr lang="en-US" dirty="0" smtClean="0">
                <a:solidFill>
                  <a:srgbClr val="FFFFFF"/>
                </a:solidFill>
              </a:rPr>
              <a:t>problems”</a:t>
            </a:r>
            <a:endParaRPr lang="en-US" dirty="0">
              <a:solidFill>
                <a:srgbClr val="FFFFFF"/>
              </a:solidFill>
            </a:endParaRPr>
          </a:p>
        </p:txBody>
      </p:sp>
    </p:spTree>
    <p:extLst>
      <p:ext uri="{BB962C8B-B14F-4D97-AF65-F5344CB8AC3E}">
        <p14:creationId xmlns:p14="http://schemas.microsoft.com/office/powerpoint/2010/main" val="6155649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504200" y="1734653"/>
            <a:ext cx="8121414" cy="4446361"/>
          </a:xfrm>
          <a:prstGeom prst="rect">
            <a:avLst/>
          </a:prstGeom>
        </p:spPr>
      </p:pic>
      <p:sp>
        <p:nvSpPr>
          <p:cNvPr id="11" name="标题 1"/>
          <p:cNvSpPr>
            <a:spLocks noGrp="1"/>
          </p:cNvSpPr>
          <p:nvPr>
            <p:ph type="ctrTitle"/>
          </p:nvPr>
        </p:nvSpPr>
        <p:spPr>
          <a:xfrm>
            <a:off x="0" y="0"/>
            <a:ext cx="9144000" cy="1557338"/>
          </a:xfrm>
        </p:spPr>
        <p:txBody>
          <a:bodyPr/>
          <a:lstStyle/>
          <a:p>
            <a:r>
              <a:rPr lang="en-US" altLang="zh-CN" dirty="0" smtClean="0">
                <a:solidFill>
                  <a:schemeClr val="bg1"/>
                </a:solidFill>
                <a:cs typeface="Times New Roman" pitchFamily="18" charset="0"/>
              </a:rPr>
              <a:t>Stock Price Drop Following</a:t>
            </a:r>
            <a:br>
              <a:rPr lang="en-US" altLang="zh-CN" dirty="0" smtClean="0">
                <a:solidFill>
                  <a:schemeClr val="bg1"/>
                </a:solidFill>
                <a:cs typeface="Times New Roman" pitchFamily="18" charset="0"/>
              </a:rPr>
            </a:br>
            <a:r>
              <a:rPr lang="en-US" altLang="zh-CN" dirty="0" smtClean="0">
                <a:solidFill>
                  <a:schemeClr val="bg1"/>
                </a:solidFill>
                <a:cs typeface="Times New Roman" pitchFamily="18" charset="0"/>
              </a:rPr>
              <a:t>iPhone 5 and </a:t>
            </a:r>
            <a:r>
              <a:rPr lang="en-US" altLang="zh-CN" dirty="0" err="1" smtClean="0">
                <a:solidFill>
                  <a:schemeClr val="bg1"/>
                </a:solidFill>
                <a:cs typeface="Times New Roman" pitchFamily="18" charset="0"/>
              </a:rPr>
              <a:t>iOS</a:t>
            </a:r>
            <a:r>
              <a:rPr lang="en-US" altLang="zh-CN" dirty="0" smtClean="0">
                <a:solidFill>
                  <a:schemeClr val="bg1"/>
                </a:solidFill>
                <a:cs typeface="Times New Roman" pitchFamily="18" charset="0"/>
              </a:rPr>
              <a:t> 6 Release</a:t>
            </a:r>
            <a:endParaRPr lang="zh-CN" altLang="en-US" dirty="0" smtClean="0"/>
          </a:p>
        </p:txBody>
      </p:sp>
      <p:sp>
        <p:nvSpPr>
          <p:cNvPr id="12" name="TextBox 11"/>
          <p:cNvSpPr txBox="1"/>
          <p:nvPr/>
        </p:nvSpPr>
        <p:spPr>
          <a:xfrm>
            <a:off x="3003003" y="3795283"/>
            <a:ext cx="858845" cy="584776"/>
          </a:xfrm>
          <a:prstGeom prst="rect">
            <a:avLst/>
          </a:prstGeom>
          <a:noFill/>
        </p:spPr>
        <p:txBody>
          <a:bodyPr wrap="square" rtlCol="0">
            <a:spAutoFit/>
          </a:bodyPr>
          <a:lstStyle/>
          <a:p>
            <a:pPr defTabSz="457200" fontAlgn="auto">
              <a:spcBef>
                <a:spcPts val="0"/>
              </a:spcBef>
              <a:spcAft>
                <a:spcPts val="0"/>
              </a:spcAft>
            </a:pPr>
            <a:r>
              <a:rPr lang="en-US" sz="1600" b="1" dirty="0" smtClean="0">
                <a:solidFill>
                  <a:prstClr val="black"/>
                </a:solidFill>
                <a:latin typeface="Calibri"/>
                <a:ea typeface="+mn-ea"/>
              </a:rPr>
              <a:t>Sept 21</a:t>
            </a:r>
          </a:p>
          <a:p>
            <a:pPr defTabSz="457200" fontAlgn="auto">
              <a:spcBef>
                <a:spcPts val="0"/>
              </a:spcBef>
              <a:spcAft>
                <a:spcPts val="0"/>
              </a:spcAft>
            </a:pPr>
            <a:r>
              <a:rPr lang="en-US" sz="1600" b="1" dirty="0" smtClean="0">
                <a:solidFill>
                  <a:prstClr val="black"/>
                </a:solidFill>
                <a:latin typeface="Calibri"/>
                <a:ea typeface="+mn-ea"/>
              </a:rPr>
              <a:t>$700.09</a:t>
            </a:r>
          </a:p>
        </p:txBody>
      </p:sp>
      <p:cxnSp>
        <p:nvCxnSpPr>
          <p:cNvPr id="13" name="Straight Connector 12"/>
          <p:cNvCxnSpPr/>
          <p:nvPr/>
        </p:nvCxnSpPr>
        <p:spPr>
          <a:xfrm>
            <a:off x="3449918" y="2439557"/>
            <a:ext cx="17164" cy="1355726"/>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445088" y="3007256"/>
            <a:ext cx="858845" cy="584776"/>
          </a:xfrm>
          <a:prstGeom prst="rect">
            <a:avLst/>
          </a:prstGeom>
          <a:noFill/>
        </p:spPr>
        <p:txBody>
          <a:bodyPr wrap="square" rtlCol="0">
            <a:spAutoFit/>
          </a:bodyPr>
          <a:lstStyle/>
          <a:p>
            <a:pPr defTabSz="457200" fontAlgn="auto">
              <a:spcBef>
                <a:spcPts val="0"/>
              </a:spcBef>
              <a:spcAft>
                <a:spcPts val="0"/>
              </a:spcAft>
            </a:pPr>
            <a:r>
              <a:rPr lang="en-US" sz="1600" b="1" dirty="0" smtClean="0">
                <a:solidFill>
                  <a:prstClr val="black"/>
                </a:solidFill>
                <a:latin typeface="Calibri"/>
                <a:ea typeface="+mn-ea"/>
              </a:rPr>
              <a:t>Sept 26</a:t>
            </a:r>
          </a:p>
          <a:p>
            <a:pPr defTabSz="457200" fontAlgn="auto">
              <a:spcBef>
                <a:spcPts val="0"/>
              </a:spcBef>
              <a:spcAft>
                <a:spcPts val="0"/>
              </a:spcAft>
            </a:pPr>
            <a:r>
              <a:rPr lang="en-US" sz="1600" b="1" dirty="0" smtClean="0">
                <a:solidFill>
                  <a:prstClr val="black"/>
                </a:solidFill>
                <a:latin typeface="Calibri"/>
                <a:ea typeface="+mn-ea"/>
              </a:rPr>
              <a:t>$665.18</a:t>
            </a:r>
          </a:p>
        </p:txBody>
      </p:sp>
      <p:pic>
        <p:nvPicPr>
          <p:cNvPr id="20" name="Picture 19"/>
          <p:cNvPicPr>
            <a:picLocks noChangeAspect="1"/>
          </p:cNvPicPr>
          <p:nvPr/>
        </p:nvPicPr>
        <p:blipFill>
          <a:blip r:embed="rId4"/>
          <a:stretch>
            <a:fillRect/>
          </a:stretch>
        </p:blipFill>
        <p:spPr>
          <a:xfrm>
            <a:off x="3226789" y="4380059"/>
            <a:ext cx="446258" cy="589398"/>
          </a:xfrm>
          <a:prstGeom prst="rect">
            <a:avLst/>
          </a:prstGeom>
        </p:spPr>
      </p:pic>
      <p:cxnSp>
        <p:nvCxnSpPr>
          <p:cNvPr id="23" name="Straight Connector 22"/>
          <p:cNvCxnSpPr/>
          <p:nvPr/>
        </p:nvCxnSpPr>
        <p:spPr>
          <a:xfrm flipV="1">
            <a:off x="4874511" y="3592032"/>
            <a:ext cx="0" cy="1272603"/>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5"/>
          <a:stretch>
            <a:fillRect/>
          </a:stretch>
        </p:blipFill>
        <p:spPr>
          <a:xfrm>
            <a:off x="3003003" y="4969457"/>
            <a:ext cx="786742" cy="288882"/>
          </a:xfrm>
          <a:prstGeom prst="rect">
            <a:avLst/>
          </a:prstGeom>
        </p:spPr>
      </p:pic>
      <p:sp>
        <p:nvSpPr>
          <p:cNvPr id="27" name="TextBox 26"/>
          <p:cNvSpPr txBox="1"/>
          <p:nvPr/>
        </p:nvSpPr>
        <p:spPr>
          <a:xfrm>
            <a:off x="639195" y="6319387"/>
            <a:ext cx="5757781" cy="646331"/>
          </a:xfrm>
          <a:prstGeom prst="rect">
            <a:avLst/>
          </a:prstGeom>
          <a:noFill/>
        </p:spPr>
        <p:txBody>
          <a:bodyPr wrap="none" rtlCol="0">
            <a:spAutoFit/>
          </a:bodyPr>
          <a:lstStyle/>
          <a:p>
            <a:pPr defTabSz="457200" fontAlgn="auto">
              <a:spcBef>
                <a:spcPts val="0"/>
              </a:spcBef>
              <a:spcAft>
                <a:spcPts val="0"/>
              </a:spcAft>
            </a:pPr>
            <a:r>
              <a:rPr lang="en-US" dirty="0" smtClean="0">
                <a:solidFill>
                  <a:srgbClr val="FFFFFF"/>
                </a:solidFill>
                <a:latin typeface="Calibri"/>
                <a:ea typeface="+mn-ea"/>
              </a:rPr>
              <a:t>*</a:t>
            </a:r>
            <a:r>
              <a:rPr lang="en-US" dirty="0" err="1">
                <a:solidFill>
                  <a:srgbClr val="FFFFFF"/>
                </a:solidFill>
                <a:latin typeface="Calibri"/>
                <a:ea typeface="+mn-ea"/>
              </a:rPr>
              <a:t>iOS</a:t>
            </a:r>
            <a:r>
              <a:rPr lang="en-US" dirty="0">
                <a:solidFill>
                  <a:srgbClr val="FFFFFF"/>
                </a:solidFill>
                <a:latin typeface="Calibri"/>
                <a:ea typeface="+mn-ea"/>
              </a:rPr>
              <a:t> 6 released for iPhone 4 and 4S on September 19, 2012</a:t>
            </a:r>
          </a:p>
          <a:p>
            <a:pPr defTabSz="457200" fontAlgn="auto">
              <a:spcBef>
                <a:spcPts val="0"/>
              </a:spcBef>
              <a:spcAft>
                <a:spcPts val="0"/>
              </a:spcAft>
            </a:pPr>
            <a:endParaRPr lang="en-US" dirty="0">
              <a:solidFill>
                <a:prstClr val="black"/>
              </a:solidFill>
              <a:latin typeface="Calibri"/>
              <a:ea typeface="+mn-ea"/>
            </a:endParaRPr>
          </a:p>
        </p:txBody>
      </p:sp>
    </p:spTree>
    <p:extLst>
      <p:ext uri="{BB962C8B-B14F-4D97-AF65-F5344CB8AC3E}">
        <p14:creationId xmlns:p14="http://schemas.microsoft.com/office/powerpoint/2010/main" val="6181088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ctrTitle"/>
          </p:nvPr>
        </p:nvSpPr>
        <p:spPr>
          <a:xfrm>
            <a:off x="0" y="0"/>
            <a:ext cx="9144000" cy="1557338"/>
          </a:xfrm>
        </p:spPr>
        <p:txBody>
          <a:bodyPr/>
          <a:lstStyle/>
          <a:p>
            <a:r>
              <a:rPr lang="en-US" altLang="zh-CN" dirty="0" err="1" smtClean="0">
                <a:solidFill>
                  <a:schemeClr val="bg1"/>
                </a:solidFill>
                <a:cs typeface="Times New Roman" pitchFamily="18" charset="0"/>
              </a:rPr>
              <a:t>iPad</a:t>
            </a:r>
            <a:r>
              <a:rPr lang="en-US" altLang="zh-CN" dirty="0" smtClean="0">
                <a:solidFill>
                  <a:schemeClr val="bg1"/>
                </a:solidFill>
                <a:cs typeface="Times New Roman" pitchFamily="18" charset="0"/>
              </a:rPr>
              <a:t> mini</a:t>
            </a:r>
            <a:endParaRPr lang="zh-CN" altLang="en-US" dirty="0" smtClean="0"/>
          </a:p>
        </p:txBody>
      </p:sp>
      <p:sp>
        <p:nvSpPr>
          <p:cNvPr id="14" name="Content Placeholder 2"/>
          <p:cNvSpPr txBox="1">
            <a:spLocks/>
          </p:cNvSpPr>
          <p:nvPr/>
        </p:nvSpPr>
        <p:spPr>
          <a:xfrm>
            <a:off x="457200" y="1600200"/>
            <a:ext cx="8229600" cy="4525963"/>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fontAlgn="auto">
              <a:spcAft>
                <a:spcPts val="0"/>
              </a:spcAft>
              <a:buFont typeface="Arial"/>
              <a:buChar char="•"/>
            </a:pPr>
            <a:r>
              <a:rPr lang="en-US" dirty="0" smtClean="0">
                <a:solidFill>
                  <a:srgbClr val="FFFFFF"/>
                </a:solidFill>
              </a:rPr>
              <a:t>Apple has lost market share due to its high price</a:t>
            </a:r>
          </a:p>
          <a:p>
            <a:pPr marL="457200" indent="-457200" algn="l" fontAlgn="auto">
              <a:spcAft>
                <a:spcPts val="0"/>
              </a:spcAft>
              <a:buFont typeface="Arial"/>
              <a:buChar char="•"/>
            </a:pPr>
            <a:r>
              <a:rPr lang="en-US" dirty="0" smtClean="0">
                <a:solidFill>
                  <a:srgbClr val="FFFFFF"/>
                </a:solidFill>
              </a:rPr>
              <a:t>CNET</a:t>
            </a:r>
            <a:r>
              <a:rPr lang="en-US" dirty="0">
                <a:solidFill>
                  <a:srgbClr val="FFFFFF"/>
                </a:solidFill>
              </a:rPr>
              <a:t>: “The </a:t>
            </a:r>
            <a:r>
              <a:rPr lang="en-US" dirty="0" smtClean="0">
                <a:solidFill>
                  <a:srgbClr val="FFFFFF"/>
                </a:solidFill>
              </a:rPr>
              <a:t>spike [of Samsung Galaxy tablet sales] </a:t>
            </a:r>
            <a:r>
              <a:rPr lang="en-US" dirty="0">
                <a:solidFill>
                  <a:srgbClr val="FFFFFF"/>
                </a:solidFill>
              </a:rPr>
              <a:t>after the </a:t>
            </a:r>
            <a:r>
              <a:rPr lang="en-US" dirty="0" smtClean="0">
                <a:solidFill>
                  <a:srgbClr val="FFFFFF"/>
                </a:solidFill>
              </a:rPr>
              <a:t>[</a:t>
            </a:r>
            <a:r>
              <a:rPr lang="en-US" dirty="0" err="1" smtClean="0">
                <a:solidFill>
                  <a:srgbClr val="FFFFFF"/>
                </a:solidFill>
              </a:rPr>
              <a:t>iPad</a:t>
            </a:r>
            <a:r>
              <a:rPr lang="en-US" dirty="0" smtClean="0">
                <a:solidFill>
                  <a:srgbClr val="FFFFFF"/>
                </a:solidFill>
              </a:rPr>
              <a:t> mini] launch </a:t>
            </a:r>
            <a:r>
              <a:rPr lang="en-US" dirty="0">
                <a:solidFill>
                  <a:srgbClr val="FFFFFF"/>
                </a:solidFill>
              </a:rPr>
              <a:t>suggests that consumers hung around to see what Apple had to show off, weren't impressed, and went with a Galaxy instead.”</a:t>
            </a:r>
          </a:p>
          <a:p>
            <a:pPr marL="457200" indent="-457200" algn="l" fontAlgn="auto">
              <a:spcAft>
                <a:spcPts val="0"/>
              </a:spcAft>
              <a:buFont typeface="Arial"/>
              <a:buChar char="•"/>
            </a:pPr>
            <a:r>
              <a:rPr lang="en-US" dirty="0">
                <a:solidFill>
                  <a:srgbClr val="FFFFFF"/>
                </a:solidFill>
              </a:rPr>
              <a:t>Digital Journal: “Amazon's Kindle Fire sales also took a leap upon the release of the </a:t>
            </a:r>
            <a:r>
              <a:rPr lang="en-US" dirty="0" err="1">
                <a:solidFill>
                  <a:srgbClr val="FFFFFF"/>
                </a:solidFill>
              </a:rPr>
              <a:t>iPad</a:t>
            </a:r>
            <a:r>
              <a:rPr lang="en-US" dirty="0">
                <a:solidFill>
                  <a:srgbClr val="FFFFFF"/>
                </a:solidFill>
              </a:rPr>
              <a:t> </a:t>
            </a:r>
            <a:r>
              <a:rPr lang="en-US" dirty="0" smtClean="0">
                <a:solidFill>
                  <a:srgbClr val="FFFFFF"/>
                </a:solidFill>
              </a:rPr>
              <a:t>Mini… Based </a:t>
            </a:r>
            <a:r>
              <a:rPr lang="en-US" dirty="0">
                <a:solidFill>
                  <a:srgbClr val="FFFFFF"/>
                </a:solidFill>
              </a:rPr>
              <a:t>on the current releases, it appears Apple has run out of ideas for what to produce next with each generation of iPhones and </a:t>
            </a:r>
            <a:r>
              <a:rPr lang="en-US" dirty="0" err="1">
                <a:solidFill>
                  <a:srgbClr val="FFFFFF"/>
                </a:solidFill>
              </a:rPr>
              <a:t>iPads</a:t>
            </a:r>
            <a:r>
              <a:rPr lang="en-US" dirty="0">
                <a:solidFill>
                  <a:srgbClr val="FFFFFF"/>
                </a:solidFill>
              </a:rPr>
              <a:t> bug prone and expensive.”</a:t>
            </a:r>
          </a:p>
        </p:txBody>
      </p:sp>
    </p:spTree>
    <p:extLst>
      <p:ext uri="{BB962C8B-B14F-4D97-AF65-F5344CB8AC3E}">
        <p14:creationId xmlns:p14="http://schemas.microsoft.com/office/powerpoint/2010/main" val="41881119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ctrTitle"/>
          </p:nvPr>
        </p:nvSpPr>
        <p:spPr>
          <a:xfrm>
            <a:off x="0" y="0"/>
            <a:ext cx="9144000" cy="1557338"/>
          </a:xfrm>
        </p:spPr>
        <p:txBody>
          <a:bodyPr/>
          <a:lstStyle/>
          <a:p>
            <a:r>
              <a:rPr lang="en-US" altLang="zh-CN" dirty="0" err="1" smtClean="0">
                <a:solidFill>
                  <a:schemeClr val="bg1"/>
                </a:solidFill>
                <a:cs typeface="Times New Roman" pitchFamily="18" charset="0"/>
              </a:rPr>
              <a:t>iPad</a:t>
            </a:r>
            <a:r>
              <a:rPr lang="en-US" altLang="zh-CN" dirty="0" smtClean="0">
                <a:solidFill>
                  <a:schemeClr val="bg1"/>
                </a:solidFill>
                <a:cs typeface="Times New Roman" pitchFamily="18" charset="0"/>
              </a:rPr>
              <a:t> mini</a:t>
            </a:r>
            <a:endParaRPr lang="zh-CN" altLang="en-US" dirty="0" smtClean="0"/>
          </a:p>
        </p:txBody>
      </p:sp>
      <p:sp>
        <p:nvSpPr>
          <p:cNvPr id="14" name="Content Placeholder 2"/>
          <p:cNvSpPr txBox="1">
            <a:spLocks/>
          </p:cNvSpPr>
          <p:nvPr/>
        </p:nvSpPr>
        <p:spPr>
          <a:xfrm>
            <a:off x="457200" y="1399661"/>
            <a:ext cx="8229600" cy="452596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fontAlgn="auto">
              <a:spcAft>
                <a:spcPts val="0"/>
              </a:spcAft>
              <a:buFont typeface="Arial"/>
              <a:buChar char="•"/>
            </a:pPr>
            <a:r>
              <a:rPr lang="en-US" sz="2400" dirty="0" err="1" smtClean="0">
                <a:solidFill>
                  <a:srgbClr val="FFFFFF"/>
                </a:solidFill>
              </a:rPr>
              <a:t>eWeek</a:t>
            </a:r>
            <a:r>
              <a:rPr lang="en-US" sz="2400" dirty="0">
                <a:solidFill>
                  <a:srgbClr val="FFFFFF"/>
                </a:solidFill>
              </a:rPr>
              <a:t>: </a:t>
            </a:r>
            <a:r>
              <a:rPr lang="en-US" sz="2400" dirty="0" smtClean="0">
                <a:solidFill>
                  <a:srgbClr val="FFFFFF"/>
                </a:solidFill>
              </a:rPr>
              <a:t>“</a:t>
            </a:r>
            <a:r>
              <a:rPr lang="en-US" sz="2400" dirty="0">
                <a:solidFill>
                  <a:srgbClr val="FFFFFF"/>
                </a:solidFill>
              </a:rPr>
              <a:t>T</a:t>
            </a:r>
            <a:r>
              <a:rPr lang="en-US" sz="2400" dirty="0" smtClean="0">
                <a:solidFill>
                  <a:srgbClr val="FFFFFF"/>
                </a:solidFill>
              </a:rPr>
              <a:t>he </a:t>
            </a:r>
            <a:r>
              <a:rPr lang="en-US" sz="2400" dirty="0">
                <a:solidFill>
                  <a:srgbClr val="FFFFFF"/>
                </a:solidFill>
              </a:rPr>
              <a:t>sell-out of </a:t>
            </a:r>
            <a:r>
              <a:rPr lang="en-US" sz="2400" dirty="0" smtClean="0">
                <a:solidFill>
                  <a:srgbClr val="FFFFFF"/>
                </a:solidFill>
              </a:rPr>
              <a:t>both </a:t>
            </a:r>
            <a:r>
              <a:rPr lang="en-US" sz="2400" dirty="0">
                <a:solidFill>
                  <a:srgbClr val="FFFFFF"/>
                </a:solidFill>
              </a:rPr>
              <a:t>editions suggests that despite a higher-than-expected $329 starting price, consumers really want to get their hands on an </a:t>
            </a:r>
            <a:r>
              <a:rPr lang="en-US" sz="2400" dirty="0" err="1">
                <a:solidFill>
                  <a:srgbClr val="FFFFFF"/>
                </a:solidFill>
              </a:rPr>
              <a:t>iPad</a:t>
            </a:r>
            <a:r>
              <a:rPr lang="en-US" sz="2400" dirty="0">
                <a:solidFill>
                  <a:srgbClr val="FFFFFF"/>
                </a:solidFill>
              </a:rPr>
              <a:t> mini.”</a:t>
            </a:r>
          </a:p>
          <a:p>
            <a:pPr marL="457200" indent="-457200" algn="l" fontAlgn="auto">
              <a:spcAft>
                <a:spcPts val="0"/>
              </a:spcAft>
              <a:buFont typeface="Arial"/>
              <a:buChar char="•"/>
            </a:pPr>
            <a:r>
              <a:rPr lang="en-US" sz="2400" dirty="0" smtClean="0">
                <a:solidFill>
                  <a:srgbClr val="FFFFFF"/>
                </a:solidFill>
              </a:rPr>
              <a:t>“</a:t>
            </a:r>
            <a:r>
              <a:rPr lang="en-US" sz="2400" dirty="0">
                <a:solidFill>
                  <a:srgbClr val="FFFFFF"/>
                </a:solidFill>
              </a:rPr>
              <a:t>A</a:t>
            </a:r>
            <a:r>
              <a:rPr lang="en-US" sz="2400" dirty="0" smtClean="0">
                <a:solidFill>
                  <a:srgbClr val="FFFFFF"/>
                </a:solidFill>
              </a:rPr>
              <a:t> </a:t>
            </a:r>
            <a:r>
              <a:rPr lang="en-US" sz="2400" dirty="0">
                <a:solidFill>
                  <a:srgbClr val="FFFFFF"/>
                </a:solidFill>
              </a:rPr>
              <a:t>recent IHS report said the </a:t>
            </a:r>
            <a:r>
              <a:rPr lang="en-US" sz="2400" dirty="0" err="1">
                <a:solidFill>
                  <a:srgbClr val="FFFFFF"/>
                </a:solidFill>
              </a:rPr>
              <a:t>iPad</a:t>
            </a:r>
            <a:r>
              <a:rPr lang="en-US" sz="2400" dirty="0">
                <a:solidFill>
                  <a:srgbClr val="FFFFFF"/>
                </a:solidFill>
              </a:rPr>
              <a:t> Mini could help the 7-inch tablet market double in size in 2012 and 2013, if Apple could provide enough </a:t>
            </a:r>
            <a:r>
              <a:rPr lang="en-US" sz="2400" dirty="0" err="1">
                <a:solidFill>
                  <a:srgbClr val="FFFFFF"/>
                </a:solidFill>
              </a:rPr>
              <a:t>iPad</a:t>
            </a:r>
            <a:r>
              <a:rPr lang="en-US" sz="2400" dirty="0">
                <a:solidFill>
                  <a:srgbClr val="FFFFFF"/>
                </a:solidFill>
              </a:rPr>
              <a:t> mini tablets to meet market demand.”</a:t>
            </a:r>
          </a:p>
          <a:p>
            <a:pPr marL="457200" indent="-457200" algn="l" fontAlgn="auto">
              <a:spcAft>
                <a:spcPts val="0"/>
              </a:spcAft>
              <a:buFont typeface="Arial"/>
              <a:buChar char="•"/>
            </a:pPr>
            <a:r>
              <a:rPr lang="en-US" sz="2400" dirty="0" smtClean="0">
                <a:solidFill>
                  <a:srgbClr val="FFFFFF"/>
                </a:solidFill>
              </a:rPr>
              <a:t>“With </a:t>
            </a:r>
            <a:r>
              <a:rPr lang="en-US" sz="2400" dirty="0">
                <a:solidFill>
                  <a:srgbClr val="FFFFFF"/>
                </a:solidFill>
              </a:rPr>
              <a:t>its foot now firmly planted in the 7-inch tablet space, and the full-size </a:t>
            </a:r>
            <a:r>
              <a:rPr lang="en-US" sz="2400" dirty="0" err="1">
                <a:solidFill>
                  <a:srgbClr val="FFFFFF"/>
                </a:solidFill>
              </a:rPr>
              <a:t>iPad</a:t>
            </a:r>
            <a:r>
              <a:rPr lang="en-US" sz="2400" dirty="0">
                <a:solidFill>
                  <a:srgbClr val="FFFFFF"/>
                </a:solidFill>
              </a:rPr>
              <a:t> still commanding nearly 70 percent of the worldwide tablet market, Apple’s position is undoubtedly robust…and we believe the </a:t>
            </a:r>
            <a:r>
              <a:rPr lang="en-US" sz="2400" dirty="0" err="1">
                <a:solidFill>
                  <a:srgbClr val="FFFFFF"/>
                </a:solidFill>
              </a:rPr>
              <a:t>iPad</a:t>
            </a:r>
            <a:r>
              <a:rPr lang="en-US" sz="2400" dirty="0">
                <a:solidFill>
                  <a:srgbClr val="FFFFFF"/>
                </a:solidFill>
              </a:rPr>
              <a:t> mini significantly expands Apple’s tablet addressable market internationally and should lead to strong sales throughout </a:t>
            </a:r>
            <a:r>
              <a:rPr lang="en-US" sz="2400" dirty="0" smtClean="0">
                <a:solidFill>
                  <a:srgbClr val="FFFFFF"/>
                </a:solidFill>
              </a:rPr>
              <a:t>the holiday season and F2013 </a:t>
            </a:r>
            <a:r>
              <a:rPr lang="en-US" sz="2400" dirty="0">
                <a:solidFill>
                  <a:srgbClr val="FFFFFF"/>
                </a:solidFill>
              </a:rPr>
              <a:t>as international distribution increases”</a:t>
            </a:r>
          </a:p>
        </p:txBody>
      </p:sp>
    </p:spTree>
    <p:extLst>
      <p:ext uri="{BB962C8B-B14F-4D97-AF65-F5344CB8AC3E}">
        <p14:creationId xmlns:p14="http://schemas.microsoft.com/office/powerpoint/2010/main" val="34559228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3900" y="1041400"/>
            <a:ext cx="7683500" cy="4762500"/>
          </a:xfrm>
          <a:prstGeom prst="rect">
            <a:avLst/>
          </a:prstGeom>
        </p:spPr>
      </p:pic>
      <p:sp>
        <p:nvSpPr>
          <p:cNvPr id="174082" name="标题 1"/>
          <p:cNvSpPr>
            <a:spLocks noGrp="1"/>
          </p:cNvSpPr>
          <p:nvPr>
            <p:ph type="ctrTitle"/>
          </p:nvPr>
        </p:nvSpPr>
        <p:spPr>
          <a:xfrm>
            <a:off x="685800" y="-308900"/>
            <a:ext cx="7772400" cy="1557338"/>
          </a:xfrm>
        </p:spPr>
        <p:txBody>
          <a:bodyPr/>
          <a:lstStyle/>
          <a:p>
            <a:r>
              <a:rPr lang="en-US" altLang="zh-CN" sz="5400" dirty="0" smtClean="0">
                <a:solidFill>
                  <a:schemeClr val="bg1"/>
                </a:solidFill>
                <a:cs typeface="Times New Roman" pitchFamily="18" charset="0"/>
              </a:rPr>
              <a:t>Cash </a:t>
            </a:r>
            <a:endParaRPr lang="zh-CN" altLang="en-US" sz="5400" dirty="0" smtClean="0"/>
          </a:p>
        </p:txBody>
      </p:sp>
      <p:sp>
        <p:nvSpPr>
          <p:cNvPr id="6" name="Rectangle 5"/>
          <p:cNvSpPr/>
          <p:nvPr/>
        </p:nvSpPr>
        <p:spPr>
          <a:xfrm>
            <a:off x="6230447" y="2676738"/>
            <a:ext cx="703715" cy="463349"/>
          </a:xfrm>
          <a:prstGeom prst="rect">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9" name="Rectangle 8"/>
          <p:cNvSpPr/>
          <p:nvPr/>
        </p:nvSpPr>
        <p:spPr>
          <a:xfrm>
            <a:off x="6230448" y="4393235"/>
            <a:ext cx="643642" cy="257418"/>
          </a:xfrm>
          <a:prstGeom prst="rect">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7" name="TextBox 6"/>
          <p:cNvSpPr txBox="1"/>
          <p:nvPr/>
        </p:nvSpPr>
        <p:spPr>
          <a:xfrm>
            <a:off x="711200" y="6100398"/>
            <a:ext cx="2903359" cy="369332"/>
          </a:xfrm>
          <a:prstGeom prst="rect">
            <a:avLst/>
          </a:prstGeom>
          <a:noFill/>
        </p:spPr>
        <p:txBody>
          <a:bodyPr wrap="none" rtlCol="0">
            <a:spAutoFit/>
          </a:bodyPr>
          <a:lstStyle/>
          <a:p>
            <a:pPr marL="285750" indent="-285750" defTabSz="457200" fontAlgn="auto">
              <a:spcBef>
                <a:spcPts val="0"/>
              </a:spcBef>
              <a:spcAft>
                <a:spcPts val="0"/>
              </a:spcAft>
              <a:buFont typeface="Arial"/>
              <a:buChar char="•"/>
            </a:pPr>
            <a:r>
              <a:rPr lang="en-US" dirty="0" smtClean="0">
                <a:solidFill>
                  <a:prstClr val="white"/>
                </a:solidFill>
                <a:latin typeface="Calibri"/>
                <a:ea typeface="+mn-ea"/>
              </a:rPr>
              <a:t>$121.25B in cash reserves</a:t>
            </a:r>
            <a:endParaRPr lang="en-US" dirty="0">
              <a:solidFill>
                <a:prstClr val="white"/>
              </a:solidFill>
              <a:latin typeface="Calibri"/>
              <a:ea typeface="+mn-ea"/>
            </a:endParaRPr>
          </a:p>
        </p:txBody>
      </p:sp>
    </p:spTree>
    <p:extLst>
      <p:ext uri="{BB962C8B-B14F-4D97-AF65-F5344CB8AC3E}">
        <p14:creationId xmlns:p14="http://schemas.microsoft.com/office/powerpoint/2010/main" val="30545000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solidFill>
                  <a:schemeClr val="bg1"/>
                </a:solidFill>
                <a:latin typeface="Cambria" pitchFamily="18" charset="0"/>
              </a:rPr>
              <a:t>What is a Smartphone?</a:t>
            </a:r>
            <a:endParaRPr lang="en-US" dirty="0"/>
          </a:p>
        </p:txBody>
      </p:sp>
      <p:sp>
        <p:nvSpPr>
          <p:cNvPr id="64514" name="Content Placeholder 6"/>
          <p:cNvSpPr>
            <a:spLocks noGrp="1"/>
          </p:cNvSpPr>
          <p:nvPr>
            <p:ph idx="1"/>
          </p:nvPr>
        </p:nvSpPr>
        <p:spPr>
          <a:xfrm>
            <a:off x="395288" y="1600200"/>
            <a:ext cx="8291512" cy="4708525"/>
          </a:xfrm>
        </p:spPr>
        <p:txBody>
          <a:bodyPr/>
          <a:lstStyle/>
          <a:p>
            <a:pPr lvl="1"/>
            <a:r>
              <a:rPr lang="en-US" dirty="0" smtClean="0">
                <a:solidFill>
                  <a:schemeClr val="bg1"/>
                </a:solidFill>
                <a:ea typeface="宋体" pitchFamily="2" charset="-122"/>
              </a:rPr>
              <a:t>All in one device that can be used as a cell phone and has computing, PDA functions</a:t>
            </a:r>
          </a:p>
          <a:p>
            <a:pPr lvl="1"/>
            <a:r>
              <a:rPr lang="en-US" dirty="0" smtClean="0">
                <a:solidFill>
                  <a:schemeClr val="bg1"/>
                </a:solidFill>
                <a:ea typeface="宋体" pitchFamily="2" charset="-122"/>
              </a:rPr>
              <a:t>Variety of applications available </a:t>
            </a:r>
          </a:p>
          <a:p>
            <a:pPr lvl="1"/>
            <a:r>
              <a:rPr lang="en-US" dirty="0" smtClean="0">
                <a:solidFill>
                  <a:schemeClr val="bg1"/>
                </a:solidFill>
                <a:ea typeface="宋体" pitchFamily="2" charset="-122"/>
              </a:rPr>
              <a:t>High Speed Data Access</a:t>
            </a:r>
          </a:p>
          <a:p>
            <a:pPr lvl="1"/>
            <a:r>
              <a:rPr lang="en-US" dirty="0" smtClean="0">
                <a:solidFill>
                  <a:schemeClr val="bg1"/>
                </a:solidFill>
                <a:ea typeface="宋体" pitchFamily="2" charset="-122"/>
              </a:rPr>
              <a:t>Multimedia</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573016"/>
            <a:ext cx="4860032"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855" y="181135"/>
            <a:ext cx="8797425" cy="6350804"/>
          </a:xfrm>
          <a:prstGeom prst="rect">
            <a:avLst/>
          </a:prstGeom>
        </p:spPr>
      </p:pic>
    </p:spTree>
    <p:extLst>
      <p:ext uri="{BB962C8B-B14F-4D97-AF65-F5344CB8AC3E}">
        <p14:creationId xmlns:p14="http://schemas.microsoft.com/office/powerpoint/2010/main" val="57716444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ctrTitle"/>
          </p:nvPr>
        </p:nvSpPr>
        <p:spPr>
          <a:xfrm>
            <a:off x="685800" y="0"/>
            <a:ext cx="7772400" cy="1557338"/>
          </a:xfrm>
        </p:spPr>
        <p:txBody>
          <a:bodyPr/>
          <a:lstStyle/>
          <a:p>
            <a:r>
              <a:rPr lang="en-US" altLang="zh-CN" sz="5400" dirty="0" smtClean="0">
                <a:solidFill>
                  <a:schemeClr val="bg1"/>
                </a:solidFill>
                <a:cs typeface="Times New Roman" pitchFamily="18" charset="0"/>
              </a:rPr>
              <a:t>Dividends</a:t>
            </a:r>
            <a:endParaRPr lang="zh-CN" altLang="en-US" sz="5400" dirty="0" smtClean="0"/>
          </a:p>
        </p:txBody>
      </p:sp>
      <p:sp>
        <p:nvSpPr>
          <p:cNvPr id="7" name="Content Placeholder 2"/>
          <p:cNvSpPr txBox="1">
            <a:spLocks/>
          </p:cNvSpPr>
          <p:nvPr/>
        </p:nvSpPr>
        <p:spPr>
          <a:xfrm>
            <a:off x="457200" y="1600200"/>
            <a:ext cx="8229600" cy="4525963"/>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fontAlgn="auto">
              <a:spcAft>
                <a:spcPts val="0"/>
              </a:spcAft>
              <a:buFont typeface="Arial"/>
              <a:buChar char="•"/>
            </a:pPr>
            <a:r>
              <a:rPr lang="en-US" dirty="0" smtClean="0">
                <a:solidFill>
                  <a:srgbClr val="FFFFFF"/>
                </a:solidFill>
              </a:rPr>
              <a:t>On </a:t>
            </a:r>
            <a:r>
              <a:rPr lang="en-US" dirty="0">
                <a:solidFill>
                  <a:srgbClr val="FFFFFF"/>
                </a:solidFill>
              </a:rPr>
              <a:t>March 19, 2012, Apple announced plans to issue a quarterly dividend of $2.65 per share in Q4 2012</a:t>
            </a:r>
          </a:p>
          <a:p>
            <a:pPr marL="457200" indent="-457200" algn="l" fontAlgn="auto">
              <a:spcAft>
                <a:spcPts val="0"/>
              </a:spcAft>
              <a:buFont typeface="Arial"/>
              <a:buChar char="•"/>
            </a:pPr>
            <a:r>
              <a:rPr lang="en-US" dirty="0">
                <a:solidFill>
                  <a:srgbClr val="FFFFFF"/>
                </a:solidFill>
              </a:rPr>
              <a:t>Apple also announced a $10 billion share repurchase plan starting in fiscal 2013</a:t>
            </a:r>
          </a:p>
          <a:p>
            <a:pPr marL="457200" indent="-457200" algn="l" fontAlgn="auto">
              <a:spcAft>
                <a:spcPts val="0"/>
              </a:spcAft>
              <a:buFont typeface="Arial"/>
              <a:buChar char="•"/>
            </a:pPr>
            <a:r>
              <a:rPr lang="en-US" dirty="0">
                <a:solidFill>
                  <a:srgbClr val="FFFFFF"/>
                </a:solidFill>
              </a:rPr>
              <a:t>An attempt to neutralize the impact of dilution from future employee equity grants and employee stock purchase programs</a:t>
            </a:r>
          </a:p>
          <a:p>
            <a:pPr marL="457200" indent="-457200" algn="l" fontAlgn="auto">
              <a:spcAft>
                <a:spcPts val="0"/>
              </a:spcAft>
              <a:buFont typeface="Arial"/>
              <a:buChar char="•"/>
            </a:pPr>
            <a:r>
              <a:rPr lang="en-US" dirty="0">
                <a:solidFill>
                  <a:srgbClr val="FFFFFF"/>
                </a:solidFill>
              </a:rPr>
              <a:t>Predict using approximately $45 billion of domestic cash in the first three years of the </a:t>
            </a:r>
            <a:r>
              <a:rPr lang="en-US" dirty="0" smtClean="0">
                <a:solidFill>
                  <a:srgbClr val="FFFFFF"/>
                </a:solidFill>
              </a:rPr>
              <a:t>programs</a:t>
            </a:r>
          </a:p>
          <a:p>
            <a:pPr marL="457200" indent="-457200" algn="l" fontAlgn="auto">
              <a:spcAft>
                <a:spcPts val="0"/>
              </a:spcAft>
              <a:buFont typeface="Arial"/>
              <a:buChar char="•"/>
            </a:pPr>
            <a:r>
              <a:rPr lang="en-US" dirty="0" smtClean="0">
                <a:solidFill>
                  <a:srgbClr val="FFFFFF"/>
                </a:solidFill>
              </a:rPr>
              <a:t>Re-announced $2.65 dividend on October 25, 2012, payable November 15, 2012</a:t>
            </a:r>
            <a:endParaRPr lang="en-US" dirty="0">
              <a:solidFill>
                <a:srgbClr val="FFFFFF"/>
              </a:solidFill>
            </a:endParaRPr>
          </a:p>
        </p:txBody>
      </p:sp>
    </p:spTree>
    <p:extLst>
      <p:ext uri="{BB962C8B-B14F-4D97-AF65-F5344CB8AC3E}">
        <p14:creationId xmlns:p14="http://schemas.microsoft.com/office/powerpoint/2010/main" val="75862725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ctrTitle"/>
          </p:nvPr>
        </p:nvSpPr>
        <p:spPr>
          <a:xfrm>
            <a:off x="685800" y="-213732"/>
            <a:ext cx="7772400" cy="1557338"/>
          </a:xfrm>
        </p:spPr>
        <p:txBody>
          <a:bodyPr/>
          <a:lstStyle/>
          <a:p>
            <a:r>
              <a:rPr lang="en-US" altLang="zh-CN" sz="5400" dirty="0" smtClean="0">
                <a:solidFill>
                  <a:schemeClr val="bg1"/>
                </a:solidFill>
                <a:cs typeface="Times New Roman" pitchFamily="18" charset="0"/>
              </a:rPr>
              <a:t>Effect on Share Price</a:t>
            </a:r>
            <a:endParaRPr lang="zh-CN" altLang="en-US" sz="5400" dirty="0" smtClean="0"/>
          </a:p>
        </p:txBody>
      </p:sp>
      <p:pic>
        <p:nvPicPr>
          <p:cNvPr id="3" name="Picture 2"/>
          <p:cNvPicPr>
            <a:picLocks noChangeAspect="1"/>
          </p:cNvPicPr>
          <p:nvPr/>
        </p:nvPicPr>
        <p:blipFill>
          <a:blip r:embed="rId3"/>
          <a:stretch>
            <a:fillRect/>
          </a:stretch>
        </p:blipFill>
        <p:spPr>
          <a:xfrm>
            <a:off x="339699" y="1279283"/>
            <a:ext cx="8465315" cy="5248849"/>
          </a:xfrm>
          <a:prstGeom prst="rect">
            <a:avLst/>
          </a:prstGeom>
        </p:spPr>
      </p:pic>
      <p:sp>
        <p:nvSpPr>
          <p:cNvPr id="4" name="TextBox 3"/>
          <p:cNvSpPr txBox="1"/>
          <p:nvPr/>
        </p:nvSpPr>
        <p:spPr>
          <a:xfrm>
            <a:off x="2093980" y="3071834"/>
            <a:ext cx="1015572" cy="646331"/>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rPr>
              <a:t>Dividend</a:t>
            </a:r>
          </a:p>
          <a:p>
            <a:pPr defTabSz="457200" fontAlgn="auto">
              <a:spcBef>
                <a:spcPts val="0"/>
              </a:spcBef>
              <a:spcAft>
                <a:spcPts val="0"/>
              </a:spcAft>
            </a:pPr>
            <a:r>
              <a:rPr lang="en-US" dirty="0" smtClean="0">
                <a:solidFill>
                  <a:prstClr val="black"/>
                </a:solidFill>
                <a:latin typeface="Calibri"/>
                <a:ea typeface="+mn-ea"/>
              </a:rPr>
              <a:t>declared</a:t>
            </a:r>
            <a:endParaRPr lang="en-US" dirty="0">
              <a:solidFill>
                <a:prstClr val="black"/>
              </a:solidFill>
              <a:latin typeface="Calibri"/>
              <a:ea typeface="+mn-ea"/>
            </a:endParaRPr>
          </a:p>
        </p:txBody>
      </p:sp>
      <p:sp>
        <p:nvSpPr>
          <p:cNvPr id="8" name="TextBox 7"/>
          <p:cNvSpPr txBox="1"/>
          <p:nvPr/>
        </p:nvSpPr>
        <p:spPr>
          <a:xfrm>
            <a:off x="5671172" y="1954313"/>
            <a:ext cx="1015572" cy="646331"/>
          </a:xfrm>
          <a:prstGeom prst="rect">
            <a:avLst/>
          </a:prstGeom>
          <a:noFill/>
        </p:spPr>
        <p:txBody>
          <a:bodyPr wrap="none" rtlCol="0">
            <a:spAutoFit/>
          </a:bodyPr>
          <a:lstStyle/>
          <a:p>
            <a:pPr algn="ctr" defTabSz="457200" fontAlgn="auto">
              <a:spcBef>
                <a:spcPts val="0"/>
              </a:spcBef>
              <a:spcAft>
                <a:spcPts val="0"/>
              </a:spcAft>
            </a:pPr>
            <a:r>
              <a:rPr lang="en-US" dirty="0" smtClean="0">
                <a:solidFill>
                  <a:prstClr val="black"/>
                </a:solidFill>
                <a:latin typeface="Calibri"/>
                <a:ea typeface="+mn-ea"/>
              </a:rPr>
              <a:t>Dividend</a:t>
            </a:r>
          </a:p>
          <a:p>
            <a:pPr algn="ctr" defTabSz="457200" fontAlgn="auto">
              <a:spcBef>
                <a:spcPts val="0"/>
              </a:spcBef>
              <a:spcAft>
                <a:spcPts val="0"/>
              </a:spcAft>
            </a:pPr>
            <a:r>
              <a:rPr lang="en-US" dirty="0" smtClean="0">
                <a:solidFill>
                  <a:prstClr val="black"/>
                </a:solidFill>
                <a:latin typeface="Calibri"/>
                <a:ea typeface="+mn-ea"/>
              </a:rPr>
              <a:t>paid</a:t>
            </a:r>
            <a:endParaRPr lang="en-US" dirty="0">
              <a:solidFill>
                <a:prstClr val="black"/>
              </a:solidFill>
              <a:latin typeface="Calibri"/>
              <a:ea typeface="+mn-ea"/>
            </a:endParaRPr>
          </a:p>
        </p:txBody>
      </p:sp>
      <p:cxnSp>
        <p:nvCxnSpPr>
          <p:cNvPr id="9" name="Straight Connector 8"/>
          <p:cNvCxnSpPr/>
          <p:nvPr/>
        </p:nvCxnSpPr>
        <p:spPr>
          <a:xfrm flipH="1" flipV="1">
            <a:off x="2608893" y="3718165"/>
            <a:ext cx="1" cy="1258551"/>
          </a:xfrm>
          <a:prstGeom prst="line">
            <a:avLst/>
          </a:prstGeom>
          <a:ln>
            <a:solidFill>
              <a:schemeClr val="tx1"/>
            </a:solidFill>
            <a:headEnd type="ova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6178958" y="2600644"/>
            <a:ext cx="0" cy="1277762"/>
          </a:xfrm>
          <a:prstGeom prst="line">
            <a:avLst/>
          </a:prstGeom>
          <a:ln>
            <a:solidFill>
              <a:schemeClr val="tx1"/>
            </a:solidFill>
            <a:head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422283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ctrTitle"/>
          </p:nvPr>
        </p:nvSpPr>
        <p:spPr>
          <a:xfrm>
            <a:off x="668636" y="44409"/>
            <a:ext cx="7772400" cy="2159000"/>
          </a:xfrm>
        </p:spPr>
        <p:txBody>
          <a:bodyPr>
            <a:normAutofit/>
          </a:bodyPr>
          <a:lstStyle/>
          <a:p>
            <a:r>
              <a:rPr lang="en-US" altLang="zh-CN" sz="5400" dirty="0" smtClean="0">
                <a:solidFill>
                  <a:schemeClr val="bg1"/>
                </a:solidFill>
                <a:cs typeface="Myriad Pro"/>
              </a:rPr>
              <a:t>Management</a:t>
            </a:r>
            <a:endParaRPr lang="zh-CN" altLang="en-US" sz="5400" dirty="0" smtClean="0">
              <a:solidFill>
                <a:schemeClr val="bg1"/>
              </a:solidFill>
              <a:cs typeface="Myriad Pro"/>
            </a:endParaRPr>
          </a:p>
        </p:txBody>
      </p:sp>
    </p:spTree>
    <p:extLst>
      <p:ext uri="{BB962C8B-B14F-4D97-AF65-F5344CB8AC3E}">
        <p14:creationId xmlns:p14="http://schemas.microsoft.com/office/powerpoint/2010/main" val="84584211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标题 1"/>
          <p:cNvSpPr>
            <a:spLocks noGrp="1"/>
          </p:cNvSpPr>
          <p:nvPr>
            <p:ph type="ctrTitle"/>
          </p:nvPr>
        </p:nvSpPr>
        <p:spPr>
          <a:xfrm>
            <a:off x="1699213" y="0"/>
            <a:ext cx="5728409" cy="908050"/>
          </a:xfrm>
        </p:spPr>
        <p:txBody>
          <a:bodyPr>
            <a:normAutofit/>
          </a:bodyPr>
          <a:lstStyle/>
          <a:p>
            <a:pPr algn="r"/>
            <a:r>
              <a:rPr lang="en-US" altLang="zh-CN" dirty="0" smtClean="0">
                <a:solidFill>
                  <a:schemeClr val="bg1"/>
                </a:solidFill>
                <a:cs typeface="Times New Roman" pitchFamily="18" charset="0"/>
              </a:rPr>
              <a:t>Steve Jobs (1955-2011)</a:t>
            </a:r>
            <a:endParaRPr lang="zh-CN" altLang="en-US" dirty="0" smtClean="0">
              <a:solidFill>
                <a:schemeClr val="bg1"/>
              </a:solidFill>
              <a:cs typeface="Times New Roman" pitchFamily="18" charset="0"/>
            </a:endParaRPr>
          </a:p>
        </p:txBody>
      </p:sp>
      <p:sp>
        <p:nvSpPr>
          <p:cNvPr id="3" name="副标题 2"/>
          <p:cNvSpPr>
            <a:spLocks noGrp="1"/>
          </p:cNvSpPr>
          <p:nvPr>
            <p:ph type="subTitle" idx="1"/>
          </p:nvPr>
        </p:nvSpPr>
        <p:spPr>
          <a:xfrm>
            <a:off x="617896" y="908051"/>
            <a:ext cx="8045519" cy="2249590"/>
          </a:xfrm>
        </p:spPr>
        <p:txBody>
          <a:bodyPr rtlCol="0">
            <a:normAutofit fontScale="92500" lnSpcReduction="10000"/>
          </a:bodyPr>
          <a:lstStyle/>
          <a:p>
            <a:pPr marL="457200" indent="-457200" algn="l" fontAlgn="auto">
              <a:spcAft>
                <a:spcPts val="0"/>
              </a:spcAft>
              <a:buFont typeface="Arial"/>
              <a:buChar char="•"/>
              <a:defRPr/>
            </a:pPr>
            <a:r>
              <a:rPr lang="en-US" altLang="zh-CN" sz="2800" dirty="0" smtClean="0">
                <a:solidFill>
                  <a:schemeClr val="bg1"/>
                </a:solidFill>
                <a:cs typeface="Times New Roman" pitchFamily="18" charset="0"/>
              </a:rPr>
              <a:t>Previous CEO and Co-founder of Apple Inc.</a:t>
            </a:r>
          </a:p>
          <a:p>
            <a:pPr marL="457200" indent="-457200" algn="l" fontAlgn="auto">
              <a:spcAft>
                <a:spcPts val="0"/>
              </a:spcAft>
              <a:buFont typeface="Arial"/>
              <a:buChar char="•"/>
              <a:defRPr/>
            </a:pPr>
            <a:r>
              <a:rPr lang="en-US" altLang="zh-CN" sz="2800" dirty="0" smtClean="0">
                <a:solidFill>
                  <a:schemeClr val="bg1"/>
                </a:solidFill>
                <a:cs typeface="Times New Roman" pitchFamily="18" charset="0"/>
              </a:rPr>
              <a:t>Business icon and inventor </a:t>
            </a:r>
          </a:p>
          <a:p>
            <a:pPr marL="457200" indent="-457200" algn="l" fontAlgn="auto">
              <a:spcAft>
                <a:spcPts val="0"/>
              </a:spcAft>
              <a:buFont typeface="Arial"/>
              <a:buChar char="•"/>
              <a:defRPr/>
            </a:pPr>
            <a:r>
              <a:rPr lang="en-US" altLang="zh-CN" sz="2800" dirty="0" smtClean="0">
                <a:solidFill>
                  <a:schemeClr val="bg1"/>
                </a:solidFill>
                <a:cs typeface="Times New Roman" pitchFamily="18" charset="0"/>
              </a:rPr>
              <a:t>Born in Silicon Valley</a:t>
            </a:r>
          </a:p>
          <a:p>
            <a:pPr marL="457200" indent="-457200" algn="l" fontAlgn="auto">
              <a:spcAft>
                <a:spcPts val="0"/>
              </a:spcAft>
              <a:buFont typeface="Arial"/>
              <a:buChar char="•"/>
              <a:defRPr/>
            </a:pPr>
            <a:r>
              <a:rPr lang="en-US" altLang="zh-CN" sz="2800" dirty="0" smtClean="0">
                <a:solidFill>
                  <a:schemeClr val="bg1"/>
                </a:solidFill>
                <a:cs typeface="Times New Roman" pitchFamily="18" charset="0"/>
              </a:rPr>
              <a:t>Had a volatile past with Apple but helped the company significantly once returning in 1997</a:t>
            </a:r>
          </a:p>
        </p:txBody>
      </p:sp>
      <p:sp>
        <p:nvSpPr>
          <p:cNvPr id="4" name="TextBox 3"/>
          <p:cNvSpPr txBox="1"/>
          <p:nvPr/>
        </p:nvSpPr>
        <p:spPr>
          <a:xfrm>
            <a:off x="4282768" y="3366907"/>
            <a:ext cx="4380648" cy="2492990"/>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2600" dirty="0" smtClean="0">
                <a:solidFill>
                  <a:prstClr val="white"/>
                </a:solidFill>
                <a:latin typeface="Calibri"/>
                <a:ea typeface="+mn-ea"/>
              </a:rPr>
              <a:t>Diagnosed with pancreatic cancer in 2003</a:t>
            </a:r>
          </a:p>
          <a:p>
            <a:pPr marL="285750" indent="-285750" defTabSz="457200" fontAlgn="auto">
              <a:spcBef>
                <a:spcPts val="0"/>
              </a:spcBef>
              <a:spcAft>
                <a:spcPts val="0"/>
              </a:spcAft>
              <a:buFont typeface="Arial"/>
              <a:buChar char="•"/>
            </a:pPr>
            <a:r>
              <a:rPr lang="en-US" sz="2600" dirty="0" smtClean="0">
                <a:solidFill>
                  <a:prstClr val="white"/>
                </a:solidFill>
                <a:latin typeface="Calibri"/>
                <a:ea typeface="+mn-ea"/>
              </a:rPr>
              <a:t>Resigned as CEO on August 24, 2011</a:t>
            </a:r>
          </a:p>
          <a:p>
            <a:pPr marL="285750" indent="-285750" defTabSz="457200" fontAlgn="auto">
              <a:spcBef>
                <a:spcPts val="0"/>
              </a:spcBef>
              <a:spcAft>
                <a:spcPts val="0"/>
              </a:spcAft>
              <a:buFont typeface="Arial"/>
              <a:buChar char="•"/>
            </a:pPr>
            <a:r>
              <a:rPr lang="en-US" sz="2600" dirty="0" smtClean="0">
                <a:solidFill>
                  <a:prstClr val="white"/>
                </a:solidFill>
                <a:latin typeface="Calibri"/>
                <a:ea typeface="+mn-ea"/>
              </a:rPr>
              <a:t>Past away on October 5, 2011</a:t>
            </a:r>
            <a:endParaRPr lang="en-US" sz="2600" dirty="0">
              <a:solidFill>
                <a:prstClr val="white"/>
              </a:solidFill>
              <a:latin typeface="Calibri"/>
              <a:ea typeface="+mn-ea"/>
            </a:endParaRPr>
          </a:p>
        </p:txBody>
      </p:sp>
      <p:pic>
        <p:nvPicPr>
          <p:cNvPr id="7" name="Picture 6"/>
          <p:cNvPicPr>
            <a:picLocks noChangeAspect="1"/>
          </p:cNvPicPr>
          <p:nvPr/>
        </p:nvPicPr>
        <p:blipFill>
          <a:blip r:embed="rId2"/>
          <a:stretch>
            <a:fillRect/>
          </a:stretch>
        </p:blipFill>
        <p:spPr>
          <a:xfrm>
            <a:off x="1" y="3093410"/>
            <a:ext cx="4282767" cy="3764590"/>
          </a:xfrm>
          <a:prstGeom prst="rect">
            <a:avLst/>
          </a:prstGeom>
        </p:spPr>
      </p:pic>
    </p:spTree>
    <p:extLst>
      <p:ext uri="{BB962C8B-B14F-4D97-AF65-F5344CB8AC3E}">
        <p14:creationId xmlns:p14="http://schemas.microsoft.com/office/powerpoint/2010/main" val="23302997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标题 1"/>
          <p:cNvSpPr>
            <a:spLocks noGrp="1"/>
          </p:cNvSpPr>
          <p:nvPr>
            <p:ph type="ctrTitle"/>
          </p:nvPr>
        </p:nvSpPr>
        <p:spPr>
          <a:xfrm>
            <a:off x="685800" y="0"/>
            <a:ext cx="7772400" cy="1125538"/>
          </a:xfrm>
        </p:spPr>
        <p:txBody>
          <a:bodyPr/>
          <a:lstStyle/>
          <a:p>
            <a:r>
              <a:rPr lang="en-US" altLang="zh-CN" sz="5400" dirty="0" smtClean="0">
                <a:solidFill>
                  <a:schemeClr val="bg1"/>
                </a:solidFill>
                <a:cs typeface="Times New Roman" pitchFamily="18" charset="0"/>
              </a:rPr>
              <a:t>CEO: Tim Cook</a:t>
            </a:r>
            <a:endParaRPr lang="zh-CN" altLang="en-US" sz="5400" dirty="0" smtClean="0">
              <a:solidFill>
                <a:schemeClr val="bg1"/>
              </a:solidFill>
              <a:cs typeface="Times New Roman" pitchFamily="18" charset="0"/>
            </a:endParaRPr>
          </a:p>
        </p:txBody>
      </p:sp>
      <p:sp>
        <p:nvSpPr>
          <p:cNvPr id="178179" name="副标题 2"/>
          <p:cNvSpPr>
            <a:spLocks noGrp="1"/>
          </p:cNvSpPr>
          <p:nvPr>
            <p:ph type="subTitle" idx="1"/>
          </p:nvPr>
        </p:nvSpPr>
        <p:spPr>
          <a:xfrm>
            <a:off x="0" y="1341438"/>
            <a:ext cx="7772400" cy="5516562"/>
          </a:xfrm>
        </p:spPr>
        <p:txBody>
          <a:bodyPr/>
          <a:lstStyle/>
          <a:p>
            <a:pPr marL="457200" indent="-457200" algn="l">
              <a:buFont typeface="Arial"/>
              <a:buChar char="•"/>
            </a:pPr>
            <a:r>
              <a:rPr lang="en-US" altLang="zh-CN" sz="2600" dirty="0" smtClean="0">
                <a:solidFill>
                  <a:schemeClr val="bg1"/>
                </a:solidFill>
                <a:cs typeface="Times New Roman" pitchFamily="18" charset="0"/>
              </a:rPr>
              <a:t>Named the CEO of Apple on Aug 12, 2011</a:t>
            </a:r>
          </a:p>
          <a:p>
            <a:pPr marL="457200" indent="-457200" algn="l">
              <a:buFont typeface="Arial"/>
              <a:buChar char="•"/>
            </a:pPr>
            <a:r>
              <a:rPr lang="en-US" altLang="zh-CN" sz="2600" dirty="0" smtClean="0">
                <a:solidFill>
                  <a:schemeClr val="bg1"/>
                </a:solidFill>
                <a:cs typeface="Times New Roman" pitchFamily="18" charset="0"/>
              </a:rPr>
              <a:t>Previous Chief Operating Officer</a:t>
            </a:r>
          </a:p>
          <a:p>
            <a:pPr marL="457200" indent="-457200" algn="l">
              <a:buFont typeface="Arial"/>
              <a:buChar char="•"/>
            </a:pPr>
            <a:r>
              <a:rPr lang="en-US" altLang="zh-CN" sz="2600" dirty="0" smtClean="0">
                <a:solidFill>
                  <a:schemeClr val="bg1"/>
                </a:solidFill>
                <a:cs typeface="Times New Roman" pitchFamily="18" charset="0"/>
              </a:rPr>
              <a:t>B.S. Degree in industrial engineering from </a:t>
            </a:r>
          </a:p>
          <a:p>
            <a:pPr algn="l"/>
            <a:r>
              <a:rPr lang="en-US" altLang="zh-CN" sz="2600" dirty="0" smtClean="0">
                <a:solidFill>
                  <a:schemeClr val="bg1"/>
                </a:solidFill>
                <a:cs typeface="Times New Roman" pitchFamily="18" charset="0"/>
              </a:rPr>
              <a:t>	Auburn University in 1982</a:t>
            </a:r>
          </a:p>
          <a:p>
            <a:pPr marL="457200" indent="-457200" algn="l">
              <a:buFont typeface="Arial"/>
              <a:buChar char="•"/>
            </a:pPr>
            <a:r>
              <a:rPr lang="en-US" altLang="zh-CN" sz="2600" dirty="0" smtClean="0">
                <a:solidFill>
                  <a:schemeClr val="bg1"/>
                </a:solidFill>
                <a:cs typeface="Times New Roman" pitchFamily="18" charset="0"/>
              </a:rPr>
              <a:t>MBA from Duke University's Fuqua School </a:t>
            </a:r>
          </a:p>
          <a:p>
            <a:pPr algn="l"/>
            <a:r>
              <a:rPr lang="en-US" altLang="zh-CN" sz="2600" dirty="0" smtClean="0">
                <a:solidFill>
                  <a:schemeClr val="bg1"/>
                </a:solidFill>
                <a:cs typeface="Times New Roman" pitchFamily="18" charset="0"/>
              </a:rPr>
              <a:t>	of  Business in 1988</a:t>
            </a:r>
          </a:p>
          <a:p>
            <a:pPr marL="457200" indent="-457200" algn="l">
              <a:buFont typeface="Arial"/>
              <a:buChar char="•"/>
            </a:pPr>
            <a:r>
              <a:rPr lang="en-US" altLang="zh-CN" sz="2600" dirty="0" smtClean="0">
                <a:solidFill>
                  <a:schemeClr val="bg1"/>
                </a:solidFill>
                <a:cs typeface="Times New Roman" pitchFamily="18" charset="0"/>
              </a:rPr>
              <a:t>Earned top salary for 2011 with $378 million </a:t>
            </a:r>
          </a:p>
          <a:p>
            <a:pPr algn="l"/>
            <a:r>
              <a:rPr lang="en-US" altLang="zh-CN" sz="2600" dirty="0" smtClean="0">
                <a:solidFill>
                  <a:schemeClr val="bg1"/>
                </a:solidFill>
                <a:cs typeface="Times New Roman" pitchFamily="18" charset="0"/>
              </a:rPr>
              <a:t>	(majority came in a grant of a million restricted 	stocks units worth $376 million)</a:t>
            </a:r>
            <a:endParaRPr lang="en-US" altLang="zh-CN" sz="2600" dirty="0">
              <a:solidFill>
                <a:schemeClr val="bg1"/>
              </a:solidFill>
              <a:cs typeface="Times New Roman" pitchFamily="18" charset="0"/>
            </a:endParaRPr>
          </a:p>
          <a:p>
            <a:pPr marL="457200" indent="-457200" algn="l">
              <a:buFont typeface="Arial"/>
              <a:buChar char="•"/>
            </a:pPr>
            <a:r>
              <a:rPr lang="en-US" altLang="zh-CN" sz="2600" dirty="0" smtClean="0">
                <a:solidFill>
                  <a:schemeClr val="bg1"/>
                </a:solidFill>
                <a:cs typeface="Times New Roman" pitchFamily="18" charset="0"/>
              </a:rPr>
              <a:t>Has led the releases of the iPhone 5 and</a:t>
            </a:r>
          </a:p>
          <a:p>
            <a:pPr algn="l"/>
            <a:r>
              <a:rPr lang="en-US" altLang="zh-CN" sz="2600" dirty="0">
                <a:solidFill>
                  <a:schemeClr val="bg1"/>
                </a:solidFill>
                <a:cs typeface="Times New Roman" pitchFamily="18" charset="0"/>
              </a:rPr>
              <a:t>	</a:t>
            </a:r>
            <a:r>
              <a:rPr lang="en-US" altLang="zh-CN" sz="2600" dirty="0" err="1" smtClean="0">
                <a:solidFill>
                  <a:schemeClr val="bg1"/>
                </a:solidFill>
                <a:cs typeface="Times New Roman" pitchFamily="18" charset="0"/>
              </a:rPr>
              <a:t>iPad</a:t>
            </a:r>
            <a:r>
              <a:rPr lang="en-US" altLang="zh-CN" sz="2600" dirty="0" smtClean="0">
                <a:solidFill>
                  <a:schemeClr val="bg1"/>
                </a:solidFill>
                <a:cs typeface="Times New Roman" pitchFamily="18" charset="0"/>
              </a:rPr>
              <a:t> mini to mixed reviews</a:t>
            </a:r>
            <a:endParaRPr lang="zh-CN" altLang="en-US" sz="2400" dirty="0" smtClean="0">
              <a:solidFill>
                <a:schemeClr val="bg1"/>
              </a:solidFill>
              <a:cs typeface="Times New Roman" pitchFamily="18" charset="0"/>
            </a:endParaRPr>
          </a:p>
        </p:txBody>
      </p:sp>
      <p:pic>
        <p:nvPicPr>
          <p:cNvPr id="178180" name="图片 5" descr="tim cook.png"/>
          <p:cNvPicPr>
            <a:picLocks noChangeAspect="1"/>
          </p:cNvPicPr>
          <p:nvPr/>
        </p:nvPicPr>
        <p:blipFill>
          <a:blip r:embed="rId2" cstate="print"/>
          <a:srcRect/>
          <a:stretch>
            <a:fillRect/>
          </a:stretch>
        </p:blipFill>
        <p:spPr bwMode="auto">
          <a:xfrm>
            <a:off x="5681209" y="2817813"/>
            <a:ext cx="3462791" cy="4040187"/>
          </a:xfrm>
          <a:prstGeom prst="rect">
            <a:avLst/>
          </a:prstGeom>
          <a:noFill/>
          <a:ln w="9525">
            <a:noFill/>
            <a:miter lim="800000"/>
            <a:headEnd/>
            <a:tailEnd/>
          </a:ln>
        </p:spPr>
      </p:pic>
    </p:spTree>
    <p:extLst>
      <p:ext uri="{BB962C8B-B14F-4D97-AF65-F5344CB8AC3E}">
        <p14:creationId xmlns:p14="http://schemas.microsoft.com/office/powerpoint/2010/main" val="92671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标题 1"/>
          <p:cNvSpPr>
            <a:spLocks noGrp="1"/>
          </p:cNvSpPr>
          <p:nvPr>
            <p:ph type="ctrTitle"/>
          </p:nvPr>
        </p:nvSpPr>
        <p:spPr>
          <a:xfrm>
            <a:off x="685800" y="0"/>
            <a:ext cx="7772400" cy="1125538"/>
          </a:xfrm>
        </p:spPr>
        <p:txBody>
          <a:bodyPr/>
          <a:lstStyle/>
          <a:p>
            <a:r>
              <a:rPr lang="en-US" altLang="zh-CN" dirty="0" smtClean="0">
                <a:solidFill>
                  <a:schemeClr val="bg1"/>
                </a:solidFill>
                <a:cs typeface="Times New Roman" pitchFamily="18" charset="0"/>
              </a:rPr>
              <a:t>Scott </a:t>
            </a:r>
            <a:r>
              <a:rPr lang="en-US" altLang="zh-CN" dirty="0" err="1" smtClean="0">
                <a:solidFill>
                  <a:schemeClr val="bg1"/>
                </a:solidFill>
                <a:cs typeface="Times New Roman" pitchFamily="18" charset="0"/>
              </a:rPr>
              <a:t>Forstall</a:t>
            </a:r>
            <a:endParaRPr lang="zh-CN" altLang="en-US" dirty="0" smtClean="0">
              <a:solidFill>
                <a:schemeClr val="bg1"/>
              </a:solidFill>
              <a:cs typeface="Times New Roman" pitchFamily="18" charset="0"/>
            </a:endParaRPr>
          </a:p>
        </p:txBody>
      </p:sp>
      <p:sp>
        <p:nvSpPr>
          <p:cNvPr id="180227" name="副标题 2"/>
          <p:cNvSpPr>
            <a:spLocks noGrp="1"/>
          </p:cNvSpPr>
          <p:nvPr>
            <p:ph type="subTitle" idx="1"/>
          </p:nvPr>
        </p:nvSpPr>
        <p:spPr>
          <a:xfrm>
            <a:off x="1" y="1196975"/>
            <a:ext cx="6867398" cy="5472113"/>
          </a:xfrm>
        </p:spPr>
        <p:txBody>
          <a:bodyPr>
            <a:normAutofit lnSpcReduction="10000"/>
          </a:bodyPr>
          <a:lstStyle/>
          <a:p>
            <a:pPr marL="457200" indent="-457200" algn="l">
              <a:buFont typeface="Arial"/>
              <a:buChar char="•"/>
            </a:pPr>
            <a:r>
              <a:rPr lang="en-US" altLang="zh-CN" sz="2800" dirty="0" smtClean="0">
                <a:solidFill>
                  <a:schemeClr val="bg1"/>
                </a:solidFill>
                <a:cs typeface="Times New Roman" pitchFamily="18" charset="0"/>
              </a:rPr>
              <a:t>Senior vice president of iPhone Software </a:t>
            </a:r>
          </a:p>
          <a:p>
            <a:pPr marL="457200" indent="-457200" algn="l">
              <a:buFont typeface="Arial"/>
              <a:buChar char="•"/>
            </a:pPr>
            <a:r>
              <a:rPr lang="en-US" altLang="zh-CN" sz="2800" dirty="0" smtClean="0">
                <a:solidFill>
                  <a:schemeClr val="bg1"/>
                </a:solidFill>
                <a:cs typeface="Times New Roman" pitchFamily="18" charset="0"/>
              </a:rPr>
              <a:t>Responsible for delivering the software for </a:t>
            </a:r>
            <a:r>
              <a:rPr lang="en-US" altLang="zh-CN" sz="2800" dirty="0">
                <a:solidFill>
                  <a:schemeClr val="bg1"/>
                </a:solidFill>
                <a:cs typeface="Times New Roman" pitchFamily="18" charset="0"/>
              </a:rPr>
              <a:t>iPhone, including the user interface, applications, and operating system</a:t>
            </a:r>
          </a:p>
          <a:p>
            <a:pPr marL="457200" indent="-457200" algn="l">
              <a:buFont typeface="Arial"/>
              <a:buChar char="•"/>
            </a:pPr>
            <a:r>
              <a:rPr lang="en-US" sz="2800" dirty="0">
                <a:solidFill>
                  <a:schemeClr val="bg1"/>
                </a:solidFill>
                <a:cs typeface="Times New Roman" pitchFamily="18" charset="0"/>
              </a:rPr>
              <a:t>O</a:t>
            </a:r>
            <a:r>
              <a:rPr lang="en-US" sz="2800" dirty="0" smtClean="0">
                <a:solidFill>
                  <a:schemeClr val="bg1"/>
                </a:solidFill>
                <a:cs typeface="Times New Roman" pitchFamily="18" charset="0"/>
              </a:rPr>
              <a:t>ne </a:t>
            </a:r>
            <a:r>
              <a:rPr lang="en-US" sz="2800" dirty="0">
                <a:solidFill>
                  <a:schemeClr val="bg1"/>
                </a:solidFill>
                <a:cs typeface="Times New Roman" pitchFamily="18" charset="0"/>
              </a:rPr>
              <a:t>of the original architects of Mac OS X</a:t>
            </a:r>
            <a:endParaRPr lang="en-US" altLang="zh-CN" sz="2800" dirty="0">
              <a:solidFill>
                <a:schemeClr val="bg1"/>
              </a:solidFill>
              <a:cs typeface="Times New Roman" pitchFamily="18" charset="0"/>
            </a:endParaRPr>
          </a:p>
          <a:p>
            <a:pPr marL="457200" indent="-457200" algn="l">
              <a:buFont typeface="Arial"/>
              <a:buChar char="•"/>
            </a:pPr>
            <a:r>
              <a:rPr lang="en-US" altLang="zh-CN" sz="2800" dirty="0" smtClean="0">
                <a:solidFill>
                  <a:schemeClr val="bg1"/>
                </a:solidFill>
                <a:cs typeface="Times New Roman" pitchFamily="18" charset="0"/>
              </a:rPr>
              <a:t>Joined Apple in 1997</a:t>
            </a:r>
          </a:p>
          <a:p>
            <a:pPr marL="457200" indent="-457200" algn="l">
              <a:buFont typeface="Arial"/>
              <a:buChar char="•"/>
            </a:pPr>
            <a:r>
              <a:rPr lang="en-US" altLang="zh-CN" sz="2800" dirty="0" smtClean="0">
                <a:solidFill>
                  <a:schemeClr val="bg1"/>
                </a:solidFill>
                <a:cs typeface="Times New Roman" pitchFamily="18" charset="0"/>
              </a:rPr>
              <a:t>Earned a Bachelor </a:t>
            </a:r>
            <a:r>
              <a:rPr lang="en-US" altLang="zh-CN" sz="2800" dirty="0">
                <a:solidFill>
                  <a:schemeClr val="bg1"/>
                </a:solidFill>
                <a:cs typeface="Times New Roman" pitchFamily="18" charset="0"/>
              </a:rPr>
              <a:t>D</a:t>
            </a:r>
            <a:r>
              <a:rPr lang="en-US" altLang="zh-CN" sz="2800" dirty="0" smtClean="0">
                <a:solidFill>
                  <a:schemeClr val="bg1"/>
                </a:solidFill>
                <a:cs typeface="Times New Roman" pitchFamily="18" charset="0"/>
              </a:rPr>
              <a:t>egree of Science in </a:t>
            </a:r>
          </a:p>
          <a:p>
            <a:pPr algn="l"/>
            <a:r>
              <a:rPr lang="en-US" altLang="zh-CN" sz="2800" dirty="0">
                <a:solidFill>
                  <a:schemeClr val="bg1"/>
                </a:solidFill>
                <a:cs typeface="Times New Roman" pitchFamily="18" charset="0"/>
              </a:rPr>
              <a:t>	</a:t>
            </a:r>
            <a:r>
              <a:rPr lang="en-US" altLang="zh-CN" sz="2800" dirty="0" smtClean="0">
                <a:solidFill>
                  <a:schemeClr val="bg1"/>
                </a:solidFill>
                <a:cs typeface="Times New Roman" pitchFamily="18" charset="0"/>
              </a:rPr>
              <a:t>Symbolic Systems and a Master </a:t>
            </a:r>
            <a:r>
              <a:rPr lang="en-US" altLang="zh-CN" sz="2800" dirty="0">
                <a:solidFill>
                  <a:schemeClr val="bg1"/>
                </a:solidFill>
                <a:cs typeface="Times New Roman" pitchFamily="18" charset="0"/>
              </a:rPr>
              <a:t>D</a:t>
            </a:r>
            <a:r>
              <a:rPr lang="en-US" altLang="zh-CN" sz="2800" dirty="0" smtClean="0">
                <a:solidFill>
                  <a:schemeClr val="bg1"/>
                </a:solidFill>
                <a:cs typeface="Times New Roman" pitchFamily="18" charset="0"/>
              </a:rPr>
              <a:t>egree of </a:t>
            </a:r>
          </a:p>
          <a:p>
            <a:pPr algn="l"/>
            <a:r>
              <a:rPr lang="en-US" altLang="zh-CN" sz="2800" dirty="0" smtClean="0">
                <a:solidFill>
                  <a:schemeClr val="bg1"/>
                </a:solidFill>
                <a:cs typeface="Times New Roman" pitchFamily="18" charset="0"/>
              </a:rPr>
              <a:t>	Computer Science from Stanford</a:t>
            </a:r>
          </a:p>
          <a:p>
            <a:pPr marL="457200" indent="-457200" algn="l">
              <a:buFont typeface="Arial"/>
              <a:buChar char="•"/>
            </a:pPr>
            <a:r>
              <a:rPr lang="en-US" altLang="zh-CN" sz="2800" dirty="0" smtClean="0">
                <a:solidFill>
                  <a:schemeClr val="bg1"/>
                </a:solidFill>
                <a:cs typeface="Times New Roman" pitchFamily="18" charset="0"/>
              </a:rPr>
              <a:t>Will be leaving the company sometime next year, possibly due to the recent    problems with Apple Maps</a:t>
            </a:r>
          </a:p>
        </p:txBody>
      </p:sp>
      <p:pic>
        <p:nvPicPr>
          <p:cNvPr id="180228" name="图片 4" descr="Scott Forstall.png"/>
          <p:cNvPicPr>
            <a:picLocks noChangeAspect="1"/>
          </p:cNvPicPr>
          <p:nvPr/>
        </p:nvPicPr>
        <p:blipFill>
          <a:blip r:embed="rId2" cstate="print"/>
          <a:srcRect/>
          <a:stretch>
            <a:fillRect/>
          </a:stretch>
        </p:blipFill>
        <p:spPr bwMode="auto">
          <a:xfrm>
            <a:off x="5649913" y="2865438"/>
            <a:ext cx="3494087" cy="3992562"/>
          </a:xfrm>
          <a:prstGeom prst="rect">
            <a:avLst/>
          </a:prstGeom>
          <a:noFill/>
          <a:ln w="9525">
            <a:noFill/>
            <a:miter lim="800000"/>
            <a:headEnd/>
            <a:tailEnd/>
          </a:ln>
        </p:spPr>
      </p:pic>
    </p:spTree>
    <p:extLst>
      <p:ext uri="{BB962C8B-B14F-4D97-AF65-F5344CB8AC3E}">
        <p14:creationId xmlns:p14="http://schemas.microsoft.com/office/powerpoint/2010/main" val="195976510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标题 1"/>
          <p:cNvSpPr>
            <a:spLocks noGrp="1"/>
          </p:cNvSpPr>
          <p:nvPr>
            <p:ph type="ctrTitle"/>
          </p:nvPr>
        </p:nvSpPr>
        <p:spPr>
          <a:xfrm>
            <a:off x="685800" y="0"/>
            <a:ext cx="7772400" cy="1125538"/>
          </a:xfrm>
        </p:spPr>
        <p:txBody>
          <a:bodyPr/>
          <a:lstStyle/>
          <a:p>
            <a:r>
              <a:rPr lang="en-US" altLang="zh-CN" dirty="0" smtClean="0">
                <a:solidFill>
                  <a:schemeClr val="bg1"/>
                </a:solidFill>
                <a:cs typeface="Times New Roman" pitchFamily="18" charset="0"/>
              </a:rPr>
              <a:t>Eddy Cue</a:t>
            </a:r>
            <a:endParaRPr lang="zh-CN" altLang="en-US" dirty="0" smtClean="0">
              <a:solidFill>
                <a:schemeClr val="bg1"/>
              </a:solidFill>
              <a:cs typeface="Times New Roman" pitchFamily="18" charset="0"/>
            </a:endParaRPr>
          </a:p>
        </p:txBody>
      </p:sp>
      <p:sp>
        <p:nvSpPr>
          <p:cNvPr id="179203" name="副标题 2"/>
          <p:cNvSpPr>
            <a:spLocks noGrp="1"/>
          </p:cNvSpPr>
          <p:nvPr>
            <p:ph type="subTitle" idx="1"/>
          </p:nvPr>
        </p:nvSpPr>
        <p:spPr>
          <a:xfrm>
            <a:off x="0" y="1196975"/>
            <a:ext cx="6934235" cy="5437508"/>
          </a:xfrm>
        </p:spPr>
        <p:txBody>
          <a:bodyPr>
            <a:normAutofit lnSpcReduction="10000"/>
          </a:bodyPr>
          <a:lstStyle/>
          <a:p>
            <a:pPr marL="457200" indent="-457200" algn="l">
              <a:buFont typeface="Arial"/>
              <a:buChar char="•"/>
            </a:pPr>
            <a:r>
              <a:rPr lang="en-US" altLang="zh-CN" sz="2800" dirty="0" smtClean="0">
                <a:solidFill>
                  <a:schemeClr val="bg1"/>
                </a:solidFill>
                <a:cs typeface="Times New Roman" pitchFamily="18" charset="0"/>
              </a:rPr>
              <a:t>Senior Vice President, </a:t>
            </a:r>
            <a:r>
              <a:rPr lang="en-US" altLang="zh-CN" sz="2800" dirty="0">
                <a:solidFill>
                  <a:schemeClr val="bg1"/>
                </a:solidFill>
                <a:cs typeface="Times New Roman" pitchFamily="18" charset="0"/>
              </a:rPr>
              <a:t>I</a:t>
            </a:r>
            <a:r>
              <a:rPr lang="en-US" altLang="zh-CN" sz="2800" dirty="0" smtClean="0">
                <a:solidFill>
                  <a:schemeClr val="bg1"/>
                </a:solidFill>
                <a:cs typeface="Times New Roman" pitchFamily="18" charset="0"/>
              </a:rPr>
              <a:t>nternet, Software and </a:t>
            </a:r>
            <a:r>
              <a:rPr lang="en-US" altLang="zh-CN" sz="2800" dirty="0">
                <a:solidFill>
                  <a:schemeClr val="bg1"/>
                </a:solidFill>
                <a:cs typeface="Times New Roman" pitchFamily="18" charset="0"/>
              </a:rPr>
              <a:t>Services</a:t>
            </a:r>
          </a:p>
          <a:p>
            <a:pPr marL="457200" indent="-457200" algn="l">
              <a:buFont typeface="Arial"/>
              <a:buChar char="•"/>
            </a:pPr>
            <a:r>
              <a:rPr lang="en-US" sz="2800" dirty="0">
                <a:solidFill>
                  <a:schemeClr val="bg1"/>
                </a:solidFill>
                <a:cs typeface="Times New Roman" pitchFamily="18" charset="0"/>
              </a:rPr>
              <a:t>Oversees Apple's content stores including the iTunes Store, the App Store and the </a:t>
            </a:r>
            <a:r>
              <a:rPr lang="en-US" sz="2800" dirty="0" err="1">
                <a:solidFill>
                  <a:schemeClr val="bg1"/>
                </a:solidFill>
                <a:cs typeface="Times New Roman" pitchFamily="18" charset="0"/>
              </a:rPr>
              <a:t>iBookstore</a:t>
            </a:r>
            <a:r>
              <a:rPr lang="en-US" sz="2800" dirty="0">
                <a:solidFill>
                  <a:schemeClr val="bg1"/>
                </a:solidFill>
                <a:cs typeface="Times New Roman" pitchFamily="18" charset="0"/>
              </a:rPr>
              <a:t>, as well as </a:t>
            </a:r>
            <a:r>
              <a:rPr lang="en-US" sz="2800" dirty="0" err="1">
                <a:solidFill>
                  <a:schemeClr val="bg1"/>
                </a:solidFill>
                <a:cs typeface="Times New Roman" pitchFamily="18" charset="0"/>
              </a:rPr>
              <a:t>iAd</a:t>
            </a:r>
            <a:r>
              <a:rPr lang="en-US" sz="2800" dirty="0">
                <a:solidFill>
                  <a:schemeClr val="bg1"/>
                </a:solidFill>
                <a:cs typeface="Times New Roman" pitchFamily="18" charset="0"/>
              </a:rPr>
              <a:t> and Apple's </a:t>
            </a:r>
            <a:r>
              <a:rPr lang="en-US" sz="2800" dirty="0" err="1">
                <a:solidFill>
                  <a:schemeClr val="bg1"/>
                </a:solidFill>
                <a:cs typeface="Times New Roman" pitchFamily="18" charset="0"/>
              </a:rPr>
              <a:t>iCloud</a:t>
            </a:r>
            <a:r>
              <a:rPr lang="en-US" sz="2800" dirty="0">
                <a:solidFill>
                  <a:schemeClr val="bg1"/>
                </a:solidFill>
                <a:cs typeface="Times New Roman" pitchFamily="18" charset="0"/>
              </a:rPr>
              <a:t> services.</a:t>
            </a:r>
          </a:p>
          <a:p>
            <a:pPr marL="457200" indent="-457200" algn="l">
              <a:buFont typeface="Arial"/>
              <a:buChar char="•"/>
            </a:pPr>
            <a:r>
              <a:rPr lang="en-US" altLang="zh-CN" sz="2800" dirty="0" smtClean="0">
                <a:solidFill>
                  <a:schemeClr val="bg1"/>
                </a:solidFill>
                <a:cs typeface="Times New Roman" pitchFamily="18" charset="0"/>
              </a:rPr>
              <a:t>With Apple for 23 years</a:t>
            </a:r>
          </a:p>
          <a:p>
            <a:pPr marL="457200" indent="-457200" algn="l">
              <a:buFont typeface="Arial"/>
              <a:buChar char="•"/>
            </a:pPr>
            <a:r>
              <a:rPr lang="en-US" altLang="zh-CN" sz="2800" dirty="0" smtClean="0">
                <a:solidFill>
                  <a:schemeClr val="bg1"/>
                </a:solidFill>
                <a:cs typeface="Times New Roman" pitchFamily="18" charset="0"/>
              </a:rPr>
              <a:t>Earned a Bachelor Degree in Computer Science and Economics from Duke University</a:t>
            </a:r>
          </a:p>
          <a:p>
            <a:pPr marL="457200" indent="-457200" algn="l">
              <a:buFont typeface="Arial"/>
              <a:buChar char="•"/>
            </a:pPr>
            <a:r>
              <a:rPr lang="en-US" altLang="zh-CN" sz="2800" dirty="0" smtClean="0">
                <a:solidFill>
                  <a:schemeClr val="bg1"/>
                </a:solidFill>
                <a:cs typeface="Times New Roman" pitchFamily="18" charset="0"/>
              </a:rPr>
              <a:t>Will be taking over Scott </a:t>
            </a:r>
            <a:r>
              <a:rPr lang="en-US" altLang="zh-CN" sz="2800" dirty="0" err="1" smtClean="0">
                <a:solidFill>
                  <a:schemeClr val="bg1"/>
                </a:solidFill>
                <a:cs typeface="Times New Roman" pitchFamily="18" charset="0"/>
              </a:rPr>
              <a:t>Forstall’s</a:t>
            </a:r>
            <a:r>
              <a:rPr lang="en-US" altLang="zh-CN" sz="2800" dirty="0" smtClean="0">
                <a:solidFill>
                  <a:schemeClr val="bg1"/>
                </a:solidFill>
                <a:cs typeface="Times New Roman" pitchFamily="18" charset="0"/>
              </a:rPr>
              <a:t>   previous responsibilities with </a:t>
            </a:r>
            <a:r>
              <a:rPr lang="en-US" altLang="zh-CN" sz="2800" dirty="0" err="1" smtClean="0">
                <a:solidFill>
                  <a:schemeClr val="bg1"/>
                </a:solidFill>
                <a:cs typeface="Times New Roman" pitchFamily="18" charset="0"/>
              </a:rPr>
              <a:t>iOS</a:t>
            </a:r>
            <a:r>
              <a:rPr lang="en-US" altLang="zh-CN" sz="2800" dirty="0" smtClean="0">
                <a:solidFill>
                  <a:schemeClr val="bg1"/>
                </a:solidFill>
                <a:cs typeface="Times New Roman" pitchFamily="18" charset="0"/>
              </a:rPr>
              <a:t>    software</a:t>
            </a:r>
          </a:p>
        </p:txBody>
      </p:sp>
      <p:pic>
        <p:nvPicPr>
          <p:cNvPr id="179204" name="图片 4" descr="Eddy Cue.png"/>
          <p:cNvPicPr>
            <a:picLocks noChangeAspect="1"/>
          </p:cNvPicPr>
          <p:nvPr/>
        </p:nvPicPr>
        <p:blipFill>
          <a:blip r:embed="rId2" cstate="print"/>
          <a:srcRect/>
          <a:stretch>
            <a:fillRect/>
          </a:stretch>
        </p:blipFill>
        <p:spPr bwMode="auto">
          <a:xfrm>
            <a:off x="5435600" y="2420938"/>
            <a:ext cx="3708400" cy="4437062"/>
          </a:xfrm>
          <a:prstGeom prst="rect">
            <a:avLst/>
          </a:prstGeom>
          <a:noFill/>
          <a:ln w="9525">
            <a:noFill/>
            <a:miter lim="800000"/>
            <a:headEnd/>
            <a:tailEnd/>
          </a:ln>
        </p:spPr>
      </p:pic>
    </p:spTree>
    <p:extLst>
      <p:ext uri="{BB962C8B-B14F-4D97-AF65-F5344CB8AC3E}">
        <p14:creationId xmlns:p14="http://schemas.microsoft.com/office/powerpoint/2010/main" val="410230549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标题 1"/>
          <p:cNvSpPr>
            <a:spLocks noGrp="1"/>
          </p:cNvSpPr>
          <p:nvPr>
            <p:ph type="ctrTitle"/>
          </p:nvPr>
        </p:nvSpPr>
        <p:spPr>
          <a:xfrm>
            <a:off x="685800" y="0"/>
            <a:ext cx="7772400" cy="1196975"/>
          </a:xfrm>
        </p:spPr>
        <p:txBody>
          <a:bodyPr/>
          <a:lstStyle/>
          <a:p>
            <a:r>
              <a:rPr lang="en-US" altLang="zh-CN" dirty="0" smtClean="0">
                <a:solidFill>
                  <a:schemeClr val="bg1"/>
                </a:solidFill>
                <a:cs typeface="Times New Roman" pitchFamily="18" charset="0"/>
              </a:rPr>
              <a:t>Jonathan </a:t>
            </a:r>
            <a:r>
              <a:rPr lang="en-US" altLang="zh-CN" dirty="0" err="1" smtClean="0">
                <a:solidFill>
                  <a:schemeClr val="bg1"/>
                </a:solidFill>
                <a:cs typeface="Times New Roman" pitchFamily="18" charset="0"/>
              </a:rPr>
              <a:t>Ive</a:t>
            </a:r>
            <a:endParaRPr lang="zh-CN" altLang="en-US" dirty="0" smtClean="0">
              <a:solidFill>
                <a:schemeClr val="bg1"/>
              </a:solidFill>
              <a:cs typeface="Times New Roman" pitchFamily="18" charset="0"/>
            </a:endParaRPr>
          </a:p>
        </p:txBody>
      </p:sp>
      <p:sp>
        <p:nvSpPr>
          <p:cNvPr id="181251" name="副标题 2"/>
          <p:cNvSpPr>
            <a:spLocks noGrp="1"/>
          </p:cNvSpPr>
          <p:nvPr>
            <p:ph type="subTitle" idx="1"/>
          </p:nvPr>
        </p:nvSpPr>
        <p:spPr>
          <a:xfrm>
            <a:off x="0" y="1341438"/>
            <a:ext cx="7772400" cy="5183187"/>
          </a:xfrm>
        </p:spPr>
        <p:txBody>
          <a:bodyPr>
            <a:normAutofit/>
          </a:bodyPr>
          <a:lstStyle/>
          <a:p>
            <a:pPr marL="457200" indent="-457200" algn="l">
              <a:buFont typeface="Arial"/>
              <a:buChar char="•"/>
            </a:pPr>
            <a:r>
              <a:rPr lang="en-US" altLang="zh-CN" sz="2800" dirty="0" smtClean="0">
                <a:solidFill>
                  <a:schemeClr val="bg1"/>
                </a:solidFill>
                <a:cs typeface="Times New Roman" pitchFamily="18" charset="0"/>
              </a:rPr>
              <a:t>Senior Vice President, Industrial </a:t>
            </a:r>
            <a:r>
              <a:rPr lang="en-US" altLang="zh-CN" sz="2800" dirty="0">
                <a:solidFill>
                  <a:schemeClr val="bg1"/>
                </a:solidFill>
                <a:cs typeface="Times New Roman" pitchFamily="18" charset="0"/>
              </a:rPr>
              <a:t>D</a:t>
            </a:r>
            <a:r>
              <a:rPr lang="en-US" altLang="zh-CN" sz="2800" dirty="0" smtClean="0">
                <a:solidFill>
                  <a:schemeClr val="bg1"/>
                </a:solidFill>
                <a:cs typeface="Times New Roman" pitchFamily="18" charset="0"/>
              </a:rPr>
              <a:t>esign</a:t>
            </a:r>
          </a:p>
          <a:p>
            <a:pPr marL="457200" indent="-457200" algn="l">
              <a:buFont typeface="Arial"/>
              <a:buChar char="•"/>
            </a:pPr>
            <a:r>
              <a:rPr lang="en-US" altLang="zh-CN" sz="2800" dirty="0" smtClean="0">
                <a:solidFill>
                  <a:schemeClr val="bg1"/>
                </a:solidFill>
                <a:cs typeface="Times New Roman" pitchFamily="18" charset="0"/>
              </a:rPr>
              <a:t>Design team leader since 1996</a:t>
            </a:r>
          </a:p>
          <a:p>
            <a:pPr marL="457200" indent="-457200" algn="l">
              <a:buFont typeface="Arial"/>
              <a:buChar char="•"/>
            </a:pPr>
            <a:r>
              <a:rPr lang="en-US" altLang="zh-CN" sz="2800" dirty="0" smtClean="0">
                <a:solidFill>
                  <a:schemeClr val="bg1"/>
                </a:solidFill>
                <a:cs typeface="Times New Roman" pitchFamily="18" charset="0"/>
              </a:rPr>
              <a:t>Lead </a:t>
            </a:r>
            <a:r>
              <a:rPr lang="en-US" altLang="zh-CN" sz="2800" dirty="0">
                <a:solidFill>
                  <a:schemeClr val="bg1"/>
                </a:solidFill>
                <a:cs typeface="Times New Roman" pitchFamily="18" charset="0"/>
              </a:rPr>
              <a:t>designer of many products such as </a:t>
            </a:r>
            <a:r>
              <a:rPr lang="en-US" sz="2800" dirty="0">
                <a:solidFill>
                  <a:schemeClr val="bg1"/>
                </a:solidFill>
                <a:cs typeface="Times New Roman" pitchFamily="18" charset="0"/>
              </a:rPr>
              <a:t>the </a:t>
            </a:r>
            <a:r>
              <a:rPr lang="en-US" sz="2800" dirty="0" smtClean="0">
                <a:solidFill>
                  <a:srgbClr val="FFFFFF"/>
                </a:solidFill>
                <a:cs typeface="Times New Roman" pitchFamily="18" charset="0"/>
              </a:rPr>
              <a:t>MacBook Pro, iMac, MacBook Air, iPod,</a:t>
            </a:r>
          </a:p>
          <a:p>
            <a:pPr algn="l"/>
            <a:r>
              <a:rPr lang="en-US" altLang="zh-CN" sz="2800" dirty="0">
                <a:solidFill>
                  <a:srgbClr val="FFFFFF"/>
                </a:solidFill>
                <a:cs typeface="Times New Roman" pitchFamily="18" charset="0"/>
              </a:rPr>
              <a:t>	</a:t>
            </a:r>
            <a:r>
              <a:rPr lang="en-US" altLang="zh-CN" sz="2800" dirty="0" smtClean="0">
                <a:solidFill>
                  <a:srgbClr val="FFFFFF"/>
                </a:solidFill>
                <a:cs typeface="Times New Roman" pitchFamily="18" charset="0"/>
              </a:rPr>
              <a:t>iPhone and </a:t>
            </a:r>
            <a:r>
              <a:rPr lang="en-US" altLang="zh-CN" sz="2800" dirty="0" err="1" smtClean="0">
                <a:solidFill>
                  <a:srgbClr val="FFFFFF"/>
                </a:solidFill>
                <a:cs typeface="Times New Roman" pitchFamily="18" charset="0"/>
              </a:rPr>
              <a:t>iPad</a:t>
            </a:r>
            <a:endParaRPr lang="en-US" altLang="zh-CN" sz="2800" dirty="0">
              <a:solidFill>
                <a:srgbClr val="FFFFFF"/>
              </a:solidFill>
              <a:cs typeface="Times New Roman" pitchFamily="18" charset="0"/>
            </a:endParaRPr>
          </a:p>
          <a:p>
            <a:pPr marL="457200" indent="-457200" algn="l">
              <a:buFont typeface="Arial"/>
              <a:buChar char="•"/>
            </a:pPr>
            <a:r>
              <a:rPr lang="en-US" altLang="zh-CN" sz="2800" dirty="0">
                <a:solidFill>
                  <a:schemeClr val="bg1"/>
                </a:solidFill>
                <a:cs typeface="Times New Roman" pitchFamily="18" charset="0"/>
              </a:rPr>
              <a:t>Numerous design awards</a:t>
            </a:r>
          </a:p>
          <a:p>
            <a:pPr marL="457200" indent="-457200" algn="l">
              <a:buFont typeface="Arial"/>
              <a:buChar char="•"/>
            </a:pPr>
            <a:r>
              <a:rPr lang="en-US" altLang="zh-CN" sz="2800" dirty="0" smtClean="0">
                <a:solidFill>
                  <a:schemeClr val="bg1"/>
                </a:solidFill>
                <a:cs typeface="Times New Roman" pitchFamily="18" charset="0"/>
              </a:rPr>
              <a:t>2003 Designer of the Year by the Design Museum London</a:t>
            </a:r>
          </a:p>
          <a:p>
            <a:pPr marL="457200" indent="-457200" algn="l">
              <a:buFont typeface="Arial"/>
              <a:buChar char="•"/>
            </a:pPr>
            <a:r>
              <a:rPr lang="en-US" altLang="zh-CN" sz="2800" dirty="0" smtClean="0">
                <a:solidFill>
                  <a:schemeClr val="bg1"/>
                </a:solidFill>
                <a:cs typeface="Times New Roman" pitchFamily="18" charset="0"/>
              </a:rPr>
              <a:t>B.A and an honorary doctorate from </a:t>
            </a:r>
          </a:p>
          <a:p>
            <a:pPr algn="l"/>
            <a:r>
              <a:rPr lang="en-US" altLang="zh-CN" sz="2800" dirty="0">
                <a:solidFill>
                  <a:schemeClr val="bg1"/>
                </a:solidFill>
                <a:cs typeface="Times New Roman" pitchFamily="18" charset="0"/>
              </a:rPr>
              <a:t>	</a:t>
            </a:r>
            <a:r>
              <a:rPr lang="en-US" altLang="zh-CN" sz="2800" dirty="0" smtClean="0">
                <a:solidFill>
                  <a:schemeClr val="bg1"/>
                </a:solidFill>
                <a:cs typeface="Times New Roman" pitchFamily="18" charset="0"/>
              </a:rPr>
              <a:t>Newcastle Polytechnic</a:t>
            </a:r>
          </a:p>
          <a:p>
            <a:pPr algn="l">
              <a:buFont typeface="Wingdings" pitchFamily="2" charset="2"/>
              <a:buChar char="Ø"/>
            </a:pPr>
            <a:endParaRPr lang="zh-CN" altLang="en-US" sz="2800" dirty="0" smtClean="0">
              <a:solidFill>
                <a:schemeClr val="bg1"/>
              </a:solidFill>
              <a:latin typeface="Times New Roman" pitchFamily="18" charset="0"/>
              <a:cs typeface="Times New Roman" pitchFamily="18" charset="0"/>
            </a:endParaRPr>
          </a:p>
        </p:txBody>
      </p:sp>
      <p:pic>
        <p:nvPicPr>
          <p:cNvPr id="181252" name="图片 4" descr="Jonathan Ive.png"/>
          <p:cNvPicPr>
            <a:picLocks noChangeAspect="1"/>
          </p:cNvPicPr>
          <p:nvPr/>
        </p:nvPicPr>
        <p:blipFill>
          <a:blip r:embed="rId2" cstate="print"/>
          <a:srcRect/>
          <a:stretch>
            <a:fillRect/>
          </a:stretch>
        </p:blipFill>
        <p:spPr bwMode="auto">
          <a:xfrm>
            <a:off x="5364163" y="2852738"/>
            <a:ext cx="3779837" cy="4005262"/>
          </a:xfrm>
          <a:prstGeom prst="rect">
            <a:avLst/>
          </a:prstGeom>
          <a:noFill/>
          <a:ln w="9525">
            <a:noFill/>
            <a:miter lim="800000"/>
            <a:headEnd/>
            <a:tailEnd/>
          </a:ln>
        </p:spPr>
      </p:pic>
    </p:spTree>
    <p:extLst>
      <p:ext uri="{BB962C8B-B14F-4D97-AF65-F5344CB8AC3E}">
        <p14:creationId xmlns:p14="http://schemas.microsoft.com/office/powerpoint/2010/main" val="9276662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标题 1"/>
          <p:cNvSpPr>
            <a:spLocks noGrp="1"/>
          </p:cNvSpPr>
          <p:nvPr>
            <p:ph type="ctrTitle"/>
          </p:nvPr>
        </p:nvSpPr>
        <p:spPr>
          <a:xfrm>
            <a:off x="685800" y="0"/>
            <a:ext cx="7772400" cy="1341438"/>
          </a:xfrm>
        </p:spPr>
        <p:txBody>
          <a:bodyPr/>
          <a:lstStyle/>
          <a:p>
            <a:r>
              <a:rPr lang="en-US" altLang="zh-CN" dirty="0" smtClean="0">
                <a:solidFill>
                  <a:schemeClr val="bg1"/>
                </a:solidFill>
                <a:cs typeface="Times New Roman" pitchFamily="18" charset="0"/>
              </a:rPr>
              <a:t>Bob Mansfield</a:t>
            </a:r>
            <a:endParaRPr lang="zh-CN" altLang="en-US" dirty="0" smtClean="0">
              <a:solidFill>
                <a:schemeClr val="bg1"/>
              </a:solidFill>
              <a:cs typeface="Times New Roman" pitchFamily="18" charset="0"/>
            </a:endParaRPr>
          </a:p>
        </p:txBody>
      </p:sp>
      <p:sp>
        <p:nvSpPr>
          <p:cNvPr id="182275" name="副标题 2"/>
          <p:cNvSpPr>
            <a:spLocks noGrp="1"/>
          </p:cNvSpPr>
          <p:nvPr>
            <p:ph type="subTitle" idx="1"/>
          </p:nvPr>
        </p:nvSpPr>
        <p:spPr>
          <a:xfrm>
            <a:off x="0" y="1341438"/>
            <a:ext cx="7772400" cy="4967287"/>
          </a:xfrm>
        </p:spPr>
        <p:txBody>
          <a:bodyPr/>
          <a:lstStyle/>
          <a:p>
            <a:pPr marL="457200" indent="-457200" algn="l">
              <a:buFont typeface="Arial"/>
              <a:buChar char="•"/>
            </a:pPr>
            <a:r>
              <a:rPr lang="en-US" altLang="zh-CN" sz="2800" dirty="0" smtClean="0">
                <a:solidFill>
                  <a:schemeClr val="bg1"/>
                </a:solidFill>
                <a:cs typeface="Times New Roman" pitchFamily="18" charset="0"/>
              </a:rPr>
              <a:t>Senior Vice </a:t>
            </a:r>
            <a:r>
              <a:rPr lang="en-US" altLang="zh-CN" sz="2800" dirty="0">
                <a:solidFill>
                  <a:schemeClr val="bg1"/>
                </a:solidFill>
                <a:cs typeface="Times New Roman" pitchFamily="18" charset="0"/>
              </a:rPr>
              <a:t>P</a:t>
            </a:r>
            <a:r>
              <a:rPr lang="en-US" altLang="zh-CN" sz="2800" dirty="0" smtClean="0">
                <a:solidFill>
                  <a:schemeClr val="bg1"/>
                </a:solidFill>
                <a:cs typeface="Times New Roman" pitchFamily="18" charset="0"/>
              </a:rPr>
              <a:t>resident, Hardware Engineering</a:t>
            </a:r>
          </a:p>
          <a:p>
            <a:pPr marL="457200" indent="-457200" algn="l">
              <a:buFont typeface="Arial"/>
              <a:buChar char="•"/>
            </a:pPr>
            <a:r>
              <a:rPr lang="en-US" altLang="zh-CN" sz="2800" dirty="0" smtClean="0">
                <a:solidFill>
                  <a:schemeClr val="bg1"/>
                </a:solidFill>
                <a:cs typeface="Times New Roman" pitchFamily="18" charset="0"/>
              </a:rPr>
              <a:t>Joined Apple in 1999</a:t>
            </a:r>
          </a:p>
          <a:p>
            <a:pPr marL="457200" indent="-457200" algn="l">
              <a:buFont typeface="Arial"/>
              <a:buChar char="•"/>
            </a:pPr>
            <a:r>
              <a:rPr lang="en-US" altLang="zh-CN" sz="2800" dirty="0" smtClean="0">
                <a:solidFill>
                  <a:schemeClr val="bg1"/>
                </a:solidFill>
                <a:cs typeface="Times New Roman" pitchFamily="18" charset="0"/>
              </a:rPr>
              <a:t>Has delivered dozens of breakthrough Mac products, including the MacBook Air and the all-in-one iMac line</a:t>
            </a:r>
          </a:p>
          <a:p>
            <a:pPr marL="457200" indent="-457200" algn="l">
              <a:buFont typeface="Arial"/>
              <a:buChar char="•"/>
            </a:pPr>
            <a:r>
              <a:rPr lang="en-US" altLang="zh-CN" sz="2800" dirty="0" smtClean="0">
                <a:solidFill>
                  <a:schemeClr val="bg1"/>
                </a:solidFill>
                <a:cs typeface="Times New Roman" pitchFamily="18" charset="0"/>
              </a:rPr>
              <a:t>A BSEE degree from The University of Texas</a:t>
            </a:r>
          </a:p>
          <a:p>
            <a:pPr algn="l"/>
            <a:r>
              <a:rPr lang="en-US" altLang="zh-CN" sz="2800" dirty="0">
                <a:solidFill>
                  <a:schemeClr val="bg1"/>
                </a:solidFill>
                <a:cs typeface="Times New Roman" pitchFamily="18" charset="0"/>
              </a:rPr>
              <a:t> </a:t>
            </a:r>
            <a:r>
              <a:rPr lang="en-US" altLang="zh-CN" sz="2800" dirty="0" smtClean="0">
                <a:solidFill>
                  <a:schemeClr val="bg1"/>
                </a:solidFill>
                <a:cs typeface="Times New Roman" pitchFamily="18" charset="0"/>
              </a:rPr>
              <a:t>     in 1982</a:t>
            </a:r>
          </a:p>
          <a:p>
            <a:pPr algn="l">
              <a:buFont typeface="Wingdings" pitchFamily="2" charset="2"/>
              <a:buChar char="Ø"/>
            </a:pPr>
            <a:endParaRPr lang="zh-CN" altLang="en-US" dirty="0" smtClean="0">
              <a:solidFill>
                <a:schemeClr val="bg1"/>
              </a:solidFill>
              <a:latin typeface="Times New Roman" pitchFamily="18" charset="0"/>
              <a:cs typeface="Times New Roman" pitchFamily="18" charset="0"/>
            </a:endParaRPr>
          </a:p>
        </p:txBody>
      </p:sp>
      <p:pic>
        <p:nvPicPr>
          <p:cNvPr id="182276" name="图片 4" descr="bob mansfield.png"/>
          <p:cNvPicPr>
            <a:picLocks noChangeAspect="1"/>
          </p:cNvPicPr>
          <p:nvPr/>
        </p:nvPicPr>
        <p:blipFill>
          <a:blip r:embed="rId2" cstate="print"/>
          <a:srcRect/>
          <a:stretch>
            <a:fillRect/>
          </a:stretch>
        </p:blipFill>
        <p:spPr bwMode="auto">
          <a:xfrm>
            <a:off x="5900738" y="3152775"/>
            <a:ext cx="3243262" cy="3705225"/>
          </a:xfrm>
          <a:prstGeom prst="rect">
            <a:avLst/>
          </a:prstGeom>
          <a:noFill/>
          <a:ln w="9525">
            <a:noFill/>
            <a:miter lim="800000"/>
            <a:headEnd/>
            <a:tailEnd/>
          </a:ln>
        </p:spPr>
      </p:pic>
    </p:spTree>
    <p:extLst>
      <p:ext uri="{BB962C8B-B14F-4D97-AF65-F5344CB8AC3E}">
        <p14:creationId xmlns:p14="http://schemas.microsoft.com/office/powerpoint/2010/main" val="2580957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顶峰">
  <a:themeElements>
    <a:clrScheme name="顶峰">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顶峰">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顶峰">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技巧">
  <a:themeElements>
    <a:clrScheme name="技巧">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技巧">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xml><?xml version="1.0" encoding="utf-8"?>
<a:theme xmlns:a="http://schemas.openxmlformats.org/drawingml/2006/main" name="活力">
  <a:themeElements>
    <a:clrScheme name="视点">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活力">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活力">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3349</TotalTime>
  <Words>6171</Words>
  <Application>Microsoft Office PowerPoint</Application>
  <PresentationFormat>On-screen Show (4:3)</PresentationFormat>
  <Paragraphs>1175</Paragraphs>
  <Slides>202</Slides>
  <Notes>69</Notes>
  <HiddenSlides>0</HiddenSlides>
  <MMClips>0</MMClips>
  <ScaleCrop>false</ScaleCrop>
  <HeadingPairs>
    <vt:vector size="4" baseType="variant">
      <vt:variant>
        <vt:lpstr>Theme</vt:lpstr>
      </vt:variant>
      <vt:variant>
        <vt:i4>4</vt:i4>
      </vt:variant>
      <vt:variant>
        <vt:lpstr>Slide Titles</vt:lpstr>
      </vt:variant>
      <vt:variant>
        <vt:i4>202</vt:i4>
      </vt:variant>
    </vt:vector>
  </HeadingPairs>
  <TitlesOfParts>
    <vt:vector size="206" baseType="lpstr">
      <vt:lpstr>顶峰</vt:lpstr>
      <vt:lpstr>Office Theme</vt:lpstr>
      <vt:lpstr>技巧</vt:lpstr>
      <vt:lpstr>活力</vt:lpstr>
      <vt:lpstr>Global Gadgets</vt:lpstr>
      <vt:lpstr>Agenda</vt:lpstr>
      <vt:lpstr>Industry Overview</vt:lpstr>
      <vt:lpstr>Industry History</vt:lpstr>
      <vt:lpstr>The Computer</vt:lpstr>
      <vt:lpstr>The Internet</vt:lpstr>
      <vt:lpstr>PowerPoint Presentation</vt:lpstr>
      <vt:lpstr>Mobile Phones</vt:lpstr>
      <vt:lpstr>What is a Smartphone?</vt:lpstr>
      <vt:lpstr>What is a Tablet?</vt:lpstr>
      <vt:lpstr>Industry Structure</vt:lpstr>
      <vt:lpstr>Digital Revolution </vt:lpstr>
      <vt:lpstr>Digital Music </vt:lpstr>
      <vt:lpstr> Social Media</vt:lpstr>
      <vt:lpstr>Social Media Goes Mobile </vt:lpstr>
      <vt:lpstr>  Trends in Usage</vt:lpstr>
      <vt:lpstr>00</vt:lpstr>
      <vt:lpstr>PowerPoint Presentation</vt:lpstr>
      <vt:lpstr>PowerPoint Presentation</vt:lpstr>
      <vt:lpstr>PowerPoint Presentation</vt:lpstr>
      <vt:lpstr>PowerPoint Presentation</vt:lpstr>
      <vt:lpstr>PowerPoint Presentation</vt:lpstr>
      <vt:lpstr>PowerPoint Presentation</vt:lpstr>
      <vt:lpstr> Battle on Apps </vt:lpstr>
      <vt:lpstr>PowerPoint Presentation</vt:lpstr>
      <vt:lpstr>PowerPoint Presentation</vt:lpstr>
      <vt:lpstr>Legal environment </vt:lpstr>
      <vt:lpstr>Intangible Assets Cash </vt:lpstr>
      <vt:lpstr>Barriers to Entry</vt:lpstr>
      <vt:lpstr>Competition</vt:lpstr>
      <vt:lpstr>Products</vt:lpstr>
      <vt:lpstr>Smartphones</vt:lpstr>
      <vt:lpstr>PowerPoint Presentation</vt:lpstr>
      <vt:lpstr>PowerPoint Presentation</vt:lpstr>
      <vt:lpstr>PowerPoint Presentation</vt:lpstr>
      <vt:lpstr>Evolution of the Smartphone?</vt:lpstr>
      <vt:lpstr>Smartphone Operating Systems</vt:lpstr>
      <vt:lpstr>PowerPoint Presentation</vt:lpstr>
      <vt:lpstr>PowerPoint Presentation</vt:lpstr>
      <vt:lpstr>PowerPoint Presentation</vt:lpstr>
      <vt:lpstr>Smartphone Operating Systems</vt:lpstr>
      <vt:lpstr>Smartphone Operating Systems</vt:lpstr>
      <vt:lpstr>Smartphone Operating Systems</vt:lpstr>
      <vt:lpstr>Smartphone Operating Systems</vt:lpstr>
      <vt:lpstr>PowerPoint Presentation</vt:lpstr>
      <vt:lpstr>PowerPoint Presentation</vt:lpstr>
      <vt:lpstr>Mobile and Smartphone usage:</vt:lpstr>
      <vt:lpstr>Tablet PC:</vt:lpstr>
      <vt:lpstr>Tablet PC</vt:lpstr>
      <vt:lpstr>Tablet PC</vt:lpstr>
      <vt:lpstr>A Mobile, Post-PC world</vt:lpstr>
      <vt:lpstr>Apps</vt:lpstr>
      <vt:lpstr>Apps</vt:lpstr>
      <vt:lpstr>Apps</vt:lpstr>
      <vt:lpstr>PowerPoint Presentation</vt:lpstr>
      <vt:lpstr>PowerPoint Presentation</vt:lpstr>
      <vt:lpstr>Apple Inc.</vt:lpstr>
      <vt:lpstr>Financial Snapshot</vt:lpstr>
      <vt:lpstr>PowerPoint Presentation</vt:lpstr>
      <vt:lpstr>5 Year Stock Performance</vt:lpstr>
      <vt:lpstr>1 Year Stock Performance</vt:lpstr>
      <vt:lpstr>Apple’s Current Valuation </vt:lpstr>
      <vt:lpstr>PowerPoint Presentation</vt:lpstr>
      <vt:lpstr>Company Profile</vt:lpstr>
      <vt:lpstr>Mission Statement</vt:lpstr>
      <vt:lpstr>Products and Services</vt:lpstr>
      <vt:lpstr>iTunes Revenue</vt:lpstr>
      <vt:lpstr>The App Store </vt:lpstr>
      <vt:lpstr>iBookstore</vt:lpstr>
      <vt:lpstr>Milestones</vt:lpstr>
      <vt:lpstr>PowerPoint Presentation</vt:lpstr>
      <vt:lpstr>PowerPoint Presentation</vt:lpstr>
      <vt:lpstr>Key Product and Regional Growth (Quarterly)</vt:lpstr>
      <vt:lpstr>PowerPoint Presentation</vt:lpstr>
      <vt:lpstr>Global Revenue Composition</vt:lpstr>
      <vt:lpstr>Revenue Distribution 2007-2012</vt:lpstr>
      <vt:lpstr>Apple Inc. v. Samsung Electronics Co., Ltd.</vt:lpstr>
      <vt:lpstr>Effect on Apple’s stock</vt:lpstr>
      <vt:lpstr>Key Issues</vt:lpstr>
      <vt:lpstr>Earnings Forecast</vt:lpstr>
      <vt:lpstr>Earnings Forecast</vt:lpstr>
      <vt:lpstr>Stagnant Product Growth</vt:lpstr>
      <vt:lpstr>Losing Competitive Edge?</vt:lpstr>
      <vt:lpstr>PowerPoint Presentation</vt:lpstr>
      <vt:lpstr>iOS 6 Maps Upgrade</vt:lpstr>
      <vt:lpstr>Stock Price Drop Following iPhone 5 and iOS 6 Release</vt:lpstr>
      <vt:lpstr>iPad mini</vt:lpstr>
      <vt:lpstr>iPad mini</vt:lpstr>
      <vt:lpstr>Cash </vt:lpstr>
      <vt:lpstr>PowerPoint Presentation</vt:lpstr>
      <vt:lpstr>Dividends</vt:lpstr>
      <vt:lpstr>Effect on Share Price</vt:lpstr>
      <vt:lpstr>Management</vt:lpstr>
      <vt:lpstr>Steve Jobs (1955-2011)</vt:lpstr>
      <vt:lpstr>CEO: Tim Cook</vt:lpstr>
      <vt:lpstr>Scott Forstall</vt:lpstr>
      <vt:lpstr>Eddy Cue</vt:lpstr>
      <vt:lpstr>Jonathan Ive</vt:lpstr>
      <vt:lpstr>Bob Mansfield</vt:lpstr>
      <vt:lpstr>Philip Schiller</vt:lpstr>
      <vt:lpstr>PowerPoint Presentation</vt:lpstr>
      <vt:lpstr>Quarterly Balance Sheet</vt:lpstr>
      <vt:lpstr>Annual Balance Sheet</vt:lpstr>
      <vt:lpstr>PowerPoint Presentation</vt:lpstr>
      <vt:lpstr>Quarterly Income Statement</vt:lpstr>
      <vt:lpstr>Annual Cash Flow Statement</vt:lpstr>
      <vt:lpstr>PowerPoint Presentation</vt:lpstr>
      <vt:lpstr>Expectations</vt:lpstr>
      <vt:lpstr>Stock Forecast</vt:lpstr>
      <vt:lpstr>PowerPoint Presentation</vt:lpstr>
      <vt:lpstr>PowerPoint Presentation</vt:lpstr>
      <vt:lpstr>Financial Snapshot</vt:lpstr>
      <vt:lpstr>Common Share Structure</vt:lpstr>
      <vt:lpstr>Max Chart</vt:lpstr>
      <vt:lpstr>1 Year Chart</vt:lpstr>
      <vt:lpstr>5 Year Chart</vt:lpstr>
      <vt:lpstr>Google vs. Nasdaq</vt:lpstr>
      <vt:lpstr>Google vs. S&amp;P Info Tech</vt:lpstr>
      <vt:lpstr>Google vs. Dow Jones Internet Composite</vt:lpstr>
      <vt:lpstr>Google vs. Moving Averages</vt:lpstr>
      <vt:lpstr>Milestones</vt:lpstr>
      <vt:lpstr>Milestones</vt:lpstr>
      <vt:lpstr>Milestones</vt:lpstr>
      <vt:lpstr>Key Acquisitions</vt:lpstr>
      <vt:lpstr>Major Acquisitions in 2012</vt:lpstr>
      <vt:lpstr>Revenue Sources</vt:lpstr>
      <vt:lpstr>AdWords</vt:lpstr>
      <vt:lpstr>Google Maps Ads</vt:lpstr>
      <vt:lpstr>AdSense</vt:lpstr>
      <vt:lpstr>Google Network Ads</vt:lpstr>
      <vt:lpstr>Products and Services</vt:lpstr>
      <vt:lpstr>Gmail </vt:lpstr>
      <vt:lpstr>Google+</vt:lpstr>
      <vt:lpstr>YouTube</vt:lpstr>
      <vt:lpstr>Android Mobile OS</vt:lpstr>
      <vt:lpstr>Google Mobile</vt:lpstr>
      <vt:lpstr>PowerPoint Presentation</vt:lpstr>
      <vt:lpstr>Play Store</vt:lpstr>
      <vt:lpstr>Google Chrome and Chrome OS</vt:lpstr>
      <vt:lpstr>Strategy</vt:lpstr>
      <vt:lpstr>Strategy in 2012</vt:lpstr>
      <vt:lpstr>The Future</vt:lpstr>
      <vt:lpstr>Management</vt:lpstr>
      <vt:lpstr>Management</vt:lpstr>
      <vt:lpstr>Management</vt:lpstr>
      <vt:lpstr>Five-year Diversification Plan</vt:lpstr>
      <vt:lpstr>Management</vt:lpstr>
      <vt:lpstr>Management</vt:lpstr>
      <vt:lpstr>PowerPoint Presentation</vt:lpstr>
      <vt:lpstr>Balance Sheet – Q3</vt:lpstr>
      <vt:lpstr>Balance Sheet – Q3</vt:lpstr>
      <vt:lpstr>PowerPoint Presentation</vt:lpstr>
      <vt:lpstr>Income Statement – Q3</vt:lpstr>
      <vt:lpstr>PowerPoint Presentation</vt:lpstr>
      <vt:lpstr>2011 Income Statement</vt:lpstr>
      <vt:lpstr>Cash-Flow – Q3 </vt:lpstr>
      <vt:lpstr>Cash-Flow – Q3</vt:lpstr>
      <vt:lpstr>PowerPoint Presentation</vt:lpstr>
      <vt:lpstr>Recommendation</vt:lpstr>
      <vt:lpstr>Research In Motion, Ltd.</vt:lpstr>
      <vt:lpstr>PowerPoint Presentation</vt:lpstr>
      <vt:lpstr>Common Shares</vt:lpstr>
      <vt:lpstr>PowerPoint Presentation</vt:lpstr>
      <vt:lpstr>PowerPoint Presentation</vt:lpstr>
      <vt:lpstr>Stock Performance - 10 year</vt:lpstr>
      <vt:lpstr>Company Profile</vt:lpstr>
      <vt:lpstr>Company Milestone </vt:lpstr>
      <vt:lpstr>Acquisitions</vt:lpstr>
      <vt:lpstr>Recent Development</vt:lpstr>
      <vt:lpstr>Products</vt:lpstr>
      <vt:lpstr>Product History</vt:lpstr>
      <vt:lpstr>Mobile Phones</vt:lpstr>
      <vt:lpstr>BlackBerry 7 OS</vt:lpstr>
      <vt:lpstr>BlackBerry PlayBook</vt:lpstr>
      <vt:lpstr>BlackBerry 10</vt:lpstr>
      <vt:lpstr>Competitive Advantage</vt:lpstr>
      <vt:lpstr>Why BlackBerry is Losing its Competitive Advantage?</vt:lpstr>
      <vt:lpstr>BlackBerry App World</vt:lpstr>
      <vt:lpstr>BlackBerry Sales</vt:lpstr>
      <vt:lpstr>Patents</vt:lpstr>
      <vt:lpstr>Litigation</vt:lpstr>
      <vt:lpstr> Revenue in Different Countries</vt:lpstr>
      <vt:lpstr>Revenue and Sales</vt:lpstr>
      <vt:lpstr>Business Acquisitions</vt:lpstr>
      <vt:lpstr>Management Team</vt:lpstr>
      <vt:lpstr>Mike Lazaridis</vt:lpstr>
      <vt:lpstr>Jim Balsillie</vt:lpstr>
      <vt:lpstr>President and CEO</vt:lpstr>
      <vt:lpstr>Executive Team</vt:lpstr>
      <vt:lpstr>Executive Team</vt:lpstr>
      <vt:lpstr>Executive Team</vt:lpstr>
      <vt:lpstr>Executive Team</vt:lpstr>
      <vt:lpstr>Executive Team</vt:lpstr>
      <vt:lpstr>Executive Team</vt:lpstr>
      <vt:lpstr>Executive Team</vt:lpstr>
      <vt:lpstr>Financials</vt:lpstr>
      <vt:lpstr>2012 Q2 Balance Sheet</vt:lpstr>
      <vt:lpstr>PowerPoint Presentation</vt:lpstr>
      <vt:lpstr>PowerPoint Presentation</vt:lpstr>
      <vt:lpstr>PowerPoint Presentation</vt:lpstr>
      <vt:lpstr>PowerPoint Presentation</vt:lpstr>
      <vt:lpstr>Recommendation: HOLD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Apple Inc.</dc:title>
  <dc:creator>张融</dc:creator>
  <cp:lastModifiedBy>gp</cp:lastModifiedBy>
  <cp:revision>178</cp:revision>
  <dcterms:created xsi:type="dcterms:W3CDTF">2012-03-14T16:41:46Z</dcterms:created>
  <dcterms:modified xsi:type="dcterms:W3CDTF">2012-10-30T19:10:51Z</dcterms:modified>
</cp:coreProperties>
</file>